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EB78BF-735A-9139-06C2-F410C8911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CA0CE9-9DC1-3F2E-4722-B66B1A3E7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72982E-D289-630E-B9F7-ABCC4820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3A55D2-B308-90EB-A1CB-8A08100C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7D11F8-1614-9D6E-12B4-B200DBD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56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17D5E7-41BC-3185-1FEB-C7F68407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667339-1966-1F70-6734-750E07BCA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9A5EB-43CD-D3E5-CD58-F28DAA1D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F1C09C-A6AE-E5D4-2F7D-2DB2E882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BBA88E-CBEE-903E-015F-C1376D6B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09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A43D20-A065-039D-909E-FF884ED5E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9B60D4-03C9-5CE5-839B-B54961C18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A0EA6-41F3-8CB7-35B6-B097ED1D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8A7C55-CA85-7AA2-2913-CA8D4DA9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71A45C-7951-CCDE-A370-3C30F907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9AC98C-A400-F16E-573F-96264EAC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D47FEE-1F3B-2DA9-BFF9-36CBFBA9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B59B63-CB7A-4B51-F07D-632D00C7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5CB16E-0084-3AC6-48CA-39071E91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68AC0C-1D6E-E1D2-E12A-51AC6BE4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85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6022CE-5D24-0766-831D-5123F934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D5D68D-1793-729D-5DAD-4134C17FA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8D67EF-B0FE-5B1C-7AB9-CFB854CA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01DE18-45D2-B08A-B274-13B892FE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3F93FE-9F3B-0231-5B9E-0CC4EA99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746E0-2B73-CED2-371C-A8BC888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25BD91-5B6F-C45B-F35C-F3AA76302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9E8F5D-2C8C-7812-6DA4-0790A9DEF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2C435B-E0AA-738D-545E-EFD87AB7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311898-8D16-8A8F-78D3-9A97C813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F50979-8A96-FDF7-670F-C912D131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12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FC1BF5-138D-6951-F230-A4B1D6A3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CD82A0-3F4D-1B3A-1628-FBB0C6A3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E9C4E9-5225-4D9B-4D5D-F185558BA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AEA8980-A630-F737-177A-6C42CABE7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ABF062-0082-32DE-72FF-AA8208687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84ABDE-78C6-FBC9-3BDF-2173F47F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727E97-4D0C-07F1-6E41-DACA0D84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2A64E80-610E-2AA5-AE05-B15157B1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58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C47E6B-C6E2-2FF9-5F9A-AB6AD7F7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A9C946-FD37-F348-51FC-323E9107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CF4C85-2A7E-BB10-EA7B-F100CB5F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B8F721-8026-DEE1-55A3-8E8EB18D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72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C456B59-BECE-7AAE-72AA-49D5AA12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7584F0-DA13-0CA3-6D0F-7788B1EE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0CD846-2118-C410-A154-50EA85A5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18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0F1CF-ACE5-9EE8-5883-6ECB8B99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B59293-A981-7482-DD56-2BC64B00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3F6B5C-98D4-9402-4766-E5535520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E8D0CC-27AB-DA87-04A3-07CB4D60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575527-D9FD-A104-6EE3-A6C3A90E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F56725-F510-86D8-AB14-C86AB992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8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AB794-A0EF-28EC-45ED-F3F77A6E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8AECF0-F49C-6CF1-1CD6-950C96145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83D0D9-81AA-B683-B3F7-4EE92EE77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DA69E6-8850-DFD6-91BA-4C979CE9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2E8382-E0DB-07D2-8B36-4434E520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CDCFD2-9942-0CAD-406D-B7B84231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71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82D1D30-1975-625A-EE0E-63427C6A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3898FC-6AD7-BDE6-E250-041CA7368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5A23AC-A47A-FEC3-00A2-A224A39D5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358E33-C1EE-4301-A548-EC7F17884F2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0DEB96-4F6A-0003-9932-8B6297203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359A68-E3FB-1B14-4130-294DC0A8E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962557-6BC5-4E1B-AD18-78D3A1985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51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160718\Downloads\Rfs%20Calculate.xl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5BAAEE9-348B-18AE-4BEA-611BBF9E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7" y="1523900"/>
            <a:ext cx="7491109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FC14F0-A1C1-A45E-3C05-61009DA1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58" y="2449484"/>
            <a:ext cx="6569009" cy="38941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BA3D18-3564-2B68-4D9F-092766AB6770}"/>
              </a:ext>
            </a:extLst>
          </p:cNvPr>
          <p:cNvSpPr txBox="1"/>
          <p:nvPr/>
        </p:nvSpPr>
        <p:spPr>
          <a:xfrm>
            <a:off x="1266268" y="909713"/>
            <a:ext cx="9041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Google Sans"/>
              </a:rPr>
              <a:t>The following is the signal waveform during communication with the current circuit. </a:t>
            </a:r>
            <a:br>
              <a:rPr lang="en-US" altLang="ja-JP" b="0" i="0" dirty="0">
                <a:solidFill>
                  <a:srgbClr val="3C4043"/>
                </a:solidFill>
                <a:effectLst/>
                <a:latin typeface="Google Sans"/>
              </a:rPr>
            </a:br>
            <a:br>
              <a:rPr lang="en-US" altLang="ja-JP" b="0" i="0" dirty="0">
                <a:solidFill>
                  <a:srgbClr val="3C4043"/>
                </a:solidFill>
                <a:effectLst/>
                <a:latin typeface="Google Sans"/>
              </a:rPr>
            </a:br>
            <a:r>
              <a:rPr lang="en-US" altLang="ja-JP" b="0" i="0" dirty="0">
                <a:solidFill>
                  <a:srgbClr val="3C4043"/>
                </a:solidFill>
                <a:effectLst/>
                <a:latin typeface="Google Sans"/>
              </a:rPr>
              <a:t>The A/B signals during transmission have become as shown on the next page. Could you please advise on how to improve this?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792F07-0835-649B-F706-D74F41003CFC}"/>
              </a:ext>
            </a:extLst>
          </p:cNvPr>
          <p:cNvSpPr txBox="1"/>
          <p:nvPr/>
        </p:nvSpPr>
        <p:spPr>
          <a:xfrm>
            <a:off x="8361256" y="2646011"/>
            <a:ext cx="2337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Google Sans"/>
              </a:rPr>
              <a:t>TX data is looped back.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C1581F-EB43-FB84-ADD6-3C5AED5CA7BA}"/>
              </a:ext>
            </a:extLst>
          </p:cNvPr>
          <p:cNvSpPr txBox="1"/>
          <p:nvPr/>
        </p:nvSpPr>
        <p:spPr>
          <a:xfrm>
            <a:off x="8361256" y="4202660"/>
            <a:ext cx="3180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Google Sans"/>
              </a:rPr>
              <a:t>A/B signal during transmission </a:t>
            </a:r>
          </a:p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Google Sans"/>
              </a:rPr>
              <a:t>⇒ Enlarge to next page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247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8E879C2-F0B6-AC16-7199-66972C42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2" y="2216729"/>
            <a:ext cx="5196241" cy="33806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C7B923-826C-CEEB-4FAE-92FBB43AD05B}"/>
              </a:ext>
            </a:extLst>
          </p:cNvPr>
          <p:cNvSpPr txBox="1"/>
          <p:nvPr/>
        </p:nvSpPr>
        <p:spPr>
          <a:xfrm>
            <a:off x="571763" y="1650597"/>
            <a:ext cx="5237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Pull-up/pull-down resistance to A/B line: 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None</a:t>
            </a:r>
            <a:endParaRPr lang="ja-JP" altLang="en-US" sz="1800" b="0" i="0" u="none" strike="noStrike" baseline="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2A89DB7-4E04-EF1E-9EA9-39658ECF8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385" y="2277717"/>
            <a:ext cx="5196241" cy="33611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0AC951-88D7-F55A-6AB9-EBEC572A6317}"/>
              </a:ext>
            </a:extLst>
          </p:cNvPr>
          <p:cNvSpPr txBox="1"/>
          <p:nvPr/>
        </p:nvSpPr>
        <p:spPr>
          <a:xfrm>
            <a:off x="6382327" y="1631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Pull-up/pull-down resistance to A/B lines: 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1.5kΩ</a:t>
            </a:r>
            <a:endParaRPr lang="ja-JP" altLang="en-US" sz="1800" b="0" i="0" u="none" strike="noStrike" baseline="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E2E464-1E1E-6257-4FD7-C92644979597}"/>
              </a:ext>
            </a:extLst>
          </p:cNvPr>
          <p:cNvSpPr txBox="1"/>
          <p:nvPr/>
        </p:nvSpPr>
        <p:spPr>
          <a:xfrm>
            <a:off x="2990273" y="453057"/>
            <a:ext cx="6211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Signal level during loopback (THVD1406)
Terminal Resistance: 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120Ω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2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1B181FA-568E-F047-DBA4-55875A96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311" y="2998619"/>
            <a:ext cx="5466356" cy="33466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E54384-D5AF-8ED8-4107-2BC646EB5934}"/>
              </a:ext>
            </a:extLst>
          </p:cNvPr>
          <p:cNvSpPr txBox="1"/>
          <p:nvPr/>
        </p:nvSpPr>
        <p:spPr>
          <a:xfrm>
            <a:off x="2817091" y="5127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Signal level during loopback (THVD1406)
Termination Resistance: </a:t>
            </a:r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None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33F5C8-BD37-5E90-B4C9-773D6544DD7E}"/>
              </a:ext>
            </a:extLst>
          </p:cNvPr>
          <p:cNvSpPr txBox="1"/>
          <p:nvPr/>
        </p:nvSpPr>
        <p:spPr>
          <a:xfrm>
            <a:off x="6428509" y="22214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Pull-up/pull-down resistance to A/B lines: 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1.5kΩ</a:t>
            </a:r>
            <a:endParaRPr lang="ja-JP" altLang="en-US" sz="1800" b="0" i="0" u="none" strike="noStrike" baseline="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C9991CD-FBC2-9D97-7673-3E684E976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9" y="2860455"/>
            <a:ext cx="5568482" cy="334660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1F7EAA-8FD3-1D21-8DED-D79F6A9F8AC9}"/>
              </a:ext>
            </a:extLst>
          </p:cNvPr>
          <p:cNvSpPr txBox="1"/>
          <p:nvPr/>
        </p:nvSpPr>
        <p:spPr>
          <a:xfrm>
            <a:off x="526472" y="2209818"/>
            <a:ext cx="626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Pull-up/pull-down resistance to A/B line: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None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8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11C6D5-A31F-E777-B8B3-5F5B0865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388"/>
            <a:ext cx="10515600" cy="1083830"/>
          </a:xfrm>
        </p:spPr>
        <p:txBody>
          <a:bodyPr/>
          <a:lstStyle/>
          <a:p>
            <a:r>
              <a:rPr kumimoji="1" lang="en-US" altLang="ja-JP" dirty="0">
                <a:hlinkClick r:id="rId2" action="ppaction://hlinkfile"/>
              </a:rPr>
              <a:t>Pull-up/down resister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A6AF9A-F9A6-A312-AFCA-D70E24C1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61" y="2576980"/>
            <a:ext cx="9174075" cy="306643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DA0B7FE5-1C0B-5E22-3FD8-DD18A6E5FABA}"/>
              </a:ext>
            </a:extLst>
          </p:cNvPr>
          <p:cNvSpPr/>
          <p:nvPr/>
        </p:nvSpPr>
        <p:spPr>
          <a:xfrm>
            <a:off x="5477164" y="3075709"/>
            <a:ext cx="77585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2AC436-DFA9-D793-9015-096D7309A0D3}"/>
              </a:ext>
            </a:extLst>
          </p:cNvPr>
          <p:cNvSpPr txBox="1"/>
          <p:nvPr/>
        </p:nvSpPr>
        <p:spPr>
          <a:xfrm>
            <a:off x="485774" y="516332"/>
            <a:ext cx="9180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Calculate the pull-up/down resistance values ​​when there is no termination resistor.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924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145</Words>
  <Application>Microsoft Office PowerPoint</Application>
  <PresentationFormat>ワイド画面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Google Sans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TED ECE2 Wada Hiroshi</dc:creator>
  <cp:lastModifiedBy>TED ECE2 Wada Hiroshi</cp:lastModifiedBy>
  <cp:revision>2</cp:revision>
  <dcterms:created xsi:type="dcterms:W3CDTF">2026-04-06T00:57:13Z</dcterms:created>
  <dcterms:modified xsi:type="dcterms:W3CDTF">2026-04-06T01:51:45Z</dcterms:modified>
</cp:coreProperties>
</file>