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75" r:id="rId5"/>
    <p:sldId id="376" r:id="rId6"/>
    <p:sldId id="377" r:id="rId7"/>
    <p:sldId id="378" r:id="rId8"/>
    <p:sldId id="379" r:id="rId9"/>
    <p:sldId id="380" r:id="rId10"/>
    <p:sldId id="381" r:id="rId11"/>
  </p:sldIdLst>
  <p:sldSz cx="12161838" cy="6858000"/>
  <p:notesSz cx="9296400" cy="147701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0704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140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211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281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535226" algn="l" defTabSz="101409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042274" algn="l" defTabSz="101409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549316" algn="l" defTabSz="101409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056361" algn="l" defTabSz="101409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0" userDrawn="1">
          <p15:clr>
            <a:srgbClr val="A4A3A4"/>
          </p15:clr>
        </p15:guide>
        <p15:guide id="2" pos="216" userDrawn="1">
          <p15:clr>
            <a:srgbClr val="A4A3A4"/>
          </p15:clr>
        </p15:guide>
        <p15:guide id="3" orient="horz" pos="4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3" autoAdjust="0"/>
    <p:restoredTop sz="89199" autoAdjust="0"/>
  </p:normalViewPr>
  <p:slideViewPr>
    <p:cSldViewPr snapToGrid="0">
      <p:cViewPr>
        <p:scale>
          <a:sx n="66" d="100"/>
          <a:sy n="66" d="100"/>
        </p:scale>
        <p:origin x="-780" y="-48"/>
      </p:cViewPr>
      <p:guideLst>
        <p:guide orient="horz" pos="400"/>
        <p:guide orient="horz" pos="560"/>
        <p:guide pos="2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4652"/>
        <p:guide pos="2927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63525" y="1108075"/>
            <a:ext cx="9823450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507047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1014095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52114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202818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535226" algn="l" defTabSz="10140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42274" algn="l" defTabSz="10140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49316" algn="l" defTabSz="10140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56361" algn="l" defTabSz="10140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6069" y="1943113"/>
            <a:ext cx="11249700" cy="1470025"/>
          </a:xfrm>
        </p:spPr>
        <p:txBody>
          <a:bodyPr/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6069" y="3698879"/>
            <a:ext cx="112497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1838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6069" y="1943113"/>
            <a:ext cx="11249700" cy="1470025"/>
          </a:xfrm>
        </p:spPr>
        <p:txBody>
          <a:bodyPr/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6069" y="3698879"/>
            <a:ext cx="112497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6275917"/>
            <a:ext cx="11739552" cy="51816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54911" y="6446379"/>
            <a:ext cx="4104620" cy="230132"/>
          </a:xfrm>
          <a:prstGeom prst="rect">
            <a:avLst/>
          </a:prstGeom>
          <a:ln>
            <a:noFill/>
          </a:ln>
        </p:spPr>
        <p:txBody>
          <a:bodyPr vert="horz" lIns="121725" tIns="60862" rIns="121725" bIns="60862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defTabSz="1014095"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000000"/>
                </a:solidFill>
              </a:rPr>
              <a:t>TI Confidential – NDA Restrictions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1838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6069" y="1943113"/>
            <a:ext cx="11249700" cy="1470025"/>
          </a:xfrm>
        </p:spPr>
        <p:txBody>
          <a:bodyPr/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6069" y="3698879"/>
            <a:ext cx="112497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6275917"/>
            <a:ext cx="11739552" cy="51816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31"/>
            <a:ext cx="12161838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6069" y="1943113"/>
            <a:ext cx="11249700" cy="1470025"/>
          </a:xfrm>
        </p:spPr>
        <p:txBody>
          <a:bodyPr/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6069" y="3698879"/>
            <a:ext cx="112497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6275917"/>
            <a:ext cx="11739552" cy="51816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410" y="1048478"/>
            <a:ext cx="11262369" cy="4945932"/>
          </a:xfrm>
        </p:spPr>
        <p:txBody>
          <a:bodyPr/>
          <a:lstStyle>
            <a:lvl1pPr>
              <a:spcBef>
                <a:spcPts val="888"/>
              </a:spcBef>
              <a:defRPr/>
            </a:lvl1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35971" y="6048047"/>
            <a:ext cx="4104620" cy="230132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defTabSz="1014095">
              <a:spcBef>
                <a:spcPct val="50000"/>
              </a:spcBef>
              <a:defRPr/>
            </a:pPr>
            <a:r>
              <a:rPr lang="en-US" smtClean="0">
                <a:solidFill>
                  <a:srgbClr val="000000"/>
                </a:solidFill>
              </a:rPr>
              <a:t>TI Information – Selective Disclosure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702" y="4406903"/>
            <a:ext cx="10337562" cy="1362076"/>
          </a:xfrm>
        </p:spPr>
        <p:txBody>
          <a:bodyPr anchor="t"/>
          <a:lstStyle>
            <a:lvl1pPr algn="l">
              <a:defRPr sz="44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702" y="2906713"/>
            <a:ext cx="10337562" cy="1500187"/>
          </a:xfrm>
        </p:spPr>
        <p:txBody>
          <a:bodyPr anchor="b"/>
          <a:lstStyle>
            <a:lvl1pPr marL="0" indent="0">
              <a:buNone/>
              <a:defRPr sz="2300"/>
            </a:lvl1pPr>
            <a:lvl2pPr marL="507047" indent="0">
              <a:buNone/>
              <a:defRPr sz="2000"/>
            </a:lvl2pPr>
            <a:lvl3pPr marL="1014095" indent="0">
              <a:buNone/>
              <a:defRPr sz="1700"/>
            </a:lvl3pPr>
            <a:lvl4pPr marL="1521140" indent="0">
              <a:buNone/>
              <a:defRPr sz="1600"/>
            </a:lvl4pPr>
            <a:lvl5pPr marL="2028180" indent="0">
              <a:buNone/>
              <a:defRPr sz="1600"/>
            </a:lvl5pPr>
            <a:lvl6pPr marL="2535226" indent="0">
              <a:buNone/>
              <a:defRPr sz="1600"/>
            </a:lvl6pPr>
            <a:lvl7pPr marL="3042274" indent="0">
              <a:buNone/>
              <a:defRPr sz="1600"/>
            </a:lvl7pPr>
            <a:lvl8pPr marL="3549316" indent="0">
              <a:buNone/>
              <a:defRPr sz="1600"/>
            </a:lvl8pPr>
            <a:lvl9pPr marL="4056361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830001" y="6049963"/>
            <a:ext cx="2837762" cy="20637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35971" y="6048047"/>
            <a:ext cx="4104620" cy="230132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defTabSz="1014095">
              <a:spcBef>
                <a:spcPct val="50000"/>
              </a:spcBef>
              <a:defRPr/>
            </a:pPr>
            <a:r>
              <a:rPr lang="en-US" smtClean="0">
                <a:solidFill>
                  <a:srgbClr val="000000"/>
                </a:solidFill>
              </a:rPr>
              <a:t>TI Information – Selective Disclosure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35971" y="6048047"/>
            <a:ext cx="4104620" cy="230132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defTabSz="1014095">
              <a:spcBef>
                <a:spcPct val="50000"/>
              </a:spcBef>
              <a:defRPr/>
            </a:pPr>
            <a:r>
              <a:rPr lang="en-US" smtClean="0">
                <a:solidFill>
                  <a:srgbClr val="000000"/>
                </a:solidFill>
              </a:rPr>
              <a:t>TI Information – Selective Disclosure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280641" y="6597202"/>
            <a:ext cx="2837762" cy="2063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A812F-8479-4F37-8662-4BBFDADD9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35971" y="6048047"/>
            <a:ext cx="4104620" cy="230132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defTabSz="1014095">
              <a:spcBef>
                <a:spcPct val="50000"/>
              </a:spcBef>
              <a:defRPr/>
            </a:pPr>
            <a:r>
              <a:rPr lang="en-US" smtClean="0">
                <a:solidFill>
                  <a:srgbClr val="000000"/>
                </a:solidFill>
              </a:rPr>
              <a:t>TI Information – Selective Disclosure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20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5" y="6324600"/>
            <a:ext cx="11709992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409" tIns="50703" rIns="101409" bIns="50703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55742" y="6324600"/>
            <a:ext cx="1162469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409" tIns="50703" rIns="101409" bIns="50703"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8269" y="142887"/>
            <a:ext cx="112497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409" tIns="50703" rIns="101409" bIns="50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3410" y="1058870"/>
            <a:ext cx="11262369" cy="4935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101409" tIns="50703" rIns="101409" bIns="50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24076" y="6595571"/>
            <a:ext cx="2837762" cy="20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409" tIns="50703" rIns="101409" bIns="50703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6275917"/>
            <a:ext cx="11739552" cy="51816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35971" y="6048047"/>
            <a:ext cx="4104620" cy="230132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defTabSz="1014095">
              <a:spcBef>
                <a:spcPct val="50000"/>
              </a:spcBef>
              <a:defRPr/>
            </a:pPr>
            <a:r>
              <a:rPr lang="en-US" smtClean="0">
                <a:solidFill>
                  <a:srgbClr val="000000"/>
                </a:solidFill>
              </a:rPr>
              <a:t>TI Information – Selective Disclosure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09" r:id="rId5"/>
    <p:sldLayoutId id="2147483710" r:id="rId6"/>
    <p:sldLayoutId id="2147483713" r:id="rId7"/>
    <p:sldLayoutId id="2147483714" r:id="rId8"/>
    <p:sldLayoutId id="214748372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507047" algn="l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1014095" algn="l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521140" algn="l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2028180" algn="l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251762" indent="-251762" algn="l" rtl="0" eaLnBrk="0" fontAlgn="base" hangingPunct="0">
        <a:spcBef>
          <a:spcPts val="888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37329" indent="-258807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947189" indent="-183104" algn="l" rtl="0" eaLnBrk="0" fontAlgn="base" hangingPunct="0">
        <a:spcBef>
          <a:spcPct val="15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332755" indent="-258807" algn="l" rtl="0" eaLnBrk="0" fontAlgn="base" hangingPunct="0">
        <a:spcBef>
          <a:spcPct val="5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1651415" indent="-191910" algn="l" rtl="0" eaLnBrk="0" fontAlgn="base" hangingPunct="0">
        <a:spcBef>
          <a:spcPct val="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158462" indent="-191910" algn="l" rtl="0" fontAlgn="base">
        <a:spcBef>
          <a:spcPct val="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6pPr>
      <a:lvl7pPr marL="2665510" indent="-191910" algn="l" rtl="0" fontAlgn="base">
        <a:spcBef>
          <a:spcPct val="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7pPr>
      <a:lvl8pPr marL="3172556" indent="-191910" algn="l" rtl="0" fontAlgn="base">
        <a:spcBef>
          <a:spcPct val="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8pPr>
      <a:lvl9pPr marL="3679602" indent="-191910" algn="l" rtl="0" fontAlgn="base">
        <a:spcBef>
          <a:spcPct val="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40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047" algn="l" defTabSz="10140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4095" algn="l" defTabSz="10140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1140" algn="l" defTabSz="10140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8180" algn="l" defTabSz="10140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5226" algn="l" defTabSz="10140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2274" algn="l" defTabSz="10140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49316" algn="l" defTabSz="10140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56361" algn="l" defTabSz="10140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E0000"/>
                </a:solidFill>
              </a:rPr>
              <a:t>TPS65986 issue</a:t>
            </a:r>
            <a:endParaRPr lang="en-US" dirty="0" smtClean="0"/>
          </a:p>
        </p:txBody>
      </p:sp>
      <p:sp>
        <p:nvSpPr>
          <p:cNvPr id="7172" name="Rectangle 2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941138" y="6119250"/>
            <a:ext cx="2837762" cy="206375"/>
          </a:xfrm>
          <a:prstGeom prst="rect">
            <a:avLst/>
          </a:prstGeom>
        </p:spPr>
        <p:txBody>
          <a:bodyPr lIns="121725" tIns="60862" rIns="121725" bIns="60862"/>
          <a:lstStyle/>
          <a:p>
            <a:fld id="{AECC4DEF-5888-4484-BAD5-734E2318D8EB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1969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>
                <a:solidFill>
                  <a:srgbClr val="DE0000"/>
                </a:solidFill>
              </a:rPr>
              <a:t>TPS65986 issue</a:t>
            </a:r>
            <a:endParaRPr lang="en-US" sz="37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9E1E33-828B-47C0-B7CE-AEF3EE3AF1A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80802" y="1714529"/>
            <a:ext cx="2244873" cy="3890008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kern="0" dirty="0">
              <a:solidFill>
                <a:prstClr val="white"/>
              </a:solidFill>
              <a:latin typeface="Calibri"/>
              <a:ea typeface="宋体"/>
            </a:endParaRP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200" b="1" kern="0" dirty="0">
              <a:solidFill>
                <a:prstClr val="white"/>
              </a:solidFill>
              <a:latin typeface="Calibri"/>
              <a:ea typeface="宋体"/>
            </a:endParaRP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b="1" kern="0" dirty="0">
                <a:solidFill>
                  <a:prstClr val="white"/>
                </a:solidFill>
                <a:latin typeface="Calibri"/>
                <a:ea typeface="宋体"/>
              </a:rPr>
              <a:t>PC</a:t>
            </a: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kern="0" dirty="0">
                <a:solidFill>
                  <a:prstClr val="white"/>
                </a:solidFill>
                <a:latin typeface="Calibri"/>
                <a:ea typeface="宋体"/>
              </a:rPr>
              <a:t>Mother board</a:t>
            </a:r>
            <a:endParaRPr lang="en-US" sz="1500" kern="0" dirty="0">
              <a:solidFill>
                <a:prstClr val="white"/>
              </a:solidFill>
              <a:latin typeface="Calibri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03239" y="2023568"/>
            <a:ext cx="1122436" cy="1477013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prstClr val="white"/>
                </a:solidFill>
                <a:latin typeface="Calibri"/>
                <a:ea typeface="宋体"/>
              </a:rPr>
              <a:t>DP source </a:t>
            </a: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prstClr val="white"/>
                </a:solidFill>
                <a:latin typeface="Calibri"/>
                <a:ea typeface="宋体"/>
              </a:rPr>
              <a:t>connector</a:t>
            </a:r>
            <a:endParaRPr lang="en-US" sz="1400" kern="0" dirty="0">
              <a:solidFill>
                <a:prstClr val="white"/>
              </a:solidFill>
              <a:latin typeface="Calibri"/>
            </a:endParaRP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803239" y="4257497"/>
            <a:ext cx="1122436" cy="110236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kern="0" dirty="0">
                <a:solidFill>
                  <a:prstClr val="white"/>
                </a:solidFill>
                <a:latin typeface="Calibri"/>
                <a:ea typeface="宋体"/>
              </a:rPr>
              <a:t>USB3.0</a:t>
            </a: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kern="0" dirty="0">
                <a:solidFill>
                  <a:prstClr val="white"/>
                </a:solidFill>
                <a:latin typeface="Calibri"/>
                <a:ea typeface="宋体"/>
              </a:rPr>
              <a:t> connector</a:t>
            </a: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5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088651" y="2586182"/>
            <a:ext cx="2026973" cy="2576831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kern="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kern="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kern="0" dirty="0" err="1">
                <a:solidFill>
                  <a:prstClr val="white"/>
                </a:solidFill>
                <a:latin typeface="Calibri"/>
                <a:ea typeface="宋体"/>
              </a:rPr>
              <a:t>Luxshare</a:t>
            </a:r>
            <a:r>
              <a:rPr lang="en-US" altLang="zh-CN" sz="1900" kern="0" dirty="0">
                <a:solidFill>
                  <a:prstClr val="white"/>
                </a:solidFill>
                <a:latin typeface="Calibri"/>
                <a:ea typeface="宋体"/>
              </a:rPr>
              <a:t> TPS65986</a:t>
            </a: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00" b="1" kern="0" dirty="0">
                <a:solidFill>
                  <a:prstClr val="white"/>
                </a:solidFill>
                <a:latin typeface="Calibri"/>
                <a:ea typeface="宋体"/>
              </a:rPr>
              <a:t>DP Adapter</a:t>
            </a:r>
            <a:endParaRPr lang="en-US" sz="1900" kern="0" dirty="0">
              <a:solidFill>
                <a:prstClr val="white"/>
              </a:solidFill>
              <a:latin typeface="Calibri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88651" y="2591262"/>
            <a:ext cx="729710" cy="844551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prstClr val="white"/>
                </a:solidFill>
                <a:latin typeface="Calibri"/>
                <a:ea typeface="宋体"/>
              </a:rPr>
              <a:t>DP Pad</a:t>
            </a: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68381" y="4392117"/>
            <a:ext cx="749980" cy="763273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prstClr val="white"/>
                </a:solidFill>
                <a:latin typeface="Calibri"/>
                <a:ea typeface="宋体"/>
              </a:rPr>
              <a:t>USB Pad</a:t>
            </a:r>
            <a:endParaRPr lang="en-US" sz="1600" kern="0" dirty="0">
              <a:solidFill>
                <a:prstClr val="white"/>
              </a:solidFill>
              <a:latin typeface="Calibri"/>
            </a:endParaRP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08880" y="3338655"/>
            <a:ext cx="506743" cy="11176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kern="0" dirty="0">
                <a:solidFill>
                  <a:prstClr val="white"/>
                </a:solidFill>
                <a:latin typeface="Calibri"/>
                <a:ea typeface="宋体"/>
              </a:rPr>
              <a:t>C</a:t>
            </a: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7" name="Elbow Connector 26"/>
          <p:cNvCxnSpPr>
            <a:stCxn id="24" idx="1"/>
            <a:endCxn id="21" idx="3"/>
          </p:cNvCxnSpPr>
          <p:nvPr/>
        </p:nvCxnSpPr>
        <p:spPr>
          <a:xfrm rot="10800000">
            <a:off x="2925677" y="2762077"/>
            <a:ext cx="1162976" cy="251463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28" name="Elbow Connector 27"/>
          <p:cNvCxnSpPr/>
          <p:nvPr/>
        </p:nvCxnSpPr>
        <p:spPr>
          <a:xfrm rot="10800000" flipV="1">
            <a:off x="2925677" y="4808677"/>
            <a:ext cx="1142706" cy="114304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9373984" y="2483309"/>
            <a:ext cx="2026973" cy="2576831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kern="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kern="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prstClr val="white"/>
                </a:solidFill>
                <a:latin typeface="Calibri"/>
                <a:ea typeface="宋体"/>
              </a:rPr>
              <a:t>         Monitor</a:t>
            </a:r>
            <a:endParaRPr lang="en-US" sz="2400" kern="0" dirty="0">
              <a:solidFill>
                <a:prstClr val="white"/>
              </a:solidFill>
              <a:latin typeface="Calibri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373984" y="3207421"/>
            <a:ext cx="506743" cy="11176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kern="0" dirty="0">
                <a:solidFill>
                  <a:prstClr val="white"/>
                </a:solidFill>
                <a:latin typeface="Calibri"/>
                <a:ea typeface="宋体"/>
              </a:rPr>
              <a:t>C</a:t>
            </a: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4" name="Elbow Connector 33"/>
          <p:cNvCxnSpPr/>
          <p:nvPr/>
        </p:nvCxnSpPr>
        <p:spPr>
          <a:xfrm rot="10800000" flipV="1">
            <a:off x="6115627" y="3771722"/>
            <a:ext cx="3258358" cy="1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35" name="Rectangle 34"/>
          <p:cNvSpPr/>
          <p:nvPr/>
        </p:nvSpPr>
        <p:spPr>
          <a:xfrm>
            <a:off x="6942323" y="3364318"/>
            <a:ext cx="1503266" cy="369332"/>
          </a:xfrm>
          <a:prstGeom prst="rect">
            <a:avLst/>
          </a:prstGeom>
        </p:spPr>
        <p:txBody>
          <a:bodyPr wrap="none" lIns="121725" tIns="60862" rIns="121725" bIns="60862">
            <a:spAutoFit/>
          </a:bodyPr>
          <a:lstStyle/>
          <a:p>
            <a:r>
              <a:rPr lang="en-US" sz="1600" b="1" dirty="0"/>
              <a:t>Type-C cable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398447" y="871563"/>
            <a:ext cx="6041800" cy="353745"/>
          </a:xfrm>
          <a:prstGeom prst="rect">
            <a:avLst/>
          </a:prstGeom>
          <a:noFill/>
        </p:spPr>
        <p:txBody>
          <a:bodyPr wrap="square" lIns="121725" tIns="60862" rIns="121725" bIns="60862" rtlCol="0">
            <a:spAutoFit/>
          </a:bodyPr>
          <a:lstStyle/>
          <a:p>
            <a:r>
              <a:rPr lang="en-US" sz="1500" dirty="0"/>
              <a:t>System overview:</a:t>
            </a:r>
            <a:endParaRPr lang="en-US" sz="1500" dirty="0"/>
          </a:p>
        </p:txBody>
      </p:sp>
      <p:sp>
        <p:nvSpPr>
          <p:cNvPr id="37" name="Rectangle 36"/>
          <p:cNvSpPr/>
          <p:nvPr/>
        </p:nvSpPr>
        <p:spPr>
          <a:xfrm>
            <a:off x="348963" y="1555578"/>
            <a:ext cx="5766661" cy="4207913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21725" tIns="60862" rIns="121725" bIns="60862" rtlCol="0" anchor="ctr"/>
          <a:lstStyle/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kern="0" dirty="0">
              <a:solidFill>
                <a:prstClr val="white"/>
              </a:solidFill>
              <a:latin typeface="Calibri"/>
              <a:ea typeface="宋体"/>
            </a:endParaRP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200" b="1" kern="0" dirty="0">
              <a:solidFill>
                <a:prstClr val="white"/>
              </a:solidFill>
              <a:latin typeface="Calibri"/>
              <a:ea typeface="宋体"/>
            </a:endParaRPr>
          </a:p>
          <a:p>
            <a:pPr algn="ctr" defTabSz="12172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b="1" kern="0" dirty="0">
                <a:solidFill>
                  <a:prstClr val="white"/>
                </a:solidFill>
                <a:latin typeface="Calibri"/>
                <a:ea typeface="宋体"/>
              </a:rPr>
              <a:t>r</a:t>
            </a: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  <a:p>
            <a:pPr defTabSz="12172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74206" y="1564813"/>
            <a:ext cx="1399990" cy="399912"/>
          </a:xfrm>
          <a:prstGeom prst="rect">
            <a:avLst/>
          </a:prstGeom>
        </p:spPr>
        <p:txBody>
          <a:bodyPr wrap="none" lIns="121725" tIns="60862" rIns="121725" bIns="60862">
            <a:spAutoFit/>
          </a:bodyPr>
          <a:lstStyle/>
          <a:p>
            <a:r>
              <a:rPr lang="en-US" dirty="0" smtClean="0"/>
              <a:t>PC chassis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264551" y="5874858"/>
            <a:ext cx="2796072" cy="353745"/>
          </a:xfrm>
          <a:prstGeom prst="rect">
            <a:avLst/>
          </a:prstGeom>
          <a:noFill/>
        </p:spPr>
        <p:txBody>
          <a:bodyPr wrap="square" lIns="121725" tIns="60862" rIns="121725" bIns="60862" rtlCol="0">
            <a:spAutoFit/>
          </a:bodyPr>
          <a:lstStyle/>
          <a:p>
            <a:r>
              <a:rPr lang="en-US" sz="1500" b="1" dirty="0"/>
              <a:t>Picture 1: System overview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258155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>
                <a:solidFill>
                  <a:srgbClr val="DE0000"/>
                </a:solidFill>
              </a:rPr>
              <a:t>TPS65986 issue</a:t>
            </a:r>
            <a:endParaRPr lang="en-US" sz="37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9E1E33-828B-47C0-B7CE-AEF3EE3AF1A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8447" y="871563"/>
            <a:ext cx="6041800" cy="353745"/>
          </a:xfrm>
          <a:prstGeom prst="rect">
            <a:avLst/>
          </a:prstGeom>
          <a:noFill/>
        </p:spPr>
        <p:txBody>
          <a:bodyPr wrap="square" lIns="121725" tIns="60862" rIns="121725" bIns="60862" rtlCol="0">
            <a:spAutoFit/>
          </a:bodyPr>
          <a:lstStyle/>
          <a:p>
            <a:r>
              <a:rPr lang="en-US" sz="1500" dirty="0"/>
              <a:t>Real system overview:</a:t>
            </a:r>
            <a:endParaRPr lang="en-US" sz="1500" dirty="0"/>
          </a:p>
        </p:txBody>
      </p:sp>
      <p:pic>
        <p:nvPicPr>
          <p:cNvPr id="1026" name="Picture 2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798" y="1649412"/>
            <a:ext cx="3610774" cy="366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age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37" y="1398900"/>
            <a:ext cx="6376519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310590" y="2082800"/>
            <a:ext cx="895246" cy="3979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25" tIns="60862" rIns="121725" bIns="60862"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091335" y="1224494"/>
            <a:ext cx="1333756" cy="353745"/>
          </a:xfrm>
          <a:prstGeom prst="rect">
            <a:avLst/>
          </a:prstGeom>
          <a:noFill/>
        </p:spPr>
        <p:txBody>
          <a:bodyPr wrap="square" lIns="121725" tIns="60862" rIns="121725" bIns="60862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DP and USB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712579" y="2463800"/>
            <a:ext cx="1013487" cy="6265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25" tIns="60862" rIns="121725" bIns="60862"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29" idx="2"/>
            <a:endCxn id="2" idx="0"/>
          </p:cNvCxnSpPr>
          <p:nvPr/>
        </p:nvCxnSpPr>
        <p:spPr>
          <a:xfrm>
            <a:off x="8758213" y="1578239"/>
            <a:ext cx="0" cy="5045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1110573" y="2469094"/>
            <a:ext cx="1051266" cy="353745"/>
          </a:xfrm>
          <a:prstGeom prst="rect">
            <a:avLst/>
          </a:prstGeom>
          <a:noFill/>
        </p:spPr>
        <p:txBody>
          <a:bodyPr wrap="square" lIns="121725" tIns="60862" rIns="121725" bIns="60862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Adapter</a:t>
            </a:r>
            <a:endParaRPr lang="en-US" sz="15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33" idx="1"/>
            <a:endCxn id="30" idx="3"/>
          </p:cNvCxnSpPr>
          <p:nvPr/>
        </p:nvCxnSpPr>
        <p:spPr>
          <a:xfrm flipH="1">
            <a:off x="10726066" y="2645967"/>
            <a:ext cx="384507" cy="131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469891" y="5694894"/>
            <a:ext cx="2070368" cy="353745"/>
          </a:xfrm>
          <a:prstGeom prst="rect">
            <a:avLst/>
          </a:prstGeom>
          <a:noFill/>
        </p:spPr>
        <p:txBody>
          <a:bodyPr wrap="square" lIns="121725" tIns="60862" rIns="121725" bIns="60862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PC Mother board</a:t>
            </a:r>
            <a:endParaRPr lang="en-US" sz="15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stCxn id="38" idx="0"/>
          </p:cNvCxnSpPr>
          <p:nvPr/>
        </p:nvCxnSpPr>
        <p:spPr>
          <a:xfrm flipV="1">
            <a:off x="9505075" y="5313989"/>
            <a:ext cx="0" cy="380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39332" y="5874858"/>
            <a:ext cx="2796072" cy="353745"/>
          </a:xfrm>
          <a:prstGeom prst="rect">
            <a:avLst/>
          </a:prstGeom>
          <a:noFill/>
        </p:spPr>
        <p:txBody>
          <a:bodyPr wrap="square" lIns="121725" tIns="60862" rIns="121725" bIns="60862" rtlCol="0">
            <a:spAutoFit/>
          </a:bodyPr>
          <a:lstStyle/>
          <a:p>
            <a:r>
              <a:rPr lang="en-US" sz="1500" b="1" dirty="0"/>
              <a:t>Picture 2: Real system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272628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53642" y="679588"/>
            <a:ext cx="10884796" cy="5630901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Normal operation: </a:t>
            </a:r>
          </a:p>
          <a:p>
            <a:pPr marL="0" indent="0">
              <a:buNone/>
            </a:pPr>
            <a:r>
              <a:rPr lang="en-US" sz="1600" dirty="0"/>
              <a:t>In normal operation, the monitor is using to display the DP signal.</a:t>
            </a:r>
          </a:p>
          <a:p>
            <a:pPr marL="0" indent="0">
              <a:buNone/>
            </a:pPr>
            <a:r>
              <a:rPr lang="en-US" sz="1600" dirty="0"/>
              <a:t>Abnormal operation (issue):</a:t>
            </a:r>
          </a:p>
          <a:p>
            <a:pPr marL="0" indent="0">
              <a:buNone/>
            </a:pPr>
            <a:r>
              <a:rPr lang="en-US" sz="1600" dirty="0"/>
              <a:t>Customer unplug the type-C cable and Plug it again, sometimes the monitor can not display(black screen).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Analysis for Normal operation:</a:t>
            </a:r>
          </a:p>
          <a:p>
            <a:pPr marL="0" indent="0">
              <a:buNone/>
            </a:pPr>
            <a:r>
              <a:rPr lang="en-US" sz="1600" dirty="0"/>
              <a:t>Using the CC logic equipment to monitor the CC log, we found that in normal operation, the </a:t>
            </a:r>
            <a:r>
              <a:rPr lang="en-US" altLang="zh-CN" sz="1600" dirty="0" smtClean="0"/>
              <a:t>customer</a:t>
            </a:r>
            <a:r>
              <a:rPr lang="en-US" sz="1600" dirty="0" smtClean="0"/>
              <a:t> </a:t>
            </a:r>
            <a:r>
              <a:rPr lang="en-US" sz="1600" dirty="0"/>
              <a:t>adapter is DFP, and the monitor is in UFP(DPF have 1 PDO to UFP).  </a:t>
            </a:r>
            <a:r>
              <a:rPr lang="en-US" sz="1600" dirty="0"/>
              <a:t>In this way, the monitor can enter ALT mode success, and the monitor can display success.(</a:t>
            </a:r>
            <a:r>
              <a:rPr lang="en-US" sz="1600" dirty="0" err="1"/>
              <a:t>pls</a:t>
            </a:r>
            <a:r>
              <a:rPr lang="en-US" sz="1600" dirty="0"/>
              <a:t> see page 5 for the </a:t>
            </a:r>
            <a:r>
              <a:rPr lang="en-US" sz="1600" b="1" dirty="0"/>
              <a:t>Picture 3: normal cc </a:t>
            </a:r>
            <a:r>
              <a:rPr lang="en-US" sz="1600" b="1" dirty="0"/>
              <a:t>log </a:t>
            </a:r>
            <a:r>
              <a:rPr lang="en-US" sz="1600" dirty="0"/>
              <a:t>or check “M625Q_A9 CPU+P27U </a:t>
            </a:r>
            <a:r>
              <a:rPr lang="en-US" sz="1600" dirty="0" err="1"/>
              <a:t>Normal.ccgx</a:t>
            </a:r>
            <a:r>
              <a:rPr lang="en-US" sz="1600" dirty="0"/>
              <a:t>” in the email attachment</a:t>
            </a:r>
            <a:r>
              <a:rPr lang="en-US" sz="1600" dirty="0"/>
              <a:t>)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Analysis </a:t>
            </a:r>
            <a:r>
              <a:rPr lang="en-US" sz="1600" dirty="0"/>
              <a:t>for </a:t>
            </a:r>
            <a:r>
              <a:rPr lang="en-US" sz="1600" dirty="0"/>
              <a:t>Abnormal </a:t>
            </a:r>
            <a:r>
              <a:rPr lang="en-US" sz="1600" dirty="0"/>
              <a:t>operation</a:t>
            </a:r>
            <a:r>
              <a:rPr lang="en-US" sz="1600" dirty="0"/>
              <a:t>:</a:t>
            </a:r>
          </a:p>
          <a:p>
            <a:pPr marL="0" indent="0">
              <a:buNone/>
            </a:pPr>
            <a:r>
              <a:rPr lang="en-US" sz="1600" dirty="0"/>
              <a:t>Using the CC logic equipment to monitor the CC log, we found that in abnormal operation, the </a:t>
            </a:r>
            <a:r>
              <a:rPr lang="en-US" sz="1600" dirty="0" smtClean="0"/>
              <a:t>customer </a:t>
            </a:r>
            <a:r>
              <a:rPr lang="en-US" sz="1600" dirty="0"/>
              <a:t>adapter is UFP, and the monitor is in DFP(DPF have 4 PDO to UFP</a:t>
            </a:r>
            <a:r>
              <a:rPr lang="en-US" sz="1600" dirty="0"/>
              <a:t>).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In this way, the </a:t>
            </a:r>
            <a:r>
              <a:rPr lang="en-US" sz="1600" dirty="0" smtClean="0"/>
              <a:t>customer adapter(TPS65986 </a:t>
            </a:r>
            <a:r>
              <a:rPr lang="en-US" sz="1600" dirty="0"/>
              <a:t>inside) didn’t enter </a:t>
            </a:r>
            <a:r>
              <a:rPr lang="en-US" sz="1600" dirty="0" err="1"/>
              <a:t>PR_Swap</a:t>
            </a:r>
            <a:r>
              <a:rPr lang="en-US" sz="1600" dirty="0"/>
              <a:t> or </a:t>
            </a:r>
            <a:r>
              <a:rPr lang="en-US" sz="1600" dirty="0" err="1"/>
              <a:t>DR_Swap</a:t>
            </a:r>
            <a:r>
              <a:rPr lang="en-US" sz="1600" dirty="0"/>
              <a:t>, and the communications stops. So it’s failure to enter the ALT mode.(</a:t>
            </a:r>
            <a:r>
              <a:rPr lang="en-US" sz="1600" dirty="0" err="1"/>
              <a:t>pls</a:t>
            </a:r>
            <a:r>
              <a:rPr lang="en-US" sz="1600" dirty="0"/>
              <a:t> see page 6 for the </a:t>
            </a:r>
            <a:r>
              <a:rPr lang="en-US" sz="1600" b="1" dirty="0"/>
              <a:t>Picture 4: abnormal cc log </a:t>
            </a:r>
            <a:r>
              <a:rPr lang="en-US" sz="1600" dirty="0"/>
              <a:t>or check “M625Q_A9 CPU+P27U </a:t>
            </a:r>
            <a:r>
              <a:rPr lang="en-US" sz="1600" dirty="0" err="1"/>
              <a:t>abnormal.ccgx</a:t>
            </a:r>
            <a:r>
              <a:rPr lang="en-US" sz="1600" dirty="0"/>
              <a:t>” in the email attachment)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217" name="Title 7"/>
          <p:cNvSpPr>
            <a:spLocks noGrp="1"/>
          </p:cNvSpPr>
          <p:nvPr>
            <p:ph type="title"/>
          </p:nvPr>
        </p:nvSpPr>
        <p:spPr>
          <a:xfrm>
            <a:off x="319530" y="1"/>
            <a:ext cx="11249700" cy="814388"/>
          </a:xfrm>
        </p:spPr>
        <p:txBody>
          <a:bodyPr/>
          <a:lstStyle/>
          <a:p>
            <a:r>
              <a:rPr lang="en-US" sz="3700" dirty="0">
                <a:solidFill>
                  <a:srgbClr val="DE0000"/>
                </a:solidFill>
              </a:rPr>
              <a:t>TPS65986 issue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271159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itle 7"/>
          <p:cNvSpPr>
            <a:spLocks noGrp="1"/>
          </p:cNvSpPr>
          <p:nvPr>
            <p:ph type="title"/>
          </p:nvPr>
        </p:nvSpPr>
        <p:spPr>
          <a:xfrm>
            <a:off x="308269" y="142875"/>
            <a:ext cx="11249700" cy="814388"/>
          </a:xfrm>
        </p:spPr>
        <p:txBody>
          <a:bodyPr/>
          <a:lstStyle/>
          <a:p>
            <a:r>
              <a:rPr lang="en-US" sz="3700" dirty="0">
                <a:solidFill>
                  <a:srgbClr val="DE0000"/>
                </a:solidFill>
              </a:rPr>
              <a:t>TPS65986 issue</a:t>
            </a:r>
            <a:endParaRPr lang="en-US" sz="3700" dirty="0"/>
          </a:p>
        </p:txBody>
      </p:sp>
      <p:sp>
        <p:nvSpPr>
          <p:cNvPr id="6" name="TextBox 5"/>
          <p:cNvSpPr txBox="1"/>
          <p:nvPr/>
        </p:nvSpPr>
        <p:spPr>
          <a:xfrm>
            <a:off x="4264551" y="5874858"/>
            <a:ext cx="2796072" cy="353745"/>
          </a:xfrm>
          <a:prstGeom prst="rect">
            <a:avLst/>
          </a:prstGeom>
          <a:noFill/>
        </p:spPr>
        <p:txBody>
          <a:bodyPr wrap="square" lIns="121725" tIns="60862" rIns="121725" bIns="60862" rtlCol="0">
            <a:spAutoFit/>
          </a:bodyPr>
          <a:lstStyle/>
          <a:p>
            <a:r>
              <a:rPr lang="en-US" sz="1500" b="1" dirty="0"/>
              <a:t>Picture 3: normal cc log</a:t>
            </a:r>
            <a:endParaRPr lang="en-US" sz="1500" b="1" dirty="0"/>
          </a:p>
        </p:txBody>
      </p:sp>
      <p:pic>
        <p:nvPicPr>
          <p:cNvPr id="3074" name="图片 5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30" y="771173"/>
            <a:ext cx="11384832" cy="519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69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itle 7"/>
          <p:cNvSpPr>
            <a:spLocks noGrp="1"/>
          </p:cNvSpPr>
          <p:nvPr>
            <p:ph type="title"/>
          </p:nvPr>
        </p:nvSpPr>
        <p:spPr>
          <a:xfrm>
            <a:off x="308269" y="142875"/>
            <a:ext cx="11249700" cy="814388"/>
          </a:xfrm>
        </p:spPr>
        <p:txBody>
          <a:bodyPr/>
          <a:lstStyle/>
          <a:p>
            <a:r>
              <a:rPr lang="en-US" sz="3700" dirty="0">
                <a:solidFill>
                  <a:srgbClr val="DE0000"/>
                </a:solidFill>
              </a:rPr>
              <a:t>TPS65986 issue</a:t>
            </a:r>
            <a:endParaRPr lang="en-US" sz="3700" dirty="0"/>
          </a:p>
        </p:txBody>
      </p:sp>
      <p:sp>
        <p:nvSpPr>
          <p:cNvPr id="6" name="TextBox 5"/>
          <p:cNvSpPr txBox="1"/>
          <p:nvPr/>
        </p:nvSpPr>
        <p:spPr>
          <a:xfrm>
            <a:off x="4264551" y="5874858"/>
            <a:ext cx="2796072" cy="353745"/>
          </a:xfrm>
          <a:prstGeom prst="rect">
            <a:avLst/>
          </a:prstGeom>
          <a:noFill/>
        </p:spPr>
        <p:txBody>
          <a:bodyPr wrap="square" lIns="121725" tIns="60862" rIns="121725" bIns="60862" rtlCol="0">
            <a:spAutoFit/>
          </a:bodyPr>
          <a:lstStyle/>
          <a:p>
            <a:r>
              <a:rPr lang="en-US" sz="1500" b="1" dirty="0"/>
              <a:t>Picture 4: abnormal cc log</a:t>
            </a:r>
            <a:endParaRPr lang="en-US" sz="1500" b="1" dirty="0"/>
          </a:p>
        </p:txBody>
      </p:sp>
      <p:pic>
        <p:nvPicPr>
          <p:cNvPr id="2052" name="图片 4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270" y="737271"/>
            <a:ext cx="10179909" cy="52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84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87425" y="882788"/>
            <a:ext cx="10884796" cy="530352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Question:</a:t>
            </a:r>
          </a:p>
          <a:p>
            <a:pPr marL="0" indent="0">
              <a:buNone/>
            </a:pPr>
            <a:r>
              <a:rPr lang="en-US" sz="1600" dirty="0"/>
              <a:t>1,When the monitor in DFP, it seems the communication is stop so cause the failure. How to trigger </a:t>
            </a:r>
            <a:r>
              <a:rPr lang="en-US" sz="1600" dirty="0" err="1"/>
              <a:t>PR_Swap</a:t>
            </a:r>
            <a:r>
              <a:rPr lang="en-US" sz="1600" dirty="0"/>
              <a:t> </a:t>
            </a:r>
            <a:r>
              <a:rPr lang="en-US" sz="1600" dirty="0"/>
              <a:t>or </a:t>
            </a:r>
            <a:r>
              <a:rPr lang="en-US" sz="1600" dirty="0" err="1"/>
              <a:t>DR_Swap</a:t>
            </a:r>
            <a:r>
              <a:rPr lang="en-US" sz="1600" dirty="0"/>
              <a:t> for normal operation?</a:t>
            </a:r>
          </a:p>
          <a:p>
            <a:pPr marL="0" indent="0">
              <a:buNone/>
            </a:pPr>
            <a:r>
              <a:rPr lang="en-US" sz="1600" dirty="0"/>
              <a:t>2, </a:t>
            </a:r>
            <a:r>
              <a:rPr lang="en-US" sz="1600" dirty="0"/>
              <a:t>C</a:t>
            </a:r>
            <a:r>
              <a:rPr lang="en-US" altLang="zh-CN" sz="1600" dirty="0"/>
              <a:t>ustomer using the “</a:t>
            </a:r>
            <a:r>
              <a:rPr lang="en-US" sz="1600" dirty="0"/>
              <a:t>TUSB546EVMFlash.bin” for the Flash </a:t>
            </a:r>
            <a:r>
              <a:rPr lang="en-US" altLang="zh-CN" sz="1600" dirty="0"/>
              <a:t>program </a:t>
            </a:r>
            <a:r>
              <a:rPr lang="en-US" sz="1600" dirty="0"/>
              <a:t>memory</a:t>
            </a:r>
            <a:r>
              <a:rPr lang="zh-CN" altLang="en-US" sz="1600" dirty="0"/>
              <a:t>（</a:t>
            </a:r>
            <a:r>
              <a:rPr lang="en-US" altLang="zh-CN" sz="1600" dirty="0"/>
              <a:t>check the bin file in attachment)</a:t>
            </a:r>
            <a:r>
              <a:rPr lang="en-US" sz="1600" dirty="0"/>
              <a:t> ,</a:t>
            </a:r>
          </a:p>
          <a:p>
            <a:pPr marL="0" indent="0">
              <a:buNone/>
            </a:pPr>
            <a:r>
              <a:rPr lang="en-US" sz="1600" dirty="0"/>
              <a:t>in order to fix the questions, </a:t>
            </a:r>
            <a:r>
              <a:rPr lang="en-US" sz="1600" dirty="0" err="1"/>
              <a:t>pls</a:t>
            </a:r>
            <a:r>
              <a:rPr lang="en-US" sz="1600" dirty="0"/>
              <a:t> help to updated </a:t>
            </a:r>
            <a:r>
              <a:rPr lang="en-US" sz="1600" dirty="0"/>
              <a:t>the attachment </a:t>
            </a:r>
            <a:r>
              <a:rPr lang="en-US" sz="1600" dirty="0"/>
              <a:t>TUSB546EVMFlash.bin for the external Flash memory configure file.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217" name="Title 7"/>
          <p:cNvSpPr>
            <a:spLocks noGrp="1"/>
          </p:cNvSpPr>
          <p:nvPr>
            <p:ph type="title"/>
          </p:nvPr>
        </p:nvSpPr>
        <p:spPr>
          <a:xfrm>
            <a:off x="308269" y="142875"/>
            <a:ext cx="11249700" cy="814388"/>
          </a:xfrm>
        </p:spPr>
        <p:txBody>
          <a:bodyPr/>
          <a:lstStyle/>
          <a:p>
            <a:r>
              <a:rPr lang="en-US" sz="3700" dirty="0">
                <a:solidFill>
                  <a:srgbClr val="DE0000"/>
                </a:solidFill>
              </a:rPr>
              <a:t>TPS65986 issue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410094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42739ec23cedf1d7684b3599cf9527cc48a"/>
</p:tagLst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9F876E1E1ECC44B7AEB038587DA72F" ma:contentTypeVersion="0" ma:contentTypeDescription="Create a new document." ma:contentTypeScope="" ma:versionID="ec15ac77968d0512ff10bcc44cf97eb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BBAA167-E2AC-4311-9774-A3EB22928A1F}">
  <ds:schemaRefs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6E6E571-9908-4174-8612-0F56F2A735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612E99-C99C-472A-B5F1-C5B30B9D15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17605</TotalTime>
  <Words>370</Words>
  <Application>Microsoft Office PowerPoint</Application>
  <PresentationFormat>Custom</PresentationFormat>
  <Paragraphs>58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FinalPowerpoint</vt:lpstr>
      <vt:lpstr>TPS65986 issue</vt:lpstr>
      <vt:lpstr>TPS65986 issue</vt:lpstr>
      <vt:lpstr>TPS65986 issue</vt:lpstr>
      <vt:lpstr>TPS65986 issue</vt:lpstr>
      <vt:lpstr>TPS65986 issue</vt:lpstr>
      <vt:lpstr>TPS65986 issue</vt:lpstr>
      <vt:lpstr>TPS65986 issue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x0215579</dc:creator>
  <cp:lastModifiedBy>Windows User</cp:lastModifiedBy>
  <cp:revision>389</cp:revision>
  <dcterms:created xsi:type="dcterms:W3CDTF">2007-12-19T20:51:45Z</dcterms:created>
  <dcterms:modified xsi:type="dcterms:W3CDTF">2018-08-20T08:03:54Z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0x010100A89F876E1E1ECC44B7AEB038587DA72F</vt:lpwstr>
  </property>
</Properties>
</file>