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4"/>
  </p:sldMasterIdLst>
  <p:notesMasterIdLst>
    <p:notesMasterId r:id="rId7"/>
  </p:notesMasterIdLst>
  <p:handoutMasterIdLst>
    <p:handoutMasterId r:id="rId8"/>
  </p:handoutMasterIdLst>
  <p:sldIdLst>
    <p:sldId id="2076138020" r:id="rId5"/>
    <p:sldId id="2147470258" r:id="rId6"/>
  </p:sldIdLst>
  <p:sldSz cx="9144000" cy="5143500" type="screen16x9"/>
  <p:notesSz cx="6954838" cy="9309100"/>
  <p:custDataLst>
    <p:tags r:id="rId9"/>
  </p:custDataLst>
  <p:defaultTextStyle>
    <a:defPPr>
      <a:defRPr lang="en-US"/>
    </a:defPPr>
    <a:lvl1pPr marL="0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24404D5-16D0-457B-8A24-D93ACD160CE5}">
          <p14:sldIdLst/>
        </p14:section>
        <p14:section name="Backup" id="{8F621FE5-7D03-473C-9BE2-7AF1EF6FCB60}">
          <p14:sldIdLst>
            <p14:sldId id="2076138020"/>
            <p14:sldId id="2147470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80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360" userDrawn="1">
          <p15:clr>
            <a:srgbClr val="A4A3A4"/>
          </p15:clr>
        </p15:guide>
        <p15:guide id="4" pos="5568" userDrawn="1">
          <p15:clr>
            <a:srgbClr val="A4A3A4"/>
          </p15:clr>
        </p15:guide>
        <p15:guide id="5" pos="2760" userDrawn="1">
          <p15:clr>
            <a:srgbClr val="A4A3A4"/>
          </p15:clr>
        </p15:guide>
        <p15:guide id="6" pos="3024" userDrawn="1">
          <p15:clr>
            <a:srgbClr val="A4A3A4"/>
          </p15:clr>
        </p15:guide>
        <p15:guide id="7" orient="horz" pos="924" userDrawn="1">
          <p15:clr>
            <a:srgbClr val="A4A3A4"/>
          </p15:clr>
        </p15:guide>
        <p15:guide id="8" orient="horz" pos="11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0193099" initials="k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F3CBCB"/>
    <a:srgbClr val="F4CCCC"/>
    <a:srgbClr val="8E0000"/>
    <a:srgbClr val="FF00FF"/>
    <a:srgbClr val="117788"/>
    <a:srgbClr val="DE0000"/>
    <a:srgbClr val="7F7F7F"/>
    <a:srgbClr val="2998A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56" autoAdjust="0"/>
    <p:restoredTop sz="94206" autoAdjust="0"/>
  </p:normalViewPr>
  <p:slideViewPr>
    <p:cSldViewPr snapToGrid="0" snapToObjects="1">
      <p:cViewPr>
        <p:scale>
          <a:sx n="66" d="100"/>
          <a:sy n="66" d="100"/>
        </p:scale>
        <p:origin x="1590" y="546"/>
      </p:cViewPr>
      <p:guideLst>
        <p:guide orient="horz" pos="780"/>
        <p:guide pos="2880"/>
        <p:guide pos="360"/>
        <p:guide pos="5568"/>
        <p:guide pos="2760"/>
        <p:guide pos="3024"/>
        <p:guide orient="horz" pos="924"/>
        <p:guide orient="horz" pos="11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7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B02DE44-B9BC-E047-8F18-45C4361AFDBB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1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7" y="8842031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237A328-340C-3A47-AF24-01B7C55948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005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BB67E5-EE15-7C4E-AED1-553834E5D0E0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98500"/>
            <a:ext cx="62055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5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55080698-7B0F-5D4A-9858-0F3A96D14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561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03BA23CF-AA30-4A18-B744-605C3E9DBF07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6" y="47801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785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9" y="786358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804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6" y="889399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9" y="889399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B53548F6-AAA9-4A8D-A869-511B3DFE3256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86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85" indent="0">
              <a:buNone/>
              <a:defRPr sz="1700" b="1"/>
            </a:lvl2pPr>
            <a:lvl3pPr marL="761771" indent="0">
              <a:buNone/>
              <a:defRPr sz="1500" b="1"/>
            </a:lvl3pPr>
            <a:lvl4pPr marL="1142654" indent="0">
              <a:buNone/>
              <a:defRPr sz="1300" b="1"/>
            </a:lvl4pPr>
            <a:lvl5pPr marL="1523535" indent="0">
              <a:buNone/>
              <a:defRPr sz="1300" b="1"/>
            </a:lvl5pPr>
            <a:lvl6pPr marL="1904420" indent="0">
              <a:buNone/>
              <a:defRPr sz="1300" b="1"/>
            </a:lvl6pPr>
            <a:lvl7pPr marL="2285305" indent="0">
              <a:buNone/>
              <a:defRPr sz="1300" b="1"/>
            </a:lvl7pPr>
            <a:lvl8pPr marL="2666186" indent="0">
              <a:buNone/>
              <a:defRPr sz="1300" b="1"/>
            </a:lvl8pPr>
            <a:lvl9pPr marL="304707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85" indent="0">
              <a:buNone/>
              <a:defRPr sz="1700" b="1"/>
            </a:lvl2pPr>
            <a:lvl3pPr marL="761771" indent="0">
              <a:buNone/>
              <a:defRPr sz="1500" b="1"/>
            </a:lvl3pPr>
            <a:lvl4pPr marL="1142654" indent="0">
              <a:buNone/>
              <a:defRPr sz="1300" b="1"/>
            </a:lvl4pPr>
            <a:lvl5pPr marL="1523535" indent="0">
              <a:buNone/>
              <a:defRPr sz="1300" b="1"/>
            </a:lvl5pPr>
            <a:lvl6pPr marL="1904420" indent="0">
              <a:buNone/>
              <a:defRPr sz="1300" b="1"/>
            </a:lvl6pPr>
            <a:lvl7pPr marL="2285305" indent="0">
              <a:buNone/>
              <a:defRPr sz="1300" b="1"/>
            </a:lvl7pPr>
            <a:lvl8pPr marL="2666186" indent="0">
              <a:buNone/>
              <a:defRPr sz="1300" b="1"/>
            </a:lvl8pPr>
            <a:lvl9pPr marL="304707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204C35C9-3222-4444-B33E-8AB075BE83C6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113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D4C52F08-588C-488E-A5AB-DF69250DE862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336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9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85" indent="0">
              <a:buNone/>
              <a:defRPr sz="1000"/>
            </a:lvl2pPr>
            <a:lvl3pPr marL="761771" indent="0">
              <a:buNone/>
              <a:defRPr sz="800"/>
            </a:lvl3pPr>
            <a:lvl4pPr marL="1142654" indent="0">
              <a:buNone/>
              <a:defRPr sz="700"/>
            </a:lvl4pPr>
            <a:lvl5pPr marL="1523535" indent="0">
              <a:buNone/>
              <a:defRPr sz="700"/>
            </a:lvl5pPr>
            <a:lvl6pPr marL="1904420" indent="0">
              <a:buNone/>
              <a:defRPr sz="700"/>
            </a:lvl6pPr>
            <a:lvl7pPr marL="2285305" indent="0">
              <a:buNone/>
              <a:defRPr sz="700"/>
            </a:lvl7pPr>
            <a:lvl8pPr marL="2666186" indent="0">
              <a:buNone/>
              <a:defRPr sz="700"/>
            </a:lvl8pPr>
            <a:lvl9pPr marL="304707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D9B97EEC-B5BC-42C5-B73F-31CC660D4D8A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146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7"/>
            <a:ext cx="2133600" cy="15478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685691" fontAlgn="base">
              <a:spcBef>
                <a:spcPct val="0"/>
              </a:spcBef>
              <a:spcAft>
                <a:spcPct val="0"/>
              </a:spcAft>
              <a:defRPr/>
            </a:pPr>
            <a:fld id="{DC0F6681-0B9D-4147-BD5D-B07A4CAAC7B9}" type="slidenum">
              <a:rPr lang="en-US" smtClean="0">
                <a:solidFill>
                  <a:srgbClr val="000000"/>
                </a:solidFill>
              </a:rPr>
              <a:pPr defTabSz="68569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7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4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9" y="794150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B6C70261-DCF8-4A97-9502-E8EEF2364CDE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1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4" y="4646685"/>
            <a:ext cx="6200602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6179" tIns="38088" rIns="76179" bIns="38088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TI Confidential – Maximum Restrictions		                       Internal only – Do not share externally</a:t>
            </a:r>
          </a:p>
        </p:txBody>
      </p:sp>
      <p:pic>
        <p:nvPicPr>
          <p:cNvPr id="7" name="Picture 27" descr="ti_logo_powerpoint_1_line.png">
            <a:extLst>
              <a:ext uri="{FF2B5EF4-FFF2-40B4-BE49-F238E27FC236}">
                <a16:creationId xmlns:a16="http://schemas.microsoft.com/office/drawing/2014/main" id="{14CA85B2-F22A-3143-9465-1E50FDF0EC2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2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8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71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54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3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19" indent="-189119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51" indent="-194411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12" indent="-137545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43" indent="-194411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15" indent="-144160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00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286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171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055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85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71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54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35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20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05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186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070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23428-4A9B-B221-93B7-623DF2258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4245-4CBA-9959-F888-24D391548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46" y="-49061"/>
            <a:ext cx="8392621" cy="492750"/>
          </a:xfrm>
        </p:spPr>
        <p:txBody>
          <a:bodyPr/>
          <a:lstStyle/>
          <a:p>
            <a:r>
              <a:rPr lang="es-MX" dirty="0"/>
              <a:t>TUSB4020BI vs GL852G </a:t>
            </a:r>
            <a:r>
              <a:rPr lang="es-MX" dirty="0" err="1"/>
              <a:t>Competition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1A300-33F2-1270-627E-344390205D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1BB4EEC-07F6-89BC-179E-E473C67A1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611258"/>
              </p:ext>
            </p:extLst>
          </p:nvPr>
        </p:nvGraphicFramePr>
        <p:xfrm>
          <a:off x="783101" y="342427"/>
          <a:ext cx="6576062" cy="41992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21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57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Part Number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739" marR="4739" marT="35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TUSB4020B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739" marR="4739" marT="35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31">
                  <a:txBody>
                    <a:bodyPr/>
                    <a:lstStyle/>
                    <a:p>
                      <a:endParaRPr lang="en-US" dirty="0"/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GL852G</a:t>
                      </a: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Manufacturer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Genesys Logic</a:t>
                      </a: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3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Crystal Requirements (speed, external)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Single Clock Input, 24-MHz Crystal or Oscillator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MHz crystal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Features</a:t>
                      </a:r>
                    </a:p>
                  </a:txBody>
                  <a:tcPr marL="3743" marR="3743" marT="37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3743" marR="3743" marT="37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743" marR="3743" marT="37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52" marR="4452" marT="3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DS Ports  (LS, FS, HS)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 Temperature range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-40°C to +85°C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°C to +85 °C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1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Package Size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mmx 9  mm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5x5mm, 7x7mm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1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Package (Pins/type)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PHP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48/LQFP,</a:t>
                      </a:r>
                      <a:r>
                        <a:rPr lang="en-US" sz="700" u="none" strike="no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28/QFN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3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EEPROM Configurable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Supports EEPROM but not required to function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Supports EEPROM but not required to function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I2C Bus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 / I2C Master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 / I2C Master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SMBus</a:t>
                      </a:r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slave interface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3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Efuse</a:t>
                      </a:r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(OTP)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  (Allows custom configuration without EEPROM)</a:t>
                      </a:r>
                      <a:endParaRPr lang="en-US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Individual Port Electrical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Transaction Translator (TT)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Multi-Transaction Translator, one for </a:t>
                      </a:r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each</a:t>
                      </a:r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DS port, four asynchronous endpoint buffers per TT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Multi-Transaction Translator, one for each DS port.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USB 2 Polarity Swapping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Integrated DC regulator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Power Supply Rails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1.1V &amp; 3.3V</a:t>
                      </a:r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3.3V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Analog Performance</a:t>
                      </a: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Good (Does not need PHY Boost)</a:t>
                      </a: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882535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Automotive Qualified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 Power Management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Power consumption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 Active (Bursting all ports)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60mA @ 3.3V  /  80mA @ 1.1V</a:t>
                      </a:r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62mA 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Idle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5mA @ 3.3V  /  39mA @ 1.1V</a:t>
                      </a:r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Suspend</a:t>
                      </a:r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5mA @ 3.3V  /  39mA @ 1.1V</a:t>
                      </a:r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433uA@3.3v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Battery Charging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 mode (cycle </a:t>
                      </a:r>
                      <a:r>
                        <a:rPr lang="fr-FR" sz="7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thru</a:t>
                      </a:r>
                      <a:r>
                        <a:rPr lang="fr-FR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modes)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CDP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DCP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Apple Charging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06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Samsung Charging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930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Compliant Chinese standard YD/T 1591-2009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39" marR="4739" marT="35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51" marR="4751" marT="47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D5E1D0C-4982-79E5-369B-226C1C59F90E}"/>
              </a:ext>
            </a:extLst>
          </p:cNvPr>
          <p:cNvSpPr txBox="1"/>
          <p:nvPr/>
        </p:nvSpPr>
        <p:spPr>
          <a:xfrm>
            <a:off x="175056" y="4989612"/>
            <a:ext cx="361857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en-US" sz="7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7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Full power management</a:t>
            </a:r>
            <a:r>
              <a:rPr lang="en-US" sz="7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is the ability to control power to the downstream ports</a:t>
            </a:r>
          </a:p>
        </p:txBody>
      </p:sp>
    </p:spTree>
    <p:extLst>
      <p:ext uri="{BB962C8B-B14F-4D97-AF65-F5344CB8AC3E}">
        <p14:creationId xmlns:p14="http://schemas.microsoft.com/office/powerpoint/2010/main" val="330245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96FB-56B4-4097-AB04-ACA94A6F8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D7FBA-F00A-4A5B-937E-E164CD3AB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D7EF8-58EA-4EA4-AD8B-9C4C497091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78" fontAlgn="base">
              <a:spcBef>
                <a:spcPct val="0"/>
              </a:spcBef>
              <a:spcAft>
                <a:spcPct val="0"/>
              </a:spcAft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 defTabSz="914378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9877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726b993ae9d9778fbf0425696f081b13c30c141"/>
</p:tagLst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3" id="{F4120B39-AE9D-461A-817E-97FA7DCBE3E2}" vid="{21A86B0C-6808-4DBC-8806-62B2953950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B420BBC05F5244940A1E818F79C7AF" ma:contentTypeVersion="1" ma:contentTypeDescription="Create a new document." ma:contentTypeScope="" ma:versionID="2dea7806d43ef137db8f72e61b05c11d">
  <xsd:schema xmlns:xsd="http://www.w3.org/2001/XMLSchema" xmlns:xs="http://www.w3.org/2001/XMLSchema" xmlns:p="http://schemas.microsoft.com/office/2006/metadata/properties" xmlns:ns2="b6e4d8d4-9e5e-4a0e-be3a-6b4868cd4f96" targetNamespace="http://schemas.microsoft.com/office/2006/metadata/properties" ma:root="true" ma:fieldsID="8eabeab5d33de8a6634136179ea9e060" ns2:_="">
    <xsd:import namespace="b6e4d8d4-9e5e-4a0e-be3a-6b4868cd4f96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4d8d4-9e5e-4a0e-be3a-6b4868cd4f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0317E1-1F9A-4956-A26D-C10C760A1619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b6e4d8d4-9e5e-4a0e-be3a-6b4868cd4f9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5398EC-CA4E-4AB3-9928-1F3EC0F316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e4d8d4-9e5e-4a0e-be3a-6b4868cd4f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5E3AA6-57A9-4199-9AFD-A79899F36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39209</TotalTime>
  <Words>294</Words>
  <Application>Microsoft Office PowerPoint</Application>
  <PresentationFormat>On-screen Show (16:9)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FinalPowerpoint</vt:lpstr>
      <vt:lpstr>TUSB4020BI vs GL852G Competition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Schairbaum, Chris</dc:creator>
  <cp:lastModifiedBy>Zhou, Brian</cp:lastModifiedBy>
  <cp:revision>1572</cp:revision>
  <cp:lastPrinted>2017-01-26T18:37:17Z</cp:lastPrinted>
  <dcterms:created xsi:type="dcterms:W3CDTF">2015-07-10T14:14:35Z</dcterms:created>
  <dcterms:modified xsi:type="dcterms:W3CDTF">2025-09-05T04:09:42Z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0x01010084B420BBC05F5244940A1E818F79C7AF</vt:lpwstr>
  </property>
</Properties>
</file>