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FA5A1-8A08-4332-B2A6-45B0A13B49BC}" type="datetimeFigureOut">
              <a:rPr lang="ko-KR" altLang="en-US" smtClean="0"/>
              <a:t>2022-09-16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FF21-E549-4A33-BDDC-84BE0BE5CC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8439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FA5A1-8A08-4332-B2A6-45B0A13B49BC}" type="datetimeFigureOut">
              <a:rPr lang="ko-KR" altLang="en-US" smtClean="0"/>
              <a:t>2022-09-16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FF21-E549-4A33-BDDC-84BE0BE5CC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2323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FA5A1-8A08-4332-B2A6-45B0A13B49BC}" type="datetimeFigureOut">
              <a:rPr lang="ko-KR" altLang="en-US" smtClean="0"/>
              <a:t>2022-09-16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FF21-E549-4A33-BDDC-84BE0BE5CC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243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FA5A1-8A08-4332-B2A6-45B0A13B49BC}" type="datetimeFigureOut">
              <a:rPr lang="ko-KR" altLang="en-US" smtClean="0"/>
              <a:t>2022-09-16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FF21-E549-4A33-BDDC-84BE0BE5CC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5093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FA5A1-8A08-4332-B2A6-45B0A13B49BC}" type="datetimeFigureOut">
              <a:rPr lang="ko-KR" altLang="en-US" smtClean="0"/>
              <a:t>2022-09-16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FF21-E549-4A33-BDDC-84BE0BE5CC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805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FA5A1-8A08-4332-B2A6-45B0A13B49BC}" type="datetimeFigureOut">
              <a:rPr lang="ko-KR" altLang="en-US" smtClean="0"/>
              <a:t>2022-09-16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FF21-E549-4A33-BDDC-84BE0BE5CC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9841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FA5A1-8A08-4332-B2A6-45B0A13B49BC}" type="datetimeFigureOut">
              <a:rPr lang="ko-KR" altLang="en-US" smtClean="0"/>
              <a:t>2022-09-16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FF21-E549-4A33-BDDC-84BE0BE5CC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1759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FA5A1-8A08-4332-B2A6-45B0A13B49BC}" type="datetimeFigureOut">
              <a:rPr lang="ko-KR" altLang="en-US" smtClean="0"/>
              <a:t>2022-09-16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FF21-E549-4A33-BDDC-84BE0BE5CC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2951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FA5A1-8A08-4332-B2A6-45B0A13B49BC}" type="datetimeFigureOut">
              <a:rPr lang="ko-KR" altLang="en-US" smtClean="0"/>
              <a:t>2022-09-16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FF21-E549-4A33-BDDC-84BE0BE5CC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2958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FA5A1-8A08-4332-B2A6-45B0A13B49BC}" type="datetimeFigureOut">
              <a:rPr lang="ko-KR" altLang="en-US" smtClean="0"/>
              <a:t>2022-09-16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FF21-E549-4A33-BDDC-84BE0BE5CC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0745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FA5A1-8A08-4332-B2A6-45B0A13B49BC}" type="datetimeFigureOut">
              <a:rPr lang="ko-KR" altLang="en-US" smtClean="0"/>
              <a:t>2022-09-16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FF21-E549-4A33-BDDC-84BE0BE5CC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9043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FA5A1-8A08-4332-B2A6-45B0A13B49BC}" type="datetimeFigureOut">
              <a:rPr lang="ko-KR" altLang="en-US" smtClean="0"/>
              <a:t>2022-09-16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8FF21-E549-4A33-BDDC-84BE0BE5CC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20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180cbc7fac3_494065_03325_1@tagfree">
            <a:extLst>
              <a:ext uri="{FF2B5EF4-FFF2-40B4-BE49-F238E27FC236}">
                <a16:creationId xmlns:a16="http://schemas.microsoft.com/office/drawing/2014/main" id="{F23B5AC7-7019-4C44-A659-7BE245819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30" y="862012"/>
            <a:ext cx="4829175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65162A-2576-4F4C-BBDB-AE6448E79652}"/>
              </a:ext>
            </a:extLst>
          </p:cNvPr>
          <p:cNvSpPr txBox="1"/>
          <p:nvPr/>
        </p:nvSpPr>
        <p:spPr>
          <a:xfrm>
            <a:off x="219078" y="157163"/>
            <a:ext cx="7267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Display</a:t>
            </a:r>
            <a:r>
              <a:rPr lang="ko-KR" altLang="en-US" dirty="0"/>
              <a:t> </a:t>
            </a:r>
            <a:r>
              <a:rPr lang="en-US" altLang="ko-KR" dirty="0"/>
              <a:t>timing</a:t>
            </a:r>
            <a:r>
              <a:rPr lang="ko-KR" altLang="en-US" dirty="0"/>
              <a:t> </a:t>
            </a:r>
            <a:r>
              <a:rPr lang="en-US" altLang="ko-KR"/>
              <a:t>info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08637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8" y="833440"/>
            <a:ext cx="5787073" cy="468153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6152" y="833441"/>
            <a:ext cx="5675418" cy="48244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9078" y="157163"/>
            <a:ext cx="7267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install DSI Tuner 2.0.exe</a:t>
            </a:r>
          </a:p>
          <a:p>
            <a:r>
              <a:rPr lang="en-US" altLang="ko-KR" dirty="0"/>
              <a:t>java -jar "DSI Tuner.jar"</a:t>
            </a:r>
            <a:endParaRPr lang="ko-KR" altLang="en-US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3A3746F-3E37-45E6-B2A7-AAD721D147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250205"/>
              </p:ext>
            </p:extLst>
          </p:nvPr>
        </p:nvGraphicFramePr>
        <p:xfrm>
          <a:off x="919047" y="5657853"/>
          <a:ext cx="674862" cy="792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Packager Shell Object" showAsIcon="1" r:id="rId5" imgW="318600" imgH="374040" progId="Package">
                  <p:embed/>
                </p:oleObj>
              </mc:Choice>
              <mc:Fallback>
                <p:oleObj name="Packager Shell Object" showAsIcon="1" r:id="rId5" imgW="318600" imgH="374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9047" y="5657853"/>
                        <a:ext cx="674862" cy="792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2492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18140f4851b_895844_92797_1@tagfree">
            <a:extLst>
              <a:ext uri="{FF2B5EF4-FFF2-40B4-BE49-F238E27FC236}">
                <a16:creationId xmlns:a16="http://schemas.microsoft.com/office/drawing/2014/main" id="{FC66D15E-1D5C-4D31-9164-AE68585A0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89" y="1112263"/>
            <a:ext cx="6038763" cy="420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382F562-6BA0-4E55-BC4B-DE14670DED6E}"/>
              </a:ext>
            </a:extLst>
          </p:cNvPr>
          <p:cNvSpPr/>
          <p:nvPr/>
        </p:nvSpPr>
        <p:spPr>
          <a:xfrm>
            <a:off x="462705" y="283021"/>
            <a:ext cx="46118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Install DSI Tuner 2.0.exe</a:t>
            </a:r>
          </a:p>
          <a:p>
            <a:r>
              <a:rPr lang="en-US" altLang="ko-KR" dirty="0"/>
              <a:t>-  CSR configuration is done in LP11 state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FF2A23-E953-4E0A-9564-60086A49D5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794" y="1107347"/>
            <a:ext cx="5315517" cy="42082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060CBB-1007-492B-9EBE-E62794F2C4B8}"/>
              </a:ext>
            </a:extLst>
          </p:cNvPr>
          <p:cNvSpPr txBox="1"/>
          <p:nvPr/>
        </p:nvSpPr>
        <p:spPr>
          <a:xfrm>
            <a:off x="2441197" y="5315621"/>
            <a:ext cx="234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- LG board -</a:t>
            </a: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7A8CC9-B218-4B51-9E97-F87F70568FBD}"/>
              </a:ext>
            </a:extLst>
          </p:cNvPr>
          <p:cNvSpPr txBox="1"/>
          <p:nvPr/>
        </p:nvSpPr>
        <p:spPr>
          <a:xfrm>
            <a:off x="7650760" y="5315621"/>
            <a:ext cx="3389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-TI recommended sequence-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4327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1733FE-1876-40C6-9883-0CF2F55799BE}"/>
              </a:ext>
            </a:extLst>
          </p:cNvPr>
          <p:cNvSpPr/>
          <p:nvPr/>
        </p:nvSpPr>
        <p:spPr>
          <a:xfrm>
            <a:off x="462705" y="283021"/>
            <a:ext cx="4256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LVDS output timing for Normal CS NG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5D2283A-3CD5-4D8E-88B5-B4B872B75E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78371"/>
              </p:ext>
            </p:extLst>
          </p:nvPr>
        </p:nvGraphicFramePr>
        <p:xfrm>
          <a:off x="547847" y="867777"/>
          <a:ext cx="6163345" cy="3292190"/>
        </p:xfrm>
        <a:graphic>
          <a:graphicData uri="http://schemas.openxmlformats.org/drawingml/2006/table">
            <a:tbl>
              <a:tblPr firstRow="1" firstCol="1" bandRow="1"/>
              <a:tblGrid>
                <a:gridCol w="2968097">
                  <a:extLst>
                    <a:ext uri="{9D8B030D-6E8A-4147-A177-3AD203B41FA5}">
                      <a16:colId xmlns:a16="http://schemas.microsoft.com/office/drawing/2014/main" val="788265700"/>
                    </a:ext>
                  </a:extLst>
                </a:gridCol>
                <a:gridCol w="1150896">
                  <a:extLst>
                    <a:ext uri="{9D8B030D-6E8A-4147-A177-3AD203B41FA5}">
                      <a16:colId xmlns:a16="http://schemas.microsoft.com/office/drawing/2014/main" val="2102024726"/>
                    </a:ext>
                  </a:extLst>
                </a:gridCol>
                <a:gridCol w="1071351">
                  <a:extLst>
                    <a:ext uri="{9D8B030D-6E8A-4147-A177-3AD203B41FA5}">
                      <a16:colId xmlns:a16="http://schemas.microsoft.com/office/drawing/2014/main" val="3645186285"/>
                    </a:ext>
                  </a:extLst>
                </a:gridCol>
                <a:gridCol w="973001">
                  <a:extLst>
                    <a:ext uri="{9D8B030D-6E8A-4147-A177-3AD203B41FA5}">
                      <a16:colId xmlns:a16="http://schemas.microsoft.com/office/drawing/2014/main" val="3433920579"/>
                    </a:ext>
                  </a:extLst>
                </a:gridCol>
              </a:tblGrid>
              <a:tr h="2992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Gulim" panose="020B0600000101010101" pitchFamily="50" charset="-127"/>
                          <a:cs typeface="Gulim" panose="020B0600000101010101" pitchFamily="50" charset="-127"/>
                        </a:rPr>
                        <a:t>Parameters</a:t>
                      </a:r>
                      <a:endParaRPr lang="ko-KR" sz="1200" dirty="0"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  <a:cs typeface="Gulim" panose="020B0600000101010101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Gulim" panose="020B0600000101010101" pitchFamily="50" charset="-127"/>
                          <a:cs typeface="Gulim" panose="020B0600000101010101" pitchFamily="50" charset="-127"/>
                        </a:rPr>
                        <a:t>Setting</a:t>
                      </a:r>
                      <a:endParaRPr lang="ko-KR" sz="1200" dirty="0"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  <a:cs typeface="Gulim" panose="020B0600000101010101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Gulim" panose="020B0600000101010101" pitchFamily="50" charset="-127"/>
                          <a:cs typeface="Gulim" panose="020B0600000101010101" pitchFamily="50" charset="-127"/>
                        </a:rPr>
                        <a:t>Real Measured value</a:t>
                      </a:r>
                      <a:endParaRPr lang="ko-KR" sz="1200" dirty="0"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  <a:cs typeface="Gulim" panose="020B0600000101010101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277417"/>
                  </a:ext>
                </a:extLst>
              </a:tr>
              <a:tr h="299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Gulim" panose="020B0600000101010101" pitchFamily="50" charset="-127"/>
                          <a:cs typeface="Gulim" panose="020B0600000101010101" pitchFamily="50" charset="-127"/>
                        </a:rPr>
                        <a:t>v_period</a:t>
                      </a:r>
                      <a:endParaRPr lang="ko-KR" sz="1200" dirty="0"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  <a:cs typeface="Gulim" panose="020B0600000101010101" pitchFamily="50" charset="-127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Gulim" panose="020B0600000101010101" pitchFamily="50" charset="-127"/>
                          <a:cs typeface="Gulim" panose="020B0600000101010101" pitchFamily="50" charset="-127"/>
                        </a:rPr>
                        <a:t>720</a:t>
                      </a:r>
                      <a:endParaRPr lang="ko-KR" sz="1200" dirty="0"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  <a:cs typeface="Gulim" panose="020B0600000101010101" pitchFamily="50" charset="-127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Gulim" panose="020B0600000101010101" pitchFamily="50" charset="-127"/>
                          <a:cs typeface="Gulim" panose="020B0600000101010101" pitchFamily="50" charset="-127"/>
                        </a:rPr>
                        <a:t>720</a:t>
                      </a:r>
                      <a:endParaRPr lang="ko-KR" sz="1200" dirty="0"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  <a:cs typeface="Gulim" panose="020B0600000101010101" pitchFamily="50" charset="-127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Gulim" panose="020B0600000101010101" pitchFamily="50" charset="-127"/>
                          <a:cs typeface="Gulim" panose="020B0600000101010101" pitchFamily="50" charset="-127"/>
                        </a:rPr>
                        <a:t>720</a:t>
                      </a:r>
                      <a:endParaRPr lang="ko-KR" sz="1200" dirty="0"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  <a:cs typeface="Gulim" panose="020B0600000101010101" pitchFamily="50" charset="-127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80365489"/>
                  </a:ext>
                </a:extLst>
              </a:tr>
              <a:tr h="299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Gulim" panose="020B0600000101010101" pitchFamily="50" charset="-127"/>
                          <a:cs typeface="Gulim" panose="020B0600000101010101" pitchFamily="50" charset="-127"/>
                        </a:rPr>
                        <a:t>v_pulse</a:t>
                      </a:r>
                      <a:endParaRPr lang="ko-KR" sz="1200" dirty="0"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  <a:cs typeface="Gulim" panose="020B0600000101010101" pitchFamily="50" charset="-127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Gulim" panose="020B0600000101010101" pitchFamily="50" charset="-127"/>
                          <a:cs typeface="Gulim" panose="020B0600000101010101" pitchFamily="50" charset="-127"/>
                        </a:rPr>
                        <a:t>20</a:t>
                      </a:r>
                      <a:endParaRPr lang="ko-KR" sz="1200" dirty="0"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  <a:cs typeface="Gulim" panose="020B0600000101010101" pitchFamily="50" charset="-127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Gulim" panose="020B0600000101010101" pitchFamily="50" charset="-127"/>
                          <a:cs typeface="Gulim" panose="020B0600000101010101" pitchFamily="50" charset="-127"/>
                        </a:rPr>
                        <a:t>20</a:t>
                      </a:r>
                      <a:endParaRPr lang="ko-KR" sz="1200" dirty="0"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  <a:cs typeface="Gulim" panose="020B0600000101010101" pitchFamily="50" charset="-127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Gulim" panose="020B0600000101010101" pitchFamily="50" charset="-127"/>
                          <a:cs typeface="Gulim" panose="020B0600000101010101" pitchFamily="50" charset="-127"/>
                        </a:rPr>
                        <a:t>20</a:t>
                      </a:r>
                      <a:endParaRPr lang="ko-KR" sz="1200" dirty="0"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  <a:cs typeface="Gulim" panose="020B0600000101010101" pitchFamily="50" charset="-127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2673289"/>
                  </a:ext>
                </a:extLst>
              </a:tr>
              <a:tr h="299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Gulim" panose="020B0600000101010101" pitchFamily="50" charset="-127"/>
                          <a:cs typeface="Gulim" panose="020B0600000101010101" pitchFamily="50" charset="-127"/>
                        </a:rPr>
                        <a:t>v_back_porch</a:t>
                      </a:r>
                      <a:endParaRPr lang="ko-KR" sz="1200" dirty="0"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  <a:cs typeface="Gulim" panose="020B0600000101010101" pitchFamily="50" charset="-127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Gulim" panose="020B0600000101010101" pitchFamily="50" charset="-127"/>
                          <a:cs typeface="Gulim" panose="020B0600000101010101" pitchFamily="50" charset="-127"/>
                        </a:rPr>
                        <a:t>30</a:t>
                      </a:r>
                      <a:endParaRPr lang="ko-KR" sz="1200" dirty="0"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  <a:cs typeface="Gulim" panose="020B0600000101010101" pitchFamily="50" charset="-127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Gulim" panose="020B0600000101010101" pitchFamily="50" charset="-127"/>
                          <a:cs typeface="Gulim" panose="020B0600000101010101" pitchFamily="50" charset="-127"/>
                        </a:rPr>
                        <a:t>30</a:t>
                      </a:r>
                      <a:endParaRPr lang="ko-KR" sz="1200" dirty="0"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  <a:cs typeface="Gulim" panose="020B0600000101010101" pitchFamily="50" charset="-127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Gulim" panose="020B0600000101010101" pitchFamily="50" charset="-127"/>
                          <a:cs typeface="Gulim" panose="020B0600000101010101" pitchFamily="50" charset="-127"/>
                        </a:rPr>
                        <a:t>30</a:t>
                      </a:r>
                      <a:endParaRPr lang="ko-KR" sz="1200" dirty="0"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  <a:cs typeface="Gulim" panose="020B0600000101010101" pitchFamily="50" charset="-127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34756691"/>
                  </a:ext>
                </a:extLst>
              </a:tr>
              <a:tr h="299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Gulim" panose="020B0600000101010101" pitchFamily="50" charset="-127"/>
                          <a:cs typeface="Gulim" panose="020B0600000101010101" pitchFamily="50" charset="-127"/>
                        </a:rPr>
                        <a:t>v_front_porch</a:t>
                      </a:r>
                      <a:endParaRPr lang="ko-KR" sz="1200" dirty="0"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  <a:cs typeface="Gulim" panose="020B0600000101010101" pitchFamily="50" charset="-127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Gulim" panose="020B0600000101010101" pitchFamily="50" charset="-127"/>
                          <a:cs typeface="Gulim" panose="020B0600000101010101" pitchFamily="50" charset="-127"/>
                        </a:rPr>
                        <a:t>30</a:t>
                      </a:r>
                      <a:endParaRPr lang="ko-KR" sz="1200" dirty="0"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  <a:cs typeface="Gulim" panose="020B0600000101010101" pitchFamily="50" charset="-127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Gulim" panose="020B0600000101010101" pitchFamily="50" charset="-127"/>
                          <a:cs typeface="Gulim" panose="020B0600000101010101" pitchFamily="50" charset="-127"/>
                        </a:rPr>
                        <a:t>30</a:t>
                      </a:r>
                      <a:endParaRPr lang="ko-KR" sz="1200" dirty="0"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  <a:cs typeface="Gulim" panose="020B0600000101010101" pitchFamily="50" charset="-127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Gulim" panose="020B0600000101010101" pitchFamily="50" charset="-127"/>
                          <a:cs typeface="Gulim" panose="020B0600000101010101" pitchFamily="50" charset="-127"/>
                        </a:rPr>
                        <a:t>30</a:t>
                      </a:r>
                      <a:endParaRPr lang="ko-KR" sz="1200" dirty="0"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  <a:cs typeface="Gulim" panose="020B0600000101010101" pitchFamily="50" charset="-127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9450405"/>
                  </a:ext>
                </a:extLst>
              </a:tr>
              <a:tr h="299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Gulim" panose="020B0600000101010101" pitchFamily="50" charset="-127"/>
                          <a:cs typeface="Gulim" panose="020B0600000101010101" pitchFamily="50" charset="-127"/>
                        </a:rPr>
                        <a:t>v_active_width</a:t>
                      </a:r>
                      <a:endParaRPr lang="ko-KR" sz="1200"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  <a:cs typeface="Gulim" panose="020B0600000101010101" pitchFamily="50" charset="-127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Gulim" panose="020B0600000101010101" pitchFamily="50" charset="-127"/>
                          <a:cs typeface="Gulim" panose="020B0600000101010101" pitchFamily="50" charset="-127"/>
                        </a:rPr>
                        <a:t>640</a:t>
                      </a:r>
                      <a:endParaRPr lang="ko-KR" sz="1200" dirty="0"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  <a:cs typeface="Gulim" panose="020B0600000101010101" pitchFamily="50" charset="-127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Gulim" panose="020B0600000101010101" pitchFamily="50" charset="-127"/>
                          <a:cs typeface="Gulim" panose="020B0600000101010101" pitchFamily="50" charset="-127"/>
                        </a:rPr>
                        <a:t>640</a:t>
                      </a:r>
                      <a:endParaRPr lang="ko-KR" sz="1200" dirty="0"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  <a:cs typeface="Gulim" panose="020B0600000101010101" pitchFamily="50" charset="-127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Gulim" panose="020B0600000101010101" pitchFamily="50" charset="-127"/>
                          <a:cs typeface="Gulim" panose="020B0600000101010101" pitchFamily="50" charset="-127"/>
                        </a:rPr>
                        <a:t>640</a:t>
                      </a:r>
                      <a:endParaRPr lang="ko-KR" sz="1200" dirty="0"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  <a:cs typeface="Gulim" panose="020B0600000101010101" pitchFamily="50" charset="-127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8294542"/>
                  </a:ext>
                </a:extLst>
              </a:tr>
              <a:tr h="299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Gulim" panose="020B0600000101010101" pitchFamily="50" charset="-127"/>
                          <a:cs typeface="Gulim" panose="020B0600000101010101" pitchFamily="50" charset="-127"/>
                        </a:rPr>
                        <a:t>h_period</a:t>
                      </a:r>
                      <a:endParaRPr lang="ko-KR" sz="1200"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  <a:cs typeface="Gulim" panose="020B0600000101010101" pitchFamily="50" charset="-127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Gulim" panose="020B0600000101010101" pitchFamily="50" charset="-127"/>
                          <a:cs typeface="Gulim" panose="020B0600000101010101" pitchFamily="50" charset="-127"/>
                        </a:rPr>
                        <a:t>1420</a:t>
                      </a:r>
                      <a:endParaRPr lang="ko-KR" sz="1200" dirty="0"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  <a:cs typeface="Gulim" panose="020B0600000101010101" pitchFamily="50" charset="-127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Gulim" panose="020B0600000101010101" pitchFamily="50" charset="-127"/>
                          <a:cs typeface="Gulim" panose="020B0600000101010101" pitchFamily="50" charset="-127"/>
                        </a:rPr>
                        <a:t>1420</a:t>
                      </a:r>
                      <a:endParaRPr lang="ko-KR" sz="1200" dirty="0"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  <a:cs typeface="Gulim" panose="020B0600000101010101" pitchFamily="50" charset="-127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Gulim" panose="020B0600000101010101" pitchFamily="50" charset="-127"/>
                          <a:cs typeface="Gulim" panose="020B0600000101010101" pitchFamily="50" charset="-127"/>
                        </a:rPr>
                        <a:t>1420</a:t>
                      </a:r>
                      <a:endParaRPr lang="ko-KR" sz="1200" dirty="0"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  <a:cs typeface="Gulim" panose="020B0600000101010101" pitchFamily="50" charset="-127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85398287"/>
                  </a:ext>
                </a:extLst>
              </a:tr>
              <a:tr h="299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Gulim" panose="020B0600000101010101" pitchFamily="50" charset="-127"/>
                          <a:cs typeface="Gulim" panose="020B0600000101010101" pitchFamily="50" charset="-127"/>
                        </a:rPr>
                        <a:t>h_pulse</a:t>
                      </a:r>
                      <a:endParaRPr lang="ko-KR" sz="1200"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  <a:cs typeface="Gulim" panose="020B0600000101010101" pitchFamily="50" charset="-127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Gulim" panose="020B0600000101010101" pitchFamily="50" charset="-127"/>
                          <a:cs typeface="Gulim" panose="020B0600000101010101" pitchFamily="50" charset="-127"/>
                        </a:rPr>
                        <a:t>40</a:t>
                      </a:r>
                      <a:endParaRPr lang="ko-KR" sz="1200" dirty="0"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  <a:cs typeface="Gulim" panose="020B0600000101010101" pitchFamily="50" charset="-127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Gulim" panose="020B0600000101010101" pitchFamily="50" charset="-127"/>
                          <a:cs typeface="Gulim" panose="020B0600000101010101" pitchFamily="50" charset="-127"/>
                        </a:rPr>
                        <a:t>40</a:t>
                      </a:r>
                      <a:endParaRPr lang="ko-KR" sz="1200" dirty="0"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  <a:cs typeface="Gulim" panose="020B0600000101010101" pitchFamily="50" charset="-127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Gulim" panose="020B0600000101010101" pitchFamily="50" charset="-127"/>
                          <a:cs typeface="Gulim" panose="020B0600000101010101" pitchFamily="50" charset="-127"/>
                        </a:rPr>
                        <a:t>40</a:t>
                      </a:r>
                      <a:endParaRPr lang="ko-KR" sz="1200" dirty="0"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  <a:cs typeface="Gulim" panose="020B0600000101010101" pitchFamily="50" charset="-127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201662"/>
                  </a:ext>
                </a:extLst>
              </a:tr>
              <a:tr h="299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Gulim" panose="020B0600000101010101" pitchFamily="50" charset="-127"/>
                          <a:cs typeface="Gulim" panose="020B0600000101010101" pitchFamily="50" charset="-127"/>
                        </a:rPr>
                        <a:t>h_back_porch</a:t>
                      </a:r>
                      <a:endParaRPr lang="ko-KR" sz="1200"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  <a:cs typeface="Gulim" panose="020B0600000101010101" pitchFamily="50" charset="-127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Gulim" panose="020B0600000101010101" pitchFamily="50" charset="-127"/>
                          <a:cs typeface="Gulim" panose="020B0600000101010101" pitchFamily="50" charset="-127"/>
                        </a:rPr>
                        <a:t>50</a:t>
                      </a:r>
                      <a:endParaRPr lang="ko-KR" sz="1200" dirty="0"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  <a:cs typeface="Gulim" panose="020B0600000101010101" pitchFamily="50" charset="-127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Gulim" panose="020B0600000101010101" pitchFamily="50" charset="-127"/>
                          <a:cs typeface="Gulim" panose="020B0600000101010101" pitchFamily="50" charset="-127"/>
                        </a:rPr>
                        <a:t>52</a:t>
                      </a:r>
                      <a:endParaRPr lang="ko-KR" sz="1200" dirty="0">
                        <a:solidFill>
                          <a:srgbClr val="FF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  <a:cs typeface="Gulim" panose="020B0600000101010101" pitchFamily="50" charset="-127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Gulim" panose="020B0600000101010101" pitchFamily="50" charset="-127"/>
                          <a:cs typeface="Gulim" panose="020B0600000101010101" pitchFamily="50" charset="-127"/>
                        </a:rPr>
                        <a:t>50</a:t>
                      </a:r>
                      <a:endParaRPr lang="ko-KR" sz="1200" dirty="0">
                        <a:solidFill>
                          <a:srgbClr val="FF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  <a:cs typeface="Gulim" panose="020B0600000101010101" pitchFamily="50" charset="-127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21996"/>
                  </a:ext>
                </a:extLst>
              </a:tr>
              <a:tr h="299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Gulim" panose="020B0600000101010101" pitchFamily="50" charset="-127"/>
                          <a:cs typeface="Gulim" panose="020B0600000101010101" pitchFamily="50" charset="-127"/>
                        </a:rPr>
                        <a:t>h_front_porch</a:t>
                      </a:r>
                      <a:endParaRPr lang="ko-KR" sz="1200"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  <a:cs typeface="Gulim" panose="020B0600000101010101" pitchFamily="50" charset="-127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Gulim" panose="020B0600000101010101" pitchFamily="50" charset="-127"/>
                          <a:cs typeface="Gulim" panose="020B0600000101010101" pitchFamily="50" charset="-127"/>
                        </a:rPr>
                        <a:t>50</a:t>
                      </a:r>
                      <a:endParaRPr lang="ko-KR" sz="1200" dirty="0"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  <a:cs typeface="Gulim" panose="020B0600000101010101" pitchFamily="50" charset="-127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Gulim" panose="020B0600000101010101" pitchFamily="50" charset="-127"/>
                          <a:cs typeface="Gulim" panose="020B0600000101010101" pitchFamily="50" charset="-127"/>
                        </a:rPr>
                        <a:t>48</a:t>
                      </a:r>
                      <a:endParaRPr lang="ko-KR" sz="1200" dirty="0">
                        <a:solidFill>
                          <a:srgbClr val="FF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  <a:cs typeface="Gulim" panose="020B0600000101010101" pitchFamily="50" charset="-127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Gulim" panose="020B0600000101010101" pitchFamily="50" charset="-127"/>
                          <a:cs typeface="Gulim" panose="020B0600000101010101" pitchFamily="50" charset="-127"/>
                        </a:rPr>
                        <a:t>50</a:t>
                      </a:r>
                      <a:endParaRPr lang="ko-KR" sz="1200" dirty="0">
                        <a:solidFill>
                          <a:srgbClr val="FF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  <a:cs typeface="Gulim" panose="020B0600000101010101" pitchFamily="50" charset="-127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664108"/>
                  </a:ext>
                </a:extLst>
              </a:tr>
              <a:tr h="299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Gulim" panose="020B0600000101010101" pitchFamily="50" charset="-127"/>
                          <a:cs typeface="Gulim" panose="020B0600000101010101" pitchFamily="50" charset="-127"/>
                        </a:rPr>
                        <a:t>h_active_width</a:t>
                      </a:r>
                      <a:endParaRPr lang="ko-KR" sz="1200" dirty="0"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  <a:cs typeface="Gulim" panose="020B0600000101010101" pitchFamily="50" charset="-127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Gulim" panose="020B0600000101010101" pitchFamily="50" charset="-127"/>
                          <a:cs typeface="Gulim" panose="020B0600000101010101" pitchFamily="50" charset="-127"/>
                        </a:rPr>
                        <a:t>1280</a:t>
                      </a:r>
                      <a:endParaRPr lang="ko-KR" sz="1200" dirty="0"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  <a:cs typeface="Gulim" panose="020B0600000101010101" pitchFamily="50" charset="-127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Gulim" panose="020B0600000101010101" pitchFamily="50" charset="-127"/>
                          <a:cs typeface="Gulim" panose="020B0600000101010101" pitchFamily="50" charset="-127"/>
                        </a:rPr>
                        <a:t>1280</a:t>
                      </a:r>
                      <a:endParaRPr lang="ko-KR" sz="1200" dirty="0"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  <a:cs typeface="Gulim" panose="020B0600000101010101" pitchFamily="50" charset="-127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Gulim" panose="020B0600000101010101" pitchFamily="50" charset="-127"/>
                          <a:cs typeface="Gulim" panose="020B0600000101010101" pitchFamily="50" charset="-127"/>
                        </a:rPr>
                        <a:t>1280</a:t>
                      </a:r>
                      <a:endParaRPr lang="ko-KR" sz="1200" dirty="0"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  <a:cs typeface="Gulim" panose="020B0600000101010101" pitchFamily="50" charset="-127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838309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38C55E8-AA6A-45DB-B060-F39C748B6BC8}"/>
              </a:ext>
            </a:extLst>
          </p:cNvPr>
          <p:cNvSpPr txBox="1"/>
          <p:nvPr/>
        </p:nvSpPr>
        <p:spPr>
          <a:xfrm>
            <a:off x="462705" y="4335635"/>
            <a:ext cx="10544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There is 2 pixel H timing variation between H-back porch and H-front porch in issue case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2970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F213B6-32D1-4651-9F68-97661357CA95}"/>
              </a:ext>
            </a:extLst>
          </p:cNvPr>
          <p:cNvSpPr/>
          <p:nvPr/>
        </p:nvSpPr>
        <p:spPr>
          <a:xfrm>
            <a:off x="462705" y="283021"/>
            <a:ext cx="2738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Line time in DSI analysis</a:t>
            </a:r>
          </a:p>
        </p:txBody>
      </p:sp>
      <p:sp>
        <p:nvSpPr>
          <p:cNvPr id="5" name="내용 개체 틀 18">
            <a:extLst>
              <a:ext uri="{FF2B5EF4-FFF2-40B4-BE49-F238E27FC236}">
                <a16:creationId xmlns:a16="http://schemas.microsoft.com/office/drawing/2014/main" id="{076530CB-4BA7-4C20-B620-15C6D4ABB16C}"/>
              </a:ext>
            </a:extLst>
          </p:cNvPr>
          <p:cNvSpPr txBox="1">
            <a:spLocks/>
          </p:cNvSpPr>
          <p:nvPr/>
        </p:nvSpPr>
        <p:spPr>
          <a:xfrm>
            <a:off x="274962" y="875978"/>
            <a:ext cx="9610747" cy="515094"/>
          </a:xfrm>
          <a:prstGeom prst="rect">
            <a:avLst/>
          </a:prstGeom>
        </p:spPr>
        <p:txBody>
          <a:bodyPr lIns="108000" tIns="0"/>
          <a:lstStyle>
            <a:lvl1pPr marL="285750" indent="-285750" algn="l" defTabSz="914400" rtl="0" eaLnBrk="1" latinLnBrk="1" hangingPunct="1">
              <a:lnSpc>
                <a:spcPct val="120000"/>
              </a:lnSpc>
              <a:spcBef>
                <a:spcPts val="100"/>
              </a:spcBef>
              <a:buFont typeface="맑은 고딕" panose="020B0503020000020004" pitchFamily="50" charset="-127"/>
              <a:buChar char="▣"/>
              <a:defRPr sz="1800" b="1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40000" indent="-216000" algn="l" defTabSz="914400" rtl="0" eaLnBrk="1" latinLnBrk="1" hangingPunct="1">
              <a:lnSpc>
                <a:spcPct val="120000"/>
              </a:lnSpc>
              <a:spcBef>
                <a:spcPts val="100"/>
              </a:spcBef>
              <a:buFont typeface="Calibri" panose="020F0502020204030204" pitchFamily="34" charset="0"/>
              <a:buChar char="–"/>
              <a:defRPr sz="16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69750" indent="-285750" algn="l" defTabSz="914400" rtl="0" eaLnBrk="1" latinLnBrk="1" hangingPunct="1">
              <a:lnSpc>
                <a:spcPct val="1200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260000" indent="-216000" algn="l" defTabSz="914400" rtl="0" eaLnBrk="1" latinLnBrk="1" hangingPunct="1">
              <a:lnSpc>
                <a:spcPct val="120000"/>
              </a:lnSpc>
              <a:spcBef>
                <a:spcPts val="100"/>
              </a:spcBef>
              <a:buFont typeface="Wingdings" panose="05000000000000000000" pitchFamily="2" charset="2"/>
              <a:buChar char="§"/>
              <a:defRPr sz="14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620000" indent="-216000" algn="l" defTabSz="914400" rtl="0" eaLnBrk="1" latinLnBrk="1" hangingPunct="1">
              <a:lnSpc>
                <a:spcPct val="120000"/>
              </a:lnSpc>
              <a:spcBef>
                <a:spcPts val="100"/>
              </a:spcBef>
              <a:buFont typeface="Wingdings" panose="05000000000000000000" pitchFamily="2" charset="2"/>
              <a:buChar char="§"/>
              <a:defRPr sz="14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altLang="ko-KR" sz="1200" dirty="0"/>
              <a:t>Calculation : 1420/61M(</a:t>
            </a:r>
            <a:r>
              <a:rPr lang="en-US" altLang="ko-KR" sz="1200" dirty="0" err="1"/>
              <a:t>H_Total</a:t>
            </a:r>
            <a:r>
              <a:rPr lang="en-US" altLang="ko-KR" sz="1200" dirty="0"/>
              <a:t>/PCLK) </a:t>
            </a:r>
            <a:r>
              <a:rPr lang="en-US" altLang="ko-KR" sz="1200" dirty="0">
                <a:sym typeface="Wingdings" panose="05000000000000000000" pitchFamily="2" charset="2"/>
              </a:rPr>
              <a:t> 23.278us</a:t>
            </a:r>
          </a:p>
          <a:p>
            <a:pPr lvl="2"/>
            <a:r>
              <a:rPr lang="en-US" altLang="ko-KR" sz="1200" dirty="0">
                <a:sym typeface="Wingdings" panose="05000000000000000000" pitchFamily="2" charset="2"/>
              </a:rPr>
              <a:t>Measurement : 23.276us</a:t>
            </a:r>
            <a:endParaRPr lang="en-US" altLang="ko-KR" sz="1200" dirty="0"/>
          </a:p>
        </p:txBody>
      </p:sp>
      <p:pic>
        <p:nvPicPr>
          <p:cNvPr id="6" name="그림 9">
            <a:extLst>
              <a:ext uri="{FF2B5EF4-FFF2-40B4-BE49-F238E27FC236}">
                <a16:creationId xmlns:a16="http://schemas.microsoft.com/office/drawing/2014/main" id="{36F927A9-7629-4354-87BF-62A0DC5A2C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640"/>
          <a:stretch/>
        </p:blipFill>
        <p:spPr>
          <a:xfrm>
            <a:off x="462705" y="1726083"/>
            <a:ext cx="6449428" cy="21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147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1515</TotalTime>
  <Words>160</Words>
  <Application>Microsoft Office PowerPoint</Application>
  <PresentationFormat>Widescreen</PresentationFormat>
  <Paragraphs>55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Gulim</vt:lpstr>
      <vt:lpstr>맑은 고딕</vt:lpstr>
      <vt:lpstr>Arial</vt:lpstr>
      <vt:lpstr>Calibri</vt:lpstr>
      <vt:lpstr>Wingdings</vt:lpstr>
      <vt:lpstr>Office 테마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Shin, Hyunkee</cp:lastModifiedBy>
  <cp:revision>16</cp:revision>
  <dcterms:created xsi:type="dcterms:W3CDTF">2022-05-09T04:42:47Z</dcterms:created>
  <dcterms:modified xsi:type="dcterms:W3CDTF">2022-09-16T05:00:13Z</dcterms:modified>
</cp:coreProperties>
</file>