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 id="2147483782" r:id="rId6"/>
    <p:sldMasterId id="2147483797" r:id="rId7"/>
    <p:sldMasterId id="2147483821" r:id="rId8"/>
    <p:sldMasterId id="2147483836" r:id="rId9"/>
    <p:sldMasterId id="2147483851" r:id="rId10"/>
  </p:sldMasterIdLst>
  <p:notesMasterIdLst>
    <p:notesMasterId r:id="rId35"/>
  </p:notesMasterIdLst>
  <p:sldIdLst>
    <p:sldId id="256" r:id="rId11"/>
    <p:sldId id="284" r:id="rId12"/>
    <p:sldId id="286" r:id="rId13"/>
    <p:sldId id="294" r:id="rId14"/>
    <p:sldId id="300" r:id="rId15"/>
    <p:sldId id="279" r:id="rId16"/>
    <p:sldId id="302" r:id="rId17"/>
    <p:sldId id="303" r:id="rId18"/>
    <p:sldId id="304" r:id="rId19"/>
    <p:sldId id="312" r:id="rId20"/>
    <p:sldId id="313" r:id="rId21"/>
    <p:sldId id="314" r:id="rId22"/>
    <p:sldId id="315" r:id="rId23"/>
    <p:sldId id="317" r:id="rId24"/>
    <p:sldId id="316" r:id="rId25"/>
    <p:sldId id="318" r:id="rId26"/>
    <p:sldId id="319" r:id="rId27"/>
    <p:sldId id="320" r:id="rId28"/>
    <p:sldId id="280" r:id="rId29"/>
    <p:sldId id="281" r:id="rId30"/>
    <p:sldId id="262" r:id="rId31"/>
    <p:sldId id="260" r:id="rId32"/>
    <p:sldId id="259" r:id="rId33"/>
    <p:sldId id="3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6975" autoAdjust="0"/>
  </p:normalViewPr>
  <p:slideViewPr>
    <p:cSldViewPr>
      <p:cViewPr>
        <p:scale>
          <a:sx n="100" d="100"/>
          <a:sy n="100" d="100"/>
        </p:scale>
        <p:origin x="-186"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59203-3B78-4A05-AF39-B598AF797FD0}" type="datetimeFigureOut">
              <a:rPr lang="en-US" smtClean="0"/>
              <a:pPr/>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FC5D3-FF7F-46EB-A17D-B5C9AFFC7E40}" type="slidenum">
              <a:rPr lang="en-US" smtClean="0"/>
              <a:pPr/>
              <a:t>‹#›</a:t>
            </a:fld>
            <a:endParaRPr lang="en-US"/>
          </a:p>
        </p:txBody>
      </p:sp>
    </p:spTree>
    <p:extLst>
      <p:ext uri="{BB962C8B-B14F-4D97-AF65-F5344CB8AC3E}">
        <p14:creationId xmlns:p14="http://schemas.microsoft.com/office/powerpoint/2010/main" val="39668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2BCB3-BB8C-4744-A431-DA37CC651030}" type="slidenum">
              <a:rPr lang="en-US">
                <a:solidFill>
                  <a:prstClr val="black"/>
                </a:solidFill>
              </a:rPr>
              <a:pPr/>
              <a:t>2</a:t>
            </a:fld>
            <a:endParaRPr lang="en-US" dirty="0">
              <a:solidFill>
                <a:prstClr val="black"/>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charset="0"/>
            </a:endParaRPr>
          </a:p>
        </p:txBody>
      </p:sp>
      <p:sp>
        <p:nvSpPr>
          <p:cNvPr id="14340" name="Slide Number Placeholder 3"/>
          <p:cNvSpPr>
            <a:spLocks noGrp="1"/>
          </p:cNvSpPr>
          <p:nvPr>
            <p:ph type="sldNum" sz="quarter" idx="5"/>
          </p:nvPr>
        </p:nvSpPr>
        <p:spPr>
          <a:noFill/>
        </p:spPr>
        <p:txBody>
          <a:bodyPr/>
          <a:lstStyle/>
          <a:p>
            <a:fld id="{822F00CA-C93D-4241-A8E1-B83616F33FD2}" type="slidenum">
              <a:rPr lang="en-US">
                <a:solidFill>
                  <a:prstClr val="black"/>
                </a:solidFill>
              </a:rPr>
              <a:p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charset="0"/>
            </a:endParaRPr>
          </a:p>
        </p:txBody>
      </p:sp>
      <p:sp>
        <p:nvSpPr>
          <p:cNvPr id="14340" name="Slide Number Placeholder 3"/>
          <p:cNvSpPr>
            <a:spLocks noGrp="1"/>
          </p:cNvSpPr>
          <p:nvPr>
            <p:ph type="sldNum" sz="quarter" idx="5"/>
          </p:nvPr>
        </p:nvSpPr>
        <p:spPr>
          <a:noFill/>
        </p:spPr>
        <p:txBody>
          <a:bodyPr/>
          <a:lstStyle/>
          <a:p>
            <a:fld id="{822F00CA-C93D-4241-A8E1-B83616F33FD2}" type="slidenum">
              <a:rPr lang="en-US">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charset="0"/>
            </a:endParaRPr>
          </a:p>
        </p:txBody>
      </p:sp>
      <p:sp>
        <p:nvSpPr>
          <p:cNvPr id="14340" name="Slide Number Placeholder 3"/>
          <p:cNvSpPr>
            <a:spLocks noGrp="1"/>
          </p:cNvSpPr>
          <p:nvPr>
            <p:ph type="sldNum" sz="quarter" idx="5"/>
          </p:nvPr>
        </p:nvSpPr>
        <p:spPr>
          <a:noFill/>
        </p:spPr>
        <p:txBody>
          <a:bodyPr/>
          <a:lstStyle/>
          <a:p>
            <a:fld id="{822F00CA-C93D-4241-A8E1-B83616F33FD2}" type="slidenum">
              <a:rPr lang="en-US">
                <a:solidFill>
                  <a:prstClr val="black"/>
                </a:solidFill>
              </a:rPr>
              <a:p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charset="0"/>
            </a:endParaRPr>
          </a:p>
        </p:txBody>
      </p:sp>
      <p:sp>
        <p:nvSpPr>
          <p:cNvPr id="14340" name="Slide Number Placeholder 3"/>
          <p:cNvSpPr>
            <a:spLocks noGrp="1"/>
          </p:cNvSpPr>
          <p:nvPr>
            <p:ph type="sldNum" sz="quarter" idx="5"/>
          </p:nvPr>
        </p:nvSpPr>
        <p:spPr>
          <a:noFill/>
        </p:spPr>
        <p:txBody>
          <a:bodyPr/>
          <a:lstStyle/>
          <a:p>
            <a:fld id="{822F00CA-C93D-4241-A8E1-B83616F33FD2}" type="slidenum">
              <a:rPr lang="en-US">
                <a:solidFill>
                  <a:prstClr val="black"/>
                </a:solidFill>
              </a:rPr>
              <a:pPr/>
              <a:t>18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4FC5D3-FF7F-46EB-A17D-B5C9AFFC7E4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2D4E76D-01C8-4D9F-B41B-A866378DB4C3}" type="slidenum">
              <a:rPr lang="en-US"/>
              <a:pPr/>
              <a:t>24</a:t>
            </a:fld>
            <a:endParaRPr lang="en-US"/>
          </a:p>
        </p:txBody>
      </p:sp>
      <p:sp>
        <p:nvSpPr>
          <p:cNvPr id="80899" name="Rectangle 2"/>
          <p:cNvSpPr>
            <a:spLocks noGrp="1" noRot="1" noChangeAspect="1" noChangeArrowheads="1" noTextEdit="1"/>
          </p:cNvSpPr>
          <p:nvPr>
            <p:ph type="sldImg"/>
          </p:nvPr>
        </p:nvSpPr>
        <p:spPr>
          <a:xfrm>
            <a:off x="1144588" y="684213"/>
            <a:ext cx="4572000" cy="3429000"/>
          </a:xfrm>
          <a:ln/>
        </p:spPr>
      </p:sp>
      <p:sp>
        <p:nvSpPr>
          <p:cNvPr id="80900" name="Rectangle 3"/>
          <p:cNvSpPr>
            <a:spLocks noGrp="1" noChangeArrowheads="1"/>
          </p:cNvSpPr>
          <p:nvPr>
            <p:ph type="body" idx="1"/>
          </p:nvPr>
        </p:nvSpPr>
        <p:spPr>
          <a:xfrm>
            <a:off x="913158" y="4345588"/>
            <a:ext cx="5031685" cy="4112927"/>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9778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10525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986337"/>
          </a:xfr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98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754438"/>
            <a:ext cx="4157662"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2900" y="18288"/>
            <a:ext cx="8458200" cy="1005840"/>
          </a:xfrm>
        </p:spPr>
        <p:txBody>
          <a:bodyPr/>
          <a:lstStyle/>
          <a:p>
            <a:r>
              <a:rPr lang="en-US" dirty="0" smtClean="0"/>
              <a:t>Click to edit Master title style</a:t>
            </a:r>
            <a:endParaRPr lang="en-US" dirty="0"/>
          </a:p>
        </p:txBody>
      </p:sp>
      <p:sp>
        <p:nvSpPr>
          <p:cNvPr id="3" name="Content Placeholder 2"/>
          <p:cNvSpPr>
            <a:spLocks noGrp="1"/>
          </p:cNvSpPr>
          <p:nvPr>
            <p:ph sz="quarter" idx="1"/>
          </p:nvPr>
        </p:nvSpPr>
        <p:spPr>
          <a:xfrm>
            <a:off x="91440" y="1463040"/>
            <a:ext cx="4389120" cy="1828800"/>
          </a:xfrm>
        </p:spPr>
        <p:txBody>
          <a:bodyPr/>
          <a:lstStyle>
            <a:lvl1pPr>
              <a:defRPr sz="1400" b="0"/>
            </a:lvl1pPr>
            <a:lvl2pPr>
              <a:defRPr sz="1200"/>
            </a:lvl2pPr>
            <a:lvl3pPr>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3440" y="1463040"/>
            <a:ext cx="4389120" cy="1828800"/>
          </a:xfrm>
        </p:spPr>
        <p:txBody>
          <a:bodyPr/>
          <a:lstStyle>
            <a:lvl1pPr>
              <a:defRPr sz="1400"/>
            </a:lvl1pPr>
            <a:lvl2pPr>
              <a:defRPr sz="1200"/>
            </a:lvl2pPr>
            <a:lvl3pPr>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91440" y="5029200"/>
            <a:ext cx="4389120" cy="1371600"/>
          </a:xfrm>
        </p:spPr>
        <p:txBody>
          <a:bodyPr/>
          <a:lstStyle>
            <a:lvl1pPr>
              <a:defRPr sz="1400"/>
            </a:lvl1pPr>
            <a:lvl2pPr>
              <a:defRPr sz="1200"/>
            </a:lvl2pPr>
            <a:lvl3pPr>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3438" y="3778250"/>
            <a:ext cx="4157662" cy="2439988"/>
          </a:xfrm>
        </p:spPr>
        <p:txBody>
          <a:bodyPr/>
          <a:lstStyle>
            <a:lvl1pPr>
              <a:defRPr sz="1400"/>
            </a:lvl1pPr>
            <a:lvl2pPr>
              <a:defRPr sz="1200"/>
            </a:lvl2pPr>
            <a:lvl3pPr>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pPr>
              <a:defRPr/>
            </a:pPr>
            <a:fld id="{3C1D4A9A-53BB-4E71-A69D-1EA9083F62A5}" type="slidenum">
              <a:rPr lang="en-US">
                <a:solidFill>
                  <a:srgbClr val="000000"/>
                </a:solidFill>
              </a:rPr>
              <a:pPr>
                <a:defRPr/>
              </a:pPr>
              <a:t>‹#›</a:t>
            </a:fld>
            <a:endParaRPr lang="en-US">
              <a:solidFill>
                <a:srgbClr val="000000"/>
              </a:solidFill>
            </a:endParaRP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11099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9554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2" name="Group 18"/>
          <p:cNvGrpSpPr>
            <a:grpSpLocks/>
          </p:cNvGrpSpPr>
          <p:nvPr/>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712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93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08826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98259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83976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61182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88116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8925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6014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318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2" name="Group 13"/>
          <p:cNvGrpSpPr>
            <a:grpSpLocks/>
          </p:cNvGrpSpPr>
          <p:nvPr/>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45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29902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52400"/>
            <a:ext cx="8458200" cy="533400"/>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52400" y="685800"/>
            <a:ext cx="8458200" cy="5334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5718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1269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4410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3482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15357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45961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26418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68560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2" name="Group 13"/>
          <p:cNvGrpSpPr>
            <a:grpSpLocks/>
          </p:cNvGrpSpPr>
          <p:nvPr/>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3654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4890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2557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2221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3532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54978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7500" y="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990600" y="4953000"/>
            <a:ext cx="8458200" cy="14859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40577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85911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758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818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19631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2612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29201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626221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63437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6665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4195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8532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6540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4759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76591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36156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627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9463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65139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04039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8359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901887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98606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851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589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706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127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310108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1412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949892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1505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40357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787871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7364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46380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93065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96550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7810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8887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4764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066801"/>
            <a:ext cx="8467725" cy="22098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9852D4D-CA63-4F5E-A04D-C043C1229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487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1C0706DD-24B8-4851-91EA-2616D1811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436414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1006088-BF21-4FD5-870B-675EAADE4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20913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B09843C0-6DAC-490D-A4BA-BCECDC8ED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82484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F2394529-A9B3-4A54-83EC-E61379E833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84649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prstGeom prst="rect">
            <a:avLst/>
          </a:prstGeo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a:prstGeom prst="rect">
            <a:avLst/>
          </a:prstGeom>
        </p:spPr>
        <p:txBody>
          <a:bodyPr/>
          <a:lstStyle>
            <a:lvl1pPr>
              <a:defRPr/>
            </a:lvl1pPr>
          </a:lstStyle>
          <a:p>
            <a:fld id="{91A5AC0A-F4BD-4464-80DC-A88E0D9F7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4341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a:prstGeom prst="rect">
            <a:avLst/>
          </a:prstGeo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3B20521C-F793-4067-BB07-C7AF74E21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74218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a:prstGeom prst="rect">
            <a:avLst/>
          </a:prstGeom>
        </p:spPr>
        <p:txBody>
          <a:bodyPr/>
          <a:lstStyle>
            <a:lvl1pPr>
              <a:defRPr/>
            </a:lvl1pPr>
          </a:lstStyle>
          <a:p>
            <a:fld id="{156AB8A3-9FE4-4612-8857-687BFF70D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795844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93A6A834-CC4A-4943-952A-D55BFAADA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750748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2B3D8EEF-7576-4AB0-8518-088FB58AB7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26504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803D9FE4-F784-4A94-8F3E-54A098F0E8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889030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4BD60626-1ACC-48B1-8201-AA7BD5684B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2422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B1F5D59E-3020-483D-90FC-392986F41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96892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049963"/>
            <a:ext cx="2133600" cy="206375"/>
          </a:xfrm>
          <a:prstGeom prst="rect">
            <a:avLst/>
          </a:prstGeom>
          <a:ln/>
        </p:spPr>
        <p:txBody>
          <a:bodyPr/>
          <a:lstStyle>
            <a:lvl1pPr>
              <a:defRPr/>
            </a:lvl1pPr>
          </a:lstStyle>
          <a:p>
            <a:fld id="{7E2DB302-961D-41B7-BD2E-EA757E550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793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6.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7.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1028" name="Picture 8" descr="ti_logo_powerpoint_1_line.png"/>
          <p:cNvPicPr>
            <a:picLocks noChangeAspect="1"/>
          </p:cNvPicPr>
          <p:nvPr/>
        </p:nvPicPr>
        <p:blipFill>
          <a:blip r:embed="rId19"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B6F15528-21DE-4FAA-801E-634DDDAF4B2B}" type="slidenum">
              <a:rPr lang="en-US" smtClean="0"/>
              <a:pPr/>
              <a:t>‹#›</a:t>
            </a:fld>
            <a:endParaRPr lang="en-US"/>
          </a:p>
        </p:txBody>
      </p:sp>
      <p:grpSp>
        <p:nvGrpSpPr>
          <p:cNvPr id="3" name="Group 16"/>
          <p:cNvGrpSpPr>
            <a:grpSpLocks/>
          </p:cNvGrpSpPr>
          <p:nvPr/>
        </p:nvGrpSpPr>
        <p:grpSpPr bwMode="auto">
          <a:xfrm>
            <a:off x="-7938" y="6323013"/>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 name="Group 9"/>
          <p:cNvGrpSpPr>
            <a:grpSpLocks/>
          </p:cNvGrpSpPr>
          <p:nvPr/>
        </p:nvGrpSpPr>
        <p:grpSpPr bwMode="auto">
          <a:xfrm>
            <a:off x="-560388" y="-820738"/>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866" r:id="rId15"/>
    <p:sldLayoutId id="2147483867" r:id="rId16"/>
    <p:sldLayoutId id="2147483868" r:id="rId17"/>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dirty="0" smtClean="0"/>
              <a:t>Click to edit Master text</a:t>
            </a:r>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Tree>
    <p:extLst>
      <p:ext uri="{BB962C8B-B14F-4D97-AF65-F5344CB8AC3E}">
        <p14:creationId xmlns:p14="http://schemas.microsoft.com/office/powerpoint/2010/main" val="8952984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dirty="0" smtClean="0"/>
              <a:t>Click to edit Master text</a:t>
            </a:r>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
        <p:nvSpPr>
          <p:cNvPr id="25"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26"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
        <p:nvSpPr>
          <p:cNvPr id="27" name="Content Placeholder 19"/>
          <p:cNvSpPr txBox="1">
            <a:spLocks/>
          </p:cNvSpPr>
          <p:nvPr userDrawn="1"/>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27013" indent="-227013" eaLnBrk="0" fontAlgn="base" hangingPunct="0">
              <a:spcBef>
                <a:spcPct val="20000"/>
              </a:spcBef>
              <a:spcAft>
                <a:spcPct val="0"/>
              </a:spcAft>
            </a:pPr>
            <a:endParaRPr lang="en-US" sz="1400" dirty="0" smtClean="0">
              <a:solidFill>
                <a:srgbClr val="000000"/>
              </a:solidFill>
            </a:endParaRPr>
          </a:p>
        </p:txBody>
      </p:sp>
      <p:sp>
        <p:nvSpPr>
          <p:cNvPr id="29" name="Content Placeholder 19"/>
          <p:cNvSpPr txBox="1">
            <a:spLocks/>
          </p:cNvSpPr>
          <p:nvPr userDrawn="1"/>
        </p:nvSpPr>
        <p:spPr bwMode="auto">
          <a:xfrm>
            <a:off x="266700" y="1638300"/>
            <a:ext cx="4259580" cy="2857500"/>
          </a:xfrm>
          <a:prstGeom prst="rect">
            <a:avLst/>
          </a:prstGeom>
          <a:solidFill>
            <a:srgbClr val="FFFFFF">
              <a:lumMod val="95000"/>
            </a:srgbClr>
          </a:solidFill>
          <a:ln w="9525" algn="ctr">
            <a:noFill/>
            <a:miter lim="800000"/>
            <a:headEnd/>
            <a:tailEnd/>
          </a:ln>
        </p:spPr>
        <p:txBody>
          <a:bodyPr vert="horz" wrap="square" lIns="91440" tIns="45720" rIns="91440" bIns="45720" numCol="1" anchor="t" anchorCtr="0" compatLnSpc="1">
            <a:prstTxWarp prst="textNoShape">
              <a:avLst/>
            </a:prstTxWarp>
          </a:bodyPr>
          <a:lstStyle/>
          <a:p>
            <a:pPr marL="227013" indent="-227013" eaLnBrk="0" fontAlgn="base" hangingPunct="0">
              <a:spcBef>
                <a:spcPct val="20000"/>
              </a:spcBef>
              <a:spcAft>
                <a:spcPct val="0"/>
              </a:spcAft>
              <a:defRPr/>
            </a:pPr>
            <a:endParaRPr lang="en-US" altLang="zh-TW" sz="1600" kern="0" dirty="0" smtClean="0">
              <a:solidFill>
                <a:srgbClr val="000000"/>
              </a:solidFill>
              <a:ea typeface="PMingLiU" pitchFamily="18" charset="-120"/>
            </a:endParaRPr>
          </a:p>
          <a:p>
            <a:pPr marL="342900" indent="-342900" fontAlgn="base">
              <a:spcBef>
                <a:spcPct val="20000"/>
              </a:spcBef>
              <a:spcAft>
                <a:spcPct val="0"/>
              </a:spcAft>
              <a:buFontTx/>
              <a:buChar char="•"/>
              <a:defRPr/>
            </a:pPr>
            <a:endParaRPr lang="en-US" sz="1200" kern="0" dirty="0" smtClean="0">
              <a:solidFill>
                <a:srgbClr val="000000"/>
              </a:solidFill>
            </a:endParaRPr>
          </a:p>
          <a:p>
            <a:pPr marL="227013" indent="-227013" fontAlgn="base">
              <a:spcAft>
                <a:spcPct val="0"/>
              </a:spcAft>
              <a:buFontTx/>
              <a:buChar char="•"/>
              <a:defRPr/>
            </a:pPr>
            <a:endParaRPr lang="en-US" sz="1200" kern="0" dirty="0" smtClean="0">
              <a:solidFill>
                <a:srgbClr val="000000"/>
              </a:solidFill>
            </a:endParaRPr>
          </a:p>
        </p:txBody>
      </p:sp>
      <p:sp>
        <p:nvSpPr>
          <p:cNvPr id="30" name="Content Placeholder 19"/>
          <p:cNvSpPr txBox="1">
            <a:spLocks/>
          </p:cNvSpPr>
          <p:nvPr userDrawn="1"/>
        </p:nvSpPr>
        <p:spPr>
          <a:xfrm>
            <a:off x="266700" y="4495800"/>
            <a:ext cx="4259580" cy="1752600"/>
          </a:xfrm>
          <a:prstGeom prst="rect">
            <a:avLst/>
          </a:prstGeom>
          <a:solidFill>
            <a:schemeClr val="bg1">
              <a:lumMod val="95000"/>
            </a:schemeClr>
          </a:solidFill>
        </p:spPr>
        <p:txBody>
          <a:bodyPr/>
          <a:lstStyle/>
          <a:p>
            <a:pPr marL="227013" indent="-227013" eaLnBrk="0" fontAlgn="base" hangingPunct="0">
              <a:spcBef>
                <a:spcPts val="800"/>
              </a:spcBef>
              <a:spcAft>
                <a:spcPct val="0"/>
              </a:spcAft>
              <a:defRPr/>
            </a:pPr>
            <a:endParaRPr lang="en-US" sz="1600" kern="0" dirty="0" smtClean="0">
              <a:solidFill>
                <a:srgbClr val="000000"/>
              </a:solidFill>
            </a:endParaRPr>
          </a:p>
          <a:p>
            <a:pPr marL="227013" indent="-227013" eaLnBrk="0" fontAlgn="base" hangingPunct="0">
              <a:spcBef>
                <a:spcPts val="800"/>
              </a:spcBef>
              <a:spcAft>
                <a:spcPct val="0"/>
              </a:spcAft>
              <a:buFontTx/>
              <a:buChar char="•"/>
              <a:defRPr/>
            </a:pPr>
            <a:endParaRPr lang="en-US" sz="2000" kern="0" dirty="0">
              <a:solidFill>
                <a:srgbClr val="000000"/>
              </a:solidFill>
            </a:endParaRPr>
          </a:p>
        </p:txBody>
      </p:sp>
      <p:sp>
        <p:nvSpPr>
          <p:cNvPr id="24" name="Rectangle 14"/>
          <p:cNvSpPr>
            <a:spLocks noChangeArrowheads="1"/>
          </p:cNvSpPr>
          <p:nvPr/>
        </p:nvSpPr>
        <p:spPr bwMode="auto">
          <a:xfrm>
            <a:off x="262468" y="44196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Tree>
    <p:extLst>
      <p:ext uri="{BB962C8B-B14F-4D97-AF65-F5344CB8AC3E}">
        <p14:creationId xmlns:p14="http://schemas.microsoft.com/office/powerpoint/2010/main" val="1294007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 name="Content Placeholder 19"/>
          <p:cNvSpPr txBox="1">
            <a:spLocks/>
          </p:cNvSpPr>
          <p:nvPr userDrawn="1"/>
        </p:nvSpPr>
        <p:spPr>
          <a:xfrm>
            <a:off x="266700" y="4495800"/>
            <a:ext cx="4259580" cy="1752600"/>
          </a:xfrm>
          <a:prstGeom prst="rect">
            <a:avLst/>
          </a:prstGeom>
          <a:solidFill>
            <a:schemeClr val="bg1">
              <a:lumMod val="95000"/>
            </a:schemeClr>
          </a:solidFill>
        </p:spPr>
        <p:txBody>
          <a:bodyPr/>
          <a:lstStyle/>
          <a:p>
            <a:pPr marL="227013" indent="-227013" eaLnBrk="0" fontAlgn="base" hangingPunct="0">
              <a:spcBef>
                <a:spcPts val="800"/>
              </a:spcBef>
              <a:spcAft>
                <a:spcPct val="0"/>
              </a:spcAft>
              <a:defRPr/>
            </a:pPr>
            <a:endParaRPr lang="en-US" sz="1600" kern="0" dirty="0" smtClean="0">
              <a:solidFill>
                <a:srgbClr val="000000"/>
              </a:solidFill>
            </a:endParaRPr>
          </a:p>
          <a:p>
            <a:pPr marL="227013" indent="-227013" eaLnBrk="0" fontAlgn="base" hangingPunct="0">
              <a:spcBef>
                <a:spcPts val="800"/>
              </a:spcBef>
              <a:spcAft>
                <a:spcPct val="0"/>
              </a:spcAft>
              <a:buFontTx/>
              <a:buChar char="•"/>
              <a:defRPr/>
            </a:pPr>
            <a:endParaRPr lang="en-US" sz="2000" kern="0" dirty="0">
              <a:solidFill>
                <a:srgbClr val="000000"/>
              </a:solidFill>
            </a:endParaRPr>
          </a:p>
        </p:txBody>
      </p:sp>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TL16C752B	</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b="0" i="0" dirty="0" smtClean="0">
                <a:solidFill>
                  <a:srgbClr val="000000"/>
                </a:solidFill>
                <a:effectLst/>
                <a:latin typeface="Arial" panose="020B0604020202020204" pitchFamily="34" charset="0"/>
              </a:rPr>
              <a:t>Dual UART With 64-Byte FIFO</a:t>
            </a:r>
            <a:endParaRPr lang="en-US" dirty="0" smtClean="0"/>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
        <p:nvSpPr>
          <p:cNvPr id="25"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26"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
        <p:nvSpPr>
          <p:cNvPr id="27" name="Content Placeholder 19"/>
          <p:cNvSpPr txBox="1">
            <a:spLocks/>
          </p:cNvSpPr>
          <p:nvPr userDrawn="1"/>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85750" indent="-285750" eaLnBrk="0" fontAlgn="base" hangingPunct="0">
              <a:spcBef>
                <a:spcPct val="20000"/>
              </a:spcBef>
              <a:spcAft>
                <a:spcPct val="0"/>
              </a:spcAft>
              <a:buFont typeface="Arial" panose="020B0604020202020204" pitchFamily="34" charset="0"/>
              <a:buChar char="•"/>
            </a:pPr>
            <a:r>
              <a:rPr lang="en-US" sz="1400" dirty="0" smtClean="0">
                <a:solidFill>
                  <a:srgbClr val="000000"/>
                </a:solidFill>
              </a:rPr>
              <a:t>Sleep mode with auto wake-up</a:t>
            </a:r>
          </a:p>
          <a:p>
            <a:pPr marL="285750" indent="-285750" eaLnBrk="0" fontAlgn="base" hangingPunct="0">
              <a:spcBef>
                <a:spcPct val="20000"/>
              </a:spcBef>
              <a:spcAft>
                <a:spcPct val="0"/>
              </a:spcAft>
              <a:buFont typeface="Arial" panose="020B0604020202020204" pitchFamily="34" charset="0"/>
              <a:buChar char="•"/>
            </a:pPr>
            <a:r>
              <a:rPr lang="en-US" sz="1400" dirty="0" smtClean="0">
                <a:solidFill>
                  <a:srgbClr val="000000"/>
                </a:solidFill>
              </a:rPr>
              <a:t>Auto RTS/CTS Flow Control</a:t>
            </a:r>
          </a:p>
          <a:p>
            <a:pPr marL="285750" indent="-285750" eaLnBrk="0" fontAlgn="base" hangingPunct="0">
              <a:spcBef>
                <a:spcPct val="20000"/>
              </a:spcBef>
              <a:spcAft>
                <a:spcPct val="0"/>
              </a:spcAft>
              <a:buFont typeface="Arial" panose="020B0604020202020204" pitchFamily="34" charset="0"/>
              <a:buChar char="•"/>
            </a:pPr>
            <a:r>
              <a:rPr lang="en-US" sz="1400" dirty="0" smtClean="0">
                <a:solidFill>
                  <a:srgbClr val="000000"/>
                </a:solidFill>
              </a:rPr>
              <a:t>Auto </a:t>
            </a:r>
            <a:r>
              <a:rPr lang="en-US" sz="1400" dirty="0" err="1" smtClean="0">
                <a:solidFill>
                  <a:srgbClr val="000000"/>
                </a:solidFill>
              </a:rPr>
              <a:t>Xon</a:t>
            </a:r>
            <a:r>
              <a:rPr lang="en-US" sz="1400" dirty="0" smtClean="0">
                <a:solidFill>
                  <a:srgbClr val="000000"/>
                </a:solidFill>
              </a:rPr>
              <a:t>/</a:t>
            </a:r>
            <a:r>
              <a:rPr lang="en-US" sz="1400" dirty="0" err="1" smtClean="0">
                <a:solidFill>
                  <a:srgbClr val="000000"/>
                </a:solidFill>
              </a:rPr>
              <a:t>Xoff</a:t>
            </a:r>
            <a:r>
              <a:rPr lang="en-US" sz="1400" dirty="0" smtClean="0">
                <a:solidFill>
                  <a:srgbClr val="000000"/>
                </a:solidFill>
              </a:rPr>
              <a:t> Flow Control</a:t>
            </a:r>
          </a:p>
          <a:p>
            <a:pPr marL="285750" indent="-285750" eaLnBrk="0" fontAlgn="base" hangingPunct="0">
              <a:spcBef>
                <a:spcPct val="20000"/>
              </a:spcBef>
              <a:spcAft>
                <a:spcPct val="0"/>
              </a:spcAft>
              <a:buFont typeface="Arial" panose="020B0604020202020204" pitchFamily="34" charset="0"/>
              <a:buChar char="•"/>
            </a:pPr>
            <a:r>
              <a:rPr lang="en-US" sz="1400" dirty="0" smtClean="0">
                <a:solidFill>
                  <a:srgbClr val="000000"/>
                </a:solidFill>
              </a:rPr>
              <a:t>2 Trigger Tables</a:t>
            </a:r>
          </a:p>
          <a:p>
            <a:pPr marL="285750" indent="-285750" eaLnBrk="0" fontAlgn="base" hangingPunct="0">
              <a:spcBef>
                <a:spcPct val="20000"/>
              </a:spcBef>
              <a:spcAft>
                <a:spcPct val="0"/>
              </a:spcAft>
              <a:buFont typeface="Arial" panose="020B0604020202020204" pitchFamily="34" charset="0"/>
              <a:buChar char="•"/>
            </a:pPr>
            <a:r>
              <a:rPr lang="en-US" sz="1400" dirty="0" smtClean="0">
                <a:solidFill>
                  <a:srgbClr val="000000"/>
                </a:solidFill>
              </a:rPr>
              <a:t>FIFO Ready Status Register</a:t>
            </a:r>
          </a:p>
        </p:txBody>
      </p:sp>
      <p:sp>
        <p:nvSpPr>
          <p:cNvPr id="29" name="Content Placeholder 19"/>
          <p:cNvSpPr txBox="1">
            <a:spLocks/>
          </p:cNvSpPr>
          <p:nvPr userDrawn="1"/>
        </p:nvSpPr>
        <p:spPr bwMode="auto">
          <a:xfrm>
            <a:off x="266700" y="1638300"/>
            <a:ext cx="4259580" cy="3009900"/>
          </a:xfrm>
          <a:prstGeom prst="rect">
            <a:avLst/>
          </a:prstGeom>
          <a:solidFill>
            <a:srgbClr val="FFFFFF">
              <a:lumMod val="95000"/>
            </a:srgbClr>
          </a:solidFill>
          <a:ln w="9525" algn="ctr">
            <a:noFill/>
            <a:miter lim="800000"/>
            <a:headEnd/>
            <a:tailEnd/>
          </a:ln>
        </p:spPr>
        <p:txBody>
          <a:bodyPr vert="horz" wrap="square" lIns="91440" tIns="45720" rIns="91440" bIns="45720" numCol="1" anchor="t" anchorCtr="0" compatLnSpc="1">
            <a:prstTxWarp prst="textNoShape">
              <a:avLst/>
            </a:prstTxWarp>
          </a:bodyPr>
          <a:lstStyle/>
          <a:p>
            <a:pPr marL="227013" indent="-227013" eaLnBrk="0" fontAlgn="base" hangingPunct="0">
              <a:spcBef>
                <a:spcPct val="20000"/>
              </a:spcBef>
              <a:spcAft>
                <a:spcPct val="0"/>
              </a:spcAft>
              <a:buFontTx/>
              <a:buChar char="•"/>
              <a:defRPr/>
            </a:pPr>
            <a:r>
              <a:rPr lang="en-US" sz="1300" kern="0" dirty="0" smtClean="0">
                <a:solidFill>
                  <a:srgbClr val="000000"/>
                </a:solidFill>
              </a:rPr>
              <a:t>Programmable </a:t>
            </a:r>
            <a:r>
              <a:rPr lang="en-US" sz="1300" kern="0" dirty="0" err="1" smtClean="0">
                <a:solidFill>
                  <a:srgbClr val="000000"/>
                </a:solidFill>
              </a:rPr>
              <a:t>Xon</a:t>
            </a:r>
            <a:r>
              <a:rPr lang="en-US" sz="1300" kern="0" dirty="0" smtClean="0">
                <a:solidFill>
                  <a:srgbClr val="000000"/>
                </a:solidFill>
              </a:rPr>
              <a:t>/</a:t>
            </a:r>
            <a:r>
              <a:rPr lang="en-US" sz="1300" kern="0" dirty="0" err="1" smtClean="0">
                <a:solidFill>
                  <a:srgbClr val="000000"/>
                </a:solidFill>
              </a:rPr>
              <a:t>Xoff</a:t>
            </a:r>
            <a:r>
              <a:rPr lang="en-US" sz="1300" kern="0" dirty="0" smtClean="0">
                <a:solidFill>
                  <a:srgbClr val="000000"/>
                </a:solidFill>
              </a:rPr>
              <a:t> Characters</a:t>
            </a:r>
          </a:p>
          <a:p>
            <a:pPr marL="227013" indent="-227013" eaLnBrk="0" fontAlgn="base" hangingPunct="0">
              <a:spcBef>
                <a:spcPct val="20000"/>
              </a:spcBef>
              <a:spcAft>
                <a:spcPct val="0"/>
              </a:spcAft>
              <a:buFontTx/>
              <a:buChar char="•"/>
              <a:defRPr/>
            </a:pPr>
            <a:r>
              <a:rPr lang="en-US" sz="1300" kern="0" dirty="0" smtClean="0">
                <a:solidFill>
                  <a:srgbClr val="000000"/>
                </a:solidFill>
              </a:rPr>
              <a:t>Programmable Auto-RTS and Auto-CTS</a:t>
            </a:r>
          </a:p>
          <a:p>
            <a:pPr marL="227013" indent="-227013" eaLnBrk="0" fontAlgn="base" hangingPunct="0">
              <a:spcBef>
                <a:spcPct val="20000"/>
              </a:spcBef>
              <a:spcAft>
                <a:spcPct val="0"/>
              </a:spcAft>
              <a:buFontTx/>
              <a:buChar char="•"/>
              <a:defRPr/>
            </a:pPr>
            <a:r>
              <a:rPr lang="en-US" sz="1300" kern="0" dirty="0" smtClean="0">
                <a:solidFill>
                  <a:srgbClr val="000000"/>
                </a:solidFill>
              </a:rPr>
              <a:t>Up to 3 Mbps Baud Rate When Using Oscillator or Clock Source (48-MHz Input Clock)</a:t>
            </a:r>
          </a:p>
          <a:p>
            <a:pPr marL="227013" indent="-227013" eaLnBrk="0" fontAlgn="base" hangingPunct="0">
              <a:spcBef>
                <a:spcPct val="20000"/>
              </a:spcBef>
              <a:spcAft>
                <a:spcPct val="0"/>
              </a:spcAft>
              <a:buFontTx/>
              <a:buChar char="•"/>
              <a:defRPr/>
            </a:pPr>
            <a:r>
              <a:rPr lang="en-US" sz="1300" kern="0" dirty="0" smtClean="0">
                <a:solidFill>
                  <a:srgbClr val="000000"/>
                </a:solidFill>
              </a:rPr>
              <a:t>64-Byte Transmit FIFO/Receive FIFO With Error Flags</a:t>
            </a:r>
          </a:p>
          <a:p>
            <a:pPr marL="227013" indent="-227013" eaLnBrk="0" fontAlgn="base" hangingPunct="0">
              <a:spcBef>
                <a:spcPct val="20000"/>
              </a:spcBef>
              <a:spcAft>
                <a:spcPct val="0"/>
              </a:spcAft>
              <a:buFontTx/>
              <a:buChar char="•"/>
              <a:defRPr/>
            </a:pPr>
            <a:r>
              <a:rPr lang="en-US" sz="1300" kern="0" dirty="0" smtClean="0">
                <a:solidFill>
                  <a:srgbClr val="000000"/>
                </a:solidFill>
              </a:rPr>
              <a:t>Programmable and Selectable Transmit and Receive FIFO Trigger levels for DMA and Interrupt Generation</a:t>
            </a:r>
          </a:p>
          <a:p>
            <a:pPr marL="227013" indent="-227013" eaLnBrk="0" fontAlgn="base" hangingPunct="0">
              <a:spcBef>
                <a:spcPct val="20000"/>
              </a:spcBef>
              <a:spcAft>
                <a:spcPct val="0"/>
              </a:spcAft>
              <a:buFontTx/>
              <a:buChar char="•"/>
              <a:defRPr/>
            </a:pPr>
            <a:r>
              <a:rPr lang="en-US" sz="1300" kern="0" dirty="0" smtClean="0">
                <a:solidFill>
                  <a:srgbClr val="000000"/>
                </a:solidFill>
              </a:rPr>
              <a:t>Software Selectable Baud Rate Generator</a:t>
            </a:r>
          </a:p>
          <a:p>
            <a:pPr marL="227013" indent="-227013" eaLnBrk="0" fontAlgn="base" hangingPunct="0">
              <a:spcBef>
                <a:spcPct val="20000"/>
              </a:spcBef>
              <a:spcAft>
                <a:spcPct val="0"/>
              </a:spcAft>
              <a:buFontTx/>
              <a:buChar char="•"/>
              <a:defRPr/>
            </a:pPr>
            <a:r>
              <a:rPr lang="en-US" sz="1300" kern="0" dirty="0" smtClean="0">
                <a:solidFill>
                  <a:srgbClr val="000000"/>
                </a:solidFill>
              </a:rPr>
              <a:t>Modem Control Functions (CTS, RTS, DSR, DTR, RI, and CD)</a:t>
            </a:r>
          </a:p>
          <a:p>
            <a:pPr marL="227013" indent="-227013" eaLnBrk="0" fontAlgn="base" hangingPunct="0">
              <a:spcBef>
                <a:spcPct val="20000"/>
              </a:spcBef>
              <a:spcAft>
                <a:spcPct val="0"/>
              </a:spcAft>
              <a:buFontTx/>
              <a:buChar char="•"/>
              <a:defRPr/>
            </a:pPr>
            <a:r>
              <a:rPr lang="en-US" sz="1300" kern="0" dirty="0" smtClean="0">
                <a:solidFill>
                  <a:srgbClr val="000000"/>
                </a:solidFill>
              </a:rPr>
              <a:t>Available in a 48-pin PT (LQFP) package</a:t>
            </a:r>
          </a:p>
          <a:p>
            <a:pPr marL="227013" indent="-227013" fontAlgn="base">
              <a:spcAft>
                <a:spcPct val="0"/>
              </a:spcAft>
              <a:buFontTx/>
              <a:buChar char="•"/>
              <a:defRPr/>
            </a:pPr>
            <a:endParaRPr lang="en-US" sz="1200" kern="0" dirty="0" smtClean="0">
              <a:solidFill>
                <a:srgbClr val="000000"/>
              </a:solidFill>
            </a:endParaRPr>
          </a:p>
        </p:txBody>
      </p:sp>
      <p:sp>
        <p:nvSpPr>
          <p:cNvPr id="2" name="CuadroTexto 1"/>
          <p:cNvSpPr txBox="1"/>
          <p:nvPr userDrawn="1"/>
        </p:nvSpPr>
        <p:spPr>
          <a:xfrm>
            <a:off x="270932" y="4851402"/>
            <a:ext cx="4147457" cy="1661993"/>
          </a:xfrm>
          <a:prstGeom prst="rect">
            <a:avLst/>
          </a:prstGeom>
          <a:noFill/>
        </p:spPr>
        <p:txBody>
          <a:bodyPr wrap="square" rtlCol="0">
            <a:spAutoFit/>
          </a:bodyPr>
          <a:lstStyle/>
          <a:p>
            <a:pPr>
              <a:buFont typeface="Arial" pitchFamily="34" charset="0"/>
              <a:buChar char="•"/>
              <a:defRPr/>
            </a:pPr>
            <a:r>
              <a:rPr lang="en-US" sz="1400" dirty="0" smtClean="0">
                <a:solidFill>
                  <a:srgbClr val="000000"/>
                </a:solidFill>
              </a:rPr>
              <a:t>   Factory automation</a:t>
            </a:r>
          </a:p>
          <a:p>
            <a:pPr>
              <a:buFont typeface="Arial" pitchFamily="34" charset="0"/>
              <a:buChar char="•"/>
              <a:defRPr/>
            </a:pPr>
            <a:r>
              <a:rPr lang="en-US" sz="1400" dirty="0" smtClean="0">
                <a:solidFill>
                  <a:srgbClr val="000000"/>
                </a:solidFill>
              </a:rPr>
              <a:t>   Industrial communications network</a:t>
            </a:r>
          </a:p>
          <a:p>
            <a:pPr>
              <a:buFont typeface="Arial" pitchFamily="34" charset="0"/>
              <a:buChar char="•"/>
              <a:defRPr/>
            </a:pPr>
            <a:r>
              <a:rPr lang="en-US" sz="1400" dirty="0" smtClean="0">
                <a:solidFill>
                  <a:srgbClr val="000000"/>
                </a:solidFill>
              </a:rPr>
              <a:t>   Ethernet Network Routers</a:t>
            </a:r>
          </a:p>
          <a:p>
            <a:pPr>
              <a:buFont typeface="Arial" pitchFamily="34" charset="0"/>
              <a:buChar char="•"/>
              <a:defRPr/>
            </a:pPr>
            <a:r>
              <a:rPr lang="en-US" sz="1400" dirty="0" smtClean="0">
                <a:solidFill>
                  <a:srgbClr val="000000"/>
                </a:solidFill>
              </a:rPr>
              <a:t>   Portable appliances</a:t>
            </a:r>
          </a:p>
          <a:p>
            <a:pPr>
              <a:buFont typeface="Arial" pitchFamily="34" charset="0"/>
              <a:buChar char="•"/>
              <a:defRPr/>
            </a:pPr>
            <a:r>
              <a:rPr lang="en-US" sz="1400" dirty="0" smtClean="0">
                <a:solidFill>
                  <a:srgbClr val="000000"/>
                </a:solidFill>
              </a:rPr>
              <a:t>   Serial modems</a:t>
            </a:r>
          </a:p>
          <a:p>
            <a:pPr>
              <a:buFont typeface="Arial" pitchFamily="34" charset="0"/>
              <a:buChar char="•"/>
              <a:defRPr/>
            </a:pPr>
            <a:r>
              <a:rPr lang="es-ES" sz="1400" dirty="0" smtClean="0">
                <a:solidFill>
                  <a:srgbClr val="000000"/>
                </a:solidFill>
              </a:rPr>
              <a:t>   </a:t>
            </a:r>
            <a:r>
              <a:rPr lang="es-ES" sz="1400" dirty="0" err="1" smtClean="0">
                <a:solidFill>
                  <a:srgbClr val="000000"/>
                </a:solidFill>
              </a:rPr>
              <a:t>Cellular</a:t>
            </a:r>
            <a:r>
              <a:rPr lang="es-ES" sz="1400" dirty="0" smtClean="0">
                <a:solidFill>
                  <a:srgbClr val="000000"/>
                </a:solidFill>
              </a:rPr>
              <a:t> data transfer </a:t>
            </a:r>
            <a:endParaRPr lang="en-US" sz="1400" dirty="0" smtClean="0">
              <a:solidFill>
                <a:srgbClr val="000000"/>
              </a:solidFill>
            </a:endParaRPr>
          </a:p>
          <a:p>
            <a:endParaRPr lang="en-US" dirty="0">
              <a:solidFill>
                <a:srgbClr val="000000"/>
              </a:solidFill>
            </a:endParaRPr>
          </a:p>
        </p:txBody>
      </p:sp>
      <p:sp>
        <p:nvSpPr>
          <p:cNvPr id="24" name="Rectangle 14"/>
          <p:cNvSpPr>
            <a:spLocks noChangeArrowheads="1"/>
          </p:cNvSpPr>
          <p:nvPr/>
        </p:nvSpPr>
        <p:spPr bwMode="auto">
          <a:xfrm>
            <a:off x="269875" y="4542373"/>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Tree>
    <p:extLst>
      <p:ext uri="{BB962C8B-B14F-4D97-AF65-F5344CB8AC3E}">
        <p14:creationId xmlns:p14="http://schemas.microsoft.com/office/powerpoint/2010/main" val="30378109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600" b="1">
          <a:solidFill>
            <a:srgbClr val="DE0000"/>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0" indent="0" algn="l" rtl="0" eaLnBrk="0" fontAlgn="base" hangingPunct="0">
        <a:spcBef>
          <a:spcPts val="800"/>
        </a:spcBef>
        <a:spcAft>
          <a:spcPct val="0"/>
        </a:spcAft>
        <a:buNone/>
        <a:defRPr lang="en-US" sz="2800" b="1" i="0" smtClean="0">
          <a:solidFill>
            <a:schemeClr val="tx1"/>
          </a:solidFill>
          <a:effectLst/>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dirty="0" smtClean="0"/>
              <a:t>Click to edit Master text</a:t>
            </a:r>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
        <p:nvSpPr>
          <p:cNvPr id="25"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26"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
        <p:nvSpPr>
          <p:cNvPr id="27" name="Content Placeholder 19"/>
          <p:cNvSpPr txBox="1">
            <a:spLocks/>
          </p:cNvSpPr>
          <p:nvPr userDrawn="1"/>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eaLnBrk="0" fontAlgn="base" hangingPunct="0">
              <a:spcBef>
                <a:spcPct val="20000"/>
              </a:spcBef>
              <a:spcAft>
                <a:spcPct val="0"/>
              </a:spcAft>
            </a:pPr>
            <a:endParaRPr lang="en-US" sz="1400" dirty="0" smtClean="0">
              <a:solidFill>
                <a:srgbClr val="000000"/>
              </a:solidFill>
            </a:endParaRPr>
          </a:p>
        </p:txBody>
      </p:sp>
      <p:sp>
        <p:nvSpPr>
          <p:cNvPr id="29" name="Content Placeholder 19"/>
          <p:cNvSpPr txBox="1">
            <a:spLocks/>
          </p:cNvSpPr>
          <p:nvPr userDrawn="1"/>
        </p:nvSpPr>
        <p:spPr bwMode="auto">
          <a:xfrm>
            <a:off x="266700" y="1638300"/>
            <a:ext cx="4259580" cy="2781300"/>
          </a:xfrm>
          <a:prstGeom prst="rect">
            <a:avLst/>
          </a:prstGeom>
          <a:solidFill>
            <a:srgbClr val="FFFFFF">
              <a:lumMod val="95000"/>
            </a:srgbClr>
          </a:solidFill>
          <a:ln w="9525" algn="ctr">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20000"/>
              </a:spcBef>
              <a:spcAft>
                <a:spcPct val="0"/>
              </a:spcAft>
              <a:defRPr/>
            </a:pPr>
            <a:endParaRPr lang="en-US" altLang="zh-TW" sz="1600" kern="0" dirty="0" smtClean="0">
              <a:solidFill>
                <a:srgbClr val="000000"/>
              </a:solidFill>
              <a:ea typeface="PMingLiU" pitchFamily="18" charset="-120"/>
            </a:endParaRPr>
          </a:p>
          <a:p>
            <a:pPr marL="342900" indent="-342900" fontAlgn="base">
              <a:spcBef>
                <a:spcPct val="20000"/>
              </a:spcBef>
              <a:spcAft>
                <a:spcPct val="0"/>
              </a:spcAft>
              <a:buFontTx/>
              <a:buChar char="•"/>
              <a:defRPr/>
            </a:pPr>
            <a:endParaRPr lang="en-US" sz="1200" kern="0" dirty="0" smtClean="0">
              <a:solidFill>
                <a:srgbClr val="000000"/>
              </a:solidFill>
            </a:endParaRPr>
          </a:p>
          <a:p>
            <a:pPr marL="227013" indent="-227013" fontAlgn="base">
              <a:spcAft>
                <a:spcPct val="0"/>
              </a:spcAft>
              <a:buFontTx/>
              <a:buChar char="•"/>
              <a:defRPr/>
            </a:pPr>
            <a:endParaRPr lang="en-US" sz="1200" kern="0" dirty="0" smtClean="0">
              <a:solidFill>
                <a:srgbClr val="000000"/>
              </a:solidFill>
            </a:endParaRPr>
          </a:p>
        </p:txBody>
      </p:sp>
      <p:sp>
        <p:nvSpPr>
          <p:cNvPr id="30" name="Content Placeholder 19"/>
          <p:cNvSpPr txBox="1">
            <a:spLocks/>
          </p:cNvSpPr>
          <p:nvPr userDrawn="1"/>
        </p:nvSpPr>
        <p:spPr>
          <a:xfrm>
            <a:off x="266700" y="4495800"/>
            <a:ext cx="4259580" cy="1752600"/>
          </a:xfrm>
          <a:prstGeom prst="rect">
            <a:avLst/>
          </a:prstGeom>
          <a:solidFill>
            <a:schemeClr val="bg1">
              <a:lumMod val="95000"/>
            </a:schemeClr>
          </a:solidFill>
        </p:spPr>
        <p:txBody>
          <a:bodyPr/>
          <a:lstStyle/>
          <a:p>
            <a:pPr marL="227013" indent="-227013" eaLnBrk="0" fontAlgn="base" hangingPunct="0">
              <a:spcBef>
                <a:spcPts val="800"/>
              </a:spcBef>
              <a:spcAft>
                <a:spcPct val="0"/>
              </a:spcAft>
              <a:defRPr/>
            </a:pPr>
            <a:endParaRPr lang="en-US" sz="1600" kern="0" dirty="0" smtClean="0">
              <a:solidFill>
                <a:srgbClr val="000000"/>
              </a:solidFill>
            </a:endParaRPr>
          </a:p>
        </p:txBody>
      </p:sp>
      <p:sp>
        <p:nvSpPr>
          <p:cNvPr id="24" name="Rectangle 14"/>
          <p:cNvSpPr>
            <a:spLocks noChangeArrowheads="1"/>
          </p:cNvSpPr>
          <p:nvPr/>
        </p:nvSpPr>
        <p:spPr bwMode="auto">
          <a:xfrm>
            <a:off x="270932" y="4343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Tree>
    <p:extLst>
      <p:ext uri="{BB962C8B-B14F-4D97-AF65-F5344CB8AC3E}">
        <p14:creationId xmlns:p14="http://schemas.microsoft.com/office/powerpoint/2010/main" val="402430281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dirty="0" smtClean="0"/>
              <a:t>Click to edit Master text</a:t>
            </a:r>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
        <p:nvSpPr>
          <p:cNvPr id="25"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26"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
        <p:nvSpPr>
          <p:cNvPr id="27" name="Content Placeholder 19"/>
          <p:cNvSpPr txBox="1">
            <a:spLocks/>
          </p:cNvSpPr>
          <p:nvPr userDrawn="1"/>
        </p:nvSpPr>
        <p:spPr bwMode="auto">
          <a:xfrm>
            <a:off x="4579620" y="1638300"/>
            <a:ext cx="4381500" cy="1714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eaLnBrk="0" fontAlgn="base" hangingPunct="0">
              <a:spcBef>
                <a:spcPct val="20000"/>
              </a:spcBef>
              <a:spcAft>
                <a:spcPct val="0"/>
              </a:spcAft>
            </a:pPr>
            <a:endParaRPr lang="en-US" sz="1400" dirty="0" smtClean="0">
              <a:solidFill>
                <a:srgbClr val="000000"/>
              </a:solidFill>
            </a:endParaRPr>
          </a:p>
        </p:txBody>
      </p:sp>
      <p:sp>
        <p:nvSpPr>
          <p:cNvPr id="29" name="Content Placeholder 19"/>
          <p:cNvSpPr txBox="1">
            <a:spLocks/>
          </p:cNvSpPr>
          <p:nvPr userDrawn="1"/>
        </p:nvSpPr>
        <p:spPr bwMode="auto">
          <a:xfrm>
            <a:off x="266700" y="1638300"/>
            <a:ext cx="4259580" cy="2933700"/>
          </a:xfrm>
          <a:prstGeom prst="rect">
            <a:avLst/>
          </a:prstGeom>
          <a:solidFill>
            <a:srgbClr val="FFFFFF">
              <a:lumMod val="95000"/>
            </a:srgbClr>
          </a:solidFill>
          <a:ln w="9525" algn="ctr">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20000"/>
              </a:spcBef>
              <a:spcAft>
                <a:spcPct val="0"/>
              </a:spcAft>
              <a:defRPr/>
            </a:pPr>
            <a:endParaRPr lang="en-US" altLang="zh-TW" sz="1600" kern="0" dirty="0" smtClean="0">
              <a:solidFill>
                <a:srgbClr val="000000"/>
              </a:solidFill>
              <a:ea typeface="PMingLiU" pitchFamily="18" charset="-120"/>
            </a:endParaRPr>
          </a:p>
          <a:p>
            <a:pPr marL="342900" indent="-342900" fontAlgn="base">
              <a:spcBef>
                <a:spcPct val="20000"/>
              </a:spcBef>
              <a:spcAft>
                <a:spcPct val="0"/>
              </a:spcAft>
              <a:buFontTx/>
              <a:buChar char="•"/>
              <a:defRPr/>
            </a:pPr>
            <a:endParaRPr lang="en-US" sz="1200" kern="0" dirty="0" smtClean="0">
              <a:solidFill>
                <a:srgbClr val="000000"/>
              </a:solidFill>
            </a:endParaRPr>
          </a:p>
          <a:p>
            <a:pPr marL="227013" indent="-227013" fontAlgn="base">
              <a:spcAft>
                <a:spcPct val="0"/>
              </a:spcAft>
              <a:buFontTx/>
              <a:buChar char="•"/>
              <a:defRPr/>
            </a:pPr>
            <a:endParaRPr lang="en-US" sz="1200" kern="0" dirty="0" smtClean="0">
              <a:solidFill>
                <a:srgbClr val="000000"/>
              </a:solidFill>
            </a:endParaRPr>
          </a:p>
        </p:txBody>
      </p:sp>
      <p:sp>
        <p:nvSpPr>
          <p:cNvPr id="30" name="Content Placeholder 19"/>
          <p:cNvSpPr txBox="1">
            <a:spLocks/>
          </p:cNvSpPr>
          <p:nvPr userDrawn="1"/>
        </p:nvSpPr>
        <p:spPr>
          <a:xfrm>
            <a:off x="266700" y="4495800"/>
            <a:ext cx="4259580" cy="1752600"/>
          </a:xfrm>
          <a:prstGeom prst="rect">
            <a:avLst/>
          </a:prstGeom>
          <a:solidFill>
            <a:schemeClr val="bg1">
              <a:lumMod val="95000"/>
            </a:schemeClr>
          </a:solidFill>
        </p:spPr>
        <p:txBody>
          <a:bodyPr/>
          <a:lstStyle/>
          <a:p>
            <a:pPr marL="227013" indent="-227013" eaLnBrk="0" fontAlgn="base" hangingPunct="0">
              <a:spcBef>
                <a:spcPts val="800"/>
              </a:spcBef>
              <a:spcAft>
                <a:spcPct val="0"/>
              </a:spcAft>
              <a:defRPr/>
            </a:pPr>
            <a:endParaRPr lang="en-US" sz="1600" kern="0" dirty="0" smtClean="0">
              <a:solidFill>
                <a:srgbClr val="000000"/>
              </a:solidFill>
            </a:endParaRPr>
          </a:p>
        </p:txBody>
      </p:sp>
      <p:sp>
        <p:nvSpPr>
          <p:cNvPr id="24" name="Rectangle 14"/>
          <p:cNvSpPr>
            <a:spLocks noChangeArrowheads="1"/>
          </p:cNvSpPr>
          <p:nvPr/>
        </p:nvSpPr>
        <p:spPr bwMode="auto">
          <a:xfrm>
            <a:off x="270935" y="44958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Tree>
    <p:extLst>
      <p:ext uri="{BB962C8B-B14F-4D97-AF65-F5344CB8AC3E}">
        <p14:creationId xmlns:p14="http://schemas.microsoft.com/office/powerpoint/2010/main" val="312385548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152400" y="228600"/>
            <a:ext cx="845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 name="Text Placeholder 9"/>
          <p:cNvSpPr>
            <a:spLocks noGrp="1"/>
          </p:cNvSpPr>
          <p:nvPr>
            <p:ph type="body" idx="1"/>
          </p:nvPr>
        </p:nvSpPr>
        <p:spPr>
          <a:xfrm>
            <a:off x="152400" y="838200"/>
            <a:ext cx="8458200" cy="381000"/>
          </a:xfrm>
          <a:prstGeom prst="rect">
            <a:avLst/>
          </a:prstGeom>
        </p:spPr>
        <p:txBody>
          <a:bodyPr vert="horz" lIns="91440" tIns="45720" rIns="91440" bIns="45720" rtlCol="0">
            <a:normAutofit/>
          </a:bodyPr>
          <a:lstStyle/>
          <a:p>
            <a:pPr lvl="0"/>
            <a:r>
              <a:rPr lang="en-US" dirty="0" smtClean="0"/>
              <a:t>Click to edit Master text</a:t>
            </a:r>
          </a:p>
        </p:txBody>
      </p:sp>
      <p:sp>
        <p:nvSpPr>
          <p:cNvPr id="15" name="Text Box 31"/>
          <p:cNvSpPr txBox="1">
            <a:spLocks noChangeArrowheads="1"/>
          </p:cNvSpPr>
          <p:nvPr userDrawn="1"/>
        </p:nvSpPr>
        <p:spPr bwMode="auto">
          <a:xfrm>
            <a:off x="0" y="632460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000000"/>
                </a:solidFill>
              </a:rPr>
              <a:t>TI </a:t>
            </a:r>
            <a:r>
              <a:rPr lang="en-US" sz="800" dirty="0" smtClean="0">
                <a:solidFill>
                  <a:srgbClr val="000000"/>
                </a:solidFill>
              </a:rPr>
              <a:t>Information – Selective Disclosure</a:t>
            </a:r>
            <a:endParaRPr lang="en-US" sz="800" dirty="0">
              <a:solidFill>
                <a:srgbClr val="000000"/>
              </a:solidFill>
            </a:endParaRPr>
          </a:p>
        </p:txBody>
      </p:sp>
      <p:sp>
        <p:nvSpPr>
          <p:cNvPr id="27" name="Content Placeholder 19"/>
          <p:cNvSpPr txBox="1">
            <a:spLocks/>
          </p:cNvSpPr>
          <p:nvPr userDrawn="1"/>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eaLnBrk="0" fontAlgn="base" hangingPunct="0">
              <a:spcBef>
                <a:spcPct val="20000"/>
              </a:spcBef>
              <a:spcAft>
                <a:spcPct val="0"/>
              </a:spcAft>
            </a:pPr>
            <a:endParaRPr lang="en-US" sz="1400" dirty="0" smtClean="0">
              <a:solidFill>
                <a:srgbClr val="000000"/>
              </a:solidFill>
            </a:endParaRPr>
          </a:p>
        </p:txBody>
      </p:sp>
      <p:sp>
        <p:nvSpPr>
          <p:cNvPr id="29" name="Content Placeholder 19"/>
          <p:cNvSpPr txBox="1">
            <a:spLocks/>
          </p:cNvSpPr>
          <p:nvPr userDrawn="1"/>
        </p:nvSpPr>
        <p:spPr bwMode="auto">
          <a:xfrm>
            <a:off x="266700" y="1638300"/>
            <a:ext cx="4259580" cy="2552700"/>
          </a:xfrm>
          <a:prstGeom prst="rect">
            <a:avLst/>
          </a:prstGeom>
          <a:solidFill>
            <a:srgbClr val="FFFFFF">
              <a:lumMod val="95000"/>
            </a:srgbClr>
          </a:solidFill>
          <a:ln w="9525" algn="ctr">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20000"/>
              </a:spcBef>
              <a:spcAft>
                <a:spcPct val="0"/>
              </a:spcAft>
              <a:defRPr/>
            </a:pPr>
            <a:endParaRPr lang="en-US" altLang="zh-TW" sz="1600" kern="0" dirty="0" smtClean="0">
              <a:solidFill>
                <a:srgbClr val="000000"/>
              </a:solidFill>
              <a:ea typeface="PMingLiU" pitchFamily="18" charset="-120"/>
            </a:endParaRPr>
          </a:p>
          <a:p>
            <a:pPr marL="342900" indent="-342900" fontAlgn="base">
              <a:spcBef>
                <a:spcPct val="20000"/>
              </a:spcBef>
              <a:spcAft>
                <a:spcPct val="0"/>
              </a:spcAft>
              <a:buFontTx/>
              <a:buChar char="•"/>
              <a:defRPr/>
            </a:pPr>
            <a:endParaRPr lang="en-US" sz="1200" kern="0" dirty="0" smtClean="0">
              <a:solidFill>
                <a:srgbClr val="000000"/>
              </a:solidFill>
            </a:endParaRPr>
          </a:p>
          <a:p>
            <a:pPr marL="227013" indent="-227013" fontAlgn="base">
              <a:spcAft>
                <a:spcPct val="0"/>
              </a:spcAft>
              <a:buFontTx/>
              <a:buChar char="•"/>
              <a:defRPr/>
            </a:pPr>
            <a:endParaRPr lang="en-US" sz="1200" kern="0" dirty="0" smtClean="0">
              <a:solidFill>
                <a:srgbClr val="000000"/>
              </a:solidFill>
            </a:endParaRPr>
          </a:p>
        </p:txBody>
      </p:sp>
      <p:sp>
        <p:nvSpPr>
          <p:cNvPr id="30" name="Content Placeholder 19"/>
          <p:cNvSpPr txBox="1">
            <a:spLocks/>
          </p:cNvSpPr>
          <p:nvPr userDrawn="1"/>
        </p:nvSpPr>
        <p:spPr>
          <a:xfrm>
            <a:off x="266700" y="4495800"/>
            <a:ext cx="4259580" cy="1752600"/>
          </a:xfrm>
          <a:prstGeom prst="rect">
            <a:avLst/>
          </a:prstGeom>
          <a:solidFill>
            <a:schemeClr val="bg1">
              <a:lumMod val="95000"/>
            </a:schemeClr>
          </a:solidFill>
        </p:spPr>
        <p:txBody>
          <a:bodyPr/>
          <a:lstStyle/>
          <a:p>
            <a:pPr marL="227013" indent="-227013" eaLnBrk="0" fontAlgn="base" hangingPunct="0">
              <a:spcBef>
                <a:spcPts val="800"/>
              </a:spcBef>
              <a:spcAft>
                <a:spcPct val="0"/>
              </a:spcAft>
              <a:defRPr/>
            </a:pPr>
            <a:endParaRPr lang="en-US" sz="1600" kern="0" dirty="0" smtClean="0">
              <a:solidFill>
                <a:srgbClr val="000000"/>
              </a:solidFill>
            </a:endParaRPr>
          </a:p>
        </p:txBody>
      </p:sp>
      <p:sp>
        <p:nvSpPr>
          <p:cNvPr id="24" name="Rectangle 14"/>
          <p:cNvSpPr>
            <a:spLocks noChangeArrowheads="1"/>
          </p:cNvSpPr>
          <p:nvPr/>
        </p:nvSpPr>
        <p:spPr bwMode="auto">
          <a:xfrm>
            <a:off x="269875" y="41910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
        <p:nvSpPr>
          <p:cNvPr id="25"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26"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Tree>
    <p:extLst>
      <p:ext uri="{BB962C8B-B14F-4D97-AF65-F5344CB8AC3E}">
        <p14:creationId xmlns:p14="http://schemas.microsoft.com/office/powerpoint/2010/main" val="19804391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None/>
        <a:defRPr>
          <a:solidFill>
            <a:schemeClr val="tx1"/>
          </a:solidFill>
          <a:latin typeface="+mn-lt"/>
        </a:defRPr>
      </a:lvl2pPr>
      <a:lvl3pPr marL="854075" indent="-165100" algn="l" rtl="0" eaLnBrk="0" fontAlgn="base" hangingPunct="0">
        <a:spcBef>
          <a:spcPct val="15000"/>
        </a:spcBef>
        <a:spcAft>
          <a:spcPct val="0"/>
        </a:spcAft>
        <a:buNone/>
        <a:defRPr>
          <a:solidFill>
            <a:schemeClr val="tx1"/>
          </a:solidFill>
          <a:latin typeface="+mn-lt"/>
        </a:defRPr>
      </a:lvl3pPr>
      <a:lvl4pPr marL="1201738" indent="-233363" algn="l" rtl="0" eaLnBrk="0" fontAlgn="base" hangingPunct="0">
        <a:spcBef>
          <a:spcPct val="5000"/>
        </a:spcBef>
        <a:spcAft>
          <a:spcPct val="0"/>
        </a:spcAft>
        <a:buNone/>
        <a:defRPr>
          <a:solidFill>
            <a:schemeClr val="tx1"/>
          </a:solidFill>
          <a:latin typeface="+mn-lt"/>
        </a:defRPr>
      </a:lvl4pPr>
      <a:lvl5pPr marL="1489075" indent="-173038" algn="l" rtl="0" eaLnBrk="0" fontAlgn="base" hangingPunct="0">
        <a:spcBef>
          <a:spcPct val="0"/>
        </a:spcBef>
        <a:spcAft>
          <a:spcPct val="0"/>
        </a:spcAft>
        <a:buNone/>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43100"/>
            <a:ext cx="8458200" cy="1470025"/>
          </a:xfrm>
        </p:spPr>
        <p:txBody>
          <a:bodyPr/>
          <a:lstStyle/>
          <a:p>
            <a:r>
              <a:rPr lang="en-US" altLang="zh-CN" dirty="0" smtClean="0"/>
              <a:t>UART </a:t>
            </a:r>
            <a:br>
              <a:rPr lang="en-US" altLang="zh-CN" dirty="0" smtClean="0"/>
            </a:br>
            <a:r>
              <a:rPr lang="en-US" altLang="zh-CN" sz="3600" dirty="0" smtClean="0"/>
              <a:t>Overview</a:t>
            </a:r>
            <a:endParaRPr lang="en-US" dirty="0"/>
          </a:p>
        </p:txBody>
      </p:sp>
      <p:sp>
        <p:nvSpPr>
          <p:cNvPr id="3" name="TextBox 2"/>
          <p:cNvSpPr txBox="1"/>
          <p:nvPr/>
        </p:nvSpPr>
        <p:spPr>
          <a:xfrm>
            <a:off x="381000" y="3805535"/>
            <a:ext cx="3078087" cy="461665"/>
          </a:xfrm>
          <a:prstGeom prst="rect">
            <a:avLst/>
          </a:prstGeom>
          <a:noFill/>
        </p:spPr>
        <p:txBody>
          <a:bodyPr wrap="none" rtlCol="0">
            <a:spAutoFit/>
          </a:bodyPr>
          <a:lstStyle/>
          <a:p>
            <a:r>
              <a:rPr lang="en-US" sz="2400" dirty="0" smtClean="0"/>
              <a:t>High Speed Interface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458200" cy="609600"/>
          </a:xfrm>
        </p:spPr>
        <p:txBody>
          <a:bodyPr/>
          <a:lstStyle/>
          <a:p>
            <a:r>
              <a:rPr lang="en-US" sz="3600" dirty="0" smtClean="0">
                <a:solidFill>
                  <a:srgbClr val="DE0000"/>
                </a:solidFill>
              </a:rPr>
              <a:t>TL16C550C</a:t>
            </a:r>
            <a:endParaRPr lang="en-US" sz="3600" dirty="0">
              <a:solidFill>
                <a:srgbClr val="DE0000"/>
              </a:solidFill>
            </a:endParaRPr>
          </a:p>
        </p:txBody>
      </p:sp>
      <p:sp>
        <p:nvSpPr>
          <p:cNvPr id="3" name="Subtitle 2"/>
          <p:cNvSpPr>
            <a:spLocks noGrp="1"/>
          </p:cNvSpPr>
          <p:nvPr>
            <p:ph type="subTitle" idx="1"/>
          </p:nvPr>
        </p:nvSpPr>
        <p:spPr>
          <a:xfrm>
            <a:off x="152400" y="685800"/>
            <a:ext cx="8458200" cy="457200"/>
          </a:xfrm>
        </p:spPr>
        <p:txBody>
          <a:bodyPr>
            <a:normAutofit/>
          </a:bodyPr>
          <a:lstStyle/>
          <a:p>
            <a:r>
              <a:rPr lang="en-US" sz="2400" dirty="0" smtClean="0"/>
              <a:t>Single UART with 16-Byte FIFOs and Auto Flow Control</a:t>
            </a:r>
            <a:endParaRPr lang="en-US" sz="2400" dirty="0"/>
          </a:p>
        </p:txBody>
      </p:sp>
      <p:sp>
        <p:nvSpPr>
          <p:cNvPr id="6" name="TextBox 5"/>
          <p:cNvSpPr txBox="1"/>
          <p:nvPr/>
        </p:nvSpPr>
        <p:spPr>
          <a:xfrm>
            <a:off x="228600" y="1676400"/>
            <a:ext cx="4343400" cy="3293209"/>
          </a:xfrm>
          <a:prstGeom prst="rect">
            <a:avLst/>
          </a:prstGeom>
          <a:noFill/>
        </p:spPr>
        <p:txBody>
          <a:bodyPr wrap="square" rtlCol="0">
            <a:spAutoFit/>
          </a:bodyPr>
          <a:lstStyle/>
          <a:p>
            <a:pPr>
              <a:buFont typeface="Arial" pitchFamily="34" charset="0"/>
              <a:buChar char="•"/>
            </a:pPr>
            <a:r>
              <a:rPr lang="es-ES" sz="1600" dirty="0" smtClean="0">
                <a:solidFill>
                  <a:srgbClr val="000000"/>
                </a:solidFill>
              </a:rPr>
              <a:t>  16-Byte FIFO</a:t>
            </a:r>
            <a:r>
              <a:rPr lang="en-US" sz="1600" dirty="0" smtClean="0">
                <a:solidFill>
                  <a:srgbClr val="000000"/>
                </a:solidFill>
              </a:rPr>
              <a:t>   </a:t>
            </a:r>
          </a:p>
          <a:p>
            <a:pPr>
              <a:buFont typeface="Arial" pitchFamily="34" charset="0"/>
              <a:buChar char="•"/>
            </a:pPr>
            <a:r>
              <a:rPr lang="en-US" sz="1600" dirty="0" smtClean="0">
                <a:solidFill>
                  <a:srgbClr val="000000"/>
                </a:solidFill>
              </a:rPr>
              <a:t>   Programmable </a:t>
            </a:r>
            <a:r>
              <a:rPr lang="en-US" sz="1600" dirty="0">
                <a:solidFill>
                  <a:srgbClr val="000000"/>
                </a:solidFill>
              </a:rPr>
              <a:t>Auto-RTS\ and Auto-CTS\</a:t>
            </a:r>
          </a:p>
          <a:p>
            <a:pPr>
              <a:buFont typeface="Arial" pitchFamily="34" charset="0"/>
              <a:buChar char="•"/>
            </a:pPr>
            <a:r>
              <a:rPr lang="en-US" sz="1600" dirty="0" smtClean="0">
                <a:solidFill>
                  <a:srgbClr val="000000"/>
                </a:solidFill>
              </a:rPr>
              <a:t>   In </a:t>
            </a:r>
            <a:r>
              <a:rPr lang="en-US" sz="1600" dirty="0">
                <a:solidFill>
                  <a:srgbClr val="000000"/>
                </a:solidFill>
              </a:rPr>
              <a:t>Auto-CTS\ Mode, CTS</a:t>
            </a:r>
            <a:r>
              <a:rPr lang="en-US" sz="1600" dirty="0" smtClean="0">
                <a:solidFill>
                  <a:srgbClr val="000000"/>
                </a:solidFill>
              </a:rPr>
              <a:t>\</a:t>
            </a:r>
            <a:endParaRPr lang="en-US" sz="1600" dirty="0">
              <a:solidFill>
                <a:srgbClr val="000000"/>
              </a:solidFill>
            </a:endParaRPr>
          </a:p>
          <a:p>
            <a:pPr defTabSz="233363">
              <a:buFont typeface="Arial" pitchFamily="34" charset="0"/>
              <a:buChar char="•"/>
            </a:pPr>
            <a:r>
              <a:rPr lang="en-US" sz="1600" dirty="0" smtClean="0">
                <a:solidFill>
                  <a:srgbClr val="000000"/>
                </a:solidFill>
              </a:rPr>
              <a:t>   Serial </a:t>
            </a:r>
            <a:r>
              <a:rPr lang="en-US" sz="1600" dirty="0">
                <a:solidFill>
                  <a:srgbClr val="000000"/>
                </a:solidFill>
              </a:rPr>
              <a:t>and Modem Control Outputs Drive a </a:t>
            </a:r>
            <a:r>
              <a:rPr lang="en-US" sz="1600" dirty="0" smtClean="0">
                <a:solidFill>
                  <a:srgbClr val="000000"/>
                </a:solidFill>
              </a:rPr>
              <a:t>   	RJ11 </a:t>
            </a:r>
          </a:p>
          <a:p>
            <a:pPr>
              <a:buFont typeface="Arial" pitchFamily="34" charset="0"/>
              <a:buChar char="•"/>
            </a:pPr>
            <a:r>
              <a:rPr lang="en-US" sz="1600" dirty="0" smtClean="0">
                <a:solidFill>
                  <a:srgbClr val="000000"/>
                </a:solidFill>
              </a:rPr>
              <a:t>   Programmable </a:t>
            </a:r>
            <a:r>
              <a:rPr lang="en-US" sz="1600" dirty="0">
                <a:solidFill>
                  <a:srgbClr val="000000"/>
                </a:solidFill>
              </a:rPr>
              <a:t>Baud Rate </a:t>
            </a:r>
            <a:r>
              <a:rPr lang="en-US" sz="1600" dirty="0" smtClean="0">
                <a:solidFill>
                  <a:srgbClr val="000000"/>
                </a:solidFill>
              </a:rPr>
              <a:t>Generator</a:t>
            </a:r>
          </a:p>
          <a:p>
            <a:pPr>
              <a:buFont typeface="Arial" pitchFamily="34" charset="0"/>
              <a:buChar char="•"/>
            </a:pPr>
            <a:r>
              <a:rPr lang="en-US" sz="1600" dirty="0" smtClean="0">
                <a:solidFill>
                  <a:srgbClr val="000000"/>
                </a:solidFill>
              </a:rPr>
              <a:t>   5-V </a:t>
            </a:r>
            <a:r>
              <a:rPr lang="en-US" sz="1600" dirty="0">
                <a:solidFill>
                  <a:srgbClr val="000000"/>
                </a:solidFill>
              </a:rPr>
              <a:t>and 3.3-V </a:t>
            </a:r>
            <a:r>
              <a:rPr lang="en-US" sz="1600" dirty="0" smtClean="0">
                <a:solidFill>
                  <a:srgbClr val="000000"/>
                </a:solidFill>
              </a:rPr>
              <a:t>Operation</a:t>
            </a:r>
          </a:p>
          <a:p>
            <a:pPr>
              <a:buFont typeface="Arial" pitchFamily="34" charset="0"/>
              <a:buChar char="•"/>
            </a:pPr>
            <a:r>
              <a:rPr lang="en-US" sz="1600" dirty="0" smtClean="0">
                <a:solidFill>
                  <a:srgbClr val="000000"/>
                </a:solidFill>
              </a:rPr>
              <a:t>   Independent </a:t>
            </a:r>
            <a:r>
              <a:rPr lang="en-US" sz="1600" dirty="0">
                <a:solidFill>
                  <a:srgbClr val="000000"/>
                </a:solidFill>
              </a:rPr>
              <a:t>Receiver Clock </a:t>
            </a:r>
            <a:r>
              <a:rPr lang="en-US" sz="1600" dirty="0" smtClean="0">
                <a:solidFill>
                  <a:srgbClr val="000000"/>
                </a:solidFill>
              </a:rPr>
              <a:t>Input</a:t>
            </a:r>
          </a:p>
          <a:p>
            <a:pPr>
              <a:buFont typeface="Arial" pitchFamily="34" charset="0"/>
              <a:buChar char="•"/>
            </a:pPr>
            <a:r>
              <a:rPr lang="en-US" sz="1600" dirty="0" smtClean="0">
                <a:solidFill>
                  <a:srgbClr val="000000"/>
                </a:solidFill>
              </a:rPr>
              <a:t>   3-State Output TTL Drive Capabilities for</a:t>
            </a:r>
          </a:p>
          <a:p>
            <a:pPr defTabSz="176213"/>
            <a:r>
              <a:rPr lang="en-US" sz="1600" dirty="0" smtClean="0">
                <a:solidFill>
                  <a:srgbClr val="000000"/>
                </a:solidFill>
              </a:rPr>
              <a:t>	  Bidirectional Data Bus and Control Bus</a:t>
            </a:r>
          </a:p>
          <a:p>
            <a:pPr defTabSz="176213">
              <a:buFont typeface="Arial" pitchFamily="34" charset="0"/>
              <a:buChar char="•"/>
            </a:pPr>
            <a:r>
              <a:rPr lang="es-ES" sz="1600" dirty="0" smtClean="0">
                <a:solidFill>
                  <a:srgbClr val="000000"/>
                </a:solidFill>
              </a:rPr>
              <a:t>    44 Pin PLCC </a:t>
            </a:r>
            <a:r>
              <a:rPr lang="en-US" sz="1600" dirty="0" smtClean="0">
                <a:solidFill>
                  <a:srgbClr val="000000"/>
                </a:solidFill>
              </a:rPr>
              <a:t>&amp; 48 Pin LQFP Packages</a:t>
            </a:r>
          </a:p>
          <a:p>
            <a:endParaRPr lang="en-US" sz="1400" dirty="0">
              <a:solidFill>
                <a:srgbClr val="000000"/>
              </a:solidFill>
            </a:endParaRPr>
          </a:p>
          <a:p>
            <a:endParaRPr lang="en-US" dirty="0">
              <a:solidFill>
                <a:srgbClr val="000000"/>
              </a:solidFill>
            </a:endParaRPr>
          </a:p>
        </p:txBody>
      </p:sp>
      <p:sp>
        <p:nvSpPr>
          <p:cNvPr id="8" name="TextBox 7"/>
          <p:cNvSpPr txBox="1"/>
          <p:nvPr/>
        </p:nvSpPr>
        <p:spPr>
          <a:xfrm>
            <a:off x="4572001" y="1600200"/>
            <a:ext cx="4419600" cy="2092881"/>
          </a:xfrm>
          <a:prstGeom prst="rect">
            <a:avLst/>
          </a:prstGeom>
          <a:noFill/>
        </p:spPr>
        <p:txBody>
          <a:bodyPr wrap="square" rtlCol="0">
            <a:spAutoFit/>
          </a:bodyPr>
          <a:lstStyle/>
          <a:p>
            <a:pPr defTabSz="233363">
              <a:buFont typeface="Arial" pitchFamily="34" charset="0"/>
              <a:buChar char="•"/>
            </a:pPr>
            <a:r>
              <a:rPr lang="en-US" sz="1600" dirty="0" smtClean="0">
                <a:solidFill>
                  <a:srgbClr val="000000"/>
                </a:solidFill>
              </a:rPr>
              <a:t>   Capable of Running With All Existing    	TL16C450 Software</a:t>
            </a:r>
          </a:p>
          <a:p>
            <a:pPr>
              <a:buFont typeface="Arial" pitchFamily="34" charset="0"/>
              <a:buChar char="•"/>
            </a:pPr>
            <a:r>
              <a:rPr lang="en-US" sz="1600" dirty="0" smtClean="0">
                <a:solidFill>
                  <a:srgbClr val="000000"/>
                </a:solidFill>
              </a:rPr>
              <a:t>   Up to 16-MHz Clock Rate</a:t>
            </a:r>
          </a:p>
          <a:p>
            <a:pPr>
              <a:buFont typeface="Arial" pitchFamily="34" charset="0"/>
              <a:buChar char="•"/>
            </a:pPr>
            <a:r>
              <a:rPr lang="en-US" sz="1600" dirty="0" smtClean="0">
                <a:solidFill>
                  <a:srgbClr val="000000"/>
                </a:solidFill>
              </a:rPr>
              <a:t>   Internal </a:t>
            </a:r>
            <a:r>
              <a:rPr lang="en-US" sz="1600" dirty="0">
                <a:solidFill>
                  <a:srgbClr val="000000"/>
                </a:solidFill>
              </a:rPr>
              <a:t>Diagnostic </a:t>
            </a:r>
            <a:r>
              <a:rPr lang="en-US" sz="1600" dirty="0" smtClean="0">
                <a:solidFill>
                  <a:srgbClr val="000000"/>
                </a:solidFill>
              </a:rPr>
              <a:t>Capabilities</a:t>
            </a:r>
          </a:p>
          <a:p>
            <a:pPr>
              <a:buFont typeface="Arial" pitchFamily="34" charset="0"/>
              <a:buChar char="•"/>
            </a:pPr>
            <a:r>
              <a:rPr lang="en-US" sz="1600" dirty="0" smtClean="0">
                <a:solidFill>
                  <a:srgbClr val="000000"/>
                </a:solidFill>
              </a:rPr>
              <a:t>   Complete </a:t>
            </a:r>
            <a:r>
              <a:rPr lang="en-US" sz="1600" dirty="0">
                <a:solidFill>
                  <a:srgbClr val="000000"/>
                </a:solidFill>
              </a:rPr>
              <a:t>Status Reporting Capabilities</a:t>
            </a:r>
          </a:p>
          <a:p>
            <a:pPr>
              <a:buFont typeface="Arial" pitchFamily="34" charset="0"/>
              <a:buChar char="•"/>
            </a:pPr>
            <a:endParaRPr lang="en-US" sz="1400" dirty="0" smtClean="0">
              <a:solidFill>
                <a:srgbClr val="000000"/>
              </a:solidFill>
            </a:endParaRPr>
          </a:p>
          <a:p>
            <a:pPr>
              <a:buFont typeface="Arial" pitchFamily="34" charset="0"/>
              <a:buChar char="•"/>
            </a:pPr>
            <a:endParaRPr lang="en-US" dirty="0" smtClean="0">
              <a:solidFill>
                <a:srgbClr val="000000"/>
              </a:solidFill>
            </a:endParaRPr>
          </a:p>
          <a:p>
            <a:endParaRPr lang="en-US" dirty="0">
              <a:solidFill>
                <a:srgbClr val="000000"/>
              </a:solidFill>
            </a:endParaRPr>
          </a:p>
        </p:txBody>
      </p:sp>
      <p:sp>
        <p:nvSpPr>
          <p:cNvPr id="9" name="TextBox 8"/>
          <p:cNvSpPr txBox="1"/>
          <p:nvPr/>
        </p:nvSpPr>
        <p:spPr>
          <a:xfrm>
            <a:off x="228600" y="4724400"/>
            <a:ext cx="3576620" cy="1569660"/>
          </a:xfrm>
          <a:prstGeom prst="rect">
            <a:avLst/>
          </a:prstGeom>
          <a:noFill/>
        </p:spPr>
        <p:txBody>
          <a:bodyPr wrap="none" rtlCol="0">
            <a:spAutoFit/>
          </a:bodyPr>
          <a:lstStyle/>
          <a:p>
            <a:pPr>
              <a:buFont typeface="Arial" pitchFamily="34" charset="0"/>
              <a:buChar char="•"/>
            </a:pPr>
            <a:r>
              <a:rPr lang="en-US" sz="1600" dirty="0" smtClean="0">
                <a:solidFill>
                  <a:srgbClr val="000000"/>
                </a:solidFill>
              </a:rPr>
              <a:t>   Factory automation</a:t>
            </a:r>
          </a:p>
          <a:p>
            <a:pPr>
              <a:buFont typeface="Arial" pitchFamily="34" charset="0"/>
              <a:buChar char="•"/>
            </a:pPr>
            <a:r>
              <a:rPr lang="en-US" sz="1600" dirty="0" smtClean="0">
                <a:solidFill>
                  <a:srgbClr val="000000"/>
                </a:solidFill>
              </a:rPr>
              <a:t>   Industrial communications network</a:t>
            </a:r>
          </a:p>
          <a:p>
            <a:pPr>
              <a:buFont typeface="Arial" pitchFamily="34" charset="0"/>
              <a:buChar char="•"/>
            </a:pPr>
            <a:r>
              <a:rPr lang="en-US" sz="1600" dirty="0" smtClean="0">
                <a:solidFill>
                  <a:srgbClr val="000000"/>
                </a:solidFill>
              </a:rPr>
              <a:t>   Ethernet Network Routers</a:t>
            </a:r>
          </a:p>
          <a:p>
            <a:pPr>
              <a:buFont typeface="Arial" pitchFamily="34" charset="0"/>
              <a:buChar char="•"/>
            </a:pPr>
            <a:r>
              <a:rPr lang="en-US" sz="1600" dirty="0" smtClean="0">
                <a:solidFill>
                  <a:srgbClr val="000000"/>
                </a:solidFill>
              </a:rPr>
              <a:t>   Portable appliances</a:t>
            </a:r>
          </a:p>
          <a:p>
            <a:pPr>
              <a:buFont typeface="Arial" pitchFamily="34" charset="0"/>
              <a:buChar char="•"/>
            </a:pPr>
            <a:r>
              <a:rPr lang="en-US" sz="1600" dirty="0" smtClean="0">
                <a:solidFill>
                  <a:srgbClr val="000000"/>
                </a:solidFill>
              </a:rPr>
              <a:t>   Serial modems</a:t>
            </a:r>
          </a:p>
          <a:p>
            <a:pPr>
              <a:buFont typeface="Arial" pitchFamily="34" charset="0"/>
              <a:buChar char="•"/>
            </a:pPr>
            <a:r>
              <a:rPr lang="en-US" sz="1600" dirty="0" smtClean="0">
                <a:solidFill>
                  <a:srgbClr val="000000"/>
                </a:solidFill>
              </a:rPr>
              <a:t>   In System Debugging</a:t>
            </a:r>
            <a:endParaRPr lang="en-US" dirty="0">
              <a:solidFill>
                <a:srgbClr val="000000"/>
              </a:solidFill>
            </a:endParaRPr>
          </a:p>
        </p:txBody>
      </p:sp>
      <p:pic>
        <p:nvPicPr>
          <p:cNvPr id="11" name="Picture 10" descr="Picture1.png"/>
          <p:cNvPicPr>
            <a:picLocks noChangeAspect="1"/>
          </p:cNvPicPr>
          <p:nvPr/>
        </p:nvPicPr>
        <p:blipFill>
          <a:blip r:embed="rId2" cstate="print"/>
          <a:stretch>
            <a:fillRect/>
          </a:stretch>
        </p:blipFill>
        <p:spPr>
          <a:xfrm>
            <a:off x="4648200" y="3352800"/>
            <a:ext cx="4196956" cy="2270604"/>
          </a:xfrm>
          <a:prstGeom prst="rect">
            <a:avLst/>
          </a:prstGeom>
        </p:spPr>
      </p:pic>
    </p:spTree>
    <p:extLst>
      <p:ext uri="{BB962C8B-B14F-4D97-AF65-F5344CB8AC3E}">
        <p14:creationId xmlns:p14="http://schemas.microsoft.com/office/powerpoint/2010/main" val="341618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4"/>
          <p:cNvSpPr>
            <a:spLocks noChangeArrowheads="1"/>
          </p:cNvSpPr>
          <p:nvPr/>
        </p:nvSpPr>
        <p:spPr bwMode="auto">
          <a:xfrm>
            <a:off x="269875" y="4724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
        <p:nvSpPr>
          <p:cNvPr id="8203"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8204"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sp>
        <p:nvSpPr>
          <p:cNvPr id="8205" name="Title 1"/>
          <p:cNvSpPr>
            <a:spLocks noGrp="1"/>
          </p:cNvSpPr>
          <p:nvPr>
            <p:ph type="title" sz="quarter"/>
          </p:nvPr>
        </p:nvSpPr>
        <p:spPr>
          <a:xfrm>
            <a:off x="137160" y="121920"/>
            <a:ext cx="9006840" cy="1097280"/>
          </a:xfrm>
        </p:spPr>
        <p:txBody>
          <a:bodyPr/>
          <a:lstStyle/>
          <a:p>
            <a:pPr eaLnBrk="1" hangingPunct="1"/>
            <a:r>
              <a:rPr lang="en-US" sz="3600" dirty="0" smtClean="0">
                <a:solidFill>
                  <a:srgbClr val="DE0000"/>
                </a:solidFill>
              </a:rPr>
              <a:t>TL16C750</a:t>
            </a:r>
            <a:r>
              <a:rPr lang="en-US" sz="3600" dirty="0" smtClean="0"/>
              <a:t/>
            </a:r>
            <a:br>
              <a:rPr lang="en-US" sz="3600" dirty="0" smtClean="0"/>
            </a:br>
            <a:r>
              <a:rPr lang="en-US" sz="2800" dirty="0" smtClean="0">
                <a:solidFill>
                  <a:schemeClr val="tx1"/>
                </a:solidFill>
              </a:rPr>
              <a:t>Single Channel 64-byte FIFOs UART</a:t>
            </a:r>
            <a:endParaRPr lang="en-US" sz="2800" b="1" dirty="0">
              <a:solidFill>
                <a:schemeClr val="tx1"/>
              </a:solidFill>
            </a:endParaRPr>
          </a:p>
        </p:txBody>
      </p:sp>
      <p:sp>
        <p:nvSpPr>
          <p:cNvPr id="20" name="Content Placeholder 19"/>
          <p:cNvSpPr>
            <a:spLocks noGrp="1"/>
          </p:cNvSpPr>
          <p:nvPr>
            <p:ph sz="quarter" idx="1"/>
          </p:nvPr>
        </p:nvSpPr>
        <p:spPr>
          <a:xfrm>
            <a:off x="266700" y="1638300"/>
            <a:ext cx="4259580" cy="3086100"/>
          </a:xfrm>
          <a:solidFill>
            <a:schemeClr val="bg1">
              <a:lumMod val="95000"/>
            </a:schemeClr>
          </a:solidFill>
        </p:spPr>
        <p:txBody>
          <a:bodyPr/>
          <a:lstStyle/>
          <a:p>
            <a:r>
              <a:rPr lang="en-US" sz="1600" dirty="0" smtClean="0"/>
              <a:t>Up to 1.0Mbps(5V) &amp; 931kbps(3.3V) </a:t>
            </a:r>
          </a:p>
          <a:p>
            <a:r>
              <a:rPr lang="en-US" sz="1600" dirty="0" smtClean="0"/>
              <a:t>44-pin PLCC and 64-pin QFP package options</a:t>
            </a:r>
          </a:p>
          <a:p>
            <a:r>
              <a:rPr lang="en-US" sz="1600" dirty="0" smtClean="0"/>
              <a:t>TI Patented Programmable auto-RTS and auto-CTS </a:t>
            </a:r>
          </a:p>
          <a:p>
            <a:r>
              <a:rPr lang="en-US" sz="1600" dirty="0" smtClean="0"/>
              <a:t>Programmable 16- or 64-Byte FIFOs Programmable baud rate generator </a:t>
            </a:r>
          </a:p>
          <a:p>
            <a:r>
              <a:rPr lang="en-US" sz="1600" dirty="0" smtClean="0"/>
              <a:t>Independent clock for the receiver</a:t>
            </a:r>
            <a:endParaRPr lang="en-US" altLang="zh-TW" sz="1600" dirty="0" smtClean="0">
              <a:ea typeface="PMingLiU" pitchFamily="18" charset="-120"/>
            </a:endParaRPr>
          </a:p>
          <a:p>
            <a:pPr marL="342900" indent="-342900" eaLnBrk="1" hangingPunct="1"/>
            <a:endParaRPr lang="en-US" sz="1200" dirty="0" smtClean="0"/>
          </a:p>
          <a:p>
            <a:pPr eaLnBrk="1" hangingPunct="1">
              <a:spcBef>
                <a:spcPts val="0"/>
              </a:spcBef>
            </a:pPr>
            <a:endParaRPr lang="en-US" sz="1200" dirty="0" smtClean="0"/>
          </a:p>
        </p:txBody>
      </p:sp>
      <p:sp>
        <p:nvSpPr>
          <p:cNvPr id="25" name="Content Placeholder 19"/>
          <p:cNvSpPr>
            <a:spLocks noGrp="1"/>
          </p:cNvSpPr>
          <p:nvPr>
            <p:ph sz="quarter" idx="2"/>
          </p:nvPr>
        </p:nvSpPr>
        <p:spPr>
          <a:xfrm>
            <a:off x="266700" y="5077968"/>
            <a:ext cx="4259580" cy="1143000"/>
          </a:xfrm>
          <a:solidFill>
            <a:schemeClr val="bg1">
              <a:lumMod val="95000"/>
            </a:schemeClr>
          </a:solidFill>
        </p:spPr>
        <p:txBody>
          <a:bodyPr/>
          <a:lstStyle/>
          <a:p>
            <a:r>
              <a:rPr lang="en-US" dirty="0" smtClean="0"/>
              <a:t>Telecommunication routers </a:t>
            </a:r>
          </a:p>
          <a:p>
            <a:r>
              <a:rPr lang="en-US" dirty="0" smtClean="0"/>
              <a:t>Mobile Computing </a:t>
            </a:r>
          </a:p>
          <a:p>
            <a:r>
              <a:rPr lang="en-US" dirty="0" smtClean="0"/>
              <a:t>Handheld terminals </a:t>
            </a:r>
          </a:p>
          <a:p>
            <a:r>
              <a:rPr lang="en-US" dirty="0" smtClean="0"/>
              <a:t>Factory Automation </a:t>
            </a:r>
            <a:endParaRPr lang="en-US" dirty="0"/>
          </a:p>
        </p:txBody>
      </p:sp>
      <p:sp>
        <p:nvSpPr>
          <p:cNvPr id="24" name="Content Placeholder 19"/>
          <p:cNvSpPr txBox="1">
            <a:spLocks/>
          </p:cNvSpPr>
          <p:nvPr/>
        </p:nvSpPr>
        <p:spPr bwMode="auto">
          <a:xfrm>
            <a:off x="4579620" y="1638300"/>
            <a:ext cx="4381500" cy="17907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27013" indent="-227013" eaLnBrk="0" fontAlgn="base" hangingPunct="0">
              <a:spcBef>
                <a:spcPct val="20000"/>
              </a:spcBef>
              <a:spcAft>
                <a:spcPct val="0"/>
              </a:spcAft>
              <a:buChar char="•"/>
            </a:pPr>
            <a:r>
              <a:rPr lang="en-US" sz="1400" dirty="0" smtClean="0"/>
              <a:t>Compatibility with high speed processors </a:t>
            </a:r>
          </a:p>
          <a:p>
            <a:pPr marL="227013" indent="-227013" eaLnBrk="0" fontAlgn="base" hangingPunct="0">
              <a:spcBef>
                <a:spcPct val="20000"/>
              </a:spcBef>
              <a:spcAft>
                <a:spcPct val="0"/>
              </a:spcAft>
              <a:buChar char="•"/>
            </a:pPr>
            <a:r>
              <a:rPr lang="en-US" sz="1400" dirty="0" smtClean="0"/>
              <a:t>P4P and functionally compatible to Industry Standard 16C750  function </a:t>
            </a:r>
          </a:p>
          <a:p>
            <a:pPr marL="227013" indent="-227013" eaLnBrk="0" fontAlgn="base" hangingPunct="0">
              <a:spcBef>
                <a:spcPct val="20000"/>
              </a:spcBef>
              <a:spcAft>
                <a:spcPct val="0"/>
              </a:spcAft>
              <a:buChar char="•"/>
            </a:pPr>
            <a:r>
              <a:rPr lang="en-US" sz="1400" dirty="0" smtClean="0"/>
              <a:t>Reduces software overload and increases system efficiency </a:t>
            </a:r>
          </a:p>
          <a:p>
            <a:pPr marL="227013" indent="-227013" eaLnBrk="0" fontAlgn="base" hangingPunct="0">
              <a:spcBef>
                <a:spcPct val="20000"/>
              </a:spcBef>
              <a:spcAft>
                <a:spcPct val="0"/>
              </a:spcAft>
              <a:buChar char="•"/>
            </a:pPr>
            <a:r>
              <a:rPr lang="en-US" sz="1400" dirty="0" smtClean="0"/>
              <a:t>64 byte FIFOs reduce CPU overhead </a:t>
            </a:r>
          </a:p>
          <a:p>
            <a:pPr marL="227013" indent="-227013" eaLnBrk="0" fontAlgn="base" hangingPunct="0">
              <a:spcBef>
                <a:spcPct val="20000"/>
              </a:spcBef>
              <a:spcAft>
                <a:spcPct val="0"/>
              </a:spcAft>
              <a:buChar char="•"/>
            </a:pPr>
            <a:r>
              <a:rPr lang="en-US" sz="1400" dirty="0" smtClean="0"/>
              <a:t>More functionality</a:t>
            </a:r>
          </a:p>
        </p:txBody>
      </p:sp>
      <p:grpSp>
        <p:nvGrpSpPr>
          <p:cNvPr id="10" name="Group 9"/>
          <p:cNvGrpSpPr/>
          <p:nvPr/>
        </p:nvGrpSpPr>
        <p:grpSpPr>
          <a:xfrm>
            <a:off x="4648200" y="3657600"/>
            <a:ext cx="4196956" cy="2270604"/>
            <a:chOff x="4648200" y="3657600"/>
            <a:chExt cx="4196956" cy="2270604"/>
          </a:xfrm>
        </p:grpSpPr>
        <p:pic>
          <p:nvPicPr>
            <p:cNvPr id="11" name="Picture 10" descr="Picture1.png"/>
            <p:cNvPicPr>
              <a:picLocks noChangeAspect="1"/>
            </p:cNvPicPr>
            <p:nvPr/>
          </p:nvPicPr>
          <p:blipFill>
            <a:blip r:embed="rId3" cstate="print"/>
            <a:stretch>
              <a:fillRect/>
            </a:stretch>
          </p:blipFill>
          <p:spPr>
            <a:xfrm>
              <a:off x="4648200" y="3657600"/>
              <a:ext cx="4196956" cy="2270604"/>
            </a:xfrm>
            <a:prstGeom prst="rect">
              <a:avLst/>
            </a:prstGeom>
          </p:spPr>
        </p:pic>
        <p:sp>
          <p:nvSpPr>
            <p:cNvPr id="12" name="Rectangle 11"/>
            <p:cNvSpPr/>
            <p:nvPr/>
          </p:nvSpPr>
          <p:spPr bwMode="auto">
            <a:xfrm>
              <a:off x="7439025" y="4105275"/>
              <a:ext cx="152400" cy="152400"/>
            </a:xfrm>
            <a:prstGeom prst="rect">
              <a:avLst/>
            </a:prstGeom>
            <a:solidFill>
              <a:schemeClr val="bg1"/>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solidFill>
                    <a:schemeClr val="bg1"/>
                  </a:solidFill>
                </a:ln>
                <a:solidFill>
                  <a:schemeClr val="bg1"/>
                </a:solidFill>
                <a:effectLst/>
                <a:latin typeface="Arial" pitchFamily="34" charset="0"/>
              </a:endParaRPr>
            </a:p>
          </p:txBody>
        </p:sp>
        <p:sp>
          <p:nvSpPr>
            <p:cNvPr id="13" name="TextBox 12"/>
            <p:cNvSpPr txBox="1"/>
            <p:nvPr/>
          </p:nvSpPr>
          <p:spPr>
            <a:xfrm>
              <a:off x="7343775" y="4048125"/>
              <a:ext cx="341760" cy="261610"/>
            </a:xfrm>
            <a:prstGeom prst="rect">
              <a:avLst/>
            </a:prstGeom>
            <a:noFill/>
          </p:spPr>
          <p:txBody>
            <a:bodyPr wrap="square" rtlCol="0">
              <a:spAutoFit/>
            </a:bodyPr>
            <a:lstStyle/>
            <a:p>
              <a:r>
                <a:rPr lang="es-ES" sz="1100" b="1" dirty="0" smtClean="0"/>
                <a:t>64</a:t>
              </a:r>
              <a:endParaRPr lang="en-US" sz="1100" b="1" dirty="0"/>
            </a:p>
          </p:txBody>
        </p:sp>
      </p:grpSp>
    </p:spTree>
    <p:extLst>
      <p:ext uri="{BB962C8B-B14F-4D97-AF65-F5344CB8AC3E}">
        <p14:creationId xmlns:p14="http://schemas.microsoft.com/office/powerpoint/2010/main" val="187476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458200" cy="609600"/>
          </a:xfrm>
        </p:spPr>
        <p:txBody>
          <a:bodyPr/>
          <a:lstStyle/>
          <a:p>
            <a:r>
              <a:rPr lang="en-US" sz="3600" dirty="0" smtClean="0">
                <a:solidFill>
                  <a:srgbClr val="DE0000"/>
                </a:solidFill>
              </a:rPr>
              <a:t>TL16C752B</a:t>
            </a:r>
            <a:endParaRPr lang="en-US" sz="3600" dirty="0">
              <a:solidFill>
                <a:srgbClr val="DE0000"/>
              </a:solidFill>
            </a:endParaRPr>
          </a:p>
        </p:txBody>
      </p:sp>
      <p:sp>
        <p:nvSpPr>
          <p:cNvPr id="3" name="Subtitle 2"/>
          <p:cNvSpPr>
            <a:spLocks noGrp="1"/>
          </p:cNvSpPr>
          <p:nvPr>
            <p:ph type="subTitle" idx="1"/>
          </p:nvPr>
        </p:nvSpPr>
        <p:spPr>
          <a:xfrm>
            <a:off x="152400" y="838200"/>
            <a:ext cx="8458200" cy="457200"/>
          </a:xfrm>
        </p:spPr>
        <p:txBody>
          <a:bodyPr>
            <a:normAutofit/>
          </a:bodyPr>
          <a:lstStyle/>
          <a:p>
            <a:r>
              <a:rPr lang="en-US" sz="2400" dirty="0" smtClean="0"/>
              <a:t>Dual </a:t>
            </a:r>
            <a:r>
              <a:rPr lang="en-US" sz="2400" dirty="0"/>
              <a:t>UART With 64-Byte FIFO</a:t>
            </a:r>
          </a:p>
        </p:txBody>
      </p:sp>
      <p:pic>
        <p:nvPicPr>
          <p:cNvPr id="6" name="Picture 5" descr="Picture2.jpg"/>
          <p:cNvPicPr>
            <a:picLocks noChangeAspect="1"/>
          </p:cNvPicPr>
          <p:nvPr/>
        </p:nvPicPr>
        <p:blipFill>
          <a:blip r:embed="rId2" cstate="print"/>
          <a:stretch>
            <a:fillRect/>
          </a:stretch>
        </p:blipFill>
        <p:spPr>
          <a:xfrm>
            <a:off x="4648200" y="3429000"/>
            <a:ext cx="4327857" cy="1975104"/>
          </a:xfrm>
          <a:prstGeom prst="rect">
            <a:avLst/>
          </a:prstGeom>
        </p:spPr>
      </p:pic>
    </p:spTree>
    <p:extLst>
      <p:ext uri="{BB962C8B-B14F-4D97-AF65-F5344CB8AC3E}">
        <p14:creationId xmlns:p14="http://schemas.microsoft.com/office/powerpoint/2010/main" val="1604732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itle 1"/>
          <p:cNvSpPr>
            <a:spLocks noGrp="1"/>
          </p:cNvSpPr>
          <p:nvPr>
            <p:ph type="title" sz="quarter"/>
          </p:nvPr>
        </p:nvSpPr>
        <p:spPr>
          <a:xfrm>
            <a:off x="137160" y="121920"/>
            <a:ext cx="9006840" cy="1097280"/>
          </a:xfrm>
        </p:spPr>
        <p:txBody>
          <a:bodyPr/>
          <a:lstStyle/>
          <a:p>
            <a:pPr eaLnBrk="1" hangingPunct="1"/>
            <a:r>
              <a:rPr lang="en-US" sz="3600" dirty="0" smtClean="0">
                <a:solidFill>
                  <a:srgbClr val="DE0000"/>
                </a:solidFill>
              </a:rPr>
              <a:t>TL16C752C</a:t>
            </a:r>
            <a:r>
              <a:rPr lang="en-US" sz="3600" dirty="0" smtClean="0"/>
              <a:t/>
            </a:r>
            <a:br>
              <a:rPr lang="en-US" sz="3600" dirty="0" smtClean="0"/>
            </a:br>
            <a:r>
              <a:rPr lang="en-US" sz="2800" dirty="0" smtClean="0">
                <a:solidFill>
                  <a:schemeClr val="tx1"/>
                </a:solidFill>
              </a:rPr>
              <a:t>Dual Channel 64-byte FIFOs UART</a:t>
            </a:r>
            <a:endParaRPr lang="en-US" sz="2800" b="1" dirty="0">
              <a:solidFill>
                <a:schemeClr val="tx1"/>
              </a:solidFill>
            </a:endParaRPr>
          </a:p>
        </p:txBody>
      </p:sp>
      <p:sp>
        <p:nvSpPr>
          <p:cNvPr id="20" name="Content Placeholder 19"/>
          <p:cNvSpPr>
            <a:spLocks noGrp="1"/>
          </p:cNvSpPr>
          <p:nvPr>
            <p:ph sz="quarter" idx="1"/>
          </p:nvPr>
        </p:nvSpPr>
        <p:spPr>
          <a:xfrm>
            <a:off x="266700" y="1638300"/>
            <a:ext cx="4259580" cy="2705100"/>
          </a:xfrm>
          <a:solidFill>
            <a:schemeClr val="bg1">
              <a:lumMod val="95000"/>
            </a:schemeClr>
          </a:solidFill>
        </p:spPr>
        <p:txBody>
          <a:bodyPr/>
          <a:lstStyle/>
          <a:p>
            <a:r>
              <a:rPr lang="en-US" sz="1600" dirty="0" smtClean="0"/>
              <a:t>Up to 3Mbps(5V), 2Mbps(3.3V), 1.5Mbps (2.5V) and 1Mbps(1.8V)</a:t>
            </a:r>
          </a:p>
          <a:p>
            <a:r>
              <a:rPr lang="en-US" sz="1600" dirty="0" smtClean="0"/>
              <a:t>TI Patented Programmable auto-RTS and auto-CTS </a:t>
            </a:r>
          </a:p>
          <a:p>
            <a:r>
              <a:rPr lang="en-US" sz="1600" dirty="0" smtClean="0"/>
              <a:t>64-Byte FIFO</a:t>
            </a:r>
          </a:p>
          <a:p>
            <a:r>
              <a:rPr lang="en-US" sz="1600" dirty="0" smtClean="0"/>
              <a:t>Programmable and selectable transmit and receive FIFO trigger levels </a:t>
            </a:r>
          </a:p>
          <a:p>
            <a:r>
              <a:rPr lang="en-US" sz="1600" dirty="0" err="1" smtClean="0"/>
              <a:t>Xon</a:t>
            </a:r>
            <a:r>
              <a:rPr lang="en-US" sz="1600" dirty="0" smtClean="0"/>
              <a:t>/</a:t>
            </a:r>
            <a:r>
              <a:rPr lang="en-US" sz="1600" dirty="0" err="1" smtClean="0"/>
              <a:t>Xoff</a:t>
            </a:r>
            <a:r>
              <a:rPr lang="en-US" sz="1600" dirty="0" smtClean="0"/>
              <a:t> software flow control</a:t>
            </a:r>
            <a:endParaRPr lang="en-US" altLang="zh-TW" sz="1600" dirty="0" smtClean="0">
              <a:ea typeface="PMingLiU" pitchFamily="18" charset="-120"/>
            </a:endParaRPr>
          </a:p>
          <a:p>
            <a:pPr marL="342900" indent="-342900" eaLnBrk="1" hangingPunct="1"/>
            <a:endParaRPr lang="en-US" sz="1200" dirty="0" smtClean="0"/>
          </a:p>
          <a:p>
            <a:pPr eaLnBrk="1" hangingPunct="1">
              <a:spcBef>
                <a:spcPts val="0"/>
              </a:spcBef>
            </a:pPr>
            <a:endParaRPr lang="en-US" sz="1200" dirty="0" smtClean="0"/>
          </a:p>
        </p:txBody>
      </p:sp>
      <p:sp>
        <p:nvSpPr>
          <p:cNvPr id="25" name="Content Placeholder 19"/>
          <p:cNvSpPr>
            <a:spLocks noGrp="1"/>
          </p:cNvSpPr>
          <p:nvPr>
            <p:ph sz="quarter" idx="2"/>
          </p:nvPr>
        </p:nvSpPr>
        <p:spPr>
          <a:xfrm>
            <a:off x="266700" y="4648200"/>
            <a:ext cx="4259580" cy="1600200"/>
          </a:xfrm>
          <a:solidFill>
            <a:schemeClr val="bg1">
              <a:lumMod val="95000"/>
            </a:schemeClr>
          </a:solidFill>
        </p:spPr>
        <p:txBody>
          <a:bodyPr/>
          <a:lstStyle/>
          <a:p>
            <a:r>
              <a:rPr lang="en-US" sz="1600" dirty="0" smtClean="0"/>
              <a:t>Telecommunication routers </a:t>
            </a:r>
          </a:p>
          <a:p>
            <a:r>
              <a:rPr lang="en-US" sz="1600" dirty="0" smtClean="0"/>
              <a:t>Factory Automation </a:t>
            </a:r>
          </a:p>
          <a:p>
            <a:r>
              <a:rPr lang="en-US" sz="1600" dirty="0" smtClean="0"/>
              <a:t>Handheld terminals </a:t>
            </a:r>
          </a:p>
          <a:p>
            <a:r>
              <a:rPr lang="en-US" sz="1600" dirty="0" smtClean="0"/>
              <a:t>Mobile Computing</a:t>
            </a:r>
          </a:p>
          <a:p>
            <a:endParaRPr lang="en-US" dirty="0"/>
          </a:p>
        </p:txBody>
      </p:sp>
      <p:sp>
        <p:nvSpPr>
          <p:cNvPr id="24" name="Content Placeholder 19"/>
          <p:cNvSpPr txBox="1">
            <a:spLocks/>
          </p:cNvSpPr>
          <p:nvPr/>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27013" indent="-227013" eaLnBrk="0" fontAlgn="base" hangingPunct="0">
              <a:spcBef>
                <a:spcPct val="20000"/>
              </a:spcBef>
              <a:spcAft>
                <a:spcPct val="0"/>
              </a:spcAft>
              <a:buFontTx/>
              <a:buChar char="•"/>
            </a:pPr>
            <a:r>
              <a:rPr lang="en-US" sz="1400" dirty="0" smtClean="0">
                <a:solidFill>
                  <a:srgbClr val="000000"/>
                </a:solidFill>
                <a:cs typeface="Arial" charset="0"/>
              </a:rPr>
              <a:t>Compatibility with high speed processors </a:t>
            </a:r>
          </a:p>
          <a:p>
            <a:pPr marL="227013" indent="-227013" eaLnBrk="0" fontAlgn="base" hangingPunct="0">
              <a:spcBef>
                <a:spcPct val="20000"/>
              </a:spcBef>
              <a:spcAft>
                <a:spcPct val="0"/>
              </a:spcAft>
              <a:buFontTx/>
              <a:buChar char="•"/>
            </a:pPr>
            <a:r>
              <a:rPr lang="en-US" sz="1400" dirty="0" smtClean="0">
                <a:solidFill>
                  <a:srgbClr val="000000"/>
                </a:solidFill>
                <a:cs typeface="Arial" charset="0"/>
              </a:rPr>
              <a:t>Reduces software overload and increases system efficiency </a:t>
            </a:r>
          </a:p>
          <a:p>
            <a:pPr marL="227013" indent="-227013" eaLnBrk="0" fontAlgn="base" hangingPunct="0">
              <a:spcBef>
                <a:spcPct val="20000"/>
              </a:spcBef>
              <a:spcAft>
                <a:spcPct val="0"/>
              </a:spcAft>
              <a:buFontTx/>
              <a:buChar char="•"/>
            </a:pPr>
            <a:r>
              <a:rPr lang="en-US" sz="1400" dirty="0" smtClean="0">
                <a:solidFill>
                  <a:srgbClr val="000000"/>
                </a:solidFill>
                <a:cs typeface="Arial" charset="0"/>
              </a:rPr>
              <a:t>64 byte FIFOs reduce CPU overhead </a:t>
            </a:r>
          </a:p>
          <a:p>
            <a:pPr marL="227013" indent="-227013" eaLnBrk="0" fontAlgn="base" hangingPunct="0">
              <a:spcBef>
                <a:spcPct val="20000"/>
              </a:spcBef>
              <a:spcAft>
                <a:spcPct val="0"/>
              </a:spcAft>
              <a:buFontTx/>
              <a:buChar char="•"/>
            </a:pPr>
            <a:r>
              <a:rPr lang="en-US" sz="1400" dirty="0" smtClean="0">
                <a:solidFill>
                  <a:srgbClr val="000000"/>
                </a:solidFill>
                <a:cs typeface="Arial" charset="0"/>
              </a:rPr>
              <a:t>More functionality</a:t>
            </a:r>
          </a:p>
        </p:txBody>
      </p:sp>
      <p:pic>
        <p:nvPicPr>
          <p:cNvPr id="215043" name="Picture 3"/>
          <p:cNvPicPr>
            <a:picLocks noChangeAspect="1" noChangeArrowheads="1"/>
          </p:cNvPicPr>
          <p:nvPr/>
        </p:nvPicPr>
        <p:blipFill>
          <a:blip r:embed="rId3" cstate="print"/>
          <a:srcRect/>
          <a:stretch>
            <a:fillRect/>
          </a:stretch>
        </p:blipFill>
        <p:spPr bwMode="auto">
          <a:xfrm>
            <a:off x="4572000" y="3124200"/>
            <a:ext cx="4374001" cy="3048000"/>
          </a:xfrm>
          <a:prstGeom prst="rect">
            <a:avLst/>
          </a:prstGeom>
          <a:noFill/>
          <a:ln w="9525">
            <a:noFill/>
            <a:miter lim="800000"/>
            <a:headEnd/>
            <a:tailEnd/>
          </a:ln>
        </p:spPr>
      </p:pic>
      <p:sp>
        <p:nvSpPr>
          <p:cNvPr id="8196" name="Rectangle 14"/>
          <p:cNvSpPr>
            <a:spLocks noChangeArrowheads="1"/>
          </p:cNvSpPr>
          <p:nvPr/>
        </p:nvSpPr>
        <p:spPr bwMode="auto">
          <a:xfrm>
            <a:off x="269875" y="4343400"/>
            <a:ext cx="4260850"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a:solidFill>
                  <a:srgbClr val="FFFFFF"/>
                </a:solidFill>
                <a:cs typeface="Arial" charset="0"/>
              </a:rPr>
              <a:t>Applications</a:t>
            </a:r>
          </a:p>
        </p:txBody>
      </p:sp>
      <p:sp>
        <p:nvSpPr>
          <p:cNvPr id="8203"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a:solidFill>
                  <a:srgbClr val="FFFFFF"/>
                </a:solidFill>
                <a:cs typeface="Arial" charset="0"/>
              </a:rPr>
              <a:t>Features</a:t>
            </a:r>
          </a:p>
        </p:txBody>
      </p:sp>
      <p:sp>
        <p:nvSpPr>
          <p:cNvPr id="8204"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a:solidFill>
                  <a:srgbClr val="FFFFFF"/>
                </a:solidFill>
                <a:cs typeface="Arial" charset="0"/>
              </a:rPr>
              <a:t>Benefits</a:t>
            </a:r>
          </a:p>
        </p:txBody>
      </p:sp>
    </p:spTree>
    <p:extLst>
      <p:ext uri="{BB962C8B-B14F-4D97-AF65-F5344CB8AC3E}">
        <p14:creationId xmlns:p14="http://schemas.microsoft.com/office/powerpoint/2010/main" val="2621846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458200" cy="609600"/>
          </a:xfrm>
        </p:spPr>
        <p:txBody>
          <a:bodyPr/>
          <a:lstStyle/>
          <a:p>
            <a:r>
              <a:rPr lang="en-US" sz="3600" dirty="0" smtClean="0">
                <a:solidFill>
                  <a:srgbClr val="DE0000"/>
                </a:solidFill>
              </a:rPr>
              <a:t>TL16C754B</a:t>
            </a:r>
            <a:endParaRPr lang="en-US" sz="3600" dirty="0">
              <a:solidFill>
                <a:srgbClr val="DE0000"/>
              </a:solidFill>
            </a:endParaRPr>
          </a:p>
        </p:txBody>
      </p:sp>
      <p:sp>
        <p:nvSpPr>
          <p:cNvPr id="3" name="Subtitle 2"/>
          <p:cNvSpPr>
            <a:spLocks noGrp="1"/>
          </p:cNvSpPr>
          <p:nvPr>
            <p:ph type="subTitle" idx="1"/>
          </p:nvPr>
        </p:nvSpPr>
        <p:spPr>
          <a:xfrm>
            <a:off x="152400" y="762000"/>
            <a:ext cx="8458200" cy="457200"/>
          </a:xfrm>
        </p:spPr>
        <p:txBody>
          <a:bodyPr>
            <a:noAutofit/>
          </a:bodyPr>
          <a:lstStyle/>
          <a:p>
            <a:r>
              <a:rPr lang="en-US" sz="2800" dirty="0"/>
              <a:t>Quad UART with 64-Byte FIFO</a:t>
            </a:r>
          </a:p>
        </p:txBody>
      </p:sp>
      <p:sp>
        <p:nvSpPr>
          <p:cNvPr id="4" name="CuadroTexto 3"/>
          <p:cNvSpPr txBox="1"/>
          <p:nvPr/>
        </p:nvSpPr>
        <p:spPr>
          <a:xfrm>
            <a:off x="228600" y="4724400"/>
            <a:ext cx="3576620" cy="1846659"/>
          </a:xfrm>
          <a:prstGeom prst="rect">
            <a:avLst/>
          </a:prstGeom>
          <a:noFill/>
        </p:spPr>
        <p:txBody>
          <a:bodyPr wrap="none" rtlCol="0">
            <a:spAutoFit/>
          </a:bodyPr>
          <a:lstStyle/>
          <a:p>
            <a:pPr>
              <a:buFont typeface="Arial" pitchFamily="34" charset="0"/>
              <a:buChar char="•"/>
              <a:defRPr/>
            </a:pPr>
            <a:r>
              <a:rPr lang="en-US" sz="1600" dirty="0" smtClean="0">
                <a:solidFill>
                  <a:srgbClr val="000000"/>
                </a:solidFill>
              </a:rPr>
              <a:t>   Factory </a:t>
            </a:r>
            <a:r>
              <a:rPr lang="en-US" sz="1600" dirty="0">
                <a:solidFill>
                  <a:srgbClr val="000000"/>
                </a:solidFill>
              </a:rPr>
              <a:t>automation</a:t>
            </a:r>
          </a:p>
          <a:p>
            <a:pPr>
              <a:buFont typeface="Arial" pitchFamily="34" charset="0"/>
              <a:buChar char="•"/>
              <a:defRPr/>
            </a:pPr>
            <a:r>
              <a:rPr lang="en-US" sz="1600" dirty="0" smtClean="0">
                <a:solidFill>
                  <a:srgbClr val="000000"/>
                </a:solidFill>
              </a:rPr>
              <a:t>   Industrial </a:t>
            </a:r>
            <a:r>
              <a:rPr lang="en-US" sz="1600" dirty="0">
                <a:solidFill>
                  <a:srgbClr val="000000"/>
                </a:solidFill>
              </a:rPr>
              <a:t>communications network</a:t>
            </a:r>
          </a:p>
          <a:p>
            <a:pPr>
              <a:buFont typeface="Arial" pitchFamily="34" charset="0"/>
              <a:buChar char="•"/>
              <a:defRPr/>
            </a:pPr>
            <a:r>
              <a:rPr lang="en-US" sz="1600" dirty="0" smtClean="0">
                <a:solidFill>
                  <a:srgbClr val="000000"/>
                </a:solidFill>
              </a:rPr>
              <a:t>   Ethernet </a:t>
            </a:r>
            <a:r>
              <a:rPr lang="en-US" sz="1600" dirty="0">
                <a:solidFill>
                  <a:srgbClr val="000000"/>
                </a:solidFill>
              </a:rPr>
              <a:t>Network Routers</a:t>
            </a:r>
          </a:p>
          <a:p>
            <a:pPr>
              <a:buFont typeface="Arial" pitchFamily="34" charset="0"/>
              <a:buChar char="•"/>
              <a:defRPr/>
            </a:pPr>
            <a:r>
              <a:rPr lang="en-US" sz="1600" dirty="0" smtClean="0">
                <a:solidFill>
                  <a:srgbClr val="000000"/>
                </a:solidFill>
              </a:rPr>
              <a:t>   Portable </a:t>
            </a:r>
            <a:r>
              <a:rPr lang="en-US" sz="1600" dirty="0">
                <a:solidFill>
                  <a:srgbClr val="000000"/>
                </a:solidFill>
              </a:rPr>
              <a:t>appliances</a:t>
            </a:r>
          </a:p>
          <a:p>
            <a:pPr>
              <a:buFont typeface="Arial" pitchFamily="34" charset="0"/>
              <a:buChar char="•"/>
              <a:defRPr/>
            </a:pPr>
            <a:r>
              <a:rPr lang="en-US" sz="1600" dirty="0" smtClean="0">
                <a:solidFill>
                  <a:srgbClr val="000000"/>
                </a:solidFill>
              </a:rPr>
              <a:t>   Serial </a:t>
            </a:r>
            <a:r>
              <a:rPr lang="en-US" sz="1600" dirty="0">
                <a:solidFill>
                  <a:srgbClr val="000000"/>
                </a:solidFill>
              </a:rPr>
              <a:t>modems</a:t>
            </a:r>
          </a:p>
          <a:p>
            <a:pPr>
              <a:buFont typeface="Arial" pitchFamily="34" charset="0"/>
              <a:buChar char="•"/>
              <a:defRPr/>
            </a:pPr>
            <a:r>
              <a:rPr lang="es-ES" sz="1600" dirty="0" smtClean="0">
                <a:solidFill>
                  <a:srgbClr val="000000"/>
                </a:solidFill>
              </a:rPr>
              <a:t>   </a:t>
            </a:r>
            <a:r>
              <a:rPr lang="es-ES" sz="1600" dirty="0" err="1" smtClean="0">
                <a:solidFill>
                  <a:srgbClr val="000000"/>
                </a:solidFill>
              </a:rPr>
              <a:t>Cell</a:t>
            </a:r>
            <a:r>
              <a:rPr lang="es-ES" sz="1600" dirty="0" smtClean="0">
                <a:solidFill>
                  <a:srgbClr val="000000"/>
                </a:solidFill>
              </a:rPr>
              <a:t> </a:t>
            </a:r>
            <a:r>
              <a:rPr lang="es-ES" sz="1600" dirty="0">
                <a:solidFill>
                  <a:srgbClr val="000000"/>
                </a:solidFill>
              </a:rPr>
              <a:t>data transfer </a:t>
            </a:r>
            <a:endParaRPr lang="en-US" sz="1600" dirty="0">
              <a:solidFill>
                <a:srgbClr val="000000"/>
              </a:solidFill>
            </a:endParaRPr>
          </a:p>
          <a:p>
            <a:endParaRPr lang="en-US" dirty="0">
              <a:solidFill>
                <a:srgbClr val="000000"/>
              </a:solidFill>
            </a:endParaRPr>
          </a:p>
        </p:txBody>
      </p:sp>
      <p:sp>
        <p:nvSpPr>
          <p:cNvPr id="5" name="CuadroTexto 4"/>
          <p:cNvSpPr txBox="1"/>
          <p:nvPr/>
        </p:nvSpPr>
        <p:spPr>
          <a:xfrm>
            <a:off x="228600" y="1644607"/>
            <a:ext cx="4191000" cy="3631763"/>
          </a:xfrm>
          <a:prstGeom prst="rect">
            <a:avLst/>
          </a:prstGeom>
          <a:noFill/>
        </p:spPr>
        <p:txBody>
          <a:bodyPr wrap="square" rtlCol="0">
            <a:spAutoFit/>
          </a:bodyPr>
          <a:lstStyle/>
          <a:p>
            <a:pPr marL="285750" indent="-285750">
              <a:buFont typeface="Arial" panose="020B0604020202020204" pitchFamily="34" charset="0"/>
              <a:buChar char="•"/>
            </a:pPr>
            <a:r>
              <a:rPr lang="en-US" sz="1300" dirty="0">
                <a:solidFill>
                  <a:srgbClr val="000000"/>
                </a:solidFill>
              </a:rPr>
              <a:t>Supports Up To 48-MHz Oscillator Input Clock ( 3 Mbps) for 5-V </a:t>
            </a:r>
            <a:r>
              <a:rPr lang="en-US" sz="1300" dirty="0" smtClean="0">
                <a:solidFill>
                  <a:srgbClr val="000000"/>
                </a:solidFill>
              </a:rPr>
              <a:t>Operation</a:t>
            </a:r>
          </a:p>
          <a:p>
            <a:pPr marL="285750" indent="-285750">
              <a:buFont typeface="Arial" panose="020B0604020202020204" pitchFamily="34" charset="0"/>
              <a:buChar char="•"/>
            </a:pPr>
            <a:r>
              <a:rPr lang="en-US" sz="1300" kern="0" dirty="0">
                <a:solidFill>
                  <a:srgbClr val="000000"/>
                </a:solidFill>
              </a:rPr>
              <a:t>Programmable Auto-RTS and Auto-CTS</a:t>
            </a:r>
          </a:p>
          <a:p>
            <a:pPr marL="285750" indent="-285750">
              <a:buFont typeface="Arial" panose="020B0604020202020204" pitchFamily="34" charset="0"/>
              <a:buChar char="•"/>
            </a:pPr>
            <a:r>
              <a:rPr lang="en-US" sz="1300" kern="0" dirty="0">
                <a:solidFill>
                  <a:srgbClr val="000000"/>
                </a:solidFill>
              </a:rPr>
              <a:t>64-Byte Transmit FIFO/Receive FIFO With Error </a:t>
            </a:r>
            <a:r>
              <a:rPr lang="en-US" sz="1300" kern="0" dirty="0" smtClean="0">
                <a:solidFill>
                  <a:srgbClr val="000000"/>
                </a:solidFill>
              </a:rPr>
              <a:t>Flags</a:t>
            </a:r>
          </a:p>
          <a:p>
            <a:pPr marL="285750" indent="-285750">
              <a:buFont typeface="Arial" panose="020B0604020202020204" pitchFamily="34" charset="0"/>
              <a:buChar char="•"/>
            </a:pPr>
            <a:r>
              <a:rPr lang="en-US" sz="1300" kern="0" dirty="0">
                <a:solidFill>
                  <a:srgbClr val="000000"/>
                </a:solidFill>
              </a:rPr>
              <a:t>Supports 3.3-V or 5-V </a:t>
            </a:r>
            <a:r>
              <a:rPr lang="en-US" sz="1300" kern="0" dirty="0" smtClean="0">
                <a:solidFill>
                  <a:srgbClr val="000000"/>
                </a:solidFill>
              </a:rPr>
              <a:t>Supply</a:t>
            </a:r>
          </a:p>
          <a:p>
            <a:pPr marL="285750" indent="-285750">
              <a:buFont typeface="Arial" panose="020B0604020202020204" pitchFamily="34" charset="0"/>
              <a:buChar char="•"/>
            </a:pPr>
            <a:r>
              <a:rPr lang="en-US" sz="1300" kern="0" dirty="0">
                <a:solidFill>
                  <a:srgbClr val="000000"/>
                </a:solidFill>
              </a:rPr>
              <a:t>Programmable and Selectable Transmit and Receive FIFO Trigger levels for DMA and Interrupt </a:t>
            </a:r>
            <a:r>
              <a:rPr lang="en-US" sz="1300" kern="0" dirty="0" smtClean="0">
                <a:solidFill>
                  <a:srgbClr val="000000"/>
                </a:solidFill>
              </a:rPr>
              <a:t>Generation</a:t>
            </a:r>
          </a:p>
          <a:p>
            <a:pPr marL="285750" indent="-285750">
              <a:buFont typeface="Arial" panose="020B0604020202020204" pitchFamily="34" charset="0"/>
              <a:buChar char="•"/>
            </a:pPr>
            <a:r>
              <a:rPr lang="en-US" sz="1300" dirty="0" smtClean="0">
                <a:solidFill>
                  <a:srgbClr val="000000"/>
                </a:solidFill>
              </a:rPr>
              <a:t>Available in 80-pin TQFP and 68-pin PLCC packages</a:t>
            </a:r>
          </a:p>
          <a:p>
            <a:pPr marL="285750" indent="-285750">
              <a:buFont typeface="Arial" panose="020B0604020202020204" pitchFamily="34" charset="0"/>
              <a:buChar char="•"/>
            </a:pPr>
            <a:r>
              <a:rPr lang="en-US" sz="1300" dirty="0" smtClean="0">
                <a:solidFill>
                  <a:srgbClr val="000000"/>
                </a:solidFill>
              </a:rPr>
              <a:t>Programmable Receive FIFO Trigger Levels for Software/Hardware Flow Control</a:t>
            </a:r>
          </a:p>
          <a:p>
            <a:pPr marL="285750" indent="-285750">
              <a:buFont typeface="Arial" panose="020B0604020202020204" pitchFamily="34" charset="0"/>
              <a:buChar char="•"/>
            </a:pPr>
            <a:endParaRPr lang="en-US" sz="1400" kern="0" dirty="0">
              <a:solidFill>
                <a:srgbClr val="000000"/>
              </a:solidFill>
            </a:endParaRPr>
          </a:p>
          <a:p>
            <a:pPr marL="285750" indent="-285750">
              <a:buFont typeface="Arial" panose="020B0604020202020204" pitchFamily="34" charset="0"/>
              <a:buChar char="•"/>
            </a:pPr>
            <a:endParaRPr lang="en-US" sz="1400" kern="0" dirty="0">
              <a:solidFill>
                <a:srgbClr val="000000"/>
              </a:solidFill>
            </a:endParaRP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endParaRPr lang="en-US" dirty="0">
              <a:solidFill>
                <a:srgbClr val="000000"/>
              </a:solidFill>
            </a:endParaRPr>
          </a:p>
        </p:txBody>
      </p:sp>
      <p:sp>
        <p:nvSpPr>
          <p:cNvPr id="6" name="CuadroTexto 5"/>
          <p:cNvSpPr txBox="1"/>
          <p:nvPr/>
        </p:nvSpPr>
        <p:spPr>
          <a:xfrm>
            <a:off x="4527431" y="1676400"/>
            <a:ext cx="438797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000000"/>
                </a:solidFill>
              </a:rPr>
              <a:t>Four UART Channels</a:t>
            </a:r>
          </a:p>
          <a:p>
            <a:pPr marL="285750" indent="-285750">
              <a:buFont typeface="Arial" panose="020B0604020202020204" pitchFamily="34" charset="0"/>
              <a:buChar char="•"/>
            </a:pPr>
            <a:r>
              <a:rPr lang="en-US" sz="1400" dirty="0" smtClean="0">
                <a:solidFill>
                  <a:srgbClr val="000000"/>
                </a:solidFill>
              </a:rPr>
              <a:t>Gets </a:t>
            </a:r>
            <a:r>
              <a:rPr lang="en-US" sz="1400" dirty="0">
                <a:solidFill>
                  <a:srgbClr val="000000"/>
                </a:solidFill>
              </a:rPr>
              <a:t>the status of TXRDY/RXRDY for all four ports in one access</a:t>
            </a:r>
            <a:r>
              <a:rPr lang="en-US" sz="1400" dirty="0" smtClean="0">
                <a:solidFill>
                  <a:srgbClr val="000000"/>
                </a:solidFill>
              </a:rPr>
              <a:t>.</a:t>
            </a:r>
          </a:p>
          <a:p>
            <a:pPr marL="285750" indent="-285750">
              <a:buFont typeface="Arial" panose="020B0604020202020204" pitchFamily="34" charset="0"/>
              <a:buChar char="•"/>
            </a:pPr>
            <a:r>
              <a:rPr lang="en-US" sz="1400" dirty="0" smtClean="0">
                <a:solidFill>
                  <a:srgbClr val="000000"/>
                </a:solidFill>
              </a:rPr>
              <a:t>Programmable Sleep Mode</a:t>
            </a:r>
          </a:p>
          <a:p>
            <a:pPr marL="285750" indent="-285750">
              <a:buFont typeface="Arial" panose="020B0604020202020204" pitchFamily="34" charset="0"/>
              <a:buChar char="•"/>
            </a:pPr>
            <a:r>
              <a:rPr lang="en-US" sz="1400" dirty="0" smtClean="0">
                <a:solidFill>
                  <a:srgbClr val="000000"/>
                </a:solidFill>
              </a:rPr>
              <a:t>DMA </a:t>
            </a:r>
            <a:r>
              <a:rPr lang="en-US" sz="1400" dirty="0" err="1" smtClean="0">
                <a:solidFill>
                  <a:srgbClr val="000000"/>
                </a:solidFill>
              </a:rPr>
              <a:t>Signalling</a:t>
            </a:r>
            <a:r>
              <a:rPr lang="en-US" sz="1400" dirty="0" smtClean="0">
                <a:solidFill>
                  <a:srgbClr val="000000"/>
                </a:solidFill>
              </a:rPr>
              <a:t> Capability for Both Received and Transmitted Data</a:t>
            </a:r>
          </a:p>
          <a:p>
            <a:pPr marL="285750" indent="-285750">
              <a:buFont typeface="Arial" panose="020B0604020202020204" pitchFamily="34" charset="0"/>
              <a:buChar char="•"/>
            </a:pPr>
            <a:endParaRPr lang="en-US" sz="1400" dirty="0" smtClean="0">
              <a:solidFill>
                <a:srgbClr val="000000"/>
              </a:solidFill>
            </a:endParaRPr>
          </a:p>
          <a:p>
            <a:pPr marL="285750" indent="-285750">
              <a:buFont typeface="Arial" panose="020B0604020202020204" pitchFamily="34" charset="0"/>
              <a:buChar char="•"/>
            </a:pPr>
            <a:endParaRPr lang="en-US" sz="1400" dirty="0" smtClean="0">
              <a:solidFill>
                <a:srgbClr val="000000"/>
              </a:solidFill>
            </a:endParaRPr>
          </a:p>
          <a:p>
            <a:pPr marL="285750" indent="-285750">
              <a:buFont typeface="Arial" panose="020B0604020202020204" pitchFamily="34" charset="0"/>
              <a:buChar char="•"/>
            </a:pPr>
            <a:endParaRPr lang="en-US" sz="1400" dirty="0" smtClean="0">
              <a:solidFill>
                <a:srgbClr val="000000"/>
              </a:solidFill>
            </a:endParaRPr>
          </a:p>
          <a:p>
            <a:pPr marL="285750" indent="-285750">
              <a:buFont typeface="Arial" panose="020B0604020202020204" pitchFamily="34" charset="0"/>
              <a:buChar char="•"/>
            </a:pPr>
            <a:endParaRPr lang="en-US" sz="1400" dirty="0">
              <a:solidFill>
                <a:srgbClr val="000000"/>
              </a:solidFill>
            </a:endParaRPr>
          </a:p>
        </p:txBody>
      </p:sp>
      <p:pic>
        <p:nvPicPr>
          <p:cNvPr id="11" name="Picture 10" descr="Picture3.jpg"/>
          <p:cNvPicPr>
            <a:picLocks noChangeAspect="1"/>
          </p:cNvPicPr>
          <p:nvPr/>
        </p:nvPicPr>
        <p:blipFill>
          <a:blip r:embed="rId2" cstate="print"/>
          <a:stretch>
            <a:fillRect/>
          </a:stretch>
        </p:blipFill>
        <p:spPr>
          <a:xfrm>
            <a:off x="4572000" y="3429000"/>
            <a:ext cx="4572000" cy="2254836"/>
          </a:xfrm>
          <a:prstGeom prst="rect">
            <a:avLst/>
          </a:prstGeom>
        </p:spPr>
      </p:pic>
    </p:spTree>
    <p:extLst>
      <p:ext uri="{BB962C8B-B14F-4D97-AF65-F5344CB8AC3E}">
        <p14:creationId xmlns:p14="http://schemas.microsoft.com/office/powerpoint/2010/main" val="287217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itle 1"/>
          <p:cNvSpPr>
            <a:spLocks noGrp="1"/>
          </p:cNvSpPr>
          <p:nvPr>
            <p:ph type="title" sz="quarter"/>
          </p:nvPr>
        </p:nvSpPr>
        <p:spPr>
          <a:xfrm>
            <a:off x="137160" y="121920"/>
            <a:ext cx="9006840" cy="1097280"/>
          </a:xfrm>
        </p:spPr>
        <p:txBody>
          <a:bodyPr/>
          <a:lstStyle/>
          <a:p>
            <a:pPr eaLnBrk="1" hangingPunct="1"/>
            <a:r>
              <a:rPr lang="en-US" sz="3600" dirty="0" smtClean="0">
                <a:solidFill>
                  <a:srgbClr val="DE0000"/>
                </a:solidFill>
              </a:rPr>
              <a:t>TL16C754C</a:t>
            </a:r>
            <a:r>
              <a:rPr lang="en-US" sz="3600" dirty="0" smtClean="0"/>
              <a:t/>
            </a:r>
            <a:br>
              <a:rPr lang="en-US" sz="3600" dirty="0" smtClean="0"/>
            </a:br>
            <a:r>
              <a:rPr lang="en-US" sz="2800" dirty="0" smtClean="0">
                <a:solidFill>
                  <a:schemeClr val="tx1"/>
                </a:solidFill>
              </a:rPr>
              <a:t>Quad Channel 64-byte FIFOs UART</a:t>
            </a:r>
            <a:endParaRPr lang="en-US" sz="2800" b="1" dirty="0">
              <a:solidFill>
                <a:schemeClr val="tx1"/>
              </a:solidFill>
            </a:endParaRPr>
          </a:p>
        </p:txBody>
      </p:sp>
      <p:sp>
        <p:nvSpPr>
          <p:cNvPr id="20" name="Content Placeholder 19"/>
          <p:cNvSpPr>
            <a:spLocks noGrp="1"/>
          </p:cNvSpPr>
          <p:nvPr>
            <p:ph sz="quarter" idx="1"/>
          </p:nvPr>
        </p:nvSpPr>
        <p:spPr>
          <a:xfrm>
            <a:off x="266700" y="1638300"/>
            <a:ext cx="4259580" cy="2552700"/>
          </a:xfrm>
          <a:solidFill>
            <a:schemeClr val="bg1">
              <a:lumMod val="95000"/>
            </a:schemeClr>
          </a:solidFill>
        </p:spPr>
        <p:txBody>
          <a:bodyPr/>
          <a:lstStyle/>
          <a:p>
            <a:r>
              <a:rPr lang="en-US" sz="1600" dirty="0" smtClean="0"/>
              <a:t>Up to 3Mbps(5V) and 2Mbps(3.3V) operation </a:t>
            </a:r>
          </a:p>
          <a:p>
            <a:r>
              <a:rPr lang="en-US" sz="1600" dirty="0"/>
              <a:t>RS-485 Mode Support </a:t>
            </a:r>
            <a:endParaRPr lang="en-US" sz="1600" dirty="0" smtClean="0"/>
          </a:p>
          <a:p>
            <a:r>
              <a:rPr lang="en-US" sz="1600" dirty="0" smtClean="0"/>
              <a:t>TI Patented Programmable auto-RTS and auto-CTS </a:t>
            </a:r>
          </a:p>
          <a:p>
            <a:r>
              <a:rPr lang="en-US" sz="1600" dirty="0" smtClean="0"/>
              <a:t>64-Byte FIFO</a:t>
            </a:r>
          </a:p>
          <a:p>
            <a:r>
              <a:rPr lang="en-US" sz="1600" dirty="0" smtClean="0"/>
              <a:t>Programmable and selectable transmit and receive FIFO trigger levels </a:t>
            </a:r>
          </a:p>
          <a:p>
            <a:r>
              <a:rPr lang="en-US" sz="1600" dirty="0" err="1" smtClean="0"/>
              <a:t>Xon</a:t>
            </a:r>
            <a:r>
              <a:rPr lang="en-US" sz="1600" dirty="0" smtClean="0"/>
              <a:t>/</a:t>
            </a:r>
            <a:r>
              <a:rPr lang="en-US" sz="1600" dirty="0" err="1" smtClean="0"/>
              <a:t>Xoff</a:t>
            </a:r>
            <a:r>
              <a:rPr lang="en-US" sz="1600" dirty="0" smtClean="0"/>
              <a:t> software flow control</a:t>
            </a:r>
            <a:endParaRPr lang="en-US" altLang="zh-TW" sz="1600" dirty="0" smtClean="0">
              <a:ea typeface="PMingLiU" pitchFamily="18" charset="-120"/>
            </a:endParaRPr>
          </a:p>
          <a:p>
            <a:pPr marL="342900" indent="-342900" eaLnBrk="1" hangingPunct="1"/>
            <a:endParaRPr lang="en-US" sz="1200" dirty="0" smtClean="0"/>
          </a:p>
          <a:p>
            <a:pPr eaLnBrk="1" hangingPunct="1">
              <a:spcBef>
                <a:spcPts val="0"/>
              </a:spcBef>
            </a:pPr>
            <a:endParaRPr lang="en-US" sz="1200" dirty="0" smtClean="0"/>
          </a:p>
        </p:txBody>
      </p:sp>
      <p:sp>
        <p:nvSpPr>
          <p:cNvPr id="25" name="Content Placeholder 19"/>
          <p:cNvSpPr>
            <a:spLocks noGrp="1"/>
          </p:cNvSpPr>
          <p:nvPr>
            <p:ph sz="quarter" idx="2"/>
          </p:nvPr>
        </p:nvSpPr>
        <p:spPr>
          <a:xfrm>
            <a:off x="266700" y="4495800"/>
            <a:ext cx="4259580" cy="1752600"/>
          </a:xfrm>
          <a:solidFill>
            <a:schemeClr val="bg1">
              <a:lumMod val="95000"/>
            </a:schemeClr>
          </a:solidFill>
        </p:spPr>
        <p:txBody>
          <a:bodyPr/>
          <a:lstStyle/>
          <a:p>
            <a:r>
              <a:rPr lang="en-US" sz="1600" dirty="0" smtClean="0"/>
              <a:t>Telecommunication routers </a:t>
            </a:r>
          </a:p>
          <a:p>
            <a:r>
              <a:rPr lang="en-US" sz="1600" dirty="0" smtClean="0"/>
              <a:t>Factory Automation </a:t>
            </a:r>
          </a:p>
          <a:p>
            <a:r>
              <a:rPr lang="en-US" sz="1600" dirty="0" smtClean="0"/>
              <a:t>Point-of-Sale terminals </a:t>
            </a:r>
          </a:p>
          <a:p>
            <a:r>
              <a:rPr lang="en-US" sz="1600" dirty="0" smtClean="0"/>
              <a:t>Data Concentrators </a:t>
            </a:r>
          </a:p>
          <a:p>
            <a:endParaRPr lang="en-US" dirty="0"/>
          </a:p>
        </p:txBody>
      </p:sp>
      <p:sp>
        <p:nvSpPr>
          <p:cNvPr id="24" name="Content Placeholder 19"/>
          <p:cNvSpPr txBox="1">
            <a:spLocks/>
          </p:cNvSpPr>
          <p:nvPr/>
        </p:nvSpPr>
        <p:spPr bwMode="auto">
          <a:xfrm>
            <a:off x="4579620" y="1638300"/>
            <a:ext cx="4381500" cy="13335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27013" indent="-227013" eaLnBrk="0" fontAlgn="base" hangingPunct="0">
              <a:spcBef>
                <a:spcPct val="20000"/>
              </a:spcBef>
              <a:spcAft>
                <a:spcPct val="0"/>
              </a:spcAft>
              <a:buChar char="•"/>
            </a:pPr>
            <a:r>
              <a:rPr lang="en-US" sz="1400" dirty="0" smtClean="0"/>
              <a:t>Compatibility with high speed processors </a:t>
            </a:r>
          </a:p>
          <a:p>
            <a:pPr marL="227013" indent="-227013" eaLnBrk="0" fontAlgn="base" hangingPunct="0">
              <a:spcBef>
                <a:spcPct val="20000"/>
              </a:spcBef>
              <a:spcAft>
                <a:spcPct val="0"/>
              </a:spcAft>
              <a:buChar char="•"/>
            </a:pPr>
            <a:r>
              <a:rPr lang="en-US" sz="1400" dirty="0" smtClean="0"/>
              <a:t>Reduces software overload and increases system efficiency </a:t>
            </a:r>
          </a:p>
          <a:p>
            <a:pPr marL="227013" indent="-227013" eaLnBrk="0" fontAlgn="base" hangingPunct="0">
              <a:spcBef>
                <a:spcPct val="20000"/>
              </a:spcBef>
              <a:spcAft>
                <a:spcPct val="0"/>
              </a:spcAft>
              <a:buChar char="•"/>
            </a:pPr>
            <a:r>
              <a:rPr lang="en-US" sz="1400" dirty="0" smtClean="0"/>
              <a:t>64 byte FIFOs reduce CPU overhead </a:t>
            </a:r>
          </a:p>
          <a:p>
            <a:pPr marL="227013" indent="-227013" eaLnBrk="0" fontAlgn="base" hangingPunct="0">
              <a:spcBef>
                <a:spcPct val="20000"/>
              </a:spcBef>
              <a:spcAft>
                <a:spcPct val="0"/>
              </a:spcAft>
              <a:buChar char="•"/>
            </a:pPr>
            <a:r>
              <a:rPr lang="en-US" sz="1400" dirty="0" smtClean="0"/>
              <a:t>More functionality</a:t>
            </a:r>
          </a:p>
        </p:txBody>
      </p:sp>
      <p:sp>
        <p:nvSpPr>
          <p:cNvPr id="8196" name="Rectangle 14"/>
          <p:cNvSpPr>
            <a:spLocks noChangeArrowheads="1"/>
          </p:cNvSpPr>
          <p:nvPr/>
        </p:nvSpPr>
        <p:spPr bwMode="auto">
          <a:xfrm>
            <a:off x="269875" y="41910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Applications</a:t>
            </a:r>
          </a:p>
        </p:txBody>
      </p:sp>
      <p:sp>
        <p:nvSpPr>
          <p:cNvPr id="8203" name="Rectangle 14"/>
          <p:cNvSpPr>
            <a:spLocks noChangeArrowheads="1"/>
          </p:cNvSpPr>
          <p:nvPr/>
        </p:nvSpPr>
        <p:spPr bwMode="auto">
          <a:xfrm>
            <a:off x="269875" y="1295400"/>
            <a:ext cx="4260850"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Features</a:t>
            </a:r>
          </a:p>
        </p:txBody>
      </p:sp>
      <p:sp>
        <p:nvSpPr>
          <p:cNvPr id="8204" name="Rectangle 14"/>
          <p:cNvSpPr>
            <a:spLocks noChangeArrowheads="1"/>
          </p:cNvSpPr>
          <p:nvPr/>
        </p:nvSpPr>
        <p:spPr bwMode="auto">
          <a:xfrm>
            <a:off x="4572000" y="1295400"/>
            <a:ext cx="4389438" cy="342900"/>
          </a:xfrm>
          <a:prstGeom prst="rect">
            <a:avLst/>
          </a:prstGeom>
          <a:solidFill>
            <a:srgbClr val="DE0000"/>
          </a:solidFill>
          <a:ln w="19050">
            <a:noFill/>
            <a:miter lim="800000"/>
            <a:headEnd/>
            <a:tailEnd/>
          </a:ln>
        </p:spPr>
        <p:txBody>
          <a:bodyPr anchor="ctr"/>
          <a:lstStyle/>
          <a:p>
            <a:r>
              <a:rPr lang="en-US" b="1">
                <a:solidFill>
                  <a:srgbClr val="FFFFFF"/>
                </a:solidFill>
                <a:cs typeface="Arial" charset="0"/>
              </a:rPr>
              <a:t>Benefits</a:t>
            </a:r>
          </a:p>
        </p:txBody>
      </p:sp>
      <p:pic>
        <p:nvPicPr>
          <p:cNvPr id="10" name="Picture 9" descr="Picture3.jpg"/>
          <p:cNvPicPr>
            <a:picLocks noChangeAspect="1"/>
          </p:cNvPicPr>
          <p:nvPr/>
        </p:nvPicPr>
        <p:blipFill>
          <a:blip r:embed="rId3" cstate="print"/>
          <a:stretch>
            <a:fillRect/>
          </a:stretch>
        </p:blipFill>
        <p:spPr>
          <a:xfrm>
            <a:off x="4572000" y="3429000"/>
            <a:ext cx="4572000" cy="2254836"/>
          </a:xfrm>
          <a:prstGeom prst="rect">
            <a:avLst/>
          </a:prstGeom>
        </p:spPr>
      </p:pic>
    </p:spTree>
    <p:extLst>
      <p:ext uri="{BB962C8B-B14F-4D97-AF65-F5344CB8AC3E}">
        <p14:creationId xmlns:p14="http://schemas.microsoft.com/office/powerpoint/2010/main" val="176675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458200" cy="609600"/>
          </a:xfrm>
        </p:spPr>
        <p:txBody>
          <a:bodyPr/>
          <a:lstStyle/>
          <a:p>
            <a:r>
              <a:rPr lang="en-US" sz="3600" dirty="0" smtClean="0">
                <a:solidFill>
                  <a:srgbClr val="DE0000"/>
                </a:solidFill>
              </a:rPr>
              <a:t>TL16PC564B</a:t>
            </a:r>
            <a:endParaRPr lang="en-US" sz="3600" dirty="0">
              <a:solidFill>
                <a:srgbClr val="DE0000"/>
              </a:solidFill>
            </a:endParaRPr>
          </a:p>
        </p:txBody>
      </p:sp>
      <p:sp>
        <p:nvSpPr>
          <p:cNvPr id="3" name="Subtitle 2"/>
          <p:cNvSpPr>
            <a:spLocks noGrp="1"/>
          </p:cNvSpPr>
          <p:nvPr>
            <p:ph type="subTitle" idx="1"/>
          </p:nvPr>
        </p:nvSpPr>
        <p:spPr>
          <a:xfrm>
            <a:off x="152400" y="762000"/>
            <a:ext cx="8458200" cy="457200"/>
          </a:xfrm>
        </p:spPr>
        <p:txBody>
          <a:bodyPr>
            <a:normAutofit/>
          </a:bodyPr>
          <a:lstStyle/>
          <a:p>
            <a:r>
              <a:rPr lang="en-US" sz="2400" dirty="0" smtClean="0"/>
              <a:t>Single UART with 64-Byte FIFOs, PCMCIA Interface</a:t>
            </a:r>
            <a:endParaRPr lang="en-US" sz="2400" dirty="0"/>
          </a:p>
        </p:txBody>
      </p:sp>
      <p:sp>
        <p:nvSpPr>
          <p:cNvPr id="4" name="TextBox 3"/>
          <p:cNvSpPr txBox="1"/>
          <p:nvPr/>
        </p:nvSpPr>
        <p:spPr>
          <a:xfrm>
            <a:off x="304800" y="1676400"/>
            <a:ext cx="4114800" cy="2677656"/>
          </a:xfrm>
          <a:prstGeom prst="rect">
            <a:avLst/>
          </a:prstGeom>
          <a:noFill/>
        </p:spPr>
        <p:txBody>
          <a:bodyPr wrap="square" rtlCol="0">
            <a:spAutoFit/>
          </a:bodyPr>
          <a:lstStyle/>
          <a:p>
            <a:pPr defTabSz="169863">
              <a:buFont typeface="Arial" pitchFamily="34" charset="0"/>
              <a:buChar char="•"/>
            </a:pPr>
            <a:r>
              <a:rPr lang="en-US" sz="1200" dirty="0" smtClean="0">
                <a:solidFill>
                  <a:srgbClr val="000000"/>
                </a:solidFill>
              </a:rPr>
              <a:t>   Integrated Asynchronous Communications Element    	Compatible With PCMCIA PC Card Standard 2.01</a:t>
            </a:r>
          </a:p>
          <a:p>
            <a:pPr defTabSz="169863">
              <a:buFont typeface="Arial" pitchFamily="34" charset="0"/>
              <a:buChar char="•"/>
            </a:pPr>
            <a:r>
              <a:rPr lang="en-US" sz="1200" dirty="0" smtClean="0">
                <a:solidFill>
                  <a:srgbClr val="000000"/>
                </a:solidFill>
              </a:rPr>
              <a:t>   Provides Common I-Bus/Z-Bus Microcontroller Inputs 	for Most Intel™ and </a:t>
            </a:r>
            <a:r>
              <a:rPr lang="en-US" sz="1200" dirty="0" err="1" smtClean="0">
                <a:solidFill>
                  <a:srgbClr val="000000"/>
                </a:solidFill>
              </a:rPr>
              <a:t>Zilog</a:t>
            </a:r>
            <a:r>
              <a:rPr lang="en-US" sz="1200" dirty="0" smtClean="0">
                <a:solidFill>
                  <a:srgbClr val="000000"/>
                </a:solidFill>
              </a:rPr>
              <a:t>™ Subsystems</a:t>
            </a:r>
          </a:p>
          <a:p>
            <a:pPr defTabSz="169863">
              <a:buFont typeface="Arial" pitchFamily="34" charset="0"/>
              <a:buChar char="•"/>
            </a:pPr>
            <a:r>
              <a:rPr lang="en-US" sz="1200" dirty="0" smtClean="0">
                <a:solidFill>
                  <a:srgbClr val="000000"/>
                </a:solidFill>
              </a:rPr>
              <a:t>   Fully Programmable 256-Byte Card Information 	Structure (CIS) and 8-Byte Card Configuration Register 	(CCR)</a:t>
            </a:r>
          </a:p>
          <a:p>
            <a:pPr defTabSz="169863">
              <a:buFont typeface="Arial" pitchFamily="34" charset="0"/>
              <a:buChar char="•"/>
            </a:pPr>
            <a:r>
              <a:rPr lang="en-US" sz="1200" dirty="0" smtClean="0">
                <a:solidFill>
                  <a:srgbClr val="000000"/>
                </a:solidFill>
              </a:rPr>
              <a:t>   Adds or deletes standard asynchronous communication 	Bits (Start, Stop and Parity) to or From Serial Data 	Stream	</a:t>
            </a:r>
          </a:p>
          <a:p>
            <a:pPr defTabSz="169863">
              <a:buFont typeface="Arial" pitchFamily="34" charset="0"/>
              <a:buChar char="•"/>
            </a:pPr>
            <a:r>
              <a:rPr lang="en-US" sz="1200" dirty="0" smtClean="0">
                <a:solidFill>
                  <a:srgbClr val="000000"/>
                </a:solidFill>
              </a:rPr>
              <a:t>   Independently Controlled Transmit, Receive, 	Line 	Status, and Data Set Interrupts</a:t>
            </a:r>
          </a:p>
          <a:p>
            <a:pPr defTabSz="169863">
              <a:buFont typeface="Arial" pitchFamily="34" charset="0"/>
              <a:buChar char="•"/>
            </a:pPr>
            <a:r>
              <a:rPr lang="en-US" sz="1200" dirty="0" smtClean="0">
                <a:solidFill>
                  <a:srgbClr val="000000"/>
                </a:solidFill>
              </a:rPr>
              <a:t>   Subsystem Selectable Serial-Bypass Mode Provides 	Subsystem With Direct Parallel Access to the FIFOs</a:t>
            </a:r>
          </a:p>
        </p:txBody>
      </p:sp>
      <p:sp>
        <p:nvSpPr>
          <p:cNvPr id="5" name="TextBox 4"/>
          <p:cNvSpPr txBox="1"/>
          <p:nvPr/>
        </p:nvSpPr>
        <p:spPr>
          <a:xfrm>
            <a:off x="4572000" y="1600200"/>
            <a:ext cx="4267200" cy="2031325"/>
          </a:xfrm>
          <a:prstGeom prst="rect">
            <a:avLst/>
          </a:prstGeom>
          <a:noFill/>
        </p:spPr>
        <p:txBody>
          <a:bodyPr wrap="square" rtlCol="0">
            <a:spAutoFit/>
          </a:bodyPr>
          <a:lstStyle/>
          <a:p>
            <a:pPr>
              <a:buFont typeface="Arial"/>
              <a:buChar char="•"/>
            </a:pPr>
            <a:r>
              <a:rPr lang="en-US" sz="1200" dirty="0" smtClean="0">
                <a:solidFill>
                  <a:srgbClr val="000000"/>
                </a:solidFill>
              </a:rPr>
              <a:t>Fully Programmable Serial-Interface Characteristics</a:t>
            </a:r>
          </a:p>
          <a:p>
            <a:pPr>
              <a:buFont typeface="Arial"/>
              <a:buChar char="•"/>
            </a:pPr>
            <a:r>
              <a:rPr lang="en-US" sz="1200" dirty="0" smtClean="0">
                <a:solidFill>
                  <a:srgbClr val="000000"/>
                </a:solidFill>
              </a:rPr>
              <a:t>Fully Prioritized Interrupt System Controls</a:t>
            </a:r>
          </a:p>
          <a:p>
            <a:pPr>
              <a:buFont typeface="Arial"/>
              <a:buChar char="•"/>
            </a:pPr>
            <a:r>
              <a:rPr lang="en-US" sz="1200" dirty="0" smtClean="0">
                <a:solidFill>
                  <a:srgbClr val="000000"/>
                </a:solidFill>
              </a:rPr>
              <a:t>Modem Control Functions</a:t>
            </a:r>
          </a:p>
          <a:p>
            <a:pPr>
              <a:buFont typeface="Arial"/>
              <a:buChar char="•"/>
            </a:pPr>
            <a:r>
              <a:rPr lang="en-US" sz="1200" dirty="0" smtClean="0">
                <a:solidFill>
                  <a:srgbClr val="000000"/>
                </a:solidFill>
              </a:rPr>
              <a:t>Provides TL16C450 Mode at Reset Plus Selectable Normal TL16C550 Operation or Extended 64-Byte FIFO Mode</a:t>
            </a:r>
          </a:p>
          <a:p>
            <a:pPr>
              <a:buFont typeface="Arial"/>
              <a:buChar char="•"/>
            </a:pPr>
            <a:r>
              <a:rPr lang="en-US" sz="1200" dirty="0" smtClean="0">
                <a:solidFill>
                  <a:srgbClr val="000000"/>
                </a:solidFill>
              </a:rPr>
              <a:t>Selectable Auto-RTS\ Mode Deactivates RTS\ at 14 Bytes in 550 Mode and at 56 Bytes in Extended 550 Mode</a:t>
            </a:r>
          </a:p>
          <a:p>
            <a:pPr>
              <a:buFont typeface="Arial"/>
              <a:buChar char="•"/>
            </a:pPr>
            <a:r>
              <a:rPr lang="en-US" sz="1200" dirty="0" smtClean="0">
                <a:solidFill>
                  <a:srgbClr val="000000"/>
                </a:solidFill>
              </a:rPr>
              <a:t>Selectable Auto-CTS\ Mode Deactivates Serial Transfers When CTS\ is Inactive</a:t>
            </a:r>
          </a:p>
          <a:p>
            <a:endParaRPr lang="en-US" dirty="0">
              <a:solidFill>
                <a:srgbClr val="000000"/>
              </a:solidFill>
            </a:endParaRPr>
          </a:p>
        </p:txBody>
      </p:sp>
      <p:sp>
        <p:nvSpPr>
          <p:cNvPr id="6" name="TextBox 5"/>
          <p:cNvSpPr txBox="1"/>
          <p:nvPr/>
        </p:nvSpPr>
        <p:spPr>
          <a:xfrm>
            <a:off x="381000" y="4876800"/>
            <a:ext cx="3142207" cy="1415772"/>
          </a:xfrm>
          <a:prstGeom prst="rect">
            <a:avLst/>
          </a:prstGeom>
          <a:noFill/>
        </p:spPr>
        <p:txBody>
          <a:bodyPr wrap="none" rtlCol="0">
            <a:spAutoFit/>
          </a:bodyPr>
          <a:lstStyle/>
          <a:p>
            <a:pPr>
              <a:buFont typeface="Arial" pitchFamily="34" charset="0"/>
              <a:buChar char="•"/>
              <a:defRPr/>
            </a:pPr>
            <a:r>
              <a:rPr lang="en-US" sz="1600" dirty="0" smtClean="0">
                <a:solidFill>
                  <a:srgbClr val="000000"/>
                </a:solidFill>
              </a:rPr>
              <a:t>  </a:t>
            </a:r>
            <a:r>
              <a:rPr lang="en-US" sz="1400" dirty="0" smtClean="0">
                <a:solidFill>
                  <a:srgbClr val="000000"/>
                </a:solidFill>
              </a:rPr>
              <a:t>UART to PCMCIA Applications </a:t>
            </a:r>
          </a:p>
          <a:p>
            <a:pPr>
              <a:buFont typeface="Arial" pitchFamily="34" charset="0"/>
              <a:buChar char="•"/>
              <a:defRPr/>
            </a:pPr>
            <a:r>
              <a:rPr lang="en-US" sz="1400" dirty="0" smtClean="0">
                <a:solidFill>
                  <a:srgbClr val="000000"/>
                </a:solidFill>
              </a:rPr>
              <a:t>   Factory automation</a:t>
            </a:r>
          </a:p>
          <a:p>
            <a:pPr>
              <a:buFont typeface="Arial" pitchFamily="34" charset="0"/>
              <a:buChar char="•"/>
              <a:defRPr/>
            </a:pPr>
            <a:r>
              <a:rPr lang="en-US" sz="1400" dirty="0" smtClean="0">
                <a:solidFill>
                  <a:srgbClr val="000000"/>
                </a:solidFill>
              </a:rPr>
              <a:t>   Industrial communications network</a:t>
            </a:r>
          </a:p>
          <a:p>
            <a:pPr>
              <a:buFont typeface="Arial" pitchFamily="34" charset="0"/>
              <a:buChar char="•"/>
              <a:defRPr/>
            </a:pPr>
            <a:r>
              <a:rPr lang="en-US" sz="1400" dirty="0" smtClean="0">
                <a:solidFill>
                  <a:srgbClr val="000000"/>
                </a:solidFill>
              </a:rPr>
              <a:t>   Ethernet Network Routers</a:t>
            </a:r>
          </a:p>
          <a:p>
            <a:pPr>
              <a:buFont typeface="Arial" pitchFamily="34" charset="0"/>
              <a:buChar char="•"/>
              <a:defRPr/>
            </a:pPr>
            <a:r>
              <a:rPr lang="en-US" sz="1400" dirty="0" smtClean="0">
                <a:solidFill>
                  <a:srgbClr val="000000"/>
                </a:solidFill>
              </a:rPr>
              <a:t>   Portable appliances</a:t>
            </a:r>
          </a:p>
          <a:p>
            <a:pPr>
              <a:buFont typeface="Arial" pitchFamily="34" charset="0"/>
              <a:buChar char="•"/>
              <a:defRPr/>
            </a:pPr>
            <a:r>
              <a:rPr lang="en-US" sz="1400" dirty="0" smtClean="0">
                <a:solidFill>
                  <a:srgbClr val="000000"/>
                </a:solidFill>
              </a:rPr>
              <a:t>   Serial modems</a:t>
            </a:r>
            <a:endParaRPr lang="en-US" sz="1400" dirty="0">
              <a:solidFill>
                <a:srgbClr val="000000"/>
              </a:solidFill>
            </a:endParaRPr>
          </a:p>
        </p:txBody>
      </p:sp>
      <p:pic>
        <p:nvPicPr>
          <p:cNvPr id="7" name="Picture 6" descr="Picture4.jpg"/>
          <p:cNvPicPr>
            <a:picLocks noChangeAspect="1"/>
          </p:cNvPicPr>
          <p:nvPr/>
        </p:nvPicPr>
        <p:blipFill>
          <a:blip r:embed="rId2" cstate="print"/>
          <a:stretch>
            <a:fillRect/>
          </a:stretch>
        </p:blipFill>
        <p:spPr>
          <a:xfrm>
            <a:off x="4568635" y="3657600"/>
            <a:ext cx="4476750" cy="2133600"/>
          </a:xfrm>
          <a:prstGeom prst="rect">
            <a:avLst/>
          </a:prstGeom>
        </p:spPr>
      </p:pic>
    </p:spTree>
    <p:extLst>
      <p:ext uri="{BB962C8B-B14F-4D97-AF65-F5344CB8AC3E}">
        <p14:creationId xmlns:p14="http://schemas.microsoft.com/office/powerpoint/2010/main" val="973137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458200" cy="609600"/>
          </a:xfrm>
        </p:spPr>
        <p:txBody>
          <a:bodyPr/>
          <a:lstStyle/>
          <a:p>
            <a:r>
              <a:rPr lang="en-US" sz="3600" dirty="0" smtClean="0">
                <a:solidFill>
                  <a:srgbClr val="DE0000"/>
                </a:solidFill>
              </a:rPr>
              <a:t>TL16PIR552</a:t>
            </a:r>
            <a:endParaRPr lang="en-US" sz="3600" dirty="0">
              <a:solidFill>
                <a:srgbClr val="DE0000"/>
              </a:solidFill>
            </a:endParaRPr>
          </a:p>
        </p:txBody>
      </p:sp>
      <p:sp>
        <p:nvSpPr>
          <p:cNvPr id="3" name="Subtitle 2"/>
          <p:cNvSpPr>
            <a:spLocks noGrp="1"/>
          </p:cNvSpPr>
          <p:nvPr>
            <p:ph type="subTitle" idx="1"/>
          </p:nvPr>
        </p:nvSpPr>
        <p:spPr>
          <a:xfrm>
            <a:off x="152400" y="762000"/>
            <a:ext cx="8839200" cy="457200"/>
          </a:xfrm>
        </p:spPr>
        <p:txBody>
          <a:bodyPr>
            <a:noAutofit/>
          </a:bodyPr>
          <a:lstStyle/>
          <a:p>
            <a:r>
              <a:rPr lang="en-US" sz="2400" dirty="0" smtClean="0"/>
              <a:t>Dual UART with 16-Byte FIFOs, Selectable IR &amp; 1284 Modes</a:t>
            </a:r>
            <a:endParaRPr lang="en-US" sz="2400" dirty="0"/>
          </a:p>
        </p:txBody>
      </p:sp>
      <p:sp>
        <p:nvSpPr>
          <p:cNvPr id="4" name="TextBox 3"/>
          <p:cNvSpPr txBox="1"/>
          <p:nvPr/>
        </p:nvSpPr>
        <p:spPr>
          <a:xfrm>
            <a:off x="304800" y="1676400"/>
            <a:ext cx="4191000" cy="3170099"/>
          </a:xfrm>
          <a:prstGeom prst="rect">
            <a:avLst/>
          </a:prstGeom>
          <a:noFill/>
        </p:spPr>
        <p:txBody>
          <a:bodyPr wrap="square" rtlCol="0">
            <a:spAutoFit/>
          </a:bodyPr>
          <a:lstStyle/>
          <a:p>
            <a:pPr>
              <a:buFont typeface="Arial"/>
              <a:buChar char="•"/>
              <a:tabLst>
                <a:tab pos="115888" algn="l"/>
              </a:tabLst>
            </a:pPr>
            <a:r>
              <a:rPr lang="en-US" sz="1400" dirty="0" smtClean="0">
                <a:solidFill>
                  <a:srgbClr val="000000"/>
                </a:solidFill>
              </a:rPr>
              <a:t>Dual TL16C550C Universal Asynchronous 	Receiver/Transmitters (UARTs)</a:t>
            </a:r>
          </a:p>
          <a:p>
            <a:pPr>
              <a:buFont typeface="Arial"/>
              <a:buChar char="•"/>
            </a:pPr>
            <a:r>
              <a:rPr lang="en-US" sz="1400" dirty="0" smtClean="0">
                <a:solidFill>
                  <a:srgbClr val="000000"/>
                </a:solidFill>
              </a:rPr>
              <a:t>IEEE 1284 Bidirectional Parallel Data (PD) Port</a:t>
            </a:r>
          </a:p>
          <a:p>
            <a:pPr>
              <a:buFont typeface="Arial"/>
              <a:buChar char="•"/>
            </a:pPr>
            <a:r>
              <a:rPr lang="en-US" sz="1400" dirty="0" smtClean="0">
                <a:solidFill>
                  <a:srgbClr val="000000"/>
                </a:solidFill>
              </a:rPr>
              <a:t>Serial Ports Have IrDA Inputs and Outputs</a:t>
            </a:r>
          </a:p>
          <a:p>
            <a:pPr>
              <a:buFont typeface="Arial"/>
              <a:buChar char="•"/>
            </a:pPr>
            <a:r>
              <a:rPr lang="en-US" sz="1400" dirty="0" smtClean="0">
                <a:solidFill>
                  <a:srgbClr val="000000"/>
                </a:solidFill>
              </a:rPr>
              <a:t>1200 bps to 115.2 kbps Data Rate</a:t>
            </a:r>
          </a:p>
          <a:p>
            <a:pPr>
              <a:buFont typeface="Arial"/>
              <a:buChar char="•"/>
            </a:pPr>
            <a:r>
              <a:rPr lang="en-US" sz="1400" dirty="0" smtClean="0">
                <a:solidFill>
                  <a:srgbClr val="000000"/>
                </a:solidFill>
              </a:rPr>
              <a:t>16-Byte FIFOs Reduce CPU Interrupts</a:t>
            </a:r>
          </a:p>
          <a:p>
            <a:pPr defTabSz="115888">
              <a:buFont typeface="Arial"/>
              <a:buChar char="•"/>
            </a:pPr>
            <a:r>
              <a:rPr lang="en-US" sz="1400" dirty="0" smtClean="0">
                <a:solidFill>
                  <a:srgbClr val="000000"/>
                </a:solidFill>
              </a:rPr>
              <a:t>12 </a:t>
            </a:r>
            <a:r>
              <a:rPr lang="en-US" sz="1400" dirty="0" err="1" smtClean="0">
                <a:solidFill>
                  <a:srgbClr val="000000"/>
                </a:solidFill>
              </a:rPr>
              <a:t>mA</a:t>
            </a:r>
            <a:r>
              <a:rPr lang="en-US" sz="1400" dirty="0" smtClean="0">
                <a:solidFill>
                  <a:srgbClr val="000000"/>
                </a:solidFill>
              </a:rPr>
              <a:t> Drive Current for All 1284 Control 	Terminals and Parallel Port Data Terminals</a:t>
            </a:r>
          </a:p>
          <a:p>
            <a:pPr>
              <a:buFont typeface="Arial"/>
              <a:buChar char="•"/>
              <a:tabLst>
                <a:tab pos="115888" algn="l"/>
              </a:tabLst>
            </a:pPr>
            <a:r>
              <a:rPr lang="en-US" sz="1400" dirty="0" smtClean="0">
                <a:solidFill>
                  <a:srgbClr val="000000"/>
                </a:solidFill>
              </a:rPr>
              <a:t>Modem-Control Functions (CTS\, RTS\, DSR\, 	DTR\, RI\, and DCD\)</a:t>
            </a:r>
          </a:p>
          <a:p>
            <a:pPr>
              <a:buFont typeface="Arial"/>
              <a:buChar char="•"/>
              <a:tabLst>
                <a:tab pos="115888" algn="l"/>
              </a:tabLst>
            </a:pPr>
            <a:r>
              <a:rPr lang="en-US" sz="1400" dirty="0" smtClean="0">
                <a:solidFill>
                  <a:srgbClr val="000000"/>
                </a:solidFill>
              </a:rPr>
              <a:t>Available in 80-Pin QFP Package</a:t>
            </a:r>
          </a:p>
          <a:p>
            <a:pPr>
              <a:buFont typeface="Arial"/>
              <a:buChar char="•"/>
            </a:pPr>
            <a:endParaRPr lang="en-US" sz="1400" dirty="0" smtClean="0">
              <a:solidFill>
                <a:srgbClr val="000000"/>
              </a:solidFill>
            </a:endParaRPr>
          </a:p>
          <a:p>
            <a:pPr>
              <a:buFont typeface="Arial"/>
              <a:buChar char="•"/>
            </a:pPr>
            <a:endParaRPr lang="en-US" sz="1400" dirty="0" smtClean="0">
              <a:solidFill>
                <a:srgbClr val="000000"/>
              </a:solidFill>
            </a:endParaRPr>
          </a:p>
          <a:p>
            <a:endParaRPr lang="en-US" dirty="0">
              <a:solidFill>
                <a:srgbClr val="000000"/>
              </a:solidFill>
            </a:endParaRPr>
          </a:p>
        </p:txBody>
      </p:sp>
      <p:sp>
        <p:nvSpPr>
          <p:cNvPr id="5" name="TextBox 4"/>
          <p:cNvSpPr txBox="1"/>
          <p:nvPr/>
        </p:nvSpPr>
        <p:spPr>
          <a:xfrm>
            <a:off x="304800" y="4572000"/>
            <a:ext cx="3576620" cy="1846659"/>
          </a:xfrm>
          <a:prstGeom prst="rect">
            <a:avLst/>
          </a:prstGeom>
          <a:noFill/>
        </p:spPr>
        <p:txBody>
          <a:bodyPr wrap="none" rtlCol="0">
            <a:spAutoFit/>
          </a:bodyPr>
          <a:lstStyle/>
          <a:p>
            <a:pPr>
              <a:buFont typeface="Arial" pitchFamily="34" charset="0"/>
              <a:buChar char="•"/>
              <a:defRPr/>
            </a:pPr>
            <a:r>
              <a:rPr lang="en-US" sz="1600" dirty="0" smtClean="0">
                <a:solidFill>
                  <a:srgbClr val="000000"/>
                </a:solidFill>
              </a:rPr>
              <a:t>   Factory automation</a:t>
            </a:r>
          </a:p>
          <a:p>
            <a:pPr>
              <a:buFont typeface="Arial" pitchFamily="34" charset="0"/>
              <a:buChar char="•"/>
              <a:defRPr/>
            </a:pPr>
            <a:r>
              <a:rPr lang="en-US" sz="1600" dirty="0" smtClean="0">
                <a:solidFill>
                  <a:srgbClr val="000000"/>
                </a:solidFill>
              </a:rPr>
              <a:t>   Industrial communications network</a:t>
            </a:r>
          </a:p>
          <a:p>
            <a:pPr>
              <a:buFont typeface="Arial" pitchFamily="34" charset="0"/>
              <a:buChar char="•"/>
              <a:defRPr/>
            </a:pPr>
            <a:r>
              <a:rPr lang="en-US" sz="1600" dirty="0" smtClean="0">
                <a:solidFill>
                  <a:srgbClr val="000000"/>
                </a:solidFill>
              </a:rPr>
              <a:t>   Ethernet Network Routers</a:t>
            </a:r>
          </a:p>
          <a:p>
            <a:pPr>
              <a:buFont typeface="Arial" pitchFamily="34" charset="0"/>
              <a:buChar char="•"/>
              <a:defRPr/>
            </a:pPr>
            <a:r>
              <a:rPr lang="en-US" sz="1600" dirty="0" smtClean="0">
                <a:solidFill>
                  <a:srgbClr val="000000"/>
                </a:solidFill>
              </a:rPr>
              <a:t>   Portable appliances</a:t>
            </a:r>
          </a:p>
          <a:p>
            <a:pPr>
              <a:buFont typeface="Arial" pitchFamily="34" charset="0"/>
              <a:buChar char="•"/>
              <a:defRPr/>
            </a:pPr>
            <a:r>
              <a:rPr lang="en-US" sz="1600" dirty="0" smtClean="0">
                <a:solidFill>
                  <a:srgbClr val="000000"/>
                </a:solidFill>
              </a:rPr>
              <a:t>   Serial modems</a:t>
            </a:r>
          </a:p>
          <a:p>
            <a:pPr>
              <a:buFont typeface="Arial" pitchFamily="34" charset="0"/>
              <a:buChar char="•"/>
              <a:defRPr/>
            </a:pPr>
            <a:r>
              <a:rPr lang="es-ES" sz="1600" dirty="0" smtClean="0">
                <a:solidFill>
                  <a:srgbClr val="000000"/>
                </a:solidFill>
              </a:rPr>
              <a:t>   </a:t>
            </a:r>
            <a:r>
              <a:rPr lang="es-ES" sz="1600" dirty="0" err="1" smtClean="0">
                <a:solidFill>
                  <a:srgbClr val="000000"/>
                </a:solidFill>
              </a:rPr>
              <a:t>Cellular</a:t>
            </a:r>
            <a:r>
              <a:rPr lang="es-ES" sz="1600" dirty="0" smtClean="0">
                <a:solidFill>
                  <a:srgbClr val="000000"/>
                </a:solidFill>
              </a:rPr>
              <a:t> data transfer </a:t>
            </a:r>
            <a:endParaRPr lang="en-US" sz="1600" dirty="0" smtClean="0">
              <a:solidFill>
                <a:srgbClr val="000000"/>
              </a:solidFill>
            </a:endParaRPr>
          </a:p>
          <a:p>
            <a:endParaRPr lang="en-US" dirty="0">
              <a:solidFill>
                <a:srgbClr val="000000"/>
              </a:solidFill>
            </a:endParaRPr>
          </a:p>
        </p:txBody>
      </p:sp>
      <p:pic>
        <p:nvPicPr>
          <p:cNvPr id="6" name="Picture 5" descr="Picture6.jpg"/>
          <p:cNvPicPr>
            <a:picLocks noChangeAspect="1"/>
          </p:cNvPicPr>
          <p:nvPr/>
        </p:nvPicPr>
        <p:blipFill>
          <a:blip r:embed="rId2" cstate="print"/>
          <a:stretch>
            <a:fillRect/>
          </a:stretch>
        </p:blipFill>
        <p:spPr>
          <a:xfrm>
            <a:off x="4597476" y="3429000"/>
            <a:ext cx="4394124" cy="2471928"/>
          </a:xfrm>
          <a:prstGeom prst="rect">
            <a:avLst/>
          </a:prstGeom>
        </p:spPr>
      </p:pic>
      <p:cxnSp>
        <p:nvCxnSpPr>
          <p:cNvPr id="7" name="Straight Arrow Connector 6"/>
          <p:cNvCxnSpPr/>
          <p:nvPr/>
        </p:nvCxnSpPr>
        <p:spPr>
          <a:xfrm>
            <a:off x="5383305" y="4328367"/>
            <a:ext cx="381000" cy="1588"/>
          </a:xfrm>
          <a:prstGeom prst="straightConnector1">
            <a:avLst/>
          </a:prstGeom>
          <a:ln w="222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07105" y="4023567"/>
            <a:ext cx="609600" cy="246221"/>
          </a:xfrm>
          <a:prstGeom prst="rect">
            <a:avLst/>
          </a:prstGeom>
          <a:noFill/>
        </p:spPr>
        <p:txBody>
          <a:bodyPr wrap="square" rtlCol="0">
            <a:spAutoFit/>
          </a:bodyPr>
          <a:lstStyle/>
          <a:p>
            <a:r>
              <a:rPr lang="en-US" sz="1000" dirty="0" smtClean="0">
                <a:solidFill>
                  <a:srgbClr val="000000"/>
                </a:solidFill>
              </a:rPr>
              <a:t>UART</a:t>
            </a:r>
            <a:endParaRPr lang="en-US" sz="1000" dirty="0">
              <a:solidFill>
                <a:srgbClr val="000000"/>
              </a:solidFill>
            </a:endParaRPr>
          </a:p>
        </p:txBody>
      </p:sp>
      <p:sp>
        <p:nvSpPr>
          <p:cNvPr id="12" name="TextBox 11"/>
          <p:cNvSpPr txBox="1"/>
          <p:nvPr/>
        </p:nvSpPr>
        <p:spPr>
          <a:xfrm>
            <a:off x="4572000" y="1600200"/>
            <a:ext cx="4419600" cy="1877437"/>
          </a:xfrm>
          <a:prstGeom prst="rect">
            <a:avLst/>
          </a:prstGeom>
          <a:noFill/>
        </p:spPr>
        <p:txBody>
          <a:bodyPr wrap="square" rtlCol="0">
            <a:spAutoFit/>
          </a:bodyPr>
          <a:lstStyle/>
          <a:p>
            <a:pPr>
              <a:buFont typeface="Arial"/>
              <a:buChar char="•"/>
            </a:pPr>
            <a:r>
              <a:rPr lang="en-US" sz="1400" dirty="0" smtClean="0">
                <a:solidFill>
                  <a:srgbClr val="000000"/>
                </a:solidFill>
              </a:rPr>
              <a:t>Complete Status Reporting Capabilities</a:t>
            </a:r>
          </a:p>
          <a:p>
            <a:pPr>
              <a:buFont typeface="Arial"/>
              <a:buChar char="•"/>
            </a:pPr>
            <a:r>
              <a:rPr lang="en-US" sz="1400" dirty="0" smtClean="0">
                <a:solidFill>
                  <a:srgbClr val="000000"/>
                </a:solidFill>
              </a:rPr>
              <a:t>3-State Output TTL Drive Capabilities for Bidirectional Data Bus and Control Bus</a:t>
            </a:r>
          </a:p>
          <a:p>
            <a:pPr>
              <a:buFont typeface="Arial"/>
              <a:buChar char="•"/>
            </a:pPr>
            <a:r>
              <a:rPr lang="en-US" sz="1400" dirty="0" smtClean="0">
                <a:solidFill>
                  <a:srgbClr val="000000"/>
                </a:solidFill>
              </a:rPr>
              <a:t>Line Break Generation and Detection</a:t>
            </a:r>
          </a:p>
          <a:p>
            <a:pPr>
              <a:buFont typeface="Arial"/>
              <a:buChar char="•"/>
            </a:pPr>
            <a:r>
              <a:rPr lang="en-US" sz="1400" dirty="0" smtClean="0">
                <a:solidFill>
                  <a:srgbClr val="000000"/>
                </a:solidFill>
              </a:rPr>
              <a:t>Internal Diagnostic Capability</a:t>
            </a:r>
          </a:p>
          <a:p>
            <a:pPr>
              <a:buFont typeface="Arial"/>
              <a:buChar char="•"/>
            </a:pPr>
            <a:r>
              <a:rPr lang="en-US" sz="1400" dirty="0" smtClean="0">
                <a:solidFill>
                  <a:srgbClr val="000000"/>
                </a:solidFill>
              </a:rPr>
              <a:t>Fully Prioritized Interrupt System Controls</a:t>
            </a:r>
          </a:p>
          <a:p>
            <a:pPr>
              <a:buFont typeface="Arial"/>
              <a:buChar char="•"/>
            </a:pPr>
            <a:endParaRPr lang="en-US" sz="1400"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5823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4"/>
          <p:cNvSpPr>
            <a:spLocks noChangeArrowheads="1"/>
          </p:cNvSpPr>
          <p:nvPr/>
        </p:nvSpPr>
        <p:spPr bwMode="auto">
          <a:xfrm>
            <a:off x="269875" y="1014142"/>
            <a:ext cx="4297680"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a:solidFill>
                  <a:srgbClr val="FFFFFF"/>
                </a:solidFill>
                <a:cs typeface="Arial" charset="0"/>
              </a:rPr>
              <a:t>Features</a:t>
            </a:r>
          </a:p>
        </p:txBody>
      </p:sp>
      <p:sp>
        <p:nvSpPr>
          <p:cNvPr id="8204" name="Rectangle 14"/>
          <p:cNvSpPr>
            <a:spLocks noChangeArrowheads="1"/>
          </p:cNvSpPr>
          <p:nvPr/>
        </p:nvSpPr>
        <p:spPr bwMode="auto">
          <a:xfrm>
            <a:off x="4638675" y="1014142"/>
            <a:ext cx="4297680"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dirty="0">
                <a:solidFill>
                  <a:srgbClr val="FFFFFF"/>
                </a:solidFill>
                <a:cs typeface="Arial" charset="0"/>
              </a:rPr>
              <a:t>Benefits</a:t>
            </a:r>
          </a:p>
        </p:txBody>
      </p:sp>
      <p:sp>
        <p:nvSpPr>
          <p:cNvPr id="8205" name="Title 1"/>
          <p:cNvSpPr>
            <a:spLocks noGrp="1"/>
          </p:cNvSpPr>
          <p:nvPr>
            <p:ph type="title" sz="quarter"/>
          </p:nvPr>
        </p:nvSpPr>
        <p:spPr>
          <a:xfrm>
            <a:off x="194038" y="42532"/>
            <a:ext cx="8949962" cy="923278"/>
          </a:xfrm>
        </p:spPr>
        <p:txBody>
          <a:bodyPr/>
          <a:lstStyle/>
          <a:p>
            <a:pPr eaLnBrk="1" hangingPunct="1"/>
            <a:r>
              <a:rPr lang="en-US" sz="3600" dirty="0" smtClean="0">
                <a:solidFill>
                  <a:srgbClr val="DE0000"/>
                </a:solidFill>
              </a:rPr>
              <a:t>TL28L92</a:t>
            </a:r>
            <a:r>
              <a:rPr lang="en-US" b="1" dirty="0" smtClean="0"/>
              <a:t/>
            </a:r>
            <a:br>
              <a:rPr lang="en-US" b="1" dirty="0" smtClean="0"/>
            </a:br>
            <a:r>
              <a:rPr lang="en-US" sz="2800" dirty="0">
                <a:solidFill>
                  <a:schemeClr val="tx1"/>
                </a:solidFill>
              </a:rPr>
              <a:t>Dual Universal Asynchronous Receiver/Transmitter</a:t>
            </a:r>
          </a:p>
        </p:txBody>
      </p:sp>
      <p:sp>
        <p:nvSpPr>
          <p:cNvPr id="20" name="Content Placeholder 19"/>
          <p:cNvSpPr>
            <a:spLocks noGrp="1"/>
          </p:cNvSpPr>
          <p:nvPr>
            <p:ph sz="quarter" idx="1"/>
          </p:nvPr>
        </p:nvSpPr>
        <p:spPr>
          <a:xfrm>
            <a:off x="274320" y="1357040"/>
            <a:ext cx="4297680" cy="3443559"/>
          </a:xfrm>
          <a:solidFill>
            <a:schemeClr val="bg1">
              <a:lumMod val="95000"/>
            </a:schemeClr>
          </a:solidFill>
        </p:spPr>
        <p:txBody>
          <a:bodyPr/>
          <a:lstStyle/>
          <a:p>
            <a:pPr marL="173038" lvl="0" indent="-173038" eaLnBrk="1" fontAlgn="auto" hangingPunct="1">
              <a:spcBef>
                <a:spcPts val="0"/>
              </a:spcBef>
              <a:spcAft>
                <a:spcPts val="0"/>
              </a:spcAft>
              <a:buFont typeface="Arial" pitchFamily="34" charset="0"/>
              <a:buChar char="•"/>
            </a:pPr>
            <a:r>
              <a:rPr lang="en-US" kern="1200" dirty="0">
                <a:solidFill>
                  <a:srgbClr val="000000"/>
                </a:solidFill>
              </a:rPr>
              <a:t>Dual Full-Duplex independent asynchronous Receiver/Transmitters 16 Character FIFOs.</a:t>
            </a:r>
          </a:p>
          <a:p>
            <a:pPr marL="173038" lvl="0" indent="-173038" eaLnBrk="1" fontAlgn="auto" hangingPunct="1">
              <a:spcBef>
                <a:spcPts val="0"/>
              </a:spcBef>
              <a:spcAft>
                <a:spcPts val="0"/>
              </a:spcAft>
              <a:buFont typeface="Arial" pitchFamily="34" charset="0"/>
              <a:buChar char="•"/>
            </a:pPr>
            <a:r>
              <a:rPr lang="en-US" kern="1200" dirty="0">
                <a:solidFill>
                  <a:srgbClr val="000000"/>
                </a:solidFill>
              </a:rPr>
              <a:t>Pin Programming Selects 68xxx or 80xxx Bus (Motorola or Intel bus interface)</a:t>
            </a:r>
          </a:p>
          <a:p>
            <a:pPr marL="173038" lvl="0" indent="-173038" eaLnBrk="1" fontAlgn="auto" hangingPunct="1">
              <a:spcBef>
                <a:spcPts val="0"/>
              </a:spcBef>
              <a:spcAft>
                <a:spcPts val="0"/>
              </a:spcAft>
              <a:buFont typeface="Arial" pitchFamily="34" charset="0"/>
              <a:buChar char="•"/>
            </a:pPr>
            <a:r>
              <a:rPr lang="en-US" kern="1200" dirty="0">
                <a:solidFill>
                  <a:srgbClr val="000000"/>
                </a:solidFill>
              </a:rPr>
              <a:t>Programmable Data Format</a:t>
            </a:r>
          </a:p>
          <a:p>
            <a:pPr marL="457200" lvl="1" indent="0" eaLnBrk="1" fontAlgn="auto" hangingPunct="1">
              <a:spcBef>
                <a:spcPts val="0"/>
              </a:spcBef>
              <a:spcAft>
                <a:spcPts val="0"/>
              </a:spcAft>
              <a:buFontTx/>
              <a:buChar char="-"/>
            </a:pPr>
            <a:r>
              <a:rPr lang="en-US" sz="1000" kern="1200" dirty="0">
                <a:solidFill>
                  <a:srgbClr val="000000"/>
                </a:solidFill>
                <a:ea typeface="+mn-ea"/>
                <a:cs typeface="+mn-cs"/>
              </a:rPr>
              <a:t>5 Data to 8 Data Bits Plus Parity</a:t>
            </a:r>
          </a:p>
          <a:p>
            <a:pPr marL="457200" lvl="1" indent="0" eaLnBrk="1" fontAlgn="auto" hangingPunct="1">
              <a:spcBef>
                <a:spcPts val="0"/>
              </a:spcBef>
              <a:spcAft>
                <a:spcPts val="0"/>
              </a:spcAft>
              <a:buFontTx/>
              <a:buChar char="-"/>
            </a:pPr>
            <a:r>
              <a:rPr lang="en-US" sz="1000" kern="1200" dirty="0">
                <a:solidFill>
                  <a:srgbClr val="000000"/>
                </a:solidFill>
                <a:ea typeface="+mn-ea"/>
                <a:cs typeface="+mn-cs"/>
              </a:rPr>
              <a:t>Odd, Even, No Parity or Force Parity</a:t>
            </a:r>
          </a:p>
          <a:p>
            <a:pPr marL="457200" lvl="1" indent="0" eaLnBrk="1" fontAlgn="auto" hangingPunct="1">
              <a:spcBef>
                <a:spcPts val="0"/>
              </a:spcBef>
              <a:spcAft>
                <a:spcPts val="0"/>
              </a:spcAft>
              <a:buFontTx/>
              <a:buChar char="-"/>
            </a:pPr>
            <a:r>
              <a:rPr lang="en-US" sz="1000" kern="1200" dirty="0">
                <a:solidFill>
                  <a:srgbClr val="000000"/>
                </a:solidFill>
                <a:ea typeface="+mn-ea"/>
                <a:cs typeface="+mn-cs"/>
              </a:rPr>
              <a:t>1 Stop, 1.5 Stop or 2 Stop Bits</a:t>
            </a:r>
            <a:br>
              <a:rPr lang="en-US" sz="1000" kern="1200" dirty="0">
                <a:solidFill>
                  <a:srgbClr val="000000"/>
                </a:solidFill>
                <a:ea typeface="+mn-ea"/>
                <a:cs typeface="+mn-cs"/>
              </a:rPr>
            </a:br>
            <a:r>
              <a:rPr lang="en-US" sz="1000" kern="1200" dirty="0">
                <a:solidFill>
                  <a:srgbClr val="000000"/>
                </a:solidFill>
                <a:ea typeface="+mn-ea"/>
                <a:cs typeface="+mn-cs"/>
              </a:rPr>
              <a:t>Programmable in 1/16-Bit Increments</a:t>
            </a:r>
          </a:p>
          <a:p>
            <a:pPr marL="176213" lvl="1" indent="-171450" eaLnBrk="1" fontAlgn="auto" hangingPunct="1">
              <a:spcBef>
                <a:spcPts val="0"/>
              </a:spcBef>
              <a:spcAft>
                <a:spcPts val="0"/>
              </a:spcAft>
              <a:buFont typeface="Arial" pitchFamily="34" charset="0"/>
              <a:buChar char="•"/>
            </a:pPr>
            <a:r>
              <a:rPr lang="en-US" sz="1400" kern="1200" dirty="0">
                <a:solidFill>
                  <a:srgbClr val="000000"/>
                </a:solidFill>
                <a:ea typeface="+mn-ea"/>
                <a:cs typeface="+mn-cs"/>
              </a:rPr>
              <a:t>Programmable Baud Rate for Each Receiver and Transmitter</a:t>
            </a:r>
          </a:p>
          <a:p>
            <a:pPr marL="176213" lvl="1" indent="-171450" eaLnBrk="1" fontAlgn="auto" hangingPunct="1">
              <a:spcBef>
                <a:spcPts val="0"/>
              </a:spcBef>
              <a:spcAft>
                <a:spcPts val="0"/>
              </a:spcAft>
              <a:buFont typeface="Arial" pitchFamily="34" charset="0"/>
              <a:buChar char="•"/>
            </a:pPr>
            <a:r>
              <a:rPr lang="en-US" sz="1400" kern="1200" dirty="0">
                <a:solidFill>
                  <a:srgbClr val="000000"/>
                </a:solidFill>
                <a:ea typeface="+mn-ea"/>
                <a:cs typeface="+mn-cs"/>
              </a:rPr>
              <a:t>Parity, Framing, and Overrun Error Detection</a:t>
            </a:r>
          </a:p>
          <a:p>
            <a:pPr marL="176213" lvl="1" indent="-171450" eaLnBrk="1" fontAlgn="auto" hangingPunct="1">
              <a:spcBef>
                <a:spcPts val="0"/>
              </a:spcBef>
              <a:spcAft>
                <a:spcPts val="0"/>
              </a:spcAft>
              <a:buFont typeface="Arial" pitchFamily="34" charset="0"/>
              <a:buChar char="•"/>
            </a:pPr>
            <a:r>
              <a:rPr lang="en-US" sz="1400" kern="1200" dirty="0">
                <a:solidFill>
                  <a:srgbClr val="000000"/>
                </a:solidFill>
                <a:ea typeface="+mn-ea"/>
                <a:cs typeface="+mn-cs"/>
              </a:rPr>
              <a:t>False Start Bit Detection</a:t>
            </a:r>
          </a:p>
          <a:p>
            <a:pPr marL="176213" lvl="1" indent="-171450" eaLnBrk="1" fontAlgn="auto" hangingPunct="1">
              <a:spcBef>
                <a:spcPts val="0"/>
              </a:spcBef>
              <a:spcAft>
                <a:spcPts val="0"/>
              </a:spcAft>
              <a:buFont typeface="Arial" pitchFamily="34" charset="0"/>
              <a:buChar char="•"/>
            </a:pPr>
            <a:r>
              <a:rPr lang="en-US" sz="1400" kern="1200" dirty="0">
                <a:solidFill>
                  <a:srgbClr val="000000"/>
                </a:solidFill>
                <a:ea typeface="+mn-ea"/>
                <a:cs typeface="+mn-cs"/>
              </a:rPr>
              <a:t>Programmable Channel Mode</a:t>
            </a:r>
          </a:p>
          <a:p>
            <a:pPr marL="176213" lvl="1" indent="-171450" eaLnBrk="1" fontAlgn="auto" hangingPunct="1">
              <a:spcBef>
                <a:spcPts val="0"/>
              </a:spcBef>
              <a:spcAft>
                <a:spcPts val="0"/>
              </a:spcAft>
              <a:buFont typeface="Arial" pitchFamily="34" charset="0"/>
              <a:buChar char="•"/>
            </a:pPr>
            <a:r>
              <a:rPr lang="es-MX" sz="1400" kern="1200" dirty="0">
                <a:solidFill>
                  <a:srgbClr val="000000"/>
                </a:solidFill>
                <a:ea typeface="+mn-ea"/>
                <a:cs typeface="+mn-cs"/>
              </a:rPr>
              <a:t>Industrial </a:t>
            </a:r>
            <a:r>
              <a:rPr lang="es-MX" sz="1400" kern="1200" dirty="0" err="1">
                <a:solidFill>
                  <a:srgbClr val="000000"/>
                </a:solidFill>
                <a:ea typeface="+mn-ea"/>
                <a:cs typeface="+mn-cs"/>
              </a:rPr>
              <a:t>temperature</a:t>
            </a:r>
            <a:r>
              <a:rPr lang="es-MX" sz="1400" kern="1200" dirty="0">
                <a:solidFill>
                  <a:srgbClr val="000000"/>
                </a:solidFill>
                <a:ea typeface="+mn-ea"/>
                <a:cs typeface="+mn-cs"/>
              </a:rPr>
              <a:t> </a:t>
            </a:r>
            <a:r>
              <a:rPr lang="es-MX" sz="1400" kern="1200" dirty="0" err="1">
                <a:solidFill>
                  <a:srgbClr val="000000"/>
                </a:solidFill>
                <a:ea typeface="+mn-ea"/>
                <a:cs typeface="+mn-cs"/>
              </a:rPr>
              <a:t>range</a:t>
            </a:r>
            <a:r>
              <a:rPr lang="es-MX" sz="1400" kern="1200" dirty="0">
                <a:solidFill>
                  <a:srgbClr val="000000"/>
                </a:solidFill>
                <a:ea typeface="+mn-ea"/>
                <a:cs typeface="+mn-cs"/>
              </a:rPr>
              <a:t>: -40°C </a:t>
            </a:r>
            <a:r>
              <a:rPr lang="es-MX" sz="1400" kern="1200" dirty="0" err="1">
                <a:solidFill>
                  <a:srgbClr val="000000"/>
                </a:solidFill>
                <a:ea typeface="+mn-ea"/>
                <a:cs typeface="+mn-cs"/>
              </a:rPr>
              <a:t>to</a:t>
            </a:r>
            <a:r>
              <a:rPr lang="es-MX" sz="1400" kern="1200" dirty="0">
                <a:solidFill>
                  <a:srgbClr val="000000"/>
                </a:solidFill>
                <a:ea typeface="+mn-ea"/>
                <a:cs typeface="+mn-cs"/>
              </a:rPr>
              <a:t> 85°C</a:t>
            </a:r>
            <a:endParaRPr lang="en-US" sz="1400" kern="1200" dirty="0">
              <a:solidFill>
                <a:srgbClr val="000000"/>
              </a:solidFill>
              <a:ea typeface="+mn-ea"/>
              <a:cs typeface="+mn-cs"/>
            </a:endParaRPr>
          </a:p>
          <a:p>
            <a:pPr marL="176213" lvl="1" indent="-171450" eaLnBrk="1" fontAlgn="auto" hangingPunct="1">
              <a:spcBef>
                <a:spcPts val="0"/>
              </a:spcBef>
              <a:spcAft>
                <a:spcPts val="0"/>
              </a:spcAft>
              <a:buFont typeface="Arial" pitchFamily="34" charset="0"/>
              <a:buChar char="•"/>
            </a:pPr>
            <a:r>
              <a:rPr lang="es-MX" sz="1400" kern="1200" dirty="0">
                <a:solidFill>
                  <a:srgbClr val="000000"/>
                </a:solidFill>
                <a:ea typeface="+mn-ea"/>
                <a:cs typeface="+mn-cs"/>
              </a:rPr>
              <a:t>44 Pin QFP </a:t>
            </a:r>
            <a:r>
              <a:rPr lang="es-MX" sz="1400" kern="1200" dirty="0" err="1">
                <a:solidFill>
                  <a:srgbClr val="000000"/>
                </a:solidFill>
                <a:ea typeface="+mn-ea"/>
                <a:cs typeface="+mn-cs"/>
              </a:rPr>
              <a:t>package</a:t>
            </a:r>
            <a:endParaRPr lang="en-US" sz="1400" kern="1200" dirty="0">
              <a:solidFill>
                <a:srgbClr val="000000"/>
              </a:solidFill>
              <a:ea typeface="+mn-ea"/>
              <a:cs typeface="+mn-cs"/>
            </a:endParaRPr>
          </a:p>
          <a:p>
            <a:pPr>
              <a:spcBef>
                <a:spcPts val="100"/>
              </a:spcBef>
            </a:pPr>
            <a:endParaRPr lang="fr-FR" altLang="ja-JP" sz="1200" dirty="0" smtClean="0"/>
          </a:p>
        </p:txBody>
      </p:sp>
      <p:sp>
        <p:nvSpPr>
          <p:cNvPr id="25" name="Content Placeholder 19"/>
          <p:cNvSpPr>
            <a:spLocks noGrp="1"/>
          </p:cNvSpPr>
          <p:nvPr>
            <p:ph sz="quarter" idx="2"/>
          </p:nvPr>
        </p:nvSpPr>
        <p:spPr>
          <a:xfrm>
            <a:off x="274320" y="5045333"/>
            <a:ext cx="4297680" cy="1203067"/>
          </a:xfrm>
          <a:solidFill>
            <a:schemeClr val="bg1">
              <a:lumMod val="95000"/>
            </a:schemeClr>
          </a:solidFill>
        </p:spPr>
        <p:txBody>
          <a:bodyPr/>
          <a:lstStyle/>
          <a:p>
            <a:pPr marL="169863" lvl="0" indent="-169863">
              <a:spcBef>
                <a:spcPts val="400"/>
              </a:spcBef>
              <a:buFont typeface="Arial" pitchFamily="34" charset="0"/>
              <a:buChar char="•"/>
              <a:defRPr/>
            </a:pPr>
            <a:r>
              <a:rPr lang="en-US" dirty="0">
                <a:solidFill>
                  <a:srgbClr val="000000"/>
                </a:solidFill>
              </a:rPr>
              <a:t>Telecommunication routers </a:t>
            </a:r>
          </a:p>
          <a:p>
            <a:pPr marL="169863" lvl="0" indent="-169863">
              <a:spcBef>
                <a:spcPts val="400"/>
              </a:spcBef>
              <a:buFont typeface="Arial" pitchFamily="34" charset="0"/>
              <a:buChar char="•"/>
              <a:defRPr/>
            </a:pPr>
            <a:r>
              <a:rPr lang="en-US" dirty="0">
                <a:solidFill>
                  <a:srgbClr val="000000"/>
                </a:solidFill>
              </a:rPr>
              <a:t>Mobile Computing </a:t>
            </a:r>
          </a:p>
          <a:p>
            <a:pPr marL="169863" lvl="0" indent="-169863">
              <a:spcBef>
                <a:spcPts val="400"/>
              </a:spcBef>
              <a:buFont typeface="Arial" pitchFamily="34" charset="0"/>
              <a:buChar char="•"/>
              <a:defRPr/>
            </a:pPr>
            <a:r>
              <a:rPr lang="en-US" dirty="0">
                <a:solidFill>
                  <a:srgbClr val="000000"/>
                </a:solidFill>
              </a:rPr>
              <a:t>Handheld terminals </a:t>
            </a:r>
          </a:p>
          <a:p>
            <a:pPr marL="169863" lvl="0" indent="-169863">
              <a:spcBef>
                <a:spcPts val="400"/>
              </a:spcBef>
              <a:buFont typeface="Arial" pitchFamily="34" charset="0"/>
              <a:buChar char="•"/>
              <a:defRPr/>
            </a:pPr>
            <a:r>
              <a:rPr lang="en-US" dirty="0">
                <a:solidFill>
                  <a:srgbClr val="000000"/>
                </a:solidFill>
              </a:rPr>
              <a:t>Factory Automation </a:t>
            </a:r>
          </a:p>
          <a:p>
            <a:pPr>
              <a:buNone/>
            </a:pPr>
            <a:endParaRPr lang="en-US" sz="1200" dirty="0" smtClean="0"/>
          </a:p>
        </p:txBody>
      </p:sp>
      <p:sp>
        <p:nvSpPr>
          <p:cNvPr id="12" name="Slide Number Placeholder 1"/>
          <p:cNvSpPr>
            <a:spLocks noGrp="1"/>
          </p:cNvSpPr>
          <p:nvPr>
            <p:ph type="sldNum" sz="quarter" idx="10"/>
          </p:nvPr>
        </p:nvSpPr>
        <p:spPr>
          <a:xfrm>
            <a:off x="7010400" y="6465888"/>
            <a:ext cx="2133600" cy="206375"/>
          </a:xfrm>
        </p:spPr>
        <p:txBody>
          <a:bodyPr/>
          <a:lstStyle/>
          <a:p>
            <a:pPr>
              <a:defRPr/>
            </a:pPr>
            <a:fld id="{1946962F-67DC-4E54-8E46-427F1931B00D}" type="slidenum">
              <a:rPr lang="en-US" smtClean="0">
                <a:solidFill>
                  <a:srgbClr val="000000"/>
                </a:solidFill>
              </a:rPr>
              <a:pPr>
                <a:defRPr/>
              </a:pPr>
              <a:t>18</a:t>
            </a:fld>
            <a:endParaRPr lang="en-US" dirty="0">
              <a:solidFill>
                <a:srgbClr val="000000"/>
              </a:solidFill>
            </a:endParaRPr>
          </a:p>
        </p:txBody>
      </p:sp>
      <p:sp>
        <p:nvSpPr>
          <p:cNvPr id="24" name="Content Placeholder 19"/>
          <p:cNvSpPr txBox="1">
            <a:spLocks/>
          </p:cNvSpPr>
          <p:nvPr/>
        </p:nvSpPr>
        <p:spPr bwMode="auto">
          <a:xfrm>
            <a:off x="4636008" y="1357041"/>
            <a:ext cx="4297680" cy="2071959"/>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169863" indent="-169863" eaLnBrk="0" fontAlgn="base" hangingPunct="0">
              <a:spcBef>
                <a:spcPct val="20000"/>
              </a:spcBef>
              <a:spcAft>
                <a:spcPct val="0"/>
              </a:spcAft>
              <a:buFont typeface="Arial" pitchFamily="34" charset="0"/>
              <a:buChar char="•"/>
            </a:pPr>
            <a:r>
              <a:rPr lang="en-US" sz="1400" dirty="0">
                <a:solidFill>
                  <a:srgbClr val="000000"/>
                </a:solidFill>
              </a:rPr>
              <a:t>Operates with either the Motorola or Intel bus interface</a:t>
            </a:r>
          </a:p>
          <a:p>
            <a:pPr marL="169863" indent="-169863" eaLnBrk="0" fontAlgn="base" hangingPunct="0">
              <a:spcBef>
                <a:spcPct val="20000"/>
              </a:spcBef>
              <a:spcAft>
                <a:spcPct val="0"/>
              </a:spcAft>
              <a:buFont typeface="Arial" pitchFamily="34" charset="0"/>
              <a:buChar char="•"/>
            </a:pPr>
            <a:r>
              <a:rPr lang="en-US" sz="1400" dirty="0">
                <a:solidFill>
                  <a:srgbClr val="000000"/>
                </a:solidFill>
              </a:rPr>
              <a:t>SC28L92 Pin Compatible</a:t>
            </a:r>
          </a:p>
          <a:p>
            <a:pPr marL="169863" indent="-169863" eaLnBrk="0" fontAlgn="base" hangingPunct="0">
              <a:spcBef>
                <a:spcPct val="20000"/>
              </a:spcBef>
              <a:spcAft>
                <a:spcPct val="0"/>
              </a:spcAft>
              <a:buFont typeface="Arial" pitchFamily="34" charset="0"/>
              <a:buChar char="•"/>
            </a:pPr>
            <a:r>
              <a:rPr lang="es-MX" sz="1400" dirty="0" err="1">
                <a:solidFill>
                  <a:srgbClr val="000000"/>
                </a:solidFill>
              </a:rPr>
              <a:t>Operates</a:t>
            </a:r>
            <a:r>
              <a:rPr lang="es-MX" sz="1400" dirty="0">
                <a:solidFill>
                  <a:srgbClr val="000000"/>
                </a:solidFill>
              </a:rPr>
              <a:t> as </a:t>
            </a:r>
            <a:r>
              <a:rPr lang="es-MX" sz="1400" dirty="0" err="1">
                <a:solidFill>
                  <a:srgbClr val="000000"/>
                </a:solidFill>
              </a:rPr>
              <a:t>either</a:t>
            </a:r>
            <a:r>
              <a:rPr lang="es-MX" sz="1400" dirty="0">
                <a:solidFill>
                  <a:srgbClr val="000000"/>
                </a:solidFill>
              </a:rPr>
              <a:t> 8 Byte </a:t>
            </a:r>
            <a:r>
              <a:rPr lang="es-MX" sz="1400" dirty="0" err="1">
                <a:solidFill>
                  <a:srgbClr val="000000"/>
                </a:solidFill>
              </a:rPr>
              <a:t>or</a:t>
            </a:r>
            <a:r>
              <a:rPr lang="es-MX" sz="1400" dirty="0">
                <a:solidFill>
                  <a:srgbClr val="000000"/>
                </a:solidFill>
              </a:rPr>
              <a:t> 16 Byte </a:t>
            </a:r>
            <a:r>
              <a:rPr lang="es-MX" sz="1400" dirty="0" err="1">
                <a:solidFill>
                  <a:srgbClr val="000000"/>
                </a:solidFill>
              </a:rPr>
              <a:t>FIFO’s</a:t>
            </a:r>
            <a:endParaRPr lang="en-US" sz="1400" dirty="0">
              <a:solidFill>
                <a:srgbClr val="000000"/>
              </a:solidFill>
            </a:endParaRPr>
          </a:p>
          <a:p>
            <a:pPr marL="169863" indent="-169863" eaLnBrk="0" fontAlgn="base" hangingPunct="0">
              <a:spcBef>
                <a:spcPct val="20000"/>
              </a:spcBef>
              <a:spcAft>
                <a:spcPct val="0"/>
              </a:spcAft>
              <a:buFont typeface="Arial" pitchFamily="34" charset="0"/>
              <a:buChar char="•"/>
            </a:pPr>
            <a:r>
              <a:rPr lang="en-US" sz="1400" dirty="0">
                <a:solidFill>
                  <a:srgbClr val="000000"/>
                </a:solidFill>
              </a:rPr>
              <a:t>Versatile Interrupt System</a:t>
            </a:r>
          </a:p>
          <a:p>
            <a:pPr marL="169863" indent="-169863" eaLnBrk="0" fontAlgn="base" hangingPunct="0">
              <a:spcBef>
                <a:spcPct val="20000"/>
              </a:spcBef>
              <a:spcAft>
                <a:spcPct val="0"/>
              </a:spcAft>
              <a:buFont typeface="Arial" pitchFamily="34" charset="0"/>
              <a:buChar char="•"/>
            </a:pPr>
            <a:r>
              <a:rPr lang="en-US" sz="1400" dirty="0">
                <a:solidFill>
                  <a:srgbClr val="000000"/>
                </a:solidFill>
              </a:rPr>
              <a:t>Automatic Wake-Up mode for Multi-Drop applications</a:t>
            </a:r>
          </a:p>
          <a:p>
            <a:pPr marL="169863" indent="-169863" eaLnBrk="0" fontAlgn="base" hangingPunct="0">
              <a:spcBef>
                <a:spcPct val="20000"/>
              </a:spcBef>
              <a:spcAft>
                <a:spcPct val="0"/>
              </a:spcAft>
              <a:buFont typeface="Arial" pitchFamily="34" charset="0"/>
              <a:buChar char="•"/>
            </a:pPr>
            <a:r>
              <a:rPr lang="en-US" sz="1400" dirty="0">
                <a:solidFill>
                  <a:srgbClr val="000000"/>
                </a:solidFill>
              </a:rPr>
              <a:t>On-Chip Crystal Oscillator</a:t>
            </a:r>
          </a:p>
        </p:txBody>
      </p:sp>
      <p:sp>
        <p:nvSpPr>
          <p:cNvPr id="8196" name="Rectangle 14"/>
          <p:cNvSpPr>
            <a:spLocks noChangeArrowheads="1"/>
          </p:cNvSpPr>
          <p:nvPr/>
        </p:nvSpPr>
        <p:spPr bwMode="auto">
          <a:xfrm>
            <a:off x="269875" y="4706443"/>
            <a:ext cx="4297680" cy="342900"/>
          </a:xfrm>
          <a:prstGeom prst="rect">
            <a:avLst/>
          </a:prstGeom>
          <a:solidFill>
            <a:srgbClr val="DE0000"/>
          </a:solidFill>
          <a:ln w="19050">
            <a:noFill/>
            <a:miter lim="800000"/>
            <a:headEnd/>
            <a:tailEnd/>
          </a:ln>
        </p:spPr>
        <p:txBody>
          <a:bodyPr anchor="ctr"/>
          <a:lstStyle/>
          <a:p>
            <a:pPr fontAlgn="base">
              <a:spcBef>
                <a:spcPct val="0"/>
              </a:spcBef>
              <a:spcAft>
                <a:spcPct val="0"/>
              </a:spcAft>
            </a:pPr>
            <a:r>
              <a:rPr lang="en-US" b="1">
                <a:solidFill>
                  <a:srgbClr val="FFFFFF"/>
                </a:solidFill>
                <a:cs typeface="Arial" charset="0"/>
              </a:rPr>
              <a:t>Applications</a:t>
            </a:r>
          </a:p>
        </p:txBody>
      </p:sp>
      <p:grpSp>
        <p:nvGrpSpPr>
          <p:cNvPr id="29" name="Group 28"/>
          <p:cNvGrpSpPr/>
          <p:nvPr/>
        </p:nvGrpSpPr>
        <p:grpSpPr>
          <a:xfrm>
            <a:off x="4648200" y="3458778"/>
            <a:ext cx="4347338" cy="2680735"/>
            <a:chOff x="4648200" y="3458778"/>
            <a:chExt cx="4347338" cy="2680735"/>
          </a:xfrm>
        </p:grpSpPr>
        <p:sp>
          <p:nvSpPr>
            <p:cNvPr id="30" name="Rounded Rectangle 29"/>
            <p:cNvSpPr/>
            <p:nvPr/>
          </p:nvSpPr>
          <p:spPr>
            <a:xfrm>
              <a:off x="4648200" y="3675246"/>
              <a:ext cx="990600" cy="1066800"/>
            </a:xfrm>
            <a:prstGeom prst="roundRect">
              <a:avLst/>
            </a:prstGeom>
            <a:gradFill rotWithShape="1">
              <a:gsLst>
                <a:gs pos="0">
                  <a:srgbClr val="AEAEAE">
                    <a:shade val="51000"/>
                    <a:satMod val="130000"/>
                  </a:srgbClr>
                </a:gs>
                <a:gs pos="80000">
                  <a:srgbClr val="AEAEAE">
                    <a:shade val="93000"/>
                    <a:satMod val="130000"/>
                  </a:srgbClr>
                </a:gs>
                <a:gs pos="100000">
                  <a:srgbClr val="AEAEA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s-MX" sz="1200" kern="0" dirty="0" smtClean="0">
                  <a:solidFill>
                    <a:srgbClr val="FFFFFF"/>
                  </a:solidFill>
                </a:rPr>
                <a:t>Motorola</a:t>
              </a:r>
            </a:p>
            <a:p>
              <a:pPr algn="ctr"/>
              <a:r>
                <a:rPr lang="es-MX" sz="1200" kern="0" dirty="0" smtClean="0">
                  <a:solidFill>
                    <a:srgbClr val="FFFFFF"/>
                  </a:solidFill>
                </a:rPr>
                <a:t>68xxx</a:t>
              </a:r>
            </a:p>
            <a:p>
              <a:pPr algn="ctr"/>
              <a:r>
                <a:rPr lang="es-MX" sz="1200" kern="0" dirty="0" smtClean="0">
                  <a:solidFill>
                    <a:srgbClr val="FFFFFF"/>
                  </a:solidFill>
                </a:rPr>
                <a:t>BUS</a:t>
              </a:r>
              <a:endParaRPr lang="en-US" sz="1200" kern="0" dirty="0">
                <a:solidFill>
                  <a:srgbClr val="FFFFFF"/>
                </a:solidFill>
              </a:endParaRPr>
            </a:p>
          </p:txBody>
        </p:sp>
        <p:sp>
          <p:nvSpPr>
            <p:cNvPr id="31" name="Rounded Rectangle 30"/>
            <p:cNvSpPr/>
            <p:nvPr/>
          </p:nvSpPr>
          <p:spPr>
            <a:xfrm>
              <a:off x="4648200" y="5072713"/>
              <a:ext cx="990600" cy="1066800"/>
            </a:xfrm>
            <a:prstGeom prst="roundRect">
              <a:avLst/>
            </a:prstGeom>
            <a:gradFill rotWithShape="1">
              <a:gsLst>
                <a:gs pos="0">
                  <a:srgbClr val="32B4CE">
                    <a:shade val="51000"/>
                    <a:satMod val="130000"/>
                  </a:srgbClr>
                </a:gs>
                <a:gs pos="80000">
                  <a:srgbClr val="32B4CE">
                    <a:shade val="93000"/>
                    <a:satMod val="130000"/>
                  </a:srgbClr>
                </a:gs>
                <a:gs pos="100000">
                  <a:srgbClr val="32B4C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s-MX" sz="1200" kern="0" dirty="0" smtClean="0">
                  <a:solidFill>
                    <a:srgbClr val="FFFFFF"/>
                  </a:solidFill>
                </a:rPr>
                <a:t>Intel</a:t>
              </a:r>
            </a:p>
            <a:p>
              <a:pPr algn="ctr"/>
              <a:r>
                <a:rPr lang="es-MX" sz="1200" kern="0" dirty="0" smtClean="0">
                  <a:solidFill>
                    <a:srgbClr val="FFFFFF"/>
                  </a:solidFill>
                </a:rPr>
                <a:t>80xxx</a:t>
              </a:r>
            </a:p>
            <a:p>
              <a:pPr algn="ctr"/>
              <a:r>
                <a:rPr lang="es-MX" sz="1200" kern="0" dirty="0" smtClean="0">
                  <a:solidFill>
                    <a:srgbClr val="FFFFFF"/>
                  </a:solidFill>
                </a:rPr>
                <a:t>BUS</a:t>
              </a:r>
              <a:endParaRPr lang="en-US" sz="1200" kern="0" dirty="0">
                <a:solidFill>
                  <a:srgbClr val="FFFFFF"/>
                </a:solidFill>
              </a:endParaRPr>
            </a:p>
          </p:txBody>
        </p:sp>
        <p:sp>
          <p:nvSpPr>
            <p:cNvPr id="32" name="Rounded Rectangle 31"/>
            <p:cNvSpPr/>
            <p:nvPr/>
          </p:nvSpPr>
          <p:spPr>
            <a:xfrm>
              <a:off x="6858000" y="4572000"/>
              <a:ext cx="990600" cy="838200"/>
            </a:xfrm>
            <a:prstGeom prst="roundRect">
              <a:avLst/>
            </a:prstGeom>
            <a:gradFill rotWithShape="1">
              <a:gsLst>
                <a:gs pos="0">
                  <a:srgbClr val="404040">
                    <a:shade val="51000"/>
                    <a:satMod val="130000"/>
                  </a:srgbClr>
                </a:gs>
                <a:gs pos="80000">
                  <a:srgbClr val="404040">
                    <a:shade val="93000"/>
                    <a:satMod val="130000"/>
                  </a:srgbClr>
                </a:gs>
                <a:gs pos="100000">
                  <a:srgbClr val="40404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s-MX" sz="1400" kern="0" dirty="0" smtClean="0">
                  <a:solidFill>
                    <a:srgbClr val="FFFFFF"/>
                  </a:solidFill>
                </a:rPr>
                <a:t>TL28L92</a:t>
              </a:r>
            </a:p>
            <a:p>
              <a:pPr algn="ctr"/>
              <a:endParaRPr lang="en-US" sz="1400" kern="0" dirty="0">
                <a:solidFill>
                  <a:srgbClr val="FFFFFF"/>
                </a:solidFill>
              </a:endParaRPr>
            </a:p>
          </p:txBody>
        </p:sp>
        <p:cxnSp>
          <p:nvCxnSpPr>
            <p:cNvPr id="33" name="Elbow Connector 32"/>
            <p:cNvCxnSpPr>
              <a:stCxn id="32" idx="1"/>
              <a:endCxn id="30" idx="3"/>
            </p:cNvCxnSpPr>
            <p:nvPr/>
          </p:nvCxnSpPr>
          <p:spPr>
            <a:xfrm rot="10800000">
              <a:off x="5638800" y="4208646"/>
              <a:ext cx="1219200" cy="782454"/>
            </a:xfrm>
            <a:prstGeom prst="bentConnector3">
              <a:avLst/>
            </a:prstGeom>
            <a:noFill/>
            <a:ln w="63500" cap="flat" cmpd="sng" algn="ctr">
              <a:solidFill>
                <a:srgbClr val="117788">
                  <a:lumMod val="75000"/>
                </a:srgbClr>
              </a:solidFill>
              <a:prstDash val="solid"/>
              <a:headEnd type="arrow"/>
              <a:tailEnd type="arrow"/>
            </a:ln>
            <a:effectLst/>
          </p:spPr>
        </p:cxnSp>
        <p:cxnSp>
          <p:nvCxnSpPr>
            <p:cNvPr id="34" name="Elbow Connector 33"/>
            <p:cNvCxnSpPr>
              <a:endCxn id="31" idx="3"/>
            </p:cNvCxnSpPr>
            <p:nvPr/>
          </p:nvCxnSpPr>
          <p:spPr>
            <a:xfrm rot="5400000">
              <a:off x="5619753" y="4977462"/>
              <a:ext cx="647699" cy="609603"/>
            </a:xfrm>
            <a:prstGeom prst="bentConnector2">
              <a:avLst/>
            </a:prstGeom>
            <a:noFill/>
            <a:ln w="63500" cap="flat" cmpd="sng" algn="ctr">
              <a:solidFill>
                <a:srgbClr val="117788">
                  <a:lumMod val="75000"/>
                </a:srgbClr>
              </a:solidFill>
              <a:prstDash val="solid"/>
              <a:tailEnd type="arrow"/>
            </a:ln>
            <a:effectLst/>
          </p:spPr>
        </p:cxn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005" y="3458778"/>
              <a:ext cx="842119" cy="112395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4325" y="4969643"/>
              <a:ext cx="457200" cy="45720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589" y="5370547"/>
              <a:ext cx="996949" cy="727006"/>
            </a:xfrm>
            <a:prstGeom prst="rect">
              <a:avLst/>
            </a:prstGeom>
          </p:spPr>
        </p:pic>
        <p:cxnSp>
          <p:nvCxnSpPr>
            <p:cNvPr id="38" name="Elbow Connector 37"/>
            <p:cNvCxnSpPr>
              <a:stCxn id="32" idx="0"/>
              <a:endCxn id="35" idx="1"/>
            </p:cNvCxnSpPr>
            <p:nvPr/>
          </p:nvCxnSpPr>
          <p:spPr>
            <a:xfrm rot="5400000" flipH="1" flipV="1">
              <a:off x="7439029" y="3935025"/>
              <a:ext cx="551247" cy="722705"/>
            </a:xfrm>
            <a:prstGeom prst="bentConnector2">
              <a:avLst/>
            </a:prstGeom>
            <a:noFill/>
            <a:ln w="38100" cap="flat" cmpd="sng" algn="ctr">
              <a:solidFill>
                <a:srgbClr val="117788">
                  <a:lumMod val="60000"/>
                  <a:lumOff val="40000"/>
                </a:srgbClr>
              </a:solidFill>
              <a:prstDash val="solid"/>
              <a:headEnd type="arrow"/>
              <a:tailEnd type="arrow"/>
            </a:ln>
            <a:effectLst/>
          </p:spPr>
        </p:cxnSp>
        <p:cxnSp>
          <p:nvCxnSpPr>
            <p:cNvPr id="39" name="Elbow Connector 38"/>
            <p:cNvCxnSpPr>
              <a:stCxn id="36" idx="2"/>
            </p:cNvCxnSpPr>
            <p:nvPr/>
          </p:nvCxnSpPr>
          <p:spPr>
            <a:xfrm rot="16200000" flipH="1">
              <a:off x="7460479" y="5329289"/>
              <a:ext cx="440557" cy="635664"/>
            </a:xfrm>
            <a:prstGeom prst="bentConnector2">
              <a:avLst/>
            </a:prstGeom>
            <a:noFill/>
            <a:ln w="38100" cap="flat" cmpd="sng" algn="ctr">
              <a:solidFill>
                <a:srgbClr val="117788">
                  <a:lumMod val="60000"/>
                  <a:lumOff val="40000"/>
                </a:srgbClr>
              </a:solidFill>
              <a:prstDash val="solid"/>
              <a:headEnd type="arrow"/>
              <a:tailEnd type="arrow"/>
            </a:ln>
            <a:effectLst/>
          </p:spPr>
        </p:cxnSp>
        <p:sp>
          <p:nvSpPr>
            <p:cNvPr id="40" name="TextBox 39"/>
            <p:cNvSpPr txBox="1"/>
            <p:nvPr/>
          </p:nvSpPr>
          <p:spPr>
            <a:xfrm>
              <a:off x="7230689" y="3609945"/>
              <a:ext cx="721672" cy="400110"/>
            </a:xfrm>
            <a:prstGeom prst="rect">
              <a:avLst/>
            </a:prstGeom>
            <a:noFill/>
          </p:spPr>
          <p:txBody>
            <a:bodyPr wrap="none" rtlCol="0">
              <a:spAutoFit/>
            </a:bodyPr>
            <a:lstStyle/>
            <a:p>
              <a:pPr algn="ctr"/>
              <a:r>
                <a:rPr lang="es-MX" sz="1000" kern="0" dirty="0" smtClean="0">
                  <a:solidFill>
                    <a:srgbClr val="000000"/>
                  </a:solidFill>
                </a:rPr>
                <a:t>8/16 Byte</a:t>
              </a:r>
            </a:p>
            <a:p>
              <a:pPr algn="ctr"/>
              <a:r>
                <a:rPr lang="es-MX" sz="1000" kern="0" dirty="0" smtClean="0">
                  <a:solidFill>
                    <a:srgbClr val="000000"/>
                  </a:solidFill>
                </a:rPr>
                <a:t>FIFO</a:t>
              </a:r>
              <a:endParaRPr lang="en-US" sz="1000" kern="0" dirty="0">
                <a:solidFill>
                  <a:srgbClr val="000000"/>
                </a:solidFill>
              </a:endParaRPr>
            </a:p>
          </p:txBody>
        </p:sp>
      </p:grpSp>
    </p:spTree>
    <p:extLst>
      <p:ext uri="{BB962C8B-B14F-4D97-AF65-F5344CB8AC3E}">
        <p14:creationId xmlns:p14="http://schemas.microsoft.com/office/powerpoint/2010/main" val="398494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4" name="Rectangle 1326"/>
          <p:cNvSpPr>
            <a:spLocks noGrp="1" noChangeArrowheads="1"/>
          </p:cNvSpPr>
          <p:nvPr>
            <p:ph type="title"/>
          </p:nvPr>
        </p:nvSpPr>
        <p:spPr/>
        <p:txBody>
          <a:bodyPr/>
          <a:lstStyle/>
          <a:p>
            <a:r>
              <a:rPr lang="en-US" dirty="0">
                <a:solidFill>
                  <a:srgbClr val="DE0000"/>
                </a:solidFill>
              </a:rPr>
              <a:t>TI UART Upgrade Conversion</a:t>
            </a:r>
          </a:p>
        </p:txBody>
      </p:sp>
      <p:graphicFrame>
        <p:nvGraphicFramePr>
          <p:cNvPr id="121135" name="Group 1327"/>
          <p:cNvGraphicFramePr>
            <a:graphicFrameLocks noGrp="1"/>
          </p:cNvGraphicFramePr>
          <p:nvPr>
            <p:ph type="tbl" idx="1"/>
          </p:nvPr>
        </p:nvGraphicFramePr>
        <p:xfrm>
          <a:off x="333375" y="1185863"/>
          <a:ext cx="8467725" cy="4949190"/>
        </p:xfrm>
        <a:graphic>
          <a:graphicData uri="http://schemas.openxmlformats.org/drawingml/2006/table">
            <a:tbl>
              <a:tblPr/>
              <a:tblGrid>
                <a:gridCol w="696913"/>
                <a:gridCol w="981075"/>
                <a:gridCol w="731837"/>
                <a:gridCol w="1006475"/>
                <a:gridCol w="3117850"/>
                <a:gridCol w="1933575"/>
              </a:tblGrid>
              <a:tr h="276225">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pitchFamily="34" charset="0"/>
                          <a:ea typeface="MS Mincho" pitchFamily="49" charset="-128"/>
                          <a:cs typeface="Arial" pitchFamily="34" charset="0"/>
                        </a:rPr>
                        <a:t>Available Old Revisions</a:t>
                      </a:r>
                    </a:p>
                  </a:txBody>
                  <a:tcPr marL="45720" marR="45720" marT="18288" marB="18288" anchor="b"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pitchFamily="34" charset="0"/>
                          <a:ea typeface="MS Mincho" pitchFamily="49" charset="-128"/>
                          <a:cs typeface="Arial" pitchFamily="34" charset="0"/>
                        </a:rPr>
                        <a:t>New Drop-in Replacement</a:t>
                      </a:r>
                    </a:p>
                  </a:txBody>
                  <a:tcPr marL="45720" marR="45720"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pitchFamily="34" charset="0"/>
                        </a:rPr>
                        <a:t>New Version Enhancements</a:t>
                      </a:r>
                    </a:p>
                  </a:txBody>
                  <a:tcPr marL="45720" marR="45720"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pitchFamily="34" charset="0"/>
                          <a:ea typeface="MS Mincho" pitchFamily="49" charset="-128"/>
                          <a:cs typeface="Arial" pitchFamily="34" charset="0"/>
                        </a:rPr>
                        <a:t>Comment</a:t>
                      </a:r>
                    </a:p>
                  </a:txBody>
                  <a:tcPr marL="45720" marR="45720" marT="18288" marB="18288" anchor="b"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Arial" pitchFamily="34" charset="0"/>
                          <a:ea typeface="MS Mincho" pitchFamily="49" charset="-128"/>
                          <a:cs typeface="Arial" pitchFamily="34" charset="0"/>
                        </a:rPr>
                        <a:t>Generic PN</a:t>
                      </a:r>
                    </a:p>
                  </a:txBody>
                  <a:tcPr marL="45720" marR="45720" marT="18288" marB="18288" anchor="b"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Arial" pitchFamily="34" charset="0"/>
                          <a:ea typeface="MS Mincho" pitchFamily="49" charset="-128"/>
                          <a:cs typeface="Arial" pitchFamily="34" charset="0"/>
                        </a:rPr>
                        <a:t>Orderable PN</a:t>
                      </a:r>
                    </a:p>
                  </a:txBody>
                  <a:tcPr marL="45720" marR="45720"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Arial" pitchFamily="34" charset="0"/>
                          <a:ea typeface="MS Mincho" pitchFamily="49" charset="-128"/>
                          <a:cs typeface="Arial" pitchFamily="34" charset="0"/>
                        </a:rPr>
                        <a:t>Generic PN</a:t>
                      </a:r>
                    </a:p>
                  </a:txBody>
                  <a:tcPr marL="45720" marR="45720"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Arial" pitchFamily="34" charset="0"/>
                          <a:ea typeface="MS Mincho" pitchFamily="49" charset="-128"/>
                          <a:cs typeface="Arial" pitchFamily="34" charset="0"/>
                        </a:rPr>
                        <a:t>Orderable PN</a:t>
                      </a:r>
                    </a:p>
                  </a:txBody>
                  <a:tcPr marL="45720" marR="45720"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solidFill>
                  </a:tcPr>
                </a:tc>
                <a:tc vMerge="1">
                  <a:txBody>
                    <a:bodyPr/>
                    <a:lstStyle/>
                    <a:p>
                      <a:endParaRPr lang="en-US"/>
                    </a:p>
                  </a:txBody>
                  <a:tcPr/>
                </a:tc>
                <a:tc vMerge="1">
                  <a:txBody>
                    <a:bodyPr/>
                    <a:lstStyle/>
                    <a:p>
                      <a:endParaRPr lang="en-US"/>
                    </a:p>
                  </a:txBody>
                  <a:tcPr/>
                </a:tc>
              </a:tr>
              <a:tr h="149225">
                <a:tc rowSpan="10">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a:t>
                      </a:r>
                    </a:p>
                  </a:txBody>
                  <a:tcPr marL="45720" marR="45720" marT="18288" marB="18288"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TL16C550CIPT</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2"/>
                          </a:solidFill>
                          <a:effectLst/>
                          <a:latin typeface="Arial" pitchFamily="34" charset="0"/>
                          <a:ea typeface="MS Mincho" pitchFamily="49" charset="-128"/>
                          <a:cs typeface="Arial" pitchFamily="34" charset="0"/>
                        </a:rPr>
                        <a:t>TL16C550D</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TL16C550DIPT</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p>
                      <a:pPr marL="457200" marR="0" lvl="0" indent="-45720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New process technology enables:</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dirty="0" smtClean="0">
                          <a:ln>
                            <a:noFill/>
                          </a:ln>
                          <a:solidFill>
                            <a:schemeClr val="tx1"/>
                          </a:solidFill>
                          <a:effectLst/>
                          <a:latin typeface="Arial" pitchFamily="34" charset="0"/>
                        </a:rPr>
                        <a:t>the addition of </a:t>
                      </a:r>
                      <a:r>
                        <a:rPr kumimoji="0" lang="en-US" sz="800" b="1" i="0" u="none" strike="noStrike" cap="none" normalizeH="0" baseline="0" dirty="0" smtClean="0">
                          <a:ln>
                            <a:noFill/>
                          </a:ln>
                          <a:solidFill>
                            <a:schemeClr val="tx1"/>
                          </a:solidFill>
                          <a:effectLst/>
                          <a:latin typeface="Arial" pitchFamily="34" charset="0"/>
                        </a:rPr>
                        <a:t>lower voltage </a:t>
                      </a:r>
                      <a:r>
                        <a:rPr kumimoji="0" lang="en-US" sz="800" b="0" i="0" u="none" strike="noStrike" cap="none" normalizeH="0" baseline="0" dirty="0" smtClean="0">
                          <a:ln>
                            <a:noFill/>
                          </a:ln>
                          <a:solidFill>
                            <a:schemeClr val="tx1"/>
                          </a:solidFill>
                          <a:effectLst/>
                          <a:latin typeface="Arial" pitchFamily="34" charset="0"/>
                        </a:rPr>
                        <a:t>(2.5V) processor support</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dirty="0" smtClean="0">
                          <a:ln>
                            <a:noFill/>
                          </a:ln>
                          <a:solidFill>
                            <a:schemeClr val="tx1"/>
                          </a:solidFill>
                          <a:effectLst/>
                          <a:latin typeface="Arial" pitchFamily="34" charset="0"/>
                        </a:rPr>
                        <a:t>Increasing the maximum baud rate </a:t>
                      </a:r>
                      <a:r>
                        <a:rPr kumimoji="0" lang="en-US" sz="800" b="0" i="0" u="none" strike="noStrike" cap="none" normalizeH="0" baseline="0" dirty="0" err="1" smtClean="0">
                          <a:ln>
                            <a:noFill/>
                          </a:ln>
                          <a:solidFill>
                            <a:schemeClr val="tx1"/>
                          </a:solidFill>
                          <a:effectLst/>
                          <a:latin typeface="Arial" pitchFamily="34" charset="0"/>
                        </a:rPr>
                        <a:t>achievavble</a:t>
                      </a:r>
                      <a:r>
                        <a:rPr kumimoji="0" lang="en-US" sz="800" b="0" i="0" u="none" strike="noStrike" cap="none" normalizeH="0" baseline="0" dirty="0" smtClean="0">
                          <a:ln>
                            <a:noFill/>
                          </a:ln>
                          <a:solidFill>
                            <a:schemeClr val="tx1"/>
                          </a:solidFill>
                          <a:effectLst/>
                          <a:latin typeface="Arial" pitchFamily="34" charset="0"/>
                        </a:rPr>
                        <a:t> at each supply voltage node</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dirty="0" smtClean="0">
                          <a:ln>
                            <a:noFill/>
                          </a:ln>
                          <a:solidFill>
                            <a:schemeClr val="tx1"/>
                          </a:solidFill>
                          <a:effectLst/>
                          <a:latin typeface="Arial" pitchFamily="34" charset="0"/>
                        </a:rPr>
                        <a:t>Lower device AUP</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TL16C550CIPTR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TL16C550DIPTR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TL16C550CPFB</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TL16C550DPFB</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TL16C550CPFBR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TL16C550DPFBR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TL16C550CPT</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TL16C550DPT</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TL16C550CPTR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TL16C550DPTR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New PLCC Development Planned</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New PLCC Development Planned</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TL16C550CIFN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New PLCC Development Planned</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TL16C550CIFNR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New PLCC Development Planned</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0813">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TL16C552</a:t>
                      </a:r>
                    </a:p>
                  </a:txBody>
                  <a:tcPr marL="45720" marR="45720" marT="18288" marB="18288"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TL16C552FN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2"/>
                          </a:solidFill>
                          <a:effectLst/>
                          <a:latin typeface="Arial" pitchFamily="34" charset="0"/>
                          <a:ea typeface="MS Mincho" pitchFamily="49" charset="-128"/>
                          <a:cs typeface="Arial" pitchFamily="34" charset="0"/>
                        </a:rPr>
                        <a:t>TL16C552A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TL16C552AFN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The T</a:t>
                      </a:r>
                      <a:r>
                        <a:rPr kumimoji="0" lang="en-US" altLang="ja-JP" sz="800" b="0" i="0" u="none" strike="noStrike" cap="none" normalizeH="0" baseline="0" smtClean="0">
                          <a:ln>
                            <a:noFill/>
                          </a:ln>
                          <a:solidFill>
                            <a:schemeClr val="tx1"/>
                          </a:solidFill>
                          <a:effectLst/>
                          <a:latin typeface="Arial" pitchFamily="34" charset="0"/>
                          <a:ea typeface="ＭＳ Ｐゴシック" pitchFamily="34" charset="-128"/>
                        </a:rPr>
                        <a:t>L16C552A fixes a timing errata item on the TL16C552.</a:t>
                      </a: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TL16C552FNR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TL16C552AFNR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9225">
                <a:tc row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t>
                      </a:r>
                    </a:p>
                  </a:txBody>
                  <a:tcPr marL="45720" marR="45720" marT="18288" marB="18288"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2"/>
                          </a:solidFill>
                          <a:effectLst/>
                          <a:latin typeface="Arial" pitchFamily="34" charset="0"/>
                          <a:ea typeface="MS Mincho" pitchFamily="49" charset="-128"/>
                          <a:cs typeface="Arial" pitchFamily="34" charset="0"/>
                        </a:rPr>
                        <a:t>TL16C554A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The main functional difference between the TL16C554 and the TL16C554A is the addition of flow control in the TL16C554A.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TL16C554IFN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I-temp in FN Package</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TL16C554IFNR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I-temp in FN Package</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TL16C554IPN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TL16C554AIPN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TL16C554PN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TL16C554APN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TL16C554PNR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TL16C554APNR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TL16C752B</a:t>
                      </a:r>
                    </a:p>
                  </a:txBody>
                  <a:tcPr marL="45720" marR="45720" marT="18288" marB="18288"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TL16C752BPT</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2"/>
                          </a:solidFill>
                          <a:effectLst/>
                          <a:latin typeface="Arial" pitchFamily="34" charset="0"/>
                          <a:ea typeface="MS Mincho" pitchFamily="49" charset="-128"/>
                          <a:cs typeface="Arial" pitchFamily="34" charset="0"/>
                        </a:rPr>
                        <a:t>TL16C752C</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TL16C752CPFB</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the addition of lower voltage (1.8V &amp; 2.5V) processor support</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changing the data bus timing from synchronous to asynchronous to better match the industry norm</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automatic RS-485 transceiver control per channel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PT = 1.4mm thick while PFB = 1mm thick</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TL16C752BPTR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TL16C752CPFBR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PT = 1.4mm thick while PFB = 1mm thick</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9225">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TL16C754B</a:t>
                      </a:r>
                    </a:p>
                  </a:txBody>
                  <a:tcPr marL="45720" marR="45720" marT="18288" marB="18288"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TL16C754BFN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2"/>
                          </a:solidFill>
                          <a:effectLst/>
                          <a:latin typeface="Arial" pitchFamily="34" charset="0"/>
                          <a:ea typeface="MS Mincho" pitchFamily="49" charset="-128"/>
                          <a:cs typeface="Arial" pitchFamily="34" charset="0"/>
                        </a:rPr>
                        <a:t>TL16C754C</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n/a</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the addition of lower voltage (1.8V &amp; 2.5V) processor support</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changing the data bus timing from synchronous to asynchronous to better match the industry norm</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800" b="0" i="0" u="none" strike="noStrike" cap="none" normalizeH="0" baseline="0" smtClean="0">
                          <a:ln>
                            <a:noFill/>
                          </a:ln>
                          <a:solidFill>
                            <a:schemeClr val="tx1"/>
                          </a:solidFill>
                          <a:effectLst/>
                          <a:latin typeface="Arial" pitchFamily="34" charset="0"/>
                        </a:rPr>
                        <a:t>automatic RS-485 transceiver control per channel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No New PLCC Development Planned</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TL16C754BPN</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tbd</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Potential Future Package release</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TL16C754BPNR</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tbd</a:t>
                      </a:r>
                    </a:p>
                  </a:txBody>
                  <a:tcPr marL="45720" marR="45720"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MS Mincho" pitchFamily="49" charset="-128"/>
                          <a:cs typeface="Arial" pitchFamily="34" charset="0"/>
                        </a:rPr>
                        <a:t>Potential Future Package release</a:t>
                      </a:r>
                    </a:p>
                  </a:txBody>
                  <a:tcPr marL="45720" marR="45720" marT="18288" marB="18288"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87" name="Picture 39" descr="untitled"/>
          <p:cNvPicPr>
            <a:picLocks noChangeAspect="1" noChangeArrowheads="1"/>
          </p:cNvPicPr>
          <p:nvPr/>
        </p:nvPicPr>
        <p:blipFill>
          <a:blip r:embed="rId3" cstate="print"/>
          <a:srcRect b="78763"/>
          <a:stretch>
            <a:fillRect/>
          </a:stretch>
        </p:blipFill>
        <p:spPr bwMode="auto">
          <a:xfrm>
            <a:off x="1066800" y="5119687"/>
            <a:ext cx="7048500" cy="1128713"/>
          </a:xfrm>
          <a:prstGeom prst="rect">
            <a:avLst/>
          </a:prstGeom>
          <a:noFill/>
        </p:spPr>
      </p:pic>
      <p:sp>
        <p:nvSpPr>
          <p:cNvPr id="411650" name="Rectangle 2"/>
          <p:cNvSpPr>
            <a:spLocks noGrp="1" noChangeArrowheads="1"/>
          </p:cNvSpPr>
          <p:nvPr>
            <p:ph type="title"/>
          </p:nvPr>
        </p:nvSpPr>
        <p:spPr>
          <a:xfrm>
            <a:off x="304800" y="134938"/>
            <a:ext cx="8458200" cy="627062"/>
          </a:xfrm>
          <a:noFill/>
          <a:ln/>
        </p:spPr>
        <p:txBody>
          <a:bodyPr/>
          <a:lstStyle/>
          <a:p>
            <a:r>
              <a:rPr lang="en-US" altLang="zh-CN" sz="3200" u="sng" dirty="0" smtClean="0">
                <a:solidFill>
                  <a:srgbClr val="DE0000"/>
                </a:solidFill>
              </a:rPr>
              <a:t>What is </a:t>
            </a:r>
            <a:r>
              <a:rPr lang="en-US" sz="3200" u="sng" dirty="0" smtClean="0">
                <a:solidFill>
                  <a:srgbClr val="DE0000"/>
                </a:solidFill>
              </a:rPr>
              <a:t>UART</a:t>
            </a:r>
            <a:r>
              <a:rPr lang="zh-CN" altLang="en-US" sz="3200" u="sng" dirty="0" smtClean="0">
                <a:solidFill>
                  <a:srgbClr val="DE0000"/>
                </a:solidFill>
              </a:rPr>
              <a:t>？</a:t>
            </a:r>
            <a:endParaRPr lang="en-US" sz="2400" u="sng" dirty="0">
              <a:solidFill>
                <a:srgbClr val="DE0000"/>
              </a:solidFill>
            </a:endParaRPr>
          </a:p>
        </p:txBody>
      </p:sp>
      <p:sp>
        <p:nvSpPr>
          <p:cNvPr id="411677" name="Text Box 29"/>
          <p:cNvSpPr txBox="1">
            <a:spLocks noChangeArrowheads="1"/>
          </p:cNvSpPr>
          <p:nvPr/>
        </p:nvSpPr>
        <p:spPr bwMode="auto">
          <a:xfrm>
            <a:off x="0" y="838200"/>
            <a:ext cx="4943475" cy="336550"/>
          </a:xfrm>
          <a:prstGeom prst="rect">
            <a:avLst/>
          </a:prstGeom>
          <a:noFill/>
          <a:ln w="3175">
            <a:noFill/>
            <a:miter lim="800000"/>
            <a:headEnd/>
            <a:tailEnd/>
          </a:ln>
          <a:effectLst/>
        </p:spPr>
        <p:txBody>
          <a:bodyPr anchor="ctr">
            <a:spAutoFit/>
          </a:bodyPr>
          <a:lstStyle/>
          <a:p>
            <a:pPr marL="342900" indent="-342900" algn="ctr" fontAlgn="base">
              <a:spcBef>
                <a:spcPct val="0"/>
              </a:spcBef>
              <a:spcAft>
                <a:spcPct val="0"/>
              </a:spcAft>
            </a:pPr>
            <a:r>
              <a:rPr lang="en-US" altLang="ko-KR" sz="1600" b="1" dirty="0">
                <a:ea typeface="굴림" charset="-127"/>
              </a:rPr>
              <a:t>Universal Asynchronous Receiver/Transmitter</a:t>
            </a:r>
          </a:p>
        </p:txBody>
      </p:sp>
      <p:sp>
        <p:nvSpPr>
          <p:cNvPr id="411678" name="Text Box 30"/>
          <p:cNvSpPr txBox="1">
            <a:spLocks noChangeArrowheads="1"/>
          </p:cNvSpPr>
          <p:nvPr/>
        </p:nvSpPr>
        <p:spPr bwMode="auto">
          <a:xfrm>
            <a:off x="152400" y="1143000"/>
            <a:ext cx="4572000" cy="1631216"/>
          </a:xfrm>
          <a:prstGeom prst="rect">
            <a:avLst/>
          </a:prstGeom>
          <a:noFill/>
          <a:ln w="3175">
            <a:noFill/>
            <a:miter lim="800000"/>
            <a:headEnd/>
            <a:tailEnd/>
          </a:ln>
          <a:effectLst/>
        </p:spPr>
        <p:txBody>
          <a:bodyPr wrap="square" anchor="ctr">
            <a:spAutoFit/>
          </a:bodyPr>
          <a:lstStyle/>
          <a:p>
            <a:pPr marL="342900" indent="-342900" fontAlgn="base">
              <a:spcBef>
                <a:spcPct val="0"/>
              </a:spcBef>
              <a:spcAft>
                <a:spcPct val="0"/>
              </a:spcAft>
              <a:buFont typeface="+mj-lt"/>
              <a:buAutoNum type="arabicParenR"/>
            </a:pPr>
            <a:r>
              <a:rPr lang="en-US" sz="1400" dirty="0">
                <a:solidFill>
                  <a:srgbClr val="000000"/>
                </a:solidFill>
              </a:rPr>
              <a:t>Parallel to Serial and Serial </a:t>
            </a:r>
            <a:r>
              <a:rPr lang="en-US" sz="1400" dirty="0" smtClean="0">
                <a:solidFill>
                  <a:srgbClr val="000000"/>
                </a:solidFill>
              </a:rPr>
              <a:t>to Parallel Conversion</a:t>
            </a:r>
          </a:p>
          <a:p>
            <a:pPr marL="342900" indent="-342900" fontAlgn="base">
              <a:spcBef>
                <a:spcPct val="0"/>
              </a:spcBef>
              <a:spcAft>
                <a:spcPct val="0"/>
              </a:spcAft>
              <a:buFont typeface="+mj-lt"/>
              <a:buAutoNum type="arabicParenR"/>
            </a:pPr>
            <a:r>
              <a:rPr lang="en-US" sz="1400" dirty="0" smtClean="0">
                <a:solidFill>
                  <a:srgbClr val="000000"/>
                </a:solidFill>
              </a:rPr>
              <a:t>Buffering</a:t>
            </a:r>
            <a:endParaRPr lang="en-US" sz="1400" dirty="0">
              <a:solidFill>
                <a:srgbClr val="000000"/>
              </a:solidFill>
            </a:endParaRPr>
          </a:p>
          <a:p>
            <a:pPr marL="342900" indent="-342900" fontAlgn="base">
              <a:spcBef>
                <a:spcPct val="0"/>
              </a:spcBef>
              <a:spcAft>
                <a:spcPct val="0"/>
              </a:spcAft>
              <a:buFont typeface="+mj-lt"/>
              <a:buAutoNum type="arabicParenR"/>
            </a:pPr>
            <a:r>
              <a:rPr lang="en-US" sz="1400" dirty="0">
                <a:solidFill>
                  <a:srgbClr val="000000"/>
                </a:solidFill>
              </a:rPr>
              <a:t>Data Communication Baud Rate Generation</a:t>
            </a:r>
          </a:p>
          <a:p>
            <a:pPr marL="342900" indent="-342900" fontAlgn="base">
              <a:spcBef>
                <a:spcPct val="0"/>
              </a:spcBef>
              <a:spcAft>
                <a:spcPct val="0"/>
              </a:spcAft>
              <a:buFont typeface="+mj-lt"/>
              <a:buAutoNum type="arabicParenR"/>
            </a:pPr>
            <a:r>
              <a:rPr lang="en-US" sz="1400" dirty="0">
                <a:solidFill>
                  <a:srgbClr val="000000"/>
                </a:solidFill>
              </a:rPr>
              <a:t>Communication Handshaking</a:t>
            </a:r>
          </a:p>
          <a:p>
            <a:pPr marL="342900" indent="-342900" fontAlgn="base">
              <a:spcBef>
                <a:spcPct val="0"/>
              </a:spcBef>
              <a:spcAft>
                <a:spcPct val="0"/>
              </a:spcAft>
              <a:buFont typeface="+mj-lt"/>
              <a:buAutoNum type="arabicParenR"/>
            </a:pPr>
            <a:r>
              <a:rPr lang="en-US" sz="1400" dirty="0">
                <a:solidFill>
                  <a:srgbClr val="000000"/>
                </a:solidFill>
              </a:rPr>
              <a:t>Start/Stop Bits</a:t>
            </a:r>
          </a:p>
          <a:p>
            <a:pPr marL="342900" indent="-342900" fontAlgn="base">
              <a:spcBef>
                <a:spcPct val="0"/>
              </a:spcBef>
              <a:spcAft>
                <a:spcPct val="0"/>
              </a:spcAft>
              <a:buFont typeface="+mj-lt"/>
              <a:buAutoNum type="arabicParenR"/>
            </a:pPr>
            <a:r>
              <a:rPr lang="en-US" sz="1400" dirty="0">
                <a:solidFill>
                  <a:srgbClr val="000000"/>
                </a:solidFill>
              </a:rPr>
              <a:t>Parity Generation</a:t>
            </a:r>
            <a:endParaRPr lang="en-US" altLang="ko-KR" sz="1400" dirty="0">
              <a:solidFill>
                <a:srgbClr val="000000"/>
              </a:solidFill>
              <a:ea typeface="굴림" charset="-127"/>
            </a:endParaRPr>
          </a:p>
          <a:p>
            <a:pPr marL="342900" indent="-342900" algn="ctr" fontAlgn="base">
              <a:spcBef>
                <a:spcPct val="0"/>
              </a:spcBef>
              <a:spcAft>
                <a:spcPct val="0"/>
              </a:spcAft>
              <a:buFontTx/>
              <a:buAutoNum type="arabicParenR"/>
            </a:pPr>
            <a:endParaRPr lang="en-US" altLang="ko-KR" sz="1600" b="1" dirty="0">
              <a:solidFill>
                <a:srgbClr val="000000"/>
              </a:solidFill>
              <a:ea typeface="굴림" charset="-127"/>
            </a:endParaRPr>
          </a:p>
        </p:txBody>
      </p:sp>
      <p:sp>
        <p:nvSpPr>
          <p:cNvPr id="411680" name="Text Box 32"/>
          <p:cNvSpPr txBox="1">
            <a:spLocks noChangeArrowheads="1"/>
          </p:cNvSpPr>
          <p:nvPr/>
        </p:nvSpPr>
        <p:spPr bwMode="auto">
          <a:xfrm>
            <a:off x="160338" y="2873276"/>
            <a:ext cx="4868862" cy="2523768"/>
          </a:xfrm>
          <a:prstGeom prst="rect">
            <a:avLst/>
          </a:prstGeom>
          <a:noFill/>
          <a:ln w="3175">
            <a:noFill/>
            <a:miter lim="800000"/>
            <a:headEnd/>
            <a:tailEnd/>
          </a:ln>
          <a:effectLst/>
        </p:spPr>
        <p:txBody>
          <a:bodyPr wrap="square" anchor="ctr">
            <a:spAutoFit/>
          </a:bodyPr>
          <a:lstStyle/>
          <a:p>
            <a:pPr>
              <a:buNone/>
            </a:pPr>
            <a:r>
              <a:rPr lang="en-US" sz="1400" dirty="0" smtClean="0"/>
              <a:t>– Easy and low cost serial interface to connect </a:t>
            </a:r>
          </a:p>
          <a:p>
            <a:pPr>
              <a:buNone/>
            </a:pPr>
            <a:r>
              <a:rPr lang="en-US" sz="1400" dirty="0" smtClean="0"/>
              <a:t>   two computing systems</a:t>
            </a:r>
          </a:p>
          <a:p>
            <a:pPr>
              <a:buNone/>
            </a:pPr>
            <a:r>
              <a:rPr lang="en-US" sz="1400" dirty="0" smtClean="0"/>
              <a:t>– Industry standard asynchronous communication</a:t>
            </a:r>
          </a:p>
          <a:p>
            <a:pPr>
              <a:buNone/>
            </a:pPr>
            <a:r>
              <a:rPr lang="en-US" sz="1400" dirty="0" smtClean="0"/>
              <a:t>   data interfaces</a:t>
            </a:r>
          </a:p>
          <a:p>
            <a:pPr>
              <a:buNone/>
            </a:pPr>
            <a:r>
              <a:rPr lang="en-US" sz="1400" dirty="0" smtClean="0"/>
              <a:t>– More reliable for high-speed serial </a:t>
            </a:r>
          </a:p>
          <a:p>
            <a:pPr>
              <a:buNone/>
            </a:pPr>
            <a:r>
              <a:rPr lang="en-US" sz="1400" dirty="0" smtClean="0"/>
              <a:t>   communication</a:t>
            </a:r>
          </a:p>
          <a:p>
            <a:pPr>
              <a:buNone/>
            </a:pPr>
            <a:r>
              <a:rPr lang="en-US" sz="1400" dirty="0" smtClean="0"/>
              <a:t>– Need less wires than parallel transmission</a:t>
            </a:r>
          </a:p>
          <a:p>
            <a:pPr>
              <a:buNone/>
            </a:pPr>
            <a:r>
              <a:rPr lang="en-US" sz="1400" dirty="0" smtClean="0"/>
              <a:t>– Enable long distance serial communication </a:t>
            </a:r>
          </a:p>
          <a:p>
            <a:pPr>
              <a:buNone/>
            </a:pPr>
            <a:r>
              <a:rPr lang="en-US" sz="1400" dirty="0" smtClean="0"/>
              <a:t>   (RS232=50ft, RS485=4Kft)</a:t>
            </a:r>
          </a:p>
          <a:p>
            <a:pPr marL="342900" indent="-342900" algn="ctr" fontAlgn="base">
              <a:spcBef>
                <a:spcPct val="0"/>
              </a:spcBef>
              <a:spcAft>
                <a:spcPct val="0"/>
              </a:spcAft>
            </a:pPr>
            <a:endParaRPr lang="en-US" sz="1600" b="1" dirty="0">
              <a:solidFill>
                <a:srgbClr val="000000"/>
              </a:solidFill>
            </a:endParaRPr>
          </a:p>
          <a:p>
            <a:pPr marL="342900" indent="-342900" algn="ctr" fontAlgn="base">
              <a:spcBef>
                <a:spcPct val="0"/>
              </a:spcBef>
              <a:spcAft>
                <a:spcPct val="0"/>
              </a:spcAft>
            </a:pPr>
            <a:endParaRPr lang="en-US" altLang="ko-KR" sz="1600" b="1" dirty="0">
              <a:solidFill>
                <a:srgbClr val="000000"/>
              </a:solidFill>
              <a:ea typeface="굴림" charset="-127"/>
            </a:endParaRPr>
          </a:p>
        </p:txBody>
      </p:sp>
      <p:sp>
        <p:nvSpPr>
          <p:cNvPr id="13" name="Text Box 29"/>
          <p:cNvSpPr txBox="1">
            <a:spLocks noChangeArrowheads="1"/>
          </p:cNvSpPr>
          <p:nvPr/>
        </p:nvSpPr>
        <p:spPr bwMode="auto">
          <a:xfrm>
            <a:off x="0" y="2590800"/>
            <a:ext cx="4943475" cy="336550"/>
          </a:xfrm>
          <a:prstGeom prst="rect">
            <a:avLst/>
          </a:prstGeom>
          <a:noFill/>
          <a:ln w="3175">
            <a:noFill/>
            <a:miter lim="800000"/>
            <a:headEnd/>
            <a:tailEnd/>
          </a:ln>
          <a:effectLst/>
        </p:spPr>
        <p:txBody>
          <a:bodyPr anchor="ctr">
            <a:spAutoFit/>
          </a:bodyPr>
          <a:lstStyle/>
          <a:p>
            <a:pPr marL="342900" indent="-342900" fontAlgn="base">
              <a:spcBef>
                <a:spcPct val="0"/>
              </a:spcBef>
              <a:spcAft>
                <a:spcPct val="0"/>
              </a:spcAft>
            </a:pPr>
            <a:r>
              <a:rPr lang="en-US" altLang="ko-KR" sz="1600" b="1" dirty="0" smtClean="0">
                <a:ea typeface="굴림" charset="-127"/>
              </a:rPr>
              <a:t>   Why use UART</a:t>
            </a:r>
            <a:endParaRPr lang="en-US" altLang="ko-KR" sz="1600" b="1" dirty="0">
              <a:ea typeface="굴림" charset="-127"/>
            </a:endParaRPr>
          </a:p>
        </p:txBody>
      </p:sp>
      <p:pic>
        <p:nvPicPr>
          <p:cNvPr id="14" name="Picture 3"/>
          <p:cNvPicPr>
            <a:picLocks noChangeAspect="1" noChangeArrowheads="1"/>
          </p:cNvPicPr>
          <p:nvPr/>
        </p:nvPicPr>
        <p:blipFill>
          <a:blip r:embed="rId4" cstate="print"/>
          <a:srcRect/>
          <a:stretch>
            <a:fillRect/>
          </a:stretch>
        </p:blipFill>
        <p:spPr bwMode="auto">
          <a:xfrm>
            <a:off x="5029200" y="762000"/>
            <a:ext cx="4114800" cy="2606228"/>
          </a:xfrm>
          <a:prstGeom prst="rect">
            <a:avLst/>
          </a:prstGeom>
          <a:noFill/>
          <a:ln w="9525">
            <a:noFill/>
            <a:miter lim="800000"/>
            <a:headEnd/>
            <a:tailEnd/>
          </a:ln>
        </p:spPr>
      </p:pic>
      <p:sp>
        <p:nvSpPr>
          <p:cNvPr id="15" name="Rectangle 14"/>
          <p:cNvSpPr/>
          <p:nvPr/>
        </p:nvSpPr>
        <p:spPr>
          <a:xfrm>
            <a:off x="5486400" y="3276600"/>
            <a:ext cx="3276600" cy="1938992"/>
          </a:xfrm>
          <a:prstGeom prst="rect">
            <a:avLst/>
          </a:prstGeom>
        </p:spPr>
        <p:txBody>
          <a:bodyPr wrap="square">
            <a:spAutoFit/>
          </a:bodyPr>
          <a:lstStyle/>
          <a:p>
            <a:r>
              <a:rPr lang="en-US" sz="1200" b="1" dirty="0" smtClean="0"/>
              <a:t>XTAL1:</a:t>
            </a:r>
            <a:r>
              <a:rPr lang="en-US" sz="1200" dirty="0" smtClean="0"/>
              <a:t>Crystal or external clock input</a:t>
            </a:r>
          </a:p>
          <a:p>
            <a:r>
              <a:rPr lang="en-US" sz="1200" b="1" dirty="0" smtClean="0"/>
              <a:t>XTAL2:</a:t>
            </a:r>
            <a:r>
              <a:rPr lang="en-US" sz="1200" dirty="0" smtClean="0"/>
              <a:t>Output of the crystal oscillator or buffered clock.</a:t>
            </a:r>
          </a:p>
          <a:p>
            <a:r>
              <a:rPr lang="en-US" sz="1200" b="1" dirty="0" smtClean="0"/>
              <a:t>RTS:</a:t>
            </a:r>
            <a:r>
              <a:rPr lang="en-US" sz="1200" dirty="0" smtClean="0"/>
              <a:t> Request to send</a:t>
            </a:r>
          </a:p>
          <a:p>
            <a:r>
              <a:rPr lang="en-US" sz="1200" b="1" dirty="0" smtClean="0"/>
              <a:t>CTS: </a:t>
            </a:r>
            <a:r>
              <a:rPr lang="en-US" sz="1200" dirty="0" smtClean="0"/>
              <a:t>Clear to send</a:t>
            </a:r>
          </a:p>
          <a:p>
            <a:r>
              <a:rPr lang="en-US" sz="1200" b="1" dirty="0" smtClean="0"/>
              <a:t>DTR:</a:t>
            </a:r>
            <a:r>
              <a:rPr lang="en-US" sz="1200" dirty="0" smtClean="0"/>
              <a:t> Data terminal ready (active low)</a:t>
            </a:r>
          </a:p>
          <a:p>
            <a:r>
              <a:rPr lang="en-US" sz="1200" b="1" dirty="0" smtClean="0"/>
              <a:t>DSR:</a:t>
            </a:r>
            <a:r>
              <a:rPr lang="en-US" sz="1200" dirty="0" smtClean="0"/>
              <a:t> Data set ready (active low).</a:t>
            </a:r>
          </a:p>
          <a:p>
            <a:r>
              <a:rPr lang="en-US" sz="1200" b="1" dirty="0" smtClean="0"/>
              <a:t>CD: </a:t>
            </a:r>
            <a:r>
              <a:rPr lang="en-US" sz="1200" dirty="0" smtClean="0"/>
              <a:t>Carrier detect (active low)</a:t>
            </a:r>
          </a:p>
          <a:p>
            <a:r>
              <a:rPr lang="en-US" sz="1200" b="1" dirty="0" smtClean="0"/>
              <a:t>RI: </a:t>
            </a:r>
            <a:r>
              <a:rPr lang="en-US" sz="1200" dirty="0" smtClean="0"/>
              <a:t>Ring indicator (active low).</a:t>
            </a:r>
          </a:p>
          <a:p>
            <a:r>
              <a:rPr lang="en-US" sz="1200" dirty="0" smtClean="0"/>
              <a:t> </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72" name="Rectangle 328"/>
          <p:cNvSpPr>
            <a:spLocks noGrp="1" noChangeArrowheads="1"/>
          </p:cNvSpPr>
          <p:nvPr>
            <p:ph type="title"/>
          </p:nvPr>
        </p:nvSpPr>
        <p:spPr/>
        <p:txBody>
          <a:bodyPr/>
          <a:lstStyle/>
          <a:p>
            <a:r>
              <a:rPr lang="en-US" dirty="0">
                <a:solidFill>
                  <a:srgbClr val="DE0000"/>
                </a:solidFill>
              </a:rPr>
              <a:t>TL16C554A Competitive Overview</a:t>
            </a:r>
          </a:p>
        </p:txBody>
      </p:sp>
      <p:graphicFrame>
        <p:nvGraphicFramePr>
          <p:cNvPr id="134475" name="Group 331"/>
          <p:cNvGraphicFramePr>
            <a:graphicFrameLocks noGrp="1"/>
          </p:cNvGraphicFramePr>
          <p:nvPr>
            <p:ph idx="1"/>
          </p:nvPr>
        </p:nvGraphicFramePr>
        <p:xfrm>
          <a:off x="333375" y="960438"/>
          <a:ext cx="8467725" cy="5315712"/>
        </p:xfrm>
        <a:graphic>
          <a:graphicData uri="http://schemas.openxmlformats.org/drawingml/2006/table">
            <a:tbl>
              <a:tblPr/>
              <a:tblGrid>
                <a:gridCol w="260350"/>
                <a:gridCol w="641350"/>
                <a:gridCol w="1022350"/>
                <a:gridCol w="587375"/>
                <a:gridCol w="525463"/>
                <a:gridCol w="814387"/>
                <a:gridCol w="549275"/>
                <a:gridCol w="927100"/>
                <a:gridCol w="874713"/>
                <a:gridCol w="701675"/>
                <a:gridCol w="525462"/>
                <a:gridCol w="1038225"/>
              </a:tblGrid>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Code</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Comp.</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Device</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Supp.</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Volt.</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(V)  </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Baud</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(Mbps)</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Pin &amp; Package  </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FIFOs</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Tx/Rx</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FIFO INT</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Trig</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Auto</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RTS/CTS</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Bus</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Style</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IrDa</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Comments</a:t>
                      </a:r>
                      <a:endParaRPr kumimoji="0" lang="en-US" sz="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TL16C554A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 3.3V</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1.0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68PLCC</a:t>
                      </a:r>
                      <a:br>
                        <a:rPr kumimoji="0" lang="en-US" sz="800" b="1" i="0" u="none" strike="noStrike" cap="none" normalizeH="0" baseline="0" smtClean="0">
                          <a:ln>
                            <a:noFill/>
                          </a:ln>
                          <a:solidFill>
                            <a:srgbClr val="FFFFFF"/>
                          </a:solidFill>
                          <a:effectLst/>
                          <a:latin typeface="Arial" pitchFamily="34" charset="0"/>
                          <a:cs typeface="Arial" pitchFamily="34" charset="0"/>
                        </a:rPr>
                      </a:br>
                      <a:r>
                        <a:rPr kumimoji="0" lang="en-US" sz="800" b="1" i="0" u="none" strike="noStrike" cap="none" normalizeH="0" baseline="0" smtClean="0">
                          <a:ln>
                            <a:noFill/>
                          </a:ln>
                          <a:solidFill>
                            <a:srgbClr val="FFFFFF"/>
                          </a:solidFill>
                          <a:effectLst/>
                          <a:latin typeface="Arial" pitchFamily="34" charset="0"/>
                          <a:cs typeface="Arial" pitchFamily="34" charset="0"/>
                        </a:rPr>
                        <a:t>80LQFP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Yes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Intel</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Q</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NXP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SC16C554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2.5V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64-LQFP</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80-LQFP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Yes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Yes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Q</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NXP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SC16C554B</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2.5V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48-HVQFN</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64-LQFP</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80-LQFP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Q</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EPIC or Imp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Ei16C554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0.461</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64-TQFP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Obsolete</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Arial" pitchFamily="34" charset="0"/>
                          <a:cs typeface="Arial" pitchFamily="34" charset="0"/>
                        </a:rPr>
                        <a:t>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Exar</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ST16C554D</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5V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1.5</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PLCC-68</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LQFP-64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Pinout different,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but Software Compatibl</a:t>
                      </a:r>
                      <a:r>
                        <a:rPr kumimoji="0" lang="en-US" sz="8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Arial" pitchFamily="34" charset="0"/>
                          <a:cs typeface="Arial" pitchFamily="34" charset="0"/>
                        </a:rPr>
                        <a:t>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Exar</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ST68C554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5V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1.5</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PLCC-68</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Arial" pitchFamily="34" charset="0"/>
                          <a:cs typeface="Arial" pitchFamily="34" charset="0"/>
                        </a:rPr>
                        <a:t>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NXP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SC16C554D</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2.5V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64-LQFP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Yes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Yes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r>
                        <a:rPr kumimoji="0" lang="en-US" sz="800" b="0" i="0" u="none" strike="noStrike" cap="none" normalizeH="0" baseline="0" smtClean="0">
                          <a:ln>
                            <a:noFill/>
                          </a:ln>
                          <a:solidFill>
                            <a:schemeClr val="tx1"/>
                          </a:solidFill>
                          <a:effectLst/>
                          <a:latin typeface="Arial" pitchFamily="34" charset="0"/>
                        </a:rPr>
                        <a:t>Pinout different,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but Software Compatible</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Arial" pitchFamily="34" charset="0"/>
                          <a:cs typeface="Arial" pitchFamily="34" charset="0"/>
                        </a:rPr>
                        <a:t>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NXP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SC16C554DB</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2.5V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64-LQFP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Pinout different,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but Software Compatible</a:t>
                      </a:r>
                      <a:r>
                        <a:rPr kumimoji="0" lang="en-US" sz="8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36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F</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Exar</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ST16C454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5V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1.5</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PLCC-68</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"Q" cross only for Intel Mode</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554A does NOT support IrDA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Exar</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ST16C554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5V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1.5</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LQFP-64</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PLCC-68</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 / 4 Levels</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F</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NXP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SC28L194</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3.3V</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5.0V</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1.0</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68-PLCC</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80-LQFP</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16</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Multi / Multi</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Intel or</a:t>
                      </a:r>
                      <a:br>
                        <a:rPr kumimoji="0" lang="en-US" sz="8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chemeClr val="tx1"/>
                          </a:solidFill>
                          <a:effectLst/>
                          <a:latin typeface="Arial" pitchFamily="34" charset="0"/>
                          <a:cs typeface="Arial" pitchFamily="34" charset="0"/>
                        </a:rPr>
                        <a:t>Motorola</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No</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zh-CN" dirty="0" smtClean="0">
                <a:solidFill>
                  <a:srgbClr val="DE0000"/>
                </a:solidFill>
              </a:rPr>
              <a:t>Back Up</a:t>
            </a:r>
            <a:endParaRPr lang="en-US" dirty="0">
              <a:solidFill>
                <a:srgbClr val="DE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533400"/>
          <a:ext cx="8610600" cy="5448144"/>
        </p:xfrm>
        <a:graphic>
          <a:graphicData uri="http://schemas.openxmlformats.org/drawingml/2006/table">
            <a:tbl>
              <a:tblPr/>
              <a:tblGrid>
                <a:gridCol w="1752600"/>
                <a:gridCol w="1219200"/>
                <a:gridCol w="914400"/>
                <a:gridCol w="1219200"/>
                <a:gridCol w="1066800"/>
                <a:gridCol w="914400"/>
                <a:gridCol w="1524000"/>
              </a:tblGrid>
              <a:tr h="78674">
                <a:tc>
                  <a:txBody>
                    <a:bodyPr/>
                    <a:lstStyle/>
                    <a:p>
                      <a:pPr algn="ctr" fontAlgn="ctr"/>
                      <a:r>
                        <a:rPr lang="es-ES" sz="1400" b="1" dirty="0" err="1" smtClean="0">
                          <a:solidFill>
                            <a:srgbClr val="000000"/>
                          </a:solidFill>
                        </a:rPr>
                        <a:t>Part</a:t>
                      </a:r>
                      <a:r>
                        <a:rPr lang="es-ES" sz="1400" b="1" dirty="0" smtClean="0">
                          <a:solidFill>
                            <a:srgbClr val="000000"/>
                          </a:solidFill>
                        </a:rPr>
                        <a:t> </a:t>
                      </a:r>
                      <a:r>
                        <a:rPr lang="es-ES" sz="1400" b="1" dirty="0" err="1" smtClean="0">
                          <a:solidFill>
                            <a:srgbClr val="000000"/>
                          </a:solidFill>
                        </a:rPr>
                        <a:t>Number</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err="1" smtClean="0">
                          <a:solidFill>
                            <a:srgbClr val="000000"/>
                          </a:solidFill>
                        </a:rPr>
                        <a:t>Vcc</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smtClean="0">
                          <a:solidFill>
                            <a:srgbClr val="000000"/>
                          </a:solidFill>
                        </a:rPr>
                        <a:t>MAX</a:t>
                      </a:r>
                      <a:r>
                        <a:rPr lang="es-ES" sz="1400" b="1" baseline="0" dirty="0" smtClean="0">
                          <a:solidFill>
                            <a:srgbClr val="000000"/>
                          </a:solidFill>
                        </a:rPr>
                        <a:t> </a:t>
                      </a:r>
                      <a:r>
                        <a:rPr lang="es-ES" sz="1400" b="1" baseline="0" dirty="0" err="1" smtClean="0">
                          <a:solidFill>
                            <a:srgbClr val="000000"/>
                          </a:solidFill>
                        </a:rPr>
                        <a:t>Rate</a:t>
                      </a:r>
                      <a:r>
                        <a:rPr lang="es-ES" sz="1400" b="1" baseline="0" dirty="0" smtClean="0">
                          <a:solidFill>
                            <a:srgbClr val="000000"/>
                          </a:solidFill>
                        </a:rPr>
                        <a:t> (Mbps)</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smtClean="0">
                          <a:solidFill>
                            <a:srgbClr val="000000"/>
                          </a:solidFill>
                        </a:rPr>
                        <a:t>CPU Interface</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n-US" sz="1400" b="1" dirty="0">
                          <a:solidFill>
                            <a:srgbClr val="000000"/>
                          </a:solidFill>
                        </a:rPr>
                        <a:t>Number of Channels</a:t>
                      </a:r>
                    </a:p>
                  </a:txBody>
                  <a:tcPr marL="1244" marR="1244" marT="1244" marB="1244"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n-US" sz="1400" b="1" dirty="0">
                          <a:solidFill>
                            <a:srgbClr val="000000"/>
                          </a:solidFill>
                        </a:rPr>
                        <a:t>FIFOs (bytes)</a:t>
                      </a:r>
                    </a:p>
                  </a:txBody>
                  <a:tcPr marL="1244" marR="1244" marT="1244" marB="1244"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s-ES" sz="1400" b="1" dirty="0" err="1" smtClean="0">
                          <a:solidFill>
                            <a:srgbClr val="000000"/>
                          </a:solidFill>
                        </a:rPr>
                        <a:t>Packaging</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r>
              <a:tr h="232229">
                <a:tc>
                  <a:txBody>
                    <a:bodyPr/>
                    <a:lstStyle/>
                    <a:p>
                      <a:pPr algn="ctr" fontAlgn="t"/>
                      <a:r>
                        <a:rPr lang="es-ES" sz="1600" b="1" dirty="0" smtClean="0">
                          <a:solidFill>
                            <a:srgbClr val="0070C0"/>
                          </a:solidFill>
                          <a:latin typeface="+mn-lt"/>
                        </a:rPr>
                        <a:t>TL16C450</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0.256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TL16C451</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0.256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TL16C550C</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3.3V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48LQFP, 48TQFP, 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r>
              <a:tr h="154820">
                <a:tc>
                  <a:txBody>
                    <a:bodyPr/>
                    <a:lstStyle/>
                    <a:p>
                      <a:pPr algn="ctr" fontAlgn="t"/>
                      <a:r>
                        <a:rPr lang="es-ES" sz="1600" b="1" dirty="0" smtClean="0">
                          <a:solidFill>
                            <a:srgbClr val="0070C0"/>
                          </a:solidFill>
                          <a:latin typeface="+mn-lt"/>
                        </a:rPr>
                        <a:t>TL16C550D</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2.5, 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24BGA </a:t>
                      </a:r>
                      <a:r>
                        <a:rPr lang="es-ES" sz="1100" dirty="0" err="1" smtClean="0"/>
                        <a:t>Microstar</a:t>
                      </a:r>
                      <a:r>
                        <a:rPr lang="es-ES" sz="1100" dirty="0" smtClean="0"/>
                        <a:t> Junior, 32VQFN, 48TQFP, 48LQFP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r>
              <a:tr h="232229">
                <a:tc>
                  <a:txBody>
                    <a:bodyPr/>
                    <a:lstStyle/>
                    <a:p>
                      <a:pPr algn="ctr" fontAlgn="t"/>
                      <a:r>
                        <a:rPr lang="es-ES" sz="1600" b="1" dirty="0" smtClean="0">
                          <a:solidFill>
                            <a:srgbClr val="0070C0"/>
                          </a:solidFill>
                          <a:latin typeface="+mn-lt"/>
                        </a:rPr>
                        <a:t>PC16550D</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44PLCC, 40PDIP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TL16C750</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64LQFP, 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TL16PC564B</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PCMCIA</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100LQFP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TL16C452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0.256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TL16C552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TL16C552AM</a:t>
                      </a:r>
                    </a:p>
                    <a:p>
                      <a:pPr algn="ctr" fontAlgn="t"/>
                      <a:r>
                        <a:rPr lang="es-ES" sz="1200" b="1" dirty="0" err="1" smtClean="0">
                          <a:solidFill>
                            <a:schemeClr val="tx2"/>
                          </a:solidFill>
                          <a:latin typeface="+mn-lt"/>
                        </a:rPr>
                        <a:t>High-Reliability</a:t>
                      </a:r>
                      <a:r>
                        <a:rPr lang="es-ES" sz="1200" b="1" dirty="0" smtClean="0">
                          <a:solidFill>
                            <a:schemeClr val="tx2"/>
                          </a:solidFill>
                          <a:latin typeface="+mn-lt"/>
                        </a:rPr>
                        <a:t> </a:t>
                      </a:r>
                      <a:r>
                        <a:rPr lang="es-ES" sz="1200" b="1" dirty="0" err="1" smtClean="0">
                          <a:solidFill>
                            <a:schemeClr val="tx2"/>
                          </a:solidFill>
                          <a:latin typeface="+mn-lt"/>
                        </a:rPr>
                        <a:t>product</a:t>
                      </a:r>
                      <a:endParaRPr lang="en-US" sz="1200" b="1" dirty="0">
                        <a:solidFill>
                          <a:schemeClr val="tx2"/>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solidFill>
                            <a:schemeClr val="tx1"/>
                          </a:solidFill>
                        </a:rPr>
                        <a:t>5V</a:t>
                      </a:r>
                      <a:endParaRPr lang="en-US" sz="1100" dirty="0">
                        <a:solidFill>
                          <a:schemeClr val="tx1"/>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1"/>
                          </a:solidFill>
                        </a:rPr>
                        <a:t>1</a:t>
                      </a:r>
                      <a:endParaRPr lang="en-US" sz="1100" dirty="0">
                        <a:solidFill>
                          <a:schemeClr val="tx1"/>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1"/>
                          </a:solidFill>
                        </a:rPr>
                        <a:t>X86</a:t>
                      </a:r>
                      <a:endParaRPr lang="en-US" sz="1100" dirty="0">
                        <a:solidFill>
                          <a:schemeClr val="tx1"/>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68CFP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TL16C2550</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1.8, 2.5, 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32VQFN, 48TQFP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TL16C2550-Q1</a:t>
                      </a:r>
                    </a:p>
                    <a:p>
                      <a:pPr algn="ctr" fontAlgn="t"/>
                      <a:r>
                        <a:rPr lang="es-ES" sz="1200" b="1" dirty="0" err="1" smtClean="0">
                          <a:solidFill>
                            <a:schemeClr val="tx2"/>
                          </a:solidFill>
                          <a:latin typeface="+mn-lt"/>
                        </a:rPr>
                        <a:t>Automotive</a:t>
                      </a:r>
                      <a:endParaRPr lang="en-US" sz="1200" b="1" dirty="0">
                        <a:solidFill>
                          <a:schemeClr val="tx2"/>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1.8, 2.5, 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48TQFP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TL16C2552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1.8, 2.5, 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NS16C2552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b="1" dirty="0" smtClean="0">
                          <a:solidFill>
                            <a:schemeClr val="tx2"/>
                          </a:solidFill>
                        </a:rPr>
                        <a:t>5</a:t>
                      </a:r>
                      <a:endParaRPr lang="en-US" sz="1100" b="1"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48TQFP, 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TL28L92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 </a:t>
                      </a:r>
                      <a:r>
                        <a:rPr lang="es-ES" sz="1100" dirty="0" err="1" smtClean="0"/>
                        <a:t>or</a:t>
                      </a:r>
                      <a:r>
                        <a:rPr lang="es-ES" sz="1100" dirty="0" smtClean="0"/>
                        <a:t> 68K</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40000"/>
                        <a:lumOff val="60000"/>
                      </a:schemeClr>
                    </a:solidFill>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PC16552D</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1.5</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TL16PIR552</a:t>
                      </a:r>
                    </a:p>
                    <a:p>
                      <a:pPr algn="ctr" fontAlgn="t"/>
                      <a:r>
                        <a:rPr lang="es-ES" sz="1000" b="1" dirty="0" err="1" smtClean="0">
                          <a:solidFill>
                            <a:schemeClr val="tx2"/>
                          </a:solidFill>
                          <a:latin typeface="+mn-lt"/>
                        </a:rPr>
                        <a:t>Selectable</a:t>
                      </a:r>
                      <a:r>
                        <a:rPr lang="es-ES" sz="1000" b="1" baseline="0" dirty="0" smtClean="0">
                          <a:solidFill>
                            <a:schemeClr val="tx2"/>
                          </a:solidFill>
                          <a:latin typeface="+mn-lt"/>
                        </a:rPr>
                        <a:t> IR and IEEE-1284</a:t>
                      </a:r>
                      <a:endParaRPr lang="en-US" sz="1000" b="1" dirty="0">
                        <a:solidFill>
                          <a:schemeClr val="tx2"/>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80QFP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bl>
          </a:graphicData>
        </a:graphic>
      </p:graphicFrame>
      <p:sp>
        <p:nvSpPr>
          <p:cNvPr id="5" name="Title 1"/>
          <p:cNvSpPr>
            <a:spLocks noGrp="1"/>
          </p:cNvSpPr>
          <p:nvPr>
            <p:ph type="title"/>
          </p:nvPr>
        </p:nvSpPr>
        <p:spPr>
          <a:xfrm>
            <a:off x="228600" y="0"/>
            <a:ext cx="8458200" cy="576262"/>
          </a:xfrm>
        </p:spPr>
        <p:txBody>
          <a:bodyPr/>
          <a:lstStyle/>
          <a:p>
            <a:r>
              <a:rPr lang="en-US" dirty="0" smtClean="0">
                <a:solidFill>
                  <a:srgbClr val="DE0000"/>
                </a:solidFill>
              </a:rPr>
              <a:t>TI UART Products(1)</a:t>
            </a:r>
            <a:endParaRPr lang="en-US" dirty="0">
              <a:solidFill>
                <a:srgbClr val="DE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6" name="Title 1"/>
          <p:cNvSpPr>
            <a:spLocks noGrp="1"/>
          </p:cNvSpPr>
          <p:nvPr>
            <p:ph type="title"/>
          </p:nvPr>
        </p:nvSpPr>
        <p:spPr>
          <a:xfrm>
            <a:off x="231775" y="109538"/>
            <a:ext cx="8458200" cy="576262"/>
          </a:xfrm>
        </p:spPr>
        <p:txBody>
          <a:bodyPr/>
          <a:lstStyle/>
          <a:p>
            <a:r>
              <a:rPr lang="en-US" dirty="0" smtClean="0">
                <a:solidFill>
                  <a:srgbClr val="DE0000"/>
                </a:solidFill>
              </a:rPr>
              <a:t>TI UART Products(2)</a:t>
            </a:r>
            <a:endParaRPr lang="en-US" dirty="0">
              <a:solidFill>
                <a:srgbClr val="DE0000"/>
              </a:solidFill>
            </a:endParaRPr>
          </a:p>
        </p:txBody>
      </p:sp>
      <p:graphicFrame>
        <p:nvGraphicFramePr>
          <p:cNvPr id="5" name="Table 4"/>
          <p:cNvGraphicFramePr>
            <a:graphicFrameLocks noGrp="1"/>
          </p:cNvGraphicFramePr>
          <p:nvPr/>
        </p:nvGraphicFramePr>
        <p:xfrm>
          <a:off x="228600" y="1143000"/>
          <a:ext cx="8610600" cy="3324808"/>
        </p:xfrm>
        <a:graphic>
          <a:graphicData uri="http://schemas.openxmlformats.org/drawingml/2006/table">
            <a:tbl>
              <a:tblPr/>
              <a:tblGrid>
                <a:gridCol w="1736386"/>
                <a:gridCol w="1159214"/>
                <a:gridCol w="1066800"/>
                <a:gridCol w="1295400"/>
                <a:gridCol w="1143000"/>
                <a:gridCol w="838200"/>
                <a:gridCol w="1371600"/>
              </a:tblGrid>
              <a:tr h="78674">
                <a:tc>
                  <a:txBody>
                    <a:bodyPr/>
                    <a:lstStyle/>
                    <a:p>
                      <a:pPr algn="ctr" fontAlgn="ctr"/>
                      <a:r>
                        <a:rPr lang="es-ES" sz="1400" b="1" dirty="0" err="1" smtClean="0">
                          <a:solidFill>
                            <a:srgbClr val="000000"/>
                          </a:solidFill>
                        </a:rPr>
                        <a:t>Part</a:t>
                      </a:r>
                      <a:r>
                        <a:rPr lang="es-ES" sz="1400" b="1" dirty="0" smtClean="0">
                          <a:solidFill>
                            <a:srgbClr val="000000"/>
                          </a:solidFill>
                        </a:rPr>
                        <a:t> </a:t>
                      </a:r>
                      <a:r>
                        <a:rPr lang="es-ES" sz="1400" b="1" dirty="0" err="1" smtClean="0">
                          <a:solidFill>
                            <a:srgbClr val="000000"/>
                          </a:solidFill>
                        </a:rPr>
                        <a:t>Number</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err="1" smtClean="0">
                          <a:solidFill>
                            <a:srgbClr val="000000"/>
                          </a:solidFill>
                        </a:rPr>
                        <a:t>Vcc</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smtClean="0">
                          <a:solidFill>
                            <a:srgbClr val="000000"/>
                          </a:solidFill>
                        </a:rPr>
                        <a:t>MAX</a:t>
                      </a:r>
                      <a:r>
                        <a:rPr lang="es-ES" sz="1400" b="1" baseline="0" dirty="0" smtClean="0">
                          <a:solidFill>
                            <a:srgbClr val="000000"/>
                          </a:solidFill>
                        </a:rPr>
                        <a:t> </a:t>
                      </a:r>
                      <a:r>
                        <a:rPr lang="es-ES" sz="1400" b="1" baseline="0" dirty="0" err="1" smtClean="0">
                          <a:solidFill>
                            <a:srgbClr val="000000"/>
                          </a:solidFill>
                        </a:rPr>
                        <a:t>Rate</a:t>
                      </a:r>
                      <a:r>
                        <a:rPr lang="es-ES" sz="1400" b="1" baseline="0" dirty="0" smtClean="0">
                          <a:solidFill>
                            <a:srgbClr val="000000"/>
                          </a:solidFill>
                        </a:rPr>
                        <a:t> (Mbps)</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ctr"/>
                      <a:r>
                        <a:rPr lang="es-ES" sz="1400" b="1" dirty="0" smtClean="0">
                          <a:solidFill>
                            <a:srgbClr val="000000"/>
                          </a:solidFill>
                        </a:rPr>
                        <a:t>CPU Interface</a:t>
                      </a:r>
                      <a:endParaRPr lang="en-US" sz="1400" b="1"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n-US" sz="1400" b="1" dirty="0">
                          <a:solidFill>
                            <a:srgbClr val="000000"/>
                          </a:solidFill>
                        </a:rPr>
                        <a:t>Number of Channels</a:t>
                      </a:r>
                    </a:p>
                  </a:txBody>
                  <a:tcPr marL="1244" marR="1244" marT="1244" marB="1244"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n-US" sz="1400" b="1" dirty="0">
                          <a:solidFill>
                            <a:srgbClr val="000000"/>
                          </a:solidFill>
                        </a:rPr>
                        <a:t>FIFOs (bytes)</a:t>
                      </a:r>
                    </a:p>
                  </a:txBody>
                  <a:tcPr marL="1244" marR="1244" marT="1244" marB="1244"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c>
                  <a:txBody>
                    <a:bodyPr/>
                    <a:lstStyle/>
                    <a:p>
                      <a:pPr algn="ctr" fontAlgn="b"/>
                      <a:r>
                        <a:rPr lang="en-US" sz="1400" b="1" noProof="0" dirty="0" smtClean="0">
                          <a:solidFill>
                            <a:srgbClr val="000000"/>
                          </a:solidFill>
                        </a:rPr>
                        <a:t>Packaging</a:t>
                      </a:r>
                      <a:endParaRPr lang="en-US" sz="1400" b="1" noProof="0" dirty="0">
                        <a:solidFill>
                          <a:srgbClr val="000000"/>
                        </a:solidFill>
                      </a:endParaRPr>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bg1">
                        <a:lumMod val="75000"/>
                      </a:schemeClr>
                    </a:solidFill>
                  </a:tcPr>
                </a:tc>
              </a:tr>
              <a:tr h="232229">
                <a:tc>
                  <a:txBody>
                    <a:bodyPr/>
                    <a:lstStyle/>
                    <a:p>
                      <a:pPr algn="ctr" fontAlgn="t"/>
                      <a:r>
                        <a:rPr lang="es-ES" sz="1600" b="1" dirty="0" smtClean="0">
                          <a:solidFill>
                            <a:srgbClr val="0070C0"/>
                          </a:solidFill>
                          <a:latin typeface="+mn-lt"/>
                        </a:rPr>
                        <a:t>TL16C752B</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3.3V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48LQFP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600" b="1" dirty="0" smtClean="0">
                          <a:solidFill>
                            <a:srgbClr val="0070C0"/>
                          </a:solidFill>
                          <a:latin typeface="+mn-lt"/>
                        </a:rPr>
                        <a:t>TL16C752B</a:t>
                      </a:r>
                      <a:r>
                        <a:rPr lang="en-US" sz="1600" b="1" dirty="0" smtClean="0">
                          <a:solidFill>
                            <a:srgbClr val="0070C0"/>
                          </a:solidFill>
                          <a:latin typeface="+mn-lt"/>
                        </a:rPr>
                        <a:t>-EP</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err="1" smtClean="0">
                          <a:ln>
                            <a:noFill/>
                          </a:ln>
                          <a:solidFill>
                            <a:srgbClr val="DE0000"/>
                          </a:solidFill>
                          <a:effectLst/>
                          <a:uLnTx/>
                          <a:uFillTx/>
                          <a:latin typeface="+mn-lt"/>
                          <a:ea typeface="+mn-ea"/>
                          <a:cs typeface="+mn-cs"/>
                        </a:rPr>
                        <a:t>High-Reliability</a:t>
                      </a:r>
                      <a:r>
                        <a:rPr kumimoji="0" lang="es-ES" sz="1200" b="1" i="0" u="none" strike="noStrike" kern="1200" cap="none" spc="0" normalizeH="0" baseline="0" noProof="0" dirty="0" smtClean="0">
                          <a:ln>
                            <a:noFill/>
                          </a:ln>
                          <a:solidFill>
                            <a:srgbClr val="DE0000"/>
                          </a:solidFill>
                          <a:effectLst/>
                          <a:uLnTx/>
                          <a:uFillTx/>
                          <a:latin typeface="+mn-lt"/>
                          <a:ea typeface="+mn-ea"/>
                          <a:cs typeface="+mn-cs"/>
                        </a:rPr>
                        <a:t> </a:t>
                      </a:r>
                      <a:r>
                        <a:rPr kumimoji="0" lang="es-ES" sz="1200" b="1" i="0" u="none" strike="noStrike" kern="1200" cap="none" spc="0" normalizeH="0" baseline="0" noProof="0" dirty="0" err="1" smtClean="0">
                          <a:ln>
                            <a:noFill/>
                          </a:ln>
                          <a:solidFill>
                            <a:srgbClr val="DE0000"/>
                          </a:solidFill>
                          <a:effectLst/>
                          <a:uLnTx/>
                          <a:uFillTx/>
                          <a:latin typeface="+mn-lt"/>
                          <a:ea typeface="+mn-ea"/>
                          <a:cs typeface="+mn-cs"/>
                        </a:rPr>
                        <a:t>product</a:t>
                      </a:r>
                      <a:endParaRPr kumimoji="0" lang="en-US" sz="1200" b="1" i="0" u="none" strike="noStrike" kern="1200" cap="none" spc="0" normalizeH="0" baseline="0" noProof="0" dirty="0" smtClean="0">
                        <a:ln>
                          <a:noFill/>
                        </a:ln>
                        <a:solidFill>
                          <a:srgbClr val="DE0000"/>
                        </a:solidFill>
                        <a:effectLst/>
                        <a:uLnTx/>
                        <a:uFillTx/>
                        <a:latin typeface="+mn-lt"/>
                        <a:ea typeface="+mn-ea"/>
                        <a:cs typeface="+mn-cs"/>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3.3V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48LQFP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TL16C752C</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1.8, 2.5, 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c>
                  <a:txBody>
                    <a:bodyPr/>
                    <a:lstStyle/>
                    <a:p>
                      <a:pPr algn="ctr" fontAlgn="t"/>
                      <a:r>
                        <a:rPr lang="es-ES" sz="1100" dirty="0" smtClean="0"/>
                        <a:t>32VQFN, 48TQFP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noFill/>
                  </a:tcPr>
                </a:tc>
              </a:tr>
              <a:tr h="154820">
                <a:tc>
                  <a:txBody>
                    <a:bodyPr/>
                    <a:lstStyle/>
                    <a:p>
                      <a:pPr algn="ctr" fontAlgn="t"/>
                      <a:r>
                        <a:rPr lang="es-ES" sz="1600" b="1" dirty="0" smtClean="0">
                          <a:solidFill>
                            <a:srgbClr val="0070C0"/>
                          </a:solidFill>
                          <a:latin typeface="+mn-lt"/>
                        </a:rPr>
                        <a:t>TL16C2752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1.8, 2.5, 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NS16C2752</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5</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2</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48TQFP, 44PLCC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232229">
                <a:tc>
                  <a:txBody>
                    <a:bodyPr/>
                    <a:lstStyle/>
                    <a:p>
                      <a:pPr algn="ctr" fontAlgn="t"/>
                      <a:r>
                        <a:rPr lang="es-ES" sz="1600" b="1" dirty="0" smtClean="0">
                          <a:solidFill>
                            <a:srgbClr val="0070C0"/>
                          </a:solidFill>
                          <a:latin typeface="+mn-lt"/>
                        </a:rPr>
                        <a:t>TL16C554</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80LQFP, 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TL16C554A</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err="1" smtClean="0">
                          <a:ln>
                            <a:noFill/>
                          </a:ln>
                          <a:solidFill>
                            <a:srgbClr val="DE0000"/>
                          </a:solidFill>
                          <a:effectLst/>
                          <a:uLnTx/>
                          <a:uFillTx/>
                          <a:latin typeface="+mn-lt"/>
                          <a:ea typeface="+mn-ea"/>
                          <a:cs typeface="+mn-cs"/>
                        </a:rPr>
                        <a:t>High-Reliability</a:t>
                      </a:r>
                      <a:r>
                        <a:rPr kumimoji="0" lang="es-ES" sz="1200" b="1" i="0" u="none" strike="noStrike" kern="1200" cap="none" spc="0" normalizeH="0" baseline="0" noProof="0" dirty="0" smtClean="0">
                          <a:ln>
                            <a:noFill/>
                          </a:ln>
                          <a:solidFill>
                            <a:srgbClr val="DE0000"/>
                          </a:solidFill>
                          <a:effectLst/>
                          <a:uLnTx/>
                          <a:uFillTx/>
                          <a:latin typeface="+mn-lt"/>
                          <a:ea typeface="+mn-ea"/>
                          <a:cs typeface="+mn-cs"/>
                        </a:rPr>
                        <a:t> </a:t>
                      </a:r>
                      <a:r>
                        <a:rPr kumimoji="0" lang="es-ES" sz="1200" b="1" i="0" u="none" strike="noStrike" kern="1200" cap="none" spc="0" normalizeH="0" baseline="0" noProof="0" dirty="0" err="1" smtClean="0">
                          <a:ln>
                            <a:noFill/>
                          </a:ln>
                          <a:solidFill>
                            <a:srgbClr val="DE0000"/>
                          </a:solidFill>
                          <a:effectLst/>
                          <a:uLnTx/>
                          <a:uFillTx/>
                          <a:latin typeface="+mn-lt"/>
                          <a:ea typeface="+mn-ea"/>
                          <a:cs typeface="+mn-cs"/>
                        </a:rPr>
                        <a:t>product</a:t>
                      </a:r>
                      <a:endParaRPr kumimoji="0" lang="en-US" sz="1200" b="1" i="0" u="none" strike="noStrike" kern="1200" cap="none" spc="0" normalizeH="0" baseline="0" noProof="0" dirty="0" smtClean="0">
                        <a:ln>
                          <a:noFill/>
                        </a:ln>
                        <a:solidFill>
                          <a:srgbClr val="DE0000"/>
                        </a:solidFill>
                        <a:effectLst/>
                        <a:uLnTx/>
                        <a:uFillTx/>
                        <a:latin typeface="+mn-lt"/>
                        <a:ea typeface="+mn-ea"/>
                        <a:cs typeface="+mn-cs"/>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dirty="0" smtClean="0"/>
                        <a:t>3.3 &amp; 5V</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16</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64LQFP, 80LQFP, 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TL16C754B</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80LQFP, 68PLCC</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TL16C754C</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1.8, 2.5, 3.3 &amp; 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solidFill>
                            <a:schemeClr val="tx2"/>
                          </a:solidFill>
                        </a:rPr>
                        <a:t>3</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X86</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64LQFP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r h="154820">
                <a:tc>
                  <a:txBody>
                    <a:bodyPr/>
                    <a:lstStyle/>
                    <a:p>
                      <a:pPr algn="ctr" fontAlgn="t"/>
                      <a:r>
                        <a:rPr lang="es-ES" sz="1600" b="1" dirty="0" smtClean="0">
                          <a:solidFill>
                            <a:srgbClr val="0070C0"/>
                          </a:solidFill>
                          <a:latin typeface="+mn-lt"/>
                        </a:rPr>
                        <a:t>TIR100</a:t>
                      </a:r>
                      <a:endParaRPr lang="en-US" sz="1600" b="1" dirty="0">
                        <a:solidFill>
                          <a:srgbClr val="0070C0"/>
                        </a:solidFill>
                        <a:latin typeface="+mn-lt"/>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100" dirty="0" smtClean="0"/>
                        <a:t>2.7 </a:t>
                      </a:r>
                      <a:r>
                        <a:rPr lang="es-ES" sz="1100" dirty="0" err="1" smtClean="0"/>
                        <a:t>to</a:t>
                      </a:r>
                      <a:r>
                        <a:rPr lang="es-ES" sz="1100" dirty="0" smtClean="0"/>
                        <a:t> 5.5V</a:t>
                      </a:r>
                      <a:endParaRPr lang="en-US" sz="1100" dirty="0" smtClean="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n-US" sz="1100" dirty="0" smtClean="0"/>
                        <a:t>1200 bps to 115 kbps </a:t>
                      </a:r>
                      <a:endParaRPr lang="en-US" sz="1100" dirty="0">
                        <a:solidFill>
                          <a:schemeClr val="tx2"/>
                        </a:solidFill>
                      </a:endParaRPr>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IR</a:t>
                      </a:r>
                      <a:r>
                        <a:rPr lang="es-ES" sz="1100" baseline="0" dirty="0" smtClean="0"/>
                        <a:t> </a:t>
                      </a:r>
                      <a:r>
                        <a:rPr lang="es-ES" sz="1100" baseline="0" dirty="0" err="1" smtClean="0"/>
                        <a:t>to</a:t>
                      </a:r>
                      <a:r>
                        <a:rPr lang="es-ES" sz="1100" baseline="0" dirty="0" smtClean="0"/>
                        <a:t> UART</a:t>
                      </a:r>
                      <a:endParaRPr lang="en-US" sz="1100" dirty="0"/>
                    </a:p>
                  </a:txBody>
                  <a:tcPr marL="0" marR="0" marT="0" marB="0"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1</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0</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c>
                  <a:txBody>
                    <a:bodyPr/>
                    <a:lstStyle/>
                    <a:p>
                      <a:pPr algn="ctr" fontAlgn="t"/>
                      <a:r>
                        <a:rPr lang="es-ES" sz="1100" dirty="0" smtClean="0"/>
                        <a:t>8SO, 8TSSOP</a:t>
                      </a:r>
                      <a:endParaRPr lang="en-US" sz="1100" dirty="0"/>
                    </a:p>
                  </a:txBody>
                  <a:tcPr marL="1244" marR="1244" marT="1244" marB="1244"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28575" cap="flat" cmpd="sng" algn="ctr">
                      <a:solidFill>
                        <a:srgbClr val="5E5E5E"/>
                      </a:solidFill>
                      <a:prstDash val="solid"/>
                      <a:round/>
                      <a:headEnd type="none" w="med" len="med"/>
                      <a:tailEnd type="none" w="med" len="med"/>
                    </a:lnT>
                    <a:lnB w="28575" cap="flat" cmpd="sng" algn="ctr">
                      <a:solidFill>
                        <a:srgbClr val="5E5E5E"/>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prstGeom prst="rect">
            <a:avLst/>
          </a:prstGeom>
          <a:noFill/>
        </p:spPr>
        <p:txBody>
          <a:bodyPr/>
          <a:lstStyle/>
          <a:p>
            <a:fld id="{E213D729-2EEB-4D71-9C5F-3CAC90AA400D}" type="slidenum">
              <a:rPr lang="en-US"/>
              <a:pPr/>
              <a:t>24</a:t>
            </a:fld>
            <a:endParaRPr lang="en-US"/>
          </a:p>
        </p:txBody>
      </p:sp>
      <p:sp>
        <p:nvSpPr>
          <p:cNvPr id="1217539" name="Text Box 3"/>
          <p:cNvSpPr txBox="1">
            <a:spLocks noChangeArrowheads="1"/>
          </p:cNvSpPr>
          <p:nvPr/>
        </p:nvSpPr>
        <p:spPr bwMode="auto">
          <a:xfrm>
            <a:off x="0" y="4994275"/>
            <a:ext cx="9144000" cy="762000"/>
          </a:xfrm>
          <a:prstGeom prst="rect">
            <a:avLst/>
          </a:prstGeom>
          <a:noFill/>
          <a:ln w="9525" algn="ctr">
            <a:noFill/>
            <a:miter lim="800000"/>
            <a:headEnd/>
            <a:tailEnd/>
          </a:ln>
          <a:effectLst/>
        </p:spPr>
        <p:txBody>
          <a:bodyPr>
            <a:spAutoFit/>
          </a:bodyPr>
          <a:lstStyle/>
          <a:p>
            <a:pPr algn="ctr">
              <a:spcBef>
                <a:spcPct val="50000"/>
              </a:spcBef>
              <a:defRPr/>
            </a:pPr>
            <a:r>
              <a:rPr lang="en-US" sz="4400" b="1">
                <a:solidFill>
                  <a:schemeClr val="bg2"/>
                </a:solidFill>
                <a:effectLst>
                  <a:outerShdw blurRad="38100" dist="38100" dir="2700000" algn="tl">
                    <a:srgbClr val="C0C0C0"/>
                  </a:outerShdw>
                </a:effectLst>
              </a:rPr>
              <a:t>Thank You!</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809" y="1828800"/>
            <a:ext cx="2476591" cy="2458381"/>
          </a:xfrm>
          <a:prstGeom prst="rect">
            <a:avLst/>
          </a:prstGeom>
          <a:effectLst>
            <a:outerShdw blurRad="50800" dist="38100" dir="8100000" algn="tr" rotWithShape="0">
              <a:prstClr val="black">
                <a:alpha val="40000"/>
              </a:prstClr>
            </a:outerShdw>
            <a:reflection blurRad="6350" stA="50000" endA="300" endPos="38500" dist="50800" dir="5400000" sy="-100000" algn="bl" rotWithShape="0"/>
            <a:softEdge rad="12700"/>
          </a:effectLst>
        </p:spPr>
      </p:pic>
    </p:spTree>
    <p:extLst>
      <p:ext uri="{BB962C8B-B14F-4D97-AF65-F5344CB8AC3E}">
        <p14:creationId xmlns:p14="http://schemas.microsoft.com/office/powerpoint/2010/main" val="22124607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17539"/>
                                        </p:tgtEl>
                                        <p:attrNameLst>
                                          <p:attrName>style.visibility</p:attrName>
                                        </p:attrNameLst>
                                      </p:cBhvr>
                                      <p:to>
                                        <p:strVal val="visible"/>
                                      </p:to>
                                    </p:set>
                                    <p:anim calcmode="lin" valueType="num">
                                      <p:cBhvr>
                                        <p:cTn id="7" dur="500" fill="hold"/>
                                        <p:tgtEl>
                                          <p:spTgt spid="12175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17539"/>
                                        </p:tgtEl>
                                        <p:attrNameLst>
                                          <p:attrName>ppt_y</p:attrName>
                                        </p:attrNameLst>
                                      </p:cBhvr>
                                      <p:tavLst>
                                        <p:tav tm="0">
                                          <p:val>
                                            <p:strVal val="#ppt_y"/>
                                          </p:val>
                                        </p:tav>
                                        <p:tav tm="100000">
                                          <p:val>
                                            <p:strVal val="#ppt_y"/>
                                          </p:val>
                                        </p:tav>
                                      </p:tavLst>
                                    </p:anim>
                                    <p:anim calcmode="lin" valueType="num">
                                      <p:cBhvr>
                                        <p:cTn id="9" dur="500" fill="hold"/>
                                        <p:tgtEl>
                                          <p:spTgt spid="12175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175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1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z="3200" u="sng" dirty="0">
                <a:solidFill>
                  <a:srgbClr val="DE0000"/>
                </a:solidFill>
              </a:rPr>
              <a:t>How are UARTS used?</a:t>
            </a:r>
          </a:p>
        </p:txBody>
      </p:sp>
      <p:sp>
        <p:nvSpPr>
          <p:cNvPr id="144387" name="Rectangle 3"/>
          <p:cNvSpPr>
            <a:spLocks noGrp="1" noChangeArrowheads="1"/>
          </p:cNvSpPr>
          <p:nvPr>
            <p:ph type="body" sz="half" idx="1"/>
          </p:nvPr>
        </p:nvSpPr>
        <p:spPr/>
        <p:txBody>
          <a:bodyPr/>
          <a:lstStyle/>
          <a:p>
            <a:pPr>
              <a:buFontTx/>
              <a:buNone/>
            </a:pPr>
            <a:r>
              <a:rPr lang="en-US" sz="2400" b="1" u="sng" dirty="0" smtClean="0"/>
              <a:t>End </a:t>
            </a:r>
            <a:r>
              <a:rPr lang="en-US" sz="2400" b="1" u="sng" dirty="0"/>
              <a:t>Equipments</a:t>
            </a:r>
          </a:p>
          <a:p>
            <a:r>
              <a:rPr lang="en-US" sz="2000" dirty="0"/>
              <a:t>Modem</a:t>
            </a:r>
          </a:p>
          <a:p>
            <a:r>
              <a:rPr lang="en-US" sz="2000" dirty="0"/>
              <a:t>Factory Automation and Process Control </a:t>
            </a:r>
          </a:p>
          <a:p>
            <a:r>
              <a:rPr lang="en-US" sz="2000" dirty="0"/>
              <a:t>Point of Sales Systems </a:t>
            </a:r>
          </a:p>
          <a:p>
            <a:r>
              <a:rPr lang="en-US" sz="2000" dirty="0"/>
              <a:t>Gaming Terminals</a:t>
            </a:r>
          </a:p>
          <a:p>
            <a:r>
              <a:rPr lang="en-US" sz="2000" dirty="0"/>
              <a:t>Network Management </a:t>
            </a:r>
          </a:p>
          <a:p>
            <a:r>
              <a:rPr lang="en-US" sz="2000" dirty="0"/>
              <a:t>System Management and Debug ports</a:t>
            </a:r>
          </a:p>
          <a:p>
            <a:r>
              <a:rPr lang="en-US" sz="2000" dirty="0"/>
              <a:t>Chip-to-chip parallel-to-serial and serial-to-parallel data conversion/transmission</a:t>
            </a:r>
          </a:p>
          <a:p>
            <a:endParaRPr lang="en-US" sz="2000" dirty="0"/>
          </a:p>
        </p:txBody>
      </p:sp>
      <p:pic>
        <p:nvPicPr>
          <p:cNvPr id="144388" name="Picture 4"/>
          <p:cNvPicPr>
            <a:picLocks noGrp="1" noChangeAspect="1" noChangeArrowheads="1"/>
          </p:cNvPicPr>
          <p:nvPr>
            <p:ph sz="quarter" idx="2"/>
          </p:nvPr>
        </p:nvPicPr>
        <p:blipFill>
          <a:blip r:embed="rId2" cstate="print"/>
          <a:srcRect/>
          <a:stretch>
            <a:fillRect/>
          </a:stretch>
        </p:blipFill>
        <p:spPr>
          <a:xfrm>
            <a:off x="4643438" y="1798638"/>
            <a:ext cx="4157662" cy="1187450"/>
          </a:xfrm>
        </p:spPr>
      </p:pic>
      <p:pic>
        <p:nvPicPr>
          <p:cNvPr id="144389" name="Picture 5"/>
          <p:cNvPicPr>
            <a:picLocks noGrp="1" noChangeAspect="1" noChangeArrowheads="1"/>
          </p:cNvPicPr>
          <p:nvPr>
            <p:ph sz="quarter" idx="3"/>
          </p:nvPr>
        </p:nvPicPr>
        <p:blipFill>
          <a:blip r:embed="rId3" cstate="print"/>
          <a:srcRect/>
          <a:stretch>
            <a:fillRect/>
          </a:stretch>
        </p:blipFill>
        <p:spPr>
          <a:xfrm>
            <a:off x="4643438" y="3581400"/>
            <a:ext cx="4157662" cy="1728787"/>
          </a:xfrm>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76200"/>
            <a:ext cx="8458200" cy="762000"/>
          </a:xfrm>
        </p:spPr>
        <p:txBody>
          <a:bodyPr/>
          <a:lstStyle/>
          <a:p>
            <a:r>
              <a:rPr lang="en-US" sz="2800" dirty="0" smtClean="0">
                <a:solidFill>
                  <a:srgbClr val="DE0000"/>
                </a:solidFill>
              </a:rPr>
              <a:t>Discrete UARTs VS integrated UARTs</a:t>
            </a:r>
            <a:r>
              <a:rPr lang="zh-CN" altLang="en-US" sz="2800" dirty="0" smtClean="0">
                <a:solidFill>
                  <a:srgbClr val="DE0000"/>
                </a:solidFill>
              </a:rPr>
              <a:t>？</a:t>
            </a:r>
            <a:endParaRPr lang="en-US" dirty="0">
              <a:solidFill>
                <a:srgbClr val="DE0000"/>
              </a:solidFill>
            </a:endParaRPr>
          </a:p>
        </p:txBody>
      </p:sp>
      <p:sp>
        <p:nvSpPr>
          <p:cNvPr id="3" name="Content Placeholder 2"/>
          <p:cNvSpPr>
            <a:spLocks noGrp="1"/>
          </p:cNvSpPr>
          <p:nvPr>
            <p:ph idx="1"/>
          </p:nvPr>
        </p:nvSpPr>
        <p:spPr>
          <a:xfrm>
            <a:off x="333375" y="914400"/>
            <a:ext cx="8467725" cy="5334000"/>
          </a:xfrm>
        </p:spPr>
        <p:txBody>
          <a:bodyPr/>
          <a:lstStyle/>
          <a:p>
            <a:r>
              <a:rPr lang="en-US" sz="1800" dirty="0" smtClean="0"/>
              <a:t>Faster baud rates – up to 5Mbps (good for Bluetooth)</a:t>
            </a:r>
          </a:p>
          <a:p>
            <a:r>
              <a:rPr lang="en-US" sz="1800" dirty="0" smtClean="0"/>
              <a:t>Deeper FIFO </a:t>
            </a:r>
            <a:r>
              <a:rPr lang="en-US" sz="1800" dirty="0" err="1" smtClean="0"/>
              <a:t>Memmory</a:t>
            </a:r>
            <a:endParaRPr lang="en-US" sz="1800" dirty="0" smtClean="0"/>
          </a:p>
          <a:p>
            <a:r>
              <a:rPr lang="en-US" sz="1800" dirty="0" smtClean="0"/>
              <a:t>Low current consumption</a:t>
            </a:r>
          </a:p>
          <a:p>
            <a:r>
              <a:rPr lang="en-US" sz="1800" b="1" dirty="0" smtClean="0"/>
              <a:t>Programmable UART baud rate with high resolution clock </a:t>
            </a:r>
            <a:r>
              <a:rPr lang="en-US" sz="1800" b="1" dirty="0" err="1" smtClean="0"/>
              <a:t>prescaler</a:t>
            </a:r>
            <a:endParaRPr lang="en-US" sz="1800" b="1" dirty="0" smtClean="0"/>
          </a:p>
          <a:p>
            <a:r>
              <a:rPr lang="en-US" sz="1800" dirty="0" smtClean="0"/>
              <a:t>Extra GPIO with change-of-state detectors for general-purpose or modem control</a:t>
            </a:r>
          </a:p>
          <a:p>
            <a:r>
              <a:rPr lang="en-US" sz="1800" dirty="0" smtClean="0"/>
              <a:t>More Flexible interrupt system</a:t>
            </a:r>
          </a:p>
          <a:p>
            <a:r>
              <a:rPr lang="en-US" sz="1800" dirty="0" smtClean="0"/>
              <a:t>Independent transmit and receive channel control</a:t>
            </a:r>
          </a:p>
          <a:p>
            <a:r>
              <a:rPr lang="en-US" sz="1800" dirty="0" smtClean="0"/>
              <a:t>More Channels (1, 2, and 4)</a:t>
            </a:r>
          </a:p>
          <a:p>
            <a:r>
              <a:rPr lang="en-US" sz="1800" dirty="0" smtClean="0"/>
              <a:t>Better Auto software and hardware flow controls – prevent loss of data</a:t>
            </a:r>
          </a:p>
          <a:p>
            <a:r>
              <a:rPr lang="en-US" sz="1800" dirty="0" smtClean="0"/>
              <a:t>Better Auto multi-drop (RS-485) mode – prevent software overhead</a:t>
            </a:r>
          </a:p>
          <a:p>
            <a:r>
              <a:rPr lang="en-US" sz="1800" dirty="0" smtClean="0"/>
              <a:t>Flexible character length format – 5 to 8 data, parity, 9-bit, and stop bits</a:t>
            </a:r>
          </a:p>
          <a:p>
            <a:r>
              <a:rPr lang="en-US" sz="1800" dirty="0" smtClean="0"/>
              <a:t>Built-in IrDA interface circuitry – enable wireless links communication</a:t>
            </a:r>
          </a:p>
          <a:p>
            <a:r>
              <a:rPr lang="en-US" sz="1800" dirty="0" smtClean="0"/>
              <a:t>Upgrade the UART for future interfaces without replacing the CPU/ ASIC</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42900" y="0"/>
            <a:ext cx="8458200" cy="838200"/>
          </a:xfrm>
        </p:spPr>
        <p:txBody>
          <a:bodyPr/>
          <a:lstStyle/>
          <a:p>
            <a:pPr eaLnBrk="1" hangingPunct="1"/>
            <a:r>
              <a:rPr lang="en-US" sz="3200" u="sng" dirty="0" smtClean="0">
                <a:solidFill>
                  <a:srgbClr val="DE0000"/>
                </a:solidFill>
              </a:rPr>
              <a:t>Application markets for UARTs</a:t>
            </a:r>
          </a:p>
        </p:txBody>
      </p:sp>
      <p:sp>
        <p:nvSpPr>
          <p:cNvPr id="124932" name="Content Placeholder 2"/>
          <p:cNvSpPr>
            <a:spLocks noGrp="1"/>
          </p:cNvSpPr>
          <p:nvPr>
            <p:ph idx="1"/>
          </p:nvPr>
        </p:nvSpPr>
        <p:spPr>
          <a:xfrm>
            <a:off x="4424363" y="941388"/>
            <a:ext cx="4543425" cy="1954212"/>
          </a:xfrm>
        </p:spPr>
        <p:txBody>
          <a:bodyPr/>
          <a:lstStyle/>
          <a:p>
            <a:pPr eaLnBrk="1" hangingPunct="1">
              <a:buFontTx/>
              <a:buNone/>
            </a:pPr>
            <a:r>
              <a:rPr lang="en-US" sz="1400" b="1" i="1" u="sng" dirty="0" smtClean="0"/>
              <a:t>COMPUTER:</a:t>
            </a:r>
          </a:p>
          <a:p>
            <a:pPr eaLnBrk="1" hangingPunct="1"/>
            <a:r>
              <a:rPr lang="en-US" sz="1200" b="1" dirty="0" smtClean="0"/>
              <a:t>Highly integrated:</a:t>
            </a:r>
            <a:r>
              <a:rPr lang="en-US" sz="1200" dirty="0" smtClean="0"/>
              <a:t> Most COM ports in the computer now are controlled by integrated  ICs.</a:t>
            </a:r>
          </a:p>
          <a:p>
            <a:pPr eaLnBrk="1" hangingPunct="1"/>
            <a:r>
              <a:rPr lang="en-US" sz="1200" dirty="0" smtClean="0"/>
              <a:t>Further, most peripherals common in the computer market are </a:t>
            </a:r>
            <a:r>
              <a:rPr lang="en-US" sz="1200" b="1" dirty="0" smtClean="0"/>
              <a:t>parallel devices</a:t>
            </a:r>
            <a:r>
              <a:rPr lang="en-US" sz="1200" dirty="0" smtClean="0"/>
              <a:t>. </a:t>
            </a:r>
          </a:p>
          <a:p>
            <a:pPr eaLnBrk="1" hangingPunct="1"/>
            <a:r>
              <a:rPr lang="en-US" sz="1200" u="sng" dirty="0" smtClean="0"/>
              <a:t>– POS systems : vending screen, banking terminal, gas station</a:t>
            </a:r>
          </a:p>
          <a:p>
            <a:pPr eaLnBrk="1" hangingPunct="1"/>
            <a:r>
              <a:rPr lang="en-US" sz="1200" u="sng" dirty="0" smtClean="0"/>
              <a:t>– Remote access router : console, terminal, diagnostic, modem</a:t>
            </a:r>
          </a:p>
          <a:p>
            <a:pPr eaLnBrk="1" hangingPunct="1"/>
            <a:endParaRPr lang="en-US" sz="1200" dirty="0" smtClean="0"/>
          </a:p>
        </p:txBody>
      </p:sp>
      <p:sp>
        <p:nvSpPr>
          <p:cNvPr id="5" name="Rectangle 4"/>
          <p:cNvSpPr/>
          <p:nvPr/>
        </p:nvSpPr>
        <p:spPr>
          <a:xfrm>
            <a:off x="4419600" y="4879975"/>
            <a:ext cx="4724400" cy="1066800"/>
          </a:xfrm>
          <a:prstGeom prst="rect">
            <a:avLst/>
          </a:prstGeom>
        </p:spPr>
        <p:txBody>
          <a:bodyPr>
            <a:spAutoFit/>
          </a:bodyPr>
          <a:lstStyle/>
          <a:p>
            <a:pPr>
              <a:defRPr/>
            </a:pPr>
            <a:r>
              <a:rPr lang="en-US" sz="1400" b="1" i="1" dirty="0">
                <a:solidFill>
                  <a:srgbClr val="000000"/>
                </a:solidFill>
                <a:cs typeface="Arial" charset="0"/>
              </a:rPr>
              <a:t> </a:t>
            </a:r>
            <a:r>
              <a:rPr lang="en-US" sz="1400" b="1" i="1" u="sng" dirty="0" smtClean="0">
                <a:solidFill>
                  <a:srgbClr val="000000"/>
                </a:solidFill>
                <a:cs typeface="Arial" charset="0"/>
              </a:rPr>
              <a:t>AUTOMOTIVE:</a:t>
            </a:r>
            <a:endParaRPr lang="en-US" sz="1400" b="1" i="1" u="sng" dirty="0">
              <a:solidFill>
                <a:srgbClr val="000000"/>
              </a:solidFill>
              <a:cs typeface="Arial" charset="0"/>
            </a:endParaRPr>
          </a:p>
          <a:p>
            <a:pPr marL="227013" indent="-227013" fontAlgn="base">
              <a:spcBef>
                <a:spcPts val="800"/>
              </a:spcBef>
              <a:spcAft>
                <a:spcPct val="0"/>
              </a:spcAft>
              <a:buFontTx/>
              <a:buChar char="•"/>
              <a:defRPr/>
            </a:pPr>
            <a:r>
              <a:rPr lang="en-US" sz="1200" dirty="0">
                <a:solidFill>
                  <a:srgbClr val="000000"/>
                </a:solidFill>
                <a:cs typeface="Arial" charset="0"/>
              </a:rPr>
              <a:t>UARTs are used in conjunction with microcontrollers to communicate other subsystems through serial communications. </a:t>
            </a:r>
          </a:p>
          <a:p>
            <a:pPr marL="227013" indent="-227013" fontAlgn="base">
              <a:spcBef>
                <a:spcPts val="800"/>
              </a:spcBef>
              <a:spcAft>
                <a:spcPct val="0"/>
              </a:spcAft>
              <a:buFontTx/>
              <a:buChar char="•"/>
              <a:defRPr/>
            </a:pPr>
            <a:r>
              <a:rPr lang="en-US" sz="1200" i="1" u="sng" dirty="0">
                <a:solidFill>
                  <a:srgbClr val="000000"/>
                </a:solidFill>
                <a:cs typeface="Arial" charset="0"/>
              </a:rPr>
              <a:t>Navigation systems and other computer intensive functions. </a:t>
            </a:r>
          </a:p>
        </p:txBody>
      </p:sp>
      <p:sp>
        <p:nvSpPr>
          <p:cNvPr id="6" name="Content Placeholder 2"/>
          <p:cNvSpPr txBox="1">
            <a:spLocks/>
          </p:cNvSpPr>
          <p:nvPr/>
        </p:nvSpPr>
        <p:spPr bwMode="auto">
          <a:xfrm>
            <a:off x="4419600" y="2814638"/>
            <a:ext cx="4467225" cy="2062162"/>
          </a:xfrm>
          <a:prstGeom prst="rect">
            <a:avLst/>
          </a:prstGeom>
          <a:noFill/>
          <a:ln w="9525">
            <a:noFill/>
            <a:miter lim="800000"/>
            <a:headEnd/>
            <a:tailEnd/>
          </a:ln>
          <a:effectLst/>
        </p:spPr>
        <p:txBody>
          <a:bodyPr/>
          <a:lstStyle/>
          <a:p>
            <a:pPr marL="342900" indent="-342900" fontAlgn="base">
              <a:spcBef>
                <a:spcPct val="20000"/>
              </a:spcBef>
              <a:spcAft>
                <a:spcPct val="0"/>
              </a:spcAft>
              <a:defRPr/>
            </a:pPr>
            <a:r>
              <a:rPr lang="en-US" sz="1400" b="1" i="1" u="sng" kern="0" dirty="0" smtClean="0">
                <a:solidFill>
                  <a:srgbClr val="000000"/>
                </a:solidFill>
                <a:cs typeface="Arial" charset="0"/>
              </a:rPr>
              <a:t>CONSUMER:</a:t>
            </a:r>
            <a:endParaRPr lang="en-US" sz="1400" b="1" i="1" u="sng" kern="0" dirty="0">
              <a:solidFill>
                <a:srgbClr val="000000"/>
              </a:solidFill>
              <a:cs typeface="Arial" charset="0"/>
            </a:endParaRPr>
          </a:p>
          <a:p>
            <a:pPr marL="342900" indent="-342900" fontAlgn="base">
              <a:spcBef>
                <a:spcPct val="20000"/>
              </a:spcBef>
              <a:spcAft>
                <a:spcPct val="0"/>
              </a:spcAft>
              <a:buFontTx/>
              <a:buChar char="•"/>
              <a:defRPr/>
            </a:pPr>
            <a:r>
              <a:rPr lang="en-US" sz="1200" kern="0" dirty="0">
                <a:solidFill>
                  <a:srgbClr val="000000"/>
                </a:solidFill>
                <a:cs typeface="Arial" charset="0"/>
              </a:rPr>
              <a:t>Due to the growing number of applications requiring more computing power, the consumer market is a growing area for UARTs. </a:t>
            </a:r>
          </a:p>
          <a:p>
            <a:pPr marL="342900" indent="-342900" fontAlgn="base">
              <a:spcBef>
                <a:spcPct val="20000"/>
              </a:spcBef>
              <a:spcAft>
                <a:spcPct val="0"/>
              </a:spcAft>
              <a:buFontTx/>
              <a:buChar char="•"/>
              <a:defRPr/>
            </a:pPr>
            <a:r>
              <a:rPr lang="en-US" sz="1200" kern="0" dirty="0">
                <a:solidFill>
                  <a:srgbClr val="000000"/>
                </a:solidFill>
                <a:cs typeface="Arial" charset="0"/>
              </a:rPr>
              <a:t>Relatively small, the consumer market is an area where significant integration occurs and the growing number of FPGAs and GPUs being used will be designed with the UART function integrated in. </a:t>
            </a:r>
          </a:p>
          <a:p>
            <a:pPr marL="342900" indent="-342900" fontAlgn="base">
              <a:spcBef>
                <a:spcPct val="20000"/>
              </a:spcBef>
              <a:spcAft>
                <a:spcPct val="0"/>
              </a:spcAft>
              <a:buFontTx/>
              <a:buChar char="•"/>
              <a:defRPr/>
            </a:pPr>
            <a:r>
              <a:rPr lang="en-US" sz="1200" dirty="0">
                <a:solidFill>
                  <a:srgbClr val="000000"/>
                </a:solidFill>
                <a:cs typeface="Arial" charset="0"/>
              </a:rPr>
              <a:t>– </a:t>
            </a:r>
            <a:r>
              <a:rPr lang="fr-FR" sz="1200" dirty="0">
                <a:solidFill>
                  <a:srgbClr val="000000"/>
                </a:solidFill>
                <a:cs typeface="Arial" charset="0"/>
              </a:rPr>
              <a:t>Portable Devices: </a:t>
            </a:r>
            <a:r>
              <a:rPr lang="en-US" sz="1200" i="1" u="sng" kern="0" dirty="0">
                <a:solidFill>
                  <a:srgbClr val="000000"/>
                </a:solidFill>
                <a:cs typeface="Arial" charset="0"/>
              </a:rPr>
              <a:t>GPS</a:t>
            </a:r>
            <a:r>
              <a:rPr lang="en-US" sz="1200" u="sng" kern="0" dirty="0">
                <a:solidFill>
                  <a:srgbClr val="000000"/>
                </a:solidFill>
                <a:cs typeface="Arial" charset="0"/>
              </a:rPr>
              <a:t>, </a:t>
            </a:r>
            <a:r>
              <a:rPr lang="en-US" sz="1200" i="1" u="sng" kern="0" dirty="0">
                <a:solidFill>
                  <a:srgbClr val="000000"/>
                </a:solidFill>
                <a:cs typeface="Arial" charset="0"/>
              </a:rPr>
              <a:t>digital cameras, smart phones,</a:t>
            </a:r>
            <a:r>
              <a:rPr lang="fr-FR" sz="1200" dirty="0">
                <a:solidFill>
                  <a:srgbClr val="000000"/>
                </a:solidFill>
                <a:cs typeface="Arial" charset="0"/>
              </a:rPr>
              <a:t> </a:t>
            </a:r>
            <a:r>
              <a:rPr lang="fr-FR" sz="1200" u="sng" dirty="0">
                <a:solidFill>
                  <a:srgbClr val="000000"/>
                </a:solidFill>
                <a:cs typeface="Arial" charset="0"/>
              </a:rPr>
              <a:t>gaming</a:t>
            </a:r>
            <a:r>
              <a:rPr lang="en-US" sz="1200" i="1" u="sng" kern="0" dirty="0">
                <a:solidFill>
                  <a:srgbClr val="000000"/>
                </a:solidFill>
                <a:cs typeface="Arial" charset="0"/>
              </a:rPr>
              <a:t> and PDAs</a:t>
            </a:r>
            <a:r>
              <a:rPr lang="en-US" sz="1200" i="1" u="sng" kern="0" dirty="0" smtClean="0">
                <a:solidFill>
                  <a:srgbClr val="000000"/>
                </a:solidFill>
                <a:cs typeface="Arial" charset="0"/>
              </a:rPr>
              <a:t>.</a:t>
            </a:r>
            <a:endParaRPr lang="en-US" sz="1200" i="1" u="sng" kern="0" dirty="0">
              <a:solidFill>
                <a:srgbClr val="000000"/>
              </a:solidFill>
              <a:cs typeface="Arial" charset="0"/>
            </a:endParaRPr>
          </a:p>
        </p:txBody>
      </p:sp>
      <p:sp>
        <p:nvSpPr>
          <p:cNvPr id="8" name="Content Placeholder 2"/>
          <p:cNvSpPr txBox="1">
            <a:spLocks/>
          </p:cNvSpPr>
          <p:nvPr/>
        </p:nvSpPr>
        <p:spPr bwMode="auto">
          <a:xfrm>
            <a:off x="319088" y="909638"/>
            <a:ext cx="3657600" cy="2590800"/>
          </a:xfrm>
          <a:prstGeom prst="rect">
            <a:avLst/>
          </a:prstGeom>
          <a:noFill/>
          <a:ln w="9525" algn="ctr">
            <a:noFill/>
            <a:miter lim="800000"/>
            <a:headEnd/>
            <a:tailEnd/>
          </a:ln>
        </p:spPr>
        <p:txBody>
          <a:bodyPr/>
          <a:lstStyle/>
          <a:p>
            <a:pPr marL="227013" indent="-227013" fontAlgn="base">
              <a:spcBef>
                <a:spcPts val="800"/>
              </a:spcBef>
              <a:spcAft>
                <a:spcPct val="0"/>
              </a:spcAft>
              <a:defRPr/>
            </a:pPr>
            <a:r>
              <a:rPr lang="en-US" sz="1400" b="1" i="1" u="sng" kern="0" dirty="0" smtClean="0">
                <a:solidFill>
                  <a:srgbClr val="000000"/>
                </a:solidFill>
                <a:cs typeface="Arial" charset="0"/>
              </a:rPr>
              <a:t>COMMUNICATIONS:</a:t>
            </a:r>
            <a:endParaRPr lang="en-US" sz="1400" b="1" i="1" u="sng" kern="0" dirty="0">
              <a:solidFill>
                <a:srgbClr val="000000"/>
              </a:solidFill>
              <a:cs typeface="Arial" charset="0"/>
            </a:endParaRPr>
          </a:p>
          <a:p>
            <a:pPr marL="227013" indent="-227013" fontAlgn="base">
              <a:spcBef>
                <a:spcPts val="800"/>
              </a:spcBef>
              <a:spcAft>
                <a:spcPct val="0"/>
              </a:spcAft>
              <a:buFontTx/>
              <a:buChar char="•"/>
              <a:defRPr/>
            </a:pPr>
            <a:r>
              <a:rPr lang="en-US" sz="1200" kern="0" dirty="0">
                <a:solidFill>
                  <a:srgbClr val="000000"/>
                </a:solidFill>
                <a:cs typeface="Arial" charset="0"/>
              </a:rPr>
              <a:t>Telecommunications equipment used for transmission, control, and testing for quality, have been using discrete UARTs for serial communications. </a:t>
            </a:r>
          </a:p>
          <a:p>
            <a:pPr marL="227013" indent="-227013" fontAlgn="base">
              <a:spcBef>
                <a:spcPts val="800"/>
              </a:spcBef>
              <a:spcAft>
                <a:spcPct val="0"/>
              </a:spcAft>
              <a:buFontTx/>
              <a:buChar char="•"/>
              <a:defRPr/>
            </a:pPr>
            <a:r>
              <a:rPr lang="en-US" sz="1200" kern="0" dirty="0">
                <a:solidFill>
                  <a:srgbClr val="000000"/>
                </a:solidFill>
                <a:cs typeface="Arial" charset="0"/>
              </a:rPr>
              <a:t>Telecommunications equipment requires multiple channels, so UARTs with higher channel counts are required. Also, deeper FIFO devices are desirable for application designers in telecom. </a:t>
            </a:r>
          </a:p>
          <a:p>
            <a:pPr marL="227013" indent="-227013" fontAlgn="base">
              <a:spcBef>
                <a:spcPts val="800"/>
              </a:spcBef>
              <a:spcAft>
                <a:spcPct val="0"/>
              </a:spcAft>
              <a:buFontTx/>
              <a:buChar char="•"/>
              <a:defRPr/>
            </a:pPr>
            <a:r>
              <a:rPr lang="en-US" sz="1200" u="sng" dirty="0">
                <a:solidFill>
                  <a:srgbClr val="000000"/>
                </a:solidFill>
                <a:cs typeface="Arial" charset="0"/>
              </a:rPr>
              <a:t>– Telecom / networking : routers, servers, VoIP systems</a:t>
            </a:r>
          </a:p>
          <a:p>
            <a:pPr marL="227013" indent="-227013" fontAlgn="base">
              <a:spcBef>
                <a:spcPts val="800"/>
              </a:spcBef>
              <a:spcAft>
                <a:spcPct val="0"/>
              </a:spcAft>
              <a:buFontTx/>
              <a:buChar char="•"/>
              <a:defRPr/>
            </a:pPr>
            <a:endParaRPr lang="en-US" sz="1200" kern="0" dirty="0">
              <a:solidFill>
                <a:srgbClr val="000000"/>
              </a:solidFill>
              <a:cs typeface="Arial" charset="0"/>
            </a:endParaRPr>
          </a:p>
          <a:p>
            <a:pPr marL="227013" indent="-227013" fontAlgn="base">
              <a:spcBef>
                <a:spcPts val="800"/>
              </a:spcBef>
              <a:spcAft>
                <a:spcPct val="0"/>
              </a:spcAft>
              <a:defRPr/>
            </a:pPr>
            <a:endParaRPr lang="en-US" sz="1200" kern="0" dirty="0">
              <a:solidFill>
                <a:srgbClr val="000000"/>
              </a:solidFill>
              <a:cs typeface="Arial" charset="0"/>
            </a:endParaRPr>
          </a:p>
        </p:txBody>
      </p:sp>
      <p:sp>
        <p:nvSpPr>
          <p:cNvPr id="9" name="Content Placeholder 2"/>
          <p:cNvSpPr txBox="1">
            <a:spLocks/>
          </p:cNvSpPr>
          <p:nvPr/>
        </p:nvSpPr>
        <p:spPr bwMode="auto">
          <a:xfrm>
            <a:off x="274638" y="3797300"/>
            <a:ext cx="3751262" cy="2087563"/>
          </a:xfrm>
          <a:prstGeom prst="rect">
            <a:avLst/>
          </a:prstGeom>
          <a:noFill/>
          <a:ln w="9525">
            <a:noFill/>
            <a:miter lim="800000"/>
            <a:headEnd/>
            <a:tailEnd/>
          </a:ln>
          <a:effectLst/>
        </p:spPr>
        <p:txBody>
          <a:bodyPr/>
          <a:lstStyle/>
          <a:p>
            <a:pPr marL="342900" indent="-342900" fontAlgn="base">
              <a:spcBef>
                <a:spcPct val="20000"/>
              </a:spcBef>
              <a:spcAft>
                <a:spcPct val="0"/>
              </a:spcAft>
              <a:defRPr/>
            </a:pPr>
            <a:r>
              <a:rPr lang="en-US" sz="1400" b="1" i="1" u="sng" kern="0" dirty="0" smtClean="0">
                <a:solidFill>
                  <a:srgbClr val="000000"/>
                </a:solidFill>
                <a:cs typeface="Arial" charset="0"/>
              </a:rPr>
              <a:t>INDUSTRIAL:</a:t>
            </a:r>
            <a:endParaRPr lang="en-US" sz="1400" b="1" i="1" u="sng" kern="0" dirty="0">
              <a:solidFill>
                <a:srgbClr val="000000"/>
              </a:solidFill>
              <a:cs typeface="Arial" charset="0"/>
            </a:endParaRPr>
          </a:p>
          <a:p>
            <a:pPr marL="342900" indent="-342900" fontAlgn="base">
              <a:spcBef>
                <a:spcPct val="20000"/>
              </a:spcBef>
              <a:spcAft>
                <a:spcPct val="0"/>
              </a:spcAft>
              <a:buFontTx/>
              <a:buChar char="•"/>
              <a:defRPr/>
            </a:pPr>
            <a:r>
              <a:rPr lang="en-US" sz="1200" kern="0" dirty="0">
                <a:solidFill>
                  <a:srgbClr val="000000"/>
                </a:solidFill>
                <a:cs typeface="Arial" charset="0"/>
              </a:rPr>
              <a:t>Provide multiple opportunities in </a:t>
            </a:r>
            <a:r>
              <a:rPr lang="en-US" sz="1200" i="1" u="sng" kern="0" dirty="0">
                <a:solidFill>
                  <a:srgbClr val="000000"/>
                </a:solidFill>
                <a:cs typeface="Arial" charset="0"/>
              </a:rPr>
              <a:t>medical, process control, test equipment, and aerospace and military</a:t>
            </a:r>
            <a:r>
              <a:rPr lang="en-US" sz="1200" kern="0" dirty="0">
                <a:solidFill>
                  <a:srgbClr val="000000"/>
                </a:solidFill>
                <a:cs typeface="Arial" charset="0"/>
              </a:rPr>
              <a:t>. </a:t>
            </a:r>
          </a:p>
          <a:p>
            <a:pPr marL="342900" indent="-342900" fontAlgn="base">
              <a:spcBef>
                <a:spcPct val="20000"/>
              </a:spcBef>
              <a:spcAft>
                <a:spcPct val="0"/>
              </a:spcAft>
              <a:buFontTx/>
              <a:buChar char="•"/>
              <a:defRPr/>
            </a:pPr>
            <a:r>
              <a:rPr lang="en-US" sz="1200" kern="0" dirty="0">
                <a:solidFill>
                  <a:srgbClr val="000000"/>
                </a:solidFill>
                <a:cs typeface="Arial" charset="0"/>
              </a:rPr>
              <a:t>Use different channel count UARTs depending on how complex the design. </a:t>
            </a:r>
          </a:p>
          <a:p>
            <a:pPr marL="342900" indent="-342900" fontAlgn="base">
              <a:spcBef>
                <a:spcPct val="20000"/>
              </a:spcBef>
              <a:spcAft>
                <a:spcPct val="0"/>
              </a:spcAft>
              <a:buFontTx/>
              <a:buChar char="•"/>
              <a:defRPr/>
            </a:pPr>
            <a:r>
              <a:rPr lang="en-US" sz="1200" u="sng" dirty="0">
                <a:solidFill>
                  <a:srgbClr val="000000"/>
                </a:solidFill>
                <a:cs typeface="Arial" charset="0"/>
              </a:rPr>
              <a:t>– Industrial control and Medical equipment</a:t>
            </a:r>
          </a:p>
          <a:p>
            <a:pPr marL="342900" indent="-342900" fontAlgn="base">
              <a:spcBef>
                <a:spcPct val="20000"/>
              </a:spcBef>
              <a:spcAft>
                <a:spcPct val="0"/>
              </a:spcAft>
              <a:buFontTx/>
              <a:buChar char="•"/>
              <a:defRPr/>
            </a:pPr>
            <a:r>
              <a:rPr lang="en-US" sz="1200" u="sng" dirty="0">
                <a:solidFill>
                  <a:srgbClr val="000000"/>
                </a:solidFill>
                <a:cs typeface="Arial" charset="0"/>
              </a:rPr>
              <a:t>– Multi-drop industrial remote stations : display, sensor, meter</a:t>
            </a:r>
          </a:p>
          <a:p>
            <a:pPr marL="342900" indent="-342900" fontAlgn="base">
              <a:spcBef>
                <a:spcPct val="20000"/>
              </a:spcBef>
              <a:spcAft>
                <a:spcPct val="0"/>
              </a:spcAft>
              <a:buFontTx/>
              <a:buChar char="•"/>
              <a:defRPr/>
            </a:pPr>
            <a:endParaRPr lang="en-US" sz="1200" dirty="0">
              <a:solidFill>
                <a:srgbClr val="000000"/>
              </a:solidFill>
              <a:cs typeface="Arial" charset="0"/>
            </a:endParaRPr>
          </a:p>
          <a:p>
            <a:pPr marL="342900" indent="-342900" fontAlgn="base">
              <a:spcBef>
                <a:spcPct val="20000"/>
              </a:spcBef>
              <a:spcAft>
                <a:spcPct val="0"/>
              </a:spcAft>
              <a:buFontTx/>
              <a:buChar char="•"/>
              <a:defRPr/>
            </a:pPr>
            <a:endParaRPr lang="en-US" sz="1200" kern="0"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46"/>
          <p:cNvGraphicFramePr>
            <a:graphicFrameLocks noGrp="1"/>
          </p:cNvGraphicFramePr>
          <p:nvPr>
            <p:extLst>
              <p:ext uri="{D42A27DB-BD31-4B8C-83A1-F6EECF244321}">
                <p14:modId xmlns:p14="http://schemas.microsoft.com/office/powerpoint/2010/main" val="2370960713"/>
              </p:ext>
            </p:extLst>
          </p:nvPr>
        </p:nvGraphicFramePr>
        <p:xfrm>
          <a:off x="1447800" y="2209800"/>
          <a:ext cx="6096000" cy="2349500"/>
        </p:xfrm>
        <a:graphic>
          <a:graphicData uri="http://schemas.openxmlformats.org/drawingml/2006/table">
            <a:tbl>
              <a:tblPr firstRow="1" bandRow="1">
                <a:tableStyleId>{6E25E649-3F16-4E02-A733-19D2CDBF48F0}</a:tableStyleId>
              </a:tblPr>
              <a:tblGrid>
                <a:gridCol w="2032000"/>
                <a:gridCol w="2032000"/>
                <a:gridCol w="2032000"/>
              </a:tblGrid>
              <a:tr h="587375">
                <a:tc>
                  <a:txBody>
                    <a:bodyPr/>
                    <a:lstStyle/>
                    <a:p>
                      <a:r>
                        <a:rPr lang="es-ES" dirty="0" smtClean="0"/>
                        <a:t>NO</a:t>
                      </a:r>
                      <a:r>
                        <a:rPr lang="es-ES" baseline="0" dirty="0" smtClean="0"/>
                        <a:t> FIFO</a:t>
                      </a:r>
                      <a:endParaRPr lang="en-US" dirty="0"/>
                    </a:p>
                  </a:txBody>
                  <a:tcPr/>
                </a:tc>
                <a:tc>
                  <a:txBody>
                    <a:bodyPr/>
                    <a:lstStyle/>
                    <a:p>
                      <a:r>
                        <a:rPr lang="es-ES" dirty="0" smtClean="0"/>
                        <a:t>16 Byte FIFO</a:t>
                      </a:r>
                      <a:endParaRPr lang="en-US" dirty="0"/>
                    </a:p>
                  </a:txBody>
                  <a:tcPr/>
                </a:tc>
                <a:tc>
                  <a:txBody>
                    <a:bodyPr/>
                    <a:lstStyle/>
                    <a:p>
                      <a:r>
                        <a:rPr lang="es-ES" dirty="0" smtClean="0"/>
                        <a:t>64 Byte FIFO</a:t>
                      </a:r>
                      <a:endParaRPr lang="en-US" dirty="0"/>
                    </a:p>
                  </a:txBody>
                  <a:tcPr/>
                </a:tc>
              </a:tr>
              <a:tr h="587375">
                <a:tc>
                  <a:txBody>
                    <a:bodyPr/>
                    <a:lstStyle/>
                    <a:p>
                      <a:endParaRPr lang="en-US"/>
                    </a:p>
                  </a:txBody>
                  <a:tcPr/>
                </a:tc>
                <a:tc>
                  <a:txBody>
                    <a:bodyPr/>
                    <a:lstStyle/>
                    <a:p>
                      <a:endParaRPr lang="en-US"/>
                    </a:p>
                  </a:txBody>
                  <a:tcPr/>
                </a:tc>
                <a:tc>
                  <a:txBody>
                    <a:bodyPr/>
                    <a:lstStyle/>
                    <a:p>
                      <a:endParaRPr lang="en-US"/>
                    </a:p>
                  </a:txBody>
                  <a:tcPr/>
                </a:tc>
              </a:tr>
              <a:tr h="587375">
                <a:tc>
                  <a:txBody>
                    <a:bodyPr/>
                    <a:lstStyle/>
                    <a:p>
                      <a:endParaRPr lang="en-US" dirty="0"/>
                    </a:p>
                  </a:txBody>
                  <a:tcPr/>
                </a:tc>
                <a:tc>
                  <a:txBody>
                    <a:bodyPr/>
                    <a:lstStyle/>
                    <a:p>
                      <a:endParaRPr lang="en-US" dirty="0"/>
                    </a:p>
                  </a:txBody>
                  <a:tcPr/>
                </a:tc>
                <a:tc>
                  <a:txBody>
                    <a:bodyPr/>
                    <a:lstStyle/>
                    <a:p>
                      <a:endParaRPr lang="en-US"/>
                    </a:p>
                  </a:txBody>
                  <a:tcPr/>
                </a:tc>
              </a:tr>
              <a:tr h="587375">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pSp>
        <p:nvGrpSpPr>
          <p:cNvPr id="48" name="Group 47"/>
          <p:cNvGrpSpPr/>
          <p:nvPr/>
        </p:nvGrpSpPr>
        <p:grpSpPr>
          <a:xfrm>
            <a:off x="1543050" y="2914650"/>
            <a:ext cx="5905500" cy="1527175"/>
            <a:chOff x="1628775" y="2105025"/>
            <a:chExt cx="5905500" cy="1527175"/>
          </a:xfrm>
        </p:grpSpPr>
        <p:sp>
          <p:nvSpPr>
            <p:cNvPr id="132099" name="AutoShape 3"/>
            <p:cNvSpPr>
              <a:spLocks noChangeArrowheads="1"/>
            </p:cNvSpPr>
            <p:nvPr/>
          </p:nvSpPr>
          <p:spPr bwMode="auto">
            <a:xfrm>
              <a:off x="1628775" y="211455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TL16C450</a:t>
              </a:r>
            </a:p>
            <a:p>
              <a:pPr algn="ctr" fontAlgn="base">
                <a:spcBef>
                  <a:spcPct val="0"/>
                </a:spcBef>
                <a:spcAft>
                  <a:spcPct val="0"/>
                </a:spcAft>
              </a:pPr>
              <a:r>
                <a:rPr lang="en-US" sz="800" dirty="0" smtClean="0">
                  <a:solidFill>
                    <a:schemeClr val="tx1"/>
                  </a:solidFill>
                  <a:cs typeface="Arial" charset="0"/>
                </a:rPr>
                <a:t>5V, Max rate = 0.25Mbps</a:t>
              </a:r>
              <a:endParaRPr lang="en-US" sz="800" b="1" dirty="0" smtClean="0">
                <a:solidFill>
                  <a:schemeClr val="tx1"/>
                </a:solidFill>
                <a:cs typeface="Arial" charset="0"/>
              </a:endParaRPr>
            </a:p>
          </p:txBody>
        </p:sp>
        <p:sp>
          <p:nvSpPr>
            <p:cNvPr id="132100" name="AutoShape 4"/>
            <p:cNvSpPr>
              <a:spLocks noChangeArrowheads="1"/>
            </p:cNvSpPr>
            <p:nvPr/>
          </p:nvSpPr>
          <p:spPr bwMode="auto">
            <a:xfrm>
              <a:off x="3667125" y="326707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s-ES" sz="1200" b="1" dirty="0" smtClean="0">
                  <a:solidFill>
                    <a:schemeClr val="tx1"/>
                  </a:solidFill>
                  <a:cs typeface="Arial" charset="0"/>
                </a:rPr>
                <a:t>PC16550D</a:t>
              </a:r>
              <a:endParaRPr lang="en-US" sz="1200" b="1" dirty="0" smtClean="0">
                <a:solidFill>
                  <a:schemeClr val="tx1"/>
                </a:solidFill>
                <a:cs typeface="Arial" charset="0"/>
              </a:endParaRPr>
            </a:p>
            <a:p>
              <a:pPr algn="ctr" fontAlgn="base">
                <a:spcBef>
                  <a:spcPct val="0"/>
                </a:spcBef>
                <a:spcAft>
                  <a:spcPct val="0"/>
                </a:spcAft>
              </a:pPr>
              <a:r>
                <a:rPr lang="en-US" sz="800" dirty="0" smtClean="0">
                  <a:solidFill>
                    <a:schemeClr val="tx1"/>
                  </a:solidFill>
                  <a:cs typeface="Arial" charset="0"/>
                </a:rPr>
                <a:t>5V, Max rate = 1.5Mbps</a:t>
              </a:r>
              <a:endParaRPr lang="en-US" sz="800" b="1" dirty="0" smtClean="0">
                <a:solidFill>
                  <a:schemeClr val="tx1"/>
                </a:solidFill>
                <a:cs typeface="Arial" charset="0"/>
              </a:endParaRPr>
            </a:p>
          </p:txBody>
        </p:sp>
        <p:sp>
          <p:nvSpPr>
            <p:cNvPr id="132113" name="AutoShape 17"/>
            <p:cNvSpPr>
              <a:spLocks noChangeArrowheads="1"/>
            </p:cNvSpPr>
            <p:nvPr/>
          </p:nvSpPr>
          <p:spPr bwMode="auto">
            <a:xfrm>
              <a:off x="3667125" y="210502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TL16C550C</a:t>
              </a:r>
            </a:p>
            <a:p>
              <a:pPr algn="ctr" fontAlgn="base">
                <a:spcBef>
                  <a:spcPct val="0"/>
                </a:spcBef>
                <a:spcAft>
                  <a:spcPct val="0"/>
                </a:spcAft>
              </a:pPr>
              <a:r>
                <a:rPr lang="en-US" sz="800" dirty="0" smtClean="0">
                  <a:solidFill>
                    <a:schemeClr val="tx1"/>
                  </a:solidFill>
                  <a:cs typeface="Arial" charset="0"/>
                </a:rPr>
                <a:t>3.3 or 5V, Max rate = 1Mbps</a:t>
              </a:r>
            </a:p>
          </p:txBody>
        </p:sp>
        <p:sp>
          <p:nvSpPr>
            <p:cNvPr id="132116" name="AutoShape 20"/>
            <p:cNvSpPr>
              <a:spLocks noChangeArrowheads="1"/>
            </p:cNvSpPr>
            <p:nvPr/>
          </p:nvSpPr>
          <p:spPr bwMode="auto">
            <a:xfrm>
              <a:off x="5705475" y="210502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TL16C750</a:t>
              </a:r>
            </a:p>
            <a:p>
              <a:pPr algn="ctr" fontAlgn="base">
                <a:spcBef>
                  <a:spcPct val="0"/>
                </a:spcBef>
                <a:spcAft>
                  <a:spcPct val="0"/>
                </a:spcAft>
              </a:pPr>
              <a:r>
                <a:rPr lang="en-US" sz="800" dirty="0" smtClean="0">
                  <a:solidFill>
                    <a:schemeClr val="tx1"/>
                  </a:solidFill>
                  <a:cs typeface="Arial" charset="0"/>
                </a:rPr>
                <a:t>3.3V or 5V, Max rate = 3Mbps</a:t>
              </a:r>
            </a:p>
          </p:txBody>
        </p:sp>
        <p:sp>
          <p:nvSpPr>
            <p:cNvPr id="132121" name="AutoShape 25"/>
            <p:cNvSpPr>
              <a:spLocks noChangeArrowheads="1"/>
            </p:cNvSpPr>
            <p:nvPr/>
          </p:nvSpPr>
          <p:spPr bwMode="auto">
            <a:xfrm>
              <a:off x="3676650" y="267652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smtClean="0">
                  <a:solidFill>
                    <a:schemeClr val="tx1"/>
                  </a:solidFill>
                  <a:cs typeface="Arial" charset="0"/>
                </a:rPr>
                <a:t>TL16C550D</a:t>
              </a:r>
            </a:p>
            <a:p>
              <a:pPr algn="ctr" fontAlgn="base">
                <a:spcBef>
                  <a:spcPct val="0"/>
                </a:spcBef>
                <a:spcAft>
                  <a:spcPct val="0"/>
                </a:spcAft>
              </a:pPr>
              <a:r>
                <a:rPr lang="en-US" sz="800" smtClean="0">
                  <a:solidFill>
                    <a:schemeClr val="tx1"/>
                  </a:solidFill>
                  <a:cs typeface="Arial" charset="0"/>
                </a:rPr>
                <a:t>2.5, 3.3 or 5V, Max rate = 1.5Mbps</a:t>
              </a:r>
            </a:p>
          </p:txBody>
        </p:sp>
        <p:sp>
          <p:nvSpPr>
            <p:cNvPr id="132126" name="AutoShape 30"/>
            <p:cNvSpPr>
              <a:spLocks noChangeArrowheads="1"/>
            </p:cNvSpPr>
            <p:nvPr/>
          </p:nvSpPr>
          <p:spPr bwMode="auto">
            <a:xfrm>
              <a:off x="1628775" y="267652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TL16C451</a:t>
              </a:r>
            </a:p>
            <a:p>
              <a:pPr algn="ctr" fontAlgn="base">
                <a:spcBef>
                  <a:spcPct val="0"/>
                </a:spcBef>
                <a:spcAft>
                  <a:spcPct val="0"/>
                </a:spcAft>
              </a:pPr>
              <a:r>
                <a:rPr lang="en-US" sz="800" dirty="0" smtClean="0">
                  <a:solidFill>
                    <a:schemeClr val="tx1"/>
                  </a:solidFill>
                  <a:cs typeface="Arial" charset="0"/>
                </a:rPr>
                <a:t>5V, Max rate = 0.25Mbps</a:t>
              </a:r>
              <a:r>
                <a:rPr lang="en-US" sz="800" b="1" dirty="0" smtClean="0">
                  <a:solidFill>
                    <a:schemeClr val="tx1"/>
                  </a:solidFill>
                  <a:cs typeface="Arial" charset="0"/>
                </a:rPr>
                <a:t>, </a:t>
              </a:r>
              <a:r>
                <a:rPr lang="en-US" sz="800" dirty="0" smtClean="0">
                  <a:solidFill>
                    <a:schemeClr val="tx1"/>
                  </a:solidFill>
                  <a:cs typeface="Arial" charset="0"/>
                </a:rPr>
                <a:t>parallel port</a:t>
              </a:r>
            </a:p>
          </p:txBody>
        </p:sp>
        <p:sp>
          <p:nvSpPr>
            <p:cNvPr id="132130" name="AutoShape 34"/>
            <p:cNvSpPr>
              <a:spLocks noChangeArrowheads="1"/>
            </p:cNvSpPr>
            <p:nvPr/>
          </p:nvSpPr>
          <p:spPr bwMode="auto">
            <a:xfrm>
              <a:off x="5705475" y="2590800"/>
              <a:ext cx="1828800" cy="5476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TL16PC564B</a:t>
              </a:r>
            </a:p>
            <a:p>
              <a:pPr algn="ctr" fontAlgn="base">
                <a:spcBef>
                  <a:spcPct val="0"/>
                </a:spcBef>
                <a:spcAft>
                  <a:spcPct val="0"/>
                </a:spcAft>
              </a:pPr>
              <a:r>
                <a:rPr lang="en-US" sz="800" dirty="0" smtClean="0">
                  <a:solidFill>
                    <a:srgbClr val="C00000"/>
                  </a:solidFill>
                  <a:cs typeface="Arial" charset="0"/>
                </a:rPr>
                <a:t>PCMCIA Interface w/ 64-Byte FIFOs</a:t>
              </a:r>
            </a:p>
          </p:txBody>
        </p:sp>
      </p:grpSp>
      <p:sp>
        <p:nvSpPr>
          <p:cNvPr id="45" name="Rectangle 2"/>
          <p:cNvSpPr>
            <a:spLocks noGrp="1" noChangeArrowheads="1"/>
          </p:cNvSpPr>
          <p:nvPr>
            <p:ph type="title"/>
          </p:nvPr>
        </p:nvSpPr>
        <p:spPr>
          <a:xfrm>
            <a:off x="342900" y="0"/>
            <a:ext cx="8648700" cy="1189038"/>
          </a:xfrm>
        </p:spPr>
        <p:txBody>
          <a:bodyPr/>
          <a:lstStyle/>
          <a:p>
            <a:r>
              <a:rPr lang="en-US" altLang="zh-CN" sz="3200" u="sng" dirty="0" smtClean="0">
                <a:solidFill>
                  <a:srgbClr val="DE0000"/>
                </a:solidFill>
              </a:rPr>
              <a:t>UART Product Portfolio 1 Channel:</a:t>
            </a:r>
            <a:endParaRPr lang="en-US" sz="3200" u="sng" dirty="0">
              <a:solidFill>
                <a:srgbClr val="DE0000"/>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p:cNvGraphicFramePr>
            <a:graphicFrameLocks noGrp="1"/>
          </p:cNvGraphicFramePr>
          <p:nvPr>
            <p:extLst>
              <p:ext uri="{D42A27DB-BD31-4B8C-83A1-F6EECF244321}">
                <p14:modId xmlns:p14="http://schemas.microsoft.com/office/powerpoint/2010/main" val="209354655"/>
              </p:ext>
            </p:extLst>
          </p:nvPr>
        </p:nvGraphicFramePr>
        <p:xfrm>
          <a:off x="1524000" y="657225"/>
          <a:ext cx="6096000" cy="5591179"/>
        </p:xfrm>
        <a:graphic>
          <a:graphicData uri="http://schemas.openxmlformats.org/drawingml/2006/table">
            <a:tbl>
              <a:tblPr firstRow="1" bandRow="1">
                <a:tableStyleId>{6E25E649-3F16-4E02-A733-19D2CDBF48F0}</a:tableStyleId>
              </a:tblPr>
              <a:tblGrid>
                <a:gridCol w="2032000"/>
                <a:gridCol w="2032000"/>
                <a:gridCol w="2032000"/>
              </a:tblGrid>
              <a:tr h="375877">
                <a:tc>
                  <a:txBody>
                    <a:bodyPr/>
                    <a:lstStyle/>
                    <a:p>
                      <a:r>
                        <a:rPr lang="es-ES" dirty="0" smtClean="0"/>
                        <a:t>NO</a:t>
                      </a:r>
                      <a:r>
                        <a:rPr lang="es-ES" baseline="0" dirty="0" smtClean="0"/>
                        <a:t> FIFO</a:t>
                      </a:r>
                      <a:endParaRPr lang="en-US" dirty="0"/>
                    </a:p>
                  </a:txBody>
                  <a:tcPr/>
                </a:tc>
                <a:tc>
                  <a:txBody>
                    <a:bodyPr/>
                    <a:lstStyle/>
                    <a:p>
                      <a:r>
                        <a:rPr lang="es-ES" dirty="0" smtClean="0"/>
                        <a:t>16 Byte FIFO</a:t>
                      </a:r>
                      <a:endParaRPr lang="en-US" dirty="0"/>
                    </a:p>
                  </a:txBody>
                  <a:tcPr/>
                </a:tc>
                <a:tc>
                  <a:txBody>
                    <a:bodyPr/>
                    <a:lstStyle/>
                    <a:p>
                      <a:r>
                        <a:rPr lang="es-ES" dirty="0" smtClean="0"/>
                        <a:t>64 Byte FIFO</a:t>
                      </a:r>
                      <a:endParaRPr lang="en-US" dirty="0"/>
                    </a:p>
                  </a:txBody>
                  <a:tcPr/>
                </a:tc>
              </a:tr>
              <a:tr h="579478">
                <a:tc>
                  <a:txBody>
                    <a:bodyPr/>
                    <a:lstStyle/>
                    <a:p>
                      <a:endParaRPr lang="en-US"/>
                    </a:p>
                  </a:txBody>
                  <a:tcPr/>
                </a:tc>
                <a:tc>
                  <a:txBody>
                    <a:bodyPr/>
                    <a:lstStyle/>
                    <a:p>
                      <a:endParaRPr lang="en-US"/>
                    </a:p>
                  </a:txBody>
                  <a:tcPr/>
                </a:tc>
                <a:tc>
                  <a:txBody>
                    <a:bodyPr/>
                    <a:lstStyle/>
                    <a:p>
                      <a:endParaRPr lang="en-US"/>
                    </a:p>
                  </a:txBody>
                  <a:tcPr/>
                </a:tc>
              </a:tr>
              <a:tr h="579478">
                <a:tc>
                  <a:txBody>
                    <a:bodyPr/>
                    <a:lstStyle/>
                    <a:p>
                      <a:endParaRPr lang="en-US" dirty="0"/>
                    </a:p>
                  </a:txBody>
                  <a:tcPr/>
                </a:tc>
                <a:tc>
                  <a:txBody>
                    <a:bodyPr/>
                    <a:lstStyle/>
                    <a:p>
                      <a:endParaRPr lang="en-US" dirty="0"/>
                    </a:p>
                  </a:txBody>
                  <a:tcPr/>
                </a:tc>
                <a:tc>
                  <a:txBody>
                    <a:bodyPr/>
                    <a:lstStyle/>
                    <a:p>
                      <a:endParaRPr lang="en-US" dirty="0"/>
                    </a:p>
                  </a:txBody>
                  <a:tcPr/>
                </a:tc>
              </a:tr>
              <a:tr h="579478">
                <a:tc>
                  <a:txBody>
                    <a:bodyPr/>
                    <a:lstStyle/>
                    <a:p>
                      <a:endParaRPr lang="en-US"/>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a:p>
                  </a:txBody>
                  <a:tcPr/>
                </a:tc>
                <a:tc>
                  <a:txBody>
                    <a:bodyPr/>
                    <a:lstStyle/>
                    <a:p>
                      <a:endParaRPr lang="en-US" dirty="0"/>
                    </a:p>
                  </a:txBody>
                  <a:tcPr/>
                </a:tc>
              </a:tr>
              <a:tr h="579478">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r>
                        <a:rPr lang="en-US" sz="1400" dirty="0" smtClean="0"/>
                        <a:t>High-Reliability</a:t>
                      </a:r>
                      <a:r>
                        <a:rPr lang="en-US" sz="1400" baseline="0" dirty="0" smtClean="0"/>
                        <a:t> </a:t>
                      </a:r>
                      <a:r>
                        <a:rPr lang="en-US" sz="1400" dirty="0" smtClean="0"/>
                        <a:t>product.</a:t>
                      </a:r>
                      <a:endParaRPr lang="en-US" sz="1400" dirty="0"/>
                    </a:p>
                  </a:txBody>
                  <a:tcPr/>
                </a:tc>
              </a:tr>
            </a:tbl>
          </a:graphicData>
        </a:graphic>
      </p:graphicFrame>
      <p:sp>
        <p:nvSpPr>
          <p:cNvPr id="132100" name="AutoShape 4"/>
          <p:cNvSpPr>
            <a:spLocks noChangeArrowheads="1"/>
          </p:cNvSpPr>
          <p:nvPr/>
        </p:nvSpPr>
        <p:spPr bwMode="auto">
          <a:xfrm>
            <a:off x="1600200" y="11430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TL16C452</a:t>
            </a:r>
          </a:p>
          <a:p>
            <a:pPr algn="ctr" fontAlgn="base">
              <a:spcBef>
                <a:spcPct val="0"/>
              </a:spcBef>
              <a:spcAft>
                <a:spcPct val="0"/>
              </a:spcAft>
            </a:pPr>
            <a:r>
              <a:rPr lang="en-US" sz="800" dirty="0" smtClean="0">
                <a:solidFill>
                  <a:schemeClr val="tx1"/>
                </a:solidFill>
                <a:cs typeface="Arial" charset="0"/>
              </a:rPr>
              <a:t>5V, Max rate = 0.25Mbps</a:t>
            </a:r>
            <a:endParaRPr lang="en-US" sz="800" b="1" dirty="0" smtClean="0">
              <a:solidFill>
                <a:schemeClr val="tx1"/>
              </a:solidFill>
              <a:cs typeface="Arial" charset="0"/>
            </a:endParaRPr>
          </a:p>
        </p:txBody>
      </p:sp>
      <p:sp>
        <p:nvSpPr>
          <p:cNvPr id="132114" name="AutoShape 18"/>
          <p:cNvSpPr>
            <a:spLocks noChangeArrowheads="1"/>
          </p:cNvSpPr>
          <p:nvPr/>
        </p:nvSpPr>
        <p:spPr bwMode="auto">
          <a:xfrm>
            <a:off x="3657600" y="11430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TL16C552</a:t>
            </a:r>
          </a:p>
          <a:p>
            <a:pPr algn="ctr" fontAlgn="base">
              <a:spcBef>
                <a:spcPct val="0"/>
              </a:spcBef>
              <a:spcAft>
                <a:spcPct val="0"/>
              </a:spcAft>
            </a:pPr>
            <a:r>
              <a:rPr lang="en-US" sz="800" dirty="0" smtClean="0">
                <a:solidFill>
                  <a:schemeClr val="tx1"/>
                </a:solidFill>
                <a:cs typeface="Arial" charset="0"/>
              </a:rPr>
              <a:t>5V, Max rate = 1Mbps, Parallel Port</a:t>
            </a:r>
          </a:p>
        </p:txBody>
      </p:sp>
      <p:sp>
        <p:nvSpPr>
          <p:cNvPr id="132115" name="AutoShape 19"/>
          <p:cNvSpPr>
            <a:spLocks noChangeArrowheads="1"/>
          </p:cNvSpPr>
          <p:nvPr/>
        </p:nvSpPr>
        <p:spPr bwMode="auto">
          <a:xfrm>
            <a:off x="5715000" y="11430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TL16C752B</a:t>
            </a:r>
          </a:p>
          <a:p>
            <a:pPr algn="ctr" fontAlgn="base">
              <a:spcBef>
                <a:spcPct val="0"/>
              </a:spcBef>
              <a:spcAft>
                <a:spcPct val="0"/>
              </a:spcAft>
            </a:pPr>
            <a:r>
              <a:rPr lang="en-US" sz="800" dirty="0" smtClean="0">
                <a:solidFill>
                  <a:schemeClr val="tx1"/>
                </a:solidFill>
                <a:cs typeface="Arial" charset="0"/>
              </a:rPr>
              <a:t>3.3 V, Max rate = 3Mbps</a:t>
            </a:r>
          </a:p>
        </p:txBody>
      </p:sp>
      <p:sp>
        <p:nvSpPr>
          <p:cNvPr id="132122" name="AutoShape 26"/>
          <p:cNvSpPr>
            <a:spLocks noChangeArrowheads="1"/>
          </p:cNvSpPr>
          <p:nvPr/>
        </p:nvSpPr>
        <p:spPr bwMode="auto">
          <a:xfrm>
            <a:off x="3667125" y="230505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TL16C2550</a:t>
            </a:r>
          </a:p>
          <a:p>
            <a:pPr algn="ctr" fontAlgn="base">
              <a:spcBef>
                <a:spcPct val="0"/>
              </a:spcBef>
              <a:spcAft>
                <a:spcPct val="0"/>
              </a:spcAft>
            </a:pPr>
            <a:r>
              <a:rPr lang="en-US" sz="800" dirty="0" smtClean="0">
                <a:solidFill>
                  <a:schemeClr val="tx1"/>
                </a:solidFill>
                <a:cs typeface="Arial" charset="0"/>
              </a:rPr>
              <a:t>1.8, 2.5, 3.V or 5V, Max rate = 1.5Mbps</a:t>
            </a:r>
          </a:p>
        </p:txBody>
      </p:sp>
      <p:sp>
        <p:nvSpPr>
          <p:cNvPr id="132123" name="AutoShape 27"/>
          <p:cNvSpPr>
            <a:spLocks noChangeArrowheads="1"/>
          </p:cNvSpPr>
          <p:nvPr/>
        </p:nvSpPr>
        <p:spPr bwMode="auto">
          <a:xfrm>
            <a:off x="3676650" y="34671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TL16C2552</a:t>
            </a:r>
            <a:endParaRPr lang="en-US" sz="800" b="1" dirty="0" smtClean="0">
              <a:solidFill>
                <a:schemeClr val="tx1"/>
              </a:solidFill>
              <a:cs typeface="Arial" charset="0"/>
            </a:endParaRPr>
          </a:p>
          <a:p>
            <a:pPr algn="ctr" fontAlgn="base">
              <a:spcBef>
                <a:spcPct val="0"/>
              </a:spcBef>
              <a:spcAft>
                <a:spcPct val="0"/>
              </a:spcAft>
            </a:pPr>
            <a:r>
              <a:rPr lang="en-US" sz="800" dirty="0" smtClean="0">
                <a:solidFill>
                  <a:schemeClr val="tx1"/>
                </a:solidFill>
                <a:cs typeface="Arial" charset="0"/>
              </a:rPr>
              <a:t>1.8, 2.5, 3.3 or 5V, Max rate = 1.5Mbps</a:t>
            </a:r>
            <a:endParaRPr lang="en-US" sz="800" b="1" dirty="0" smtClean="0">
              <a:solidFill>
                <a:schemeClr val="tx1"/>
              </a:solidFill>
              <a:cs typeface="Arial" charset="0"/>
            </a:endParaRPr>
          </a:p>
        </p:txBody>
      </p:sp>
      <p:sp>
        <p:nvSpPr>
          <p:cNvPr id="132125" name="AutoShape 29"/>
          <p:cNvSpPr>
            <a:spLocks noChangeArrowheads="1"/>
          </p:cNvSpPr>
          <p:nvPr/>
        </p:nvSpPr>
        <p:spPr bwMode="auto">
          <a:xfrm>
            <a:off x="5695950" y="230505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TL16C752C</a:t>
            </a:r>
          </a:p>
          <a:p>
            <a:pPr algn="ctr" fontAlgn="base">
              <a:spcBef>
                <a:spcPct val="0"/>
              </a:spcBef>
              <a:spcAft>
                <a:spcPct val="0"/>
              </a:spcAft>
            </a:pPr>
            <a:r>
              <a:rPr lang="en-US" sz="800" dirty="0" smtClean="0">
                <a:solidFill>
                  <a:schemeClr val="tx1"/>
                </a:solidFill>
                <a:cs typeface="Arial" charset="0"/>
              </a:rPr>
              <a:t>1.8, 2.5, 3.3 or 5V, Max rate = 3Mbps</a:t>
            </a:r>
          </a:p>
        </p:txBody>
      </p:sp>
      <p:sp>
        <p:nvSpPr>
          <p:cNvPr id="132129" name="AutoShape 33"/>
          <p:cNvSpPr>
            <a:spLocks noChangeArrowheads="1"/>
          </p:cNvSpPr>
          <p:nvPr/>
        </p:nvSpPr>
        <p:spPr bwMode="auto">
          <a:xfrm>
            <a:off x="3667125" y="5724525"/>
            <a:ext cx="1828800" cy="47148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TL16PIR552</a:t>
            </a:r>
          </a:p>
          <a:p>
            <a:pPr algn="ctr" fontAlgn="base">
              <a:spcBef>
                <a:spcPct val="0"/>
              </a:spcBef>
              <a:spcAft>
                <a:spcPct val="0"/>
              </a:spcAft>
            </a:pPr>
            <a:r>
              <a:rPr lang="en-US" sz="800" dirty="0" smtClean="0">
                <a:solidFill>
                  <a:srgbClr val="C00000"/>
                </a:solidFill>
                <a:cs typeface="Arial" charset="0"/>
              </a:rPr>
              <a:t>Selectable IR and IEEE-1284 Modes</a:t>
            </a:r>
          </a:p>
        </p:txBody>
      </p:sp>
      <p:sp>
        <p:nvSpPr>
          <p:cNvPr id="132132" name="AutoShape 36"/>
          <p:cNvSpPr>
            <a:spLocks noChangeArrowheads="1"/>
          </p:cNvSpPr>
          <p:nvPr/>
        </p:nvSpPr>
        <p:spPr bwMode="auto">
          <a:xfrm>
            <a:off x="3667125" y="519747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PC16552D</a:t>
            </a:r>
          </a:p>
          <a:p>
            <a:pPr algn="ctr" fontAlgn="base">
              <a:spcBef>
                <a:spcPct val="0"/>
              </a:spcBef>
              <a:spcAft>
                <a:spcPct val="0"/>
              </a:spcAft>
            </a:pPr>
            <a:r>
              <a:rPr lang="en-US" sz="800" dirty="0" smtClean="0">
                <a:solidFill>
                  <a:schemeClr val="tx1"/>
                </a:solidFill>
                <a:cs typeface="Arial" charset="0"/>
              </a:rPr>
              <a:t>5V, Max rate = 1.5Mbps</a:t>
            </a:r>
          </a:p>
        </p:txBody>
      </p:sp>
      <p:sp>
        <p:nvSpPr>
          <p:cNvPr id="132136" name="AutoShape 40"/>
          <p:cNvSpPr>
            <a:spLocks noChangeArrowheads="1"/>
          </p:cNvSpPr>
          <p:nvPr/>
        </p:nvSpPr>
        <p:spPr bwMode="auto">
          <a:xfrm>
            <a:off x="3667125" y="4572000"/>
            <a:ext cx="1828800" cy="45719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TL28L92</a:t>
            </a:r>
          </a:p>
          <a:p>
            <a:pPr algn="ctr" fontAlgn="base">
              <a:spcBef>
                <a:spcPct val="0"/>
              </a:spcBef>
              <a:spcAft>
                <a:spcPct val="0"/>
              </a:spcAft>
            </a:pPr>
            <a:r>
              <a:rPr lang="en-US" sz="800" dirty="0" smtClean="0">
                <a:solidFill>
                  <a:schemeClr val="tx1"/>
                </a:solidFill>
                <a:cs typeface="Arial" charset="0"/>
              </a:rPr>
              <a:t>3.3 or 5V, Max rate = 1Mbps</a:t>
            </a:r>
          </a:p>
          <a:p>
            <a:pPr algn="ctr" fontAlgn="base">
              <a:spcBef>
                <a:spcPct val="0"/>
              </a:spcBef>
              <a:spcAft>
                <a:spcPct val="0"/>
              </a:spcAft>
            </a:pPr>
            <a:r>
              <a:rPr lang="es-ES" sz="800" dirty="0" smtClean="0">
                <a:solidFill>
                  <a:srgbClr val="C00000"/>
                </a:solidFill>
                <a:cs typeface="Arial" charset="0"/>
              </a:rPr>
              <a:t>Intel &amp; Motorola Interface</a:t>
            </a:r>
            <a:endParaRPr lang="en-US" sz="800" dirty="0" smtClean="0">
              <a:solidFill>
                <a:srgbClr val="C00000"/>
              </a:solidFill>
              <a:cs typeface="Arial" charset="0"/>
            </a:endParaRPr>
          </a:p>
        </p:txBody>
      </p:sp>
      <p:sp>
        <p:nvSpPr>
          <p:cNvPr id="45" name="Rectangle 2"/>
          <p:cNvSpPr>
            <a:spLocks noGrp="1" noChangeArrowheads="1"/>
          </p:cNvSpPr>
          <p:nvPr>
            <p:ph type="title"/>
          </p:nvPr>
        </p:nvSpPr>
        <p:spPr>
          <a:xfrm>
            <a:off x="381000" y="-228600"/>
            <a:ext cx="8458200" cy="1189038"/>
          </a:xfrm>
        </p:spPr>
        <p:txBody>
          <a:bodyPr/>
          <a:lstStyle/>
          <a:p>
            <a:r>
              <a:rPr lang="en-US" altLang="zh-CN" sz="3200" u="sng" dirty="0" smtClean="0">
                <a:solidFill>
                  <a:srgbClr val="DE0000"/>
                </a:solidFill>
              </a:rPr>
              <a:t>UART Product Portfolio 2 Channels:</a:t>
            </a:r>
            <a:endParaRPr lang="en-US" sz="3200" u="sng" dirty="0">
              <a:solidFill>
                <a:srgbClr val="DE0000"/>
              </a:solidFill>
            </a:endParaRPr>
          </a:p>
        </p:txBody>
      </p:sp>
      <p:sp>
        <p:nvSpPr>
          <p:cNvPr id="56" name="AutoShape 27"/>
          <p:cNvSpPr>
            <a:spLocks noChangeArrowheads="1"/>
          </p:cNvSpPr>
          <p:nvPr/>
        </p:nvSpPr>
        <p:spPr bwMode="auto">
          <a:xfrm>
            <a:off x="3667125" y="402907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NS16C2552</a:t>
            </a:r>
            <a:endParaRPr lang="en-US" sz="800" b="1" dirty="0" smtClean="0">
              <a:solidFill>
                <a:schemeClr val="tx1"/>
              </a:solidFill>
              <a:cs typeface="Arial" charset="0"/>
            </a:endParaRPr>
          </a:p>
          <a:p>
            <a:pPr algn="ctr" fontAlgn="base">
              <a:spcBef>
                <a:spcPct val="0"/>
              </a:spcBef>
              <a:spcAft>
                <a:spcPct val="0"/>
              </a:spcAft>
            </a:pPr>
            <a:r>
              <a:rPr lang="en-US" sz="800" dirty="0" smtClean="0">
                <a:solidFill>
                  <a:schemeClr val="tx1"/>
                </a:solidFill>
                <a:cs typeface="Arial" charset="0"/>
              </a:rPr>
              <a:t>3.3 or 5V, Max rate = </a:t>
            </a:r>
            <a:r>
              <a:rPr lang="en-US" sz="800" dirty="0" smtClean="0">
                <a:solidFill>
                  <a:srgbClr val="C00000"/>
                </a:solidFill>
                <a:cs typeface="Arial" charset="0"/>
              </a:rPr>
              <a:t>5Mbps</a:t>
            </a:r>
            <a:endParaRPr lang="en-US" sz="800" b="1" dirty="0" smtClean="0">
              <a:solidFill>
                <a:srgbClr val="C00000"/>
              </a:solidFill>
              <a:cs typeface="Arial" charset="0"/>
            </a:endParaRPr>
          </a:p>
        </p:txBody>
      </p:sp>
      <p:sp>
        <p:nvSpPr>
          <p:cNvPr id="57" name="AutoShape 18"/>
          <p:cNvSpPr>
            <a:spLocks noChangeArrowheads="1"/>
          </p:cNvSpPr>
          <p:nvPr/>
        </p:nvSpPr>
        <p:spPr bwMode="auto">
          <a:xfrm>
            <a:off x="3667125" y="170497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TL16C552AM</a:t>
            </a:r>
          </a:p>
          <a:p>
            <a:pPr algn="ctr" fontAlgn="base">
              <a:spcBef>
                <a:spcPct val="0"/>
              </a:spcBef>
              <a:spcAft>
                <a:spcPct val="0"/>
              </a:spcAft>
            </a:pPr>
            <a:r>
              <a:rPr lang="en-US" sz="800" dirty="0" smtClean="0">
                <a:solidFill>
                  <a:schemeClr val="tx1"/>
                </a:solidFill>
                <a:cs typeface="Arial" charset="0"/>
              </a:rPr>
              <a:t>5V, Max rate = 1Mbps, Parallel Port</a:t>
            </a:r>
          </a:p>
        </p:txBody>
      </p:sp>
      <p:sp>
        <p:nvSpPr>
          <p:cNvPr id="60" name="AutoShape 19"/>
          <p:cNvSpPr>
            <a:spLocks noChangeArrowheads="1"/>
          </p:cNvSpPr>
          <p:nvPr/>
        </p:nvSpPr>
        <p:spPr bwMode="auto">
          <a:xfrm>
            <a:off x="5715000" y="17145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TL16C752B-EP</a:t>
            </a:r>
          </a:p>
          <a:p>
            <a:pPr algn="ctr" fontAlgn="base">
              <a:spcBef>
                <a:spcPct val="0"/>
              </a:spcBef>
              <a:spcAft>
                <a:spcPct val="0"/>
              </a:spcAft>
            </a:pPr>
            <a:r>
              <a:rPr lang="en-US" sz="800" dirty="0" smtClean="0">
                <a:solidFill>
                  <a:schemeClr val="tx1"/>
                </a:solidFill>
                <a:cs typeface="Arial" charset="0"/>
              </a:rPr>
              <a:t>3.3 V, Max rate = 3Mbps</a:t>
            </a:r>
          </a:p>
        </p:txBody>
      </p:sp>
      <p:sp>
        <p:nvSpPr>
          <p:cNvPr id="61" name="5-Point Star 60"/>
          <p:cNvSpPr/>
          <p:nvPr/>
        </p:nvSpPr>
        <p:spPr>
          <a:xfrm>
            <a:off x="5791200" y="1876425"/>
            <a:ext cx="76200" cy="7620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2" name="5-Point Star 61"/>
          <p:cNvSpPr/>
          <p:nvPr/>
        </p:nvSpPr>
        <p:spPr>
          <a:xfrm>
            <a:off x="5715000" y="5791200"/>
            <a:ext cx="76200" cy="7620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3" name="AutoShape 29"/>
          <p:cNvSpPr>
            <a:spLocks noChangeArrowheads="1"/>
          </p:cNvSpPr>
          <p:nvPr/>
        </p:nvSpPr>
        <p:spPr bwMode="auto">
          <a:xfrm>
            <a:off x="5705475" y="2867025"/>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TL16C2752</a:t>
            </a:r>
          </a:p>
          <a:p>
            <a:pPr algn="ctr" fontAlgn="base">
              <a:spcBef>
                <a:spcPct val="0"/>
              </a:spcBef>
              <a:spcAft>
                <a:spcPct val="0"/>
              </a:spcAft>
            </a:pPr>
            <a:r>
              <a:rPr lang="en-US" sz="800" dirty="0" smtClean="0">
                <a:solidFill>
                  <a:schemeClr val="tx1"/>
                </a:solidFill>
                <a:cs typeface="Arial" charset="0"/>
              </a:rPr>
              <a:t>1.8, 2.5, 3.3 or 5V, Max rate = 3Mbps</a:t>
            </a:r>
          </a:p>
        </p:txBody>
      </p:sp>
      <p:sp>
        <p:nvSpPr>
          <p:cNvPr id="64" name="AutoShape 29"/>
          <p:cNvSpPr>
            <a:spLocks noChangeArrowheads="1"/>
          </p:cNvSpPr>
          <p:nvPr/>
        </p:nvSpPr>
        <p:spPr bwMode="auto">
          <a:xfrm>
            <a:off x="5676900" y="344805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NS16C2752</a:t>
            </a:r>
          </a:p>
          <a:p>
            <a:pPr algn="ctr" fontAlgn="base">
              <a:spcBef>
                <a:spcPct val="0"/>
              </a:spcBef>
              <a:spcAft>
                <a:spcPct val="0"/>
              </a:spcAft>
            </a:pPr>
            <a:r>
              <a:rPr lang="en-US" sz="800" dirty="0" smtClean="0">
                <a:solidFill>
                  <a:schemeClr val="tx1"/>
                </a:solidFill>
                <a:cs typeface="Arial" charset="0"/>
              </a:rPr>
              <a:t>3.3 or 5V, Max rate = </a:t>
            </a:r>
            <a:r>
              <a:rPr lang="en-US" sz="800" dirty="0" smtClean="0">
                <a:solidFill>
                  <a:srgbClr val="C00000"/>
                </a:solidFill>
                <a:cs typeface="Arial" charset="0"/>
              </a:rPr>
              <a:t>5Mbps</a:t>
            </a:r>
          </a:p>
        </p:txBody>
      </p:sp>
      <p:sp>
        <p:nvSpPr>
          <p:cNvPr id="67" name="5-Point Star 66"/>
          <p:cNvSpPr/>
          <p:nvPr/>
        </p:nvSpPr>
        <p:spPr>
          <a:xfrm>
            <a:off x="3810000" y="1800225"/>
            <a:ext cx="76200" cy="7620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AutoShape 26"/>
          <p:cNvSpPr>
            <a:spLocks noChangeArrowheads="1"/>
          </p:cNvSpPr>
          <p:nvPr/>
        </p:nvSpPr>
        <p:spPr bwMode="auto">
          <a:xfrm>
            <a:off x="3657600" y="2819401"/>
            <a:ext cx="1828800" cy="4572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TL16C2550-Q1</a:t>
            </a:r>
          </a:p>
          <a:p>
            <a:pPr algn="ctr" fontAlgn="base">
              <a:spcBef>
                <a:spcPct val="0"/>
              </a:spcBef>
              <a:spcAft>
                <a:spcPct val="0"/>
              </a:spcAft>
            </a:pPr>
            <a:r>
              <a:rPr lang="es-ES" sz="1000" dirty="0" err="1" smtClean="0">
                <a:solidFill>
                  <a:srgbClr val="C00000"/>
                </a:solidFill>
                <a:cs typeface="Arial" charset="0"/>
              </a:rPr>
              <a:t>Automotive</a:t>
            </a:r>
            <a:endParaRPr lang="en-US" sz="1000" dirty="0" smtClean="0">
              <a:solidFill>
                <a:srgbClr val="C00000"/>
              </a:solidFill>
              <a:cs typeface="Arial" charset="0"/>
            </a:endParaRPr>
          </a:p>
          <a:p>
            <a:pPr algn="ctr" fontAlgn="base">
              <a:spcBef>
                <a:spcPct val="0"/>
              </a:spcBef>
              <a:spcAft>
                <a:spcPct val="0"/>
              </a:spcAft>
            </a:pPr>
            <a:r>
              <a:rPr lang="en-US" sz="800" dirty="0" smtClean="0">
                <a:solidFill>
                  <a:schemeClr val="tx1"/>
                </a:solidFill>
                <a:cs typeface="Arial" charset="0"/>
              </a:rPr>
              <a:t>1.8, 2.5, 3.V or 5V, Max rate = 1.5Mbps</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46"/>
          <p:cNvGraphicFramePr>
            <a:graphicFrameLocks noGrp="1"/>
          </p:cNvGraphicFramePr>
          <p:nvPr>
            <p:extLst>
              <p:ext uri="{D42A27DB-BD31-4B8C-83A1-F6EECF244321}">
                <p14:modId xmlns:p14="http://schemas.microsoft.com/office/powerpoint/2010/main" val="4180231965"/>
              </p:ext>
            </p:extLst>
          </p:nvPr>
        </p:nvGraphicFramePr>
        <p:xfrm>
          <a:off x="1447800" y="2209800"/>
          <a:ext cx="6096000" cy="2349500"/>
        </p:xfrm>
        <a:graphic>
          <a:graphicData uri="http://schemas.openxmlformats.org/drawingml/2006/table">
            <a:tbl>
              <a:tblPr firstRow="1" bandRow="1">
                <a:tableStyleId>{6E25E649-3F16-4E02-A733-19D2CDBF48F0}</a:tableStyleId>
              </a:tblPr>
              <a:tblGrid>
                <a:gridCol w="2032000"/>
                <a:gridCol w="2032000"/>
                <a:gridCol w="2032000"/>
              </a:tblGrid>
              <a:tr h="587375">
                <a:tc>
                  <a:txBody>
                    <a:bodyPr/>
                    <a:lstStyle/>
                    <a:p>
                      <a:r>
                        <a:rPr lang="es-ES" dirty="0" smtClean="0"/>
                        <a:t>NO</a:t>
                      </a:r>
                      <a:r>
                        <a:rPr lang="es-ES" baseline="0" dirty="0" smtClean="0"/>
                        <a:t> FIFO</a:t>
                      </a:r>
                      <a:endParaRPr lang="en-US" dirty="0"/>
                    </a:p>
                  </a:txBody>
                  <a:tcPr/>
                </a:tc>
                <a:tc>
                  <a:txBody>
                    <a:bodyPr/>
                    <a:lstStyle/>
                    <a:p>
                      <a:r>
                        <a:rPr lang="es-ES" dirty="0" smtClean="0"/>
                        <a:t>16 Byte FIFO</a:t>
                      </a:r>
                      <a:endParaRPr lang="en-US" dirty="0"/>
                    </a:p>
                  </a:txBody>
                  <a:tcPr/>
                </a:tc>
                <a:tc>
                  <a:txBody>
                    <a:bodyPr/>
                    <a:lstStyle/>
                    <a:p>
                      <a:r>
                        <a:rPr lang="es-ES" dirty="0" smtClean="0"/>
                        <a:t>64 Byte FIFO</a:t>
                      </a:r>
                      <a:endParaRPr lang="en-US" dirty="0"/>
                    </a:p>
                  </a:txBody>
                  <a:tcPr/>
                </a:tc>
              </a:tr>
              <a:tr h="587375">
                <a:tc>
                  <a:txBody>
                    <a:bodyPr/>
                    <a:lstStyle/>
                    <a:p>
                      <a:endParaRPr lang="en-US" dirty="0"/>
                    </a:p>
                  </a:txBody>
                  <a:tcPr/>
                </a:tc>
                <a:tc>
                  <a:txBody>
                    <a:bodyPr/>
                    <a:lstStyle/>
                    <a:p>
                      <a:endParaRPr lang="en-US" dirty="0"/>
                    </a:p>
                  </a:txBody>
                  <a:tcPr/>
                </a:tc>
                <a:tc>
                  <a:txBody>
                    <a:bodyPr/>
                    <a:lstStyle/>
                    <a:p>
                      <a:endParaRPr lang="en-US" dirty="0"/>
                    </a:p>
                  </a:txBody>
                  <a:tcPr/>
                </a:tc>
              </a:tr>
              <a:tr h="587375">
                <a:tc>
                  <a:txBody>
                    <a:bodyPr/>
                    <a:lstStyle/>
                    <a:p>
                      <a:endParaRPr lang="en-US" dirty="0"/>
                    </a:p>
                  </a:txBody>
                  <a:tcPr/>
                </a:tc>
                <a:tc>
                  <a:txBody>
                    <a:bodyPr/>
                    <a:lstStyle/>
                    <a:p>
                      <a:endParaRPr lang="en-US" dirty="0"/>
                    </a:p>
                  </a:txBody>
                  <a:tcPr/>
                </a:tc>
                <a:tc>
                  <a:txBody>
                    <a:bodyPr/>
                    <a:lstStyle/>
                    <a:p>
                      <a:endParaRPr lang="en-US" dirty="0"/>
                    </a:p>
                  </a:txBody>
                  <a:tcPr/>
                </a:tc>
              </a:tr>
              <a:tr h="58737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    High-Reliability product.</a:t>
                      </a:r>
                      <a:endParaRPr lang="en-US" dirty="0"/>
                    </a:p>
                  </a:txBody>
                  <a:tcPr/>
                </a:tc>
                <a:tc>
                  <a:txBody>
                    <a:bodyPr/>
                    <a:lstStyle/>
                    <a:p>
                      <a:endParaRPr lang="en-US" dirty="0"/>
                    </a:p>
                  </a:txBody>
                  <a:tcPr/>
                </a:tc>
              </a:tr>
            </a:tbl>
          </a:graphicData>
        </a:graphic>
      </p:graphicFrame>
      <p:sp>
        <p:nvSpPr>
          <p:cNvPr id="45" name="Rectangle 2"/>
          <p:cNvSpPr>
            <a:spLocks noGrp="1" noChangeArrowheads="1"/>
          </p:cNvSpPr>
          <p:nvPr>
            <p:ph type="title"/>
          </p:nvPr>
        </p:nvSpPr>
        <p:spPr>
          <a:xfrm>
            <a:off x="342900" y="0"/>
            <a:ext cx="8648700" cy="1189038"/>
          </a:xfrm>
        </p:spPr>
        <p:txBody>
          <a:bodyPr/>
          <a:lstStyle/>
          <a:p>
            <a:r>
              <a:rPr lang="en-US" altLang="zh-CN" sz="3200" u="sng" dirty="0" smtClean="0">
                <a:solidFill>
                  <a:srgbClr val="DE0000"/>
                </a:solidFill>
              </a:rPr>
              <a:t>UART Product Portfolio 4 Channels:</a:t>
            </a:r>
            <a:endParaRPr lang="en-US" sz="3200" u="sng" dirty="0">
              <a:solidFill>
                <a:srgbClr val="DE0000"/>
              </a:solidFill>
            </a:endParaRPr>
          </a:p>
        </p:txBody>
      </p:sp>
      <p:sp>
        <p:nvSpPr>
          <p:cNvPr id="12" name="AutoShape 21"/>
          <p:cNvSpPr>
            <a:spLocks noChangeArrowheads="1"/>
          </p:cNvSpPr>
          <p:nvPr/>
        </p:nvSpPr>
        <p:spPr bwMode="auto">
          <a:xfrm>
            <a:off x="3581400" y="28956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TL16C554</a:t>
            </a:r>
          </a:p>
          <a:p>
            <a:pPr algn="ctr" fontAlgn="base">
              <a:spcBef>
                <a:spcPct val="0"/>
              </a:spcBef>
              <a:spcAft>
                <a:spcPct val="0"/>
              </a:spcAft>
            </a:pPr>
            <a:r>
              <a:rPr lang="en-US" sz="800" dirty="0" smtClean="0">
                <a:solidFill>
                  <a:schemeClr val="tx1"/>
                </a:solidFill>
                <a:cs typeface="Arial" charset="0"/>
              </a:rPr>
              <a:t>5V, Max rate = 1Mbps</a:t>
            </a:r>
          </a:p>
        </p:txBody>
      </p:sp>
      <p:sp>
        <p:nvSpPr>
          <p:cNvPr id="13" name="AutoShape 21"/>
          <p:cNvSpPr>
            <a:spLocks noChangeArrowheads="1"/>
          </p:cNvSpPr>
          <p:nvPr/>
        </p:nvSpPr>
        <p:spPr bwMode="auto">
          <a:xfrm>
            <a:off x="3581400" y="35052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TL16C554A</a:t>
            </a:r>
          </a:p>
          <a:p>
            <a:pPr algn="ctr" fontAlgn="base">
              <a:spcBef>
                <a:spcPct val="0"/>
              </a:spcBef>
              <a:spcAft>
                <a:spcPct val="0"/>
              </a:spcAft>
            </a:pPr>
            <a:r>
              <a:rPr lang="en-US" sz="800" dirty="0" smtClean="0">
                <a:solidFill>
                  <a:schemeClr val="tx1"/>
                </a:solidFill>
                <a:cs typeface="Arial" charset="0"/>
              </a:rPr>
              <a:t>3.3 or  5V, Max rate = 1Mbps</a:t>
            </a:r>
          </a:p>
        </p:txBody>
      </p:sp>
      <p:sp>
        <p:nvSpPr>
          <p:cNvPr id="14" name="5-Point Star 13"/>
          <p:cNvSpPr/>
          <p:nvPr/>
        </p:nvSpPr>
        <p:spPr>
          <a:xfrm>
            <a:off x="3657600" y="3657600"/>
            <a:ext cx="76200" cy="7620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5-Point Star 14"/>
          <p:cNvSpPr/>
          <p:nvPr/>
        </p:nvSpPr>
        <p:spPr>
          <a:xfrm>
            <a:off x="3590925" y="4086225"/>
            <a:ext cx="76200" cy="7620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AutoShape 22"/>
          <p:cNvSpPr>
            <a:spLocks noChangeArrowheads="1"/>
          </p:cNvSpPr>
          <p:nvPr/>
        </p:nvSpPr>
        <p:spPr bwMode="auto">
          <a:xfrm>
            <a:off x="5638800" y="28956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TL16C754B</a:t>
            </a:r>
          </a:p>
          <a:p>
            <a:pPr algn="ctr" fontAlgn="base">
              <a:spcBef>
                <a:spcPct val="0"/>
              </a:spcBef>
              <a:spcAft>
                <a:spcPct val="0"/>
              </a:spcAft>
            </a:pPr>
            <a:r>
              <a:rPr lang="en-US" sz="800" dirty="0" smtClean="0">
                <a:solidFill>
                  <a:schemeClr val="tx1"/>
                </a:solidFill>
                <a:cs typeface="Arial" charset="0"/>
              </a:rPr>
              <a:t>3.3V or 5V, Max rate = 3Mbps</a:t>
            </a:r>
          </a:p>
        </p:txBody>
      </p:sp>
      <p:sp>
        <p:nvSpPr>
          <p:cNvPr id="17" name="AutoShape 28"/>
          <p:cNvSpPr>
            <a:spLocks noChangeArrowheads="1"/>
          </p:cNvSpPr>
          <p:nvPr/>
        </p:nvSpPr>
        <p:spPr bwMode="auto">
          <a:xfrm>
            <a:off x="5638800" y="3505200"/>
            <a:ext cx="1828800" cy="3651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200" b="1" dirty="0" smtClean="0">
                <a:solidFill>
                  <a:schemeClr val="tx1"/>
                </a:solidFill>
                <a:cs typeface="Arial" charset="0"/>
              </a:rPr>
              <a:t>TL16C754C</a:t>
            </a:r>
          </a:p>
          <a:p>
            <a:pPr algn="ctr" fontAlgn="base">
              <a:spcBef>
                <a:spcPct val="0"/>
              </a:spcBef>
              <a:spcAft>
                <a:spcPct val="0"/>
              </a:spcAft>
            </a:pPr>
            <a:r>
              <a:rPr lang="en-US" sz="800" dirty="0" smtClean="0">
                <a:solidFill>
                  <a:schemeClr val="tx1"/>
                </a:solidFill>
                <a:cs typeface="Arial" charset="0"/>
              </a:rPr>
              <a:t>1.8, 2.5, 3.3 or 5V, Max rate = 3Mbps</a:t>
            </a:r>
            <a:endParaRPr lang="en-US" sz="800" b="1" dirty="0" smtClean="0">
              <a:solidFill>
                <a:schemeClr val="tx1"/>
              </a:solidFill>
              <a:cs typeface="Arial"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u="sng" dirty="0" smtClean="0">
                <a:solidFill>
                  <a:srgbClr val="DE0000"/>
                </a:solidFill>
              </a:rPr>
              <a:t>UART Product Portfolio IrDA™:</a:t>
            </a:r>
            <a:endParaRPr lang="en-US" dirty="0">
              <a:solidFill>
                <a:srgbClr val="DE0000"/>
              </a:solidFill>
            </a:endParaRPr>
          </a:p>
        </p:txBody>
      </p:sp>
      <p:sp>
        <p:nvSpPr>
          <p:cNvPr id="3" name="Rectangle 2"/>
          <p:cNvSpPr/>
          <p:nvPr/>
        </p:nvSpPr>
        <p:spPr>
          <a:xfrm>
            <a:off x="457200" y="1066800"/>
            <a:ext cx="215155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TIR1000</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485580" y="1752600"/>
            <a:ext cx="5545044" cy="369332"/>
          </a:xfrm>
          <a:prstGeom prst="rect">
            <a:avLst/>
          </a:prstGeom>
          <a:noFill/>
        </p:spPr>
        <p:txBody>
          <a:bodyPr wrap="none" rtlCol="0">
            <a:spAutoFit/>
          </a:bodyPr>
          <a:lstStyle/>
          <a:p>
            <a:r>
              <a:rPr lang="en-US" b="1" dirty="0" smtClean="0"/>
              <a:t>STANDALONE IrDA™ ENCODER AND DECODER</a:t>
            </a:r>
            <a:endParaRPr lang="en-US" b="1" dirty="0"/>
          </a:p>
        </p:txBody>
      </p:sp>
      <p:pic>
        <p:nvPicPr>
          <p:cNvPr id="5" name="Picture 4" descr="TIR1000.jpg"/>
          <p:cNvPicPr>
            <a:picLocks noChangeAspect="1"/>
          </p:cNvPicPr>
          <p:nvPr/>
        </p:nvPicPr>
        <p:blipFill>
          <a:blip r:embed="rId2" cstate="print"/>
          <a:stretch>
            <a:fillRect/>
          </a:stretch>
        </p:blipFill>
        <p:spPr>
          <a:xfrm>
            <a:off x="6172200" y="1905000"/>
            <a:ext cx="1733550" cy="1428750"/>
          </a:xfrm>
          <a:prstGeom prst="rect">
            <a:avLst/>
          </a:prstGeom>
        </p:spPr>
      </p:pic>
      <p:pic>
        <p:nvPicPr>
          <p:cNvPr id="6" name="Picture 5" descr="tir1000block.JPG"/>
          <p:cNvPicPr>
            <a:picLocks noChangeAspect="1"/>
          </p:cNvPicPr>
          <p:nvPr/>
        </p:nvPicPr>
        <p:blipFill>
          <a:blip r:embed="rId3" cstate="print"/>
          <a:stretch>
            <a:fillRect/>
          </a:stretch>
        </p:blipFill>
        <p:spPr>
          <a:xfrm>
            <a:off x="5638800" y="3657600"/>
            <a:ext cx="2924175" cy="1905000"/>
          </a:xfrm>
          <a:prstGeom prst="rect">
            <a:avLst/>
          </a:prstGeom>
        </p:spPr>
      </p:pic>
      <p:sp>
        <p:nvSpPr>
          <p:cNvPr id="7" name="TextBox 6"/>
          <p:cNvSpPr txBox="1"/>
          <p:nvPr/>
        </p:nvSpPr>
        <p:spPr>
          <a:xfrm>
            <a:off x="533400" y="2209800"/>
            <a:ext cx="5257800" cy="3570208"/>
          </a:xfrm>
          <a:prstGeom prst="rect">
            <a:avLst/>
          </a:prstGeom>
          <a:noFill/>
        </p:spPr>
        <p:txBody>
          <a:bodyPr wrap="square" rtlCol="0">
            <a:spAutoFit/>
          </a:bodyPr>
          <a:lstStyle/>
          <a:p>
            <a:r>
              <a:rPr lang="en-US" dirty="0" smtClean="0"/>
              <a:t>The TIR1000 serial infrared (SIR) encoder/</a:t>
            </a:r>
          </a:p>
          <a:p>
            <a:r>
              <a:rPr lang="en-US" dirty="0" smtClean="0"/>
              <a:t>decoder is a CMOS device which encodes and decodes bit data in conformance with the IrDA specification.</a:t>
            </a:r>
          </a:p>
          <a:p>
            <a:pPr marL="171450" indent="-171450">
              <a:buFont typeface="Arial" pitchFamily="34" charset="0"/>
              <a:buChar char="•"/>
            </a:pPr>
            <a:r>
              <a:rPr lang="en-US" sz="1400" dirty="0" smtClean="0"/>
              <a:t>Adds Infrared (IR) Port to Universal Asynchronous Receiver Transmitter (UART)</a:t>
            </a:r>
          </a:p>
          <a:p>
            <a:pPr marL="171450" indent="-171450">
              <a:buFont typeface="Arial" pitchFamily="34" charset="0"/>
              <a:buChar char="•"/>
            </a:pPr>
            <a:r>
              <a:rPr lang="en-US" sz="1400" dirty="0" smtClean="0"/>
              <a:t>Compatible With Infrared Data Association (IrDA™) and Hewlett Packard Serial Infrared (HPSIR) </a:t>
            </a:r>
          </a:p>
          <a:p>
            <a:pPr marL="171450" indent="-171450">
              <a:buFont typeface="Arial" pitchFamily="34" charset="0"/>
              <a:buChar char="•"/>
            </a:pPr>
            <a:r>
              <a:rPr lang="en-US" sz="1400" dirty="0" smtClean="0"/>
              <a:t>Provides 1200 bps to 115 kbps Data Rate</a:t>
            </a:r>
          </a:p>
          <a:p>
            <a:pPr marL="171450" indent="-171450">
              <a:buFont typeface="Arial" pitchFamily="34" charset="0"/>
              <a:buChar char="•"/>
            </a:pPr>
            <a:r>
              <a:rPr lang="en-US" sz="1400" dirty="0" smtClean="0"/>
              <a:t>Operates From 2.7 V to 5.5 V</a:t>
            </a:r>
          </a:p>
          <a:p>
            <a:pPr marL="171450" indent="-171450">
              <a:buFont typeface="Arial" pitchFamily="34" charset="0"/>
              <a:buChar char="•"/>
            </a:pPr>
            <a:r>
              <a:rPr lang="en-US" sz="1400" dirty="0" smtClean="0"/>
              <a:t>Provides Simple Interface With UART</a:t>
            </a:r>
          </a:p>
          <a:p>
            <a:pPr marL="171450" indent="-171450">
              <a:buFont typeface="Arial" pitchFamily="34" charset="0"/>
              <a:buChar char="•"/>
            </a:pPr>
            <a:r>
              <a:rPr lang="en-US" sz="1400" dirty="0" smtClean="0"/>
              <a:t>Decodes Negative or Positive Pulses</a:t>
            </a:r>
          </a:p>
          <a:p>
            <a:pPr marL="171450" indent="-171450">
              <a:buFont typeface="Arial" pitchFamily="34" charset="0"/>
              <a:buChar char="•"/>
            </a:pPr>
            <a:r>
              <a:rPr lang="en-US" sz="1400" dirty="0" smtClean="0"/>
              <a:t>Available in Two 8-Terminal Plastic Small Outline Packages (PSOP), PS Package Has Slightly Larger Dimensions Than PW Package</a:t>
            </a:r>
            <a:endParaRPr lang="en-US"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I presentation Template">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ntentTypeId xmlns="http://schemas.microsoft.com/sharepoint/v3">0x010100323CC4B3AA541644AE6C8433BDE9816B</ContentTypeId>
    <TemplateUrl xmlns="http://schemas.microsoft.com/sharepoint/v3" xsi:nil="true"/>
    <_SourceUrl xmlns="http://schemas.microsoft.com/sharepoint/v3" xsi:nil="true"/>
    <File_x0020_Description xmlns="7A8D4043-A7FF-4797-B4B7-D2ECA8DEFCE1">UARTs Overview for customer</File_x0020_Description>
    <xd_ProgID xmlns="http://schemas.microsoft.com/sharepoint/v3" xsi:nil="true"/>
    <Order xmlns="http://schemas.microsoft.com/sharepoint/v3" xsi:nil="true"/>
    <_SharedFileIndex xmlns="http://schemas.microsoft.com/sharepoint/v3" xsi:nil="true"/>
    <MetaInfo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3CC4B3AA541644AE6C8433BDE9816B" ma:contentTypeVersion="0" ma:contentTypeDescription="Create a new document." ma:contentTypeScope="" ma:versionID="2611919ff5f1dd35f5694bf7057f1198">
  <xsd:schema xmlns:xsd="http://www.w3.org/2001/XMLSchema" xmlns:p="http://schemas.microsoft.com/office/2006/metadata/properties" xmlns:ns1="http://schemas.microsoft.com/sharepoint/v3" xmlns:ns2="7A8D4043-A7FF-4797-B4B7-D2ECA8DEFCE1" targetNamespace="http://schemas.microsoft.com/office/2006/metadata/properties" ma:root="true" ma:fieldsID="35be1a3d1bb5eb949b21ec4cb1e51f46" ns1:_="" ns2:_="">
    <xsd:import namespace="http://schemas.microsoft.com/sharepoint/v3"/>
    <xsd:import namespace="7A8D4043-A7FF-4797-B4B7-D2ECA8DEFCE1"/>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File_x0020_Description"/>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4" nillable="true" ma:displayName="ID" ma:internalName="ID" ma:readOnly="true">
      <xsd:simpleType>
        <xsd:restriction base="dms:Unknown"/>
      </xsd:simpleType>
    </xsd:element>
    <xsd:element name="Author" ma:index="17"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9"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0" nillable="true" ma:displayName="Has Copy Destinations" ma:hidden="true" ma:internalName="_HasCopyDestinations" ma:readOnly="true">
      <xsd:simpleType>
        <xsd:restriction base="dms:Boolean"/>
      </xsd:simpleType>
    </xsd:element>
    <xsd:element name="_CopySource" ma:index="21" nillable="true" ma:displayName="Copy Source" ma:internalName="_CopySource" ma:readOnly="true">
      <xsd:simpleType>
        <xsd:restriction base="dms:Text"/>
      </xsd:simpleType>
    </xsd:element>
    <xsd:element name="_ModerationStatus" ma:index="22" nillable="true" ma:displayName="Approval Status" ma:default="0" ma:hidden="true" ma:internalName="_ModerationStatus" ma:readOnly="true">
      <xsd:simpleType>
        <xsd:restriction base="dms:Unknown"/>
      </xsd:simpleType>
    </xsd:element>
    <xsd:element name="FileRef" ma:index="23" nillable="true" ma:displayName="URL Path" ma:hidden="true" ma:list="Docs" ma:internalName="FileRef" ma:readOnly="true" ma:showField="FullUrl">
      <xsd:simpleType>
        <xsd:restriction base="dms:Lookup"/>
      </xsd:simpleType>
    </xsd:element>
    <xsd:element name="FileDirRef" ma:index="24" nillable="true" ma:displayName="Path" ma:hidden="true" ma:list="Docs" ma:internalName="FileDirRef" ma:readOnly="true" ma:showField="DirName">
      <xsd:simpleType>
        <xsd:restriction base="dms:Lookup"/>
      </xsd:simpleType>
    </xsd:element>
    <xsd:element name="Last_x0020_Modified" ma:index="25" nillable="true" ma:displayName="Modified" ma:format="TRUE" ma:hidden="true" ma:list="Docs" ma:internalName="Last_x0020_Modified" ma:readOnly="true" ma:showField="TimeLastModified">
      <xsd:simpleType>
        <xsd:restriction base="dms:Lookup"/>
      </xsd:simpleType>
    </xsd:element>
    <xsd:element name="Created_x0020_Date" ma:index="26" nillable="true" ma:displayName="Created" ma:format="TRUE" ma:hidden="true" ma:list="Docs" ma:internalName="Created_x0020_Date" ma:readOnly="true" ma:showField="TimeCreated">
      <xsd:simpleType>
        <xsd:restriction base="dms:Lookup"/>
      </xsd:simpleType>
    </xsd:element>
    <xsd:element name="File_x0020_Size" ma:index="27" nillable="true" ma:displayName="File Size" ma:format="TRUE" ma:hidden="true" ma:list="Docs" ma:internalName="File_x0020_Size" ma:readOnly="true" ma:showField="SizeInKB">
      <xsd:simpleType>
        <xsd:restriction base="dms:Lookup"/>
      </xsd:simpleType>
    </xsd:element>
    <xsd:element name="FSObjType" ma:index="28" nillable="true" ma:displayName="Item Type" ma:hidden="true" ma:list="Docs" ma:internalName="FSObjType" ma:readOnly="true" ma:showField="FSType">
      <xsd:simpleType>
        <xsd:restriction base="dms:Lookup"/>
      </xsd:simpleType>
    </xsd:element>
    <xsd:element name="CheckedOutUserId" ma:index="30" nillable="true" ma:displayName="ID of the User who has the item Checked Out" ma:hidden="true" ma:list="Docs" ma:internalName="CheckedOutUserId" ma:readOnly="true" ma:showField="CheckoutUserId">
      <xsd:simpleType>
        <xsd:restriction base="dms:Lookup"/>
      </xsd:simpleType>
    </xsd:element>
    <xsd:element name="IsCheckedoutToLocal" ma:index="31" nillable="true" ma:displayName="Is Checked out to local" ma:hidden="true" ma:list="Docs" ma:internalName="IsCheckedoutToLocal" ma:readOnly="true" ma:showField="IsCheckoutToLocal">
      <xsd:simpleType>
        <xsd:restriction base="dms:Lookup"/>
      </xsd:simpleType>
    </xsd:element>
    <xsd:element name="CheckoutUser" ma:index="32"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3" nillable="true" ma:displayName="Unique Id" ma:hidden="true" ma:list="Docs" ma:internalName="UniqueId" ma:readOnly="true" ma:showField="UniqueId">
      <xsd:simpleType>
        <xsd:restriction base="dms:Lookup"/>
      </xsd:simpleType>
    </xsd:element>
    <xsd:element name="ProgId" ma:index="34" nillable="true" ma:displayName="ProgId" ma:hidden="true" ma:list="Docs" ma:internalName="ProgId" ma:readOnly="true" ma:showField="ProgId">
      <xsd:simpleType>
        <xsd:restriction base="dms:Lookup"/>
      </xsd:simpleType>
    </xsd:element>
    <xsd:element name="ScopeId" ma:index="35" nillable="true" ma:displayName="ScopeId" ma:hidden="true" ma:list="Docs" ma:internalName="ScopeId" ma:readOnly="true" ma:showField="ScopeId">
      <xsd:simpleType>
        <xsd:restriction base="dms:Lookup"/>
      </xsd:simpleType>
    </xsd:element>
    <xsd:element name="VirusStatus" ma:index="36" nillable="true" ma:displayName="Virus Status" ma:format="TRUE" ma:hidden="true" ma:list="Docs" ma:internalName="VirusStatus" ma:readOnly="true" ma:showField="Size">
      <xsd:simpleType>
        <xsd:restriction base="dms:Lookup"/>
      </xsd:simpleType>
    </xsd:element>
    <xsd:element name="CheckedOutTitle" ma:index="37" nillable="true" ma:displayName="Checked Out To" ma:format="TRUE" ma:hidden="true" ma:list="Docs" ma:internalName="CheckedOutTitle" ma:readOnly="true" ma:showField="CheckedOutTitle">
      <xsd:simpleType>
        <xsd:restriction base="dms:Lookup"/>
      </xsd:simpleType>
    </xsd:element>
    <xsd:element name="_CheckinComment" ma:index="38" nillable="true" ma:displayName="Check In Comment" ma:format="TRUE" ma:list="Docs" ma:internalName="_CheckinComment" ma:readOnly="true" ma:showField="CheckinComment">
      <xsd:simpleType>
        <xsd:restriction base="dms:Lookup"/>
      </xsd:simpleType>
    </xsd:element>
    <xsd:element name="MetaInfo" ma:index="49" nillable="true" ma:displayName="Property Bag" ma:hidden="true" ma:list="Docs" ma:internalName="MetaInfo" ma:showField="MetaInfo">
      <xsd:simpleType>
        <xsd:restriction base="dms:Lookup"/>
      </xsd:simpleType>
    </xsd:element>
    <xsd:element name="_Level" ma:index="50" nillable="true" ma:displayName="Level" ma:hidden="true" ma:internalName="_Level" ma:readOnly="true">
      <xsd:simpleType>
        <xsd:restriction base="dms:Unknown"/>
      </xsd:simpleType>
    </xsd:element>
    <xsd:element name="_IsCurrentVersion" ma:index="51" nillable="true" ma:displayName="Is Current Version" ma:hidden="true" ma:internalName="_IsCurrentVersion" ma:readOnly="true">
      <xsd:simpleType>
        <xsd:restriction base="dms:Boolean"/>
      </xsd:simpleType>
    </xsd:element>
    <xsd:element name="owshiddenversion" ma:index="55" nillable="true" ma:displayName="owshiddenversion" ma:hidden="true" ma:internalName="owshiddenversion" ma:readOnly="true">
      <xsd:simpleType>
        <xsd:restriction base="dms:Unknown"/>
      </xsd:simpleType>
    </xsd:element>
    <xsd:element name="_UIVersion" ma:index="56" nillable="true" ma:displayName="UI Version" ma:hidden="true" ma:internalName="_UIVersion" ma:readOnly="true">
      <xsd:simpleType>
        <xsd:restriction base="dms:Unknown"/>
      </xsd:simpleType>
    </xsd:element>
    <xsd:element name="_UIVersionString" ma:index="57" nillable="true" ma:displayName="Version" ma:internalName="_UIVersionString" ma:readOnly="true">
      <xsd:simpleType>
        <xsd:restriction base="dms:Text"/>
      </xsd:simpleType>
    </xsd:element>
    <xsd:element name="InstanceID" ma:index="58" nillable="true" ma:displayName="Instance ID" ma:hidden="true" ma:internalName="InstanceID" ma:readOnly="true">
      <xsd:simpleType>
        <xsd:restriction base="dms:Unknown"/>
      </xsd:simpleType>
    </xsd:element>
    <xsd:element name="Order" ma:index="59" nillable="true" ma:displayName="Order" ma:hidden="true" ma:internalName="Order">
      <xsd:simpleType>
        <xsd:restriction base="dms:Number"/>
      </xsd:simpleType>
    </xsd:element>
    <xsd:element name="GUID" ma:index="60" nillable="true" ma:displayName="GUID" ma:hidden="true" ma:internalName="GUID" ma:readOnly="true">
      <xsd:simpleType>
        <xsd:restriction base="dms:Unknown"/>
      </xsd:simpleType>
    </xsd:element>
    <xsd:element name="WorkflowVersion" ma:index="61" nillable="true" ma:displayName="Workflow Version" ma:hidden="true" ma:internalName="WorkflowVersion" ma:readOnly="true">
      <xsd:simpleType>
        <xsd:restriction base="dms:Unknown"/>
      </xsd:simpleType>
    </xsd:element>
    <xsd:element name="WorkflowInstanceID" ma:index="62" nillable="true" ma:displayName="Workflow Instance ID" ma:hidden="true" ma:internalName="WorkflowInstanceID" ma:readOnly="true">
      <xsd:simpleType>
        <xsd:restriction base="dms:Unknown"/>
      </xsd:simpleType>
    </xsd:element>
    <xsd:element name="ParentVersionString" ma:index="63" nillable="true" ma:displayName="Source Version (Converted Document)" ma:hidden="true" ma:list="Docs" ma:internalName="ParentVersionString" ma:readOnly="true" ma:showField="ParentVersionString">
      <xsd:simpleType>
        <xsd:restriction base="dms:Lookup"/>
      </xsd:simpleType>
    </xsd:element>
    <xsd:element name="ParentLeafName" ma:index="64" nillable="true" ma:displayName="Source Name (Converted Document)" ma:hidden="true" ma:list="Docs" ma:internalName="ParentLeafName" ma:readOnly="true" ma:showField="ParentLeafName">
      <xsd:simpleType>
        <xsd:restriction base="dms:Lookup"/>
      </xsd:simpleType>
    </xsd:element>
  </xsd:schema>
  <xsd:schema xmlns:xsd="http://www.w3.org/2001/XMLSchema" xmlns:dms="http://schemas.microsoft.com/office/2006/documentManagement/types" targetNamespace="7A8D4043-A7FF-4797-B4B7-D2ECA8DEFCE1" elementFormDefault="qualified">
    <xsd:import namespace="http://schemas.microsoft.com/office/2006/documentManagement/types"/>
    <xsd:element name="File_x0020_Description" ma:index="9" ma:displayName="File Description" ma:internalName="File_x0020_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8C184D9-3AAE-4A2A-9556-ECB54CAF86B7}">
  <ds:schemaRefs>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7A8D4043-A7FF-4797-B4B7-D2ECA8DEFCE1"/>
    <ds:schemaRef ds:uri="http://schemas.openxmlformats.org/package/2006/metadata/core-properties"/>
    <ds:schemaRef ds:uri="http://schemas.microsoft.com/sharepoint/v3"/>
    <ds:schemaRef ds:uri="http://purl.org/dc/elements/1.1/"/>
  </ds:schemaRefs>
</ds:datastoreItem>
</file>

<file path=customXml/itemProps2.xml><?xml version="1.0" encoding="utf-8"?>
<ds:datastoreItem xmlns:ds="http://schemas.openxmlformats.org/officeDocument/2006/customXml" ds:itemID="{DDFD9ACB-B700-4C75-9295-D8EF4CF0C69A}">
  <ds:schemaRefs>
    <ds:schemaRef ds:uri="http://schemas.microsoft.com/sharepoint/v3/contenttype/forms"/>
  </ds:schemaRefs>
</ds:datastoreItem>
</file>

<file path=customXml/itemProps3.xml><?xml version="1.0" encoding="utf-8"?>
<ds:datastoreItem xmlns:ds="http://schemas.openxmlformats.org/officeDocument/2006/customXml" ds:itemID="{0033950B-B1A1-4E06-BD25-4568849FB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8D4043-A7FF-4797-B4B7-D2ECA8DEFC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emplate>
  <TotalTime>13359</TotalTime>
  <Words>2467</Words>
  <Application>Microsoft Office PowerPoint</Application>
  <PresentationFormat>On-screen Show (4:3)</PresentationFormat>
  <Paragraphs>792</Paragraphs>
  <Slides>24</Slides>
  <Notes>7</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TI presentation Template</vt:lpstr>
      <vt:lpstr>6_FinalPowerpoint</vt:lpstr>
      <vt:lpstr>7_FinalPowerpoint</vt:lpstr>
      <vt:lpstr>8_FinalPowerpoint</vt:lpstr>
      <vt:lpstr>9_FinalPowerpoint</vt:lpstr>
      <vt:lpstr>11_FinalPowerpoint</vt:lpstr>
      <vt:lpstr>12_FinalPowerpoint</vt:lpstr>
      <vt:lpstr>UART  Overview</vt:lpstr>
      <vt:lpstr>What is UART？</vt:lpstr>
      <vt:lpstr>How are UARTS used?</vt:lpstr>
      <vt:lpstr>Discrete UARTs VS integrated UARTs？</vt:lpstr>
      <vt:lpstr>Application markets for UARTs</vt:lpstr>
      <vt:lpstr>UART Product Portfolio 1 Channel:</vt:lpstr>
      <vt:lpstr>UART Product Portfolio 2 Channels:</vt:lpstr>
      <vt:lpstr>UART Product Portfolio 4 Channels:</vt:lpstr>
      <vt:lpstr>UART Product Portfolio IrDA™:</vt:lpstr>
      <vt:lpstr>TL16C550C</vt:lpstr>
      <vt:lpstr>TL16C750 Single Channel 64-byte FIFOs UART</vt:lpstr>
      <vt:lpstr>TL16C752B</vt:lpstr>
      <vt:lpstr>TL16C752C Dual Channel 64-byte FIFOs UART</vt:lpstr>
      <vt:lpstr>TL16C754B</vt:lpstr>
      <vt:lpstr>TL16C754C Quad Channel 64-byte FIFOs UART</vt:lpstr>
      <vt:lpstr>TL16PC564B</vt:lpstr>
      <vt:lpstr>TL16PIR552</vt:lpstr>
      <vt:lpstr>TL28L92 Dual Universal Asynchronous Receiver/Transmitter</vt:lpstr>
      <vt:lpstr>TI UART Upgrade Conversion</vt:lpstr>
      <vt:lpstr>TL16C554A Competitive Overview</vt:lpstr>
      <vt:lpstr>Back Up</vt:lpstr>
      <vt:lpstr>TI UART Products(1)</vt:lpstr>
      <vt:lpstr>TI UART Products(2)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UARTs Overview</dc:title>
  <dc:creator>Zheng, Janson;JC</dc:creator>
  <cp:lastModifiedBy>JC</cp:lastModifiedBy>
  <cp:revision>89</cp:revision>
  <dcterms:created xsi:type="dcterms:W3CDTF">2006-08-16T00:00:00Z</dcterms:created>
  <dcterms:modified xsi:type="dcterms:W3CDTF">2015-02-12T22:25:22Z</dcterms:modified>
</cp:coreProperties>
</file>