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70" r:id="rId7"/>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84" y="52"/>
      </p:cViewPr>
      <p:guideLst>
        <p:guide orient="horz" pos="1620"/>
        <p:guide pos="287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extLst>
      <p:ext uri="{BB962C8B-B14F-4D97-AF65-F5344CB8AC3E}">
        <p14:creationId xmlns:p14="http://schemas.microsoft.com/office/powerpoint/2010/main" val="170955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p:nvSpPr>
        <p:spPr bwMode="auto">
          <a:xfrm>
            <a:off x="334013" y="4646685"/>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Confidential – NDA Restrictions</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 id="2147483751" r:id="rId10"/>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066F-7B61-4229-9299-6473243D8887}"/>
              </a:ext>
            </a:extLst>
          </p:cNvPr>
          <p:cNvSpPr>
            <a:spLocks noGrp="1"/>
          </p:cNvSpPr>
          <p:nvPr>
            <p:ph type="ctrTitle"/>
          </p:nvPr>
        </p:nvSpPr>
        <p:spPr/>
        <p:txBody>
          <a:bodyPr/>
          <a:lstStyle/>
          <a:p>
            <a:r>
              <a:rPr lang="en-US" dirty="0"/>
              <a:t>Visionary Daughter Card Review</a:t>
            </a:r>
          </a:p>
        </p:txBody>
      </p:sp>
      <p:sp>
        <p:nvSpPr>
          <p:cNvPr id="3" name="Subtitle 2">
            <a:extLst>
              <a:ext uri="{FF2B5EF4-FFF2-40B4-BE49-F238E27FC236}">
                <a16:creationId xmlns:a16="http://schemas.microsoft.com/office/drawing/2014/main" id="{4C8F4DB4-B573-44A1-95FE-ABEFB2D55E29}"/>
              </a:ext>
            </a:extLst>
          </p:cNvPr>
          <p:cNvSpPr>
            <a:spLocks noGrp="1"/>
          </p:cNvSpPr>
          <p:nvPr>
            <p:ph type="subTitle" idx="1"/>
          </p:nvPr>
        </p:nvSpPr>
        <p:spPr/>
        <p:txBody>
          <a:bodyPr/>
          <a:lstStyle/>
          <a:p>
            <a:r>
              <a:rPr lang="en-US" dirty="0"/>
              <a:t>FPD-Link Applications</a:t>
            </a:r>
          </a:p>
          <a:p>
            <a:r>
              <a:rPr lang="en-US" dirty="0"/>
              <a:t>02/21/2024</a:t>
            </a:r>
          </a:p>
        </p:txBody>
      </p:sp>
      <p:sp>
        <p:nvSpPr>
          <p:cNvPr id="4" name="Slide Number Placeholder 3">
            <a:extLst>
              <a:ext uri="{FF2B5EF4-FFF2-40B4-BE49-F238E27FC236}">
                <a16:creationId xmlns:a16="http://schemas.microsoft.com/office/drawing/2014/main" id="{9F113110-04BF-47AA-ADEE-5289462A605B}"/>
              </a:ext>
            </a:extLst>
          </p:cNvPr>
          <p:cNvSpPr>
            <a:spLocks noGrp="1"/>
          </p:cNvSpPr>
          <p:nvPr>
            <p:ph type="sldNum" sz="quarter" idx="10"/>
          </p:nvPr>
        </p:nvSpPr>
        <p:spPr/>
        <p:txBody>
          <a:bodyPr/>
          <a:lstStyle/>
          <a:p>
            <a:pPr>
              <a:defRPr/>
            </a:pPr>
            <a:fld id="{03BA23CF-AA30-4A18-B744-605C3E9DBF07}" type="slidenum">
              <a:rPr lang="en-US" smtClean="0"/>
              <a:pPr>
                <a:defRPr/>
              </a:pPr>
              <a:t>1</a:t>
            </a:fld>
            <a:endParaRPr lang="en-US"/>
          </a:p>
        </p:txBody>
      </p:sp>
    </p:spTree>
    <p:extLst>
      <p:ext uri="{BB962C8B-B14F-4D97-AF65-F5344CB8AC3E}">
        <p14:creationId xmlns:p14="http://schemas.microsoft.com/office/powerpoint/2010/main" val="348005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629EA8-C740-4FE1-83DF-DCF76A02C633}"/>
              </a:ext>
            </a:extLst>
          </p:cNvPr>
          <p:cNvSpPr>
            <a:spLocks noGrp="1"/>
          </p:cNvSpPr>
          <p:nvPr>
            <p:ph type="title"/>
          </p:nvPr>
        </p:nvSpPr>
        <p:spPr>
          <a:xfrm>
            <a:off x="199502" y="134771"/>
            <a:ext cx="8458200" cy="610791"/>
          </a:xfrm>
        </p:spPr>
        <p:txBody>
          <a:bodyPr/>
          <a:lstStyle/>
          <a:p>
            <a:r>
              <a:rPr lang="en-US" dirty="0"/>
              <a:t>Scope</a:t>
            </a:r>
          </a:p>
        </p:txBody>
      </p:sp>
      <p:sp>
        <p:nvSpPr>
          <p:cNvPr id="6" name="Content Placeholder 5">
            <a:extLst>
              <a:ext uri="{FF2B5EF4-FFF2-40B4-BE49-F238E27FC236}">
                <a16:creationId xmlns:a16="http://schemas.microsoft.com/office/drawing/2014/main" id="{159CBB5E-90BA-4E04-B019-8E6216040C0E}"/>
              </a:ext>
            </a:extLst>
          </p:cNvPr>
          <p:cNvSpPr>
            <a:spLocks noGrp="1"/>
          </p:cNvSpPr>
          <p:nvPr>
            <p:ph idx="1"/>
          </p:nvPr>
        </p:nvSpPr>
        <p:spPr>
          <a:xfrm>
            <a:off x="333379" y="786357"/>
            <a:ext cx="4916354" cy="3709449"/>
          </a:xfrm>
        </p:spPr>
        <p:txBody>
          <a:bodyPr/>
          <a:lstStyle/>
          <a:p>
            <a:r>
              <a:rPr lang="en-US" dirty="0"/>
              <a:t>4x UB953 serializer layout will be reviewed</a:t>
            </a:r>
          </a:p>
          <a:p>
            <a:r>
              <a:rPr lang="en-US" dirty="0"/>
              <a:t>Focus on CSI layout, and FPD layout checking for issues could have negative impact on signal integrity</a:t>
            </a:r>
          </a:p>
        </p:txBody>
      </p:sp>
      <p:sp>
        <p:nvSpPr>
          <p:cNvPr id="4" name="Slide Number Placeholder 3">
            <a:extLst>
              <a:ext uri="{FF2B5EF4-FFF2-40B4-BE49-F238E27FC236}">
                <a16:creationId xmlns:a16="http://schemas.microsoft.com/office/drawing/2014/main" id="{CC088903-3E1A-4EF2-BA7E-1F483B0CB100}"/>
              </a:ext>
            </a:extLst>
          </p:cNvPr>
          <p:cNvSpPr>
            <a:spLocks noGrp="1"/>
          </p:cNvSpPr>
          <p:nvPr>
            <p:ph type="sldNum" sz="quarter" idx="10"/>
          </p:nvPr>
        </p:nvSpPr>
        <p:spPr/>
        <p:txBody>
          <a:bodyPr/>
          <a:lstStyle/>
          <a:p>
            <a:pPr>
              <a:defRPr/>
            </a:pPr>
            <a:fld id="{03BA23CF-AA30-4A18-B744-605C3E9DBF07}" type="slidenum">
              <a:rPr lang="en-US" smtClean="0"/>
              <a:pPr>
                <a:defRPr/>
              </a:pPr>
              <a:t>2</a:t>
            </a:fld>
            <a:endParaRPr lang="en-US"/>
          </a:p>
        </p:txBody>
      </p:sp>
      <p:pic>
        <p:nvPicPr>
          <p:cNvPr id="7" name="Picture 6">
            <a:extLst>
              <a:ext uri="{FF2B5EF4-FFF2-40B4-BE49-F238E27FC236}">
                <a16:creationId xmlns:a16="http://schemas.microsoft.com/office/drawing/2014/main" id="{DD3F756E-B29B-42F8-911B-B4B1EC926818}"/>
              </a:ext>
            </a:extLst>
          </p:cNvPr>
          <p:cNvPicPr>
            <a:picLocks noChangeAspect="1"/>
          </p:cNvPicPr>
          <p:nvPr/>
        </p:nvPicPr>
        <p:blipFill>
          <a:blip r:embed="rId2"/>
          <a:stretch>
            <a:fillRect/>
          </a:stretch>
        </p:blipFill>
        <p:spPr>
          <a:xfrm>
            <a:off x="5694700" y="684589"/>
            <a:ext cx="2864948" cy="3709449"/>
          </a:xfrm>
          <a:prstGeom prst="rect">
            <a:avLst/>
          </a:prstGeom>
        </p:spPr>
      </p:pic>
    </p:spTree>
    <p:extLst>
      <p:ext uri="{BB962C8B-B14F-4D97-AF65-F5344CB8AC3E}">
        <p14:creationId xmlns:p14="http://schemas.microsoft.com/office/powerpoint/2010/main" val="35429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0D96-8EEC-4930-BC51-8DCEE59A57C5}"/>
              </a:ext>
            </a:extLst>
          </p:cNvPr>
          <p:cNvSpPr>
            <a:spLocks noGrp="1"/>
          </p:cNvSpPr>
          <p:nvPr>
            <p:ph type="title"/>
          </p:nvPr>
        </p:nvSpPr>
        <p:spPr/>
        <p:txBody>
          <a:bodyPr/>
          <a:lstStyle/>
          <a:p>
            <a:r>
              <a:rPr lang="en-US" dirty="0"/>
              <a:t>Schematic comments</a:t>
            </a:r>
          </a:p>
        </p:txBody>
      </p:sp>
      <p:sp>
        <p:nvSpPr>
          <p:cNvPr id="3" name="Content Placeholder 2">
            <a:extLst>
              <a:ext uri="{FF2B5EF4-FFF2-40B4-BE49-F238E27FC236}">
                <a16:creationId xmlns:a16="http://schemas.microsoft.com/office/drawing/2014/main" id="{1A42897B-FA76-4A70-89FB-D6D7F3EB8BD4}"/>
              </a:ext>
            </a:extLst>
          </p:cNvPr>
          <p:cNvSpPr>
            <a:spLocks noGrp="1"/>
          </p:cNvSpPr>
          <p:nvPr>
            <p:ph idx="1"/>
          </p:nvPr>
        </p:nvSpPr>
        <p:spPr/>
        <p:txBody>
          <a:bodyPr/>
          <a:lstStyle/>
          <a:p>
            <a:r>
              <a:rPr lang="en-US" dirty="0"/>
              <a:t>AC coupling capacitors should be 0402 package size &amp; should match partner deserializer</a:t>
            </a:r>
          </a:p>
          <a:p>
            <a:r>
              <a:rPr lang="en-US" dirty="0"/>
              <a:t>If async mode is used with external </a:t>
            </a:r>
            <a:r>
              <a:rPr lang="en-US" dirty="0" err="1"/>
              <a:t>clk_in</a:t>
            </a:r>
            <a:r>
              <a:rPr lang="en-US" dirty="0"/>
              <a:t> provided, AC coupling caps must be updated based on datasheet (100nF &amp; 47nF as shown below)</a:t>
            </a:r>
          </a:p>
          <a:p>
            <a:r>
              <a:rPr lang="en-US" dirty="0"/>
              <a:t>ESD diode here used has 7V reverse standoff with 9.8V breakdown, PoC network is present here, assuming these would be conflict here</a:t>
            </a:r>
          </a:p>
          <a:p>
            <a:endParaRPr lang="en-US" dirty="0"/>
          </a:p>
        </p:txBody>
      </p:sp>
      <p:sp>
        <p:nvSpPr>
          <p:cNvPr id="4" name="Slide Number Placeholder 3">
            <a:extLst>
              <a:ext uri="{FF2B5EF4-FFF2-40B4-BE49-F238E27FC236}">
                <a16:creationId xmlns:a16="http://schemas.microsoft.com/office/drawing/2014/main" id="{8A4C4E72-173C-4A00-ABC3-20274A67DE6B}"/>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6" name="Picture 5">
            <a:extLst>
              <a:ext uri="{FF2B5EF4-FFF2-40B4-BE49-F238E27FC236}">
                <a16:creationId xmlns:a16="http://schemas.microsoft.com/office/drawing/2014/main" id="{C3E4B460-94F5-44F8-846D-2F59C19B2381}"/>
              </a:ext>
            </a:extLst>
          </p:cNvPr>
          <p:cNvPicPr>
            <a:picLocks noChangeAspect="1"/>
          </p:cNvPicPr>
          <p:nvPr/>
        </p:nvPicPr>
        <p:blipFill>
          <a:blip r:embed="rId2"/>
          <a:stretch>
            <a:fillRect/>
          </a:stretch>
        </p:blipFill>
        <p:spPr>
          <a:xfrm>
            <a:off x="2871181" y="2729233"/>
            <a:ext cx="3392118" cy="1766573"/>
          </a:xfrm>
          <a:prstGeom prst="rect">
            <a:avLst/>
          </a:prstGeom>
        </p:spPr>
      </p:pic>
    </p:spTree>
    <p:extLst>
      <p:ext uri="{BB962C8B-B14F-4D97-AF65-F5344CB8AC3E}">
        <p14:creationId xmlns:p14="http://schemas.microsoft.com/office/powerpoint/2010/main" val="292767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D929-AF5E-4E70-8CE7-B15302EFFC8C}"/>
              </a:ext>
            </a:extLst>
          </p:cNvPr>
          <p:cNvSpPr>
            <a:spLocks noGrp="1"/>
          </p:cNvSpPr>
          <p:nvPr>
            <p:ph type="title"/>
          </p:nvPr>
        </p:nvSpPr>
        <p:spPr/>
        <p:txBody>
          <a:bodyPr/>
          <a:lstStyle/>
          <a:p>
            <a:r>
              <a:rPr lang="en-US" dirty="0"/>
              <a:t>General layout comments</a:t>
            </a:r>
          </a:p>
        </p:txBody>
      </p:sp>
      <p:sp>
        <p:nvSpPr>
          <p:cNvPr id="3" name="Content Placeholder 2">
            <a:extLst>
              <a:ext uri="{FF2B5EF4-FFF2-40B4-BE49-F238E27FC236}">
                <a16:creationId xmlns:a16="http://schemas.microsoft.com/office/drawing/2014/main" id="{BF20F429-7C86-4120-B2CD-95F4843824F9}"/>
              </a:ext>
            </a:extLst>
          </p:cNvPr>
          <p:cNvSpPr>
            <a:spLocks noGrp="1"/>
          </p:cNvSpPr>
          <p:nvPr>
            <p:ph idx="1"/>
          </p:nvPr>
        </p:nvSpPr>
        <p:spPr>
          <a:xfrm>
            <a:off x="333379" y="786357"/>
            <a:ext cx="4238622" cy="3709449"/>
          </a:xfrm>
        </p:spPr>
        <p:txBody>
          <a:bodyPr/>
          <a:lstStyle/>
          <a:p>
            <a:r>
              <a:rPr lang="en-US" dirty="0"/>
              <a:t>Is the PoC network routed with 50 ohm impedance to the final inductor?</a:t>
            </a:r>
          </a:p>
          <a:p>
            <a:r>
              <a:rPr lang="en-US" dirty="0"/>
              <a:t>Test point should not be placed on DOUT+ trace as it creates a stub</a:t>
            </a:r>
          </a:p>
          <a:p>
            <a:r>
              <a:rPr lang="en-US" dirty="0"/>
              <a:t>Rosenberger connector: Rosenberger gives layout recommendations for these connectors, has this been reviewed?</a:t>
            </a:r>
          </a:p>
          <a:p>
            <a:r>
              <a:rPr lang="en-US" dirty="0"/>
              <a:t>Could ground pours be added between CSI traces for isolation from neighboring differential pairs?</a:t>
            </a:r>
          </a:p>
        </p:txBody>
      </p:sp>
      <p:sp>
        <p:nvSpPr>
          <p:cNvPr id="4" name="Slide Number Placeholder 3">
            <a:extLst>
              <a:ext uri="{FF2B5EF4-FFF2-40B4-BE49-F238E27FC236}">
                <a16:creationId xmlns:a16="http://schemas.microsoft.com/office/drawing/2014/main" id="{A9E8765B-6007-446D-835C-3B02E3DC8B7D}"/>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5" name="Picture 4">
            <a:extLst>
              <a:ext uri="{FF2B5EF4-FFF2-40B4-BE49-F238E27FC236}">
                <a16:creationId xmlns:a16="http://schemas.microsoft.com/office/drawing/2014/main" id="{F5FC8355-CBA4-4EC9-95FB-281E8CB49D56}"/>
              </a:ext>
            </a:extLst>
          </p:cNvPr>
          <p:cNvPicPr>
            <a:picLocks noChangeAspect="1"/>
          </p:cNvPicPr>
          <p:nvPr/>
        </p:nvPicPr>
        <p:blipFill>
          <a:blip r:embed="rId2"/>
          <a:stretch>
            <a:fillRect/>
          </a:stretch>
        </p:blipFill>
        <p:spPr>
          <a:xfrm>
            <a:off x="5438099" y="786357"/>
            <a:ext cx="2997064" cy="2870603"/>
          </a:xfrm>
          <a:prstGeom prst="rect">
            <a:avLst/>
          </a:prstGeom>
        </p:spPr>
      </p:pic>
    </p:spTree>
    <p:extLst>
      <p:ext uri="{BB962C8B-B14F-4D97-AF65-F5344CB8AC3E}">
        <p14:creationId xmlns:p14="http://schemas.microsoft.com/office/powerpoint/2010/main" val="116685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7EEB-83B5-4DA2-A973-CCD50885CD4F}"/>
              </a:ext>
            </a:extLst>
          </p:cNvPr>
          <p:cNvSpPr>
            <a:spLocks noGrp="1"/>
          </p:cNvSpPr>
          <p:nvPr>
            <p:ph type="title"/>
          </p:nvPr>
        </p:nvSpPr>
        <p:spPr/>
        <p:txBody>
          <a:bodyPr/>
          <a:lstStyle/>
          <a:p>
            <a:r>
              <a:rPr lang="en-US" dirty="0"/>
              <a:t>FPD-Link Layout comments</a:t>
            </a:r>
          </a:p>
        </p:txBody>
      </p:sp>
      <p:sp>
        <p:nvSpPr>
          <p:cNvPr id="3" name="Content Placeholder 2">
            <a:extLst>
              <a:ext uri="{FF2B5EF4-FFF2-40B4-BE49-F238E27FC236}">
                <a16:creationId xmlns:a16="http://schemas.microsoft.com/office/drawing/2014/main" id="{DFF00670-5A4E-41A6-ACF2-A373F553A8DF}"/>
              </a:ext>
            </a:extLst>
          </p:cNvPr>
          <p:cNvSpPr>
            <a:spLocks noGrp="1"/>
          </p:cNvSpPr>
          <p:nvPr>
            <p:ph idx="1"/>
          </p:nvPr>
        </p:nvSpPr>
        <p:spPr>
          <a:xfrm>
            <a:off x="333378" y="786357"/>
            <a:ext cx="5025431" cy="3709449"/>
          </a:xfrm>
        </p:spPr>
        <p:txBody>
          <a:bodyPr/>
          <a:lstStyle/>
          <a:p>
            <a:r>
              <a:rPr lang="en-US" dirty="0"/>
              <a:t>Stub on quad connector as trace on L1 attaches to the connector rather than L10 for </a:t>
            </a:r>
            <a:r>
              <a:rPr lang="en-US" dirty="0" err="1"/>
              <a:t>FPDLink</a:t>
            </a:r>
            <a:r>
              <a:rPr lang="en-US" dirty="0"/>
              <a:t> CH3</a:t>
            </a:r>
          </a:p>
          <a:p>
            <a:r>
              <a:rPr lang="en-US" dirty="0"/>
              <a:t>VIA added on serializer side which is not used, this will damage signal integrity. Also impacting </a:t>
            </a:r>
            <a:r>
              <a:rPr lang="en-US" dirty="0" err="1"/>
              <a:t>FPDLink</a:t>
            </a:r>
            <a:r>
              <a:rPr lang="en-US" dirty="0"/>
              <a:t> CH3</a:t>
            </a:r>
          </a:p>
          <a:p>
            <a:r>
              <a:rPr lang="en-US" dirty="0"/>
              <a:t>VIAs missing from landing pattern of UB953, please match</a:t>
            </a:r>
          </a:p>
          <a:p>
            <a:r>
              <a:rPr lang="en-US" dirty="0"/>
              <a:t>PoC network anti-pad extends through all PCB layers rather just 1-2 layers. We still need a </a:t>
            </a:r>
            <a:r>
              <a:rPr lang="en-US" dirty="0" err="1"/>
              <a:t>gnd</a:t>
            </a:r>
            <a:r>
              <a:rPr lang="en-US" dirty="0"/>
              <a:t> reference for these components. Also confirm anti pad on AC coupling caps is correct</a:t>
            </a:r>
          </a:p>
        </p:txBody>
      </p:sp>
      <p:sp>
        <p:nvSpPr>
          <p:cNvPr id="4" name="Slide Number Placeholder 3">
            <a:extLst>
              <a:ext uri="{FF2B5EF4-FFF2-40B4-BE49-F238E27FC236}">
                <a16:creationId xmlns:a16="http://schemas.microsoft.com/office/drawing/2014/main" id="{01C173E6-01C6-4015-B195-BEEF7B6BA0D4}"/>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5" name="Picture 4">
            <a:extLst>
              <a:ext uri="{FF2B5EF4-FFF2-40B4-BE49-F238E27FC236}">
                <a16:creationId xmlns:a16="http://schemas.microsoft.com/office/drawing/2014/main" id="{31DCDA70-829E-4CAD-B98D-9C98ADD2B876}"/>
              </a:ext>
            </a:extLst>
          </p:cNvPr>
          <p:cNvPicPr>
            <a:picLocks noChangeAspect="1"/>
          </p:cNvPicPr>
          <p:nvPr/>
        </p:nvPicPr>
        <p:blipFill>
          <a:blip r:embed="rId2"/>
          <a:stretch>
            <a:fillRect/>
          </a:stretch>
        </p:blipFill>
        <p:spPr>
          <a:xfrm>
            <a:off x="6792494" y="2516757"/>
            <a:ext cx="1883617" cy="1777180"/>
          </a:xfrm>
          <a:prstGeom prst="rect">
            <a:avLst/>
          </a:prstGeom>
        </p:spPr>
      </p:pic>
      <p:pic>
        <p:nvPicPr>
          <p:cNvPr id="6" name="Picture 5">
            <a:extLst>
              <a:ext uri="{FF2B5EF4-FFF2-40B4-BE49-F238E27FC236}">
                <a16:creationId xmlns:a16="http://schemas.microsoft.com/office/drawing/2014/main" id="{2E6A9954-5CE8-46CE-8EEE-6FCEAC1E4B00}"/>
              </a:ext>
            </a:extLst>
          </p:cNvPr>
          <p:cNvPicPr>
            <a:picLocks noChangeAspect="1"/>
          </p:cNvPicPr>
          <p:nvPr/>
        </p:nvPicPr>
        <p:blipFill>
          <a:blip r:embed="rId3"/>
          <a:stretch>
            <a:fillRect/>
          </a:stretch>
        </p:blipFill>
        <p:spPr>
          <a:xfrm>
            <a:off x="6333372" y="261770"/>
            <a:ext cx="2671590" cy="2180560"/>
          </a:xfrm>
          <a:prstGeom prst="rect">
            <a:avLst/>
          </a:prstGeom>
        </p:spPr>
      </p:pic>
    </p:spTree>
    <p:extLst>
      <p:ext uri="{BB962C8B-B14F-4D97-AF65-F5344CB8AC3E}">
        <p14:creationId xmlns:p14="http://schemas.microsoft.com/office/powerpoint/2010/main" val="283233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6</a:t>
            </a:fld>
            <a:endParaRPr lang="en-US" dirty="0"/>
          </a:p>
        </p:txBody>
      </p:sp>
      <p:sp>
        <p:nvSpPr>
          <p:cNvPr id="3" name="Rectangle 2"/>
          <p:cNvSpPr/>
          <p:nvPr/>
        </p:nvSpPr>
        <p:spPr>
          <a:xfrm>
            <a:off x="175729" y="513219"/>
            <a:ext cx="8786191" cy="3862596"/>
          </a:xfrm>
          <a:prstGeom prst="rect">
            <a:avLst/>
          </a:prstGeom>
        </p:spPr>
        <p:txBody>
          <a:bodyPr wrap="square">
            <a:spAutoFit/>
          </a:bodyPr>
          <a:lstStyle/>
          <a:p>
            <a:r>
              <a:rPr lang="en-US" b="1" dirty="0">
                <a:solidFill>
                  <a:srgbClr val="333333"/>
                </a:solidFill>
                <a:latin typeface="Calibri" panose="020F0502020204030204" pitchFamily="34" charset="0"/>
              </a:rPr>
              <a:t>Important notice and disclaimer</a:t>
            </a:r>
          </a:p>
          <a:p>
            <a:endParaRPr lang="en-US" sz="11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TI’s products are provided subject to </a:t>
            </a:r>
            <a:r>
              <a:rPr lang="en-US" sz="1200" dirty="0">
                <a:solidFill>
                  <a:srgbClr val="AA6666"/>
                </a:solidFill>
                <a:latin typeface="Calibri" panose="020F0502020204030204" pitchFamily="34" charset="0"/>
                <a:hlinkClick r:id="rId2"/>
              </a:rPr>
              <a:t>TI’s Terms of Sale</a:t>
            </a:r>
            <a:r>
              <a:rPr lang="en-US" sz="12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endParaRPr lang="en-US" sz="1200" b="0" i="0" dirty="0">
              <a:solidFill>
                <a:srgbClr val="555555"/>
              </a:solidFill>
              <a:effectLst/>
              <a:latin typeface="Calibri" panose="020F0502020204030204" pitchFamily="34" charset="0"/>
            </a:endParaRPr>
          </a:p>
        </p:txBody>
      </p:sp>
    </p:spTree>
    <p:extLst>
      <p:ext uri="{BB962C8B-B14F-4D97-AF65-F5344CB8AC3E}">
        <p14:creationId xmlns:p14="http://schemas.microsoft.com/office/powerpoint/2010/main" val="1737059145"/>
      </p:ext>
    </p:extLst>
  </p:cSld>
  <p:clrMapOvr>
    <a:masterClrMapping/>
  </p:clrMapOvr>
</p:sld>
</file>

<file path=ppt/theme/theme1.xml><?xml version="1.0" encoding="utf-8"?>
<a:theme xmlns:a="http://schemas.openxmlformats.org/drawingml/2006/main" name="Default Theme-new">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Theme-new" id="{4B444CA8-5089-4C8C-A892-5383A8EDC2CD}" vid="{B9F702C9-368E-4FE6-9D0C-1E6C532F79B3}"/>
    </a:ext>
  </a:extLst>
</a:theme>
</file>

<file path=docProps/app.xml><?xml version="1.0" encoding="utf-8"?>
<Properties xmlns="http://schemas.openxmlformats.org/officeDocument/2006/extended-properties" xmlns:vt="http://schemas.openxmlformats.org/officeDocument/2006/docPropsVTypes">
  <Template>Default Theme</Template>
  <TotalTime>1892</TotalTime>
  <Words>544</Words>
  <Application>Microsoft Office PowerPoint</Application>
  <PresentationFormat>On-screen Show (16:9)</PresentationFormat>
  <Paragraphs>35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Default Theme-new</vt:lpstr>
      <vt:lpstr>Visionary Daughter Card Review</vt:lpstr>
      <vt:lpstr>Scope</vt:lpstr>
      <vt:lpstr>Schematic comments</vt:lpstr>
      <vt:lpstr>General layout comments</vt:lpstr>
      <vt:lpstr>FPD-Link Layout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Visionary Daughter Card Review</dc:title>
  <dc:creator>Bejin, Thomas</dc:creator>
  <cp:lastModifiedBy>Bejin, Thomas</cp:lastModifiedBy>
  <cp:revision>13</cp:revision>
  <dcterms:created xsi:type="dcterms:W3CDTF">2024-02-21T16:52:05Z</dcterms:created>
  <dcterms:modified xsi:type="dcterms:W3CDTF">2024-02-23T00:24:33Z</dcterms:modified>
</cp:coreProperties>
</file>