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4" d="100"/>
          <a:sy n="64" d="100"/>
        </p:scale>
        <p:origin x="90"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1241749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143400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57752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515637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2350684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128306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259371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21734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3450622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56758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BC65EC-7BB6-4940-A010-88EC4402D351}" type="datetimeFigureOut">
              <a:rPr kumimoji="1" lang="ja-JP" altLang="en-US" smtClean="0"/>
              <a:t>2017/9/1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366200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C65EC-7BB6-4940-A010-88EC4402D351}" type="datetimeFigureOut">
              <a:rPr kumimoji="1" lang="ja-JP" altLang="en-US" smtClean="0"/>
              <a:t>2017/9/1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AE756-EB00-41EB-8E20-143107E97745}" type="slidenum">
              <a:rPr kumimoji="1" lang="ja-JP" altLang="en-US" smtClean="0"/>
              <a:t>‹#›</a:t>
            </a:fld>
            <a:endParaRPr kumimoji="1" lang="ja-JP" altLang="en-US"/>
          </a:p>
        </p:txBody>
      </p:sp>
    </p:spTree>
    <p:extLst>
      <p:ext uri="{BB962C8B-B14F-4D97-AF65-F5344CB8AC3E}">
        <p14:creationId xmlns:p14="http://schemas.microsoft.com/office/powerpoint/2010/main" val="1315959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a:t>examination of TUSB9261 recognition error</a:t>
            </a:r>
            <a:br>
              <a:rPr kumimoji="1" lang="en-US" altLang="ja-JP" dirty="0"/>
            </a:br>
            <a:r>
              <a:rPr kumimoji="1" lang="en-US" altLang="ja-JP" dirty="0"/>
              <a:t>additional test  </a:t>
            </a:r>
            <a:endParaRPr kumimoji="1" lang="ja-JP" altLang="en-US" dirty="0"/>
          </a:p>
        </p:txBody>
      </p:sp>
    </p:spTree>
    <p:extLst>
      <p:ext uri="{BB962C8B-B14F-4D97-AF65-F5344CB8AC3E}">
        <p14:creationId xmlns:p14="http://schemas.microsoft.com/office/powerpoint/2010/main" val="1193298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
            <a:ext cx="10515600" cy="764497"/>
          </a:xfrm>
        </p:spPr>
        <p:txBody>
          <a:bodyPr>
            <a:normAutofit/>
          </a:bodyPr>
          <a:lstStyle/>
          <a:p>
            <a:r>
              <a:rPr lang="en-US" altLang="ja-JP" sz="3200" b="1" dirty="0"/>
              <a:t>Using TUSB9261DEMO power supply</a:t>
            </a:r>
            <a:endParaRPr kumimoji="1" lang="ja-JP" altLang="en-US" sz="3200" b="1" dirty="0"/>
          </a:p>
        </p:txBody>
      </p:sp>
      <p:pic>
        <p:nvPicPr>
          <p:cNvPr id="4" name="コンテンツ プレースホルダー 3"/>
          <p:cNvPicPr>
            <a:picLocks noGrp="1" noChangeAspect="1"/>
          </p:cNvPicPr>
          <p:nvPr>
            <p:ph idx="1"/>
          </p:nvPr>
        </p:nvPicPr>
        <p:blipFill>
          <a:blip r:embed="rId2"/>
          <a:stretch>
            <a:fillRect/>
          </a:stretch>
        </p:blipFill>
        <p:spPr>
          <a:xfrm>
            <a:off x="19690" y="1795669"/>
            <a:ext cx="6920756" cy="5056390"/>
          </a:xfrm>
          <a:prstGeom prst="rect">
            <a:avLst/>
          </a:prstGeom>
        </p:spPr>
      </p:pic>
      <p:sp>
        <p:nvSpPr>
          <p:cNvPr id="3" name="正方形/長方形 2"/>
          <p:cNvSpPr/>
          <p:nvPr/>
        </p:nvSpPr>
        <p:spPr>
          <a:xfrm>
            <a:off x="115330" y="4440195"/>
            <a:ext cx="1474573" cy="230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tx1"/>
                </a:solidFill>
              </a:rPr>
              <a:t>Customer’s board</a:t>
            </a:r>
            <a:endParaRPr kumimoji="1" lang="ja-JP" altLang="en-US" sz="1000" dirty="0">
              <a:solidFill>
                <a:schemeClr val="tx1"/>
              </a:solidFill>
            </a:endParaRPr>
          </a:p>
        </p:txBody>
      </p:sp>
      <p:sp>
        <p:nvSpPr>
          <p:cNvPr id="6" name="正方形/長方形 5"/>
          <p:cNvSpPr/>
          <p:nvPr/>
        </p:nvSpPr>
        <p:spPr>
          <a:xfrm>
            <a:off x="6940446" y="4805179"/>
            <a:ext cx="4386945" cy="923330"/>
          </a:xfrm>
          <a:prstGeom prst="rect">
            <a:avLst/>
          </a:prstGeom>
        </p:spPr>
        <p:txBody>
          <a:bodyPr wrap="square">
            <a:spAutoFit/>
          </a:bodyPr>
          <a:lstStyle/>
          <a:p>
            <a:r>
              <a:rPr lang="en-US" altLang="ja-JP" dirty="0"/>
              <a:t>By using power supply of TUSB9261DEMO in parallel,</a:t>
            </a:r>
            <a:r>
              <a:rPr lang="ja-JP" altLang="en-US" dirty="0"/>
              <a:t> </a:t>
            </a:r>
            <a:endParaRPr lang="en-US" altLang="ja-JP" dirty="0"/>
          </a:p>
          <a:p>
            <a:r>
              <a:rPr lang="en-US" altLang="ja-JP" dirty="0">
                <a:solidFill>
                  <a:srgbClr val="FF0000"/>
                </a:solidFill>
              </a:rPr>
              <a:t>In this case, the error happened.  </a:t>
            </a:r>
            <a:endParaRPr lang="ja-JP" altLang="en-US" dirty="0">
              <a:solidFill>
                <a:srgbClr val="FF0000"/>
              </a:solidFill>
            </a:endParaRPr>
          </a:p>
        </p:txBody>
      </p:sp>
    </p:spTree>
    <p:extLst>
      <p:ext uri="{BB962C8B-B14F-4D97-AF65-F5344CB8AC3E}">
        <p14:creationId xmlns:p14="http://schemas.microsoft.com/office/powerpoint/2010/main" val="3465065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
            <a:ext cx="10515600" cy="914400"/>
          </a:xfrm>
        </p:spPr>
        <p:txBody>
          <a:bodyPr>
            <a:noAutofit/>
          </a:bodyPr>
          <a:lstStyle/>
          <a:p>
            <a:r>
              <a:rPr lang="en-US" altLang="ja-JP" sz="3200" b="1" dirty="0"/>
              <a:t>Power up sequence and waveform </a:t>
            </a:r>
            <a:br>
              <a:rPr lang="en-US" altLang="ja-JP" sz="3200" b="1" dirty="0"/>
            </a:br>
            <a:r>
              <a:rPr lang="en-US" altLang="ja-JP" sz="3200" b="1" dirty="0"/>
              <a:t>by using TUSB9261 Demo Board</a:t>
            </a:r>
            <a:endParaRPr kumimoji="1" lang="ja-JP" altLang="en-US" sz="3200" b="1" dirty="0"/>
          </a:p>
        </p:txBody>
      </p:sp>
      <p:pic>
        <p:nvPicPr>
          <p:cNvPr id="4" name="コンテンツ プレースホルダー 3"/>
          <p:cNvPicPr>
            <a:picLocks noGrp="1" noChangeAspect="1"/>
          </p:cNvPicPr>
          <p:nvPr>
            <p:ph idx="1"/>
          </p:nvPr>
        </p:nvPicPr>
        <p:blipFill>
          <a:blip r:embed="rId2"/>
          <a:stretch>
            <a:fillRect/>
          </a:stretch>
        </p:blipFill>
        <p:spPr>
          <a:xfrm>
            <a:off x="0" y="1124310"/>
            <a:ext cx="7908063" cy="4351338"/>
          </a:xfrm>
          <a:prstGeom prst="rect">
            <a:avLst/>
          </a:prstGeom>
        </p:spPr>
      </p:pic>
      <p:graphicFrame>
        <p:nvGraphicFramePr>
          <p:cNvPr id="5" name="表 4"/>
          <p:cNvGraphicFramePr>
            <a:graphicFrameLocks noGrp="1"/>
          </p:cNvGraphicFramePr>
          <p:nvPr>
            <p:extLst>
              <p:ext uri="{D42A27DB-BD31-4B8C-83A1-F6EECF244321}">
                <p14:modId xmlns:p14="http://schemas.microsoft.com/office/powerpoint/2010/main" val="1280267387"/>
              </p:ext>
            </p:extLst>
          </p:nvPr>
        </p:nvGraphicFramePr>
        <p:xfrm>
          <a:off x="7373566" y="4556047"/>
          <a:ext cx="4691976" cy="2259019"/>
        </p:xfrm>
        <a:graphic>
          <a:graphicData uri="http://schemas.openxmlformats.org/drawingml/2006/table">
            <a:tbl>
              <a:tblPr/>
              <a:tblGrid>
                <a:gridCol w="1663431">
                  <a:extLst>
                    <a:ext uri="{9D8B030D-6E8A-4147-A177-3AD203B41FA5}">
                      <a16:colId xmlns:a16="http://schemas.microsoft.com/office/drawing/2014/main" val="1823425459"/>
                    </a:ext>
                  </a:extLst>
                </a:gridCol>
                <a:gridCol w="885217">
                  <a:extLst>
                    <a:ext uri="{9D8B030D-6E8A-4147-A177-3AD203B41FA5}">
                      <a16:colId xmlns:a16="http://schemas.microsoft.com/office/drawing/2014/main" val="4147384053"/>
                    </a:ext>
                  </a:extLst>
                </a:gridCol>
                <a:gridCol w="846306">
                  <a:extLst>
                    <a:ext uri="{9D8B030D-6E8A-4147-A177-3AD203B41FA5}">
                      <a16:colId xmlns:a16="http://schemas.microsoft.com/office/drawing/2014/main" val="2388894210"/>
                    </a:ext>
                  </a:extLst>
                </a:gridCol>
                <a:gridCol w="1297022">
                  <a:extLst>
                    <a:ext uri="{9D8B030D-6E8A-4147-A177-3AD203B41FA5}">
                      <a16:colId xmlns:a16="http://schemas.microsoft.com/office/drawing/2014/main" val="4175343998"/>
                    </a:ext>
                  </a:extLst>
                </a:gridCol>
              </a:tblGrid>
              <a:tr h="500175">
                <a:tc>
                  <a:txBody>
                    <a:bodyPr/>
                    <a:lstStyle/>
                    <a:p>
                      <a:pPr algn="l"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9745221"/>
                  </a:ext>
                </a:extLst>
              </a:tr>
              <a:tr h="439711">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Lot No.</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42WG4C1F9</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4AWG4AQ5S</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676928"/>
                  </a:ext>
                </a:extLst>
              </a:tr>
              <a:tr h="439711">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customer board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OK</a:t>
                      </a: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(0/200)</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O</a:t>
                      </a: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K(0/100)</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ERROR(4/5000)</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4668015"/>
                  </a:ext>
                </a:extLst>
              </a:tr>
              <a:tr h="439711">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TUSB9261 Demo Board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OK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OK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3110719"/>
                  </a:ext>
                </a:extLst>
              </a:tr>
              <a:tr h="439711">
                <a:tc>
                  <a:txBody>
                    <a:bodyPr/>
                    <a:lstStyle/>
                    <a:p>
                      <a:pPr algn="l" fontAlgn="ct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previous test</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Additional test</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288450"/>
                  </a:ext>
                </a:extLst>
              </a:tr>
            </a:tbl>
          </a:graphicData>
        </a:graphic>
      </p:graphicFrame>
    </p:spTree>
    <p:extLst>
      <p:ext uri="{BB962C8B-B14F-4D97-AF65-F5344CB8AC3E}">
        <p14:creationId xmlns:p14="http://schemas.microsoft.com/office/powerpoint/2010/main" val="147718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
            <a:ext cx="10515600" cy="764498"/>
          </a:xfrm>
        </p:spPr>
        <p:txBody>
          <a:bodyPr/>
          <a:lstStyle/>
          <a:p>
            <a:r>
              <a:rPr lang="en-US" altLang="ja-JP" dirty="0"/>
              <a:t>The test of customer’s board</a:t>
            </a:r>
            <a:endParaRPr kumimoji="1" lang="ja-JP" altLang="en-US" dirty="0"/>
          </a:p>
        </p:txBody>
      </p:sp>
      <p:pic>
        <p:nvPicPr>
          <p:cNvPr id="4" name="図 3"/>
          <p:cNvPicPr>
            <a:picLocks noChangeAspect="1"/>
          </p:cNvPicPr>
          <p:nvPr/>
        </p:nvPicPr>
        <p:blipFill>
          <a:blip r:embed="rId2"/>
          <a:stretch>
            <a:fillRect/>
          </a:stretch>
        </p:blipFill>
        <p:spPr>
          <a:xfrm>
            <a:off x="1647553" y="2133600"/>
            <a:ext cx="6515566" cy="4724400"/>
          </a:xfrm>
          <a:prstGeom prst="rect">
            <a:avLst/>
          </a:prstGeom>
        </p:spPr>
      </p:pic>
      <p:sp>
        <p:nvSpPr>
          <p:cNvPr id="3" name="コンテンツ プレースホルダー 2"/>
          <p:cNvSpPr>
            <a:spLocks noGrp="1"/>
          </p:cNvSpPr>
          <p:nvPr>
            <p:ph idx="1"/>
          </p:nvPr>
        </p:nvSpPr>
        <p:spPr>
          <a:xfrm>
            <a:off x="943131" y="794479"/>
            <a:ext cx="10515600" cy="1034321"/>
          </a:xfrm>
        </p:spPr>
        <p:txBody>
          <a:bodyPr/>
          <a:lstStyle/>
          <a:p>
            <a:r>
              <a:rPr lang="en-US" altLang="ja-JP" dirty="0"/>
              <a:t>By using customer’s power supply in parallel, both board caused a error.</a:t>
            </a:r>
            <a:endParaRPr lang="ja-JP" altLang="en-US" dirty="0"/>
          </a:p>
        </p:txBody>
      </p:sp>
    </p:spTree>
    <p:extLst>
      <p:ext uri="{BB962C8B-B14F-4D97-AF65-F5344CB8AC3E}">
        <p14:creationId xmlns:p14="http://schemas.microsoft.com/office/powerpoint/2010/main" val="6238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199" y="1"/>
            <a:ext cx="10515600" cy="944380"/>
          </a:xfrm>
        </p:spPr>
        <p:txBody>
          <a:bodyPr>
            <a:noAutofit/>
          </a:bodyPr>
          <a:lstStyle/>
          <a:p>
            <a:r>
              <a:rPr lang="en-US" altLang="ja-JP" sz="3200" b="1" dirty="0"/>
              <a:t>Power up sequence and waveform </a:t>
            </a:r>
            <a:br>
              <a:rPr lang="en-US" altLang="ja-JP" sz="3200" b="1" dirty="0"/>
            </a:br>
            <a:r>
              <a:rPr lang="en-US" altLang="ja-JP" sz="3200" b="1" dirty="0"/>
              <a:t>by using power supply of customer’s board.</a:t>
            </a:r>
            <a:endParaRPr kumimoji="1" lang="ja-JP" altLang="en-US" sz="3200" b="1" dirty="0"/>
          </a:p>
        </p:txBody>
      </p:sp>
      <p:pic>
        <p:nvPicPr>
          <p:cNvPr id="4" name="コンテンツ プレースホルダー 3"/>
          <p:cNvPicPr>
            <a:picLocks noGrp="1" noChangeAspect="1"/>
          </p:cNvPicPr>
          <p:nvPr>
            <p:ph idx="1"/>
          </p:nvPr>
        </p:nvPicPr>
        <p:blipFill>
          <a:blip r:embed="rId2"/>
          <a:stretch>
            <a:fillRect/>
          </a:stretch>
        </p:blipFill>
        <p:spPr>
          <a:xfrm>
            <a:off x="2153695" y="944381"/>
            <a:ext cx="7884605" cy="4351338"/>
          </a:xfrm>
          <a:prstGeom prst="rect">
            <a:avLst/>
          </a:prstGeom>
        </p:spPr>
      </p:pic>
      <p:graphicFrame>
        <p:nvGraphicFramePr>
          <p:cNvPr id="6" name="表 5"/>
          <p:cNvGraphicFramePr>
            <a:graphicFrameLocks noGrp="1"/>
          </p:cNvGraphicFramePr>
          <p:nvPr>
            <p:extLst>
              <p:ext uri="{D42A27DB-BD31-4B8C-83A1-F6EECF244321}">
                <p14:modId xmlns:p14="http://schemas.microsoft.com/office/powerpoint/2010/main" val="1457192940"/>
              </p:ext>
            </p:extLst>
          </p:nvPr>
        </p:nvGraphicFramePr>
        <p:xfrm>
          <a:off x="3992751" y="5295719"/>
          <a:ext cx="4206491" cy="1319133"/>
        </p:xfrm>
        <a:graphic>
          <a:graphicData uri="http://schemas.openxmlformats.org/drawingml/2006/table">
            <a:tbl>
              <a:tblPr/>
              <a:tblGrid>
                <a:gridCol w="2344601">
                  <a:extLst>
                    <a:ext uri="{9D8B030D-6E8A-4147-A177-3AD203B41FA5}">
                      <a16:colId xmlns:a16="http://schemas.microsoft.com/office/drawing/2014/main" val="1823425459"/>
                    </a:ext>
                  </a:extLst>
                </a:gridCol>
                <a:gridCol w="930945">
                  <a:extLst>
                    <a:ext uri="{9D8B030D-6E8A-4147-A177-3AD203B41FA5}">
                      <a16:colId xmlns:a16="http://schemas.microsoft.com/office/drawing/2014/main" val="4147384053"/>
                    </a:ext>
                  </a:extLst>
                </a:gridCol>
                <a:gridCol w="930945">
                  <a:extLst>
                    <a:ext uri="{9D8B030D-6E8A-4147-A177-3AD203B41FA5}">
                      <a16:colId xmlns:a16="http://schemas.microsoft.com/office/drawing/2014/main" val="1246644390"/>
                    </a:ext>
                  </a:extLst>
                </a:gridCol>
              </a:tblGrid>
              <a:tr h="439711">
                <a:tc>
                  <a:txBody>
                    <a:bodyPr/>
                    <a:lstStyle/>
                    <a:p>
                      <a:pPr algn="l" fontAlgn="ct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9745221"/>
                  </a:ext>
                </a:extLst>
              </a:tr>
              <a:tr h="439711">
                <a:tc>
                  <a:txBody>
                    <a:bodyPr/>
                    <a:lstStyle/>
                    <a:p>
                      <a:pPr algn="l" fontAlgn="ctr"/>
                      <a:r>
                        <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customer board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a:t>
                      </a:r>
                    </a:p>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(2/100)</a:t>
                      </a: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a:t>
                      </a:r>
                    </a:p>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(1/100)</a:t>
                      </a: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4668015"/>
                  </a:ext>
                </a:extLst>
              </a:tr>
              <a:tr h="439711">
                <a:tc>
                  <a:txBody>
                    <a:bodyPr/>
                    <a:lstStyle/>
                    <a:p>
                      <a:pPr algn="l" fontAlgn="ctr"/>
                      <a:r>
                        <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TUSB9261 Demo Board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a:t>
                      </a:r>
                    </a:p>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(2/39)</a:t>
                      </a: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3110719"/>
                  </a:ext>
                </a:extLst>
              </a:tr>
            </a:tbl>
          </a:graphicData>
        </a:graphic>
      </p:graphicFrame>
    </p:spTree>
    <p:extLst>
      <p:ext uri="{BB962C8B-B14F-4D97-AF65-F5344CB8AC3E}">
        <p14:creationId xmlns:p14="http://schemas.microsoft.com/office/powerpoint/2010/main" val="3255281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8974" y="6429"/>
            <a:ext cx="10974049" cy="892981"/>
          </a:xfrm>
        </p:spPr>
        <p:txBody>
          <a:bodyPr>
            <a:normAutofit/>
          </a:bodyPr>
          <a:lstStyle/>
          <a:p>
            <a:r>
              <a:rPr lang="en-US" altLang="ja-JP" sz="2400" b="1" dirty="0"/>
              <a:t>Power up sequence and waveform </a:t>
            </a:r>
            <a:br>
              <a:rPr lang="en-US" altLang="ja-JP" sz="2400" b="1" dirty="0"/>
            </a:br>
            <a:r>
              <a:rPr lang="en-US" altLang="ja-JP" sz="2400" b="1" dirty="0"/>
              <a:t>by using customer’s board and changed 3.3V power up timing.</a:t>
            </a:r>
            <a:endParaRPr kumimoji="1" lang="ja-JP" altLang="en-US" sz="2400" b="1" dirty="0"/>
          </a:p>
        </p:txBody>
      </p:sp>
      <p:pic>
        <p:nvPicPr>
          <p:cNvPr id="4" name="コンテンツ プレースホルダー 3"/>
          <p:cNvPicPr>
            <a:picLocks noGrp="1" noChangeAspect="1"/>
          </p:cNvPicPr>
          <p:nvPr>
            <p:ph idx="1"/>
          </p:nvPr>
        </p:nvPicPr>
        <p:blipFill>
          <a:blip r:embed="rId2"/>
          <a:stretch>
            <a:fillRect/>
          </a:stretch>
        </p:blipFill>
        <p:spPr>
          <a:xfrm>
            <a:off x="0" y="1888760"/>
            <a:ext cx="7737998" cy="4351338"/>
          </a:xfrm>
          <a:prstGeom prst="rect">
            <a:avLst/>
          </a:prstGeom>
        </p:spPr>
      </p:pic>
      <p:graphicFrame>
        <p:nvGraphicFramePr>
          <p:cNvPr id="5" name="表 4"/>
          <p:cNvGraphicFramePr>
            <a:graphicFrameLocks noGrp="1"/>
          </p:cNvGraphicFramePr>
          <p:nvPr>
            <p:extLst>
              <p:ext uri="{D42A27DB-BD31-4B8C-83A1-F6EECF244321}">
                <p14:modId xmlns:p14="http://schemas.microsoft.com/office/powerpoint/2010/main" val="867305461"/>
              </p:ext>
            </p:extLst>
          </p:nvPr>
        </p:nvGraphicFramePr>
        <p:xfrm>
          <a:off x="7358576" y="5005752"/>
          <a:ext cx="4691976" cy="1379597"/>
        </p:xfrm>
        <a:graphic>
          <a:graphicData uri="http://schemas.openxmlformats.org/drawingml/2006/table">
            <a:tbl>
              <a:tblPr/>
              <a:tblGrid>
                <a:gridCol w="1303186">
                  <a:extLst>
                    <a:ext uri="{9D8B030D-6E8A-4147-A177-3AD203B41FA5}">
                      <a16:colId xmlns:a16="http://schemas.microsoft.com/office/drawing/2014/main" val="1823425459"/>
                    </a:ext>
                  </a:extLst>
                </a:gridCol>
                <a:gridCol w="693508">
                  <a:extLst>
                    <a:ext uri="{9D8B030D-6E8A-4147-A177-3AD203B41FA5}">
                      <a16:colId xmlns:a16="http://schemas.microsoft.com/office/drawing/2014/main" val="4147384053"/>
                    </a:ext>
                  </a:extLst>
                </a:gridCol>
                <a:gridCol w="663024">
                  <a:extLst>
                    <a:ext uri="{9D8B030D-6E8A-4147-A177-3AD203B41FA5}">
                      <a16:colId xmlns:a16="http://schemas.microsoft.com/office/drawing/2014/main" val="2388894210"/>
                    </a:ext>
                  </a:extLst>
                </a:gridCol>
                <a:gridCol w="1016129">
                  <a:extLst>
                    <a:ext uri="{9D8B030D-6E8A-4147-A177-3AD203B41FA5}">
                      <a16:colId xmlns:a16="http://schemas.microsoft.com/office/drawing/2014/main" val="1576419094"/>
                    </a:ext>
                  </a:extLst>
                </a:gridCol>
                <a:gridCol w="1016129">
                  <a:extLst>
                    <a:ext uri="{9D8B030D-6E8A-4147-A177-3AD203B41FA5}">
                      <a16:colId xmlns:a16="http://schemas.microsoft.com/office/drawing/2014/main" val="4175343998"/>
                    </a:ext>
                  </a:extLst>
                </a:gridCol>
              </a:tblGrid>
              <a:tr h="500175">
                <a:tc>
                  <a:txBody>
                    <a:bodyPr/>
                    <a:lstStyle/>
                    <a:p>
                      <a:pPr algn="l"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9745221"/>
                  </a:ext>
                </a:extLst>
              </a:tr>
              <a:tr h="439711">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Lot No.</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42WG4C1F9</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42WG4AP5L</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4AWG4AQ5S</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676928"/>
                  </a:ext>
                </a:extLst>
              </a:tr>
              <a:tr h="439711">
                <a:tc>
                  <a:txBody>
                    <a:bodyPr/>
                    <a:lstStyle/>
                    <a:p>
                      <a:pPr algn="l" fontAlgn="ctr"/>
                      <a:r>
                        <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customer board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a:t>
                      </a:r>
                    </a:p>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(2/66)</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a:t>
                      </a:r>
                    </a:p>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(9/1000)</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a:t>
                      </a:r>
                    </a:p>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(7/1000)</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ERROR(57/1000)</a:t>
                      </a:r>
                      <a:endParaRPr 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4668015"/>
                  </a:ext>
                </a:extLst>
              </a:tr>
            </a:tbl>
          </a:graphicData>
        </a:graphic>
      </p:graphicFrame>
      <p:sp>
        <p:nvSpPr>
          <p:cNvPr id="7" name="コンテンツ プレースホルダー 2"/>
          <p:cNvSpPr txBox="1">
            <a:spLocks/>
          </p:cNvSpPr>
          <p:nvPr/>
        </p:nvSpPr>
        <p:spPr>
          <a:xfrm>
            <a:off x="7569052" y="1415276"/>
            <a:ext cx="4622948" cy="29562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dirty="0"/>
              <a:t>He made 3.3V of the customer’s board power up timing faster, simultaneous with 1.1V.</a:t>
            </a:r>
          </a:p>
          <a:p>
            <a:r>
              <a:rPr lang="en-US" altLang="ja-JP" dirty="0"/>
              <a:t>In result, the error rate at 40MHz is improved than before.</a:t>
            </a:r>
          </a:p>
          <a:p>
            <a:pPr marL="0" indent="0">
              <a:buFont typeface="Arial" panose="020B0604020202020204" pitchFamily="34" charset="0"/>
              <a:buNone/>
            </a:pPr>
            <a:endParaRPr lang="en-US" altLang="ja-JP" dirty="0"/>
          </a:p>
        </p:txBody>
      </p:sp>
    </p:spTree>
    <p:extLst>
      <p:ext uri="{BB962C8B-B14F-4D97-AF65-F5344CB8AC3E}">
        <p14:creationId xmlns:p14="http://schemas.microsoft.com/office/powerpoint/2010/main" val="24717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5098"/>
            <a:ext cx="6096000" cy="710119"/>
          </a:xfrm>
        </p:spPr>
        <p:txBody>
          <a:bodyPr>
            <a:normAutofit fontScale="90000"/>
          </a:bodyPr>
          <a:lstStyle/>
          <a:p>
            <a:r>
              <a:rPr kumimoji="1" lang="en-US" altLang="ja-JP" sz="3200" dirty="0"/>
              <a:t>Customer’s board by changing VDD11 power up time</a:t>
            </a:r>
            <a:endParaRPr kumimoji="1" lang="ja-JP" altLang="en-US" sz="3200" dirty="0"/>
          </a:p>
        </p:txBody>
      </p:sp>
      <p:sp>
        <p:nvSpPr>
          <p:cNvPr id="3" name="コンテンツ プレースホルダー 2"/>
          <p:cNvSpPr>
            <a:spLocks noGrp="1"/>
          </p:cNvSpPr>
          <p:nvPr>
            <p:ph idx="1"/>
          </p:nvPr>
        </p:nvSpPr>
        <p:spPr>
          <a:xfrm>
            <a:off x="0" y="1253331"/>
            <a:ext cx="6096000" cy="4351338"/>
          </a:xfrm>
        </p:spPr>
        <p:txBody>
          <a:bodyPr/>
          <a:lstStyle/>
          <a:p>
            <a:r>
              <a:rPr kumimoji="1" lang="en-US" altLang="ja-JP" dirty="0"/>
              <a:t>When VDD11 power up time is faster, recognition rate was quite improved.</a:t>
            </a:r>
          </a:p>
          <a:p>
            <a:r>
              <a:rPr lang="en-US" altLang="ja-JP" dirty="0"/>
              <a:t>But it couldn’t be zero.</a:t>
            </a:r>
            <a:endParaRPr kumimoji="1" lang="ja-JP" altLang="en-US" dirty="0"/>
          </a:p>
        </p:txBody>
      </p:sp>
      <p:pic>
        <p:nvPicPr>
          <p:cNvPr id="4" name="図 3"/>
          <p:cNvPicPr>
            <a:picLocks noChangeAspect="1"/>
          </p:cNvPicPr>
          <p:nvPr/>
        </p:nvPicPr>
        <p:blipFill>
          <a:blip r:embed="rId2"/>
          <a:stretch>
            <a:fillRect/>
          </a:stretch>
        </p:blipFill>
        <p:spPr>
          <a:xfrm>
            <a:off x="6096000" y="0"/>
            <a:ext cx="6175111" cy="6858000"/>
          </a:xfrm>
          <a:prstGeom prst="rect">
            <a:avLst/>
          </a:prstGeom>
        </p:spPr>
      </p:pic>
      <p:graphicFrame>
        <p:nvGraphicFramePr>
          <p:cNvPr id="5" name="表 4"/>
          <p:cNvGraphicFramePr>
            <a:graphicFrameLocks noGrp="1"/>
          </p:cNvGraphicFramePr>
          <p:nvPr>
            <p:extLst>
              <p:ext uri="{D42A27DB-BD31-4B8C-83A1-F6EECF244321}">
                <p14:modId xmlns:p14="http://schemas.microsoft.com/office/powerpoint/2010/main" val="3214156825"/>
              </p:ext>
            </p:extLst>
          </p:nvPr>
        </p:nvGraphicFramePr>
        <p:xfrm>
          <a:off x="1298193" y="5131311"/>
          <a:ext cx="3275546" cy="1319133"/>
        </p:xfrm>
        <a:graphic>
          <a:graphicData uri="http://schemas.openxmlformats.org/drawingml/2006/table">
            <a:tbl>
              <a:tblPr/>
              <a:tblGrid>
                <a:gridCol w="1697926">
                  <a:extLst>
                    <a:ext uri="{9D8B030D-6E8A-4147-A177-3AD203B41FA5}">
                      <a16:colId xmlns:a16="http://schemas.microsoft.com/office/drawing/2014/main" val="1823425459"/>
                    </a:ext>
                  </a:extLst>
                </a:gridCol>
                <a:gridCol w="1577620">
                  <a:extLst>
                    <a:ext uri="{9D8B030D-6E8A-4147-A177-3AD203B41FA5}">
                      <a16:colId xmlns:a16="http://schemas.microsoft.com/office/drawing/2014/main" val="4147384053"/>
                    </a:ext>
                  </a:extLst>
                </a:gridCol>
              </a:tblGrid>
              <a:tr h="439711">
                <a:tc>
                  <a:txBody>
                    <a:bodyPr/>
                    <a:lstStyle/>
                    <a:p>
                      <a:pPr algn="l" fontAlgn="ct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9745221"/>
                  </a:ext>
                </a:extLst>
              </a:tr>
              <a:tr h="439711">
                <a:tc>
                  <a:txBody>
                    <a:bodyPr/>
                    <a:lstStyle/>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Lot No.</a:t>
                      </a: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42WG4 C1F9</a:t>
                      </a: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7162016"/>
                  </a:ext>
                </a:extLst>
              </a:tr>
              <a:tr h="439711">
                <a:tc>
                  <a:txBody>
                    <a:bodyPr/>
                    <a:lstStyle/>
                    <a:p>
                      <a:pPr algn="l" fontAlgn="ctr"/>
                      <a:r>
                        <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customer board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ERROR</a:t>
                      </a:r>
                    </a:p>
                    <a:p>
                      <a:pPr algn="l" fontAlgn="ct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(1/5000)</a:t>
                      </a:r>
                      <a:endParaRPr lang="en-US" sz="14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4668015"/>
                  </a:ext>
                </a:extLst>
              </a:tr>
            </a:tbl>
          </a:graphicData>
        </a:graphic>
      </p:graphicFrame>
    </p:spTree>
    <p:extLst>
      <p:ext uri="{BB962C8B-B14F-4D97-AF65-F5344CB8AC3E}">
        <p14:creationId xmlns:p14="http://schemas.microsoft.com/office/powerpoint/2010/main" val="2149597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kumimoji="1" lang="en-US" altLang="ja-JP" dirty="0"/>
              <a:t>The customer’s question</a:t>
            </a:r>
            <a:endParaRPr kumimoji="1" lang="ja-JP" altLang="en-US" dirty="0"/>
          </a:p>
        </p:txBody>
      </p:sp>
      <p:sp>
        <p:nvSpPr>
          <p:cNvPr id="3" name="コンテンツ プレースホルダー 2"/>
          <p:cNvSpPr>
            <a:spLocks noGrp="1"/>
          </p:cNvSpPr>
          <p:nvPr>
            <p:ph idx="1"/>
          </p:nvPr>
        </p:nvSpPr>
        <p:spPr>
          <a:xfrm>
            <a:off x="296779" y="1255463"/>
            <a:ext cx="6147360" cy="5229558"/>
          </a:xfrm>
        </p:spPr>
        <p:txBody>
          <a:bodyPr>
            <a:normAutofit fontScale="92500" lnSpcReduction="20000"/>
          </a:bodyPr>
          <a:lstStyle/>
          <a:p>
            <a:pPr marL="514350" indent="-514350">
              <a:buFont typeface="+mj-lt"/>
              <a:buAutoNum type="arabicPeriod"/>
            </a:pPr>
            <a:r>
              <a:rPr kumimoji="1" lang="en-US" altLang="ja-JP" dirty="0"/>
              <a:t>When VDD11 rising time is faster, error rate is quite improved. </a:t>
            </a:r>
            <a:r>
              <a:rPr lang="en-US" altLang="ja-JP" dirty="0"/>
              <a:t>What reasons are considered?</a:t>
            </a:r>
            <a:endParaRPr lang="ja-JP" altLang="en-US" dirty="0"/>
          </a:p>
          <a:p>
            <a:pPr marL="514350" indent="-514350">
              <a:buFont typeface="+mj-lt"/>
              <a:buAutoNum type="arabicPeriod"/>
            </a:pPr>
            <a:r>
              <a:rPr lang="en-US" altLang="ja-JP" dirty="0"/>
              <a:t>Based on the results, it may be caused the slight difference at the start of the power supply. How do you think of it?</a:t>
            </a:r>
          </a:p>
          <a:p>
            <a:pPr marL="514350" indent="-514350">
              <a:buFont typeface="+mj-lt"/>
              <a:buAutoNum type="arabicPeriod"/>
            </a:pPr>
            <a:r>
              <a:rPr lang="en-US" altLang="ja-JP" dirty="0"/>
              <a:t>According to the datasheet and errata, VDD11 needs to be rising up faster or simultaneously, what is the point starting point of rising or certain voltage. In this case, could you provide what is the voltage. </a:t>
            </a:r>
          </a:p>
          <a:p>
            <a:pPr marL="514350" indent="-514350">
              <a:buFont typeface="+mj-lt"/>
              <a:buAutoNum type="arabicPeriod"/>
            </a:pPr>
            <a:r>
              <a:rPr lang="en-US" altLang="ja-JP" dirty="0"/>
              <a:t>The timing of DEMO Board, VDD11 is rising when VDD33 is rising, is there any problem?</a:t>
            </a:r>
            <a:endParaRPr lang="ja-JP" altLang="en-US" dirty="0"/>
          </a:p>
        </p:txBody>
      </p:sp>
      <p:pic>
        <p:nvPicPr>
          <p:cNvPr id="9" name="コンテンツ プレースホルダー 3"/>
          <p:cNvPicPr>
            <a:picLocks noChangeAspect="1"/>
          </p:cNvPicPr>
          <p:nvPr/>
        </p:nvPicPr>
        <p:blipFill>
          <a:blip r:embed="rId2"/>
          <a:stretch>
            <a:fillRect/>
          </a:stretch>
        </p:blipFill>
        <p:spPr>
          <a:xfrm>
            <a:off x="6985560" y="3993205"/>
            <a:ext cx="5206440" cy="2864795"/>
          </a:xfrm>
          <a:prstGeom prst="rect">
            <a:avLst/>
          </a:prstGeom>
        </p:spPr>
      </p:pic>
      <p:sp>
        <p:nvSpPr>
          <p:cNvPr id="10" name="矢印: 右 9"/>
          <p:cNvSpPr/>
          <p:nvPr/>
        </p:nvSpPr>
        <p:spPr>
          <a:xfrm>
            <a:off x="6280879" y="5261547"/>
            <a:ext cx="920263" cy="6145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957862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315</Words>
  <Application>Microsoft Office PowerPoint</Application>
  <PresentationFormat>ワイド画面</PresentationFormat>
  <Paragraphs>69</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メイリオ</vt:lpstr>
      <vt:lpstr>游ゴシック</vt:lpstr>
      <vt:lpstr>游ゴシック Light</vt:lpstr>
      <vt:lpstr>Arial</vt:lpstr>
      <vt:lpstr>Office テーマ</vt:lpstr>
      <vt:lpstr>examination of TUSB9261 recognition error additional test  </vt:lpstr>
      <vt:lpstr>Using TUSB9261DEMO power supply</vt:lpstr>
      <vt:lpstr>Power up sequence and waveform  by using TUSB9261 Demo Board</vt:lpstr>
      <vt:lpstr>The test of customer’s board</vt:lpstr>
      <vt:lpstr>Power up sequence and waveform  by using power supply of customer’s board.</vt:lpstr>
      <vt:lpstr>Power up sequence and waveform  by using customer’s board and changed 3.3V power up timing.</vt:lpstr>
      <vt:lpstr>Customer’s board by changing VDD11 power up time</vt:lpstr>
      <vt:lpstr>The customer’s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Shinichi Inoue</dc:creator>
  <cp:lastModifiedBy>Shinichi Inoue</cp:lastModifiedBy>
  <cp:revision>21</cp:revision>
  <dcterms:created xsi:type="dcterms:W3CDTF">2017-08-22T01:20:04Z</dcterms:created>
  <dcterms:modified xsi:type="dcterms:W3CDTF">2017-09-01T08:30:24Z</dcterms:modified>
</cp:coreProperties>
</file>