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372" r:id="rId3"/>
    <p:sldId id="390" r:id="rId4"/>
    <p:sldId id="408" r:id="rId5"/>
    <p:sldId id="395" r:id="rId6"/>
    <p:sldId id="373" r:id="rId7"/>
    <p:sldId id="403" r:id="rId8"/>
    <p:sldId id="391" r:id="rId9"/>
    <p:sldId id="411" r:id="rId10"/>
    <p:sldId id="409" r:id="rId11"/>
    <p:sldId id="410" r:id="rId12"/>
    <p:sldId id="412" r:id="rId13"/>
    <p:sldId id="413" r:id="rId14"/>
    <p:sldId id="414" r:id="rId15"/>
    <p:sldId id="371" r:id="rId16"/>
    <p:sldId id="415" r:id="rId17"/>
    <p:sldId id="416" r:id="rId18"/>
    <p:sldId id="417" r:id="rId19"/>
    <p:sldId id="418" r:id="rId20"/>
    <p:sldId id="419" r:id="rId21"/>
    <p:sldId id="42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00C0"/>
    <a:srgbClr val="70F72D"/>
    <a:srgbClr val="0070C0"/>
    <a:srgbClr val="DE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7178" autoAdjust="0"/>
  </p:normalViewPr>
  <p:slideViewPr>
    <p:cSldViewPr snapToGrid="0">
      <p:cViewPr varScale="1">
        <p:scale>
          <a:sx n="80" d="100"/>
          <a:sy n="80" d="100"/>
        </p:scale>
        <p:origin x="-283" y="-77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2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288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F8EF4-E0E4-4DF6-B4A0-001E7A9EC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0" rIns="90542" bIns="452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6BC1EE-5BC8-4224-8C31-9A846524C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22460-DC80-4953-8D8B-84F1483BE86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22460-DC80-4953-8D8B-84F1483BE86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321C2-8930-42D1-9F82-89968566A59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A6E6-7A07-48B2-8C22-546091303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812C-1E90-4CF0-BB39-12CB3C4A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CE58-C2B7-4E29-9D45-E938F01F6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C494-6233-41B8-AFAE-EAE50D155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392E-1ACF-45F8-BA91-1DFCA209A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7E47-304A-4978-87BF-B97A1DAB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1425"/>
            <a:ext cx="88106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8024-959F-4518-9AD2-37460AE8D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21425"/>
            <a:ext cx="88106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82DA-83E3-4F8E-80FC-16F57144C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21425"/>
            <a:ext cx="88106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B008-0288-4221-80AA-8236CF6F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C215-B79C-4B7B-BD66-B6597841F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CD1D-008E-458C-AB10-346C9E144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A2F5-5C2C-45F3-A875-1745EEB9A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32D0-F033-4F0A-9C84-444A199C6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794B3-7907-4D0F-B8AD-0D585AA6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21425"/>
            <a:ext cx="88106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8" descr="ti_logo_powerpoint_1_lin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C716D19-0369-4306-AB8E-3ECA66993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01" r:id="rId5"/>
    <p:sldLayoutId id="2147483914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2e.ti.com/support/amplifiers/precision_amplifiers/w/design_notes/2645.solving-op-amp-stability-issues.aspx" TargetMode="External"/><Relationship Id="rId7" Type="http://schemas.openxmlformats.org/officeDocument/2006/relationships/hyperlink" Target="https://store.ti.com/Search.aspx?k=pocket+reference&amp;pt=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i.com/lsds/ti/amplifiers-linear/precision-amplifier-support-community.page" TargetMode="External"/><Relationship Id="rId5" Type="http://schemas.openxmlformats.org/officeDocument/2006/relationships/hyperlink" Target="http://www.ti.com/precisionlabs" TargetMode="External"/><Relationship Id="rId4" Type="http://schemas.openxmlformats.org/officeDocument/2006/relationships/hyperlink" Target="http://www.ti.com/tool/tina-t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OPA1632 </a:t>
            </a:r>
            <a:br>
              <a:rPr lang="en-US" dirty="0" smtClean="0"/>
            </a:br>
            <a:r>
              <a:rPr lang="en-US" dirty="0" smtClean="0"/>
              <a:t>Stability Analysis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Zak Kaye</a:t>
            </a:r>
          </a:p>
          <a:p>
            <a:r>
              <a:rPr lang="en-US" dirty="0" smtClean="0"/>
              <a:t>Precision Amplifiers Applications</a:t>
            </a:r>
          </a:p>
          <a:p>
            <a:r>
              <a:rPr lang="en-US" dirty="0" smtClean="0"/>
              <a:t>January 31, 2017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9C49EC-815F-48D2-9B2B-B03CC7B3E90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Riso</a:t>
            </a:r>
            <a:r>
              <a:rPr lang="en-US" dirty="0" smtClean="0"/>
              <a:t> + Dual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Riso</a:t>
            </a:r>
            <a:r>
              <a:rPr lang="en-US" dirty="0" smtClean="0"/>
              <a:t> adds a zero to cancel the pole in the </a:t>
            </a:r>
            <a:r>
              <a:rPr lang="en-US" dirty="0" err="1" smtClean="0"/>
              <a:t>capacitively</a:t>
            </a:r>
            <a:r>
              <a:rPr lang="en-US" dirty="0" smtClean="0"/>
              <a:t> loaded </a:t>
            </a:r>
            <a:r>
              <a:rPr lang="en-US" dirty="0" err="1" smtClean="0"/>
              <a:t>Aol</a:t>
            </a:r>
            <a:r>
              <a:rPr lang="en-US" dirty="0" smtClean="0"/>
              <a:t> curve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the frequency, 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ZERO</a:t>
            </a:r>
            <a:r>
              <a:rPr lang="en-US" altLang="en-US" dirty="0" smtClean="0"/>
              <a:t> </a:t>
            </a:r>
            <a:r>
              <a:rPr lang="en-US" dirty="0" smtClean="0"/>
              <a:t>where the magnitude of </a:t>
            </a:r>
            <a:r>
              <a:rPr lang="en-US" dirty="0" err="1" smtClean="0"/>
              <a:t>Aol</a:t>
            </a:r>
            <a:r>
              <a:rPr lang="en-US" dirty="0" smtClean="0"/>
              <a:t> – 1/</a:t>
            </a:r>
            <a:r>
              <a:rPr lang="el-GR" dirty="0" smtClean="0"/>
              <a:t>β</a:t>
            </a:r>
            <a:r>
              <a:rPr lang="en-US" dirty="0" smtClean="0"/>
              <a:t> = 20dB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Calculate the value of </a:t>
            </a:r>
            <a:r>
              <a:rPr lang="en-US" dirty="0" err="1" smtClean="0"/>
              <a:t>Riso</a:t>
            </a:r>
            <a:r>
              <a:rPr lang="en-US" dirty="0" smtClean="0"/>
              <a:t> to set the zero at </a:t>
            </a:r>
            <a:r>
              <a:rPr lang="en-US" altLang="en-US" dirty="0" err="1" smtClean="0"/>
              <a:t>f</a:t>
            </a:r>
            <a:r>
              <a:rPr lang="en-US" altLang="en-US" baseline="-25000" dirty="0" err="1" smtClean="0"/>
              <a:t>ZERO</a:t>
            </a:r>
            <a:endParaRPr lang="en-US" altLang="en-US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224" y="3189532"/>
                <a:ext cx="2680093" cy="596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iso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0" smtClean="0">
                              <a:latin typeface="Cambria Math"/>
                            </a:rPr>
                            <m:t>2∗</m:t>
                          </m:r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ZERO</m:t>
                              </m:r>
                            </m:sub>
                          </m:sSub>
                          <m:r>
                            <a:rPr lang="en-US" sz="1600" b="0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LOAD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3189532"/>
                <a:ext cx="2680093" cy="5968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224" y="3864233"/>
                <a:ext cx="3180806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iso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0" smtClean="0">
                              <a:latin typeface="Cambria Math"/>
                            </a:rPr>
                            <m:t>2∗</m:t>
                          </m:r>
                          <m:r>
                            <m:rPr>
                              <m:sty m:val="p"/>
                            </m:rPr>
                            <a:rPr lang="el-GR" sz="1600" b="0" i="0" smtClean="0">
                              <a:latin typeface="Cambria Math"/>
                            </a:rPr>
                            <m:t>π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∗2.4473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MHz</m:t>
                          </m:r>
                          <m:r>
                            <a:rPr lang="en-US" sz="1600" b="0" i="0" smtClean="0">
                              <a:latin typeface="Cambria Math"/>
                            </a:rPr>
                            <m:t>∗2.7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nF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24" y="3864233"/>
                <a:ext cx="3180806" cy="5549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944" y="4659909"/>
                <a:ext cx="1264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iso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𝟐𝟒</m:t>
                      </m:r>
                      <m:r>
                        <a:rPr lang="el-GR" sz="1600" b="1" i="0" smtClean="0">
                          <a:solidFill>
                            <a:schemeClr val="accent1"/>
                          </a:solidFill>
                          <a:latin typeface="Cambria Math"/>
                        </a:rPr>
                        <m:t>𝛀</m:t>
                      </m:r>
                    </m:oMath>
                  </m:oMathPara>
                </a14:m>
                <a:endParaRPr 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44" y="4659909"/>
                <a:ext cx="126419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8363" y="282020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R</a:t>
            </a:r>
            <a:r>
              <a:rPr lang="en-US" b="1" baseline="-25000" dirty="0" smtClean="0">
                <a:solidFill>
                  <a:schemeClr val="accent1"/>
                </a:solidFill>
              </a:rPr>
              <a:t>ISO</a:t>
            </a:r>
            <a:r>
              <a:rPr lang="en-US" b="1" dirty="0" smtClean="0">
                <a:solidFill>
                  <a:schemeClr val="accent1"/>
                </a:solidFill>
              </a:rPr>
              <a:t> Equation: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30" y="2623219"/>
            <a:ext cx="5550183" cy="3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Riso</a:t>
            </a:r>
            <a:r>
              <a:rPr lang="en-US" dirty="0"/>
              <a:t> + Dual Feedback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AutoNum type="arabicPeriod" startAt="3"/>
                </a:pPr>
                <a:r>
                  <a:rPr lang="en-US" dirty="0" smtClean="0"/>
                  <a:t>Set feedback resistor, R1 ≥ 100*</a:t>
                </a:r>
                <a:r>
                  <a:rPr lang="en-US" dirty="0" err="1" smtClean="0"/>
                  <a:t>Riso</a:t>
                </a:r>
                <a:r>
                  <a:rPr lang="en-US" dirty="0" smtClean="0"/>
                  <a:t>  </a:t>
                </a:r>
              </a:p>
              <a:p>
                <a:pPr marL="457200" indent="-457200">
                  <a:buAutoNum type="arabicPeriod" startAt="3"/>
                </a:pPr>
                <a:r>
                  <a:rPr lang="en-US" dirty="0" smtClean="0"/>
                  <a:t>Set the feedback cap, </a:t>
                </a:r>
                <a:r>
                  <a:rPr lang="en-US" dirty="0" err="1" smtClean="0"/>
                  <a:t>Cf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>
                            <a:latin typeface="Cambria Math"/>
                          </a:rPr>
                          <m:t>6∗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ISO</m:t>
                            </m:r>
                          </m:sub>
                        </m:sSub>
                        <m:r>
                          <a:rPr lang="en-US" altLang="en-US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LOAD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</a:rPr>
                              <m:t>F</m:t>
                            </m:r>
                          </m:sub>
                        </m:sSub>
                      </m:den>
                    </m:f>
                    <m:r>
                      <a:rPr lang="en-US" altLang="en-US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>
                            <a:latin typeface="Cambria Math"/>
                            <a:ea typeface="Cambria Math"/>
                          </a:rPr>
                          <m:t>F</m:t>
                        </m:r>
                      </m:sub>
                    </m:sSub>
                    <m:r>
                      <a:rPr lang="en-US" altLang="en-US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en-US">
                            <a:latin typeface="Cambria Math"/>
                            <a:ea typeface="Cambria Math"/>
                          </a:rPr>
                          <m:t>10∗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ISO</m:t>
                            </m:r>
                          </m:sub>
                        </m:sSub>
                        <m:r>
                          <a:rPr lang="en-US" altLang="en-US">
                            <a:latin typeface="Cambria Math"/>
                            <a:ea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LOAD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/>
                                <a:ea typeface="Cambria Math"/>
                              </a:rPr>
                              <m:t>F</m:t>
                            </m:r>
                          </m:sub>
                        </m:sSub>
                      </m:den>
                    </m:f>
                    <m:r>
                      <a:rPr lang="en-US" altLang="en-US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</a:rPr>
                  <a:t>	lower 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values of C</a:t>
                </a:r>
                <a:r>
                  <a:rPr lang="en-US" altLang="en-US" b="1" baseline="-25000" dirty="0">
                    <a:solidFill>
                      <a:schemeClr val="accent1"/>
                    </a:solidFill>
                  </a:rPr>
                  <a:t>F </a:t>
                </a:r>
                <a:r>
                  <a:rPr lang="en-US" altLang="en-US" b="1" dirty="0">
                    <a:solidFill>
                      <a:schemeClr val="accent1"/>
                    </a:solidFill>
                  </a:rPr>
                  <a:t>= faster settling, higher </a:t>
                </a:r>
                <a:r>
                  <a:rPr lang="en-US" altLang="en-US" b="1" dirty="0" smtClean="0">
                    <a:solidFill>
                      <a:schemeClr val="accent1"/>
                    </a:solidFill>
                  </a:rPr>
                  <a:t>overshoot</a:t>
                </a:r>
              </a:p>
              <a:p>
                <a:pPr marL="0" indent="0">
                  <a:buNone/>
                </a:pPr>
                <a:r>
                  <a:rPr lang="en-US" altLang="en-US" b="1" dirty="0"/>
                  <a:t>Rule </a:t>
                </a:r>
                <a:r>
                  <a:rPr lang="en-US" altLang="en-US" b="1" dirty="0" smtClean="0"/>
                  <a:t>4 </a:t>
                </a:r>
                <a:r>
                  <a:rPr lang="en-US" altLang="en-US" b="1" dirty="0"/>
                  <a:t>ensures that the two feedback paths will never create a resonance that would cause </a:t>
                </a:r>
                <a:r>
                  <a:rPr lang="en-US" altLang="en-US" b="1" dirty="0" smtClean="0"/>
                  <a:t>instability</a:t>
                </a:r>
              </a:p>
              <a:p>
                <a:pPr marL="0" indent="0">
                  <a:buNone/>
                </a:pPr>
                <a:endParaRPr lang="en-US" altLang="en-US" b="1" dirty="0"/>
              </a:p>
              <a:p>
                <a:pPr marL="0" indent="0">
                  <a:buNone/>
                </a:pPr>
                <a:r>
                  <a:rPr lang="en-US" altLang="en-US" dirty="0" smtClean="0"/>
                  <a:t>R1 ≥ 2.4k</a:t>
                </a:r>
                <a:r>
                  <a:rPr lang="el-GR" altLang="en-US" dirty="0" smtClean="0"/>
                  <a:t>Ω</a:t>
                </a:r>
                <a:endParaRPr lang="en-US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>
                              <a:latin typeface="Cambria Math"/>
                            </a:rPr>
                            <m:t>6∗</m:t>
                          </m:r>
                          <m:r>
                            <a:rPr lang="en-US" altLang="en-US" b="0" i="0" smtClean="0">
                              <a:latin typeface="Cambria Math"/>
                            </a:rPr>
                            <m:t>24</m:t>
                          </m:r>
                          <m:r>
                            <a:rPr lang="el-GR" altLang="en-US" b="0" i="1" smtClean="0">
                              <a:latin typeface="Cambria Math"/>
                            </a:rPr>
                            <m:t>Ω</m:t>
                          </m:r>
                          <m:r>
                            <a:rPr lang="en-US" altLang="en-US">
                              <a:latin typeface="Cambria Math"/>
                            </a:rPr>
                            <m:t>∗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2.7</m:t>
                          </m:r>
                          <m:r>
                            <a:rPr lang="en-US" altLang="en-US" b="0" i="1" smtClean="0">
                              <a:latin typeface="Cambria Math"/>
                            </a:rPr>
                            <m:t>𝑛𝐹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270</m:t>
                          </m:r>
                        </m:den>
                      </m:f>
                      <m:r>
                        <a:rPr lang="en-US" altLang="en-US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/>
                              <a:ea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/>
                              <a:ea typeface="Cambria Math"/>
                            </a:rPr>
                            <m:t>F</m:t>
                          </m:r>
                        </m:sub>
                      </m:sSub>
                      <m:r>
                        <a:rPr lang="en-US" altLang="en-US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en-US">
                              <a:latin typeface="Cambria Math"/>
                              <a:ea typeface="Cambria Math"/>
                            </a:rPr>
                            <m:t>10∗</m:t>
                          </m:r>
                          <m:r>
                            <a:rPr lang="en-US" altLang="en-US" b="0" i="1" smtClean="0">
                              <a:latin typeface="Cambria Math"/>
                              <a:ea typeface="Cambria Math"/>
                            </a:rPr>
                            <m:t>24</m:t>
                          </m:r>
                          <m:r>
                            <a:rPr lang="el-GR" altLang="en-US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altLang="en-US" b="0" i="1" smtClean="0">
                              <a:latin typeface="Cambria Math"/>
                              <a:ea typeface="Cambria Math"/>
                            </a:rPr>
                            <m:t>∗2.7</m:t>
                          </m:r>
                          <m:r>
                            <a:rPr lang="en-US" altLang="en-US" b="0" i="1" smtClean="0">
                              <a:latin typeface="Cambria Math"/>
                              <a:ea typeface="Cambria Math"/>
                            </a:rPr>
                            <m:t>𝑛𝐹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  <a:ea typeface="Cambria Math"/>
                            </a:rPr>
                            <m:t>270</m:t>
                          </m:r>
                        </m:den>
                      </m:f>
                    </m:oMath>
                  </m:oMathPara>
                </a14:m>
                <a:endParaRPr lang="en-US" altLang="en-US" dirty="0" smtClean="0"/>
              </a:p>
              <a:p>
                <a:pPr marL="0" indent="0">
                  <a:buNone/>
                </a:pPr>
                <a:r>
                  <a:rPr lang="en-US" altLang="en-US" b="1" dirty="0" smtClean="0">
                    <a:solidFill>
                      <a:srgbClr val="FF0000"/>
                    </a:solidFill>
                  </a:rPr>
                  <a:t>1.44nF</a:t>
                </a:r>
                <a:r>
                  <a:rPr lang="en-US" altLang="en-US" dirty="0" smtClean="0"/>
                  <a:t> ≤ </a:t>
                </a:r>
                <a:r>
                  <a:rPr lang="en-US" altLang="en-US" dirty="0" err="1" smtClean="0"/>
                  <a:t>Cf</a:t>
                </a:r>
                <a:r>
                  <a:rPr lang="en-US" altLang="en-US" dirty="0" smtClean="0"/>
                  <a:t> ≤ </a:t>
                </a:r>
                <a:r>
                  <a:rPr lang="en-US" altLang="en-US" b="1" dirty="0" smtClean="0">
                    <a:solidFill>
                      <a:srgbClr val="FF0000"/>
                    </a:solidFill>
                  </a:rPr>
                  <a:t>2.4nF</a:t>
                </a:r>
                <a:endParaRPr lang="en-US" alt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92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1689656"/>
            <a:ext cx="8467725" cy="3662838"/>
          </a:xfrm>
        </p:spPr>
      </p:pic>
    </p:spTree>
    <p:extLst>
      <p:ext uri="{BB962C8B-B14F-4D97-AF65-F5344CB8AC3E}">
        <p14:creationId xmlns:p14="http://schemas.microsoft.com/office/powerpoint/2010/main" val="304301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Compensated Open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00" y="1457325"/>
            <a:ext cx="7217192" cy="4323080"/>
          </a:xfrm>
        </p:spPr>
      </p:pic>
    </p:spTree>
    <p:extLst>
      <p:ext uri="{BB962C8B-B14F-4D97-AF65-F5344CB8AC3E}">
        <p14:creationId xmlns:p14="http://schemas.microsoft.com/office/powerpoint/2010/main" val="131793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Compensated Loop gain- </a:t>
            </a:r>
            <a:r>
              <a:rPr lang="en-US" dirty="0" err="1" smtClean="0"/>
              <a:t>Aol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7" y="1504950"/>
            <a:ext cx="6994570" cy="4189730"/>
          </a:xfrm>
        </p:spPr>
      </p:pic>
    </p:spTree>
    <p:extLst>
      <p:ext uri="{BB962C8B-B14F-4D97-AF65-F5344CB8AC3E}">
        <p14:creationId xmlns:p14="http://schemas.microsoft.com/office/powerpoint/2010/main" val="2997106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63513"/>
            <a:ext cx="8458200" cy="814387"/>
          </a:xfrm>
        </p:spPr>
        <p:txBody>
          <a:bodyPr/>
          <a:lstStyle/>
          <a:p>
            <a:r>
              <a:rPr lang="en-US" sz="2800" dirty="0" smtClean="0"/>
              <a:t>Appendix: Op Amp Stability Reference</a:t>
            </a:r>
          </a:p>
        </p:txBody>
      </p:sp>
      <p:sp>
        <p:nvSpPr>
          <p:cNvPr id="9219" name="TextBox 17"/>
          <p:cNvSpPr txBox="1">
            <a:spLocks noChangeArrowheads="1"/>
          </p:cNvSpPr>
          <p:nvPr/>
        </p:nvSpPr>
        <p:spPr bwMode="auto">
          <a:xfrm>
            <a:off x="303213" y="898525"/>
            <a:ext cx="65325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For detailed, definition-by-example of 10 different ways to stabilize </a:t>
            </a:r>
          </a:p>
          <a:p>
            <a:r>
              <a:rPr lang="en-US" sz="1600" dirty="0"/>
              <a:t>op amps driving capacitive loads, and additional technical information </a:t>
            </a:r>
          </a:p>
          <a:p>
            <a:r>
              <a:rPr lang="en-US" sz="1600" dirty="0"/>
              <a:t>on solving op amp stability problems, visit the Texas Instruments </a:t>
            </a:r>
          </a:p>
          <a:p>
            <a:r>
              <a:rPr lang="en-US" sz="1600" dirty="0"/>
              <a:t>E2E Forum at:</a:t>
            </a:r>
          </a:p>
        </p:txBody>
      </p:sp>
      <p:sp>
        <p:nvSpPr>
          <p:cNvPr id="9220" name="Rectangle 19"/>
          <p:cNvSpPr>
            <a:spLocks noChangeArrowheads="1"/>
          </p:cNvSpPr>
          <p:nvPr/>
        </p:nvSpPr>
        <p:spPr bwMode="auto">
          <a:xfrm>
            <a:off x="345466" y="1924693"/>
            <a:ext cx="8312150" cy="58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e2e.ti.com/support/amplifiers/precision_amplifiers/w/design_notes/2645.solving-op-amp-stability-issues.aspx</a:t>
            </a:r>
            <a:endParaRPr lang="en-US" sz="1600" dirty="0">
              <a:hlinkClick r:id="rId3"/>
            </a:endParaRPr>
          </a:p>
        </p:txBody>
      </p:sp>
      <p:sp>
        <p:nvSpPr>
          <p:cNvPr id="9221" name="TextBox 20"/>
          <p:cNvSpPr txBox="1">
            <a:spLocks noChangeArrowheads="1"/>
          </p:cNvSpPr>
          <p:nvPr/>
        </p:nvSpPr>
        <p:spPr bwMode="auto">
          <a:xfrm>
            <a:off x="373468" y="2588030"/>
            <a:ext cx="4147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Download Part 1, Part 2, Part 3, and Part 4.</a:t>
            </a:r>
          </a:p>
        </p:txBody>
      </p:sp>
      <p:sp>
        <p:nvSpPr>
          <p:cNvPr id="92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3913" y="6022975"/>
            <a:ext cx="334962" cy="254000"/>
          </a:xfrm>
          <a:noFill/>
        </p:spPr>
        <p:txBody>
          <a:bodyPr/>
          <a:lstStyle/>
          <a:p>
            <a:pPr algn="ctr"/>
            <a:fld id="{6F84FE9D-06F7-4B94-9D95-7B53E8EF17EB}" type="slidenum">
              <a:rPr lang="en-US" sz="900" smtClean="0"/>
              <a:pPr algn="ctr"/>
              <a:t>15</a:t>
            </a:fld>
            <a:endParaRPr lang="en-US" sz="900" dirty="0" smtClean="0"/>
          </a:p>
          <a:p>
            <a:pPr algn="ctr"/>
            <a:endParaRPr lang="en-US" sz="900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5591" y="5537571"/>
            <a:ext cx="78247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600" b="1" i="1" kern="0" dirty="0">
                <a:solidFill>
                  <a:srgbClr val="1700C0"/>
                </a:solidFill>
                <a:latin typeface="+mj-lt"/>
                <a:ea typeface="+mj-ea"/>
                <a:cs typeface="+mj-cs"/>
              </a:rPr>
              <a:t>All Embedded Schematics in this presentation can be run in the Free TINA_TI SPICE simulator available at: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09203" y="5926881"/>
            <a:ext cx="2685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rgbClr val="1700C0"/>
                </a:solidFill>
                <a:hlinkClick r:id="rId4"/>
              </a:rPr>
              <a:t>http://www.ti.com/tool/tina-ti</a:t>
            </a:r>
            <a:endParaRPr lang="en-US" sz="1600" dirty="0">
              <a:solidFill>
                <a:srgbClr val="1700C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65530" y="3093599"/>
            <a:ext cx="7824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5000"/>
              </a:lnSpc>
              <a:defRPr/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For more in-depth learning about op amps and op amp stability 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600" kern="0" dirty="0" smtClean="0">
                <a:latin typeface="+mj-lt"/>
                <a:ea typeface="+mj-ea"/>
                <a:cs typeface="+mj-cs"/>
              </a:rPr>
              <a:t>look at TI Precision Labs at:</a:t>
            </a:r>
          </a:p>
          <a:p>
            <a:pPr eaLnBrk="0" hangingPunct="0">
              <a:lnSpc>
                <a:spcPct val="85000"/>
              </a:lnSpc>
              <a:defRPr/>
            </a:pPr>
            <a:r>
              <a:rPr lang="en-US" sz="1600" u="sng" dirty="0" smtClean="0">
                <a:hlinkClick r:id="rId5"/>
              </a:rPr>
              <a:t>www.ti.com/precisionlabs</a:t>
            </a:r>
            <a:endParaRPr lang="en-US" sz="1600" dirty="0" smtClean="0"/>
          </a:p>
          <a:p>
            <a:pPr eaLnBrk="0" hangingPunct="0">
              <a:lnSpc>
                <a:spcPct val="85000"/>
              </a:lnSpc>
              <a:defRPr/>
            </a:pPr>
            <a:endParaRPr lang="en-US" sz="2000" kern="0" dirty="0" smtClean="0"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940591"/>
            <a:ext cx="9144000" cy="0"/>
          </a:xfrm>
          <a:prstGeom prst="line">
            <a:avLst/>
          </a:prstGeom>
          <a:ln w="25400">
            <a:solidFill>
              <a:srgbClr val="24FC8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866745"/>
            <a:ext cx="9144000" cy="0"/>
          </a:xfrm>
          <a:prstGeom prst="line">
            <a:avLst/>
          </a:prstGeom>
          <a:ln w="25400">
            <a:solidFill>
              <a:srgbClr val="24FC8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89106" y="3961473"/>
            <a:ext cx="861870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Analog Engineer’s Pocket Reference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“must-have” for every Board/System Design Engineer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Download: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http://www.ti.com/lsds/ti/amplifiers-linear/precision-amplifier-support-community.page#pocketref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Buy Hardcopy: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https://store.ti.com/Search.aspx?k=pocket+reference&amp;pt=-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/>
              </a:rPr>
              <a:t>1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410201"/>
            <a:ext cx="9144000" cy="0"/>
          </a:xfrm>
          <a:prstGeom prst="line">
            <a:avLst/>
          </a:prstGeom>
          <a:ln w="25400">
            <a:solidFill>
              <a:srgbClr val="24FC8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PCM4222 Evaluation Module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 descr="C:\Users\a0226758\Documents\e2e\PCM422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1386708"/>
            <a:ext cx="8484095" cy="36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81253"/>
              </p:ext>
            </p:extLst>
          </p:nvPr>
        </p:nvGraphicFramePr>
        <p:xfrm>
          <a:off x="581025" y="4895850"/>
          <a:ext cx="26193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4" imgW="2618640" imgH="862920" progId="Package">
                  <p:embed/>
                </p:oleObj>
              </mc:Choice>
              <mc:Fallback>
                <p:oleObj name="Packager Shell Object" showAsIcon="1" r:id="rId4" imgW="261864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4895850"/>
                        <a:ext cx="26193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3936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Loop with </a:t>
            </a:r>
            <a:r>
              <a:rPr lang="en-US" dirty="0" err="1" smtClean="0"/>
              <a:t>Riso</a:t>
            </a:r>
            <a:r>
              <a:rPr lang="en-US" dirty="0" smtClean="0"/>
              <a:t> + Dual Feedback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 descr="C:\Users\a0226758\Documents\e2e\PCM4222 Open 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8" y="1506369"/>
            <a:ext cx="7600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1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Gain with </a:t>
            </a:r>
            <a:r>
              <a:rPr lang="en-US" dirty="0" err="1" smtClean="0"/>
              <a:t>Riso</a:t>
            </a:r>
            <a:r>
              <a:rPr lang="en-US" dirty="0" smtClean="0"/>
              <a:t> + Dual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074" name="Picture 2" descr="C:\Users\a0226758\Documents\e2e\PCM4222 Loop G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52550"/>
            <a:ext cx="7600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9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 descr="C:\Users\a0226758\Documents\e2e\PCM422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0" y="1534876"/>
            <a:ext cx="83693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47927"/>
              </p:ext>
            </p:extLst>
          </p:nvPr>
        </p:nvGraphicFramePr>
        <p:xfrm>
          <a:off x="1476375" y="4976576"/>
          <a:ext cx="9032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4" imgW="902520" imgH="862920" progId="Package">
                  <p:embed/>
                </p:oleObj>
              </mc:Choice>
              <mc:Fallback>
                <p:oleObj name="Packager Shell Object" showAsIcon="1" r:id="rId4" imgW="902520" imgH="8629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75" y="4976576"/>
                        <a:ext cx="9032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60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DEE356-8A4E-40D8-BEBB-247E2F1CAD5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267" y="112713"/>
            <a:ext cx="7824787" cy="411162"/>
          </a:xfrm>
        </p:spPr>
        <p:txBody>
          <a:bodyPr/>
          <a:lstStyle/>
          <a:p>
            <a:r>
              <a:rPr lang="en-US" sz="2000" dirty="0" smtClean="0"/>
              <a:t>Design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2e.ti.com/cfs-file/__key/communityserver-discussions-components-files/14/OPA16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1" y="805808"/>
            <a:ext cx="8367260" cy="53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Loop with </a:t>
            </a:r>
            <a:r>
              <a:rPr lang="en-US" dirty="0" err="1" smtClean="0"/>
              <a:t>Riso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122" name="Picture 2" descr="C:\Users\a0226758\Documents\e2e\PCM4222 Open Loop no ri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238250"/>
            <a:ext cx="7600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19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Gain with </a:t>
            </a:r>
            <a:r>
              <a:rPr lang="en-US" dirty="0" err="1" smtClean="0"/>
              <a:t>Riso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146" name="Picture 2" descr="C:\Users\a0226758\Documents\e2e\PCM4222 Loop Gain no dual 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3" y="1312626"/>
            <a:ext cx="7600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8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Analysis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9C49EC-815F-48D2-9B2B-B03CC7B3E90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Sided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the schematic to a single sided representation for the fully differential amplifier. It now looks like a classic inverting op-amp.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" y="2556011"/>
            <a:ext cx="888492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DEE356-8A4E-40D8-BEBB-247E2F1CAD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Open Loop Simulation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1604010"/>
            <a:ext cx="9128760" cy="36499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DEE356-8A4E-40D8-BEBB-247E2F1CAD5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 Open Loop Gain and 1/</a:t>
            </a:r>
            <a:r>
              <a:rPr lang="el-GR" dirty="0" smtClean="0"/>
              <a:t>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1479002"/>
            <a:ext cx="7747291" cy="46406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DEE356-8A4E-40D8-BEBB-247E2F1CAD5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Gain - </a:t>
            </a:r>
            <a:r>
              <a:rPr lang="en-US" dirty="0" err="1" smtClean="0"/>
              <a:t>Aol</a:t>
            </a:r>
            <a:r>
              <a:rPr lang="el-GR" dirty="0" smtClean="0"/>
              <a:t>β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1179799"/>
            <a:ext cx="8346898" cy="4999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DEE356-8A4E-40D8-BEBB-247E2F1CAD5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823" y="1199213"/>
            <a:ext cx="8394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signs point towards severe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need to make the 1/</a:t>
            </a:r>
            <a:r>
              <a:rPr lang="el-GR" sz="2000" dirty="0" smtClean="0"/>
              <a:t>β</a:t>
            </a:r>
            <a:r>
              <a:rPr lang="en-US" sz="2000" dirty="0" smtClean="0"/>
              <a:t> curve intersect the </a:t>
            </a:r>
            <a:r>
              <a:rPr lang="en-US" sz="2000" dirty="0" err="1" smtClean="0"/>
              <a:t>Aol</a:t>
            </a:r>
            <a:r>
              <a:rPr lang="en-US" sz="2000" dirty="0" smtClean="0"/>
              <a:t> curve with a lower rate of closure. A capacitor in the feedback network will only help if you have a lot of gain to manipulate.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11517" y="2838295"/>
            <a:ext cx="623715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sz="2400" kern="0" dirty="0" smtClean="0"/>
              <a:t>Solution: </a:t>
            </a:r>
            <a:r>
              <a:rPr lang="en-US" sz="2400" kern="0" dirty="0" err="1" smtClean="0"/>
              <a:t>Riso</a:t>
            </a:r>
            <a:r>
              <a:rPr lang="en-US" sz="2400" kern="0" dirty="0" smtClean="0"/>
              <a:t> + Dual Feedback</a:t>
            </a:r>
            <a:endParaRPr lang="en-US" sz="2400" kern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Riso</a:t>
            </a:r>
            <a:r>
              <a:rPr lang="en-US" dirty="0" smtClean="0"/>
              <a:t> + Dual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4C215-B79C-4B7B-BD66-B6597841FC9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0" y="1047750"/>
            <a:ext cx="7058214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26837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23641</TotalTime>
  <Words>449</Words>
  <Application>Microsoft Office PowerPoint</Application>
  <PresentationFormat>On-screen Show (4:3)</PresentationFormat>
  <Paragraphs>82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FinalPowerpoint</vt:lpstr>
      <vt:lpstr>Package</vt:lpstr>
      <vt:lpstr>OPA1632  Stability Analysis </vt:lpstr>
      <vt:lpstr>Design</vt:lpstr>
      <vt:lpstr> Analysis </vt:lpstr>
      <vt:lpstr>Single Sided Analysis</vt:lpstr>
      <vt:lpstr>Set Up Open Loop Simulation</vt:lpstr>
      <vt:lpstr>Simulate Open Loop Gain and 1/β</vt:lpstr>
      <vt:lpstr>Loop Gain - Aolβ</vt:lpstr>
      <vt:lpstr>What Next?</vt:lpstr>
      <vt:lpstr>Riso + Dual Feedback</vt:lpstr>
      <vt:lpstr>Riso + Dual Feedback</vt:lpstr>
      <vt:lpstr>Riso + Dual Feedback</vt:lpstr>
      <vt:lpstr>Compensated Design</vt:lpstr>
      <vt:lpstr>Compensated Open Loop</vt:lpstr>
      <vt:lpstr>Compensated Loop gain- Aolβ </vt:lpstr>
      <vt:lpstr>Appendix: Op Amp Stability Reference</vt:lpstr>
      <vt:lpstr>PCM4222 Evaluation Module Simulation</vt:lpstr>
      <vt:lpstr>Open Loop with Riso + Dual Feedback </vt:lpstr>
      <vt:lpstr>Loop Gain with Riso + Dual Feedback</vt:lpstr>
      <vt:lpstr>Riso</vt:lpstr>
      <vt:lpstr>Open Loop with Riso</vt:lpstr>
      <vt:lpstr>Loop Gain with Riso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Greene, Matt</dc:creator>
  <cp:lastModifiedBy>Kaye, Caelan</cp:lastModifiedBy>
  <cp:revision>1380</cp:revision>
  <dcterms:created xsi:type="dcterms:W3CDTF">2007-12-19T20:51:45Z</dcterms:created>
  <dcterms:modified xsi:type="dcterms:W3CDTF">2017-02-01T19:29:01Z</dcterms:modified>
</cp:coreProperties>
</file>