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4"/>
  </p:sldMasterIdLst>
  <p:notesMasterIdLst>
    <p:notesMasterId r:id="rId12"/>
  </p:notesMasterIdLst>
  <p:handoutMasterIdLst>
    <p:handoutMasterId r:id="rId13"/>
  </p:handoutMasterIdLst>
  <p:sldIdLst>
    <p:sldId id="399" r:id="rId5"/>
    <p:sldId id="477" r:id="rId6"/>
    <p:sldId id="478" r:id="rId7"/>
    <p:sldId id="479" r:id="rId8"/>
    <p:sldId id="480" r:id="rId9"/>
    <p:sldId id="481" r:id="rId10"/>
    <p:sldId id="482" r:id="rId11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mez, Carolina" initials="GC" lastIdx="2" clrIdx="0">
    <p:extLst>
      <p:ext uri="{19B8F6BF-5375-455C-9EA6-DF929625EA0E}">
        <p15:presenceInfo xmlns:p15="http://schemas.microsoft.com/office/powerpoint/2012/main" userId="S-1-5-21-1315882459-817801392-1359842108-1117902" providerId="AD"/>
      </p:ext>
    </p:extLst>
  </p:cmAuthor>
  <p:cmAuthor id="2" name="Nogaj, Jacob" initials="NJ" lastIdx="1" clrIdx="1">
    <p:extLst>
      <p:ext uri="{19B8F6BF-5375-455C-9EA6-DF929625EA0E}">
        <p15:presenceInfo xmlns:p15="http://schemas.microsoft.com/office/powerpoint/2012/main" userId="S-1-5-21-1315882459-817801392-1359842108-12330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49" autoAdjust="0"/>
    <p:restoredTop sz="87239" autoAdjust="0"/>
  </p:normalViewPr>
  <p:slideViewPr>
    <p:cSldViewPr snapToGrid="0">
      <p:cViewPr varScale="1">
        <p:scale>
          <a:sx n="121" d="100"/>
          <a:sy n="121" d="100"/>
        </p:scale>
        <p:origin x="1812" y="102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986"/>
    </p:cViewPr>
  </p:sorterViewPr>
  <p:notesViewPr>
    <p:cSldViewPr snapToGrid="0">
      <p:cViewPr varScale="1">
        <p:scale>
          <a:sx n="40" d="100"/>
          <a:sy n="40" d="100"/>
        </p:scale>
        <p:origin x="1018" y="3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23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5462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Hello and welcome to the</a:t>
            </a:r>
            <a:r>
              <a:rPr lang="en-US" baseline="0" dirty="0"/>
              <a:t> TI precision </a:t>
            </a:r>
            <a:r>
              <a:rPr lang="en-US" baseline="0"/>
              <a:t>labs session 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1C228-45F2-4BE7-8DD1-C2994D3BBA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2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BA23CF-AA30-4A18-B744-605C3E9DBF07}" type="slidenum"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6687D7-76F0-8040-93B6-084C7529F854}"/>
              </a:ext>
            </a:extLst>
          </p:cNvPr>
          <p:cNvSpPr txBox="1"/>
          <p:nvPr userDrawn="1"/>
        </p:nvSpPr>
        <p:spPr>
          <a:xfrm>
            <a:off x="4705815" y="47801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247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06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15B5F2-A5A7-1E49-BC30-BA3F759961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494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A picture containing drawing, cup&#10;&#10;Description automatically generated">
            <a:extLst>
              <a:ext uri="{FF2B5EF4-FFF2-40B4-BE49-F238E27FC236}">
                <a16:creationId xmlns:a16="http://schemas.microsoft.com/office/drawing/2014/main" id="{7CC34E39-7310-7442-846F-66689DD005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868" y="4782676"/>
            <a:ext cx="1563597" cy="19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25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434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098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377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370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2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3" y="444279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C70261-DCF8-4A97-9502-E8EEF2364CDE}" type="slidenum"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663C74-62AB-B64B-BCBB-0866ABE6E2D3}"/>
              </a:ext>
            </a:extLst>
          </p:cNvPr>
          <p:cNvCxnSpPr>
            <a:cxnSpLocks/>
          </p:cNvCxnSpPr>
          <p:nvPr userDrawn="1"/>
        </p:nvCxnSpPr>
        <p:spPr>
          <a:xfrm>
            <a:off x="0" y="4656947"/>
            <a:ext cx="89288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37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1" fontAlgn="base" hangingPunct="1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1" fontAlgn="base" hangingPunct="1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1" fontAlgn="base" hangingPunct="1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DE0000"/>
                </a:solidFill>
              </a:rPr>
              <a:t>4 to 20 mA receiver</a:t>
            </a:r>
            <a:br>
              <a:rPr lang="en-US" dirty="0">
                <a:solidFill>
                  <a:srgbClr val="DE0000"/>
                </a:solidFill>
              </a:rPr>
            </a:b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A0579-6136-485E-AF4B-80065220A2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AutoShape 2" descr="http://imgt3.bdstatic.com/it/u=1180523526,1835255193&amp;fm=21&amp;gp=0.jpg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4" descr="http://imgt3.bdstatic.com/it/u=1180523526,1835255193&amp;fm=21&amp;gp=0.jpg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8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66494-103D-4D7A-8272-427D2D71B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supply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CAC3F-7DF4-43F3-867A-A4ED68741E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DFB6B1-D7F2-4EAB-8670-66E2A5C38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186" y="1341730"/>
            <a:ext cx="4291834" cy="21897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3BF49AB-9B5A-45B6-BA54-A81F74C2E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648" y="804040"/>
            <a:ext cx="4879710" cy="314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20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5A05B-DBDF-465A-B3A0-54ADC32E2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supply diamond plot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906E4-C320-4062-91A1-5A031DE790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7A75D2-E4A0-488E-BB57-1BEC9B846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27" y="686547"/>
            <a:ext cx="7765284" cy="378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83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B6143-B7CE-46FD-A9E5-4D1FDBB4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supply challenge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4C5B6-6B4E-4200-BD53-B9A5A6A1FF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951230-0DDB-4E86-941E-6B389E6F2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002" y="598192"/>
            <a:ext cx="7894101" cy="384460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85925EE-C878-4DA5-91F1-4D2EC9EB90FF}"/>
              </a:ext>
            </a:extLst>
          </p:cNvPr>
          <p:cNvSpPr/>
          <p:nvPr/>
        </p:nvSpPr>
        <p:spPr>
          <a:xfrm>
            <a:off x="231775" y="2971800"/>
            <a:ext cx="2645432" cy="1470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When used in single supply output is limited for larger output signal.  Best range is for common mode equal to 1.6V</a:t>
            </a:r>
          </a:p>
        </p:txBody>
      </p:sp>
    </p:spTree>
    <p:extLst>
      <p:ext uri="{BB962C8B-B14F-4D97-AF65-F5344CB8AC3E}">
        <p14:creationId xmlns:p14="http://schemas.microsoft.com/office/powerpoint/2010/main" val="354849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8463B-3927-48FB-92B1-AC5C46B50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supply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A05FB-DE2C-4DF7-9E1C-C96675150D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91463F-C097-4EDB-88C8-4836C87470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28"/>
          <a:stretch/>
        </p:blipFill>
        <p:spPr>
          <a:xfrm>
            <a:off x="165538" y="787373"/>
            <a:ext cx="4708433" cy="2756666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85921CB-93D2-4E01-9D17-F1EDEDFC94F6}"/>
              </a:ext>
            </a:extLst>
          </p:cNvPr>
          <p:cNvSpPr/>
          <p:nvPr/>
        </p:nvSpPr>
        <p:spPr>
          <a:xfrm>
            <a:off x="302718" y="3421118"/>
            <a:ext cx="5104854" cy="1099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Use a common mode resistor.  </a:t>
            </a: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Vcm</a:t>
            </a:r>
            <a:r>
              <a:rPr lang="en-US" sz="1400" dirty="0">
                <a:solidFill>
                  <a:schemeClr val="tx1"/>
                </a:solidFill>
              </a:rPr>
              <a:t> = (</a:t>
            </a:r>
            <a:r>
              <a:rPr lang="en-US" sz="1400" dirty="0" err="1">
                <a:solidFill>
                  <a:schemeClr val="tx1"/>
                </a:solidFill>
              </a:rPr>
              <a:t>Va</a:t>
            </a:r>
            <a:r>
              <a:rPr lang="en-US" sz="1400" dirty="0">
                <a:solidFill>
                  <a:schemeClr val="tx1"/>
                </a:solidFill>
              </a:rPr>
              <a:t> + </a:t>
            </a:r>
            <a:r>
              <a:rPr lang="en-US" sz="1400" dirty="0" err="1">
                <a:solidFill>
                  <a:schemeClr val="tx1"/>
                </a:solidFill>
              </a:rPr>
              <a:t>Vb</a:t>
            </a:r>
            <a:r>
              <a:rPr lang="en-US" sz="1400" dirty="0">
                <a:solidFill>
                  <a:schemeClr val="tx1"/>
                </a:solidFill>
              </a:rPr>
              <a:t>)/2 +Vb. 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At 20mA, </a:t>
            </a:r>
            <a:r>
              <a:rPr lang="en-US" sz="1400" dirty="0" err="1">
                <a:solidFill>
                  <a:schemeClr val="tx1"/>
                </a:solidFill>
              </a:rPr>
              <a:t>Vcm</a:t>
            </a:r>
            <a:r>
              <a:rPr lang="en-US" sz="1400" dirty="0">
                <a:solidFill>
                  <a:schemeClr val="tx1"/>
                </a:solidFill>
              </a:rPr>
              <a:t> = (20mA*85</a:t>
            </a: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+20mA*75</a:t>
            </a: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)/2=1.6V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20mA,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Vout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20mA*10*10= 2V,  This gives a lot of margin in output vs common mode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97850D-EFBD-45AF-B835-EE3E99A3E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971" y="412558"/>
            <a:ext cx="4287674" cy="263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099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274AB-DBBF-455C-95A2-06D84D4D1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supply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3FB0B-0A91-4B73-88F8-CAFE6EF4FA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712426-5EE2-4160-A2F5-8D8883CA8B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61" t="10685" r="34101" b="5866"/>
          <a:stretch/>
        </p:blipFill>
        <p:spPr>
          <a:xfrm>
            <a:off x="235440" y="563172"/>
            <a:ext cx="4482115" cy="42522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1B5BACC-0913-4B37-882A-2EE5074DED27}"/>
              </a:ext>
            </a:extLst>
          </p:cNvPr>
          <p:cNvSpPr/>
          <p:nvPr/>
        </p:nvSpPr>
        <p:spPr>
          <a:xfrm>
            <a:off x="1347952" y="1726325"/>
            <a:ext cx="1537138" cy="67003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DE3F7DF-ED58-40FD-B805-3DB2FCDDBA89}"/>
              </a:ext>
            </a:extLst>
          </p:cNvPr>
          <p:cNvSpPr/>
          <p:nvPr/>
        </p:nvSpPr>
        <p:spPr>
          <a:xfrm>
            <a:off x="4811656" y="1395249"/>
            <a:ext cx="3878319" cy="1099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The output range common mode margin is circled in blue</a:t>
            </a:r>
          </a:p>
        </p:txBody>
      </p:sp>
    </p:spTree>
    <p:extLst>
      <p:ext uri="{BB962C8B-B14F-4D97-AF65-F5344CB8AC3E}">
        <p14:creationId xmlns:p14="http://schemas.microsoft.com/office/powerpoint/2010/main" val="283706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B5288-C0B3-43ED-80E9-FFAA99E69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SPICE Files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9E6FD-5428-4794-8E4E-F78F7A4FF4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5B5713E-3A4A-42C7-BD49-72FE316AB9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406454"/>
              </p:ext>
            </p:extLst>
          </p:nvPr>
        </p:nvGraphicFramePr>
        <p:xfrm>
          <a:off x="4473575" y="1919288"/>
          <a:ext cx="20970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ackager Shell Object" showAsIcon="1" r:id="rId3" imgW="2096640" imgH="604800" progId="Package">
                  <p:embed/>
                </p:oleObj>
              </mc:Choice>
              <mc:Fallback>
                <p:oleObj name="Packager Shell Object" showAsIcon="1" r:id="rId3" imgW="2096640" imgH="604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73575" y="1919288"/>
                        <a:ext cx="2097088" cy="604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31675EC-E034-40C8-A57A-FB3A924BB4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374925"/>
              </p:ext>
            </p:extLst>
          </p:nvPr>
        </p:nvGraphicFramePr>
        <p:xfrm>
          <a:off x="1844565" y="1919288"/>
          <a:ext cx="19843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ackager Shell Object" showAsIcon="1" r:id="rId5" imgW="1984680" imgH="604800" progId="Package">
                  <p:embed/>
                </p:oleObj>
              </mc:Choice>
              <mc:Fallback>
                <p:oleObj name="Packager Shell Object" showAsIcon="1" r:id="rId5" imgW="1984680" imgH="604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44565" y="1919288"/>
                        <a:ext cx="1984375" cy="604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722885"/>
      </p:ext>
    </p:extLst>
  </p:cSld>
  <p:clrMapOvr>
    <a:masterClrMapping/>
  </p:clrMapOvr>
</p:sld>
</file>

<file path=ppt/theme/theme1.xml><?xml version="1.0" encoding="utf-8"?>
<a:theme xmlns:a="http://schemas.openxmlformats.org/drawingml/2006/main" name="2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0450184F-FECE-4F4E-9465-90FF95DEA0E4}" vid="{4EBE6972-D454-4FA8-9A2F-9FAFE2BB323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D6970F431AFB48AA4E66FFA95B81AB" ma:contentTypeVersion="2" ma:contentTypeDescription="Create a new document." ma:contentTypeScope="" ma:versionID="dc33d31d5d648bc0a2c47d6ba37ac85d">
  <xsd:schema xmlns:xsd="http://www.w3.org/2001/XMLSchema" xmlns:xs="http://www.w3.org/2001/XMLSchema" xmlns:p="http://schemas.microsoft.com/office/2006/metadata/properties" xmlns:ns2="cc35b6d6-025a-4045-b881-edcedd3a8b1c" targetNamespace="http://schemas.microsoft.com/office/2006/metadata/properties" ma:root="true" ma:fieldsID="bb63d9cfea30d9036f58ed3fa388f5e1" ns2:_="">
    <xsd:import namespace="cc35b6d6-025a-4045-b881-edcedd3a8b1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5b6d6-025a-4045-b881-edcedd3a8b1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E0BD4D-3F80-4DF4-A389-03BB5DE5C5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04411E-B8E7-441C-AE91-F570447719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35b6d6-025a-4045-b881-edcedd3a8b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A59C13-32BA-4BC8-851C-4E9B91797571}">
  <ds:schemaRefs>
    <ds:schemaRef ds:uri="http://schemas.microsoft.com/office/2006/metadata/properties"/>
    <ds:schemaRef ds:uri="cc35b6d6-025a-4045-b881-edcedd3a8b1c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 - No CIP marking</Template>
  <TotalTime>3384</TotalTime>
  <Words>130</Words>
  <Application>Microsoft Office PowerPoint</Application>
  <PresentationFormat>On-screen Show (16:9)</PresentationFormat>
  <Paragraphs>22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2_FinalPowerpoint</vt:lpstr>
      <vt:lpstr>Package</vt:lpstr>
      <vt:lpstr>4 to 20 mA receiver </vt:lpstr>
      <vt:lpstr>Dual supply</vt:lpstr>
      <vt:lpstr>Dual supply diamond plot</vt:lpstr>
      <vt:lpstr>Single supply challenge</vt:lpstr>
      <vt:lpstr>Single supply solution</vt:lpstr>
      <vt:lpstr>Single supply solution</vt:lpstr>
      <vt:lpstr>SPICE Files</vt:lpstr>
    </vt:vector>
  </TitlesOfParts>
  <Company>Texas Instruments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Offset Voltage (VOS) and Input Bias Current (IB) TI Precision Labs – Op Amps</dc:title>
  <dc:creator>Gomez, Carolina</dc:creator>
  <cp:lastModifiedBy>Kay, Arthur</cp:lastModifiedBy>
  <cp:revision>195</cp:revision>
  <dcterms:created xsi:type="dcterms:W3CDTF">2022-12-20T22:14:32Z</dcterms:created>
  <dcterms:modified xsi:type="dcterms:W3CDTF">2023-07-19T19:01:49Z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0x010100DDD6970F431AFB48AA4E66FFA95B81AB</vt:lpwstr>
  </property>
</Properties>
</file>