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9"/>
  </p:notesMasterIdLst>
  <p:handoutMasterIdLst>
    <p:handoutMasterId r:id="rId50"/>
  </p:handoutMasterIdLst>
  <p:sldIdLst>
    <p:sldId id="573" r:id="rId5"/>
    <p:sldId id="588" r:id="rId6"/>
    <p:sldId id="589" r:id="rId7"/>
    <p:sldId id="590" r:id="rId8"/>
    <p:sldId id="591" r:id="rId9"/>
    <p:sldId id="592" r:id="rId10"/>
    <p:sldId id="593" r:id="rId11"/>
    <p:sldId id="594" r:id="rId12"/>
    <p:sldId id="595" r:id="rId13"/>
    <p:sldId id="596" r:id="rId14"/>
    <p:sldId id="597" r:id="rId15"/>
    <p:sldId id="598" r:id="rId16"/>
    <p:sldId id="599" r:id="rId17"/>
    <p:sldId id="600" r:id="rId18"/>
    <p:sldId id="601" r:id="rId19"/>
    <p:sldId id="602" r:id="rId20"/>
    <p:sldId id="603" r:id="rId21"/>
    <p:sldId id="604" r:id="rId22"/>
    <p:sldId id="605" r:id="rId23"/>
    <p:sldId id="606" r:id="rId24"/>
    <p:sldId id="607" r:id="rId25"/>
    <p:sldId id="608" r:id="rId26"/>
    <p:sldId id="609" r:id="rId27"/>
    <p:sldId id="610" r:id="rId28"/>
    <p:sldId id="611" r:id="rId29"/>
    <p:sldId id="612" r:id="rId30"/>
    <p:sldId id="613" r:id="rId31"/>
    <p:sldId id="614" r:id="rId32"/>
    <p:sldId id="615" r:id="rId33"/>
    <p:sldId id="616" r:id="rId34"/>
    <p:sldId id="617" r:id="rId35"/>
    <p:sldId id="618" r:id="rId36"/>
    <p:sldId id="619" r:id="rId37"/>
    <p:sldId id="620" r:id="rId38"/>
    <p:sldId id="621" r:id="rId39"/>
    <p:sldId id="622" r:id="rId40"/>
    <p:sldId id="623" r:id="rId41"/>
    <p:sldId id="624" r:id="rId42"/>
    <p:sldId id="625" r:id="rId43"/>
    <p:sldId id="626" r:id="rId44"/>
    <p:sldId id="627" r:id="rId45"/>
    <p:sldId id="628" r:id="rId46"/>
    <p:sldId id="629" r:id="rId47"/>
    <p:sldId id="630" r:id="rId4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ffes, Michael" initials="SM"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a:srgbClr val="000099"/>
    <a:srgbClr val="000066"/>
    <a:srgbClr val="003300"/>
    <a:srgbClr val="CC3300"/>
    <a:srgbClr val="FF0000"/>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6" autoAdjust="0"/>
    <p:restoredTop sz="91575" autoAdjust="0"/>
  </p:normalViewPr>
  <p:slideViewPr>
    <p:cSldViewPr snapToGrid="0">
      <p:cViewPr>
        <p:scale>
          <a:sx n="110" d="100"/>
          <a:sy n="110" d="100"/>
        </p:scale>
        <p:origin x="-228" y="-72"/>
      </p:cViewPr>
      <p:guideLst>
        <p:guide orient="horz" pos="2160"/>
        <p:guide pos="287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2826" y="-96"/>
      </p:cViewPr>
      <p:guideLst>
        <p:guide orient="horz" pos="3024"/>
        <p:guide pos="230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3.e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image" Target="../media/image5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56.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7.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56.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58.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56.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59.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56.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60.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61.e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169530"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defRPr sz="1300">
                <a:latin typeface="Arial" charset="0"/>
                <a:cs typeface="+mn-cs"/>
              </a:defRPr>
            </a:lvl1pPr>
          </a:lstStyle>
          <a:p>
            <a:pPr>
              <a:defRPr/>
            </a:pPr>
            <a:endParaRPr lang="en-US" dirty="0"/>
          </a:p>
        </p:txBody>
      </p:sp>
      <p:sp>
        <p:nvSpPr>
          <p:cNvPr id="122883" name="Rectangle 3"/>
          <p:cNvSpPr>
            <a:spLocks noGrp="1" noChangeArrowheads="1"/>
          </p:cNvSpPr>
          <p:nvPr>
            <p:ph type="dt" sz="quarter" idx="1"/>
          </p:nvPr>
        </p:nvSpPr>
        <p:spPr bwMode="auto">
          <a:xfrm>
            <a:off x="4143997" y="0"/>
            <a:ext cx="3169529"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a:defRPr sz="1300">
                <a:latin typeface="Arial" charset="0"/>
                <a:cs typeface="+mn-cs"/>
              </a:defRPr>
            </a:lvl1pPr>
          </a:lstStyle>
          <a:p>
            <a:pPr>
              <a:defRPr/>
            </a:pPr>
            <a:endParaRPr lang="en-US" dirty="0"/>
          </a:p>
        </p:txBody>
      </p:sp>
      <p:sp>
        <p:nvSpPr>
          <p:cNvPr id="122884" name="Rectangle 4"/>
          <p:cNvSpPr>
            <a:spLocks noGrp="1" noChangeArrowheads="1"/>
          </p:cNvSpPr>
          <p:nvPr>
            <p:ph type="ftr" sz="quarter" idx="2"/>
          </p:nvPr>
        </p:nvSpPr>
        <p:spPr bwMode="auto">
          <a:xfrm>
            <a:off x="0" y="9120149"/>
            <a:ext cx="3169530"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defRPr sz="1300">
                <a:latin typeface="Arial" charset="0"/>
                <a:cs typeface="+mn-cs"/>
              </a:defRPr>
            </a:lvl1pPr>
          </a:lstStyle>
          <a:p>
            <a:pPr>
              <a:defRPr/>
            </a:pPr>
            <a:endParaRPr lang="en-US" dirty="0"/>
          </a:p>
        </p:txBody>
      </p:sp>
      <p:sp>
        <p:nvSpPr>
          <p:cNvPr id="122885" name="Rectangle 5"/>
          <p:cNvSpPr>
            <a:spLocks noGrp="1" noChangeArrowheads="1"/>
          </p:cNvSpPr>
          <p:nvPr>
            <p:ph type="sldNum" sz="quarter" idx="3"/>
          </p:nvPr>
        </p:nvSpPr>
        <p:spPr bwMode="auto">
          <a:xfrm>
            <a:off x="4143997" y="9120149"/>
            <a:ext cx="3169529"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a:defRPr sz="1300">
                <a:latin typeface="Arial" charset="0"/>
                <a:cs typeface="+mn-cs"/>
              </a:defRPr>
            </a:lvl1pPr>
          </a:lstStyle>
          <a:p>
            <a:pPr>
              <a:defRPr/>
            </a:pPr>
            <a:fld id="{C181B666-D560-4E48-8278-005E1DED435D}" type="slidenum">
              <a:rPr lang="en-US"/>
              <a:pPr>
                <a:defRPr/>
              </a:pPr>
              <a:t>‹#›</a:t>
            </a:fld>
            <a:endParaRPr lang="en-US" dirty="0"/>
          </a:p>
        </p:txBody>
      </p:sp>
    </p:spTree>
    <p:extLst>
      <p:ext uri="{BB962C8B-B14F-4D97-AF65-F5344CB8AC3E}">
        <p14:creationId xmlns:p14="http://schemas.microsoft.com/office/powerpoint/2010/main" val="1385808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3169530"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defRPr sz="1300">
                <a:latin typeface="Arial" charset="0"/>
                <a:cs typeface="+mn-cs"/>
              </a:defRPr>
            </a:lvl1pPr>
          </a:lstStyle>
          <a:p>
            <a:pPr>
              <a:defRPr/>
            </a:pPr>
            <a:endParaRPr lang="en-US" dirty="0"/>
          </a:p>
        </p:txBody>
      </p:sp>
      <p:sp>
        <p:nvSpPr>
          <p:cNvPr id="121859" name="Rectangle 3"/>
          <p:cNvSpPr>
            <a:spLocks noGrp="1" noChangeArrowheads="1"/>
          </p:cNvSpPr>
          <p:nvPr>
            <p:ph type="dt" idx="1"/>
          </p:nvPr>
        </p:nvSpPr>
        <p:spPr bwMode="auto">
          <a:xfrm>
            <a:off x="4143997" y="0"/>
            <a:ext cx="3169529" cy="479399"/>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a:defRPr sz="1300">
                <a:latin typeface="Arial" charset="0"/>
                <a:cs typeface="+mn-cs"/>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731688" y="4560901"/>
            <a:ext cx="5851824" cy="4319548"/>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1862" name="Rectangle 6"/>
          <p:cNvSpPr>
            <a:spLocks noGrp="1" noChangeArrowheads="1"/>
          </p:cNvSpPr>
          <p:nvPr>
            <p:ph type="ftr" sz="quarter" idx="4"/>
          </p:nvPr>
        </p:nvSpPr>
        <p:spPr bwMode="auto">
          <a:xfrm>
            <a:off x="0" y="9120149"/>
            <a:ext cx="3169530"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defRPr sz="1300">
                <a:latin typeface="Arial" charset="0"/>
                <a:cs typeface="+mn-cs"/>
              </a:defRPr>
            </a:lvl1pPr>
          </a:lstStyle>
          <a:p>
            <a:pPr>
              <a:defRPr/>
            </a:pPr>
            <a:endParaRPr lang="en-US" dirty="0"/>
          </a:p>
        </p:txBody>
      </p:sp>
      <p:sp>
        <p:nvSpPr>
          <p:cNvPr id="121863" name="Rectangle 7"/>
          <p:cNvSpPr>
            <a:spLocks noGrp="1" noChangeArrowheads="1"/>
          </p:cNvSpPr>
          <p:nvPr>
            <p:ph type="sldNum" sz="quarter" idx="5"/>
          </p:nvPr>
        </p:nvSpPr>
        <p:spPr bwMode="auto">
          <a:xfrm>
            <a:off x="4143997" y="9120149"/>
            <a:ext cx="3169529" cy="479399"/>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a:defRPr sz="1300">
                <a:latin typeface="Arial" charset="0"/>
                <a:cs typeface="+mn-cs"/>
              </a:defRPr>
            </a:lvl1pPr>
          </a:lstStyle>
          <a:p>
            <a:pPr>
              <a:defRPr/>
            </a:pPr>
            <a:fld id="{31A97E16-48EB-4D29-8063-CC4283D8BA7F}" type="slidenum">
              <a:rPr lang="en-US"/>
              <a:pPr>
                <a:defRPr/>
              </a:pPr>
              <a:t>‹#›</a:t>
            </a:fld>
            <a:endParaRPr lang="en-US" dirty="0"/>
          </a:p>
        </p:txBody>
      </p:sp>
    </p:spTree>
    <p:extLst>
      <p:ext uri="{BB962C8B-B14F-4D97-AF65-F5344CB8AC3E}">
        <p14:creationId xmlns:p14="http://schemas.microsoft.com/office/powerpoint/2010/main" val="22459792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vmlDrawing" Target="../drawings/vmlDrawing15.vml"/><Relationship Id="rId6" Type="http://schemas.openxmlformats.org/officeDocument/2006/relationships/image" Target="../media/image49.emf"/><Relationship Id="rId5" Type="http://schemas.openxmlformats.org/officeDocument/2006/relationships/oleObject" Target="../embeddings/Microsoft_Excel_97-2003_Worksheet2.xls"/><Relationship Id="rId4" Type="http://schemas.openxmlformats.org/officeDocument/2006/relationships/oleObject" Target="../embeddings/oleObject44.bin"/></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vmlDrawing" Target="../drawings/vmlDrawing17.vml"/><Relationship Id="rId6" Type="http://schemas.openxmlformats.org/officeDocument/2006/relationships/image" Target="../media/image49.emf"/><Relationship Id="rId5" Type="http://schemas.openxmlformats.org/officeDocument/2006/relationships/oleObject" Target="../embeddings/Microsoft_Excel_97-2003_Worksheet4.xls"/><Relationship Id="rId4" Type="http://schemas.openxmlformats.org/officeDocument/2006/relationships/oleObject" Target="../embeddings/oleObject46.bin"/></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vmlDrawing" Target="../drawings/vmlDrawing19.vml"/><Relationship Id="rId6" Type="http://schemas.openxmlformats.org/officeDocument/2006/relationships/image" Target="../media/image49.emf"/><Relationship Id="rId5" Type="http://schemas.openxmlformats.org/officeDocument/2006/relationships/oleObject" Target="../embeddings/Microsoft_Excel_97-2003_Worksheet6.xls"/><Relationship Id="rId4" Type="http://schemas.openxmlformats.org/officeDocument/2006/relationships/oleObject" Target="../embeddings/oleObject48.bin"/></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vmlDrawing" Target="../drawings/vmlDrawing23.vml"/><Relationship Id="rId6" Type="http://schemas.openxmlformats.org/officeDocument/2006/relationships/image" Target="../media/image56.emf"/><Relationship Id="rId5" Type="http://schemas.openxmlformats.org/officeDocument/2006/relationships/oleObject" Target="../embeddings/Microsoft_Excel_97-2003_Worksheet10.xls"/><Relationship Id="rId4" Type="http://schemas.openxmlformats.org/officeDocument/2006/relationships/oleObject" Target="../embeddings/oleObject54.bin"/></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vmlDrawing" Target="../drawings/vmlDrawing25.vml"/><Relationship Id="rId6" Type="http://schemas.openxmlformats.org/officeDocument/2006/relationships/image" Target="../media/image56.emf"/><Relationship Id="rId5" Type="http://schemas.openxmlformats.org/officeDocument/2006/relationships/oleObject" Target="../embeddings/Microsoft_Excel_97-2003_Worksheet11.xls"/><Relationship Id="rId4" Type="http://schemas.openxmlformats.org/officeDocument/2006/relationships/oleObject" Target="../embeddings/oleObject56.bin"/></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vmlDrawing" Target="../drawings/vmlDrawing27.vml"/><Relationship Id="rId6" Type="http://schemas.openxmlformats.org/officeDocument/2006/relationships/image" Target="../media/image56.emf"/><Relationship Id="rId5" Type="http://schemas.openxmlformats.org/officeDocument/2006/relationships/oleObject" Target="../embeddings/Microsoft_Excel_97-2003_Worksheet12.xls"/><Relationship Id="rId4" Type="http://schemas.openxmlformats.org/officeDocument/2006/relationships/oleObject" Target="../embeddings/oleObject58.bin"/></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vmlDrawing" Target="../drawings/vmlDrawing29.vml"/><Relationship Id="rId6" Type="http://schemas.openxmlformats.org/officeDocument/2006/relationships/image" Target="../media/image56.emf"/><Relationship Id="rId5" Type="http://schemas.openxmlformats.org/officeDocument/2006/relationships/oleObject" Target="../embeddings/Microsoft_Excel_97-2003_Worksheet14.xls"/><Relationship Id="rId4" Type="http://schemas.openxmlformats.org/officeDocument/2006/relationships/oleObject" Target="../embeddings/oleObject60.bin"/></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DD175EF3-CBC8-48CC-9309-7BD47EECA38B}"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Rot="1" noChangeAspect="1" noChangeArrowheads="1" noTextEdit="1"/>
          </p:cNvSpPr>
          <p:nvPr>
            <p:ph type="sldImg"/>
          </p:nvPr>
        </p:nvSpPr>
        <p:spPr bwMode="hidden">
          <a:xfrm>
            <a:off x="1212850" y="709613"/>
            <a:ext cx="4838700" cy="3630612"/>
          </a:xfrm>
          <a:prstGeom prst="rect">
            <a:avLst/>
          </a:prstGeom>
          <a:noFill/>
          <a:ln>
            <a:solidFill>
              <a:srgbClr val="000000"/>
            </a:solidFill>
            <a:miter lim="800000"/>
            <a:headEnd/>
            <a:tailEnd/>
          </a:ln>
        </p:spPr>
      </p:sp>
      <p:sp>
        <p:nvSpPr>
          <p:cNvPr id="830467" name="Rectangle 3"/>
          <p:cNvSpPr>
            <a:spLocks noGrp="1" noChangeArrowheads="1"/>
          </p:cNvSpPr>
          <p:nvPr>
            <p:ph type="body" idx="1"/>
          </p:nvPr>
        </p:nvSpPr>
        <p:spPr bwMode="hidden">
          <a:xfrm>
            <a:off x="958182" y="4576253"/>
            <a:ext cx="5347552" cy="4343193"/>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sp>
        <p:nvSpPr>
          <p:cNvPr id="832515" name="Rectangle 3"/>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78" tIns="47582" rIns="93578" bIns="47582"/>
          <a:lstStyle/>
          <a:p>
            <a:pPr>
              <a:spcBef>
                <a:spcPct val="0"/>
              </a:spcBef>
            </a:pPr>
            <a:r>
              <a:rPr lang="en-US"/>
              <a:t>An exact solution for Cf to get a target Q is extremely complicated - it can be considerably simplified by ignoring a few terms with a very minor error in the resulting value for Cf.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sp>
        <p:nvSpPr>
          <p:cNvPr id="834563" name="Rectangle 3"/>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78" tIns="47582" rIns="93578" bIns="47582"/>
          <a:lstStyle/>
          <a:p>
            <a:pPr>
              <a:spcBef>
                <a:spcPct val="0"/>
              </a:spcBef>
            </a:pPr>
            <a:r>
              <a:rPr lang="en-US" dirty="0"/>
              <a:t>These two equations give a very simple path to transimpedance design.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A97E16-48EB-4D29-8063-CC4283D8BA7F}" type="slidenum">
              <a:rPr lang="en-US" smtClean="0"/>
              <a:pPr>
                <a:defRPr/>
              </a:pPr>
              <a:t>13</a:t>
            </a:fld>
            <a:endParaRPr lang="en-US" dirty="0"/>
          </a:p>
        </p:txBody>
      </p:sp>
    </p:spTree>
    <p:extLst>
      <p:ext uri="{BB962C8B-B14F-4D97-AF65-F5344CB8AC3E}">
        <p14:creationId xmlns:p14="http://schemas.microsoft.com/office/powerpoint/2010/main" val="2546312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Rot="1" noChangeAspect="1" noChangeArrowheads="1" noTextEdit="1"/>
          </p:cNvSpPr>
          <p:nvPr>
            <p:ph type="sldImg"/>
          </p:nvPr>
        </p:nvSpPr>
        <p:spPr bwMode="auto">
          <a:xfrm>
            <a:off x="1265238" y="727075"/>
            <a:ext cx="4786312" cy="3590925"/>
          </a:xfrm>
          <a:prstGeom prst="rect">
            <a:avLst/>
          </a:prstGeom>
          <a:noFill/>
          <a:ln w="12700" cap="flat">
            <a:solidFill>
              <a:schemeClr val="tx1"/>
            </a:solidFill>
            <a:miter lim="800000"/>
            <a:headEnd/>
            <a:tailEnd/>
          </a:ln>
        </p:spPr>
      </p:sp>
      <p:sp>
        <p:nvSpPr>
          <p:cNvPr id="836611" name="Rectangle 3"/>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69" tIns="47577" rIns="93569" bIns="47577"/>
          <a:lstStyle/>
          <a:p>
            <a:pPr defTabSz="898525">
              <a:spcBef>
                <a:spcPct val="0"/>
              </a:spcBef>
            </a:pPr>
            <a:r>
              <a:rPr lang="en-US" dirty="0"/>
              <a:t>This slide steps through finding the maximum available transimpedance gain for a given op amp and diode if a maximally flat Butterworth response is the target design. This target is interesting in that if we set P1 at 0.707*</a:t>
            </a:r>
            <a:r>
              <a:rPr lang="en-US" dirty="0" err="1"/>
              <a:t>Fo</a:t>
            </a:r>
            <a:r>
              <a:rPr lang="en-US" dirty="0"/>
              <a:t>, it circles back to give us a F-3dB equal to </a:t>
            </a:r>
            <a:r>
              <a:rPr lang="en-US" dirty="0" err="1"/>
              <a:t>Fo</a:t>
            </a:r>
            <a:r>
              <a:rPr lang="en-US" dirty="0"/>
              <a:t>. Kind of unique and interesting design point.</a:t>
            </a:r>
          </a:p>
          <a:p>
            <a:pPr defTabSz="898525">
              <a:spcBef>
                <a:spcPct val="0"/>
              </a:spcBef>
            </a:pPr>
            <a:endParaRPr lang="en-US" dirty="0"/>
          </a:p>
          <a:p>
            <a:pPr defTabSz="898525">
              <a:spcBef>
                <a:spcPct val="0"/>
              </a:spcBef>
            </a:pPr>
            <a:r>
              <a:rPr lang="en-US" dirty="0"/>
              <a:t>More general targets with peaking can be design using the initial equations. </a:t>
            </a:r>
          </a:p>
          <a:p>
            <a:pPr defTabSz="898525">
              <a:spcBef>
                <a:spcPct val="0"/>
              </a:spcBef>
            </a:pPr>
            <a:endParaRPr lang="en-US" dirty="0"/>
          </a:p>
          <a:p>
            <a:pPr defTabSz="898525">
              <a:spcBef>
                <a:spcPct val="0"/>
              </a:spcBef>
            </a:pPr>
            <a:r>
              <a:rPr lang="en-US" dirty="0"/>
              <a:t>A very useful alternative way to use these equations is to know your desired transimpedance gain and bandwidth and use them to solve for the minimum required GBP. Then using an amplifier with a GBP &gt; than that minimum, along with this target transimpedance gain, can be designed using the </a:t>
            </a:r>
            <a:r>
              <a:rPr lang="en-US" dirty="0" err="1"/>
              <a:t>Cf</a:t>
            </a:r>
            <a:r>
              <a:rPr lang="en-US" dirty="0"/>
              <a:t> calculation on the next slide.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Rot="1" noChangeAspect="1" noChangeArrowheads="1" noTextEdit="1"/>
          </p:cNvSpPr>
          <p:nvPr>
            <p:ph type="sldImg"/>
          </p:nvPr>
        </p:nvSpPr>
        <p:spPr bwMode="auto">
          <a:xfrm>
            <a:off x="1265238" y="727075"/>
            <a:ext cx="4786312" cy="3590925"/>
          </a:xfrm>
          <a:prstGeom prst="rect">
            <a:avLst/>
          </a:prstGeom>
          <a:noFill/>
          <a:ln w="12700" cap="flat">
            <a:solidFill>
              <a:schemeClr val="tx1"/>
            </a:solidFill>
            <a:miter lim="800000"/>
            <a:headEnd/>
            <a:tailEnd/>
          </a:ln>
        </p:spPr>
      </p:sp>
      <p:sp>
        <p:nvSpPr>
          <p:cNvPr id="838659" name="Rectangle 3"/>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69" tIns="47577" rIns="93569" bIns="47577"/>
          <a:lstStyle/>
          <a:p>
            <a:pPr defTabSz="898525">
              <a:spcBef>
                <a:spcPct val="0"/>
              </a:spcBef>
            </a:pPr>
            <a:r>
              <a:rPr lang="en-US"/>
              <a:t>Using the F</a:t>
            </a:r>
            <a:r>
              <a:rPr lang="en-US" baseline="-25000"/>
              <a:t>-3dB</a:t>
            </a:r>
            <a:r>
              <a:rPr lang="en-US"/>
              <a:t> from the previous slide (which, with the Q=.707 constraint, occurs at the geometric mean of the GBP and the zero in the noise gain) and this maximum Rf, Cf can be solved </a:t>
            </a:r>
          </a:p>
          <a:p>
            <a:pPr defTabSz="898525">
              <a:spcBef>
                <a:spcPct val="0"/>
              </a:spcBef>
            </a:pPr>
            <a:endParaRPr lang="en-US"/>
          </a:p>
          <a:p>
            <a:pPr defTabSz="898525">
              <a:spcBef>
                <a:spcPct val="0"/>
              </a:spcBef>
            </a:pPr>
            <a:r>
              <a:rPr lang="en-US"/>
              <a:t>Lower Rf’s if needed by the design can be used and placed into this equation as well. </a:t>
            </a:r>
          </a:p>
          <a:p>
            <a:pPr defTabSz="898525">
              <a:spcBef>
                <a:spcPct val="0"/>
              </a:spcBef>
            </a:pPr>
            <a:endParaRPr lang="en-US"/>
          </a:p>
          <a:p>
            <a:pPr defTabSz="898525">
              <a:spcBef>
                <a:spcPct val="0"/>
              </a:spcBef>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878595" name="Rectangle 3"/>
          <p:cNvSpPr>
            <a:spLocks noGrp="1" noChangeArrowheads="1"/>
          </p:cNvSpPr>
          <p:nvPr>
            <p:ph type="body" idx="1"/>
          </p:nvPr>
        </p:nvSpPr>
        <p:spPr bwMode="auto">
          <a:xfrm>
            <a:off x="731772" y="4561006"/>
            <a:ext cx="5851660" cy="4319234"/>
          </a:xfrm>
          <a:prstGeom prst="rect">
            <a:avLst/>
          </a:prstGeom>
          <a:noFill/>
          <a:ln>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Rot="1" noChangeAspect="1" noChangeArrowheads="1" noTextEdit="1"/>
          </p:cNvSpPr>
          <p:nvPr>
            <p:ph type="sldImg"/>
          </p:nvPr>
        </p:nvSpPr>
        <p:spPr bwMode="auto">
          <a:xfrm>
            <a:off x="1273175" y="727075"/>
            <a:ext cx="4775200" cy="3582988"/>
          </a:xfrm>
          <a:prstGeom prst="rect">
            <a:avLst/>
          </a:prstGeom>
          <a:noFill/>
          <a:ln w="12700" cap="flat">
            <a:solidFill>
              <a:schemeClr val="tx1"/>
            </a:solidFill>
            <a:miter lim="800000"/>
            <a:headEnd/>
            <a:tailEnd/>
          </a:ln>
        </p:spPr>
      </p:sp>
      <p:sp>
        <p:nvSpPr>
          <p:cNvPr id="840707"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91" tIns="46745" rIns="93491" bIns="46745"/>
          <a:lstStyle/>
          <a:p>
            <a:pPr>
              <a:spcBef>
                <a:spcPct val="0"/>
              </a:spcBef>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Rot="1" noChangeAspect="1" noChangeArrowheads="1" noTextEdit="1"/>
          </p:cNvSpPr>
          <p:nvPr>
            <p:ph type="sldImg"/>
          </p:nvPr>
        </p:nvSpPr>
        <p:spPr bwMode="auto">
          <a:xfrm>
            <a:off x="1273175" y="727075"/>
            <a:ext cx="4775200" cy="3582988"/>
          </a:xfrm>
          <a:prstGeom prst="rect">
            <a:avLst/>
          </a:prstGeom>
          <a:noFill/>
          <a:ln w="12700" cap="flat">
            <a:solidFill>
              <a:schemeClr val="tx1"/>
            </a:solidFill>
            <a:miter lim="800000"/>
            <a:headEnd/>
            <a:tailEnd/>
          </a:ln>
        </p:spPr>
      </p:sp>
      <p:sp>
        <p:nvSpPr>
          <p:cNvPr id="842755"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91" tIns="46745" rIns="93491" bIns="46745"/>
          <a:lstStyle/>
          <a:p>
            <a:pPr>
              <a:spcBef>
                <a:spcPct val="0"/>
              </a:spcBef>
            </a:pPr>
            <a:endParaRPr lang="en-US" sz="24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A97E16-48EB-4D29-8063-CC4283D8BA7F}" type="slidenum">
              <a:rPr lang="en-US" smtClean="0"/>
              <a:pPr>
                <a:defRPr/>
              </a:pPr>
              <a:t>19</a:t>
            </a:fld>
            <a:endParaRPr lang="en-US" dirty="0"/>
          </a:p>
        </p:txBody>
      </p:sp>
    </p:spTree>
    <p:extLst>
      <p:ext uri="{BB962C8B-B14F-4D97-AF65-F5344CB8AC3E}">
        <p14:creationId xmlns:p14="http://schemas.microsoft.com/office/powerpoint/2010/main" val="1937024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6130" name="Rectangle 2"/>
          <p:cNvSpPr>
            <a:spLocks noGrp="1" noRot="1" noChangeAspect="1" noChangeArrowheads="1" noTextEdit="1"/>
          </p:cNvSpPr>
          <p:nvPr>
            <p:ph type="sldImg"/>
          </p:nvPr>
        </p:nvSpPr>
        <p:spPr bwMode="auto">
          <a:xfrm>
            <a:off x="1247775" y="706438"/>
            <a:ext cx="4835525" cy="3627437"/>
          </a:xfrm>
          <a:prstGeom prst="rect">
            <a:avLst/>
          </a:prstGeom>
          <a:noFill/>
          <a:ln>
            <a:solidFill>
              <a:srgbClr val="000000"/>
            </a:solidFill>
            <a:miter lim="800000"/>
            <a:headEnd/>
            <a:tailEnd/>
          </a:ln>
        </p:spPr>
      </p:sp>
      <p:sp>
        <p:nvSpPr>
          <p:cNvPr id="816131" name="Rectangle 3"/>
          <p:cNvSpPr>
            <a:spLocks noGrp="1" noChangeArrowheads="1"/>
          </p:cNvSpPr>
          <p:nvPr>
            <p:ph type="body" idx="1"/>
          </p:nvPr>
        </p:nvSpPr>
        <p:spPr bwMode="auto">
          <a:xfrm>
            <a:off x="955680" y="4569720"/>
            <a:ext cx="5416350" cy="4336659"/>
          </a:xfrm>
          <a:prstGeom prst="rect">
            <a:avLst/>
          </a:prstGeom>
          <a:noFill/>
          <a:ln>
            <a:miter lim="800000"/>
            <a:headEnd/>
            <a:tailEnd/>
          </a:ln>
        </p:spPr>
        <p:txBody>
          <a:bodyPr lIns="91284" tIns="45643" rIns="91284" bIns="45643"/>
          <a:lstStyle/>
          <a:p>
            <a:pPr>
              <a:spcBef>
                <a:spcPct val="0"/>
              </a:spcBef>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Rot="1" noChangeAspect="1" noChangeArrowheads="1" noTextEdit="1"/>
          </p:cNvSpPr>
          <p:nvPr>
            <p:ph type="sldImg"/>
          </p:nvPr>
        </p:nvSpPr>
        <p:spPr bwMode="auto">
          <a:xfrm>
            <a:off x="1270000" y="727075"/>
            <a:ext cx="4776788" cy="3582988"/>
          </a:xfrm>
          <a:prstGeom prst="rect">
            <a:avLst/>
          </a:prstGeom>
          <a:noFill/>
          <a:ln w="12700" cap="flat">
            <a:solidFill>
              <a:schemeClr val="tx1"/>
            </a:solidFill>
            <a:miter lim="800000"/>
            <a:headEnd/>
            <a:tailEnd/>
          </a:ln>
        </p:spPr>
      </p:sp>
      <p:sp>
        <p:nvSpPr>
          <p:cNvPr id="889859"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82" tIns="46741" rIns="93482" bIns="46741"/>
          <a:lstStyle/>
          <a:p>
            <a:pPr defTabSz="898525"/>
            <a:r>
              <a:rPr lang="en-US" dirty="0"/>
              <a:t>The input noise terms needed for a transimpedance design are shown here.  This includes - </a:t>
            </a:r>
          </a:p>
          <a:p>
            <a:pPr defTabSz="898525"/>
            <a:r>
              <a:rPr lang="en-US" dirty="0"/>
              <a:t>1. Non-inverting input voltage noise (e</a:t>
            </a:r>
            <a:r>
              <a:rPr lang="en-US" baseline="-25000" dirty="0"/>
              <a:t>n</a:t>
            </a:r>
            <a:r>
              <a:rPr lang="en-US" dirty="0"/>
              <a:t> - this will have a gain to the output of “1” at DC then increasing at 20dB/</a:t>
            </a:r>
            <a:r>
              <a:rPr lang="en-US" dirty="0" err="1"/>
              <a:t>dec</a:t>
            </a:r>
            <a:r>
              <a:rPr lang="en-US" dirty="0"/>
              <a:t>. beyond (1/2</a:t>
            </a:r>
            <a:r>
              <a:rPr lang="en-US" dirty="0">
                <a:sym typeface="Symbol" pitchFamily="18" charset="2"/>
              </a:rPr>
              <a:t></a:t>
            </a:r>
            <a:r>
              <a:rPr lang="en-US" dirty="0"/>
              <a:t>R</a:t>
            </a:r>
            <a:r>
              <a:rPr lang="en-US" baseline="-25000" dirty="0"/>
              <a:t>f</a:t>
            </a:r>
            <a:r>
              <a:rPr lang="en-US" dirty="0"/>
              <a:t>C</a:t>
            </a:r>
            <a:r>
              <a:rPr lang="en-US" baseline="-25000" dirty="0"/>
              <a:t>d</a:t>
            </a:r>
            <a:r>
              <a:rPr lang="en-US" dirty="0"/>
              <a:t>)Hz which is the zero frequency (Z1) in the noise gain. </a:t>
            </a:r>
          </a:p>
          <a:p>
            <a:pPr defTabSz="898525"/>
            <a:r>
              <a:rPr lang="en-US" dirty="0"/>
              <a:t>2. Inverting input current noise (</a:t>
            </a:r>
            <a:r>
              <a:rPr lang="en-US" dirty="0" err="1"/>
              <a:t>i</a:t>
            </a:r>
            <a:r>
              <a:rPr lang="en-US" baseline="-25000" dirty="0" err="1"/>
              <a:t>b</a:t>
            </a:r>
            <a:r>
              <a:rPr lang="en-US" dirty="0"/>
              <a:t>)</a:t>
            </a:r>
          </a:p>
          <a:p>
            <a:pPr defTabSz="898525"/>
            <a:r>
              <a:rPr lang="en-US" dirty="0"/>
              <a:t>3. Feedback resistor noise voltage = </a:t>
            </a:r>
            <a:r>
              <a:rPr lang="en-US" dirty="0">
                <a:sym typeface="Symbol" pitchFamily="18" charset="2"/>
              </a:rPr>
              <a:t>(</a:t>
            </a:r>
            <a:r>
              <a:rPr lang="en-US" dirty="0"/>
              <a:t>4kTR</a:t>
            </a:r>
            <a:r>
              <a:rPr lang="en-US" baseline="-25000" dirty="0"/>
              <a:t>f</a:t>
            </a:r>
            <a:r>
              <a:rPr lang="en-US" dirty="0"/>
              <a:t>)</a:t>
            </a:r>
          </a:p>
          <a:p>
            <a:pPr defTabSz="898525"/>
            <a:endParaRPr lang="en-US" dirty="0"/>
          </a:p>
          <a:p>
            <a:pPr defTabSz="898525"/>
            <a:r>
              <a:rPr lang="en-US" dirty="0"/>
              <a:t>These are all shown as spot noise voltage and current density terms - they can be combined at the output times their gain then squared to get power. No feedback cap. is shown for this analysis but is absolutely required for stability. </a:t>
            </a:r>
          </a:p>
          <a:p>
            <a:pPr defTabSz="898525">
              <a:spcBef>
                <a:spcPct val="0"/>
              </a:spcBef>
            </a:pP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A97E16-48EB-4D29-8063-CC4283D8BA7F}" type="slidenum">
              <a:rPr lang="en-US" smtClean="0"/>
              <a:pPr>
                <a:defRPr/>
              </a:pPr>
              <a:t>21</a:t>
            </a:fld>
            <a:endParaRPr lang="en-US" dirty="0"/>
          </a:p>
        </p:txBody>
      </p:sp>
    </p:spTree>
    <p:extLst>
      <p:ext uri="{BB962C8B-B14F-4D97-AF65-F5344CB8AC3E}">
        <p14:creationId xmlns:p14="http://schemas.microsoft.com/office/powerpoint/2010/main" val="168084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Rot="1" noChangeAspect="1" noChangeArrowheads="1" noTextEdit="1"/>
          </p:cNvSpPr>
          <p:nvPr>
            <p:ph type="sldImg"/>
          </p:nvPr>
        </p:nvSpPr>
        <p:spPr bwMode="auto">
          <a:xfrm>
            <a:off x="1270000" y="727075"/>
            <a:ext cx="4776788" cy="3582988"/>
          </a:xfrm>
          <a:prstGeom prst="rect">
            <a:avLst/>
          </a:prstGeom>
          <a:noFill/>
          <a:ln w="12700" cap="flat">
            <a:solidFill>
              <a:schemeClr val="tx1"/>
            </a:solidFill>
            <a:miter lim="800000"/>
            <a:headEnd/>
            <a:tailEnd/>
          </a:ln>
        </p:spPr>
      </p:sp>
      <p:sp>
        <p:nvSpPr>
          <p:cNvPr id="846851"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82" tIns="46741" rIns="93482" bIns="46741"/>
          <a:lstStyle/>
          <a:p>
            <a:pPr defTabSz="898525">
              <a:spcBef>
                <a:spcPct val="0"/>
              </a:spcBef>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Rot="1" noChangeAspect="1" noChangeArrowheads="1" noTextEdit="1"/>
          </p:cNvSpPr>
          <p:nvPr>
            <p:ph type="sldImg"/>
          </p:nvPr>
        </p:nvSpPr>
        <p:spPr bwMode="auto">
          <a:xfrm>
            <a:off x="1273175" y="727075"/>
            <a:ext cx="4775200" cy="3582988"/>
          </a:xfrm>
          <a:prstGeom prst="rect">
            <a:avLst/>
          </a:prstGeom>
          <a:noFill/>
          <a:ln w="12700" cap="flat">
            <a:solidFill>
              <a:schemeClr val="tx1"/>
            </a:solidFill>
            <a:miter lim="800000"/>
            <a:headEnd/>
            <a:tailEnd/>
          </a:ln>
        </p:spPr>
      </p:sp>
      <p:sp>
        <p:nvSpPr>
          <p:cNvPr id="848899"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91" tIns="46745" rIns="93491" bIns="46745"/>
          <a:lstStyle/>
          <a:p>
            <a:r>
              <a:rPr lang="en-US"/>
              <a:t>To compare different designs, it is more common to compare equivalent input referred current noise. We are essentially trying to develop an equivalent input noise current value that is flat over frequency that will integrate to the same output noise power over the “F” noise power bandwidth as the actual amplifier output noise would.</a:t>
            </a:r>
          </a:p>
          <a:p>
            <a:pPr>
              <a:spcBef>
                <a:spcPct val="0"/>
              </a:spcBef>
            </a:pPr>
            <a:endParaRPr lang="en-US" sz="24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Rot="1" noChangeAspect="1" noChangeArrowheads="1" noTextEdit="1"/>
          </p:cNvSpPr>
          <p:nvPr>
            <p:ph type="sldImg"/>
          </p:nvPr>
        </p:nvSpPr>
        <p:spPr bwMode="auto">
          <a:xfrm>
            <a:off x="1273175" y="727075"/>
            <a:ext cx="4775200" cy="3582988"/>
          </a:xfrm>
          <a:prstGeom prst="rect">
            <a:avLst/>
          </a:prstGeom>
          <a:noFill/>
          <a:ln w="12700" cap="flat">
            <a:solidFill>
              <a:schemeClr val="tx1"/>
            </a:solidFill>
            <a:miter lim="800000"/>
            <a:headEnd/>
            <a:tailEnd/>
          </a:ln>
        </p:spPr>
      </p:sp>
      <p:sp>
        <p:nvSpPr>
          <p:cNvPr id="850947"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91" tIns="46745" rIns="93491" bIns="46745"/>
          <a:lstStyle/>
          <a:p>
            <a:pPr>
              <a:spcBef>
                <a:spcPct val="0"/>
              </a:spcBef>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Rot="1" noChangeAspect="1" noChangeArrowheads="1" noTextEdit="1"/>
          </p:cNvSpPr>
          <p:nvPr>
            <p:ph type="sldImg"/>
          </p:nvPr>
        </p:nvSpPr>
        <p:spPr bwMode="auto">
          <a:xfrm>
            <a:off x="1200150" y="722313"/>
            <a:ext cx="4776788" cy="3582987"/>
          </a:xfrm>
          <a:prstGeom prst="rect">
            <a:avLst/>
          </a:prstGeom>
          <a:noFill/>
          <a:ln w="12700" cap="flat">
            <a:solidFill>
              <a:schemeClr val="tx1"/>
            </a:solidFill>
            <a:miter lim="800000"/>
            <a:headEnd/>
            <a:tailEnd/>
          </a:ln>
        </p:spPr>
      </p:sp>
      <p:sp>
        <p:nvSpPr>
          <p:cNvPr id="852995" name="Rectangle 3"/>
          <p:cNvSpPr>
            <a:spLocks noGrp="1" noChangeArrowheads="1"/>
          </p:cNvSpPr>
          <p:nvPr>
            <p:ph type="body" idx="1"/>
          </p:nvPr>
        </p:nvSpPr>
        <p:spPr bwMode="auto">
          <a:xfrm>
            <a:off x="975694" y="4558829"/>
            <a:ext cx="5363813" cy="4319233"/>
          </a:xfrm>
          <a:prstGeom prst="rect">
            <a:avLst/>
          </a:prstGeom>
          <a:noFill/>
          <a:ln>
            <a:miter lim="800000"/>
            <a:headEnd/>
            <a:tailEnd/>
          </a:ln>
        </p:spPr>
        <p:txBody>
          <a:bodyPr lIns="93491" tIns="46745" rIns="93491" bIns="46745"/>
          <a:lstStyle/>
          <a:p>
            <a:pPr>
              <a:spcBef>
                <a:spcPct val="0"/>
              </a:spcBef>
            </a:pPr>
            <a:endParaRPr lang="en-US" sz="24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noTextEdit="1"/>
          </p:cNvSpPr>
          <p:nvPr>
            <p:ph type="sldImg"/>
          </p:nvPr>
        </p:nvSpPr>
        <p:spPr bwMode="auto">
          <a:xfrm>
            <a:off x="1265238" y="727075"/>
            <a:ext cx="4786312" cy="3590925"/>
          </a:xfrm>
          <a:prstGeom prst="rect">
            <a:avLst/>
          </a:prstGeom>
          <a:noFill/>
          <a:ln w="12700" cap="flat">
            <a:solidFill>
              <a:schemeClr val="tx1"/>
            </a:solidFill>
            <a:miter lim="800000"/>
            <a:headEnd/>
            <a:tailEnd/>
          </a:ln>
        </p:spPr>
      </p:sp>
      <p:sp>
        <p:nvSpPr>
          <p:cNvPr id="855043" name="Rectangle 3"/>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69" tIns="47577" rIns="93569" bIns="47577"/>
          <a:lstStyle/>
          <a:p>
            <a:pPr defTabSz="898525">
              <a:spcBef>
                <a:spcPct val="0"/>
              </a:spcBef>
            </a:pPr>
            <a:endParaRPr lang="en-US" sz="24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857091" name="Object 3"/>
          <p:cNvGraphicFramePr>
            <a:graphicFrameLocks noGrp="1" noChangeAspect="1"/>
          </p:cNvGraphicFramePr>
          <p:nvPr>
            <p:ph type="body" idx="1"/>
          </p:nvPr>
        </p:nvGraphicFramePr>
        <p:xfrm>
          <a:off x="318978" y="4735257"/>
          <a:ext cx="6625960" cy="2920873"/>
        </p:xfrm>
        <a:graphic>
          <a:graphicData uri="http://schemas.openxmlformats.org/presentationml/2006/ole">
            <mc:AlternateContent xmlns:mc="http://schemas.openxmlformats.org/markup-compatibility/2006">
              <mc:Choice xmlns:v="urn:schemas-microsoft-com:vml" Requires="v">
                <p:oleObj spid="_x0000_s15377" name="Worksheet" r:id="rId5" imgW="7973280" imgH="2921400" progId="Excel.Sheet.8">
                  <p:embed/>
                </p:oleObj>
              </mc:Choice>
              <mc:Fallback>
                <p:oleObj name="Worksheet" r:id="rId5" imgW="7973280" imgH="2921400"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hidden">
                      <a:xfrm>
                        <a:off x="318978" y="4735257"/>
                        <a:ext cx="6625960" cy="292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865283" name="Object 3"/>
          <p:cNvGraphicFramePr>
            <a:graphicFrameLocks noGrp="1" noChangeAspect="1"/>
          </p:cNvGraphicFramePr>
          <p:nvPr>
            <p:ph type="body" idx="1"/>
          </p:nvPr>
        </p:nvGraphicFramePr>
        <p:xfrm>
          <a:off x="318978" y="4735257"/>
          <a:ext cx="6625960" cy="2920873"/>
        </p:xfrm>
        <a:graphic>
          <a:graphicData uri="http://schemas.openxmlformats.org/presentationml/2006/ole">
            <mc:AlternateContent xmlns:mc="http://schemas.openxmlformats.org/markup-compatibility/2006">
              <mc:Choice xmlns:v="urn:schemas-microsoft-com:vml" Requires="v">
                <p:oleObj spid="_x0000_s17425" name="Worksheet" r:id="rId5" imgW="7973280" imgH="2921400" progId="Excel.Sheet.8">
                  <p:embed/>
                </p:oleObj>
              </mc:Choice>
              <mc:Fallback>
                <p:oleObj name="Worksheet" r:id="rId5" imgW="7973280" imgH="2921400"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hidden">
                      <a:xfrm>
                        <a:off x="318978" y="4735257"/>
                        <a:ext cx="6625960" cy="292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870403" name="Object 3"/>
          <p:cNvGraphicFramePr>
            <a:graphicFrameLocks noGrp="1" noChangeAspect="1"/>
          </p:cNvGraphicFramePr>
          <p:nvPr>
            <p:ph type="body" idx="1"/>
          </p:nvPr>
        </p:nvGraphicFramePr>
        <p:xfrm>
          <a:off x="318978" y="4735257"/>
          <a:ext cx="6625960" cy="2920873"/>
        </p:xfrm>
        <a:graphic>
          <a:graphicData uri="http://schemas.openxmlformats.org/presentationml/2006/ole">
            <mc:AlternateContent xmlns:mc="http://schemas.openxmlformats.org/markup-compatibility/2006">
              <mc:Choice xmlns:v="urn:schemas-microsoft-com:vml" Requires="v">
                <p:oleObj spid="_x0000_s19473" name="Worksheet" r:id="rId5" imgW="7973280" imgH="2921400" progId="Excel.Sheet.8">
                  <p:embed/>
                </p:oleObj>
              </mc:Choice>
              <mc:Fallback>
                <p:oleObj name="Worksheet" r:id="rId5" imgW="7973280" imgH="2921400"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hidden">
                      <a:xfrm>
                        <a:off x="318978" y="4735257"/>
                        <a:ext cx="6625960" cy="2920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8178" name="Rectangle 2"/>
          <p:cNvSpPr>
            <a:spLocks noGrp="1" noRot="1" noChangeAspect="1" noChangeArrowheads="1" noTextEdit="1"/>
          </p:cNvSpPr>
          <p:nvPr>
            <p:ph type="sldImg"/>
          </p:nvPr>
        </p:nvSpPr>
        <p:spPr bwMode="auto">
          <a:xfrm>
            <a:off x="1247775" y="706438"/>
            <a:ext cx="4835525" cy="3627437"/>
          </a:xfrm>
          <a:prstGeom prst="rect">
            <a:avLst/>
          </a:prstGeom>
          <a:noFill/>
          <a:ln>
            <a:solidFill>
              <a:srgbClr val="000000"/>
            </a:solidFill>
            <a:miter lim="800000"/>
            <a:headEnd/>
            <a:tailEnd/>
          </a:ln>
        </p:spPr>
      </p:sp>
      <p:sp>
        <p:nvSpPr>
          <p:cNvPr id="818179" name="Rectangle 3"/>
          <p:cNvSpPr>
            <a:spLocks noGrp="1" noChangeArrowheads="1"/>
          </p:cNvSpPr>
          <p:nvPr>
            <p:ph type="body" idx="1"/>
          </p:nvPr>
        </p:nvSpPr>
        <p:spPr bwMode="auto">
          <a:xfrm>
            <a:off x="955680" y="4569720"/>
            <a:ext cx="5416350" cy="4336659"/>
          </a:xfrm>
          <a:prstGeom prst="rect">
            <a:avLst/>
          </a:prstGeom>
          <a:noFill/>
          <a:ln>
            <a:miter lim="800000"/>
            <a:headEnd/>
            <a:tailEnd/>
          </a:ln>
        </p:spPr>
        <p:txBody>
          <a:bodyPr lIns="91284" tIns="45643" rIns="91284" bIns="45643"/>
          <a:lstStyle/>
          <a:p>
            <a:pPr>
              <a:spcBef>
                <a:spcPct val="0"/>
              </a:spcBef>
            </a:pPr>
            <a:r>
              <a:rPr lang="en-US" dirty="0"/>
              <a:t>While dedicated transimpedance amplifiers exist for OC-x standards, a myriad of other applications can benefit from the design flexibility offered by a voltage feedback operational amplifier solution. </a:t>
            </a:r>
          </a:p>
          <a:p>
            <a:pPr>
              <a:spcBef>
                <a:spcPct val="0"/>
              </a:spcBef>
            </a:pPr>
            <a:endParaRPr lang="en-US" dirty="0"/>
          </a:p>
          <a:p>
            <a:pPr>
              <a:spcBef>
                <a:spcPct val="0"/>
              </a:spcBef>
            </a:pPr>
            <a:r>
              <a:rPr lang="en-US" dirty="0"/>
              <a:t>Quite a lot of earlier design discussions have suggested placing the feedback pole at the intersection of the rising noise gain and the open loop gain curve - this works but yields a slightly peaked response causing unnecessary pulse response overshoot and ringing.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sp>
        <p:nvSpPr>
          <p:cNvPr id="859140" name="Rectangle 4"/>
          <p:cNvSpPr>
            <a:spLocks noGrp="1" noChangeArrowheads="1"/>
          </p:cNvSpPr>
          <p:nvPr>
            <p:ph type="body" idx="1"/>
          </p:nvPr>
        </p:nvSpPr>
        <p:spPr bwMode="auto">
          <a:xfrm>
            <a:off x="731772" y="4561006"/>
            <a:ext cx="5851660" cy="4319234"/>
          </a:xfrm>
          <a:prstGeom prst="rect">
            <a:avLst/>
          </a:prstGeom>
          <a:noFill/>
          <a:ln>
            <a:miter lim="800000"/>
            <a:headEnd/>
            <a:tailEnd/>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861187" name="Object 3"/>
          <p:cNvGraphicFramePr>
            <a:graphicFrameLocks noGrp="1" noChangeAspect="1"/>
          </p:cNvGraphicFramePr>
          <p:nvPr>
            <p:ph type="body" idx="1"/>
          </p:nvPr>
        </p:nvGraphicFramePr>
        <p:xfrm>
          <a:off x="399035" y="5131676"/>
          <a:ext cx="6545903" cy="3025424"/>
        </p:xfrm>
        <a:graphic>
          <a:graphicData uri="http://schemas.openxmlformats.org/presentationml/2006/ole">
            <mc:AlternateContent xmlns:mc="http://schemas.openxmlformats.org/markup-compatibility/2006">
              <mc:Choice xmlns:v="urn:schemas-microsoft-com:vml" Requires="v">
                <p:oleObj spid="_x0000_s23569" name="Worksheet" r:id="rId5" imgW="5477040" imgH="2436120" progId="Excel.Sheet.8">
                  <p:embed/>
                </p:oleObj>
              </mc:Choice>
              <mc:Fallback>
                <p:oleObj name="Worksheet" r:id="rId5" imgW="5477040" imgH="243612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035" y="5131676"/>
                        <a:ext cx="6545903" cy="30254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074"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899075" name="Object 3"/>
          <p:cNvGraphicFramePr>
            <a:graphicFrameLocks noGrp="1" noChangeAspect="1"/>
          </p:cNvGraphicFramePr>
          <p:nvPr>
            <p:ph type="body" idx="1"/>
          </p:nvPr>
        </p:nvGraphicFramePr>
        <p:xfrm>
          <a:off x="399035" y="5131676"/>
          <a:ext cx="6545903" cy="3025424"/>
        </p:xfrm>
        <a:graphic>
          <a:graphicData uri="http://schemas.openxmlformats.org/presentationml/2006/ole">
            <mc:AlternateContent xmlns:mc="http://schemas.openxmlformats.org/markup-compatibility/2006">
              <mc:Choice xmlns:v="urn:schemas-microsoft-com:vml" Requires="v">
                <p:oleObj spid="_x0000_s25617" name="Worksheet" r:id="rId5" imgW="5477040" imgH="2436120" progId="Excel.Sheet.8">
                  <p:embed/>
                </p:oleObj>
              </mc:Choice>
              <mc:Fallback>
                <p:oleObj name="Worksheet" r:id="rId5" imgW="5477040" imgH="243612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035" y="5131676"/>
                        <a:ext cx="6545903" cy="30254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904195" name="Object 3"/>
          <p:cNvGraphicFramePr>
            <a:graphicFrameLocks noGrp="1" noChangeAspect="1"/>
          </p:cNvGraphicFramePr>
          <p:nvPr>
            <p:ph type="body" idx="1"/>
          </p:nvPr>
        </p:nvGraphicFramePr>
        <p:xfrm>
          <a:off x="399035" y="5131676"/>
          <a:ext cx="6545903" cy="3025424"/>
        </p:xfrm>
        <a:graphic>
          <a:graphicData uri="http://schemas.openxmlformats.org/presentationml/2006/ole">
            <mc:AlternateContent xmlns:mc="http://schemas.openxmlformats.org/markup-compatibility/2006">
              <mc:Choice xmlns:v="urn:schemas-microsoft-com:vml" Requires="v">
                <p:oleObj spid="_x0000_s27665" name="Worksheet" r:id="rId5" imgW="5477040" imgH="2436120" progId="Excel.Sheet.8">
                  <p:embed/>
                </p:oleObj>
              </mc:Choice>
              <mc:Fallback>
                <p:oleObj name="Worksheet" r:id="rId5" imgW="5477040" imgH="243612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035" y="5131676"/>
                        <a:ext cx="6545903" cy="30254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graphicFrame>
        <p:nvGraphicFramePr>
          <p:cNvPr id="906243" name="Object 3"/>
          <p:cNvGraphicFramePr>
            <a:graphicFrameLocks noGrp="1" noChangeAspect="1"/>
          </p:cNvGraphicFramePr>
          <p:nvPr>
            <p:ph type="body" idx="1"/>
          </p:nvPr>
        </p:nvGraphicFramePr>
        <p:xfrm>
          <a:off x="399035" y="5131676"/>
          <a:ext cx="6545903" cy="3025424"/>
        </p:xfrm>
        <a:graphic>
          <a:graphicData uri="http://schemas.openxmlformats.org/presentationml/2006/ole">
            <mc:AlternateContent xmlns:mc="http://schemas.openxmlformats.org/markup-compatibility/2006">
              <mc:Choice xmlns:v="urn:schemas-microsoft-com:vml" Requires="v">
                <p:oleObj spid="_x0000_s29713" name="Worksheet" r:id="rId5" imgW="5477040" imgH="2436120" progId="Excel.Sheet.8">
                  <p:embed/>
                </p:oleObj>
              </mc:Choice>
              <mc:Fallback>
                <p:oleObj name="Worksheet" r:id="rId5" imgW="5477040" imgH="243612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035" y="5131676"/>
                        <a:ext cx="6545903" cy="30254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874499" name="Rectangle 3"/>
          <p:cNvSpPr>
            <a:spLocks noGrp="1" noChangeArrowheads="1"/>
          </p:cNvSpPr>
          <p:nvPr>
            <p:ph type="body" idx="1"/>
          </p:nvPr>
        </p:nvSpPr>
        <p:spPr bwMode="auto">
          <a:xfrm>
            <a:off x="731772" y="4561006"/>
            <a:ext cx="5851660" cy="4319234"/>
          </a:xfrm>
          <a:prstGeom prst="rect">
            <a:avLst/>
          </a:prstGeom>
          <a:noFill/>
          <a:ln>
            <a:miter lim="800000"/>
            <a:headEnd/>
            <a:tailEnd/>
          </a:ln>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78" tIns="47582" rIns="93578" bIns="47582"/>
          <a:lstStyle/>
          <a:p>
            <a:pPr>
              <a:spcBef>
                <a:spcPct val="0"/>
              </a:spcBef>
            </a:pPr>
            <a:endParaRPr lang="en-US" sz="2400"/>
          </a:p>
        </p:txBody>
      </p:sp>
      <p:sp>
        <p:nvSpPr>
          <p:cNvPr id="863235" name="Rectangle 3"/>
          <p:cNvSpPr>
            <a:spLocks noGrp="1" noRot="1" noChangeAspect="1" noChangeArrowheads="1" noTextEdit="1"/>
          </p:cNvSpPr>
          <p:nvPr>
            <p:ph type="sldImg"/>
          </p:nvPr>
        </p:nvSpPr>
        <p:spPr bwMode="auto">
          <a:xfrm>
            <a:off x="1254125" y="717550"/>
            <a:ext cx="4806950" cy="3605213"/>
          </a:xfrm>
          <a:prstGeom prst="rect">
            <a:avLst/>
          </a:prstGeom>
          <a:noFill/>
          <a:ln w="12700" cap="flat">
            <a:solidFill>
              <a:schemeClr val="tx1"/>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226" name="Rectangle 2"/>
          <p:cNvSpPr>
            <a:spLocks noGrp="1" noRot="1" noChangeAspect="1" noChangeArrowheads="1" noTextEdit="1"/>
          </p:cNvSpPr>
          <p:nvPr>
            <p:ph type="sldImg"/>
          </p:nvPr>
        </p:nvSpPr>
        <p:spPr bwMode="auto">
          <a:xfrm>
            <a:off x="1247775" y="706438"/>
            <a:ext cx="4835525" cy="3627437"/>
          </a:xfrm>
          <a:prstGeom prst="rect">
            <a:avLst/>
          </a:prstGeom>
          <a:noFill/>
          <a:ln>
            <a:solidFill>
              <a:srgbClr val="000000"/>
            </a:solidFill>
            <a:miter lim="800000"/>
            <a:headEnd/>
            <a:tailEnd/>
          </a:ln>
        </p:spPr>
      </p:sp>
      <p:sp>
        <p:nvSpPr>
          <p:cNvPr id="820227" name="Rectangle 3"/>
          <p:cNvSpPr>
            <a:spLocks noGrp="1" noChangeArrowheads="1"/>
          </p:cNvSpPr>
          <p:nvPr>
            <p:ph type="body" idx="1"/>
          </p:nvPr>
        </p:nvSpPr>
        <p:spPr bwMode="auto">
          <a:xfrm>
            <a:off x="955680" y="4569720"/>
            <a:ext cx="5416350" cy="4336659"/>
          </a:xfrm>
          <a:prstGeom prst="rect">
            <a:avLst/>
          </a:prstGeom>
          <a:noFill/>
          <a:ln>
            <a:miter lim="800000"/>
            <a:headEnd/>
            <a:tailEnd/>
          </a:ln>
        </p:spPr>
        <p:txBody>
          <a:bodyPr lIns="91284" tIns="45643" rIns="91284" bIns="45643"/>
          <a:lstStyle/>
          <a:p>
            <a:pPr>
              <a:lnSpc>
                <a:spcPct val="90000"/>
              </a:lnSpc>
              <a:spcBef>
                <a:spcPct val="0"/>
              </a:spcBef>
              <a:spcAft>
                <a:spcPct val="60000"/>
              </a:spcAft>
            </a:pPr>
            <a:r>
              <a:rPr lang="en-US"/>
              <a:t>	</a:t>
            </a:r>
          </a:p>
          <a:p>
            <a:pPr>
              <a:spcBef>
                <a:spcPct val="0"/>
              </a:spcBef>
            </a:pPr>
            <a:endParaRPr lang="en-US" sz="24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Rot="1" noChangeAspect="1" noChangeArrowheads="1" noTextEdit="1"/>
          </p:cNvSpPr>
          <p:nvPr>
            <p:ph type="sldImg"/>
          </p:nvPr>
        </p:nvSpPr>
        <p:spPr bwMode="auto">
          <a:xfrm>
            <a:off x="1247775" y="706438"/>
            <a:ext cx="4835525" cy="3627437"/>
          </a:xfrm>
          <a:prstGeom prst="rect">
            <a:avLst/>
          </a:prstGeom>
          <a:noFill/>
          <a:ln>
            <a:solidFill>
              <a:srgbClr val="000000"/>
            </a:solidFill>
            <a:miter lim="800000"/>
            <a:headEnd/>
            <a:tailEnd/>
          </a:ln>
        </p:spPr>
      </p:sp>
      <p:sp>
        <p:nvSpPr>
          <p:cNvPr id="822275" name="Rectangle 3"/>
          <p:cNvSpPr>
            <a:spLocks noGrp="1" noChangeArrowheads="1"/>
          </p:cNvSpPr>
          <p:nvPr>
            <p:ph type="body" idx="1"/>
          </p:nvPr>
        </p:nvSpPr>
        <p:spPr bwMode="auto">
          <a:xfrm>
            <a:off x="955680" y="4569720"/>
            <a:ext cx="5416350" cy="4336659"/>
          </a:xfrm>
          <a:prstGeom prst="rect">
            <a:avLst/>
          </a:prstGeom>
          <a:noFill/>
          <a:ln>
            <a:miter lim="800000"/>
            <a:headEnd/>
            <a:tailEnd/>
          </a:ln>
        </p:spPr>
        <p:txBody>
          <a:bodyPr lIns="91284" tIns="45643" rIns="91284" bIns="45643"/>
          <a:lstStyle/>
          <a:p>
            <a:pPr>
              <a:spcBef>
                <a:spcPct val="0"/>
              </a:spcBef>
            </a:pPr>
            <a:r>
              <a:rPr lang="en-US"/>
              <a:t>This circuit is complicated by the effect of Cd on the noise gain for the op amp. To get a correct solution for Cf to hit a target closed loop frequency response, include the differential input capacitance for the op amp and one common mode capacitance (that on the inverting node).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Rot="1" noChangeAspect="1" noChangeArrowheads="1" noTextEdit="1"/>
          </p:cNvSpPr>
          <p:nvPr>
            <p:ph type="sldImg"/>
          </p:nvPr>
        </p:nvSpPr>
        <p:spPr bwMode="auto">
          <a:xfrm>
            <a:off x="1247775" y="706438"/>
            <a:ext cx="4835525" cy="3627437"/>
          </a:xfrm>
          <a:prstGeom prst="rect">
            <a:avLst/>
          </a:prstGeom>
          <a:noFill/>
          <a:ln>
            <a:solidFill>
              <a:srgbClr val="000000"/>
            </a:solidFill>
            <a:miter lim="800000"/>
            <a:headEnd/>
            <a:tailEnd/>
          </a:ln>
        </p:spPr>
      </p:sp>
      <p:sp>
        <p:nvSpPr>
          <p:cNvPr id="824323" name="Rectangle 3"/>
          <p:cNvSpPr>
            <a:spLocks noGrp="1" noChangeArrowheads="1"/>
          </p:cNvSpPr>
          <p:nvPr>
            <p:ph type="body" idx="1"/>
          </p:nvPr>
        </p:nvSpPr>
        <p:spPr bwMode="auto">
          <a:xfrm>
            <a:off x="955680" y="4569720"/>
            <a:ext cx="5416350" cy="4336659"/>
          </a:xfrm>
          <a:prstGeom prst="rect">
            <a:avLst/>
          </a:prstGeom>
          <a:noFill/>
          <a:ln>
            <a:miter lim="800000"/>
            <a:headEnd/>
            <a:tailEnd/>
          </a:ln>
        </p:spPr>
        <p:txBody>
          <a:bodyPr lIns="91284" tIns="45643" rIns="91284" bIns="45643"/>
          <a:lstStyle/>
          <a:p>
            <a:pPr>
              <a:spcBef>
                <a:spcPct val="0"/>
              </a:spcBef>
            </a:pPr>
            <a:endParaRPr 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6370" name="Rectangle 2"/>
          <p:cNvSpPr>
            <a:spLocks noGrp="1" noRot="1" noChangeAspect="1" noChangeArrowheads="1" noTextEdit="1"/>
          </p:cNvSpPr>
          <p:nvPr>
            <p:ph type="sldImg"/>
          </p:nvPr>
        </p:nvSpPr>
        <p:spPr bwMode="hidden">
          <a:xfrm>
            <a:off x="1212850" y="709613"/>
            <a:ext cx="4838700" cy="3630612"/>
          </a:xfrm>
          <a:prstGeom prst="rect">
            <a:avLst/>
          </a:prstGeom>
          <a:noFill/>
          <a:ln>
            <a:solidFill>
              <a:srgbClr val="000000"/>
            </a:solidFill>
            <a:miter lim="800000"/>
            <a:headEnd/>
            <a:tailEnd/>
          </a:ln>
        </p:spPr>
      </p:sp>
      <p:sp>
        <p:nvSpPr>
          <p:cNvPr id="826371" name="Rectangle 3"/>
          <p:cNvSpPr>
            <a:spLocks noGrp="1" noChangeArrowheads="1"/>
          </p:cNvSpPr>
          <p:nvPr>
            <p:ph type="body" idx="1"/>
          </p:nvPr>
        </p:nvSpPr>
        <p:spPr bwMode="hidden">
          <a:xfrm>
            <a:off x="958182" y="4576253"/>
            <a:ext cx="5347552" cy="4343193"/>
          </a:xfrm>
          <a:prstGeom prst="rect">
            <a:avLst/>
          </a:prstGeom>
          <a:noFill/>
          <a:ln>
            <a:miter lim="800000"/>
            <a:headEnd/>
            <a:tailEnd/>
          </a:ln>
        </p:spPr>
        <p:txBody>
          <a:bodyPr wrap="none" anchor="ctr"/>
          <a:lstStyle/>
          <a:p>
            <a:r>
              <a:rPr lang="en-US" dirty="0"/>
              <a:t>Although we are normally very interested in the higher frequency open loop</a:t>
            </a:r>
          </a:p>
          <a:p>
            <a:r>
              <a:rPr lang="en-US" dirty="0"/>
              <a:t>poles for the op amp, they can be ignored in this analysis to greatly </a:t>
            </a:r>
          </a:p>
          <a:p>
            <a:r>
              <a:rPr lang="en-US" dirty="0"/>
              <a:t>simplify the results. </a:t>
            </a:r>
          </a:p>
          <a:p>
            <a:endParaRPr lang="en-US" dirty="0"/>
          </a:p>
          <a:p>
            <a:r>
              <a:rPr lang="en-US" dirty="0"/>
              <a:t>Using just a dominant single pole open loop gain model for the op amp, </a:t>
            </a:r>
          </a:p>
          <a:p>
            <a:r>
              <a:rPr lang="en-US" dirty="0"/>
              <a:t>and developing the closed loop transfer function from Id to Vo for the</a:t>
            </a:r>
          </a:p>
          <a:p>
            <a:r>
              <a:rPr lang="en-US" dirty="0"/>
              <a:t>transimpedance configuration, gives a relatively complicated looking </a:t>
            </a:r>
          </a:p>
          <a:p>
            <a:r>
              <a:rPr lang="en-US" dirty="0"/>
              <a:t>2nd order transfer function. </a:t>
            </a:r>
          </a:p>
          <a:p>
            <a:endParaRPr lang="en-US" dirty="0"/>
          </a:p>
          <a:p>
            <a:r>
              <a:rPr lang="en-US" dirty="0"/>
              <a:t>It is a valid approximation to ignore the higher order poles since we will be</a:t>
            </a:r>
          </a:p>
          <a:p>
            <a:r>
              <a:rPr lang="en-US" dirty="0"/>
              <a:t>dropping to unity loop gain at a relatively low frequency due to the noise</a:t>
            </a:r>
          </a:p>
          <a:p>
            <a:r>
              <a:rPr lang="en-US" dirty="0" err="1"/>
              <a:t>gaio</a:t>
            </a:r>
            <a:r>
              <a:rPr lang="en-US" dirty="0"/>
              <a:t> shaping experienced in this circuit.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Rot="1" noChangeAspect="1" noChangeArrowheads="1" noTextEdit="1"/>
          </p:cNvSpPr>
          <p:nvPr>
            <p:ph type="sldImg"/>
          </p:nvPr>
        </p:nvSpPr>
        <p:spPr bwMode="auto">
          <a:xfrm>
            <a:off x="1265238" y="727075"/>
            <a:ext cx="4787900" cy="3590925"/>
          </a:xfrm>
          <a:prstGeom prst="rect">
            <a:avLst/>
          </a:prstGeom>
          <a:noFill/>
          <a:ln w="12700" cap="flat">
            <a:solidFill>
              <a:schemeClr val="tx1"/>
            </a:solidFill>
            <a:miter lim="800000"/>
            <a:headEnd/>
            <a:tailEnd/>
          </a:ln>
        </p:spPr>
      </p:sp>
      <p:sp>
        <p:nvSpPr>
          <p:cNvPr id="828419" name="Rectangle 3"/>
          <p:cNvSpPr>
            <a:spLocks noGrp="1" noChangeArrowheads="1"/>
          </p:cNvSpPr>
          <p:nvPr>
            <p:ph type="body" idx="1"/>
          </p:nvPr>
        </p:nvSpPr>
        <p:spPr bwMode="auto">
          <a:xfrm>
            <a:off x="975694" y="4556651"/>
            <a:ext cx="5363813" cy="4850698"/>
          </a:xfrm>
          <a:prstGeom prst="rect">
            <a:avLst/>
          </a:prstGeom>
          <a:noFill/>
          <a:ln>
            <a:miter lim="800000"/>
            <a:headEnd/>
            <a:tailEnd/>
          </a:ln>
        </p:spPr>
        <p:txBody>
          <a:bodyPr lIns="93578" tIns="47582" rIns="93578" bIns="47582"/>
          <a:lstStyle/>
          <a:p>
            <a:pPr>
              <a:spcBef>
                <a:spcPct val="0"/>
              </a:spcBef>
            </a:pPr>
            <a:r>
              <a:rPr lang="en-US"/>
              <a:t>Manipulating this full transfer function into a filter analysis format - gives the Wo and Q shown above. </a:t>
            </a:r>
          </a:p>
          <a:p>
            <a:pPr>
              <a:spcBef>
                <a:spcPct val="0"/>
              </a:spcBef>
            </a:pPr>
            <a:endParaRPr lang="en-US"/>
          </a:p>
          <a:p>
            <a:pPr>
              <a:spcBef>
                <a:spcPct val="0"/>
              </a:spcBef>
            </a:pPr>
            <a:r>
              <a:rPr lang="en-US"/>
              <a:t>If we have picked an amplifier, the Gain Bandwidth Product is set. </a:t>
            </a:r>
          </a:p>
          <a:p>
            <a:pPr>
              <a:spcBef>
                <a:spcPct val="0"/>
              </a:spcBef>
            </a:pPr>
            <a:r>
              <a:rPr lang="en-US"/>
              <a:t>If we have picked a diode, the inverting node capacitance is set. </a:t>
            </a:r>
          </a:p>
          <a:p>
            <a:pPr>
              <a:spcBef>
                <a:spcPct val="0"/>
              </a:spcBef>
            </a:pPr>
            <a:endParaRPr lang="en-US"/>
          </a:p>
          <a:p>
            <a:pPr>
              <a:spcBef>
                <a:spcPct val="0"/>
              </a:spcBef>
            </a:pPr>
            <a:r>
              <a:rPr lang="en-US"/>
              <a:t>We are then left with just Rf and Cf to control both Wo and Q. Should be able to arrive at a solution.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1A97E16-48EB-4D29-8063-CC4283D8BA7F}" type="slidenum">
              <a:rPr lang="en-US" smtClean="0"/>
              <a:pPr>
                <a:defRPr/>
              </a:pPr>
              <a:t>9</a:t>
            </a:fld>
            <a:endParaRPr lang="en-US" dirty="0"/>
          </a:p>
        </p:txBody>
      </p:sp>
    </p:spTree>
    <p:extLst>
      <p:ext uri="{BB962C8B-B14F-4D97-AF65-F5344CB8AC3E}">
        <p14:creationId xmlns:p14="http://schemas.microsoft.com/office/powerpoint/2010/main" val="4031908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4"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7A9E0F67-FE09-4B38-93B5-649B3274DBA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C37AF99-47AD-4FC6-96E5-1AB7BA1F36B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56E7B05-54C6-48AF-976C-EFEE08EBA64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2336BB3-BE77-4849-BDDC-F36E71015E0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A151F84-C2A3-4B05-8995-B5C6E4B3EF37}"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42875"/>
            <a:ext cx="2141537" cy="5735638"/>
          </a:xfrm>
        </p:spPr>
        <p:txBody>
          <a:bodyPr vert="eaVert"/>
          <a:lstStyle>
            <a:lvl1pPr>
              <a:defRPr>
                <a:solidFill>
                  <a:schemeClr val="tx2"/>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31775" y="142875"/>
            <a:ext cx="6275388" cy="5735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3DB53B3-CD87-43C0-A96C-EE7F4115073C}"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8458200" cy="118903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33375" y="1185863"/>
            <a:ext cx="8467725" cy="2270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3375" y="3608388"/>
            <a:ext cx="8467725" cy="2270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5600" y="6038850"/>
            <a:ext cx="2133600" cy="206375"/>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14675" y="6038850"/>
            <a:ext cx="2895600" cy="206375"/>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642100" y="6038850"/>
            <a:ext cx="2133600" cy="206375"/>
          </a:xfrm>
        </p:spPr>
        <p:txBody>
          <a:bodyPr/>
          <a:lstStyle>
            <a:lvl1pPr>
              <a:defRPr/>
            </a:lvl1pPr>
          </a:lstStyle>
          <a:p>
            <a:fld id="{BB09BF62-2125-48CA-BA4C-6E7E983EEB0E}" type="slidenum">
              <a:rPr lang="en-US"/>
              <a:pPr/>
              <a:t>‹#›</a:t>
            </a:fld>
            <a:endParaRPr lang="en-US"/>
          </a:p>
        </p:txBody>
      </p:sp>
      <p:grpSp>
        <p:nvGrpSpPr>
          <p:cNvPr id="8" name="Group 7"/>
          <p:cNvGrpSpPr/>
          <p:nvPr userDrawn="1"/>
        </p:nvGrpSpPr>
        <p:grpSpPr>
          <a:xfrm>
            <a:off x="338138" y="6330950"/>
            <a:ext cx="8462962" cy="461963"/>
            <a:chOff x="338138" y="6330950"/>
            <a:chExt cx="8462962" cy="461963"/>
          </a:xfrm>
        </p:grpSpPr>
        <p:pic>
          <p:nvPicPr>
            <p:cNvPr id="9" name="Picture 2" descr="1c_revRed_rgb_powerpoint"/>
            <p:cNvPicPr>
              <a:picLocks noChangeAspect="1" noChangeArrowheads="1"/>
            </p:cNvPicPr>
            <p:nvPr userDrawn="1"/>
          </p:nvPicPr>
          <p:blipFill>
            <a:blip r:embed="rId2" cstate="print"/>
            <a:srcRect/>
            <a:stretch>
              <a:fillRect/>
            </a:stretch>
          </p:blipFill>
          <p:spPr bwMode="auto">
            <a:xfrm>
              <a:off x="6629400" y="6418263"/>
              <a:ext cx="1136650" cy="2809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0" name="Rectangle 9"/>
            <p:cNvSpPr>
              <a:spLocks noChangeArrowheads="1"/>
            </p:cNvSpPr>
            <p:nvPr userDrawn="1"/>
          </p:nvSpPr>
          <p:spPr bwMode="auto">
            <a:xfrm>
              <a:off x="338138" y="6330950"/>
              <a:ext cx="8462962" cy="461963"/>
            </a:xfrm>
            <a:prstGeom prst="rect">
              <a:avLst/>
            </a:prstGeom>
            <a:noFill/>
            <a:ln w="9525">
              <a:solidFill>
                <a:schemeClr val="accent2"/>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165504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pic>
        <p:nvPicPr>
          <p:cNvPr id="4" name="Picture 6" descr="selected_powerpoint_bg_2.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18"/>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defRPr/>
            </a:pPr>
            <a:r>
              <a:rPr lang="en-US" sz="800" dirty="0" smtClean="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0D184759-9DA7-4B78-BCB5-903E9D70820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6" descr="selected_powerpoint_bg_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13"/>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832B71D4-6C05-411E-8DD5-88B2593BEC0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4" name="Picture 6" descr="selected_powerpoint_bg_1_grey.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Rectangle 4"/>
          <p:cNvSpPr/>
          <p:nvPr userDrawn="1"/>
        </p:nvSpPr>
        <p:spPr>
          <a:xfrm>
            <a:off x="0" y="6324600"/>
            <a:ext cx="878205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nvGrpSpPr>
          <p:cNvPr id="6" name="Group 13"/>
          <p:cNvGrpSpPr>
            <a:grpSpLocks/>
          </p:cNvGrpSpPr>
          <p:nvPr userDrawn="1"/>
        </p:nvGrpSpPr>
        <p:grpSpPr bwMode="auto">
          <a:xfrm>
            <a:off x="-7938" y="6323013"/>
            <a:ext cx="8815388" cy="466725"/>
            <a:chOff x="-7620" y="6323077"/>
            <a:chExt cx="8814816" cy="466344"/>
          </a:xfrm>
        </p:grpSpPr>
        <p:cxnSp>
          <p:nvCxnSpPr>
            <p:cNvPr id="7" name="Straight Connector 6"/>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8" name="Straight Connector 7"/>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9" name="Straight Connector 8"/>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pic>
        <p:nvPicPr>
          <p:cNvPr id="10" name="Picture 27" descr="ti_logo_powerpoint_1_line.png"/>
          <p:cNvPicPr>
            <a:picLocks noChangeAspect="1"/>
          </p:cNvPicPr>
          <p:nvPr userDrawn="1"/>
        </p:nvPicPr>
        <p:blipFill>
          <a:blip r:embed="rId3" cstate="print"/>
          <a:srcRect/>
          <a:stretch>
            <a:fillRect/>
          </a:stretch>
        </p:blipFill>
        <p:spPr bwMode="auto">
          <a:xfrm>
            <a:off x="6675438" y="6440488"/>
            <a:ext cx="1874837" cy="231775"/>
          </a:xfrm>
          <a:prstGeom prst="rect">
            <a:avLst/>
          </a:prstGeom>
          <a:noFill/>
          <a:ln w="9525">
            <a:noFill/>
            <a:miter lim="800000"/>
            <a:headEnd/>
            <a:tailEnd/>
          </a:ln>
        </p:spPr>
      </p:pic>
      <p:sp>
        <p:nvSpPr>
          <p:cNvPr id="11" name="Text Box 31"/>
          <p:cNvSpPr txBox="1">
            <a:spLocks noChangeArrowheads="1"/>
          </p:cNvSpPr>
          <p:nvPr userDrawn="1"/>
        </p:nvSpPr>
        <p:spPr bwMode="auto">
          <a:xfrm>
            <a:off x="314325" y="6038850"/>
            <a:ext cx="2533650" cy="215900"/>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defRPr/>
            </a:pPr>
            <a:r>
              <a:rPr lang="en-US" sz="800" dirty="0" smtClean="0"/>
              <a:t>TI Confidential – NDA Restrictions</a:t>
            </a:r>
          </a:p>
        </p:txBody>
      </p:sp>
      <p:sp>
        <p:nvSpPr>
          <p:cNvPr id="3074" name="Rectangle 2"/>
          <p:cNvSpPr>
            <a:spLocks noGrp="1" noChangeArrowheads="1"/>
          </p:cNvSpPr>
          <p:nvPr>
            <p:ph type="ctrTitle"/>
          </p:nvPr>
        </p:nvSpPr>
        <p:spPr>
          <a:xfrm>
            <a:off x="342900" y="1943100"/>
            <a:ext cx="8458200" cy="1470025"/>
          </a:xfrm>
        </p:spPr>
        <p:txBody>
          <a:bodyPr/>
          <a:lstStyle>
            <a:lvl1pPr>
              <a:defRPr sz="40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3698875"/>
            <a:ext cx="8458200" cy="1485900"/>
          </a:xfrm>
          <a:ln/>
        </p:spPr>
        <p:txBody>
          <a:bodyPr/>
          <a:lstStyle>
            <a:lvl1pPr marL="0" indent="0">
              <a:buFontTx/>
              <a:buNone/>
              <a:defRPr b="1"/>
            </a:lvl1pPr>
          </a:lstStyle>
          <a:p>
            <a:r>
              <a:rPr lang="en-US"/>
              <a:t>Click to edit Master subtitle style</a:t>
            </a:r>
          </a:p>
        </p:txBody>
      </p:sp>
      <p:sp>
        <p:nvSpPr>
          <p:cNvPr id="12" name="Rectangle 24"/>
          <p:cNvSpPr>
            <a:spLocks noGrp="1" noChangeArrowheads="1"/>
          </p:cNvSpPr>
          <p:nvPr>
            <p:ph type="sldNum" sz="quarter" idx="10"/>
          </p:nvPr>
        </p:nvSpPr>
        <p:spPr>
          <a:xfrm>
            <a:off x="6642100" y="6038850"/>
            <a:ext cx="2133600" cy="206375"/>
          </a:xfrm>
        </p:spPr>
        <p:txBody>
          <a:bodyPr/>
          <a:lstStyle>
            <a:lvl1pPr>
              <a:defRPr/>
            </a:lvl1pPr>
          </a:lstStyle>
          <a:p>
            <a:pPr>
              <a:defRPr/>
            </a:pPr>
            <a:fld id="{E6D31E27-CEAA-45FE-B723-BDE43ED65E8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33375" y="1048468"/>
            <a:ext cx="8467725" cy="4945932"/>
          </a:xfrm>
        </p:spPr>
        <p:txBody>
          <a:bodyPr/>
          <a:lstStyle>
            <a:lvl1pPr>
              <a:spcBef>
                <a:spcPts val="800"/>
              </a:spcBef>
              <a:defRPr/>
            </a:lvl1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CD53558B-1106-4568-82D0-D98872C7DD4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6638925" y="6049963"/>
            <a:ext cx="2133600" cy="206375"/>
          </a:xfrm>
        </p:spPr>
        <p:txBody>
          <a:bodyPr/>
          <a:lstStyle>
            <a:lvl1pPr>
              <a:defRPr/>
            </a:lvl1pPr>
          </a:lstStyle>
          <a:p>
            <a:pPr>
              <a:defRPr/>
            </a:pPr>
            <a:fld id="{6C677C8A-A219-4121-8F81-331CC221BD8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213F800-03A3-4F5E-BD73-77E9AE9ABDD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chemeClr val="tx2"/>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E939EAB-37EB-4978-860A-9E631FA32A6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1B3BFD05-39A1-42A8-A96E-DCAE79F15BA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0" y="6324600"/>
            <a:ext cx="88042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Rectangle 18"/>
          <p:cNvSpPr/>
          <p:nvPr userDrawn="1"/>
        </p:nvSpPr>
        <p:spPr>
          <a:xfrm>
            <a:off x="41275" y="6324600"/>
            <a:ext cx="8740775"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7412" name="Picture 8" descr="ti_logo_powerpoint_1_line.png"/>
          <p:cNvPicPr>
            <a:picLocks noChangeAspect="1"/>
          </p:cNvPicPr>
          <p:nvPr userDrawn="1"/>
        </p:nvPicPr>
        <p:blipFill>
          <a:blip r:embed="rId17" cstate="print"/>
          <a:srcRect/>
          <a:stretch>
            <a:fillRect/>
          </a:stretch>
        </p:blipFill>
        <p:spPr bwMode="auto">
          <a:xfrm>
            <a:off x="6675438" y="6440488"/>
            <a:ext cx="1874837" cy="231775"/>
          </a:xfrm>
          <a:prstGeom prst="rect">
            <a:avLst/>
          </a:prstGeom>
          <a:noFill/>
          <a:ln w="9525">
            <a:noFill/>
            <a:miter lim="800000"/>
            <a:headEnd/>
            <a:tailEnd/>
          </a:ln>
        </p:spPr>
      </p:pic>
      <p:sp>
        <p:nvSpPr>
          <p:cNvPr id="17413" name="Rectangle 2"/>
          <p:cNvSpPr>
            <a:spLocks noGrp="1" noChangeArrowheads="1"/>
          </p:cNvSpPr>
          <p:nvPr>
            <p:ph type="title"/>
          </p:nvPr>
        </p:nvSpPr>
        <p:spPr bwMode="auto">
          <a:xfrm>
            <a:off x="231775" y="142875"/>
            <a:ext cx="8458200" cy="814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4" name="Rectangle 3"/>
          <p:cNvSpPr>
            <a:spLocks noGrp="1" noChangeArrowheads="1"/>
          </p:cNvSpPr>
          <p:nvPr>
            <p:ph type="body" idx="1"/>
          </p:nvPr>
        </p:nvSpPr>
        <p:spPr bwMode="auto">
          <a:xfrm>
            <a:off x="333375" y="1058863"/>
            <a:ext cx="8467725" cy="4935537"/>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6"/>
          <p:cNvSpPr>
            <a:spLocks noGrp="1" noChangeArrowheads="1"/>
          </p:cNvSpPr>
          <p:nvPr>
            <p:ph type="sldNum" sz="quarter" idx="4"/>
          </p:nvPr>
        </p:nvSpPr>
        <p:spPr bwMode="auto">
          <a:xfrm>
            <a:off x="6642100" y="6049963"/>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Arial" charset="0"/>
                <a:cs typeface="+mn-cs"/>
              </a:defRPr>
            </a:lvl1pPr>
          </a:lstStyle>
          <a:p>
            <a:pPr>
              <a:defRPr/>
            </a:pPr>
            <a:fld id="{FA639213-E425-4EC4-8FBE-1485D8D65ABE}" type="slidenum">
              <a:rPr lang="en-US"/>
              <a:pPr>
                <a:defRPr/>
              </a:pPr>
              <a:t>‹#›</a:t>
            </a:fld>
            <a:endParaRPr lang="en-US" dirty="0"/>
          </a:p>
        </p:txBody>
      </p:sp>
      <p:grpSp>
        <p:nvGrpSpPr>
          <p:cNvPr id="17416" name="Group 16"/>
          <p:cNvGrpSpPr>
            <a:grpSpLocks/>
          </p:cNvGrpSpPr>
          <p:nvPr userDrawn="1"/>
        </p:nvGrpSpPr>
        <p:grpSpPr bwMode="auto">
          <a:xfrm>
            <a:off x="-7938" y="6323013"/>
            <a:ext cx="8815388" cy="466725"/>
            <a:chOff x="-7620" y="6323077"/>
            <a:chExt cx="8814816" cy="466344"/>
          </a:xfrm>
        </p:grpSpPr>
        <p:cxnSp>
          <p:nvCxnSpPr>
            <p:cNvPr id="13" name="Straight Connector 12"/>
            <p:cNvCxnSpPr/>
            <p:nvPr userDrawn="1"/>
          </p:nvCxnSpPr>
          <p:spPr>
            <a:xfrm>
              <a:off x="-7620" y="6789421"/>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Straight Connector 13"/>
            <p:cNvCxnSpPr/>
            <p:nvPr userDrawn="1"/>
          </p:nvCxnSpPr>
          <p:spPr>
            <a:xfrm>
              <a:off x="-7620" y="6324663"/>
              <a:ext cx="881481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15" name="Straight Connector 14"/>
            <p:cNvCxnSpPr/>
            <p:nvPr userDrawn="1"/>
          </p:nvCxnSpPr>
          <p:spPr>
            <a:xfrm rot="16200000">
              <a:off x="8570849" y="6556249"/>
              <a:ext cx="466344" cy="0"/>
            </a:xfrm>
            <a:prstGeom prst="line">
              <a:avLst/>
            </a:prstGeom>
          </p:spPr>
          <p:style>
            <a:lnRef idx="1">
              <a:schemeClr val="accent2"/>
            </a:lnRef>
            <a:fillRef idx="0">
              <a:schemeClr val="accent2"/>
            </a:fillRef>
            <a:effectRef idx="0">
              <a:schemeClr val="accent2"/>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80" r:id="rId5"/>
    <p:sldLayoutId id="2147483993" r:id="rId6"/>
    <p:sldLayoutId id="2147483981" r:id="rId7"/>
    <p:sldLayoutId id="2147483982" r:id="rId8"/>
    <p:sldLayoutId id="2147483983" r:id="rId9"/>
    <p:sldLayoutId id="2147483984" r:id="rId10"/>
    <p:sldLayoutId id="2147483985" r:id="rId11"/>
    <p:sldLayoutId id="2147483986" r:id="rId12"/>
    <p:sldLayoutId id="2147483987" r:id="rId13"/>
    <p:sldLayoutId id="2147483988" r:id="rId14"/>
    <p:sldLayoutId id="2147483994" r:id="rId15"/>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chemeClr val="tx2"/>
          </a:solidFill>
          <a:latin typeface="+mj-lt"/>
          <a:ea typeface="+mj-ea"/>
          <a:cs typeface="+mj-cs"/>
        </a:defRPr>
      </a:lvl1pPr>
      <a:lvl2pPr algn="l" rtl="0" eaLnBrk="0" fontAlgn="base" hangingPunct="0">
        <a:lnSpc>
          <a:spcPct val="85000"/>
        </a:lnSpc>
        <a:spcBef>
          <a:spcPct val="0"/>
        </a:spcBef>
        <a:spcAft>
          <a:spcPct val="0"/>
        </a:spcAft>
        <a:defRPr sz="3200" b="1">
          <a:solidFill>
            <a:schemeClr val="tx2"/>
          </a:solidFill>
          <a:latin typeface="Arial" charset="0"/>
        </a:defRPr>
      </a:lvl2pPr>
      <a:lvl3pPr algn="l" rtl="0" eaLnBrk="0" fontAlgn="base" hangingPunct="0">
        <a:lnSpc>
          <a:spcPct val="85000"/>
        </a:lnSpc>
        <a:spcBef>
          <a:spcPct val="0"/>
        </a:spcBef>
        <a:spcAft>
          <a:spcPct val="0"/>
        </a:spcAft>
        <a:defRPr sz="3200" b="1">
          <a:solidFill>
            <a:schemeClr val="tx2"/>
          </a:solidFill>
          <a:latin typeface="Arial" charset="0"/>
        </a:defRPr>
      </a:lvl3pPr>
      <a:lvl4pPr algn="l" rtl="0" eaLnBrk="0" fontAlgn="base" hangingPunct="0">
        <a:lnSpc>
          <a:spcPct val="85000"/>
        </a:lnSpc>
        <a:spcBef>
          <a:spcPct val="0"/>
        </a:spcBef>
        <a:spcAft>
          <a:spcPct val="0"/>
        </a:spcAft>
        <a:defRPr sz="3200" b="1">
          <a:solidFill>
            <a:schemeClr val="tx2"/>
          </a:solidFill>
          <a:latin typeface="Arial" charset="0"/>
        </a:defRPr>
      </a:lvl4pPr>
      <a:lvl5pPr algn="l" rtl="0" eaLnBrk="0" fontAlgn="base" hangingPunct="0">
        <a:lnSpc>
          <a:spcPct val="85000"/>
        </a:lnSpc>
        <a:spcBef>
          <a:spcPct val="0"/>
        </a:spcBef>
        <a:spcAft>
          <a:spcPct val="0"/>
        </a:spcAft>
        <a:defRPr sz="3200" b="1">
          <a:solidFill>
            <a:schemeClr val="tx2"/>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227013" indent="-227013" algn="l" rtl="0" eaLnBrk="0" fontAlgn="base" hangingPunct="0">
        <a:spcBef>
          <a:spcPts val="800"/>
        </a:spcBef>
        <a:spcAft>
          <a:spcPct val="0"/>
        </a:spcAft>
        <a:buChar char="•"/>
        <a:defRPr sz="2000">
          <a:solidFill>
            <a:schemeClr val="tx1"/>
          </a:solidFill>
          <a:latin typeface="+mn-lt"/>
          <a:ea typeface="+mn-ea"/>
          <a:cs typeface="+mn-cs"/>
        </a:defRPr>
      </a:lvl1pPr>
      <a:lvl2pPr marL="574675" indent="-233363" algn="l" rtl="0" eaLnBrk="0" fontAlgn="base" hangingPunct="0">
        <a:spcBef>
          <a:spcPct val="20000"/>
        </a:spcBef>
        <a:spcAft>
          <a:spcPct val="0"/>
        </a:spcAft>
        <a:buChar char="–"/>
        <a:defRPr>
          <a:solidFill>
            <a:schemeClr val="tx1"/>
          </a:solidFill>
          <a:latin typeface="+mn-lt"/>
        </a:defRPr>
      </a:lvl2pPr>
      <a:lvl3pPr marL="854075" indent="-165100" algn="l" rtl="0" eaLnBrk="0" fontAlgn="base" hangingPunct="0">
        <a:spcBef>
          <a:spcPct val="15000"/>
        </a:spcBef>
        <a:spcAft>
          <a:spcPct val="0"/>
        </a:spcAft>
        <a:buChar char="•"/>
        <a:defRPr>
          <a:solidFill>
            <a:schemeClr val="tx1"/>
          </a:solidFill>
          <a:latin typeface="+mn-lt"/>
        </a:defRPr>
      </a:lvl3pPr>
      <a:lvl4pPr marL="1201738" indent="-233363" algn="l" rtl="0" eaLnBrk="0" fontAlgn="base" hangingPunct="0">
        <a:spcBef>
          <a:spcPct val="5000"/>
        </a:spcBef>
        <a:spcAft>
          <a:spcPct val="0"/>
        </a:spcAft>
        <a:buChar char="–"/>
        <a:defRPr>
          <a:solidFill>
            <a:schemeClr val="tx1"/>
          </a:solidFill>
          <a:latin typeface="+mn-lt"/>
        </a:defRPr>
      </a:lvl4pPr>
      <a:lvl5pPr marL="1489075" indent="-173038" algn="l" rtl="0" eaLnBrk="0" fontAlgn="base" hangingPunct="0">
        <a:spcBef>
          <a:spcPct val="0"/>
        </a:spcBef>
        <a:spcAft>
          <a:spcPct val="0"/>
        </a:spcAft>
        <a:buChar char="»"/>
        <a:defRPr>
          <a:solidFill>
            <a:schemeClr val="tx1"/>
          </a:solidFill>
          <a:latin typeface="+mn-lt"/>
        </a:defRPr>
      </a:lvl5pPr>
      <a:lvl6pPr marL="1946275" indent="-173038" algn="l" rtl="0" fontAlgn="base">
        <a:spcBef>
          <a:spcPct val="0"/>
        </a:spcBef>
        <a:spcAft>
          <a:spcPct val="0"/>
        </a:spcAft>
        <a:buChar char="»"/>
        <a:defRPr sz="1600">
          <a:solidFill>
            <a:schemeClr val="tx1"/>
          </a:solidFill>
          <a:latin typeface="+mn-lt"/>
        </a:defRPr>
      </a:lvl6pPr>
      <a:lvl7pPr marL="2403475" indent="-173038" algn="l" rtl="0" fontAlgn="base">
        <a:spcBef>
          <a:spcPct val="0"/>
        </a:spcBef>
        <a:spcAft>
          <a:spcPct val="0"/>
        </a:spcAft>
        <a:buChar char="»"/>
        <a:defRPr sz="1600">
          <a:solidFill>
            <a:schemeClr val="tx1"/>
          </a:solidFill>
          <a:latin typeface="+mn-lt"/>
        </a:defRPr>
      </a:lvl7pPr>
      <a:lvl8pPr marL="2860675" indent="-173038" algn="l" rtl="0" fontAlgn="base">
        <a:spcBef>
          <a:spcPct val="0"/>
        </a:spcBef>
        <a:spcAft>
          <a:spcPct val="0"/>
        </a:spcAft>
        <a:buChar char="»"/>
        <a:defRPr sz="1600">
          <a:solidFill>
            <a:schemeClr val="tx1"/>
          </a:solidFill>
          <a:latin typeface="+mn-lt"/>
        </a:defRPr>
      </a:lvl8pPr>
      <a:lvl9pPr marL="3317875" indent="-173038" algn="l" rtl="0" fontAlgn="base">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17.wmf"/><Relationship Id="rId18" Type="http://schemas.openxmlformats.org/officeDocument/2006/relationships/oleObject" Target="../embeddings/oleObject15.bin"/><Relationship Id="rId26" Type="http://schemas.openxmlformats.org/officeDocument/2006/relationships/oleObject" Target="../embeddings/oleObject19.bin"/><Relationship Id="rId3" Type="http://schemas.openxmlformats.org/officeDocument/2006/relationships/notesSlide" Target="../notesSlides/notesSlide10.xml"/><Relationship Id="rId21" Type="http://schemas.openxmlformats.org/officeDocument/2006/relationships/image" Target="../media/image21.wmf"/><Relationship Id="rId7" Type="http://schemas.openxmlformats.org/officeDocument/2006/relationships/image" Target="../media/image14.wmf"/><Relationship Id="rId12" Type="http://schemas.openxmlformats.org/officeDocument/2006/relationships/oleObject" Target="../embeddings/oleObject12.bin"/><Relationship Id="rId17" Type="http://schemas.openxmlformats.org/officeDocument/2006/relationships/image" Target="../media/image19.wmf"/><Relationship Id="rId25" Type="http://schemas.openxmlformats.org/officeDocument/2006/relationships/image" Target="../media/image23.wmf"/><Relationship Id="rId2" Type="http://schemas.openxmlformats.org/officeDocument/2006/relationships/slideLayout" Target="../slideLayouts/slideLayout5.xml"/><Relationship Id="rId16" Type="http://schemas.openxmlformats.org/officeDocument/2006/relationships/oleObject" Target="../embeddings/oleObject14.bin"/><Relationship Id="rId20" Type="http://schemas.openxmlformats.org/officeDocument/2006/relationships/oleObject" Target="../embeddings/oleObject16.bin"/><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image" Target="../media/image16.wmf"/><Relationship Id="rId24" Type="http://schemas.openxmlformats.org/officeDocument/2006/relationships/oleObject" Target="../embeddings/oleObject18.bin"/><Relationship Id="rId5" Type="http://schemas.openxmlformats.org/officeDocument/2006/relationships/image" Target="../media/image13.wmf"/><Relationship Id="rId15" Type="http://schemas.openxmlformats.org/officeDocument/2006/relationships/image" Target="../media/image18.wmf"/><Relationship Id="rId23" Type="http://schemas.openxmlformats.org/officeDocument/2006/relationships/image" Target="../media/image22.wmf"/><Relationship Id="rId10" Type="http://schemas.openxmlformats.org/officeDocument/2006/relationships/oleObject" Target="../embeddings/oleObject11.bin"/><Relationship Id="rId19" Type="http://schemas.openxmlformats.org/officeDocument/2006/relationships/image" Target="../media/image20.wmf"/><Relationship Id="rId4" Type="http://schemas.openxmlformats.org/officeDocument/2006/relationships/oleObject" Target="../embeddings/oleObject8.bin"/><Relationship Id="rId9" Type="http://schemas.openxmlformats.org/officeDocument/2006/relationships/image" Target="../media/image15.wmf"/><Relationship Id="rId14" Type="http://schemas.openxmlformats.org/officeDocument/2006/relationships/oleObject" Target="../embeddings/oleObject13.bin"/><Relationship Id="rId22" Type="http://schemas.openxmlformats.org/officeDocument/2006/relationships/oleObject" Target="../embeddings/oleObject17.bin"/><Relationship Id="rId27" Type="http://schemas.openxmlformats.org/officeDocument/2006/relationships/image" Target="../media/image24.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6.emf"/><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image" Target="../media/image25.emf"/><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image" Target="../media/image31.wmf"/><Relationship Id="rId3" Type="http://schemas.openxmlformats.org/officeDocument/2006/relationships/notesSlide" Target="../notesSlides/notesSlide14.xml"/><Relationship Id="rId7" Type="http://schemas.openxmlformats.org/officeDocument/2006/relationships/image" Target="../media/image28.wmf"/><Relationship Id="rId12" Type="http://schemas.openxmlformats.org/officeDocument/2006/relationships/oleObject" Target="../embeddings/oleObject26.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23.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25.bin"/><Relationship Id="rId4" Type="http://schemas.openxmlformats.org/officeDocument/2006/relationships/oleObject" Target="../embeddings/oleObject22.bin"/><Relationship Id="rId9" Type="http://schemas.openxmlformats.org/officeDocument/2006/relationships/image" Target="../media/image29.wmf"/><Relationship Id="rId14" Type="http://schemas.openxmlformats.org/officeDocument/2006/relationships/oleObject" Target="../embeddings/oleObject27.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4.wmf"/><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29.bin"/><Relationship Id="rId5" Type="http://schemas.openxmlformats.org/officeDocument/2006/relationships/image" Target="../media/image33.wmf"/><Relationship Id="rId4" Type="http://schemas.openxmlformats.org/officeDocument/2006/relationships/oleObject" Target="../embeddings/oleObject2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vmlDrawing" Target="../drawings/vmlDrawing8.vml"/><Relationship Id="rId5" Type="http://schemas.openxmlformats.org/officeDocument/2006/relationships/image" Target="../media/image35.wmf"/><Relationship Id="rId4" Type="http://schemas.openxmlformats.org/officeDocument/2006/relationships/oleObject" Target="../embeddings/oleObject30.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40.wmf"/><Relationship Id="rId3" Type="http://schemas.openxmlformats.org/officeDocument/2006/relationships/notesSlide" Target="../notesSlides/notesSlide20.xml"/><Relationship Id="rId7" Type="http://schemas.openxmlformats.org/officeDocument/2006/relationships/image" Target="../media/image37.wmf"/><Relationship Id="rId12" Type="http://schemas.openxmlformats.org/officeDocument/2006/relationships/oleObject" Target="../embeddings/oleObject35.bin"/><Relationship Id="rId2" Type="http://schemas.openxmlformats.org/officeDocument/2006/relationships/slideLayout" Target="../slideLayouts/slideLayout9.xml"/><Relationship Id="rId1" Type="http://schemas.openxmlformats.org/officeDocument/2006/relationships/vmlDrawing" Target="../drawings/vmlDrawing9.vml"/><Relationship Id="rId6" Type="http://schemas.openxmlformats.org/officeDocument/2006/relationships/oleObject" Target="../embeddings/oleObject32.bin"/><Relationship Id="rId11" Type="http://schemas.openxmlformats.org/officeDocument/2006/relationships/image" Target="../media/image39.wmf"/><Relationship Id="rId5" Type="http://schemas.openxmlformats.org/officeDocument/2006/relationships/image" Target="../media/image36.wmf"/><Relationship Id="rId15" Type="http://schemas.openxmlformats.org/officeDocument/2006/relationships/image" Target="../media/image41.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8.wmf"/><Relationship Id="rId1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vmlDrawing" Target="../drawings/vmlDrawing10.vml"/><Relationship Id="rId5" Type="http://schemas.openxmlformats.org/officeDocument/2006/relationships/image" Target="../media/image42.wmf"/><Relationship Id="rId4"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4.wmf"/><Relationship Id="rId2" Type="http://schemas.openxmlformats.org/officeDocument/2006/relationships/slideLayout" Target="../slideLayouts/slideLayout9.xml"/><Relationship Id="rId1" Type="http://schemas.openxmlformats.org/officeDocument/2006/relationships/vmlDrawing" Target="../drawings/vmlDrawing11.vml"/><Relationship Id="rId6" Type="http://schemas.openxmlformats.org/officeDocument/2006/relationships/oleObject" Target="../embeddings/oleObject39.bin"/><Relationship Id="rId5" Type="http://schemas.openxmlformats.org/officeDocument/2006/relationships/image" Target="../media/image43.wmf"/><Relationship Id="rId4" Type="http://schemas.openxmlformats.org/officeDocument/2006/relationships/oleObject" Target="../embeddings/oleObject38.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5.xml"/><Relationship Id="rId1" Type="http://schemas.openxmlformats.org/officeDocument/2006/relationships/vmlDrawing" Target="../drawings/vmlDrawing12.vml"/><Relationship Id="rId5" Type="http://schemas.openxmlformats.org/officeDocument/2006/relationships/image" Target="../media/image45.wmf"/><Relationship Id="rId4" Type="http://schemas.openxmlformats.org/officeDocument/2006/relationships/oleObject" Target="../embeddings/oleObject40.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5.xml"/><Relationship Id="rId1" Type="http://schemas.openxmlformats.org/officeDocument/2006/relationships/vmlDrawing" Target="../drawings/vmlDrawing13.vml"/><Relationship Id="rId5" Type="http://schemas.openxmlformats.org/officeDocument/2006/relationships/image" Target="../media/image46.wmf"/><Relationship Id="rId4" Type="http://schemas.openxmlformats.org/officeDocument/2006/relationships/oleObject" Target="../embeddings/oleObject41.bin"/></Relationships>
</file>

<file path=ppt/slides/_rels/slide26.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notesSlide" Target="../notesSlides/notesSlide26.xml"/><Relationship Id="rId7" Type="http://schemas.openxmlformats.org/officeDocument/2006/relationships/oleObject" Target="../embeddings/oleObject43.bin"/><Relationship Id="rId2" Type="http://schemas.openxmlformats.org/officeDocument/2006/relationships/slideLayout" Target="../slideLayouts/slideLayout5.xml"/><Relationship Id="rId1" Type="http://schemas.openxmlformats.org/officeDocument/2006/relationships/vmlDrawing" Target="../drawings/vmlDrawing14.vml"/><Relationship Id="rId6" Type="http://schemas.openxmlformats.org/officeDocument/2006/relationships/image" Target="../media/image47.emf"/><Relationship Id="rId5" Type="http://schemas.openxmlformats.org/officeDocument/2006/relationships/oleObject" Target="../embeddings/Microsoft_Word_97_-_2003_Document1.doc"/><Relationship Id="rId4" Type="http://schemas.openxmlformats.org/officeDocument/2006/relationships/oleObject" Target="../embeddings/oleObject42.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5.xml"/><Relationship Id="rId1" Type="http://schemas.openxmlformats.org/officeDocument/2006/relationships/vmlDrawing" Target="../drawings/vmlDrawing16.vml"/><Relationship Id="rId6" Type="http://schemas.openxmlformats.org/officeDocument/2006/relationships/image" Target="../media/image49.emf"/><Relationship Id="rId5" Type="http://schemas.openxmlformats.org/officeDocument/2006/relationships/oleObject" Target="../embeddings/Microsoft_Excel_97-2003_Worksheet3.xls"/><Relationship Id="rId4" Type="http://schemas.openxmlformats.org/officeDocument/2006/relationships/oleObject" Target="../embeddings/oleObject45.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5.xml"/><Relationship Id="rId1" Type="http://schemas.openxmlformats.org/officeDocument/2006/relationships/vmlDrawing" Target="../drawings/vmlDrawing18.vml"/><Relationship Id="rId6" Type="http://schemas.openxmlformats.org/officeDocument/2006/relationships/image" Target="../media/image50.emf"/><Relationship Id="rId5" Type="http://schemas.openxmlformats.org/officeDocument/2006/relationships/oleObject" Target="../embeddings/Microsoft_Excel_97-2003_Worksheet5.xls"/><Relationship Id="rId4" Type="http://schemas.openxmlformats.org/officeDocument/2006/relationships/oleObject" Target="../embeddings/oleObject47.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8" Type="http://schemas.openxmlformats.org/officeDocument/2006/relationships/image" Target="../media/image52.emf"/><Relationship Id="rId3" Type="http://schemas.openxmlformats.org/officeDocument/2006/relationships/notesSlide" Target="../notesSlides/notesSlide30.xml"/><Relationship Id="rId7" Type="http://schemas.openxmlformats.org/officeDocument/2006/relationships/oleObject" Target="../embeddings/Microsoft_Excel_97-2003_Worksheet7.xls"/><Relationship Id="rId2" Type="http://schemas.openxmlformats.org/officeDocument/2006/relationships/slideLayout" Target="../slideLayouts/slideLayout9.xml"/><Relationship Id="rId1" Type="http://schemas.openxmlformats.org/officeDocument/2006/relationships/vmlDrawing" Target="../drawings/vmlDrawing20.vml"/><Relationship Id="rId6" Type="http://schemas.openxmlformats.org/officeDocument/2006/relationships/oleObject" Target="../embeddings/oleObject50.bin"/><Relationship Id="rId5" Type="http://schemas.openxmlformats.org/officeDocument/2006/relationships/image" Target="../media/image51.wmf"/><Relationship Id="rId4" Type="http://schemas.openxmlformats.org/officeDocument/2006/relationships/oleObject" Target="../embeddings/oleObject49.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15.xml"/><Relationship Id="rId1" Type="http://schemas.openxmlformats.org/officeDocument/2006/relationships/vmlDrawing" Target="../drawings/vmlDrawing21.vml"/><Relationship Id="rId5" Type="http://schemas.openxmlformats.org/officeDocument/2006/relationships/image" Target="../media/image53.emf"/><Relationship Id="rId4" Type="http://schemas.openxmlformats.org/officeDocument/2006/relationships/oleObject" Target="../embeddings/Microsoft_Excel_97-2003_Worksheet8.xls"/></Relationships>
</file>

<file path=ppt/slides/_rels/slide32.xml.rels><?xml version="1.0" encoding="UTF-8" standalone="yes"?>
<Relationships xmlns="http://schemas.openxmlformats.org/package/2006/relationships"><Relationship Id="rId8" Type="http://schemas.openxmlformats.org/officeDocument/2006/relationships/image" Target="../media/image55.emf"/><Relationship Id="rId3" Type="http://schemas.openxmlformats.org/officeDocument/2006/relationships/notesSlide" Target="../notesSlides/notesSlide31.xml"/><Relationship Id="rId7" Type="http://schemas.openxmlformats.org/officeDocument/2006/relationships/oleObject" Target="../embeddings/Microsoft_Excel_97-2003_Worksheet9.xls"/><Relationship Id="rId2" Type="http://schemas.openxmlformats.org/officeDocument/2006/relationships/slideLayout" Target="../slideLayouts/slideLayout9.xml"/><Relationship Id="rId1" Type="http://schemas.openxmlformats.org/officeDocument/2006/relationships/vmlDrawing" Target="../drawings/vmlDrawing22.vml"/><Relationship Id="rId6" Type="http://schemas.openxmlformats.org/officeDocument/2006/relationships/oleObject" Target="../embeddings/oleObject53.bin"/><Relationship Id="rId5" Type="http://schemas.openxmlformats.org/officeDocument/2006/relationships/image" Target="../media/image54.wmf"/><Relationship Id="rId4" Type="http://schemas.openxmlformats.org/officeDocument/2006/relationships/oleObject" Target="../embeddings/oleObject52.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9.xml"/><Relationship Id="rId1" Type="http://schemas.openxmlformats.org/officeDocument/2006/relationships/vmlDrawing" Target="../drawings/vmlDrawing24.vml"/><Relationship Id="rId5" Type="http://schemas.openxmlformats.org/officeDocument/2006/relationships/image" Target="../media/image57.emf"/><Relationship Id="rId4" Type="http://schemas.openxmlformats.org/officeDocument/2006/relationships/oleObject" Target="../embeddings/oleObject55.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vmlDrawing" Target="../drawings/vmlDrawing26.vml"/><Relationship Id="rId5" Type="http://schemas.openxmlformats.org/officeDocument/2006/relationships/image" Target="../media/image58.emf"/><Relationship Id="rId4" Type="http://schemas.openxmlformats.org/officeDocument/2006/relationships/oleObject" Target="../embeddings/oleObject57.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9.xml"/><Relationship Id="rId1" Type="http://schemas.openxmlformats.org/officeDocument/2006/relationships/vmlDrawing" Target="../drawings/vmlDrawing28.vml"/><Relationship Id="rId6" Type="http://schemas.openxmlformats.org/officeDocument/2006/relationships/image" Target="../media/image59.emf"/><Relationship Id="rId5" Type="http://schemas.openxmlformats.org/officeDocument/2006/relationships/oleObject" Target="../embeddings/Microsoft_Excel_97-2003_Worksheet13.xls"/><Relationship Id="rId4" Type="http://schemas.openxmlformats.org/officeDocument/2006/relationships/oleObject" Target="../embeddings/oleObject59.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5.xml"/><Relationship Id="rId1" Type="http://schemas.openxmlformats.org/officeDocument/2006/relationships/vmlDrawing" Target="../drawings/vmlDrawing30.vml"/><Relationship Id="rId4" Type="http://schemas.openxmlformats.org/officeDocument/2006/relationships/image" Target="../media/image60.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5.xml"/><Relationship Id="rId1" Type="http://schemas.openxmlformats.org/officeDocument/2006/relationships/vmlDrawing" Target="../drawings/vmlDrawing31.vml"/><Relationship Id="rId4" Type="http://schemas.openxmlformats.org/officeDocument/2006/relationships/image" Target="../media/image61.emf"/></Relationships>
</file>

<file path=ppt/slides/_rels/slide43.xml.rels><?xml version="1.0" encoding="UTF-8" standalone="yes"?>
<Relationships xmlns="http://schemas.openxmlformats.org/package/2006/relationships"><Relationship Id="rId3" Type="http://schemas.openxmlformats.org/officeDocument/2006/relationships/hyperlink" Target="http://focus.ti.com/general/docs/litabsmultiplefilelist.tsp?literatureNumber=sboa122" TargetMode="External"/><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5.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9.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8.xml"/><Relationship Id="rId7" Type="http://schemas.openxmlformats.org/officeDocument/2006/relationships/image" Target="../media/image11.emf"/><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0.emf"/><Relationship Id="rId4" Type="http://schemas.openxmlformats.org/officeDocument/2006/relationships/oleObject" Target="../embeddings/oleObject5.bin"/><Relationship Id="rId9" Type="http://schemas.openxmlformats.org/officeDocument/2006/relationships/image" Target="../media/image12.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331024" y="886196"/>
            <a:ext cx="8458200" cy="1470025"/>
          </a:xfrm>
        </p:spPr>
        <p:txBody>
          <a:bodyPr/>
          <a:lstStyle/>
          <a:p>
            <a:pPr eaLnBrk="1" hangingPunct="1"/>
            <a:r>
              <a:rPr lang="en-US" dirty="0" smtClean="0">
                <a:solidFill>
                  <a:srgbClr val="DE0000"/>
                </a:solidFill>
              </a:rPr>
              <a:t>Texas Instruments</a:t>
            </a:r>
            <a:br>
              <a:rPr lang="en-US" dirty="0" smtClean="0">
                <a:solidFill>
                  <a:srgbClr val="DE0000"/>
                </a:solidFill>
              </a:rPr>
            </a:br>
            <a:r>
              <a:rPr lang="en-US" dirty="0" smtClean="0">
                <a:solidFill>
                  <a:srgbClr val="DE0000"/>
                </a:solidFill>
              </a:rPr>
              <a:t>High Speed Amplifiers</a:t>
            </a:r>
            <a:br>
              <a:rPr lang="en-US" dirty="0" smtClean="0">
                <a:solidFill>
                  <a:srgbClr val="DE0000"/>
                </a:solidFill>
              </a:rPr>
            </a:br>
            <a:r>
              <a:rPr lang="en-US" dirty="0">
                <a:solidFill>
                  <a:srgbClr val="DE0000"/>
                </a:solidFill>
              </a:rPr>
              <a:t/>
            </a:r>
            <a:br>
              <a:rPr lang="en-US" dirty="0">
                <a:solidFill>
                  <a:srgbClr val="DE0000"/>
                </a:solidFill>
              </a:rPr>
            </a:br>
            <a:r>
              <a:rPr lang="en-US" dirty="0" smtClean="0">
                <a:solidFill>
                  <a:srgbClr val="DE0000"/>
                </a:solidFill>
              </a:rPr>
              <a:t>Simple Transimpedance Designs</a:t>
            </a:r>
            <a:br>
              <a:rPr lang="en-US" dirty="0" smtClean="0">
                <a:solidFill>
                  <a:srgbClr val="DE0000"/>
                </a:solidFill>
              </a:rPr>
            </a:br>
            <a:r>
              <a:rPr lang="en-US" dirty="0" smtClean="0">
                <a:solidFill>
                  <a:srgbClr val="DE0000"/>
                </a:solidFill>
              </a:rPr>
              <a:t>Using High Speed Op Amps</a:t>
            </a:r>
            <a:endParaRPr lang="en-US" dirty="0" smtClean="0"/>
          </a:p>
        </p:txBody>
      </p:sp>
      <p:sp>
        <p:nvSpPr>
          <p:cNvPr id="23555" name="Rectangle 3"/>
          <p:cNvSpPr>
            <a:spLocks noGrp="1" noChangeArrowheads="1"/>
          </p:cNvSpPr>
          <p:nvPr>
            <p:ph type="subTitle" idx="1"/>
          </p:nvPr>
        </p:nvSpPr>
        <p:spPr>
          <a:xfrm>
            <a:off x="402276" y="3770127"/>
            <a:ext cx="8458200" cy="1485900"/>
          </a:xfrm>
        </p:spPr>
        <p:txBody>
          <a:bodyPr/>
          <a:lstStyle/>
          <a:p>
            <a:pPr eaLnBrk="1" hangingPunct="1"/>
            <a:r>
              <a:rPr lang="en-US" dirty="0" smtClean="0"/>
              <a:t>November, 2014</a:t>
            </a:r>
          </a:p>
          <a:p>
            <a:pPr eaLnBrk="1" hangingPunct="1"/>
            <a:endParaRPr lang="en-US" dirty="0"/>
          </a:p>
          <a:p>
            <a:pPr eaLnBrk="1" hangingPunct="1"/>
            <a:r>
              <a:rPr lang="en-US" dirty="0" smtClean="0"/>
              <a:t>Michael Steffes/Xavier Ramus</a:t>
            </a:r>
          </a:p>
        </p:txBody>
      </p:sp>
      <p:sp>
        <p:nvSpPr>
          <p:cNvPr id="9220" name="Slide Number Placeholder 3"/>
          <p:cNvSpPr>
            <a:spLocks noGrp="1"/>
          </p:cNvSpPr>
          <p:nvPr>
            <p:ph type="sldNum" sz="quarter" idx="10"/>
          </p:nvPr>
        </p:nvSpPr>
        <p:spPr/>
        <p:txBody>
          <a:bodyPr/>
          <a:lstStyle/>
          <a:p>
            <a:pPr>
              <a:defRPr/>
            </a:pPr>
            <a:fld id="{A1B3A983-D9BC-4A87-A86C-AB5CC7EE3D7B}" type="slidenum">
              <a:rPr lang="en-US" smtClean="0"/>
              <a:pPr>
                <a:defRPr/>
              </a:pPr>
              <a:t>1</a:t>
            </a:fld>
            <a:endParaRPr lang="en-US" dirty="0" smtClean="0"/>
          </a:p>
        </p:txBody>
      </p:sp>
      <p:sp>
        <p:nvSpPr>
          <p:cNvPr id="5" name="TextBox 4"/>
          <p:cNvSpPr txBox="1"/>
          <p:nvPr/>
        </p:nvSpPr>
        <p:spPr>
          <a:xfrm>
            <a:off x="1295400" y="58674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52351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0" name="Rectangle 20"/>
          <p:cNvSpPr>
            <a:spLocks noGrp="1" noChangeArrowheads="1"/>
          </p:cNvSpPr>
          <p:nvPr>
            <p:ph type="title"/>
          </p:nvPr>
        </p:nvSpPr>
        <p:spPr>
          <a:xfrm>
            <a:off x="76200" y="0"/>
            <a:ext cx="9067800" cy="1189038"/>
          </a:xfrm>
        </p:spPr>
        <p:txBody>
          <a:bodyPr/>
          <a:lstStyle/>
          <a:p>
            <a:r>
              <a:rPr lang="en-US" dirty="0" smtClean="0"/>
              <a:t>Bode Plot of the Loop Gain for the </a:t>
            </a:r>
            <a:br>
              <a:rPr lang="en-US" dirty="0" smtClean="0"/>
            </a:br>
            <a:r>
              <a:rPr lang="en-US" dirty="0" smtClean="0"/>
              <a:t>Transimpedance Op Amp Configuration</a:t>
            </a:r>
            <a:endParaRPr lang="en-US" dirty="0"/>
          </a:p>
        </p:txBody>
      </p:sp>
      <p:sp>
        <p:nvSpPr>
          <p:cNvPr id="829442" name="Rectangle 2"/>
          <p:cNvSpPr>
            <a:spLocks noChangeArrowheads="1"/>
          </p:cNvSpPr>
          <p:nvPr/>
        </p:nvSpPr>
        <p:spPr bwMode="auto">
          <a:xfrm>
            <a:off x="-482600" y="676275"/>
            <a:ext cx="9144000" cy="0"/>
          </a:xfrm>
          <a:prstGeom prst="rect">
            <a:avLst/>
          </a:prstGeom>
          <a:noFill/>
          <a:ln w="9525">
            <a:noFill/>
            <a:miter lim="800000"/>
            <a:headEnd/>
            <a:tailEnd/>
          </a:ln>
          <a:effectLst/>
        </p:spPr>
        <p:txBody>
          <a:bodyPr>
            <a:spAutoFit/>
          </a:bodyPr>
          <a:lstStyle/>
          <a:p>
            <a:endParaRPr lang="en-US"/>
          </a:p>
        </p:txBody>
      </p:sp>
      <p:graphicFrame>
        <p:nvGraphicFramePr>
          <p:cNvPr id="829443" name="Object 3"/>
          <p:cNvGraphicFramePr>
            <a:graphicFrameLocks noChangeAspect="1"/>
          </p:cNvGraphicFramePr>
          <p:nvPr/>
        </p:nvGraphicFramePr>
        <p:xfrm>
          <a:off x="1109663" y="1270000"/>
          <a:ext cx="4827587" cy="4097338"/>
        </p:xfrm>
        <a:graphic>
          <a:graphicData uri="http://schemas.openxmlformats.org/presentationml/2006/ole">
            <mc:AlternateContent xmlns:mc="http://schemas.openxmlformats.org/markup-compatibility/2006">
              <mc:Choice xmlns:v="urn:schemas-microsoft-com:vml" Requires="v">
                <p:oleObj spid="_x0000_s4278" name="VISIO" r:id="rId4" imgW="9068040" imgH="7102440" progId="">
                  <p:embed/>
                </p:oleObj>
              </mc:Choice>
              <mc:Fallback>
                <p:oleObj name="VISIO" r:id="rId4" imgW="9068040" imgH="71024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9663" y="1270000"/>
                        <a:ext cx="4827587" cy="409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44" name="Rectangle 4"/>
          <p:cNvSpPr>
            <a:spLocks noChangeArrowheads="1"/>
          </p:cNvSpPr>
          <p:nvPr/>
        </p:nvSpPr>
        <p:spPr bwMode="auto">
          <a:xfrm>
            <a:off x="3844925" y="3338513"/>
            <a:ext cx="9144000" cy="0"/>
          </a:xfrm>
          <a:prstGeom prst="rect">
            <a:avLst/>
          </a:prstGeom>
          <a:noFill/>
          <a:ln w="9525">
            <a:noFill/>
            <a:miter lim="800000"/>
            <a:headEnd/>
            <a:tailEnd/>
          </a:ln>
          <a:effectLst/>
        </p:spPr>
        <p:txBody>
          <a:bodyPr>
            <a:spAutoFit/>
          </a:bodyPr>
          <a:lstStyle/>
          <a:p>
            <a:endParaRPr lang="en-US"/>
          </a:p>
        </p:txBody>
      </p:sp>
      <p:sp>
        <p:nvSpPr>
          <p:cNvPr id="829445" name="Rectangle 5"/>
          <p:cNvSpPr>
            <a:spLocks noChangeArrowheads="1"/>
          </p:cNvSpPr>
          <p:nvPr/>
        </p:nvSpPr>
        <p:spPr bwMode="auto">
          <a:xfrm>
            <a:off x="3844925" y="3338513"/>
            <a:ext cx="9144000" cy="0"/>
          </a:xfrm>
          <a:prstGeom prst="rect">
            <a:avLst/>
          </a:prstGeom>
          <a:noFill/>
          <a:ln w="9525">
            <a:noFill/>
            <a:miter lim="800000"/>
            <a:headEnd/>
            <a:tailEnd/>
          </a:ln>
          <a:effectLst/>
        </p:spPr>
        <p:txBody>
          <a:bodyPr>
            <a:spAutoFit/>
          </a:bodyPr>
          <a:lstStyle/>
          <a:p>
            <a:endParaRPr lang="en-US"/>
          </a:p>
        </p:txBody>
      </p:sp>
      <p:graphicFrame>
        <p:nvGraphicFramePr>
          <p:cNvPr id="829446" name="Object 6"/>
          <p:cNvGraphicFramePr>
            <a:graphicFrameLocks noChangeAspect="1"/>
          </p:cNvGraphicFramePr>
          <p:nvPr/>
        </p:nvGraphicFramePr>
        <p:xfrm>
          <a:off x="2422525" y="4779963"/>
          <a:ext cx="233363" cy="392112"/>
        </p:xfrm>
        <a:graphic>
          <a:graphicData uri="http://schemas.openxmlformats.org/presentationml/2006/ole">
            <mc:AlternateContent xmlns:mc="http://schemas.openxmlformats.org/markup-compatibility/2006">
              <mc:Choice xmlns:v="urn:schemas-microsoft-com:vml" Requires="v">
                <p:oleObj spid="_x0000_s4279" name="Equation" r:id="rId6" imgW="253800" imgH="393480" progId="Equation.3">
                  <p:embed/>
                </p:oleObj>
              </mc:Choice>
              <mc:Fallback>
                <p:oleObj name="Equation" r:id="rId6" imgW="25380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2525" y="4779963"/>
                        <a:ext cx="233363" cy="392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47" name="Rectangle 7"/>
          <p:cNvSpPr>
            <a:spLocks noChangeArrowheads="1"/>
          </p:cNvSpPr>
          <p:nvPr/>
        </p:nvSpPr>
        <p:spPr bwMode="auto">
          <a:xfrm>
            <a:off x="3887788" y="3452813"/>
            <a:ext cx="9144000" cy="0"/>
          </a:xfrm>
          <a:prstGeom prst="rect">
            <a:avLst/>
          </a:prstGeom>
          <a:noFill/>
          <a:ln w="9525">
            <a:noFill/>
            <a:miter lim="800000"/>
            <a:headEnd/>
            <a:tailEnd/>
          </a:ln>
          <a:effectLst/>
        </p:spPr>
        <p:txBody>
          <a:bodyPr>
            <a:spAutoFit/>
          </a:bodyPr>
          <a:lstStyle/>
          <a:p>
            <a:endParaRPr lang="en-US"/>
          </a:p>
        </p:txBody>
      </p:sp>
      <p:sp>
        <p:nvSpPr>
          <p:cNvPr id="829448" name="Rectangle 8"/>
          <p:cNvSpPr>
            <a:spLocks noChangeArrowheads="1"/>
          </p:cNvSpPr>
          <p:nvPr/>
        </p:nvSpPr>
        <p:spPr bwMode="auto">
          <a:xfrm>
            <a:off x="3902075" y="3452813"/>
            <a:ext cx="9144000" cy="0"/>
          </a:xfrm>
          <a:prstGeom prst="rect">
            <a:avLst/>
          </a:prstGeom>
          <a:noFill/>
          <a:ln w="9525">
            <a:noFill/>
            <a:miter lim="800000"/>
            <a:headEnd/>
            <a:tailEnd/>
          </a:ln>
          <a:effectLst/>
        </p:spPr>
        <p:txBody>
          <a:bodyPr>
            <a:spAutoFit/>
          </a:bodyPr>
          <a:lstStyle/>
          <a:p>
            <a:endParaRPr lang="en-US"/>
          </a:p>
        </p:txBody>
      </p:sp>
      <p:graphicFrame>
        <p:nvGraphicFramePr>
          <p:cNvPr id="829449" name="Object 9"/>
          <p:cNvGraphicFramePr>
            <a:graphicFrameLocks noChangeAspect="1"/>
          </p:cNvGraphicFramePr>
          <p:nvPr/>
        </p:nvGraphicFramePr>
        <p:xfrm>
          <a:off x="2827338" y="4743450"/>
          <a:ext cx="173037" cy="238125"/>
        </p:xfrm>
        <a:graphic>
          <a:graphicData uri="http://schemas.openxmlformats.org/presentationml/2006/ole">
            <mc:AlternateContent xmlns:mc="http://schemas.openxmlformats.org/markup-compatibility/2006">
              <mc:Choice xmlns:v="urn:schemas-microsoft-com:vml" Requires="v">
                <p:oleObj spid="_x0000_s4280" name="Equation" r:id="rId8" imgW="190440" imgH="241200" progId="Equation.3">
                  <p:embed/>
                </p:oleObj>
              </mc:Choice>
              <mc:Fallback>
                <p:oleObj name="Equation" r:id="rId8" imgW="190440" imgH="241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27338" y="4743450"/>
                        <a:ext cx="173037"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50" name="Rectangle 10"/>
          <p:cNvSpPr>
            <a:spLocks noChangeArrowheads="1"/>
          </p:cNvSpPr>
          <p:nvPr/>
        </p:nvSpPr>
        <p:spPr bwMode="auto">
          <a:xfrm>
            <a:off x="3911600" y="3452813"/>
            <a:ext cx="9144000" cy="0"/>
          </a:xfrm>
          <a:prstGeom prst="rect">
            <a:avLst/>
          </a:prstGeom>
          <a:noFill/>
          <a:ln w="9525">
            <a:noFill/>
            <a:miter lim="800000"/>
            <a:headEnd/>
            <a:tailEnd/>
          </a:ln>
          <a:effectLst/>
        </p:spPr>
        <p:txBody>
          <a:bodyPr>
            <a:spAutoFit/>
          </a:bodyPr>
          <a:lstStyle/>
          <a:p>
            <a:endParaRPr lang="en-US"/>
          </a:p>
        </p:txBody>
      </p:sp>
      <p:graphicFrame>
        <p:nvGraphicFramePr>
          <p:cNvPr id="829451" name="Object 11"/>
          <p:cNvGraphicFramePr>
            <a:graphicFrameLocks noChangeAspect="1"/>
          </p:cNvGraphicFramePr>
          <p:nvPr/>
        </p:nvGraphicFramePr>
        <p:xfrm>
          <a:off x="3803650" y="4743450"/>
          <a:ext cx="168275" cy="238125"/>
        </p:xfrm>
        <a:graphic>
          <a:graphicData uri="http://schemas.openxmlformats.org/presentationml/2006/ole">
            <mc:AlternateContent xmlns:mc="http://schemas.openxmlformats.org/markup-compatibility/2006">
              <mc:Choice xmlns:v="urn:schemas-microsoft-com:vml" Requires="v">
                <p:oleObj spid="_x0000_s4281" name="Equation" r:id="rId10" imgW="164880" imgH="241200" progId="Equation.3">
                  <p:embed/>
                </p:oleObj>
              </mc:Choice>
              <mc:Fallback>
                <p:oleObj name="Equation" r:id="rId10" imgW="164880" imgH="2412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03650" y="4743450"/>
                        <a:ext cx="168275"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52" name="Rectangle 12"/>
          <p:cNvSpPr>
            <a:spLocks noChangeArrowheads="1"/>
          </p:cNvSpPr>
          <p:nvPr/>
        </p:nvSpPr>
        <p:spPr bwMode="auto">
          <a:xfrm>
            <a:off x="3563938" y="3324225"/>
            <a:ext cx="9144000" cy="0"/>
          </a:xfrm>
          <a:prstGeom prst="rect">
            <a:avLst/>
          </a:prstGeom>
          <a:noFill/>
          <a:ln w="9525">
            <a:noFill/>
            <a:miter lim="800000"/>
            <a:headEnd/>
            <a:tailEnd/>
          </a:ln>
          <a:effectLst/>
        </p:spPr>
        <p:txBody>
          <a:bodyPr>
            <a:spAutoFit/>
          </a:bodyPr>
          <a:lstStyle/>
          <a:p>
            <a:endParaRPr lang="en-US"/>
          </a:p>
        </p:txBody>
      </p:sp>
      <p:sp>
        <p:nvSpPr>
          <p:cNvPr id="829453" name="Rectangle 13"/>
          <p:cNvSpPr>
            <a:spLocks noChangeArrowheads="1"/>
          </p:cNvSpPr>
          <p:nvPr/>
        </p:nvSpPr>
        <p:spPr bwMode="auto">
          <a:xfrm>
            <a:off x="3563938" y="3324225"/>
            <a:ext cx="9144000" cy="0"/>
          </a:xfrm>
          <a:prstGeom prst="rect">
            <a:avLst/>
          </a:prstGeom>
          <a:noFill/>
          <a:ln w="9525">
            <a:noFill/>
            <a:miter lim="800000"/>
            <a:headEnd/>
            <a:tailEnd/>
          </a:ln>
          <a:effectLst/>
        </p:spPr>
        <p:txBody>
          <a:bodyPr>
            <a:spAutoFit/>
          </a:bodyPr>
          <a:lstStyle/>
          <a:p>
            <a:endParaRPr lang="en-US"/>
          </a:p>
        </p:txBody>
      </p:sp>
      <p:sp>
        <p:nvSpPr>
          <p:cNvPr id="829454" name="Rectangle 14"/>
          <p:cNvSpPr>
            <a:spLocks noChangeArrowheads="1"/>
          </p:cNvSpPr>
          <p:nvPr/>
        </p:nvSpPr>
        <p:spPr bwMode="auto">
          <a:xfrm>
            <a:off x="5297488" y="4727575"/>
            <a:ext cx="1265237" cy="1004888"/>
          </a:xfrm>
          <a:prstGeom prst="rect">
            <a:avLst/>
          </a:prstGeom>
          <a:noFill/>
          <a:ln w="9525">
            <a:noFill/>
            <a:miter lim="800000"/>
            <a:headEnd/>
            <a:tailEnd/>
          </a:ln>
          <a:effectLst/>
        </p:spPr>
        <p:txBody>
          <a:bodyPr>
            <a:spAutoFit/>
          </a:bodyPr>
          <a:lstStyle/>
          <a:p>
            <a:r>
              <a:rPr lang="en-US">
                <a:latin typeface="Arial" pitchFamily="34" charset="0"/>
                <a:cs typeface="Times New Roman" pitchFamily="18" charset="0"/>
              </a:rPr>
              <a:t>Gain Bandwidth             Product (GBP)</a:t>
            </a:r>
          </a:p>
          <a:p>
            <a:endParaRPr lang="en-US">
              <a:latin typeface="Arial" pitchFamily="34" charset="0"/>
              <a:cs typeface="Times New Roman" pitchFamily="18" charset="0"/>
            </a:endParaRPr>
          </a:p>
          <a:p>
            <a:endParaRPr lang="en-US" sz="2400">
              <a:latin typeface="Arial" pitchFamily="34" charset="0"/>
            </a:endParaRPr>
          </a:p>
        </p:txBody>
      </p:sp>
      <p:sp>
        <p:nvSpPr>
          <p:cNvPr id="829455" name="Rectangle 15"/>
          <p:cNvSpPr>
            <a:spLocks noChangeArrowheads="1"/>
          </p:cNvSpPr>
          <p:nvPr/>
        </p:nvSpPr>
        <p:spPr bwMode="auto">
          <a:xfrm>
            <a:off x="3438525" y="5603875"/>
            <a:ext cx="1905000" cy="639763"/>
          </a:xfrm>
          <a:prstGeom prst="rect">
            <a:avLst/>
          </a:prstGeom>
          <a:noFill/>
          <a:ln w="9525">
            <a:noFill/>
            <a:miter lim="800000"/>
            <a:headEnd/>
            <a:tailEnd/>
          </a:ln>
          <a:effectLst/>
        </p:spPr>
        <p:txBody>
          <a:bodyPr>
            <a:spAutoFit/>
          </a:bodyPr>
          <a:lstStyle/>
          <a:p>
            <a:r>
              <a:rPr lang="en-US">
                <a:latin typeface="Arial" pitchFamily="34" charset="0"/>
                <a:cs typeface="Times New Roman" pitchFamily="18" charset="0"/>
              </a:rPr>
              <a:t>Log Frequency (Hz)</a:t>
            </a:r>
          </a:p>
          <a:p>
            <a:endParaRPr lang="en-US" sz="2400">
              <a:latin typeface="Arial" pitchFamily="34" charset="0"/>
            </a:endParaRPr>
          </a:p>
        </p:txBody>
      </p:sp>
      <p:sp>
        <p:nvSpPr>
          <p:cNvPr id="829456" name="Rectangle 16"/>
          <p:cNvSpPr>
            <a:spLocks noChangeArrowheads="1"/>
          </p:cNvSpPr>
          <p:nvPr/>
        </p:nvSpPr>
        <p:spPr bwMode="auto">
          <a:xfrm>
            <a:off x="3544888" y="3319463"/>
            <a:ext cx="9144000" cy="0"/>
          </a:xfrm>
          <a:prstGeom prst="rect">
            <a:avLst/>
          </a:prstGeom>
          <a:noFill/>
          <a:ln w="9525">
            <a:noFill/>
            <a:miter lim="800000"/>
            <a:headEnd/>
            <a:tailEnd/>
          </a:ln>
          <a:effectLst/>
        </p:spPr>
        <p:txBody>
          <a:bodyPr>
            <a:spAutoFit/>
          </a:bodyPr>
          <a:lstStyle/>
          <a:p>
            <a:endParaRPr lang="en-US"/>
          </a:p>
        </p:txBody>
      </p:sp>
      <p:sp>
        <p:nvSpPr>
          <p:cNvPr id="829457" name="Rectangle 17"/>
          <p:cNvSpPr>
            <a:spLocks noChangeArrowheads="1"/>
          </p:cNvSpPr>
          <p:nvPr/>
        </p:nvSpPr>
        <p:spPr bwMode="auto">
          <a:xfrm>
            <a:off x="3530600" y="3319463"/>
            <a:ext cx="9144000" cy="0"/>
          </a:xfrm>
          <a:prstGeom prst="rect">
            <a:avLst/>
          </a:prstGeom>
          <a:noFill/>
          <a:ln w="9525">
            <a:noFill/>
            <a:miter lim="800000"/>
            <a:headEnd/>
            <a:tailEnd/>
          </a:ln>
          <a:effectLst/>
        </p:spPr>
        <p:txBody>
          <a:bodyPr>
            <a:spAutoFit/>
          </a:bodyPr>
          <a:lstStyle/>
          <a:p>
            <a:endParaRPr lang="en-US"/>
          </a:p>
        </p:txBody>
      </p:sp>
      <p:sp>
        <p:nvSpPr>
          <p:cNvPr id="829458" name="Rectangle 18"/>
          <p:cNvSpPr>
            <a:spLocks noChangeArrowheads="1"/>
          </p:cNvSpPr>
          <p:nvPr/>
        </p:nvSpPr>
        <p:spPr bwMode="auto">
          <a:xfrm>
            <a:off x="3006725" y="3324225"/>
            <a:ext cx="9144000" cy="0"/>
          </a:xfrm>
          <a:prstGeom prst="rect">
            <a:avLst/>
          </a:prstGeom>
          <a:noFill/>
          <a:ln w="9525">
            <a:noFill/>
            <a:miter lim="800000"/>
            <a:headEnd/>
            <a:tailEnd/>
          </a:ln>
          <a:effectLst/>
        </p:spPr>
        <p:txBody>
          <a:bodyPr>
            <a:spAutoFit/>
          </a:bodyPr>
          <a:lstStyle/>
          <a:p>
            <a:endParaRPr lang="en-US"/>
          </a:p>
        </p:txBody>
      </p:sp>
      <p:graphicFrame>
        <p:nvGraphicFramePr>
          <p:cNvPr id="829459" name="Object 19"/>
          <p:cNvGraphicFramePr>
            <a:graphicFrameLocks noChangeAspect="1"/>
          </p:cNvGraphicFramePr>
          <p:nvPr/>
        </p:nvGraphicFramePr>
        <p:xfrm>
          <a:off x="3943350" y="3451225"/>
          <a:ext cx="117475" cy="241300"/>
        </p:xfrm>
        <a:graphic>
          <a:graphicData uri="http://schemas.openxmlformats.org/presentationml/2006/ole">
            <mc:AlternateContent xmlns:mc="http://schemas.openxmlformats.org/markup-compatibility/2006">
              <mc:Choice xmlns:v="urn:schemas-microsoft-com:vml" Requires="v">
                <p:oleObj spid="_x0000_s4282" name="Equation" r:id="rId12" imgW="126720" imgH="241200" progId="Equation.3">
                  <p:embed/>
                </p:oleObj>
              </mc:Choice>
              <mc:Fallback>
                <p:oleObj name="Equation" r:id="rId12" imgW="126720" imgH="2412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943350" y="3451225"/>
                        <a:ext cx="117475" cy="241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61" name="Text Box 21"/>
          <p:cNvSpPr txBox="1">
            <a:spLocks noChangeArrowheads="1"/>
          </p:cNvSpPr>
          <p:nvPr/>
        </p:nvSpPr>
        <p:spPr bwMode="auto">
          <a:xfrm>
            <a:off x="1776413" y="5392738"/>
            <a:ext cx="184150" cy="457200"/>
          </a:xfrm>
          <a:prstGeom prst="rect">
            <a:avLst/>
          </a:prstGeom>
          <a:noFill/>
          <a:ln w="12700">
            <a:noFill/>
            <a:miter lim="800000"/>
            <a:headEnd type="none" w="sm" len="sm"/>
            <a:tailEnd type="none" w="sm" len="sm"/>
          </a:ln>
          <a:effectLst/>
        </p:spPr>
        <p:txBody>
          <a:bodyPr wrap="none">
            <a:spAutoFit/>
          </a:bodyPr>
          <a:lstStyle/>
          <a:p>
            <a:endParaRPr lang="en-US" sz="2400">
              <a:latin typeface="Arial" pitchFamily="34" charset="0"/>
            </a:endParaRPr>
          </a:p>
        </p:txBody>
      </p:sp>
      <p:graphicFrame>
        <p:nvGraphicFramePr>
          <p:cNvPr id="829462" name="Object 22"/>
          <p:cNvGraphicFramePr>
            <a:graphicFrameLocks noChangeAspect="1"/>
          </p:cNvGraphicFramePr>
          <p:nvPr/>
        </p:nvGraphicFramePr>
        <p:xfrm>
          <a:off x="4052888" y="4745038"/>
          <a:ext cx="187325" cy="230187"/>
        </p:xfrm>
        <a:graphic>
          <a:graphicData uri="http://schemas.openxmlformats.org/presentationml/2006/ole">
            <mc:AlternateContent xmlns:mc="http://schemas.openxmlformats.org/markup-compatibility/2006">
              <mc:Choice xmlns:v="urn:schemas-microsoft-com:vml" Requires="v">
                <p:oleObj spid="_x0000_s4283" name="Equation" r:id="rId14" imgW="203040" imgH="228600" progId="Equation.3">
                  <p:embed/>
                </p:oleObj>
              </mc:Choice>
              <mc:Fallback>
                <p:oleObj name="Equation" r:id="rId14" imgW="203040"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52888" y="4745038"/>
                        <a:ext cx="187325" cy="230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63" name="Object 23"/>
          <p:cNvGraphicFramePr>
            <a:graphicFrameLocks noChangeAspect="1"/>
          </p:cNvGraphicFramePr>
          <p:nvPr/>
        </p:nvGraphicFramePr>
        <p:xfrm>
          <a:off x="4270375" y="4745038"/>
          <a:ext cx="185738" cy="230187"/>
        </p:xfrm>
        <a:graphic>
          <a:graphicData uri="http://schemas.openxmlformats.org/presentationml/2006/ole">
            <mc:AlternateContent xmlns:mc="http://schemas.openxmlformats.org/markup-compatibility/2006">
              <mc:Choice xmlns:v="urn:schemas-microsoft-com:vml" Requires="v">
                <p:oleObj spid="_x0000_s4284" name="Equation" r:id="rId16" imgW="203040" imgH="228600" progId="Equation.3">
                  <p:embed/>
                </p:oleObj>
              </mc:Choice>
              <mc:Fallback>
                <p:oleObj name="Equation" r:id="rId16" imgW="203040" imgH="2286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70375" y="4745038"/>
                        <a:ext cx="185738" cy="230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64" name="Object 24"/>
          <p:cNvGraphicFramePr>
            <a:graphicFrameLocks noChangeAspect="1"/>
          </p:cNvGraphicFramePr>
          <p:nvPr/>
        </p:nvGraphicFramePr>
        <p:xfrm>
          <a:off x="6299200" y="1492250"/>
          <a:ext cx="2141538" cy="623888"/>
        </p:xfrm>
        <a:graphic>
          <a:graphicData uri="http://schemas.openxmlformats.org/presentationml/2006/ole">
            <mc:AlternateContent xmlns:mc="http://schemas.openxmlformats.org/markup-compatibility/2006">
              <mc:Choice xmlns:v="urn:schemas-microsoft-com:vml" Requires="v">
                <p:oleObj spid="_x0000_s4285" name="Equation" r:id="rId18" imgW="1701720" imgH="495000" progId="Equation.3">
                  <p:embed/>
                </p:oleObj>
              </mc:Choice>
              <mc:Fallback>
                <p:oleObj name="Equation" r:id="rId18" imgW="1701720" imgH="495000" progId="Equation.3">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299200" y="1492250"/>
                        <a:ext cx="2141538" cy="62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65" name="Object 25"/>
          <p:cNvGraphicFramePr>
            <a:graphicFrameLocks noChangeAspect="1"/>
          </p:cNvGraphicFramePr>
          <p:nvPr/>
        </p:nvGraphicFramePr>
        <p:xfrm>
          <a:off x="6343650" y="2165350"/>
          <a:ext cx="1400175" cy="627063"/>
        </p:xfrm>
        <a:graphic>
          <a:graphicData uri="http://schemas.openxmlformats.org/presentationml/2006/ole">
            <mc:AlternateContent xmlns:mc="http://schemas.openxmlformats.org/markup-compatibility/2006">
              <mc:Choice xmlns:v="urn:schemas-microsoft-com:vml" Requires="v">
                <p:oleObj spid="_x0000_s4286" name="Equation" r:id="rId20" imgW="1193760" imgH="495000" progId="Equation.3">
                  <p:embed/>
                </p:oleObj>
              </mc:Choice>
              <mc:Fallback>
                <p:oleObj name="Equation" r:id="rId20" imgW="1193760" imgH="495000" progId="Equation.3">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43650" y="2165350"/>
                        <a:ext cx="1400175" cy="62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66" name="Object 26"/>
          <p:cNvGraphicFramePr>
            <a:graphicFrameLocks noChangeAspect="1"/>
          </p:cNvGraphicFramePr>
          <p:nvPr/>
        </p:nvGraphicFramePr>
        <p:xfrm>
          <a:off x="6362700" y="3009900"/>
          <a:ext cx="1381125" cy="395288"/>
        </p:xfrm>
        <a:graphic>
          <a:graphicData uri="http://schemas.openxmlformats.org/presentationml/2006/ole">
            <mc:AlternateContent xmlns:mc="http://schemas.openxmlformats.org/markup-compatibility/2006">
              <mc:Choice xmlns:v="urn:schemas-microsoft-com:vml" Requires="v">
                <p:oleObj spid="_x0000_s4287" name="Equation" r:id="rId22" imgW="888840" imgH="253800" progId="Equation.3">
                  <p:embed/>
                </p:oleObj>
              </mc:Choice>
              <mc:Fallback>
                <p:oleObj name="Equation" r:id="rId22" imgW="888840" imgH="25380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362700" y="3009900"/>
                        <a:ext cx="1381125" cy="395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67" name="Object 27"/>
          <p:cNvGraphicFramePr>
            <a:graphicFrameLocks noChangeAspect="1"/>
          </p:cNvGraphicFramePr>
          <p:nvPr/>
        </p:nvGraphicFramePr>
        <p:xfrm>
          <a:off x="6448425" y="3724275"/>
          <a:ext cx="1711325" cy="687388"/>
        </p:xfrm>
        <a:graphic>
          <a:graphicData uri="http://schemas.openxmlformats.org/presentationml/2006/ole">
            <mc:AlternateContent xmlns:mc="http://schemas.openxmlformats.org/markup-compatibility/2006">
              <mc:Choice xmlns:v="urn:schemas-microsoft-com:vml" Requires="v">
                <p:oleObj spid="_x0000_s4288" name="Equation" r:id="rId24" imgW="1295280" imgH="482400" progId="Equation.3">
                  <p:embed/>
                </p:oleObj>
              </mc:Choice>
              <mc:Fallback>
                <p:oleObj name="Equation" r:id="rId24" imgW="1295280" imgH="482400" progId="Equation.3">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448425" y="3724275"/>
                        <a:ext cx="1711325" cy="687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9468" name="Line 28"/>
          <p:cNvSpPr>
            <a:spLocks noChangeShapeType="1"/>
          </p:cNvSpPr>
          <p:nvPr/>
        </p:nvSpPr>
        <p:spPr bwMode="auto">
          <a:xfrm>
            <a:off x="3294063" y="5526088"/>
            <a:ext cx="644525" cy="0"/>
          </a:xfrm>
          <a:prstGeom prst="line">
            <a:avLst/>
          </a:prstGeom>
          <a:noFill/>
          <a:ln w="12700">
            <a:solidFill>
              <a:schemeClr val="tx1"/>
            </a:solidFill>
            <a:round/>
            <a:headEnd type="none" w="sm" len="sm"/>
            <a:tailEnd type="triangle" w="sm" len="sm"/>
          </a:ln>
          <a:effectLst/>
        </p:spPr>
        <p:txBody>
          <a:bodyPr wrap="none"/>
          <a:lstStyle/>
          <a:p>
            <a:endParaRPr lang="en-US"/>
          </a:p>
        </p:txBody>
      </p:sp>
      <p:graphicFrame>
        <p:nvGraphicFramePr>
          <p:cNvPr id="829469" name="Object 29"/>
          <p:cNvGraphicFramePr>
            <a:graphicFrameLocks noChangeAspect="1"/>
          </p:cNvGraphicFramePr>
          <p:nvPr/>
        </p:nvGraphicFramePr>
        <p:xfrm>
          <a:off x="4986338" y="2819400"/>
          <a:ext cx="622300" cy="596900"/>
        </p:xfrm>
        <a:graphic>
          <a:graphicData uri="http://schemas.openxmlformats.org/presentationml/2006/ole">
            <mc:AlternateContent xmlns:mc="http://schemas.openxmlformats.org/markup-compatibility/2006">
              <mc:Choice xmlns:v="urn:schemas-microsoft-com:vml" Requires="v">
                <p:oleObj spid="_x0000_s4289" name="Equation" r:id="rId26" imgW="672840" imgH="596880" progId="Equation.3">
                  <p:embed/>
                </p:oleObj>
              </mc:Choice>
              <mc:Fallback>
                <p:oleObj name="Equation" r:id="rId26" imgW="672840" imgH="59688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986338" y="2819400"/>
                        <a:ext cx="6223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7495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1491" name="Rectangle 3"/>
          <p:cNvSpPr>
            <a:spLocks noGrp="1" noChangeArrowheads="1"/>
          </p:cNvSpPr>
          <p:nvPr>
            <p:ph idx="1"/>
          </p:nvPr>
        </p:nvSpPr>
        <p:spPr/>
        <p:txBody>
          <a:bodyPr/>
          <a:lstStyle/>
          <a:p>
            <a:r>
              <a:rPr lang="en-US" dirty="0" smtClean="0"/>
              <a:t>Algebraic simplifications to get an easy compensation solution. </a:t>
            </a:r>
          </a:p>
          <a:p>
            <a:pPr marL="914400" lvl="1" indent="-457200">
              <a:buFont typeface="+mj-lt"/>
              <a:buAutoNum type="arabicPeriod"/>
            </a:pPr>
            <a:r>
              <a:rPr lang="en-US" dirty="0" smtClean="0"/>
              <a:t>With C</a:t>
            </a:r>
            <a:r>
              <a:rPr lang="en-US" baseline="-25000" dirty="0" smtClean="0"/>
              <a:t>s</a:t>
            </a:r>
            <a:r>
              <a:rPr lang="en-US" dirty="0" smtClean="0"/>
              <a:t> &gt;&gt; </a:t>
            </a:r>
            <a:r>
              <a:rPr lang="en-US" dirty="0" err="1" smtClean="0"/>
              <a:t>C</a:t>
            </a:r>
            <a:r>
              <a:rPr lang="en-US" baseline="-25000" dirty="0" err="1" smtClean="0"/>
              <a:t>f</a:t>
            </a:r>
            <a:r>
              <a:rPr lang="en-US" dirty="0" smtClean="0"/>
              <a:t>, drop </a:t>
            </a:r>
            <a:r>
              <a:rPr lang="en-US" dirty="0" err="1" smtClean="0"/>
              <a:t>C</a:t>
            </a:r>
            <a:r>
              <a:rPr lang="en-US" baseline="-25000" dirty="0" err="1" smtClean="0"/>
              <a:t>f</a:t>
            </a:r>
            <a:r>
              <a:rPr lang="en-US" dirty="0" smtClean="0"/>
              <a:t> from Z</a:t>
            </a:r>
            <a:r>
              <a:rPr lang="en-US" baseline="-25000" dirty="0" smtClean="0"/>
              <a:t>1</a:t>
            </a:r>
            <a:r>
              <a:rPr lang="en-US" dirty="0" smtClean="0"/>
              <a:t> Equation</a:t>
            </a:r>
          </a:p>
          <a:p>
            <a:pPr marL="914400" lvl="1" indent="-457200">
              <a:buFont typeface="+mj-lt"/>
              <a:buAutoNum type="arabicPeriod"/>
            </a:pPr>
            <a:endParaRPr lang="en-US" dirty="0" smtClean="0"/>
          </a:p>
          <a:p>
            <a:pPr marL="914400" lvl="1" indent="-457200">
              <a:buFont typeface="+mj-lt"/>
              <a:buAutoNum type="arabicPeriod"/>
            </a:pPr>
            <a:r>
              <a:rPr lang="en-US" dirty="0" smtClean="0"/>
              <a:t>Let (A</a:t>
            </a:r>
            <a:r>
              <a:rPr lang="en-US" baseline="-25000" dirty="0" smtClean="0"/>
              <a:t>OL</a:t>
            </a:r>
            <a:r>
              <a:rPr lang="en-US" dirty="0" smtClean="0"/>
              <a:t> + 1).</a:t>
            </a:r>
            <a:r>
              <a:rPr lang="en-US" dirty="0" err="1" smtClean="0">
                <a:latin typeface="Symbol" pitchFamily="18" charset="2"/>
              </a:rPr>
              <a:t>w</a:t>
            </a:r>
            <a:r>
              <a:rPr lang="en-US" baseline="-25000" dirty="0" err="1" smtClean="0"/>
              <a:t>a</a:t>
            </a:r>
            <a:r>
              <a:rPr lang="en-US" dirty="0" smtClean="0"/>
              <a:t>/2</a:t>
            </a:r>
            <a:r>
              <a:rPr lang="en-US" dirty="0" smtClean="0">
                <a:sym typeface="Symbol" pitchFamily="18" charset="2"/>
              </a:rPr>
              <a:t></a:t>
            </a:r>
            <a:r>
              <a:rPr lang="en-US" dirty="0" smtClean="0"/>
              <a:t> = GBP (gain bandwidth product in Hz)</a:t>
            </a:r>
          </a:p>
          <a:p>
            <a:pPr lvl="2"/>
            <a:r>
              <a:rPr lang="en-US" dirty="0" smtClean="0"/>
              <a:t>This is simply neglecting the “1”</a:t>
            </a:r>
          </a:p>
          <a:p>
            <a:pPr lvl="2"/>
            <a:endParaRPr lang="en-US" dirty="0" smtClean="0"/>
          </a:p>
          <a:p>
            <a:pPr marL="914400" lvl="1" indent="-457200">
              <a:buFont typeface="+mj-lt"/>
              <a:buAutoNum type="arabicPeriod"/>
            </a:pPr>
            <a:r>
              <a:rPr lang="en-US" dirty="0" smtClean="0"/>
              <a:t>Drop the “1” in (1 + </a:t>
            </a:r>
            <a:r>
              <a:rPr lang="en-US" dirty="0" err="1" smtClean="0"/>
              <a:t>A</a:t>
            </a:r>
            <a:r>
              <a:rPr lang="en-US" baseline="-25000" dirty="0" err="1" smtClean="0"/>
              <a:t>ol</a:t>
            </a:r>
            <a:r>
              <a:rPr lang="en-US" dirty="0" smtClean="0"/>
              <a:t>(</a:t>
            </a:r>
            <a:r>
              <a:rPr lang="en-US" dirty="0" err="1" smtClean="0"/>
              <a:t>C</a:t>
            </a:r>
            <a:r>
              <a:rPr lang="en-US" baseline="-25000" dirty="0" err="1" smtClean="0"/>
              <a:t>f</a:t>
            </a:r>
            <a:r>
              <a:rPr lang="en-US" dirty="0" smtClean="0"/>
              <a:t>/(</a:t>
            </a:r>
            <a:r>
              <a:rPr lang="en-US" dirty="0" err="1" smtClean="0"/>
              <a:t>C</a:t>
            </a:r>
            <a:r>
              <a:rPr lang="en-US" baseline="-25000" dirty="0" err="1" smtClean="0"/>
              <a:t>s</a:t>
            </a:r>
            <a:r>
              <a:rPr lang="en-US" dirty="0" err="1" smtClean="0"/>
              <a:t>+C</a:t>
            </a:r>
            <a:r>
              <a:rPr lang="en-US" baseline="-25000" dirty="0" err="1" smtClean="0"/>
              <a:t>f</a:t>
            </a:r>
            <a:r>
              <a:rPr lang="en-US" dirty="0" smtClean="0"/>
              <a:t>))</a:t>
            </a:r>
          </a:p>
          <a:p>
            <a:endParaRPr lang="en-US" dirty="0"/>
          </a:p>
        </p:txBody>
      </p:sp>
      <p:sp>
        <p:nvSpPr>
          <p:cNvPr id="831490" name="Rectangle 2"/>
          <p:cNvSpPr>
            <a:spLocks noGrp="1" noChangeArrowheads="1"/>
          </p:cNvSpPr>
          <p:nvPr>
            <p:ph type="title"/>
          </p:nvPr>
        </p:nvSpPr>
        <p:spPr/>
        <p:txBody>
          <a:bodyPr/>
          <a:lstStyle/>
          <a:p>
            <a:r>
              <a:rPr lang="en-US" smtClean="0"/>
              <a:t>Analysis Simplifications</a:t>
            </a:r>
            <a:endParaRPr lang="en-US"/>
          </a:p>
        </p:txBody>
      </p:sp>
    </p:spTree>
    <p:extLst>
      <p:ext uri="{BB962C8B-B14F-4D97-AF65-F5344CB8AC3E}">
        <p14:creationId xmlns:p14="http://schemas.microsoft.com/office/powerpoint/2010/main" val="102840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ChangeArrowheads="1"/>
          </p:cNvSpPr>
          <p:nvPr>
            <p:ph type="title"/>
          </p:nvPr>
        </p:nvSpPr>
        <p:spPr/>
        <p:txBody>
          <a:bodyPr/>
          <a:lstStyle/>
          <a:p>
            <a:r>
              <a:rPr lang="en-US" smtClean="0"/>
              <a:t>Simplified Expressions for Fo and Q </a:t>
            </a:r>
            <a:endParaRPr lang="en-US"/>
          </a:p>
        </p:txBody>
      </p:sp>
      <p:graphicFrame>
        <p:nvGraphicFramePr>
          <p:cNvPr id="833539" name="Object 3"/>
          <p:cNvGraphicFramePr>
            <a:graphicFrameLocks/>
          </p:cNvGraphicFramePr>
          <p:nvPr/>
        </p:nvGraphicFramePr>
        <p:xfrm>
          <a:off x="3124200" y="1295400"/>
          <a:ext cx="2590800" cy="609600"/>
        </p:xfrm>
        <a:graphic>
          <a:graphicData uri="http://schemas.openxmlformats.org/presentationml/2006/ole">
            <mc:AlternateContent xmlns:mc="http://schemas.openxmlformats.org/markup-compatibility/2006">
              <mc:Choice xmlns:v="urn:schemas-microsoft-com:vml" Requires="v">
                <p:oleObj spid="_x0000_s5152" name="Equation" r:id="rId4" imgW="977760" imgH="253800" progId="Equation.3">
                  <p:embed/>
                </p:oleObj>
              </mc:Choice>
              <mc:Fallback>
                <p:oleObj name="Equation" r:id="rId4" imgW="977760" imgH="25380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1295400"/>
                        <a:ext cx="259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33540" name="Object 4"/>
          <p:cNvGraphicFramePr>
            <a:graphicFrameLocks/>
          </p:cNvGraphicFramePr>
          <p:nvPr/>
        </p:nvGraphicFramePr>
        <p:xfrm>
          <a:off x="3200400" y="3124200"/>
          <a:ext cx="2468562" cy="1196974"/>
        </p:xfrm>
        <a:graphic>
          <a:graphicData uri="http://schemas.openxmlformats.org/presentationml/2006/ole">
            <mc:AlternateContent xmlns:mc="http://schemas.openxmlformats.org/markup-compatibility/2006">
              <mc:Choice xmlns:v="urn:schemas-microsoft-com:vml" Requires="v">
                <p:oleObj spid="_x0000_s5153" name="Equation" r:id="rId6" imgW="812520" imgH="431640" progId="Equation.3">
                  <p:embed/>
                </p:oleObj>
              </mc:Choice>
              <mc:Fallback>
                <p:oleObj name="Equation" r:id="rId6" imgW="812520" imgH="43164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3124200"/>
                        <a:ext cx="2468562" cy="1196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3541" name="Text Box 5"/>
          <p:cNvSpPr txBox="1">
            <a:spLocks noChangeArrowheads="1"/>
          </p:cNvSpPr>
          <p:nvPr/>
        </p:nvSpPr>
        <p:spPr bwMode="hidden">
          <a:xfrm>
            <a:off x="152400" y="2147501"/>
            <a:ext cx="8930650" cy="923330"/>
          </a:xfrm>
          <a:prstGeom prst="rect">
            <a:avLst/>
          </a:prstGeom>
          <a:noFill/>
          <a:ln w="9525">
            <a:noFill/>
            <a:miter lim="800000"/>
            <a:headEnd/>
            <a:tailEnd/>
          </a:ln>
          <a:effectLst/>
        </p:spPr>
        <p:txBody>
          <a:bodyPr wrap="none" anchor="ctr">
            <a:spAutoFit/>
          </a:bodyPr>
          <a:lstStyle/>
          <a:p>
            <a:r>
              <a:rPr lang="en-US" sz="1800" dirty="0" smtClean="0">
                <a:latin typeface="+mn-lt"/>
              </a:rPr>
              <a:t>The 2</a:t>
            </a:r>
            <a:r>
              <a:rPr lang="en-US" sz="1800" baseline="30000" dirty="0" smtClean="0">
                <a:latin typeface="+mn-lt"/>
              </a:rPr>
              <a:t>nd</a:t>
            </a:r>
            <a:r>
              <a:rPr lang="en-US" sz="1800" dirty="0" smtClean="0">
                <a:latin typeface="+mn-lt"/>
              </a:rPr>
              <a:t>-order </a:t>
            </a:r>
            <a:r>
              <a:rPr lang="en-US" sz="1800" dirty="0">
                <a:latin typeface="+mn-lt"/>
              </a:rPr>
              <a:t>characteristic frequency is fixed by </a:t>
            </a:r>
            <a:endParaRPr lang="en-US" sz="1800" dirty="0" smtClean="0">
              <a:latin typeface="+mn-lt"/>
            </a:endParaRPr>
          </a:p>
          <a:p>
            <a:pPr>
              <a:buFontTx/>
              <a:buChar char="-"/>
            </a:pPr>
            <a:r>
              <a:rPr lang="en-US" sz="1800" dirty="0" smtClean="0">
                <a:latin typeface="+mn-lt"/>
              </a:rPr>
              <a:t> the Amplifier </a:t>
            </a:r>
            <a:r>
              <a:rPr lang="en-US" sz="1800" dirty="0">
                <a:latin typeface="+mn-lt"/>
              </a:rPr>
              <a:t>Gain Bandwidth </a:t>
            </a:r>
            <a:r>
              <a:rPr lang="en-US" sz="1800" dirty="0" smtClean="0">
                <a:latin typeface="+mn-lt"/>
              </a:rPr>
              <a:t>Product </a:t>
            </a:r>
          </a:p>
          <a:p>
            <a:pPr>
              <a:buFontTx/>
              <a:buChar char="-"/>
            </a:pPr>
            <a:r>
              <a:rPr lang="en-US" sz="1800" dirty="0" smtClean="0">
                <a:latin typeface="+mn-lt"/>
              </a:rPr>
              <a:t> and the zero formed by the transimpedance gain </a:t>
            </a:r>
            <a:r>
              <a:rPr lang="en-US" sz="1800" dirty="0">
                <a:latin typeface="+mn-lt"/>
              </a:rPr>
              <a:t>resistor and the source </a:t>
            </a:r>
            <a:r>
              <a:rPr lang="en-US" sz="1800" dirty="0" smtClean="0">
                <a:latin typeface="+mn-lt"/>
              </a:rPr>
              <a:t>capacitance</a:t>
            </a:r>
            <a:endParaRPr lang="en-US" sz="1800" dirty="0">
              <a:latin typeface="+mn-lt"/>
            </a:endParaRPr>
          </a:p>
        </p:txBody>
      </p:sp>
      <p:sp>
        <p:nvSpPr>
          <p:cNvPr id="833542" name="Text Box 6"/>
          <p:cNvSpPr txBox="1">
            <a:spLocks noChangeArrowheads="1"/>
          </p:cNvSpPr>
          <p:nvPr/>
        </p:nvSpPr>
        <p:spPr bwMode="hidden">
          <a:xfrm>
            <a:off x="860425" y="4238298"/>
            <a:ext cx="8283575" cy="1938992"/>
          </a:xfrm>
          <a:prstGeom prst="rect">
            <a:avLst/>
          </a:prstGeom>
          <a:noFill/>
          <a:ln w="9525">
            <a:noFill/>
            <a:miter lim="800000"/>
            <a:headEnd/>
            <a:tailEnd/>
          </a:ln>
          <a:effectLst/>
        </p:spPr>
        <p:txBody>
          <a:bodyPr anchor="ctr">
            <a:spAutoFit/>
          </a:bodyPr>
          <a:lstStyle/>
          <a:p>
            <a:r>
              <a:rPr lang="en-US" sz="2000" dirty="0">
                <a:latin typeface="+mn-lt"/>
              </a:rPr>
              <a:t>The Q of the </a:t>
            </a:r>
            <a:r>
              <a:rPr lang="en-US" sz="2000" dirty="0" smtClean="0">
                <a:latin typeface="+mn-lt"/>
              </a:rPr>
              <a:t>2</a:t>
            </a:r>
            <a:r>
              <a:rPr lang="en-US" sz="2000" baseline="30000" dirty="0" smtClean="0">
                <a:latin typeface="+mn-lt"/>
              </a:rPr>
              <a:t>nd</a:t>
            </a:r>
            <a:r>
              <a:rPr lang="en-US" sz="2000" dirty="0" smtClean="0">
                <a:latin typeface="+mn-lt"/>
              </a:rPr>
              <a:t>-order closed-loop transfer-function </a:t>
            </a:r>
            <a:r>
              <a:rPr lang="en-US" sz="2000" dirty="0">
                <a:latin typeface="+mn-lt"/>
              </a:rPr>
              <a:t>is simply the</a:t>
            </a:r>
          </a:p>
          <a:p>
            <a:r>
              <a:rPr lang="en-US" sz="2000" dirty="0">
                <a:latin typeface="+mn-lt"/>
              </a:rPr>
              <a:t>ratio of the pole frequency set in the feedback path to the </a:t>
            </a:r>
          </a:p>
          <a:p>
            <a:r>
              <a:rPr lang="en-US" sz="2000" dirty="0">
                <a:latin typeface="+mn-lt"/>
              </a:rPr>
              <a:t>characteristic frequency (</a:t>
            </a:r>
            <a:r>
              <a:rPr lang="en-US" sz="2000" dirty="0" smtClean="0">
                <a:latin typeface="+mn-lt"/>
              </a:rPr>
              <a:t>P</a:t>
            </a:r>
            <a:r>
              <a:rPr lang="en-US" sz="2000" baseline="-25000" dirty="0" smtClean="0">
                <a:latin typeface="+mn-lt"/>
              </a:rPr>
              <a:t>1</a:t>
            </a:r>
            <a:r>
              <a:rPr lang="en-US" sz="2000" dirty="0" smtClean="0">
                <a:latin typeface="+mn-lt"/>
              </a:rPr>
              <a:t>/F</a:t>
            </a:r>
            <a:r>
              <a:rPr lang="en-US" sz="2000" baseline="-25000" dirty="0" smtClean="0">
                <a:latin typeface="+mn-lt"/>
              </a:rPr>
              <a:t>O</a:t>
            </a:r>
            <a:r>
              <a:rPr lang="en-US" sz="2000" dirty="0" smtClean="0">
                <a:latin typeface="+mn-lt"/>
              </a:rPr>
              <a:t>) </a:t>
            </a:r>
            <a:r>
              <a:rPr lang="en-US" sz="2000" dirty="0">
                <a:latin typeface="+mn-lt"/>
              </a:rPr>
              <a:t>which is also equal to the ratio of </a:t>
            </a:r>
          </a:p>
          <a:p>
            <a:r>
              <a:rPr lang="en-US" sz="2000" dirty="0">
                <a:latin typeface="+mn-lt"/>
              </a:rPr>
              <a:t>the characteristic frequency to the intersection of the open loop </a:t>
            </a:r>
            <a:r>
              <a:rPr lang="en-US" sz="2000" dirty="0" smtClean="0">
                <a:latin typeface="+mn-lt"/>
              </a:rPr>
              <a:t>response.</a:t>
            </a:r>
            <a:endParaRPr lang="en-US" sz="2000" dirty="0">
              <a:latin typeface="+mn-lt"/>
            </a:endParaRPr>
          </a:p>
          <a:p>
            <a:r>
              <a:rPr lang="en-US" sz="2000" dirty="0">
                <a:latin typeface="+mn-lt"/>
              </a:rPr>
              <a:t>with the high frequency noise gain (1+C</a:t>
            </a:r>
            <a:r>
              <a:rPr lang="en-US" sz="2000" baseline="-25000" dirty="0">
                <a:latin typeface="+mn-lt"/>
              </a:rPr>
              <a:t>s</a:t>
            </a:r>
            <a:r>
              <a:rPr lang="en-US" sz="2000" dirty="0">
                <a:latin typeface="+mn-lt"/>
              </a:rPr>
              <a:t>/</a:t>
            </a:r>
            <a:r>
              <a:rPr lang="en-US" sz="2000" dirty="0" err="1">
                <a:latin typeface="+mn-lt"/>
              </a:rPr>
              <a:t>C</a:t>
            </a:r>
            <a:r>
              <a:rPr lang="en-US" sz="2000" baseline="-25000" dirty="0" err="1">
                <a:latin typeface="+mn-lt"/>
              </a:rPr>
              <a:t>f</a:t>
            </a:r>
            <a:r>
              <a:rPr lang="en-US" sz="2000" dirty="0">
                <a:latin typeface="+mn-lt"/>
              </a:rPr>
              <a:t>) - this is </a:t>
            </a:r>
            <a:r>
              <a:rPr lang="en-US" sz="2000" dirty="0" smtClean="0">
                <a:latin typeface="+mn-lt"/>
              </a:rPr>
              <a:t>F</a:t>
            </a:r>
            <a:r>
              <a:rPr lang="en-US" sz="2000" baseline="-25000" dirty="0" smtClean="0">
                <a:latin typeface="+mn-lt"/>
              </a:rPr>
              <a:t>O</a:t>
            </a:r>
            <a:r>
              <a:rPr lang="en-US" sz="2000" dirty="0" smtClean="0">
                <a:latin typeface="+mn-lt"/>
              </a:rPr>
              <a:t>/</a:t>
            </a:r>
            <a:r>
              <a:rPr lang="en-US" sz="2000" dirty="0" err="1" smtClean="0">
                <a:latin typeface="+mn-lt"/>
              </a:rPr>
              <a:t>F</a:t>
            </a:r>
            <a:r>
              <a:rPr lang="en-US" sz="2000" baseline="-25000" dirty="0" err="1" smtClean="0">
                <a:latin typeface="+mn-lt"/>
              </a:rPr>
              <a:t>c</a:t>
            </a:r>
            <a:r>
              <a:rPr lang="en-US" sz="2000" dirty="0">
                <a:latin typeface="+mn-lt"/>
              </a:rPr>
              <a:t>.</a:t>
            </a:r>
          </a:p>
        </p:txBody>
      </p:sp>
    </p:spTree>
    <p:extLst>
      <p:ext uri="{BB962C8B-B14F-4D97-AF65-F5344CB8AC3E}">
        <p14:creationId xmlns:p14="http://schemas.microsoft.com/office/powerpoint/2010/main" val="134695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7" name="Rectangle 3"/>
          <p:cNvSpPr>
            <a:spLocks noGrp="1" noChangeArrowheads="1"/>
          </p:cNvSpPr>
          <p:nvPr>
            <p:ph idx="1"/>
          </p:nvPr>
        </p:nvSpPr>
        <p:spPr/>
        <p:txBody>
          <a:bodyPr/>
          <a:lstStyle/>
          <a:p>
            <a:r>
              <a:rPr lang="en-US" sz="2000" dirty="0" smtClean="0"/>
              <a:t>The next slide steps through finding the maximum available transimpedance gain for a given op amp and diode if a maximally flat Butterworth response is the target design. This target is interesting in that if we set P</a:t>
            </a:r>
            <a:r>
              <a:rPr lang="en-US" sz="2000" baseline="-25000" dirty="0" smtClean="0"/>
              <a:t>1</a:t>
            </a:r>
            <a:r>
              <a:rPr lang="en-US" sz="2000" dirty="0" smtClean="0"/>
              <a:t> at 0.707*F</a:t>
            </a:r>
            <a:r>
              <a:rPr lang="en-US" sz="2000" baseline="-25000" dirty="0" smtClean="0"/>
              <a:t>O</a:t>
            </a:r>
            <a:r>
              <a:rPr lang="en-US" sz="2000" dirty="0" smtClean="0"/>
              <a:t>, it circles back to give us a F</a:t>
            </a:r>
            <a:r>
              <a:rPr lang="en-US" sz="2000" baseline="-25000" dirty="0" smtClean="0"/>
              <a:t>-3dB</a:t>
            </a:r>
            <a:r>
              <a:rPr lang="en-US" sz="2000" dirty="0" smtClean="0"/>
              <a:t> equal to F</a:t>
            </a:r>
            <a:r>
              <a:rPr lang="en-US" sz="2000" baseline="-25000" dirty="0" smtClean="0"/>
              <a:t>O</a:t>
            </a:r>
            <a:r>
              <a:rPr lang="en-US" sz="2000" dirty="0" smtClean="0"/>
              <a:t>. Kind of unique and interesting design point.</a:t>
            </a:r>
          </a:p>
          <a:p>
            <a:endParaRPr lang="en-US" sz="2000" dirty="0" smtClean="0"/>
          </a:p>
          <a:p>
            <a:r>
              <a:rPr lang="en-US" sz="2000" dirty="0" smtClean="0"/>
              <a:t>More general targets with peaking can be designed using the initial equations. </a:t>
            </a:r>
          </a:p>
          <a:p>
            <a:endParaRPr lang="en-US" sz="2000" dirty="0" smtClean="0"/>
          </a:p>
          <a:p>
            <a:r>
              <a:rPr lang="en-US" sz="2000" dirty="0" smtClean="0"/>
              <a:t>A very useful alternative way to use these equations is to know your desired transimpedance gain and bandwidth and use them to solve for the minimum required GBP. Then the compensation capacitor (</a:t>
            </a:r>
            <a:r>
              <a:rPr lang="en-US" sz="2000" dirty="0" err="1" smtClean="0"/>
              <a:t>C</a:t>
            </a:r>
            <a:r>
              <a:rPr lang="en-US" sz="2000" baseline="-25000" dirty="0" err="1" smtClean="0"/>
              <a:t>f</a:t>
            </a:r>
            <a:r>
              <a:rPr lang="en-US" sz="2000" dirty="0" smtClean="0"/>
              <a:t>) can be calculated using an amplifier with a GBP &gt; than that minimum, along with this target transimpedance gain.  The calculation for </a:t>
            </a:r>
            <a:r>
              <a:rPr lang="en-US" sz="2000" dirty="0" err="1" smtClean="0"/>
              <a:t>C</a:t>
            </a:r>
            <a:r>
              <a:rPr lang="en-US" sz="2000" baseline="-25000" dirty="0" err="1" smtClean="0"/>
              <a:t>f</a:t>
            </a:r>
            <a:r>
              <a:rPr lang="en-US" sz="2000" dirty="0" smtClean="0"/>
              <a:t> is shown on the next slide.</a:t>
            </a:r>
          </a:p>
          <a:p>
            <a:endParaRPr lang="en-US" sz="2000" dirty="0"/>
          </a:p>
        </p:txBody>
      </p:sp>
      <p:sp>
        <p:nvSpPr>
          <p:cNvPr id="876546" name="Rectangle 2"/>
          <p:cNvSpPr>
            <a:spLocks noGrp="1" noChangeArrowheads="1"/>
          </p:cNvSpPr>
          <p:nvPr>
            <p:ph type="title"/>
          </p:nvPr>
        </p:nvSpPr>
        <p:spPr/>
        <p:txBody>
          <a:bodyPr/>
          <a:lstStyle/>
          <a:p>
            <a:r>
              <a:rPr lang="en-US" smtClean="0"/>
              <a:t>Design Methodology</a:t>
            </a:r>
            <a:endParaRPr lang="en-US" dirty="0"/>
          </a:p>
        </p:txBody>
      </p:sp>
    </p:spTree>
    <p:extLst>
      <p:ext uri="{BB962C8B-B14F-4D97-AF65-F5344CB8AC3E}">
        <p14:creationId xmlns:p14="http://schemas.microsoft.com/office/powerpoint/2010/main" val="3444922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7" name="Rectangle 3"/>
          <p:cNvSpPr>
            <a:spLocks noGrp="1" noChangeArrowheads="1"/>
          </p:cNvSpPr>
          <p:nvPr>
            <p:ph idx="1"/>
          </p:nvPr>
        </p:nvSpPr>
        <p:spPr/>
        <p:txBody>
          <a:bodyPr/>
          <a:lstStyle/>
          <a:p>
            <a:r>
              <a:rPr lang="en-US" sz="2000" dirty="0" smtClean="0"/>
              <a:t>If a target of Q = 0.707 is set, a very simple design methodology results. </a:t>
            </a:r>
          </a:p>
          <a:p>
            <a:r>
              <a:rPr lang="en-US" sz="2000" dirty="0" smtClean="0"/>
              <a:t>At Q = 0.707, the 2</a:t>
            </a:r>
            <a:r>
              <a:rPr lang="en-US" sz="2000" baseline="30000" dirty="0" smtClean="0"/>
              <a:t>nd</a:t>
            </a:r>
            <a:r>
              <a:rPr lang="en-US" sz="2000" dirty="0" smtClean="0"/>
              <a:t>-order closed-loop response gives an F</a:t>
            </a:r>
            <a:r>
              <a:rPr lang="en-US" sz="2000" baseline="-25000" dirty="0" smtClean="0"/>
              <a:t>-3dB</a:t>
            </a:r>
            <a:r>
              <a:rPr lang="en-US" sz="2000" dirty="0" smtClean="0"/>
              <a:t> = F</a:t>
            </a:r>
            <a:r>
              <a:rPr lang="en-US" sz="2000" baseline="-25000" dirty="0" smtClean="0"/>
              <a:t>O</a:t>
            </a:r>
          </a:p>
          <a:p>
            <a:r>
              <a:rPr lang="en-US" sz="2000" dirty="0" smtClean="0"/>
              <a:t>So, if we set P</a:t>
            </a:r>
            <a:r>
              <a:rPr lang="en-US" sz="2000" baseline="-25000" dirty="0" smtClean="0"/>
              <a:t>1</a:t>
            </a:r>
            <a:r>
              <a:rPr lang="en-US" sz="2000" dirty="0" smtClean="0"/>
              <a:t> = 0.707*F</a:t>
            </a:r>
            <a:r>
              <a:rPr lang="en-US" sz="2000" baseline="-25000" dirty="0" smtClean="0"/>
              <a:t>O</a:t>
            </a:r>
            <a:r>
              <a:rPr lang="en-US" sz="2000" dirty="0" smtClean="0"/>
              <a:t>, we get an F</a:t>
            </a:r>
            <a:r>
              <a:rPr lang="en-US" sz="2000" baseline="-25000" dirty="0" smtClean="0"/>
              <a:t>-3dB</a:t>
            </a:r>
            <a:r>
              <a:rPr lang="en-US" sz="2000" dirty="0" smtClean="0"/>
              <a:t> = F</a:t>
            </a:r>
            <a:r>
              <a:rPr lang="en-US" sz="2000" baseline="-25000" dirty="0" smtClean="0"/>
              <a:t>O</a:t>
            </a:r>
          </a:p>
          <a:p>
            <a:r>
              <a:rPr lang="en-US" sz="2000" dirty="0" smtClean="0"/>
              <a:t>Assuming this - and then targeting an F</a:t>
            </a:r>
            <a:r>
              <a:rPr lang="en-US" sz="2000" baseline="-25000" dirty="0" smtClean="0"/>
              <a:t>-3dB</a:t>
            </a:r>
            <a:r>
              <a:rPr lang="en-US" sz="2000" dirty="0" smtClean="0"/>
              <a:t>, sets the F</a:t>
            </a:r>
            <a:r>
              <a:rPr lang="en-US" sz="2000" baseline="-25000" dirty="0" smtClean="0"/>
              <a:t>O</a:t>
            </a:r>
            <a:r>
              <a:rPr lang="en-US" sz="2000" dirty="0" smtClean="0"/>
              <a:t> target in a design. </a:t>
            </a:r>
            <a:endParaRPr lang="en-US" sz="2000" dirty="0"/>
          </a:p>
        </p:txBody>
      </p:sp>
      <p:sp>
        <p:nvSpPr>
          <p:cNvPr id="835586" name="Rectangle 2"/>
          <p:cNvSpPr>
            <a:spLocks noGrp="1" noChangeArrowheads="1"/>
          </p:cNvSpPr>
          <p:nvPr>
            <p:ph type="title"/>
          </p:nvPr>
        </p:nvSpPr>
        <p:spPr/>
        <p:txBody>
          <a:bodyPr/>
          <a:lstStyle/>
          <a:p>
            <a:r>
              <a:rPr lang="en-US" smtClean="0"/>
              <a:t>Design Simplifications</a:t>
            </a:r>
            <a:endParaRPr lang="en-US"/>
          </a:p>
        </p:txBody>
      </p:sp>
      <p:graphicFrame>
        <p:nvGraphicFramePr>
          <p:cNvPr id="835588" name="Object 4"/>
          <p:cNvGraphicFramePr>
            <a:graphicFrameLocks noChangeAspect="1"/>
          </p:cNvGraphicFramePr>
          <p:nvPr/>
        </p:nvGraphicFramePr>
        <p:xfrm>
          <a:off x="2390775" y="3281363"/>
          <a:ext cx="2773363" cy="552450"/>
        </p:xfrm>
        <a:graphic>
          <a:graphicData uri="http://schemas.openxmlformats.org/presentationml/2006/ole">
            <mc:AlternateContent xmlns:mc="http://schemas.openxmlformats.org/markup-compatibility/2006">
              <mc:Choice xmlns:v="urn:schemas-microsoft-com:vml" Requires="v">
                <p:oleObj spid="_x0000_s6236" name="Equation" r:id="rId4" imgW="1587240" imgH="291960" progId="Equation.3">
                  <p:embed/>
                </p:oleObj>
              </mc:Choice>
              <mc:Fallback>
                <p:oleObj name="Equation" r:id="rId4" imgW="158724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0775" y="3281363"/>
                        <a:ext cx="2773363" cy="55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5589" name="Object 5"/>
          <p:cNvGraphicFramePr>
            <a:graphicFrameLocks noChangeAspect="1"/>
          </p:cNvGraphicFramePr>
          <p:nvPr/>
        </p:nvGraphicFramePr>
        <p:xfrm>
          <a:off x="2390775" y="3903663"/>
          <a:ext cx="2884488" cy="971550"/>
        </p:xfrm>
        <a:graphic>
          <a:graphicData uri="http://schemas.openxmlformats.org/presentationml/2006/ole">
            <mc:AlternateContent xmlns:mc="http://schemas.openxmlformats.org/markup-compatibility/2006">
              <mc:Choice xmlns:v="urn:schemas-microsoft-com:vml" Requires="v">
                <p:oleObj spid="_x0000_s6237" name="Equation" r:id="rId6" imgW="1714320" imgH="533160" progId="Equation.3">
                  <p:embed/>
                </p:oleObj>
              </mc:Choice>
              <mc:Fallback>
                <p:oleObj name="Equation" r:id="rId6" imgW="1714320" imgH="5331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90775" y="3903663"/>
                        <a:ext cx="2884488" cy="971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5590" name="Object 6"/>
          <p:cNvGraphicFramePr>
            <a:graphicFrameLocks noChangeAspect="1"/>
          </p:cNvGraphicFramePr>
          <p:nvPr/>
        </p:nvGraphicFramePr>
        <p:xfrm>
          <a:off x="2438400" y="5410200"/>
          <a:ext cx="2111375" cy="846138"/>
        </p:xfrm>
        <a:graphic>
          <a:graphicData uri="http://schemas.openxmlformats.org/presentationml/2006/ole">
            <mc:AlternateContent xmlns:mc="http://schemas.openxmlformats.org/markup-compatibility/2006">
              <mc:Choice xmlns:v="urn:schemas-microsoft-com:vml" Requires="v">
                <p:oleObj spid="_x0000_s6238" name="Equation" r:id="rId8" imgW="1371600" imgH="507960" progId="Equation.3">
                  <p:embed/>
                </p:oleObj>
              </mc:Choice>
              <mc:Fallback>
                <p:oleObj name="Equation" r:id="rId8" imgW="1371600" imgH="50796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38400" y="5410200"/>
                        <a:ext cx="2111375" cy="84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5591" name="Text Box 7"/>
          <p:cNvSpPr txBox="1">
            <a:spLocks noChangeArrowheads="1"/>
          </p:cNvSpPr>
          <p:nvPr/>
        </p:nvSpPr>
        <p:spPr bwMode="hidden">
          <a:xfrm>
            <a:off x="630237" y="4930775"/>
            <a:ext cx="3498850" cy="366713"/>
          </a:xfrm>
          <a:prstGeom prst="rect">
            <a:avLst/>
          </a:prstGeom>
          <a:noFill/>
          <a:ln w="9525">
            <a:noFill/>
            <a:miter lim="800000"/>
            <a:headEnd/>
            <a:tailEnd/>
          </a:ln>
          <a:effectLst/>
        </p:spPr>
        <p:txBody>
          <a:bodyPr wrap="none">
            <a:spAutoFit/>
          </a:bodyPr>
          <a:lstStyle/>
          <a:p>
            <a:pPr algn="ctr"/>
            <a:r>
              <a:rPr lang="en-US" sz="1800" dirty="0">
                <a:latin typeface="Arial" pitchFamily="34" charset="0"/>
              </a:rPr>
              <a:t>Maximum achievable gain given </a:t>
            </a:r>
          </a:p>
        </p:txBody>
      </p:sp>
      <p:graphicFrame>
        <p:nvGraphicFramePr>
          <p:cNvPr id="835592" name="Object 8"/>
          <p:cNvGraphicFramePr>
            <a:graphicFrameLocks noChangeAspect="1"/>
          </p:cNvGraphicFramePr>
          <p:nvPr/>
        </p:nvGraphicFramePr>
        <p:xfrm>
          <a:off x="4189412" y="4953000"/>
          <a:ext cx="314325" cy="381000"/>
        </p:xfrm>
        <a:graphic>
          <a:graphicData uri="http://schemas.openxmlformats.org/presentationml/2006/ole">
            <mc:AlternateContent xmlns:mc="http://schemas.openxmlformats.org/markup-compatibility/2006">
              <mc:Choice xmlns:v="urn:schemas-microsoft-com:vml" Requires="v">
                <p:oleObj spid="_x0000_s6239" name="Equation" r:id="rId10" imgW="215640" imgH="241200" progId="Equation.3">
                  <p:embed/>
                </p:oleObj>
              </mc:Choice>
              <mc:Fallback>
                <p:oleObj name="Equation" r:id="rId10" imgW="215640" imgH="2412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89412" y="4953000"/>
                        <a:ext cx="31432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5593" name="Object 9"/>
          <p:cNvGraphicFramePr>
            <a:graphicFrameLocks noChangeAspect="1"/>
          </p:cNvGraphicFramePr>
          <p:nvPr/>
        </p:nvGraphicFramePr>
        <p:xfrm>
          <a:off x="4541837" y="4981575"/>
          <a:ext cx="561975" cy="296863"/>
        </p:xfrm>
        <a:graphic>
          <a:graphicData uri="http://schemas.openxmlformats.org/presentationml/2006/ole">
            <mc:AlternateContent xmlns:mc="http://schemas.openxmlformats.org/markup-compatibility/2006">
              <mc:Choice xmlns:v="urn:schemas-microsoft-com:vml" Requires="v">
                <p:oleObj spid="_x0000_s6240" name="Equation" r:id="rId12" imgW="393480" imgH="190440" progId="Equation.3">
                  <p:embed/>
                </p:oleObj>
              </mc:Choice>
              <mc:Fallback>
                <p:oleObj name="Equation" r:id="rId12" imgW="393480" imgH="1904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41837" y="4981575"/>
                        <a:ext cx="561975" cy="2968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5594" name="Object 10"/>
          <p:cNvGraphicFramePr>
            <a:graphicFrameLocks noChangeAspect="1"/>
          </p:cNvGraphicFramePr>
          <p:nvPr/>
        </p:nvGraphicFramePr>
        <p:xfrm>
          <a:off x="6215062" y="4962525"/>
          <a:ext cx="566738" cy="365125"/>
        </p:xfrm>
        <a:graphic>
          <a:graphicData uri="http://schemas.openxmlformats.org/presentationml/2006/ole">
            <mc:AlternateContent xmlns:mc="http://schemas.openxmlformats.org/markup-compatibility/2006">
              <mc:Choice xmlns:v="urn:schemas-microsoft-com:vml" Requires="v">
                <p:oleObj spid="_x0000_s6241" name="Equation" r:id="rId14" imgW="406080" imgH="241200" progId="Equation.3">
                  <p:embed/>
                </p:oleObj>
              </mc:Choice>
              <mc:Fallback>
                <p:oleObj name="Equation" r:id="rId14" imgW="406080" imgH="2412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215062" y="4962525"/>
                        <a:ext cx="566738" cy="365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5595" name="Text Box 11"/>
          <p:cNvSpPr txBox="1">
            <a:spLocks noChangeArrowheads="1"/>
          </p:cNvSpPr>
          <p:nvPr/>
        </p:nvSpPr>
        <p:spPr bwMode="hidden">
          <a:xfrm>
            <a:off x="4400550" y="4953000"/>
            <a:ext cx="228600" cy="366713"/>
          </a:xfrm>
          <a:prstGeom prst="rect">
            <a:avLst/>
          </a:prstGeom>
          <a:noFill/>
          <a:ln w="9525">
            <a:noFill/>
            <a:miter lim="800000"/>
            <a:headEnd/>
            <a:tailEnd/>
          </a:ln>
          <a:effectLst/>
        </p:spPr>
        <p:txBody>
          <a:bodyPr>
            <a:spAutoFit/>
          </a:bodyPr>
          <a:lstStyle/>
          <a:p>
            <a:pPr algn="ctr"/>
            <a:r>
              <a:rPr lang="en-US" sz="1800">
                <a:latin typeface="Arial" pitchFamily="34" charset="0"/>
              </a:rPr>
              <a:t>,</a:t>
            </a:r>
          </a:p>
        </p:txBody>
      </p:sp>
      <p:sp>
        <p:nvSpPr>
          <p:cNvPr id="835596" name="Text Box 12"/>
          <p:cNvSpPr txBox="1">
            <a:spLocks noChangeArrowheads="1"/>
          </p:cNvSpPr>
          <p:nvPr/>
        </p:nvSpPr>
        <p:spPr bwMode="hidden">
          <a:xfrm>
            <a:off x="4989512" y="4951413"/>
            <a:ext cx="228600" cy="366712"/>
          </a:xfrm>
          <a:prstGeom prst="rect">
            <a:avLst/>
          </a:prstGeom>
          <a:noFill/>
          <a:ln w="9525">
            <a:noFill/>
            <a:miter lim="800000"/>
            <a:headEnd/>
            <a:tailEnd/>
          </a:ln>
          <a:effectLst/>
        </p:spPr>
        <p:txBody>
          <a:bodyPr wrap="none">
            <a:spAutoFit/>
          </a:bodyPr>
          <a:lstStyle/>
          <a:p>
            <a:pPr algn="ctr"/>
            <a:r>
              <a:rPr lang="en-US" sz="1800">
                <a:latin typeface="Arial" pitchFamily="34" charset="0"/>
              </a:rPr>
              <a:t>,</a:t>
            </a:r>
          </a:p>
        </p:txBody>
      </p:sp>
      <p:sp>
        <p:nvSpPr>
          <p:cNvPr id="835597" name="Text Box 13"/>
          <p:cNvSpPr txBox="1">
            <a:spLocks noChangeArrowheads="1"/>
          </p:cNvSpPr>
          <p:nvPr/>
        </p:nvSpPr>
        <p:spPr bwMode="hidden">
          <a:xfrm>
            <a:off x="5121275" y="4943475"/>
            <a:ext cx="1119187" cy="366713"/>
          </a:xfrm>
          <a:prstGeom prst="rect">
            <a:avLst/>
          </a:prstGeom>
          <a:noFill/>
          <a:ln w="9525">
            <a:noFill/>
            <a:miter lim="800000"/>
            <a:headEnd/>
            <a:tailEnd/>
          </a:ln>
          <a:effectLst/>
        </p:spPr>
        <p:txBody>
          <a:bodyPr wrap="none">
            <a:spAutoFit/>
          </a:bodyPr>
          <a:lstStyle/>
          <a:p>
            <a:pPr algn="ctr"/>
            <a:r>
              <a:rPr lang="en-US" sz="1800">
                <a:latin typeface="Arial" pitchFamily="34" charset="0"/>
              </a:rPr>
              <a:t>and target</a:t>
            </a:r>
          </a:p>
        </p:txBody>
      </p:sp>
      <p:sp>
        <p:nvSpPr>
          <p:cNvPr id="835598" name="Text Box 14"/>
          <p:cNvSpPr txBox="1">
            <a:spLocks noChangeArrowheads="1"/>
          </p:cNvSpPr>
          <p:nvPr/>
        </p:nvSpPr>
        <p:spPr bwMode="hidden">
          <a:xfrm>
            <a:off x="5233988" y="3389313"/>
            <a:ext cx="1724025" cy="366712"/>
          </a:xfrm>
          <a:prstGeom prst="rect">
            <a:avLst/>
          </a:prstGeom>
          <a:noFill/>
          <a:ln w="9525">
            <a:noFill/>
            <a:miter lim="800000"/>
            <a:headEnd/>
            <a:tailEnd/>
          </a:ln>
          <a:effectLst/>
        </p:spPr>
        <p:txBody>
          <a:bodyPr wrap="none">
            <a:spAutoFit/>
          </a:bodyPr>
          <a:lstStyle/>
          <a:p>
            <a:pPr algn="ctr"/>
            <a:r>
              <a:rPr lang="en-US" sz="1800">
                <a:latin typeface="Arial" pitchFamily="34" charset="0"/>
              </a:rPr>
              <a:t>(With Q = 0.707)</a:t>
            </a:r>
          </a:p>
        </p:txBody>
      </p:sp>
    </p:spTree>
    <p:extLst>
      <p:ext uri="{BB962C8B-B14F-4D97-AF65-F5344CB8AC3E}">
        <p14:creationId xmlns:p14="http://schemas.microsoft.com/office/powerpoint/2010/main" val="3121942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5" name="Rectangle 3"/>
          <p:cNvSpPr>
            <a:spLocks noGrp="1" noChangeArrowheads="1"/>
          </p:cNvSpPr>
          <p:nvPr>
            <p:ph idx="1"/>
          </p:nvPr>
        </p:nvSpPr>
        <p:spPr/>
        <p:txBody>
          <a:bodyPr/>
          <a:lstStyle/>
          <a:p>
            <a:pPr lvl="1"/>
            <a:r>
              <a:rPr lang="en-US" sz="2000" dirty="0" smtClean="0"/>
              <a:t>With maximum achievable gain (R</a:t>
            </a:r>
            <a:r>
              <a:rPr lang="en-US" sz="2000" baseline="-25000" dirty="0" smtClean="0"/>
              <a:t>F</a:t>
            </a:r>
            <a:r>
              <a:rPr lang="en-US" sz="2000" dirty="0" smtClean="0"/>
              <a:t>) set, can go back and set </a:t>
            </a:r>
            <a:r>
              <a:rPr lang="en-US" sz="2000" dirty="0" err="1" smtClean="0"/>
              <a:t>C</a:t>
            </a:r>
            <a:r>
              <a:rPr lang="en-US" sz="2000" baseline="-25000" dirty="0" err="1" smtClean="0"/>
              <a:t>f</a:t>
            </a:r>
            <a:r>
              <a:rPr lang="en-US" sz="2000" dirty="0" smtClean="0"/>
              <a:t> to put P</a:t>
            </a:r>
            <a:r>
              <a:rPr lang="en-US" sz="2000" baseline="-25000" dirty="0" smtClean="0"/>
              <a:t>1</a:t>
            </a:r>
            <a:r>
              <a:rPr lang="en-US" sz="2000" dirty="0" smtClean="0"/>
              <a:t> where it needs to be for Q = 0.707</a:t>
            </a:r>
          </a:p>
          <a:p>
            <a:pPr lvl="1"/>
            <a:endParaRPr lang="en-US" sz="2000" dirty="0" smtClean="0"/>
          </a:p>
          <a:p>
            <a:pPr lvl="1"/>
            <a:r>
              <a:rPr lang="en-US" sz="2000" dirty="0" smtClean="0"/>
              <a:t> </a:t>
            </a:r>
            <a:endParaRPr lang="en-US" sz="2000" dirty="0"/>
          </a:p>
        </p:txBody>
      </p:sp>
      <p:sp>
        <p:nvSpPr>
          <p:cNvPr id="837634" name="Rectangle 2"/>
          <p:cNvSpPr>
            <a:spLocks noGrp="1" noChangeArrowheads="1"/>
          </p:cNvSpPr>
          <p:nvPr>
            <p:ph type="title"/>
          </p:nvPr>
        </p:nvSpPr>
        <p:spPr/>
        <p:txBody>
          <a:bodyPr/>
          <a:lstStyle/>
          <a:p>
            <a:r>
              <a:rPr lang="en-US" smtClean="0"/>
              <a:t>Simplified Design Continued</a:t>
            </a:r>
            <a:endParaRPr lang="en-US"/>
          </a:p>
        </p:txBody>
      </p:sp>
      <p:graphicFrame>
        <p:nvGraphicFramePr>
          <p:cNvPr id="837636" name="Object 4"/>
          <p:cNvGraphicFramePr>
            <a:graphicFrameLocks noChangeAspect="1"/>
          </p:cNvGraphicFramePr>
          <p:nvPr/>
        </p:nvGraphicFramePr>
        <p:xfrm>
          <a:off x="1657350" y="2030413"/>
          <a:ext cx="4564063" cy="866775"/>
        </p:xfrm>
        <a:graphic>
          <a:graphicData uri="http://schemas.openxmlformats.org/presentationml/2006/ole">
            <mc:AlternateContent xmlns:mc="http://schemas.openxmlformats.org/markup-compatibility/2006">
              <mc:Choice xmlns:v="urn:schemas-microsoft-com:vml" Requires="v">
                <p:oleObj spid="_x0000_s7200" name="Equation" r:id="rId4" imgW="2539800" imgH="444240" progId="Equation.3">
                  <p:embed/>
                </p:oleObj>
              </mc:Choice>
              <mc:Fallback>
                <p:oleObj name="Equation" r:id="rId4" imgW="253980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7350" y="2030413"/>
                        <a:ext cx="4564063"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37637" name="Object 5"/>
          <p:cNvGraphicFramePr>
            <a:graphicFrameLocks noChangeAspect="1"/>
          </p:cNvGraphicFramePr>
          <p:nvPr/>
        </p:nvGraphicFramePr>
        <p:xfrm>
          <a:off x="2528888" y="3568700"/>
          <a:ext cx="2909887" cy="877888"/>
        </p:xfrm>
        <a:graphic>
          <a:graphicData uri="http://schemas.openxmlformats.org/presentationml/2006/ole">
            <mc:AlternateContent xmlns:mc="http://schemas.openxmlformats.org/markup-compatibility/2006">
              <mc:Choice xmlns:v="urn:schemas-microsoft-com:vml" Requires="v">
                <p:oleObj spid="_x0000_s7201" name="Equation" r:id="rId6" imgW="1549080" imgH="431640" progId="Equation.3">
                  <p:embed/>
                </p:oleObj>
              </mc:Choice>
              <mc:Fallback>
                <p:oleObj name="Equation" r:id="rId6" imgW="1549080" imgH="431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28888" y="3568700"/>
                        <a:ext cx="2909887" cy="877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04144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1" name="Rectangle 3"/>
          <p:cNvSpPr>
            <a:spLocks noGrp="1" noChangeArrowheads="1"/>
          </p:cNvSpPr>
          <p:nvPr>
            <p:ph idx="1"/>
          </p:nvPr>
        </p:nvSpPr>
        <p:spPr/>
        <p:txBody>
          <a:bodyPr/>
          <a:lstStyle/>
          <a:p>
            <a:r>
              <a:rPr lang="en-US" sz="2000" dirty="0" smtClean="0"/>
              <a:t>The total input referred current noise equation that often appears in the High Speed Amplifier group de-compensated voltage feedback op amps uses several simplifying assumptions to arrive an approximate expression. Specifically - </a:t>
            </a:r>
          </a:p>
          <a:p>
            <a:pPr lvl="1">
              <a:buFont typeface="+mj-lt"/>
              <a:buAutoNum type="arabicPeriod"/>
            </a:pPr>
            <a:r>
              <a:rPr lang="en-US" sz="1600" dirty="0" smtClean="0"/>
              <a:t>This is an integrated noise analysis that uses spot noise over frequency - not intended as a spot noise equation for narrowband applications.</a:t>
            </a:r>
          </a:p>
          <a:p>
            <a:pPr lvl="1">
              <a:buFont typeface="+mj-lt"/>
              <a:buAutoNum type="arabicPeriod"/>
            </a:pPr>
            <a:r>
              <a:rPr lang="en-US" sz="1600" dirty="0" smtClean="0"/>
              <a:t>We are assuming the application is DC-coupled, pulse oriented where the integrated noise is of interest.</a:t>
            </a:r>
          </a:p>
          <a:p>
            <a:pPr lvl="1">
              <a:buFont typeface="+mj-lt"/>
              <a:buAutoNum type="arabicPeriod"/>
            </a:pPr>
            <a:r>
              <a:rPr lang="en-US" sz="1600" dirty="0" smtClean="0"/>
              <a:t>The final signal bandwidth for both the transimpedance design and any post-filtering is &gt;10X the 1/f noise corner for any of the op amp noise terms - this allows those effects to be neglected for integrated noise purposes</a:t>
            </a:r>
          </a:p>
          <a:p>
            <a:pPr lvl="1">
              <a:buFont typeface="+mj-lt"/>
              <a:buAutoNum type="arabicPeriod"/>
            </a:pPr>
            <a:r>
              <a:rPr lang="en-US" sz="1600" dirty="0" smtClean="0"/>
              <a:t>While the amplifier must be compensated with a feedback capacitor, it is much simpler for noise calculation purposes to assume a noise power bandwidth lower than this that will be set further downstream in the signal path. This means the target transimpedance bandwidth should be set &gt; than the bandwidth that will be set by post-filtering. </a:t>
            </a:r>
          </a:p>
          <a:p>
            <a:endParaRPr lang="en-US" sz="2000" dirty="0"/>
          </a:p>
        </p:txBody>
      </p:sp>
      <p:sp>
        <p:nvSpPr>
          <p:cNvPr id="877570" name="Rectangle 2"/>
          <p:cNvSpPr>
            <a:spLocks noGrp="1" noChangeArrowheads="1"/>
          </p:cNvSpPr>
          <p:nvPr>
            <p:ph type="title"/>
          </p:nvPr>
        </p:nvSpPr>
        <p:spPr/>
        <p:txBody>
          <a:bodyPr/>
          <a:lstStyle/>
          <a:p>
            <a:r>
              <a:rPr lang="en-US" smtClean="0"/>
              <a:t>Total Equivalent Input Current Noise Calculation</a:t>
            </a:r>
            <a:endParaRPr lang="en-US" dirty="0"/>
          </a:p>
        </p:txBody>
      </p:sp>
    </p:spTree>
    <p:extLst>
      <p:ext uri="{BB962C8B-B14F-4D97-AF65-F5344CB8AC3E}">
        <p14:creationId xmlns:p14="http://schemas.microsoft.com/office/powerpoint/2010/main" val="2449501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685" name="Object 5"/>
          <p:cNvGraphicFramePr>
            <a:graphicFrameLocks noGrp="1" noChangeAspect="1"/>
          </p:cNvGraphicFramePr>
          <p:nvPr>
            <p:ph idx="1"/>
          </p:nvPr>
        </p:nvGraphicFramePr>
        <p:xfrm>
          <a:off x="1600200" y="2819400"/>
          <a:ext cx="5901998" cy="1354138"/>
        </p:xfrm>
        <a:graphic>
          <a:graphicData uri="http://schemas.openxmlformats.org/presentationml/2006/ole">
            <mc:AlternateContent xmlns:mc="http://schemas.openxmlformats.org/markup-compatibility/2006">
              <mc:Choice xmlns:v="urn:schemas-microsoft-com:vml" Requires="v">
                <p:oleObj spid="_x0000_s8209" name="Equation" r:id="rId4" imgW="2933640" imgH="672840" progId="Equation.3">
                  <p:embed/>
                </p:oleObj>
              </mc:Choice>
              <mc:Fallback>
                <p:oleObj name="Equation" r:id="rId4" imgW="293364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819400"/>
                        <a:ext cx="5901998" cy="1354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39682" name="Rectangle 2"/>
          <p:cNvSpPr>
            <a:spLocks noGrp="1" noChangeArrowheads="1"/>
          </p:cNvSpPr>
          <p:nvPr>
            <p:ph type="title"/>
          </p:nvPr>
        </p:nvSpPr>
        <p:spPr>
          <a:xfrm>
            <a:off x="381000" y="228600"/>
            <a:ext cx="8458200" cy="1189038"/>
          </a:xfrm>
        </p:spPr>
        <p:txBody>
          <a:bodyPr/>
          <a:lstStyle/>
          <a:p>
            <a:r>
              <a:rPr lang="en-US" dirty="0" smtClean="0"/>
              <a:t>Total Input-Referred Equivalent Input-Noise Current for Wideband Transimpedance Design</a:t>
            </a:r>
            <a:endParaRPr lang="en-US" dirty="0"/>
          </a:p>
        </p:txBody>
      </p:sp>
      <p:sp>
        <p:nvSpPr>
          <p:cNvPr id="839683" name="Rectangle 3"/>
          <p:cNvSpPr>
            <a:spLocks noChangeArrowheads="1"/>
          </p:cNvSpPr>
          <p:nvPr/>
        </p:nvSpPr>
        <p:spPr bwMode="auto">
          <a:xfrm>
            <a:off x="838200" y="533400"/>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sp>
        <p:nvSpPr>
          <p:cNvPr id="839684" name="Rectangle 4"/>
          <p:cNvSpPr>
            <a:spLocks noChangeArrowheads="1"/>
          </p:cNvSpPr>
          <p:nvPr/>
        </p:nvSpPr>
        <p:spPr bwMode="auto">
          <a:xfrm>
            <a:off x="1524000" y="1828800"/>
            <a:ext cx="6400800" cy="1143000"/>
          </a:xfrm>
          <a:prstGeom prst="rect">
            <a:avLst/>
          </a:prstGeom>
          <a:noFill/>
          <a:ln w="9525">
            <a:noFill/>
            <a:miter lim="800000"/>
            <a:headEnd/>
            <a:tailEnd/>
          </a:ln>
          <a:effectLst/>
        </p:spPr>
        <p:txBody>
          <a:bodyPr lIns="90488" tIns="44450" rIns="90488" bIns="44450"/>
          <a:lstStyle/>
          <a:p>
            <a:pPr marL="342900" indent="-342900" algn="ctr">
              <a:spcBef>
                <a:spcPct val="20000"/>
              </a:spcBef>
            </a:pPr>
            <a:endParaRPr lang="en-US" sz="2400">
              <a:latin typeface="Arial" pitchFamily="34" charset="0"/>
            </a:endParaRPr>
          </a:p>
        </p:txBody>
      </p:sp>
    </p:spTree>
    <p:extLst>
      <p:ext uri="{BB962C8B-B14F-4D97-AF65-F5344CB8AC3E}">
        <p14:creationId xmlns:p14="http://schemas.microsoft.com/office/powerpoint/2010/main" val="2209790057"/>
      </p:ext>
    </p:extLst>
  </p:cSld>
  <p:clrMapOvr>
    <a:masterClrMapping/>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1" name="Rectangle 3"/>
          <p:cNvSpPr>
            <a:spLocks noGrp="1" noChangeArrowheads="1"/>
          </p:cNvSpPr>
          <p:nvPr>
            <p:ph idx="1"/>
          </p:nvPr>
        </p:nvSpPr>
        <p:spPr/>
        <p:txBody>
          <a:bodyPr/>
          <a:lstStyle/>
          <a:p>
            <a:r>
              <a:rPr lang="en-US" sz="2000" dirty="0" smtClean="0"/>
              <a:t>A thorough expression for transimpedance output noise can be extremely complicated This principally arises from two issues – </a:t>
            </a:r>
          </a:p>
          <a:p>
            <a:endParaRPr lang="en-US" sz="2000" dirty="0" smtClean="0"/>
          </a:p>
          <a:p>
            <a:pPr marL="457200" indent="-457200">
              <a:buFont typeface="+mj-lt"/>
              <a:buAutoNum type="arabicPeriod"/>
            </a:pPr>
            <a:r>
              <a:rPr lang="en-US" sz="2000" dirty="0" smtClean="0"/>
              <a:t>Including 1/f effects in the analysis - neglecting those for broadband applications creates a slight error but considerable simplicity. </a:t>
            </a:r>
          </a:p>
          <a:p>
            <a:pPr marL="457200" indent="-457200">
              <a:buFont typeface="+mj-lt"/>
              <a:buAutoNum type="arabicPeriod"/>
            </a:pPr>
            <a:endParaRPr lang="en-US" sz="2000" dirty="0" smtClean="0"/>
          </a:p>
          <a:p>
            <a:pPr marL="457200" indent="-457200">
              <a:buFont typeface="+mj-lt"/>
              <a:buAutoNum type="arabicPeriod"/>
            </a:pPr>
            <a:r>
              <a:rPr lang="en-US" sz="2000" dirty="0" smtClean="0"/>
              <a:t>Allowing each noise term to be combined at the output with a frequency response set only by the transimpedance amplifier design itself. If we assume the transimpedance stage is designed to provide &gt; than the desired final signal bandwidth, a post-filter downstream can be assumed for noise power bandwidth limiting purposes. That frequency “F” can then be used to calculate integrated noise. </a:t>
            </a:r>
            <a:endParaRPr lang="en-US" sz="2000" dirty="0"/>
          </a:p>
        </p:txBody>
      </p:sp>
      <p:sp>
        <p:nvSpPr>
          <p:cNvPr id="841730" name="Rectangle 2"/>
          <p:cNvSpPr>
            <a:spLocks noGrp="1" noChangeArrowheads="1"/>
          </p:cNvSpPr>
          <p:nvPr>
            <p:ph type="title"/>
          </p:nvPr>
        </p:nvSpPr>
        <p:spPr/>
        <p:txBody>
          <a:bodyPr/>
          <a:lstStyle/>
          <a:p>
            <a:r>
              <a:rPr lang="en-US" smtClean="0"/>
              <a:t>Simplified Transimpedance Noise Analysis</a:t>
            </a:r>
            <a:endParaRPr lang="en-US" dirty="0"/>
          </a:p>
        </p:txBody>
      </p:sp>
      <p:sp>
        <p:nvSpPr>
          <p:cNvPr id="841732" name="Rectangle 4"/>
          <p:cNvSpPr>
            <a:spLocks noChangeArrowheads="1"/>
          </p:cNvSpPr>
          <p:nvPr/>
        </p:nvSpPr>
        <p:spPr bwMode="auto">
          <a:xfrm>
            <a:off x="838200" y="533400"/>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sp>
        <p:nvSpPr>
          <p:cNvPr id="841733" name="Rectangle 5"/>
          <p:cNvSpPr>
            <a:spLocks noChangeArrowheads="1"/>
          </p:cNvSpPr>
          <p:nvPr/>
        </p:nvSpPr>
        <p:spPr bwMode="auto">
          <a:xfrm>
            <a:off x="1524000" y="1828800"/>
            <a:ext cx="6400800" cy="1143000"/>
          </a:xfrm>
          <a:prstGeom prst="rect">
            <a:avLst/>
          </a:prstGeom>
          <a:noFill/>
          <a:ln w="9525">
            <a:noFill/>
            <a:miter lim="800000"/>
            <a:headEnd/>
            <a:tailEnd/>
          </a:ln>
          <a:effectLst/>
        </p:spPr>
        <p:txBody>
          <a:bodyPr lIns="90488" tIns="44450" rIns="90488" bIns="44450"/>
          <a:lstStyle/>
          <a:p>
            <a:pPr marL="342900" indent="-342900" algn="ctr">
              <a:spcBef>
                <a:spcPct val="20000"/>
              </a:spcBef>
            </a:pPr>
            <a:endParaRPr lang="en-US" sz="2400">
              <a:latin typeface="Arial" pitchFamily="34" charset="0"/>
            </a:endParaRPr>
          </a:p>
        </p:txBody>
      </p:sp>
    </p:spTree>
    <p:extLst>
      <p:ext uri="{BB962C8B-B14F-4D97-AF65-F5344CB8AC3E}">
        <p14:creationId xmlns:p14="http://schemas.microsoft.com/office/powerpoint/2010/main" val="3256329747"/>
      </p:ext>
    </p:extLst>
  </p:cSld>
  <p:clrMapOvr>
    <a:masterClrMapping/>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83" name="Rectangle 3"/>
          <p:cNvSpPr>
            <a:spLocks noGrp="1" noChangeArrowheads="1"/>
          </p:cNvSpPr>
          <p:nvPr>
            <p:ph idx="1"/>
          </p:nvPr>
        </p:nvSpPr>
        <p:spPr/>
        <p:txBody>
          <a:bodyPr/>
          <a:lstStyle/>
          <a:p>
            <a:r>
              <a:rPr lang="en-US" sz="2000" dirty="0" smtClean="0"/>
              <a:t>The input noise terms needed for a transimpedance design are shown on the next slide.  These include – </a:t>
            </a:r>
          </a:p>
          <a:p>
            <a:pPr marL="457200" indent="-457200">
              <a:buFont typeface="+mj-lt"/>
              <a:buAutoNum type="arabicPeriod"/>
            </a:pPr>
            <a:r>
              <a:rPr lang="en-US" sz="2000" dirty="0" smtClean="0"/>
              <a:t>Non-inverting input voltage noise (e</a:t>
            </a:r>
            <a:r>
              <a:rPr lang="en-US" sz="2000" baseline="-25000" dirty="0" smtClean="0"/>
              <a:t>n</a:t>
            </a:r>
            <a:r>
              <a:rPr lang="en-US" sz="2000" dirty="0" smtClean="0"/>
              <a:t> - this will have a gain to the output of “1” at DC then increasing at 20dB/decade beyond (1/2</a:t>
            </a:r>
            <a:r>
              <a:rPr lang="en-US" sz="2000" dirty="0" smtClean="0">
                <a:sym typeface="Symbol" pitchFamily="18" charset="2"/>
              </a:rPr>
              <a:t></a:t>
            </a:r>
            <a:r>
              <a:rPr lang="en-US" sz="2000" dirty="0" smtClean="0"/>
              <a:t>R</a:t>
            </a:r>
            <a:r>
              <a:rPr lang="en-US" sz="2000" baseline="-25000" dirty="0" smtClean="0"/>
              <a:t>f</a:t>
            </a:r>
            <a:r>
              <a:rPr lang="en-US" sz="2000" dirty="0" smtClean="0"/>
              <a:t>C</a:t>
            </a:r>
            <a:r>
              <a:rPr lang="en-US" sz="2000" baseline="-25000" dirty="0" smtClean="0"/>
              <a:t>s</a:t>
            </a:r>
            <a:r>
              <a:rPr lang="en-US" sz="2000" dirty="0" smtClean="0"/>
              <a:t>)Hz which is the zero frequency (Z</a:t>
            </a:r>
            <a:r>
              <a:rPr lang="en-US" sz="2000" baseline="-25000" dirty="0" smtClean="0"/>
              <a:t>1</a:t>
            </a:r>
            <a:r>
              <a:rPr lang="en-US" sz="2000" dirty="0" smtClean="0"/>
              <a:t>) in the noise gain. </a:t>
            </a:r>
          </a:p>
          <a:p>
            <a:pPr marL="457200" indent="-457200">
              <a:buFont typeface="+mj-lt"/>
              <a:buAutoNum type="arabicPeriod"/>
            </a:pPr>
            <a:r>
              <a:rPr lang="en-US" sz="2000" dirty="0" smtClean="0"/>
              <a:t>Inverting input current noise (</a:t>
            </a:r>
            <a:r>
              <a:rPr lang="en-US" sz="2000" dirty="0" err="1" smtClean="0"/>
              <a:t>i</a:t>
            </a:r>
            <a:r>
              <a:rPr lang="en-US" sz="2000" baseline="-25000" dirty="0" err="1" smtClean="0"/>
              <a:t>bi</a:t>
            </a:r>
            <a:r>
              <a:rPr lang="en-US" sz="2000" dirty="0" smtClean="0"/>
              <a:t>) – </a:t>
            </a:r>
          </a:p>
          <a:p>
            <a:pPr marL="457200" indent="-457200">
              <a:buFont typeface="+mj-lt"/>
              <a:buAutoNum type="arabicPeriod"/>
            </a:pPr>
            <a:r>
              <a:rPr lang="en-US" sz="2000" dirty="0" smtClean="0"/>
              <a:t>Feedback resistor noise voltage = </a:t>
            </a:r>
            <a:r>
              <a:rPr lang="en-US" sz="2000" dirty="0" smtClean="0">
                <a:sym typeface="Symbol" pitchFamily="18" charset="2"/>
              </a:rPr>
              <a:t>(</a:t>
            </a:r>
            <a:r>
              <a:rPr lang="en-US" sz="2000" dirty="0" smtClean="0"/>
              <a:t>4kTR</a:t>
            </a:r>
            <a:r>
              <a:rPr lang="en-US" sz="2000" baseline="-25000" dirty="0" smtClean="0"/>
              <a:t>f</a:t>
            </a:r>
            <a:r>
              <a:rPr lang="en-US" sz="2000" dirty="0" smtClean="0"/>
              <a:t>)</a:t>
            </a:r>
          </a:p>
          <a:p>
            <a:endParaRPr lang="en-US" sz="2000" dirty="0" smtClean="0"/>
          </a:p>
          <a:p>
            <a:r>
              <a:rPr lang="en-US" sz="2000" dirty="0" smtClean="0"/>
              <a:t>These last two terms will, strictly speaking, have a response pole to the output set by P</a:t>
            </a:r>
            <a:r>
              <a:rPr lang="en-US" sz="2000" baseline="-25000" dirty="0" smtClean="0"/>
              <a:t>1</a:t>
            </a:r>
            <a:r>
              <a:rPr lang="en-US" sz="2000" dirty="0" smtClean="0"/>
              <a:t>. Since we will be assuming a post-filter below P</a:t>
            </a:r>
            <a:r>
              <a:rPr lang="en-US" sz="2000" baseline="-25000" dirty="0" smtClean="0"/>
              <a:t>1</a:t>
            </a:r>
            <a:r>
              <a:rPr lang="en-US" sz="2000" dirty="0" smtClean="0"/>
              <a:t>, we will neglect this internal band-limit and just apply an integration frequency of “F” to all the noise terms. </a:t>
            </a:r>
            <a:endParaRPr lang="en-US" sz="2000" dirty="0"/>
          </a:p>
        </p:txBody>
      </p:sp>
      <p:sp>
        <p:nvSpPr>
          <p:cNvPr id="890882" name="Rectangle 2"/>
          <p:cNvSpPr>
            <a:spLocks noGrp="1" noChangeArrowheads="1"/>
          </p:cNvSpPr>
          <p:nvPr>
            <p:ph type="title"/>
          </p:nvPr>
        </p:nvSpPr>
        <p:spPr/>
        <p:txBody>
          <a:bodyPr/>
          <a:lstStyle/>
          <a:p>
            <a:r>
              <a:rPr lang="en-US" smtClean="0"/>
              <a:t>Input Noise Terms</a:t>
            </a:r>
            <a:endParaRPr lang="en-US" dirty="0"/>
          </a:p>
        </p:txBody>
      </p:sp>
    </p:spTree>
    <p:extLst>
      <p:ext uri="{BB962C8B-B14F-4D97-AF65-F5344CB8AC3E}">
        <p14:creationId xmlns:p14="http://schemas.microsoft.com/office/powerpoint/2010/main" val="416415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7" name="Rectangle 3"/>
          <p:cNvSpPr>
            <a:spLocks noGrp="1" noChangeArrowheads="1"/>
          </p:cNvSpPr>
          <p:nvPr>
            <p:ph idx="1"/>
          </p:nvPr>
        </p:nvSpPr>
        <p:spPr/>
        <p:txBody>
          <a:bodyPr/>
          <a:lstStyle/>
          <a:p>
            <a:r>
              <a:rPr lang="en-US" sz="2000" dirty="0" smtClean="0"/>
              <a:t>Basic Issues</a:t>
            </a:r>
          </a:p>
          <a:p>
            <a:r>
              <a:rPr lang="en-US" sz="2000" dirty="0" smtClean="0"/>
              <a:t>Detailed Design equations</a:t>
            </a:r>
            <a:endParaRPr lang="en-US" sz="1600" dirty="0" smtClean="0"/>
          </a:p>
          <a:p>
            <a:r>
              <a:rPr lang="en-US" sz="2000" dirty="0" smtClean="0"/>
              <a:t>Examples of Simple Design</a:t>
            </a:r>
          </a:p>
          <a:p>
            <a:r>
              <a:rPr lang="en-US" sz="2000" dirty="0" smtClean="0"/>
              <a:t>Advanced Transimpedance Designs</a:t>
            </a:r>
          </a:p>
          <a:p>
            <a:r>
              <a:rPr lang="en-US" sz="2000" dirty="0" smtClean="0"/>
              <a:t>Measuring Frequency response for Capacitive source circuits</a:t>
            </a:r>
          </a:p>
          <a:p>
            <a:endParaRPr lang="en-US" sz="2000" dirty="0" smtClean="0"/>
          </a:p>
          <a:p>
            <a:r>
              <a:rPr lang="en-US" sz="2000" dirty="0" smtClean="0"/>
              <a:t>Detecting and amplifying the often very small current signal coming from a photodiode, can present a considerable challenge. The achievable gain, bandwidth, and input referred noise current are all coupled together in a few design variables.</a:t>
            </a:r>
          </a:p>
          <a:p>
            <a:r>
              <a:rPr lang="en-US" dirty="0" smtClean="0"/>
              <a:t>Most of this material comes from a series of articles referenced at the end where that material is also summarized in TI application note SBOA122.</a:t>
            </a:r>
          </a:p>
          <a:p>
            <a:r>
              <a:rPr lang="en-US" sz="2000" dirty="0" smtClean="0"/>
              <a:t>Many of the slides include more detail in the notes pages. </a:t>
            </a:r>
            <a:endParaRPr lang="en-US" sz="2000" dirty="0"/>
          </a:p>
        </p:txBody>
      </p:sp>
      <p:sp>
        <p:nvSpPr>
          <p:cNvPr id="815106" name="Rectangle 2"/>
          <p:cNvSpPr>
            <a:spLocks noGrp="1" noChangeArrowheads="1"/>
          </p:cNvSpPr>
          <p:nvPr>
            <p:ph type="title"/>
          </p:nvPr>
        </p:nvSpPr>
        <p:spPr/>
        <p:txBody>
          <a:bodyPr/>
          <a:lstStyle/>
          <a:p>
            <a:r>
              <a:rPr lang="en-US" smtClean="0"/>
              <a:t>Agenda</a:t>
            </a:r>
            <a:endParaRPr lang="en-US" dirty="0"/>
          </a:p>
        </p:txBody>
      </p:sp>
      <p:sp>
        <p:nvSpPr>
          <p:cNvPr id="815108" name="Rectangle 4"/>
          <p:cNvSpPr>
            <a:spLocks noChangeArrowheads="1"/>
          </p:cNvSpPr>
          <p:nvPr/>
        </p:nvSpPr>
        <p:spPr bwMode="auto">
          <a:xfrm>
            <a:off x="7173913" y="5791200"/>
            <a:ext cx="1828800" cy="495300"/>
          </a:xfrm>
          <a:prstGeom prst="rect">
            <a:avLst/>
          </a:prstGeom>
          <a:noFill/>
          <a:ln w="9525">
            <a:noFill/>
            <a:miter lim="800000"/>
            <a:headEnd/>
            <a:tailEnd/>
          </a:ln>
          <a:effectLst/>
        </p:spPr>
        <p:txBody>
          <a:bodyPr lIns="92075" tIns="46038" rIns="92075" bIns="46038"/>
          <a:lstStyle/>
          <a:p>
            <a:pPr marL="342900" indent="-342900">
              <a:spcBef>
                <a:spcPct val="20000"/>
              </a:spcBef>
              <a:buFont typeface="Wingdings" pitchFamily="2" charset="2"/>
              <a:buNone/>
            </a:pPr>
            <a:r>
              <a:rPr lang="en-US" sz="2200">
                <a:latin typeface="Times New Roman" pitchFamily="18" charset="0"/>
              </a:rPr>
              <a:t>	</a:t>
            </a:r>
          </a:p>
        </p:txBody>
      </p:sp>
    </p:spTree>
    <p:extLst>
      <p:ext uri="{BB962C8B-B14F-4D97-AF65-F5344CB8AC3E}">
        <p14:creationId xmlns:p14="http://schemas.microsoft.com/office/powerpoint/2010/main" val="179659687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Grp="1" noChangeArrowheads="1"/>
          </p:cNvSpPr>
          <p:nvPr>
            <p:ph type="title"/>
          </p:nvPr>
        </p:nvSpPr>
        <p:spPr>
          <a:xfrm>
            <a:off x="342900" y="0"/>
            <a:ext cx="8801100" cy="1189038"/>
          </a:xfrm>
        </p:spPr>
        <p:txBody>
          <a:bodyPr/>
          <a:lstStyle/>
          <a:p>
            <a:r>
              <a:rPr lang="en-US" dirty="0" smtClean="0"/>
              <a:t>Transimpedance Noise Analysis Circuit</a:t>
            </a:r>
            <a:endParaRPr lang="en-US" dirty="0"/>
          </a:p>
        </p:txBody>
      </p:sp>
      <p:sp>
        <p:nvSpPr>
          <p:cNvPr id="888835" name="Rectangle 3"/>
          <p:cNvSpPr>
            <a:spLocks noChangeArrowheads="1"/>
          </p:cNvSpPr>
          <p:nvPr/>
        </p:nvSpPr>
        <p:spPr bwMode="auto">
          <a:xfrm>
            <a:off x="1371600" y="206375"/>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graphicFrame>
        <p:nvGraphicFramePr>
          <p:cNvPr id="888836" name="Object 4"/>
          <p:cNvGraphicFramePr>
            <a:graphicFrameLocks noChangeAspect="1"/>
          </p:cNvGraphicFramePr>
          <p:nvPr/>
        </p:nvGraphicFramePr>
        <p:xfrm>
          <a:off x="2209800" y="2209800"/>
          <a:ext cx="422275" cy="623888"/>
        </p:xfrm>
        <a:graphic>
          <a:graphicData uri="http://schemas.openxmlformats.org/presentationml/2006/ole">
            <mc:AlternateContent xmlns:mc="http://schemas.openxmlformats.org/markup-compatibility/2006">
              <mc:Choice xmlns:v="urn:schemas-microsoft-com:vml" Requires="v">
                <p:oleObj spid="_x0000_s9308" name="Equation" r:id="rId4" imgW="177480" imgH="241200" progId="Equation.3">
                  <p:embed/>
                </p:oleObj>
              </mc:Choice>
              <mc:Fallback>
                <p:oleObj name="Equation" r:id="rId4" imgW="17748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209800"/>
                        <a:ext cx="422275" cy="623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8837" name="Object 5"/>
          <p:cNvGraphicFramePr>
            <a:graphicFrameLocks noChangeAspect="1"/>
          </p:cNvGraphicFramePr>
          <p:nvPr/>
        </p:nvGraphicFramePr>
        <p:xfrm>
          <a:off x="7010400" y="2286000"/>
          <a:ext cx="398463" cy="585788"/>
        </p:xfrm>
        <a:graphic>
          <a:graphicData uri="http://schemas.openxmlformats.org/presentationml/2006/ole">
            <mc:AlternateContent xmlns:mc="http://schemas.openxmlformats.org/markup-compatibility/2006">
              <mc:Choice xmlns:v="urn:schemas-microsoft-com:vml" Requires="v">
                <p:oleObj spid="_x0000_s9309" name="Equation" r:id="rId6" imgW="177480" imgH="241200" progId="Equation.3">
                  <p:embed/>
                </p:oleObj>
              </mc:Choice>
              <mc:Fallback>
                <p:oleObj name="Equation" r:id="rId6" imgW="17748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0400" y="2286000"/>
                        <a:ext cx="398463"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8838" name="Object 6"/>
          <p:cNvGraphicFramePr>
            <a:graphicFrameLocks noChangeAspect="1"/>
          </p:cNvGraphicFramePr>
          <p:nvPr/>
        </p:nvGraphicFramePr>
        <p:xfrm>
          <a:off x="2057400" y="4114800"/>
          <a:ext cx="354013" cy="428625"/>
        </p:xfrm>
        <a:graphic>
          <a:graphicData uri="http://schemas.openxmlformats.org/presentationml/2006/ole">
            <mc:AlternateContent xmlns:mc="http://schemas.openxmlformats.org/markup-compatibility/2006">
              <mc:Choice xmlns:v="urn:schemas-microsoft-com:vml" Requires="v">
                <p:oleObj spid="_x0000_s9310" name="Equation" r:id="rId8" imgW="215640" imgH="241200" progId="Equation.3">
                  <p:embed/>
                </p:oleObj>
              </mc:Choice>
              <mc:Fallback>
                <p:oleObj name="Equation" r:id="rId8" imgW="215640" imgH="241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7400" y="4114800"/>
                        <a:ext cx="35401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8839" name="Object 7"/>
          <p:cNvGraphicFramePr>
            <a:graphicFrameLocks noChangeAspect="1"/>
          </p:cNvGraphicFramePr>
          <p:nvPr/>
        </p:nvGraphicFramePr>
        <p:xfrm>
          <a:off x="5410200" y="4114800"/>
          <a:ext cx="1012825" cy="495300"/>
        </p:xfrm>
        <a:graphic>
          <a:graphicData uri="http://schemas.openxmlformats.org/presentationml/2006/ole">
            <mc:AlternateContent xmlns:mc="http://schemas.openxmlformats.org/markup-compatibility/2006">
              <mc:Choice xmlns:v="urn:schemas-microsoft-com:vml" Requires="v">
                <p:oleObj spid="_x0000_s9311" name="Equation" r:id="rId10" imgW="647640" imgH="291960" progId="Equation.3">
                  <p:embed/>
                </p:oleObj>
              </mc:Choice>
              <mc:Fallback>
                <p:oleObj name="Equation" r:id="rId10" imgW="647640" imgH="291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4114800"/>
                        <a:ext cx="101282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8840" name="Object 8"/>
          <p:cNvGraphicFramePr>
            <a:graphicFrameLocks noChangeAspect="1"/>
          </p:cNvGraphicFramePr>
          <p:nvPr/>
        </p:nvGraphicFramePr>
        <p:xfrm>
          <a:off x="4572000" y="4114800"/>
          <a:ext cx="390525" cy="466725"/>
        </p:xfrm>
        <a:graphic>
          <a:graphicData uri="http://schemas.openxmlformats.org/presentationml/2006/ole">
            <mc:AlternateContent xmlns:mc="http://schemas.openxmlformats.org/markup-compatibility/2006">
              <mc:Choice xmlns:v="urn:schemas-microsoft-com:vml" Requires="v">
                <p:oleObj spid="_x0000_s9312" name="Equation" r:id="rId12" imgW="241200" imgH="266400" progId="Equation.3">
                  <p:embed/>
                </p:oleObj>
              </mc:Choice>
              <mc:Fallback>
                <p:oleObj name="Equation" r:id="rId12" imgW="241200" imgH="2664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0" y="4114800"/>
                        <a:ext cx="390525" cy="46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8841" name="Object 9"/>
          <p:cNvGraphicFramePr>
            <a:graphicFrameLocks noChangeAspect="1"/>
          </p:cNvGraphicFramePr>
          <p:nvPr/>
        </p:nvGraphicFramePr>
        <p:xfrm>
          <a:off x="3581400" y="3962400"/>
          <a:ext cx="304800" cy="569913"/>
        </p:xfrm>
        <a:graphic>
          <a:graphicData uri="http://schemas.openxmlformats.org/presentationml/2006/ole">
            <mc:AlternateContent xmlns:mc="http://schemas.openxmlformats.org/markup-compatibility/2006">
              <mc:Choice xmlns:v="urn:schemas-microsoft-com:vml" Requires="v">
                <p:oleObj spid="_x0000_s9313" name="Equation" r:id="rId14" imgW="139680" imgH="241200" progId="Equation.3">
                  <p:embed/>
                </p:oleObj>
              </mc:Choice>
              <mc:Fallback>
                <p:oleObj name="Equation" r:id="rId14" imgW="139680" imgH="2412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81400" y="3962400"/>
                        <a:ext cx="304800" cy="569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88842" name="Group 10"/>
          <p:cNvGrpSpPr>
            <a:grpSpLocks/>
          </p:cNvGrpSpPr>
          <p:nvPr/>
        </p:nvGrpSpPr>
        <p:grpSpPr bwMode="auto">
          <a:xfrm>
            <a:off x="2209800" y="914400"/>
            <a:ext cx="5867400" cy="4572000"/>
            <a:chOff x="1636" y="377"/>
            <a:chExt cx="3946" cy="2902"/>
          </a:xfrm>
        </p:grpSpPr>
        <p:sp>
          <p:nvSpPr>
            <p:cNvPr id="888843" name="AutoShape 11"/>
            <p:cNvSpPr>
              <a:spLocks noChangeAspect="1" noChangeArrowheads="1" noTextEdit="1"/>
            </p:cNvSpPr>
            <p:nvPr/>
          </p:nvSpPr>
          <p:spPr bwMode="auto">
            <a:xfrm>
              <a:off x="1636" y="377"/>
              <a:ext cx="3946" cy="2902"/>
            </a:xfrm>
            <a:prstGeom prst="rect">
              <a:avLst/>
            </a:prstGeom>
            <a:noFill/>
            <a:ln w="9525">
              <a:noFill/>
              <a:miter lim="800000"/>
              <a:headEnd/>
              <a:tailEnd/>
            </a:ln>
          </p:spPr>
          <p:txBody>
            <a:bodyPr/>
            <a:lstStyle/>
            <a:p>
              <a:endParaRPr lang="en-US"/>
            </a:p>
          </p:txBody>
        </p:sp>
        <p:sp>
          <p:nvSpPr>
            <p:cNvPr id="888844" name="Line 12"/>
            <p:cNvSpPr>
              <a:spLocks noChangeShapeType="1"/>
            </p:cNvSpPr>
            <p:nvPr/>
          </p:nvSpPr>
          <p:spPr bwMode="auto">
            <a:xfrm>
              <a:off x="2609" y="967"/>
              <a:ext cx="1" cy="938"/>
            </a:xfrm>
            <a:prstGeom prst="line">
              <a:avLst/>
            </a:prstGeom>
            <a:noFill/>
            <a:ln w="9525">
              <a:solidFill>
                <a:srgbClr val="000000"/>
              </a:solidFill>
              <a:round/>
              <a:headEnd/>
              <a:tailEnd/>
            </a:ln>
          </p:spPr>
          <p:txBody>
            <a:bodyPr/>
            <a:lstStyle/>
            <a:p>
              <a:endParaRPr lang="en-US"/>
            </a:p>
          </p:txBody>
        </p:sp>
        <p:sp>
          <p:nvSpPr>
            <p:cNvPr id="888845" name="Line 13"/>
            <p:cNvSpPr>
              <a:spLocks noChangeShapeType="1"/>
            </p:cNvSpPr>
            <p:nvPr/>
          </p:nvSpPr>
          <p:spPr bwMode="auto">
            <a:xfrm>
              <a:off x="2609" y="967"/>
              <a:ext cx="966" cy="469"/>
            </a:xfrm>
            <a:prstGeom prst="line">
              <a:avLst/>
            </a:prstGeom>
            <a:noFill/>
            <a:ln w="9525">
              <a:solidFill>
                <a:srgbClr val="000000"/>
              </a:solidFill>
              <a:round/>
              <a:headEnd/>
              <a:tailEnd/>
            </a:ln>
          </p:spPr>
          <p:txBody>
            <a:bodyPr/>
            <a:lstStyle/>
            <a:p>
              <a:endParaRPr lang="en-US"/>
            </a:p>
          </p:txBody>
        </p:sp>
        <p:sp>
          <p:nvSpPr>
            <p:cNvPr id="888846" name="Line 14"/>
            <p:cNvSpPr>
              <a:spLocks noChangeShapeType="1"/>
            </p:cNvSpPr>
            <p:nvPr/>
          </p:nvSpPr>
          <p:spPr bwMode="auto">
            <a:xfrm flipV="1">
              <a:off x="2609" y="1436"/>
              <a:ext cx="966" cy="469"/>
            </a:xfrm>
            <a:prstGeom prst="line">
              <a:avLst/>
            </a:prstGeom>
            <a:noFill/>
            <a:ln w="9525">
              <a:solidFill>
                <a:srgbClr val="000000"/>
              </a:solidFill>
              <a:round/>
              <a:headEnd/>
              <a:tailEnd/>
            </a:ln>
          </p:spPr>
          <p:txBody>
            <a:bodyPr/>
            <a:lstStyle/>
            <a:p>
              <a:endParaRPr lang="en-US"/>
            </a:p>
          </p:txBody>
        </p:sp>
        <p:sp>
          <p:nvSpPr>
            <p:cNvPr id="888847" name="Line 15"/>
            <p:cNvSpPr>
              <a:spLocks noChangeShapeType="1"/>
            </p:cNvSpPr>
            <p:nvPr/>
          </p:nvSpPr>
          <p:spPr bwMode="auto">
            <a:xfrm>
              <a:off x="3575" y="1436"/>
              <a:ext cx="1207" cy="1"/>
            </a:xfrm>
            <a:prstGeom prst="line">
              <a:avLst/>
            </a:prstGeom>
            <a:noFill/>
            <a:ln w="9525">
              <a:solidFill>
                <a:srgbClr val="000000"/>
              </a:solidFill>
              <a:round/>
              <a:headEnd/>
              <a:tailEnd/>
            </a:ln>
          </p:spPr>
          <p:txBody>
            <a:bodyPr/>
            <a:lstStyle/>
            <a:p>
              <a:endParaRPr lang="en-US"/>
            </a:p>
          </p:txBody>
        </p:sp>
        <p:sp>
          <p:nvSpPr>
            <p:cNvPr id="888848" name="Line 16"/>
            <p:cNvSpPr>
              <a:spLocks noChangeShapeType="1"/>
            </p:cNvSpPr>
            <p:nvPr/>
          </p:nvSpPr>
          <p:spPr bwMode="auto">
            <a:xfrm>
              <a:off x="4299" y="1436"/>
              <a:ext cx="1" cy="937"/>
            </a:xfrm>
            <a:prstGeom prst="line">
              <a:avLst/>
            </a:prstGeom>
            <a:noFill/>
            <a:ln w="9525">
              <a:solidFill>
                <a:srgbClr val="000000"/>
              </a:solidFill>
              <a:round/>
              <a:headEnd/>
              <a:tailEnd/>
            </a:ln>
          </p:spPr>
          <p:txBody>
            <a:bodyPr/>
            <a:lstStyle/>
            <a:p>
              <a:endParaRPr lang="en-US"/>
            </a:p>
          </p:txBody>
        </p:sp>
        <p:sp>
          <p:nvSpPr>
            <p:cNvPr id="888849" name="Line 17"/>
            <p:cNvSpPr>
              <a:spLocks noChangeShapeType="1"/>
            </p:cNvSpPr>
            <p:nvPr/>
          </p:nvSpPr>
          <p:spPr bwMode="auto">
            <a:xfrm flipH="1">
              <a:off x="2368" y="1670"/>
              <a:ext cx="241" cy="1"/>
            </a:xfrm>
            <a:prstGeom prst="line">
              <a:avLst/>
            </a:prstGeom>
            <a:noFill/>
            <a:ln w="9525">
              <a:solidFill>
                <a:srgbClr val="000000"/>
              </a:solidFill>
              <a:round/>
              <a:headEnd/>
              <a:tailEnd/>
            </a:ln>
          </p:spPr>
          <p:txBody>
            <a:bodyPr/>
            <a:lstStyle/>
            <a:p>
              <a:endParaRPr lang="en-US"/>
            </a:p>
          </p:txBody>
        </p:sp>
        <p:sp>
          <p:nvSpPr>
            <p:cNvPr id="888850" name="Line 18"/>
            <p:cNvSpPr>
              <a:spLocks noChangeShapeType="1"/>
            </p:cNvSpPr>
            <p:nvPr/>
          </p:nvSpPr>
          <p:spPr bwMode="auto">
            <a:xfrm>
              <a:off x="2368" y="1670"/>
              <a:ext cx="1" cy="703"/>
            </a:xfrm>
            <a:prstGeom prst="line">
              <a:avLst/>
            </a:prstGeom>
            <a:noFill/>
            <a:ln w="9525">
              <a:solidFill>
                <a:srgbClr val="000000"/>
              </a:solidFill>
              <a:round/>
              <a:headEnd/>
              <a:tailEnd/>
            </a:ln>
          </p:spPr>
          <p:txBody>
            <a:bodyPr/>
            <a:lstStyle/>
            <a:p>
              <a:endParaRPr lang="en-US"/>
            </a:p>
          </p:txBody>
        </p:sp>
        <p:sp>
          <p:nvSpPr>
            <p:cNvPr id="888851" name="Line 19"/>
            <p:cNvSpPr>
              <a:spLocks noChangeShapeType="1"/>
            </p:cNvSpPr>
            <p:nvPr/>
          </p:nvSpPr>
          <p:spPr bwMode="auto">
            <a:xfrm flipH="1">
              <a:off x="2005" y="1201"/>
              <a:ext cx="604" cy="1"/>
            </a:xfrm>
            <a:prstGeom prst="line">
              <a:avLst/>
            </a:prstGeom>
            <a:noFill/>
            <a:ln w="9525">
              <a:solidFill>
                <a:srgbClr val="000000"/>
              </a:solidFill>
              <a:round/>
              <a:headEnd/>
              <a:tailEnd/>
            </a:ln>
          </p:spPr>
          <p:txBody>
            <a:bodyPr/>
            <a:lstStyle/>
            <a:p>
              <a:endParaRPr lang="en-US"/>
            </a:p>
          </p:txBody>
        </p:sp>
        <p:sp>
          <p:nvSpPr>
            <p:cNvPr id="888852" name="Line 20"/>
            <p:cNvSpPr>
              <a:spLocks noChangeShapeType="1"/>
            </p:cNvSpPr>
            <p:nvPr/>
          </p:nvSpPr>
          <p:spPr bwMode="auto">
            <a:xfrm>
              <a:off x="2005" y="1201"/>
              <a:ext cx="1" cy="118"/>
            </a:xfrm>
            <a:prstGeom prst="line">
              <a:avLst/>
            </a:prstGeom>
            <a:noFill/>
            <a:ln w="9525">
              <a:solidFill>
                <a:srgbClr val="000000"/>
              </a:solidFill>
              <a:round/>
              <a:headEnd/>
              <a:tailEnd/>
            </a:ln>
          </p:spPr>
          <p:txBody>
            <a:bodyPr/>
            <a:lstStyle/>
            <a:p>
              <a:endParaRPr lang="en-US"/>
            </a:p>
          </p:txBody>
        </p:sp>
        <p:sp>
          <p:nvSpPr>
            <p:cNvPr id="888853" name="Line 21"/>
            <p:cNvSpPr>
              <a:spLocks noChangeShapeType="1"/>
            </p:cNvSpPr>
            <p:nvPr/>
          </p:nvSpPr>
          <p:spPr bwMode="auto">
            <a:xfrm>
              <a:off x="1885" y="2359"/>
              <a:ext cx="1207" cy="1"/>
            </a:xfrm>
            <a:prstGeom prst="line">
              <a:avLst/>
            </a:prstGeom>
            <a:noFill/>
            <a:ln w="9525">
              <a:solidFill>
                <a:srgbClr val="000000"/>
              </a:solidFill>
              <a:round/>
              <a:headEnd/>
              <a:tailEnd/>
            </a:ln>
          </p:spPr>
          <p:txBody>
            <a:bodyPr/>
            <a:lstStyle/>
            <a:p>
              <a:endParaRPr lang="en-US"/>
            </a:p>
          </p:txBody>
        </p:sp>
        <p:sp>
          <p:nvSpPr>
            <p:cNvPr id="888854" name="Freeform 22"/>
            <p:cNvSpPr>
              <a:spLocks/>
            </p:cNvSpPr>
            <p:nvPr/>
          </p:nvSpPr>
          <p:spPr bwMode="auto">
            <a:xfrm>
              <a:off x="3222" y="2298"/>
              <a:ext cx="330" cy="132"/>
            </a:xfrm>
            <a:custGeom>
              <a:avLst/>
              <a:gdLst/>
              <a:ahLst/>
              <a:cxnLst>
                <a:cxn ang="0">
                  <a:pos x="0" y="128"/>
                </a:cxn>
                <a:cxn ang="0">
                  <a:pos x="56" y="0"/>
                </a:cxn>
                <a:cxn ang="0">
                  <a:pos x="162" y="258"/>
                </a:cxn>
                <a:cxn ang="0">
                  <a:pos x="276" y="3"/>
                </a:cxn>
                <a:cxn ang="0">
                  <a:pos x="383" y="261"/>
                </a:cxn>
                <a:cxn ang="0">
                  <a:pos x="497" y="6"/>
                </a:cxn>
                <a:cxn ang="0">
                  <a:pos x="603" y="266"/>
                </a:cxn>
                <a:cxn ang="0">
                  <a:pos x="660" y="138"/>
                </a:cxn>
              </a:cxnLst>
              <a:rect l="0" t="0" r="r" b="b"/>
              <a:pathLst>
                <a:path w="660" h="266">
                  <a:moveTo>
                    <a:pt x="0" y="128"/>
                  </a:moveTo>
                  <a:lnTo>
                    <a:pt x="56" y="0"/>
                  </a:lnTo>
                  <a:lnTo>
                    <a:pt x="162" y="258"/>
                  </a:lnTo>
                  <a:lnTo>
                    <a:pt x="276" y="3"/>
                  </a:lnTo>
                  <a:lnTo>
                    <a:pt x="383" y="261"/>
                  </a:lnTo>
                  <a:lnTo>
                    <a:pt x="497" y="6"/>
                  </a:lnTo>
                  <a:lnTo>
                    <a:pt x="603" y="266"/>
                  </a:lnTo>
                  <a:lnTo>
                    <a:pt x="660" y="138"/>
                  </a:lnTo>
                </a:path>
              </a:pathLst>
            </a:custGeom>
            <a:noFill/>
            <a:ln w="3175">
              <a:solidFill>
                <a:srgbClr val="000000"/>
              </a:solidFill>
              <a:prstDash val="solid"/>
              <a:round/>
              <a:headEnd/>
              <a:tailEnd/>
            </a:ln>
          </p:spPr>
          <p:txBody>
            <a:bodyPr/>
            <a:lstStyle/>
            <a:p>
              <a:endParaRPr lang="en-US"/>
            </a:p>
          </p:txBody>
        </p:sp>
        <p:sp>
          <p:nvSpPr>
            <p:cNvPr id="888855" name="Line 23"/>
            <p:cNvSpPr>
              <a:spLocks noChangeShapeType="1"/>
            </p:cNvSpPr>
            <p:nvPr/>
          </p:nvSpPr>
          <p:spPr bwMode="auto">
            <a:xfrm>
              <a:off x="3552" y="2366"/>
              <a:ext cx="140" cy="3"/>
            </a:xfrm>
            <a:prstGeom prst="line">
              <a:avLst/>
            </a:prstGeom>
            <a:noFill/>
            <a:ln w="3175">
              <a:solidFill>
                <a:srgbClr val="000000"/>
              </a:solidFill>
              <a:round/>
              <a:headEnd/>
              <a:tailEnd/>
            </a:ln>
          </p:spPr>
          <p:txBody>
            <a:bodyPr/>
            <a:lstStyle/>
            <a:p>
              <a:endParaRPr lang="en-US"/>
            </a:p>
          </p:txBody>
        </p:sp>
        <p:sp>
          <p:nvSpPr>
            <p:cNvPr id="888856" name="Line 24"/>
            <p:cNvSpPr>
              <a:spLocks noChangeShapeType="1"/>
            </p:cNvSpPr>
            <p:nvPr/>
          </p:nvSpPr>
          <p:spPr bwMode="auto">
            <a:xfrm>
              <a:off x="3083" y="2359"/>
              <a:ext cx="139" cy="3"/>
            </a:xfrm>
            <a:prstGeom prst="line">
              <a:avLst/>
            </a:prstGeom>
            <a:noFill/>
            <a:ln w="3175">
              <a:solidFill>
                <a:srgbClr val="000000"/>
              </a:solidFill>
              <a:round/>
              <a:headEnd/>
              <a:tailEnd/>
            </a:ln>
          </p:spPr>
          <p:txBody>
            <a:bodyPr/>
            <a:lstStyle/>
            <a:p>
              <a:endParaRPr lang="en-US"/>
            </a:p>
          </p:txBody>
        </p:sp>
        <p:sp>
          <p:nvSpPr>
            <p:cNvPr id="888857" name="Line 25"/>
            <p:cNvSpPr>
              <a:spLocks noChangeShapeType="1"/>
            </p:cNvSpPr>
            <p:nvPr/>
          </p:nvSpPr>
          <p:spPr bwMode="auto">
            <a:xfrm>
              <a:off x="1824" y="2491"/>
              <a:ext cx="121" cy="1"/>
            </a:xfrm>
            <a:prstGeom prst="line">
              <a:avLst/>
            </a:prstGeom>
            <a:noFill/>
            <a:ln w="9525">
              <a:solidFill>
                <a:srgbClr val="000000"/>
              </a:solidFill>
              <a:round/>
              <a:headEnd/>
              <a:tailEnd/>
            </a:ln>
          </p:spPr>
          <p:txBody>
            <a:bodyPr/>
            <a:lstStyle/>
            <a:p>
              <a:endParaRPr lang="en-US"/>
            </a:p>
          </p:txBody>
        </p:sp>
        <p:sp>
          <p:nvSpPr>
            <p:cNvPr id="888858" name="Line 26"/>
            <p:cNvSpPr>
              <a:spLocks noChangeShapeType="1"/>
            </p:cNvSpPr>
            <p:nvPr/>
          </p:nvSpPr>
          <p:spPr bwMode="auto">
            <a:xfrm>
              <a:off x="1824" y="2549"/>
              <a:ext cx="121" cy="1"/>
            </a:xfrm>
            <a:prstGeom prst="line">
              <a:avLst/>
            </a:prstGeom>
            <a:noFill/>
            <a:ln w="9525">
              <a:solidFill>
                <a:srgbClr val="000000"/>
              </a:solidFill>
              <a:round/>
              <a:headEnd/>
              <a:tailEnd/>
            </a:ln>
          </p:spPr>
          <p:txBody>
            <a:bodyPr/>
            <a:lstStyle/>
            <a:p>
              <a:endParaRPr lang="en-US"/>
            </a:p>
          </p:txBody>
        </p:sp>
        <p:sp>
          <p:nvSpPr>
            <p:cNvPr id="888859" name="Line 27"/>
            <p:cNvSpPr>
              <a:spLocks noChangeShapeType="1"/>
            </p:cNvSpPr>
            <p:nvPr/>
          </p:nvSpPr>
          <p:spPr bwMode="auto">
            <a:xfrm>
              <a:off x="1885" y="2549"/>
              <a:ext cx="1" cy="176"/>
            </a:xfrm>
            <a:prstGeom prst="line">
              <a:avLst/>
            </a:prstGeom>
            <a:noFill/>
            <a:ln w="9525">
              <a:solidFill>
                <a:srgbClr val="000000"/>
              </a:solidFill>
              <a:round/>
              <a:headEnd/>
              <a:tailEnd/>
            </a:ln>
          </p:spPr>
          <p:txBody>
            <a:bodyPr/>
            <a:lstStyle/>
            <a:p>
              <a:endParaRPr lang="en-US"/>
            </a:p>
          </p:txBody>
        </p:sp>
        <p:sp>
          <p:nvSpPr>
            <p:cNvPr id="888860" name="Line 28"/>
            <p:cNvSpPr>
              <a:spLocks noChangeShapeType="1"/>
            </p:cNvSpPr>
            <p:nvPr/>
          </p:nvSpPr>
          <p:spPr bwMode="auto">
            <a:xfrm flipH="1">
              <a:off x="2307" y="2491"/>
              <a:ext cx="61" cy="58"/>
            </a:xfrm>
            <a:prstGeom prst="line">
              <a:avLst/>
            </a:prstGeom>
            <a:noFill/>
            <a:ln w="9525">
              <a:solidFill>
                <a:srgbClr val="000000"/>
              </a:solidFill>
              <a:round/>
              <a:headEnd/>
              <a:tailEnd/>
            </a:ln>
          </p:spPr>
          <p:txBody>
            <a:bodyPr/>
            <a:lstStyle/>
            <a:p>
              <a:endParaRPr lang="en-US"/>
            </a:p>
          </p:txBody>
        </p:sp>
        <p:sp>
          <p:nvSpPr>
            <p:cNvPr id="888861" name="Line 29"/>
            <p:cNvSpPr>
              <a:spLocks noChangeShapeType="1"/>
            </p:cNvSpPr>
            <p:nvPr/>
          </p:nvSpPr>
          <p:spPr bwMode="auto">
            <a:xfrm>
              <a:off x="2368" y="2491"/>
              <a:ext cx="60" cy="58"/>
            </a:xfrm>
            <a:prstGeom prst="line">
              <a:avLst/>
            </a:prstGeom>
            <a:noFill/>
            <a:ln w="9525">
              <a:solidFill>
                <a:srgbClr val="000000"/>
              </a:solidFill>
              <a:round/>
              <a:headEnd/>
              <a:tailEnd/>
            </a:ln>
          </p:spPr>
          <p:txBody>
            <a:bodyPr/>
            <a:lstStyle/>
            <a:p>
              <a:endParaRPr lang="en-US"/>
            </a:p>
          </p:txBody>
        </p:sp>
        <p:sp>
          <p:nvSpPr>
            <p:cNvPr id="888862" name="Line 30"/>
            <p:cNvSpPr>
              <a:spLocks noChangeShapeType="1"/>
            </p:cNvSpPr>
            <p:nvPr/>
          </p:nvSpPr>
          <p:spPr bwMode="auto">
            <a:xfrm>
              <a:off x="2307" y="2549"/>
              <a:ext cx="61" cy="59"/>
            </a:xfrm>
            <a:prstGeom prst="line">
              <a:avLst/>
            </a:prstGeom>
            <a:noFill/>
            <a:ln w="9525">
              <a:solidFill>
                <a:srgbClr val="000000"/>
              </a:solidFill>
              <a:round/>
              <a:headEnd/>
              <a:tailEnd/>
            </a:ln>
          </p:spPr>
          <p:txBody>
            <a:bodyPr/>
            <a:lstStyle/>
            <a:p>
              <a:endParaRPr lang="en-US"/>
            </a:p>
          </p:txBody>
        </p:sp>
        <p:sp>
          <p:nvSpPr>
            <p:cNvPr id="888863" name="Line 31"/>
            <p:cNvSpPr>
              <a:spLocks noChangeShapeType="1"/>
            </p:cNvSpPr>
            <p:nvPr/>
          </p:nvSpPr>
          <p:spPr bwMode="auto">
            <a:xfrm flipH="1">
              <a:off x="2368" y="2549"/>
              <a:ext cx="60" cy="59"/>
            </a:xfrm>
            <a:prstGeom prst="line">
              <a:avLst/>
            </a:prstGeom>
            <a:noFill/>
            <a:ln w="9525">
              <a:solidFill>
                <a:srgbClr val="000000"/>
              </a:solidFill>
              <a:round/>
              <a:headEnd/>
              <a:tailEnd/>
            </a:ln>
          </p:spPr>
          <p:txBody>
            <a:bodyPr/>
            <a:lstStyle/>
            <a:p>
              <a:endParaRPr lang="en-US"/>
            </a:p>
          </p:txBody>
        </p:sp>
        <p:sp>
          <p:nvSpPr>
            <p:cNvPr id="888864" name="Line 32"/>
            <p:cNvSpPr>
              <a:spLocks noChangeShapeType="1"/>
            </p:cNvSpPr>
            <p:nvPr/>
          </p:nvSpPr>
          <p:spPr bwMode="auto">
            <a:xfrm flipH="1">
              <a:off x="2337" y="2520"/>
              <a:ext cx="60" cy="58"/>
            </a:xfrm>
            <a:prstGeom prst="line">
              <a:avLst/>
            </a:prstGeom>
            <a:noFill/>
            <a:ln w="9525">
              <a:solidFill>
                <a:srgbClr val="000000"/>
              </a:solidFill>
              <a:round/>
              <a:headEnd/>
              <a:tailEnd/>
            </a:ln>
          </p:spPr>
          <p:txBody>
            <a:bodyPr/>
            <a:lstStyle/>
            <a:p>
              <a:endParaRPr lang="en-US"/>
            </a:p>
          </p:txBody>
        </p:sp>
        <p:sp>
          <p:nvSpPr>
            <p:cNvPr id="888865" name="Line 33"/>
            <p:cNvSpPr>
              <a:spLocks noChangeShapeType="1"/>
            </p:cNvSpPr>
            <p:nvPr/>
          </p:nvSpPr>
          <p:spPr bwMode="auto">
            <a:xfrm>
              <a:off x="2337" y="2520"/>
              <a:ext cx="60" cy="58"/>
            </a:xfrm>
            <a:prstGeom prst="line">
              <a:avLst/>
            </a:prstGeom>
            <a:noFill/>
            <a:ln w="9525">
              <a:solidFill>
                <a:srgbClr val="000000"/>
              </a:solidFill>
              <a:round/>
              <a:headEnd/>
              <a:tailEnd/>
            </a:ln>
          </p:spPr>
          <p:txBody>
            <a:bodyPr/>
            <a:lstStyle/>
            <a:p>
              <a:endParaRPr lang="en-US"/>
            </a:p>
          </p:txBody>
        </p:sp>
        <p:sp>
          <p:nvSpPr>
            <p:cNvPr id="888866" name="Line 34"/>
            <p:cNvSpPr>
              <a:spLocks noChangeShapeType="1"/>
            </p:cNvSpPr>
            <p:nvPr/>
          </p:nvSpPr>
          <p:spPr bwMode="auto">
            <a:xfrm>
              <a:off x="2368" y="2520"/>
              <a:ext cx="1" cy="58"/>
            </a:xfrm>
            <a:prstGeom prst="line">
              <a:avLst/>
            </a:prstGeom>
            <a:noFill/>
            <a:ln w="9525">
              <a:solidFill>
                <a:srgbClr val="000000"/>
              </a:solidFill>
              <a:round/>
              <a:headEnd/>
              <a:tailEnd/>
            </a:ln>
          </p:spPr>
          <p:txBody>
            <a:bodyPr/>
            <a:lstStyle/>
            <a:p>
              <a:endParaRPr lang="en-US"/>
            </a:p>
          </p:txBody>
        </p:sp>
        <p:sp>
          <p:nvSpPr>
            <p:cNvPr id="888867" name="Line 35"/>
            <p:cNvSpPr>
              <a:spLocks noChangeShapeType="1"/>
            </p:cNvSpPr>
            <p:nvPr/>
          </p:nvSpPr>
          <p:spPr bwMode="auto">
            <a:xfrm>
              <a:off x="2337" y="2549"/>
              <a:ext cx="60" cy="1"/>
            </a:xfrm>
            <a:prstGeom prst="line">
              <a:avLst/>
            </a:prstGeom>
            <a:noFill/>
            <a:ln w="9525">
              <a:solidFill>
                <a:srgbClr val="000000"/>
              </a:solidFill>
              <a:round/>
              <a:headEnd/>
              <a:tailEnd/>
            </a:ln>
          </p:spPr>
          <p:txBody>
            <a:bodyPr/>
            <a:lstStyle/>
            <a:p>
              <a:endParaRPr lang="en-US"/>
            </a:p>
          </p:txBody>
        </p:sp>
        <p:sp>
          <p:nvSpPr>
            <p:cNvPr id="888868" name="Line 36"/>
            <p:cNvSpPr>
              <a:spLocks noChangeShapeType="1"/>
            </p:cNvSpPr>
            <p:nvPr/>
          </p:nvSpPr>
          <p:spPr bwMode="auto">
            <a:xfrm>
              <a:off x="2368" y="2373"/>
              <a:ext cx="1" cy="118"/>
            </a:xfrm>
            <a:prstGeom prst="line">
              <a:avLst/>
            </a:prstGeom>
            <a:noFill/>
            <a:ln w="9525">
              <a:solidFill>
                <a:srgbClr val="000000"/>
              </a:solidFill>
              <a:round/>
              <a:headEnd/>
              <a:tailEnd/>
            </a:ln>
          </p:spPr>
          <p:txBody>
            <a:bodyPr/>
            <a:lstStyle/>
            <a:p>
              <a:endParaRPr lang="en-US"/>
            </a:p>
          </p:txBody>
        </p:sp>
        <p:sp>
          <p:nvSpPr>
            <p:cNvPr id="888869" name="Line 37"/>
            <p:cNvSpPr>
              <a:spLocks noChangeShapeType="1"/>
            </p:cNvSpPr>
            <p:nvPr/>
          </p:nvSpPr>
          <p:spPr bwMode="auto">
            <a:xfrm>
              <a:off x="2368" y="2608"/>
              <a:ext cx="1" cy="117"/>
            </a:xfrm>
            <a:prstGeom prst="line">
              <a:avLst/>
            </a:prstGeom>
            <a:noFill/>
            <a:ln w="9525">
              <a:solidFill>
                <a:srgbClr val="000000"/>
              </a:solidFill>
              <a:round/>
              <a:headEnd/>
              <a:tailEnd/>
            </a:ln>
          </p:spPr>
          <p:txBody>
            <a:bodyPr/>
            <a:lstStyle/>
            <a:p>
              <a:endParaRPr lang="en-US"/>
            </a:p>
          </p:txBody>
        </p:sp>
        <p:sp>
          <p:nvSpPr>
            <p:cNvPr id="888870" name="Line 38"/>
            <p:cNvSpPr>
              <a:spLocks noChangeShapeType="1"/>
            </p:cNvSpPr>
            <p:nvPr/>
          </p:nvSpPr>
          <p:spPr bwMode="auto">
            <a:xfrm>
              <a:off x="1824" y="2725"/>
              <a:ext cx="121" cy="1"/>
            </a:xfrm>
            <a:prstGeom prst="line">
              <a:avLst/>
            </a:prstGeom>
            <a:noFill/>
            <a:ln w="9525">
              <a:solidFill>
                <a:srgbClr val="000000"/>
              </a:solidFill>
              <a:round/>
              <a:headEnd/>
              <a:tailEnd/>
            </a:ln>
          </p:spPr>
          <p:txBody>
            <a:bodyPr/>
            <a:lstStyle/>
            <a:p>
              <a:endParaRPr lang="en-US"/>
            </a:p>
          </p:txBody>
        </p:sp>
        <p:sp>
          <p:nvSpPr>
            <p:cNvPr id="888871" name="Line 39"/>
            <p:cNvSpPr>
              <a:spLocks noChangeShapeType="1"/>
            </p:cNvSpPr>
            <p:nvPr/>
          </p:nvSpPr>
          <p:spPr bwMode="auto">
            <a:xfrm>
              <a:off x="1840" y="2739"/>
              <a:ext cx="90" cy="1"/>
            </a:xfrm>
            <a:prstGeom prst="line">
              <a:avLst/>
            </a:prstGeom>
            <a:noFill/>
            <a:ln w="9525">
              <a:solidFill>
                <a:srgbClr val="000000"/>
              </a:solidFill>
              <a:round/>
              <a:headEnd/>
              <a:tailEnd/>
            </a:ln>
          </p:spPr>
          <p:txBody>
            <a:bodyPr/>
            <a:lstStyle/>
            <a:p>
              <a:endParaRPr lang="en-US"/>
            </a:p>
          </p:txBody>
        </p:sp>
        <p:sp>
          <p:nvSpPr>
            <p:cNvPr id="888872" name="Line 40"/>
            <p:cNvSpPr>
              <a:spLocks noChangeShapeType="1"/>
            </p:cNvSpPr>
            <p:nvPr/>
          </p:nvSpPr>
          <p:spPr bwMode="auto">
            <a:xfrm>
              <a:off x="1869" y="2754"/>
              <a:ext cx="31" cy="1"/>
            </a:xfrm>
            <a:prstGeom prst="line">
              <a:avLst/>
            </a:prstGeom>
            <a:noFill/>
            <a:ln w="9525">
              <a:solidFill>
                <a:srgbClr val="000000"/>
              </a:solidFill>
              <a:round/>
              <a:headEnd/>
              <a:tailEnd/>
            </a:ln>
          </p:spPr>
          <p:txBody>
            <a:bodyPr/>
            <a:lstStyle/>
            <a:p>
              <a:endParaRPr lang="en-US"/>
            </a:p>
          </p:txBody>
        </p:sp>
        <p:sp>
          <p:nvSpPr>
            <p:cNvPr id="888873" name="Line 41"/>
            <p:cNvSpPr>
              <a:spLocks noChangeShapeType="1"/>
            </p:cNvSpPr>
            <p:nvPr/>
          </p:nvSpPr>
          <p:spPr bwMode="auto">
            <a:xfrm>
              <a:off x="2307" y="2725"/>
              <a:ext cx="121" cy="1"/>
            </a:xfrm>
            <a:prstGeom prst="line">
              <a:avLst/>
            </a:prstGeom>
            <a:noFill/>
            <a:ln w="9525">
              <a:solidFill>
                <a:srgbClr val="000000"/>
              </a:solidFill>
              <a:round/>
              <a:headEnd/>
              <a:tailEnd/>
            </a:ln>
          </p:spPr>
          <p:txBody>
            <a:bodyPr/>
            <a:lstStyle/>
            <a:p>
              <a:endParaRPr lang="en-US"/>
            </a:p>
          </p:txBody>
        </p:sp>
        <p:sp>
          <p:nvSpPr>
            <p:cNvPr id="888874" name="Line 42"/>
            <p:cNvSpPr>
              <a:spLocks noChangeShapeType="1"/>
            </p:cNvSpPr>
            <p:nvPr/>
          </p:nvSpPr>
          <p:spPr bwMode="auto">
            <a:xfrm>
              <a:off x="2323" y="2739"/>
              <a:ext cx="90" cy="1"/>
            </a:xfrm>
            <a:prstGeom prst="line">
              <a:avLst/>
            </a:prstGeom>
            <a:noFill/>
            <a:ln w="9525">
              <a:solidFill>
                <a:srgbClr val="000000"/>
              </a:solidFill>
              <a:round/>
              <a:headEnd/>
              <a:tailEnd/>
            </a:ln>
          </p:spPr>
          <p:txBody>
            <a:bodyPr/>
            <a:lstStyle/>
            <a:p>
              <a:endParaRPr lang="en-US"/>
            </a:p>
          </p:txBody>
        </p:sp>
        <p:sp>
          <p:nvSpPr>
            <p:cNvPr id="888875" name="Line 43"/>
            <p:cNvSpPr>
              <a:spLocks noChangeShapeType="1"/>
            </p:cNvSpPr>
            <p:nvPr/>
          </p:nvSpPr>
          <p:spPr bwMode="auto">
            <a:xfrm>
              <a:off x="2352" y="2754"/>
              <a:ext cx="31" cy="1"/>
            </a:xfrm>
            <a:prstGeom prst="line">
              <a:avLst/>
            </a:prstGeom>
            <a:noFill/>
            <a:ln w="9525">
              <a:solidFill>
                <a:srgbClr val="000000"/>
              </a:solidFill>
              <a:round/>
              <a:headEnd/>
              <a:tailEnd/>
            </a:ln>
          </p:spPr>
          <p:txBody>
            <a:bodyPr/>
            <a:lstStyle/>
            <a:p>
              <a:endParaRPr lang="en-US"/>
            </a:p>
          </p:txBody>
        </p:sp>
        <p:sp>
          <p:nvSpPr>
            <p:cNvPr id="888876" name="Rectangle 44"/>
            <p:cNvSpPr>
              <a:spLocks noChangeArrowheads="1"/>
            </p:cNvSpPr>
            <p:nvPr/>
          </p:nvSpPr>
          <p:spPr bwMode="auto">
            <a:xfrm>
              <a:off x="2682" y="1055"/>
              <a:ext cx="107" cy="211"/>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pitchFamily="34" charset="0"/>
                </a:rPr>
                <a:t>+</a:t>
              </a:r>
              <a:endParaRPr lang="en-US" sz="2400">
                <a:latin typeface="Times New Roman" pitchFamily="18" charset="0"/>
              </a:endParaRPr>
            </a:p>
          </p:txBody>
        </p:sp>
        <p:sp>
          <p:nvSpPr>
            <p:cNvPr id="888877" name="Rectangle 45"/>
            <p:cNvSpPr>
              <a:spLocks noChangeArrowheads="1"/>
            </p:cNvSpPr>
            <p:nvPr/>
          </p:nvSpPr>
          <p:spPr bwMode="auto">
            <a:xfrm>
              <a:off x="2662" y="1592"/>
              <a:ext cx="89" cy="305"/>
            </a:xfrm>
            <a:prstGeom prst="rect">
              <a:avLst/>
            </a:prstGeom>
            <a:noFill/>
            <a:ln w="9525">
              <a:noFill/>
              <a:miter lim="800000"/>
              <a:headEnd/>
              <a:tailEnd/>
            </a:ln>
          </p:spPr>
          <p:txBody>
            <a:bodyPr wrap="none" lIns="0" tIns="0" rIns="0" bIns="0">
              <a:spAutoFit/>
            </a:bodyPr>
            <a:lstStyle/>
            <a:p>
              <a:r>
                <a:rPr lang="en-US" sz="2900">
                  <a:solidFill>
                    <a:srgbClr val="000000"/>
                  </a:solidFill>
                  <a:latin typeface="Arial" pitchFamily="34" charset="0"/>
                </a:rPr>
                <a:t>-</a:t>
              </a:r>
              <a:endParaRPr lang="en-US" sz="2400">
                <a:latin typeface="Times New Roman" pitchFamily="18" charset="0"/>
              </a:endParaRPr>
            </a:p>
          </p:txBody>
        </p:sp>
        <p:sp>
          <p:nvSpPr>
            <p:cNvPr id="888878" name="Freeform 46"/>
            <p:cNvSpPr>
              <a:spLocks/>
            </p:cNvSpPr>
            <p:nvPr/>
          </p:nvSpPr>
          <p:spPr bwMode="auto">
            <a:xfrm>
              <a:off x="4782" y="1414"/>
              <a:ext cx="45" cy="43"/>
            </a:xfrm>
            <a:custGeom>
              <a:avLst/>
              <a:gdLst/>
              <a:ahLst/>
              <a:cxnLst>
                <a:cxn ang="0">
                  <a:pos x="0" y="44"/>
                </a:cxn>
                <a:cxn ang="0">
                  <a:pos x="3" y="28"/>
                </a:cxn>
                <a:cxn ang="0">
                  <a:pos x="10" y="15"/>
                </a:cxn>
                <a:cxn ang="0">
                  <a:pos x="23" y="4"/>
                </a:cxn>
                <a:cxn ang="0">
                  <a:pos x="37" y="0"/>
                </a:cxn>
                <a:cxn ang="0">
                  <a:pos x="53" y="0"/>
                </a:cxn>
                <a:cxn ang="0">
                  <a:pos x="68" y="4"/>
                </a:cxn>
                <a:cxn ang="0">
                  <a:pos x="81" y="15"/>
                </a:cxn>
                <a:cxn ang="0">
                  <a:pos x="87" y="28"/>
                </a:cxn>
                <a:cxn ang="0">
                  <a:pos x="90" y="44"/>
                </a:cxn>
                <a:cxn ang="0">
                  <a:pos x="87" y="58"/>
                </a:cxn>
                <a:cxn ang="0">
                  <a:pos x="81" y="72"/>
                </a:cxn>
                <a:cxn ang="0">
                  <a:pos x="68" y="81"/>
                </a:cxn>
                <a:cxn ang="0">
                  <a:pos x="53" y="86"/>
                </a:cxn>
                <a:cxn ang="0">
                  <a:pos x="37" y="86"/>
                </a:cxn>
                <a:cxn ang="0">
                  <a:pos x="23" y="81"/>
                </a:cxn>
                <a:cxn ang="0">
                  <a:pos x="10" y="72"/>
                </a:cxn>
                <a:cxn ang="0">
                  <a:pos x="3" y="58"/>
                </a:cxn>
                <a:cxn ang="0">
                  <a:pos x="0" y="44"/>
                </a:cxn>
              </a:cxnLst>
              <a:rect l="0" t="0" r="r" b="b"/>
              <a:pathLst>
                <a:path w="90" h="86">
                  <a:moveTo>
                    <a:pt x="0" y="44"/>
                  </a:moveTo>
                  <a:lnTo>
                    <a:pt x="3" y="28"/>
                  </a:lnTo>
                  <a:lnTo>
                    <a:pt x="10" y="15"/>
                  </a:lnTo>
                  <a:lnTo>
                    <a:pt x="23" y="4"/>
                  </a:lnTo>
                  <a:lnTo>
                    <a:pt x="37" y="0"/>
                  </a:lnTo>
                  <a:lnTo>
                    <a:pt x="53" y="0"/>
                  </a:lnTo>
                  <a:lnTo>
                    <a:pt x="68" y="4"/>
                  </a:lnTo>
                  <a:lnTo>
                    <a:pt x="81" y="15"/>
                  </a:lnTo>
                  <a:lnTo>
                    <a:pt x="87" y="28"/>
                  </a:lnTo>
                  <a:lnTo>
                    <a:pt x="90" y="44"/>
                  </a:lnTo>
                  <a:lnTo>
                    <a:pt x="87" y="58"/>
                  </a:lnTo>
                  <a:lnTo>
                    <a:pt x="81" y="72"/>
                  </a:lnTo>
                  <a:lnTo>
                    <a:pt x="68" y="81"/>
                  </a:lnTo>
                  <a:lnTo>
                    <a:pt x="53" y="86"/>
                  </a:lnTo>
                  <a:lnTo>
                    <a:pt x="37" y="86"/>
                  </a:lnTo>
                  <a:lnTo>
                    <a:pt x="23" y="81"/>
                  </a:lnTo>
                  <a:lnTo>
                    <a:pt x="10" y="72"/>
                  </a:lnTo>
                  <a:lnTo>
                    <a:pt x="3" y="58"/>
                  </a:lnTo>
                  <a:lnTo>
                    <a:pt x="0" y="44"/>
                  </a:lnTo>
                  <a:close/>
                </a:path>
              </a:pathLst>
            </a:custGeom>
            <a:solidFill>
              <a:srgbClr val="FFFFFF"/>
            </a:solidFill>
            <a:ln w="9525">
              <a:solidFill>
                <a:srgbClr val="000000"/>
              </a:solidFill>
              <a:prstDash val="solid"/>
              <a:round/>
              <a:headEnd/>
              <a:tailEnd/>
            </a:ln>
          </p:spPr>
          <p:txBody>
            <a:bodyPr/>
            <a:lstStyle/>
            <a:p>
              <a:endParaRPr lang="en-US"/>
            </a:p>
          </p:txBody>
        </p:sp>
        <p:sp>
          <p:nvSpPr>
            <p:cNvPr id="888879" name="Freeform 47"/>
            <p:cNvSpPr>
              <a:spLocks/>
            </p:cNvSpPr>
            <p:nvPr/>
          </p:nvSpPr>
          <p:spPr bwMode="auto">
            <a:xfrm>
              <a:off x="1930" y="1319"/>
              <a:ext cx="151" cy="146"/>
            </a:xfrm>
            <a:custGeom>
              <a:avLst/>
              <a:gdLst/>
              <a:ahLst/>
              <a:cxnLst>
                <a:cxn ang="0">
                  <a:pos x="0" y="145"/>
                </a:cxn>
                <a:cxn ang="0">
                  <a:pos x="3" y="117"/>
                </a:cxn>
                <a:cxn ang="0">
                  <a:pos x="11" y="91"/>
                </a:cxn>
                <a:cxn ang="0">
                  <a:pos x="25" y="64"/>
                </a:cxn>
                <a:cxn ang="0">
                  <a:pos x="45" y="42"/>
                </a:cxn>
                <a:cxn ang="0">
                  <a:pos x="67" y="25"/>
                </a:cxn>
                <a:cxn ang="0">
                  <a:pos x="93" y="11"/>
                </a:cxn>
                <a:cxn ang="0">
                  <a:pos x="122" y="3"/>
                </a:cxn>
                <a:cxn ang="0">
                  <a:pos x="151" y="0"/>
                </a:cxn>
                <a:cxn ang="0">
                  <a:pos x="180" y="3"/>
                </a:cxn>
                <a:cxn ang="0">
                  <a:pos x="209" y="11"/>
                </a:cxn>
                <a:cxn ang="0">
                  <a:pos x="235" y="25"/>
                </a:cxn>
                <a:cxn ang="0">
                  <a:pos x="257" y="42"/>
                </a:cxn>
                <a:cxn ang="0">
                  <a:pos x="276" y="64"/>
                </a:cxn>
                <a:cxn ang="0">
                  <a:pos x="289" y="91"/>
                </a:cxn>
                <a:cxn ang="0">
                  <a:pos x="299" y="117"/>
                </a:cxn>
                <a:cxn ang="0">
                  <a:pos x="302" y="145"/>
                </a:cxn>
                <a:cxn ang="0">
                  <a:pos x="299" y="175"/>
                </a:cxn>
                <a:cxn ang="0">
                  <a:pos x="289" y="202"/>
                </a:cxn>
                <a:cxn ang="0">
                  <a:pos x="276" y="228"/>
                </a:cxn>
                <a:cxn ang="0">
                  <a:pos x="257" y="250"/>
                </a:cxn>
                <a:cxn ang="0">
                  <a:pos x="235" y="267"/>
                </a:cxn>
                <a:cxn ang="0">
                  <a:pos x="209" y="281"/>
                </a:cxn>
                <a:cxn ang="0">
                  <a:pos x="180" y="289"/>
                </a:cxn>
                <a:cxn ang="0">
                  <a:pos x="151" y="292"/>
                </a:cxn>
                <a:cxn ang="0">
                  <a:pos x="122" y="289"/>
                </a:cxn>
                <a:cxn ang="0">
                  <a:pos x="93" y="281"/>
                </a:cxn>
                <a:cxn ang="0">
                  <a:pos x="67" y="267"/>
                </a:cxn>
                <a:cxn ang="0">
                  <a:pos x="45" y="250"/>
                </a:cxn>
                <a:cxn ang="0">
                  <a:pos x="25" y="228"/>
                </a:cxn>
                <a:cxn ang="0">
                  <a:pos x="11" y="202"/>
                </a:cxn>
                <a:cxn ang="0">
                  <a:pos x="3" y="175"/>
                </a:cxn>
                <a:cxn ang="0">
                  <a:pos x="0" y="145"/>
                </a:cxn>
              </a:cxnLst>
              <a:rect l="0" t="0" r="r" b="b"/>
              <a:pathLst>
                <a:path w="302" h="292">
                  <a:moveTo>
                    <a:pt x="0" y="145"/>
                  </a:moveTo>
                  <a:lnTo>
                    <a:pt x="3" y="117"/>
                  </a:lnTo>
                  <a:lnTo>
                    <a:pt x="11" y="91"/>
                  </a:lnTo>
                  <a:lnTo>
                    <a:pt x="25" y="64"/>
                  </a:lnTo>
                  <a:lnTo>
                    <a:pt x="45" y="42"/>
                  </a:lnTo>
                  <a:lnTo>
                    <a:pt x="67" y="25"/>
                  </a:lnTo>
                  <a:lnTo>
                    <a:pt x="93" y="11"/>
                  </a:lnTo>
                  <a:lnTo>
                    <a:pt x="122" y="3"/>
                  </a:lnTo>
                  <a:lnTo>
                    <a:pt x="151" y="0"/>
                  </a:lnTo>
                  <a:lnTo>
                    <a:pt x="180" y="3"/>
                  </a:lnTo>
                  <a:lnTo>
                    <a:pt x="209" y="11"/>
                  </a:lnTo>
                  <a:lnTo>
                    <a:pt x="235" y="25"/>
                  </a:lnTo>
                  <a:lnTo>
                    <a:pt x="257" y="42"/>
                  </a:lnTo>
                  <a:lnTo>
                    <a:pt x="276" y="64"/>
                  </a:lnTo>
                  <a:lnTo>
                    <a:pt x="289" y="91"/>
                  </a:lnTo>
                  <a:lnTo>
                    <a:pt x="299" y="117"/>
                  </a:lnTo>
                  <a:lnTo>
                    <a:pt x="302" y="145"/>
                  </a:lnTo>
                  <a:lnTo>
                    <a:pt x="299" y="175"/>
                  </a:lnTo>
                  <a:lnTo>
                    <a:pt x="289" y="202"/>
                  </a:lnTo>
                  <a:lnTo>
                    <a:pt x="276" y="228"/>
                  </a:lnTo>
                  <a:lnTo>
                    <a:pt x="257" y="250"/>
                  </a:lnTo>
                  <a:lnTo>
                    <a:pt x="235" y="267"/>
                  </a:lnTo>
                  <a:lnTo>
                    <a:pt x="209" y="281"/>
                  </a:lnTo>
                  <a:lnTo>
                    <a:pt x="180" y="289"/>
                  </a:lnTo>
                  <a:lnTo>
                    <a:pt x="151" y="292"/>
                  </a:lnTo>
                  <a:lnTo>
                    <a:pt x="122" y="289"/>
                  </a:lnTo>
                  <a:lnTo>
                    <a:pt x="93" y="281"/>
                  </a:lnTo>
                  <a:lnTo>
                    <a:pt x="67" y="267"/>
                  </a:lnTo>
                  <a:lnTo>
                    <a:pt x="45" y="250"/>
                  </a:lnTo>
                  <a:lnTo>
                    <a:pt x="25" y="228"/>
                  </a:lnTo>
                  <a:lnTo>
                    <a:pt x="11" y="202"/>
                  </a:lnTo>
                  <a:lnTo>
                    <a:pt x="3" y="175"/>
                  </a:lnTo>
                  <a:lnTo>
                    <a:pt x="0" y="145"/>
                  </a:lnTo>
                  <a:close/>
                </a:path>
              </a:pathLst>
            </a:custGeom>
            <a:solidFill>
              <a:srgbClr val="FFFFFF"/>
            </a:solidFill>
            <a:ln w="9525">
              <a:solidFill>
                <a:srgbClr val="000000"/>
              </a:solidFill>
              <a:prstDash val="solid"/>
              <a:round/>
              <a:headEnd/>
              <a:tailEnd/>
            </a:ln>
          </p:spPr>
          <p:txBody>
            <a:bodyPr/>
            <a:lstStyle/>
            <a:p>
              <a:endParaRPr lang="en-US"/>
            </a:p>
          </p:txBody>
        </p:sp>
        <p:sp>
          <p:nvSpPr>
            <p:cNvPr id="888880" name="Line 48"/>
            <p:cNvSpPr>
              <a:spLocks noChangeShapeType="1"/>
            </p:cNvSpPr>
            <p:nvPr/>
          </p:nvSpPr>
          <p:spPr bwMode="auto">
            <a:xfrm flipH="1">
              <a:off x="1975" y="1367"/>
              <a:ext cx="60" cy="59"/>
            </a:xfrm>
            <a:prstGeom prst="line">
              <a:avLst/>
            </a:prstGeom>
            <a:noFill/>
            <a:ln w="9525">
              <a:solidFill>
                <a:srgbClr val="000000"/>
              </a:solidFill>
              <a:round/>
              <a:headEnd/>
              <a:tailEnd/>
            </a:ln>
          </p:spPr>
          <p:txBody>
            <a:bodyPr/>
            <a:lstStyle/>
            <a:p>
              <a:endParaRPr lang="en-US"/>
            </a:p>
          </p:txBody>
        </p:sp>
        <p:sp>
          <p:nvSpPr>
            <p:cNvPr id="888881" name="Line 49"/>
            <p:cNvSpPr>
              <a:spLocks noChangeShapeType="1"/>
            </p:cNvSpPr>
            <p:nvPr/>
          </p:nvSpPr>
          <p:spPr bwMode="auto">
            <a:xfrm>
              <a:off x="1975" y="1367"/>
              <a:ext cx="60" cy="59"/>
            </a:xfrm>
            <a:prstGeom prst="line">
              <a:avLst/>
            </a:prstGeom>
            <a:noFill/>
            <a:ln w="9525">
              <a:solidFill>
                <a:srgbClr val="000000"/>
              </a:solidFill>
              <a:round/>
              <a:headEnd/>
              <a:tailEnd/>
            </a:ln>
          </p:spPr>
          <p:txBody>
            <a:bodyPr/>
            <a:lstStyle/>
            <a:p>
              <a:endParaRPr lang="en-US"/>
            </a:p>
          </p:txBody>
        </p:sp>
        <p:sp>
          <p:nvSpPr>
            <p:cNvPr id="888882" name="Line 50"/>
            <p:cNvSpPr>
              <a:spLocks noChangeShapeType="1"/>
            </p:cNvSpPr>
            <p:nvPr/>
          </p:nvSpPr>
          <p:spPr bwMode="auto">
            <a:xfrm>
              <a:off x="2005" y="1367"/>
              <a:ext cx="1" cy="59"/>
            </a:xfrm>
            <a:prstGeom prst="line">
              <a:avLst/>
            </a:prstGeom>
            <a:noFill/>
            <a:ln w="9525">
              <a:solidFill>
                <a:srgbClr val="000000"/>
              </a:solidFill>
              <a:round/>
              <a:headEnd/>
              <a:tailEnd/>
            </a:ln>
          </p:spPr>
          <p:txBody>
            <a:bodyPr/>
            <a:lstStyle/>
            <a:p>
              <a:endParaRPr lang="en-US"/>
            </a:p>
          </p:txBody>
        </p:sp>
        <p:sp>
          <p:nvSpPr>
            <p:cNvPr id="888883" name="Line 51"/>
            <p:cNvSpPr>
              <a:spLocks noChangeShapeType="1"/>
            </p:cNvSpPr>
            <p:nvPr/>
          </p:nvSpPr>
          <p:spPr bwMode="auto">
            <a:xfrm>
              <a:off x="1975" y="1397"/>
              <a:ext cx="60" cy="1"/>
            </a:xfrm>
            <a:prstGeom prst="line">
              <a:avLst/>
            </a:prstGeom>
            <a:noFill/>
            <a:ln w="9525">
              <a:solidFill>
                <a:srgbClr val="000000"/>
              </a:solidFill>
              <a:round/>
              <a:headEnd/>
              <a:tailEnd/>
            </a:ln>
          </p:spPr>
          <p:txBody>
            <a:bodyPr/>
            <a:lstStyle/>
            <a:p>
              <a:endParaRPr lang="en-US"/>
            </a:p>
          </p:txBody>
        </p:sp>
        <p:sp>
          <p:nvSpPr>
            <p:cNvPr id="888884" name="Line 52"/>
            <p:cNvSpPr>
              <a:spLocks noChangeShapeType="1"/>
            </p:cNvSpPr>
            <p:nvPr/>
          </p:nvSpPr>
          <p:spPr bwMode="auto">
            <a:xfrm>
              <a:off x="2005" y="1465"/>
              <a:ext cx="1" cy="117"/>
            </a:xfrm>
            <a:prstGeom prst="line">
              <a:avLst/>
            </a:prstGeom>
            <a:noFill/>
            <a:ln w="9525">
              <a:solidFill>
                <a:srgbClr val="000000"/>
              </a:solidFill>
              <a:round/>
              <a:headEnd/>
              <a:tailEnd/>
            </a:ln>
          </p:spPr>
          <p:txBody>
            <a:bodyPr/>
            <a:lstStyle/>
            <a:p>
              <a:endParaRPr lang="en-US"/>
            </a:p>
          </p:txBody>
        </p:sp>
        <p:sp>
          <p:nvSpPr>
            <p:cNvPr id="888885" name="Line 53"/>
            <p:cNvSpPr>
              <a:spLocks noChangeShapeType="1"/>
            </p:cNvSpPr>
            <p:nvPr/>
          </p:nvSpPr>
          <p:spPr bwMode="auto">
            <a:xfrm>
              <a:off x="1945" y="1582"/>
              <a:ext cx="121" cy="1"/>
            </a:xfrm>
            <a:prstGeom prst="line">
              <a:avLst/>
            </a:prstGeom>
            <a:noFill/>
            <a:ln w="9525">
              <a:solidFill>
                <a:srgbClr val="000000"/>
              </a:solidFill>
              <a:round/>
              <a:headEnd/>
              <a:tailEnd/>
            </a:ln>
          </p:spPr>
          <p:txBody>
            <a:bodyPr/>
            <a:lstStyle/>
            <a:p>
              <a:endParaRPr lang="en-US"/>
            </a:p>
          </p:txBody>
        </p:sp>
        <p:sp>
          <p:nvSpPr>
            <p:cNvPr id="888886" name="Line 54"/>
            <p:cNvSpPr>
              <a:spLocks noChangeShapeType="1"/>
            </p:cNvSpPr>
            <p:nvPr/>
          </p:nvSpPr>
          <p:spPr bwMode="auto">
            <a:xfrm>
              <a:off x="1960" y="1597"/>
              <a:ext cx="90" cy="1"/>
            </a:xfrm>
            <a:prstGeom prst="line">
              <a:avLst/>
            </a:prstGeom>
            <a:noFill/>
            <a:ln w="9525">
              <a:solidFill>
                <a:srgbClr val="000000"/>
              </a:solidFill>
              <a:round/>
              <a:headEnd/>
              <a:tailEnd/>
            </a:ln>
          </p:spPr>
          <p:txBody>
            <a:bodyPr/>
            <a:lstStyle/>
            <a:p>
              <a:endParaRPr lang="en-US"/>
            </a:p>
          </p:txBody>
        </p:sp>
        <p:sp>
          <p:nvSpPr>
            <p:cNvPr id="888887" name="Line 55"/>
            <p:cNvSpPr>
              <a:spLocks noChangeShapeType="1"/>
            </p:cNvSpPr>
            <p:nvPr/>
          </p:nvSpPr>
          <p:spPr bwMode="auto">
            <a:xfrm>
              <a:off x="1990" y="1612"/>
              <a:ext cx="31" cy="1"/>
            </a:xfrm>
            <a:prstGeom prst="line">
              <a:avLst/>
            </a:prstGeom>
            <a:noFill/>
            <a:ln w="9525">
              <a:solidFill>
                <a:srgbClr val="000000"/>
              </a:solidFill>
              <a:round/>
              <a:headEnd/>
              <a:tailEnd/>
            </a:ln>
          </p:spPr>
          <p:txBody>
            <a:bodyPr/>
            <a:lstStyle/>
            <a:p>
              <a:endParaRPr lang="en-US"/>
            </a:p>
          </p:txBody>
        </p:sp>
        <p:sp>
          <p:nvSpPr>
            <p:cNvPr id="888888" name="Freeform 56"/>
            <p:cNvSpPr>
              <a:spLocks/>
            </p:cNvSpPr>
            <p:nvPr/>
          </p:nvSpPr>
          <p:spPr bwMode="auto">
            <a:xfrm>
              <a:off x="3861" y="2300"/>
              <a:ext cx="152" cy="146"/>
            </a:xfrm>
            <a:custGeom>
              <a:avLst/>
              <a:gdLst/>
              <a:ahLst/>
              <a:cxnLst>
                <a:cxn ang="0">
                  <a:pos x="0" y="147"/>
                </a:cxn>
                <a:cxn ang="0">
                  <a:pos x="3" y="117"/>
                </a:cxn>
                <a:cxn ang="0">
                  <a:pos x="11" y="91"/>
                </a:cxn>
                <a:cxn ang="0">
                  <a:pos x="25" y="66"/>
                </a:cxn>
                <a:cxn ang="0">
                  <a:pos x="45" y="42"/>
                </a:cxn>
                <a:cxn ang="0">
                  <a:pos x="67" y="25"/>
                </a:cxn>
                <a:cxn ang="0">
                  <a:pos x="93" y="11"/>
                </a:cxn>
                <a:cxn ang="0">
                  <a:pos x="122" y="3"/>
                </a:cxn>
                <a:cxn ang="0">
                  <a:pos x="151" y="0"/>
                </a:cxn>
                <a:cxn ang="0">
                  <a:pos x="180" y="3"/>
                </a:cxn>
                <a:cxn ang="0">
                  <a:pos x="209" y="11"/>
                </a:cxn>
                <a:cxn ang="0">
                  <a:pos x="235" y="25"/>
                </a:cxn>
                <a:cxn ang="0">
                  <a:pos x="257" y="42"/>
                </a:cxn>
                <a:cxn ang="0">
                  <a:pos x="276" y="66"/>
                </a:cxn>
                <a:cxn ang="0">
                  <a:pos x="289" y="91"/>
                </a:cxn>
                <a:cxn ang="0">
                  <a:pos x="299" y="117"/>
                </a:cxn>
                <a:cxn ang="0">
                  <a:pos x="302" y="147"/>
                </a:cxn>
                <a:cxn ang="0">
                  <a:pos x="299" y="175"/>
                </a:cxn>
                <a:cxn ang="0">
                  <a:pos x="289" y="203"/>
                </a:cxn>
                <a:cxn ang="0">
                  <a:pos x="276" y="228"/>
                </a:cxn>
                <a:cxn ang="0">
                  <a:pos x="257" y="250"/>
                </a:cxn>
                <a:cxn ang="0">
                  <a:pos x="235" y="269"/>
                </a:cxn>
                <a:cxn ang="0">
                  <a:pos x="209" y="281"/>
                </a:cxn>
                <a:cxn ang="0">
                  <a:pos x="180" y="291"/>
                </a:cxn>
                <a:cxn ang="0">
                  <a:pos x="151" y="292"/>
                </a:cxn>
                <a:cxn ang="0">
                  <a:pos x="122" y="291"/>
                </a:cxn>
                <a:cxn ang="0">
                  <a:pos x="93" y="281"/>
                </a:cxn>
                <a:cxn ang="0">
                  <a:pos x="67" y="269"/>
                </a:cxn>
                <a:cxn ang="0">
                  <a:pos x="45" y="250"/>
                </a:cxn>
                <a:cxn ang="0">
                  <a:pos x="25" y="228"/>
                </a:cxn>
                <a:cxn ang="0">
                  <a:pos x="11" y="203"/>
                </a:cxn>
                <a:cxn ang="0">
                  <a:pos x="3" y="175"/>
                </a:cxn>
                <a:cxn ang="0">
                  <a:pos x="0" y="147"/>
                </a:cxn>
              </a:cxnLst>
              <a:rect l="0" t="0" r="r" b="b"/>
              <a:pathLst>
                <a:path w="302" h="292">
                  <a:moveTo>
                    <a:pt x="0" y="147"/>
                  </a:moveTo>
                  <a:lnTo>
                    <a:pt x="3" y="117"/>
                  </a:lnTo>
                  <a:lnTo>
                    <a:pt x="11" y="91"/>
                  </a:lnTo>
                  <a:lnTo>
                    <a:pt x="25" y="66"/>
                  </a:lnTo>
                  <a:lnTo>
                    <a:pt x="45" y="42"/>
                  </a:lnTo>
                  <a:lnTo>
                    <a:pt x="67" y="25"/>
                  </a:lnTo>
                  <a:lnTo>
                    <a:pt x="93" y="11"/>
                  </a:lnTo>
                  <a:lnTo>
                    <a:pt x="122" y="3"/>
                  </a:lnTo>
                  <a:lnTo>
                    <a:pt x="151" y="0"/>
                  </a:lnTo>
                  <a:lnTo>
                    <a:pt x="180" y="3"/>
                  </a:lnTo>
                  <a:lnTo>
                    <a:pt x="209" y="11"/>
                  </a:lnTo>
                  <a:lnTo>
                    <a:pt x="235" y="25"/>
                  </a:lnTo>
                  <a:lnTo>
                    <a:pt x="257" y="42"/>
                  </a:lnTo>
                  <a:lnTo>
                    <a:pt x="276" y="66"/>
                  </a:lnTo>
                  <a:lnTo>
                    <a:pt x="289" y="91"/>
                  </a:lnTo>
                  <a:lnTo>
                    <a:pt x="299" y="117"/>
                  </a:lnTo>
                  <a:lnTo>
                    <a:pt x="302" y="147"/>
                  </a:lnTo>
                  <a:lnTo>
                    <a:pt x="299" y="175"/>
                  </a:lnTo>
                  <a:lnTo>
                    <a:pt x="289" y="203"/>
                  </a:lnTo>
                  <a:lnTo>
                    <a:pt x="276" y="228"/>
                  </a:lnTo>
                  <a:lnTo>
                    <a:pt x="257" y="250"/>
                  </a:lnTo>
                  <a:lnTo>
                    <a:pt x="235" y="269"/>
                  </a:lnTo>
                  <a:lnTo>
                    <a:pt x="209" y="281"/>
                  </a:lnTo>
                  <a:lnTo>
                    <a:pt x="180" y="291"/>
                  </a:lnTo>
                  <a:lnTo>
                    <a:pt x="151" y="292"/>
                  </a:lnTo>
                  <a:lnTo>
                    <a:pt x="122" y="291"/>
                  </a:lnTo>
                  <a:lnTo>
                    <a:pt x="93" y="281"/>
                  </a:lnTo>
                  <a:lnTo>
                    <a:pt x="67" y="269"/>
                  </a:lnTo>
                  <a:lnTo>
                    <a:pt x="45" y="250"/>
                  </a:lnTo>
                  <a:lnTo>
                    <a:pt x="25" y="228"/>
                  </a:lnTo>
                  <a:lnTo>
                    <a:pt x="11" y="203"/>
                  </a:lnTo>
                  <a:lnTo>
                    <a:pt x="3" y="175"/>
                  </a:lnTo>
                  <a:lnTo>
                    <a:pt x="0" y="147"/>
                  </a:lnTo>
                  <a:close/>
                </a:path>
              </a:pathLst>
            </a:custGeom>
            <a:solidFill>
              <a:srgbClr val="FFFFFF"/>
            </a:solidFill>
            <a:ln w="9525">
              <a:solidFill>
                <a:srgbClr val="000000"/>
              </a:solidFill>
              <a:prstDash val="solid"/>
              <a:round/>
              <a:headEnd/>
              <a:tailEnd/>
            </a:ln>
          </p:spPr>
          <p:txBody>
            <a:bodyPr/>
            <a:lstStyle/>
            <a:p>
              <a:endParaRPr lang="en-US"/>
            </a:p>
          </p:txBody>
        </p:sp>
        <p:sp>
          <p:nvSpPr>
            <p:cNvPr id="888889" name="Line 57"/>
            <p:cNvSpPr>
              <a:spLocks noChangeShapeType="1"/>
            </p:cNvSpPr>
            <p:nvPr/>
          </p:nvSpPr>
          <p:spPr bwMode="auto">
            <a:xfrm flipH="1">
              <a:off x="3906" y="2348"/>
              <a:ext cx="61" cy="59"/>
            </a:xfrm>
            <a:prstGeom prst="line">
              <a:avLst/>
            </a:prstGeom>
            <a:noFill/>
            <a:ln w="9525">
              <a:solidFill>
                <a:srgbClr val="000000"/>
              </a:solidFill>
              <a:round/>
              <a:headEnd/>
              <a:tailEnd/>
            </a:ln>
          </p:spPr>
          <p:txBody>
            <a:bodyPr/>
            <a:lstStyle/>
            <a:p>
              <a:endParaRPr lang="en-US"/>
            </a:p>
          </p:txBody>
        </p:sp>
        <p:sp>
          <p:nvSpPr>
            <p:cNvPr id="888890" name="Line 58"/>
            <p:cNvSpPr>
              <a:spLocks noChangeShapeType="1"/>
            </p:cNvSpPr>
            <p:nvPr/>
          </p:nvSpPr>
          <p:spPr bwMode="auto">
            <a:xfrm>
              <a:off x="3906" y="2348"/>
              <a:ext cx="61" cy="59"/>
            </a:xfrm>
            <a:prstGeom prst="line">
              <a:avLst/>
            </a:prstGeom>
            <a:noFill/>
            <a:ln w="9525">
              <a:solidFill>
                <a:srgbClr val="000000"/>
              </a:solidFill>
              <a:round/>
              <a:headEnd/>
              <a:tailEnd/>
            </a:ln>
          </p:spPr>
          <p:txBody>
            <a:bodyPr/>
            <a:lstStyle/>
            <a:p>
              <a:endParaRPr lang="en-US"/>
            </a:p>
          </p:txBody>
        </p:sp>
        <p:sp>
          <p:nvSpPr>
            <p:cNvPr id="888891" name="Line 59"/>
            <p:cNvSpPr>
              <a:spLocks noChangeShapeType="1"/>
            </p:cNvSpPr>
            <p:nvPr/>
          </p:nvSpPr>
          <p:spPr bwMode="auto">
            <a:xfrm>
              <a:off x="3937" y="2348"/>
              <a:ext cx="1" cy="59"/>
            </a:xfrm>
            <a:prstGeom prst="line">
              <a:avLst/>
            </a:prstGeom>
            <a:noFill/>
            <a:ln w="9525">
              <a:solidFill>
                <a:srgbClr val="000000"/>
              </a:solidFill>
              <a:round/>
              <a:headEnd/>
              <a:tailEnd/>
            </a:ln>
          </p:spPr>
          <p:txBody>
            <a:bodyPr/>
            <a:lstStyle/>
            <a:p>
              <a:endParaRPr lang="en-US"/>
            </a:p>
          </p:txBody>
        </p:sp>
        <p:sp>
          <p:nvSpPr>
            <p:cNvPr id="888892" name="Line 60"/>
            <p:cNvSpPr>
              <a:spLocks noChangeShapeType="1"/>
            </p:cNvSpPr>
            <p:nvPr/>
          </p:nvSpPr>
          <p:spPr bwMode="auto">
            <a:xfrm>
              <a:off x="3906" y="2378"/>
              <a:ext cx="61" cy="1"/>
            </a:xfrm>
            <a:prstGeom prst="line">
              <a:avLst/>
            </a:prstGeom>
            <a:noFill/>
            <a:ln w="9525">
              <a:solidFill>
                <a:srgbClr val="000000"/>
              </a:solidFill>
              <a:round/>
              <a:headEnd/>
              <a:tailEnd/>
            </a:ln>
          </p:spPr>
          <p:txBody>
            <a:bodyPr/>
            <a:lstStyle/>
            <a:p>
              <a:endParaRPr lang="en-US"/>
            </a:p>
          </p:txBody>
        </p:sp>
        <p:sp>
          <p:nvSpPr>
            <p:cNvPr id="888893" name="Line 61"/>
            <p:cNvSpPr>
              <a:spLocks noChangeShapeType="1"/>
            </p:cNvSpPr>
            <p:nvPr/>
          </p:nvSpPr>
          <p:spPr bwMode="auto">
            <a:xfrm flipH="1">
              <a:off x="4027" y="2373"/>
              <a:ext cx="272" cy="1"/>
            </a:xfrm>
            <a:prstGeom prst="line">
              <a:avLst/>
            </a:prstGeom>
            <a:noFill/>
            <a:ln w="9525">
              <a:solidFill>
                <a:srgbClr val="000000"/>
              </a:solidFill>
              <a:round/>
              <a:headEnd/>
              <a:tailEnd/>
            </a:ln>
          </p:spPr>
          <p:txBody>
            <a:bodyPr/>
            <a:lstStyle/>
            <a:p>
              <a:endParaRPr lang="en-US"/>
            </a:p>
          </p:txBody>
        </p:sp>
        <p:sp>
          <p:nvSpPr>
            <p:cNvPr id="888894" name="Line 62"/>
            <p:cNvSpPr>
              <a:spLocks noChangeShapeType="1"/>
            </p:cNvSpPr>
            <p:nvPr/>
          </p:nvSpPr>
          <p:spPr bwMode="auto">
            <a:xfrm>
              <a:off x="4013" y="2373"/>
              <a:ext cx="14" cy="1"/>
            </a:xfrm>
            <a:prstGeom prst="line">
              <a:avLst/>
            </a:prstGeom>
            <a:noFill/>
            <a:ln w="9525">
              <a:solidFill>
                <a:srgbClr val="000000"/>
              </a:solidFill>
              <a:round/>
              <a:headEnd/>
              <a:tailEnd/>
            </a:ln>
          </p:spPr>
          <p:txBody>
            <a:bodyPr/>
            <a:lstStyle/>
            <a:p>
              <a:endParaRPr lang="en-US"/>
            </a:p>
          </p:txBody>
        </p:sp>
        <p:sp>
          <p:nvSpPr>
            <p:cNvPr id="888895" name="Rectangle 63"/>
            <p:cNvSpPr>
              <a:spLocks noChangeArrowheads="1"/>
            </p:cNvSpPr>
            <p:nvPr/>
          </p:nvSpPr>
          <p:spPr bwMode="auto">
            <a:xfrm>
              <a:off x="2629" y="1354"/>
              <a:ext cx="868" cy="117"/>
            </a:xfrm>
            <a:prstGeom prst="rect">
              <a:avLst/>
            </a:prstGeom>
            <a:noFill/>
            <a:ln w="9525">
              <a:noFill/>
              <a:miter lim="800000"/>
              <a:headEnd/>
              <a:tailEnd/>
            </a:ln>
          </p:spPr>
          <p:txBody>
            <a:bodyPr wrap="none" lIns="0" tIns="0" rIns="0" bIns="0">
              <a:spAutoFit/>
            </a:bodyPr>
            <a:lstStyle/>
            <a:p>
              <a:r>
                <a:rPr lang="en-US" sz="1100" b="1" dirty="0">
                  <a:solidFill>
                    <a:srgbClr val="000000"/>
                  </a:solidFill>
                  <a:latin typeface="Arial" pitchFamily="34" charset="0"/>
                </a:rPr>
                <a:t>Voltage Feedback</a:t>
              </a:r>
              <a:endParaRPr lang="en-US" sz="2400" dirty="0">
                <a:latin typeface="Times New Roman" pitchFamily="18" charset="0"/>
              </a:endParaRPr>
            </a:p>
          </p:txBody>
        </p:sp>
        <p:sp>
          <p:nvSpPr>
            <p:cNvPr id="888896" name="Rectangle 64"/>
            <p:cNvSpPr>
              <a:spLocks noChangeArrowheads="1"/>
            </p:cNvSpPr>
            <p:nvPr/>
          </p:nvSpPr>
          <p:spPr bwMode="auto">
            <a:xfrm>
              <a:off x="2847" y="1463"/>
              <a:ext cx="396" cy="117"/>
            </a:xfrm>
            <a:prstGeom prst="rect">
              <a:avLst/>
            </a:prstGeom>
            <a:noFill/>
            <a:ln w="9525">
              <a:noFill/>
              <a:miter lim="800000"/>
              <a:headEnd/>
              <a:tailEnd/>
            </a:ln>
          </p:spPr>
          <p:txBody>
            <a:bodyPr wrap="none" lIns="0" tIns="0" rIns="0" bIns="0">
              <a:spAutoFit/>
            </a:bodyPr>
            <a:lstStyle/>
            <a:p>
              <a:r>
                <a:rPr lang="en-US" sz="1100" b="1">
                  <a:solidFill>
                    <a:srgbClr val="000000"/>
                  </a:solidFill>
                  <a:latin typeface="Arial" pitchFamily="34" charset="0"/>
                </a:rPr>
                <a:t>Op Amp</a:t>
              </a:r>
              <a:endParaRPr lang="en-US" sz="2400">
                <a:latin typeface="Times New Roman" pitchFamily="18" charset="0"/>
              </a:endParaRPr>
            </a:p>
          </p:txBody>
        </p:sp>
        <p:sp>
          <p:nvSpPr>
            <p:cNvPr id="888897" name="Freeform 65"/>
            <p:cNvSpPr>
              <a:spLocks/>
            </p:cNvSpPr>
            <p:nvPr/>
          </p:nvSpPr>
          <p:spPr bwMode="auto">
            <a:xfrm>
              <a:off x="4279" y="1411"/>
              <a:ext cx="46" cy="44"/>
            </a:xfrm>
            <a:custGeom>
              <a:avLst/>
              <a:gdLst/>
              <a:ahLst/>
              <a:cxnLst>
                <a:cxn ang="0">
                  <a:pos x="0" y="44"/>
                </a:cxn>
                <a:cxn ang="0">
                  <a:pos x="3" y="29"/>
                </a:cxn>
                <a:cxn ang="0">
                  <a:pos x="11" y="16"/>
                </a:cxn>
                <a:cxn ang="0">
                  <a:pos x="23" y="7"/>
                </a:cxn>
                <a:cxn ang="0">
                  <a:pos x="39" y="0"/>
                </a:cxn>
                <a:cxn ang="0">
                  <a:pos x="53" y="0"/>
                </a:cxn>
                <a:cxn ang="0">
                  <a:pos x="69" y="7"/>
                </a:cxn>
                <a:cxn ang="0">
                  <a:pos x="80" y="16"/>
                </a:cxn>
                <a:cxn ang="0">
                  <a:pos x="89" y="29"/>
                </a:cxn>
                <a:cxn ang="0">
                  <a:pos x="92" y="44"/>
                </a:cxn>
                <a:cxn ang="0">
                  <a:pos x="89" y="60"/>
                </a:cxn>
                <a:cxn ang="0">
                  <a:pos x="80" y="72"/>
                </a:cxn>
                <a:cxn ang="0">
                  <a:pos x="69" y="82"/>
                </a:cxn>
                <a:cxn ang="0">
                  <a:pos x="53" y="88"/>
                </a:cxn>
                <a:cxn ang="0">
                  <a:pos x="39" y="88"/>
                </a:cxn>
                <a:cxn ang="0">
                  <a:pos x="23" y="82"/>
                </a:cxn>
                <a:cxn ang="0">
                  <a:pos x="11" y="72"/>
                </a:cxn>
                <a:cxn ang="0">
                  <a:pos x="3" y="60"/>
                </a:cxn>
                <a:cxn ang="0">
                  <a:pos x="0" y="44"/>
                </a:cxn>
              </a:cxnLst>
              <a:rect l="0" t="0" r="r" b="b"/>
              <a:pathLst>
                <a:path w="92" h="88">
                  <a:moveTo>
                    <a:pt x="0" y="44"/>
                  </a:moveTo>
                  <a:lnTo>
                    <a:pt x="3" y="29"/>
                  </a:lnTo>
                  <a:lnTo>
                    <a:pt x="11" y="16"/>
                  </a:lnTo>
                  <a:lnTo>
                    <a:pt x="23" y="7"/>
                  </a:lnTo>
                  <a:lnTo>
                    <a:pt x="39" y="0"/>
                  </a:lnTo>
                  <a:lnTo>
                    <a:pt x="53" y="0"/>
                  </a:lnTo>
                  <a:lnTo>
                    <a:pt x="69" y="7"/>
                  </a:lnTo>
                  <a:lnTo>
                    <a:pt x="80" y="16"/>
                  </a:lnTo>
                  <a:lnTo>
                    <a:pt x="89" y="29"/>
                  </a:lnTo>
                  <a:lnTo>
                    <a:pt x="92" y="44"/>
                  </a:lnTo>
                  <a:lnTo>
                    <a:pt x="89" y="60"/>
                  </a:lnTo>
                  <a:lnTo>
                    <a:pt x="80" y="72"/>
                  </a:lnTo>
                  <a:lnTo>
                    <a:pt x="69" y="82"/>
                  </a:lnTo>
                  <a:lnTo>
                    <a:pt x="53" y="88"/>
                  </a:lnTo>
                  <a:lnTo>
                    <a:pt x="39" y="88"/>
                  </a:lnTo>
                  <a:lnTo>
                    <a:pt x="23" y="82"/>
                  </a:lnTo>
                  <a:lnTo>
                    <a:pt x="11" y="72"/>
                  </a:lnTo>
                  <a:lnTo>
                    <a:pt x="3" y="60"/>
                  </a:lnTo>
                  <a:lnTo>
                    <a:pt x="0" y="44"/>
                  </a:lnTo>
                  <a:close/>
                </a:path>
              </a:pathLst>
            </a:custGeom>
            <a:solidFill>
              <a:srgbClr val="000000"/>
            </a:solidFill>
            <a:ln w="9525">
              <a:solidFill>
                <a:srgbClr val="000000"/>
              </a:solidFill>
              <a:prstDash val="solid"/>
              <a:round/>
              <a:headEnd/>
              <a:tailEnd/>
            </a:ln>
          </p:spPr>
          <p:txBody>
            <a:bodyPr/>
            <a:lstStyle/>
            <a:p>
              <a:endParaRPr lang="en-US"/>
            </a:p>
          </p:txBody>
        </p:sp>
        <p:sp>
          <p:nvSpPr>
            <p:cNvPr id="888898" name="Freeform 66"/>
            <p:cNvSpPr>
              <a:spLocks/>
            </p:cNvSpPr>
            <p:nvPr/>
          </p:nvSpPr>
          <p:spPr bwMode="auto">
            <a:xfrm>
              <a:off x="2342" y="2334"/>
              <a:ext cx="45" cy="43"/>
            </a:xfrm>
            <a:custGeom>
              <a:avLst/>
              <a:gdLst/>
              <a:ahLst/>
              <a:cxnLst>
                <a:cxn ang="0">
                  <a:pos x="0" y="42"/>
                </a:cxn>
                <a:cxn ang="0">
                  <a:pos x="1" y="28"/>
                </a:cxn>
                <a:cxn ang="0">
                  <a:pos x="9" y="14"/>
                </a:cxn>
                <a:cxn ang="0">
                  <a:pos x="22" y="4"/>
                </a:cxn>
                <a:cxn ang="0">
                  <a:pos x="37" y="0"/>
                </a:cxn>
                <a:cxn ang="0">
                  <a:pos x="53" y="0"/>
                </a:cxn>
                <a:cxn ang="0">
                  <a:pos x="67" y="4"/>
                </a:cxn>
                <a:cxn ang="0">
                  <a:pos x="79" y="14"/>
                </a:cxn>
                <a:cxn ang="0">
                  <a:pos x="87" y="28"/>
                </a:cxn>
                <a:cxn ang="0">
                  <a:pos x="90" y="42"/>
                </a:cxn>
                <a:cxn ang="0">
                  <a:pos x="87" y="57"/>
                </a:cxn>
                <a:cxn ang="0">
                  <a:pos x="79" y="70"/>
                </a:cxn>
                <a:cxn ang="0">
                  <a:pos x="67" y="81"/>
                </a:cxn>
                <a:cxn ang="0">
                  <a:pos x="53" y="86"/>
                </a:cxn>
                <a:cxn ang="0">
                  <a:pos x="37" y="86"/>
                </a:cxn>
                <a:cxn ang="0">
                  <a:pos x="22" y="81"/>
                </a:cxn>
                <a:cxn ang="0">
                  <a:pos x="9" y="70"/>
                </a:cxn>
                <a:cxn ang="0">
                  <a:pos x="1" y="57"/>
                </a:cxn>
                <a:cxn ang="0">
                  <a:pos x="0" y="42"/>
                </a:cxn>
              </a:cxnLst>
              <a:rect l="0" t="0" r="r" b="b"/>
              <a:pathLst>
                <a:path w="90" h="86">
                  <a:moveTo>
                    <a:pt x="0" y="42"/>
                  </a:moveTo>
                  <a:lnTo>
                    <a:pt x="1" y="28"/>
                  </a:lnTo>
                  <a:lnTo>
                    <a:pt x="9" y="14"/>
                  </a:lnTo>
                  <a:lnTo>
                    <a:pt x="22" y="4"/>
                  </a:lnTo>
                  <a:lnTo>
                    <a:pt x="37" y="0"/>
                  </a:lnTo>
                  <a:lnTo>
                    <a:pt x="53" y="0"/>
                  </a:lnTo>
                  <a:lnTo>
                    <a:pt x="67" y="4"/>
                  </a:lnTo>
                  <a:lnTo>
                    <a:pt x="79" y="14"/>
                  </a:lnTo>
                  <a:lnTo>
                    <a:pt x="87" y="28"/>
                  </a:lnTo>
                  <a:lnTo>
                    <a:pt x="90" y="42"/>
                  </a:lnTo>
                  <a:lnTo>
                    <a:pt x="87" y="57"/>
                  </a:lnTo>
                  <a:lnTo>
                    <a:pt x="79" y="70"/>
                  </a:lnTo>
                  <a:lnTo>
                    <a:pt x="67" y="81"/>
                  </a:lnTo>
                  <a:lnTo>
                    <a:pt x="53" y="86"/>
                  </a:lnTo>
                  <a:lnTo>
                    <a:pt x="37" y="86"/>
                  </a:lnTo>
                  <a:lnTo>
                    <a:pt x="22" y="81"/>
                  </a:lnTo>
                  <a:lnTo>
                    <a:pt x="9" y="70"/>
                  </a:lnTo>
                  <a:lnTo>
                    <a:pt x="1" y="57"/>
                  </a:lnTo>
                  <a:lnTo>
                    <a:pt x="0" y="42"/>
                  </a:lnTo>
                  <a:close/>
                </a:path>
              </a:pathLst>
            </a:custGeom>
            <a:solidFill>
              <a:srgbClr val="000000"/>
            </a:solidFill>
            <a:ln w="9525">
              <a:solidFill>
                <a:srgbClr val="000000"/>
              </a:solidFill>
              <a:prstDash val="solid"/>
              <a:round/>
              <a:headEnd/>
              <a:tailEnd/>
            </a:ln>
          </p:spPr>
          <p:txBody>
            <a:bodyPr/>
            <a:lstStyle/>
            <a:p>
              <a:endParaRPr lang="en-US"/>
            </a:p>
          </p:txBody>
        </p:sp>
        <p:sp>
          <p:nvSpPr>
            <p:cNvPr id="888899" name="Line 67"/>
            <p:cNvSpPr>
              <a:spLocks noChangeShapeType="1"/>
            </p:cNvSpPr>
            <p:nvPr/>
          </p:nvSpPr>
          <p:spPr bwMode="auto">
            <a:xfrm>
              <a:off x="3692" y="2369"/>
              <a:ext cx="176" cy="1"/>
            </a:xfrm>
            <a:prstGeom prst="line">
              <a:avLst/>
            </a:prstGeom>
            <a:noFill/>
            <a:ln w="9525">
              <a:solidFill>
                <a:srgbClr val="000000"/>
              </a:solidFill>
              <a:round/>
              <a:headEnd/>
              <a:tailEnd/>
            </a:ln>
          </p:spPr>
          <p:txBody>
            <a:bodyPr/>
            <a:lstStyle/>
            <a:p>
              <a:endParaRPr lang="en-US"/>
            </a:p>
          </p:txBody>
        </p:sp>
        <p:sp>
          <p:nvSpPr>
            <p:cNvPr id="888900" name="Line 68"/>
            <p:cNvSpPr>
              <a:spLocks noChangeShapeType="1"/>
            </p:cNvSpPr>
            <p:nvPr/>
          </p:nvSpPr>
          <p:spPr bwMode="auto">
            <a:xfrm>
              <a:off x="1885" y="2355"/>
              <a:ext cx="1" cy="132"/>
            </a:xfrm>
            <a:prstGeom prst="line">
              <a:avLst/>
            </a:prstGeom>
            <a:noFill/>
            <a:ln w="9525">
              <a:solidFill>
                <a:srgbClr val="000000"/>
              </a:solidFill>
              <a:round/>
              <a:headEnd/>
              <a:tailEnd/>
            </a:ln>
          </p:spPr>
          <p:txBody>
            <a:bodyPr/>
            <a:lstStyle/>
            <a:p>
              <a:endParaRPr lang="en-US"/>
            </a:p>
          </p:txBody>
        </p:sp>
      </p:grpSp>
    </p:spTree>
    <p:extLst>
      <p:ext uri="{BB962C8B-B14F-4D97-AF65-F5344CB8AC3E}">
        <p14:creationId xmlns:p14="http://schemas.microsoft.com/office/powerpoint/2010/main" val="995618532"/>
      </p:ext>
    </p:extLst>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7" name="Rectangle 3"/>
          <p:cNvSpPr>
            <a:spLocks noGrp="1" noChangeArrowheads="1"/>
          </p:cNvSpPr>
          <p:nvPr>
            <p:ph idx="1"/>
          </p:nvPr>
        </p:nvSpPr>
        <p:spPr/>
        <p:txBody>
          <a:bodyPr/>
          <a:lstStyle/>
          <a:p>
            <a:r>
              <a:rPr lang="en-US" sz="2000" dirty="0" smtClean="0"/>
              <a:t>The resistor voltage noise  shows up directly at the output with no gain. Square that to get noise power</a:t>
            </a:r>
          </a:p>
          <a:p>
            <a:endParaRPr lang="en-US" sz="2000" dirty="0" smtClean="0"/>
          </a:p>
          <a:p>
            <a:r>
              <a:rPr lang="en-US" sz="2000" dirty="0" smtClean="0"/>
              <a:t>The amplifier’s inverting input current noise shows up at the output times the feedback resistor. Square that to get the noise power</a:t>
            </a:r>
          </a:p>
          <a:p>
            <a:endParaRPr lang="en-US" sz="2000" dirty="0" smtClean="0"/>
          </a:p>
          <a:p>
            <a:r>
              <a:rPr lang="en-US" sz="2000" dirty="0" smtClean="0"/>
              <a:t>The amplifier’s input voltage noise has a gain to the output that traces out the noise gain curve shown earlier in the Bode analysis. Only the zero is considered here since we will assume a frequency of integration that is less than the pole and set by a post-filter. Again, square this output noise voltage term to get power. </a:t>
            </a:r>
          </a:p>
          <a:p>
            <a:endParaRPr lang="en-US" sz="2000" dirty="0"/>
          </a:p>
        </p:txBody>
      </p:sp>
      <p:sp>
        <p:nvSpPr>
          <p:cNvPr id="891906" name="Rectangle 2"/>
          <p:cNvSpPr>
            <a:spLocks noGrp="1" noChangeArrowheads="1"/>
          </p:cNvSpPr>
          <p:nvPr>
            <p:ph type="title"/>
          </p:nvPr>
        </p:nvSpPr>
        <p:spPr>
          <a:xfrm>
            <a:off x="342900" y="0"/>
            <a:ext cx="8724900" cy="1189038"/>
          </a:xfrm>
        </p:spPr>
        <p:txBody>
          <a:bodyPr/>
          <a:lstStyle/>
          <a:p>
            <a:r>
              <a:rPr lang="en-US" dirty="0" smtClean="0"/>
              <a:t>Gain for the Noise Terms to the Output</a:t>
            </a:r>
            <a:endParaRPr lang="en-US" dirty="0"/>
          </a:p>
        </p:txBody>
      </p:sp>
    </p:spTree>
    <p:extLst>
      <p:ext uri="{BB962C8B-B14F-4D97-AF65-F5344CB8AC3E}">
        <p14:creationId xmlns:p14="http://schemas.microsoft.com/office/powerpoint/2010/main" val="1038704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5827" name="Rectangle 3"/>
          <p:cNvSpPr>
            <a:spLocks noGrp="1" noChangeArrowheads="1"/>
          </p:cNvSpPr>
          <p:nvPr>
            <p:ph idx="1"/>
          </p:nvPr>
        </p:nvSpPr>
        <p:spPr/>
        <p:txBody>
          <a:bodyPr/>
          <a:lstStyle/>
          <a:p>
            <a:r>
              <a:rPr lang="en-US" sz="2400" dirty="0" smtClean="0"/>
              <a:t>To get the total output noise power, take each noise term times its gain to the output, square it, then add. </a:t>
            </a:r>
          </a:p>
          <a:p>
            <a:endParaRPr lang="en-US" sz="2400" dirty="0" smtClean="0"/>
          </a:p>
          <a:p>
            <a:r>
              <a:rPr lang="en-US" sz="2400" dirty="0" smtClean="0"/>
              <a:t>Note that this circuit does not show a feedback capacitor - that capacitor (</a:t>
            </a:r>
            <a:r>
              <a:rPr lang="en-US" sz="2400" dirty="0" err="1" smtClean="0"/>
              <a:t>C</a:t>
            </a:r>
            <a:r>
              <a:rPr lang="en-US" sz="2400" baseline="-25000" dirty="0" err="1" smtClean="0"/>
              <a:t>f</a:t>
            </a:r>
            <a:r>
              <a:rPr lang="en-US" sz="2400" dirty="0" smtClean="0"/>
              <a:t>) is absolutely required for stability but is not shown here since the noise integration frequency is assumed to be less than the pole set by (1/2</a:t>
            </a:r>
            <a:r>
              <a:rPr lang="en-US" sz="2400" dirty="0" smtClean="0">
                <a:sym typeface="Symbol" pitchFamily="18" charset="2"/>
              </a:rPr>
              <a:t></a:t>
            </a:r>
            <a:r>
              <a:rPr lang="en-US" sz="2400" dirty="0" smtClean="0"/>
              <a:t>R</a:t>
            </a:r>
            <a:r>
              <a:rPr lang="en-US" sz="2400" baseline="-25000" dirty="0" smtClean="0"/>
              <a:t>f</a:t>
            </a:r>
            <a:r>
              <a:rPr lang="en-US" sz="2400" dirty="0" smtClean="0"/>
              <a:t>C</a:t>
            </a:r>
            <a:r>
              <a:rPr lang="en-US" sz="2400" baseline="-25000" dirty="0" smtClean="0"/>
              <a:t>f</a:t>
            </a:r>
            <a:r>
              <a:rPr lang="en-US" sz="2400" dirty="0" smtClean="0"/>
              <a:t>)Hz = P</a:t>
            </a:r>
            <a:r>
              <a:rPr lang="en-US" sz="2400" baseline="-25000" dirty="0" smtClean="0"/>
              <a:t>1</a:t>
            </a:r>
          </a:p>
          <a:p>
            <a:endParaRPr lang="en-US" sz="2400" dirty="0"/>
          </a:p>
        </p:txBody>
      </p:sp>
      <p:sp>
        <p:nvSpPr>
          <p:cNvPr id="845826" name="Rectangle 2"/>
          <p:cNvSpPr>
            <a:spLocks noGrp="1" noChangeArrowheads="1"/>
          </p:cNvSpPr>
          <p:nvPr>
            <p:ph type="title"/>
          </p:nvPr>
        </p:nvSpPr>
        <p:spPr/>
        <p:txBody>
          <a:bodyPr/>
          <a:lstStyle/>
          <a:p>
            <a:r>
              <a:rPr lang="en-US" smtClean="0"/>
              <a:t>Total output noise power</a:t>
            </a:r>
            <a:endParaRPr lang="en-US"/>
          </a:p>
        </p:txBody>
      </p:sp>
      <p:sp>
        <p:nvSpPr>
          <p:cNvPr id="845828" name="Rectangle 4"/>
          <p:cNvSpPr>
            <a:spLocks noChangeArrowheads="1"/>
          </p:cNvSpPr>
          <p:nvPr/>
        </p:nvSpPr>
        <p:spPr bwMode="auto">
          <a:xfrm>
            <a:off x="838200" y="533400"/>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sp>
        <p:nvSpPr>
          <p:cNvPr id="845829" name="Rectangle 5"/>
          <p:cNvSpPr>
            <a:spLocks noChangeArrowheads="1"/>
          </p:cNvSpPr>
          <p:nvPr/>
        </p:nvSpPr>
        <p:spPr bwMode="auto">
          <a:xfrm>
            <a:off x="1524000" y="1828800"/>
            <a:ext cx="6400800" cy="1143000"/>
          </a:xfrm>
          <a:prstGeom prst="rect">
            <a:avLst/>
          </a:prstGeom>
          <a:noFill/>
          <a:ln w="9525">
            <a:noFill/>
            <a:miter lim="800000"/>
            <a:headEnd/>
            <a:tailEnd/>
          </a:ln>
          <a:effectLst/>
        </p:spPr>
        <p:txBody>
          <a:bodyPr lIns="90488" tIns="44450" rIns="90488" bIns="44450"/>
          <a:lstStyle/>
          <a:p>
            <a:pPr marL="342900" indent="-342900" algn="ctr">
              <a:spcBef>
                <a:spcPct val="20000"/>
              </a:spcBef>
            </a:pPr>
            <a:endParaRPr lang="en-US" sz="2400">
              <a:latin typeface="Arial" pitchFamily="34" charset="0"/>
            </a:endParaRPr>
          </a:p>
        </p:txBody>
      </p:sp>
      <p:graphicFrame>
        <p:nvGraphicFramePr>
          <p:cNvPr id="845830" name="Object 6"/>
          <p:cNvGraphicFramePr>
            <a:graphicFrameLocks noChangeAspect="1"/>
          </p:cNvGraphicFramePr>
          <p:nvPr/>
        </p:nvGraphicFramePr>
        <p:xfrm>
          <a:off x="609600" y="4800600"/>
          <a:ext cx="8001000" cy="789456"/>
        </p:xfrm>
        <a:graphic>
          <a:graphicData uri="http://schemas.openxmlformats.org/presentationml/2006/ole">
            <mc:AlternateContent xmlns:mc="http://schemas.openxmlformats.org/markup-compatibility/2006">
              <mc:Choice xmlns:v="urn:schemas-microsoft-com:vml" Requires="v">
                <p:oleObj spid="_x0000_s10257" name="Equation" r:id="rId4" imgW="3085920" imgH="304560" progId="Equation.3">
                  <p:embed/>
                </p:oleObj>
              </mc:Choice>
              <mc:Fallback>
                <p:oleObj name="Equation" r:id="rId4" imgW="3085920" imgH="304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800600"/>
                        <a:ext cx="8001000" cy="7894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99834155"/>
      </p:ext>
    </p:extLst>
  </p:cSld>
  <p:clrMapOvr>
    <a:masterClrMapping/>
  </p:clrMapOvr>
  <p:transition>
    <p:check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p:txBody>
          <a:bodyPr/>
          <a:lstStyle/>
          <a:p>
            <a:r>
              <a:rPr lang="en-US" dirty="0" smtClean="0"/>
              <a:t>Input-Referred </a:t>
            </a:r>
            <a:br>
              <a:rPr lang="en-US" dirty="0" smtClean="0"/>
            </a:br>
            <a:r>
              <a:rPr lang="en-US" dirty="0" smtClean="0"/>
              <a:t>Equivalent Input Noise Current</a:t>
            </a:r>
            <a:endParaRPr lang="en-US" dirty="0"/>
          </a:p>
        </p:txBody>
      </p:sp>
      <p:sp>
        <p:nvSpPr>
          <p:cNvPr id="847875" name="Rectangle 3"/>
          <p:cNvSpPr>
            <a:spLocks noGrp="1" noChangeArrowheads="1"/>
          </p:cNvSpPr>
          <p:nvPr>
            <p:ph type="subTitle" idx="4294967295"/>
          </p:nvPr>
        </p:nvSpPr>
        <p:spPr>
          <a:xfrm>
            <a:off x="990600" y="1600200"/>
            <a:ext cx="8153400" cy="2362200"/>
          </a:xfrm>
          <a:noFill/>
          <a:ln/>
        </p:spPr>
        <p:txBody>
          <a:bodyPr lIns="90488" tIns="44450" rIns="90488" bIns="44450"/>
          <a:lstStyle/>
          <a:p>
            <a:pPr marL="342900" indent="-342900" algn="l">
              <a:spcBef>
                <a:spcPct val="30000"/>
              </a:spcBef>
            </a:pPr>
            <a:r>
              <a:rPr lang="en-US" sz="2400">
                <a:latin typeface="Arial Narrow" pitchFamily="34" charset="0"/>
              </a:rPr>
              <a:t>Input refer e</a:t>
            </a:r>
            <a:r>
              <a:rPr lang="en-US" sz="2400" baseline="-25000">
                <a:latin typeface="Arial Narrow" pitchFamily="34" charset="0"/>
              </a:rPr>
              <a:t>o</a:t>
            </a:r>
            <a:r>
              <a:rPr lang="en-US" sz="2400" baseline="30000">
                <a:latin typeface="Arial Narrow" pitchFamily="34" charset="0"/>
              </a:rPr>
              <a:t>2</a:t>
            </a:r>
            <a:r>
              <a:rPr lang="en-US" sz="2400">
                <a:latin typeface="Arial Narrow" pitchFamily="34" charset="0"/>
              </a:rPr>
              <a:t> by dividing by</a:t>
            </a:r>
            <a:r>
              <a:rPr lang="en-US" sz="1800"/>
              <a:t> </a:t>
            </a:r>
            <a:endParaRPr lang="en-US" sz="1800" baseline="30000"/>
          </a:p>
          <a:p>
            <a:pPr marL="342900" indent="-342900" algn="l">
              <a:spcBef>
                <a:spcPct val="30000"/>
              </a:spcBef>
            </a:pPr>
            <a:endParaRPr lang="en-US"/>
          </a:p>
          <a:p>
            <a:pPr marL="342900" indent="-342900" algn="l">
              <a:spcBef>
                <a:spcPct val="30000"/>
              </a:spcBef>
            </a:pPr>
            <a:endParaRPr lang="en-US"/>
          </a:p>
          <a:p>
            <a:pPr marL="342900" indent="-342900" algn="l">
              <a:spcBef>
                <a:spcPct val="30000"/>
              </a:spcBef>
            </a:pPr>
            <a:endParaRPr lang="en-US"/>
          </a:p>
        </p:txBody>
      </p:sp>
      <p:sp>
        <p:nvSpPr>
          <p:cNvPr id="847876" name="Rectangle 4"/>
          <p:cNvSpPr>
            <a:spLocks noChangeArrowheads="1"/>
          </p:cNvSpPr>
          <p:nvPr/>
        </p:nvSpPr>
        <p:spPr bwMode="auto">
          <a:xfrm>
            <a:off x="838200" y="533400"/>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sp>
        <p:nvSpPr>
          <p:cNvPr id="847877" name="Rectangle 5"/>
          <p:cNvSpPr>
            <a:spLocks noChangeArrowheads="1"/>
          </p:cNvSpPr>
          <p:nvPr/>
        </p:nvSpPr>
        <p:spPr bwMode="auto">
          <a:xfrm>
            <a:off x="1524000" y="1828800"/>
            <a:ext cx="6400800" cy="1143000"/>
          </a:xfrm>
          <a:prstGeom prst="rect">
            <a:avLst/>
          </a:prstGeom>
          <a:noFill/>
          <a:ln w="9525">
            <a:noFill/>
            <a:miter lim="800000"/>
            <a:headEnd/>
            <a:tailEnd/>
          </a:ln>
          <a:effectLst/>
        </p:spPr>
        <p:txBody>
          <a:bodyPr lIns="90488" tIns="44450" rIns="90488" bIns="44450"/>
          <a:lstStyle/>
          <a:p>
            <a:pPr marL="342900" indent="-342900" algn="ctr">
              <a:spcBef>
                <a:spcPct val="20000"/>
              </a:spcBef>
            </a:pPr>
            <a:endParaRPr lang="en-US" sz="2400">
              <a:latin typeface="Arial" pitchFamily="34" charset="0"/>
            </a:endParaRPr>
          </a:p>
        </p:txBody>
      </p:sp>
      <p:graphicFrame>
        <p:nvGraphicFramePr>
          <p:cNvPr id="847878" name="Object 6"/>
          <p:cNvGraphicFramePr>
            <a:graphicFrameLocks noChangeAspect="1"/>
          </p:cNvGraphicFramePr>
          <p:nvPr/>
        </p:nvGraphicFramePr>
        <p:xfrm>
          <a:off x="4648200" y="1524000"/>
          <a:ext cx="561975" cy="609600"/>
        </p:xfrm>
        <a:graphic>
          <a:graphicData uri="http://schemas.openxmlformats.org/presentationml/2006/ole">
            <mc:AlternateContent xmlns:mc="http://schemas.openxmlformats.org/markup-compatibility/2006">
              <mc:Choice xmlns:v="urn:schemas-microsoft-com:vml" Requires="v">
                <p:oleObj spid="_x0000_s11296" name="Equation" r:id="rId4" imgW="304560" imgH="304560" progId="Equation.3">
                  <p:embed/>
                </p:oleObj>
              </mc:Choice>
              <mc:Fallback>
                <p:oleObj name="Equation" r:id="rId4" imgW="304560" imgH="3045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524000"/>
                        <a:ext cx="561975"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47879" name="Object 7"/>
          <p:cNvGraphicFramePr>
            <a:graphicFrameLocks noChangeAspect="1"/>
          </p:cNvGraphicFramePr>
          <p:nvPr/>
        </p:nvGraphicFramePr>
        <p:xfrm>
          <a:off x="909638" y="2971800"/>
          <a:ext cx="6192837" cy="1376363"/>
        </p:xfrm>
        <a:graphic>
          <a:graphicData uri="http://schemas.openxmlformats.org/presentationml/2006/ole">
            <mc:AlternateContent xmlns:mc="http://schemas.openxmlformats.org/markup-compatibility/2006">
              <mc:Choice xmlns:v="urn:schemas-microsoft-com:vml" Requires="v">
                <p:oleObj spid="_x0000_s11297" name="Equation" r:id="rId6" imgW="2412720" imgH="495000" progId="Equation.3">
                  <p:embed/>
                </p:oleObj>
              </mc:Choice>
              <mc:Fallback>
                <p:oleObj name="Equation" r:id="rId6" imgW="241272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9638" y="2971800"/>
                        <a:ext cx="6192837" cy="1376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47880" name="Line 8"/>
          <p:cNvSpPr>
            <a:spLocks noChangeShapeType="1"/>
          </p:cNvSpPr>
          <p:nvPr/>
        </p:nvSpPr>
        <p:spPr bwMode="auto">
          <a:xfrm flipV="1">
            <a:off x="6019800" y="3810000"/>
            <a:ext cx="0" cy="1219200"/>
          </a:xfrm>
          <a:prstGeom prst="line">
            <a:avLst/>
          </a:prstGeom>
          <a:noFill/>
          <a:ln w="9525">
            <a:solidFill>
              <a:schemeClr val="tx1"/>
            </a:solidFill>
            <a:round/>
            <a:headEnd/>
            <a:tailEnd type="triangle" w="med" len="med"/>
          </a:ln>
          <a:effectLst/>
        </p:spPr>
        <p:txBody>
          <a:bodyPr/>
          <a:lstStyle/>
          <a:p>
            <a:endParaRPr lang="en-US"/>
          </a:p>
        </p:txBody>
      </p:sp>
      <p:sp>
        <p:nvSpPr>
          <p:cNvPr id="847881" name="Rectangle 9"/>
          <p:cNvSpPr>
            <a:spLocks noChangeArrowheads="1"/>
          </p:cNvSpPr>
          <p:nvPr/>
        </p:nvSpPr>
        <p:spPr bwMode="auto">
          <a:xfrm>
            <a:off x="4398963" y="4957763"/>
            <a:ext cx="3195637" cy="457200"/>
          </a:xfrm>
          <a:prstGeom prst="rect">
            <a:avLst/>
          </a:prstGeom>
          <a:noFill/>
          <a:ln w="12699">
            <a:noFill/>
            <a:miter lim="800000"/>
            <a:headEnd type="none" w="sm" len="sm"/>
            <a:tailEnd type="none" w="sm" len="sm"/>
          </a:ln>
          <a:effectLst/>
        </p:spPr>
        <p:txBody>
          <a:bodyPr wrap="none">
            <a:spAutoFit/>
          </a:bodyPr>
          <a:lstStyle/>
          <a:p>
            <a:r>
              <a:rPr lang="en-US" sz="2400"/>
              <a:t>Frequency dependent term</a:t>
            </a:r>
          </a:p>
        </p:txBody>
      </p:sp>
    </p:spTree>
    <p:extLst>
      <p:ext uri="{BB962C8B-B14F-4D97-AF65-F5344CB8AC3E}">
        <p14:creationId xmlns:p14="http://schemas.microsoft.com/office/powerpoint/2010/main" val="2454488918"/>
      </p:ext>
    </p:extLst>
  </p:cSld>
  <p:clrMapOvr>
    <a:masterClrMapping/>
  </p:clrMapOvr>
  <p:transition>
    <p:check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3" name="Rectangle 3"/>
          <p:cNvSpPr>
            <a:spLocks noGrp="1" noChangeArrowheads="1"/>
          </p:cNvSpPr>
          <p:nvPr>
            <p:ph idx="1"/>
          </p:nvPr>
        </p:nvSpPr>
        <p:spPr/>
        <p:txBody>
          <a:bodyPr/>
          <a:lstStyle/>
          <a:p>
            <a:r>
              <a:rPr lang="en-US" sz="2000" dirty="0" smtClean="0"/>
              <a:t>The final term in the total input-referred noise-current expression increases with frequency - this is the differentiated input noise voltage of the op amp that will appear at the output. To get an average equivalent value, this must be integrated over F then divided by F. Strictly speaking, a starting integration value of 0Hz is not physically correct - but can be used as a simplification. </a:t>
            </a:r>
          </a:p>
          <a:p>
            <a:endParaRPr lang="en-US" sz="2000" dirty="0"/>
          </a:p>
        </p:txBody>
      </p:sp>
      <p:sp>
        <p:nvSpPr>
          <p:cNvPr id="849922" name="Rectangle 2"/>
          <p:cNvSpPr>
            <a:spLocks noGrp="1" noChangeArrowheads="1"/>
          </p:cNvSpPr>
          <p:nvPr>
            <p:ph type="title"/>
          </p:nvPr>
        </p:nvSpPr>
        <p:spPr/>
        <p:txBody>
          <a:bodyPr/>
          <a:lstStyle/>
          <a:p>
            <a:r>
              <a:rPr lang="en-US" smtClean="0"/>
              <a:t>Getting an average value for the last term. </a:t>
            </a:r>
            <a:endParaRPr lang="en-US"/>
          </a:p>
        </p:txBody>
      </p:sp>
      <p:sp>
        <p:nvSpPr>
          <p:cNvPr id="849924" name="Rectangle 4"/>
          <p:cNvSpPr>
            <a:spLocks noChangeArrowheads="1"/>
          </p:cNvSpPr>
          <p:nvPr/>
        </p:nvSpPr>
        <p:spPr bwMode="auto">
          <a:xfrm>
            <a:off x="838200" y="533400"/>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sp>
        <p:nvSpPr>
          <p:cNvPr id="849925" name="Rectangle 5"/>
          <p:cNvSpPr>
            <a:spLocks noChangeArrowheads="1"/>
          </p:cNvSpPr>
          <p:nvPr/>
        </p:nvSpPr>
        <p:spPr bwMode="auto">
          <a:xfrm>
            <a:off x="1524000" y="3048000"/>
            <a:ext cx="6400800" cy="457200"/>
          </a:xfrm>
          <a:prstGeom prst="rect">
            <a:avLst/>
          </a:prstGeom>
          <a:noFill/>
          <a:ln w="9525">
            <a:noFill/>
            <a:miter lim="800000"/>
            <a:headEnd/>
            <a:tailEnd/>
          </a:ln>
          <a:effectLst/>
        </p:spPr>
        <p:txBody>
          <a:bodyPr lIns="90488" tIns="44450" rIns="90488" bIns="44450"/>
          <a:lstStyle/>
          <a:p>
            <a:pPr marL="342900" indent="-342900" algn="ctr">
              <a:spcBef>
                <a:spcPct val="20000"/>
              </a:spcBef>
            </a:pPr>
            <a:r>
              <a:rPr lang="en-US" sz="1800">
                <a:latin typeface="Arial" pitchFamily="34" charset="0"/>
              </a:rPr>
              <a:t>For f = 0      F</a:t>
            </a:r>
          </a:p>
        </p:txBody>
      </p:sp>
      <p:sp>
        <p:nvSpPr>
          <p:cNvPr id="849926" name="Line 6"/>
          <p:cNvSpPr>
            <a:spLocks noChangeShapeType="1"/>
          </p:cNvSpPr>
          <p:nvPr/>
        </p:nvSpPr>
        <p:spPr bwMode="auto">
          <a:xfrm>
            <a:off x="4953000" y="3200400"/>
            <a:ext cx="304800" cy="0"/>
          </a:xfrm>
          <a:prstGeom prst="line">
            <a:avLst/>
          </a:prstGeom>
          <a:noFill/>
          <a:ln w="9525">
            <a:solidFill>
              <a:schemeClr val="tx1"/>
            </a:solidFill>
            <a:round/>
            <a:headEnd/>
            <a:tailEnd type="triangle" w="med" len="med"/>
          </a:ln>
          <a:effectLst/>
        </p:spPr>
        <p:txBody>
          <a:bodyPr/>
          <a:lstStyle/>
          <a:p>
            <a:endParaRPr lang="en-US"/>
          </a:p>
        </p:txBody>
      </p:sp>
      <p:sp>
        <p:nvSpPr>
          <p:cNvPr id="849927" name="Rectangle 7"/>
          <p:cNvSpPr>
            <a:spLocks noChangeArrowheads="1"/>
          </p:cNvSpPr>
          <p:nvPr/>
        </p:nvSpPr>
        <p:spPr bwMode="auto">
          <a:xfrm>
            <a:off x="1600200" y="3505200"/>
            <a:ext cx="6075702" cy="707886"/>
          </a:xfrm>
          <a:prstGeom prst="rect">
            <a:avLst/>
          </a:prstGeom>
          <a:noFill/>
          <a:ln w="12699">
            <a:noFill/>
            <a:miter lim="800000"/>
            <a:headEnd type="none" w="sm" len="sm"/>
            <a:tailEnd type="none" w="sm" len="sm"/>
          </a:ln>
          <a:effectLst/>
        </p:spPr>
        <p:txBody>
          <a:bodyPr wrap="none">
            <a:spAutoFit/>
          </a:bodyPr>
          <a:lstStyle/>
          <a:p>
            <a:r>
              <a:rPr lang="en-US" sz="2000" dirty="0">
                <a:latin typeface="+mn-lt"/>
              </a:rPr>
              <a:t>Average the noise power </a:t>
            </a:r>
          </a:p>
          <a:p>
            <a:r>
              <a:rPr lang="en-US" sz="2000" dirty="0">
                <a:latin typeface="+mn-lt"/>
              </a:rPr>
              <a:t>of the 4th term over the noise power bandwidth - “F”</a:t>
            </a:r>
          </a:p>
        </p:txBody>
      </p:sp>
      <p:graphicFrame>
        <p:nvGraphicFramePr>
          <p:cNvPr id="849928" name="Object 8"/>
          <p:cNvGraphicFramePr>
            <a:graphicFrameLocks noChangeAspect="1"/>
          </p:cNvGraphicFramePr>
          <p:nvPr/>
        </p:nvGraphicFramePr>
        <p:xfrm>
          <a:off x="1214438" y="4732338"/>
          <a:ext cx="6821487" cy="841375"/>
        </p:xfrm>
        <a:graphic>
          <a:graphicData uri="http://schemas.openxmlformats.org/presentationml/2006/ole">
            <mc:AlternateContent xmlns:mc="http://schemas.openxmlformats.org/markup-compatibility/2006">
              <mc:Choice xmlns:v="urn:schemas-microsoft-com:vml" Requires="v">
                <p:oleObj spid="_x0000_s12305" name="Equation" r:id="rId4" imgW="4076640" imgH="507960" progId="Equation.3">
                  <p:embed/>
                </p:oleObj>
              </mc:Choice>
              <mc:Fallback>
                <p:oleObj name="Equation" r:id="rId4" imgW="4076640" imgH="507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438" y="4732338"/>
                        <a:ext cx="6821487" cy="84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4603209"/>
      </p:ext>
    </p:extLst>
  </p:cSld>
  <p:clrMapOvr>
    <a:masterClrMapping/>
  </p:clrMapOvr>
  <p:transition>
    <p:check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1" name="Rectangle 3"/>
          <p:cNvSpPr>
            <a:spLocks noGrp="1" noChangeArrowheads="1"/>
          </p:cNvSpPr>
          <p:nvPr>
            <p:ph idx="1"/>
          </p:nvPr>
        </p:nvSpPr>
        <p:spPr/>
        <p:txBody>
          <a:bodyPr/>
          <a:lstStyle/>
          <a:p>
            <a:r>
              <a:rPr lang="en-US" sz="2000" dirty="0" smtClean="0"/>
              <a:t>This average value over “F” for the last term may now be combined with the other 3 terms that have no frequency dependence to get the total equivalent input referred current noise expression. </a:t>
            </a:r>
          </a:p>
          <a:p>
            <a:r>
              <a:rPr lang="en-US" sz="2000" dirty="0" smtClean="0"/>
              <a:t>This input referred spot noise current  will integrate to the same total output noise power as the actual output noise spectrum if the frequency span of integration is limited to “F”. This expression is what shows up in the data sheets. </a:t>
            </a:r>
            <a:endParaRPr lang="en-US" sz="2000" dirty="0"/>
          </a:p>
        </p:txBody>
      </p:sp>
      <p:sp>
        <p:nvSpPr>
          <p:cNvPr id="851970" name="Rectangle 2"/>
          <p:cNvSpPr>
            <a:spLocks noGrp="1" noChangeArrowheads="1"/>
          </p:cNvSpPr>
          <p:nvPr>
            <p:ph type="title"/>
          </p:nvPr>
        </p:nvSpPr>
        <p:spPr/>
        <p:txBody>
          <a:bodyPr/>
          <a:lstStyle/>
          <a:p>
            <a:r>
              <a:rPr lang="en-US" smtClean="0"/>
              <a:t>Input Referred equivalent input noise current</a:t>
            </a:r>
            <a:endParaRPr lang="en-US"/>
          </a:p>
        </p:txBody>
      </p:sp>
      <p:sp>
        <p:nvSpPr>
          <p:cNvPr id="851972" name="Rectangle 4"/>
          <p:cNvSpPr>
            <a:spLocks noChangeArrowheads="1"/>
          </p:cNvSpPr>
          <p:nvPr/>
        </p:nvSpPr>
        <p:spPr bwMode="auto">
          <a:xfrm>
            <a:off x="838200" y="533400"/>
            <a:ext cx="7772400" cy="533400"/>
          </a:xfrm>
          <a:prstGeom prst="rect">
            <a:avLst/>
          </a:prstGeom>
          <a:noFill/>
          <a:ln w="9525">
            <a:noFill/>
            <a:miter lim="800000"/>
            <a:headEnd/>
            <a:tailEnd/>
          </a:ln>
          <a:effectLst/>
        </p:spPr>
        <p:txBody>
          <a:bodyPr lIns="90488" tIns="44450" rIns="90488" bIns="44450" anchor="ctr"/>
          <a:lstStyle/>
          <a:p>
            <a:pPr algn="ctr"/>
            <a:endParaRPr lang="en-US" sz="2400">
              <a:latin typeface="Arial" pitchFamily="34" charset="0"/>
            </a:endParaRPr>
          </a:p>
        </p:txBody>
      </p:sp>
      <p:sp>
        <p:nvSpPr>
          <p:cNvPr id="851973" name="Rectangle 5"/>
          <p:cNvSpPr>
            <a:spLocks noChangeArrowheads="1"/>
          </p:cNvSpPr>
          <p:nvPr/>
        </p:nvSpPr>
        <p:spPr bwMode="auto">
          <a:xfrm>
            <a:off x="1524000" y="1828800"/>
            <a:ext cx="6400800" cy="1143000"/>
          </a:xfrm>
          <a:prstGeom prst="rect">
            <a:avLst/>
          </a:prstGeom>
          <a:noFill/>
          <a:ln w="9525">
            <a:noFill/>
            <a:miter lim="800000"/>
            <a:headEnd/>
            <a:tailEnd/>
          </a:ln>
          <a:effectLst/>
        </p:spPr>
        <p:txBody>
          <a:bodyPr lIns="90488" tIns="44450" rIns="90488" bIns="44450"/>
          <a:lstStyle/>
          <a:p>
            <a:pPr marL="342900" indent="-342900" algn="ctr">
              <a:spcBef>
                <a:spcPct val="20000"/>
              </a:spcBef>
            </a:pPr>
            <a:endParaRPr lang="en-US" sz="2400">
              <a:latin typeface="Arial" pitchFamily="34" charset="0"/>
            </a:endParaRPr>
          </a:p>
        </p:txBody>
      </p:sp>
      <p:graphicFrame>
        <p:nvGraphicFramePr>
          <p:cNvPr id="851974" name="Object 6"/>
          <p:cNvGraphicFramePr>
            <a:graphicFrameLocks noChangeAspect="1"/>
          </p:cNvGraphicFramePr>
          <p:nvPr/>
        </p:nvGraphicFramePr>
        <p:xfrm>
          <a:off x="1828800" y="4191000"/>
          <a:ext cx="5321300" cy="1214438"/>
        </p:xfrm>
        <a:graphic>
          <a:graphicData uri="http://schemas.openxmlformats.org/presentationml/2006/ole">
            <mc:AlternateContent xmlns:mc="http://schemas.openxmlformats.org/markup-compatibility/2006">
              <mc:Choice xmlns:v="urn:schemas-microsoft-com:vml" Requires="v">
                <p:oleObj spid="_x0000_s13329" name="Equation" r:id="rId4" imgW="2768400" imgH="583920" progId="Equation.3">
                  <p:embed/>
                </p:oleObj>
              </mc:Choice>
              <mc:Fallback>
                <p:oleObj name="Equation" r:id="rId4" imgW="2768400" imgH="5839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4191000"/>
                        <a:ext cx="5321300" cy="1214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86250200"/>
      </p:ext>
    </p:extLst>
  </p:cSld>
  <p:clrMapOvr>
    <a:masterClrMapping/>
  </p:clrMapOvr>
  <p:transition>
    <p:check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p:txBody>
          <a:bodyPr/>
          <a:lstStyle/>
          <a:p>
            <a:r>
              <a:rPr lang="en-US" dirty="0" smtClean="0"/>
              <a:t>Equivalent Input Spot Current Noise for Output Noise Integrated to F &lt; P</a:t>
            </a:r>
            <a:r>
              <a:rPr lang="en-US" baseline="-25000" dirty="0" smtClean="0"/>
              <a:t>1</a:t>
            </a:r>
            <a:endParaRPr lang="en-US" baseline="-25000" dirty="0"/>
          </a:p>
        </p:txBody>
      </p:sp>
      <p:graphicFrame>
        <p:nvGraphicFramePr>
          <p:cNvPr id="854019" name="Object 3"/>
          <p:cNvGraphicFramePr>
            <a:graphicFrameLocks/>
          </p:cNvGraphicFramePr>
          <p:nvPr/>
        </p:nvGraphicFramePr>
        <p:xfrm>
          <a:off x="692150" y="3429000"/>
          <a:ext cx="8440738" cy="3098800"/>
        </p:xfrm>
        <a:graphic>
          <a:graphicData uri="http://schemas.openxmlformats.org/presentationml/2006/ole">
            <mc:AlternateContent xmlns:mc="http://schemas.openxmlformats.org/markup-compatibility/2006">
              <mc:Choice xmlns:v="urn:schemas-microsoft-com:vml" Requires="v">
                <p:oleObj spid="_x0000_s14368" name="Document" r:id="rId5" imgW="5486400" imgH="1862280" progId="Word.Document.8">
                  <p:embed/>
                </p:oleObj>
              </mc:Choice>
              <mc:Fallback>
                <p:oleObj name="Document" r:id="rId5" imgW="5486400" imgH="1862280" progId="Word.Document.8">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150" y="3429000"/>
                        <a:ext cx="8440738" cy="309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54020" name="Object 4"/>
          <p:cNvGraphicFramePr>
            <a:graphicFrameLocks noChangeAspect="1"/>
          </p:cNvGraphicFramePr>
          <p:nvPr/>
        </p:nvGraphicFramePr>
        <p:xfrm>
          <a:off x="1547813" y="1716088"/>
          <a:ext cx="5738812" cy="1312862"/>
        </p:xfrm>
        <a:graphic>
          <a:graphicData uri="http://schemas.openxmlformats.org/presentationml/2006/ole">
            <mc:AlternateContent xmlns:mc="http://schemas.openxmlformats.org/markup-compatibility/2006">
              <mc:Choice xmlns:v="urn:schemas-microsoft-com:vml" Requires="v">
                <p:oleObj spid="_x0000_s14369" name="Equation" r:id="rId7" imgW="2768400" imgH="583920" progId="Equation.3">
                  <p:embed/>
                </p:oleObj>
              </mc:Choice>
              <mc:Fallback>
                <p:oleObj name="Equation" r:id="rId7" imgW="2768400" imgH="5839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813" y="1716088"/>
                        <a:ext cx="5738812" cy="1312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69329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7" name="Rectangle 3"/>
          <p:cNvSpPr>
            <a:spLocks noGrp="1" noChangeArrowheads="1"/>
          </p:cNvSpPr>
          <p:nvPr>
            <p:ph idx="1"/>
          </p:nvPr>
        </p:nvSpPr>
        <p:spPr/>
        <p:txBody>
          <a:bodyPr/>
          <a:lstStyle/>
          <a:p>
            <a:pPr marL="914400" lvl="1" indent="-457200">
              <a:buAutoNum type="arabicPeriod"/>
            </a:pPr>
            <a:r>
              <a:rPr lang="en-US" sz="2000" dirty="0" smtClean="0"/>
              <a:t>Select an Op Amp with a particular GBP - include its input parasitic capacitance + the source diode capacitance to solve for Z</a:t>
            </a:r>
            <a:r>
              <a:rPr lang="en-US" sz="2000" baseline="-25000" dirty="0" smtClean="0"/>
              <a:t>1</a:t>
            </a:r>
            <a:r>
              <a:rPr lang="en-US" sz="2000" dirty="0" smtClean="0"/>
              <a:t> given the desired bandwidth and actual GBP. With Z</a:t>
            </a:r>
            <a:r>
              <a:rPr lang="en-US" sz="2000" baseline="-25000" dirty="0" smtClean="0"/>
              <a:t>1</a:t>
            </a:r>
            <a:r>
              <a:rPr lang="en-US" sz="2000" dirty="0" smtClean="0"/>
              <a:t> set, solve for achievable maximum gain, = </a:t>
            </a:r>
            <a:r>
              <a:rPr lang="en-US" sz="2000" dirty="0" err="1" smtClean="0"/>
              <a:t>R</a:t>
            </a:r>
            <a:r>
              <a:rPr lang="en-US" sz="2000" baseline="-25000" dirty="0" err="1" smtClean="0"/>
              <a:t>f</a:t>
            </a:r>
            <a:r>
              <a:rPr lang="en-US" sz="2000" dirty="0" smtClean="0"/>
              <a:t> to get the minimum input referred noise current. </a:t>
            </a:r>
          </a:p>
          <a:p>
            <a:pPr marL="914400" lvl="1" indent="-457200">
              <a:buAutoNum type="arabicPeriod"/>
            </a:pPr>
            <a:endParaRPr lang="en-US" sz="2000" dirty="0" smtClean="0"/>
          </a:p>
          <a:p>
            <a:pPr lvl="1">
              <a:buNone/>
            </a:pPr>
            <a:r>
              <a:rPr lang="en-US" sz="2000" dirty="0" smtClean="0"/>
              <a:t>2. Set P</a:t>
            </a:r>
            <a:r>
              <a:rPr lang="en-US" sz="2000" baseline="-25000" dirty="0" smtClean="0"/>
              <a:t>1</a:t>
            </a:r>
            <a:r>
              <a:rPr lang="en-US" sz="2000" dirty="0" smtClean="0"/>
              <a:t> at Q * F</a:t>
            </a:r>
            <a:r>
              <a:rPr lang="en-US" sz="2000" baseline="-25000" dirty="0" smtClean="0"/>
              <a:t>O</a:t>
            </a:r>
            <a:r>
              <a:rPr lang="en-US" sz="2000" dirty="0" smtClean="0"/>
              <a:t>. Use this and </a:t>
            </a:r>
            <a:r>
              <a:rPr lang="en-US" sz="2000" dirty="0" err="1" smtClean="0"/>
              <a:t>R</a:t>
            </a:r>
            <a:r>
              <a:rPr lang="en-US" sz="2000" baseline="-25000" dirty="0" err="1" smtClean="0"/>
              <a:t>f</a:t>
            </a:r>
            <a:r>
              <a:rPr lang="en-US" sz="2000" dirty="0" smtClean="0"/>
              <a:t> to solve for C</a:t>
            </a:r>
            <a:r>
              <a:rPr lang="en-US" sz="2000" baseline="-25000" dirty="0" smtClean="0"/>
              <a:t>f</a:t>
            </a:r>
            <a:r>
              <a:rPr lang="en-US" sz="2000" dirty="0" smtClean="0"/>
              <a:t>. </a:t>
            </a:r>
          </a:p>
          <a:p>
            <a:pPr lvl="1">
              <a:buNone/>
            </a:pPr>
            <a:endParaRPr lang="en-US" sz="2000" dirty="0" smtClean="0"/>
          </a:p>
          <a:p>
            <a:pPr lvl="1">
              <a:buNone/>
            </a:pPr>
            <a:r>
              <a:rPr lang="en-US" sz="2000" dirty="0" smtClean="0"/>
              <a:t>3. Check that 1 + C</a:t>
            </a:r>
            <a:r>
              <a:rPr lang="en-US" sz="2000" baseline="-25000" dirty="0" smtClean="0"/>
              <a:t>s</a:t>
            </a:r>
            <a:r>
              <a:rPr lang="en-US" sz="2000" dirty="0" smtClean="0"/>
              <a:t>/</a:t>
            </a:r>
            <a:r>
              <a:rPr lang="en-US" sz="2000" dirty="0" err="1" smtClean="0"/>
              <a:t>C</a:t>
            </a:r>
            <a:r>
              <a:rPr lang="en-US" sz="2000" baseline="-25000" dirty="0" err="1" smtClean="0"/>
              <a:t>f</a:t>
            </a:r>
            <a:r>
              <a:rPr lang="en-US" sz="2000" dirty="0" smtClean="0"/>
              <a:t> &gt; minimum stable gain for the op amp selected</a:t>
            </a:r>
            <a:endParaRPr lang="en-US" sz="2000" dirty="0"/>
          </a:p>
        </p:txBody>
      </p:sp>
      <p:sp>
        <p:nvSpPr>
          <p:cNvPr id="856066" name="Rectangle 2"/>
          <p:cNvSpPr>
            <a:spLocks noGrp="1" noChangeArrowheads="1"/>
          </p:cNvSpPr>
          <p:nvPr>
            <p:ph type="title"/>
          </p:nvPr>
        </p:nvSpPr>
        <p:spPr>
          <a:xfrm>
            <a:off x="342900" y="0"/>
            <a:ext cx="8801100" cy="1189038"/>
          </a:xfrm>
        </p:spPr>
        <p:txBody>
          <a:bodyPr/>
          <a:lstStyle/>
          <a:p>
            <a:r>
              <a:rPr lang="en-US" dirty="0" smtClean="0"/>
              <a:t>Design Examples - Getting a Target Bandwidth Given a Source Capacitance</a:t>
            </a:r>
            <a:endParaRPr lang="en-US" dirty="0"/>
          </a:p>
        </p:txBody>
      </p:sp>
    </p:spTree>
    <p:extLst>
      <p:ext uri="{BB962C8B-B14F-4D97-AF65-F5344CB8AC3E}">
        <p14:creationId xmlns:p14="http://schemas.microsoft.com/office/powerpoint/2010/main" val="334663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4260" name="Object 4"/>
          <p:cNvGraphicFramePr>
            <a:graphicFrameLocks noGrp="1" noChangeAspect="1"/>
          </p:cNvGraphicFramePr>
          <p:nvPr>
            <p:ph idx="1"/>
          </p:nvPr>
        </p:nvGraphicFramePr>
        <p:xfrm>
          <a:off x="272539" y="1981200"/>
          <a:ext cx="8528727" cy="3124200"/>
        </p:xfrm>
        <a:graphic>
          <a:graphicData uri="http://schemas.openxmlformats.org/presentationml/2006/ole">
            <mc:AlternateContent xmlns:mc="http://schemas.openxmlformats.org/markup-compatibility/2006">
              <mc:Choice xmlns:v="urn:schemas-microsoft-com:vml" Requires="v">
                <p:oleObj spid="_x0000_s16401" name="Worksheet" r:id="rId5" imgW="7973280" imgH="2921400" progId="Excel.Sheet.8">
                  <p:embed/>
                </p:oleObj>
              </mc:Choice>
              <mc:Fallback>
                <p:oleObj name="Worksheet" r:id="rId5" imgW="7973280" imgH="292140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hidden">
                      <a:xfrm>
                        <a:off x="272539" y="1981200"/>
                        <a:ext cx="8528727"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4258" name="Rectangle 2"/>
          <p:cNvSpPr>
            <a:spLocks noGrp="1" noChangeArrowheads="1"/>
          </p:cNvSpPr>
          <p:nvPr>
            <p:ph type="title"/>
          </p:nvPr>
        </p:nvSpPr>
        <p:spPr/>
        <p:txBody>
          <a:bodyPr/>
          <a:lstStyle/>
          <a:p>
            <a:r>
              <a:rPr lang="en-US" dirty="0" smtClean="0"/>
              <a:t>Wideband VFB Op Amps Suitable for Transimpedance design</a:t>
            </a:r>
            <a:endParaRPr lang="en-US" dirty="0"/>
          </a:p>
        </p:txBody>
      </p:sp>
    </p:spTree>
    <p:extLst>
      <p:ext uri="{BB962C8B-B14F-4D97-AF65-F5344CB8AC3E}">
        <p14:creationId xmlns:p14="http://schemas.microsoft.com/office/powerpoint/2010/main" val="23384368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9381" name="Object 5"/>
          <p:cNvGraphicFramePr>
            <a:graphicFrameLocks noGrp="1" noChangeAspect="1"/>
          </p:cNvGraphicFramePr>
          <p:nvPr>
            <p:ph idx="1"/>
          </p:nvPr>
        </p:nvGraphicFramePr>
        <p:xfrm>
          <a:off x="960537" y="2312988"/>
          <a:ext cx="7152573" cy="3173412"/>
        </p:xfrm>
        <a:graphic>
          <a:graphicData uri="http://schemas.openxmlformats.org/presentationml/2006/ole">
            <mc:AlternateContent xmlns:mc="http://schemas.openxmlformats.org/markup-compatibility/2006">
              <mc:Choice xmlns:v="urn:schemas-microsoft-com:vml" Requires="v">
                <p:oleObj spid="_x0000_s18449" name="Worksheet" r:id="rId5" imgW="5495849" imgH="2438400" progId="Excel.Sheet.8">
                  <p:embed/>
                </p:oleObj>
              </mc:Choice>
              <mc:Fallback>
                <p:oleObj name="Worksheet" r:id="rId5" imgW="5495849" imgH="2438400"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hidden">
                      <a:xfrm>
                        <a:off x="960537" y="2312988"/>
                        <a:ext cx="7152573" cy="317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69378" name="Rectangle 2"/>
          <p:cNvSpPr>
            <a:spLocks noGrp="1" noChangeArrowheads="1"/>
          </p:cNvSpPr>
          <p:nvPr>
            <p:ph type="title"/>
          </p:nvPr>
        </p:nvSpPr>
        <p:spPr/>
        <p:txBody>
          <a:bodyPr/>
          <a:lstStyle/>
          <a:p>
            <a:r>
              <a:rPr lang="en-US" smtClean="0"/>
              <a:t>Example Design #1, 20Mhz from 20pF</a:t>
            </a:r>
            <a:endParaRPr lang="en-US"/>
          </a:p>
        </p:txBody>
      </p:sp>
      <p:sp>
        <p:nvSpPr>
          <p:cNvPr id="869383" name="Text Box 7"/>
          <p:cNvSpPr txBox="1">
            <a:spLocks noChangeArrowheads="1"/>
          </p:cNvSpPr>
          <p:nvPr/>
        </p:nvSpPr>
        <p:spPr bwMode="auto">
          <a:xfrm>
            <a:off x="609600" y="990600"/>
            <a:ext cx="8305800" cy="923330"/>
          </a:xfrm>
          <a:prstGeom prst="rect">
            <a:avLst/>
          </a:prstGeom>
          <a:noFill/>
          <a:ln w="12699">
            <a:noFill/>
            <a:miter lim="800000"/>
            <a:headEnd type="none" w="sm" len="sm"/>
            <a:tailEnd type="none" w="sm" len="sm"/>
          </a:ln>
          <a:effectLst/>
        </p:spPr>
        <p:txBody>
          <a:bodyPr>
            <a:spAutoFit/>
          </a:bodyPr>
          <a:lstStyle/>
          <a:p>
            <a:r>
              <a:rPr lang="en-US" sz="1800" dirty="0">
                <a:latin typeface="+mn-lt"/>
              </a:rPr>
              <a:t>In this case we are starting with a source capacitance a target bandwidth and </a:t>
            </a:r>
          </a:p>
          <a:p>
            <a:r>
              <a:rPr lang="en-US" sz="1800" dirty="0">
                <a:latin typeface="+mn-lt"/>
              </a:rPr>
              <a:t>an amplifier and seeing how high a transimpedance gain we can </a:t>
            </a:r>
            <a:r>
              <a:rPr lang="en-US" sz="1800" dirty="0" smtClean="0">
                <a:latin typeface="+mn-lt"/>
              </a:rPr>
              <a:t>get, </a:t>
            </a:r>
            <a:r>
              <a:rPr lang="en-US" sz="1800" dirty="0">
                <a:latin typeface="+mn-lt"/>
              </a:rPr>
              <a:t>then </a:t>
            </a:r>
            <a:r>
              <a:rPr lang="en-US" sz="1800" dirty="0" smtClean="0">
                <a:latin typeface="+mn-lt"/>
              </a:rPr>
              <a:t>we</a:t>
            </a:r>
            <a:endParaRPr lang="en-US" sz="1800" dirty="0">
              <a:latin typeface="+mn-lt"/>
            </a:endParaRPr>
          </a:p>
          <a:p>
            <a:r>
              <a:rPr lang="en-US" sz="1800" dirty="0" smtClean="0">
                <a:latin typeface="+mn-lt"/>
              </a:rPr>
              <a:t>compute </a:t>
            </a:r>
            <a:r>
              <a:rPr lang="en-US" sz="1800" dirty="0">
                <a:latin typeface="+mn-lt"/>
              </a:rPr>
              <a:t>the </a:t>
            </a:r>
            <a:r>
              <a:rPr lang="en-US" sz="1800" dirty="0" smtClean="0">
                <a:latin typeface="+mn-lt"/>
              </a:rPr>
              <a:t>input-referred noise, </a:t>
            </a:r>
            <a:r>
              <a:rPr lang="en-US" sz="1800" dirty="0">
                <a:latin typeface="+mn-lt"/>
              </a:rPr>
              <a:t>integrating through P</a:t>
            </a:r>
            <a:r>
              <a:rPr lang="en-US" sz="1800" baseline="-25000" dirty="0">
                <a:latin typeface="+mn-lt"/>
              </a:rPr>
              <a:t>1</a:t>
            </a:r>
            <a:r>
              <a:rPr lang="en-US" sz="1800" dirty="0">
                <a:latin typeface="+mn-lt"/>
              </a:rPr>
              <a:t>. </a:t>
            </a:r>
          </a:p>
        </p:txBody>
      </p:sp>
    </p:spTree>
    <p:extLst>
      <p:ext uri="{BB962C8B-B14F-4D97-AF65-F5344CB8AC3E}">
        <p14:creationId xmlns:p14="http://schemas.microsoft.com/office/powerpoint/2010/main" val="115073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5" name="Rectangle 3"/>
          <p:cNvSpPr>
            <a:spLocks noGrp="1" noChangeArrowheads="1"/>
          </p:cNvSpPr>
          <p:nvPr>
            <p:ph idx="1"/>
          </p:nvPr>
        </p:nvSpPr>
        <p:spPr/>
        <p:txBody>
          <a:bodyPr/>
          <a:lstStyle/>
          <a:p>
            <a:pPr marL="457200" indent="-457200">
              <a:buFont typeface="+mj-lt"/>
              <a:buAutoNum type="arabicPeriod"/>
            </a:pPr>
            <a:r>
              <a:rPr lang="en-US" sz="2000" dirty="0" smtClean="0"/>
              <a:t>Op Amp based, high performance, transimpedance designs can be analyzed using a single pole op-amp model to give a 2</a:t>
            </a:r>
            <a:r>
              <a:rPr lang="en-US" sz="2000" baseline="30000" dirty="0" smtClean="0"/>
              <a:t>nd</a:t>
            </a:r>
            <a:r>
              <a:rPr lang="en-US" sz="2000" dirty="0" smtClean="0"/>
              <a:t> order closed loop transfer function. Although the full transfer function doesn’t suggest a design approach, some judicious simplifications will lead  to a very simple, and accurate, amplifier compensation methodology. </a:t>
            </a:r>
          </a:p>
          <a:p>
            <a:pPr marL="457200" indent="-457200">
              <a:buFont typeface="+mj-lt"/>
              <a:buAutoNum type="arabicPeriod"/>
            </a:pPr>
            <a:endParaRPr lang="en-US" sz="2000" dirty="0" smtClean="0"/>
          </a:p>
          <a:p>
            <a:pPr marL="457200" indent="-457200">
              <a:buFont typeface="+mj-lt"/>
              <a:buAutoNum type="arabicPeriod"/>
            </a:pPr>
            <a:r>
              <a:rPr lang="en-US" sz="2000" dirty="0" smtClean="0"/>
              <a:t>A simple equivalent input noise current equation, correctly including all of the high frequency terms (but neglecting 1/f effects), will allow an easy comparison between design solutions for their achievable sensitivity</a:t>
            </a:r>
            <a:endParaRPr lang="en-US" sz="2000" dirty="0"/>
          </a:p>
        </p:txBody>
      </p:sp>
      <p:sp>
        <p:nvSpPr>
          <p:cNvPr id="817154" name="Rectangle 2"/>
          <p:cNvSpPr>
            <a:spLocks noGrp="1" noChangeArrowheads="1"/>
          </p:cNvSpPr>
          <p:nvPr>
            <p:ph type="title"/>
          </p:nvPr>
        </p:nvSpPr>
        <p:spPr/>
        <p:txBody>
          <a:bodyPr/>
          <a:lstStyle/>
          <a:p>
            <a:r>
              <a:rPr lang="en-US" smtClean="0"/>
              <a:t>Design Issues Covered</a:t>
            </a:r>
            <a:endParaRPr lang="en-US"/>
          </a:p>
        </p:txBody>
      </p:sp>
    </p:spTree>
    <p:extLst>
      <p:ext uri="{BB962C8B-B14F-4D97-AF65-F5344CB8AC3E}">
        <p14:creationId xmlns:p14="http://schemas.microsoft.com/office/powerpoint/2010/main" val="229551242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r>
              <a:rPr lang="en-US" smtClean="0"/>
              <a:t>Example Design Using a Wideband </a:t>
            </a:r>
            <a:br>
              <a:rPr lang="en-US" smtClean="0"/>
            </a:br>
            <a:r>
              <a:rPr lang="en-US" smtClean="0"/>
              <a:t>Bipolar Input Op Amp. </a:t>
            </a:r>
            <a:endParaRPr lang="en-US"/>
          </a:p>
        </p:txBody>
      </p:sp>
      <p:graphicFrame>
        <p:nvGraphicFramePr>
          <p:cNvPr id="858115" name="Object 3"/>
          <p:cNvGraphicFramePr>
            <a:graphicFrameLocks noChangeAspect="1"/>
          </p:cNvGraphicFramePr>
          <p:nvPr/>
        </p:nvGraphicFramePr>
        <p:xfrm>
          <a:off x="76200" y="1295400"/>
          <a:ext cx="4724400" cy="3502025"/>
        </p:xfrm>
        <a:graphic>
          <a:graphicData uri="http://schemas.openxmlformats.org/presentationml/2006/ole">
            <mc:AlternateContent xmlns:mc="http://schemas.openxmlformats.org/markup-compatibility/2006">
              <mc:Choice xmlns:v="urn:schemas-microsoft-com:vml" Requires="v">
                <p:oleObj spid="_x0000_s20512" name="VISIO" r:id="rId4" imgW="6251760" imgH="4277520" progId="">
                  <p:embed/>
                </p:oleObj>
              </mc:Choice>
              <mc:Fallback>
                <p:oleObj name="VISIO" r:id="rId4" imgW="6251760" imgH="427752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1295400"/>
                        <a:ext cx="4724400" cy="350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58116" name="Object 4"/>
          <p:cNvGraphicFramePr>
            <a:graphicFrameLocks noChangeAspect="1"/>
          </p:cNvGraphicFramePr>
          <p:nvPr/>
        </p:nvGraphicFramePr>
        <p:xfrm>
          <a:off x="3962400" y="2971800"/>
          <a:ext cx="4881562" cy="3025775"/>
        </p:xfrm>
        <a:graphic>
          <a:graphicData uri="http://schemas.openxmlformats.org/presentationml/2006/ole">
            <mc:AlternateContent xmlns:mc="http://schemas.openxmlformats.org/markup-compatibility/2006">
              <mc:Choice xmlns:v="urn:schemas-microsoft-com:vml" Requires="v">
                <p:oleObj spid="_x0000_s20513" name="Worksheet" r:id="rId7" imgW="4660560" imgH="2673720" progId="Excel.Sheet.8">
                  <p:embed/>
                </p:oleObj>
              </mc:Choice>
              <mc:Fallback>
                <p:oleObj name="Worksheet" r:id="rId7" imgW="4660560" imgH="2673720"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hidden">
                      <a:xfrm>
                        <a:off x="3962400" y="2971800"/>
                        <a:ext cx="4881562"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28794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3" name="Rectangle 5"/>
          <p:cNvSpPr>
            <a:spLocks noGrp="1" noChangeArrowheads="1"/>
          </p:cNvSpPr>
          <p:nvPr>
            <p:ph type="title"/>
          </p:nvPr>
        </p:nvSpPr>
        <p:spPr/>
        <p:txBody>
          <a:bodyPr/>
          <a:lstStyle/>
          <a:p>
            <a:r>
              <a:rPr lang="en-US" smtClean="0"/>
              <a:t>Example Design #2, 2Mhz from 200pF</a:t>
            </a:r>
            <a:endParaRPr lang="en-US"/>
          </a:p>
        </p:txBody>
      </p:sp>
      <p:graphicFrame>
        <p:nvGraphicFramePr>
          <p:cNvPr id="892932" name="Object 4"/>
          <p:cNvGraphicFramePr>
            <a:graphicFrameLocks noGrp="1" noChangeAspect="1"/>
          </p:cNvGraphicFramePr>
          <p:nvPr>
            <p:ph sz="half" idx="2"/>
          </p:nvPr>
        </p:nvGraphicFramePr>
        <p:xfrm>
          <a:off x="978427" y="2743200"/>
          <a:ext cx="7066702" cy="3135313"/>
        </p:xfrm>
        <a:graphic>
          <a:graphicData uri="http://schemas.openxmlformats.org/presentationml/2006/ole">
            <mc:AlternateContent xmlns:mc="http://schemas.openxmlformats.org/markup-compatibility/2006">
              <mc:Choice xmlns:v="urn:schemas-microsoft-com:vml" Requires="v">
                <p:oleObj spid="_x0000_s21521" name="Worksheet" r:id="rId4" imgW="5495849" imgH="2438400" progId="Excel.Sheet.8">
                  <p:embed/>
                </p:oleObj>
              </mc:Choice>
              <mc:Fallback>
                <p:oleObj name="Worksheet" r:id="rId4" imgW="5495849" imgH="24384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8427" y="2743200"/>
                        <a:ext cx="7066702" cy="3135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92935" name="Rectangle 7"/>
          <p:cNvSpPr>
            <a:spLocks noChangeArrowheads="1"/>
          </p:cNvSpPr>
          <p:nvPr/>
        </p:nvSpPr>
        <p:spPr bwMode="auto">
          <a:xfrm>
            <a:off x="457200" y="1295400"/>
            <a:ext cx="8305800" cy="1200329"/>
          </a:xfrm>
          <a:prstGeom prst="rect">
            <a:avLst/>
          </a:prstGeom>
          <a:noFill/>
          <a:ln w="12699">
            <a:noFill/>
            <a:miter lim="800000"/>
            <a:headEnd type="none" w="sm" len="sm"/>
            <a:tailEnd type="none" w="sm" len="sm"/>
          </a:ln>
          <a:effectLst/>
        </p:spPr>
        <p:txBody>
          <a:bodyPr>
            <a:spAutoFit/>
          </a:bodyPr>
          <a:lstStyle/>
          <a:p>
            <a:r>
              <a:rPr lang="en-US" sz="1800" dirty="0">
                <a:latin typeface="+mn-lt"/>
              </a:rPr>
              <a:t>In this case we are starting with a source capacitance a target bandwidth and </a:t>
            </a:r>
          </a:p>
          <a:p>
            <a:r>
              <a:rPr lang="en-US" sz="1800" dirty="0">
                <a:latin typeface="+mn-lt"/>
              </a:rPr>
              <a:t>an amplifier and seeing how high a transimpedance gain we can get then </a:t>
            </a:r>
          </a:p>
          <a:p>
            <a:r>
              <a:rPr lang="en-US" sz="1800" dirty="0">
                <a:latin typeface="+mn-lt"/>
              </a:rPr>
              <a:t>computing the </a:t>
            </a:r>
            <a:r>
              <a:rPr lang="en-US" sz="1800" dirty="0" smtClean="0">
                <a:latin typeface="+mn-lt"/>
              </a:rPr>
              <a:t>input-referred noise, </a:t>
            </a:r>
            <a:r>
              <a:rPr lang="en-US" sz="1800" dirty="0">
                <a:latin typeface="+mn-lt"/>
              </a:rPr>
              <a:t>integrating through P</a:t>
            </a:r>
            <a:r>
              <a:rPr lang="en-US" sz="1800" baseline="-25000" dirty="0">
                <a:latin typeface="+mn-lt"/>
              </a:rPr>
              <a:t>1</a:t>
            </a:r>
            <a:r>
              <a:rPr lang="en-US" sz="1800" dirty="0">
                <a:latin typeface="+mn-lt"/>
              </a:rPr>
              <a:t>. </a:t>
            </a:r>
            <a:r>
              <a:rPr lang="en-US" sz="1800" dirty="0" smtClean="0">
                <a:latin typeface="+mn-lt"/>
              </a:rPr>
              <a:t> Here </a:t>
            </a:r>
            <a:r>
              <a:rPr lang="en-US" sz="1800" dirty="0">
                <a:latin typeface="+mn-lt"/>
              </a:rPr>
              <a:t>we select a JFET device as the </a:t>
            </a:r>
            <a:r>
              <a:rPr lang="en-US" sz="1800" dirty="0" err="1">
                <a:latin typeface="+mn-lt"/>
              </a:rPr>
              <a:t>R</a:t>
            </a:r>
            <a:r>
              <a:rPr lang="en-US" sz="1800" baseline="-25000" dirty="0" err="1">
                <a:latin typeface="+mn-lt"/>
              </a:rPr>
              <a:t>f</a:t>
            </a:r>
            <a:r>
              <a:rPr lang="en-US" sz="1800" dirty="0">
                <a:latin typeface="+mn-lt"/>
              </a:rPr>
              <a:t> will be too high for a bipolar input bias current</a:t>
            </a:r>
          </a:p>
        </p:txBody>
      </p:sp>
    </p:spTree>
    <p:extLst>
      <p:ext uri="{BB962C8B-B14F-4D97-AF65-F5344CB8AC3E}">
        <p14:creationId xmlns:p14="http://schemas.microsoft.com/office/powerpoint/2010/main" val="1257640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62" name="Rectangle 2"/>
          <p:cNvSpPr>
            <a:spLocks noGrp="1" noChangeArrowheads="1"/>
          </p:cNvSpPr>
          <p:nvPr>
            <p:ph type="title"/>
          </p:nvPr>
        </p:nvSpPr>
        <p:spPr/>
        <p:txBody>
          <a:bodyPr/>
          <a:lstStyle/>
          <a:p>
            <a:r>
              <a:rPr lang="en-US" smtClean="0"/>
              <a:t>Example Design Using a Wideband </a:t>
            </a:r>
            <a:br>
              <a:rPr lang="en-US" smtClean="0"/>
            </a:br>
            <a:r>
              <a:rPr lang="en-US" smtClean="0"/>
              <a:t>JFET Input Op Amp</a:t>
            </a:r>
            <a:endParaRPr lang="en-US"/>
          </a:p>
        </p:txBody>
      </p:sp>
      <p:graphicFrame>
        <p:nvGraphicFramePr>
          <p:cNvPr id="860163" name="Object 3"/>
          <p:cNvGraphicFramePr>
            <a:graphicFrameLocks noChangeAspect="1"/>
          </p:cNvGraphicFramePr>
          <p:nvPr/>
        </p:nvGraphicFramePr>
        <p:xfrm>
          <a:off x="187325" y="1219200"/>
          <a:ext cx="4156075" cy="3079750"/>
        </p:xfrm>
        <a:graphic>
          <a:graphicData uri="http://schemas.openxmlformats.org/presentationml/2006/ole">
            <mc:AlternateContent xmlns:mc="http://schemas.openxmlformats.org/markup-compatibility/2006">
              <mc:Choice xmlns:v="urn:schemas-microsoft-com:vml" Requires="v">
                <p:oleObj spid="_x0000_s22560" name="VISIO" r:id="rId4" imgW="6251760" imgH="4277520" progId="">
                  <p:embed/>
                </p:oleObj>
              </mc:Choice>
              <mc:Fallback>
                <p:oleObj name="VISIO" r:id="rId4" imgW="6251760" imgH="427752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325" y="1219200"/>
                        <a:ext cx="4156075" cy="307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60164" name="Object 4"/>
          <p:cNvGraphicFramePr>
            <a:graphicFrameLocks noChangeAspect="1"/>
          </p:cNvGraphicFramePr>
          <p:nvPr/>
        </p:nvGraphicFramePr>
        <p:xfrm>
          <a:off x="3446463" y="2698750"/>
          <a:ext cx="5373687" cy="3330575"/>
        </p:xfrm>
        <a:graphic>
          <a:graphicData uri="http://schemas.openxmlformats.org/presentationml/2006/ole">
            <mc:AlternateContent xmlns:mc="http://schemas.openxmlformats.org/markup-compatibility/2006">
              <mc:Choice xmlns:v="urn:schemas-microsoft-com:vml" Requires="v">
                <p:oleObj spid="_x0000_s22561" name="Worksheet" r:id="rId7" imgW="4660560" imgH="2673720" progId="Excel.Sheet.8">
                  <p:embed/>
                </p:oleObj>
              </mc:Choice>
              <mc:Fallback>
                <p:oleObj name="Worksheet" r:id="rId7" imgW="4660560" imgH="2673720" progId="Excel.Sheet.8">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hidden">
                      <a:xfrm>
                        <a:off x="3446463" y="2698750"/>
                        <a:ext cx="5373687" cy="333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4005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3" name="Rectangle 3"/>
          <p:cNvSpPr>
            <a:spLocks noGrp="1" noChangeArrowheads="1"/>
          </p:cNvSpPr>
          <p:nvPr>
            <p:ph idx="1"/>
          </p:nvPr>
        </p:nvSpPr>
        <p:spPr/>
        <p:txBody>
          <a:bodyPr/>
          <a:lstStyle/>
          <a:p>
            <a:r>
              <a:rPr lang="en-US" sz="2000" dirty="0" smtClean="0"/>
              <a:t>The OPA657 design yielded 5pA equivalent input noise current if we assume a noise power bandwidth limit set to 1.4Mhz. This is totally dominated by the 3</a:t>
            </a:r>
            <a:r>
              <a:rPr lang="en-US" sz="2000" baseline="30000" dirty="0" smtClean="0"/>
              <a:t>rd</a:t>
            </a:r>
            <a:r>
              <a:rPr lang="en-US" sz="2000" dirty="0" smtClean="0"/>
              <a:t>-term of the total noise equation – the effect of the rising portion of the noise gain curve times the relatively high 4.8nV input voltage noise for the OPA657. </a:t>
            </a:r>
          </a:p>
          <a:p>
            <a:r>
              <a:rPr lang="en-US" sz="2000" dirty="0" smtClean="0"/>
              <a:t>Repeating this design using the OPA846, with its much lower voltage noise but much higher current noise, actually yielding a lower equivalent input noise current. –  Specifically, the OPA846 will give the same bandwidth and an input noise of  3pA vs. 5pA for the OPA657. </a:t>
            </a:r>
          </a:p>
          <a:p>
            <a:endParaRPr lang="en-US" sz="2000" dirty="0" smtClean="0"/>
          </a:p>
          <a:p>
            <a:r>
              <a:rPr lang="en-US" sz="2000" dirty="0" smtClean="0"/>
              <a:t>So why don’t we use the OPA846??</a:t>
            </a:r>
          </a:p>
          <a:p>
            <a:endParaRPr lang="en-US" sz="2000" dirty="0"/>
          </a:p>
        </p:txBody>
      </p:sp>
      <p:sp>
        <p:nvSpPr>
          <p:cNvPr id="896002" name="Rectangle 2"/>
          <p:cNvSpPr>
            <a:spLocks noGrp="1" noChangeArrowheads="1"/>
          </p:cNvSpPr>
          <p:nvPr>
            <p:ph type="title"/>
          </p:nvPr>
        </p:nvSpPr>
        <p:spPr/>
        <p:txBody>
          <a:bodyPr/>
          <a:lstStyle/>
          <a:p>
            <a:r>
              <a:rPr lang="en-US" smtClean="0"/>
              <a:t>Design Discussion</a:t>
            </a:r>
            <a:endParaRPr lang="en-US"/>
          </a:p>
        </p:txBody>
      </p:sp>
    </p:spTree>
    <p:extLst>
      <p:ext uri="{BB962C8B-B14F-4D97-AF65-F5344CB8AC3E}">
        <p14:creationId xmlns:p14="http://schemas.microsoft.com/office/powerpoint/2010/main" val="1138982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0" y="0"/>
            <a:ext cx="9144000" cy="1189038"/>
          </a:xfrm>
        </p:spPr>
        <p:txBody>
          <a:bodyPr/>
          <a:lstStyle/>
          <a:p>
            <a:r>
              <a:rPr lang="en-US" sz="3200" dirty="0" smtClean="0"/>
              <a:t>High Gain Design Repeated with the OPA846</a:t>
            </a:r>
            <a:endParaRPr lang="en-US" sz="3200" dirty="0"/>
          </a:p>
        </p:txBody>
      </p:sp>
      <p:graphicFrame>
        <p:nvGraphicFramePr>
          <p:cNvPr id="898053" name="Object 5"/>
          <p:cNvGraphicFramePr>
            <a:graphicFrameLocks noGrp="1" noChangeAspect="1"/>
          </p:cNvGraphicFramePr>
          <p:nvPr>
            <p:ph idx="4294967295"/>
          </p:nvPr>
        </p:nvGraphicFramePr>
        <p:xfrm>
          <a:off x="2362200" y="1295400"/>
          <a:ext cx="4648200" cy="4498975"/>
        </p:xfrm>
        <a:graphic>
          <a:graphicData uri="http://schemas.openxmlformats.org/presentationml/2006/ole">
            <mc:AlternateContent xmlns:mc="http://schemas.openxmlformats.org/markup-compatibility/2006">
              <mc:Choice xmlns:v="urn:schemas-microsoft-com:vml" Requires="v">
                <p:oleObj spid="_x0000_s24593" name="Visio" r:id="rId4" imgW="3453765" imgH="3342640" progId="">
                  <p:embed/>
                </p:oleObj>
              </mc:Choice>
              <mc:Fallback>
                <p:oleObj name="Visio" r:id="rId4" imgW="3453765" imgH="33426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295400"/>
                        <a:ext cx="46482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09578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7" name="Rectangle 3"/>
          <p:cNvSpPr>
            <a:spLocks noGrp="1" noChangeArrowheads="1"/>
          </p:cNvSpPr>
          <p:nvPr>
            <p:ph idx="1"/>
          </p:nvPr>
        </p:nvSpPr>
        <p:spPr/>
        <p:txBody>
          <a:bodyPr/>
          <a:lstStyle/>
          <a:p>
            <a:r>
              <a:rPr lang="en-US" sz="2000" dirty="0" smtClean="0"/>
              <a:t>If we look at the effect of the OPA846’s 19</a:t>
            </a:r>
            <a:r>
              <a:rPr lang="en-US" sz="2000" dirty="0" smtClean="0">
                <a:latin typeface="Symbol" pitchFamily="18" charset="2"/>
              </a:rPr>
              <a:t>m</a:t>
            </a:r>
            <a:r>
              <a:rPr lang="en-US" sz="2000" dirty="0" smtClean="0"/>
              <a:t>A input bias current using a 310k</a:t>
            </a:r>
            <a:r>
              <a:rPr lang="en-US" sz="2000" dirty="0" smtClean="0">
                <a:latin typeface="Symbol" pitchFamily="18" charset="2"/>
              </a:rPr>
              <a:t>W</a:t>
            </a:r>
            <a:r>
              <a:rPr lang="en-US" sz="2000" dirty="0" smtClean="0"/>
              <a:t> feedback, we would see a 5.89V output-offset voltage. </a:t>
            </a:r>
          </a:p>
          <a:p>
            <a:endParaRPr lang="en-US" sz="2000" dirty="0" smtClean="0"/>
          </a:p>
          <a:p>
            <a:r>
              <a:rPr lang="en-US" sz="2000" dirty="0" smtClean="0"/>
              <a:t>Adding a 310k</a:t>
            </a:r>
            <a:r>
              <a:rPr lang="en-US" sz="2000" dirty="0" smtClean="0">
                <a:latin typeface="Symbol" pitchFamily="18" charset="2"/>
              </a:rPr>
              <a:t>W</a:t>
            </a:r>
            <a:r>
              <a:rPr lang="en-US" sz="2000" dirty="0" smtClean="0"/>
              <a:t> resistor on the non-inverting input will allow bias current cancellation, but will now put a 5.89V common mode voltage on the inputs – which is out-of-range for a +/-5V operation. </a:t>
            </a:r>
          </a:p>
          <a:p>
            <a:r>
              <a:rPr lang="en-US" sz="2000" dirty="0" smtClean="0"/>
              <a:t>There is a way around this - </a:t>
            </a:r>
          </a:p>
          <a:p>
            <a:endParaRPr lang="en-US" sz="2000" dirty="0" smtClean="0"/>
          </a:p>
          <a:p>
            <a:r>
              <a:rPr lang="en-US" sz="2000" dirty="0" smtClean="0"/>
              <a:t>The T-feedback structure has the interesting effect of also reducing the required input-matching resistor to get bias-current cancellation. This can be used to bring the input common mode voltage into range.</a:t>
            </a:r>
          </a:p>
          <a:p>
            <a:r>
              <a:rPr lang="en-US" sz="2000" dirty="0" smtClean="0"/>
              <a:t>Whenever this bias current cancellation is used for a transimpedance design, it is imperative to decouple that resistor to kill its noise contribution. </a:t>
            </a:r>
          </a:p>
          <a:p>
            <a:endParaRPr lang="en-US" sz="2000" dirty="0"/>
          </a:p>
        </p:txBody>
      </p:sp>
      <p:sp>
        <p:nvSpPr>
          <p:cNvPr id="897026" name="Rectangle 2"/>
          <p:cNvSpPr>
            <a:spLocks noGrp="1" noChangeArrowheads="1"/>
          </p:cNvSpPr>
          <p:nvPr>
            <p:ph type="title"/>
          </p:nvPr>
        </p:nvSpPr>
        <p:spPr/>
        <p:txBody>
          <a:bodyPr/>
          <a:lstStyle/>
          <a:p>
            <a:r>
              <a:rPr lang="en-US" smtClean="0"/>
              <a:t>OPA846 Options at 310k</a:t>
            </a:r>
            <a:r>
              <a:rPr lang="el-GR" smtClean="0"/>
              <a:t>Ω</a:t>
            </a:r>
            <a:r>
              <a:rPr lang="en-US" smtClean="0"/>
              <a:t> </a:t>
            </a:r>
            <a:endParaRPr lang="en-US"/>
          </a:p>
        </p:txBody>
      </p:sp>
    </p:spTree>
    <p:extLst>
      <p:ext uri="{BB962C8B-B14F-4D97-AF65-F5344CB8AC3E}">
        <p14:creationId xmlns:p14="http://schemas.microsoft.com/office/powerpoint/2010/main" val="11998223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7" name="Rectangle 3"/>
          <p:cNvSpPr>
            <a:spLocks noGrp="1" noChangeArrowheads="1"/>
          </p:cNvSpPr>
          <p:nvPr>
            <p:ph idx="1"/>
          </p:nvPr>
        </p:nvSpPr>
        <p:spPr/>
        <p:txBody>
          <a:bodyPr/>
          <a:lstStyle/>
          <a:p>
            <a:r>
              <a:rPr lang="en-US" sz="2000" dirty="0" smtClean="0"/>
              <a:t>Essentially, we implement an equivalent feedback impedance with an initial resistor out of the summing junction towards the output then implement a voltage divider that will have the effect of gaining up that impedance. </a:t>
            </a:r>
          </a:p>
          <a:p>
            <a:endParaRPr lang="en-US" sz="2000" dirty="0" smtClean="0"/>
          </a:p>
          <a:p>
            <a:r>
              <a:rPr lang="en-US" sz="2000" dirty="0" smtClean="0"/>
              <a:t>From an initial single resistor design, decide how much voltage divider gain you want, divide the original resistor by that value and multiply the compensation capacitor by that value. </a:t>
            </a:r>
          </a:p>
          <a:p>
            <a:endParaRPr lang="en-US" sz="2000" dirty="0" smtClean="0"/>
          </a:p>
          <a:p>
            <a:r>
              <a:rPr lang="en-US" sz="2000" dirty="0" smtClean="0"/>
              <a:t>The 310k</a:t>
            </a:r>
            <a:r>
              <a:rPr lang="el-GR" sz="2000" dirty="0" smtClean="0"/>
              <a:t>Ω</a:t>
            </a:r>
            <a:r>
              <a:rPr lang="en-US" sz="2000" dirty="0" smtClean="0"/>
              <a:t> design is adapted to the OPA846 by using a gain of 10V/V resistor divider – this will reduce the required bias current cancellation resistor to 31k</a:t>
            </a:r>
            <a:r>
              <a:rPr lang="el-GR" sz="2000" dirty="0" smtClean="0"/>
              <a:t>Ω</a:t>
            </a:r>
            <a:r>
              <a:rPr lang="en-US" sz="2000" dirty="0" smtClean="0"/>
              <a:t> significantly reducing the common-mode voltage generated by the input bias current. </a:t>
            </a:r>
          </a:p>
          <a:p>
            <a:endParaRPr lang="en-US" sz="2000" dirty="0" smtClean="0"/>
          </a:p>
          <a:p>
            <a:r>
              <a:rPr lang="en-US" sz="2000" dirty="0" smtClean="0"/>
              <a:t>That new circuit is shown on the next slide. </a:t>
            </a:r>
            <a:endParaRPr lang="el-GR" sz="2000" dirty="0"/>
          </a:p>
        </p:txBody>
      </p:sp>
      <p:sp>
        <p:nvSpPr>
          <p:cNvPr id="902146" name="Rectangle 2"/>
          <p:cNvSpPr>
            <a:spLocks noGrp="1" noChangeArrowheads="1"/>
          </p:cNvSpPr>
          <p:nvPr>
            <p:ph type="title"/>
          </p:nvPr>
        </p:nvSpPr>
        <p:spPr/>
        <p:txBody>
          <a:bodyPr/>
          <a:lstStyle/>
          <a:p>
            <a:r>
              <a:rPr lang="en-US" smtClean="0"/>
              <a:t>Adapting a Transimpedance Design to the T-Feedback structure</a:t>
            </a:r>
            <a:endParaRPr lang="en-US" dirty="0"/>
          </a:p>
        </p:txBody>
      </p:sp>
    </p:spTree>
    <p:extLst>
      <p:ext uri="{BB962C8B-B14F-4D97-AF65-F5344CB8AC3E}">
        <p14:creationId xmlns:p14="http://schemas.microsoft.com/office/powerpoint/2010/main" val="3847836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3173" name="Object 5"/>
          <p:cNvGraphicFramePr>
            <a:graphicFrameLocks noGrp="1" noChangeAspect="1"/>
          </p:cNvGraphicFramePr>
          <p:nvPr>
            <p:ph idx="1"/>
          </p:nvPr>
        </p:nvGraphicFramePr>
        <p:xfrm>
          <a:off x="1685925" y="1829594"/>
          <a:ext cx="5762625" cy="3405188"/>
        </p:xfrm>
        <a:graphic>
          <a:graphicData uri="http://schemas.openxmlformats.org/presentationml/2006/ole">
            <mc:AlternateContent xmlns:mc="http://schemas.openxmlformats.org/markup-compatibility/2006">
              <mc:Choice xmlns:v="urn:schemas-microsoft-com:vml" Requires="v">
                <p:oleObj spid="_x0000_s26641" name="Visio" r:id="rId4" imgW="5763006" imgH="3405226" progId="">
                  <p:embed/>
                </p:oleObj>
              </mc:Choice>
              <mc:Fallback>
                <p:oleObj name="Visio" r:id="rId4" imgW="5763006" imgH="3405226"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5925" y="1829594"/>
                        <a:ext cx="5762625" cy="340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03170" name="Rectangle 2"/>
          <p:cNvSpPr>
            <a:spLocks noGrp="1" noChangeArrowheads="1"/>
          </p:cNvSpPr>
          <p:nvPr>
            <p:ph type="title"/>
          </p:nvPr>
        </p:nvSpPr>
        <p:spPr>
          <a:xfrm>
            <a:off x="342900" y="258762"/>
            <a:ext cx="8458200" cy="1189038"/>
          </a:xfrm>
        </p:spPr>
        <p:txBody>
          <a:bodyPr/>
          <a:lstStyle/>
          <a:p>
            <a:r>
              <a:rPr lang="en-US" dirty="0" smtClean="0"/>
              <a:t>High Gain Design Repeated with the OPA846 Modified to the T-network in the feedback</a:t>
            </a:r>
            <a:endParaRPr lang="en-US" dirty="0"/>
          </a:p>
        </p:txBody>
      </p:sp>
      <p:sp>
        <p:nvSpPr>
          <p:cNvPr id="903174" name="Text Box 6"/>
          <p:cNvSpPr txBox="1">
            <a:spLocks noChangeArrowheads="1"/>
          </p:cNvSpPr>
          <p:nvPr/>
        </p:nvSpPr>
        <p:spPr bwMode="auto">
          <a:xfrm>
            <a:off x="685800" y="5334000"/>
            <a:ext cx="8482066" cy="338554"/>
          </a:xfrm>
          <a:prstGeom prst="rect">
            <a:avLst/>
          </a:prstGeom>
          <a:noFill/>
          <a:ln w="12699">
            <a:noFill/>
            <a:miter lim="800000"/>
            <a:headEnd type="none" w="sm" len="sm"/>
            <a:tailEnd type="none" w="sm" len="sm"/>
          </a:ln>
          <a:effectLst/>
        </p:spPr>
        <p:txBody>
          <a:bodyPr wrap="none">
            <a:spAutoFit/>
          </a:bodyPr>
          <a:lstStyle/>
          <a:p>
            <a:r>
              <a:rPr lang="en-US" sz="1600" dirty="0">
                <a:latin typeface="+mj-lt"/>
              </a:rPr>
              <a:t>This approach does work, but will have much higher </a:t>
            </a:r>
            <a:r>
              <a:rPr lang="en-US" sz="1600" dirty="0" smtClean="0">
                <a:latin typeface="+mj-lt"/>
              </a:rPr>
              <a:t>output-offset </a:t>
            </a:r>
            <a:r>
              <a:rPr lang="en-US" sz="1600" dirty="0">
                <a:latin typeface="+mj-lt"/>
              </a:rPr>
              <a:t>voltage than the OPA657.</a:t>
            </a:r>
          </a:p>
        </p:txBody>
      </p:sp>
    </p:spTree>
    <p:extLst>
      <p:ext uri="{BB962C8B-B14F-4D97-AF65-F5344CB8AC3E}">
        <p14:creationId xmlns:p14="http://schemas.microsoft.com/office/powerpoint/2010/main" val="22440892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2"/>
          <p:cNvSpPr>
            <a:spLocks noGrp="1" noChangeArrowheads="1"/>
          </p:cNvSpPr>
          <p:nvPr>
            <p:ph type="title"/>
          </p:nvPr>
        </p:nvSpPr>
        <p:spPr/>
        <p:txBody>
          <a:bodyPr/>
          <a:lstStyle/>
          <a:p>
            <a:r>
              <a:rPr lang="en-US" smtClean="0"/>
              <a:t>Modified OPA846 Transimpedance Frequency Response</a:t>
            </a:r>
            <a:endParaRPr lang="en-US" dirty="0"/>
          </a:p>
        </p:txBody>
      </p:sp>
      <p:graphicFrame>
        <p:nvGraphicFramePr>
          <p:cNvPr id="905221" name="Object 5"/>
          <p:cNvGraphicFramePr>
            <a:graphicFrameLocks noGrp="1" noChangeAspect="1"/>
          </p:cNvGraphicFramePr>
          <p:nvPr>
            <p:ph idx="4294967295"/>
          </p:nvPr>
        </p:nvGraphicFramePr>
        <p:xfrm>
          <a:off x="1371600" y="1371600"/>
          <a:ext cx="6019800" cy="4422775"/>
        </p:xfrm>
        <a:graphic>
          <a:graphicData uri="http://schemas.openxmlformats.org/presentationml/2006/ole">
            <mc:AlternateContent xmlns:mc="http://schemas.openxmlformats.org/markup-compatibility/2006">
              <mc:Choice xmlns:v="urn:schemas-microsoft-com:vml" Requires="v">
                <p:oleObj spid="_x0000_s28689" name="Chart" r:id="rId5" imgW="4810049" imgH="3533851" progId="Excel.Sheet.8">
                  <p:embed/>
                </p:oleObj>
              </mc:Choice>
              <mc:Fallback>
                <p:oleObj name="Chart" r:id="rId5" imgW="4810049" imgH="3533851"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371600"/>
                        <a:ext cx="601980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05223" name="Text Box 7"/>
          <p:cNvSpPr txBox="1">
            <a:spLocks noChangeArrowheads="1"/>
          </p:cNvSpPr>
          <p:nvPr/>
        </p:nvSpPr>
        <p:spPr bwMode="auto">
          <a:xfrm>
            <a:off x="547302" y="5867400"/>
            <a:ext cx="8063298" cy="338554"/>
          </a:xfrm>
          <a:prstGeom prst="rect">
            <a:avLst/>
          </a:prstGeom>
          <a:noFill/>
          <a:ln w="12699">
            <a:noFill/>
            <a:miter lim="800000"/>
            <a:headEnd type="none" w="sm" len="sm"/>
            <a:tailEnd type="none" w="sm" len="sm"/>
          </a:ln>
          <a:effectLst/>
        </p:spPr>
        <p:txBody>
          <a:bodyPr wrap="none">
            <a:spAutoFit/>
          </a:bodyPr>
          <a:lstStyle/>
          <a:p>
            <a:r>
              <a:rPr lang="en-US" sz="1600" dirty="0">
                <a:latin typeface="+mn-lt"/>
              </a:rPr>
              <a:t>This also simulated out to approximately 3pA </a:t>
            </a:r>
            <a:r>
              <a:rPr lang="en-US" sz="1600" dirty="0" smtClean="0">
                <a:latin typeface="+mn-lt"/>
              </a:rPr>
              <a:t>input-referred current-noise </a:t>
            </a:r>
            <a:r>
              <a:rPr lang="en-US" sz="1600" dirty="0">
                <a:latin typeface="+mn-lt"/>
              </a:rPr>
              <a:t>if F = 1.4MHz</a:t>
            </a:r>
          </a:p>
        </p:txBody>
      </p:sp>
    </p:spTree>
    <p:extLst>
      <p:ext uri="{BB962C8B-B14F-4D97-AF65-F5344CB8AC3E}">
        <p14:creationId xmlns:p14="http://schemas.microsoft.com/office/powerpoint/2010/main" val="4170214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1" name="Rectangle 3"/>
          <p:cNvSpPr>
            <a:spLocks noGrp="1" noChangeArrowheads="1"/>
          </p:cNvSpPr>
          <p:nvPr>
            <p:ph idx="1"/>
          </p:nvPr>
        </p:nvSpPr>
        <p:spPr>
          <a:xfrm>
            <a:off x="304800" y="1143000"/>
            <a:ext cx="8467725" cy="4692650"/>
          </a:xfrm>
        </p:spPr>
        <p:txBody>
          <a:bodyPr/>
          <a:lstStyle/>
          <a:p>
            <a:r>
              <a:rPr lang="en-US" sz="2400" dirty="0" smtClean="0"/>
              <a:t>If the required design does not reach the needed gain or bandwidth for a given detector capacitance, one way to improve performance without impacting noise too much is to use an imbedded gain stage. </a:t>
            </a:r>
          </a:p>
          <a:p>
            <a:r>
              <a:rPr lang="en-US" sz="2400" dirty="0" smtClean="0"/>
              <a:t>Adding a wideband gain stage inside the loop increases the gain-bandwidth product directly. This allows either the bandwidth  for a targeted gain to be increased or the gain for a targeted bandwidth to be increased at a square-root rate. </a:t>
            </a:r>
          </a:p>
          <a:p>
            <a:r>
              <a:rPr lang="en-US" sz="2400" dirty="0" smtClean="0"/>
              <a:t>For instance, adding a gain of 4 inside the loop will give the option of either a doubled gain or bandwidth. </a:t>
            </a:r>
            <a:endParaRPr lang="el-GR" sz="2400" dirty="0"/>
          </a:p>
        </p:txBody>
      </p:sp>
      <p:sp>
        <p:nvSpPr>
          <p:cNvPr id="908290" name="Rectangle 2"/>
          <p:cNvSpPr>
            <a:spLocks noGrp="1" noChangeArrowheads="1"/>
          </p:cNvSpPr>
          <p:nvPr>
            <p:ph type="title"/>
          </p:nvPr>
        </p:nvSpPr>
        <p:spPr/>
        <p:txBody>
          <a:bodyPr/>
          <a:lstStyle/>
          <a:p>
            <a:r>
              <a:rPr lang="en-US" smtClean="0"/>
              <a:t>Increasing Performance of a Transimpedance Design. </a:t>
            </a:r>
            <a:endParaRPr lang="en-US" dirty="0"/>
          </a:p>
        </p:txBody>
      </p:sp>
    </p:spTree>
    <p:extLst>
      <p:ext uri="{BB962C8B-B14F-4D97-AF65-F5344CB8AC3E}">
        <p14:creationId xmlns:p14="http://schemas.microsoft.com/office/powerpoint/2010/main" val="13270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3" name="Rectangle 3"/>
          <p:cNvSpPr>
            <a:spLocks noGrp="1" noChangeArrowheads="1"/>
          </p:cNvSpPr>
          <p:nvPr>
            <p:ph idx="1"/>
          </p:nvPr>
        </p:nvSpPr>
        <p:spPr/>
        <p:txBody>
          <a:bodyPr/>
          <a:lstStyle/>
          <a:p>
            <a:r>
              <a:rPr lang="en-US" sz="2000" dirty="0" smtClean="0"/>
              <a:t>Numerous articles and discussion in the literature - several key misconceptions have complicated this application for many designers. </a:t>
            </a:r>
          </a:p>
          <a:p>
            <a:r>
              <a:rPr lang="en-US" sz="2000" dirty="0" smtClean="0"/>
              <a:t>Unity gain stability in the op amp is not required - a lot of literature suggests that it is. </a:t>
            </a:r>
          </a:p>
          <a:p>
            <a:r>
              <a:rPr lang="en-US" sz="2000" dirty="0" smtClean="0"/>
              <a:t>Feedback compensation is required even if a unity gain stable op amp is used. </a:t>
            </a:r>
          </a:p>
          <a:p>
            <a:r>
              <a:rPr lang="en-US" sz="2000" dirty="0" smtClean="0"/>
              <a:t>Many applications have an output noise spectrum dominated by the effect of the input noise voltage (not current) gained up to the output by the differentiator formed by the diode capacitance at the inverting node and the feedback resistor - this is often neglected. </a:t>
            </a:r>
          </a:p>
          <a:p>
            <a:r>
              <a:rPr lang="en-US" sz="2000" dirty="0" smtClean="0"/>
              <a:t>Putting the feedback pole at the intersection of the noise gain zero and the open loop gain curve is ideal? This is actually incorrect and yields a closed loop 2</a:t>
            </a:r>
            <a:r>
              <a:rPr lang="en-US" sz="2000" baseline="30000" dirty="0" smtClean="0"/>
              <a:t>nd</a:t>
            </a:r>
            <a:r>
              <a:rPr lang="en-US" sz="2000" dirty="0" smtClean="0"/>
              <a:t>-order response with a Q </a:t>
            </a:r>
            <a:r>
              <a:rPr lang="en-US" dirty="0" smtClean="0"/>
              <a:t>≈ 1 giving a step response that will overshoot and/or a frequency response that is peaking 1.25dB. </a:t>
            </a:r>
            <a:endParaRPr lang="en-US" sz="2000" dirty="0"/>
          </a:p>
        </p:txBody>
      </p:sp>
      <p:sp>
        <p:nvSpPr>
          <p:cNvPr id="819202" name="Rectangle 2"/>
          <p:cNvSpPr>
            <a:spLocks noGrp="1" noChangeArrowheads="1"/>
          </p:cNvSpPr>
          <p:nvPr>
            <p:ph type="title"/>
          </p:nvPr>
        </p:nvSpPr>
        <p:spPr/>
        <p:txBody>
          <a:bodyPr/>
          <a:lstStyle/>
          <a:p>
            <a:r>
              <a:rPr lang="en-US" smtClean="0"/>
              <a:t>Transimpedance Design (cont.)</a:t>
            </a:r>
            <a:endParaRPr lang="en-US" dirty="0"/>
          </a:p>
        </p:txBody>
      </p:sp>
    </p:spTree>
    <p:extLst>
      <p:ext uri="{BB962C8B-B14F-4D97-AF65-F5344CB8AC3E}">
        <p14:creationId xmlns:p14="http://schemas.microsoft.com/office/powerpoint/2010/main" val="3777176822"/>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9316" name="Object 4"/>
          <p:cNvGraphicFramePr>
            <a:graphicFrameLocks noGrp="1" noChangeAspect="1"/>
          </p:cNvGraphicFramePr>
          <p:nvPr>
            <p:ph idx="1"/>
          </p:nvPr>
        </p:nvGraphicFramePr>
        <p:xfrm>
          <a:off x="1887537" y="1642269"/>
          <a:ext cx="5359400" cy="3779838"/>
        </p:xfrm>
        <a:graphic>
          <a:graphicData uri="http://schemas.openxmlformats.org/presentationml/2006/ole">
            <mc:AlternateContent xmlns:mc="http://schemas.openxmlformats.org/markup-compatibility/2006">
              <mc:Choice xmlns:v="urn:schemas-microsoft-com:vml" Requires="v">
                <p:oleObj spid="_x0000_s30737" name="Visio" r:id="rId3" imgW="5359527" imgH="3779926" progId="">
                  <p:embed/>
                </p:oleObj>
              </mc:Choice>
              <mc:Fallback>
                <p:oleObj name="Visio" r:id="rId3" imgW="5359527" imgH="3779926"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7537" y="1642269"/>
                        <a:ext cx="5359400" cy="377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09314" name="Rectangle 2"/>
          <p:cNvSpPr>
            <a:spLocks noGrp="1" noChangeArrowheads="1"/>
          </p:cNvSpPr>
          <p:nvPr>
            <p:ph type="title"/>
          </p:nvPr>
        </p:nvSpPr>
        <p:spPr/>
        <p:txBody>
          <a:bodyPr/>
          <a:lstStyle/>
          <a:p>
            <a:r>
              <a:rPr lang="en-US" smtClean="0"/>
              <a:t>Embedded Gain Transimpedance Design</a:t>
            </a:r>
            <a:endParaRPr lang="en-US" dirty="0"/>
          </a:p>
        </p:txBody>
      </p:sp>
      <p:sp>
        <p:nvSpPr>
          <p:cNvPr id="909318" name="Text Box 6"/>
          <p:cNvSpPr txBox="1">
            <a:spLocks noChangeArrowheads="1"/>
          </p:cNvSpPr>
          <p:nvPr/>
        </p:nvSpPr>
        <p:spPr bwMode="auto">
          <a:xfrm>
            <a:off x="1127125" y="5599113"/>
            <a:ext cx="5896871" cy="461665"/>
          </a:xfrm>
          <a:prstGeom prst="rect">
            <a:avLst/>
          </a:prstGeom>
          <a:noFill/>
          <a:ln w="12699">
            <a:noFill/>
            <a:miter lim="800000"/>
            <a:headEnd type="none" w="sm" len="sm"/>
            <a:tailEnd type="none" w="sm" len="sm"/>
          </a:ln>
          <a:effectLst/>
        </p:spPr>
        <p:txBody>
          <a:bodyPr wrap="none">
            <a:spAutoFit/>
          </a:bodyPr>
          <a:lstStyle/>
          <a:p>
            <a:r>
              <a:rPr lang="en-US" sz="2400" dirty="0">
                <a:latin typeface="+mn-lt"/>
              </a:rPr>
              <a:t>Use Av *GBP to work through this design.</a:t>
            </a:r>
            <a:r>
              <a:rPr lang="en-US" dirty="0">
                <a:latin typeface="+mn-lt"/>
              </a:rPr>
              <a:t> </a:t>
            </a:r>
          </a:p>
        </p:txBody>
      </p:sp>
    </p:spTree>
    <p:extLst>
      <p:ext uri="{BB962C8B-B14F-4D97-AF65-F5344CB8AC3E}">
        <p14:creationId xmlns:p14="http://schemas.microsoft.com/office/powerpoint/2010/main" val="26922367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3" name="Rectangle 3"/>
          <p:cNvSpPr>
            <a:spLocks noGrp="1" noChangeArrowheads="1"/>
          </p:cNvSpPr>
          <p:nvPr>
            <p:ph idx="1"/>
          </p:nvPr>
        </p:nvSpPr>
        <p:spPr/>
        <p:txBody>
          <a:bodyPr/>
          <a:lstStyle/>
          <a:p>
            <a:r>
              <a:rPr lang="en-US" sz="2000" dirty="0" smtClean="0"/>
              <a:t>Often, the actual diode and its response is not well known. It is very useful to be able to separately test the AC performance of a proposed design. </a:t>
            </a:r>
          </a:p>
          <a:p>
            <a:endParaRPr lang="en-US" sz="2000" dirty="0" smtClean="0"/>
          </a:p>
          <a:p>
            <a:r>
              <a:rPr lang="en-US" sz="2000" dirty="0" smtClean="0"/>
              <a:t>This can be done using a network analyzer where it feeds first into a 50ohm series resistor and then into a capacitive divider. </a:t>
            </a:r>
          </a:p>
          <a:p>
            <a:endParaRPr lang="en-US" sz="2000" dirty="0" smtClean="0"/>
          </a:p>
          <a:p>
            <a:r>
              <a:rPr lang="en-US" sz="2000" dirty="0" smtClean="0"/>
              <a:t>At higher frequencies, the capacitors short out and the network analyzer see its desired 50ohm termination. </a:t>
            </a:r>
          </a:p>
          <a:p>
            <a:r>
              <a:rPr lang="en-US" sz="2000" dirty="0" smtClean="0"/>
              <a:t>The caps. Act like a current divider sending a small portion of the current through the series 50ohm into the series cap that connects to the circuit under test. </a:t>
            </a:r>
          </a:p>
          <a:p>
            <a:r>
              <a:rPr lang="en-US" sz="2000" dirty="0" smtClean="0"/>
              <a:t>The apparent source impedance looking back into the circuit becomes the series capacitor at high frequency</a:t>
            </a:r>
            <a:endParaRPr lang="el-GR" sz="2000" dirty="0"/>
          </a:p>
        </p:txBody>
      </p:sp>
      <p:sp>
        <p:nvSpPr>
          <p:cNvPr id="911362" name="Rectangle 2"/>
          <p:cNvSpPr>
            <a:spLocks noGrp="1" noChangeArrowheads="1"/>
          </p:cNvSpPr>
          <p:nvPr>
            <p:ph type="title"/>
          </p:nvPr>
        </p:nvSpPr>
        <p:spPr/>
        <p:txBody>
          <a:bodyPr/>
          <a:lstStyle/>
          <a:p>
            <a:r>
              <a:rPr lang="en-US" smtClean="0"/>
              <a:t>Using a Network Analyzer to Test a Transimpedance Amplifier Design</a:t>
            </a:r>
            <a:endParaRPr lang="en-US" dirty="0"/>
          </a:p>
        </p:txBody>
      </p:sp>
    </p:spTree>
    <p:extLst>
      <p:ext uri="{BB962C8B-B14F-4D97-AF65-F5344CB8AC3E}">
        <p14:creationId xmlns:p14="http://schemas.microsoft.com/office/powerpoint/2010/main" val="10375205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2388" name="Object 4"/>
          <p:cNvGraphicFramePr>
            <a:graphicFrameLocks noGrp="1" noChangeAspect="1"/>
          </p:cNvGraphicFramePr>
          <p:nvPr>
            <p:ph idx="1"/>
          </p:nvPr>
        </p:nvGraphicFramePr>
        <p:xfrm>
          <a:off x="2223293" y="2138363"/>
          <a:ext cx="4687888" cy="2787650"/>
        </p:xfrm>
        <a:graphic>
          <a:graphicData uri="http://schemas.openxmlformats.org/presentationml/2006/ole">
            <mc:AlternateContent xmlns:mc="http://schemas.openxmlformats.org/markup-compatibility/2006">
              <mc:Choice xmlns:v="urn:schemas-microsoft-com:vml" Requires="v">
                <p:oleObj spid="_x0000_s31761" name="Visio" r:id="rId3" imgW="4688586" imgH="2787091" progId="">
                  <p:embed/>
                </p:oleObj>
              </mc:Choice>
              <mc:Fallback>
                <p:oleObj name="Visio" r:id="rId3" imgW="4688586" imgH="2787091"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23293" y="2138363"/>
                        <a:ext cx="4687888" cy="278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12386" name="Rectangle 2"/>
          <p:cNvSpPr>
            <a:spLocks noGrp="1" noChangeArrowheads="1"/>
          </p:cNvSpPr>
          <p:nvPr>
            <p:ph type="title"/>
          </p:nvPr>
        </p:nvSpPr>
        <p:spPr/>
        <p:txBody>
          <a:bodyPr/>
          <a:lstStyle/>
          <a:p>
            <a:r>
              <a:rPr lang="en-US" smtClean="0"/>
              <a:t>Using a Network Analyzer to Test a Transimpedance Amplifier Design</a:t>
            </a:r>
            <a:endParaRPr lang="en-US" dirty="0"/>
          </a:p>
        </p:txBody>
      </p:sp>
    </p:spTree>
    <p:extLst>
      <p:ext uri="{BB962C8B-B14F-4D97-AF65-F5344CB8AC3E}">
        <p14:creationId xmlns:p14="http://schemas.microsoft.com/office/powerpoint/2010/main" val="9561555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3475" name="Rectangle 3"/>
          <p:cNvSpPr>
            <a:spLocks noGrp="1" noChangeArrowheads="1"/>
          </p:cNvSpPr>
          <p:nvPr>
            <p:ph idx="1"/>
          </p:nvPr>
        </p:nvSpPr>
        <p:spPr/>
        <p:txBody>
          <a:bodyPr/>
          <a:lstStyle/>
          <a:p>
            <a:r>
              <a:rPr lang="en-US" sz="1600" dirty="0" smtClean="0"/>
              <a:t>1.“Control Frequency Response and Noise in Broadband, Photo detector Transimpedance Amplifiers” Michael Steffes</a:t>
            </a:r>
          </a:p>
          <a:p>
            <a:pPr lvl="1"/>
            <a:r>
              <a:rPr lang="en-US" sz="1400" dirty="0" smtClean="0"/>
              <a:t>EDN, Design Feature - July 4th, 1996 pp113-125</a:t>
            </a:r>
          </a:p>
          <a:p>
            <a:pPr lvl="1"/>
            <a:endParaRPr lang="en-US" sz="1400" dirty="0" smtClean="0"/>
          </a:p>
          <a:p>
            <a:r>
              <a:rPr lang="en-US" sz="1600" dirty="0" smtClean="0"/>
              <a:t>2.”Embedded gain supercharges FET- transimpedance amplifier”. Michael Steffes</a:t>
            </a:r>
          </a:p>
          <a:p>
            <a:pPr lvl="1"/>
            <a:r>
              <a:rPr lang="en-US" sz="1400" dirty="0" smtClean="0"/>
              <a:t>EDN, Design Feature – May 22nd, 1997 pp129-142</a:t>
            </a:r>
          </a:p>
          <a:p>
            <a:pPr lvl="1"/>
            <a:endParaRPr lang="en-US" sz="1400" dirty="0" smtClean="0"/>
          </a:p>
          <a:p>
            <a:r>
              <a:rPr lang="en-US" sz="1600" dirty="0" smtClean="0"/>
              <a:t>3. “Here’s an Easy Way to Test Wideband Transimpedance Amplifiers”. Michael Steffes</a:t>
            </a:r>
          </a:p>
          <a:p>
            <a:pPr lvl="1"/>
            <a:r>
              <a:rPr lang="en-US" sz="1400" dirty="0" smtClean="0"/>
              <a:t>Electronic Design, Analog Application Issue - June 8th, 1998 pp74-80</a:t>
            </a:r>
          </a:p>
          <a:p>
            <a:pPr lvl="1"/>
            <a:endParaRPr lang="en-US" sz="1400" dirty="0" smtClean="0"/>
          </a:p>
          <a:p>
            <a:r>
              <a:rPr lang="en-US" sz="1600" dirty="0" smtClean="0"/>
              <a:t>“Transimpedance Considerations for High-Speed Operational Amplifiers”. Xavier Ramus</a:t>
            </a:r>
          </a:p>
          <a:p>
            <a:pPr lvl="1"/>
            <a:r>
              <a:rPr lang="en-US" sz="1400" dirty="0" smtClean="0">
                <a:hlinkClick r:id="rId3"/>
              </a:rPr>
              <a:t>http://focus.ti.com/general/docs/litabsmultiplefilelist.tsp?literatureNumber=sboa122</a:t>
            </a:r>
            <a:endParaRPr lang="en-US" sz="1400" dirty="0" smtClean="0"/>
          </a:p>
          <a:p>
            <a:pPr lvl="1"/>
            <a:endParaRPr lang="en-US" sz="1400" dirty="0" smtClean="0"/>
          </a:p>
          <a:p>
            <a:r>
              <a:rPr lang="en-US" sz="1600" dirty="0" smtClean="0"/>
              <a:t>High Speed Amplifiers offering from Texas Instruments that include a transimpedance design discussion and greater than 1.5GHz GBP. </a:t>
            </a:r>
          </a:p>
          <a:p>
            <a:pPr lvl="2"/>
            <a:r>
              <a:rPr lang="en-US" sz="1200" dirty="0" smtClean="0"/>
              <a:t>OPA657, JFET Input, 1600MHz Gain Bandwidth</a:t>
            </a:r>
          </a:p>
          <a:p>
            <a:pPr lvl="2"/>
            <a:r>
              <a:rPr lang="en-US" sz="1200" dirty="0" smtClean="0"/>
              <a:t>OPA846, Gain of 7 stable, 1750MHz Gain Bandwidth</a:t>
            </a:r>
          </a:p>
          <a:p>
            <a:pPr lvl="2"/>
            <a:r>
              <a:rPr lang="en-US" sz="1200" dirty="0" smtClean="0"/>
              <a:t>OPA2846 dual, gain of 7 stable, 1750 MHz GBP</a:t>
            </a:r>
          </a:p>
          <a:p>
            <a:pPr lvl="2"/>
            <a:r>
              <a:rPr lang="en-US" sz="1200" dirty="0" smtClean="0"/>
              <a:t>OPA847, Gain of 12 stable, 3900MHz Gain Bandwidth</a:t>
            </a:r>
            <a:endParaRPr lang="en-US" sz="1200" dirty="0"/>
          </a:p>
        </p:txBody>
      </p:sp>
      <p:sp>
        <p:nvSpPr>
          <p:cNvPr id="873474" name="Rectangle 2"/>
          <p:cNvSpPr>
            <a:spLocks noGrp="1" noChangeArrowheads="1"/>
          </p:cNvSpPr>
          <p:nvPr>
            <p:ph type="title"/>
          </p:nvPr>
        </p:nvSpPr>
        <p:spPr/>
        <p:txBody>
          <a:bodyPr/>
          <a:lstStyle/>
          <a:p>
            <a:r>
              <a:rPr lang="en-US" smtClean="0"/>
              <a:t>Added Transimpedance Design Resources</a:t>
            </a:r>
            <a:endParaRPr lang="en-US" dirty="0"/>
          </a:p>
        </p:txBody>
      </p:sp>
    </p:spTree>
    <p:extLst>
      <p:ext uri="{BB962C8B-B14F-4D97-AF65-F5344CB8AC3E}">
        <p14:creationId xmlns:p14="http://schemas.microsoft.com/office/powerpoint/2010/main" val="34215794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idx="1"/>
          </p:nvPr>
        </p:nvSpPr>
        <p:spPr/>
        <p:txBody>
          <a:bodyPr/>
          <a:lstStyle/>
          <a:p>
            <a:pPr marL="457200" indent="-457200">
              <a:buFont typeface="+mj-lt"/>
              <a:buAutoNum type="arabicPeriod"/>
            </a:pPr>
            <a:r>
              <a:rPr lang="en-US" sz="1800" dirty="0" smtClean="0"/>
              <a:t>The closed loop response is a 2</a:t>
            </a:r>
            <a:r>
              <a:rPr lang="en-US" sz="1800" baseline="30000" dirty="0" smtClean="0"/>
              <a:t>nd</a:t>
            </a:r>
            <a:r>
              <a:rPr lang="en-US" sz="1800" dirty="0" smtClean="0"/>
              <a:t> order low pass, where: </a:t>
            </a:r>
          </a:p>
          <a:p>
            <a:pPr marL="800100" lvl="1" indent="-342900">
              <a:buFont typeface="+mj-lt"/>
              <a:buAutoNum type="arabicPeriod"/>
            </a:pPr>
            <a:r>
              <a:rPr lang="en-US" sz="1600" dirty="0" smtClean="0"/>
              <a:t>The characteristic frequency is always the geometric mean of the zero in the noise gain and the op amp’s gain bandwidth product.</a:t>
            </a:r>
          </a:p>
          <a:p>
            <a:pPr marL="800100" lvl="1" indent="-342900">
              <a:buFont typeface="+mj-lt"/>
              <a:buAutoNum type="arabicPeriod"/>
            </a:pPr>
            <a:r>
              <a:rPr lang="en-US" sz="1600" dirty="0" smtClean="0"/>
              <a:t>Placing the feedback pole only changes the Q of the response. Setting P</a:t>
            </a:r>
            <a:r>
              <a:rPr lang="en-US" sz="1600" baseline="-25000" dirty="0" smtClean="0"/>
              <a:t>1</a:t>
            </a:r>
            <a:r>
              <a:rPr lang="en-US" sz="1600" dirty="0" smtClean="0"/>
              <a:t> = 0.707 * F</a:t>
            </a:r>
            <a:r>
              <a:rPr lang="en-US" sz="1600" baseline="-25000" dirty="0" smtClean="0"/>
              <a:t>O</a:t>
            </a:r>
            <a:r>
              <a:rPr lang="en-US" sz="1600" dirty="0" smtClean="0"/>
              <a:t> will give a closed loop Butterworth response with F</a:t>
            </a:r>
            <a:r>
              <a:rPr lang="en-US" sz="1600" baseline="-25000" dirty="0" smtClean="0"/>
              <a:t>-3dB</a:t>
            </a:r>
            <a:r>
              <a:rPr lang="en-US" sz="1600" dirty="0" smtClean="0"/>
              <a:t> = F</a:t>
            </a:r>
            <a:r>
              <a:rPr lang="en-US" sz="1600" baseline="-25000" dirty="0" smtClean="0"/>
              <a:t>O</a:t>
            </a:r>
          </a:p>
          <a:p>
            <a:pPr marL="457200" indent="-457200">
              <a:buFont typeface="+mj-lt"/>
              <a:buAutoNum type="arabicPeriod"/>
            </a:pPr>
            <a:r>
              <a:rPr lang="en-US" sz="1800" dirty="0" smtClean="0"/>
              <a:t>Since the noise gain always crosses over the open loop gain at a high value if compensated correctly, the op amp does not need to be unity gain stable. </a:t>
            </a:r>
          </a:p>
          <a:p>
            <a:pPr marL="457200" indent="-457200">
              <a:buFont typeface="+mj-lt"/>
              <a:buAutoNum type="arabicPeriod"/>
            </a:pPr>
            <a:r>
              <a:rPr lang="en-US" sz="1800" dirty="0" smtClean="0"/>
              <a:t>The output noise can be strongly influenced by the peaked up voltage noise term. </a:t>
            </a:r>
          </a:p>
          <a:p>
            <a:pPr marL="457200" indent="-457200">
              <a:buFont typeface="+mj-lt"/>
              <a:buAutoNum type="arabicPeriod"/>
            </a:pPr>
            <a:r>
              <a:rPr lang="en-US" sz="1800" dirty="0" smtClean="0"/>
              <a:t>Generally, Bipolar Inputs are better for low to moderate gains at wider bandwidths while JFET inputs are better for high transimpedance gains at lower bandwidths. </a:t>
            </a:r>
          </a:p>
          <a:p>
            <a:pPr marL="457200" indent="-457200">
              <a:buFont typeface="+mj-lt"/>
              <a:buAutoNum type="arabicPeriod"/>
            </a:pPr>
            <a:r>
              <a:rPr lang="en-US" sz="1800" dirty="0" smtClean="0"/>
              <a:t>With Bipolar inputs, a resistor equal to R</a:t>
            </a:r>
            <a:r>
              <a:rPr lang="en-US" sz="1800" baseline="-25000" dirty="0" smtClean="0"/>
              <a:t>f</a:t>
            </a:r>
            <a:r>
              <a:rPr lang="en-US" sz="1800" dirty="0" smtClean="0"/>
              <a:t> is placed to ground on the non-inverting input to improve DC accuracy - this must be bypassed with a capacitor to kill its noise contribution.</a:t>
            </a:r>
          </a:p>
          <a:p>
            <a:pPr marL="457200" indent="-457200">
              <a:buFont typeface="+mj-lt"/>
              <a:buAutoNum type="arabicPeriod"/>
            </a:pPr>
            <a:r>
              <a:rPr lang="en-US" sz="1800" dirty="0" smtClean="0"/>
              <a:t>If high Rf are needed on a bipolar solution, consider the T-network approach to keep the common mode voltages in range. </a:t>
            </a:r>
            <a:endParaRPr lang="en-US" sz="1800" dirty="0"/>
          </a:p>
        </p:txBody>
      </p:sp>
      <p:sp>
        <p:nvSpPr>
          <p:cNvPr id="6" name="Title 5"/>
          <p:cNvSpPr>
            <a:spLocks noGrp="1"/>
          </p:cNvSpPr>
          <p:nvPr>
            <p:ph type="title"/>
          </p:nvPr>
        </p:nvSpPr>
        <p:spPr/>
        <p:txBody>
          <a:bodyPr/>
          <a:lstStyle/>
          <a:p>
            <a:r>
              <a:rPr lang="en-US" smtClean="0"/>
              <a:t>Conclusions for Transimpedance Compensation and Noise Analysis</a:t>
            </a:r>
            <a:endParaRPr lang="en-US" dirty="0"/>
          </a:p>
        </p:txBody>
      </p:sp>
    </p:spTree>
    <p:extLst>
      <p:ext uri="{BB962C8B-B14F-4D97-AF65-F5344CB8AC3E}">
        <p14:creationId xmlns:p14="http://schemas.microsoft.com/office/powerpoint/2010/main" val="2651706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Transimpedance Frequency Response Analysis Circuit</a:t>
            </a:r>
            <a:endParaRPr lang="en-US" dirty="0"/>
          </a:p>
        </p:txBody>
      </p:sp>
      <p:sp>
        <p:nvSpPr>
          <p:cNvPr id="13" name="Text Placeholder 12"/>
          <p:cNvSpPr>
            <a:spLocks noGrp="1"/>
          </p:cNvSpPr>
          <p:nvPr>
            <p:ph type="body" sz="half" idx="1"/>
          </p:nvPr>
        </p:nvSpPr>
        <p:spPr/>
        <p:txBody>
          <a:bodyPr/>
          <a:lstStyle/>
          <a:p>
            <a:r>
              <a:rPr lang="en-US" sz="2400" dirty="0" smtClean="0"/>
              <a:t>Deceptively simple looking circuit - that causes considerable difficulty in application. </a:t>
            </a:r>
            <a:r>
              <a:rPr lang="en-US" sz="2400" dirty="0" err="1" smtClean="0"/>
              <a:t>C</a:t>
            </a:r>
            <a:r>
              <a:rPr lang="en-US" sz="2400" baseline="-25000" dirty="0" err="1" smtClean="0"/>
              <a:t>d</a:t>
            </a:r>
            <a:r>
              <a:rPr lang="en-US" sz="2400" dirty="0" smtClean="0"/>
              <a:t> is the diode capacitance  plus wiring parasitic. C</a:t>
            </a:r>
            <a:r>
              <a:rPr lang="en-US" sz="2400" baseline="-25000" dirty="0" smtClean="0"/>
              <a:t>s</a:t>
            </a:r>
            <a:r>
              <a:rPr lang="en-US" sz="2400" dirty="0" smtClean="0"/>
              <a:t>, used for design, is the total  on the inverting node.</a:t>
            </a:r>
          </a:p>
          <a:p>
            <a:endParaRPr lang="en-US" sz="2400" dirty="0"/>
          </a:p>
        </p:txBody>
      </p:sp>
      <p:graphicFrame>
        <p:nvGraphicFramePr>
          <p:cNvPr id="821253" name="Object 5"/>
          <p:cNvGraphicFramePr>
            <a:graphicFrameLocks noGrp="1" noChangeAspect="1"/>
          </p:cNvGraphicFramePr>
          <p:nvPr>
            <p:ph sz="half" idx="2"/>
          </p:nvPr>
        </p:nvGraphicFramePr>
        <p:xfrm>
          <a:off x="1477231" y="2895600"/>
          <a:ext cx="6295169" cy="3221224"/>
        </p:xfrm>
        <a:graphic>
          <a:graphicData uri="http://schemas.openxmlformats.org/presentationml/2006/ole">
            <mc:AlternateContent xmlns:mc="http://schemas.openxmlformats.org/markup-compatibility/2006">
              <mc:Choice xmlns:v="urn:schemas-microsoft-com:vml" Requires="v">
                <p:oleObj spid="_x0000_s1041" name="VISIO" r:id="rId4" imgW="7939080" imgH="4062960" progId="">
                  <p:embed/>
                </p:oleObj>
              </mc:Choice>
              <mc:Fallback>
                <p:oleObj name="VISIO" r:id="rId4" imgW="7939080" imgH="40629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hidden">
                      <a:xfrm>
                        <a:off x="1477231" y="2895600"/>
                        <a:ext cx="6295169" cy="3221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8501556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9" name="Rectangle 3"/>
          <p:cNvSpPr>
            <a:spLocks noGrp="1" noChangeArrowheads="1"/>
          </p:cNvSpPr>
          <p:nvPr>
            <p:ph idx="1"/>
          </p:nvPr>
        </p:nvSpPr>
        <p:spPr/>
        <p:txBody>
          <a:bodyPr/>
          <a:lstStyle/>
          <a:p>
            <a:r>
              <a:rPr lang="en-US" sz="2000" dirty="0" smtClean="0"/>
              <a:t>Key variables required to determine </a:t>
            </a:r>
            <a:r>
              <a:rPr lang="en-US" sz="2000" dirty="0" err="1" smtClean="0"/>
              <a:t>C</a:t>
            </a:r>
            <a:r>
              <a:rPr lang="en-US" sz="2000" baseline="-25000" dirty="0" err="1" smtClean="0"/>
              <a:t>f</a:t>
            </a:r>
            <a:r>
              <a:rPr lang="en-US" sz="2000" dirty="0" smtClean="0"/>
              <a:t> to get the desired frequency response</a:t>
            </a:r>
          </a:p>
          <a:p>
            <a:pPr marL="800100" lvl="1" indent="-342900">
              <a:buFont typeface="+mj-lt"/>
              <a:buAutoNum type="arabicPeriod"/>
            </a:pPr>
            <a:r>
              <a:rPr lang="en-US" sz="1800" dirty="0" smtClean="0"/>
              <a:t>Total Capacitance on the Inverting node</a:t>
            </a:r>
          </a:p>
          <a:p>
            <a:pPr lvl="2"/>
            <a:r>
              <a:rPr lang="en-US" sz="1600" dirty="0" smtClean="0"/>
              <a:t> Be careful to include the op amp input parasitic capacitance. </a:t>
            </a:r>
            <a:r>
              <a:rPr lang="en-US" sz="1600" dirty="0" err="1" smtClean="0"/>
              <a:t>Cd</a:t>
            </a:r>
            <a:r>
              <a:rPr lang="en-US" sz="1600" dirty="0" smtClean="0"/>
              <a:t> is the detector diode capacitance under the expected reverse bias plus wiring parasitic. </a:t>
            </a:r>
          </a:p>
          <a:p>
            <a:pPr marL="800100" lvl="1" indent="-342900">
              <a:buFont typeface="+mj-lt"/>
              <a:buAutoNum type="arabicPeriod"/>
            </a:pPr>
            <a:r>
              <a:rPr lang="en-US" sz="1800" dirty="0" smtClean="0"/>
              <a:t>Gain Bandwidth Product of the op amp</a:t>
            </a:r>
          </a:p>
          <a:p>
            <a:pPr lvl="2"/>
            <a:r>
              <a:rPr lang="en-US" sz="1600" dirty="0" smtClean="0"/>
              <a:t>The higher the gain bandwidth, the higher the resulting closed loop transimpedance bandwidth. In general, the op amp does NOT need to be unity gain stable. As will be shown, loop gain x-over typically occurs at a very high noise gain - so very wideband, non-unity gain stable, op amps can be used to get their lower input voltage noise. </a:t>
            </a:r>
          </a:p>
          <a:p>
            <a:pPr marL="857250" lvl="1" indent="-457200">
              <a:buFont typeface="+mj-lt"/>
              <a:buAutoNum type="arabicPeriod"/>
            </a:pPr>
            <a:r>
              <a:rPr lang="en-US" sz="1800" dirty="0" smtClean="0"/>
              <a:t>Desired transimpedance gain or bandwidth</a:t>
            </a:r>
          </a:p>
          <a:p>
            <a:r>
              <a:rPr lang="en-US" sz="2000" dirty="0" smtClean="0"/>
              <a:t>These are interrelated - for a particular op amp selected, targeting the gain will set the maximum bandwidth or, conversely, targeting the bandwidth will set the maximum gain. </a:t>
            </a:r>
            <a:endParaRPr lang="en-US" sz="2200" dirty="0"/>
          </a:p>
        </p:txBody>
      </p:sp>
      <p:sp>
        <p:nvSpPr>
          <p:cNvPr id="823298" name="Rectangle 2"/>
          <p:cNvSpPr>
            <a:spLocks noGrp="1" noChangeArrowheads="1"/>
          </p:cNvSpPr>
          <p:nvPr>
            <p:ph type="title"/>
          </p:nvPr>
        </p:nvSpPr>
        <p:spPr/>
        <p:txBody>
          <a:bodyPr/>
          <a:lstStyle/>
          <a:p>
            <a:r>
              <a:rPr lang="en-US" smtClean="0"/>
              <a:t>Controlling the Frequency Response</a:t>
            </a:r>
            <a:endParaRPr lang="en-US"/>
          </a:p>
        </p:txBody>
      </p:sp>
    </p:spTree>
    <p:extLst>
      <p:ext uri="{BB962C8B-B14F-4D97-AF65-F5344CB8AC3E}">
        <p14:creationId xmlns:p14="http://schemas.microsoft.com/office/powerpoint/2010/main" val="153904538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5347" name="Object 3"/>
          <p:cNvGraphicFramePr>
            <a:graphicFrameLocks noChangeAspect="1"/>
          </p:cNvGraphicFramePr>
          <p:nvPr/>
        </p:nvGraphicFramePr>
        <p:xfrm>
          <a:off x="920750" y="1719263"/>
          <a:ext cx="7002463" cy="1612900"/>
        </p:xfrm>
        <a:graphic>
          <a:graphicData uri="http://schemas.openxmlformats.org/presentationml/2006/ole">
            <mc:AlternateContent xmlns:mc="http://schemas.openxmlformats.org/markup-compatibility/2006">
              <mc:Choice xmlns:v="urn:schemas-microsoft-com:vml" Requires="v">
                <p:oleObj spid="_x0000_s2095" name="Equation" r:id="rId4" imgW="4838400" imgH="1028520" progId="Equation.3">
                  <p:embed/>
                </p:oleObj>
              </mc:Choice>
              <mc:Fallback>
                <p:oleObj name="Equation" r:id="rId4" imgW="4838400" imgH="10285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750" y="1719263"/>
                        <a:ext cx="7002463" cy="161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5348" name="Text Box 4"/>
          <p:cNvSpPr txBox="1">
            <a:spLocks noChangeArrowheads="1"/>
          </p:cNvSpPr>
          <p:nvPr/>
        </p:nvSpPr>
        <p:spPr bwMode="hidden">
          <a:xfrm>
            <a:off x="671513" y="3859213"/>
            <a:ext cx="2244725" cy="366712"/>
          </a:xfrm>
          <a:prstGeom prst="rect">
            <a:avLst/>
          </a:prstGeom>
          <a:noFill/>
          <a:ln w="9525">
            <a:noFill/>
            <a:miter lim="800000"/>
            <a:headEnd/>
            <a:tailEnd/>
          </a:ln>
          <a:effectLst/>
        </p:spPr>
        <p:txBody>
          <a:bodyPr wrap="none">
            <a:spAutoFit/>
          </a:bodyPr>
          <a:lstStyle/>
          <a:p>
            <a:pPr algn="ctr"/>
            <a:r>
              <a:rPr lang="en-US" sz="1800" dirty="0">
                <a:latin typeface="Arial" pitchFamily="34" charset="0"/>
              </a:rPr>
              <a:t>Transimpedance Gain</a:t>
            </a:r>
          </a:p>
        </p:txBody>
      </p:sp>
      <p:sp>
        <p:nvSpPr>
          <p:cNvPr id="825349" name="Line 5"/>
          <p:cNvSpPr>
            <a:spLocks noChangeShapeType="1"/>
          </p:cNvSpPr>
          <p:nvPr/>
        </p:nvSpPr>
        <p:spPr bwMode="hidden">
          <a:xfrm flipV="1">
            <a:off x="1628775" y="2616200"/>
            <a:ext cx="0" cy="1193800"/>
          </a:xfrm>
          <a:prstGeom prst="line">
            <a:avLst/>
          </a:prstGeom>
          <a:noFill/>
          <a:ln w="9525">
            <a:solidFill>
              <a:schemeClr val="tx1"/>
            </a:solidFill>
            <a:round/>
            <a:headEnd/>
            <a:tailEnd type="triangle" w="med" len="med"/>
          </a:ln>
          <a:effectLst/>
        </p:spPr>
        <p:txBody>
          <a:bodyPr wrap="none" anchor="ctr"/>
          <a:lstStyle/>
          <a:p>
            <a:endParaRPr lang="en-US"/>
          </a:p>
        </p:txBody>
      </p:sp>
      <p:sp>
        <p:nvSpPr>
          <p:cNvPr id="825350" name="Text Box 6"/>
          <p:cNvSpPr txBox="1">
            <a:spLocks noChangeArrowheads="1"/>
          </p:cNvSpPr>
          <p:nvPr/>
        </p:nvSpPr>
        <p:spPr bwMode="hidden">
          <a:xfrm>
            <a:off x="3948113" y="3719513"/>
            <a:ext cx="873125" cy="641350"/>
          </a:xfrm>
          <a:prstGeom prst="rect">
            <a:avLst/>
          </a:prstGeom>
          <a:noFill/>
          <a:ln w="9525">
            <a:noFill/>
            <a:miter lim="800000"/>
            <a:headEnd/>
            <a:tailEnd/>
          </a:ln>
          <a:effectLst/>
        </p:spPr>
        <p:txBody>
          <a:bodyPr wrap="none">
            <a:spAutoFit/>
          </a:bodyPr>
          <a:lstStyle/>
          <a:p>
            <a:pPr algn="ctr"/>
            <a:r>
              <a:rPr lang="en-US" sz="1800">
                <a:latin typeface="Arial" pitchFamily="34" charset="0"/>
              </a:rPr>
              <a:t>Where:</a:t>
            </a:r>
          </a:p>
          <a:p>
            <a:pPr algn="ctr"/>
            <a:r>
              <a:rPr lang="en-US" sz="1800">
                <a:latin typeface="Arial" pitchFamily="34" charset="0"/>
              </a:rPr>
              <a:t>            </a:t>
            </a:r>
          </a:p>
        </p:txBody>
      </p:sp>
      <p:graphicFrame>
        <p:nvGraphicFramePr>
          <p:cNvPr id="825351" name="Object 7"/>
          <p:cNvGraphicFramePr>
            <a:graphicFrameLocks noChangeAspect="1"/>
          </p:cNvGraphicFramePr>
          <p:nvPr/>
        </p:nvGraphicFramePr>
        <p:xfrm>
          <a:off x="4583113" y="3865563"/>
          <a:ext cx="1587500" cy="881062"/>
        </p:xfrm>
        <a:graphic>
          <a:graphicData uri="http://schemas.openxmlformats.org/presentationml/2006/ole">
            <mc:AlternateContent xmlns:mc="http://schemas.openxmlformats.org/markup-compatibility/2006">
              <mc:Choice xmlns:v="urn:schemas-microsoft-com:vml" Requires="v">
                <p:oleObj spid="_x0000_s2096" name="Equation" r:id="rId6" imgW="965160" imgH="495000" progId="Equation.3">
                  <p:embed/>
                </p:oleObj>
              </mc:Choice>
              <mc:Fallback>
                <p:oleObj name="Equation" r:id="rId6" imgW="965160" imgH="495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83113" y="3865563"/>
                        <a:ext cx="1587500" cy="881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5352" name="Text Box 8"/>
          <p:cNvSpPr txBox="1">
            <a:spLocks noChangeArrowheads="1"/>
          </p:cNvSpPr>
          <p:nvPr/>
        </p:nvSpPr>
        <p:spPr bwMode="hidden">
          <a:xfrm>
            <a:off x="4551363" y="4646613"/>
            <a:ext cx="3346450" cy="366712"/>
          </a:xfrm>
          <a:prstGeom prst="rect">
            <a:avLst/>
          </a:prstGeom>
          <a:noFill/>
          <a:ln w="9525">
            <a:noFill/>
            <a:miter lim="800000"/>
            <a:headEnd/>
            <a:tailEnd/>
          </a:ln>
          <a:effectLst/>
        </p:spPr>
        <p:txBody>
          <a:bodyPr wrap="none">
            <a:spAutoFit/>
          </a:bodyPr>
          <a:lstStyle/>
          <a:p>
            <a:pPr algn="ctr"/>
            <a:r>
              <a:rPr lang="en-US" sz="1800">
                <a:latin typeface="Arial" pitchFamily="34" charset="0"/>
              </a:rPr>
              <a:t>Single pole, open loop gain model</a:t>
            </a:r>
          </a:p>
        </p:txBody>
      </p:sp>
      <p:graphicFrame>
        <p:nvGraphicFramePr>
          <p:cNvPr id="825353" name="Object 9"/>
          <p:cNvGraphicFramePr>
            <a:graphicFrameLocks noChangeAspect="1"/>
          </p:cNvGraphicFramePr>
          <p:nvPr/>
        </p:nvGraphicFramePr>
        <p:xfrm>
          <a:off x="4525963" y="5065713"/>
          <a:ext cx="1038225" cy="762000"/>
        </p:xfrm>
        <a:graphic>
          <a:graphicData uri="http://schemas.openxmlformats.org/presentationml/2006/ole">
            <mc:AlternateContent xmlns:mc="http://schemas.openxmlformats.org/markup-compatibility/2006">
              <mc:Choice xmlns:v="urn:schemas-microsoft-com:vml" Requires="v">
                <p:oleObj spid="_x0000_s2097" name="Equation" r:id="rId8" imgW="672840" imgH="457200" progId="Equation.3">
                  <p:embed/>
                </p:oleObj>
              </mc:Choice>
              <mc:Fallback>
                <p:oleObj name="Equation" r:id="rId8" imgW="672840" imgH="4572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25963" y="5065713"/>
                        <a:ext cx="1038225"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25354" name="Text Box 10"/>
          <p:cNvSpPr txBox="1">
            <a:spLocks noChangeArrowheads="1"/>
          </p:cNvSpPr>
          <p:nvPr/>
        </p:nvSpPr>
        <p:spPr bwMode="hidden">
          <a:xfrm>
            <a:off x="5673725" y="5256213"/>
            <a:ext cx="3089275" cy="366712"/>
          </a:xfrm>
          <a:prstGeom prst="rect">
            <a:avLst/>
          </a:prstGeom>
          <a:noFill/>
          <a:ln w="9525">
            <a:noFill/>
            <a:miter lim="800000"/>
            <a:headEnd/>
            <a:tailEnd/>
          </a:ln>
          <a:effectLst/>
        </p:spPr>
        <p:txBody>
          <a:bodyPr wrap="none">
            <a:spAutoFit/>
          </a:bodyPr>
          <a:lstStyle/>
          <a:p>
            <a:pPr algn="ctr"/>
            <a:r>
              <a:rPr lang="en-US" sz="1800" dirty="0">
                <a:latin typeface="Arial" pitchFamily="34" charset="0"/>
              </a:rPr>
              <a:t>Gain Bandwidth Product (GBP)</a:t>
            </a:r>
          </a:p>
        </p:txBody>
      </p:sp>
      <p:sp>
        <p:nvSpPr>
          <p:cNvPr id="15" name="Title 14"/>
          <p:cNvSpPr>
            <a:spLocks noGrp="1"/>
          </p:cNvSpPr>
          <p:nvPr>
            <p:ph type="title"/>
          </p:nvPr>
        </p:nvSpPr>
        <p:spPr>
          <a:xfrm>
            <a:off x="152400" y="0"/>
            <a:ext cx="8991600" cy="1189038"/>
          </a:xfrm>
        </p:spPr>
        <p:txBody>
          <a:bodyPr/>
          <a:lstStyle/>
          <a:p>
            <a:r>
              <a:rPr lang="en-US" dirty="0" smtClean="0"/>
              <a:t>Full Laplace Transfer Function for the </a:t>
            </a:r>
            <a:br>
              <a:rPr lang="en-US" dirty="0" smtClean="0"/>
            </a:br>
            <a:r>
              <a:rPr lang="en-US" dirty="0" smtClean="0"/>
              <a:t>Transimpedance Op Amp Configuration </a:t>
            </a:r>
            <a:endParaRPr lang="en-US" dirty="0"/>
          </a:p>
        </p:txBody>
      </p:sp>
    </p:spTree>
    <p:extLst>
      <p:ext uri="{BB962C8B-B14F-4D97-AF65-F5344CB8AC3E}">
        <p14:creationId xmlns:p14="http://schemas.microsoft.com/office/powerpoint/2010/main" val="14986314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p:nvPr>
        </p:nvSpPr>
        <p:spPr/>
        <p:txBody>
          <a:bodyPr/>
          <a:lstStyle/>
          <a:p>
            <a:r>
              <a:rPr lang="en-US" dirty="0" smtClean="0"/>
              <a:t>Standard </a:t>
            </a:r>
            <a:r>
              <a:rPr lang="el-GR" dirty="0" smtClean="0"/>
              <a:t>ω</a:t>
            </a:r>
            <a:r>
              <a:rPr lang="en-US" baseline="-25000" dirty="0" smtClean="0"/>
              <a:t>O</a:t>
            </a:r>
            <a:r>
              <a:rPr lang="en-US" dirty="0" smtClean="0"/>
              <a:t> and Q form for this 2</a:t>
            </a:r>
            <a:r>
              <a:rPr lang="en-US" baseline="30000" dirty="0" smtClean="0"/>
              <a:t>nd</a:t>
            </a:r>
            <a:r>
              <a:rPr lang="en-US" dirty="0" smtClean="0"/>
              <a:t>-Order Transfer Function. </a:t>
            </a:r>
            <a:endParaRPr lang="en-US" dirty="0"/>
          </a:p>
        </p:txBody>
      </p:sp>
      <p:graphicFrame>
        <p:nvGraphicFramePr>
          <p:cNvPr id="827395" name="Object 3"/>
          <p:cNvGraphicFramePr>
            <a:graphicFrameLocks/>
          </p:cNvGraphicFramePr>
          <p:nvPr/>
        </p:nvGraphicFramePr>
        <p:xfrm>
          <a:off x="2044700" y="1219200"/>
          <a:ext cx="3979863" cy="1211263"/>
        </p:xfrm>
        <a:graphic>
          <a:graphicData uri="http://schemas.openxmlformats.org/presentationml/2006/ole">
            <mc:AlternateContent xmlns:mc="http://schemas.openxmlformats.org/markup-compatibility/2006">
              <mc:Choice xmlns:v="urn:schemas-microsoft-com:vml" Requires="v">
                <p:oleObj spid="_x0000_s3119" name="Equation" r:id="rId4" imgW="2095200" imgH="634680" progId="Equation.3">
                  <p:embed/>
                </p:oleObj>
              </mc:Choice>
              <mc:Fallback>
                <p:oleObj name="Equation" r:id="rId4" imgW="2095200" imgH="634680" progId="Equation.3">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44700" y="1219200"/>
                        <a:ext cx="3979863" cy="121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7396" name="Object 4"/>
          <p:cNvGraphicFramePr>
            <a:graphicFrameLocks/>
          </p:cNvGraphicFramePr>
          <p:nvPr/>
        </p:nvGraphicFramePr>
        <p:xfrm>
          <a:off x="2127250" y="2660650"/>
          <a:ext cx="3651250" cy="950913"/>
        </p:xfrm>
        <a:graphic>
          <a:graphicData uri="http://schemas.openxmlformats.org/presentationml/2006/ole">
            <mc:AlternateContent xmlns:mc="http://schemas.openxmlformats.org/markup-compatibility/2006">
              <mc:Choice xmlns:v="urn:schemas-microsoft-com:vml" Requires="v">
                <p:oleObj spid="_x0000_s3120" name="Equation" r:id="rId6" imgW="1841400" imgH="482400" progId="Equation.3">
                  <p:embed/>
                </p:oleObj>
              </mc:Choice>
              <mc:Fallback>
                <p:oleObj name="Equation" r:id="rId6" imgW="1841400" imgH="482400" progId="Equation.3">
                  <p:embed/>
                  <p:pic>
                    <p:nvPicPr>
                      <p:cNvPr id="0" name=""/>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7250" y="2660650"/>
                        <a:ext cx="3651250" cy="95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27397" name="Object 5"/>
          <p:cNvGraphicFramePr>
            <a:graphicFrameLocks/>
          </p:cNvGraphicFramePr>
          <p:nvPr/>
        </p:nvGraphicFramePr>
        <p:xfrm>
          <a:off x="2209800" y="3956050"/>
          <a:ext cx="4572000" cy="2057400"/>
        </p:xfrm>
        <a:graphic>
          <a:graphicData uri="http://schemas.openxmlformats.org/presentationml/2006/ole">
            <mc:AlternateContent xmlns:mc="http://schemas.openxmlformats.org/markup-compatibility/2006">
              <mc:Choice xmlns:v="urn:schemas-microsoft-com:vml" Requires="v">
                <p:oleObj spid="_x0000_s3121" name="Equation" r:id="rId8" imgW="2552400" imgH="1028520" progId="Equation.3">
                  <p:embed/>
                </p:oleObj>
              </mc:Choice>
              <mc:Fallback>
                <p:oleObj name="Equation" r:id="rId8" imgW="2552400" imgH="1028520" progId="Equation.3">
                  <p:embed/>
                  <p:pic>
                    <p:nvPicPr>
                      <p:cNvPr id="0" name=""/>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956050"/>
                        <a:ext cx="4572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89688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3" name="Rectangle 3"/>
          <p:cNvSpPr>
            <a:spLocks noGrp="1" noChangeArrowheads="1"/>
          </p:cNvSpPr>
          <p:nvPr>
            <p:ph idx="1"/>
          </p:nvPr>
        </p:nvSpPr>
        <p:spPr/>
        <p:txBody>
          <a:bodyPr/>
          <a:lstStyle/>
          <a:p>
            <a:r>
              <a:rPr lang="en-US" sz="2000" dirty="0" smtClean="0"/>
              <a:t>It is often instructive to look at the op amp circuit in loop gain form to view what each of the critical elements in the design mean graphically. </a:t>
            </a:r>
          </a:p>
          <a:p>
            <a:endParaRPr lang="en-US" sz="2000" dirty="0" smtClean="0"/>
          </a:p>
          <a:p>
            <a:r>
              <a:rPr lang="en-US" sz="2000" dirty="0" smtClean="0"/>
              <a:t>The loop gain plot shows the open loop characteristic of the op amp with the noise gain superimposed - that gain starts out at 1 (0dB) then rises at Z</a:t>
            </a:r>
            <a:r>
              <a:rPr lang="en-US" sz="2000" baseline="-25000" dirty="0" smtClean="0"/>
              <a:t>1</a:t>
            </a:r>
            <a:r>
              <a:rPr lang="en-US" sz="2000" dirty="0" smtClean="0"/>
              <a:t> with single zero response caused by the feedback resistor and inverting input capacitance (C</a:t>
            </a:r>
            <a:r>
              <a:rPr lang="en-US" sz="2000" baseline="-25000" dirty="0" smtClean="0"/>
              <a:t>s</a:t>
            </a:r>
            <a:r>
              <a:rPr lang="en-US" sz="2000" dirty="0" smtClean="0"/>
              <a:t>) up to the pole formed by </a:t>
            </a:r>
            <a:r>
              <a:rPr lang="en-US" sz="2000" dirty="0" err="1" smtClean="0"/>
              <a:t>R</a:t>
            </a:r>
            <a:r>
              <a:rPr lang="en-US" sz="2000" baseline="-25000" dirty="0" err="1" smtClean="0"/>
              <a:t>f</a:t>
            </a:r>
            <a:r>
              <a:rPr lang="en-US" sz="2000" dirty="0" smtClean="0"/>
              <a:t> and C</a:t>
            </a:r>
            <a:r>
              <a:rPr lang="en-US" sz="2000" baseline="-25000" dirty="0" smtClean="0"/>
              <a:t>f</a:t>
            </a:r>
            <a:r>
              <a:rPr lang="en-US" sz="2000" dirty="0" smtClean="0"/>
              <a:t>. Several important points to note - </a:t>
            </a:r>
          </a:p>
          <a:p>
            <a:endParaRPr lang="en-US" sz="2000" dirty="0" smtClean="0"/>
          </a:p>
          <a:p>
            <a:pPr marL="857250" lvl="1" indent="-457200">
              <a:buFont typeface="+mj-lt"/>
              <a:buAutoNum type="arabicPeriod"/>
            </a:pPr>
            <a:r>
              <a:rPr lang="en-US" sz="1600" dirty="0" smtClean="0"/>
              <a:t>F</a:t>
            </a:r>
            <a:r>
              <a:rPr lang="en-US" sz="1600" baseline="-25000" dirty="0" smtClean="0"/>
              <a:t>O</a:t>
            </a:r>
            <a:r>
              <a:rPr lang="en-US" sz="1600" dirty="0" smtClean="0"/>
              <a:t> is in fact the characteristic frequency of the closed loop response. </a:t>
            </a:r>
          </a:p>
          <a:p>
            <a:pPr marL="857250" lvl="1" indent="-457200">
              <a:buFont typeface="+mj-lt"/>
              <a:buAutoNum type="arabicPeriod"/>
            </a:pPr>
            <a:r>
              <a:rPr lang="en-US" sz="1600" dirty="0" smtClean="0"/>
              <a:t>Noise gain at x-over is 1+C</a:t>
            </a:r>
            <a:r>
              <a:rPr lang="en-US" sz="1600" baseline="-25000" dirty="0" smtClean="0"/>
              <a:t>s</a:t>
            </a:r>
            <a:r>
              <a:rPr lang="en-US" sz="1600" dirty="0" smtClean="0"/>
              <a:t>/</a:t>
            </a:r>
            <a:r>
              <a:rPr lang="en-US" sz="1600" dirty="0" err="1" smtClean="0"/>
              <a:t>C</a:t>
            </a:r>
            <a:r>
              <a:rPr lang="en-US" sz="1600" baseline="-25000" dirty="0" err="1" smtClean="0"/>
              <a:t>f</a:t>
            </a:r>
            <a:r>
              <a:rPr lang="en-US" sz="1600" dirty="0" smtClean="0"/>
              <a:t> which can be very high - hence, unity gain stability in the op am is not required. </a:t>
            </a:r>
            <a:endParaRPr lang="en-US" sz="2000" dirty="0" smtClean="0"/>
          </a:p>
          <a:p>
            <a:endParaRPr lang="en-US" sz="2000" dirty="0"/>
          </a:p>
        </p:txBody>
      </p:sp>
      <p:sp>
        <p:nvSpPr>
          <p:cNvPr id="875522" name="Rectangle 2"/>
          <p:cNvSpPr>
            <a:spLocks noGrp="1" noChangeArrowheads="1"/>
          </p:cNvSpPr>
          <p:nvPr>
            <p:ph type="title"/>
          </p:nvPr>
        </p:nvSpPr>
        <p:spPr/>
        <p:txBody>
          <a:bodyPr/>
          <a:lstStyle/>
          <a:p>
            <a:r>
              <a:rPr lang="en-US" smtClean="0"/>
              <a:t>Loop Gain Analysis</a:t>
            </a:r>
            <a:endParaRPr lang="en-US"/>
          </a:p>
        </p:txBody>
      </p:sp>
    </p:spTree>
    <p:extLst>
      <p:ext uri="{BB962C8B-B14F-4D97-AF65-F5344CB8AC3E}">
        <p14:creationId xmlns:p14="http://schemas.microsoft.com/office/powerpoint/2010/main" val="4097827260"/>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EAEAE"/>
      </a:accent2>
      <a:accent3>
        <a:srgbClr val="117788"/>
      </a:accent3>
      <a:accent4>
        <a:srgbClr val="404040"/>
      </a:accent4>
      <a:accent5>
        <a:srgbClr val="7F7F7F"/>
      </a:accent5>
      <a:accent6>
        <a:srgbClr val="32B4CE"/>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E230EA75469A4DB234725155F216DF" ma:contentTypeVersion="1" ma:contentTypeDescription="Create a new document." ma:contentTypeScope="" ma:versionID="b1029f3b732802e8cc40aec51f89b4fc">
  <xsd:schema xmlns:xsd="http://www.w3.org/2001/XMLSchema" xmlns:p="http://schemas.microsoft.com/office/2006/metadata/properties" xmlns:ns2="e5a5386a-def5-430e-aeaf-1514cb8a973b" targetNamespace="http://schemas.microsoft.com/office/2006/metadata/properties" ma:root="true" ma:fieldsID="6da62ce59f252909cf5c6068fe9351ff" ns2:_="">
    <xsd:import namespace="e5a5386a-def5-430e-aeaf-1514cb8a973b"/>
    <xsd:element name="properties">
      <xsd:complexType>
        <xsd:sequence>
          <xsd:element name="documentManagement">
            <xsd:complexType>
              <xsd:all>
                <xsd:element ref="ns2:Details" minOccurs="0"/>
              </xsd:all>
            </xsd:complexType>
          </xsd:element>
        </xsd:sequence>
      </xsd:complexType>
    </xsd:element>
  </xsd:schema>
  <xsd:schema xmlns:xsd="http://www.w3.org/2001/XMLSchema" xmlns:dms="http://schemas.microsoft.com/office/2006/documentManagement/types" targetNamespace="e5a5386a-def5-430e-aeaf-1514cb8a973b" elementFormDefault="qualified">
    <xsd:import namespace="http://schemas.microsoft.com/office/2006/documentManagement/types"/>
    <xsd:element name="Details" ma:index="8" nillable="true" ma:displayName="Details" ma:internalName="Detail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Details xmlns="e5a5386a-def5-430e-aeaf-1514cb8a973b" xsi:nil="true"/>
  </documentManagement>
</p:properties>
</file>

<file path=customXml/itemProps1.xml><?xml version="1.0" encoding="utf-8"?>
<ds:datastoreItem xmlns:ds="http://schemas.openxmlformats.org/officeDocument/2006/customXml" ds:itemID="{083244AE-0802-47FE-A0D8-A1E3C9954888}">
  <ds:schemaRefs>
    <ds:schemaRef ds:uri="http://schemas.microsoft.com/sharepoint/v3/contenttype/forms"/>
  </ds:schemaRefs>
</ds:datastoreItem>
</file>

<file path=customXml/itemProps2.xml><?xml version="1.0" encoding="utf-8"?>
<ds:datastoreItem xmlns:ds="http://schemas.openxmlformats.org/officeDocument/2006/customXml" ds:itemID="{58D809A1-D1F5-4E0B-A1F6-2C205E1D7C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5386a-def5-430e-aeaf-1514cb8a973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4A2886C-074A-4D65-AF31-C625748CB2F4}">
  <ds:schemaRefs>
    <ds:schemaRef ds:uri="http://www.w3.org/XML/1998/namespace"/>
    <ds:schemaRef ds:uri="http://purl.org/dc/terms/"/>
    <ds:schemaRef ds:uri="http://schemas.microsoft.com/office/2006/metadata/properties"/>
    <ds:schemaRef ds:uri="http://purl.org/dc/dcmitype/"/>
    <ds:schemaRef ds:uri="e5a5386a-def5-430e-aeaf-1514cb8a973b"/>
    <ds:schemaRef ds:uri="http://purl.org/dc/elements/1.1/"/>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78999</TotalTime>
  <Words>4013</Words>
  <Application>Microsoft Office PowerPoint</Application>
  <PresentationFormat>On-screen Show (4:3)</PresentationFormat>
  <Paragraphs>268</Paragraphs>
  <Slides>44</Slides>
  <Notes>36</Notes>
  <HiddenSlides>0</HiddenSlides>
  <MMClips>0</MMClips>
  <ScaleCrop>false</ScaleCrop>
  <HeadingPairs>
    <vt:vector size="6" baseType="variant">
      <vt:variant>
        <vt:lpstr>Theme</vt:lpstr>
      </vt:variant>
      <vt:variant>
        <vt:i4>1</vt:i4>
      </vt:variant>
      <vt:variant>
        <vt:lpstr>Embedded OLE Servers</vt:lpstr>
      </vt:variant>
      <vt:variant>
        <vt:i4>6</vt:i4>
      </vt:variant>
      <vt:variant>
        <vt:lpstr>Slide Titles</vt:lpstr>
      </vt:variant>
      <vt:variant>
        <vt:i4>44</vt:i4>
      </vt:variant>
    </vt:vector>
  </HeadingPairs>
  <TitlesOfParts>
    <vt:vector size="51" baseType="lpstr">
      <vt:lpstr>FinalPowerpoint</vt:lpstr>
      <vt:lpstr>VISIO</vt:lpstr>
      <vt:lpstr>Equation</vt:lpstr>
      <vt:lpstr>Document</vt:lpstr>
      <vt:lpstr>Worksheet</vt:lpstr>
      <vt:lpstr>Visio</vt:lpstr>
      <vt:lpstr>Chart</vt:lpstr>
      <vt:lpstr>Texas Instruments High Speed Amplifiers  Simple Transimpedance Designs Using High Speed Op Amps</vt:lpstr>
      <vt:lpstr>Agenda</vt:lpstr>
      <vt:lpstr>Design Issues Covered</vt:lpstr>
      <vt:lpstr>Transimpedance Design (cont.)</vt:lpstr>
      <vt:lpstr>Transimpedance Frequency Response Analysis Circuit</vt:lpstr>
      <vt:lpstr>Controlling the Frequency Response</vt:lpstr>
      <vt:lpstr>Full Laplace Transfer Function for the  Transimpedance Op Amp Configuration </vt:lpstr>
      <vt:lpstr>Standard ωO and Q form for this 2nd-Order Transfer Function. </vt:lpstr>
      <vt:lpstr>Loop Gain Analysis</vt:lpstr>
      <vt:lpstr>Bode Plot of the Loop Gain for the  Transimpedance Op Amp Configuration</vt:lpstr>
      <vt:lpstr>Analysis Simplifications</vt:lpstr>
      <vt:lpstr>Simplified Expressions for Fo and Q </vt:lpstr>
      <vt:lpstr>Design Methodology</vt:lpstr>
      <vt:lpstr>Design Simplifications</vt:lpstr>
      <vt:lpstr>Simplified Design Continued</vt:lpstr>
      <vt:lpstr>Total Equivalent Input Current Noise Calculation</vt:lpstr>
      <vt:lpstr>Total Input-Referred Equivalent Input-Noise Current for Wideband Transimpedance Design</vt:lpstr>
      <vt:lpstr>Simplified Transimpedance Noise Analysis</vt:lpstr>
      <vt:lpstr>Input Noise Terms</vt:lpstr>
      <vt:lpstr>Transimpedance Noise Analysis Circuit</vt:lpstr>
      <vt:lpstr>Gain for the Noise Terms to the Output</vt:lpstr>
      <vt:lpstr>Total output noise power</vt:lpstr>
      <vt:lpstr>Input-Referred  Equivalent Input Noise Current</vt:lpstr>
      <vt:lpstr>Getting an average value for the last term. </vt:lpstr>
      <vt:lpstr>Input Referred equivalent input noise current</vt:lpstr>
      <vt:lpstr>Equivalent Input Spot Current Noise for Output Noise Integrated to F &lt; P1</vt:lpstr>
      <vt:lpstr>Design Examples - Getting a Target Bandwidth Given a Source Capacitance</vt:lpstr>
      <vt:lpstr>Wideband VFB Op Amps Suitable for Transimpedance design</vt:lpstr>
      <vt:lpstr>Example Design #1, 20Mhz from 20pF</vt:lpstr>
      <vt:lpstr>Example Design Using a Wideband  Bipolar Input Op Amp. </vt:lpstr>
      <vt:lpstr>Example Design #2, 2Mhz from 200pF</vt:lpstr>
      <vt:lpstr>Example Design Using a Wideband  JFET Input Op Amp</vt:lpstr>
      <vt:lpstr>Design Discussion</vt:lpstr>
      <vt:lpstr>High Gain Design Repeated with the OPA846</vt:lpstr>
      <vt:lpstr>OPA846 Options at 310kΩ </vt:lpstr>
      <vt:lpstr>Adapting a Transimpedance Design to the T-Feedback structure</vt:lpstr>
      <vt:lpstr>High Gain Design Repeated with the OPA846 Modified to the T-network in the feedback</vt:lpstr>
      <vt:lpstr>Modified OPA846 Transimpedance Frequency Response</vt:lpstr>
      <vt:lpstr>Increasing Performance of a Transimpedance Design. </vt:lpstr>
      <vt:lpstr>Embedded Gain Transimpedance Design</vt:lpstr>
      <vt:lpstr>Using a Network Analyzer to Test a Transimpedance Amplifier Design</vt:lpstr>
      <vt:lpstr>Using a Network Analyzer to Test a Transimpedance Amplifier Design</vt:lpstr>
      <vt:lpstr>Added Transimpedance Design Resources</vt:lpstr>
      <vt:lpstr>Conclusions for Transimpedance Compensation and Noise Analysis</vt:lpstr>
    </vt:vector>
  </TitlesOfParts>
  <Company>Texas Instruments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Speed Amps Roadmap</dc:title>
  <dc:creator>Greene, Matt</dc:creator>
  <cp:lastModifiedBy>Steffes, Michael</cp:lastModifiedBy>
  <cp:revision>825</cp:revision>
  <dcterms:created xsi:type="dcterms:W3CDTF">2007-12-19T20:51:45Z</dcterms:created>
  <dcterms:modified xsi:type="dcterms:W3CDTF">2016-05-06T11:01:37Z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0x01010087E230EA75469A4DB234725155F216DF</vt:lpwstr>
  </property>
</Properties>
</file>