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6" r:id="rId2"/>
    <p:sldId id="400" r:id="rId3"/>
    <p:sldId id="401" r:id="rId4"/>
    <p:sldId id="402" r:id="rId5"/>
    <p:sldId id="403" r:id="rId6"/>
    <p:sldId id="413" r:id="rId7"/>
    <p:sldId id="414" r:id="rId8"/>
    <p:sldId id="415" r:id="rId9"/>
    <p:sldId id="404" r:id="rId10"/>
    <p:sldId id="405" r:id="rId11"/>
    <p:sldId id="406" r:id="rId12"/>
    <p:sldId id="407" r:id="rId13"/>
    <p:sldId id="408" r:id="rId14"/>
    <p:sldId id="411" r:id="rId15"/>
    <p:sldId id="412" r:id="rId16"/>
    <p:sldId id="396" r:id="rId17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1700C0"/>
    <a:srgbClr val="70F72D"/>
    <a:srgbClr val="0070C0"/>
    <a:srgbClr val="DE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5" autoAdjust="0"/>
    <p:restoredTop sz="97178" autoAdjust="0"/>
  </p:normalViewPr>
  <p:slideViewPr>
    <p:cSldViewPr snapToGrid="0">
      <p:cViewPr varScale="1">
        <p:scale>
          <a:sx n="114" d="100"/>
          <a:sy n="114" d="100"/>
        </p:scale>
        <p:origin x="-1632" y="-90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22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32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7" tIns="46203" rIns="92407" bIns="462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7" tIns="46203" rIns="92407" bIns="462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7" tIns="46203" rIns="92407" bIns="462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7" tIns="46203" rIns="92407" bIns="462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DAD880-3724-4848-98EA-7168424160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45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7" tIns="46203" rIns="92407" bIns="462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7" tIns="46203" rIns="92407" bIns="462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57725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7" tIns="46203" rIns="92407" bIns="462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7" tIns="46203" rIns="92407" bIns="462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7" tIns="46203" rIns="92407" bIns="462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0CB6868-48D7-4BFC-9F03-8381AA676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58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571F97-E464-4E04-B72A-4CF3AE128731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62A3F8-46EF-4501-8699-FA86C2AAF9DF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200A9-06BF-4938-A093-20D61B73A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D1C37-7390-445D-872B-BD6BFAE54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C321F-F75A-48A8-923D-3A5FB6901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A8C6D-D3E4-4B63-8B25-6E0F523C0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1E37E-B7F8-4298-95C0-76C2B90E57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A6CB7-88C7-41A5-A4FB-313FA6CCC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1425"/>
            <a:ext cx="8810625" cy="466725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B24CC-3CCB-4026-9816-6DBF29DA2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321425"/>
            <a:ext cx="8810625" cy="466725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A878E-E0DB-462E-90C6-AC20AE159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321425"/>
            <a:ext cx="8810625" cy="466725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7BEBA-EB53-483B-B116-21B04D184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A67C2-F2FA-4539-B866-2EB9853DE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6B00B-67AD-47E2-9D6F-6A61AF907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036F1-C136-4BB6-9BB2-958BCE60A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3DA1D-B30B-49CA-B597-147FC130A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F0F6A-A0C2-4563-B5EF-6D3A47AB7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6321425"/>
            <a:ext cx="8810625" cy="466725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9" name="Picture 8" descr="ti_logo_powerpoint_1_line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A45460DF-354D-40B4-827D-B61CF05F0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20" r:id="rId5"/>
    <p:sldLayoutId id="2147483933" r:id="rId6"/>
    <p:sldLayoutId id="2147483921" r:id="rId7"/>
    <p:sldLayoutId id="2147483922" r:id="rId8"/>
    <p:sldLayoutId id="2147483923" r:id="rId9"/>
    <p:sldLayoutId id="2147483924" r:id="rId10"/>
    <p:sldLayoutId id="2147483925" r:id="rId11"/>
    <p:sldLayoutId id="2147483926" r:id="rId12"/>
    <p:sldLayoutId id="2147483927" r:id="rId13"/>
    <p:sldLayoutId id="214748392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e2e.ti.com/support/amplifiers/precision_amplifiers/w/design_notes/2645.solving-op-amp-stability-issues.asp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i.com/tool/tina-ti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OPA549 </a:t>
            </a:r>
            <a:br>
              <a:rPr lang="en-US" dirty="0" smtClean="0"/>
            </a:br>
            <a:r>
              <a:rPr lang="en-US" dirty="0" smtClean="0"/>
              <a:t>Improved Howland Current Pump Stability Analysis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4613275"/>
            <a:ext cx="8458200" cy="1485900"/>
          </a:xfrm>
        </p:spPr>
        <p:txBody>
          <a:bodyPr/>
          <a:lstStyle/>
          <a:p>
            <a:r>
              <a:rPr lang="en-US" sz="1600" dirty="0" smtClean="0"/>
              <a:t>Tim Green, MGTS</a:t>
            </a:r>
          </a:p>
          <a:p>
            <a:r>
              <a:rPr lang="en-US" sz="1600" dirty="0" smtClean="0"/>
              <a:t>Precision Op Amp Applications Manager</a:t>
            </a:r>
          </a:p>
          <a:p>
            <a:r>
              <a:rPr lang="en-US" sz="1600" dirty="0" smtClean="0"/>
              <a:t>April 10, 2018</a:t>
            </a:r>
          </a:p>
        </p:txBody>
      </p:sp>
      <p:sp>
        <p:nvSpPr>
          <p:cNvPr id="7172" name="Rectangle 24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CF2B371-F15F-4766-A94A-BC561747A82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/>
              <a:t>Desired 1/Beta modification for stability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104" y="447081"/>
            <a:ext cx="6066829" cy="5188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3322" y="5635816"/>
            <a:ext cx="8626117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C4 interacts with RF add a pole to Beta- feedback path to counteract Beta+ feedback path zero.  R1 sets the flat portion of the Desired Modified 1/Beta curve at higher frequencies.</a:t>
            </a:r>
            <a:endParaRPr lang="en-US" sz="1600" dirty="0">
              <a:solidFill>
                <a:srgbClr val="FF00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07790"/>
              </p:ext>
            </p:extLst>
          </p:nvPr>
        </p:nvGraphicFramePr>
        <p:xfrm>
          <a:off x="6224588" y="3665538"/>
          <a:ext cx="2160587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Packager Shell Object" showAsIcon="1" r:id="rId4" imgW="2160360" imgH="538200" progId="Package">
                  <p:embed/>
                </p:oleObj>
              </mc:Choice>
              <mc:Fallback>
                <p:oleObj name="Packager Shell Object" showAsIcon="1" r:id="rId4" imgW="2160360" imgH="5382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24588" y="3665538"/>
                        <a:ext cx="2160587" cy="538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5476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/>
              <a:t>Desired 1/Beta modification for stability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98" y="599959"/>
            <a:ext cx="7600950" cy="47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5476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/>
              <a:t>Desired 1/Beta modification for </a:t>
            </a:r>
            <a:r>
              <a:rPr lang="en-US" sz="2000" dirty="0" smtClean="0"/>
              <a:t>stability Loop Gain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51" y="549625"/>
            <a:ext cx="8406031" cy="5277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3321" y="5744873"/>
            <a:ext cx="8626117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Loop Gain Phase Margin at fcl where loop gain = 0dB is 86 degrees.  Want 45 degrees of phase margin or greater for robust and stable design. 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476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/>
              <a:t>Desired 1/Beta modification </a:t>
            </a:r>
            <a:r>
              <a:rPr lang="en-US" sz="2000" dirty="0" smtClean="0"/>
              <a:t>Transient Analysis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721" y="539749"/>
            <a:ext cx="6791325" cy="578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368195"/>
              </p:ext>
            </p:extLst>
          </p:nvPr>
        </p:nvGraphicFramePr>
        <p:xfrm>
          <a:off x="6383964" y="4504801"/>
          <a:ext cx="24892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Packager Shell Object" showAsIcon="1" r:id="rId4" imgW="2489040" imgH="538200" progId="Package">
                  <p:embed/>
                </p:oleObj>
              </mc:Choice>
              <mc:Fallback>
                <p:oleObj name="Packager Shell Object" showAsIcon="1" r:id="rId4" imgW="2489040" imgH="5382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83964" y="4504801"/>
                        <a:ext cx="2489200" cy="538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9713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/>
              <a:t>Desired 1/Beta modification </a:t>
            </a:r>
            <a:r>
              <a:rPr lang="en-US" sz="2000" dirty="0" smtClean="0"/>
              <a:t>Transient Analysis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21" y="440568"/>
            <a:ext cx="7600950" cy="47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30944" y="5406319"/>
            <a:ext cx="6754040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Fast response to transients and quick settle </a:t>
            </a:r>
            <a:r>
              <a:rPr lang="en-US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stable and robust design.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170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/>
              <a:t>Desired 1/Beta modification </a:t>
            </a:r>
            <a:r>
              <a:rPr lang="en-US" sz="2000" dirty="0" smtClean="0"/>
              <a:t>AC Closed Loop Transfer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22" y="524457"/>
            <a:ext cx="7600950" cy="47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0643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514"/>
          <a:stretch/>
        </p:blipFill>
        <p:spPr bwMode="auto">
          <a:xfrm>
            <a:off x="386808" y="2711510"/>
            <a:ext cx="6811318" cy="348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163513"/>
            <a:ext cx="8458200" cy="814387"/>
          </a:xfrm>
        </p:spPr>
        <p:txBody>
          <a:bodyPr/>
          <a:lstStyle/>
          <a:p>
            <a:r>
              <a:rPr lang="en-US" smtClean="0"/>
              <a:t>Op Amp Stability Reference</a:t>
            </a:r>
          </a:p>
        </p:txBody>
      </p:sp>
      <p:sp>
        <p:nvSpPr>
          <p:cNvPr id="9219" name="TextBox 17"/>
          <p:cNvSpPr txBox="1">
            <a:spLocks noChangeArrowheads="1"/>
          </p:cNvSpPr>
          <p:nvPr/>
        </p:nvSpPr>
        <p:spPr bwMode="auto">
          <a:xfrm>
            <a:off x="303213" y="898525"/>
            <a:ext cx="799674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/>
              <a:t>For </a:t>
            </a:r>
            <a:r>
              <a:rPr lang="en-US" sz="2000" dirty="0" smtClean="0"/>
              <a:t>on </a:t>
            </a:r>
            <a:r>
              <a:rPr lang="en-US" sz="2000" dirty="0"/>
              <a:t>solving op amp stability </a:t>
            </a:r>
            <a:r>
              <a:rPr lang="en-US" sz="2000" dirty="0" smtClean="0"/>
              <a:t>problems </a:t>
            </a:r>
            <a:r>
              <a:rPr lang="en-US" sz="2000" dirty="0"/>
              <a:t>visit the Texas Instruments </a:t>
            </a:r>
          </a:p>
          <a:p>
            <a:r>
              <a:rPr lang="en-US" sz="2000" dirty="0"/>
              <a:t>E2E Forum at:</a:t>
            </a:r>
          </a:p>
        </p:txBody>
      </p:sp>
      <p:sp>
        <p:nvSpPr>
          <p:cNvPr id="9220" name="Rectangle 19"/>
          <p:cNvSpPr>
            <a:spLocks noChangeArrowheads="1"/>
          </p:cNvSpPr>
          <p:nvPr/>
        </p:nvSpPr>
        <p:spPr bwMode="auto">
          <a:xfrm>
            <a:off x="312261" y="1614667"/>
            <a:ext cx="8403590" cy="40011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/>
              <a:t>https://e2e.ti.com/support/amplifiers/precision_amplifiers/w/design_notes</a:t>
            </a:r>
            <a:endParaRPr lang="en-US" sz="2000" dirty="0">
              <a:hlinkClick r:id="rId4"/>
            </a:endParaRPr>
          </a:p>
        </p:txBody>
      </p:sp>
      <p:sp>
        <p:nvSpPr>
          <p:cNvPr id="9221" name="TextBox 20"/>
          <p:cNvSpPr txBox="1">
            <a:spLocks noChangeArrowheads="1"/>
          </p:cNvSpPr>
          <p:nvPr/>
        </p:nvSpPr>
        <p:spPr bwMode="auto">
          <a:xfrm>
            <a:off x="315913" y="2311400"/>
            <a:ext cx="57567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smtClean="0"/>
              <a:t>Download all parts of the following presentations:</a:t>
            </a:r>
            <a:endParaRPr lang="en-US" sz="2000" dirty="0"/>
          </a:p>
        </p:txBody>
      </p:sp>
      <p:sp>
        <p:nvSpPr>
          <p:cNvPr id="922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77288" y="6280150"/>
            <a:ext cx="334962" cy="488950"/>
          </a:xfrm>
          <a:noFill/>
        </p:spPr>
        <p:txBody>
          <a:bodyPr/>
          <a:lstStyle/>
          <a:p>
            <a:pPr algn="ctr"/>
            <a:fld id="{A5D073DD-F371-4AD7-A046-48A9C70BA912}" type="slidenum">
              <a:rPr lang="en-US" sz="900" b="1" smtClean="0"/>
              <a:pPr algn="ctr"/>
              <a:t>16</a:t>
            </a:fld>
            <a:endParaRPr lang="en-US" sz="900" b="1" smtClean="0"/>
          </a:p>
          <a:p>
            <a:pPr algn="ctr"/>
            <a:r>
              <a:rPr lang="en-US" sz="900" b="1" smtClean="0"/>
              <a:t>of</a:t>
            </a:r>
          </a:p>
          <a:p>
            <a:pPr algn="ctr"/>
            <a:r>
              <a:rPr lang="en-US" sz="900" b="1" smtClean="0"/>
              <a:t>74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3665220" y="2865120"/>
            <a:ext cx="1859280" cy="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994660" y="5821680"/>
            <a:ext cx="1859280" cy="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 smtClean="0"/>
              <a:t>Summary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149" y="824473"/>
            <a:ext cx="82817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1600" dirty="0" smtClean="0"/>
              <a:t>OPA549 Web SPICE macromodel does not properly model the real silicon Zo.</a:t>
            </a:r>
          </a:p>
          <a:p>
            <a:pPr marL="342900" indent="-342900">
              <a:buAutoNum type="arabicParenR"/>
            </a:pPr>
            <a:endParaRPr lang="en-US" sz="1600" dirty="0" smtClean="0"/>
          </a:p>
          <a:p>
            <a:pPr marL="342900" indent="-342900">
              <a:buAutoNum type="arabicParenR"/>
            </a:pPr>
            <a:r>
              <a:rPr lang="en-US" sz="1600" dirty="0" smtClean="0"/>
              <a:t>An external Zo block is used to match real silicon for </a:t>
            </a:r>
            <a:r>
              <a:rPr lang="en-US" sz="1600" i="1" dirty="0" smtClean="0"/>
              <a:t>stability analysis and small signal transient analysis ONLY</a:t>
            </a:r>
            <a:r>
              <a:rPr lang="en-US" sz="1600" dirty="0" smtClean="0"/>
              <a:t>.</a:t>
            </a:r>
          </a:p>
          <a:p>
            <a:pPr marL="342900" indent="-342900">
              <a:buAutoNum type="arabicParenR"/>
            </a:pPr>
            <a:endParaRPr lang="en-US" sz="1600" dirty="0"/>
          </a:p>
          <a:p>
            <a:pPr marL="342900" indent="-342900">
              <a:buAutoNum type="arabicParenR"/>
            </a:pPr>
            <a:r>
              <a:rPr lang="en-US" sz="1600" dirty="0" smtClean="0"/>
              <a:t>Customer original circuit is analyzed to be marginally stable with 14 degrees of loop gain phase margin.</a:t>
            </a:r>
          </a:p>
          <a:p>
            <a:pPr marL="342900" indent="-342900">
              <a:buAutoNum type="arabicParenR"/>
            </a:pPr>
            <a:endParaRPr lang="en-US" sz="1600" dirty="0"/>
          </a:p>
          <a:p>
            <a:pPr marL="342900" indent="-342900">
              <a:buAutoNum type="arabicParenR"/>
            </a:pPr>
            <a:r>
              <a:rPr lang="en-US" sz="1600" dirty="0" smtClean="0"/>
              <a:t>A proposed compensation scheme for robust and stable operation is implemented and analyzed with 85 degrees of loop gain phase margin. </a:t>
            </a:r>
          </a:p>
          <a:p>
            <a:pPr marL="342900" indent="-342900">
              <a:buAutoNum type="arabicParenR"/>
            </a:pPr>
            <a:endParaRPr lang="en-US" sz="1600" dirty="0"/>
          </a:p>
          <a:p>
            <a:pPr marL="342900" indent="-342900">
              <a:buAutoNum type="arabicParenR"/>
            </a:pPr>
            <a:r>
              <a:rPr lang="en-US" sz="1600" b="1" i="1" dirty="0" smtClean="0"/>
              <a:t>Note: ANY deviation from values of components shown in the proposed compensation scheme will require re-analysis for guaranteed stable operation. </a:t>
            </a:r>
          </a:p>
          <a:p>
            <a:pPr marL="342900" indent="-342900">
              <a:buAutoNum type="arabicParenR"/>
            </a:pPr>
            <a:endParaRPr lang="en-US" sz="1600" b="1" i="1" dirty="0"/>
          </a:p>
          <a:p>
            <a:pPr marL="342900" indent="-342900">
              <a:buAutoNum type="arabicParenR"/>
            </a:pP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183997" y="5326034"/>
            <a:ext cx="83788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Note: </a:t>
            </a:r>
            <a:r>
              <a:rPr lang="en-US" dirty="0"/>
              <a:t>All TINA-TI simulations can be run on the embedded schematics in this presentation by downloading the free TI SPICE simulator, TINA-TI, at:</a:t>
            </a:r>
          </a:p>
          <a:p>
            <a:r>
              <a:rPr lang="en-US" dirty="0">
                <a:hlinkClick r:id="rId2"/>
              </a:rPr>
              <a:t>http://www.ti.com/tool/tina-ti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 smtClean="0"/>
              <a:t>Loop Gain Uncompensated Circuit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462965"/>
            <a:ext cx="6807200" cy="5821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225128"/>
              </p:ext>
            </p:extLst>
          </p:nvPr>
        </p:nvGraphicFramePr>
        <p:xfrm>
          <a:off x="6434138" y="4916488"/>
          <a:ext cx="233997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Packager Shell Object" showAsIcon="1" r:id="rId4" imgW="2339640" imgH="538200" progId="Package">
                  <p:embed/>
                </p:oleObj>
              </mc:Choice>
              <mc:Fallback>
                <p:oleObj name="Packager Shell Object" showAsIcon="1" r:id="rId4" imgW="2339640" imgH="5382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34138" y="4916488"/>
                        <a:ext cx="2339975" cy="538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547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 smtClean="0"/>
              <a:t>Uncompensated Aol and 1/Beta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05" y="509588"/>
            <a:ext cx="7600950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17320" y="5379720"/>
            <a:ext cx="526458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Rate-of-Closure at fcl = 40dB/decade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Unstable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476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43193"/>
            <a:ext cx="7824787" cy="411162"/>
          </a:xfrm>
        </p:spPr>
        <p:txBody>
          <a:bodyPr/>
          <a:lstStyle/>
          <a:p>
            <a:r>
              <a:rPr lang="en-US" sz="2000" dirty="0" smtClean="0"/>
              <a:t>Uncompensated Loop Gain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" y="467995"/>
            <a:ext cx="8272544" cy="5193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5316" y="5575368"/>
            <a:ext cx="7295587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Loop Gain Phase Margin at fcl where loop gain = 0dB is 13.7degrees.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Minimum acceptable phase margin is &gt;45degrees.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476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 smtClean="0"/>
              <a:t>Uncompensated Transient Analysis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40" y="442752"/>
            <a:ext cx="6791325" cy="543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231230"/>
              </p:ext>
            </p:extLst>
          </p:nvPr>
        </p:nvGraphicFramePr>
        <p:xfrm>
          <a:off x="6023762" y="4211127"/>
          <a:ext cx="26574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Packager Shell Object" showAsIcon="1" r:id="rId4" imgW="2658240" imgH="538200" progId="Package">
                  <p:embed/>
                </p:oleObj>
              </mc:Choice>
              <mc:Fallback>
                <p:oleObj name="Packager Shell Object" showAsIcon="1" r:id="rId4" imgW="2658240" imgH="5382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23762" y="4211127"/>
                        <a:ext cx="2657475" cy="538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4742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 smtClean="0"/>
              <a:t>Uncompensated Transient Analysis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66" y="607695"/>
            <a:ext cx="7600950" cy="47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2568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 smtClean="0"/>
              <a:t>Uncompensated Transient Analysis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4021" y="5341406"/>
            <a:ext cx="7885157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fosc</a:t>
            </a:r>
            <a:r>
              <a:rPr lang="en-US" dirty="0" smtClean="0">
                <a:solidFill>
                  <a:srgbClr val="FF0000"/>
                </a:solidFill>
              </a:rPr>
              <a:t> of 32.54kHz in Transient Analysis correlates to 13.7 degrees of phase margin at fcl (about 32khz)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21" y="600657"/>
            <a:ext cx="7600950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6323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1087E4-85DA-4D1C-95F9-DD078BAA16D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12713"/>
            <a:ext cx="7824787" cy="411162"/>
          </a:xfrm>
        </p:spPr>
        <p:txBody>
          <a:bodyPr/>
          <a:lstStyle/>
          <a:p>
            <a:r>
              <a:rPr lang="en-US" sz="2000" dirty="0" smtClean="0"/>
              <a:t>Desired 1/Beta modification for stability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077" y="399322"/>
            <a:ext cx="7600950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3322" y="5191199"/>
            <a:ext cx="8626117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Beta+ feedback path will be modified to yield a Desired Modified 1/Beta shown above so that at fcl rate-of-closure = 20dB/decade for stale operation.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476675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23691</TotalTime>
  <Words>399</Words>
  <Application>Microsoft Office PowerPoint</Application>
  <PresentationFormat>On-screen Show (4:3)</PresentationFormat>
  <Paragraphs>62</Paragraphs>
  <Slides>16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FinalPowerpoint</vt:lpstr>
      <vt:lpstr>Package</vt:lpstr>
      <vt:lpstr>OPA549  Improved Howland Current Pump Stability Analysis</vt:lpstr>
      <vt:lpstr>Summary</vt:lpstr>
      <vt:lpstr>Loop Gain Uncompensated Circuit</vt:lpstr>
      <vt:lpstr>Uncompensated Aol and 1/Beta</vt:lpstr>
      <vt:lpstr>Uncompensated Loop Gain</vt:lpstr>
      <vt:lpstr>Uncompensated Transient Analysis</vt:lpstr>
      <vt:lpstr>Uncompensated Transient Analysis</vt:lpstr>
      <vt:lpstr>Uncompensated Transient Analysis</vt:lpstr>
      <vt:lpstr>Desired 1/Beta modification for stability</vt:lpstr>
      <vt:lpstr>Desired 1/Beta modification for stability</vt:lpstr>
      <vt:lpstr>Desired 1/Beta modification for stability</vt:lpstr>
      <vt:lpstr>Desired 1/Beta modification for stability Loop Gain</vt:lpstr>
      <vt:lpstr>Desired 1/Beta modification Transient Analysis</vt:lpstr>
      <vt:lpstr>Desired 1/Beta modification Transient Analysis</vt:lpstr>
      <vt:lpstr>Desired 1/Beta modification AC Closed Loop Transfer</vt:lpstr>
      <vt:lpstr>Op Amp Stability Reference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Greene, Matt</dc:creator>
  <cp:lastModifiedBy>Windows User</cp:lastModifiedBy>
  <cp:revision>1361</cp:revision>
  <cp:lastPrinted>2017-11-22T21:12:00Z</cp:lastPrinted>
  <dcterms:created xsi:type="dcterms:W3CDTF">2007-12-19T20:51:45Z</dcterms:created>
  <dcterms:modified xsi:type="dcterms:W3CDTF">2018-04-10T23:40:42Z</dcterms:modified>
</cp:coreProperties>
</file>