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8"/>
  </p:notesMasterIdLst>
  <p:sldIdLst>
    <p:sldId id="271" r:id="rId5"/>
    <p:sldId id="292"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287"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59E0"/>
    <a:srgbClr val="C159DD"/>
    <a:srgbClr val="CA70E2"/>
    <a:srgbClr val="005696"/>
    <a:srgbClr val="129E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5" autoAdjust="0"/>
    <p:restoredTop sz="76862" autoAdjust="0"/>
  </p:normalViewPr>
  <p:slideViewPr>
    <p:cSldViewPr snapToGrid="0">
      <p:cViewPr varScale="1">
        <p:scale>
          <a:sx n="60" d="100"/>
          <a:sy n="60" d="100"/>
        </p:scale>
        <p:origin x="-1638"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B55CA9-CECA-42E3-829B-3A0B1B9A2F4D}" type="datetimeFigureOut">
              <a:rPr lang="en-US" smtClean="0"/>
              <a:pPr/>
              <a:t>5/8/2018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41C228-45F2-4BE7-8DD1-C2994D3BBA8A}" type="slidenum">
              <a:rPr lang="en-US" smtClean="0"/>
              <a:pPr/>
              <a:t>‹#›</a:t>
            </a:fld>
            <a:endParaRPr lang="en-US"/>
          </a:p>
        </p:txBody>
      </p:sp>
    </p:spTree>
    <p:extLst>
      <p:ext uri="{BB962C8B-B14F-4D97-AF65-F5344CB8AC3E}">
        <p14:creationId xmlns:p14="http://schemas.microsoft.com/office/powerpoint/2010/main" val="1996053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Hello, and welcome to the video for the TI</a:t>
            </a:r>
            <a:r>
              <a:rPr lang="en-US" baseline="0" dirty="0" smtClean="0"/>
              <a:t> Precision </a:t>
            </a:r>
            <a:r>
              <a:rPr lang="en-US" dirty="0" smtClean="0"/>
              <a:t>Lab </a:t>
            </a:r>
            <a:r>
              <a:rPr lang="en-US" smtClean="0"/>
              <a:t>discussing electrostatic </a:t>
            </a:r>
            <a:r>
              <a:rPr lang="en-US" dirty="0" smtClean="0"/>
              <a:t>discharge, or ESD.  In this video we’ll explain</a:t>
            </a:r>
            <a:r>
              <a:rPr lang="en-US" baseline="0" dirty="0" smtClean="0"/>
              <a:t> how ESD can damage semiconductor components.  We will also give detail on internal ESD protection circuits that are included in semiconductor devices.  Finally, we will explain how ESD performance is characterized so that the robustness of the device is understood.</a:t>
            </a:r>
            <a:endParaRPr lang="en-US" dirty="0"/>
          </a:p>
        </p:txBody>
      </p:sp>
      <p:sp>
        <p:nvSpPr>
          <p:cNvPr id="4" name="Slide Number Placeholder 3"/>
          <p:cNvSpPr>
            <a:spLocks noGrp="1"/>
          </p:cNvSpPr>
          <p:nvPr>
            <p:ph type="sldNum" sz="quarter" idx="10"/>
          </p:nvPr>
        </p:nvSpPr>
        <p:spPr/>
        <p:txBody>
          <a:bodyPr/>
          <a:lstStyle/>
          <a:p>
            <a:fld id="{7941C228-45F2-4BE7-8DD1-C2994D3BBA8A}" type="slidenum">
              <a:rPr lang="en-US" smtClean="0"/>
              <a:pPr/>
              <a:t>1</a:t>
            </a:fld>
            <a:endParaRPr lang="en-US"/>
          </a:p>
        </p:txBody>
      </p:sp>
    </p:spTree>
    <p:extLst>
      <p:ext uri="{BB962C8B-B14F-4D97-AF65-F5344CB8AC3E}">
        <p14:creationId xmlns:p14="http://schemas.microsoft.com/office/powerpoint/2010/main" val="3890719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illustrate </a:t>
            </a:r>
            <a:r>
              <a:rPr lang="en-US" baseline="0" dirty="0" smtClean="0"/>
              <a:t>the ESD protection circuits commonly used on semiconductor devices.  In this case an op-amp is shown, but similar ESD protection is used on other types of devices.  </a:t>
            </a:r>
          </a:p>
          <a:p>
            <a:endParaRPr lang="en-US" baseline="0" dirty="0" smtClean="0"/>
          </a:p>
          <a:p>
            <a:r>
              <a:rPr lang="en-US" baseline="0" dirty="0" smtClean="0"/>
              <a:t>Remember that this type of ESD protection is intended to protect the device from an “out of circuit” ESD event.  In other words, these structures are intended to protect the device during the test, assembly, and manufacturing process.  They are also effective for ESD protection in unpowered systems, but they may actually cause issues such as latch-up in powered systems.  The video series on electrical overstress will cover this topic in much more detail.</a:t>
            </a:r>
          </a:p>
          <a:p>
            <a:endParaRPr lang="en-US" baseline="0" dirty="0" smtClean="0"/>
          </a:p>
          <a:p>
            <a:r>
              <a:rPr lang="en-US" baseline="0" dirty="0" smtClean="0"/>
              <a:t>Three common structures used in ESD protection are the series resistance, steering diodes, and absorption device.  The steering diodes turn on and direct the ESD pulse away from the sensitive circuit elements to the absorption device. The absorption device absorbs the energy of the ESD pulse and limits the voltage level to prevent damage.  The series resistance limits the input or output current.  Note that a larger series resistance offers more protection but often degrades other key parameters such as noise or maximum output current.  This practical limitation on resistance may affect the ESD robustness of some devices. </a:t>
            </a:r>
            <a:endParaRPr lang="en-US" dirty="0"/>
          </a:p>
        </p:txBody>
      </p:sp>
      <p:sp>
        <p:nvSpPr>
          <p:cNvPr id="4" name="Slide Number Placeholder 3"/>
          <p:cNvSpPr>
            <a:spLocks noGrp="1"/>
          </p:cNvSpPr>
          <p:nvPr>
            <p:ph type="sldNum" sz="quarter" idx="10"/>
          </p:nvPr>
        </p:nvSpPr>
        <p:spPr/>
        <p:txBody>
          <a:bodyPr/>
          <a:lstStyle/>
          <a:p>
            <a:pPr>
              <a:defRPr/>
            </a:pPr>
            <a:fld id="{A804F230-9137-43C0-BDC2-54533E5F9AE5}"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examine how </a:t>
            </a:r>
            <a:r>
              <a:rPr lang="en-US" baseline="0" dirty="0" smtClean="0"/>
              <a:t>the ESD protection structures work.  In this example, an ESD pulse is applied between the non-inverting  input pin and the negative power supply.  In the real world this could happen by improper handling of the device; for example, assembling a PCB on a non-static safe work surface.  Notice, for this example that diode D3 becomes forward biased and “steers” the ESD pulse to the absorption device.  The absorption device is designed to limit the voltage and absorb the energy of the ESD pulse.  Note that if the ESD pulse were applied to different pins, different diodes would turn on and steer the pulse to the absorption device.  Also, notice that the input resistance R2 limits the input current from the ESD pulse.  A larger value of R2 will make the circuit more robust, but may introduce errors from bias current and noise, and may also affect frequency response.</a:t>
            </a:r>
            <a:endParaRPr lang="en-US" dirty="0"/>
          </a:p>
        </p:txBody>
      </p:sp>
      <p:sp>
        <p:nvSpPr>
          <p:cNvPr id="4" name="Slide Number Placeholder 3"/>
          <p:cNvSpPr>
            <a:spLocks noGrp="1"/>
          </p:cNvSpPr>
          <p:nvPr>
            <p:ph type="sldNum" sz="quarter" idx="10"/>
          </p:nvPr>
        </p:nvSpPr>
        <p:spPr/>
        <p:txBody>
          <a:bodyPr/>
          <a:lstStyle/>
          <a:p>
            <a:pPr>
              <a:defRPr/>
            </a:pPr>
            <a:fld id="{A804F230-9137-43C0-BDC2-54533E5F9AE5}"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specifications</a:t>
            </a:r>
            <a:r>
              <a:rPr lang="en-US" baseline="0" dirty="0" smtClean="0"/>
              <a:t> are meant to give a general idea of the ESD diode’s performance.  Actual diodes will very depending on the device design and the process used.  One key thing to notice is that the diode drop is about 0.7V with significant current.  This diode is designed to take amps of pulse currents for only a few nanoseconds, as is typical with ESD pulses.  However, they are rated for only 10mA of continuous current. These diodes also have a reverse leakage current that may be less then a pico-amp at room temperature, but could be hundreds of pico-amps at high temperatures.  In fact, leakage current from ESD diodes makes up the majority of the “bias current” of CMOS devices.  Finally, it should be noted that the ESD diodes have parasitic capacitance in the low </a:t>
            </a:r>
            <a:r>
              <a:rPr lang="en-US" baseline="0" dirty="0" err="1" smtClean="0"/>
              <a:t>pico</a:t>
            </a:r>
            <a:r>
              <a:rPr lang="en-US" baseline="0" dirty="0" smtClean="0"/>
              <a:t>-farads.  </a:t>
            </a:r>
            <a:endParaRPr lang="en-US" dirty="0"/>
          </a:p>
        </p:txBody>
      </p:sp>
      <p:sp>
        <p:nvSpPr>
          <p:cNvPr id="4" name="Slide Number Placeholder 3"/>
          <p:cNvSpPr>
            <a:spLocks noGrp="1"/>
          </p:cNvSpPr>
          <p:nvPr>
            <p:ph type="sldNum" sz="quarter" idx="10"/>
          </p:nvPr>
        </p:nvSpPr>
        <p:spPr/>
        <p:txBody>
          <a:bodyPr/>
          <a:lstStyle/>
          <a:p>
            <a:pPr>
              <a:defRPr/>
            </a:pPr>
            <a:fld id="{A804F230-9137-43C0-BDC2-54533E5F9AE5}"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take a look at the I-V characteristic for the ESD diodes in two different op amp ICs</a:t>
            </a:r>
            <a:r>
              <a:rPr lang="en-US" baseline="0" dirty="0" smtClean="0"/>
              <a:t>.  Notice that at low currents, the forward drop is about 0.7 V and at high current the drop increases to about 1V.  Understanding the ESD diode characteristics will become useful when investigating electrical overstress issues in later videos.</a:t>
            </a:r>
            <a:endParaRPr lang="en-US" dirty="0"/>
          </a:p>
        </p:txBody>
      </p:sp>
      <p:sp>
        <p:nvSpPr>
          <p:cNvPr id="4" name="Slide Number Placeholder 3"/>
          <p:cNvSpPr>
            <a:spLocks noGrp="1"/>
          </p:cNvSpPr>
          <p:nvPr>
            <p:ph type="sldNum" sz="quarter" idx="10"/>
          </p:nvPr>
        </p:nvSpPr>
        <p:spPr/>
        <p:txBody>
          <a:bodyPr/>
          <a:lstStyle/>
          <a:p>
            <a:pPr>
              <a:defRPr/>
            </a:pPr>
            <a:fld id="{A804F230-9137-43C0-BDC2-54533E5F9AE5}"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We previously</a:t>
            </a:r>
            <a:r>
              <a:rPr lang="en-US" baseline="0" dirty="0" smtClean="0"/>
              <a:t> </a:t>
            </a:r>
            <a:r>
              <a:rPr lang="en-US" dirty="0" smtClean="0"/>
              <a:t>discussed the absorption</a:t>
            </a:r>
            <a:r>
              <a:rPr lang="en-US" baseline="0" dirty="0" smtClean="0"/>
              <a:t> device only in a very general sense.  The absorption device is a parasitic bipolar device that is formed vertically with regards to the substrate.  Normally, this device is reverse biased so that no base current flows.  As the voltage across the device increases, the Collector-to-Emitter reverse breakdown is approached.   Increasing the voltage beyond the breakdown level causes a rapid increase in current.  Collector current will increase until a point where a “snap back” takes place. </a:t>
            </a:r>
            <a:r>
              <a:rPr lang="en-US" dirty="0" smtClean="0"/>
              <a:t>Beyond the snap region, current again begins to rapidly increase.  If there isn’t another source of resistance in the transistor’s path to limit the current, it can increase to the point where the thermal generation results in excessively high temperatures and transistor melt down. Usually the emitter ends up spiking through the</a:t>
            </a:r>
            <a:r>
              <a:rPr lang="en-US" baseline="0" dirty="0" smtClean="0"/>
              <a:t> </a:t>
            </a:r>
            <a:r>
              <a:rPr lang="en-US" dirty="0" smtClean="0"/>
              <a:t>base and shorting to the collector forming a permanent short circuit.</a:t>
            </a:r>
          </a:p>
          <a:p>
            <a:endParaRPr lang="en-US" dirty="0" smtClean="0"/>
          </a:p>
          <a:p>
            <a:r>
              <a:rPr lang="en-US" dirty="0" smtClean="0"/>
              <a:t>The absorption</a:t>
            </a:r>
            <a:r>
              <a:rPr lang="en-US" baseline="0" dirty="0" smtClean="0"/>
              <a:t> device is designed to clamp the supply voltage during an </a:t>
            </a:r>
            <a:r>
              <a:rPr lang="en-US" b="1" baseline="0" dirty="0" smtClean="0"/>
              <a:t>out-of-circuit</a:t>
            </a:r>
            <a:r>
              <a:rPr lang="en-US" baseline="0" dirty="0" smtClean="0"/>
              <a:t> ESD event to prevent damage. Once the event ends, typically after a few </a:t>
            </a:r>
            <a:r>
              <a:rPr lang="en-US" baseline="0" dirty="0" err="1" smtClean="0"/>
              <a:t>nano</a:t>
            </a:r>
            <a:r>
              <a:rPr lang="en-US" baseline="0" dirty="0" smtClean="0"/>
              <a:t>-seconds, the absorption device turns off since there is no power supply connected to the device. On the other hand, if the absorption device turns on for an </a:t>
            </a:r>
            <a:r>
              <a:rPr lang="en-US" b="1" baseline="0" dirty="0" smtClean="0"/>
              <a:t>in-circuit</a:t>
            </a:r>
            <a:r>
              <a:rPr lang="en-US" baseline="0" dirty="0" smtClean="0"/>
              <a:t> event, it will remain on and in a low impedance state until power is removed from the circuit.  Thus, it is imperative that the absorption device is not allowed to turn on during in-circuit electrical overstress events.  This topic is the focus of the next video series.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804F230-9137-43C0-BDC2-54533E5F9AE5}"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absolute maximum</a:t>
            </a:r>
            <a:r>
              <a:rPr lang="en-US" baseline="0" dirty="0" smtClean="0"/>
              <a:t> ratings given in a device data sheet describe the worst case conditions that can be applied to a device before damage occurs.  Maximum supply voltage, input voltage, input current, and temperature are given.  Notice that the maximum input current is given as ±10mA.  This is the limit for most devices and is based on the maximum continuous current that the ESD diodes can sustain.  Also notice that the ESD ratings for the device are given in the maximum ratings table.  In this example, the rating is 4kV for human body model and 1kV for charged device model. Different devices will achieve different ratings based on their performance during characterization.</a:t>
            </a:r>
            <a:endParaRPr lang="en-US" dirty="0"/>
          </a:p>
        </p:txBody>
      </p:sp>
      <p:sp>
        <p:nvSpPr>
          <p:cNvPr id="4" name="Slide Number Placeholder 3"/>
          <p:cNvSpPr>
            <a:spLocks noGrp="1"/>
          </p:cNvSpPr>
          <p:nvPr>
            <p:ph type="sldNum" sz="quarter" idx="10"/>
          </p:nvPr>
        </p:nvSpPr>
        <p:spPr/>
        <p:txBody>
          <a:bodyPr/>
          <a:lstStyle/>
          <a:p>
            <a:pPr>
              <a:defRPr/>
            </a:pPr>
            <a:fld id="{A804F230-9137-43C0-BDC2-54533E5F9AE5}"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Hello, and welcome to the video for the TI</a:t>
            </a:r>
            <a:r>
              <a:rPr lang="en-US" baseline="0" dirty="0" smtClean="0"/>
              <a:t> Precision </a:t>
            </a:r>
            <a:r>
              <a:rPr lang="en-US" dirty="0" smtClean="0"/>
              <a:t>Lab discussing electrical overstress,</a:t>
            </a:r>
            <a:r>
              <a:rPr lang="en-US" baseline="0" dirty="0" smtClean="0"/>
              <a:t> </a:t>
            </a:r>
            <a:r>
              <a:rPr lang="en-US" dirty="0" smtClean="0"/>
              <a:t>or EOS, part 1.  In this video we’ll discuss the causes</a:t>
            </a:r>
            <a:r>
              <a:rPr lang="en-US" baseline="0" dirty="0" smtClean="0"/>
              <a:t> of electrical overstress and introduce several methods that can be used to improve circuit robustness against electrical overstress.  All of the examples in this video show op-amp circuits, but the methods used could be applied to other devices as well.  Follow up videos will give additional details showing how to select component values as well as test methods used to confirm electrical overstress robustness. </a:t>
            </a:r>
            <a:endParaRPr lang="en-US" dirty="0" smtClean="0"/>
          </a:p>
          <a:p>
            <a:endParaRPr lang="en-US" dirty="0"/>
          </a:p>
        </p:txBody>
      </p:sp>
      <p:sp>
        <p:nvSpPr>
          <p:cNvPr id="4" name="Slide Number Placeholder 3"/>
          <p:cNvSpPr>
            <a:spLocks noGrp="1"/>
          </p:cNvSpPr>
          <p:nvPr>
            <p:ph type="sldNum" sz="quarter" idx="10"/>
          </p:nvPr>
        </p:nvSpPr>
        <p:spPr/>
        <p:txBody>
          <a:bodyPr/>
          <a:lstStyle/>
          <a:p>
            <a:fld id="{7941C228-45F2-4BE7-8DD1-C2994D3BBA8A}" type="slidenum">
              <a:rPr lang="en-US" smtClean="0"/>
              <a:pPr/>
              <a:t>19</a:t>
            </a:fld>
            <a:endParaRPr lang="en-US"/>
          </a:p>
        </p:txBody>
      </p:sp>
    </p:spTree>
    <p:extLst>
      <p:ext uri="{BB962C8B-B14F-4D97-AF65-F5344CB8AC3E}">
        <p14:creationId xmlns:p14="http://schemas.microsoft.com/office/powerpoint/2010/main" val="3890719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a:t>
            </a:r>
            <a:r>
              <a:rPr lang="en-US" baseline="0" dirty="0" smtClean="0"/>
              <a:t> lets compare ESD and EOS.  We discussed ESD in detail in TIPL 1401.  ESD or electrostatic discharge is the sudden flow or discharge of static charge between two oppositely charged objects.  ESD is a very short event; typically in the </a:t>
            </a:r>
            <a:r>
              <a:rPr lang="en-US" baseline="0" dirty="0" err="1" smtClean="0"/>
              <a:t>nano</a:t>
            </a:r>
            <a:r>
              <a:rPr lang="en-US" baseline="0" dirty="0" smtClean="0"/>
              <a:t>-seconds.  The voltage of an ESD event can be quite high, in the kilo-volts,  and the pulses  can have very vast edges.  ESD damage can happen both in-circuit and out-of-circuit.</a:t>
            </a:r>
          </a:p>
          <a:p>
            <a:endParaRPr lang="en-US" baseline="0" dirty="0" smtClean="0"/>
          </a:p>
          <a:p>
            <a:r>
              <a:rPr lang="en-US" baseline="0" dirty="0" smtClean="0"/>
              <a:t>EOS or electrical overstress happens when a voltage is applied that exceeds the absolute maximum rating of the device.  An EOS event can be a long duration event.  It may be milliseconds, seconds, or even a continuously applied overstress voltage.  The voltage level is typically lower than an ESD voltage.  In fact, it may be just over the absolute maximum of the device.  For example, applying 10V to a device with a absolute maximum rating of 7V will cause EOS damage.</a:t>
            </a:r>
            <a:endParaRPr lang="en-US" dirty="0"/>
          </a:p>
        </p:txBody>
      </p:sp>
      <p:sp>
        <p:nvSpPr>
          <p:cNvPr id="4" name="Slide Number Placeholder 3"/>
          <p:cNvSpPr>
            <a:spLocks noGrp="1"/>
          </p:cNvSpPr>
          <p:nvPr>
            <p:ph type="sldNum" sz="quarter" idx="10"/>
          </p:nvPr>
        </p:nvSpPr>
        <p:spPr/>
        <p:txBody>
          <a:bodyPr/>
          <a:lstStyle/>
          <a:p>
            <a:pPr>
              <a:defRPr/>
            </a:pPr>
            <a:fld id="{A804F230-9137-43C0-BDC2-54533E5F9AE5}" type="slidenum">
              <a:rPr lang="en-US" smtClean="0"/>
              <a:pPr>
                <a:defRPr/>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at an example of an EOS</a:t>
            </a:r>
            <a:r>
              <a:rPr lang="en-US" baseline="0" dirty="0" smtClean="0"/>
              <a:t> event on an op-amp.  The example op-amp circuit is in a 5V single supply configuration.  Notice that power is supplied by a 5V low dropout voltage regulator, or LDO.  The maximum power supply voltage for this circuit is 5V, but the input of this circuit is connected to a 15V overstress voltage.  This EOS voltage causes diode D3 to turn on and direct the current to the power supply pin and the absorption device.  </a:t>
            </a:r>
          </a:p>
          <a:p>
            <a:endParaRPr lang="en-US" baseline="0" dirty="0" smtClean="0"/>
          </a:p>
          <a:p>
            <a:r>
              <a:rPr lang="en-US" baseline="0" dirty="0" smtClean="0"/>
              <a:t>This causes the power supply voltage to rise to 14.3 V, which happens because the LDO cannot sink current and can therefore no longer regulate its output voltage.  Effectively, the LDO acts like an open circuit under these circumstances.  The power supply voltage of 14.3 V is above the absolute maximum rating for the op-amp, which causes the absorption device to turn on in an attempt to clamp the supply voltage.  </a:t>
            </a:r>
            <a:endParaRPr lang="en-US" dirty="0"/>
          </a:p>
        </p:txBody>
      </p:sp>
      <p:sp>
        <p:nvSpPr>
          <p:cNvPr id="4" name="Slide Number Placeholder 3"/>
          <p:cNvSpPr>
            <a:spLocks noGrp="1"/>
          </p:cNvSpPr>
          <p:nvPr>
            <p:ph type="sldNum" sz="quarter" idx="10"/>
          </p:nvPr>
        </p:nvSpPr>
        <p:spPr/>
        <p:txBody>
          <a:bodyPr/>
          <a:lstStyle/>
          <a:p>
            <a:pPr>
              <a:defRPr/>
            </a:pPr>
            <a:fld id="{A804F230-9137-43C0-BDC2-54533E5F9AE5}" type="slidenum">
              <a:rPr lang="en-US" smtClean="0"/>
              <a:pPr>
                <a:defRPr/>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the absorption device is on, it will remain on until power</a:t>
            </a:r>
            <a:r>
              <a:rPr lang="en-US" baseline="0" dirty="0" smtClean="0"/>
              <a:t> for the circuit is cycled.  In this mode, the absorption device has a very low impedance and draws excessive current from the LDO.  This high current generates a great deal of heat which often destroys the device.  </a:t>
            </a:r>
          </a:p>
          <a:p>
            <a:endParaRPr lang="en-US" baseline="0" dirty="0" smtClean="0"/>
          </a:p>
          <a:p>
            <a:r>
              <a:rPr lang="en-US" baseline="0" dirty="0" smtClean="0"/>
              <a:t>It is important to remember that the absorption device was designed to protect the integrated circuit from “out-of-circuit” ESD events, and is not intended to protect against this kind of electrical overstress event.  In fact, it is very important to design EOS protection circuits that prevent the absorption device from ever turning on during an EOS event.</a:t>
            </a:r>
            <a:endParaRPr lang="en-US" dirty="0"/>
          </a:p>
        </p:txBody>
      </p:sp>
      <p:sp>
        <p:nvSpPr>
          <p:cNvPr id="4" name="Slide Number Placeholder 3"/>
          <p:cNvSpPr>
            <a:spLocks noGrp="1"/>
          </p:cNvSpPr>
          <p:nvPr>
            <p:ph type="sldNum" sz="quarter" idx="10"/>
          </p:nvPr>
        </p:nvSpPr>
        <p:spPr/>
        <p:txBody>
          <a:bodyPr/>
          <a:lstStyle/>
          <a:p>
            <a:pPr>
              <a:defRPr/>
            </a:pPr>
            <a:fld id="{A804F230-9137-43C0-BDC2-54533E5F9AE5}" type="slidenum">
              <a:rPr lang="en-US" smtClean="0"/>
              <a:pPr>
                <a:defRPr/>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Many</a:t>
            </a:r>
            <a:r>
              <a:rPr lang="en-US" baseline="0" dirty="0" smtClean="0"/>
              <a:t> common items can develop a static electrical charge.  Insulators are especially prone to developing large static charges.  Some materials tend to become positively charged and others become negatively charged.  Whenever two items with a charge imbalance are brought in close proximity, you can have a sudden flow of electricity between the two objects, called an electrostatic discharge, ESD.  ESD can show up as a visible spark and often has voltage levels in the thousands of volts.  From a semiconductor perspective, ESD is the most common way that devices are damaged.  </a:t>
            </a:r>
            <a:endParaRPr lang="en-US" dirty="0" smtClean="0"/>
          </a:p>
          <a:p>
            <a:endParaRPr lang="en-US" dirty="0"/>
          </a:p>
        </p:txBody>
      </p:sp>
      <p:sp>
        <p:nvSpPr>
          <p:cNvPr id="4" name="Slide Number Placeholder 3"/>
          <p:cNvSpPr>
            <a:spLocks noGrp="1"/>
          </p:cNvSpPr>
          <p:nvPr>
            <p:ph type="sldNum" sz="quarter" idx="10"/>
          </p:nvPr>
        </p:nvSpPr>
        <p:spPr/>
        <p:txBody>
          <a:bodyPr/>
          <a:lstStyle/>
          <a:p>
            <a:fld id="{7941C228-45F2-4BE7-8DD1-C2994D3BBA8A}" type="slidenum">
              <a:rPr lang="en-US" smtClean="0"/>
              <a:pPr/>
              <a:t>2</a:t>
            </a:fld>
            <a:endParaRPr lang="en-US"/>
          </a:p>
        </p:txBody>
      </p:sp>
    </p:spTree>
    <p:extLst>
      <p:ext uri="{BB962C8B-B14F-4D97-AF65-F5344CB8AC3E}">
        <p14:creationId xmlns:p14="http://schemas.microsoft.com/office/powerpoint/2010/main" val="1469358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of the most common devices used to protect circuits from EOS damage is the transient voltage suppressor diode, or TVS diode.  A TVS diode is similar to a </a:t>
            </a:r>
            <a:r>
              <a:rPr lang="en-US" baseline="0" dirty="0" err="1" smtClean="0"/>
              <a:t>Zener</a:t>
            </a:r>
            <a:r>
              <a:rPr lang="en-US" baseline="0" dirty="0" smtClean="0"/>
              <a:t> diode, but is designed for fast turn on and large transient power dissipation.   </a:t>
            </a:r>
          </a:p>
          <a:p>
            <a:endParaRPr lang="en-US" baseline="0" dirty="0" smtClean="0"/>
          </a:p>
          <a:p>
            <a:r>
              <a:rPr lang="en-US" baseline="0" dirty="0" smtClean="0"/>
              <a:t>The plot on the bottom-right shows the I-V curve for the TVS diode and points out key locations on the curve.  On the right side of the curve the forward voltage, </a:t>
            </a:r>
            <a:r>
              <a:rPr lang="en-US" baseline="0" dirty="0" err="1" smtClean="0"/>
              <a:t>Vf</a:t>
            </a:r>
            <a:r>
              <a:rPr lang="en-US" baseline="0" dirty="0" smtClean="0"/>
              <a:t>, is defined at forward current If.  On the left side of the curve, the reverse standoff voltage, </a:t>
            </a:r>
            <a:r>
              <a:rPr lang="en-US" baseline="0" dirty="0" err="1" smtClean="0"/>
              <a:t>Vr</a:t>
            </a:r>
            <a:r>
              <a:rPr lang="en-US" baseline="0" dirty="0" smtClean="0"/>
              <a:t>, is shown with its associated reverse leakage, Ir.  The reverse standoff voltage is the maximum voltage which can be applied across the TVS diode for it to maintain a low leakage current.  This is the “off” state for the TVS diode.  The reverse breakdown voltage, </a:t>
            </a:r>
            <a:r>
              <a:rPr lang="en-US" baseline="0" dirty="0" err="1" smtClean="0"/>
              <a:t>Vbr</a:t>
            </a:r>
            <a:r>
              <a:rPr lang="en-US" baseline="0" dirty="0" smtClean="0"/>
              <a:t>, is the point at which the TVS diode starts to breakdown and limit, or clamp, the voltage.  Finally, the clamping voltage, </a:t>
            </a:r>
            <a:r>
              <a:rPr lang="en-US" baseline="0" dirty="0" err="1" smtClean="0"/>
              <a:t>Vc</a:t>
            </a:r>
            <a:r>
              <a:rPr lang="en-US" baseline="0" dirty="0" smtClean="0"/>
              <a:t> , is the voltage across the TVS diode when the peak pulse current, or </a:t>
            </a:r>
            <a:r>
              <a:rPr lang="en-US" baseline="0" dirty="0" err="1" smtClean="0"/>
              <a:t>Ipp</a:t>
            </a:r>
            <a:r>
              <a:rPr lang="en-US" baseline="0" dirty="0" smtClean="0"/>
              <a:t>, is flowing.  </a:t>
            </a:r>
            <a:endParaRPr lang="en-US" dirty="0"/>
          </a:p>
        </p:txBody>
      </p:sp>
      <p:sp>
        <p:nvSpPr>
          <p:cNvPr id="4" name="Slide Number Placeholder 3"/>
          <p:cNvSpPr>
            <a:spLocks noGrp="1"/>
          </p:cNvSpPr>
          <p:nvPr>
            <p:ph type="sldNum" sz="quarter" idx="10"/>
          </p:nvPr>
        </p:nvSpPr>
        <p:spPr/>
        <p:txBody>
          <a:bodyPr/>
          <a:lstStyle/>
          <a:p>
            <a:pPr>
              <a:defRPr/>
            </a:pPr>
            <a:fld id="{A804F230-9137-43C0-BDC2-54533E5F9AE5}" type="slidenum">
              <a:rPr lang="en-US" smtClean="0"/>
              <a:pPr>
                <a:defRPr/>
              </a:pPr>
              <a:t>23</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we show the</a:t>
            </a:r>
            <a:r>
              <a:rPr lang="en-US" baseline="0" dirty="0" smtClean="0"/>
              <a:t> </a:t>
            </a:r>
            <a:r>
              <a:rPr lang="en-US" dirty="0" smtClean="0"/>
              <a:t>same circuit and EOS event from before,</a:t>
            </a:r>
            <a:r>
              <a:rPr lang="en-US" baseline="0" dirty="0" smtClean="0"/>
              <a:t> but now a TVS diode on the power supply and a series resistance at the input have been added to protect the amplifier from EOS damage. In this case, the 15V EOS voltage is applied to the input and now the ESD diode D3 directs the overvoltage pulse to the TVS diode.  The TVS diode limits the supply voltage to 7V, which is below the voltage needed to turn on the absorption device.  Also, notice that the series 1k</a:t>
            </a:r>
            <a:r>
              <a:rPr lang="el-GR" baseline="0" dirty="0" smtClean="0"/>
              <a:t>Ω</a:t>
            </a:r>
            <a:r>
              <a:rPr lang="en-US" baseline="0" dirty="0" smtClean="0"/>
              <a:t> resistor limits the current to less than 10mA to prevent damage.  Remember that 10mA is the absolute maximum rating for signal input current.  This method of EOS protection is the most common way to protect semiconductor devices.  </a:t>
            </a:r>
            <a:endParaRPr lang="en-US" dirty="0"/>
          </a:p>
        </p:txBody>
      </p:sp>
      <p:sp>
        <p:nvSpPr>
          <p:cNvPr id="4" name="Slide Number Placeholder 3"/>
          <p:cNvSpPr>
            <a:spLocks noGrp="1"/>
          </p:cNvSpPr>
          <p:nvPr>
            <p:ph type="sldNum" sz="quarter" idx="10"/>
          </p:nvPr>
        </p:nvSpPr>
        <p:spPr/>
        <p:txBody>
          <a:bodyPr/>
          <a:lstStyle/>
          <a:p>
            <a:pPr>
              <a:defRPr/>
            </a:pPr>
            <a:fld id="{A804F230-9137-43C0-BDC2-54533E5F9AE5}" type="slidenum">
              <a:rPr lang="en-US" smtClean="0"/>
              <a:pPr>
                <a:defRPr/>
              </a:pPr>
              <a:t>24</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some</a:t>
            </a:r>
            <a:r>
              <a:rPr lang="en-US" baseline="0" dirty="0" smtClean="0"/>
              <a:t> cases, power supply sequencing can actually cause device damage.  This example shows a dual supply power amplifier in the process of powering up.  In this system the power supply sequence turns on the +15V supply first and the -15V supply second. At this moment in time, the +15V supply is on but the -15V supply has not yet turned on and is floating. There is no proper current path from the positive supply to the negative supply, so the current finds parasitic paths inside the op amp.  This can potentially put the device into an abnormal mode, where the device draws excessive current and has unexpected operation. </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A804F230-9137-43C0-BDC2-54533E5F9AE5}" type="slidenum">
              <a:rPr lang="en-US" smtClean="0"/>
              <a:pPr>
                <a:defRPr/>
              </a:pPr>
              <a:t>25</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Let’s connect TVS diodes across both the positive and negative power supplies. Normally, the TVS diode D6 is reverse biased.  However, during power up the TVS diode will become forward biased, providing a direct path for current from the positive to negative supply.  This prevents the device from going into an abnormal state.  Once the negative supply turns on, D6 becomes reverse biased and the device behaves normally. </a:t>
            </a:r>
            <a:endParaRPr lang="en-US" dirty="0"/>
          </a:p>
        </p:txBody>
      </p:sp>
      <p:sp>
        <p:nvSpPr>
          <p:cNvPr id="4" name="Slide Number Placeholder 3"/>
          <p:cNvSpPr>
            <a:spLocks noGrp="1"/>
          </p:cNvSpPr>
          <p:nvPr>
            <p:ph type="sldNum" sz="quarter" idx="10"/>
          </p:nvPr>
        </p:nvSpPr>
        <p:spPr/>
        <p:txBody>
          <a:bodyPr/>
          <a:lstStyle/>
          <a:p>
            <a:pPr>
              <a:defRPr/>
            </a:pPr>
            <a:fld id="{A804F230-9137-43C0-BDC2-54533E5F9AE5}" type="slidenum">
              <a:rPr lang="en-US" smtClean="0"/>
              <a:pPr>
                <a:defRPr/>
              </a:pPr>
              <a:t>26</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useful technique which is used to protect the input of a device is to add external protection diodes in parallel with the internal ESD diodes.  Ideally, the forward bias</a:t>
            </a:r>
            <a:r>
              <a:rPr lang="en-US" baseline="0" dirty="0" smtClean="0"/>
              <a:t> voltage drop of the external ESD diodes should be lower than the internal ESD diodes so that the majority of the EOS current flows through the external diodes.  For this reason, Schottky diodes are often used as their forward drop is about 0.3V.  Unfortunately, Schottky diodes also have very high leakage current, in some cases as high as micro-amps. Thus, it is not always practical to use Schottky diodes and so other silicon signal diodes may be used.  </a:t>
            </a:r>
          </a:p>
          <a:p>
            <a:endParaRPr lang="en-US" baseline="0" dirty="0" smtClean="0"/>
          </a:p>
          <a:p>
            <a:r>
              <a:rPr lang="en-US" baseline="0" dirty="0" smtClean="0"/>
              <a:t>Notice that this example only requires input protection because only the input side is connected to the outside world. The op amp output is connected to an internal circuit on the PCB.  For example, the input may connect to a remotely located sensor and the output may connect to an A/D converter or another amplifier stage.  In general, external connections are much more susceptible to EOS damage that internal connections.  For example, long sensor leads may develop a significant charge that causes an EOS event.  Improperly wired external connections and other large induced voltages can also cause EOS damage. </a:t>
            </a:r>
            <a:endParaRPr lang="en-US" dirty="0"/>
          </a:p>
        </p:txBody>
      </p:sp>
      <p:sp>
        <p:nvSpPr>
          <p:cNvPr id="4" name="Slide Number Placeholder 3"/>
          <p:cNvSpPr>
            <a:spLocks noGrp="1"/>
          </p:cNvSpPr>
          <p:nvPr>
            <p:ph type="sldNum" sz="quarter" idx="10"/>
          </p:nvPr>
        </p:nvSpPr>
        <p:spPr/>
        <p:txBody>
          <a:bodyPr/>
          <a:lstStyle/>
          <a:p>
            <a:pPr>
              <a:defRPr/>
            </a:pPr>
            <a:fld id="{A804F230-9137-43C0-BDC2-54533E5F9AE5}" type="slidenum">
              <a:rPr lang="en-US" smtClean="0"/>
              <a:pPr>
                <a:defRPr/>
              </a:pPr>
              <a:t>27</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same Schottky</a:t>
            </a:r>
            <a:r>
              <a:rPr lang="en-US" baseline="0" dirty="0" smtClean="0"/>
              <a:t> protection circuit can also be used on an amplifier’s output, if the output is connected to the outside world. One key point with output protection is that a large series resistance, </a:t>
            </a:r>
            <a:r>
              <a:rPr lang="en-US" baseline="0" dirty="0" err="1" smtClean="0"/>
              <a:t>Rp</a:t>
            </a:r>
            <a:r>
              <a:rPr lang="en-US" baseline="0" dirty="0" smtClean="0"/>
              <a:t>, will significantly limit the op amp’s output swing.  This limitation is dependent on the amount of current that the output needs to deliver, so higher power amplifiers will require lower values of </a:t>
            </a:r>
            <a:r>
              <a:rPr lang="en-US" baseline="0" dirty="0" err="1" smtClean="0"/>
              <a:t>Rp</a:t>
            </a:r>
            <a:r>
              <a:rPr lang="en-US" baseline="0" dirty="0" smtClean="0"/>
              <a:t>.  </a:t>
            </a:r>
            <a:r>
              <a:rPr lang="en-US" baseline="0" dirty="0" err="1" smtClean="0"/>
              <a:t>Rp</a:t>
            </a:r>
            <a:r>
              <a:rPr lang="en-US" baseline="0" dirty="0" smtClean="0"/>
              <a:t> values of 10 to 20 </a:t>
            </a:r>
            <a:r>
              <a:rPr lang="el-GR" baseline="0" dirty="0" smtClean="0"/>
              <a:t>Ω</a:t>
            </a:r>
            <a:r>
              <a:rPr lang="en-US" baseline="0" dirty="0" smtClean="0"/>
              <a:t> are common for many op amp circuits. </a:t>
            </a:r>
          </a:p>
          <a:p>
            <a:endParaRPr lang="en-US" baseline="0" dirty="0" smtClean="0"/>
          </a:p>
          <a:p>
            <a:r>
              <a:rPr lang="en-US" baseline="0" dirty="0" smtClean="0"/>
              <a:t>Notice that </a:t>
            </a:r>
            <a:r>
              <a:rPr lang="en-US" baseline="0" dirty="0" err="1" smtClean="0"/>
              <a:t>Rp</a:t>
            </a:r>
            <a:r>
              <a:rPr lang="en-US" baseline="0" dirty="0" smtClean="0"/>
              <a:t> is inside the feedback loop.  This allows an accurate output voltage to be maintained despite the voltage dropped across </a:t>
            </a:r>
            <a:r>
              <a:rPr lang="en-US" baseline="0" dirty="0" err="1" smtClean="0"/>
              <a:t>Rp</a:t>
            </a:r>
            <a:r>
              <a:rPr lang="en-US" baseline="0" dirty="0" smtClean="0"/>
              <a:t>.  Finally, notice that very low current will flow through </a:t>
            </a:r>
            <a:r>
              <a:rPr lang="en-US" baseline="0" dirty="0" err="1" smtClean="0"/>
              <a:t>Rf</a:t>
            </a:r>
            <a:r>
              <a:rPr lang="en-US" baseline="0" dirty="0" smtClean="0"/>
              <a:t> to the input of the circuit as the value of </a:t>
            </a:r>
            <a:r>
              <a:rPr lang="en-US" baseline="0" dirty="0" err="1" smtClean="0"/>
              <a:t>Rf</a:t>
            </a:r>
            <a:r>
              <a:rPr lang="en-US" baseline="0" dirty="0" smtClean="0"/>
              <a:t> is generally much larger than </a:t>
            </a:r>
            <a:r>
              <a:rPr lang="en-US" baseline="0" dirty="0" err="1" smtClean="0"/>
              <a:t>Rp</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A804F230-9137-43C0-BDC2-54533E5F9AE5}" type="slidenum">
              <a:rPr lang="en-US" smtClean="0"/>
              <a:pPr>
                <a:defRPr/>
              </a:pPr>
              <a:t>28</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804F230-9137-43C0-BDC2-54533E5F9AE5}" type="slidenum">
              <a:rPr lang="en-US" smtClean="0"/>
              <a:pPr>
                <a:defRPr/>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table at the top of this slide lists some materials that generate significant static charges.  Also notice that the static charge is dependent on the relative humidity.  Lower relative humidity generates more static charge.  </a:t>
            </a:r>
          </a:p>
          <a:p>
            <a:endParaRPr lang="en-US" baseline="0" dirty="0" smtClean="0"/>
          </a:p>
          <a:p>
            <a:r>
              <a:rPr lang="en-US" baseline="0" dirty="0" smtClean="0"/>
              <a:t>The table at the bottom of the slide shows ESD discharge voltages vs. human awareness.  Notice that when you can see an ESD “spark” the voltage is very large, at 8000V or more.</a:t>
            </a:r>
            <a:endParaRPr lang="en-US" dirty="0"/>
          </a:p>
        </p:txBody>
      </p:sp>
      <p:sp>
        <p:nvSpPr>
          <p:cNvPr id="4" name="Slide Number Placeholder 3"/>
          <p:cNvSpPr>
            <a:spLocks noGrp="1"/>
          </p:cNvSpPr>
          <p:nvPr>
            <p:ph type="sldNum" sz="quarter" idx="10"/>
          </p:nvPr>
        </p:nvSpPr>
        <p:spPr/>
        <p:txBody>
          <a:bodyPr/>
          <a:lstStyle/>
          <a:p>
            <a:pPr>
              <a:defRPr/>
            </a:pPr>
            <a:fld id="{A804F230-9137-43C0-BDC2-54533E5F9AE5}"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Different device types are susceptible</a:t>
            </a:r>
            <a:r>
              <a:rPr lang="en-US" baseline="0" dirty="0" smtClean="0"/>
              <a:t> to different levels of ESD voltage. Some devices, such as MOSFETs, are susceptible at very low voltages.  We will see later that ESD protection circuits are used inside most semiconductor devices to enhance ESD robustness.  The ESD robustness of a MOSFET can be improved from only ten volts to thousands of volts with additional ESD protection circuits.    </a:t>
            </a:r>
            <a:endParaRPr lang="en-US" dirty="0"/>
          </a:p>
        </p:txBody>
      </p:sp>
      <p:sp>
        <p:nvSpPr>
          <p:cNvPr id="4" name="Slide Number Placeholder 3"/>
          <p:cNvSpPr>
            <a:spLocks noGrp="1"/>
          </p:cNvSpPr>
          <p:nvPr>
            <p:ph type="sldNum" sz="quarter" idx="10"/>
          </p:nvPr>
        </p:nvSpPr>
        <p:spPr/>
        <p:txBody>
          <a:bodyPr/>
          <a:lstStyle/>
          <a:p>
            <a:pPr>
              <a:defRPr/>
            </a:pPr>
            <a:fld id="{A804F230-9137-43C0-BDC2-54533E5F9AE5}"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Let’s look more</a:t>
            </a:r>
            <a:r>
              <a:rPr lang="en-US" baseline="0" dirty="0" smtClean="0"/>
              <a:t> closely at the typical way in which semiconductor devices are damaged by ESD. Consider a large ESD potential, or voltage, which is applied between the inverting input and negative supply pin of an op amp. This places a large voltage from the gate to the source of one of the input MOSFETs, which can cause damage to the device.  Keep in mind that the thickness of the MOSFET gate oxide may only be a few nanometers, making it very susceptible to this kind of damage.</a:t>
            </a:r>
            <a:endParaRPr lang="en-US" dirty="0"/>
          </a:p>
        </p:txBody>
      </p:sp>
      <p:sp>
        <p:nvSpPr>
          <p:cNvPr id="4" name="Slide Number Placeholder 3"/>
          <p:cNvSpPr>
            <a:spLocks noGrp="1"/>
          </p:cNvSpPr>
          <p:nvPr>
            <p:ph type="sldNum" sz="quarter" idx="10"/>
          </p:nvPr>
        </p:nvSpPr>
        <p:spPr/>
        <p:txBody>
          <a:bodyPr/>
          <a:lstStyle/>
          <a:p>
            <a:pPr>
              <a:defRPr/>
            </a:pPr>
            <a:fld id="{A804F230-9137-43C0-BDC2-54533E5F9AE5}"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two main categories</a:t>
            </a:r>
            <a:r>
              <a:rPr lang="en-US" baseline="0" dirty="0" smtClean="0"/>
              <a:t> of ESD events for semiconductor devices.  An “out of circuit” ESD event can occur to a loose device; that is, a device before it is soldered to a printed circuit board.  Out of circuit events can happen during manufacturing, factory test, or the assembly process.  In general, factory test and manufacturing processes are designed to minimize exposure to ESD.  </a:t>
            </a:r>
          </a:p>
          <a:p>
            <a:endParaRPr lang="en-US" baseline="0" dirty="0" smtClean="0"/>
          </a:p>
          <a:p>
            <a:r>
              <a:rPr lang="en-US" baseline="0" dirty="0" smtClean="0"/>
              <a:t>An “in-circuit” ESD event refers to damage caused on a fully assembled PCB, or end product.  </a:t>
            </a:r>
            <a:r>
              <a:rPr lang="en-US" b="0" baseline="0" dirty="0" smtClean="0"/>
              <a:t>In this case the product packaging, product design, and the device’s own robustness determine the ESD susceptibility of the product.</a:t>
            </a:r>
          </a:p>
          <a:p>
            <a:endParaRPr lang="en-US" baseline="0" dirty="0" smtClean="0"/>
          </a:p>
          <a:p>
            <a:r>
              <a:rPr lang="en-US" baseline="0" dirty="0" smtClean="0"/>
              <a:t>The ESD protection circuits that are included in the device are intended to protect against </a:t>
            </a:r>
            <a:r>
              <a:rPr lang="en-US" b="1" baseline="0" dirty="0" smtClean="0"/>
              <a:t>out-of-circuit</a:t>
            </a:r>
            <a:r>
              <a:rPr lang="en-US" baseline="0" dirty="0" smtClean="0"/>
              <a:t> events.    </a:t>
            </a:r>
            <a:endParaRPr lang="en-US" dirty="0"/>
          </a:p>
        </p:txBody>
      </p:sp>
      <p:sp>
        <p:nvSpPr>
          <p:cNvPr id="4" name="Slide Number Placeholder 3"/>
          <p:cNvSpPr>
            <a:spLocks noGrp="1"/>
          </p:cNvSpPr>
          <p:nvPr>
            <p:ph type="sldNum" sz="quarter" idx="10"/>
          </p:nvPr>
        </p:nvSpPr>
        <p:spPr/>
        <p:txBody>
          <a:bodyPr/>
          <a:lstStyle/>
          <a:p>
            <a:pPr>
              <a:defRPr/>
            </a:pPr>
            <a:fld id="{A804F230-9137-43C0-BDC2-54533E5F9AE5}"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There are some general precautions that can be followed to minimize ESD damage</a:t>
            </a:r>
            <a:r>
              <a:rPr lang="en-US" baseline="0" dirty="0" smtClean="0"/>
              <a:t> to devices and assembled products.  In general, these precautions use resistive materials to dissipate charge.  For example, the anti-static wrist strap shown in the picture allows a controlled discharge of static electricity to ground.  Typically the impedance of antistatic materials is in the mega ohms.  Note that the anti-static bag, box, and work surface also contain resistive materials that are intended to slowly neutralize charge.</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804F230-9137-43C0-BDC2-54533E5F9AE5}"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a:t>
            </a:r>
            <a:r>
              <a:rPr lang="en-US" baseline="0" dirty="0" smtClean="0"/>
              <a:t> the initial development of a semiconductor product the ESD robustness is characterized. First, a statistically significant sample of devices is fully tested using automatic test equipment.  Generally, most of the data sheet parameters are measured during this automated test.  </a:t>
            </a:r>
          </a:p>
          <a:p>
            <a:endParaRPr lang="en-US" baseline="0" dirty="0" smtClean="0"/>
          </a:p>
          <a:p>
            <a:r>
              <a:rPr lang="en-US" baseline="0" dirty="0" smtClean="0"/>
              <a:t>Second, a specialized ESD test system is used to apply a simulated ESD pulse to the device.  The specific characteristics of the ESD pulse are controlled by the test hardware.  For example, the amplitude and ESD model can be selected.  Various ESD models will be discussed later, but in short the ESD model sets the capacitance, inductance and charge of the ESD pulse to simulate a real world ESD event.  During the test the ESD pulse is applied to many different combinations of device pins for a significant sample of devices.  Also, different levels of ESD pulses are applied to the device; for example, 1kV, 2kV, 3kV, and so on. </a:t>
            </a:r>
          </a:p>
          <a:p>
            <a:endParaRPr lang="en-US" baseline="0" dirty="0" smtClean="0"/>
          </a:p>
          <a:p>
            <a:r>
              <a:rPr lang="en-US" baseline="0" dirty="0" smtClean="0"/>
              <a:t>Finally, the comprehensive test is repeated on the devices.  The ESD rating of the device is determined by the highest ESD level that all devices in the sample pass.  This ESD rating is listed in the absolute maximum rating table of the data sheet.  </a:t>
            </a:r>
            <a:endParaRPr lang="en-US" dirty="0"/>
          </a:p>
        </p:txBody>
      </p:sp>
      <p:sp>
        <p:nvSpPr>
          <p:cNvPr id="4" name="Slide Number Placeholder 3"/>
          <p:cNvSpPr>
            <a:spLocks noGrp="1"/>
          </p:cNvSpPr>
          <p:nvPr>
            <p:ph type="sldNum" sz="quarter" idx="10"/>
          </p:nvPr>
        </p:nvSpPr>
        <p:spPr/>
        <p:txBody>
          <a:bodyPr/>
          <a:lstStyle/>
          <a:p>
            <a:pPr>
              <a:defRPr/>
            </a:pPr>
            <a:fld id="{A804F230-9137-43C0-BDC2-54533E5F9AE5}"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3 </a:t>
            </a:r>
            <a:r>
              <a:rPr lang="en-US" baseline="0" dirty="0" smtClean="0"/>
              <a:t>different models are used to generate controlled ESD pulses.  The “Human Body Model,” or HBM, is first and the most common model developed for ESD emulation.  This model attempts to emulate the ESD discharge that could occur when a human touches an microelectronic device.  Typical HBM voltage levels range from 1kV to 5kV.</a:t>
            </a:r>
          </a:p>
          <a:p>
            <a:endParaRPr lang="en-US" baseline="0" dirty="0" smtClean="0"/>
          </a:p>
          <a:p>
            <a:r>
              <a:rPr lang="en-US" baseline="0" dirty="0" smtClean="0"/>
              <a:t>The “Machine Model,” or MM, is also called the zero ohm model because it simulates a very low impedance discharge of static charge to ground.  The MM is meant to simulate a static discharge in a metal handler or automatic assembly equipment.  The Machine Model has in most cases been replaced by the Charged Device Model.</a:t>
            </a:r>
          </a:p>
          <a:p>
            <a:endParaRPr lang="en-US" baseline="0" dirty="0" smtClean="0"/>
          </a:p>
          <a:p>
            <a:r>
              <a:rPr lang="en-US" baseline="0" dirty="0" smtClean="0"/>
              <a:t>The “Charged Device Model,” or CDM, is designed to accurately simulate the test and assembly environment, for example, the static charge developed when a device slides down shipping tubes.  CDM voltages are typically in the hundreds to thousands of volts.  CDM currents are higher than HBM currents because the current limiting resistance is much smaller.</a:t>
            </a:r>
          </a:p>
        </p:txBody>
      </p:sp>
      <p:sp>
        <p:nvSpPr>
          <p:cNvPr id="4" name="Slide Number Placeholder 3"/>
          <p:cNvSpPr>
            <a:spLocks noGrp="1"/>
          </p:cNvSpPr>
          <p:nvPr>
            <p:ph type="sldNum" sz="quarter" idx="10"/>
          </p:nvPr>
        </p:nvSpPr>
        <p:spPr/>
        <p:txBody>
          <a:bodyPr/>
          <a:lstStyle/>
          <a:p>
            <a:pPr>
              <a:defRPr/>
            </a:pPr>
            <a:fld id="{A804F230-9137-43C0-BDC2-54533E5F9AE5}"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smtClean="0"/>
              <a:t>Click to edit Master subtitle style</a:t>
            </a:r>
            <a:endParaRPr lang="en-US"/>
          </a:p>
        </p:txBody>
      </p:sp>
      <p:sp>
        <p:nvSpPr>
          <p:cNvPr id="4" name="Rectangle 24"/>
          <p:cNvSpPr>
            <a:spLocks noGrp="1" noChangeArrowheads="1"/>
          </p:cNvSpPr>
          <p:nvPr>
            <p:ph type="sldNum" sz="quarter" idx="10"/>
          </p:nvPr>
        </p:nvSpPr>
        <p:spPr>
          <a:xfrm>
            <a:off x="6642100" y="6038850"/>
            <a:ext cx="2133600" cy="206375"/>
          </a:xfrm>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3200" b="1">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800" b="1">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42875"/>
            <a:ext cx="2141537" cy="5735638"/>
          </a:xfrm>
        </p:spPr>
        <p:txBody>
          <a:bodyPr vert="eaVert"/>
          <a:lstStyle>
            <a:lvl1pPr>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31775" y="142875"/>
            <a:ext cx="6275388" cy="57356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4" name="Picture 6" descr="selected_powerpoint_bg_2.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 name="Rectangle 12"/>
          <p:cNvSpPr/>
          <p:nvPr/>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7" descr="ti_logo_powerpoint_1_line.png"/>
          <p:cNvPicPr>
            <a:picLocks noChangeAspect="1"/>
          </p:cNvPicPr>
          <p:nvPr/>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smtClean="0"/>
              <a:t>Click to edit Master subtitle style</a:t>
            </a:r>
            <a:endParaRPr lang="en-US"/>
          </a:p>
        </p:txBody>
      </p:sp>
      <p:sp>
        <p:nvSpPr>
          <p:cNvPr id="12" name="Rectangle 24"/>
          <p:cNvSpPr>
            <a:spLocks noGrp="1" noChangeArrowheads="1"/>
          </p:cNvSpPr>
          <p:nvPr>
            <p:ph type="sldNum" sz="quarter" idx="10"/>
          </p:nvPr>
        </p:nvSpPr>
        <p:spPr>
          <a:xfrm>
            <a:off x="6642100" y="6038850"/>
            <a:ext cx="2133600" cy="206375"/>
          </a:xfrm>
        </p:spPr>
        <p:txBody>
          <a:bodyPr/>
          <a:lstStyle>
            <a:lvl1pPr>
              <a:defRPr/>
            </a:lvl1pPr>
          </a:lstStyle>
          <a:p>
            <a:fld id="{FFC24696-BE25-4590-A41D-19A59BD9649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6" name="Picture 5" descr="Classroom_ppt.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3" name="Rectangle 12"/>
          <p:cNvSpPr/>
          <p:nvPr/>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7" descr="ti_logo_powerpoint_1_line.png"/>
          <p:cNvPicPr>
            <a:picLocks noChangeAspect="1"/>
          </p:cNvPicPr>
          <p:nvPr/>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smtClean="0"/>
              <a:t>Click to edit Master subtitle style</a:t>
            </a:r>
            <a:endParaRPr lang="en-US"/>
          </a:p>
        </p:txBody>
      </p:sp>
      <p:sp>
        <p:nvSpPr>
          <p:cNvPr id="12" name="Rectangle 24"/>
          <p:cNvSpPr>
            <a:spLocks noGrp="1" noChangeArrowheads="1"/>
          </p:cNvSpPr>
          <p:nvPr>
            <p:ph type="sldNum" sz="quarter" idx="10"/>
          </p:nvPr>
        </p:nvSpPr>
        <p:spPr>
          <a:xfrm>
            <a:off x="6642100" y="6038850"/>
            <a:ext cx="2133600" cy="206375"/>
          </a:xfrm>
        </p:spPr>
        <p:txBody>
          <a:bodyPr/>
          <a:lstStyle>
            <a:lvl1pPr>
              <a:defRPr/>
            </a:lvl1pPr>
          </a:lstStyle>
          <a:p>
            <a:fld id="{FFC24696-BE25-4590-A41D-19A59BD9649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4" name="Picture 6" descr="selected_powerpoint_bg_1_grey.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0" y="6324600"/>
            <a:ext cx="878205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3" name="Rectangle 12"/>
          <p:cNvSpPr/>
          <p:nvPr/>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7" descr="ti_logo_powerpoint_1_line.png"/>
          <p:cNvPicPr>
            <a:picLocks noChangeAspect="1"/>
          </p:cNvPicPr>
          <p:nvPr/>
        </p:nvPicPr>
        <p:blipFill>
          <a:blip r:embed="rId3" cstate="print"/>
          <a:srcRect/>
          <a:stretch>
            <a:fillRect/>
          </a:stretch>
        </p:blipFill>
        <p:spPr bwMode="auto">
          <a:xfrm>
            <a:off x="6675438" y="6440488"/>
            <a:ext cx="1874837" cy="231775"/>
          </a:xfrm>
          <a:prstGeom prst="rect">
            <a:avLst/>
          </a:prstGeom>
          <a:noFill/>
          <a:ln w="9525">
            <a:noFill/>
            <a:miter lim="800000"/>
            <a:headEnd/>
            <a:tailEnd/>
          </a:ln>
        </p:spPr>
      </p:pic>
      <p:sp>
        <p:nvSpPr>
          <p:cNvPr id="3074" name="Rectangle 2"/>
          <p:cNvSpPr>
            <a:spLocks noGrp="1" noChangeArrowheads="1"/>
          </p:cNvSpPr>
          <p:nvPr>
            <p:ph type="ctrTitle"/>
          </p:nvPr>
        </p:nvSpPr>
        <p:spPr>
          <a:xfrm>
            <a:off x="342900" y="1943100"/>
            <a:ext cx="8458200" cy="1470025"/>
          </a:xfrm>
        </p:spPr>
        <p:txBody>
          <a:bodyPr/>
          <a:lstStyle>
            <a:lvl1pPr>
              <a:defRPr sz="4000">
                <a:solidFill>
                  <a:schemeClr val="tx2"/>
                </a:solidFill>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42900" y="3698875"/>
            <a:ext cx="8458200" cy="1485900"/>
          </a:xfrm>
          <a:ln/>
        </p:spPr>
        <p:txBody>
          <a:bodyPr/>
          <a:lstStyle>
            <a:lvl1pPr marL="0" indent="0">
              <a:buFontTx/>
              <a:buNone/>
              <a:defRPr b="1"/>
            </a:lvl1pPr>
          </a:lstStyle>
          <a:p>
            <a:r>
              <a:rPr lang="en-US" smtClean="0"/>
              <a:t>Click to edit Master subtitle style</a:t>
            </a:r>
            <a:endParaRPr lang="en-US"/>
          </a:p>
        </p:txBody>
      </p:sp>
      <p:sp>
        <p:nvSpPr>
          <p:cNvPr id="12" name="Rectangle 24"/>
          <p:cNvSpPr>
            <a:spLocks noGrp="1" noChangeArrowheads="1"/>
          </p:cNvSpPr>
          <p:nvPr>
            <p:ph type="sldNum" sz="quarter" idx="10"/>
          </p:nvPr>
        </p:nvSpPr>
        <p:spPr>
          <a:xfrm>
            <a:off x="6642100" y="6038850"/>
            <a:ext cx="2133600" cy="206375"/>
          </a:xfrm>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33375" y="1048468"/>
            <a:ext cx="8467725" cy="4945932"/>
          </a:xfrm>
        </p:spPr>
        <p:txBody>
          <a:bodyPr/>
          <a:lstStyle>
            <a:lvl1pPr>
              <a:spcBef>
                <a:spcPts val="800"/>
              </a:spcBef>
              <a:defRPr/>
            </a:lvl1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Rectangle 6"/>
          <p:cNvSpPr>
            <a:spLocks noGrp="1" noChangeArrowheads="1"/>
          </p:cNvSpPr>
          <p:nvPr>
            <p:ph type="sldNum" sz="quarter" idx="10"/>
          </p:nvPr>
        </p:nvSpPr>
        <p:spPr>
          <a:ln/>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6638925" y="6049963"/>
            <a:ext cx="2133600" cy="206375"/>
          </a:xfrm>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333375" y="1185863"/>
            <a:ext cx="4157663" cy="469265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3438" y="1185863"/>
            <a:ext cx="4157662" cy="4692650"/>
          </a:xfrm>
          <a:noFill/>
          <a:ln w="9525" algn="ctr">
            <a:noFill/>
            <a:miter lim="800000"/>
            <a:headEnd/>
            <a:tailEnd/>
          </a:ln>
        </p:spPr>
        <p:txBody>
          <a:bodyPr vert="horz" wrap="square" lIns="91440" tIns="45720" rIns="91440" bIns="45720" numCol="1" anchor="t" anchorCtr="0" compatLnSpc="1">
            <a:prstTxWarp prst="textNoShape">
              <a:avLst/>
            </a:prstTxWarp>
          </a:bodyPr>
          <a:lstStyle>
            <a:lvl1pPr algn="l" rtl="0" eaLnBrk="0" fontAlgn="base" hangingPunct="0">
              <a:spcAft>
                <a:spcPct val="0"/>
              </a:spcAft>
              <a:defRPr lang="en-US" sz="2000" smtClean="0">
                <a:solidFill>
                  <a:schemeClr val="tx1"/>
                </a:solidFill>
                <a:latin typeface="+mn-lt"/>
                <a:ea typeface="+mn-ea"/>
                <a:cs typeface="+mn-cs"/>
              </a:defRPr>
            </a:lvl1pPr>
            <a:lvl2pPr algn="l" rtl="0" eaLnBrk="0" fontAlgn="base" hangingPunct="0">
              <a:spcAft>
                <a:spcPct val="0"/>
              </a:spcAft>
              <a:defRPr lang="en-US" sz="1800" smtClean="0">
                <a:solidFill>
                  <a:schemeClr val="tx1"/>
                </a:solidFill>
                <a:latin typeface="+mn-lt"/>
                <a:ea typeface="+mn-ea"/>
                <a:cs typeface="+mn-cs"/>
              </a:defRPr>
            </a:lvl2pPr>
            <a:lvl3pPr algn="l" rtl="0" eaLnBrk="0" fontAlgn="base" hangingPunct="0">
              <a:spcAft>
                <a:spcPct val="0"/>
              </a:spcAft>
              <a:defRPr lang="en-US" sz="1800" smtClean="0">
                <a:solidFill>
                  <a:schemeClr val="tx1"/>
                </a:solidFill>
                <a:latin typeface="+mn-lt"/>
                <a:ea typeface="+mn-ea"/>
                <a:cs typeface="+mn-cs"/>
              </a:defRPr>
            </a:lvl3pPr>
            <a:lvl4pPr algn="l" rtl="0" eaLnBrk="0" fontAlgn="base" hangingPunct="0">
              <a:spcAft>
                <a:spcPct val="0"/>
              </a:spcAft>
              <a:defRPr lang="en-US" sz="1800" smtClean="0">
                <a:solidFill>
                  <a:schemeClr val="tx1"/>
                </a:solidFill>
                <a:latin typeface="+mn-lt"/>
                <a:ea typeface="+mn-ea"/>
                <a:cs typeface="+mn-cs"/>
              </a:defRPr>
            </a:lvl4pPr>
            <a:lvl5pPr algn="l" rtl="0" eaLnBrk="0" fontAlgn="base" hangingPunct="0">
              <a:spcAft>
                <a:spcPct val="0"/>
              </a:spcAft>
              <a:defRPr lang="en-US" sz="180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a:spLocks noGrp="1" noChangeArrowheads="1"/>
          </p:cNvSpPr>
          <p:nvPr>
            <p:ph type="sldNum" sz="quarter" idx="10"/>
          </p:nvPr>
        </p:nvSpPr>
        <p:spPr>
          <a:ln/>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fld id="{FFC24696-BE25-4590-A41D-19A59BD964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6324600"/>
            <a:ext cx="88042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19" name="Rectangle 18"/>
          <p:cNvSpPr/>
          <p:nvPr/>
        </p:nvSpPr>
        <p:spPr>
          <a:xfrm>
            <a:off x="41275" y="6324600"/>
            <a:ext cx="8740775"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ndParaRPr>
          </a:p>
        </p:txBody>
      </p:sp>
      <p:sp>
        <p:nvSpPr>
          <p:cNvPr id="22" name="Rectangle 21"/>
          <p:cNvSpPr/>
          <p:nvPr/>
        </p:nvSpPr>
        <p:spPr>
          <a:xfrm>
            <a:off x="0" y="6321425"/>
            <a:ext cx="8810625"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8" descr="ti_logo_powerpoint_1_line.png"/>
          <p:cNvPicPr>
            <a:picLocks noChangeAspect="1"/>
          </p:cNvPicPr>
          <p:nvPr/>
        </p:nvPicPr>
        <p:blipFill>
          <a:blip r:embed="rId16" cstate="print"/>
          <a:srcRect/>
          <a:stretch>
            <a:fillRect/>
          </a:stretch>
        </p:blipFill>
        <p:spPr bwMode="auto">
          <a:xfrm>
            <a:off x="6675438" y="6440488"/>
            <a:ext cx="1874837" cy="231775"/>
          </a:xfrm>
          <a:prstGeom prst="rect">
            <a:avLst/>
          </a:prstGeom>
          <a:noFill/>
          <a:ln w="9525">
            <a:noFill/>
            <a:miter lim="800000"/>
            <a:headEnd/>
            <a:tailEnd/>
          </a:ln>
        </p:spPr>
      </p:pic>
      <p:sp>
        <p:nvSpPr>
          <p:cNvPr id="1029" name="Rectangle 2"/>
          <p:cNvSpPr>
            <a:spLocks noGrp="1" noChangeArrowheads="1"/>
          </p:cNvSpPr>
          <p:nvPr>
            <p:ph type="title"/>
          </p:nvPr>
        </p:nvSpPr>
        <p:spPr bwMode="auto">
          <a:xfrm>
            <a:off x="231775" y="142875"/>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Rectangle 3"/>
          <p:cNvSpPr>
            <a:spLocks noGrp="1" noChangeArrowheads="1"/>
          </p:cNvSpPr>
          <p:nvPr>
            <p:ph type="body" idx="1"/>
          </p:nvPr>
        </p:nvSpPr>
        <p:spPr bwMode="auto">
          <a:xfrm>
            <a:off x="333375" y="1058863"/>
            <a:ext cx="8467725" cy="4935537"/>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Rectangle 6"/>
          <p:cNvSpPr>
            <a:spLocks noGrp="1" noChangeArrowheads="1"/>
          </p:cNvSpPr>
          <p:nvPr>
            <p:ph type="sldNum" sz="quarter" idx="4"/>
          </p:nvPr>
        </p:nvSpPr>
        <p:spPr bwMode="auto">
          <a:xfrm>
            <a:off x="6642100" y="6049963"/>
            <a:ext cx="2133600" cy="206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lvl1pPr>
          </a:lstStyle>
          <a:p>
            <a:fld id="{FFC24696-BE25-4590-A41D-19A59BD964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txStyles>
    <p:titleStyle>
      <a:lvl1pPr algn="l" rtl="0" eaLnBrk="1" fontAlgn="base" hangingPunct="1">
        <a:lnSpc>
          <a:spcPct val="85000"/>
        </a:lnSpc>
        <a:spcBef>
          <a:spcPct val="0"/>
        </a:spcBef>
        <a:spcAft>
          <a:spcPct val="0"/>
        </a:spcAft>
        <a:defRPr sz="3200" b="1">
          <a:solidFill>
            <a:schemeClr val="tx2"/>
          </a:solidFill>
          <a:latin typeface="+mj-lt"/>
          <a:ea typeface="+mj-ea"/>
          <a:cs typeface="+mj-cs"/>
        </a:defRPr>
      </a:lvl1pPr>
      <a:lvl2pPr algn="l" rtl="0" eaLnBrk="1" fontAlgn="base" hangingPunct="1">
        <a:lnSpc>
          <a:spcPct val="85000"/>
        </a:lnSpc>
        <a:spcBef>
          <a:spcPct val="0"/>
        </a:spcBef>
        <a:spcAft>
          <a:spcPct val="0"/>
        </a:spcAft>
        <a:defRPr sz="3200" b="1">
          <a:solidFill>
            <a:schemeClr val="tx2"/>
          </a:solidFill>
          <a:latin typeface="Arial" charset="0"/>
        </a:defRPr>
      </a:lvl2pPr>
      <a:lvl3pPr algn="l" rtl="0" eaLnBrk="1" fontAlgn="base" hangingPunct="1">
        <a:lnSpc>
          <a:spcPct val="85000"/>
        </a:lnSpc>
        <a:spcBef>
          <a:spcPct val="0"/>
        </a:spcBef>
        <a:spcAft>
          <a:spcPct val="0"/>
        </a:spcAft>
        <a:defRPr sz="3200" b="1">
          <a:solidFill>
            <a:schemeClr val="tx2"/>
          </a:solidFill>
          <a:latin typeface="Arial" charset="0"/>
        </a:defRPr>
      </a:lvl3pPr>
      <a:lvl4pPr algn="l" rtl="0" eaLnBrk="1" fontAlgn="base" hangingPunct="1">
        <a:lnSpc>
          <a:spcPct val="85000"/>
        </a:lnSpc>
        <a:spcBef>
          <a:spcPct val="0"/>
        </a:spcBef>
        <a:spcAft>
          <a:spcPct val="0"/>
        </a:spcAft>
        <a:defRPr sz="3200" b="1">
          <a:solidFill>
            <a:schemeClr val="tx2"/>
          </a:solidFill>
          <a:latin typeface="Arial" charset="0"/>
        </a:defRPr>
      </a:lvl4pPr>
      <a:lvl5pPr algn="l" rtl="0" eaLnBrk="1" fontAlgn="base" hangingPunct="1">
        <a:lnSpc>
          <a:spcPct val="85000"/>
        </a:lnSpc>
        <a:spcBef>
          <a:spcPct val="0"/>
        </a:spcBef>
        <a:spcAft>
          <a:spcPct val="0"/>
        </a:spcAft>
        <a:defRPr sz="3200" b="1">
          <a:solidFill>
            <a:schemeClr val="tx2"/>
          </a:solidFill>
          <a:latin typeface="Arial" charset="0"/>
        </a:defRPr>
      </a:lvl5pPr>
      <a:lvl6pPr marL="457200" algn="l" rtl="0" eaLnBrk="1" fontAlgn="base" hangingPunct="1">
        <a:lnSpc>
          <a:spcPct val="85000"/>
        </a:lnSpc>
        <a:spcBef>
          <a:spcPct val="0"/>
        </a:spcBef>
        <a:spcAft>
          <a:spcPct val="0"/>
        </a:spcAft>
        <a:defRPr sz="3200" b="1">
          <a:solidFill>
            <a:srgbClr val="FF0000"/>
          </a:solidFill>
          <a:latin typeface="Arial" charset="0"/>
        </a:defRPr>
      </a:lvl6pPr>
      <a:lvl7pPr marL="914400" algn="l" rtl="0" eaLnBrk="1" fontAlgn="base" hangingPunct="1">
        <a:lnSpc>
          <a:spcPct val="85000"/>
        </a:lnSpc>
        <a:spcBef>
          <a:spcPct val="0"/>
        </a:spcBef>
        <a:spcAft>
          <a:spcPct val="0"/>
        </a:spcAft>
        <a:defRPr sz="3200" b="1">
          <a:solidFill>
            <a:srgbClr val="FF0000"/>
          </a:solidFill>
          <a:latin typeface="Arial" charset="0"/>
        </a:defRPr>
      </a:lvl7pPr>
      <a:lvl8pPr marL="1371600" algn="l" rtl="0" eaLnBrk="1" fontAlgn="base" hangingPunct="1">
        <a:lnSpc>
          <a:spcPct val="85000"/>
        </a:lnSpc>
        <a:spcBef>
          <a:spcPct val="0"/>
        </a:spcBef>
        <a:spcAft>
          <a:spcPct val="0"/>
        </a:spcAft>
        <a:defRPr sz="3200" b="1">
          <a:solidFill>
            <a:srgbClr val="FF0000"/>
          </a:solidFill>
          <a:latin typeface="Arial" charset="0"/>
        </a:defRPr>
      </a:lvl8pPr>
      <a:lvl9pPr marL="1828800" algn="l" rtl="0" eaLnBrk="1" fontAlgn="base" hangingPunct="1">
        <a:lnSpc>
          <a:spcPct val="85000"/>
        </a:lnSpc>
        <a:spcBef>
          <a:spcPct val="0"/>
        </a:spcBef>
        <a:spcAft>
          <a:spcPct val="0"/>
        </a:spcAft>
        <a:defRPr sz="3200" b="1">
          <a:solidFill>
            <a:srgbClr val="FF0000"/>
          </a:solidFill>
          <a:latin typeface="Arial" charset="0"/>
        </a:defRPr>
      </a:lvl9pPr>
    </p:titleStyle>
    <p:bodyStyle>
      <a:lvl1pPr marL="227013" indent="-227013" algn="l" rtl="0" eaLnBrk="1" fontAlgn="base" hangingPunct="1">
        <a:spcBef>
          <a:spcPts val="800"/>
        </a:spcBef>
        <a:spcAft>
          <a:spcPct val="0"/>
        </a:spcAft>
        <a:buChar char="•"/>
        <a:defRPr sz="2000">
          <a:solidFill>
            <a:schemeClr val="tx1"/>
          </a:solidFill>
          <a:latin typeface="+mn-lt"/>
          <a:ea typeface="+mn-ea"/>
          <a:cs typeface="+mn-cs"/>
        </a:defRPr>
      </a:lvl1pPr>
      <a:lvl2pPr marL="574675" indent="-233363" algn="l" rtl="0" eaLnBrk="1" fontAlgn="base" hangingPunct="1">
        <a:spcBef>
          <a:spcPct val="20000"/>
        </a:spcBef>
        <a:spcAft>
          <a:spcPct val="0"/>
        </a:spcAft>
        <a:buChar char="–"/>
        <a:defRPr>
          <a:solidFill>
            <a:schemeClr val="tx1"/>
          </a:solidFill>
          <a:latin typeface="+mn-lt"/>
        </a:defRPr>
      </a:lvl2pPr>
      <a:lvl3pPr marL="854075" indent="-165100" algn="l" rtl="0" eaLnBrk="1" fontAlgn="base" hangingPunct="1">
        <a:spcBef>
          <a:spcPct val="15000"/>
        </a:spcBef>
        <a:spcAft>
          <a:spcPct val="0"/>
        </a:spcAft>
        <a:buChar char="•"/>
        <a:defRPr>
          <a:solidFill>
            <a:schemeClr val="tx1"/>
          </a:solidFill>
          <a:latin typeface="+mn-lt"/>
        </a:defRPr>
      </a:lvl3pPr>
      <a:lvl4pPr marL="1201738" indent="-233363" algn="l" rtl="0" eaLnBrk="1" fontAlgn="base" hangingPunct="1">
        <a:spcBef>
          <a:spcPct val="5000"/>
        </a:spcBef>
        <a:spcAft>
          <a:spcPct val="0"/>
        </a:spcAft>
        <a:buChar char="–"/>
        <a:defRPr>
          <a:solidFill>
            <a:schemeClr val="tx1"/>
          </a:solidFill>
          <a:latin typeface="+mn-lt"/>
        </a:defRPr>
      </a:lvl4pPr>
      <a:lvl5pPr marL="1489075" indent="-173038" algn="l" rtl="0" eaLnBrk="1" fontAlgn="base" hangingPunct="1">
        <a:spcBef>
          <a:spcPct val="0"/>
        </a:spcBef>
        <a:spcAft>
          <a:spcPct val="0"/>
        </a:spcAft>
        <a:buChar char="»"/>
        <a:defRPr>
          <a:solidFill>
            <a:schemeClr val="tx1"/>
          </a:solidFill>
          <a:latin typeface="+mn-lt"/>
        </a:defRPr>
      </a:lvl5pPr>
      <a:lvl6pPr marL="1946275" indent="-173038" algn="l" rtl="0" eaLnBrk="1" fontAlgn="base" hangingPunct="1">
        <a:spcBef>
          <a:spcPct val="0"/>
        </a:spcBef>
        <a:spcAft>
          <a:spcPct val="0"/>
        </a:spcAft>
        <a:buChar char="»"/>
        <a:defRPr sz="1600">
          <a:solidFill>
            <a:schemeClr val="tx1"/>
          </a:solidFill>
          <a:latin typeface="+mn-lt"/>
        </a:defRPr>
      </a:lvl6pPr>
      <a:lvl7pPr marL="2403475" indent="-173038" algn="l" rtl="0" eaLnBrk="1" fontAlgn="base" hangingPunct="1">
        <a:spcBef>
          <a:spcPct val="0"/>
        </a:spcBef>
        <a:spcAft>
          <a:spcPct val="0"/>
        </a:spcAft>
        <a:buChar char="»"/>
        <a:defRPr sz="1600">
          <a:solidFill>
            <a:schemeClr val="tx1"/>
          </a:solidFill>
          <a:latin typeface="+mn-lt"/>
        </a:defRPr>
      </a:lvl7pPr>
      <a:lvl8pPr marL="2860675" indent="-173038" algn="l" rtl="0" eaLnBrk="1" fontAlgn="base" hangingPunct="1">
        <a:spcBef>
          <a:spcPct val="0"/>
        </a:spcBef>
        <a:spcAft>
          <a:spcPct val="0"/>
        </a:spcAft>
        <a:buChar char="»"/>
        <a:defRPr sz="1600">
          <a:solidFill>
            <a:schemeClr val="tx1"/>
          </a:solidFill>
          <a:latin typeface="+mn-lt"/>
        </a:defRPr>
      </a:lvl8pPr>
      <a:lvl9pPr marL="3317875" indent="-173038" algn="l" rtl="0" eaLnBrk="1" fontAlgn="base" hangingPunct="1">
        <a:spcBef>
          <a:spcPct val="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9.png"/><Relationship Id="rId2" Type="http://schemas.openxmlformats.org/officeDocument/2006/relationships/slideLayout" Target="../slideLayouts/slideLayout9.xml"/><Relationship Id="rId1" Type="http://schemas.openxmlformats.org/officeDocument/2006/relationships/vmlDrawing" Target="../drawings/vmlDrawing1.v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9.xml"/><Relationship Id="rId1" Type="http://schemas.openxmlformats.org/officeDocument/2006/relationships/vmlDrawing" Target="../drawings/vmlDrawing2.vml"/><Relationship Id="rId6" Type="http://schemas.openxmlformats.org/officeDocument/2006/relationships/image" Target="../media/image33.emf"/><Relationship Id="rId5" Type="http://schemas.openxmlformats.org/officeDocument/2006/relationships/image" Target="../media/image32.emf"/><Relationship Id="rId4" Type="http://schemas.openxmlformats.org/officeDocument/2006/relationships/oleObject" Target="../embeddings/oleObject2.bin"/></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9.xml"/><Relationship Id="rId5" Type="http://schemas.openxmlformats.org/officeDocument/2006/relationships/hyperlink" Target="http://emp.byui.edu/fisherr/esd/esd_control_handbook.pdf" TargetMode="External"/><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emp.byui.edu/fisherr/esd/esd_control_handbook.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42900" y="1981200"/>
            <a:ext cx="8458200" cy="1470025"/>
          </a:xfrm>
        </p:spPr>
        <p:txBody>
          <a:bodyPr/>
          <a:lstStyle/>
          <a:p>
            <a:r>
              <a:rPr lang="en-US" sz="3600" dirty="0" smtClean="0">
                <a:solidFill>
                  <a:srgbClr val="DE0000"/>
                </a:solidFill>
              </a:rPr>
              <a:t>Electrostatic Discharge (ESD)</a:t>
            </a:r>
            <a:r>
              <a:rPr lang="en-US" sz="3600" dirty="0">
                <a:solidFill>
                  <a:srgbClr val="DE0000"/>
                </a:solidFill>
              </a:rPr>
              <a:t/>
            </a:r>
            <a:br>
              <a:rPr lang="en-US" sz="3600" dirty="0">
                <a:solidFill>
                  <a:srgbClr val="DE0000"/>
                </a:solidFill>
              </a:rPr>
            </a:br>
            <a:r>
              <a:rPr lang="en-US" sz="1600" dirty="0" smtClean="0">
                <a:solidFill>
                  <a:srgbClr val="DE0000"/>
                </a:solidFill>
              </a:rPr>
              <a:t>TIPL 1401</a:t>
            </a:r>
            <a:r>
              <a:rPr lang="en-US" sz="1600" dirty="0">
                <a:solidFill>
                  <a:srgbClr val="DE0000"/>
                </a:solidFill>
              </a:rPr>
              <a:t/>
            </a:r>
            <a:br>
              <a:rPr lang="en-US" sz="1600" dirty="0">
                <a:solidFill>
                  <a:srgbClr val="DE0000"/>
                </a:solidFill>
              </a:rPr>
            </a:br>
            <a:r>
              <a:rPr lang="en-US" sz="1600" dirty="0">
                <a:solidFill>
                  <a:srgbClr val="DE0000"/>
                </a:solidFill>
              </a:rPr>
              <a:t>TI Precision </a:t>
            </a:r>
            <a:r>
              <a:rPr lang="en-US" sz="1600" dirty="0" smtClean="0">
                <a:solidFill>
                  <a:srgbClr val="DE0000"/>
                </a:solidFill>
              </a:rPr>
              <a:t>Labs </a:t>
            </a:r>
            <a:r>
              <a:rPr lang="en-US" sz="1600" dirty="0">
                <a:solidFill>
                  <a:srgbClr val="DE0000"/>
                </a:solidFill>
              </a:rPr>
              <a:t>– Op Amps</a:t>
            </a:r>
            <a:endParaRPr lang="en-US" sz="1400" dirty="0"/>
          </a:p>
        </p:txBody>
      </p:sp>
      <p:sp>
        <p:nvSpPr>
          <p:cNvPr id="5" name="Subtitle 2"/>
          <p:cNvSpPr>
            <a:spLocks noGrp="1"/>
          </p:cNvSpPr>
          <p:nvPr>
            <p:ph type="subTitle" idx="1"/>
          </p:nvPr>
        </p:nvSpPr>
        <p:spPr>
          <a:xfrm>
            <a:off x="342900" y="3924300"/>
            <a:ext cx="8458200" cy="1485900"/>
          </a:xfrm>
        </p:spPr>
        <p:txBody>
          <a:bodyPr/>
          <a:lstStyle/>
          <a:p>
            <a:r>
              <a:rPr lang="en-US" sz="1400" dirty="0"/>
              <a:t>Presented by </a:t>
            </a:r>
            <a:r>
              <a:rPr lang="en-US" sz="1400" dirty="0" smtClean="0"/>
              <a:t>Marek Lis</a:t>
            </a:r>
            <a:endParaRPr lang="en-US" sz="1400" dirty="0"/>
          </a:p>
        </p:txBody>
      </p:sp>
    </p:spTree>
    <p:extLst>
      <p:ext uri="{BB962C8B-B14F-4D97-AF65-F5344CB8AC3E}">
        <p14:creationId xmlns:p14="http://schemas.microsoft.com/office/powerpoint/2010/main" val="41127977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ESD Protection Inside an IC</a:t>
            </a:r>
            <a:endParaRPr lang="en-US" dirty="0"/>
          </a:p>
        </p:txBody>
      </p:sp>
      <p:sp>
        <p:nvSpPr>
          <p:cNvPr id="3" name="Slide Number Placeholder 2"/>
          <p:cNvSpPr>
            <a:spLocks noGrp="1"/>
          </p:cNvSpPr>
          <p:nvPr>
            <p:ph type="sldNum" sz="quarter" idx="10"/>
          </p:nvPr>
        </p:nvSpPr>
        <p:spPr/>
        <p:txBody>
          <a:bodyPr/>
          <a:lstStyle/>
          <a:p>
            <a:fld id="{803D9FE4-F784-4A94-8F3E-54A098F0E8CC}" type="slidenum">
              <a:rPr lang="en-US" smtClean="0">
                <a:solidFill>
                  <a:srgbClr val="000000"/>
                </a:solidFill>
              </a:rPr>
              <a:pPr/>
              <a:t>10</a:t>
            </a:fld>
            <a:endParaRPr lang="en-US">
              <a:solidFill>
                <a:srgbClr val="000000"/>
              </a:solidFill>
            </a:endParaRPr>
          </a:p>
        </p:txBody>
      </p:sp>
      <p:pic>
        <p:nvPicPr>
          <p:cNvPr id="7" name="Picture 6"/>
          <p:cNvPicPr>
            <a:picLocks noChangeAspect="1" noChangeArrowheads="1"/>
          </p:cNvPicPr>
          <p:nvPr/>
        </p:nvPicPr>
        <p:blipFill rotWithShape="1">
          <a:blip r:embed="rId3" cstate="print"/>
          <a:srcRect l="29959" t="1548" b="7279"/>
          <a:stretch/>
        </p:blipFill>
        <p:spPr bwMode="auto">
          <a:xfrm>
            <a:off x="2692400" y="1005840"/>
            <a:ext cx="5178044" cy="4785360"/>
          </a:xfrm>
          <a:prstGeom prst="rect">
            <a:avLst/>
          </a:prstGeom>
          <a:noFill/>
          <a:ln w="9525">
            <a:noFill/>
            <a:miter lim="800000"/>
            <a:headEnd/>
            <a:tailEnd/>
          </a:ln>
        </p:spPr>
      </p:pic>
      <p:sp>
        <p:nvSpPr>
          <p:cNvPr id="8" name="TextBox 7"/>
          <p:cNvSpPr txBox="1"/>
          <p:nvPr/>
        </p:nvSpPr>
        <p:spPr>
          <a:xfrm>
            <a:off x="1391920" y="2133600"/>
            <a:ext cx="1371600" cy="646331"/>
          </a:xfrm>
          <a:prstGeom prst="rect">
            <a:avLst/>
          </a:prstGeom>
          <a:noFill/>
        </p:spPr>
        <p:txBody>
          <a:bodyPr wrap="square" rtlCol="0">
            <a:spAutoFit/>
          </a:bodyPr>
          <a:lstStyle/>
          <a:p>
            <a:r>
              <a:rPr lang="en-US" dirty="0" smtClean="0"/>
              <a:t>Series Resistance</a:t>
            </a:r>
            <a:endParaRPr lang="en-US" dirty="0"/>
          </a:p>
        </p:txBody>
      </p:sp>
      <p:cxnSp>
        <p:nvCxnSpPr>
          <p:cNvPr id="12" name="Straight Connector 11"/>
          <p:cNvCxnSpPr>
            <a:endCxn id="8" idx="3"/>
          </p:cNvCxnSpPr>
          <p:nvPr/>
        </p:nvCxnSpPr>
        <p:spPr>
          <a:xfrm flipH="1" flipV="1">
            <a:off x="2763520" y="2456766"/>
            <a:ext cx="459740" cy="489634"/>
          </a:xfrm>
          <a:prstGeom prst="line">
            <a:avLst/>
          </a:prstGeom>
          <a:ln w="19050">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391920" y="4343400"/>
            <a:ext cx="1076960" cy="646331"/>
          </a:xfrm>
          <a:prstGeom prst="rect">
            <a:avLst/>
          </a:prstGeom>
          <a:noFill/>
        </p:spPr>
        <p:txBody>
          <a:bodyPr wrap="square" rtlCol="0">
            <a:spAutoFit/>
          </a:bodyPr>
          <a:lstStyle/>
          <a:p>
            <a:r>
              <a:rPr lang="en-US" dirty="0" smtClean="0"/>
              <a:t>Steering Diodes</a:t>
            </a:r>
            <a:endParaRPr lang="en-US" dirty="0"/>
          </a:p>
        </p:txBody>
      </p:sp>
      <p:cxnSp>
        <p:nvCxnSpPr>
          <p:cNvPr id="15" name="Straight Connector 14"/>
          <p:cNvCxnSpPr>
            <a:endCxn id="14" idx="3"/>
          </p:cNvCxnSpPr>
          <p:nvPr/>
        </p:nvCxnSpPr>
        <p:spPr>
          <a:xfrm flipH="1">
            <a:off x="2468880" y="4003040"/>
            <a:ext cx="1280160" cy="663526"/>
          </a:xfrm>
          <a:prstGeom prst="line">
            <a:avLst/>
          </a:prstGeom>
          <a:ln w="19050">
            <a:headEnd type="triangle" w="lg" len="lg"/>
            <a:tailEnd type="none"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670040" y="4964330"/>
            <a:ext cx="1371600" cy="646331"/>
          </a:xfrm>
          <a:prstGeom prst="rect">
            <a:avLst/>
          </a:prstGeom>
          <a:noFill/>
        </p:spPr>
        <p:txBody>
          <a:bodyPr wrap="square" rtlCol="0">
            <a:spAutoFit/>
          </a:bodyPr>
          <a:lstStyle/>
          <a:p>
            <a:r>
              <a:rPr lang="en-US" dirty="0" smtClean="0"/>
              <a:t>Absorption Device</a:t>
            </a:r>
            <a:endParaRPr lang="en-US" dirty="0"/>
          </a:p>
        </p:txBody>
      </p:sp>
      <p:cxnSp>
        <p:nvCxnSpPr>
          <p:cNvPr id="21" name="Straight Connector 20"/>
          <p:cNvCxnSpPr>
            <a:endCxn id="20" idx="0"/>
          </p:cNvCxnSpPr>
          <p:nvPr/>
        </p:nvCxnSpPr>
        <p:spPr>
          <a:xfrm>
            <a:off x="6096000" y="3921760"/>
            <a:ext cx="1259840" cy="1042570"/>
          </a:xfrm>
          <a:prstGeom prst="line">
            <a:avLst/>
          </a:prstGeom>
          <a:ln w="19050">
            <a:headEnd type="triangle" w="lg"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06326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ESD Protection with Pulse Applied</a:t>
            </a:r>
            <a:endParaRPr lang="en-US" dirty="0"/>
          </a:p>
        </p:txBody>
      </p:sp>
      <p:sp>
        <p:nvSpPr>
          <p:cNvPr id="3" name="Slide Number Placeholder 2"/>
          <p:cNvSpPr>
            <a:spLocks noGrp="1"/>
          </p:cNvSpPr>
          <p:nvPr>
            <p:ph type="sldNum" sz="quarter" idx="10"/>
          </p:nvPr>
        </p:nvSpPr>
        <p:spPr/>
        <p:txBody>
          <a:bodyPr/>
          <a:lstStyle/>
          <a:p>
            <a:fld id="{803D9FE4-F784-4A94-8F3E-54A098F0E8CC}" type="slidenum">
              <a:rPr lang="en-US" smtClean="0">
                <a:solidFill>
                  <a:srgbClr val="000000"/>
                </a:solidFill>
              </a:rPr>
              <a:pPr/>
              <a:t>11</a:t>
            </a:fld>
            <a:endParaRPr lang="en-US">
              <a:solidFill>
                <a:srgbClr val="000000"/>
              </a:solidFill>
            </a:endParaRPr>
          </a:p>
        </p:txBody>
      </p:sp>
      <p:pic>
        <p:nvPicPr>
          <p:cNvPr id="3079" name="Picture 7"/>
          <p:cNvPicPr>
            <a:picLocks noChangeAspect="1" noChangeArrowheads="1"/>
          </p:cNvPicPr>
          <p:nvPr/>
        </p:nvPicPr>
        <p:blipFill>
          <a:blip r:embed="rId3" cstate="print"/>
          <a:srcRect/>
          <a:stretch>
            <a:fillRect/>
          </a:stretch>
        </p:blipFill>
        <p:spPr bwMode="auto">
          <a:xfrm>
            <a:off x="477520" y="924560"/>
            <a:ext cx="7392924" cy="5248656"/>
          </a:xfrm>
          <a:prstGeom prst="rect">
            <a:avLst/>
          </a:prstGeom>
          <a:noFill/>
          <a:ln w="9525">
            <a:noFill/>
            <a:miter lim="800000"/>
            <a:headEnd/>
            <a:tailEnd/>
          </a:ln>
        </p:spPr>
      </p:pic>
      <p:sp>
        <p:nvSpPr>
          <p:cNvPr id="4" name="TextBox 3"/>
          <p:cNvSpPr txBox="1"/>
          <p:nvPr/>
        </p:nvSpPr>
        <p:spPr>
          <a:xfrm>
            <a:off x="5383530" y="4582259"/>
            <a:ext cx="3249608" cy="646331"/>
          </a:xfrm>
          <a:prstGeom prst="rect">
            <a:avLst/>
          </a:prstGeom>
          <a:solidFill>
            <a:schemeClr val="bg1"/>
          </a:solidFill>
        </p:spPr>
        <p:txBody>
          <a:bodyPr wrap="none" rtlCol="0">
            <a:spAutoFit/>
          </a:bodyPr>
          <a:lstStyle/>
          <a:p>
            <a:r>
              <a:rPr lang="en-US" dirty="0" smtClean="0"/>
              <a:t>Diode D3 guides the ESD</a:t>
            </a:r>
            <a:br>
              <a:rPr lang="en-US" dirty="0" smtClean="0"/>
            </a:br>
            <a:r>
              <a:rPr lang="en-US" dirty="0" smtClean="0"/>
              <a:t>pulse to the absorption device</a:t>
            </a:r>
            <a:endParaRPr lang="en-US" dirty="0"/>
          </a:p>
        </p:txBody>
      </p:sp>
    </p:spTree>
    <p:extLst>
      <p:ext uri="{BB962C8B-B14F-4D97-AF65-F5344CB8AC3E}">
        <p14:creationId xmlns:p14="http://schemas.microsoft.com/office/powerpoint/2010/main" val="742629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p:cNvPicPr>
            <a:picLocks noChangeAspect="1" noChangeArrowheads="1"/>
          </p:cNvPicPr>
          <p:nvPr/>
        </p:nvPicPr>
        <p:blipFill>
          <a:blip r:embed="rId3" cstate="print"/>
          <a:srcRect/>
          <a:stretch>
            <a:fillRect/>
          </a:stretch>
        </p:blipFill>
        <p:spPr bwMode="auto">
          <a:xfrm>
            <a:off x="6928528" y="4196715"/>
            <a:ext cx="1752600" cy="1980749"/>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ESD Diode Specifications</a:t>
            </a:r>
            <a:endParaRPr lang="en-US" dirty="0"/>
          </a:p>
        </p:txBody>
      </p:sp>
      <p:sp>
        <p:nvSpPr>
          <p:cNvPr id="3" name="Slide Number Placeholder 2"/>
          <p:cNvSpPr>
            <a:spLocks noGrp="1"/>
          </p:cNvSpPr>
          <p:nvPr>
            <p:ph type="sldNum" sz="quarter" idx="10"/>
          </p:nvPr>
        </p:nvSpPr>
        <p:spPr/>
        <p:txBody>
          <a:bodyPr/>
          <a:lstStyle/>
          <a:p>
            <a:fld id="{803D9FE4-F784-4A94-8F3E-54A098F0E8CC}" type="slidenum">
              <a:rPr lang="en-US" smtClean="0">
                <a:solidFill>
                  <a:srgbClr val="000000"/>
                </a:solidFill>
              </a:rPr>
              <a:pPr/>
              <a:t>12</a:t>
            </a:fld>
            <a:endParaRPr lang="en-US">
              <a:solidFill>
                <a:srgbClr val="000000"/>
              </a:solidFill>
            </a:endParaRPr>
          </a:p>
        </p:txBody>
      </p:sp>
      <p:pic>
        <p:nvPicPr>
          <p:cNvPr id="4" name="Picture 4"/>
          <p:cNvPicPr>
            <a:picLocks noChangeAspect="1" noChangeArrowheads="1"/>
          </p:cNvPicPr>
          <p:nvPr/>
        </p:nvPicPr>
        <p:blipFill>
          <a:blip r:embed="rId4" cstate="print"/>
          <a:srcRect b="30935"/>
          <a:stretch>
            <a:fillRect/>
          </a:stretch>
        </p:blipFill>
        <p:spPr bwMode="auto">
          <a:xfrm>
            <a:off x="6928528" y="504170"/>
            <a:ext cx="2039577" cy="3153430"/>
          </a:xfrm>
          <a:prstGeom prst="rect">
            <a:avLst/>
          </a:prstGeom>
          <a:noFill/>
          <a:ln w="9525">
            <a:noFill/>
            <a:miter lim="800000"/>
            <a:headEnd/>
            <a:tailEnd/>
          </a:ln>
          <a:effectLst/>
        </p:spPr>
      </p:pic>
      <p:sp>
        <p:nvSpPr>
          <p:cNvPr id="5" name="TextBox 4"/>
          <p:cNvSpPr txBox="1"/>
          <p:nvPr/>
        </p:nvSpPr>
        <p:spPr>
          <a:xfrm>
            <a:off x="7672091" y="741640"/>
            <a:ext cx="1200150" cy="738664"/>
          </a:xfrm>
          <a:prstGeom prst="rect">
            <a:avLst/>
          </a:prstGeom>
          <a:noFill/>
        </p:spPr>
        <p:txBody>
          <a:bodyPr wrap="square" rtlCol="0">
            <a:spAutoFit/>
          </a:bodyPr>
          <a:lstStyle/>
          <a:p>
            <a:r>
              <a:rPr lang="en-US" sz="1400" b="1" dirty="0" smtClean="0">
                <a:solidFill>
                  <a:srgbClr val="DD59E0"/>
                </a:solidFill>
              </a:rPr>
              <a:t>Input Connection Pad</a:t>
            </a:r>
            <a:endParaRPr lang="en-US" sz="1400" b="1" dirty="0">
              <a:solidFill>
                <a:srgbClr val="DD59E0"/>
              </a:solidFill>
            </a:endParaRPr>
          </a:p>
        </p:txBody>
      </p:sp>
      <p:sp>
        <p:nvSpPr>
          <p:cNvPr id="6" name="TextBox 5"/>
          <p:cNvSpPr txBox="1"/>
          <p:nvPr/>
        </p:nvSpPr>
        <p:spPr>
          <a:xfrm>
            <a:off x="5567680" y="1875770"/>
            <a:ext cx="985520" cy="523220"/>
          </a:xfrm>
          <a:prstGeom prst="rect">
            <a:avLst/>
          </a:prstGeom>
          <a:noFill/>
        </p:spPr>
        <p:txBody>
          <a:bodyPr wrap="square" rtlCol="0">
            <a:spAutoFit/>
          </a:bodyPr>
          <a:lstStyle/>
          <a:p>
            <a:r>
              <a:rPr lang="en-US" sz="1400" b="1" dirty="0" smtClean="0">
                <a:solidFill>
                  <a:srgbClr val="FF0000"/>
                </a:solidFill>
              </a:rPr>
              <a:t>ESD diodes</a:t>
            </a:r>
            <a:endParaRPr lang="en-US" sz="1400" b="1" dirty="0">
              <a:solidFill>
                <a:srgbClr val="FF0000"/>
              </a:solidFill>
            </a:endParaRPr>
          </a:p>
        </p:txBody>
      </p:sp>
      <p:cxnSp>
        <p:nvCxnSpPr>
          <p:cNvPr id="10" name="Straight Connector 9"/>
          <p:cNvCxnSpPr>
            <a:stCxn id="6" idx="3"/>
          </p:cNvCxnSpPr>
          <p:nvPr/>
        </p:nvCxnSpPr>
        <p:spPr>
          <a:xfrm flipV="1">
            <a:off x="6553200" y="2080886"/>
            <a:ext cx="685800" cy="56494"/>
          </a:xfrm>
          <a:prstGeom prst="line">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6" idx="3"/>
          </p:cNvCxnSpPr>
          <p:nvPr/>
        </p:nvCxnSpPr>
        <p:spPr>
          <a:xfrm>
            <a:off x="6553200" y="2137380"/>
            <a:ext cx="685800" cy="643920"/>
          </a:xfrm>
          <a:prstGeom prst="line">
            <a:avLst/>
          </a:prstGeom>
          <a:ln w="19050">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1836186480"/>
              </p:ext>
            </p:extLst>
          </p:nvPr>
        </p:nvGraphicFramePr>
        <p:xfrm>
          <a:off x="304800" y="914400"/>
          <a:ext cx="5105400" cy="2743200"/>
        </p:xfrm>
        <a:graphic>
          <a:graphicData uri="http://schemas.openxmlformats.org/drawingml/2006/table">
            <a:tbl>
              <a:tblPr firstRow="1" bandRow="1">
                <a:tableStyleId>{21E4AEA4-8DFA-4A89-87EB-49C32662AFE0}</a:tableStyleId>
              </a:tblPr>
              <a:tblGrid>
                <a:gridCol w="2552700"/>
                <a:gridCol w="2552700"/>
              </a:tblGrid>
              <a:tr h="370840">
                <a:tc>
                  <a:txBody>
                    <a:bodyPr/>
                    <a:lstStyle/>
                    <a:p>
                      <a:r>
                        <a:rPr lang="en-US" sz="1600" dirty="0" smtClean="0">
                          <a:solidFill>
                            <a:schemeClr val="tx1"/>
                          </a:solidFill>
                        </a:rPr>
                        <a:t>Specification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600" dirty="0" smtClean="0">
                          <a:solidFill>
                            <a:schemeClr val="tx1"/>
                          </a:solidFill>
                        </a:rPr>
                        <a:t>Typical Value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370840">
                <a:tc>
                  <a:txBody>
                    <a:bodyPr/>
                    <a:lstStyle/>
                    <a:p>
                      <a:r>
                        <a:rPr lang="en-US" sz="1400" dirty="0" smtClean="0"/>
                        <a:t>Diode Drop</a:t>
                      </a:r>
                      <a:r>
                        <a:rPr lang="en-US" sz="1400" baseline="0" dirty="0" smtClean="0"/>
                        <a:t> (250mA)</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0.7 V</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t>Diode Drop</a:t>
                      </a:r>
                      <a:r>
                        <a:rPr lang="en-US" sz="1400" baseline="0" dirty="0" smtClean="0"/>
                        <a:t> (2A)</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1 V</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t>Pulse Current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aseline="0" dirty="0" smtClean="0"/>
                        <a:t>A (for ns)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t>Continuous</a:t>
                      </a:r>
                      <a:r>
                        <a:rPr lang="en-US" sz="1400" baseline="0" dirty="0" smtClean="0"/>
                        <a:t> Current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10 mA</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t>Leakage Current</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0.5 </a:t>
                      </a:r>
                      <a:r>
                        <a:rPr lang="en-US" sz="1400" dirty="0" err="1" smtClean="0"/>
                        <a:t>pA</a:t>
                      </a:r>
                      <a:r>
                        <a:rPr lang="en-US" sz="1400" baseline="0" dirty="0" smtClean="0"/>
                        <a:t> (25</a:t>
                      </a:r>
                      <a:r>
                        <a:rPr lang="en-US" sz="1400" baseline="0" dirty="0" smtClean="0">
                          <a:latin typeface="Arial"/>
                          <a:cs typeface="Arial"/>
                        </a:rPr>
                        <a:t>°C, typical)</a:t>
                      </a:r>
                      <a:endParaRPr lang="en-US" sz="1400" baseline="0" dirty="0" smtClean="0"/>
                    </a:p>
                    <a:p>
                      <a:r>
                        <a:rPr lang="en-US" sz="1400" baseline="0" dirty="0" smtClean="0"/>
                        <a:t>500 </a:t>
                      </a:r>
                      <a:r>
                        <a:rPr lang="en-US" sz="1400" baseline="0" dirty="0" err="1" smtClean="0"/>
                        <a:t>pA</a:t>
                      </a:r>
                      <a:r>
                        <a:rPr lang="en-US" sz="1400" baseline="0" dirty="0" smtClean="0"/>
                        <a:t> (125</a:t>
                      </a:r>
                      <a:r>
                        <a:rPr lang="en-US" sz="1400" baseline="0" dirty="0" smtClean="0">
                          <a:latin typeface="+mn-lt"/>
                          <a:cs typeface="Arial"/>
                        </a:rPr>
                        <a:t>°C, typical)</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70840">
                <a:tc>
                  <a:txBody>
                    <a:bodyPr/>
                    <a:lstStyle/>
                    <a:p>
                      <a:r>
                        <a:rPr lang="en-US" sz="1400" dirty="0" smtClean="0"/>
                        <a:t>Parasitic Capacitance</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t>1 pF to 2 pF</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22" name="Right Arrow 21"/>
          <p:cNvSpPr/>
          <p:nvPr/>
        </p:nvSpPr>
        <p:spPr>
          <a:xfrm rot="16200000">
            <a:off x="7719716" y="3657600"/>
            <a:ext cx="457200" cy="4572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20393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ESD Diode Curve Examples</a:t>
            </a:r>
            <a:endParaRPr lang="en-US" dirty="0"/>
          </a:p>
        </p:txBody>
      </p:sp>
      <p:sp>
        <p:nvSpPr>
          <p:cNvPr id="3" name="Slide Number Placeholder 2"/>
          <p:cNvSpPr>
            <a:spLocks noGrp="1"/>
          </p:cNvSpPr>
          <p:nvPr>
            <p:ph type="sldNum" sz="quarter" idx="10"/>
          </p:nvPr>
        </p:nvSpPr>
        <p:spPr/>
        <p:txBody>
          <a:bodyPr/>
          <a:lstStyle/>
          <a:p>
            <a:fld id="{803D9FE4-F784-4A94-8F3E-54A098F0E8CC}" type="slidenum">
              <a:rPr lang="en-US" smtClean="0">
                <a:solidFill>
                  <a:srgbClr val="000000"/>
                </a:solidFill>
              </a:rPr>
              <a:pPr/>
              <a:t>13</a:t>
            </a:fld>
            <a:endParaRPr lang="en-US">
              <a:solidFill>
                <a:srgbClr val="000000"/>
              </a:solidFill>
            </a:endParaRPr>
          </a:p>
        </p:txBody>
      </p:sp>
      <p:pic>
        <p:nvPicPr>
          <p:cNvPr id="6147" name="Picture 3"/>
          <p:cNvPicPr>
            <a:picLocks noChangeAspect="1" noChangeArrowheads="1"/>
          </p:cNvPicPr>
          <p:nvPr/>
        </p:nvPicPr>
        <p:blipFill>
          <a:blip r:embed="rId3" cstate="print"/>
          <a:srcRect/>
          <a:stretch>
            <a:fillRect/>
          </a:stretch>
        </p:blipFill>
        <p:spPr bwMode="auto">
          <a:xfrm>
            <a:off x="482364" y="894080"/>
            <a:ext cx="8168876" cy="5128679"/>
          </a:xfrm>
          <a:prstGeom prst="rect">
            <a:avLst/>
          </a:prstGeom>
          <a:noFill/>
          <a:ln w="9525">
            <a:noFill/>
            <a:miter lim="800000"/>
            <a:headEnd/>
            <a:tailEnd/>
          </a:ln>
        </p:spPr>
      </p:pic>
    </p:spTree>
    <p:extLst>
      <p:ext uri="{BB962C8B-B14F-4D97-AF65-F5344CB8AC3E}">
        <p14:creationId xmlns:p14="http://schemas.microsoft.com/office/powerpoint/2010/main" val="1788437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extLst>
              <p:ext uri="{D42A27DB-BD31-4B8C-83A1-F6EECF244321}">
                <p14:modId xmlns:p14="http://schemas.microsoft.com/office/powerpoint/2010/main" val="3567316147"/>
              </p:ext>
            </p:extLst>
          </p:nvPr>
        </p:nvGraphicFramePr>
        <p:xfrm>
          <a:off x="4724400" y="547687"/>
          <a:ext cx="4038600" cy="3617913"/>
        </p:xfrm>
        <a:graphic>
          <a:graphicData uri="http://schemas.openxmlformats.org/presentationml/2006/ole">
            <mc:AlternateContent xmlns:mc="http://schemas.openxmlformats.org/markup-compatibility/2006">
              <mc:Choice xmlns:v="urn:schemas-microsoft-com:vml" Requires="v">
                <p:oleObj spid="_x0000_s2147" name="Drawplus Drawing" r:id="rId4" imgW="5541391" imgH="4965846" progId="">
                  <p:embed/>
                </p:oleObj>
              </mc:Choice>
              <mc:Fallback>
                <p:oleObj name="Drawplus Drawing" r:id="rId4" imgW="5541391" imgH="4965846" progId="">
                  <p:embed/>
                  <p:pic>
                    <p:nvPicPr>
                      <p:cNvPr id="0" name="Picture 9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547687"/>
                        <a:ext cx="4038600" cy="36179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dirty="0" smtClean="0"/>
              <a:t>Absorption Device</a:t>
            </a:r>
            <a:endParaRPr lang="en-US" dirty="0"/>
          </a:p>
        </p:txBody>
      </p:sp>
      <p:sp>
        <p:nvSpPr>
          <p:cNvPr id="3" name="Slide Number Placeholder 2"/>
          <p:cNvSpPr>
            <a:spLocks noGrp="1"/>
          </p:cNvSpPr>
          <p:nvPr>
            <p:ph type="sldNum" sz="quarter" idx="10"/>
          </p:nvPr>
        </p:nvSpPr>
        <p:spPr/>
        <p:txBody>
          <a:bodyPr/>
          <a:lstStyle/>
          <a:p>
            <a:fld id="{803D9FE4-F784-4A94-8F3E-54A098F0E8CC}" type="slidenum">
              <a:rPr lang="en-US" smtClean="0">
                <a:solidFill>
                  <a:srgbClr val="000000"/>
                </a:solidFill>
              </a:rPr>
              <a:pPr/>
              <a:t>14</a:t>
            </a:fld>
            <a:endParaRPr lang="en-US">
              <a:solidFill>
                <a:srgbClr val="000000"/>
              </a:solidFill>
            </a:endParaRPr>
          </a:p>
        </p:txBody>
      </p:sp>
      <p:pic>
        <p:nvPicPr>
          <p:cNvPr id="5123" name="Picture 3"/>
          <p:cNvPicPr>
            <a:picLocks noChangeAspect="1" noChangeArrowheads="1"/>
          </p:cNvPicPr>
          <p:nvPr/>
        </p:nvPicPr>
        <p:blipFill>
          <a:blip r:embed="rId6" cstate="print"/>
          <a:srcRect/>
          <a:stretch>
            <a:fillRect/>
          </a:stretch>
        </p:blipFill>
        <p:spPr bwMode="auto">
          <a:xfrm>
            <a:off x="380999" y="965200"/>
            <a:ext cx="4094629" cy="3200400"/>
          </a:xfrm>
          <a:prstGeom prst="rect">
            <a:avLst/>
          </a:prstGeom>
          <a:noFill/>
          <a:ln w="9525">
            <a:noFill/>
            <a:miter lim="800000"/>
            <a:headEnd/>
            <a:tailEnd/>
          </a:ln>
        </p:spPr>
      </p:pic>
      <p:pic>
        <p:nvPicPr>
          <p:cNvPr id="5125" name="Picture 5"/>
          <p:cNvPicPr>
            <a:picLocks noChangeAspect="1" noChangeArrowheads="1"/>
          </p:cNvPicPr>
          <p:nvPr/>
        </p:nvPicPr>
        <p:blipFill>
          <a:blip r:embed="rId7" cstate="print"/>
          <a:srcRect/>
          <a:stretch>
            <a:fillRect/>
          </a:stretch>
        </p:blipFill>
        <p:spPr bwMode="auto">
          <a:xfrm>
            <a:off x="3642360" y="4531360"/>
            <a:ext cx="830465" cy="1676167"/>
          </a:xfrm>
          <a:prstGeom prst="rect">
            <a:avLst/>
          </a:prstGeom>
          <a:noFill/>
          <a:ln w="9525">
            <a:noFill/>
            <a:miter lim="800000"/>
            <a:headEnd/>
            <a:tailEnd/>
          </a:ln>
        </p:spPr>
      </p:pic>
    </p:spTree>
    <p:extLst>
      <p:ext uri="{BB962C8B-B14F-4D97-AF65-F5344CB8AC3E}">
        <p14:creationId xmlns:p14="http://schemas.microsoft.com/office/powerpoint/2010/main" val="70482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Absolute Maximum Ratings</a:t>
            </a:r>
            <a:endParaRPr lang="en-US" dirty="0"/>
          </a:p>
        </p:txBody>
      </p:sp>
      <p:sp>
        <p:nvSpPr>
          <p:cNvPr id="3" name="Slide Number Placeholder 2"/>
          <p:cNvSpPr>
            <a:spLocks noGrp="1"/>
          </p:cNvSpPr>
          <p:nvPr>
            <p:ph type="sldNum" sz="quarter" idx="10"/>
          </p:nvPr>
        </p:nvSpPr>
        <p:spPr/>
        <p:txBody>
          <a:bodyPr/>
          <a:lstStyle/>
          <a:p>
            <a:fld id="{803D9FE4-F784-4A94-8F3E-54A098F0E8CC}" type="slidenum">
              <a:rPr lang="en-US" smtClean="0">
                <a:solidFill>
                  <a:srgbClr val="000000"/>
                </a:solidFill>
              </a:rPr>
              <a:pPr/>
              <a:t>15</a:t>
            </a:fld>
            <a:endParaRPr lang="en-US">
              <a:solidFill>
                <a:srgbClr val="0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754423331"/>
              </p:ext>
            </p:extLst>
          </p:nvPr>
        </p:nvGraphicFramePr>
        <p:xfrm>
          <a:off x="426719" y="1513838"/>
          <a:ext cx="8229600" cy="3749041"/>
        </p:xfrm>
        <a:graphic>
          <a:graphicData uri="http://schemas.openxmlformats.org/drawingml/2006/table">
            <a:tbl>
              <a:tblPr/>
              <a:tblGrid>
                <a:gridCol w="1828801"/>
                <a:gridCol w="1718005"/>
                <a:gridCol w="1893313"/>
                <a:gridCol w="1893313"/>
                <a:gridCol w="896168"/>
              </a:tblGrid>
              <a:tr h="450917">
                <a:tc gridSpan="3">
                  <a:txBody>
                    <a:bodyPr/>
                    <a:lstStyle/>
                    <a:p>
                      <a:pPr marL="0" marR="0" algn="ctr">
                        <a:lnSpc>
                          <a:spcPct val="115000"/>
                        </a:lnSpc>
                        <a:spcBef>
                          <a:spcPts val="0"/>
                        </a:spcBef>
                        <a:spcAft>
                          <a:spcPts val="0"/>
                        </a:spcAft>
                      </a:pPr>
                      <a:endParaRPr lang="en-US" sz="1400" b="1" dirty="0">
                        <a:latin typeface="+mj-lt"/>
                        <a:ea typeface="Calibri"/>
                        <a:cs typeface="Times New Roman"/>
                      </a:endParaRP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400" b="1" dirty="0">
                          <a:latin typeface="+mj-lt"/>
                          <a:ea typeface="Calibri"/>
                          <a:cs typeface="Times New Roman"/>
                        </a:rPr>
                        <a:t>VALUE</a:t>
                      </a:r>
                      <a:endParaRPr lang="en-US" sz="1400" dirty="0">
                        <a:latin typeface="+mj-lt"/>
                        <a:ea typeface="Calibri"/>
                        <a:cs typeface="Times New Roman"/>
                      </a:endParaRP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algn="ctr">
                        <a:lnSpc>
                          <a:spcPct val="115000"/>
                        </a:lnSpc>
                        <a:spcBef>
                          <a:spcPts val="0"/>
                        </a:spcBef>
                        <a:spcAft>
                          <a:spcPts val="0"/>
                        </a:spcAft>
                      </a:pPr>
                      <a:r>
                        <a:rPr lang="en-US" sz="1400" b="1" dirty="0">
                          <a:latin typeface="+mj-lt"/>
                          <a:ea typeface="Calibri"/>
                          <a:cs typeface="Times New Roman"/>
                        </a:rPr>
                        <a:t>UNIT</a:t>
                      </a:r>
                      <a:endParaRPr lang="en-US" sz="1400" dirty="0">
                        <a:latin typeface="+mj-lt"/>
                        <a:ea typeface="Calibri"/>
                        <a:cs typeface="Times New Roman"/>
                      </a:endParaRP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r>
              <a:tr h="553790">
                <a:tc gridSpan="3">
                  <a:txBody>
                    <a:bodyPr/>
                    <a:lstStyle/>
                    <a:p>
                      <a:pPr marL="0" marR="0">
                        <a:lnSpc>
                          <a:spcPct val="115000"/>
                        </a:lnSpc>
                        <a:spcBef>
                          <a:spcPts val="0"/>
                        </a:spcBef>
                        <a:spcAft>
                          <a:spcPts val="0"/>
                        </a:spcAft>
                      </a:pPr>
                      <a:r>
                        <a:rPr lang="en-US" sz="1400" dirty="0">
                          <a:latin typeface="+mj-lt"/>
                          <a:ea typeface="Calibri"/>
                          <a:cs typeface="Times New Roman"/>
                        </a:rPr>
                        <a:t>Supply voltage</a:t>
                      </a: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400">
                          <a:latin typeface="+mj-lt"/>
                          <a:ea typeface="Calibri"/>
                          <a:cs typeface="Calibri"/>
                        </a:rPr>
                        <a:t>±</a:t>
                      </a:r>
                      <a:r>
                        <a:rPr lang="en-US" sz="1400">
                          <a:latin typeface="+mj-lt"/>
                          <a:ea typeface="Calibri"/>
                          <a:cs typeface="Times New Roman"/>
                        </a:rPr>
                        <a:t>20 (+40, single supply)</a:t>
                      </a: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latin typeface="+mj-lt"/>
                          <a:ea typeface="Calibri"/>
                          <a:cs typeface="Times New Roman"/>
                        </a:rPr>
                        <a:t>V</a:t>
                      </a: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584">
                <a:tc rowSpan="3">
                  <a:txBody>
                    <a:bodyPr/>
                    <a:lstStyle/>
                    <a:p>
                      <a:pPr marL="0" marR="0">
                        <a:lnSpc>
                          <a:spcPct val="115000"/>
                        </a:lnSpc>
                        <a:spcBef>
                          <a:spcPts val="0"/>
                        </a:spcBef>
                        <a:spcAft>
                          <a:spcPts val="0"/>
                        </a:spcAft>
                      </a:pPr>
                      <a:r>
                        <a:rPr lang="en-US" sz="1400" dirty="0">
                          <a:latin typeface="+mj-lt"/>
                          <a:ea typeface="Calibri"/>
                          <a:cs typeface="Times New Roman"/>
                        </a:rPr>
                        <a:t>Signal input terminals</a:t>
                      </a: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2">
                  <a:txBody>
                    <a:bodyPr/>
                    <a:lstStyle/>
                    <a:p>
                      <a:pPr marL="0" marR="0">
                        <a:lnSpc>
                          <a:spcPct val="115000"/>
                        </a:lnSpc>
                        <a:spcBef>
                          <a:spcPts val="0"/>
                        </a:spcBef>
                        <a:spcAft>
                          <a:spcPts val="0"/>
                        </a:spcAft>
                      </a:pPr>
                      <a:r>
                        <a:rPr lang="en-US" sz="1400" dirty="0">
                          <a:latin typeface="+mj-lt"/>
                          <a:ea typeface="Calibri"/>
                          <a:cs typeface="Times New Roman"/>
                        </a:rPr>
                        <a:t>Voltage</a:t>
                      </a: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r>
                        <a:rPr lang="en-US" sz="1400">
                          <a:latin typeface="+mj-lt"/>
                          <a:ea typeface="Calibri"/>
                          <a:cs typeface="Times New Roman"/>
                        </a:rPr>
                        <a:t>Common-mode</a:t>
                      </a: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latin typeface="+mj-lt"/>
                          <a:ea typeface="Calibri"/>
                          <a:cs typeface="Times New Roman"/>
                        </a:rPr>
                        <a:t>(V-) - 0.5 to (V+) + 0.5</a:t>
                      </a: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a:latin typeface="+mj-lt"/>
                          <a:ea typeface="Calibri"/>
                          <a:cs typeface="Times New Roman"/>
                        </a:rPr>
                        <a:t>V</a:t>
                      </a: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64584">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400" dirty="0">
                          <a:latin typeface="+mj-lt"/>
                          <a:ea typeface="Calibri"/>
                          <a:cs typeface="Times New Roman"/>
                        </a:rPr>
                        <a:t>Differential</a:t>
                      </a: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latin typeface="+mj-lt"/>
                          <a:ea typeface="Calibri"/>
                          <a:cs typeface="Times New Roman"/>
                        </a:rPr>
                        <a:t>(V+) - (V-) + 0.2</a:t>
                      </a: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latin typeface="+mj-lt"/>
                          <a:ea typeface="Calibri"/>
                          <a:cs typeface="Times New Roman"/>
                        </a:rPr>
                        <a:t>V</a:t>
                      </a: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89208">
                <a:tc vMerge="1">
                  <a:txBody>
                    <a:bodyPr/>
                    <a:lstStyle/>
                    <a:p>
                      <a:endParaRPr lang="en-US"/>
                    </a:p>
                  </a:txBody>
                  <a:tcPr/>
                </a:tc>
                <a:tc>
                  <a:txBody>
                    <a:bodyPr/>
                    <a:lstStyle/>
                    <a:p>
                      <a:pPr marL="0" marR="0">
                        <a:lnSpc>
                          <a:spcPct val="115000"/>
                        </a:lnSpc>
                        <a:spcBef>
                          <a:spcPts val="0"/>
                        </a:spcBef>
                        <a:spcAft>
                          <a:spcPts val="0"/>
                        </a:spcAft>
                      </a:pPr>
                      <a:r>
                        <a:rPr lang="en-US" sz="1400" dirty="0">
                          <a:latin typeface="+mj-lt"/>
                          <a:ea typeface="Calibri"/>
                          <a:cs typeface="Times New Roman"/>
                        </a:rPr>
                        <a:t>Current</a:t>
                      </a: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nSpc>
                          <a:spcPct val="115000"/>
                        </a:lnSpc>
                        <a:spcBef>
                          <a:spcPts val="0"/>
                        </a:spcBef>
                        <a:spcAft>
                          <a:spcPts val="0"/>
                        </a:spcAft>
                      </a:pPr>
                      <a:endParaRPr lang="en-US" sz="1400" dirty="0">
                        <a:latin typeface="+mj-lt"/>
                        <a:ea typeface="Calibri"/>
                        <a:cs typeface="Times New Roman"/>
                      </a:endParaRP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latin typeface="+mj-lt"/>
                          <a:ea typeface="Calibri"/>
                          <a:cs typeface="Calibri"/>
                        </a:rPr>
                        <a:t>±</a:t>
                      </a:r>
                      <a:r>
                        <a:rPr lang="en-US" sz="1400" dirty="0">
                          <a:latin typeface="+mj-lt"/>
                          <a:ea typeface="Calibri"/>
                          <a:cs typeface="Times New Roman"/>
                        </a:rPr>
                        <a:t>10</a:t>
                      </a: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err="1">
                          <a:latin typeface="+mj-lt"/>
                          <a:ea typeface="Calibri"/>
                          <a:cs typeface="Times New Roman"/>
                        </a:rPr>
                        <a:t>mA</a:t>
                      </a:r>
                      <a:endParaRPr lang="en-US" sz="1400" dirty="0">
                        <a:latin typeface="+mj-lt"/>
                        <a:ea typeface="Calibri"/>
                        <a:cs typeface="Times New Roman"/>
                      </a:endParaRP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289208">
                <a:tc gridSpan="3">
                  <a:txBody>
                    <a:bodyPr/>
                    <a:lstStyle/>
                    <a:p>
                      <a:pPr marL="0" marR="0">
                        <a:lnSpc>
                          <a:spcPct val="115000"/>
                        </a:lnSpc>
                        <a:spcBef>
                          <a:spcPts val="0"/>
                        </a:spcBef>
                        <a:spcAft>
                          <a:spcPts val="0"/>
                        </a:spcAft>
                      </a:pPr>
                      <a:r>
                        <a:rPr lang="en-US" sz="1400" dirty="0">
                          <a:latin typeface="+mj-lt"/>
                          <a:ea typeface="Calibri"/>
                          <a:cs typeface="Times New Roman"/>
                        </a:rPr>
                        <a:t>Output short circuit</a:t>
                      </a: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400" dirty="0">
                          <a:latin typeface="+mj-lt"/>
                          <a:ea typeface="Calibri"/>
                          <a:cs typeface="Times New Roman"/>
                        </a:rPr>
                        <a:t>Continuous</a:t>
                      </a: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mj-lt"/>
                          <a:ea typeface="Calibri"/>
                          <a:cs typeface="Times New Roman"/>
                        </a:rPr>
                        <a:t>mA</a:t>
                      </a:r>
                      <a:endParaRPr lang="en-US" sz="1400" dirty="0">
                        <a:latin typeface="+mj-lt"/>
                        <a:ea typeface="Calibri"/>
                        <a:cs typeface="Times New Roman"/>
                      </a:endParaRP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584">
                <a:tc gridSpan="3">
                  <a:txBody>
                    <a:bodyPr/>
                    <a:lstStyle/>
                    <a:p>
                      <a:pPr marL="0" marR="0">
                        <a:lnSpc>
                          <a:spcPct val="115000"/>
                        </a:lnSpc>
                        <a:spcBef>
                          <a:spcPts val="0"/>
                        </a:spcBef>
                        <a:spcAft>
                          <a:spcPts val="0"/>
                        </a:spcAft>
                      </a:pPr>
                      <a:r>
                        <a:rPr lang="en-US" sz="1400" dirty="0">
                          <a:latin typeface="+mj-lt"/>
                          <a:ea typeface="Calibri"/>
                          <a:cs typeface="Times New Roman"/>
                        </a:rPr>
                        <a:t>Operating temperature</a:t>
                      </a: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400" dirty="0">
                          <a:latin typeface="+mj-lt"/>
                          <a:ea typeface="Calibri"/>
                          <a:cs typeface="Times New Roman"/>
                        </a:rPr>
                        <a:t>-55 to +150</a:t>
                      </a: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mn-lt"/>
                          <a:ea typeface="Calibri"/>
                          <a:cs typeface="Arial"/>
                        </a:rPr>
                        <a:t>°C</a:t>
                      </a:r>
                      <a:endParaRPr lang="en-US" sz="1400" dirty="0">
                        <a:latin typeface="+mj-lt"/>
                        <a:ea typeface="Calibri"/>
                        <a:cs typeface="Times New Roman"/>
                      </a:endParaRP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584">
                <a:tc gridSpan="3">
                  <a:txBody>
                    <a:bodyPr/>
                    <a:lstStyle/>
                    <a:p>
                      <a:pPr marL="0" marR="0">
                        <a:lnSpc>
                          <a:spcPct val="115000"/>
                        </a:lnSpc>
                        <a:spcBef>
                          <a:spcPts val="0"/>
                        </a:spcBef>
                        <a:spcAft>
                          <a:spcPts val="0"/>
                        </a:spcAft>
                      </a:pPr>
                      <a:r>
                        <a:rPr lang="en-US" sz="1400" dirty="0">
                          <a:latin typeface="+mj-lt"/>
                          <a:ea typeface="Calibri"/>
                          <a:cs typeface="Times New Roman"/>
                        </a:rPr>
                        <a:t>Storage temperature</a:t>
                      </a: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400">
                          <a:latin typeface="+mj-lt"/>
                          <a:ea typeface="Calibri"/>
                          <a:cs typeface="Times New Roman"/>
                        </a:rPr>
                        <a:t>-55 to +150</a:t>
                      </a: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mn-lt"/>
                          <a:ea typeface="Calibri"/>
                          <a:cs typeface="Arial"/>
                        </a:rPr>
                        <a:t>°C</a:t>
                      </a:r>
                      <a:endParaRPr lang="en-US" sz="1400" dirty="0">
                        <a:latin typeface="+mj-lt"/>
                        <a:ea typeface="Calibri"/>
                        <a:cs typeface="Times New Roman"/>
                      </a:endParaRP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584">
                <a:tc gridSpan="3">
                  <a:txBody>
                    <a:bodyPr/>
                    <a:lstStyle/>
                    <a:p>
                      <a:pPr marL="0" marR="0">
                        <a:lnSpc>
                          <a:spcPct val="115000"/>
                        </a:lnSpc>
                        <a:spcBef>
                          <a:spcPts val="0"/>
                        </a:spcBef>
                        <a:spcAft>
                          <a:spcPts val="0"/>
                        </a:spcAft>
                      </a:pPr>
                      <a:r>
                        <a:rPr lang="en-US" sz="1400" dirty="0">
                          <a:latin typeface="+mj-lt"/>
                          <a:ea typeface="Calibri"/>
                          <a:cs typeface="Times New Roman"/>
                        </a:rPr>
                        <a:t>Junction temperature</a:t>
                      </a: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marL="0" marR="0" algn="ctr">
                        <a:lnSpc>
                          <a:spcPct val="115000"/>
                        </a:lnSpc>
                        <a:spcBef>
                          <a:spcPts val="0"/>
                        </a:spcBef>
                        <a:spcAft>
                          <a:spcPts val="0"/>
                        </a:spcAft>
                      </a:pPr>
                      <a:r>
                        <a:rPr lang="en-US" sz="1400">
                          <a:latin typeface="+mj-lt"/>
                          <a:ea typeface="Calibri"/>
                          <a:cs typeface="Times New Roman"/>
                        </a:rPr>
                        <a:t>+150</a:t>
                      </a: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smtClean="0">
                          <a:latin typeface="Arial"/>
                          <a:ea typeface="Calibri"/>
                          <a:cs typeface="Arial"/>
                        </a:rPr>
                        <a:t>°C</a:t>
                      </a:r>
                      <a:endParaRPr lang="en-US" sz="1400" dirty="0">
                        <a:latin typeface="+mj-lt"/>
                        <a:ea typeface="Calibri"/>
                        <a:cs typeface="Times New Roman"/>
                      </a:endParaRP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4584">
                <a:tc rowSpan="2">
                  <a:txBody>
                    <a:bodyPr/>
                    <a:lstStyle/>
                    <a:p>
                      <a:pPr marL="0" marR="0">
                        <a:lnSpc>
                          <a:spcPct val="115000"/>
                        </a:lnSpc>
                        <a:spcBef>
                          <a:spcPts val="0"/>
                        </a:spcBef>
                        <a:spcAft>
                          <a:spcPts val="0"/>
                        </a:spcAft>
                      </a:pPr>
                      <a:r>
                        <a:rPr lang="en-US" sz="1400" dirty="0">
                          <a:latin typeface="+mj-lt"/>
                          <a:ea typeface="Calibri"/>
                          <a:cs typeface="Times New Roman"/>
                        </a:rPr>
                        <a:t>Electrostatic discharge (ESD) ratings</a:t>
                      </a: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marL="0" marR="0">
                        <a:lnSpc>
                          <a:spcPct val="115000"/>
                        </a:lnSpc>
                        <a:spcBef>
                          <a:spcPts val="0"/>
                        </a:spcBef>
                        <a:spcAft>
                          <a:spcPts val="0"/>
                        </a:spcAft>
                      </a:pPr>
                      <a:r>
                        <a:rPr lang="en-US" sz="1400" dirty="0">
                          <a:latin typeface="+mj-lt"/>
                          <a:ea typeface="Calibri"/>
                          <a:cs typeface="Times New Roman"/>
                        </a:rPr>
                        <a:t>Human Body Model (HBM)</a:t>
                      </a: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15000"/>
                        </a:lnSpc>
                        <a:spcBef>
                          <a:spcPts val="0"/>
                        </a:spcBef>
                        <a:spcAft>
                          <a:spcPts val="0"/>
                        </a:spcAft>
                      </a:pPr>
                      <a:r>
                        <a:rPr lang="en-US" sz="1400" dirty="0">
                          <a:latin typeface="+mj-lt"/>
                          <a:ea typeface="Calibri"/>
                          <a:cs typeface="Times New Roman"/>
                        </a:rPr>
                        <a:t>4</a:t>
                      </a: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a:latin typeface="+mj-lt"/>
                          <a:ea typeface="Calibri"/>
                          <a:cs typeface="Times New Roman"/>
                        </a:rPr>
                        <a:t>kV</a:t>
                      </a: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78414">
                <a:tc vMerge="1">
                  <a:txBody>
                    <a:bodyPr/>
                    <a:lstStyle/>
                    <a:p>
                      <a:endParaRPr lang="en-US"/>
                    </a:p>
                  </a:txBody>
                  <a:tcPr/>
                </a:tc>
                <a:tc gridSpan="2">
                  <a:txBody>
                    <a:bodyPr/>
                    <a:lstStyle/>
                    <a:p>
                      <a:pPr marL="0" marR="0">
                        <a:lnSpc>
                          <a:spcPct val="115000"/>
                        </a:lnSpc>
                        <a:spcBef>
                          <a:spcPts val="0"/>
                        </a:spcBef>
                        <a:spcAft>
                          <a:spcPts val="0"/>
                        </a:spcAft>
                      </a:pPr>
                      <a:r>
                        <a:rPr lang="en-US" sz="1400" dirty="0">
                          <a:latin typeface="+mj-lt"/>
                          <a:ea typeface="Calibri"/>
                          <a:cs typeface="Times New Roman"/>
                        </a:rPr>
                        <a:t>Charged device model (CDM)</a:t>
                      </a: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a:txBody>
                    <a:bodyPr/>
                    <a:lstStyle/>
                    <a:p>
                      <a:pPr marL="0" marR="0" algn="ctr">
                        <a:lnSpc>
                          <a:spcPct val="115000"/>
                        </a:lnSpc>
                        <a:spcBef>
                          <a:spcPts val="0"/>
                        </a:spcBef>
                        <a:spcAft>
                          <a:spcPts val="0"/>
                        </a:spcAft>
                      </a:pPr>
                      <a:r>
                        <a:rPr lang="en-US" sz="1400" dirty="0">
                          <a:latin typeface="+mj-lt"/>
                          <a:ea typeface="Calibri"/>
                          <a:cs typeface="Times New Roman"/>
                        </a:rPr>
                        <a:t>1</a:t>
                      </a: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a:lnSpc>
                          <a:spcPct val="115000"/>
                        </a:lnSpc>
                        <a:spcBef>
                          <a:spcPts val="0"/>
                        </a:spcBef>
                        <a:spcAft>
                          <a:spcPts val="0"/>
                        </a:spcAft>
                      </a:pPr>
                      <a:r>
                        <a:rPr lang="en-US" sz="1400" dirty="0">
                          <a:latin typeface="+mj-lt"/>
                          <a:ea typeface="Calibri"/>
                          <a:cs typeface="Times New Roman"/>
                        </a:rPr>
                        <a:t>kV</a:t>
                      </a:r>
                    </a:p>
                  </a:txBody>
                  <a:tcPr marL="56098" marR="5609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083167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0768" y="3276600"/>
            <a:ext cx="8242598" cy="2965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09600" y="1600200"/>
            <a:ext cx="8242598" cy="2965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Multiple-Choice Quiz</a:t>
            </a:r>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pPr/>
              <a:t>16</a:t>
            </a:fld>
            <a:endParaRPr lang="en-US"/>
          </a:p>
        </p:txBody>
      </p:sp>
      <p:sp>
        <p:nvSpPr>
          <p:cNvPr id="7" name="Rectangle 6"/>
          <p:cNvSpPr/>
          <p:nvPr/>
        </p:nvSpPr>
        <p:spPr>
          <a:xfrm>
            <a:off x="685800" y="5181600"/>
            <a:ext cx="8242598" cy="2965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marL="457200" indent="-457200">
              <a:spcBef>
                <a:spcPts val="0"/>
              </a:spcBef>
              <a:buFont typeface="Arial" pitchFamily="34" charset="0"/>
              <a:buChar char="•"/>
            </a:pPr>
            <a:r>
              <a:rPr lang="en-US" sz="1800" dirty="0" smtClean="0"/>
              <a:t>ESD voltage as low as _________can cause damage to some semiconductor devices.</a:t>
            </a:r>
          </a:p>
          <a:p>
            <a:pPr marL="457200" indent="-457200">
              <a:spcBef>
                <a:spcPts val="0"/>
              </a:spcBef>
              <a:buNone/>
            </a:pPr>
            <a:r>
              <a:rPr lang="en-US" sz="1800" dirty="0" smtClean="0"/>
              <a:t>	a)	10V</a:t>
            </a:r>
          </a:p>
          <a:p>
            <a:pPr marL="457200" indent="-457200">
              <a:spcBef>
                <a:spcPts val="0"/>
              </a:spcBef>
              <a:buNone/>
            </a:pPr>
            <a:r>
              <a:rPr lang="en-US" sz="1800" dirty="0" smtClean="0"/>
              <a:t>	b)	50V</a:t>
            </a:r>
          </a:p>
          <a:p>
            <a:pPr marL="457200" indent="-457200">
              <a:spcBef>
                <a:spcPts val="0"/>
              </a:spcBef>
              <a:buNone/>
            </a:pPr>
            <a:r>
              <a:rPr lang="en-US" sz="1800" dirty="0" smtClean="0"/>
              <a:t>	c)	100V</a:t>
            </a:r>
          </a:p>
          <a:p>
            <a:pPr marL="457200" indent="-457200">
              <a:spcBef>
                <a:spcPts val="0"/>
              </a:spcBef>
              <a:buNone/>
            </a:pPr>
            <a:r>
              <a:rPr lang="en-US" sz="1800" dirty="0" smtClean="0"/>
              <a:t>	d)	1000V</a:t>
            </a:r>
          </a:p>
          <a:p>
            <a:pPr marL="457200" indent="-457200">
              <a:spcBef>
                <a:spcPts val="0"/>
              </a:spcBef>
              <a:buFont typeface="Arial" pitchFamily="34" charset="0"/>
              <a:buChar char="•"/>
            </a:pPr>
            <a:endParaRPr lang="en-US" sz="1800" dirty="0" smtClean="0"/>
          </a:p>
          <a:p>
            <a:pPr marL="457200" indent="-457200">
              <a:spcBef>
                <a:spcPts val="0"/>
              </a:spcBef>
              <a:buFont typeface="Arial" pitchFamily="34" charset="0"/>
              <a:buChar char="•"/>
            </a:pPr>
            <a:r>
              <a:rPr lang="en-US" sz="1800" dirty="0" smtClean="0"/>
              <a:t>Humans can just feel ESD at_________.</a:t>
            </a:r>
          </a:p>
          <a:p>
            <a:pPr marL="457200" indent="-457200">
              <a:spcBef>
                <a:spcPts val="0"/>
              </a:spcBef>
              <a:buNone/>
            </a:pPr>
            <a:r>
              <a:rPr lang="en-US" sz="1800" dirty="0" smtClean="0"/>
              <a:t>	a)	3500V</a:t>
            </a:r>
          </a:p>
          <a:p>
            <a:pPr marL="457200" indent="-457200">
              <a:spcBef>
                <a:spcPts val="0"/>
              </a:spcBef>
              <a:buNone/>
            </a:pPr>
            <a:r>
              <a:rPr lang="en-US" sz="1800" dirty="0" smtClean="0"/>
              <a:t>	b)	2000V</a:t>
            </a:r>
          </a:p>
          <a:p>
            <a:pPr marL="457200" indent="-457200">
              <a:spcBef>
                <a:spcPts val="0"/>
              </a:spcBef>
              <a:buNone/>
            </a:pPr>
            <a:r>
              <a:rPr lang="en-US" sz="1800" dirty="0" smtClean="0"/>
              <a:t>	c)	1000V</a:t>
            </a:r>
          </a:p>
          <a:p>
            <a:pPr marL="457200" indent="-457200">
              <a:spcBef>
                <a:spcPts val="0"/>
              </a:spcBef>
              <a:buNone/>
            </a:pPr>
            <a:r>
              <a:rPr lang="en-US" sz="1800" dirty="0" smtClean="0"/>
              <a:t>	d)	100V</a:t>
            </a:r>
          </a:p>
          <a:p>
            <a:pPr marL="457200" indent="-457200">
              <a:spcBef>
                <a:spcPts val="0"/>
              </a:spcBef>
              <a:buFont typeface="Arial" pitchFamily="34" charset="0"/>
              <a:buChar char="•"/>
            </a:pPr>
            <a:endParaRPr lang="en-US" sz="1800" dirty="0" smtClean="0"/>
          </a:p>
          <a:p>
            <a:pPr marL="457200" indent="-457200">
              <a:spcBef>
                <a:spcPts val="0"/>
              </a:spcBef>
              <a:buFont typeface="Arial" pitchFamily="34" charset="0"/>
              <a:buChar char="•"/>
            </a:pPr>
            <a:r>
              <a:rPr lang="en-US" sz="1800" dirty="0" smtClean="0"/>
              <a:t>(T/F) The absolute maximum input current is determined by the ESD diodes and is generally set to 10mA.</a:t>
            </a:r>
          </a:p>
          <a:p>
            <a:pPr marL="457200" indent="-457200">
              <a:spcBef>
                <a:spcPts val="0"/>
              </a:spcBef>
              <a:buNone/>
            </a:pPr>
            <a:r>
              <a:rPr lang="en-US" sz="1800" dirty="0" smtClean="0"/>
              <a:t>	a)	True</a:t>
            </a:r>
          </a:p>
          <a:p>
            <a:pPr marL="457200" indent="-457200">
              <a:spcBef>
                <a:spcPts val="0"/>
              </a:spcBef>
              <a:buNone/>
            </a:pPr>
            <a:r>
              <a:rPr lang="en-US" sz="1800" dirty="0" smtClean="0"/>
              <a:t>	b)	False </a:t>
            </a:r>
          </a:p>
          <a:p>
            <a:pPr marL="457200" indent="-457200">
              <a:spcBef>
                <a:spcPts val="0"/>
              </a:spcBef>
              <a:buNone/>
            </a:pPr>
            <a:endParaRPr lang="en-US" sz="1800" dirty="0" smtClean="0"/>
          </a:p>
        </p:txBody>
      </p:sp>
    </p:spTree>
    <p:extLst>
      <p:ext uri="{BB962C8B-B14F-4D97-AF65-F5344CB8AC3E}">
        <p14:creationId xmlns:p14="http://schemas.microsoft.com/office/powerpoint/2010/main" val="427816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0768" y="3589638"/>
            <a:ext cx="8242598" cy="2965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0768" y="1600200"/>
            <a:ext cx="8242598" cy="2965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Multiple-Choice Quiz</a:t>
            </a:r>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pPr/>
              <a:t>17</a:t>
            </a:fld>
            <a:endParaRPr lang="en-US"/>
          </a:p>
        </p:txBody>
      </p:sp>
      <p:sp>
        <p:nvSpPr>
          <p:cNvPr id="3" name="Content Placeholder 2"/>
          <p:cNvSpPr>
            <a:spLocks noGrp="1"/>
          </p:cNvSpPr>
          <p:nvPr>
            <p:ph idx="1"/>
          </p:nvPr>
        </p:nvSpPr>
        <p:spPr/>
        <p:txBody>
          <a:bodyPr/>
          <a:lstStyle/>
          <a:p>
            <a:pPr marL="457200" indent="-457200">
              <a:spcBef>
                <a:spcPts val="0"/>
              </a:spcBef>
              <a:buFont typeface="Arial" pitchFamily="34" charset="0"/>
              <a:buChar char="•"/>
            </a:pPr>
            <a:r>
              <a:rPr lang="en-US" sz="1800" dirty="0" smtClean="0"/>
              <a:t>Exceeding the __________ will cause damage to the device.</a:t>
            </a:r>
          </a:p>
          <a:p>
            <a:pPr marL="457200" indent="-457200">
              <a:spcBef>
                <a:spcPts val="0"/>
              </a:spcBef>
              <a:buNone/>
            </a:pPr>
            <a:r>
              <a:rPr lang="en-US" sz="1800" dirty="0" smtClean="0"/>
              <a:t>	a)	Specified power supply range</a:t>
            </a:r>
          </a:p>
          <a:p>
            <a:pPr marL="457200" indent="-457200">
              <a:spcBef>
                <a:spcPts val="0"/>
              </a:spcBef>
              <a:buNone/>
            </a:pPr>
            <a:r>
              <a:rPr lang="en-US" sz="1800" dirty="0" smtClean="0"/>
              <a:t>	b)	Absolute maximum power supply range</a:t>
            </a:r>
          </a:p>
          <a:p>
            <a:pPr marL="457200" indent="-457200">
              <a:spcBef>
                <a:spcPts val="0"/>
              </a:spcBef>
              <a:buNone/>
            </a:pPr>
            <a:r>
              <a:rPr lang="en-US" sz="1800" dirty="0" smtClean="0"/>
              <a:t>	c)	Pulsed power specification</a:t>
            </a:r>
          </a:p>
          <a:p>
            <a:pPr marL="457200" indent="-457200">
              <a:spcBef>
                <a:spcPts val="0"/>
              </a:spcBef>
              <a:buNone/>
            </a:pPr>
            <a:r>
              <a:rPr lang="en-US" sz="1800" dirty="0" smtClean="0"/>
              <a:t>	d)	Over-current protection specification</a:t>
            </a:r>
          </a:p>
          <a:p>
            <a:pPr marL="457200" indent="-457200">
              <a:spcBef>
                <a:spcPts val="0"/>
              </a:spcBef>
              <a:buFont typeface="Arial" pitchFamily="34" charset="0"/>
              <a:buChar char="•"/>
            </a:pPr>
            <a:endParaRPr lang="en-US" sz="1800" dirty="0" smtClean="0"/>
          </a:p>
          <a:p>
            <a:pPr marL="457200" indent="-457200">
              <a:spcBef>
                <a:spcPts val="0"/>
              </a:spcBef>
              <a:buFont typeface="Arial" pitchFamily="34" charset="0"/>
              <a:buChar char="•"/>
            </a:pPr>
            <a:r>
              <a:rPr lang="en-US" sz="1800" dirty="0" smtClean="0"/>
              <a:t>Internal Op Amp ESD cells are designed to_________.</a:t>
            </a:r>
          </a:p>
          <a:p>
            <a:pPr marL="457200" indent="-457200">
              <a:spcBef>
                <a:spcPts val="0"/>
              </a:spcBef>
              <a:buNone/>
            </a:pPr>
            <a:r>
              <a:rPr lang="en-US" sz="1800" dirty="0" smtClean="0"/>
              <a:t>	a)	Protect against all EOS events once assembled in a PCB</a:t>
            </a:r>
          </a:p>
          <a:p>
            <a:pPr marL="457200" indent="-457200">
              <a:spcBef>
                <a:spcPts val="0"/>
              </a:spcBef>
              <a:buNone/>
            </a:pPr>
            <a:r>
              <a:rPr lang="en-US" sz="1800" dirty="0" smtClean="0"/>
              <a:t>	b)	Provide latch-up-free operation under all EOS events</a:t>
            </a:r>
          </a:p>
          <a:p>
            <a:pPr marL="457200" indent="-457200">
              <a:spcBef>
                <a:spcPts val="0"/>
              </a:spcBef>
              <a:buNone/>
            </a:pPr>
            <a:r>
              <a:rPr lang="en-US" sz="1800" dirty="0" smtClean="0"/>
              <a:t>	c)	Prevent ESD damage from out-of-circuit events</a:t>
            </a:r>
          </a:p>
          <a:p>
            <a:pPr marL="457200" indent="-457200">
              <a:spcBef>
                <a:spcPts val="0"/>
              </a:spcBef>
              <a:buNone/>
            </a:pPr>
            <a:r>
              <a:rPr lang="en-US" sz="1800" dirty="0" smtClean="0"/>
              <a:t>	d)	Discharge any nearby lightning strikes</a:t>
            </a:r>
          </a:p>
          <a:p>
            <a:pPr marL="457200" indent="-457200">
              <a:spcBef>
                <a:spcPts val="0"/>
              </a:spcBef>
              <a:buNone/>
            </a:pPr>
            <a:r>
              <a:rPr lang="en-US" sz="1800" dirty="0" smtClean="0"/>
              <a:t> </a:t>
            </a:r>
          </a:p>
        </p:txBody>
      </p:sp>
    </p:spTree>
    <p:extLst>
      <p:ext uri="{BB962C8B-B14F-4D97-AF65-F5344CB8AC3E}">
        <p14:creationId xmlns:p14="http://schemas.microsoft.com/office/powerpoint/2010/main" val="427816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0768" y="3284838"/>
            <a:ext cx="8242598" cy="2965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0768" y="2218038"/>
            <a:ext cx="8242598" cy="2965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Multiple-Choice Quiz</a:t>
            </a:r>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pPr/>
              <a:t>18</a:t>
            </a:fld>
            <a:endParaRPr lang="en-US"/>
          </a:p>
        </p:txBody>
      </p:sp>
      <p:sp>
        <p:nvSpPr>
          <p:cNvPr id="3" name="Content Placeholder 2"/>
          <p:cNvSpPr>
            <a:spLocks noGrp="1"/>
          </p:cNvSpPr>
          <p:nvPr>
            <p:ph idx="1"/>
          </p:nvPr>
        </p:nvSpPr>
        <p:spPr/>
        <p:txBody>
          <a:bodyPr/>
          <a:lstStyle/>
          <a:p>
            <a:pPr marL="457200" indent="-457200">
              <a:spcBef>
                <a:spcPts val="0"/>
              </a:spcBef>
              <a:buFont typeface="Arial" pitchFamily="34" charset="0"/>
              <a:buChar char="•"/>
            </a:pPr>
            <a:r>
              <a:rPr lang="en-US" sz="1800" dirty="0" smtClean="0"/>
              <a:t>(T/F) ESD protective devices such as an ESD work surface or ESD wrist straps use very low resistance (0Ω) to quickly discharge ESD charge to ground. </a:t>
            </a:r>
          </a:p>
          <a:p>
            <a:pPr marL="457200" indent="-457200">
              <a:spcBef>
                <a:spcPts val="0"/>
              </a:spcBef>
              <a:buNone/>
            </a:pPr>
            <a:r>
              <a:rPr lang="en-US" sz="1800" dirty="0" smtClean="0"/>
              <a:t>	a)	True</a:t>
            </a:r>
          </a:p>
          <a:p>
            <a:pPr marL="457200" indent="-457200">
              <a:spcBef>
                <a:spcPts val="0"/>
              </a:spcBef>
              <a:buNone/>
            </a:pPr>
            <a:r>
              <a:rPr lang="en-US" sz="1800" dirty="0" smtClean="0"/>
              <a:t>	b)	False</a:t>
            </a:r>
          </a:p>
          <a:p>
            <a:pPr marL="457200" indent="-457200">
              <a:spcBef>
                <a:spcPts val="0"/>
              </a:spcBef>
              <a:buFont typeface="Arial" pitchFamily="34" charset="0"/>
              <a:buChar char="•"/>
            </a:pPr>
            <a:endParaRPr lang="en-US" sz="1800" dirty="0" smtClean="0"/>
          </a:p>
          <a:p>
            <a:pPr marL="457200" indent="-457200">
              <a:spcBef>
                <a:spcPts val="0"/>
              </a:spcBef>
              <a:buFont typeface="Arial" pitchFamily="34" charset="0"/>
              <a:buChar char="•"/>
            </a:pPr>
            <a:r>
              <a:rPr lang="en-US" sz="1800" dirty="0" smtClean="0"/>
              <a:t>The absorption device is designed to _________.</a:t>
            </a:r>
          </a:p>
          <a:p>
            <a:pPr marL="457200" indent="-457200">
              <a:spcBef>
                <a:spcPts val="0"/>
              </a:spcBef>
              <a:buNone/>
            </a:pPr>
            <a:r>
              <a:rPr lang="en-US" sz="1800" dirty="0" smtClean="0"/>
              <a:t>	a)	Turn on and limit the supply voltage during an electrical overstress event</a:t>
            </a:r>
          </a:p>
          <a:p>
            <a:pPr marL="457200" indent="-457200">
              <a:spcBef>
                <a:spcPts val="0"/>
              </a:spcBef>
              <a:buNone/>
            </a:pPr>
            <a:r>
              <a:rPr lang="en-US" sz="1800" dirty="0" smtClean="0"/>
              <a:t>	b)	Turn on and limit the supply voltage during an ESD event</a:t>
            </a:r>
          </a:p>
          <a:p>
            <a:pPr marL="457200" indent="-457200">
              <a:spcBef>
                <a:spcPts val="0"/>
              </a:spcBef>
              <a:buNone/>
            </a:pPr>
            <a:r>
              <a:rPr lang="en-US" sz="1800" dirty="0" smtClean="0"/>
              <a:t>	c)	Turn on and limit the input current during an ESD event.</a:t>
            </a:r>
          </a:p>
          <a:p>
            <a:pPr marL="457200" indent="-457200">
              <a:spcBef>
                <a:spcPts val="0"/>
              </a:spcBef>
              <a:buNone/>
            </a:pPr>
            <a:r>
              <a:rPr lang="en-US" sz="1800" dirty="0" smtClean="0"/>
              <a:t>	d)	Turn on and limit the supply current during an ESD event.</a:t>
            </a:r>
          </a:p>
          <a:p>
            <a:pPr marL="457200" indent="-457200">
              <a:spcBef>
                <a:spcPts val="0"/>
              </a:spcBef>
              <a:buFont typeface="Arial" pitchFamily="34" charset="0"/>
              <a:buChar char="•"/>
            </a:pPr>
            <a:endParaRPr lang="en-US" sz="1800" dirty="0" smtClean="0"/>
          </a:p>
        </p:txBody>
      </p:sp>
    </p:spTree>
    <p:extLst>
      <p:ext uri="{BB962C8B-B14F-4D97-AF65-F5344CB8AC3E}">
        <p14:creationId xmlns:p14="http://schemas.microsoft.com/office/powerpoint/2010/main" val="4278164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42900" y="1981200"/>
            <a:ext cx="8458200" cy="1470025"/>
          </a:xfrm>
        </p:spPr>
        <p:txBody>
          <a:bodyPr/>
          <a:lstStyle/>
          <a:p>
            <a:r>
              <a:rPr lang="en-US" sz="3600" dirty="0" smtClean="0">
                <a:solidFill>
                  <a:srgbClr val="DE0000"/>
                </a:solidFill>
              </a:rPr>
              <a:t>Electrical Overstress – 1</a:t>
            </a:r>
            <a:r>
              <a:rPr lang="en-US" sz="3600" dirty="0">
                <a:solidFill>
                  <a:srgbClr val="DE0000"/>
                </a:solidFill>
              </a:rPr>
              <a:t/>
            </a:r>
            <a:br>
              <a:rPr lang="en-US" sz="3600" dirty="0">
                <a:solidFill>
                  <a:srgbClr val="DE0000"/>
                </a:solidFill>
              </a:rPr>
            </a:br>
            <a:r>
              <a:rPr lang="en-US" sz="1600" dirty="0" smtClean="0">
                <a:solidFill>
                  <a:srgbClr val="DE0000"/>
                </a:solidFill>
              </a:rPr>
              <a:t>TIPL 1411</a:t>
            </a:r>
            <a:r>
              <a:rPr lang="en-US" sz="1600" dirty="0">
                <a:solidFill>
                  <a:srgbClr val="DE0000"/>
                </a:solidFill>
              </a:rPr>
              <a:t/>
            </a:r>
            <a:br>
              <a:rPr lang="en-US" sz="1600" dirty="0">
                <a:solidFill>
                  <a:srgbClr val="DE0000"/>
                </a:solidFill>
              </a:rPr>
            </a:br>
            <a:r>
              <a:rPr lang="en-US" sz="1600" dirty="0">
                <a:solidFill>
                  <a:srgbClr val="DE0000"/>
                </a:solidFill>
              </a:rPr>
              <a:t>TI Precision </a:t>
            </a:r>
            <a:r>
              <a:rPr lang="en-US" sz="1600" dirty="0" smtClean="0">
                <a:solidFill>
                  <a:srgbClr val="DE0000"/>
                </a:solidFill>
              </a:rPr>
              <a:t>Labs </a:t>
            </a:r>
            <a:r>
              <a:rPr lang="en-US" sz="1600" dirty="0">
                <a:solidFill>
                  <a:srgbClr val="DE0000"/>
                </a:solidFill>
              </a:rPr>
              <a:t>– Op Amps</a:t>
            </a:r>
            <a:endParaRPr lang="en-US" sz="1400" dirty="0"/>
          </a:p>
        </p:txBody>
      </p:sp>
      <p:sp>
        <p:nvSpPr>
          <p:cNvPr id="5" name="Subtitle 2"/>
          <p:cNvSpPr>
            <a:spLocks noGrp="1"/>
          </p:cNvSpPr>
          <p:nvPr>
            <p:ph type="subTitle" idx="1"/>
          </p:nvPr>
        </p:nvSpPr>
        <p:spPr>
          <a:xfrm>
            <a:off x="342900" y="3924300"/>
            <a:ext cx="8458200" cy="1485900"/>
          </a:xfrm>
        </p:spPr>
        <p:txBody>
          <a:bodyPr/>
          <a:lstStyle/>
          <a:p>
            <a:r>
              <a:rPr lang="en-US" sz="1400"/>
              <a:t>Presented by Marek </a:t>
            </a:r>
            <a:r>
              <a:rPr lang="en-US" sz="1400" smtClean="0"/>
              <a:t>Lis</a:t>
            </a:r>
            <a:endParaRPr lang="en-US" sz="1400"/>
          </a:p>
        </p:txBody>
      </p:sp>
    </p:spTree>
    <p:extLst>
      <p:ext uri="{BB962C8B-B14F-4D97-AF65-F5344CB8AC3E}">
        <p14:creationId xmlns:p14="http://schemas.microsoft.com/office/powerpoint/2010/main" val="9424771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Electrostatic Discharge (ESD)</a:t>
            </a: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1394" y="905870"/>
            <a:ext cx="4531052" cy="534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133600" y="1314995"/>
            <a:ext cx="2590800" cy="923330"/>
          </a:xfrm>
          <a:prstGeom prst="rect">
            <a:avLst/>
          </a:prstGeom>
          <a:noFill/>
        </p:spPr>
        <p:txBody>
          <a:bodyPr wrap="square" rtlCol="0">
            <a:spAutoFit/>
          </a:bodyPr>
          <a:lstStyle/>
          <a:p>
            <a:pPr algn="ctr"/>
            <a:r>
              <a:rPr lang="en-US" dirty="0" smtClean="0"/>
              <a:t>Large potential difference (kV) causes static discharge</a:t>
            </a:r>
            <a:endParaRPr lang="en-US" dirty="0"/>
          </a:p>
        </p:txBody>
      </p:sp>
      <p:sp>
        <p:nvSpPr>
          <p:cNvPr id="7" name="TextBox 6"/>
          <p:cNvSpPr txBox="1"/>
          <p:nvPr/>
        </p:nvSpPr>
        <p:spPr>
          <a:xfrm>
            <a:off x="152400" y="3122245"/>
            <a:ext cx="2590800" cy="646331"/>
          </a:xfrm>
          <a:prstGeom prst="rect">
            <a:avLst/>
          </a:prstGeom>
          <a:noFill/>
        </p:spPr>
        <p:txBody>
          <a:bodyPr wrap="square" rtlCol="0">
            <a:spAutoFit/>
          </a:bodyPr>
          <a:lstStyle/>
          <a:p>
            <a:pPr algn="ctr"/>
            <a:r>
              <a:rPr lang="en-US" dirty="0" smtClean="0"/>
              <a:t>Insulators allow for</a:t>
            </a:r>
          </a:p>
          <a:p>
            <a:pPr algn="ctr"/>
            <a:r>
              <a:rPr lang="en-US" dirty="0" smtClean="0"/>
              <a:t>large static buildup</a:t>
            </a:r>
            <a:endParaRPr lang="en-US" dirty="0"/>
          </a:p>
        </p:txBody>
      </p:sp>
      <p:cxnSp>
        <p:nvCxnSpPr>
          <p:cNvPr id="5" name="Straight Arrow Connector 4"/>
          <p:cNvCxnSpPr>
            <a:stCxn id="3" idx="2"/>
          </p:cNvCxnSpPr>
          <p:nvPr/>
        </p:nvCxnSpPr>
        <p:spPr>
          <a:xfrm>
            <a:off x="3429000" y="2238325"/>
            <a:ext cx="1127606" cy="141732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7" idx="2"/>
          </p:cNvCxnSpPr>
          <p:nvPr/>
        </p:nvCxnSpPr>
        <p:spPr>
          <a:xfrm>
            <a:off x="1447800" y="3768576"/>
            <a:ext cx="1143000" cy="420469"/>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63530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28600" y="1143000"/>
            <a:ext cx="4040188" cy="639762"/>
          </a:xfrm>
        </p:spPr>
        <p:txBody>
          <a:bodyPr/>
          <a:lstStyle/>
          <a:p>
            <a:r>
              <a:rPr lang="en-US" sz="3000" u="sng" dirty="0" smtClean="0"/>
              <a:t>ESD</a:t>
            </a:r>
            <a:endParaRPr lang="en-US" sz="3000" u="sng" dirty="0"/>
          </a:p>
        </p:txBody>
      </p:sp>
      <p:sp>
        <p:nvSpPr>
          <p:cNvPr id="6" name="Content Placeholder 5"/>
          <p:cNvSpPr>
            <a:spLocks noGrp="1"/>
          </p:cNvSpPr>
          <p:nvPr>
            <p:ph sz="half" idx="2"/>
          </p:nvPr>
        </p:nvSpPr>
        <p:spPr>
          <a:xfrm>
            <a:off x="228600" y="1782762"/>
            <a:ext cx="4267200" cy="3951288"/>
          </a:xfrm>
        </p:spPr>
        <p:txBody>
          <a:bodyPr/>
          <a:lstStyle/>
          <a:p>
            <a:r>
              <a:rPr lang="en-US" dirty="0" smtClean="0"/>
              <a:t>Electrostatic discharge</a:t>
            </a:r>
          </a:p>
          <a:p>
            <a:r>
              <a:rPr lang="en-US" dirty="0" smtClean="0"/>
              <a:t>Short duration event (1-100ns)</a:t>
            </a:r>
          </a:p>
          <a:p>
            <a:r>
              <a:rPr lang="en-US" dirty="0" smtClean="0"/>
              <a:t>High voltage (kV)</a:t>
            </a:r>
          </a:p>
          <a:p>
            <a:r>
              <a:rPr lang="en-US" dirty="0" smtClean="0"/>
              <a:t>Fast edges</a:t>
            </a:r>
          </a:p>
          <a:p>
            <a:r>
              <a:rPr lang="en-US" dirty="0" smtClean="0"/>
              <a:t>Both “in-circuit” and “out-of-circuit”</a:t>
            </a:r>
            <a:endParaRPr lang="en-US" dirty="0"/>
          </a:p>
        </p:txBody>
      </p:sp>
      <p:sp>
        <p:nvSpPr>
          <p:cNvPr id="7" name="Text Placeholder 6"/>
          <p:cNvSpPr>
            <a:spLocks noGrp="1"/>
          </p:cNvSpPr>
          <p:nvPr>
            <p:ph type="body" sz="quarter" idx="3"/>
          </p:nvPr>
        </p:nvSpPr>
        <p:spPr>
          <a:xfrm>
            <a:off x="4721225" y="1143000"/>
            <a:ext cx="4041775" cy="639762"/>
          </a:xfrm>
        </p:spPr>
        <p:txBody>
          <a:bodyPr/>
          <a:lstStyle/>
          <a:p>
            <a:r>
              <a:rPr lang="en-US" sz="3000" u="sng" dirty="0" smtClean="0"/>
              <a:t>EOS</a:t>
            </a:r>
            <a:endParaRPr lang="en-US" sz="3000" u="sng" dirty="0"/>
          </a:p>
        </p:txBody>
      </p:sp>
      <p:sp>
        <p:nvSpPr>
          <p:cNvPr id="8" name="Content Placeholder 7"/>
          <p:cNvSpPr>
            <a:spLocks noGrp="1"/>
          </p:cNvSpPr>
          <p:nvPr>
            <p:ph sz="quarter" idx="4"/>
          </p:nvPr>
        </p:nvSpPr>
        <p:spPr>
          <a:xfrm>
            <a:off x="4721225" y="1782762"/>
            <a:ext cx="4041775" cy="3951288"/>
          </a:xfrm>
        </p:spPr>
        <p:txBody>
          <a:bodyPr/>
          <a:lstStyle/>
          <a:p>
            <a:r>
              <a:rPr lang="en-US" dirty="0" smtClean="0"/>
              <a:t>Electrical overstress</a:t>
            </a:r>
          </a:p>
          <a:p>
            <a:r>
              <a:rPr lang="en-US" dirty="0" smtClean="0"/>
              <a:t>Longer duration event</a:t>
            </a:r>
          </a:p>
          <a:p>
            <a:pPr lvl="1"/>
            <a:r>
              <a:rPr lang="en-US" dirty="0" smtClean="0"/>
              <a:t>Milliseconds or more</a:t>
            </a:r>
          </a:p>
          <a:p>
            <a:pPr lvl="1"/>
            <a:r>
              <a:rPr lang="en-US" dirty="0" smtClean="0"/>
              <a:t>Can be continuous</a:t>
            </a:r>
          </a:p>
          <a:p>
            <a:r>
              <a:rPr lang="en-US" dirty="0" smtClean="0"/>
              <a:t>Lower voltage</a:t>
            </a:r>
          </a:p>
          <a:p>
            <a:pPr lvl="1"/>
            <a:r>
              <a:rPr lang="en-US" dirty="0" smtClean="0"/>
              <a:t>May be just beyond absolute maximum ratings</a:t>
            </a:r>
          </a:p>
          <a:p>
            <a:r>
              <a:rPr lang="en-US" dirty="0" smtClean="0"/>
              <a:t>“In-circuit” event only</a:t>
            </a:r>
            <a:endParaRPr lang="en-US" dirty="0"/>
          </a:p>
        </p:txBody>
      </p:sp>
      <p:sp>
        <p:nvSpPr>
          <p:cNvPr id="3" name="Slide Number Placeholder 2"/>
          <p:cNvSpPr>
            <a:spLocks noGrp="1"/>
          </p:cNvSpPr>
          <p:nvPr>
            <p:ph type="sldNum" sz="quarter" idx="10"/>
          </p:nvPr>
        </p:nvSpPr>
        <p:spPr/>
        <p:txBody>
          <a:bodyPr/>
          <a:lstStyle/>
          <a:p>
            <a:fld id="{803D9FE4-F784-4A94-8F3E-54A098F0E8CC}" type="slidenum">
              <a:rPr lang="en-US" smtClean="0">
                <a:solidFill>
                  <a:srgbClr val="000000"/>
                </a:solidFill>
              </a:rPr>
              <a:pPr/>
              <a:t>20</a:t>
            </a:fld>
            <a:endParaRPr lang="en-US">
              <a:solidFill>
                <a:srgbClr val="000000"/>
              </a:solidFill>
            </a:endParaRPr>
          </a:p>
        </p:txBody>
      </p:sp>
      <p:sp>
        <p:nvSpPr>
          <p:cNvPr id="9" name="Title 1"/>
          <p:cNvSpPr>
            <a:spLocks noGrp="1"/>
          </p:cNvSpPr>
          <p:nvPr>
            <p:ph type="title"/>
          </p:nvPr>
        </p:nvSpPr>
        <p:spPr>
          <a:xfrm>
            <a:off x="231775" y="142875"/>
            <a:ext cx="8458200" cy="814388"/>
          </a:xfrm>
        </p:spPr>
        <p:txBody>
          <a:bodyPr/>
          <a:lstStyle/>
          <a:p>
            <a:r>
              <a:rPr lang="en-US" dirty="0" smtClean="0"/>
              <a:t>ESD vs. EOS – What’s the Difference?</a:t>
            </a:r>
            <a:endParaRPr lang="en-US" dirty="0"/>
          </a:p>
        </p:txBody>
      </p:sp>
    </p:spTree>
    <p:extLst>
      <p:ext uri="{BB962C8B-B14F-4D97-AF65-F5344CB8AC3E}">
        <p14:creationId xmlns:p14="http://schemas.microsoft.com/office/powerpoint/2010/main" val="16889188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EOS Event – Overvoltage Input</a:t>
            </a:r>
            <a:endParaRPr lang="en-US" dirty="0"/>
          </a:p>
        </p:txBody>
      </p:sp>
      <p:sp>
        <p:nvSpPr>
          <p:cNvPr id="7" name="Slide Number Placeholder 6"/>
          <p:cNvSpPr>
            <a:spLocks noGrp="1"/>
          </p:cNvSpPr>
          <p:nvPr>
            <p:ph type="sldNum" sz="quarter" idx="10"/>
          </p:nvPr>
        </p:nvSpPr>
        <p:spPr/>
        <p:txBody>
          <a:bodyPr/>
          <a:lstStyle/>
          <a:p>
            <a:fld id="{2B3D8EEF-7576-4AB0-8518-088FB58AB734}" type="slidenum">
              <a:rPr lang="en-US" smtClean="0">
                <a:solidFill>
                  <a:srgbClr val="000000"/>
                </a:solidFill>
              </a:rPr>
              <a:pPr/>
              <a:t>21</a:t>
            </a:fld>
            <a:endParaRPr lang="en-US">
              <a:solidFill>
                <a:srgbClr val="000000"/>
              </a:solidFill>
            </a:endParaRPr>
          </a:p>
        </p:txBody>
      </p:sp>
      <p:pic>
        <p:nvPicPr>
          <p:cNvPr id="1033" name="Picture 9"/>
          <p:cNvPicPr>
            <a:picLocks noChangeAspect="1" noChangeArrowheads="1"/>
          </p:cNvPicPr>
          <p:nvPr/>
        </p:nvPicPr>
        <p:blipFill>
          <a:blip r:embed="rId3" cstate="print"/>
          <a:srcRect/>
          <a:stretch>
            <a:fillRect/>
          </a:stretch>
        </p:blipFill>
        <p:spPr bwMode="auto">
          <a:xfrm>
            <a:off x="723900" y="1000010"/>
            <a:ext cx="7667701" cy="5215738"/>
          </a:xfrm>
          <a:prstGeom prst="rect">
            <a:avLst/>
          </a:prstGeom>
          <a:noFill/>
          <a:ln w="9525">
            <a:noFill/>
            <a:miter lim="800000"/>
            <a:headEnd/>
            <a:tailEnd/>
          </a:ln>
        </p:spPr>
      </p:pic>
      <p:sp>
        <p:nvSpPr>
          <p:cNvPr id="3" name="Rectangle 2"/>
          <p:cNvSpPr/>
          <p:nvPr/>
        </p:nvSpPr>
        <p:spPr>
          <a:xfrm>
            <a:off x="1897380" y="4234548"/>
            <a:ext cx="1028700" cy="792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24500" y="2321928"/>
            <a:ext cx="2174595" cy="464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32936" y="1000010"/>
            <a:ext cx="3191714" cy="5141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681356" y="4295508"/>
            <a:ext cx="1178528" cy="584775"/>
          </a:xfrm>
          <a:prstGeom prst="rect">
            <a:avLst/>
          </a:prstGeom>
          <a:noFill/>
        </p:spPr>
        <p:txBody>
          <a:bodyPr wrap="none" rtlCol="0">
            <a:spAutoFit/>
          </a:bodyPr>
          <a:lstStyle/>
          <a:p>
            <a:r>
              <a:rPr lang="en-US" sz="1600" dirty="0" smtClean="0"/>
              <a:t>Overstress</a:t>
            </a:r>
            <a:br>
              <a:rPr lang="en-US" sz="1600" dirty="0" smtClean="0"/>
            </a:br>
            <a:r>
              <a:rPr lang="en-US" sz="1600" dirty="0" smtClean="0"/>
              <a:t>voltage</a:t>
            </a:r>
            <a:endParaRPr lang="en-US" sz="1600" dirty="0"/>
          </a:p>
        </p:txBody>
      </p:sp>
      <p:sp>
        <p:nvSpPr>
          <p:cNvPr id="11" name="TextBox 10"/>
          <p:cNvSpPr txBox="1"/>
          <p:nvPr/>
        </p:nvSpPr>
        <p:spPr>
          <a:xfrm>
            <a:off x="5791804" y="1991680"/>
            <a:ext cx="2247731" cy="584775"/>
          </a:xfrm>
          <a:prstGeom prst="rect">
            <a:avLst/>
          </a:prstGeom>
          <a:noFill/>
        </p:spPr>
        <p:txBody>
          <a:bodyPr wrap="none" rtlCol="0">
            <a:spAutoFit/>
          </a:bodyPr>
          <a:lstStyle/>
          <a:p>
            <a:r>
              <a:rPr lang="en-US" sz="1600" dirty="0" smtClean="0"/>
              <a:t>Supply voltage</a:t>
            </a:r>
            <a:r>
              <a:rPr lang="en-US" sz="1600" dirty="0"/>
              <a:t> </a:t>
            </a:r>
            <a:r>
              <a:rPr lang="en-US" sz="1600" dirty="0" smtClean="0"/>
              <a:t>rises to</a:t>
            </a:r>
            <a:br>
              <a:rPr lang="en-US" sz="1600" dirty="0" smtClean="0"/>
            </a:br>
            <a:r>
              <a:rPr lang="en-US" sz="1600" dirty="0" smtClean="0"/>
              <a:t>14.3 V = 15 V – 0.7 V</a:t>
            </a:r>
            <a:endParaRPr lang="en-US" sz="1600" dirty="0"/>
          </a:p>
        </p:txBody>
      </p:sp>
      <p:sp>
        <p:nvSpPr>
          <p:cNvPr id="12" name="TextBox 11"/>
          <p:cNvSpPr txBox="1"/>
          <p:nvPr/>
        </p:nvSpPr>
        <p:spPr>
          <a:xfrm>
            <a:off x="3918737" y="868346"/>
            <a:ext cx="4472864" cy="584775"/>
          </a:xfrm>
          <a:prstGeom prst="rect">
            <a:avLst/>
          </a:prstGeom>
          <a:noFill/>
        </p:spPr>
        <p:txBody>
          <a:bodyPr wrap="square" rtlCol="0">
            <a:spAutoFit/>
          </a:bodyPr>
          <a:lstStyle/>
          <a:p>
            <a:r>
              <a:rPr lang="en-US" sz="1600" dirty="0" smtClean="0"/>
              <a:t>LDO can’t sink current, so voltage rises from input overstress voltage</a:t>
            </a:r>
            <a:endParaRPr lang="en-US" sz="1600" dirty="0"/>
          </a:p>
        </p:txBody>
      </p:sp>
      <p:cxnSp>
        <p:nvCxnSpPr>
          <p:cNvPr id="5" name="Straight Arrow Connector 4"/>
          <p:cNvCxnSpPr>
            <a:stCxn id="11" idx="1"/>
            <a:endCxn id="9" idx="1"/>
          </p:cNvCxnSpPr>
          <p:nvPr/>
        </p:nvCxnSpPr>
        <p:spPr>
          <a:xfrm flipH="1">
            <a:off x="5524500" y="2284068"/>
            <a:ext cx="267304" cy="270270"/>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12" idx="1"/>
          </p:cNvCxnSpPr>
          <p:nvPr/>
        </p:nvCxnSpPr>
        <p:spPr>
          <a:xfrm flipH="1">
            <a:off x="3530517" y="1160734"/>
            <a:ext cx="388220" cy="450352"/>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257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Absorption Device Latches</a:t>
            </a:r>
            <a:endParaRPr lang="en-US" dirty="0"/>
          </a:p>
        </p:txBody>
      </p:sp>
      <p:sp>
        <p:nvSpPr>
          <p:cNvPr id="3" name="Slide Number Placeholder 2"/>
          <p:cNvSpPr>
            <a:spLocks noGrp="1"/>
          </p:cNvSpPr>
          <p:nvPr>
            <p:ph type="sldNum" sz="quarter" idx="10"/>
          </p:nvPr>
        </p:nvSpPr>
        <p:spPr/>
        <p:txBody>
          <a:bodyPr/>
          <a:lstStyle/>
          <a:p>
            <a:fld id="{803D9FE4-F784-4A94-8F3E-54A098F0E8CC}" type="slidenum">
              <a:rPr lang="en-US" smtClean="0">
                <a:solidFill>
                  <a:srgbClr val="000000"/>
                </a:solidFill>
              </a:rPr>
              <a:pPr/>
              <a:t>22</a:t>
            </a:fld>
            <a:endParaRPr lang="en-US">
              <a:solidFill>
                <a:srgbClr val="000000"/>
              </a:solidFill>
            </a:endParaRPr>
          </a:p>
        </p:txBody>
      </p:sp>
      <p:pic>
        <p:nvPicPr>
          <p:cNvPr id="3079" name="Picture 7"/>
          <p:cNvPicPr>
            <a:picLocks noChangeAspect="1" noChangeArrowheads="1"/>
          </p:cNvPicPr>
          <p:nvPr/>
        </p:nvPicPr>
        <p:blipFill>
          <a:blip r:embed="rId3" cstate="print"/>
          <a:srcRect/>
          <a:stretch>
            <a:fillRect/>
          </a:stretch>
        </p:blipFill>
        <p:spPr bwMode="auto">
          <a:xfrm>
            <a:off x="729350" y="1001488"/>
            <a:ext cx="7889748" cy="5215738"/>
          </a:xfrm>
          <a:prstGeom prst="rect">
            <a:avLst/>
          </a:prstGeom>
          <a:noFill/>
          <a:ln w="9525">
            <a:noFill/>
            <a:miter lim="800000"/>
            <a:headEnd/>
            <a:tailEnd/>
          </a:ln>
        </p:spPr>
      </p:pic>
      <p:sp>
        <p:nvSpPr>
          <p:cNvPr id="5" name="Rectangle 4"/>
          <p:cNvSpPr/>
          <p:nvPr/>
        </p:nvSpPr>
        <p:spPr>
          <a:xfrm>
            <a:off x="5682343" y="1121229"/>
            <a:ext cx="2503714" cy="587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682343" y="1240971"/>
            <a:ext cx="2577950" cy="584775"/>
          </a:xfrm>
          <a:prstGeom prst="rect">
            <a:avLst/>
          </a:prstGeom>
          <a:noFill/>
        </p:spPr>
        <p:txBody>
          <a:bodyPr wrap="none" rtlCol="0">
            <a:spAutoFit/>
          </a:bodyPr>
          <a:lstStyle/>
          <a:p>
            <a:r>
              <a:rPr lang="en-US" sz="1600" dirty="0" smtClean="0"/>
              <a:t>Latched absorption device</a:t>
            </a:r>
            <a:br>
              <a:rPr lang="en-US" sz="1600" dirty="0" smtClean="0"/>
            </a:br>
            <a:r>
              <a:rPr lang="en-US" sz="1600" dirty="0" smtClean="0"/>
              <a:t>draws large current</a:t>
            </a:r>
            <a:endParaRPr lang="en-US" sz="1600" dirty="0"/>
          </a:p>
        </p:txBody>
      </p:sp>
      <p:sp>
        <p:nvSpPr>
          <p:cNvPr id="8" name="Rectangle 7"/>
          <p:cNvSpPr/>
          <p:nvPr/>
        </p:nvSpPr>
        <p:spPr>
          <a:xfrm>
            <a:off x="6934200" y="5116285"/>
            <a:ext cx="1684898" cy="8055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172199" y="5108802"/>
            <a:ext cx="2497800" cy="584775"/>
          </a:xfrm>
          <a:prstGeom prst="rect">
            <a:avLst/>
          </a:prstGeom>
          <a:noFill/>
        </p:spPr>
        <p:txBody>
          <a:bodyPr wrap="none" rtlCol="0">
            <a:spAutoFit/>
          </a:bodyPr>
          <a:lstStyle/>
          <a:p>
            <a:r>
              <a:rPr lang="en-US" sz="1600" dirty="0" smtClean="0"/>
              <a:t>Absorption device is</a:t>
            </a:r>
            <a:br>
              <a:rPr lang="en-US" sz="1600" dirty="0" smtClean="0"/>
            </a:br>
            <a:r>
              <a:rPr lang="en-US" sz="1600" dirty="0" smtClean="0"/>
              <a:t>latched at low impedance</a:t>
            </a:r>
            <a:endParaRPr lang="en-US" sz="1600" dirty="0"/>
          </a:p>
        </p:txBody>
      </p:sp>
    </p:spTree>
    <p:extLst>
      <p:ext uri="{BB962C8B-B14F-4D97-AF65-F5344CB8AC3E}">
        <p14:creationId xmlns:p14="http://schemas.microsoft.com/office/powerpoint/2010/main" val="618504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Transient Voltage Suppressor (TVS) Diode</a:t>
            </a:r>
            <a:endParaRPr lang="en-US" dirty="0"/>
          </a:p>
        </p:txBody>
      </p:sp>
      <p:sp>
        <p:nvSpPr>
          <p:cNvPr id="3" name="Slide Number Placeholder 2"/>
          <p:cNvSpPr>
            <a:spLocks noGrp="1"/>
          </p:cNvSpPr>
          <p:nvPr>
            <p:ph type="sldNum" sz="quarter" idx="10"/>
          </p:nvPr>
        </p:nvSpPr>
        <p:spPr/>
        <p:txBody>
          <a:bodyPr/>
          <a:lstStyle/>
          <a:p>
            <a:fld id="{803D9FE4-F784-4A94-8F3E-54A098F0E8CC}" type="slidenum">
              <a:rPr lang="en-US" smtClean="0">
                <a:solidFill>
                  <a:srgbClr val="000000"/>
                </a:solidFill>
              </a:rPr>
              <a:pPr/>
              <a:t>23</a:t>
            </a:fld>
            <a:endParaRPr lang="en-US">
              <a:solidFill>
                <a:srgbClr val="000000"/>
              </a:solidFill>
            </a:endParaRPr>
          </a:p>
        </p:txBody>
      </p:sp>
      <p:graphicFrame>
        <p:nvGraphicFramePr>
          <p:cNvPr id="4098" name="Object 2"/>
          <p:cNvGraphicFramePr>
            <a:graphicFrameLocks noChangeAspect="1"/>
          </p:cNvGraphicFramePr>
          <p:nvPr>
            <p:extLst>
              <p:ext uri="{D42A27DB-BD31-4B8C-83A1-F6EECF244321}">
                <p14:modId xmlns:p14="http://schemas.microsoft.com/office/powerpoint/2010/main" val="3423756185"/>
              </p:ext>
            </p:extLst>
          </p:nvPr>
        </p:nvGraphicFramePr>
        <p:xfrm>
          <a:off x="370112" y="1905000"/>
          <a:ext cx="8393113" cy="4365625"/>
        </p:xfrm>
        <a:graphic>
          <a:graphicData uri="http://schemas.openxmlformats.org/presentationml/2006/ole">
            <mc:AlternateContent xmlns:mc="http://schemas.openxmlformats.org/markup-compatibility/2006">
              <mc:Choice xmlns:v="urn:schemas-microsoft-com:vml" Requires="v">
                <p:oleObj spid="_x0000_s3075" name="Visio" r:id="rId4" imgW="4876008" imgH="2539512" progId="Visio.Drawing.11">
                  <p:embed/>
                </p:oleObj>
              </mc:Choice>
              <mc:Fallback>
                <p:oleObj name="Visio" r:id="rId4" imgW="4876008" imgH="2539512"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112" y="1905000"/>
                        <a:ext cx="8393113" cy="4365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4100" name="Picture 4"/>
          <p:cNvPicPr>
            <a:picLocks noChangeAspect="1" noChangeArrowheads="1"/>
          </p:cNvPicPr>
          <p:nvPr/>
        </p:nvPicPr>
        <p:blipFill>
          <a:blip r:embed="rId6" cstate="print"/>
          <a:srcRect/>
          <a:stretch>
            <a:fillRect/>
          </a:stretch>
        </p:blipFill>
        <p:spPr bwMode="auto">
          <a:xfrm rot="5400000">
            <a:off x="4121430" y="473590"/>
            <a:ext cx="891381" cy="1862584"/>
          </a:xfrm>
          <a:prstGeom prst="rect">
            <a:avLst/>
          </a:prstGeom>
          <a:noFill/>
          <a:ln w="9525">
            <a:noFill/>
            <a:miter lim="800000"/>
            <a:headEnd/>
            <a:tailEnd/>
          </a:ln>
          <a:effectLst/>
        </p:spPr>
      </p:pic>
    </p:spTree>
    <p:extLst>
      <p:ext uri="{BB962C8B-B14F-4D97-AF65-F5344CB8AC3E}">
        <p14:creationId xmlns:p14="http://schemas.microsoft.com/office/powerpoint/2010/main" val="17865297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TVS Diode and Series Resistance</a:t>
            </a:r>
            <a:endParaRPr lang="en-US" dirty="0"/>
          </a:p>
        </p:txBody>
      </p:sp>
      <p:sp>
        <p:nvSpPr>
          <p:cNvPr id="3" name="Slide Number Placeholder 2"/>
          <p:cNvSpPr>
            <a:spLocks noGrp="1"/>
          </p:cNvSpPr>
          <p:nvPr>
            <p:ph type="sldNum" sz="quarter" idx="10"/>
          </p:nvPr>
        </p:nvSpPr>
        <p:spPr/>
        <p:txBody>
          <a:bodyPr/>
          <a:lstStyle/>
          <a:p>
            <a:fld id="{803D9FE4-F784-4A94-8F3E-54A098F0E8CC}" type="slidenum">
              <a:rPr lang="en-US" smtClean="0">
                <a:solidFill>
                  <a:srgbClr val="000000"/>
                </a:solidFill>
              </a:rPr>
              <a:pPr/>
              <a:t>24</a:t>
            </a:fld>
            <a:endParaRPr lang="en-US">
              <a:solidFill>
                <a:srgbClr val="000000"/>
              </a:solidFill>
            </a:endParaRPr>
          </a:p>
        </p:txBody>
      </p:sp>
      <p:pic>
        <p:nvPicPr>
          <p:cNvPr id="5123" name="Picture 3"/>
          <p:cNvPicPr>
            <a:picLocks noChangeAspect="1" noChangeArrowheads="1"/>
          </p:cNvPicPr>
          <p:nvPr/>
        </p:nvPicPr>
        <p:blipFill>
          <a:blip r:embed="rId3" cstate="print"/>
          <a:srcRect/>
          <a:stretch>
            <a:fillRect/>
          </a:stretch>
        </p:blipFill>
        <p:spPr bwMode="auto">
          <a:xfrm>
            <a:off x="729350" y="1001488"/>
            <a:ext cx="7667701" cy="5215738"/>
          </a:xfrm>
          <a:prstGeom prst="rect">
            <a:avLst/>
          </a:prstGeom>
          <a:noFill/>
          <a:ln w="9525">
            <a:noFill/>
            <a:miter lim="800000"/>
            <a:headEnd/>
            <a:tailEnd/>
          </a:ln>
        </p:spPr>
      </p:pic>
      <p:sp>
        <p:nvSpPr>
          <p:cNvPr id="5" name="Rectangle 4"/>
          <p:cNvSpPr/>
          <p:nvPr/>
        </p:nvSpPr>
        <p:spPr>
          <a:xfrm>
            <a:off x="830580" y="3368040"/>
            <a:ext cx="2609306" cy="6814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38693" y="3286191"/>
            <a:ext cx="3185487" cy="646331"/>
          </a:xfrm>
          <a:prstGeom prst="rect">
            <a:avLst/>
          </a:prstGeom>
          <a:noFill/>
        </p:spPr>
        <p:txBody>
          <a:bodyPr wrap="none" rtlCol="0">
            <a:spAutoFit/>
          </a:bodyPr>
          <a:lstStyle/>
          <a:p>
            <a:r>
              <a:rPr lang="en-US" dirty="0" smtClean="0"/>
              <a:t>I</a:t>
            </a:r>
            <a:r>
              <a:rPr lang="en-US" baseline="-25000" dirty="0" smtClean="0"/>
              <a:t>IN</a:t>
            </a:r>
            <a:r>
              <a:rPr lang="en-US" dirty="0" smtClean="0"/>
              <a:t> = (15 V – 0.7 V – 7V)/1k</a:t>
            </a:r>
            <a:r>
              <a:rPr lang="el-GR" dirty="0" smtClean="0">
                <a:latin typeface="Arial"/>
                <a:cs typeface="Arial"/>
              </a:rPr>
              <a:t>Ω</a:t>
            </a:r>
            <a:endParaRPr lang="en-US" dirty="0" smtClean="0">
              <a:latin typeface="Arial"/>
              <a:cs typeface="Arial"/>
            </a:endParaRPr>
          </a:p>
          <a:p>
            <a:r>
              <a:rPr lang="en-US" b="1" dirty="0" smtClean="0">
                <a:solidFill>
                  <a:srgbClr val="FF0000"/>
                </a:solidFill>
                <a:latin typeface="Arial"/>
                <a:cs typeface="Arial"/>
              </a:rPr>
              <a:t>I</a:t>
            </a:r>
            <a:r>
              <a:rPr lang="en-US" b="1" baseline="-25000" dirty="0" smtClean="0">
                <a:solidFill>
                  <a:srgbClr val="FF0000"/>
                </a:solidFill>
                <a:latin typeface="Arial"/>
                <a:cs typeface="Arial"/>
              </a:rPr>
              <a:t>IN</a:t>
            </a:r>
            <a:r>
              <a:rPr lang="en-US" b="1" dirty="0" smtClean="0">
                <a:solidFill>
                  <a:srgbClr val="FF0000"/>
                </a:solidFill>
                <a:latin typeface="Arial"/>
                <a:cs typeface="Arial"/>
              </a:rPr>
              <a:t> = 7.3 mA</a:t>
            </a:r>
            <a:endParaRPr lang="en-US" b="1" dirty="0">
              <a:solidFill>
                <a:srgbClr val="FF0000"/>
              </a:solidFill>
            </a:endParaRPr>
          </a:p>
        </p:txBody>
      </p:sp>
      <p:sp>
        <p:nvSpPr>
          <p:cNvPr id="6" name="Rectangle 5"/>
          <p:cNvSpPr/>
          <p:nvPr/>
        </p:nvSpPr>
        <p:spPr>
          <a:xfrm>
            <a:off x="1356359" y="4251960"/>
            <a:ext cx="1354183" cy="61395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421675" y="4306390"/>
            <a:ext cx="1178528" cy="584775"/>
          </a:xfrm>
          <a:prstGeom prst="rect">
            <a:avLst/>
          </a:prstGeom>
          <a:noFill/>
        </p:spPr>
        <p:txBody>
          <a:bodyPr wrap="none" rtlCol="0">
            <a:spAutoFit/>
          </a:bodyPr>
          <a:lstStyle/>
          <a:p>
            <a:r>
              <a:rPr lang="en-US" sz="1600" dirty="0" smtClean="0"/>
              <a:t>Overstress</a:t>
            </a:r>
            <a:br>
              <a:rPr lang="en-US" sz="1600" dirty="0" smtClean="0"/>
            </a:br>
            <a:r>
              <a:rPr lang="en-US" sz="1600" dirty="0" smtClean="0"/>
              <a:t>voltage</a:t>
            </a:r>
            <a:endParaRPr lang="en-US" sz="1600" dirty="0"/>
          </a:p>
        </p:txBody>
      </p:sp>
      <p:sp>
        <p:nvSpPr>
          <p:cNvPr id="9" name="Rectangle 8"/>
          <p:cNvSpPr/>
          <p:nvPr/>
        </p:nvSpPr>
        <p:spPr>
          <a:xfrm>
            <a:off x="6506046" y="2275114"/>
            <a:ext cx="1603811" cy="9252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401962" y="2278714"/>
            <a:ext cx="1768433" cy="830997"/>
          </a:xfrm>
          <a:prstGeom prst="rect">
            <a:avLst/>
          </a:prstGeom>
          <a:noFill/>
        </p:spPr>
        <p:txBody>
          <a:bodyPr wrap="none" rtlCol="0">
            <a:spAutoFit/>
          </a:bodyPr>
          <a:lstStyle/>
          <a:p>
            <a:r>
              <a:rPr lang="en-US" sz="1600" dirty="0" smtClean="0"/>
              <a:t>TVS limits supply</a:t>
            </a:r>
            <a:br>
              <a:rPr lang="en-US" sz="1600" dirty="0" smtClean="0"/>
            </a:br>
            <a:r>
              <a:rPr lang="en-US" sz="1600" dirty="0" smtClean="0"/>
              <a:t>voltage and sinks</a:t>
            </a:r>
            <a:br>
              <a:rPr lang="en-US" sz="1600" dirty="0" smtClean="0"/>
            </a:br>
            <a:r>
              <a:rPr lang="en-US" sz="1600" dirty="0" smtClean="0"/>
              <a:t>current</a:t>
            </a:r>
            <a:endParaRPr lang="en-US" sz="1600" dirty="0"/>
          </a:p>
        </p:txBody>
      </p:sp>
      <p:sp>
        <p:nvSpPr>
          <p:cNvPr id="10" name="Rectangle 9"/>
          <p:cNvSpPr/>
          <p:nvPr/>
        </p:nvSpPr>
        <p:spPr>
          <a:xfrm>
            <a:off x="6999514" y="4699000"/>
            <a:ext cx="1295400" cy="10704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586345" y="4993716"/>
            <a:ext cx="1813317" cy="584775"/>
          </a:xfrm>
          <a:prstGeom prst="rect">
            <a:avLst/>
          </a:prstGeom>
          <a:noFill/>
        </p:spPr>
        <p:txBody>
          <a:bodyPr wrap="none" rtlCol="0">
            <a:spAutoFit/>
          </a:bodyPr>
          <a:lstStyle/>
          <a:p>
            <a:r>
              <a:rPr lang="en-US" sz="1600" dirty="0" smtClean="0"/>
              <a:t>Absorption device</a:t>
            </a:r>
            <a:br>
              <a:rPr lang="en-US" sz="1600" dirty="0" smtClean="0"/>
            </a:br>
            <a:r>
              <a:rPr lang="en-US" sz="1600" dirty="0" smtClean="0"/>
              <a:t>does not turn on</a:t>
            </a:r>
            <a:endParaRPr lang="en-US" sz="1600" dirty="0"/>
          </a:p>
        </p:txBody>
      </p:sp>
      <p:cxnSp>
        <p:nvCxnSpPr>
          <p:cNvPr id="13" name="Straight Arrow Connector 12"/>
          <p:cNvCxnSpPr/>
          <p:nvPr/>
        </p:nvCxnSpPr>
        <p:spPr>
          <a:xfrm flipH="1" flipV="1">
            <a:off x="6912771" y="4581526"/>
            <a:ext cx="466723" cy="442912"/>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9941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Supply Sequencing</a:t>
            </a:r>
            <a:endParaRPr lang="en-US" dirty="0"/>
          </a:p>
        </p:txBody>
      </p:sp>
      <p:sp>
        <p:nvSpPr>
          <p:cNvPr id="3" name="Slide Number Placeholder 2"/>
          <p:cNvSpPr>
            <a:spLocks noGrp="1"/>
          </p:cNvSpPr>
          <p:nvPr>
            <p:ph type="sldNum" sz="quarter" idx="10"/>
          </p:nvPr>
        </p:nvSpPr>
        <p:spPr/>
        <p:txBody>
          <a:bodyPr/>
          <a:lstStyle/>
          <a:p>
            <a:fld id="{803D9FE4-F784-4A94-8F3E-54A098F0E8CC}" type="slidenum">
              <a:rPr lang="en-US" smtClean="0">
                <a:solidFill>
                  <a:srgbClr val="000000"/>
                </a:solidFill>
              </a:rPr>
              <a:pPr/>
              <a:t>25</a:t>
            </a:fld>
            <a:endParaRPr lang="en-US">
              <a:solidFill>
                <a:srgbClr val="000000"/>
              </a:solidFill>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5450" y="1169772"/>
            <a:ext cx="57531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920421" y="4968784"/>
            <a:ext cx="1242648" cy="338554"/>
          </a:xfrm>
          <a:prstGeom prst="rect">
            <a:avLst/>
          </a:prstGeom>
          <a:noFill/>
        </p:spPr>
        <p:txBody>
          <a:bodyPr wrap="none" rtlCol="0">
            <a:spAutoFit/>
          </a:bodyPr>
          <a:lstStyle/>
          <a:p>
            <a:r>
              <a:rPr lang="en-US" sz="1600" dirty="0" smtClean="0"/>
              <a:t>Floating pin</a:t>
            </a:r>
            <a:endParaRPr lang="en-US" sz="1600" dirty="0"/>
          </a:p>
        </p:txBody>
      </p:sp>
      <p:sp>
        <p:nvSpPr>
          <p:cNvPr id="5" name="TextBox 4"/>
          <p:cNvSpPr txBox="1"/>
          <p:nvPr/>
        </p:nvSpPr>
        <p:spPr>
          <a:xfrm>
            <a:off x="222422" y="3892372"/>
            <a:ext cx="2133918" cy="584775"/>
          </a:xfrm>
          <a:prstGeom prst="rect">
            <a:avLst/>
          </a:prstGeom>
          <a:noFill/>
        </p:spPr>
        <p:txBody>
          <a:bodyPr wrap="none" rtlCol="0">
            <a:spAutoFit/>
          </a:bodyPr>
          <a:lstStyle/>
          <a:p>
            <a:r>
              <a:rPr lang="en-US" sz="1600" dirty="0" smtClean="0"/>
              <a:t>High impedance from</a:t>
            </a:r>
            <a:br>
              <a:rPr lang="en-US" sz="1600" dirty="0" smtClean="0"/>
            </a:br>
            <a:r>
              <a:rPr lang="en-US" sz="1600" dirty="0" smtClean="0"/>
              <a:t>previous stage</a:t>
            </a:r>
            <a:endParaRPr lang="en-US" sz="1600" dirty="0"/>
          </a:p>
        </p:txBody>
      </p:sp>
      <p:sp>
        <p:nvSpPr>
          <p:cNvPr id="6" name="TextBox 5"/>
          <p:cNvSpPr txBox="1"/>
          <p:nvPr/>
        </p:nvSpPr>
        <p:spPr>
          <a:xfrm>
            <a:off x="5684108" y="4172402"/>
            <a:ext cx="3106941" cy="584775"/>
          </a:xfrm>
          <a:prstGeom prst="rect">
            <a:avLst/>
          </a:prstGeom>
          <a:noFill/>
        </p:spPr>
        <p:txBody>
          <a:bodyPr wrap="none" rtlCol="0">
            <a:spAutoFit/>
          </a:bodyPr>
          <a:lstStyle/>
          <a:p>
            <a:r>
              <a:rPr lang="en-US" sz="1600" b="1" dirty="0" smtClean="0">
                <a:solidFill>
                  <a:schemeClr val="accent1"/>
                </a:solidFill>
              </a:rPr>
              <a:t>Current finds internal paths – </a:t>
            </a:r>
            <a:br>
              <a:rPr lang="en-US" sz="1600" b="1" dirty="0" smtClean="0">
                <a:solidFill>
                  <a:schemeClr val="accent1"/>
                </a:solidFill>
              </a:rPr>
            </a:br>
            <a:r>
              <a:rPr lang="en-US" sz="1600" b="1" dirty="0" smtClean="0">
                <a:solidFill>
                  <a:schemeClr val="accent1"/>
                </a:solidFill>
              </a:rPr>
              <a:t>abnormal operation!</a:t>
            </a:r>
            <a:endParaRPr lang="en-US" sz="1600" b="1" dirty="0">
              <a:solidFill>
                <a:schemeClr val="accent1"/>
              </a:solidFill>
            </a:endParaRPr>
          </a:p>
        </p:txBody>
      </p:sp>
      <p:cxnSp>
        <p:nvCxnSpPr>
          <p:cNvPr id="9" name="Straight Arrow Connector 8"/>
          <p:cNvCxnSpPr>
            <a:stCxn id="6" idx="1"/>
          </p:cNvCxnSpPr>
          <p:nvPr/>
        </p:nvCxnSpPr>
        <p:spPr>
          <a:xfrm flipH="1" flipV="1">
            <a:off x="4856205" y="3719383"/>
            <a:ext cx="827903" cy="745407"/>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3746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Supply Sequencing</a:t>
            </a:r>
            <a:endParaRPr lang="en-US" dirty="0"/>
          </a:p>
        </p:txBody>
      </p:sp>
      <p:sp>
        <p:nvSpPr>
          <p:cNvPr id="3" name="Slide Number Placeholder 2"/>
          <p:cNvSpPr>
            <a:spLocks noGrp="1"/>
          </p:cNvSpPr>
          <p:nvPr>
            <p:ph type="sldNum" sz="quarter" idx="10"/>
          </p:nvPr>
        </p:nvSpPr>
        <p:spPr/>
        <p:txBody>
          <a:bodyPr/>
          <a:lstStyle/>
          <a:p>
            <a:fld id="{803D9FE4-F784-4A94-8F3E-54A098F0E8CC}" type="slidenum">
              <a:rPr lang="en-US" smtClean="0">
                <a:solidFill>
                  <a:srgbClr val="000000"/>
                </a:solidFill>
              </a:rPr>
              <a:pPr/>
              <a:t>26</a:t>
            </a:fld>
            <a:endParaRPr lang="en-US">
              <a:solidFill>
                <a:srgbClr val="000000"/>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3367" y="1030376"/>
            <a:ext cx="6305550" cy="501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832392" y="4320686"/>
            <a:ext cx="2936510" cy="584775"/>
          </a:xfrm>
          <a:prstGeom prst="rect">
            <a:avLst/>
          </a:prstGeom>
          <a:noFill/>
        </p:spPr>
        <p:txBody>
          <a:bodyPr wrap="none" rtlCol="0">
            <a:spAutoFit/>
          </a:bodyPr>
          <a:lstStyle/>
          <a:p>
            <a:r>
              <a:rPr lang="en-US" sz="1600" dirty="0" smtClean="0"/>
              <a:t>Current flows from positive to</a:t>
            </a:r>
            <a:br>
              <a:rPr lang="en-US" sz="1600" dirty="0" smtClean="0"/>
            </a:br>
            <a:r>
              <a:rPr lang="en-US" sz="1600" dirty="0" smtClean="0"/>
              <a:t>negative supply via TVS diode</a:t>
            </a:r>
            <a:endParaRPr lang="en-US" sz="1600" dirty="0"/>
          </a:p>
        </p:txBody>
      </p:sp>
      <p:cxnSp>
        <p:nvCxnSpPr>
          <p:cNvPr id="7" name="Straight Arrow Connector 6"/>
          <p:cNvCxnSpPr>
            <a:stCxn id="6" idx="1"/>
          </p:cNvCxnSpPr>
          <p:nvPr/>
        </p:nvCxnSpPr>
        <p:spPr>
          <a:xfrm flipH="1">
            <a:off x="5214551" y="4613074"/>
            <a:ext cx="617841" cy="416129"/>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977081" y="3892378"/>
            <a:ext cx="420130" cy="4283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778863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Schottky Diodes – Input Protection</a:t>
            </a:r>
            <a:endParaRPr lang="en-US" dirty="0"/>
          </a:p>
        </p:txBody>
      </p:sp>
      <p:sp>
        <p:nvSpPr>
          <p:cNvPr id="3" name="Slide Number Placeholder 2"/>
          <p:cNvSpPr>
            <a:spLocks noGrp="1"/>
          </p:cNvSpPr>
          <p:nvPr>
            <p:ph type="sldNum" sz="quarter" idx="10"/>
          </p:nvPr>
        </p:nvSpPr>
        <p:spPr/>
        <p:txBody>
          <a:bodyPr/>
          <a:lstStyle/>
          <a:p>
            <a:fld id="{803D9FE4-F784-4A94-8F3E-54A098F0E8CC}" type="slidenum">
              <a:rPr lang="en-US" smtClean="0">
                <a:solidFill>
                  <a:srgbClr val="000000"/>
                </a:solidFill>
              </a:rPr>
              <a:pPr/>
              <a:t>27</a:t>
            </a:fld>
            <a:endParaRPr lang="en-US">
              <a:solidFill>
                <a:srgbClr val="000000"/>
              </a:solidFill>
            </a:endParaRPr>
          </a:p>
        </p:txBody>
      </p:sp>
      <p:pic>
        <p:nvPicPr>
          <p:cNvPr id="28675" name="Picture 3"/>
          <p:cNvPicPr>
            <a:picLocks noChangeAspect="1" noChangeArrowheads="1"/>
          </p:cNvPicPr>
          <p:nvPr/>
        </p:nvPicPr>
        <p:blipFill>
          <a:blip r:embed="rId3" cstate="print"/>
          <a:srcRect/>
          <a:stretch>
            <a:fillRect/>
          </a:stretch>
        </p:blipFill>
        <p:spPr bwMode="auto">
          <a:xfrm>
            <a:off x="532039" y="1160463"/>
            <a:ext cx="8058150" cy="4543425"/>
          </a:xfrm>
          <a:prstGeom prst="rect">
            <a:avLst/>
          </a:prstGeom>
          <a:noFill/>
          <a:ln w="9525">
            <a:noFill/>
            <a:miter lim="800000"/>
            <a:headEnd/>
            <a:tailEnd/>
          </a:ln>
          <a:effectLst/>
        </p:spPr>
      </p:pic>
      <p:sp>
        <p:nvSpPr>
          <p:cNvPr id="4" name="Rectangle 3"/>
          <p:cNvSpPr/>
          <p:nvPr/>
        </p:nvSpPr>
        <p:spPr>
          <a:xfrm flipH="1">
            <a:off x="532037" y="4419601"/>
            <a:ext cx="1340306" cy="5290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28600" y="3399516"/>
            <a:ext cx="1404552" cy="584775"/>
          </a:xfrm>
          <a:prstGeom prst="rect">
            <a:avLst/>
          </a:prstGeom>
          <a:noFill/>
        </p:spPr>
        <p:txBody>
          <a:bodyPr wrap="none" rtlCol="0">
            <a:spAutoFit/>
          </a:bodyPr>
          <a:lstStyle/>
          <a:p>
            <a:r>
              <a:rPr lang="en-US" sz="1600" dirty="0" smtClean="0"/>
              <a:t>Connected to</a:t>
            </a:r>
            <a:br>
              <a:rPr lang="en-US" sz="1600" dirty="0" smtClean="0"/>
            </a:br>
            <a:r>
              <a:rPr lang="en-US" sz="1600" dirty="0" smtClean="0"/>
              <a:t>outside world</a:t>
            </a:r>
            <a:endParaRPr lang="en-US" sz="1600" dirty="0"/>
          </a:p>
        </p:txBody>
      </p:sp>
      <p:sp>
        <p:nvSpPr>
          <p:cNvPr id="8" name="Rectangle 7"/>
          <p:cNvSpPr/>
          <p:nvPr/>
        </p:nvSpPr>
        <p:spPr>
          <a:xfrm flipH="1">
            <a:off x="3890961" y="2398145"/>
            <a:ext cx="866096" cy="2645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flipH="1">
            <a:off x="7265364" y="3852018"/>
            <a:ext cx="1453757" cy="56758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265364" y="3855307"/>
            <a:ext cx="1175322" cy="584775"/>
          </a:xfrm>
          <a:prstGeom prst="rect">
            <a:avLst/>
          </a:prstGeom>
          <a:noFill/>
        </p:spPr>
        <p:txBody>
          <a:bodyPr wrap="none" rtlCol="0">
            <a:spAutoFit/>
          </a:bodyPr>
          <a:lstStyle/>
          <a:p>
            <a:r>
              <a:rPr lang="en-US" sz="1600" dirty="0" smtClean="0"/>
              <a:t>Internal</a:t>
            </a:r>
            <a:br>
              <a:rPr lang="en-US" sz="1600" dirty="0" smtClean="0"/>
            </a:br>
            <a:r>
              <a:rPr lang="en-US" sz="1600" dirty="0" smtClean="0"/>
              <a:t>connection</a:t>
            </a:r>
            <a:endParaRPr lang="en-US" sz="1600" dirty="0"/>
          </a:p>
        </p:txBody>
      </p:sp>
    </p:spTree>
    <p:extLst>
      <p:ext uri="{BB962C8B-B14F-4D97-AF65-F5344CB8AC3E}">
        <p14:creationId xmlns:p14="http://schemas.microsoft.com/office/powerpoint/2010/main" val="1255944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3" cstate="print"/>
          <a:srcRect/>
          <a:stretch>
            <a:fillRect/>
          </a:stretch>
        </p:blipFill>
        <p:spPr bwMode="auto">
          <a:xfrm>
            <a:off x="958850" y="1160463"/>
            <a:ext cx="7226300" cy="4543425"/>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smtClean="0"/>
              <a:t>Schottky Diodes – Output Protection</a:t>
            </a:r>
            <a:endParaRPr lang="en-US" dirty="0"/>
          </a:p>
        </p:txBody>
      </p:sp>
      <p:sp>
        <p:nvSpPr>
          <p:cNvPr id="3" name="Slide Number Placeholder 2"/>
          <p:cNvSpPr>
            <a:spLocks noGrp="1"/>
          </p:cNvSpPr>
          <p:nvPr>
            <p:ph type="sldNum" sz="quarter" idx="10"/>
          </p:nvPr>
        </p:nvSpPr>
        <p:spPr/>
        <p:txBody>
          <a:bodyPr/>
          <a:lstStyle/>
          <a:p>
            <a:fld id="{803D9FE4-F784-4A94-8F3E-54A098F0E8CC}" type="slidenum">
              <a:rPr lang="en-US" smtClean="0">
                <a:solidFill>
                  <a:srgbClr val="000000"/>
                </a:solidFill>
              </a:rPr>
              <a:pPr/>
              <a:t>28</a:t>
            </a:fld>
            <a:endParaRPr lang="en-US">
              <a:solidFill>
                <a:srgbClr val="000000"/>
              </a:solidFill>
            </a:endParaRPr>
          </a:p>
        </p:txBody>
      </p:sp>
      <p:sp>
        <p:nvSpPr>
          <p:cNvPr id="7" name="TextBox 6"/>
          <p:cNvSpPr txBox="1"/>
          <p:nvPr/>
        </p:nvSpPr>
        <p:spPr>
          <a:xfrm>
            <a:off x="4952093" y="1883228"/>
            <a:ext cx="1883228" cy="830997"/>
          </a:xfrm>
          <a:prstGeom prst="rect">
            <a:avLst/>
          </a:prstGeom>
          <a:noFill/>
        </p:spPr>
        <p:txBody>
          <a:bodyPr wrap="square" rtlCol="0">
            <a:spAutoFit/>
          </a:bodyPr>
          <a:lstStyle/>
          <a:p>
            <a:r>
              <a:rPr lang="en-US" sz="1600" b="1" dirty="0" err="1" smtClean="0">
                <a:solidFill>
                  <a:schemeClr val="accent1"/>
                </a:solidFill>
              </a:rPr>
              <a:t>R</a:t>
            </a:r>
            <a:r>
              <a:rPr lang="en-US" sz="1600" b="1" baseline="-25000" dirty="0" err="1" smtClean="0">
                <a:solidFill>
                  <a:schemeClr val="accent1"/>
                </a:solidFill>
              </a:rPr>
              <a:t>p</a:t>
            </a:r>
            <a:r>
              <a:rPr lang="en-US" sz="1600" b="1" dirty="0" smtClean="0">
                <a:solidFill>
                  <a:schemeClr val="accent1"/>
                </a:solidFill>
              </a:rPr>
              <a:t> = 10 to 20 </a:t>
            </a:r>
            <a:r>
              <a:rPr lang="el-GR" sz="1600" b="1" dirty="0" smtClean="0">
                <a:solidFill>
                  <a:schemeClr val="accent1"/>
                </a:solidFill>
              </a:rPr>
              <a:t>Ω</a:t>
            </a:r>
            <a:endParaRPr lang="en-US" sz="1600" b="1" dirty="0" smtClean="0">
              <a:solidFill>
                <a:schemeClr val="accent1"/>
              </a:solidFill>
            </a:endParaRPr>
          </a:p>
          <a:p>
            <a:r>
              <a:rPr lang="en-US" sz="1600" dirty="0" smtClean="0"/>
              <a:t>to minimize impact </a:t>
            </a:r>
            <a:br>
              <a:rPr lang="en-US" sz="1600" dirty="0" smtClean="0"/>
            </a:br>
            <a:r>
              <a:rPr lang="en-US" sz="1600" dirty="0" smtClean="0"/>
              <a:t>on output swing</a:t>
            </a:r>
            <a:endParaRPr lang="en-US" sz="1600" dirty="0"/>
          </a:p>
        </p:txBody>
      </p:sp>
      <p:sp>
        <p:nvSpPr>
          <p:cNvPr id="5" name="Rectangle 4"/>
          <p:cNvSpPr/>
          <p:nvPr/>
        </p:nvSpPr>
        <p:spPr>
          <a:xfrm>
            <a:off x="685800" y="4136571"/>
            <a:ext cx="1349829" cy="664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83029" y="3755572"/>
            <a:ext cx="1175322" cy="584775"/>
          </a:xfrm>
          <a:prstGeom prst="rect">
            <a:avLst/>
          </a:prstGeom>
          <a:noFill/>
        </p:spPr>
        <p:txBody>
          <a:bodyPr wrap="none" rtlCol="0">
            <a:spAutoFit/>
          </a:bodyPr>
          <a:lstStyle/>
          <a:p>
            <a:r>
              <a:rPr lang="en-US" sz="1600" dirty="0" smtClean="0"/>
              <a:t>Internal</a:t>
            </a:r>
            <a:br>
              <a:rPr lang="en-US" sz="1600" dirty="0" smtClean="0"/>
            </a:br>
            <a:r>
              <a:rPr lang="en-US" sz="1600" dirty="0" smtClean="0"/>
              <a:t>connection</a:t>
            </a:r>
            <a:endParaRPr lang="en-US" sz="1600" dirty="0"/>
          </a:p>
        </p:txBody>
      </p:sp>
      <p:sp>
        <p:nvSpPr>
          <p:cNvPr id="9" name="Rectangle 8"/>
          <p:cNvSpPr/>
          <p:nvPr/>
        </p:nvSpPr>
        <p:spPr>
          <a:xfrm>
            <a:off x="6835321" y="3907971"/>
            <a:ext cx="1349829" cy="6640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35321" y="3921908"/>
            <a:ext cx="1404552" cy="584775"/>
          </a:xfrm>
          <a:prstGeom prst="rect">
            <a:avLst/>
          </a:prstGeom>
          <a:noFill/>
        </p:spPr>
        <p:txBody>
          <a:bodyPr wrap="none" rtlCol="0">
            <a:spAutoFit/>
          </a:bodyPr>
          <a:lstStyle/>
          <a:p>
            <a:r>
              <a:rPr lang="en-US" sz="1600" dirty="0" smtClean="0"/>
              <a:t>Connected to</a:t>
            </a:r>
            <a:br>
              <a:rPr lang="en-US" sz="1600" dirty="0" smtClean="0"/>
            </a:br>
            <a:r>
              <a:rPr lang="en-US" sz="1600" dirty="0" smtClean="0"/>
              <a:t>outside world</a:t>
            </a:r>
            <a:endParaRPr lang="en-US" sz="1600" dirty="0"/>
          </a:p>
        </p:txBody>
      </p:sp>
      <p:sp>
        <p:nvSpPr>
          <p:cNvPr id="10" name="Rectangle 9"/>
          <p:cNvSpPr/>
          <p:nvPr/>
        </p:nvSpPr>
        <p:spPr>
          <a:xfrm>
            <a:off x="2329543" y="2298726"/>
            <a:ext cx="832757" cy="415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8394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0768" y="3007728"/>
            <a:ext cx="8242598" cy="2965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0768" y="1905010"/>
            <a:ext cx="8242598" cy="2965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Multiple-Choice Quiz</a:t>
            </a:r>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pPr/>
              <a:t>29</a:t>
            </a:fld>
            <a:endParaRPr lang="en-US"/>
          </a:p>
        </p:txBody>
      </p:sp>
      <p:sp>
        <p:nvSpPr>
          <p:cNvPr id="3" name="Content Placeholder 2"/>
          <p:cNvSpPr>
            <a:spLocks noGrp="1"/>
          </p:cNvSpPr>
          <p:nvPr>
            <p:ph idx="1"/>
          </p:nvPr>
        </p:nvSpPr>
        <p:spPr/>
        <p:txBody>
          <a:bodyPr/>
          <a:lstStyle/>
          <a:p>
            <a:pPr marL="457200" indent="-457200">
              <a:spcBef>
                <a:spcPts val="0"/>
              </a:spcBef>
              <a:buFont typeface="Arial" pitchFamily="34" charset="0"/>
              <a:buChar char="•"/>
            </a:pPr>
            <a:r>
              <a:rPr lang="en-US" sz="1800" dirty="0" smtClean="0"/>
              <a:t>EOS damage occurs when you exceed ______.</a:t>
            </a:r>
          </a:p>
          <a:p>
            <a:pPr marL="457200" indent="-457200">
              <a:spcBef>
                <a:spcPts val="0"/>
              </a:spcBef>
              <a:buNone/>
            </a:pPr>
            <a:r>
              <a:rPr lang="en-US" sz="1800" dirty="0" smtClean="0"/>
              <a:t>	a)	The specified minimum voltage level.</a:t>
            </a:r>
          </a:p>
          <a:p>
            <a:pPr marL="457200" indent="-457200">
              <a:spcBef>
                <a:spcPts val="0"/>
              </a:spcBef>
              <a:buNone/>
            </a:pPr>
            <a:r>
              <a:rPr lang="en-US" sz="1800" dirty="0" smtClean="0"/>
              <a:t>	b)	Two times the maximum specified voltage level.</a:t>
            </a:r>
          </a:p>
          <a:p>
            <a:pPr marL="457200" indent="-457200">
              <a:spcBef>
                <a:spcPts val="0"/>
              </a:spcBef>
              <a:buNone/>
            </a:pPr>
            <a:r>
              <a:rPr lang="en-US" sz="1800" dirty="0" smtClean="0"/>
              <a:t>	c)	The absolute maximum voltage rating.</a:t>
            </a:r>
          </a:p>
          <a:p>
            <a:pPr marL="457200" indent="-457200">
              <a:spcBef>
                <a:spcPts val="0"/>
              </a:spcBef>
              <a:buNone/>
            </a:pPr>
            <a:r>
              <a:rPr lang="en-US" sz="1800" dirty="0" smtClean="0"/>
              <a:t>	d)	The maximum allowable frequency for input signals.</a:t>
            </a:r>
          </a:p>
          <a:p>
            <a:pPr marL="457200" indent="-457200">
              <a:spcBef>
                <a:spcPts val="0"/>
              </a:spcBef>
              <a:buFont typeface="Arial" pitchFamily="34" charset="0"/>
              <a:buChar char="•"/>
            </a:pPr>
            <a:endParaRPr lang="en-US" sz="1800" dirty="0" smtClean="0"/>
          </a:p>
          <a:p>
            <a:pPr marL="457200" indent="-457200">
              <a:spcBef>
                <a:spcPts val="0"/>
              </a:spcBef>
              <a:buFont typeface="Arial" pitchFamily="34" charset="0"/>
              <a:buChar char="•"/>
            </a:pPr>
            <a:r>
              <a:rPr lang="en-US" sz="1800" dirty="0" smtClean="0"/>
              <a:t>(T/F) EOS events are typically longer in duration than ESD events.</a:t>
            </a:r>
          </a:p>
          <a:p>
            <a:pPr marL="457200" indent="-457200">
              <a:spcBef>
                <a:spcPts val="0"/>
              </a:spcBef>
              <a:buNone/>
            </a:pPr>
            <a:r>
              <a:rPr lang="en-US" sz="1800" dirty="0" smtClean="0"/>
              <a:t>	a)	True</a:t>
            </a:r>
          </a:p>
          <a:p>
            <a:pPr marL="457200" indent="-457200">
              <a:spcBef>
                <a:spcPts val="0"/>
              </a:spcBef>
              <a:buNone/>
            </a:pPr>
            <a:r>
              <a:rPr lang="en-US" sz="1800" dirty="0" smtClean="0"/>
              <a:t>	b)	False</a:t>
            </a:r>
          </a:p>
          <a:p>
            <a:pPr marL="457200" indent="-457200">
              <a:spcBef>
                <a:spcPts val="0"/>
              </a:spcBef>
              <a:buNone/>
            </a:pPr>
            <a:endParaRPr lang="en-US" sz="1800" dirty="0" smtClean="0"/>
          </a:p>
        </p:txBody>
      </p:sp>
    </p:spTree>
    <p:extLst>
      <p:ext uri="{BB962C8B-B14F-4D97-AF65-F5344CB8AC3E}">
        <p14:creationId xmlns:p14="http://schemas.microsoft.com/office/powerpoint/2010/main" val="2613564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775" y="142875"/>
            <a:ext cx="8458200" cy="814388"/>
          </a:xfrm>
        </p:spPr>
        <p:txBody>
          <a:bodyPr/>
          <a:lstStyle/>
          <a:p>
            <a:r>
              <a:rPr lang="en-US" sz="2800" dirty="0" smtClean="0"/>
              <a:t>ESD Generation vs. Relative Humidity</a:t>
            </a:r>
            <a:r>
              <a:rPr lang="en-US" sz="2800" dirty="0"/>
              <a:t> </a:t>
            </a:r>
            <a:r>
              <a:rPr lang="en-US" sz="2800" dirty="0" smtClean="0"/>
              <a:t>(RH)</a:t>
            </a:r>
            <a:endParaRPr lang="en-US" sz="2800" dirty="0"/>
          </a:p>
        </p:txBody>
      </p:sp>
      <p:sp>
        <p:nvSpPr>
          <p:cNvPr id="3" name="Slide Number Placeholder 2"/>
          <p:cNvSpPr>
            <a:spLocks noGrp="1"/>
          </p:cNvSpPr>
          <p:nvPr>
            <p:ph type="sldNum" sz="quarter" idx="10"/>
          </p:nvPr>
        </p:nvSpPr>
        <p:spPr/>
        <p:txBody>
          <a:bodyPr/>
          <a:lstStyle/>
          <a:p>
            <a:fld id="{803D9FE4-F784-4A94-8F3E-54A098F0E8CC}" type="slidenum">
              <a:rPr lang="en-US" smtClean="0">
                <a:solidFill>
                  <a:srgbClr val="000000"/>
                </a:solidFill>
              </a:rPr>
              <a:pPr/>
              <a:t>3</a:t>
            </a:fld>
            <a:endParaRPr lang="en-US">
              <a:solidFill>
                <a:srgbClr val="000000"/>
              </a:solidFill>
            </a:endParaRPr>
          </a:p>
        </p:txBody>
      </p:sp>
      <p:pic>
        <p:nvPicPr>
          <p:cNvPr id="31746" name="Picture 2"/>
          <p:cNvPicPr>
            <a:picLocks noChangeAspect="1" noChangeArrowheads="1"/>
          </p:cNvPicPr>
          <p:nvPr/>
        </p:nvPicPr>
        <p:blipFill>
          <a:blip r:embed="rId3" cstate="print"/>
          <a:srcRect/>
          <a:stretch>
            <a:fillRect/>
          </a:stretch>
        </p:blipFill>
        <p:spPr bwMode="auto">
          <a:xfrm>
            <a:off x="381000" y="838200"/>
            <a:ext cx="6934200" cy="2097595"/>
          </a:xfrm>
          <a:prstGeom prst="rect">
            <a:avLst/>
          </a:prstGeom>
          <a:noFill/>
          <a:ln w="9525">
            <a:noFill/>
            <a:miter lim="800000"/>
            <a:headEnd/>
            <a:tailEnd/>
          </a:ln>
          <a:effectLst/>
        </p:spPr>
      </p:pic>
      <p:sp>
        <p:nvSpPr>
          <p:cNvPr id="7" name="TextBox 6"/>
          <p:cNvSpPr txBox="1"/>
          <p:nvPr/>
        </p:nvSpPr>
        <p:spPr>
          <a:xfrm>
            <a:off x="381000" y="2938046"/>
            <a:ext cx="2600264" cy="338554"/>
          </a:xfrm>
          <a:prstGeom prst="rect">
            <a:avLst/>
          </a:prstGeom>
          <a:noFill/>
        </p:spPr>
        <p:txBody>
          <a:bodyPr wrap="none" rtlCol="0">
            <a:spAutoFit/>
          </a:bodyPr>
          <a:lstStyle/>
          <a:p>
            <a:r>
              <a:rPr lang="en-US" sz="1600" dirty="0" smtClean="0"/>
              <a:t>Source: ESD Association </a:t>
            </a:r>
            <a:endParaRPr lang="en-US" sz="1600" dirty="0"/>
          </a:p>
        </p:txBody>
      </p:sp>
      <p:sp>
        <p:nvSpPr>
          <p:cNvPr id="8" name="Title 1"/>
          <p:cNvSpPr txBox="1">
            <a:spLocks/>
          </p:cNvSpPr>
          <p:nvPr/>
        </p:nvSpPr>
        <p:spPr bwMode="auto">
          <a:xfrm>
            <a:off x="231775" y="3581400"/>
            <a:ext cx="8458200" cy="8143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85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tx2"/>
                </a:solidFill>
                <a:effectLst/>
                <a:uLnTx/>
                <a:uFillTx/>
                <a:latin typeface="+mj-lt"/>
                <a:ea typeface="+mj-ea"/>
                <a:cs typeface="+mj-cs"/>
              </a:rPr>
              <a:t>ESD Generation vs. Human</a:t>
            </a:r>
            <a:r>
              <a:rPr kumimoji="0" lang="en-US" sz="2800" b="1" i="0" u="none" strike="noStrike" kern="0" cap="none" spc="0" normalizeH="0" noProof="0" dirty="0" smtClean="0">
                <a:ln>
                  <a:noFill/>
                </a:ln>
                <a:solidFill>
                  <a:schemeClr val="tx2"/>
                </a:solidFill>
                <a:effectLst/>
                <a:uLnTx/>
                <a:uFillTx/>
                <a:latin typeface="+mj-lt"/>
                <a:ea typeface="+mj-ea"/>
                <a:cs typeface="+mj-cs"/>
              </a:rPr>
              <a:t> Awareness</a:t>
            </a:r>
            <a:endParaRPr kumimoji="0" lang="en-US" sz="2800" b="1" i="0" u="none" strike="noStrike" kern="0" cap="none" spc="0" normalizeH="0" baseline="0" noProof="0" dirty="0">
              <a:ln>
                <a:noFill/>
              </a:ln>
              <a:solidFill>
                <a:schemeClr val="tx2"/>
              </a:solidFill>
              <a:effectLst/>
              <a:uLnTx/>
              <a:uFillTx/>
              <a:latin typeface="+mj-lt"/>
              <a:ea typeface="+mj-ea"/>
              <a:cs typeface="+mj-cs"/>
            </a:endParaRPr>
          </a:p>
        </p:txBody>
      </p:sp>
      <p:pic>
        <p:nvPicPr>
          <p:cNvPr id="31747" name="Picture 3"/>
          <p:cNvPicPr>
            <a:picLocks noChangeAspect="1" noChangeArrowheads="1"/>
          </p:cNvPicPr>
          <p:nvPr/>
        </p:nvPicPr>
        <p:blipFill>
          <a:blip r:embed="rId4" cstate="print"/>
          <a:srcRect/>
          <a:stretch>
            <a:fillRect/>
          </a:stretch>
        </p:blipFill>
        <p:spPr bwMode="auto">
          <a:xfrm>
            <a:off x="381000" y="4267200"/>
            <a:ext cx="3048000" cy="1364022"/>
          </a:xfrm>
          <a:prstGeom prst="rect">
            <a:avLst/>
          </a:prstGeom>
          <a:noFill/>
          <a:ln w="9525">
            <a:noFill/>
            <a:miter lim="800000"/>
            <a:headEnd/>
            <a:tailEnd/>
          </a:ln>
          <a:effectLst/>
        </p:spPr>
      </p:pic>
      <p:sp>
        <p:nvSpPr>
          <p:cNvPr id="12" name="TextBox 11"/>
          <p:cNvSpPr txBox="1"/>
          <p:nvPr/>
        </p:nvSpPr>
        <p:spPr>
          <a:xfrm>
            <a:off x="381000" y="5638800"/>
            <a:ext cx="6324167" cy="338554"/>
          </a:xfrm>
          <a:prstGeom prst="rect">
            <a:avLst/>
          </a:prstGeom>
          <a:noFill/>
        </p:spPr>
        <p:txBody>
          <a:bodyPr wrap="none" rtlCol="0">
            <a:spAutoFit/>
          </a:bodyPr>
          <a:lstStyle/>
          <a:p>
            <a:r>
              <a:rPr lang="en-US" sz="1600" dirty="0" smtClean="0"/>
              <a:t>Source: </a:t>
            </a:r>
            <a:r>
              <a:rPr lang="en-US" sz="1600" dirty="0" smtClean="0">
                <a:hlinkClick r:id="rId5"/>
              </a:rPr>
              <a:t>http://emp.byui.edu/fisherr/esd/esd_control_handbook.pdf</a:t>
            </a:r>
            <a:r>
              <a:rPr lang="en-US" sz="1600" dirty="0" smtClean="0"/>
              <a:t> </a:t>
            </a:r>
            <a:endParaRPr lang="en-US" sz="1600" dirty="0"/>
          </a:p>
        </p:txBody>
      </p:sp>
      <p:sp>
        <p:nvSpPr>
          <p:cNvPr id="13" name="TextBox 12"/>
          <p:cNvSpPr txBox="1"/>
          <p:nvPr/>
        </p:nvSpPr>
        <p:spPr>
          <a:xfrm>
            <a:off x="4448175" y="4565085"/>
            <a:ext cx="4128053" cy="646331"/>
          </a:xfrm>
          <a:prstGeom prst="rect">
            <a:avLst/>
          </a:prstGeom>
          <a:noFill/>
        </p:spPr>
        <p:txBody>
          <a:bodyPr wrap="none" rtlCol="0">
            <a:spAutoFit/>
          </a:bodyPr>
          <a:lstStyle/>
          <a:p>
            <a:r>
              <a:rPr lang="en-US" b="1" dirty="0" smtClean="0">
                <a:solidFill>
                  <a:srgbClr val="005696"/>
                </a:solidFill>
              </a:rPr>
              <a:t>Some ICs can be damaged at &lt;10V !</a:t>
            </a:r>
          </a:p>
          <a:p>
            <a:r>
              <a:rPr lang="en-US" b="1" dirty="0" smtClean="0">
                <a:solidFill>
                  <a:srgbClr val="005696"/>
                </a:solidFill>
              </a:rPr>
              <a:t>You will not even feel the ESD !</a:t>
            </a:r>
            <a:endParaRPr lang="en-US" b="1" dirty="0">
              <a:solidFill>
                <a:srgbClr val="005696"/>
              </a:solidFill>
            </a:endParaRPr>
          </a:p>
        </p:txBody>
      </p:sp>
    </p:spTree>
    <p:extLst>
      <p:ext uri="{BB962C8B-B14F-4D97-AF65-F5344CB8AC3E}">
        <p14:creationId xmlns:p14="http://schemas.microsoft.com/office/powerpoint/2010/main" val="567117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0768" y="4129983"/>
            <a:ext cx="8242598" cy="2965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0768" y="1641765"/>
            <a:ext cx="8242598" cy="56110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Multiple-Choice Quiz</a:t>
            </a:r>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pPr/>
              <a:t>30</a:t>
            </a:fld>
            <a:endParaRPr lang="en-US"/>
          </a:p>
        </p:txBody>
      </p:sp>
      <p:sp>
        <p:nvSpPr>
          <p:cNvPr id="3" name="Content Placeholder 2"/>
          <p:cNvSpPr>
            <a:spLocks noGrp="1"/>
          </p:cNvSpPr>
          <p:nvPr>
            <p:ph idx="1"/>
          </p:nvPr>
        </p:nvSpPr>
        <p:spPr/>
        <p:txBody>
          <a:bodyPr/>
          <a:lstStyle/>
          <a:p>
            <a:pPr marL="457200" indent="-457200">
              <a:spcBef>
                <a:spcPts val="0"/>
              </a:spcBef>
              <a:buFont typeface="Arial" pitchFamily="34" charset="0"/>
              <a:buChar char="•"/>
            </a:pPr>
            <a:r>
              <a:rPr lang="en-US" sz="1800" dirty="0" smtClean="0"/>
              <a:t>A TVS diode is ___________.</a:t>
            </a:r>
          </a:p>
          <a:p>
            <a:pPr marL="457200" indent="-457200">
              <a:spcBef>
                <a:spcPts val="0"/>
              </a:spcBef>
              <a:buNone/>
            </a:pPr>
            <a:r>
              <a:rPr lang="en-US" sz="1800" dirty="0" smtClean="0"/>
              <a:t>	a)	A crystal diode used to minimize RF interference.</a:t>
            </a:r>
          </a:p>
          <a:p>
            <a:pPr marL="457200" indent="-457200">
              <a:spcBef>
                <a:spcPts val="0"/>
              </a:spcBef>
              <a:buNone/>
            </a:pPr>
            <a:r>
              <a:rPr lang="en-US" sz="1800" dirty="0" smtClean="0"/>
              <a:t>	b)	A Zener diode optimized for fast turn on time and large power 	dissipation.</a:t>
            </a:r>
          </a:p>
          <a:p>
            <a:pPr marL="457200" indent="-457200">
              <a:spcBef>
                <a:spcPts val="0"/>
              </a:spcBef>
              <a:buNone/>
            </a:pPr>
            <a:r>
              <a:rPr lang="en-US" sz="1800" dirty="0" smtClean="0"/>
              <a:t>	c)	A diode with a low forward voltage that is placed in parallel with ESD 	diodes.</a:t>
            </a:r>
          </a:p>
          <a:p>
            <a:pPr marL="457200" indent="-457200">
              <a:spcBef>
                <a:spcPts val="0"/>
              </a:spcBef>
              <a:buNone/>
            </a:pPr>
            <a:r>
              <a:rPr lang="en-US" sz="1800" dirty="0" smtClean="0"/>
              <a:t>	d)	A specialized diode that minimizes leakage over temperature.</a:t>
            </a:r>
          </a:p>
          <a:p>
            <a:pPr marL="457200" indent="-457200">
              <a:spcBef>
                <a:spcPts val="0"/>
              </a:spcBef>
              <a:buFont typeface="Arial" pitchFamily="34" charset="0"/>
              <a:buChar char="•"/>
            </a:pPr>
            <a:endParaRPr lang="en-US" sz="1800" dirty="0" smtClean="0"/>
          </a:p>
          <a:p>
            <a:pPr marL="457200" indent="-457200">
              <a:spcBef>
                <a:spcPts val="0"/>
              </a:spcBef>
              <a:buFont typeface="Arial" pitchFamily="34" charset="0"/>
              <a:buChar char="•"/>
            </a:pPr>
            <a:r>
              <a:rPr lang="en-US" sz="1800" dirty="0" smtClean="0"/>
              <a:t>Positive LDO (low-drop-out) linear voltage regulators can _________.</a:t>
            </a:r>
          </a:p>
          <a:p>
            <a:pPr marL="457200" indent="-457200">
              <a:spcBef>
                <a:spcPts val="0"/>
              </a:spcBef>
              <a:buNone/>
            </a:pPr>
            <a:r>
              <a:rPr lang="en-US" sz="1800" dirty="0" smtClean="0"/>
              <a:t>	a)	Sink but not source current</a:t>
            </a:r>
          </a:p>
          <a:p>
            <a:pPr marL="457200" indent="-457200">
              <a:spcBef>
                <a:spcPts val="0"/>
              </a:spcBef>
              <a:buNone/>
            </a:pPr>
            <a:r>
              <a:rPr lang="en-US" sz="1800" dirty="0" smtClean="0"/>
              <a:t>	b)	Source and sink current equally</a:t>
            </a:r>
          </a:p>
          <a:p>
            <a:pPr marL="457200" indent="-457200">
              <a:spcBef>
                <a:spcPts val="0"/>
              </a:spcBef>
              <a:buNone/>
            </a:pPr>
            <a:r>
              <a:rPr lang="en-US" sz="1800" dirty="0" smtClean="0"/>
              <a:t>	c)	Source but not sink current</a:t>
            </a:r>
          </a:p>
          <a:p>
            <a:pPr marL="457200" indent="-457200">
              <a:spcBef>
                <a:spcPts val="0"/>
              </a:spcBef>
              <a:buNone/>
            </a:pPr>
            <a:endParaRPr lang="en-US" sz="1800" dirty="0" smtClean="0"/>
          </a:p>
        </p:txBody>
      </p:sp>
    </p:spTree>
    <p:extLst>
      <p:ext uri="{BB962C8B-B14F-4D97-AF65-F5344CB8AC3E}">
        <p14:creationId xmlns:p14="http://schemas.microsoft.com/office/powerpoint/2010/main" val="97805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0768" y="3548073"/>
            <a:ext cx="8242598" cy="2965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0768" y="1641765"/>
            <a:ext cx="8242598" cy="2965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Multiple-Choice Quiz</a:t>
            </a:r>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pPr/>
              <a:t>31</a:t>
            </a:fld>
            <a:endParaRPr lang="en-US"/>
          </a:p>
        </p:txBody>
      </p:sp>
      <p:sp>
        <p:nvSpPr>
          <p:cNvPr id="3" name="Content Placeholder 2"/>
          <p:cNvSpPr>
            <a:spLocks noGrp="1"/>
          </p:cNvSpPr>
          <p:nvPr>
            <p:ph idx="1"/>
          </p:nvPr>
        </p:nvSpPr>
        <p:spPr/>
        <p:txBody>
          <a:bodyPr/>
          <a:lstStyle/>
          <a:p>
            <a:pPr marL="457200" indent="-457200">
              <a:spcBef>
                <a:spcPts val="0"/>
              </a:spcBef>
              <a:buFont typeface="Arial" pitchFamily="34" charset="0"/>
              <a:buChar char="•"/>
            </a:pPr>
            <a:r>
              <a:rPr lang="en-US" sz="1800" dirty="0" smtClean="0"/>
              <a:t>The goal of the TVS diode is to _________.</a:t>
            </a:r>
          </a:p>
          <a:p>
            <a:pPr marL="457200" indent="-457200">
              <a:spcBef>
                <a:spcPts val="0"/>
              </a:spcBef>
              <a:buNone/>
            </a:pPr>
            <a:r>
              <a:rPr lang="en-US" sz="1800" dirty="0" smtClean="0"/>
              <a:t>	a)	Limit the input current to less than 10mA during EOS events</a:t>
            </a:r>
          </a:p>
          <a:p>
            <a:pPr marL="457200" indent="-457200">
              <a:spcBef>
                <a:spcPts val="0"/>
              </a:spcBef>
              <a:buNone/>
            </a:pPr>
            <a:r>
              <a:rPr lang="en-US" sz="1800" dirty="0" smtClean="0"/>
              <a:t>	b)	Limit the supply voltage to less than the absolute maximum during EOS</a:t>
            </a:r>
          </a:p>
          <a:p>
            <a:pPr marL="457200" indent="-457200">
              <a:spcBef>
                <a:spcPts val="0"/>
              </a:spcBef>
              <a:buNone/>
            </a:pPr>
            <a:r>
              <a:rPr lang="en-US" sz="1800" dirty="0" smtClean="0"/>
              <a:t>	c)	Direct EOS energy to an absorption device.</a:t>
            </a:r>
          </a:p>
          <a:p>
            <a:pPr marL="457200" indent="-457200">
              <a:spcBef>
                <a:spcPts val="0"/>
              </a:spcBef>
              <a:buNone/>
            </a:pPr>
            <a:r>
              <a:rPr lang="en-US" sz="1800" dirty="0" smtClean="0"/>
              <a:t>	d)	Maintain the temperature of the device during EOS </a:t>
            </a:r>
          </a:p>
          <a:p>
            <a:pPr marL="457200" indent="-457200">
              <a:spcBef>
                <a:spcPts val="0"/>
              </a:spcBef>
              <a:buFont typeface="Arial" pitchFamily="34" charset="0"/>
              <a:buChar char="•"/>
            </a:pPr>
            <a:endParaRPr lang="en-US" sz="1800" dirty="0" smtClean="0"/>
          </a:p>
          <a:p>
            <a:pPr marL="457200" indent="-457200">
              <a:spcBef>
                <a:spcPts val="0"/>
              </a:spcBef>
              <a:buFont typeface="Arial" pitchFamily="34" charset="0"/>
              <a:buChar char="•"/>
            </a:pPr>
            <a:r>
              <a:rPr lang="en-US" sz="1800" dirty="0" smtClean="0"/>
              <a:t>What generally limits the resistance which can be connected to the output of an amplifier?</a:t>
            </a:r>
          </a:p>
          <a:p>
            <a:pPr marL="457200" indent="-457200">
              <a:spcBef>
                <a:spcPts val="0"/>
              </a:spcBef>
              <a:buNone/>
            </a:pPr>
            <a:r>
              <a:rPr lang="en-US" sz="1800" dirty="0" smtClean="0"/>
              <a:t>	a)	The amplifier bandwidth.</a:t>
            </a:r>
          </a:p>
          <a:p>
            <a:pPr marL="457200" indent="-457200">
              <a:spcBef>
                <a:spcPts val="0"/>
              </a:spcBef>
              <a:buNone/>
            </a:pPr>
            <a:r>
              <a:rPr lang="en-US" sz="1800" dirty="0" smtClean="0"/>
              <a:t>	b)	The amplifier output swing</a:t>
            </a:r>
          </a:p>
          <a:p>
            <a:pPr marL="457200" indent="-457200">
              <a:spcBef>
                <a:spcPts val="0"/>
              </a:spcBef>
              <a:buNone/>
            </a:pPr>
            <a:r>
              <a:rPr lang="en-US" sz="1800" dirty="0" smtClean="0"/>
              <a:t>	c)	The amplifier slew rate</a:t>
            </a:r>
          </a:p>
          <a:p>
            <a:pPr marL="457200" indent="-457200">
              <a:spcBef>
                <a:spcPts val="0"/>
              </a:spcBef>
              <a:buNone/>
            </a:pPr>
            <a:r>
              <a:rPr lang="en-US" sz="1800" dirty="0" smtClean="0"/>
              <a:t>	d)	The amplifier offset drift.</a:t>
            </a:r>
          </a:p>
          <a:p>
            <a:pPr marL="457200" indent="-457200">
              <a:spcBef>
                <a:spcPts val="0"/>
              </a:spcBef>
              <a:buNone/>
            </a:pPr>
            <a:endParaRPr lang="en-US" sz="1800" dirty="0" smtClean="0"/>
          </a:p>
        </p:txBody>
      </p:sp>
    </p:spTree>
    <p:extLst>
      <p:ext uri="{BB962C8B-B14F-4D97-AF65-F5344CB8AC3E}">
        <p14:creationId xmlns:p14="http://schemas.microsoft.com/office/powerpoint/2010/main" val="348500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0768" y="3866738"/>
            <a:ext cx="8242598" cy="2965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80768" y="1627910"/>
            <a:ext cx="8242598" cy="29656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Multiple-Choice Quiz</a:t>
            </a:r>
            <a:endParaRPr lang="en-US" dirty="0"/>
          </a:p>
        </p:txBody>
      </p:sp>
      <p:sp>
        <p:nvSpPr>
          <p:cNvPr id="4" name="Slide Number Placeholder 3"/>
          <p:cNvSpPr>
            <a:spLocks noGrp="1"/>
          </p:cNvSpPr>
          <p:nvPr>
            <p:ph type="sldNum" sz="quarter" idx="10"/>
          </p:nvPr>
        </p:nvSpPr>
        <p:spPr/>
        <p:txBody>
          <a:bodyPr/>
          <a:lstStyle/>
          <a:p>
            <a:fld id="{3B20521C-F793-4067-BB07-C7AF74E21EF3}" type="slidenum">
              <a:rPr lang="en-US" smtClean="0"/>
              <a:pPr/>
              <a:t>32</a:t>
            </a:fld>
            <a:endParaRPr lang="en-US"/>
          </a:p>
        </p:txBody>
      </p:sp>
      <p:sp>
        <p:nvSpPr>
          <p:cNvPr id="3" name="Content Placeholder 2"/>
          <p:cNvSpPr>
            <a:spLocks noGrp="1"/>
          </p:cNvSpPr>
          <p:nvPr>
            <p:ph idx="1"/>
          </p:nvPr>
        </p:nvSpPr>
        <p:spPr/>
        <p:txBody>
          <a:bodyPr/>
          <a:lstStyle/>
          <a:p>
            <a:pPr marL="457200" indent="-457200">
              <a:spcBef>
                <a:spcPts val="0"/>
              </a:spcBef>
              <a:buFont typeface="Arial" pitchFamily="34" charset="0"/>
              <a:buChar char="•"/>
            </a:pPr>
            <a:r>
              <a:rPr lang="en-US" sz="1800" dirty="0" smtClean="0"/>
              <a:t>(T/F) Applying an overstress voltage to a device input can cause the absorption device to latch on and draw excessive current.</a:t>
            </a:r>
          </a:p>
          <a:p>
            <a:pPr marL="457200" indent="-457200">
              <a:spcBef>
                <a:spcPts val="0"/>
              </a:spcBef>
              <a:buNone/>
            </a:pPr>
            <a:r>
              <a:rPr lang="en-US" sz="1800" dirty="0" smtClean="0"/>
              <a:t>	a)	True</a:t>
            </a:r>
          </a:p>
          <a:p>
            <a:pPr marL="457200" indent="-457200">
              <a:spcBef>
                <a:spcPts val="0"/>
              </a:spcBef>
              <a:buNone/>
            </a:pPr>
            <a:r>
              <a:rPr lang="en-US" sz="1800" dirty="0" smtClean="0"/>
              <a:t>	b)	False</a:t>
            </a:r>
          </a:p>
          <a:p>
            <a:pPr marL="457200" indent="-457200">
              <a:spcBef>
                <a:spcPts val="0"/>
              </a:spcBef>
              <a:buNone/>
            </a:pPr>
            <a:endParaRPr lang="en-US" sz="1800" dirty="0" smtClean="0"/>
          </a:p>
          <a:p>
            <a:pPr marL="457200" indent="-457200">
              <a:spcBef>
                <a:spcPts val="0"/>
              </a:spcBef>
              <a:buFont typeface="Arial" pitchFamily="34" charset="0"/>
              <a:buChar char="•"/>
            </a:pPr>
            <a:r>
              <a:rPr lang="en-US" sz="1800" dirty="0" smtClean="0"/>
              <a:t>Assume than an EOS event turns on the absorption device while the IC is powered on. Once the EOS event ends, the absorption device _____________.</a:t>
            </a:r>
          </a:p>
          <a:p>
            <a:pPr marL="457200" indent="-457200">
              <a:spcBef>
                <a:spcPts val="0"/>
              </a:spcBef>
              <a:buNone/>
            </a:pPr>
            <a:r>
              <a:rPr lang="en-US" sz="1800" dirty="0" smtClean="0"/>
              <a:t>	a)	Will return to normal operation</a:t>
            </a:r>
          </a:p>
          <a:p>
            <a:pPr marL="457200" indent="-457200">
              <a:spcBef>
                <a:spcPts val="0"/>
              </a:spcBef>
              <a:buNone/>
            </a:pPr>
            <a:r>
              <a:rPr lang="en-US" sz="1800" dirty="0" smtClean="0"/>
              <a:t>	b)	Will return to normal operation with degraded performance</a:t>
            </a:r>
          </a:p>
          <a:p>
            <a:pPr marL="457200" indent="-457200">
              <a:spcBef>
                <a:spcPts val="0"/>
              </a:spcBef>
              <a:buNone/>
            </a:pPr>
            <a:r>
              <a:rPr lang="en-US" sz="1800" dirty="0" smtClean="0"/>
              <a:t>	c)	Will continue to draw excessive current until power is cycled.</a:t>
            </a:r>
          </a:p>
          <a:p>
            <a:pPr marL="457200" indent="-457200">
              <a:spcBef>
                <a:spcPts val="0"/>
              </a:spcBef>
              <a:buFont typeface="Arial" pitchFamily="34" charset="0"/>
              <a:buChar char="•"/>
            </a:pPr>
            <a:endParaRPr lang="en-US" sz="1800" dirty="0" smtClean="0"/>
          </a:p>
          <a:p>
            <a:pPr marL="457200" indent="-457200">
              <a:spcBef>
                <a:spcPts val="0"/>
              </a:spcBef>
              <a:buNone/>
            </a:pPr>
            <a:endParaRPr lang="en-US" sz="1800" dirty="0" smtClean="0"/>
          </a:p>
        </p:txBody>
      </p:sp>
    </p:spTree>
    <p:extLst>
      <p:ext uri="{BB962C8B-B14F-4D97-AF65-F5344CB8AC3E}">
        <p14:creationId xmlns:p14="http://schemas.microsoft.com/office/powerpoint/2010/main" val="216875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650" y="2505693"/>
            <a:ext cx="8458200" cy="1828801"/>
          </a:xfrm>
        </p:spPr>
        <p:txBody>
          <a:bodyPr/>
          <a:lstStyle/>
          <a:p>
            <a:pPr algn="ctr"/>
            <a:r>
              <a:rPr lang="en-US" sz="6000" dirty="0" smtClean="0">
                <a:solidFill>
                  <a:srgbClr val="DE0000"/>
                </a:solidFill>
              </a:rPr>
              <a:t>Thanks for your time!</a:t>
            </a:r>
            <a:endParaRPr lang="en-US" sz="4000" dirty="0">
              <a:solidFill>
                <a:srgbClr val="DE0000"/>
              </a:solidFill>
            </a:endParaRPr>
          </a:p>
        </p:txBody>
      </p:sp>
      <p:sp>
        <p:nvSpPr>
          <p:cNvPr id="4" name="Slide Number Placeholder 3"/>
          <p:cNvSpPr>
            <a:spLocks noGrp="1"/>
          </p:cNvSpPr>
          <p:nvPr>
            <p:ph type="sldNum" sz="quarter" idx="10"/>
          </p:nvPr>
        </p:nvSpPr>
        <p:spPr/>
        <p:txBody>
          <a:bodyPr/>
          <a:lstStyle/>
          <a:p>
            <a:fld id="{3B20521C-F793-4067-BB07-C7AF74E21EF3}" type="slidenum">
              <a:rPr lang="en-US" smtClean="0">
                <a:solidFill>
                  <a:srgbClr val="000000"/>
                </a:solidFill>
              </a:rPr>
              <a:pPr/>
              <a:t>33</a:t>
            </a:fld>
            <a:endParaRPr lang="en-US">
              <a:solidFill>
                <a:srgbClr val="000000"/>
              </a:solidFill>
            </a:endParaRPr>
          </a:p>
        </p:txBody>
      </p:sp>
    </p:spTree>
    <p:extLst>
      <p:ext uri="{BB962C8B-B14F-4D97-AF65-F5344CB8AC3E}">
        <p14:creationId xmlns:p14="http://schemas.microsoft.com/office/powerpoint/2010/main" val="3383393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Typical IC Device Sensitivity Thresholds</a:t>
            </a:r>
            <a:endParaRPr lang="en-US" sz="2800" dirty="0"/>
          </a:p>
        </p:txBody>
      </p:sp>
      <p:sp>
        <p:nvSpPr>
          <p:cNvPr id="3" name="Slide Number Placeholder 2"/>
          <p:cNvSpPr>
            <a:spLocks noGrp="1"/>
          </p:cNvSpPr>
          <p:nvPr>
            <p:ph type="sldNum" sz="quarter" idx="10"/>
          </p:nvPr>
        </p:nvSpPr>
        <p:spPr/>
        <p:txBody>
          <a:bodyPr/>
          <a:lstStyle/>
          <a:p>
            <a:fld id="{803D9FE4-F784-4A94-8F3E-54A098F0E8CC}" type="slidenum">
              <a:rPr lang="en-US" smtClean="0">
                <a:solidFill>
                  <a:srgbClr val="000000"/>
                </a:solidFill>
              </a:rPr>
              <a:pPr/>
              <a:t>4</a:t>
            </a:fld>
            <a:endParaRPr lang="en-US">
              <a:solidFill>
                <a:srgbClr val="000000"/>
              </a:solidFill>
            </a:endParaRPr>
          </a:p>
        </p:txBody>
      </p:sp>
      <p:pic>
        <p:nvPicPr>
          <p:cNvPr id="160769" name="Picture 1"/>
          <p:cNvPicPr>
            <a:picLocks noChangeAspect="1" noChangeArrowheads="1"/>
          </p:cNvPicPr>
          <p:nvPr/>
        </p:nvPicPr>
        <p:blipFill>
          <a:blip r:embed="rId3" cstate="print"/>
          <a:srcRect/>
          <a:stretch>
            <a:fillRect/>
          </a:stretch>
        </p:blipFill>
        <p:spPr bwMode="auto">
          <a:xfrm>
            <a:off x="2667000" y="854706"/>
            <a:ext cx="3886200" cy="4784094"/>
          </a:xfrm>
          <a:prstGeom prst="rect">
            <a:avLst/>
          </a:prstGeom>
          <a:noFill/>
          <a:ln w="9525">
            <a:noFill/>
            <a:miter lim="800000"/>
            <a:headEnd/>
            <a:tailEnd/>
          </a:ln>
          <a:effectLst/>
        </p:spPr>
      </p:pic>
      <p:sp>
        <p:nvSpPr>
          <p:cNvPr id="14" name="TextBox 13"/>
          <p:cNvSpPr txBox="1"/>
          <p:nvPr/>
        </p:nvSpPr>
        <p:spPr>
          <a:xfrm>
            <a:off x="1470055" y="5757446"/>
            <a:ext cx="6186309" cy="338554"/>
          </a:xfrm>
          <a:prstGeom prst="rect">
            <a:avLst/>
          </a:prstGeom>
          <a:noFill/>
        </p:spPr>
        <p:txBody>
          <a:bodyPr wrap="none" rtlCol="0">
            <a:spAutoFit/>
          </a:bodyPr>
          <a:lstStyle/>
          <a:p>
            <a:pPr algn="ctr"/>
            <a:r>
              <a:rPr lang="en-US" sz="1600" dirty="0" smtClean="0"/>
              <a:t>Source: </a:t>
            </a:r>
            <a:r>
              <a:rPr lang="en-US" sz="1600" dirty="0" smtClean="0">
                <a:hlinkClick r:id="rId4"/>
              </a:rPr>
              <a:t>http://emp.byui.edu/fisherr/esd/esd_control_handbook.pdf</a:t>
            </a:r>
            <a:endParaRPr lang="en-US" sz="1600" dirty="0"/>
          </a:p>
        </p:txBody>
      </p:sp>
    </p:spTree>
    <p:extLst>
      <p:ext uri="{BB962C8B-B14F-4D97-AF65-F5344CB8AC3E}">
        <p14:creationId xmlns:p14="http://schemas.microsoft.com/office/powerpoint/2010/main" val="1019130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043452" y="1479550"/>
            <a:ext cx="1676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ESD Can Damage Semiconductors</a:t>
            </a:r>
            <a:endParaRPr lang="en-US" dirty="0"/>
          </a:p>
        </p:txBody>
      </p:sp>
      <p:sp>
        <p:nvSpPr>
          <p:cNvPr id="3" name="Slide Number Placeholder 2"/>
          <p:cNvSpPr>
            <a:spLocks noGrp="1"/>
          </p:cNvSpPr>
          <p:nvPr>
            <p:ph type="sldNum" sz="quarter" idx="10"/>
          </p:nvPr>
        </p:nvSpPr>
        <p:spPr/>
        <p:txBody>
          <a:bodyPr/>
          <a:lstStyle/>
          <a:p>
            <a:fld id="{803D9FE4-F784-4A94-8F3E-54A098F0E8CC}" type="slidenum">
              <a:rPr lang="en-US" smtClean="0">
                <a:solidFill>
                  <a:srgbClr val="000000"/>
                </a:solidFill>
              </a:rPr>
              <a:pPr/>
              <a:t>5</a:t>
            </a:fld>
            <a:endParaRPr lang="en-US">
              <a:solidFill>
                <a:srgbClr val="000000"/>
              </a:solidFill>
            </a:endParaRPr>
          </a:p>
        </p:txBody>
      </p:sp>
      <p:pic>
        <p:nvPicPr>
          <p:cNvPr id="2050" name="Picture 2"/>
          <p:cNvPicPr>
            <a:picLocks noChangeAspect="1" noChangeArrowheads="1"/>
          </p:cNvPicPr>
          <p:nvPr/>
        </p:nvPicPr>
        <p:blipFill>
          <a:blip r:embed="rId3" cstate="print"/>
          <a:srcRect/>
          <a:stretch>
            <a:fillRect/>
          </a:stretch>
        </p:blipFill>
        <p:spPr bwMode="auto">
          <a:xfrm>
            <a:off x="466725" y="1457325"/>
            <a:ext cx="8210550" cy="3943350"/>
          </a:xfrm>
          <a:prstGeom prst="rect">
            <a:avLst/>
          </a:prstGeom>
          <a:noFill/>
          <a:ln w="9525">
            <a:noFill/>
            <a:miter lim="800000"/>
            <a:headEnd/>
            <a:tailEnd/>
          </a:ln>
        </p:spPr>
      </p:pic>
      <p:sp>
        <p:nvSpPr>
          <p:cNvPr id="4" name="TextBox 3"/>
          <p:cNvSpPr txBox="1"/>
          <p:nvPr/>
        </p:nvSpPr>
        <p:spPr>
          <a:xfrm>
            <a:off x="902254" y="3240900"/>
            <a:ext cx="2492990" cy="369332"/>
          </a:xfrm>
          <a:prstGeom prst="rect">
            <a:avLst/>
          </a:prstGeom>
          <a:solidFill>
            <a:schemeClr val="bg1"/>
          </a:solidFill>
        </p:spPr>
        <p:txBody>
          <a:bodyPr wrap="none" rtlCol="0">
            <a:spAutoFit/>
          </a:bodyPr>
          <a:lstStyle/>
          <a:p>
            <a:r>
              <a:rPr lang="en-US" dirty="0" smtClean="0"/>
              <a:t>Oxide is very thin (nm)</a:t>
            </a:r>
            <a:endParaRPr lang="en-US" dirty="0"/>
          </a:p>
        </p:txBody>
      </p:sp>
      <p:sp>
        <p:nvSpPr>
          <p:cNvPr id="6" name="TextBox 5"/>
          <p:cNvSpPr txBox="1"/>
          <p:nvPr/>
        </p:nvSpPr>
        <p:spPr>
          <a:xfrm>
            <a:off x="990600" y="4191000"/>
            <a:ext cx="3493264" cy="646331"/>
          </a:xfrm>
          <a:prstGeom prst="rect">
            <a:avLst/>
          </a:prstGeom>
          <a:solidFill>
            <a:schemeClr val="bg1"/>
          </a:solidFill>
        </p:spPr>
        <p:txBody>
          <a:bodyPr wrap="none" rtlCol="0">
            <a:spAutoFit/>
          </a:bodyPr>
          <a:lstStyle/>
          <a:p>
            <a:r>
              <a:rPr lang="en-US" dirty="0" smtClean="0"/>
              <a:t>ESD pulse can break down thin</a:t>
            </a:r>
          </a:p>
          <a:p>
            <a:r>
              <a:rPr lang="en-US" dirty="0"/>
              <a:t>g</a:t>
            </a:r>
            <a:r>
              <a:rPr lang="en-US" dirty="0" smtClean="0"/>
              <a:t>ate oxide and other structures</a:t>
            </a:r>
            <a:endParaRPr lang="en-US" dirty="0"/>
          </a:p>
        </p:txBody>
      </p:sp>
      <p:sp>
        <p:nvSpPr>
          <p:cNvPr id="12" name="Rectangle 11"/>
          <p:cNvSpPr/>
          <p:nvPr/>
        </p:nvSpPr>
        <p:spPr>
          <a:xfrm>
            <a:off x="3200400" y="1676400"/>
            <a:ext cx="1676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67052" y="1600200"/>
            <a:ext cx="905488"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21079" y="1371600"/>
            <a:ext cx="1676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23158" y="1479550"/>
            <a:ext cx="16764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782051" y="1676400"/>
            <a:ext cx="736099" cy="369332"/>
          </a:xfrm>
          <a:prstGeom prst="rect">
            <a:avLst/>
          </a:prstGeom>
          <a:noFill/>
        </p:spPr>
        <p:txBody>
          <a:bodyPr wrap="none" rtlCol="0">
            <a:spAutoFit/>
          </a:bodyPr>
          <a:lstStyle/>
          <a:p>
            <a:r>
              <a:rPr lang="en-US" dirty="0" smtClean="0"/>
              <a:t>Drain</a:t>
            </a:r>
            <a:endParaRPr lang="en-US" dirty="0"/>
          </a:p>
        </p:txBody>
      </p:sp>
      <p:sp>
        <p:nvSpPr>
          <p:cNvPr id="9" name="TextBox 8"/>
          <p:cNvSpPr txBox="1"/>
          <p:nvPr/>
        </p:nvSpPr>
        <p:spPr>
          <a:xfrm>
            <a:off x="1836828" y="1579084"/>
            <a:ext cx="684803" cy="369332"/>
          </a:xfrm>
          <a:prstGeom prst="rect">
            <a:avLst/>
          </a:prstGeom>
          <a:noFill/>
        </p:spPr>
        <p:txBody>
          <a:bodyPr wrap="none" rtlCol="0">
            <a:spAutoFit/>
          </a:bodyPr>
          <a:lstStyle/>
          <a:p>
            <a:r>
              <a:rPr lang="en-US" dirty="0" smtClean="0"/>
              <a:t>Gate</a:t>
            </a:r>
            <a:endParaRPr lang="en-US" dirty="0"/>
          </a:p>
        </p:txBody>
      </p:sp>
      <p:sp>
        <p:nvSpPr>
          <p:cNvPr id="8" name="TextBox 7"/>
          <p:cNvSpPr txBox="1"/>
          <p:nvPr/>
        </p:nvSpPr>
        <p:spPr>
          <a:xfrm>
            <a:off x="1038225" y="1516618"/>
            <a:ext cx="787395" cy="369332"/>
          </a:xfrm>
          <a:prstGeom prst="rect">
            <a:avLst/>
          </a:prstGeom>
          <a:noFill/>
        </p:spPr>
        <p:txBody>
          <a:bodyPr wrap="none" rtlCol="0">
            <a:spAutoFit/>
          </a:bodyPr>
          <a:lstStyle/>
          <a:p>
            <a:r>
              <a:rPr lang="en-US" dirty="0" smtClean="0"/>
              <a:t>Oxide</a:t>
            </a:r>
            <a:endParaRPr lang="en-US" dirty="0"/>
          </a:p>
        </p:txBody>
      </p:sp>
      <p:sp>
        <p:nvSpPr>
          <p:cNvPr id="5" name="TextBox 4"/>
          <p:cNvSpPr txBox="1"/>
          <p:nvPr/>
        </p:nvSpPr>
        <p:spPr>
          <a:xfrm>
            <a:off x="356659" y="1796534"/>
            <a:ext cx="915635" cy="369332"/>
          </a:xfrm>
          <a:prstGeom prst="rect">
            <a:avLst/>
          </a:prstGeom>
          <a:noFill/>
        </p:spPr>
        <p:txBody>
          <a:bodyPr wrap="none" rtlCol="0">
            <a:spAutoFit/>
          </a:bodyPr>
          <a:lstStyle/>
          <a:p>
            <a:r>
              <a:rPr lang="en-US" dirty="0" smtClean="0"/>
              <a:t>Source</a:t>
            </a:r>
            <a:endParaRPr lang="en-US" dirty="0"/>
          </a:p>
        </p:txBody>
      </p:sp>
    </p:spTree>
    <p:extLst>
      <p:ext uri="{BB962C8B-B14F-4D97-AF65-F5344CB8AC3E}">
        <p14:creationId xmlns:p14="http://schemas.microsoft.com/office/powerpoint/2010/main" val="786247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https://sp.yimg.com/ib/th?id=HN.607986203407681939&amp;pid=15.1&amp;P=0"/>
          <p:cNvPicPr>
            <a:picLocks noChangeAspect="1" noChangeArrowheads="1"/>
          </p:cNvPicPr>
          <p:nvPr/>
        </p:nvPicPr>
        <p:blipFill rotWithShape="1">
          <a:blip r:embed="rId3" cstate="print"/>
          <a:srcRect l="7292" r="6721"/>
          <a:stretch/>
        </p:blipFill>
        <p:spPr bwMode="auto">
          <a:xfrm>
            <a:off x="1600159" y="3108528"/>
            <a:ext cx="1544320" cy="2110830"/>
          </a:xfrm>
          <a:prstGeom prst="rect">
            <a:avLst/>
          </a:prstGeom>
          <a:noFill/>
        </p:spPr>
      </p:pic>
      <p:pic>
        <p:nvPicPr>
          <p:cNvPr id="3081" name="Picture 9" descr="Texas Instruments TI-89 Graphing Calculator, Titanium"/>
          <p:cNvPicPr>
            <a:picLocks noChangeAspect="1" noChangeArrowheads="1"/>
          </p:cNvPicPr>
          <p:nvPr/>
        </p:nvPicPr>
        <p:blipFill>
          <a:blip r:embed="rId4" cstate="print"/>
          <a:srcRect r="9231"/>
          <a:stretch>
            <a:fillRect/>
          </a:stretch>
        </p:blipFill>
        <p:spPr bwMode="auto">
          <a:xfrm>
            <a:off x="6014471" y="3246552"/>
            <a:ext cx="1790700" cy="1972806"/>
          </a:xfrm>
          <a:prstGeom prst="rect">
            <a:avLst/>
          </a:prstGeom>
          <a:noFill/>
        </p:spPr>
      </p:pic>
      <p:sp>
        <p:nvSpPr>
          <p:cNvPr id="4" name="Title 3"/>
          <p:cNvSpPr>
            <a:spLocks noGrp="1"/>
          </p:cNvSpPr>
          <p:nvPr>
            <p:ph type="title"/>
          </p:nvPr>
        </p:nvSpPr>
        <p:spPr>
          <a:xfrm>
            <a:off x="0" y="142875"/>
            <a:ext cx="9143999" cy="814388"/>
          </a:xfrm>
        </p:spPr>
        <p:txBody>
          <a:bodyPr/>
          <a:lstStyle/>
          <a:p>
            <a:r>
              <a:rPr lang="en-US" dirty="0" smtClean="0"/>
              <a:t>        Out-of-Circuit      vs.         In-Circuit</a:t>
            </a:r>
            <a:endParaRPr lang="en-US" dirty="0"/>
          </a:p>
        </p:txBody>
      </p:sp>
      <p:sp>
        <p:nvSpPr>
          <p:cNvPr id="3" name="Slide Number Placeholder 2"/>
          <p:cNvSpPr>
            <a:spLocks noGrp="1"/>
          </p:cNvSpPr>
          <p:nvPr>
            <p:ph type="sldNum" sz="quarter" idx="10"/>
          </p:nvPr>
        </p:nvSpPr>
        <p:spPr/>
        <p:txBody>
          <a:bodyPr/>
          <a:lstStyle/>
          <a:p>
            <a:fld id="{803D9FE4-F784-4A94-8F3E-54A098F0E8CC}" type="slidenum">
              <a:rPr lang="en-US" smtClean="0">
                <a:solidFill>
                  <a:srgbClr val="000000"/>
                </a:solidFill>
              </a:rPr>
              <a:pPr/>
              <a:t>6</a:t>
            </a:fld>
            <a:endParaRPr lang="en-US">
              <a:solidFill>
                <a:srgbClr val="000000"/>
              </a:solidFill>
            </a:endParaRPr>
          </a:p>
        </p:txBody>
      </p:sp>
      <p:cxnSp>
        <p:nvCxnSpPr>
          <p:cNvPr id="10" name="Straight Connector 9"/>
          <p:cNvCxnSpPr/>
          <p:nvPr/>
        </p:nvCxnSpPr>
        <p:spPr>
          <a:xfrm>
            <a:off x="4526280" y="843280"/>
            <a:ext cx="0" cy="5448141"/>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5" cstate="print"/>
          <a:srcRect l="14338" t="14779" r="10294" b="13725"/>
          <a:stretch>
            <a:fillRect/>
          </a:stretch>
        </p:blipFill>
        <p:spPr bwMode="auto">
          <a:xfrm>
            <a:off x="1219200" y="1066799"/>
            <a:ext cx="2306244" cy="1640842"/>
          </a:xfrm>
          <a:prstGeom prst="rect">
            <a:avLst/>
          </a:prstGeom>
          <a:noFill/>
          <a:ln w="9525">
            <a:noFill/>
            <a:miter lim="800000"/>
            <a:headEnd/>
            <a:tailEnd/>
          </a:ln>
          <a:effectLst/>
        </p:spPr>
      </p:pic>
      <p:sp>
        <p:nvSpPr>
          <p:cNvPr id="16" name="TextBox 15"/>
          <p:cNvSpPr txBox="1"/>
          <p:nvPr/>
        </p:nvSpPr>
        <p:spPr>
          <a:xfrm>
            <a:off x="712255" y="2707641"/>
            <a:ext cx="3320133" cy="400110"/>
          </a:xfrm>
          <a:prstGeom prst="rect">
            <a:avLst/>
          </a:prstGeom>
          <a:noFill/>
        </p:spPr>
        <p:txBody>
          <a:bodyPr wrap="square" rtlCol="0">
            <a:spAutoFit/>
          </a:bodyPr>
          <a:lstStyle/>
          <a:p>
            <a:pPr algn="ctr"/>
            <a:r>
              <a:rPr lang="en-US" sz="2000" dirty="0" smtClean="0"/>
              <a:t>PCB assembly</a:t>
            </a:r>
            <a:endParaRPr lang="en-US" sz="2000" dirty="0"/>
          </a:p>
        </p:txBody>
      </p:sp>
      <p:sp>
        <p:nvSpPr>
          <p:cNvPr id="17" name="TextBox 16"/>
          <p:cNvSpPr txBox="1"/>
          <p:nvPr/>
        </p:nvSpPr>
        <p:spPr>
          <a:xfrm>
            <a:off x="1414758" y="5219358"/>
            <a:ext cx="1915121" cy="400110"/>
          </a:xfrm>
          <a:prstGeom prst="rect">
            <a:avLst/>
          </a:prstGeom>
          <a:noFill/>
        </p:spPr>
        <p:txBody>
          <a:bodyPr wrap="square" rtlCol="0">
            <a:spAutoFit/>
          </a:bodyPr>
          <a:lstStyle/>
          <a:p>
            <a:pPr algn="ctr"/>
            <a:r>
              <a:rPr lang="en-US" sz="2000" dirty="0" smtClean="0"/>
              <a:t>Factory test</a:t>
            </a:r>
            <a:endParaRPr lang="en-US" sz="2000" dirty="0"/>
          </a:p>
        </p:txBody>
      </p:sp>
      <p:sp>
        <p:nvSpPr>
          <p:cNvPr id="18" name="TextBox 17"/>
          <p:cNvSpPr txBox="1"/>
          <p:nvPr/>
        </p:nvSpPr>
        <p:spPr>
          <a:xfrm>
            <a:off x="-10160" y="5788521"/>
            <a:ext cx="4196080" cy="523220"/>
          </a:xfrm>
          <a:prstGeom prst="rect">
            <a:avLst/>
          </a:prstGeom>
          <a:noFill/>
        </p:spPr>
        <p:txBody>
          <a:bodyPr wrap="square" rtlCol="0">
            <a:spAutoFit/>
          </a:bodyPr>
          <a:lstStyle/>
          <a:p>
            <a:r>
              <a:rPr lang="en-US" sz="1400" b="1" dirty="0" smtClean="0">
                <a:solidFill>
                  <a:schemeClr val="accent1"/>
                </a:solidFill>
              </a:rPr>
              <a:t>Note:  </a:t>
            </a:r>
            <a:r>
              <a:rPr lang="en-US" sz="1400" dirty="0" smtClean="0"/>
              <a:t>ESD robustness depends on device and environment</a:t>
            </a:r>
            <a:endParaRPr lang="en-US" sz="1400" dirty="0"/>
          </a:p>
        </p:txBody>
      </p:sp>
      <p:pic>
        <p:nvPicPr>
          <p:cNvPr id="3079" name="Picture 7"/>
          <p:cNvPicPr>
            <a:picLocks noChangeAspect="1" noChangeArrowheads="1"/>
          </p:cNvPicPr>
          <p:nvPr/>
        </p:nvPicPr>
        <p:blipFill>
          <a:blip r:embed="rId6" cstate="print"/>
          <a:srcRect r="7955" b="7576"/>
          <a:stretch>
            <a:fillRect/>
          </a:stretch>
        </p:blipFill>
        <p:spPr bwMode="auto">
          <a:xfrm rot="10800000">
            <a:off x="5820410" y="1066800"/>
            <a:ext cx="2178822" cy="1640841"/>
          </a:xfrm>
          <a:prstGeom prst="rect">
            <a:avLst/>
          </a:prstGeom>
          <a:noFill/>
          <a:ln w="9525">
            <a:noFill/>
            <a:miter lim="800000"/>
            <a:headEnd/>
            <a:tailEnd/>
          </a:ln>
          <a:effectLst/>
        </p:spPr>
      </p:pic>
      <p:sp>
        <p:nvSpPr>
          <p:cNvPr id="25" name="TextBox 24"/>
          <p:cNvSpPr txBox="1"/>
          <p:nvPr/>
        </p:nvSpPr>
        <p:spPr>
          <a:xfrm>
            <a:off x="5220584" y="2708418"/>
            <a:ext cx="3274832" cy="400110"/>
          </a:xfrm>
          <a:prstGeom prst="rect">
            <a:avLst/>
          </a:prstGeom>
          <a:noFill/>
        </p:spPr>
        <p:txBody>
          <a:bodyPr wrap="square" rtlCol="0">
            <a:spAutoFit/>
          </a:bodyPr>
          <a:lstStyle/>
          <a:p>
            <a:pPr algn="ctr"/>
            <a:r>
              <a:rPr lang="en-US" sz="2000" dirty="0" smtClean="0"/>
              <a:t>Fully-assembled PCB</a:t>
            </a:r>
            <a:endParaRPr lang="en-US" sz="2000" dirty="0"/>
          </a:p>
        </p:txBody>
      </p:sp>
      <p:sp>
        <p:nvSpPr>
          <p:cNvPr id="26" name="TextBox 25"/>
          <p:cNvSpPr txBox="1"/>
          <p:nvPr/>
        </p:nvSpPr>
        <p:spPr>
          <a:xfrm>
            <a:off x="6096000" y="5219358"/>
            <a:ext cx="1903232" cy="400110"/>
          </a:xfrm>
          <a:prstGeom prst="rect">
            <a:avLst/>
          </a:prstGeom>
          <a:noFill/>
        </p:spPr>
        <p:txBody>
          <a:bodyPr wrap="square" rtlCol="0">
            <a:spAutoFit/>
          </a:bodyPr>
          <a:lstStyle/>
          <a:p>
            <a:r>
              <a:rPr lang="en-US" sz="2000" dirty="0" smtClean="0"/>
              <a:t>End product</a:t>
            </a:r>
            <a:endParaRPr lang="en-US" sz="2000" dirty="0"/>
          </a:p>
        </p:txBody>
      </p:sp>
      <p:sp>
        <p:nvSpPr>
          <p:cNvPr id="27" name="TextBox 26"/>
          <p:cNvSpPr txBox="1"/>
          <p:nvPr/>
        </p:nvSpPr>
        <p:spPr>
          <a:xfrm>
            <a:off x="4643120" y="5788521"/>
            <a:ext cx="3856782" cy="523220"/>
          </a:xfrm>
          <a:prstGeom prst="rect">
            <a:avLst/>
          </a:prstGeom>
          <a:noFill/>
        </p:spPr>
        <p:txBody>
          <a:bodyPr wrap="square" rtlCol="0">
            <a:spAutoFit/>
          </a:bodyPr>
          <a:lstStyle/>
          <a:p>
            <a:r>
              <a:rPr lang="en-US" sz="1400" b="1" dirty="0" smtClean="0">
                <a:solidFill>
                  <a:schemeClr val="accent1"/>
                </a:solidFill>
              </a:rPr>
              <a:t>Note:  </a:t>
            </a:r>
            <a:r>
              <a:rPr lang="en-US" sz="1400" dirty="0" smtClean="0"/>
              <a:t>ESD robustness depends on system design, packaging, and device</a:t>
            </a:r>
            <a:endParaRPr lang="en-US" sz="1400" dirty="0"/>
          </a:p>
        </p:txBody>
      </p:sp>
    </p:spTree>
    <p:extLst>
      <p:ext uri="{BB962C8B-B14F-4D97-AF65-F5344CB8AC3E}">
        <p14:creationId xmlns:p14="http://schemas.microsoft.com/office/powerpoint/2010/main" val="3056772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ESD Handling and Protection</a:t>
            </a:r>
            <a:endParaRPr lang="en-US" dirty="0"/>
          </a:p>
        </p:txBody>
      </p:sp>
      <p:sp>
        <p:nvSpPr>
          <p:cNvPr id="3" name="Slide Number Placeholder 2"/>
          <p:cNvSpPr>
            <a:spLocks noGrp="1"/>
          </p:cNvSpPr>
          <p:nvPr>
            <p:ph type="sldNum" sz="quarter" idx="10"/>
          </p:nvPr>
        </p:nvSpPr>
        <p:spPr/>
        <p:txBody>
          <a:bodyPr/>
          <a:lstStyle/>
          <a:p>
            <a:fld id="{803D9FE4-F784-4A94-8F3E-54A098F0E8CC}" type="slidenum">
              <a:rPr lang="en-US" smtClean="0">
                <a:solidFill>
                  <a:srgbClr val="000000"/>
                </a:solidFill>
              </a:rPr>
              <a:pPr/>
              <a:t>7</a:t>
            </a:fld>
            <a:endParaRPr lang="en-US">
              <a:solidFill>
                <a:srgbClr val="000000"/>
              </a:solidFill>
            </a:endParaRPr>
          </a:p>
        </p:txBody>
      </p:sp>
      <p:pic>
        <p:nvPicPr>
          <p:cNvPr id="24579" name="Picture 3"/>
          <p:cNvPicPr>
            <a:picLocks noChangeAspect="1" noChangeArrowheads="1"/>
          </p:cNvPicPr>
          <p:nvPr/>
        </p:nvPicPr>
        <p:blipFill>
          <a:blip r:embed="rId3" cstate="print"/>
          <a:srcRect t="5755" b="3597"/>
          <a:stretch>
            <a:fillRect/>
          </a:stretch>
        </p:blipFill>
        <p:spPr bwMode="auto">
          <a:xfrm>
            <a:off x="584200" y="843370"/>
            <a:ext cx="7970520" cy="5418807"/>
          </a:xfrm>
          <a:prstGeom prst="rect">
            <a:avLst/>
          </a:prstGeom>
          <a:noFill/>
          <a:ln w="9525">
            <a:noFill/>
            <a:miter lim="800000"/>
            <a:headEnd/>
            <a:tailEnd/>
          </a:ln>
          <a:effectLst/>
        </p:spPr>
      </p:pic>
      <p:sp>
        <p:nvSpPr>
          <p:cNvPr id="6" name="TextBox 5"/>
          <p:cNvSpPr txBox="1"/>
          <p:nvPr/>
        </p:nvSpPr>
        <p:spPr>
          <a:xfrm>
            <a:off x="1244600" y="1935033"/>
            <a:ext cx="2057400" cy="369332"/>
          </a:xfrm>
          <a:prstGeom prst="rect">
            <a:avLst/>
          </a:prstGeom>
          <a:noFill/>
        </p:spPr>
        <p:txBody>
          <a:bodyPr wrap="square" rtlCol="0">
            <a:spAutoFit/>
          </a:bodyPr>
          <a:lstStyle/>
          <a:p>
            <a:r>
              <a:rPr lang="en-US" b="1" dirty="0" smtClean="0">
                <a:solidFill>
                  <a:schemeClr val="bg1">
                    <a:lumMod val="95000"/>
                  </a:schemeClr>
                </a:solidFill>
              </a:rPr>
              <a:t>Anti-Static Box</a:t>
            </a:r>
            <a:endParaRPr lang="en-US" b="1" dirty="0">
              <a:solidFill>
                <a:schemeClr val="bg1">
                  <a:lumMod val="95000"/>
                </a:schemeClr>
              </a:solidFill>
            </a:endParaRPr>
          </a:p>
        </p:txBody>
      </p:sp>
      <p:sp>
        <p:nvSpPr>
          <p:cNvPr id="8" name="TextBox 7"/>
          <p:cNvSpPr txBox="1"/>
          <p:nvPr/>
        </p:nvSpPr>
        <p:spPr>
          <a:xfrm>
            <a:off x="675640" y="5602625"/>
            <a:ext cx="2057400" cy="369332"/>
          </a:xfrm>
          <a:prstGeom prst="rect">
            <a:avLst/>
          </a:prstGeom>
          <a:noFill/>
        </p:spPr>
        <p:txBody>
          <a:bodyPr wrap="square" rtlCol="0">
            <a:spAutoFit/>
          </a:bodyPr>
          <a:lstStyle/>
          <a:p>
            <a:r>
              <a:rPr lang="en-US" b="1" dirty="0" smtClean="0">
                <a:solidFill>
                  <a:schemeClr val="bg1">
                    <a:lumMod val="95000"/>
                  </a:schemeClr>
                </a:solidFill>
              </a:rPr>
              <a:t>Anti-Static Bag</a:t>
            </a:r>
            <a:endParaRPr lang="en-US" b="1" dirty="0">
              <a:solidFill>
                <a:schemeClr val="bg1">
                  <a:lumMod val="95000"/>
                </a:schemeClr>
              </a:solidFill>
            </a:endParaRPr>
          </a:p>
        </p:txBody>
      </p:sp>
      <p:sp>
        <p:nvSpPr>
          <p:cNvPr id="9" name="TextBox 8"/>
          <p:cNvSpPr txBox="1"/>
          <p:nvPr/>
        </p:nvSpPr>
        <p:spPr>
          <a:xfrm>
            <a:off x="3200400" y="5181600"/>
            <a:ext cx="2057400" cy="646331"/>
          </a:xfrm>
          <a:prstGeom prst="rect">
            <a:avLst/>
          </a:prstGeom>
          <a:noFill/>
        </p:spPr>
        <p:txBody>
          <a:bodyPr wrap="square" rtlCol="0">
            <a:spAutoFit/>
          </a:bodyPr>
          <a:lstStyle/>
          <a:p>
            <a:r>
              <a:rPr lang="en-US" b="1" dirty="0" smtClean="0">
                <a:solidFill>
                  <a:schemeClr val="bg1">
                    <a:lumMod val="95000"/>
                  </a:schemeClr>
                </a:solidFill>
              </a:rPr>
              <a:t>Anti-Static Wrist Strap</a:t>
            </a:r>
            <a:endParaRPr lang="en-US" b="1" dirty="0">
              <a:solidFill>
                <a:schemeClr val="bg1">
                  <a:lumMod val="95000"/>
                </a:schemeClr>
              </a:solidFill>
            </a:endParaRPr>
          </a:p>
        </p:txBody>
      </p:sp>
      <p:sp>
        <p:nvSpPr>
          <p:cNvPr id="10" name="TextBox 9"/>
          <p:cNvSpPr txBox="1"/>
          <p:nvPr/>
        </p:nvSpPr>
        <p:spPr>
          <a:xfrm>
            <a:off x="4838700" y="1658034"/>
            <a:ext cx="2057400" cy="646331"/>
          </a:xfrm>
          <a:prstGeom prst="rect">
            <a:avLst/>
          </a:prstGeom>
          <a:noFill/>
        </p:spPr>
        <p:txBody>
          <a:bodyPr wrap="square" rtlCol="0">
            <a:spAutoFit/>
          </a:bodyPr>
          <a:lstStyle/>
          <a:p>
            <a:r>
              <a:rPr lang="en-US" b="1" dirty="0" smtClean="0">
                <a:solidFill>
                  <a:schemeClr val="bg1">
                    <a:lumMod val="95000"/>
                  </a:schemeClr>
                </a:solidFill>
              </a:rPr>
              <a:t>Anti-Static Work Surface</a:t>
            </a:r>
            <a:endParaRPr lang="en-US" b="1" dirty="0">
              <a:solidFill>
                <a:schemeClr val="bg1">
                  <a:lumMod val="95000"/>
                </a:schemeClr>
              </a:solidFill>
            </a:endParaRPr>
          </a:p>
        </p:txBody>
      </p:sp>
      <p:cxnSp>
        <p:nvCxnSpPr>
          <p:cNvPr id="5" name="Straight Arrow Connector 4"/>
          <p:cNvCxnSpPr/>
          <p:nvPr/>
        </p:nvCxnSpPr>
        <p:spPr>
          <a:xfrm>
            <a:off x="2273300" y="2304365"/>
            <a:ext cx="195580" cy="540435"/>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8" idx="0"/>
          </p:cNvCxnSpPr>
          <p:nvPr/>
        </p:nvCxnSpPr>
        <p:spPr>
          <a:xfrm flipV="1">
            <a:off x="1704340" y="5181600"/>
            <a:ext cx="287020" cy="421025"/>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4978400" y="5392112"/>
            <a:ext cx="568960" cy="210514"/>
          </a:xfrm>
          <a:prstGeom prst="straightConnector1">
            <a:avLst/>
          </a:prstGeom>
          <a:ln w="1905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563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5" name="Picture 5"/>
          <p:cNvPicPr>
            <a:picLocks noChangeAspect="1" noChangeArrowheads="1"/>
          </p:cNvPicPr>
          <p:nvPr/>
        </p:nvPicPr>
        <p:blipFill>
          <a:blip r:embed="rId3" cstate="print"/>
          <a:srcRect/>
          <a:stretch>
            <a:fillRect/>
          </a:stretch>
        </p:blipFill>
        <p:spPr bwMode="auto">
          <a:xfrm>
            <a:off x="4900406" y="1066800"/>
            <a:ext cx="4091194" cy="2752090"/>
          </a:xfrm>
          <a:prstGeom prst="rect">
            <a:avLst/>
          </a:prstGeom>
          <a:noFill/>
          <a:ln w="9525">
            <a:noFill/>
            <a:miter lim="800000"/>
            <a:headEnd/>
            <a:tailEnd/>
          </a:ln>
        </p:spPr>
      </p:pic>
      <p:sp>
        <p:nvSpPr>
          <p:cNvPr id="2" name="Title 1"/>
          <p:cNvSpPr>
            <a:spLocks noGrp="1"/>
          </p:cNvSpPr>
          <p:nvPr>
            <p:ph type="title"/>
          </p:nvPr>
        </p:nvSpPr>
        <p:spPr>
          <a:xfrm>
            <a:off x="231774" y="142875"/>
            <a:ext cx="8683625" cy="814388"/>
          </a:xfrm>
        </p:spPr>
        <p:txBody>
          <a:bodyPr/>
          <a:lstStyle/>
          <a:p>
            <a:r>
              <a:rPr lang="en-US" dirty="0" smtClean="0"/>
              <a:t>Characterization of Device ESD Robustness </a:t>
            </a:r>
            <a:endParaRPr lang="en-US" dirty="0"/>
          </a:p>
        </p:txBody>
      </p:sp>
      <p:sp>
        <p:nvSpPr>
          <p:cNvPr id="3" name="Slide Number Placeholder 2"/>
          <p:cNvSpPr>
            <a:spLocks noGrp="1"/>
          </p:cNvSpPr>
          <p:nvPr>
            <p:ph type="sldNum" sz="quarter" idx="10"/>
          </p:nvPr>
        </p:nvSpPr>
        <p:spPr/>
        <p:txBody>
          <a:bodyPr/>
          <a:lstStyle/>
          <a:p>
            <a:fld id="{803D9FE4-F784-4A94-8F3E-54A098F0E8CC}" type="slidenum">
              <a:rPr lang="en-US" smtClean="0">
                <a:solidFill>
                  <a:srgbClr val="000000"/>
                </a:solidFill>
              </a:rPr>
              <a:pPr/>
              <a:t>8</a:t>
            </a:fld>
            <a:endParaRPr lang="en-US">
              <a:solidFill>
                <a:srgbClr val="000000"/>
              </a:solidFill>
            </a:endParaRPr>
          </a:p>
        </p:txBody>
      </p:sp>
      <p:sp>
        <p:nvSpPr>
          <p:cNvPr id="4" name="Rectangle 3"/>
          <p:cNvSpPr/>
          <p:nvPr/>
        </p:nvSpPr>
        <p:spPr>
          <a:xfrm>
            <a:off x="264160" y="1066800"/>
            <a:ext cx="4389120" cy="13716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Comprehensive test of device</a:t>
            </a:r>
            <a:endParaRPr lang="en-US" dirty="0" smtClean="0">
              <a:solidFill>
                <a:schemeClr val="tx1"/>
              </a:solidFill>
            </a:endParaRPr>
          </a:p>
          <a:p>
            <a:pPr>
              <a:buFont typeface="Arial" pitchFamily="34" charset="0"/>
              <a:buChar char="•"/>
            </a:pPr>
            <a:r>
              <a:rPr lang="en-US" dirty="0" smtClean="0">
                <a:solidFill>
                  <a:schemeClr val="tx1"/>
                </a:solidFill>
              </a:rPr>
              <a:t>  Using automated equipment</a:t>
            </a:r>
          </a:p>
          <a:p>
            <a:pPr>
              <a:buFont typeface="Arial" pitchFamily="34" charset="0"/>
              <a:buChar char="•"/>
            </a:pPr>
            <a:r>
              <a:rPr lang="en-US" dirty="0" smtClean="0">
                <a:solidFill>
                  <a:schemeClr val="tx1"/>
                </a:solidFill>
              </a:rPr>
              <a:t>  Most specified parameters tested</a:t>
            </a:r>
            <a:endParaRPr lang="en-US" b="1" dirty="0">
              <a:solidFill>
                <a:schemeClr val="tx1"/>
              </a:solidFill>
            </a:endParaRPr>
          </a:p>
        </p:txBody>
      </p:sp>
      <p:sp>
        <p:nvSpPr>
          <p:cNvPr id="9" name="Rectangle 8"/>
          <p:cNvSpPr/>
          <p:nvPr/>
        </p:nvSpPr>
        <p:spPr>
          <a:xfrm>
            <a:off x="264160" y="2895600"/>
            <a:ext cx="4389120" cy="13716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Apply ESD Pulse</a:t>
            </a:r>
          </a:p>
          <a:p>
            <a:pPr>
              <a:buFont typeface="Arial" pitchFamily="34" charset="0"/>
              <a:buChar char="•"/>
            </a:pPr>
            <a:r>
              <a:rPr lang="en-US" dirty="0" smtClean="0">
                <a:solidFill>
                  <a:schemeClr val="tx1"/>
                </a:solidFill>
              </a:rPr>
              <a:t>  Simulator generates repeatable pulses</a:t>
            </a:r>
          </a:p>
          <a:p>
            <a:pPr>
              <a:buFont typeface="Arial" pitchFamily="34" charset="0"/>
              <a:buChar char="•"/>
            </a:pPr>
            <a:r>
              <a:rPr lang="en-US" dirty="0" smtClean="0">
                <a:solidFill>
                  <a:schemeClr val="tx1"/>
                </a:solidFill>
              </a:rPr>
              <a:t>  Different levels are applied, 1kV, 2kV…</a:t>
            </a:r>
          </a:p>
          <a:p>
            <a:pPr>
              <a:buFont typeface="Arial" pitchFamily="34" charset="0"/>
              <a:buChar char="•"/>
            </a:pPr>
            <a:r>
              <a:rPr lang="en-US" dirty="0" smtClean="0">
                <a:solidFill>
                  <a:schemeClr val="tx1"/>
                </a:solidFill>
              </a:rPr>
              <a:t>  Different pin combinations are tested</a:t>
            </a:r>
            <a:endParaRPr lang="en-US" dirty="0">
              <a:solidFill>
                <a:schemeClr val="tx1"/>
              </a:solidFill>
            </a:endParaRPr>
          </a:p>
        </p:txBody>
      </p:sp>
      <p:cxnSp>
        <p:nvCxnSpPr>
          <p:cNvPr id="11" name="Straight Arrow Connector 10"/>
          <p:cNvCxnSpPr/>
          <p:nvPr/>
        </p:nvCxnSpPr>
        <p:spPr>
          <a:xfrm>
            <a:off x="2458720" y="2438400"/>
            <a:ext cx="0" cy="457200"/>
          </a:xfrm>
          <a:prstGeom prst="straightConnector1">
            <a:avLst/>
          </a:prstGeom>
          <a:ln w="254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64160" y="4724400"/>
            <a:ext cx="4389120" cy="1371600"/>
          </a:xfrm>
          <a:prstGeom prst="rect">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rPr>
              <a:t/>
            </a:r>
            <a:br>
              <a:rPr lang="en-US" b="1" dirty="0" smtClean="0">
                <a:solidFill>
                  <a:schemeClr val="tx1"/>
                </a:solidFill>
              </a:rPr>
            </a:br>
            <a:r>
              <a:rPr lang="en-US" b="1" dirty="0" smtClean="0">
                <a:solidFill>
                  <a:schemeClr val="tx1"/>
                </a:solidFill>
              </a:rPr>
              <a:t>Repeat Comprehensive Test</a:t>
            </a:r>
          </a:p>
          <a:p>
            <a:pPr>
              <a:buFont typeface="Arial" pitchFamily="34" charset="0"/>
              <a:buChar char="•"/>
            </a:pPr>
            <a:r>
              <a:rPr lang="en-US" dirty="0" smtClean="0">
                <a:solidFill>
                  <a:schemeClr val="tx1"/>
                </a:solidFill>
              </a:rPr>
              <a:t>  Look for failures </a:t>
            </a:r>
          </a:p>
          <a:p>
            <a:pPr>
              <a:buFont typeface="Arial" pitchFamily="34" charset="0"/>
              <a:buChar char="•"/>
            </a:pPr>
            <a:r>
              <a:rPr lang="en-US" dirty="0" smtClean="0">
                <a:solidFill>
                  <a:schemeClr val="tx1"/>
                </a:solidFill>
              </a:rPr>
              <a:t>  ESD specification set by highest pulse</a:t>
            </a:r>
          </a:p>
          <a:p>
            <a:r>
              <a:rPr lang="en-US" dirty="0" smtClean="0">
                <a:solidFill>
                  <a:schemeClr val="tx1"/>
                </a:solidFill>
              </a:rPr>
              <a:t>   that doesn’t damage device</a:t>
            </a:r>
            <a:endParaRPr lang="en-US" b="1" dirty="0" smtClean="0">
              <a:solidFill>
                <a:schemeClr val="tx1"/>
              </a:solidFill>
            </a:endParaRPr>
          </a:p>
          <a:p>
            <a:endParaRPr lang="en-US" b="1" dirty="0">
              <a:solidFill>
                <a:schemeClr val="tx1"/>
              </a:solidFill>
            </a:endParaRPr>
          </a:p>
        </p:txBody>
      </p:sp>
      <p:cxnSp>
        <p:nvCxnSpPr>
          <p:cNvPr id="13" name="Straight Arrow Connector 12"/>
          <p:cNvCxnSpPr/>
          <p:nvPr/>
        </p:nvCxnSpPr>
        <p:spPr>
          <a:xfrm>
            <a:off x="2458720" y="4267200"/>
            <a:ext cx="0" cy="457200"/>
          </a:xfrm>
          <a:prstGeom prst="straightConnector1">
            <a:avLst/>
          </a:prstGeom>
          <a:ln w="25400">
            <a:solidFill>
              <a:schemeClr val="accent1"/>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182011" y="3887708"/>
            <a:ext cx="1527982" cy="338554"/>
          </a:xfrm>
          <a:prstGeom prst="rect">
            <a:avLst/>
          </a:prstGeom>
          <a:noFill/>
        </p:spPr>
        <p:txBody>
          <a:bodyPr wrap="none" rtlCol="0">
            <a:spAutoFit/>
          </a:bodyPr>
          <a:lstStyle/>
          <a:p>
            <a:pPr algn="ctr"/>
            <a:r>
              <a:rPr lang="en-US" sz="1600" dirty="0" smtClean="0"/>
              <a:t>ESD Simulator</a:t>
            </a:r>
            <a:endParaRPr lang="en-US" sz="1600" dirty="0"/>
          </a:p>
        </p:txBody>
      </p:sp>
    </p:spTree>
    <p:extLst>
      <p:ext uri="{BB962C8B-B14F-4D97-AF65-F5344CB8AC3E}">
        <p14:creationId xmlns:p14="http://schemas.microsoft.com/office/powerpoint/2010/main" val="32211194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ESD Simulator Pulses</a:t>
            </a:r>
            <a:endParaRPr lang="en-US" dirty="0"/>
          </a:p>
        </p:txBody>
      </p:sp>
      <p:sp>
        <p:nvSpPr>
          <p:cNvPr id="3" name="Slide Number Placeholder 2"/>
          <p:cNvSpPr>
            <a:spLocks noGrp="1"/>
          </p:cNvSpPr>
          <p:nvPr>
            <p:ph type="sldNum" sz="quarter" idx="10"/>
          </p:nvPr>
        </p:nvSpPr>
        <p:spPr/>
        <p:txBody>
          <a:bodyPr/>
          <a:lstStyle/>
          <a:p>
            <a:fld id="{803D9FE4-F784-4A94-8F3E-54A098F0E8CC}" type="slidenum">
              <a:rPr lang="en-US" smtClean="0">
                <a:solidFill>
                  <a:srgbClr val="000000"/>
                </a:solidFill>
              </a:rPr>
              <a:pPr/>
              <a:t>9</a:t>
            </a:fld>
            <a:endParaRPr lang="en-US">
              <a:solidFill>
                <a:srgbClr val="000000"/>
              </a:solidFill>
            </a:endParaRPr>
          </a:p>
        </p:txBody>
      </p:sp>
      <p:pic>
        <p:nvPicPr>
          <p:cNvPr id="1026" name="Picture 2"/>
          <p:cNvPicPr>
            <a:picLocks noChangeAspect="1" noChangeArrowheads="1"/>
          </p:cNvPicPr>
          <p:nvPr/>
        </p:nvPicPr>
        <p:blipFill>
          <a:blip r:embed="rId3" cstate="print"/>
          <a:srcRect/>
          <a:stretch>
            <a:fillRect/>
          </a:stretch>
        </p:blipFill>
        <p:spPr bwMode="auto">
          <a:xfrm>
            <a:off x="5410199" y="762000"/>
            <a:ext cx="3505201" cy="1851858"/>
          </a:xfrm>
          <a:prstGeom prst="rect">
            <a:avLst/>
          </a:prstGeom>
          <a:noFill/>
          <a:ln w="9525">
            <a:noFill/>
            <a:miter lim="800000"/>
            <a:headEnd/>
            <a:tailEnd/>
          </a:ln>
          <a:effectLst/>
        </p:spPr>
      </p:pic>
      <p:sp>
        <p:nvSpPr>
          <p:cNvPr id="6" name="TextBox 5"/>
          <p:cNvSpPr txBox="1"/>
          <p:nvPr/>
        </p:nvSpPr>
        <p:spPr>
          <a:xfrm>
            <a:off x="152400" y="1371600"/>
            <a:ext cx="1828800" cy="646331"/>
          </a:xfrm>
          <a:prstGeom prst="rect">
            <a:avLst/>
          </a:prstGeom>
          <a:noFill/>
        </p:spPr>
        <p:txBody>
          <a:bodyPr wrap="square" rtlCol="0">
            <a:spAutoFit/>
          </a:bodyPr>
          <a:lstStyle/>
          <a:p>
            <a:r>
              <a:rPr lang="en-US" b="1" dirty="0" smtClean="0"/>
              <a:t>Human Body Model (HBM)</a:t>
            </a:r>
            <a:endParaRPr lang="en-US" b="1" dirty="0"/>
          </a:p>
        </p:txBody>
      </p:sp>
      <p:cxnSp>
        <p:nvCxnSpPr>
          <p:cNvPr id="8" name="Straight Connector 7"/>
          <p:cNvCxnSpPr/>
          <p:nvPr/>
        </p:nvCxnSpPr>
        <p:spPr>
          <a:xfrm>
            <a:off x="0" y="25908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52400" y="3200400"/>
            <a:ext cx="1752600" cy="646331"/>
          </a:xfrm>
          <a:prstGeom prst="rect">
            <a:avLst/>
          </a:prstGeom>
          <a:noFill/>
        </p:spPr>
        <p:txBody>
          <a:bodyPr wrap="square" rtlCol="0">
            <a:spAutoFit/>
          </a:bodyPr>
          <a:lstStyle/>
          <a:p>
            <a:r>
              <a:rPr lang="en-US" b="1" dirty="0" smtClean="0"/>
              <a:t>Machine Model (MM)</a:t>
            </a:r>
            <a:endParaRPr lang="en-US" b="1" dirty="0"/>
          </a:p>
        </p:txBody>
      </p:sp>
      <p:sp>
        <p:nvSpPr>
          <p:cNvPr id="10" name="TextBox 9"/>
          <p:cNvSpPr txBox="1"/>
          <p:nvPr/>
        </p:nvSpPr>
        <p:spPr>
          <a:xfrm>
            <a:off x="152400" y="5080000"/>
            <a:ext cx="2057400" cy="646331"/>
          </a:xfrm>
          <a:prstGeom prst="rect">
            <a:avLst/>
          </a:prstGeom>
          <a:noFill/>
        </p:spPr>
        <p:txBody>
          <a:bodyPr wrap="square" rtlCol="0">
            <a:spAutoFit/>
          </a:bodyPr>
          <a:lstStyle/>
          <a:p>
            <a:r>
              <a:rPr lang="en-US" b="1" dirty="0" smtClean="0"/>
              <a:t>Charged Device Model (CDM)</a:t>
            </a:r>
            <a:endParaRPr lang="en-US" b="1" dirty="0"/>
          </a:p>
        </p:txBody>
      </p:sp>
      <p:pic>
        <p:nvPicPr>
          <p:cNvPr id="1028" name="Picture 4"/>
          <p:cNvPicPr>
            <a:picLocks noChangeAspect="1" noChangeArrowheads="1"/>
          </p:cNvPicPr>
          <p:nvPr/>
        </p:nvPicPr>
        <p:blipFill>
          <a:blip r:embed="rId4" cstate="print"/>
          <a:srcRect/>
          <a:stretch>
            <a:fillRect/>
          </a:stretch>
        </p:blipFill>
        <p:spPr bwMode="auto">
          <a:xfrm>
            <a:off x="5524500" y="2667000"/>
            <a:ext cx="3390900" cy="1791470"/>
          </a:xfrm>
          <a:prstGeom prst="rect">
            <a:avLst/>
          </a:prstGeom>
          <a:noFill/>
          <a:ln w="9525">
            <a:noFill/>
            <a:miter lim="800000"/>
            <a:headEnd/>
            <a:tailEnd/>
          </a:ln>
          <a:effectLst/>
        </p:spPr>
      </p:pic>
      <p:cxnSp>
        <p:nvCxnSpPr>
          <p:cNvPr id="14" name="Straight Connector 13"/>
          <p:cNvCxnSpPr/>
          <p:nvPr/>
        </p:nvCxnSpPr>
        <p:spPr>
          <a:xfrm>
            <a:off x="0" y="4495800"/>
            <a:ext cx="91440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11269" name="Picture 5"/>
          <p:cNvPicPr>
            <a:picLocks noChangeAspect="1" noChangeArrowheads="1"/>
          </p:cNvPicPr>
          <p:nvPr/>
        </p:nvPicPr>
        <p:blipFill>
          <a:blip r:embed="rId5" cstate="print"/>
          <a:srcRect/>
          <a:stretch>
            <a:fillRect/>
          </a:stretch>
        </p:blipFill>
        <p:spPr bwMode="auto">
          <a:xfrm>
            <a:off x="2133600" y="2667000"/>
            <a:ext cx="3158503" cy="1752600"/>
          </a:xfrm>
          <a:prstGeom prst="rect">
            <a:avLst/>
          </a:prstGeom>
          <a:noFill/>
          <a:ln w="9525">
            <a:noFill/>
            <a:miter lim="800000"/>
            <a:headEnd/>
            <a:tailEnd/>
          </a:ln>
          <a:effectLst/>
        </p:spPr>
      </p:pic>
      <p:pic>
        <p:nvPicPr>
          <p:cNvPr id="11270" name="Picture 6"/>
          <p:cNvPicPr>
            <a:picLocks noChangeAspect="1" noChangeArrowheads="1"/>
          </p:cNvPicPr>
          <p:nvPr/>
        </p:nvPicPr>
        <p:blipFill>
          <a:blip r:embed="rId6" cstate="print"/>
          <a:srcRect/>
          <a:stretch>
            <a:fillRect/>
          </a:stretch>
        </p:blipFill>
        <p:spPr bwMode="auto">
          <a:xfrm>
            <a:off x="2141078" y="838200"/>
            <a:ext cx="3192922" cy="1678842"/>
          </a:xfrm>
          <a:prstGeom prst="rect">
            <a:avLst/>
          </a:prstGeom>
          <a:noFill/>
          <a:ln w="9525">
            <a:noFill/>
            <a:miter lim="800000"/>
            <a:headEnd/>
            <a:tailEnd/>
          </a:ln>
          <a:effectLst/>
        </p:spPr>
      </p:pic>
      <p:pic>
        <p:nvPicPr>
          <p:cNvPr id="11273" name="Picture 9"/>
          <p:cNvPicPr>
            <a:picLocks noChangeAspect="1" noChangeArrowheads="1"/>
          </p:cNvPicPr>
          <p:nvPr/>
        </p:nvPicPr>
        <p:blipFill>
          <a:blip r:embed="rId7" cstate="print"/>
          <a:srcRect/>
          <a:stretch>
            <a:fillRect/>
          </a:stretch>
        </p:blipFill>
        <p:spPr bwMode="auto">
          <a:xfrm>
            <a:off x="2616200" y="4571999"/>
            <a:ext cx="2667000" cy="1684493"/>
          </a:xfrm>
          <a:prstGeom prst="rect">
            <a:avLst/>
          </a:prstGeom>
          <a:noFill/>
          <a:ln w="9525">
            <a:noFill/>
            <a:miter lim="800000"/>
            <a:headEnd/>
            <a:tailEnd/>
          </a:ln>
          <a:effectLst/>
        </p:spPr>
      </p:pic>
      <p:pic>
        <p:nvPicPr>
          <p:cNvPr id="1031" name="Picture 7"/>
          <p:cNvPicPr>
            <a:picLocks noChangeAspect="1" noChangeArrowheads="1"/>
          </p:cNvPicPr>
          <p:nvPr/>
        </p:nvPicPr>
        <p:blipFill>
          <a:blip r:embed="rId8" cstate="print"/>
          <a:srcRect/>
          <a:stretch>
            <a:fillRect/>
          </a:stretch>
        </p:blipFill>
        <p:spPr bwMode="auto">
          <a:xfrm>
            <a:off x="5349240" y="4472743"/>
            <a:ext cx="3591560" cy="1897483"/>
          </a:xfrm>
          <a:prstGeom prst="rect">
            <a:avLst/>
          </a:prstGeom>
          <a:noFill/>
          <a:ln w="9525">
            <a:noFill/>
            <a:miter lim="800000"/>
            <a:headEnd/>
            <a:tailEnd/>
          </a:ln>
          <a:effectLst/>
        </p:spPr>
      </p:pic>
    </p:spTree>
    <p:extLst>
      <p:ext uri="{BB962C8B-B14F-4D97-AF65-F5344CB8AC3E}">
        <p14:creationId xmlns:p14="http://schemas.microsoft.com/office/powerpoint/2010/main" val="2902712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TI_Standard">
  <a:themeElements>
    <a:clrScheme name="Custom 1">
      <a:dk1>
        <a:srgbClr val="000000"/>
      </a:dk1>
      <a:lt1>
        <a:srgbClr val="FFFFFF"/>
      </a:lt1>
      <a:dk2>
        <a:srgbClr val="DE0000"/>
      </a:dk2>
      <a:lt2>
        <a:srgbClr val="808080"/>
      </a:lt2>
      <a:accent1>
        <a:srgbClr val="DE0000"/>
      </a:accent1>
      <a:accent2>
        <a:srgbClr val="AEAEAE"/>
      </a:accent2>
      <a:accent3>
        <a:srgbClr val="117788"/>
      </a:accent3>
      <a:accent4>
        <a:srgbClr val="404040"/>
      </a:accent4>
      <a:accent5>
        <a:srgbClr val="7F7F7F"/>
      </a:accent5>
      <a:accent6>
        <a:srgbClr val="32B4CE"/>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8006535B0821C4C9CA25C1E8D4353DE" ma:contentTypeVersion="0" ma:contentTypeDescription="Create a new document." ma:contentTypeScope="" ma:versionID="0da3f9c2449ed628457b8f8cf02bd9d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41ED3A77-EC22-42A8-B9FA-65E2D1E14490}">
  <ds:schemaRefs>
    <ds:schemaRef ds:uri="http://www.w3.org/XML/1998/namespac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0127B2B6-3BB8-45EC-A268-0B46DBCC2CBD}">
  <ds:schemaRefs>
    <ds:schemaRef ds:uri="http://schemas.microsoft.com/sharepoint/v3/contenttype/forms"/>
  </ds:schemaRefs>
</ds:datastoreItem>
</file>

<file path=customXml/itemProps3.xml><?xml version="1.0" encoding="utf-8"?>
<ds:datastoreItem xmlns:ds="http://schemas.openxmlformats.org/officeDocument/2006/customXml" ds:itemID="{B2639B6D-A2E3-46E0-A3C4-9BF441A5BD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TI_Standard</Template>
  <TotalTime>14955</TotalTime>
  <Words>4260</Words>
  <Application>Microsoft Office PowerPoint</Application>
  <PresentationFormat>On-screen Show (4:3)</PresentationFormat>
  <Paragraphs>356</Paragraphs>
  <Slides>33</Slides>
  <Notes>26</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33</vt:i4>
      </vt:variant>
    </vt:vector>
  </HeadingPairs>
  <TitlesOfParts>
    <vt:vector size="36" baseType="lpstr">
      <vt:lpstr>TI_Standard</vt:lpstr>
      <vt:lpstr>Drawplus Drawing</vt:lpstr>
      <vt:lpstr>Visio</vt:lpstr>
      <vt:lpstr>Electrostatic Discharge (ESD) TIPL 1401 TI Precision Labs – Op Amps</vt:lpstr>
      <vt:lpstr>Electrostatic Discharge (ESD)</vt:lpstr>
      <vt:lpstr>ESD Generation vs. Relative Humidity (RH)</vt:lpstr>
      <vt:lpstr>Typical IC Device Sensitivity Thresholds</vt:lpstr>
      <vt:lpstr>ESD Can Damage Semiconductors</vt:lpstr>
      <vt:lpstr>        Out-of-Circuit      vs.         In-Circuit</vt:lpstr>
      <vt:lpstr>ESD Handling and Protection</vt:lpstr>
      <vt:lpstr>Characterization of Device ESD Robustness </vt:lpstr>
      <vt:lpstr>Types of ESD Simulator Pulses</vt:lpstr>
      <vt:lpstr>ESD Protection Inside an IC</vt:lpstr>
      <vt:lpstr>ESD Protection with Pulse Applied</vt:lpstr>
      <vt:lpstr>ESD Diode Specifications</vt:lpstr>
      <vt:lpstr>ESD Diode Curve Examples</vt:lpstr>
      <vt:lpstr>Absorption Device</vt:lpstr>
      <vt:lpstr>Absolute Maximum Ratings</vt:lpstr>
      <vt:lpstr>Multiple-Choice Quiz</vt:lpstr>
      <vt:lpstr>Multiple-Choice Quiz</vt:lpstr>
      <vt:lpstr>Multiple-Choice Quiz</vt:lpstr>
      <vt:lpstr>Electrical Overstress – 1 TIPL 1411 TI Precision Labs – Op Amps</vt:lpstr>
      <vt:lpstr>ESD vs. EOS – What’s the Difference?</vt:lpstr>
      <vt:lpstr>EOS Event – Overvoltage Input</vt:lpstr>
      <vt:lpstr>Absorption Device Latches</vt:lpstr>
      <vt:lpstr>Transient Voltage Suppressor (TVS) Diode</vt:lpstr>
      <vt:lpstr>TVS Diode and Series Resistance</vt:lpstr>
      <vt:lpstr>Power Supply Sequencing</vt:lpstr>
      <vt:lpstr>Power Supply Sequencing</vt:lpstr>
      <vt:lpstr>Schottky Diodes – Input Protection</vt:lpstr>
      <vt:lpstr>Schottky Diodes – Output Protection</vt:lpstr>
      <vt:lpstr>Multiple-Choice Quiz</vt:lpstr>
      <vt:lpstr>Multiple-Choice Quiz</vt:lpstr>
      <vt:lpstr>Multiple-Choice Quiz</vt:lpstr>
      <vt:lpstr>Multiple-Choice Quiz</vt:lpstr>
      <vt:lpstr>Thanks for your time!</vt:lpstr>
    </vt:vector>
  </TitlesOfParts>
  <Company>Texas Instruments Incorporated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BMS – Power Tools</dc:title>
  <dc:creator>Anand, Ankur</dc:creator>
  <cp:lastModifiedBy>Lis, Marek</cp:lastModifiedBy>
  <cp:revision>216</cp:revision>
  <dcterms:created xsi:type="dcterms:W3CDTF">2014-01-16T17:03:53Z</dcterms:created>
  <dcterms:modified xsi:type="dcterms:W3CDTF">2018-05-08T07:51:38Z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0x01010098006535B0821C4C9CA25C1E8D4353DE</vt:lpwstr>
  </property>
</Properties>
</file>