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sdx" ContentType="application/vnd.ms-visio.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Lst>
  <p:notesMasterIdLst>
    <p:notesMasterId r:id="rId42"/>
  </p:notesMasterIdLst>
  <p:sldIdLst>
    <p:sldId id="367" r:id="rId5"/>
    <p:sldId id="639" r:id="rId6"/>
    <p:sldId id="3169" r:id="rId7"/>
    <p:sldId id="4409" r:id="rId8"/>
    <p:sldId id="2147469198" r:id="rId9"/>
    <p:sldId id="2147469200" r:id="rId10"/>
    <p:sldId id="2147469201" r:id="rId11"/>
    <p:sldId id="2147469202" r:id="rId12"/>
    <p:sldId id="2147469212" r:id="rId13"/>
    <p:sldId id="2147469210" r:id="rId14"/>
    <p:sldId id="2147469213" r:id="rId15"/>
    <p:sldId id="2147469211" r:id="rId16"/>
    <p:sldId id="2147469216" r:id="rId17"/>
    <p:sldId id="2147469218" r:id="rId18"/>
    <p:sldId id="2147469217" r:id="rId19"/>
    <p:sldId id="2147469215" r:id="rId20"/>
    <p:sldId id="2147469214" r:id="rId21"/>
    <p:sldId id="2147469203" r:id="rId22"/>
    <p:sldId id="2147469222" r:id="rId23"/>
    <p:sldId id="2147469223" r:id="rId24"/>
    <p:sldId id="2147469224" r:id="rId25"/>
    <p:sldId id="2147469226" r:id="rId26"/>
    <p:sldId id="2147469204" r:id="rId27"/>
    <p:sldId id="2147469227" r:id="rId28"/>
    <p:sldId id="2147469228" r:id="rId29"/>
    <p:sldId id="2147469229" r:id="rId30"/>
    <p:sldId id="2147469230" r:id="rId31"/>
    <p:sldId id="2147469231" r:id="rId32"/>
    <p:sldId id="2147469232" r:id="rId33"/>
    <p:sldId id="2147469233" r:id="rId34"/>
    <p:sldId id="2147469234" r:id="rId35"/>
    <p:sldId id="2147469221" r:id="rId36"/>
    <p:sldId id="2147469220" r:id="rId37"/>
    <p:sldId id="278" r:id="rId38"/>
    <p:sldId id="663" r:id="rId39"/>
    <p:sldId id="687" r:id="rId40"/>
    <p:sldId id="686" r:id="rId4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genda" id="{E60041A3-1128-4150-B9D4-C24A53C121BB}">
          <p14:sldIdLst>
            <p14:sldId id="367"/>
            <p14:sldId id="639"/>
          </p14:sldIdLst>
        </p14:section>
        <p14:section name="Basic Introduction" id="{D60BE119-E38D-446B-B05F-A8E9DF9D78F5}">
          <p14:sldIdLst>
            <p14:sldId id="3169"/>
            <p14:sldId id="4409"/>
            <p14:sldId id="2147469198"/>
            <p14:sldId id="2147469200"/>
          </p14:sldIdLst>
        </p14:section>
        <p14:section name="DSP Features" id="{3993D2C7-F973-4842-9FBC-F3D3E026989E}">
          <p14:sldIdLst>
            <p14:sldId id="2147469201"/>
            <p14:sldId id="2147469202"/>
            <p14:sldId id="2147469212"/>
            <p14:sldId id="2147469210"/>
            <p14:sldId id="2147469213"/>
            <p14:sldId id="2147469211"/>
            <p14:sldId id="2147469216"/>
            <p14:sldId id="2147469218"/>
            <p14:sldId id="2147469217"/>
            <p14:sldId id="2147469215"/>
            <p14:sldId id="2147469214"/>
          </p14:sldIdLst>
        </p14:section>
        <p14:section name="Schematic &amp; Layout Guidance" id="{5CA04569-B97D-4765-ABA2-D10AA002DFAB}">
          <p14:sldIdLst>
            <p14:sldId id="2147469203"/>
            <p14:sldId id="2147469222"/>
            <p14:sldId id="2147469223"/>
            <p14:sldId id="2147469224"/>
            <p14:sldId id="2147469226"/>
          </p14:sldIdLst>
        </p14:section>
        <p14:section name="PPC3 Application Guidance" id="{8B722E10-ACBA-4997-8438-0622541D33C9}">
          <p14:sldIdLst>
            <p14:sldId id="2147469204"/>
            <p14:sldId id="2147469227"/>
            <p14:sldId id="2147469228"/>
            <p14:sldId id="2147469229"/>
            <p14:sldId id="2147469230"/>
            <p14:sldId id="2147469231"/>
          </p14:sldIdLst>
        </p14:section>
        <p14:section name="Software Process Flow" id="{37DB0F9F-5404-4D85-8619-CF2B78F8C678}">
          <p14:sldIdLst>
            <p14:sldId id="2147469232"/>
            <p14:sldId id="2147469233"/>
            <p14:sldId id="2147469234"/>
          </p14:sldIdLst>
        </p14:section>
        <p14:section name="End" id="{4F64E33A-FC19-4167-821E-55F7D8FE1AC4}">
          <p14:sldIdLst>
            <p14:sldId id="2147469221"/>
          </p14:sldIdLst>
        </p14:section>
        <p14:section name="Backup" id="{EC9C8C31-156B-4838-B1D0-33CC44164233}">
          <p14:sldIdLst>
            <p14:sldId id="2147469220"/>
            <p14:sldId id="278"/>
            <p14:sldId id="663"/>
            <p14:sldId id="687"/>
            <p14:sldId id="686"/>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rk, Brian" initials="BB" lastIdx="2" clrIdx="0"/>
  <p:cmAuthor id="1" name="Wan, Alix" initials="WA" lastIdx="1" clrIdx="1">
    <p:extLst>
      <p:ext uri="{19B8F6BF-5375-455C-9EA6-DF929625EA0E}">
        <p15:presenceInfo xmlns:p15="http://schemas.microsoft.com/office/powerpoint/2012/main" userId="S-1-5-21-1315882459-817801392-1359842108-10109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D5"/>
    <a:srgbClr val="007CFF"/>
    <a:srgbClr val="4ABED4"/>
    <a:srgbClr val="FF9900"/>
    <a:srgbClr val="CC3399"/>
    <a:srgbClr val="FF66FF"/>
    <a:srgbClr val="9E9A00"/>
    <a:srgbClr val="C0EFF7"/>
    <a:srgbClr val="DBF2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50" autoAdjust="0"/>
    <p:restoredTop sz="96872" autoAdjust="0"/>
  </p:normalViewPr>
  <p:slideViewPr>
    <p:cSldViewPr>
      <p:cViewPr varScale="1">
        <p:scale>
          <a:sx n="117" d="100"/>
          <a:sy n="117" d="100"/>
        </p:scale>
        <p:origin x="102" y="42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7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642BB8-3055-4515-AB80-43F611286BCC}" type="datetimeFigureOut">
              <a:rPr lang="en-US" smtClean="0"/>
              <a:t>3/2/2026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0043D-91E8-4BB0-9942-A4E4F1C95523}" type="slidenum">
              <a:rPr lang="en-US" smtClean="0"/>
              <a:t>‹#›</a:t>
            </a:fld>
            <a:endParaRPr lang="en-US"/>
          </a:p>
        </p:txBody>
      </p:sp>
    </p:spTree>
    <p:extLst>
      <p:ext uri="{BB962C8B-B14F-4D97-AF65-F5344CB8AC3E}">
        <p14:creationId xmlns:p14="http://schemas.microsoft.com/office/powerpoint/2010/main" val="2408864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60043D-91E8-4BB0-9942-A4E4F1C95523}" type="slidenum">
              <a:rPr lang="en-US" smtClean="0"/>
              <a:t>1</a:t>
            </a:fld>
            <a:endParaRPr lang="en-US"/>
          </a:p>
        </p:txBody>
      </p:sp>
    </p:spTree>
    <p:extLst>
      <p:ext uri="{BB962C8B-B14F-4D97-AF65-F5344CB8AC3E}">
        <p14:creationId xmlns:p14="http://schemas.microsoft.com/office/powerpoint/2010/main" val="4102056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42900" y="1457332"/>
            <a:ext cx="8458201" cy="1102519"/>
          </a:xfrm>
        </p:spPr>
        <p:txBody>
          <a:bodyPr/>
          <a:lstStyle>
            <a:lvl1pPr>
              <a:defRPr sz="3300">
                <a:solidFill>
                  <a:schemeClr val="tx2"/>
                </a:solidFill>
              </a:defRPr>
            </a:lvl1pPr>
          </a:lstStyle>
          <a:p>
            <a:r>
              <a:rPr lang="en-US"/>
              <a:t>Click to edit Master title style</a:t>
            </a:r>
            <a:endParaRPr lang="en-US" dirty="0"/>
          </a:p>
        </p:txBody>
      </p:sp>
      <p:sp>
        <p:nvSpPr>
          <p:cNvPr id="3075" name="Rectangle 3"/>
          <p:cNvSpPr>
            <a:spLocks noGrp="1" noChangeArrowheads="1"/>
          </p:cNvSpPr>
          <p:nvPr>
            <p:ph type="subTitle" idx="1"/>
          </p:nvPr>
        </p:nvSpPr>
        <p:spPr>
          <a:xfrm>
            <a:off x="342900" y="2774159"/>
            <a:ext cx="8458201" cy="1114425"/>
          </a:xfrm>
          <a:ln/>
        </p:spPr>
        <p:txBody>
          <a:bodyPr/>
          <a:lstStyle>
            <a:lvl1pPr marL="0" indent="0">
              <a:buFontTx/>
              <a:buNone/>
              <a:defRPr b="1"/>
            </a:lvl1pPr>
          </a:lstStyle>
          <a:p>
            <a:r>
              <a:rPr lang="en-US"/>
              <a:t>Click to edit Master subtitle style</a:t>
            </a:r>
          </a:p>
        </p:txBody>
      </p:sp>
      <p:sp>
        <p:nvSpPr>
          <p:cNvPr id="7" name="Rectangle 24"/>
          <p:cNvSpPr>
            <a:spLocks noGrp="1" noChangeArrowheads="1"/>
          </p:cNvSpPr>
          <p:nvPr>
            <p:ph type="sldNum" sz="quarter" idx="10"/>
          </p:nvPr>
        </p:nvSpPr>
        <p:spPr>
          <a:xfrm>
            <a:off x="6642100" y="4529137"/>
            <a:ext cx="2133600" cy="154782"/>
          </a:xfrm>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5" name="Picture 14" descr="selected_powerpoint_bg_2_1280x720.jpg"/>
          <p:cNvPicPr>
            <a:picLocks noChangeAspect="1"/>
          </p:cNvPicPr>
          <p:nvPr/>
        </p:nvPicPr>
        <p:blipFill>
          <a:blip r:embed="rId2" cstate="print"/>
          <a:stretch>
            <a:fillRect/>
          </a:stretch>
        </p:blipFill>
        <p:spPr>
          <a:xfrm>
            <a:off x="0" y="0"/>
            <a:ext cx="9144000" cy="5143500"/>
          </a:xfrm>
          <a:prstGeom prst="rect">
            <a:avLst/>
          </a:prstGeom>
        </p:spPr>
      </p:pic>
      <p:sp>
        <p:nvSpPr>
          <p:cNvPr id="3074" name="Rectangle 2"/>
          <p:cNvSpPr>
            <a:spLocks noGrp="1" noChangeArrowheads="1"/>
          </p:cNvSpPr>
          <p:nvPr>
            <p:ph type="ctrTitle"/>
          </p:nvPr>
        </p:nvSpPr>
        <p:spPr>
          <a:xfrm>
            <a:off x="342900" y="1457332"/>
            <a:ext cx="8458201" cy="1102519"/>
          </a:xfrm>
        </p:spPr>
        <p:txBody>
          <a:bodyPr/>
          <a:lstStyle>
            <a:lvl1pPr>
              <a:defRPr sz="3300">
                <a:solidFill>
                  <a:schemeClr val="tx2"/>
                </a:solidFill>
              </a:defRPr>
            </a:lvl1pPr>
          </a:lstStyle>
          <a:p>
            <a:r>
              <a:rPr lang="en-US"/>
              <a:t>Click to edit Master title style</a:t>
            </a:r>
            <a:endParaRPr lang="en-US" dirty="0"/>
          </a:p>
        </p:txBody>
      </p:sp>
      <p:sp>
        <p:nvSpPr>
          <p:cNvPr id="3075" name="Rectangle 3"/>
          <p:cNvSpPr>
            <a:spLocks noGrp="1" noChangeArrowheads="1"/>
          </p:cNvSpPr>
          <p:nvPr>
            <p:ph type="subTitle" idx="1"/>
          </p:nvPr>
        </p:nvSpPr>
        <p:spPr>
          <a:xfrm>
            <a:off x="342900" y="2774159"/>
            <a:ext cx="8458201" cy="1114425"/>
          </a:xfrm>
          <a:ln/>
        </p:spPr>
        <p:txBody>
          <a:bodyPr/>
          <a:lstStyle>
            <a:lvl1pPr marL="0" indent="0">
              <a:buFontTx/>
              <a:buNone/>
              <a:defRPr b="1"/>
            </a:lvl1pPr>
          </a:lstStyle>
          <a:p>
            <a:r>
              <a:rPr lang="en-US"/>
              <a:t>Click to edit Master subtitle style</a:t>
            </a:r>
          </a:p>
        </p:txBody>
      </p:sp>
      <p:sp>
        <p:nvSpPr>
          <p:cNvPr id="9" name="Rectangle 24"/>
          <p:cNvSpPr>
            <a:spLocks noGrp="1" noChangeArrowheads="1"/>
          </p:cNvSpPr>
          <p:nvPr>
            <p:ph type="sldNum" sz="quarter" idx="10"/>
          </p:nvPr>
        </p:nvSpPr>
        <p:spPr>
          <a:xfrm>
            <a:off x="6642100" y="4529137"/>
            <a:ext cx="2133600" cy="154782"/>
          </a:xfrm>
        </p:spPr>
        <p:txBody>
          <a:bodyPr/>
          <a:lstStyle>
            <a:lvl1pPr>
              <a:defRPr/>
            </a:lvl1pPr>
          </a:lstStyle>
          <a:p>
            <a:fld id="{4603D3E7-FC87-44DB-B8BE-4AC3C50005C3}" type="slidenum">
              <a:rPr lang="en-US" smtClean="0"/>
              <a:t>‹#›</a:t>
            </a:fld>
            <a:endParaRPr lang="en-US"/>
          </a:p>
        </p:txBody>
      </p:sp>
      <p:grpSp>
        <p:nvGrpSpPr>
          <p:cNvPr id="16" name="Group 15"/>
          <p:cNvGrpSpPr/>
          <p:nvPr/>
        </p:nvGrpSpPr>
        <p:grpSpPr>
          <a:xfrm>
            <a:off x="0" y="4706938"/>
            <a:ext cx="8826500" cy="388620"/>
            <a:chOff x="0" y="6321425"/>
            <a:chExt cx="10591800" cy="466344"/>
          </a:xfrm>
        </p:grpSpPr>
        <p:sp>
          <p:nvSpPr>
            <p:cNvPr id="17" name="Rectangle 16"/>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8" name="Picture 27" descr="ti_logo_powerpoint_1_line.png"/>
            <p:cNvPicPr>
              <a:picLocks noChangeAspect="1"/>
            </p:cNvPicPr>
            <p:nvPr userDrawn="1"/>
          </p:nvPicPr>
          <p:blipFill>
            <a:blip r:embed="rId3" cstate="print"/>
            <a:srcRect/>
            <a:stretch>
              <a:fillRect/>
            </a:stretch>
          </p:blipFill>
          <p:spPr bwMode="auto">
            <a:xfrm>
              <a:off x="8593138" y="6440488"/>
              <a:ext cx="1874837" cy="231775"/>
            </a:xfrm>
            <a:prstGeom prst="rect">
              <a:avLst/>
            </a:prstGeom>
            <a:noFill/>
            <a:ln w="9525">
              <a:noFill/>
              <a:miter lim="800000"/>
              <a:headEnd/>
              <a:tailEnd/>
            </a:ln>
          </p:spPr>
        </p:pic>
      </p:grpSp>
      <p:sp>
        <p:nvSpPr>
          <p:cNvPr id="23" name="Text Box 31"/>
          <p:cNvSpPr txBox="1">
            <a:spLocks noChangeArrowheads="1"/>
          </p:cNvSpPr>
          <p:nvPr/>
        </p:nvSpPr>
        <p:spPr bwMode="auto">
          <a:xfrm>
            <a:off x="334016" y="4511184"/>
            <a:ext cx="2111374" cy="184642"/>
          </a:xfrm>
          <a:prstGeom prst="rect">
            <a:avLst/>
          </a:prstGeom>
          <a:noFill/>
          <a:ln w="9525">
            <a:noFill/>
            <a:miter lim="800000"/>
            <a:headEnd/>
            <a:tailEnd/>
          </a:ln>
          <a:effectLst/>
        </p:spPr>
        <p:txBody>
          <a:bodyPr lIns="76179" tIns="38088" rIns="76179" bIns="38088">
            <a:spAutoFit/>
          </a:bodyPr>
          <a:lstStyle/>
          <a:p>
            <a:pPr marL="0" marR="0" indent="0" algn="l" defTabSz="761799" rtl="0" eaLnBrk="1" fontAlgn="base" latinLnBrk="0" hangingPunct="1">
              <a:lnSpc>
                <a:spcPct val="100000"/>
              </a:lnSpc>
              <a:spcBef>
                <a:spcPct val="50000"/>
              </a:spcBef>
              <a:spcAft>
                <a:spcPct val="0"/>
              </a:spcAft>
              <a:buClrTx/>
              <a:buSzTx/>
              <a:buFontTx/>
              <a:buNone/>
              <a:tabLst/>
              <a:defRPr/>
            </a:pPr>
            <a:r>
              <a:rPr lang="en-US" sz="700" dirty="0"/>
              <a:t>TI Confidential – NDA</a:t>
            </a:r>
            <a:r>
              <a:rPr lang="en-US" sz="700" baseline="0" dirty="0"/>
              <a:t> Restrictions</a:t>
            </a:r>
            <a:endParaRPr lang="en-US" sz="700"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9" name="Picture 18" descr="selected_powerpoint_bg_1_1280x720.jpg"/>
          <p:cNvPicPr>
            <a:picLocks noChangeAspect="1"/>
          </p:cNvPicPr>
          <p:nvPr/>
        </p:nvPicPr>
        <p:blipFill>
          <a:blip r:embed="rId2" cstate="print"/>
          <a:stretch>
            <a:fillRect/>
          </a:stretch>
        </p:blipFill>
        <p:spPr>
          <a:xfrm>
            <a:off x="0" y="0"/>
            <a:ext cx="9144000" cy="5143500"/>
          </a:xfrm>
          <a:prstGeom prst="rect">
            <a:avLst/>
          </a:prstGeom>
        </p:spPr>
      </p:pic>
      <p:sp>
        <p:nvSpPr>
          <p:cNvPr id="3074" name="Rectangle 2"/>
          <p:cNvSpPr>
            <a:spLocks noGrp="1" noChangeArrowheads="1"/>
          </p:cNvSpPr>
          <p:nvPr>
            <p:ph type="ctrTitle"/>
          </p:nvPr>
        </p:nvSpPr>
        <p:spPr>
          <a:xfrm>
            <a:off x="342900" y="1457332"/>
            <a:ext cx="8458201" cy="1102519"/>
          </a:xfrm>
        </p:spPr>
        <p:txBody>
          <a:bodyPr/>
          <a:lstStyle>
            <a:lvl1pPr>
              <a:defRPr sz="3300">
                <a:solidFill>
                  <a:schemeClr val="tx2"/>
                </a:solidFill>
              </a:defRPr>
            </a:lvl1pPr>
          </a:lstStyle>
          <a:p>
            <a:r>
              <a:rPr lang="en-US"/>
              <a:t>Click to edit Master title style</a:t>
            </a:r>
            <a:endParaRPr lang="en-US" dirty="0"/>
          </a:p>
        </p:txBody>
      </p:sp>
      <p:sp>
        <p:nvSpPr>
          <p:cNvPr id="3075" name="Rectangle 3"/>
          <p:cNvSpPr>
            <a:spLocks noGrp="1" noChangeArrowheads="1"/>
          </p:cNvSpPr>
          <p:nvPr>
            <p:ph type="subTitle" idx="1"/>
          </p:nvPr>
        </p:nvSpPr>
        <p:spPr>
          <a:xfrm>
            <a:off x="342900" y="2774159"/>
            <a:ext cx="8458201" cy="1114425"/>
          </a:xfrm>
          <a:ln/>
        </p:spPr>
        <p:txBody>
          <a:bodyPr/>
          <a:lstStyle>
            <a:lvl1pPr marL="0" indent="0">
              <a:buFontTx/>
              <a:buNone/>
              <a:defRPr b="1"/>
            </a:lvl1pPr>
          </a:lstStyle>
          <a:p>
            <a:r>
              <a:rPr lang="en-US"/>
              <a:t>Click to edit Master subtitle style</a:t>
            </a:r>
          </a:p>
        </p:txBody>
      </p:sp>
      <p:sp>
        <p:nvSpPr>
          <p:cNvPr id="7" name="Rectangle 24"/>
          <p:cNvSpPr>
            <a:spLocks noGrp="1" noChangeArrowheads="1"/>
          </p:cNvSpPr>
          <p:nvPr>
            <p:ph type="sldNum" sz="quarter" idx="10"/>
          </p:nvPr>
        </p:nvSpPr>
        <p:spPr>
          <a:xfrm>
            <a:off x="6642100" y="4529137"/>
            <a:ext cx="2133600" cy="154782"/>
          </a:xfrm>
        </p:spPr>
        <p:txBody>
          <a:bodyPr/>
          <a:lstStyle>
            <a:lvl1pPr>
              <a:defRPr/>
            </a:lvl1pPr>
          </a:lstStyle>
          <a:p>
            <a:fld id="{4603D3E7-FC87-44DB-B8BE-4AC3C50005C3}" type="slidenum">
              <a:rPr lang="en-US" smtClean="0"/>
              <a:t>‹#›</a:t>
            </a:fld>
            <a:endParaRPr lang="en-US"/>
          </a:p>
        </p:txBody>
      </p:sp>
      <p:grpSp>
        <p:nvGrpSpPr>
          <p:cNvPr id="20" name="Group 19"/>
          <p:cNvGrpSpPr/>
          <p:nvPr/>
        </p:nvGrpSpPr>
        <p:grpSpPr>
          <a:xfrm>
            <a:off x="0" y="4706938"/>
            <a:ext cx="8826500" cy="388620"/>
            <a:chOff x="0" y="6321425"/>
            <a:chExt cx="10591800" cy="466344"/>
          </a:xfrm>
        </p:grpSpPr>
        <p:sp>
          <p:nvSpPr>
            <p:cNvPr id="21" name="Rectangle 20"/>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7" descr="ti_logo_powerpoint_1_line.png"/>
            <p:cNvPicPr>
              <a:picLocks noChangeAspect="1"/>
            </p:cNvPicPr>
            <p:nvPr userDrawn="1"/>
          </p:nvPicPr>
          <p:blipFill>
            <a:blip r:embed="rId3" cstate="print"/>
            <a:srcRect/>
            <a:stretch>
              <a:fillRect/>
            </a:stretch>
          </p:blipFill>
          <p:spPr bwMode="auto">
            <a:xfrm>
              <a:off x="8593138" y="6440488"/>
              <a:ext cx="1874837" cy="231775"/>
            </a:xfrm>
            <a:prstGeom prst="rect">
              <a:avLst/>
            </a:prstGeom>
            <a:noFill/>
            <a:ln w="9525">
              <a:noFill/>
              <a:miter lim="800000"/>
              <a:headEnd/>
              <a:tailEnd/>
            </a:ln>
          </p:spPr>
        </p:pic>
      </p:grpSp>
      <p:sp>
        <p:nvSpPr>
          <p:cNvPr id="23" name="Text Box 31"/>
          <p:cNvSpPr txBox="1">
            <a:spLocks noChangeArrowheads="1"/>
          </p:cNvSpPr>
          <p:nvPr/>
        </p:nvSpPr>
        <p:spPr bwMode="auto">
          <a:xfrm>
            <a:off x="334016" y="4511184"/>
            <a:ext cx="2111374" cy="184642"/>
          </a:xfrm>
          <a:prstGeom prst="rect">
            <a:avLst/>
          </a:prstGeom>
          <a:noFill/>
          <a:ln w="9525">
            <a:noFill/>
            <a:miter lim="800000"/>
            <a:headEnd/>
            <a:tailEnd/>
          </a:ln>
          <a:effectLst/>
        </p:spPr>
        <p:txBody>
          <a:bodyPr lIns="76179" tIns="38088" rIns="76179" bIns="38088">
            <a:spAutoFit/>
          </a:bodyPr>
          <a:lstStyle/>
          <a:p>
            <a:pPr marL="0" marR="0" indent="0" algn="l" defTabSz="761799" rtl="0" eaLnBrk="1" fontAlgn="base" latinLnBrk="0" hangingPunct="1">
              <a:lnSpc>
                <a:spcPct val="100000"/>
              </a:lnSpc>
              <a:spcBef>
                <a:spcPct val="50000"/>
              </a:spcBef>
              <a:spcAft>
                <a:spcPct val="0"/>
              </a:spcAft>
              <a:buClrTx/>
              <a:buSzTx/>
              <a:buFontTx/>
              <a:buNone/>
              <a:tabLst/>
              <a:defRPr/>
            </a:pPr>
            <a:r>
              <a:rPr lang="en-US" sz="700" dirty="0"/>
              <a:t>TI Confidential – NDA</a:t>
            </a:r>
            <a:r>
              <a:rPr lang="en-US" sz="700" baseline="0" dirty="0"/>
              <a:t> Restrictions</a:t>
            </a:r>
            <a:endParaRPr lang="en-US" sz="700"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18" name="Picture 17" descr="selected_powerpoint_bg_1_grey1280x720.jpg"/>
          <p:cNvPicPr>
            <a:picLocks noChangeAspect="1"/>
          </p:cNvPicPr>
          <p:nvPr/>
        </p:nvPicPr>
        <p:blipFill>
          <a:blip r:embed="rId2" cstate="print"/>
          <a:stretch>
            <a:fillRect/>
          </a:stretch>
        </p:blipFill>
        <p:spPr>
          <a:xfrm>
            <a:off x="0" y="10298"/>
            <a:ext cx="9144000" cy="5143500"/>
          </a:xfrm>
          <a:prstGeom prst="rect">
            <a:avLst/>
          </a:prstGeom>
        </p:spPr>
      </p:pic>
      <p:sp>
        <p:nvSpPr>
          <p:cNvPr id="3074" name="Rectangle 2"/>
          <p:cNvSpPr>
            <a:spLocks noGrp="1" noChangeArrowheads="1"/>
          </p:cNvSpPr>
          <p:nvPr>
            <p:ph type="ctrTitle"/>
          </p:nvPr>
        </p:nvSpPr>
        <p:spPr>
          <a:xfrm>
            <a:off x="342900" y="1457332"/>
            <a:ext cx="8458201" cy="1102519"/>
          </a:xfrm>
        </p:spPr>
        <p:txBody>
          <a:bodyPr/>
          <a:lstStyle>
            <a:lvl1pPr>
              <a:defRPr sz="3300">
                <a:solidFill>
                  <a:schemeClr val="tx2"/>
                </a:solidFill>
              </a:defRPr>
            </a:lvl1pPr>
          </a:lstStyle>
          <a:p>
            <a:r>
              <a:rPr lang="en-US"/>
              <a:t>Click to edit Master title style</a:t>
            </a:r>
            <a:endParaRPr lang="en-US" dirty="0"/>
          </a:p>
        </p:txBody>
      </p:sp>
      <p:sp>
        <p:nvSpPr>
          <p:cNvPr id="3075" name="Rectangle 3"/>
          <p:cNvSpPr>
            <a:spLocks noGrp="1" noChangeArrowheads="1"/>
          </p:cNvSpPr>
          <p:nvPr>
            <p:ph type="subTitle" idx="1"/>
          </p:nvPr>
        </p:nvSpPr>
        <p:spPr>
          <a:xfrm>
            <a:off x="342900" y="2774159"/>
            <a:ext cx="8458201" cy="1114425"/>
          </a:xfrm>
          <a:ln/>
        </p:spPr>
        <p:txBody>
          <a:bodyPr/>
          <a:lstStyle>
            <a:lvl1pPr marL="0" indent="0">
              <a:buFontTx/>
              <a:buNone/>
              <a:defRPr b="1"/>
            </a:lvl1pPr>
          </a:lstStyle>
          <a:p>
            <a:r>
              <a:rPr lang="en-US"/>
              <a:t>Click to edit Master subtitle style</a:t>
            </a:r>
          </a:p>
        </p:txBody>
      </p:sp>
      <p:sp>
        <p:nvSpPr>
          <p:cNvPr id="7" name="Rectangle 24"/>
          <p:cNvSpPr>
            <a:spLocks noGrp="1" noChangeArrowheads="1"/>
          </p:cNvSpPr>
          <p:nvPr>
            <p:ph type="sldNum" sz="quarter" idx="10"/>
          </p:nvPr>
        </p:nvSpPr>
        <p:spPr>
          <a:xfrm>
            <a:off x="6642100" y="4529137"/>
            <a:ext cx="2133600" cy="154782"/>
          </a:xfrm>
        </p:spPr>
        <p:txBody>
          <a:bodyPr/>
          <a:lstStyle>
            <a:lvl1pPr>
              <a:defRPr/>
            </a:lvl1pPr>
          </a:lstStyle>
          <a:p>
            <a:fld id="{4603D3E7-FC87-44DB-B8BE-4AC3C50005C3}" type="slidenum">
              <a:rPr lang="en-US" smtClean="0"/>
              <a:t>‹#›</a:t>
            </a:fld>
            <a:endParaRPr lang="en-US"/>
          </a:p>
        </p:txBody>
      </p:sp>
      <p:grpSp>
        <p:nvGrpSpPr>
          <p:cNvPr id="20" name="Group 19"/>
          <p:cNvGrpSpPr/>
          <p:nvPr/>
        </p:nvGrpSpPr>
        <p:grpSpPr>
          <a:xfrm>
            <a:off x="0" y="4706938"/>
            <a:ext cx="8826500" cy="388620"/>
            <a:chOff x="0" y="6321425"/>
            <a:chExt cx="10591800" cy="466344"/>
          </a:xfrm>
        </p:grpSpPr>
        <p:sp>
          <p:nvSpPr>
            <p:cNvPr id="21" name="Rectangle 20"/>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7" descr="ti_logo_powerpoint_1_line.png"/>
            <p:cNvPicPr>
              <a:picLocks noChangeAspect="1"/>
            </p:cNvPicPr>
            <p:nvPr userDrawn="1"/>
          </p:nvPicPr>
          <p:blipFill>
            <a:blip r:embed="rId3" cstate="print"/>
            <a:srcRect/>
            <a:stretch>
              <a:fillRect/>
            </a:stretch>
          </p:blipFill>
          <p:spPr bwMode="auto">
            <a:xfrm>
              <a:off x="8593138" y="6440488"/>
              <a:ext cx="1874837" cy="231775"/>
            </a:xfrm>
            <a:prstGeom prst="rect">
              <a:avLst/>
            </a:prstGeom>
            <a:noFill/>
            <a:ln w="9525">
              <a:noFill/>
              <a:miter lim="800000"/>
              <a:headEnd/>
              <a:tailEnd/>
            </a:ln>
          </p:spPr>
        </p:pic>
      </p:grpSp>
      <p:sp>
        <p:nvSpPr>
          <p:cNvPr id="23" name="Text Box 31"/>
          <p:cNvSpPr txBox="1">
            <a:spLocks noChangeArrowheads="1"/>
          </p:cNvSpPr>
          <p:nvPr/>
        </p:nvSpPr>
        <p:spPr bwMode="auto">
          <a:xfrm>
            <a:off x="334016" y="4511184"/>
            <a:ext cx="2111374" cy="184642"/>
          </a:xfrm>
          <a:prstGeom prst="rect">
            <a:avLst/>
          </a:prstGeom>
          <a:noFill/>
          <a:ln w="9525">
            <a:noFill/>
            <a:miter lim="800000"/>
            <a:headEnd/>
            <a:tailEnd/>
          </a:ln>
          <a:effectLst/>
        </p:spPr>
        <p:txBody>
          <a:bodyPr lIns="76179" tIns="38088" rIns="76179" bIns="38088">
            <a:spAutoFit/>
          </a:bodyPr>
          <a:lstStyle/>
          <a:p>
            <a:pPr marL="0" marR="0" indent="0" algn="l" defTabSz="761799" rtl="0" eaLnBrk="1" fontAlgn="base" latinLnBrk="0" hangingPunct="1">
              <a:lnSpc>
                <a:spcPct val="100000"/>
              </a:lnSpc>
              <a:spcBef>
                <a:spcPct val="50000"/>
              </a:spcBef>
              <a:spcAft>
                <a:spcPct val="0"/>
              </a:spcAft>
              <a:buClrTx/>
              <a:buSzTx/>
              <a:buFontTx/>
              <a:buNone/>
              <a:tabLst/>
              <a:defRPr/>
            </a:pPr>
            <a:r>
              <a:rPr lang="en-US" sz="700" dirty="0"/>
              <a:t>TI Confidential – NDA</a:t>
            </a:r>
            <a:r>
              <a:rPr lang="en-US" sz="700" baseline="0" dirty="0"/>
              <a:t> Restrictions</a:t>
            </a:r>
            <a:endParaRPr lang="en-US" sz="7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333382" y="786359"/>
            <a:ext cx="8467724" cy="3709449"/>
          </a:xfrm>
        </p:spPr>
        <p:txBody>
          <a:bodyPr/>
          <a:lstStyle>
            <a:lvl1pPr>
              <a:spcBef>
                <a:spcPts val="667"/>
              </a:spcBef>
              <a:defRPr/>
            </a:lvl1pPr>
            <a:lvl3pPr>
              <a:defRPr sz="15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6"/>
          <p:cNvSpPr>
            <a:spLocks noGrp="1" noChangeArrowheads="1"/>
          </p:cNvSpPr>
          <p:nvPr>
            <p:ph type="sldNum" sz="quarter" idx="10"/>
          </p:nvPr>
        </p:nvSpPr>
        <p:spPr>
          <a:ln/>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4" y="3305178"/>
            <a:ext cx="7772400" cy="1021557"/>
          </a:xfrm>
        </p:spPr>
        <p:txBody>
          <a:bodyPr anchor="t"/>
          <a:lstStyle>
            <a:lvl1pPr algn="l">
              <a:defRPr sz="3300" b="1" cap="all">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4" y="2180035"/>
            <a:ext cx="7772400" cy="1125140"/>
          </a:xfrm>
        </p:spPr>
        <p:txBody>
          <a:bodyPr anchor="b"/>
          <a:lstStyle>
            <a:lvl1pPr marL="0" indent="0">
              <a:buNone/>
              <a:defRPr sz="1700"/>
            </a:lvl1pPr>
            <a:lvl2pPr marL="380900" indent="0">
              <a:buNone/>
              <a:defRPr sz="1500"/>
            </a:lvl2pPr>
            <a:lvl3pPr marL="761799" indent="0">
              <a:buNone/>
              <a:defRPr sz="1300"/>
            </a:lvl3pPr>
            <a:lvl4pPr marL="1142697" indent="0">
              <a:buNone/>
              <a:defRPr sz="1200"/>
            </a:lvl4pPr>
            <a:lvl5pPr marL="1523592" indent="0">
              <a:buNone/>
              <a:defRPr sz="1200"/>
            </a:lvl5pPr>
            <a:lvl6pPr marL="1904491" indent="0">
              <a:buNone/>
              <a:defRPr sz="1200"/>
            </a:lvl6pPr>
            <a:lvl7pPr marL="2285391" indent="0">
              <a:buNone/>
              <a:defRPr sz="1200"/>
            </a:lvl7pPr>
            <a:lvl8pPr marL="2666287" indent="0">
              <a:buNone/>
              <a:defRPr sz="1200"/>
            </a:lvl8pPr>
            <a:lvl9pPr marL="3047184" indent="0">
              <a:buNone/>
              <a:defRPr sz="1200"/>
            </a:lvl9pPr>
          </a:lstStyle>
          <a:p>
            <a:pPr lvl="0"/>
            <a:r>
              <a:rPr lang="en-US"/>
              <a:t>Click to edit Master text styles</a:t>
            </a:r>
          </a:p>
        </p:txBody>
      </p:sp>
      <p:sp>
        <p:nvSpPr>
          <p:cNvPr id="4" name="Rectangle 6"/>
          <p:cNvSpPr>
            <a:spLocks noGrp="1" noChangeArrowheads="1"/>
          </p:cNvSpPr>
          <p:nvPr>
            <p:ph type="sldNum" sz="quarter" idx="10"/>
          </p:nvPr>
        </p:nvSpPr>
        <p:spPr>
          <a:xfrm>
            <a:off x="6638924" y="4537472"/>
            <a:ext cx="2133600" cy="154782"/>
          </a:xfrm>
          <a:ln/>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333379" y="889399"/>
            <a:ext cx="4157662" cy="3519488"/>
          </a:xfrm>
          <a:noFill/>
          <a:ln w="9525" algn="ctr">
            <a:noFill/>
            <a:miter lim="800000"/>
            <a:headEnd/>
            <a:tailEnd/>
          </a:ln>
        </p:spPr>
        <p:txBody>
          <a:bodyPr vert="horz" wrap="square" lIns="76179" tIns="38088" rIns="76179" bIns="38088" numCol="1" anchor="t" anchorCtr="0" compatLnSpc="1">
            <a:prstTxWarp prst="textNoShape">
              <a:avLst/>
            </a:prstTxWarp>
          </a:bodyPr>
          <a:lstStyle>
            <a:lvl1pPr algn="l" rtl="0" eaLnBrk="0" fontAlgn="base" hangingPunct="0">
              <a:spcAft>
                <a:spcPct val="0"/>
              </a:spcAft>
              <a:defRPr lang="en-US" sz="1700" smtClean="0">
                <a:solidFill>
                  <a:schemeClr val="tx1"/>
                </a:solidFill>
                <a:latin typeface="+mn-lt"/>
                <a:ea typeface="+mn-ea"/>
                <a:cs typeface="+mn-cs"/>
              </a:defRPr>
            </a:lvl1pPr>
            <a:lvl2pPr algn="l" rtl="0" eaLnBrk="0" fontAlgn="base" hangingPunct="0">
              <a:spcAft>
                <a:spcPct val="0"/>
              </a:spcAft>
              <a:defRPr lang="en-US" sz="1500" smtClean="0">
                <a:solidFill>
                  <a:schemeClr val="tx1"/>
                </a:solidFill>
                <a:latin typeface="+mn-lt"/>
                <a:ea typeface="+mn-ea"/>
                <a:cs typeface="+mn-cs"/>
              </a:defRPr>
            </a:lvl2pPr>
            <a:lvl3pPr algn="l" rtl="0" eaLnBrk="0" fontAlgn="base" hangingPunct="0">
              <a:spcAft>
                <a:spcPct val="0"/>
              </a:spcAft>
              <a:defRPr lang="en-US" sz="1500" smtClean="0">
                <a:solidFill>
                  <a:schemeClr val="tx1"/>
                </a:solidFill>
                <a:latin typeface="+mn-lt"/>
                <a:ea typeface="+mn-ea"/>
                <a:cs typeface="+mn-cs"/>
              </a:defRPr>
            </a:lvl3pPr>
            <a:lvl4pPr algn="l" rtl="0" eaLnBrk="0" fontAlgn="base" hangingPunct="0">
              <a:spcAft>
                <a:spcPct val="0"/>
              </a:spcAft>
              <a:defRPr lang="en-US" sz="1500" smtClean="0">
                <a:solidFill>
                  <a:schemeClr val="tx1"/>
                </a:solidFill>
                <a:latin typeface="+mn-lt"/>
                <a:ea typeface="+mn-ea"/>
                <a:cs typeface="+mn-cs"/>
              </a:defRPr>
            </a:lvl4pPr>
            <a:lvl5pPr algn="l" rtl="0" eaLnBrk="0" fontAlgn="base" hangingPunct="0">
              <a:spcAft>
                <a:spcPct val="0"/>
              </a:spcAft>
              <a:defRPr lang="en-US" sz="1700">
                <a:solidFill>
                  <a:schemeClr val="tx1"/>
                </a:solidFill>
                <a:latin typeface="+mn-lt"/>
                <a:ea typeface="+mn-ea"/>
                <a:cs typeface="+mn-cs"/>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3439" y="889399"/>
            <a:ext cx="4157662" cy="3519488"/>
          </a:xfrm>
          <a:noFill/>
          <a:ln w="9525" algn="ctr">
            <a:noFill/>
            <a:miter lim="800000"/>
            <a:headEnd/>
            <a:tailEnd/>
          </a:ln>
        </p:spPr>
        <p:txBody>
          <a:bodyPr vert="horz" wrap="square" lIns="76179" tIns="38088" rIns="76179" bIns="38088" numCol="1" anchor="t" anchorCtr="0" compatLnSpc="1">
            <a:prstTxWarp prst="textNoShape">
              <a:avLst/>
            </a:prstTxWarp>
          </a:bodyPr>
          <a:lstStyle>
            <a:lvl1pPr algn="l" rtl="0" eaLnBrk="0" fontAlgn="base" hangingPunct="0">
              <a:spcAft>
                <a:spcPct val="0"/>
              </a:spcAft>
              <a:defRPr lang="en-US" sz="1700" smtClean="0">
                <a:solidFill>
                  <a:schemeClr val="tx1"/>
                </a:solidFill>
                <a:latin typeface="+mn-lt"/>
                <a:ea typeface="+mn-ea"/>
                <a:cs typeface="+mn-cs"/>
              </a:defRPr>
            </a:lvl1pPr>
            <a:lvl2pPr algn="l" rtl="0" eaLnBrk="0" fontAlgn="base" hangingPunct="0">
              <a:spcAft>
                <a:spcPct val="0"/>
              </a:spcAft>
              <a:defRPr lang="en-US" sz="1500" smtClean="0">
                <a:solidFill>
                  <a:schemeClr val="tx1"/>
                </a:solidFill>
                <a:latin typeface="+mn-lt"/>
                <a:ea typeface="+mn-ea"/>
                <a:cs typeface="+mn-cs"/>
              </a:defRPr>
            </a:lvl2pPr>
            <a:lvl3pPr algn="l" rtl="0" eaLnBrk="0" fontAlgn="base" hangingPunct="0">
              <a:spcAft>
                <a:spcPct val="0"/>
              </a:spcAft>
              <a:defRPr lang="en-US" sz="1500" smtClean="0">
                <a:solidFill>
                  <a:schemeClr val="tx1"/>
                </a:solidFill>
                <a:latin typeface="+mn-lt"/>
                <a:ea typeface="+mn-ea"/>
                <a:cs typeface="+mn-cs"/>
              </a:defRPr>
            </a:lvl3pPr>
            <a:lvl4pPr algn="l" rtl="0" eaLnBrk="0" fontAlgn="base" hangingPunct="0">
              <a:spcAft>
                <a:spcPct val="0"/>
              </a:spcAft>
              <a:defRPr lang="en-US" sz="1500" smtClean="0">
                <a:solidFill>
                  <a:schemeClr val="tx1"/>
                </a:solidFill>
                <a:latin typeface="+mn-lt"/>
                <a:ea typeface="+mn-ea"/>
                <a:cs typeface="+mn-cs"/>
              </a:defRPr>
            </a:lvl4pPr>
            <a:lvl5pPr algn="l" rtl="0" eaLnBrk="0" fontAlgn="base" hangingPunct="0">
              <a:spcAft>
                <a:spcPct val="0"/>
              </a:spcAft>
              <a:defRPr lang="en-US" sz="1500">
                <a:solidFill>
                  <a:schemeClr val="tx1"/>
                </a:solidFill>
                <a:latin typeface="+mn-lt"/>
                <a:ea typeface="+mn-ea"/>
                <a:cs typeface="+mn-cs"/>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6"/>
          <p:cNvSpPr>
            <a:spLocks noGrp="1" noChangeArrowheads="1"/>
          </p:cNvSpPr>
          <p:nvPr>
            <p:ph type="sldNum" sz="quarter" idx="10"/>
          </p:nvPr>
        </p:nvSpPr>
        <p:spPr>
          <a:ln/>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000" b="1"/>
            </a:lvl1pPr>
            <a:lvl2pPr marL="380900" indent="0">
              <a:buNone/>
              <a:defRPr sz="1700" b="1"/>
            </a:lvl2pPr>
            <a:lvl3pPr marL="761799" indent="0">
              <a:buNone/>
              <a:defRPr sz="1500" b="1"/>
            </a:lvl3pPr>
            <a:lvl4pPr marL="1142697" indent="0">
              <a:buNone/>
              <a:defRPr sz="1300" b="1"/>
            </a:lvl4pPr>
            <a:lvl5pPr marL="1523592" indent="0">
              <a:buNone/>
              <a:defRPr sz="1300" b="1"/>
            </a:lvl5pPr>
            <a:lvl6pPr marL="1904491" indent="0">
              <a:buNone/>
              <a:defRPr sz="1300" b="1"/>
            </a:lvl6pPr>
            <a:lvl7pPr marL="2285391" indent="0">
              <a:buNone/>
              <a:defRPr sz="1300" b="1"/>
            </a:lvl7pPr>
            <a:lvl8pPr marL="2666287" indent="0">
              <a:buNone/>
              <a:defRPr sz="1300" b="1"/>
            </a:lvl8pPr>
            <a:lvl9pPr marL="3047184" indent="0">
              <a:buNone/>
              <a:defRPr sz="1300" b="1"/>
            </a:lvl9pPr>
          </a:lstStyle>
          <a:p>
            <a:pPr lvl="0"/>
            <a:r>
              <a:rPr lang="en-US"/>
              <a:t>Click to edit Master text styles</a:t>
            </a:r>
          </a:p>
        </p:txBody>
      </p:sp>
      <p:sp>
        <p:nvSpPr>
          <p:cNvPr id="4" name="Content Placeholder 3"/>
          <p:cNvSpPr>
            <a:spLocks noGrp="1"/>
          </p:cNvSpPr>
          <p:nvPr>
            <p:ph sz="half" idx="2"/>
          </p:nvPr>
        </p:nvSpPr>
        <p:spPr>
          <a:xfrm>
            <a:off x="457200" y="1631157"/>
            <a:ext cx="4040188" cy="2963466"/>
          </a:xfrm>
          <a:noFill/>
          <a:ln w="9525" algn="ctr">
            <a:noFill/>
            <a:miter lim="800000"/>
            <a:headEnd/>
            <a:tailEnd/>
          </a:ln>
        </p:spPr>
        <p:txBody>
          <a:bodyPr vert="horz" wrap="square" lIns="76179" tIns="38088" rIns="76179" bIns="38088" numCol="1" anchor="t" anchorCtr="0" compatLnSpc="1">
            <a:prstTxWarp prst="textNoShape">
              <a:avLst/>
            </a:prstTxWarp>
          </a:bodyPr>
          <a:lstStyle>
            <a:lvl1pPr algn="l" rtl="0" eaLnBrk="0" fontAlgn="base" hangingPunct="0">
              <a:spcAft>
                <a:spcPct val="0"/>
              </a:spcAft>
              <a:defRPr lang="en-US" sz="1700" smtClean="0">
                <a:solidFill>
                  <a:schemeClr val="tx1"/>
                </a:solidFill>
                <a:latin typeface="+mn-lt"/>
                <a:ea typeface="+mn-ea"/>
                <a:cs typeface="+mn-cs"/>
              </a:defRPr>
            </a:lvl1pPr>
            <a:lvl2pPr algn="l" rtl="0" eaLnBrk="0" fontAlgn="base" hangingPunct="0">
              <a:spcAft>
                <a:spcPct val="0"/>
              </a:spcAft>
              <a:defRPr lang="en-US" sz="1700" smtClean="0">
                <a:solidFill>
                  <a:schemeClr val="tx1"/>
                </a:solidFill>
                <a:latin typeface="+mn-lt"/>
                <a:ea typeface="+mn-ea"/>
                <a:cs typeface="+mn-cs"/>
              </a:defRPr>
            </a:lvl2pPr>
            <a:lvl3pPr algn="l" rtl="0" eaLnBrk="0" fontAlgn="base" hangingPunct="0">
              <a:spcAft>
                <a:spcPct val="0"/>
              </a:spcAft>
              <a:defRPr lang="en-US" sz="1700" smtClean="0">
                <a:solidFill>
                  <a:schemeClr val="tx1"/>
                </a:solidFill>
                <a:latin typeface="+mn-lt"/>
                <a:ea typeface="+mn-ea"/>
                <a:cs typeface="+mn-cs"/>
              </a:defRPr>
            </a:lvl3pPr>
            <a:lvl4pPr algn="l" rtl="0" eaLnBrk="0" fontAlgn="base" hangingPunct="0">
              <a:spcAft>
                <a:spcPct val="0"/>
              </a:spcAft>
              <a:defRPr lang="en-US" sz="1700" smtClean="0">
                <a:solidFill>
                  <a:schemeClr val="tx1"/>
                </a:solidFill>
                <a:latin typeface="+mn-lt"/>
                <a:ea typeface="+mn-ea"/>
                <a:cs typeface="+mn-cs"/>
              </a:defRPr>
            </a:lvl4pPr>
            <a:lvl5pPr algn="l" rtl="0" eaLnBrk="0" fontAlgn="base" hangingPunct="0">
              <a:spcAft>
                <a:spcPct val="0"/>
              </a:spcAft>
              <a:defRPr lang="en-US" sz="1700">
                <a:solidFill>
                  <a:schemeClr val="tx1"/>
                </a:solidFill>
                <a:latin typeface="+mn-lt"/>
                <a:ea typeface="+mn-ea"/>
                <a:cs typeface="+mn-cs"/>
              </a:defRPr>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151335"/>
            <a:ext cx="4041774" cy="479822"/>
          </a:xfrm>
        </p:spPr>
        <p:txBody>
          <a:bodyPr anchor="b"/>
          <a:lstStyle>
            <a:lvl1pPr marL="0" indent="0">
              <a:buNone/>
              <a:defRPr sz="2000" b="1"/>
            </a:lvl1pPr>
            <a:lvl2pPr marL="380900" indent="0">
              <a:buNone/>
              <a:defRPr sz="1700" b="1"/>
            </a:lvl2pPr>
            <a:lvl3pPr marL="761799" indent="0">
              <a:buNone/>
              <a:defRPr sz="1500" b="1"/>
            </a:lvl3pPr>
            <a:lvl4pPr marL="1142697" indent="0">
              <a:buNone/>
              <a:defRPr sz="1300" b="1"/>
            </a:lvl4pPr>
            <a:lvl5pPr marL="1523592" indent="0">
              <a:buNone/>
              <a:defRPr sz="1300" b="1"/>
            </a:lvl5pPr>
            <a:lvl6pPr marL="1904491" indent="0">
              <a:buNone/>
              <a:defRPr sz="1300" b="1"/>
            </a:lvl6pPr>
            <a:lvl7pPr marL="2285391" indent="0">
              <a:buNone/>
              <a:defRPr sz="1300" b="1"/>
            </a:lvl7pPr>
            <a:lvl8pPr marL="2666287" indent="0">
              <a:buNone/>
              <a:defRPr sz="1300" b="1"/>
            </a:lvl8pPr>
            <a:lvl9pPr marL="3047184" indent="0">
              <a:buNone/>
              <a:defRPr sz="1300" b="1"/>
            </a:lvl9pPr>
          </a:lstStyle>
          <a:p>
            <a:pPr lvl="0"/>
            <a:r>
              <a:rPr lang="en-US"/>
              <a:t>Click to edit Master text styles</a:t>
            </a:r>
          </a:p>
        </p:txBody>
      </p:sp>
      <p:sp>
        <p:nvSpPr>
          <p:cNvPr id="6" name="Content Placeholder 5"/>
          <p:cNvSpPr>
            <a:spLocks noGrp="1"/>
          </p:cNvSpPr>
          <p:nvPr>
            <p:ph sz="quarter" idx="4"/>
          </p:nvPr>
        </p:nvSpPr>
        <p:spPr>
          <a:xfrm>
            <a:off x="4645031" y="1631157"/>
            <a:ext cx="4041774" cy="2963466"/>
          </a:xfrm>
          <a:noFill/>
          <a:ln w="9525" algn="ctr">
            <a:noFill/>
            <a:miter lim="800000"/>
            <a:headEnd/>
            <a:tailEnd/>
          </a:ln>
        </p:spPr>
        <p:txBody>
          <a:bodyPr vert="horz" wrap="square" lIns="76179" tIns="38088" rIns="76179" bIns="38088" numCol="1" anchor="t" anchorCtr="0" compatLnSpc="1">
            <a:prstTxWarp prst="textNoShape">
              <a:avLst/>
            </a:prstTxWarp>
          </a:bodyPr>
          <a:lstStyle>
            <a:lvl1pPr algn="l" rtl="0" eaLnBrk="0" fontAlgn="base" hangingPunct="0">
              <a:spcAft>
                <a:spcPct val="0"/>
              </a:spcAft>
              <a:defRPr lang="en-US" sz="1700" smtClean="0">
                <a:solidFill>
                  <a:schemeClr val="tx1"/>
                </a:solidFill>
                <a:latin typeface="+mn-lt"/>
                <a:ea typeface="+mn-ea"/>
                <a:cs typeface="+mn-cs"/>
              </a:defRPr>
            </a:lvl1pPr>
            <a:lvl2pPr algn="l" rtl="0" eaLnBrk="0" fontAlgn="base" hangingPunct="0">
              <a:spcAft>
                <a:spcPct val="0"/>
              </a:spcAft>
              <a:defRPr lang="en-US" sz="1700" smtClean="0">
                <a:solidFill>
                  <a:schemeClr val="tx1"/>
                </a:solidFill>
                <a:latin typeface="+mn-lt"/>
                <a:ea typeface="+mn-ea"/>
                <a:cs typeface="+mn-cs"/>
              </a:defRPr>
            </a:lvl2pPr>
            <a:lvl3pPr algn="l" rtl="0" eaLnBrk="0" fontAlgn="base" hangingPunct="0">
              <a:spcAft>
                <a:spcPct val="0"/>
              </a:spcAft>
              <a:defRPr lang="en-US" sz="1700" smtClean="0">
                <a:solidFill>
                  <a:schemeClr val="tx1"/>
                </a:solidFill>
                <a:latin typeface="+mn-lt"/>
                <a:ea typeface="+mn-ea"/>
                <a:cs typeface="+mn-cs"/>
              </a:defRPr>
            </a:lvl3pPr>
            <a:lvl4pPr algn="l" rtl="0" eaLnBrk="0" fontAlgn="base" hangingPunct="0">
              <a:spcAft>
                <a:spcPct val="0"/>
              </a:spcAft>
              <a:defRPr lang="en-US" sz="1700" smtClean="0">
                <a:solidFill>
                  <a:schemeClr val="tx1"/>
                </a:solidFill>
                <a:latin typeface="+mn-lt"/>
                <a:ea typeface="+mn-ea"/>
                <a:cs typeface="+mn-cs"/>
              </a:defRPr>
            </a:lvl4pPr>
            <a:lvl5pPr algn="l" rtl="0" eaLnBrk="0" fontAlgn="base" hangingPunct="0">
              <a:spcAft>
                <a:spcPct val="0"/>
              </a:spcAft>
              <a:defRPr lang="en-US" sz="1700">
                <a:solidFill>
                  <a:schemeClr val="tx1"/>
                </a:solidFill>
                <a:latin typeface="+mn-lt"/>
                <a:ea typeface="+mn-ea"/>
                <a:cs typeface="+mn-cs"/>
              </a:defRPr>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Rectangle 6"/>
          <p:cNvSpPr>
            <a:spLocks noGrp="1" noChangeArrowheads="1"/>
          </p:cNvSpPr>
          <p:nvPr>
            <p:ph type="sldNum" sz="quarter" idx="10"/>
          </p:nvPr>
        </p:nvSpPr>
        <p:spPr>
          <a:ln/>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9"/>
            <a:ext cx="3008313" cy="871538"/>
          </a:xfrm>
        </p:spPr>
        <p:txBody>
          <a:bodyPr anchor="b"/>
          <a:lstStyle>
            <a:lvl1pPr algn="l">
              <a:defRPr sz="2700" b="1">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3575052" y="204790"/>
            <a:ext cx="5111749" cy="4389835"/>
          </a:xfrm>
          <a:noFill/>
          <a:ln w="9525" algn="ctr">
            <a:noFill/>
            <a:miter lim="800000"/>
            <a:headEnd/>
            <a:tailEnd/>
          </a:ln>
        </p:spPr>
        <p:txBody>
          <a:bodyPr vert="horz" wrap="square" lIns="76179" tIns="38088" rIns="76179" bIns="38088" numCol="1" anchor="t" anchorCtr="0" compatLnSpc="1">
            <a:prstTxWarp prst="textNoShape">
              <a:avLst/>
            </a:prstTxWarp>
          </a:bodyPr>
          <a:lstStyle>
            <a:lvl1pPr algn="l" rtl="0" eaLnBrk="0" fontAlgn="base" hangingPunct="0">
              <a:spcAft>
                <a:spcPct val="0"/>
              </a:spcAft>
              <a:defRPr lang="en-US" sz="1700" smtClean="0">
                <a:solidFill>
                  <a:schemeClr val="tx1"/>
                </a:solidFill>
                <a:latin typeface="+mn-lt"/>
                <a:ea typeface="+mn-ea"/>
                <a:cs typeface="+mn-cs"/>
              </a:defRPr>
            </a:lvl1pPr>
            <a:lvl2pPr algn="l" rtl="0" eaLnBrk="0" fontAlgn="base" hangingPunct="0">
              <a:spcAft>
                <a:spcPct val="0"/>
              </a:spcAft>
              <a:defRPr lang="en-US" sz="1500" smtClean="0">
                <a:solidFill>
                  <a:schemeClr val="tx1"/>
                </a:solidFill>
                <a:latin typeface="+mn-lt"/>
                <a:ea typeface="+mn-ea"/>
                <a:cs typeface="+mn-cs"/>
              </a:defRPr>
            </a:lvl2pPr>
            <a:lvl3pPr algn="l" rtl="0" eaLnBrk="0" fontAlgn="base" hangingPunct="0">
              <a:spcAft>
                <a:spcPct val="0"/>
              </a:spcAft>
              <a:defRPr lang="en-US" sz="1500" smtClean="0">
                <a:solidFill>
                  <a:schemeClr val="tx1"/>
                </a:solidFill>
                <a:latin typeface="+mn-lt"/>
                <a:ea typeface="+mn-ea"/>
                <a:cs typeface="+mn-cs"/>
              </a:defRPr>
            </a:lvl3pPr>
            <a:lvl4pPr algn="l" rtl="0" eaLnBrk="0" fontAlgn="base" hangingPunct="0">
              <a:spcAft>
                <a:spcPct val="0"/>
              </a:spcAft>
              <a:defRPr lang="en-US" sz="1500" smtClean="0">
                <a:solidFill>
                  <a:schemeClr val="tx1"/>
                </a:solidFill>
                <a:latin typeface="+mn-lt"/>
                <a:ea typeface="+mn-ea"/>
                <a:cs typeface="+mn-cs"/>
              </a:defRPr>
            </a:lvl4pPr>
            <a:lvl5pPr algn="l" rtl="0" eaLnBrk="0" fontAlgn="base" hangingPunct="0">
              <a:spcAft>
                <a:spcPct val="0"/>
              </a:spcAft>
              <a:defRPr lang="en-US" sz="1500">
                <a:solidFill>
                  <a:schemeClr val="tx1"/>
                </a:solidFill>
                <a:latin typeface="+mn-lt"/>
                <a:ea typeface="+mn-ea"/>
                <a:cs typeface="+mn-cs"/>
              </a:defRPr>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2" y="1076325"/>
            <a:ext cx="3008313" cy="3518298"/>
          </a:xfrm>
        </p:spPr>
        <p:txBody>
          <a:bodyPr/>
          <a:lstStyle>
            <a:lvl1pPr marL="0" indent="0">
              <a:buNone/>
              <a:defRPr sz="1700"/>
            </a:lvl1pPr>
            <a:lvl2pPr marL="380900" indent="0">
              <a:buNone/>
              <a:defRPr sz="1000"/>
            </a:lvl2pPr>
            <a:lvl3pPr marL="761799" indent="0">
              <a:buNone/>
              <a:defRPr sz="800"/>
            </a:lvl3pPr>
            <a:lvl4pPr marL="1142697" indent="0">
              <a:buNone/>
              <a:defRPr sz="700"/>
            </a:lvl4pPr>
            <a:lvl5pPr marL="1523592" indent="0">
              <a:buNone/>
              <a:defRPr sz="700"/>
            </a:lvl5pPr>
            <a:lvl6pPr marL="1904491" indent="0">
              <a:buNone/>
              <a:defRPr sz="700"/>
            </a:lvl6pPr>
            <a:lvl7pPr marL="2285391" indent="0">
              <a:buNone/>
              <a:defRPr sz="700"/>
            </a:lvl7pPr>
            <a:lvl8pPr marL="2666287" indent="0">
              <a:buNone/>
              <a:defRPr sz="700"/>
            </a:lvl8pPr>
            <a:lvl9pPr marL="3047184" indent="0">
              <a:buNone/>
              <a:defRPr sz="7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2"/>
            <a:ext cx="5486400" cy="425053"/>
          </a:xfrm>
        </p:spPr>
        <p:txBody>
          <a:bodyPr anchor="b"/>
          <a:lstStyle>
            <a:lvl1pPr algn="l">
              <a:defRPr sz="2300" b="1">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459582"/>
            <a:ext cx="5486400" cy="3086100"/>
          </a:xfrm>
        </p:spPr>
        <p:txBody>
          <a:bodyPr/>
          <a:lstStyle>
            <a:lvl1pPr marL="0" indent="0">
              <a:buNone/>
              <a:defRPr sz="2700"/>
            </a:lvl1pPr>
            <a:lvl2pPr marL="380900" indent="0">
              <a:buNone/>
              <a:defRPr sz="2300"/>
            </a:lvl2pPr>
            <a:lvl3pPr marL="761799" indent="0">
              <a:buNone/>
              <a:defRPr sz="2000"/>
            </a:lvl3pPr>
            <a:lvl4pPr marL="1142697" indent="0">
              <a:buNone/>
              <a:defRPr sz="1700"/>
            </a:lvl4pPr>
            <a:lvl5pPr marL="1523592" indent="0">
              <a:buNone/>
              <a:defRPr sz="1700"/>
            </a:lvl5pPr>
            <a:lvl6pPr marL="1904491" indent="0">
              <a:buNone/>
              <a:defRPr sz="1700"/>
            </a:lvl6pPr>
            <a:lvl7pPr marL="2285391" indent="0">
              <a:buNone/>
              <a:defRPr sz="1700"/>
            </a:lvl7pPr>
            <a:lvl8pPr marL="2666287" indent="0">
              <a:buNone/>
              <a:defRPr sz="1700"/>
            </a:lvl8pPr>
            <a:lvl9pPr marL="3047184" indent="0">
              <a:buNone/>
              <a:defRPr sz="1700"/>
            </a:lvl9pPr>
          </a:lstStyle>
          <a:p>
            <a:pPr lvl="0"/>
            <a:r>
              <a:rPr lang="en-US" noProof="0"/>
              <a:t>Click icon to add picture</a:t>
            </a:r>
          </a:p>
        </p:txBody>
      </p:sp>
      <p:sp>
        <p:nvSpPr>
          <p:cNvPr id="4" name="Text Placeholder 3"/>
          <p:cNvSpPr>
            <a:spLocks noGrp="1"/>
          </p:cNvSpPr>
          <p:nvPr>
            <p:ph type="body" sz="half" idx="2"/>
          </p:nvPr>
        </p:nvSpPr>
        <p:spPr>
          <a:xfrm>
            <a:off x="1792288" y="4025505"/>
            <a:ext cx="5486400" cy="603647"/>
          </a:xfrm>
          <a:noFill/>
          <a:ln w="9525" algn="ctr">
            <a:noFill/>
            <a:miter lim="800000"/>
            <a:headEnd/>
            <a:tailEnd/>
          </a:ln>
        </p:spPr>
        <p:txBody>
          <a:bodyPr vert="horz" wrap="square" lIns="76179" tIns="38088" rIns="76179" bIns="38088" numCol="1" anchor="t" anchorCtr="0" compatLnSpc="1">
            <a:prstTxWarp prst="textNoShape">
              <a:avLst/>
            </a:prstTxWarp>
          </a:bodyPr>
          <a:lstStyle>
            <a:lvl1pPr marL="0" indent="0" algn="l" rtl="0" eaLnBrk="0" fontAlgn="base" hangingPunct="0">
              <a:spcAft>
                <a:spcPct val="0"/>
              </a:spcAft>
              <a:buNone/>
              <a:defRPr lang="en-US" sz="1700" smtClean="0">
                <a:solidFill>
                  <a:schemeClr val="tx1"/>
                </a:solidFill>
                <a:latin typeface="+mn-lt"/>
                <a:ea typeface="+mn-ea"/>
                <a:cs typeface="+mn-cs"/>
              </a:defRPr>
            </a:lvl1pPr>
            <a:lvl2pPr marL="380900" indent="0">
              <a:buNone/>
              <a:defRPr sz="1000"/>
            </a:lvl2pPr>
            <a:lvl3pPr marL="761799" indent="0">
              <a:buNone/>
              <a:defRPr sz="800"/>
            </a:lvl3pPr>
            <a:lvl4pPr marL="1142697" indent="0">
              <a:buNone/>
              <a:defRPr sz="700"/>
            </a:lvl4pPr>
            <a:lvl5pPr marL="1523592" indent="0">
              <a:buNone/>
              <a:defRPr sz="700"/>
            </a:lvl5pPr>
            <a:lvl6pPr marL="1904491" indent="0">
              <a:buNone/>
              <a:defRPr sz="700"/>
            </a:lvl6pPr>
            <a:lvl7pPr marL="2285391" indent="0">
              <a:buNone/>
              <a:defRPr sz="700"/>
            </a:lvl7pPr>
            <a:lvl8pPr marL="2666287" indent="0">
              <a:buNone/>
              <a:defRPr sz="700"/>
            </a:lvl8pPr>
            <a:lvl9pPr marL="3047184" indent="0">
              <a:buNone/>
              <a:defRPr sz="7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6"/>
          <p:cNvSpPr>
            <a:spLocks noGrp="1" noChangeArrowheads="1"/>
          </p:cNvSpPr>
          <p:nvPr>
            <p:ph type="sldNum" sz="quarter" idx="10"/>
          </p:nvPr>
        </p:nvSpPr>
        <p:spPr>
          <a:ln/>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5" y="107157"/>
            <a:ext cx="2141538" cy="4301728"/>
          </a:xfrm>
        </p:spPr>
        <p:txBody>
          <a:bodyPr vert="eaVert"/>
          <a:lstStyle>
            <a:lvl1pPr>
              <a:defRPr>
                <a:solidFill>
                  <a:schemeClr val="tx2"/>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31774" y="107157"/>
            <a:ext cx="6275388" cy="43017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6"/>
          <p:cNvSpPr>
            <a:spLocks noGrp="1" noChangeArrowheads="1"/>
          </p:cNvSpPr>
          <p:nvPr>
            <p:ph type="sldNum" sz="quarter" idx="10"/>
          </p:nvPr>
        </p:nvSpPr>
        <p:spPr>
          <a:ln/>
        </p:spPr>
        <p:txBody>
          <a:bodyPr/>
          <a:lstStyle>
            <a:lvl1pPr>
              <a:defRPr/>
            </a:lvl1pPr>
          </a:lstStyle>
          <a:p>
            <a:fld id="{4603D3E7-FC87-44DB-B8BE-4AC3C50005C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p:cNvSpPr/>
          <p:nvPr/>
        </p:nvSpPr>
        <p:spPr>
          <a:xfrm>
            <a:off x="6" y="4743450"/>
            <a:ext cx="8804276"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8" rIns="76179" bIns="38088" rtlCol="0" anchor="ctr"/>
          <a:lstStyle/>
          <a:p>
            <a:pPr algn="ctr"/>
            <a:endParaRPr lang="en-US" sz="1800"/>
          </a:p>
        </p:txBody>
      </p:sp>
      <p:sp>
        <p:nvSpPr>
          <p:cNvPr id="19" name="Rectangle 18"/>
          <p:cNvSpPr/>
          <p:nvPr/>
        </p:nvSpPr>
        <p:spPr>
          <a:xfrm>
            <a:off x="41910" y="4743450"/>
            <a:ext cx="8740140" cy="342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6179" tIns="38088" rIns="76179" bIns="38088" rtlCol="0" anchor="ctr"/>
          <a:lstStyle/>
          <a:p>
            <a:pPr algn="ctr"/>
            <a:endParaRPr lang="en-US" sz="1800"/>
          </a:p>
        </p:txBody>
      </p:sp>
      <p:sp>
        <p:nvSpPr>
          <p:cNvPr id="1026" name="Rectangle 2"/>
          <p:cNvSpPr>
            <a:spLocks noGrp="1" noChangeArrowheads="1"/>
          </p:cNvSpPr>
          <p:nvPr>
            <p:ph type="title"/>
          </p:nvPr>
        </p:nvSpPr>
        <p:spPr bwMode="auto">
          <a:xfrm>
            <a:off x="231774" y="107165"/>
            <a:ext cx="8458201" cy="610791"/>
          </a:xfrm>
          <a:prstGeom prst="rect">
            <a:avLst/>
          </a:prstGeom>
          <a:noFill/>
          <a:ln w="9525">
            <a:noFill/>
            <a:miter lim="800000"/>
            <a:headEnd/>
            <a:tailEnd/>
          </a:ln>
        </p:spPr>
        <p:txBody>
          <a:bodyPr vert="horz" wrap="square" lIns="76179" tIns="38088" rIns="76179" bIns="38088"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333382" y="794150"/>
            <a:ext cx="8467724" cy="3701653"/>
          </a:xfrm>
          <a:prstGeom prst="rect">
            <a:avLst/>
          </a:prstGeom>
          <a:noFill/>
          <a:ln w="9525" algn="ctr">
            <a:noFill/>
            <a:miter lim="800000"/>
            <a:headEnd/>
            <a:tailEnd/>
          </a:ln>
        </p:spPr>
        <p:txBody>
          <a:bodyPr vert="horz" wrap="square" lIns="76179" tIns="38088" rIns="76179" bIns="3808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0" name="Rectangle 6"/>
          <p:cNvSpPr>
            <a:spLocks noGrp="1" noChangeArrowheads="1"/>
          </p:cNvSpPr>
          <p:nvPr>
            <p:ph type="sldNum" sz="quarter" idx="4"/>
          </p:nvPr>
        </p:nvSpPr>
        <p:spPr bwMode="auto">
          <a:xfrm>
            <a:off x="6642100" y="4537472"/>
            <a:ext cx="2133600" cy="154782"/>
          </a:xfrm>
          <a:prstGeom prst="rect">
            <a:avLst/>
          </a:prstGeom>
          <a:noFill/>
          <a:ln w="9525">
            <a:noFill/>
            <a:miter lim="800000"/>
            <a:headEnd/>
            <a:tailEnd/>
          </a:ln>
          <a:effectLst/>
        </p:spPr>
        <p:txBody>
          <a:bodyPr vert="horz" wrap="square" lIns="76179" tIns="38088" rIns="76179" bIns="38088" numCol="1" anchor="t" anchorCtr="0" compatLnSpc="1">
            <a:prstTxWarp prst="textNoShape">
              <a:avLst/>
            </a:prstTxWarp>
          </a:bodyPr>
          <a:lstStyle>
            <a:lvl1pPr algn="r">
              <a:defRPr sz="700"/>
            </a:lvl1pPr>
          </a:lstStyle>
          <a:p>
            <a:fld id="{4603D3E7-FC87-44DB-B8BE-4AC3C50005C3}" type="slidenum">
              <a:rPr lang="en-US" smtClean="0"/>
              <a:t>‹#›</a:t>
            </a:fld>
            <a:endParaRPr lang="en-US"/>
          </a:p>
        </p:txBody>
      </p:sp>
      <p:sp>
        <p:nvSpPr>
          <p:cNvPr id="23" name="Text Box 31"/>
          <p:cNvSpPr txBox="1">
            <a:spLocks noChangeArrowheads="1"/>
          </p:cNvSpPr>
          <p:nvPr/>
        </p:nvSpPr>
        <p:spPr bwMode="auto">
          <a:xfrm>
            <a:off x="334016" y="4511184"/>
            <a:ext cx="2111374" cy="184642"/>
          </a:xfrm>
          <a:prstGeom prst="rect">
            <a:avLst/>
          </a:prstGeom>
          <a:noFill/>
          <a:ln w="9525">
            <a:noFill/>
            <a:miter lim="800000"/>
            <a:headEnd/>
            <a:tailEnd/>
          </a:ln>
          <a:effectLst/>
        </p:spPr>
        <p:txBody>
          <a:bodyPr lIns="76179" tIns="38088" rIns="76179" bIns="38088">
            <a:spAutoFit/>
          </a:bodyPr>
          <a:lstStyle/>
          <a:p>
            <a:pPr marL="0" marR="0" indent="0" algn="l" defTabSz="761799" rtl="0" eaLnBrk="1" fontAlgn="base" latinLnBrk="0" hangingPunct="1">
              <a:lnSpc>
                <a:spcPct val="100000"/>
              </a:lnSpc>
              <a:spcBef>
                <a:spcPct val="50000"/>
              </a:spcBef>
              <a:spcAft>
                <a:spcPct val="0"/>
              </a:spcAft>
              <a:buClrTx/>
              <a:buSzTx/>
              <a:buFontTx/>
              <a:buNone/>
              <a:tabLst/>
              <a:defRPr/>
            </a:pPr>
            <a:r>
              <a:rPr lang="en-US" sz="700" dirty="0"/>
              <a:t>TI Confidential – NDA</a:t>
            </a:r>
            <a:r>
              <a:rPr lang="en-US" sz="700" baseline="0" dirty="0"/>
              <a:t> Restrictions</a:t>
            </a:r>
            <a:endParaRPr lang="en-US" sz="700" dirty="0"/>
          </a:p>
        </p:txBody>
      </p:sp>
      <p:grpSp>
        <p:nvGrpSpPr>
          <p:cNvPr id="16" name="Group 15"/>
          <p:cNvGrpSpPr/>
          <p:nvPr/>
        </p:nvGrpSpPr>
        <p:grpSpPr>
          <a:xfrm>
            <a:off x="0" y="4706938"/>
            <a:ext cx="8826500" cy="388620"/>
            <a:chOff x="0" y="6321425"/>
            <a:chExt cx="10591800" cy="466344"/>
          </a:xfrm>
        </p:grpSpPr>
        <p:sp>
          <p:nvSpPr>
            <p:cNvPr id="18" name="Rectangle 17"/>
            <p:cNvSpPr/>
            <p:nvPr userDrawn="1"/>
          </p:nvSpPr>
          <p:spPr>
            <a:xfrm>
              <a:off x="0" y="6321425"/>
              <a:ext cx="10591800" cy="466344"/>
            </a:xfrm>
            <a:prstGeom prst="rect">
              <a:avLst/>
            </a:prstGeom>
            <a:solidFill>
              <a:schemeClr val="bg1"/>
            </a:solidFill>
            <a:ln w="9525">
              <a:solidFill>
                <a:srgbClr val="AAAA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2" name="Picture 27" descr="ti_logo_powerpoint_1_line.png"/>
            <p:cNvPicPr>
              <a:picLocks noChangeAspect="1"/>
            </p:cNvPicPr>
            <p:nvPr userDrawn="1"/>
          </p:nvPicPr>
          <p:blipFill>
            <a:blip r:embed="rId16" cstate="print"/>
            <a:srcRect/>
            <a:stretch>
              <a:fillRect/>
            </a:stretch>
          </p:blipFill>
          <p:spPr bwMode="auto">
            <a:xfrm>
              <a:off x="8593138" y="6440488"/>
              <a:ext cx="1874837" cy="231775"/>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Lst>
  <p:txStyles>
    <p:titleStyle>
      <a:lvl1pPr algn="l" rtl="0" eaLnBrk="1" fontAlgn="base" hangingPunct="1">
        <a:lnSpc>
          <a:spcPct val="85000"/>
        </a:lnSpc>
        <a:spcBef>
          <a:spcPct val="0"/>
        </a:spcBef>
        <a:spcAft>
          <a:spcPct val="0"/>
        </a:spcAft>
        <a:defRPr sz="2700" b="1">
          <a:solidFill>
            <a:schemeClr val="tx2"/>
          </a:solidFill>
          <a:latin typeface="+mj-lt"/>
          <a:ea typeface="+mj-ea"/>
          <a:cs typeface="+mj-cs"/>
        </a:defRPr>
      </a:lvl1pPr>
      <a:lvl2pPr algn="l" rtl="0" eaLnBrk="1" fontAlgn="base" hangingPunct="1">
        <a:lnSpc>
          <a:spcPct val="85000"/>
        </a:lnSpc>
        <a:spcBef>
          <a:spcPct val="0"/>
        </a:spcBef>
        <a:spcAft>
          <a:spcPct val="0"/>
        </a:spcAft>
        <a:defRPr sz="2700" b="1">
          <a:solidFill>
            <a:schemeClr val="tx2"/>
          </a:solidFill>
          <a:latin typeface="Arial" charset="0"/>
        </a:defRPr>
      </a:lvl2pPr>
      <a:lvl3pPr algn="l" rtl="0" eaLnBrk="1" fontAlgn="base" hangingPunct="1">
        <a:lnSpc>
          <a:spcPct val="85000"/>
        </a:lnSpc>
        <a:spcBef>
          <a:spcPct val="0"/>
        </a:spcBef>
        <a:spcAft>
          <a:spcPct val="0"/>
        </a:spcAft>
        <a:defRPr sz="2700" b="1">
          <a:solidFill>
            <a:schemeClr val="tx2"/>
          </a:solidFill>
          <a:latin typeface="Arial" charset="0"/>
        </a:defRPr>
      </a:lvl3pPr>
      <a:lvl4pPr algn="l" rtl="0" eaLnBrk="1" fontAlgn="base" hangingPunct="1">
        <a:lnSpc>
          <a:spcPct val="85000"/>
        </a:lnSpc>
        <a:spcBef>
          <a:spcPct val="0"/>
        </a:spcBef>
        <a:spcAft>
          <a:spcPct val="0"/>
        </a:spcAft>
        <a:defRPr sz="2700" b="1">
          <a:solidFill>
            <a:schemeClr val="tx2"/>
          </a:solidFill>
          <a:latin typeface="Arial" charset="0"/>
        </a:defRPr>
      </a:lvl4pPr>
      <a:lvl5pPr algn="l" rtl="0" eaLnBrk="1" fontAlgn="base" hangingPunct="1">
        <a:lnSpc>
          <a:spcPct val="85000"/>
        </a:lnSpc>
        <a:spcBef>
          <a:spcPct val="0"/>
        </a:spcBef>
        <a:spcAft>
          <a:spcPct val="0"/>
        </a:spcAft>
        <a:defRPr sz="2700" b="1">
          <a:solidFill>
            <a:schemeClr val="tx2"/>
          </a:solidFill>
          <a:latin typeface="Arial" charset="0"/>
        </a:defRPr>
      </a:lvl5pPr>
      <a:lvl6pPr marL="380900" algn="l" rtl="0" eaLnBrk="1" fontAlgn="base" hangingPunct="1">
        <a:lnSpc>
          <a:spcPct val="85000"/>
        </a:lnSpc>
        <a:spcBef>
          <a:spcPct val="0"/>
        </a:spcBef>
        <a:spcAft>
          <a:spcPct val="0"/>
        </a:spcAft>
        <a:defRPr sz="2700" b="1">
          <a:solidFill>
            <a:srgbClr val="FF0000"/>
          </a:solidFill>
          <a:latin typeface="Arial" charset="0"/>
        </a:defRPr>
      </a:lvl6pPr>
      <a:lvl7pPr marL="761799" algn="l" rtl="0" eaLnBrk="1" fontAlgn="base" hangingPunct="1">
        <a:lnSpc>
          <a:spcPct val="85000"/>
        </a:lnSpc>
        <a:spcBef>
          <a:spcPct val="0"/>
        </a:spcBef>
        <a:spcAft>
          <a:spcPct val="0"/>
        </a:spcAft>
        <a:defRPr sz="2700" b="1">
          <a:solidFill>
            <a:srgbClr val="FF0000"/>
          </a:solidFill>
          <a:latin typeface="Arial" charset="0"/>
        </a:defRPr>
      </a:lvl7pPr>
      <a:lvl8pPr marL="1142697" algn="l" rtl="0" eaLnBrk="1" fontAlgn="base" hangingPunct="1">
        <a:lnSpc>
          <a:spcPct val="85000"/>
        </a:lnSpc>
        <a:spcBef>
          <a:spcPct val="0"/>
        </a:spcBef>
        <a:spcAft>
          <a:spcPct val="0"/>
        </a:spcAft>
        <a:defRPr sz="2700" b="1">
          <a:solidFill>
            <a:srgbClr val="FF0000"/>
          </a:solidFill>
          <a:latin typeface="Arial" charset="0"/>
        </a:defRPr>
      </a:lvl8pPr>
      <a:lvl9pPr marL="1523592" algn="l" rtl="0" eaLnBrk="1" fontAlgn="base" hangingPunct="1">
        <a:lnSpc>
          <a:spcPct val="85000"/>
        </a:lnSpc>
        <a:spcBef>
          <a:spcPct val="0"/>
        </a:spcBef>
        <a:spcAft>
          <a:spcPct val="0"/>
        </a:spcAft>
        <a:defRPr sz="2700" b="1">
          <a:solidFill>
            <a:srgbClr val="FF0000"/>
          </a:solidFill>
          <a:latin typeface="Arial" charset="0"/>
        </a:defRPr>
      </a:lvl9pPr>
    </p:titleStyle>
    <p:bodyStyle>
      <a:lvl1pPr marL="189127" indent="-189127" algn="l" rtl="0" eaLnBrk="1" fontAlgn="base" hangingPunct="1">
        <a:spcBef>
          <a:spcPts val="667"/>
        </a:spcBef>
        <a:spcAft>
          <a:spcPct val="0"/>
        </a:spcAft>
        <a:buChar char="•"/>
        <a:defRPr sz="1800">
          <a:solidFill>
            <a:schemeClr val="tx1"/>
          </a:solidFill>
          <a:latin typeface="+mn-lt"/>
          <a:ea typeface="+mn-ea"/>
          <a:cs typeface="+mn-cs"/>
        </a:defRPr>
      </a:lvl1pPr>
      <a:lvl2pPr marL="478769" indent="-194419" algn="l" rtl="0" eaLnBrk="1" fontAlgn="base" hangingPunct="1">
        <a:spcBef>
          <a:spcPct val="20000"/>
        </a:spcBef>
        <a:spcAft>
          <a:spcPct val="0"/>
        </a:spcAft>
        <a:buChar char="–"/>
        <a:defRPr sz="1600">
          <a:solidFill>
            <a:schemeClr val="tx1"/>
          </a:solidFill>
          <a:latin typeface="+mn-lt"/>
        </a:defRPr>
      </a:lvl2pPr>
      <a:lvl3pPr marL="711539" indent="-137550" algn="l" rtl="0" eaLnBrk="1" fontAlgn="base" hangingPunct="1">
        <a:spcBef>
          <a:spcPct val="15000"/>
        </a:spcBef>
        <a:spcAft>
          <a:spcPct val="0"/>
        </a:spcAft>
        <a:buChar char="•"/>
        <a:defRPr sz="1600">
          <a:solidFill>
            <a:schemeClr val="tx1"/>
          </a:solidFill>
          <a:latin typeface="+mn-lt"/>
        </a:defRPr>
      </a:lvl3pPr>
      <a:lvl4pPr marL="1001180" indent="-194419" algn="l" rtl="0" eaLnBrk="1" fontAlgn="base" hangingPunct="1">
        <a:spcBef>
          <a:spcPct val="5000"/>
        </a:spcBef>
        <a:spcAft>
          <a:spcPct val="0"/>
        </a:spcAft>
        <a:buChar char="–"/>
        <a:defRPr sz="1600">
          <a:solidFill>
            <a:schemeClr val="tx1"/>
          </a:solidFill>
          <a:latin typeface="+mn-lt"/>
        </a:defRPr>
      </a:lvl4pPr>
      <a:lvl5pPr marL="1240562" indent="-144165" algn="l" rtl="0" eaLnBrk="1" fontAlgn="base" hangingPunct="1">
        <a:spcBef>
          <a:spcPct val="0"/>
        </a:spcBef>
        <a:spcAft>
          <a:spcPct val="0"/>
        </a:spcAft>
        <a:buChar char="»"/>
        <a:defRPr sz="1600">
          <a:solidFill>
            <a:schemeClr val="tx1"/>
          </a:solidFill>
          <a:latin typeface="+mn-lt"/>
        </a:defRPr>
      </a:lvl5pPr>
      <a:lvl6pPr marL="1621461" indent="-144165" algn="l" rtl="0" eaLnBrk="1" fontAlgn="base" hangingPunct="1">
        <a:spcBef>
          <a:spcPct val="0"/>
        </a:spcBef>
        <a:spcAft>
          <a:spcPct val="0"/>
        </a:spcAft>
        <a:buChar char="»"/>
        <a:defRPr sz="1300">
          <a:solidFill>
            <a:schemeClr val="tx1"/>
          </a:solidFill>
          <a:latin typeface="+mn-lt"/>
        </a:defRPr>
      </a:lvl6pPr>
      <a:lvl7pPr marL="2002361" indent="-144165" algn="l" rtl="0" eaLnBrk="1" fontAlgn="base" hangingPunct="1">
        <a:spcBef>
          <a:spcPct val="0"/>
        </a:spcBef>
        <a:spcAft>
          <a:spcPct val="0"/>
        </a:spcAft>
        <a:buChar char="»"/>
        <a:defRPr sz="1300">
          <a:solidFill>
            <a:schemeClr val="tx1"/>
          </a:solidFill>
          <a:latin typeface="+mn-lt"/>
        </a:defRPr>
      </a:lvl7pPr>
      <a:lvl8pPr marL="2383260" indent="-144165" algn="l" rtl="0" eaLnBrk="1" fontAlgn="base" hangingPunct="1">
        <a:spcBef>
          <a:spcPct val="0"/>
        </a:spcBef>
        <a:spcAft>
          <a:spcPct val="0"/>
        </a:spcAft>
        <a:buChar char="»"/>
        <a:defRPr sz="1300">
          <a:solidFill>
            <a:schemeClr val="tx1"/>
          </a:solidFill>
          <a:latin typeface="+mn-lt"/>
        </a:defRPr>
      </a:lvl8pPr>
      <a:lvl9pPr marL="2764159" indent="-144165" algn="l" rtl="0" eaLnBrk="1" fontAlgn="base" hangingPunct="1">
        <a:spcBef>
          <a:spcPct val="0"/>
        </a:spcBef>
        <a:spcAft>
          <a:spcPct val="0"/>
        </a:spcAft>
        <a:buChar char="»"/>
        <a:defRPr sz="1300">
          <a:solidFill>
            <a:schemeClr val="tx1"/>
          </a:solidFill>
          <a:latin typeface="+mn-lt"/>
        </a:defRPr>
      </a:lvl9pPr>
    </p:bodyStyle>
    <p:otherStyle>
      <a:defPPr>
        <a:defRPr lang="en-US"/>
      </a:defPPr>
      <a:lvl1pPr marL="0" algn="l" defTabSz="761799" rtl="0" eaLnBrk="1" latinLnBrk="0" hangingPunct="1">
        <a:defRPr sz="1500" kern="1200">
          <a:solidFill>
            <a:schemeClr val="tx1"/>
          </a:solidFill>
          <a:latin typeface="+mn-lt"/>
          <a:ea typeface="+mn-ea"/>
          <a:cs typeface="+mn-cs"/>
        </a:defRPr>
      </a:lvl1pPr>
      <a:lvl2pPr marL="380900" algn="l" defTabSz="761799" rtl="0" eaLnBrk="1" latinLnBrk="0" hangingPunct="1">
        <a:defRPr sz="1500" kern="1200">
          <a:solidFill>
            <a:schemeClr val="tx1"/>
          </a:solidFill>
          <a:latin typeface="+mn-lt"/>
          <a:ea typeface="+mn-ea"/>
          <a:cs typeface="+mn-cs"/>
        </a:defRPr>
      </a:lvl2pPr>
      <a:lvl3pPr marL="761799" algn="l" defTabSz="761799" rtl="0" eaLnBrk="1" latinLnBrk="0" hangingPunct="1">
        <a:defRPr sz="1500" kern="1200">
          <a:solidFill>
            <a:schemeClr val="tx1"/>
          </a:solidFill>
          <a:latin typeface="+mn-lt"/>
          <a:ea typeface="+mn-ea"/>
          <a:cs typeface="+mn-cs"/>
        </a:defRPr>
      </a:lvl3pPr>
      <a:lvl4pPr marL="1142697" algn="l" defTabSz="761799" rtl="0" eaLnBrk="1" latinLnBrk="0" hangingPunct="1">
        <a:defRPr sz="1500" kern="1200">
          <a:solidFill>
            <a:schemeClr val="tx1"/>
          </a:solidFill>
          <a:latin typeface="+mn-lt"/>
          <a:ea typeface="+mn-ea"/>
          <a:cs typeface="+mn-cs"/>
        </a:defRPr>
      </a:lvl4pPr>
      <a:lvl5pPr marL="1523592" algn="l" defTabSz="761799" rtl="0" eaLnBrk="1" latinLnBrk="0" hangingPunct="1">
        <a:defRPr sz="1500" kern="1200">
          <a:solidFill>
            <a:schemeClr val="tx1"/>
          </a:solidFill>
          <a:latin typeface="+mn-lt"/>
          <a:ea typeface="+mn-ea"/>
          <a:cs typeface="+mn-cs"/>
        </a:defRPr>
      </a:lvl5pPr>
      <a:lvl6pPr marL="1904491" algn="l" defTabSz="761799" rtl="0" eaLnBrk="1" latinLnBrk="0" hangingPunct="1">
        <a:defRPr sz="1500" kern="1200">
          <a:solidFill>
            <a:schemeClr val="tx1"/>
          </a:solidFill>
          <a:latin typeface="+mn-lt"/>
          <a:ea typeface="+mn-ea"/>
          <a:cs typeface="+mn-cs"/>
        </a:defRPr>
      </a:lvl6pPr>
      <a:lvl7pPr marL="2285391" algn="l" defTabSz="761799" rtl="0" eaLnBrk="1" latinLnBrk="0" hangingPunct="1">
        <a:defRPr sz="1500" kern="1200">
          <a:solidFill>
            <a:schemeClr val="tx1"/>
          </a:solidFill>
          <a:latin typeface="+mn-lt"/>
          <a:ea typeface="+mn-ea"/>
          <a:cs typeface="+mn-cs"/>
        </a:defRPr>
      </a:lvl7pPr>
      <a:lvl8pPr marL="2666287" algn="l" defTabSz="761799" rtl="0" eaLnBrk="1" latinLnBrk="0" hangingPunct="1">
        <a:defRPr sz="1500" kern="1200">
          <a:solidFill>
            <a:schemeClr val="tx1"/>
          </a:solidFill>
          <a:latin typeface="+mn-lt"/>
          <a:ea typeface="+mn-ea"/>
          <a:cs typeface="+mn-cs"/>
        </a:defRPr>
      </a:lvl8pPr>
      <a:lvl9pPr marL="3047184" algn="l" defTabSz="761799"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Visio_Drawing.vsdx"/><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5.emf"/></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package" Target="../embeddings/Microsoft_Visio_Drawing1.vsdx"/><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www.ti.com/tool/LCFILTER-CALC-TOOL" TargetMode="Externa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0866685\Box Sync\Audio\Collateral\Multimedia\shutterstock_6259213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0000"/>
          <a:stretch/>
        </p:blipFill>
        <p:spPr bwMode="auto">
          <a:xfrm>
            <a:off x="0" y="0"/>
            <a:ext cx="9144000" cy="51625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0" y="3392949"/>
            <a:ext cx="9144000" cy="1414132"/>
          </a:xfrm>
          <a:prstGeom prst="rect">
            <a:avLst/>
          </a:prstGeom>
          <a:solidFill>
            <a:srgbClr val="DE0000">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68300" y="3548756"/>
            <a:ext cx="8621528" cy="1102519"/>
          </a:xfrm>
        </p:spPr>
        <p:txBody>
          <a:bodyPr/>
          <a:lstStyle/>
          <a:p>
            <a:r>
              <a:rPr lang="en-US" sz="3600" dirty="0">
                <a:solidFill>
                  <a:schemeClr val="bg1"/>
                </a:solidFill>
              </a:rPr>
              <a:t>TAS6684Q1 Training</a:t>
            </a:r>
            <a:br>
              <a:rPr lang="en-US" sz="3600" dirty="0">
                <a:solidFill>
                  <a:schemeClr val="bg1"/>
                </a:solidFill>
              </a:rPr>
            </a:br>
            <a:r>
              <a:rPr lang="en-US" altLang="zh-CN" sz="1400" dirty="0">
                <a:solidFill>
                  <a:srgbClr val="FF0000"/>
                </a:solidFill>
              </a:rPr>
              <a:t>AAA</a:t>
            </a:r>
            <a:r>
              <a:rPr lang="en-US" altLang="zh-CN" sz="1400" dirty="0">
                <a:solidFill>
                  <a:schemeClr val="bg1"/>
                </a:solidFill>
              </a:rPr>
              <a:t> – </a:t>
            </a:r>
            <a:r>
              <a:rPr lang="en-US" altLang="zh-CN" sz="1400" dirty="0">
                <a:solidFill>
                  <a:srgbClr val="FF0000"/>
                </a:solidFill>
              </a:rPr>
              <a:t>A</a:t>
            </a:r>
            <a:r>
              <a:rPr lang="en-US" altLang="zh-CN" sz="1400" dirty="0">
                <a:solidFill>
                  <a:schemeClr val="bg1"/>
                </a:solidFill>
              </a:rPr>
              <a:t>utomotive </a:t>
            </a:r>
            <a:r>
              <a:rPr lang="en-US" altLang="zh-CN" sz="1400" dirty="0">
                <a:solidFill>
                  <a:srgbClr val="FF0000"/>
                </a:solidFill>
              </a:rPr>
              <a:t>A</a:t>
            </a:r>
            <a:r>
              <a:rPr lang="en-US" altLang="zh-CN" sz="1400" dirty="0">
                <a:solidFill>
                  <a:schemeClr val="bg1"/>
                </a:solidFill>
              </a:rPr>
              <a:t>udio </a:t>
            </a:r>
            <a:r>
              <a:rPr lang="en-US" altLang="zh-CN" sz="1400" dirty="0">
                <a:solidFill>
                  <a:srgbClr val="FF0000"/>
                </a:solidFill>
              </a:rPr>
              <a:t>A</a:t>
            </a:r>
            <a:r>
              <a:rPr lang="en-US" altLang="zh-CN" sz="1400" dirty="0">
                <a:solidFill>
                  <a:schemeClr val="bg1"/>
                </a:solidFill>
              </a:rPr>
              <a:t>mplifier</a:t>
            </a:r>
            <a:endParaRPr lang="en-US" sz="1800" dirty="0">
              <a:solidFill>
                <a:schemeClr val="bg1"/>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a:defRPr/>
            </a:pPr>
            <a:fld id="{DCDB18F4-79F8-4180-AF04-0199E6996A89}" type="slidenum">
              <a:rPr lang="en-US" smtClean="0">
                <a:solidFill>
                  <a:srgbClr val="000000"/>
                </a:solidFill>
              </a:rPr>
              <a:pPr>
                <a:defRPr/>
              </a:pPr>
              <a:t>1</a:t>
            </a:fld>
            <a:endParaRPr lang="en-US" dirty="0">
              <a:solidFill>
                <a:srgbClr val="000000"/>
              </a:solidFill>
            </a:endParaRPr>
          </a:p>
        </p:txBody>
      </p:sp>
      <p:pic>
        <p:nvPicPr>
          <p:cNvPr id="5122" name="Picture 2" descr="C:\Users\a0866685\Box Sync\Audio\Collateral\Multimedia\Texas Instruments\ti_hz_1c_rev_rgb_png.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29400" y="4760816"/>
            <a:ext cx="2362200" cy="293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548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133350"/>
            <a:ext cx="1313180" cy="461665"/>
          </a:xfrm>
          <a:prstGeom prst="rect">
            <a:avLst/>
          </a:prstGeom>
          <a:noFill/>
        </p:spPr>
        <p:txBody>
          <a:bodyPr wrap="none" rtlCol="0">
            <a:spAutoFit/>
          </a:bodyPr>
          <a:lstStyle/>
          <a:p>
            <a:r>
              <a:rPr lang="en-US" sz="2400" b="1" dirty="0">
                <a:solidFill>
                  <a:srgbClr val="FF0000"/>
                </a:solidFill>
              </a:rPr>
              <a:t>Agenda</a:t>
            </a:r>
          </a:p>
        </p:txBody>
      </p:sp>
      <p:sp>
        <p:nvSpPr>
          <p:cNvPr id="4" name="TextBox 3"/>
          <p:cNvSpPr txBox="1"/>
          <p:nvPr/>
        </p:nvSpPr>
        <p:spPr>
          <a:xfrm>
            <a:off x="685800" y="656570"/>
            <a:ext cx="5791200" cy="2118529"/>
          </a:xfrm>
          <a:prstGeom prst="rect">
            <a:avLst/>
          </a:prstGeom>
          <a:noFill/>
        </p:spPr>
        <p:txBody>
          <a:bodyPr wrap="square" rtlCol="0">
            <a:spAutoFit/>
          </a:bodyPr>
          <a:lstStyle/>
          <a:p>
            <a:pPr marL="342905" indent="-342905">
              <a:lnSpc>
                <a:spcPct val="150000"/>
              </a:lnSpc>
              <a:buFont typeface="+mj-lt"/>
              <a:buAutoNum type="arabicPeriod"/>
            </a:pPr>
            <a:r>
              <a:rPr lang="en-US" altLang="zh-CN" b="1" dirty="0"/>
              <a:t>Basic Introduction</a:t>
            </a:r>
            <a:endParaRPr lang="en-US" b="1" dirty="0"/>
          </a:p>
          <a:p>
            <a:pPr marL="342905" indent="-342905">
              <a:lnSpc>
                <a:spcPct val="150000"/>
              </a:lnSpc>
              <a:buFont typeface="+mj-lt"/>
              <a:buAutoNum type="arabicPeriod"/>
            </a:pPr>
            <a:r>
              <a:rPr lang="en-US" altLang="zh-CN" b="1" dirty="0"/>
              <a:t>DSP Features</a:t>
            </a:r>
            <a:endParaRPr lang="en-US" altLang="zh-CN" sz="1400" b="1" dirty="0"/>
          </a:p>
          <a:p>
            <a:pPr marL="342905" indent="-342905">
              <a:lnSpc>
                <a:spcPct val="150000"/>
              </a:lnSpc>
              <a:buFont typeface="+mj-lt"/>
              <a:buAutoNum type="arabicPeriod"/>
            </a:pPr>
            <a:r>
              <a:rPr lang="en-US" altLang="zh-CN" b="1" dirty="0"/>
              <a:t>Schematic &amp; Layout Guidance</a:t>
            </a:r>
          </a:p>
          <a:p>
            <a:pPr marL="342905" indent="-342905">
              <a:lnSpc>
                <a:spcPct val="150000"/>
              </a:lnSpc>
              <a:buFont typeface="+mj-lt"/>
              <a:buAutoNum type="arabicPeriod"/>
            </a:pPr>
            <a:r>
              <a:rPr lang="en-US" altLang="zh-CN" b="1" dirty="0"/>
              <a:t>PPC3 Application Guidance</a:t>
            </a:r>
          </a:p>
          <a:p>
            <a:pPr marL="342905" indent="-342905">
              <a:lnSpc>
                <a:spcPct val="150000"/>
              </a:lnSpc>
              <a:buFont typeface="+mj-lt"/>
              <a:buAutoNum type="arabicPeriod"/>
            </a:pPr>
            <a:r>
              <a:rPr lang="en-US" altLang="zh-CN" b="1" dirty="0"/>
              <a:t>Software Process Flow</a:t>
            </a:r>
          </a:p>
        </p:txBody>
      </p:sp>
      <p:sp>
        <p:nvSpPr>
          <p:cNvPr id="5" name="Slide Number Placeholder 3">
            <a:extLst>
              <a:ext uri="{FF2B5EF4-FFF2-40B4-BE49-F238E27FC236}">
                <a16:creationId xmlns:a16="http://schemas.microsoft.com/office/drawing/2014/main" id="{3F47DE96-D88C-416A-AE75-51D6FD3B2DBB}"/>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a:t>
            </a:fld>
            <a:endParaRPr lang="en-US">
              <a:solidFill>
                <a:srgbClr val="000000"/>
              </a:solidFill>
              <a:latin typeface="Arial" charset="0"/>
            </a:endParaRPr>
          </a:p>
        </p:txBody>
      </p:sp>
    </p:spTree>
    <p:extLst>
      <p:ext uri="{BB962C8B-B14F-4D97-AF65-F5344CB8AC3E}">
        <p14:creationId xmlns:p14="http://schemas.microsoft.com/office/powerpoint/2010/main" val="338950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4A079C-D1BC-453A-9B92-D15640EDACD9}"/>
              </a:ext>
            </a:extLst>
          </p:cNvPr>
          <p:cNvSpPr>
            <a:spLocks noGrp="1"/>
          </p:cNvSpPr>
          <p:nvPr>
            <p:ph type="ctrTitle"/>
          </p:nvPr>
        </p:nvSpPr>
        <p:spPr/>
        <p:txBody>
          <a:bodyPr/>
          <a:lstStyle/>
          <a:p>
            <a:pPr>
              <a:lnSpc>
                <a:spcPct val="150000"/>
              </a:lnSpc>
            </a:pPr>
            <a:r>
              <a:rPr lang="en-US" altLang="zh-CN" dirty="0"/>
              <a:t>Basic Introduction</a:t>
            </a:r>
            <a:endParaRPr lang="en-US" dirty="0"/>
          </a:p>
        </p:txBody>
      </p:sp>
      <p:sp>
        <p:nvSpPr>
          <p:cNvPr id="4" name="Slide Number Placeholder 3">
            <a:extLst>
              <a:ext uri="{FF2B5EF4-FFF2-40B4-BE49-F238E27FC236}">
                <a16:creationId xmlns:a16="http://schemas.microsoft.com/office/drawing/2014/main" id="{AD72F0FA-126E-4538-9A3B-CDB3076AC701}"/>
              </a:ext>
            </a:extLst>
          </p:cNvPr>
          <p:cNvSpPr>
            <a:spLocks noGrp="1"/>
          </p:cNvSpPr>
          <p:nvPr>
            <p:ph type="sldNum" sz="quarter" idx="10"/>
          </p:nvPr>
        </p:nvSpPr>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3</a:t>
            </a:fld>
            <a:endParaRPr lang="en-US">
              <a:solidFill>
                <a:srgbClr val="000000"/>
              </a:solidFill>
              <a:latin typeface="Arial" charset="0"/>
            </a:endParaRPr>
          </a:p>
        </p:txBody>
      </p:sp>
    </p:spTree>
    <p:extLst>
      <p:ext uri="{BB962C8B-B14F-4D97-AF65-F5344CB8AC3E}">
        <p14:creationId xmlns:p14="http://schemas.microsoft.com/office/powerpoint/2010/main" val="3909450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txBox="1">
            <a:spLocks noChangeArrowheads="1"/>
          </p:cNvSpPr>
          <p:nvPr/>
        </p:nvSpPr>
        <p:spPr bwMode="auto">
          <a:xfrm>
            <a:off x="231781" y="133353"/>
            <a:ext cx="8912225" cy="610791"/>
          </a:xfrm>
          <a:prstGeom prst="rect">
            <a:avLst/>
          </a:prstGeom>
          <a:noFill/>
          <a:ln w="9525">
            <a:noFill/>
            <a:miter lim="800000"/>
            <a:headEnd/>
            <a:tailEnd/>
          </a:ln>
        </p:spPr>
        <p:txBody>
          <a:bodyPr vert="horz" wrap="square" lIns="91271" tIns="45645" rIns="91271" bIns="45645" numCol="1" anchor="ctr" anchorCtr="0" compatLnSpc="1">
            <a:prstTxWarp prst="textNoShape">
              <a:avLst/>
            </a:prstTxWarp>
          </a:bodyPr>
          <a:lstStyle>
            <a:lvl1pPr algn="l" rtl="0" eaLnBrk="0" fontAlgn="base" hangingPunct="0">
              <a:lnSpc>
                <a:spcPct val="85000"/>
              </a:lnSpc>
              <a:spcBef>
                <a:spcPct val="0"/>
              </a:spcBef>
              <a:spcAft>
                <a:spcPct val="0"/>
              </a:spcAft>
              <a:defRPr sz="3200" b="1">
                <a:solidFill>
                  <a:schemeClr val="tx2"/>
                </a:solidFill>
                <a:latin typeface="+mj-lt"/>
                <a:ea typeface="+mj-ea"/>
                <a:cs typeface="+mj-cs"/>
              </a:defRPr>
            </a:lvl1pPr>
            <a:lvl2pPr algn="l" rtl="0" eaLnBrk="0" fontAlgn="base" hangingPunct="0">
              <a:lnSpc>
                <a:spcPct val="85000"/>
              </a:lnSpc>
              <a:spcBef>
                <a:spcPct val="0"/>
              </a:spcBef>
              <a:spcAft>
                <a:spcPct val="0"/>
              </a:spcAft>
              <a:defRPr sz="3200" b="1">
                <a:solidFill>
                  <a:schemeClr val="tx2"/>
                </a:solidFill>
                <a:latin typeface="Arial" charset="0"/>
              </a:defRPr>
            </a:lvl2pPr>
            <a:lvl3pPr algn="l" rtl="0" eaLnBrk="0" fontAlgn="base" hangingPunct="0">
              <a:lnSpc>
                <a:spcPct val="85000"/>
              </a:lnSpc>
              <a:spcBef>
                <a:spcPct val="0"/>
              </a:spcBef>
              <a:spcAft>
                <a:spcPct val="0"/>
              </a:spcAft>
              <a:defRPr sz="3200" b="1">
                <a:solidFill>
                  <a:schemeClr val="tx2"/>
                </a:solidFill>
                <a:latin typeface="Arial" charset="0"/>
              </a:defRPr>
            </a:lvl3pPr>
            <a:lvl4pPr algn="l" rtl="0" eaLnBrk="0" fontAlgn="base" hangingPunct="0">
              <a:lnSpc>
                <a:spcPct val="85000"/>
              </a:lnSpc>
              <a:spcBef>
                <a:spcPct val="0"/>
              </a:spcBef>
              <a:spcAft>
                <a:spcPct val="0"/>
              </a:spcAft>
              <a:defRPr sz="3200" b="1">
                <a:solidFill>
                  <a:schemeClr val="tx2"/>
                </a:solidFill>
                <a:latin typeface="Arial" charset="0"/>
              </a:defRPr>
            </a:lvl4pPr>
            <a:lvl5pPr algn="l" rtl="0" eaLnBrk="0" fontAlgn="base" hangingPunct="0">
              <a:lnSpc>
                <a:spcPct val="85000"/>
              </a:lnSpc>
              <a:spcBef>
                <a:spcPct val="0"/>
              </a:spcBef>
              <a:spcAft>
                <a:spcPct val="0"/>
              </a:spcAft>
              <a:defRPr sz="3200" b="1">
                <a:solidFill>
                  <a:schemeClr val="tx2"/>
                </a:solidFill>
                <a:latin typeface="Arial" charset="0"/>
              </a:defRPr>
            </a:lvl5pPr>
            <a:lvl6pPr marL="457200" algn="l" rtl="0" fontAlgn="base">
              <a:lnSpc>
                <a:spcPct val="85000"/>
              </a:lnSpc>
              <a:spcBef>
                <a:spcPct val="0"/>
              </a:spcBef>
              <a:spcAft>
                <a:spcPct val="0"/>
              </a:spcAft>
              <a:defRPr sz="3200" b="1">
                <a:solidFill>
                  <a:srgbClr val="FF0000"/>
                </a:solidFill>
                <a:latin typeface="Arial" charset="0"/>
              </a:defRPr>
            </a:lvl6pPr>
            <a:lvl7pPr marL="914400" algn="l" rtl="0" fontAlgn="base">
              <a:lnSpc>
                <a:spcPct val="85000"/>
              </a:lnSpc>
              <a:spcBef>
                <a:spcPct val="0"/>
              </a:spcBef>
              <a:spcAft>
                <a:spcPct val="0"/>
              </a:spcAft>
              <a:defRPr sz="3200" b="1">
                <a:solidFill>
                  <a:srgbClr val="FF0000"/>
                </a:solidFill>
                <a:latin typeface="Arial" charset="0"/>
              </a:defRPr>
            </a:lvl7pPr>
            <a:lvl8pPr marL="1371600" algn="l" rtl="0" fontAlgn="base">
              <a:lnSpc>
                <a:spcPct val="85000"/>
              </a:lnSpc>
              <a:spcBef>
                <a:spcPct val="0"/>
              </a:spcBef>
              <a:spcAft>
                <a:spcPct val="0"/>
              </a:spcAft>
              <a:defRPr sz="3200" b="1">
                <a:solidFill>
                  <a:srgbClr val="FF0000"/>
                </a:solidFill>
                <a:latin typeface="Arial" charset="0"/>
              </a:defRPr>
            </a:lvl8pPr>
            <a:lvl9pPr marL="1828800" algn="l" rtl="0" fontAlgn="base">
              <a:lnSpc>
                <a:spcPct val="85000"/>
              </a:lnSpc>
              <a:spcBef>
                <a:spcPct val="0"/>
              </a:spcBef>
              <a:spcAft>
                <a:spcPct val="0"/>
              </a:spcAft>
              <a:defRPr sz="3200" b="1">
                <a:solidFill>
                  <a:srgbClr val="FF0000"/>
                </a:solidFill>
                <a:latin typeface="Arial" charset="0"/>
              </a:defRPr>
            </a:lvl9pPr>
          </a:lstStyle>
          <a:p>
            <a:pPr defTabSz="912716"/>
            <a:r>
              <a:rPr lang="en-US" sz="2800" dirty="0">
                <a:solidFill>
                  <a:schemeClr val="tx1"/>
                </a:solidFill>
              </a:rPr>
              <a:t>One Page: </a:t>
            </a:r>
            <a:r>
              <a:rPr lang="en-US" sz="2800" kern="0" dirty="0">
                <a:solidFill>
                  <a:srgbClr val="DE0000"/>
                </a:solidFill>
              </a:rPr>
              <a:t>TAS6684-Q1 </a:t>
            </a:r>
            <a:br>
              <a:rPr lang="en-US" sz="2800" kern="0" dirty="0">
                <a:solidFill>
                  <a:srgbClr val="DE0000"/>
                </a:solidFill>
              </a:rPr>
            </a:br>
            <a:r>
              <a:rPr lang="en-US" sz="1400" kern="0" dirty="0">
                <a:solidFill>
                  <a:srgbClr val="DE0000"/>
                </a:solidFill>
              </a:rPr>
              <a:t>45V​​​, 13A Digital Input 4-Channel Automotive Class-D Audio Amplifier </a:t>
            </a:r>
          </a:p>
          <a:p>
            <a:pPr defTabSz="912716"/>
            <a:r>
              <a:rPr lang="en-US" sz="1400" kern="0" dirty="0">
                <a:solidFill>
                  <a:srgbClr val="DE0000"/>
                </a:solidFill>
              </a:rPr>
              <a:t>with Real-time Diagnostics and Current Sense</a:t>
            </a:r>
          </a:p>
        </p:txBody>
      </p:sp>
      <p:sp>
        <p:nvSpPr>
          <p:cNvPr id="10" name="Rectangle 9"/>
          <p:cNvSpPr/>
          <p:nvPr/>
        </p:nvSpPr>
        <p:spPr>
          <a:xfrm>
            <a:off x="270047" y="1131256"/>
            <a:ext cx="4261104" cy="2791519"/>
          </a:xfrm>
          <a:prstGeom prst="rect">
            <a:avLst/>
          </a:prstGeom>
          <a:solidFill>
            <a:srgbClr val="FFFFFF">
              <a:lumMod val="95000"/>
            </a:srgbClr>
          </a:solidFill>
          <a:ln w="25400" cap="flat" cmpd="sng" algn="ctr">
            <a:noFill/>
            <a:prstDash val="solid"/>
          </a:ln>
          <a:effectLst/>
        </p:spPr>
        <p:txBody>
          <a:bodyPr lIns="91271" tIns="45645" rIns="91271" bIns="45645" rtlCol="0" anchor="t"/>
          <a:lstStyle/>
          <a:p>
            <a:pPr marL="174304" indent="-174304" defTabSz="912716" eaLnBrk="0" hangingPunct="0">
              <a:spcBef>
                <a:spcPts val="200"/>
              </a:spcBef>
              <a:buFontTx/>
              <a:buChar char="•"/>
            </a:pPr>
            <a:r>
              <a:rPr lang="en-US" sz="800" kern="0" dirty="0">
                <a:solidFill>
                  <a:srgbClr val="000000"/>
                </a:solidFill>
              </a:rPr>
              <a:t>4.5 – 45V Supply Voltage operation, 56V transient protection</a:t>
            </a:r>
          </a:p>
          <a:p>
            <a:pPr marL="174304" indent="-174304" defTabSz="912716" eaLnBrk="0" hangingPunct="0">
              <a:spcBef>
                <a:spcPts val="200"/>
              </a:spcBef>
              <a:buFontTx/>
              <a:buChar char="•"/>
            </a:pPr>
            <a:r>
              <a:rPr lang="en-US" sz="800" kern="0" dirty="0">
                <a:solidFill>
                  <a:srgbClr val="000000"/>
                </a:solidFill>
              </a:rPr>
              <a:t>4-Channel amplifier, Digital I2S / TDM16 Input </a:t>
            </a:r>
          </a:p>
          <a:p>
            <a:pPr marL="174304" indent="-174304" defTabSz="912716" eaLnBrk="0" hangingPunct="0">
              <a:spcBef>
                <a:spcPts val="200"/>
              </a:spcBef>
              <a:buFontTx/>
              <a:buChar char="•"/>
            </a:pPr>
            <a:r>
              <a:rPr lang="en-US" sz="800" kern="0" dirty="0">
                <a:solidFill>
                  <a:srgbClr val="000000"/>
                </a:solidFill>
              </a:rPr>
              <a:t>0.03% THD+N </a:t>
            </a:r>
            <a:r>
              <a:rPr lang="pl-PL" sz="800" kern="0" dirty="0">
                <a:solidFill>
                  <a:srgbClr val="000000"/>
                </a:solidFill>
              </a:rPr>
              <a:t>(8 Ω, 1 W, 1 kHz)</a:t>
            </a:r>
            <a:r>
              <a:rPr lang="en-US" sz="800" kern="0" dirty="0">
                <a:solidFill>
                  <a:srgbClr val="000000"/>
                </a:solidFill>
              </a:rPr>
              <a:t> flat frequency response out to 40kHz </a:t>
            </a:r>
          </a:p>
          <a:p>
            <a:pPr marL="174304" indent="-174304" defTabSz="912716" eaLnBrk="0" hangingPunct="0">
              <a:spcBef>
                <a:spcPts val="200"/>
              </a:spcBef>
              <a:buFontTx/>
              <a:buChar char="•"/>
            </a:pPr>
            <a:r>
              <a:rPr lang="en-US" sz="800" kern="0" dirty="0">
                <a:solidFill>
                  <a:srgbClr val="000000"/>
                </a:solidFill>
              </a:rPr>
              <a:t>111dB SNR with 85uV@ 45V BD mode</a:t>
            </a:r>
          </a:p>
          <a:p>
            <a:pPr marL="174304" indent="-174304" defTabSz="912716" eaLnBrk="0" hangingPunct="0">
              <a:spcBef>
                <a:spcPts val="200"/>
              </a:spcBef>
              <a:buFontTx/>
              <a:buChar char="•"/>
            </a:pPr>
            <a:r>
              <a:rPr lang="en-US" sz="800" kern="0" dirty="0">
                <a:solidFill>
                  <a:srgbClr val="000000"/>
                </a:solidFill>
              </a:rPr>
              <a:t>&lt;2-W idle power loss at 14.4 V, &lt;8-uA max VBAT+PVDD shutdown loss</a:t>
            </a:r>
          </a:p>
          <a:p>
            <a:pPr marL="174304" indent="-174304" defTabSz="912716" eaLnBrk="0" hangingPunct="0">
              <a:spcBef>
                <a:spcPts val="200"/>
              </a:spcBef>
              <a:buFontTx/>
              <a:buChar char="•"/>
            </a:pPr>
            <a:r>
              <a:rPr lang="en-US" sz="800" kern="0" dirty="0">
                <a:solidFill>
                  <a:srgbClr val="000000"/>
                </a:solidFill>
              </a:rPr>
              <a:t>Output Power per channel:    	</a:t>
            </a:r>
          </a:p>
          <a:p>
            <a:pPr marL="554977" lvl="1" indent="-174304" defTabSz="912716" eaLnBrk="0" hangingPunct="0">
              <a:buFontTx/>
              <a:buChar char="•"/>
            </a:pPr>
            <a:r>
              <a:rPr lang="en-US" sz="800" kern="0" dirty="0">
                <a:solidFill>
                  <a:srgbClr val="000000"/>
                </a:solidFill>
              </a:rPr>
              <a:t>400VA / Peak Power / 4</a:t>
            </a:r>
            <a:r>
              <a:rPr lang="el-GR" sz="800" kern="0" dirty="0">
                <a:solidFill>
                  <a:srgbClr val="000000"/>
                </a:solidFill>
              </a:rPr>
              <a:t>Ω</a:t>
            </a:r>
            <a:r>
              <a:rPr lang="en-US" sz="800" kern="0" dirty="0">
                <a:solidFill>
                  <a:srgbClr val="000000"/>
                </a:solidFill>
              </a:rPr>
              <a:t> / 45V</a:t>
            </a:r>
          </a:p>
          <a:p>
            <a:pPr marL="554977" lvl="1" indent="-174304" defTabSz="912716" eaLnBrk="0" hangingPunct="0">
              <a:buFontTx/>
              <a:buChar char="•"/>
            </a:pPr>
            <a:r>
              <a:rPr lang="en-US" sz="800" kern="0" dirty="0">
                <a:solidFill>
                  <a:srgbClr val="000000"/>
                </a:solidFill>
              </a:rPr>
              <a:t>118 </a:t>
            </a:r>
            <a:r>
              <a:rPr lang="en-US" sz="800" kern="0" dirty="0"/>
              <a:t>W</a:t>
            </a:r>
            <a:r>
              <a:rPr lang="en-US" sz="800" kern="0" baseline="-25000" dirty="0"/>
              <a:t>AVG</a:t>
            </a:r>
            <a:r>
              <a:rPr lang="en-US" sz="800" kern="0" dirty="0"/>
              <a:t>  / &lt;1% THD / 8</a:t>
            </a:r>
            <a:r>
              <a:rPr lang="el-GR" sz="800" kern="0" dirty="0"/>
              <a:t>Ω / 4</a:t>
            </a:r>
            <a:r>
              <a:rPr lang="en-US" sz="800" kern="0" dirty="0"/>
              <a:t>5V </a:t>
            </a:r>
          </a:p>
          <a:p>
            <a:pPr marL="552117" lvl="1" indent="-171444" defTabSz="912716" eaLnBrk="0" hangingPunct="0">
              <a:buFont typeface="Arial" panose="020B0604020202020204" pitchFamily="34" charset="0"/>
              <a:buChar char="•"/>
            </a:pPr>
            <a:r>
              <a:rPr lang="en-US" sz="800" kern="0" dirty="0"/>
              <a:t>215 W</a:t>
            </a:r>
            <a:r>
              <a:rPr lang="en-US" sz="800" kern="0" baseline="-25000" dirty="0"/>
              <a:t>AVG</a:t>
            </a:r>
            <a:r>
              <a:rPr lang="en-US" sz="800" kern="0" dirty="0"/>
              <a:t>  / &lt;1% THD / 4</a:t>
            </a:r>
            <a:r>
              <a:rPr lang="el-GR" sz="800" kern="0" dirty="0"/>
              <a:t>Ω / 4</a:t>
            </a:r>
            <a:r>
              <a:rPr lang="en-US" sz="800" kern="0" dirty="0"/>
              <a:t>5V  </a:t>
            </a:r>
          </a:p>
          <a:p>
            <a:pPr marL="174304" indent="-174304" defTabSz="912716" eaLnBrk="0" hangingPunct="0">
              <a:spcBef>
                <a:spcPts val="300"/>
              </a:spcBef>
              <a:buFontTx/>
              <a:buChar char="•"/>
            </a:pPr>
            <a:r>
              <a:rPr lang="en-US" sz="800" b="1" kern="0" dirty="0"/>
              <a:t>Up to 13A of output current in BTL</a:t>
            </a:r>
          </a:p>
          <a:p>
            <a:pPr marL="174304" indent="-174304" defTabSz="912716" eaLnBrk="0" hangingPunct="0">
              <a:spcBef>
                <a:spcPts val="200"/>
              </a:spcBef>
              <a:buFontTx/>
              <a:buChar char="•"/>
            </a:pPr>
            <a:r>
              <a:rPr lang="en-US" sz="800" kern="0" dirty="0"/>
              <a:t>384 kHz - 2 MHz output switching frequency, </a:t>
            </a:r>
            <a:r>
              <a:rPr lang="en-US" sz="800" b="1" kern="0" dirty="0">
                <a:solidFill>
                  <a:srgbClr val="000000"/>
                </a:solidFill>
              </a:rPr>
              <a:t>2.1MH</a:t>
            </a:r>
            <a:r>
              <a:rPr lang="en-US" altLang="zh-CN" sz="800" b="1" kern="0" dirty="0">
                <a:solidFill>
                  <a:srgbClr val="000000"/>
                </a:solidFill>
              </a:rPr>
              <a:t>z</a:t>
            </a:r>
            <a:r>
              <a:rPr lang="en-US" sz="800" b="1" kern="0" dirty="0">
                <a:solidFill>
                  <a:srgbClr val="000000"/>
                </a:solidFill>
              </a:rPr>
              <a:t> </a:t>
            </a:r>
            <a:r>
              <a:rPr lang="en-US" sz="800" b="1" kern="0" dirty="0" err="1">
                <a:solidFill>
                  <a:srgbClr val="000000"/>
                </a:solidFill>
              </a:rPr>
              <a:t>Fsw</a:t>
            </a:r>
            <a:r>
              <a:rPr lang="en-US" sz="800" b="1" kern="0" dirty="0">
                <a:solidFill>
                  <a:srgbClr val="000000"/>
                </a:solidFill>
              </a:rPr>
              <a:t> supports up to PVDD 35V</a:t>
            </a:r>
            <a:r>
              <a:rPr lang="en-US" sz="800" kern="0" dirty="0"/>
              <a:t>  </a:t>
            </a:r>
          </a:p>
          <a:p>
            <a:pPr marL="174304" indent="-174304" defTabSz="912716" eaLnBrk="0" hangingPunct="0">
              <a:spcBef>
                <a:spcPts val="200"/>
              </a:spcBef>
              <a:buFontTx/>
              <a:buChar char="•"/>
            </a:pPr>
            <a:r>
              <a:rPr lang="en-US" sz="800" kern="0" dirty="0"/>
              <a:t>I</a:t>
            </a:r>
            <a:r>
              <a:rPr lang="en-US" sz="800" kern="0" baseline="30000" dirty="0"/>
              <a:t>2</a:t>
            </a:r>
            <a:r>
              <a:rPr lang="en-US" sz="800" kern="0" dirty="0"/>
              <a:t>C DC Load Diagnostics (Shorts, Open), AC Diagnostics</a:t>
            </a:r>
          </a:p>
          <a:p>
            <a:pPr marL="174304" indent="-174304" defTabSz="912716" eaLnBrk="0" hangingPunct="0">
              <a:spcBef>
                <a:spcPts val="200"/>
              </a:spcBef>
              <a:buFontTx/>
              <a:buChar char="•"/>
            </a:pPr>
            <a:r>
              <a:rPr lang="en-US" sz="800" kern="0" dirty="0"/>
              <a:t>Class-H supply voltage control</a:t>
            </a:r>
          </a:p>
          <a:p>
            <a:pPr marL="174304" indent="-174304" defTabSz="912716" eaLnBrk="0" hangingPunct="0">
              <a:spcBef>
                <a:spcPts val="200"/>
              </a:spcBef>
              <a:buFontTx/>
              <a:buChar char="•"/>
            </a:pPr>
            <a:r>
              <a:rPr lang="en-US" sz="800" kern="0" dirty="0"/>
              <a:t>Current Sense / Real-time Diagnostics by channel  </a:t>
            </a:r>
          </a:p>
          <a:p>
            <a:pPr marL="174304" indent="-174304" defTabSz="912716" eaLnBrk="0" hangingPunct="0">
              <a:spcBef>
                <a:spcPts val="200"/>
              </a:spcBef>
              <a:buFontTx/>
              <a:buChar char="•"/>
            </a:pPr>
            <a:r>
              <a:rPr lang="en-US" sz="800" kern="0" dirty="0"/>
              <a:t>Thermal fold-back and PVDD fold-back gain control </a:t>
            </a:r>
          </a:p>
          <a:p>
            <a:pPr marL="174304" indent="-174304" defTabSz="912716" eaLnBrk="0" hangingPunct="0">
              <a:spcBef>
                <a:spcPts val="200"/>
              </a:spcBef>
              <a:buFontTx/>
              <a:buChar char="•"/>
            </a:pPr>
            <a:r>
              <a:rPr lang="en-US" sz="800" b="1" kern="0" dirty="0"/>
              <a:t>&lt;100us signal path @96kHz with more DSP features supported</a:t>
            </a:r>
          </a:p>
          <a:p>
            <a:pPr marL="174304" indent="-174304" defTabSz="912716" eaLnBrk="0" hangingPunct="0">
              <a:spcBef>
                <a:spcPts val="200"/>
              </a:spcBef>
              <a:buFontTx/>
              <a:buChar char="•"/>
            </a:pPr>
            <a:r>
              <a:rPr lang="en-US" sz="800" kern="0" dirty="0"/>
              <a:t>Automotive EMI Performance (CISPR25 L5), Spread Spectrum </a:t>
            </a:r>
          </a:p>
          <a:p>
            <a:pPr marL="174304" indent="-174304" defTabSz="912716" eaLnBrk="0" hangingPunct="0">
              <a:spcBef>
                <a:spcPts val="200"/>
              </a:spcBef>
              <a:buFontTx/>
              <a:buChar char="•"/>
            </a:pPr>
            <a:r>
              <a:rPr lang="en-US" sz="800" b="1" kern="0" dirty="0"/>
              <a:t>I2C interface supports 1MHz bitrate for programing</a:t>
            </a:r>
          </a:p>
          <a:p>
            <a:pPr marL="174304" indent="-174304" defTabSz="912716" eaLnBrk="0" hangingPunct="0">
              <a:spcBef>
                <a:spcPts val="200"/>
              </a:spcBef>
              <a:buFontTx/>
              <a:buChar char="•"/>
            </a:pPr>
            <a:r>
              <a:rPr lang="en-US" sz="800" b="1" kern="0" dirty="0"/>
              <a:t>8 levels of temp sensing for each channel</a:t>
            </a:r>
            <a:endParaRPr lang="en-US" sz="900" b="1" kern="0" dirty="0"/>
          </a:p>
        </p:txBody>
      </p:sp>
      <p:sp>
        <p:nvSpPr>
          <p:cNvPr id="11" name="Rectangle 10"/>
          <p:cNvSpPr/>
          <p:nvPr/>
        </p:nvSpPr>
        <p:spPr>
          <a:xfrm>
            <a:off x="4572001" y="1120893"/>
            <a:ext cx="4389120" cy="2109412"/>
          </a:xfrm>
          <a:prstGeom prst="rect">
            <a:avLst/>
          </a:prstGeom>
          <a:solidFill>
            <a:srgbClr val="FFFFFF">
              <a:lumMod val="95000"/>
            </a:srgbClr>
          </a:solidFill>
          <a:ln w="25400" cap="flat" cmpd="sng" algn="ctr">
            <a:noFill/>
            <a:prstDash val="solid"/>
          </a:ln>
          <a:effectLst/>
        </p:spPr>
        <p:txBody>
          <a:bodyPr lIns="91271" tIns="45645" rIns="91271" bIns="45645" rtlCol="0" anchor="t"/>
          <a:lstStyle/>
          <a:p>
            <a:pPr marL="174304" indent="-174304" defTabSz="912716" eaLnBrk="0" hangingPunct="0">
              <a:spcBef>
                <a:spcPts val="200"/>
              </a:spcBef>
              <a:buFontTx/>
              <a:buChar char="•"/>
            </a:pPr>
            <a:r>
              <a:rPr lang="en-US" sz="800" kern="0" dirty="0">
                <a:solidFill>
                  <a:srgbClr val="000000"/>
                </a:solidFill>
              </a:rPr>
              <a:t>Excellent fidelity at high power </a:t>
            </a:r>
          </a:p>
          <a:p>
            <a:pPr marL="174304" indent="-174304" defTabSz="912716" eaLnBrk="0" hangingPunct="0">
              <a:spcBef>
                <a:spcPts val="200"/>
              </a:spcBef>
              <a:buFontTx/>
              <a:buChar char="•"/>
            </a:pPr>
            <a:r>
              <a:rPr lang="en-US" sz="800" kern="0" dirty="0">
                <a:solidFill>
                  <a:srgbClr val="000000"/>
                </a:solidFill>
              </a:rPr>
              <a:t>Enables a  smaller 4 or more channel solution size</a:t>
            </a:r>
          </a:p>
          <a:p>
            <a:pPr marL="174304" indent="-174304" defTabSz="912716" eaLnBrk="0" hangingPunct="0">
              <a:spcBef>
                <a:spcPts val="200"/>
              </a:spcBef>
              <a:buFontTx/>
              <a:buChar char="•"/>
            </a:pPr>
            <a:r>
              <a:rPr lang="en-US" sz="800" kern="0" dirty="0">
                <a:solidFill>
                  <a:srgbClr val="000000"/>
                </a:solidFill>
              </a:rPr>
              <a:t>Support up to 16 channels from a single TDM line</a:t>
            </a:r>
          </a:p>
          <a:p>
            <a:pPr marL="174304" indent="-174304" defTabSz="912716" eaLnBrk="0" hangingPunct="0">
              <a:spcBef>
                <a:spcPts val="200"/>
              </a:spcBef>
              <a:buFontTx/>
              <a:buChar char="•"/>
            </a:pPr>
            <a:r>
              <a:rPr lang="en-US" sz="800" kern="0" dirty="0">
                <a:solidFill>
                  <a:srgbClr val="000000"/>
                </a:solidFill>
              </a:rPr>
              <a:t>Get more power where you need it, less loss in idle and shutdown</a:t>
            </a:r>
          </a:p>
          <a:p>
            <a:pPr marL="174304" indent="-174304" defTabSz="912716" eaLnBrk="0" hangingPunct="0">
              <a:spcBef>
                <a:spcPts val="200"/>
              </a:spcBef>
              <a:buFontTx/>
              <a:buChar char="•"/>
            </a:pPr>
            <a:r>
              <a:rPr lang="en-US" sz="800" kern="0" dirty="0">
                <a:solidFill>
                  <a:srgbClr val="000000"/>
                </a:solidFill>
              </a:rPr>
              <a:t>Increased immunity to system noise </a:t>
            </a:r>
          </a:p>
          <a:p>
            <a:pPr marL="174304" indent="-174304" defTabSz="912716" eaLnBrk="0" hangingPunct="0">
              <a:spcBef>
                <a:spcPts val="200"/>
              </a:spcBef>
              <a:buFontTx/>
              <a:buChar char="•"/>
            </a:pPr>
            <a:r>
              <a:rPr lang="en-US" sz="800" kern="0" dirty="0">
                <a:solidFill>
                  <a:srgbClr val="000000"/>
                </a:solidFill>
              </a:rPr>
              <a:t>Integrated diagnostic monitoring with no audible artifacts during standby and audio playback </a:t>
            </a:r>
          </a:p>
          <a:p>
            <a:pPr marL="174304" indent="-174304" defTabSz="912716" eaLnBrk="0" hangingPunct="0">
              <a:spcBef>
                <a:spcPts val="200"/>
              </a:spcBef>
              <a:buFontTx/>
              <a:buChar char="•"/>
            </a:pPr>
            <a:r>
              <a:rPr lang="en-US" sz="800" kern="0" dirty="0">
                <a:solidFill>
                  <a:srgbClr val="000000"/>
                </a:solidFill>
              </a:rPr>
              <a:t>Protects against harsh automotive transients </a:t>
            </a:r>
          </a:p>
          <a:p>
            <a:pPr marL="174304" indent="-174304" defTabSz="912716" eaLnBrk="0" hangingPunct="0">
              <a:spcBef>
                <a:spcPts val="200"/>
              </a:spcBef>
              <a:buFontTx/>
              <a:buChar char="•"/>
            </a:pPr>
            <a:r>
              <a:rPr lang="en-US" sz="800" kern="0" dirty="0">
                <a:solidFill>
                  <a:srgbClr val="000000"/>
                </a:solidFill>
              </a:rPr>
              <a:t>Supports automotive cold/crank &amp; start stop </a:t>
            </a:r>
          </a:p>
          <a:p>
            <a:pPr marL="174304" indent="-174304" defTabSz="912716" eaLnBrk="0" hangingPunct="0">
              <a:spcBef>
                <a:spcPts val="200"/>
              </a:spcBef>
              <a:buFontTx/>
              <a:buChar char="•"/>
            </a:pPr>
            <a:r>
              <a:rPr lang="en-US" sz="800" kern="0" dirty="0"/>
              <a:t>Reduce noise cancellation signal delay without increasing sample rate to 96kHz/192kHz or increasing MIPS (2-4 times)</a:t>
            </a:r>
          </a:p>
          <a:p>
            <a:pPr marL="174304" indent="-174304" defTabSz="912716" eaLnBrk="0" hangingPunct="0">
              <a:spcBef>
                <a:spcPts val="200"/>
              </a:spcBef>
              <a:buFontTx/>
              <a:buChar char="•"/>
            </a:pPr>
            <a:r>
              <a:rPr lang="en-US" sz="800" b="1" kern="0" dirty="0"/>
              <a:t>Easily tuning for thermal control on each channel</a:t>
            </a:r>
          </a:p>
          <a:p>
            <a:pPr marL="174304" indent="-174304" defTabSz="912716" eaLnBrk="0" hangingPunct="0">
              <a:spcBef>
                <a:spcPts val="200"/>
              </a:spcBef>
              <a:buFontTx/>
              <a:buChar char="•"/>
            </a:pPr>
            <a:r>
              <a:rPr lang="en-US" sz="800" b="1" kern="0" dirty="0"/>
              <a:t>Support more DSP processes to run simultaneously at 96k sample rate</a:t>
            </a:r>
          </a:p>
          <a:p>
            <a:pPr marL="174304" indent="-174304" defTabSz="912716" eaLnBrk="0" hangingPunct="0">
              <a:spcBef>
                <a:spcPts val="200"/>
              </a:spcBef>
              <a:buFontTx/>
              <a:buChar char="•"/>
            </a:pPr>
            <a:r>
              <a:rPr lang="en-US" sz="800" b="1" kern="0" dirty="0"/>
              <a:t>More flexible spread spectrum configuration to easily pass the EMI test</a:t>
            </a:r>
          </a:p>
        </p:txBody>
      </p:sp>
      <p:sp>
        <p:nvSpPr>
          <p:cNvPr id="14" name="Rectangle 14"/>
          <p:cNvSpPr>
            <a:spLocks noChangeArrowheads="1"/>
          </p:cNvSpPr>
          <p:nvPr/>
        </p:nvSpPr>
        <p:spPr bwMode="auto">
          <a:xfrm>
            <a:off x="270047" y="868100"/>
            <a:ext cx="4261104" cy="257175"/>
          </a:xfrm>
          <a:prstGeom prst="rect">
            <a:avLst/>
          </a:prstGeom>
          <a:solidFill>
            <a:srgbClr val="DE0000"/>
          </a:solidFill>
          <a:ln w="19050">
            <a:noFill/>
            <a:miter lim="800000"/>
            <a:headEnd/>
            <a:tailEnd/>
          </a:ln>
        </p:spPr>
        <p:txBody>
          <a:bodyPr lIns="91271" tIns="45645" rIns="91271" bIns="45645" anchor="ctr"/>
          <a:lstStyle/>
          <a:p>
            <a:pPr defTabSz="912716"/>
            <a:r>
              <a:rPr lang="en-US" sz="1600" b="1" kern="0" dirty="0">
                <a:solidFill>
                  <a:srgbClr val="FFFFFF"/>
                </a:solidFill>
                <a:cs typeface="Arial" charset="0"/>
              </a:rPr>
              <a:t>Features</a:t>
            </a:r>
          </a:p>
        </p:txBody>
      </p:sp>
      <p:sp>
        <p:nvSpPr>
          <p:cNvPr id="15" name="Rectangle 14"/>
          <p:cNvSpPr>
            <a:spLocks noChangeArrowheads="1"/>
          </p:cNvSpPr>
          <p:nvPr/>
        </p:nvSpPr>
        <p:spPr bwMode="auto">
          <a:xfrm>
            <a:off x="4572001" y="868101"/>
            <a:ext cx="4389120" cy="257175"/>
          </a:xfrm>
          <a:prstGeom prst="rect">
            <a:avLst/>
          </a:prstGeom>
          <a:solidFill>
            <a:srgbClr val="DE0000"/>
          </a:solidFill>
          <a:ln w="19050">
            <a:noFill/>
            <a:miter lim="800000"/>
            <a:headEnd/>
            <a:tailEnd/>
          </a:ln>
        </p:spPr>
        <p:txBody>
          <a:bodyPr lIns="91271" tIns="45645" rIns="91271" bIns="45645" anchor="ctr"/>
          <a:lstStyle/>
          <a:p>
            <a:pPr defTabSz="912716"/>
            <a:r>
              <a:rPr lang="en-US" sz="1600" b="1" kern="0" dirty="0">
                <a:solidFill>
                  <a:srgbClr val="FFFFFF"/>
                </a:solidFill>
                <a:cs typeface="Arial" charset="0"/>
              </a:rPr>
              <a:t>Benefits</a:t>
            </a:r>
          </a:p>
        </p:txBody>
      </p:sp>
      <p:sp>
        <p:nvSpPr>
          <p:cNvPr id="33" name="Rectangle 32"/>
          <p:cNvSpPr/>
          <p:nvPr/>
        </p:nvSpPr>
        <p:spPr>
          <a:xfrm>
            <a:off x="6430075" y="3664121"/>
            <a:ext cx="1119414" cy="868867"/>
          </a:xfrm>
          <a:prstGeom prst="rect">
            <a:avLst/>
          </a:prstGeom>
          <a:solidFill>
            <a:srgbClr val="FFFFFF"/>
          </a:solidFill>
          <a:ln w="25400" cap="flat" cmpd="sng" algn="ctr">
            <a:solidFill>
              <a:srgbClr val="000000"/>
            </a:solidFill>
            <a:prstDash val="solid"/>
          </a:ln>
          <a:effectLst/>
        </p:spPr>
        <p:txBody>
          <a:bodyPr rtlCol="0" anchor="ctr"/>
          <a:lstStyle/>
          <a:p>
            <a:pPr algn="ctr" defTabSz="912716">
              <a:defRPr/>
            </a:pPr>
            <a:r>
              <a:rPr lang="en-US" sz="1200" kern="0">
                <a:solidFill>
                  <a:srgbClr val="000000"/>
                </a:solidFill>
              </a:rPr>
              <a:t>TAS6684-Q1</a:t>
            </a:r>
            <a:endParaRPr lang="en-US" sz="1200" kern="0" dirty="0">
              <a:solidFill>
                <a:srgbClr val="000000"/>
              </a:solidFill>
            </a:endParaRPr>
          </a:p>
        </p:txBody>
      </p:sp>
      <p:cxnSp>
        <p:nvCxnSpPr>
          <p:cNvPr id="36" name="Straight Arrow Connector 35"/>
          <p:cNvCxnSpPr>
            <a:cxnSpLocks/>
          </p:cNvCxnSpPr>
          <p:nvPr/>
        </p:nvCxnSpPr>
        <p:spPr>
          <a:xfrm>
            <a:off x="5883183" y="3791109"/>
            <a:ext cx="540918" cy="0"/>
          </a:xfrm>
          <a:prstGeom prst="straightConnector1">
            <a:avLst/>
          </a:prstGeom>
          <a:noFill/>
          <a:ln w="9525" cap="flat" cmpd="sng" algn="ctr">
            <a:solidFill>
              <a:srgbClr val="000000"/>
            </a:solidFill>
            <a:prstDash val="solid"/>
            <a:tailEnd type="triangle"/>
          </a:ln>
          <a:effectLst/>
        </p:spPr>
      </p:cxnSp>
      <p:sp>
        <p:nvSpPr>
          <p:cNvPr id="42" name="Rectangle 41"/>
          <p:cNvSpPr/>
          <p:nvPr/>
        </p:nvSpPr>
        <p:spPr>
          <a:xfrm>
            <a:off x="5257802" y="3269528"/>
            <a:ext cx="943035" cy="302757"/>
          </a:xfrm>
          <a:prstGeom prst="rect">
            <a:avLst/>
          </a:prstGeom>
          <a:noFill/>
          <a:ln w="25400" cap="flat" cmpd="sng" algn="ctr">
            <a:noFill/>
            <a:prstDash val="solid"/>
          </a:ln>
          <a:effectLst/>
        </p:spPr>
        <p:txBody>
          <a:bodyPr rtlCol="0" anchor="ctr"/>
          <a:lstStyle/>
          <a:p>
            <a:pPr algn="r" defTabSz="912716">
              <a:defRPr/>
            </a:pPr>
            <a:r>
              <a:rPr lang="en-US" sz="900" i="1" kern="0" dirty="0">
                <a:solidFill>
                  <a:srgbClr val="000000"/>
                </a:solidFill>
              </a:rPr>
              <a:t>4.5 - 45V </a:t>
            </a:r>
          </a:p>
          <a:p>
            <a:pPr algn="r" defTabSz="912716">
              <a:defRPr/>
            </a:pPr>
            <a:r>
              <a:rPr lang="en-US" sz="900" i="1" kern="0" dirty="0">
                <a:solidFill>
                  <a:srgbClr val="000000"/>
                </a:solidFill>
              </a:rPr>
              <a:t>PVDD / VBAT</a:t>
            </a:r>
          </a:p>
        </p:txBody>
      </p:sp>
      <p:cxnSp>
        <p:nvCxnSpPr>
          <p:cNvPr id="44" name="Elbow Connector 43"/>
          <p:cNvCxnSpPr>
            <a:cxnSpLocks/>
          </p:cNvCxnSpPr>
          <p:nvPr/>
        </p:nvCxnSpPr>
        <p:spPr>
          <a:xfrm>
            <a:off x="6172201" y="3420906"/>
            <a:ext cx="484147" cy="243215"/>
          </a:xfrm>
          <a:prstGeom prst="bentConnector2">
            <a:avLst/>
          </a:prstGeom>
          <a:noFill/>
          <a:ln w="9525" cap="flat" cmpd="sng" algn="ctr">
            <a:solidFill>
              <a:srgbClr val="000000"/>
            </a:solidFill>
            <a:prstDash val="solid"/>
            <a:headEnd type="none" w="med" len="med"/>
            <a:tailEnd type="triangle" w="med" len="med"/>
          </a:ln>
          <a:effectLst/>
        </p:spPr>
      </p:cxnSp>
      <p:sp>
        <p:nvSpPr>
          <p:cNvPr id="45" name="Rectangle 119"/>
          <p:cNvSpPr>
            <a:spLocks noChangeArrowheads="1"/>
          </p:cNvSpPr>
          <p:nvPr/>
        </p:nvSpPr>
        <p:spPr bwMode="auto">
          <a:xfrm>
            <a:off x="7936963" y="3634586"/>
            <a:ext cx="118861" cy="190413"/>
          </a:xfrm>
          <a:prstGeom prst="rect">
            <a:avLst/>
          </a:prstGeom>
          <a:noFill/>
          <a:ln w="1587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defTabSz="912716">
              <a:defRPr/>
            </a:pPr>
            <a:endParaRPr lang="en-US" sz="1350" kern="0">
              <a:solidFill>
                <a:srgbClr val="000000"/>
              </a:solidFill>
              <a:cs typeface="Arial" charset="0"/>
            </a:endParaRPr>
          </a:p>
        </p:txBody>
      </p:sp>
      <p:sp>
        <p:nvSpPr>
          <p:cNvPr id="46" name="Freeform 120"/>
          <p:cNvSpPr>
            <a:spLocks/>
          </p:cNvSpPr>
          <p:nvPr/>
        </p:nvSpPr>
        <p:spPr bwMode="auto">
          <a:xfrm>
            <a:off x="8055824" y="3572283"/>
            <a:ext cx="118861" cy="294834"/>
          </a:xfrm>
          <a:custGeom>
            <a:avLst/>
            <a:gdLst>
              <a:gd name="T0" fmla="*/ 2147483647 w 49"/>
              <a:gd name="T1" fmla="*/ 0 h 231"/>
              <a:gd name="T2" fmla="*/ 0 w 49"/>
              <a:gd name="T3" fmla="*/ 2147483647 h 231"/>
              <a:gd name="T4" fmla="*/ 0 w 49"/>
              <a:gd name="T5" fmla="*/ 2147483647 h 231"/>
              <a:gd name="T6" fmla="*/ 2147483647 w 49"/>
              <a:gd name="T7" fmla="*/ 2147483647 h 231"/>
              <a:gd name="T8" fmla="*/ 2147483647 w 49"/>
              <a:gd name="T9" fmla="*/ 0 h 231"/>
              <a:gd name="T10" fmla="*/ 0 60000 65536"/>
              <a:gd name="T11" fmla="*/ 0 60000 65536"/>
              <a:gd name="T12" fmla="*/ 0 60000 65536"/>
              <a:gd name="T13" fmla="*/ 0 60000 65536"/>
              <a:gd name="T14" fmla="*/ 0 60000 65536"/>
              <a:gd name="T15" fmla="*/ 0 w 49"/>
              <a:gd name="T16" fmla="*/ 0 h 231"/>
              <a:gd name="T17" fmla="*/ 49 w 49"/>
              <a:gd name="T18" fmla="*/ 231 h 231"/>
            </a:gdLst>
            <a:ahLst/>
            <a:cxnLst>
              <a:cxn ang="T10">
                <a:pos x="T0" y="T1"/>
              </a:cxn>
              <a:cxn ang="T11">
                <a:pos x="T2" y="T3"/>
              </a:cxn>
              <a:cxn ang="T12">
                <a:pos x="T4" y="T5"/>
              </a:cxn>
              <a:cxn ang="T13">
                <a:pos x="T6" y="T7"/>
              </a:cxn>
              <a:cxn ang="T14">
                <a:pos x="T8" y="T9"/>
              </a:cxn>
            </a:cxnLst>
            <a:rect l="T15" t="T16" r="T17" b="T18"/>
            <a:pathLst>
              <a:path w="49" h="231">
                <a:moveTo>
                  <a:pt x="49" y="0"/>
                </a:moveTo>
                <a:lnTo>
                  <a:pt x="0" y="46"/>
                </a:lnTo>
                <a:lnTo>
                  <a:pt x="0" y="185"/>
                </a:lnTo>
                <a:lnTo>
                  <a:pt x="49" y="231"/>
                </a:lnTo>
                <a:lnTo>
                  <a:pt x="49" y="0"/>
                </a:ln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912716">
              <a:defRPr/>
            </a:pPr>
            <a:endParaRPr lang="en-US" sz="1350" kern="0">
              <a:solidFill>
                <a:srgbClr val="000000"/>
              </a:solidFill>
              <a:cs typeface="Arial" charset="0"/>
            </a:endParaRPr>
          </a:p>
        </p:txBody>
      </p:sp>
      <p:cxnSp>
        <p:nvCxnSpPr>
          <p:cNvPr id="47" name="Straight Arrow Connector 46"/>
          <p:cNvCxnSpPr/>
          <p:nvPr/>
        </p:nvCxnSpPr>
        <p:spPr>
          <a:xfrm>
            <a:off x="7534298" y="3675296"/>
            <a:ext cx="408586" cy="0"/>
          </a:xfrm>
          <a:prstGeom prst="straightConnector1">
            <a:avLst/>
          </a:prstGeom>
          <a:noFill/>
          <a:ln w="9525" cap="flat" cmpd="sng" algn="ctr">
            <a:solidFill>
              <a:srgbClr val="000000"/>
            </a:solidFill>
            <a:prstDash val="solid"/>
            <a:tailEnd type="triangle"/>
          </a:ln>
          <a:effectLst/>
        </p:spPr>
      </p:cxnSp>
      <p:cxnSp>
        <p:nvCxnSpPr>
          <p:cNvPr id="48" name="Straight Arrow Connector 47"/>
          <p:cNvCxnSpPr>
            <a:cxnSpLocks/>
          </p:cNvCxnSpPr>
          <p:nvPr/>
        </p:nvCxnSpPr>
        <p:spPr>
          <a:xfrm>
            <a:off x="7549490" y="3775255"/>
            <a:ext cx="393394" cy="0"/>
          </a:xfrm>
          <a:prstGeom prst="straightConnector1">
            <a:avLst/>
          </a:prstGeom>
          <a:noFill/>
          <a:ln w="9525" cap="flat" cmpd="sng" algn="ctr">
            <a:solidFill>
              <a:srgbClr val="000000"/>
            </a:solidFill>
            <a:prstDash val="solid"/>
            <a:tailEnd type="triangle"/>
          </a:ln>
          <a:effectLst/>
        </p:spPr>
      </p:cxnSp>
      <p:sp>
        <p:nvSpPr>
          <p:cNvPr id="49" name="Rectangle 119"/>
          <p:cNvSpPr>
            <a:spLocks noChangeArrowheads="1"/>
          </p:cNvSpPr>
          <p:nvPr/>
        </p:nvSpPr>
        <p:spPr bwMode="auto">
          <a:xfrm>
            <a:off x="8343466" y="3873907"/>
            <a:ext cx="118861" cy="190413"/>
          </a:xfrm>
          <a:prstGeom prst="rect">
            <a:avLst/>
          </a:prstGeom>
          <a:noFill/>
          <a:ln w="1587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defTabSz="912716">
              <a:defRPr/>
            </a:pPr>
            <a:endParaRPr lang="en-US" sz="1350" kern="0">
              <a:solidFill>
                <a:srgbClr val="000000"/>
              </a:solidFill>
              <a:cs typeface="Arial" charset="0"/>
            </a:endParaRPr>
          </a:p>
        </p:txBody>
      </p:sp>
      <p:sp>
        <p:nvSpPr>
          <p:cNvPr id="50" name="Freeform 120"/>
          <p:cNvSpPr>
            <a:spLocks/>
          </p:cNvSpPr>
          <p:nvPr/>
        </p:nvSpPr>
        <p:spPr bwMode="auto">
          <a:xfrm>
            <a:off x="8462327" y="3811606"/>
            <a:ext cx="118861" cy="294834"/>
          </a:xfrm>
          <a:custGeom>
            <a:avLst/>
            <a:gdLst>
              <a:gd name="T0" fmla="*/ 2147483647 w 49"/>
              <a:gd name="T1" fmla="*/ 0 h 231"/>
              <a:gd name="T2" fmla="*/ 0 w 49"/>
              <a:gd name="T3" fmla="*/ 2147483647 h 231"/>
              <a:gd name="T4" fmla="*/ 0 w 49"/>
              <a:gd name="T5" fmla="*/ 2147483647 h 231"/>
              <a:gd name="T6" fmla="*/ 2147483647 w 49"/>
              <a:gd name="T7" fmla="*/ 2147483647 h 231"/>
              <a:gd name="T8" fmla="*/ 2147483647 w 49"/>
              <a:gd name="T9" fmla="*/ 0 h 231"/>
              <a:gd name="T10" fmla="*/ 0 60000 65536"/>
              <a:gd name="T11" fmla="*/ 0 60000 65536"/>
              <a:gd name="T12" fmla="*/ 0 60000 65536"/>
              <a:gd name="T13" fmla="*/ 0 60000 65536"/>
              <a:gd name="T14" fmla="*/ 0 60000 65536"/>
              <a:gd name="T15" fmla="*/ 0 w 49"/>
              <a:gd name="T16" fmla="*/ 0 h 231"/>
              <a:gd name="T17" fmla="*/ 49 w 49"/>
              <a:gd name="T18" fmla="*/ 231 h 231"/>
            </a:gdLst>
            <a:ahLst/>
            <a:cxnLst>
              <a:cxn ang="T10">
                <a:pos x="T0" y="T1"/>
              </a:cxn>
              <a:cxn ang="T11">
                <a:pos x="T2" y="T3"/>
              </a:cxn>
              <a:cxn ang="T12">
                <a:pos x="T4" y="T5"/>
              </a:cxn>
              <a:cxn ang="T13">
                <a:pos x="T6" y="T7"/>
              </a:cxn>
              <a:cxn ang="T14">
                <a:pos x="T8" y="T9"/>
              </a:cxn>
            </a:cxnLst>
            <a:rect l="T15" t="T16" r="T17" b="T18"/>
            <a:pathLst>
              <a:path w="49" h="231">
                <a:moveTo>
                  <a:pt x="49" y="0"/>
                </a:moveTo>
                <a:lnTo>
                  <a:pt x="0" y="46"/>
                </a:lnTo>
                <a:lnTo>
                  <a:pt x="0" y="185"/>
                </a:lnTo>
                <a:lnTo>
                  <a:pt x="49" y="231"/>
                </a:lnTo>
                <a:lnTo>
                  <a:pt x="49" y="0"/>
                </a:ln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912716">
              <a:defRPr/>
            </a:pPr>
            <a:endParaRPr lang="en-US" sz="1350" kern="0">
              <a:solidFill>
                <a:srgbClr val="000000"/>
              </a:solidFill>
              <a:cs typeface="Arial" charset="0"/>
            </a:endParaRPr>
          </a:p>
        </p:txBody>
      </p:sp>
      <p:cxnSp>
        <p:nvCxnSpPr>
          <p:cNvPr id="51" name="Straight Arrow Connector 50"/>
          <p:cNvCxnSpPr>
            <a:cxnSpLocks/>
          </p:cNvCxnSpPr>
          <p:nvPr/>
        </p:nvCxnSpPr>
        <p:spPr>
          <a:xfrm>
            <a:off x="7553326" y="3922776"/>
            <a:ext cx="789095" cy="0"/>
          </a:xfrm>
          <a:prstGeom prst="straightConnector1">
            <a:avLst/>
          </a:prstGeom>
          <a:noFill/>
          <a:ln w="9525" cap="flat" cmpd="sng" algn="ctr">
            <a:solidFill>
              <a:srgbClr val="000000"/>
            </a:solidFill>
            <a:prstDash val="solid"/>
            <a:tailEnd type="triangle"/>
          </a:ln>
          <a:effectLst/>
        </p:spPr>
      </p:cxnSp>
      <p:cxnSp>
        <p:nvCxnSpPr>
          <p:cNvPr id="52" name="Straight Arrow Connector 51"/>
          <p:cNvCxnSpPr>
            <a:cxnSpLocks/>
          </p:cNvCxnSpPr>
          <p:nvPr/>
        </p:nvCxnSpPr>
        <p:spPr>
          <a:xfrm flipV="1">
            <a:off x="7555707" y="4014578"/>
            <a:ext cx="786710" cy="211"/>
          </a:xfrm>
          <a:prstGeom prst="straightConnector1">
            <a:avLst/>
          </a:prstGeom>
          <a:noFill/>
          <a:ln w="9525" cap="flat" cmpd="sng" algn="ctr">
            <a:solidFill>
              <a:srgbClr val="000000"/>
            </a:solidFill>
            <a:prstDash val="solid"/>
            <a:tailEnd type="triangle"/>
          </a:ln>
          <a:effectLst/>
        </p:spPr>
      </p:cxnSp>
      <p:sp>
        <p:nvSpPr>
          <p:cNvPr id="53" name="Rectangle 52"/>
          <p:cNvSpPr/>
          <p:nvPr/>
        </p:nvSpPr>
        <p:spPr>
          <a:xfrm>
            <a:off x="7978465" y="3597126"/>
            <a:ext cx="585293" cy="265914"/>
          </a:xfrm>
          <a:prstGeom prst="rect">
            <a:avLst/>
          </a:prstGeom>
          <a:noFill/>
          <a:ln w="25400" cap="flat" cmpd="sng" algn="ctr">
            <a:noFill/>
            <a:prstDash val="solid"/>
          </a:ln>
          <a:effectLst/>
        </p:spPr>
        <p:txBody>
          <a:bodyPr rtlCol="0" anchor="ctr"/>
          <a:lstStyle/>
          <a:p>
            <a:pPr algn="r" defTabSz="912716">
              <a:defRPr/>
            </a:pPr>
            <a:r>
              <a:rPr lang="en-US" sz="900" i="1" kern="0" dirty="0">
                <a:solidFill>
                  <a:srgbClr val="000000"/>
                </a:solidFill>
              </a:rPr>
              <a:t>CH1</a:t>
            </a:r>
          </a:p>
        </p:txBody>
      </p:sp>
      <p:sp>
        <p:nvSpPr>
          <p:cNvPr id="54" name="Rectangle 53"/>
          <p:cNvSpPr/>
          <p:nvPr/>
        </p:nvSpPr>
        <p:spPr>
          <a:xfrm>
            <a:off x="8384968" y="3827798"/>
            <a:ext cx="585293" cy="265914"/>
          </a:xfrm>
          <a:prstGeom prst="rect">
            <a:avLst/>
          </a:prstGeom>
          <a:noFill/>
          <a:ln w="25400" cap="flat" cmpd="sng" algn="ctr">
            <a:noFill/>
            <a:prstDash val="solid"/>
          </a:ln>
          <a:effectLst/>
        </p:spPr>
        <p:txBody>
          <a:bodyPr rtlCol="0" anchor="ctr"/>
          <a:lstStyle/>
          <a:p>
            <a:pPr algn="r" defTabSz="912716">
              <a:defRPr/>
            </a:pPr>
            <a:r>
              <a:rPr lang="en-US" sz="900" i="1" kern="0" dirty="0">
                <a:solidFill>
                  <a:srgbClr val="000000"/>
                </a:solidFill>
              </a:rPr>
              <a:t>CH2</a:t>
            </a:r>
          </a:p>
        </p:txBody>
      </p:sp>
      <p:sp>
        <p:nvSpPr>
          <p:cNvPr id="55" name="Rectangle 54"/>
          <p:cNvSpPr/>
          <p:nvPr/>
        </p:nvSpPr>
        <p:spPr>
          <a:xfrm>
            <a:off x="5119163" y="3736660"/>
            <a:ext cx="763999" cy="765848"/>
          </a:xfrm>
          <a:prstGeom prst="rect">
            <a:avLst/>
          </a:prstGeom>
          <a:solidFill>
            <a:srgbClr val="FFFFFF"/>
          </a:solidFill>
          <a:ln w="25400" cap="flat" cmpd="sng" algn="ctr">
            <a:solidFill>
              <a:srgbClr val="000000"/>
            </a:solidFill>
            <a:prstDash val="solid"/>
          </a:ln>
          <a:effectLst/>
        </p:spPr>
        <p:txBody>
          <a:bodyPr rtlCol="0" anchor="ctr"/>
          <a:lstStyle/>
          <a:p>
            <a:pPr algn="ctr" defTabSz="912716">
              <a:defRPr/>
            </a:pPr>
            <a:r>
              <a:rPr lang="da-DK" sz="1100" kern="0" dirty="0">
                <a:solidFill>
                  <a:srgbClr val="000000"/>
                </a:solidFill>
              </a:rPr>
              <a:t>SoC / </a:t>
            </a:r>
          </a:p>
          <a:p>
            <a:pPr algn="ctr" defTabSz="912716">
              <a:defRPr/>
            </a:pPr>
            <a:r>
              <a:rPr lang="da-DK" sz="1100" kern="0" dirty="0">
                <a:solidFill>
                  <a:srgbClr val="000000"/>
                </a:solidFill>
              </a:rPr>
              <a:t>DSP</a:t>
            </a:r>
          </a:p>
        </p:txBody>
      </p:sp>
      <p:grpSp>
        <p:nvGrpSpPr>
          <p:cNvPr id="2" name="Group 1">
            <a:extLst>
              <a:ext uri="{FF2B5EF4-FFF2-40B4-BE49-F238E27FC236}">
                <a16:creationId xmlns:a16="http://schemas.microsoft.com/office/drawing/2014/main" id="{63727690-7341-410A-AF65-1CF14CD1BA9C}"/>
              </a:ext>
            </a:extLst>
          </p:cNvPr>
          <p:cNvGrpSpPr/>
          <p:nvPr/>
        </p:nvGrpSpPr>
        <p:grpSpPr>
          <a:xfrm>
            <a:off x="5877170" y="4133088"/>
            <a:ext cx="547584" cy="304800"/>
            <a:chOff x="5877170" y="4095750"/>
            <a:chExt cx="547584" cy="304800"/>
          </a:xfrm>
        </p:grpSpPr>
        <p:cxnSp>
          <p:nvCxnSpPr>
            <p:cNvPr id="56" name="Straight Arrow Connector 55"/>
            <p:cNvCxnSpPr/>
            <p:nvPr/>
          </p:nvCxnSpPr>
          <p:spPr>
            <a:xfrm>
              <a:off x="5883836" y="4400550"/>
              <a:ext cx="540918" cy="0"/>
            </a:xfrm>
            <a:prstGeom prst="straightConnector1">
              <a:avLst/>
            </a:prstGeom>
            <a:noFill/>
            <a:ln w="9525" cap="flat" cmpd="sng" algn="ctr">
              <a:solidFill>
                <a:srgbClr val="000000"/>
              </a:solidFill>
              <a:prstDash val="solid"/>
              <a:headEnd type="triangle"/>
              <a:tailEnd type="none"/>
            </a:ln>
            <a:effectLst/>
          </p:spPr>
        </p:cxnSp>
        <p:sp>
          <p:nvSpPr>
            <p:cNvPr id="59" name="Rectangle 58"/>
            <p:cNvSpPr/>
            <p:nvPr/>
          </p:nvSpPr>
          <p:spPr>
            <a:xfrm>
              <a:off x="5898343" y="4167686"/>
              <a:ext cx="519745" cy="156664"/>
            </a:xfrm>
            <a:prstGeom prst="rect">
              <a:avLst/>
            </a:prstGeom>
            <a:noFill/>
            <a:ln w="25400" cap="flat" cmpd="sng" algn="ctr">
              <a:noFill/>
              <a:prstDash val="solid"/>
            </a:ln>
            <a:effectLst/>
          </p:spPr>
          <p:txBody>
            <a:bodyPr rtlCol="0" anchor="ctr"/>
            <a:lstStyle/>
            <a:p>
              <a:pPr algn="ctr" defTabSz="912716">
                <a:defRPr/>
              </a:pPr>
              <a:r>
                <a:rPr lang="en-US" sz="900" i="1" kern="0" dirty="0">
                  <a:solidFill>
                    <a:srgbClr val="000000"/>
                  </a:solidFill>
                </a:rPr>
                <a:t>I2S / TDM</a:t>
              </a:r>
            </a:p>
          </p:txBody>
        </p:sp>
        <p:cxnSp>
          <p:nvCxnSpPr>
            <p:cNvPr id="60" name="Straight Arrow Connector 59"/>
            <p:cNvCxnSpPr/>
            <p:nvPr/>
          </p:nvCxnSpPr>
          <p:spPr>
            <a:xfrm>
              <a:off x="5877170" y="4095750"/>
              <a:ext cx="540918" cy="0"/>
            </a:xfrm>
            <a:prstGeom prst="straightConnector1">
              <a:avLst/>
            </a:prstGeom>
            <a:noFill/>
            <a:ln w="9525" cap="flat" cmpd="sng" algn="ctr">
              <a:solidFill>
                <a:srgbClr val="000000"/>
              </a:solidFill>
              <a:prstDash val="solid"/>
              <a:tailEnd type="triangle"/>
            </a:ln>
            <a:effectLst/>
          </p:spPr>
        </p:cxnSp>
      </p:grpSp>
      <p:cxnSp>
        <p:nvCxnSpPr>
          <p:cNvPr id="67" name="Straight Arrow Connector 66"/>
          <p:cNvCxnSpPr>
            <a:cxnSpLocks/>
          </p:cNvCxnSpPr>
          <p:nvPr/>
        </p:nvCxnSpPr>
        <p:spPr>
          <a:xfrm>
            <a:off x="7543801" y="4416552"/>
            <a:ext cx="819967" cy="0"/>
          </a:xfrm>
          <a:prstGeom prst="straightConnector1">
            <a:avLst/>
          </a:prstGeom>
          <a:noFill/>
          <a:ln w="9525" cap="flat" cmpd="sng" algn="ctr">
            <a:solidFill>
              <a:srgbClr val="000000"/>
            </a:solidFill>
            <a:prstDash val="solid"/>
            <a:tailEnd type="triangle"/>
          </a:ln>
          <a:effectLst/>
        </p:spPr>
      </p:cxnSp>
      <p:cxnSp>
        <p:nvCxnSpPr>
          <p:cNvPr id="68" name="Straight Arrow Connector 67"/>
          <p:cNvCxnSpPr>
            <a:cxnSpLocks/>
          </p:cNvCxnSpPr>
          <p:nvPr/>
        </p:nvCxnSpPr>
        <p:spPr>
          <a:xfrm>
            <a:off x="7543801" y="4514850"/>
            <a:ext cx="819955" cy="0"/>
          </a:xfrm>
          <a:prstGeom prst="straightConnector1">
            <a:avLst/>
          </a:prstGeom>
          <a:noFill/>
          <a:ln w="9525" cap="flat" cmpd="sng" algn="ctr">
            <a:solidFill>
              <a:srgbClr val="000000"/>
            </a:solidFill>
            <a:prstDash val="solid"/>
            <a:tailEnd type="triangle"/>
          </a:ln>
          <a:effectLst/>
        </p:spPr>
      </p:cxnSp>
      <p:sp>
        <p:nvSpPr>
          <p:cNvPr id="61" name="Rectangle 119"/>
          <p:cNvSpPr>
            <a:spLocks noChangeArrowheads="1"/>
          </p:cNvSpPr>
          <p:nvPr/>
        </p:nvSpPr>
        <p:spPr bwMode="auto">
          <a:xfrm>
            <a:off x="7955611" y="4122238"/>
            <a:ext cx="118861" cy="190413"/>
          </a:xfrm>
          <a:prstGeom prst="rect">
            <a:avLst/>
          </a:prstGeom>
          <a:noFill/>
          <a:ln w="1587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defTabSz="912716">
              <a:defRPr/>
            </a:pPr>
            <a:endParaRPr lang="en-US" sz="1350" kern="0">
              <a:solidFill>
                <a:srgbClr val="000000"/>
              </a:solidFill>
              <a:cs typeface="Arial" charset="0"/>
            </a:endParaRPr>
          </a:p>
        </p:txBody>
      </p:sp>
      <p:sp>
        <p:nvSpPr>
          <p:cNvPr id="62" name="Freeform 120"/>
          <p:cNvSpPr>
            <a:spLocks/>
          </p:cNvSpPr>
          <p:nvPr/>
        </p:nvSpPr>
        <p:spPr bwMode="auto">
          <a:xfrm>
            <a:off x="8074471" y="4059936"/>
            <a:ext cx="118861" cy="294834"/>
          </a:xfrm>
          <a:custGeom>
            <a:avLst/>
            <a:gdLst>
              <a:gd name="T0" fmla="*/ 2147483647 w 49"/>
              <a:gd name="T1" fmla="*/ 0 h 231"/>
              <a:gd name="T2" fmla="*/ 0 w 49"/>
              <a:gd name="T3" fmla="*/ 2147483647 h 231"/>
              <a:gd name="T4" fmla="*/ 0 w 49"/>
              <a:gd name="T5" fmla="*/ 2147483647 h 231"/>
              <a:gd name="T6" fmla="*/ 2147483647 w 49"/>
              <a:gd name="T7" fmla="*/ 2147483647 h 231"/>
              <a:gd name="T8" fmla="*/ 2147483647 w 49"/>
              <a:gd name="T9" fmla="*/ 0 h 231"/>
              <a:gd name="T10" fmla="*/ 0 60000 65536"/>
              <a:gd name="T11" fmla="*/ 0 60000 65536"/>
              <a:gd name="T12" fmla="*/ 0 60000 65536"/>
              <a:gd name="T13" fmla="*/ 0 60000 65536"/>
              <a:gd name="T14" fmla="*/ 0 60000 65536"/>
              <a:gd name="T15" fmla="*/ 0 w 49"/>
              <a:gd name="T16" fmla="*/ 0 h 231"/>
              <a:gd name="T17" fmla="*/ 49 w 49"/>
              <a:gd name="T18" fmla="*/ 231 h 231"/>
            </a:gdLst>
            <a:ahLst/>
            <a:cxnLst>
              <a:cxn ang="T10">
                <a:pos x="T0" y="T1"/>
              </a:cxn>
              <a:cxn ang="T11">
                <a:pos x="T2" y="T3"/>
              </a:cxn>
              <a:cxn ang="T12">
                <a:pos x="T4" y="T5"/>
              </a:cxn>
              <a:cxn ang="T13">
                <a:pos x="T6" y="T7"/>
              </a:cxn>
              <a:cxn ang="T14">
                <a:pos x="T8" y="T9"/>
              </a:cxn>
            </a:cxnLst>
            <a:rect l="T15" t="T16" r="T17" b="T18"/>
            <a:pathLst>
              <a:path w="49" h="231">
                <a:moveTo>
                  <a:pt x="49" y="0"/>
                </a:moveTo>
                <a:lnTo>
                  <a:pt x="0" y="46"/>
                </a:lnTo>
                <a:lnTo>
                  <a:pt x="0" y="185"/>
                </a:lnTo>
                <a:lnTo>
                  <a:pt x="49" y="231"/>
                </a:lnTo>
                <a:lnTo>
                  <a:pt x="49" y="0"/>
                </a:ln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912716">
              <a:defRPr/>
            </a:pPr>
            <a:endParaRPr lang="en-US" sz="1350" kern="0">
              <a:solidFill>
                <a:srgbClr val="000000"/>
              </a:solidFill>
              <a:cs typeface="Arial" charset="0"/>
            </a:endParaRPr>
          </a:p>
        </p:txBody>
      </p:sp>
      <p:cxnSp>
        <p:nvCxnSpPr>
          <p:cNvPr id="63" name="Straight Arrow Connector 62"/>
          <p:cNvCxnSpPr/>
          <p:nvPr/>
        </p:nvCxnSpPr>
        <p:spPr>
          <a:xfrm>
            <a:off x="7552944" y="4162949"/>
            <a:ext cx="408586" cy="0"/>
          </a:xfrm>
          <a:prstGeom prst="straightConnector1">
            <a:avLst/>
          </a:prstGeom>
          <a:noFill/>
          <a:ln w="9525" cap="flat" cmpd="sng" algn="ctr">
            <a:solidFill>
              <a:srgbClr val="000000"/>
            </a:solidFill>
            <a:prstDash val="solid"/>
            <a:tailEnd type="triangle"/>
          </a:ln>
          <a:effectLst/>
        </p:spPr>
      </p:cxnSp>
      <p:cxnSp>
        <p:nvCxnSpPr>
          <p:cNvPr id="64" name="Straight Arrow Connector 63"/>
          <p:cNvCxnSpPr/>
          <p:nvPr/>
        </p:nvCxnSpPr>
        <p:spPr>
          <a:xfrm>
            <a:off x="7552944" y="4262908"/>
            <a:ext cx="408586" cy="0"/>
          </a:xfrm>
          <a:prstGeom prst="straightConnector1">
            <a:avLst/>
          </a:prstGeom>
          <a:noFill/>
          <a:ln w="9525" cap="flat" cmpd="sng" algn="ctr">
            <a:solidFill>
              <a:srgbClr val="000000"/>
            </a:solidFill>
            <a:prstDash val="solid"/>
            <a:tailEnd type="triangle"/>
          </a:ln>
          <a:effectLst/>
        </p:spPr>
      </p:cxnSp>
      <p:sp>
        <p:nvSpPr>
          <p:cNvPr id="69" name="Rectangle 68"/>
          <p:cNvSpPr/>
          <p:nvPr/>
        </p:nvSpPr>
        <p:spPr>
          <a:xfrm>
            <a:off x="7997113" y="4084779"/>
            <a:ext cx="585293" cy="265914"/>
          </a:xfrm>
          <a:prstGeom prst="rect">
            <a:avLst/>
          </a:prstGeom>
          <a:noFill/>
          <a:ln w="25400" cap="flat" cmpd="sng" algn="ctr">
            <a:noFill/>
            <a:prstDash val="solid"/>
          </a:ln>
          <a:effectLst/>
        </p:spPr>
        <p:txBody>
          <a:bodyPr rtlCol="0" anchor="ctr"/>
          <a:lstStyle/>
          <a:p>
            <a:pPr algn="r" defTabSz="912716">
              <a:defRPr/>
            </a:pPr>
            <a:r>
              <a:rPr lang="en-US" sz="900" i="1" kern="0" dirty="0">
                <a:solidFill>
                  <a:srgbClr val="000000"/>
                </a:solidFill>
              </a:rPr>
              <a:t>CH3</a:t>
            </a:r>
          </a:p>
        </p:txBody>
      </p:sp>
      <p:sp>
        <p:nvSpPr>
          <p:cNvPr id="65" name="Rectangle 119"/>
          <p:cNvSpPr>
            <a:spLocks noChangeArrowheads="1"/>
          </p:cNvSpPr>
          <p:nvPr/>
        </p:nvSpPr>
        <p:spPr bwMode="auto">
          <a:xfrm>
            <a:off x="8364806" y="4369124"/>
            <a:ext cx="118861" cy="190413"/>
          </a:xfrm>
          <a:prstGeom prst="rect">
            <a:avLst/>
          </a:prstGeom>
          <a:noFill/>
          <a:ln w="15875" cap="rnd">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pPr defTabSz="912716">
              <a:defRPr/>
            </a:pPr>
            <a:endParaRPr lang="en-US" sz="1350" kern="0">
              <a:solidFill>
                <a:srgbClr val="000000"/>
              </a:solidFill>
              <a:cs typeface="Arial" charset="0"/>
            </a:endParaRPr>
          </a:p>
        </p:txBody>
      </p:sp>
      <p:sp>
        <p:nvSpPr>
          <p:cNvPr id="66" name="Freeform 120"/>
          <p:cNvSpPr>
            <a:spLocks/>
          </p:cNvSpPr>
          <p:nvPr/>
        </p:nvSpPr>
        <p:spPr bwMode="auto">
          <a:xfrm>
            <a:off x="8483666" y="4306824"/>
            <a:ext cx="118861" cy="294834"/>
          </a:xfrm>
          <a:custGeom>
            <a:avLst/>
            <a:gdLst>
              <a:gd name="T0" fmla="*/ 2147483647 w 49"/>
              <a:gd name="T1" fmla="*/ 0 h 231"/>
              <a:gd name="T2" fmla="*/ 0 w 49"/>
              <a:gd name="T3" fmla="*/ 2147483647 h 231"/>
              <a:gd name="T4" fmla="*/ 0 w 49"/>
              <a:gd name="T5" fmla="*/ 2147483647 h 231"/>
              <a:gd name="T6" fmla="*/ 2147483647 w 49"/>
              <a:gd name="T7" fmla="*/ 2147483647 h 231"/>
              <a:gd name="T8" fmla="*/ 2147483647 w 49"/>
              <a:gd name="T9" fmla="*/ 0 h 231"/>
              <a:gd name="T10" fmla="*/ 0 60000 65536"/>
              <a:gd name="T11" fmla="*/ 0 60000 65536"/>
              <a:gd name="T12" fmla="*/ 0 60000 65536"/>
              <a:gd name="T13" fmla="*/ 0 60000 65536"/>
              <a:gd name="T14" fmla="*/ 0 60000 65536"/>
              <a:gd name="T15" fmla="*/ 0 w 49"/>
              <a:gd name="T16" fmla="*/ 0 h 231"/>
              <a:gd name="T17" fmla="*/ 49 w 49"/>
              <a:gd name="T18" fmla="*/ 231 h 231"/>
            </a:gdLst>
            <a:ahLst/>
            <a:cxnLst>
              <a:cxn ang="T10">
                <a:pos x="T0" y="T1"/>
              </a:cxn>
              <a:cxn ang="T11">
                <a:pos x="T2" y="T3"/>
              </a:cxn>
              <a:cxn ang="T12">
                <a:pos x="T4" y="T5"/>
              </a:cxn>
              <a:cxn ang="T13">
                <a:pos x="T6" y="T7"/>
              </a:cxn>
              <a:cxn ang="T14">
                <a:pos x="T8" y="T9"/>
              </a:cxn>
            </a:cxnLst>
            <a:rect l="T15" t="T16" r="T17" b="T18"/>
            <a:pathLst>
              <a:path w="49" h="231">
                <a:moveTo>
                  <a:pt x="49" y="0"/>
                </a:moveTo>
                <a:lnTo>
                  <a:pt x="0" y="46"/>
                </a:lnTo>
                <a:lnTo>
                  <a:pt x="0" y="185"/>
                </a:lnTo>
                <a:lnTo>
                  <a:pt x="49" y="231"/>
                </a:lnTo>
                <a:lnTo>
                  <a:pt x="49" y="0"/>
                </a:lnTo>
                <a:close/>
              </a:path>
            </a:pathLst>
          </a:custGeom>
          <a:noFill/>
          <a:ln w="1587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pPr defTabSz="912716">
              <a:defRPr/>
            </a:pPr>
            <a:endParaRPr lang="en-US" sz="1350" kern="0">
              <a:solidFill>
                <a:srgbClr val="000000"/>
              </a:solidFill>
              <a:cs typeface="Arial" charset="0"/>
            </a:endParaRPr>
          </a:p>
        </p:txBody>
      </p:sp>
      <p:sp>
        <p:nvSpPr>
          <p:cNvPr id="70" name="Rectangle 69"/>
          <p:cNvSpPr/>
          <p:nvPr/>
        </p:nvSpPr>
        <p:spPr>
          <a:xfrm>
            <a:off x="8406308" y="4323015"/>
            <a:ext cx="585293" cy="265914"/>
          </a:xfrm>
          <a:prstGeom prst="rect">
            <a:avLst/>
          </a:prstGeom>
          <a:noFill/>
          <a:ln w="25400" cap="flat" cmpd="sng" algn="ctr">
            <a:noFill/>
            <a:prstDash val="solid"/>
          </a:ln>
          <a:effectLst/>
        </p:spPr>
        <p:txBody>
          <a:bodyPr rtlCol="0" anchor="ctr"/>
          <a:lstStyle/>
          <a:p>
            <a:pPr algn="r" defTabSz="912716">
              <a:defRPr/>
            </a:pPr>
            <a:r>
              <a:rPr lang="en-US" sz="900" i="1" kern="0" dirty="0">
                <a:solidFill>
                  <a:srgbClr val="000000"/>
                </a:solidFill>
              </a:rPr>
              <a:t>CH4</a:t>
            </a:r>
          </a:p>
        </p:txBody>
      </p:sp>
      <p:pic>
        <p:nvPicPr>
          <p:cNvPr id="43" name="Picture 2" descr="C:\Users\a0406628\TI Drive\01_AMPS\01_MPAA\01_Systems\09_Digital Marketing\ti-burr-brown-audio-logo.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05655" y="0"/>
            <a:ext cx="1238347" cy="696570"/>
          </a:xfrm>
          <a:prstGeom prst="rect">
            <a:avLst/>
          </a:prstGeom>
          <a:noFill/>
          <a:extLst>
            <a:ext uri="{909E8E84-426E-40DD-AFC4-6F175D3DCCD1}">
              <a14:hiddenFill xmlns:a14="http://schemas.microsoft.com/office/drawing/2010/main">
                <a:solidFill>
                  <a:srgbClr val="FFFFFF"/>
                </a:solidFill>
              </a14:hiddenFill>
            </a:ext>
          </a:extLst>
        </p:spPr>
      </p:pic>
      <p:sp>
        <p:nvSpPr>
          <p:cNvPr id="72" name="Rectangle 71">
            <a:extLst>
              <a:ext uri="{FF2B5EF4-FFF2-40B4-BE49-F238E27FC236}">
                <a16:creationId xmlns:a16="http://schemas.microsoft.com/office/drawing/2014/main" id="{40411E35-98ED-42B7-AE80-872C05182DA4}"/>
              </a:ext>
            </a:extLst>
          </p:cNvPr>
          <p:cNvSpPr/>
          <p:nvPr/>
        </p:nvSpPr>
        <p:spPr>
          <a:xfrm>
            <a:off x="5895147" y="3786687"/>
            <a:ext cx="528712" cy="156664"/>
          </a:xfrm>
          <a:prstGeom prst="rect">
            <a:avLst/>
          </a:prstGeom>
          <a:noFill/>
          <a:ln w="25400" cap="flat" cmpd="sng" algn="ctr">
            <a:noFill/>
            <a:prstDash val="solid"/>
          </a:ln>
          <a:effectLst/>
        </p:spPr>
        <p:txBody>
          <a:bodyPr rtlCol="0" anchor="ctr"/>
          <a:lstStyle/>
          <a:p>
            <a:pPr algn="ctr" defTabSz="912716">
              <a:defRPr/>
            </a:pPr>
            <a:r>
              <a:rPr lang="en-US" sz="900" i="1" kern="0" dirty="0">
                <a:solidFill>
                  <a:srgbClr val="000000"/>
                </a:solidFill>
              </a:rPr>
              <a:t>I2C</a:t>
            </a:r>
          </a:p>
        </p:txBody>
      </p:sp>
      <p:sp>
        <p:nvSpPr>
          <p:cNvPr id="73" name="Rectangle 72">
            <a:extLst>
              <a:ext uri="{FF2B5EF4-FFF2-40B4-BE49-F238E27FC236}">
                <a16:creationId xmlns:a16="http://schemas.microsoft.com/office/drawing/2014/main" id="{FBF77DE2-2FA3-49F5-873F-2B8BD1BE1728}"/>
              </a:ext>
            </a:extLst>
          </p:cNvPr>
          <p:cNvSpPr/>
          <p:nvPr/>
        </p:nvSpPr>
        <p:spPr>
          <a:xfrm>
            <a:off x="6905373" y="3269527"/>
            <a:ext cx="790828" cy="302757"/>
          </a:xfrm>
          <a:prstGeom prst="rect">
            <a:avLst/>
          </a:prstGeom>
          <a:noFill/>
          <a:ln w="25400" cap="flat" cmpd="sng" algn="ctr">
            <a:noFill/>
            <a:prstDash val="solid"/>
          </a:ln>
          <a:effectLst/>
        </p:spPr>
        <p:txBody>
          <a:bodyPr rtlCol="0" anchor="ctr"/>
          <a:lstStyle/>
          <a:p>
            <a:pPr defTabSz="912716">
              <a:defRPr/>
            </a:pPr>
            <a:r>
              <a:rPr lang="en-US" sz="900" i="1" kern="0" dirty="0">
                <a:solidFill>
                  <a:srgbClr val="000000"/>
                </a:solidFill>
              </a:rPr>
              <a:t>1.8V / 3.3V  </a:t>
            </a:r>
          </a:p>
          <a:p>
            <a:pPr defTabSz="912716">
              <a:defRPr/>
            </a:pPr>
            <a:r>
              <a:rPr lang="en-US" sz="900" i="1" kern="0" dirty="0">
                <a:solidFill>
                  <a:srgbClr val="000000"/>
                </a:solidFill>
              </a:rPr>
              <a:t>DVDD</a:t>
            </a:r>
          </a:p>
        </p:txBody>
      </p:sp>
      <p:cxnSp>
        <p:nvCxnSpPr>
          <p:cNvPr id="75" name="Elbow Connector 43">
            <a:extLst>
              <a:ext uri="{FF2B5EF4-FFF2-40B4-BE49-F238E27FC236}">
                <a16:creationId xmlns:a16="http://schemas.microsoft.com/office/drawing/2014/main" id="{A4083968-4135-4BA8-BBCB-47C8042ED53D}"/>
              </a:ext>
            </a:extLst>
          </p:cNvPr>
          <p:cNvCxnSpPr>
            <a:cxnSpLocks/>
          </p:cNvCxnSpPr>
          <p:nvPr/>
        </p:nvCxnSpPr>
        <p:spPr>
          <a:xfrm flipH="1">
            <a:off x="6781800" y="3423120"/>
            <a:ext cx="182880" cy="243215"/>
          </a:xfrm>
          <a:prstGeom prst="bentConnector2">
            <a:avLst/>
          </a:prstGeom>
          <a:noFill/>
          <a:ln w="9525" cap="flat" cmpd="sng" algn="ctr">
            <a:solidFill>
              <a:srgbClr val="000000"/>
            </a:solidFill>
            <a:prstDash val="solid"/>
            <a:headEnd type="none" w="med" len="med"/>
            <a:tailEnd type="triangle" w="med" len="med"/>
          </a:ln>
          <a:effectLst/>
        </p:spPr>
      </p:cxnSp>
      <p:sp>
        <p:nvSpPr>
          <p:cNvPr id="57" name="Rectangle 56">
            <a:extLst>
              <a:ext uri="{FF2B5EF4-FFF2-40B4-BE49-F238E27FC236}">
                <a16:creationId xmlns:a16="http://schemas.microsoft.com/office/drawing/2014/main" id="{51E2AD21-A4A5-4539-942E-BD3FF2CF12F0}"/>
              </a:ext>
            </a:extLst>
          </p:cNvPr>
          <p:cNvSpPr/>
          <p:nvPr/>
        </p:nvSpPr>
        <p:spPr>
          <a:xfrm>
            <a:off x="270047" y="4013306"/>
            <a:ext cx="4261104" cy="489201"/>
          </a:xfrm>
          <a:prstGeom prst="rect">
            <a:avLst/>
          </a:prstGeom>
          <a:solidFill>
            <a:srgbClr val="FFFFFF">
              <a:lumMod val="95000"/>
            </a:srgbClr>
          </a:solidFill>
          <a:ln w="25400" cap="flat" cmpd="sng" algn="ctr">
            <a:noFill/>
            <a:prstDash val="solid"/>
          </a:ln>
          <a:effectLst/>
        </p:spPr>
        <p:txBody>
          <a:bodyPr lIns="91271" tIns="45645" rIns="91271" bIns="45645" rtlCol="0" anchor="ctr" anchorCtr="0"/>
          <a:lstStyle/>
          <a:p>
            <a:pPr marL="174304" indent="-174304" defTabSz="912716" eaLnBrk="0" hangingPunct="0">
              <a:spcBef>
                <a:spcPts val="300"/>
              </a:spcBef>
              <a:buFontTx/>
              <a:buChar char="•"/>
            </a:pPr>
            <a:endParaRPr lang="en-US" sz="300" kern="0" dirty="0">
              <a:solidFill>
                <a:srgbClr val="000000"/>
              </a:solidFill>
            </a:endParaRPr>
          </a:p>
          <a:p>
            <a:pPr marL="174304" indent="-174304" defTabSz="912716" eaLnBrk="0" hangingPunct="0">
              <a:spcBef>
                <a:spcPts val="300"/>
              </a:spcBef>
              <a:buFontTx/>
              <a:buChar char="•"/>
            </a:pPr>
            <a:r>
              <a:rPr lang="en-US" sz="900" kern="0" dirty="0">
                <a:solidFill>
                  <a:srgbClr val="000000"/>
                </a:solidFill>
              </a:rPr>
              <a:t>Automotive external amplifier</a:t>
            </a:r>
          </a:p>
          <a:p>
            <a:pPr marL="174304" indent="-174304" defTabSz="912716" eaLnBrk="0" hangingPunct="0">
              <a:spcBef>
                <a:spcPts val="300"/>
              </a:spcBef>
              <a:buFontTx/>
              <a:buChar char="•"/>
            </a:pPr>
            <a:r>
              <a:rPr lang="en-US" sz="900" kern="0" dirty="0">
                <a:solidFill>
                  <a:srgbClr val="000000"/>
                </a:solidFill>
              </a:rPr>
              <a:t>Automotive head unit</a:t>
            </a:r>
          </a:p>
        </p:txBody>
      </p:sp>
      <p:sp>
        <p:nvSpPr>
          <p:cNvPr id="58" name="Rectangle 14">
            <a:extLst>
              <a:ext uri="{FF2B5EF4-FFF2-40B4-BE49-F238E27FC236}">
                <a16:creationId xmlns:a16="http://schemas.microsoft.com/office/drawing/2014/main" id="{664F28AD-C63E-4CD4-9984-BA85EAC094F3}"/>
              </a:ext>
            </a:extLst>
          </p:cNvPr>
          <p:cNvSpPr>
            <a:spLocks noChangeArrowheads="1"/>
          </p:cNvSpPr>
          <p:nvPr/>
        </p:nvSpPr>
        <p:spPr bwMode="auto">
          <a:xfrm>
            <a:off x="270047" y="3888567"/>
            <a:ext cx="4261104" cy="237744"/>
          </a:xfrm>
          <a:prstGeom prst="rect">
            <a:avLst/>
          </a:prstGeom>
          <a:solidFill>
            <a:srgbClr val="DE0000"/>
          </a:solidFill>
          <a:ln w="19050">
            <a:noFill/>
            <a:miter lim="800000"/>
            <a:headEnd/>
            <a:tailEnd/>
          </a:ln>
        </p:spPr>
        <p:txBody>
          <a:bodyPr lIns="91271" tIns="45645" rIns="91271" bIns="45645" anchor="ctr"/>
          <a:lstStyle/>
          <a:p>
            <a:pPr defTabSz="912716"/>
            <a:r>
              <a:rPr lang="en-US" sz="1400" b="1" kern="0" dirty="0">
                <a:solidFill>
                  <a:srgbClr val="FFFFFF"/>
                </a:solidFill>
                <a:cs typeface="Arial" charset="0"/>
              </a:rPr>
              <a:t>Applications</a:t>
            </a:r>
          </a:p>
        </p:txBody>
      </p:sp>
      <p:sp>
        <p:nvSpPr>
          <p:cNvPr id="71" name="Slide Number Placeholder 3">
            <a:extLst>
              <a:ext uri="{FF2B5EF4-FFF2-40B4-BE49-F238E27FC236}">
                <a16:creationId xmlns:a16="http://schemas.microsoft.com/office/drawing/2014/main" id="{6D199CD4-1B49-4CBD-884B-6F0B821E338E}"/>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4</a:t>
            </a:fld>
            <a:endParaRPr lang="en-US">
              <a:solidFill>
                <a:srgbClr val="000000"/>
              </a:solidFill>
              <a:latin typeface="Arial" charset="0"/>
            </a:endParaRPr>
          </a:p>
        </p:txBody>
      </p:sp>
    </p:spTree>
    <p:extLst>
      <p:ext uri="{BB962C8B-B14F-4D97-AF65-F5344CB8AC3E}">
        <p14:creationId xmlns:p14="http://schemas.microsoft.com/office/powerpoint/2010/main" val="2031066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0D9FB-F9AE-481A-9664-C6846DA97BCF}"/>
              </a:ext>
            </a:extLst>
          </p:cNvPr>
          <p:cNvSpPr>
            <a:spLocks noGrp="1"/>
          </p:cNvSpPr>
          <p:nvPr>
            <p:ph type="title"/>
          </p:nvPr>
        </p:nvSpPr>
        <p:spPr>
          <a:xfrm>
            <a:off x="231774" y="107165"/>
            <a:ext cx="8912225" cy="610791"/>
          </a:xfrm>
        </p:spPr>
        <p:txBody>
          <a:bodyPr/>
          <a:lstStyle/>
          <a:p>
            <a:r>
              <a:rPr lang="en-US" sz="2800" dirty="0"/>
              <a:t>Comparison between TAS6584Q1 and TAS6684Q1</a:t>
            </a:r>
            <a:endParaRPr lang="en-US" dirty="0"/>
          </a:p>
        </p:txBody>
      </p:sp>
      <p:graphicFrame>
        <p:nvGraphicFramePr>
          <p:cNvPr id="4" name="Content Placeholder 5">
            <a:extLst>
              <a:ext uri="{FF2B5EF4-FFF2-40B4-BE49-F238E27FC236}">
                <a16:creationId xmlns:a16="http://schemas.microsoft.com/office/drawing/2014/main" id="{CB781453-689B-476D-AE14-A81AC7991B94}"/>
              </a:ext>
            </a:extLst>
          </p:cNvPr>
          <p:cNvGraphicFramePr>
            <a:graphicFrameLocks noGrp="1"/>
          </p:cNvGraphicFramePr>
          <p:nvPr>
            <p:ph sz="half" idx="1"/>
            <p:extLst>
              <p:ext uri="{D42A27DB-BD31-4B8C-83A1-F6EECF244321}">
                <p14:modId xmlns:p14="http://schemas.microsoft.com/office/powerpoint/2010/main" val="4233331790"/>
              </p:ext>
            </p:extLst>
          </p:nvPr>
        </p:nvGraphicFramePr>
        <p:xfrm>
          <a:off x="522941" y="980599"/>
          <a:ext cx="8098119" cy="2813147"/>
        </p:xfrm>
        <a:graphic>
          <a:graphicData uri="http://schemas.openxmlformats.org/drawingml/2006/table">
            <a:tbl>
              <a:tblPr firstRow="1" bandRow="1">
                <a:tableStyleId>{5C22544A-7EE6-4342-B048-85BDC9FD1C3A}</a:tableStyleId>
              </a:tblPr>
              <a:tblGrid>
                <a:gridCol w="2699373">
                  <a:extLst>
                    <a:ext uri="{9D8B030D-6E8A-4147-A177-3AD203B41FA5}">
                      <a16:colId xmlns:a16="http://schemas.microsoft.com/office/drawing/2014/main" val="1883491907"/>
                    </a:ext>
                  </a:extLst>
                </a:gridCol>
                <a:gridCol w="2699373">
                  <a:extLst>
                    <a:ext uri="{9D8B030D-6E8A-4147-A177-3AD203B41FA5}">
                      <a16:colId xmlns:a16="http://schemas.microsoft.com/office/drawing/2014/main" val="1715748828"/>
                    </a:ext>
                  </a:extLst>
                </a:gridCol>
                <a:gridCol w="2699373">
                  <a:extLst>
                    <a:ext uri="{9D8B030D-6E8A-4147-A177-3AD203B41FA5}">
                      <a16:colId xmlns:a16="http://schemas.microsoft.com/office/drawing/2014/main" val="2589129164"/>
                    </a:ext>
                  </a:extLst>
                </a:gridCol>
              </a:tblGrid>
              <a:tr h="497904">
                <a:tc>
                  <a:txBody>
                    <a:bodyPr/>
                    <a:lstStyle/>
                    <a:p>
                      <a:r>
                        <a:rPr lang="en-US" sz="2600" dirty="0"/>
                        <a:t>Feature</a:t>
                      </a:r>
                    </a:p>
                  </a:txBody>
                  <a:tcPr/>
                </a:tc>
                <a:tc>
                  <a:txBody>
                    <a:bodyPr/>
                    <a:lstStyle/>
                    <a:p>
                      <a:r>
                        <a:rPr lang="en-US" sz="2600" dirty="0"/>
                        <a:t>TAS6584-Q1</a:t>
                      </a:r>
                    </a:p>
                  </a:txBody>
                  <a:tcPr/>
                </a:tc>
                <a:tc>
                  <a:txBody>
                    <a:bodyPr/>
                    <a:lstStyle/>
                    <a:p>
                      <a:r>
                        <a:rPr lang="en-US" sz="2600" dirty="0"/>
                        <a:t>TAS6684-Q1</a:t>
                      </a:r>
                    </a:p>
                  </a:txBody>
                  <a:tcPr/>
                </a:tc>
                <a:extLst>
                  <a:ext uri="{0D108BD9-81ED-4DB2-BD59-A6C34878D82A}">
                    <a16:rowId xmlns:a16="http://schemas.microsoft.com/office/drawing/2014/main" val="2195705254"/>
                  </a:ext>
                </a:extLst>
              </a:tr>
              <a:tr h="433530">
                <a:tc>
                  <a:txBody>
                    <a:bodyPr/>
                    <a:lstStyle/>
                    <a:p>
                      <a:r>
                        <a:rPr lang="en-US" sz="900" dirty="0"/>
                        <a:t>100us low latency path @96k Fs</a:t>
                      </a:r>
                    </a:p>
                  </a:txBody>
                  <a:tcPr/>
                </a:tc>
                <a:tc>
                  <a:txBody>
                    <a:bodyPr/>
                    <a:lstStyle/>
                    <a:p>
                      <a:r>
                        <a:rPr lang="en-US" sz="900" dirty="0"/>
                        <a:t>Not supported</a:t>
                      </a:r>
                    </a:p>
                  </a:txBody>
                  <a:tcPr/>
                </a:tc>
                <a:tc>
                  <a:txBody>
                    <a:bodyPr/>
                    <a:lstStyle/>
                    <a:p>
                      <a:r>
                        <a:rPr lang="en-US" sz="900" dirty="0"/>
                        <a:t>Support</a:t>
                      </a:r>
                    </a:p>
                  </a:txBody>
                  <a:tcPr/>
                </a:tc>
                <a:extLst>
                  <a:ext uri="{0D108BD9-81ED-4DB2-BD59-A6C34878D82A}">
                    <a16:rowId xmlns:a16="http://schemas.microsoft.com/office/drawing/2014/main" val="1415002147"/>
                  </a:ext>
                </a:extLst>
              </a:tr>
              <a:tr h="502920">
                <a:tc>
                  <a:txBody>
                    <a:bodyPr/>
                    <a:lstStyle/>
                    <a:p>
                      <a:r>
                        <a:rPr lang="en-US" sz="900" dirty="0"/>
                        <a:t>Channel temp sensing</a:t>
                      </a:r>
                    </a:p>
                  </a:txBody>
                  <a:tcPr/>
                </a:tc>
                <a:tc>
                  <a:txBody>
                    <a:bodyPr/>
                    <a:lstStyle/>
                    <a:p>
                      <a:r>
                        <a:rPr lang="en-US" sz="900" dirty="0"/>
                        <a:t>3 level over temp warning (OTW) and OTSD. Can be read by I2C </a:t>
                      </a:r>
                    </a:p>
                  </a:txBody>
                  <a:tcPr/>
                </a:tc>
                <a:tc>
                  <a:txBody>
                    <a:bodyPr/>
                    <a:lstStyle/>
                    <a:p>
                      <a:r>
                        <a:rPr lang="en-US" sz="900" dirty="0"/>
                        <a:t>Support 3 bit / 8 level temp monitoring and readout by I2C reg and TDM, easily tune the thermal control on each channel.</a:t>
                      </a:r>
                    </a:p>
                  </a:txBody>
                  <a:tcPr/>
                </a:tc>
                <a:extLst>
                  <a:ext uri="{0D108BD9-81ED-4DB2-BD59-A6C34878D82A}">
                    <a16:rowId xmlns:a16="http://schemas.microsoft.com/office/drawing/2014/main" val="322090019"/>
                  </a:ext>
                </a:extLst>
              </a:tr>
              <a:tr h="945263">
                <a:tc>
                  <a:txBody>
                    <a:bodyPr/>
                    <a:lstStyle/>
                    <a:p>
                      <a:r>
                        <a:rPr lang="en-US" sz="900" dirty="0"/>
                        <a:t>DSP process @96kHz Fs</a:t>
                      </a:r>
                    </a:p>
                  </a:txBody>
                  <a:tcPr/>
                </a:tc>
                <a:tc>
                  <a:txBody>
                    <a:bodyPr/>
                    <a:lstStyle/>
                    <a:p>
                      <a:r>
                        <a:rPr lang="en-US" sz="900" dirty="0"/>
                        <a:t>DC-Block, Thermal Gain Foldback, Clip Detect</a:t>
                      </a:r>
                    </a:p>
                  </a:txBody>
                  <a:tcPr/>
                </a:tc>
                <a:tc>
                  <a:txBody>
                    <a:bodyPr/>
                    <a:lstStyle/>
                    <a:p>
                      <a:r>
                        <a:rPr lang="en-US" sz="800" dirty="0">
                          <a:solidFill>
                            <a:schemeClr val="tx1"/>
                          </a:solidFill>
                        </a:rPr>
                        <a:t>100us Low Latency, DC-Block, Thermal Gain Foldback, Current Sense, Clip Detect.</a:t>
                      </a:r>
                    </a:p>
                    <a:p>
                      <a:endParaRPr lang="en-US" sz="800" dirty="0">
                        <a:solidFill>
                          <a:schemeClr val="tx1"/>
                        </a:solidFill>
                      </a:endParaRPr>
                    </a:p>
                    <a:p>
                      <a:r>
                        <a:rPr lang="en-US" sz="800" dirty="0">
                          <a:solidFill>
                            <a:schemeClr val="tx1"/>
                          </a:solidFill>
                        </a:rPr>
                        <a:t>Optional selection for Real Time Load Diagnostic(Open Load-Short Load)/Hybrid.</a:t>
                      </a:r>
                    </a:p>
                    <a:p>
                      <a:endParaRPr lang="en-US" sz="800" dirty="0">
                        <a:solidFill>
                          <a:schemeClr val="tx1"/>
                        </a:solidFill>
                      </a:endParaRPr>
                    </a:p>
                    <a:p>
                      <a:r>
                        <a:rPr lang="en-US" sz="800" dirty="0">
                          <a:solidFill>
                            <a:schemeClr val="tx1"/>
                          </a:solidFill>
                        </a:rPr>
                        <a:t>Optional selection for FIR/IIR filter for audio path.</a:t>
                      </a:r>
                    </a:p>
                  </a:txBody>
                  <a:tcPr/>
                </a:tc>
                <a:extLst>
                  <a:ext uri="{0D108BD9-81ED-4DB2-BD59-A6C34878D82A}">
                    <a16:rowId xmlns:a16="http://schemas.microsoft.com/office/drawing/2014/main" val="777890747"/>
                  </a:ext>
                </a:extLst>
              </a:tr>
              <a:tr h="433530">
                <a:tc>
                  <a:txBody>
                    <a:bodyPr/>
                    <a:lstStyle/>
                    <a:p>
                      <a:pPr marL="0" algn="l" defTabSz="761790" rtl="0" eaLnBrk="1" latinLnBrk="0" hangingPunct="1"/>
                      <a:r>
                        <a:rPr lang="en-US" sz="900" kern="1200" dirty="0">
                          <a:solidFill>
                            <a:schemeClr val="dk1"/>
                          </a:solidFill>
                          <a:latin typeface="+mn-lt"/>
                          <a:ea typeface="+mn-ea"/>
                          <a:cs typeface="+mn-cs"/>
                        </a:rPr>
                        <a:t>Device ID (Read in reg 0x70)</a:t>
                      </a:r>
                    </a:p>
                  </a:txBody>
                  <a:tcPr/>
                </a:tc>
                <a:tc>
                  <a:txBody>
                    <a:bodyPr/>
                    <a:lstStyle/>
                    <a:p>
                      <a:pPr marL="0" algn="l" defTabSz="761790" rtl="0" eaLnBrk="1" latinLnBrk="0" hangingPunct="1"/>
                      <a:r>
                        <a:rPr lang="en-US" sz="900" kern="1200" dirty="0">
                          <a:solidFill>
                            <a:schemeClr val="dk1"/>
                          </a:solidFill>
                          <a:latin typeface="+mn-lt"/>
                          <a:ea typeface="+mn-ea"/>
                          <a:cs typeface="+mn-cs"/>
                        </a:rPr>
                        <a:t>0x84</a:t>
                      </a:r>
                    </a:p>
                  </a:txBody>
                  <a:tcPr/>
                </a:tc>
                <a:tc>
                  <a:txBody>
                    <a:bodyPr/>
                    <a:lstStyle/>
                    <a:p>
                      <a:pPr marL="0" algn="l" defTabSz="761790" rtl="0" eaLnBrk="1" latinLnBrk="0" hangingPunct="1"/>
                      <a:r>
                        <a:rPr lang="en-US" sz="900" kern="1200" dirty="0">
                          <a:solidFill>
                            <a:schemeClr val="dk1"/>
                          </a:solidFill>
                          <a:latin typeface="+mn-lt"/>
                          <a:ea typeface="+mn-ea"/>
                          <a:cs typeface="+mn-cs"/>
                        </a:rPr>
                        <a:t>0x88</a:t>
                      </a:r>
                    </a:p>
                  </a:txBody>
                  <a:tcPr/>
                </a:tc>
                <a:extLst>
                  <a:ext uri="{0D108BD9-81ED-4DB2-BD59-A6C34878D82A}">
                    <a16:rowId xmlns:a16="http://schemas.microsoft.com/office/drawing/2014/main" val="2311692351"/>
                  </a:ext>
                </a:extLst>
              </a:tr>
            </a:tbl>
          </a:graphicData>
        </a:graphic>
      </p:graphicFrame>
      <p:sp>
        <p:nvSpPr>
          <p:cNvPr id="5" name="Slide Number Placeholder 3">
            <a:extLst>
              <a:ext uri="{FF2B5EF4-FFF2-40B4-BE49-F238E27FC236}">
                <a16:creationId xmlns:a16="http://schemas.microsoft.com/office/drawing/2014/main" id="{7A1474B3-91A6-4A39-A7B7-6EC05AD8A73A}"/>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5</a:t>
            </a:fld>
            <a:endParaRPr lang="en-US">
              <a:solidFill>
                <a:srgbClr val="000000"/>
              </a:solidFill>
              <a:latin typeface="Arial" charset="0"/>
            </a:endParaRPr>
          </a:p>
        </p:txBody>
      </p:sp>
    </p:spTree>
    <p:extLst>
      <p:ext uri="{BB962C8B-B14F-4D97-AF65-F5344CB8AC3E}">
        <p14:creationId xmlns:p14="http://schemas.microsoft.com/office/powerpoint/2010/main" val="2350373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0D9FB-F9AE-481A-9664-C6846DA97BCF}"/>
              </a:ext>
            </a:extLst>
          </p:cNvPr>
          <p:cNvSpPr>
            <a:spLocks noGrp="1"/>
          </p:cNvSpPr>
          <p:nvPr>
            <p:ph type="title"/>
          </p:nvPr>
        </p:nvSpPr>
        <p:spPr>
          <a:xfrm>
            <a:off x="231774" y="107165"/>
            <a:ext cx="8912225" cy="610791"/>
          </a:xfrm>
        </p:spPr>
        <p:txBody>
          <a:bodyPr/>
          <a:lstStyle/>
          <a:p>
            <a:r>
              <a:rPr lang="en-US" sz="2800" dirty="0"/>
              <a:t>Comparison between TAS6584Q1 and TAS6684Q1</a:t>
            </a:r>
            <a:endParaRPr lang="en-US" dirty="0"/>
          </a:p>
        </p:txBody>
      </p:sp>
      <p:graphicFrame>
        <p:nvGraphicFramePr>
          <p:cNvPr id="6" name="Content Placeholder 5">
            <a:extLst>
              <a:ext uri="{FF2B5EF4-FFF2-40B4-BE49-F238E27FC236}">
                <a16:creationId xmlns:a16="http://schemas.microsoft.com/office/drawing/2014/main" id="{BB61EA97-90D0-41FE-AD83-2BA739E5A82F}"/>
              </a:ext>
            </a:extLst>
          </p:cNvPr>
          <p:cNvGraphicFramePr>
            <a:graphicFrameLocks noGrp="1"/>
          </p:cNvGraphicFramePr>
          <p:nvPr>
            <p:ph sz="half" idx="1"/>
            <p:extLst>
              <p:ext uri="{D42A27DB-BD31-4B8C-83A1-F6EECF244321}">
                <p14:modId xmlns:p14="http://schemas.microsoft.com/office/powerpoint/2010/main" val="3163060901"/>
              </p:ext>
            </p:extLst>
          </p:nvPr>
        </p:nvGraphicFramePr>
        <p:xfrm>
          <a:off x="814108" y="1105583"/>
          <a:ext cx="7515783" cy="2932333"/>
        </p:xfrm>
        <a:graphic>
          <a:graphicData uri="http://schemas.openxmlformats.org/drawingml/2006/table">
            <a:tbl>
              <a:tblPr firstRow="1" bandRow="1">
                <a:tableStyleId>{5C22544A-7EE6-4342-B048-85BDC9FD1C3A}</a:tableStyleId>
              </a:tblPr>
              <a:tblGrid>
                <a:gridCol w="2505261">
                  <a:extLst>
                    <a:ext uri="{9D8B030D-6E8A-4147-A177-3AD203B41FA5}">
                      <a16:colId xmlns:a16="http://schemas.microsoft.com/office/drawing/2014/main" val="1883491907"/>
                    </a:ext>
                  </a:extLst>
                </a:gridCol>
                <a:gridCol w="2505261">
                  <a:extLst>
                    <a:ext uri="{9D8B030D-6E8A-4147-A177-3AD203B41FA5}">
                      <a16:colId xmlns:a16="http://schemas.microsoft.com/office/drawing/2014/main" val="1715748828"/>
                    </a:ext>
                  </a:extLst>
                </a:gridCol>
                <a:gridCol w="2505261">
                  <a:extLst>
                    <a:ext uri="{9D8B030D-6E8A-4147-A177-3AD203B41FA5}">
                      <a16:colId xmlns:a16="http://schemas.microsoft.com/office/drawing/2014/main" val="2589129164"/>
                    </a:ext>
                  </a:extLst>
                </a:gridCol>
              </a:tblGrid>
              <a:tr h="904367">
                <a:tc>
                  <a:txBody>
                    <a:bodyPr/>
                    <a:lstStyle/>
                    <a:p>
                      <a:r>
                        <a:rPr lang="en-US" sz="2600" dirty="0"/>
                        <a:t>Performance Parameter</a:t>
                      </a:r>
                    </a:p>
                  </a:txBody>
                  <a:tcPr/>
                </a:tc>
                <a:tc>
                  <a:txBody>
                    <a:bodyPr/>
                    <a:lstStyle/>
                    <a:p>
                      <a:r>
                        <a:rPr lang="en-US" sz="2600" dirty="0"/>
                        <a:t>TAS6584-Q1</a:t>
                      </a:r>
                    </a:p>
                  </a:txBody>
                  <a:tcPr/>
                </a:tc>
                <a:tc>
                  <a:txBody>
                    <a:bodyPr/>
                    <a:lstStyle/>
                    <a:p>
                      <a:r>
                        <a:rPr lang="en-US" sz="2600" dirty="0"/>
                        <a:t>TAS6684-Q1</a:t>
                      </a:r>
                    </a:p>
                  </a:txBody>
                  <a:tcPr/>
                </a:tc>
                <a:extLst>
                  <a:ext uri="{0D108BD9-81ED-4DB2-BD59-A6C34878D82A}">
                    <a16:rowId xmlns:a16="http://schemas.microsoft.com/office/drawing/2014/main" val="2195705254"/>
                  </a:ext>
                </a:extLst>
              </a:tr>
              <a:tr h="238587">
                <a:tc>
                  <a:txBody>
                    <a:bodyPr/>
                    <a:lstStyle/>
                    <a:p>
                      <a:r>
                        <a:rPr lang="en-US" sz="900" dirty="0"/>
                        <a:t>OTSD threshold (Local Channel)</a:t>
                      </a:r>
                    </a:p>
                  </a:txBody>
                  <a:tcPr/>
                </a:tc>
                <a:tc>
                  <a:txBody>
                    <a:bodyPr/>
                    <a:lstStyle/>
                    <a:p>
                      <a:r>
                        <a:rPr lang="en-US" sz="900" dirty="0"/>
                        <a:t>170 Deg C (</a:t>
                      </a:r>
                      <a:r>
                        <a:rPr lang="en-US" sz="900" dirty="0" err="1"/>
                        <a:t>typ</a:t>
                      </a:r>
                      <a:r>
                        <a:rPr lang="en-US" sz="900" dirty="0"/>
                        <a:t>)</a:t>
                      </a:r>
                    </a:p>
                  </a:txBody>
                  <a:tcPr/>
                </a:tc>
                <a:tc>
                  <a:txBody>
                    <a:bodyPr/>
                    <a:lstStyle/>
                    <a:p>
                      <a:r>
                        <a:rPr lang="en-US" sz="900" dirty="0">
                          <a:solidFill>
                            <a:srgbClr val="00B050"/>
                          </a:solidFill>
                        </a:rPr>
                        <a:t>180 </a:t>
                      </a:r>
                      <a:r>
                        <a:rPr lang="en-US" sz="900" dirty="0" err="1">
                          <a:solidFill>
                            <a:srgbClr val="00B050"/>
                          </a:solidFill>
                        </a:rPr>
                        <a:t>DegC</a:t>
                      </a:r>
                      <a:r>
                        <a:rPr lang="en-US" sz="900" dirty="0">
                          <a:solidFill>
                            <a:srgbClr val="00B050"/>
                          </a:solidFill>
                        </a:rPr>
                        <a:t> (</a:t>
                      </a:r>
                      <a:r>
                        <a:rPr lang="en-US" sz="900" dirty="0" err="1">
                          <a:solidFill>
                            <a:srgbClr val="00B050"/>
                          </a:solidFill>
                        </a:rPr>
                        <a:t>typ</a:t>
                      </a:r>
                      <a:r>
                        <a:rPr lang="en-US" sz="900" dirty="0">
                          <a:solidFill>
                            <a:srgbClr val="00B050"/>
                          </a:solidFill>
                        </a:rPr>
                        <a:t>)</a:t>
                      </a:r>
                    </a:p>
                  </a:txBody>
                  <a:tcPr/>
                </a:tc>
                <a:extLst>
                  <a:ext uri="{0D108BD9-81ED-4DB2-BD59-A6C34878D82A}">
                    <a16:rowId xmlns:a16="http://schemas.microsoft.com/office/drawing/2014/main" val="1415002147"/>
                  </a:ext>
                </a:extLst>
              </a:tr>
              <a:tr h="232312">
                <a:tc>
                  <a:txBody>
                    <a:bodyPr/>
                    <a:lstStyle/>
                    <a:p>
                      <a:r>
                        <a:rPr lang="en-US" sz="900" dirty="0"/>
                        <a:t>OC level min-max range</a:t>
                      </a:r>
                    </a:p>
                  </a:txBody>
                  <a:tcPr/>
                </a:tc>
                <a:tc>
                  <a:txBody>
                    <a:bodyPr/>
                    <a:lstStyle/>
                    <a:p>
                      <a:r>
                        <a:rPr lang="en-US" sz="900" dirty="0"/>
                        <a:t>10 ~16.9A</a:t>
                      </a:r>
                    </a:p>
                  </a:txBody>
                  <a:tcPr/>
                </a:tc>
                <a:tc>
                  <a:txBody>
                    <a:bodyPr/>
                    <a:lstStyle/>
                    <a:p>
                      <a:r>
                        <a:rPr lang="en-US" sz="900" dirty="0">
                          <a:solidFill>
                            <a:srgbClr val="00B050"/>
                          </a:solidFill>
                        </a:rPr>
                        <a:t>13 ~ 16.9A</a:t>
                      </a:r>
                    </a:p>
                  </a:txBody>
                  <a:tcPr/>
                </a:tc>
                <a:extLst>
                  <a:ext uri="{0D108BD9-81ED-4DB2-BD59-A6C34878D82A}">
                    <a16:rowId xmlns:a16="http://schemas.microsoft.com/office/drawing/2014/main" val="322090019"/>
                  </a:ext>
                </a:extLst>
              </a:tr>
              <a:tr h="365760">
                <a:tc>
                  <a:txBody>
                    <a:bodyPr/>
                    <a:lstStyle/>
                    <a:p>
                      <a:r>
                        <a:rPr lang="en-US" sz="900" dirty="0"/>
                        <a:t>THD + N improvement</a:t>
                      </a:r>
                    </a:p>
                  </a:txBody>
                  <a:tcPr/>
                </a:tc>
                <a:tc>
                  <a:txBody>
                    <a:bodyPr/>
                    <a:lstStyle/>
                    <a:p>
                      <a:r>
                        <a:rPr lang="en-US" sz="900" dirty="0"/>
                        <a:t>0.2% (45V PVDD/4</a:t>
                      </a:r>
                      <a:r>
                        <a:rPr lang="el-GR" sz="900" dirty="0"/>
                        <a:t>Ω</a:t>
                      </a:r>
                      <a:r>
                        <a:rPr lang="en-US" sz="900" dirty="0"/>
                        <a:t> load/BD/BTL/480kHz </a:t>
                      </a:r>
                      <a:r>
                        <a:rPr lang="en-US" sz="900" dirty="0" err="1"/>
                        <a:t>Fsw</a:t>
                      </a:r>
                      <a:r>
                        <a:rPr lang="en-US" sz="900" dirty="0"/>
                        <a:t>/20Hz-20kHz)</a:t>
                      </a:r>
                    </a:p>
                  </a:txBody>
                  <a:tcPr/>
                </a:tc>
                <a:tc>
                  <a:txBody>
                    <a:bodyPr/>
                    <a:lstStyle/>
                    <a:p>
                      <a:r>
                        <a:rPr lang="en-US" sz="900" dirty="0">
                          <a:solidFill>
                            <a:srgbClr val="00B050"/>
                          </a:solidFill>
                        </a:rPr>
                        <a:t>&lt;0.15% </a:t>
                      </a:r>
                      <a:r>
                        <a:rPr lang="en-US" sz="900" dirty="0">
                          <a:solidFill>
                            <a:schemeClr val="tx1"/>
                          </a:solidFill>
                        </a:rPr>
                        <a:t>(45V PVDD/4</a:t>
                      </a:r>
                      <a:r>
                        <a:rPr lang="el-GR" sz="900" dirty="0">
                          <a:solidFill>
                            <a:schemeClr val="tx1"/>
                          </a:solidFill>
                        </a:rPr>
                        <a:t>Ω</a:t>
                      </a:r>
                      <a:r>
                        <a:rPr lang="en-US" sz="900" dirty="0">
                          <a:solidFill>
                            <a:schemeClr val="tx1"/>
                          </a:solidFill>
                        </a:rPr>
                        <a:t>/BD/BTL/480kHz </a:t>
                      </a:r>
                      <a:r>
                        <a:rPr lang="en-US" sz="900" dirty="0" err="1">
                          <a:solidFill>
                            <a:schemeClr val="tx1"/>
                          </a:solidFill>
                        </a:rPr>
                        <a:t>Fsw</a:t>
                      </a:r>
                      <a:r>
                        <a:rPr lang="en-US" sz="900" dirty="0">
                          <a:solidFill>
                            <a:schemeClr val="tx1"/>
                          </a:solidFill>
                        </a:rPr>
                        <a:t>/20Hz-20kHz)</a:t>
                      </a:r>
                    </a:p>
                  </a:txBody>
                  <a:tcPr/>
                </a:tc>
                <a:extLst>
                  <a:ext uri="{0D108BD9-81ED-4DB2-BD59-A6C34878D82A}">
                    <a16:rowId xmlns:a16="http://schemas.microsoft.com/office/drawing/2014/main" val="777890747"/>
                  </a:ext>
                </a:extLst>
              </a:tr>
              <a:tr h="502920">
                <a:tc>
                  <a:txBody>
                    <a:bodyPr/>
                    <a:lstStyle/>
                    <a:p>
                      <a:r>
                        <a:rPr lang="en-US" sz="900" dirty="0"/>
                        <a:t>Noise improvement @ BD mode</a:t>
                      </a:r>
                    </a:p>
                  </a:txBody>
                  <a:tcPr/>
                </a:tc>
                <a:tc>
                  <a:txBody>
                    <a:bodyPr/>
                    <a:lstStyle/>
                    <a:p>
                      <a:r>
                        <a:rPr lang="en-US" sz="900" dirty="0"/>
                        <a:t>100uV(A-</a:t>
                      </a:r>
                      <a:r>
                        <a:rPr lang="en-US" sz="900" dirty="0" err="1"/>
                        <a:t>wt</a:t>
                      </a:r>
                      <a:r>
                        <a:rPr lang="en-US" sz="900" dirty="0"/>
                        <a:t>) @ 45V/4ohm/BD/BTL/480kHz </a:t>
                      </a:r>
                      <a:r>
                        <a:rPr lang="en-US" sz="900" dirty="0" err="1"/>
                        <a:t>Fsw</a:t>
                      </a:r>
                      <a:endParaRPr lang="en-US" sz="900" dirty="0"/>
                    </a:p>
                  </a:txBody>
                  <a:tcPr/>
                </a:tc>
                <a:tc>
                  <a:txBody>
                    <a:bodyPr/>
                    <a:lstStyle/>
                    <a:p>
                      <a:pPr marL="0" marR="0" lvl="0" indent="0" algn="l" defTabSz="761790" rtl="0" eaLnBrk="1" fontAlgn="auto" latinLnBrk="0" hangingPunct="1">
                        <a:lnSpc>
                          <a:spcPct val="100000"/>
                        </a:lnSpc>
                        <a:spcBef>
                          <a:spcPts val="0"/>
                        </a:spcBef>
                        <a:spcAft>
                          <a:spcPts val="0"/>
                        </a:spcAft>
                        <a:buClrTx/>
                        <a:buSzTx/>
                        <a:buFontTx/>
                        <a:buNone/>
                        <a:tabLst/>
                        <a:defRPr/>
                      </a:pPr>
                      <a:r>
                        <a:rPr lang="en-US" sz="900" dirty="0">
                          <a:solidFill>
                            <a:srgbClr val="00B050"/>
                          </a:solidFill>
                        </a:rPr>
                        <a:t>&lt;85uV(A-</a:t>
                      </a:r>
                      <a:r>
                        <a:rPr lang="en-US" sz="900" dirty="0" err="1">
                          <a:solidFill>
                            <a:srgbClr val="00B050"/>
                          </a:solidFill>
                        </a:rPr>
                        <a:t>wt</a:t>
                      </a:r>
                      <a:r>
                        <a:rPr lang="en-US" sz="900" dirty="0">
                          <a:solidFill>
                            <a:srgbClr val="00B050"/>
                          </a:solidFill>
                        </a:rPr>
                        <a:t>) @ 45V/4ohm/BD/BTL/480kHz </a:t>
                      </a:r>
                      <a:r>
                        <a:rPr lang="en-US" sz="900" dirty="0" err="1">
                          <a:solidFill>
                            <a:srgbClr val="00B050"/>
                          </a:solidFill>
                        </a:rPr>
                        <a:t>Fsw</a:t>
                      </a:r>
                      <a:endParaRPr lang="en-US" sz="900" dirty="0">
                        <a:solidFill>
                          <a:srgbClr val="00B050"/>
                        </a:solidFill>
                      </a:endParaRPr>
                    </a:p>
                    <a:p>
                      <a:endParaRPr lang="en-US" sz="900" dirty="0">
                        <a:solidFill>
                          <a:srgbClr val="00B050"/>
                        </a:solidFill>
                      </a:endParaRPr>
                    </a:p>
                  </a:txBody>
                  <a:tcPr/>
                </a:tc>
                <a:extLst>
                  <a:ext uri="{0D108BD9-81ED-4DB2-BD59-A6C34878D82A}">
                    <a16:rowId xmlns:a16="http://schemas.microsoft.com/office/drawing/2014/main" val="2311692351"/>
                  </a:ext>
                </a:extLst>
              </a:tr>
              <a:tr h="322627">
                <a:tc>
                  <a:txBody>
                    <a:bodyPr/>
                    <a:lstStyle/>
                    <a:p>
                      <a:r>
                        <a:rPr lang="en-US" sz="900" dirty="0"/>
                        <a:t>DC </a:t>
                      </a:r>
                      <a:r>
                        <a:rPr lang="en-US" altLang="zh-CN" sz="900" dirty="0"/>
                        <a:t>offset @ BD mode</a:t>
                      </a:r>
                      <a:endParaRPr lang="en-US" sz="900" dirty="0"/>
                    </a:p>
                  </a:txBody>
                  <a:tcPr/>
                </a:tc>
                <a:tc>
                  <a:txBody>
                    <a:bodyPr/>
                    <a:lstStyle/>
                    <a:p>
                      <a:r>
                        <a:rPr lang="en-US" sz="900" dirty="0"/>
                        <a:t>&gt;10mV</a:t>
                      </a:r>
                    </a:p>
                  </a:txBody>
                  <a:tcPr/>
                </a:tc>
                <a:tc>
                  <a:txBody>
                    <a:bodyPr/>
                    <a:lstStyle/>
                    <a:p>
                      <a:r>
                        <a:rPr lang="en-US" sz="900" dirty="0">
                          <a:solidFill>
                            <a:srgbClr val="00B050"/>
                          </a:solidFill>
                        </a:rPr>
                        <a:t> 7mV (typical)</a:t>
                      </a:r>
                    </a:p>
                  </a:txBody>
                  <a:tcPr/>
                </a:tc>
                <a:extLst>
                  <a:ext uri="{0D108BD9-81ED-4DB2-BD59-A6C34878D82A}">
                    <a16:rowId xmlns:a16="http://schemas.microsoft.com/office/drawing/2014/main" val="3939668351"/>
                  </a:ext>
                </a:extLst>
              </a:tr>
              <a:tr h="365760">
                <a:tc>
                  <a:txBody>
                    <a:bodyPr/>
                    <a:lstStyle/>
                    <a:p>
                      <a:r>
                        <a:rPr lang="en-US" sz="900" dirty="0"/>
                        <a:t>Spread spectrum</a:t>
                      </a:r>
                    </a:p>
                  </a:txBody>
                  <a:tcPr/>
                </a:tc>
                <a:tc>
                  <a:txBody>
                    <a:bodyPr/>
                    <a:lstStyle/>
                    <a:p>
                      <a:r>
                        <a:rPr lang="en-US" sz="900" dirty="0"/>
                        <a:t>Triangle + Random spread spectrum</a:t>
                      </a:r>
                    </a:p>
                  </a:txBody>
                  <a:tcPr/>
                </a:tc>
                <a:tc>
                  <a:txBody>
                    <a:bodyPr/>
                    <a:lstStyle/>
                    <a:p>
                      <a:r>
                        <a:rPr lang="en-US" sz="900" dirty="0">
                          <a:solidFill>
                            <a:srgbClr val="00B050"/>
                          </a:solidFill>
                        </a:rPr>
                        <a:t>Dynamic period triangle + Triangle + Random spread spectrum</a:t>
                      </a:r>
                    </a:p>
                  </a:txBody>
                  <a:tcPr/>
                </a:tc>
                <a:extLst>
                  <a:ext uri="{0D108BD9-81ED-4DB2-BD59-A6C34878D82A}">
                    <a16:rowId xmlns:a16="http://schemas.microsoft.com/office/drawing/2014/main" val="1954287626"/>
                  </a:ext>
                </a:extLst>
              </a:tr>
            </a:tbl>
          </a:graphicData>
        </a:graphic>
      </p:graphicFrame>
      <p:sp>
        <p:nvSpPr>
          <p:cNvPr id="7" name="Slide Number Placeholder 3">
            <a:extLst>
              <a:ext uri="{FF2B5EF4-FFF2-40B4-BE49-F238E27FC236}">
                <a16:creationId xmlns:a16="http://schemas.microsoft.com/office/drawing/2014/main" id="{AE4C94F2-8265-4696-B299-59BAE908ADC0}"/>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6</a:t>
            </a:fld>
            <a:endParaRPr lang="en-US">
              <a:solidFill>
                <a:srgbClr val="000000"/>
              </a:solidFill>
              <a:latin typeface="Arial" charset="0"/>
            </a:endParaRPr>
          </a:p>
        </p:txBody>
      </p:sp>
    </p:spTree>
    <p:extLst>
      <p:ext uri="{BB962C8B-B14F-4D97-AF65-F5344CB8AC3E}">
        <p14:creationId xmlns:p14="http://schemas.microsoft.com/office/powerpoint/2010/main" val="3079251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4A079C-D1BC-453A-9B92-D15640EDACD9}"/>
              </a:ext>
            </a:extLst>
          </p:cNvPr>
          <p:cNvSpPr>
            <a:spLocks noGrp="1"/>
          </p:cNvSpPr>
          <p:nvPr>
            <p:ph type="ctrTitle"/>
          </p:nvPr>
        </p:nvSpPr>
        <p:spPr/>
        <p:txBody>
          <a:bodyPr/>
          <a:lstStyle/>
          <a:p>
            <a:pPr>
              <a:lnSpc>
                <a:spcPct val="150000"/>
              </a:lnSpc>
            </a:pPr>
            <a:r>
              <a:rPr lang="en-US" altLang="zh-CN" dirty="0"/>
              <a:t>DSP Features</a:t>
            </a:r>
          </a:p>
        </p:txBody>
      </p:sp>
      <p:sp>
        <p:nvSpPr>
          <p:cNvPr id="4" name="Slide Number Placeholder 3">
            <a:extLst>
              <a:ext uri="{FF2B5EF4-FFF2-40B4-BE49-F238E27FC236}">
                <a16:creationId xmlns:a16="http://schemas.microsoft.com/office/drawing/2014/main" id="{AD72F0FA-126E-4538-9A3B-CDB3076AC701}"/>
              </a:ext>
            </a:extLst>
          </p:cNvPr>
          <p:cNvSpPr>
            <a:spLocks noGrp="1"/>
          </p:cNvSpPr>
          <p:nvPr>
            <p:ph type="sldNum" sz="quarter" idx="10"/>
          </p:nvPr>
        </p:nvSpPr>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7</a:t>
            </a:fld>
            <a:endParaRPr lang="en-US">
              <a:solidFill>
                <a:srgbClr val="000000"/>
              </a:solidFill>
              <a:latin typeface="Arial" charset="0"/>
            </a:endParaRPr>
          </a:p>
        </p:txBody>
      </p:sp>
    </p:spTree>
    <p:extLst>
      <p:ext uri="{BB962C8B-B14F-4D97-AF65-F5344CB8AC3E}">
        <p14:creationId xmlns:p14="http://schemas.microsoft.com/office/powerpoint/2010/main" val="2166022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0D9FB-F9AE-481A-9664-C6846DA97BCF}"/>
              </a:ext>
            </a:extLst>
          </p:cNvPr>
          <p:cNvSpPr>
            <a:spLocks noGrp="1"/>
          </p:cNvSpPr>
          <p:nvPr>
            <p:ph type="title"/>
          </p:nvPr>
        </p:nvSpPr>
        <p:spPr>
          <a:xfrm>
            <a:off x="231774" y="107165"/>
            <a:ext cx="8912225" cy="610791"/>
          </a:xfrm>
        </p:spPr>
        <p:txBody>
          <a:bodyPr/>
          <a:lstStyle/>
          <a:p>
            <a:r>
              <a:rPr lang="en-US" altLang="zh-CN" sz="2800" dirty="0"/>
              <a:t>DSP Features – Typical Process Flow</a:t>
            </a:r>
            <a:endParaRPr lang="en-US" dirty="0"/>
          </a:p>
        </p:txBody>
      </p:sp>
      <p:pic>
        <p:nvPicPr>
          <p:cNvPr id="7" name="Picture 6">
            <a:extLst>
              <a:ext uri="{FF2B5EF4-FFF2-40B4-BE49-F238E27FC236}">
                <a16:creationId xmlns:a16="http://schemas.microsoft.com/office/drawing/2014/main" id="{0D442C7D-C2CF-4711-9F14-456BDC5B90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67133"/>
            <a:ext cx="9144000" cy="2809234"/>
          </a:xfrm>
          <a:prstGeom prst="rect">
            <a:avLst/>
          </a:prstGeom>
        </p:spPr>
      </p:pic>
      <p:sp>
        <p:nvSpPr>
          <p:cNvPr id="8" name="Slide Number Placeholder 3">
            <a:extLst>
              <a:ext uri="{FF2B5EF4-FFF2-40B4-BE49-F238E27FC236}">
                <a16:creationId xmlns:a16="http://schemas.microsoft.com/office/drawing/2014/main" id="{AF6493C6-1E8E-4699-A823-396064662CA9}"/>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8</a:t>
            </a:fld>
            <a:endParaRPr lang="en-US">
              <a:solidFill>
                <a:srgbClr val="000000"/>
              </a:solidFill>
              <a:latin typeface="Arial" charset="0"/>
            </a:endParaRPr>
          </a:p>
        </p:txBody>
      </p:sp>
    </p:spTree>
    <p:extLst>
      <p:ext uri="{BB962C8B-B14F-4D97-AF65-F5344CB8AC3E}">
        <p14:creationId xmlns:p14="http://schemas.microsoft.com/office/powerpoint/2010/main" val="3634441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DSP Features – DC Block</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a:xfrm>
            <a:off x="333380" y="786359"/>
            <a:ext cx="8467725" cy="1937792"/>
          </a:xfrm>
        </p:spPr>
        <p:txBody>
          <a:bodyPr/>
          <a:lstStyle/>
          <a:p>
            <a:r>
              <a:rPr lang="en-US" b="1" dirty="0"/>
              <a:t>DC Detect</a:t>
            </a:r>
          </a:p>
          <a:p>
            <a:pPr lvl="1"/>
            <a:r>
              <a:rPr lang="en-US" sz="1200" dirty="0"/>
              <a:t>The internal circuit measures the DC offset continuously at the output of the amplifier during normal operation. If the DC offset exceeds the DCFAULT threshold, that channel triggers a DC Fault Event and is placed in the FAULT state and the output stage is set to high impedance.</a:t>
            </a:r>
          </a:p>
          <a:p>
            <a:r>
              <a:rPr lang="en-US" b="1" dirty="0"/>
              <a:t>DC Block</a:t>
            </a:r>
          </a:p>
          <a:p>
            <a:pPr lvl="1"/>
            <a:r>
              <a:rPr lang="en-US" sz="1200" dirty="0"/>
              <a:t>DC Block is a high pass filter which can protect speakers connected to the TAS6684-Q1. The DC blocking high pass filter is build into the audio processing path. This filter is turned on by default and be configured in bit 0 of DSP_CTRL1 Register (Address = 0x39) [Reset = 0x00] </a:t>
            </a:r>
          </a:p>
        </p:txBody>
      </p:sp>
      <p:pic>
        <p:nvPicPr>
          <p:cNvPr id="5" name="Picture 4">
            <a:extLst>
              <a:ext uri="{FF2B5EF4-FFF2-40B4-BE49-F238E27FC236}">
                <a16:creationId xmlns:a16="http://schemas.microsoft.com/office/drawing/2014/main" id="{294B5E68-6B2A-467A-8EBB-065A5338CC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860" y="3105150"/>
            <a:ext cx="1869981" cy="1143000"/>
          </a:xfrm>
          <a:prstGeom prst="rect">
            <a:avLst/>
          </a:prstGeom>
        </p:spPr>
      </p:pic>
      <p:pic>
        <p:nvPicPr>
          <p:cNvPr id="3074" name="Picture 6" descr="cid:image013.png@01DB927C.1FACCD20">
            <a:extLst>
              <a:ext uri="{FF2B5EF4-FFF2-40B4-BE49-F238E27FC236}">
                <a16:creationId xmlns:a16="http://schemas.microsoft.com/office/drawing/2014/main" id="{CBD79EA7-87D5-4726-AACA-44414C5423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2650888"/>
            <a:ext cx="5576888" cy="2051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3">
            <a:extLst>
              <a:ext uri="{FF2B5EF4-FFF2-40B4-BE49-F238E27FC236}">
                <a16:creationId xmlns:a16="http://schemas.microsoft.com/office/drawing/2014/main" id="{336EFC47-3B4B-4473-9938-AA7DD6276654}"/>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9</a:t>
            </a:fld>
            <a:endParaRPr lang="en-US">
              <a:solidFill>
                <a:srgbClr val="000000"/>
              </a:solidFill>
              <a:latin typeface="Arial" charset="0"/>
            </a:endParaRPr>
          </a:p>
        </p:txBody>
      </p:sp>
    </p:spTree>
    <p:extLst>
      <p:ext uri="{BB962C8B-B14F-4D97-AF65-F5344CB8AC3E}">
        <p14:creationId xmlns:p14="http://schemas.microsoft.com/office/powerpoint/2010/main" val="2806697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DSP Features – Gain Compensation </a:t>
            </a:r>
            <a:r>
              <a:rPr lang="en-US" altLang="zh-CN" sz="2400" dirty="0" err="1"/>
              <a:t>Biquads</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a:xfrm>
            <a:off x="333380" y="786359"/>
            <a:ext cx="8467725" cy="947192"/>
          </a:xfrm>
        </p:spPr>
        <p:txBody>
          <a:bodyPr/>
          <a:lstStyle/>
          <a:p>
            <a:r>
              <a:rPr lang="en-US" b="1" dirty="0"/>
              <a:t>Gain Compensation </a:t>
            </a:r>
            <a:r>
              <a:rPr lang="en-US" b="1" dirty="0" err="1"/>
              <a:t>Biquads</a:t>
            </a:r>
            <a:endParaRPr lang="en-US" b="1" dirty="0"/>
          </a:p>
          <a:p>
            <a:pPr lvl="1"/>
            <a:r>
              <a:rPr lang="en-US" sz="1000" dirty="0"/>
              <a:t>The modulator and output LC filter of the Class-D amplifier can have an undesired influence on frequency response linearity causing frequency drop/peaking. To help compensate for this effect and achieve a flat response, TAS6684-Q1 offers integrated and channel-based gain compensation </a:t>
            </a:r>
            <a:r>
              <a:rPr lang="en-US" sz="1000" dirty="0" err="1"/>
              <a:t>biquads</a:t>
            </a:r>
            <a:r>
              <a:rPr lang="en-US" sz="1000" dirty="0"/>
              <a:t>. The </a:t>
            </a:r>
            <a:r>
              <a:rPr lang="en-US" sz="1000" dirty="0" err="1"/>
              <a:t>biquad</a:t>
            </a:r>
            <a:r>
              <a:rPr lang="en-US" sz="1000" dirty="0"/>
              <a:t> is configurable by channel and is disabled by default. To enable the desired tuning, the respective coefficients need to be written to the DSP memory.</a:t>
            </a:r>
          </a:p>
        </p:txBody>
      </p:sp>
      <p:sp>
        <p:nvSpPr>
          <p:cNvPr id="4" name="Slide Number Placeholder 3">
            <a:extLst>
              <a:ext uri="{FF2B5EF4-FFF2-40B4-BE49-F238E27FC236}">
                <a16:creationId xmlns:a16="http://schemas.microsoft.com/office/drawing/2014/main" id="{3827D9D5-AB3A-4648-B723-03CA7491FEEF}"/>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10</a:t>
            </a:fld>
            <a:endParaRPr lang="en-US" dirty="0">
              <a:solidFill>
                <a:srgbClr val="000000"/>
              </a:solidFill>
              <a:latin typeface="Arial" charset="0"/>
            </a:endParaRPr>
          </a:p>
        </p:txBody>
      </p:sp>
      <p:pic>
        <p:nvPicPr>
          <p:cNvPr id="6" name="Picture 5">
            <a:extLst>
              <a:ext uri="{FF2B5EF4-FFF2-40B4-BE49-F238E27FC236}">
                <a16:creationId xmlns:a16="http://schemas.microsoft.com/office/drawing/2014/main" id="{1289A7BB-C916-4513-958A-3BE3B6180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748377"/>
            <a:ext cx="5136086" cy="2804573"/>
          </a:xfrm>
          <a:prstGeom prst="rect">
            <a:avLst/>
          </a:prstGeom>
        </p:spPr>
      </p:pic>
      <p:sp>
        <p:nvSpPr>
          <p:cNvPr id="7" name="Oval 6">
            <a:extLst>
              <a:ext uri="{FF2B5EF4-FFF2-40B4-BE49-F238E27FC236}">
                <a16:creationId xmlns:a16="http://schemas.microsoft.com/office/drawing/2014/main" id="{619F630B-8FAA-4A85-88BE-23B4175D4D7B}"/>
              </a:ext>
            </a:extLst>
          </p:cNvPr>
          <p:cNvSpPr/>
          <p:nvPr/>
        </p:nvSpPr>
        <p:spPr>
          <a:xfrm>
            <a:off x="4536663" y="1724564"/>
            <a:ext cx="766758" cy="233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8" name="Rectangle 7">
            <a:extLst>
              <a:ext uri="{FF2B5EF4-FFF2-40B4-BE49-F238E27FC236}">
                <a16:creationId xmlns:a16="http://schemas.microsoft.com/office/drawing/2014/main" id="{67E5A63C-28BB-4228-9552-FA448B62D081}"/>
              </a:ext>
            </a:extLst>
          </p:cNvPr>
          <p:cNvSpPr/>
          <p:nvPr/>
        </p:nvSpPr>
        <p:spPr>
          <a:xfrm>
            <a:off x="4318849" y="1579663"/>
            <a:ext cx="284052" cy="307777"/>
          </a:xfrm>
          <a:prstGeom prst="rect">
            <a:avLst/>
          </a:prstGeom>
        </p:spPr>
        <p:txBody>
          <a:bodyPr wrap="none">
            <a:spAutoFit/>
          </a:bodyPr>
          <a:lstStyle/>
          <a:p>
            <a:r>
              <a:rPr lang="en-US" sz="1400" b="1" dirty="0">
                <a:solidFill>
                  <a:srgbClr val="FF0000"/>
                </a:solidFill>
              </a:rPr>
              <a:t>1</a:t>
            </a:r>
          </a:p>
        </p:txBody>
      </p:sp>
      <p:sp>
        <p:nvSpPr>
          <p:cNvPr id="9" name="Oval 8">
            <a:extLst>
              <a:ext uri="{FF2B5EF4-FFF2-40B4-BE49-F238E27FC236}">
                <a16:creationId xmlns:a16="http://schemas.microsoft.com/office/drawing/2014/main" id="{7AC43302-C6BE-4597-B248-0402F0D4C9E7}"/>
              </a:ext>
            </a:extLst>
          </p:cNvPr>
          <p:cNvSpPr/>
          <p:nvPr/>
        </p:nvSpPr>
        <p:spPr>
          <a:xfrm>
            <a:off x="990600" y="3486149"/>
            <a:ext cx="766758" cy="10429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Rectangle 9">
            <a:extLst>
              <a:ext uri="{FF2B5EF4-FFF2-40B4-BE49-F238E27FC236}">
                <a16:creationId xmlns:a16="http://schemas.microsoft.com/office/drawing/2014/main" id="{4F4D44AD-C3A1-44AD-88E9-413D2DFD1DE5}"/>
              </a:ext>
            </a:extLst>
          </p:cNvPr>
          <p:cNvSpPr/>
          <p:nvPr/>
        </p:nvSpPr>
        <p:spPr>
          <a:xfrm>
            <a:off x="848574" y="3461161"/>
            <a:ext cx="284052" cy="307777"/>
          </a:xfrm>
          <a:prstGeom prst="rect">
            <a:avLst/>
          </a:prstGeom>
        </p:spPr>
        <p:txBody>
          <a:bodyPr wrap="none">
            <a:spAutoFit/>
          </a:bodyPr>
          <a:lstStyle/>
          <a:p>
            <a:r>
              <a:rPr lang="en-US" sz="1400" b="1" dirty="0">
                <a:solidFill>
                  <a:srgbClr val="FF0000"/>
                </a:solidFill>
              </a:rPr>
              <a:t>2</a:t>
            </a:r>
          </a:p>
        </p:txBody>
      </p:sp>
      <p:sp>
        <p:nvSpPr>
          <p:cNvPr id="11" name="Rectangle 10">
            <a:extLst>
              <a:ext uri="{FF2B5EF4-FFF2-40B4-BE49-F238E27FC236}">
                <a16:creationId xmlns:a16="http://schemas.microsoft.com/office/drawing/2014/main" id="{5A959C1C-4F1C-411C-89B3-D92A8768D897}"/>
              </a:ext>
            </a:extLst>
          </p:cNvPr>
          <p:cNvSpPr/>
          <p:nvPr/>
        </p:nvSpPr>
        <p:spPr>
          <a:xfrm>
            <a:off x="6096000" y="2531180"/>
            <a:ext cx="2819400" cy="769441"/>
          </a:xfrm>
          <a:prstGeom prst="rect">
            <a:avLst/>
          </a:prstGeom>
        </p:spPr>
        <p:txBody>
          <a:bodyPr wrap="square">
            <a:spAutoFit/>
          </a:bodyPr>
          <a:lstStyle/>
          <a:p>
            <a:pPr marL="342905" indent="-342905">
              <a:buAutoNum type="arabicPeriod"/>
            </a:pPr>
            <a:r>
              <a:rPr lang="en-US" sz="1100" dirty="0"/>
              <a:t>Can select four channels combined or individual</a:t>
            </a:r>
          </a:p>
          <a:p>
            <a:pPr marL="342905" indent="-342905">
              <a:buAutoNum type="arabicPeriod"/>
            </a:pPr>
            <a:r>
              <a:rPr lang="en-US" sz="1100" dirty="0"/>
              <a:t>A variety of digital filter types are available</a:t>
            </a:r>
          </a:p>
        </p:txBody>
      </p:sp>
    </p:spTree>
    <p:extLst>
      <p:ext uri="{BB962C8B-B14F-4D97-AF65-F5344CB8AC3E}">
        <p14:creationId xmlns:p14="http://schemas.microsoft.com/office/powerpoint/2010/main" val="1326781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DSP Features – Thermal Foldback</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a:xfrm>
            <a:off x="333380" y="786359"/>
            <a:ext cx="8467725" cy="1099591"/>
          </a:xfrm>
        </p:spPr>
        <p:txBody>
          <a:bodyPr/>
          <a:lstStyle/>
          <a:p>
            <a:r>
              <a:rPr lang="en-US" b="1" dirty="0"/>
              <a:t>Thermal Gain Foldback</a:t>
            </a:r>
          </a:p>
          <a:p>
            <a:pPr lvl="1"/>
            <a:r>
              <a:rPr lang="en-US" sz="1200" dirty="0"/>
              <a:t>Thermal Gain Foldback (TGFB) is a power limiting feature to protect the TAS6684-Q1 from excessive die temperature while maintaining audio output. The main purpose of foldback power limiting is to keep the output stage within its safe power dissipation limit to avoid unexpected Overtemperature Shutdown. The feature provides a smooth audio response and allows for uninterrupted music playback when temperature limits are crossed. </a:t>
            </a:r>
          </a:p>
        </p:txBody>
      </p:sp>
      <p:sp>
        <p:nvSpPr>
          <p:cNvPr id="4" name="Slide Number Placeholder 3">
            <a:extLst>
              <a:ext uri="{FF2B5EF4-FFF2-40B4-BE49-F238E27FC236}">
                <a16:creationId xmlns:a16="http://schemas.microsoft.com/office/drawing/2014/main" id="{D188B2D2-82B5-482E-B9CD-12EBD6C26D2F}"/>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11</a:t>
            </a:fld>
            <a:endParaRPr lang="en-US">
              <a:solidFill>
                <a:srgbClr val="000000"/>
              </a:solidFill>
              <a:latin typeface="Arial" charset="0"/>
            </a:endParaRPr>
          </a:p>
        </p:txBody>
      </p:sp>
      <p:pic>
        <p:nvPicPr>
          <p:cNvPr id="6" name="Picture 5">
            <a:extLst>
              <a:ext uri="{FF2B5EF4-FFF2-40B4-BE49-F238E27FC236}">
                <a16:creationId xmlns:a16="http://schemas.microsoft.com/office/drawing/2014/main" id="{FA19E4E6-2EB1-4AE8-9F7D-65C77A12C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80" y="1954354"/>
            <a:ext cx="4810516" cy="2472981"/>
          </a:xfrm>
          <a:prstGeom prst="rect">
            <a:avLst/>
          </a:prstGeom>
        </p:spPr>
      </p:pic>
      <p:pic>
        <p:nvPicPr>
          <p:cNvPr id="8" name="Picture 7">
            <a:extLst>
              <a:ext uri="{FF2B5EF4-FFF2-40B4-BE49-F238E27FC236}">
                <a16:creationId xmlns:a16="http://schemas.microsoft.com/office/drawing/2014/main" id="{C8E32857-36BA-4918-B00B-354ED1169B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1" y="2394971"/>
            <a:ext cx="4001111" cy="1591747"/>
          </a:xfrm>
          <a:prstGeom prst="rect">
            <a:avLst/>
          </a:prstGeom>
        </p:spPr>
      </p:pic>
      <p:sp>
        <p:nvSpPr>
          <p:cNvPr id="9" name="Rectangle 8">
            <a:extLst>
              <a:ext uri="{FF2B5EF4-FFF2-40B4-BE49-F238E27FC236}">
                <a16:creationId xmlns:a16="http://schemas.microsoft.com/office/drawing/2014/main" id="{90A53639-0137-4EF9-A455-1A9CFA1AE2DE}"/>
              </a:ext>
            </a:extLst>
          </p:cNvPr>
          <p:cNvSpPr/>
          <p:nvPr/>
        </p:nvSpPr>
        <p:spPr>
          <a:xfrm>
            <a:off x="5864269" y="4013387"/>
            <a:ext cx="2483372" cy="246221"/>
          </a:xfrm>
          <a:prstGeom prst="rect">
            <a:avLst/>
          </a:prstGeom>
        </p:spPr>
        <p:txBody>
          <a:bodyPr wrap="none">
            <a:spAutoFit/>
          </a:bodyPr>
          <a:lstStyle/>
          <a:p>
            <a:r>
              <a:rPr lang="en-US" sz="1000" b="1" dirty="0"/>
              <a:t>Thermal Foldback Attack and Release</a:t>
            </a:r>
          </a:p>
        </p:txBody>
      </p:sp>
    </p:spTree>
    <p:extLst>
      <p:ext uri="{BB962C8B-B14F-4D97-AF65-F5344CB8AC3E}">
        <p14:creationId xmlns:p14="http://schemas.microsoft.com/office/powerpoint/2010/main" val="3286262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25F4713-081D-40A2-BBEF-4D6112978BC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08495" y="2795860"/>
            <a:ext cx="3013412" cy="1695044"/>
          </a:xfrm>
          <a:prstGeom prst="rect">
            <a:avLst/>
          </a:prstGeom>
        </p:spPr>
      </p:pic>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DSP Features – Class-H</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a:xfrm>
            <a:off x="333380" y="786359"/>
            <a:ext cx="8467725" cy="413792"/>
          </a:xfrm>
        </p:spPr>
        <p:txBody>
          <a:bodyPr/>
          <a:lstStyle/>
          <a:p>
            <a:r>
              <a:rPr lang="en-US" b="1" dirty="0"/>
              <a:t>Class-H</a:t>
            </a:r>
          </a:p>
          <a:p>
            <a:pPr lvl="1"/>
            <a:r>
              <a:rPr lang="en-US" sz="1200" dirty="0"/>
              <a:t>The AMP’s internal DSP processes the input audio data and then output the tracking signal through GPIO to control the boost output voltage(PVDD).</a:t>
            </a:r>
          </a:p>
          <a:p>
            <a:pPr lvl="1"/>
            <a:r>
              <a:rPr lang="en-US" sz="1200" dirty="0"/>
              <a:t>Compared with external DSP solution, TI helps customers save development costs and a DSP. </a:t>
            </a:r>
          </a:p>
        </p:txBody>
      </p:sp>
      <p:sp>
        <p:nvSpPr>
          <p:cNvPr id="4" name="Slide Number Placeholder 3">
            <a:extLst>
              <a:ext uri="{FF2B5EF4-FFF2-40B4-BE49-F238E27FC236}">
                <a16:creationId xmlns:a16="http://schemas.microsoft.com/office/drawing/2014/main" id="{5C0B50BA-54A7-4575-9F53-466A5F9680E8}"/>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12</a:t>
            </a:fld>
            <a:endParaRPr lang="en-US">
              <a:solidFill>
                <a:srgbClr val="000000"/>
              </a:solidFill>
              <a:latin typeface="Arial" charset="0"/>
            </a:endParaRPr>
          </a:p>
        </p:txBody>
      </p:sp>
      <p:graphicFrame>
        <p:nvGraphicFramePr>
          <p:cNvPr id="5" name="Object 4">
            <a:extLst>
              <a:ext uri="{FF2B5EF4-FFF2-40B4-BE49-F238E27FC236}">
                <a16:creationId xmlns:a16="http://schemas.microsoft.com/office/drawing/2014/main" id="{A3B20676-725A-4652-966E-508CE7DD80B1}"/>
              </a:ext>
            </a:extLst>
          </p:cNvPr>
          <p:cNvGraphicFramePr>
            <a:graphicFrameLocks noChangeAspect="1"/>
          </p:cNvGraphicFramePr>
          <p:nvPr>
            <p:extLst>
              <p:ext uri="{D42A27DB-BD31-4B8C-83A1-F6EECF244321}">
                <p14:modId xmlns:p14="http://schemas.microsoft.com/office/powerpoint/2010/main" val="270230891"/>
              </p:ext>
            </p:extLst>
          </p:nvPr>
        </p:nvGraphicFramePr>
        <p:xfrm>
          <a:off x="152400" y="1952312"/>
          <a:ext cx="5257800" cy="2006191"/>
        </p:xfrm>
        <a:graphic>
          <a:graphicData uri="http://schemas.openxmlformats.org/presentationml/2006/ole">
            <mc:AlternateContent xmlns:mc="http://schemas.openxmlformats.org/markup-compatibility/2006">
              <mc:Choice xmlns:v="urn:schemas-microsoft-com:vml" Requires="v">
                <p:oleObj name="Visio" r:id="rId3" imgW="16465337" imgH="6286432" progId="Visio.Drawing.15">
                  <p:embed/>
                </p:oleObj>
              </mc:Choice>
              <mc:Fallback>
                <p:oleObj name="Visio" r:id="rId3" imgW="16465337" imgH="6286432" progId="Visio.Drawing.15">
                  <p:embed/>
                  <p:pic>
                    <p:nvPicPr>
                      <p:cNvPr id="5" name="Object 4">
                        <a:extLst>
                          <a:ext uri="{FF2B5EF4-FFF2-40B4-BE49-F238E27FC236}">
                            <a16:creationId xmlns:a16="http://schemas.microsoft.com/office/drawing/2014/main" id="{A3B20676-725A-4652-966E-508CE7DD80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952312"/>
                        <a:ext cx="5257800" cy="2006191"/>
                      </a:xfrm>
                      <a:prstGeom prst="rect">
                        <a:avLst/>
                      </a:prstGeom>
                      <a:noFill/>
                    </p:spPr>
                  </p:pic>
                </p:oleObj>
              </mc:Fallback>
            </mc:AlternateContent>
          </a:graphicData>
        </a:graphic>
      </p:graphicFrame>
      <p:sp>
        <p:nvSpPr>
          <p:cNvPr id="6" name="Rectangle 5">
            <a:extLst>
              <a:ext uri="{FF2B5EF4-FFF2-40B4-BE49-F238E27FC236}">
                <a16:creationId xmlns:a16="http://schemas.microsoft.com/office/drawing/2014/main" id="{D7FE2203-0530-4BF3-9407-0D9A46853F9A}"/>
              </a:ext>
            </a:extLst>
          </p:cNvPr>
          <p:cNvSpPr/>
          <p:nvPr/>
        </p:nvSpPr>
        <p:spPr>
          <a:xfrm>
            <a:off x="5638801" y="1872696"/>
            <a:ext cx="3352800" cy="892552"/>
          </a:xfrm>
          <a:prstGeom prst="rect">
            <a:avLst/>
          </a:prstGeom>
          <a:solidFill>
            <a:schemeClr val="accent6">
              <a:lumMod val="20000"/>
              <a:lumOff val="80000"/>
            </a:schemeClr>
          </a:solidFill>
        </p:spPr>
        <p:txBody>
          <a:bodyPr wrap="square">
            <a:spAutoFit/>
          </a:bodyPr>
          <a:lstStyle/>
          <a:p>
            <a:r>
              <a:rPr lang="en-US" sz="1200" b="1" kern="0" dirty="0"/>
              <a:t>Benefits of Class-H Feature</a:t>
            </a:r>
          </a:p>
          <a:p>
            <a:pPr marL="171452" indent="-171452">
              <a:buFont typeface="Arial" panose="020B0604020202020204" pitchFamily="34" charset="0"/>
              <a:buChar char="•"/>
            </a:pPr>
            <a:r>
              <a:rPr lang="en-US" sz="1000" dirty="0"/>
              <a:t>Improving Audio System Efficiency</a:t>
            </a:r>
          </a:p>
          <a:p>
            <a:pPr marL="628658" lvl="1" indent="-171452">
              <a:buFont typeface="Courier New" panose="02070309020205020404" pitchFamily="49" charset="0"/>
              <a:buChar char="o"/>
            </a:pPr>
            <a:r>
              <a:rPr lang="en-US" sz="1000" dirty="0"/>
              <a:t>Smaller and lighter heat sinks</a:t>
            </a:r>
          </a:p>
          <a:p>
            <a:pPr marL="628658" lvl="1" indent="-171452">
              <a:buFont typeface="Courier New" panose="02070309020205020404" pitchFamily="49" charset="0"/>
              <a:buChar char="o"/>
            </a:pPr>
            <a:r>
              <a:rPr lang="en-US" sz="1000" dirty="0"/>
              <a:t>Lower idle current and power consumption</a:t>
            </a:r>
          </a:p>
          <a:p>
            <a:pPr marL="171452" indent="-171452">
              <a:buFont typeface="Arial" panose="020B0604020202020204" pitchFamily="34" charset="0"/>
              <a:buChar char="•"/>
            </a:pPr>
            <a:r>
              <a:rPr lang="en-US" sz="1000" dirty="0"/>
              <a:t>Better EMC performance because of the lower dv/dt</a:t>
            </a:r>
          </a:p>
        </p:txBody>
      </p:sp>
      <p:sp>
        <p:nvSpPr>
          <p:cNvPr id="8" name="Rectangle 7">
            <a:extLst>
              <a:ext uri="{FF2B5EF4-FFF2-40B4-BE49-F238E27FC236}">
                <a16:creationId xmlns:a16="http://schemas.microsoft.com/office/drawing/2014/main" id="{EA358AC0-0FFF-472B-A30D-F20BD193A24E}"/>
              </a:ext>
            </a:extLst>
          </p:cNvPr>
          <p:cNvSpPr/>
          <p:nvPr/>
        </p:nvSpPr>
        <p:spPr>
          <a:xfrm>
            <a:off x="1969218" y="3992793"/>
            <a:ext cx="1624163" cy="246221"/>
          </a:xfrm>
          <a:prstGeom prst="rect">
            <a:avLst/>
          </a:prstGeom>
        </p:spPr>
        <p:txBody>
          <a:bodyPr wrap="none">
            <a:spAutoFit/>
          </a:bodyPr>
          <a:lstStyle/>
          <a:p>
            <a:r>
              <a:rPr lang="en-US" sz="1000" b="1" dirty="0"/>
              <a:t>Typical Class-H System</a:t>
            </a:r>
          </a:p>
        </p:txBody>
      </p:sp>
    </p:spTree>
    <p:extLst>
      <p:ext uri="{BB962C8B-B14F-4D97-AF65-F5344CB8AC3E}">
        <p14:creationId xmlns:p14="http://schemas.microsoft.com/office/powerpoint/2010/main" val="4215544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DSP Features – Low Latency Mode</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a:xfrm>
            <a:off x="333380" y="786359"/>
            <a:ext cx="8467725" cy="1099592"/>
          </a:xfrm>
        </p:spPr>
        <p:txBody>
          <a:bodyPr/>
          <a:lstStyle/>
          <a:p>
            <a:r>
              <a:rPr lang="en-US" b="1" dirty="0"/>
              <a:t>Low Latency</a:t>
            </a:r>
          </a:p>
          <a:p>
            <a:pPr lvl="1"/>
            <a:r>
              <a:rPr lang="en-US" sz="1200" dirty="0"/>
              <a:t>For time-sensitive audio signals that require a minimal processing delay, such as active noise cancellation (ANC) or road noise cancellation (RNC), TAS6684-Q1 offers a low latency signal path. At 48kHz sampling frequency, this path reduces the signal delay by more than 70% between the input and output of the amplifier by minimizing the internal signal processing. At 96kHz sampling rate, this path can support the delay time less than 100us.</a:t>
            </a:r>
          </a:p>
        </p:txBody>
      </p:sp>
      <p:sp>
        <p:nvSpPr>
          <p:cNvPr id="4" name="Slide Number Placeholder 3">
            <a:extLst>
              <a:ext uri="{FF2B5EF4-FFF2-40B4-BE49-F238E27FC236}">
                <a16:creationId xmlns:a16="http://schemas.microsoft.com/office/drawing/2014/main" id="{5C0B50BA-54A7-4575-9F53-466A5F9680E8}"/>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13</a:t>
            </a:fld>
            <a:endParaRPr lang="en-US">
              <a:solidFill>
                <a:srgbClr val="000000"/>
              </a:solidFill>
              <a:latin typeface="Arial" charset="0"/>
            </a:endParaRPr>
          </a:p>
        </p:txBody>
      </p:sp>
      <p:pic>
        <p:nvPicPr>
          <p:cNvPr id="7" name="Picture 6">
            <a:extLst>
              <a:ext uri="{FF2B5EF4-FFF2-40B4-BE49-F238E27FC236}">
                <a16:creationId xmlns:a16="http://schemas.microsoft.com/office/drawing/2014/main" id="{BAD95AEE-D3B7-4A6F-A9B0-EE4EFD5554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75441" y="2024346"/>
            <a:ext cx="4825664" cy="2366396"/>
          </a:xfrm>
          <a:prstGeom prst="rect">
            <a:avLst/>
          </a:prstGeom>
        </p:spPr>
      </p:pic>
      <p:pic>
        <p:nvPicPr>
          <p:cNvPr id="9" name="Picture 8">
            <a:extLst>
              <a:ext uri="{FF2B5EF4-FFF2-40B4-BE49-F238E27FC236}">
                <a16:creationId xmlns:a16="http://schemas.microsoft.com/office/drawing/2014/main" id="{F941884E-7F5B-474B-9C09-3AD2172A181A}"/>
              </a:ext>
            </a:extLst>
          </p:cNvPr>
          <p:cNvPicPr>
            <a:picLocks noChangeAspect="1"/>
          </p:cNvPicPr>
          <p:nvPr/>
        </p:nvPicPr>
        <p:blipFill>
          <a:blip r:embed="rId3"/>
          <a:stretch>
            <a:fillRect/>
          </a:stretch>
        </p:blipFill>
        <p:spPr>
          <a:xfrm>
            <a:off x="76200" y="2749872"/>
            <a:ext cx="3769058" cy="915343"/>
          </a:xfrm>
          <a:prstGeom prst="rect">
            <a:avLst/>
          </a:prstGeom>
        </p:spPr>
      </p:pic>
    </p:spTree>
    <p:extLst>
      <p:ext uri="{BB962C8B-B14F-4D97-AF65-F5344CB8AC3E}">
        <p14:creationId xmlns:p14="http://schemas.microsoft.com/office/powerpoint/2010/main" val="2169899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DSP Features – Low Latency Mode</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p:txBody>
          <a:bodyPr/>
          <a:lstStyle/>
          <a:p>
            <a:r>
              <a:rPr lang="en-US" b="1" dirty="0"/>
              <a:t>Class-H + Low Latency</a:t>
            </a:r>
          </a:p>
          <a:p>
            <a:pPr lvl="1"/>
            <a:r>
              <a:rPr lang="en-US" sz="1200" dirty="0"/>
              <a:t>Class-H feature will not influence the delay of low latency signal.</a:t>
            </a:r>
          </a:p>
          <a:p>
            <a:pPr lvl="1"/>
            <a:r>
              <a:rPr lang="en-US" sz="1200" dirty="0"/>
              <a:t>When use Class-H and ANC/RNC(Low Latency) features together, it’s necessary to ensure that the margin of PVDD can meet the amplitude requirements of ANC/RNC. </a:t>
            </a:r>
          </a:p>
        </p:txBody>
      </p:sp>
      <p:sp>
        <p:nvSpPr>
          <p:cNvPr id="4" name="Slide Number Placeholder 3">
            <a:extLst>
              <a:ext uri="{FF2B5EF4-FFF2-40B4-BE49-F238E27FC236}">
                <a16:creationId xmlns:a16="http://schemas.microsoft.com/office/drawing/2014/main" id="{5C0B50BA-54A7-4575-9F53-466A5F9680E8}"/>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14</a:t>
            </a:fld>
            <a:endParaRPr lang="en-US">
              <a:solidFill>
                <a:srgbClr val="000000"/>
              </a:solidFill>
              <a:latin typeface="Arial" charset="0"/>
            </a:endParaRPr>
          </a:p>
        </p:txBody>
      </p:sp>
      <p:pic>
        <p:nvPicPr>
          <p:cNvPr id="5" name="Picture 4">
            <a:extLst>
              <a:ext uri="{FF2B5EF4-FFF2-40B4-BE49-F238E27FC236}">
                <a16:creationId xmlns:a16="http://schemas.microsoft.com/office/drawing/2014/main" id="{D27A4112-982F-431A-98EE-7D82A9352652}"/>
              </a:ext>
            </a:extLst>
          </p:cNvPr>
          <p:cNvPicPr>
            <a:picLocks noChangeAspect="1"/>
          </p:cNvPicPr>
          <p:nvPr/>
        </p:nvPicPr>
        <p:blipFill>
          <a:blip r:embed="rId2"/>
          <a:stretch>
            <a:fillRect/>
          </a:stretch>
        </p:blipFill>
        <p:spPr>
          <a:xfrm>
            <a:off x="111129" y="1752616"/>
            <a:ext cx="8912226" cy="2931303"/>
          </a:xfrm>
          <a:prstGeom prst="rect">
            <a:avLst/>
          </a:prstGeom>
        </p:spPr>
      </p:pic>
    </p:spTree>
    <p:extLst>
      <p:ext uri="{BB962C8B-B14F-4D97-AF65-F5344CB8AC3E}">
        <p14:creationId xmlns:p14="http://schemas.microsoft.com/office/powerpoint/2010/main" val="638308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DSP Features – IV Sense</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p:txBody>
          <a:bodyPr/>
          <a:lstStyle/>
          <a:p>
            <a:r>
              <a:rPr lang="en-US" b="1" dirty="0"/>
              <a:t>IV Sense</a:t>
            </a:r>
          </a:p>
          <a:p>
            <a:pPr lvl="1"/>
            <a:r>
              <a:rPr lang="en-US" sz="1200" dirty="0">
                <a:solidFill>
                  <a:srgbClr val="000000"/>
                </a:solidFill>
              </a:rPr>
              <a:t>TAS6584-Q1 can support the output current measurement and voltage predict of each channel simultaneously. The measured current and voltage data is provided through SDOUT pin. </a:t>
            </a:r>
            <a:r>
              <a:rPr lang="en-US" sz="1200" dirty="0"/>
              <a:t>The following data groups can be transmitted through SDOUT:</a:t>
            </a:r>
          </a:p>
          <a:p>
            <a:pPr lvl="2"/>
            <a:r>
              <a:rPr lang="en-US" sz="1100" dirty="0" err="1"/>
              <a:t>Isense</a:t>
            </a:r>
            <a:r>
              <a:rPr lang="en-US" sz="1100" dirty="0"/>
              <a:t> Ch1-4 - Current Sense feedback by channel;</a:t>
            </a:r>
          </a:p>
          <a:p>
            <a:pPr lvl="2"/>
            <a:r>
              <a:rPr lang="en-US" sz="1100" dirty="0" err="1"/>
              <a:t>Vpredict</a:t>
            </a:r>
            <a:r>
              <a:rPr lang="en-US" sz="1100" dirty="0"/>
              <a:t> Ch1-4 - Output voltage estimate based on supply voltage and input signal by channel. </a:t>
            </a:r>
            <a:r>
              <a:rPr lang="en-US" sz="1100" dirty="0" err="1"/>
              <a:t>Vpredict</a:t>
            </a:r>
            <a:r>
              <a:rPr lang="en-US" sz="1100" dirty="0"/>
              <a:t> data is only available at 48 kHz sampling frequency and not supported at 96 kHz or 192 kHz.</a:t>
            </a:r>
          </a:p>
          <a:p>
            <a:pPr lvl="2"/>
            <a:r>
              <a:rPr lang="en-US" sz="1100" dirty="0"/>
              <a:t>Aux Ch1-4 - Auxiliary data channels. Support Aux1 and Aux2 on TDM16 mode.</a:t>
            </a:r>
          </a:p>
          <a:p>
            <a:pPr lvl="1"/>
            <a:r>
              <a:rPr lang="en-US" sz="1200" dirty="0"/>
              <a:t>Because SODUT pin is a tri-state(0,1,Hi-Z) output pin, the multiple SDOUT pins can be tied together directly.</a:t>
            </a:r>
          </a:p>
        </p:txBody>
      </p:sp>
      <p:sp>
        <p:nvSpPr>
          <p:cNvPr id="4" name="Slide Number Placeholder 3">
            <a:extLst>
              <a:ext uri="{FF2B5EF4-FFF2-40B4-BE49-F238E27FC236}">
                <a16:creationId xmlns:a16="http://schemas.microsoft.com/office/drawing/2014/main" id="{5C0B50BA-54A7-4575-9F53-466A5F9680E8}"/>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15</a:t>
            </a:fld>
            <a:endParaRPr lang="en-US">
              <a:solidFill>
                <a:srgbClr val="000000"/>
              </a:solidFill>
              <a:latin typeface="Arial" charset="0"/>
            </a:endParaRPr>
          </a:p>
        </p:txBody>
      </p:sp>
      <p:pic>
        <p:nvPicPr>
          <p:cNvPr id="6" name="Picture 5">
            <a:extLst>
              <a:ext uri="{FF2B5EF4-FFF2-40B4-BE49-F238E27FC236}">
                <a16:creationId xmlns:a16="http://schemas.microsoft.com/office/drawing/2014/main" id="{AE228EEE-06F5-4605-9B8F-55DADB7485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8827" y="2712432"/>
            <a:ext cx="5496830" cy="1840348"/>
          </a:xfrm>
          <a:prstGeom prst="rect">
            <a:avLst/>
          </a:prstGeom>
        </p:spPr>
      </p:pic>
    </p:spTree>
    <p:extLst>
      <p:ext uri="{BB962C8B-B14F-4D97-AF65-F5344CB8AC3E}">
        <p14:creationId xmlns:p14="http://schemas.microsoft.com/office/powerpoint/2010/main" val="1001170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DSP Features – Clip Detect</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a:xfrm>
            <a:off x="333380" y="786359"/>
            <a:ext cx="8467725" cy="947192"/>
          </a:xfrm>
        </p:spPr>
        <p:txBody>
          <a:bodyPr/>
          <a:lstStyle/>
          <a:p>
            <a:r>
              <a:rPr lang="en-US" b="1" dirty="0"/>
              <a:t>Clip Detect</a:t>
            </a:r>
          </a:p>
          <a:p>
            <a:pPr lvl="1"/>
            <a:r>
              <a:rPr lang="en-US" sz="1200" dirty="0"/>
              <a:t>The DSP monitors the audio signal of each channel individually and compares the magnitude of the audio signal at the input to the interpolation filters to a configurable threshold. If the audio signal exceeds the threshold, a Clip Detect Warning Event is triggered.</a:t>
            </a:r>
          </a:p>
        </p:txBody>
      </p:sp>
      <p:sp>
        <p:nvSpPr>
          <p:cNvPr id="4" name="Slide Number Placeholder 3">
            <a:extLst>
              <a:ext uri="{FF2B5EF4-FFF2-40B4-BE49-F238E27FC236}">
                <a16:creationId xmlns:a16="http://schemas.microsoft.com/office/drawing/2014/main" id="{5C0B50BA-54A7-4575-9F53-466A5F9680E8}"/>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16</a:t>
            </a:fld>
            <a:endParaRPr lang="en-US">
              <a:solidFill>
                <a:srgbClr val="000000"/>
              </a:solidFill>
              <a:latin typeface="Arial" charset="0"/>
            </a:endParaRPr>
          </a:p>
        </p:txBody>
      </p:sp>
      <p:graphicFrame>
        <p:nvGraphicFramePr>
          <p:cNvPr id="8" name="Object 7">
            <a:extLst>
              <a:ext uri="{FF2B5EF4-FFF2-40B4-BE49-F238E27FC236}">
                <a16:creationId xmlns:a16="http://schemas.microsoft.com/office/drawing/2014/main" id="{DD85FEBD-6BE7-4C8A-9939-2895BFB5EA29}"/>
              </a:ext>
            </a:extLst>
          </p:cNvPr>
          <p:cNvGraphicFramePr>
            <a:graphicFrameLocks noChangeAspect="1"/>
          </p:cNvGraphicFramePr>
          <p:nvPr>
            <p:extLst>
              <p:ext uri="{D42A27DB-BD31-4B8C-83A1-F6EECF244321}">
                <p14:modId xmlns:p14="http://schemas.microsoft.com/office/powerpoint/2010/main" val="4221010215"/>
              </p:ext>
            </p:extLst>
          </p:nvPr>
        </p:nvGraphicFramePr>
        <p:xfrm>
          <a:off x="1462377" y="1716812"/>
          <a:ext cx="6209729" cy="2666999"/>
        </p:xfrm>
        <a:graphic>
          <a:graphicData uri="http://schemas.openxmlformats.org/presentationml/2006/ole">
            <mc:AlternateContent xmlns:mc="http://schemas.openxmlformats.org/markup-compatibility/2006">
              <mc:Choice xmlns:v="urn:schemas-microsoft-com:vml" Requires="v">
                <p:oleObj name="Visio" r:id="rId2" imgW="7734034" imgH="3324278" progId="Visio.Drawing.15">
                  <p:embed/>
                </p:oleObj>
              </mc:Choice>
              <mc:Fallback>
                <p:oleObj name="Visio" r:id="rId2" imgW="7734034" imgH="3324278" progId="Visio.Drawing.15">
                  <p:embed/>
                  <p:pic>
                    <p:nvPicPr>
                      <p:cNvPr id="8" name="Object 7">
                        <a:extLst>
                          <a:ext uri="{FF2B5EF4-FFF2-40B4-BE49-F238E27FC236}">
                            <a16:creationId xmlns:a16="http://schemas.microsoft.com/office/drawing/2014/main" id="{DD85FEBD-6BE7-4C8A-9939-2895BFB5EA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2377" y="1716812"/>
                        <a:ext cx="6209729" cy="2666999"/>
                      </a:xfrm>
                      <a:prstGeom prst="rect">
                        <a:avLst/>
                      </a:prstGeom>
                      <a:noFill/>
                    </p:spPr>
                  </p:pic>
                </p:oleObj>
              </mc:Fallback>
            </mc:AlternateContent>
          </a:graphicData>
        </a:graphic>
      </p:graphicFrame>
    </p:spTree>
    <p:extLst>
      <p:ext uri="{BB962C8B-B14F-4D97-AF65-F5344CB8AC3E}">
        <p14:creationId xmlns:p14="http://schemas.microsoft.com/office/powerpoint/2010/main" val="496449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DSP Features – Real-Time Load DIAG</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a:xfrm>
            <a:off x="333380" y="786358"/>
            <a:ext cx="8467725" cy="1251991"/>
          </a:xfrm>
        </p:spPr>
        <p:txBody>
          <a:bodyPr/>
          <a:lstStyle/>
          <a:p>
            <a:r>
              <a:rPr lang="en-US" b="1" dirty="0"/>
              <a:t>Real-Time Load DIAG</a:t>
            </a:r>
          </a:p>
          <a:p>
            <a:pPr lvl="1"/>
            <a:r>
              <a:rPr lang="en-US" sz="1200" dirty="0"/>
              <a:t>Real-Time Load Diagnostics (RTLDG) allows the detection of shorted load (SL), open load (OL) conditions during audio operation of the amplifier. To monitor the load impedance while in PLAY state </a:t>
            </a:r>
            <a:r>
              <a:rPr lang="en-US" sz="1200" dirty="0" err="1"/>
              <a:t>state</a:t>
            </a:r>
            <a:r>
              <a:rPr lang="en-US" sz="1200" dirty="0"/>
              <a:t> TAS6684-Q1 uses its integrated current sense to measure the output impedance by channel and compare it with configurable thresholds. An internally generated pilot tone ensures the continuous detection of the output impedance, regardless if an external audio input signal is present. The configurable pilot tone is by default a 6 Hz, -36 </a:t>
            </a:r>
            <a:r>
              <a:rPr lang="en-US" sz="1200" dirty="0" err="1"/>
              <a:t>dBFs</a:t>
            </a:r>
            <a:r>
              <a:rPr lang="en-US" sz="1200" dirty="0"/>
              <a:t> signal.</a:t>
            </a:r>
          </a:p>
        </p:txBody>
      </p:sp>
      <p:sp>
        <p:nvSpPr>
          <p:cNvPr id="4" name="Slide Number Placeholder 3">
            <a:extLst>
              <a:ext uri="{FF2B5EF4-FFF2-40B4-BE49-F238E27FC236}">
                <a16:creationId xmlns:a16="http://schemas.microsoft.com/office/drawing/2014/main" id="{5C0B50BA-54A7-4575-9F53-466A5F9680E8}"/>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17</a:t>
            </a:fld>
            <a:endParaRPr lang="en-US">
              <a:solidFill>
                <a:srgbClr val="000000"/>
              </a:solidFill>
              <a:latin typeface="Arial" charset="0"/>
            </a:endParaRPr>
          </a:p>
        </p:txBody>
      </p:sp>
      <p:pic>
        <p:nvPicPr>
          <p:cNvPr id="6" name="Picture 5">
            <a:extLst>
              <a:ext uri="{FF2B5EF4-FFF2-40B4-BE49-F238E27FC236}">
                <a16:creationId xmlns:a16="http://schemas.microsoft.com/office/drawing/2014/main" id="{6AF40DBD-CB34-4507-8084-9FFE343350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419350"/>
            <a:ext cx="4324900" cy="1807265"/>
          </a:xfrm>
          <a:prstGeom prst="rect">
            <a:avLst/>
          </a:prstGeom>
        </p:spPr>
      </p:pic>
      <p:pic>
        <p:nvPicPr>
          <p:cNvPr id="7" name="Picture 6">
            <a:extLst>
              <a:ext uri="{FF2B5EF4-FFF2-40B4-BE49-F238E27FC236}">
                <a16:creationId xmlns:a16="http://schemas.microsoft.com/office/drawing/2014/main" id="{6F43D4BE-B520-4649-8E45-8AE14858A15F}"/>
              </a:ext>
            </a:extLst>
          </p:cNvPr>
          <p:cNvPicPr>
            <a:picLocks noChangeAspect="1"/>
          </p:cNvPicPr>
          <p:nvPr/>
        </p:nvPicPr>
        <p:blipFill>
          <a:blip r:embed="rId3"/>
          <a:stretch>
            <a:fillRect/>
          </a:stretch>
        </p:blipFill>
        <p:spPr>
          <a:xfrm>
            <a:off x="5181600" y="2259141"/>
            <a:ext cx="3048000" cy="2127682"/>
          </a:xfrm>
          <a:prstGeom prst="rect">
            <a:avLst/>
          </a:prstGeom>
        </p:spPr>
      </p:pic>
      <p:sp>
        <p:nvSpPr>
          <p:cNvPr id="8" name="TextBox 7">
            <a:extLst>
              <a:ext uri="{FF2B5EF4-FFF2-40B4-BE49-F238E27FC236}">
                <a16:creationId xmlns:a16="http://schemas.microsoft.com/office/drawing/2014/main" id="{F88EAC8B-B775-48A9-8A30-D887402590BA}"/>
              </a:ext>
            </a:extLst>
          </p:cNvPr>
          <p:cNvSpPr txBox="1"/>
          <p:nvPr/>
        </p:nvSpPr>
        <p:spPr>
          <a:xfrm>
            <a:off x="5334001" y="3638550"/>
            <a:ext cx="569387" cy="230832"/>
          </a:xfrm>
          <a:prstGeom prst="rect">
            <a:avLst/>
          </a:prstGeom>
          <a:noFill/>
        </p:spPr>
        <p:txBody>
          <a:bodyPr wrap="none" rtlCol="0">
            <a:spAutoFit/>
          </a:bodyPr>
          <a:lstStyle/>
          <a:p>
            <a:r>
              <a:rPr lang="en-US" sz="900" b="1" dirty="0">
                <a:solidFill>
                  <a:srgbClr val="AE0289"/>
                </a:solidFill>
              </a:rPr>
              <a:t>OUT_P</a:t>
            </a:r>
          </a:p>
        </p:txBody>
      </p:sp>
      <p:sp>
        <p:nvSpPr>
          <p:cNvPr id="9" name="TextBox 8">
            <a:extLst>
              <a:ext uri="{FF2B5EF4-FFF2-40B4-BE49-F238E27FC236}">
                <a16:creationId xmlns:a16="http://schemas.microsoft.com/office/drawing/2014/main" id="{466EBF03-B9F2-45DA-AA04-EC53E49D33C8}"/>
              </a:ext>
            </a:extLst>
          </p:cNvPr>
          <p:cNvSpPr txBox="1"/>
          <p:nvPr/>
        </p:nvSpPr>
        <p:spPr>
          <a:xfrm>
            <a:off x="6752005" y="3208743"/>
            <a:ext cx="979755" cy="230832"/>
          </a:xfrm>
          <a:prstGeom prst="rect">
            <a:avLst/>
          </a:prstGeom>
          <a:noFill/>
        </p:spPr>
        <p:txBody>
          <a:bodyPr wrap="none" rtlCol="0">
            <a:spAutoFit/>
          </a:bodyPr>
          <a:lstStyle/>
          <a:p>
            <a:r>
              <a:rPr lang="en-US" sz="900" b="1" dirty="0">
                <a:solidFill>
                  <a:srgbClr val="AE0289"/>
                </a:solidFill>
              </a:rPr>
              <a:t>6Hz Pilot Tone</a:t>
            </a:r>
          </a:p>
        </p:txBody>
      </p:sp>
    </p:spTree>
    <p:extLst>
      <p:ext uri="{BB962C8B-B14F-4D97-AF65-F5344CB8AC3E}">
        <p14:creationId xmlns:p14="http://schemas.microsoft.com/office/powerpoint/2010/main" val="4235476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4A079C-D1BC-453A-9B92-D15640EDACD9}"/>
              </a:ext>
            </a:extLst>
          </p:cNvPr>
          <p:cNvSpPr>
            <a:spLocks noGrp="1"/>
          </p:cNvSpPr>
          <p:nvPr>
            <p:ph type="ctrTitle"/>
          </p:nvPr>
        </p:nvSpPr>
        <p:spPr/>
        <p:txBody>
          <a:bodyPr/>
          <a:lstStyle/>
          <a:p>
            <a:pPr>
              <a:lnSpc>
                <a:spcPct val="150000"/>
              </a:lnSpc>
            </a:pPr>
            <a:r>
              <a:rPr lang="en-US" altLang="zh-CN" dirty="0"/>
              <a:t>Schematic &amp; Layout Guidance</a:t>
            </a:r>
          </a:p>
        </p:txBody>
      </p:sp>
      <p:sp>
        <p:nvSpPr>
          <p:cNvPr id="4" name="Slide Number Placeholder 3">
            <a:extLst>
              <a:ext uri="{FF2B5EF4-FFF2-40B4-BE49-F238E27FC236}">
                <a16:creationId xmlns:a16="http://schemas.microsoft.com/office/drawing/2014/main" id="{AD72F0FA-126E-4538-9A3B-CDB3076AC701}"/>
              </a:ext>
            </a:extLst>
          </p:cNvPr>
          <p:cNvSpPr>
            <a:spLocks noGrp="1"/>
          </p:cNvSpPr>
          <p:nvPr>
            <p:ph type="sldNum" sz="quarter" idx="10"/>
          </p:nvPr>
        </p:nvSpPr>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18</a:t>
            </a:fld>
            <a:endParaRPr lang="en-US">
              <a:solidFill>
                <a:srgbClr val="000000"/>
              </a:solidFill>
              <a:latin typeface="Arial" charset="0"/>
            </a:endParaRPr>
          </a:p>
        </p:txBody>
      </p:sp>
    </p:spTree>
    <p:extLst>
      <p:ext uri="{BB962C8B-B14F-4D97-AF65-F5344CB8AC3E}">
        <p14:creationId xmlns:p14="http://schemas.microsoft.com/office/powerpoint/2010/main" val="4036305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Schematic</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a:xfrm>
            <a:off x="333380" y="786358"/>
            <a:ext cx="3095619" cy="3831887"/>
          </a:xfrm>
        </p:spPr>
        <p:txBody>
          <a:bodyPr/>
          <a:lstStyle/>
          <a:p>
            <a:r>
              <a:rPr lang="en-US" b="1" dirty="0"/>
              <a:t>Schematic Check list</a:t>
            </a:r>
          </a:p>
          <a:p>
            <a:pPr lvl="1"/>
            <a:r>
              <a:rPr lang="en-US" sz="1200" dirty="0"/>
              <a:t>1. PDN&amp;STBY </a:t>
            </a:r>
          </a:p>
          <a:p>
            <a:pPr marL="573989" lvl="2" indent="0">
              <a:buNone/>
            </a:pPr>
            <a:r>
              <a:rPr lang="en-US" sz="1100" dirty="0"/>
              <a:t>Increase RC and grounding resistance to ensure good filtering effect</a:t>
            </a:r>
          </a:p>
          <a:p>
            <a:pPr lvl="1"/>
            <a:r>
              <a:rPr lang="en-US" sz="1200" dirty="0"/>
              <a:t>2. Digital decoupling</a:t>
            </a:r>
          </a:p>
          <a:p>
            <a:pPr marL="573989" lvl="2" indent="0">
              <a:buNone/>
            </a:pPr>
            <a:r>
              <a:rPr lang="en-US" sz="1100" dirty="0"/>
              <a:t>Floating ground to avoid affecting DGND</a:t>
            </a:r>
          </a:p>
          <a:p>
            <a:pPr lvl="1"/>
            <a:r>
              <a:rPr lang="en-US" sz="1200" dirty="0"/>
              <a:t>3. PVDD decoupling</a:t>
            </a:r>
          </a:p>
          <a:p>
            <a:pPr marL="573989" lvl="2" indent="0">
              <a:buNone/>
            </a:pPr>
            <a:r>
              <a:rPr lang="en-US" sz="1100" dirty="0"/>
              <a:t>Make sure to place a 0.1uF capacitor on each PVDD pin (at least 5 in total)</a:t>
            </a:r>
          </a:p>
          <a:p>
            <a:pPr lvl="1"/>
            <a:r>
              <a:rPr lang="en-US" sz="1200" dirty="0"/>
              <a:t>4. Output LC filter</a:t>
            </a:r>
          </a:p>
          <a:p>
            <a:pPr lvl="2"/>
            <a:r>
              <a:rPr lang="en-US" sz="1100" dirty="0"/>
              <a:t>BTL: 10uF+2.2uF (48kHz, 480kHz </a:t>
            </a:r>
            <a:r>
              <a:rPr lang="en-US" sz="1100" dirty="0" err="1"/>
              <a:t>Fsw</a:t>
            </a:r>
            <a:r>
              <a:rPr lang="en-US" sz="1100" dirty="0"/>
              <a:t>, 4Ohm)</a:t>
            </a:r>
          </a:p>
          <a:p>
            <a:pPr lvl="2"/>
            <a:r>
              <a:rPr lang="en-US" altLang="zh-CN" sz="1100" dirty="0">
                <a:cs typeface="Calibri" pitchFamily="34" charset="0"/>
              </a:rPr>
              <a:t>Find the LC filter designer tool in ti.com </a:t>
            </a:r>
            <a:r>
              <a:rPr lang="en-US" sz="1100" dirty="0">
                <a:hlinkClick r:id="rId2"/>
              </a:rPr>
              <a:t>http://www.ti.com/tool/LCFILTER-CALC-TOOL</a:t>
            </a:r>
            <a:endParaRPr lang="en-US" sz="1100" dirty="0"/>
          </a:p>
          <a:p>
            <a:pPr lvl="1"/>
            <a:r>
              <a:rPr lang="en-US" sz="1200" dirty="0"/>
              <a:t>5. Capacitor beside connector</a:t>
            </a:r>
          </a:p>
        </p:txBody>
      </p:sp>
      <p:sp>
        <p:nvSpPr>
          <p:cNvPr id="4" name="Slide Number Placeholder 3">
            <a:extLst>
              <a:ext uri="{FF2B5EF4-FFF2-40B4-BE49-F238E27FC236}">
                <a16:creationId xmlns:a16="http://schemas.microsoft.com/office/drawing/2014/main" id="{5C0B50BA-54A7-4575-9F53-466A5F9680E8}"/>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19</a:t>
            </a:fld>
            <a:endParaRPr lang="en-US">
              <a:solidFill>
                <a:srgbClr val="000000"/>
              </a:solidFill>
              <a:latin typeface="Arial" charset="0"/>
            </a:endParaRPr>
          </a:p>
        </p:txBody>
      </p:sp>
      <p:pic>
        <p:nvPicPr>
          <p:cNvPr id="6" name="Picture 5">
            <a:extLst>
              <a:ext uri="{FF2B5EF4-FFF2-40B4-BE49-F238E27FC236}">
                <a16:creationId xmlns:a16="http://schemas.microsoft.com/office/drawing/2014/main" id="{169733D3-25E6-4140-BD68-E64C9AE6A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625129"/>
            <a:ext cx="4752274" cy="3877339"/>
          </a:xfrm>
          <a:prstGeom prst="rect">
            <a:avLst/>
          </a:prstGeom>
        </p:spPr>
      </p:pic>
      <p:sp>
        <p:nvSpPr>
          <p:cNvPr id="9" name="Rectangle 8">
            <a:extLst>
              <a:ext uri="{FF2B5EF4-FFF2-40B4-BE49-F238E27FC236}">
                <a16:creationId xmlns:a16="http://schemas.microsoft.com/office/drawing/2014/main" id="{2868ABEA-EA42-46E4-BA5D-F6BB7E4393F9}"/>
              </a:ext>
            </a:extLst>
          </p:cNvPr>
          <p:cNvSpPr/>
          <p:nvPr/>
        </p:nvSpPr>
        <p:spPr>
          <a:xfrm>
            <a:off x="4800600" y="666750"/>
            <a:ext cx="685800" cy="762000"/>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 name="TextBox 9">
            <a:extLst>
              <a:ext uri="{FF2B5EF4-FFF2-40B4-BE49-F238E27FC236}">
                <a16:creationId xmlns:a16="http://schemas.microsoft.com/office/drawing/2014/main" id="{4CB53D75-2450-45FC-800D-05DE1D80256C}"/>
              </a:ext>
            </a:extLst>
          </p:cNvPr>
          <p:cNvSpPr txBox="1"/>
          <p:nvPr/>
        </p:nvSpPr>
        <p:spPr>
          <a:xfrm>
            <a:off x="4586860" y="415107"/>
            <a:ext cx="1019831" cy="230832"/>
          </a:xfrm>
          <a:prstGeom prst="rect">
            <a:avLst/>
          </a:prstGeom>
          <a:noFill/>
        </p:spPr>
        <p:txBody>
          <a:bodyPr wrap="none" rtlCol="0">
            <a:spAutoFit/>
          </a:bodyPr>
          <a:lstStyle/>
          <a:p>
            <a:r>
              <a:rPr lang="en-US" sz="900" b="1" dirty="0">
                <a:solidFill>
                  <a:srgbClr val="FF0000"/>
                </a:solidFill>
              </a:rPr>
              <a:t>① PDN&amp;STBY </a:t>
            </a:r>
          </a:p>
        </p:txBody>
      </p:sp>
      <p:sp>
        <p:nvSpPr>
          <p:cNvPr id="11" name="Rectangle 10">
            <a:extLst>
              <a:ext uri="{FF2B5EF4-FFF2-40B4-BE49-F238E27FC236}">
                <a16:creationId xmlns:a16="http://schemas.microsoft.com/office/drawing/2014/main" id="{4E610A05-6596-41F1-B5E4-C02041C15D72}"/>
              </a:ext>
            </a:extLst>
          </p:cNvPr>
          <p:cNvSpPr/>
          <p:nvPr/>
        </p:nvSpPr>
        <p:spPr>
          <a:xfrm>
            <a:off x="3886201" y="1213868"/>
            <a:ext cx="904875" cy="762000"/>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 name="TextBox 12">
            <a:extLst>
              <a:ext uri="{FF2B5EF4-FFF2-40B4-BE49-F238E27FC236}">
                <a16:creationId xmlns:a16="http://schemas.microsoft.com/office/drawing/2014/main" id="{46CCEFD4-6803-4C87-A9AA-CD46D204AE0F}"/>
              </a:ext>
            </a:extLst>
          </p:cNvPr>
          <p:cNvSpPr txBox="1"/>
          <p:nvPr/>
        </p:nvSpPr>
        <p:spPr>
          <a:xfrm>
            <a:off x="3539071" y="993441"/>
            <a:ext cx="1353256" cy="230832"/>
          </a:xfrm>
          <a:prstGeom prst="rect">
            <a:avLst/>
          </a:prstGeom>
          <a:noFill/>
        </p:spPr>
        <p:txBody>
          <a:bodyPr wrap="none" rtlCol="0">
            <a:spAutoFit/>
          </a:bodyPr>
          <a:lstStyle/>
          <a:p>
            <a:r>
              <a:rPr lang="en-US" sz="900" b="1" dirty="0">
                <a:solidFill>
                  <a:srgbClr val="FF0000"/>
                </a:solidFill>
              </a:rPr>
              <a:t>② Digital decoupling</a:t>
            </a:r>
          </a:p>
        </p:txBody>
      </p:sp>
      <p:sp>
        <p:nvSpPr>
          <p:cNvPr id="14" name="Rectangle 13">
            <a:extLst>
              <a:ext uri="{FF2B5EF4-FFF2-40B4-BE49-F238E27FC236}">
                <a16:creationId xmlns:a16="http://schemas.microsoft.com/office/drawing/2014/main" id="{3A10D1EB-1B88-4CF7-B2D0-77E76F7226B7}"/>
              </a:ext>
            </a:extLst>
          </p:cNvPr>
          <p:cNvSpPr/>
          <p:nvPr/>
        </p:nvSpPr>
        <p:spPr>
          <a:xfrm>
            <a:off x="5313364" y="4095750"/>
            <a:ext cx="904875" cy="304800"/>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TextBox 15">
            <a:extLst>
              <a:ext uri="{FF2B5EF4-FFF2-40B4-BE49-F238E27FC236}">
                <a16:creationId xmlns:a16="http://schemas.microsoft.com/office/drawing/2014/main" id="{35377A36-0D6A-409F-AFFC-A277CF9C1893}"/>
              </a:ext>
            </a:extLst>
          </p:cNvPr>
          <p:cNvSpPr txBox="1"/>
          <p:nvPr/>
        </p:nvSpPr>
        <p:spPr>
          <a:xfrm>
            <a:off x="5143500" y="4387413"/>
            <a:ext cx="1321196" cy="230832"/>
          </a:xfrm>
          <a:prstGeom prst="rect">
            <a:avLst/>
          </a:prstGeom>
          <a:noFill/>
        </p:spPr>
        <p:txBody>
          <a:bodyPr wrap="none" rtlCol="0">
            <a:spAutoFit/>
          </a:bodyPr>
          <a:lstStyle/>
          <a:p>
            <a:r>
              <a:rPr lang="en-US" sz="900" b="1" dirty="0">
                <a:solidFill>
                  <a:srgbClr val="FF0000"/>
                </a:solidFill>
              </a:rPr>
              <a:t>③ PVDD decoupling</a:t>
            </a:r>
          </a:p>
        </p:txBody>
      </p:sp>
      <p:sp>
        <p:nvSpPr>
          <p:cNvPr id="17" name="Rectangle 16">
            <a:extLst>
              <a:ext uri="{FF2B5EF4-FFF2-40B4-BE49-F238E27FC236}">
                <a16:creationId xmlns:a16="http://schemas.microsoft.com/office/drawing/2014/main" id="{8465686C-E351-4078-83DE-06F888634D44}"/>
              </a:ext>
            </a:extLst>
          </p:cNvPr>
          <p:cNvSpPr/>
          <p:nvPr/>
        </p:nvSpPr>
        <p:spPr>
          <a:xfrm>
            <a:off x="6934201" y="1752585"/>
            <a:ext cx="457200" cy="304800"/>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TextBox 17">
            <a:extLst>
              <a:ext uri="{FF2B5EF4-FFF2-40B4-BE49-F238E27FC236}">
                <a16:creationId xmlns:a16="http://schemas.microsoft.com/office/drawing/2014/main" id="{2A8EB412-B356-4991-A15C-2EDBA82FE63B}"/>
              </a:ext>
            </a:extLst>
          </p:cNvPr>
          <p:cNvSpPr txBox="1"/>
          <p:nvPr/>
        </p:nvSpPr>
        <p:spPr>
          <a:xfrm>
            <a:off x="6710591" y="1539853"/>
            <a:ext cx="1201509" cy="215444"/>
          </a:xfrm>
          <a:prstGeom prst="rect">
            <a:avLst/>
          </a:prstGeom>
          <a:noFill/>
        </p:spPr>
        <p:txBody>
          <a:bodyPr wrap="square" rtlCol="0">
            <a:spAutoFit/>
          </a:bodyPr>
          <a:lstStyle/>
          <a:p>
            <a:r>
              <a:rPr lang="en-US" sz="800" b="1" dirty="0">
                <a:solidFill>
                  <a:srgbClr val="FF0000"/>
                </a:solidFill>
              </a:rPr>
              <a:t>④ Output LC filter</a:t>
            </a:r>
          </a:p>
        </p:txBody>
      </p:sp>
      <p:sp>
        <p:nvSpPr>
          <p:cNvPr id="19" name="Rectangle 18">
            <a:extLst>
              <a:ext uri="{FF2B5EF4-FFF2-40B4-BE49-F238E27FC236}">
                <a16:creationId xmlns:a16="http://schemas.microsoft.com/office/drawing/2014/main" id="{E9F42406-63B4-4442-9799-9C30BB1FFDBF}"/>
              </a:ext>
            </a:extLst>
          </p:cNvPr>
          <p:cNvSpPr/>
          <p:nvPr/>
        </p:nvSpPr>
        <p:spPr>
          <a:xfrm>
            <a:off x="7447313" y="2671682"/>
            <a:ext cx="325087" cy="304800"/>
          </a:xfrm>
          <a:prstGeom prst="rect">
            <a:avLst/>
          </a:prstGeom>
          <a:noFill/>
          <a:ln>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0" name="TextBox 19">
            <a:extLst>
              <a:ext uri="{FF2B5EF4-FFF2-40B4-BE49-F238E27FC236}">
                <a16:creationId xmlns:a16="http://schemas.microsoft.com/office/drawing/2014/main" id="{0AEE2AC2-583B-4468-8B02-778A33B3544E}"/>
              </a:ext>
            </a:extLst>
          </p:cNvPr>
          <p:cNvSpPr txBox="1"/>
          <p:nvPr/>
        </p:nvSpPr>
        <p:spPr>
          <a:xfrm>
            <a:off x="8001000" y="2671682"/>
            <a:ext cx="1143000" cy="369332"/>
          </a:xfrm>
          <a:prstGeom prst="rect">
            <a:avLst/>
          </a:prstGeom>
          <a:noFill/>
        </p:spPr>
        <p:txBody>
          <a:bodyPr wrap="square" rtlCol="0">
            <a:spAutoFit/>
          </a:bodyPr>
          <a:lstStyle/>
          <a:p>
            <a:r>
              <a:rPr lang="en-US" sz="900" b="1" dirty="0">
                <a:solidFill>
                  <a:srgbClr val="FF0000"/>
                </a:solidFill>
              </a:rPr>
              <a:t>⑤ Capacitor beside connector</a:t>
            </a:r>
          </a:p>
        </p:txBody>
      </p:sp>
    </p:spTree>
    <p:extLst>
      <p:ext uri="{BB962C8B-B14F-4D97-AF65-F5344CB8AC3E}">
        <p14:creationId xmlns:p14="http://schemas.microsoft.com/office/powerpoint/2010/main" val="1492182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Layout – PVDD </a:t>
            </a:r>
            <a:r>
              <a:rPr lang="en-US" dirty="0"/>
              <a:t>Decoupling</a:t>
            </a:r>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a:xfrm>
            <a:off x="333380" y="786359"/>
            <a:ext cx="8467725" cy="718592"/>
          </a:xfrm>
        </p:spPr>
        <p:txBody>
          <a:bodyPr/>
          <a:lstStyle/>
          <a:p>
            <a:r>
              <a:rPr lang="en-US" sz="1400" b="1" dirty="0"/>
              <a:t>PVDD pins need </a:t>
            </a:r>
            <a:r>
              <a:rPr lang="en-US" sz="1400" b="1" u="sng" dirty="0"/>
              <a:t>low value decoupling capacitors nearby at the same layer </a:t>
            </a:r>
            <a:r>
              <a:rPr lang="en-US" sz="1400" b="1" dirty="0"/>
              <a:t>as device.</a:t>
            </a:r>
          </a:p>
          <a:p>
            <a:pPr lvl="1"/>
            <a:r>
              <a:rPr lang="en-US" sz="1200" dirty="0"/>
              <a:t>Put the caps on same layer as device, will avoid the </a:t>
            </a:r>
            <a:r>
              <a:rPr lang="en-US" sz="1200" dirty="0" err="1"/>
              <a:t>via’s</a:t>
            </a:r>
            <a:r>
              <a:rPr lang="en-US" sz="1200" dirty="0"/>
              <a:t> parasitic L/R, which is very important to enable good PVDD decoupling. Put both the low value cap and high value cap on same layer as device is preferred.</a:t>
            </a:r>
          </a:p>
        </p:txBody>
      </p:sp>
      <p:sp>
        <p:nvSpPr>
          <p:cNvPr id="4" name="Slide Number Placeholder 3">
            <a:extLst>
              <a:ext uri="{FF2B5EF4-FFF2-40B4-BE49-F238E27FC236}">
                <a16:creationId xmlns:a16="http://schemas.microsoft.com/office/drawing/2014/main" id="{5C0B50BA-54A7-4575-9F53-466A5F9680E8}"/>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20</a:t>
            </a:fld>
            <a:endParaRPr lang="en-US">
              <a:solidFill>
                <a:srgbClr val="000000"/>
              </a:solidFill>
              <a:latin typeface="Arial" charset="0"/>
            </a:endParaRPr>
          </a:p>
        </p:txBody>
      </p:sp>
      <p:pic>
        <p:nvPicPr>
          <p:cNvPr id="10" name="Picture 9">
            <a:extLst>
              <a:ext uri="{FF2B5EF4-FFF2-40B4-BE49-F238E27FC236}">
                <a16:creationId xmlns:a16="http://schemas.microsoft.com/office/drawing/2014/main" id="{F3D77F71-F8E9-42D7-BFAD-09D2424245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4162" y="1569545"/>
            <a:ext cx="3446160" cy="2821281"/>
          </a:xfrm>
          <a:prstGeom prst="rect">
            <a:avLst/>
          </a:prstGeom>
        </p:spPr>
      </p:pic>
    </p:spTree>
    <p:extLst>
      <p:ext uri="{BB962C8B-B14F-4D97-AF65-F5344CB8AC3E}">
        <p14:creationId xmlns:p14="http://schemas.microsoft.com/office/powerpoint/2010/main" val="42165772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0142D9F-E190-470D-9672-F6EFAB8353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231" y="2456147"/>
            <a:ext cx="3742532" cy="1405674"/>
          </a:xfrm>
          <a:prstGeom prst="rect">
            <a:avLst/>
          </a:prstGeom>
        </p:spPr>
      </p:pic>
      <p:sp>
        <p:nvSpPr>
          <p:cNvPr id="2" name="Title 1">
            <a:extLst>
              <a:ext uri="{FF2B5EF4-FFF2-40B4-BE49-F238E27FC236}">
                <a16:creationId xmlns:a16="http://schemas.microsoft.com/office/drawing/2014/main" id="{88312027-35D1-420B-9A7D-43F19D0276A9}"/>
              </a:ext>
            </a:extLst>
          </p:cNvPr>
          <p:cNvSpPr>
            <a:spLocks noGrp="1"/>
          </p:cNvSpPr>
          <p:nvPr>
            <p:ph type="title"/>
          </p:nvPr>
        </p:nvSpPr>
        <p:spPr/>
        <p:txBody>
          <a:bodyPr/>
          <a:lstStyle/>
          <a:p>
            <a:r>
              <a:rPr lang="en-US" dirty="0"/>
              <a:t>Layout – Capacitor beside connector </a:t>
            </a:r>
          </a:p>
        </p:txBody>
      </p:sp>
      <p:pic>
        <p:nvPicPr>
          <p:cNvPr id="5" name="Picture 3">
            <a:extLst>
              <a:ext uri="{FF2B5EF4-FFF2-40B4-BE49-F238E27FC236}">
                <a16:creationId xmlns:a16="http://schemas.microsoft.com/office/drawing/2014/main" id="{A914E3F0-F7BA-42E1-B823-724ECE798C0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68620" y="1975579"/>
            <a:ext cx="2574994" cy="1733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2">
            <a:extLst>
              <a:ext uri="{FF2B5EF4-FFF2-40B4-BE49-F238E27FC236}">
                <a16:creationId xmlns:a16="http://schemas.microsoft.com/office/drawing/2014/main" id="{28523D25-E459-4213-8859-4AC3309C3BE1}"/>
              </a:ext>
            </a:extLst>
          </p:cNvPr>
          <p:cNvSpPr>
            <a:spLocks noGrp="1"/>
          </p:cNvSpPr>
          <p:nvPr>
            <p:ph idx="1"/>
          </p:nvPr>
        </p:nvSpPr>
        <p:spPr>
          <a:xfrm>
            <a:off x="333376" y="786351"/>
            <a:ext cx="8467725" cy="1032924"/>
          </a:xfrm>
        </p:spPr>
        <p:txBody>
          <a:bodyPr/>
          <a:lstStyle/>
          <a:p>
            <a:r>
              <a:rPr lang="en-US" sz="1400" b="1" dirty="0"/>
              <a:t>Place 10nF capacitor at each pins of connector, as close as possible.</a:t>
            </a:r>
          </a:p>
          <a:p>
            <a:pPr lvl="1"/>
            <a:r>
              <a:rPr lang="en-US" sz="1100" dirty="0"/>
              <a:t>Low impedance capacitor is preferred. (Impedance-frequency characteristic)</a:t>
            </a:r>
          </a:p>
          <a:p>
            <a:pPr lvl="1"/>
            <a:r>
              <a:rPr lang="en-US" sz="1100" dirty="0"/>
              <a:t>The 10nF capacitance could be adjusted according to EMI measurement result.</a:t>
            </a:r>
            <a:endParaRPr lang="en-US" sz="1500" dirty="0"/>
          </a:p>
          <a:p>
            <a:r>
              <a:rPr lang="en-US" altLang="zh-CN" sz="1400" b="1" dirty="0"/>
              <a:t>Place multiple GND via nearby,  enable good grounding of these capacitors.</a:t>
            </a:r>
          </a:p>
        </p:txBody>
      </p:sp>
      <p:sp>
        <p:nvSpPr>
          <p:cNvPr id="8" name="Rectangle 7">
            <a:extLst>
              <a:ext uri="{FF2B5EF4-FFF2-40B4-BE49-F238E27FC236}">
                <a16:creationId xmlns:a16="http://schemas.microsoft.com/office/drawing/2014/main" id="{BEA7E8B5-7231-408D-8511-B994F64DDBAA}"/>
              </a:ext>
            </a:extLst>
          </p:cNvPr>
          <p:cNvSpPr/>
          <p:nvPr/>
        </p:nvSpPr>
        <p:spPr>
          <a:xfrm>
            <a:off x="5981701" y="3178210"/>
            <a:ext cx="676464" cy="21904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D43B87C7-B6AC-4334-AEE5-F231B2559C45}"/>
              </a:ext>
            </a:extLst>
          </p:cNvPr>
          <p:cNvCxnSpPr/>
          <p:nvPr/>
        </p:nvCxnSpPr>
        <p:spPr>
          <a:xfrm flipH="1" flipV="1">
            <a:off x="3277111" y="3397252"/>
            <a:ext cx="637665" cy="74822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886D3AB-1B12-4E5A-9225-4926FF908948}"/>
              </a:ext>
            </a:extLst>
          </p:cNvPr>
          <p:cNvCxnSpPr>
            <a:stCxn id="11" idx="0"/>
          </p:cNvCxnSpPr>
          <p:nvPr/>
        </p:nvCxnSpPr>
        <p:spPr>
          <a:xfrm flipV="1">
            <a:off x="4095883" y="3387760"/>
            <a:ext cx="1885817" cy="757712"/>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0EAE2C8-F53C-49ED-91DB-A1FC75C59B0E}"/>
              </a:ext>
            </a:extLst>
          </p:cNvPr>
          <p:cNvSpPr/>
          <p:nvPr/>
        </p:nvSpPr>
        <p:spPr>
          <a:xfrm>
            <a:off x="3210434" y="4145472"/>
            <a:ext cx="1770897" cy="461665"/>
          </a:xfrm>
          <a:prstGeom prst="rect">
            <a:avLst/>
          </a:prstGeom>
        </p:spPr>
        <p:txBody>
          <a:bodyPr wrap="square">
            <a:spAutoFit/>
          </a:bodyPr>
          <a:lstStyle/>
          <a:p>
            <a:r>
              <a:rPr lang="en-US" sz="1200" b="1" dirty="0"/>
              <a:t>10nF capacitor beside connector</a:t>
            </a:r>
            <a:endParaRPr lang="en-US" sz="1200" dirty="0"/>
          </a:p>
        </p:txBody>
      </p:sp>
      <p:cxnSp>
        <p:nvCxnSpPr>
          <p:cNvPr id="12" name="Straight Arrow Connector 11">
            <a:extLst>
              <a:ext uri="{FF2B5EF4-FFF2-40B4-BE49-F238E27FC236}">
                <a16:creationId xmlns:a16="http://schemas.microsoft.com/office/drawing/2014/main" id="{9888510B-522F-475E-A2A4-E79E25D67563}"/>
              </a:ext>
            </a:extLst>
          </p:cNvPr>
          <p:cNvCxnSpPr/>
          <p:nvPr/>
        </p:nvCxnSpPr>
        <p:spPr>
          <a:xfrm flipH="1" flipV="1">
            <a:off x="6510526" y="3502401"/>
            <a:ext cx="295276" cy="87390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82ED5517-0185-4BF7-AE72-998039E5BFA6}"/>
              </a:ext>
            </a:extLst>
          </p:cNvPr>
          <p:cNvSpPr/>
          <p:nvPr/>
        </p:nvSpPr>
        <p:spPr>
          <a:xfrm>
            <a:off x="5981700" y="4374249"/>
            <a:ext cx="2009775" cy="276999"/>
          </a:xfrm>
          <a:prstGeom prst="rect">
            <a:avLst/>
          </a:prstGeom>
        </p:spPr>
        <p:txBody>
          <a:bodyPr wrap="square">
            <a:spAutoFit/>
          </a:bodyPr>
          <a:lstStyle/>
          <a:p>
            <a:r>
              <a:rPr lang="en-US" altLang="zh-CN" sz="1200" b="1" dirty="0"/>
              <a:t>Multiple </a:t>
            </a:r>
            <a:r>
              <a:rPr lang="en-US" sz="1200" b="1" dirty="0"/>
              <a:t>GND via placed</a:t>
            </a:r>
            <a:endParaRPr lang="en-US" sz="1200" dirty="0"/>
          </a:p>
        </p:txBody>
      </p:sp>
      <p:sp>
        <p:nvSpPr>
          <p:cNvPr id="14" name="Oval 13">
            <a:extLst>
              <a:ext uri="{FF2B5EF4-FFF2-40B4-BE49-F238E27FC236}">
                <a16:creationId xmlns:a16="http://schemas.microsoft.com/office/drawing/2014/main" id="{F54F5ABB-DF10-4091-84DE-9B533AB97004}"/>
              </a:ext>
            </a:extLst>
          </p:cNvPr>
          <p:cNvSpPr/>
          <p:nvPr/>
        </p:nvSpPr>
        <p:spPr>
          <a:xfrm>
            <a:off x="6134034" y="3428709"/>
            <a:ext cx="505080" cy="109283"/>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lide Number Placeholder 3">
            <a:extLst>
              <a:ext uri="{FF2B5EF4-FFF2-40B4-BE49-F238E27FC236}">
                <a16:creationId xmlns:a16="http://schemas.microsoft.com/office/drawing/2014/main" id="{B77E0D46-E654-4EE5-88E9-8724EC34E8E1}"/>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21</a:t>
            </a:fld>
            <a:endParaRPr lang="en-US">
              <a:solidFill>
                <a:srgbClr val="000000"/>
              </a:solidFill>
              <a:latin typeface="Arial" charset="0"/>
            </a:endParaRPr>
          </a:p>
        </p:txBody>
      </p:sp>
    </p:spTree>
    <p:extLst>
      <p:ext uri="{BB962C8B-B14F-4D97-AF65-F5344CB8AC3E}">
        <p14:creationId xmlns:p14="http://schemas.microsoft.com/office/powerpoint/2010/main" val="3529973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altLang="zh-CN" sz="2400" dirty="0"/>
              <a:t>Layout – Check Points </a:t>
            </a:r>
            <a:endParaRPr lang="en-US" dirty="0"/>
          </a:p>
        </p:txBody>
      </p:sp>
      <p:sp>
        <p:nvSpPr>
          <p:cNvPr id="3" name="Content Placeholder 2">
            <a:extLst>
              <a:ext uri="{FF2B5EF4-FFF2-40B4-BE49-F238E27FC236}">
                <a16:creationId xmlns:a16="http://schemas.microsoft.com/office/drawing/2014/main" id="{07C8FD1A-1BCC-479C-AB24-BAD62ED26D8F}"/>
              </a:ext>
            </a:extLst>
          </p:cNvPr>
          <p:cNvSpPr>
            <a:spLocks noGrp="1"/>
          </p:cNvSpPr>
          <p:nvPr>
            <p:ph idx="1"/>
          </p:nvPr>
        </p:nvSpPr>
        <p:spPr>
          <a:xfrm>
            <a:off x="333381" y="786359"/>
            <a:ext cx="6308720" cy="718592"/>
          </a:xfrm>
        </p:spPr>
        <p:txBody>
          <a:bodyPr/>
          <a:lstStyle/>
          <a:p>
            <a:r>
              <a:rPr lang="en-US" sz="1400" b="1" dirty="0"/>
              <a:t>Output inductor</a:t>
            </a:r>
          </a:p>
          <a:p>
            <a:pPr lvl="1"/>
            <a:r>
              <a:rPr lang="en-US" sz="1200" dirty="0"/>
              <a:t>Place it as far away from the power connector as possible.</a:t>
            </a:r>
          </a:p>
          <a:p>
            <a:pPr lvl="1"/>
            <a:r>
              <a:rPr lang="en-US" sz="1200" dirty="0"/>
              <a:t>C</a:t>
            </a:r>
            <a:r>
              <a:rPr lang="en-US" altLang="zh-CN" sz="1200" dirty="0"/>
              <a:t>rosstalk: </a:t>
            </a:r>
            <a:r>
              <a:rPr lang="en-US" sz="1200" dirty="0"/>
              <a:t>The larger the spacing between inductors the better, or use a ‘W’ shape arrangement</a:t>
            </a:r>
          </a:p>
        </p:txBody>
      </p:sp>
      <p:sp>
        <p:nvSpPr>
          <p:cNvPr id="4" name="Slide Number Placeholder 3">
            <a:extLst>
              <a:ext uri="{FF2B5EF4-FFF2-40B4-BE49-F238E27FC236}">
                <a16:creationId xmlns:a16="http://schemas.microsoft.com/office/drawing/2014/main" id="{5C0B50BA-54A7-4575-9F53-466A5F9680E8}"/>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22</a:t>
            </a:fld>
            <a:endParaRPr lang="en-US">
              <a:solidFill>
                <a:srgbClr val="000000"/>
              </a:solidFill>
              <a:latin typeface="Arial" charset="0"/>
            </a:endParaRPr>
          </a:p>
        </p:txBody>
      </p:sp>
      <p:pic>
        <p:nvPicPr>
          <p:cNvPr id="6" name="Picture 5">
            <a:extLst>
              <a:ext uri="{FF2B5EF4-FFF2-40B4-BE49-F238E27FC236}">
                <a16:creationId xmlns:a16="http://schemas.microsoft.com/office/drawing/2014/main" id="{5BCB5FEC-8894-4E4B-9DC6-2752A5A7DF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5657" y="2130428"/>
            <a:ext cx="1981359" cy="1453159"/>
          </a:xfrm>
          <a:prstGeom prst="rect">
            <a:avLst/>
          </a:prstGeom>
        </p:spPr>
      </p:pic>
      <p:pic>
        <p:nvPicPr>
          <p:cNvPr id="8" name="Picture 7">
            <a:extLst>
              <a:ext uri="{FF2B5EF4-FFF2-40B4-BE49-F238E27FC236}">
                <a16:creationId xmlns:a16="http://schemas.microsoft.com/office/drawing/2014/main" id="{61FB0405-D6BC-45DA-B857-1A30EF7F44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2220" y="503770"/>
            <a:ext cx="1848235" cy="1558254"/>
          </a:xfrm>
          <a:prstGeom prst="rect">
            <a:avLst/>
          </a:prstGeom>
        </p:spPr>
      </p:pic>
      <p:cxnSp>
        <p:nvCxnSpPr>
          <p:cNvPr id="11" name="Straight Arrow Connector 10">
            <a:extLst>
              <a:ext uri="{FF2B5EF4-FFF2-40B4-BE49-F238E27FC236}">
                <a16:creationId xmlns:a16="http://schemas.microsoft.com/office/drawing/2014/main" id="{99D0B557-1C63-409E-AC01-FE391E575F7B}"/>
              </a:ext>
            </a:extLst>
          </p:cNvPr>
          <p:cNvCxnSpPr>
            <a:cxnSpLocks/>
          </p:cNvCxnSpPr>
          <p:nvPr/>
        </p:nvCxnSpPr>
        <p:spPr>
          <a:xfrm flipH="1">
            <a:off x="7391401" y="1052320"/>
            <a:ext cx="533399" cy="521035"/>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ED141CD9-500C-4D42-89B3-5C14C8DD13DD}"/>
              </a:ext>
            </a:extLst>
          </p:cNvPr>
          <p:cNvSpPr txBox="1">
            <a:spLocks/>
          </p:cNvSpPr>
          <p:nvPr/>
        </p:nvSpPr>
        <p:spPr bwMode="auto">
          <a:xfrm>
            <a:off x="330835" y="1677797"/>
            <a:ext cx="6308721" cy="718592"/>
          </a:xfrm>
          <a:prstGeom prst="rect">
            <a:avLst/>
          </a:prstGeom>
          <a:noFill/>
          <a:ln w="9525" algn="ctr">
            <a:noFill/>
            <a:miter lim="800000"/>
            <a:headEnd/>
            <a:tailEnd/>
          </a:ln>
        </p:spPr>
        <p:txBody>
          <a:bodyPr vert="horz" wrap="square" lIns="76179" tIns="38088" rIns="76179" bIns="38088" numCol="1" anchor="t" anchorCtr="0" compatLnSpc="1">
            <a:prstTxWarp prst="textNoShape">
              <a:avLst/>
            </a:prstTxWarp>
          </a:bodyPr>
          <a:lstStyle>
            <a:lvl1pPr marL="189124" indent="-189124" algn="l" rtl="0" eaLnBrk="1" fontAlgn="base" hangingPunct="1">
              <a:spcBef>
                <a:spcPts val="667"/>
              </a:spcBef>
              <a:spcAft>
                <a:spcPct val="0"/>
              </a:spcAft>
              <a:buChar char="•"/>
              <a:defRPr sz="1800">
                <a:solidFill>
                  <a:schemeClr val="tx1"/>
                </a:solidFill>
                <a:latin typeface="+mn-lt"/>
                <a:ea typeface="+mn-ea"/>
                <a:cs typeface="+mn-cs"/>
              </a:defRPr>
            </a:lvl1pPr>
            <a:lvl2pPr marL="478763" indent="-194416" algn="l" rtl="0" eaLnBrk="1" fontAlgn="base" hangingPunct="1">
              <a:spcBef>
                <a:spcPct val="20000"/>
              </a:spcBef>
              <a:spcAft>
                <a:spcPct val="0"/>
              </a:spcAft>
              <a:buChar char="–"/>
              <a:defRPr sz="1600">
                <a:solidFill>
                  <a:schemeClr val="tx1"/>
                </a:solidFill>
                <a:latin typeface="+mn-lt"/>
              </a:defRPr>
            </a:lvl2pPr>
            <a:lvl3pPr marL="711530" indent="-137548" algn="l" rtl="0" eaLnBrk="1" fontAlgn="base" hangingPunct="1">
              <a:spcBef>
                <a:spcPct val="15000"/>
              </a:spcBef>
              <a:spcAft>
                <a:spcPct val="0"/>
              </a:spcAft>
              <a:buChar char="•"/>
              <a:defRPr sz="1500">
                <a:solidFill>
                  <a:schemeClr val="tx1"/>
                </a:solidFill>
                <a:latin typeface="+mn-lt"/>
              </a:defRPr>
            </a:lvl3pPr>
            <a:lvl4pPr marL="1001168" indent="-194416" algn="l" rtl="0" eaLnBrk="1" fontAlgn="base" hangingPunct="1">
              <a:spcBef>
                <a:spcPct val="5000"/>
              </a:spcBef>
              <a:spcAft>
                <a:spcPct val="0"/>
              </a:spcAft>
              <a:buChar char="–"/>
              <a:defRPr sz="1500">
                <a:solidFill>
                  <a:schemeClr val="tx1"/>
                </a:solidFill>
                <a:latin typeface="+mn-lt"/>
              </a:defRPr>
            </a:lvl4pPr>
            <a:lvl5pPr marL="1240546" indent="-144163" algn="l" rtl="0" eaLnBrk="1" fontAlgn="base" hangingPunct="1">
              <a:spcBef>
                <a:spcPct val="0"/>
              </a:spcBef>
              <a:spcAft>
                <a:spcPct val="0"/>
              </a:spcAft>
              <a:buChar char="»"/>
              <a:defRPr sz="1500">
                <a:solidFill>
                  <a:schemeClr val="tx1"/>
                </a:solidFill>
                <a:latin typeface="+mn-lt"/>
              </a:defRPr>
            </a:lvl5pPr>
            <a:lvl6pPr marL="1621441" indent="-144163" algn="l" rtl="0" eaLnBrk="1" fontAlgn="base" hangingPunct="1">
              <a:spcBef>
                <a:spcPct val="0"/>
              </a:spcBef>
              <a:spcAft>
                <a:spcPct val="0"/>
              </a:spcAft>
              <a:buChar char="»"/>
              <a:defRPr sz="1300">
                <a:solidFill>
                  <a:schemeClr val="tx1"/>
                </a:solidFill>
                <a:latin typeface="+mn-lt"/>
              </a:defRPr>
            </a:lvl6pPr>
            <a:lvl7pPr marL="2002336" indent="-144163" algn="l" rtl="0" eaLnBrk="1" fontAlgn="base" hangingPunct="1">
              <a:spcBef>
                <a:spcPct val="0"/>
              </a:spcBef>
              <a:spcAft>
                <a:spcPct val="0"/>
              </a:spcAft>
              <a:buChar char="»"/>
              <a:defRPr sz="1300">
                <a:solidFill>
                  <a:schemeClr val="tx1"/>
                </a:solidFill>
                <a:latin typeface="+mn-lt"/>
              </a:defRPr>
            </a:lvl7pPr>
            <a:lvl8pPr marL="2383230" indent="-144163" algn="l" rtl="0" eaLnBrk="1" fontAlgn="base" hangingPunct="1">
              <a:spcBef>
                <a:spcPct val="0"/>
              </a:spcBef>
              <a:spcAft>
                <a:spcPct val="0"/>
              </a:spcAft>
              <a:buChar char="»"/>
              <a:defRPr sz="1300">
                <a:solidFill>
                  <a:schemeClr val="tx1"/>
                </a:solidFill>
                <a:latin typeface="+mn-lt"/>
              </a:defRPr>
            </a:lvl8pPr>
            <a:lvl9pPr marL="2764124" indent="-144163" algn="l" rtl="0" eaLnBrk="1" fontAlgn="base" hangingPunct="1">
              <a:spcBef>
                <a:spcPct val="0"/>
              </a:spcBef>
              <a:spcAft>
                <a:spcPct val="0"/>
              </a:spcAft>
              <a:buChar char="»"/>
              <a:defRPr sz="1300">
                <a:solidFill>
                  <a:schemeClr val="tx1"/>
                </a:solidFill>
                <a:latin typeface="+mn-lt"/>
              </a:defRPr>
            </a:lvl9pPr>
          </a:lstStyle>
          <a:p>
            <a:r>
              <a:rPr lang="en-US" sz="1400" b="1" kern="0" dirty="0"/>
              <a:t>GND Plane</a:t>
            </a:r>
          </a:p>
          <a:p>
            <a:pPr lvl="1"/>
            <a:r>
              <a:rPr lang="en-US" sz="1200" kern="0" dirty="0"/>
              <a:t>Clean and intact GND plane at both Top and second layer.</a:t>
            </a:r>
          </a:p>
          <a:p>
            <a:pPr lvl="1"/>
            <a:r>
              <a:rPr lang="en-US" sz="1200" kern="0" dirty="0"/>
              <a:t>Do Not cut the GND layer.</a:t>
            </a:r>
          </a:p>
        </p:txBody>
      </p:sp>
      <p:sp>
        <p:nvSpPr>
          <p:cNvPr id="15" name="Content Placeholder 2">
            <a:extLst>
              <a:ext uri="{FF2B5EF4-FFF2-40B4-BE49-F238E27FC236}">
                <a16:creationId xmlns:a16="http://schemas.microsoft.com/office/drawing/2014/main" id="{1FE25D8D-BB72-4F91-B2CB-F6E6A7F17B2C}"/>
              </a:ext>
            </a:extLst>
          </p:cNvPr>
          <p:cNvSpPr txBox="1">
            <a:spLocks/>
          </p:cNvSpPr>
          <p:nvPr/>
        </p:nvSpPr>
        <p:spPr bwMode="auto">
          <a:xfrm>
            <a:off x="332108" y="2462500"/>
            <a:ext cx="6311265" cy="968603"/>
          </a:xfrm>
          <a:prstGeom prst="rect">
            <a:avLst/>
          </a:prstGeom>
          <a:noFill/>
          <a:ln w="9525" algn="ctr">
            <a:noFill/>
            <a:miter lim="800000"/>
            <a:headEnd/>
            <a:tailEnd/>
          </a:ln>
        </p:spPr>
        <p:txBody>
          <a:bodyPr vert="horz" wrap="square" lIns="76179" tIns="38088" rIns="76179" bIns="38088" numCol="1" anchor="t" anchorCtr="0" compatLnSpc="1">
            <a:prstTxWarp prst="textNoShape">
              <a:avLst/>
            </a:prstTxWarp>
          </a:bodyPr>
          <a:lstStyle>
            <a:lvl1pPr marL="189124" indent="-189124" algn="l" rtl="0" eaLnBrk="1" fontAlgn="base" hangingPunct="1">
              <a:spcBef>
                <a:spcPts val="667"/>
              </a:spcBef>
              <a:spcAft>
                <a:spcPct val="0"/>
              </a:spcAft>
              <a:buChar char="•"/>
              <a:defRPr sz="1800">
                <a:solidFill>
                  <a:schemeClr val="tx1"/>
                </a:solidFill>
                <a:latin typeface="+mn-lt"/>
                <a:ea typeface="+mn-ea"/>
                <a:cs typeface="+mn-cs"/>
              </a:defRPr>
            </a:lvl1pPr>
            <a:lvl2pPr marL="478763" indent="-194416" algn="l" rtl="0" eaLnBrk="1" fontAlgn="base" hangingPunct="1">
              <a:spcBef>
                <a:spcPct val="20000"/>
              </a:spcBef>
              <a:spcAft>
                <a:spcPct val="0"/>
              </a:spcAft>
              <a:buChar char="–"/>
              <a:defRPr sz="1600">
                <a:solidFill>
                  <a:schemeClr val="tx1"/>
                </a:solidFill>
                <a:latin typeface="+mn-lt"/>
              </a:defRPr>
            </a:lvl2pPr>
            <a:lvl3pPr marL="711530" indent="-137548" algn="l" rtl="0" eaLnBrk="1" fontAlgn="base" hangingPunct="1">
              <a:spcBef>
                <a:spcPct val="15000"/>
              </a:spcBef>
              <a:spcAft>
                <a:spcPct val="0"/>
              </a:spcAft>
              <a:buChar char="•"/>
              <a:defRPr sz="1500">
                <a:solidFill>
                  <a:schemeClr val="tx1"/>
                </a:solidFill>
                <a:latin typeface="+mn-lt"/>
              </a:defRPr>
            </a:lvl3pPr>
            <a:lvl4pPr marL="1001168" indent="-194416" algn="l" rtl="0" eaLnBrk="1" fontAlgn="base" hangingPunct="1">
              <a:spcBef>
                <a:spcPct val="5000"/>
              </a:spcBef>
              <a:spcAft>
                <a:spcPct val="0"/>
              </a:spcAft>
              <a:buChar char="–"/>
              <a:defRPr sz="1500">
                <a:solidFill>
                  <a:schemeClr val="tx1"/>
                </a:solidFill>
                <a:latin typeface="+mn-lt"/>
              </a:defRPr>
            </a:lvl4pPr>
            <a:lvl5pPr marL="1240546" indent="-144163" algn="l" rtl="0" eaLnBrk="1" fontAlgn="base" hangingPunct="1">
              <a:spcBef>
                <a:spcPct val="0"/>
              </a:spcBef>
              <a:spcAft>
                <a:spcPct val="0"/>
              </a:spcAft>
              <a:buChar char="»"/>
              <a:defRPr sz="1500">
                <a:solidFill>
                  <a:schemeClr val="tx1"/>
                </a:solidFill>
                <a:latin typeface="+mn-lt"/>
              </a:defRPr>
            </a:lvl5pPr>
            <a:lvl6pPr marL="1621441" indent="-144163" algn="l" rtl="0" eaLnBrk="1" fontAlgn="base" hangingPunct="1">
              <a:spcBef>
                <a:spcPct val="0"/>
              </a:spcBef>
              <a:spcAft>
                <a:spcPct val="0"/>
              </a:spcAft>
              <a:buChar char="»"/>
              <a:defRPr sz="1300">
                <a:solidFill>
                  <a:schemeClr val="tx1"/>
                </a:solidFill>
                <a:latin typeface="+mn-lt"/>
              </a:defRPr>
            </a:lvl6pPr>
            <a:lvl7pPr marL="2002336" indent="-144163" algn="l" rtl="0" eaLnBrk="1" fontAlgn="base" hangingPunct="1">
              <a:spcBef>
                <a:spcPct val="0"/>
              </a:spcBef>
              <a:spcAft>
                <a:spcPct val="0"/>
              </a:spcAft>
              <a:buChar char="»"/>
              <a:defRPr sz="1300">
                <a:solidFill>
                  <a:schemeClr val="tx1"/>
                </a:solidFill>
                <a:latin typeface="+mn-lt"/>
              </a:defRPr>
            </a:lvl7pPr>
            <a:lvl8pPr marL="2383230" indent="-144163" algn="l" rtl="0" eaLnBrk="1" fontAlgn="base" hangingPunct="1">
              <a:spcBef>
                <a:spcPct val="0"/>
              </a:spcBef>
              <a:spcAft>
                <a:spcPct val="0"/>
              </a:spcAft>
              <a:buChar char="»"/>
              <a:defRPr sz="1300">
                <a:solidFill>
                  <a:schemeClr val="tx1"/>
                </a:solidFill>
                <a:latin typeface="+mn-lt"/>
              </a:defRPr>
            </a:lvl8pPr>
            <a:lvl9pPr marL="2764124" indent="-144163" algn="l" rtl="0" eaLnBrk="1" fontAlgn="base" hangingPunct="1">
              <a:spcBef>
                <a:spcPct val="0"/>
              </a:spcBef>
              <a:spcAft>
                <a:spcPct val="0"/>
              </a:spcAft>
              <a:buChar char="»"/>
              <a:defRPr sz="1300">
                <a:solidFill>
                  <a:schemeClr val="tx1"/>
                </a:solidFill>
                <a:latin typeface="+mn-lt"/>
              </a:defRPr>
            </a:lvl9pPr>
          </a:lstStyle>
          <a:p>
            <a:r>
              <a:rPr lang="en-US" sz="1400" b="1" kern="0" dirty="0"/>
              <a:t>Internal Power Supply Decoupling</a:t>
            </a:r>
          </a:p>
          <a:p>
            <a:pPr lvl="1"/>
            <a:r>
              <a:rPr lang="en-US" sz="1200" kern="0" dirty="0"/>
              <a:t>Internal power supply decoupling cap, as datasheet listed PLL_BYP, VR_DIG_BYP, VR_DIG_RET, AVDD_BYP, AVDD_RET, VREG_BYP,VREG_RET, GVDD_BYP, DVDD. All suggested to put at the same layer of IC, and close to IC’s pins, for the best audio and EMC performance.</a:t>
            </a:r>
          </a:p>
        </p:txBody>
      </p:sp>
    </p:spTree>
    <p:extLst>
      <p:ext uri="{BB962C8B-B14F-4D97-AF65-F5344CB8AC3E}">
        <p14:creationId xmlns:p14="http://schemas.microsoft.com/office/powerpoint/2010/main" val="3115856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4A079C-D1BC-453A-9B92-D15640EDACD9}"/>
              </a:ext>
            </a:extLst>
          </p:cNvPr>
          <p:cNvSpPr>
            <a:spLocks noGrp="1"/>
          </p:cNvSpPr>
          <p:nvPr>
            <p:ph type="ctrTitle"/>
          </p:nvPr>
        </p:nvSpPr>
        <p:spPr/>
        <p:txBody>
          <a:bodyPr/>
          <a:lstStyle/>
          <a:p>
            <a:pPr>
              <a:lnSpc>
                <a:spcPct val="150000"/>
              </a:lnSpc>
            </a:pPr>
            <a:r>
              <a:rPr lang="en-US" altLang="zh-CN" dirty="0"/>
              <a:t>PPC3 Application Guidance</a:t>
            </a:r>
          </a:p>
        </p:txBody>
      </p:sp>
      <p:sp>
        <p:nvSpPr>
          <p:cNvPr id="4" name="Slide Number Placeholder 3">
            <a:extLst>
              <a:ext uri="{FF2B5EF4-FFF2-40B4-BE49-F238E27FC236}">
                <a16:creationId xmlns:a16="http://schemas.microsoft.com/office/drawing/2014/main" id="{AD72F0FA-126E-4538-9A3B-CDB3076AC701}"/>
              </a:ext>
            </a:extLst>
          </p:cNvPr>
          <p:cNvSpPr>
            <a:spLocks noGrp="1"/>
          </p:cNvSpPr>
          <p:nvPr>
            <p:ph type="sldNum" sz="quarter" idx="10"/>
          </p:nvPr>
        </p:nvSpPr>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23</a:t>
            </a:fld>
            <a:endParaRPr lang="en-US">
              <a:solidFill>
                <a:srgbClr val="000000"/>
              </a:solidFill>
              <a:latin typeface="Arial" charset="0"/>
            </a:endParaRPr>
          </a:p>
        </p:txBody>
      </p:sp>
    </p:spTree>
    <p:extLst>
      <p:ext uri="{BB962C8B-B14F-4D97-AF65-F5344CB8AC3E}">
        <p14:creationId xmlns:p14="http://schemas.microsoft.com/office/powerpoint/2010/main" val="2875571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12027-35D1-420B-9A7D-43F19D0276A9}"/>
              </a:ext>
            </a:extLst>
          </p:cNvPr>
          <p:cNvSpPr>
            <a:spLocks noGrp="1"/>
          </p:cNvSpPr>
          <p:nvPr>
            <p:ph type="title"/>
          </p:nvPr>
        </p:nvSpPr>
        <p:spPr/>
        <p:txBody>
          <a:bodyPr/>
          <a:lstStyle/>
          <a:p>
            <a:r>
              <a:rPr lang="en-US" dirty="0"/>
              <a:t>IO Configuration</a:t>
            </a:r>
          </a:p>
        </p:txBody>
      </p:sp>
      <p:sp>
        <p:nvSpPr>
          <p:cNvPr id="15" name="Slide Number Placeholder 3">
            <a:extLst>
              <a:ext uri="{FF2B5EF4-FFF2-40B4-BE49-F238E27FC236}">
                <a16:creationId xmlns:a16="http://schemas.microsoft.com/office/drawing/2014/main" id="{E3445307-F461-4C6E-AEA9-2E96F3AF3E06}"/>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24</a:t>
            </a:fld>
            <a:endParaRPr lang="en-US">
              <a:solidFill>
                <a:srgbClr val="000000"/>
              </a:solidFill>
              <a:latin typeface="Arial" charset="0"/>
            </a:endParaRPr>
          </a:p>
        </p:txBody>
      </p:sp>
      <p:pic>
        <p:nvPicPr>
          <p:cNvPr id="20" name="Picture 19">
            <a:extLst>
              <a:ext uri="{FF2B5EF4-FFF2-40B4-BE49-F238E27FC236}">
                <a16:creationId xmlns:a16="http://schemas.microsoft.com/office/drawing/2014/main" id="{71F62991-D1D7-43F2-8323-EA7CA840CA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651047"/>
            <a:ext cx="7292340" cy="3841407"/>
          </a:xfrm>
          <a:prstGeom prst="rect">
            <a:avLst/>
          </a:prstGeom>
        </p:spPr>
      </p:pic>
      <p:sp>
        <p:nvSpPr>
          <p:cNvPr id="21" name="Rectangle 20">
            <a:extLst>
              <a:ext uri="{FF2B5EF4-FFF2-40B4-BE49-F238E27FC236}">
                <a16:creationId xmlns:a16="http://schemas.microsoft.com/office/drawing/2014/main" id="{AD10909C-3BF4-4C1F-9D0F-546BF9AB3EC0}"/>
              </a:ext>
            </a:extLst>
          </p:cNvPr>
          <p:cNvSpPr/>
          <p:nvPr/>
        </p:nvSpPr>
        <p:spPr>
          <a:xfrm>
            <a:off x="1371600" y="971550"/>
            <a:ext cx="1219200" cy="2286000"/>
          </a:xfrm>
          <a:prstGeom prst="rect">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Rectangle 21">
            <a:extLst>
              <a:ext uri="{FF2B5EF4-FFF2-40B4-BE49-F238E27FC236}">
                <a16:creationId xmlns:a16="http://schemas.microsoft.com/office/drawing/2014/main" id="{3CFD30D7-5F60-4E87-B81B-4740308D103A}"/>
              </a:ext>
            </a:extLst>
          </p:cNvPr>
          <p:cNvSpPr/>
          <p:nvPr/>
        </p:nvSpPr>
        <p:spPr>
          <a:xfrm>
            <a:off x="447360" y="922166"/>
            <a:ext cx="988055" cy="400110"/>
          </a:xfrm>
          <a:prstGeom prst="rect">
            <a:avLst/>
          </a:prstGeom>
        </p:spPr>
        <p:txBody>
          <a:bodyPr wrap="square">
            <a:spAutoFit/>
          </a:bodyPr>
          <a:lstStyle/>
          <a:p>
            <a:r>
              <a:rPr lang="en-US" sz="1000" b="1" kern="0" dirty="0">
                <a:solidFill>
                  <a:srgbClr val="FF0000"/>
                </a:solidFill>
              </a:rPr>
              <a:t>S</a:t>
            </a:r>
            <a:r>
              <a:rPr lang="en-US" altLang="zh-CN" sz="1000" b="1" kern="0" dirty="0">
                <a:solidFill>
                  <a:srgbClr val="FF0000"/>
                </a:solidFill>
              </a:rPr>
              <a:t>et the input audio format</a:t>
            </a:r>
            <a:endParaRPr lang="en-US" sz="1000" b="1" dirty="0">
              <a:solidFill>
                <a:srgbClr val="FF0000"/>
              </a:solidFill>
            </a:endParaRPr>
          </a:p>
        </p:txBody>
      </p:sp>
      <p:sp>
        <p:nvSpPr>
          <p:cNvPr id="23" name="Rectangle 22">
            <a:extLst>
              <a:ext uri="{FF2B5EF4-FFF2-40B4-BE49-F238E27FC236}">
                <a16:creationId xmlns:a16="http://schemas.microsoft.com/office/drawing/2014/main" id="{47ABAEAB-CA6F-4328-8766-6F55B5986966}"/>
              </a:ext>
            </a:extLst>
          </p:cNvPr>
          <p:cNvSpPr/>
          <p:nvPr/>
        </p:nvSpPr>
        <p:spPr>
          <a:xfrm>
            <a:off x="6781800" y="922166"/>
            <a:ext cx="1371600" cy="1116184"/>
          </a:xfrm>
          <a:prstGeom prst="rect">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4" name="Rectangle 23">
            <a:extLst>
              <a:ext uri="{FF2B5EF4-FFF2-40B4-BE49-F238E27FC236}">
                <a16:creationId xmlns:a16="http://schemas.microsoft.com/office/drawing/2014/main" id="{FE078870-5D77-4B9B-9C9D-5D0134855FA5}"/>
              </a:ext>
            </a:extLst>
          </p:cNvPr>
          <p:cNvSpPr/>
          <p:nvPr/>
        </p:nvSpPr>
        <p:spPr>
          <a:xfrm>
            <a:off x="7321237" y="675945"/>
            <a:ext cx="1534155" cy="246221"/>
          </a:xfrm>
          <a:prstGeom prst="rect">
            <a:avLst/>
          </a:prstGeom>
        </p:spPr>
        <p:txBody>
          <a:bodyPr wrap="square">
            <a:spAutoFit/>
          </a:bodyPr>
          <a:lstStyle/>
          <a:p>
            <a:r>
              <a:rPr lang="en-US" sz="1000" b="1" kern="0" dirty="0">
                <a:solidFill>
                  <a:srgbClr val="FF0000"/>
                </a:solidFill>
              </a:rPr>
              <a:t>S</a:t>
            </a:r>
            <a:r>
              <a:rPr lang="en-US" altLang="zh-CN" sz="1000" b="1" kern="0" dirty="0">
                <a:solidFill>
                  <a:srgbClr val="FF0000"/>
                </a:solidFill>
              </a:rPr>
              <a:t>et the GPIO function</a:t>
            </a:r>
            <a:endParaRPr lang="en-US" sz="1000" b="1" dirty="0">
              <a:solidFill>
                <a:srgbClr val="FF0000"/>
              </a:solidFill>
            </a:endParaRPr>
          </a:p>
        </p:txBody>
      </p:sp>
      <p:sp>
        <p:nvSpPr>
          <p:cNvPr id="25" name="Rectangle 24">
            <a:extLst>
              <a:ext uri="{FF2B5EF4-FFF2-40B4-BE49-F238E27FC236}">
                <a16:creationId xmlns:a16="http://schemas.microsoft.com/office/drawing/2014/main" id="{E22D356D-9E17-4EB2-ACFF-1E07A4831B8E}"/>
              </a:ext>
            </a:extLst>
          </p:cNvPr>
          <p:cNvSpPr/>
          <p:nvPr/>
        </p:nvSpPr>
        <p:spPr>
          <a:xfrm>
            <a:off x="6781800" y="2079873"/>
            <a:ext cx="1371600" cy="644277"/>
          </a:xfrm>
          <a:prstGeom prst="rect">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Rectangle 25">
            <a:extLst>
              <a:ext uri="{FF2B5EF4-FFF2-40B4-BE49-F238E27FC236}">
                <a16:creationId xmlns:a16="http://schemas.microsoft.com/office/drawing/2014/main" id="{2FA45CD6-36E6-43D3-A955-DAF20FF4D71F}"/>
              </a:ext>
            </a:extLst>
          </p:cNvPr>
          <p:cNvSpPr/>
          <p:nvPr/>
        </p:nvSpPr>
        <p:spPr>
          <a:xfrm>
            <a:off x="130805" y="2762191"/>
            <a:ext cx="1219200" cy="400110"/>
          </a:xfrm>
          <a:prstGeom prst="rect">
            <a:avLst/>
          </a:prstGeom>
        </p:spPr>
        <p:txBody>
          <a:bodyPr wrap="square">
            <a:spAutoFit/>
          </a:bodyPr>
          <a:lstStyle/>
          <a:p>
            <a:r>
              <a:rPr lang="en-US" sz="1000" b="1" kern="0" dirty="0">
                <a:solidFill>
                  <a:srgbClr val="FF0000"/>
                </a:solidFill>
              </a:rPr>
              <a:t>Select the required flow</a:t>
            </a:r>
            <a:endParaRPr lang="en-US" sz="1000" b="1" dirty="0">
              <a:solidFill>
                <a:srgbClr val="FF0000"/>
              </a:solidFill>
            </a:endParaRPr>
          </a:p>
        </p:txBody>
      </p:sp>
      <p:pic>
        <p:nvPicPr>
          <p:cNvPr id="28" name="Picture 27">
            <a:extLst>
              <a:ext uri="{FF2B5EF4-FFF2-40B4-BE49-F238E27FC236}">
                <a16:creationId xmlns:a16="http://schemas.microsoft.com/office/drawing/2014/main" id="{86788D67-7A00-4BF6-B0DA-2B588CE9AC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16" y="3181350"/>
            <a:ext cx="1151944" cy="1122152"/>
          </a:xfrm>
          <a:prstGeom prst="rect">
            <a:avLst/>
          </a:prstGeom>
        </p:spPr>
      </p:pic>
      <p:sp>
        <p:nvSpPr>
          <p:cNvPr id="29" name="Rectangle 28">
            <a:extLst>
              <a:ext uri="{FF2B5EF4-FFF2-40B4-BE49-F238E27FC236}">
                <a16:creationId xmlns:a16="http://schemas.microsoft.com/office/drawing/2014/main" id="{89FF7280-6C6D-455E-BAB3-88E339F4A620}"/>
              </a:ext>
            </a:extLst>
          </p:cNvPr>
          <p:cNvSpPr/>
          <p:nvPr/>
        </p:nvSpPr>
        <p:spPr>
          <a:xfrm>
            <a:off x="1374485" y="3306935"/>
            <a:ext cx="1216315" cy="255416"/>
          </a:xfrm>
          <a:prstGeom prst="rect">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31" name="Straight Arrow Connector 30">
            <a:extLst>
              <a:ext uri="{FF2B5EF4-FFF2-40B4-BE49-F238E27FC236}">
                <a16:creationId xmlns:a16="http://schemas.microsoft.com/office/drawing/2014/main" id="{8294FA14-4768-4D4E-9B2E-B8D870947B2F}"/>
              </a:ext>
            </a:extLst>
          </p:cNvPr>
          <p:cNvCxnSpPr/>
          <p:nvPr/>
        </p:nvCxnSpPr>
        <p:spPr>
          <a:xfrm flipH="1">
            <a:off x="1143000" y="3434643"/>
            <a:ext cx="228600" cy="2039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DE372EB5-92B1-4DDE-B043-E2914FB1F0BD}"/>
              </a:ext>
            </a:extLst>
          </p:cNvPr>
          <p:cNvSpPr/>
          <p:nvPr/>
        </p:nvSpPr>
        <p:spPr>
          <a:xfrm>
            <a:off x="5029200" y="866806"/>
            <a:ext cx="621030" cy="255416"/>
          </a:xfrm>
          <a:prstGeom prst="rect">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Rectangle 32">
            <a:extLst>
              <a:ext uri="{FF2B5EF4-FFF2-40B4-BE49-F238E27FC236}">
                <a16:creationId xmlns:a16="http://schemas.microsoft.com/office/drawing/2014/main" id="{6950301F-D026-4D75-A44C-83F4186E7456}"/>
              </a:ext>
            </a:extLst>
          </p:cNvPr>
          <p:cNvSpPr/>
          <p:nvPr/>
        </p:nvSpPr>
        <p:spPr>
          <a:xfrm>
            <a:off x="3886200" y="475890"/>
            <a:ext cx="2286000" cy="400110"/>
          </a:xfrm>
          <a:prstGeom prst="rect">
            <a:avLst/>
          </a:prstGeom>
        </p:spPr>
        <p:txBody>
          <a:bodyPr wrap="square">
            <a:spAutoFit/>
          </a:bodyPr>
          <a:lstStyle/>
          <a:p>
            <a:r>
              <a:rPr lang="en-US" sz="1000" b="1" kern="0" dirty="0">
                <a:solidFill>
                  <a:srgbClr val="FF0000"/>
                </a:solidFill>
              </a:rPr>
              <a:t>After the setting is completed, you can dump the configuration script</a:t>
            </a:r>
          </a:p>
        </p:txBody>
      </p:sp>
    </p:spTree>
    <p:extLst>
      <p:ext uri="{BB962C8B-B14F-4D97-AF65-F5344CB8AC3E}">
        <p14:creationId xmlns:p14="http://schemas.microsoft.com/office/powerpoint/2010/main" val="42879050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8EE65-965A-47DE-BF77-174EDA315A11}"/>
              </a:ext>
            </a:extLst>
          </p:cNvPr>
          <p:cNvSpPr>
            <a:spLocks noGrp="1"/>
          </p:cNvSpPr>
          <p:nvPr>
            <p:ph type="title"/>
          </p:nvPr>
        </p:nvSpPr>
        <p:spPr/>
        <p:txBody>
          <a:bodyPr/>
          <a:lstStyle/>
          <a:p>
            <a:r>
              <a:rPr lang="en-US" dirty="0"/>
              <a:t>D</a:t>
            </a:r>
            <a:r>
              <a:rPr lang="en-US" altLang="zh-CN" dirty="0"/>
              <a:t>evice Monitor &amp; Control</a:t>
            </a:r>
            <a:endParaRPr lang="en-US" dirty="0"/>
          </a:p>
        </p:txBody>
      </p:sp>
      <p:pic>
        <p:nvPicPr>
          <p:cNvPr id="5" name="Picture 4">
            <a:extLst>
              <a:ext uri="{FF2B5EF4-FFF2-40B4-BE49-F238E27FC236}">
                <a16:creationId xmlns:a16="http://schemas.microsoft.com/office/drawing/2014/main" id="{A73BAB87-FA06-4944-BCC7-715240FCFF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662592"/>
            <a:ext cx="7924800" cy="3921908"/>
          </a:xfrm>
          <a:prstGeom prst="rect">
            <a:avLst/>
          </a:prstGeom>
        </p:spPr>
      </p:pic>
      <p:sp>
        <p:nvSpPr>
          <p:cNvPr id="6" name="Slide Number Placeholder 3">
            <a:extLst>
              <a:ext uri="{FF2B5EF4-FFF2-40B4-BE49-F238E27FC236}">
                <a16:creationId xmlns:a16="http://schemas.microsoft.com/office/drawing/2014/main" id="{D71DD797-AC33-47D6-8E40-E51052FA193A}"/>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25</a:t>
            </a:fld>
            <a:endParaRPr lang="en-US">
              <a:solidFill>
                <a:srgbClr val="000000"/>
              </a:solidFill>
              <a:latin typeface="Arial" charset="0"/>
            </a:endParaRPr>
          </a:p>
        </p:txBody>
      </p:sp>
    </p:spTree>
    <p:extLst>
      <p:ext uri="{BB962C8B-B14F-4D97-AF65-F5344CB8AC3E}">
        <p14:creationId xmlns:p14="http://schemas.microsoft.com/office/powerpoint/2010/main" val="23588262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7B6D4-5CE2-4668-99C7-FAA1D3FFB09C}"/>
              </a:ext>
            </a:extLst>
          </p:cNvPr>
          <p:cNvSpPr>
            <a:spLocks noGrp="1"/>
          </p:cNvSpPr>
          <p:nvPr>
            <p:ph type="title"/>
          </p:nvPr>
        </p:nvSpPr>
        <p:spPr/>
        <p:txBody>
          <a:bodyPr/>
          <a:lstStyle/>
          <a:p>
            <a:r>
              <a:rPr lang="en-US" dirty="0"/>
              <a:t>A</a:t>
            </a:r>
            <a:r>
              <a:rPr lang="en-US" altLang="zh-CN" dirty="0"/>
              <a:t>udio Processing</a:t>
            </a:r>
            <a:endParaRPr lang="en-US" dirty="0"/>
          </a:p>
        </p:txBody>
      </p:sp>
      <p:pic>
        <p:nvPicPr>
          <p:cNvPr id="5" name="Picture 4">
            <a:extLst>
              <a:ext uri="{FF2B5EF4-FFF2-40B4-BE49-F238E27FC236}">
                <a16:creationId xmlns:a16="http://schemas.microsoft.com/office/drawing/2014/main" id="{EDEF0EF3-4861-4D5A-8A2F-B607FB7F4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265" y="610874"/>
            <a:ext cx="8458200" cy="3921753"/>
          </a:xfrm>
          <a:prstGeom prst="rect">
            <a:avLst/>
          </a:prstGeom>
        </p:spPr>
      </p:pic>
      <p:sp>
        <p:nvSpPr>
          <p:cNvPr id="6" name="Rectangle 5">
            <a:extLst>
              <a:ext uri="{FF2B5EF4-FFF2-40B4-BE49-F238E27FC236}">
                <a16:creationId xmlns:a16="http://schemas.microsoft.com/office/drawing/2014/main" id="{C330B77B-EFA9-488E-A43A-49137421A1F0}"/>
              </a:ext>
            </a:extLst>
          </p:cNvPr>
          <p:cNvSpPr/>
          <p:nvPr/>
        </p:nvSpPr>
        <p:spPr>
          <a:xfrm>
            <a:off x="6934200" y="590247"/>
            <a:ext cx="621030" cy="255416"/>
          </a:xfrm>
          <a:prstGeom prst="rect">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Rectangle 6">
            <a:extLst>
              <a:ext uri="{FF2B5EF4-FFF2-40B4-BE49-F238E27FC236}">
                <a16:creationId xmlns:a16="http://schemas.microsoft.com/office/drawing/2014/main" id="{BC5B84D1-C333-43D0-B831-1E33392AA5FD}"/>
              </a:ext>
            </a:extLst>
          </p:cNvPr>
          <p:cNvSpPr/>
          <p:nvPr/>
        </p:nvSpPr>
        <p:spPr>
          <a:xfrm>
            <a:off x="4678680" y="577944"/>
            <a:ext cx="2286000" cy="400110"/>
          </a:xfrm>
          <a:prstGeom prst="rect">
            <a:avLst/>
          </a:prstGeom>
        </p:spPr>
        <p:txBody>
          <a:bodyPr wrap="square">
            <a:spAutoFit/>
          </a:bodyPr>
          <a:lstStyle/>
          <a:p>
            <a:r>
              <a:rPr lang="en-US" sz="1000" b="1" kern="0" dirty="0">
                <a:solidFill>
                  <a:srgbClr val="FF0000"/>
                </a:solidFill>
              </a:rPr>
              <a:t>After the setting is completed, you can dump the configuration script</a:t>
            </a:r>
          </a:p>
        </p:txBody>
      </p:sp>
      <p:sp>
        <p:nvSpPr>
          <p:cNvPr id="8" name="Slide Number Placeholder 3">
            <a:extLst>
              <a:ext uri="{FF2B5EF4-FFF2-40B4-BE49-F238E27FC236}">
                <a16:creationId xmlns:a16="http://schemas.microsoft.com/office/drawing/2014/main" id="{B1B47523-8CD6-43C7-9382-66B960291B48}"/>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26</a:t>
            </a:fld>
            <a:endParaRPr lang="en-US">
              <a:solidFill>
                <a:srgbClr val="000000"/>
              </a:solidFill>
              <a:latin typeface="Arial" charset="0"/>
            </a:endParaRPr>
          </a:p>
        </p:txBody>
      </p:sp>
    </p:spTree>
    <p:extLst>
      <p:ext uri="{BB962C8B-B14F-4D97-AF65-F5344CB8AC3E}">
        <p14:creationId xmlns:p14="http://schemas.microsoft.com/office/powerpoint/2010/main" val="561268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FA7C-1831-4FA2-8A46-4F93670CD833}"/>
              </a:ext>
            </a:extLst>
          </p:cNvPr>
          <p:cNvSpPr>
            <a:spLocks noGrp="1"/>
          </p:cNvSpPr>
          <p:nvPr>
            <p:ph type="title"/>
          </p:nvPr>
        </p:nvSpPr>
        <p:spPr/>
        <p:txBody>
          <a:bodyPr/>
          <a:lstStyle/>
          <a:p>
            <a:r>
              <a:rPr lang="en-US" dirty="0"/>
              <a:t>I2C Control</a:t>
            </a:r>
          </a:p>
        </p:txBody>
      </p:sp>
      <p:sp>
        <p:nvSpPr>
          <p:cNvPr id="4" name="Slide Number Placeholder 3">
            <a:extLst>
              <a:ext uri="{FF2B5EF4-FFF2-40B4-BE49-F238E27FC236}">
                <a16:creationId xmlns:a16="http://schemas.microsoft.com/office/drawing/2014/main" id="{B5F3CE52-5E39-4581-A74D-EEE456657B6C}"/>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27</a:t>
            </a:fld>
            <a:endParaRPr lang="en-US">
              <a:solidFill>
                <a:srgbClr val="000000"/>
              </a:solidFill>
              <a:latin typeface="Arial" charset="0"/>
            </a:endParaRPr>
          </a:p>
        </p:txBody>
      </p:sp>
      <p:sp>
        <p:nvSpPr>
          <p:cNvPr id="5" name="Rectangle 4">
            <a:extLst>
              <a:ext uri="{FF2B5EF4-FFF2-40B4-BE49-F238E27FC236}">
                <a16:creationId xmlns:a16="http://schemas.microsoft.com/office/drawing/2014/main" id="{DC8762E4-B72F-4BF1-9ED2-8F7E38AFF13F}"/>
              </a:ext>
            </a:extLst>
          </p:cNvPr>
          <p:cNvSpPr/>
          <p:nvPr/>
        </p:nvSpPr>
        <p:spPr>
          <a:xfrm>
            <a:off x="214491" y="733234"/>
            <a:ext cx="2981952" cy="861774"/>
          </a:xfrm>
          <a:prstGeom prst="rect">
            <a:avLst/>
          </a:prstGeom>
        </p:spPr>
        <p:txBody>
          <a:bodyPr wrap="square">
            <a:spAutoFit/>
          </a:bodyPr>
          <a:lstStyle/>
          <a:p>
            <a:r>
              <a:rPr lang="en-US" sz="1400" b="1" dirty="0"/>
              <a:t>I/O Operation</a:t>
            </a:r>
          </a:p>
          <a:p>
            <a:pPr marL="171452" indent="-171452">
              <a:buFont typeface="Wingdings" panose="05000000000000000000" pitchFamily="2" charset="2"/>
              <a:buChar char="q"/>
            </a:pPr>
            <a:r>
              <a:rPr lang="en-US" sz="1200" b="1" dirty="0"/>
              <a:t>Direct access to read/write operation</a:t>
            </a:r>
          </a:p>
          <a:p>
            <a:pPr marL="171452" indent="-171452">
              <a:buFont typeface="Wingdings" panose="05000000000000000000" pitchFamily="2" charset="2"/>
              <a:buChar char="q"/>
            </a:pPr>
            <a:r>
              <a:rPr lang="en-US" sz="1200" b="1" dirty="0"/>
              <a:t>Support multiple command script </a:t>
            </a:r>
            <a:endParaRPr lang="en-US" sz="1200" dirty="0"/>
          </a:p>
        </p:txBody>
      </p:sp>
      <p:sp>
        <p:nvSpPr>
          <p:cNvPr id="6" name="TextBox 5">
            <a:extLst>
              <a:ext uri="{FF2B5EF4-FFF2-40B4-BE49-F238E27FC236}">
                <a16:creationId xmlns:a16="http://schemas.microsoft.com/office/drawing/2014/main" id="{D348B6F5-0EC5-4FF3-BD6D-EE7BFF531C86}"/>
              </a:ext>
            </a:extLst>
          </p:cNvPr>
          <p:cNvSpPr txBox="1"/>
          <p:nvPr/>
        </p:nvSpPr>
        <p:spPr>
          <a:xfrm>
            <a:off x="214491" y="1753644"/>
            <a:ext cx="3789354" cy="677108"/>
          </a:xfrm>
          <a:prstGeom prst="rect">
            <a:avLst/>
          </a:prstGeom>
          <a:noFill/>
        </p:spPr>
        <p:txBody>
          <a:bodyPr wrap="square" rtlCol="0">
            <a:spAutoFit/>
          </a:bodyPr>
          <a:lstStyle/>
          <a:p>
            <a:r>
              <a:rPr lang="en-US" sz="1400" b="1" dirty="0"/>
              <a:t>Log Monitor</a:t>
            </a:r>
          </a:p>
          <a:p>
            <a:pPr marL="171452" indent="-171452">
              <a:buFont typeface="Wingdings" panose="05000000000000000000" pitchFamily="2" charset="2"/>
              <a:buChar char="q"/>
            </a:pPr>
            <a:r>
              <a:rPr lang="en-US" sz="1200" b="1" dirty="0"/>
              <a:t>Record front-end operation in GUI</a:t>
            </a:r>
          </a:p>
          <a:p>
            <a:pPr marL="171452" indent="-171452">
              <a:buFont typeface="Wingdings" panose="05000000000000000000" pitchFamily="2" charset="2"/>
              <a:buChar char="q"/>
            </a:pPr>
            <a:r>
              <a:rPr lang="en-US" sz="1200" b="1" dirty="0"/>
              <a:t>Interpret it into I2C commands</a:t>
            </a:r>
          </a:p>
        </p:txBody>
      </p:sp>
      <p:pic>
        <p:nvPicPr>
          <p:cNvPr id="7" name="Picture 2">
            <a:extLst>
              <a:ext uri="{FF2B5EF4-FFF2-40B4-BE49-F238E27FC236}">
                <a16:creationId xmlns:a16="http://schemas.microsoft.com/office/drawing/2014/main" id="{73F2620D-27C1-439A-842B-9B0469B1D1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0172" y="319666"/>
            <a:ext cx="2455340" cy="4222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a:extLst>
              <a:ext uri="{FF2B5EF4-FFF2-40B4-BE49-F238E27FC236}">
                <a16:creationId xmlns:a16="http://schemas.microsoft.com/office/drawing/2014/main" id="{EC43FFA0-15F4-4F58-89EA-70659FFDC6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7337" y="241501"/>
            <a:ext cx="2458736" cy="4222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9224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1C4EA-1189-4AA4-9CFB-669B295DD84E}"/>
              </a:ext>
            </a:extLst>
          </p:cNvPr>
          <p:cNvSpPr>
            <a:spLocks noGrp="1"/>
          </p:cNvSpPr>
          <p:nvPr>
            <p:ph type="title"/>
          </p:nvPr>
        </p:nvSpPr>
        <p:spPr/>
        <p:txBody>
          <a:bodyPr/>
          <a:lstStyle/>
          <a:p>
            <a:r>
              <a:rPr lang="en-US" dirty="0"/>
              <a:t>End System Integration</a:t>
            </a:r>
          </a:p>
        </p:txBody>
      </p:sp>
      <p:pic>
        <p:nvPicPr>
          <p:cNvPr id="5" name="Picture 4">
            <a:extLst>
              <a:ext uri="{FF2B5EF4-FFF2-40B4-BE49-F238E27FC236}">
                <a16:creationId xmlns:a16="http://schemas.microsoft.com/office/drawing/2014/main" id="{4B68FCAA-4285-4FF4-AA0C-2BB30CA6B2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025" y="635067"/>
            <a:ext cx="8004175" cy="3873365"/>
          </a:xfrm>
          <a:prstGeom prst="rect">
            <a:avLst/>
          </a:prstGeom>
        </p:spPr>
      </p:pic>
      <p:sp>
        <p:nvSpPr>
          <p:cNvPr id="6" name="Slide Number Placeholder 3">
            <a:extLst>
              <a:ext uri="{FF2B5EF4-FFF2-40B4-BE49-F238E27FC236}">
                <a16:creationId xmlns:a16="http://schemas.microsoft.com/office/drawing/2014/main" id="{FF0C170D-9768-4B81-A813-771B3F3C6713}"/>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28</a:t>
            </a:fld>
            <a:endParaRPr lang="en-US">
              <a:solidFill>
                <a:srgbClr val="000000"/>
              </a:solidFill>
              <a:latin typeface="Arial" charset="0"/>
            </a:endParaRPr>
          </a:p>
        </p:txBody>
      </p:sp>
    </p:spTree>
    <p:extLst>
      <p:ext uri="{BB962C8B-B14F-4D97-AF65-F5344CB8AC3E}">
        <p14:creationId xmlns:p14="http://schemas.microsoft.com/office/powerpoint/2010/main" val="3817173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4A079C-D1BC-453A-9B92-D15640EDACD9}"/>
              </a:ext>
            </a:extLst>
          </p:cNvPr>
          <p:cNvSpPr>
            <a:spLocks noGrp="1"/>
          </p:cNvSpPr>
          <p:nvPr>
            <p:ph type="ctrTitle"/>
          </p:nvPr>
        </p:nvSpPr>
        <p:spPr/>
        <p:txBody>
          <a:bodyPr/>
          <a:lstStyle/>
          <a:p>
            <a:pPr>
              <a:lnSpc>
                <a:spcPct val="150000"/>
              </a:lnSpc>
            </a:pPr>
            <a:r>
              <a:rPr lang="en-US" altLang="zh-CN" dirty="0"/>
              <a:t>Software Process Flow</a:t>
            </a:r>
          </a:p>
        </p:txBody>
      </p:sp>
      <p:sp>
        <p:nvSpPr>
          <p:cNvPr id="4" name="Slide Number Placeholder 3">
            <a:extLst>
              <a:ext uri="{FF2B5EF4-FFF2-40B4-BE49-F238E27FC236}">
                <a16:creationId xmlns:a16="http://schemas.microsoft.com/office/drawing/2014/main" id="{AD72F0FA-126E-4538-9A3B-CDB3076AC701}"/>
              </a:ext>
            </a:extLst>
          </p:cNvPr>
          <p:cNvSpPr>
            <a:spLocks noGrp="1"/>
          </p:cNvSpPr>
          <p:nvPr>
            <p:ph type="sldNum" sz="quarter" idx="10"/>
          </p:nvPr>
        </p:nvSpPr>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29</a:t>
            </a:fld>
            <a:endParaRPr lang="en-US">
              <a:solidFill>
                <a:srgbClr val="000000"/>
              </a:solidFill>
              <a:latin typeface="Arial" charset="0"/>
            </a:endParaRPr>
          </a:p>
        </p:txBody>
      </p:sp>
    </p:spTree>
    <p:extLst>
      <p:ext uri="{BB962C8B-B14F-4D97-AF65-F5344CB8AC3E}">
        <p14:creationId xmlns:p14="http://schemas.microsoft.com/office/powerpoint/2010/main" val="41988431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dirty="0"/>
              <a:t>Initialization</a:t>
            </a:r>
          </a:p>
        </p:txBody>
      </p:sp>
      <p:sp>
        <p:nvSpPr>
          <p:cNvPr id="4" name="Slide Number Placeholder 3">
            <a:extLst>
              <a:ext uri="{FF2B5EF4-FFF2-40B4-BE49-F238E27FC236}">
                <a16:creationId xmlns:a16="http://schemas.microsoft.com/office/drawing/2014/main" id="{3827D9D5-AB3A-4648-B723-03CA7491FEEF}"/>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30</a:t>
            </a:fld>
            <a:endParaRPr lang="en-US" dirty="0">
              <a:solidFill>
                <a:srgbClr val="000000"/>
              </a:solidFill>
              <a:latin typeface="Arial" charset="0"/>
            </a:endParaRPr>
          </a:p>
        </p:txBody>
      </p:sp>
      <p:pic>
        <p:nvPicPr>
          <p:cNvPr id="17" name="Picture 16">
            <a:extLst>
              <a:ext uri="{FF2B5EF4-FFF2-40B4-BE49-F238E27FC236}">
                <a16:creationId xmlns:a16="http://schemas.microsoft.com/office/drawing/2014/main" id="{ED00705F-B442-4998-B601-B44DB09F1E0E}"/>
              </a:ext>
            </a:extLst>
          </p:cNvPr>
          <p:cNvPicPr>
            <a:picLocks noChangeAspect="1"/>
          </p:cNvPicPr>
          <p:nvPr/>
        </p:nvPicPr>
        <p:blipFill>
          <a:blip r:embed="rId2"/>
          <a:stretch>
            <a:fillRect/>
          </a:stretch>
        </p:blipFill>
        <p:spPr>
          <a:xfrm>
            <a:off x="2747735" y="569121"/>
            <a:ext cx="3426278" cy="3997324"/>
          </a:xfrm>
          <a:prstGeom prst="rect">
            <a:avLst/>
          </a:prstGeom>
        </p:spPr>
      </p:pic>
    </p:spTree>
    <p:extLst>
      <p:ext uri="{BB962C8B-B14F-4D97-AF65-F5344CB8AC3E}">
        <p14:creationId xmlns:p14="http://schemas.microsoft.com/office/powerpoint/2010/main" val="21564386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709E-D04F-4604-B67F-8CC6354FA50D}"/>
              </a:ext>
            </a:extLst>
          </p:cNvPr>
          <p:cNvSpPr>
            <a:spLocks noGrp="1"/>
          </p:cNvSpPr>
          <p:nvPr>
            <p:ph type="title"/>
          </p:nvPr>
        </p:nvSpPr>
        <p:spPr/>
        <p:txBody>
          <a:bodyPr/>
          <a:lstStyle/>
          <a:p>
            <a:r>
              <a:rPr lang="en-US" dirty="0"/>
              <a:t>R</a:t>
            </a:r>
            <a:r>
              <a:rPr lang="en-US" altLang="zh-CN" dirty="0"/>
              <a:t>untime Routine</a:t>
            </a:r>
            <a:endParaRPr lang="en-US" dirty="0"/>
          </a:p>
        </p:txBody>
      </p:sp>
      <p:sp>
        <p:nvSpPr>
          <p:cNvPr id="4" name="Slide Number Placeholder 3">
            <a:extLst>
              <a:ext uri="{FF2B5EF4-FFF2-40B4-BE49-F238E27FC236}">
                <a16:creationId xmlns:a16="http://schemas.microsoft.com/office/drawing/2014/main" id="{3827D9D5-AB3A-4648-B723-03CA7491FEEF}"/>
              </a:ext>
            </a:extLst>
          </p:cNvPr>
          <p:cNvSpPr>
            <a:spLocks noGrp="1"/>
          </p:cNvSpPr>
          <p:nvPr>
            <p:ph type="sldNum" sz="quarter" idx="10"/>
          </p:nvPr>
        </p:nvSpPr>
        <p:spPr>
          <a:xfrm>
            <a:off x="6642100" y="4529137"/>
            <a:ext cx="2133600" cy="154782"/>
          </a:xfrm>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31</a:t>
            </a:fld>
            <a:endParaRPr lang="en-US" dirty="0">
              <a:solidFill>
                <a:srgbClr val="000000"/>
              </a:solidFill>
              <a:latin typeface="Arial" charset="0"/>
            </a:endParaRPr>
          </a:p>
        </p:txBody>
      </p:sp>
      <p:pic>
        <p:nvPicPr>
          <p:cNvPr id="3" name="Picture 2">
            <a:extLst>
              <a:ext uri="{FF2B5EF4-FFF2-40B4-BE49-F238E27FC236}">
                <a16:creationId xmlns:a16="http://schemas.microsoft.com/office/drawing/2014/main" id="{9B41BC68-9DB0-4A4E-89AC-A0618F7A4EF6}"/>
              </a:ext>
            </a:extLst>
          </p:cNvPr>
          <p:cNvPicPr>
            <a:picLocks noChangeAspect="1"/>
          </p:cNvPicPr>
          <p:nvPr/>
        </p:nvPicPr>
        <p:blipFill>
          <a:blip r:embed="rId2"/>
          <a:stretch>
            <a:fillRect/>
          </a:stretch>
        </p:blipFill>
        <p:spPr>
          <a:xfrm>
            <a:off x="3390899" y="605482"/>
            <a:ext cx="2362201" cy="3923655"/>
          </a:xfrm>
          <a:prstGeom prst="rect">
            <a:avLst/>
          </a:prstGeom>
        </p:spPr>
      </p:pic>
    </p:spTree>
    <p:extLst>
      <p:ext uri="{BB962C8B-B14F-4D97-AF65-F5344CB8AC3E}">
        <p14:creationId xmlns:p14="http://schemas.microsoft.com/office/powerpoint/2010/main" val="14381907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4A079C-D1BC-453A-9B92-D15640EDACD9}"/>
              </a:ext>
            </a:extLst>
          </p:cNvPr>
          <p:cNvSpPr>
            <a:spLocks noGrp="1"/>
          </p:cNvSpPr>
          <p:nvPr>
            <p:ph type="ctrTitle"/>
          </p:nvPr>
        </p:nvSpPr>
        <p:spPr/>
        <p:txBody>
          <a:bodyPr/>
          <a:lstStyle/>
          <a:p>
            <a:pPr>
              <a:lnSpc>
                <a:spcPct val="150000"/>
              </a:lnSpc>
            </a:pPr>
            <a:r>
              <a:rPr lang="en-US" altLang="zh-CN" dirty="0"/>
              <a:t>Thanks!</a:t>
            </a:r>
          </a:p>
        </p:txBody>
      </p:sp>
      <p:sp>
        <p:nvSpPr>
          <p:cNvPr id="4" name="Slide Number Placeholder 3">
            <a:extLst>
              <a:ext uri="{FF2B5EF4-FFF2-40B4-BE49-F238E27FC236}">
                <a16:creationId xmlns:a16="http://schemas.microsoft.com/office/drawing/2014/main" id="{AD72F0FA-126E-4538-9A3B-CDB3076AC701}"/>
              </a:ext>
            </a:extLst>
          </p:cNvPr>
          <p:cNvSpPr>
            <a:spLocks noGrp="1"/>
          </p:cNvSpPr>
          <p:nvPr>
            <p:ph type="sldNum" sz="quarter" idx="10"/>
          </p:nvPr>
        </p:nvSpPr>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32</a:t>
            </a:fld>
            <a:endParaRPr lang="en-US">
              <a:solidFill>
                <a:srgbClr val="000000"/>
              </a:solidFill>
              <a:latin typeface="Arial" charset="0"/>
            </a:endParaRPr>
          </a:p>
        </p:txBody>
      </p:sp>
    </p:spTree>
    <p:extLst>
      <p:ext uri="{BB962C8B-B14F-4D97-AF65-F5344CB8AC3E}">
        <p14:creationId xmlns:p14="http://schemas.microsoft.com/office/powerpoint/2010/main" val="2366120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4A079C-D1BC-453A-9B92-D15640EDACD9}"/>
              </a:ext>
            </a:extLst>
          </p:cNvPr>
          <p:cNvSpPr>
            <a:spLocks noGrp="1"/>
          </p:cNvSpPr>
          <p:nvPr>
            <p:ph type="ctrTitle"/>
          </p:nvPr>
        </p:nvSpPr>
        <p:spPr/>
        <p:txBody>
          <a:bodyPr/>
          <a:lstStyle/>
          <a:p>
            <a:pPr>
              <a:lnSpc>
                <a:spcPct val="150000"/>
              </a:lnSpc>
            </a:pPr>
            <a:r>
              <a:rPr lang="en-US" altLang="zh-CN" dirty="0"/>
              <a:t>Backup</a:t>
            </a:r>
          </a:p>
        </p:txBody>
      </p:sp>
      <p:sp>
        <p:nvSpPr>
          <p:cNvPr id="4" name="Slide Number Placeholder 3">
            <a:extLst>
              <a:ext uri="{FF2B5EF4-FFF2-40B4-BE49-F238E27FC236}">
                <a16:creationId xmlns:a16="http://schemas.microsoft.com/office/drawing/2014/main" id="{AD72F0FA-126E-4538-9A3B-CDB3076AC701}"/>
              </a:ext>
            </a:extLst>
          </p:cNvPr>
          <p:cNvSpPr>
            <a:spLocks noGrp="1"/>
          </p:cNvSpPr>
          <p:nvPr>
            <p:ph type="sldNum" sz="quarter" idx="10"/>
          </p:nvPr>
        </p:nvSpPr>
        <p:spPr/>
        <p:txBody>
          <a:bodyPr/>
          <a:lstStyle/>
          <a:p>
            <a:pPr defTabSz="914411" fontAlgn="base">
              <a:spcBef>
                <a:spcPct val="0"/>
              </a:spcBef>
              <a:spcAft>
                <a:spcPct val="0"/>
              </a:spcAft>
              <a:defRPr/>
            </a:pPr>
            <a:fld id="{2B97888F-6AF7-4263-B69D-592D8C33BAC7}" type="slidenum">
              <a:rPr lang="en-US">
                <a:solidFill>
                  <a:srgbClr val="000000"/>
                </a:solidFill>
                <a:latin typeface="Arial" charset="0"/>
              </a:rPr>
              <a:pPr defTabSz="914411" fontAlgn="base">
                <a:spcBef>
                  <a:spcPct val="0"/>
                </a:spcBef>
                <a:spcAft>
                  <a:spcPct val="0"/>
                </a:spcAft>
                <a:defRPr/>
              </a:pPr>
              <a:t>33</a:t>
            </a:fld>
            <a:endParaRPr lang="en-US">
              <a:solidFill>
                <a:srgbClr val="000000"/>
              </a:solidFill>
              <a:latin typeface="Arial" charset="0"/>
            </a:endParaRPr>
          </a:p>
        </p:txBody>
      </p:sp>
    </p:spTree>
    <p:extLst>
      <p:ext uri="{BB962C8B-B14F-4D97-AF65-F5344CB8AC3E}">
        <p14:creationId xmlns:p14="http://schemas.microsoft.com/office/powerpoint/2010/main" val="536528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865900F5-8F4B-4AB9-961F-BE5172A86DB2}"/>
              </a:ext>
            </a:extLst>
          </p:cNvPr>
          <p:cNvSpPr>
            <a:spLocks noGrp="1"/>
          </p:cNvSpPr>
          <p:nvPr>
            <p:ph type="title"/>
          </p:nvPr>
        </p:nvSpPr>
        <p:spPr>
          <a:xfrm>
            <a:off x="231775" y="107163"/>
            <a:ext cx="8458200" cy="437719"/>
          </a:xfrm>
        </p:spPr>
        <p:txBody>
          <a:bodyPr/>
          <a:lstStyle/>
          <a:p>
            <a:r>
              <a:rPr lang="en-US" dirty="0"/>
              <a:t>Where the noise is from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03B518B-A701-4515-996C-B2D72114CB61}"/>
                  </a:ext>
                </a:extLst>
              </p:cNvPr>
              <p:cNvSpPr>
                <a:spLocks noGrp="1"/>
              </p:cNvSpPr>
              <p:nvPr>
                <p:ph idx="1"/>
              </p:nvPr>
            </p:nvSpPr>
            <p:spPr>
              <a:xfrm>
                <a:off x="225428" y="589508"/>
                <a:ext cx="8804272" cy="1690230"/>
              </a:xfrm>
            </p:spPr>
            <p:txBody>
              <a:bodyPr/>
              <a:lstStyle/>
              <a:p>
                <a:r>
                  <a:rPr lang="en-US" sz="1050" b="1" u="sng" dirty="0"/>
                  <a:t>Ground noise</a:t>
                </a:r>
                <a:r>
                  <a:rPr lang="en-US" sz="1050" dirty="0"/>
                  <a:t>(silicon ground referenced to PCB ideal ground) is observed from device simulation with PCB parasitic model. (similar for PVDD noise for high side)</a:t>
                </a:r>
              </a:p>
              <a:p>
                <a:pPr lvl="1"/>
                <a:r>
                  <a:rPr lang="en-US" sz="1000" dirty="0"/>
                  <a:t>During PWM switching and current path change, </a:t>
                </a:r>
                <a:r>
                  <a:rPr lang="en-US" sz="1000" b="1" u="sng" dirty="0"/>
                  <a:t>V=L*di/dt</a:t>
                </a:r>
                <a:r>
                  <a:rPr lang="en-US" sz="1000" dirty="0"/>
                  <a:t> is generated across silicon ground to PCB ground.</a:t>
                </a:r>
              </a:p>
              <a:p>
                <a:pPr lvl="1"/>
                <a:r>
                  <a:rPr lang="en-US" sz="1000" dirty="0"/>
                  <a:t>The inductance L is caused by parasitic from TAS6584 and PCB, including: </a:t>
                </a:r>
              </a:p>
              <a:p>
                <a:pPr lvl="2"/>
                <a:r>
                  <a:rPr lang="en-US" sz="800" dirty="0"/>
                  <a:t>Bond wire and lead frame PVDD-GND loop inductance: 0.8nH</a:t>
                </a:r>
              </a:p>
              <a:p>
                <a:pPr lvl="2"/>
                <a:r>
                  <a:rPr lang="en-US" sz="800" dirty="0"/>
                  <a:t>PCB PVDD-GND loop inductance: 1.6nH</a:t>
                </a:r>
              </a:p>
              <a:p>
                <a:pPr lvl="2"/>
                <a:r>
                  <a:rPr lang="en-US" sz="800" dirty="0"/>
                  <a:t>Capacitor’s PVDD-GND loop inductance: 0.1nH~0.5nH</a:t>
                </a:r>
              </a:p>
              <a:p>
                <a:r>
                  <a:rPr lang="en-US" sz="1050" dirty="0"/>
                  <a:t>With 2.8nH total loop inductance(0.8nH+1.6nH+0.4nH), a 10</a:t>
                </a:r>
                <a:r>
                  <a:rPr lang="en-US" altLang="zh-CN" sz="1050" dirty="0"/>
                  <a:t>A current transition to 0A within 12ns, the ground noise level is</a:t>
                </a:r>
              </a:p>
              <a:p>
                <a:pPr marL="0" indent="0">
                  <a:buNone/>
                </a:pPr>
                <a14:m>
                  <m:oMathPara xmlns:m="http://schemas.openxmlformats.org/officeDocument/2006/math">
                    <m:oMathParaPr>
                      <m:jc m:val="centerGroup"/>
                    </m:oMathParaPr>
                    <m:oMath xmlns:m="http://schemas.openxmlformats.org/officeDocument/2006/math">
                      <m:r>
                        <a:rPr lang="en-US" sz="900" i="1">
                          <a:latin typeface="Cambria Math" panose="02040503050406030204" pitchFamily="18" charset="0"/>
                        </a:rPr>
                        <m:t>𝑉</m:t>
                      </m:r>
                      <m:r>
                        <a:rPr lang="en-US" sz="900" i="1">
                          <a:latin typeface="Cambria Math" panose="02040503050406030204" pitchFamily="18" charset="0"/>
                        </a:rPr>
                        <m:t>=</m:t>
                      </m:r>
                      <m:r>
                        <a:rPr lang="en-US" sz="900" i="1">
                          <a:latin typeface="Cambria Math" panose="02040503050406030204" pitchFamily="18" charset="0"/>
                        </a:rPr>
                        <m:t>𝐿</m:t>
                      </m:r>
                      <m:r>
                        <a:rPr lang="en-US" sz="900" i="1">
                          <a:latin typeface="Cambria Math" panose="02040503050406030204" pitchFamily="18" charset="0"/>
                        </a:rPr>
                        <m:t>∗ </m:t>
                      </m:r>
                      <m:f>
                        <m:fPr>
                          <m:ctrlPr>
                            <a:rPr lang="en-US" sz="900" i="1">
                              <a:latin typeface="Cambria Math" panose="02040503050406030204" pitchFamily="18" charset="0"/>
                            </a:rPr>
                          </m:ctrlPr>
                        </m:fPr>
                        <m:num>
                          <m:r>
                            <m:rPr>
                              <m:sty m:val="p"/>
                            </m:rPr>
                            <a:rPr lang="en-US" altLang="zh-CN" sz="900" i="1">
                              <a:latin typeface="Cambria Math" panose="02040503050406030204" pitchFamily="18" charset="0"/>
                            </a:rPr>
                            <m:t>di</m:t>
                          </m:r>
                        </m:num>
                        <m:den>
                          <m:r>
                            <a:rPr lang="en-US" sz="900" i="1">
                              <a:latin typeface="Cambria Math" panose="02040503050406030204" pitchFamily="18" charset="0"/>
                            </a:rPr>
                            <m:t>𝑑𝑡</m:t>
                          </m:r>
                        </m:den>
                      </m:f>
                      <m:r>
                        <a:rPr lang="en-US" sz="900" i="1">
                          <a:latin typeface="Cambria Math" panose="02040503050406030204" pitchFamily="18" charset="0"/>
                        </a:rPr>
                        <m:t>=2.8</m:t>
                      </m:r>
                      <m:r>
                        <m:rPr>
                          <m:sty m:val="p"/>
                        </m:rPr>
                        <a:rPr lang="en-US" altLang="zh-CN" sz="900" i="1">
                          <a:latin typeface="Cambria Math" panose="02040503050406030204" pitchFamily="18" charset="0"/>
                        </a:rPr>
                        <m:t>nH</m:t>
                      </m:r>
                      <m:r>
                        <a:rPr lang="en-US" altLang="zh-CN" sz="900" i="1">
                          <a:latin typeface="Cambria Math" panose="02040503050406030204" pitchFamily="18" charset="0"/>
                        </a:rPr>
                        <m:t>∗</m:t>
                      </m:r>
                      <m:f>
                        <m:fPr>
                          <m:ctrlPr>
                            <a:rPr lang="en-US" altLang="zh-CN" sz="900" i="1">
                              <a:latin typeface="Cambria Math" panose="02040503050406030204" pitchFamily="18" charset="0"/>
                            </a:rPr>
                          </m:ctrlPr>
                        </m:fPr>
                        <m:num>
                          <m:r>
                            <a:rPr lang="en-US" altLang="zh-CN" sz="900" i="1">
                              <a:latin typeface="Cambria Math" panose="02040503050406030204" pitchFamily="18" charset="0"/>
                            </a:rPr>
                            <m:t>10</m:t>
                          </m:r>
                          <m:r>
                            <a:rPr lang="en-US" altLang="zh-CN" sz="900" i="1">
                              <a:latin typeface="Cambria Math" panose="02040503050406030204" pitchFamily="18" charset="0"/>
                            </a:rPr>
                            <m:t>𝐴</m:t>
                          </m:r>
                        </m:num>
                        <m:den>
                          <m:r>
                            <a:rPr lang="en-US" altLang="zh-CN" sz="900" i="1">
                              <a:latin typeface="Cambria Math" panose="02040503050406030204" pitchFamily="18" charset="0"/>
                            </a:rPr>
                            <m:t>12</m:t>
                          </m:r>
                          <m:r>
                            <a:rPr lang="en-US" altLang="zh-CN" sz="900" i="1">
                              <a:latin typeface="Cambria Math" panose="02040503050406030204" pitchFamily="18" charset="0"/>
                            </a:rPr>
                            <m:t>𝑛𝑠</m:t>
                          </m:r>
                        </m:den>
                      </m:f>
                      <m:r>
                        <a:rPr lang="en-US" altLang="zh-CN" sz="900" i="1">
                          <a:latin typeface="Cambria Math" panose="02040503050406030204" pitchFamily="18" charset="0"/>
                        </a:rPr>
                        <m:t>=2.33</m:t>
                      </m:r>
                      <m:r>
                        <a:rPr lang="en-US" altLang="zh-CN" sz="900" i="1">
                          <a:latin typeface="Cambria Math" panose="02040503050406030204" pitchFamily="18" charset="0"/>
                        </a:rPr>
                        <m:t>𝑉</m:t>
                      </m:r>
                    </m:oMath>
                  </m:oMathPara>
                </a14:m>
                <a:endParaRPr lang="en-US" sz="900" dirty="0"/>
              </a:p>
            </p:txBody>
          </p:sp>
        </mc:Choice>
        <mc:Fallback xmlns="">
          <p:sp>
            <p:nvSpPr>
              <p:cNvPr id="3" name="Content Placeholder 2">
                <a:extLst>
                  <a:ext uri="{FF2B5EF4-FFF2-40B4-BE49-F238E27FC236}">
                    <a16:creationId xmlns:a16="http://schemas.microsoft.com/office/drawing/2014/main" id="{D03B518B-A701-4515-996C-B2D72114CB61}"/>
                  </a:ext>
                </a:extLst>
              </p:cNvPr>
              <p:cNvSpPr>
                <a:spLocks noGrp="1" noRot="1" noChangeAspect="1" noMove="1" noResize="1" noEditPoints="1" noAdjustHandles="1" noChangeArrowheads="1" noChangeShapeType="1" noTextEdit="1"/>
              </p:cNvSpPr>
              <p:nvPr>
                <p:ph idx="1"/>
              </p:nvPr>
            </p:nvSpPr>
            <p:spPr>
              <a:xfrm>
                <a:off x="225428" y="589508"/>
                <a:ext cx="8804272" cy="1690230"/>
              </a:xfrm>
              <a:blipFill>
                <a:blip r:embed="rId2"/>
                <a:stretch>
                  <a:fillRect l="-69" t="-361" b="-36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6E856612-9948-4A76-BF54-3FF0559B0D84}"/>
              </a:ext>
            </a:extLst>
          </p:cNvPr>
          <p:cNvSpPr>
            <a:spLocks noGrp="1"/>
          </p:cNvSpPr>
          <p:nvPr>
            <p:ph type="sldNum" sz="quarter" idx="10"/>
          </p:nvPr>
        </p:nvSpPr>
        <p:spPr/>
        <p:txBody>
          <a:bodyPr/>
          <a:lstStyle/>
          <a:p>
            <a:pPr>
              <a:defRPr/>
            </a:pPr>
            <a:fld id="{2B97888F-6AF7-4263-B69D-592D8C33BAC7}" type="slidenum">
              <a:rPr lang="en-US" smtClean="0"/>
              <a:pPr>
                <a:defRPr/>
              </a:pPr>
              <a:t>34</a:t>
            </a:fld>
            <a:endParaRPr lang="en-US"/>
          </a:p>
        </p:txBody>
      </p:sp>
      <p:sp>
        <p:nvSpPr>
          <p:cNvPr id="13" name="Rectangle 12">
            <a:extLst>
              <a:ext uri="{FF2B5EF4-FFF2-40B4-BE49-F238E27FC236}">
                <a16:creationId xmlns:a16="http://schemas.microsoft.com/office/drawing/2014/main" id="{331E5E07-259D-4324-843C-D6D3F0DC2AC7}"/>
              </a:ext>
            </a:extLst>
          </p:cNvPr>
          <p:cNvSpPr/>
          <p:nvPr/>
        </p:nvSpPr>
        <p:spPr>
          <a:xfrm>
            <a:off x="423536" y="4675044"/>
            <a:ext cx="3403496" cy="230832"/>
          </a:xfrm>
          <a:prstGeom prst="rect">
            <a:avLst/>
          </a:prstGeom>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380895" algn="l" rtl="0" fontAlgn="base">
              <a:spcBef>
                <a:spcPct val="0"/>
              </a:spcBef>
              <a:spcAft>
                <a:spcPct val="0"/>
              </a:spcAft>
              <a:defRPr kern="1200">
                <a:solidFill>
                  <a:schemeClr val="tx1"/>
                </a:solidFill>
                <a:latin typeface="Arial" charset="0"/>
                <a:ea typeface="+mn-ea"/>
                <a:cs typeface="+mn-cs"/>
              </a:defRPr>
            </a:lvl2pPr>
            <a:lvl3pPr marL="761790" algn="l" rtl="0" fontAlgn="base">
              <a:spcBef>
                <a:spcPct val="0"/>
              </a:spcBef>
              <a:spcAft>
                <a:spcPct val="0"/>
              </a:spcAft>
              <a:defRPr kern="1200">
                <a:solidFill>
                  <a:schemeClr val="tx1"/>
                </a:solidFill>
                <a:latin typeface="Arial" charset="0"/>
                <a:ea typeface="+mn-ea"/>
                <a:cs typeface="+mn-cs"/>
              </a:defRPr>
            </a:lvl3pPr>
            <a:lvl4pPr marL="1142683" algn="l" rtl="0" fontAlgn="base">
              <a:spcBef>
                <a:spcPct val="0"/>
              </a:spcBef>
              <a:spcAft>
                <a:spcPct val="0"/>
              </a:spcAft>
              <a:defRPr kern="1200">
                <a:solidFill>
                  <a:schemeClr val="tx1"/>
                </a:solidFill>
                <a:latin typeface="Arial" charset="0"/>
                <a:ea typeface="+mn-ea"/>
                <a:cs typeface="+mn-cs"/>
              </a:defRPr>
            </a:lvl4pPr>
            <a:lvl5pPr marL="1523573" algn="l" rtl="0" fontAlgn="base">
              <a:spcBef>
                <a:spcPct val="0"/>
              </a:spcBef>
              <a:spcAft>
                <a:spcPct val="0"/>
              </a:spcAft>
              <a:defRPr kern="1200">
                <a:solidFill>
                  <a:schemeClr val="tx1"/>
                </a:solidFill>
                <a:latin typeface="Arial" charset="0"/>
                <a:ea typeface="+mn-ea"/>
                <a:cs typeface="+mn-cs"/>
              </a:defRPr>
            </a:lvl5pPr>
            <a:lvl6pPr marL="1904467" algn="l" defTabSz="761790" rtl="0" eaLnBrk="1" latinLnBrk="0" hangingPunct="1">
              <a:defRPr kern="1200">
                <a:solidFill>
                  <a:schemeClr val="tx1"/>
                </a:solidFill>
                <a:latin typeface="Arial" charset="0"/>
                <a:ea typeface="+mn-ea"/>
                <a:cs typeface="+mn-cs"/>
              </a:defRPr>
            </a:lvl6pPr>
            <a:lvl7pPr marL="2285362" algn="l" defTabSz="761790" rtl="0" eaLnBrk="1" latinLnBrk="0" hangingPunct="1">
              <a:defRPr kern="1200">
                <a:solidFill>
                  <a:schemeClr val="tx1"/>
                </a:solidFill>
                <a:latin typeface="Arial" charset="0"/>
                <a:ea typeface="+mn-ea"/>
                <a:cs typeface="+mn-cs"/>
              </a:defRPr>
            </a:lvl7pPr>
            <a:lvl8pPr marL="2666253" algn="l" defTabSz="761790" rtl="0" eaLnBrk="1" latinLnBrk="0" hangingPunct="1">
              <a:defRPr kern="1200">
                <a:solidFill>
                  <a:schemeClr val="tx1"/>
                </a:solidFill>
                <a:latin typeface="Arial" charset="0"/>
                <a:ea typeface="+mn-ea"/>
                <a:cs typeface="+mn-cs"/>
              </a:defRPr>
            </a:lvl8pPr>
            <a:lvl9pPr marL="3047146" algn="l" defTabSz="761790" rtl="0" eaLnBrk="1" latinLnBrk="0" hangingPunct="1">
              <a:defRPr kern="1200">
                <a:solidFill>
                  <a:schemeClr val="tx1"/>
                </a:solidFill>
                <a:latin typeface="Arial" charset="0"/>
                <a:ea typeface="+mn-ea"/>
                <a:cs typeface="+mn-cs"/>
              </a:defRPr>
            </a:lvl9pPr>
          </a:lstStyle>
          <a:p>
            <a:r>
              <a:rPr lang="en-US" sz="900" b="1" dirty="0"/>
              <a:t>Simulation bench condition: PVDD=42V, Slew rate=3.5V/ns</a:t>
            </a:r>
          </a:p>
        </p:txBody>
      </p:sp>
      <p:pic>
        <p:nvPicPr>
          <p:cNvPr id="6" name="Picture 5">
            <a:extLst>
              <a:ext uri="{FF2B5EF4-FFF2-40B4-BE49-F238E27FC236}">
                <a16:creationId xmlns:a16="http://schemas.microsoft.com/office/drawing/2014/main" id="{50E8F4E2-71B6-4966-A4C9-195B58DA76FD}"/>
              </a:ext>
            </a:extLst>
          </p:cNvPr>
          <p:cNvPicPr>
            <a:picLocks noChangeAspect="1"/>
          </p:cNvPicPr>
          <p:nvPr/>
        </p:nvPicPr>
        <p:blipFill>
          <a:blip r:embed="rId3"/>
          <a:stretch>
            <a:fillRect/>
          </a:stretch>
        </p:blipFill>
        <p:spPr>
          <a:xfrm>
            <a:off x="6840249" y="2316428"/>
            <a:ext cx="1807837" cy="734762"/>
          </a:xfrm>
          <a:prstGeom prst="rect">
            <a:avLst/>
          </a:prstGeom>
        </p:spPr>
      </p:pic>
      <p:cxnSp>
        <p:nvCxnSpPr>
          <p:cNvPr id="7" name="Straight Arrow Connector 6">
            <a:extLst>
              <a:ext uri="{FF2B5EF4-FFF2-40B4-BE49-F238E27FC236}">
                <a16:creationId xmlns:a16="http://schemas.microsoft.com/office/drawing/2014/main" id="{CEC08690-6386-4911-A5E9-8860EF578CB2}"/>
              </a:ext>
            </a:extLst>
          </p:cNvPr>
          <p:cNvCxnSpPr>
            <a:cxnSpLocks/>
          </p:cNvCxnSpPr>
          <p:nvPr/>
        </p:nvCxnSpPr>
        <p:spPr>
          <a:xfrm>
            <a:off x="7787812" y="2994202"/>
            <a:ext cx="112414" cy="34235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F198D414-6256-429A-B11D-6983619AA98A}"/>
              </a:ext>
            </a:extLst>
          </p:cNvPr>
          <p:cNvPicPr>
            <a:picLocks noChangeAspect="1"/>
          </p:cNvPicPr>
          <p:nvPr/>
        </p:nvPicPr>
        <p:blipFill>
          <a:blip r:embed="rId4"/>
          <a:stretch>
            <a:fillRect/>
          </a:stretch>
        </p:blipFill>
        <p:spPr>
          <a:xfrm>
            <a:off x="6778864" y="3373043"/>
            <a:ext cx="1951777" cy="898332"/>
          </a:xfrm>
          <a:prstGeom prst="rect">
            <a:avLst/>
          </a:prstGeom>
        </p:spPr>
      </p:pic>
      <p:sp>
        <p:nvSpPr>
          <p:cNvPr id="14" name="Rectangle 13">
            <a:extLst>
              <a:ext uri="{FF2B5EF4-FFF2-40B4-BE49-F238E27FC236}">
                <a16:creationId xmlns:a16="http://schemas.microsoft.com/office/drawing/2014/main" id="{EFC702C8-7BF8-49DA-A7DD-A8344CCDFD9C}"/>
              </a:ext>
            </a:extLst>
          </p:cNvPr>
          <p:cNvSpPr/>
          <p:nvPr/>
        </p:nvSpPr>
        <p:spPr>
          <a:xfrm>
            <a:off x="7219722" y="2419902"/>
            <a:ext cx="463588" cy="215444"/>
          </a:xfrm>
          <a:prstGeom prst="rect">
            <a:avLst/>
          </a:prstGeom>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380895" algn="l" rtl="0" fontAlgn="base">
              <a:spcBef>
                <a:spcPct val="0"/>
              </a:spcBef>
              <a:spcAft>
                <a:spcPct val="0"/>
              </a:spcAft>
              <a:defRPr kern="1200">
                <a:solidFill>
                  <a:schemeClr val="tx1"/>
                </a:solidFill>
                <a:latin typeface="Arial" charset="0"/>
                <a:ea typeface="+mn-ea"/>
                <a:cs typeface="+mn-cs"/>
              </a:defRPr>
            </a:lvl2pPr>
            <a:lvl3pPr marL="761790" algn="l" rtl="0" fontAlgn="base">
              <a:spcBef>
                <a:spcPct val="0"/>
              </a:spcBef>
              <a:spcAft>
                <a:spcPct val="0"/>
              </a:spcAft>
              <a:defRPr kern="1200">
                <a:solidFill>
                  <a:schemeClr val="tx1"/>
                </a:solidFill>
                <a:latin typeface="Arial" charset="0"/>
                <a:ea typeface="+mn-ea"/>
                <a:cs typeface="+mn-cs"/>
              </a:defRPr>
            </a:lvl3pPr>
            <a:lvl4pPr marL="1142683" algn="l" rtl="0" fontAlgn="base">
              <a:spcBef>
                <a:spcPct val="0"/>
              </a:spcBef>
              <a:spcAft>
                <a:spcPct val="0"/>
              </a:spcAft>
              <a:defRPr kern="1200">
                <a:solidFill>
                  <a:schemeClr val="tx1"/>
                </a:solidFill>
                <a:latin typeface="Arial" charset="0"/>
                <a:ea typeface="+mn-ea"/>
                <a:cs typeface="+mn-cs"/>
              </a:defRPr>
            </a:lvl4pPr>
            <a:lvl5pPr marL="1523573" algn="l" rtl="0" fontAlgn="base">
              <a:spcBef>
                <a:spcPct val="0"/>
              </a:spcBef>
              <a:spcAft>
                <a:spcPct val="0"/>
              </a:spcAft>
              <a:defRPr kern="1200">
                <a:solidFill>
                  <a:schemeClr val="tx1"/>
                </a:solidFill>
                <a:latin typeface="Arial" charset="0"/>
                <a:ea typeface="+mn-ea"/>
                <a:cs typeface="+mn-cs"/>
              </a:defRPr>
            </a:lvl5pPr>
            <a:lvl6pPr marL="1904467" algn="l" defTabSz="761790" rtl="0" eaLnBrk="1" latinLnBrk="0" hangingPunct="1">
              <a:defRPr kern="1200">
                <a:solidFill>
                  <a:schemeClr val="tx1"/>
                </a:solidFill>
                <a:latin typeface="Arial" charset="0"/>
                <a:ea typeface="+mn-ea"/>
                <a:cs typeface="+mn-cs"/>
              </a:defRPr>
            </a:lvl6pPr>
            <a:lvl7pPr marL="2285362" algn="l" defTabSz="761790" rtl="0" eaLnBrk="1" latinLnBrk="0" hangingPunct="1">
              <a:defRPr kern="1200">
                <a:solidFill>
                  <a:schemeClr val="tx1"/>
                </a:solidFill>
                <a:latin typeface="Arial" charset="0"/>
                <a:ea typeface="+mn-ea"/>
                <a:cs typeface="+mn-cs"/>
              </a:defRPr>
            </a:lvl7pPr>
            <a:lvl8pPr marL="2666253" algn="l" defTabSz="761790" rtl="0" eaLnBrk="1" latinLnBrk="0" hangingPunct="1">
              <a:defRPr kern="1200">
                <a:solidFill>
                  <a:schemeClr val="tx1"/>
                </a:solidFill>
                <a:latin typeface="Arial" charset="0"/>
                <a:ea typeface="+mn-ea"/>
                <a:cs typeface="+mn-cs"/>
              </a:defRPr>
            </a:lvl8pPr>
            <a:lvl9pPr marL="3047146" algn="l" defTabSz="761790" rtl="0" eaLnBrk="1" latinLnBrk="0" hangingPunct="1">
              <a:defRPr kern="1200">
                <a:solidFill>
                  <a:schemeClr val="tx1"/>
                </a:solidFill>
                <a:latin typeface="Arial" charset="0"/>
                <a:ea typeface="+mn-ea"/>
                <a:cs typeface="+mn-cs"/>
              </a:defRPr>
            </a:lvl9pPr>
          </a:lstStyle>
          <a:p>
            <a:r>
              <a:rPr lang="en-US" sz="800" dirty="0">
                <a:solidFill>
                  <a:schemeClr val="tx2">
                    <a:lumMod val="60000"/>
                    <a:lumOff val="40000"/>
                  </a:schemeClr>
                </a:solidFill>
              </a:rPr>
              <a:t>PWM </a:t>
            </a:r>
          </a:p>
        </p:txBody>
      </p:sp>
      <p:sp>
        <p:nvSpPr>
          <p:cNvPr id="16" name="Rectangle 15">
            <a:extLst>
              <a:ext uri="{FF2B5EF4-FFF2-40B4-BE49-F238E27FC236}">
                <a16:creationId xmlns:a16="http://schemas.microsoft.com/office/drawing/2014/main" id="{2400F73D-BBA0-41C9-A730-EFFF00532473}"/>
              </a:ext>
            </a:extLst>
          </p:cNvPr>
          <p:cNvSpPr/>
          <p:nvPr/>
        </p:nvSpPr>
        <p:spPr>
          <a:xfrm>
            <a:off x="7141538" y="3202878"/>
            <a:ext cx="805029" cy="215444"/>
          </a:xfrm>
          <a:prstGeom prst="rect">
            <a:avLst/>
          </a:prstGeom>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380895" algn="l" rtl="0" fontAlgn="base">
              <a:spcBef>
                <a:spcPct val="0"/>
              </a:spcBef>
              <a:spcAft>
                <a:spcPct val="0"/>
              </a:spcAft>
              <a:defRPr kern="1200">
                <a:solidFill>
                  <a:schemeClr val="tx1"/>
                </a:solidFill>
                <a:latin typeface="Arial" charset="0"/>
                <a:ea typeface="+mn-ea"/>
                <a:cs typeface="+mn-cs"/>
              </a:defRPr>
            </a:lvl2pPr>
            <a:lvl3pPr marL="761790" algn="l" rtl="0" fontAlgn="base">
              <a:spcBef>
                <a:spcPct val="0"/>
              </a:spcBef>
              <a:spcAft>
                <a:spcPct val="0"/>
              </a:spcAft>
              <a:defRPr kern="1200">
                <a:solidFill>
                  <a:schemeClr val="tx1"/>
                </a:solidFill>
                <a:latin typeface="Arial" charset="0"/>
                <a:ea typeface="+mn-ea"/>
                <a:cs typeface="+mn-cs"/>
              </a:defRPr>
            </a:lvl3pPr>
            <a:lvl4pPr marL="1142683" algn="l" rtl="0" fontAlgn="base">
              <a:spcBef>
                <a:spcPct val="0"/>
              </a:spcBef>
              <a:spcAft>
                <a:spcPct val="0"/>
              </a:spcAft>
              <a:defRPr kern="1200">
                <a:solidFill>
                  <a:schemeClr val="tx1"/>
                </a:solidFill>
                <a:latin typeface="Arial" charset="0"/>
                <a:ea typeface="+mn-ea"/>
                <a:cs typeface="+mn-cs"/>
              </a:defRPr>
            </a:lvl4pPr>
            <a:lvl5pPr marL="1523573" algn="l" rtl="0" fontAlgn="base">
              <a:spcBef>
                <a:spcPct val="0"/>
              </a:spcBef>
              <a:spcAft>
                <a:spcPct val="0"/>
              </a:spcAft>
              <a:defRPr kern="1200">
                <a:solidFill>
                  <a:schemeClr val="tx1"/>
                </a:solidFill>
                <a:latin typeface="Arial" charset="0"/>
                <a:ea typeface="+mn-ea"/>
                <a:cs typeface="+mn-cs"/>
              </a:defRPr>
            </a:lvl5pPr>
            <a:lvl6pPr marL="1904467" algn="l" defTabSz="761790" rtl="0" eaLnBrk="1" latinLnBrk="0" hangingPunct="1">
              <a:defRPr kern="1200">
                <a:solidFill>
                  <a:schemeClr val="tx1"/>
                </a:solidFill>
                <a:latin typeface="Arial" charset="0"/>
                <a:ea typeface="+mn-ea"/>
                <a:cs typeface="+mn-cs"/>
              </a:defRPr>
            </a:lvl6pPr>
            <a:lvl7pPr marL="2285362" algn="l" defTabSz="761790" rtl="0" eaLnBrk="1" latinLnBrk="0" hangingPunct="1">
              <a:defRPr kern="1200">
                <a:solidFill>
                  <a:schemeClr val="tx1"/>
                </a:solidFill>
                <a:latin typeface="Arial" charset="0"/>
                <a:ea typeface="+mn-ea"/>
                <a:cs typeface="+mn-cs"/>
              </a:defRPr>
            </a:lvl7pPr>
            <a:lvl8pPr marL="2666253" algn="l" defTabSz="761790" rtl="0" eaLnBrk="1" latinLnBrk="0" hangingPunct="1">
              <a:defRPr kern="1200">
                <a:solidFill>
                  <a:schemeClr val="tx1"/>
                </a:solidFill>
                <a:latin typeface="Arial" charset="0"/>
                <a:ea typeface="+mn-ea"/>
                <a:cs typeface="+mn-cs"/>
              </a:defRPr>
            </a:lvl8pPr>
            <a:lvl9pPr marL="3047146" algn="l" defTabSz="761790" rtl="0" eaLnBrk="1" latinLnBrk="0" hangingPunct="1">
              <a:defRPr kern="1200">
                <a:solidFill>
                  <a:schemeClr val="tx1"/>
                </a:solidFill>
                <a:latin typeface="Arial" charset="0"/>
                <a:ea typeface="+mn-ea"/>
                <a:cs typeface="+mn-cs"/>
              </a:defRPr>
            </a:lvl9pPr>
          </a:lstStyle>
          <a:p>
            <a:r>
              <a:rPr lang="en-US" sz="800" dirty="0">
                <a:solidFill>
                  <a:srgbClr val="00B050"/>
                </a:solidFill>
              </a:rPr>
              <a:t>Ground noise</a:t>
            </a:r>
          </a:p>
        </p:txBody>
      </p:sp>
      <p:pic>
        <p:nvPicPr>
          <p:cNvPr id="21" name="Content Placeholder 7">
            <a:extLst>
              <a:ext uri="{FF2B5EF4-FFF2-40B4-BE49-F238E27FC236}">
                <a16:creationId xmlns:a16="http://schemas.microsoft.com/office/drawing/2014/main" id="{80BAE6D7-2923-4D0E-9891-A1117D887C4C}"/>
              </a:ext>
            </a:extLst>
          </p:cNvPr>
          <p:cNvPicPr>
            <a:picLocks noChangeAspect="1"/>
          </p:cNvPicPr>
          <p:nvPr/>
        </p:nvPicPr>
        <p:blipFill>
          <a:blip r:embed="rId5"/>
          <a:stretch>
            <a:fillRect/>
          </a:stretch>
        </p:blipFill>
        <p:spPr bwMode="auto">
          <a:xfrm>
            <a:off x="170180" y="2287479"/>
            <a:ext cx="1598488" cy="2360792"/>
          </a:xfrm>
          <a:prstGeom prst="rect">
            <a:avLst/>
          </a:prstGeom>
          <a:noFill/>
          <a:ln w="9525" algn="ctr">
            <a:noFill/>
            <a:miter lim="800000"/>
            <a:headEnd/>
            <a:tailEnd/>
          </a:ln>
        </p:spPr>
      </p:pic>
      <p:pic>
        <p:nvPicPr>
          <p:cNvPr id="22" name="Picture 21">
            <a:extLst>
              <a:ext uri="{FF2B5EF4-FFF2-40B4-BE49-F238E27FC236}">
                <a16:creationId xmlns:a16="http://schemas.microsoft.com/office/drawing/2014/main" id="{012A580F-61B4-411B-BF85-C91DCC6BBD37}"/>
              </a:ext>
            </a:extLst>
          </p:cNvPr>
          <p:cNvPicPr>
            <a:picLocks noChangeAspect="1"/>
          </p:cNvPicPr>
          <p:nvPr/>
        </p:nvPicPr>
        <p:blipFill>
          <a:blip r:embed="rId6"/>
          <a:stretch>
            <a:fillRect/>
          </a:stretch>
        </p:blipFill>
        <p:spPr>
          <a:xfrm>
            <a:off x="1842109" y="2293000"/>
            <a:ext cx="4419786" cy="2331279"/>
          </a:xfrm>
          <a:prstGeom prst="rect">
            <a:avLst/>
          </a:prstGeom>
        </p:spPr>
      </p:pic>
      <p:sp>
        <p:nvSpPr>
          <p:cNvPr id="23" name="Rectangle 22">
            <a:extLst>
              <a:ext uri="{FF2B5EF4-FFF2-40B4-BE49-F238E27FC236}">
                <a16:creationId xmlns:a16="http://schemas.microsoft.com/office/drawing/2014/main" id="{53972121-10F4-4EDE-9CC8-EB0379B3BD01}"/>
              </a:ext>
            </a:extLst>
          </p:cNvPr>
          <p:cNvSpPr/>
          <p:nvPr/>
        </p:nvSpPr>
        <p:spPr>
          <a:xfrm>
            <a:off x="99284" y="3760112"/>
            <a:ext cx="471604" cy="184666"/>
          </a:xfrm>
          <a:prstGeom prst="rect">
            <a:avLst/>
          </a:prstGeom>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380895" algn="l" rtl="0" fontAlgn="base">
              <a:spcBef>
                <a:spcPct val="0"/>
              </a:spcBef>
              <a:spcAft>
                <a:spcPct val="0"/>
              </a:spcAft>
              <a:defRPr kern="1200">
                <a:solidFill>
                  <a:schemeClr val="tx1"/>
                </a:solidFill>
                <a:latin typeface="Arial" charset="0"/>
                <a:ea typeface="+mn-ea"/>
                <a:cs typeface="+mn-cs"/>
              </a:defRPr>
            </a:lvl2pPr>
            <a:lvl3pPr marL="761790" algn="l" rtl="0" fontAlgn="base">
              <a:spcBef>
                <a:spcPct val="0"/>
              </a:spcBef>
              <a:spcAft>
                <a:spcPct val="0"/>
              </a:spcAft>
              <a:defRPr kern="1200">
                <a:solidFill>
                  <a:schemeClr val="tx1"/>
                </a:solidFill>
                <a:latin typeface="Arial" charset="0"/>
                <a:ea typeface="+mn-ea"/>
                <a:cs typeface="+mn-cs"/>
              </a:defRPr>
            </a:lvl3pPr>
            <a:lvl4pPr marL="1142683" algn="l" rtl="0" fontAlgn="base">
              <a:spcBef>
                <a:spcPct val="0"/>
              </a:spcBef>
              <a:spcAft>
                <a:spcPct val="0"/>
              </a:spcAft>
              <a:defRPr kern="1200">
                <a:solidFill>
                  <a:schemeClr val="tx1"/>
                </a:solidFill>
                <a:latin typeface="Arial" charset="0"/>
                <a:ea typeface="+mn-ea"/>
                <a:cs typeface="+mn-cs"/>
              </a:defRPr>
            </a:lvl4pPr>
            <a:lvl5pPr marL="1523573" algn="l" rtl="0" fontAlgn="base">
              <a:spcBef>
                <a:spcPct val="0"/>
              </a:spcBef>
              <a:spcAft>
                <a:spcPct val="0"/>
              </a:spcAft>
              <a:defRPr kern="1200">
                <a:solidFill>
                  <a:schemeClr val="tx1"/>
                </a:solidFill>
                <a:latin typeface="Arial" charset="0"/>
                <a:ea typeface="+mn-ea"/>
                <a:cs typeface="+mn-cs"/>
              </a:defRPr>
            </a:lvl5pPr>
            <a:lvl6pPr marL="1904467" algn="l" defTabSz="761790" rtl="0" eaLnBrk="1" latinLnBrk="0" hangingPunct="1">
              <a:defRPr kern="1200">
                <a:solidFill>
                  <a:schemeClr val="tx1"/>
                </a:solidFill>
                <a:latin typeface="Arial" charset="0"/>
                <a:ea typeface="+mn-ea"/>
                <a:cs typeface="+mn-cs"/>
              </a:defRPr>
            </a:lvl6pPr>
            <a:lvl7pPr marL="2285362" algn="l" defTabSz="761790" rtl="0" eaLnBrk="1" latinLnBrk="0" hangingPunct="1">
              <a:defRPr kern="1200">
                <a:solidFill>
                  <a:schemeClr val="tx1"/>
                </a:solidFill>
                <a:latin typeface="Arial" charset="0"/>
                <a:ea typeface="+mn-ea"/>
                <a:cs typeface="+mn-cs"/>
              </a:defRPr>
            </a:lvl7pPr>
            <a:lvl8pPr marL="2666253" algn="l" defTabSz="761790" rtl="0" eaLnBrk="1" latinLnBrk="0" hangingPunct="1">
              <a:defRPr kern="1200">
                <a:solidFill>
                  <a:schemeClr val="tx1"/>
                </a:solidFill>
                <a:latin typeface="Arial" charset="0"/>
                <a:ea typeface="+mn-ea"/>
                <a:cs typeface="+mn-cs"/>
              </a:defRPr>
            </a:lvl8pPr>
            <a:lvl9pPr marL="3047146" algn="l" defTabSz="761790" rtl="0" eaLnBrk="1" latinLnBrk="0" hangingPunct="1">
              <a:defRPr kern="1200">
                <a:solidFill>
                  <a:schemeClr val="tx1"/>
                </a:solidFill>
                <a:latin typeface="Arial" charset="0"/>
                <a:ea typeface="+mn-ea"/>
                <a:cs typeface="+mn-cs"/>
              </a:defRPr>
            </a:lvl9pPr>
          </a:lstStyle>
          <a:p>
            <a:r>
              <a:rPr lang="en-US" sz="600" b="1" dirty="0">
                <a:solidFill>
                  <a:schemeClr val="bg1"/>
                </a:solidFill>
              </a:rPr>
              <a:t>0V GND</a:t>
            </a:r>
          </a:p>
        </p:txBody>
      </p:sp>
      <p:cxnSp>
        <p:nvCxnSpPr>
          <p:cNvPr id="24" name="Straight Arrow Connector 23">
            <a:extLst>
              <a:ext uri="{FF2B5EF4-FFF2-40B4-BE49-F238E27FC236}">
                <a16:creationId xmlns:a16="http://schemas.microsoft.com/office/drawing/2014/main" id="{E76D57C1-76E2-4EAC-9B04-69D7BE7D1C0B}"/>
              </a:ext>
            </a:extLst>
          </p:cNvPr>
          <p:cNvCxnSpPr>
            <a:cxnSpLocks/>
          </p:cNvCxnSpPr>
          <p:nvPr/>
        </p:nvCxnSpPr>
        <p:spPr>
          <a:xfrm flipH="1" flipV="1">
            <a:off x="265722" y="3603517"/>
            <a:ext cx="50007" cy="18811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D05A8949-02C6-4666-A8CC-F92ACCA319F0}"/>
              </a:ext>
            </a:extLst>
          </p:cNvPr>
          <p:cNvSpPr/>
          <p:nvPr/>
        </p:nvSpPr>
        <p:spPr>
          <a:xfrm>
            <a:off x="5457096" y="4264937"/>
            <a:ext cx="497252" cy="276999"/>
          </a:xfrm>
          <a:prstGeom prst="rect">
            <a:avLst/>
          </a:prstGeom>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380895" algn="l" rtl="0" fontAlgn="base">
              <a:spcBef>
                <a:spcPct val="0"/>
              </a:spcBef>
              <a:spcAft>
                <a:spcPct val="0"/>
              </a:spcAft>
              <a:defRPr kern="1200">
                <a:solidFill>
                  <a:schemeClr val="tx1"/>
                </a:solidFill>
                <a:latin typeface="Arial" charset="0"/>
                <a:ea typeface="+mn-ea"/>
                <a:cs typeface="+mn-cs"/>
              </a:defRPr>
            </a:lvl2pPr>
            <a:lvl3pPr marL="761790" algn="l" rtl="0" fontAlgn="base">
              <a:spcBef>
                <a:spcPct val="0"/>
              </a:spcBef>
              <a:spcAft>
                <a:spcPct val="0"/>
              </a:spcAft>
              <a:defRPr kern="1200">
                <a:solidFill>
                  <a:schemeClr val="tx1"/>
                </a:solidFill>
                <a:latin typeface="Arial" charset="0"/>
                <a:ea typeface="+mn-ea"/>
                <a:cs typeface="+mn-cs"/>
              </a:defRPr>
            </a:lvl3pPr>
            <a:lvl4pPr marL="1142683" algn="l" rtl="0" fontAlgn="base">
              <a:spcBef>
                <a:spcPct val="0"/>
              </a:spcBef>
              <a:spcAft>
                <a:spcPct val="0"/>
              </a:spcAft>
              <a:defRPr kern="1200">
                <a:solidFill>
                  <a:schemeClr val="tx1"/>
                </a:solidFill>
                <a:latin typeface="Arial" charset="0"/>
                <a:ea typeface="+mn-ea"/>
                <a:cs typeface="+mn-cs"/>
              </a:defRPr>
            </a:lvl4pPr>
            <a:lvl5pPr marL="1523573" algn="l" rtl="0" fontAlgn="base">
              <a:spcBef>
                <a:spcPct val="0"/>
              </a:spcBef>
              <a:spcAft>
                <a:spcPct val="0"/>
              </a:spcAft>
              <a:defRPr kern="1200">
                <a:solidFill>
                  <a:schemeClr val="tx1"/>
                </a:solidFill>
                <a:latin typeface="Arial" charset="0"/>
                <a:ea typeface="+mn-ea"/>
                <a:cs typeface="+mn-cs"/>
              </a:defRPr>
            </a:lvl5pPr>
            <a:lvl6pPr marL="1904467" algn="l" defTabSz="761790" rtl="0" eaLnBrk="1" latinLnBrk="0" hangingPunct="1">
              <a:defRPr kern="1200">
                <a:solidFill>
                  <a:schemeClr val="tx1"/>
                </a:solidFill>
                <a:latin typeface="Arial" charset="0"/>
                <a:ea typeface="+mn-ea"/>
                <a:cs typeface="+mn-cs"/>
              </a:defRPr>
            </a:lvl6pPr>
            <a:lvl7pPr marL="2285362" algn="l" defTabSz="761790" rtl="0" eaLnBrk="1" latinLnBrk="0" hangingPunct="1">
              <a:defRPr kern="1200">
                <a:solidFill>
                  <a:schemeClr val="tx1"/>
                </a:solidFill>
                <a:latin typeface="Arial" charset="0"/>
                <a:ea typeface="+mn-ea"/>
                <a:cs typeface="+mn-cs"/>
              </a:defRPr>
            </a:lvl7pPr>
            <a:lvl8pPr marL="2666253" algn="l" defTabSz="761790" rtl="0" eaLnBrk="1" latinLnBrk="0" hangingPunct="1">
              <a:defRPr kern="1200">
                <a:solidFill>
                  <a:schemeClr val="tx1"/>
                </a:solidFill>
                <a:latin typeface="Arial" charset="0"/>
                <a:ea typeface="+mn-ea"/>
                <a:cs typeface="+mn-cs"/>
              </a:defRPr>
            </a:lvl8pPr>
            <a:lvl9pPr marL="3047146" algn="l" defTabSz="761790" rtl="0" eaLnBrk="1" latinLnBrk="0" hangingPunct="1">
              <a:defRPr kern="1200">
                <a:solidFill>
                  <a:schemeClr val="tx1"/>
                </a:solidFill>
                <a:latin typeface="Arial" charset="0"/>
                <a:ea typeface="+mn-ea"/>
                <a:cs typeface="+mn-cs"/>
              </a:defRPr>
            </a:lvl9pPr>
          </a:lstStyle>
          <a:p>
            <a:r>
              <a:rPr lang="en-US" sz="600" b="1" dirty="0">
                <a:solidFill>
                  <a:schemeClr val="bg1"/>
                </a:solidFill>
              </a:rPr>
              <a:t>Die GND</a:t>
            </a:r>
          </a:p>
          <a:p>
            <a:r>
              <a:rPr lang="en-US" sz="600" b="1" dirty="0">
                <a:solidFill>
                  <a:schemeClr val="bg1"/>
                </a:solidFill>
              </a:rPr>
              <a:t>(noisy)</a:t>
            </a:r>
          </a:p>
        </p:txBody>
      </p:sp>
      <p:cxnSp>
        <p:nvCxnSpPr>
          <p:cNvPr id="27" name="Straight Arrow Connector 26">
            <a:extLst>
              <a:ext uri="{FF2B5EF4-FFF2-40B4-BE49-F238E27FC236}">
                <a16:creationId xmlns:a16="http://schemas.microsoft.com/office/drawing/2014/main" id="{84844D10-7907-4AC0-A10C-02A65F359D00}"/>
              </a:ext>
            </a:extLst>
          </p:cNvPr>
          <p:cNvCxnSpPr>
            <a:cxnSpLocks/>
          </p:cNvCxnSpPr>
          <p:nvPr/>
        </p:nvCxnSpPr>
        <p:spPr>
          <a:xfrm flipH="1" flipV="1">
            <a:off x="5623535" y="4108342"/>
            <a:ext cx="50007" cy="18811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82EB49D2-CE3C-416B-B66D-ECF7B9A90181}"/>
              </a:ext>
            </a:extLst>
          </p:cNvPr>
          <p:cNvSpPr txBox="1"/>
          <p:nvPr/>
        </p:nvSpPr>
        <p:spPr>
          <a:xfrm>
            <a:off x="605857" y="4295319"/>
            <a:ext cx="1390142" cy="215444"/>
          </a:xfrm>
          <a:prstGeom prst="rect">
            <a:avLst/>
          </a:prstGeom>
          <a:noFill/>
        </p:spPr>
        <p:txBody>
          <a:bodyPr wrap="square" rtlCol="0">
            <a:spAutoFit/>
          </a:bodyPr>
          <a:lstStyle/>
          <a:p>
            <a:r>
              <a:rPr lang="en-US" sz="800" dirty="0">
                <a:solidFill>
                  <a:schemeClr val="bg1"/>
                </a:solidFill>
              </a:rPr>
              <a:t>Parasitic Network</a:t>
            </a:r>
          </a:p>
        </p:txBody>
      </p:sp>
      <p:cxnSp>
        <p:nvCxnSpPr>
          <p:cNvPr id="18" name="Straight Arrow Connector 17">
            <a:extLst>
              <a:ext uri="{FF2B5EF4-FFF2-40B4-BE49-F238E27FC236}">
                <a16:creationId xmlns:a16="http://schemas.microsoft.com/office/drawing/2014/main" id="{751165C9-F596-42E9-AECC-92CCA8CF3F40}"/>
              </a:ext>
            </a:extLst>
          </p:cNvPr>
          <p:cNvCxnSpPr>
            <a:cxnSpLocks/>
          </p:cNvCxnSpPr>
          <p:nvPr/>
        </p:nvCxnSpPr>
        <p:spPr>
          <a:xfrm flipH="1">
            <a:off x="5692591" y="2670068"/>
            <a:ext cx="1335881" cy="757237"/>
          </a:xfrm>
          <a:prstGeom prst="straightConnector1">
            <a:avLst/>
          </a:prstGeom>
          <a:ln>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92D12F1-096F-4086-8215-9D8D65D004EF}"/>
              </a:ext>
            </a:extLst>
          </p:cNvPr>
          <p:cNvCxnSpPr>
            <a:cxnSpLocks/>
          </p:cNvCxnSpPr>
          <p:nvPr/>
        </p:nvCxnSpPr>
        <p:spPr>
          <a:xfrm flipH="1">
            <a:off x="5714023" y="3820210"/>
            <a:ext cx="1278731" cy="300038"/>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6772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8539F-7661-4CA0-BF38-77D5E04459F7}"/>
              </a:ext>
            </a:extLst>
          </p:cNvPr>
          <p:cNvSpPr>
            <a:spLocks noGrp="1"/>
          </p:cNvSpPr>
          <p:nvPr>
            <p:ph type="title"/>
          </p:nvPr>
        </p:nvSpPr>
        <p:spPr/>
        <p:txBody>
          <a:bodyPr/>
          <a:lstStyle/>
          <a:p>
            <a:r>
              <a:rPr lang="en-US" dirty="0"/>
              <a:t>How Schottky diode improves noise </a:t>
            </a:r>
          </a:p>
        </p:txBody>
      </p:sp>
      <p:sp>
        <p:nvSpPr>
          <p:cNvPr id="3" name="Content Placeholder 2">
            <a:extLst>
              <a:ext uri="{FF2B5EF4-FFF2-40B4-BE49-F238E27FC236}">
                <a16:creationId xmlns:a16="http://schemas.microsoft.com/office/drawing/2014/main" id="{DEB48CAD-2CBE-41DC-B6E4-39241EB4CAF3}"/>
              </a:ext>
            </a:extLst>
          </p:cNvPr>
          <p:cNvSpPr>
            <a:spLocks noGrp="1"/>
          </p:cNvSpPr>
          <p:nvPr>
            <p:ph idx="1"/>
          </p:nvPr>
        </p:nvSpPr>
        <p:spPr>
          <a:xfrm>
            <a:off x="183066" y="585941"/>
            <a:ext cx="8467725" cy="909484"/>
          </a:xfrm>
        </p:spPr>
        <p:txBody>
          <a:bodyPr/>
          <a:lstStyle/>
          <a:p>
            <a:r>
              <a:rPr lang="en-US" sz="1200" dirty="0"/>
              <a:t>Schottky diode shares current during current switching, which avoid the high di/dt current flow through parasitic inductance of GND or PVDD</a:t>
            </a:r>
          </a:p>
          <a:p>
            <a:pPr lvl="1"/>
            <a:r>
              <a:rPr lang="en-US" sz="1100" dirty="0"/>
              <a:t>Without Schottky diode, all current flows through the red arrow below, and generator noise L*di/dt</a:t>
            </a:r>
          </a:p>
          <a:p>
            <a:pPr lvl="1"/>
            <a:r>
              <a:rPr lang="en-US" sz="1100" dirty="0"/>
              <a:t>With Schottky diode, partial current flows through green arrow below, which helps reduce high frequency current flow into red arrow, so reduces internal noise. </a:t>
            </a:r>
          </a:p>
          <a:p>
            <a:r>
              <a:rPr lang="en-US" sz="1000" dirty="0"/>
              <a:t>Please note      is internal silicon ground,      is board level ground.</a:t>
            </a:r>
          </a:p>
        </p:txBody>
      </p:sp>
      <p:sp>
        <p:nvSpPr>
          <p:cNvPr id="4" name="Slide Number Placeholder 3">
            <a:extLst>
              <a:ext uri="{FF2B5EF4-FFF2-40B4-BE49-F238E27FC236}">
                <a16:creationId xmlns:a16="http://schemas.microsoft.com/office/drawing/2014/main" id="{BB8AFB3B-0BEC-4505-90FC-AFFEB20C2F64}"/>
              </a:ext>
            </a:extLst>
          </p:cNvPr>
          <p:cNvSpPr>
            <a:spLocks noGrp="1"/>
          </p:cNvSpPr>
          <p:nvPr>
            <p:ph type="sldNum" sz="quarter" idx="10"/>
          </p:nvPr>
        </p:nvSpPr>
        <p:spPr/>
        <p:txBody>
          <a:bodyPr/>
          <a:lstStyle/>
          <a:p>
            <a:pPr>
              <a:defRPr/>
            </a:pPr>
            <a:fld id="{2B97888F-6AF7-4263-B69D-592D8C33BAC7}" type="slidenum">
              <a:rPr lang="en-US" smtClean="0"/>
              <a:pPr>
                <a:defRPr/>
              </a:pPr>
              <a:t>35</a:t>
            </a:fld>
            <a:endParaRPr lang="en-US"/>
          </a:p>
        </p:txBody>
      </p:sp>
      <p:sp>
        <p:nvSpPr>
          <p:cNvPr id="10" name="正方形/長方形 815">
            <a:extLst>
              <a:ext uri="{FF2B5EF4-FFF2-40B4-BE49-F238E27FC236}">
                <a16:creationId xmlns:a16="http://schemas.microsoft.com/office/drawing/2014/main" id="{2157561B-8710-4C78-BF51-1D38AD0D61D8}"/>
              </a:ext>
            </a:extLst>
          </p:cNvPr>
          <p:cNvSpPr/>
          <p:nvPr/>
        </p:nvSpPr>
        <p:spPr>
          <a:xfrm>
            <a:off x="3275837" y="3892340"/>
            <a:ext cx="887650" cy="605079"/>
          </a:xfrm>
          <a:prstGeom prst="rect">
            <a:avLst/>
          </a:prstGeom>
          <a:solidFill>
            <a:schemeClr val="bg1">
              <a:lumMod val="95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18000" rIns="36000" bIns="18000" rtlCol="0" anchor="ctr"/>
          <a:lstStyle/>
          <a:p>
            <a:pPr algn="ctr"/>
            <a:endParaRPr kumimoji="1" lang="ja-JP" altLang="en-US" sz="700" dirty="0">
              <a:solidFill>
                <a:schemeClr val="tx1"/>
              </a:solidFill>
              <a:latin typeface="Calibri" panose="020F0502020204030204" pitchFamily="34" charset="0"/>
              <a:cs typeface="Calibri" panose="020F0502020204030204" pitchFamily="34" charset="0"/>
            </a:endParaRPr>
          </a:p>
        </p:txBody>
      </p:sp>
      <p:sp>
        <p:nvSpPr>
          <p:cNvPr id="11" name="正方形/長方形 815">
            <a:extLst>
              <a:ext uri="{FF2B5EF4-FFF2-40B4-BE49-F238E27FC236}">
                <a16:creationId xmlns:a16="http://schemas.microsoft.com/office/drawing/2014/main" id="{B906E6B3-C8D1-4491-9E69-5E946BC07B1E}"/>
              </a:ext>
            </a:extLst>
          </p:cNvPr>
          <p:cNvSpPr/>
          <p:nvPr/>
        </p:nvSpPr>
        <p:spPr>
          <a:xfrm>
            <a:off x="4389618" y="3800579"/>
            <a:ext cx="635582" cy="687794"/>
          </a:xfrm>
          <a:prstGeom prst="rect">
            <a:avLst/>
          </a:prstGeom>
          <a:solidFill>
            <a:schemeClr val="bg1">
              <a:lumMod val="95000"/>
            </a:schemeClr>
          </a:solid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18000" rIns="36000" bIns="18000" rtlCol="0" anchor="ctr"/>
          <a:lstStyle/>
          <a:p>
            <a:pPr algn="ctr"/>
            <a:endParaRPr kumimoji="1" lang="ja-JP" altLang="en-US" sz="700" dirty="0">
              <a:solidFill>
                <a:schemeClr val="tx1"/>
              </a:solidFill>
              <a:latin typeface="Calibri" panose="020F0502020204030204" pitchFamily="34" charset="0"/>
              <a:cs typeface="Calibri" panose="020F0502020204030204" pitchFamily="34" charset="0"/>
            </a:endParaRPr>
          </a:p>
        </p:txBody>
      </p:sp>
      <p:cxnSp>
        <p:nvCxnSpPr>
          <p:cNvPr id="13" name="直線コネクタ 825">
            <a:extLst>
              <a:ext uri="{FF2B5EF4-FFF2-40B4-BE49-F238E27FC236}">
                <a16:creationId xmlns:a16="http://schemas.microsoft.com/office/drawing/2014/main" id="{BBB883EE-7E17-4B9C-A2A6-025F08DFF776}"/>
              </a:ext>
            </a:extLst>
          </p:cNvPr>
          <p:cNvCxnSpPr>
            <a:cxnSpLocks/>
            <a:stCxn id="193" idx="0"/>
          </p:cNvCxnSpPr>
          <p:nvPr/>
        </p:nvCxnSpPr>
        <p:spPr bwMode="auto">
          <a:xfrm>
            <a:off x="7538787" y="4274227"/>
            <a:ext cx="489370" cy="0"/>
          </a:xfrm>
          <a:prstGeom prst="line">
            <a:avLst/>
          </a:prstGeom>
          <a:solidFill>
            <a:srgbClr xmlns:mc="http://schemas.openxmlformats.org/markup-compatibility/2006" xmlns:a14="http://schemas.microsoft.com/office/drawing/2010/main" val="FFFFFF" mc:Ignorable="a14" a14:legacySpreadsheetColorIndex="9"/>
          </a:solid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14" name="Picture 13">
            <a:extLst>
              <a:ext uri="{FF2B5EF4-FFF2-40B4-BE49-F238E27FC236}">
                <a16:creationId xmlns:a16="http://schemas.microsoft.com/office/drawing/2014/main" id="{105F1436-CFBE-49F0-AF50-10C536001D93}"/>
              </a:ext>
            </a:extLst>
          </p:cNvPr>
          <p:cNvPicPr>
            <a:picLocks noChangeAspect="1"/>
          </p:cNvPicPr>
          <p:nvPr/>
        </p:nvPicPr>
        <p:blipFill>
          <a:blip r:embed="rId2"/>
          <a:stretch>
            <a:fillRect/>
          </a:stretch>
        </p:blipFill>
        <p:spPr>
          <a:xfrm>
            <a:off x="5625703" y="2527306"/>
            <a:ext cx="291816" cy="255160"/>
          </a:xfrm>
          <a:prstGeom prst="rect">
            <a:avLst/>
          </a:prstGeom>
        </p:spPr>
      </p:pic>
      <p:pic>
        <p:nvPicPr>
          <p:cNvPr id="15" name="Picture 14">
            <a:extLst>
              <a:ext uri="{FF2B5EF4-FFF2-40B4-BE49-F238E27FC236}">
                <a16:creationId xmlns:a16="http://schemas.microsoft.com/office/drawing/2014/main" id="{B939FF39-2B21-4705-B12F-19E48878B1E4}"/>
              </a:ext>
            </a:extLst>
          </p:cNvPr>
          <p:cNvPicPr>
            <a:picLocks noChangeAspect="1"/>
          </p:cNvPicPr>
          <p:nvPr/>
        </p:nvPicPr>
        <p:blipFill>
          <a:blip r:embed="rId2"/>
          <a:stretch>
            <a:fillRect/>
          </a:stretch>
        </p:blipFill>
        <p:spPr>
          <a:xfrm>
            <a:off x="5623226" y="3131963"/>
            <a:ext cx="291816" cy="255160"/>
          </a:xfrm>
          <a:prstGeom prst="rect">
            <a:avLst/>
          </a:prstGeom>
        </p:spPr>
      </p:pic>
      <p:sp>
        <p:nvSpPr>
          <p:cNvPr id="16" name="Isosceles Triangle 15">
            <a:extLst>
              <a:ext uri="{FF2B5EF4-FFF2-40B4-BE49-F238E27FC236}">
                <a16:creationId xmlns:a16="http://schemas.microsoft.com/office/drawing/2014/main" id="{2723916D-2659-4BA9-877D-4B826BA0F740}"/>
              </a:ext>
            </a:extLst>
          </p:cNvPr>
          <p:cNvSpPr/>
          <p:nvPr/>
        </p:nvSpPr>
        <p:spPr>
          <a:xfrm rot="5400000">
            <a:off x="4571061" y="2568222"/>
            <a:ext cx="196151" cy="224358"/>
          </a:xfrm>
          <a:prstGeom prst="triangl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Isosceles Triangle 16">
            <a:extLst>
              <a:ext uri="{FF2B5EF4-FFF2-40B4-BE49-F238E27FC236}">
                <a16:creationId xmlns:a16="http://schemas.microsoft.com/office/drawing/2014/main" id="{A80C19EB-26E3-4B77-B9B7-F2554FD737CC}"/>
              </a:ext>
            </a:extLst>
          </p:cNvPr>
          <p:cNvSpPr/>
          <p:nvPr/>
        </p:nvSpPr>
        <p:spPr>
          <a:xfrm rot="5400000">
            <a:off x="4571061" y="3172214"/>
            <a:ext cx="196151" cy="224358"/>
          </a:xfrm>
          <a:prstGeom prst="triangle">
            <a:avLst/>
          </a:prstGeom>
          <a:no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18" name="Straight Connector 17">
            <a:extLst>
              <a:ext uri="{FF2B5EF4-FFF2-40B4-BE49-F238E27FC236}">
                <a16:creationId xmlns:a16="http://schemas.microsoft.com/office/drawing/2014/main" id="{21A7B206-E50F-490D-B98C-8959CC4487D4}"/>
              </a:ext>
            </a:extLst>
          </p:cNvPr>
          <p:cNvCxnSpPr>
            <a:cxnSpLocks/>
          </p:cNvCxnSpPr>
          <p:nvPr/>
        </p:nvCxnSpPr>
        <p:spPr>
          <a:xfrm>
            <a:off x="4659226" y="2729440"/>
            <a:ext cx="0" cy="21692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8B59718-D3C8-4B91-B3F3-9AD8CA79707E}"/>
              </a:ext>
            </a:extLst>
          </p:cNvPr>
          <p:cNvCxnSpPr>
            <a:cxnSpLocks/>
          </p:cNvCxnSpPr>
          <p:nvPr/>
        </p:nvCxnSpPr>
        <p:spPr>
          <a:xfrm flipH="1">
            <a:off x="4656820" y="2942379"/>
            <a:ext cx="2270064"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6D7E41E-4A34-4469-B448-F156B80BB2DB}"/>
              </a:ext>
            </a:extLst>
          </p:cNvPr>
          <p:cNvCxnSpPr>
            <a:cxnSpLocks/>
          </p:cNvCxnSpPr>
          <p:nvPr/>
        </p:nvCxnSpPr>
        <p:spPr>
          <a:xfrm>
            <a:off x="5812931" y="2778726"/>
            <a:ext cx="0" cy="35822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6B55192-B649-40A1-990D-0A7D39EC93E5}"/>
              </a:ext>
            </a:extLst>
          </p:cNvPr>
          <p:cNvCxnSpPr>
            <a:cxnSpLocks/>
            <a:endCxn id="16" idx="3"/>
          </p:cNvCxnSpPr>
          <p:nvPr/>
        </p:nvCxnSpPr>
        <p:spPr>
          <a:xfrm>
            <a:off x="4333534" y="2680401"/>
            <a:ext cx="223422"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BB3E0015-B860-42AC-BD3B-AC02163DE6CC}"/>
              </a:ext>
            </a:extLst>
          </p:cNvPr>
          <p:cNvCxnSpPr>
            <a:cxnSpLocks/>
          </p:cNvCxnSpPr>
          <p:nvPr/>
        </p:nvCxnSpPr>
        <p:spPr>
          <a:xfrm flipV="1">
            <a:off x="4333534" y="3286615"/>
            <a:ext cx="223422" cy="2459"/>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A50D1F77-741B-4AE1-B9CA-1CDEB6C49B76}"/>
              </a:ext>
            </a:extLst>
          </p:cNvPr>
          <p:cNvSpPr txBox="1"/>
          <p:nvPr/>
        </p:nvSpPr>
        <p:spPr>
          <a:xfrm>
            <a:off x="4616879" y="2697558"/>
            <a:ext cx="390022" cy="369332"/>
          </a:xfrm>
          <a:prstGeom prst="rect">
            <a:avLst/>
          </a:prstGeom>
          <a:noFill/>
        </p:spPr>
        <p:txBody>
          <a:bodyPr wrap="square" rtlCol="0">
            <a:spAutoFit/>
          </a:bodyPr>
          <a:lstStyle/>
          <a:p>
            <a:r>
              <a:rPr lang="en-US" sz="600" dirty="0"/>
              <a:t>H gate driver</a:t>
            </a:r>
          </a:p>
        </p:txBody>
      </p:sp>
      <p:sp>
        <p:nvSpPr>
          <p:cNvPr id="24" name="TextBox 23">
            <a:extLst>
              <a:ext uri="{FF2B5EF4-FFF2-40B4-BE49-F238E27FC236}">
                <a16:creationId xmlns:a16="http://schemas.microsoft.com/office/drawing/2014/main" id="{DEC51215-7843-47B6-8A58-4F66FF00473A}"/>
              </a:ext>
            </a:extLst>
          </p:cNvPr>
          <p:cNvSpPr txBox="1"/>
          <p:nvPr/>
        </p:nvSpPr>
        <p:spPr>
          <a:xfrm>
            <a:off x="4579672" y="3297896"/>
            <a:ext cx="491519" cy="276999"/>
          </a:xfrm>
          <a:prstGeom prst="rect">
            <a:avLst/>
          </a:prstGeom>
          <a:noFill/>
        </p:spPr>
        <p:txBody>
          <a:bodyPr wrap="square" rtlCol="0">
            <a:spAutoFit/>
          </a:bodyPr>
          <a:lstStyle/>
          <a:p>
            <a:r>
              <a:rPr lang="en-US" sz="600" dirty="0"/>
              <a:t>L gate driver</a:t>
            </a:r>
          </a:p>
        </p:txBody>
      </p:sp>
      <p:cxnSp>
        <p:nvCxnSpPr>
          <p:cNvPr id="25" name="Straight Arrow Connector 24">
            <a:extLst>
              <a:ext uri="{FF2B5EF4-FFF2-40B4-BE49-F238E27FC236}">
                <a16:creationId xmlns:a16="http://schemas.microsoft.com/office/drawing/2014/main" id="{48DAD531-5398-4EAC-B8A3-A88F3A8F5433}"/>
              </a:ext>
            </a:extLst>
          </p:cNvPr>
          <p:cNvCxnSpPr>
            <a:cxnSpLocks/>
            <a:endCxn id="16" idx="1"/>
          </p:cNvCxnSpPr>
          <p:nvPr/>
        </p:nvCxnSpPr>
        <p:spPr>
          <a:xfrm>
            <a:off x="4669136" y="2160058"/>
            <a:ext cx="0" cy="471306"/>
          </a:xfrm>
          <a:prstGeom prst="straightConnector1">
            <a:avLst/>
          </a:prstGeom>
          <a:ln w="158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EB10DA2A-B12E-4E4E-AFA7-2C5A6B3FD228}"/>
              </a:ext>
            </a:extLst>
          </p:cNvPr>
          <p:cNvCxnSpPr>
            <a:cxnSpLocks/>
          </p:cNvCxnSpPr>
          <p:nvPr/>
        </p:nvCxnSpPr>
        <p:spPr>
          <a:xfrm>
            <a:off x="4669136" y="3073764"/>
            <a:ext cx="0" cy="169570"/>
          </a:xfrm>
          <a:prstGeom prst="straightConnector1">
            <a:avLst/>
          </a:prstGeom>
          <a:ln w="158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3A3442-13F1-47B6-A6A9-F8EC9DFC53C0}"/>
              </a:ext>
            </a:extLst>
          </p:cNvPr>
          <p:cNvCxnSpPr>
            <a:cxnSpLocks/>
          </p:cNvCxnSpPr>
          <p:nvPr/>
        </p:nvCxnSpPr>
        <p:spPr>
          <a:xfrm flipH="1">
            <a:off x="4453063" y="3073764"/>
            <a:ext cx="220068" cy="0"/>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1A43E6F-FDC0-4D27-BBB4-4348652EA395}"/>
              </a:ext>
            </a:extLst>
          </p:cNvPr>
          <p:cNvCxnSpPr>
            <a:cxnSpLocks/>
            <a:stCxn id="92" idx="2"/>
          </p:cNvCxnSpPr>
          <p:nvPr/>
        </p:nvCxnSpPr>
        <p:spPr>
          <a:xfrm flipH="1">
            <a:off x="4449574" y="2078617"/>
            <a:ext cx="702" cy="999984"/>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306E430-9E27-48EA-902A-2939BD8A6501}"/>
              </a:ext>
            </a:extLst>
          </p:cNvPr>
          <p:cNvCxnSpPr>
            <a:cxnSpLocks/>
          </p:cNvCxnSpPr>
          <p:nvPr/>
        </p:nvCxnSpPr>
        <p:spPr>
          <a:xfrm flipH="1">
            <a:off x="4452107" y="2160208"/>
            <a:ext cx="150897" cy="0"/>
          </a:xfrm>
          <a:prstGeom prst="line">
            <a:avLst/>
          </a:prstGeom>
          <a:ln w="15875">
            <a:solidFill>
              <a:srgbClr val="7030A0"/>
            </a:solidFill>
            <a:headEnd type="triangle" w="lg" len="lg"/>
            <a:tailEnd type="none" w="sm" len="sm"/>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725B666-2EC8-4506-A5D4-73DB3D0564DB}"/>
              </a:ext>
            </a:extLst>
          </p:cNvPr>
          <p:cNvCxnSpPr>
            <a:cxnSpLocks/>
          </p:cNvCxnSpPr>
          <p:nvPr/>
        </p:nvCxnSpPr>
        <p:spPr>
          <a:xfrm>
            <a:off x="4645188" y="3350221"/>
            <a:ext cx="0" cy="21692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C4AAD981-3D23-4D22-8C9C-491B23380981}"/>
              </a:ext>
            </a:extLst>
          </p:cNvPr>
          <p:cNvGrpSpPr/>
          <p:nvPr/>
        </p:nvGrpSpPr>
        <p:grpSpPr>
          <a:xfrm>
            <a:off x="4603013" y="3571028"/>
            <a:ext cx="87189" cy="36570"/>
            <a:chOff x="5795586" y="4767427"/>
            <a:chExt cx="134091" cy="69850"/>
          </a:xfrm>
        </p:grpSpPr>
        <p:cxnSp>
          <p:nvCxnSpPr>
            <p:cNvPr id="221" name="Straight Connector 220">
              <a:extLst>
                <a:ext uri="{FF2B5EF4-FFF2-40B4-BE49-F238E27FC236}">
                  <a16:creationId xmlns:a16="http://schemas.microsoft.com/office/drawing/2014/main" id="{E968A811-8FD6-49D3-A8F5-A475FA38D38A}"/>
                </a:ext>
              </a:extLst>
            </p:cNvPr>
            <p:cNvCxnSpPr>
              <a:cxnSpLocks/>
            </p:cNvCxnSpPr>
            <p:nvPr/>
          </p:nvCxnSpPr>
          <p:spPr>
            <a:xfrm>
              <a:off x="5795586" y="4767427"/>
              <a:ext cx="13409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a:extLst>
                <a:ext uri="{FF2B5EF4-FFF2-40B4-BE49-F238E27FC236}">
                  <a16:creationId xmlns:a16="http://schemas.microsoft.com/office/drawing/2014/main" id="{E38BC7B3-DE22-46BF-9689-C684BC4805D7}"/>
                </a:ext>
              </a:extLst>
            </p:cNvPr>
            <p:cNvCxnSpPr>
              <a:cxnSpLocks/>
            </p:cNvCxnSpPr>
            <p:nvPr/>
          </p:nvCxnSpPr>
          <p:spPr>
            <a:xfrm>
              <a:off x="5817446" y="4802352"/>
              <a:ext cx="8778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D4506120-EFF7-4C8C-9F86-AE4573B7A6B5}"/>
                </a:ext>
              </a:extLst>
            </p:cNvPr>
            <p:cNvCxnSpPr>
              <a:cxnSpLocks/>
            </p:cNvCxnSpPr>
            <p:nvPr/>
          </p:nvCxnSpPr>
          <p:spPr>
            <a:xfrm>
              <a:off x="5838953" y="4837277"/>
              <a:ext cx="438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2686D5D-A556-4E81-A274-3D5804B94FC1}"/>
              </a:ext>
            </a:extLst>
          </p:cNvPr>
          <p:cNvGrpSpPr/>
          <p:nvPr/>
        </p:nvGrpSpPr>
        <p:grpSpPr>
          <a:xfrm>
            <a:off x="5636013" y="3498196"/>
            <a:ext cx="87189" cy="36570"/>
            <a:chOff x="5795586" y="4767427"/>
            <a:chExt cx="134091" cy="69850"/>
          </a:xfrm>
        </p:grpSpPr>
        <p:cxnSp>
          <p:nvCxnSpPr>
            <p:cNvPr id="218" name="Straight Connector 217">
              <a:extLst>
                <a:ext uri="{FF2B5EF4-FFF2-40B4-BE49-F238E27FC236}">
                  <a16:creationId xmlns:a16="http://schemas.microsoft.com/office/drawing/2014/main" id="{1A5A9A70-A3C6-4C95-A291-BD2075747A43}"/>
                </a:ext>
              </a:extLst>
            </p:cNvPr>
            <p:cNvCxnSpPr>
              <a:cxnSpLocks/>
            </p:cNvCxnSpPr>
            <p:nvPr/>
          </p:nvCxnSpPr>
          <p:spPr>
            <a:xfrm>
              <a:off x="5795586" y="4767427"/>
              <a:ext cx="13409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E13D4843-9940-40C3-87A0-60FC64823288}"/>
                </a:ext>
              </a:extLst>
            </p:cNvPr>
            <p:cNvCxnSpPr>
              <a:cxnSpLocks/>
            </p:cNvCxnSpPr>
            <p:nvPr/>
          </p:nvCxnSpPr>
          <p:spPr>
            <a:xfrm>
              <a:off x="5817446" y="4802352"/>
              <a:ext cx="8778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Straight Connector 219">
              <a:extLst>
                <a:ext uri="{FF2B5EF4-FFF2-40B4-BE49-F238E27FC236}">
                  <a16:creationId xmlns:a16="http://schemas.microsoft.com/office/drawing/2014/main" id="{DF2827A8-070D-4DEF-B1A1-758550B074C7}"/>
                </a:ext>
              </a:extLst>
            </p:cNvPr>
            <p:cNvCxnSpPr>
              <a:cxnSpLocks/>
            </p:cNvCxnSpPr>
            <p:nvPr/>
          </p:nvCxnSpPr>
          <p:spPr>
            <a:xfrm>
              <a:off x="5838953" y="4837277"/>
              <a:ext cx="438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3" name="Straight Connector 32">
            <a:extLst>
              <a:ext uri="{FF2B5EF4-FFF2-40B4-BE49-F238E27FC236}">
                <a16:creationId xmlns:a16="http://schemas.microsoft.com/office/drawing/2014/main" id="{FE94F0EA-FD58-403F-A002-879E00A58FB4}"/>
              </a:ext>
            </a:extLst>
          </p:cNvPr>
          <p:cNvCxnSpPr>
            <a:cxnSpLocks/>
          </p:cNvCxnSpPr>
          <p:nvPr/>
        </p:nvCxnSpPr>
        <p:spPr>
          <a:xfrm>
            <a:off x="5809628" y="3390448"/>
            <a:ext cx="0" cy="2694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D365E69-5F2B-4C85-AABD-90E39DD12B65}"/>
              </a:ext>
            </a:extLst>
          </p:cNvPr>
          <p:cNvSpPr txBox="1"/>
          <p:nvPr/>
        </p:nvSpPr>
        <p:spPr>
          <a:xfrm>
            <a:off x="5621722" y="1894215"/>
            <a:ext cx="475865" cy="200055"/>
          </a:xfrm>
          <a:prstGeom prst="rect">
            <a:avLst/>
          </a:prstGeom>
          <a:noFill/>
        </p:spPr>
        <p:txBody>
          <a:bodyPr wrap="square" rtlCol="0">
            <a:spAutoFit/>
          </a:bodyPr>
          <a:lstStyle/>
          <a:p>
            <a:r>
              <a:rPr lang="en-US" sz="700" b="1" dirty="0">
                <a:solidFill>
                  <a:srgbClr val="FF0000"/>
                </a:solidFill>
              </a:rPr>
              <a:t>PVDD</a:t>
            </a:r>
          </a:p>
        </p:txBody>
      </p:sp>
      <p:sp>
        <p:nvSpPr>
          <p:cNvPr id="35" name="TextBox 34">
            <a:extLst>
              <a:ext uri="{FF2B5EF4-FFF2-40B4-BE49-F238E27FC236}">
                <a16:creationId xmlns:a16="http://schemas.microsoft.com/office/drawing/2014/main" id="{4592272A-35F9-4014-99E1-EF6D0952E81C}"/>
              </a:ext>
            </a:extLst>
          </p:cNvPr>
          <p:cNvSpPr txBox="1"/>
          <p:nvPr/>
        </p:nvSpPr>
        <p:spPr>
          <a:xfrm>
            <a:off x="5828706" y="2586298"/>
            <a:ext cx="349120" cy="276999"/>
          </a:xfrm>
          <a:prstGeom prst="rect">
            <a:avLst/>
          </a:prstGeom>
          <a:noFill/>
        </p:spPr>
        <p:txBody>
          <a:bodyPr wrap="square" rtlCol="0">
            <a:spAutoFit/>
          </a:bodyPr>
          <a:lstStyle/>
          <a:p>
            <a:r>
              <a:rPr lang="en-US" sz="600" dirty="0"/>
              <a:t>H FET</a:t>
            </a:r>
          </a:p>
        </p:txBody>
      </p:sp>
      <p:sp>
        <p:nvSpPr>
          <p:cNvPr id="36" name="TextBox 35">
            <a:extLst>
              <a:ext uri="{FF2B5EF4-FFF2-40B4-BE49-F238E27FC236}">
                <a16:creationId xmlns:a16="http://schemas.microsoft.com/office/drawing/2014/main" id="{5D2D95E6-B432-44E2-AA16-7F21CFC5C41E}"/>
              </a:ext>
            </a:extLst>
          </p:cNvPr>
          <p:cNvSpPr txBox="1"/>
          <p:nvPr/>
        </p:nvSpPr>
        <p:spPr>
          <a:xfrm>
            <a:off x="5826807" y="3192128"/>
            <a:ext cx="349121" cy="276999"/>
          </a:xfrm>
          <a:prstGeom prst="rect">
            <a:avLst/>
          </a:prstGeom>
          <a:noFill/>
        </p:spPr>
        <p:txBody>
          <a:bodyPr wrap="square" rtlCol="0">
            <a:spAutoFit/>
          </a:bodyPr>
          <a:lstStyle/>
          <a:p>
            <a:r>
              <a:rPr lang="en-US" sz="600" dirty="0"/>
              <a:t>L FET</a:t>
            </a:r>
          </a:p>
        </p:txBody>
      </p:sp>
      <p:cxnSp>
        <p:nvCxnSpPr>
          <p:cNvPr id="37" name="Straight Connector 36">
            <a:extLst>
              <a:ext uri="{FF2B5EF4-FFF2-40B4-BE49-F238E27FC236}">
                <a16:creationId xmlns:a16="http://schemas.microsoft.com/office/drawing/2014/main" id="{90818C73-B0F4-413E-AAB3-B54DB24E1CA6}"/>
              </a:ext>
            </a:extLst>
          </p:cNvPr>
          <p:cNvCxnSpPr>
            <a:cxnSpLocks/>
          </p:cNvCxnSpPr>
          <p:nvPr/>
        </p:nvCxnSpPr>
        <p:spPr>
          <a:xfrm flipH="1">
            <a:off x="4595060" y="2121575"/>
            <a:ext cx="106" cy="80471"/>
          </a:xfrm>
          <a:prstGeom prst="line">
            <a:avLst/>
          </a:prstGeom>
          <a:ln w="158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0E802FF-EF8D-4019-9E7A-E94E032214D8}"/>
              </a:ext>
            </a:extLst>
          </p:cNvPr>
          <p:cNvCxnSpPr>
            <a:cxnSpLocks/>
          </p:cNvCxnSpPr>
          <p:nvPr/>
        </p:nvCxnSpPr>
        <p:spPr>
          <a:xfrm flipH="1">
            <a:off x="4445716" y="2160208"/>
            <a:ext cx="1695023" cy="0"/>
          </a:xfrm>
          <a:prstGeom prst="line">
            <a:avLst/>
          </a:prstGeom>
          <a:ln w="15875">
            <a:solidFill>
              <a:srgbClr val="7030A0"/>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182455F-AE80-471A-8C9A-C40AD0B9967D}"/>
              </a:ext>
            </a:extLst>
          </p:cNvPr>
          <p:cNvCxnSpPr>
            <a:cxnSpLocks/>
          </p:cNvCxnSpPr>
          <p:nvPr/>
        </p:nvCxnSpPr>
        <p:spPr>
          <a:xfrm flipH="1">
            <a:off x="6301669" y="2582326"/>
            <a:ext cx="1157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934F79F-05D0-4E5D-AC53-16A4303BE738}"/>
              </a:ext>
            </a:extLst>
          </p:cNvPr>
          <p:cNvCxnSpPr>
            <a:cxnSpLocks/>
          </p:cNvCxnSpPr>
          <p:nvPr/>
        </p:nvCxnSpPr>
        <p:spPr>
          <a:xfrm flipH="1">
            <a:off x="6301668" y="2626542"/>
            <a:ext cx="1157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1C6B236-80CB-44B6-969F-C4A85343C435}"/>
              </a:ext>
            </a:extLst>
          </p:cNvPr>
          <p:cNvCxnSpPr>
            <a:cxnSpLocks/>
          </p:cNvCxnSpPr>
          <p:nvPr/>
        </p:nvCxnSpPr>
        <p:spPr>
          <a:xfrm>
            <a:off x="6364061" y="2165228"/>
            <a:ext cx="0" cy="40776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E1F502F-488F-4BE9-B5A1-CABAD0B0CA05}"/>
              </a:ext>
            </a:extLst>
          </p:cNvPr>
          <p:cNvCxnSpPr>
            <a:cxnSpLocks/>
          </p:cNvCxnSpPr>
          <p:nvPr/>
        </p:nvCxnSpPr>
        <p:spPr>
          <a:xfrm>
            <a:off x="6359521" y="2629494"/>
            <a:ext cx="0" cy="30493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0C03E45-E56E-4D45-9157-10088AEC8809}"/>
              </a:ext>
            </a:extLst>
          </p:cNvPr>
          <p:cNvCxnSpPr>
            <a:cxnSpLocks/>
          </p:cNvCxnSpPr>
          <p:nvPr/>
        </p:nvCxnSpPr>
        <p:spPr>
          <a:xfrm flipH="1">
            <a:off x="6202779" y="2162554"/>
            <a:ext cx="15674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B165CDE7-C312-4C4D-ABE8-7439038F1955}"/>
              </a:ext>
            </a:extLst>
          </p:cNvPr>
          <p:cNvSpPr txBox="1"/>
          <p:nvPr/>
        </p:nvSpPr>
        <p:spPr>
          <a:xfrm>
            <a:off x="6116927" y="2021256"/>
            <a:ext cx="326138" cy="307777"/>
          </a:xfrm>
          <a:prstGeom prst="rect">
            <a:avLst/>
          </a:prstGeom>
          <a:noFill/>
        </p:spPr>
        <p:txBody>
          <a:bodyPr wrap="square" rtlCol="0">
            <a:spAutoFit/>
          </a:bodyPr>
          <a:lstStyle/>
          <a:p>
            <a:r>
              <a:rPr lang="en-US" sz="700" b="1" dirty="0"/>
              <a:t>BST</a:t>
            </a:r>
          </a:p>
        </p:txBody>
      </p:sp>
      <p:sp>
        <p:nvSpPr>
          <p:cNvPr id="45" name="TextBox 44">
            <a:extLst>
              <a:ext uri="{FF2B5EF4-FFF2-40B4-BE49-F238E27FC236}">
                <a16:creationId xmlns:a16="http://schemas.microsoft.com/office/drawing/2014/main" id="{E0A0C4BC-6B60-45FD-A2C3-C8E01D1E386C}"/>
              </a:ext>
            </a:extLst>
          </p:cNvPr>
          <p:cNvSpPr txBox="1"/>
          <p:nvPr/>
        </p:nvSpPr>
        <p:spPr>
          <a:xfrm>
            <a:off x="6109414" y="2943734"/>
            <a:ext cx="388180" cy="307777"/>
          </a:xfrm>
          <a:prstGeom prst="rect">
            <a:avLst/>
          </a:prstGeom>
          <a:noFill/>
        </p:spPr>
        <p:txBody>
          <a:bodyPr wrap="square" rtlCol="0">
            <a:spAutoFit/>
          </a:bodyPr>
          <a:lstStyle/>
          <a:p>
            <a:r>
              <a:rPr lang="en-US" sz="700" b="1" dirty="0"/>
              <a:t>OUT+</a:t>
            </a:r>
          </a:p>
        </p:txBody>
      </p:sp>
      <p:cxnSp>
        <p:nvCxnSpPr>
          <p:cNvPr id="46" name="Straight Arrow Connector 45">
            <a:extLst>
              <a:ext uri="{FF2B5EF4-FFF2-40B4-BE49-F238E27FC236}">
                <a16:creationId xmlns:a16="http://schemas.microsoft.com/office/drawing/2014/main" id="{6CAB0CA8-74B3-4059-8BAC-340BF86105F9}"/>
              </a:ext>
            </a:extLst>
          </p:cNvPr>
          <p:cNvCxnSpPr>
            <a:cxnSpLocks/>
          </p:cNvCxnSpPr>
          <p:nvPr/>
        </p:nvCxnSpPr>
        <p:spPr>
          <a:xfrm>
            <a:off x="3497459" y="2897672"/>
            <a:ext cx="836076" cy="0"/>
          </a:xfrm>
          <a:prstGeom prst="straightConnector1">
            <a:avLst/>
          </a:prstGeom>
          <a:ln w="158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2E23C13-B917-4560-B810-502642B14FD0}"/>
              </a:ext>
            </a:extLst>
          </p:cNvPr>
          <p:cNvCxnSpPr>
            <a:cxnSpLocks/>
          </p:cNvCxnSpPr>
          <p:nvPr/>
        </p:nvCxnSpPr>
        <p:spPr>
          <a:xfrm flipV="1">
            <a:off x="4338074" y="2674632"/>
            <a:ext cx="0" cy="618238"/>
          </a:xfrm>
          <a:prstGeom prst="straightConnector1">
            <a:avLst/>
          </a:prstGeom>
          <a:ln w="158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BA54785E-593D-41B1-BCC4-60375C663EA8}"/>
              </a:ext>
            </a:extLst>
          </p:cNvPr>
          <p:cNvCxnSpPr>
            <a:cxnSpLocks/>
          </p:cNvCxnSpPr>
          <p:nvPr/>
        </p:nvCxnSpPr>
        <p:spPr>
          <a:xfrm>
            <a:off x="3504270" y="3078600"/>
            <a:ext cx="650861" cy="0"/>
          </a:xfrm>
          <a:prstGeom prst="straightConnector1">
            <a:avLst/>
          </a:prstGeom>
          <a:ln w="15875">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49" name="Picture 48">
            <a:extLst>
              <a:ext uri="{FF2B5EF4-FFF2-40B4-BE49-F238E27FC236}">
                <a16:creationId xmlns:a16="http://schemas.microsoft.com/office/drawing/2014/main" id="{7A76CF6D-A86B-47E9-83B1-218D08C17307}"/>
              </a:ext>
            </a:extLst>
          </p:cNvPr>
          <p:cNvPicPr>
            <a:picLocks noChangeAspect="1"/>
          </p:cNvPicPr>
          <p:nvPr/>
        </p:nvPicPr>
        <p:blipFill>
          <a:blip r:embed="rId2"/>
          <a:stretch>
            <a:fillRect/>
          </a:stretch>
        </p:blipFill>
        <p:spPr>
          <a:xfrm>
            <a:off x="5616831" y="3976583"/>
            <a:ext cx="291816" cy="255160"/>
          </a:xfrm>
          <a:prstGeom prst="rect">
            <a:avLst/>
          </a:prstGeom>
        </p:spPr>
      </p:pic>
      <p:pic>
        <p:nvPicPr>
          <p:cNvPr id="50" name="Picture 49">
            <a:extLst>
              <a:ext uri="{FF2B5EF4-FFF2-40B4-BE49-F238E27FC236}">
                <a16:creationId xmlns:a16="http://schemas.microsoft.com/office/drawing/2014/main" id="{066D6434-9A89-41E2-B064-611044AA8232}"/>
              </a:ext>
            </a:extLst>
          </p:cNvPr>
          <p:cNvPicPr>
            <a:picLocks noChangeAspect="1"/>
          </p:cNvPicPr>
          <p:nvPr/>
        </p:nvPicPr>
        <p:blipFill>
          <a:blip r:embed="rId2"/>
          <a:stretch>
            <a:fillRect/>
          </a:stretch>
        </p:blipFill>
        <p:spPr>
          <a:xfrm>
            <a:off x="5620960" y="4339453"/>
            <a:ext cx="291816" cy="255160"/>
          </a:xfrm>
          <a:prstGeom prst="rect">
            <a:avLst/>
          </a:prstGeom>
        </p:spPr>
      </p:pic>
      <p:cxnSp>
        <p:nvCxnSpPr>
          <p:cNvPr id="51" name="Straight Connector 50">
            <a:extLst>
              <a:ext uri="{FF2B5EF4-FFF2-40B4-BE49-F238E27FC236}">
                <a16:creationId xmlns:a16="http://schemas.microsoft.com/office/drawing/2014/main" id="{44C4C9AA-0C2A-4F23-9E0D-63ABE1283CAA}"/>
              </a:ext>
            </a:extLst>
          </p:cNvPr>
          <p:cNvCxnSpPr>
            <a:cxnSpLocks/>
          </p:cNvCxnSpPr>
          <p:nvPr/>
        </p:nvCxnSpPr>
        <p:spPr>
          <a:xfrm>
            <a:off x="5804785" y="4214593"/>
            <a:ext cx="0" cy="13303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CBB0F8B1-F5A7-4ACC-B1E8-B4B92237C9DF}"/>
              </a:ext>
            </a:extLst>
          </p:cNvPr>
          <p:cNvSpPr txBox="1"/>
          <p:nvPr/>
        </p:nvSpPr>
        <p:spPr>
          <a:xfrm>
            <a:off x="5814700" y="4040364"/>
            <a:ext cx="369110" cy="276999"/>
          </a:xfrm>
          <a:prstGeom prst="rect">
            <a:avLst/>
          </a:prstGeom>
          <a:noFill/>
        </p:spPr>
        <p:txBody>
          <a:bodyPr wrap="square" rtlCol="0">
            <a:spAutoFit/>
          </a:bodyPr>
          <a:lstStyle/>
          <a:p>
            <a:r>
              <a:rPr lang="en-US" sz="600" dirty="0"/>
              <a:t>H FET</a:t>
            </a:r>
          </a:p>
        </p:txBody>
      </p:sp>
      <p:sp>
        <p:nvSpPr>
          <p:cNvPr id="53" name="TextBox 52">
            <a:extLst>
              <a:ext uri="{FF2B5EF4-FFF2-40B4-BE49-F238E27FC236}">
                <a16:creationId xmlns:a16="http://schemas.microsoft.com/office/drawing/2014/main" id="{A13E999D-4B15-46C9-9981-3BF1454B2297}"/>
              </a:ext>
            </a:extLst>
          </p:cNvPr>
          <p:cNvSpPr txBox="1"/>
          <p:nvPr/>
        </p:nvSpPr>
        <p:spPr>
          <a:xfrm>
            <a:off x="5838542" y="4397369"/>
            <a:ext cx="345885" cy="276999"/>
          </a:xfrm>
          <a:prstGeom prst="rect">
            <a:avLst/>
          </a:prstGeom>
          <a:noFill/>
        </p:spPr>
        <p:txBody>
          <a:bodyPr wrap="square" rtlCol="0">
            <a:spAutoFit/>
          </a:bodyPr>
          <a:lstStyle/>
          <a:p>
            <a:r>
              <a:rPr lang="en-US" sz="600" dirty="0"/>
              <a:t>L FET</a:t>
            </a:r>
          </a:p>
        </p:txBody>
      </p:sp>
      <p:sp>
        <p:nvSpPr>
          <p:cNvPr id="54" name="TextBox 53">
            <a:extLst>
              <a:ext uri="{FF2B5EF4-FFF2-40B4-BE49-F238E27FC236}">
                <a16:creationId xmlns:a16="http://schemas.microsoft.com/office/drawing/2014/main" id="{CF08B2CF-CACB-4293-A655-55FC2351072F}"/>
              </a:ext>
            </a:extLst>
          </p:cNvPr>
          <p:cNvSpPr txBox="1"/>
          <p:nvPr/>
        </p:nvSpPr>
        <p:spPr>
          <a:xfrm>
            <a:off x="6110772" y="4142562"/>
            <a:ext cx="382627" cy="307777"/>
          </a:xfrm>
          <a:prstGeom prst="rect">
            <a:avLst/>
          </a:prstGeom>
          <a:noFill/>
        </p:spPr>
        <p:txBody>
          <a:bodyPr wrap="square" rtlCol="0">
            <a:spAutoFit/>
          </a:bodyPr>
          <a:lstStyle/>
          <a:p>
            <a:r>
              <a:rPr lang="en-US" sz="700" b="1" dirty="0"/>
              <a:t>OUT-</a:t>
            </a:r>
          </a:p>
        </p:txBody>
      </p:sp>
      <p:cxnSp>
        <p:nvCxnSpPr>
          <p:cNvPr id="55" name="Straight Connector 54">
            <a:extLst>
              <a:ext uri="{FF2B5EF4-FFF2-40B4-BE49-F238E27FC236}">
                <a16:creationId xmlns:a16="http://schemas.microsoft.com/office/drawing/2014/main" id="{571852BD-0E7D-4B8F-967A-B6B1EF0B5AF0}"/>
              </a:ext>
            </a:extLst>
          </p:cNvPr>
          <p:cNvCxnSpPr>
            <a:cxnSpLocks/>
          </p:cNvCxnSpPr>
          <p:nvPr/>
        </p:nvCxnSpPr>
        <p:spPr>
          <a:xfrm flipH="1">
            <a:off x="5804785" y="4277321"/>
            <a:ext cx="36911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283F79E-6AC4-407C-A9D7-7A3356DD2824}"/>
              </a:ext>
            </a:extLst>
          </p:cNvPr>
          <p:cNvCxnSpPr>
            <a:cxnSpLocks/>
          </p:cNvCxnSpPr>
          <p:nvPr/>
        </p:nvCxnSpPr>
        <p:spPr>
          <a:xfrm flipH="1">
            <a:off x="6188800" y="4275607"/>
            <a:ext cx="67263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349D871C-202E-4926-9004-585F83C1C1B1}"/>
              </a:ext>
            </a:extLst>
          </p:cNvPr>
          <p:cNvSpPr/>
          <p:nvPr/>
        </p:nvSpPr>
        <p:spPr>
          <a:xfrm>
            <a:off x="4785090" y="3269505"/>
            <a:ext cx="34317" cy="29309"/>
          </a:xfrm>
          <a:prstGeom prst="ellipse">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8" name="TextBox 57">
            <a:extLst>
              <a:ext uri="{FF2B5EF4-FFF2-40B4-BE49-F238E27FC236}">
                <a16:creationId xmlns:a16="http://schemas.microsoft.com/office/drawing/2014/main" id="{D5FA618E-0C26-4237-A0E9-70F29E51428E}"/>
              </a:ext>
            </a:extLst>
          </p:cNvPr>
          <p:cNvSpPr txBox="1"/>
          <p:nvPr/>
        </p:nvSpPr>
        <p:spPr>
          <a:xfrm>
            <a:off x="3422127" y="2788899"/>
            <a:ext cx="417481" cy="276999"/>
          </a:xfrm>
          <a:prstGeom prst="rect">
            <a:avLst/>
          </a:prstGeom>
          <a:noFill/>
        </p:spPr>
        <p:txBody>
          <a:bodyPr wrap="square" rtlCol="0">
            <a:spAutoFit/>
          </a:bodyPr>
          <a:lstStyle/>
          <a:p>
            <a:r>
              <a:rPr lang="en-US" sz="600" dirty="0"/>
              <a:t>PWM_P</a:t>
            </a:r>
          </a:p>
        </p:txBody>
      </p:sp>
      <p:sp>
        <p:nvSpPr>
          <p:cNvPr id="59" name="TextBox 58">
            <a:extLst>
              <a:ext uri="{FF2B5EF4-FFF2-40B4-BE49-F238E27FC236}">
                <a16:creationId xmlns:a16="http://schemas.microsoft.com/office/drawing/2014/main" id="{9DA23E2E-C45A-4F57-AB22-648C9280AD49}"/>
              </a:ext>
            </a:extLst>
          </p:cNvPr>
          <p:cNvSpPr txBox="1"/>
          <p:nvPr/>
        </p:nvSpPr>
        <p:spPr>
          <a:xfrm>
            <a:off x="3423639" y="2971855"/>
            <a:ext cx="417481" cy="276999"/>
          </a:xfrm>
          <a:prstGeom prst="rect">
            <a:avLst/>
          </a:prstGeom>
          <a:noFill/>
        </p:spPr>
        <p:txBody>
          <a:bodyPr wrap="square" rtlCol="0">
            <a:spAutoFit/>
          </a:bodyPr>
          <a:lstStyle/>
          <a:p>
            <a:r>
              <a:rPr lang="en-US" sz="600" dirty="0"/>
              <a:t>PWM_N</a:t>
            </a:r>
          </a:p>
        </p:txBody>
      </p:sp>
      <p:sp>
        <p:nvSpPr>
          <p:cNvPr id="60" name="正方形/長方形 815">
            <a:extLst>
              <a:ext uri="{FF2B5EF4-FFF2-40B4-BE49-F238E27FC236}">
                <a16:creationId xmlns:a16="http://schemas.microsoft.com/office/drawing/2014/main" id="{7CAB9214-3A58-49AD-92F5-C9F59619C997}"/>
              </a:ext>
            </a:extLst>
          </p:cNvPr>
          <p:cNvSpPr/>
          <p:nvPr/>
        </p:nvSpPr>
        <p:spPr>
          <a:xfrm>
            <a:off x="3101546" y="2704459"/>
            <a:ext cx="383455" cy="55373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18000" rIns="36000" bIns="18000" rtlCol="0" anchor="ctr"/>
          <a:lstStyle/>
          <a:p>
            <a:pPr algn="ctr"/>
            <a:endParaRPr kumimoji="1" lang="en-US" altLang="ja-JP" sz="700" dirty="0">
              <a:solidFill>
                <a:schemeClr val="tx1"/>
              </a:solidFill>
              <a:latin typeface="Calibri" panose="020F0502020204030204" pitchFamily="34" charset="0"/>
              <a:cs typeface="Calibri" panose="020F0502020204030204" pitchFamily="34" charset="0"/>
            </a:endParaRPr>
          </a:p>
          <a:p>
            <a:pPr algn="ctr"/>
            <a:endParaRPr kumimoji="1" lang="ja-JP" altLang="en-US" sz="700" dirty="0">
              <a:solidFill>
                <a:schemeClr val="tx1"/>
              </a:solidFill>
              <a:latin typeface="Calibri" panose="020F0502020204030204" pitchFamily="34" charset="0"/>
              <a:cs typeface="Calibri" panose="020F0502020204030204" pitchFamily="34" charset="0"/>
            </a:endParaRPr>
          </a:p>
        </p:txBody>
      </p:sp>
      <p:grpSp>
        <p:nvGrpSpPr>
          <p:cNvPr id="61" name="Group 1375">
            <a:extLst>
              <a:ext uri="{FF2B5EF4-FFF2-40B4-BE49-F238E27FC236}">
                <a16:creationId xmlns:a16="http://schemas.microsoft.com/office/drawing/2014/main" id="{CD4B60BD-1089-46F4-B554-2866DB5D202E}"/>
              </a:ext>
            </a:extLst>
          </p:cNvPr>
          <p:cNvGrpSpPr>
            <a:grpSpLocks/>
          </p:cNvGrpSpPr>
          <p:nvPr/>
        </p:nvGrpSpPr>
        <p:grpSpPr bwMode="auto">
          <a:xfrm>
            <a:off x="5739803" y="3543880"/>
            <a:ext cx="139530" cy="224279"/>
            <a:chOff x="876300" y="285744"/>
            <a:chExt cx="10" cy="16"/>
          </a:xfrm>
        </p:grpSpPr>
        <p:grpSp>
          <p:nvGrpSpPr>
            <p:cNvPr id="212" name="Group 1376">
              <a:extLst>
                <a:ext uri="{FF2B5EF4-FFF2-40B4-BE49-F238E27FC236}">
                  <a16:creationId xmlns:a16="http://schemas.microsoft.com/office/drawing/2014/main" id="{93535890-9166-4401-A554-05F2E190409D}"/>
                </a:ext>
              </a:extLst>
            </p:cNvPr>
            <p:cNvGrpSpPr>
              <a:grpSpLocks/>
            </p:cNvGrpSpPr>
            <p:nvPr/>
          </p:nvGrpSpPr>
          <p:grpSpPr bwMode="auto">
            <a:xfrm>
              <a:off x="876300" y="285756"/>
              <a:ext cx="10" cy="4"/>
              <a:chOff x="876300" y="285756"/>
              <a:chExt cx="10" cy="4"/>
            </a:xfrm>
          </p:grpSpPr>
          <p:sp>
            <p:nvSpPr>
              <p:cNvPr id="214" name="Line 1377">
                <a:extLst>
                  <a:ext uri="{FF2B5EF4-FFF2-40B4-BE49-F238E27FC236}">
                    <a16:creationId xmlns:a16="http://schemas.microsoft.com/office/drawing/2014/main" id="{6A21D220-CF19-40A7-8A33-92C701193260}"/>
                  </a:ext>
                </a:extLst>
              </p:cNvPr>
              <p:cNvSpPr>
                <a:spLocks noChangeShapeType="1"/>
              </p:cNvSpPr>
              <p:nvPr/>
            </p:nvSpPr>
            <p:spPr bwMode="auto">
              <a:xfrm>
                <a:off x="876300" y="285756"/>
                <a:ext cx="10" cy="0"/>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215" name="Line 1378">
                <a:extLst>
                  <a:ext uri="{FF2B5EF4-FFF2-40B4-BE49-F238E27FC236}">
                    <a16:creationId xmlns:a16="http://schemas.microsoft.com/office/drawing/2014/main" id="{5140FD2E-2530-4C86-9FA3-AF35B20564D1}"/>
                  </a:ext>
                </a:extLst>
              </p:cNvPr>
              <p:cNvSpPr>
                <a:spLocks noChangeShapeType="1"/>
              </p:cNvSpPr>
              <p:nvPr/>
            </p:nvSpPr>
            <p:spPr bwMode="auto">
              <a:xfrm flipH="1">
                <a:off x="876304" y="285756"/>
                <a:ext cx="2" cy="4"/>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216" name="Line 1379">
                <a:extLst>
                  <a:ext uri="{FF2B5EF4-FFF2-40B4-BE49-F238E27FC236}">
                    <a16:creationId xmlns:a16="http://schemas.microsoft.com/office/drawing/2014/main" id="{BEAAEF05-5557-47ED-A1DD-6DD90DCE01D7}"/>
                  </a:ext>
                </a:extLst>
              </p:cNvPr>
              <p:cNvSpPr>
                <a:spLocks noChangeShapeType="1"/>
              </p:cNvSpPr>
              <p:nvPr/>
            </p:nvSpPr>
            <p:spPr bwMode="auto">
              <a:xfrm flipH="1">
                <a:off x="876307" y="285756"/>
                <a:ext cx="2" cy="4"/>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dirty="0">
                  <a:latin typeface="Calibri" panose="020F0502020204030204" pitchFamily="34" charset="0"/>
                  <a:cs typeface="Calibri" panose="020F0502020204030204" pitchFamily="34" charset="0"/>
                </a:endParaRPr>
              </a:p>
            </p:txBody>
          </p:sp>
          <p:sp>
            <p:nvSpPr>
              <p:cNvPr id="217" name="Line 1380">
                <a:extLst>
                  <a:ext uri="{FF2B5EF4-FFF2-40B4-BE49-F238E27FC236}">
                    <a16:creationId xmlns:a16="http://schemas.microsoft.com/office/drawing/2014/main" id="{D325E748-6EF7-48CE-99F1-7A0AFDE9672B}"/>
                  </a:ext>
                </a:extLst>
              </p:cNvPr>
              <p:cNvSpPr>
                <a:spLocks noChangeShapeType="1"/>
              </p:cNvSpPr>
              <p:nvPr/>
            </p:nvSpPr>
            <p:spPr bwMode="auto">
              <a:xfrm flipH="1">
                <a:off x="876301" y="285756"/>
                <a:ext cx="2" cy="4"/>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grpSp>
        <p:sp>
          <p:nvSpPr>
            <p:cNvPr id="213" name="Line 1381">
              <a:extLst>
                <a:ext uri="{FF2B5EF4-FFF2-40B4-BE49-F238E27FC236}">
                  <a16:creationId xmlns:a16="http://schemas.microsoft.com/office/drawing/2014/main" id="{AE18FAF7-5663-409F-88E2-ADE0C564DD46}"/>
                </a:ext>
              </a:extLst>
            </p:cNvPr>
            <p:cNvSpPr>
              <a:spLocks noChangeShapeType="1"/>
            </p:cNvSpPr>
            <p:nvPr/>
          </p:nvSpPr>
          <p:spPr bwMode="auto">
            <a:xfrm>
              <a:off x="876305" y="285744"/>
              <a:ext cx="0" cy="12"/>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000">
                <a:latin typeface="Calibri" panose="020F0502020204030204" pitchFamily="34" charset="0"/>
                <a:cs typeface="Calibri" panose="020F0502020204030204" pitchFamily="34" charset="0"/>
              </a:endParaRPr>
            </a:p>
          </p:txBody>
        </p:sp>
      </p:grpSp>
      <p:grpSp>
        <p:nvGrpSpPr>
          <p:cNvPr id="62" name="Group 1385">
            <a:extLst>
              <a:ext uri="{FF2B5EF4-FFF2-40B4-BE49-F238E27FC236}">
                <a16:creationId xmlns:a16="http://schemas.microsoft.com/office/drawing/2014/main" id="{0D7742D0-5761-4DA6-8F88-08B6B51898E5}"/>
              </a:ext>
            </a:extLst>
          </p:cNvPr>
          <p:cNvGrpSpPr>
            <a:grpSpLocks/>
          </p:cNvGrpSpPr>
          <p:nvPr/>
        </p:nvGrpSpPr>
        <p:grpSpPr bwMode="auto">
          <a:xfrm>
            <a:off x="7292434" y="3066173"/>
            <a:ext cx="172442" cy="69642"/>
            <a:chOff x="0" y="0"/>
            <a:chExt cx="10" cy="4"/>
          </a:xfrm>
        </p:grpSpPr>
        <p:sp>
          <p:nvSpPr>
            <p:cNvPr id="210" name="Line 1386">
              <a:extLst>
                <a:ext uri="{FF2B5EF4-FFF2-40B4-BE49-F238E27FC236}">
                  <a16:creationId xmlns:a16="http://schemas.microsoft.com/office/drawing/2014/main" id="{AAB82CFA-903F-4FD9-838B-446E7D1BC387}"/>
                </a:ext>
              </a:extLst>
            </p:cNvPr>
            <p:cNvSpPr>
              <a:spLocks noChangeShapeType="1"/>
            </p:cNvSpPr>
            <p:nvPr/>
          </p:nvSpPr>
          <p:spPr bwMode="auto">
            <a:xfrm>
              <a:off x="0" y="0"/>
              <a:ext cx="10" cy="0"/>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211" name="Line 1387">
              <a:extLst>
                <a:ext uri="{FF2B5EF4-FFF2-40B4-BE49-F238E27FC236}">
                  <a16:creationId xmlns:a16="http://schemas.microsoft.com/office/drawing/2014/main" id="{B1B0E487-36F3-460F-BEB9-D7C699D80EAF}"/>
                </a:ext>
              </a:extLst>
            </p:cNvPr>
            <p:cNvSpPr>
              <a:spLocks noChangeShapeType="1"/>
            </p:cNvSpPr>
            <p:nvPr/>
          </p:nvSpPr>
          <p:spPr bwMode="auto">
            <a:xfrm>
              <a:off x="0" y="4"/>
              <a:ext cx="10" cy="0"/>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dirty="0">
                <a:latin typeface="Calibri" panose="020F0502020204030204" pitchFamily="34" charset="0"/>
                <a:cs typeface="Calibri" panose="020F0502020204030204" pitchFamily="34" charset="0"/>
              </a:endParaRPr>
            </a:p>
          </p:txBody>
        </p:sp>
      </p:grpSp>
      <p:sp>
        <p:nvSpPr>
          <p:cNvPr id="63" name="Line 1388">
            <a:extLst>
              <a:ext uri="{FF2B5EF4-FFF2-40B4-BE49-F238E27FC236}">
                <a16:creationId xmlns:a16="http://schemas.microsoft.com/office/drawing/2014/main" id="{B061210F-B946-4450-8706-58E2D8368077}"/>
              </a:ext>
            </a:extLst>
          </p:cNvPr>
          <p:cNvSpPr>
            <a:spLocks noChangeShapeType="1"/>
          </p:cNvSpPr>
          <p:nvPr/>
        </p:nvSpPr>
        <p:spPr bwMode="auto">
          <a:xfrm>
            <a:off x="7372513" y="2932301"/>
            <a:ext cx="0" cy="133872"/>
          </a:xfrm>
          <a:prstGeom prst="line">
            <a:avLst/>
          </a:prstGeom>
          <a:noFill/>
          <a:ln w="9525">
            <a:solidFill>
              <a:srgbClr xmlns:mc="http://schemas.openxmlformats.org/markup-compatibility/2006" xmlns:a14="http://schemas.microsoft.com/office/drawing/2010/main" val="000000" mc:Ignorable="a14" a14:legacySpreadsheetColorIndex="64"/>
            </a:solidFill>
            <a:round/>
            <a:headEnd type="oval"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64" name="Freeform 1322">
            <a:extLst>
              <a:ext uri="{FF2B5EF4-FFF2-40B4-BE49-F238E27FC236}">
                <a16:creationId xmlns:a16="http://schemas.microsoft.com/office/drawing/2014/main" id="{5AC80C2E-21EE-491E-987F-313FC19CA094}"/>
              </a:ext>
            </a:extLst>
          </p:cNvPr>
          <p:cNvSpPr>
            <a:spLocks/>
          </p:cNvSpPr>
          <p:nvPr/>
        </p:nvSpPr>
        <p:spPr bwMode="auto">
          <a:xfrm rot="10800000">
            <a:off x="7989231" y="3379065"/>
            <a:ext cx="98928" cy="227492"/>
          </a:xfrm>
          <a:custGeom>
            <a:avLst/>
            <a:gdLst>
              <a:gd name="T0" fmla="*/ 4 w 8"/>
              <a:gd name="T1" fmla="*/ 0 h 19"/>
              <a:gd name="T2" fmla="*/ 8 w 8"/>
              <a:gd name="T3" fmla="*/ 2 h 19"/>
              <a:gd name="T4" fmla="*/ 0 w 8"/>
              <a:gd name="T5" fmla="*/ 5 h 19"/>
              <a:gd name="T6" fmla="*/ 8 w 8"/>
              <a:gd name="T7" fmla="*/ 8 h 19"/>
              <a:gd name="T8" fmla="*/ 0 w 8"/>
              <a:gd name="T9" fmla="*/ 12 h 19"/>
              <a:gd name="T10" fmla="*/ 8 w 8"/>
              <a:gd name="T11" fmla="*/ 15 h 19"/>
              <a:gd name="T12" fmla="*/ 0 w 8"/>
              <a:gd name="T13" fmla="*/ 18 h 19"/>
              <a:gd name="T14" fmla="*/ 4 w 8"/>
              <a:gd name="T15" fmla="*/ 20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9">
                <a:moveTo>
                  <a:pt x="4" y="0"/>
                </a:moveTo>
                <a:lnTo>
                  <a:pt x="8" y="2"/>
                </a:lnTo>
                <a:lnTo>
                  <a:pt x="0" y="5"/>
                </a:lnTo>
                <a:lnTo>
                  <a:pt x="8" y="8"/>
                </a:lnTo>
                <a:lnTo>
                  <a:pt x="0" y="11"/>
                </a:lnTo>
                <a:lnTo>
                  <a:pt x="8" y="14"/>
                </a:lnTo>
                <a:lnTo>
                  <a:pt x="0" y="17"/>
                </a:lnTo>
                <a:lnTo>
                  <a:pt x="4" y="19"/>
                </a:lnTo>
              </a:path>
            </a:pathLst>
          </a:cu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cxnSp>
        <p:nvCxnSpPr>
          <p:cNvPr id="65" name="直線コネクタ 825">
            <a:extLst>
              <a:ext uri="{FF2B5EF4-FFF2-40B4-BE49-F238E27FC236}">
                <a16:creationId xmlns:a16="http://schemas.microsoft.com/office/drawing/2014/main" id="{07DC2E2B-6932-4207-8396-E3F00F84BAD1}"/>
              </a:ext>
            </a:extLst>
          </p:cNvPr>
          <p:cNvCxnSpPr>
            <a:cxnSpLocks/>
          </p:cNvCxnSpPr>
          <p:nvPr/>
        </p:nvCxnSpPr>
        <p:spPr bwMode="auto">
          <a:xfrm>
            <a:off x="8036898" y="3606558"/>
            <a:ext cx="0" cy="680195"/>
          </a:xfrm>
          <a:prstGeom prst="line">
            <a:avLst/>
          </a:prstGeom>
          <a:solidFill>
            <a:srgbClr xmlns:mc="http://schemas.openxmlformats.org/markup-compatibility/2006" xmlns:a14="http://schemas.microsoft.com/office/drawing/2010/main" val="FFFFFF" mc:Ignorable="a14" a14:legacySpreadsheetColorIndex="9"/>
          </a:solidFill>
          <a:ln w="9525" cap="flat" cmpd="sng" algn="ctr">
            <a:solidFill>
              <a:srgbClr xmlns:mc="http://schemas.openxmlformats.org/markup-compatibility/2006" xmlns:a14="http://schemas.microsoft.com/office/drawing/2010/main" val="000000" mc:Ignorable="a14" a14:legacySpreadsheetColorIndex="64"/>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66" name="テキスト ボックス 934">
            <a:extLst>
              <a:ext uri="{FF2B5EF4-FFF2-40B4-BE49-F238E27FC236}">
                <a16:creationId xmlns:a16="http://schemas.microsoft.com/office/drawing/2014/main" id="{192C964C-0980-4D6A-B958-897733CCB1CB}"/>
              </a:ext>
            </a:extLst>
          </p:cNvPr>
          <p:cNvSpPr txBox="1"/>
          <p:nvPr/>
        </p:nvSpPr>
        <p:spPr>
          <a:xfrm>
            <a:off x="7508927" y="3379063"/>
            <a:ext cx="468130" cy="461665"/>
          </a:xfrm>
          <a:prstGeom prst="rect">
            <a:avLst/>
          </a:prstGeom>
        </p:spPr>
        <p:txBody>
          <a:bodyPr vert="horz" wrap="square" lIns="36000" tIns="0" rIns="36000" bIns="0" rtlCol="0">
            <a:spAutoFit/>
          </a:bodyPr>
          <a:lstStyle/>
          <a:p>
            <a:pPr algn="r">
              <a:buClr>
                <a:schemeClr val="tx2"/>
              </a:buClr>
            </a:pPr>
            <a:r>
              <a:rPr lang="en-US" altLang="ja-JP" sz="1000" dirty="0">
                <a:latin typeface="Calibri" panose="020F0502020204030204" pitchFamily="34" charset="0"/>
                <a:ea typeface="Meiryo UI" panose="020B0604030504040204" pitchFamily="50" charset="-128"/>
                <a:cs typeface="Calibri" panose="020F0502020204030204" pitchFamily="34" charset="0"/>
              </a:rPr>
              <a:t>Speaker</a:t>
            </a:r>
          </a:p>
          <a:p>
            <a:pPr algn="r">
              <a:buClr>
                <a:schemeClr val="tx2"/>
              </a:buClr>
            </a:pPr>
            <a:r>
              <a:rPr kumimoji="1" lang="en-US" altLang="ja-JP" sz="1000" dirty="0">
                <a:latin typeface="Calibri" panose="020F0502020204030204" pitchFamily="34" charset="0"/>
                <a:ea typeface="Meiryo UI" panose="020B0604030504040204" pitchFamily="50" charset="-128"/>
                <a:cs typeface="Calibri" panose="020F0502020204030204" pitchFamily="34" charset="0"/>
              </a:rPr>
              <a:t>Load</a:t>
            </a:r>
            <a:endParaRPr kumimoji="1" lang="ja-JP" altLang="en-US" sz="1000" dirty="0" err="1">
              <a:latin typeface="Calibri" panose="020F0502020204030204" pitchFamily="34" charset="0"/>
              <a:ea typeface="Meiryo UI" panose="020B0604030504040204" pitchFamily="50" charset="-128"/>
              <a:cs typeface="Calibri" panose="020F0502020204030204" pitchFamily="34" charset="0"/>
            </a:endParaRPr>
          </a:p>
        </p:txBody>
      </p:sp>
      <p:grpSp>
        <p:nvGrpSpPr>
          <p:cNvPr id="67" name="Group 1148">
            <a:extLst>
              <a:ext uri="{FF2B5EF4-FFF2-40B4-BE49-F238E27FC236}">
                <a16:creationId xmlns:a16="http://schemas.microsoft.com/office/drawing/2014/main" id="{8DF4502D-3D80-444A-A826-6CDBE145E7D2}"/>
              </a:ext>
            </a:extLst>
          </p:cNvPr>
          <p:cNvGrpSpPr>
            <a:grpSpLocks/>
          </p:cNvGrpSpPr>
          <p:nvPr/>
        </p:nvGrpSpPr>
        <p:grpSpPr bwMode="auto">
          <a:xfrm>
            <a:off x="6929495" y="2889682"/>
            <a:ext cx="663257" cy="76715"/>
            <a:chOff x="8" y="0"/>
            <a:chExt cx="72" cy="9"/>
          </a:xfrm>
        </p:grpSpPr>
        <p:grpSp>
          <p:nvGrpSpPr>
            <p:cNvPr id="205" name="Group 1051">
              <a:extLst>
                <a:ext uri="{FF2B5EF4-FFF2-40B4-BE49-F238E27FC236}">
                  <a16:creationId xmlns:a16="http://schemas.microsoft.com/office/drawing/2014/main" id="{45363CD7-FB59-4D93-B926-4B9863509A05}"/>
                </a:ext>
              </a:extLst>
            </p:cNvPr>
            <p:cNvGrpSpPr>
              <a:grpSpLocks/>
            </p:cNvGrpSpPr>
            <p:nvPr/>
          </p:nvGrpSpPr>
          <p:grpSpPr bwMode="auto">
            <a:xfrm>
              <a:off x="8" y="0"/>
              <a:ext cx="24" cy="9"/>
              <a:chOff x="8" y="0"/>
              <a:chExt cx="24" cy="9"/>
            </a:xfrm>
          </p:grpSpPr>
          <p:sp>
            <p:nvSpPr>
              <p:cNvPr id="207" name="Arc 467">
                <a:extLst>
                  <a:ext uri="{FF2B5EF4-FFF2-40B4-BE49-F238E27FC236}">
                    <a16:creationId xmlns:a16="http://schemas.microsoft.com/office/drawing/2014/main" id="{8C3C8DA7-831A-422A-A61B-F7398994EF06}"/>
                  </a:ext>
                </a:extLst>
              </p:cNvPr>
              <p:cNvSpPr>
                <a:spLocks/>
              </p:cNvSpPr>
              <p:nvPr/>
            </p:nvSpPr>
            <p:spPr bwMode="auto">
              <a:xfrm rot="-5400000">
                <a:off x="8" y="0"/>
                <a:ext cx="9" cy="10"/>
              </a:xfrm>
              <a:custGeom>
                <a:avLst/>
                <a:gdLst>
                  <a:gd name="T0" fmla="*/ 4 w 36874"/>
                  <a:gd name="T1" fmla="*/ 0 h 43200"/>
                  <a:gd name="T2" fmla="*/ 0 w 36874"/>
                  <a:gd name="T3" fmla="*/ 9 h 43200"/>
                  <a:gd name="T4" fmla="*/ 4 w 36874"/>
                  <a:gd name="T5" fmla="*/ 5 h 43200"/>
                  <a:gd name="T6" fmla="*/ 0 60000 65536"/>
                  <a:gd name="T7" fmla="*/ 0 60000 65536"/>
                  <a:gd name="T8" fmla="*/ 0 60000 65536"/>
                </a:gdLst>
                <a:ahLst/>
                <a:cxnLst>
                  <a:cxn ang="T6">
                    <a:pos x="T0" y="T1"/>
                  </a:cxn>
                  <a:cxn ang="T7">
                    <a:pos x="T2" y="T3"/>
                  </a:cxn>
                  <a:cxn ang="T8">
                    <a:pos x="T4" y="T5"/>
                  </a:cxn>
                </a:cxnLst>
                <a:rect l="0" t="0" r="r" b="b"/>
                <a:pathLst>
                  <a:path w="36874" h="43200" fill="none" extrusionOk="0">
                    <a:moveTo>
                      <a:pt x="15273" y="0"/>
                    </a:moveTo>
                    <a:cubicBezTo>
                      <a:pt x="27203" y="0"/>
                      <a:pt x="36874" y="9670"/>
                      <a:pt x="36874" y="21600"/>
                    </a:cubicBezTo>
                    <a:cubicBezTo>
                      <a:pt x="36874" y="33529"/>
                      <a:pt x="27203" y="43200"/>
                      <a:pt x="15274" y="43200"/>
                    </a:cubicBezTo>
                    <a:cubicBezTo>
                      <a:pt x="9545" y="43200"/>
                      <a:pt x="4050" y="40924"/>
                      <a:pt x="-1" y="36873"/>
                    </a:cubicBezTo>
                  </a:path>
                  <a:path w="36874" h="43200" stroke="0" extrusionOk="0">
                    <a:moveTo>
                      <a:pt x="15273" y="0"/>
                    </a:moveTo>
                    <a:cubicBezTo>
                      <a:pt x="27203" y="0"/>
                      <a:pt x="36874" y="9670"/>
                      <a:pt x="36874" y="21600"/>
                    </a:cubicBezTo>
                    <a:cubicBezTo>
                      <a:pt x="36874" y="33529"/>
                      <a:pt x="27203" y="43200"/>
                      <a:pt x="15274" y="43200"/>
                    </a:cubicBezTo>
                    <a:cubicBezTo>
                      <a:pt x="9545" y="43200"/>
                      <a:pt x="4050" y="40924"/>
                      <a:pt x="-1" y="36873"/>
                    </a:cubicBezTo>
                    <a:lnTo>
                      <a:pt x="15274" y="21600"/>
                    </a:lnTo>
                    <a:lnTo>
                      <a:pt x="15273" y="0"/>
                    </a:lnTo>
                    <a:close/>
                  </a:path>
                </a:pathLst>
              </a:cu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dirty="0">
                  <a:latin typeface="Calibri" panose="020F0502020204030204" pitchFamily="34" charset="0"/>
                  <a:cs typeface="Calibri" panose="020F0502020204030204" pitchFamily="34" charset="0"/>
                </a:endParaRPr>
              </a:p>
            </p:txBody>
          </p:sp>
          <p:sp>
            <p:nvSpPr>
              <p:cNvPr id="208" name="Arc 469">
                <a:extLst>
                  <a:ext uri="{FF2B5EF4-FFF2-40B4-BE49-F238E27FC236}">
                    <a16:creationId xmlns:a16="http://schemas.microsoft.com/office/drawing/2014/main" id="{71C20D35-6D56-4644-A3E1-945C74685F79}"/>
                  </a:ext>
                </a:extLst>
              </p:cNvPr>
              <p:cNvSpPr>
                <a:spLocks/>
              </p:cNvSpPr>
              <p:nvPr/>
            </p:nvSpPr>
            <p:spPr bwMode="auto">
              <a:xfrm rot="5400000" flipH="1">
                <a:off x="15" y="0"/>
                <a:ext cx="9" cy="10"/>
              </a:xfrm>
              <a:custGeom>
                <a:avLst/>
                <a:gdLst>
                  <a:gd name="T0" fmla="*/ 1 w 38844"/>
                  <a:gd name="T1" fmla="*/ 1 h 43200"/>
                  <a:gd name="T2" fmla="*/ 0 w 38844"/>
                  <a:gd name="T3" fmla="*/ 8 h 43200"/>
                  <a:gd name="T4" fmla="*/ 4 w 38844"/>
                  <a:gd name="T5" fmla="*/ 5 h 43200"/>
                  <a:gd name="T6" fmla="*/ 0 60000 65536"/>
                  <a:gd name="T7" fmla="*/ 0 60000 65536"/>
                  <a:gd name="T8" fmla="*/ 0 60000 65536"/>
                </a:gdLst>
                <a:ahLst/>
                <a:cxnLst>
                  <a:cxn ang="T6">
                    <a:pos x="T0" y="T1"/>
                  </a:cxn>
                  <a:cxn ang="T7">
                    <a:pos x="T2" y="T3"/>
                  </a:cxn>
                  <a:cxn ang="T8">
                    <a:pos x="T4" y="T5"/>
                  </a:cxn>
                </a:cxnLst>
                <a:rect l="0" t="0" r="r" b="b"/>
                <a:pathLst>
                  <a:path w="38844" h="43200" fill="none" extrusionOk="0">
                    <a:moveTo>
                      <a:pt x="2359" y="5946"/>
                    </a:moveTo>
                    <a:cubicBezTo>
                      <a:pt x="6374" y="2129"/>
                      <a:pt x="11703" y="0"/>
                      <a:pt x="17244" y="0"/>
                    </a:cubicBezTo>
                    <a:cubicBezTo>
                      <a:pt x="29173" y="0"/>
                      <a:pt x="38844" y="9670"/>
                      <a:pt x="38844" y="21600"/>
                    </a:cubicBezTo>
                    <a:cubicBezTo>
                      <a:pt x="38844" y="33529"/>
                      <a:pt x="29173" y="43200"/>
                      <a:pt x="17244" y="43200"/>
                    </a:cubicBezTo>
                    <a:cubicBezTo>
                      <a:pt x="10466" y="43200"/>
                      <a:pt x="4081" y="40018"/>
                      <a:pt x="0" y="34607"/>
                    </a:cubicBezTo>
                  </a:path>
                  <a:path w="38844" h="43200" stroke="0" extrusionOk="0">
                    <a:moveTo>
                      <a:pt x="2359" y="5946"/>
                    </a:moveTo>
                    <a:cubicBezTo>
                      <a:pt x="6374" y="2129"/>
                      <a:pt x="11703" y="0"/>
                      <a:pt x="17244" y="0"/>
                    </a:cubicBezTo>
                    <a:cubicBezTo>
                      <a:pt x="29173" y="0"/>
                      <a:pt x="38844" y="9670"/>
                      <a:pt x="38844" y="21600"/>
                    </a:cubicBezTo>
                    <a:cubicBezTo>
                      <a:pt x="38844" y="33529"/>
                      <a:pt x="29173" y="43200"/>
                      <a:pt x="17244" y="43200"/>
                    </a:cubicBezTo>
                    <a:cubicBezTo>
                      <a:pt x="10466" y="43200"/>
                      <a:pt x="4081" y="40018"/>
                      <a:pt x="0" y="34607"/>
                    </a:cubicBezTo>
                    <a:lnTo>
                      <a:pt x="17244" y="21600"/>
                    </a:lnTo>
                    <a:lnTo>
                      <a:pt x="2359" y="5946"/>
                    </a:lnTo>
                    <a:close/>
                  </a:path>
                </a:pathLst>
              </a:cu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209" name="Arc 470">
                <a:extLst>
                  <a:ext uri="{FF2B5EF4-FFF2-40B4-BE49-F238E27FC236}">
                    <a16:creationId xmlns:a16="http://schemas.microsoft.com/office/drawing/2014/main" id="{D6401A9F-01CE-49B7-BAE4-B003D9441FBA}"/>
                  </a:ext>
                </a:extLst>
              </p:cNvPr>
              <p:cNvSpPr>
                <a:spLocks/>
              </p:cNvSpPr>
              <p:nvPr/>
            </p:nvSpPr>
            <p:spPr bwMode="auto">
              <a:xfrm rot="5400000" flipH="1">
                <a:off x="22" y="0"/>
                <a:ext cx="9" cy="10"/>
              </a:xfrm>
              <a:custGeom>
                <a:avLst/>
                <a:gdLst>
                  <a:gd name="T0" fmla="*/ 4 w 36874"/>
                  <a:gd name="T1" fmla="*/ 0 h 43200"/>
                  <a:gd name="T2" fmla="*/ 0 w 36874"/>
                  <a:gd name="T3" fmla="*/ 9 h 43200"/>
                  <a:gd name="T4" fmla="*/ 4 w 36874"/>
                  <a:gd name="T5" fmla="*/ 5 h 43200"/>
                  <a:gd name="T6" fmla="*/ 0 60000 65536"/>
                  <a:gd name="T7" fmla="*/ 0 60000 65536"/>
                  <a:gd name="T8" fmla="*/ 0 60000 65536"/>
                </a:gdLst>
                <a:ahLst/>
                <a:cxnLst>
                  <a:cxn ang="T6">
                    <a:pos x="T0" y="T1"/>
                  </a:cxn>
                  <a:cxn ang="T7">
                    <a:pos x="T2" y="T3"/>
                  </a:cxn>
                  <a:cxn ang="T8">
                    <a:pos x="T4" y="T5"/>
                  </a:cxn>
                </a:cxnLst>
                <a:rect l="0" t="0" r="r" b="b"/>
                <a:pathLst>
                  <a:path w="36874" h="43200" fill="none" extrusionOk="0">
                    <a:moveTo>
                      <a:pt x="15273" y="0"/>
                    </a:moveTo>
                    <a:cubicBezTo>
                      <a:pt x="27203" y="0"/>
                      <a:pt x="36874" y="9670"/>
                      <a:pt x="36874" y="21600"/>
                    </a:cubicBezTo>
                    <a:cubicBezTo>
                      <a:pt x="36874" y="33529"/>
                      <a:pt x="27203" y="43200"/>
                      <a:pt x="15274" y="43200"/>
                    </a:cubicBezTo>
                    <a:cubicBezTo>
                      <a:pt x="9545" y="43200"/>
                      <a:pt x="4050" y="40924"/>
                      <a:pt x="-1" y="36873"/>
                    </a:cubicBezTo>
                  </a:path>
                  <a:path w="36874" h="43200" stroke="0" extrusionOk="0">
                    <a:moveTo>
                      <a:pt x="15273" y="0"/>
                    </a:moveTo>
                    <a:cubicBezTo>
                      <a:pt x="27203" y="0"/>
                      <a:pt x="36874" y="9670"/>
                      <a:pt x="36874" y="21600"/>
                    </a:cubicBezTo>
                    <a:cubicBezTo>
                      <a:pt x="36874" y="33529"/>
                      <a:pt x="27203" y="43200"/>
                      <a:pt x="15274" y="43200"/>
                    </a:cubicBezTo>
                    <a:cubicBezTo>
                      <a:pt x="9545" y="43200"/>
                      <a:pt x="4050" y="40924"/>
                      <a:pt x="-1" y="36873"/>
                    </a:cubicBezTo>
                    <a:lnTo>
                      <a:pt x="15274" y="21600"/>
                    </a:lnTo>
                    <a:lnTo>
                      <a:pt x="15273" y="0"/>
                    </a:lnTo>
                    <a:close/>
                  </a:path>
                </a:pathLst>
              </a:cu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grpSp>
        <p:sp>
          <p:nvSpPr>
            <p:cNvPr id="206" name="Line 1146">
              <a:extLst>
                <a:ext uri="{FF2B5EF4-FFF2-40B4-BE49-F238E27FC236}">
                  <a16:creationId xmlns:a16="http://schemas.microsoft.com/office/drawing/2014/main" id="{79C14784-E09C-452B-986B-41A030A88EAE}"/>
                </a:ext>
              </a:extLst>
            </p:cNvPr>
            <p:cNvSpPr>
              <a:spLocks noChangeShapeType="1"/>
            </p:cNvSpPr>
            <p:nvPr/>
          </p:nvSpPr>
          <p:spPr bwMode="auto">
            <a:xfrm flipH="1">
              <a:off x="32" y="5"/>
              <a:ext cx="48" cy="0"/>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000">
                <a:latin typeface="Calibri" panose="020F0502020204030204" pitchFamily="34" charset="0"/>
                <a:cs typeface="Calibri" panose="020F0502020204030204" pitchFamily="34" charset="0"/>
              </a:endParaRPr>
            </a:p>
          </p:txBody>
        </p:sp>
      </p:grpSp>
      <p:sp>
        <p:nvSpPr>
          <p:cNvPr id="68" name="楕円 822">
            <a:extLst>
              <a:ext uri="{FF2B5EF4-FFF2-40B4-BE49-F238E27FC236}">
                <a16:creationId xmlns:a16="http://schemas.microsoft.com/office/drawing/2014/main" id="{D7138858-E7FA-4876-873C-32B8EB8616E8}"/>
              </a:ext>
            </a:extLst>
          </p:cNvPr>
          <p:cNvSpPr/>
          <p:nvPr/>
        </p:nvSpPr>
        <p:spPr>
          <a:xfrm>
            <a:off x="7594329" y="2884733"/>
            <a:ext cx="97848" cy="90539"/>
          </a:xfrm>
          <a:prstGeom prst="ellipse">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Calibri" panose="020F0502020204030204" pitchFamily="34" charset="0"/>
              <a:cs typeface="Calibri" panose="020F0502020204030204" pitchFamily="34" charset="0"/>
            </a:endParaRPr>
          </a:p>
        </p:txBody>
      </p:sp>
      <p:sp>
        <p:nvSpPr>
          <p:cNvPr id="69" name="フリーフォーム: 図形 823">
            <a:extLst>
              <a:ext uri="{FF2B5EF4-FFF2-40B4-BE49-F238E27FC236}">
                <a16:creationId xmlns:a16="http://schemas.microsoft.com/office/drawing/2014/main" id="{E915278E-B39F-4780-8A75-7AB10A9F80F6}"/>
              </a:ext>
            </a:extLst>
          </p:cNvPr>
          <p:cNvSpPr/>
          <p:nvPr/>
        </p:nvSpPr>
        <p:spPr>
          <a:xfrm>
            <a:off x="7698260" y="2934041"/>
            <a:ext cx="341157" cy="445022"/>
          </a:xfrm>
          <a:custGeom>
            <a:avLst/>
            <a:gdLst>
              <a:gd name="connsiteX0" fmla="*/ 0 w 542925"/>
              <a:gd name="connsiteY0" fmla="*/ 0 h 1743075"/>
              <a:gd name="connsiteX1" fmla="*/ 542925 w 542925"/>
              <a:gd name="connsiteY1" fmla="*/ 0 h 1743075"/>
              <a:gd name="connsiteX2" fmla="*/ 542925 w 542925"/>
              <a:gd name="connsiteY2" fmla="*/ 1743075 h 1743075"/>
            </a:gdLst>
            <a:ahLst/>
            <a:cxnLst>
              <a:cxn ang="0">
                <a:pos x="connsiteX0" y="connsiteY0"/>
              </a:cxn>
              <a:cxn ang="0">
                <a:pos x="connsiteX1" y="connsiteY1"/>
              </a:cxn>
              <a:cxn ang="0">
                <a:pos x="connsiteX2" y="connsiteY2"/>
              </a:cxn>
            </a:cxnLst>
            <a:rect l="l" t="t" r="r" b="b"/>
            <a:pathLst>
              <a:path w="542925" h="1743075">
                <a:moveTo>
                  <a:pt x="0" y="0"/>
                </a:moveTo>
                <a:lnTo>
                  <a:pt x="542925" y="0"/>
                </a:lnTo>
                <a:lnTo>
                  <a:pt x="542925" y="1743075"/>
                </a:lnTo>
              </a:path>
            </a:pathLst>
          </a:custGeom>
          <a:noFill/>
          <a:ln w="952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Calibri" panose="020F0502020204030204" pitchFamily="34" charset="0"/>
              <a:cs typeface="Calibri" panose="020F0502020204030204" pitchFamily="34" charset="0"/>
            </a:endParaRPr>
          </a:p>
        </p:txBody>
      </p:sp>
      <p:grpSp>
        <p:nvGrpSpPr>
          <p:cNvPr id="70" name="Group 1375">
            <a:extLst>
              <a:ext uri="{FF2B5EF4-FFF2-40B4-BE49-F238E27FC236}">
                <a16:creationId xmlns:a16="http://schemas.microsoft.com/office/drawing/2014/main" id="{C54F8B67-84C8-4599-862B-D8C710E28D23}"/>
              </a:ext>
            </a:extLst>
          </p:cNvPr>
          <p:cNvGrpSpPr>
            <a:grpSpLocks/>
          </p:cNvGrpSpPr>
          <p:nvPr/>
        </p:nvGrpSpPr>
        <p:grpSpPr bwMode="auto">
          <a:xfrm>
            <a:off x="7247937" y="4471466"/>
            <a:ext cx="139530" cy="224279"/>
            <a:chOff x="876300" y="285744"/>
            <a:chExt cx="10" cy="16"/>
          </a:xfrm>
        </p:grpSpPr>
        <p:grpSp>
          <p:nvGrpSpPr>
            <p:cNvPr id="199" name="Group 1376">
              <a:extLst>
                <a:ext uri="{FF2B5EF4-FFF2-40B4-BE49-F238E27FC236}">
                  <a16:creationId xmlns:a16="http://schemas.microsoft.com/office/drawing/2014/main" id="{889B8AC5-1F8E-4995-BBE0-395D04C52BB1}"/>
                </a:ext>
              </a:extLst>
            </p:cNvPr>
            <p:cNvGrpSpPr>
              <a:grpSpLocks/>
            </p:cNvGrpSpPr>
            <p:nvPr/>
          </p:nvGrpSpPr>
          <p:grpSpPr bwMode="auto">
            <a:xfrm>
              <a:off x="876300" y="285756"/>
              <a:ext cx="10" cy="4"/>
              <a:chOff x="876300" y="285756"/>
              <a:chExt cx="10" cy="4"/>
            </a:xfrm>
          </p:grpSpPr>
          <p:sp>
            <p:nvSpPr>
              <p:cNvPr id="201" name="Line 1377">
                <a:extLst>
                  <a:ext uri="{FF2B5EF4-FFF2-40B4-BE49-F238E27FC236}">
                    <a16:creationId xmlns:a16="http://schemas.microsoft.com/office/drawing/2014/main" id="{1475A047-A585-4C11-A803-74CEAB0CA917}"/>
                  </a:ext>
                </a:extLst>
              </p:cNvPr>
              <p:cNvSpPr>
                <a:spLocks noChangeShapeType="1"/>
              </p:cNvSpPr>
              <p:nvPr/>
            </p:nvSpPr>
            <p:spPr bwMode="auto">
              <a:xfrm>
                <a:off x="876300" y="285756"/>
                <a:ext cx="10" cy="0"/>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202" name="Line 1378">
                <a:extLst>
                  <a:ext uri="{FF2B5EF4-FFF2-40B4-BE49-F238E27FC236}">
                    <a16:creationId xmlns:a16="http://schemas.microsoft.com/office/drawing/2014/main" id="{3987503C-2546-4FDA-8014-37C73FF9B968}"/>
                  </a:ext>
                </a:extLst>
              </p:cNvPr>
              <p:cNvSpPr>
                <a:spLocks noChangeShapeType="1"/>
              </p:cNvSpPr>
              <p:nvPr/>
            </p:nvSpPr>
            <p:spPr bwMode="auto">
              <a:xfrm flipH="1">
                <a:off x="876304" y="285756"/>
                <a:ext cx="2" cy="4"/>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203" name="Line 1379">
                <a:extLst>
                  <a:ext uri="{FF2B5EF4-FFF2-40B4-BE49-F238E27FC236}">
                    <a16:creationId xmlns:a16="http://schemas.microsoft.com/office/drawing/2014/main" id="{C2D4C279-8949-4D27-AC01-6ECD75B72DE4}"/>
                  </a:ext>
                </a:extLst>
              </p:cNvPr>
              <p:cNvSpPr>
                <a:spLocks noChangeShapeType="1"/>
              </p:cNvSpPr>
              <p:nvPr/>
            </p:nvSpPr>
            <p:spPr bwMode="auto">
              <a:xfrm flipH="1">
                <a:off x="876307" y="285756"/>
                <a:ext cx="2" cy="4"/>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dirty="0">
                  <a:latin typeface="Calibri" panose="020F0502020204030204" pitchFamily="34" charset="0"/>
                  <a:cs typeface="Calibri" panose="020F0502020204030204" pitchFamily="34" charset="0"/>
                </a:endParaRPr>
              </a:p>
            </p:txBody>
          </p:sp>
          <p:sp>
            <p:nvSpPr>
              <p:cNvPr id="204" name="Line 1380">
                <a:extLst>
                  <a:ext uri="{FF2B5EF4-FFF2-40B4-BE49-F238E27FC236}">
                    <a16:creationId xmlns:a16="http://schemas.microsoft.com/office/drawing/2014/main" id="{ACF8CC90-6D20-493A-95FF-80336689AB37}"/>
                  </a:ext>
                </a:extLst>
              </p:cNvPr>
              <p:cNvSpPr>
                <a:spLocks noChangeShapeType="1"/>
              </p:cNvSpPr>
              <p:nvPr/>
            </p:nvSpPr>
            <p:spPr bwMode="auto">
              <a:xfrm flipH="1">
                <a:off x="876301" y="285756"/>
                <a:ext cx="2" cy="4"/>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grpSp>
        <p:sp>
          <p:nvSpPr>
            <p:cNvPr id="200" name="Line 1381">
              <a:extLst>
                <a:ext uri="{FF2B5EF4-FFF2-40B4-BE49-F238E27FC236}">
                  <a16:creationId xmlns:a16="http://schemas.microsoft.com/office/drawing/2014/main" id="{708D36C6-3D7A-4010-8F45-11C7BDE33820}"/>
                </a:ext>
              </a:extLst>
            </p:cNvPr>
            <p:cNvSpPr>
              <a:spLocks noChangeShapeType="1"/>
            </p:cNvSpPr>
            <p:nvPr/>
          </p:nvSpPr>
          <p:spPr bwMode="auto">
            <a:xfrm>
              <a:off x="876305" y="285744"/>
              <a:ext cx="0" cy="12"/>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000">
                <a:latin typeface="Calibri" panose="020F0502020204030204" pitchFamily="34" charset="0"/>
                <a:cs typeface="Calibri" panose="020F0502020204030204" pitchFamily="34" charset="0"/>
              </a:endParaRPr>
            </a:p>
          </p:txBody>
        </p:sp>
      </p:grpSp>
      <p:grpSp>
        <p:nvGrpSpPr>
          <p:cNvPr id="71" name="Group 1385">
            <a:extLst>
              <a:ext uri="{FF2B5EF4-FFF2-40B4-BE49-F238E27FC236}">
                <a16:creationId xmlns:a16="http://schemas.microsoft.com/office/drawing/2014/main" id="{8CECF7FE-0A1C-4E2B-9BAF-37AFFB6CAAB1}"/>
              </a:ext>
            </a:extLst>
          </p:cNvPr>
          <p:cNvGrpSpPr>
            <a:grpSpLocks/>
          </p:cNvGrpSpPr>
          <p:nvPr/>
        </p:nvGrpSpPr>
        <p:grpSpPr bwMode="auto">
          <a:xfrm>
            <a:off x="7238469" y="4408099"/>
            <a:ext cx="172442" cy="69642"/>
            <a:chOff x="0" y="0"/>
            <a:chExt cx="10" cy="4"/>
          </a:xfrm>
        </p:grpSpPr>
        <p:sp>
          <p:nvSpPr>
            <p:cNvPr id="197" name="Line 1386">
              <a:extLst>
                <a:ext uri="{FF2B5EF4-FFF2-40B4-BE49-F238E27FC236}">
                  <a16:creationId xmlns:a16="http://schemas.microsoft.com/office/drawing/2014/main" id="{6ED87A4F-79C6-4C29-9389-781D83263B5C}"/>
                </a:ext>
              </a:extLst>
            </p:cNvPr>
            <p:cNvSpPr>
              <a:spLocks noChangeShapeType="1"/>
            </p:cNvSpPr>
            <p:nvPr/>
          </p:nvSpPr>
          <p:spPr bwMode="auto">
            <a:xfrm>
              <a:off x="0" y="0"/>
              <a:ext cx="10" cy="0"/>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198" name="Line 1387">
              <a:extLst>
                <a:ext uri="{FF2B5EF4-FFF2-40B4-BE49-F238E27FC236}">
                  <a16:creationId xmlns:a16="http://schemas.microsoft.com/office/drawing/2014/main" id="{43CE81B6-D9B1-4862-AA92-158CB0A80C9A}"/>
                </a:ext>
              </a:extLst>
            </p:cNvPr>
            <p:cNvSpPr>
              <a:spLocks noChangeShapeType="1"/>
            </p:cNvSpPr>
            <p:nvPr/>
          </p:nvSpPr>
          <p:spPr bwMode="auto">
            <a:xfrm>
              <a:off x="0" y="4"/>
              <a:ext cx="10" cy="0"/>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dirty="0">
                <a:latin typeface="Calibri" panose="020F0502020204030204" pitchFamily="34" charset="0"/>
                <a:cs typeface="Calibri" panose="020F0502020204030204" pitchFamily="34" charset="0"/>
              </a:endParaRPr>
            </a:p>
          </p:txBody>
        </p:sp>
      </p:grpSp>
      <p:sp>
        <p:nvSpPr>
          <p:cNvPr id="72" name="Line 1388">
            <a:extLst>
              <a:ext uri="{FF2B5EF4-FFF2-40B4-BE49-F238E27FC236}">
                <a16:creationId xmlns:a16="http://schemas.microsoft.com/office/drawing/2014/main" id="{6355DFBF-7C3A-4555-810B-1AABE8CD1A2B}"/>
              </a:ext>
            </a:extLst>
          </p:cNvPr>
          <p:cNvSpPr>
            <a:spLocks noChangeShapeType="1"/>
          </p:cNvSpPr>
          <p:nvPr/>
        </p:nvSpPr>
        <p:spPr bwMode="auto">
          <a:xfrm>
            <a:off x="7318548" y="4274227"/>
            <a:ext cx="0" cy="133872"/>
          </a:xfrm>
          <a:prstGeom prst="line">
            <a:avLst/>
          </a:prstGeom>
          <a:noFill/>
          <a:ln w="9525">
            <a:solidFill>
              <a:srgbClr xmlns:mc="http://schemas.openxmlformats.org/markup-compatibility/2006" xmlns:a14="http://schemas.microsoft.com/office/drawing/2010/main" val="000000" mc:Ignorable="a14" a14:legacySpreadsheetColorIndex="64"/>
            </a:solidFill>
            <a:round/>
            <a:headEnd type="oval" w="sm" len="sm"/>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000">
              <a:latin typeface="Calibri" panose="020F0502020204030204" pitchFamily="34" charset="0"/>
              <a:cs typeface="Calibri" panose="020F0502020204030204" pitchFamily="34" charset="0"/>
            </a:endParaRPr>
          </a:p>
        </p:txBody>
      </p:sp>
      <p:grpSp>
        <p:nvGrpSpPr>
          <p:cNvPr id="73" name="Group 1148">
            <a:extLst>
              <a:ext uri="{FF2B5EF4-FFF2-40B4-BE49-F238E27FC236}">
                <a16:creationId xmlns:a16="http://schemas.microsoft.com/office/drawing/2014/main" id="{A5AF33CF-6F93-492E-A6F7-9A9E71404D3B}"/>
              </a:ext>
            </a:extLst>
          </p:cNvPr>
          <p:cNvGrpSpPr>
            <a:grpSpLocks/>
          </p:cNvGrpSpPr>
          <p:nvPr/>
        </p:nvGrpSpPr>
        <p:grpSpPr bwMode="auto">
          <a:xfrm>
            <a:off x="6875529" y="4231608"/>
            <a:ext cx="663257" cy="76715"/>
            <a:chOff x="8" y="0"/>
            <a:chExt cx="72" cy="9"/>
          </a:xfrm>
        </p:grpSpPr>
        <p:grpSp>
          <p:nvGrpSpPr>
            <p:cNvPr id="192" name="Group 1051">
              <a:extLst>
                <a:ext uri="{FF2B5EF4-FFF2-40B4-BE49-F238E27FC236}">
                  <a16:creationId xmlns:a16="http://schemas.microsoft.com/office/drawing/2014/main" id="{0E06AD7B-573C-4CC3-8DEE-2F9C938EC41B}"/>
                </a:ext>
              </a:extLst>
            </p:cNvPr>
            <p:cNvGrpSpPr>
              <a:grpSpLocks/>
            </p:cNvGrpSpPr>
            <p:nvPr/>
          </p:nvGrpSpPr>
          <p:grpSpPr bwMode="auto">
            <a:xfrm>
              <a:off x="8" y="0"/>
              <a:ext cx="24" cy="9"/>
              <a:chOff x="8" y="0"/>
              <a:chExt cx="24" cy="9"/>
            </a:xfrm>
          </p:grpSpPr>
          <p:sp>
            <p:nvSpPr>
              <p:cNvPr id="194" name="Arc 467">
                <a:extLst>
                  <a:ext uri="{FF2B5EF4-FFF2-40B4-BE49-F238E27FC236}">
                    <a16:creationId xmlns:a16="http://schemas.microsoft.com/office/drawing/2014/main" id="{15DD4E87-8E0E-49B4-83B9-2D3A56DFD377}"/>
                  </a:ext>
                </a:extLst>
              </p:cNvPr>
              <p:cNvSpPr>
                <a:spLocks/>
              </p:cNvSpPr>
              <p:nvPr/>
            </p:nvSpPr>
            <p:spPr bwMode="auto">
              <a:xfrm rot="-5400000">
                <a:off x="8" y="0"/>
                <a:ext cx="9" cy="10"/>
              </a:xfrm>
              <a:custGeom>
                <a:avLst/>
                <a:gdLst>
                  <a:gd name="T0" fmla="*/ 4 w 36874"/>
                  <a:gd name="T1" fmla="*/ 0 h 43200"/>
                  <a:gd name="T2" fmla="*/ 0 w 36874"/>
                  <a:gd name="T3" fmla="*/ 9 h 43200"/>
                  <a:gd name="T4" fmla="*/ 4 w 36874"/>
                  <a:gd name="T5" fmla="*/ 5 h 43200"/>
                  <a:gd name="T6" fmla="*/ 0 60000 65536"/>
                  <a:gd name="T7" fmla="*/ 0 60000 65536"/>
                  <a:gd name="T8" fmla="*/ 0 60000 65536"/>
                </a:gdLst>
                <a:ahLst/>
                <a:cxnLst>
                  <a:cxn ang="T6">
                    <a:pos x="T0" y="T1"/>
                  </a:cxn>
                  <a:cxn ang="T7">
                    <a:pos x="T2" y="T3"/>
                  </a:cxn>
                  <a:cxn ang="T8">
                    <a:pos x="T4" y="T5"/>
                  </a:cxn>
                </a:cxnLst>
                <a:rect l="0" t="0" r="r" b="b"/>
                <a:pathLst>
                  <a:path w="36874" h="43200" fill="none" extrusionOk="0">
                    <a:moveTo>
                      <a:pt x="15273" y="0"/>
                    </a:moveTo>
                    <a:cubicBezTo>
                      <a:pt x="27203" y="0"/>
                      <a:pt x="36874" y="9670"/>
                      <a:pt x="36874" y="21600"/>
                    </a:cubicBezTo>
                    <a:cubicBezTo>
                      <a:pt x="36874" y="33529"/>
                      <a:pt x="27203" y="43200"/>
                      <a:pt x="15274" y="43200"/>
                    </a:cubicBezTo>
                    <a:cubicBezTo>
                      <a:pt x="9545" y="43200"/>
                      <a:pt x="4050" y="40924"/>
                      <a:pt x="-1" y="36873"/>
                    </a:cubicBezTo>
                  </a:path>
                  <a:path w="36874" h="43200" stroke="0" extrusionOk="0">
                    <a:moveTo>
                      <a:pt x="15273" y="0"/>
                    </a:moveTo>
                    <a:cubicBezTo>
                      <a:pt x="27203" y="0"/>
                      <a:pt x="36874" y="9670"/>
                      <a:pt x="36874" y="21600"/>
                    </a:cubicBezTo>
                    <a:cubicBezTo>
                      <a:pt x="36874" y="33529"/>
                      <a:pt x="27203" y="43200"/>
                      <a:pt x="15274" y="43200"/>
                    </a:cubicBezTo>
                    <a:cubicBezTo>
                      <a:pt x="9545" y="43200"/>
                      <a:pt x="4050" y="40924"/>
                      <a:pt x="-1" y="36873"/>
                    </a:cubicBezTo>
                    <a:lnTo>
                      <a:pt x="15274" y="21600"/>
                    </a:lnTo>
                    <a:lnTo>
                      <a:pt x="15273" y="0"/>
                    </a:lnTo>
                    <a:close/>
                  </a:path>
                </a:pathLst>
              </a:cu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dirty="0">
                  <a:latin typeface="Calibri" panose="020F0502020204030204" pitchFamily="34" charset="0"/>
                  <a:cs typeface="Calibri" panose="020F0502020204030204" pitchFamily="34" charset="0"/>
                </a:endParaRPr>
              </a:p>
            </p:txBody>
          </p:sp>
          <p:sp>
            <p:nvSpPr>
              <p:cNvPr id="195" name="Arc 469">
                <a:extLst>
                  <a:ext uri="{FF2B5EF4-FFF2-40B4-BE49-F238E27FC236}">
                    <a16:creationId xmlns:a16="http://schemas.microsoft.com/office/drawing/2014/main" id="{0A21D5A1-4D34-4BF6-BCBB-13234018F758}"/>
                  </a:ext>
                </a:extLst>
              </p:cNvPr>
              <p:cNvSpPr>
                <a:spLocks/>
              </p:cNvSpPr>
              <p:nvPr/>
            </p:nvSpPr>
            <p:spPr bwMode="auto">
              <a:xfrm rot="5400000" flipH="1">
                <a:off x="15" y="0"/>
                <a:ext cx="9" cy="10"/>
              </a:xfrm>
              <a:custGeom>
                <a:avLst/>
                <a:gdLst>
                  <a:gd name="T0" fmla="*/ 1 w 38844"/>
                  <a:gd name="T1" fmla="*/ 1 h 43200"/>
                  <a:gd name="T2" fmla="*/ 0 w 38844"/>
                  <a:gd name="T3" fmla="*/ 8 h 43200"/>
                  <a:gd name="T4" fmla="*/ 4 w 38844"/>
                  <a:gd name="T5" fmla="*/ 5 h 43200"/>
                  <a:gd name="T6" fmla="*/ 0 60000 65536"/>
                  <a:gd name="T7" fmla="*/ 0 60000 65536"/>
                  <a:gd name="T8" fmla="*/ 0 60000 65536"/>
                </a:gdLst>
                <a:ahLst/>
                <a:cxnLst>
                  <a:cxn ang="T6">
                    <a:pos x="T0" y="T1"/>
                  </a:cxn>
                  <a:cxn ang="T7">
                    <a:pos x="T2" y="T3"/>
                  </a:cxn>
                  <a:cxn ang="T8">
                    <a:pos x="T4" y="T5"/>
                  </a:cxn>
                </a:cxnLst>
                <a:rect l="0" t="0" r="r" b="b"/>
                <a:pathLst>
                  <a:path w="38844" h="43200" fill="none" extrusionOk="0">
                    <a:moveTo>
                      <a:pt x="2359" y="5946"/>
                    </a:moveTo>
                    <a:cubicBezTo>
                      <a:pt x="6374" y="2129"/>
                      <a:pt x="11703" y="0"/>
                      <a:pt x="17244" y="0"/>
                    </a:cubicBezTo>
                    <a:cubicBezTo>
                      <a:pt x="29173" y="0"/>
                      <a:pt x="38844" y="9670"/>
                      <a:pt x="38844" y="21600"/>
                    </a:cubicBezTo>
                    <a:cubicBezTo>
                      <a:pt x="38844" y="33529"/>
                      <a:pt x="29173" y="43200"/>
                      <a:pt x="17244" y="43200"/>
                    </a:cubicBezTo>
                    <a:cubicBezTo>
                      <a:pt x="10466" y="43200"/>
                      <a:pt x="4081" y="40018"/>
                      <a:pt x="0" y="34607"/>
                    </a:cubicBezTo>
                  </a:path>
                  <a:path w="38844" h="43200" stroke="0" extrusionOk="0">
                    <a:moveTo>
                      <a:pt x="2359" y="5946"/>
                    </a:moveTo>
                    <a:cubicBezTo>
                      <a:pt x="6374" y="2129"/>
                      <a:pt x="11703" y="0"/>
                      <a:pt x="17244" y="0"/>
                    </a:cubicBezTo>
                    <a:cubicBezTo>
                      <a:pt x="29173" y="0"/>
                      <a:pt x="38844" y="9670"/>
                      <a:pt x="38844" y="21600"/>
                    </a:cubicBezTo>
                    <a:cubicBezTo>
                      <a:pt x="38844" y="33529"/>
                      <a:pt x="29173" y="43200"/>
                      <a:pt x="17244" y="43200"/>
                    </a:cubicBezTo>
                    <a:cubicBezTo>
                      <a:pt x="10466" y="43200"/>
                      <a:pt x="4081" y="40018"/>
                      <a:pt x="0" y="34607"/>
                    </a:cubicBezTo>
                    <a:lnTo>
                      <a:pt x="17244" y="21600"/>
                    </a:lnTo>
                    <a:lnTo>
                      <a:pt x="2359" y="5946"/>
                    </a:lnTo>
                    <a:close/>
                  </a:path>
                </a:pathLst>
              </a:cu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196" name="Arc 470">
                <a:extLst>
                  <a:ext uri="{FF2B5EF4-FFF2-40B4-BE49-F238E27FC236}">
                    <a16:creationId xmlns:a16="http://schemas.microsoft.com/office/drawing/2014/main" id="{0BD0B046-9F65-4737-859F-55A90B4F56BD}"/>
                  </a:ext>
                </a:extLst>
              </p:cNvPr>
              <p:cNvSpPr>
                <a:spLocks/>
              </p:cNvSpPr>
              <p:nvPr/>
            </p:nvSpPr>
            <p:spPr bwMode="auto">
              <a:xfrm rot="5400000" flipH="1">
                <a:off x="22" y="0"/>
                <a:ext cx="9" cy="10"/>
              </a:xfrm>
              <a:custGeom>
                <a:avLst/>
                <a:gdLst>
                  <a:gd name="T0" fmla="*/ 4 w 36874"/>
                  <a:gd name="T1" fmla="*/ 0 h 43200"/>
                  <a:gd name="T2" fmla="*/ 0 w 36874"/>
                  <a:gd name="T3" fmla="*/ 9 h 43200"/>
                  <a:gd name="T4" fmla="*/ 4 w 36874"/>
                  <a:gd name="T5" fmla="*/ 5 h 43200"/>
                  <a:gd name="T6" fmla="*/ 0 60000 65536"/>
                  <a:gd name="T7" fmla="*/ 0 60000 65536"/>
                  <a:gd name="T8" fmla="*/ 0 60000 65536"/>
                </a:gdLst>
                <a:ahLst/>
                <a:cxnLst>
                  <a:cxn ang="T6">
                    <a:pos x="T0" y="T1"/>
                  </a:cxn>
                  <a:cxn ang="T7">
                    <a:pos x="T2" y="T3"/>
                  </a:cxn>
                  <a:cxn ang="T8">
                    <a:pos x="T4" y="T5"/>
                  </a:cxn>
                </a:cxnLst>
                <a:rect l="0" t="0" r="r" b="b"/>
                <a:pathLst>
                  <a:path w="36874" h="43200" fill="none" extrusionOk="0">
                    <a:moveTo>
                      <a:pt x="15273" y="0"/>
                    </a:moveTo>
                    <a:cubicBezTo>
                      <a:pt x="27203" y="0"/>
                      <a:pt x="36874" y="9670"/>
                      <a:pt x="36874" y="21600"/>
                    </a:cubicBezTo>
                    <a:cubicBezTo>
                      <a:pt x="36874" y="33529"/>
                      <a:pt x="27203" y="43200"/>
                      <a:pt x="15274" y="43200"/>
                    </a:cubicBezTo>
                    <a:cubicBezTo>
                      <a:pt x="9545" y="43200"/>
                      <a:pt x="4050" y="40924"/>
                      <a:pt x="-1" y="36873"/>
                    </a:cubicBezTo>
                  </a:path>
                  <a:path w="36874" h="43200" stroke="0" extrusionOk="0">
                    <a:moveTo>
                      <a:pt x="15273" y="0"/>
                    </a:moveTo>
                    <a:cubicBezTo>
                      <a:pt x="27203" y="0"/>
                      <a:pt x="36874" y="9670"/>
                      <a:pt x="36874" y="21600"/>
                    </a:cubicBezTo>
                    <a:cubicBezTo>
                      <a:pt x="36874" y="33529"/>
                      <a:pt x="27203" y="43200"/>
                      <a:pt x="15274" y="43200"/>
                    </a:cubicBezTo>
                    <a:cubicBezTo>
                      <a:pt x="9545" y="43200"/>
                      <a:pt x="4050" y="40924"/>
                      <a:pt x="-1" y="36873"/>
                    </a:cubicBezTo>
                    <a:lnTo>
                      <a:pt x="15274" y="21600"/>
                    </a:lnTo>
                    <a:lnTo>
                      <a:pt x="15273" y="0"/>
                    </a:lnTo>
                    <a:close/>
                  </a:path>
                </a:pathLst>
              </a:cu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grpSp>
        <p:sp>
          <p:nvSpPr>
            <p:cNvPr id="193" name="Line 1146">
              <a:extLst>
                <a:ext uri="{FF2B5EF4-FFF2-40B4-BE49-F238E27FC236}">
                  <a16:creationId xmlns:a16="http://schemas.microsoft.com/office/drawing/2014/main" id="{CBD54588-DF6D-450C-B8B3-D6953BB157ED}"/>
                </a:ext>
              </a:extLst>
            </p:cNvPr>
            <p:cNvSpPr>
              <a:spLocks noChangeShapeType="1"/>
            </p:cNvSpPr>
            <p:nvPr/>
          </p:nvSpPr>
          <p:spPr bwMode="auto">
            <a:xfrm flipH="1">
              <a:off x="32" y="5"/>
              <a:ext cx="48" cy="0"/>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000">
                <a:latin typeface="Calibri" panose="020F0502020204030204" pitchFamily="34" charset="0"/>
                <a:cs typeface="Calibri" panose="020F0502020204030204" pitchFamily="34" charset="0"/>
              </a:endParaRPr>
            </a:p>
          </p:txBody>
        </p:sp>
      </p:grpSp>
      <p:sp>
        <p:nvSpPr>
          <p:cNvPr id="74" name="楕円 822">
            <a:extLst>
              <a:ext uri="{FF2B5EF4-FFF2-40B4-BE49-F238E27FC236}">
                <a16:creationId xmlns:a16="http://schemas.microsoft.com/office/drawing/2014/main" id="{B9B1B861-8CCE-4A53-84E7-950CE194606B}"/>
              </a:ext>
            </a:extLst>
          </p:cNvPr>
          <p:cNvSpPr/>
          <p:nvPr/>
        </p:nvSpPr>
        <p:spPr>
          <a:xfrm>
            <a:off x="7582223" y="4231351"/>
            <a:ext cx="97848" cy="90539"/>
          </a:xfrm>
          <a:prstGeom prst="ellipse">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Calibri" panose="020F0502020204030204" pitchFamily="34" charset="0"/>
              <a:cs typeface="Calibri" panose="020F0502020204030204" pitchFamily="34" charset="0"/>
            </a:endParaRPr>
          </a:p>
        </p:txBody>
      </p:sp>
      <p:sp>
        <p:nvSpPr>
          <p:cNvPr id="75" name="TextBox 74">
            <a:extLst>
              <a:ext uri="{FF2B5EF4-FFF2-40B4-BE49-F238E27FC236}">
                <a16:creationId xmlns:a16="http://schemas.microsoft.com/office/drawing/2014/main" id="{449FC486-C1FF-4E22-B822-F7C0447D1441}"/>
              </a:ext>
            </a:extLst>
          </p:cNvPr>
          <p:cNvSpPr txBox="1"/>
          <p:nvPr/>
        </p:nvSpPr>
        <p:spPr>
          <a:xfrm>
            <a:off x="4241967" y="1895835"/>
            <a:ext cx="499134" cy="200055"/>
          </a:xfrm>
          <a:prstGeom prst="rect">
            <a:avLst/>
          </a:prstGeom>
          <a:noFill/>
        </p:spPr>
        <p:txBody>
          <a:bodyPr wrap="square" rtlCol="0">
            <a:spAutoFit/>
          </a:bodyPr>
          <a:lstStyle/>
          <a:p>
            <a:r>
              <a:rPr lang="en-US" altLang="zh-CN" sz="700" b="1" dirty="0">
                <a:solidFill>
                  <a:srgbClr val="7030A0"/>
                </a:solidFill>
              </a:rPr>
              <a:t>GVDD</a:t>
            </a:r>
            <a:endParaRPr lang="en-US" sz="700" b="1" dirty="0">
              <a:solidFill>
                <a:srgbClr val="7030A0"/>
              </a:solidFill>
            </a:endParaRPr>
          </a:p>
        </p:txBody>
      </p:sp>
      <p:cxnSp>
        <p:nvCxnSpPr>
          <p:cNvPr id="76" name="Straight Connector 75">
            <a:extLst>
              <a:ext uri="{FF2B5EF4-FFF2-40B4-BE49-F238E27FC236}">
                <a16:creationId xmlns:a16="http://schemas.microsoft.com/office/drawing/2014/main" id="{E06155E7-AFFB-4E67-B215-4769F793D627}"/>
              </a:ext>
            </a:extLst>
          </p:cNvPr>
          <p:cNvCxnSpPr>
            <a:cxnSpLocks/>
          </p:cNvCxnSpPr>
          <p:nvPr/>
        </p:nvCxnSpPr>
        <p:spPr>
          <a:xfrm flipV="1">
            <a:off x="4449604" y="2067890"/>
            <a:ext cx="0" cy="96682"/>
          </a:xfrm>
          <a:prstGeom prst="line">
            <a:avLst/>
          </a:prstGeom>
          <a:ln w="12700">
            <a:solidFill>
              <a:srgbClr val="92D050">
                <a:alpha val="63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6D5739D9-B842-4D33-BA70-7BE5582A8BC6}"/>
              </a:ext>
            </a:extLst>
          </p:cNvPr>
          <p:cNvCxnSpPr>
            <a:cxnSpLocks/>
          </p:cNvCxnSpPr>
          <p:nvPr/>
        </p:nvCxnSpPr>
        <p:spPr>
          <a:xfrm>
            <a:off x="5809628" y="2935224"/>
            <a:ext cx="549893" cy="1"/>
          </a:xfrm>
          <a:prstGeom prst="line">
            <a:avLst/>
          </a:prstGeom>
          <a:ln w="12700">
            <a:solidFill>
              <a:srgbClr val="92D050">
                <a:alpha val="63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5C26A2D-0DF1-4E7E-909F-92C59134AE63}"/>
              </a:ext>
            </a:extLst>
          </p:cNvPr>
          <p:cNvCxnSpPr>
            <a:cxnSpLocks/>
          </p:cNvCxnSpPr>
          <p:nvPr/>
        </p:nvCxnSpPr>
        <p:spPr>
          <a:xfrm>
            <a:off x="5812931" y="2941578"/>
            <a:ext cx="0" cy="181023"/>
          </a:xfrm>
          <a:prstGeom prst="line">
            <a:avLst/>
          </a:prstGeom>
          <a:ln w="15875">
            <a:solidFill>
              <a:srgbClr val="3F921E">
                <a:alpha val="63000"/>
              </a:srgbClr>
            </a:solidFill>
            <a:tailEnd type="triangle" w="sm" len="sm"/>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9E3BCC85-D316-4DCD-B197-ABA544F06718}"/>
              </a:ext>
            </a:extLst>
          </p:cNvPr>
          <p:cNvSpPr/>
          <p:nvPr/>
        </p:nvSpPr>
        <p:spPr>
          <a:xfrm>
            <a:off x="6134543" y="2133370"/>
            <a:ext cx="68237" cy="603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89" name="Rectangle 88">
            <a:extLst>
              <a:ext uri="{FF2B5EF4-FFF2-40B4-BE49-F238E27FC236}">
                <a16:creationId xmlns:a16="http://schemas.microsoft.com/office/drawing/2014/main" id="{1D14D5D6-B147-4F60-A223-9DA16C8E316F}"/>
              </a:ext>
            </a:extLst>
          </p:cNvPr>
          <p:cNvSpPr/>
          <p:nvPr/>
        </p:nvSpPr>
        <p:spPr>
          <a:xfrm>
            <a:off x="6134543" y="2909936"/>
            <a:ext cx="68237" cy="603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90" name="Rectangle 89">
            <a:extLst>
              <a:ext uri="{FF2B5EF4-FFF2-40B4-BE49-F238E27FC236}">
                <a16:creationId xmlns:a16="http://schemas.microsoft.com/office/drawing/2014/main" id="{7A316893-99CC-4055-A4E0-606C95664688}"/>
              </a:ext>
            </a:extLst>
          </p:cNvPr>
          <p:cNvSpPr/>
          <p:nvPr/>
        </p:nvSpPr>
        <p:spPr>
          <a:xfrm>
            <a:off x="6122437" y="4244109"/>
            <a:ext cx="68237" cy="6036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91" name="Rectangle 90">
            <a:extLst>
              <a:ext uri="{FF2B5EF4-FFF2-40B4-BE49-F238E27FC236}">
                <a16:creationId xmlns:a16="http://schemas.microsoft.com/office/drawing/2014/main" id="{6B9B0302-7E78-4BC4-9DB4-EEE61B989EF2}"/>
              </a:ext>
            </a:extLst>
          </p:cNvPr>
          <p:cNvSpPr/>
          <p:nvPr/>
        </p:nvSpPr>
        <p:spPr>
          <a:xfrm>
            <a:off x="5775499" y="2018795"/>
            <a:ext cx="68237" cy="6036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92" name="Rectangle 91">
            <a:extLst>
              <a:ext uri="{FF2B5EF4-FFF2-40B4-BE49-F238E27FC236}">
                <a16:creationId xmlns:a16="http://schemas.microsoft.com/office/drawing/2014/main" id="{B106C4D7-AD8E-44EB-944E-B194098E2844}"/>
              </a:ext>
            </a:extLst>
          </p:cNvPr>
          <p:cNvSpPr/>
          <p:nvPr/>
        </p:nvSpPr>
        <p:spPr>
          <a:xfrm>
            <a:off x="4416157" y="2018254"/>
            <a:ext cx="68237" cy="60362"/>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cxnSp>
        <p:nvCxnSpPr>
          <p:cNvPr id="93" name="Straight Connector 92">
            <a:extLst>
              <a:ext uri="{FF2B5EF4-FFF2-40B4-BE49-F238E27FC236}">
                <a16:creationId xmlns:a16="http://schemas.microsoft.com/office/drawing/2014/main" id="{B4B06466-5395-4D51-AD3C-AE99B9B8B309}"/>
              </a:ext>
            </a:extLst>
          </p:cNvPr>
          <p:cNvCxnSpPr>
            <a:cxnSpLocks/>
          </p:cNvCxnSpPr>
          <p:nvPr/>
        </p:nvCxnSpPr>
        <p:spPr>
          <a:xfrm flipV="1">
            <a:off x="5122761" y="2155237"/>
            <a:ext cx="251511" cy="1994"/>
          </a:xfrm>
          <a:prstGeom prst="line">
            <a:avLst/>
          </a:prstGeom>
          <a:ln w="15875">
            <a:solidFill>
              <a:srgbClr val="3F921E">
                <a:alpha val="54902"/>
              </a:srgbClr>
            </a:solidFill>
            <a:tailEnd type="triangle" w="sm" len="sm"/>
          </a:ln>
        </p:spPr>
        <p:style>
          <a:lnRef idx="1">
            <a:schemeClr val="accent1"/>
          </a:lnRef>
          <a:fillRef idx="0">
            <a:schemeClr val="accent1"/>
          </a:fillRef>
          <a:effectRef idx="0">
            <a:schemeClr val="accent1"/>
          </a:effectRef>
          <a:fontRef idx="minor">
            <a:schemeClr val="tx1"/>
          </a:fontRef>
        </p:style>
      </p:cxnSp>
      <p:sp>
        <p:nvSpPr>
          <p:cNvPr id="94" name="正方形/長方形 815">
            <a:extLst>
              <a:ext uri="{FF2B5EF4-FFF2-40B4-BE49-F238E27FC236}">
                <a16:creationId xmlns:a16="http://schemas.microsoft.com/office/drawing/2014/main" id="{B3617692-6388-47DC-82E7-30B6FF69C11D}"/>
              </a:ext>
            </a:extLst>
          </p:cNvPr>
          <p:cNvSpPr/>
          <p:nvPr/>
        </p:nvSpPr>
        <p:spPr>
          <a:xfrm>
            <a:off x="1615683" y="2704172"/>
            <a:ext cx="579196" cy="205302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18000" rIns="36000" bIns="18000" rtlCol="0" anchor="ctr"/>
          <a:lstStyle/>
          <a:p>
            <a:pPr algn="ctr"/>
            <a:r>
              <a:rPr kumimoji="1" lang="en-US" altLang="ja-JP" sz="1400" dirty="0">
                <a:solidFill>
                  <a:schemeClr val="tx1"/>
                </a:solidFill>
                <a:latin typeface="Calibri" panose="020F0502020204030204" pitchFamily="34" charset="0"/>
                <a:cs typeface="Calibri" panose="020F0502020204030204" pitchFamily="34" charset="0"/>
              </a:rPr>
              <a:t>Digital</a:t>
            </a:r>
          </a:p>
          <a:p>
            <a:pPr algn="ctr"/>
            <a:r>
              <a:rPr kumimoji="1" lang="en-US" altLang="ja-JP" sz="1400" dirty="0">
                <a:solidFill>
                  <a:schemeClr val="tx1"/>
                </a:solidFill>
                <a:latin typeface="Calibri" panose="020F0502020204030204" pitchFamily="34" charset="0"/>
                <a:cs typeface="Calibri" panose="020F0502020204030204" pitchFamily="34" charset="0"/>
              </a:rPr>
              <a:t>Core</a:t>
            </a:r>
            <a:endParaRPr kumimoji="1" lang="ja-JP" altLang="en-US" sz="1400" dirty="0">
              <a:solidFill>
                <a:schemeClr val="tx1"/>
              </a:solidFill>
              <a:latin typeface="Calibri" panose="020F0502020204030204" pitchFamily="34" charset="0"/>
              <a:cs typeface="Calibri" panose="020F0502020204030204" pitchFamily="34" charset="0"/>
            </a:endParaRPr>
          </a:p>
        </p:txBody>
      </p:sp>
      <p:cxnSp>
        <p:nvCxnSpPr>
          <p:cNvPr id="95" name="Straight Arrow Connector 94">
            <a:extLst>
              <a:ext uri="{FF2B5EF4-FFF2-40B4-BE49-F238E27FC236}">
                <a16:creationId xmlns:a16="http://schemas.microsoft.com/office/drawing/2014/main" id="{DABE2FE2-F8C8-4C20-A19A-723955FA8BD0}"/>
              </a:ext>
            </a:extLst>
          </p:cNvPr>
          <p:cNvCxnSpPr>
            <a:cxnSpLocks/>
          </p:cNvCxnSpPr>
          <p:nvPr/>
        </p:nvCxnSpPr>
        <p:spPr>
          <a:xfrm flipH="1" flipV="1">
            <a:off x="2954945" y="3100297"/>
            <a:ext cx="6516" cy="991194"/>
          </a:xfrm>
          <a:prstGeom prst="straightConnector1">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4666B81C-E134-4C6F-BA42-BC29355CEAD8}"/>
              </a:ext>
            </a:extLst>
          </p:cNvPr>
          <p:cNvCxnSpPr>
            <a:cxnSpLocks/>
          </p:cNvCxnSpPr>
          <p:nvPr/>
        </p:nvCxnSpPr>
        <p:spPr>
          <a:xfrm>
            <a:off x="2950405" y="3102100"/>
            <a:ext cx="145276"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2AA8CFEB-2ED8-4BF1-A068-52B7A75068C7}"/>
              </a:ext>
            </a:extLst>
          </p:cNvPr>
          <p:cNvSpPr txBox="1"/>
          <p:nvPr/>
        </p:nvSpPr>
        <p:spPr>
          <a:xfrm>
            <a:off x="3033928" y="3025657"/>
            <a:ext cx="454632" cy="276999"/>
          </a:xfrm>
          <a:prstGeom prst="rect">
            <a:avLst/>
          </a:prstGeom>
          <a:noFill/>
        </p:spPr>
        <p:txBody>
          <a:bodyPr wrap="square" rtlCol="0">
            <a:spAutoFit/>
          </a:bodyPr>
          <a:lstStyle/>
          <a:p>
            <a:r>
              <a:rPr lang="en-US" sz="600" dirty="0"/>
              <a:t>Shutdown</a:t>
            </a:r>
          </a:p>
        </p:txBody>
      </p:sp>
      <p:cxnSp>
        <p:nvCxnSpPr>
          <p:cNvPr id="98" name="Straight Arrow Connector 97">
            <a:extLst>
              <a:ext uri="{FF2B5EF4-FFF2-40B4-BE49-F238E27FC236}">
                <a16:creationId xmlns:a16="http://schemas.microsoft.com/office/drawing/2014/main" id="{084AB074-8DC2-44B1-A2D0-21E17DF32375}"/>
              </a:ext>
            </a:extLst>
          </p:cNvPr>
          <p:cNvCxnSpPr>
            <a:cxnSpLocks/>
          </p:cNvCxnSpPr>
          <p:nvPr/>
        </p:nvCxnSpPr>
        <p:spPr>
          <a:xfrm flipH="1">
            <a:off x="2214947" y="4095360"/>
            <a:ext cx="1111183" cy="749"/>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AD22DD29-8391-48B5-9A9C-43100B8B1DDD}"/>
              </a:ext>
            </a:extLst>
          </p:cNvPr>
          <p:cNvCxnSpPr>
            <a:cxnSpLocks/>
          </p:cNvCxnSpPr>
          <p:nvPr/>
        </p:nvCxnSpPr>
        <p:spPr>
          <a:xfrm>
            <a:off x="2826315" y="2914181"/>
            <a:ext cx="260286"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B23B28EF-27B6-4D5D-B07D-4F5196F6E9FA}"/>
              </a:ext>
            </a:extLst>
          </p:cNvPr>
          <p:cNvCxnSpPr>
            <a:cxnSpLocks/>
          </p:cNvCxnSpPr>
          <p:nvPr/>
        </p:nvCxnSpPr>
        <p:spPr>
          <a:xfrm>
            <a:off x="2832368" y="2986557"/>
            <a:ext cx="254233"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01" name="正方形/長方形 815">
            <a:extLst>
              <a:ext uri="{FF2B5EF4-FFF2-40B4-BE49-F238E27FC236}">
                <a16:creationId xmlns:a16="http://schemas.microsoft.com/office/drawing/2014/main" id="{52B96B6B-3CD9-44C1-B1F6-2A75A510CDF2}"/>
              </a:ext>
            </a:extLst>
          </p:cNvPr>
          <p:cNvSpPr/>
          <p:nvPr/>
        </p:nvSpPr>
        <p:spPr>
          <a:xfrm>
            <a:off x="2438913" y="2709344"/>
            <a:ext cx="399508" cy="5479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36000" tIns="18000" rIns="36000" bIns="18000" rtlCol="0" anchor="ctr"/>
          <a:lstStyle/>
          <a:p>
            <a:pPr algn="ctr"/>
            <a:r>
              <a:rPr kumimoji="1" lang="en-US" altLang="ja-JP" sz="700" dirty="0">
                <a:solidFill>
                  <a:schemeClr val="tx1"/>
                </a:solidFill>
                <a:latin typeface="Calibri" panose="020F0502020204030204" pitchFamily="34" charset="0"/>
                <a:cs typeface="Calibri" panose="020F0502020204030204" pitchFamily="34" charset="0"/>
              </a:rPr>
              <a:t>DAC</a:t>
            </a:r>
          </a:p>
          <a:p>
            <a:pPr algn="ctr"/>
            <a:r>
              <a:rPr kumimoji="1" lang="en-US" altLang="ja-JP" sz="700" dirty="0">
                <a:solidFill>
                  <a:schemeClr val="tx1"/>
                </a:solidFill>
                <a:latin typeface="Calibri" panose="020F0502020204030204" pitchFamily="34" charset="0"/>
                <a:cs typeface="Calibri" panose="020F0502020204030204" pitchFamily="34" charset="0"/>
              </a:rPr>
              <a:t>&amp;</a:t>
            </a:r>
          </a:p>
          <a:p>
            <a:pPr algn="ctr"/>
            <a:r>
              <a:rPr kumimoji="1" lang="en-US" altLang="zh-CN" sz="700" dirty="0">
                <a:solidFill>
                  <a:schemeClr val="tx1"/>
                </a:solidFill>
                <a:latin typeface="Calibri" panose="020F0502020204030204" pitchFamily="34" charset="0"/>
                <a:cs typeface="Calibri" panose="020F0502020204030204" pitchFamily="34" charset="0"/>
              </a:rPr>
              <a:t>Modulator</a:t>
            </a:r>
            <a:r>
              <a:rPr kumimoji="1" lang="en-US" altLang="ja-JP" sz="700" dirty="0">
                <a:solidFill>
                  <a:schemeClr val="tx1"/>
                </a:solidFill>
                <a:latin typeface="Calibri" panose="020F0502020204030204" pitchFamily="34" charset="0"/>
                <a:cs typeface="Calibri" panose="020F0502020204030204" pitchFamily="34" charset="0"/>
              </a:rPr>
              <a:t> </a:t>
            </a:r>
            <a:endParaRPr kumimoji="1" lang="ja-JP" altLang="en-US" sz="700" dirty="0">
              <a:solidFill>
                <a:schemeClr val="tx1"/>
              </a:solidFill>
              <a:latin typeface="Calibri" panose="020F0502020204030204" pitchFamily="34" charset="0"/>
              <a:cs typeface="Calibri" panose="020F0502020204030204" pitchFamily="34" charset="0"/>
            </a:endParaRPr>
          </a:p>
        </p:txBody>
      </p:sp>
      <p:cxnSp>
        <p:nvCxnSpPr>
          <p:cNvPr id="102" name="Straight Arrow Connector 101">
            <a:extLst>
              <a:ext uri="{FF2B5EF4-FFF2-40B4-BE49-F238E27FC236}">
                <a16:creationId xmlns:a16="http://schemas.microsoft.com/office/drawing/2014/main" id="{705C6918-30BA-4655-9F65-F1A94EFE407C}"/>
              </a:ext>
            </a:extLst>
          </p:cNvPr>
          <p:cNvCxnSpPr>
            <a:cxnSpLocks/>
          </p:cNvCxnSpPr>
          <p:nvPr/>
        </p:nvCxnSpPr>
        <p:spPr>
          <a:xfrm>
            <a:off x="2184680" y="2883162"/>
            <a:ext cx="260286"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3CA76C8F-EBCB-4B64-ADC3-76037E6BA837}"/>
              </a:ext>
            </a:extLst>
          </p:cNvPr>
          <p:cNvCxnSpPr>
            <a:cxnSpLocks/>
          </p:cNvCxnSpPr>
          <p:nvPr/>
        </p:nvCxnSpPr>
        <p:spPr>
          <a:xfrm>
            <a:off x="2190733" y="3038254"/>
            <a:ext cx="254233" cy="0"/>
          </a:xfrm>
          <a:prstGeom prst="straightConnector1">
            <a:avLst/>
          </a:prstGeom>
          <a:ln w="12700">
            <a:solidFill>
              <a:schemeClr val="tx1"/>
            </a:solidFill>
            <a:tailEnd type="triangle" w="sm" len="sm"/>
          </a:ln>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F7CA1A8E-9A3F-4A88-97F4-05C72E9DDB87}"/>
              </a:ext>
            </a:extLst>
          </p:cNvPr>
          <p:cNvSpPr txBox="1"/>
          <p:nvPr/>
        </p:nvSpPr>
        <p:spPr>
          <a:xfrm rot="5400000">
            <a:off x="2215980" y="2832575"/>
            <a:ext cx="244067" cy="253916"/>
          </a:xfrm>
          <a:prstGeom prst="rect">
            <a:avLst/>
          </a:prstGeom>
          <a:noFill/>
        </p:spPr>
        <p:txBody>
          <a:bodyPr wrap="square" rtlCol="0">
            <a:spAutoFit/>
          </a:bodyPr>
          <a:lstStyle/>
          <a:p>
            <a:r>
              <a:rPr lang="en-US" altLang="zh-CN" sz="1050" b="1" dirty="0"/>
              <a:t>…</a:t>
            </a:r>
            <a:endParaRPr lang="en-US" sz="1050" b="1" dirty="0"/>
          </a:p>
        </p:txBody>
      </p:sp>
      <p:sp>
        <p:nvSpPr>
          <p:cNvPr id="105" name="TextBox 104">
            <a:extLst>
              <a:ext uri="{FF2B5EF4-FFF2-40B4-BE49-F238E27FC236}">
                <a16:creationId xmlns:a16="http://schemas.microsoft.com/office/drawing/2014/main" id="{9F534158-2D09-4A3B-AE8A-F66F4893BDB8}"/>
              </a:ext>
            </a:extLst>
          </p:cNvPr>
          <p:cNvSpPr txBox="1"/>
          <p:nvPr/>
        </p:nvSpPr>
        <p:spPr>
          <a:xfrm>
            <a:off x="2184910" y="3968390"/>
            <a:ext cx="649731" cy="307777"/>
          </a:xfrm>
          <a:prstGeom prst="rect">
            <a:avLst/>
          </a:prstGeom>
          <a:noFill/>
        </p:spPr>
        <p:txBody>
          <a:bodyPr wrap="square" rtlCol="0">
            <a:spAutoFit/>
          </a:bodyPr>
          <a:lstStyle/>
          <a:p>
            <a:r>
              <a:rPr lang="en-US" altLang="zh-CN" sz="700" dirty="0"/>
              <a:t>OC shutdown</a:t>
            </a:r>
            <a:endParaRPr lang="en-US" sz="700" dirty="0"/>
          </a:p>
        </p:txBody>
      </p:sp>
      <p:sp>
        <p:nvSpPr>
          <p:cNvPr id="106" name="TextBox 105">
            <a:extLst>
              <a:ext uri="{FF2B5EF4-FFF2-40B4-BE49-F238E27FC236}">
                <a16:creationId xmlns:a16="http://schemas.microsoft.com/office/drawing/2014/main" id="{B723F801-4B3B-43A1-AB24-DF06DFC0187A}"/>
              </a:ext>
            </a:extLst>
          </p:cNvPr>
          <p:cNvSpPr txBox="1"/>
          <p:nvPr/>
        </p:nvSpPr>
        <p:spPr>
          <a:xfrm>
            <a:off x="4386594" y="4366076"/>
            <a:ext cx="642495" cy="307777"/>
          </a:xfrm>
          <a:prstGeom prst="rect">
            <a:avLst/>
          </a:prstGeom>
          <a:noFill/>
        </p:spPr>
        <p:txBody>
          <a:bodyPr wrap="square" rtlCol="0">
            <a:spAutoFit/>
          </a:bodyPr>
          <a:lstStyle/>
          <a:p>
            <a:r>
              <a:rPr lang="en-US" altLang="zh-CN" sz="700" b="1" dirty="0"/>
              <a:t>OC detection</a:t>
            </a:r>
            <a:endParaRPr lang="en-US" sz="700" b="1" dirty="0"/>
          </a:p>
        </p:txBody>
      </p:sp>
      <p:cxnSp>
        <p:nvCxnSpPr>
          <p:cNvPr id="107" name="Straight Connector 106">
            <a:extLst>
              <a:ext uri="{FF2B5EF4-FFF2-40B4-BE49-F238E27FC236}">
                <a16:creationId xmlns:a16="http://schemas.microsoft.com/office/drawing/2014/main" id="{192666EE-D366-4D55-B865-7A13F41AA376}"/>
              </a:ext>
            </a:extLst>
          </p:cNvPr>
          <p:cNvCxnSpPr>
            <a:cxnSpLocks/>
            <a:endCxn id="16" idx="0"/>
          </p:cNvCxnSpPr>
          <p:nvPr/>
        </p:nvCxnSpPr>
        <p:spPr>
          <a:xfrm flipH="1" flipV="1">
            <a:off x="4781315" y="2680401"/>
            <a:ext cx="941361" cy="133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6417D904-9B4A-4541-9A47-102026BED39E}"/>
              </a:ext>
            </a:extLst>
          </p:cNvPr>
          <p:cNvCxnSpPr>
            <a:cxnSpLocks/>
            <a:endCxn id="57" idx="6"/>
          </p:cNvCxnSpPr>
          <p:nvPr/>
        </p:nvCxnSpPr>
        <p:spPr>
          <a:xfrm flipH="1" flipV="1">
            <a:off x="4819406" y="3284159"/>
            <a:ext cx="907808" cy="244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7BCBEBF3-F130-4501-8D1E-66D31B83647F}"/>
              </a:ext>
            </a:extLst>
          </p:cNvPr>
          <p:cNvCxnSpPr>
            <a:cxnSpLocks/>
            <a:stCxn id="91" idx="2"/>
          </p:cNvCxnSpPr>
          <p:nvPr/>
        </p:nvCxnSpPr>
        <p:spPr>
          <a:xfrm>
            <a:off x="5809616" y="2079157"/>
            <a:ext cx="0" cy="222422"/>
          </a:xfrm>
          <a:prstGeom prst="straightConnector1">
            <a:avLst/>
          </a:prstGeom>
          <a:ln w="158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45A648A6-33B9-435E-8451-71A2408C220F}"/>
              </a:ext>
            </a:extLst>
          </p:cNvPr>
          <p:cNvCxnSpPr>
            <a:cxnSpLocks/>
          </p:cNvCxnSpPr>
          <p:nvPr/>
        </p:nvCxnSpPr>
        <p:spPr>
          <a:xfrm>
            <a:off x="5811898" y="2297702"/>
            <a:ext cx="0" cy="242415"/>
          </a:xfrm>
          <a:prstGeom prst="straightConnector1">
            <a:avLst/>
          </a:prstGeom>
          <a:ln w="1587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4F14D68-BB67-4CCC-86A4-5F82F2642681}"/>
              </a:ext>
            </a:extLst>
          </p:cNvPr>
          <p:cNvCxnSpPr>
            <a:cxnSpLocks/>
          </p:cNvCxnSpPr>
          <p:nvPr/>
        </p:nvCxnSpPr>
        <p:spPr>
          <a:xfrm flipH="1">
            <a:off x="4447986" y="2160211"/>
            <a:ext cx="1930634" cy="0"/>
          </a:xfrm>
          <a:prstGeom prst="line">
            <a:avLst/>
          </a:prstGeom>
          <a:ln w="12700">
            <a:solidFill>
              <a:srgbClr val="92D050">
                <a:alpha val="63000"/>
              </a:srgbClr>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FAB3DB13-1B83-45F8-9E4B-309CC99B3308}"/>
              </a:ext>
            </a:extLst>
          </p:cNvPr>
          <p:cNvCxnSpPr>
            <a:cxnSpLocks/>
          </p:cNvCxnSpPr>
          <p:nvPr/>
        </p:nvCxnSpPr>
        <p:spPr>
          <a:xfrm flipH="1">
            <a:off x="5421543" y="2533111"/>
            <a:ext cx="384377"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DA1FF952-1A86-4029-AF5C-10B6B3047369}"/>
              </a:ext>
            </a:extLst>
          </p:cNvPr>
          <p:cNvCxnSpPr>
            <a:cxnSpLocks/>
          </p:cNvCxnSpPr>
          <p:nvPr/>
        </p:nvCxnSpPr>
        <p:spPr>
          <a:xfrm flipH="1">
            <a:off x="5451808" y="2781256"/>
            <a:ext cx="348058"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A6DD9AED-F9B0-431F-982F-77EA9B723419}"/>
              </a:ext>
            </a:extLst>
          </p:cNvPr>
          <p:cNvCxnSpPr>
            <a:cxnSpLocks/>
          </p:cNvCxnSpPr>
          <p:nvPr/>
        </p:nvCxnSpPr>
        <p:spPr>
          <a:xfrm flipV="1">
            <a:off x="5421541" y="2532918"/>
            <a:ext cx="0" cy="1404241"/>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5F0E5B2C-0041-4D0C-9B94-E99D8BFFD7FB}"/>
              </a:ext>
            </a:extLst>
          </p:cNvPr>
          <p:cNvCxnSpPr>
            <a:cxnSpLocks/>
          </p:cNvCxnSpPr>
          <p:nvPr/>
        </p:nvCxnSpPr>
        <p:spPr>
          <a:xfrm flipV="1">
            <a:off x="5455591" y="2779127"/>
            <a:ext cx="0" cy="1222655"/>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6613EDD-62DA-4A80-A096-50D7B7DA8052}"/>
              </a:ext>
            </a:extLst>
          </p:cNvPr>
          <p:cNvCxnSpPr>
            <a:cxnSpLocks/>
          </p:cNvCxnSpPr>
          <p:nvPr/>
        </p:nvCxnSpPr>
        <p:spPr>
          <a:xfrm flipV="1">
            <a:off x="5521418" y="3135838"/>
            <a:ext cx="0" cy="1067562"/>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D16222E3-D08D-4BEA-8FB2-7B97AB0AEE6A}"/>
              </a:ext>
            </a:extLst>
          </p:cNvPr>
          <p:cNvCxnSpPr>
            <a:cxnSpLocks/>
          </p:cNvCxnSpPr>
          <p:nvPr/>
        </p:nvCxnSpPr>
        <p:spPr>
          <a:xfrm flipV="1">
            <a:off x="5555468" y="3376232"/>
            <a:ext cx="0" cy="889205"/>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E1680530-3A65-4B46-9756-250DE20EAF6E}"/>
              </a:ext>
            </a:extLst>
          </p:cNvPr>
          <p:cNvCxnSpPr>
            <a:cxnSpLocks/>
          </p:cNvCxnSpPr>
          <p:nvPr/>
        </p:nvCxnSpPr>
        <p:spPr>
          <a:xfrm flipH="1">
            <a:off x="5521420" y="3137965"/>
            <a:ext cx="284499"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6440A2E3-086B-49E6-B1E3-C0C201E658E8}"/>
              </a:ext>
            </a:extLst>
          </p:cNvPr>
          <p:cNvCxnSpPr>
            <a:cxnSpLocks/>
          </p:cNvCxnSpPr>
          <p:nvPr/>
        </p:nvCxnSpPr>
        <p:spPr>
          <a:xfrm flipH="1">
            <a:off x="5557739" y="3378361"/>
            <a:ext cx="242127"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8C400D5E-ADAD-48D8-AC23-E96FF9550AD4}"/>
              </a:ext>
            </a:extLst>
          </p:cNvPr>
          <p:cNvCxnSpPr>
            <a:cxnSpLocks/>
          </p:cNvCxnSpPr>
          <p:nvPr/>
        </p:nvCxnSpPr>
        <p:spPr>
          <a:xfrm flipH="1">
            <a:off x="4922402" y="3936695"/>
            <a:ext cx="499142"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3CC6F69D-5AC7-4B57-A0CC-29D94480CF1E}"/>
              </a:ext>
            </a:extLst>
          </p:cNvPr>
          <p:cNvCxnSpPr>
            <a:cxnSpLocks/>
          </p:cNvCxnSpPr>
          <p:nvPr/>
        </p:nvCxnSpPr>
        <p:spPr>
          <a:xfrm flipH="1">
            <a:off x="4922402" y="3998731"/>
            <a:ext cx="532434"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54E3E110-DB47-44BF-83F2-5177FFD1A638}"/>
              </a:ext>
            </a:extLst>
          </p:cNvPr>
          <p:cNvCxnSpPr>
            <a:cxnSpLocks/>
          </p:cNvCxnSpPr>
          <p:nvPr/>
        </p:nvCxnSpPr>
        <p:spPr>
          <a:xfrm flipH="1">
            <a:off x="4931482" y="4202937"/>
            <a:ext cx="583887"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C8EF2B2-B510-432C-907E-520DD161CB37}"/>
              </a:ext>
            </a:extLst>
          </p:cNvPr>
          <p:cNvCxnSpPr>
            <a:cxnSpLocks/>
          </p:cNvCxnSpPr>
          <p:nvPr/>
        </p:nvCxnSpPr>
        <p:spPr>
          <a:xfrm flipH="1">
            <a:off x="4931481" y="4264973"/>
            <a:ext cx="620206" cy="0"/>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125" name="Group 124">
            <a:extLst>
              <a:ext uri="{FF2B5EF4-FFF2-40B4-BE49-F238E27FC236}">
                <a16:creationId xmlns:a16="http://schemas.microsoft.com/office/drawing/2014/main" id="{0159A81E-2C2E-431A-B221-59508515AC7C}"/>
              </a:ext>
            </a:extLst>
          </p:cNvPr>
          <p:cNvGrpSpPr/>
          <p:nvPr/>
        </p:nvGrpSpPr>
        <p:grpSpPr>
          <a:xfrm>
            <a:off x="4481747" y="3847624"/>
            <a:ext cx="440367" cy="459699"/>
            <a:chOff x="540544" y="1829424"/>
            <a:chExt cx="461962" cy="564648"/>
          </a:xfrm>
        </p:grpSpPr>
        <p:sp>
          <p:nvSpPr>
            <p:cNvPr id="174" name="Isosceles Triangle 173">
              <a:extLst>
                <a:ext uri="{FF2B5EF4-FFF2-40B4-BE49-F238E27FC236}">
                  <a16:creationId xmlns:a16="http://schemas.microsoft.com/office/drawing/2014/main" id="{A1ABB05E-B1F9-44DF-A544-F3F94FA6C298}"/>
                </a:ext>
              </a:extLst>
            </p:cNvPr>
            <p:cNvSpPr/>
            <p:nvPr/>
          </p:nvSpPr>
          <p:spPr>
            <a:xfrm rot="16200000">
              <a:off x="646511" y="1910953"/>
              <a:ext cx="150019" cy="138113"/>
            </a:xfrm>
            <a:prstGeom prst="triangl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75" name="Freeform 1322">
              <a:extLst>
                <a:ext uri="{FF2B5EF4-FFF2-40B4-BE49-F238E27FC236}">
                  <a16:creationId xmlns:a16="http://schemas.microsoft.com/office/drawing/2014/main" id="{AE0BCE18-373D-46E2-9E5F-45E9B2676CD1}"/>
                </a:ext>
              </a:extLst>
            </p:cNvPr>
            <p:cNvSpPr>
              <a:spLocks/>
            </p:cNvSpPr>
            <p:nvPr/>
          </p:nvSpPr>
          <p:spPr bwMode="auto">
            <a:xfrm rot="5400000">
              <a:off x="731677" y="1799576"/>
              <a:ext cx="45719" cy="105416"/>
            </a:xfrm>
            <a:custGeom>
              <a:avLst/>
              <a:gdLst>
                <a:gd name="T0" fmla="*/ 4 w 8"/>
                <a:gd name="T1" fmla="*/ 0 h 19"/>
                <a:gd name="T2" fmla="*/ 8 w 8"/>
                <a:gd name="T3" fmla="*/ 2 h 19"/>
                <a:gd name="T4" fmla="*/ 0 w 8"/>
                <a:gd name="T5" fmla="*/ 5 h 19"/>
                <a:gd name="T6" fmla="*/ 8 w 8"/>
                <a:gd name="T7" fmla="*/ 8 h 19"/>
                <a:gd name="T8" fmla="*/ 0 w 8"/>
                <a:gd name="T9" fmla="*/ 12 h 19"/>
                <a:gd name="T10" fmla="*/ 8 w 8"/>
                <a:gd name="T11" fmla="*/ 15 h 19"/>
                <a:gd name="T12" fmla="*/ 0 w 8"/>
                <a:gd name="T13" fmla="*/ 18 h 19"/>
                <a:gd name="T14" fmla="*/ 4 w 8"/>
                <a:gd name="T15" fmla="*/ 20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9">
                  <a:moveTo>
                    <a:pt x="4" y="0"/>
                  </a:moveTo>
                  <a:lnTo>
                    <a:pt x="8" y="2"/>
                  </a:lnTo>
                  <a:lnTo>
                    <a:pt x="0" y="5"/>
                  </a:lnTo>
                  <a:lnTo>
                    <a:pt x="8" y="8"/>
                  </a:lnTo>
                  <a:lnTo>
                    <a:pt x="0" y="11"/>
                  </a:lnTo>
                  <a:lnTo>
                    <a:pt x="8" y="14"/>
                  </a:lnTo>
                  <a:lnTo>
                    <a:pt x="0" y="17"/>
                  </a:lnTo>
                  <a:lnTo>
                    <a:pt x="4" y="19"/>
                  </a:lnTo>
                </a:path>
              </a:pathLst>
            </a:custGeom>
            <a:noFill/>
            <a:ln w="6350">
              <a:solidFill>
                <a:schemeClr val="tx1"/>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176" name="Freeform 1322">
              <a:extLst>
                <a:ext uri="{FF2B5EF4-FFF2-40B4-BE49-F238E27FC236}">
                  <a16:creationId xmlns:a16="http://schemas.microsoft.com/office/drawing/2014/main" id="{6ED435E8-5582-4990-97A6-87F85FC3A436}"/>
                </a:ext>
              </a:extLst>
            </p:cNvPr>
            <p:cNvSpPr>
              <a:spLocks/>
            </p:cNvSpPr>
            <p:nvPr/>
          </p:nvSpPr>
          <p:spPr bwMode="auto">
            <a:xfrm rot="5400000">
              <a:off x="736439" y="2037702"/>
              <a:ext cx="45719" cy="105416"/>
            </a:xfrm>
            <a:custGeom>
              <a:avLst/>
              <a:gdLst>
                <a:gd name="T0" fmla="*/ 4 w 8"/>
                <a:gd name="T1" fmla="*/ 0 h 19"/>
                <a:gd name="T2" fmla="*/ 8 w 8"/>
                <a:gd name="T3" fmla="*/ 2 h 19"/>
                <a:gd name="T4" fmla="*/ 0 w 8"/>
                <a:gd name="T5" fmla="*/ 5 h 19"/>
                <a:gd name="T6" fmla="*/ 8 w 8"/>
                <a:gd name="T7" fmla="*/ 8 h 19"/>
                <a:gd name="T8" fmla="*/ 0 w 8"/>
                <a:gd name="T9" fmla="*/ 12 h 19"/>
                <a:gd name="T10" fmla="*/ 8 w 8"/>
                <a:gd name="T11" fmla="*/ 15 h 19"/>
                <a:gd name="T12" fmla="*/ 0 w 8"/>
                <a:gd name="T13" fmla="*/ 18 h 19"/>
                <a:gd name="T14" fmla="*/ 4 w 8"/>
                <a:gd name="T15" fmla="*/ 20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9">
                  <a:moveTo>
                    <a:pt x="4" y="0"/>
                  </a:moveTo>
                  <a:lnTo>
                    <a:pt x="8" y="2"/>
                  </a:lnTo>
                  <a:lnTo>
                    <a:pt x="0" y="5"/>
                  </a:lnTo>
                  <a:lnTo>
                    <a:pt x="8" y="8"/>
                  </a:lnTo>
                  <a:lnTo>
                    <a:pt x="0" y="11"/>
                  </a:lnTo>
                  <a:lnTo>
                    <a:pt x="8" y="14"/>
                  </a:lnTo>
                  <a:lnTo>
                    <a:pt x="0" y="17"/>
                  </a:lnTo>
                  <a:lnTo>
                    <a:pt x="4" y="19"/>
                  </a:lnTo>
                </a:path>
              </a:pathLst>
            </a:custGeom>
            <a:noFill/>
            <a:ln w="6350">
              <a:solidFill>
                <a:schemeClr val="tx1"/>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cxnSp>
          <p:nvCxnSpPr>
            <p:cNvPr id="177" name="Straight Connector 176">
              <a:extLst>
                <a:ext uri="{FF2B5EF4-FFF2-40B4-BE49-F238E27FC236}">
                  <a16:creationId xmlns:a16="http://schemas.microsoft.com/office/drawing/2014/main" id="{33E1C8FA-AAD6-4D90-9E22-BD2038655C66}"/>
                </a:ext>
              </a:extLst>
            </p:cNvPr>
            <p:cNvCxnSpPr>
              <a:cxnSpLocks/>
              <a:stCxn id="175" idx="0"/>
            </p:cNvCxnSpPr>
            <p:nvPr/>
          </p:nvCxnSpPr>
          <p:spPr>
            <a:xfrm>
              <a:off x="807245" y="1852285"/>
              <a:ext cx="5000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82BD7908-9AF5-4C7B-A436-46F953313CD4}"/>
                </a:ext>
              </a:extLst>
            </p:cNvPr>
            <p:cNvCxnSpPr>
              <a:cxnSpLocks/>
              <a:stCxn id="176" idx="0"/>
            </p:cNvCxnSpPr>
            <p:nvPr/>
          </p:nvCxnSpPr>
          <p:spPr>
            <a:xfrm>
              <a:off x="812007" y="2090411"/>
              <a:ext cx="4762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589F8C41-7BEB-4F28-8649-D66AD3E10073}"/>
                </a:ext>
              </a:extLst>
            </p:cNvPr>
            <p:cNvCxnSpPr>
              <a:cxnSpLocks/>
            </p:cNvCxnSpPr>
            <p:nvPr/>
          </p:nvCxnSpPr>
          <p:spPr>
            <a:xfrm>
              <a:off x="795338" y="2007066"/>
              <a:ext cx="10477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B1560DC8-2857-4BDF-998A-41393B69D589}"/>
                </a:ext>
              </a:extLst>
            </p:cNvPr>
            <p:cNvCxnSpPr>
              <a:cxnSpLocks/>
            </p:cNvCxnSpPr>
            <p:nvPr/>
          </p:nvCxnSpPr>
          <p:spPr>
            <a:xfrm>
              <a:off x="790575" y="1935627"/>
              <a:ext cx="109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CCEECEF8-D9BC-4F21-A6EB-602CA5E561B2}"/>
                </a:ext>
              </a:extLst>
            </p:cNvPr>
            <p:cNvCxnSpPr>
              <a:cxnSpLocks/>
            </p:cNvCxnSpPr>
            <p:nvPr/>
          </p:nvCxnSpPr>
          <p:spPr>
            <a:xfrm flipV="1">
              <a:off x="857251" y="2009777"/>
              <a:ext cx="0" cy="8096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47B2CD0E-5A3B-455C-972A-52EEC7ACC6F0}"/>
                </a:ext>
              </a:extLst>
            </p:cNvPr>
            <p:cNvCxnSpPr>
              <a:cxnSpLocks/>
            </p:cNvCxnSpPr>
            <p:nvPr/>
          </p:nvCxnSpPr>
          <p:spPr>
            <a:xfrm flipV="1">
              <a:off x="857251" y="1852613"/>
              <a:ext cx="0" cy="8301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83" name="Freeform 1322">
              <a:extLst>
                <a:ext uri="{FF2B5EF4-FFF2-40B4-BE49-F238E27FC236}">
                  <a16:creationId xmlns:a16="http://schemas.microsoft.com/office/drawing/2014/main" id="{37130BA4-580B-45E7-BF3E-3AF0D3FC403F}"/>
                </a:ext>
              </a:extLst>
            </p:cNvPr>
            <p:cNvSpPr>
              <a:spLocks/>
            </p:cNvSpPr>
            <p:nvPr/>
          </p:nvSpPr>
          <p:spPr bwMode="auto">
            <a:xfrm rot="5400000">
              <a:off x="926938" y="1885303"/>
              <a:ext cx="45719" cy="105416"/>
            </a:xfrm>
            <a:custGeom>
              <a:avLst/>
              <a:gdLst>
                <a:gd name="T0" fmla="*/ 4 w 8"/>
                <a:gd name="T1" fmla="*/ 0 h 19"/>
                <a:gd name="T2" fmla="*/ 8 w 8"/>
                <a:gd name="T3" fmla="*/ 2 h 19"/>
                <a:gd name="T4" fmla="*/ 0 w 8"/>
                <a:gd name="T5" fmla="*/ 5 h 19"/>
                <a:gd name="T6" fmla="*/ 8 w 8"/>
                <a:gd name="T7" fmla="*/ 8 h 19"/>
                <a:gd name="T8" fmla="*/ 0 w 8"/>
                <a:gd name="T9" fmla="*/ 12 h 19"/>
                <a:gd name="T10" fmla="*/ 8 w 8"/>
                <a:gd name="T11" fmla="*/ 15 h 19"/>
                <a:gd name="T12" fmla="*/ 0 w 8"/>
                <a:gd name="T13" fmla="*/ 18 h 19"/>
                <a:gd name="T14" fmla="*/ 4 w 8"/>
                <a:gd name="T15" fmla="*/ 20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9">
                  <a:moveTo>
                    <a:pt x="4" y="0"/>
                  </a:moveTo>
                  <a:lnTo>
                    <a:pt x="8" y="2"/>
                  </a:lnTo>
                  <a:lnTo>
                    <a:pt x="0" y="5"/>
                  </a:lnTo>
                  <a:lnTo>
                    <a:pt x="8" y="8"/>
                  </a:lnTo>
                  <a:lnTo>
                    <a:pt x="0" y="11"/>
                  </a:lnTo>
                  <a:lnTo>
                    <a:pt x="8" y="14"/>
                  </a:lnTo>
                  <a:lnTo>
                    <a:pt x="0" y="17"/>
                  </a:lnTo>
                  <a:lnTo>
                    <a:pt x="4" y="19"/>
                  </a:lnTo>
                </a:path>
              </a:pathLst>
            </a:custGeom>
            <a:noFill/>
            <a:ln w="6350">
              <a:solidFill>
                <a:schemeClr val="tx1"/>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184" name="Freeform 1322">
              <a:extLst>
                <a:ext uri="{FF2B5EF4-FFF2-40B4-BE49-F238E27FC236}">
                  <a16:creationId xmlns:a16="http://schemas.microsoft.com/office/drawing/2014/main" id="{FCF47BCC-1039-4553-9EE1-888007FB6DB4}"/>
                </a:ext>
              </a:extLst>
            </p:cNvPr>
            <p:cNvSpPr>
              <a:spLocks/>
            </p:cNvSpPr>
            <p:nvPr/>
          </p:nvSpPr>
          <p:spPr bwMode="auto">
            <a:xfrm rot="5400000">
              <a:off x="926938" y="1956742"/>
              <a:ext cx="45719" cy="105416"/>
            </a:xfrm>
            <a:custGeom>
              <a:avLst/>
              <a:gdLst>
                <a:gd name="T0" fmla="*/ 4 w 8"/>
                <a:gd name="T1" fmla="*/ 0 h 19"/>
                <a:gd name="T2" fmla="*/ 8 w 8"/>
                <a:gd name="T3" fmla="*/ 2 h 19"/>
                <a:gd name="T4" fmla="*/ 0 w 8"/>
                <a:gd name="T5" fmla="*/ 5 h 19"/>
                <a:gd name="T6" fmla="*/ 8 w 8"/>
                <a:gd name="T7" fmla="*/ 8 h 19"/>
                <a:gd name="T8" fmla="*/ 0 w 8"/>
                <a:gd name="T9" fmla="*/ 12 h 19"/>
                <a:gd name="T10" fmla="*/ 8 w 8"/>
                <a:gd name="T11" fmla="*/ 15 h 19"/>
                <a:gd name="T12" fmla="*/ 0 w 8"/>
                <a:gd name="T13" fmla="*/ 18 h 19"/>
                <a:gd name="T14" fmla="*/ 4 w 8"/>
                <a:gd name="T15" fmla="*/ 20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9">
                  <a:moveTo>
                    <a:pt x="4" y="0"/>
                  </a:moveTo>
                  <a:lnTo>
                    <a:pt x="8" y="2"/>
                  </a:lnTo>
                  <a:lnTo>
                    <a:pt x="0" y="5"/>
                  </a:lnTo>
                  <a:lnTo>
                    <a:pt x="8" y="8"/>
                  </a:lnTo>
                  <a:lnTo>
                    <a:pt x="0" y="11"/>
                  </a:lnTo>
                  <a:lnTo>
                    <a:pt x="8" y="14"/>
                  </a:lnTo>
                  <a:lnTo>
                    <a:pt x="0" y="17"/>
                  </a:lnTo>
                  <a:lnTo>
                    <a:pt x="4" y="19"/>
                  </a:lnTo>
                </a:path>
              </a:pathLst>
            </a:custGeom>
            <a:noFill/>
            <a:ln w="6350">
              <a:solidFill>
                <a:schemeClr val="tx1"/>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cxnSp>
          <p:nvCxnSpPr>
            <p:cNvPr id="185" name="Straight Connector 184">
              <a:extLst>
                <a:ext uri="{FF2B5EF4-FFF2-40B4-BE49-F238E27FC236}">
                  <a16:creationId xmlns:a16="http://schemas.microsoft.com/office/drawing/2014/main" id="{F7711BFD-41FE-44E0-979F-F95D78969061}"/>
                </a:ext>
              </a:extLst>
            </p:cNvPr>
            <p:cNvCxnSpPr>
              <a:cxnSpLocks/>
            </p:cNvCxnSpPr>
            <p:nvPr/>
          </p:nvCxnSpPr>
          <p:spPr>
            <a:xfrm flipV="1">
              <a:off x="601031" y="1850231"/>
              <a:ext cx="0" cy="13097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985940FF-8E6D-42A4-9BC6-AB5B28FFDE68}"/>
                </a:ext>
              </a:extLst>
            </p:cNvPr>
            <p:cNvCxnSpPr>
              <a:cxnSpLocks/>
            </p:cNvCxnSpPr>
            <p:nvPr/>
          </p:nvCxnSpPr>
          <p:spPr>
            <a:xfrm>
              <a:off x="540544" y="1980871"/>
              <a:ext cx="109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F0D56B63-ED51-4E55-B5E1-70E234AA7176}"/>
                </a:ext>
              </a:extLst>
            </p:cNvPr>
            <p:cNvCxnSpPr>
              <a:cxnSpLocks/>
            </p:cNvCxnSpPr>
            <p:nvPr/>
          </p:nvCxnSpPr>
          <p:spPr>
            <a:xfrm>
              <a:off x="597694" y="1849902"/>
              <a:ext cx="109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606D9F1E-98AB-4344-8225-D8F3457411EE}"/>
                </a:ext>
              </a:extLst>
            </p:cNvPr>
            <p:cNvCxnSpPr>
              <a:cxnSpLocks/>
            </p:cNvCxnSpPr>
            <p:nvPr/>
          </p:nvCxnSpPr>
          <p:spPr>
            <a:xfrm>
              <a:off x="673894" y="2085646"/>
              <a:ext cx="3571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5F464B8C-61AD-4F1C-831F-90828033B813}"/>
                </a:ext>
              </a:extLst>
            </p:cNvPr>
            <p:cNvCxnSpPr>
              <a:cxnSpLocks/>
            </p:cNvCxnSpPr>
            <p:nvPr/>
          </p:nvCxnSpPr>
          <p:spPr>
            <a:xfrm flipV="1">
              <a:off x="676276" y="2085976"/>
              <a:ext cx="0" cy="4048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C85D2F4D-235F-4167-8F64-DF41E874231D}"/>
                </a:ext>
              </a:extLst>
            </p:cNvPr>
            <p:cNvCxnSpPr>
              <a:cxnSpLocks/>
            </p:cNvCxnSpPr>
            <p:nvPr/>
          </p:nvCxnSpPr>
          <p:spPr>
            <a:xfrm>
              <a:off x="659607" y="2128509"/>
              <a:ext cx="4048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91" name="TextBox 190">
              <a:extLst>
                <a:ext uri="{FF2B5EF4-FFF2-40B4-BE49-F238E27FC236}">
                  <a16:creationId xmlns:a16="http://schemas.microsoft.com/office/drawing/2014/main" id="{EBDE648D-D9A5-419B-9F78-56AB9B29C224}"/>
                </a:ext>
              </a:extLst>
            </p:cNvPr>
            <p:cNvSpPr txBox="1"/>
            <p:nvPr/>
          </p:nvSpPr>
          <p:spPr>
            <a:xfrm>
              <a:off x="633412" y="1902617"/>
              <a:ext cx="259557" cy="491455"/>
            </a:xfrm>
            <a:prstGeom prst="rect">
              <a:avLst/>
            </a:prstGeom>
            <a:noFill/>
          </p:spPr>
          <p:txBody>
            <a:bodyPr wrap="square" rtlCol="0">
              <a:spAutoFit/>
            </a:bodyPr>
            <a:lstStyle/>
            <a:p>
              <a:r>
                <a:rPr lang="en-US" sz="400" dirty="0"/>
                <a:t>Diff </a:t>
              </a:r>
            </a:p>
            <a:p>
              <a:r>
                <a:rPr lang="en-US" sz="400" dirty="0"/>
                <a:t>Amp</a:t>
              </a:r>
            </a:p>
          </p:txBody>
        </p:sp>
      </p:grpSp>
      <p:grpSp>
        <p:nvGrpSpPr>
          <p:cNvPr id="126" name="Group 125">
            <a:extLst>
              <a:ext uri="{FF2B5EF4-FFF2-40B4-BE49-F238E27FC236}">
                <a16:creationId xmlns:a16="http://schemas.microsoft.com/office/drawing/2014/main" id="{63F3E625-F242-4077-8CD1-ADD5335D1452}"/>
              </a:ext>
            </a:extLst>
          </p:cNvPr>
          <p:cNvGrpSpPr/>
          <p:nvPr/>
        </p:nvGrpSpPr>
        <p:grpSpPr>
          <a:xfrm>
            <a:off x="4490827" y="4115158"/>
            <a:ext cx="440367" cy="459699"/>
            <a:chOff x="540544" y="1829424"/>
            <a:chExt cx="461962" cy="564648"/>
          </a:xfrm>
        </p:grpSpPr>
        <p:sp>
          <p:nvSpPr>
            <p:cNvPr id="156" name="Isosceles Triangle 155">
              <a:extLst>
                <a:ext uri="{FF2B5EF4-FFF2-40B4-BE49-F238E27FC236}">
                  <a16:creationId xmlns:a16="http://schemas.microsoft.com/office/drawing/2014/main" id="{F4AA7964-CDB4-4956-A365-3643929E93A8}"/>
                </a:ext>
              </a:extLst>
            </p:cNvPr>
            <p:cNvSpPr/>
            <p:nvPr/>
          </p:nvSpPr>
          <p:spPr>
            <a:xfrm rot="16200000">
              <a:off x="646511" y="1910953"/>
              <a:ext cx="150019" cy="138113"/>
            </a:xfrm>
            <a:prstGeom prst="triangl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157" name="Freeform 1322">
              <a:extLst>
                <a:ext uri="{FF2B5EF4-FFF2-40B4-BE49-F238E27FC236}">
                  <a16:creationId xmlns:a16="http://schemas.microsoft.com/office/drawing/2014/main" id="{4FC9497A-57CF-4138-88CF-1C9F273A86C5}"/>
                </a:ext>
              </a:extLst>
            </p:cNvPr>
            <p:cNvSpPr>
              <a:spLocks/>
            </p:cNvSpPr>
            <p:nvPr/>
          </p:nvSpPr>
          <p:spPr bwMode="auto">
            <a:xfrm rot="5400000">
              <a:off x="731677" y="1799576"/>
              <a:ext cx="45719" cy="105416"/>
            </a:xfrm>
            <a:custGeom>
              <a:avLst/>
              <a:gdLst>
                <a:gd name="T0" fmla="*/ 4 w 8"/>
                <a:gd name="T1" fmla="*/ 0 h 19"/>
                <a:gd name="T2" fmla="*/ 8 w 8"/>
                <a:gd name="T3" fmla="*/ 2 h 19"/>
                <a:gd name="T4" fmla="*/ 0 w 8"/>
                <a:gd name="T5" fmla="*/ 5 h 19"/>
                <a:gd name="T6" fmla="*/ 8 w 8"/>
                <a:gd name="T7" fmla="*/ 8 h 19"/>
                <a:gd name="T8" fmla="*/ 0 w 8"/>
                <a:gd name="T9" fmla="*/ 12 h 19"/>
                <a:gd name="T10" fmla="*/ 8 w 8"/>
                <a:gd name="T11" fmla="*/ 15 h 19"/>
                <a:gd name="T12" fmla="*/ 0 w 8"/>
                <a:gd name="T13" fmla="*/ 18 h 19"/>
                <a:gd name="T14" fmla="*/ 4 w 8"/>
                <a:gd name="T15" fmla="*/ 20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9">
                  <a:moveTo>
                    <a:pt x="4" y="0"/>
                  </a:moveTo>
                  <a:lnTo>
                    <a:pt x="8" y="2"/>
                  </a:lnTo>
                  <a:lnTo>
                    <a:pt x="0" y="5"/>
                  </a:lnTo>
                  <a:lnTo>
                    <a:pt x="8" y="8"/>
                  </a:lnTo>
                  <a:lnTo>
                    <a:pt x="0" y="11"/>
                  </a:lnTo>
                  <a:lnTo>
                    <a:pt x="8" y="14"/>
                  </a:lnTo>
                  <a:lnTo>
                    <a:pt x="0" y="17"/>
                  </a:lnTo>
                  <a:lnTo>
                    <a:pt x="4" y="19"/>
                  </a:lnTo>
                </a:path>
              </a:pathLst>
            </a:custGeom>
            <a:noFill/>
            <a:ln w="6350">
              <a:solidFill>
                <a:schemeClr val="tx1"/>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158" name="Freeform 1322">
              <a:extLst>
                <a:ext uri="{FF2B5EF4-FFF2-40B4-BE49-F238E27FC236}">
                  <a16:creationId xmlns:a16="http://schemas.microsoft.com/office/drawing/2014/main" id="{759E185C-7268-4EE2-A9D0-5257DB323A9C}"/>
                </a:ext>
              </a:extLst>
            </p:cNvPr>
            <p:cNvSpPr>
              <a:spLocks/>
            </p:cNvSpPr>
            <p:nvPr/>
          </p:nvSpPr>
          <p:spPr bwMode="auto">
            <a:xfrm rot="5400000">
              <a:off x="736439" y="2037702"/>
              <a:ext cx="45719" cy="105416"/>
            </a:xfrm>
            <a:custGeom>
              <a:avLst/>
              <a:gdLst>
                <a:gd name="T0" fmla="*/ 4 w 8"/>
                <a:gd name="T1" fmla="*/ 0 h 19"/>
                <a:gd name="T2" fmla="*/ 8 w 8"/>
                <a:gd name="T3" fmla="*/ 2 h 19"/>
                <a:gd name="T4" fmla="*/ 0 w 8"/>
                <a:gd name="T5" fmla="*/ 5 h 19"/>
                <a:gd name="T6" fmla="*/ 8 w 8"/>
                <a:gd name="T7" fmla="*/ 8 h 19"/>
                <a:gd name="T8" fmla="*/ 0 w 8"/>
                <a:gd name="T9" fmla="*/ 12 h 19"/>
                <a:gd name="T10" fmla="*/ 8 w 8"/>
                <a:gd name="T11" fmla="*/ 15 h 19"/>
                <a:gd name="T12" fmla="*/ 0 w 8"/>
                <a:gd name="T13" fmla="*/ 18 h 19"/>
                <a:gd name="T14" fmla="*/ 4 w 8"/>
                <a:gd name="T15" fmla="*/ 20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9">
                  <a:moveTo>
                    <a:pt x="4" y="0"/>
                  </a:moveTo>
                  <a:lnTo>
                    <a:pt x="8" y="2"/>
                  </a:lnTo>
                  <a:lnTo>
                    <a:pt x="0" y="5"/>
                  </a:lnTo>
                  <a:lnTo>
                    <a:pt x="8" y="8"/>
                  </a:lnTo>
                  <a:lnTo>
                    <a:pt x="0" y="11"/>
                  </a:lnTo>
                  <a:lnTo>
                    <a:pt x="8" y="14"/>
                  </a:lnTo>
                  <a:lnTo>
                    <a:pt x="0" y="17"/>
                  </a:lnTo>
                  <a:lnTo>
                    <a:pt x="4" y="19"/>
                  </a:lnTo>
                </a:path>
              </a:pathLst>
            </a:custGeom>
            <a:noFill/>
            <a:ln w="6350">
              <a:solidFill>
                <a:schemeClr val="tx1"/>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cxnSp>
          <p:nvCxnSpPr>
            <p:cNvPr id="159" name="Straight Connector 158">
              <a:extLst>
                <a:ext uri="{FF2B5EF4-FFF2-40B4-BE49-F238E27FC236}">
                  <a16:creationId xmlns:a16="http://schemas.microsoft.com/office/drawing/2014/main" id="{28992346-B411-488D-9204-FDDD439DFB5A}"/>
                </a:ext>
              </a:extLst>
            </p:cNvPr>
            <p:cNvCxnSpPr>
              <a:cxnSpLocks/>
              <a:stCxn id="157" idx="0"/>
            </p:cNvCxnSpPr>
            <p:nvPr/>
          </p:nvCxnSpPr>
          <p:spPr>
            <a:xfrm>
              <a:off x="807245" y="1852285"/>
              <a:ext cx="5000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42873E5E-B222-4850-A907-848F0B558E01}"/>
                </a:ext>
              </a:extLst>
            </p:cNvPr>
            <p:cNvCxnSpPr>
              <a:cxnSpLocks/>
              <a:stCxn id="158" idx="0"/>
            </p:cNvCxnSpPr>
            <p:nvPr/>
          </p:nvCxnSpPr>
          <p:spPr>
            <a:xfrm>
              <a:off x="812007" y="2090411"/>
              <a:ext cx="47624"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8054BE40-31CE-4A1D-ABDF-EA47D8620F6F}"/>
                </a:ext>
              </a:extLst>
            </p:cNvPr>
            <p:cNvCxnSpPr>
              <a:cxnSpLocks/>
            </p:cNvCxnSpPr>
            <p:nvPr/>
          </p:nvCxnSpPr>
          <p:spPr>
            <a:xfrm>
              <a:off x="795338" y="2007066"/>
              <a:ext cx="10477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7BF0E9A3-6B32-4C3F-93A2-68CD5952A1ED}"/>
                </a:ext>
              </a:extLst>
            </p:cNvPr>
            <p:cNvCxnSpPr>
              <a:cxnSpLocks/>
            </p:cNvCxnSpPr>
            <p:nvPr/>
          </p:nvCxnSpPr>
          <p:spPr>
            <a:xfrm>
              <a:off x="790575" y="1935627"/>
              <a:ext cx="109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87A982A7-3E50-42BF-9E47-52C8BB3BD092}"/>
                </a:ext>
              </a:extLst>
            </p:cNvPr>
            <p:cNvCxnSpPr>
              <a:cxnSpLocks/>
            </p:cNvCxnSpPr>
            <p:nvPr/>
          </p:nvCxnSpPr>
          <p:spPr>
            <a:xfrm flipV="1">
              <a:off x="857251" y="2009777"/>
              <a:ext cx="0" cy="8096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600708E1-BA98-4D29-9EDE-8B462B4BFDB0}"/>
                </a:ext>
              </a:extLst>
            </p:cNvPr>
            <p:cNvCxnSpPr>
              <a:cxnSpLocks/>
            </p:cNvCxnSpPr>
            <p:nvPr/>
          </p:nvCxnSpPr>
          <p:spPr>
            <a:xfrm flipV="1">
              <a:off x="857251" y="1852613"/>
              <a:ext cx="0" cy="83017"/>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65" name="Freeform 1322">
              <a:extLst>
                <a:ext uri="{FF2B5EF4-FFF2-40B4-BE49-F238E27FC236}">
                  <a16:creationId xmlns:a16="http://schemas.microsoft.com/office/drawing/2014/main" id="{AFFCFCA1-BEE4-4794-9FE5-EF78D2F42030}"/>
                </a:ext>
              </a:extLst>
            </p:cNvPr>
            <p:cNvSpPr>
              <a:spLocks/>
            </p:cNvSpPr>
            <p:nvPr/>
          </p:nvSpPr>
          <p:spPr bwMode="auto">
            <a:xfrm rot="5400000">
              <a:off x="926938" y="1885303"/>
              <a:ext cx="45719" cy="105416"/>
            </a:xfrm>
            <a:custGeom>
              <a:avLst/>
              <a:gdLst>
                <a:gd name="T0" fmla="*/ 4 w 8"/>
                <a:gd name="T1" fmla="*/ 0 h 19"/>
                <a:gd name="T2" fmla="*/ 8 w 8"/>
                <a:gd name="T3" fmla="*/ 2 h 19"/>
                <a:gd name="T4" fmla="*/ 0 w 8"/>
                <a:gd name="T5" fmla="*/ 5 h 19"/>
                <a:gd name="T6" fmla="*/ 8 w 8"/>
                <a:gd name="T7" fmla="*/ 8 h 19"/>
                <a:gd name="T8" fmla="*/ 0 w 8"/>
                <a:gd name="T9" fmla="*/ 12 h 19"/>
                <a:gd name="T10" fmla="*/ 8 w 8"/>
                <a:gd name="T11" fmla="*/ 15 h 19"/>
                <a:gd name="T12" fmla="*/ 0 w 8"/>
                <a:gd name="T13" fmla="*/ 18 h 19"/>
                <a:gd name="T14" fmla="*/ 4 w 8"/>
                <a:gd name="T15" fmla="*/ 20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9">
                  <a:moveTo>
                    <a:pt x="4" y="0"/>
                  </a:moveTo>
                  <a:lnTo>
                    <a:pt x="8" y="2"/>
                  </a:lnTo>
                  <a:lnTo>
                    <a:pt x="0" y="5"/>
                  </a:lnTo>
                  <a:lnTo>
                    <a:pt x="8" y="8"/>
                  </a:lnTo>
                  <a:lnTo>
                    <a:pt x="0" y="11"/>
                  </a:lnTo>
                  <a:lnTo>
                    <a:pt x="8" y="14"/>
                  </a:lnTo>
                  <a:lnTo>
                    <a:pt x="0" y="17"/>
                  </a:lnTo>
                  <a:lnTo>
                    <a:pt x="4" y="19"/>
                  </a:lnTo>
                </a:path>
              </a:pathLst>
            </a:custGeom>
            <a:noFill/>
            <a:ln w="6350">
              <a:solidFill>
                <a:schemeClr val="tx1"/>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166" name="Freeform 1322">
              <a:extLst>
                <a:ext uri="{FF2B5EF4-FFF2-40B4-BE49-F238E27FC236}">
                  <a16:creationId xmlns:a16="http://schemas.microsoft.com/office/drawing/2014/main" id="{85EA5F2E-E8D3-4ED7-9934-4B8FAB9B4ED5}"/>
                </a:ext>
              </a:extLst>
            </p:cNvPr>
            <p:cNvSpPr>
              <a:spLocks/>
            </p:cNvSpPr>
            <p:nvPr/>
          </p:nvSpPr>
          <p:spPr bwMode="auto">
            <a:xfrm rot="5400000">
              <a:off x="926938" y="1956742"/>
              <a:ext cx="45719" cy="105416"/>
            </a:xfrm>
            <a:custGeom>
              <a:avLst/>
              <a:gdLst>
                <a:gd name="T0" fmla="*/ 4 w 8"/>
                <a:gd name="T1" fmla="*/ 0 h 19"/>
                <a:gd name="T2" fmla="*/ 8 w 8"/>
                <a:gd name="T3" fmla="*/ 2 h 19"/>
                <a:gd name="T4" fmla="*/ 0 w 8"/>
                <a:gd name="T5" fmla="*/ 5 h 19"/>
                <a:gd name="T6" fmla="*/ 8 w 8"/>
                <a:gd name="T7" fmla="*/ 8 h 19"/>
                <a:gd name="T8" fmla="*/ 0 w 8"/>
                <a:gd name="T9" fmla="*/ 12 h 19"/>
                <a:gd name="T10" fmla="*/ 8 w 8"/>
                <a:gd name="T11" fmla="*/ 15 h 19"/>
                <a:gd name="T12" fmla="*/ 0 w 8"/>
                <a:gd name="T13" fmla="*/ 18 h 19"/>
                <a:gd name="T14" fmla="*/ 4 w 8"/>
                <a:gd name="T15" fmla="*/ 20 h 1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 h="19">
                  <a:moveTo>
                    <a:pt x="4" y="0"/>
                  </a:moveTo>
                  <a:lnTo>
                    <a:pt x="8" y="2"/>
                  </a:lnTo>
                  <a:lnTo>
                    <a:pt x="0" y="5"/>
                  </a:lnTo>
                  <a:lnTo>
                    <a:pt x="8" y="8"/>
                  </a:lnTo>
                  <a:lnTo>
                    <a:pt x="0" y="11"/>
                  </a:lnTo>
                  <a:lnTo>
                    <a:pt x="8" y="14"/>
                  </a:lnTo>
                  <a:lnTo>
                    <a:pt x="0" y="17"/>
                  </a:lnTo>
                  <a:lnTo>
                    <a:pt x="4" y="19"/>
                  </a:lnTo>
                </a:path>
              </a:pathLst>
            </a:custGeom>
            <a:noFill/>
            <a:ln w="6350">
              <a:solidFill>
                <a:schemeClr val="tx1"/>
              </a:solidFill>
              <a:round/>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a:lstStyle/>
            <a:p>
              <a:endParaRPr lang="ja-JP" altLang="en-US" sz="2000">
                <a:latin typeface="Calibri" panose="020F0502020204030204" pitchFamily="34" charset="0"/>
                <a:cs typeface="Calibri" panose="020F0502020204030204" pitchFamily="34" charset="0"/>
              </a:endParaRPr>
            </a:p>
          </p:txBody>
        </p:sp>
        <p:cxnSp>
          <p:nvCxnSpPr>
            <p:cNvPr id="167" name="Straight Connector 166">
              <a:extLst>
                <a:ext uri="{FF2B5EF4-FFF2-40B4-BE49-F238E27FC236}">
                  <a16:creationId xmlns:a16="http://schemas.microsoft.com/office/drawing/2014/main" id="{710B1993-25CE-4C7C-A563-D089B7FF81BB}"/>
                </a:ext>
              </a:extLst>
            </p:cNvPr>
            <p:cNvCxnSpPr>
              <a:cxnSpLocks/>
            </p:cNvCxnSpPr>
            <p:nvPr/>
          </p:nvCxnSpPr>
          <p:spPr>
            <a:xfrm flipV="1">
              <a:off x="601031" y="1850231"/>
              <a:ext cx="0" cy="13097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A4C3D93E-78ED-423D-860A-E3C7EA78FA6F}"/>
                </a:ext>
              </a:extLst>
            </p:cNvPr>
            <p:cNvCxnSpPr>
              <a:cxnSpLocks/>
            </p:cNvCxnSpPr>
            <p:nvPr/>
          </p:nvCxnSpPr>
          <p:spPr>
            <a:xfrm>
              <a:off x="540544" y="1980871"/>
              <a:ext cx="109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D355E997-602B-4256-B05F-ABBF29E46E8C}"/>
                </a:ext>
              </a:extLst>
            </p:cNvPr>
            <p:cNvCxnSpPr>
              <a:cxnSpLocks/>
            </p:cNvCxnSpPr>
            <p:nvPr/>
          </p:nvCxnSpPr>
          <p:spPr>
            <a:xfrm>
              <a:off x="597694" y="1849902"/>
              <a:ext cx="109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92F74A1A-7AF4-4C58-9053-E6BDE62414B4}"/>
                </a:ext>
              </a:extLst>
            </p:cNvPr>
            <p:cNvCxnSpPr>
              <a:cxnSpLocks/>
            </p:cNvCxnSpPr>
            <p:nvPr/>
          </p:nvCxnSpPr>
          <p:spPr>
            <a:xfrm>
              <a:off x="673894" y="2085646"/>
              <a:ext cx="3571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3A75C40E-619D-485D-B840-E8D1F1A3E110}"/>
                </a:ext>
              </a:extLst>
            </p:cNvPr>
            <p:cNvCxnSpPr>
              <a:cxnSpLocks/>
            </p:cNvCxnSpPr>
            <p:nvPr/>
          </p:nvCxnSpPr>
          <p:spPr>
            <a:xfrm flipV="1">
              <a:off x="676276" y="2085976"/>
              <a:ext cx="0" cy="4048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61A089B2-55DC-462C-BA37-E0BAB6F2D9EB}"/>
                </a:ext>
              </a:extLst>
            </p:cNvPr>
            <p:cNvCxnSpPr>
              <a:cxnSpLocks/>
            </p:cNvCxnSpPr>
            <p:nvPr/>
          </p:nvCxnSpPr>
          <p:spPr>
            <a:xfrm>
              <a:off x="659607" y="2128509"/>
              <a:ext cx="4048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73" name="TextBox 172">
              <a:extLst>
                <a:ext uri="{FF2B5EF4-FFF2-40B4-BE49-F238E27FC236}">
                  <a16:creationId xmlns:a16="http://schemas.microsoft.com/office/drawing/2014/main" id="{FE46C4EE-94BC-4AC8-8F15-D8482E5B7C64}"/>
                </a:ext>
              </a:extLst>
            </p:cNvPr>
            <p:cNvSpPr txBox="1"/>
            <p:nvPr/>
          </p:nvSpPr>
          <p:spPr>
            <a:xfrm>
              <a:off x="633412" y="1902617"/>
              <a:ext cx="259557" cy="491455"/>
            </a:xfrm>
            <a:prstGeom prst="rect">
              <a:avLst/>
            </a:prstGeom>
            <a:noFill/>
          </p:spPr>
          <p:txBody>
            <a:bodyPr wrap="square" rtlCol="0">
              <a:spAutoFit/>
            </a:bodyPr>
            <a:lstStyle/>
            <a:p>
              <a:r>
                <a:rPr lang="en-US" sz="400" dirty="0"/>
                <a:t>Diff </a:t>
              </a:r>
            </a:p>
            <a:p>
              <a:r>
                <a:rPr lang="en-US" sz="400" dirty="0"/>
                <a:t>Amp</a:t>
              </a:r>
            </a:p>
          </p:txBody>
        </p:sp>
      </p:grpSp>
      <p:cxnSp>
        <p:nvCxnSpPr>
          <p:cNvPr id="127" name="Straight Connector 126">
            <a:extLst>
              <a:ext uri="{FF2B5EF4-FFF2-40B4-BE49-F238E27FC236}">
                <a16:creationId xmlns:a16="http://schemas.microsoft.com/office/drawing/2014/main" id="{B8BA823B-4518-4848-AAF8-B40BB82417E1}"/>
              </a:ext>
            </a:extLst>
          </p:cNvPr>
          <p:cNvCxnSpPr>
            <a:cxnSpLocks/>
          </p:cNvCxnSpPr>
          <p:nvPr/>
        </p:nvCxnSpPr>
        <p:spPr>
          <a:xfrm>
            <a:off x="4224019" y="4238674"/>
            <a:ext cx="278338"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BEE2912B-74C6-47DF-8115-B0402EB68E98}"/>
              </a:ext>
            </a:extLst>
          </p:cNvPr>
          <p:cNvCxnSpPr>
            <a:cxnSpLocks/>
          </p:cNvCxnSpPr>
          <p:nvPr/>
        </p:nvCxnSpPr>
        <p:spPr>
          <a:xfrm>
            <a:off x="3848723" y="3971140"/>
            <a:ext cx="651365"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B9950E58-9E43-44A5-AF7A-A2374A4DFB21}"/>
              </a:ext>
            </a:extLst>
          </p:cNvPr>
          <p:cNvCxnSpPr>
            <a:cxnSpLocks/>
          </p:cNvCxnSpPr>
          <p:nvPr/>
        </p:nvCxnSpPr>
        <p:spPr>
          <a:xfrm>
            <a:off x="3836554" y="4155310"/>
            <a:ext cx="38962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9767BDA-D0C6-43FF-A30A-36F0673A53E5}"/>
              </a:ext>
            </a:extLst>
          </p:cNvPr>
          <p:cNvGrpSpPr/>
          <p:nvPr/>
        </p:nvGrpSpPr>
        <p:grpSpPr>
          <a:xfrm>
            <a:off x="3326129" y="3940261"/>
            <a:ext cx="571797" cy="415416"/>
            <a:chOff x="2727701" y="2944939"/>
            <a:chExt cx="599837" cy="510255"/>
          </a:xfrm>
        </p:grpSpPr>
        <p:sp>
          <p:nvSpPr>
            <p:cNvPr id="144" name="Isosceles Triangle 143">
              <a:extLst>
                <a:ext uri="{FF2B5EF4-FFF2-40B4-BE49-F238E27FC236}">
                  <a16:creationId xmlns:a16="http://schemas.microsoft.com/office/drawing/2014/main" id="{312BB4EA-0211-4CEF-9924-D3E4A303B9B6}"/>
                </a:ext>
              </a:extLst>
            </p:cNvPr>
            <p:cNvSpPr/>
            <p:nvPr/>
          </p:nvSpPr>
          <p:spPr>
            <a:xfrm rot="16200000">
              <a:off x="3119179" y="2950892"/>
              <a:ext cx="150019" cy="138113"/>
            </a:xfrm>
            <a:prstGeom prst="triangl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cxnSp>
          <p:nvCxnSpPr>
            <p:cNvPr id="145" name="Straight Connector 144">
              <a:extLst>
                <a:ext uri="{FF2B5EF4-FFF2-40B4-BE49-F238E27FC236}">
                  <a16:creationId xmlns:a16="http://schemas.microsoft.com/office/drawing/2014/main" id="{B6BE6B81-B4EE-4488-AAC4-7FF2427817A9}"/>
                </a:ext>
              </a:extLst>
            </p:cNvPr>
            <p:cNvCxnSpPr>
              <a:cxnSpLocks/>
            </p:cNvCxnSpPr>
            <p:nvPr/>
          </p:nvCxnSpPr>
          <p:spPr>
            <a:xfrm flipH="1">
              <a:off x="3263243" y="3051767"/>
              <a:ext cx="64294" cy="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BB63CD0C-422B-4BDE-93A3-55D6576359F9}"/>
                </a:ext>
              </a:extLst>
            </p:cNvPr>
            <p:cNvCxnSpPr>
              <a:cxnSpLocks/>
            </p:cNvCxnSpPr>
            <p:nvPr/>
          </p:nvCxnSpPr>
          <p:spPr>
            <a:xfrm flipV="1">
              <a:off x="3327538" y="3055144"/>
              <a:ext cx="0" cy="288933"/>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6446FFE-D9E8-4C08-B001-6DA263B04CFE}"/>
                </a:ext>
              </a:extLst>
            </p:cNvPr>
            <p:cNvCxnSpPr>
              <a:cxnSpLocks/>
            </p:cNvCxnSpPr>
            <p:nvPr/>
          </p:nvCxnSpPr>
          <p:spPr>
            <a:xfrm>
              <a:off x="3013212" y="3020810"/>
              <a:ext cx="109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48" name="Isosceles Triangle 147">
              <a:extLst>
                <a:ext uri="{FF2B5EF4-FFF2-40B4-BE49-F238E27FC236}">
                  <a16:creationId xmlns:a16="http://schemas.microsoft.com/office/drawing/2014/main" id="{6084EF80-2C14-496F-B838-98AD9A86142B}"/>
                </a:ext>
              </a:extLst>
            </p:cNvPr>
            <p:cNvSpPr/>
            <p:nvPr/>
          </p:nvSpPr>
          <p:spPr>
            <a:xfrm rot="16200000">
              <a:off x="3119092" y="3184408"/>
              <a:ext cx="150019" cy="138113"/>
            </a:xfrm>
            <a:prstGeom prst="triangle">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p>
          </p:txBody>
        </p:sp>
        <p:cxnSp>
          <p:nvCxnSpPr>
            <p:cNvPr id="149" name="Straight Connector 148">
              <a:extLst>
                <a:ext uri="{FF2B5EF4-FFF2-40B4-BE49-F238E27FC236}">
                  <a16:creationId xmlns:a16="http://schemas.microsoft.com/office/drawing/2014/main" id="{C30E255E-3A21-4B21-927F-DB2BBCF8016B}"/>
                </a:ext>
              </a:extLst>
            </p:cNvPr>
            <p:cNvCxnSpPr>
              <a:cxnSpLocks/>
            </p:cNvCxnSpPr>
            <p:nvPr/>
          </p:nvCxnSpPr>
          <p:spPr>
            <a:xfrm flipH="1">
              <a:off x="3263156" y="3285283"/>
              <a:ext cx="64294" cy="0"/>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FFA30E27-0691-4C17-8B1A-AE4678B13A12}"/>
                </a:ext>
              </a:extLst>
            </p:cNvPr>
            <p:cNvCxnSpPr>
              <a:cxnSpLocks/>
            </p:cNvCxnSpPr>
            <p:nvPr/>
          </p:nvCxnSpPr>
          <p:spPr>
            <a:xfrm flipV="1">
              <a:off x="3327451" y="3330857"/>
              <a:ext cx="0" cy="124337"/>
            </a:xfrm>
            <a:prstGeom prst="line">
              <a:avLst/>
            </a:prstGeom>
            <a:ln w="6350">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14774F29-5946-4156-B872-D22C93663B97}"/>
                </a:ext>
              </a:extLst>
            </p:cNvPr>
            <p:cNvCxnSpPr>
              <a:cxnSpLocks/>
            </p:cNvCxnSpPr>
            <p:nvPr/>
          </p:nvCxnSpPr>
          <p:spPr>
            <a:xfrm>
              <a:off x="3013125" y="3254326"/>
              <a:ext cx="109537"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52" name="Picture 151">
              <a:extLst>
                <a:ext uri="{FF2B5EF4-FFF2-40B4-BE49-F238E27FC236}">
                  <a16:creationId xmlns:a16="http://schemas.microsoft.com/office/drawing/2014/main" id="{F3429391-51C2-4667-92F9-C8DA8197FCD6}"/>
                </a:ext>
              </a:extLst>
            </p:cNvPr>
            <p:cNvPicPr>
              <a:picLocks noChangeAspect="1"/>
            </p:cNvPicPr>
            <p:nvPr/>
          </p:nvPicPr>
          <p:blipFill>
            <a:blip r:embed="rId3"/>
            <a:stretch>
              <a:fillRect/>
            </a:stretch>
          </p:blipFill>
          <p:spPr>
            <a:xfrm rot="10800000">
              <a:off x="2727701" y="3052228"/>
              <a:ext cx="293482" cy="171198"/>
            </a:xfrm>
            <a:prstGeom prst="rect">
              <a:avLst/>
            </a:prstGeom>
          </p:spPr>
        </p:pic>
        <p:cxnSp>
          <p:nvCxnSpPr>
            <p:cNvPr id="153" name="Straight Connector 152">
              <a:extLst>
                <a:ext uri="{FF2B5EF4-FFF2-40B4-BE49-F238E27FC236}">
                  <a16:creationId xmlns:a16="http://schemas.microsoft.com/office/drawing/2014/main" id="{E85B043B-EF56-4F26-80FE-35E83408F74A}"/>
                </a:ext>
              </a:extLst>
            </p:cNvPr>
            <p:cNvCxnSpPr>
              <a:cxnSpLocks/>
            </p:cNvCxnSpPr>
            <p:nvPr/>
          </p:nvCxnSpPr>
          <p:spPr>
            <a:xfrm>
              <a:off x="3015593" y="3021806"/>
              <a:ext cx="0" cy="7779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BC3A8D04-798F-4505-80F1-1FB04545005A}"/>
                </a:ext>
              </a:extLst>
            </p:cNvPr>
            <p:cNvCxnSpPr>
              <a:cxnSpLocks/>
            </p:cNvCxnSpPr>
            <p:nvPr/>
          </p:nvCxnSpPr>
          <p:spPr>
            <a:xfrm>
              <a:off x="3015593" y="3170828"/>
              <a:ext cx="0" cy="86722"/>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66B7226D-7C7E-4EA6-BB1C-4D19C13D9256}"/>
                </a:ext>
              </a:extLst>
            </p:cNvPr>
            <p:cNvSpPr txBox="1"/>
            <p:nvPr/>
          </p:nvSpPr>
          <p:spPr>
            <a:xfrm>
              <a:off x="2731431" y="3052091"/>
              <a:ext cx="317174" cy="226825"/>
            </a:xfrm>
            <a:prstGeom prst="rect">
              <a:avLst/>
            </a:prstGeom>
            <a:noFill/>
          </p:spPr>
          <p:txBody>
            <a:bodyPr wrap="square" rtlCol="0">
              <a:spAutoFit/>
            </a:bodyPr>
            <a:lstStyle/>
            <a:p>
              <a:r>
                <a:rPr lang="en-US" altLang="zh-CN" sz="600" dirty="0"/>
                <a:t>OR</a:t>
              </a:r>
            </a:p>
          </p:txBody>
        </p:sp>
      </p:grpSp>
      <p:cxnSp>
        <p:nvCxnSpPr>
          <p:cNvPr id="131" name="Straight Connector 130">
            <a:extLst>
              <a:ext uri="{FF2B5EF4-FFF2-40B4-BE49-F238E27FC236}">
                <a16:creationId xmlns:a16="http://schemas.microsoft.com/office/drawing/2014/main" id="{9D9627F7-DE51-4593-9B7F-4C09052CC206}"/>
              </a:ext>
            </a:extLst>
          </p:cNvPr>
          <p:cNvCxnSpPr>
            <a:cxnSpLocks/>
          </p:cNvCxnSpPr>
          <p:nvPr/>
        </p:nvCxnSpPr>
        <p:spPr>
          <a:xfrm>
            <a:off x="4223961" y="4154926"/>
            <a:ext cx="0" cy="80131"/>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32" name="TextBox 131">
            <a:extLst>
              <a:ext uri="{FF2B5EF4-FFF2-40B4-BE49-F238E27FC236}">
                <a16:creationId xmlns:a16="http://schemas.microsoft.com/office/drawing/2014/main" id="{6699A5F1-FD59-45D5-A103-523A4B0C2352}"/>
              </a:ext>
            </a:extLst>
          </p:cNvPr>
          <p:cNvSpPr txBox="1"/>
          <p:nvPr/>
        </p:nvSpPr>
        <p:spPr>
          <a:xfrm>
            <a:off x="3505253" y="4301711"/>
            <a:ext cx="729360" cy="307777"/>
          </a:xfrm>
          <a:prstGeom prst="rect">
            <a:avLst/>
          </a:prstGeom>
          <a:noFill/>
        </p:spPr>
        <p:txBody>
          <a:bodyPr wrap="square" rtlCol="0">
            <a:spAutoFit/>
          </a:bodyPr>
          <a:lstStyle/>
          <a:p>
            <a:pPr algn="ctr"/>
            <a:r>
              <a:rPr lang="en-US" altLang="zh-CN" sz="700" b="1" dirty="0">
                <a:solidFill>
                  <a:srgbClr val="FF0000"/>
                </a:solidFill>
              </a:rPr>
              <a:t>OC Threshold</a:t>
            </a:r>
          </a:p>
        </p:txBody>
      </p:sp>
      <p:sp>
        <p:nvSpPr>
          <p:cNvPr id="133" name="Rectangle 132">
            <a:extLst>
              <a:ext uri="{FF2B5EF4-FFF2-40B4-BE49-F238E27FC236}">
                <a16:creationId xmlns:a16="http://schemas.microsoft.com/office/drawing/2014/main" id="{E881C4A7-A95A-485C-92E1-10D584C4A597}"/>
              </a:ext>
            </a:extLst>
          </p:cNvPr>
          <p:cNvSpPr/>
          <p:nvPr/>
        </p:nvSpPr>
        <p:spPr>
          <a:xfrm>
            <a:off x="2992201" y="2698825"/>
            <a:ext cx="608342" cy="307777"/>
          </a:xfrm>
          <a:prstGeom prst="rect">
            <a:avLst/>
          </a:prstGeom>
        </p:spPr>
        <p:txBody>
          <a:bodyPr wrap="square">
            <a:spAutoFit/>
          </a:bodyPr>
          <a:lstStyle/>
          <a:p>
            <a:pPr algn="ctr"/>
            <a:r>
              <a:rPr kumimoji="1" lang="en-US" altLang="ja-JP" sz="700" dirty="0">
                <a:latin typeface="Calibri" panose="020F0502020204030204" pitchFamily="34" charset="0"/>
                <a:cs typeface="Calibri" panose="020F0502020204030204" pitchFamily="34" charset="0"/>
              </a:rPr>
              <a:t>Pulse width</a:t>
            </a:r>
          </a:p>
          <a:p>
            <a:pPr algn="ctr"/>
            <a:r>
              <a:rPr lang="en-US" altLang="ja-JP" sz="700" dirty="0">
                <a:latin typeface="Calibri" panose="020F0502020204030204" pitchFamily="34" charset="0"/>
                <a:cs typeface="Calibri" panose="020F0502020204030204" pitchFamily="34" charset="0"/>
              </a:rPr>
              <a:t>Control</a:t>
            </a:r>
          </a:p>
        </p:txBody>
      </p:sp>
      <p:pic>
        <p:nvPicPr>
          <p:cNvPr id="134" name="Picture 133">
            <a:extLst>
              <a:ext uri="{FF2B5EF4-FFF2-40B4-BE49-F238E27FC236}">
                <a16:creationId xmlns:a16="http://schemas.microsoft.com/office/drawing/2014/main" id="{6B60F027-7775-48C2-AE63-F593D52BAE0F}"/>
              </a:ext>
            </a:extLst>
          </p:cNvPr>
          <p:cNvPicPr>
            <a:picLocks noChangeAspect="1"/>
          </p:cNvPicPr>
          <p:nvPr/>
        </p:nvPicPr>
        <p:blipFill>
          <a:blip r:embed="rId4"/>
          <a:stretch>
            <a:fillRect/>
          </a:stretch>
        </p:blipFill>
        <p:spPr>
          <a:xfrm rot="5400000">
            <a:off x="5749303" y="3454757"/>
            <a:ext cx="170274" cy="156705"/>
          </a:xfrm>
          <a:prstGeom prst="rect">
            <a:avLst/>
          </a:prstGeom>
        </p:spPr>
      </p:pic>
      <p:sp>
        <p:nvSpPr>
          <p:cNvPr id="135" name="TextBox 134">
            <a:extLst>
              <a:ext uri="{FF2B5EF4-FFF2-40B4-BE49-F238E27FC236}">
                <a16:creationId xmlns:a16="http://schemas.microsoft.com/office/drawing/2014/main" id="{C273B7E5-5B73-4048-A0AF-E4094514913A}"/>
              </a:ext>
            </a:extLst>
          </p:cNvPr>
          <p:cNvSpPr txBox="1"/>
          <p:nvPr/>
        </p:nvSpPr>
        <p:spPr>
          <a:xfrm>
            <a:off x="5831889" y="3435223"/>
            <a:ext cx="504682" cy="276999"/>
          </a:xfrm>
          <a:prstGeom prst="rect">
            <a:avLst/>
          </a:prstGeom>
          <a:noFill/>
        </p:spPr>
        <p:txBody>
          <a:bodyPr wrap="square" rtlCol="0">
            <a:spAutoFit/>
          </a:bodyPr>
          <a:lstStyle/>
          <a:p>
            <a:r>
              <a:rPr lang="en-US" sz="600" dirty="0">
                <a:solidFill>
                  <a:srgbClr val="FF0000"/>
                </a:solidFill>
              </a:rPr>
              <a:t>Parasitic L of GND</a:t>
            </a:r>
          </a:p>
        </p:txBody>
      </p:sp>
      <p:pic>
        <p:nvPicPr>
          <p:cNvPr id="136" name="Picture 135">
            <a:extLst>
              <a:ext uri="{FF2B5EF4-FFF2-40B4-BE49-F238E27FC236}">
                <a16:creationId xmlns:a16="http://schemas.microsoft.com/office/drawing/2014/main" id="{63C14A13-177C-45ED-B75F-CC39EBBD32CD}"/>
              </a:ext>
            </a:extLst>
          </p:cNvPr>
          <p:cNvPicPr>
            <a:picLocks noChangeAspect="1"/>
          </p:cNvPicPr>
          <p:nvPr/>
        </p:nvPicPr>
        <p:blipFill>
          <a:blip r:embed="rId4"/>
          <a:stretch>
            <a:fillRect/>
          </a:stretch>
        </p:blipFill>
        <p:spPr>
          <a:xfrm rot="5400000">
            <a:off x="5753843" y="2237283"/>
            <a:ext cx="170274" cy="156705"/>
          </a:xfrm>
          <a:prstGeom prst="rect">
            <a:avLst/>
          </a:prstGeom>
        </p:spPr>
      </p:pic>
      <p:sp>
        <p:nvSpPr>
          <p:cNvPr id="137" name="TextBox 136">
            <a:extLst>
              <a:ext uri="{FF2B5EF4-FFF2-40B4-BE49-F238E27FC236}">
                <a16:creationId xmlns:a16="http://schemas.microsoft.com/office/drawing/2014/main" id="{14ABF0D6-4DEC-4F79-8C08-EBDD8816A55F}"/>
              </a:ext>
            </a:extLst>
          </p:cNvPr>
          <p:cNvSpPr txBox="1"/>
          <p:nvPr/>
        </p:nvSpPr>
        <p:spPr>
          <a:xfrm>
            <a:off x="5405142" y="2233257"/>
            <a:ext cx="491062" cy="369332"/>
          </a:xfrm>
          <a:prstGeom prst="rect">
            <a:avLst/>
          </a:prstGeom>
          <a:noFill/>
        </p:spPr>
        <p:txBody>
          <a:bodyPr wrap="square" rtlCol="0">
            <a:spAutoFit/>
          </a:bodyPr>
          <a:lstStyle/>
          <a:p>
            <a:r>
              <a:rPr lang="en-US" sz="600" dirty="0">
                <a:solidFill>
                  <a:srgbClr val="FF0000"/>
                </a:solidFill>
              </a:rPr>
              <a:t>Parasitic L of PVDD</a:t>
            </a:r>
          </a:p>
        </p:txBody>
      </p:sp>
      <p:cxnSp>
        <p:nvCxnSpPr>
          <p:cNvPr id="140" name="Straight Arrow Connector 139">
            <a:extLst>
              <a:ext uri="{FF2B5EF4-FFF2-40B4-BE49-F238E27FC236}">
                <a16:creationId xmlns:a16="http://schemas.microsoft.com/office/drawing/2014/main" id="{74D30F54-9571-4353-9187-88475734BF77}"/>
              </a:ext>
            </a:extLst>
          </p:cNvPr>
          <p:cNvCxnSpPr>
            <a:cxnSpLocks/>
          </p:cNvCxnSpPr>
          <p:nvPr/>
        </p:nvCxnSpPr>
        <p:spPr>
          <a:xfrm>
            <a:off x="5858809" y="2446324"/>
            <a:ext cx="0" cy="115682"/>
          </a:xfrm>
          <a:prstGeom prst="straightConnector1">
            <a:avLst/>
          </a:prstGeom>
          <a:ln w="12700">
            <a:solidFill>
              <a:srgbClr val="FF0000"/>
            </a:solidFill>
            <a:tailEnd type="stealth"/>
          </a:ln>
        </p:spPr>
        <p:style>
          <a:lnRef idx="1">
            <a:schemeClr val="accent1"/>
          </a:lnRef>
          <a:fillRef idx="0">
            <a:schemeClr val="accent1"/>
          </a:fillRef>
          <a:effectRef idx="0">
            <a:schemeClr val="accent1"/>
          </a:effectRef>
          <a:fontRef idx="minor">
            <a:schemeClr val="tx1"/>
          </a:fontRef>
        </p:style>
      </p:cxnSp>
      <p:sp>
        <p:nvSpPr>
          <p:cNvPr id="141" name="TextBox 140">
            <a:extLst>
              <a:ext uri="{FF2B5EF4-FFF2-40B4-BE49-F238E27FC236}">
                <a16:creationId xmlns:a16="http://schemas.microsoft.com/office/drawing/2014/main" id="{1CC2AF56-2163-43E6-8B55-934F63AD8ECB}"/>
              </a:ext>
            </a:extLst>
          </p:cNvPr>
          <p:cNvSpPr txBox="1"/>
          <p:nvPr/>
        </p:nvSpPr>
        <p:spPr>
          <a:xfrm>
            <a:off x="5810798" y="2376535"/>
            <a:ext cx="180299" cy="230832"/>
          </a:xfrm>
          <a:prstGeom prst="rect">
            <a:avLst/>
          </a:prstGeom>
          <a:noFill/>
        </p:spPr>
        <p:txBody>
          <a:bodyPr wrap="square" rtlCol="0">
            <a:spAutoFit/>
          </a:bodyPr>
          <a:lstStyle/>
          <a:p>
            <a:r>
              <a:rPr lang="en-US" sz="900" b="1" dirty="0" err="1">
                <a:solidFill>
                  <a:srgbClr val="FF0000"/>
                </a:solidFill>
              </a:rPr>
              <a:t>i</a:t>
            </a:r>
            <a:endParaRPr lang="en-US" sz="900" b="1" baseline="-25000" dirty="0">
              <a:solidFill>
                <a:srgbClr val="FF0000"/>
              </a:solidFill>
            </a:endParaRPr>
          </a:p>
        </p:txBody>
      </p:sp>
      <p:cxnSp>
        <p:nvCxnSpPr>
          <p:cNvPr id="7" name="Straight Arrow Connector 6">
            <a:extLst>
              <a:ext uri="{FF2B5EF4-FFF2-40B4-BE49-F238E27FC236}">
                <a16:creationId xmlns:a16="http://schemas.microsoft.com/office/drawing/2014/main" id="{A4FE9025-611E-4C87-899F-7E0ADBA66516}"/>
              </a:ext>
            </a:extLst>
          </p:cNvPr>
          <p:cNvCxnSpPr>
            <a:cxnSpLocks/>
          </p:cNvCxnSpPr>
          <p:nvPr/>
        </p:nvCxnSpPr>
        <p:spPr>
          <a:xfrm flipH="1">
            <a:off x="5833944" y="3320098"/>
            <a:ext cx="419498" cy="683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C2331BC0-8368-4FE1-BD36-E0E6B5A61C84}"/>
              </a:ext>
            </a:extLst>
          </p:cNvPr>
          <p:cNvSpPr/>
          <p:nvPr/>
        </p:nvSpPr>
        <p:spPr>
          <a:xfrm>
            <a:off x="6276142" y="3199900"/>
            <a:ext cx="390429" cy="183306"/>
          </a:xfrm>
          <a:custGeom>
            <a:avLst/>
            <a:gdLst>
              <a:gd name="connsiteX0" fmla="*/ 0 w 409575"/>
              <a:gd name="connsiteY0" fmla="*/ 200025 h 225155"/>
              <a:gd name="connsiteX1" fmla="*/ 4762 w 409575"/>
              <a:gd name="connsiteY1" fmla="*/ 166688 h 225155"/>
              <a:gd name="connsiteX2" fmla="*/ 14287 w 409575"/>
              <a:gd name="connsiteY2" fmla="*/ 80963 h 225155"/>
              <a:gd name="connsiteX3" fmla="*/ 19050 w 409575"/>
              <a:gd name="connsiteY3" fmla="*/ 38100 h 225155"/>
              <a:gd name="connsiteX4" fmla="*/ 28575 w 409575"/>
              <a:gd name="connsiteY4" fmla="*/ 23813 h 225155"/>
              <a:gd name="connsiteX5" fmla="*/ 33337 w 409575"/>
              <a:gd name="connsiteY5" fmla="*/ 52388 h 225155"/>
              <a:gd name="connsiteX6" fmla="*/ 38100 w 409575"/>
              <a:gd name="connsiteY6" fmla="*/ 71438 h 225155"/>
              <a:gd name="connsiteX7" fmla="*/ 42862 w 409575"/>
              <a:gd name="connsiteY7" fmla="*/ 114300 h 225155"/>
              <a:gd name="connsiteX8" fmla="*/ 47625 w 409575"/>
              <a:gd name="connsiteY8" fmla="*/ 180975 h 225155"/>
              <a:gd name="connsiteX9" fmla="*/ 57150 w 409575"/>
              <a:gd name="connsiteY9" fmla="*/ 166688 h 225155"/>
              <a:gd name="connsiteX10" fmla="*/ 71437 w 409575"/>
              <a:gd name="connsiteY10" fmla="*/ 147638 h 225155"/>
              <a:gd name="connsiteX11" fmla="*/ 76200 w 409575"/>
              <a:gd name="connsiteY11" fmla="*/ 128588 h 225155"/>
              <a:gd name="connsiteX12" fmla="*/ 85725 w 409575"/>
              <a:gd name="connsiteY12" fmla="*/ 100013 h 225155"/>
              <a:gd name="connsiteX13" fmla="*/ 95250 w 409575"/>
              <a:gd name="connsiteY13" fmla="*/ 114300 h 225155"/>
              <a:gd name="connsiteX14" fmla="*/ 100012 w 409575"/>
              <a:gd name="connsiteY14" fmla="*/ 133350 h 225155"/>
              <a:gd name="connsiteX15" fmla="*/ 119062 w 409575"/>
              <a:gd name="connsiteY15" fmla="*/ 138113 h 225155"/>
              <a:gd name="connsiteX16" fmla="*/ 142875 w 409575"/>
              <a:gd name="connsiteY16" fmla="*/ 123825 h 225155"/>
              <a:gd name="connsiteX17" fmla="*/ 157162 w 409575"/>
              <a:gd name="connsiteY17" fmla="*/ 114300 h 225155"/>
              <a:gd name="connsiteX18" fmla="*/ 176212 w 409575"/>
              <a:gd name="connsiteY18" fmla="*/ 119063 h 225155"/>
              <a:gd name="connsiteX19" fmla="*/ 176212 w 409575"/>
              <a:gd name="connsiteY19" fmla="*/ 52388 h 225155"/>
              <a:gd name="connsiteX20" fmla="*/ 185737 w 409575"/>
              <a:gd name="connsiteY20" fmla="*/ 38100 h 225155"/>
              <a:gd name="connsiteX21" fmla="*/ 190500 w 409575"/>
              <a:gd name="connsiteY21" fmla="*/ 23813 h 225155"/>
              <a:gd name="connsiteX22" fmla="*/ 204787 w 409575"/>
              <a:gd name="connsiteY22" fmla="*/ 66675 h 225155"/>
              <a:gd name="connsiteX23" fmla="*/ 214312 w 409575"/>
              <a:gd name="connsiteY23" fmla="*/ 142875 h 225155"/>
              <a:gd name="connsiteX24" fmla="*/ 219075 w 409575"/>
              <a:gd name="connsiteY24" fmla="*/ 223838 h 225155"/>
              <a:gd name="connsiteX25" fmla="*/ 223837 w 409575"/>
              <a:gd name="connsiteY25" fmla="*/ 204788 h 225155"/>
              <a:gd name="connsiteX26" fmla="*/ 228600 w 409575"/>
              <a:gd name="connsiteY26" fmla="*/ 180975 h 225155"/>
              <a:gd name="connsiteX27" fmla="*/ 238125 w 409575"/>
              <a:gd name="connsiteY27" fmla="*/ 147638 h 225155"/>
              <a:gd name="connsiteX28" fmla="*/ 247650 w 409575"/>
              <a:gd name="connsiteY28" fmla="*/ 133350 h 225155"/>
              <a:gd name="connsiteX29" fmla="*/ 252412 w 409575"/>
              <a:gd name="connsiteY29" fmla="*/ 119063 h 225155"/>
              <a:gd name="connsiteX30" fmla="*/ 280987 w 409575"/>
              <a:gd name="connsiteY30" fmla="*/ 119063 h 225155"/>
              <a:gd name="connsiteX31" fmla="*/ 300037 w 409575"/>
              <a:gd name="connsiteY31" fmla="*/ 123825 h 225155"/>
              <a:gd name="connsiteX32" fmla="*/ 304800 w 409575"/>
              <a:gd name="connsiteY32" fmla="*/ 100013 h 225155"/>
              <a:gd name="connsiteX33" fmla="*/ 314325 w 409575"/>
              <a:gd name="connsiteY33" fmla="*/ 71438 h 225155"/>
              <a:gd name="connsiteX34" fmla="*/ 323850 w 409575"/>
              <a:gd name="connsiteY34" fmla="*/ 33338 h 225155"/>
              <a:gd name="connsiteX35" fmla="*/ 333375 w 409575"/>
              <a:gd name="connsiteY35" fmla="*/ 0 h 225155"/>
              <a:gd name="connsiteX36" fmla="*/ 338137 w 409575"/>
              <a:gd name="connsiteY36" fmla="*/ 57150 h 225155"/>
              <a:gd name="connsiteX37" fmla="*/ 342900 w 409575"/>
              <a:gd name="connsiteY37" fmla="*/ 219075 h 225155"/>
              <a:gd name="connsiteX38" fmla="*/ 347662 w 409575"/>
              <a:gd name="connsiteY38" fmla="*/ 171450 h 225155"/>
              <a:gd name="connsiteX39" fmla="*/ 361950 w 409575"/>
              <a:gd name="connsiteY39" fmla="*/ 104775 h 225155"/>
              <a:gd name="connsiteX40" fmla="*/ 385762 w 409575"/>
              <a:gd name="connsiteY40" fmla="*/ 109538 h 225155"/>
              <a:gd name="connsiteX41" fmla="*/ 404812 w 409575"/>
              <a:gd name="connsiteY41" fmla="*/ 114300 h 225155"/>
              <a:gd name="connsiteX42" fmla="*/ 409575 w 409575"/>
              <a:gd name="connsiteY42" fmla="*/ 128588 h 225155"/>
              <a:gd name="connsiteX43" fmla="*/ 404812 w 409575"/>
              <a:gd name="connsiteY43" fmla="*/ 161925 h 225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9575" h="225155">
                <a:moveTo>
                  <a:pt x="0" y="200025"/>
                </a:moveTo>
                <a:cubicBezTo>
                  <a:pt x="1587" y="188913"/>
                  <a:pt x="3698" y="177863"/>
                  <a:pt x="4762" y="166688"/>
                </a:cubicBezTo>
                <a:cubicBezTo>
                  <a:pt x="12806" y="82224"/>
                  <a:pt x="3295" y="124937"/>
                  <a:pt x="14287" y="80963"/>
                </a:cubicBezTo>
                <a:cubicBezTo>
                  <a:pt x="15875" y="66675"/>
                  <a:pt x="15563" y="52046"/>
                  <a:pt x="19050" y="38100"/>
                </a:cubicBezTo>
                <a:cubicBezTo>
                  <a:pt x="20438" y="32547"/>
                  <a:pt x="24528" y="19766"/>
                  <a:pt x="28575" y="23813"/>
                </a:cubicBezTo>
                <a:cubicBezTo>
                  <a:pt x="35403" y="30641"/>
                  <a:pt x="31443" y="42919"/>
                  <a:pt x="33337" y="52388"/>
                </a:cubicBezTo>
                <a:cubicBezTo>
                  <a:pt x="34621" y="58806"/>
                  <a:pt x="36512" y="65088"/>
                  <a:pt x="38100" y="71438"/>
                </a:cubicBezTo>
                <a:cubicBezTo>
                  <a:pt x="39687" y="85725"/>
                  <a:pt x="41617" y="99979"/>
                  <a:pt x="42862" y="114300"/>
                </a:cubicBezTo>
                <a:cubicBezTo>
                  <a:pt x="44792" y="136498"/>
                  <a:pt x="41762" y="159479"/>
                  <a:pt x="47625" y="180975"/>
                </a:cubicBezTo>
                <a:cubicBezTo>
                  <a:pt x="49131" y="186497"/>
                  <a:pt x="53823" y="171346"/>
                  <a:pt x="57150" y="166688"/>
                </a:cubicBezTo>
                <a:cubicBezTo>
                  <a:pt x="61764" y="160229"/>
                  <a:pt x="66675" y="153988"/>
                  <a:pt x="71437" y="147638"/>
                </a:cubicBezTo>
                <a:cubicBezTo>
                  <a:pt x="73025" y="141288"/>
                  <a:pt x="74319" y="134857"/>
                  <a:pt x="76200" y="128588"/>
                </a:cubicBezTo>
                <a:cubicBezTo>
                  <a:pt x="79085" y="118971"/>
                  <a:pt x="85725" y="100013"/>
                  <a:pt x="85725" y="100013"/>
                </a:cubicBezTo>
                <a:cubicBezTo>
                  <a:pt x="88900" y="104775"/>
                  <a:pt x="92995" y="109039"/>
                  <a:pt x="95250" y="114300"/>
                </a:cubicBezTo>
                <a:cubicBezTo>
                  <a:pt x="97828" y="120316"/>
                  <a:pt x="95384" y="128722"/>
                  <a:pt x="100012" y="133350"/>
                </a:cubicBezTo>
                <a:cubicBezTo>
                  <a:pt x="104640" y="137978"/>
                  <a:pt x="112712" y="136525"/>
                  <a:pt x="119062" y="138113"/>
                </a:cubicBezTo>
                <a:cubicBezTo>
                  <a:pt x="127000" y="133350"/>
                  <a:pt x="135025" y="128731"/>
                  <a:pt x="142875" y="123825"/>
                </a:cubicBezTo>
                <a:cubicBezTo>
                  <a:pt x="147729" y="120791"/>
                  <a:pt x="151496" y="115109"/>
                  <a:pt x="157162" y="114300"/>
                </a:cubicBezTo>
                <a:cubicBezTo>
                  <a:pt x="163642" y="113374"/>
                  <a:pt x="169862" y="117475"/>
                  <a:pt x="176212" y="119063"/>
                </a:cubicBezTo>
                <a:cubicBezTo>
                  <a:pt x="172734" y="91240"/>
                  <a:pt x="167473" y="78605"/>
                  <a:pt x="176212" y="52388"/>
                </a:cubicBezTo>
                <a:cubicBezTo>
                  <a:pt x="178022" y="46958"/>
                  <a:pt x="183177" y="43220"/>
                  <a:pt x="185737" y="38100"/>
                </a:cubicBezTo>
                <a:cubicBezTo>
                  <a:pt x="187982" y="33610"/>
                  <a:pt x="188912" y="28575"/>
                  <a:pt x="190500" y="23813"/>
                </a:cubicBezTo>
                <a:cubicBezTo>
                  <a:pt x="196743" y="39421"/>
                  <a:pt x="202326" y="50266"/>
                  <a:pt x="204787" y="66675"/>
                </a:cubicBezTo>
                <a:cubicBezTo>
                  <a:pt x="208584" y="91989"/>
                  <a:pt x="214312" y="142875"/>
                  <a:pt x="214312" y="142875"/>
                </a:cubicBezTo>
                <a:cubicBezTo>
                  <a:pt x="215900" y="169863"/>
                  <a:pt x="214964" y="197118"/>
                  <a:pt x="219075" y="223838"/>
                </a:cubicBezTo>
                <a:cubicBezTo>
                  <a:pt x="220070" y="230307"/>
                  <a:pt x="222417" y="211178"/>
                  <a:pt x="223837" y="204788"/>
                </a:cubicBezTo>
                <a:cubicBezTo>
                  <a:pt x="225593" y="196886"/>
                  <a:pt x="226844" y="188877"/>
                  <a:pt x="228600" y="180975"/>
                </a:cubicBezTo>
                <a:cubicBezTo>
                  <a:pt x="229822" y="175475"/>
                  <a:pt x="234941" y="154007"/>
                  <a:pt x="238125" y="147638"/>
                </a:cubicBezTo>
                <a:cubicBezTo>
                  <a:pt x="240685" y="142518"/>
                  <a:pt x="244475" y="138113"/>
                  <a:pt x="247650" y="133350"/>
                </a:cubicBezTo>
                <a:cubicBezTo>
                  <a:pt x="249237" y="128588"/>
                  <a:pt x="248862" y="122613"/>
                  <a:pt x="252412" y="119063"/>
                </a:cubicBezTo>
                <a:cubicBezTo>
                  <a:pt x="262291" y="109184"/>
                  <a:pt x="271108" y="116240"/>
                  <a:pt x="280987" y="119063"/>
                </a:cubicBezTo>
                <a:cubicBezTo>
                  <a:pt x="287281" y="120861"/>
                  <a:pt x="293687" y="122238"/>
                  <a:pt x="300037" y="123825"/>
                </a:cubicBezTo>
                <a:cubicBezTo>
                  <a:pt x="301625" y="115888"/>
                  <a:pt x="302670" y="107822"/>
                  <a:pt x="304800" y="100013"/>
                </a:cubicBezTo>
                <a:cubicBezTo>
                  <a:pt x="307442" y="90327"/>
                  <a:pt x="312356" y="81283"/>
                  <a:pt x="314325" y="71438"/>
                </a:cubicBezTo>
                <a:cubicBezTo>
                  <a:pt x="324009" y="23013"/>
                  <a:pt x="314085" y="67514"/>
                  <a:pt x="323850" y="33338"/>
                </a:cubicBezTo>
                <a:cubicBezTo>
                  <a:pt x="335813" y="-8531"/>
                  <a:pt x="321953" y="34264"/>
                  <a:pt x="333375" y="0"/>
                </a:cubicBezTo>
                <a:cubicBezTo>
                  <a:pt x="334962" y="19050"/>
                  <a:pt x="337307" y="38052"/>
                  <a:pt x="338137" y="57150"/>
                </a:cubicBezTo>
                <a:cubicBezTo>
                  <a:pt x="340483" y="111097"/>
                  <a:pt x="338416" y="165263"/>
                  <a:pt x="342900" y="219075"/>
                </a:cubicBezTo>
                <a:cubicBezTo>
                  <a:pt x="344225" y="234974"/>
                  <a:pt x="345295" y="187228"/>
                  <a:pt x="347662" y="171450"/>
                </a:cubicBezTo>
                <a:cubicBezTo>
                  <a:pt x="351716" y="144423"/>
                  <a:pt x="355991" y="128608"/>
                  <a:pt x="361950" y="104775"/>
                </a:cubicBezTo>
                <a:cubicBezTo>
                  <a:pt x="369887" y="106363"/>
                  <a:pt x="377860" y="107782"/>
                  <a:pt x="385762" y="109538"/>
                </a:cubicBezTo>
                <a:cubicBezTo>
                  <a:pt x="392152" y="110958"/>
                  <a:pt x="399701" y="110211"/>
                  <a:pt x="404812" y="114300"/>
                </a:cubicBezTo>
                <a:cubicBezTo>
                  <a:pt x="408732" y="117436"/>
                  <a:pt x="407987" y="123825"/>
                  <a:pt x="409575" y="128588"/>
                </a:cubicBezTo>
                <a:cubicBezTo>
                  <a:pt x="402804" y="148899"/>
                  <a:pt x="404812" y="137855"/>
                  <a:pt x="404812" y="16192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nvGrpSpPr>
          <p:cNvPr id="231" name="Group 230">
            <a:extLst>
              <a:ext uri="{FF2B5EF4-FFF2-40B4-BE49-F238E27FC236}">
                <a16:creationId xmlns:a16="http://schemas.microsoft.com/office/drawing/2014/main" id="{0954A7CF-0D04-4076-9A7C-BAFF29173555}"/>
              </a:ext>
            </a:extLst>
          </p:cNvPr>
          <p:cNvGrpSpPr/>
          <p:nvPr/>
        </p:nvGrpSpPr>
        <p:grpSpPr>
          <a:xfrm>
            <a:off x="6763685" y="2946401"/>
            <a:ext cx="225665" cy="713984"/>
            <a:chOff x="6319185" y="2530258"/>
            <a:chExt cx="225665" cy="713984"/>
          </a:xfrm>
        </p:grpSpPr>
        <p:sp>
          <p:nvSpPr>
            <p:cNvPr id="224" name="Freeform: Shape 223">
              <a:extLst>
                <a:ext uri="{FF2B5EF4-FFF2-40B4-BE49-F238E27FC236}">
                  <a16:creationId xmlns:a16="http://schemas.microsoft.com/office/drawing/2014/main" id="{44B1DCA9-8B77-4931-A0FD-65F1D703601F}"/>
                </a:ext>
              </a:extLst>
            </p:cNvPr>
            <p:cNvSpPr/>
            <p:nvPr/>
          </p:nvSpPr>
          <p:spPr>
            <a:xfrm>
              <a:off x="6413326" y="2530258"/>
              <a:ext cx="25737" cy="263046"/>
            </a:xfrm>
            <a:custGeom>
              <a:avLst/>
              <a:gdLst>
                <a:gd name="connsiteX0" fmla="*/ 0 w 25737"/>
                <a:gd name="connsiteY0" fmla="*/ 0 h 263046"/>
                <a:gd name="connsiteX1" fmla="*/ 6263 w 25737"/>
                <a:gd name="connsiteY1" fmla="*/ 31315 h 263046"/>
                <a:gd name="connsiteX2" fmla="*/ 12526 w 25737"/>
                <a:gd name="connsiteY2" fmla="*/ 56367 h 263046"/>
                <a:gd name="connsiteX3" fmla="*/ 18789 w 25737"/>
                <a:gd name="connsiteY3" fmla="*/ 118997 h 263046"/>
                <a:gd name="connsiteX4" fmla="*/ 25052 w 25737"/>
                <a:gd name="connsiteY4" fmla="*/ 156575 h 263046"/>
                <a:gd name="connsiteX5" fmla="*/ 25052 w 25737"/>
                <a:gd name="connsiteY5" fmla="*/ 263046 h 263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37" h="263046">
                  <a:moveTo>
                    <a:pt x="0" y="0"/>
                  </a:moveTo>
                  <a:cubicBezTo>
                    <a:pt x="2088" y="10438"/>
                    <a:pt x="3954" y="20923"/>
                    <a:pt x="6263" y="31315"/>
                  </a:cubicBezTo>
                  <a:cubicBezTo>
                    <a:pt x="8130" y="39718"/>
                    <a:pt x="11309" y="47846"/>
                    <a:pt x="12526" y="56367"/>
                  </a:cubicBezTo>
                  <a:cubicBezTo>
                    <a:pt x="15493" y="77137"/>
                    <a:pt x="16187" y="98178"/>
                    <a:pt x="18789" y="118997"/>
                  </a:cubicBezTo>
                  <a:cubicBezTo>
                    <a:pt x="20364" y="131598"/>
                    <a:pt x="24500" y="143888"/>
                    <a:pt x="25052" y="156575"/>
                  </a:cubicBezTo>
                  <a:cubicBezTo>
                    <a:pt x="26594" y="192032"/>
                    <a:pt x="25052" y="227556"/>
                    <a:pt x="25052" y="263046"/>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Freeform: Shape 224">
              <a:extLst>
                <a:ext uri="{FF2B5EF4-FFF2-40B4-BE49-F238E27FC236}">
                  <a16:creationId xmlns:a16="http://schemas.microsoft.com/office/drawing/2014/main" id="{2703EB65-4A95-42FD-AB6B-FD38D69C940D}"/>
                </a:ext>
              </a:extLst>
            </p:cNvPr>
            <p:cNvSpPr/>
            <p:nvPr/>
          </p:nvSpPr>
          <p:spPr>
            <a:xfrm>
              <a:off x="6356959" y="2787041"/>
              <a:ext cx="162838" cy="0"/>
            </a:xfrm>
            <a:custGeom>
              <a:avLst/>
              <a:gdLst>
                <a:gd name="connsiteX0" fmla="*/ 0 w 162838"/>
                <a:gd name="connsiteY0" fmla="*/ 0 h 0"/>
                <a:gd name="connsiteX1" fmla="*/ 162838 w 162838"/>
                <a:gd name="connsiteY1" fmla="*/ 0 h 0"/>
              </a:gdLst>
              <a:ahLst/>
              <a:cxnLst>
                <a:cxn ang="0">
                  <a:pos x="connsiteX0" y="connsiteY0"/>
                </a:cxn>
                <a:cxn ang="0">
                  <a:pos x="connsiteX1" y="connsiteY1"/>
                </a:cxn>
              </a:cxnLst>
              <a:rect l="l" t="t" r="r" b="b"/>
              <a:pathLst>
                <a:path w="162838">
                  <a:moveTo>
                    <a:pt x="0" y="0"/>
                  </a:moveTo>
                  <a:lnTo>
                    <a:pt x="162838" y="0"/>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Freeform: Shape 225">
              <a:extLst>
                <a:ext uri="{FF2B5EF4-FFF2-40B4-BE49-F238E27FC236}">
                  <a16:creationId xmlns:a16="http://schemas.microsoft.com/office/drawing/2014/main" id="{33D001E0-4055-433D-BCFD-08F26BFC2FF7}"/>
                </a:ext>
              </a:extLst>
            </p:cNvPr>
            <p:cNvSpPr/>
            <p:nvPr/>
          </p:nvSpPr>
          <p:spPr>
            <a:xfrm>
              <a:off x="6375748" y="2793148"/>
              <a:ext cx="131523" cy="133540"/>
            </a:xfrm>
            <a:custGeom>
              <a:avLst/>
              <a:gdLst>
                <a:gd name="connsiteX0" fmla="*/ 62630 w 131523"/>
                <a:gd name="connsiteY0" fmla="*/ 156 h 133540"/>
                <a:gd name="connsiteX1" fmla="*/ 18789 w 131523"/>
                <a:gd name="connsiteY1" fmla="*/ 50260 h 133540"/>
                <a:gd name="connsiteX2" fmla="*/ 6263 w 131523"/>
                <a:gd name="connsiteY2" fmla="*/ 94101 h 133540"/>
                <a:gd name="connsiteX3" fmla="*/ 0 w 131523"/>
                <a:gd name="connsiteY3" fmla="*/ 112890 h 133540"/>
                <a:gd name="connsiteX4" fmla="*/ 18789 w 131523"/>
                <a:gd name="connsiteY4" fmla="*/ 125416 h 133540"/>
                <a:gd name="connsiteX5" fmla="*/ 131523 w 131523"/>
                <a:gd name="connsiteY5" fmla="*/ 125416 h 133540"/>
                <a:gd name="connsiteX6" fmla="*/ 112734 w 131523"/>
                <a:gd name="connsiteY6" fmla="*/ 81575 h 133540"/>
                <a:gd name="connsiteX7" fmla="*/ 100208 w 131523"/>
                <a:gd name="connsiteY7" fmla="*/ 37734 h 133540"/>
                <a:gd name="connsiteX8" fmla="*/ 62630 w 131523"/>
                <a:gd name="connsiteY8" fmla="*/ 156 h 13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523" h="133540">
                  <a:moveTo>
                    <a:pt x="62630" y="156"/>
                  </a:moveTo>
                  <a:cubicBezTo>
                    <a:pt x="49060" y="2244"/>
                    <a:pt x="29146" y="29545"/>
                    <a:pt x="18789" y="50260"/>
                  </a:cubicBezTo>
                  <a:cubicBezTo>
                    <a:pt x="13783" y="60271"/>
                    <a:pt x="8939" y="84737"/>
                    <a:pt x="6263" y="94101"/>
                  </a:cubicBezTo>
                  <a:cubicBezTo>
                    <a:pt x="4449" y="100449"/>
                    <a:pt x="2088" y="106627"/>
                    <a:pt x="0" y="112890"/>
                  </a:cubicBezTo>
                  <a:cubicBezTo>
                    <a:pt x="6263" y="117065"/>
                    <a:pt x="12056" y="122050"/>
                    <a:pt x="18789" y="125416"/>
                  </a:cubicBezTo>
                  <a:cubicBezTo>
                    <a:pt x="53069" y="142556"/>
                    <a:pt x="98893" y="127591"/>
                    <a:pt x="131523" y="125416"/>
                  </a:cubicBezTo>
                  <a:cubicBezTo>
                    <a:pt x="120389" y="103148"/>
                    <a:pt x="118878" y="103078"/>
                    <a:pt x="112734" y="81575"/>
                  </a:cubicBezTo>
                  <a:cubicBezTo>
                    <a:pt x="110058" y="72211"/>
                    <a:pt x="105214" y="47745"/>
                    <a:pt x="100208" y="37734"/>
                  </a:cubicBezTo>
                  <a:cubicBezTo>
                    <a:pt x="89945" y="17208"/>
                    <a:pt x="76200" y="-1932"/>
                    <a:pt x="62630" y="156"/>
                  </a:cubicBez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Freeform: Shape 226">
              <a:extLst>
                <a:ext uri="{FF2B5EF4-FFF2-40B4-BE49-F238E27FC236}">
                  <a16:creationId xmlns:a16="http://schemas.microsoft.com/office/drawing/2014/main" id="{90ECE21F-8EAD-418E-9F81-6DA50AA276F8}"/>
                </a:ext>
              </a:extLst>
            </p:cNvPr>
            <p:cNvSpPr/>
            <p:nvPr/>
          </p:nvSpPr>
          <p:spPr>
            <a:xfrm>
              <a:off x="6444641" y="2937353"/>
              <a:ext cx="18822" cy="231732"/>
            </a:xfrm>
            <a:custGeom>
              <a:avLst/>
              <a:gdLst>
                <a:gd name="connsiteX0" fmla="*/ 0 w 18822"/>
                <a:gd name="connsiteY0" fmla="*/ 0 h 231732"/>
                <a:gd name="connsiteX1" fmla="*/ 12526 w 18822"/>
                <a:gd name="connsiteY1" fmla="*/ 125261 h 231732"/>
                <a:gd name="connsiteX2" fmla="*/ 18789 w 18822"/>
                <a:gd name="connsiteY2" fmla="*/ 231732 h 231732"/>
              </a:gdLst>
              <a:ahLst/>
              <a:cxnLst>
                <a:cxn ang="0">
                  <a:pos x="connsiteX0" y="connsiteY0"/>
                </a:cxn>
                <a:cxn ang="0">
                  <a:pos x="connsiteX1" y="connsiteY1"/>
                </a:cxn>
                <a:cxn ang="0">
                  <a:pos x="connsiteX2" y="connsiteY2"/>
                </a:cxn>
              </a:cxnLst>
              <a:rect l="l" t="t" r="r" b="b"/>
              <a:pathLst>
                <a:path w="18822" h="231732">
                  <a:moveTo>
                    <a:pt x="0" y="0"/>
                  </a:moveTo>
                  <a:cubicBezTo>
                    <a:pt x="12835" y="64177"/>
                    <a:pt x="4325" y="14542"/>
                    <a:pt x="12526" y="125261"/>
                  </a:cubicBezTo>
                  <a:cubicBezTo>
                    <a:pt x="19656" y="221515"/>
                    <a:pt x="18789" y="170837"/>
                    <a:pt x="18789" y="23173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Freeform: Shape 227">
              <a:extLst>
                <a:ext uri="{FF2B5EF4-FFF2-40B4-BE49-F238E27FC236}">
                  <a16:creationId xmlns:a16="http://schemas.microsoft.com/office/drawing/2014/main" id="{4B6C934E-1C63-4470-83A9-F130B6F170B8}"/>
                </a:ext>
              </a:extLst>
            </p:cNvPr>
            <p:cNvSpPr/>
            <p:nvPr/>
          </p:nvSpPr>
          <p:spPr>
            <a:xfrm>
              <a:off x="6382012" y="3156560"/>
              <a:ext cx="162838" cy="87682"/>
            </a:xfrm>
            <a:custGeom>
              <a:avLst/>
              <a:gdLst>
                <a:gd name="connsiteX0" fmla="*/ 0 w 144049"/>
                <a:gd name="connsiteY0" fmla="*/ 12526 h 93945"/>
                <a:gd name="connsiteX1" fmla="*/ 93945 w 144049"/>
                <a:gd name="connsiteY1" fmla="*/ 0 h 93945"/>
                <a:gd name="connsiteX2" fmla="*/ 144049 w 144049"/>
                <a:gd name="connsiteY2" fmla="*/ 6263 h 93945"/>
                <a:gd name="connsiteX3" fmla="*/ 118997 w 144049"/>
                <a:gd name="connsiteY3" fmla="*/ 43841 h 93945"/>
                <a:gd name="connsiteX4" fmla="*/ 106471 w 144049"/>
                <a:gd name="connsiteY4" fmla="*/ 62630 h 93945"/>
                <a:gd name="connsiteX5" fmla="*/ 75156 w 144049"/>
                <a:gd name="connsiteY5" fmla="*/ 93945 h 93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4049" h="93945">
                  <a:moveTo>
                    <a:pt x="0" y="12526"/>
                  </a:moveTo>
                  <a:cubicBezTo>
                    <a:pt x="33313" y="5863"/>
                    <a:pt x="57334" y="0"/>
                    <a:pt x="93945" y="0"/>
                  </a:cubicBezTo>
                  <a:cubicBezTo>
                    <a:pt x="110776" y="0"/>
                    <a:pt x="127348" y="4175"/>
                    <a:pt x="144049" y="6263"/>
                  </a:cubicBezTo>
                  <a:cubicBezTo>
                    <a:pt x="133042" y="39283"/>
                    <a:pt x="145061" y="12565"/>
                    <a:pt x="118997" y="43841"/>
                  </a:cubicBezTo>
                  <a:cubicBezTo>
                    <a:pt x="114178" y="49624"/>
                    <a:pt x="111290" y="56847"/>
                    <a:pt x="106471" y="62630"/>
                  </a:cubicBezTo>
                  <a:lnTo>
                    <a:pt x="75156" y="93945"/>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Freeform: Shape 228">
              <a:extLst>
                <a:ext uri="{FF2B5EF4-FFF2-40B4-BE49-F238E27FC236}">
                  <a16:creationId xmlns:a16="http://schemas.microsoft.com/office/drawing/2014/main" id="{2A9E95C6-BC0E-47C3-A5E3-03CDDF0F66BE}"/>
                </a:ext>
              </a:extLst>
            </p:cNvPr>
            <p:cNvSpPr/>
            <p:nvPr/>
          </p:nvSpPr>
          <p:spPr>
            <a:xfrm>
              <a:off x="6394537" y="3169085"/>
              <a:ext cx="68893" cy="75156"/>
            </a:xfrm>
            <a:custGeom>
              <a:avLst/>
              <a:gdLst>
                <a:gd name="connsiteX0" fmla="*/ 68893 w 68893"/>
                <a:gd name="connsiteY0" fmla="*/ 0 h 75156"/>
                <a:gd name="connsiteX1" fmla="*/ 37578 w 68893"/>
                <a:gd name="connsiteY1" fmla="*/ 25052 h 75156"/>
                <a:gd name="connsiteX2" fmla="*/ 12526 w 68893"/>
                <a:gd name="connsiteY2" fmla="*/ 62630 h 75156"/>
                <a:gd name="connsiteX3" fmla="*/ 0 w 68893"/>
                <a:gd name="connsiteY3" fmla="*/ 75156 h 75156"/>
              </a:gdLst>
              <a:ahLst/>
              <a:cxnLst>
                <a:cxn ang="0">
                  <a:pos x="connsiteX0" y="connsiteY0"/>
                </a:cxn>
                <a:cxn ang="0">
                  <a:pos x="connsiteX1" y="connsiteY1"/>
                </a:cxn>
                <a:cxn ang="0">
                  <a:pos x="connsiteX2" y="connsiteY2"/>
                </a:cxn>
                <a:cxn ang="0">
                  <a:pos x="connsiteX3" y="connsiteY3"/>
                </a:cxn>
              </a:cxnLst>
              <a:rect l="l" t="t" r="r" b="b"/>
              <a:pathLst>
                <a:path w="68893" h="75156">
                  <a:moveTo>
                    <a:pt x="68893" y="0"/>
                  </a:moveTo>
                  <a:cubicBezTo>
                    <a:pt x="58455" y="8351"/>
                    <a:pt x="46520" y="15116"/>
                    <a:pt x="37578" y="25052"/>
                  </a:cubicBezTo>
                  <a:cubicBezTo>
                    <a:pt x="27507" y="36242"/>
                    <a:pt x="23171" y="51985"/>
                    <a:pt x="12526" y="62630"/>
                  </a:cubicBezTo>
                  <a:lnTo>
                    <a:pt x="0" y="75156"/>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Freeform: Shape 229">
              <a:extLst>
                <a:ext uri="{FF2B5EF4-FFF2-40B4-BE49-F238E27FC236}">
                  <a16:creationId xmlns:a16="http://schemas.microsoft.com/office/drawing/2014/main" id="{2CBB9510-397E-42A8-98FE-563526AD5459}"/>
                </a:ext>
              </a:extLst>
            </p:cNvPr>
            <p:cNvSpPr/>
            <p:nvPr/>
          </p:nvSpPr>
          <p:spPr>
            <a:xfrm>
              <a:off x="6319185" y="3169085"/>
              <a:ext cx="62826" cy="68893"/>
            </a:xfrm>
            <a:custGeom>
              <a:avLst/>
              <a:gdLst>
                <a:gd name="connsiteX0" fmla="*/ 62826 w 62826"/>
                <a:gd name="connsiteY0" fmla="*/ 0 h 68893"/>
                <a:gd name="connsiteX1" fmla="*/ 31511 w 62826"/>
                <a:gd name="connsiteY1" fmla="*/ 25052 h 68893"/>
                <a:gd name="connsiteX2" fmla="*/ 18985 w 62826"/>
                <a:gd name="connsiteY2" fmla="*/ 43841 h 68893"/>
                <a:gd name="connsiteX3" fmla="*/ 196 w 62826"/>
                <a:gd name="connsiteY3" fmla="*/ 68893 h 68893"/>
              </a:gdLst>
              <a:ahLst/>
              <a:cxnLst>
                <a:cxn ang="0">
                  <a:pos x="connsiteX0" y="connsiteY0"/>
                </a:cxn>
                <a:cxn ang="0">
                  <a:pos x="connsiteX1" y="connsiteY1"/>
                </a:cxn>
                <a:cxn ang="0">
                  <a:pos x="connsiteX2" y="connsiteY2"/>
                </a:cxn>
                <a:cxn ang="0">
                  <a:pos x="connsiteX3" y="connsiteY3"/>
                </a:cxn>
              </a:cxnLst>
              <a:rect l="l" t="t" r="r" b="b"/>
              <a:pathLst>
                <a:path w="62826" h="68893">
                  <a:moveTo>
                    <a:pt x="62826" y="0"/>
                  </a:moveTo>
                  <a:cubicBezTo>
                    <a:pt x="52388" y="8351"/>
                    <a:pt x="40963" y="15600"/>
                    <a:pt x="31511" y="25052"/>
                  </a:cubicBezTo>
                  <a:cubicBezTo>
                    <a:pt x="26188" y="30375"/>
                    <a:pt x="24308" y="38518"/>
                    <a:pt x="18985" y="43841"/>
                  </a:cubicBezTo>
                  <a:cubicBezTo>
                    <a:pt x="-3278" y="66104"/>
                    <a:pt x="196" y="44723"/>
                    <a:pt x="196" y="68893"/>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36" name="Straight Arrow Connector 235">
            <a:extLst>
              <a:ext uri="{FF2B5EF4-FFF2-40B4-BE49-F238E27FC236}">
                <a16:creationId xmlns:a16="http://schemas.microsoft.com/office/drawing/2014/main" id="{E319BD0A-0B10-4FCD-8802-0E478C802815}"/>
              </a:ext>
            </a:extLst>
          </p:cNvPr>
          <p:cNvCxnSpPr>
            <a:cxnSpLocks/>
          </p:cNvCxnSpPr>
          <p:nvPr/>
        </p:nvCxnSpPr>
        <p:spPr>
          <a:xfrm>
            <a:off x="7021885" y="3318295"/>
            <a:ext cx="0" cy="115682"/>
          </a:xfrm>
          <a:prstGeom prst="straightConnector1">
            <a:avLst/>
          </a:prstGeom>
          <a:ln w="12700">
            <a:solidFill>
              <a:srgbClr val="00B050"/>
            </a:solidFill>
            <a:headEnd type="stealth"/>
            <a:tailEnd type="none"/>
          </a:ln>
        </p:spPr>
        <p:style>
          <a:lnRef idx="1">
            <a:schemeClr val="accent1"/>
          </a:lnRef>
          <a:fillRef idx="0">
            <a:schemeClr val="accent1"/>
          </a:fillRef>
          <a:effectRef idx="0">
            <a:schemeClr val="accent1"/>
          </a:effectRef>
          <a:fontRef idx="minor">
            <a:schemeClr val="tx1"/>
          </a:fontRef>
        </p:style>
      </p:cxnSp>
      <p:sp>
        <p:nvSpPr>
          <p:cNvPr id="237" name="TextBox 236">
            <a:extLst>
              <a:ext uri="{FF2B5EF4-FFF2-40B4-BE49-F238E27FC236}">
                <a16:creationId xmlns:a16="http://schemas.microsoft.com/office/drawing/2014/main" id="{826618D4-74FC-4E5B-8780-E6888CB03A5B}"/>
              </a:ext>
            </a:extLst>
          </p:cNvPr>
          <p:cNvSpPr txBox="1"/>
          <p:nvPr/>
        </p:nvSpPr>
        <p:spPr>
          <a:xfrm>
            <a:off x="6979971" y="3271374"/>
            <a:ext cx="180299" cy="230832"/>
          </a:xfrm>
          <a:prstGeom prst="rect">
            <a:avLst/>
          </a:prstGeom>
          <a:noFill/>
        </p:spPr>
        <p:txBody>
          <a:bodyPr wrap="square" rtlCol="0">
            <a:spAutoFit/>
          </a:bodyPr>
          <a:lstStyle/>
          <a:p>
            <a:r>
              <a:rPr lang="en-US" sz="900" b="1" dirty="0">
                <a:solidFill>
                  <a:srgbClr val="00B050"/>
                </a:solidFill>
              </a:rPr>
              <a:t>i</a:t>
            </a:r>
            <a:endParaRPr lang="en-US" sz="900" b="1" baseline="-25000" dirty="0">
              <a:solidFill>
                <a:srgbClr val="00B050"/>
              </a:solidFill>
            </a:endParaRPr>
          </a:p>
        </p:txBody>
      </p:sp>
      <p:cxnSp>
        <p:nvCxnSpPr>
          <p:cNvPr id="238" name="Straight Arrow Connector 237">
            <a:extLst>
              <a:ext uri="{FF2B5EF4-FFF2-40B4-BE49-F238E27FC236}">
                <a16:creationId xmlns:a16="http://schemas.microsoft.com/office/drawing/2014/main" id="{9860F7B0-3116-4769-8639-0031DA5EF59D}"/>
              </a:ext>
            </a:extLst>
          </p:cNvPr>
          <p:cNvCxnSpPr>
            <a:cxnSpLocks/>
          </p:cNvCxnSpPr>
          <p:nvPr/>
        </p:nvCxnSpPr>
        <p:spPr>
          <a:xfrm>
            <a:off x="5666160" y="3600076"/>
            <a:ext cx="0" cy="115682"/>
          </a:xfrm>
          <a:prstGeom prst="straightConnector1">
            <a:avLst/>
          </a:prstGeom>
          <a:ln w="12700">
            <a:solidFill>
              <a:srgbClr val="FF0000"/>
            </a:solidFill>
            <a:headEnd type="stealth"/>
            <a:tailEnd type="none"/>
          </a:ln>
        </p:spPr>
        <p:style>
          <a:lnRef idx="1">
            <a:schemeClr val="accent1"/>
          </a:lnRef>
          <a:fillRef idx="0">
            <a:schemeClr val="accent1"/>
          </a:fillRef>
          <a:effectRef idx="0">
            <a:schemeClr val="accent1"/>
          </a:effectRef>
          <a:fontRef idx="minor">
            <a:schemeClr val="tx1"/>
          </a:fontRef>
        </p:style>
      </p:cxnSp>
      <p:sp>
        <p:nvSpPr>
          <p:cNvPr id="239" name="TextBox 238">
            <a:extLst>
              <a:ext uri="{FF2B5EF4-FFF2-40B4-BE49-F238E27FC236}">
                <a16:creationId xmlns:a16="http://schemas.microsoft.com/office/drawing/2014/main" id="{14A397E8-B717-4C24-BD1B-351D154F179A}"/>
              </a:ext>
            </a:extLst>
          </p:cNvPr>
          <p:cNvSpPr txBox="1"/>
          <p:nvPr/>
        </p:nvSpPr>
        <p:spPr>
          <a:xfrm>
            <a:off x="5640121" y="3553948"/>
            <a:ext cx="180299" cy="230832"/>
          </a:xfrm>
          <a:prstGeom prst="rect">
            <a:avLst/>
          </a:prstGeom>
          <a:noFill/>
        </p:spPr>
        <p:txBody>
          <a:bodyPr wrap="square" rtlCol="0">
            <a:spAutoFit/>
          </a:bodyPr>
          <a:lstStyle/>
          <a:p>
            <a:r>
              <a:rPr lang="en-US" sz="900" b="1" dirty="0" err="1">
                <a:solidFill>
                  <a:srgbClr val="FF0000"/>
                </a:solidFill>
              </a:rPr>
              <a:t>i</a:t>
            </a:r>
            <a:endParaRPr lang="en-US" sz="900" b="1" baseline="-25000" dirty="0">
              <a:solidFill>
                <a:srgbClr val="FF0000"/>
              </a:solidFill>
            </a:endParaRPr>
          </a:p>
        </p:txBody>
      </p:sp>
      <p:cxnSp>
        <p:nvCxnSpPr>
          <p:cNvPr id="232" name="Straight Connector 231">
            <a:extLst>
              <a:ext uri="{FF2B5EF4-FFF2-40B4-BE49-F238E27FC236}">
                <a16:creationId xmlns:a16="http://schemas.microsoft.com/office/drawing/2014/main" id="{C52B3A10-B067-4151-8721-2F95B5EA14B5}"/>
              </a:ext>
            </a:extLst>
          </p:cNvPr>
          <p:cNvCxnSpPr>
            <a:cxnSpLocks/>
          </p:cNvCxnSpPr>
          <p:nvPr/>
        </p:nvCxnSpPr>
        <p:spPr>
          <a:xfrm>
            <a:off x="5676278" y="3444423"/>
            <a:ext cx="0" cy="451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38494166-2F34-4253-A06F-4F97B2DD1C4A}"/>
              </a:ext>
            </a:extLst>
          </p:cNvPr>
          <p:cNvCxnSpPr>
            <a:cxnSpLocks/>
          </p:cNvCxnSpPr>
          <p:nvPr/>
        </p:nvCxnSpPr>
        <p:spPr>
          <a:xfrm>
            <a:off x="5157788" y="3447972"/>
            <a:ext cx="66077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A043E2C-53A1-491E-8C4E-6CA820D2E4C6}"/>
              </a:ext>
            </a:extLst>
          </p:cNvPr>
          <p:cNvCxnSpPr>
            <a:cxnSpLocks/>
          </p:cNvCxnSpPr>
          <p:nvPr/>
        </p:nvCxnSpPr>
        <p:spPr>
          <a:xfrm>
            <a:off x="4648202" y="3547984"/>
            <a:ext cx="52863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9366861A-2486-4A74-AD4C-3D2FE759AC19}"/>
              </a:ext>
            </a:extLst>
          </p:cNvPr>
          <p:cNvCxnSpPr>
            <a:cxnSpLocks/>
          </p:cNvCxnSpPr>
          <p:nvPr/>
        </p:nvCxnSpPr>
        <p:spPr>
          <a:xfrm flipV="1">
            <a:off x="5162551" y="3437156"/>
            <a:ext cx="0" cy="1108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42" name="Group 241">
            <a:extLst>
              <a:ext uri="{FF2B5EF4-FFF2-40B4-BE49-F238E27FC236}">
                <a16:creationId xmlns:a16="http://schemas.microsoft.com/office/drawing/2014/main" id="{628C8B38-9CB3-4E1C-8BC7-CFECFBA2F09A}"/>
              </a:ext>
            </a:extLst>
          </p:cNvPr>
          <p:cNvGrpSpPr/>
          <p:nvPr/>
        </p:nvGrpSpPr>
        <p:grpSpPr>
          <a:xfrm>
            <a:off x="3488588" y="4566390"/>
            <a:ext cx="87189" cy="36570"/>
            <a:chOff x="5795586" y="4767427"/>
            <a:chExt cx="134091" cy="69850"/>
          </a:xfrm>
        </p:grpSpPr>
        <p:cxnSp>
          <p:nvCxnSpPr>
            <p:cNvPr id="243" name="Straight Connector 242">
              <a:extLst>
                <a:ext uri="{FF2B5EF4-FFF2-40B4-BE49-F238E27FC236}">
                  <a16:creationId xmlns:a16="http://schemas.microsoft.com/office/drawing/2014/main" id="{39944551-D049-4F8C-829F-F558EAB9359D}"/>
                </a:ext>
              </a:extLst>
            </p:cNvPr>
            <p:cNvCxnSpPr>
              <a:cxnSpLocks/>
            </p:cNvCxnSpPr>
            <p:nvPr/>
          </p:nvCxnSpPr>
          <p:spPr>
            <a:xfrm>
              <a:off x="5795586" y="4767427"/>
              <a:ext cx="13409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AF2202A1-CF31-4929-8CD8-32749F7E3A5A}"/>
                </a:ext>
              </a:extLst>
            </p:cNvPr>
            <p:cNvCxnSpPr>
              <a:cxnSpLocks/>
            </p:cNvCxnSpPr>
            <p:nvPr/>
          </p:nvCxnSpPr>
          <p:spPr>
            <a:xfrm>
              <a:off x="5817446" y="4802352"/>
              <a:ext cx="8778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E8A7911A-5D5D-490A-B149-B832FEB14066}"/>
                </a:ext>
              </a:extLst>
            </p:cNvPr>
            <p:cNvCxnSpPr>
              <a:cxnSpLocks/>
            </p:cNvCxnSpPr>
            <p:nvPr/>
          </p:nvCxnSpPr>
          <p:spPr>
            <a:xfrm>
              <a:off x="5838953" y="4837277"/>
              <a:ext cx="438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6" name="Group 245">
            <a:extLst>
              <a:ext uri="{FF2B5EF4-FFF2-40B4-BE49-F238E27FC236}">
                <a16:creationId xmlns:a16="http://schemas.microsoft.com/office/drawing/2014/main" id="{AD292421-1B5D-4784-854B-7C3EB396EA8B}"/>
              </a:ext>
            </a:extLst>
          </p:cNvPr>
          <p:cNvGrpSpPr/>
          <p:nvPr/>
        </p:nvGrpSpPr>
        <p:grpSpPr>
          <a:xfrm>
            <a:off x="4964963" y="4566388"/>
            <a:ext cx="87189" cy="36570"/>
            <a:chOff x="5795586" y="4767427"/>
            <a:chExt cx="134091" cy="69850"/>
          </a:xfrm>
        </p:grpSpPr>
        <p:cxnSp>
          <p:nvCxnSpPr>
            <p:cNvPr id="247" name="Straight Connector 246">
              <a:extLst>
                <a:ext uri="{FF2B5EF4-FFF2-40B4-BE49-F238E27FC236}">
                  <a16:creationId xmlns:a16="http://schemas.microsoft.com/office/drawing/2014/main" id="{00F68FE9-DEC6-4A5C-8D5F-8E9341CCC4B6}"/>
                </a:ext>
              </a:extLst>
            </p:cNvPr>
            <p:cNvCxnSpPr>
              <a:cxnSpLocks/>
            </p:cNvCxnSpPr>
            <p:nvPr/>
          </p:nvCxnSpPr>
          <p:spPr>
            <a:xfrm>
              <a:off x="5795586" y="4767427"/>
              <a:ext cx="13409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0303F61-E6C8-4F28-93C8-33C5C50770AC}"/>
                </a:ext>
              </a:extLst>
            </p:cNvPr>
            <p:cNvCxnSpPr>
              <a:cxnSpLocks/>
            </p:cNvCxnSpPr>
            <p:nvPr/>
          </p:nvCxnSpPr>
          <p:spPr>
            <a:xfrm>
              <a:off x="5817446" y="4802352"/>
              <a:ext cx="8778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3515B00-074B-4265-9660-2D91F822EB03}"/>
                </a:ext>
              </a:extLst>
            </p:cNvPr>
            <p:cNvCxnSpPr>
              <a:cxnSpLocks/>
            </p:cNvCxnSpPr>
            <p:nvPr/>
          </p:nvCxnSpPr>
          <p:spPr>
            <a:xfrm>
              <a:off x="5838953" y="4837277"/>
              <a:ext cx="438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50" name="Straight Connector 249">
            <a:extLst>
              <a:ext uri="{FF2B5EF4-FFF2-40B4-BE49-F238E27FC236}">
                <a16:creationId xmlns:a16="http://schemas.microsoft.com/office/drawing/2014/main" id="{DA76A292-9598-405C-811A-38FA8B02AA29}"/>
              </a:ext>
            </a:extLst>
          </p:cNvPr>
          <p:cNvCxnSpPr>
            <a:cxnSpLocks/>
          </p:cNvCxnSpPr>
          <p:nvPr/>
        </p:nvCxnSpPr>
        <p:spPr>
          <a:xfrm flipV="1">
            <a:off x="3533777" y="4494431"/>
            <a:ext cx="0" cy="6796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889F3FA-98E9-4FB2-A855-8CFCDBAC28C4}"/>
              </a:ext>
            </a:extLst>
          </p:cNvPr>
          <p:cNvCxnSpPr>
            <a:cxnSpLocks/>
          </p:cNvCxnSpPr>
          <p:nvPr/>
        </p:nvCxnSpPr>
        <p:spPr>
          <a:xfrm flipV="1">
            <a:off x="5010152" y="4494430"/>
            <a:ext cx="0" cy="6796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55" name="Group 254">
            <a:extLst>
              <a:ext uri="{FF2B5EF4-FFF2-40B4-BE49-F238E27FC236}">
                <a16:creationId xmlns:a16="http://schemas.microsoft.com/office/drawing/2014/main" id="{22EDB24A-EEDA-4C5E-ACF2-267F440558E3}"/>
              </a:ext>
            </a:extLst>
          </p:cNvPr>
          <p:cNvGrpSpPr/>
          <p:nvPr/>
        </p:nvGrpSpPr>
        <p:grpSpPr>
          <a:xfrm>
            <a:off x="1159724" y="1766040"/>
            <a:ext cx="87189" cy="36570"/>
            <a:chOff x="5795586" y="4767427"/>
            <a:chExt cx="134091" cy="69850"/>
          </a:xfrm>
        </p:grpSpPr>
        <p:cxnSp>
          <p:nvCxnSpPr>
            <p:cNvPr id="256" name="Straight Connector 255">
              <a:extLst>
                <a:ext uri="{FF2B5EF4-FFF2-40B4-BE49-F238E27FC236}">
                  <a16:creationId xmlns:a16="http://schemas.microsoft.com/office/drawing/2014/main" id="{55212853-D7D3-490A-AE01-A2CAEB21CB16}"/>
                </a:ext>
              </a:extLst>
            </p:cNvPr>
            <p:cNvCxnSpPr>
              <a:cxnSpLocks/>
            </p:cNvCxnSpPr>
            <p:nvPr/>
          </p:nvCxnSpPr>
          <p:spPr>
            <a:xfrm>
              <a:off x="5795586" y="4767427"/>
              <a:ext cx="13409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C531D276-0DCC-4770-A400-1B55C3A8EE3C}"/>
                </a:ext>
              </a:extLst>
            </p:cNvPr>
            <p:cNvCxnSpPr>
              <a:cxnSpLocks/>
            </p:cNvCxnSpPr>
            <p:nvPr/>
          </p:nvCxnSpPr>
          <p:spPr>
            <a:xfrm>
              <a:off x="5817446" y="4802352"/>
              <a:ext cx="8778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F4AF233F-410D-4833-AE1F-756108FAF0FF}"/>
                </a:ext>
              </a:extLst>
            </p:cNvPr>
            <p:cNvCxnSpPr>
              <a:cxnSpLocks/>
            </p:cNvCxnSpPr>
            <p:nvPr/>
          </p:nvCxnSpPr>
          <p:spPr>
            <a:xfrm>
              <a:off x="5838953" y="4837277"/>
              <a:ext cx="4389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9" name="Group 1375">
            <a:extLst>
              <a:ext uri="{FF2B5EF4-FFF2-40B4-BE49-F238E27FC236}">
                <a16:creationId xmlns:a16="http://schemas.microsoft.com/office/drawing/2014/main" id="{984933E8-4D7A-4F65-81D9-40B67905F1B7}"/>
              </a:ext>
            </a:extLst>
          </p:cNvPr>
          <p:cNvGrpSpPr>
            <a:grpSpLocks/>
          </p:cNvGrpSpPr>
          <p:nvPr/>
        </p:nvGrpSpPr>
        <p:grpSpPr bwMode="auto">
          <a:xfrm>
            <a:off x="2761662" y="1637778"/>
            <a:ext cx="139530" cy="224279"/>
            <a:chOff x="876300" y="285744"/>
            <a:chExt cx="10" cy="16"/>
          </a:xfrm>
        </p:grpSpPr>
        <p:grpSp>
          <p:nvGrpSpPr>
            <p:cNvPr id="260" name="Group 1376">
              <a:extLst>
                <a:ext uri="{FF2B5EF4-FFF2-40B4-BE49-F238E27FC236}">
                  <a16:creationId xmlns:a16="http://schemas.microsoft.com/office/drawing/2014/main" id="{64B05084-085A-495D-978F-2C1C36A5BB61}"/>
                </a:ext>
              </a:extLst>
            </p:cNvPr>
            <p:cNvGrpSpPr>
              <a:grpSpLocks/>
            </p:cNvGrpSpPr>
            <p:nvPr/>
          </p:nvGrpSpPr>
          <p:grpSpPr bwMode="auto">
            <a:xfrm>
              <a:off x="876300" y="285756"/>
              <a:ext cx="10" cy="4"/>
              <a:chOff x="876300" y="285756"/>
              <a:chExt cx="10" cy="4"/>
            </a:xfrm>
          </p:grpSpPr>
          <p:sp>
            <p:nvSpPr>
              <p:cNvPr id="262" name="Line 1377">
                <a:extLst>
                  <a:ext uri="{FF2B5EF4-FFF2-40B4-BE49-F238E27FC236}">
                    <a16:creationId xmlns:a16="http://schemas.microsoft.com/office/drawing/2014/main" id="{8A5ABB0D-34D3-4F3C-A96A-744C543AD52F}"/>
                  </a:ext>
                </a:extLst>
              </p:cNvPr>
              <p:cNvSpPr>
                <a:spLocks noChangeShapeType="1"/>
              </p:cNvSpPr>
              <p:nvPr/>
            </p:nvSpPr>
            <p:spPr bwMode="auto">
              <a:xfrm>
                <a:off x="876300" y="285756"/>
                <a:ext cx="10" cy="0"/>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263" name="Line 1378">
                <a:extLst>
                  <a:ext uri="{FF2B5EF4-FFF2-40B4-BE49-F238E27FC236}">
                    <a16:creationId xmlns:a16="http://schemas.microsoft.com/office/drawing/2014/main" id="{6E8BB70A-AF94-403D-BCB3-E9696973A45B}"/>
                  </a:ext>
                </a:extLst>
              </p:cNvPr>
              <p:cNvSpPr>
                <a:spLocks noChangeShapeType="1"/>
              </p:cNvSpPr>
              <p:nvPr/>
            </p:nvSpPr>
            <p:spPr bwMode="auto">
              <a:xfrm flipH="1">
                <a:off x="876304" y="285756"/>
                <a:ext cx="2" cy="4"/>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sp>
            <p:nvSpPr>
              <p:cNvPr id="264" name="Line 1379">
                <a:extLst>
                  <a:ext uri="{FF2B5EF4-FFF2-40B4-BE49-F238E27FC236}">
                    <a16:creationId xmlns:a16="http://schemas.microsoft.com/office/drawing/2014/main" id="{C611F3C0-926C-4401-A65F-2F0897388932}"/>
                  </a:ext>
                </a:extLst>
              </p:cNvPr>
              <p:cNvSpPr>
                <a:spLocks noChangeShapeType="1"/>
              </p:cNvSpPr>
              <p:nvPr/>
            </p:nvSpPr>
            <p:spPr bwMode="auto">
              <a:xfrm flipH="1">
                <a:off x="876307" y="285756"/>
                <a:ext cx="2" cy="4"/>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dirty="0">
                  <a:latin typeface="Calibri" panose="020F0502020204030204" pitchFamily="34" charset="0"/>
                  <a:cs typeface="Calibri" panose="020F0502020204030204" pitchFamily="34" charset="0"/>
                </a:endParaRPr>
              </a:p>
            </p:txBody>
          </p:sp>
          <p:sp>
            <p:nvSpPr>
              <p:cNvPr id="265" name="Line 1380">
                <a:extLst>
                  <a:ext uri="{FF2B5EF4-FFF2-40B4-BE49-F238E27FC236}">
                    <a16:creationId xmlns:a16="http://schemas.microsoft.com/office/drawing/2014/main" id="{6189D4AA-995C-480C-8971-CD834E056204}"/>
                  </a:ext>
                </a:extLst>
              </p:cNvPr>
              <p:cNvSpPr>
                <a:spLocks noChangeShapeType="1"/>
              </p:cNvSpPr>
              <p:nvPr/>
            </p:nvSpPr>
            <p:spPr bwMode="auto">
              <a:xfrm flipH="1">
                <a:off x="876301" y="285756"/>
                <a:ext cx="2" cy="4"/>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xtLst>
                <a:ext uri="{909E8E84-426E-40DD-AFC4-6F175D3DCCD1}">
                  <a14:hiddenFill xmlns:a14="http://schemas.microsoft.com/office/drawing/2010/main">
                    <a:noFill/>
                  </a14:hiddenFill>
                </a:ext>
              </a:extLst>
            </p:spPr>
            <p:txBody>
              <a:bodyPr/>
              <a:lstStyle/>
              <a:p>
                <a:endParaRPr lang="ja-JP" altLang="en-US" sz="2000">
                  <a:latin typeface="Calibri" panose="020F0502020204030204" pitchFamily="34" charset="0"/>
                  <a:cs typeface="Calibri" panose="020F0502020204030204" pitchFamily="34" charset="0"/>
                </a:endParaRPr>
              </a:p>
            </p:txBody>
          </p:sp>
        </p:grpSp>
        <p:sp>
          <p:nvSpPr>
            <p:cNvPr id="261" name="Line 1381">
              <a:extLst>
                <a:ext uri="{FF2B5EF4-FFF2-40B4-BE49-F238E27FC236}">
                  <a16:creationId xmlns:a16="http://schemas.microsoft.com/office/drawing/2014/main" id="{BF532BB5-9698-4FE0-B120-478ED99DD1E1}"/>
                </a:ext>
              </a:extLst>
            </p:cNvPr>
            <p:cNvSpPr>
              <a:spLocks noChangeShapeType="1"/>
            </p:cNvSpPr>
            <p:nvPr/>
          </p:nvSpPr>
          <p:spPr bwMode="auto">
            <a:xfrm>
              <a:off x="876305" y="285744"/>
              <a:ext cx="0" cy="12"/>
            </a:xfrm>
            <a:prstGeom prst="line">
              <a:avLst/>
            </a:prstGeom>
            <a:noFill/>
            <a:ln w="9525">
              <a:solidFill>
                <a:srgbClr xmlns:mc="http://schemas.openxmlformats.org/markup-compatibility/2006" xmlns:a14="http://schemas.microsoft.com/office/drawing/2010/main" val="000000" mc:Ignorable="a14" a14:legacySpreadsheetColorIndex="6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ja-JP" altLang="en-US" sz="2000">
                <a:latin typeface="Calibri" panose="020F0502020204030204" pitchFamily="34" charset="0"/>
                <a:cs typeface="Calibri" panose="020F0502020204030204" pitchFamily="34" charset="0"/>
              </a:endParaRPr>
            </a:p>
          </p:txBody>
        </p:sp>
      </p:grpSp>
      <p:cxnSp>
        <p:nvCxnSpPr>
          <p:cNvPr id="266" name="Straight Connector 265">
            <a:extLst>
              <a:ext uri="{FF2B5EF4-FFF2-40B4-BE49-F238E27FC236}">
                <a16:creationId xmlns:a16="http://schemas.microsoft.com/office/drawing/2014/main" id="{2EEF4635-B493-4899-987A-68A784D17046}"/>
              </a:ext>
            </a:extLst>
          </p:cNvPr>
          <p:cNvCxnSpPr>
            <a:cxnSpLocks/>
          </p:cNvCxnSpPr>
          <p:nvPr/>
        </p:nvCxnSpPr>
        <p:spPr>
          <a:xfrm flipV="1">
            <a:off x="1195651" y="1698843"/>
            <a:ext cx="0" cy="6796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69232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05E21-CC29-43C1-82A4-D3974B3C817C}"/>
              </a:ext>
            </a:extLst>
          </p:cNvPr>
          <p:cNvSpPr>
            <a:spLocks noGrp="1"/>
          </p:cNvSpPr>
          <p:nvPr>
            <p:ph type="title"/>
          </p:nvPr>
        </p:nvSpPr>
        <p:spPr/>
        <p:txBody>
          <a:bodyPr/>
          <a:lstStyle/>
          <a:p>
            <a:r>
              <a:rPr lang="en-US" dirty="0"/>
              <a:t>Recommend Application Scenario</a:t>
            </a:r>
          </a:p>
        </p:txBody>
      </p:sp>
      <p:sp>
        <p:nvSpPr>
          <p:cNvPr id="3" name="Content Placeholder 2">
            <a:extLst>
              <a:ext uri="{FF2B5EF4-FFF2-40B4-BE49-F238E27FC236}">
                <a16:creationId xmlns:a16="http://schemas.microsoft.com/office/drawing/2014/main" id="{0887B160-9AA4-4DF1-A84A-6A7923EE5DC1}"/>
              </a:ext>
            </a:extLst>
          </p:cNvPr>
          <p:cNvSpPr>
            <a:spLocks noGrp="1"/>
          </p:cNvSpPr>
          <p:nvPr>
            <p:ph idx="1"/>
          </p:nvPr>
        </p:nvSpPr>
        <p:spPr>
          <a:xfrm>
            <a:off x="333378" y="786359"/>
            <a:ext cx="8467725" cy="2733018"/>
          </a:xfrm>
        </p:spPr>
        <p:txBody>
          <a:bodyPr/>
          <a:lstStyle/>
          <a:p>
            <a:r>
              <a:rPr lang="en-US" sz="1400" b="1" u="sng" dirty="0"/>
              <a:t>Case1</a:t>
            </a:r>
            <a:r>
              <a:rPr lang="en-US" sz="1400" dirty="0"/>
              <a:t>: 2*PBTL mode</a:t>
            </a:r>
          </a:p>
          <a:p>
            <a:pPr lvl="1"/>
            <a:r>
              <a:rPr lang="en-US" sz="1400" dirty="0"/>
              <a:t>Must: Add all 16 Schottky diodes, 1spw mode</a:t>
            </a:r>
          </a:p>
          <a:p>
            <a:r>
              <a:rPr lang="en-US" sz="1400" b="1" u="sng" dirty="0"/>
              <a:t>Case2</a:t>
            </a:r>
            <a:r>
              <a:rPr lang="en-US" sz="1400" dirty="0"/>
              <a:t>: PBTL+2*BTL mode, 42V PVDD</a:t>
            </a:r>
          </a:p>
          <a:p>
            <a:pPr lvl="1"/>
            <a:r>
              <a:rPr lang="en-US" sz="1400" dirty="0"/>
              <a:t>Must: Add all 16 Schottky diodes, 1spw mode</a:t>
            </a:r>
          </a:p>
          <a:p>
            <a:r>
              <a:rPr lang="en-US" sz="1400" b="1" u="sng" dirty="0"/>
              <a:t>Case3</a:t>
            </a:r>
            <a:r>
              <a:rPr lang="en-US" sz="1400" dirty="0"/>
              <a:t>: PBTL+2*BTL mode, 35V PVDD</a:t>
            </a:r>
          </a:p>
          <a:p>
            <a:pPr lvl="1"/>
            <a:r>
              <a:rPr lang="en-US" sz="1400" dirty="0"/>
              <a:t>Must1: Add 8 Schottky diodes for PBTL channel, 1spw mode, Dynamic slew rate change</a:t>
            </a:r>
          </a:p>
          <a:p>
            <a:pPr lvl="1"/>
            <a:r>
              <a:rPr lang="en-US" sz="1400" dirty="0"/>
              <a:t>Must2: Add all 16 Schottky diodes, 1spw mode</a:t>
            </a:r>
          </a:p>
          <a:p>
            <a:r>
              <a:rPr lang="en-US" sz="1400" b="1" u="sng" dirty="0"/>
              <a:t>Case4</a:t>
            </a:r>
            <a:r>
              <a:rPr lang="en-US" sz="1400" dirty="0"/>
              <a:t>: PBTL+2*BTL mode, 25V PVDD</a:t>
            </a:r>
          </a:p>
          <a:p>
            <a:pPr lvl="1"/>
            <a:r>
              <a:rPr lang="en-US" sz="1400" dirty="0"/>
              <a:t>Must1: Add all 16 Schottky diodes, 1spw/BD/Hybrid mode</a:t>
            </a:r>
          </a:p>
          <a:p>
            <a:pPr lvl="1"/>
            <a:r>
              <a:rPr lang="en-US" sz="1400" dirty="0"/>
              <a:t>Must2: Add 8 Schottky diodes for PBTL channel, BD mode</a:t>
            </a:r>
          </a:p>
          <a:p>
            <a:pPr marL="284351" lvl="1" indent="0">
              <a:buNone/>
            </a:pPr>
            <a:endParaRPr lang="en-US" sz="1400" dirty="0"/>
          </a:p>
          <a:p>
            <a:pPr lvl="1"/>
            <a:endParaRPr lang="en-US" sz="1400" dirty="0"/>
          </a:p>
        </p:txBody>
      </p:sp>
      <p:sp>
        <p:nvSpPr>
          <p:cNvPr id="4" name="Slide Number Placeholder 3">
            <a:extLst>
              <a:ext uri="{FF2B5EF4-FFF2-40B4-BE49-F238E27FC236}">
                <a16:creationId xmlns:a16="http://schemas.microsoft.com/office/drawing/2014/main" id="{3D65571A-46CF-4087-8DFA-F65D7697068C}"/>
              </a:ext>
            </a:extLst>
          </p:cNvPr>
          <p:cNvSpPr>
            <a:spLocks noGrp="1"/>
          </p:cNvSpPr>
          <p:nvPr>
            <p:ph type="sldNum" sz="quarter" idx="10"/>
          </p:nvPr>
        </p:nvSpPr>
        <p:spPr/>
        <p:txBody>
          <a:bodyPr/>
          <a:lstStyle/>
          <a:p>
            <a:pPr>
              <a:defRPr/>
            </a:pPr>
            <a:fld id="{2B97888F-6AF7-4263-B69D-592D8C33BAC7}" type="slidenum">
              <a:rPr lang="en-US" smtClean="0"/>
              <a:pPr>
                <a:defRPr/>
              </a:pPr>
              <a:t>36</a:t>
            </a:fld>
            <a:endParaRPr lang="en-US"/>
          </a:p>
        </p:txBody>
      </p:sp>
      <p:pic>
        <p:nvPicPr>
          <p:cNvPr id="7" name="Picture 6">
            <a:extLst>
              <a:ext uri="{FF2B5EF4-FFF2-40B4-BE49-F238E27FC236}">
                <a16:creationId xmlns:a16="http://schemas.microsoft.com/office/drawing/2014/main" id="{36E11733-3436-4DE2-9423-C4747E0AEB76}"/>
              </a:ext>
            </a:extLst>
          </p:cNvPr>
          <p:cNvPicPr>
            <a:picLocks noChangeAspect="1"/>
          </p:cNvPicPr>
          <p:nvPr/>
        </p:nvPicPr>
        <p:blipFill>
          <a:blip r:embed="rId2"/>
          <a:stretch>
            <a:fillRect/>
          </a:stretch>
        </p:blipFill>
        <p:spPr>
          <a:xfrm>
            <a:off x="0" y="3519378"/>
            <a:ext cx="9144000" cy="1018095"/>
          </a:xfrm>
          <a:prstGeom prst="rect">
            <a:avLst/>
          </a:prstGeom>
        </p:spPr>
      </p:pic>
    </p:spTree>
    <p:extLst>
      <p:ext uri="{BB962C8B-B14F-4D97-AF65-F5344CB8AC3E}">
        <p14:creationId xmlns:p14="http://schemas.microsoft.com/office/powerpoint/2010/main" val="1539756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DF506-9C07-464C-9E88-7FE7FD99A61F}"/>
              </a:ext>
            </a:extLst>
          </p:cNvPr>
          <p:cNvSpPr>
            <a:spLocks noGrp="1"/>
          </p:cNvSpPr>
          <p:nvPr>
            <p:ph type="title"/>
          </p:nvPr>
        </p:nvSpPr>
        <p:spPr/>
        <p:txBody>
          <a:bodyPr/>
          <a:lstStyle/>
          <a:p>
            <a:r>
              <a:rPr lang="en-US" dirty="0"/>
              <a:t>Schottky Diode Selection Guide</a:t>
            </a:r>
          </a:p>
        </p:txBody>
      </p:sp>
      <p:sp>
        <p:nvSpPr>
          <p:cNvPr id="3" name="Content Placeholder 2">
            <a:extLst>
              <a:ext uri="{FF2B5EF4-FFF2-40B4-BE49-F238E27FC236}">
                <a16:creationId xmlns:a16="http://schemas.microsoft.com/office/drawing/2014/main" id="{7C4CF247-B780-42C9-BC3F-EFFDCCD7CFA5}"/>
              </a:ext>
            </a:extLst>
          </p:cNvPr>
          <p:cNvSpPr>
            <a:spLocks noGrp="1"/>
          </p:cNvSpPr>
          <p:nvPr>
            <p:ph idx="1"/>
          </p:nvPr>
        </p:nvSpPr>
        <p:spPr>
          <a:xfrm>
            <a:off x="333377" y="786357"/>
            <a:ext cx="4005420" cy="3779219"/>
          </a:xfrm>
        </p:spPr>
        <p:txBody>
          <a:bodyPr/>
          <a:lstStyle/>
          <a:p>
            <a:r>
              <a:rPr lang="en-US" sz="1200" dirty="0"/>
              <a:t>The use of Schottky diodes on PBTL channels is required under the following conditions:</a:t>
            </a:r>
          </a:p>
          <a:p>
            <a:pPr lvl="1"/>
            <a:r>
              <a:rPr lang="en-US" sz="1050" dirty="0"/>
              <a:t>Operational voltages that exceed 14.4 V</a:t>
            </a:r>
          </a:p>
          <a:p>
            <a:pPr lvl="1"/>
            <a:r>
              <a:rPr lang="en-US" sz="1050" dirty="0"/>
              <a:t>Or switching frequencies higher than 480 kHz</a:t>
            </a:r>
          </a:p>
          <a:p>
            <a:r>
              <a:rPr lang="en-US" sz="1200" dirty="0"/>
              <a:t>Schottky diode is to eliminate switching noise by conduct current during moment of switching current flow through body diode of FET. It improve </a:t>
            </a:r>
            <a:r>
              <a:rPr lang="en-US" altLang="zh-CN" sz="1200" dirty="0"/>
              <a:t>device </a:t>
            </a:r>
            <a:r>
              <a:rPr lang="en-US" sz="1200" dirty="0"/>
              <a:t>functional robustness and avoid false trigger of protection circuit (clock fault typically)</a:t>
            </a:r>
          </a:p>
          <a:p>
            <a:r>
              <a:rPr lang="en-US" sz="1200" dirty="0"/>
              <a:t>Current spec of diode should be taken care:</a:t>
            </a:r>
          </a:p>
          <a:p>
            <a:pPr lvl="1"/>
            <a:r>
              <a:rPr lang="en-US" sz="1100" dirty="0"/>
              <a:t>Leakage current spec: </a:t>
            </a:r>
            <a:r>
              <a:rPr lang="en-US" sz="1100" b="1" dirty="0"/>
              <a:t>&lt;1mA </a:t>
            </a:r>
            <a:r>
              <a:rPr lang="en-US" sz="1100" dirty="0"/>
              <a:t>to avoid impact to TAS6684 DC diagnostic function (</a:t>
            </a:r>
            <a:r>
              <a:rPr lang="en-US" sz="1100" b="1" dirty="0"/>
              <a:t>need to guarantee full work temperature range</a:t>
            </a:r>
            <a:r>
              <a:rPr lang="en-US" sz="1100" dirty="0"/>
              <a:t>)</a:t>
            </a:r>
          </a:p>
          <a:p>
            <a:pPr lvl="1"/>
            <a:r>
              <a:rPr lang="en-US" sz="1100" dirty="0"/>
              <a:t>Forward voltage spec (</a:t>
            </a:r>
            <a:r>
              <a:rPr lang="en-US" sz="1100" b="1" dirty="0"/>
              <a:t>at -40 degree and 3A forward current point</a:t>
            </a:r>
            <a:r>
              <a:rPr lang="en-US" sz="1100" dirty="0"/>
              <a:t>): </a:t>
            </a:r>
            <a:r>
              <a:rPr lang="en-US" sz="1100" b="1" dirty="0"/>
              <a:t>0.7V or smaller </a:t>
            </a:r>
            <a:r>
              <a:rPr lang="en-US" sz="1100" dirty="0"/>
              <a:t>(the smaller the better)</a:t>
            </a:r>
          </a:p>
          <a:p>
            <a:pPr lvl="1"/>
            <a:r>
              <a:rPr lang="en-US" sz="1100" dirty="0"/>
              <a:t>Customers need to choose the appropriate Schottky model based on the actual situation of the board.</a:t>
            </a:r>
          </a:p>
        </p:txBody>
      </p:sp>
      <p:sp>
        <p:nvSpPr>
          <p:cNvPr id="4" name="Slide Number Placeholder 3">
            <a:extLst>
              <a:ext uri="{FF2B5EF4-FFF2-40B4-BE49-F238E27FC236}">
                <a16:creationId xmlns:a16="http://schemas.microsoft.com/office/drawing/2014/main" id="{574D600F-137F-4890-B01F-1E2BE2E2EBB1}"/>
              </a:ext>
            </a:extLst>
          </p:cNvPr>
          <p:cNvSpPr>
            <a:spLocks noGrp="1"/>
          </p:cNvSpPr>
          <p:nvPr>
            <p:ph type="sldNum" sz="quarter" idx="10"/>
          </p:nvPr>
        </p:nvSpPr>
        <p:spPr/>
        <p:txBody>
          <a:bodyPr/>
          <a:lstStyle/>
          <a:p>
            <a:pPr>
              <a:defRPr/>
            </a:pPr>
            <a:fld id="{2B97888F-6AF7-4263-B69D-592D8C33BAC7}" type="slidenum">
              <a:rPr lang="en-US" smtClean="0"/>
              <a:pPr>
                <a:defRPr/>
              </a:pPr>
              <a:t>37</a:t>
            </a:fld>
            <a:endParaRPr lang="en-US"/>
          </a:p>
        </p:txBody>
      </p:sp>
      <p:grpSp>
        <p:nvGrpSpPr>
          <p:cNvPr id="16" name="Group 15">
            <a:extLst>
              <a:ext uri="{FF2B5EF4-FFF2-40B4-BE49-F238E27FC236}">
                <a16:creationId xmlns:a16="http://schemas.microsoft.com/office/drawing/2014/main" id="{86F3BE68-5549-486D-90E1-A6E435ECE753}"/>
              </a:ext>
            </a:extLst>
          </p:cNvPr>
          <p:cNvGrpSpPr/>
          <p:nvPr/>
        </p:nvGrpSpPr>
        <p:grpSpPr>
          <a:xfrm>
            <a:off x="4177430" y="618983"/>
            <a:ext cx="4273323" cy="3779220"/>
            <a:chOff x="4177429" y="618982"/>
            <a:chExt cx="4273323" cy="3779220"/>
          </a:xfrm>
        </p:grpSpPr>
        <p:pic>
          <p:nvPicPr>
            <p:cNvPr id="5" name="Picture 4">
              <a:extLst>
                <a:ext uri="{FF2B5EF4-FFF2-40B4-BE49-F238E27FC236}">
                  <a16:creationId xmlns:a16="http://schemas.microsoft.com/office/drawing/2014/main" id="{0C91BEEE-92A3-4104-B1A2-E91706E5034E}"/>
                </a:ext>
              </a:extLst>
            </p:cNvPr>
            <p:cNvPicPr>
              <a:picLocks noChangeAspect="1"/>
            </p:cNvPicPr>
            <p:nvPr/>
          </p:nvPicPr>
          <p:blipFill>
            <a:blip r:embed="rId2"/>
            <a:stretch>
              <a:fillRect/>
            </a:stretch>
          </p:blipFill>
          <p:spPr>
            <a:xfrm>
              <a:off x="4177429" y="618982"/>
              <a:ext cx="4273323" cy="3779220"/>
            </a:xfrm>
            <a:prstGeom prst="rect">
              <a:avLst/>
            </a:prstGeom>
          </p:spPr>
        </p:pic>
        <p:sp>
          <p:nvSpPr>
            <p:cNvPr id="6" name="Rectangle 5">
              <a:extLst>
                <a:ext uri="{FF2B5EF4-FFF2-40B4-BE49-F238E27FC236}">
                  <a16:creationId xmlns:a16="http://schemas.microsoft.com/office/drawing/2014/main" id="{A297A2BD-D6BD-4BAB-9A22-DD503D38A6AD}"/>
                </a:ext>
              </a:extLst>
            </p:cNvPr>
            <p:cNvSpPr/>
            <p:nvPr/>
          </p:nvSpPr>
          <p:spPr>
            <a:xfrm>
              <a:off x="6955295" y="995906"/>
              <a:ext cx="201156" cy="3820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57B800F-912B-4CE9-BBB3-2C3ED5DF337F}"/>
                </a:ext>
              </a:extLst>
            </p:cNvPr>
            <p:cNvSpPr/>
            <p:nvPr/>
          </p:nvSpPr>
          <p:spPr>
            <a:xfrm>
              <a:off x="7256920" y="843506"/>
              <a:ext cx="201156" cy="3820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D83BA6D-A5B9-4373-9FF7-73D58B581390}"/>
                </a:ext>
              </a:extLst>
            </p:cNvPr>
            <p:cNvSpPr/>
            <p:nvPr/>
          </p:nvSpPr>
          <p:spPr>
            <a:xfrm>
              <a:off x="7358520" y="1586456"/>
              <a:ext cx="201156" cy="3820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732B495-0DDC-41F6-AF3F-D010C9F1518B}"/>
                </a:ext>
              </a:extLst>
            </p:cNvPr>
            <p:cNvSpPr/>
            <p:nvPr/>
          </p:nvSpPr>
          <p:spPr>
            <a:xfrm>
              <a:off x="7352170" y="2120899"/>
              <a:ext cx="201156" cy="2952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11BE307-31AE-4DCF-81A6-EDF9C98E875D}"/>
                </a:ext>
              </a:extLst>
            </p:cNvPr>
            <p:cNvSpPr/>
            <p:nvPr/>
          </p:nvSpPr>
          <p:spPr>
            <a:xfrm>
              <a:off x="7352170" y="2476499"/>
              <a:ext cx="201156" cy="3746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CCD93BF-C47A-4991-812E-AF2D6731FCC8}"/>
                </a:ext>
              </a:extLst>
            </p:cNvPr>
            <p:cNvSpPr/>
            <p:nvPr/>
          </p:nvSpPr>
          <p:spPr>
            <a:xfrm>
              <a:off x="7352170" y="2943224"/>
              <a:ext cx="201156" cy="3746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B3CB31D-4AE4-4E01-B861-0EAD45168D4E}"/>
                </a:ext>
              </a:extLst>
            </p:cNvPr>
            <p:cNvSpPr/>
            <p:nvPr/>
          </p:nvSpPr>
          <p:spPr>
            <a:xfrm>
              <a:off x="7310895" y="3482974"/>
              <a:ext cx="201156" cy="3746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504846A-ED7B-4B49-919A-C55935D8B860}"/>
                </a:ext>
              </a:extLst>
            </p:cNvPr>
            <p:cNvSpPr/>
            <p:nvPr/>
          </p:nvSpPr>
          <p:spPr>
            <a:xfrm>
              <a:off x="6882270" y="3657599"/>
              <a:ext cx="201156" cy="3746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84722315"/>
      </p:ext>
    </p:extLst>
  </p:cSld>
  <p:clrMapOvr>
    <a:masterClrMapping/>
  </p:clrMapOvr>
</p:sld>
</file>

<file path=ppt/theme/theme1.xml><?xml version="1.0" encoding="utf-8"?>
<a:theme xmlns:a="http://schemas.openxmlformats.org/drawingml/2006/main" name="TI NDA Restictions (HD)">
  <a:themeElements>
    <a:clrScheme name="Custom 1">
      <a:dk1>
        <a:srgbClr val="000000"/>
      </a:dk1>
      <a:lt1>
        <a:srgbClr val="FFFFFF"/>
      </a:lt1>
      <a:dk2>
        <a:srgbClr val="DE0000"/>
      </a:dk2>
      <a:lt2>
        <a:srgbClr val="808080"/>
      </a:lt2>
      <a:accent1>
        <a:srgbClr val="DE0000"/>
      </a:accent1>
      <a:accent2>
        <a:srgbClr val="A4A4A4"/>
      </a:accent2>
      <a:accent3>
        <a:srgbClr val="117788"/>
      </a:accent3>
      <a:accent4>
        <a:srgbClr val="404040"/>
      </a:accent4>
      <a:accent5>
        <a:srgbClr val="4ABED4"/>
      </a:accent5>
      <a:accent6>
        <a:srgbClr val="7F7F7F"/>
      </a:accent6>
      <a:hlink>
        <a:srgbClr val="DE0000"/>
      </a:hlink>
      <a:folHlink>
        <a:srgbClr val="AAAAAA"/>
      </a:folHlink>
    </a:clrScheme>
    <a:fontScheme name="Final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inalPowerpoint 1">
        <a:dk1>
          <a:srgbClr val="000000"/>
        </a:dk1>
        <a:lt1>
          <a:srgbClr val="FFFFFF"/>
        </a:lt1>
        <a:dk2>
          <a:srgbClr val="FF0000"/>
        </a:dk2>
        <a:lt2>
          <a:srgbClr val="808080"/>
        </a:lt2>
        <a:accent1>
          <a:srgbClr val="AAAAAA"/>
        </a:accent1>
        <a:accent2>
          <a:srgbClr val="000000"/>
        </a:accent2>
        <a:accent3>
          <a:srgbClr val="FFFFFF"/>
        </a:accent3>
        <a:accent4>
          <a:srgbClr val="000000"/>
        </a:accent4>
        <a:accent5>
          <a:srgbClr val="D2D2D2"/>
        </a:accent5>
        <a:accent6>
          <a:srgbClr val="000000"/>
        </a:accent6>
        <a:hlink>
          <a:srgbClr val="FF0000"/>
        </a:hlink>
        <a:folHlink>
          <a:srgbClr val="AAAAAA"/>
        </a:folHlink>
      </a:clrScheme>
      <a:clrMap bg1="lt1" tx1="dk1" bg2="lt2" tx2="dk2" accent1="accent1" accent2="accent2" accent3="accent3" accent4="accent4" accent5="accent5" accent6="accent6" hlink="hlink" folHlink="folHlink"/>
    </a:extraClrScheme>
    <a:extraClrScheme>
      <a:clrScheme name="FinalPowerpoint 2">
        <a:dk1>
          <a:srgbClr val="AAAAAA"/>
        </a:dk1>
        <a:lt1>
          <a:srgbClr val="FFFFFF"/>
        </a:lt1>
        <a:dk2>
          <a:srgbClr val="000000"/>
        </a:dk2>
        <a:lt2>
          <a:srgbClr val="FFFFFF"/>
        </a:lt2>
        <a:accent1>
          <a:srgbClr val="AAAAAA"/>
        </a:accent1>
        <a:accent2>
          <a:srgbClr val="FFFFFF"/>
        </a:accent2>
        <a:accent3>
          <a:srgbClr val="AAAAAA"/>
        </a:accent3>
        <a:accent4>
          <a:srgbClr val="DADADA"/>
        </a:accent4>
        <a:accent5>
          <a:srgbClr val="D2D2D2"/>
        </a:accent5>
        <a:accent6>
          <a:srgbClr val="E7E7E7"/>
        </a:accent6>
        <a:hlink>
          <a:srgbClr val="AAAAAA"/>
        </a:hlink>
        <a:folHlink>
          <a:srgbClr val="FF0000"/>
        </a:folHlink>
      </a:clrScheme>
      <a:clrMap bg1="dk2" tx1="lt1" bg2="dk1" tx2="lt2" accent1="accent1" accent2="accent2" accent3="accent3" accent4="accent4" accent5="accent5" accent6="accent6" hlink="hlink" folHlink="folHlink"/>
    </a:extraClrScheme>
    <a:extraClrScheme>
      <a:clrScheme name="FinalPowerpoint 3">
        <a:dk1>
          <a:srgbClr val="808080"/>
        </a:dk1>
        <a:lt1>
          <a:srgbClr val="FFFFFF"/>
        </a:lt1>
        <a:dk2>
          <a:srgbClr val="AAAAAA"/>
        </a:dk2>
        <a:lt2>
          <a:srgbClr val="000000"/>
        </a:lt2>
        <a:accent1>
          <a:srgbClr val="000000"/>
        </a:accent1>
        <a:accent2>
          <a:srgbClr val="AAAAAA"/>
        </a:accent2>
        <a:accent3>
          <a:srgbClr val="D2D2D2"/>
        </a:accent3>
        <a:accent4>
          <a:srgbClr val="DADADA"/>
        </a:accent4>
        <a:accent5>
          <a:srgbClr val="AAAAAA"/>
        </a:accent5>
        <a:accent6>
          <a:srgbClr val="9A9A9A"/>
        </a:accent6>
        <a:hlink>
          <a:srgbClr val="FF0000"/>
        </a:hlink>
        <a:folHlink>
          <a:srgbClr val="FFFFFF"/>
        </a:folHlink>
      </a:clrScheme>
      <a:clrMap bg1="dk2" tx1="lt1" bg2="dk1" tx2="lt2" accent1="accent1" accent2="accent2" accent3="accent3" accent4="accent4" accent5="accent5" accent6="accent6" hlink="hlink" folHlink="folHlink"/>
    </a:extraClrScheme>
    <a:extraClrScheme>
      <a:clrScheme name="FinalPowerpoint 4">
        <a:dk1>
          <a:srgbClr val="000000"/>
        </a:dk1>
        <a:lt1>
          <a:srgbClr val="FF0000"/>
        </a:lt1>
        <a:dk2>
          <a:srgbClr val="FFFFFF"/>
        </a:dk2>
        <a:lt2>
          <a:srgbClr val="000000"/>
        </a:lt2>
        <a:accent1>
          <a:srgbClr val="AAAAAA"/>
        </a:accent1>
        <a:accent2>
          <a:srgbClr val="FFFFFF"/>
        </a:accent2>
        <a:accent3>
          <a:srgbClr val="FFAAAA"/>
        </a:accent3>
        <a:accent4>
          <a:srgbClr val="000000"/>
        </a:accent4>
        <a:accent5>
          <a:srgbClr val="D2D2D2"/>
        </a:accent5>
        <a:accent6>
          <a:srgbClr val="E7E7E7"/>
        </a:accent6>
        <a:hlink>
          <a:srgbClr val="000000"/>
        </a:hlink>
        <a:folHlink>
          <a:srgbClr val="AAAAA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086C0BD770DDA4388FE2FD81CC2A102" ma:contentTypeVersion="4" ma:contentTypeDescription="Create a new document." ma:contentTypeScope="" ma:versionID="6fd5ba3889033196a0e6c90b75df595b">
  <xsd:schema xmlns:xsd="http://www.w3.org/2001/XMLSchema" xmlns:xs="http://www.w3.org/2001/XMLSchema" xmlns:p="http://schemas.microsoft.com/office/2006/metadata/properties" xmlns:ns2="90239659-8d1f-4059-b112-dbc4c2775455" targetNamespace="http://schemas.microsoft.com/office/2006/metadata/properties" ma:root="true" ma:fieldsID="b19a27f4f7faae42e5c62273d9776e36" ns2:_="">
    <xsd:import namespace="90239659-8d1f-4059-b112-dbc4c2775455"/>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239659-8d1f-4059-b112-dbc4c277545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95767D-BE3C-40B5-A34B-D8BF9C25F486}">
  <ds:schemaRefs>
    <ds:schemaRef ds:uri="http://purl.org/dc/dcmitype/"/>
    <ds:schemaRef ds:uri="http://schemas.microsoft.com/office/2006/metadata/properties"/>
    <ds:schemaRef ds:uri="http://www.w3.org/XML/1998/namespace"/>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90239659-8d1f-4059-b112-dbc4c2775455"/>
  </ds:schemaRefs>
</ds:datastoreItem>
</file>

<file path=customXml/itemProps2.xml><?xml version="1.0" encoding="utf-8"?>
<ds:datastoreItem xmlns:ds="http://schemas.openxmlformats.org/officeDocument/2006/customXml" ds:itemID="{5A2B6965-A8B6-49C2-9ADC-811D4E3AED82}">
  <ds:schemaRefs>
    <ds:schemaRef ds:uri="http://schemas.microsoft.com/sharepoint/v3/contenttype/forms"/>
  </ds:schemaRefs>
</ds:datastoreItem>
</file>

<file path=customXml/itemProps3.xml><?xml version="1.0" encoding="utf-8"?>
<ds:datastoreItem xmlns:ds="http://schemas.openxmlformats.org/officeDocument/2006/customXml" ds:itemID="{7894428E-E69E-4C45-901F-F673EB21AE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239659-8d1f-4059-b112-dbc4c27754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29d18d81-d716-4789-9ebc-a514bcb55699}" enabled="1" method="Standard" siteId="{e5b49634-450b-4709-8abb-1e2b19b982b7}" removed="0"/>
</clbl:labelList>
</file>

<file path=docProps/app.xml><?xml version="1.0" encoding="utf-8"?>
<Properties xmlns="http://schemas.openxmlformats.org/officeDocument/2006/extended-properties" xmlns:vt="http://schemas.openxmlformats.org/officeDocument/2006/docPropsVTypes">
  <Template>TI NDA Restictions (HD)</Template>
  <TotalTime>27484</TotalTime>
  <Words>2557</Words>
  <Application>Microsoft Office PowerPoint</Application>
  <PresentationFormat>On-screen Show (16:9)</PresentationFormat>
  <Paragraphs>327</Paragraphs>
  <Slides>37</Slides>
  <Notes>1</Notes>
  <HiddenSlides>5</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44" baseType="lpstr">
      <vt:lpstr>Arial</vt:lpstr>
      <vt:lpstr>Calibri</vt:lpstr>
      <vt:lpstr>Cambria Math</vt:lpstr>
      <vt:lpstr>Courier New</vt:lpstr>
      <vt:lpstr>Wingdings</vt:lpstr>
      <vt:lpstr>TI NDA Restictions (HD)</vt:lpstr>
      <vt:lpstr>Visio</vt:lpstr>
      <vt:lpstr>TAS6684Q1 Training AAA – Automotive Audio Amplifier</vt:lpstr>
      <vt:lpstr>PowerPoint Presentation</vt:lpstr>
      <vt:lpstr>Basic Introduction</vt:lpstr>
      <vt:lpstr>PowerPoint Presentation</vt:lpstr>
      <vt:lpstr>Comparison between TAS6584Q1 and TAS6684Q1</vt:lpstr>
      <vt:lpstr>Comparison between TAS6584Q1 and TAS6684Q1</vt:lpstr>
      <vt:lpstr>DSP Features</vt:lpstr>
      <vt:lpstr>DSP Features – Typical Process Flow</vt:lpstr>
      <vt:lpstr>DSP Features – DC Block</vt:lpstr>
      <vt:lpstr>DSP Features – Gain Compensation Biquads</vt:lpstr>
      <vt:lpstr>DSP Features – Thermal Foldback</vt:lpstr>
      <vt:lpstr>DSP Features – Class-H</vt:lpstr>
      <vt:lpstr>DSP Features – Low Latency Mode</vt:lpstr>
      <vt:lpstr>DSP Features – Low Latency Mode</vt:lpstr>
      <vt:lpstr>DSP Features – IV Sense</vt:lpstr>
      <vt:lpstr>DSP Features – Clip Detect</vt:lpstr>
      <vt:lpstr>DSP Features – Real-Time Load DIAG</vt:lpstr>
      <vt:lpstr>Schematic &amp; Layout Guidance</vt:lpstr>
      <vt:lpstr>Schematic</vt:lpstr>
      <vt:lpstr>Layout – PVDD Decoupling</vt:lpstr>
      <vt:lpstr>Layout – Capacitor beside connector </vt:lpstr>
      <vt:lpstr>Layout – Check Points </vt:lpstr>
      <vt:lpstr>PPC3 Application Guidance</vt:lpstr>
      <vt:lpstr>IO Configuration</vt:lpstr>
      <vt:lpstr>Device Monitor &amp; Control</vt:lpstr>
      <vt:lpstr>Audio Processing</vt:lpstr>
      <vt:lpstr>I2C Control</vt:lpstr>
      <vt:lpstr>End System Integration</vt:lpstr>
      <vt:lpstr>Software Process Flow</vt:lpstr>
      <vt:lpstr>Initialization</vt:lpstr>
      <vt:lpstr>Runtime Routine</vt:lpstr>
      <vt:lpstr>Thanks!</vt:lpstr>
      <vt:lpstr>Backup</vt:lpstr>
      <vt:lpstr>Where the noise is from</vt:lpstr>
      <vt:lpstr>How Schottky diode improves noise </vt:lpstr>
      <vt:lpstr>Recommend Application Scenario</vt:lpstr>
      <vt:lpstr>Schottky Diode Selection Guide</vt:lpstr>
    </vt:vector>
  </TitlesOfParts>
  <Company>Texas Instruments Incorporated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Burk, Brian</dc:creator>
  <cp:lastModifiedBy>Qiu, Wei</cp:lastModifiedBy>
  <cp:revision>2349</cp:revision>
  <dcterms:created xsi:type="dcterms:W3CDTF">2016-03-28T19:33:53Z</dcterms:created>
  <dcterms:modified xsi:type="dcterms:W3CDTF">2026-03-02T06:47:55Z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0x0101001086C0BD770DDA4388FE2FD81CC2A102</vt:lpwstr>
  </property>
</Properties>
</file>