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74" r:id="rId3"/>
    <p:sldId id="275" r:id="rId4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51" autoAdjust="0"/>
  </p:normalViewPr>
  <p:slideViewPr>
    <p:cSldViewPr snapToGrid="0">
      <p:cViewPr varScale="1">
        <p:scale>
          <a:sx n="146" d="100"/>
          <a:sy n="146" d="100"/>
        </p:scale>
        <p:origin x="894" y="114"/>
      </p:cViewPr>
      <p:guideLst>
        <p:guide orient="horz" pos="1620"/>
        <p:guide pos="2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739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739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A96D6-90BE-4F24-BDE2-745DB95927C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1846263"/>
            <a:ext cx="8861425" cy="498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7108825"/>
            <a:ext cx="7435850" cy="5815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030325"/>
            <a:ext cx="4029075" cy="739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14030325"/>
            <a:ext cx="4029075" cy="739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429B9-3438-4644-80F0-F17955C76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32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AMC1300, AMC1300B are rounded to 2120 instead of 2121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C429B9-3438-4644-80F0-F17955C761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5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6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1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013" y="4646685"/>
            <a:ext cx="2111375" cy="18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700" dirty="0">
                <a:cs typeface="+mn-cs"/>
              </a:rPr>
              <a:t>TI Confidential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35" r:id="rId3"/>
    <p:sldLayoutId id="2147483750" r:id="rId4"/>
    <p:sldLayoutId id="2147483709" r:id="rId5"/>
    <p:sldLayoutId id="2147483711" r:id="rId6"/>
    <p:sldLayoutId id="2147483712" r:id="rId7"/>
    <p:sldLayoutId id="2147483713" r:id="rId8"/>
    <p:sldLayoutId id="2147483715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15F2F18-DF6E-4CFE-B2FB-AE566A2879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 Isolated Converters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AED4A8-7805-4293-A291-538291D028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AMC0311S/R-Q1 vs ADuM4195-1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080E0-D948-4C71-A8D8-C95BCFAD94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5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17C02-67AC-4FC9-B7D4-A165F4F96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 Spec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2CA73-423E-41EA-ABE4-9715531CC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083839B-4267-42DF-8D8D-6CEBBBB6ACCC}"/>
              </a:ext>
            </a:extLst>
          </p:cNvPr>
          <p:cNvSpPr txBox="1">
            <a:spLocks/>
          </p:cNvSpPr>
          <p:nvPr/>
        </p:nvSpPr>
        <p:spPr bwMode="auto">
          <a:xfrm>
            <a:off x="231775" y="412558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sz="1600"/>
              <a:t>AMC0311D/R/S vs AMC1311 vs AMC1311B vs ADuM4195</a:t>
            </a:r>
            <a:endParaRPr lang="en-US" sz="1800" kern="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9BD6076-541B-43A6-A269-A8ED805C0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454338"/>
              </p:ext>
            </p:extLst>
          </p:nvPr>
        </p:nvGraphicFramePr>
        <p:xfrm>
          <a:off x="231775" y="905887"/>
          <a:ext cx="8569330" cy="3072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960">
                  <a:extLst>
                    <a:ext uri="{9D8B030D-6E8A-4147-A177-3AD203B41FA5}">
                      <a16:colId xmlns:a16="http://schemas.microsoft.com/office/drawing/2014/main" val="441312278"/>
                    </a:ext>
                  </a:extLst>
                </a:gridCol>
                <a:gridCol w="1237874">
                  <a:extLst>
                    <a:ext uri="{9D8B030D-6E8A-4147-A177-3AD203B41FA5}">
                      <a16:colId xmlns:a16="http://schemas.microsoft.com/office/drawing/2014/main" val="4194483815"/>
                    </a:ext>
                  </a:extLst>
                </a:gridCol>
                <a:gridCol w="1237874">
                  <a:extLst>
                    <a:ext uri="{9D8B030D-6E8A-4147-A177-3AD203B41FA5}">
                      <a16:colId xmlns:a16="http://schemas.microsoft.com/office/drawing/2014/main" val="3305874478"/>
                    </a:ext>
                  </a:extLst>
                </a:gridCol>
                <a:gridCol w="1237874">
                  <a:extLst>
                    <a:ext uri="{9D8B030D-6E8A-4147-A177-3AD203B41FA5}">
                      <a16:colId xmlns:a16="http://schemas.microsoft.com/office/drawing/2014/main" val="1563198583"/>
                    </a:ext>
                  </a:extLst>
                </a:gridCol>
                <a:gridCol w="1237874">
                  <a:extLst>
                    <a:ext uri="{9D8B030D-6E8A-4147-A177-3AD203B41FA5}">
                      <a16:colId xmlns:a16="http://schemas.microsoft.com/office/drawing/2014/main" val="4230119839"/>
                    </a:ext>
                  </a:extLst>
                </a:gridCol>
                <a:gridCol w="1237874">
                  <a:extLst>
                    <a:ext uri="{9D8B030D-6E8A-4147-A177-3AD203B41FA5}">
                      <a16:colId xmlns:a16="http://schemas.microsoft.com/office/drawing/2014/main" val="128304906"/>
                    </a:ext>
                  </a:extLst>
                </a:gridCol>
              </a:tblGrid>
              <a:tr h="28080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Parameter</a:t>
                      </a:r>
                      <a:endParaRPr lang="en-US" sz="9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kern="1200" dirty="0">
                          <a:effectLst/>
                        </a:rPr>
                        <a:t>AMC0311R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kern="1200" dirty="0">
                          <a:effectLst/>
                        </a:rPr>
                        <a:t>AMC0311S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AMC1311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AMC1311B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ADuM4195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5222972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Input Voltage Range (V)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0.13 to 2.25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0 to 2.25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0 to 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0 to 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0325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0 to 5</a:t>
                      </a:r>
                      <a:endParaRPr lang="en-US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1456120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Output Type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Single-Ended (</a:t>
                      </a:r>
                      <a:r>
                        <a:rPr lang="en-US" sz="900" u="none" strike="noStrike" dirty="0" err="1">
                          <a:effectLst/>
                        </a:rPr>
                        <a:t>Ratiometric</a:t>
                      </a:r>
                      <a:r>
                        <a:rPr lang="en-US" sz="900" u="none" strike="noStrike" dirty="0">
                          <a:effectLst/>
                        </a:rPr>
                        <a:t>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Single-Ended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Differential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Differential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0325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Single-Ended</a:t>
                      </a:r>
                      <a:endParaRPr lang="en-US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0724122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Output Bandwidth (</a:t>
                      </a:r>
                      <a:r>
                        <a:rPr lang="en-US" sz="900" u="none" strike="noStrike" dirty="0" err="1">
                          <a:effectLst/>
                        </a:rPr>
                        <a:t>typ</a:t>
                      </a:r>
                      <a:r>
                        <a:rPr lang="en-US" sz="900" u="none" strike="noStrike" dirty="0">
                          <a:effectLst/>
                        </a:rPr>
                        <a:t>) (kHz)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110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110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220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275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210</a:t>
                      </a:r>
                      <a:endParaRPr lang="en-US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5839394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CMTI (min) (kV/µs)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150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150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15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100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0325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150</a:t>
                      </a:r>
                      <a:endParaRPr lang="en-US" sz="9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188879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Nonlinearity (max) 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±0.05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±0.05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±0.04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±0.04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N/A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7826954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Input Offset Voltage (max) (mV)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±1.5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±1.5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±9.9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±1.5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4544317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0" indent="60325" algn="ctr" fontAlgn="b"/>
                      <a:r>
                        <a:rPr lang="en-US" sz="900" u="none" strike="noStrike" dirty="0">
                          <a:effectLst/>
                        </a:rPr>
                        <a:t>Offset Error Thermal Drift (max) (µV/°C)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±20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±10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(</a:t>
                      </a:r>
                      <a:r>
                        <a:rPr lang="en-US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</a:t>
                      </a: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4531956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0" indent="60325" algn="ctr" fontAlgn="b"/>
                      <a:r>
                        <a:rPr lang="en-US" sz="900" u="none" strike="noStrike" dirty="0">
                          <a:effectLst/>
                        </a:rPr>
                        <a:t>Gain Error (max) (%)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±0.25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±0.25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±0.2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±0.5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3889177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0" indent="60325" algn="ctr" fontAlgn="b"/>
                      <a:r>
                        <a:rPr lang="en-US" sz="900" u="none" strike="noStrike" dirty="0">
                          <a:effectLst/>
                        </a:rPr>
                        <a:t>Gain Error</a:t>
                      </a:r>
                      <a:r>
                        <a:rPr lang="en-US" sz="900" u="none" strike="noStrike" baseline="0" dirty="0">
                          <a:effectLst/>
                        </a:rPr>
                        <a:t> Thermal Drift (max) (ppm/</a:t>
                      </a:r>
                      <a:r>
                        <a:rPr lang="en-US" sz="900" u="none" strike="noStrike" dirty="0">
                          <a:effectLst/>
                        </a:rPr>
                        <a:t>°C)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±40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±40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±30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±40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±42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82604317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0" indent="60325" algn="ctr" fontAlgn="b"/>
                      <a:r>
                        <a:rPr lang="en-US" sz="900" u="none" strike="noStrike" dirty="0">
                          <a:effectLst/>
                        </a:rPr>
                        <a:t>SNR (</a:t>
                      </a:r>
                      <a:r>
                        <a:rPr lang="en-US" sz="900" u="none" strike="noStrike" dirty="0" err="1">
                          <a:effectLst/>
                        </a:rPr>
                        <a:t>typ</a:t>
                      </a:r>
                      <a:r>
                        <a:rPr lang="en-US" sz="900" u="none" strike="noStrike" dirty="0">
                          <a:effectLst/>
                        </a:rPr>
                        <a:t>) (dB) (BW = 100kHz) (*BW = 50kHz)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70*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70*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70.9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70.9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301838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0" indent="60325" algn="ctr" fontAlgn="b"/>
                      <a:r>
                        <a:rPr lang="en-US" sz="900" u="none" strike="noStrike" dirty="0">
                          <a:effectLst/>
                        </a:rPr>
                        <a:t>Specified Temperature Range (°C)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-40 to 125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-40 to 125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-40 to 125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dirty="0">
                          <a:effectLst/>
                        </a:rPr>
                        <a:t>-55 to 125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-40 to 125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0301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973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554FE-66AE-451F-9C1A-FA69F701C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Spec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C3FF5-E36C-4D03-91BC-6F0B010C38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7612069-4A22-49D2-B453-17172DF4AAAF}"/>
              </a:ext>
            </a:extLst>
          </p:cNvPr>
          <p:cNvSpPr txBox="1">
            <a:spLocks/>
          </p:cNvSpPr>
          <p:nvPr/>
        </p:nvSpPr>
        <p:spPr bwMode="auto">
          <a:xfrm>
            <a:off x="231775" y="412558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sz="1600" dirty="0"/>
              <a:t>AMC0311D/R/S vs AMC1311 vs AMC1311B vs ADuM4195</a:t>
            </a:r>
            <a:endParaRPr lang="en-US" sz="1800" kern="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4E890A0-D733-4630-B4EF-947EE64BD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813623"/>
              </p:ext>
            </p:extLst>
          </p:nvPr>
        </p:nvGraphicFramePr>
        <p:xfrm>
          <a:off x="231773" y="902123"/>
          <a:ext cx="8569328" cy="2347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560">
                  <a:extLst>
                    <a:ext uri="{9D8B030D-6E8A-4147-A177-3AD203B41FA5}">
                      <a16:colId xmlns:a16="http://schemas.microsoft.com/office/drawing/2014/main" val="3976049981"/>
                    </a:ext>
                  </a:extLst>
                </a:gridCol>
                <a:gridCol w="1081628">
                  <a:extLst>
                    <a:ext uri="{9D8B030D-6E8A-4147-A177-3AD203B41FA5}">
                      <a16:colId xmlns:a16="http://schemas.microsoft.com/office/drawing/2014/main" val="3686428391"/>
                    </a:ext>
                  </a:extLst>
                </a:gridCol>
                <a:gridCol w="1081628">
                  <a:extLst>
                    <a:ext uri="{9D8B030D-6E8A-4147-A177-3AD203B41FA5}">
                      <a16:colId xmlns:a16="http://schemas.microsoft.com/office/drawing/2014/main" val="1871720290"/>
                    </a:ext>
                  </a:extLst>
                </a:gridCol>
                <a:gridCol w="1081628">
                  <a:extLst>
                    <a:ext uri="{9D8B030D-6E8A-4147-A177-3AD203B41FA5}">
                      <a16:colId xmlns:a16="http://schemas.microsoft.com/office/drawing/2014/main" val="3820456798"/>
                    </a:ext>
                  </a:extLst>
                </a:gridCol>
                <a:gridCol w="1081628">
                  <a:extLst>
                    <a:ext uri="{9D8B030D-6E8A-4147-A177-3AD203B41FA5}">
                      <a16:colId xmlns:a16="http://schemas.microsoft.com/office/drawing/2014/main" val="212931173"/>
                    </a:ext>
                  </a:extLst>
                </a:gridCol>
                <a:gridCol w="1081628">
                  <a:extLst>
                    <a:ext uri="{9D8B030D-6E8A-4147-A177-3AD203B41FA5}">
                      <a16:colId xmlns:a16="http://schemas.microsoft.com/office/drawing/2014/main" val="4122983848"/>
                    </a:ext>
                  </a:extLst>
                </a:gridCol>
                <a:gridCol w="1081628">
                  <a:extLst>
                    <a:ext uri="{9D8B030D-6E8A-4147-A177-3AD203B41FA5}">
                      <a16:colId xmlns:a16="http://schemas.microsoft.com/office/drawing/2014/main" val="3586099668"/>
                    </a:ext>
                  </a:extLst>
                </a:gridCol>
              </a:tblGrid>
              <a:tr h="28080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Parameter</a:t>
                      </a:r>
                      <a:endParaRPr lang="en-US" sz="90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kern="1200" dirty="0">
                          <a:effectLst/>
                        </a:rPr>
                        <a:t>AMC0311D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kern="1200" dirty="0">
                          <a:effectLst/>
                        </a:rPr>
                        <a:t>AMC0311R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kern="1200" dirty="0">
                          <a:effectLst/>
                        </a:rPr>
                        <a:t>AMC0311S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AMC1311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strike="noStrike" kern="1200" dirty="0">
                          <a:effectLst/>
                        </a:rPr>
                        <a:t>AMC1311B</a:t>
                      </a:r>
                      <a:endParaRPr lang="en-US" sz="9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6179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ADuM4195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78897105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Isolation Rating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Reinforced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Reinforced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Reinforced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Reinforced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Reinforced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Reinforced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0328378"/>
                  </a:ext>
                </a:extLst>
              </a:tr>
              <a:tr h="271608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Creepage (mm)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6789750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Clearance (mm)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8.5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00684075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AC Working Voltage (V</a:t>
                      </a:r>
                      <a:r>
                        <a:rPr lang="en-US" sz="900" u="none" strike="noStrike" baseline="-25000" dirty="0">
                          <a:effectLst/>
                        </a:rPr>
                        <a:t>IOWM</a:t>
                      </a:r>
                      <a:r>
                        <a:rPr lang="en-US" sz="900" u="none" strike="noStrike" dirty="0">
                          <a:effectLst/>
                        </a:rPr>
                        <a:t>) (V</a:t>
                      </a:r>
                      <a:r>
                        <a:rPr lang="en-US" sz="900" u="none" strike="noStrike" baseline="-25000" dirty="0">
                          <a:effectLst/>
                        </a:rPr>
                        <a:t>RMS</a:t>
                      </a:r>
                      <a:r>
                        <a:rPr lang="en-US" sz="900" u="none" strike="noStrike" dirty="0">
                          <a:effectLst/>
                        </a:rPr>
                        <a:t>)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1500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4938408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DC Working Voltage (V</a:t>
                      </a:r>
                      <a:r>
                        <a:rPr lang="en-US" sz="900" u="none" strike="noStrike" baseline="-25000" dirty="0">
                          <a:effectLst/>
                        </a:rPr>
                        <a:t>IOWM</a:t>
                      </a:r>
                      <a:r>
                        <a:rPr lang="en-US" sz="900" u="none" strike="noStrike" dirty="0">
                          <a:effectLst/>
                        </a:rPr>
                        <a:t>) (V</a:t>
                      </a:r>
                      <a:r>
                        <a:rPr lang="en-US" sz="900" u="none" strike="noStrike" baseline="-25000" dirty="0">
                          <a:effectLst/>
                        </a:rPr>
                        <a:t>DC</a:t>
                      </a:r>
                      <a:r>
                        <a:rPr lang="en-US" sz="900" u="none" strike="noStrike" dirty="0">
                          <a:effectLst/>
                        </a:rPr>
                        <a:t>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2121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2121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2121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2121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2121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70389891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Transient Overvoltage (V</a:t>
                      </a:r>
                      <a:r>
                        <a:rPr lang="en-US" sz="900" u="none" strike="noStrike" baseline="-25000" dirty="0">
                          <a:effectLst/>
                        </a:rPr>
                        <a:t>IOTM</a:t>
                      </a:r>
                      <a:r>
                        <a:rPr lang="en-US" sz="900" u="none" strike="noStrike" dirty="0">
                          <a:effectLst/>
                        </a:rPr>
                        <a:t>) (</a:t>
                      </a:r>
                      <a:r>
                        <a:rPr lang="en-US" sz="900" u="none" strike="noStrike" dirty="0" err="1">
                          <a:effectLst/>
                        </a:rPr>
                        <a:t>V</a:t>
                      </a:r>
                      <a:r>
                        <a:rPr lang="en-US" sz="900" u="none" strike="noStrike" baseline="-25000" dirty="0" err="1">
                          <a:effectLst/>
                        </a:rPr>
                        <a:t>Peak</a:t>
                      </a:r>
                      <a:r>
                        <a:rPr lang="en-US" sz="900" u="none" strike="noStrike" dirty="0">
                          <a:effectLst/>
                        </a:rPr>
                        <a:t>) (t = 60s)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7000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7000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7000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7000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7000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46233654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Surge Voltage (V</a:t>
                      </a:r>
                      <a:r>
                        <a:rPr lang="en-US" sz="900" u="none" strike="noStrike" baseline="-25000" dirty="0">
                          <a:effectLst/>
                        </a:rPr>
                        <a:t>IOSM</a:t>
                      </a:r>
                      <a:r>
                        <a:rPr lang="en-US" sz="900" u="none" strike="noStrike" dirty="0">
                          <a:effectLst/>
                        </a:rPr>
                        <a:t>) (</a:t>
                      </a:r>
                      <a:r>
                        <a:rPr lang="en-US" sz="900" u="none" strike="noStrike" dirty="0" err="1">
                          <a:effectLst/>
                        </a:rPr>
                        <a:t>V</a:t>
                      </a:r>
                      <a:r>
                        <a:rPr lang="en-US" sz="900" u="none" strike="noStrike" baseline="-25000" dirty="0" err="1">
                          <a:effectLst/>
                        </a:rPr>
                        <a:t>Peak</a:t>
                      </a:r>
                      <a:r>
                        <a:rPr lang="en-US" sz="900" u="none" strike="noStrike" dirty="0">
                          <a:effectLst/>
                        </a:rPr>
                        <a:t>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10000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10000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10000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12800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12800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9049387"/>
                  </a:ext>
                </a:extLst>
              </a:tr>
              <a:tr h="249279">
                <a:tc>
                  <a:txBody>
                    <a:bodyPr/>
                    <a:lstStyle/>
                    <a:p>
                      <a:pPr marL="60325" indent="0" algn="ctr" fontAlgn="b"/>
                      <a:r>
                        <a:rPr lang="en-US" sz="900" u="none" strike="noStrike" dirty="0">
                          <a:effectLst/>
                        </a:rPr>
                        <a:t>Withstand Isolation Voltage (V</a:t>
                      </a:r>
                      <a:r>
                        <a:rPr lang="en-US" sz="900" u="none" strike="noStrike" baseline="-25000" dirty="0">
                          <a:effectLst/>
                        </a:rPr>
                        <a:t>ISO</a:t>
                      </a:r>
                      <a:r>
                        <a:rPr lang="en-US" sz="900" u="none" strike="noStrike" dirty="0">
                          <a:effectLst/>
                        </a:rPr>
                        <a:t>) (V</a:t>
                      </a:r>
                      <a:r>
                        <a:rPr lang="en-US" sz="900" u="none" strike="noStrike" baseline="-25000" dirty="0">
                          <a:effectLst/>
                        </a:rPr>
                        <a:t>RMS</a:t>
                      </a:r>
                      <a:r>
                        <a:rPr lang="en-US" sz="900" u="none" strike="noStrike" dirty="0">
                          <a:effectLst/>
                        </a:rPr>
                        <a:t>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5000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5000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5000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5000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>
                          <a:effectLst/>
                        </a:rPr>
                        <a:t>5000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75707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709485"/>
      </p:ext>
    </p:extLst>
  </p:cSld>
  <p:clrMapOvr>
    <a:masterClrMapping/>
  </p:clrMapOvr>
</p:sld>
</file>

<file path=ppt/theme/theme1.xml><?xml version="1.0" encoding="utf-8"?>
<a:theme xmlns:a="http://schemas.openxmlformats.org/drawingml/2006/main" name="TI Theme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I Theme" id="{ECE60F6F-A01F-419D-9DA1-6F6F2368B3F0}" vid="{083EBC99-FC61-459F-A1D6-95AD524AC8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 Theme</Template>
  <TotalTime>3977</TotalTime>
  <Words>373</Words>
  <Application>Microsoft Office PowerPoint</Application>
  <PresentationFormat>On-screen Show (16:9)</PresentationFormat>
  <Paragraphs>146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TI Theme</vt:lpstr>
      <vt:lpstr>AMC0311S/R-Q1 vs ADuM4195-1</vt:lpstr>
      <vt:lpstr>Analog Spec Comparison</vt:lpstr>
      <vt:lpstr>Isolation Spec Comparison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Cao, Andrew</dc:creator>
  <cp:lastModifiedBy>Cao, Andrew</cp:lastModifiedBy>
  <cp:revision>70</cp:revision>
  <dcterms:created xsi:type="dcterms:W3CDTF">2024-11-26T23:56:55Z</dcterms:created>
  <dcterms:modified xsi:type="dcterms:W3CDTF">2025-11-24T17:30:09Z</dcterms:modified>
</cp:coreProperties>
</file>