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75"/>
  </p:notesMasterIdLst>
  <p:handoutMasterIdLst>
    <p:handoutMasterId r:id="rId76"/>
  </p:handoutMasterIdLst>
  <p:sldIdLst>
    <p:sldId id="258" r:id="rId5"/>
    <p:sldId id="412" r:id="rId6"/>
    <p:sldId id="346" r:id="rId7"/>
    <p:sldId id="404" r:id="rId8"/>
    <p:sldId id="322" r:id="rId9"/>
    <p:sldId id="331" r:id="rId10"/>
    <p:sldId id="337" r:id="rId11"/>
    <p:sldId id="415" r:id="rId12"/>
    <p:sldId id="323" r:id="rId13"/>
    <p:sldId id="361" r:id="rId14"/>
    <p:sldId id="324" r:id="rId15"/>
    <p:sldId id="326" r:id="rId16"/>
    <p:sldId id="325" r:id="rId17"/>
    <p:sldId id="330" r:id="rId18"/>
    <p:sldId id="327" r:id="rId19"/>
    <p:sldId id="329" r:id="rId20"/>
    <p:sldId id="351" r:id="rId21"/>
    <p:sldId id="417" r:id="rId22"/>
    <p:sldId id="328" r:id="rId23"/>
    <p:sldId id="416" r:id="rId24"/>
    <p:sldId id="352" r:id="rId25"/>
    <p:sldId id="362" r:id="rId26"/>
    <p:sldId id="363" r:id="rId27"/>
    <p:sldId id="364" r:id="rId28"/>
    <p:sldId id="365" r:id="rId29"/>
    <p:sldId id="366" r:id="rId30"/>
    <p:sldId id="405" r:id="rId31"/>
    <p:sldId id="406" r:id="rId32"/>
    <p:sldId id="335" r:id="rId33"/>
    <p:sldId id="336" r:id="rId34"/>
    <p:sldId id="332" r:id="rId35"/>
    <p:sldId id="333" r:id="rId36"/>
    <p:sldId id="334" r:id="rId37"/>
    <p:sldId id="338" r:id="rId38"/>
    <p:sldId id="339" r:id="rId39"/>
    <p:sldId id="340" r:id="rId40"/>
    <p:sldId id="341" r:id="rId41"/>
    <p:sldId id="342" r:id="rId42"/>
    <p:sldId id="343" r:id="rId43"/>
    <p:sldId id="344" r:id="rId44"/>
    <p:sldId id="345" r:id="rId45"/>
    <p:sldId id="347" r:id="rId46"/>
    <p:sldId id="348" r:id="rId47"/>
    <p:sldId id="349" r:id="rId48"/>
    <p:sldId id="350" r:id="rId49"/>
    <p:sldId id="407" r:id="rId50"/>
    <p:sldId id="408" r:id="rId51"/>
    <p:sldId id="409" r:id="rId52"/>
    <p:sldId id="410" r:id="rId53"/>
    <p:sldId id="411" r:id="rId54"/>
    <p:sldId id="413" r:id="rId55"/>
    <p:sldId id="414" r:id="rId56"/>
    <p:sldId id="353" r:id="rId57"/>
    <p:sldId id="358" r:id="rId58"/>
    <p:sldId id="355" r:id="rId59"/>
    <p:sldId id="421" r:id="rId60"/>
    <p:sldId id="422" r:id="rId61"/>
    <p:sldId id="423" r:id="rId62"/>
    <p:sldId id="357" r:id="rId63"/>
    <p:sldId id="354" r:id="rId64"/>
    <p:sldId id="359" r:id="rId65"/>
    <p:sldId id="360" r:id="rId66"/>
    <p:sldId id="424" r:id="rId67"/>
    <p:sldId id="425" r:id="rId68"/>
    <p:sldId id="426" r:id="rId69"/>
    <p:sldId id="427" r:id="rId70"/>
    <p:sldId id="319" r:id="rId71"/>
    <p:sldId id="418" r:id="rId72"/>
    <p:sldId id="419" r:id="rId73"/>
    <p:sldId id="420" r:id="rId74"/>
  </p:sldIdLst>
  <p:sldSz cx="14630400" cy="8229600"/>
  <p:notesSz cx="7023100" cy="93091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ka, Peggy" initials="P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75821" autoAdjust="0"/>
  </p:normalViewPr>
  <p:slideViewPr>
    <p:cSldViewPr>
      <p:cViewPr varScale="1">
        <p:scale>
          <a:sx n="96" d="100"/>
          <a:sy n="96" d="100"/>
        </p:scale>
        <p:origin x="654" y="102"/>
      </p:cViewPr>
      <p:guideLst>
        <p:guide orient="horz" pos="2592"/>
        <p:guide pos="4608"/>
      </p:guideLst>
    </p:cSldViewPr>
  </p:slideViewPr>
  <p:notesTextViewPr>
    <p:cViewPr>
      <p:scale>
        <a:sx n="125" d="100"/>
        <a:sy n="125" d="100"/>
      </p:scale>
      <p:origin x="0" y="0"/>
    </p:cViewPr>
  </p:notesTextViewPr>
  <p:notesViewPr>
    <p:cSldViewPr>
      <p:cViewPr varScale="1">
        <p:scale>
          <a:sx n="98" d="100"/>
          <a:sy n="98" d="100"/>
        </p:scale>
        <p:origin x="-355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60EB3F2-0F3A-4662-8E01-0AC1D8864C9A}" type="datetimeFigureOut">
              <a:rPr lang="en-US" smtClean="0"/>
              <a:t>2/2/2022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ED4F20E-9E28-46F0-8EBD-03822A491E73}" type="slidenum">
              <a:rPr lang="en-US" smtClean="0"/>
              <a:t>‹#›</a:t>
            </a:fld>
            <a:endParaRPr lang="en-US"/>
          </a:p>
        </p:txBody>
      </p:sp>
    </p:spTree>
    <p:extLst>
      <p:ext uri="{BB962C8B-B14F-4D97-AF65-F5344CB8AC3E}">
        <p14:creationId xmlns:p14="http://schemas.microsoft.com/office/powerpoint/2010/main" val="1494052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FB55CA9-CECA-42E3-829B-3A0B1B9A2F4D}" type="datetimeFigureOut">
              <a:rPr lang="en-US" smtClean="0"/>
              <a:t>2/2/2022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941C228-45F2-4BE7-8DD1-C2994D3BBA8A}" type="slidenum">
              <a:rPr lang="en-US" smtClean="0"/>
              <a:t>‹#›</a:t>
            </a:fld>
            <a:endParaRPr lang="en-US"/>
          </a:p>
        </p:txBody>
      </p:sp>
    </p:spTree>
    <p:extLst>
      <p:ext uri="{BB962C8B-B14F-4D97-AF65-F5344CB8AC3E}">
        <p14:creationId xmlns:p14="http://schemas.microsoft.com/office/powerpoint/2010/main" val="1996053415"/>
      </p:ext>
    </p:extLst>
  </p:cSld>
  <p:clrMap bg1="lt1" tx1="dk1" bg2="lt2" tx2="dk2" accent1="accent1" accent2="accent2" accent3="accent3" accent4="accent4" accent5="accent5" accent6="accent6" hlink="hlink" folHlink="folHlink"/>
  <p:notesStyle>
    <a:lvl1pPr marL="0" algn="l" defTabSz="1463040" rtl="0" eaLnBrk="1" latinLnBrk="0" hangingPunct="1">
      <a:defRPr sz="1900" kern="1200">
        <a:solidFill>
          <a:schemeClr val="tx1"/>
        </a:solidFill>
        <a:latin typeface="+mn-lt"/>
        <a:ea typeface="+mn-ea"/>
        <a:cs typeface="+mn-cs"/>
      </a:defRPr>
    </a:lvl1pPr>
    <a:lvl2pPr marL="731520" algn="l" defTabSz="1463040" rtl="0" eaLnBrk="1" latinLnBrk="0" hangingPunct="1">
      <a:defRPr sz="1900" kern="1200">
        <a:solidFill>
          <a:schemeClr val="tx1"/>
        </a:solidFill>
        <a:latin typeface="+mn-lt"/>
        <a:ea typeface="+mn-ea"/>
        <a:cs typeface="+mn-cs"/>
      </a:defRPr>
    </a:lvl2pPr>
    <a:lvl3pPr marL="1463040" algn="l" defTabSz="1463040" rtl="0" eaLnBrk="1" latinLnBrk="0" hangingPunct="1">
      <a:defRPr sz="1900" kern="1200">
        <a:solidFill>
          <a:schemeClr val="tx1"/>
        </a:solidFill>
        <a:latin typeface="+mn-lt"/>
        <a:ea typeface="+mn-ea"/>
        <a:cs typeface="+mn-cs"/>
      </a:defRPr>
    </a:lvl3pPr>
    <a:lvl4pPr marL="2194560" algn="l" defTabSz="1463040" rtl="0" eaLnBrk="1" latinLnBrk="0" hangingPunct="1">
      <a:defRPr sz="1900" kern="1200">
        <a:solidFill>
          <a:schemeClr val="tx1"/>
        </a:solidFill>
        <a:latin typeface="+mn-lt"/>
        <a:ea typeface="+mn-ea"/>
        <a:cs typeface="+mn-cs"/>
      </a:defRPr>
    </a:lvl4pPr>
    <a:lvl5pPr marL="2926080" algn="l" defTabSz="1463040" rtl="0" eaLnBrk="1" latinLnBrk="0" hangingPunct="1">
      <a:defRPr sz="1900" kern="1200">
        <a:solidFill>
          <a:schemeClr val="tx1"/>
        </a:solidFill>
        <a:latin typeface="+mn-lt"/>
        <a:ea typeface="+mn-ea"/>
        <a:cs typeface="+mn-cs"/>
      </a:defRPr>
    </a:lvl5pPr>
    <a:lvl6pPr marL="3657600" algn="l" defTabSz="1463040" rtl="0" eaLnBrk="1" latinLnBrk="0" hangingPunct="1">
      <a:defRPr sz="1900" kern="1200">
        <a:solidFill>
          <a:schemeClr val="tx1"/>
        </a:solidFill>
        <a:latin typeface="+mn-lt"/>
        <a:ea typeface="+mn-ea"/>
        <a:cs typeface="+mn-cs"/>
      </a:defRPr>
    </a:lvl6pPr>
    <a:lvl7pPr marL="4389120" algn="l" defTabSz="1463040" rtl="0" eaLnBrk="1" latinLnBrk="0" hangingPunct="1">
      <a:defRPr sz="1900" kern="1200">
        <a:solidFill>
          <a:schemeClr val="tx1"/>
        </a:solidFill>
        <a:latin typeface="+mn-lt"/>
        <a:ea typeface="+mn-ea"/>
        <a:cs typeface="+mn-cs"/>
      </a:defRPr>
    </a:lvl7pPr>
    <a:lvl8pPr marL="5120640" algn="l" defTabSz="1463040" rtl="0" eaLnBrk="1" latinLnBrk="0" hangingPunct="1">
      <a:defRPr sz="1900" kern="1200">
        <a:solidFill>
          <a:schemeClr val="tx1"/>
        </a:solidFill>
        <a:latin typeface="+mn-lt"/>
        <a:ea typeface="+mn-ea"/>
        <a:cs typeface="+mn-cs"/>
      </a:defRPr>
    </a:lvl8pPr>
    <a:lvl9pPr marL="5852160" algn="l" defTabSz="146304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Hello, and welcome to the TI Precision Lab</a:t>
            </a:r>
            <a:r>
              <a:rPr lang="en-US" sz="1200" baseline="0" dirty="0"/>
              <a:t> </a:t>
            </a:r>
            <a:r>
              <a:rPr lang="en-US" sz="1200" dirty="0"/>
              <a:t>introducing SAR</a:t>
            </a:r>
            <a:r>
              <a:rPr lang="en-US" sz="1200" baseline="0" dirty="0"/>
              <a:t> ADC Power Scaling</a:t>
            </a:r>
            <a:r>
              <a:rPr lang="en-US" sz="1200" dirty="0"/>
              <a:t>.</a:t>
            </a:r>
            <a:r>
              <a:rPr lang="en-US" sz="1200" baseline="0" dirty="0"/>
              <a:t>  </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Overall,</a:t>
            </a:r>
            <a:r>
              <a:rPr lang="en-US" sz="1200" baseline="0" dirty="0"/>
              <a:t> t</a:t>
            </a:r>
            <a:r>
              <a:rPr lang="en-US" sz="1200" dirty="0"/>
              <a:t>his section will cover the basic</a:t>
            </a:r>
            <a:r>
              <a:rPr lang="en-US" sz="1200" baseline="0" dirty="0"/>
              <a:t> ideas of power consumption for the SAR data converter and ways to minimize it.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In this video, we will define and explain analog supply power, digital supply power, and front-end driver power. </a:t>
            </a:r>
            <a:endParaRPr lang="en-US" sz="1200" dirty="0"/>
          </a:p>
        </p:txBody>
      </p:sp>
      <p:sp>
        <p:nvSpPr>
          <p:cNvPr id="4" name="Slide Number Placeholder 3"/>
          <p:cNvSpPr>
            <a:spLocks noGrp="1"/>
          </p:cNvSpPr>
          <p:nvPr>
            <p:ph type="sldNum" sz="quarter" idx="10"/>
          </p:nvPr>
        </p:nvSpPr>
        <p:spPr/>
        <p:txBody>
          <a:bodyPr/>
          <a:lstStyle/>
          <a:p>
            <a:fld id="{7941C228-45F2-4BE7-8DD1-C2994D3BBA8A}" type="slidenum">
              <a:rPr lang="en-US" smtClean="0"/>
              <a:t>1</a:t>
            </a:fld>
            <a:endParaRPr lang="en-US"/>
          </a:p>
        </p:txBody>
      </p:sp>
    </p:spTree>
    <p:extLst>
      <p:ext uri="{BB962C8B-B14F-4D97-AF65-F5344CB8AC3E}">
        <p14:creationId xmlns:p14="http://schemas.microsoft.com/office/powerpoint/2010/main" val="425662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Slide 5:  This slide is for the 5</a:t>
            </a:r>
            <a:r>
              <a:rPr lang="en-US" baseline="0" dirty="0"/>
              <a:t> slide abstract ONLY</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99651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dirty="0"/>
              <a:t>That concludes the hands-on</a:t>
            </a:r>
            <a:r>
              <a:rPr lang="en-US" baseline="0" dirty="0"/>
              <a:t> experiment.  I hope this was useful to you.  Thanks for your time.</a:t>
            </a:r>
            <a:endParaRPr lang="en-US" dirty="0"/>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67</a:t>
            </a:fld>
            <a:endParaRPr lang="en-US"/>
          </a:p>
        </p:txBody>
      </p:sp>
    </p:spTree>
    <p:extLst>
      <p:ext uri="{BB962C8B-B14F-4D97-AF65-F5344CB8AC3E}">
        <p14:creationId xmlns:p14="http://schemas.microsoft.com/office/powerpoint/2010/main" val="407412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40" y="2331731"/>
            <a:ext cx="13533120" cy="1764030"/>
          </a:xfrm>
        </p:spPr>
        <p:txBody>
          <a:bodyPr/>
          <a:lstStyle>
            <a:lvl1pPr>
              <a:defRPr sz="5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548640" y="4438654"/>
            <a:ext cx="13533120" cy="1783080"/>
          </a:xfrm>
          <a:ln/>
        </p:spPr>
        <p:txBody>
          <a:bodyPr/>
          <a:lstStyle>
            <a:lvl1pPr marL="0" indent="0">
              <a:buFontTx/>
              <a:buNone/>
              <a:defRPr b="1"/>
            </a:lvl1pPr>
          </a:lstStyle>
          <a:p>
            <a:r>
              <a:rPr lang="en-US"/>
              <a:t>Click to edit Master subtitle style</a:t>
            </a:r>
          </a:p>
        </p:txBody>
      </p:sp>
      <p:sp>
        <p:nvSpPr>
          <p:cNvPr id="6" name="Rectangle 6"/>
          <p:cNvSpPr>
            <a:spLocks noGrp="1" noChangeArrowheads="1"/>
          </p:cNvSpPr>
          <p:nvPr>
            <p:ph type="sldNum" sz="quarter" idx="4"/>
          </p:nvPr>
        </p:nvSpPr>
        <p:spPr bwMode="auto">
          <a:xfrm>
            <a:off x="11145702" y="7713413"/>
            <a:ext cx="3413760" cy="247651"/>
          </a:xfrm>
          <a:prstGeom prst="rect">
            <a:avLst/>
          </a:prstGeom>
          <a:noFill/>
          <a:ln w="9525">
            <a:noFill/>
            <a:miter lim="800000"/>
            <a:headEnd/>
            <a:tailEnd/>
          </a:ln>
          <a:effectLst/>
        </p:spPr>
        <p:txBody>
          <a:bodyPr vert="horz" wrap="square" lIns="121886" tIns="60941" rIns="121886" bIns="60941" numCol="1" anchor="t" anchorCtr="0" compatLnSpc="1">
            <a:prstTxWarp prst="textNoShape">
              <a:avLst/>
            </a:prstTxWarp>
          </a:bodyPr>
          <a:lstStyle>
            <a:lvl1pPr algn="r">
              <a:defRPr sz="1100"/>
            </a:lvl1pPr>
          </a:lstStyle>
          <a:p>
            <a:pPr>
              <a:defRPr/>
            </a:pPr>
            <a:fld id="{B6C70261-DCF8-4A97-9502-E8EEF2364CDE}" type="slidenum">
              <a:rPr lang="en-US"/>
              <a:pPr>
                <a:defRPr/>
              </a:pPr>
              <a:t>‹#›</a:t>
            </a:fld>
            <a:endParaRPr lang="en-US"/>
          </a:p>
        </p:txBody>
      </p:sp>
    </p:spTree>
    <p:extLst>
      <p:ext uri="{BB962C8B-B14F-4D97-AF65-F5344CB8AC3E}">
        <p14:creationId xmlns:p14="http://schemas.microsoft.com/office/powerpoint/2010/main" val="295137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ED430B41-3034-4777-B6DE-71856D985697}" type="slidenum">
              <a:rPr lang="en-US"/>
              <a:pPr>
                <a:defRPr/>
              </a:pPr>
              <a:t>‹#›</a:t>
            </a:fld>
            <a:endParaRPr lang="en-US"/>
          </a:p>
        </p:txBody>
      </p:sp>
      <p:sp>
        <p:nvSpPr>
          <p:cNvPr id="3" name="Rectangle 2">
            <a:extLst>
              <a:ext uri="{FF2B5EF4-FFF2-40B4-BE49-F238E27FC236}">
                <a16:creationId xmlns:a16="http://schemas.microsoft.com/office/drawing/2014/main" id="{CC32721C-842E-4A79-8A6D-EC2247181EC5}"/>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67287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1"/>
            <a:ext cx="4813301" cy="1394461"/>
          </a:xfrm>
        </p:spPr>
        <p:txBody>
          <a:bodyPr anchor="b"/>
          <a:lstStyle>
            <a:lvl1pPr algn="l">
              <a:defRPr sz="43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720080" y="327662"/>
            <a:ext cx="8178800" cy="7023736"/>
          </a:xfrm>
          <a:noFill/>
          <a:ln w="9525" algn="ctr">
            <a:noFill/>
            <a:miter lim="800000"/>
            <a:headEnd/>
            <a:tailEnd/>
          </a:ln>
        </p:spPr>
        <p:txBody>
          <a:bodyPr vert="horz" wrap="square" lIns="121886" tIns="60941" rIns="121886" bIns="60941" numCol="1" anchor="t" anchorCtr="0" compatLnSpc="1">
            <a:prstTxWarp prst="textNoShape">
              <a:avLst/>
            </a:prstTxWarp>
          </a:bodyPr>
          <a:lstStyle>
            <a:lvl1pPr algn="l" rtl="0" eaLnBrk="0" fontAlgn="base" hangingPunct="0">
              <a:spcAft>
                <a:spcPct val="0"/>
              </a:spcAft>
              <a:defRPr lang="en-US" sz="2700" smtClean="0">
                <a:solidFill>
                  <a:schemeClr val="tx1"/>
                </a:solidFill>
                <a:latin typeface="+mn-lt"/>
                <a:ea typeface="+mn-ea"/>
                <a:cs typeface="+mn-cs"/>
              </a:defRPr>
            </a:lvl1pPr>
            <a:lvl2pPr algn="l" rtl="0" eaLnBrk="0" fontAlgn="base" hangingPunct="0">
              <a:spcAft>
                <a:spcPct val="0"/>
              </a:spcAft>
              <a:defRPr lang="en-US" sz="2400" smtClean="0">
                <a:solidFill>
                  <a:schemeClr val="tx1"/>
                </a:solidFill>
                <a:latin typeface="+mn-lt"/>
                <a:ea typeface="+mn-ea"/>
                <a:cs typeface="+mn-cs"/>
              </a:defRPr>
            </a:lvl2pPr>
            <a:lvl3pPr algn="l" rtl="0" eaLnBrk="0" fontAlgn="base" hangingPunct="0">
              <a:spcAft>
                <a:spcPct val="0"/>
              </a:spcAft>
              <a:defRPr lang="en-US" sz="2400" smtClean="0">
                <a:solidFill>
                  <a:schemeClr val="tx1"/>
                </a:solidFill>
                <a:latin typeface="+mn-lt"/>
                <a:ea typeface="+mn-ea"/>
                <a:cs typeface="+mn-cs"/>
              </a:defRPr>
            </a:lvl3pPr>
            <a:lvl4pPr algn="l" rtl="0" eaLnBrk="0" fontAlgn="base" hangingPunct="0">
              <a:spcAft>
                <a:spcPct val="0"/>
              </a:spcAft>
              <a:defRPr lang="en-US" sz="2400" smtClean="0">
                <a:solidFill>
                  <a:schemeClr val="tx1"/>
                </a:solidFill>
                <a:latin typeface="+mn-lt"/>
                <a:ea typeface="+mn-ea"/>
                <a:cs typeface="+mn-cs"/>
              </a:defRPr>
            </a:lvl4pPr>
            <a:lvl5pPr algn="l" rtl="0" eaLnBrk="0" fontAlgn="base" hangingPunct="0">
              <a:spcAft>
                <a:spcPct val="0"/>
              </a:spcAft>
              <a:defRPr lang="en-US" sz="2400">
                <a:solidFill>
                  <a:schemeClr val="tx1"/>
                </a:solidFill>
                <a:latin typeface="+mn-lt"/>
                <a:ea typeface="+mn-ea"/>
                <a:cs typeface="+mn-cs"/>
              </a:defRPr>
            </a:lvl5pPr>
            <a:lvl6pPr>
              <a:defRPr sz="2700"/>
            </a:lvl6pPr>
            <a:lvl7pPr>
              <a:defRPr sz="2700"/>
            </a:lvl7pPr>
            <a:lvl8pPr>
              <a:defRPr sz="2700"/>
            </a:lvl8pPr>
            <a:lvl9pPr>
              <a:defRPr sz="2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521" y="1722120"/>
            <a:ext cx="4813301" cy="5629277"/>
          </a:xfrm>
        </p:spPr>
        <p:txBody>
          <a:bodyPr/>
          <a:lstStyle>
            <a:lvl1pPr marL="0" indent="0">
              <a:buNone/>
              <a:defRPr sz="2700"/>
            </a:lvl1pPr>
            <a:lvl2pPr marL="609432" indent="0">
              <a:buNone/>
              <a:defRPr sz="1600"/>
            </a:lvl2pPr>
            <a:lvl3pPr marL="1218864" indent="0">
              <a:buNone/>
              <a:defRPr sz="1300"/>
            </a:lvl3pPr>
            <a:lvl4pPr marL="1828293" indent="0">
              <a:buNone/>
              <a:defRPr sz="1100"/>
            </a:lvl4pPr>
            <a:lvl5pPr marL="2437717" indent="0">
              <a:buNone/>
              <a:defRPr sz="1100"/>
            </a:lvl5pPr>
            <a:lvl6pPr marL="3047147" indent="0">
              <a:buNone/>
              <a:defRPr sz="1100"/>
            </a:lvl6pPr>
            <a:lvl7pPr marL="3656579" indent="0">
              <a:buNone/>
              <a:defRPr sz="1100"/>
            </a:lvl7pPr>
            <a:lvl8pPr marL="4266005" indent="0">
              <a:buNone/>
              <a:defRPr sz="1100"/>
            </a:lvl8pPr>
            <a:lvl9pPr marL="4875434" indent="0">
              <a:buNone/>
              <a:defRPr sz="1100"/>
            </a:lvl9pPr>
          </a:lstStyle>
          <a:p>
            <a:pPr lvl="0"/>
            <a:r>
              <a:rPr lang="en-US" dirty="0"/>
              <a:t>Click to edit Master text styles</a:t>
            </a:r>
          </a:p>
        </p:txBody>
      </p:sp>
      <p:sp>
        <p:nvSpPr>
          <p:cNvPr id="5"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D9B97EEC-B5BC-42C5-B73F-31CC660D4D8A}" type="slidenum">
              <a:rPr lang="en-US"/>
              <a:pPr>
                <a:defRPr/>
              </a:pPr>
              <a:t>‹#›</a:t>
            </a:fld>
            <a:endParaRPr lang="en-US"/>
          </a:p>
        </p:txBody>
      </p:sp>
      <p:sp>
        <p:nvSpPr>
          <p:cNvPr id="6" name="Rectangle 5">
            <a:extLst>
              <a:ext uri="{FF2B5EF4-FFF2-40B4-BE49-F238E27FC236}">
                <a16:creationId xmlns:a16="http://schemas.microsoft.com/office/drawing/2014/main" id="{8366CB80-E40F-4AD4-A3B0-C55A0A63BF51}"/>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67784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5"/>
          </a:xfrm>
        </p:spPr>
        <p:txBody>
          <a:bodyPr anchor="b"/>
          <a:lstStyle>
            <a:lvl1pPr algn="l">
              <a:defRPr sz="37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867661" y="735331"/>
            <a:ext cx="8778240" cy="4937760"/>
          </a:xfrm>
        </p:spPr>
        <p:txBody>
          <a:bodyPr/>
          <a:lstStyle>
            <a:lvl1pPr marL="0" indent="0">
              <a:buNone/>
              <a:defRPr sz="4300"/>
            </a:lvl1pPr>
            <a:lvl2pPr marL="609432" indent="0">
              <a:buNone/>
              <a:defRPr sz="3700"/>
            </a:lvl2pPr>
            <a:lvl3pPr marL="1218864" indent="0">
              <a:buNone/>
              <a:defRPr sz="3200"/>
            </a:lvl3pPr>
            <a:lvl4pPr marL="1828293" indent="0">
              <a:buNone/>
              <a:defRPr sz="2700"/>
            </a:lvl4pPr>
            <a:lvl5pPr marL="2437717" indent="0">
              <a:buNone/>
              <a:defRPr sz="2700"/>
            </a:lvl5pPr>
            <a:lvl6pPr marL="3047147" indent="0">
              <a:buNone/>
              <a:defRPr sz="2700"/>
            </a:lvl6pPr>
            <a:lvl7pPr marL="3656579" indent="0">
              <a:buNone/>
              <a:defRPr sz="2700"/>
            </a:lvl7pPr>
            <a:lvl8pPr marL="4266005" indent="0">
              <a:buNone/>
              <a:defRPr sz="2700"/>
            </a:lvl8pPr>
            <a:lvl9pPr marL="4875434" indent="0">
              <a:buNone/>
              <a:defRPr sz="2700"/>
            </a:lvl9pPr>
          </a:lstStyle>
          <a:p>
            <a:pPr lvl="0"/>
            <a:endParaRPr lang="en-US" noProof="0"/>
          </a:p>
        </p:txBody>
      </p:sp>
      <p:sp>
        <p:nvSpPr>
          <p:cNvPr id="4" name="Text Placeholder 3"/>
          <p:cNvSpPr>
            <a:spLocks noGrp="1"/>
          </p:cNvSpPr>
          <p:nvPr>
            <p:ph type="body" sz="half" idx="2"/>
          </p:nvPr>
        </p:nvSpPr>
        <p:spPr>
          <a:xfrm>
            <a:off x="2867661" y="6440806"/>
            <a:ext cx="8778240" cy="965835"/>
          </a:xfrm>
          <a:noFill/>
          <a:ln w="9525" algn="ctr">
            <a:noFill/>
            <a:miter lim="800000"/>
            <a:headEnd/>
            <a:tailEnd/>
          </a:ln>
        </p:spPr>
        <p:txBody>
          <a:bodyPr vert="horz" wrap="square" lIns="121886" tIns="60941" rIns="121886" bIns="60941" numCol="1" anchor="t" anchorCtr="0" compatLnSpc="1">
            <a:prstTxWarp prst="textNoShape">
              <a:avLst/>
            </a:prstTxWarp>
          </a:bodyPr>
          <a:lstStyle>
            <a:lvl1pPr marL="0" indent="0" algn="l" rtl="0" eaLnBrk="0" fontAlgn="base" hangingPunct="0">
              <a:spcAft>
                <a:spcPct val="0"/>
              </a:spcAft>
              <a:buNone/>
              <a:defRPr lang="en-US" sz="2700" smtClean="0">
                <a:solidFill>
                  <a:schemeClr val="tx1"/>
                </a:solidFill>
                <a:latin typeface="+mn-lt"/>
                <a:ea typeface="+mn-ea"/>
                <a:cs typeface="+mn-cs"/>
              </a:defRPr>
            </a:lvl1pPr>
            <a:lvl2pPr marL="609432" indent="0">
              <a:buNone/>
              <a:defRPr sz="1600"/>
            </a:lvl2pPr>
            <a:lvl3pPr marL="1218864" indent="0">
              <a:buNone/>
              <a:defRPr sz="1300"/>
            </a:lvl3pPr>
            <a:lvl4pPr marL="1828293" indent="0">
              <a:buNone/>
              <a:defRPr sz="1100"/>
            </a:lvl4pPr>
            <a:lvl5pPr marL="2437717" indent="0">
              <a:buNone/>
              <a:defRPr sz="1100"/>
            </a:lvl5pPr>
            <a:lvl6pPr marL="3047147" indent="0">
              <a:buNone/>
              <a:defRPr sz="1100"/>
            </a:lvl6pPr>
            <a:lvl7pPr marL="3656579" indent="0">
              <a:buNone/>
              <a:defRPr sz="1100"/>
            </a:lvl7pPr>
            <a:lvl8pPr marL="4266005" indent="0">
              <a:buNone/>
              <a:defRPr sz="1100"/>
            </a:lvl8pPr>
            <a:lvl9pPr marL="4875434" indent="0">
              <a:buNone/>
              <a:defRPr sz="1100"/>
            </a:lvl9pPr>
          </a:lstStyle>
          <a:p>
            <a:pPr lvl="0"/>
            <a:r>
              <a:rPr lang="en-US"/>
              <a:t>Click to edit Master text styles</a:t>
            </a:r>
          </a:p>
        </p:txBody>
      </p:sp>
      <p:sp>
        <p:nvSpPr>
          <p:cNvPr id="5"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8E55F34B-1C25-4090-A4A7-9CEE84F430BB}" type="slidenum">
              <a:rPr lang="en-US"/>
              <a:pPr>
                <a:defRPr/>
              </a:pPr>
              <a:t>‹#›</a:t>
            </a:fld>
            <a:endParaRPr lang="en-US"/>
          </a:p>
        </p:txBody>
      </p:sp>
      <p:sp>
        <p:nvSpPr>
          <p:cNvPr id="6" name="Rectangle 5">
            <a:extLst>
              <a:ext uri="{FF2B5EF4-FFF2-40B4-BE49-F238E27FC236}">
                <a16:creationId xmlns:a16="http://schemas.microsoft.com/office/drawing/2014/main" id="{0EA42F28-9C78-4CAB-87BD-8981F6154F09}"/>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339772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34FE2BCE-81FD-49AD-8F3F-8C803C0A8918}" type="slidenum">
              <a:rPr lang="en-US"/>
              <a:pPr>
                <a:defRPr/>
              </a:pPr>
              <a:t>‹#›</a:t>
            </a:fld>
            <a:endParaRPr lang="en-US"/>
          </a:p>
        </p:txBody>
      </p:sp>
      <p:sp>
        <p:nvSpPr>
          <p:cNvPr id="5" name="Rectangle 4">
            <a:extLst>
              <a:ext uri="{FF2B5EF4-FFF2-40B4-BE49-F238E27FC236}">
                <a16:creationId xmlns:a16="http://schemas.microsoft.com/office/drawing/2014/main" id="{4A195D08-FC3C-4195-B59F-97B18D943291}"/>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43454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5302" y="171451"/>
            <a:ext cx="3426459" cy="688276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370840" y="171451"/>
            <a:ext cx="10040621" cy="68827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9AB3E699-3BC5-4E82-A48B-54CC42B0E66D}" type="slidenum">
              <a:rPr lang="en-US"/>
              <a:pPr>
                <a:defRPr/>
              </a:pPr>
              <a:t>‹#›</a:t>
            </a:fld>
            <a:endParaRPr lang="en-US"/>
          </a:p>
        </p:txBody>
      </p:sp>
      <p:sp>
        <p:nvSpPr>
          <p:cNvPr id="5" name="Rectangle 4">
            <a:extLst>
              <a:ext uri="{FF2B5EF4-FFF2-40B4-BE49-F238E27FC236}">
                <a16:creationId xmlns:a16="http://schemas.microsoft.com/office/drawing/2014/main" id="{1771EDEF-D776-44AE-9FF4-AAD1375AC85A}"/>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689227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9AB3E699-3BC5-4E82-A48B-54CC42B0E66D}" type="slidenum">
              <a:rPr lang="en-US"/>
              <a:pPr>
                <a:defRPr/>
              </a:pPr>
              <a:t>‹#›</a:t>
            </a:fld>
            <a:endParaRPr lang="en-US"/>
          </a:p>
        </p:txBody>
      </p:sp>
      <p:sp>
        <p:nvSpPr>
          <p:cNvPr id="5" name="Rectangle 4">
            <a:extLst>
              <a:ext uri="{FF2B5EF4-FFF2-40B4-BE49-F238E27FC236}">
                <a16:creationId xmlns:a16="http://schemas.microsoft.com/office/drawing/2014/main" id="{AD35B8DA-8868-4475-8306-150A7ECEBC61}"/>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64081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Content Placeholder 2"/>
          <p:cNvSpPr>
            <a:spLocks noGrp="1"/>
          </p:cNvSpPr>
          <p:nvPr>
            <p:ph idx="1"/>
          </p:nvPr>
        </p:nvSpPr>
        <p:spPr>
          <a:xfrm>
            <a:off x="533406" y="1258169"/>
            <a:ext cx="13548360" cy="5935118"/>
          </a:xfrm>
        </p:spPr>
        <p:txBody>
          <a:bodyPr/>
          <a:lstStyle>
            <a:lvl1pPr>
              <a:spcBef>
                <a:spcPts val="1067"/>
              </a:spcBef>
              <a:defRPr/>
            </a:lvl1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9AB3E699-3BC5-4E82-A48B-54CC42B0E66D}" type="slidenum">
              <a:rPr lang="en-US"/>
              <a:pPr>
                <a:defRPr/>
              </a:pPr>
              <a:t>‹#›</a:t>
            </a:fld>
            <a:endParaRPr lang="en-US"/>
          </a:p>
        </p:txBody>
      </p:sp>
      <p:sp>
        <p:nvSpPr>
          <p:cNvPr id="5" name="Rectangle 4">
            <a:extLst>
              <a:ext uri="{FF2B5EF4-FFF2-40B4-BE49-F238E27FC236}">
                <a16:creationId xmlns:a16="http://schemas.microsoft.com/office/drawing/2014/main" id="{8FAF906C-1FA9-4558-B2E6-0DD59FAAB8CC}"/>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380408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Content Placeholder 2"/>
          <p:cNvSpPr>
            <a:spLocks noGrp="1"/>
          </p:cNvSpPr>
          <p:nvPr>
            <p:ph idx="1"/>
          </p:nvPr>
        </p:nvSpPr>
        <p:spPr>
          <a:xfrm>
            <a:off x="533406" y="1258169"/>
            <a:ext cx="13548360" cy="5935118"/>
          </a:xfrm>
        </p:spPr>
        <p:txBody>
          <a:bodyPr/>
          <a:lstStyle>
            <a:lvl1pPr>
              <a:spcBef>
                <a:spcPts val="1067"/>
              </a:spcBef>
              <a:defRPr/>
            </a:lvl1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9AB3E699-3BC5-4E82-A48B-54CC42B0E66D}" type="slidenum">
              <a:rPr lang="en-US"/>
              <a:pPr>
                <a:defRPr/>
              </a:pPr>
              <a:t>‹#›</a:t>
            </a:fld>
            <a:endParaRPr lang="en-US"/>
          </a:p>
        </p:txBody>
      </p:sp>
      <p:sp>
        <p:nvSpPr>
          <p:cNvPr id="5" name="Rectangle 4">
            <a:extLst>
              <a:ext uri="{FF2B5EF4-FFF2-40B4-BE49-F238E27FC236}">
                <a16:creationId xmlns:a16="http://schemas.microsoft.com/office/drawing/2014/main" id="{5CCEB280-33EE-4C15-A732-51FC76DE788D}"/>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396923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14630400" cy="8229600"/>
          </a:xfrm>
          <a:prstGeom prst="rect">
            <a:avLst/>
          </a:prstGeom>
          <a:noFill/>
          <a:ln w="9525">
            <a:noFill/>
            <a:miter lim="800000"/>
            <a:headEnd/>
            <a:tailEnd/>
          </a:ln>
        </p:spPr>
      </p:pic>
      <p:sp>
        <p:nvSpPr>
          <p:cNvPr id="3074" name="Rectangle 2"/>
          <p:cNvSpPr>
            <a:spLocks noGrp="1" noChangeArrowheads="1"/>
          </p:cNvSpPr>
          <p:nvPr>
            <p:ph type="ctrTitle"/>
          </p:nvPr>
        </p:nvSpPr>
        <p:spPr>
          <a:xfrm>
            <a:off x="548640" y="2331721"/>
            <a:ext cx="13533120" cy="1764030"/>
          </a:xfrm>
        </p:spPr>
        <p:txBody>
          <a:bodyPr/>
          <a:lstStyle>
            <a:lvl1pPr>
              <a:defRPr sz="6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548640" y="4438650"/>
            <a:ext cx="13533120" cy="1783080"/>
          </a:xfrm>
          <a:ln/>
        </p:spPr>
        <p:txBody>
          <a:bodyPr/>
          <a:lstStyle>
            <a:lvl1pPr marL="0" indent="0">
              <a:buFontTx/>
              <a:buNone/>
              <a:defRPr b="1"/>
            </a:lvl1pPr>
          </a:lstStyle>
          <a:p>
            <a:r>
              <a:rPr lang="en-US"/>
              <a:t>Click to edit Master subtitle style</a:t>
            </a:r>
          </a:p>
        </p:txBody>
      </p:sp>
      <p:sp>
        <p:nvSpPr>
          <p:cNvPr id="10" name="Rectangle 9"/>
          <p:cNvSpPr/>
          <p:nvPr userDrawn="1"/>
        </p:nvSpPr>
        <p:spPr>
          <a:xfrm>
            <a:off x="6" y="7589520"/>
            <a:ext cx="1408684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1" name="Rectangle 10"/>
          <p:cNvSpPr/>
          <p:nvPr userDrawn="1"/>
        </p:nvSpPr>
        <p:spPr>
          <a:xfrm>
            <a:off x="67056" y="7589520"/>
            <a:ext cx="1398422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2" name="Rectangle 11"/>
          <p:cNvSpPr/>
          <p:nvPr userDrawn="1"/>
        </p:nvSpPr>
        <p:spPr>
          <a:xfrm>
            <a:off x="0" y="7531101"/>
            <a:ext cx="14122400" cy="621792"/>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pic>
        <p:nvPicPr>
          <p:cNvPr id="15" name="Picture 27" descr="ti_logo_powerpoint_1_lin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457517" y="7689851"/>
            <a:ext cx="2499782" cy="309034"/>
          </a:xfrm>
          <a:prstGeom prst="rect">
            <a:avLst/>
          </a:prstGeom>
          <a:noFill/>
          <a:ln w="9525">
            <a:noFill/>
            <a:miter lim="800000"/>
            <a:headEnd/>
            <a:tailEnd/>
          </a:ln>
        </p:spPr>
      </p:pic>
      <p:sp>
        <p:nvSpPr>
          <p:cNvPr id="8" name="Rectangle 6"/>
          <p:cNvSpPr>
            <a:spLocks noGrp="1" noChangeArrowheads="1"/>
          </p:cNvSpPr>
          <p:nvPr>
            <p:ph type="sldNum" sz="quarter" idx="4"/>
          </p:nvPr>
        </p:nvSpPr>
        <p:spPr bwMode="auto">
          <a:xfrm>
            <a:off x="11145702" y="7713413"/>
            <a:ext cx="3413760" cy="247651"/>
          </a:xfrm>
          <a:prstGeom prst="rect">
            <a:avLst/>
          </a:prstGeom>
          <a:noFill/>
          <a:ln w="9525">
            <a:noFill/>
            <a:miter lim="800000"/>
            <a:headEnd/>
            <a:tailEnd/>
          </a:ln>
          <a:effectLst/>
        </p:spPr>
        <p:txBody>
          <a:bodyPr vert="horz" wrap="square" lIns="121886" tIns="60941" rIns="121886" bIns="60941" numCol="1" anchor="t" anchorCtr="0" compatLnSpc="1">
            <a:prstTxWarp prst="textNoShape">
              <a:avLst/>
            </a:prstTxWarp>
          </a:bodyPr>
          <a:lstStyle>
            <a:lvl1pPr algn="r">
              <a:defRPr sz="1100"/>
            </a:lvl1pPr>
          </a:lstStyle>
          <a:p>
            <a:pPr>
              <a:defRPr/>
            </a:pPr>
            <a:fld id="{B6C70261-DCF8-4A97-9502-E8EEF2364CDE}" type="slidenum">
              <a:rPr lang="en-US"/>
              <a:pPr>
                <a:defRPr/>
              </a:pPr>
              <a:t>‹#›</a:t>
            </a:fld>
            <a:endParaRPr lang="en-US" dirty="0"/>
          </a:p>
        </p:txBody>
      </p:sp>
    </p:spTree>
    <p:extLst>
      <p:ext uri="{BB962C8B-B14F-4D97-AF65-F5344CB8AC3E}">
        <p14:creationId xmlns:p14="http://schemas.microsoft.com/office/powerpoint/2010/main" val="41423591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Classroom_pp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074" name="Rectangle 2"/>
          <p:cNvSpPr>
            <a:spLocks noGrp="1" noChangeArrowheads="1"/>
          </p:cNvSpPr>
          <p:nvPr>
            <p:ph type="ctrTitle"/>
          </p:nvPr>
        </p:nvSpPr>
        <p:spPr>
          <a:xfrm>
            <a:off x="548640" y="2331721"/>
            <a:ext cx="13533120" cy="1764030"/>
          </a:xfrm>
        </p:spPr>
        <p:txBody>
          <a:bodyPr/>
          <a:lstStyle>
            <a:lvl1pPr>
              <a:defRPr sz="6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548640" y="4438650"/>
            <a:ext cx="13533120" cy="1783080"/>
          </a:xfrm>
          <a:ln/>
        </p:spPr>
        <p:txBody>
          <a:bodyPr/>
          <a:lstStyle>
            <a:lvl1pPr marL="0" indent="0">
              <a:buFontTx/>
              <a:buNone/>
              <a:defRPr b="1"/>
            </a:lvl1pPr>
          </a:lstStyle>
          <a:p>
            <a:r>
              <a:rPr lang="en-US"/>
              <a:t>Click to edit Master subtitle style</a:t>
            </a:r>
          </a:p>
        </p:txBody>
      </p:sp>
      <p:sp>
        <p:nvSpPr>
          <p:cNvPr id="16" name="Rectangle 15"/>
          <p:cNvSpPr/>
          <p:nvPr userDrawn="1"/>
        </p:nvSpPr>
        <p:spPr>
          <a:xfrm>
            <a:off x="6" y="7589520"/>
            <a:ext cx="1408684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7" name="Rectangle 16"/>
          <p:cNvSpPr/>
          <p:nvPr userDrawn="1"/>
        </p:nvSpPr>
        <p:spPr>
          <a:xfrm>
            <a:off x="67056" y="7589520"/>
            <a:ext cx="1398422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8" name="Rectangle 17"/>
          <p:cNvSpPr/>
          <p:nvPr userDrawn="1"/>
        </p:nvSpPr>
        <p:spPr>
          <a:xfrm>
            <a:off x="0" y="7531101"/>
            <a:ext cx="14122400" cy="621792"/>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pic>
        <p:nvPicPr>
          <p:cNvPr id="14" name="Picture 27" descr="ti_logo_powerpoint_1_lin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457517" y="7689851"/>
            <a:ext cx="2499782" cy="309034"/>
          </a:xfrm>
          <a:prstGeom prst="rect">
            <a:avLst/>
          </a:prstGeom>
          <a:noFill/>
          <a:ln w="9525">
            <a:noFill/>
            <a:miter lim="800000"/>
            <a:headEnd/>
            <a:tailEnd/>
          </a:ln>
        </p:spPr>
      </p:pic>
      <p:sp>
        <p:nvSpPr>
          <p:cNvPr id="11" name="Rectangle 6"/>
          <p:cNvSpPr>
            <a:spLocks noGrp="1" noChangeArrowheads="1"/>
          </p:cNvSpPr>
          <p:nvPr>
            <p:ph type="sldNum" sz="quarter" idx="4"/>
          </p:nvPr>
        </p:nvSpPr>
        <p:spPr bwMode="auto">
          <a:xfrm>
            <a:off x="11145702" y="7713413"/>
            <a:ext cx="3413760" cy="247651"/>
          </a:xfrm>
          <a:prstGeom prst="rect">
            <a:avLst/>
          </a:prstGeom>
          <a:noFill/>
          <a:ln w="9525">
            <a:noFill/>
            <a:miter lim="800000"/>
            <a:headEnd/>
            <a:tailEnd/>
          </a:ln>
          <a:effectLst/>
        </p:spPr>
        <p:txBody>
          <a:bodyPr vert="horz" wrap="square" lIns="121886" tIns="60941" rIns="121886" bIns="60941" numCol="1" anchor="t" anchorCtr="0" compatLnSpc="1">
            <a:prstTxWarp prst="textNoShape">
              <a:avLst/>
            </a:prstTxWarp>
          </a:bodyPr>
          <a:lstStyle>
            <a:lvl1pPr algn="r">
              <a:defRPr sz="1100"/>
            </a:lvl1pPr>
          </a:lstStyle>
          <a:p>
            <a:pPr>
              <a:defRPr/>
            </a:pPr>
            <a:fld id="{B6C70261-DCF8-4A97-9502-E8EEF2364CDE}" type="slidenum">
              <a:rPr lang="en-US"/>
              <a:pPr>
                <a:defRPr/>
              </a:pPr>
              <a:t>‹#›</a:t>
            </a:fld>
            <a:endParaRPr lang="en-US"/>
          </a:p>
        </p:txBody>
      </p:sp>
    </p:spTree>
    <p:extLst>
      <p:ext uri="{BB962C8B-B14F-4D97-AF65-F5344CB8AC3E}">
        <p14:creationId xmlns:p14="http://schemas.microsoft.com/office/powerpoint/2010/main" val="29666278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14630400" cy="8229600"/>
          </a:xfrm>
          <a:prstGeom prst="rect">
            <a:avLst/>
          </a:prstGeom>
          <a:noFill/>
          <a:ln w="9525">
            <a:noFill/>
            <a:miter lim="800000"/>
            <a:headEnd/>
            <a:tailEnd/>
          </a:ln>
        </p:spPr>
      </p:pic>
      <p:sp>
        <p:nvSpPr>
          <p:cNvPr id="3074" name="Rectangle 2"/>
          <p:cNvSpPr>
            <a:spLocks noGrp="1" noChangeArrowheads="1"/>
          </p:cNvSpPr>
          <p:nvPr>
            <p:ph type="ctrTitle"/>
          </p:nvPr>
        </p:nvSpPr>
        <p:spPr>
          <a:xfrm>
            <a:off x="548640" y="2331721"/>
            <a:ext cx="13533120" cy="1764030"/>
          </a:xfrm>
        </p:spPr>
        <p:txBody>
          <a:bodyPr/>
          <a:lstStyle>
            <a:lvl1pPr>
              <a:defRPr sz="6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548640" y="4438650"/>
            <a:ext cx="13533120" cy="1783080"/>
          </a:xfrm>
          <a:ln/>
        </p:spPr>
        <p:txBody>
          <a:bodyPr/>
          <a:lstStyle>
            <a:lvl1pPr marL="0" indent="0">
              <a:buFontTx/>
              <a:buNone/>
              <a:defRPr b="1"/>
            </a:lvl1pPr>
          </a:lstStyle>
          <a:p>
            <a:r>
              <a:rPr lang="en-US"/>
              <a:t>Click to edit Master subtitle style</a:t>
            </a:r>
          </a:p>
        </p:txBody>
      </p:sp>
      <p:sp>
        <p:nvSpPr>
          <p:cNvPr id="10" name="Rectangle 9"/>
          <p:cNvSpPr/>
          <p:nvPr userDrawn="1"/>
        </p:nvSpPr>
        <p:spPr>
          <a:xfrm>
            <a:off x="6" y="7589520"/>
            <a:ext cx="1408684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2" name="Rectangle 11"/>
          <p:cNvSpPr/>
          <p:nvPr userDrawn="1"/>
        </p:nvSpPr>
        <p:spPr>
          <a:xfrm>
            <a:off x="67056" y="7589520"/>
            <a:ext cx="1398422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4" name="Rectangle 13"/>
          <p:cNvSpPr/>
          <p:nvPr userDrawn="1"/>
        </p:nvSpPr>
        <p:spPr>
          <a:xfrm>
            <a:off x="0" y="7531101"/>
            <a:ext cx="14122400" cy="621792"/>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pic>
        <p:nvPicPr>
          <p:cNvPr id="11" name="Picture 27" descr="ti_logo_powerpoint_1_lin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457517" y="7689851"/>
            <a:ext cx="2499782" cy="309034"/>
          </a:xfrm>
          <a:prstGeom prst="rect">
            <a:avLst/>
          </a:prstGeom>
          <a:noFill/>
          <a:ln w="9525">
            <a:noFill/>
            <a:miter lim="800000"/>
            <a:headEnd/>
            <a:tailEnd/>
          </a:ln>
        </p:spPr>
      </p:pic>
      <p:sp>
        <p:nvSpPr>
          <p:cNvPr id="9" name="Rectangle 6"/>
          <p:cNvSpPr>
            <a:spLocks noGrp="1" noChangeArrowheads="1"/>
          </p:cNvSpPr>
          <p:nvPr>
            <p:ph type="sldNum" sz="quarter" idx="4"/>
          </p:nvPr>
        </p:nvSpPr>
        <p:spPr bwMode="auto">
          <a:xfrm>
            <a:off x="11145702" y="7713413"/>
            <a:ext cx="3413760" cy="247651"/>
          </a:xfrm>
          <a:prstGeom prst="rect">
            <a:avLst/>
          </a:prstGeom>
          <a:noFill/>
          <a:ln w="9525">
            <a:noFill/>
            <a:miter lim="800000"/>
            <a:headEnd/>
            <a:tailEnd/>
          </a:ln>
          <a:effectLst/>
        </p:spPr>
        <p:txBody>
          <a:bodyPr vert="horz" wrap="square" lIns="121886" tIns="60941" rIns="121886" bIns="60941" numCol="1" anchor="t" anchorCtr="0" compatLnSpc="1">
            <a:prstTxWarp prst="textNoShape">
              <a:avLst/>
            </a:prstTxWarp>
          </a:bodyPr>
          <a:lstStyle>
            <a:lvl1pPr algn="r">
              <a:defRPr sz="1100"/>
            </a:lvl1pPr>
          </a:lstStyle>
          <a:p>
            <a:pPr>
              <a:defRPr/>
            </a:pPr>
            <a:fld id="{B6C70261-DCF8-4A97-9502-E8EEF2364CDE}" type="slidenum">
              <a:rPr lang="en-US"/>
              <a:pPr>
                <a:defRPr/>
              </a:pPr>
              <a:t>‹#›</a:t>
            </a:fld>
            <a:endParaRPr lang="en-US"/>
          </a:p>
        </p:txBody>
      </p:sp>
    </p:spTree>
    <p:extLst>
      <p:ext uri="{BB962C8B-B14F-4D97-AF65-F5344CB8AC3E}">
        <p14:creationId xmlns:p14="http://schemas.microsoft.com/office/powerpoint/2010/main" val="112966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33406" y="1258172"/>
            <a:ext cx="13548360" cy="5935118"/>
          </a:xfrm>
        </p:spPr>
        <p:txBody>
          <a:bodyPr/>
          <a:lstStyle>
            <a:lvl1pPr>
              <a:spcBef>
                <a:spcPts val="1067"/>
              </a:spcBef>
              <a:defRPr/>
            </a:lvl1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2B97888F-6AF7-4263-B69D-592D8C33BAC7}" type="slidenum">
              <a:rPr lang="en-US"/>
              <a:pPr>
                <a:defRPr/>
              </a:pPr>
              <a:t>‹#›</a:t>
            </a:fld>
            <a:endParaRPr lang="en-US"/>
          </a:p>
        </p:txBody>
      </p:sp>
      <p:sp>
        <p:nvSpPr>
          <p:cNvPr id="5" name="Rectangle 4">
            <a:extLst>
              <a:ext uri="{FF2B5EF4-FFF2-40B4-BE49-F238E27FC236}">
                <a16:creationId xmlns:a16="http://schemas.microsoft.com/office/drawing/2014/main" id="{14E6AD18-F9EB-4BDB-B452-A9A95F3E7365}"/>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85044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1"/>
          </a:xfrm>
        </p:spPr>
        <p:txBody>
          <a:bodyPr anchor="t"/>
          <a:lstStyle>
            <a:lvl1pPr algn="l">
              <a:defRPr sz="5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700"/>
            </a:lvl1pPr>
            <a:lvl2pPr marL="609432" indent="0">
              <a:buNone/>
              <a:defRPr sz="2400"/>
            </a:lvl2pPr>
            <a:lvl3pPr marL="1218864" indent="0">
              <a:buNone/>
              <a:defRPr sz="2100"/>
            </a:lvl3pPr>
            <a:lvl4pPr marL="1828293" indent="0">
              <a:buNone/>
              <a:defRPr sz="1900"/>
            </a:lvl4pPr>
            <a:lvl5pPr marL="2437717" indent="0">
              <a:buNone/>
              <a:defRPr sz="1900"/>
            </a:lvl5pPr>
            <a:lvl6pPr marL="3047147" indent="0">
              <a:buNone/>
              <a:defRPr sz="1900"/>
            </a:lvl6pPr>
            <a:lvl7pPr marL="3656579" indent="0">
              <a:buNone/>
              <a:defRPr sz="1900"/>
            </a:lvl7pPr>
            <a:lvl8pPr marL="4266005" indent="0">
              <a:buNone/>
              <a:defRPr sz="1900"/>
            </a:lvl8pPr>
            <a:lvl9pPr marL="4875434" indent="0">
              <a:buNone/>
              <a:defRPr sz="19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204C35C9-3222-4444-B33E-8AB075BE83C6}" type="slidenum">
              <a:rPr lang="en-US"/>
              <a:pPr>
                <a:defRPr/>
              </a:pPr>
              <a:t>‹#›</a:t>
            </a:fld>
            <a:endParaRPr lang="en-US"/>
          </a:p>
        </p:txBody>
      </p:sp>
      <p:sp>
        <p:nvSpPr>
          <p:cNvPr id="5" name="Rectangle 4">
            <a:extLst>
              <a:ext uri="{FF2B5EF4-FFF2-40B4-BE49-F238E27FC236}">
                <a16:creationId xmlns:a16="http://schemas.microsoft.com/office/drawing/2014/main" id="{E408D8E7-5796-429A-A58F-497E79345638}"/>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401910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533401" y="1423037"/>
            <a:ext cx="6652261" cy="5631181"/>
          </a:xfrm>
          <a:noFill/>
          <a:ln w="9525" algn="ctr">
            <a:noFill/>
            <a:miter lim="800000"/>
            <a:headEnd/>
            <a:tailEnd/>
          </a:ln>
        </p:spPr>
        <p:txBody>
          <a:bodyPr vert="horz" wrap="square" lIns="121886" tIns="60941" rIns="121886" bIns="60941" numCol="1" anchor="t" anchorCtr="0" compatLnSpc="1">
            <a:prstTxWarp prst="textNoShape">
              <a:avLst/>
            </a:prstTxWarp>
          </a:bodyPr>
          <a:lstStyle>
            <a:lvl1pPr algn="l" rtl="0" eaLnBrk="0" fontAlgn="base" hangingPunct="0">
              <a:spcAft>
                <a:spcPct val="0"/>
              </a:spcAft>
              <a:defRPr lang="en-US" sz="2700" smtClean="0">
                <a:solidFill>
                  <a:schemeClr val="tx1"/>
                </a:solidFill>
                <a:latin typeface="+mn-lt"/>
                <a:ea typeface="+mn-ea"/>
                <a:cs typeface="+mn-cs"/>
              </a:defRPr>
            </a:lvl1pPr>
            <a:lvl2pPr algn="l" rtl="0" eaLnBrk="0" fontAlgn="base" hangingPunct="0">
              <a:spcAft>
                <a:spcPct val="0"/>
              </a:spcAft>
              <a:defRPr lang="en-US" sz="2400" smtClean="0">
                <a:solidFill>
                  <a:schemeClr val="tx1"/>
                </a:solidFill>
                <a:latin typeface="+mn-lt"/>
                <a:ea typeface="+mn-ea"/>
                <a:cs typeface="+mn-cs"/>
              </a:defRPr>
            </a:lvl2pPr>
            <a:lvl3pPr algn="l" rtl="0" eaLnBrk="0" fontAlgn="base" hangingPunct="0">
              <a:spcAft>
                <a:spcPct val="0"/>
              </a:spcAft>
              <a:defRPr lang="en-US" sz="2400" smtClean="0">
                <a:solidFill>
                  <a:schemeClr val="tx1"/>
                </a:solidFill>
                <a:latin typeface="+mn-lt"/>
                <a:ea typeface="+mn-ea"/>
                <a:cs typeface="+mn-cs"/>
              </a:defRPr>
            </a:lvl3pPr>
            <a:lvl4pPr algn="l" rtl="0" eaLnBrk="0" fontAlgn="base" hangingPunct="0">
              <a:spcAft>
                <a:spcPct val="0"/>
              </a:spcAft>
              <a:defRPr lang="en-US" sz="2400" smtClean="0">
                <a:solidFill>
                  <a:schemeClr val="tx1"/>
                </a:solidFill>
                <a:latin typeface="+mn-lt"/>
                <a:ea typeface="+mn-ea"/>
                <a:cs typeface="+mn-cs"/>
              </a:defRPr>
            </a:lvl4pPr>
            <a:lvl5pPr algn="l" rtl="0" eaLnBrk="0" fontAlgn="base" hangingPunct="0">
              <a:spcAft>
                <a:spcPct val="0"/>
              </a:spcAft>
              <a:defRPr lang="en-US" sz="2700">
                <a:solidFill>
                  <a:schemeClr val="tx1"/>
                </a:solidFill>
                <a:latin typeface="+mn-lt"/>
                <a:ea typeface="+mn-ea"/>
                <a:cs typeface="+mn-cs"/>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29501" y="1423037"/>
            <a:ext cx="6652259" cy="5631181"/>
          </a:xfrm>
          <a:noFill/>
          <a:ln w="9525" algn="ctr">
            <a:noFill/>
            <a:miter lim="800000"/>
            <a:headEnd/>
            <a:tailEnd/>
          </a:ln>
        </p:spPr>
        <p:txBody>
          <a:bodyPr vert="horz" wrap="square" lIns="121886" tIns="60941" rIns="121886" bIns="60941" numCol="1" anchor="t" anchorCtr="0" compatLnSpc="1">
            <a:prstTxWarp prst="textNoShape">
              <a:avLst/>
            </a:prstTxWarp>
          </a:bodyPr>
          <a:lstStyle>
            <a:lvl1pPr algn="l" rtl="0" eaLnBrk="0" fontAlgn="base" hangingPunct="0">
              <a:spcAft>
                <a:spcPct val="0"/>
              </a:spcAft>
              <a:defRPr lang="en-US" sz="2700" smtClean="0">
                <a:solidFill>
                  <a:schemeClr val="tx1"/>
                </a:solidFill>
                <a:latin typeface="+mn-lt"/>
                <a:ea typeface="+mn-ea"/>
                <a:cs typeface="+mn-cs"/>
              </a:defRPr>
            </a:lvl1pPr>
            <a:lvl2pPr algn="l" rtl="0" eaLnBrk="0" fontAlgn="base" hangingPunct="0">
              <a:spcAft>
                <a:spcPct val="0"/>
              </a:spcAft>
              <a:defRPr lang="en-US" sz="2400" smtClean="0">
                <a:solidFill>
                  <a:schemeClr val="tx1"/>
                </a:solidFill>
                <a:latin typeface="+mn-lt"/>
                <a:ea typeface="+mn-ea"/>
                <a:cs typeface="+mn-cs"/>
              </a:defRPr>
            </a:lvl2pPr>
            <a:lvl3pPr algn="l" rtl="0" eaLnBrk="0" fontAlgn="base" hangingPunct="0">
              <a:spcAft>
                <a:spcPct val="0"/>
              </a:spcAft>
              <a:defRPr lang="en-US" sz="2400" smtClean="0">
                <a:solidFill>
                  <a:schemeClr val="tx1"/>
                </a:solidFill>
                <a:latin typeface="+mn-lt"/>
                <a:ea typeface="+mn-ea"/>
                <a:cs typeface="+mn-cs"/>
              </a:defRPr>
            </a:lvl3pPr>
            <a:lvl4pPr algn="l" rtl="0" eaLnBrk="0" fontAlgn="base" hangingPunct="0">
              <a:spcAft>
                <a:spcPct val="0"/>
              </a:spcAft>
              <a:defRPr lang="en-US" sz="2400" smtClean="0">
                <a:solidFill>
                  <a:schemeClr val="tx1"/>
                </a:solidFill>
                <a:latin typeface="+mn-lt"/>
                <a:ea typeface="+mn-ea"/>
                <a:cs typeface="+mn-cs"/>
              </a:defRPr>
            </a:lvl4pPr>
            <a:lvl5pPr algn="l" rtl="0" eaLnBrk="0" fontAlgn="base" hangingPunct="0">
              <a:spcAft>
                <a:spcPct val="0"/>
              </a:spcAft>
              <a:defRPr lang="en-US" sz="2400">
                <a:solidFill>
                  <a:schemeClr val="tx1"/>
                </a:solidFill>
                <a:latin typeface="+mn-lt"/>
                <a:ea typeface="+mn-ea"/>
                <a:cs typeface="+mn-cs"/>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B53548F6-AAA9-4A8D-A869-511B3DFE3256}" type="slidenum">
              <a:rPr lang="en-US"/>
              <a:pPr>
                <a:defRPr/>
              </a:pPr>
              <a:t>‹#›</a:t>
            </a:fld>
            <a:endParaRPr lang="en-US"/>
          </a:p>
        </p:txBody>
      </p:sp>
      <p:sp>
        <p:nvSpPr>
          <p:cNvPr id="6" name="Rectangle 5">
            <a:extLst>
              <a:ext uri="{FF2B5EF4-FFF2-40B4-BE49-F238E27FC236}">
                <a16:creationId xmlns:a16="http://schemas.microsoft.com/office/drawing/2014/main" id="{931CF032-A9A7-4C7A-B403-9152F877782E}"/>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39244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5"/>
            <a:ext cx="13167360" cy="13716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31520" y="1842136"/>
            <a:ext cx="6464301" cy="767715"/>
          </a:xfrm>
        </p:spPr>
        <p:txBody>
          <a:bodyPr anchor="b"/>
          <a:lstStyle>
            <a:lvl1pPr marL="0" indent="0">
              <a:buNone/>
              <a:defRPr sz="3200" b="1"/>
            </a:lvl1pPr>
            <a:lvl2pPr marL="609432" indent="0">
              <a:buNone/>
              <a:defRPr sz="2700" b="1"/>
            </a:lvl2pPr>
            <a:lvl3pPr marL="1218864" indent="0">
              <a:buNone/>
              <a:defRPr sz="2400" b="1"/>
            </a:lvl3pPr>
            <a:lvl4pPr marL="1828293" indent="0">
              <a:buNone/>
              <a:defRPr sz="2100" b="1"/>
            </a:lvl4pPr>
            <a:lvl5pPr marL="2437717" indent="0">
              <a:buNone/>
              <a:defRPr sz="2100" b="1"/>
            </a:lvl5pPr>
            <a:lvl6pPr marL="3047147" indent="0">
              <a:buNone/>
              <a:defRPr sz="2100" b="1"/>
            </a:lvl6pPr>
            <a:lvl7pPr marL="3656579" indent="0">
              <a:buNone/>
              <a:defRPr sz="2100" b="1"/>
            </a:lvl7pPr>
            <a:lvl8pPr marL="4266005" indent="0">
              <a:buNone/>
              <a:defRPr sz="2100" b="1"/>
            </a:lvl8pPr>
            <a:lvl9pPr marL="4875434" indent="0">
              <a:buNone/>
              <a:defRPr sz="2100" b="1"/>
            </a:lvl9pPr>
          </a:lstStyle>
          <a:p>
            <a:pPr lvl="0"/>
            <a:r>
              <a:rPr lang="en-US"/>
              <a:t>Click to edit Master text styles</a:t>
            </a:r>
          </a:p>
        </p:txBody>
      </p:sp>
      <p:sp>
        <p:nvSpPr>
          <p:cNvPr id="4" name="Content Placeholder 3"/>
          <p:cNvSpPr>
            <a:spLocks noGrp="1"/>
          </p:cNvSpPr>
          <p:nvPr>
            <p:ph sz="half" idx="2"/>
          </p:nvPr>
        </p:nvSpPr>
        <p:spPr>
          <a:xfrm>
            <a:off x="731520" y="2609851"/>
            <a:ext cx="6464301" cy="4741546"/>
          </a:xfrm>
          <a:noFill/>
          <a:ln w="9525" algn="ctr">
            <a:noFill/>
            <a:miter lim="800000"/>
            <a:headEnd/>
            <a:tailEnd/>
          </a:ln>
        </p:spPr>
        <p:txBody>
          <a:bodyPr vert="horz" wrap="square" lIns="121886" tIns="60941" rIns="121886" bIns="60941" numCol="1" anchor="t" anchorCtr="0" compatLnSpc="1">
            <a:prstTxWarp prst="textNoShape">
              <a:avLst/>
            </a:prstTxWarp>
          </a:bodyPr>
          <a:lstStyle>
            <a:lvl1pPr algn="l" rtl="0" eaLnBrk="0" fontAlgn="base" hangingPunct="0">
              <a:spcAft>
                <a:spcPct val="0"/>
              </a:spcAft>
              <a:defRPr lang="en-US" sz="2700" smtClean="0">
                <a:solidFill>
                  <a:schemeClr val="tx1"/>
                </a:solidFill>
                <a:latin typeface="+mn-lt"/>
                <a:ea typeface="+mn-ea"/>
                <a:cs typeface="+mn-cs"/>
              </a:defRPr>
            </a:lvl1pPr>
            <a:lvl2pPr algn="l" rtl="0" eaLnBrk="0" fontAlgn="base" hangingPunct="0">
              <a:spcAft>
                <a:spcPct val="0"/>
              </a:spcAft>
              <a:defRPr lang="en-US" sz="2700" smtClean="0">
                <a:solidFill>
                  <a:schemeClr val="tx1"/>
                </a:solidFill>
                <a:latin typeface="+mn-lt"/>
                <a:ea typeface="+mn-ea"/>
                <a:cs typeface="+mn-cs"/>
              </a:defRPr>
            </a:lvl2pPr>
            <a:lvl3pPr algn="l" rtl="0" eaLnBrk="0" fontAlgn="base" hangingPunct="0">
              <a:spcAft>
                <a:spcPct val="0"/>
              </a:spcAft>
              <a:defRPr lang="en-US" sz="2700" smtClean="0">
                <a:solidFill>
                  <a:schemeClr val="tx1"/>
                </a:solidFill>
                <a:latin typeface="+mn-lt"/>
                <a:ea typeface="+mn-ea"/>
                <a:cs typeface="+mn-cs"/>
              </a:defRPr>
            </a:lvl3pPr>
            <a:lvl4pPr algn="l" rtl="0" eaLnBrk="0" fontAlgn="base" hangingPunct="0">
              <a:spcAft>
                <a:spcPct val="0"/>
              </a:spcAft>
              <a:defRPr lang="en-US" sz="2700" smtClean="0">
                <a:solidFill>
                  <a:schemeClr val="tx1"/>
                </a:solidFill>
                <a:latin typeface="+mn-lt"/>
                <a:ea typeface="+mn-ea"/>
                <a:cs typeface="+mn-cs"/>
              </a:defRPr>
            </a:lvl4pPr>
            <a:lvl5pPr algn="l" rtl="0" eaLnBrk="0" fontAlgn="base" hangingPunct="0">
              <a:spcAft>
                <a:spcPct val="0"/>
              </a:spcAft>
              <a:defRPr lang="en-US" sz="2700">
                <a:solidFill>
                  <a:schemeClr val="tx1"/>
                </a:solidFill>
                <a:latin typeface="+mn-lt"/>
                <a:ea typeface="+mn-ea"/>
                <a:cs typeface="+mn-cs"/>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6" y="1842136"/>
            <a:ext cx="6466840" cy="767715"/>
          </a:xfrm>
        </p:spPr>
        <p:txBody>
          <a:bodyPr anchor="b"/>
          <a:lstStyle>
            <a:lvl1pPr marL="0" indent="0">
              <a:buNone/>
              <a:defRPr sz="3200" b="1"/>
            </a:lvl1pPr>
            <a:lvl2pPr marL="609432" indent="0">
              <a:buNone/>
              <a:defRPr sz="2700" b="1"/>
            </a:lvl2pPr>
            <a:lvl3pPr marL="1218864" indent="0">
              <a:buNone/>
              <a:defRPr sz="2400" b="1"/>
            </a:lvl3pPr>
            <a:lvl4pPr marL="1828293" indent="0">
              <a:buNone/>
              <a:defRPr sz="2100" b="1"/>
            </a:lvl4pPr>
            <a:lvl5pPr marL="2437717" indent="0">
              <a:buNone/>
              <a:defRPr sz="2100" b="1"/>
            </a:lvl5pPr>
            <a:lvl6pPr marL="3047147" indent="0">
              <a:buNone/>
              <a:defRPr sz="2100" b="1"/>
            </a:lvl6pPr>
            <a:lvl7pPr marL="3656579" indent="0">
              <a:buNone/>
              <a:defRPr sz="2100" b="1"/>
            </a:lvl7pPr>
            <a:lvl8pPr marL="4266005" indent="0">
              <a:buNone/>
              <a:defRPr sz="2100" b="1"/>
            </a:lvl8pPr>
            <a:lvl9pPr marL="4875434" indent="0">
              <a:buNone/>
              <a:defRPr sz="2100" b="1"/>
            </a:lvl9pPr>
          </a:lstStyle>
          <a:p>
            <a:pPr lvl="0"/>
            <a:r>
              <a:rPr lang="en-US"/>
              <a:t>Click to edit Master text styles</a:t>
            </a:r>
          </a:p>
        </p:txBody>
      </p:sp>
      <p:sp>
        <p:nvSpPr>
          <p:cNvPr id="6" name="Content Placeholder 5"/>
          <p:cNvSpPr>
            <a:spLocks noGrp="1"/>
          </p:cNvSpPr>
          <p:nvPr>
            <p:ph sz="quarter" idx="4"/>
          </p:nvPr>
        </p:nvSpPr>
        <p:spPr>
          <a:xfrm>
            <a:off x="7432046" y="2609851"/>
            <a:ext cx="6466840" cy="4741546"/>
          </a:xfrm>
          <a:noFill/>
          <a:ln w="9525" algn="ctr">
            <a:noFill/>
            <a:miter lim="800000"/>
            <a:headEnd/>
            <a:tailEnd/>
          </a:ln>
        </p:spPr>
        <p:txBody>
          <a:bodyPr vert="horz" wrap="square" lIns="121886" tIns="60941" rIns="121886" bIns="60941" numCol="1" anchor="t" anchorCtr="0" compatLnSpc="1">
            <a:prstTxWarp prst="textNoShape">
              <a:avLst/>
            </a:prstTxWarp>
          </a:bodyPr>
          <a:lstStyle>
            <a:lvl1pPr algn="l" rtl="0" eaLnBrk="0" fontAlgn="base" hangingPunct="0">
              <a:spcAft>
                <a:spcPct val="0"/>
              </a:spcAft>
              <a:defRPr lang="en-US" sz="2700" smtClean="0">
                <a:solidFill>
                  <a:schemeClr val="tx1"/>
                </a:solidFill>
                <a:latin typeface="+mn-lt"/>
                <a:ea typeface="+mn-ea"/>
                <a:cs typeface="+mn-cs"/>
              </a:defRPr>
            </a:lvl1pPr>
            <a:lvl2pPr algn="l" rtl="0" eaLnBrk="0" fontAlgn="base" hangingPunct="0">
              <a:spcAft>
                <a:spcPct val="0"/>
              </a:spcAft>
              <a:defRPr lang="en-US" sz="2700" smtClean="0">
                <a:solidFill>
                  <a:schemeClr val="tx1"/>
                </a:solidFill>
                <a:latin typeface="+mn-lt"/>
                <a:ea typeface="+mn-ea"/>
                <a:cs typeface="+mn-cs"/>
              </a:defRPr>
            </a:lvl2pPr>
            <a:lvl3pPr algn="l" rtl="0" eaLnBrk="0" fontAlgn="base" hangingPunct="0">
              <a:spcAft>
                <a:spcPct val="0"/>
              </a:spcAft>
              <a:defRPr lang="en-US" sz="2700" smtClean="0">
                <a:solidFill>
                  <a:schemeClr val="tx1"/>
                </a:solidFill>
                <a:latin typeface="+mn-lt"/>
                <a:ea typeface="+mn-ea"/>
                <a:cs typeface="+mn-cs"/>
              </a:defRPr>
            </a:lvl3pPr>
            <a:lvl4pPr algn="l" rtl="0" eaLnBrk="0" fontAlgn="base" hangingPunct="0">
              <a:spcAft>
                <a:spcPct val="0"/>
              </a:spcAft>
              <a:defRPr lang="en-US" sz="2700" smtClean="0">
                <a:solidFill>
                  <a:schemeClr val="tx1"/>
                </a:solidFill>
                <a:latin typeface="+mn-lt"/>
                <a:ea typeface="+mn-ea"/>
                <a:cs typeface="+mn-cs"/>
              </a:defRPr>
            </a:lvl4pPr>
            <a:lvl5pPr algn="l" rtl="0" eaLnBrk="0" fontAlgn="base" hangingPunct="0">
              <a:spcAft>
                <a:spcPct val="0"/>
              </a:spcAft>
              <a:defRPr lang="en-US" sz="2700">
                <a:solidFill>
                  <a:schemeClr val="tx1"/>
                </a:solidFill>
                <a:latin typeface="+mn-lt"/>
                <a:ea typeface="+mn-ea"/>
                <a:cs typeface="+mn-cs"/>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204C35C9-3222-4444-B33E-8AB075BE83C6}" type="slidenum">
              <a:rPr lang="en-US"/>
              <a:pPr>
                <a:defRPr/>
              </a:pPr>
              <a:t>‹#›</a:t>
            </a:fld>
            <a:endParaRPr lang="en-US"/>
          </a:p>
        </p:txBody>
      </p:sp>
    </p:spTree>
    <p:extLst>
      <p:ext uri="{BB962C8B-B14F-4D97-AF65-F5344CB8AC3E}">
        <p14:creationId xmlns:p14="http://schemas.microsoft.com/office/powerpoint/2010/main" val="20081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11145702" y="7713413"/>
            <a:ext cx="3413760" cy="247651"/>
          </a:xfrm>
          <a:prstGeom prst="rect">
            <a:avLst/>
          </a:prstGeom>
          <a:ln/>
        </p:spPr>
        <p:txBody>
          <a:bodyPr/>
          <a:lstStyle>
            <a:lvl1pPr>
              <a:defRPr/>
            </a:lvl1pPr>
          </a:lstStyle>
          <a:p>
            <a:pPr>
              <a:defRPr/>
            </a:pPr>
            <a:fld id="{D4C52F08-588C-488E-A5AB-DF69250DE862}" type="slidenum">
              <a:rPr lang="en-US"/>
              <a:pPr>
                <a:defRPr/>
              </a:pPr>
              <a:t>‹#›</a:t>
            </a:fld>
            <a:endParaRPr lang="en-US"/>
          </a:p>
        </p:txBody>
      </p:sp>
      <p:sp>
        <p:nvSpPr>
          <p:cNvPr id="4" name="Rectangle 3">
            <a:extLst>
              <a:ext uri="{FF2B5EF4-FFF2-40B4-BE49-F238E27FC236}">
                <a16:creationId xmlns:a16="http://schemas.microsoft.com/office/drawing/2014/main" id="{780A99C6-F63B-489E-A454-DE87D24B7E89}"/>
              </a:ext>
            </a:extLst>
          </p:cNvPr>
          <p:cNvSpPr/>
          <p:nvPr userDrawn="1"/>
        </p:nvSpPr>
        <p:spPr>
          <a:xfrm>
            <a:off x="70938" y="7519530"/>
            <a:ext cx="4411913" cy="538609"/>
          </a:xfrm>
          <a:prstGeom prst="rect">
            <a:avLst/>
          </a:prstGeom>
        </p:spPr>
        <p:txBody>
          <a:bodyPr wrap="none">
            <a:spAutoFit/>
          </a:bodyPr>
          <a:lstStyle/>
          <a:p>
            <a:pPr marL="0" indent="0">
              <a:buNone/>
            </a:pPr>
            <a:r>
              <a:rPr lang="en-US" dirty="0">
                <a:hlinkClick r:id="rId2" action="ppaction://hlinksldjump"/>
              </a:rPr>
              <a:t>Back to Table of Contents</a:t>
            </a:r>
            <a:endParaRPr lang="en-US" dirty="0"/>
          </a:p>
        </p:txBody>
      </p:sp>
    </p:spTree>
    <p:extLst>
      <p:ext uri="{BB962C8B-B14F-4D97-AF65-F5344CB8AC3E}">
        <p14:creationId xmlns:p14="http://schemas.microsoft.com/office/powerpoint/2010/main" val="190368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6" y="7589520"/>
            <a:ext cx="1408684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9" name="Rectangle 18"/>
          <p:cNvSpPr/>
          <p:nvPr userDrawn="1"/>
        </p:nvSpPr>
        <p:spPr>
          <a:xfrm>
            <a:off x="67056" y="7589520"/>
            <a:ext cx="1398422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1" rIns="121886" bIns="60941" rtlCol="0" anchor="ctr"/>
          <a:lstStyle/>
          <a:p>
            <a:pPr algn="ctr"/>
            <a:endParaRPr lang="en-US"/>
          </a:p>
        </p:txBody>
      </p:sp>
      <p:sp>
        <p:nvSpPr>
          <p:cNvPr id="1026" name="Rectangle 2"/>
          <p:cNvSpPr>
            <a:spLocks noGrp="1" noChangeArrowheads="1"/>
          </p:cNvSpPr>
          <p:nvPr>
            <p:ph type="title"/>
          </p:nvPr>
        </p:nvSpPr>
        <p:spPr bwMode="auto">
          <a:xfrm>
            <a:off x="370840" y="171461"/>
            <a:ext cx="13533120" cy="977266"/>
          </a:xfrm>
          <a:prstGeom prst="rect">
            <a:avLst/>
          </a:prstGeom>
          <a:noFill/>
          <a:ln w="9525">
            <a:noFill/>
            <a:miter lim="800000"/>
            <a:headEnd/>
            <a:tailEnd/>
          </a:ln>
        </p:spPr>
        <p:txBody>
          <a:bodyPr vert="horz" wrap="square" lIns="121886" tIns="60941" rIns="121886" bIns="60941"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3406" y="1270639"/>
            <a:ext cx="13548360" cy="5922645"/>
          </a:xfrm>
          <a:prstGeom prst="rect">
            <a:avLst/>
          </a:prstGeom>
          <a:noFill/>
          <a:ln w="9525" algn="ctr">
            <a:noFill/>
            <a:miter lim="800000"/>
            <a:headEnd/>
            <a:tailEnd/>
          </a:ln>
        </p:spPr>
        <p:txBody>
          <a:bodyPr vert="horz" wrap="square" lIns="121886" tIns="60941" rIns="121886" bIns="6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7531101"/>
            <a:ext cx="14122400" cy="621792"/>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sp>
        <p:nvSpPr>
          <p:cNvPr id="9" name="Rectangle 6"/>
          <p:cNvSpPr>
            <a:spLocks noGrp="1" noChangeArrowheads="1"/>
          </p:cNvSpPr>
          <p:nvPr>
            <p:ph type="sldNum" sz="quarter" idx="4"/>
          </p:nvPr>
        </p:nvSpPr>
        <p:spPr bwMode="auto">
          <a:xfrm>
            <a:off x="11145702" y="7713413"/>
            <a:ext cx="3413760" cy="247651"/>
          </a:xfrm>
          <a:prstGeom prst="rect">
            <a:avLst/>
          </a:prstGeom>
          <a:noFill/>
          <a:ln w="9525">
            <a:noFill/>
            <a:miter lim="800000"/>
            <a:headEnd/>
            <a:tailEnd/>
          </a:ln>
          <a:effectLst/>
        </p:spPr>
        <p:txBody>
          <a:bodyPr vert="horz" wrap="square" lIns="121886" tIns="60941" rIns="121886" bIns="60941" numCol="1" anchor="t" anchorCtr="0" compatLnSpc="1">
            <a:prstTxWarp prst="textNoShape">
              <a:avLst/>
            </a:prstTxWarp>
          </a:bodyPr>
          <a:lstStyle>
            <a:lvl1pPr algn="r">
              <a:defRPr sz="1100"/>
            </a:lvl1pPr>
          </a:lstStyle>
          <a:p>
            <a:pPr>
              <a:defRPr/>
            </a:pPr>
            <a:fld id="{B6C70261-DCF8-4A97-9502-E8EEF2364CDE}" type="slidenum">
              <a:rPr lang="en-US"/>
              <a:pPr>
                <a:defRPr/>
              </a:pPr>
              <a:t>‹#›</a:t>
            </a:fld>
            <a:endParaRPr lang="en-US"/>
          </a:p>
        </p:txBody>
      </p:sp>
      <p:pic>
        <p:nvPicPr>
          <p:cNvPr id="10" name="Picture 27" descr="ti_logo_powerpoint_1_lin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1457517" y="7689851"/>
            <a:ext cx="2499782" cy="309034"/>
          </a:xfrm>
          <a:prstGeom prst="rect">
            <a:avLst/>
          </a:prstGeom>
          <a:noFill/>
          <a:ln w="9525">
            <a:noFill/>
            <a:miter lim="800000"/>
            <a:headEnd/>
            <a:tailEnd/>
          </a:ln>
        </p:spPr>
      </p:pic>
    </p:spTree>
    <p:extLst>
      <p:ext uri="{BB962C8B-B14F-4D97-AF65-F5344CB8AC3E}">
        <p14:creationId xmlns:p14="http://schemas.microsoft.com/office/powerpoint/2010/main" val="1742349201"/>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4" r:id="rId3"/>
    <p:sldLayoutId id="2147483695"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lvl1pPr algn="l" rtl="0" eaLnBrk="0" fontAlgn="base" hangingPunct="0">
        <a:lnSpc>
          <a:spcPct val="85000"/>
        </a:lnSpc>
        <a:spcBef>
          <a:spcPct val="0"/>
        </a:spcBef>
        <a:spcAft>
          <a:spcPct val="0"/>
        </a:spcAft>
        <a:defRPr sz="4300" b="1">
          <a:solidFill>
            <a:schemeClr val="tx2"/>
          </a:solidFill>
          <a:latin typeface="+mj-lt"/>
          <a:ea typeface="+mj-ea"/>
          <a:cs typeface="+mj-cs"/>
        </a:defRPr>
      </a:lvl1pPr>
      <a:lvl2pPr algn="l" rtl="0" eaLnBrk="0" fontAlgn="base" hangingPunct="0">
        <a:lnSpc>
          <a:spcPct val="85000"/>
        </a:lnSpc>
        <a:spcBef>
          <a:spcPct val="0"/>
        </a:spcBef>
        <a:spcAft>
          <a:spcPct val="0"/>
        </a:spcAft>
        <a:defRPr sz="4300" b="1">
          <a:solidFill>
            <a:schemeClr val="tx2"/>
          </a:solidFill>
          <a:latin typeface="Arial" charset="0"/>
        </a:defRPr>
      </a:lvl2pPr>
      <a:lvl3pPr algn="l" rtl="0" eaLnBrk="0" fontAlgn="base" hangingPunct="0">
        <a:lnSpc>
          <a:spcPct val="85000"/>
        </a:lnSpc>
        <a:spcBef>
          <a:spcPct val="0"/>
        </a:spcBef>
        <a:spcAft>
          <a:spcPct val="0"/>
        </a:spcAft>
        <a:defRPr sz="4300" b="1">
          <a:solidFill>
            <a:schemeClr val="tx2"/>
          </a:solidFill>
          <a:latin typeface="Arial" charset="0"/>
        </a:defRPr>
      </a:lvl3pPr>
      <a:lvl4pPr algn="l" rtl="0" eaLnBrk="0" fontAlgn="base" hangingPunct="0">
        <a:lnSpc>
          <a:spcPct val="85000"/>
        </a:lnSpc>
        <a:spcBef>
          <a:spcPct val="0"/>
        </a:spcBef>
        <a:spcAft>
          <a:spcPct val="0"/>
        </a:spcAft>
        <a:defRPr sz="4300" b="1">
          <a:solidFill>
            <a:schemeClr val="tx2"/>
          </a:solidFill>
          <a:latin typeface="Arial" charset="0"/>
        </a:defRPr>
      </a:lvl4pPr>
      <a:lvl5pPr algn="l" rtl="0" eaLnBrk="0" fontAlgn="base" hangingPunct="0">
        <a:lnSpc>
          <a:spcPct val="85000"/>
        </a:lnSpc>
        <a:spcBef>
          <a:spcPct val="0"/>
        </a:spcBef>
        <a:spcAft>
          <a:spcPct val="0"/>
        </a:spcAft>
        <a:defRPr sz="4300" b="1">
          <a:solidFill>
            <a:schemeClr val="tx2"/>
          </a:solidFill>
          <a:latin typeface="Arial" charset="0"/>
        </a:defRPr>
      </a:lvl5pPr>
      <a:lvl6pPr marL="609432" algn="l" rtl="0" fontAlgn="base">
        <a:lnSpc>
          <a:spcPct val="85000"/>
        </a:lnSpc>
        <a:spcBef>
          <a:spcPct val="0"/>
        </a:spcBef>
        <a:spcAft>
          <a:spcPct val="0"/>
        </a:spcAft>
        <a:defRPr sz="4300" b="1">
          <a:solidFill>
            <a:srgbClr val="FF0000"/>
          </a:solidFill>
          <a:latin typeface="Arial" charset="0"/>
        </a:defRPr>
      </a:lvl6pPr>
      <a:lvl7pPr marL="1218864" algn="l" rtl="0" fontAlgn="base">
        <a:lnSpc>
          <a:spcPct val="85000"/>
        </a:lnSpc>
        <a:spcBef>
          <a:spcPct val="0"/>
        </a:spcBef>
        <a:spcAft>
          <a:spcPct val="0"/>
        </a:spcAft>
        <a:defRPr sz="4300" b="1">
          <a:solidFill>
            <a:srgbClr val="FF0000"/>
          </a:solidFill>
          <a:latin typeface="Arial" charset="0"/>
        </a:defRPr>
      </a:lvl7pPr>
      <a:lvl8pPr marL="1828293" algn="l" rtl="0" fontAlgn="base">
        <a:lnSpc>
          <a:spcPct val="85000"/>
        </a:lnSpc>
        <a:spcBef>
          <a:spcPct val="0"/>
        </a:spcBef>
        <a:spcAft>
          <a:spcPct val="0"/>
        </a:spcAft>
        <a:defRPr sz="4300" b="1">
          <a:solidFill>
            <a:srgbClr val="FF0000"/>
          </a:solidFill>
          <a:latin typeface="Arial" charset="0"/>
        </a:defRPr>
      </a:lvl8pPr>
      <a:lvl9pPr marL="2437717" algn="l" rtl="0" fontAlgn="base">
        <a:lnSpc>
          <a:spcPct val="85000"/>
        </a:lnSpc>
        <a:spcBef>
          <a:spcPct val="0"/>
        </a:spcBef>
        <a:spcAft>
          <a:spcPct val="0"/>
        </a:spcAft>
        <a:defRPr sz="4300" b="1">
          <a:solidFill>
            <a:srgbClr val="FF0000"/>
          </a:solidFill>
          <a:latin typeface="Arial" charset="0"/>
        </a:defRPr>
      </a:lvl9pPr>
    </p:titleStyle>
    <p:bodyStyle>
      <a:lvl1pPr marL="302598" indent="-302598" algn="l" rtl="0" eaLnBrk="0" fontAlgn="base" hangingPunct="0">
        <a:spcBef>
          <a:spcPts val="1067"/>
        </a:spcBef>
        <a:spcAft>
          <a:spcPct val="0"/>
        </a:spcAft>
        <a:buChar char="•"/>
        <a:defRPr sz="2900">
          <a:solidFill>
            <a:schemeClr val="tx1"/>
          </a:solidFill>
          <a:latin typeface="+mn-lt"/>
          <a:ea typeface="+mn-ea"/>
          <a:cs typeface="+mn-cs"/>
        </a:defRPr>
      </a:lvl1pPr>
      <a:lvl2pPr marL="766021" indent="-311066" algn="l" rtl="0" eaLnBrk="0" fontAlgn="base" hangingPunct="0">
        <a:spcBef>
          <a:spcPct val="20000"/>
        </a:spcBef>
        <a:spcAft>
          <a:spcPct val="0"/>
        </a:spcAft>
        <a:buChar char="–"/>
        <a:defRPr sz="2600">
          <a:solidFill>
            <a:schemeClr val="tx1"/>
          </a:solidFill>
          <a:latin typeface="+mn-lt"/>
        </a:defRPr>
      </a:lvl2pPr>
      <a:lvl3pPr marL="1138448" indent="-220077" algn="l" rtl="0" eaLnBrk="0" fontAlgn="base" hangingPunct="0">
        <a:spcBef>
          <a:spcPct val="15000"/>
        </a:spcBef>
        <a:spcAft>
          <a:spcPct val="0"/>
        </a:spcAft>
        <a:buChar char="•"/>
        <a:defRPr sz="2600">
          <a:solidFill>
            <a:schemeClr val="tx1"/>
          </a:solidFill>
          <a:latin typeface="+mn-lt"/>
        </a:defRPr>
      </a:lvl3pPr>
      <a:lvl4pPr marL="1601869" indent="-311066" algn="l" rtl="0" eaLnBrk="0" fontAlgn="base" hangingPunct="0">
        <a:spcBef>
          <a:spcPct val="5000"/>
        </a:spcBef>
        <a:spcAft>
          <a:spcPct val="0"/>
        </a:spcAft>
        <a:buChar char="–"/>
        <a:defRPr sz="2600">
          <a:solidFill>
            <a:schemeClr val="tx1"/>
          </a:solidFill>
          <a:latin typeface="+mn-lt"/>
        </a:defRPr>
      </a:lvl4pPr>
      <a:lvl5pPr marL="1984874" indent="-230661" algn="l" rtl="0" eaLnBrk="0" fontAlgn="base" hangingPunct="0">
        <a:spcBef>
          <a:spcPct val="0"/>
        </a:spcBef>
        <a:spcAft>
          <a:spcPct val="0"/>
        </a:spcAft>
        <a:buChar char="»"/>
        <a:defRPr sz="2600">
          <a:solidFill>
            <a:schemeClr val="tx1"/>
          </a:solidFill>
          <a:latin typeface="+mn-lt"/>
        </a:defRPr>
      </a:lvl5pPr>
      <a:lvl6pPr marL="2594306" indent="-230661" algn="l" rtl="0" fontAlgn="base">
        <a:spcBef>
          <a:spcPct val="0"/>
        </a:spcBef>
        <a:spcAft>
          <a:spcPct val="0"/>
        </a:spcAft>
        <a:buChar char="»"/>
        <a:defRPr sz="2100">
          <a:solidFill>
            <a:schemeClr val="tx1"/>
          </a:solidFill>
          <a:latin typeface="+mn-lt"/>
        </a:defRPr>
      </a:lvl6pPr>
      <a:lvl7pPr marL="3203738" indent="-230661" algn="l" rtl="0" fontAlgn="base">
        <a:spcBef>
          <a:spcPct val="0"/>
        </a:spcBef>
        <a:spcAft>
          <a:spcPct val="0"/>
        </a:spcAft>
        <a:buChar char="»"/>
        <a:defRPr sz="2100">
          <a:solidFill>
            <a:schemeClr val="tx1"/>
          </a:solidFill>
          <a:latin typeface="+mn-lt"/>
        </a:defRPr>
      </a:lvl7pPr>
      <a:lvl8pPr marL="3813168" indent="-230661" algn="l" rtl="0" fontAlgn="base">
        <a:spcBef>
          <a:spcPct val="0"/>
        </a:spcBef>
        <a:spcAft>
          <a:spcPct val="0"/>
        </a:spcAft>
        <a:buChar char="»"/>
        <a:defRPr sz="2100">
          <a:solidFill>
            <a:schemeClr val="tx1"/>
          </a:solidFill>
          <a:latin typeface="+mn-lt"/>
        </a:defRPr>
      </a:lvl8pPr>
      <a:lvl9pPr marL="4422598" indent="-230661" algn="l" rtl="0" fontAlgn="base">
        <a:spcBef>
          <a:spcPct val="0"/>
        </a:spcBef>
        <a:spcAft>
          <a:spcPct val="0"/>
        </a:spcAft>
        <a:buChar char="»"/>
        <a:defRPr sz="2100">
          <a:solidFill>
            <a:schemeClr val="tx1"/>
          </a:solidFill>
          <a:latin typeface="+mn-lt"/>
        </a:defRPr>
      </a:lvl9pPr>
    </p:bodyStyle>
    <p:otherStyle>
      <a:defPPr>
        <a:defRPr lang="en-US"/>
      </a:defPPr>
      <a:lvl1pPr marL="0" algn="l" defTabSz="1218864" rtl="0" eaLnBrk="1" latinLnBrk="0" hangingPunct="1">
        <a:defRPr sz="2400" kern="1200">
          <a:solidFill>
            <a:schemeClr val="tx1"/>
          </a:solidFill>
          <a:latin typeface="+mn-lt"/>
          <a:ea typeface="+mn-ea"/>
          <a:cs typeface="+mn-cs"/>
        </a:defRPr>
      </a:lvl1pPr>
      <a:lvl2pPr marL="609432" algn="l" defTabSz="1218864" rtl="0" eaLnBrk="1" latinLnBrk="0" hangingPunct="1">
        <a:defRPr sz="2400" kern="1200">
          <a:solidFill>
            <a:schemeClr val="tx1"/>
          </a:solidFill>
          <a:latin typeface="+mn-lt"/>
          <a:ea typeface="+mn-ea"/>
          <a:cs typeface="+mn-cs"/>
        </a:defRPr>
      </a:lvl2pPr>
      <a:lvl3pPr marL="1218864" algn="l" defTabSz="1218864" rtl="0" eaLnBrk="1" latinLnBrk="0" hangingPunct="1">
        <a:defRPr sz="2400" kern="1200">
          <a:solidFill>
            <a:schemeClr val="tx1"/>
          </a:solidFill>
          <a:latin typeface="+mn-lt"/>
          <a:ea typeface="+mn-ea"/>
          <a:cs typeface="+mn-cs"/>
        </a:defRPr>
      </a:lvl3pPr>
      <a:lvl4pPr marL="1828293" algn="l" defTabSz="1218864" rtl="0" eaLnBrk="1" latinLnBrk="0" hangingPunct="1">
        <a:defRPr sz="2400" kern="1200">
          <a:solidFill>
            <a:schemeClr val="tx1"/>
          </a:solidFill>
          <a:latin typeface="+mn-lt"/>
          <a:ea typeface="+mn-ea"/>
          <a:cs typeface="+mn-cs"/>
        </a:defRPr>
      </a:lvl4pPr>
      <a:lvl5pPr marL="2437717" algn="l" defTabSz="1218864" rtl="0" eaLnBrk="1" latinLnBrk="0" hangingPunct="1">
        <a:defRPr sz="2400" kern="1200">
          <a:solidFill>
            <a:schemeClr val="tx1"/>
          </a:solidFill>
          <a:latin typeface="+mn-lt"/>
          <a:ea typeface="+mn-ea"/>
          <a:cs typeface="+mn-cs"/>
        </a:defRPr>
      </a:lvl5pPr>
      <a:lvl6pPr marL="3047147" algn="l" defTabSz="1218864" rtl="0" eaLnBrk="1" latinLnBrk="0" hangingPunct="1">
        <a:defRPr sz="2400" kern="1200">
          <a:solidFill>
            <a:schemeClr val="tx1"/>
          </a:solidFill>
          <a:latin typeface="+mn-lt"/>
          <a:ea typeface="+mn-ea"/>
          <a:cs typeface="+mn-cs"/>
        </a:defRPr>
      </a:lvl6pPr>
      <a:lvl7pPr marL="3656579" algn="l" defTabSz="1218864" rtl="0" eaLnBrk="1" latinLnBrk="0" hangingPunct="1">
        <a:defRPr sz="2400" kern="1200">
          <a:solidFill>
            <a:schemeClr val="tx1"/>
          </a:solidFill>
          <a:latin typeface="+mn-lt"/>
          <a:ea typeface="+mn-ea"/>
          <a:cs typeface="+mn-cs"/>
        </a:defRPr>
      </a:lvl7pPr>
      <a:lvl8pPr marL="4266005" algn="l" defTabSz="1218864" rtl="0" eaLnBrk="1" latinLnBrk="0" hangingPunct="1">
        <a:defRPr sz="2400" kern="1200">
          <a:solidFill>
            <a:schemeClr val="tx1"/>
          </a:solidFill>
          <a:latin typeface="+mn-lt"/>
          <a:ea typeface="+mn-ea"/>
          <a:cs typeface="+mn-cs"/>
        </a:defRPr>
      </a:lvl8pPr>
      <a:lvl9pPr marL="4875434" algn="l" defTabSz="121886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46.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40.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3.xml"/><Relationship Id="rId11" Type="http://schemas.openxmlformats.org/officeDocument/2006/relationships/slide" Target="slide34.xml"/><Relationship Id="rId5" Type="http://schemas.openxmlformats.org/officeDocument/2006/relationships/slide" Target="slide19.xml"/><Relationship Id="rId15" Type="http://schemas.openxmlformats.org/officeDocument/2006/relationships/slide" Target="slide54.xml"/><Relationship Id="rId10" Type="http://schemas.openxmlformats.org/officeDocument/2006/relationships/slide" Target="slide31.xml"/><Relationship Id="rId4" Type="http://schemas.openxmlformats.org/officeDocument/2006/relationships/slide" Target="slide9.xml"/><Relationship Id="rId9" Type="http://schemas.openxmlformats.org/officeDocument/2006/relationships/slide" Target="slide29.xml"/><Relationship Id="rId14" Type="http://schemas.openxmlformats.org/officeDocument/2006/relationships/slide" Target="slide5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9.xml"/><Relationship Id="rId5" Type="http://schemas.openxmlformats.org/officeDocument/2006/relationships/image" Target="../media/image57.emf"/><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ti.com/tool/PSPICE-FOR-TI"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 Id="rId5" Type="http://schemas.openxmlformats.org/officeDocument/2006/relationships/image" Target="../media/image92.png"/><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6.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wmf"/></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confluence.itg.ti.com/display/TIPSPICE/PSpice+for+TI?focusedCommentId=458465488#comment-458465488"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confluence.itg.ti.com/display/MODEL/Tutorial+for+Models+Repository+in+Bitbucket" TargetMode="External"/><Relationship Id="rId2" Type="http://schemas.openxmlformats.org/officeDocument/2006/relationships/hyperlink" Target="https://bitbucket.itg.ti.com/projects/MODELS-ASC-DC-PADC" TargetMode="External"/><Relationship Id="rId1" Type="http://schemas.openxmlformats.org/officeDocument/2006/relationships/slideLayout" Target="../slideLayouts/slideLayout9.xml"/><Relationship Id="rId4" Type="http://schemas.openxmlformats.org/officeDocument/2006/relationships/image" Target="../media/image100.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9.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hyperlink" Target="https://jira.itg.ti.com/projects/MDL/issues/MDL-7365?filter=reportedbyme" TargetMode="External"/><Relationship Id="rId2" Type="http://schemas.openxmlformats.org/officeDocument/2006/relationships/hyperlink" Target="https://confluence.itg.ti.com/pages/viewpage.action?spaceKey=MODEL&amp;title=Model+Request+Intake+Form" TargetMode="External"/><Relationship Id="rId1" Type="http://schemas.openxmlformats.org/officeDocument/2006/relationships/slideLayout" Target="../slideLayouts/slideLayout9.xml"/><Relationship Id="rId5" Type="http://schemas.openxmlformats.org/officeDocument/2006/relationships/image" Target="../media/image112.png"/><Relationship Id="rId4" Type="http://schemas.openxmlformats.org/officeDocument/2006/relationships/image" Target="../media/image111.png"/></Relationships>
</file>

<file path=ppt/slides/_rels/slide6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377441"/>
            <a:ext cx="13533120" cy="1764030"/>
          </a:xfrm>
        </p:spPr>
        <p:txBody>
          <a:bodyPr/>
          <a:lstStyle/>
          <a:p>
            <a:r>
              <a:rPr lang="en-US" sz="4800" dirty="0">
                <a:solidFill>
                  <a:srgbClr val="DE0000"/>
                </a:solidFill>
              </a:rPr>
              <a:t>PSPICE for TI</a:t>
            </a:r>
            <a:br>
              <a:rPr lang="en-US" sz="4800" dirty="0">
                <a:solidFill>
                  <a:srgbClr val="DE0000"/>
                </a:solidFill>
              </a:rPr>
            </a:br>
            <a:r>
              <a:rPr lang="en-US" sz="2800" dirty="0">
                <a:solidFill>
                  <a:srgbClr val="DE0000"/>
                </a:solidFill>
              </a:rPr>
              <a:t>A short overview</a:t>
            </a:r>
            <a:endParaRPr lang="en-US" sz="2400" dirty="0"/>
          </a:p>
        </p:txBody>
      </p:sp>
      <p:sp>
        <p:nvSpPr>
          <p:cNvPr id="3" name="Subtitle 2"/>
          <p:cNvSpPr>
            <a:spLocks noGrp="1"/>
          </p:cNvSpPr>
          <p:nvPr>
            <p:ph type="subTitle" idx="1"/>
          </p:nvPr>
        </p:nvSpPr>
        <p:spPr>
          <a:xfrm>
            <a:off x="548640" y="4709161"/>
            <a:ext cx="13533120" cy="1783080"/>
          </a:xfrm>
        </p:spPr>
        <p:txBody>
          <a:bodyPr/>
          <a:lstStyle/>
          <a:p>
            <a:r>
              <a:rPr lang="en-US" sz="2400" dirty="0"/>
              <a:t>2/22/2022</a:t>
            </a:r>
          </a:p>
          <a:p>
            <a:r>
              <a:rPr lang="en-US" sz="2400" dirty="0"/>
              <a:t>Art Kay</a:t>
            </a:r>
          </a:p>
        </p:txBody>
      </p:sp>
      <p:sp>
        <p:nvSpPr>
          <p:cNvPr id="4" name="AutoShape 2" descr="http://imgt3.bdstatic.com/it/u=1180523526,1835255193&amp;fm=21&amp;gp=0.jpg"/>
          <p:cNvSpPr>
            <a:spLocks noChangeAspect="1" noChangeArrowheads="1"/>
          </p:cNvSpPr>
          <p:nvPr/>
        </p:nvSpPr>
        <p:spPr bwMode="auto">
          <a:xfrm>
            <a:off x="248920" y="-173355"/>
            <a:ext cx="487680" cy="36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endParaRPr lang="en-US"/>
          </a:p>
        </p:txBody>
      </p:sp>
      <p:sp>
        <p:nvSpPr>
          <p:cNvPr id="6" name="AutoShape 4" descr="http://imgt3.bdstatic.com/it/u=1180523526,1835255193&amp;fm=21&amp;gp=0.jpg"/>
          <p:cNvSpPr>
            <a:spLocks noChangeAspect="1" noChangeArrowheads="1"/>
          </p:cNvSpPr>
          <p:nvPr/>
        </p:nvSpPr>
        <p:spPr bwMode="auto">
          <a:xfrm>
            <a:off x="492760" y="9525"/>
            <a:ext cx="487680" cy="36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endParaRPr lang="en-US"/>
          </a:p>
        </p:txBody>
      </p:sp>
    </p:spTree>
    <p:extLst>
      <p:ext uri="{BB962C8B-B14F-4D97-AF65-F5344CB8AC3E}">
        <p14:creationId xmlns:p14="http://schemas.microsoft.com/office/powerpoint/2010/main" val="237358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F555-5261-4B84-8E51-314F0E029B5A}"/>
              </a:ext>
            </a:extLst>
          </p:cNvPr>
          <p:cNvSpPr>
            <a:spLocks noGrp="1"/>
          </p:cNvSpPr>
          <p:nvPr>
            <p:ph type="title"/>
          </p:nvPr>
        </p:nvSpPr>
        <p:spPr/>
        <p:txBody>
          <a:bodyPr/>
          <a:lstStyle/>
          <a:p>
            <a:r>
              <a:rPr lang="en-US" dirty="0"/>
              <a:t>Adding GND symbol</a:t>
            </a:r>
          </a:p>
        </p:txBody>
      </p:sp>
      <p:sp>
        <p:nvSpPr>
          <p:cNvPr id="3" name="Slide Number Placeholder 2">
            <a:extLst>
              <a:ext uri="{FF2B5EF4-FFF2-40B4-BE49-F238E27FC236}">
                <a16:creationId xmlns:a16="http://schemas.microsoft.com/office/drawing/2014/main" id="{559E2774-E0FA-474C-8A5E-0A05FF88B57C}"/>
              </a:ext>
            </a:extLst>
          </p:cNvPr>
          <p:cNvSpPr>
            <a:spLocks noGrp="1"/>
          </p:cNvSpPr>
          <p:nvPr>
            <p:ph type="sldNum" sz="quarter" idx="10"/>
          </p:nvPr>
        </p:nvSpPr>
        <p:spPr/>
        <p:txBody>
          <a:bodyPr/>
          <a:lstStyle/>
          <a:p>
            <a:pPr>
              <a:defRPr/>
            </a:pPr>
            <a:fld id="{D4C52F08-588C-488E-A5AB-DF69250DE862}" type="slidenum">
              <a:rPr lang="en-US" smtClean="0"/>
              <a:pPr>
                <a:defRPr/>
              </a:pPr>
              <a:t>10</a:t>
            </a:fld>
            <a:endParaRPr lang="en-US"/>
          </a:p>
        </p:txBody>
      </p:sp>
      <p:pic>
        <p:nvPicPr>
          <p:cNvPr id="4" name="Picture 3">
            <a:extLst>
              <a:ext uri="{FF2B5EF4-FFF2-40B4-BE49-F238E27FC236}">
                <a16:creationId xmlns:a16="http://schemas.microsoft.com/office/drawing/2014/main" id="{40135BEC-B37E-440E-95AC-786D4A075B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1055914"/>
            <a:ext cx="10820400" cy="6183086"/>
          </a:xfrm>
          <a:prstGeom prst="rect">
            <a:avLst/>
          </a:prstGeom>
        </p:spPr>
      </p:pic>
      <p:pic>
        <p:nvPicPr>
          <p:cNvPr id="5" name="Picture 4">
            <a:extLst>
              <a:ext uri="{FF2B5EF4-FFF2-40B4-BE49-F238E27FC236}">
                <a16:creationId xmlns:a16="http://schemas.microsoft.com/office/drawing/2014/main" id="{6DF062C8-25DD-4E06-ABA2-C4EDD3114990}"/>
              </a:ext>
            </a:extLst>
          </p:cNvPr>
          <p:cNvPicPr>
            <a:picLocks noChangeAspect="1"/>
          </p:cNvPicPr>
          <p:nvPr/>
        </p:nvPicPr>
        <p:blipFill>
          <a:blip r:embed="rId3"/>
          <a:stretch>
            <a:fillRect/>
          </a:stretch>
        </p:blipFill>
        <p:spPr>
          <a:xfrm>
            <a:off x="6859452" y="2418432"/>
            <a:ext cx="4286250" cy="3371850"/>
          </a:xfrm>
          <a:prstGeom prst="rect">
            <a:avLst/>
          </a:prstGeom>
        </p:spPr>
      </p:pic>
      <p:sp>
        <p:nvSpPr>
          <p:cNvPr id="6" name="Rounded Rectangle 10">
            <a:extLst>
              <a:ext uri="{FF2B5EF4-FFF2-40B4-BE49-F238E27FC236}">
                <a16:creationId xmlns:a16="http://schemas.microsoft.com/office/drawing/2014/main" id="{03BDC33F-0E1E-4B71-B575-D9D4272D0517}"/>
              </a:ext>
            </a:extLst>
          </p:cNvPr>
          <p:cNvSpPr/>
          <p:nvPr/>
        </p:nvSpPr>
        <p:spPr>
          <a:xfrm>
            <a:off x="9220200" y="5783080"/>
            <a:ext cx="4572000" cy="145591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It is very important that you use the GND symbol with the “0” on it.  Other GND symbols are really just reference points and not the 0V system reference. </a:t>
            </a:r>
          </a:p>
        </p:txBody>
      </p:sp>
      <p:cxnSp>
        <p:nvCxnSpPr>
          <p:cNvPr id="7" name="Straight Arrow Connector 6">
            <a:extLst>
              <a:ext uri="{FF2B5EF4-FFF2-40B4-BE49-F238E27FC236}">
                <a16:creationId xmlns:a16="http://schemas.microsoft.com/office/drawing/2014/main" id="{F6B6E4D8-E79F-463D-96A0-8FD04265F7F0}"/>
              </a:ext>
            </a:extLst>
          </p:cNvPr>
          <p:cNvCxnSpPr>
            <a:cxnSpLocks/>
            <a:stCxn id="6" idx="0"/>
          </p:cNvCxnSpPr>
          <p:nvPr/>
        </p:nvCxnSpPr>
        <p:spPr>
          <a:xfrm flipH="1" flipV="1">
            <a:off x="8991600" y="4038602"/>
            <a:ext cx="2514600" cy="17444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81C61EBE-CDCC-4E1D-AA31-B7629C89E7C8}"/>
              </a:ext>
            </a:extLst>
          </p:cNvPr>
          <p:cNvSpPr/>
          <p:nvPr/>
        </p:nvSpPr>
        <p:spPr>
          <a:xfrm>
            <a:off x="2682491" y="5593182"/>
            <a:ext cx="4572000" cy="145591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One way to get access to a GND symbol.  There are a few different locations to access this.</a:t>
            </a:r>
          </a:p>
        </p:txBody>
      </p:sp>
      <p:cxnSp>
        <p:nvCxnSpPr>
          <p:cNvPr id="12" name="Straight Arrow Connector 11">
            <a:extLst>
              <a:ext uri="{FF2B5EF4-FFF2-40B4-BE49-F238E27FC236}">
                <a16:creationId xmlns:a16="http://schemas.microsoft.com/office/drawing/2014/main" id="{67FDB6BB-9762-493B-A8E4-6EC6D11DDA88}"/>
              </a:ext>
            </a:extLst>
          </p:cNvPr>
          <p:cNvCxnSpPr>
            <a:cxnSpLocks/>
            <a:stCxn id="11" idx="0"/>
          </p:cNvCxnSpPr>
          <p:nvPr/>
        </p:nvCxnSpPr>
        <p:spPr>
          <a:xfrm flipH="1" flipV="1">
            <a:off x="2819401" y="3200400"/>
            <a:ext cx="2149090" cy="2392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5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58BF-9014-46C9-8536-E06C6017CA63}"/>
              </a:ext>
            </a:extLst>
          </p:cNvPr>
          <p:cNvSpPr>
            <a:spLocks noGrp="1"/>
          </p:cNvSpPr>
          <p:nvPr>
            <p:ph type="title"/>
          </p:nvPr>
        </p:nvSpPr>
        <p:spPr/>
        <p:txBody>
          <a:bodyPr/>
          <a:lstStyle/>
          <a:p>
            <a:r>
              <a:rPr lang="en-US" dirty="0"/>
              <a:t>Adding sources for transient analysis</a:t>
            </a:r>
          </a:p>
        </p:txBody>
      </p:sp>
      <p:sp>
        <p:nvSpPr>
          <p:cNvPr id="3" name="Slide Number Placeholder 2">
            <a:extLst>
              <a:ext uri="{FF2B5EF4-FFF2-40B4-BE49-F238E27FC236}">
                <a16:creationId xmlns:a16="http://schemas.microsoft.com/office/drawing/2014/main" id="{087320BB-DADA-4A11-82B5-71FA0E736461}"/>
              </a:ext>
            </a:extLst>
          </p:cNvPr>
          <p:cNvSpPr>
            <a:spLocks noGrp="1"/>
          </p:cNvSpPr>
          <p:nvPr>
            <p:ph type="sldNum" sz="quarter" idx="10"/>
          </p:nvPr>
        </p:nvSpPr>
        <p:spPr/>
        <p:txBody>
          <a:bodyPr/>
          <a:lstStyle/>
          <a:p>
            <a:pPr>
              <a:defRPr/>
            </a:pPr>
            <a:fld id="{D4C52F08-588C-488E-A5AB-DF69250DE862}" type="slidenum">
              <a:rPr lang="en-US" smtClean="0"/>
              <a:pPr>
                <a:defRPr/>
              </a:pPr>
              <a:t>11</a:t>
            </a:fld>
            <a:endParaRPr lang="en-US"/>
          </a:p>
        </p:txBody>
      </p:sp>
      <p:pic>
        <p:nvPicPr>
          <p:cNvPr id="4" name="Picture 3">
            <a:extLst>
              <a:ext uri="{FF2B5EF4-FFF2-40B4-BE49-F238E27FC236}">
                <a16:creationId xmlns:a16="http://schemas.microsoft.com/office/drawing/2014/main" id="{A7107D27-3B1E-41D6-AB73-79E3B419A6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219200"/>
            <a:ext cx="6096000" cy="5515429"/>
          </a:xfrm>
          <a:prstGeom prst="rect">
            <a:avLst/>
          </a:prstGeom>
        </p:spPr>
      </p:pic>
      <p:pic>
        <p:nvPicPr>
          <p:cNvPr id="7" name="Picture 6">
            <a:extLst>
              <a:ext uri="{FF2B5EF4-FFF2-40B4-BE49-F238E27FC236}">
                <a16:creationId xmlns:a16="http://schemas.microsoft.com/office/drawing/2014/main" id="{9B7FCE21-63A7-458D-B754-EE21CEAB34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4681" y="1219200"/>
            <a:ext cx="7834781" cy="4586515"/>
          </a:xfrm>
          <a:prstGeom prst="rect">
            <a:avLst/>
          </a:prstGeom>
        </p:spPr>
      </p:pic>
      <p:sp>
        <p:nvSpPr>
          <p:cNvPr id="6" name="Rounded Rectangle 10">
            <a:extLst>
              <a:ext uri="{FF2B5EF4-FFF2-40B4-BE49-F238E27FC236}">
                <a16:creationId xmlns:a16="http://schemas.microsoft.com/office/drawing/2014/main" id="{70306EE8-C630-4B88-ADF5-77F2A6E23256}"/>
              </a:ext>
            </a:extLst>
          </p:cNvPr>
          <p:cNvSpPr/>
          <p:nvPr/>
        </p:nvSpPr>
        <p:spPr>
          <a:xfrm>
            <a:off x="5181600" y="5972629"/>
            <a:ext cx="52578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Select “Modeling Applications”</a:t>
            </a:r>
          </a:p>
          <a:p>
            <a:pPr marL="342900" indent="-342900">
              <a:buAutoNum type="arabicPeriod"/>
            </a:pPr>
            <a:r>
              <a:rPr lang="en-US" sz="1800" dirty="0">
                <a:solidFill>
                  <a:schemeClr val="tx1"/>
                </a:solidFill>
              </a:rPr>
              <a:t>A menu will appear at the side.  Choose “independent sources” for typical sources needed for transient analysis.</a:t>
            </a:r>
          </a:p>
        </p:txBody>
      </p:sp>
      <p:cxnSp>
        <p:nvCxnSpPr>
          <p:cNvPr id="8" name="Straight Arrow Connector 7">
            <a:extLst>
              <a:ext uri="{FF2B5EF4-FFF2-40B4-BE49-F238E27FC236}">
                <a16:creationId xmlns:a16="http://schemas.microsoft.com/office/drawing/2014/main" id="{0DCB1BDB-551F-4C6B-B966-CC9BE22E5D0E}"/>
              </a:ext>
            </a:extLst>
          </p:cNvPr>
          <p:cNvCxnSpPr>
            <a:cxnSpLocks/>
            <a:stCxn id="6" idx="0"/>
          </p:cNvCxnSpPr>
          <p:nvPr/>
        </p:nvCxnSpPr>
        <p:spPr>
          <a:xfrm flipH="1" flipV="1">
            <a:off x="6400800" y="5257800"/>
            <a:ext cx="1409700" cy="7148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782962B-B275-450A-B0B7-AF0102E16F90}"/>
              </a:ext>
            </a:extLst>
          </p:cNvPr>
          <p:cNvSpPr/>
          <p:nvPr/>
        </p:nvSpPr>
        <p:spPr>
          <a:xfrm>
            <a:off x="4038600" y="4800600"/>
            <a:ext cx="2286000" cy="533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E647E-9683-4AE0-A692-1F118F6132F0}"/>
              </a:ext>
            </a:extLst>
          </p:cNvPr>
          <p:cNvCxnSpPr>
            <a:cxnSpLocks/>
            <a:stCxn id="6" idx="0"/>
          </p:cNvCxnSpPr>
          <p:nvPr/>
        </p:nvCxnSpPr>
        <p:spPr>
          <a:xfrm flipV="1">
            <a:off x="7810500" y="2523673"/>
            <a:ext cx="4000500" cy="3448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B7AA723-390C-4478-BE3A-95671CD9D078}"/>
              </a:ext>
            </a:extLst>
          </p:cNvPr>
          <p:cNvSpPr/>
          <p:nvPr/>
        </p:nvSpPr>
        <p:spPr>
          <a:xfrm>
            <a:off x="11818536" y="2256973"/>
            <a:ext cx="2286000" cy="533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92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4251-BF42-4765-8479-B5D2B87345E5}"/>
              </a:ext>
            </a:extLst>
          </p:cNvPr>
          <p:cNvSpPr>
            <a:spLocks noGrp="1"/>
          </p:cNvSpPr>
          <p:nvPr>
            <p:ph type="title"/>
          </p:nvPr>
        </p:nvSpPr>
        <p:spPr/>
        <p:txBody>
          <a:bodyPr/>
          <a:lstStyle/>
          <a:p>
            <a:r>
              <a:rPr lang="en-US" dirty="0"/>
              <a:t>Adding sources continued</a:t>
            </a:r>
          </a:p>
        </p:txBody>
      </p:sp>
      <p:sp>
        <p:nvSpPr>
          <p:cNvPr id="3" name="Slide Number Placeholder 2">
            <a:extLst>
              <a:ext uri="{FF2B5EF4-FFF2-40B4-BE49-F238E27FC236}">
                <a16:creationId xmlns:a16="http://schemas.microsoft.com/office/drawing/2014/main" id="{5041AE57-7DF4-416E-9FF6-5FBCFB9D91DF}"/>
              </a:ext>
            </a:extLst>
          </p:cNvPr>
          <p:cNvSpPr>
            <a:spLocks noGrp="1"/>
          </p:cNvSpPr>
          <p:nvPr>
            <p:ph type="sldNum" sz="quarter" idx="10"/>
          </p:nvPr>
        </p:nvSpPr>
        <p:spPr/>
        <p:txBody>
          <a:bodyPr/>
          <a:lstStyle/>
          <a:p>
            <a:pPr>
              <a:defRPr/>
            </a:pPr>
            <a:fld id="{D4C52F08-588C-488E-A5AB-DF69250DE862}" type="slidenum">
              <a:rPr lang="en-US" smtClean="0"/>
              <a:pPr>
                <a:defRPr/>
              </a:pPr>
              <a:t>12</a:t>
            </a:fld>
            <a:endParaRPr lang="en-US"/>
          </a:p>
        </p:txBody>
      </p:sp>
      <p:pic>
        <p:nvPicPr>
          <p:cNvPr id="4" name="Picture 3">
            <a:extLst>
              <a:ext uri="{FF2B5EF4-FFF2-40B4-BE49-F238E27FC236}">
                <a16:creationId xmlns:a16="http://schemas.microsoft.com/office/drawing/2014/main" id="{755AFF86-4B0C-4E10-AA14-4FD16187CD88}"/>
              </a:ext>
            </a:extLst>
          </p:cNvPr>
          <p:cNvPicPr>
            <a:picLocks noChangeAspect="1"/>
          </p:cNvPicPr>
          <p:nvPr/>
        </p:nvPicPr>
        <p:blipFill>
          <a:blip r:embed="rId2"/>
          <a:stretch>
            <a:fillRect/>
          </a:stretch>
        </p:blipFill>
        <p:spPr>
          <a:xfrm>
            <a:off x="7696200" y="1174685"/>
            <a:ext cx="5867400" cy="4943475"/>
          </a:xfrm>
          <a:prstGeom prst="rect">
            <a:avLst/>
          </a:prstGeom>
        </p:spPr>
      </p:pic>
      <p:sp>
        <p:nvSpPr>
          <p:cNvPr id="7" name="Rounded Rectangle 10">
            <a:extLst>
              <a:ext uri="{FF2B5EF4-FFF2-40B4-BE49-F238E27FC236}">
                <a16:creationId xmlns:a16="http://schemas.microsoft.com/office/drawing/2014/main" id="{1851C781-25A2-40C6-9FB2-9447CDA239F5}"/>
              </a:ext>
            </a:extLst>
          </p:cNvPr>
          <p:cNvSpPr/>
          <p:nvPr/>
        </p:nvSpPr>
        <p:spPr>
          <a:xfrm>
            <a:off x="3708400" y="6328793"/>
            <a:ext cx="685800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800" dirty="0">
                <a:solidFill>
                  <a:schemeClr val="tx1"/>
                </a:solidFill>
              </a:rPr>
              <a:t>Some common signal types</a:t>
            </a:r>
          </a:p>
          <a:p>
            <a:pPr marL="342900" indent="-342900">
              <a:buFont typeface="Arial" panose="020B0604020202020204" pitchFamily="34" charset="0"/>
              <a:buChar char="•"/>
            </a:pPr>
            <a:r>
              <a:rPr lang="en-US" sz="1800" dirty="0">
                <a:solidFill>
                  <a:schemeClr val="tx1"/>
                </a:solidFill>
              </a:rPr>
              <a:t>Note that “pulse” includes square, ramp and other types</a:t>
            </a:r>
          </a:p>
        </p:txBody>
      </p:sp>
      <p:pic>
        <p:nvPicPr>
          <p:cNvPr id="8" name="Picture 7">
            <a:extLst>
              <a:ext uri="{FF2B5EF4-FFF2-40B4-BE49-F238E27FC236}">
                <a16:creationId xmlns:a16="http://schemas.microsoft.com/office/drawing/2014/main" id="{B3B07020-2749-4228-BCE9-414D8B8F3C93}"/>
              </a:ext>
            </a:extLst>
          </p:cNvPr>
          <p:cNvPicPr>
            <a:picLocks noChangeAspect="1"/>
          </p:cNvPicPr>
          <p:nvPr/>
        </p:nvPicPr>
        <p:blipFill>
          <a:blip r:embed="rId3"/>
          <a:stretch>
            <a:fillRect/>
          </a:stretch>
        </p:blipFill>
        <p:spPr>
          <a:xfrm>
            <a:off x="726440" y="1076325"/>
            <a:ext cx="5867400" cy="4943475"/>
          </a:xfrm>
          <a:prstGeom prst="rect">
            <a:avLst/>
          </a:prstGeom>
        </p:spPr>
      </p:pic>
    </p:spTree>
    <p:extLst>
      <p:ext uri="{BB962C8B-B14F-4D97-AF65-F5344CB8AC3E}">
        <p14:creationId xmlns:p14="http://schemas.microsoft.com/office/powerpoint/2010/main" val="328629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40C4-9891-4FC1-9706-538B702C0EC0}"/>
              </a:ext>
            </a:extLst>
          </p:cNvPr>
          <p:cNvSpPr>
            <a:spLocks noGrp="1"/>
          </p:cNvSpPr>
          <p:nvPr>
            <p:ph type="title"/>
          </p:nvPr>
        </p:nvSpPr>
        <p:spPr/>
        <p:txBody>
          <a:bodyPr/>
          <a:lstStyle/>
          <a:p>
            <a:r>
              <a:rPr lang="en-US" dirty="0"/>
              <a:t>Find TI components</a:t>
            </a:r>
          </a:p>
        </p:txBody>
      </p:sp>
      <p:sp>
        <p:nvSpPr>
          <p:cNvPr id="3" name="Slide Number Placeholder 2">
            <a:extLst>
              <a:ext uri="{FF2B5EF4-FFF2-40B4-BE49-F238E27FC236}">
                <a16:creationId xmlns:a16="http://schemas.microsoft.com/office/drawing/2014/main" id="{A6BA67DD-CE7C-4E46-979D-BEF958C4158E}"/>
              </a:ext>
            </a:extLst>
          </p:cNvPr>
          <p:cNvSpPr>
            <a:spLocks noGrp="1"/>
          </p:cNvSpPr>
          <p:nvPr>
            <p:ph type="sldNum" sz="quarter" idx="10"/>
          </p:nvPr>
        </p:nvSpPr>
        <p:spPr/>
        <p:txBody>
          <a:bodyPr/>
          <a:lstStyle/>
          <a:p>
            <a:pPr>
              <a:defRPr/>
            </a:pPr>
            <a:fld id="{D4C52F08-588C-488E-A5AB-DF69250DE862}" type="slidenum">
              <a:rPr lang="en-US" smtClean="0"/>
              <a:pPr>
                <a:defRPr/>
              </a:pPr>
              <a:t>13</a:t>
            </a:fld>
            <a:endParaRPr lang="en-US"/>
          </a:p>
        </p:txBody>
      </p:sp>
      <p:pic>
        <p:nvPicPr>
          <p:cNvPr id="4" name="Picture 3">
            <a:extLst>
              <a:ext uri="{FF2B5EF4-FFF2-40B4-BE49-F238E27FC236}">
                <a16:creationId xmlns:a16="http://schemas.microsoft.com/office/drawing/2014/main" id="{1FFB6228-B231-4262-B87E-8A055BE8F2C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3306" y="1077748"/>
            <a:ext cx="5959808" cy="5410200"/>
          </a:xfrm>
          <a:prstGeom prst="rect">
            <a:avLst/>
          </a:prstGeom>
        </p:spPr>
      </p:pic>
      <p:pic>
        <p:nvPicPr>
          <p:cNvPr id="5" name="Picture 4">
            <a:extLst>
              <a:ext uri="{FF2B5EF4-FFF2-40B4-BE49-F238E27FC236}">
                <a16:creationId xmlns:a16="http://schemas.microsoft.com/office/drawing/2014/main" id="{164D343F-D9F2-4BEB-BFC8-82E036F476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235" y="1524000"/>
            <a:ext cx="3810000" cy="5560081"/>
          </a:xfrm>
          <a:prstGeom prst="rect">
            <a:avLst/>
          </a:prstGeom>
        </p:spPr>
      </p:pic>
      <p:pic>
        <p:nvPicPr>
          <p:cNvPr id="6" name="Picture 5">
            <a:extLst>
              <a:ext uri="{FF2B5EF4-FFF2-40B4-BE49-F238E27FC236}">
                <a16:creationId xmlns:a16="http://schemas.microsoft.com/office/drawing/2014/main" id="{5C224F3C-A5AC-4738-960D-A5DF807189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72800" y="1524000"/>
            <a:ext cx="3413760" cy="4267200"/>
          </a:xfrm>
          <a:prstGeom prst="rect">
            <a:avLst/>
          </a:prstGeom>
        </p:spPr>
      </p:pic>
      <p:sp>
        <p:nvSpPr>
          <p:cNvPr id="7" name="Rounded Rectangle 10">
            <a:extLst>
              <a:ext uri="{FF2B5EF4-FFF2-40B4-BE49-F238E27FC236}">
                <a16:creationId xmlns:a16="http://schemas.microsoft.com/office/drawing/2014/main" id="{2A0ADA22-11BB-42DC-8EC4-774723462B9F}"/>
              </a:ext>
            </a:extLst>
          </p:cNvPr>
          <p:cNvSpPr/>
          <p:nvPr/>
        </p:nvSpPr>
        <p:spPr>
          <a:xfrm>
            <a:off x="1447800" y="5562600"/>
            <a:ext cx="5562600" cy="1896754"/>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Select “Place&gt;</a:t>
            </a:r>
            <a:r>
              <a:rPr lang="en-US" sz="1800" dirty="0" err="1">
                <a:solidFill>
                  <a:schemeClr val="tx1"/>
                </a:solidFill>
              </a:rPr>
              <a:t>Pspice</a:t>
            </a:r>
            <a:r>
              <a:rPr lang="en-US" sz="1800" dirty="0">
                <a:solidFill>
                  <a:schemeClr val="tx1"/>
                </a:solidFill>
              </a:rPr>
              <a:t> Component &gt; Search”</a:t>
            </a:r>
          </a:p>
          <a:p>
            <a:pPr marL="342900" indent="-342900">
              <a:buAutoNum type="arabicPeriod"/>
            </a:pPr>
            <a:r>
              <a:rPr lang="en-US" sz="1800" dirty="0">
                <a:solidFill>
                  <a:schemeClr val="tx1"/>
                </a:solidFill>
              </a:rPr>
              <a:t>A menu will appear at the side.  Find “Texas instruments” and navigate to subcategory “Data converters”</a:t>
            </a:r>
          </a:p>
          <a:p>
            <a:pPr marL="342900" indent="-342900">
              <a:buAutoNum type="arabicPeriod"/>
            </a:pPr>
            <a:r>
              <a:rPr lang="en-US" sz="1800" dirty="0">
                <a:solidFill>
                  <a:schemeClr val="tx1"/>
                </a:solidFill>
              </a:rPr>
              <a:t>Alternatively, search for a part in the search window.</a:t>
            </a:r>
          </a:p>
        </p:txBody>
      </p:sp>
      <p:cxnSp>
        <p:nvCxnSpPr>
          <p:cNvPr id="8" name="Straight Arrow Connector 7">
            <a:extLst>
              <a:ext uri="{FF2B5EF4-FFF2-40B4-BE49-F238E27FC236}">
                <a16:creationId xmlns:a16="http://schemas.microsoft.com/office/drawing/2014/main" id="{9A01BFD3-3814-4F97-82C6-D0EEEFB1AA79}"/>
              </a:ext>
            </a:extLst>
          </p:cNvPr>
          <p:cNvCxnSpPr>
            <a:cxnSpLocks/>
            <a:stCxn id="7" idx="0"/>
          </p:cNvCxnSpPr>
          <p:nvPr/>
        </p:nvCxnSpPr>
        <p:spPr>
          <a:xfrm flipH="1" flipV="1">
            <a:off x="4114800" y="3765490"/>
            <a:ext cx="114300" cy="17971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5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A710-3AB9-47C5-9F48-B4CBE7889028}"/>
              </a:ext>
            </a:extLst>
          </p:cNvPr>
          <p:cNvSpPr>
            <a:spLocks noGrp="1"/>
          </p:cNvSpPr>
          <p:nvPr>
            <p:ph type="title"/>
          </p:nvPr>
        </p:nvSpPr>
        <p:spPr/>
        <p:txBody>
          <a:bodyPr/>
          <a:lstStyle/>
          <a:p>
            <a:r>
              <a:rPr lang="en-US" dirty="0"/>
              <a:t>View PSPICE model</a:t>
            </a:r>
          </a:p>
        </p:txBody>
      </p:sp>
      <p:sp>
        <p:nvSpPr>
          <p:cNvPr id="3" name="Slide Number Placeholder 2">
            <a:extLst>
              <a:ext uri="{FF2B5EF4-FFF2-40B4-BE49-F238E27FC236}">
                <a16:creationId xmlns:a16="http://schemas.microsoft.com/office/drawing/2014/main" id="{286A98B3-8FBA-4F37-ABF2-14809AE773A7}"/>
              </a:ext>
            </a:extLst>
          </p:cNvPr>
          <p:cNvSpPr>
            <a:spLocks noGrp="1"/>
          </p:cNvSpPr>
          <p:nvPr>
            <p:ph type="sldNum" sz="quarter" idx="10"/>
          </p:nvPr>
        </p:nvSpPr>
        <p:spPr/>
        <p:txBody>
          <a:bodyPr/>
          <a:lstStyle/>
          <a:p>
            <a:pPr>
              <a:defRPr/>
            </a:pPr>
            <a:fld id="{D4C52F08-588C-488E-A5AB-DF69250DE862}" type="slidenum">
              <a:rPr lang="en-US" smtClean="0"/>
              <a:pPr>
                <a:defRPr/>
              </a:pPr>
              <a:t>14</a:t>
            </a:fld>
            <a:endParaRPr lang="en-US"/>
          </a:p>
        </p:txBody>
      </p:sp>
      <p:pic>
        <p:nvPicPr>
          <p:cNvPr id="4" name="Picture 3">
            <a:extLst>
              <a:ext uri="{FF2B5EF4-FFF2-40B4-BE49-F238E27FC236}">
                <a16:creationId xmlns:a16="http://schemas.microsoft.com/office/drawing/2014/main" id="{6C085150-11B4-4966-96C4-99D9008AD5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840" y="1066800"/>
            <a:ext cx="7106458" cy="6324600"/>
          </a:xfrm>
          <a:prstGeom prst="rect">
            <a:avLst/>
          </a:prstGeom>
        </p:spPr>
      </p:pic>
      <p:pic>
        <p:nvPicPr>
          <p:cNvPr id="5" name="Picture 4">
            <a:extLst>
              <a:ext uri="{FF2B5EF4-FFF2-40B4-BE49-F238E27FC236}">
                <a16:creationId xmlns:a16="http://schemas.microsoft.com/office/drawing/2014/main" id="{E2C8DCC9-6BF2-4453-B0DB-BA36E7D63B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2444" y="1066800"/>
            <a:ext cx="6357684" cy="6324600"/>
          </a:xfrm>
          <a:prstGeom prst="rect">
            <a:avLst/>
          </a:prstGeom>
        </p:spPr>
      </p:pic>
      <p:sp>
        <p:nvSpPr>
          <p:cNvPr id="6" name="Rounded Rectangle 10">
            <a:extLst>
              <a:ext uri="{FF2B5EF4-FFF2-40B4-BE49-F238E27FC236}">
                <a16:creationId xmlns:a16="http://schemas.microsoft.com/office/drawing/2014/main" id="{CE0A64C3-CF3B-494E-A32B-A76FCCFF2D05}"/>
              </a:ext>
            </a:extLst>
          </p:cNvPr>
          <p:cNvSpPr/>
          <p:nvPr/>
        </p:nvSpPr>
        <p:spPr>
          <a:xfrm>
            <a:off x="-152400" y="5638800"/>
            <a:ext cx="5562600" cy="1896754"/>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Right click on model and select “View </a:t>
            </a:r>
            <a:r>
              <a:rPr lang="en-US" sz="1800" dirty="0" err="1">
                <a:solidFill>
                  <a:schemeClr val="tx1"/>
                </a:solidFill>
              </a:rPr>
              <a:t>Pspice</a:t>
            </a:r>
            <a:r>
              <a:rPr lang="en-US" sz="1800" dirty="0">
                <a:solidFill>
                  <a:schemeClr val="tx1"/>
                </a:solidFill>
              </a:rPr>
              <a:t> model”</a:t>
            </a:r>
          </a:p>
        </p:txBody>
      </p:sp>
      <p:cxnSp>
        <p:nvCxnSpPr>
          <p:cNvPr id="7" name="Straight Arrow Connector 6">
            <a:extLst>
              <a:ext uri="{FF2B5EF4-FFF2-40B4-BE49-F238E27FC236}">
                <a16:creationId xmlns:a16="http://schemas.microsoft.com/office/drawing/2014/main" id="{4F5FD431-8AAE-4F0F-83DF-6B33988AC8AC}"/>
              </a:ext>
            </a:extLst>
          </p:cNvPr>
          <p:cNvCxnSpPr>
            <a:cxnSpLocks/>
            <a:stCxn id="6" idx="0"/>
          </p:cNvCxnSpPr>
          <p:nvPr/>
        </p:nvCxnSpPr>
        <p:spPr>
          <a:xfrm flipV="1">
            <a:off x="2628900" y="3886200"/>
            <a:ext cx="2019300" cy="1752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7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F91-569B-45F6-BB58-D60E4F65BC12}"/>
              </a:ext>
            </a:extLst>
          </p:cNvPr>
          <p:cNvSpPr>
            <a:spLocks noGrp="1"/>
          </p:cNvSpPr>
          <p:nvPr>
            <p:ph type="title"/>
          </p:nvPr>
        </p:nvSpPr>
        <p:spPr/>
        <p:txBody>
          <a:bodyPr/>
          <a:lstStyle/>
          <a:p>
            <a:r>
              <a:rPr lang="en-US" dirty="0"/>
              <a:t>Use shortcut “w” to wire</a:t>
            </a:r>
          </a:p>
        </p:txBody>
      </p:sp>
      <p:sp>
        <p:nvSpPr>
          <p:cNvPr id="3" name="Slide Number Placeholder 2">
            <a:extLst>
              <a:ext uri="{FF2B5EF4-FFF2-40B4-BE49-F238E27FC236}">
                <a16:creationId xmlns:a16="http://schemas.microsoft.com/office/drawing/2014/main" id="{52D65A0E-DAC0-4054-B226-3BC238D79E58}"/>
              </a:ext>
            </a:extLst>
          </p:cNvPr>
          <p:cNvSpPr>
            <a:spLocks noGrp="1"/>
          </p:cNvSpPr>
          <p:nvPr>
            <p:ph type="sldNum" sz="quarter" idx="10"/>
          </p:nvPr>
        </p:nvSpPr>
        <p:spPr/>
        <p:txBody>
          <a:bodyPr/>
          <a:lstStyle/>
          <a:p>
            <a:pPr>
              <a:defRPr/>
            </a:pPr>
            <a:fld id="{D4C52F08-588C-488E-A5AB-DF69250DE862}" type="slidenum">
              <a:rPr lang="en-US" smtClean="0"/>
              <a:pPr>
                <a:defRPr/>
              </a:pPr>
              <a:t>15</a:t>
            </a:fld>
            <a:endParaRPr lang="en-US"/>
          </a:p>
        </p:txBody>
      </p:sp>
      <p:pic>
        <p:nvPicPr>
          <p:cNvPr id="4" name="Picture 3">
            <a:extLst>
              <a:ext uri="{FF2B5EF4-FFF2-40B4-BE49-F238E27FC236}">
                <a16:creationId xmlns:a16="http://schemas.microsoft.com/office/drawing/2014/main" id="{60A13826-DCFC-40A8-AE85-AB510C475D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171918"/>
            <a:ext cx="10820400" cy="5857324"/>
          </a:xfrm>
          <a:prstGeom prst="rect">
            <a:avLst/>
          </a:prstGeom>
        </p:spPr>
      </p:pic>
    </p:spTree>
    <p:extLst>
      <p:ext uri="{BB962C8B-B14F-4D97-AF65-F5344CB8AC3E}">
        <p14:creationId xmlns:p14="http://schemas.microsoft.com/office/powerpoint/2010/main" val="89242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D55E-B541-456E-ADAA-D0427B148EFC}"/>
              </a:ext>
            </a:extLst>
          </p:cNvPr>
          <p:cNvSpPr>
            <a:spLocks noGrp="1"/>
          </p:cNvSpPr>
          <p:nvPr>
            <p:ph type="title"/>
          </p:nvPr>
        </p:nvSpPr>
        <p:spPr/>
        <p:txBody>
          <a:bodyPr/>
          <a:lstStyle/>
          <a:p>
            <a:r>
              <a:rPr lang="en-US" dirty="0"/>
              <a:t>Add probes (voltage markers) to input and output</a:t>
            </a:r>
          </a:p>
        </p:txBody>
      </p:sp>
      <p:sp>
        <p:nvSpPr>
          <p:cNvPr id="3" name="Slide Number Placeholder 2">
            <a:extLst>
              <a:ext uri="{FF2B5EF4-FFF2-40B4-BE49-F238E27FC236}">
                <a16:creationId xmlns:a16="http://schemas.microsoft.com/office/drawing/2014/main" id="{70380BD8-2D9B-455C-B411-78C3184E285A}"/>
              </a:ext>
            </a:extLst>
          </p:cNvPr>
          <p:cNvSpPr>
            <a:spLocks noGrp="1"/>
          </p:cNvSpPr>
          <p:nvPr>
            <p:ph type="sldNum" sz="quarter" idx="10"/>
          </p:nvPr>
        </p:nvSpPr>
        <p:spPr/>
        <p:txBody>
          <a:bodyPr/>
          <a:lstStyle/>
          <a:p>
            <a:pPr>
              <a:defRPr/>
            </a:pPr>
            <a:fld id="{D4C52F08-588C-488E-A5AB-DF69250DE862}" type="slidenum">
              <a:rPr lang="en-US" smtClean="0"/>
              <a:pPr>
                <a:defRPr/>
              </a:pPr>
              <a:t>16</a:t>
            </a:fld>
            <a:endParaRPr lang="en-US"/>
          </a:p>
        </p:txBody>
      </p:sp>
      <p:pic>
        <p:nvPicPr>
          <p:cNvPr id="4" name="Picture 3">
            <a:extLst>
              <a:ext uri="{FF2B5EF4-FFF2-40B4-BE49-F238E27FC236}">
                <a16:creationId xmlns:a16="http://schemas.microsoft.com/office/drawing/2014/main" id="{10D15E88-174E-4246-A97D-E30EBBBF63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1115597"/>
            <a:ext cx="8495315" cy="5943600"/>
          </a:xfrm>
          <a:prstGeom prst="rect">
            <a:avLst/>
          </a:prstGeom>
        </p:spPr>
      </p:pic>
      <p:sp>
        <p:nvSpPr>
          <p:cNvPr id="5" name="Rounded Rectangle 10">
            <a:extLst>
              <a:ext uri="{FF2B5EF4-FFF2-40B4-BE49-F238E27FC236}">
                <a16:creationId xmlns:a16="http://schemas.microsoft.com/office/drawing/2014/main" id="{E3F27DD5-9FD5-4009-8EC9-E84CFB8EBF1B}"/>
              </a:ext>
            </a:extLst>
          </p:cNvPr>
          <p:cNvSpPr/>
          <p:nvPr/>
        </p:nvSpPr>
        <p:spPr>
          <a:xfrm>
            <a:off x="6477000" y="3126070"/>
            <a:ext cx="3657600" cy="10551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A probe will automatically generate an output plot at the selected node.</a:t>
            </a:r>
          </a:p>
        </p:txBody>
      </p:sp>
      <p:cxnSp>
        <p:nvCxnSpPr>
          <p:cNvPr id="6" name="Straight Arrow Connector 5">
            <a:extLst>
              <a:ext uri="{FF2B5EF4-FFF2-40B4-BE49-F238E27FC236}">
                <a16:creationId xmlns:a16="http://schemas.microsoft.com/office/drawing/2014/main" id="{564FDC05-A862-4E39-901A-3B17F911E76F}"/>
              </a:ext>
            </a:extLst>
          </p:cNvPr>
          <p:cNvCxnSpPr>
            <a:cxnSpLocks/>
            <a:stCxn id="5" idx="0"/>
          </p:cNvCxnSpPr>
          <p:nvPr/>
        </p:nvCxnSpPr>
        <p:spPr>
          <a:xfrm flipH="1" flipV="1">
            <a:off x="6858000" y="1981200"/>
            <a:ext cx="1447800" cy="11448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029E85-BA36-47B9-8BC9-1017CF488B7B}"/>
              </a:ext>
            </a:extLst>
          </p:cNvPr>
          <p:cNvCxnSpPr>
            <a:cxnSpLocks/>
            <a:stCxn id="5" idx="2"/>
          </p:cNvCxnSpPr>
          <p:nvPr/>
        </p:nvCxnSpPr>
        <p:spPr>
          <a:xfrm flipH="1">
            <a:off x="6477000" y="4181218"/>
            <a:ext cx="1828800" cy="1533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1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8330-EA9C-4926-86C6-D591830E021A}"/>
              </a:ext>
            </a:extLst>
          </p:cNvPr>
          <p:cNvSpPr>
            <a:spLocks noGrp="1"/>
          </p:cNvSpPr>
          <p:nvPr>
            <p:ph type="title"/>
          </p:nvPr>
        </p:nvSpPr>
        <p:spPr/>
        <p:txBody>
          <a:bodyPr/>
          <a:lstStyle/>
          <a:p>
            <a:r>
              <a:rPr lang="en-US" dirty="0"/>
              <a:t>Add net alias label</a:t>
            </a:r>
          </a:p>
        </p:txBody>
      </p:sp>
      <p:sp>
        <p:nvSpPr>
          <p:cNvPr id="3" name="Slide Number Placeholder 2">
            <a:extLst>
              <a:ext uri="{FF2B5EF4-FFF2-40B4-BE49-F238E27FC236}">
                <a16:creationId xmlns:a16="http://schemas.microsoft.com/office/drawing/2014/main" id="{8043F274-43E3-4AFB-A974-66B4D659D91D}"/>
              </a:ext>
            </a:extLst>
          </p:cNvPr>
          <p:cNvSpPr>
            <a:spLocks noGrp="1"/>
          </p:cNvSpPr>
          <p:nvPr>
            <p:ph type="sldNum" sz="quarter" idx="10"/>
          </p:nvPr>
        </p:nvSpPr>
        <p:spPr/>
        <p:txBody>
          <a:bodyPr/>
          <a:lstStyle/>
          <a:p>
            <a:pPr>
              <a:defRPr/>
            </a:pPr>
            <a:fld id="{D4C52F08-588C-488E-A5AB-DF69250DE862}" type="slidenum">
              <a:rPr lang="en-US" smtClean="0"/>
              <a:pPr>
                <a:defRPr/>
              </a:pPr>
              <a:t>17</a:t>
            </a:fld>
            <a:endParaRPr lang="en-US"/>
          </a:p>
        </p:txBody>
      </p:sp>
      <p:pic>
        <p:nvPicPr>
          <p:cNvPr id="4" name="Picture 3">
            <a:extLst>
              <a:ext uri="{FF2B5EF4-FFF2-40B4-BE49-F238E27FC236}">
                <a16:creationId xmlns:a16="http://schemas.microsoft.com/office/drawing/2014/main" id="{CEB7DE18-01A2-400E-B12F-E061F9C2D3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1" y="1125536"/>
            <a:ext cx="9077925" cy="6189664"/>
          </a:xfrm>
          <a:prstGeom prst="rect">
            <a:avLst/>
          </a:prstGeom>
        </p:spPr>
      </p:pic>
      <p:pic>
        <p:nvPicPr>
          <p:cNvPr id="6" name="Picture 5">
            <a:extLst>
              <a:ext uri="{FF2B5EF4-FFF2-40B4-BE49-F238E27FC236}">
                <a16:creationId xmlns:a16="http://schemas.microsoft.com/office/drawing/2014/main" id="{852EDE3D-CD24-4928-976D-FEEE4686EC64}"/>
              </a:ext>
            </a:extLst>
          </p:cNvPr>
          <p:cNvPicPr>
            <a:picLocks noChangeAspect="1"/>
          </p:cNvPicPr>
          <p:nvPr/>
        </p:nvPicPr>
        <p:blipFill>
          <a:blip r:embed="rId3"/>
          <a:stretch>
            <a:fillRect/>
          </a:stretch>
        </p:blipFill>
        <p:spPr>
          <a:xfrm>
            <a:off x="6400800" y="3495675"/>
            <a:ext cx="4086225" cy="3362325"/>
          </a:xfrm>
          <a:prstGeom prst="rect">
            <a:avLst/>
          </a:prstGeom>
        </p:spPr>
      </p:pic>
      <p:sp>
        <p:nvSpPr>
          <p:cNvPr id="7" name="Rounded Rectangle 10">
            <a:extLst>
              <a:ext uri="{FF2B5EF4-FFF2-40B4-BE49-F238E27FC236}">
                <a16:creationId xmlns:a16="http://schemas.microsoft.com/office/drawing/2014/main" id="{44A66B30-28DE-4F07-A1BB-125AC95AA610}"/>
              </a:ext>
            </a:extLst>
          </p:cNvPr>
          <p:cNvSpPr/>
          <p:nvPr/>
        </p:nvSpPr>
        <p:spPr>
          <a:xfrm>
            <a:off x="7391400" y="1371600"/>
            <a:ext cx="4648200" cy="198472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Select “Place &gt; Net Alias”.</a:t>
            </a:r>
          </a:p>
          <a:p>
            <a:pPr marL="342900" indent="-342900">
              <a:buAutoNum type="arabicPeriod"/>
            </a:pPr>
            <a:r>
              <a:rPr lang="en-US" sz="1800" dirty="0">
                <a:solidFill>
                  <a:schemeClr val="tx1"/>
                </a:solidFill>
              </a:rPr>
              <a:t>Enter the Alias and click on the net you want to label </a:t>
            </a:r>
          </a:p>
          <a:p>
            <a:pPr marL="342900" indent="-342900">
              <a:buAutoNum type="arabicPeriod"/>
            </a:pPr>
            <a:r>
              <a:rPr lang="en-US" sz="1800" dirty="0">
                <a:solidFill>
                  <a:schemeClr val="tx1"/>
                </a:solidFill>
              </a:rPr>
              <a:t>You will need a “net alias” to do many of the different simulation types in PSPICE</a:t>
            </a:r>
          </a:p>
        </p:txBody>
      </p:sp>
      <p:cxnSp>
        <p:nvCxnSpPr>
          <p:cNvPr id="8" name="Straight Arrow Connector 7">
            <a:extLst>
              <a:ext uri="{FF2B5EF4-FFF2-40B4-BE49-F238E27FC236}">
                <a16:creationId xmlns:a16="http://schemas.microsoft.com/office/drawing/2014/main" id="{C2D7C2EF-4111-4964-A34F-122EE6EF0B3D}"/>
              </a:ext>
            </a:extLst>
          </p:cNvPr>
          <p:cNvCxnSpPr>
            <a:cxnSpLocks/>
            <a:stCxn id="7" idx="1"/>
          </p:cNvCxnSpPr>
          <p:nvPr/>
        </p:nvCxnSpPr>
        <p:spPr>
          <a:xfrm flipH="1">
            <a:off x="2819400" y="2363960"/>
            <a:ext cx="4572000" cy="5358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7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F541-FCEA-4166-A312-13959ADBA3E1}"/>
              </a:ext>
            </a:extLst>
          </p:cNvPr>
          <p:cNvSpPr>
            <a:spLocks noGrp="1"/>
          </p:cNvSpPr>
          <p:nvPr>
            <p:ph type="title"/>
          </p:nvPr>
        </p:nvSpPr>
        <p:spPr/>
        <p:txBody>
          <a:bodyPr/>
          <a:lstStyle/>
          <a:p>
            <a:r>
              <a:rPr lang="en-US" dirty="0"/>
              <a:t>The net alias is very important.</a:t>
            </a:r>
          </a:p>
        </p:txBody>
      </p:sp>
      <p:sp>
        <p:nvSpPr>
          <p:cNvPr id="3" name="Slide Number Placeholder 2">
            <a:extLst>
              <a:ext uri="{FF2B5EF4-FFF2-40B4-BE49-F238E27FC236}">
                <a16:creationId xmlns:a16="http://schemas.microsoft.com/office/drawing/2014/main" id="{195A4825-C8B3-4EAA-A635-70ACBA2EE6DC}"/>
              </a:ext>
            </a:extLst>
          </p:cNvPr>
          <p:cNvSpPr>
            <a:spLocks noGrp="1"/>
          </p:cNvSpPr>
          <p:nvPr>
            <p:ph type="sldNum" sz="quarter" idx="10"/>
          </p:nvPr>
        </p:nvSpPr>
        <p:spPr/>
        <p:txBody>
          <a:bodyPr/>
          <a:lstStyle/>
          <a:p>
            <a:pPr>
              <a:defRPr/>
            </a:pPr>
            <a:fld id="{D4C52F08-588C-488E-A5AB-DF69250DE862}" type="slidenum">
              <a:rPr lang="en-US" smtClean="0"/>
              <a:pPr>
                <a:defRPr/>
              </a:pPr>
              <a:t>18</a:t>
            </a:fld>
            <a:endParaRPr lang="en-US"/>
          </a:p>
        </p:txBody>
      </p:sp>
      <p:pic>
        <p:nvPicPr>
          <p:cNvPr id="4" name="Picture 3">
            <a:extLst>
              <a:ext uri="{FF2B5EF4-FFF2-40B4-BE49-F238E27FC236}">
                <a16:creationId xmlns:a16="http://schemas.microsoft.com/office/drawing/2014/main" id="{37D120B9-EC84-4946-8FF0-6E1472F024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2372220"/>
            <a:ext cx="6300364" cy="3647579"/>
          </a:xfrm>
          <a:prstGeom prst="rect">
            <a:avLst/>
          </a:prstGeom>
        </p:spPr>
      </p:pic>
      <p:pic>
        <p:nvPicPr>
          <p:cNvPr id="5" name="Picture 4">
            <a:extLst>
              <a:ext uri="{FF2B5EF4-FFF2-40B4-BE49-F238E27FC236}">
                <a16:creationId xmlns:a16="http://schemas.microsoft.com/office/drawing/2014/main" id="{1E01B702-1AF7-4DEA-8656-83BEF5FA74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4600" y="2895600"/>
            <a:ext cx="7874000" cy="1905000"/>
          </a:xfrm>
          <a:prstGeom prst="rect">
            <a:avLst/>
          </a:prstGeom>
        </p:spPr>
      </p:pic>
      <p:sp>
        <p:nvSpPr>
          <p:cNvPr id="6" name="Rounded Rectangle 10">
            <a:extLst>
              <a:ext uri="{FF2B5EF4-FFF2-40B4-BE49-F238E27FC236}">
                <a16:creationId xmlns:a16="http://schemas.microsoft.com/office/drawing/2014/main" id="{873DCDE6-9750-43EB-AE3C-7966873AF404}"/>
              </a:ext>
            </a:extLst>
          </p:cNvPr>
          <p:cNvSpPr/>
          <p:nvPr/>
        </p:nvSpPr>
        <p:spPr>
          <a:xfrm>
            <a:off x="6934782" y="5197620"/>
            <a:ext cx="3885618" cy="143178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When referring to the “out” node you will use V(out), or I(out) to indicate that you want to plot voltage or current of this node.</a:t>
            </a:r>
          </a:p>
        </p:txBody>
      </p:sp>
      <p:cxnSp>
        <p:nvCxnSpPr>
          <p:cNvPr id="7" name="Straight Arrow Connector 6">
            <a:extLst>
              <a:ext uri="{FF2B5EF4-FFF2-40B4-BE49-F238E27FC236}">
                <a16:creationId xmlns:a16="http://schemas.microsoft.com/office/drawing/2014/main" id="{0BBDF742-0685-495E-98B2-E9C4CC0D3193}"/>
              </a:ext>
            </a:extLst>
          </p:cNvPr>
          <p:cNvCxnSpPr>
            <a:cxnSpLocks/>
            <a:stCxn id="6" idx="0"/>
          </p:cNvCxnSpPr>
          <p:nvPr/>
        </p:nvCxnSpPr>
        <p:spPr>
          <a:xfrm flipV="1">
            <a:off x="8877591" y="3581400"/>
            <a:ext cx="1942809" cy="1616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27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7096-D9BD-44E8-93EB-31AB26E04238}"/>
              </a:ext>
            </a:extLst>
          </p:cNvPr>
          <p:cNvSpPr>
            <a:spLocks noGrp="1"/>
          </p:cNvSpPr>
          <p:nvPr>
            <p:ph type="title"/>
          </p:nvPr>
        </p:nvSpPr>
        <p:spPr/>
        <p:txBody>
          <a:bodyPr/>
          <a:lstStyle/>
          <a:p>
            <a:r>
              <a:rPr lang="en-US" dirty="0"/>
              <a:t>Add “simulation profile” - transient</a:t>
            </a:r>
          </a:p>
        </p:txBody>
      </p:sp>
      <p:sp>
        <p:nvSpPr>
          <p:cNvPr id="3" name="Slide Number Placeholder 2">
            <a:extLst>
              <a:ext uri="{FF2B5EF4-FFF2-40B4-BE49-F238E27FC236}">
                <a16:creationId xmlns:a16="http://schemas.microsoft.com/office/drawing/2014/main" id="{8492BACF-3A4B-4CFA-8985-FDA5C5B22EA4}"/>
              </a:ext>
            </a:extLst>
          </p:cNvPr>
          <p:cNvSpPr>
            <a:spLocks noGrp="1"/>
          </p:cNvSpPr>
          <p:nvPr>
            <p:ph type="sldNum" sz="quarter" idx="10"/>
          </p:nvPr>
        </p:nvSpPr>
        <p:spPr/>
        <p:txBody>
          <a:bodyPr/>
          <a:lstStyle/>
          <a:p>
            <a:pPr>
              <a:defRPr/>
            </a:pPr>
            <a:fld id="{D4C52F08-588C-488E-A5AB-DF69250DE862}" type="slidenum">
              <a:rPr lang="en-US" smtClean="0"/>
              <a:pPr>
                <a:defRPr/>
              </a:pPr>
              <a:t>19</a:t>
            </a:fld>
            <a:endParaRPr lang="en-US"/>
          </a:p>
        </p:txBody>
      </p:sp>
      <p:pic>
        <p:nvPicPr>
          <p:cNvPr id="4" name="Picture 3">
            <a:extLst>
              <a:ext uri="{FF2B5EF4-FFF2-40B4-BE49-F238E27FC236}">
                <a16:creationId xmlns:a16="http://schemas.microsoft.com/office/drawing/2014/main" id="{C415558F-162E-4590-8EAB-8DD3C90EEC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5399" y="1447800"/>
            <a:ext cx="10885715" cy="4876800"/>
          </a:xfrm>
          <a:prstGeom prst="rect">
            <a:avLst/>
          </a:prstGeom>
        </p:spPr>
      </p:pic>
      <p:pic>
        <p:nvPicPr>
          <p:cNvPr id="5" name="Picture 4">
            <a:extLst>
              <a:ext uri="{FF2B5EF4-FFF2-40B4-BE49-F238E27FC236}">
                <a16:creationId xmlns:a16="http://schemas.microsoft.com/office/drawing/2014/main" id="{0E7BD277-0D9D-48B8-AC29-C48B101366CC}"/>
              </a:ext>
            </a:extLst>
          </p:cNvPr>
          <p:cNvPicPr>
            <a:picLocks noChangeAspect="1"/>
          </p:cNvPicPr>
          <p:nvPr/>
        </p:nvPicPr>
        <p:blipFill>
          <a:blip r:embed="rId3"/>
          <a:stretch>
            <a:fillRect/>
          </a:stretch>
        </p:blipFill>
        <p:spPr>
          <a:xfrm>
            <a:off x="370840" y="3214687"/>
            <a:ext cx="3009900" cy="1800225"/>
          </a:xfrm>
          <a:prstGeom prst="rect">
            <a:avLst/>
          </a:prstGeom>
        </p:spPr>
      </p:pic>
      <p:pic>
        <p:nvPicPr>
          <p:cNvPr id="6" name="Picture 5">
            <a:extLst>
              <a:ext uri="{FF2B5EF4-FFF2-40B4-BE49-F238E27FC236}">
                <a16:creationId xmlns:a16="http://schemas.microsoft.com/office/drawing/2014/main" id="{3615CA97-A581-467D-84A7-5673EE775FFC}"/>
              </a:ext>
            </a:extLst>
          </p:cNvPr>
          <p:cNvPicPr>
            <a:picLocks noChangeAspect="1"/>
          </p:cNvPicPr>
          <p:nvPr/>
        </p:nvPicPr>
        <p:blipFill>
          <a:blip r:embed="rId4"/>
          <a:stretch>
            <a:fillRect/>
          </a:stretch>
        </p:blipFill>
        <p:spPr>
          <a:xfrm>
            <a:off x="3885836" y="3197468"/>
            <a:ext cx="8191501" cy="3739598"/>
          </a:xfrm>
          <a:prstGeom prst="rect">
            <a:avLst/>
          </a:prstGeom>
        </p:spPr>
      </p:pic>
      <p:sp>
        <p:nvSpPr>
          <p:cNvPr id="7" name="Rounded Rectangle 10">
            <a:extLst>
              <a:ext uri="{FF2B5EF4-FFF2-40B4-BE49-F238E27FC236}">
                <a16:creationId xmlns:a16="http://schemas.microsoft.com/office/drawing/2014/main" id="{674089D1-5A17-4F07-8CAA-757525EE987E}"/>
              </a:ext>
            </a:extLst>
          </p:cNvPr>
          <p:cNvSpPr/>
          <p:nvPr/>
        </p:nvSpPr>
        <p:spPr>
          <a:xfrm>
            <a:off x="8839200" y="2460148"/>
            <a:ext cx="3657600" cy="10551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 Click on the green “+” sign to get a new simulation profile</a:t>
            </a:r>
          </a:p>
        </p:txBody>
      </p:sp>
      <p:cxnSp>
        <p:nvCxnSpPr>
          <p:cNvPr id="8" name="Straight Arrow Connector 7">
            <a:extLst>
              <a:ext uri="{FF2B5EF4-FFF2-40B4-BE49-F238E27FC236}">
                <a16:creationId xmlns:a16="http://schemas.microsoft.com/office/drawing/2014/main" id="{524FF98F-AEAC-4B85-BD6A-80A96B0EA988}"/>
              </a:ext>
            </a:extLst>
          </p:cNvPr>
          <p:cNvCxnSpPr>
            <a:cxnSpLocks/>
            <a:stCxn id="7" idx="1"/>
          </p:cNvCxnSpPr>
          <p:nvPr/>
        </p:nvCxnSpPr>
        <p:spPr>
          <a:xfrm flipH="1" flipV="1">
            <a:off x="7543802" y="2060266"/>
            <a:ext cx="1295398" cy="92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0">
            <a:extLst>
              <a:ext uri="{FF2B5EF4-FFF2-40B4-BE49-F238E27FC236}">
                <a16:creationId xmlns:a16="http://schemas.microsoft.com/office/drawing/2014/main" id="{14CE30D1-C31D-4FAC-9082-8EC82F5AA36F}"/>
              </a:ext>
            </a:extLst>
          </p:cNvPr>
          <p:cNvSpPr/>
          <p:nvPr/>
        </p:nvSpPr>
        <p:spPr>
          <a:xfrm>
            <a:off x="304800" y="5699055"/>
            <a:ext cx="3276600" cy="155445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2. Choose a name for the simulation profile.  You can save multiple simulation profiles if you want to quickly re-do your simulations.</a:t>
            </a:r>
          </a:p>
        </p:txBody>
      </p:sp>
      <p:cxnSp>
        <p:nvCxnSpPr>
          <p:cNvPr id="15" name="Straight Arrow Connector 14">
            <a:extLst>
              <a:ext uri="{FF2B5EF4-FFF2-40B4-BE49-F238E27FC236}">
                <a16:creationId xmlns:a16="http://schemas.microsoft.com/office/drawing/2014/main" id="{790F58E1-B9D4-4F14-A943-0D074CD0C3CA}"/>
              </a:ext>
            </a:extLst>
          </p:cNvPr>
          <p:cNvCxnSpPr>
            <a:cxnSpLocks/>
            <a:stCxn id="14" idx="0"/>
          </p:cNvCxnSpPr>
          <p:nvPr/>
        </p:nvCxnSpPr>
        <p:spPr>
          <a:xfrm flipH="1" flipV="1">
            <a:off x="1600200" y="4231131"/>
            <a:ext cx="342900" cy="14679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0">
            <a:extLst>
              <a:ext uri="{FF2B5EF4-FFF2-40B4-BE49-F238E27FC236}">
                <a16:creationId xmlns:a16="http://schemas.microsoft.com/office/drawing/2014/main" id="{45675634-3054-4C84-9DFD-670E7AD5492C}"/>
              </a:ext>
            </a:extLst>
          </p:cNvPr>
          <p:cNvSpPr/>
          <p:nvPr/>
        </p:nvSpPr>
        <p:spPr>
          <a:xfrm>
            <a:off x="11658600" y="5128059"/>
            <a:ext cx="2819400" cy="155445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3. This example shows a transient simulation profile.</a:t>
            </a:r>
          </a:p>
        </p:txBody>
      </p:sp>
      <p:cxnSp>
        <p:nvCxnSpPr>
          <p:cNvPr id="21" name="Straight Arrow Connector 20">
            <a:extLst>
              <a:ext uri="{FF2B5EF4-FFF2-40B4-BE49-F238E27FC236}">
                <a16:creationId xmlns:a16="http://schemas.microsoft.com/office/drawing/2014/main" id="{AD27E036-499C-429D-A0DE-DEA3D6D232F9}"/>
              </a:ext>
            </a:extLst>
          </p:cNvPr>
          <p:cNvCxnSpPr>
            <a:cxnSpLocks/>
            <a:stCxn id="20" idx="1"/>
          </p:cNvCxnSpPr>
          <p:nvPr/>
        </p:nvCxnSpPr>
        <p:spPr>
          <a:xfrm flipH="1" flipV="1">
            <a:off x="7315200" y="4038601"/>
            <a:ext cx="4343400" cy="18666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40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E38F-230D-4EF0-B1CA-731AFDE065C7}"/>
              </a:ext>
            </a:extLst>
          </p:cNvPr>
          <p:cNvSpPr>
            <a:spLocks noGrp="1"/>
          </p:cNvSpPr>
          <p:nvPr>
            <p:ph type="title"/>
          </p:nvPr>
        </p:nvSpPr>
        <p:spPr/>
        <p:txBody>
          <a:bodyPr/>
          <a:lstStyle/>
          <a:p>
            <a:r>
              <a:rPr lang="en-US" dirty="0"/>
              <a:t>Thanks for support on this</a:t>
            </a:r>
          </a:p>
        </p:txBody>
      </p:sp>
      <p:sp>
        <p:nvSpPr>
          <p:cNvPr id="3" name="Content Placeholder 2">
            <a:extLst>
              <a:ext uri="{FF2B5EF4-FFF2-40B4-BE49-F238E27FC236}">
                <a16:creationId xmlns:a16="http://schemas.microsoft.com/office/drawing/2014/main" id="{677F8F38-7514-412A-89E7-7514773D0F85}"/>
              </a:ext>
            </a:extLst>
          </p:cNvPr>
          <p:cNvSpPr>
            <a:spLocks noGrp="1"/>
          </p:cNvSpPr>
          <p:nvPr>
            <p:ph idx="1"/>
          </p:nvPr>
        </p:nvSpPr>
        <p:spPr/>
        <p:txBody>
          <a:bodyPr/>
          <a:lstStyle/>
          <a:p>
            <a:pPr marL="0" indent="0">
              <a:buNone/>
            </a:pPr>
            <a:r>
              <a:rPr lang="en-US" sz="2400" dirty="0"/>
              <a:t>JC Zhu</a:t>
            </a:r>
          </a:p>
          <a:p>
            <a:pPr marL="0" indent="0">
              <a:buNone/>
            </a:pPr>
            <a:r>
              <a:rPr lang="en-US" sz="2400" dirty="0"/>
              <a:t>Sean Cashin</a:t>
            </a:r>
          </a:p>
          <a:p>
            <a:pPr marL="0" indent="0">
              <a:buNone/>
            </a:pPr>
            <a:r>
              <a:rPr lang="it-IT" sz="2400" dirty="0"/>
              <a:t>Carolina Gomez</a:t>
            </a:r>
          </a:p>
          <a:p>
            <a:pPr marL="0" indent="0">
              <a:buNone/>
            </a:pPr>
            <a:r>
              <a:rPr lang="it-IT" sz="2400" dirty="0"/>
              <a:t>Cynthia Sosa</a:t>
            </a:r>
          </a:p>
          <a:p>
            <a:pPr marL="0" indent="0">
              <a:buNone/>
            </a:pPr>
            <a:r>
              <a:rPr lang="it-IT" sz="2400" dirty="0"/>
              <a:t>Keith Nicholas</a:t>
            </a:r>
          </a:p>
          <a:p>
            <a:pPr marL="0" indent="0">
              <a:buNone/>
            </a:pPr>
            <a:r>
              <a:rPr lang="it-IT" sz="2400" dirty="0"/>
              <a:t>Collin Wells</a:t>
            </a:r>
          </a:p>
          <a:p>
            <a:pPr marL="0" indent="0">
              <a:buNone/>
            </a:pPr>
            <a:r>
              <a:rPr lang="fi-FI" sz="2400" dirty="0"/>
              <a:t>István Eperjesi (Design Soft)</a:t>
            </a:r>
          </a:p>
          <a:p>
            <a:pPr marL="0" indent="0">
              <a:buNone/>
            </a:pPr>
            <a:r>
              <a:rPr lang="fi-FI" sz="2400" dirty="0"/>
              <a:t>Dr </a:t>
            </a:r>
            <a:r>
              <a:rPr lang="en-US" sz="2400" dirty="0"/>
              <a:t>Michael Koltai </a:t>
            </a:r>
            <a:r>
              <a:rPr lang="fi-FI" sz="2400" dirty="0"/>
              <a:t>(Design Soft)</a:t>
            </a:r>
            <a:endParaRPr lang="en-US" sz="2400" dirty="0"/>
          </a:p>
          <a:p>
            <a:pPr marL="0" indent="0">
              <a:buNone/>
            </a:pPr>
            <a:endParaRPr lang="it-IT" sz="2400" dirty="0"/>
          </a:p>
          <a:p>
            <a:pPr marL="0" indent="0">
              <a:buNone/>
            </a:pPr>
            <a:r>
              <a:rPr lang="it-IT" sz="2400" dirty="0"/>
              <a:t>And many others...</a:t>
            </a:r>
          </a:p>
          <a:p>
            <a:pPr marL="0" indent="0">
              <a:buNone/>
            </a:pPr>
            <a:r>
              <a:rPr lang="en-US" sz="2400" dirty="0"/>
              <a:t>Thanks!</a:t>
            </a:r>
            <a:endParaRPr lang="it-IT" sz="2400" dirty="0"/>
          </a:p>
        </p:txBody>
      </p:sp>
      <p:sp>
        <p:nvSpPr>
          <p:cNvPr id="4" name="Slide Number Placeholder 3">
            <a:extLst>
              <a:ext uri="{FF2B5EF4-FFF2-40B4-BE49-F238E27FC236}">
                <a16:creationId xmlns:a16="http://schemas.microsoft.com/office/drawing/2014/main" id="{477D0D73-6204-4BA5-B6D6-FB78D6350D13}"/>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250994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E851-920E-4E51-85DC-C0A7DAC04F42}"/>
              </a:ext>
            </a:extLst>
          </p:cNvPr>
          <p:cNvSpPr>
            <a:spLocks noGrp="1"/>
          </p:cNvSpPr>
          <p:nvPr>
            <p:ph type="title"/>
          </p:nvPr>
        </p:nvSpPr>
        <p:spPr/>
        <p:txBody>
          <a:bodyPr/>
          <a:lstStyle/>
          <a:p>
            <a:r>
              <a:rPr lang="en-US" dirty="0"/>
              <a:t>Simulation profiles</a:t>
            </a:r>
          </a:p>
        </p:txBody>
      </p:sp>
      <p:sp>
        <p:nvSpPr>
          <p:cNvPr id="3" name="Slide Number Placeholder 2">
            <a:extLst>
              <a:ext uri="{FF2B5EF4-FFF2-40B4-BE49-F238E27FC236}">
                <a16:creationId xmlns:a16="http://schemas.microsoft.com/office/drawing/2014/main" id="{BC201A65-D3FD-41BE-9715-709D0BB93E6D}"/>
              </a:ext>
            </a:extLst>
          </p:cNvPr>
          <p:cNvSpPr>
            <a:spLocks noGrp="1"/>
          </p:cNvSpPr>
          <p:nvPr>
            <p:ph type="sldNum" sz="quarter" idx="10"/>
          </p:nvPr>
        </p:nvSpPr>
        <p:spPr/>
        <p:txBody>
          <a:bodyPr/>
          <a:lstStyle/>
          <a:p>
            <a:pPr>
              <a:defRPr/>
            </a:pPr>
            <a:fld id="{D4C52F08-588C-488E-A5AB-DF69250DE862}" type="slidenum">
              <a:rPr lang="en-US" smtClean="0"/>
              <a:pPr>
                <a:defRPr/>
              </a:pPr>
              <a:t>20</a:t>
            </a:fld>
            <a:endParaRPr lang="en-US"/>
          </a:p>
        </p:txBody>
      </p:sp>
      <p:pic>
        <p:nvPicPr>
          <p:cNvPr id="4" name="Picture 3">
            <a:extLst>
              <a:ext uri="{FF2B5EF4-FFF2-40B4-BE49-F238E27FC236}">
                <a16:creationId xmlns:a16="http://schemas.microsoft.com/office/drawing/2014/main" id="{B5FF7233-61DD-4CEC-948C-E5D2E3C824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199" y="990600"/>
            <a:ext cx="8608489" cy="6172200"/>
          </a:xfrm>
          <a:prstGeom prst="rect">
            <a:avLst/>
          </a:prstGeom>
        </p:spPr>
      </p:pic>
      <p:grpSp>
        <p:nvGrpSpPr>
          <p:cNvPr id="14" name="Group 13">
            <a:extLst>
              <a:ext uri="{FF2B5EF4-FFF2-40B4-BE49-F238E27FC236}">
                <a16:creationId xmlns:a16="http://schemas.microsoft.com/office/drawing/2014/main" id="{C7F70784-F3A5-4CD5-B4EA-14B7AEE371C5}"/>
              </a:ext>
            </a:extLst>
          </p:cNvPr>
          <p:cNvGrpSpPr/>
          <p:nvPr/>
        </p:nvGrpSpPr>
        <p:grpSpPr>
          <a:xfrm>
            <a:off x="4817701" y="2636437"/>
            <a:ext cx="6513314" cy="1600200"/>
            <a:chOff x="5029200" y="2388786"/>
            <a:chExt cx="6513314" cy="1600200"/>
          </a:xfrm>
        </p:grpSpPr>
        <p:pic>
          <p:nvPicPr>
            <p:cNvPr id="5" name="Picture 4">
              <a:extLst>
                <a:ext uri="{FF2B5EF4-FFF2-40B4-BE49-F238E27FC236}">
                  <a16:creationId xmlns:a16="http://schemas.microsoft.com/office/drawing/2014/main" id="{6B5C7AA1-E92A-41DF-A7CB-5DCE803E36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2388786"/>
              <a:ext cx="6513314" cy="1600200"/>
            </a:xfrm>
            <a:prstGeom prst="rect">
              <a:avLst/>
            </a:prstGeom>
          </p:spPr>
        </p:pic>
        <p:sp>
          <p:nvSpPr>
            <p:cNvPr id="9" name="Rectangle 8">
              <a:extLst>
                <a:ext uri="{FF2B5EF4-FFF2-40B4-BE49-F238E27FC236}">
                  <a16:creationId xmlns:a16="http://schemas.microsoft.com/office/drawing/2014/main" id="{E36CC1E4-145A-4F9D-AAFA-4B72E3BF3F96}"/>
                </a:ext>
              </a:extLst>
            </p:cNvPr>
            <p:cNvSpPr/>
            <p:nvPr/>
          </p:nvSpPr>
          <p:spPr>
            <a:xfrm>
              <a:off x="5029200" y="2388786"/>
              <a:ext cx="6513314" cy="1600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9DC79054-2D28-4318-84AC-931DBFD15A03}"/>
              </a:ext>
            </a:extLst>
          </p:cNvPr>
          <p:cNvSpPr/>
          <p:nvPr/>
        </p:nvSpPr>
        <p:spPr>
          <a:xfrm>
            <a:off x="6400800" y="1219200"/>
            <a:ext cx="1676400" cy="6964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5D2ABBF-10C8-454A-A686-4675BEB83685}"/>
              </a:ext>
            </a:extLst>
          </p:cNvPr>
          <p:cNvCxnSpPr>
            <a:cxnSpLocks/>
            <a:stCxn id="10" idx="2"/>
          </p:cNvCxnSpPr>
          <p:nvPr/>
        </p:nvCxnSpPr>
        <p:spPr>
          <a:xfrm>
            <a:off x="7239000" y="1915656"/>
            <a:ext cx="0" cy="598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ounded Rectangle 10">
            <a:extLst>
              <a:ext uri="{FF2B5EF4-FFF2-40B4-BE49-F238E27FC236}">
                <a16:creationId xmlns:a16="http://schemas.microsoft.com/office/drawing/2014/main" id="{131DDB65-AE7E-4F2D-AE5A-5A6A308C47B9}"/>
              </a:ext>
            </a:extLst>
          </p:cNvPr>
          <p:cNvSpPr/>
          <p:nvPr/>
        </p:nvSpPr>
        <p:spPr>
          <a:xfrm>
            <a:off x="3645313" y="4733747"/>
            <a:ext cx="1964099" cy="990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New simulation profile</a:t>
            </a:r>
          </a:p>
        </p:txBody>
      </p:sp>
      <p:cxnSp>
        <p:nvCxnSpPr>
          <p:cNvPr id="7" name="Straight Arrow Connector 6">
            <a:extLst>
              <a:ext uri="{FF2B5EF4-FFF2-40B4-BE49-F238E27FC236}">
                <a16:creationId xmlns:a16="http://schemas.microsoft.com/office/drawing/2014/main" id="{68769323-BB77-4E5B-A60F-CDB937855D30}"/>
              </a:ext>
            </a:extLst>
          </p:cNvPr>
          <p:cNvCxnSpPr>
            <a:cxnSpLocks/>
            <a:stCxn id="6" idx="0"/>
          </p:cNvCxnSpPr>
          <p:nvPr/>
        </p:nvCxnSpPr>
        <p:spPr>
          <a:xfrm flipV="1">
            <a:off x="4627363" y="3429000"/>
            <a:ext cx="706637" cy="130474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0">
            <a:extLst>
              <a:ext uri="{FF2B5EF4-FFF2-40B4-BE49-F238E27FC236}">
                <a16:creationId xmlns:a16="http://schemas.microsoft.com/office/drawing/2014/main" id="{798E8185-2CB4-4F7D-A466-822B2984234B}"/>
              </a:ext>
            </a:extLst>
          </p:cNvPr>
          <p:cNvSpPr/>
          <p:nvPr/>
        </p:nvSpPr>
        <p:spPr>
          <a:xfrm>
            <a:off x="5799750" y="4733747"/>
            <a:ext cx="1964099" cy="990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Edit currently selected existing profile.</a:t>
            </a:r>
          </a:p>
        </p:txBody>
      </p:sp>
      <p:cxnSp>
        <p:nvCxnSpPr>
          <p:cNvPr id="21" name="Straight Arrow Connector 20">
            <a:extLst>
              <a:ext uri="{FF2B5EF4-FFF2-40B4-BE49-F238E27FC236}">
                <a16:creationId xmlns:a16="http://schemas.microsoft.com/office/drawing/2014/main" id="{A454BCA9-47FC-4D13-ADF9-2D6C74744FD4}"/>
              </a:ext>
            </a:extLst>
          </p:cNvPr>
          <p:cNvCxnSpPr>
            <a:cxnSpLocks/>
            <a:stCxn id="20" idx="0"/>
          </p:cNvCxnSpPr>
          <p:nvPr/>
        </p:nvCxnSpPr>
        <p:spPr>
          <a:xfrm flipH="1" flipV="1">
            <a:off x="6468449" y="3666947"/>
            <a:ext cx="313351" cy="1066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10">
            <a:extLst>
              <a:ext uri="{FF2B5EF4-FFF2-40B4-BE49-F238E27FC236}">
                <a16:creationId xmlns:a16="http://schemas.microsoft.com/office/drawing/2014/main" id="{F2F7B2EE-476D-476F-AEA7-6A1D2B501041}"/>
              </a:ext>
            </a:extLst>
          </p:cNvPr>
          <p:cNvSpPr/>
          <p:nvPr/>
        </p:nvSpPr>
        <p:spPr>
          <a:xfrm>
            <a:off x="8132066" y="4671018"/>
            <a:ext cx="1964099" cy="990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Run currently selected profile.</a:t>
            </a:r>
          </a:p>
        </p:txBody>
      </p:sp>
      <p:cxnSp>
        <p:nvCxnSpPr>
          <p:cNvPr id="24" name="Straight Arrow Connector 23">
            <a:extLst>
              <a:ext uri="{FF2B5EF4-FFF2-40B4-BE49-F238E27FC236}">
                <a16:creationId xmlns:a16="http://schemas.microsoft.com/office/drawing/2014/main" id="{ABD917AD-5D49-4A92-8EF3-5BEFE57BC722}"/>
              </a:ext>
            </a:extLst>
          </p:cNvPr>
          <p:cNvCxnSpPr>
            <a:cxnSpLocks/>
            <a:stCxn id="23" idx="0"/>
          </p:cNvCxnSpPr>
          <p:nvPr/>
        </p:nvCxnSpPr>
        <p:spPr>
          <a:xfrm flipH="1" flipV="1">
            <a:off x="7450500" y="3666948"/>
            <a:ext cx="1663616" cy="10040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10">
            <a:extLst>
              <a:ext uri="{FF2B5EF4-FFF2-40B4-BE49-F238E27FC236}">
                <a16:creationId xmlns:a16="http://schemas.microsoft.com/office/drawing/2014/main" id="{F6B06EE8-B803-42E2-9858-6DE0B6EDAC4C}"/>
              </a:ext>
            </a:extLst>
          </p:cNvPr>
          <p:cNvSpPr/>
          <p:nvPr/>
        </p:nvSpPr>
        <p:spPr>
          <a:xfrm>
            <a:off x="4136133" y="5979078"/>
            <a:ext cx="1964099" cy="990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Simulation profiles</a:t>
            </a:r>
          </a:p>
        </p:txBody>
      </p:sp>
      <p:cxnSp>
        <p:nvCxnSpPr>
          <p:cNvPr id="27" name="Straight Arrow Connector 26">
            <a:extLst>
              <a:ext uri="{FF2B5EF4-FFF2-40B4-BE49-F238E27FC236}">
                <a16:creationId xmlns:a16="http://schemas.microsoft.com/office/drawing/2014/main" id="{31B56CC2-CF7B-4868-BF76-2CDDAAC24D0C}"/>
              </a:ext>
            </a:extLst>
          </p:cNvPr>
          <p:cNvCxnSpPr>
            <a:cxnSpLocks/>
            <a:stCxn id="26" idx="1"/>
          </p:cNvCxnSpPr>
          <p:nvPr/>
        </p:nvCxnSpPr>
        <p:spPr>
          <a:xfrm flipH="1" flipV="1">
            <a:off x="2343475" y="6165312"/>
            <a:ext cx="1792658" cy="30906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3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D6E1-457E-404B-9FB4-C818722C492F}"/>
              </a:ext>
            </a:extLst>
          </p:cNvPr>
          <p:cNvSpPr>
            <a:spLocks noGrp="1"/>
          </p:cNvSpPr>
          <p:nvPr>
            <p:ph type="title"/>
          </p:nvPr>
        </p:nvSpPr>
        <p:spPr/>
        <p:txBody>
          <a:bodyPr/>
          <a:lstStyle/>
          <a:p>
            <a:r>
              <a:rPr lang="en-US" dirty="0"/>
              <a:t>Running simulation</a:t>
            </a:r>
          </a:p>
        </p:txBody>
      </p:sp>
      <p:sp>
        <p:nvSpPr>
          <p:cNvPr id="3" name="Slide Number Placeholder 2">
            <a:extLst>
              <a:ext uri="{FF2B5EF4-FFF2-40B4-BE49-F238E27FC236}">
                <a16:creationId xmlns:a16="http://schemas.microsoft.com/office/drawing/2014/main" id="{70600DB3-736B-4C1B-9F55-45F816B1DA0B}"/>
              </a:ext>
            </a:extLst>
          </p:cNvPr>
          <p:cNvSpPr>
            <a:spLocks noGrp="1"/>
          </p:cNvSpPr>
          <p:nvPr>
            <p:ph type="sldNum" sz="quarter" idx="10"/>
          </p:nvPr>
        </p:nvSpPr>
        <p:spPr/>
        <p:txBody>
          <a:bodyPr/>
          <a:lstStyle/>
          <a:p>
            <a:pPr>
              <a:defRPr/>
            </a:pPr>
            <a:fld id="{D4C52F08-588C-488E-A5AB-DF69250DE862}" type="slidenum">
              <a:rPr lang="en-US" smtClean="0"/>
              <a:pPr>
                <a:defRPr/>
              </a:pPr>
              <a:t>21</a:t>
            </a:fld>
            <a:endParaRPr lang="en-US"/>
          </a:p>
        </p:txBody>
      </p:sp>
      <p:pic>
        <p:nvPicPr>
          <p:cNvPr id="4" name="Picture 3">
            <a:extLst>
              <a:ext uri="{FF2B5EF4-FFF2-40B4-BE49-F238E27FC236}">
                <a16:creationId xmlns:a16="http://schemas.microsoft.com/office/drawing/2014/main" id="{B2428CE7-4CC9-4A7A-891C-F6B8F820C5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370" y="1371600"/>
            <a:ext cx="7426036" cy="5105400"/>
          </a:xfrm>
          <a:prstGeom prst="rect">
            <a:avLst/>
          </a:prstGeom>
        </p:spPr>
      </p:pic>
      <p:sp>
        <p:nvSpPr>
          <p:cNvPr id="5" name="Rounded Rectangle 10">
            <a:extLst>
              <a:ext uri="{FF2B5EF4-FFF2-40B4-BE49-F238E27FC236}">
                <a16:creationId xmlns:a16="http://schemas.microsoft.com/office/drawing/2014/main" id="{37AE4DE6-5E09-4A7F-B3D2-BDB75077CD67}"/>
              </a:ext>
            </a:extLst>
          </p:cNvPr>
          <p:cNvSpPr/>
          <p:nvPr/>
        </p:nvSpPr>
        <p:spPr>
          <a:xfrm>
            <a:off x="3962400" y="5421852"/>
            <a:ext cx="5181600" cy="16647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If you have multiple simulation profiles, select the one you want to run by right clicking and choosing “make active”.  This is not necessary if you only use one simulation profile.</a:t>
            </a:r>
          </a:p>
        </p:txBody>
      </p:sp>
      <p:cxnSp>
        <p:nvCxnSpPr>
          <p:cNvPr id="6" name="Straight Arrow Connector 5">
            <a:extLst>
              <a:ext uri="{FF2B5EF4-FFF2-40B4-BE49-F238E27FC236}">
                <a16:creationId xmlns:a16="http://schemas.microsoft.com/office/drawing/2014/main" id="{E780E00E-A811-4B50-B796-87AE306BFE89}"/>
              </a:ext>
            </a:extLst>
          </p:cNvPr>
          <p:cNvCxnSpPr>
            <a:cxnSpLocks/>
            <a:stCxn id="5" idx="1"/>
          </p:cNvCxnSpPr>
          <p:nvPr/>
        </p:nvCxnSpPr>
        <p:spPr>
          <a:xfrm flipH="1" flipV="1">
            <a:off x="2667002" y="5021970"/>
            <a:ext cx="1295398" cy="12322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B0AB17-1447-492A-82D8-1DB40E1A9774}"/>
              </a:ext>
            </a:extLst>
          </p:cNvPr>
          <p:cNvCxnSpPr>
            <a:cxnSpLocks/>
            <a:stCxn id="8" idx="1"/>
          </p:cNvCxnSpPr>
          <p:nvPr/>
        </p:nvCxnSpPr>
        <p:spPr>
          <a:xfrm flipH="1" flipV="1">
            <a:off x="6248400" y="2057400"/>
            <a:ext cx="914400" cy="1455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E781095-0251-447D-BC7C-25221C067337}"/>
              </a:ext>
            </a:extLst>
          </p:cNvPr>
          <p:cNvGrpSpPr/>
          <p:nvPr/>
        </p:nvGrpSpPr>
        <p:grpSpPr>
          <a:xfrm>
            <a:off x="7162800" y="2985289"/>
            <a:ext cx="4724400" cy="1055148"/>
            <a:chOff x="7162800" y="2985289"/>
            <a:chExt cx="4724400" cy="1055148"/>
          </a:xfrm>
        </p:grpSpPr>
        <p:sp>
          <p:nvSpPr>
            <p:cNvPr id="8" name="Rounded Rectangle 10">
              <a:extLst>
                <a:ext uri="{FF2B5EF4-FFF2-40B4-BE49-F238E27FC236}">
                  <a16:creationId xmlns:a16="http://schemas.microsoft.com/office/drawing/2014/main" id="{1183A66C-0E84-44EA-8193-919DB6FE4FDB}"/>
                </a:ext>
              </a:extLst>
            </p:cNvPr>
            <p:cNvSpPr/>
            <p:nvPr/>
          </p:nvSpPr>
          <p:spPr>
            <a:xfrm>
              <a:off x="7162800" y="2985289"/>
              <a:ext cx="4724400" cy="10551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2.  Once your simulation profile is selected press the run button </a:t>
              </a:r>
            </a:p>
          </p:txBody>
        </p:sp>
        <p:pic>
          <p:nvPicPr>
            <p:cNvPr id="12" name="Picture 11">
              <a:extLst>
                <a:ext uri="{FF2B5EF4-FFF2-40B4-BE49-F238E27FC236}">
                  <a16:creationId xmlns:a16="http://schemas.microsoft.com/office/drawing/2014/main" id="{3C1244C7-8528-4296-89DE-B6CED74ED4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5000" y="3521237"/>
              <a:ext cx="457200" cy="436909"/>
            </a:xfrm>
            <a:prstGeom prst="rect">
              <a:avLst/>
            </a:prstGeom>
          </p:spPr>
        </p:pic>
      </p:grpSp>
    </p:spTree>
    <p:extLst>
      <p:ext uri="{BB962C8B-B14F-4D97-AF65-F5344CB8AC3E}">
        <p14:creationId xmlns:p14="http://schemas.microsoft.com/office/powerpoint/2010/main" val="70879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1D08-960F-4A1A-B518-5A2807AD5C79}"/>
              </a:ext>
            </a:extLst>
          </p:cNvPr>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7C210C5C-AB2C-4051-8F7C-25272FE7B22A}"/>
              </a:ext>
            </a:extLst>
          </p:cNvPr>
          <p:cNvSpPr>
            <a:spLocks noGrp="1"/>
          </p:cNvSpPr>
          <p:nvPr>
            <p:ph type="sldNum" sz="quarter" idx="10"/>
          </p:nvPr>
        </p:nvSpPr>
        <p:spPr/>
        <p:txBody>
          <a:bodyPr/>
          <a:lstStyle/>
          <a:p>
            <a:pPr>
              <a:defRPr/>
            </a:pPr>
            <a:fld id="{D4C52F08-588C-488E-A5AB-DF69250DE862}" type="slidenum">
              <a:rPr lang="en-US" smtClean="0"/>
              <a:pPr>
                <a:defRPr/>
              </a:pPr>
              <a:t>22</a:t>
            </a:fld>
            <a:endParaRPr lang="en-US"/>
          </a:p>
        </p:txBody>
      </p:sp>
      <p:pic>
        <p:nvPicPr>
          <p:cNvPr id="4" name="Picture 3">
            <a:extLst>
              <a:ext uri="{FF2B5EF4-FFF2-40B4-BE49-F238E27FC236}">
                <a16:creationId xmlns:a16="http://schemas.microsoft.com/office/drawing/2014/main" id="{D166A2FE-7978-48D1-8099-DBC4242A2D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5000" y="4877781"/>
            <a:ext cx="2971800" cy="1139190"/>
          </a:xfrm>
          <a:prstGeom prst="rect">
            <a:avLst/>
          </a:prstGeom>
        </p:spPr>
      </p:pic>
      <p:pic>
        <p:nvPicPr>
          <p:cNvPr id="7" name="Picture 6">
            <a:extLst>
              <a:ext uri="{FF2B5EF4-FFF2-40B4-BE49-F238E27FC236}">
                <a16:creationId xmlns:a16="http://schemas.microsoft.com/office/drawing/2014/main" id="{441F1985-4550-4A99-8B59-1681D6BF1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933216"/>
            <a:ext cx="13817600" cy="3886200"/>
          </a:xfrm>
          <a:prstGeom prst="rect">
            <a:avLst/>
          </a:prstGeom>
        </p:spPr>
      </p:pic>
      <p:sp>
        <p:nvSpPr>
          <p:cNvPr id="9" name="Rounded Rectangle 10">
            <a:extLst>
              <a:ext uri="{FF2B5EF4-FFF2-40B4-BE49-F238E27FC236}">
                <a16:creationId xmlns:a16="http://schemas.microsoft.com/office/drawing/2014/main" id="{29B0882B-5A37-4D70-AE07-9CC2EAC712A9}"/>
              </a:ext>
            </a:extLst>
          </p:cNvPr>
          <p:cNvSpPr/>
          <p:nvPr/>
        </p:nvSpPr>
        <p:spPr>
          <a:xfrm>
            <a:off x="1541889" y="5704516"/>
            <a:ext cx="2496711" cy="113919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Schematic entry and project control on one screen</a:t>
            </a:r>
          </a:p>
        </p:txBody>
      </p:sp>
      <p:cxnSp>
        <p:nvCxnSpPr>
          <p:cNvPr id="10" name="Straight Arrow Connector 9">
            <a:extLst>
              <a:ext uri="{FF2B5EF4-FFF2-40B4-BE49-F238E27FC236}">
                <a16:creationId xmlns:a16="http://schemas.microsoft.com/office/drawing/2014/main" id="{8EE6686E-43C8-413F-9440-505E7264379C}"/>
              </a:ext>
            </a:extLst>
          </p:cNvPr>
          <p:cNvCxnSpPr>
            <a:cxnSpLocks/>
            <a:stCxn id="9" idx="3"/>
          </p:cNvCxnSpPr>
          <p:nvPr/>
        </p:nvCxnSpPr>
        <p:spPr>
          <a:xfrm flipV="1">
            <a:off x="4038600" y="5410201"/>
            <a:ext cx="1723445" cy="8639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089565-841E-4A77-9E15-94E167C58808}"/>
              </a:ext>
            </a:extLst>
          </p:cNvPr>
          <p:cNvCxnSpPr>
            <a:cxnSpLocks/>
            <a:stCxn id="9" idx="0"/>
          </p:cNvCxnSpPr>
          <p:nvPr/>
        </p:nvCxnSpPr>
        <p:spPr>
          <a:xfrm flipV="1">
            <a:off x="2790245" y="2819400"/>
            <a:ext cx="333955" cy="28851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0">
            <a:extLst>
              <a:ext uri="{FF2B5EF4-FFF2-40B4-BE49-F238E27FC236}">
                <a16:creationId xmlns:a16="http://schemas.microsoft.com/office/drawing/2014/main" id="{35B06CAB-AB80-410A-908F-6D9BC4122D9C}"/>
              </a:ext>
            </a:extLst>
          </p:cNvPr>
          <p:cNvSpPr/>
          <p:nvPr/>
        </p:nvSpPr>
        <p:spPr>
          <a:xfrm>
            <a:off x="10029244" y="5647649"/>
            <a:ext cx="2496711" cy="113919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Simulation results on the </a:t>
            </a:r>
            <a:r>
              <a:rPr lang="en-US" sz="1800">
                <a:solidFill>
                  <a:schemeClr val="tx1"/>
                </a:solidFill>
              </a:rPr>
              <a:t>other screen.</a:t>
            </a:r>
            <a:endParaRPr lang="en-US" sz="1800" dirty="0">
              <a:solidFill>
                <a:schemeClr val="tx1"/>
              </a:solidFill>
            </a:endParaRPr>
          </a:p>
        </p:txBody>
      </p:sp>
      <p:cxnSp>
        <p:nvCxnSpPr>
          <p:cNvPr id="17" name="Straight Arrow Connector 16">
            <a:extLst>
              <a:ext uri="{FF2B5EF4-FFF2-40B4-BE49-F238E27FC236}">
                <a16:creationId xmlns:a16="http://schemas.microsoft.com/office/drawing/2014/main" id="{4717C378-B820-48C0-8FE8-EC56D5452EB8}"/>
              </a:ext>
            </a:extLst>
          </p:cNvPr>
          <p:cNvCxnSpPr>
            <a:cxnSpLocks/>
            <a:stCxn id="16" idx="1"/>
          </p:cNvCxnSpPr>
          <p:nvPr/>
        </p:nvCxnSpPr>
        <p:spPr>
          <a:xfrm flipH="1" flipV="1">
            <a:off x="8352845" y="5581171"/>
            <a:ext cx="1676399" cy="636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B2215A-FB0B-4B91-A6DC-B0E1FCFD3742}"/>
              </a:ext>
            </a:extLst>
          </p:cNvPr>
          <p:cNvCxnSpPr>
            <a:cxnSpLocks/>
            <a:stCxn id="16" idx="0"/>
          </p:cNvCxnSpPr>
          <p:nvPr/>
        </p:nvCxnSpPr>
        <p:spPr>
          <a:xfrm flipV="1">
            <a:off x="11277600" y="2762533"/>
            <a:ext cx="333955" cy="28851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07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9EDD-4C4C-411E-B2B1-0EA9C1ABB429}"/>
              </a:ext>
            </a:extLst>
          </p:cNvPr>
          <p:cNvSpPr>
            <a:spLocks noGrp="1"/>
          </p:cNvSpPr>
          <p:nvPr>
            <p:ph type="title"/>
          </p:nvPr>
        </p:nvSpPr>
        <p:spPr/>
        <p:txBody>
          <a:bodyPr/>
          <a:lstStyle/>
          <a:p>
            <a:r>
              <a:rPr lang="en-US" dirty="0"/>
              <a:t>Adding plots and curves</a:t>
            </a:r>
          </a:p>
        </p:txBody>
      </p:sp>
      <p:sp>
        <p:nvSpPr>
          <p:cNvPr id="3" name="Slide Number Placeholder 2">
            <a:extLst>
              <a:ext uri="{FF2B5EF4-FFF2-40B4-BE49-F238E27FC236}">
                <a16:creationId xmlns:a16="http://schemas.microsoft.com/office/drawing/2014/main" id="{5F43787E-C1DE-4891-A6A7-E4035CE542C8}"/>
              </a:ext>
            </a:extLst>
          </p:cNvPr>
          <p:cNvSpPr>
            <a:spLocks noGrp="1"/>
          </p:cNvSpPr>
          <p:nvPr>
            <p:ph type="sldNum" sz="quarter" idx="10"/>
          </p:nvPr>
        </p:nvSpPr>
        <p:spPr/>
        <p:txBody>
          <a:bodyPr/>
          <a:lstStyle/>
          <a:p>
            <a:pPr>
              <a:defRPr/>
            </a:pPr>
            <a:fld id="{D4C52F08-588C-488E-A5AB-DF69250DE862}" type="slidenum">
              <a:rPr lang="en-US" smtClean="0"/>
              <a:pPr>
                <a:defRPr/>
              </a:pPr>
              <a:t>23</a:t>
            </a:fld>
            <a:endParaRPr lang="en-US"/>
          </a:p>
        </p:txBody>
      </p:sp>
      <p:pic>
        <p:nvPicPr>
          <p:cNvPr id="4" name="Picture 3">
            <a:extLst>
              <a:ext uri="{FF2B5EF4-FFF2-40B4-BE49-F238E27FC236}">
                <a16:creationId xmlns:a16="http://schemas.microsoft.com/office/drawing/2014/main" id="{6F3C3A38-0D48-496B-A275-9FE71D8DBF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1066800"/>
            <a:ext cx="4419600" cy="6385560"/>
          </a:xfrm>
          <a:prstGeom prst="rect">
            <a:avLst/>
          </a:prstGeom>
        </p:spPr>
      </p:pic>
      <p:pic>
        <p:nvPicPr>
          <p:cNvPr id="5" name="Picture 4">
            <a:extLst>
              <a:ext uri="{FF2B5EF4-FFF2-40B4-BE49-F238E27FC236}">
                <a16:creationId xmlns:a16="http://schemas.microsoft.com/office/drawing/2014/main" id="{058E8B99-1DB0-4B81-AA45-9C84280B25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999" y="1111046"/>
            <a:ext cx="3657601" cy="6342184"/>
          </a:xfrm>
          <a:prstGeom prst="rect">
            <a:avLst/>
          </a:prstGeom>
        </p:spPr>
      </p:pic>
      <p:sp>
        <p:nvSpPr>
          <p:cNvPr id="6" name="Rounded Rectangle 10">
            <a:extLst>
              <a:ext uri="{FF2B5EF4-FFF2-40B4-BE49-F238E27FC236}">
                <a16:creationId xmlns:a16="http://schemas.microsoft.com/office/drawing/2014/main" id="{0F2BCF19-B8BB-4C42-9239-5A24C7E69A0D}"/>
              </a:ext>
            </a:extLst>
          </p:cNvPr>
          <p:cNvSpPr/>
          <p:nvPr/>
        </p:nvSpPr>
        <p:spPr>
          <a:xfrm>
            <a:off x="2132322" y="1752600"/>
            <a:ext cx="3048001" cy="124361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Right click on the blank area to left of y-axis and select “add plot” </a:t>
            </a:r>
          </a:p>
        </p:txBody>
      </p:sp>
      <p:cxnSp>
        <p:nvCxnSpPr>
          <p:cNvPr id="7" name="Straight Arrow Connector 6">
            <a:extLst>
              <a:ext uri="{FF2B5EF4-FFF2-40B4-BE49-F238E27FC236}">
                <a16:creationId xmlns:a16="http://schemas.microsoft.com/office/drawing/2014/main" id="{C0704F59-2703-4864-BDAC-DB9035B1D0F6}"/>
              </a:ext>
            </a:extLst>
          </p:cNvPr>
          <p:cNvCxnSpPr>
            <a:cxnSpLocks/>
            <a:stCxn id="6" idx="1"/>
          </p:cNvCxnSpPr>
          <p:nvPr/>
        </p:nvCxnSpPr>
        <p:spPr>
          <a:xfrm flipH="1" flipV="1">
            <a:off x="624463" y="2044066"/>
            <a:ext cx="1507859" cy="3303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E8D7AD59-6660-4E20-B348-C97C064E5250}"/>
              </a:ext>
            </a:extLst>
          </p:cNvPr>
          <p:cNvSpPr/>
          <p:nvPr/>
        </p:nvSpPr>
        <p:spPr>
          <a:xfrm>
            <a:off x="6660335" y="1286673"/>
            <a:ext cx="2453264" cy="107126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2.  Right click on the blank plot area and select “Add trace”.</a:t>
            </a:r>
          </a:p>
        </p:txBody>
      </p:sp>
      <p:sp>
        <p:nvSpPr>
          <p:cNvPr id="20" name="Rectangle: Rounded Corners 19">
            <a:extLst>
              <a:ext uri="{FF2B5EF4-FFF2-40B4-BE49-F238E27FC236}">
                <a16:creationId xmlns:a16="http://schemas.microsoft.com/office/drawing/2014/main" id="{67711C55-5566-454C-81E2-EDEC1F0FC455}"/>
              </a:ext>
            </a:extLst>
          </p:cNvPr>
          <p:cNvSpPr/>
          <p:nvPr/>
        </p:nvSpPr>
        <p:spPr>
          <a:xfrm>
            <a:off x="505723" y="2819400"/>
            <a:ext cx="1449986" cy="4572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10593F8B-E1B8-4562-AEA5-72E1EC4BB6FE}"/>
              </a:ext>
            </a:extLst>
          </p:cNvPr>
          <p:cNvSpPr/>
          <p:nvPr/>
        </p:nvSpPr>
        <p:spPr>
          <a:xfrm>
            <a:off x="6138218" y="2519697"/>
            <a:ext cx="1449986" cy="3281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17ED06F7-C0A8-43DB-949C-A0A14B7DB1A4}"/>
              </a:ext>
            </a:extLst>
          </p:cNvPr>
          <p:cNvSpPr/>
          <p:nvPr/>
        </p:nvSpPr>
        <p:spPr>
          <a:xfrm>
            <a:off x="9620669" y="1160353"/>
            <a:ext cx="4312599" cy="1363291"/>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3.  Select the trace you want to plot.  You may want to uncheck some categories like current and power to make the list easier to sort through.  </a:t>
            </a:r>
          </a:p>
        </p:txBody>
      </p:sp>
      <p:grpSp>
        <p:nvGrpSpPr>
          <p:cNvPr id="29" name="Group 28">
            <a:extLst>
              <a:ext uri="{FF2B5EF4-FFF2-40B4-BE49-F238E27FC236}">
                <a16:creationId xmlns:a16="http://schemas.microsoft.com/office/drawing/2014/main" id="{3C417604-A6D6-4478-AFD2-1DE074CD8E83}"/>
              </a:ext>
            </a:extLst>
          </p:cNvPr>
          <p:cNvGrpSpPr/>
          <p:nvPr/>
        </p:nvGrpSpPr>
        <p:grpSpPr>
          <a:xfrm>
            <a:off x="9291940" y="2683762"/>
            <a:ext cx="5207234" cy="3667634"/>
            <a:chOff x="9298927" y="2656966"/>
            <a:chExt cx="5207234" cy="3667634"/>
          </a:xfrm>
        </p:grpSpPr>
        <p:pic>
          <p:nvPicPr>
            <p:cNvPr id="13" name="Picture 12">
              <a:extLst>
                <a:ext uri="{FF2B5EF4-FFF2-40B4-BE49-F238E27FC236}">
                  <a16:creationId xmlns:a16="http://schemas.microsoft.com/office/drawing/2014/main" id="{D8C31E24-18CC-4FAB-A01F-A3DE559E41A4}"/>
                </a:ext>
              </a:extLst>
            </p:cNvPr>
            <p:cNvPicPr>
              <a:picLocks noChangeAspect="1"/>
            </p:cNvPicPr>
            <p:nvPr/>
          </p:nvPicPr>
          <p:blipFill>
            <a:blip r:embed="rId4"/>
            <a:stretch>
              <a:fillRect/>
            </a:stretch>
          </p:blipFill>
          <p:spPr>
            <a:xfrm>
              <a:off x="9298927" y="2656966"/>
              <a:ext cx="5207234" cy="3667634"/>
            </a:xfrm>
            <a:prstGeom prst="rect">
              <a:avLst/>
            </a:prstGeom>
          </p:spPr>
        </p:pic>
        <p:sp>
          <p:nvSpPr>
            <p:cNvPr id="27" name="Rectangle: Rounded Corners 26">
              <a:extLst>
                <a:ext uri="{FF2B5EF4-FFF2-40B4-BE49-F238E27FC236}">
                  <a16:creationId xmlns:a16="http://schemas.microsoft.com/office/drawing/2014/main" id="{181514FB-BBAD-4585-AD20-32194FF180F7}"/>
                </a:ext>
              </a:extLst>
            </p:cNvPr>
            <p:cNvSpPr/>
            <p:nvPr/>
          </p:nvSpPr>
          <p:spPr>
            <a:xfrm>
              <a:off x="11658599" y="3931450"/>
              <a:ext cx="609601" cy="41195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28C8F20-6848-4992-A553-08B3AFF496AD}"/>
                </a:ext>
              </a:extLst>
            </p:cNvPr>
            <p:cNvSpPr/>
            <p:nvPr/>
          </p:nvSpPr>
          <p:spPr>
            <a:xfrm>
              <a:off x="9420638" y="3796403"/>
              <a:ext cx="609601" cy="24219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10">
            <a:extLst>
              <a:ext uri="{FF2B5EF4-FFF2-40B4-BE49-F238E27FC236}">
                <a16:creationId xmlns:a16="http://schemas.microsoft.com/office/drawing/2014/main" id="{7092D8F3-0118-4AF1-A9E7-8BB8E61488C4}"/>
              </a:ext>
            </a:extLst>
          </p:cNvPr>
          <p:cNvSpPr/>
          <p:nvPr/>
        </p:nvSpPr>
        <p:spPr>
          <a:xfrm>
            <a:off x="9495312" y="6461757"/>
            <a:ext cx="4312599" cy="990604"/>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4.  Press “ok” and the trace will be added to the selected plot.</a:t>
            </a:r>
          </a:p>
        </p:txBody>
      </p:sp>
    </p:spTree>
    <p:extLst>
      <p:ext uri="{BB962C8B-B14F-4D97-AF65-F5344CB8AC3E}">
        <p14:creationId xmlns:p14="http://schemas.microsoft.com/office/powerpoint/2010/main" val="292922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5715-05A0-4F41-8071-983D3ED56F11}"/>
              </a:ext>
            </a:extLst>
          </p:cNvPr>
          <p:cNvSpPr>
            <a:spLocks noGrp="1"/>
          </p:cNvSpPr>
          <p:nvPr>
            <p:ph type="title"/>
          </p:nvPr>
        </p:nvSpPr>
        <p:spPr/>
        <p:txBody>
          <a:bodyPr/>
          <a:lstStyle/>
          <a:p>
            <a:r>
              <a:rPr lang="en-US" dirty="0"/>
              <a:t>Post processing</a:t>
            </a:r>
          </a:p>
        </p:txBody>
      </p:sp>
      <p:sp>
        <p:nvSpPr>
          <p:cNvPr id="3" name="Slide Number Placeholder 2">
            <a:extLst>
              <a:ext uri="{FF2B5EF4-FFF2-40B4-BE49-F238E27FC236}">
                <a16:creationId xmlns:a16="http://schemas.microsoft.com/office/drawing/2014/main" id="{01A23FFF-4D7A-4502-9BB8-7DA0A86D0A6F}"/>
              </a:ext>
            </a:extLst>
          </p:cNvPr>
          <p:cNvSpPr>
            <a:spLocks noGrp="1"/>
          </p:cNvSpPr>
          <p:nvPr>
            <p:ph type="sldNum" sz="quarter" idx="10"/>
          </p:nvPr>
        </p:nvSpPr>
        <p:spPr/>
        <p:txBody>
          <a:bodyPr/>
          <a:lstStyle/>
          <a:p>
            <a:pPr>
              <a:defRPr/>
            </a:pPr>
            <a:fld id="{D4C52F08-588C-488E-A5AB-DF69250DE862}" type="slidenum">
              <a:rPr lang="en-US" smtClean="0"/>
              <a:pPr>
                <a:defRPr/>
              </a:pPr>
              <a:t>24</a:t>
            </a:fld>
            <a:endParaRPr lang="en-US"/>
          </a:p>
        </p:txBody>
      </p:sp>
      <p:pic>
        <p:nvPicPr>
          <p:cNvPr id="4" name="Picture 3">
            <a:extLst>
              <a:ext uri="{FF2B5EF4-FFF2-40B4-BE49-F238E27FC236}">
                <a16:creationId xmlns:a16="http://schemas.microsoft.com/office/drawing/2014/main" id="{91D97D30-C46F-439A-9EE3-0C56E2AB9CB6}"/>
              </a:ext>
            </a:extLst>
          </p:cNvPr>
          <p:cNvPicPr>
            <a:picLocks noChangeAspect="1"/>
          </p:cNvPicPr>
          <p:nvPr/>
        </p:nvPicPr>
        <p:blipFill>
          <a:blip r:embed="rId2"/>
          <a:stretch>
            <a:fillRect/>
          </a:stretch>
        </p:blipFill>
        <p:spPr>
          <a:xfrm>
            <a:off x="363304" y="990600"/>
            <a:ext cx="7248546" cy="5105400"/>
          </a:xfrm>
          <a:prstGeom prst="rect">
            <a:avLst/>
          </a:prstGeom>
        </p:spPr>
      </p:pic>
      <p:sp>
        <p:nvSpPr>
          <p:cNvPr id="5" name="Rounded Rectangle 10">
            <a:extLst>
              <a:ext uri="{FF2B5EF4-FFF2-40B4-BE49-F238E27FC236}">
                <a16:creationId xmlns:a16="http://schemas.microsoft.com/office/drawing/2014/main" id="{B215BE1B-131C-43CB-B9C8-510FB590A620}"/>
              </a:ext>
            </a:extLst>
          </p:cNvPr>
          <p:cNvSpPr/>
          <p:nvPr/>
        </p:nvSpPr>
        <p:spPr>
          <a:xfrm>
            <a:off x="8001000" y="953827"/>
            <a:ext cx="5181600" cy="25791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You may want to perform a mathematical operation on the waveform.  You can select the math function here.  DB() converts the voltage plot to decibels.</a:t>
            </a:r>
          </a:p>
          <a:p>
            <a:pPr marL="342900" indent="-342900">
              <a:buAutoNum type="arabicPeriod"/>
            </a:pPr>
            <a:r>
              <a:rPr lang="en-US" sz="1800" dirty="0">
                <a:solidFill>
                  <a:schemeClr val="tx1"/>
                </a:solidFill>
              </a:rPr>
              <a:t>First press the math operation</a:t>
            </a:r>
          </a:p>
          <a:p>
            <a:pPr marL="342900" indent="-342900">
              <a:buAutoNum type="arabicPeriod"/>
            </a:pPr>
            <a:r>
              <a:rPr lang="en-US" sz="1800" dirty="0">
                <a:solidFill>
                  <a:schemeClr val="tx1"/>
                </a:solidFill>
              </a:rPr>
              <a:t>Second select the signal</a:t>
            </a:r>
          </a:p>
          <a:p>
            <a:pPr marL="342900" indent="-342900">
              <a:buAutoNum type="arabicPeriod"/>
            </a:pPr>
            <a:r>
              <a:rPr lang="en-US" sz="1800" dirty="0">
                <a:solidFill>
                  <a:schemeClr val="tx1"/>
                </a:solidFill>
              </a:rPr>
              <a:t>In this example: DB(V(out)) will plot V(out) in decibels.</a:t>
            </a:r>
          </a:p>
        </p:txBody>
      </p:sp>
      <p:cxnSp>
        <p:nvCxnSpPr>
          <p:cNvPr id="6" name="Straight Arrow Connector 5">
            <a:extLst>
              <a:ext uri="{FF2B5EF4-FFF2-40B4-BE49-F238E27FC236}">
                <a16:creationId xmlns:a16="http://schemas.microsoft.com/office/drawing/2014/main" id="{67AAABCD-B75C-4EAE-80CD-CAF24A8365E6}"/>
              </a:ext>
            </a:extLst>
          </p:cNvPr>
          <p:cNvCxnSpPr>
            <a:cxnSpLocks/>
            <a:stCxn id="5" idx="1"/>
          </p:cNvCxnSpPr>
          <p:nvPr/>
        </p:nvCxnSpPr>
        <p:spPr>
          <a:xfrm flipH="1">
            <a:off x="6324600" y="2243401"/>
            <a:ext cx="1676400" cy="18713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52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66D6-AD83-4EEC-866C-5C835C7564F8}"/>
              </a:ext>
            </a:extLst>
          </p:cNvPr>
          <p:cNvSpPr>
            <a:spLocks noGrp="1"/>
          </p:cNvSpPr>
          <p:nvPr>
            <p:ph type="title"/>
          </p:nvPr>
        </p:nvSpPr>
        <p:spPr/>
        <p:txBody>
          <a:bodyPr/>
          <a:lstStyle/>
          <a:p>
            <a:r>
              <a:rPr lang="en-US" dirty="0"/>
              <a:t>Post processing functions</a:t>
            </a:r>
          </a:p>
        </p:txBody>
      </p:sp>
      <p:sp>
        <p:nvSpPr>
          <p:cNvPr id="3" name="Slide Number Placeholder 2">
            <a:extLst>
              <a:ext uri="{FF2B5EF4-FFF2-40B4-BE49-F238E27FC236}">
                <a16:creationId xmlns:a16="http://schemas.microsoft.com/office/drawing/2014/main" id="{BC5D2319-EE6C-4F87-BCD0-EB9B87AFE9C9}"/>
              </a:ext>
            </a:extLst>
          </p:cNvPr>
          <p:cNvSpPr>
            <a:spLocks noGrp="1"/>
          </p:cNvSpPr>
          <p:nvPr>
            <p:ph type="sldNum" sz="quarter" idx="10"/>
          </p:nvPr>
        </p:nvSpPr>
        <p:spPr/>
        <p:txBody>
          <a:bodyPr/>
          <a:lstStyle/>
          <a:p>
            <a:pPr>
              <a:defRPr/>
            </a:pPr>
            <a:fld id="{D4C52F08-588C-488E-A5AB-DF69250DE862}" type="slidenum">
              <a:rPr lang="en-US" smtClean="0"/>
              <a:pPr>
                <a:defRPr/>
              </a:pPr>
              <a:t>25</a:t>
            </a:fld>
            <a:endParaRPr lang="en-US"/>
          </a:p>
        </p:txBody>
      </p:sp>
      <p:sp>
        <p:nvSpPr>
          <p:cNvPr id="4" name="Rectangle 3">
            <a:extLst>
              <a:ext uri="{FF2B5EF4-FFF2-40B4-BE49-F238E27FC236}">
                <a16:creationId xmlns:a16="http://schemas.microsoft.com/office/drawing/2014/main" id="{521581F8-35D5-414E-97EE-AAD5C1D46036}"/>
              </a:ext>
            </a:extLst>
          </p:cNvPr>
          <p:cNvSpPr/>
          <p:nvPr/>
        </p:nvSpPr>
        <p:spPr>
          <a:xfrm>
            <a:off x="389890" y="1067336"/>
            <a:ext cx="11506200" cy="6247864"/>
          </a:xfrm>
          <a:prstGeom prst="rect">
            <a:avLst/>
          </a:prstGeom>
        </p:spPr>
        <p:txBody>
          <a:bodyPr wrap="square">
            <a:spAutoFit/>
          </a:bodyPr>
          <a:lstStyle/>
          <a:p>
            <a:r>
              <a:rPr lang="en-US" sz="1600" b="1" dirty="0">
                <a:solidFill>
                  <a:srgbClr val="000000"/>
                </a:solidFill>
                <a:latin typeface="+mj-lt"/>
              </a:rPr>
              <a:t>ABS(x)</a:t>
            </a:r>
            <a:r>
              <a:rPr lang="en-US" sz="1600" dirty="0">
                <a:solidFill>
                  <a:srgbClr val="000000"/>
                </a:solidFill>
                <a:latin typeface="+mj-lt"/>
              </a:rPr>
              <a:t> |x|</a:t>
            </a:r>
            <a:br>
              <a:rPr lang="en-US" sz="1600" dirty="0">
                <a:latin typeface="+mj-lt"/>
              </a:rPr>
            </a:br>
            <a:r>
              <a:rPr lang="en-US" sz="1600" b="1" dirty="0">
                <a:solidFill>
                  <a:srgbClr val="000000"/>
                </a:solidFill>
                <a:latin typeface="+mj-lt"/>
              </a:rPr>
              <a:t>SGN(x)</a:t>
            </a:r>
            <a:r>
              <a:rPr lang="en-US" sz="1600" dirty="0">
                <a:solidFill>
                  <a:srgbClr val="000000"/>
                </a:solidFill>
                <a:latin typeface="+mj-lt"/>
              </a:rPr>
              <a:t> +1 (if x &gt; 0), 0 (if x = 0), -1 (if x &lt; 0)</a:t>
            </a:r>
            <a:br>
              <a:rPr lang="en-US" sz="1600" dirty="0">
                <a:latin typeface="+mj-lt"/>
              </a:rPr>
            </a:br>
            <a:r>
              <a:rPr lang="en-US" sz="1600" b="1" dirty="0">
                <a:solidFill>
                  <a:srgbClr val="000000"/>
                </a:solidFill>
                <a:latin typeface="+mj-lt"/>
              </a:rPr>
              <a:t>SQRT(x)</a:t>
            </a:r>
            <a:r>
              <a:rPr lang="en-US" sz="1600" dirty="0">
                <a:solidFill>
                  <a:srgbClr val="000000"/>
                </a:solidFill>
                <a:latin typeface="+mj-lt"/>
              </a:rPr>
              <a:t> x</a:t>
            </a:r>
            <a:r>
              <a:rPr lang="en-US" sz="1600" baseline="30000" dirty="0">
                <a:solidFill>
                  <a:srgbClr val="000000"/>
                </a:solidFill>
                <a:latin typeface="+mj-lt"/>
              </a:rPr>
              <a:t>½</a:t>
            </a:r>
            <a:br>
              <a:rPr lang="en-US" sz="1600" dirty="0">
                <a:latin typeface="+mj-lt"/>
              </a:rPr>
            </a:br>
            <a:r>
              <a:rPr lang="en-US" sz="1600" b="1" dirty="0">
                <a:solidFill>
                  <a:srgbClr val="000000"/>
                </a:solidFill>
                <a:latin typeface="+mj-lt"/>
              </a:rPr>
              <a:t>EXP(x) </a:t>
            </a:r>
            <a:r>
              <a:rPr lang="en-US" sz="1600" dirty="0">
                <a:solidFill>
                  <a:srgbClr val="000000"/>
                </a:solidFill>
                <a:latin typeface="+mj-lt"/>
              </a:rPr>
              <a:t>e</a:t>
            </a:r>
            <a:r>
              <a:rPr lang="en-US" sz="1600" baseline="30000" dirty="0">
                <a:solidFill>
                  <a:srgbClr val="000000"/>
                </a:solidFill>
                <a:latin typeface="+mj-lt"/>
              </a:rPr>
              <a:t>x</a:t>
            </a:r>
            <a:br>
              <a:rPr lang="en-US" sz="1600" b="1" dirty="0">
                <a:solidFill>
                  <a:srgbClr val="000000"/>
                </a:solidFill>
                <a:latin typeface="+mj-lt"/>
              </a:rPr>
            </a:br>
            <a:r>
              <a:rPr lang="en-US" sz="1600" b="1" dirty="0">
                <a:solidFill>
                  <a:srgbClr val="000000"/>
                </a:solidFill>
                <a:latin typeface="+mj-lt"/>
              </a:rPr>
              <a:t>LOG(x) </a:t>
            </a:r>
            <a:r>
              <a:rPr lang="en-US" sz="1600" i="1" dirty="0">
                <a:solidFill>
                  <a:srgbClr val="000000"/>
                </a:solidFill>
                <a:latin typeface="+mj-lt"/>
              </a:rPr>
              <a:t>ln</a:t>
            </a:r>
            <a:r>
              <a:rPr lang="en-US" sz="1600" dirty="0">
                <a:solidFill>
                  <a:srgbClr val="000000"/>
                </a:solidFill>
                <a:latin typeface="+mj-lt"/>
              </a:rPr>
              <a:t>(x) (log base </a:t>
            </a:r>
            <a:r>
              <a:rPr lang="en-US" sz="1600" i="1" dirty="0">
                <a:solidFill>
                  <a:srgbClr val="000000"/>
                </a:solidFill>
                <a:latin typeface="+mj-lt"/>
              </a:rPr>
              <a:t>e</a:t>
            </a:r>
            <a:r>
              <a:rPr lang="en-US" sz="1600" dirty="0">
                <a:solidFill>
                  <a:srgbClr val="000000"/>
                </a:solidFill>
                <a:latin typeface="+mj-lt"/>
              </a:rPr>
              <a:t>)</a:t>
            </a:r>
            <a:br>
              <a:rPr lang="en-US" sz="1600" dirty="0">
                <a:latin typeface="+mj-lt"/>
              </a:rPr>
            </a:br>
            <a:r>
              <a:rPr lang="en-US" sz="1600" b="1" dirty="0">
                <a:solidFill>
                  <a:srgbClr val="000000"/>
                </a:solidFill>
                <a:latin typeface="+mj-lt"/>
              </a:rPr>
              <a:t>LOG10(x)</a:t>
            </a:r>
            <a:r>
              <a:rPr lang="en-US" sz="1600" dirty="0">
                <a:solidFill>
                  <a:srgbClr val="000000"/>
                </a:solidFill>
                <a:latin typeface="+mj-lt"/>
              </a:rPr>
              <a:t> </a:t>
            </a:r>
            <a:r>
              <a:rPr lang="en-US" sz="1600" i="1" dirty="0">
                <a:solidFill>
                  <a:srgbClr val="000000"/>
                </a:solidFill>
                <a:latin typeface="+mj-lt"/>
              </a:rPr>
              <a:t>log</a:t>
            </a:r>
            <a:r>
              <a:rPr lang="en-US" sz="1600" dirty="0">
                <a:solidFill>
                  <a:srgbClr val="000000"/>
                </a:solidFill>
                <a:latin typeface="+mj-lt"/>
              </a:rPr>
              <a:t>(x) (log base 10)</a:t>
            </a:r>
            <a:br>
              <a:rPr lang="en-US" sz="1600" dirty="0">
                <a:latin typeface="+mj-lt"/>
              </a:rPr>
            </a:br>
            <a:r>
              <a:rPr lang="en-US" sz="1600" b="1" dirty="0">
                <a:solidFill>
                  <a:srgbClr val="000000"/>
                </a:solidFill>
                <a:latin typeface="+mj-lt"/>
              </a:rPr>
              <a:t>M(x)</a:t>
            </a:r>
            <a:r>
              <a:rPr lang="en-US" sz="1600" dirty="0">
                <a:solidFill>
                  <a:srgbClr val="000000"/>
                </a:solidFill>
                <a:latin typeface="+mj-lt"/>
              </a:rPr>
              <a:t> magnitude of x</a:t>
            </a:r>
            <a:br>
              <a:rPr lang="en-US" sz="1600" dirty="0">
                <a:latin typeface="+mj-lt"/>
              </a:rPr>
            </a:br>
            <a:r>
              <a:rPr lang="en-US" sz="1600" b="1" dirty="0">
                <a:solidFill>
                  <a:srgbClr val="000000"/>
                </a:solidFill>
                <a:latin typeface="+mj-lt"/>
              </a:rPr>
              <a:t>P(x)</a:t>
            </a:r>
            <a:r>
              <a:rPr lang="en-US" sz="1600" dirty="0">
                <a:solidFill>
                  <a:srgbClr val="000000"/>
                </a:solidFill>
                <a:latin typeface="+mj-lt"/>
              </a:rPr>
              <a:t>phase of x (result of degrees)</a:t>
            </a:r>
            <a:br>
              <a:rPr lang="en-US" sz="1600" dirty="0">
                <a:latin typeface="+mj-lt"/>
              </a:rPr>
            </a:br>
            <a:r>
              <a:rPr lang="en-US" sz="1600" b="1" dirty="0">
                <a:solidFill>
                  <a:srgbClr val="000000"/>
                </a:solidFill>
                <a:latin typeface="+mj-lt"/>
              </a:rPr>
              <a:t>R(x)</a:t>
            </a:r>
            <a:r>
              <a:rPr lang="en-US" sz="1600" dirty="0">
                <a:solidFill>
                  <a:srgbClr val="000000"/>
                </a:solidFill>
                <a:latin typeface="+mj-lt"/>
              </a:rPr>
              <a:t> real part of x</a:t>
            </a:r>
            <a:br>
              <a:rPr lang="en-US" sz="1600" dirty="0">
                <a:latin typeface="+mj-lt"/>
              </a:rPr>
            </a:br>
            <a:r>
              <a:rPr lang="en-US" sz="1600" b="1" dirty="0">
                <a:solidFill>
                  <a:srgbClr val="000000"/>
                </a:solidFill>
                <a:latin typeface="+mj-lt"/>
              </a:rPr>
              <a:t>IMG(x)</a:t>
            </a:r>
            <a:r>
              <a:rPr lang="en-US" sz="1600" dirty="0">
                <a:solidFill>
                  <a:srgbClr val="000000"/>
                </a:solidFill>
                <a:latin typeface="+mj-lt"/>
              </a:rPr>
              <a:t> imaginary part of x</a:t>
            </a:r>
            <a:br>
              <a:rPr lang="en-US" sz="1600" dirty="0">
                <a:latin typeface="+mj-lt"/>
              </a:rPr>
            </a:br>
            <a:r>
              <a:rPr lang="en-US" sz="1600" b="1" dirty="0">
                <a:solidFill>
                  <a:srgbClr val="000000"/>
                </a:solidFill>
                <a:latin typeface="+mj-lt"/>
              </a:rPr>
              <a:t>G(x)</a:t>
            </a:r>
            <a:r>
              <a:rPr lang="en-US" sz="1600" dirty="0">
                <a:solidFill>
                  <a:srgbClr val="000000"/>
                </a:solidFill>
                <a:latin typeface="+mj-lt"/>
              </a:rPr>
              <a:t> group delay of x (result in seconds)</a:t>
            </a:r>
            <a:br>
              <a:rPr lang="en-US" sz="1600" dirty="0">
                <a:latin typeface="+mj-lt"/>
              </a:rPr>
            </a:br>
            <a:r>
              <a:rPr lang="en-US" sz="1600" b="1" dirty="0">
                <a:solidFill>
                  <a:srgbClr val="000000"/>
                </a:solidFill>
                <a:latin typeface="+mj-lt"/>
              </a:rPr>
              <a:t>PWR(</a:t>
            </a:r>
            <a:r>
              <a:rPr lang="en-US" sz="1600" b="1" dirty="0" err="1">
                <a:solidFill>
                  <a:srgbClr val="000000"/>
                </a:solidFill>
                <a:latin typeface="+mj-lt"/>
              </a:rPr>
              <a:t>x,y</a:t>
            </a:r>
            <a:r>
              <a:rPr lang="en-US" sz="1600" b="1" dirty="0">
                <a:solidFill>
                  <a:srgbClr val="000000"/>
                </a:solidFill>
                <a:latin typeface="+mj-lt"/>
              </a:rPr>
              <a:t>) </a:t>
            </a:r>
            <a:r>
              <a:rPr lang="en-US" sz="1600" dirty="0" err="1">
                <a:solidFill>
                  <a:srgbClr val="000000"/>
                </a:solidFill>
                <a:latin typeface="+mj-lt"/>
              </a:rPr>
              <a:t>x</a:t>
            </a:r>
            <a:r>
              <a:rPr lang="en-US" sz="1600" baseline="30000" dirty="0" err="1">
                <a:solidFill>
                  <a:srgbClr val="000000"/>
                </a:solidFill>
                <a:latin typeface="+mj-lt"/>
              </a:rPr>
              <a:t>y</a:t>
            </a:r>
            <a:br>
              <a:rPr lang="en-US" sz="1600" dirty="0">
                <a:latin typeface="+mj-lt"/>
              </a:rPr>
            </a:br>
            <a:r>
              <a:rPr lang="en-US" sz="1600" b="1" dirty="0">
                <a:solidFill>
                  <a:srgbClr val="000000"/>
                </a:solidFill>
                <a:latin typeface="+mj-lt"/>
              </a:rPr>
              <a:t>SIN(x) </a:t>
            </a:r>
            <a:r>
              <a:rPr lang="en-US" sz="1600" i="1" dirty="0">
                <a:solidFill>
                  <a:srgbClr val="000000"/>
                </a:solidFill>
                <a:latin typeface="+mj-lt"/>
              </a:rPr>
              <a:t>sin</a:t>
            </a:r>
            <a:r>
              <a:rPr lang="en-US" sz="1600" dirty="0">
                <a:solidFill>
                  <a:srgbClr val="000000"/>
                </a:solidFill>
                <a:latin typeface="+mj-lt"/>
              </a:rPr>
              <a:t>(x) (</a:t>
            </a:r>
            <a:r>
              <a:rPr lang="en-US" sz="1600" i="1" dirty="0">
                <a:solidFill>
                  <a:srgbClr val="000000"/>
                </a:solidFill>
                <a:latin typeface="+mj-lt"/>
              </a:rPr>
              <a:t>x</a:t>
            </a:r>
            <a:r>
              <a:rPr lang="en-US" sz="1600" dirty="0">
                <a:solidFill>
                  <a:srgbClr val="000000"/>
                </a:solidFill>
                <a:latin typeface="+mj-lt"/>
              </a:rPr>
              <a:t> in radians)</a:t>
            </a:r>
            <a:br>
              <a:rPr lang="en-US" sz="1600" dirty="0">
                <a:latin typeface="+mj-lt"/>
              </a:rPr>
            </a:br>
            <a:r>
              <a:rPr lang="en-US" sz="1600" b="1" dirty="0">
                <a:solidFill>
                  <a:srgbClr val="000000"/>
                </a:solidFill>
                <a:latin typeface="+mj-lt"/>
              </a:rPr>
              <a:t>COS(x) </a:t>
            </a:r>
            <a:r>
              <a:rPr lang="en-US" sz="1600" i="1" dirty="0">
                <a:solidFill>
                  <a:srgbClr val="000000"/>
                </a:solidFill>
                <a:latin typeface="+mj-lt"/>
              </a:rPr>
              <a:t>cos</a:t>
            </a:r>
            <a:r>
              <a:rPr lang="en-US" sz="1600" dirty="0">
                <a:solidFill>
                  <a:srgbClr val="000000"/>
                </a:solidFill>
                <a:latin typeface="+mj-lt"/>
              </a:rPr>
              <a:t>(x) (</a:t>
            </a:r>
            <a:r>
              <a:rPr lang="en-US" sz="1600" i="1" dirty="0">
                <a:solidFill>
                  <a:srgbClr val="000000"/>
                </a:solidFill>
                <a:latin typeface="+mj-lt"/>
              </a:rPr>
              <a:t>x</a:t>
            </a:r>
            <a:r>
              <a:rPr lang="en-US" sz="1600" dirty="0">
                <a:solidFill>
                  <a:srgbClr val="000000"/>
                </a:solidFill>
                <a:latin typeface="+mj-lt"/>
              </a:rPr>
              <a:t> in radians)</a:t>
            </a:r>
            <a:br>
              <a:rPr lang="en-US" sz="1600" dirty="0">
                <a:latin typeface="+mj-lt"/>
              </a:rPr>
            </a:br>
            <a:r>
              <a:rPr lang="en-US" sz="1600" b="1" dirty="0">
                <a:solidFill>
                  <a:srgbClr val="000000"/>
                </a:solidFill>
                <a:latin typeface="+mj-lt"/>
              </a:rPr>
              <a:t>TAN(x) </a:t>
            </a:r>
            <a:r>
              <a:rPr lang="en-US" sz="1600" i="1" dirty="0">
                <a:solidFill>
                  <a:srgbClr val="000000"/>
                </a:solidFill>
                <a:latin typeface="+mj-lt"/>
              </a:rPr>
              <a:t>tan</a:t>
            </a:r>
            <a:r>
              <a:rPr lang="en-US" sz="1600" dirty="0">
                <a:solidFill>
                  <a:srgbClr val="000000"/>
                </a:solidFill>
                <a:latin typeface="+mj-lt"/>
              </a:rPr>
              <a:t>(x) (x in radians)</a:t>
            </a:r>
            <a:br>
              <a:rPr lang="en-US" sz="1600" dirty="0">
                <a:latin typeface="+mj-lt"/>
              </a:rPr>
            </a:br>
            <a:r>
              <a:rPr lang="en-US" sz="1600" b="1" dirty="0">
                <a:solidFill>
                  <a:srgbClr val="000000"/>
                </a:solidFill>
                <a:latin typeface="+mj-lt"/>
              </a:rPr>
              <a:t>ATAN(x) </a:t>
            </a:r>
            <a:r>
              <a:rPr lang="en-US" sz="1600" dirty="0">
                <a:solidFill>
                  <a:srgbClr val="000000"/>
                </a:solidFill>
                <a:latin typeface="+mj-lt"/>
              </a:rPr>
              <a:t>tan</a:t>
            </a:r>
            <a:r>
              <a:rPr lang="en-US" sz="1600" baseline="30000" dirty="0">
                <a:solidFill>
                  <a:srgbClr val="000000"/>
                </a:solidFill>
                <a:latin typeface="+mj-lt"/>
              </a:rPr>
              <a:t>-1</a:t>
            </a:r>
            <a:r>
              <a:rPr lang="en-US" sz="1600" dirty="0">
                <a:solidFill>
                  <a:srgbClr val="000000"/>
                </a:solidFill>
                <a:latin typeface="+mj-lt"/>
              </a:rPr>
              <a:t>(x) (result in radians)</a:t>
            </a:r>
            <a:br>
              <a:rPr lang="en-US" sz="1600" dirty="0">
                <a:latin typeface="+mj-lt"/>
              </a:rPr>
            </a:br>
            <a:r>
              <a:rPr lang="en-US" sz="1600" b="1" dirty="0">
                <a:solidFill>
                  <a:srgbClr val="000000"/>
                </a:solidFill>
                <a:latin typeface="+mj-lt"/>
              </a:rPr>
              <a:t>ARCTAN(x) </a:t>
            </a:r>
            <a:r>
              <a:rPr lang="en-US" sz="1600" dirty="0">
                <a:solidFill>
                  <a:srgbClr val="000000"/>
                </a:solidFill>
                <a:latin typeface="+mj-lt"/>
              </a:rPr>
              <a:t>tan</a:t>
            </a:r>
            <a:r>
              <a:rPr lang="en-US" sz="1600" baseline="30000" dirty="0">
                <a:solidFill>
                  <a:srgbClr val="000000"/>
                </a:solidFill>
                <a:latin typeface="+mj-lt"/>
              </a:rPr>
              <a:t>-1</a:t>
            </a:r>
            <a:r>
              <a:rPr lang="en-US" sz="1600" dirty="0">
                <a:solidFill>
                  <a:srgbClr val="000000"/>
                </a:solidFill>
                <a:latin typeface="+mj-lt"/>
              </a:rPr>
              <a:t>(x) (result in radians)</a:t>
            </a:r>
            <a:br>
              <a:rPr lang="en-US" sz="1600" dirty="0">
                <a:latin typeface="+mj-lt"/>
              </a:rPr>
            </a:br>
            <a:r>
              <a:rPr lang="en-US" sz="1600" b="1" dirty="0">
                <a:solidFill>
                  <a:srgbClr val="000000"/>
                </a:solidFill>
                <a:latin typeface="+mj-lt"/>
              </a:rPr>
              <a:t>d(x)</a:t>
            </a:r>
            <a:r>
              <a:rPr lang="en-US" sz="1600" dirty="0">
                <a:solidFill>
                  <a:srgbClr val="000000"/>
                </a:solidFill>
                <a:latin typeface="+mj-lt"/>
              </a:rPr>
              <a:t> derivative of x with respect to the X axis variable.</a:t>
            </a:r>
            <a:br>
              <a:rPr lang="en-US" sz="1600" dirty="0">
                <a:latin typeface="+mj-lt"/>
              </a:rPr>
            </a:br>
            <a:r>
              <a:rPr lang="en-US" sz="1600" b="1" dirty="0">
                <a:solidFill>
                  <a:srgbClr val="000000"/>
                </a:solidFill>
                <a:latin typeface="+mj-lt"/>
              </a:rPr>
              <a:t>s(x)</a:t>
            </a:r>
            <a:r>
              <a:rPr lang="en-US" sz="1600" dirty="0">
                <a:solidFill>
                  <a:srgbClr val="000000"/>
                </a:solidFill>
                <a:latin typeface="+mj-lt"/>
              </a:rPr>
              <a:t> integral of x over the range of the X axis variable.</a:t>
            </a:r>
            <a:br>
              <a:rPr lang="en-US" sz="1600" dirty="0">
                <a:latin typeface="+mj-lt"/>
              </a:rPr>
            </a:br>
            <a:r>
              <a:rPr lang="en-US" sz="1600" b="1" dirty="0">
                <a:solidFill>
                  <a:srgbClr val="000000"/>
                </a:solidFill>
                <a:latin typeface="+mj-lt"/>
              </a:rPr>
              <a:t>AVG(x)</a:t>
            </a:r>
            <a:r>
              <a:rPr lang="en-US" sz="1600" dirty="0">
                <a:solidFill>
                  <a:srgbClr val="000000"/>
                </a:solidFill>
                <a:latin typeface="+mj-lt"/>
              </a:rPr>
              <a:t> running average of x over the range of the X axis variable.</a:t>
            </a:r>
            <a:br>
              <a:rPr lang="en-US" sz="1600" dirty="0">
                <a:latin typeface="+mj-lt"/>
              </a:rPr>
            </a:br>
            <a:r>
              <a:rPr lang="en-US" sz="1600" b="1" dirty="0">
                <a:solidFill>
                  <a:srgbClr val="000000"/>
                </a:solidFill>
                <a:latin typeface="+mj-lt"/>
              </a:rPr>
              <a:t>AVGX(</a:t>
            </a:r>
            <a:r>
              <a:rPr lang="en-US" sz="1600" b="1" dirty="0" err="1">
                <a:solidFill>
                  <a:srgbClr val="000000"/>
                </a:solidFill>
                <a:latin typeface="+mj-lt"/>
              </a:rPr>
              <a:t>x,d</a:t>
            </a:r>
            <a:r>
              <a:rPr lang="en-US" sz="1600" b="1" dirty="0">
                <a:solidFill>
                  <a:srgbClr val="000000"/>
                </a:solidFill>
                <a:latin typeface="+mj-lt"/>
              </a:rPr>
              <a:t>)</a:t>
            </a:r>
            <a:r>
              <a:rPr lang="en-US" sz="1600" dirty="0">
                <a:solidFill>
                  <a:srgbClr val="000000"/>
                </a:solidFill>
                <a:latin typeface="+mj-lt"/>
              </a:rPr>
              <a:t> running average of X (from x-d to x) over the range of the X axis variable.</a:t>
            </a:r>
            <a:br>
              <a:rPr lang="en-US" sz="1600" dirty="0">
                <a:latin typeface="+mj-lt"/>
              </a:rPr>
            </a:br>
            <a:r>
              <a:rPr lang="en-US" sz="1600" b="1" dirty="0">
                <a:solidFill>
                  <a:srgbClr val="000000"/>
                </a:solidFill>
                <a:latin typeface="+mj-lt"/>
              </a:rPr>
              <a:t>RMS(x)</a:t>
            </a:r>
            <a:r>
              <a:rPr lang="en-US" sz="1600" dirty="0">
                <a:solidFill>
                  <a:srgbClr val="000000"/>
                </a:solidFill>
                <a:latin typeface="+mj-lt"/>
              </a:rPr>
              <a:t> running RMS average of x over the range of the X axis variable.</a:t>
            </a:r>
            <a:br>
              <a:rPr lang="en-US" sz="1600" dirty="0">
                <a:latin typeface="+mj-lt"/>
              </a:rPr>
            </a:br>
            <a:r>
              <a:rPr lang="en-US" sz="1600" b="1" dirty="0">
                <a:solidFill>
                  <a:srgbClr val="000000"/>
                </a:solidFill>
                <a:latin typeface="+mj-lt"/>
              </a:rPr>
              <a:t>DB(x)</a:t>
            </a:r>
            <a:r>
              <a:rPr lang="en-US" sz="1600" dirty="0">
                <a:solidFill>
                  <a:srgbClr val="000000"/>
                </a:solidFill>
                <a:latin typeface="+mj-lt"/>
              </a:rPr>
              <a:t> magnitude in decibels of x.</a:t>
            </a:r>
            <a:br>
              <a:rPr lang="en-US" sz="1600" dirty="0">
                <a:latin typeface="+mj-lt"/>
              </a:rPr>
            </a:br>
            <a:r>
              <a:rPr lang="en-US" sz="1600" b="1" dirty="0">
                <a:solidFill>
                  <a:srgbClr val="000000"/>
                </a:solidFill>
                <a:latin typeface="+mj-lt"/>
              </a:rPr>
              <a:t>MIN(x)</a:t>
            </a:r>
            <a:r>
              <a:rPr lang="en-US" sz="1600" dirty="0">
                <a:solidFill>
                  <a:srgbClr val="000000"/>
                </a:solidFill>
                <a:latin typeface="+mj-lt"/>
              </a:rPr>
              <a:t> minimum of the real part of x.</a:t>
            </a:r>
            <a:br>
              <a:rPr lang="en-US" sz="1600" dirty="0">
                <a:latin typeface="+mj-lt"/>
              </a:rPr>
            </a:br>
            <a:r>
              <a:rPr lang="en-US" sz="1600" b="1" dirty="0">
                <a:solidFill>
                  <a:srgbClr val="000000"/>
                </a:solidFill>
                <a:latin typeface="+mj-lt"/>
              </a:rPr>
              <a:t>MAX(x)</a:t>
            </a:r>
            <a:r>
              <a:rPr lang="en-US" sz="1600" dirty="0">
                <a:solidFill>
                  <a:srgbClr val="000000"/>
                </a:solidFill>
                <a:latin typeface="+mj-lt"/>
              </a:rPr>
              <a:t> maximum of the real part of x.</a:t>
            </a:r>
            <a:endParaRPr lang="en-US" sz="1600" dirty="0">
              <a:latin typeface="+mj-lt"/>
            </a:endParaRPr>
          </a:p>
        </p:txBody>
      </p:sp>
    </p:spTree>
    <p:extLst>
      <p:ext uri="{BB962C8B-B14F-4D97-AF65-F5344CB8AC3E}">
        <p14:creationId xmlns:p14="http://schemas.microsoft.com/office/powerpoint/2010/main" val="301879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B35F-7DD2-4D38-BBE7-7F7FBFD22988}"/>
              </a:ext>
            </a:extLst>
          </p:cNvPr>
          <p:cNvSpPr>
            <a:spLocks noGrp="1"/>
          </p:cNvSpPr>
          <p:nvPr>
            <p:ph type="title"/>
          </p:nvPr>
        </p:nvSpPr>
        <p:spPr/>
        <p:txBody>
          <a:bodyPr/>
          <a:lstStyle/>
          <a:p>
            <a:r>
              <a:rPr lang="en-US" dirty="0"/>
              <a:t>Using cursors</a:t>
            </a:r>
          </a:p>
        </p:txBody>
      </p:sp>
      <p:sp>
        <p:nvSpPr>
          <p:cNvPr id="3" name="Slide Number Placeholder 2">
            <a:extLst>
              <a:ext uri="{FF2B5EF4-FFF2-40B4-BE49-F238E27FC236}">
                <a16:creationId xmlns:a16="http://schemas.microsoft.com/office/drawing/2014/main" id="{06EC0C1D-5DFA-451F-AE66-0934155FFC55}"/>
              </a:ext>
            </a:extLst>
          </p:cNvPr>
          <p:cNvSpPr>
            <a:spLocks noGrp="1"/>
          </p:cNvSpPr>
          <p:nvPr>
            <p:ph type="sldNum" sz="quarter" idx="10"/>
          </p:nvPr>
        </p:nvSpPr>
        <p:spPr/>
        <p:txBody>
          <a:bodyPr/>
          <a:lstStyle/>
          <a:p>
            <a:pPr>
              <a:defRPr/>
            </a:pPr>
            <a:fld id="{D4C52F08-588C-488E-A5AB-DF69250DE862}" type="slidenum">
              <a:rPr lang="en-US" smtClean="0"/>
              <a:pPr>
                <a:defRPr/>
              </a:pPr>
              <a:t>26</a:t>
            </a:fld>
            <a:endParaRPr lang="en-US"/>
          </a:p>
        </p:txBody>
      </p:sp>
      <p:pic>
        <p:nvPicPr>
          <p:cNvPr id="4" name="Picture 3">
            <a:extLst>
              <a:ext uri="{FF2B5EF4-FFF2-40B4-BE49-F238E27FC236}">
                <a16:creationId xmlns:a16="http://schemas.microsoft.com/office/drawing/2014/main" id="{BC81B248-E365-461B-8962-B6C58B224C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840" y="1148727"/>
            <a:ext cx="11658600" cy="6337247"/>
          </a:xfrm>
          <a:prstGeom prst="rect">
            <a:avLst/>
          </a:prstGeom>
        </p:spPr>
      </p:pic>
      <p:cxnSp>
        <p:nvCxnSpPr>
          <p:cNvPr id="6" name="Straight Arrow Connector 5">
            <a:extLst>
              <a:ext uri="{FF2B5EF4-FFF2-40B4-BE49-F238E27FC236}">
                <a16:creationId xmlns:a16="http://schemas.microsoft.com/office/drawing/2014/main" id="{FCEDF85A-9BD0-41E1-A622-72E9BE71F018}"/>
              </a:ext>
            </a:extLst>
          </p:cNvPr>
          <p:cNvCxnSpPr>
            <a:cxnSpLocks/>
            <a:stCxn id="5" idx="1"/>
          </p:cNvCxnSpPr>
          <p:nvPr/>
        </p:nvCxnSpPr>
        <p:spPr>
          <a:xfrm flipH="1" flipV="1">
            <a:off x="9481820" y="1524000"/>
            <a:ext cx="566420" cy="57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107EC94-E7AC-45BB-B309-62EAC2653097}"/>
              </a:ext>
            </a:extLst>
          </p:cNvPr>
          <p:cNvSpPr/>
          <p:nvPr/>
        </p:nvSpPr>
        <p:spPr>
          <a:xfrm>
            <a:off x="9067800" y="1371601"/>
            <a:ext cx="3048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9845506-1017-4434-87E5-1EE62FF21E25}"/>
              </a:ext>
            </a:extLst>
          </p:cNvPr>
          <p:cNvGrpSpPr/>
          <p:nvPr/>
        </p:nvGrpSpPr>
        <p:grpSpPr>
          <a:xfrm>
            <a:off x="10048240" y="1091955"/>
            <a:ext cx="3962400" cy="978948"/>
            <a:chOff x="3962400" y="5421852"/>
            <a:chExt cx="3962400" cy="978948"/>
          </a:xfrm>
        </p:grpSpPr>
        <p:sp>
          <p:nvSpPr>
            <p:cNvPr id="5" name="Rounded Rectangle 10">
              <a:extLst>
                <a:ext uri="{FF2B5EF4-FFF2-40B4-BE49-F238E27FC236}">
                  <a16:creationId xmlns:a16="http://schemas.microsoft.com/office/drawing/2014/main" id="{6F5E036A-9FE3-478B-A2B9-6776D776FA41}"/>
                </a:ext>
              </a:extLst>
            </p:cNvPr>
            <p:cNvSpPr/>
            <p:nvPr/>
          </p:nvSpPr>
          <p:spPr>
            <a:xfrm>
              <a:off x="3962400" y="5421852"/>
              <a:ext cx="3962400" cy="9789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Press “toggle cursor” </a:t>
              </a:r>
            </a:p>
          </p:txBody>
        </p:sp>
        <p:pic>
          <p:nvPicPr>
            <p:cNvPr id="10" name="Picture 9">
              <a:extLst>
                <a:ext uri="{FF2B5EF4-FFF2-40B4-BE49-F238E27FC236}">
                  <a16:creationId xmlns:a16="http://schemas.microsoft.com/office/drawing/2014/main" id="{C517479C-5B24-481D-9A2D-D390009E51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667" b="14320"/>
            <a:stretch/>
          </p:blipFill>
          <p:spPr>
            <a:xfrm>
              <a:off x="6934200" y="5530326"/>
              <a:ext cx="762000" cy="762000"/>
            </a:xfrm>
            <a:prstGeom prst="rect">
              <a:avLst/>
            </a:prstGeom>
          </p:spPr>
        </p:pic>
      </p:grpSp>
      <p:cxnSp>
        <p:nvCxnSpPr>
          <p:cNvPr id="15" name="Straight Arrow Connector 14">
            <a:extLst>
              <a:ext uri="{FF2B5EF4-FFF2-40B4-BE49-F238E27FC236}">
                <a16:creationId xmlns:a16="http://schemas.microsoft.com/office/drawing/2014/main" id="{34C4EB7F-DD0A-4D6C-B878-649A74B36536}"/>
              </a:ext>
            </a:extLst>
          </p:cNvPr>
          <p:cNvCxnSpPr>
            <a:cxnSpLocks/>
            <a:stCxn id="17" idx="0"/>
          </p:cNvCxnSpPr>
          <p:nvPr/>
        </p:nvCxnSpPr>
        <p:spPr>
          <a:xfrm flipH="1" flipV="1">
            <a:off x="7410450" y="2125993"/>
            <a:ext cx="1428750" cy="1526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0">
            <a:extLst>
              <a:ext uri="{FF2B5EF4-FFF2-40B4-BE49-F238E27FC236}">
                <a16:creationId xmlns:a16="http://schemas.microsoft.com/office/drawing/2014/main" id="{EBAAEE4B-9686-4CB5-9E7D-5F40FCEAD9A3}"/>
              </a:ext>
            </a:extLst>
          </p:cNvPr>
          <p:cNvSpPr/>
          <p:nvPr/>
        </p:nvSpPr>
        <p:spPr>
          <a:xfrm>
            <a:off x="7391400" y="3652981"/>
            <a:ext cx="2895600" cy="9789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2. Right click mouse for green cursor and left click for red cursor.</a:t>
            </a:r>
          </a:p>
        </p:txBody>
      </p:sp>
      <p:cxnSp>
        <p:nvCxnSpPr>
          <p:cNvPr id="22" name="Straight Arrow Connector 21">
            <a:extLst>
              <a:ext uri="{FF2B5EF4-FFF2-40B4-BE49-F238E27FC236}">
                <a16:creationId xmlns:a16="http://schemas.microsoft.com/office/drawing/2014/main" id="{C695A3A6-00C3-4C38-A9BC-3D24E069B650}"/>
              </a:ext>
            </a:extLst>
          </p:cNvPr>
          <p:cNvCxnSpPr>
            <a:cxnSpLocks/>
            <a:stCxn id="17" idx="0"/>
          </p:cNvCxnSpPr>
          <p:nvPr/>
        </p:nvCxnSpPr>
        <p:spPr>
          <a:xfrm flipV="1">
            <a:off x="8839200" y="2924579"/>
            <a:ext cx="1447800" cy="728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10">
            <a:extLst>
              <a:ext uri="{FF2B5EF4-FFF2-40B4-BE49-F238E27FC236}">
                <a16:creationId xmlns:a16="http://schemas.microsoft.com/office/drawing/2014/main" id="{CD66E8A9-2D77-4CDD-BB47-F4BDEC1F30F0}"/>
              </a:ext>
            </a:extLst>
          </p:cNvPr>
          <p:cNvSpPr/>
          <p:nvPr/>
        </p:nvSpPr>
        <p:spPr>
          <a:xfrm>
            <a:off x="5962650" y="6131272"/>
            <a:ext cx="2895600" cy="97894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3. Cursor x/y values and delta cursor given here.</a:t>
            </a:r>
          </a:p>
        </p:txBody>
      </p:sp>
      <p:cxnSp>
        <p:nvCxnSpPr>
          <p:cNvPr id="30" name="Straight Arrow Connector 29">
            <a:extLst>
              <a:ext uri="{FF2B5EF4-FFF2-40B4-BE49-F238E27FC236}">
                <a16:creationId xmlns:a16="http://schemas.microsoft.com/office/drawing/2014/main" id="{23F87D00-FAFB-46AC-9794-5437E9237BC8}"/>
              </a:ext>
            </a:extLst>
          </p:cNvPr>
          <p:cNvCxnSpPr>
            <a:cxnSpLocks/>
          </p:cNvCxnSpPr>
          <p:nvPr/>
        </p:nvCxnSpPr>
        <p:spPr>
          <a:xfrm flipH="1">
            <a:off x="5334000" y="6611896"/>
            <a:ext cx="628650" cy="8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20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7580-6BEA-44D0-9B0A-C7F94852DD14}"/>
              </a:ext>
            </a:extLst>
          </p:cNvPr>
          <p:cNvSpPr>
            <a:spLocks noGrp="1"/>
          </p:cNvSpPr>
          <p:nvPr>
            <p:ph type="title"/>
          </p:nvPr>
        </p:nvSpPr>
        <p:spPr/>
        <p:txBody>
          <a:bodyPr/>
          <a:lstStyle/>
          <a:p>
            <a:r>
              <a:rPr lang="en-US" dirty="0"/>
              <a:t>Adding Measurements</a:t>
            </a:r>
          </a:p>
        </p:txBody>
      </p:sp>
      <p:sp>
        <p:nvSpPr>
          <p:cNvPr id="3" name="Slide Number Placeholder 2">
            <a:extLst>
              <a:ext uri="{FF2B5EF4-FFF2-40B4-BE49-F238E27FC236}">
                <a16:creationId xmlns:a16="http://schemas.microsoft.com/office/drawing/2014/main" id="{B5654C3F-E051-4AD3-A1BA-CA2FEA5C663F}"/>
              </a:ext>
            </a:extLst>
          </p:cNvPr>
          <p:cNvSpPr>
            <a:spLocks noGrp="1"/>
          </p:cNvSpPr>
          <p:nvPr>
            <p:ph type="sldNum" sz="quarter" idx="10"/>
          </p:nvPr>
        </p:nvSpPr>
        <p:spPr/>
        <p:txBody>
          <a:bodyPr/>
          <a:lstStyle/>
          <a:p>
            <a:pPr>
              <a:defRPr/>
            </a:pPr>
            <a:fld id="{D4C52F08-588C-488E-A5AB-DF69250DE862}" type="slidenum">
              <a:rPr lang="en-US" smtClean="0"/>
              <a:pPr>
                <a:defRPr/>
              </a:pPr>
              <a:t>27</a:t>
            </a:fld>
            <a:endParaRPr lang="en-US"/>
          </a:p>
        </p:txBody>
      </p:sp>
      <p:pic>
        <p:nvPicPr>
          <p:cNvPr id="4" name="Picture 3">
            <a:extLst>
              <a:ext uri="{FF2B5EF4-FFF2-40B4-BE49-F238E27FC236}">
                <a16:creationId xmlns:a16="http://schemas.microsoft.com/office/drawing/2014/main" id="{10DEB127-A926-40D0-937D-414ADF8349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399" y="935182"/>
            <a:ext cx="12268201" cy="6532418"/>
          </a:xfrm>
          <a:prstGeom prst="rect">
            <a:avLst/>
          </a:prstGeom>
        </p:spPr>
      </p:pic>
      <p:sp>
        <p:nvSpPr>
          <p:cNvPr id="5" name="Rectangle: Rounded Corners 4">
            <a:extLst>
              <a:ext uri="{FF2B5EF4-FFF2-40B4-BE49-F238E27FC236}">
                <a16:creationId xmlns:a16="http://schemas.microsoft.com/office/drawing/2014/main" id="{73CF4F6C-8D6F-430E-97C3-E83CE2772242}"/>
              </a:ext>
            </a:extLst>
          </p:cNvPr>
          <p:cNvSpPr/>
          <p:nvPr/>
        </p:nvSpPr>
        <p:spPr>
          <a:xfrm>
            <a:off x="11963400" y="1089741"/>
            <a:ext cx="3048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2BD7C06-2495-4825-B0D3-86A78F9DD798}"/>
              </a:ext>
            </a:extLst>
          </p:cNvPr>
          <p:cNvCxnSpPr>
            <a:cxnSpLocks/>
            <a:stCxn id="7" idx="0"/>
          </p:cNvCxnSpPr>
          <p:nvPr/>
        </p:nvCxnSpPr>
        <p:spPr>
          <a:xfrm flipV="1">
            <a:off x="10629900" y="1394540"/>
            <a:ext cx="1333500" cy="7637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86B09C1-DAC0-42F5-94B8-3257D6E2331A}"/>
              </a:ext>
            </a:extLst>
          </p:cNvPr>
          <p:cNvGrpSpPr/>
          <p:nvPr/>
        </p:nvGrpSpPr>
        <p:grpSpPr>
          <a:xfrm>
            <a:off x="8097520" y="2158261"/>
            <a:ext cx="5064760" cy="977266"/>
            <a:chOff x="8839200" y="1711681"/>
            <a:chExt cx="5064760" cy="977266"/>
          </a:xfrm>
        </p:grpSpPr>
        <p:sp>
          <p:nvSpPr>
            <p:cNvPr id="7" name="Rounded Rectangle 10">
              <a:extLst>
                <a:ext uri="{FF2B5EF4-FFF2-40B4-BE49-F238E27FC236}">
                  <a16:creationId xmlns:a16="http://schemas.microsoft.com/office/drawing/2014/main" id="{2841C4D4-328C-417A-A2E4-27CA9E52678D}"/>
                </a:ext>
              </a:extLst>
            </p:cNvPr>
            <p:cNvSpPr/>
            <p:nvPr/>
          </p:nvSpPr>
          <p:spPr>
            <a:xfrm>
              <a:off x="8839200" y="1711681"/>
              <a:ext cx="506476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a:solidFill>
                  <a:schemeClr val="tx1"/>
                </a:solidFill>
              </a:endParaRPr>
            </a:p>
          </p:txBody>
        </p:sp>
        <p:pic>
          <p:nvPicPr>
            <p:cNvPr id="9" name="Picture 8">
              <a:extLst>
                <a:ext uri="{FF2B5EF4-FFF2-40B4-BE49-F238E27FC236}">
                  <a16:creationId xmlns:a16="http://schemas.microsoft.com/office/drawing/2014/main" id="{DB4BABD5-18E4-480F-A8C8-A118627FE1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378" t="29032" r="26555" b="25345"/>
            <a:stretch/>
          </p:blipFill>
          <p:spPr>
            <a:xfrm>
              <a:off x="12955858" y="1781214"/>
              <a:ext cx="838200" cy="838200"/>
            </a:xfrm>
            <a:prstGeom prst="rect">
              <a:avLst/>
            </a:prstGeom>
          </p:spPr>
        </p:pic>
        <p:sp>
          <p:nvSpPr>
            <p:cNvPr id="13" name="TextBox 12">
              <a:extLst>
                <a:ext uri="{FF2B5EF4-FFF2-40B4-BE49-F238E27FC236}">
                  <a16:creationId xmlns:a16="http://schemas.microsoft.com/office/drawing/2014/main" id="{A3227A0E-886D-4C08-B34C-C16F61BCC1C6}"/>
                </a:ext>
              </a:extLst>
            </p:cNvPr>
            <p:cNvSpPr txBox="1"/>
            <p:nvPr/>
          </p:nvSpPr>
          <p:spPr>
            <a:xfrm>
              <a:off x="8997856" y="1804318"/>
              <a:ext cx="3848100" cy="707886"/>
            </a:xfrm>
            <a:prstGeom prst="rect">
              <a:avLst/>
            </a:prstGeom>
            <a:noFill/>
          </p:spPr>
          <p:txBody>
            <a:bodyPr wrap="square" rtlCol="0">
              <a:spAutoFit/>
            </a:bodyPr>
            <a:lstStyle/>
            <a:p>
              <a:pPr marL="457200" indent="-457200">
                <a:buAutoNum type="arabicPeriod"/>
              </a:pPr>
              <a:r>
                <a:rPr lang="en-US" sz="2000" dirty="0"/>
                <a:t>Press “toggle measurement result window” </a:t>
              </a:r>
              <a:endParaRPr lang="en-US" dirty="0"/>
            </a:p>
          </p:txBody>
        </p:sp>
      </p:grpSp>
      <p:sp>
        <p:nvSpPr>
          <p:cNvPr id="18" name="Rounded Rectangle 10">
            <a:extLst>
              <a:ext uri="{FF2B5EF4-FFF2-40B4-BE49-F238E27FC236}">
                <a16:creationId xmlns:a16="http://schemas.microsoft.com/office/drawing/2014/main" id="{89599AD2-0954-4491-A8CF-F36BA07E2994}"/>
              </a:ext>
            </a:extLst>
          </p:cNvPr>
          <p:cNvSpPr/>
          <p:nvPr/>
        </p:nvSpPr>
        <p:spPr>
          <a:xfrm>
            <a:off x="200660" y="3546163"/>
            <a:ext cx="4267200" cy="110203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en-US" sz="1800" dirty="0">
                <a:solidFill>
                  <a:schemeClr val="tx1"/>
                </a:solidFill>
              </a:rPr>
              <a:t>Choose measurement (e.g. Bandwidth, Max, Min, rise time…)</a:t>
            </a:r>
          </a:p>
          <a:p>
            <a:pPr marL="342900" indent="-342900">
              <a:buAutoNum type="arabicPeriod" startAt="3"/>
            </a:pPr>
            <a:r>
              <a:rPr lang="en-US" sz="1800" dirty="0">
                <a:solidFill>
                  <a:schemeClr val="tx1"/>
                </a:solidFill>
              </a:rPr>
              <a:t>Select output variable</a:t>
            </a:r>
          </a:p>
        </p:txBody>
      </p:sp>
      <p:cxnSp>
        <p:nvCxnSpPr>
          <p:cNvPr id="19" name="Straight Arrow Connector 18">
            <a:extLst>
              <a:ext uri="{FF2B5EF4-FFF2-40B4-BE49-F238E27FC236}">
                <a16:creationId xmlns:a16="http://schemas.microsoft.com/office/drawing/2014/main" id="{B981A47E-E8E2-4A3F-9DE8-F67602873251}"/>
              </a:ext>
            </a:extLst>
          </p:cNvPr>
          <p:cNvCxnSpPr>
            <a:cxnSpLocks/>
            <a:stCxn id="18" idx="3"/>
          </p:cNvCxnSpPr>
          <p:nvPr/>
        </p:nvCxnSpPr>
        <p:spPr>
          <a:xfrm>
            <a:off x="4467860" y="4097182"/>
            <a:ext cx="1170940" cy="322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10">
            <a:extLst>
              <a:ext uri="{FF2B5EF4-FFF2-40B4-BE49-F238E27FC236}">
                <a16:creationId xmlns:a16="http://schemas.microsoft.com/office/drawing/2014/main" id="{17BA664E-3239-4A2A-87B8-228B5065D524}"/>
              </a:ext>
            </a:extLst>
          </p:cNvPr>
          <p:cNvSpPr/>
          <p:nvPr/>
        </p:nvSpPr>
        <p:spPr>
          <a:xfrm>
            <a:off x="4876800" y="6661599"/>
            <a:ext cx="3124200" cy="63281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en-US" sz="1800" dirty="0">
                <a:solidFill>
                  <a:schemeClr val="tx1"/>
                </a:solidFill>
              </a:rPr>
              <a:t>Results displayed here. </a:t>
            </a:r>
          </a:p>
        </p:txBody>
      </p:sp>
      <p:cxnSp>
        <p:nvCxnSpPr>
          <p:cNvPr id="28" name="Straight Arrow Connector 27">
            <a:extLst>
              <a:ext uri="{FF2B5EF4-FFF2-40B4-BE49-F238E27FC236}">
                <a16:creationId xmlns:a16="http://schemas.microsoft.com/office/drawing/2014/main" id="{74289C17-2E18-4AAD-9051-26FAAD8CC68D}"/>
              </a:ext>
            </a:extLst>
          </p:cNvPr>
          <p:cNvCxnSpPr>
            <a:cxnSpLocks/>
            <a:stCxn id="27" idx="1"/>
          </p:cNvCxnSpPr>
          <p:nvPr/>
        </p:nvCxnSpPr>
        <p:spPr>
          <a:xfrm flipH="1">
            <a:off x="3962400" y="6978009"/>
            <a:ext cx="914400" cy="676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9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AEF4-E372-4AEE-8EA3-428D56875337}"/>
              </a:ext>
            </a:extLst>
          </p:cNvPr>
          <p:cNvSpPr>
            <a:spLocks noGrp="1"/>
          </p:cNvSpPr>
          <p:nvPr>
            <p:ph type="title"/>
          </p:nvPr>
        </p:nvSpPr>
        <p:spPr/>
        <p:txBody>
          <a:bodyPr/>
          <a:lstStyle/>
          <a:p>
            <a:r>
              <a:rPr lang="en-US" dirty="0"/>
              <a:t>Remember plot window setup in simulation profile</a:t>
            </a:r>
          </a:p>
        </p:txBody>
      </p:sp>
      <p:sp>
        <p:nvSpPr>
          <p:cNvPr id="3" name="Slide Number Placeholder 2">
            <a:extLst>
              <a:ext uri="{FF2B5EF4-FFF2-40B4-BE49-F238E27FC236}">
                <a16:creationId xmlns:a16="http://schemas.microsoft.com/office/drawing/2014/main" id="{6F7A8922-C794-4FC8-A12E-188D0A6A1EA5}"/>
              </a:ext>
            </a:extLst>
          </p:cNvPr>
          <p:cNvSpPr>
            <a:spLocks noGrp="1"/>
          </p:cNvSpPr>
          <p:nvPr>
            <p:ph type="sldNum" sz="quarter" idx="10"/>
          </p:nvPr>
        </p:nvSpPr>
        <p:spPr/>
        <p:txBody>
          <a:bodyPr/>
          <a:lstStyle/>
          <a:p>
            <a:pPr>
              <a:defRPr/>
            </a:pPr>
            <a:fld id="{D4C52F08-588C-488E-A5AB-DF69250DE862}" type="slidenum">
              <a:rPr lang="en-US" smtClean="0"/>
              <a:pPr>
                <a:defRPr/>
              </a:pPr>
              <a:t>28</a:t>
            </a:fld>
            <a:endParaRPr lang="en-US"/>
          </a:p>
        </p:txBody>
      </p:sp>
      <p:pic>
        <p:nvPicPr>
          <p:cNvPr id="5" name="Picture 4">
            <a:extLst>
              <a:ext uri="{FF2B5EF4-FFF2-40B4-BE49-F238E27FC236}">
                <a16:creationId xmlns:a16="http://schemas.microsoft.com/office/drawing/2014/main" id="{3F9A88B6-5C3E-4532-9D30-2EF90F0976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904388"/>
            <a:ext cx="13338696" cy="6410811"/>
          </a:xfrm>
          <a:prstGeom prst="rect">
            <a:avLst/>
          </a:prstGeom>
        </p:spPr>
      </p:pic>
      <p:sp>
        <p:nvSpPr>
          <p:cNvPr id="6" name="Rectangle: Rounded Corners 5">
            <a:extLst>
              <a:ext uri="{FF2B5EF4-FFF2-40B4-BE49-F238E27FC236}">
                <a16:creationId xmlns:a16="http://schemas.microsoft.com/office/drawing/2014/main" id="{BFB2210A-D655-46E6-B3AD-2F6E4D5821D6}"/>
              </a:ext>
            </a:extLst>
          </p:cNvPr>
          <p:cNvSpPr/>
          <p:nvPr/>
        </p:nvSpPr>
        <p:spPr>
          <a:xfrm>
            <a:off x="304800" y="3429001"/>
            <a:ext cx="3810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15EC7EB-97D5-4E1E-A7A7-5FDC4D26AF44}"/>
              </a:ext>
            </a:extLst>
          </p:cNvPr>
          <p:cNvSpPr/>
          <p:nvPr/>
        </p:nvSpPr>
        <p:spPr>
          <a:xfrm>
            <a:off x="5486400" y="5029200"/>
            <a:ext cx="18288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36AD53A-2D52-496B-A1BA-A85A0539672A}"/>
              </a:ext>
            </a:extLst>
          </p:cNvPr>
          <p:cNvSpPr/>
          <p:nvPr/>
        </p:nvSpPr>
        <p:spPr>
          <a:xfrm>
            <a:off x="7467600" y="5742248"/>
            <a:ext cx="8382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811BEA79-AB04-4BB5-AF2A-D1B3983558C2}"/>
              </a:ext>
            </a:extLst>
          </p:cNvPr>
          <p:cNvSpPr/>
          <p:nvPr/>
        </p:nvSpPr>
        <p:spPr>
          <a:xfrm>
            <a:off x="370840" y="4876800"/>
            <a:ext cx="5039360" cy="172126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This is very helpful to retain all the different plots, and calculations in a simulation profile. </a:t>
            </a:r>
          </a:p>
          <a:p>
            <a:pPr marL="342900" indent="-342900">
              <a:buAutoNum type="arabicPeriod"/>
            </a:pPr>
            <a:r>
              <a:rPr lang="en-US" sz="1800" dirty="0">
                <a:solidFill>
                  <a:schemeClr val="tx1"/>
                </a:solidFill>
              </a:rPr>
              <a:t>Click on edit simulation profile button.</a:t>
            </a:r>
          </a:p>
          <a:p>
            <a:pPr marL="342900" indent="-342900">
              <a:buAutoNum type="arabicPeriod"/>
            </a:pPr>
            <a:r>
              <a:rPr lang="en-US" sz="1800" dirty="0">
                <a:solidFill>
                  <a:schemeClr val="tx1"/>
                </a:solidFill>
              </a:rPr>
              <a:t>Select probe window</a:t>
            </a:r>
          </a:p>
          <a:p>
            <a:pPr marL="342900" indent="-342900">
              <a:buAutoNum type="arabicPeriod"/>
            </a:pPr>
            <a:r>
              <a:rPr lang="en-US" sz="1800" dirty="0">
                <a:solidFill>
                  <a:schemeClr val="tx1"/>
                </a:solidFill>
              </a:rPr>
              <a:t>Choose “last plot”</a:t>
            </a:r>
          </a:p>
        </p:txBody>
      </p:sp>
      <p:cxnSp>
        <p:nvCxnSpPr>
          <p:cNvPr id="10" name="Straight Arrow Connector 9">
            <a:extLst>
              <a:ext uri="{FF2B5EF4-FFF2-40B4-BE49-F238E27FC236}">
                <a16:creationId xmlns:a16="http://schemas.microsoft.com/office/drawing/2014/main" id="{8C9B91F5-07D7-48E8-9A4B-D65BDA29F70B}"/>
              </a:ext>
            </a:extLst>
          </p:cNvPr>
          <p:cNvCxnSpPr>
            <a:cxnSpLocks/>
            <a:stCxn id="9" idx="3"/>
          </p:cNvCxnSpPr>
          <p:nvPr/>
        </p:nvCxnSpPr>
        <p:spPr>
          <a:xfrm flipV="1">
            <a:off x="5410200" y="5638799"/>
            <a:ext cx="1295400" cy="986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D42168-DEE2-4AF0-83EF-DA5127F44C4D}"/>
              </a:ext>
            </a:extLst>
          </p:cNvPr>
          <p:cNvCxnSpPr>
            <a:cxnSpLocks/>
            <a:stCxn id="9" idx="0"/>
          </p:cNvCxnSpPr>
          <p:nvPr/>
        </p:nvCxnSpPr>
        <p:spPr>
          <a:xfrm flipH="1" flipV="1">
            <a:off x="685800" y="3962402"/>
            <a:ext cx="2204720" cy="914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48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22E6-F2C9-47A2-9DEA-3EDE0E79C9DA}"/>
              </a:ext>
            </a:extLst>
          </p:cNvPr>
          <p:cNvSpPr>
            <a:spLocks noGrp="1"/>
          </p:cNvSpPr>
          <p:nvPr>
            <p:ph type="title"/>
          </p:nvPr>
        </p:nvSpPr>
        <p:spPr/>
        <p:txBody>
          <a:bodyPr/>
          <a:lstStyle/>
          <a:p>
            <a:r>
              <a:rPr lang="en-US" dirty="0"/>
              <a:t>DC sweep</a:t>
            </a:r>
          </a:p>
        </p:txBody>
      </p:sp>
      <p:sp>
        <p:nvSpPr>
          <p:cNvPr id="3" name="Slide Number Placeholder 2">
            <a:extLst>
              <a:ext uri="{FF2B5EF4-FFF2-40B4-BE49-F238E27FC236}">
                <a16:creationId xmlns:a16="http://schemas.microsoft.com/office/drawing/2014/main" id="{B1427B36-ADC7-4755-88A1-DF50EBF8D667}"/>
              </a:ext>
            </a:extLst>
          </p:cNvPr>
          <p:cNvSpPr>
            <a:spLocks noGrp="1"/>
          </p:cNvSpPr>
          <p:nvPr>
            <p:ph type="sldNum" sz="quarter" idx="10"/>
          </p:nvPr>
        </p:nvSpPr>
        <p:spPr/>
        <p:txBody>
          <a:bodyPr/>
          <a:lstStyle/>
          <a:p>
            <a:pPr>
              <a:defRPr/>
            </a:pPr>
            <a:fld id="{D4C52F08-588C-488E-A5AB-DF69250DE862}" type="slidenum">
              <a:rPr lang="en-US" smtClean="0"/>
              <a:pPr>
                <a:defRPr/>
              </a:pPr>
              <a:t>29</a:t>
            </a:fld>
            <a:endParaRPr lang="en-US"/>
          </a:p>
        </p:txBody>
      </p:sp>
      <p:pic>
        <p:nvPicPr>
          <p:cNvPr id="6" name="Picture 5">
            <a:extLst>
              <a:ext uri="{FF2B5EF4-FFF2-40B4-BE49-F238E27FC236}">
                <a16:creationId xmlns:a16="http://schemas.microsoft.com/office/drawing/2014/main" id="{F4967CDD-4D0F-46BA-9AA3-D6C848EAB6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839" y="1676400"/>
            <a:ext cx="13350871" cy="3962400"/>
          </a:xfrm>
          <a:prstGeom prst="rect">
            <a:avLst/>
          </a:prstGeom>
        </p:spPr>
      </p:pic>
      <p:sp>
        <p:nvSpPr>
          <p:cNvPr id="7" name="Rounded Rectangle 10">
            <a:extLst>
              <a:ext uri="{FF2B5EF4-FFF2-40B4-BE49-F238E27FC236}">
                <a16:creationId xmlns:a16="http://schemas.microsoft.com/office/drawing/2014/main" id="{11F4DF6C-5B96-474D-8BD5-29B568801E0F}"/>
              </a:ext>
            </a:extLst>
          </p:cNvPr>
          <p:cNvSpPr/>
          <p:nvPr/>
        </p:nvSpPr>
        <p:spPr>
          <a:xfrm>
            <a:off x="4343400" y="5791200"/>
            <a:ext cx="73914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For DC sweep: specify the voltage source you want to sweep (V1 in this example).  Specify the sweep type and range.</a:t>
            </a:r>
            <a:endParaRPr lang="en-US" sz="1800" b="1" i="1" dirty="0">
              <a:solidFill>
                <a:schemeClr val="tx1"/>
              </a:solidFill>
            </a:endParaRPr>
          </a:p>
          <a:p>
            <a:endParaRPr lang="en-US" sz="1800" b="1" i="1" dirty="0">
              <a:solidFill>
                <a:schemeClr val="tx1"/>
              </a:solidFill>
            </a:endParaRPr>
          </a:p>
        </p:txBody>
      </p:sp>
      <p:cxnSp>
        <p:nvCxnSpPr>
          <p:cNvPr id="10" name="Straight Arrow Connector 9">
            <a:extLst>
              <a:ext uri="{FF2B5EF4-FFF2-40B4-BE49-F238E27FC236}">
                <a16:creationId xmlns:a16="http://schemas.microsoft.com/office/drawing/2014/main" id="{7E2EA95A-F8DB-4DF4-8A63-73FFC45BDD68}"/>
              </a:ext>
            </a:extLst>
          </p:cNvPr>
          <p:cNvCxnSpPr>
            <a:cxnSpLocks/>
            <a:stCxn id="7" idx="1"/>
          </p:cNvCxnSpPr>
          <p:nvPr/>
        </p:nvCxnSpPr>
        <p:spPr>
          <a:xfrm flipH="1" flipV="1">
            <a:off x="1327790" y="2994040"/>
            <a:ext cx="3015610" cy="3559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DA1EF059-7428-4861-858A-F090FFF629DC}"/>
              </a:ext>
            </a:extLst>
          </p:cNvPr>
          <p:cNvSpPr/>
          <p:nvPr/>
        </p:nvSpPr>
        <p:spPr>
          <a:xfrm>
            <a:off x="10591800" y="2294717"/>
            <a:ext cx="2743200" cy="3867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C8A6D99-FBA6-461A-90B6-0C5629D427F2}"/>
              </a:ext>
            </a:extLst>
          </p:cNvPr>
          <p:cNvSpPr/>
          <p:nvPr/>
        </p:nvSpPr>
        <p:spPr>
          <a:xfrm>
            <a:off x="11353800" y="3581400"/>
            <a:ext cx="21336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40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90B8-C727-4B6C-A537-8B705432DC64}"/>
              </a:ext>
            </a:extLst>
          </p:cNvPr>
          <p:cNvSpPr>
            <a:spLocks noGrp="1"/>
          </p:cNvSpPr>
          <p:nvPr>
            <p:ph type="title"/>
          </p:nvPr>
        </p:nvSpPr>
        <p:spPr/>
        <p:txBody>
          <a:bodyPr/>
          <a:lstStyle/>
          <a:p>
            <a:r>
              <a:rPr lang="en-US" dirty="0"/>
              <a:t>Table of contents (click link to jump to section)</a:t>
            </a:r>
          </a:p>
        </p:txBody>
      </p:sp>
      <p:sp>
        <p:nvSpPr>
          <p:cNvPr id="4" name="Content Placeholder 3">
            <a:extLst>
              <a:ext uri="{FF2B5EF4-FFF2-40B4-BE49-F238E27FC236}">
                <a16:creationId xmlns:a16="http://schemas.microsoft.com/office/drawing/2014/main" id="{FFEC8FBF-2E17-4DE4-8982-4562E1CA22E1}"/>
              </a:ext>
            </a:extLst>
          </p:cNvPr>
          <p:cNvSpPr>
            <a:spLocks noGrp="1"/>
          </p:cNvSpPr>
          <p:nvPr>
            <p:ph idx="1"/>
          </p:nvPr>
        </p:nvSpPr>
        <p:spPr/>
        <p:txBody>
          <a:bodyPr/>
          <a:lstStyle/>
          <a:p>
            <a:pPr marL="0" indent="0">
              <a:buNone/>
            </a:pPr>
            <a:r>
              <a:rPr lang="en-US" sz="2000" dirty="0">
                <a:hlinkClick r:id="rId2" action="ppaction://hlinksldjump"/>
              </a:rPr>
              <a:t>Getting and Installing PSPICE for TI</a:t>
            </a:r>
            <a:endParaRPr lang="en-US" sz="2000" dirty="0">
              <a:hlinkClick r:id="rId3" action="ppaction://hlinksldjump"/>
            </a:endParaRPr>
          </a:p>
          <a:p>
            <a:pPr marL="0" indent="0">
              <a:buNone/>
            </a:pPr>
            <a:r>
              <a:rPr lang="en-US" sz="2000" dirty="0">
                <a:hlinkClick r:id="rId3" action="ppaction://hlinksldjump"/>
              </a:rPr>
              <a:t>New Project</a:t>
            </a:r>
            <a:endParaRPr lang="en-US" sz="2000" dirty="0"/>
          </a:p>
          <a:p>
            <a:pPr marL="0" indent="0">
              <a:buNone/>
            </a:pPr>
            <a:r>
              <a:rPr lang="en-US" sz="2000" dirty="0">
                <a:hlinkClick r:id="rId4" action="ppaction://hlinksldjump"/>
              </a:rPr>
              <a:t>Adding components</a:t>
            </a:r>
            <a:endParaRPr lang="en-US" sz="2000" dirty="0"/>
          </a:p>
          <a:p>
            <a:pPr marL="0" indent="0">
              <a:buNone/>
            </a:pPr>
            <a:r>
              <a:rPr lang="en-US" sz="2000" dirty="0">
                <a:hlinkClick r:id="rId5" action="ppaction://hlinksldjump"/>
              </a:rPr>
              <a:t>Adding simulation profile &amp; Running a Simulation</a:t>
            </a:r>
            <a:endParaRPr lang="en-US" sz="2000" dirty="0"/>
          </a:p>
          <a:p>
            <a:pPr marL="0" indent="0">
              <a:buNone/>
            </a:pPr>
            <a:r>
              <a:rPr lang="en-US" sz="2000" dirty="0">
                <a:hlinkClick r:id="rId6" action="ppaction://hlinksldjump"/>
              </a:rPr>
              <a:t>Adding plots and curves</a:t>
            </a:r>
            <a:endParaRPr lang="en-US" sz="2000" dirty="0"/>
          </a:p>
          <a:p>
            <a:pPr marL="0" indent="0">
              <a:buNone/>
            </a:pPr>
            <a:r>
              <a:rPr lang="en-US" sz="2000" dirty="0">
                <a:hlinkClick r:id="rId7" action="ppaction://hlinksldjump"/>
              </a:rPr>
              <a:t>Post processing</a:t>
            </a:r>
            <a:endParaRPr lang="en-US" sz="2000" dirty="0"/>
          </a:p>
          <a:p>
            <a:pPr marL="0" indent="0">
              <a:buNone/>
            </a:pPr>
            <a:r>
              <a:rPr lang="en-US" sz="2000" dirty="0">
                <a:hlinkClick r:id="rId8" action="ppaction://hlinksldjump"/>
              </a:rPr>
              <a:t>Using Cursors</a:t>
            </a:r>
            <a:endParaRPr lang="en-US" sz="2000" dirty="0"/>
          </a:p>
          <a:p>
            <a:pPr marL="0" indent="0">
              <a:buNone/>
            </a:pPr>
            <a:r>
              <a:rPr lang="en-US" sz="2000" dirty="0">
                <a:hlinkClick r:id="rId9" action="ppaction://hlinksldjump"/>
              </a:rPr>
              <a:t>DC Sweep</a:t>
            </a:r>
            <a:endParaRPr lang="en-US" sz="2000" dirty="0"/>
          </a:p>
          <a:p>
            <a:pPr marL="0" indent="0">
              <a:buNone/>
            </a:pPr>
            <a:r>
              <a:rPr lang="en-US" sz="2000" dirty="0">
                <a:hlinkClick r:id="rId10" action="ppaction://hlinksldjump"/>
              </a:rPr>
              <a:t>AC Sweep and Noise analysis</a:t>
            </a:r>
            <a:endParaRPr lang="en-US" sz="2000" dirty="0"/>
          </a:p>
          <a:p>
            <a:pPr marL="0" indent="0">
              <a:buNone/>
            </a:pPr>
            <a:r>
              <a:rPr lang="en-US" sz="2000" dirty="0">
                <a:hlinkClick r:id="rId11" action="ppaction://hlinksldjump"/>
              </a:rPr>
              <a:t>Parameter Stepping</a:t>
            </a:r>
            <a:endParaRPr lang="en-US" sz="2000" dirty="0"/>
          </a:p>
          <a:p>
            <a:pPr marL="0" indent="0">
              <a:buNone/>
            </a:pPr>
            <a:r>
              <a:rPr lang="en-US" sz="2000" dirty="0">
                <a:hlinkClick r:id="rId12" action="ppaction://hlinksldjump"/>
              </a:rPr>
              <a:t>Monte Carlo Analysis</a:t>
            </a:r>
            <a:endParaRPr lang="en-US" sz="2000" dirty="0"/>
          </a:p>
          <a:p>
            <a:pPr marL="0" indent="0">
              <a:buNone/>
            </a:pPr>
            <a:r>
              <a:rPr lang="en-US" sz="2000" dirty="0">
                <a:hlinkClick r:id="rId13" action="ppaction://hlinksldjump"/>
              </a:rPr>
              <a:t>Using multiple schematics and simulation profiles</a:t>
            </a:r>
            <a:endParaRPr lang="en-US" sz="2000" dirty="0"/>
          </a:p>
          <a:p>
            <a:pPr marL="0" indent="0">
              <a:buNone/>
            </a:pPr>
            <a:r>
              <a:rPr lang="en-US" sz="2000" dirty="0">
                <a:hlinkClick r:id="rId14" action="ppaction://hlinksldjump"/>
              </a:rPr>
              <a:t>Getting professional PSPICE</a:t>
            </a:r>
            <a:endParaRPr lang="en-US" sz="2000" dirty="0"/>
          </a:p>
          <a:p>
            <a:pPr marL="0" indent="0">
              <a:buNone/>
            </a:pPr>
            <a:r>
              <a:rPr lang="en-US" sz="2000" dirty="0">
                <a:hlinkClick r:id="rId15" action="ppaction://hlinksldjump"/>
              </a:rPr>
              <a:t>Uploading a Model to the web and PSPICE TI library</a:t>
            </a:r>
            <a:endParaRPr lang="en-US" sz="2000" dirty="0"/>
          </a:p>
        </p:txBody>
      </p:sp>
      <p:sp>
        <p:nvSpPr>
          <p:cNvPr id="3" name="Slide Number Placeholder 2">
            <a:extLst>
              <a:ext uri="{FF2B5EF4-FFF2-40B4-BE49-F238E27FC236}">
                <a16:creationId xmlns:a16="http://schemas.microsoft.com/office/drawing/2014/main" id="{EC8A24F1-82A8-4D71-93F6-889E7E76114C}"/>
              </a:ext>
            </a:extLst>
          </p:cNvPr>
          <p:cNvSpPr>
            <a:spLocks noGrp="1"/>
          </p:cNvSpPr>
          <p:nvPr>
            <p:ph type="sldNum" sz="quarter" idx="10"/>
          </p:nvPr>
        </p:nvSpPr>
        <p:spPr/>
        <p:txBody>
          <a:bodyPr/>
          <a:lstStyle/>
          <a:p>
            <a:pPr>
              <a:defRPr/>
            </a:pPr>
            <a:fld id="{D4C52F08-588C-488E-A5AB-DF69250DE862}" type="slidenum">
              <a:rPr lang="en-US" smtClean="0"/>
              <a:pPr>
                <a:defRPr/>
              </a:pPr>
              <a:t>3</a:t>
            </a:fld>
            <a:endParaRPr lang="en-US"/>
          </a:p>
        </p:txBody>
      </p:sp>
    </p:spTree>
    <p:extLst>
      <p:ext uri="{BB962C8B-B14F-4D97-AF65-F5344CB8AC3E}">
        <p14:creationId xmlns:p14="http://schemas.microsoft.com/office/powerpoint/2010/main" val="229232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BB5B-EE65-46AD-939E-91B725EEAB9A}"/>
              </a:ext>
            </a:extLst>
          </p:cNvPr>
          <p:cNvSpPr>
            <a:spLocks noGrp="1"/>
          </p:cNvSpPr>
          <p:nvPr>
            <p:ph type="title"/>
          </p:nvPr>
        </p:nvSpPr>
        <p:spPr/>
        <p:txBody>
          <a:bodyPr/>
          <a:lstStyle/>
          <a:p>
            <a:r>
              <a:rPr lang="en-US" dirty="0"/>
              <a:t>DC Sweep</a:t>
            </a:r>
          </a:p>
        </p:txBody>
      </p:sp>
      <p:sp>
        <p:nvSpPr>
          <p:cNvPr id="3" name="Slide Number Placeholder 2">
            <a:extLst>
              <a:ext uri="{FF2B5EF4-FFF2-40B4-BE49-F238E27FC236}">
                <a16:creationId xmlns:a16="http://schemas.microsoft.com/office/drawing/2014/main" id="{69486CF8-169C-48DF-AD11-0D17548F7FA4}"/>
              </a:ext>
            </a:extLst>
          </p:cNvPr>
          <p:cNvSpPr>
            <a:spLocks noGrp="1"/>
          </p:cNvSpPr>
          <p:nvPr>
            <p:ph type="sldNum" sz="quarter" idx="10"/>
          </p:nvPr>
        </p:nvSpPr>
        <p:spPr/>
        <p:txBody>
          <a:bodyPr/>
          <a:lstStyle/>
          <a:p>
            <a:pPr>
              <a:defRPr/>
            </a:pPr>
            <a:fld id="{D4C52F08-588C-488E-A5AB-DF69250DE862}" type="slidenum">
              <a:rPr lang="en-US" smtClean="0"/>
              <a:pPr>
                <a:defRPr/>
              </a:pPr>
              <a:t>30</a:t>
            </a:fld>
            <a:endParaRPr lang="en-US"/>
          </a:p>
        </p:txBody>
      </p:sp>
      <p:pic>
        <p:nvPicPr>
          <p:cNvPr id="6" name="Picture 5">
            <a:extLst>
              <a:ext uri="{FF2B5EF4-FFF2-40B4-BE49-F238E27FC236}">
                <a16:creationId xmlns:a16="http://schemas.microsoft.com/office/drawing/2014/main" id="{1549882B-48D0-498D-BF0D-31C26DAC5796}"/>
              </a:ext>
            </a:extLst>
          </p:cNvPr>
          <p:cNvPicPr>
            <a:picLocks noChangeAspect="1"/>
          </p:cNvPicPr>
          <p:nvPr/>
        </p:nvPicPr>
        <p:blipFill>
          <a:blip r:embed="rId2"/>
          <a:stretch>
            <a:fillRect/>
          </a:stretch>
        </p:blipFill>
        <p:spPr>
          <a:xfrm>
            <a:off x="9220200" y="457200"/>
            <a:ext cx="4811881" cy="6962775"/>
          </a:xfrm>
          <a:prstGeom prst="rect">
            <a:avLst/>
          </a:prstGeom>
        </p:spPr>
      </p:pic>
      <p:pic>
        <p:nvPicPr>
          <p:cNvPr id="7" name="Picture 6">
            <a:extLst>
              <a:ext uri="{FF2B5EF4-FFF2-40B4-BE49-F238E27FC236}">
                <a16:creationId xmlns:a16="http://schemas.microsoft.com/office/drawing/2014/main" id="{DA006C20-DDDD-4B49-B7DC-16B5027FF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815" y="1148727"/>
            <a:ext cx="8229600" cy="4454866"/>
          </a:xfrm>
          <a:prstGeom prst="rect">
            <a:avLst/>
          </a:prstGeom>
        </p:spPr>
      </p:pic>
      <p:sp>
        <p:nvSpPr>
          <p:cNvPr id="8" name="Rounded Rectangle 10">
            <a:extLst>
              <a:ext uri="{FF2B5EF4-FFF2-40B4-BE49-F238E27FC236}">
                <a16:creationId xmlns:a16="http://schemas.microsoft.com/office/drawing/2014/main" id="{50F6E5EB-F84B-42A1-A19C-5DE6E56BB5DA}"/>
              </a:ext>
            </a:extLst>
          </p:cNvPr>
          <p:cNvSpPr/>
          <p:nvPr/>
        </p:nvSpPr>
        <p:spPr>
          <a:xfrm>
            <a:off x="990915" y="5818859"/>
            <a:ext cx="73914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This shows the example results for DC sweep where two probes measure the outputs.</a:t>
            </a:r>
            <a:endParaRPr lang="en-US" sz="1800" b="1" i="1" dirty="0">
              <a:solidFill>
                <a:schemeClr val="tx1"/>
              </a:solidFill>
            </a:endParaRPr>
          </a:p>
          <a:p>
            <a:endParaRPr lang="en-US" sz="1800" b="1" i="1" dirty="0">
              <a:solidFill>
                <a:schemeClr val="tx1"/>
              </a:solidFill>
            </a:endParaRPr>
          </a:p>
        </p:txBody>
      </p:sp>
    </p:spTree>
    <p:extLst>
      <p:ext uri="{BB962C8B-B14F-4D97-AF65-F5344CB8AC3E}">
        <p14:creationId xmlns:p14="http://schemas.microsoft.com/office/powerpoint/2010/main" val="291665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E1CC-E32C-4870-9336-FEBC688B425E}"/>
              </a:ext>
            </a:extLst>
          </p:cNvPr>
          <p:cNvSpPr>
            <a:spLocks noGrp="1"/>
          </p:cNvSpPr>
          <p:nvPr>
            <p:ph type="title"/>
          </p:nvPr>
        </p:nvSpPr>
        <p:spPr/>
        <p:txBody>
          <a:bodyPr/>
          <a:lstStyle/>
          <a:p>
            <a:r>
              <a:rPr lang="en-US" dirty="0"/>
              <a:t>AC Sweep and Noise analysis</a:t>
            </a:r>
          </a:p>
        </p:txBody>
      </p:sp>
      <p:sp>
        <p:nvSpPr>
          <p:cNvPr id="3" name="Slide Number Placeholder 2">
            <a:extLst>
              <a:ext uri="{FF2B5EF4-FFF2-40B4-BE49-F238E27FC236}">
                <a16:creationId xmlns:a16="http://schemas.microsoft.com/office/drawing/2014/main" id="{CEB587D0-9F5A-4A62-BD8A-44574D59BF5F}"/>
              </a:ext>
            </a:extLst>
          </p:cNvPr>
          <p:cNvSpPr>
            <a:spLocks noGrp="1"/>
          </p:cNvSpPr>
          <p:nvPr>
            <p:ph type="sldNum" sz="quarter" idx="10"/>
          </p:nvPr>
        </p:nvSpPr>
        <p:spPr/>
        <p:txBody>
          <a:bodyPr/>
          <a:lstStyle/>
          <a:p>
            <a:pPr>
              <a:defRPr/>
            </a:pPr>
            <a:fld id="{D4C52F08-588C-488E-A5AB-DF69250DE862}" type="slidenum">
              <a:rPr lang="en-US" smtClean="0"/>
              <a:pPr>
                <a:defRPr/>
              </a:pPr>
              <a:t>31</a:t>
            </a:fld>
            <a:endParaRPr lang="en-US"/>
          </a:p>
        </p:txBody>
      </p:sp>
      <p:pic>
        <p:nvPicPr>
          <p:cNvPr id="5" name="Picture 4">
            <a:extLst>
              <a:ext uri="{FF2B5EF4-FFF2-40B4-BE49-F238E27FC236}">
                <a16:creationId xmlns:a16="http://schemas.microsoft.com/office/drawing/2014/main" id="{ADAC8176-233C-45A0-A22F-31395F37D7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524000"/>
            <a:ext cx="10972800" cy="3352801"/>
          </a:xfrm>
          <a:prstGeom prst="rect">
            <a:avLst/>
          </a:prstGeom>
        </p:spPr>
      </p:pic>
      <p:sp>
        <p:nvSpPr>
          <p:cNvPr id="6" name="Rounded Rectangle 10">
            <a:extLst>
              <a:ext uri="{FF2B5EF4-FFF2-40B4-BE49-F238E27FC236}">
                <a16:creationId xmlns:a16="http://schemas.microsoft.com/office/drawing/2014/main" id="{B991CE27-5EBB-4D45-B467-34080E642F1F}"/>
              </a:ext>
            </a:extLst>
          </p:cNvPr>
          <p:cNvSpPr/>
          <p:nvPr/>
        </p:nvSpPr>
        <p:spPr>
          <a:xfrm>
            <a:off x="6705600" y="5502713"/>
            <a:ext cx="73914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Where </a:t>
            </a:r>
            <a:r>
              <a:rPr lang="en-US" sz="1800" b="1" i="1" dirty="0">
                <a:solidFill>
                  <a:schemeClr val="tx1"/>
                </a:solidFill>
              </a:rPr>
              <a:t>Output voltage: V(</a:t>
            </a:r>
            <a:r>
              <a:rPr lang="en-US" sz="1800" b="1" i="1" dirty="0" err="1">
                <a:solidFill>
                  <a:schemeClr val="tx1"/>
                </a:solidFill>
              </a:rPr>
              <a:t>net_name</a:t>
            </a:r>
            <a:r>
              <a:rPr lang="en-US" sz="1800" b="1" i="1" dirty="0">
                <a:solidFill>
                  <a:schemeClr val="tx1"/>
                </a:solidFill>
              </a:rPr>
              <a:t>) </a:t>
            </a:r>
            <a:r>
              <a:rPr lang="en-US" sz="1800" dirty="0">
                <a:solidFill>
                  <a:schemeClr val="tx1"/>
                </a:solidFill>
              </a:rPr>
              <a:t>is used to plot voltage noise for </a:t>
            </a:r>
            <a:r>
              <a:rPr lang="en-US" sz="1800" b="1" i="1" dirty="0" err="1">
                <a:solidFill>
                  <a:schemeClr val="tx1"/>
                </a:solidFill>
              </a:rPr>
              <a:t>net_name</a:t>
            </a:r>
            <a:r>
              <a:rPr lang="en-US" sz="1800" b="1" i="1" dirty="0">
                <a:solidFill>
                  <a:schemeClr val="tx1"/>
                </a:solidFill>
              </a:rPr>
              <a:t>.  </a:t>
            </a:r>
            <a:r>
              <a:rPr lang="en-US" sz="1800" dirty="0">
                <a:solidFill>
                  <a:schemeClr val="tx1"/>
                </a:solidFill>
              </a:rPr>
              <a:t>In this case the net name is </a:t>
            </a:r>
            <a:r>
              <a:rPr lang="en-US" sz="1800" b="1" i="1" dirty="0">
                <a:solidFill>
                  <a:schemeClr val="tx1"/>
                </a:solidFill>
              </a:rPr>
              <a:t>out1</a:t>
            </a:r>
          </a:p>
          <a:p>
            <a:r>
              <a:rPr lang="en-US" sz="1800" b="1" i="1" dirty="0">
                <a:solidFill>
                  <a:schemeClr val="tx1"/>
                </a:solidFill>
              </a:rPr>
              <a:t>V/I Source: </a:t>
            </a:r>
            <a:r>
              <a:rPr lang="en-US" sz="1800" b="1" i="1" dirty="0" err="1">
                <a:solidFill>
                  <a:schemeClr val="tx1"/>
                </a:solidFill>
              </a:rPr>
              <a:t>source_name</a:t>
            </a:r>
            <a:r>
              <a:rPr lang="en-US" sz="1800" b="1" i="1" dirty="0">
                <a:solidFill>
                  <a:schemeClr val="tx1"/>
                </a:solidFill>
              </a:rPr>
              <a:t> – </a:t>
            </a:r>
            <a:r>
              <a:rPr lang="en-US" sz="1800" dirty="0">
                <a:solidFill>
                  <a:schemeClr val="tx1"/>
                </a:solidFill>
              </a:rPr>
              <a:t>In this example the source name is </a:t>
            </a:r>
            <a:r>
              <a:rPr lang="en-US" sz="1800" b="1" i="1" dirty="0">
                <a:solidFill>
                  <a:schemeClr val="tx1"/>
                </a:solidFill>
              </a:rPr>
              <a:t>V1</a:t>
            </a:r>
          </a:p>
          <a:p>
            <a:endParaRPr lang="en-US" sz="1800" b="1" i="1" dirty="0">
              <a:solidFill>
                <a:schemeClr val="tx1"/>
              </a:solidFill>
            </a:endParaRPr>
          </a:p>
        </p:txBody>
      </p:sp>
      <p:cxnSp>
        <p:nvCxnSpPr>
          <p:cNvPr id="7" name="Straight Arrow Connector 6">
            <a:extLst>
              <a:ext uri="{FF2B5EF4-FFF2-40B4-BE49-F238E27FC236}">
                <a16:creationId xmlns:a16="http://schemas.microsoft.com/office/drawing/2014/main" id="{8091FD24-1792-4117-B83D-1058DAA15643}"/>
              </a:ext>
            </a:extLst>
          </p:cNvPr>
          <p:cNvCxnSpPr>
            <a:cxnSpLocks/>
            <a:stCxn id="6" idx="0"/>
          </p:cNvCxnSpPr>
          <p:nvPr/>
        </p:nvCxnSpPr>
        <p:spPr>
          <a:xfrm flipV="1">
            <a:off x="10401300" y="3048001"/>
            <a:ext cx="419100" cy="2454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52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B5A1-612A-44A7-85AA-BD8AED08059F}"/>
              </a:ext>
            </a:extLst>
          </p:cNvPr>
          <p:cNvSpPr>
            <a:spLocks noGrp="1"/>
          </p:cNvSpPr>
          <p:nvPr>
            <p:ph type="title"/>
          </p:nvPr>
        </p:nvSpPr>
        <p:spPr/>
        <p:txBody>
          <a:bodyPr/>
          <a:lstStyle/>
          <a:p>
            <a:r>
              <a:rPr lang="en-US" dirty="0"/>
              <a:t>Noise analysis</a:t>
            </a:r>
          </a:p>
        </p:txBody>
      </p:sp>
      <p:sp>
        <p:nvSpPr>
          <p:cNvPr id="3" name="Slide Number Placeholder 2">
            <a:extLst>
              <a:ext uri="{FF2B5EF4-FFF2-40B4-BE49-F238E27FC236}">
                <a16:creationId xmlns:a16="http://schemas.microsoft.com/office/drawing/2014/main" id="{14FD73D0-45DE-4F82-9CE8-F9CC9D3B127B}"/>
              </a:ext>
            </a:extLst>
          </p:cNvPr>
          <p:cNvSpPr>
            <a:spLocks noGrp="1"/>
          </p:cNvSpPr>
          <p:nvPr>
            <p:ph type="sldNum" sz="quarter" idx="10"/>
          </p:nvPr>
        </p:nvSpPr>
        <p:spPr/>
        <p:txBody>
          <a:bodyPr/>
          <a:lstStyle/>
          <a:p>
            <a:pPr>
              <a:defRPr/>
            </a:pPr>
            <a:fld id="{D4C52F08-588C-488E-A5AB-DF69250DE862}" type="slidenum">
              <a:rPr lang="en-US" smtClean="0"/>
              <a:pPr>
                <a:defRPr/>
              </a:pPr>
              <a:t>32</a:t>
            </a:fld>
            <a:endParaRPr lang="en-US"/>
          </a:p>
        </p:txBody>
      </p:sp>
      <p:pic>
        <p:nvPicPr>
          <p:cNvPr id="4" name="Picture 3">
            <a:extLst>
              <a:ext uri="{FF2B5EF4-FFF2-40B4-BE49-F238E27FC236}">
                <a16:creationId xmlns:a16="http://schemas.microsoft.com/office/drawing/2014/main" id="{C0CCE118-01F6-468A-A613-DE3859CFE574}"/>
              </a:ext>
            </a:extLst>
          </p:cNvPr>
          <p:cNvPicPr>
            <a:picLocks noChangeAspect="1"/>
          </p:cNvPicPr>
          <p:nvPr/>
        </p:nvPicPr>
        <p:blipFill>
          <a:blip r:embed="rId2"/>
          <a:stretch>
            <a:fillRect/>
          </a:stretch>
        </p:blipFill>
        <p:spPr>
          <a:xfrm>
            <a:off x="533400" y="914400"/>
            <a:ext cx="6153150" cy="4333875"/>
          </a:xfrm>
          <a:prstGeom prst="rect">
            <a:avLst/>
          </a:prstGeom>
        </p:spPr>
      </p:pic>
      <mc:AlternateContent xmlns:mc="http://schemas.openxmlformats.org/markup-compatibility/2006" xmlns:a14="http://schemas.microsoft.com/office/drawing/2010/main">
        <mc:Choice Requires="a14">
          <p:sp>
            <p:nvSpPr>
              <p:cNvPr id="6" name="Rounded Rectangle 10">
                <a:extLst>
                  <a:ext uri="{FF2B5EF4-FFF2-40B4-BE49-F238E27FC236}">
                    <a16:creationId xmlns:a16="http://schemas.microsoft.com/office/drawing/2014/main" id="{40EEC6E9-A841-4F99-8921-653066E86401}"/>
                  </a:ext>
                </a:extLst>
              </p:cNvPr>
              <p:cNvSpPr/>
              <p:nvPr/>
            </p:nvSpPr>
            <p:spPr>
              <a:xfrm>
                <a:off x="533400" y="5334000"/>
                <a:ext cx="6019800" cy="22098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Integrated Total RMS noise</a:t>
                </a:r>
              </a:p>
              <a:p>
                <a:pPr marL="285750" indent="-285750">
                  <a:buFont typeface="Arial" panose="020B0604020202020204" pitchFamily="34" charset="0"/>
                  <a:buChar char="•"/>
                </a:pPr>
                <a:r>
                  <a:rPr lang="en-US" sz="1800" dirty="0">
                    <a:solidFill>
                      <a:schemeClr val="tx1"/>
                    </a:solidFill>
                  </a:rPr>
                  <a:t>“S” is the integral function</a:t>
                </a:r>
              </a:p>
              <a:p>
                <a:pPr marL="285750" indent="-285750">
                  <a:buFont typeface="Arial" panose="020B0604020202020204" pitchFamily="34" charset="0"/>
                  <a:buChar char="•"/>
                </a:pPr>
                <a:r>
                  <a:rPr lang="en-US" sz="1800" dirty="0">
                    <a:solidFill>
                      <a:schemeClr val="tx1"/>
                    </a:solidFill>
                  </a:rPr>
                  <a:t>SQRT is the square root function</a:t>
                </a:r>
              </a:p>
              <a:p>
                <a:pPr marL="285750" indent="-285750">
                  <a:buFont typeface="Arial" panose="020B0604020202020204" pitchFamily="34" charset="0"/>
                  <a:buChar char="•"/>
                </a:pPr>
                <a:r>
                  <a:rPr lang="en-US" sz="1800" dirty="0">
                    <a:solidFill>
                      <a:schemeClr val="tx1"/>
                    </a:solidFill>
                  </a:rPr>
                  <a:t>NTOT(ONOISE) = Noise power in V</a:t>
                </a:r>
                <a:r>
                  <a:rPr lang="en-US" sz="1800" baseline="30000" dirty="0">
                    <a:solidFill>
                      <a:schemeClr val="tx1"/>
                    </a:solidFill>
                  </a:rPr>
                  <a:t>2</a:t>
                </a:r>
                <a:r>
                  <a:rPr lang="en-US" sz="1800" dirty="0">
                    <a:solidFill>
                      <a:schemeClr val="tx1"/>
                    </a:solidFill>
                  </a:rPr>
                  <a:t>/Hz</a:t>
                </a:r>
              </a:p>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𝐸</m:t>
                          </m:r>
                        </m:e>
                        <m:sub>
                          <m:r>
                            <a:rPr lang="en-US" sz="1800" b="0" i="1" smtClean="0">
                              <a:solidFill>
                                <a:schemeClr val="tx1"/>
                              </a:solidFill>
                              <a:latin typeface="Cambria Math" panose="02040503050406030204" pitchFamily="18" charset="0"/>
                            </a:rPr>
                            <m:t>𝑛</m:t>
                          </m:r>
                        </m:sub>
                      </m:sSub>
                      <m:r>
                        <a:rPr lang="en-US" sz="1800" b="0" i="1" smtClean="0">
                          <a:solidFill>
                            <a:schemeClr val="tx1"/>
                          </a:solidFill>
                          <a:latin typeface="Cambria Math" panose="02040503050406030204" pitchFamily="18" charset="0"/>
                        </a:rPr>
                        <m:t>=</m:t>
                      </m:r>
                      <m:rad>
                        <m:radPr>
                          <m:degHide m:val="on"/>
                          <m:ctrlPr>
                            <a:rPr lang="en-US" sz="1800" b="0" i="1" smtClean="0">
                              <a:solidFill>
                                <a:schemeClr val="tx1"/>
                              </a:solidFill>
                              <a:latin typeface="Cambria Math" panose="02040503050406030204" pitchFamily="18" charset="0"/>
                            </a:rPr>
                          </m:ctrlPr>
                        </m:radPr>
                        <m:deg/>
                        <m:e>
                          <m:nary>
                            <m:naryPr>
                              <m:limLoc m:val="undOvr"/>
                              <m:subHide m:val="on"/>
                              <m:supHide m:val="on"/>
                              <m:ctrlPr>
                                <a:rPr lang="en-US" sz="1800" b="0" i="1" smtClean="0">
                                  <a:solidFill>
                                    <a:schemeClr val="tx1"/>
                                  </a:solidFill>
                                  <a:latin typeface="Cambria Math" panose="02040503050406030204" pitchFamily="18" charset="0"/>
                                </a:rPr>
                              </m:ctrlPr>
                            </m:naryPr>
                            <m:sub/>
                            <m:sup/>
                            <m:e>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𝑃</m:t>
                                  </m:r>
                                </m:e>
                                <m:sub>
                                  <m:r>
                                    <a:rPr lang="en-US" sz="1800" b="0" i="1" smtClean="0">
                                      <a:solidFill>
                                        <a:schemeClr val="tx1"/>
                                      </a:solidFill>
                                      <a:latin typeface="Cambria Math" panose="02040503050406030204" pitchFamily="18" charset="0"/>
                                    </a:rPr>
                                    <m:t>𝑛</m:t>
                                  </m:r>
                                </m:sub>
                              </m:sSub>
                            </m:e>
                          </m:nary>
                        </m:e>
                      </m:rad>
                    </m:oMath>
                  </m:oMathPara>
                </a14:m>
                <a:endParaRPr lang="en-US" sz="1800" dirty="0">
                  <a:solidFill>
                    <a:schemeClr val="tx1"/>
                  </a:solidFill>
                </a:endParaRPr>
              </a:p>
            </p:txBody>
          </p:sp>
        </mc:Choice>
        <mc:Fallback xmlns="">
          <p:sp>
            <p:nvSpPr>
              <p:cNvPr id="6" name="Rounded Rectangle 10">
                <a:extLst>
                  <a:ext uri="{FF2B5EF4-FFF2-40B4-BE49-F238E27FC236}">
                    <a16:creationId xmlns:a16="http://schemas.microsoft.com/office/drawing/2014/main" id="{40EEC6E9-A841-4F99-8921-653066E86401}"/>
                  </a:ext>
                </a:extLst>
              </p:cNvPr>
              <p:cNvSpPr>
                <a:spLocks noRot="1" noChangeAspect="1" noMove="1" noResize="1" noEditPoints="1" noAdjustHandles="1" noChangeArrowheads="1" noChangeShapeType="1" noTextEdit="1"/>
              </p:cNvSpPr>
              <p:nvPr/>
            </p:nvSpPr>
            <p:spPr>
              <a:xfrm>
                <a:off x="533400" y="5334000"/>
                <a:ext cx="6019800" cy="2209800"/>
              </a:xfrm>
              <a:prstGeom prst="roundRect">
                <a:avLst/>
              </a:prstGeom>
              <a:blipFill>
                <a:blip r:embed="rId3"/>
                <a:stretch>
                  <a:fillRect/>
                </a:stretch>
              </a:blipFill>
              <a:ln w="38100">
                <a:solidFill>
                  <a:schemeClr val="tx2"/>
                </a:solidFill>
              </a:ln>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4B7117C9-9B27-4F93-8AC1-9B4A4C3EA3B4}"/>
              </a:ext>
            </a:extLst>
          </p:cNvPr>
          <p:cNvSpPr/>
          <p:nvPr/>
        </p:nvSpPr>
        <p:spPr>
          <a:xfrm>
            <a:off x="7137400" y="5381154"/>
            <a:ext cx="6883400" cy="170544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Voltage Noise Spectral Density </a:t>
            </a: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V(ONOISE) is the noise density in V/</a:t>
            </a:r>
            <a:r>
              <a:rPr lang="en-US" sz="1800" dirty="0" err="1">
                <a:solidFill>
                  <a:schemeClr val="tx1"/>
                </a:solidFill>
              </a:rPr>
              <a:t>rtHz</a:t>
            </a:r>
            <a:r>
              <a:rPr lang="en-US" sz="1800" dirty="0">
                <a:solidFill>
                  <a:schemeClr val="tx1"/>
                </a:solidFill>
              </a:rPr>
              <a:t> at the output</a:t>
            </a:r>
          </a:p>
          <a:p>
            <a:pPr marL="285750" indent="-285750">
              <a:buFont typeface="Arial" panose="020B0604020202020204" pitchFamily="34" charset="0"/>
              <a:buChar char="•"/>
            </a:pPr>
            <a:r>
              <a:rPr lang="en-US" sz="1800" dirty="0">
                <a:solidFill>
                  <a:schemeClr val="tx1"/>
                </a:solidFill>
              </a:rPr>
              <a:t>V(INOISE) is the input noise density</a:t>
            </a:r>
          </a:p>
          <a:p>
            <a:pPr marL="285750" indent="-285750">
              <a:buFont typeface="Arial" panose="020B0604020202020204" pitchFamily="34" charset="0"/>
              <a:buChar char="•"/>
            </a:pPr>
            <a:r>
              <a:rPr lang="en-US" sz="1800" dirty="0">
                <a:solidFill>
                  <a:schemeClr val="tx1"/>
                </a:solidFill>
              </a:rPr>
              <a:t>Note: the “Noise” check box will give noise power in V</a:t>
            </a:r>
            <a:r>
              <a:rPr lang="en-US" sz="1800" baseline="30000" dirty="0">
                <a:solidFill>
                  <a:schemeClr val="tx1"/>
                </a:solidFill>
              </a:rPr>
              <a:t>2</a:t>
            </a:r>
            <a:r>
              <a:rPr lang="en-US" sz="1800" dirty="0">
                <a:solidFill>
                  <a:schemeClr val="tx1"/>
                </a:solidFill>
              </a:rPr>
              <a:t>/Hz </a:t>
            </a:r>
          </a:p>
        </p:txBody>
      </p:sp>
      <p:pic>
        <p:nvPicPr>
          <p:cNvPr id="7" name="Picture 6">
            <a:extLst>
              <a:ext uri="{FF2B5EF4-FFF2-40B4-BE49-F238E27FC236}">
                <a16:creationId xmlns:a16="http://schemas.microsoft.com/office/drawing/2014/main" id="{0AADB780-47CC-4CAC-A631-E6FDF4F7ED13}"/>
              </a:ext>
            </a:extLst>
          </p:cNvPr>
          <p:cNvPicPr>
            <a:picLocks noChangeAspect="1"/>
          </p:cNvPicPr>
          <p:nvPr/>
        </p:nvPicPr>
        <p:blipFill>
          <a:blip r:embed="rId4"/>
          <a:stretch>
            <a:fillRect/>
          </a:stretch>
        </p:blipFill>
        <p:spPr>
          <a:xfrm>
            <a:off x="6981825" y="914400"/>
            <a:ext cx="6153150" cy="4333875"/>
          </a:xfrm>
          <a:prstGeom prst="rect">
            <a:avLst/>
          </a:prstGeom>
        </p:spPr>
      </p:pic>
    </p:spTree>
    <p:extLst>
      <p:ext uri="{BB962C8B-B14F-4D97-AF65-F5344CB8AC3E}">
        <p14:creationId xmlns:p14="http://schemas.microsoft.com/office/powerpoint/2010/main" val="81679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95FC-BF02-4CBC-953C-8F6B1EAF903F}"/>
              </a:ext>
            </a:extLst>
          </p:cNvPr>
          <p:cNvSpPr>
            <a:spLocks noGrp="1"/>
          </p:cNvSpPr>
          <p:nvPr>
            <p:ph type="title"/>
          </p:nvPr>
        </p:nvSpPr>
        <p:spPr/>
        <p:txBody>
          <a:bodyPr/>
          <a:lstStyle/>
          <a:p>
            <a:r>
              <a:rPr lang="en-US" dirty="0"/>
              <a:t>Noise analysis</a:t>
            </a:r>
          </a:p>
        </p:txBody>
      </p:sp>
      <p:sp>
        <p:nvSpPr>
          <p:cNvPr id="3" name="Slide Number Placeholder 2">
            <a:extLst>
              <a:ext uri="{FF2B5EF4-FFF2-40B4-BE49-F238E27FC236}">
                <a16:creationId xmlns:a16="http://schemas.microsoft.com/office/drawing/2014/main" id="{F20962ED-2432-42DA-BF98-D333AF148E3F}"/>
              </a:ext>
            </a:extLst>
          </p:cNvPr>
          <p:cNvSpPr>
            <a:spLocks noGrp="1"/>
          </p:cNvSpPr>
          <p:nvPr>
            <p:ph type="sldNum" sz="quarter" idx="10"/>
          </p:nvPr>
        </p:nvSpPr>
        <p:spPr/>
        <p:txBody>
          <a:bodyPr/>
          <a:lstStyle/>
          <a:p>
            <a:pPr>
              <a:defRPr/>
            </a:pPr>
            <a:fld id="{D4C52F08-588C-488E-A5AB-DF69250DE862}" type="slidenum">
              <a:rPr lang="en-US" smtClean="0"/>
              <a:pPr>
                <a:defRPr/>
              </a:pPr>
              <a:t>33</a:t>
            </a:fld>
            <a:endParaRPr lang="en-US"/>
          </a:p>
        </p:txBody>
      </p:sp>
      <p:pic>
        <p:nvPicPr>
          <p:cNvPr id="4" name="Picture 3">
            <a:extLst>
              <a:ext uri="{FF2B5EF4-FFF2-40B4-BE49-F238E27FC236}">
                <a16:creationId xmlns:a16="http://schemas.microsoft.com/office/drawing/2014/main" id="{714C56DC-0AE6-4BFC-BFB3-90B32151F20A}"/>
              </a:ext>
            </a:extLst>
          </p:cNvPr>
          <p:cNvPicPr>
            <a:picLocks noChangeAspect="1"/>
          </p:cNvPicPr>
          <p:nvPr/>
        </p:nvPicPr>
        <p:blipFill>
          <a:blip r:embed="rId2"/>
          <a:stretch>
            <a:fillRect/>
          </a:stretch>
        </p:blipFill>
        <p:spPr>
          <a:xfrm>
            <a:off x="9906000" y="1168605"/>
            <a:ext cx="4222738" cy="6110287"/>
          </a:xfrm>
          <a:prstGeom prst="rect">
            <a:avLst/>
          </a:prstGeom>
        </p:spPr>
      </p:pic>
      <p:pic>
        <p:nvPicPr>
          <p:cNvPr id="5" name="Picture 4">
            <a:extLst>
              <a:ext uri="{FF2B5EF4-FFF2-40B4-BE49-F238E27FC236}">
                <a16:creationId xmlns:a16="http://schemas.microsoft.com/office/drawing/2014/main" id="{81B46114-38FB-4112-ACAF-4E167C09114B}"/>
              </a:ext>
            </a:extLst>
          </p:cNvPr>
          <p:cNvPicPr>
            <a:picLocks noChangeAspect="1"/>
          </p:cNvPicPr>
          <p:nvPr/>
        </p:nvPicPr>
        <p:blipFill>
          <a:blip r:embed="rId3"/>
          <a:stretch>
            <a:fillRect/>
          </a:stretch>
        </p:blipFill>
        <p:spPr>
          <a:xfrm>
            <a:off x="4676774" y="1165292"/>
            <a:ext cx="5229225" cy="2990850"/>
          </a:xfrm>
          <a:prstGeom prst="rect">
            <a:avLst/>
          </a:prstGeom>
        </p:spPr>
      </p:pic>
      <p:pic>
        <p:nvPicPr>
          <p:cNvPr id="6" name="Picture 5">
            <a:extLst>
              <a:ext uri="{FF2B5EF4-FFF2-40B4-BE49-F238E27FC236}">
                <a16:creationId xmlns:a16="http://schemas.microsoft.com/office/drawing/2014/main" id="{8D819BDE-FA61-4FB1-A4B4-7C43F227D909}"/>
              </a:ext>
            </a:extLst>
          </p:cNvPr>
          <p:cNvPicPr>
            <a:picLocks noChangeAspect="1"/>
          </p:cNvPicPr>
          <p:nvPr/>
        </p:nvPicPr>
        <p:blipFill>
          <a:blip r:embed="rId4"/>
          <a:stretch>
            <a:fillRect/>
          </a:stretch>
        </p:blipFill>
        <p:spPr>
          <a:xfrm>
            <a:off x="4676775" y="4271477"/>
            <a:ext cx="5229225" cy="2990850"/>
          </a:xfrm>
          <a:prstGeom prst="rect">
            <a:avLst/>
          </a:prstGeom>
        </p:spPr>
      </p:pic>
      <p:pic>
        <p:nvPicPr>
          <p:cNvPr id="7" name="Picture 6">
            <a:extLst>
              <a:ext uri="{FF2B5EF4-FFF2-40B4-BE49-F238E27FC236}">
                <a16:creationId xmlns:a16="http://schemas.microsoft.com/office/drawing/2014/main" id="{0876B92A-DF5D-4BA1-9371-8B621A9140FF}"/>
              </a:ext>
            </a:extLst>
          </p:cNvPr>
          <p:cNvPicPr>
            <a:picLocks noChangeAspect="1"/>
          </p:cNvPicPr>
          <p:nvPr/>
        </p:nvPicPr>
        <p:blipFill>
          <a:blip r:embed="rId5"/>
          <a:stretch>
            <a:fillRect/>
          </a:stretch>
        </p:blipFill>
        <p:spPr>
          <a:xfrm>
            <a:off x="990600" y="3217929"/>
            <a:ext cx="2943225" cy="1876425"/>
          </a:xfrm>
          <a:prstGeom prst="rect">
            <a:avLst/>
          </a:prstGeom>
        </p:spPr>
      </p:pic>
      <p:sp>
        <p:nvSpPr>
          <p:cNvPr id="8" name="Rounded Rectangle 10">
            <a:extLst>
              <a:ext uri="{FF2B5EF4-FFF2-40B4-BE49-F238E27FC236}">
                <a16:creationId xmlns:a16="http://schemas.microsoft.com/office/drawing/2014/main" id="{308539DE-8444-4921-A621-2C7929152916}"/>
              </a:ext>
            </a:extLst>
          </p:cNvPr>
          <p:cNvSpPr/>
          <p:nvPr/>
        </p:nvSpPr>
        <p:spPr>
          <a:xfrm>
            <a:off x="731148" y="5576751"/>
            <a:ext cx="3429000" cy="1702141"/>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This slide shows the two traces for noise density and integrated noise match TINA.  By default PSPICE plots noise power which isn’t very useful</a:t>
            </a:r>
            <a:endParaRPr lang="en-US" sz="1800" b="1" i="1" dirty="0">
              <a:solidFill>
                <a:schemeClr val="tx1"/>
              </a:solidFill>
            </a:endParaRPr>
          </a:p>
        </p:txBody>
      </p:sp>
      <p:sp>
        <p:nvSpPr>
          <p:cNvPr id="10" name="Rounded Rectangle 10">
            <a:extLst>
              <a:ext uri="{FF2B5EF4-FFF2-40B4-BE49-F238E27FC236}">
                <a16:creationId xmlns:a16="http://schemas.microsoft.com/office/drawing/2014/main" id="{56576534-96CF-4C1C-AC8C-683CFC8CC1B3}"/>
              </a:ext>
            </a:extLst>
          </p:cNvPr>
          <p:cNvSpPr/>
          <p:nvPr/>
        </p:nvSpPr>
        <p:spPr>
          <a:xfrm>
            <a:off x="5715000" y="1828800"/>
            <a:ext cx="2133600" cy="83191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Integrated noise</a:t>
            </a:r>
            <a:endParaRPr lang="en-US" sz="1800" b="1" i="1" dirty="0">
              <a:solidFill>
                <a:schemeClr val="tx1"/>
              </a:solidFill>
            </a:endParaRPr>
          </a:p>
        </p:txBody>
      </p:sp>
      <p:sp>
        <p:nvSpPr>
          <p:cNvPr id="11" name="Rounded Rectangle 10">
            <a:extLst>
              <a:ext uri="{FF2B5EF4-FFF2-40B4-BE49-F238E27FC236}">
                <a16:creationId xmlns:a16="http://schemas.microsoft.com/office/drawing/2014/main" id="{D8C5441D-9430-4B36-8865-B513D556B2A9}"/>
              </a:ext>
            </a:extLst>
          </p:cNvPr>
          <p:cNvSpPr/>
          <p:nvPr/>
        </p:nvSpPr>
        <p:spPr>
          <a:xfrm>
            <a:off x="6070600" y="5160792"/>
            <a:ext cx="2133600" cy="83191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Voltage Noise density</a:t>
            </a:r>
            <a:endParaRPr lang="en-US" sz="1800" b="1" i="1" dirty="0">
              <a:solidFill>
                <a:schemeClr val="tx1"/>
              </a:solidFill>
            </a:endParaRPr>
          </a:p>
        </p:txBody>
      </p:sp>
    </p:spTree>
    <p:extLst>
      <p:ext uri="{BB962C8B-B14F-4D97-AF65-F5344CB8AC3E}">
        <p14:creationId xmlns:p14="http://schemas.microsoft.com/office/powerpoint/2010/main" val="367367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F8B-9033-4EAE-A50F-819DBB59E465}"/>
              </a:ext>
            </a:extLst>
          </p:cNvPr>
          <p:cNvSpPr>
            <a:spLocks noGrp="1"/>
          </p:cNvSpPr>
          <p:nvPr>
            <p:ph type="title"/>
          </p:nvPr>
        </p:nvSpPr>
        <p:spPr/>
        <p:txBody>
          <a:bodyPr/>
          <a:lstStyle/>
          <a:p>
            <a:r>
              <a:rPr lang="en-US" dirty="0"/>
              <a:t>Parameter Stepping: Edit schematic value</a:t>
            </a:r>
          </a:p>
        </p:txBody>
      </p:sp>
      <p:sp>
        <p:nvSpPr>
          <p:cNvPr id="3" name="Slide Number Placeholder 2">
            <a:extLst>
              <a:ext uri="{FF2B5EF4-FFF2-40B4-BE49-F238E27FC236}">
                <a16:creationId xmlns:a16="http://schemas.microsoft.com/office/drawing/2014/main" id="{8CE6FA5F-1DA5-4F91-90CA-1925927BDF62}"/>
              </a:ext>
            </a:extLst>
          </p:cNvPr>
          <p:cNvSpPr>
            <a:spLocks noGrp="1"/>
          </p:cNvSpPr>
          <p:nvPr>
            <p:ph type="sldNum" sz="quarter" idx="10"/>
          </p:nvPr>
        </p:nvSpPr>
        <p:spPr/>
        <p:txBody>
          <a:bodyPr/>
          <a:lstStyle/>
          <a:p>
            <a:pPr>
              <a:defRPr/>
            </a:pPr>
            <a:fld id="{D4C52F08-588C-488E-A5AB-DF69250DE862}" type="slidenum">
              <a:rPr lang="en-US" smtClean="0"/>
              <a:pPr>
                <a:defRPr/>
              </a:pPr>
              <a:t>34</a:t>
            </a:fld>
            <a:endParaRPr lang="en-US"/>
          </a:p>
        </p:txBody>
      </p:sp>
      <p:pic>
        <p:nvPicPr>
          <p:cNvPr id="4" name="Picture 3">
            <a:extLst>
              <a:ext uri="{FF2B5EF4-FFF2-40B4-BE49-F238E27FC236}">
                <a16:creationId xmlns:a16="http://schemas.microsoft.com/office/drawing/2014/main" id="{186D0189-B36A-4DDE-97B5-F33CE6489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3989" y="2055566"/>
            <a:ext cx="4038600" cy="3693010"/>
          </a:xfrm>
          <a:prstGeom prst="rect">
            <a:avLst/>
          </a:prstGeom>
        </p:spPr>
      </p:pic>
      <p:pic>
        <p:nvPicPr>
          <p:cNvPr id="5" name="Picture 4">
            <a:extLst>
              <a:ext uri="{FF2B5EF4-FFF2-40B4-BE49-F238E27FC236}">
                <a16:creationId xmlns:a16="http://schemas.microsoft.com/office/drawing/2014/main" id="{B12D1903-9CD8-4C6C-BA14-B7C74CD0C544}"/>
              </a:ext>
            </a:extLst>
          </p:cNvPr>
          <p:cNvPicPr>
            <a:picLocks noChangeAspect="1"/>
          </p:cNvPicPr>
          <p:nvPr/>
        </p:nvPicPr>
        <p:blipFill>
          <a:blip r:embed="rId3"/>
          <a:stretch>
            <a:fillRect/>
          </a:stretch>
        </p:blipFill>
        <p:spPr>
          <a:xfrm>
            <a:off x="5627682" y="1025740"/>
            <a:ext cx="3514725" cy="3324225"/>
          </a:xfrm>
          <a:prstGeom prst="rect">
            <a:avLst/>
          </a:prstGeom>
        </p:spPr>
      </p:pic>
      <p:sp>
        <p:nvSpPr>
          <p:cNvPr id="6" name="Rounded Rectangle 10">
            <a:extLst>
              <a:ext uri="{FF2B5EF4-FFF2-40B4-BE49-F238E27FC236}">
                <a16:creationId xmlns:a16="http://schemas.microsoft.com/office/drawing/2014/main" id="{8B211479-A672-414A-A8B0-FC045DFC2282}"/>
              </a:ext>
            </a:extLst>
          </p:cNvPr>
          <p:cNvSpPr/>
          <p:nvPr/>
        </p:nvSpPr>
        <p:spPr>
          <a:xfrm>
            <a:off x="5943600" y="6066100"/>
            <a:ext cx="342900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2"/>
            </a:pPr>
            <a:r>
              <a:rPr lang="en-US" sz="1800" dirty="0">
                <a:solidFill>
                  <a:schemeClr val="tx1"/>
                </a:solidFill>
              </a:rPr>
              <a:t>Double click on the value “1n”.  Change it to {C1_Val}</a:t>
            </a:r>
          </a:p>
        </p:txBody>
      </p:sp>
      <p:cxnSp>
        <p:nvCxnSpPr>
          <p:cNvPr id="7" name="Straight Arrow Connector 6">
            <a:extLst>
              <a:ext uri="{FF2B5EF4-FFF2-40B4-BE49-F238E27FC236}">
                <a16:creationId xmlns:a16="http://schemas.microsoft.com/office/drawing/2014/main" id="{229CBDBD-80CF-4658-9A33-C2CF87C16BAD}"/>
              </a:ext>
            </a:extLst>
          </p:cNvPr>
          <p:cNvCxnSpPr>
            <a:cxnSpLocks/>
            <a:stCxn id="6" idx="0"/>
          </p:cNvCxnSpPr>
          <p:nvPr/>
        </p:nvCxnSpPr>
        <p:spPr>
          <a:xfrm flipH="1" flipV="1">
            <a:off x="4267200" y="3973118"/>
            <a:ext cx="3390900" cy="2092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2C91B0A-1B7E-425F-B771-4B8006B222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53600" y="1904999"/>
            <a:ext cx="4655126" cy="3657601"/>
          </a:xfrm>
          <a:prstGeom prst="rect">
            <a:avLst/>
          </a:prstGeom>
        </p:spPr>
      </p:pic>
      <p:cxnSp>
        <p:nvCxnSpPr>
          <p:cNvPr id="18" name="Straight Arrow Connector 17">
            <a:extLst>
              <a:ext uri="{FF2B5EF4-FFF2-40B4-BE49-F238E27FC236}">
                <a16:creationId xmlns:a16="http://schemas.microsoft.com/office/drawing/2014/main" id="{7EC1BAD9-71E7-4BCF-BEC1-6A682C2EA3BF}"/>
              </a:ext>
            </a:extLst>
          </p:cNvPr>
          <p:cNvCxnSpPr>
            <a:cxnSpLocks/>
            <a:stCxn id="6" idx="0"/>
          </p:cNvCxnSpPr>
          <p:nvPr/>
        </p:nvCxnSpPr>
        <p:spPr>
          <a:xfrm flipV="1">
            <a:off x="7658100" y="3973118"/>
            <a:ext cx="5676900" cy="2092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10">
            <a:extLst>
              <a:ext uri="{FF2B5EF4-FFF2-40B4-BE49-F238E27FC236}">
                <a16:creationId xmlns:a16="http://schemas.microsoft.com/office/drawing/2014/main" id="{4E8E7A6B-034B-4B77-8167-64395CA55134}"/>
              </a:ext>
            </a:extLst>
          </p:cNvPr>
          <p:cNvSpPr/>
          <p:nvPr/>
        </p:nvSpPr>
        <p:spPr>
          <a:xfrm>
            <a:off x="390717" y="6231658"/>
            <a:ext cx="4161871" cy="1235941"/>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Draw circuit schematic.  For this example, use 100kHz (10us period) square wave.</a:t>
            </a:r>
          </a:p>
        </p:txBody>
      </p:sp>
      <p:cxnSp>
        <p:nvCxnSpPr>
          <p:cNvPr id="23" name="Straight Arrow Connector 22">
            <a:extLst>
              <a:ext uri="{FF2B5EF4-FFF2-40B4-BE49-F238E27FC236}">
                <a16:creationId xmlns:a16="http://schemas.microsoft.com/office/drawing/2014/main" id="{9F5BEAE7-E836-4520-9491-EE16ED36FE75}"/>
              </a:ext>
            </a:extLst>
          </p:cNvPr>
          <p:cNvCxnSpPr>
            <a:cxnSpLocks/>
          </p:cNvCxnSpPr>
          <p:nvPr/>
        </p:nvCxnSpPr>
        <p:spPr>
          <a:xfrm flipH="1" flipV="1">
            <a:off x="1068393" y="4572000"/>
            <a:ext cx="1092668" cy="1659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DA4DE18-AF73-4D84-91F3-D185BB715FEA}"/>
              </a:ext>
            </a:extLst>
          </p:cNvPr>
          <p:cNvCxnSpPr>
            <a:cxnSpLocks/>
            <a:stCxn id="6" idx="0"/>
          </p:cNvCxnSpPr>
          <p:nvPr/>
        </p:nvCxnSpPr>
        <p:spPr>
          <a:xfrm flipH="1" flipV="1">
            <a:off x="6629400" y="2003006"/>
            <a:ext cx="1028700" cy="40630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7A3FA26-BD0B-41FF-9D0F-B127E1D1436B}"/>
              </a:ext>
            </a:extLst>
          </p:cNvPr>
          <p:cNvSpPr/>
          <p:nvPr/>
        </p:nvSpPr>
        <p:spPr>
          <a:xfrm>
            <a:off x="5486400" y="1600200"/>
            <a:ext cx="1981200" cy="40280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57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99701BE-6136-4CC3-B892-22684DF2D2C3}"/>
              </a:ext>
            </a:extLst>
          </p:cNvPr>
          <p:cNvGrpSpPr/>
          <p:nvPr/>
        </p:nvGrpSpPr>
        <p:grpSpPr>
          <a:xfrm>
            <a:off x="9749426" y="414699"/>
            <a:ext cx="4576174" cy="6793168"/>
            <a:chOff x="8839200" y="414699"/>
            <a:chExt cx="4576174" cy="6793168"/>
          </a:xfrm>
        </p:grpSpPr>
        <p:pic>
          <p:nvPicPr>
            <p:cNvPr id="9" name="Picture 8">
              <a:extLst>
                <a:ext uri="{FF2B5EF4-FFF2-40B4-BE49-F238E27FC236}">
                  <a16:creationId xmlns:a16="http://schemas.microsoft.com/office/drawing/2014/main" id="{B1C6AA6F-ED8D-41B6-9517-51C1FFF207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9200" y="414699"/>
              <a:ext cx="4576174" cy="6793168"/>
            </a:xfrm>
            <a:prstGeom prst="rect">
              <a:avLst/>
            </a:prstGeom>
          </p:spPr>
        </p:pic>
        <p:sp>
          <p:nvSpPr>
            <p:cNvPr id="18" name="Rectangle: Rounded Corners 17">
              <a:extLst>
                <a:ext uri="{FF2B5EF4-FFF2-40B4-BE49-F238E27FC236}">
                  <a16:creationId xmlns:a16="http://schemas.microsoft.com/office/drawing/2014/main" id="{E2B177DA-20C1-4C79-986B-ADF8469195CE}"/>
                </a:ext>
              </a:extLst>
            </p:cNvPr>
            <p:cNvSpPr/>
            <p:nvPr/>
          </p:nvSpPr>
          <p:spPr>
            <a:xfrm>
              <a:off x="9046998" y="5181600"/>
              <a:ext cx="4029594" cy="3559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F06E935-D015-41B3-8610-7144D1FBB65F}"/>
                </a:ext>
              </a:extLst>
            </p:cNvPr>
            <p:cNvSpPr/>
            <p:nvPr/>
          </p:nvSpPr>
          <p:spPr>
            <a:xfrm>
              <a:off x="9046998" y="4341784"/>
              <a:ext cx="4029594" cy="351183"/>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6C418270-8203-4EEE-89B1-89286FB448B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3306" y="1077748"/>
            <a:ext cx="5959808" cy="5410200"/>
          </a:xfrm>
          <a:prstGeom prst="rect">
            <a:avLst/>
          </a:prstGeom>
        </p:spPr>
      </p:pic>
      <p:sp>
        <p:nvSpPr>
          <p:cNvPr id="2" name="Title 1">
            <a:extLst>
              <a:ext uri="{FF2B5EF4-FFF2-40B4-BE49-F238E27FC236}">
                <a16:creationId xmlns:a16="http://schemas.microsoft.com/office/drawing/2014/main" id="{6DD551B5-D90B-484D-B9AA-6C7A32A0F47E}"/>
              </a:ext>
            </a:extLst>
          </p:cNvPr>
          <p:cNvSpPr>
            <a:spLocks noGrp="1"/>
          </p:cNvSpPr>
          <p:nvPr>
            <p:ph type="title"/>
          </p:nvPr>
        </p:nvSpPr>
        <p:spPr>
          <a:xfrm>
            <a:off x="370840" y="171461"/>
            <a:ext cx="13533120" cy="977266"/>
          </a:xfrm>
        </p:spPr>
        <p:txBody>
          <a:bodyPr/>
          <a:lstStyle/>
          <a:p>
            <a:r>
              <a:rPr lang="en-US" dirty="0"/>
              <a:t>Parameter Stepping:  Find PARAM</a:t>
            </a:r>
          </a:p>
        </p:txBody>
      </p:sp>
      <p:sp>
        <p:nvSpPr>
          <p:cNvPr id="3" name="Slide Number Placeholder 2">
            <a:extLst>
              <a:ext uri="{FF2B5EF4-FFF2-40B4-BE49-F238E27FC236}">
                <a16:creationId xmlns:a16="http://schemas.microsoft.com/office/drawing/2014/main" id="{440A29AB-0299-41C2-96A7-C2DD471071B1}"/>
              </a:ext>
            </a:extLst>
          </p:cNvPr>
          <p:cNvSpPr>
            <a:spLocks noGrp="1"/>
          </p:cNvSpPr>
          <p:nvPr>
            <p:ph type="sldNum" sz="quarter" idx="10"/>
          </p:nvPr>
        </p:nvSpPr>
        <p:spPr/>
        <p:txBody>
          <a:bodyPr/>
          <a:lstStyle/>
          <a:p>
            <a:pPr>
              <a:defRPr/>
            </a:pPr>
            <a:fld id="{D4C52F08-588C-488E-A5AB-DF69250DE862}" type="slidenum">
              <a:rPr lang="en-US" smtClean="0"/>
              <a:pPr>
                <a:defRPr/>
              </a:pPr>
              <a:t>35</a:t>
            </a:fld>
            <a:endParaRPr lang="en-US"/>
          </a:p>
        </p:txBody>
      </p:sp>
      <p:sp>
        <p:nvSpPr>
          <p:cNvPr id="7" name="Rounded Rectangle 10">
            <a:extLst>
              <a:ext uri="{FF2B5EF4-FFF2-40B4-BE49-F238E27FC236}">
                <a16:creationId xmlns:a16="http://schemas.microsoft.com/office/drawing/2014/main" id="{ACBE4B73-2FF6-4C80-AB14-75DA0EEEF5FB}"/>
              </a:ext>
            </a:extLst>
          </p:cNvPr>
          <p:cNvSpPr/>
          <p:nvPr/>
        </p:nvSpPr>
        <p:spPr>
          <a:xfrm>
            <a:off x="203305" y="5791200"/>
            <a:ext cx="5327437" cy="1557574"/>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3.  Select “Place &gt; </a:t>
            </a:r>
            <a:r>
              <a:rPr lang="en-US" sz="1800" dirty="0" err="1">
                <a:solidFill>
                  <a:schemeClr val="tx1"/>
                </a:solidFill>
              </a:rPr>
              <a:t>Pspice</a:t>
            </a:r>
            <a:r>
              <a:rPr lang="en-US" sz="1800" dirty="0">
                <a:solidFill>
                  <a:schemeClr val="tx1"/>
                </a:solidFill>
              </a:rPr>
              <a:t> Component &gt; Search”  This will bring up the PSPICE search utility that you typically use to find TI components.</a:t>
            </a:r>
            <a:endParaRPr lang="en-US" sz="1800" b="1" i="1" dirty="0">
              <a:solidFill>
                <a:schemeClr val="tx1"/>
              </a:solidFill>
            </a:endParaRPr>
          </a:p>
        </p:txBody>
      </p:sp>
      <p:cxnSp>
        <p:nvCxnSpPr>
          <p:cNvPr id="8" name="Straight Arrow Connector 7">
            <a:extLst>
              <a:ext uri="{FF2B5EF4-FFF2-40B4-BE49-F238E27FC236}">
                <a16:creationId xmlns:a16="http://schemas.microsoft.com/office/drawing/2014/main" id="{225802A9-1323-4343-BB6F-AB6CCE11BB04}"/>
              </a:ext>
            </a:extLst>
          </p:cNvPr>
          <p:cNvCxnSpPr>
            <a:cxnSpLocks/>
            <a:stCxn id="7" idx="0"/>
          </p:cNvCxnSpPr>
          <p:nvPr/>
        </p:nvCxnSpPr>
        <p:spPr>
          <a:xfrm flipV="1">
            <a:off x="2867024" y="3810000"/>
            <a:ext cx="1079048" cy="198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0">
            <a:extLst>
              <a:ext uri="{FF2B5EF4-FFF2-40B4-BE49-F238E27FC236}">
                <a16:creationId xmlns:a16="http://schemas.microsoft.com/office/drawing/2014/main" id="{8C76F793-FFB2-4B96-89D5-26848EE42DEF}"/>
              </a:ext>
            </a:extLst>
          </p:cNvPr>
          <p:cNvSpPr/>
          <p:nvPr/>
        </p:nvSpPr>
        <p:spPr>
          <a:xfrm>
            <a:off x="5638800" y="4951373"/>
            <a:ext cx="3485938"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4.  In the search window type “PARAM” and press the </a:t>
            </a:r>
            <a:r>
              <a:rPr lang="en-US" sz="1800" dirty="0" err="1">
                <a:solidFill>
                  <a:schemeClr val="tx1"/>
                </a:solidFill>
              </a:rPr>
              <a:t>seach</a:t>
            </a:r>
            <a:r>
              <a:rPr lang="en-US" sz="1800" dirty="0">
                <a:solidFill>
                  <a:schemeClr val="tx1"/>
                </a:solidFill>
              </a:rPr>
              <a:t> magnifying glass. </a:t>
            </a:r>
          </a:p>
        </p:txBody>
      </p:sp>
      <p:cxnSp>
        <p:nvCxnSpPr>
          <p:cNvPr id="13" name="Straight Arrow Connector 12">
            <a:extLst>
              <a:ext uri="{FF2B5EF4-FFF2-40B4-BE49-F238E27FC236}">
                <a16:creationId xmlns:a16="http://schemas.microsoft.com/office/drawing/2014/main" id="{7FECC736-365E-46F2-970C-DE0996687F43}"/>
              </a:ext>
            </a:extLst>
          </p:cNvPr>
          <p:cNvCxnSpPr>
            <a:cxnSpLocks/>
            <a:stCxn id="12" idx="3"/>
          </p:cNvCxnSpPr>
          <p:nvPr/>
        </p:nvCxnSpPr>
        <p:spPr>
          <a:xfrm flipV="1">
            <a:off x="9124738" y="4692968"/>
            <a:ext cx="724429" cy="747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10">
            <a:extLst>
              <a:ext uri="{FF2B5EF4-FFF2-40B4-BE49-F238E27FC236}">
                <a16:creationId xmlns:a16="http://schemas.microsoft.com/office/drawing/2014/main" id="{3CAB1DDD-3AD7-4255-AEAD-371F3831A5DF}"/>
              </a:ext>
            </a:extLst>
          </p:cNvPr>
          <p:cNvSpPr/>
          <p:nvPr/>
        </p:nvSpPr>
        <p:spPr>
          <a:xfrm>
            <a:off x="5772037" y="6282160"/>
            <a:ext cx="2961624"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5"/>
            </a:pPr>
            <a:r>
              <a:rPr lang="en-US" sz="1800" dirty="0">
                <a:solidFill>
                  <a:schemeClr val="tx1"/>
                </a:solidFill>
              </a:rPr>
              <a:t>Double click on “PARAM” and drag it onto your schematic. </a:t>
            </a:r>
          </a:p>
        </p:txBody>
      </p:sp>
      <p:cxnSp>
        <p:nvCxnSpPr>
          <p:cNvPr id="26" name="Straight Arrow Connector 25">
            <a:extLst>
              <a:ext uri="{FF2B5EF4-FFF2-40B4-BE49-F238E27FC236}">
                <a16:creationId xmlns:a16="http://schemas.microsoft.com/office/drawing/2014/main" id="{5284142A-F5B7-4CE0-9D94-A43AA0A25FF2}"/>
              </a:ext>
            </a:extLst>
          </p:cNvPr>
          <p:cNvCxnSpPr>
            <a:cxnSpLocks/>
            <a:stCxn id="23" idx="3"/>
          </p:cNvCxnSpPr>
          <p:nvPr/>
        </p:nvCxnSpPr>
        <p:spPr>
          <a:xfrm flipV="1">
            <a:off x="8733661" y="5440007"/>
            <a:ext cx="1115506" cy="13307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162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B613-BBA3-4CD8-BF1F-366316D103EE}"/>
              </a:ext>
            </a:extLst>
          </p:cNvPr>
          <p:cNvSpPr>
            <a:spLocks noGrp="1"/>
          </p:cNvSpPr>
          <p:nvPr>
            <p:ph type="title"/>
          </p:nvPr>
        </p:nvSpPr>
        <p:spPr/>
        <p:txBody>
          <a:bodyPr/>
          <a:lstStyle/>
          <a:p>
            <a:r>
              <a:rPr lang="en-US" dirty="0"/>
              <a:t>Parameter Stepping: Edit PARAM</a:t>
            </a:r>
          </a:p>
        </p:txBody>
      </p:sp>
      <p:sp>
        <p:nvSpPr>
          <p:cNvPr id="3" name="Slide Number Placeholder 2">
            <a:extLst>
              <a:ext uri="{FF2B5EF4-FFF2-40B4-BE49-F238E27FC236}">
                <a16:creationId xmlns:a16="http://schemas.microsoft.com/office/drawing/2014/main" id="{26EFB38B-4215-4E20-AC08-A9476B7CF717}"/>
              </a:ext>
            </a:extLst>
          </p:cNvPr>
          <p:cNvSpPr>
            <a:spLocks noGrp="1"/>
          </p:cNvSpPr>
          <p:nvPr>
            <p:ph type="sldNum" sz="quarter" idx="10"/>
          </p:nvPr>
        </p:nvSpPr>
        <p:spPr/>
        <p:txBody>
          <a:bodyPr/>
          <a:lstStyle/>
          <a:p>
            <a:pPr>
              <a:defRPr/>
            </a:pPr>
            <a:fld id="{D4C52F08-588C-488E-A5AB-DF69250DE862}" type="slidenum">
              <a:rPr lang="en-US" smtClean="0"/>
              <a:pPr>
                <a:defRPr/>
              </a:pPr>
              <a:t>36</a:t>
            </a:fld>
            <a:endParaRPr lang="en-US"/>
          </a:p>
        </p:txBody>
      </p:sp>
      <p:pic>
        <p:nvPicPr>
          <p:cNvPr id="7" name="Picture 6">
            <a:extLst>
              <a:ext uri="{FF2B5EF4-FFF2-40B4-BE49-F238E27FC236}">
                <a16:creationId xmlns:a16="http://schemas.microsoft.com/office/drawing/2014/main" id="{B72E51A6-2714-4403-BAE4-DE3F76782E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8247" y="1946493"/>
            <a:ext cx="4267200" cy="2667000"/>
          </a:xfrm>
          <a:prstGeom prst="rect">
            <a:avLst/>
          </a:prstGeom>
        </p:spPr>
      </p:pic>
      <p:sp>
        <p:nvSpPr>
          <p:cNvPr id="8" name="Rounded Rectangle 10">
            <a:extLst>
              <a:ext uri="{FF2B5EF4-FFF2-40B4-BE49-F238E27FC236}">
                <a16:creationId xmlns:a16="http://schemas.microsoft.com/office/drawing/2014/main" id="{EB213366-E65B-4485-836D-911BA4749E96}"/>
              </a:ext>
            </a:extLst>
          </p:cNvPr>
          <p:cNvSpPr/>
          <p:nvPr/>
        </p:nvSpPr>
        <p:spPr>
          <a:xfrm>
            <a:off x="2176007" y="5791200"/>
            <a:ext cx="4267200"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6.  Double click the parameter to edit.</a:t>
            </a:r>
          </a:p>
        </p:txBody>
      </p:sp>
      <p:cxnSp>
        <p:nvCxnSpPr>
          <p:cNvPr id="9" name="Straight Arrow Connector 8">
            <a:extLst>
              <a:ext uri="{FF2B5EF4-FFF2-40B4-BE49-F238E27FC236}">
                <a16:creationId xmlns:a16="http://schemas.microsoft.com/office/drawing/2014/main" id="{7245C525-8C2B-4AC4-A25E-4B8D7797B436}"/>
              </a:ext>
            </a:extLst>
          </p:cNvPr>
          <p:cNvCxnSpPr>
            <a:cxnSpLocks/>
            <a:stCxn id="8" idx="0"/>
          </p:cNvCxnSpPr>
          <p:nvPr/>
        </p:nvCxnSpPr>
        <p:spPr>
          <a:xfrm flipV="1">
            <a:off x="4309607" y="3806728"/>
            <a:ext cx="320040" cy="19844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CCD3BFE-21D6-4EDD-B235-48A3B95BB0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47506" y="914400"/>
            <a:ext cx="6643937" cy="5261133"/>
          </a:xfrm>
          <a:prstGeom prst="rect">
            <a:avLst/>
          </a:prstGeom>
        </p:spPr>
      </p:pic>
      <p:cxnSp>
        <p:nvCxnSpPr>
          <p:cNvPr id="18" name="Straight Arrow Connector 17">
            <a:extLst>
              <a:ext uri="{FF2B5EF4-FFF2-40B4-BE49-F238E27FC236}">
                <a16:creationId xmlns:a16="http://schemas.microsoft.com/office/drawing/2014/main" id="{BD2D98FB-B99B-48B8-9F3E-6CDF7AF0F200}"/>
              </a:ext>
            </a:extLst>
          </p:cNvPr>
          <p:cNvCxnSpPr>
            <a:cxnSpLocks/>
            <a:stCxn id="17" idx="0"/>
          </p:cNvCxnSpPr>
          <p:nvPr/>
        </p:nvCxnSpPr>
        <p:spPr>
          <a:xfrm flipH="1" flipV="1">
            <a:off x="7891007" y="1700041"/>
            <a:ext cx="2443370" cy="4245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191CC4D6-04C8-4DAB-8ABF-FFDDCC1FAA10}"/>
              </a:ext>
            </a:extLst>
          </p:cNvPr>
          <p:cNvSpPr/>
          <p:nvPr/>
        </p:nvSpPr>
        <p:spPr>
          <a:xfrm>
            <a:off x="7510203" y="1295149"/>
            <a:ext cx="795597" cy="351183"/>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a:extLst>
              <a:ext uri="{FF2B5EF4-FFF2-40B4-BE49-F238E27FC236}">
                <a16:creationId xmlns:a16="http://schemas.microsoft.com/office/drawing/2014/main" id="{B68F4936-67B4-421B-B9E6-752CA7F4BFF1}"/>
              </a:ext>
            </a:extLst>
          </p:cNvPr>
          <p:cNvSpPr/>
          <p:nvPr/>
        </p:nvSpPr>
        <p:spPr>
          <a:xfrm>
            <a:off x="7638554" y="5945075"/>
            <a:ext cx="5391645" cy="152072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7"/>
            </a:pPr>
            <a:r>
              <a:rPr lang="en-US" sz="1800" dirty="0">
                <a:solidFill>
                  <a:schemeClr val="tx1"/>
                </a:solidFill>
              </a:rPr>
              <a:t>Press the “New Property” button.</a:t>
            </a:r>
          </a:p>
          <a:p>
            <a:pPr marL="342900" indent="-342900">
              <a:buAutoNum type="arabicPeriod" startAt="7"/>
            </a:pPr>
            <a:r>
              <a:rPr lang="en-US" sz="1800" dirty="0">
                <a:solidFill>
                  <a:schemeClr val="tx1"/>
                </a:solidFill>
              </a:rPr>
              <a:t>Enter the “Name” to match the name in the braces: {C1_Val}</a:t>
            </a:r>
          </a:p>
          <a:p>
            <a:pPr marL="342900" indent="-342900">
              <a:buAutoNum type="arabicPeriod" startAt="7"/>
            </a:pPr>
            <a:r>
              <a:rPr lang="en-US" sz="1800" dirty="0">
                <a:solidFill>
                  <a:schemeClr val="tx1"/>
                </a:solidFill>
              </a:rPr>
              <a:t>Enter a good value (e.g. 1n) and press ok.</a:t>
            </a:r>
          </a:p>
        </p:txBody>
      </p:sp>
    </p:spTree>
    <p:extLst>
      <p:ext uri="{BB962C8B-B14F-4D97-AF65-F5344CB8AC3E}">
        <p14:creationId xmlns:p14="http://schemas.microsoft.com/office/powerpoint/2010/main" val="279390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C8F966-F367-455B-825E-467D49E649F1}"/>
              </a:ext>
            </a:extLst>
          </p:cNvPr>
          <p:cNvPicPr>
            <a:picLocks noChangeAspect="1"/>
          </p:cNvPicPr>
          <p:nvPr/>
        </p:nvPicPr>
        <p:blipFill>
          <a:blip r:embed="rId2"/>
          <a:stretch>
            <a:fillRect/>
          </a:stretch>
        </p:blipFill>
        <p:spPr>
          <a:xfrm>
            <a:off x="5557837" y="2452687"/>
            <a:ext cx="3514725" cy="3324225"/>
          </a:xfrm>
          <a:prstGeom prst="rect">
            <a:avLst/>
          </a:prstGeom>
        </p:spPr>
      </p:pic>
      <p:pic>
        <p:nvPicPr>
          <p:cNvPr id="12" name="Picture 11">
            <a:extLst>
              <a:ext uri="{FF2B5EF4-FFF2-40B4-BE49-F238E27FC236}">
                <a16:creationId xmlns:a16="http://schemas.microsoft.com/office/drawing/2014/main" id="{B31E0A6E-1A85-49B4-84AA-A26921293B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484" y="1287334"/>
            <a:ext cx="4191000" cy="5059444"/>
          </a:xfrm>
          <a:prstGeom prst="rect">
            <a:avLst/>
          </a:prstGeom>
        </p:spPr>
      </p:pic>
      <p:sp>
        <p:nvSpPr>
          <p:cNvPr id="2" name="Title 1">
            <a:extLst>
              <a:ext uri="{FF2B5EF4-FFF2-40B4-BE49-F238E27FC236}">
                <a16:creationId xmlns:a16="http://schemas.microsoft.com/office/drawing/2014/main" id="{7D94084E-7D9E-4A2A-869B-340D08717086}"/>
              </a:ext>
            </a:extLst>
          </p:cNvPr>
          <p:cNvSpPr>
            <a:spLocks noGrp="1"/>
          </p:cNvSpPr>
          <p:nvPr>
            <p:ph type="title"/>
          </p:nvPr>
        </p:nvSpPr>
        <p:spPr/>
        <p:txBody>
          <a:bodyPr/>
          <a:lstStyle/>
          <a:p>
            <a:r>
              <a:rPr lang="en-US" dirty="0"/>
              <a:t>Parameter Stepping: Display value</a:t>
            </a:r>
          </a:p>
        </p:txBody>
      </p:sp>
      <p:sp>
        <p:nvSpPr>
          <p:cNvPr id="3" name="Slide Number Placeholder 2">
            <a:extLst>
              <a:ext uri="{FF2B5EF4-FFF2-40B4-BE49-F238E27FC236}">
                <a16:creationId xmlns:a16="http://schemas.microsoft.com/office/drawing/2014/main" id="{FEC5E0C2-5CD0-4FC9-92D1-A4D72E171E43}"/>
              </a:ext>
            </a:extLst>
          </p:cNvPr>
          <p:cNvSpPr>
            <a:spLocks noGrp="1"/>
          </p:cNvSpPr>
          <p:nvPr>
            <p:ph type="sldNum" sz="quarter" idx="10"/>
          </p:nvPr>
        </p:nvSpPr>
        <p:spPr/>
        <p:txBody>
          <a:bodyPr/>
          <a:lstStyle/>
          <a:p>
            <a:pPr>
              <a:defRPr/>
            </a:pPr>
            <a:fld id="{D4C52F08-588C-488E-A5AB-DF69250DE862}" type="slidenum">
              <a:rPr lang="en-US" smtClean="0"/>
              <a:pPr>
                <a:defRPr/>
              </a:pPr>
              <a:t>37</a:t>
            </a:fld>
            <a:endParaRPr lang="en-US"/>
          </a:p>
        </p:txBody>
      </p:sp>
      <p:sp>
        <p:nvSpPr>
          <p:cNvPr id="6" name="Rounded Rectangle 10">
            <a:extLst>
              <a:ext uri="{FF2B5EF4-FFF2-40B4-BE49-F238E27FC236}">
                <a16:creationId xmlns:a16="http://schemas.microsoft.com/office/drawing/2014/main" id="{12C344DE-E529-4045-B0DA-E1F92CE421A4}"/>
              </a:ext>
            </a:extLst>
          </p:cNvPr>
          <p:cNvSpPr/>
          <p:nvPr/>
        </p:nvSpPr>
        <p:spPr>
          <a:xfrm>
            <a:off x="5204835" y="6637785"/>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1"/>
            </a:pPr>
            <a:r>
              <a:rPr lang="en-US" sz="1800" dirty="0">
                <a:solidFill>
                  <a:schemeClr val="tx1"/>
                </a:solidFill>
              </a:rPr>
              <a:t>Select “Name and Value” and press “ok”</a:t>
            </a:r>
          </a:p>
        </p:txBody>
      </p:sp>
      <p:cxnSp>
        <p:nvCxnSpPr>
          <p:cNvPr id="7" name="Straight Arrow Connector 6">
            <a:extLst>
              <a:ext uri="{FF2B5EF4-FFF2-40B4-BE49-F238E27FC236}">
                <a16:creationId xmlns:a16="http://schemas.microsoft.com/office/drawing/2014/main" id="{5FF9A02E-7009-4FC0-9AF8-F43D38DE9DE1}"/>
              </a:ext>
            </a:extLst>
          </p:cNvPr>
          <p:cNvCxnSpPr>
            <a:cxnSpLocks/>
            <a:stCxn id="6" idx="0"/>
          </p:cNvCxnSpPr>
          <p:nvPr/>
        </p:nvCxnSpPr>
        <p:spPr>
          <a:xfrm flipH="1" flipV="1">
            <a:off x="6672687" y="4191000"/>
            <a:ext cx="749502" cy="24467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0">
            <a:extLst>
              <a:ext uri="{FF2B5EF4-FFF2-40B4-BE49-F238E27FC236}">
                <a16:creationId xmlns:a16="http://schemas.microsoft.com/office/drawing/2014/main" id="{941110C9-D96E-41B6-8BD4-7DB2ADFD36C9}"/>
              </a:ext>
            </a:extLst>
          </p:cNvPr>
          <p:cNvSpPr/>
          <p:nvPr/>
        </p:nvSpPr>
        <p:spPr>
          <a:xfrm>
            <a:off x="523240" y="6637785"/>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0"/>
            </a:pPr>
            <a:r>
              <a:rPr lang="en-US" sz="1800" dirty="0">
                <a:solidFill>
                  <a:schemeClr val="tx1"/>
                </a:solidFill>
              </a:rPr>
              <a:t>  Right click and select “Display” to display the value on the schematic. </a:t>
            </a:r>
          </a:p>
        </p:txBody>
      </p:sp>
      <p:cxnSp>
        <p:nvCxnSpPr>
          <p:cNvPr id="16" name="Straight Arrow Connector 15">
            <a:extLst>
              <a:ext uri="{FF2B5EF4-FFF2-40B4-BE49-F238E27FC236}">
                <a16:creationId xmlns:a16="http://schemas.microsoft.com/office/drawing/2014/main" id="{F86CC882-41A8-4DA6-B1F5-91FFDF2DC1CA}"/>
              </a:ext>
            </a:extLst>
          </p:cNvPr>
          <p:cNvCxnSpPr>
            <a:cxnSpLocks/>
            <a:stCxn id="15" idx="0"/>
          </p:cNvCxnSpPr>
          <p:nvPr/>
        </p:nvCxnSpPr>
        <p:spPr>
          <a:xfrm flipH="1" flipV="1">
            <a:off x="2600078" y="2777677"/>
            <a:ext cx="140516" cy="3860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D2DF5AA-0447-4B46-8EBE-7334AE132F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46026" y="1664056"/>
            <a:ext cx="4809112" cy="3060344"/>
          </a:xfrm>
          <a:prstGeom prst="rect">
            <a:avLst/>
          </a:prstGeom>
        </p:spPr>
      </p:pic>
      <p:sp>
        <p:nvSpPr>
          <p:cNvPr id="19" name="Rounded Rectangle 10">
            <a:extLst>
              <a:ext uri="{FF2B5EF4-FFF2-40B4-BE49-F238E27FC236}">
                <a16:creationId xmlns:a16="http://schemas.microsoft.com/office/drawing/2014/main" id="{D41C80FC-77B3-419F-B1CF-6C353ACB8F70}"/>
              </a:ext>
            </a:extLst>
          </p:cNvPr>
          <p:cNvSpPr/>
          <p:nvPr/>
        </p:nvSpPr>
        <p:spPr>
          <a:xfrm>
            <a:off x="9886430" y="6565544"/>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12.  Schematic after displaying the value.</a:t>
            </a:r>
          </a:p>
        </p:txBody>
      </p:sp>
      <p:cxnSp>
        <p:nvCxnSpPr>
          <p:cNvPr id="20" name="Straight Arrow Connector 19">
            <a:extLst>
              <a:ext uri="{FF2B5EF4-FFF2-40B4-BE49-F238E27FC236}">
                <a16:creationId xmlns:a16="http://schemas.microsoft.com/office/drawing/2014/main" id="{5C05D727-71CE-4C1E-AEA6-E64C29E394C6}"/>
              </a:ext>
            </a:extLst>
          </p:cNvPr>
          <p:cNvCxnSpPr>
            <a:cxnSpLocks/>
            <a:stCxn id="19" idx="0"/>
          </p:cNvCxnSpPr>
          <p:nvPr/>
        </p:nvCxnSpPr>
        <p:spPr>
          <a:xfrm flipV="1">
            <a:off x="12103784" y="4114800"/>
            <a:ext cx="545416" cy="2450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30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5F1D-3734-4D9A-8783-F89AD5D724CD}"/>
              </a:ext>
            </a:extLst>
          </p:cNvPr>
          <p:cNvSpPr>
            <a:spLocks noGrp="1"/>
          </p:cNvSpPr>
          <p:nvPr>
            <p:ph type="title"/>
          </p:nvPr>
        </p:nvSpPr>
        <p:spPr/>
        <p:txBody>
          <a:bodyPr/>
          <a:lstStyle/>
          <a:p>
            <a:r>
              <a:rPr lang="en-US" dirty="0"/>
              <a:t>Parameter Stepping: Set up analysis profile</a:t>
            </a:r>
          </a:p>
        </p:txBody>
      </p:sp>
      <p:sp>
        <p:nvSpPr>
          <p:cNvPr id="3" name="Slide Number Placeholder 2">
            <a:extLst>
              <a:ext uri="{FF2B5EF4-FFF2-40B4-BE49-F238E27FC236}">
                <a16:creationId xmlns:a16="http://schemas.microsoft.com/office/drawing/2014/main" id="{240CDDC8-DF49-409A-AE75-470A9E52FED4}"/>
              </a:ext>
            </a:extLst>
          </p:cNvPr>
          <p:cNvSpPr>
            <a:spLocks noGrp="1"/>
          </p:cNvSpPr>
          <p:nvPr>
            <p:ph type="sldNum" sz="quarter" idx="10"/>
          </p:nvPr>
        </p:nvSpPr>
        <p:spPr/>
        <p:txBody>
          <a:bodyPr/>
          <a:lstStyle/>
          <a:p>
            <a:pPr>
              <a:defRPr/>
            </a:pPr>
            <a:fld id="{D4C52F08-588C-488E-A5AB-DF69250DE862}" type="slidenum">
              <a:rPr lang="en-US" smtClean="0"/>
              <a:pPr>
                <a:defRPr/>
              </a:pPr>
              <a:t>38</a:t>
            </a:fld>
            <a:endParaRPr lang="en-US"/>
          </a:p>
        </p:txBody>
      </p:sp>
      <p:pic>
        <p:nvPicPr>
          <p:cNvPr id="5" name="Picture 4">
            <a:extLst>
              <a:ext uri="{FF2B5EF4-FFF2-40B4-BE49-F238E27FC236}">
                <a16:creationId xmlns:a16="http://schemas.microsoft.com/office/drawing/2014/main" id="{7FF7AB97-0439-4020-8B6B-8CCBFC2137D5}"/>
              </a:ext>
            </a:extLst>
          </p:cNvPr>
          <p:cNvPicPr>
            <a:picLocks noChangeAspect="1"/>
          </p:cNvPicPr>
          <p:nvPr/>
        </p:nvPicPr>
        <p:blipFill>
          <a:blip r:embed="rId2"/>
          <a:stretch>
            <a:fillRect/>
          </a:stretch>
        </p:blipFill>
        <p:spPr>
          <a:xfrm>
            <a:off x="76200" y="1295400"/>
            <a:ext cx="7202777" cy="3288224"/>
          </a:xfrm>
          <a:prstGeom prst="rect">
            <a:avLst/>
          </a:prstGeom>
        </p:spPr>
      </p:pic>
      <p:sp>
        <p:nvSpPr>
          <p:cNvPr id="6" name="Rounded Rectangle 10">
            <a:extLst>
              <a:ext uri="{FF2B5EF4-FFF2-40B4-BE49-F238E27FC236}">
                <a16:creationId xmlns:a16="http://schemas.microsoft.com/office/drawing/2014/main" id="{8043CA4B-2B4B-4928-B539-66238F61C30A}"/>
              </a:ext>
            </a:extLst>
          </p:cNvPr>
          <p:cNvSpPr/>
          <p:nvPr/>
        </p:nvSpPr>
        <p:spPr>
          <a:xfrm>
            <a:off x="914400" y="6400800"/>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13.  Choose a transient analysis for 20us under “general settings”</a:t>
            </a:r>
          </a:p>
        </p:txBody>
      </p:sp>
      <p:cxnSp>
        <p:nvCxnSpPr>
          <p:cNvPr id="7" name="Straight Arrow Connector 6">
            <a:extLst>
              <a:ext uri="{FF2B5EF4-FFF2-40B4-BE49-F238E27FC236}">
                <a16:creationId xmlns:a16="http://schemas.microsoft.com/office/drawing/2014/main" id="{9EB234DC-91D5-4E56-8CBD-C016FDB2B636}"/>
              </a:ext>
            </a:extLst>
          </p:cNvPr>
          <p:cNvCxnSpPr>
            <a:cxnSpLocks/>
            <a:stCxn id="6" idx="0"/>
          </p:cNvCxnSpPr>
          <p:nvPr/>
        </p:nvCxnSpPr>
        <p:spPr>
          <a:xfrm flipH="1" flipV="1">
            <a:off x="2971800" y="2362200"/>
            <a:ext cx="159954" cy="403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77BE327-785B-41E9-856D-238F8214FE22}"/>
              </a:ext>
            </a:extLst>
          </p:cNvPr>
          <p:cNvCxnSpPr>
            <a:cxnSpLocks/>
            <a:stCxn id="6" idx="0"/>
          </p:cNvCxnSpPr>
          <p:nvPr/>
        </p:nvCxnSpPr>
        <p:spPr>
          <a:xfrm flipV="1">
            <a:off x="3131754" y="1752600"/>
            <a:ext cx="1973646" cy="464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3C35D86-6DED-4C61-9293-852EEE8F23AE}"/>
              </a:ext>
            </a:extLst>
          </p:cNvPr>
          <p:cNvPicPr>
            <a:picLocks noChangeAspect="1"/>
          </p:cNvPicPr>
          <p:nvPr/>
        </p:nvPicPr>
        <p:blipFill>
          <a:blip r:embed="rId3"/>
          <a:stretch>
            <a:fillRect/>
          </a:stretch>
        </p:blipFill>
        <p:spPr>
          <a:xfrm>
            <a:off x="7351425" y="1295401"/>
            <a:ext cx="7202775" cy="3288223"/>
          </a:xfrm>
          <a:prstGeom prst="rect">
            <a:avLst/>
          </a:prstGeom>
        </p:spPr>
      </p:pic>
      <p:sp>
        <p:nvSpPr>
          <p:cNvPr id="16" name="Rounded Rectangle 10">
            <a:extLst>
              <a:ext uri="{FF2B5EF4-FFF2-40B4-BE49-F238E27FC236}">
                <a16:creationId xmlns:a16="http://schemas.microsoft.com/office/drawing/2014/main" id="{D3F3E997-3341-4AEF-A637-4764D873E093}"/>
              </a:ext>
            </a:extLst>
          </p:cNvPr>
          <p:cNvSpPr/>
          <p:nvPr/>
        </p:nvSpPr>
        <p:spPr>
          <a:xfrm>
            <a:off x="7705631" y="5181600"/>
            <a:ext cx="5257800" cy="1676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14.  Under “Parametric Sweep”, select:</a:t>
            </a:r>
          </a:p>
          <a:p>
            <a:pPr marL="1074420" lvl="1" indent="-342900">
              <a:buAutoNum type="alphaLcPeriod"/>
            </a:pPr>
            <a:r>
              <a:rPr lang="en-US" sz="1800" dirty="0">
                <a:solidFill>
                  <a:schemeClr val="tx1"/>
                </a:solidFill>
              </a:rPr>
              <a:t>Parameter name</a:t>
            </a:r>
          </a:p>
          <a:p>
            <a:pPr marL="1074420" lvl="1" indent="-342900">
              <a:buAutoNum type="alphaLcPeriod"/>
            </a:pPr>
            <a:r>
              <a:rPr lang="en-US" sz="1800" dirty="0">
                <a:solidFill>
                  <a:schemeClr val="tx1"/>
                </a:solidFill>
              </a:rPr>
              <a:t>Sweep type (Linear in this example)</a:t>
            </a:r>
          </a:p>
          <a:p>
            <a:pPr marL="1074420" lvl="1" indent="-342900">
              <a:buAutoNum type="alphaLcPeriod"/>
            </a:pPr>
            <a:r>
              <a:rPr lang="en-US" sz="1800" dirty="0">
                <a:solidFill>
                  <a:schemeClr val="tx1"/>
                </a:solidFill>
              </a:rPr>
              <a:t>Start value, end value, and increment</a:t>
            </a:r>
          </a:p>
        </p:txBody>
      </p:sp>
      <p:cxnSp>
        <p:nvCxnSpPr>
          <p:cNvPr id="17" name="Straight Arrow Connector 16">
            <a:extLst>
              <a:ext uri="{FF2B5EF4-FFF2-40B4-BE49-F238E27FC236}">
                <a16:creationId xmlns:a16="http://schemas.microsoft.com/office/drawing/2014/main" id="{12293042-A824-4075-A5D8-26A533659AA3}"/>
              </a:ext>
            </a:extLst>
          </p:cNvPr>
          <p:cNvCxnSpPr>
            <a:cxnSpLocks/>
            <a:stCxn id="16" idx="0"/>
          </p:cNvCxnSpPr>
          <p:nvPr/>
        </p:nvCxnSpPr>
        <p:spPr>
          <a:xfrm flipH="1" flipV="1">
            <a:off x="9818281" y="2667000"/>
            <a:ext cx="516250" cy="2514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551F249-CB41-40EF-B522-14E53B747C66}"/>
              </a:ext>
            </a:extLst>
          </p:cNvPr>
          <p:cNvCxnSpPr>
            <a:cxnSpLocks/>
            <a:stCxn id="16" idx="0"/>
          </p:cNvCxnSpPr>
          <p:nvPr/>
        </p:nvCxnSpPr>
        <p:spPr>
          <a:xfrm flipV="1">
            <a:off x="10334531" y="2590800"/>
            <a:ext cx="2466856" cy="2590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98F0CE-074E-404F-8B40-CCA20CCCE7F2}"/>
              </a:ext>
            </a:extLst>
          </p:cNvPr>
          <p:cNvCxnSpPr>
            <a:cxnSpLocks/>
            <a:stCxn id="16" idx="0"/>
          </p:cNvCxnSpPr>
          <p:nvPr/>
        </p:nvCxnSpPr>
        <p:spPr>
          <a:xfrm flipV="1">
            <a:off x="10334531" y="3464840"/>
            <a:ext cx="2314669" cy="1716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028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0676-9724-4E88-8873-3025F179CC68}"/>
              </a:ext>
            </a:extLst>
          </p:cNvPr>
          <p:cNvSpPr>
            <a:spLocks noGrp="1"/>
          </p:cNvSpPr>
          <p:nvPr>
            <p:ph type="title"/>
          </p:nvPr>
        </p:nvSpPr>
        <p:spPr/>
        <p:txBody>
          <a:bodyPr/>
          <a:lstStyle/>
          <a:p>
            <a:r>
              <a:rPr lang="en-US" dirty="0"/>
              <a:t>Parameter Stepping: Example Results</a:t>
            </a:r>
          </a:p>
        </p:txBody>
      </p:sp>
      <p:sp>
        <p:nvSpPr>
          <p:cNvPr id="3" name="Slide Number Placeholder 2">
            <a:extLst>
              <a:ext uri="{FF2B5EF4-FFF2-40B4-BE49-F238E27FC236}">
                <a16:creationId xmlns:a16="http://schemas.microsoft.com/office/drawing/2014/main" id="{E7CABFE2-5D1B-4248-8C65-952CB4E57095}"/>
              </a:ext>
            </a:extLst>
          </p:cNvPr>
          <p:cNvSpPr>
            <a:spLocks noGrp="1"/>
          </p:cNvSpPr>
          <p:nvPr>
            <p:ph type="sldNum" sz="quarter" idx="10"/>
          </p:nvPr>
        </p:nvSpPr>
        <p:spPr/>
        <p:txBody>
          <a:bodyPr/>
          <a:lstStyle/>
          <a:p>
            <a:pPr>
              <a:defRPr/>
            </a:pPr>
            <a:fld id="{D4C52F08-588C-488E-A5AB-DF69250DE862}" type="slidenum">
              <a:rPr lang="en-US" smtClean="0"/>
              <a:pPr>
                <a:defRPr/>
              </a:pPr>
              <a:t>39</a:t>
            </a:fld>
            <a:endParaRPr lang="en-US"/>
          </a:p>
        </p:txBody>
      </p:sp>
      <p:pic>
        <p:nvPicPr>
          <p:cNvPr id="4" name="Picture 3">
            <a:extLst>
              <a:ext uri="{FF2B5EF4-FFF2-40B4-BE49-F238E27FC236}">
                <a16:creationId xmlns:a16="http://schemas.microsoft.com/office/drawing/2014/main" id="{3B9B684F-247B-4CC1-BBCD-87A0DBC3FC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1371600"/>
            <a:ext cx="9295989" cy="5053006"/>
          </a:xfrm>
          <a:prstGeom prst="rect">
            <a:avLst/>
          </a:prstGeom>
        </p:spPr>
      </p:pic>
      <p:pic>
        <p:nvPicPr>
          <p:cNvPr id="5" name="Picture 4">
            <a:extLst>
              <a:ext uri="{FF2B5EF4-FFF2-40B4-BE49-F238E27FC236}">
                <a16:creationId xmlns:a16="http://schemas.microsoft.com/office/drawing/2014/main" id="{7AB8C90B-F045-4257-86DD-5BDB938D0662}"/>
              </a:ext>
            </a:extLst>
          </p:cNvPr>
          <p:cNvPicPr>
            <a:picLocks noChangeAspect="1"/>
          </p:cNvPicPr>
          <p:nvPr/>
        </p:nvPicPr>
        <p:blipFill>
          <a:blip r:embed="rId3"/>
          <a:stretch>
            <a:fillRect/>
          </a:stretch>
        </p:blipFill>
        <p:spPr>
          <a:xfrm>
            <a:off x="370840" y="1981200"/>
            <a:ext cx="4429760" cy="2358289"/>
          </a:xfrm>
          <a:prstGeom prst="rect">
            <a:avLst/>
          </a:prstGeom>
        </p:spPr>
      </p:pic>
      <p:sp>
        <p:nvSpPr>
          <p:cNvPr id="6" name="Rounded Rectangle 10">
            <a:extLst>
              <a:ext uri="{FF2B5EF4-FFF2-40B4-BE49-F238E27FC236}">
                <a16:creationId xmlns:a16="http://schemas.microsoft.com/office/drawing/2014/main" id="{27C39AB4-E793-434E-889D-7E299E18CC6B}"/>
              </a:ext>
            </a:extLst>
          </p:cNvPr>
          <p:cNvSpPr/>
          <p:nvPr/>
        </p:nvSpPr>
        <p:spPr>
          <a:xfrm>
            <a:off x="305211" y="6172200"/>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15.  Select “all” and press “ok”</a:t>
            </a:r>
          </a:p>
        </p:txBody>
      </p:sp>
      <p:cxnSp>
        <p:nvCxnSpPr>
          <p:cNvPr id="7" name="Straight Arrow Connector 6">
            <a:extLst>
              <a:ext uri="{FF2B5EF4-FFF2-40B4-BE49-F238E27FC236}">
                <a16:creationId xmlns:a16="http://schemas.microsoft.com/office/drawing/2014/main" id="{592E5624-7438-4027-89D9-F8F300BA707F}"/>
              </a:ext>
            </a:extLst>
          </p:cNvPr>
          <p:cNvCxnSpPr>
            <a:cxnSpLocks/>
            <a:stCxn id="6" idx="0"/>
          </p:cNvCxnSpPr>
          <p:nvPr/>
        </p:nvCxnSpPr>
        <p:spPr>
          <a:xfrm flipH="1" flipV="1">
            <a:off x="990600" y="4189045"/>
            <a:ext cx="1531965" cy="19831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10">
            <a:extLst>
              <a:ext uri="{FF2B5EF4-FFF2-40B4-BE49-F238E27FC236}">
                <a16:creationId xmlns:a16="http://schemas.microsoft.com/office/drawing/2014/main" id="{006796AF-608E-423A-BA68-68D8982F30CE}"/>
              </a:ext>
            </a:extLst>
          </p:cNvPr>
          <p:cNvSpPr/>
          <p:nvPr/>
        </p:nvSpPr>
        <p:spPr>
          <a:xfrm>
            <a:off x="6400800" y="6556533"/>
            <a:ext cx="4434707" cy="7686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16.  Parameter step results.</a:t>
            </a:r>
          </a:p>
        </p:txBody>
      </p:sp>
      <p:cxnSp>
        <p:nvCxnSpPr>
          <p:cNvPr id="11" name="Straight Arrow Connector 10">
            <a:extLst>
              <a:ext uri="{FF2B5EF4-FFF2-40B4-BE49-F238E27FC236}">
                <a16:creationId xmlns:a16="http://schemas.microsoft.com/office/drawing/2014/main" id="{9AE3F505-1FA3-4651-B784-1A663491802C}"/>
              </a:ext>
            </a:extLst>
          </p:cNvPr>
          <p:cNvCxnSpPr>
            <a:cxnSpLocks/>
            <a:stCxn id="10" idx="0"/>
          </p:cNvCxnSpPr>
          <p:nvPr/>
        </p:nvCxnSpPr>
        <p:spPr>
          <a:xfrm flipH="1" flipV="1">
            <a:off x="6248400" y="3505200"/>
            <a:ext cx="2369754" cy="3051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5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 y="207586"/>
            <a:ext cx="13533120" cy="977266"/>
          </a:xfrm>
        </p:spPr>
        <p:txBody>
          <a:bodyPr/>
          <a:lstStyle/>
          <a:p>
            <a:r>
              <a:rPr lang="en-US" sz="4480" dirty="0"/>
              <a:t>Getting and Installing PSPICE for TI</a:t>
            </a:r>
          </a:p>
        </p:txBody>
      </p:sp>
      <p:sp>
        <p:nvSpPr>
          <p:cNvPr id="3" name="Content Placeholder 2"/>
          <p:cNvSpPr>
            <a:spLocks noGrp="1"/>
          </p:cNvSpPr>
          <p:nvPr>
            <p:ph idx="1"/>
          </p:nvPr>
        </p:nvSpPr>
        <p:spPr>
          <a:xfrm>
            <a:off x="487681" y="1305407"/>
            <a:ext cx="13548360" cy="5935118"/>
          </a:xfrm>
        </p:spPr>
        <p:txBody>
          <a:bodyPr/>
          <a:lstStyle/>
          <a:p>
            <a:r>
              <a:rPr lang="en-US" dirty="0"/>
              <a:t>Visit </a:t>
            </a:r>
            <a:r>
              <a:rPr lang="en-US" dirty="0">
                <a:hlinkClick r:id="rId3"/>
              </a:rPr>
              <a:t>https://www.ti.com/tool/PSPICE-FOR-TI</a:t>
            </a:r>
            <a:r>
              <a:rPr lang="en-US" dirty="0"/>
              <a:t> to make the request.</a:t>
            </a:r>
          </a:p>
          <a:p>
            <a:r>
              <a:rPr lang="en-US" dirty="0"/>
              <a:t>Make sure your </a:t>
            </a:r>
            <a:r>
              <a:rPr lang="en-US" dirty="0" err="1"/>
              <a:t>myTI</a:t>
            </a:r>
            <a:r>
              <a:rPr lang="en-US" dirty="0"/>
              <a:t> information is complete, all required fields (marked with “*”) are filled in.</a:t>
            </a:r>
          </a:p>
          <a:p>
            <a:r>
              <a:rPr lang="en-US" dirty="0"/>
              <a:t>An email will be sent to the registered email address containing a download link and an access key. </a:t>
            </a:r>
          </a:p>
          <a:p>
            <a:r>
              <a:rPr lang="en-US" dirty="0"/>
              <a:t>Click the download link to get the installer. Run the installer, enter the registered email and the access key when prompted.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56684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CC9C1CA-128E-42EA-9040-0ECE703044F0}"/>
              </a:ext>
            </a:extLst>
          </p:cNvPr>
          <p:cNvGrpSpPr/>
          <p:nvPr/>
        </p:nvGrpSpPr>
        <p:grpSpPr>
          <a:xfrm>
            <a:off x="9444563" y="532498"/>
            <a:ext cx="5114899" cy="6810890"/>
            <a:chOff x="9444563" y="532498"/>
            <a:chExt cx="5114899" cy="6810890"/>
          </a:xfrm>
        </p:grpSpPr>
        <p:pic>
          <p:nvPicPr>
            <p:cNvPr id="13" name="Picture 12">
              <a:extLst>
                <a:ext uri="{FF2B5EF4-FFF2-40B4-BE49-F238E27FC236}">
                  <a16:creationId xmlns:a16="http://schemas.microsoft.com/office/drawing/2014/main" id="{AA3B6F19-A67F-4CF5-B1D7-03EFB4BB3B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44563" y="532498"/>
              <a:ext cx="5114899" cy="6810890"/>
            </a:xfrm>
            <a:prstGeom prst="rect">
              <a:avLst/>
            </a:prstGeom>
          </p:spPr>
        </p:pic>
        <p:sp>
          <p:nvSpPr>
            <p:cNvPr id="25" name="Rectangle: Rounded Corners 24">
              <a:extLst>
                <a:ext uri="{FF2B5EF4-FFF2-40B4-BE49-F238E27FC236}">
                  <a16:creationId xmlns:a16="http://schemas.microsoft.com/office/drawing/2014/main" id="{E25A38B9-D5AE-4D68-9E7C-8513AC663FD0}"/>
                </a:ext>
              </a:extLst>
            </p:cNvPr>
            <p:cNvSpPr/>
            <p:nvPr/>
          </p:nvSpPr>
          <p:spPr>
            <a:xfrm>
              <a:off x="11464450" y="6155299"/>
              <a:ext cx="1718149"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F3351D12-6F52-4A08-85C8-F23EFA48F3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05400" y="1529026"/>
            <a:ext cx="3348563" cy="2814374"/>
          </a:xfrm>
          <a:prstGeom prst="rect">
            <a:avLst/>
          </a:prstGeom>
        </p:spPr>
      </p:pic>
      <p:sp>
        <p:nvSpPr>
          <p:cNvPr id="2" name="Title 1">
            <a:extLst>
              <a:ext uri="{FF2B5EF4-FFF2-40B4-BE49-F238E27FC236}">
                <a16:creationId xmlns:a16="http://schemas.microsoft.com/office/drawing/2014/main" id="{DFFCE2D0-4145-4DC0-B90A-B681AAA69AB6}"/>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2C630637-1822-4770-90E7-7319290EF06A}"/>
              </a:ext>
            </a:extLst>
          </p:cNvPr>
          <p:cNvSpPr>
            <a:spLocks noGrp="1"/>
          </p:cNvSpPr>
          <p:nvPr>
            <p:ph type="sldNum" sz="quarter" idx="10"/>
          </p:nvPr>
        </p:nvSpPr>
        <p:spPr/>
        <p:txBody>
          <a:bodyPr/>
          <a:lstStyle/>
          <a:p>
            <a:pPr>
              <a:defRPr/>
            </a:pPr>
            <a:fld id="{D4C52F08-588C-488E-A5AB-DF69250DE862}" type="slidenum">
              <a:rPr lang="en-US" smtClean="0"/>
              <a:pPr>
                <a:defRPr/>
              </a:pPr>
              <a:t>40</a:t>
            </a:fld>
            <a:endParaRPr lang="en-US"/>
          </a:p>
        </p:txBody>
      </p:sp>
      <p:pic>
        <p:nvPicPr>
          <p:cNvPr id="4" name="Picture 3">
            <a:extLst>
              <a:ext uri="{FF2B5EF4-FFF2-40B4-BE49-F238E27FC236}">
                <a16:creationId xmlns:a16="http://schemas.microsoft.com/office/drawing/2014/main" id="{2FD1800C-A8EB-4CD1-9784-10BC3F7026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1295400"/>
            <a:ext cx="3886200" cy="3477126"/>
          </a:xfrm>
          <a:prstGeom prst="rect">
            <a:avLst/>
          </a:prstGeom>
        </p:spPr>
      </p:pic>
      <p:sp>
        <p:nvSpPr>
          <p:cNvPr id="5" name="Rounded Rectangle 10">
            <a:extLst>
              <a:ext uri="{FF2B5EF4-FFF2-40B4-BE49-F238E27FC236}">
                <a16:creationId xmlns:a16="http://schemas.microsoft.com/office/drawing/2014/main" id="{EF3F46B0-E593-4C23-82A7-C79A525A6B52}"/>
              </a:ext>
            </a:extLst>
          </p:cNvPr>
          <p:cNvSpPr/>
          <p:nvPr/>
        </p:nvSpPr>
        <p:spPr>
          <a:xfrm>
            <a:off x="626165" y="4919199"/>
            <a:ext cx="5546035" cy="2472201"/>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  Note: the full version of Cadence allows assigning tolerances to all components using “assign tolerance” option.  If you did a complex design and wanted to compare 0.1% tolerance to 1% tolerance results this would be a useful option. This is not available on PSPICE for TI.</a:t>
            </a:r>
          </a:p>
        </p:txBody>
      </p:sp>
      <p:cxnSp>
        <p:nvCxnSpPr>
          <p:cNvPr id="6" name="Straight Arrow Connector 5">
            <a:extLst>
              <a:ext uri="{FF2B5EF4-FFF2-40B4-BE49-F238E27FC236}">
                <a16:creationId xmlns:a16="http://schemas.microsoft.com/office/drawing/2014/main" id="{836D8F20-2A18-4C27-A428-AA2B6384A0FB}"/>
              </a:ext>
            </a:extLst>
          </p:cNvPr>
          <p:cNvCxnSpPr>
            <a:cxnSpLocks/>
            <a:stCxn id="5" idx="0"/>
          </p:cNvCxnSpPr>
          <p:nvPr/>
        </p:nvCxnSpPr>
        <p:spPr>
          <a:xfrm flipV="1">
            <a:off x="3399183" y="2895601"/>
            <a:ext cx="29817" cy="2023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AF177CDC-A294-4E71-98FB-712F2B06629E}"/>
              </a:ext>
            </a:extLst>
          </p:cNvPr>
          <p:cNvSpPr/>
          <p:nvPr/>
        </p:nvSpPr>
        <p:spPr>
          <a:xfrm>
            <a:off x="6400800" y="5105400"/>
            <a:ext cx="4434707" cy="19149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2.  Choose tolerance for each component by double clicking on the “tolerance” parameter.   In this example the resistor is set to 1% and capacitor is set to 5%.</a:t>
            </a:r>
          </a:p>
        </p:txBody>
      </p:sp>
      <p:cxnSp>
        <p:nvCxnSpPr>
          <p:cNvPr id="12" name="Straight Arrow Connector 11">
            <a:extLst>
              <a:ext uri="{FF2B5EF4-FFF2-40B4-BE49-F238E27FC236}">
                <a16:creationId xmlns:a16="http://schemas.microsoft.com/office/drawing/2014/main" id="{1CC2E46F-5D4E-44D8-BCDB-3E58923F55DA}"/>
              </a:ext>
            </a:extLst>
          </p:cNvPr>
          <p:cNvCxnSpPr>
            <a:cxnSpLocks/>
            <a:stCxn id="11" idx="0"/>
          </p:cNvCxnSpPr>
          <p:nvPr/>
        </p:nvCxnSpPr>
        <p:spPr>
          <a:xfrm flipH="1" flipV="1">
            <a:off x="8153400" y="3217358"/>
            <a:ext cx="464754" cy="18880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6B8E11C-78C5-41E9-8640-983243036CA5}"/>
              </a:ext>
            </a:extLst>
          </p:cNvPr>
          <p:cNvCxnSpPr>
            <a:cxnSpLocks/>
            <a:stCxn id="11" idx="3"/>
          </p:cNvCxnSpPr>
          <p:nvPr/>
        </p:nvCxnSpPr>
        <p:spPr>
          <a:xfrm>
            <a:off x="10835507" y="6062900"/>
            <a:ext cx="628943" cy="3047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85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90D092-162C-49D0-BA80-8AD453B9C47D}"/>
              </a:ext>
            </a:extLst>
          </p:cNvPr>
          <p:cNvPicPr>
            <a:picLocks noChangeAspect="1"/>
          </p:cNvPicPr>
          <p:nvPr/>
        </p:nvPicPr>
        <p:blipFill>
          <a:blip r:embed="rId2"/>
          <a:stretch>
            <a:fillRect/>
          </a:stretch>
        </p:blipFill>
        <p:spPr>
          <a:xfrm>
            <a:off x="7309938" y="1925790"/>
            <a:ext cx="7168062" cy="3272376"/>
          </a:xfrm>
          <a:prstGeom prst="rect">
            <a:avLst/>
          </a:prstGeom>
        </p:spPr>
      </p:pic>
      <p:sp>
        <p:nvSpPr>
          <p:cNvPr id="2" name="Title 1">
            <a:extLst>
              <a:ext uri="{FF2B5EF4-FFF2-40B4-BE49-F238E27FC236}">
                <a16:creationId xmlns:a16="http://schemas.microsoft.com/office/drawing/2014/main" id="{DB8D64C9-C8F7-46C8-B02B-2A417332028D}"/>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6D3D1C63-6C43-4D62-B111-C3DBE9E344D6}"/>
              </a:ext>
            </a:extLst>
          </p:cNvPr>
          <p:cNvSpPr>
            <a:spLocks noGrp="1"/>
          </p:cNvSpPr>
          <p:nvPr>
            <p:ph type="sldNum" sz="quarter" idx="10"/>
          </p:nvPr>
        </p:nvSpPr>
        <p:spPr/>
        <p:txBody>
          <a:bodyPr/>
          <a:lstStyle/>
          <a:p>
            <a:pPr>
              <a:defRPr/>
            </a:pPr>
            <a:fld id="{D4C52F08-588C-488E-A5AB-DF69250DE862}" type="slidenum">
              <a:rPr lang="en-US" smtClean="0"/>
              <a:pPr>
                <a:defRPr/>
              </a:pPr>
              <a:t>41</a:t>
            </a:fld>
            <a:endParaRPr lang="en-US"/>
          </a:p>
        </p:txBody>
      </p:sp>
      <p:pic>
        <p:nvPicPr>
          <p:cNvPr id="4" name="Picture 3">
            <a:extLst>
              <a:ext uri="{FF2B5EF4-FFF2-40B4-BE49-F238E27FC236}">
                <a16:creationId xmlns:a16="http://schemas.microsoft.com/office/drawing/2014/main" id="{D6A9804A-51C8-47D8-B95A-6B2AB7768C72}"/>
              </a:ext>
            </a:extLst>
          </p:cNvPr>
          <p:cNvPicPr>
            <a:picLocks noChangeAspect="1"/>
          </p:cNvPicPr>
          <p:nvPr/>
        </p:nvPicPr>
        <p:blipFill>
          <a:blip r:embed="rId3"/>
          <a:stretch>
            <a:fillRect/>
          </a:stretch>
        </p:blipFill>
        <p:spPr>
          <a:xfrm>
            <a:off x="70938" y="1925790"/>
            <a:ext cx="7168062" cy="3272376"/>
          </a:xfrm>
          <a:prstGeom prst="rect">
            <a:avLst/>
          </a:prstGeom>
        </p:spPr>
      </p:pic>
      <p:sp>
        <p:nvSpPr>
          <p:cNvPr id="6" name="Rounded Rectangle 10">
            <a:extLst>
              <a:ext uri="{FF2B5EF4-FFF2-40B4-BE49-F238E27FC236}">
                <a16:creationId xmlns:a16="http://schemas.microsoft.com/office/drawing/2014/main" id="{B57EE554-421D-48E9-944E-9B243538E605}"/>
              </a:ext>
            </a:extLst>
          </p:cNvPr>
          <p:cNvSpPr/>
          <p:nvPr/>
        </p:nvSpPr>
        <p:spPr>
          <a:xfrm>
            <a:off x="7620000" y="5486400"/>
            <a:ext cx="6781800" cy="1905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en-US" sz="1800" dirty="0">
                <a:solidFill>
                  <a:schemeClr val="tx1"/>
                </a:solidFill>
              </a:rPr>
              <a:t>Select Monte Carlo Worst Case</a:t>
            </a:r>
          </a:p>
          <a:p>
            <a:pPr marL="342900" indent="-342900">
              <a:buAutoNum type="arabicPeriod" startAt="4"/>
            </a:pPr>
            <a:r>
              <a:rPr lang="en-US" sz="1800" dirty="0">
                <a:solidFill>
                  <a:schemeClr val="tx1"/>
                </a:solidFill>
              </a:rPr>
              <a:t>Choose the output variable (use the net name).  In this case the net name is “out”, so V(out) plots the voltage for the “out” net.</a:t>
            </a:r>
          </a:p>
          <a:p>
            <a:pPr marL="342900" indent="-342900">
              <a:buAutoNum type="arabicPeriod" startAt="4"/>
            </a:pPr>
            <a:r>
              <a:rPr lang="en-US" sz="1800" dirty="0">
                <a:solidFill>
                  <a:schemeClr val="tx1"/>
                </a:solidFill>
              </a:rPr>
              <a:t>Enter the “number of runs” (100 used in this example) </a:t>
            </a:r>
          </a:p>
        </p:txBody>
      </p:sp>
      <p:cxnSp>
        <p:nvCxnSpPr>
          <p:cNvPr id="7" name="Straight Arrow Connector 6">
            <a:extLst>
              <a:ext uri="{FF2B5EF4-FFF2-40B4-BE49-F238E27FC236}">
                <a16:creationId xmlns:a16="http://schemas.microsoft.com/office/drawing/2014/main" id="{CE506A66-841E-4C32-9B4C-90AFF5032F21}"/>
              </a:ext>
            </a:extLst>
          </p:cNvPr>
          <p:cNvCxnSpPr>
            <a:cxnSpLocks/>
            <a:stCxn id="6" idx="0"/>
          </p:cNvCxnSpPr>
          <p:nvPr/>
        </p:nvCxnSpPr>
        <p:spPr>
          <a:xfrm flipH="1" flipV="1">
            <a:off x="9754679" y="3124200"/>
            <a:ext cx="1256221" cy="2362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10">
            <a:extLst>
              <a:ext uri="{FF2B5EF4-FFF2-40B4-BE49-F238E27FC236}">
                <a16:creationId xmlns:a16="http://schemas.microsoft.com/office/drawing/2014/main" id="{6A6D3D42-4975-4278-BDF6-1D84F3A1DF9C}"/>
              </a:ext>
            </a:extLst>
          </p:cNvPr>
          <p:cNvSpPr/>
          <p:nvPr/>
        </p:nvSpPr>
        <p:spPr>
          <a:xfrm>
            <a:off x="669614" y="5867400"/>
            <a:ext cx="4434707"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3.  Choose analysis type for “General Settings”.  In this example we use an AC sweep type.</a:t>
            </a:r>
          </a:p>
        </p:txBody>
      </p:sp>
      <p:cxnSp>
        <p:nvCxnSpPr>
          <p:cNvPr id="9" name="Straight Arrow Connector 8">
            <a:extLst>
              <a:ext uri="{FF2B5EF4-FFF2-40B4-BE49-F238E27FC236}">
                <a16:creationId xmlns:a16="http://schemas.microsoft.com/office/drawing/2014/main" id="{750739F3-FE18-49E8-8421-86A2395401E5}"/>
              </a:ext>
            </a:extLst>
          </p:cNvPr>
          <p:cNvCxnSpPr>
            <a:cxnSpLocks/>
            <a:stCxn id="8" idx="0"/>
          </p:cNvCxnSpPr>
          <p:nvPr/>
        </p:nvCxnSpPr>
        <p:spPr>
          <a:xfrm flipH="1" flipV="1">
            <a:off x="2269814" y="2971802"/>
            <a:ext cx="617154" cy="2895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92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5E9A-0BEB-4790-A640-5C70D424DF80}"/>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90D5B4B9-AB1E-4E42-88AF-4807C2FA4AF7}"/>
              </a:ext>
            </a:extLst>
          </p:cNvPr>
          <p:cNvSpPr>
            <a:spLocks noGrp="1"/>
          </p:cNvSpPr>
          <p:nvPr>
            <p:ph type="sldNum" sz="quarter" idx="10"/>
          </p:nvPr>
        </p:nvSpPr>
        <p:spPr/>
        <p:txBody>
          <a:bodyPr/>
          <a:lstStyle/>
          <a:p>
            <a:pPr>
              <a:defRPr/>
            </a:pPr>
            <a:fld id="{D4C52F08-588C-488E-A5AB-DF69250DE862}" type="slidenum">
              <a:rPr lang="en-US" smtClean="0"/>
              <a:pPr>
                <a:defRPr/>
              </a:pPr>
              <a:t>42</a:t>
            </a:fld>
            <a:endParaRPr lang="en-US"/>
          </a:p>
        </p:txBody>
      </p:sp>
      <p:pic>
        <p:nvPicPr>
          <p:cNvPr id="4" name="Picture 3">
            <a:extLst>
              <a:ext uri="{FF2B5EF4-FFF2-40B4-BE49-F238E27FC236}">
                <a16:creationId xmlns:a16="http://schemas.microsoft.com/office/drawing/2014/main" id="{5FE2F4B9-EEA3-4F5A-B75C-D7E71CFBB3C6}"/>
              </a:ext>
            </a:extLst>
          </p:cNvPr>
          <p:cNvPicPr>
            <a:picLocks noChangeAspect="1"/>
          </p:cNvPicPr>
          <p:nvPr/>
        </p:nvPicPr>
        <p:blipFill>
          <a:blip r:embed="rId2"/>
          <a:stretch>
            <a:fillRect/>
          </a:stretch>
        </p:blipFill>
        <p:spPr>
          <a:xfrm>
            <a:off x="384091" y="2143586"/>
            <a:ext cx="4275215" cy="2276013"/>
          </a:xfrm>
          <a:prstGeom prst="rect">
            <a:avLst/>
          </a:prstGeom>
        </p:spPr>
      </p:pic>
      <p:pic>
        <p:nvPicPr>
          <p:cNvPr id="5" name="Picture 4">
            <a:extLst>
              <a:ext uri="{FF2B5EF4-FFF2-40B4-BE49-F238E27FC236}">
                <a16:creationId xmlns:a16="http://schemas.microsoft.com/office/drawing/2014/main" id="{54F1FD57-7E37-4C39-B488-2E730BDE9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182" y="1111735"/>
            <a:ext cx="9392378" cy="5105400"/>
          </a:xfrm>
          <a:prstGeom prst="rect">
            <a:avLst/>
          </a:prstGeom>
        </p:spPr>
      </p:pic>
      <p:sp>
        <p:nvSpPr>
          <p:cNvPr id="6" name="Rounded Rectangle 10">
            <a:extLst>
              <a:ext uri="{FF2B5EF4-FFF2-40B4-BE49-F238E27FC236}">
                <a16:creationId xmlns:a16="http://schemas.microsoft.com/office/drawing/2014/main" id="{E710E4F0-1958-40E2-9553-2DBB0624B7C3}"/>
              </a:ext>
            </a:extLst>
          </p:cNvPr>
          <p:cNvSpPr/>
          <p:nvPr/>
        </p:nvSpPr>
        <p:spPr>
          <a:xfrm>
            <a:off x="223083" y="5385409"/>
            <a:ext cx="4501317" cy="1243991"/>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7.  Run the simulation.  When the simulation is complete you will get a list of available results.  Select all and press ok.</a:t>
            </a:r>
          </a:p>
        </p:txBody>
      </p:sp>
      <p:cxnSp>
        <p:nvCxnSpPr>
          <p:cNvPr id="7" name="Straight Arrow Connector 6">
            <a:extLst>
              <a:ext uri="{FF2B5EF4-FFF2-40B4-BE49-F238E27FC236}">
                <a16:creationId xmlns:a16="http://schemas.microsoft.com/office/drawing/2014/main" id="{AD78AB73-5700-43EB-A674-53CA3E2794CF}"/>
              </a:ext>
            </a:extLst>
          </p:cNvPr>
          <p:cNvCxnSpPr>
            <a:cxnSpLocks/>
            <a:stCxn id="6" idx="0"/>
          </p:cNvCxnSpPr>
          <p:nvPr/>
        </p:nvCxnSpPr>
        <p:spPr>
          <a:xfrm flipH="1" flipV="1">
            <a:off x="990600" y="4419599"/>
            <a:ext cx="1483142" cy="9658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10">
            <a:extLst>
              <a:ext uri="{FF2B5EF4-FFF2-40B4-BE49-F238E27FC236}">
                <a16:creationId xmlns:a16="http://schemas.microsoft.com/office/drawing/2014/main" id="{BC3720AE-1F22-4C56-9809-5BB14B2B7309}"/>
              </a:ext>
            </a:extLst>
          </p:cNvPr>
          <p:cNvSpPr/>
          <p:nvPr/>
        </p:nvSpPr>
        <p:spPr>
          <a:xfrm>
            <a:off x="6655764" y="6395800"/>
            <a:ext cx="4698036"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8.  This shows a typical Monte Carlo result.  100 different simulation curves are displayed.</a:t>
            </a:r>
          </a:p>
        </p:txBody>
      </p:sp>
      <p:cxnSp>
        <p:nvCxnSpPr>
          <p:cNvPr id="9" name="Straight Arrow Connector 8">
            <a:extLst>
              <a:ext uri="{FF2B5EF4-FFF2-40B4-BE49-F238E27FC236}">
                <a16:creationId xmlns:a16="http://schemas.microsoft.com/office/drawing/2014/main" id="{A759403C-7F87-49A6-A0B9-C8407B66F5BF}"/>
              </a:ext>
            </a:extLst>
          </p:cNvPr>
          <p:cNvCxnSpPr>
            <a:cxnSpLocks/>
            <a:stCxn id="8" idx="0"/>
          </p:cNvCxnSpPr>
          <p:nvPr/>
        </p:nvCxnSpPr>
        <p:spPr>
          <a:xfrm flipH="1" flipV="1">
            <a:off x="8255964" y="3500202"/>
            <a:ext cx="748818" cy="2895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E9EF9F-DEF8-4355-8362-8C4A0D6DC7EE}"/>
              </a:ext>
            </a:extLst>
          </p:cNvPr>
          <p:cNvCxnSpPr>
            <a:cxnSpLocks/>
            <a:stCxn id="6" idx="0"/>
          </p:cNvCxnSpPr>
          <p:nvPr/>
        </p:nvCxnSpPr>
        <p:spPr>
          <a:xfrm flipV="1">
            <a:off x="2473742" y="4114801"/>
            <a:ext cx="1260058" cy="1270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506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B5E602-002C-4A4D-9CFF-8C4C251CAC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0145" y="1215885"/>
            <a:ext cx="6324600" cy="5734288"/>
          </a:xfrm>
          <a:prstGeom prst="rect">
            <a:avLst/>
          </a:prstGeom>
        </p:spPr>
      </p:pic>
      <p:pic>
        <p:nvPicPr>
          <p:cNvPr id="7" name="Picture 6">
            <a:extLst>
              <a:ext uri="{FF2B5EF4-FFF2-40B4-BE49-F238E27FC236}">
                <a16:creationId xmlns:a16="http://schemas.microsoft.com/office/drawing/2014/main" id="{D39D169E-4F62-40BD-A0FF-F290CE34800A}"/>
              </a:ext>
            </a:extLst>
          </p:cNvPr>
          <p:cNvPicPr>
            <a:picLocks noChangeAspect="1"/>
          </p:cNvPicPr>
          <p:nvPr/>
        </p:nvPicPr>
        <p:blipFill>
          <a:blip r:embed="rId3"/>
          <a:stretch>
            <a:fillRect/>
          </a:stretch>
        </p:blipFill>
        <p:spPr>
          <a:xfrm>
            <a:off x="8915400" y="972378"/>
            <a:ext cx="4059102" cy="4385571"/>
          </a:xfrm>
          <a:prstGeom prst="rect">
            <a:avLst/>
          </a:prstGeom>
        </p:spPr>
      </p:pic>
      <p:sp>
        <p:nvSpPr>
          <p:cNvPr id="2" name="Title 1">
            <a:extLst>
              <a:ext uri="{FF2B5EF4-FFF2-40B4-BE49-F238E27FC236}">
                <a16:creationId xmlns:a16="http://schemas.microsoft.com/office/drawing/2014/main" id="{60BE55E7-3035-46C9-BB5C-A6F02B54464F}"/>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590860EF-0456-49FD-AB6D-3102393605D5}"/>
              </a:ext>
            </a:extLst>
          </p:cNvPr>
          <p:cNvSpPr>
            <a:spLocks noGrp="1"/>
          </p:cNvSpPr>
          <p:nvPr>
            <p:ph type="sldNum" sz="quarter" idx="10"/>
          </p:nvPr>
        </p:nvSpPr>
        <p:spPr/>
        <p:txBody>
          <a:bodyPr/>
          <a:lstStyle/>
          <a:p>
            <a:pPr>
              <a:defRPr/>
            </a:pPr>
            <a:fld id="{D4C52F08-588C-488E-A5AB-DF69250DE862}" type="slidenum">
              <a:rPr lang="en-US" smtClean="0"/>
              <a:pPr>
                <a:defRPr/>
              </a:pPr>
              <a:t>43</a:t>
            </a:fld>
            <a:endParaRPr lang="en-US"/>
          </a:p>
        </p:txBody>
      </p:sp>
      <p:sp>
        <p:nvSpPr>
          <p:cNvPr id="5" name="Rounded Rectangle 10">
            <a:extLst>
              <a:ext uri="{FF2B5EF4-FFF2-40B4-BE49-F238E27FC236}">
                <a16:creationId xmlns:a16="http://schemas.microsoft.com/office/drawing/2014/main" id="{2AFFE62D-E7B9-4415-8D7B-F2A9EAC24718}"/>
              </a:ext>
            </a:extLst>
          </p:cNvPr>
          <p:cNvSpPr/>
          <p:nvPr/>
        </p:nvSpPr>
        <p:spPr>
          <a:xfrm>
            <a:off x="7315200" y="6096001"/>
            <a:ext cx="3754302"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8.  Choose performance analysis then press ok for the pop-up.</a:t>
            </a:r>
          </a:p>
        </p:txBody>
      </p:sp>
      <p:cxnSp>
        <p:nvCxnSpPr>
          <p:cNvPr id="6" name="Straight Arrow Connector 5">
            <a:extLst>
              <a:ext uri="{FF2B5EF4-FFF2-40B4-BE49-F238E27FC236}">
                <a16:creationId xmlns:a16="http://schemas.microsoft.com/office/drawing/2014/main" id="{6958E111-E504-43A9-9F0A-9D7C25240B8C}"/>
              </a:ext>
            </a:extLst>
          </p:cNvPr>
          <p:cNvCxnSpPr>
            <a:cxnSpLocks/>
            <a:stCxn id="5" idx="0"/>
          </p:cNvCxnSpPr>
          <p:nvPr/>
        </p:nvCxnSpPr>
        <p:spPr>
          <a:xfrm flipH="1" flipV="1">
            <a:off x="5179197" y="3505201"/>
            <a:ext cx="4013154" cy="2590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5EEC2A-ECD4-4C82-B7FF-F878B712E3FB}"/>
              </a:ext>
            </a:extLst>
          </p:cNvPr>
          <p:cNvCxnSpPr>
            <a:cxnSpLocks/>
            <a:stCxn id="5" idx="0"/>
          </p:cNvCxnSpPr>
          <p:nvPr/>
        </p:nvCxnSpPr>
        <p:spPr>
          <a:xfrm flipV="1">
            <a:off x="9192351" y="5181601"/>
            <a:ext cx="180249"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87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B1AD-6420-4096-85DE-C48F99C10701}"/>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01F14995-F180-45F1-A1F8-B54D12CCD285}"/>
              </a:ext>
            </a:extLst>
          </p:cNvPr>
          <p:cNvSpPr>
            <a:spLocks noGrp="1"/>
          </p:cNvSpPr>
          <p:nvPr>
            <p:ph type="sldNum" sz="quarter" idx="10"/>
          </p:nvPr>
        </p:nvSpPr>
        <p:spPr/>
        <p:txBody>
          <a:bodyPr/>
          <a:lstStyle/>
          <a:p>
            <a:pPr>
              <a:defRPr/>
            </a:pPr>
            <a:fld id="{D4C52F08-588C-488E-A5AB-DF69250DE862}" type="slidenum">
              <a:rPr lang="en-US" smtClean="0"/>
              <a:pPr>
                <a:defRPr/>
              </a:pPr>
              <a:t>44</a:t>
            </a:fld>
            <a:endParaRPr lang="en-US"/>
          </a:p>
        </p:txBody>
      </p:sp>
      <p:pic>
        <p:nvPicPr>
          <p:cNvPr id="6" name="Picture 5">
            <a:extLst>
              <a:ext uri="{FF2B5EF4-FFF2-40B4-BE49-F238E27FC236}">
                <a16:creationId xmlns:a16="http://schemas.microsoft.com/office/drawing/2014/main" id="{AD38DC50-6D7E-4E50-BEB7-4DF4F0B748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370839" y="1295400"/>
            <a:ext cx="4733311" cy="6019800"/>
          </a:xfrm>
          <a:prstGeom prst="rect">
            <a:avLst/>
          </a:prstGeom>
        </p:spPr>
      </p:pic>
      <p:sp>
        <p:nvSpPr>
          <p:cNvPr id="8" name="Rounded Rectangle 10">
            <a:extLst>
              <a:ext uri="{FF2B5EF4-FFF2-40B4-BE49-F238E27FC236}">
                <a16:creationId xmlns:a16="http://schemas.microsoft.com/office/drawing/2014/main" id="{B98E453B-7648-4DC7-A4FD-C613A5D4867F}"/>
              </a:ext>
            </a:extLst>
          </p:cNvPr>
          <p:cNvSpPr/>
          <p:nvPr/>
        </p:nvSpPr>
        <p:spPr>
          <a:xfrm>
            <a:off x="5771950" y="5715000"/>
            <a:ext cx="5658050" cy="155257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9"/>
            </a:pPr>
            <a:r>
              <a:rPr lang="en-US" sz="1800" dirty="0">
                <a:solidFill>
                  <a:schemeClr val="tx1"/>
                </a:solidFill>
              </a:rPr>
              <a:t>Press “add trace” on the new plot.</a:t>
            </a:r>
          </a:p>
          <a:p>
            <a:pPr marL="342900" indent="-342900">
              <a:buAutoNum type="arabicPeriod" startAt="9"/>
            </a:pPr>
            <a:r>
              <a:rPr lang="en-US" sz="1800" dirty="0">
                <a:solidFill>
                  <a:schemeClr val="tx1"/>
                </a:solidFill>
              </a:rPr>
              <a:t>  Select the function you want to apply then the output variable.  In this case the function is “Cutoff_lowpass_3dB” and the variable is V(out).</a:t>
            </a:r>
          </a:p>
        </p:txBody>
      </p:sp>
      <p:cxnSp>
        <p:nvCxnSpPr>
          <p:cNvPr id="9" name="Straight Arrow Connector 8">
            <a:extLst>
              <a:ext uri="{FF2B5EF4-FFF2-40B4-BE49-F238E27FC236}">
                <a16:creationId xmlns:a16="http://schemas.microsoft.com/office/drawing/2014/main" id="{783B77E8-BC65-4B68-B64B-B47C44561F88}"/>
              </a:ext>
            </a:extLst>
          </p:cNvPr>
          <p:cNvCxnSpPr>
            <a:cxnSpLocks/>
            <a:stCxn id="8" idx="1"/>
          </p:cNvCxnSpPr>
          <p:nvPr/>
        </p:nvCxnSpPr>
        <p:spPr>
          <a:xfrm flipH="1" flipV="1">
            <a:off x="3733802" y="2514602"/>
            <a:ext cx="2038148" cy="39766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B593D65-B498-4780-B61F-B58112F5DA63}"/>
              </a:ext>
            </a:extLst>
          </p:cNvPr>
          <p:cNvGrpSpPr/>
          <p:nvPr/>
        </p:nvGrpSpPr>
        <p:grpSpPr>
          <a:xfrm>
            <a:off x="6191250" y="1139202"/>
            <a:ext cx="6210300" cy="4333875"/>
            <a:chOff x="6191250" y="1139202"/>
            <a:chExt cx="6210300" cy="4333875"/>
          </a:xfrm>
        </p:grpSpPr>
        <p:pic>
          <p:nvPicPr>
            <p:cNvPr id="5" name="Picture 4">
              <a:extLst>
                <a:ext uri="{FF2B5EF4-FFF2-40B4-BE49-F238E27FC236}">
                  <a16:creationId xmlns:a16="http://schemas.microsoft.com/office/drawing/2014/main" id="{B01C3D2B-4F6D-494C-BCC9-572AD3A31C27}"/>
                </a:ext>
              </a:extLst>
            </p:cNvPr>
            <p:cNvPicPr>
              <a:picLocks noChangeAspect="1"/>
            </p:cNvPicPr>
            <p:nvPr/>
          </p:nvPicPr>
          <p:blipFill>
            <a:blip r:embed="rId3"/>
            <a:stretch>
              <a:fillRect/>
            </a:stretch>
          </p:blipFill>
          <p:spPr>
            <a:xfrm>
              <a:off x="6248400" y="1139202"/>
              <a:ext cx="6153150" cy="4333875"/>
            </a:xfrm>
            <a:prstGeom prst="rect">
              <a:avLst/>
            </a:prstGeom>
          </p:spPr>
        </p:pic>
        <p:sp>
          <p:nvSpPr>
            <p:cNvPr id="15" name="Rectangle: Rounded Corners 14">
              <a:extLst>
                <a:ext uri="{FF2B5EF4-FFF2-40B4-BE49-F238E27FC236}">
                  <a16:creationId xmlns:a16="http://schemas.microsoft.com/office/drawing/2014/main" id="{27FEF02B-0C69-4326-848C-D679AC431788}"/>
                </a:ext>
              </a:extLst>
            </p:cNvPr>
            <p:cNvSpPr/>
            <p:nvPr/>
          </p:nvSpPr>
          <p:spPr>
            <a:xfrm>
              <a:off x="10210800" y="3025153"/>
              <a:ext cx="20574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4CB7872-A818-4B1D-806F-ADAFA7C927DC}"/>
                </a:ext>
              </a:extLst>
            </p:cNvPr>
            <p:cNvSpPr/>
            <p:nvPr/>
          </p:nvSpPr>
          <p:spPr>
            <a:xfrm>
              <a:off x="6191250" y="2438400"/>
              <a:ext cx="142875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324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908B-64E5-45F2-B978-761690074C42}"/>
              </a:ext>
            </a:extLst>
          </p:cNvPr>
          <p:cNvSpPr>
            <a:spLocks noGrp="1"/>
          </p:cNvSpPr>
          <p:nvPr>
            <p:ph type="title"/>
          </p:nvPr>
        </p:nvSpPr>
        <p:spPr/>
        <p:txBody>
          <a:bodyPr/>
          <a:lstStyle/>
          <a:p>
            <a:r>
              <a:rPr lang="en-US" dirty="0"/>
              <a:t>Monte Carlo Analysis</a:t>
            </a:r>
          </a:p>
        </p:txBody>
      </p:sp>
      <p:sp>
        <p:nvSpPr>
          <p:cNvPr id="3" name="Slide Number Placeholder 2">
            <a:extLst>
              <a:ext uri="{FF2B5EF4-FFF2-40B4-BE49-F238E27FC236}">
                <a16:creationId xmlns:a16="http://schemas.microsoft.com/office/drawing/2014/main" id="{0A92B52D-F374-4FAA-9707-CAB060EE5F05}"/>
              </a:ext>
            </a:extLst>
          </p:cNvPr>
          <p:cNvSpPr>
            <a:spLocks noGrp="1"/>
          </p:cNvSpPr>
          <p:nvPr>
            <p:ph type="sldNum" sz="quarter" idx="10"/>
          </p:nvPr>
        </p:nvSpPr>
        <p:spPr/>
        <p:txBody>
          <a:bodyPr/>
          <a:lstStyle/>
          <a:p>
            <a:pPr>
              <a:defRPr/>
            </a:pPr>
            <a:fld id="{D4C52F08-588C-488E-A5AB-DF69250DE862}" type="slidenum">
              <a:rPr lang="en-US" smtClean="0"/>
              <a:pPr>
                <a:defRPr/>
              </a:pPr>
              <a:t>45</a:t>
            </a:fld>
            <a:endParaRPr lang="en-US"/>
          </a:p>
        </p:txBody>
      </p:sp>
      <p:pic>
        <p:nvPicPr>
          <p:cNvPr id="4" name="Picture 3">
            <a:extLst>
              <a:ext uri="{FF2B5EF4-FFF2-40B4-BE49-F238E27FC236}">
                <a16:creationId xmlns:a16="http://schemas.microsoft.com/office/drawing/2014/main" id="{75CB2D71-7878-4D07-B3F5-18B810BEB4E2}"/>
              </a:ext>
            </a:extLst>
          </p:cNvPr>
          <p:cNvPicPr>
            <a:picLocks noChangeAspect="1"/>
          </p:cNvPicPr>
          <p:nvPr/>
        </p:nvPicPr>
        <p:blipFill>
          <a:blip r:embed="rId2"/>
          <a:stretch>
            <a:fillRect/>
          </a:stretch>
        </p:blipFill>
        <p:spPr>
          <a:xfrm>
            <a:off x="370840" y="1066800"/>
            <a:ext cx="11775518" cy="6400800"/>
          </a:xfrm>
          <a:prstGeom prst="rect">
            <a:avLst/>
          </a:prstGeom>
        </p:spPr>
      </p:pic>
      <p:sp>
        <p:nvSpPr>
          <p:cNvPr id="5" name="Rounded Rectangle 10">
            <a:extLst>
              <a:ext uri="{FF2B5EF4-FFF2-40B4-BE49-F238E27FC236}">
                <a16:creationId xmlns:a16="http://schemas.microsoft.com/office/drawing/2014/main" id="{77ED8CFF-9E05-4E95-BECA-53C82BD82399}"/>
              </a:ext>
            </a:extLst>
          </p:cNvPr>
          <p:cNvSpPr/>
          <p:nvPr/>
        </p:nvSpPr>
        <p:spPr>
          <a:xfrm>
            <a:off x="5715000" y="6038839"/>
            <a:ext cx="5658050" cy="1143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1"/>
            </a:pPr>
            <a:r>
              <a:rPr lang="en-US" sz="1800" dirty="0">
                <a:solidFill>
                  <a:schemeClr val="tx1"/>
                </a:solidFill>
              </a:rPr>
              <a:t>This shows the distribution for the -3dB point Monte Carlo analysis for 100 simulation runs.</a:t>
            </a:r>
          </a:p>
        </p:txBody>
      </p:sp>
      <p:cxnSp>
        <p:nvCxnSpPr>
          <p:cNvPr id="6" name="Straight Arrow Connector 5">
            <a:extLst>
              <a:ext uri="{FF2B5EF4-FFF2-40B4-BE49-F238E27FC236}">
                <a16:creationId xmlns:a16="http://schemas.microsoft.com/office/drawing/2014/main" id="{B55EDB9D-F47D-4131-B17F-3B616FB46F9A}"/>
              </a:ext>
            </a:extLst>
          </p:cNvPr>
          <p:cNvCxnSpPr>
            <a:cxnSpLocks/>
            <a:stCxn id="5" idx="0"/>
          </p:cNvCxnSpPr>
          <p:nvPr/>
        </p:nvCxnSpPr>
        <p:spPr>
          <a:xfrm flipH="1" flipV="1">
            <a:off x="6858001" y="3048001"/>
            <a:ext cx="1686024" cy="29908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935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C365-16DC-4FAE-B2FF-348959051403}"/>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67D5D445-34CB-4A7A-81C5-808544C65069}"/>
              </a:ext>
            </a:extLst>
          </p:cNvPr>
          <p:cNvSpPr>
            <a:spLocks noGrp="1"/>
          </p:cNvSpPr>
          <p:nvPr>
            <p:ph type="sldNum" sz="quarter" idx="10"/>
          </p:nvPr>
        </p:nvSpPr>
        <p:spPr/>
        <p:txBody>
          <a:bodyPr/>
          <a:lstStyle/>
          <a:p>
            <a:pPr>
              <a:defRPr/>
            </a:pPr>
            <a:fld id="{D4C52F08-588C-488E-A5AB-DF69250DE862}" type="slidenum">
              <a:rPr lang="en-US" smtClean="0"/>
              <a:pPr>
                <a:defRPr/>
              </a:pPr>
              <a:t>46</a:t>
            </a:fld>
            <a:endParaRPr lang="en-US"/>
          </a:p>
        </p:txBody>
      </p:sp>
      <p:pic>
        <p:nvPicPr>
          <p:cNvPr id="6" name="Picture 5">
            <a:extLst>
              <a:ext uri="{FF2B5EF4-FFF2-40B4-BE49-F238E27FC236}">
                <a16:creationId xmlns:a16="http://schemas.microsoft.com/office/drawing/2014/main" id="{6D337F86-E9D3-44C5-AC39-D6634A8C30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72600" y="917571"/>
            <a:ext cx="3140985" cy="6394457"/>
          </a:xfrm>
          <a:prstGeom prst="rect">
            <a:avLst/>
          </a:prstGeom>
        </p:spPr>
      </p:pic>
      <p:sp>
        <p:nvSpPr>
          <p:cNvPr id="7" name="Rounded Rectangle 10">
            <a:extLst>
              <a:ext uri="{FF2B5EF4-FFF2-40B4-BE49-F238E27FC236}">
                <a16:creationId xmlns:a16="http://schemas.microsoft.com/office/drawing/2014/main" id="{32B2AAAA-011B-48EE-910A-171C3D7BAAB6}"/>
              </a:ext>
            </a:extLst>
          </p:cNvPr>
          <p:cNvSpPr/>
          <p:nvPr/>
        </p:nvSpPr>
        <p:spPr>
          <a:xfrm>
            <a:off x="313192" y="3023968"/>
            <a:ext cx="5554208" cy="2538632"/>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This shows a project with two schematics added and two simulation profiles.  This approach can be useful if you want to do variations on different types of simulations.  For example, a transient simulation requires a square wave source, and an AC simulation requires an AC source.  You can build two slightly different schematics and develop simulation profiles for each schematic.</a:t>
            </a:r>
          </a:p>
        </p:txBody>
      </p:sp>
      <p:cxnSp>
        <p:nvCxnSpPr>
          <p:cNvPr id="8" name="Straight Arrow Connector 7">
            <a:extLst>
              <a:ext uri="{FF2B5EF4-FFF2-40B4-BE49-F238E27FC236}">
                <a16:creationId xmlns:a16="http://schemas.microsoft.com/office/drawing/2014/main" id="{B98E992A-27F9-44D4-956D-E5169A93FD9E}"/>
              </a:ext>
            </a:extLst>
          </p:cNvPr>
          <p:cNvCxnSpPr>
            <a:cxnSpLocks/>
            <a:stCxn id="7" idx="3"/>
          </p:cNvCxnSpPr>
          <p:nvPr/>
        </p:nvCxnSpPr>
        <p:spPr>
          <a:xfrm flipV="1">
            <a:off x="5867400" y="3505200"/>
            <a:ext cx="3352800" cy="788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CBD706-704B-449D-B0EC-EB8ED261C8F8}"/>
              </a:ext>
            </a:extLst>
          </p:cNvPr>
          <p:cNvCxnSpPr>
            <a:cxnSpLocks/>
            <a:stCxn id="7" idx="3"/>
          </p:cNvCxnSpPr>
          <p:nvPr/>
        </p:nvCxnSpPr>
        <p:spPr>
          <a:xfrm>
            <a:off x="5867400" y="4293284"/>
            <a:ext cx="4038600" cy="1878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6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9D92-FB94-4EBD-962A-9A9033F14555}"/>
              </a:ext>
            </a:extLst>
          </p:cNvPr>
          <p:cNvSpPr>
            <a:spLocks noGrp="1"/>
          </p:cNvSpPr>
          <p:nvPr>
            <p:ph type="title"/>
          </p:nvPr>
        </p:nvSpPr>
        <p:spPr>
          <a:xfrm>
            <a:off x="370840" y="171461"/>
            <a:ext cx="13533120" cy="977266"/>
          </a:xfrm>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A97E38FE-A7FE-4C59-BCC7-47C8281984BE}"/>
              </a:ext>
            </a:extLst>
          </p:cNvPr>
          <p:cNvSpPr>
            <a:spLocks noGrp="1"/>
          </p:cNvSpPr>
          <p:nvPr>
            <p:ph type="sldNum" sz="quarter" idx="10"/>
          </p:nvPr>
        </p:nvSpPr>
        <p:spPr/>
        <p:txBody>
          <a:bodyPr/>
          <a:lstStyle/>
          <a:p>
            <a:pPr>
              <a:defRPr/>
            </a:pPr>
            <a:fld id="{D4C52F08-588C-488E-A5AB-DF69250DE862}" type="slidenum">
              <a:rPr lang="en-US" smtClean="0"/>
              <a:pPr>
                <a:defRPr/>
              </a:pPr>
              <a:t>47</a:t>
            </a:fld>
            <a:endParaRPr lang="en-US"/>
          </a:p>
        </p:txBody>
      </p:sp>
      <p:pic>
        <p:nvPicPr>
          <p:cNvPr id="4" name="Picture 3">
            <a:extLst>
              <a:ext uri="{FF2B5EF4-FFF2-40B4-BE49-F238E27FC236}">
                <a16:creationId xmlns:a16="http://schemas.microsoft.com/office/drawing/2014/main" id="{CD1D3B3A-1776-40F5-820A-72BA85EDB7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1524000"/>
            <a:ext cx="3276600" cy="5828584"/>
          </a:xfrm>
          <a:prstGeom prst="rect">
            <a:avLst/>
          </a:prstGeom>
        </p:spPr>
      </p:pic>
      <p:pic>
        <p:nvPicPr>
          <p:cNvPr id="5" name="Picture 4">
            <a:extLst>
              <a:ext uri="{FF2B5EF4-FFF2-40B4-BE49-F238E27FC236}">
                <a16:creationId xmlns:a16="http://schemas.microsoft.com/office/drawing/2014/main" id="{4DD13ED3-3E0E-422A-B76D-D6C5B8F93C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2" y="1524000"/>
            <a:ext cx="5181598" cy="5776208"/>
          </a:xfrm>
          <a:prstGeom prst="rect">
            <a:avLst/>
          </a:prstGeom>
        </p:spPr>
      </p:pic>
      <p:sp>
        <p:nvSpPr>
          <p:cNvPr id="6" name="Rounded Rectangle 10">
            <a:extLst>
              <a:ext uri="{FF2B5EF4-FFF2-40B4-BE49-F238E27FC236}">
                <a16:creationId xmlns:a16="http://schemas.microsoft.com/office/drawing/2014/main" id="{EDCD11EA-272F-455B-8DDF-FF57D5C2820B}"/>
              </a:ext>
            </a:extLst>
          </p:cNvPr>
          <p:cNvSpPr/>
          <p:nvPr/>
        </p:nvSpPr>
        <p:spPr>
          <a:xfrm>
            <a:off x="3395096" y="4166968"/>
            <a:ext cx="2853306"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Right click on project and select “New Schematic”</a:t>
            </a:r>
          </a:p>
        </p:txBody>
      </p:sp>
      <p:cxnSp>
        <p:nvCxnSpPr>
          <p:cNvPr id="7" name="Straight Arrow Connector 6">
            <a:extLst>
              <a:ext uri="{FF2B5EF4-FFF2-40B4-BE49-F238E27FC236}">
                <a16:creationId xmlns:a16="http://schemas.microsoft.com/office/drawing/2014/main" id="{FB1D5410-F5E6-43BA-93ED-43AD33888EF4}"/>
              </a:ext>
            </a:extLst>
          </p:cNvPr>
          <p:cNvCxnSpPr>
            <a:cxnSpLocks/>
            <a:stCxn id="6" idx="1"/>
          </p:cNvCxnSpPr>
          <p:nvPr/>
        </p:nvCxnSpPr>
        <p:spPr>
          <a:xfrm flipH="1" flipV="1">
            <a:off x="2667000" y="3791695"/>
            <a:ext cx="728096" cy="863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0F09DEB-C2A5-4CB0-8015-22FFB3E90728}"/>
              </a:ext>
            </a:extLst>
          </p:cNvPr>
          <p:cNvSpPr/>
          <p:nvPr/>
        </p:nvSpPr>
        <p:spPr>
          <a:xfrm>
            <a:off x="762000" y="3124200"/>
            <a:ext cx="1219200" cy="304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EF8F8D6-0E04-41DA-97EF-5FA0B2262AD5}"/>
              </a:ext>
            </a:extLst>
          </p:cNvPr>
          <p:cNvSpPr/>
          <p:nvPr/>
        </p:nvSpPr>
        <p:spPr>
          <a:xfrm>
            <a:off x="2085561" y="3505200"/>
            <a:ext cx="1428750" cy="2286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a:extLst>
              <a:ext uri="{FF2B5EF4-FFF2-40B4-BE49-F238E27FC236}">
                <a16:creationId xmlns:a16="http://schemas.microsoft.com/office/drawing/2014/main" id="{91F86F4D-4857-4F83-A4EC-5775495F3BBF}"/>
              </a:ext>
            </a:extLst>
          </p:cNvPr>
          <p:cNvSpPr/>
          <p:nvPr/>
        </p:nvSpPr>
        <p:spPr>
          <a:xfrm>
            <a:off x="11353800" y="5334000"/>
            <a:ext cx="281940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2"/>
            </a:pPr>
            <a:r>
              <a:rPr lang="en-US" sz="1800" dirty="0">
                <a:solidFill>
                  <a:schemeClr val="tx1"/>
                </a:solidFill>
              </a:rPr>
              <a:t>Choose a name for the schematic</a:t>
            </a:r>
          </a:p>
        </p:txBody>
      </p:sp>
      <p:cxnSp>
        <p:nvCxnSpPr>
          <p:cNvPr id="18" name="Straight Arrow Connector 17">
            <a:extLst>
              <a:ext uri="{FF2B5EF4-FFF2-40B4-BE49-F238E27FC236}">
                <a16:creationId xmlns:a16="http://schemas.microsoft.com/office/drawing/2014/main" id="{C8B9236D-2676-43A4-B005-69904901C130}"/>
              </a:ext>
            </a:extLst>
          </p:cNvPr>
          <p:cNvCxnSpPr>
            <a:cxnSpLocks/>
            <a:stCxn id="17" idx="1"/>
          </p:cNvCxnSpPr>
          <p:nvPr/>
        </p:nvCxnSpPr>
        <p:spPr>
          <a:xfrm flipH="1" flipV="1">
            <a:off x="10625704" y="4958727"/>
            <a:ext cx="728096" cy="863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20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C2A6-2A7A-4B93-B9E1-3FC515F7316D}"/>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368D04E9-CF35-4EB9-AE18-308B44E01BC8}"/>
              </a:ext>
            </a:extLst>
          </p:cNvPr>
          <p:cNvSpPr>
            <a:spLocks noGrp="1"/>
          </p:cNvSpPr>
          <p:nvPr>
            <p:ph type="sldNum" sz="quarter" idx="10"/>
          </p:nvPr>
        </p:nvSpPr>
        <p:spPr/>
        <p:txBody>
          <a:bodyPr/>
          <a:lstStyle/>
          <a:p>
            <a:pPr>
              <a:defRPr/>
            </a:pPr>
            <a:fld id="{D4C52F08-588C-488E-A5AB-DF69250DE862}" type="slidenum">
              <a:rPr lang="en-US" smtClean="0"/>
              <a:pPr>
                <a:defRPr/>
              </a:pPr>
              <a:t>48</a:t>
            </a:fld>
            <a:endParaRPr lang="en-US"/>
          </a:p>
        </p:txBody>
      </p:sp>
      <p:pic>
        <p:nvPicPr>
          <p:cNvPr id="4" name="Picture 3">
            <a:extLst>
              <a:ext uri="{FF2B5EF4-FFF2-40B4-BE49-F238E27FC236}">
                <a16:creationId xmlns:a16="http://schemas.microsoft.com/office/drawing/2014/main" id="{522E6435-D323-4D9D-BE7D-D556E5366A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599" y="1275470"/>
            <a:ext cx="3776097" cy="6099849"/>
          </a:xfrm>
          <a:prstGeom prst="rect">
            <a:avLst/>
          </a:prstGeom>
        </p:spPr>
      </p:pic>
      <p:sp>
        <p:nvSpPr>
          <p:cNvPr id="5" name="Rounded Rectangle 10">
            <a:extLst>
              <a:ext uri="{FF2B5EF4-FFF2-40B4-BE49-F238E27FC236}">
                <a16:creationId xmlns:a16="http://schemas.microsoft.com/office/drawing/2014/main" id="{D6E7FDA9-2DD8-4FD8-B560-F5748CEF8814}"/>
              </a:ext>
            </a:extLst>
          </p:cNvPr>
          <p:cNvSpPr/>
          <p:nvPr/>
        </p:nvSpPr>
        <p:spPr>
          <a:xfrm>
            <a:off x="3657600" y="3429000"/>
            <a:ext cx="281940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en-US" sz="1800" dirty="0">
                <a:solidFill>
                  <a:schemeClr val="tx1"/>
                </a:solidFill>
              </a:rPr>
              <a:t>Add a page to the schematic</a:t>
            </a:r>
          </a:p>
        </p:txBody>
      </p:sp>
      <p:cxnSp>
        <p:nvCxnSpPr>
          <p:cNvPr id="6" name="Straight Arrow Connector 5">
            <a:extLst>
              <a:ext uri="{FF2B5EF4-FFF2-40B4-BE49-F238E27FC236}">
                <a16:creationId xmlns:a16="http://schemas.microsoft.com/office/drawing/2014/main" id="{D583EED3-8430-4E49-B487-BCDDF59377E9}"/>
              </a:ext>
            </a:extLst>
          </p:cNvPr>
          <p:cNvCxnSpPr>
            <a:cxnSpLocks/>
            <a:stCxn id="5" idx="1"/>
          </p:cNvCxnSpPr>
          <p:nvPr/>
        </p:nvCxnSpPr>
        <p:spPr>
          <a:xfrm flipH="1" flipV="1">
            <a:off x="2971800" y="3733800"/>
            <a:ext cx="685800" cy="1838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E33450-35A7-45F2-9AF7-B0E7CD58E4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4823" y="1135475"/>
            <a:ext cx="4108977" cy="6163466"/>
          </a:xfrm>
          <a:prstGeom prst="rect">
            <a:avLst/>
          </a:prstGeom>
        </p:spPr>
      </p:pic>
      <p:sp>
        <p:nvSpPr>
          <p:cNvPr id="9" name="Rounded Rectangle 10">
            <a:extLst>
              <a:ext uri="{FF2B5EF4-FFF2-40B4-BE49-F238E27FC236}">
                <a16:creationId xmlns:a16="http://schemas.microsoft.com/office/drawing/2014/main" id="{B357EC60-EB7D-4BA3-A393-CB0318706741}"/>
              </a:ext>
            </a:extLst>
          </p:cNvPr>
          <p:cNvSpPr/>
          <p:nvPr/>
        </p:nvSpPr>
        <p:spPr>
          <a:xfrm>
            <a:off x="10876280" y="3581400"/>
            <a:ext cx="329692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en-US" sz="1800" dirty="0">
                <a:solidFill>
                  <a:schemeClr val="tx1"/>
                </a:solidFill>
              </a:rPr>
              <a:t>To create a simulation profile for this schematic select “Make Root”</a:t>
            </a:r>
          </a:p>
        </p:txBody>
      </p:sp>
      <p:cxnSp>
        <p:nvCxnSpPr>
          <p:cNvPr id="10" name="Straight Arrow Connector 9">
            <a:extLst>
              <a:ext uri="{FF2B5EF4-FFF2-40B4-BE49-F238E27FC236}">
                <a16:creationId xmlns:a16="http://schemas.microsoft.com/office/drawing/2014/main" id="{AC1E4307-5A20-463D-8C00-455F9B0FF64D}"/>
              </a:ext>
            </a:extLst>
          </p:cNvPr>
          <p:cNvCxnSpPr>
            <a:cxnSpLocks/>
            <a:stCxn id="9" idx="1"/>
          </p:cNvCxnSpPr>
          <p:nvPr/>
        </p:nvCxnSpPr>
        <p:spPr>
          <a:xfrm flipH="1" flipV="1">
            <a:off x="10190480" y="3886201"/>
            <a:ext cx="685800" cy="183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982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3D80233-4B9A-4A9C-9A77-D7CDC95771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1125536"/>
            <a:ext cx="9587425" cy="6239328"/>
          </a:xfrm>
          <a:prstGeom prst="rect">
            <a:avLst/>
          </a:prstGeom>
        </p:spPr>
      </p:pic>
      <p:sp>
        <p:nvSpPr>
          <p:cNvPr id="2" name="Title 1">
            <a:extLst>
              <a:ext uri="{FF2B5EF4-FFF2-40B4-BE49-F238E27FC236}">
                <a16:creationId xmlns:a16="http://schemas.microsoft.com/office/drawing/2014/main" id="{CB062D26-09A6-4485-B668-0AF334C32156}"/>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09476EB5-5102-4B69-94B7-B67197A78816}"/>
              </a:ext>
            </a:extLst>
          </p:cNvPr>
          <p:cNvSpPr>
            <a:spLocks noGrp="1"/>
          </p:cNvSpPr>
          <p:nvPr>
            <p:ph type="sldNum" sz="quarter" idx="10"/>
          </p:nvPr>
        </p:nvSpPr>
        <p:spPr/>
        <p:txBody>
          <a:bodyPr/>
          <a:lstStyle/>
          <a:p>
            <a:pPr>
              <a:defRPr/>
            </a:pPr>
            <a:fld id="{D4C52F08-588C-488E-A5AB-DF69250DE862}" type="slidenum">
              <a:rPr lang="en-US" smtClean="0"/>
              <a:pPr>
                <a:defRPr/>
              </a:pPr>
              <a:t>49</a:t>
            </a:fld>
            <a:endParaRPr lang="en-US"/>
          </a:p>
        </p:txBody>
      </p:sp>
      <p:sp>
        <p:nvSpPr>
          <p:cNvPr id="6" name="Rounded Rectangle 10">
            <a:extLst>
              <a:ext uri="{FF2B5EF4-FFF2-40B4-BE49-F238E27FC236}">
                <a16:creationId xmlns:a16="http://schemas.microsoft.com/office/drawing/2014/main" id="{B564A612-E7C6-49A0-81F2-39BE0710D78D}"/>
              </a:ext>
            </a:extLst>
          </p:cNvPr>
          <p:cNvSpPr/>
          <p:nvPr/>
        </p:nvSpPr>
        <p:spPr>
          <a:xfrm>
            <a:off x="2133600" y="4648200"/>
            <a:ext cx="329692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5"/>
            </a:pPr>
            <a:r>
              <a:rPr lang="en-US" sz="1800" dirty="0">
                <a:solidFill>
                  <a:schemeClr val="tx1"/>
                </a:solidFill>
              </a:rPr>
              <a:t>Select the page, and enter the schematic.</a:t>
            </a:r>
          </a:p>
        </p:txBody>
      </p:sp>
      <p:cxnSp>
        <p:nvCxnSpPr>
          <p:cNvPr id="7" name="Straight Arrow Connector 6">
            <a:extLst>
              <a:ext uri="{FF2B5EF4-FFF2-40B4-BE49-F238E27FC236}">
                <a16:creationId xmlns:a16="http://schemas.microsoft.com/office/drawing/2014/main" id="{27EC467D-3A57-42EE-AC4E-2705FBD286C9}"/>
              </a:ext>
            </a:extLst>
          </p:cNvPr>
          <p:cNvCxnSpPr>
            <a:cxnSpLocks/>
          </p:cNvCxnSpPr>
          <p:nvPr/>
        </p:nvCxnSpPr>
        <p:spPr>
          <a:xfrm flipH="1" flipV="1">
            <a:off x="1828800" y="3429000"/>
            <a:ext cx="1905000" cy="1219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28CAF7-7C11-49B3-A3F5-5FEADAC8BFB3}"/>
              </a:ext>
            </a:extLst>
          </p:cNvPr>
          <p:cNvCxnSpPr>
            <a:cxnSpLocks/>
            <a:stCxn id="6" idx="3"/>
          </p:cNvCxnSpPr>
          <p:nvPr/>
        </p:nvCxnSpPr>
        <p:spPr>
          <a:xfrm>
            <a:off x="5430520" y="5136833"/>
            <a:ext cx="1351280" cy="578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0">
            <a:extLst>
              <a:ext uri="{FF2B5EF4-FFF2-40B4-BE49-F238E27FC236}">
                <a16:creationId xmlns:a16="http://schemas.microsoft.com/office/drawing/2014/main" id="{1FBB3012-4518-4237-A973-3271D009BA4F}"/>
              </a:ext>
            </a:extLst>
          </p:cNvPr>
          <p:cNvSpPr/>
          <p:nvPr/>
        </p:nvSpPr>
        <p:spPr>
          <a:xfrm>
            <a:off x="9099704" y="3034670"/>
            <a:ext cx="3930496" cy="1295398"/>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6"/>
            </a:pPr>
            <a:r>
              <a:rPr lang="en-US" sz="1800" dirty="0">
                <a:solidFill>
                  <a:schemeClr val="tx1"/>
                </a:solidFill>
              </a:rPr>
              <a:t>Create a simulation profile for the current root schematic.  Not that in this example it is “DC Sweep”</a:t>
            </a:r>
          </a:p>
        </p:txBody>
      </p:sp>
      <p:cxnSp>
        <p:nvCxnSpPr>
          <p:cNvPr id="17" name="Straight Arrow Connector 16">
            <a:extLst>
              <a:ext uri="{FF2B5EF4-FFF2-40B4-BE49-F238E27FC236}">
                <a16:creationId xmlns:a16="http://schemas.microsoft.com/office/drawing/2014/main" id="{74E25D31-256E-40FD-A225-DA86685E037A}"/>
              </a:ext>
            </a:extLst>
          </p:cNvPr>
          <p:cNvCxnSpPr>
            <a:cxnSpLocks/>
            <a:stCxn id="16" idx="1"/>
          </p:cNvCxnSpPr>
          <p:nvPr/>
        </p:nvCxnSpPr>
        <p:spPr>
          <a:xfrm flipH="1">
            <a:off x="7467600" y="3682369"/>
            <a:ext cx="1632104" cy="6476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6C948C6-5B70-434C-906D-E4A58738723C}"/>
              </a:ext>
            </a:extLst>
          </p:cNvPr>
          <p:cNvCxnSpPr>
            <a:cxnSpLocks/>
            <a:stCxn id="16" idx="1"/>
          </p:cNvCxnSpPr>
          <p:nvPr/>
        </p:nvCxnSpPr>
        <p:spPr>
          <a:xfrm flipH="1" flipV="1">
            <a:off x="7162801" y="1905000"/>
            <a:ext cx="1936903" cy="17773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9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234471-8764-45A9-869A-BCFCF0D41AD5}"/>
              </a:ext>
            </a:extLst>
          </p:cNvPr>
          <p:cNvPicPr>
            <a:picLocks noChangeAspect="1"/>
          </p:cNvPicPr>
          <p:nvPr/>
        </p:nvPicPr>
        <p:blipFill>
          <a:blip r:embed="rId2"/>
          <a:stretch>
            <a:fillRect/>
          </a:stretch>
        </p:blipFill>
        <p:spPr>
          <a:xfrm>
            <a:off x="5433391" y="3035289"/>
            <a:ext cx="4772025" cy="1590675"/>
          </a:xfrm>
          <a:prstGeom prst="rect">
            <a:avLst/>
          </a:prstGeom>
        </p:spPr>
      </p:pic>
      <p:sp>
        <p:nvSpPr>
          <p:cNvPr id="8" name="Title 7"/>
          <p:cNvSpPr>
            <a:spLocks noGrp="1"/>
          </p:cNvSpPr>
          <p:nvPr>
            <p:ph type="title"/>
          </p:nvPr>
        </p:nvSpPr>
        <p:spPr/>
        <p:txBody>
          <a:bodyPr/>
          <a:lstStyle/>
          <a:p>
            <a:r>
              <a:rPr lang="en-US" dirty="0"/>
              <a:t>New project</a:t>
            </a:r>
          </a:p>
        </p:txBody>
      </p:sp>
      <p:sp>
        <p:nvSpPr>
          <p:cNvPr id="7" name="Slide Number Placeholder 6"/>
          <p:cNvSpPr>
            <a:spLocks noGrp="1"/>
          </p:cNvSpPr>
          <p:nvPr>
            <p:ph type="sldNum" sz="quarter" idx="10"/>
          </p:nvPr>
        </p:nvSpPr>
        <p:spPr/>
        <p:txBody>
          <a:bodyPr/>
          <a:lstStyle/>
          <a:p>
            <a:pPr>
              <a:defRPr/>
            </a:pPr>
            <a:fld id="{204C35C9-3222-4444-B33E-8AB075BE83C6}" type="slidenum">
              <a:rPr lang="en-US" smtClean="0"/>
              <a:pPr>
                <a:defRPr/>
              </a:pPr>
              <a:t>5</a:t>
            </a:fld>
            <a:endParaRPr lang="en-US"/>
          </a:p>
        </p:txBody>
      </p:sp>
      <p:sp>
        <p:nvSpPr>
          <p:cNvPr id="11" name="Rounded Rectangle 10"/>
          <p:cNvSpPr/>
          <p:nvPr/>
        </p:nvSpPr>
        <p:spPr>
          <a:xfrm>
            <a:off x="6253509" y="381000"/>
            <a:ext cx="7746023" cy="2286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800" dirty="0">
                <a:solidFill>
                  <a:schemeClr val="tx1"/>
                </a:solidFill>
              </a:rPr>
              <a:t>Select File&gt;New&gt;Project</a:t>
            </a:r>
          </a:p>
          <a:p>
            <a:pPr marL="342900" indent="-342900">
              <a:buFont typeface="+mj-lt"/>
              <a:buAutoNum type="arabicPeriod"/>
            </a:pPr>
            <a:r>
              <a:rPr lang="en-US" sz="1800" dirty="0">
                <a:solidFill>
                  <a:schemeClr val="tx1"/>
                </a:solidFill>
              </a:rPr>
              <a:t>Choose project name and location.  You may want to create a unique folder for each project.  The project contains a *.</a:t>
            </a:r>
            <a:r>
              <a:rPr lang="en-US" sz="1800" dirty="0" err="1">
                <a:solidFill>
                  <a:schemeClr val="tx1"/>
                </a:solidFill>
              </a:rPr>
              <a:t>opj</a:t>
            </a:r>
            <a:r>
              <a:rPr lang="en-US" sz="1800" dirty="0">
                <a:solidFill>
                  <a:schemeClr val="tx1"/>
                </a:solidFill>
              </a:rPr>
              <a:t>, *.</a:t>
            </a:r>
            <a:r>
              <a:rPr lang="en-US" sz="1800" dirty="0" err="1">
                <a:solidFill>
                  <a:schemeClr val="tx1"/>
                </a:solidFill>
              </a:rPr>
              <a:t>png</a:t>
            </a:r>
            <a:r>
              <a:rPr lang="en-US" sz="1800" dirty="0">
                <a:solidFill>
                  <a:schemeClr val="tx1"/>
                </a:solidFill>
              </a:rPr>
              <a:t>, *.</a:t>
            </a:r>
            <a:r>
              <a:rPr lang="en-US" sz="1800" dirty="0" err="1">
                <a:solidFill>
                  <a:schemeClr val="tx1"/>
                </a:solidFill>
              </a:rPr>
              <a:t>dsn</a:t>
            </a:r>
            <a:r>
              <a:rPr lang="en-US" sz="1800" dirty="0">
                <a:solidFill>
                  <a:schemeClr val="tx1"/>
                </a:solidFill>
              </a:rPr>
              <a:t>, and a separate folder with the net lists, simulation profiles, and other support files.  If you put everything in one folder you will “mix-up” files for all your projects”</a:t>
            </a:r>
          </a:p>
          <a:p>
            <a:pPr marL="342900" indent="-342900">
              <a:buFont typeface="+mj-lt"/>
              <a:buAutoNum type="arabicPeriod"/>
            </a:pPr>
            <a:r>
              <a:rPr lang="en-US" sz="1800" dirty="0">
                <a:solidFill>
                  <a:schemeClr val="tx1"/>
                </a:solidFill>
              </a:rPr>
              <a:t>Select “create a blank project”</a:t>
            </a:r>
          </a:p>
        </p:txBody>
      </p:sp>
      <p:pic>
        <p:nvPicPr>
          <p:cNvPr id="2" name="Picture 1">
            <a:extLst>
              <a:ext uri="{FF2B5EF4-FFF2-40B4-BE49-F238E27FC236}">
                <a16:creationId xmlns:a16="http://schemas.microsoft.com/office/drawing/2014/main" id="{12275F9F-B3D6-46B6-9872-92E7DB9CF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860" y="1141663"/>
            <a:ext cx="5141340" cy="5946274"/>
          </a:xfrm>
          <a:prstGeom prst="rect">
            <a:avLst/>
          </a:prstGeom>
        </p:spPr>
      </p:pic>
      <p:pic>
        <p:nvPicPr>
          <p:cNvPr id="4" name="Picture 3">
            <a:extLst>
              <a:ext uri="{FF2B5EF4-FFF2-40B4-BE49-F238E27FC236}">
                <a16:creationId xmlns:a16="http://schemas.microsoft.com/office/drawing/2014/main" id="{7EBCC43E-EEBF-4690-B60E-9FD6493DA589}"/>
              </a:ext>
            </a:extLst>
          </p:cNvPr>
          <p:cNvPicPr>
            <a:picLocks noChangeAspect="1"/>
          </p:cNvPicPr>
          <p:nvPr/>
        </p:nvPicPr>
        <p:blipFill>
          <a:blip r:embed="rId4"/>
          <a:stretch>
            <a:fillRect/>
          </a:stretch>
        </p:blipFill>
        <p:spPr>
          <a:xfrm>
            <a:off x="5433391" y="4800600"/>
            <a:ext cx="4524375" cy="1676400"/>
          </a:xfrm>
          <a:prstGeom prst="rect">
            <a:avLst/>
          </a:prstGeom>
        </p:spPr>
      </p:pic>
      <p:sp>
        <p:nvSpPr>
          <p:cNvPr id="9" name="Rounded Rectangle 10">
            <a:extLst>
              <a:ext uri="{FF2B5EF4-FFF2-40B4-BE49-F238E27FC236}">
                <a16:creationId xmlns:a16="http://schemas.microsoft.com/office/drawing/2014/main" id="{DAA4EBF9-F527-4B7D-87DE-E2EDD285422F}"/>
              </a:ext>
            </a:extLst>
          </p:cNvPr>
          <p:cNvSpPr/>
          <p:nvPr/>
        </p:nvSpPr>
        <p:spPr>
          <a:xfrm>
            <a:off x="10578012" y="4343400"/>
            <a:ext cx="3518988" cy="1143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Create a unique folder for each example.  Press three dots and press “New Folder” to create a folder then select it.</a:t>
            </a:r>
          </a:p>
        </p:txBody>
      </p:sp>
      <p:cxnSp>
        <p:nvCxnSpPr>
          <p:cNvPr id="10" name="Straight Arrow Connector 9">
            <a:extLst>
              <a:ext uri="{FF2B5EF4-FFF2-40B4-BE49-F238E27FC236}">
                <a16:creationId xmlns:a16="http://schemas.microsoft.com/office/drawing/2014/main" id="{98690204-F75A-47BA-8538-2D987F32ADED}"/>
              </a:ext>
            </a:extLst>
          </p:cNvPr>
          <p:cNvCxnSpPr>
            <a:cxnSpLocks/>
            <a:stCxn id="9" idx="1"/>
          </p:cNvCxnSpPr>
          <p:nvPr/>
        </p:nvCxnSpPr>
        <p:spPr>
          <a:xfrm flipH="1" flipV="1">
            <a:off x="9957766" y="3962400"/>
            <a:ext cx="620246" cy="952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6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3016-E076-4D8F-8502-3A9988603DE0}"/>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88B5129A-5FAE-4352-B14A-0A85FE77E29C}"/>
              </a:ext>
            </a:extLst>
          </p:cNvPr>
          <p:cNvSpPr>
            <a:spLocks noGrp="1"/>
          </p:cNvSpPr>
          <p:nvPr>
            <p:ph type="sldNum" sz="quarter" idx="10"/>
          </p:nvPr>
        </p:nvSpPr>
        <p:spPr/>
        <p:txBody>
          <a:bodyPr/>
          <a:lstStyle/>
          <a:p>
            <a:pPr>
              <a:defRPr/>
            </a:pPr>
            <a:fld id="{D4C52F08-588C-488E-A5AB-DF69250DE862}" type="slidenum">
              <a:rPr lang="en-US" smtClean="0"/>
              <a:pPr>
                <a:defRPr/>
              </a:pPr>
              <a:t>50</a:t>
            </a:fld>
            <a:endParaRPr lang="en-US"/>
          </a:p>
        </p:txBody>
      </p:sp>
      <p:pic>
        <p:nvPicPr>
          <p:cNvPr id="4" name="Picture 3">
            <a:extLst>
              <a:ext uri="{FF2B5EF4-FFF2-40B4-BE49-F238E27FC236}">
                <a16:creationId xmlns:a16="http://schemas.microsoft.com/office/drawing/2014/main" id="{9E22E53C-407C-406A-B49A-0BE283091E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840" y="1148726"/>
            <a:ext cx="3362960" cy="6245497"/>
          </a:xfrm>
          <a:prstGeom prst="rect">
            <a:avLst/>
          </a:prstGeom>
        </p:spPr>
      </p:pic>
      <p:pic>
        <p:nvPicPr>
          <p:cNvPr id="5" name="Picture 4">
            <a:extLst>
              <a:ext uri="{FF2B5EF4-FFF2-40B4-BE49-F238E27FC236}">
                <a16:creationId xmlns:a16="http://schemas.microsoft.com/office/drawing/2014/main" id="{4D7016C3-440C-44B6-A961-236492972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0909" y="977716"/>
            <a:ext cx="5632981" cy="3061911"/>
          </a:xfrm>
          <a:prstGeom prst="rect">
            <a:avLst/>
          </a:prstGeom>
        </p:spPr>
      </p:pic>
      <p:pic>
        <p:nvPicPr>
          <p:cNvPr id="6" name="Picture 5">
            <a:extLst>
              <a:ext uri="{FF2B5EF4-FFF2-40B4-BE49-F238E27FC236}">
                <a16:creationId xmlns:a16="http://schemas.microsoft.com/office/drawing/2014/main" id="{EA026524-046E-4CB7-8C40-96DEDBB09F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200" y="2482167"/>
            <a:ext cx="5632983" cy="3061912"/>
          </a:xfrm>
          <a:prstGeom prst="rect">
            <a:avLst/>
          </a:prstGeom>
        </p:spPr>
      </p:pic>
      <p:pic>
        <p:nvPicPr>
          <p:cNvPr id="7" name="Picture 6">
            <a:extLst>
              <a:ext uri="{FF2B5EF4-FFF2-40B4-BE49-F238E27FC236}">
                <a16:creationId xmlns:a16="http://schemas.microsoft.com/office/drawing/2014/main" id="{10989D8D-11EF-45CA-BC70-9B853D38A8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3000" y="4332313"/>
            <a:ext cx="5632981" cy="3061910"/>
          </a:xfrm>
          <a:prstGeom prst="rect">
            <a:avLst/>
          </a:prstGeom>
        </p:spPr>
      </p:pic>
      <p:sp>
        <p:nvSpPr>
          <p:cNvPr id="8" name="Rounded Rectangle 10">
            <a:extLst>
              <a:ext uri="{FF2B5EF4-FFF2-40B4-BE49-F238E27FC236}">
                <a16:creationId xmlns:a16="http://schemas.microsoft.com/office/drawing/2014/main" id="{6B9D84F7-4171-4D7D-9594-E652D7D46320}"/>
              </a:ext>
            </a:extLst>
          </p:cNvPr>
          <p:cNvSpPr/>
          <p:nvPr/>
        </p:nvSpPr>
        <p:spPr>
          <a:xfrm>
            <a:off x="3766819" y="5155094"/>
            <a:ext cx="5115562" cy="228882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5"/>
            </a:pPr>
            <a:r>
              <a:rPr lang="en-US" sz="1800" dirty="0">
                <a:solidFill>
                  <a:schemeClr val="tx1"/>
                </a:solidFill>
              </a:rPr>
              <a:t>Once the simulation profiles are set up you can select them by right clicking and choosing “make active”, and “</a:t>
            </a:r>
            <a:r>
              <a:rPr lang="en-US" sz="1800" dirty="0" err="1">
                <a:solidFill>
                  <a:schemeClr val="tx1"/>
                </a:solidFill>
              </a:rPr>
              <a:t>RunPspice</a:t>
            </a:r>
            <a:r>
              <a:rPr lang="en-US" sz="1800" dirty="0">
                <a:solidFill>
                  <a:schemeClr val="tx1"/>
                </a:solidFill>
              </a:rPr>
              <a:t>”</a:t>
            </a:r>
          </a:p>
          <a:p>
            <a:pPr marL="342900" indent="-342900">
              <a:buAutoNum type="arabicPeriod" startAt="5"/>
            </a:pPr>
            <a:r>
              <a:rPr lang="en-US" sz="1800" dirty="0">
                <a:solidFill>
                  <a:schemeClr val="tx1"/>
                </a:solidFill>
              </a:rPr>
              <a:t>Note: the simulation profile includes the schematic name, so there is no need to select the schematic when running a particular profile.</a:t>
            </a:r>
          </a:p>
        </p:txBody>
      </p:sp>
      <p:cxnSp>
        <p:nvCxnSpPr>
          <p:cNvPr id="9" name="Straight Arrow Connector 8">
            <a:extLst>
              <a:ext uri="{FF2B5EF4-FFF2-40B4-BE49-F238E27FC236}">
                <a16:creationId xmlns:a16="http://schemas.microsoft.com/office/drawing/2014/main" id="{F53E2E4B-17BF-489C-809E-921970DD882E}"/>
              </a:ext>
            </a:extLst>
          </p:cNvPr>
          <p:cNvCxnSpPr>
            <a:cxnSpLocks/>
            <a:stCxn id="8" idx="1"/>
          </p:cNvCxnSpPr>
          <p:nvPr/>
        </p:nvCxnSpPr>
        <p:spPr>
          <a:xfrm flipH="1">
            <a:off x="2743200" y="6299506"/>
            <a:ext cx="1023619" cy="558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71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B7DC-D0ED-402D-A732-DB4CCA4C733D}"/>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4F3683A5-7E2A-4B64-BDF9-7164A9302144}"/>
              </a:ext>
            </a:extLst>
          </p:cNvPr>
          <p:cNvSpPr>
            <a:spLocks noGrp="1"/>
          </p:cNvSpPr>
          <p:nvPr>
            <p:ph type="sldNum" sz="quarter" idx="10"/>
          </p:nvPr>
        </p:nvSpPr>
        <p:spPr/>
        <p:txBody>
          <a:bodyPr/>
          <a:lstStyle/>
          <a:p>
            <a:pPr>
              <a:defRPr/>
            </a:pPr>
            <a:fld id="{D4C52F08-588C-488E-A5AB-DF69250DE862}" type="slidenum">
              <a:rPr lang="en-US" smtClean="0"/>
              <a:pPr>
                <a:defRPr/>
              </a:pPr>
              <a:t>51</a:t>
            </a:fld>
            <a:endParaRPr lang="en-US"/>
          </a:p>
        </p:txBody>
      </p:sp>
      <p:graphicFrame>
        <p:nvGraphicFramePr>
          <p:cNvPr id="4" name="Object 3">
            <a:extLst>
              <a:ext uri="{FF2B5EF4-FFF2-40B4-BE49-F238E27FC236}">
                <a16:creationId xmlns:a16="http://schemas.microsoft.com/office/drawing/2014/main" id="{9EFE289E-F9DA-4889-A932-7B4BEDA66C05}"/>
              </a:ext>
            </a:extLst>
          </p:cNvPr>
          <p:cNvGraphicFramePr>
            <a:graphicFrameLocks noChangeAspect="1"/>
          </p:cNvGraphicFramePr>
          <p:nvPr>
            <p:extLst>
              <p:ext uri="{D42A27DB-BD31-4B8C-83A1-F6EECF244321}">
                <p14:modId xmlns:p14="http://schemas.microsoft.com/office/powerpoint/2010/main" val="2704745073"/>
              </p:ext>
            </p:extLst>
          </p:nvPr>
        </p:nvGraphicFramePr>
        <p:xfrm>
          <a:off x="152400" y="2817152"/>
          <a:ext cx="2824163" cy="846137"/>
        </p:xfrm>
        <a:graphic>
          <a:graphicData uri="http://schemas.openxmlformats.org/presentationml/2006/ole">
            <mc:AlternateContent xmlns:mc="http://schemas.openxmlformats.org/markup-compatibility/2006">
              <mc:Choice xmlns:v="urn:schemas-microsoft-com:vml" Requires="v">
                <p:oleObj spid="_x0000_s1056" name="Packager Shell Object" showAsIcon="1" r:id="rId3" imgW="1620000" imgH="486000" progId="Package">
                  <p:embed/>
                </p:oleObj>
              </mc:Choice>
              <mc:Fallback>
                <p:oleObj name="Packager Shell Object" showAsIcon="1" r:id="rId3" imgW="1620000" imgH="486000" progId="Package">
                  <p:embed/>
                  <p:pic>
                    <p:nvPicPr>
                      <p:cNvPr id="0" name=""/>
                      <p:cNvPicPr/>
                      <p:nvPr/>
                    </p:nvPicPr>
                    <p:blipFill>
                      <a:blip r:embed="rId4"/>
                      <a:stretch>
                        <a:fillRect/>
                      </a:stretch>
                    </p:blipFill>
                    <p:spPr>
                      <a:xfrm>
                        <a:off x="152400" y="2817152"/>
                        <a:ext cx="2824163" cy="846137"/>
                      </a:xfrm>
                      <a:prstGeom prst="rect">
                        <a:avLst/>
                      </a:prstGeom>
                    </p:spPr>
                  </p:pic>
                </p:oleObj>
              </mc:Fallback>
            </mc:AlternateContent>
          </a:graphicData>
        </a:graphic>
      </p:graphicFrame>
      <p:sp>
        <p:nvSpPr>
          <p:cNvPr id="5" name="Rounded Rectangle 10">
            <a:extLst>
              <a:ext uri="{FF2B5EF4-FFF2-40B4-BE49-F238E27FC236}">
                <a16:creationId xmlns:a16="http://schemas.microsoft.com/office/drawing/2014/main" id="{05B298E9-F227-4749-8227-E96F1E8152EC}"/>
              </a:ext>
            </a:extLst>
          </p:cNvPr>
          <p:cNvSpPr/>
          <p:nvPr/>
        </p:nvSpPr>
        <p:spPr>
          <a:xfrm>
            <a:off x="5015725" y="4961017"/>
            <a:ext cx="5115562" cy="162670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Click on the imbedded file above.</a:t>
            </a:r>
          </a:p>
          <a:p>
            <a:pPr marL="342900" indent="-342900">
              <a:buAutoNum type="arabicPeriod"/>
            </a:pPr>
            <a:r>
              <a:rPr lang="en-US" sz="1800" dirty="0">
                <a:solidFill>
                  <a:schemeClr val="tx1"/>
                </a:solidFill>
              </a:rPr>
              <a:t>Open the file.</a:t>
            </a:r>
          </a:p>
          <a:p>
            <a:pPr marL="342900" indent="-342900">
              <a:buAutoNum type="arabicPeriod"/>
            </a:pPr>
            <a:r>
              <a:rPr lang="en-US" sz="1800" dirty="0">
                <a:solidFill>
                  <a:schemeClr val="tx1"/>
                </a:solidFill>
              </a:rPr>
              <a:t>Drag the training folder to the location where you keep you PSPICE projects.</a:t>
            </a:r>
          </a:p>
          <a:p>
            <a:pPr marL="342900" indent="-342900">
              <a:buAutoNum type="arabicPeriod"/>
            </a:pPr>
            <a:r>
              <a:rPr lang="en-US" sz="1800" dirty="0">
                <a:solidFill>
                  <a:schemeClr val="tx1"/>
                </a:solidFill>
              </a:rPr>
              <a:t>Click on “</a:t>
            </a:r>
            <a:r>
              <a:rPr lang="en-US" sz="1800" dirty="0" err="1">
                <a:solidFill>
                  <a:schemeClr val="tx1"/>
                </a:solidFill>
              </a:rPr>
              <a:t>training.opj</a:t>
            </a:r>
            <a:r>
              <a:rPr lang="en-US" sz="1800" dirty="0">
                <a:solidFill>
                  <a:schemeClr val="tx1"/>
                </a:solidFill>
              </a:rPr>
              <a:t>” to start the project</a:t>
            </a:r>
          </a:p>
        </p:txBody>
      </p:sp>
      <p:pic>
        <p:nvPicPr>
          <p:cNvPr id="7" name="Picture 6">
            <a:extLst>
              <a:ext uri="{FF2B5EF4-FFF2-40B4-BE49-F238E27FC236}">
                <a16:creationId xmlns:a16="http://schemas.microsoft.com/office/drawing/2014/main" id="{6D543EFC-1815-4B28-ADD1-7A7B1361B535}"/>
              </a:ext>
            </a:extLst>
          </p:cNvPr>
          <p:cNvPicPr>
            <a:picLocks noChangeAspect="1"/>
          </p:cNvPicPr>
          <p:nvPr/>
        </p:nvPicPr>
        <p:blipFill>
          <a:blip r:embed="rId5"/>
          <a:stretch>
            <a:fillRect/>
          </a:stretch>
        </p:blipFill>
        <p:spPr>
          <a:xfrm>
            <a:off x="2901082" y="2059121"/>
            <a:ext cx="3693910" cy="2362200"/>
          </a:xfrm>
          <a:prstGeom prst="rect">
            <a:avLst/>
          </a:prstGeom>
        </p:spPr>
      </p:pic>
      <p:pic>
        <p:nvPicPr>
          <p:cNvPr id="9" name="Picture 8">
            <a:extLst>
              <a:ext uri="{FF2B5EF4-FFF2-40B4-BE49-F238E27FC236}">
                <a16:creationId xmlns:a16="http://schemas.microsoft.com/office/drawing/2014/main" id="{73A18D36-D87F-45EE-8C9A-98E5E6BE3C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27558" y="2059121"/>
            <a:ext cx="2926042" cy="2030770"/>
          </a:xfrm>
          <a:prstGeom prst="rect">
            <a:avLst/>
          </a:prstGeom>
          <a:ln w="76200">
            <a:solidFill>
              <a:schemeClr val="accent1"/>
            </a:solidFill>
          </a:ln>
        </p:spPr>
      </p:pic>
      <p:pic>
        <p:nvPicPr>
          <p:cNvPr id="10" name="Picture 9">
            <a:extLst>
              <a:ext uri="{FF2B5EF4-FFF2-40B4-BE49-F238E27FC236}">
                <a16:creationId xmlns:a16="http://schemas.microsoft.com/office/drawing/2014/main" id="{7D02B084-B585-4CBF-B6D7-A1696FE273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34600" y="1965127"/>
            <a:ext cx="4191001" cy="2186116"/>
          </a:xfrm>
          <a:prstGeom prst="rect">
            <a:avLst/>
          </a:prstGeom>
          <a:ln w="76200">
            <a:solidFill>
              <a:schemeClr val="accent1"/>
            </a:solidFill>
          </a:ln>
        </p:spPr>
      </p:pic>
    </p:spTree>
    <p:extLst>
      <p:ext uri="{BB962C8B-B14F-4D97-AF65-F5344CB8AC3E}">
        <p14:creationId xmlns:p14="http://schemas.microsoft.com/office/powerpoint/2010/main" val="1645410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E6DD-43DD-41BD-A3D8-6B16D3E518F7}"/>
              </a:ext>
            </a:extLst>
          </p:cNvPr>
          <p:cNvSpPr>
            <a:spLocks noGrp="1"/>
          </p:cNvSpPr>
          <p:nvPr>
            <p:ph type="title"/>
          </p:nvPr>
        </p:nvSpPr>
        <p:spPr/>
        <p:txBody>
          <a:bodyPr/>
          <a:lstStyle/>
          <a:p>
            <a:r>
              <a:rPr lang="en-US" dirty="0"/>
              <a:t>Using multiple schematics and simulation profiles</a:t>
            </a:r>
          </a:p>
        </p:txBody>
      </p:sp>
      <p:sp>
        <p:nvSpPr>
          <p:cNvPr id="3" name="Slide Number Placeholder 2">
            <a:extLst>
              <a:ext uri="{FF2B5EF4-FFF2-40B4-BE49-F238E27FC236}">
                <a16:creationId xmlns:a16="http://schemas.microsoft.com/office/drawing/2014/main" id="{5980927C-1626-4CBC-A04E-F5CF6AE622AF}"/>
              </a:ext>
            </a:extLst>
          </p:cNvPr>
          <p:cNvSpPr>
            <a:spLocks noGrp="1"/>
          </p:cNvSpPr>
          <p:nvPr>
            <p:ph type="sldNum" sz="quarter" idx="10"/>
          </p:nvPr>
        </p:nvSpPr>
        <p:spPr/>
        <p:txBody>
          <a:bodyPr/>
          <a:lstStyle/>
          <a:p>
            <a:pPr>
              <a:defRPr/>
            </a:pPr>
            <a:fld id="{D4C52F08-588C-488E-A5AB-DF69250DE862}" type="slidenum">
              <a:rPr lang="en-US" smtClean="0"/>
              <a:pPr>
                <a:defRPr/>
              </a:pPr>
              <a:t>52</a:t>
            </a:fld>
            <a:endParaRPr lang="en-US"/>
          </a:p>
        </p:txBody>
      </p:sp>
      <p:pic>
        <p:nvPicPr>
          <p:cNvPr id="4" name="Picture 3">
            <a:extLst>
              <a:ext uri="{FF2B5EF4-FFF2-40B4-BE49-F238E27FC236}">
                <a16:creationId xmlns:a16="http://schemas.microsoft.com/office/drawing/2014/main" id="{20FB1649-285B-465B-A3C8-3D1BBA6090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344" y="990600"/>
            <a:ext cx="6366063" cy="6437640"/>
          </a:xfrm>
          <a:prstGeom prst="rect">
            <a:avLst/>
          </a:prstGeom>
        </p:spPr>
      </p:pic>
      <p:sp>
        <p:nvSpPr>
          <p:cNvPr id="5" name="Rounded Rectangle 10">
            <a:extLst>
              <a:ext uri="{FF2B5EF4-FFF2-40B4-BE49-F238E27FC236}">
                <a16:creationId xmlns:a16="http://schemas.microsoft.com/office/drawing/2014/main" id="{09E7EBF4-61EC-4119-8D29-E84E6546C18B}"/>
              </a:ext>
            </a:extLst>
          </p:cNvPr>
          <p:cNvSpPr/>
          <p:nvPr/>
        </p:nvSpPr>
        <p:spPr>
          <a:xfrm>
            <a:off x="7137400" y="3810000"/>
            <a:ext cx="5115562" cy="2057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This is what the example project should look like once opened. </a:t>
            </a:r>
          </a:p>
          <a:p>
            <a:pPr marL="342900" indent="-342900">
              <a:buAutoNum type="arabicPeriod"/>
            </a:pPr>
            <a:r>
              <a:rPr lang="en-US" sz="1800" dirty="0">
                <a:solidFill>
                  <a:schemeClr val="tx1"/>
                </a:solidFill>
              </a:rPr>
              <a:t>Select the different schematics under “</a:t>
            </a:r>
            <a:r>
              <a:rPr lang="en-US" sz="1800" dirty="0" err="1">
                <a:solidFill>
                  <a:schemeClr val="tx1"/>
                </a:solidFill>
              </a:rPr>
              <a:t>training.dsn</a:t>
            </a:r>
            <a:r>
              <a:rPr lang="en-US" sz="1800" dirty="0">
                <a:solidFill>
                  <a:schemeClr val="tx1"/>
                </a:solidFill>
              </a:rPr>
              <a:t>”</a:t>
            </a:r>
          </a:p>
          <a:p>
            <a:pPr marL="342900" indent="-342900">
              <a:buAutoNum type="arabicPeriod"/>
            </a:pPr>
            <a:r>
              <a:rPr lang="en-US" sz="1800" dirty="0">
                <a:solidFill>
                  <a:schemeClr val="tx1"/>
                </a:solidFill>
              </a:rPr>
              <a:t>Choose the different simulation profiles and run them under “simulation profiles”</a:t>
            </a:r>
          </a:p>
        </p:txBody>
      </p:sp>
      <p:sp>
        <p:nvSpPr>
          <p:cNvPr id="6" name="Rectangle: Rounded Corners 5">
            <a:extLst>
              <a:ext uri="{FF2B5EF4-FFF2-40B4-BE49-F238E27FC236}">
                <a16:creationId xmlns:a16="http://schemas.microsoft.com/office/drawing/2014/main" id="{C6CD5015-53D8-438B-870E-60079DD5D8B4}"/>
              </a:ext>
            </a:extLst>
          </p:cNvPr>
          <p:cNvSpPr/>
          <p:nvPr/>
        </p:nvSpPr>
        <p:spPr>
          <a:xfrm>
            <a:off x="457200" y="2022163"/>
            <a:ext cx="1428750" cy="914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C2D1CE4-AC2E-4CF5-A0D1-7463E1850F54}"/>
              </a:ext>
            </a:extLst>
          </p:cNvPr>
          <p:cNvSpPr/>
          <p:nvPr/>
        </p:nvSpPr>
        <p:spPr>
          <a:xfrm>
            <a:off x="609600" y="4495800"/>
            <a:ext cx="1428750" cy="914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083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8BF9-048B-4D0A-ACC6-89F126CC32E9}"/>
              </a:ext>
            </a:extLst>
          </p:cNvPr>
          <p:cNvSpPr>
            <a:spLocks noGrp="1"/>
          </p:cNvSpPr>
          <p:nvPr>
            <p:ph type="title"/>
          </p:nvPr>
        </p:nvSpPr>
        <p:spPr/>
        <p:txBody>
          <a:bodyPr/>
          <a:lstStyle/>
          <a:p>
            <a:r>
              <a:rPr lang="en-US" dirty="0"/>
              <a:t>Getting professional PSPICE</a:t>
            </a:r>
          </a:p>
        </p:txBody>
      </p:sp>
      <p:sp>
        <p:nvSpPr>
          <p:cNvPr id="6" name="Content Placeholder 5">
            <a:extLst>
              <a:ext uri="{FF2B5EF4-FFF2-40B4-BE49-F238E27FC236}">
                <a16:creationId xmlns:a16="http://schemas.microsoft.com/office/drawing/2014/main" id="{261C5D1F-FF27-439D-9628-01B54C94D13D}"/>
              </a:ext>
            </a:extLst>
          </p:cNvPr>
          <p:cNvSpPr>
            <a:spLocks noGrp="1"/>
          </p:cNvSpPr>
          <p:nvPr>
            <p:ph sz="half" idx="1"/>
          </p:nvPr>
        </p:nvSpPr>
        <p:spPr>
          <a:xfrm>
            <a:off x="533401" y="2590800"/>
            <a:ext cx="6652261" cy="4463418"/>
          </a:xfrm>
        </p:spPr>
        <p:txBody>
          <a:bodyPr/>
          <a:lstStyle/>
          <a:p>
            <a:pPr marL="0" indent="0">
              <a:buNone/>
            </a:pPr>
            <a:r>
              <a:rPr lang="en-US" dirty="0"/>
              <a:t>Why you may want the full version</a:t>
            </a:r>
          </a:p>
          <a:p>
            <a:r>
              <a:rPr lang="en-US" sz="2100" dirty="0"/>
              <a:t>You need to run Non-TI models.  If this is the case, the PSPICE for TI is very limited (three probes)</a:t>
            </a:r>
          </a:p>
          <a:p>
            <a:r>
              <a:rPr lang="en-US" sz="2100" dirty="0"/>
              <a:t>If you are developing your own models, or if you are working with a developer (e.g. design soft).   </a:t>
            </a:r>
          </a:p>
          <a:p>
            <a:r>
              <a:rPr lang="en-US" sz="2100" dirty="0"/>
              <a:t>If you want access to the PCB development tools.  Since we use Altium this may not be too useful but I suppose if you had a customer design this may be helpful.</a:t>
            </a:r>
          </a:p>
          <a:p>
            <a:endParaRPr lang="en-US" dirty="0"/>
          </a:p>
        </p:txBody>
      </p:sp>
      <p:sp>
        <p:nvSpPr>
          <p:cNvPr id="7" name="Content Placeholder 6">
            <a:extLst>
              <a:ext uri="{FF2B5EF4-FFF2-40B4-BE49-F238E27FC236}">
                <a16:creationId xmlns:a16="http://schemas.microsoft.com/office/drawing/2014/main" id="{D29B226B-D791-4320-B676-673EB1E83D54}"/>
              </a:ext>
            </a:extLst>
          </p:cNvPr>
          <p:cNvSpPr>
            <a:spLocks noGrp="1"/>
          </p:cNvSpPr>
          <p:nvPr>
            <p:ph sz="half" idx="2"/>
          </p:nvPr>
        </p:nvSpPr>
        <p:spPr>
          <a:xfrm>
            <a:off x="7429501" y="2590800"/>
            <a:ext cx="6652259" cy="4463418"/>
          </a:xfrm>
        </p:spPr>
        <p:txBody>
          <a:bodyPr/>
          <a:lstStyle/>
          <a:p>
            <a:pPr marL="0" indent="0">
              <a:buNone/>
            </a:pPr>
            <a:r>
              <a:rPr lang="en-US" dirty="0"/>
              <a:t>Why you may not want the full version</a:t>
            </a:r>
          </a:p>
          <a:p>
            <a:r>
              <a:rPr lang="en-US" sz="2000" dirty="0"/>
              <a:t>It is very large and takes a long time to install</a:t>
            </a:r>
          </a:p>
          <a:p>
            <a:r>
              <a:rPr lang="en-US" sz="2000" dirty="0"/>
              <a:t>PSPICE for TI works well if you aren’t using non-</a:t>
            </a:r>
            <a:r>
              <a:rPr lang="en-US" sz="2000" dirty="0" err="1"/>
              <a:t>ti</a:t>
            </a:r>
            <a:r>
              <a:rPr lang="en-US" sz="2000" dirty="0"/>
              <a:t> models.  You can do all analysis types (e.g. </a:t>
            </a:r>
            <a:r>
              <a:rPr lang="en-US" sz="2000" dirty="0" err="1"/>
              <a:t>montecarlo</a:t>
            </a:r>
            <a:r>
              <a:rPr lang="en-US" sz="2000" dirty="0"/>
              <a:t>).  The only limit happens when you us non-TI models.  In this case you can only monitor three signals.</a:t>
            </a:r>
          </a:p>
          <a:p>
            <a:pPr marL="0" indent="0">
              <a:buNone/>
            </a:pPr>
            <a:endParaRPr lang="en-US" dirty="0"/>
          </a:p>
        </p:txBody>
      </p:sp>
      <p:sp>
        <p:nvSpPr>
          <p:cNvPr id="3" name="Slide Number Placeholder 2">
            <a:extLst>
              <a:ext uri="{FF2B5EF4-FFF2-40B4-BE49-F238E27FC236}">
                <a16:creationId xmlns:a16="http://schemas.microsoft.com/office/drawing/2014/main" id="{EB9B7813-B391-4359-8481-5FE149E80A59}"/>
              </a:ext>
            </a:extLst>
          </p:cNvPr>
          <p:cNvSpPr>
            <a:spLocks noGrp="1"/>
          </p:cNvSpPr>
          <p:nvPr>
            <p:ph type="sldNum" sz="quarter" idx="10"/>
          </p:nvPr>
        </p:nvSpPr>
        <p:spPr/>
        <p:txBody>
          <a:bodyPr/>
          <a:lstStyle/>
          <a:p>
            <a:pPr>
              <a:defRPr/>
            </a:pPr>
            <a:fld id="{D4C52F08-588C-488E-A5AB-DF69250DE862}" type="slidenum">
              <a:rPr lang="en-US" smtClean="0"/>
              <a:pPr>
                <a:defRPr/>
              </a:pPr>
              <a:t>53</a:t>
            </a:fld>
            <a:endParaRPr lang="en-US"/>
          </a:p>
        </p:txBody>
      </p:sp>
      <p:sp>
        <p:nvSpPr>
          <p:cNvPr id="4" name="TextBox 3">
            <a:extLst>
              <a:ext uri="{FF2B5EF4-FFF2-40B4-BE49-F238E27FC236}">
                <a16:creationId xmlns:a16="http://schemas.microsoft.com/office/drawing/2014/main" id="{909A8E35-8335-4385-93E4-B9CE877F186B}"/>
              </a:ext>
            </a:extLst>
          </p:cNvPr>
          <p:cNvSpPr txBox="1"/>
          <p:nvPr/>
        </p:nvSpPr>
        <p:spPr>
          <a:xfrm>
            <a:off x="609600" y="1524000"/>
            <a:ext cx="13175974" cy="538609"/>
          </a:xfrm>
          <a:prstGeom prst="rect">
            <a:avLst/>
          </a:prstGeom>
          <a:noFill/>
        </p:spPr>
        <p:txBody>
          <a:bodyPr wrap="square" rtlCol="0">
            <a:spAutoFit/>
          </a:bodyPr>
          <a:lstStyle/>
          <a:p>
            <a:r>
              <a:rPr lang="en-US" dirty="0"/>
              <a:t> </a:t>
            </a:r>
            <a:r>
              <a:rPr lang="en-US" u="sng" dirty="0">
                <a:hlinkClick r:id="rId2"/>
              </a:rPr>
              <a:t>Confluence instructions for installing full PSPICE from JC Zhu</a:t>
            </a:r>
            <a:endParaRPr lang="en-US" dirty="0"/>
          </a:p>
        </p:txBody>
      </p:sp>
    </p:spTree>
    <p:extLst>
      <p:ext uri="{BB962C8B-B14F-4D97-AF65-F5344CB8AC3E}">
        <p14:creationId xmlns:p14="http://schemas.microsoft.com/office/powerpoint/2010/main" val="2520159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645A-CA57-47D9-90B9-5C3A26FA7B07}"/>
              </a:ext>
            </a:extLst>
          </p:cNvPr>
          <p:cNvSpPr>
            <a:spLocks noGrp="1"/>
          </p:cNvSpPr>
          <p:nvPr>
            <p:ph type="title"/>
          </p:nvPr>
        </p:nvSpPr>
        <p:spPr>
          <a:xfrm>
            <a:off x="370840" y="171461"/>
            <a:ext cx="14188622"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9B8ADD44-03D9-412C-B3ED-32E6C5761AB2}"/>
              </a:ext>
            </a:extLst>
          </p:cNvPr>
          <p:cNvSpPr>
            <a:spLocks noGrp="1"/>
          </p:cNvSpPr>
          <p:nvPr>
            <p:ph type="sldNum" sz="quarter" idx="10"/>
          </p:nvPr>
        </p:nvSpPr>
        <p:spPr/>
        <p:txBody>
          <a:bodyPr/>
          <a:lstStyle/>
          <a:p>
            <a:pPr>
              <a:defRPr/>
            </a:pPr>
            <a:fld id="{D4C52F08-588C-488E-A5AB-DF69250DE862}" type="slidenum">
              <a:rPr lang="en-US" smtClean="0"/>
              <a:pPr>
                <a:defRPr/>
              </a:pPr>
              <a:t>54</a:t>
            </a:fld>
            <a:endParaRPr lang="en-US"/>
          </a:p>
        </p:txBody>
      </p:sp>
      <p:pic>
        <p:nvPicPr>
          <p:cNvPr id="8" name="Picture 7">
            <a:extLst>
              <a:ext uri="{FF2B5EF4-FFF2-40B4-BE49-F238E27FC236}">
                <a16:creationId xmlns:a16="http://schemas.microsoft.com/office/drawing/2014/main" id="{29E1FA4E-7C5B-46C5-8370-74BFA3F214C3}"/>
              </a:ext>
            </a:extLst>
          </p:cNvPr>
          <p:cNvPicPr>
            <a:picLocks noChangeAspect="1"/>
          </p:cNvPicPr>
          <p:nvPr/>
        </p:nvPicPr>
        <p:blipFill>
          <a:blip r:embed="rId2"/>
          <a:stretch>
            <a:fillRect/>
          </a:stretch>
        </p:blipFill>
        <p:spPr>
          <a:xfrm>
            <a:off x="599571" y="1161287"/>
            <a:ext cx="5400675" cy="5305425"/>
          </a:xfrm>
          <a:prstGeom prst="rect">
            <a:avLst/>
          </a:prstGeom>
        </p:spPr>
      </p:pic>
      <p:sp>
        <p:nvSpPr>
          <p:cNvPr id="7" name="Rounded Rectangle 10">
            <a:extLst>
              <a:ext uri="{FF2B5EF4-FFF2-40B4-BE49-F238E27FC236}">
                <a16:creationId xmlns:a16="http://schemas.microsoft.com/office/drawing/2014/main" id="{8EB785F5-4F60-454C-B1CC-28A43EC7F9ED}"/>
              </a:ext>
            </a:extLst>
          </p:cNvPr>
          <p:cNvSpPr/>
          <p:nvPr/>
        </p:nvSpPr>
        <p:spPr>
          <a:xfrm>
            <a:off x="1885446" y="4876800"/>
            <a:ext cx="4114800" cy="19911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chemeClr val="tx1"/>
                </a:solidFill>
              </a:rPr>
              <a:t>“.lib” file – library file contains net list for your device.</a:t>
            </a:r>
          </a:p>
          <a:p>
            <a:pPr marL="342900" indent="-342900">
              <a:buAutoNum type="arabicPeriod"/>
            </a:pPr>
            <a:r>
              <a:rPr lang="en-US" sz="1800" dirty="0">
                <a:solidFill>
                  <a:schemeClr val="tx1"/>
                </a:solidFill>
              </a:rPr>
              <a:t>“.</a:t>
            </a:r>
            <a:r>
              <a:rPr lang="en-US" sz="1800" dirty="0" err="1">
                <a:solidFill>
                  <a:schemeClr val="tx1"/>
                </a:solidFill>
              </a:rPr>
              <a:t>olb</a:t>
            </a:r>
            <a:r>
              <a:rPr lang="en-US" sz="1800" dirty="0">
                <a:solidFill>
                  <a:schemeClr val="tx1"/>
                </a:solidFill>
              </a:rPr>
              <a:t>” file – contains the schematic symbol and connections to “.lib” file.</a:t>
            </a:r>
          </a:p>
        </p:txBody>
      </p:sp>
      <p:pic>
        <p:nvPicPr>
          <p:cNvPr id="9" name="Picture 8">
            <a:extLst>
              <a:ext uri="{FF2B5EF4-FFF2-40B4-BE49-F238E27FC236}">
                <a16:creationId xmlns:a16="http://schemas.microsoft.com/office/drawing/2014/main" id="{AFC1796B-85F4-4D79-8B9E-DD59349BF638}"/>
              </a:ext>
            </a:extLst>
          </p:cNvPr>
          <p:cNvPicPr>
            <a:picLocks noChangeAspect="1"/>
          </p:cNvPicPr>
          <p:nvPr/>
        </p:nvPicPr>
        <p:blipFill>
          <a:blip r:embed="rId3"/>
          <a:stretch>
            <a:fillRect/>
          </a:stretch>
        </p:blipFill>
        <p:spPr>
          <a:xfrm>
            <a:off x="6703112" y="1287493"/>
            <a:ext cx="7335253" cy="5053012"/>
          </a:xfrm>
          <a:prstGeom prst="rect">
            <a:avLst/>
          </a:prstGeom>
        </p:spPr>
      </p:pic>
      <p:sp>
        <p:nvSpPr>
          <p:cNvPr id="10" name="Rounded Rectangle 10">
            <a:extLst>
              <a:ext uri="{FF2B5EF4-FFF2-40B4-BE49-F238E27FC236}">
                <a16:creationId xmlns:a16="http://schemas.microsoft.com/office/drawing/2014/main" id="{47E266B3-24D1-43C0-99DE-5F336C37B2CC}"/>
              </a:ext>
            </a:extLst>
          </p:cNvPr>
          <p:cNvSpPr/>
          <p:nvPr/>
        </p:nvSpPr>
        <p:spPr>
          <a:xfrm>
            <a:off x="8153400" y="5035760"/>
            <a:ext cx="4114800" cy="19911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en-US" sz="1800" dirty="0">
                <a:solidFill>
                  <a:schemeClr val="tx1"/>
                </a:solidFill>
              </a:rPr>
              <a:t>Note that the .lib file has the SUBCKT netlist.  Also note that the name of the SUBCKT matches the name of the .lib file and the .</a:t>
            </a:r>
            <a:r>
              <a:rPr lang="en-US" sz="1800" dirty="0" err="1">
                <a:solidFill>
                  <a:schemeClr val="tx1"/>
                </a:solidFill>
              </a:rPr>
              <a:t>olb</a:t>
            </a:r>
            <a:r>
              <a:rPr lang="en-US" sz="1800" dirty="0">
                <a:solidFill>
                  <a:schemeClr val="tx1"/>
                </a:solidFill>
              </a:rPr>
              <a:t> file.</a:t>
            </a:r>
          </a:p>
        </p:txBody>
      </p:sp>
    </p:spTree>
    <p:extLst>
      <p:ext uri="{BB962C8B-B14F-4D97-AF65-F5344CB8AC3E}">
        <p14:creationId xmlns:p14="http://schemas.microsoft.com/office/powerpoint/2010/main" val="4252813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94B8-92B2-4402-965B-5E7B1031AD4D}"/>
              </a:ext>
            </a:extLst>
          </p:cNvPr>
          <p:cNvSpPr>
            <a:spLocks noGrp="1"/>
          </p:cNvSpPr>
          <p:nvPr>
            <p:ph type="title"/>
          </p:nvPr>
        </p:nvSpPr>
        <p:spPr>
          <a:xfrm>
            <a:off x="370840" y="171461"/>
            <a:ext cx="13954760"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1A90F9B9-F045-4E16-85DC-9EE0DD65E2D8}"/>
              </a:ext>
            </a:extLst>
          </p:cNvPr>
          <p:cNvSpPr>
            <a:spLocks noGrp="1"/>
          </p:cNvSpPr>
          <p:nvPr>
            <p:ph type="sldNum" sz="quarter" idx="10"/>
          </p:nvPr>
        </p:nvSpPr>
        <p:spPr/>
        <p:txBody>
          <a:bodyPr/>
          <a:lstStyle/>
          <a:p>
            <a:pPr>
              <a:defRPr/>
            </a:pPr>
            <a:fld id="{D4C52F08-588C-488E-A5AB-DF69250DE862}" type="slidenum">
              <a:rPr lang="en-US" smtClean="0"/>
              <a:pPr>
                <a:defRPr/>
              </a:pPr>
              <a:t>55</a:t>
            </a:fld>
            <a:endParaRPr lang="en-US"/>
          </a:p>
        </p:txBody>
      </p:sp>
      <p:sp>
        <p:nvSpPr>
          <p:cNvPr id="4" name="Rectangle 3">
            <a:extLst>
              <a:ext uri="{FF2B5EF4-FFF2-40B4-BE49-F238E27FC236}">
                <a16:creationId xmlns:a16="http://schemas.microsoft.com/office/drawing/2014/main" id="{BAAF6FF1-9A7E-4A26-BED6-65E4CD565A7E}"/>
              </a:ext>
            </a:extLst>
          </p:cNvPr>
          <p:cNvSpPr/>
          <p:nvPr/>
        </p:nvSpPr>
        <p:spPr>
          <a:xfrm>
            <a:off x="457200" y="1148727"/>
            <a:ext cx="13411200" cy="1877437"/>
          </a:xfrm>
          <a:prstGeom prst="rect">
            <a:avLst/>
          </a:prstGeom>
        </p:spPr>
        <p:txBody>
          <a:bodyPr wrap="square">
            <a:spAutoFit/>
          </a:bodyPr>
          <a:lstStyle/>
          <a:p>
            <a:r>
              <a:rPr lang="en-US" dirty="0">
                <a:hlinkClick r:id="rId2"/>
              </a:rPr>
              <a:t>bitbucket repository for ADC model files</a:t>
            </a:r>
            <a:endParaRPr lang="en-US" dirty="0"/>
          </a:p>
          <a:p>
            <a:r>
              <a:rPr lang="en-US" u="sng" dirty="0" err="1">
                <a:hlinkClick r:id="rId3"/>
              </a:rPr>
              <a:t>Confluance</a:t>
            </a:r>
            <a:r>
              <a:rPr lang="en-US" u="sng" dirty="0">
                <a:hlinkClick r:id="rId3"/>
              </a:rPr>
              <a:t> Bit Bucket Tutorial</a:t>
            </a:r>
            <a:endParaRPr lang="en-US" dirty="0"/>
          </a:p>
          <a:p>
            <a:endParaRPr lang="en-US" dirty="0"/>
          </a:p>
          <a:p>
            <a:endParaRPr lang="en-US" dirty="0"/>
          </a:p>
        </p:txBody>
      </p:sp>
      <p:pic>
        <p:nvPicPr>
          <p:cNvPr id="5" name="Picture 4">
            <a:extLst>
              <a:ext uri="{FF2B5EF4-FFF2-40B4-BE49-F238E27FC236}">
                <a16:creationId xmlns:a16="http://schemas.microsoft.com/office/drawing/2014/main" id="{4732AA24-9653-445E-84E5-0F5499A0B7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a:off x="457200" y="2590800"/>
            <a:ext cx="3849356" cy="4724400"/>
          </a:xfrm>
          <a:prstGeom prst="rect">
            <a:avLst/>
          </a:prstGeom>
        </p:spPr>
      </p:pic>
      <p:sp>
        <p:nvSpPr>
          <p:cNvPr id="6" name="Rounded Rectangle 10">
            <a:extLst>
              <a:ext uri="{FF2B5EF4-FFF2-40B4-BE49-F238E27FC236}">
                <a16:creationId xmlns:a16="http://schemas.microsoft.com/office/drawing/2014/main" id="{B0722919-ED31-4005-B82F-3C4D3FD61FBF}"/>
              </a:ext>
            </a:extLst>
          </p:cNvPr>
          <p:cNvSpPr/>
          <p:nvPr/>
        </p:nvSpPr>
        <p:spPr>
          <a:xfrm>
            <a:off x="5638800" y="4419600"/>
            <a:ext cx="4114800" cy="19911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en-US" sz="1800" dirty="0">
                <a:solidFill>
                  <a:schemeClr val="tx1"/>
                </a:solidFill>
              </a:rPr>
              <a:t>Select the appropriate repository.  These have been pre-populated for all device names.  If you need to make a custom model name press the “+” sign to add a new reparatory.  </a:t>
            </a:r>
          </a:p>
        </p:txBody>
      </p:sp>
      <p:cxnSp>
        <p:nvCxnSpPr>
          <p:cNvPr id="8" name="Straight Arrow Connector 7">
            <a:extLst>
              <a:ext uri="{FF2B5EF4-FFF2-40B4-BE49-F238E27FC236}">
                <a16:creationId xmlns:a16="http://schemas.microsoft.com/office/drawing/2014/main" id="{BD0CD137-B1F2-443F-9292-43C8E782B4F7}"/>
              </a:ext>
            </a:extLst>
          </p:cNvPr>
          <p:cNvCxnSpPr>
            <a:cxnSpLocks/>
            <a:stCxn id="6" idx="1"/>
          </p:cNvCxnSpPr>
          <p:nvPr/>
        </p:nvCxnSpPr>
        <p:spPr>
          <a:xfrm flipH="1">
            <a:off x="3200400" y="5415200"/>
            <a:ext cx="2438400" cy="113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936EE0-CEAD-4E6F-89F2-3D83B3AC80D4}"/>
              </a:ext>
            </a:extLst>
          </p:cNvPr>
          <p:cNvCxnSpPr>
            <a:cxnSpLocks/>
            <a:stCxn id="6" idx="1"/>
          </p:cNvCxnSpPr>
          <p:nvPr/>
        </p:nvCxnSpPr>
        <p:spPr>
          <a:xfrm flipH="1" flipV="1">
            <a:off x="838200" y="4419600"/>
            <a:ext cx="4800600" cy="995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781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A9BEA1-B1F7-440C-B9E6-6C81624E56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48800" y="1107763"/>
            <a:ext cx="2971800" cy="3118473"/>
          </a:xfrm>
          <a:prstGeom prst="rect">
            <a:avLst/>
          </a:prstGeom>
        </p:spPr>
      </p:pic>
      <p:sp>
        <p:nvSpPr>
          <p:cNvPr id="2" name="Title 1">
            <a:extLst>
              <a:ext uri="{FF2B5EF4-FFF2-40B4-BE49-F238E27FC236}">
                <a16:creationId xmlns:a16="http://schemas.microsoft.com/office/drawing/2014/main" id="{FD4495E7-5998-4DEF-8AA3-CE5745C5DCA6}"/>
              </a:ext>
            </a:extLst>
          </p:cNvPr>
          <p:cNvSpPr>
            <a:spLocks noGrp="1"/>
          </p:cNvSpPr>
          <p:nvPr>
            <p:ph type="title"/>
          </p:nvPr>
        </p:nvSpPr>
        <p:spPr/>
        <p:txBody>
          <a:bodyPr/>
          <a:lstStyle/>
          <a:p>
            <a:r>
              <a:rPr lang="en-US" dirty="0"/>
              <a:t>Create a folder in bit bucket</a:t>
            </a:r>
          </a:p>
        </p:txBody>
      </p:sp>
      <p:sp>
        <p:nvSpPr>
          <p:cNvPr id="3" name="Slide Number Placeholder 2">
            <a:extLst>
              <a:ext uri="{FF2B5EF4-FFF2-40B4-BE49-F238E27FC236}">
                <a16:creationId xmlns:a16="http://schemas.microsoft.com/office/drawing/2014/main" id="{B2539F94-0897-49CA-97D8-597AF8D33E98}"/>
              </a:ext>
            </a:extLst>
          </p:cNvPr>
          <p:cNvSpPr>
            <a:spLocks noGrp="1"/>
          </p:cNvSpPr>
          <p:nvPr>
            <p:ph type="sldNum" sz="quarter" idx="10"/>
          </p:nvPr>
        </p:nvSpPr>
        <p:spPr/>
        <p:txBody>
          <a:bodyPr/>
          <a:lstStyle/>
          <a:p>
            <a:pPr>
              <a:defRPr/>
            </a:pPr>
            <a:fld id="{D4C52F08-588C-488E-A5AB-DF69250DE862}" type="slidenum">
              <a:rPr lang="en-US" smtClean="0"/>
              <a:pPr>
                <a:defRPr/>
              </a:pPr>
              <a:t>56</a:t>
            </a:fld>
            <a:endParaRPr lang="en-US"/>
          </a:p>
        </p:txBody>
      </p:sp>
      <p:pic>
        <p:nvPicPr>
          <p:cNvPr id="4" name="Picture 3">
            <a:extLst>
              <a:ext uri="{FF2B5EF4-FFF2-40B4-BE49-F238E27FC236}">
                <a16:creationId xmlns:a16="http://schemas.microsoft.com/office/drawing/2014/main" id="{AB9D0D20-DCC7-4355-83A6-BFCD48A03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219200"/>
            <a:ext cx="4038600" cy="3118473"/>
          </a:xfrm>
          <a:prstGeom prst="rect">
            <a:avLst/>
          </a:prstGeom>
        </p:spPr>
      </p:pic>
      <p:sp>
        <p:nvSpPr>
          <p:cNvPr id="5" name="Rectangle: Rounded Corners 4">
            <a:extLst>
              <a:ext uri="{FF2B5EF4-FFF2-40B4-BE49-F238E27FC236}">
                <a16:creationId xmlns:a16="http://schemas.microsoft.com/office/drawing/2014/main" id="{A5AAE70D-C331-4458-9A07-149D7A0AE1B9}"/>
              </a:ext>
            </a:extLst>
          </p:cNvPr>
          <p:cNvSpPr/>
          <p:nvPr/>
        </p:nvSpPr>
        <p:spPr>
          <a:xfrm>
            <a:off x="1981200" y="3276600"/>
            <a:ext cx="1752600" cy="8382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 Click on New File</a:t>
            </a:r>
          </a:p>
        </p:txBody>
      </p:sp>
      <p:cxnSp>
        <p:nvCxnSpPr>
          <p:cNvPr id="7" name="Straight Arrow Connector 6">
            <a:extLst>
              <a:ext uri="{FF2B5EF4-FFF2-40B4-BE49-F238E27FC236}">
                <a16:creationId xmlns:a16="http://schemas.microsoft.com/office/drawing/2014/main" id="{EB6183D0-10D0-42ED-A296-712FDC874974}"/>
              </a:ext>
            </a:extLst>
          </p:cNvPr>
          <p:cNvCxnSpPr>
            <a:cxnSpLocks/>
            <a:stCxn id="5" idx="0"/>
          </p:cNvCxnSpPr>
          <p:nvPr/>
        </p:nvCxnSpPr>
        <p:spPr>
          <a:xfrm flipV="1">
            <a:off x="2857500" y="2590800"/>
            <a:ext cx="3810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E516FA2-E1F7-428C-812F-69A9B7D0EB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9200" y="1219200"/>
            <a:ext cx="3657600" cy="3556000"/>
          </a:xfrm>
          <a:prstGeom prst="rect">
            <a:avLst/>
          </a:prstGeom>
        </p:spPr>
      </p:pic>
      <p:sp>
        <p:nvSpPr>
          <p:cNvPr id="9" name="Rectangle: Rounded Corners 8">
            <a:extLst>
              <a:ext uri="{FF2B5EF4-FFF2-40B4-BE49-F238E27FC236}">
                <a16:creationId xmlns:a16="http://schemas.microsoft.com/office/drawing/2014/main" id="{B42BD16B-7A71-4844-A2F2-097CDE1E8329}"/>
              </a:ext>
            </a:extLst>
          </p:cNvPr>
          <p:cNvSpPr/>
          <p:nvPr/>
        </p:nvSpPr>
        <p:spPr>
          <a:xfrm>
            <a:off x="5029200" y="3695700"/>
            <a:ext cx="5105400" cy="14097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6. Name the file:</a:t>
            </a:r>
          </a:p>
          <a:p>
            <a:pPr algn="ctr"/>
            <a:r>
              <a:rPr lang="en-US" sz="2000" dirty="0">
                <a:solidFill>
                  <a:schemeClr val="tx1"/>
                </a:solidFill>
              </a:rPr>
              <a:t>Development-TINA/junk.txt</a:t>
            </a:r>
          </a:p>
          <a:p>
            <a:pPr algn="ctr"/>
            <a:r>
              <a:rPr lang="en-US" sz="2000" dirty="0">
                <a:solidFill>
                  <a:schemeClr val="tx1"/>
                </a:solidFill>
              </a:rPr>
              <a:t>To get the folder “Development-TINA”</a:t>
            </a:r>
          </a:p>
        </p:txBody>
      </p:sp>
      <p:cxnSp>
        <p:nvCxnSpPr>
          <p:cNvPr id="10" name="Straight Arrow Connector 9">
            <a:extLst>
              <a:ext uri="{FF2B5EF4-FFF2-40B4-BE49-F238E27FC236}">
                <a16:creationId xmlns:a16="http://schemas.microsoft.com/office/drawing/2014/main" id="{C7622B33-AE02-4084-8160-40A5A3A3F9AC}"/>
              </a:ext>
            </a:extLst>
          </p:cNvPr>
          <p:cNvCxnSpPr>
            <a:cxnSpLocks/>
            <a:stCxn id="9" idx="0"/>
          </p:cNvCxnSpPr>
          <p:nvPr/>
        </p:nvCxnSpPr>
        <p:spPr>
          <a:xfrm flipH="1" flipV="1">
            <a:off x="7086600" y="2667000"/>
            <a:ext cx="495300" cy="102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95566B1A-DEF9-478A-AE82-BEEF31471D4E}"/>
              </a:ext>
            </a:extLst>
          </p:cNvPr>
          <p:cNvSpPr/>
          <p:nvPr/>
        </p:nvSpPr>
        <p:spPr>
          <a:xfrm>
            <a:off x="10896600" y="4238759"/>
            <a:ext cx="1524000" cy="11430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 Press Commit</a:t>
            </a:r>
          </a:p>
        </p:txBody>
      </p:sp>
      <p:cxnSp>
        <p:nvCxnSpPr>
          <p:cNvPr id="20" name="Straight Arrow Connector 19">
            <a:extLst>
              <a:ext uri="{FF2B5EF4-FFF2-40B4-BE49-F238E27FC236}">
                <a16:creationId xmlns:a16="http://schemas.microsoft.com/office/drawing/2014/main" id="{36773703-969C-4A3A-B992-C9A37204BDDA}"/>
              </a:ext>
            </a:extLst>
          </p:cNvPr>
          <p:cNvCxnSpPr>
            <a:cxnSpLocks/>
            <a:stCxn id="19" idx="0"/>
          </p:cNvCxnSpPr>
          <p:nvPr/>
        </p:nvCxnSpPr>
        <p:spPr>
          <a:xfrm flipV="1">
            <a:off x="11658600" y="3113068"/>
            <a:ext cx="0" cy="1125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821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D7ED-34E3-40C2-9C7A-46ACECA16C93}"/>
              </a:ext>
            </a:extLst>
          </p:cNvPr>
          <p:cNvSpPr>
            <a:spLocks noGrp="1"/>
          </p:cNvSpPr>
          <p:nvPr>
            <p:ph type="title"/>
          </p:nvPr>
        </p:nvSpPr>
        <p:spPr/>
        <p:txBody>
          <a:bodyPr/>
          <a:lstStyle/>
          <a:p>
            <a:r>
              <a:rPr lang="en-US" dirty="0"/>
              <a:t>Uploading model to </a:t>
            </a:r>
            <a:r>
              <a:rPr lang="en-US" dirty="0" err="1"/>
              <a:t>BitBucket</a:t>
            </a:r>
            <a:endParaRPr lang="en-US" dirty="0"/>
          </a:p>
        </p:txBody>
      </p:sp>
      <p:sp>
        <p:nvSpPr>
          <p:cNvPr id="3" name="Slide Number Placeholder 2">
            <a:extLst>
              <a:ext uri="{FF2B5EF4-FFF2-40B4-BE49-F238E27FC236}">
                <a16:creationId xmlns:a16="http://schemas.microsoft.com/office/drawing/2014/main" id="{B71BC915-E8EC-4985-8323-CA17EFA0F6B6}"/>
              </a:ext>
            </a:extLst>
          </p:cNvPr>
          <p:cNvSpPr>
            <a:spLocks noGrp="1"/>
          </p:cNvSpPr>
          <p:nvPr>
            <p:ph type="sldNum" sz="quarter" idx="10"/>
          </p:nvPr>
        </p:nvSpPr>
        <p:spPr/>
        <p:txBody>
          <a:bodyPr/>
          <a:lstStyle/>
          <a:p>
            <a:pPr>
              <a:defRPr/>
            </a:pPr>
            <a:fld id="{D4C52F08-588C-488E-A5AB-DF69250DE862}" type="slidenum">
              <a:rPr lang="en-US" smtClean="0"/>
              <a:pPr>
                <a:defRPr/>
              </a:pPr>
              <a:t>57</a:t>
            </a:fld>
            <a:endParaRPr lang="en-US"/>
          </a:p>
        </p:txBody>
      </p:sp>
      <p:pic>
        <p:nvPicPr>
          <p:cNvPr id="4" name="Picture 3">
            <a:extLst>
              <a:ext uri="{FF2B5EF4-FFF2-40B4-BE49-F238E27FC236}">
                <a16:creationId xmlns:a16="http://schemas.microsoft.com/office/drawing/2014/main" id="{5FC7EF5F-535E-4D62-8709-84420C0993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600200"/>
            <a:ext cx="4038600" cy="3962400"/>
          </a:xfrm>
          <a:prstGeom prst="rect">
            <a:avLst/>
          </a:prstGeom>
        </p:spPr>
      </p:pic>
      <p:sp>
        <p:nvSpPr>
          <p:cNvPr id="5" name="Rectangle: Rounded Corners 4">
            <a:extLst>
              <a:ext uri="{FF2B5EF4-FFF2-40B4-BE49-F238E27FC236}">
                <a16:creationId xmlns:a16="http://schemas.microsoft.com/office/drawing/2014/main" id="{85360760-D4FA-4AD0-82BD-CBB36827978A}"/>
              </a:ext>
            </a:extLst>
          </p:cNvPr>
          <p:cNvSpPr/>
          <p:nvPr/>
        </p:nvSpPr>
        <p:spPr>
          <a:xfrm>
            <a:off x="2438400" y="4648200"/>
            <a:ext cx="1524000" cy="11430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8. Press </a:t>
            </a:r>
          </a:p>
          <a:p>
            <a:pPr algn="ctr"/>
            <a:r>
              <a:rPr lang="en-US" sz="2000" dirty="0">
                <a:solidFill>
                  <a:schemeClr val="tx1"/>
                </a:solidFill>
              </a:rPr>
              <a:t>“upload”</a:t>
            </a:r>
          </a:p>
        </p:txBody>
      </p:sp>
      <p:cxnSp>
        <p:nvCxnSpPr>
          <p:cNvPr id="6" name="Straight Arrow Connector 5">
            <a:extLst>
              <a:ext uri="{FF2B5EF4-FFF2-40B4-BE49-F238E27FC236}">
                <a16:creationId xmlns:a16="http://schemas.microsoft.com/office/drawing/2014/main" id="{CE95FC22-CB04-4392-B9D4-224A3795704B}"/>
              </a:ext>
            </a:extLst>
          </p:cNvPr>
          <p:cNvCxnSpPr>
            <a:cxnSpLocks/>
            <a:stCxn id="5" idx="0"/>
          </p:cNvCxnSpPr>
          <p:nvPr/>
        </p:nvCxnSpPr>
        <p:spPr>
          <a:xfrm flipV="1">
            <a:off x="3200400" y="3522509"/>
            <a:ext cx="0" cy="1125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5F02C1E-4C66-4042-9E41-D0EE3E993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799" y="1600200"/>
            <a:ext cx="9087788" cy="5715000"/>
          </a:xfrm>
          <a:prstGeom prst="rect">
            <a:avLst/>
          </a:prstGeom>
        </p:spPr>
      </p:pic>
      <p:sp>
        <p:nvSpPr>
          <p:cNvPr id="8" name="Rounded Rectangle 10">
            <a:extLst>
              <a:ext uri="{FF2B5EF4-FFF2-40B4-BE49-F238E27FC236}">
                <a16:creationId xmlns:a16="http://schemas.microsoft.com/office/drawing/2014/main" id="{642958CC-288C-4D01-9326-38F18B635CD0}"/>
              </a:ext>
            </a:extLst>
          </p:cNvPr>
          <p:cNvSpPr/>
          <p:nvPr/>
        </p:nvSpPr>
        <p:spPr>
          <a:xfrm>
            <a:off x="5791200" y="6238401"/>
            <a:ext cx="4114800"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9. Click on “choose your files” and select your ZIP file to upload.</a:t>
            </a:r>
          </a:p>
        </p:txBody>
      </p:sp>
      <p:cxnSp>
        <p:nvCxnSpPr>
          <p:cNvPr id="9" name="Straight Arrow Connector 8">
            <a:extLst>
              <a:ext uri="{FF2B5EF4-FFF2-40B4-BE49-F238E27FC236}">
                <a16:creationId xmlns:a16="http://schemas.microsoft.com/office/drawing/2014/main" id="{95CA7FD2-D419-4826-B3E6-1AC999032AB1}"/>
              </a:ext>
            </a:extLst>
          </p:cNvPr>
          <p:cNvCxnSpPr>
            <a:cxnSpLocks/>
            <a:stCxn id="8" idx="0"/>
          </p:cNvCxnSpPr>
          <p:nvPr/>
        </p:nvCxnSpPr>
        <p:spPr>
          <a:xfrm flipH="1" flipV="1">
            <a:off x="6858000" y="3522509"/>
            <a:ext cx="990600" cy="27158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5AD0FF-26E7-4528-BF56-1DB81A65FDF4}"/>
              </a:ext>
            </a:extLst>
          </p:cNvPr>
          <p:cNvCxnSpPr>
            <a:cxnSpLocks/>
            <a:stCxn id="8" idx="0"/>
          </p:cNvCxnSpPr>
          <p:nvPr/>
        </p:nvCxnSpPr>
        <p:spPr>
          <a:xfrm flipV="1">
            <a:off x="7848600" y="3810000"/>
            <a:ext cx="2057400" cy="24284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340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F9FE-FD9D-4F10-9951-2DA3FBB1AD89}"/>
              </a:ext>
            </a:extLst>
          </p:cNvPr>
          <p:cNvSpPr>
            <a:spLocks noGrp="1"/>
          </p:cNvSpPr>
          <p:nvPr>
            <p:ph type="title"/>
          </p:nvPr>
        </p:nvSpPr>
        <p:spPr/>
        <p:txBody>
          <a:bodyPr/>
          <a:lstStyle/>
          <a:p>
            <a:r>
              <a:rPr lang="en-US" dirty="0"/>
              <a:t>Deleting the junk file from new folder</a:t>
            </a:r>
          </a:p>
        </p:txBody>
      </p:sp>
      <p:sp>
        <p:nvSpPr>
          <p:cNvPr id="3" name="Slide Number Placeholder 2">
            <a:extLst>
              <a:ext uri="{FF2B5EF4-FFF2-40B4-BE49-F238E27FC236}">
                <a16:creationId xmlns:a16="http://schemas.microsoft.com/office/drawing/2014/main" id="{4DC2449F-E22E-4453-9ED6-EB2CFD22EF92}"/>
              </a:ext>
            </a:extLst>
          </p:cNvPr>
          <p:cNvSpPr>
            <a:spLocks noGrp="1"/>
          </p:cNvSpPr>
          <p:nvPr>
            <p:ph type="sldNum" sz="quarter" idx="10"/>
          </p:nvPr>
        </p:nvSpPr>
        <p:spPr/>
        <p:txBody>
          <a:bodyPr/>
          <a:lstStyle/>
          <a:p>
            <a:pPr>
              <a:defRPr/>
            </a:pPr>
            <a:fld id="{D4C52F08-588C-488E-A5AB-DF69250DE862}" type="slidenum">
              <a:rPr lang="en-US" smtClean="0"/>
              <a:pPr>
                <a:defRPr/>
              </a:pPr>
              <a:t>58</a:t>
            </a:fld>
            <a:endParaRPr lang="en-US"/>
          </a:p>
        </p:txBody>
      </p:sp>
      <p:pic>
        <p:nvPicPr>
          <p:cNvPr id="4" name="Picture 3">
            <a:extLst>
              <a:ext uri="{FF2B5EF4-FFF2-40B4-BE49-F238E27FC236}">
                <a16:creationId xmlns:a16="http://schemas.microsoft.com/office/drawing/2014/main" id="{92843594-EC29-49B1-A9EC-98C89F8239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1377327"/>
            <a:ext cx="4343400" cy="5029200"/>
          </a:xfrm>
          <a:prstGeom prst="rect">
            <a:avLst/>
          </a:prstGeom>
        </p:spPr>
      </p:pic>
      <p:pic>
        <p:nvPicPr>
          <p:cNvPr id="5" name="Picture 4">
            <a:extLst>
              <a:ext uri="{FF2B5EF4-FFF2-40B4-BE49-F238E27FC236}">
                <a16:creationId xmlns:a16="http://schemas.microsoft.com/office/drawing/2014/main" id="{EA327B6E-2D43-47BE-921C-942475CD3B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 t="-2"/>
          <a:stretch/>
        </p:blipFill>
        <p:spPr>
          <a:xfrm>
            <a:off x="4876800" y="1457739"/>
            <a:ext cx="4343400" cy="3998843"/>
          </a:xfrm>
          <a:prstGeom prst="rect">
            <a:avLst/>
          </a:prstGeom>
        </p:spPr>
      </p:pic>
      <p:pic>
        <p:nvPicPr>
          <p:cNvPr id="6" name="Picture 5">
            <a:extLst>
              <a:ext uri="{FF2B5EF4-FFF2-40B4-BE49-F238E27FC236}">
                <a16:creationId xmlns:a16="http://schemas.microsoft.com/office/drawing/2014/main" id="{14471670-3C2B-46FC-ADCA-8D6DBCEEAD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09263" y="1447800"/>
            <a:ext cx="4192597" cy="3810000"/>
          </a:xfrm>
          <a:prstGeom prst="rect">
            <a:avLst/>
          </a:prstGeom>
        </p:spPr>
      </p:pic>
      <p:sp>
        <p:nvSpPr>
          <p:cNvPr id="7" name="Rectangle: Rounded Corners 6">
            <a:extLst>
              <a:ext uri="{FF2B5EF4-FFF2-40B4-BE49-F238E27FC236}">
                <a16:creationId xmlns:a16="http://schemas.microsoft.com/office/drawing/2014/main" id="{92746F24-6ED3-466B-9DF9-9098FDFC3EA7}"/>
              </a:ext>
            </a:extLst>
          </p:cNvPr>
          <p:cNvSpPr/>
          <p:nvPr/>
        </p:nvSpPr>
        <p:spPr>
          <a:xfrm>
            <a:off x="1066800" y="6406527"/>
            <a:ext cx="2590800" cy="68007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10. Press “Commit”</a:t>
            </a:r>
          </a:p>
        </p:txBody>
      </p:sp>
      <p:cxnSp>
        <p:nvCxnSpPr>
          <p:cNvPr id="8" name="Straight Arrow Connector 7">
            <a:extLst>
              <a:ext uri="{FF2B5EF4-FFF2-40B4-BE49-F238E27FC236}">
                <a16:creationId xmlns:a16="http://schemas.microsoft.com/office/drawing/2014/main" id="{714B57CB-C345-40BF-A976-6E901AE4A77C}"/>
              </a:ext>
            </a:extLst>
          </p:cNvPr>
          <p:cNvCxnSpPr>
            <a:cxnSpLocks/>
            <a:stCxn id="7" idx="0"/>
          </p:cNvCxnSpPr>
          <p:nvPr/>
        </p:nvCxnSpPr>
        <p:spPr>
          <a:xfrm flipH="1" flipV="1">
            <a:off x="1143000" y="5715001"/>
            <a:ext cx="1219200" cy="6915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31228C4-8615-4761-921C-97207E83E6A2}"/>
              </a:ext>
            </a:extLst>
          </p:cNvPr>
          <p:cNvSpPr/>
          <p:nvPr/>
        </p:nvSpPr>
        <p:spPr>
          <a:xfrm>
            <a:off x="5410200" y="6105040"/>
            <a:ext cx="2590800" cy="68007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11. Double click “junk.txt”</a:t>
            </a:r>
          </a:p>
        </p:txBody>
      </p:sp>
      <p:cxnSp>
        <p:nvCxnSpPr>
          <p:cNvPr id="14" name="Straight Arrow Connector 13">
            <a:extLst>
              <a:ext uri="{FF2B5EF4-FFF2-40B4-BE49-F238E27FC236}">
                <a16:creationId xmlns:a16="http://schemas.microsoft.com/office/drawing/2014/main" id="{B3A0CA20-17D2-4025-8F5D-378C7B0FBCB4}"/>
              </a:ext>
            </a:extLst>
          </p:cNvPr>
          <p:cNvCxnSpPr>
            <a:cxnSpLocks/>
            <a:stCxn id="13" idx="0"/>
          </p:cNvCxnSpPr>
          <p:nvPr/>
        </p:nvCxnSpPr>
        <p:spPr>
          <a:xfrm flipH="1" flipV="1">
            <a:off x="6248400" y="4876800"/>
            <a:ext cx="457200" cy="1228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4F038DC-5B60-4CA4-A70A-C42C5CCBCAEF}"/>
              </a:ext>
            </a:extLst>
          </p:cNvPr>
          <p:cNvSpPr/>
          <p:nvPr/>
        </p:nvSpPr>
        <p:spPr>
          <a:xfrm>
            <a:off x="9753600" y="5181601"/>
            <a:ext cx="4267200" cy="16002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12. Select delete.  Note: you can’t delete until after you copy a file into the folder as Bitbucket will not allow empty subfolders</a:t>
            </a:r>
          </a:p>
        </p:txBody>
      </p:sp>
      <p:cxnSp>
        <p:nvCxnSpPr>
          <p:cNvPr id="17" name="Straight Arrow Connector 16">
            <a:extLst>
              <a:ext uri="{FF2B5EF4-FFF2-40B4-BE49-F238E27FC236}">
                <a16:creationId xmlns:a16="http://schemas.microsoft.com/office/drawing/2014/main" id="{380F1EF9-0AD0-49CE-8EC5-5D766FE2B3D8}"/>
              </a:ext>
            </a:extLst>
          </p:cNvPr>
          <p:cNvCxnSpPr>
            <a:cxnSpLocks/>
            <a:stCxn id="16" idx="0"/>
          </p:cNvCxnSpPr>
          <p:nvPr/>
        </p:nvCxnSpPr>
        <p:spPr>
          <a:xfrm flipV="1">
            <a:off x="11887200" y="4267203"/>
            <a:ext cx="1219200" cy="9143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222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B4EA-5454-4267-A066-8C2393B15752}"/>
              </a:ext>
            </a:extLst>
          </p:cNvPr>
          <p:cNvSpPr>
            <a:spLocks noGrp="1"/>
          </p:cNvSpPr>
          <p:nvPr>
            <p:ph type="title"/>
          </p:nvPr>
        </p:nvSpPr>
        <p:spPr>
          <a:xfrm>
            <a:off x="370840" y="171461"/>
            <a:ext cx="14107160"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9D9F0433-3125-4CDD-91A5-11E09AE44B00}"/>
              </a:ext>
            </a:extLst>
          </p:cNvPr>
          <p:cNvSpPr>
            <a:spLocks noGrp="1"/>
          </p:cNvSpPr>
          <p:nvPr>
            <p:ph type="sldNum" sz="quarter" idx="10"/>
          </p:nvPr>
        </p:nvSpPr>
        <p:spPr/>
        <p:txBody>
          <a:bodyPr/>
          <a:lstStyle/>
          <a:p>
            <a:pPr>
              <a:defRPr/>
            </a:pPr>
            <a:fld id="{D4C52F08-588C-488E-A5AB-DF69250DE862}" type="slidenum">
              <a:rPr lang="en-US" smtClean="0"/>
              <a:pPr>
                <a:defRPr/>
              </a:pPr>
              <a:t>59</a:t>
            </a:fld>
            <a:endParaRPr lang="en-US"/>
          </a:p>
        </p:txBody>
      </p:sp>
      <p:pic>
        <p:nvPicPr>
          <p:cNvPr id="6" name="Picture 5">
            <a:extLst>
              <a:ext uri="{FF2B5EF4-FFF2-40B4-BE49-F238E27FC236}">
                <a16:creationId xmlns:a16="http://schemas.microsoft.com/office/drawing/2014/main" id="{A8922D60-4FA8-4A3C-8082-AC112BF3CA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112720"/>
            <a:ext cx="7014989" cy="5810453"/>
          </a:xfrm>
          <a:prstGeom prst="rect">
            <a:avLst/>
          </a:prstGeom>
        </p:spPr>
      </p:pic>
      <p:pic>
        <p:nvPicPr>
          <p:cNvPr id="7" name="Picture 6">
            <a:extLst>
              <a:ext uri="{FF2B5EF4-FFF2-40B4-BE49-F238E27FC236}">
                <a16:creationId xmlns:a16="http://schemas.microsoft.com/office/drawing/2014/main" id="{B19A1045-AAA3-4270-B203-5DF600A884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1669" y="1069819"/>
            <a:ext cx="7162050" cy="5932262"/>
          </a:xfrm>
          <a:prstGeom prst="rect">
            <a:avLst/>
          </a:prstGeom>
        </p:spPr>
      </p:pic>
      <p:sp>
        <p:nvSpPr>
          <p:cNvPr id="8" name="Rounded Rectangle 10">
            <a:extLst>
              <a:ext uri="{FF2B5EF4-FFF2-40B4-BE49-F238E27FC236}">
                <a16:creationId xmlns:a16="http://schemas.microsoft.com/office/drawing/2014/main" id="{EF24F9FB-F47F-49AE-95AC-C2C2ADDBD588}"/>
              </a:ext>
            </a:extLst>
          </p:cNvPr>
          <p:cNvSpPr/>
          <p:nvPr/>
        </p:nvSpPr>
        <p:spPr>
          <a:xfrm>
            <a:off x="762001" y="6270030"/>
            <a:ext cx="4114800"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13. Once you have uploaded your files.  Click on the appropriate reparatory</a:t>
            </a:r>
          </a:p>
        </p:txBody>
      </p:sp>
      <p:cxnSp>
        <p:nvCxnSpPr>
          <p:cNvPr id="10" name="Straight Connector 9">
            <a:extLst>
              <a:ext uri="{FF2B5EF4-FFF2-40B4-BE49-F238E27FC236}">
                <a16:creationId xmlns:a16="http://schemas.microsoft.com/office/drawing/2014/main" id="{812FDFA7-3730-4099-9A25-64C792B8380C}"/>
              </a:ext>
            </a:extLst>
          </p:cNvPr>
          <p:cNvCxnSpPr>
            <a:stCxn id="8" idx="0"/>
          </p:cNvCxnSpPr>
          <p:nvPr/>
        </p:nvCxnSpPr>
        <p:spPr>
          <a:xfrm flipH="1" flipV="1">
            <a:off x="1981200" y="3810000"/>
            <a:ext cx="838201" cy="246003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E429910-15F6-48F0-98DC-948750209A06}"/>
              </a:ext>
            </a:extLst>
          </p:cNvPr>
          <p:cNvSpPr/>
          <p:nvPr/>
        </p:nvSpPr>
        <p:spPr>
          <a:xfrm>
            <a:off x="370840" y="3657600"/>
            <a:ext cx="2524760" cy="2286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a:extLst>
              <a:ext uri="{FF2B5EF4-FFF2-40B4-BE49-F238E27FC236}">
                <a16:creationId xmlns:a16="http://schemas.microsoft.com/office/drawing/2014/main" id="{9A3A6B5F-6420-45CE-8649-F5F72DA0438B}"/>
              </a:ext>
            </a:extLst>
          </p:cNvPr>
          <p:cNvSpPr/>
          <p:nvPr/>
        </p:nvSpPr>
        <p:spPr>
          <a:xfrm>
            <a:off x="8732758" y="6112290"/>
            <a:ext cx="4449841"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14.  Copy the link for your Jira ticket (intake form).</a:t>
            </a:r>
          </a:p>
        </p:txBody>
      </p:sp>
      <p:sp>
        <p:nvSpPr>
          <p:cNvPr id="13" name="Rectangle: Rounded Corners 12">
            <a:extLst>
              <a:ext uri="{FF2B5EF4-FFF2-40B4-BE49-F238E27FC236}">
                <a16:creationId xmlns:a16="http://schemas.microsoft.com/office/drawing/2014/main" id="{A4035FCF-6762-487D-BD9F-809D41E08BDB}"/>
              </a:ext>
            </a:extLst>
          </p:cNvPr>
          <p:cNvSpPr/>
          <p:nvPr/>
        </p:nvSpPr>
        <p:spPr>
          <a:xfrm>
            <a:off x="7924800" y="1275792"/>
            <a:ext cx="4191000" cy="3244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BBA2D57-DE0C-4641-B8E1-9C3866B5EB6A}"/>
              </a:ext>
            </a:extLst>
          </p:cNvPr>
          <p:cNvCxnSpPr>
            <a:cxnSpLocks/>
          </p:cNvCxnSpPr>
          <p:nvPr/>
        </p:nvCxnSpPr>
        <p:spPr>
          <a:xfrm flipV="1">
            <a:off x="11023346" y="1447800"/>
            <a:ext cx="122356" cy="46502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96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92CD-B273-42D6-866C-C9382D3B6B33}"/>
              </a:ext>
            </a:extLst>
          </p:cNvPr>
          <p:cNvSpPr>
            <a:spLocks noGrp="1"/>
          </p:cNvSpPr>
          <p:nvPr>
            <p:ph type="title"/>
          </p:nvPr>
        </p:nvSpPr>
        <p:spPr/>
        <p:txBody>
          <a:bodyPr/>
          <a:lstStyle/>
          <a:p>
            <a:r>
              <a:rPr lang="en-US" dirty="0"/>
              <a:t>Bad vs Good structure</a:t>
            </a:r>
          </a:p>
        </p:txBody>
      </p:sp>
      <p:sp>
        <p:nvSpPr>
          <p:cNvPr id="3" name="Slide Number Placeholder 2">
            <a:extLst>
              <a:ext uri="{FF2B5EF4-FFF2-40B4-BE49-F238E27FC236}">
                <a16:creationId xmlns:a16="http://schemas.microsoft.com/office/drawing/2014/main" id="{19E8C192-7982-42B5-A30A-438FE7EAA347}"/>
              </a:ext>
            </a:extLst>
          </p:cNvPr>
          <p:cNvSpPr>
            <a:spLocks noGrp="1"/>
          </p:cNvSpPr>
          <p:nvPr>
            <p:ph type="sldNum" sz="quarter" idx="10"/>
          </p:nvPr>
        </p:nvSpPr>
        <p:spPr/>
        <p:txBody>
          <a:bodyPr/>
          <a:lstStyle/>
          <a:p>
            <a:pPr>
              <a:defRPr/>
            </a:pPr>
            <a:fld id="{D4C52F08-588C-488E-A5AB-DF69250DE862}" type="slidenum">
              <a:rPr lang="en-US" smtClean="0"/>
              <a:pPr>
                <a:defRPr/>
              </a:pPr>
              <a:t>6</a:t>
            </a:fld>
            <a:endParaRPr lang="en-US"/>
          </a:p>
        </p:txBody>
      </p:sp>
      <p:pic>
        <p:nvPicPr>
          <p:cNvPr id="6" name="Picture 5">
            <a:extLst>
              <a:ext uri="{FF2B5EF4-FFF2-40B4-BE49-F238E27FC236}">
                <a16:creationId xmlns:a16="http://schemas.microsoft.com/office/drawing/2014/main" id="{10CAB3EE-BE3F-4219-BDEA-414B5C6135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1271588"/>
            <a:ext cx="5381625" cy="2843212"/>
          </a:xfrm>
          <a:prstGeom prst="rect">
            <a:avLst/>
          </a:prstGeom>
        </p:spPr>
      </p:pic>
      <p:pic>
        <p:nvPicPr>
          <p:cNvPr id="9" name="Picture 8">
            <a:extLst>
              <a:ext uri="{FF2B5EF4-FFF2-40B4-BE49-F238E27FC236}">
                <a16:creationId xmlns:a16="http://schemas.microsoft.com/office/drawing/2014/main" id="{8F1FDC97-4249-4B1B-995A-101DFD8DAB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7600" y="1182757"/>
            <a:ext cx="5715002" cy="3871912"/>
          </a:xfrm>
          <a:prstGeom prst="rect">
            <a:avLst/>
          </a:prstGeom>
        </p:spPr>
      </p:pic>
      <p:sp>
        <p:nvSpPr>
          <p:cNvPr id="10" name="Rounded Rectangle 10">
            <a:extLst>
              <a:ext uri="{FF2B5EF4-FFF2-40B4-BE49-F238E27FC236}">
                <a16:creationId xmlns:a16="http://schemas.microsoft.com/office/drawing/2014/main" id="{DFB852D4-1190-4CB9-82E8-00E9D8590829}"/>
              </a:ext>
            </a:extLst>
          </p:cNvPr>
          <p:cNvSpPr/>
          <p:nvPr/>
        </p:nvSpPr>
        <p:spPr>
          <a:xfrm>
            <a:off x="7772400" y="5317182"/>
            <a:ext cx="4538868" cy="190753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Bad Structure</a:t>
            </a:r>
            <a:endParaRPr lang="en-US" sz="1600" b="1" dirty="0">
              <a:solidFill>
                <a:schemeClr val="tx1"/>
              </a:solidFill>
            </a:endParaRPr>
          </a:p>
          <a:p>
            <a:pPr marL="342900" indent="-342900">
              <a:buFont typeface="Arial" panose="020B0604020202020204" pitchFamily="34" charset="0"/>
              <a:buChar char="•"/>
            </a:pPr>
            <a:r>
              <a:rPr lang="en-US" sz="1800" dirty="0">
                <a:solidFill>
                  <a:schemeClr val="tx1"/>
                </a:solidFill>
              </a:rPr>
              <a:t>All files mixed together</a:t>
            </a:r>
          </a:p>
          <a:p>
            <a:pPr marL="342900" indent="-342900">
              <a:buFont typeface="Arial" panose="020B0604020202020204" pitchFamily="34" charset="0"/>
              <a:buChar char="•"/>
            </a:pPr>
            <a:r>
              <a:rPr lang="en-US" sz="1800" dirty="0">
                <a:solidFill>
                  <a:schemeClr val="tx1"/>
                </a:solidFill>
              </a:rPr>
              <a:t>All the PSPICE files in one folder.</a:t>
            </a:r>
          </a:p>
          <a:p>
            <a:pPr marL="342900" indent="-342900">
              <a:buFont typeface="Arial" panose="020B0604020202020204" pitchFamily="34" charset="0"/>
              <a:buChar char="•"/>
            </a:pPr>
            <a:r>
              <a:rPr lang="en-US" sz="1800" dirty="0">
                <a:solidFill>
                  <a:schemeClr val="tx1"/>
                </a:solidFill>
              </a:rPr>
              <a:t>No project specific folder created automatically </a:t>
            </a:r>
          </a:p>
        </p:txBody>
      </p:sp>
      <p:sp>
        <p:nvSpPr>
          <p:cNvPr id="11" name="Rounded Rectangle 10">
            <a:extLst>
              <a:ext uri="{FF2B5EF4-FFF2-40B4-BE49-F238E27FC236}">
                <a16:creationId xmlns:a16="http://schemas.microsoft.com/office/drawing/2014/main" id="{ECC732F7-3351-4901-84FF-1E765D5EB9A6}"/>
              </a:ext>
            </a:extLst>
          </p:cNvPr>
          <p:cNvSpPr/>
          <p:nvPr/>
        </p:nvSpPr>
        <p:spPr>
          <a:xfrm>
            <a:off x="1219200" y="5257800"/>
            <a:ext cx="4538868" cy="1966912"/>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Good Structure</a:t>
            </a:r>
            <a:endParaRPr lang="en-US" sz="1800" b="1" dirty="0">
              <a:solidFill>
                <a:schemeClr val="tx1"/>
              </a:solidFill>
            </a:endParaRPr>
          </a:p>
          <a:p>
            <a:pPr marL="342900" indent="-342900">
              <a:buFont typeface="Arial" panose="020B0604020202020204" pitchFamily="34" charset="0"/>
              <a:buChar char="•"/>
            </a:pPr>
            <a:r>
              <a:rPr lang="en-US" sz="1800" dirty="0">
                <a:solidFill>
                  <a:schemeClr val="tx1"/>
                </a:solidFill>
              </a:rPr>
              <a:t>Manually created new folder for each project.</a:t>
            </a:r>
          </a:p>
          <a:p>
            <a:pPr marL="342900" indent="-342900">
              <a:buFont typeface="Arial" panose="020B0604020202020204" pitchFamily="34" charset="0"/>
              <a:buChar char="•"/>
            </a:pPr>
            <a:r>
              <a:rPr lang="en-US" sz="1800" dirty="0">
                <a:solidFill>
                  <a:schemeClr val="tx1"/>
                </a:solidFill>
              </a:rPr>
              <a:t>Each project folder contained in PSPICE main folder</a:t>
            </a:r>
          </a:p>
          <a:p>
            <a:pPr marL="342900" indent="-342900">
              <a:buFont typeface="Arial" panose="020B0604020202020204" pitchFamily="34" charset="0"/>
              <a:buChar char="•"/>
            </a:pPr>
            <a:r>
              <a:rPr lang="en-US" sz="1800" dirty="0">
                <a:solidFill>
                  <a:schemeClr val="tx1"/>
                </a:solidFill>
              </a:rPr>
              <a:t>Files don’t get mixed together</a:t>
            </a:r>
          </a:p>
        </p:txBody>
      </p:sp>
    </p:spTree>
    <p:extLst>
      <p:ext uri="{BB962C8B-B14F-4D97-AF65-F5344CB8AC3E}">
        <p14:creationId xmlns:p14="http://schemas.microsoft.com/office/powerpoint/2010/main" val="1887134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D81C-96C2-4AB9-88DF-E7D18C13FBB4}"/>
              </a:ext>
            </a:extLst>
          </p:cNvPr>
          <p:cNvSpPr>
            <a:spLocks noGrp="1"/>
          </p:cNvSpPr>
          <p:nvPr>
            <p:ph type="title"/>
          </p:nvPr>
        </p:nvSpPr>
        <p:spPr>
          <a:xfrm>
            <a:off x="370840" y="171461"/>
            <a:ext cx="14030960"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4020BFD1-D533-4207-AC7E-653FA4E12F90}"/>
              </a:ext>
            </a:extLst>
          </p:cNvPr>
          <p:cNvSpPr>
            <a:spLocks noGrp="1"/>
          </p:cNvSpPr>
          <p:nvPr>
            <p:ph type="sldNum" sz="quarter" idx="10"/>
          </p:nvPr>
        </p:nvSpPr>
        <p:spPr/>
        <p:txBody>
          <a:bodyPr/>
          <a:lstStyle/>
          <a:p>
            <a:pPr>
              <a:defRPr/>
            </a:pPr>
            <a:fld id="{D4C52F08-588C-488E-A5AB-DF69250DE862}" type="slidenum">
              <a:rPr lang="en-US" smtClean="0"/>
              <a:pPr>
                <a:defRPr/>
              </a:pPr>
              <a:t>60</a:t>
            </a:fld>
            <a:endParaRPr lang="en-US"/>
          </a:p>
        </p:txBody>
      </p:sp>
      <p:sp>
        <p:nvSpPr>
          <p:cNvPr id="4" name="Rectangle 3">
            <a:extLst>
              <a:ext uri="{FF2B5EF4-FFF2-40B4-BE49-F238E27FC236}">
                <a16:creationId xmlns:a16="http://schemas.microsoft.com/office/drawing/2014/main" id="{237667F7-F94A-4855-825A-0E340C35F305}"/>
              </a:ext>
            </a:extLst>
          </p:cNvPr>
          <p:cNvSpPr/>
          <p:nvPr/>
        </p:nvSpPr>
        <p:spPr>
          <a:xfrm>
            <a:off x="403497" y="1066800"/>
            <a:ext cx="9982200" cy="984885"/>
          </a:xfrm>
          <a:prstGeom prst="rect">
            <a:avLst/>
          </a:prstGeom>
        </p:spPr>
        <p:txBody>
          <a:bodyPr wrap="square">
            <a:spAutoFit/>
          </a:bodyPr>
          <a:lstStyle/>
          <a:p>
            <a:r>
              <a:rPr lang="en-US" dirty="0">
                <a:hlinkClick r:id="rId2"/>
              </a:rPr>
              <a:t>Confluence Model Intake Form makes Jira ticket</a:t>
            </a:r>
            <a:endParaRPr lang="en-US" dirty="0"/>
          </a:p>
          <a:p>
            <a:r>
              <a:rPr lang="en-US" dirty="0">
                <a:hlinkClick r:id="rId3"/>
              </a:rPr>
              <a:t>Example of completed Jira Ticket</a:t>
            </a:r>
            <a:r>
              <a:rPr lang="en-US" dirty="0"/>
              <a:t> </a:t>
            </a:r>
          </a:p>
        </p:txBody>
      </p:sp>
      <p:pic>
        <p:nvPicPr>
          <p:cNvPr id="5" name="Picture 4">
            <a:extLst>
              <a:ext uri="{FF2B5EF4-FFF2-40B4-BE49-F238E27FC236}">
                <a16:creationId xmlns:a16="http://schemas.microsoft.com/office/drawing/2014/main" id="{0CBAA716-5DCF-414B-8B0D-1549242B0E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108" y="2209800"/>
            <a:ext cx="6458785" cy="5062621"/>
          </a:xfrm>
          <a:prstGeom prst="rect">
            <a:avLst/>
          </a:prstGeom>
        </p:spPr>
      </p:pic>
      <p:sp>
        <p:nvSpPr>
          <p:cNvPr id="6" name="Rounded Rectangle 10">
            <a:extLst>
              <a:ext uri="{FF2B5EF4-FFF2-40B4-BE49-F238E27FC236}">
                <a16:creationId xmlns:a16="http://schemas.microsoft.com/office/drawing/2014/main" id="{D4AC11F8-94B4-4779-B87C-CFA9C34E5356}"/>
              </a:ext>
            </a:extLst>
          </p:cNvPr>
          <p:cNvSpPr/>
          <p:nvPr/>
        </p:nvSpPr>
        <p:spPr>
          <a:xfrm>
            <a:off x="6858000" y="1828799"/>
            <a:ext cx="7255692" cy="325938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5"/>
            </a:pPr>
            <a:r>
              <a:rPr lang="en-US" sz="1800" dirty="0">
                <a:solidFill>
                  <a:schemeClr val="tx1"/>
                </a:solidFill>
              </a:rPr>
              <a:t>Click on the link to start your Jira ticket for model creation.</a:t>
            </a:r>
          </a:p>
          <a:p>
            <a:pPr marL="342900" indent="-342900">
              <a:buAutoNum type="arabicPeriod" startAt="15"/>
            </a:pPr>
            <a:r>
              <a:rPr lang="en-US" sz="1800" dirty="0">
                <a:solidFill>
                  <a:schemeClr val="tx1"/>
                </a:solidFill>
              </a:rPr>
              <a:t>  The form questions are mostly self explanatory.  At one point in the form you will need to past in the bit bucket repository link from the previous slide.</a:t>
            </a:r>
          </a:p>
          <a:p>
            <a:pPr marL="342900" indent="-342900">
              <a:buAutoNum type="arabicPeriod" startAt="15"/>
            </a:pPr>
            <a:r>
              <a:rPr lang="en-US" sz="1800" dirty="0">
                <a:solidFill>
                  <a:schemeClr val="tx1"/>
                </a:solidFill>
              </a:rPr>
              <a:t> A few hours after the files are uploaded, a signed copy of your files will automatically be uploaded back to the bit bucket repository.  You can copy these to your computer and this will enable you to use PSPICE for TI without limitations.  If the .lib is not signed, PSPICE for TI considers the model to be non-TI and limits you to three probes.  See signed library below:</a:t>
            </a:r>
          </a:p>
        </p:txBody>
      </p:sp>
      <p:pic>
        <p:nvPicPr>
          <p:cNvPr id="15" name="Picture 14">
            <a:extLst>
              <a:ext uri="{FF2B5EF4-FFF2-40B4-BE49-F238E27FC236}">
                <a16:creationId xmlns:a16="http://schemas.microsoft.com/office/drawing/2014/main" id="{903123C0-86D9-4F37-A0CB-782F2F8147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42708" y="5410200"/>
            <a:ext cx="5400675" cy="1981200"/>
          </a:xfrm>
          <a:prstGeom prst="rect">
            <a:avLst/>
          </a:prstGeom>
        </p:spPr>
      </p:pic>
    </p:spTree>
    <p:extLst>
      <p:ext uri="{BB962C8B-B14F-4D97-AF65-F5344CB8AC3E}">
        <p14:creationId xmlns:p14="http://schemas.microsoft.com/office/powerpoint/2010/main" val="3793495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4F2A-6002-4C32-82CC-4A0D66D245A9}"/>
              </a:ext>
            </a:extLst>
          </p:cNvPr>
          <p:cNvSpPr>
            <a:spLocks noGrp="1"/>
          </p:cNvSpPr>
          <p:nvPr>
            <p:ph type="title"/>
          </p:nvPr>
        </p:nvSpPr>
        <p:spPr>
          <a:xfrm>
            <a:off x="370840" y="171461"/>
            <a:ext cx="14107160"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3D737ADF-C99E-42D7-B390-30A468E666C1}"/>
              </a:ext>
            </a:extLst>
          </p:cNvPr>
          <p:cNvSpPr>
            <a:spLocks noGrp="1"/>
          </p:cNvSpPr>
          <p:nvPr>
            <p:ph type="sldNum" sz="quarter" idx="10"/>
          </p:nvPr>
        </p:nvSpPr>
        <p:spPr/>
        <p:txBody>
          <a:bodyPr/>
          <a:lstStyle/>
          <a:p>
            <a:pPr>
              <a:defRPr/>
            </a:pPr>
            <a:fld id="{D4C52F08-588C-488E-A5AB-DF69250DE862}" type="slidenum">
              <a:rPr lang="en-US" smtClean="0"/>
              <a:pPr>
                <a:defRPr/>
              </a:pPr>
              <a:t>61</a:t>
            </a:fld>
            <a:endParaRPr lang="en-US"/>
          </a:p>
        </p:txBody>
      </p:sp>
      <p:pic>
        <p:nvPicPr>
          <p:cNvPr id="4" name="Picture 3">
            <a:extLst>
              <a:ext uri="{FF2B5EF4-FFF2-40B4-BE49-F238E27FC236}">
                <a16:creationId xmlns:a16="http://schemas.microsoft.com/office/drawing/2014/main" id="{C0CC434A-FC86-4961-BA6B-B23E5B8692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839" y="1148726"/>
            <a:ext cx="11243581" cy="6090273"/>
          </a:xfrm>
          <a:prstGeom prst="rect">
            <a:avLst/>
          </a:prstGeom>
        </p:spPr>
      </p:pic>
      <p:sp>
        <p:nvSpPr>
          <p:cNvPr id="5" name="Rounded Rectangle 10">
            <a:extLst>
              <a:ext uri="{FF2B5EF4-FFF2-40B4-BE49-F238E27FC236}">
                <a16:creationId xmlns:a16="http://schemas.microsoft.com/office/drawing/2014/main" id="{7BD462AC-A36A-4B24-8A3C-F83F54C6F0F5}"/>
              </a:ext>
            </a:extLst>
          </p:cNvPr>
          <p:cNvSpPr/>
          <p:nvPr/>
        </p:nvSpPr>
        <p:spPr>
          <a:xfrm>
            <a:off x="8732758" y="6112290"/>
            <a:ext cx="4449841" cy="107679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18.  You will get Jira emails regarding the status.  Press the buttons at the top to change the status.</a:t>
            </a:r>
          </a:p>
        </p:txBody>
      </p:sp>
      <p:cxnSp>
        <p:nvCxnSpPr>
          <p:cNvPr id="6" name="Straight Connector 5">
            <a:extLst>
              <a:ext uri="{FF2B5EF4-FFF2-40B4-BE49-F238E27FC236}">
                <a16:creationId xmlns:a16="http://schemas.microsoft.com/office/drawing/2014/main" id="{C81F2237-674C-4856-89BD-4DCD7CBF65AB}"/>
              </a:ext>
            </a:extLst>
          </p:cNvPr>
          <p:cNvCxnSpPr>
            <a:cxnSpLocks/>
          </p:cNvCxnSpPr>
          <p:nvPr/>
        </p:nvCxnSpPr>
        <p:spPr>
          <a:xfrm flipH="1" flipV="1">
            <a:off x="7848600" y="3733800"/>
            <a:ext cx="3174746" cy="2364224"/>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C1CE5A-B5A1-454C-AEC9-38CD8A97A675}"/>
              </a:ext>
            </a:extLst>
          </p:cNvPr>
          <p:cNvCxnSpPr>
            <a:cxnSpLocks/>
            <a:stCxn id="5" idx="0"/>
          </p:cNvCxnSpPr>
          <p:nvPr/>
        </p:nvCxnSpPr>
        <p:spPr>
          <a:xfrm flipH="1" flipV="1">
            <a:off x="5410200" y="3276600"/>
            <a:ext cx="5547479" cy="283569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663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9B6E-F6EB-472C-B66F-3DEAA9308DF6}"/>
              </a:ext>
            </a:extLst>
          </p:cNvPr>
          <p:cNvSpPr>
            <a:spLocks noGrp="1"/>
          </p:cNvSpPr>
          <p:nvPr>
            <p:ph type="title"/>
          </p:nvPr>
        </p:nvSpPr>
        <p:spPr>
          <a:xfrm>
            <a:off x="370840" y="171461"/>
            <a:ext cx="14030960" cy="977266"/>
          </a:xfrm>
        </p:spPr>
        <p:txBody>
          <a:bodyPr/>
          <a:lstStyle/>
          <a:p>
            <a:r>
              <a:rPr lang="en-US" dirty="0"/>
              <a:t>Uploading a Model to the web and PSPICE TI library</a:t>
            </a:r>
          </a:p>
        </p:txBody>
      </p:sp>
      <p:sp>
        <p:nvSpPr>
          <p:cNvPr id="3" name="Slide Number Placeholder 2">
            <a:extLst>
              <a:ext uri="{FF2B5EF4-FFF2-40B4-BE49-F238E27FC236}">
                <a16:creationId xmlns:a16="http://schemas.microsoft.com/office/drawing/2014/main" id="{43A08820-FA4E-4BC3-87E1-207099BEEEE5}"/>
              </a:ext>
            </a:extLst>
          </p:cNvPr>
          <p:cNvSpPr>
            <a:spLocks noGrp="1"/>
          </p:cNvSpPr>
          <p:nvPr>
            <p:ph type="sldNum" sz="quarter" idx="10"/>
          </p:nvPr>
        </p:nvSpPr>
        <p:spPr/>
        <p:txBody>
          <a:bodyPr/>
          <a:lstStyle/>
          <a:p>
            <a:pPr>
              <a:defRPr/>
            </a:pPr>
            <a:fld id="{D4C52F08-588C-488E-A5AB-DF69250DE862}" type="slidenum">
              <a:rPr lang="en-US" smtClean="0"/>
              <a:pPr>
                <a:defRPr/>
              </a:pPr>
              <a:t>62</a:t>
            </a:fld>
            <a:endParaRPr lang="en-US"/>
          </a:p>
        </p:txBody>
      </p:sp>
      <p:pic>
        <p:nvPicPr>
          <p:cNvPr id="4" name="Picture 3">
            <a:extLst>
              <a:ext uri="{FF2B5EF4-FFF2-40B4-BE49-F238E27FC236}">
                <a16:creationId xmlns:a16="http://schemas.microsoft.com/office/drawing/2014/main" id="{FAF0EB87-2B25-42C2-997F-127C6D3A7B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840" y="1148727"/>
            <a:ext cx="11430000" cy="6191250"/>
          </a:xfrm>
          <a:prstGeom prst="rect">
            <a:avLst/>
          </a:prstGeom>
        </p:spPr>
      </p:pic>
      <p:sp>
        <p:nvSpPr>
          <p:cNvPr id="5" name="Rounded Rectangle 10">
            <a:extLst>
              <a:ext uri="{FF2B5EF4-FFF2-40B4-BE49-F238E27FC236}">
                <a16:creationId xmlns:a16="http://schemas.microsoft.com/office/drawing/2014/main" id="{7B50C0A5-E966-478A-BB36-8BFD05785B8D}"/>
              </a:ext>
            </a:extLst>
          </p:cNvPr>
          <p:cNvSpPr/>
          <p:nvPr/>
        </p:nvSpPr>
        <p:spPr>
          <a:xfrm>
            <a:off x="8824965" y="4490800"/>
            <a:ext cx="5272035" cy="21386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19.  Use comments to send messages to key people involved in model release.  Note that “DCIT Jenkins” is an automated response.  JC Zhu’s team is a good contact for issues.  Also launch marketing (e.g. Mindy Mitchel) is also a good contact.</a:t>
            </a:r>
          </a:p>
        </p:txBody>
      </p:sp>
      <p:cxnSp>
        <p:nvCxnSpPr>
          <p:cNvPr id="6" name="Straight Connector 5">
            <a:extLst>
              <a:ext uri="{FF2B5EF4-FFF2-40B4-BE49-F238E27FC236}">
                <a16:creationId xmlns:a16="http://schemas.microsoft.com/office/drawing/2014/main" id="{A17F3B55-0A9F-4001-AAA6-7CD515E0618B}"/>
              </a:ext>
            </a:extLst>
          </p:cNvPr>
          <p:cNvCxnSpPr>
            <a:cxnSpLocks/>
          </p:cNvCxnSpPr>
          <p:nvPr/>
        </p:nvCxnSpPr>
        <p:spPr>
          <a:xfrm flipH="1" flipV="1">
            <a:off x="5410201" y="3276600"/>
            <a:ext cx="3428999" cy="17526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EEC231-5571-469B-B56D-F160D097088A}"/>
              </a:ext>
            </a:extLst>
          </p:cNvPr>
          <p:cNvCxnSpPr>
            <a:cxnSpLocks/>
            <a:stCxn id="5" idx="1"/>
          </p:cNvCxnSpPr>
          <p:nvPr/>
        </p:nvCxnSpPr>
        <p:spPr>
          <a:xfrm flipH="1">
            <a:off x="3581401" y="5560100"/>
            <a:ext cx="5243564" cy="159697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605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C836A8-BFDC-4B88-ABCB-BFCB00FE05F1}"/>
              </a:ext>
            </a:extLst>
          </p:cNvPr>
          <p:cNvSpPr>
            <a:spLocks noGrp="1"/>
          </p:cNvSpPr>
          <p:nvPr>
            <p:ph type="sldNum" sz="quarter" idx="10"/>
          </p:nvPr>
        </p:nvSpPr>
        <p:spPr/>
        <p:txBody>
          <a:bodyPr/>
          <a:lstStyle/>
          <a:p>
            <a:pPr>
              <a:defRPr/>
            </a:pPr>
            <a:fld id="{D4C52F08-588C-488E-A5AB-DF69250DE862}" type="slidenum">
              <a:rPr lang="en-US" smtClean="0"/>
              <a:pPr>
                <a:defRPr/>
              </a:pPr>
              <a:t>63</a:t>
            </a:fld>
            <a:endParaRPr lang="en-US"/>
          </a:p>
        </p:txBody>
      </p:sp>
      <p:sp>
        <p:nvSpPr>
          <p:cNvPr id="4" name="Title 1">
            <a:extLst>
              <a:ext uri="{FF2B5EF4-FFF2-40B4-BE49-F238E27FC236}">
                <a16:creationId xmlns:a16="http://schemas.microsoft.com/office/drawing/2014/main" id="{9B177080-F198-42A4-B178-B2DC53EF3BEF}"/>
              </a:ext>
            </a:extLst>
          </p:cNvPr>
          <p:cNvSpPr txBox="1">
            <a:spLocks/>
          </p:cNvSpPr>
          <p:nvPr/>
        </p:nvSpPr>
        <p:spPr>
          <a:xfrm>
            <a:off x="2743200" y="3224212"/>
            <a:ext cx="9677400" cy="814388"/>
          </a:xfrm>
          <a:prstGeom prst="rect">
            <a:avLst/>
          </a:prstGeom>
        </p:spPr>
        <p:txBody>
          <a:bodyPr/>
          <a:lstStyle>
            <a:lvl1pPr algn="l" rtl="0" eaLnBrk="0" fontAlgn="base" hangingPunct="0">
              <a:lnSpc>
                <a:spcPct val="85000"/>
              </a:lnSpc>
              <a:spcBef>
                <a:spcPct val="0"/>
              </a:spcBef>
              <a:spcAft>
                <a:spcPct val="0"/>
              </a:spcAft>
              <a:defRPr sz="4300" b="1">
                <a:solidFill>
                  <a:schemeClr val="tx2"/>
                </a:solidFill>
                <a:latin typeface="+mj-lt"/>
                <a:ea typeface="+mj-ea"/>
                <a:cs typeface="+mj-cs"/>
              </a:defRPr>
            </a:lvl1pPr>
            <a:lvl2pPr algn="l" rtl="0" eaLnBrk="0" fontAlgn="base" hangingPunct="0">
              <a:lnSpc>
                <a:spcPct val="85000"/>
              </a:lnSpc>
              <a:spcBef>
                <a:spcPct val="0"/>
              </a:spcBef>
              <a:spcAft>
                <a:spcPct val="0"/>
              </a:spcAft>
              <a:defRPr sz="4300" b="1">
                <a:solidFill>
                  <a:schemeClr val="tx2"/>
                </a:solidFill>
                <a:latin typeface="Arial" charset="0"/>
              </a:defRPr>
            </a:lvl2pPr>
            <a:lvl3pPr algn="l" rtl="0" eaLnBrk="0" fontAlgn="base" hangingPunct="0">
              <a:lnSpc>
                <a:spcPct val="85000"/>
              </a:lnSpc>
              <a:spcBef>
                <a:spcPct val="0"/>
              </a:spcBef>
              <a:spcAft>
                <a:spcPct val="0"/>
              </a:spcAft>
              <a:defRPr sz="4300" b="1">
                <a:solidFill>
                  <a:schemeClr val="tx2"/>
                </a:solidFill>
                <a:latin typeface="Arial" charset="0"/>
              </a:defRPr>
            </a:lvl3pPr>
            <a:lvl4pPr algn="l" rtl="0" eaLnBrk="0" fontAlgn="base" hangingPunct="0">
              <a:lnSpc>
                <a:spcPct val="85000"/>
              </a:lnSpc>
              <a:spcBef>
                <a:spcPct val="0"/>
              </a:spcBef>
              <a:spcAft>
                <a:spcPct val="0"/>
              </a:spcAft>
              <a:defRPr sz="4300" b="1">
                <a:solidFill>
                  <a:schemeClr val="tx2"/>
                </a:solidFill>
                <a:latin typeface="Arial" charset="0"/>
              </a:defRPr>
            </a:lvl4pPr>
            <a:lvl5pPr algn="l" rtl="0" eaLnBrk="0" fontAlgn="base" hangingPunct="0">
              <a:lnSpc>
                <a:spcPct val="85000"/>
              </a:lnSpc>
              <a:spcBef>
                <a:spcPct val="0"/>
              </a:spcBef>
              <a:spcAft>
                <a:spcPct val="0"/>
              </a:spcAft>
              <a:defRPr sz="4300" b="1">
                <a:solidFill>
                  <a:schemeClr val="tx2"/>
                </a:solidFill>
                <a:latin typeface="Arial" charset="0"/>
              </a:defRPr>
            </a:lvl5pPr>
            <a:lvl6pPr marL="609432" algn="l" rtl="0" fontAlgn="base">
              <a:lnSpc>
                <a:spcPct val="85000"/>
              </a:lnSpc>
              <a:spcBef>
                <a:spcPct val="0"/>
              </a:spcBef>
              <a:spcAft>
                <a:spcPct val="0"/>
              </a:spcAft>
              <a:defRPr sz="4300" b="1">
                <a:solidFill>
                  <a:srgbClr val="FF0000"/>
                </a:solidFill>
                <a:latin typeface="Arial" charset="0"/>
              </a:defRPr>
            </a:lvl6pPr>
            <a:lvl7pPr marL="1218864" algn="l" rtl="0" fontAlgn="base">
              <a:lnSpc>
                <a:spcPct val="85000"/>
              </a:lnSpc>
              <a:spcBef>
                <a:spcPct val="0"/>
              </a:spcBef>
              <a:spcAft>
                <a:spcPct val="0"/>
              </a:spcAft>
              <a:defRPr sz="4300" b="1">
                <a:solidFill>
                  <a:srgbClr val="FF0000"/>
                </a:solidFill>
                <a:latin typeface="Arial" charset="0"/>
              </a:defRPr>
            </a:lvl7pPr>
            <a:lvl8pPr marL="1828293" algn="l" rtl="0" fontAlgn="base">
              <a:lnSpc>
                <a:spcPct val="85000"/>
              </a:lnSpc>
              <a:spcBef>
                <a:spcPct val="0"/>
              </a:spcBef>
              <a:spcAft>
                <a:spcPct val="0"/>
              </a:spcAft>
              <a:defRPr sz="4300" b="1">
                <a:solidFill>
                  <a:srgbClr val="FF0000"/>
                </a:solidFill>
                <a:latin typeface="Arial" charset="0"/>
              </a:defRPr>
            </a:lvl8pPr>
            <a:lvl9pPr marL="2437717" algn="l" rtl="0" fontAlgn="base">
              <a:lnSpc>
                <a:spcPct val="85000"/>
              </a:lnSpc>
              <a:spcBef>
                <a:spcPct val="0"/>
              </a:spcBef>
              <a:spcAft>
                <a:spcPct val="0"/>
              </a:spcAft>
              <a:defRPr sz="4300" b="1">
                <a:solidFill>
                  <a:srgbClr val="FF0000"/>
                </a:solidFill>
                <a:latin typeface="Arial" charset="0"/>
              </a:defRPr>
            </a:lvl9pPr>
          </a:lstStyle>
          <a:p>
            <a:pPr algn="ctr" defTabSz="914400"/>
            <a:r>
              <a:rPr lang="en-US" sz="7200" kern="0" dirty="0"/>
              <a:t>Entry form for TINA</a:t>
            </a:r>
          </a:p>
        </p:txBody>
      </p:sp>
    </p:spTree>
    <p:extLst>
      <p:ext uri="{BB962C8B-B14F-4D97-AF65-F5344CB8AC3E}">
        <p14:creationId xmlns:p14="http://schemas.microsoft.com/office/powerpoint/2010/main" val="3443667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78F0-DD05-41CB-B198-492B5B735E2B}"/>
              </a:ext>
            </a:extLst>
          </p:cNvPr>
          <p:cNvSpPr>
            <a:spLocks noGrp="1"/>
          </p:cNvSpPr>
          <p:nvPr>
            <p:ph type="title"/>
          </p:nvPr>
        </p:nvSpPr>
        <p:spPr/>
        <p:txBody>
          <a:bodyPr/>
          <a:lstStyle/>
          <a:p>
            <a:r>
              <a:rPr lang="en-US" dirty="0"/>
              <a:t>Model intake form: </a:t>
            </a:r>
            <a:r>
              <a:rPr lang="en-US" sz="2800" dirty="0"/>
              <a:t>https://confluence.itg.ti.com/display/MODEL/Model+Request+Intake+Form</a:t>
            </a:r>
            <a:endParaRPr lang="en-US" dirty="0"/>
          </a:p>
        </p:txBody>
      </p:sp>
      <p:sp>
        <p:nvSpPr>
          <p:cNvPr id="3" name="Slide Number Placeholder 2">
            <a:extLst>
              <a:ext uri="{FF2B5EF4-FFF2-40B4-BE49-F238E27FC236}">
                <a16:creationId xmlns:a16="http://schemas.microsoft.com/office/drawing/2014/main" id="{593EBD6D-2DA2-424E-BDA9-8D726B0F50C8}"/>
              </a:ext>
            </a:extLst>
          </p:cNvPr>
          <p:cNvSpPr>
            <a:spLocks noGrp="1"/>
          </p:cNvSpPr>
          <p:nvPr>
            <p:ph type="sldNum" sz="quarter" idx="10"/>
          </p:nvPr>
        </p:nvSpPr>
        <p:spPr/>
        <p:txBody>
          <a:bodyPr/>
          <a:lstStyle/>
          <a:p>
            <a:pPr>
              <a:defRPr/>
            </a:pPr>
            <a:fld id="{D4C52F08-588C-488E-A5AB-DF69250DE862}" type="slidenum">
              <a:rPr lang="en-US" smtClean="0"/>
              <a:pPr>
                <a:defRPr/>
              </a:pPr>
              <a:t>64</a:t>
            </a:fld>
            <a:endParaRPr lang="en-US"/>
          </a:p>
        </p:txBody>
      </p:sp>
      <p:pic>
        <p:nvPicPr>
          <p:cNvPr id="5" name="Picture 4">
            <a:extLst>
              <a:ext uri="{FF2B5EF4-FFF2-40B4-BE49-F238E27FC236}">
                <a16:creationId xmlns:a16="http://schemas.microsoft.com/office/drawing/2014/main" id="{25E665D8-2D27-474C-BB22-6013C1E62288}"/>
              </a:ext>
            </a:extLst>
          </p:cNvPr>
          <p:cNvPicPr>
            <a:picLocks noChangeAspect="1"/>
          </p:cNvPicPr>
          <p:nvPr/>
        </p:nvPicPr>
        <p:blipFill rotWithShape="1">
          <a:blip r:embed="rId2"/>
          <a:srcRect l="5729" t="14423" r="36979" b="14423"/>
          <a:stretch/>
        </p:blipFill>
        <p:spPr>
          <a:xfrm>
            <a:off x="838200" y="1295400"/>
            <a:ext cx="8382000" cy="5638800"/>
          </a:xfrm>
          <a:prstGeom prst="rect">
            <a:avLst/>
          </a:prstGeom>
        </p:spPr>
      </p:pic>
    </p:spTree>
    <p:extLst>
      <p:ext uri="{BB962C8B-B14F-4D97-AF65-F5344CB8AC3E}">
        <p14:creationId xmlns:p14="http://schemas.microsoft.com/office/powerpoint/2010/main" val="3378936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78F0-DD05-41CB-B198-492B5B735E2B}"/>
              </a:ext>
            </a:extLst>
          </p:cNvPr>
          <p:cNvSpPr>
            <a:spLocks noGrp="1"/>
          </p:cNvSpPr>
          <p:nvPr>
            <p:ph type="title"/>
          </p:nvPr>
        </p:nvSpPr>
        <p:spPr/>
        <p:txBody>
          <a:bodyPr/>
          <a:lstStyle/>
          <a:p>
            <a:r>
              <a:rPr lang="en-US" dirty="0"/>
              <a:t>Model intake form: </a:t>
            </a:r>
            <a:r>
              <a:rPr lang="en-US" sz="2800" dirty="0"/>
              <a:t>https://confluence.itg.ti.com/display/MODEL/Model+Request+Intake+Form</a:t>
            </a:r>
            <a:endParaRPr lang="en-US" dirty="0"/>
          </a:p>
        </p:txBody>
      </p:sp>
      <p:sp>
        <p:nvSpPr>
          <p:cNvPr id="3" name="Slide Number Placeholder 2">
            <a:extLst>
              <a:ext uri="{FF2B5EF4-FFF2-40B4-BE49-F238E27FC236}">
                <a16:creationId xmlns:a16="http://schemas.microsoft.com/office/drawing/2014/main" id="{593EBD6D-2DA2-424E-BDA9-8D726B0F50C8}"/>
              </a:ext>
            </a:extLst>
          </p:cNvPr>
          <p:cNvSpPr>
            <a:spLocks noGrp="1"/>
          </p:cNvSpPr>
          <p:nvPr>
            <p:ph type="sldNum" sz="quarter" idx="10"/>
          </p:nvPr>
        </p:nvSpPr>
        <p:spPr/>
        <p:txBody>
          <a:bodyPr/>
          <a:lstStyle/>
          <a:p>
            <a:pPr>
              <a:defRPr/>
            </a:pPr>
            <a:fld id="{D4C52F08-588C-488E-A5AB-DF69250DE862}" type="slidenum">
              <a:rPr lang="en-US" smtClean="0"/>
              <a:pPr>
                <a:defRPr/>
              </a:pPr>
              <a:t>65</a:t>
            </a:fld>
            <a:endParaRPr lang="en-US"/>
          </a:p>
        </p:txBody>
      </p:sp>
      <p:pic>
        <p:nvPicPr>
          <p:cNvPr id="5" name="Picture 4">
            <a:extLst>
              <a:ext uri="{FF2B5EF4-FFF2-40B4-BE49-F238E27FC236}">
                <a16:creationId xmlns:a16="http://schemas.microsoft.com/office/drawing/2014/main" id="{756DB63E-8BF3-4CB2-8EFF-41BC42D25909}"/>
              </a:ext>
            </a:extLst>
          </p:cNvPr>
          <p:cNvPicPr>
            <a:picLocks noChangeAspect="1"/>
          </p:cNvPicPr>
          <p:nvPr/>
        </p:nvPicPr>
        <p:blipFill rotWithShape="1">
          <a:blip r:embed="rId2"/>
          <a:srcRect l="4965" t="16346" r="38542" b="1466"/>
          <a:stretch/>
        </p:blipFill>
        <p:spPr>
          <a:xfrm>
            <a:off x="1143000" y="1310722"/>
            <a:ext cx="7467600" cy="5884756"/>
          </a:xfrm>
          <a:prstGeom prst="rect">
            <a:avLst/>
          </a:prstGeom>
        </p:spPr>
      </p:pic>
    </p:spTree>
    <p:extLst>
      <p:ext uri="{BB962C8B-B14F-4D97-AF65-F5344CB8AC3E}">
        <p14:creationId xmlns:p14="http://schemas.microsoft.com/office/powerpoint/2010/main" val="1158465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78F0-DD05-41CB-B198-492B5B735E2B}"/>
              </a:ext>
            </a:extLst>
          </p:cNvPr>
          <p:cNvSpPr>
            <a:spLocks noGrp="1"/>
          </p:cNvSpPr>
          <p:nvPr>
            <p:ph type="title"/>
          </p:nvPr>
        </p:nvSpPr>
        <p:spPr/>
        <p:txBody>
          <a:bodyPr/>
          <a:lstStyle/>
          <a:p>
            <a:r>
              <a:rPr lang="en-US" dirty="0"/>
              <a:t>Model intake form: </a:t>
            </a:r>
            <a:r>
              <a:rPr lang="en-US" sz="2800" dirty="0"/>
              <a:t>https://confluence.itg.ti.com/display/MODEL/Model+Request+Intake+Form</a:t>
            </a:r>
            <a:endParaRPr lang="en-US" dirty="0"/>
          </a:p>
        </p:txBody>
      </p:sp>
      <p:sp>
        <p:nvSpPr>
          <p:cNvPr id="3" name="Slide Number Placeholder 2">
            <a:extLst>
              <a:ext uri="{FF2B5EF4-FFF2-40B4-BE49-F238E27FC236}">
                <a16:creationId xmlns:a16="http://schemas.microsoft.com/office/drawing/2014/main" id="{593EBD6D-2DA2-424E-BDA9-8D726B0F50C8}"/>
              </a:ext>
            </a:extLst>
          </p:cNvPr>
          <p:cNvSpPr>
            <a:spLocks noGrp="1"/>
          </p:cNvSpPr>
          <p:nvPr>
            <p:ph type="sldNum" sz="quarter" idx="10"/>
          </p:nvPr>
        </p:nvSpPr>
        <p:spPr/>
        <p:txBody>
          <a:bodyPr/>
          <a:lstStyle/>
          <a:p>
            <a:pPr>
              <a:defRPr/>
            </a:pPr>
            <a:fld id="{D4C52F08-588C-488E-A5AB-DF69250DE862}" type="slidenum">
              <a:rPr lang="en-US" smtClean="0"/>
              <a:pPr>
                <a:defRPr/>
              </a:pPr>
              <a:t>66</a:t>
            </a:fld>
            <a:endParaRPr lang="en-US"/>
          </a:p>
        </p:txBody>
      </p:sp>
      <p:pic>
        <p:nvPicPr>
          <p:cNvPr id="7" name="Picture 6">
            <a:extLst>
              <a:ext uri="{FF2B5EF4-FFF2-40B4-BE49-F238E27FC236}">
                <a16:creationId xmlns:a16="http://schemas.microsoft.com/office/drawing/2014/main" id="{98FEE473-F13A-417F-8EB1-C0646528F4FD}"/>
              </a:ext>
            </a:extLst>
          </p:cNvPr>
          <p:cNvPicPr>
            <a:picLocks noChangeAspect="1"/>
          </p:cNvPicPr>
          <p:nvPr/>
        </p:nvPicPr>
        <p:blipFill rotWithShape="1">
          <a:blip r:embed="rId2"/>
          <a:srcRect l="4965" t="9615" r="36459" b="4591"/>
          <a:stretch/>
        </p:blipFill>
        <p:spPr>
          <a:xfrm>
            <a:off x="3505200" y="1296931"/>
            <a:ext cx="7875929" cy="6248400"/>
          </a:xfrm>
          <a:prstGeom prst="rect">
            <a:avLst/>
          </a:prstGeom>
        </p:spPr>
      </p:pic>
    </p:spTree>
    <p:extLst>
      <p:ext uri="{BB962C8B-B14F-4D97-AF65-F5344CB8AC3E}">
        <p14:creationId xmlns:p14="http://schemas.microsoft.com/office/powerpoint/2010/main" val="3404571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67</a:t>
            </a:fld>
            <a:endParaRPr lang="en-US"/>
          </a:p>
        </p:txBody>
      </p:sp>
      <p:sp>
        <p:nvSpPr>
          <p:cNvPr id="4" name="Title 1"/>
          <p:cNvSpPr txBox="1">
            <a:spLocks/>
          </p:cNvSpPr>
          <p:nvPr/>
        </p:nvSpPr>
        <p:spPr>
          <a:xfrm>
            <a:off x="2743200" y="3224212"/>
            <a:ext cx="9677400" cy="814388"/>
          </a:xfrm>
          <a:prstGeom prst="rect">
            <a:avLst/>
          </a:prstGeom>
        </p:spPr>
        <p:txBody>
          <a:bodyPr/>
          <a:lstStyle>
            <a:lvl1pPr algn="l" rtl="0" eaLnBrk="0" fontAlgn="base" hangingPunct="0">
              <a:lnSpc>
                <a:spcPct val="85000"/>
              </a:lnSpc>
              <a:spcBef>
                <a:spcPct val="0"/>
              </a:spcBef>
              <a:spcAft>
                <a:spcPct val="0"/>
              </a:spcAft>
              <a:defRPr sz="4300" b="1">
                <a:solidFill>
                  <a:schemeClr val="tx2"/>
                </a:solidFill>
                <a:latin typeface="+mj-lt"/>
                <a:ea typeface="+mj-ea"/>
                <a:cs typeface="+mj-cs"/>
              </a:defRPr>
            </a:lvl1pPr>
            <a:lvl2pPr algn="l" rtl="0" eaLnBrk="0" fontAlgn="base" hangingPunct="0">
              <a:lnSpc>
                <a:spcPct val="85000"/>
              </a:lnSpc>
              <a:spcBef>
                <a:spcPct val="0"/>
              </a:spcBef>
              <a:spcAft>
                <a:spcPct val="0"/>
              </a:spcAft>
              <a:defRPr sz="4300" b="1">
                <a:solidFill>
                  <a:schemeClr val="tx2"/>
                </a:solidFill>
                <a:latin typeface="Arial" charset="0"/>
              </a:defRPr>
            </a:lvl2pPr>
            <a:lvl3pPr algn="l" rtl="0" eaLnBrk="0" fontAlgn="base" hangingPunct="0">
              <a:lnSpc>
                <a:spcPct val="85000"/>
              </a:lnSpc>
              <a:spcBef>
                <a:spcPct val="0"/>
              </a:spcBef>
              <a:spcAft>
                <a:spcPct val="0"/>
              </a:spcAft>
              <a:defRPr sz="4300" b="1">
                <a:solidFill>
                  <a:schemeClr val="tx2"/>
                </a:solidFill>
                <a:latin typeface="Arial" charset="0"/>
              </a:defRPr>
            </a:lvl3pPr>
            <a:lvl4pPr algn="l" rtl="0" eaLnBrk="0" fontAlgn="base" hangingPunct="0">
              <a:lnSpc>
                <a:spcPct val="85000"/>
              </a:lnSpc>
              <a:spcBef>
                <a:spcPct val="0"/>
              </a:spcBef>
              <a:spcAft>
                <a:spcPct val="0"/>
              </a:spcAft>
              <a:defRPr sz="4300" b="1">
                <a:solidFill>
                  <a:schemeClr val="tx2"/>
                </a:solidFill>
                <a:latin typeface="Arial" charset="0"/>
              </a:defRPr>
            </a:lvl4pPr>
            <a:lvl5pPr algn="l" rtl="0" eaLnBrk="0" fontAlgn="base" hangingPunct="0">
              <a:lnSpc>
                <a:spcPct val="85000"/>
              </a:lnSpc>
              <a:spcBef>
                <a:spcPct val="0"/>
              </a:spcBef>
              <a:spcAft>
                <a:spcPct val="0"/>
              </a:spcAft>
              <a:defRPr sz="4300" b="1">
                <a:solidFill>
                  <a:schemeClr val="tx2"/>
                </a:solidFill>
                <a:latin typeface="Arial" charset="0"/>
              </a:defRPr>
            </a:lvl5pPr>
            <a:lvl6pPr marL="609432" algn="l" rtl="0" fontAlgn="base">
              <a:lnSpc>
                <a:spcPct val="85000"/>
              </a:lnSpc>
              <a:spcBef>
                <a:spcPct val="0"/>
              </a:spcBef>
              <a:spcAft>
                <a:spcPct val="0"/>
              </a:spcAft>
              <a:defRPr sz="4300" b="1">
                <a:solidFill>
                  <a:srgbClr val="FF0000"/>
                </a:solidFill>
                <a:latin typeface="Arial" charset="0"/>
              </a:defRPr>
            </a:lvl6pPr>
            <a:lvl7pPr marL="1218864" algn="l" rtl="0" fontAlgn="base">
              <a:lnSpc>
                <a:spcPct val="85000"/>
              </a:lnSpc>
              <a:spcBef>
                <a:spcPct val="0"/>
              </a:spcBef>
              <a:spcAft>
                <a:spcPct val="0"/>
              </a:spcAft>
              <a:defRPr sz="4300" b="1">
                <a:solidFill>
                  <a:srgbClr val="FF0000"/>
                </a:solidFill>
                <a:latin typeface="Arial" charset="0"/>
              </a:defRPr>
            </a:lvl7pPr>
            <a:lvl8pPr marL="1828293" algn="l" rtl="0" fontAlgn="base">
              <a:lnSpc>
                <a:spcPct val="85000"/>
              </a:lnSpc>
              <a:spcBef>
                <a:spcPct val="0"/>
              </a:spcBef>
              <a:spcAft>
                <a:spcPct val="0"/>
              </a:spcAft>
              <a:defRPr sz="4300" b="1">
                <a:solidFill>
                  <a:srgbClr val="FF0000"/>
                </a:solidFill>
                <a:latin typeface="Arial" charset="0"/>
              </a:defRPr>
            </a:lvl8pPr>
            <a:lvl9pPr marL="2437717" algn="l" rtl="0" fontAlgn="base">
              <a:lnSpc>
                <a:spcPct val="85000"/>
              </a:lnSpc>
              <a:spcBef>
                <a:spcPct val="0"/>
              </a:spcBef>
              <a:spcAft>
                <a:spcPct val="0"/>
              </a:spcAft>
              <a:defRPr sz="4300" b="1">
                <a:solidFill>
                  <a:srgbClr val="FF0000"/>
                </a:solidFill>
                <a:latin typeface="Arial" charset="0"/>
              </a:defRPr>
            </a:lvl9pPr>
          </a:lstStyle>
          <a:p>
            <a:pPr algn="ctr" defTabSz="914400"/>
            <a:r>
              <a:rPr lang="en-US" sz="7200" kern="0" dirty="0"/>
              <a:t>Thanks for your time!</a:t>
            </a:r>
          </a:p>
        </p:txBody>
      </p:sp>
    </p:spTree>
    <p:extLst>
      <p:ext uri="{BB962C8B-B14F-4D97-AF65-F5344CB8AC3E}">
        <p14:creationId xmlns:p14="http://schemas.microsoft.com/office/powerpoint/2010/main" val="1188350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7EB40A-5EDF-4581-8835-0CCFCE09D788}"/>
              </a:ext>
            </a:extLst>
          </p:cNvPr>
          <p:cNvSpPr>
            <a:spLocks noGrp="1"/>
          </p:cNvSpPr>
          <p:nvPr>
            <p:ph type="sldNum" sz="quarter" idx="10"/>
          </p:nvPr>
        </p:nvSpPr>
        <p:spPr/>
        <p:txBody>
          <a:bodyPr/>
          <a:lstStyle/>
          <a:p>
            <a:pPr>
              <a:defRPr/>
            </a:pPr>
            <a:fld id="{ED430B41-3034-4777-B6DE-71856D985697}" type="slidenum">
              <a:rPr lang="en-US" smtClean="0"/>
              <a:pPr>
                <a:defRPr/>
              </a:pPr>
              <a:t>68</a:t>
            </a:fld>
            <a:endParaRPr lang="en-US"/>
          </a:p>
        </p:txBody>
      </p:sp>
      <p:pic>
        <p:nvPicPr>
          <p:cNvPr id="4" name="Picture 3">
            <a:extLst>
              <a:ext uri="{FF2B5EF4-FFF2-40B4-BE49-F238E27FC236}">
                <a16:creationId xmlns:a16="http://schemas.microsoft.com/office/drawing/2014/main" id="{CE3202DB-B3D7-4A8C-AA56-8405FBFF1CFB}"/>
              </a:ext>
            </a:extLst>
          </p:cNvPr>
          <p:cNvPicPr>
            <a:picLocks noChangeAspect="1"/>
          </p:cNvPicPr>
          <p:nvPr/>
        </p:nvPicPr>
        <p:blipFill>
          <a:blip r:embed="rId2"/>
          <a:stretch>
            <a:fillRect/>
          </a:stretch>
        </p:blipFill>
        <p:spPr>
          <a:xfrm>
            <a:off x="0" y="152400"/>
            <a:ext cx="14630400" cy="7924800"/>
          </a:xfrm>
          <a:prstGeom prst="rect">
            <a:avLst/>
          </a:prstGeom>
        </p:spPr>
      </p:pic>
    </p:spTree>
    <p:extLst>
      <p:ext uri="{BB962C8B-B14F-4D97-AF65-F5344CB8AC3E}">
        <p14:creationId xmlns:p14="http://schemas.microsoft.com/office/powerpoint/2010/main" val="2628774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E1CC0-BCB4-4DB4-B671-8D677E9CE8BC}"/>
              </a:ext>
            </a:extLst>
          </p:cNvPr>
          <p:cNvSpPr>
            <a:spLocks noGrp="1"/>
          </p:cNvSpPr>
          <p:nvPr>
            <p:ph type="sldNum" sz="quarter" idx="10"/>
          </p:nvPr>
        </p:nvSpPr>
        <p:spPr/>
        <p:txBody>
          <a:bodyPr/>
          <a:lstStyle/>
          <a:p>
            <a:pPr>
              <a:defRPr/>
            </a:pPr>
            <a:fld id="{ED430B41-3034-4777-B6DE-71856D985697}" type="slidenum">
              <a:rPr lang="en-US" smtClean="0"/>
              <a:pPr>
                <a:defRPr/>
              </a:pPr>
              <a:t>69</a:t>
            </a:fld>
            <a:endParaRPr lang="en-US"/>
          </a:p>
        </p:txBody>
      </p:sp>
      <p:pic>
        <p:nvPicPr>
          <p:cNvPr id="3" name="Picture 2">
            <a:extLst>
              <a:ext uri="{FF2B5EF4-FFF2-40B4-BE49-F238E27FC236}">
                <a16:creationId xmlns:a16="http://schemas.microsoft.com/office/drawing/2014/main" id="{05A2BEE9-9FA3-4134-98D8-3A76FDC55B0F}"/>
              </a:ext>
            </a:extLst>
          </p:cNvPr>
          <p:cNvPicPr>
            <a:picLocks noChangeAspect="1"/>
          </p:cNvPicPr>
          <p:nvPr/>
        </p:nvPicPr>
        <p:blipFill>
          <a:blip r:embed="rId2"/>
          <a:stretch>
            <a:fillRect/>
          </a:stretch>
        </p:blipFill>
        <p:spPr>
          <a:xfrm>
            <a:off x="0" y="152400"/>
            <a:ext cx="14630400" cy="7924800"/>
          </a:xfrm>
          <a:prstGeom prst="rect">
            <a:avLst/>
          </a:prstGeom>
        </p:spPr>
      </p:pic>
    </p:spTree>
    <p:extLst>
      <p:ext uri="{BB962C8B-B14F-4D97-AF65-F5344CB8AC3E}">
        <p14:creationId xmlns:p14="http://schemas.microsoft.com/office/powerpoint/2010/main" val="38224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AA02-D3CE-4BBE-9E60-1D4F5F6B93D4}"/>
              </a:ext>
            </a:extLst>
          </p:cNvPr>
          <p:cNvSpPr>
            <a:spLocks noGrp="1"/>
          </p:cNvSpPr>
          <p:nvPr>
            <p:ph type="title"/>
          </p:nvPr>
        </p:nvSpPr>
        <p:spPr/>
        <p:txBody>
          <a:bodyPr/>
          <a:lstStyle/>
          <a:p>
            <a:r>
              <a:rPr lang="en-US" dirty="0"/>
              <a:t>Launch PSPICE from file explorer</a:t>
            </a:r>
          </a:p>
        </p:txBody>
      </p:sp>
      <p:sp>
        <p:nvSpPr>
          <p:cNvPr id="3" name="Slide Number Placeholder 2">
            <a:extLst>
              <a:ext uri="{FF2B5EF4-FFF2-40B4-BE49-F238E27FC236}">
                <a16:creationId xmlns:a16="http://schemas.microsoft.com/office/drawing/2014/main" id="{F0DA5F4A-66D6-4AB3-8766-BBE21CD79D36}"/>
              </a:ext>
            </a:extLst>
          </p:cNvPr>
          <p:cNvSpPr>
            <a:spLocks noGrp="1"/>
          </p:cNvSpPr>
          <p:nvPr>
            <p:ph type="sldNum" sz="quarter" idx="10"/>
          </p:nvPr>
        </p:nvSpPr>
        <p:spPr/>
        <p:txBody>
          <a:bodyPr/>
          <a:lstStyle/>
          <a:p>
            <a:pPr>
              <a:defRPr/>
            </a:pPr>
            <a:fld id="{D4C52F08-588C-488E-A5AB-DF69250DE862}" type="slidenum">
              <a:rPr lang="en-US" smtClean="0"/>
              <a:pPr>
                <a:defRPr/>
              </a:pPr>
              <a:t>7</a:t>
            </a:fld>
            <a:endParaRPr lang="en-US"/>
          </a:p>
        </p:txBody>
      </p:sp>
      <p:pic>
        <p:nvPicPr>
          <p:cNvPr id="4" name="Picture 3">
            <a:extLst>
              <a:ext uri="{FF2B5EF4-FFF2-40B4-BE49-F238E27FC236}">
                <a16:creationId xmlns:a16="http://schemas.microsoft.com/office/drawing/2014/main" id="{F2037A59-A921-4810-AB39-A5B42BB1D4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 y="1676400"/>
            <a:ext cx="6248400" cy="5181600"/>
          </a:xfrm>
          <a:prstGeom prst="rect">
            <a:avLst/>
          </a:prstGeom>
        </p:spPr>
      </p:pic>
      <p:sp>
        <p:nvSpPr>
          <p:cNvPr id="5" name="Rounded Rectangle 10">
            <a:extLst>
              <a:ext uri="{FF2B5EF4-FFF2-40B4-BE49-F238E27FC236}">
                <a16:creationId xmlns:a16="http://schemas.microsoft.com/office/drawing/2014/main" id="{17FC020F-5E77-4B9B-ADF5-78EA7899A340}"/>
              </a:ext>
            </a:extLst>
          </p:cNvPr>
          <p:cNvSpPr/>
          <p:nvPr/>
        </p:nvSpPr>
        <p:spPr>
          <a:xfrm>
            <a:off x="8610600" y="4114800"/>
            <a:ext cx="39624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If you already have a project and want to just launch form windows explorer, click on the OPJ file.  This is </a:t>
            </a:r>
            <a:r>
              <a:rPr lang="en-US" sz="1800">
                <a:solidFill>
                  <a:schemeClr val="tx1"/>
                </a:solidFill>
              </a:rPr>
              <a:t>the project file.</a:t>
            </a:r>
            <a:endParaRPr lang="en-US" sz="1800" dirty="0">
              <a:solidFill>
                <a:schemeClr val="tx1"/>
              </a:solidFill>
            </a:endParaRPr>
          </a:p>
        </p:txBody>
      </p:sp>
      <p:cxnSp>
        <p:nvCxnSpPr>
          <p:cNvPr id="6" name="Straight Arrow Connector 5">
            <a:extLst>
              <a:ext uri="{FF2B5EF4-FFF2-40B4-BE49-F238E27FC236}">
                <a16:creationId xmlns:a16="http://schemas.microsoft.com/office/drawing/2014/main" id="{693568EA-D480-4987-B9DF-55EC6AFCAA25}"/>
              </a:ext>
            </a:extLst>
          </p:cNvPr>
          <p:cNvCxnSpPr>
            <a:cxnSpLocks/>
            <a:stCxn id="5" idx="1"/>
          </p:cNvCxnSpPr>
          <p:nvPr/>
        </p:nvCxnSpPr>
        <p:spPr>
          <a:xfrm flipH="1">
            <a:off x="6324600" y="4876800"/>
            <a:ext cx="2286000" cy="99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23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93920-4E7A-466A-B8A8-52CA2202298F}"/>
              </a:ext>
            </a:extLst>
          </p:cNvPr>
          <p:cNvSpPr>
            <a:spLocks noGrp="1"/>
          </p:cNvSpPr>
          <p:nvPr>
            <p:ph type="sldNum" sz="quarter" idx="10"/>
          </p:nvPr>
        </p:nvSpPr>
        <p:spPr/>
        <p:txBody>
          <a:bodyPr/>
          <a:lstStyle/>
          <a:p>
            <a:pPr>
              <a:defRPr/>
            </a:pPr>
            <a:fld id="{ED430B41-3034-4777-B6DE-71856D985697}" type="slidenum">
              <a:rPr lang="en-US" smtClean="0"/>
              <a:pPr>
                <a:defRPr/>
              </a:pPr>
              <a:t>70</a:t>
            </a:fld>
            <a:endParaRPr lang="en-US"/>
          </a:p>
        </p:txBody>
      </p:sp>
      <p:pic>
        <p:nvPicPr>
          <p:cNvPr id="3" name="Picture 2">
            <a:extLst>
              <a:ext uri="{FF2B5EF4-FFF2-40B4-BE49-F238E27FC236}">
                <a16:creationId xmlns:a16="http://schemas.microsoft.com/office/drawing/2014/main" id="{C002741F-1B4E-42B5-9251-DC2CC9015A9B}"/>
              </a:ext>
            </a:extLst>
          </p:cNvPr>
          <p:cNvPicPr>
            <a:picLocks noChangeAspect="1"/>
          </p:cNvPicPr>
          <p:nvPr/>
        </p:nvPicPr>
        <p:blipFill>
          <a:blip r:embed="rId2"/>
          <a:stretch>
            <a:fillRect/>
          </a:stretch>
        </p:blipFill>
        <p:spPr>
          <a:xfrm>
            <a:off x="0" y="152400"/>
            <a:ext cx="14630400" cy="7924800"/>
          </a:xfrm>
          <a:prstGeom prst="rect">
            <a:avLst/>
          </a:prstGeom>
        </p:spPr>
      </p:pic>
    </p:spTree>
    <p:extLst>
      <p:ext uri="{BB962C8B-B14F-4D97-AF65-F5344CB8AC3E}">
        <p14:creationId xmlns:p14="http://schemas.microsoft.com/office/powerpoint/2010/main" val="27364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8622-63C4-4E46-9558-B78B0C1D2744}"/>
              </a:ext>
            </a:extLst>
          </p:cNvPr>
          <p:cNvSpPr>
            <a:spLocks noGrp="1"/>
          </p:cNvSpPr>
          <p:nvPr>
            <p:ph type="title"/>
          </p:nvPr>
        </p:nvSpPr>
        <p:spPr/>
        <p:txBody>
          <a:bodyPr/>
          <a:lstStyle/>
          <a:p>
            <a:r>
              <a:rPr lang="en-US" dirty="0"/>
              <a:t>Find the Schematic</a:t>
            </a:r>
          </a:p>
        </p:txBody>
      </p:sp>
      <p:sp>
        <p:nvSpPr>
          <p:cNvPr id="3" name="Slide Number Placeholder 2">
            <a:extLst>
              <a:ext uri="{FF2B5EF4-FFF2-40B4-BE49-F238E27FC236}">
                <a16:creationId xmlns:a16="http://schemas.microsoft.com/office/drawing/2014/main" id="{8D3D61F4-D588-413B-952C-10C6F6E32705}"/>
              </a:ext>
            </a:extLst>
          </p:cNvPr>
          <p:cNvSpPr>
            <a:spLocks noGrp="1"/>
          </p:cNvSpPr>
          <p:nvPr>
            <p:ph type="sldNum" sz="quarter" idx="10"/>
          </p:nvPr>
        </p:nvSpPr>
        <p:spPr/>
        <p:txBody>
          <a:bodyPr/>
          <a:lstStyle/>
          <a:p>
            <a:pPr>
              <a:defRPr/>
            </a:pPr>
            <a:fld id="{D4C52F08-588C-488E-A5AB-DF69250DE862}" type="slidenum">
              <a:rPr lang="en-US" smtClean="0"/>
              <a:pPr>
                <a:defRPr/>
              </a:pPr>
              <a:t>8</a:t>
            </a:fld>
            <a:endParaRPr lang="en-US"/>
          </a:p>
        </p:txBody>
      </p:sp>
      <p:pic>
        <p:nvPicPr>
          <p:cNvPr id="4" name="Picture 3">
            <a:extLst>
              <a:ext uri="{FF2B5EF4-FFF2-40B4-BE49-F238E27FC236}">
                <a16:creationId xmlns:a16="http://schemas.microsoft.com/office/drawing/2014/main" id="{88B39B9C-CA88-413B-8189-41307584AC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6440" y="1026747"/>
            <a:ext cx="3962400" cy="6176105"/>
          </a:xfrm>
          <a:prstGeom prst="rect">
            <a:avLst/>
          </a:prstGeom>
        </p:spPr>
      </p:pic>
      <p:sp>
        <p:nvSpPr>
          <p:cNvPr id="5" name="Rounded Rectangle 10">
            <a:extLst>
              <a:ext uri="{FF2B5EF4-FFF2-40B4-BE49-F238E27FC236}">
                <a16:creationId xmlns:a16="http://schemas.microsoft.com/office/drawing/2014/main" id="{1E4A36B3-6A0A-48B1-B56C-FF2AF4091FFB}"/>
              </a:ext>
            </a:extLst>
          </p:cNvPr>
          <p:cNvSpPr/>
          <p:nvPr/>
        </p:nvSpPr>
        <p:spPr>
          <a:xfrm>
            <a:off x="6096000" y="4674786"/>
            <a:ext cx="3962400" cy="97726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“PAGE1” is the editable first page of the schematic </a:t>
            </a:r>
          </a:p>
        </p:txBody>
      </p:sp>
      <p:cxnSp>
        <p:nvCxnSpPr>
          <p:cNvPr id="6" name="Straight Arrow Connector 5">
            <a:extLst>
              <a:ext uri="{FF2B5EF4-FFF2-40B4-BE49-F238E27FC236}">
                <a16:creationId xmlns:a16="http://schemas.microsoft.com/office/drawing/2014/main" id="{57E0846D-234B-44D5-80E5-CB0BA07A8A56}"/>
              </a:ext>
            </a:extLst>
          </p:cNvPr>
          <p:cNvCxnSpPr>
            <a:cxnSpLocks/>
            <a:stCxn id="5" idx="1"/>
          </p:cNvCxnSpPr>
          <p:nvPr/>
        </p:nvCxnSpPr>
        <p:spPr>
          <a:xfrm flipH="1" flipV="1">
            <a:off x="3429000" y="4572001"/>
            <a:ext cx="2667000" cy="591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10">
            <a:extLst>
              <a:ext uri="{FF2B5EF4-FFF2-40B4-BE49-F238E27FC236}">
                <a16:creationId xmlns:a16="http://schemas.microsoft.com/office/drawing/2014/main" id="{99C9E077-3573-4005-9DCC-FEFCDA9F7137}"/>
              </a:ext>
            </a:extLst>
          </p:cNvPr>
          <p:cNvSpPr/>
          <p:nvPr/>
        </p:nvSpPr>
        <p:spPr>
          <a:xfrm>
            <a:off x="6089374" y="2743199"/>
            <a:ext cx="1835426" cy="68093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Project name</a:t>
            </a:r>
          </a:p>
        </p:txBody>
      </p:sp>
      <p:cxnSp>
        <p:nvCxnSpPr>
          <p:cNvPr id="10" name="Straight Arrow Connector 9">
            <a:extLst>
              <a:ext uri="{FF2B5EF4-FFF2-40B4-BE49-F238E27FC236}">
                <a16:creationId xmlns:a16="http://schemas.microsoft.com/office/drawing/2014/main" id="{3A03415F-E618-47FF-BC4C-2F8B837AE10E}"/>
              </a:ext>
            </a:extLst>
          </p:cNvPr>
          <p:cNvCxnSpPr>
            <a:cxnSpLocks/>
            <a:stCxn id="9" idx="1"/>
          </p:cNvCxnSpPr>
          <p:nvPr/>
        </p:nvCxnSpPr>
        <p:spPr>
          <a:xfrm flipH="1">
            <a:off x="2971800" y="3083669"/>
            <a:ext cx="3117574" cy="920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0">
            <a:extLst>
              <a:ext uri="{FF2B5EF4-FFF2-40B4-BE49-F238E27FC236}">
                <a16:creationId xmlns:a16="http://schemas.microsoft.com/office/drawing/2014/main" id="{1D160859-641F-4110-82F2-DFA741FABE62}"/>
              </a:ext>
            </a:extLst>
          </p:cNvPr>
          <p:cNvSpPr/>
          <p:nvPr/>
        </p:nvSpPr>
        <p:spPr>
          <a:xfrm>
            <a:off x="6705602" y="3676009"/>
            <a:ext cx="5105398" cy="680939"/>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Folder containing all schematic pages.  You can rename this </a:t>
            </a:r>
          </a:p>
        </p:txBody>
      </p:sp>
      <p:cxnSp>
        <p:nvCxnSpPr>
          <p:cNvPr id="17" name="Straight Arrow Connector 16">
            <a:extLst>
              <a:ext uri="{FF2B5EF4-FFF2-40B4-BE49-F238E27FC236}">
                <a16:creationId xmlns:a16="http://schemas.microsoft.com/office/drawing/2014/main" id="{5294414E-F440-4E65-9150-DE7945235BC9}"/>
              </a:ext>
            </a:extLst>
          </p:cNvPr>
          <p:cNvCxnSpPr>
            <a:cxnSpLocks/>
            <a:stCxn id="16" idx="1"/>
          </p:cNvCxnSpPr>
          <p:nvPr/>
        </p:nvCxnSpPr>
        <p:spPr>
          <a:xfrm flipH="1">
            <a:off x="3657600" y="4016479"/>
            <a:ext cx="3048002" cy="209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33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7F6A-FED4-4B88-8AFB-9DE1006F43FB}"/>
              </a:ext>
            </a:extLst>
          </p:cNvPr>
          <p:cNvSpPr>
            <a:spLocks noGrp="1"/>
          </p:cNvSpPr>
          <p:nvPr>
            <p:ph type="title"/>
          </p:nvPr>
        </p:nvSpPr>
        <p:spPr/>
        <p:txBody>
          <a:bodyPr/>
          <a:lstStyle/>
          <a:p>
            <a:r>
              <a:rPr lang="en-US" dirty="0"/>
              <a:t>Adding passive components</a:t>
            </a:r>
          </a:p>
        </p:txBody>
      </p:sp>
      <p:sp>
        <p:nvSpPr>
          <p:cNvPr id="3" name="Slide Number Placeholder 2">
            <a:extLst>
              <a:ext uri="{FF2B5EF4-FFF2-40B4-BE49-F238E27FC236}">
                <a16:creationId xmlns:a16="http://schemas.microsoft.com/office/drawing/2014/main" id="{D42E8F89-1C5A-427C-A109-4C188869180A}"/>
              </a:ext>
            </a:extLst>
          </p:cNvPr>
          <p:cNvSpPr>
            <a:spLocks noGrp="1"/>
          </p:cNvSpPr>
          <p:nvPr>
            <p:ph type="sldNum" sz="quarter" idx="10"/>
          </p:nvPr>
        </p:nvSpPr>
        <p:spPr/>
        <p:txBody>
          <a:bodyPr/>
          <a:lstStyle/>
          <a:p>
            <a:pPr>
              <a:defRPr/>
            </a:pPr>
            <a:fld id="{D4C52F08-588C-488E-A5AB-DF69250DE862}" type="slidenum">
              <a:rPr lang="en-US" smtClean="0"/>
              <a:pPr>
                <a:defRPr/>
              </a:pPr>
              <a:t>9</a:t>
            </a:fld>
            <a:endParaRPr lang="en-US"/>
          </a:p>
        </p:txBody>
      </p:sp>
      <p:pic>
        <p:nvPicPr>
          <p:cNvPr id="4" name="Picture 3">
            <a:extLst>
              <a:ext uri="{FF2B5EF4-FFF2-40B4-BE49-F238E27FC236}">
                <a16:creationId xmlns:a16="http://schemas.microsoft.com/office/drawing/2014/main" id="{AF2F76E4-D6C6-4061-A40D-65B10697F9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839" y="1371600"/>
            <a:ext cx="6481791" cy="4114800"/>
          </a:xfrm>
          <a:prstGeom prst="rect">
            <a:avLst/>
          </a:prstGeom>
        </p:spPr>
      </p:pic>
      <p:sp>
        <p:nvSpPr>
          <p:cNvPr id="7" name="Rounded Rectangle 10">
            <a:extLst>
              <a:ext uri="{FF2B5EF4-FFF2-40B4-BE49-F238E27FC236}">
                <a16:creationId xmlns:a16="http://schemas.microsoft.com/office/drawing/2014/main" id="{18EA35BD-ADE7-400C-8089-AA8E7B608A50}"/>
              </a:ext>
            </a:extLst>
          </p:cNvPr>
          <p:cNvSpPr/>
          <p:nvPr/>
        </p:nvSpPr>
        <p:spPr>
          <a:xfrm>
            <a:off x="7620000" y="2907070"/>
            <a:ext cx="3962400" cy="15240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800" dirty="0">
                <a:solidFill>
                  <a:schemeClr val="tx1"/>
                </a:solidFill>
              </a:rPr>
              <a:t>Select resistor, capacitor inductor.</a:t>
            </a:r>
          </a:p>
        </p:txBody>
      </p:sp>
      <p:cxnSp>
        <p:nvCxnSpPr>
          <p:cNvPr id="9" name="Straight Arrow Connector 8">
            <a:extLst>
              <a:ext uri="{FF2B5EF4-FFF2-40B4-BE49-F238E27FC236}">
                <a16:creationId xmlns:a16="http://schemas.microsoft.com/office/drawing/2014/main" id="{9D7891B7-B8F0-480A-92F6-FF56E7CF0AAD}"/>
              </a:ext>
            </a:extLst>
          </p:cNvPr>
          <p:cNvCxnSpPr>
            <a:cxnSpLocks/>
            <a:stCxn id="7" idx="1"/>
          </p:cNvCxnSpPr>
          <p:nvPr/>
        </p:nvCxnSpPr>
        <p:spPr>
          <a:xfrm flipH="1" flipV="1">
            <a:off x="5334000" y="3048000"/>
            <a:ext cx="2286000" cy="6210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346162"/>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06535B0821C4C9CA25C1E8D4353DE" ma:contentTypeVersion="0" ma:contentTypeDescription="Create a new document." ma:contentTypeScope="" ma:versionID="0da3f9c2449ed628457b8f8cf02bd9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39B6D-A2E3-46E0-A3C4-9BF441A5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1ED3A77-EC22-42A8-B9FA-65E2D1E14490}">
  <ds:schemaRef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127B2B6-3BB8-45EC-A268-0B46DBCC2C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29259</TotalTime>
  <Words>3443</Words>
  <Application>Microsoft Office PowerPoint</Application>
  <PresentationFormat>Custom</PresentationFormat>
  <Paragraphs>337</Paragraphs>
  <Slides>70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5" baseType="lpstr">
      <vt:lpstr>Arial</vt:lpstr>
      <vt:lpstr>Calibri</vt:lpstr>
      <vt:lpstr>Cambria Math</vt:lpstr>
      <vt:lpstr>FinalPowerpoint</vt:lpstr>
      <vt:lpstr>Packager Shell Object</vt:lpstr>
      <vt:lpstr>PSPICE for TI A short overview</vt:lpstr>
      <vt:lpstr>Thanks for support on this</vt:lpstr>
      <vt:lpstr>Table of contents (click link to jump to section)</vt:lpstr>
      <vt:lpstr>Getting and Installing PSPICE for TI</vt:lpstr>
      <vt:lpstr>New project</vt:lpstr>
      <vt:lpstr>Bad vs Good structure</vt:lpstr>
      <vt:lpstr>Launch PSPICE from file explorer</vt:lpstr>
      <vt:lpstr>Find the Schematic</vt:lpstr>
      <vt:lpstr>Adding passive components</vt:lpstr>
      <vt:lpstr>Adding GND symbol</vt:lpstr>
      <vt:lpstr>Adding sources for transient analysis</vt:lpstr>
      <vt:lpstr>Adding sources continued</vt:lpstr>
      <vt:lpstr>Find TI components</vt:lpstr>
      <vt:lpstr>View PSPICE model</vt:lpstr>
      <vt:lpstr>Use shortcut “w” to wire</vt:lpstr>
      <vt:lpstr>Add probes (voltage markers) to input and output</vt:lpstr>
      <vt:lpstr>Add net alias label</vt:lpstr>
      <vt:lpstr>The net alias is very important.</vt:lpstr>
      <vt:lpstr>Add “simulation profile” - transient</vt:lpstr>
      <vt:lpstr>Simulation profiles</vt:lpstr>
      <vt:lpstr>Running simulation</vt:lpstr>
      <vt:lpstr>Results</vt:lpstr>
      <vt:lpstr>Adding plots and curves</vt:lpstr>
      <vt:lpstr>Post processing</vt:lpstr>
      <vt:lpstr>Post processing functions</vt:lpstr>
      <vt:lpstr>Using cursors</vt:lpstr>
      <vt:lpstr>Adding Measurements</vt:lpstr>
      <vt:lpstr>Remember plot window setup in simulation profile</vt:lpstr>
      <vt:lpstr>DC sweep</vt:lpstr>
      <vt:lpstr>DC Sweep</vt:lpstr>
      <vt:lpstr>AC Sweep and Noise analysis</vt:lpstr>
      <vt:lpstr>Noise analysis</vt:lpstr>
      <vt:lpstr>Noise analysis</vt:lpstr>
      <vt:lpstr>Parameter Stepping: Edit schematic value</vt:lpstr>
      <vt:lpstr>Parameter Stepping:  Find PARAM</vt:lpstr>
      <vt:lpstr>Parameter Stepping: Edit PARAM</vt:lpstr>
      <vt:lpstr>Parameter Stepping: Display value</vt:lpstr>
      <vt:lpstr>Parameter Stepping: Set up analysis profile</vt:lpstr>
      <vt:lpstr>Parameter Stepping: Example Results</vt:lpstr>
      <vt:lpstr>Monte Carlo Analysis</vt:lpstr>
      <vt:lpstr>Monte Carlo Analysis</vt:lpstr>
      <vt:lpstr>Monte Carlo Analysis</vt:lpstr>
      <vt:lpstr>Monte Carlo Analysis</vt:lpstr>
      <vt:lpstr>Monte Carlo Analysis</vt:lpstr>
      <vt:lpstr>Monte Carlo Analysis</vt:lpstr>
      <vt:lpstr>Using multiple schematics and simulation profiles</vt:lpstr>
      <vt:lpstr>Using multiple schematics and simulation profiles</vt:lpstr>
      <vt:lpstr>Using multiple schematics and simulation profiles</vt:lpstr>
      <vt:lpstr>Using multiple schematics and simulation profiles</vt:lpstr>
      <vt:lpstr>Using multiple schematics and simulation profiles</vt:lpstr>
      <vt:lpstr>Using multiple schematics and simulation profiles</vt:lpstr>
      <vt:lpstr>Using multiple schematics and simulation profiles</vt:lpstr>
      <vt:lpstr>Getting professional PSPICE</vt:lpstr>
      <vt:lpstr>Uploading a Model to the web and PSPICE TI library</vt:lpstr>
      <vt:lpstr>Uploading a Model to the web and PSPICE TI library</vt:lpstr>
      <vt:lpstr>Create a folder in bit bucket</vt:lpstr>
      <vt:lpstr>Uploading model to BitBucket</vt:lpstr>
      <vt:lpstr>Deleting the junk file from new folder</vt:lpstr>
      <vt:lpstr>Uploading a Model to the web and PSPICE TI library</vt:lpstr>
      <vt:lpstr>Uploading a Model to the web and PSPICE TI library</vt:lpstr>
      <vt:lpstr>Uploading a Model to the web and PSPICE TI library</vt:lpstr>
      <vt:lpstr>Uploading a Model to the web and PSPICE TI library</vt:lpstr>
      <vt:lpstr>PowerPoint Presentation</vt:lpstr>
      <vt:lpstr>Model intake form: https://confluence.itg.ti.com/display/MODEL/Model+Request+Intake+Form</vt:lpstr>
      <vt:lpstr>Model intake form: https://confluence.itg.ti.com/display/MODEL/Model+Request+Intake+Form</vt:lpstr>
      <vt:lpstr>Model intake form: https://confluence.itg.ti.com/display/MODEL/Model+Request+Intake+Form</vt:lpstr>
      <vt:lpstr>PowerPoint Presentation</vt:lpstr>
      <vt:lpstr>PowerPoint Presentation</vt:lpstr>
      <vt:lpstr>PowerPoint Presentation</vt:lpstr>
      <vt:lpstr>PowerPoint Presentation</vt:lpstr>
    </vt:vector>
  </TitlesOfParts>
  <Company>Texas Instruments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 Power Tools</dc:title>
  <dc:creator>Anand, Ankur</dc:creator>
  <cp:lastModifiedBy>Kay, Arthur</cp:lastModifiedBy>
  <cp:revision>687</cp:revision>
  <cp:lastPrinted>2017-08-18T23:23:27Z</cp:lastPrinted>
  <dcterms:created xsi:type="dcterms:W3CDTF">2014-01-16T17:03:53Z</dcterms:created>
  <dcterms:modified xsi:type="dcterms:W3CDTF">2022-02-02T22:53:48Z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0x01010098006535B0821C4C9CA25C1E8D4353DE</vt:lpwstr>
  </property>
</Properties>
</file>