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90" r:id="rId3"/>
  </p:sldMasterIdLst>
  <p:notesMasterIdLst>
    <p:notesMasterId r:id="rId5"/>
  </p:notesMasterIdLst>
  <p:sldIdLst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MS" id="{E6ACC926-6D22-4826-98D3-F8158C0BFAE4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EBB3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6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92282-99F9-46C5-B57D-8C6D28416C7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8E784-CF5B-44E9-A45E-C64F29145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41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078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D2394B-E06C-4DC9-BCC2-551C3DED9AAD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78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1275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1AFA4-1435-42E5-AA76-288B5A1FE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546B55-EB21-4901-8609-59C646B69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755EA-EA25-427C-B60D-4537F8A7C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43E0-4B99-4C2C-9F2F-4E56F3F26C8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1619D-F768-4E52-A72D-6AE72D1D4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69BC3-BBAC-46D1-B0E6-FA07E78AC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082A3-480F-4296-85AE-3D27C10B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7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CD19D-572F-41F4-98C4-057F17589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D30C09-A9D3-495F-AFFD-7414359E6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F224E-CC2C-4DDA-B4AB-BD396A112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43E0-4B99-4C2C-9F2F-4E56F3F26C8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C9FD8-61AA-4686-9BD6-8693F262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F2831-6F4E-458E-A0A4-13A8A27DC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082A3-480F-4296-85AE-3D27C10B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08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DF5F53-A9C9-48DE-BC41-4605BB3C41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6FE177-D51D-4C48-B24E-D18B855B39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45FAE-E244-41E6-8E25-F0413F852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43E0-4B99-4C2C-9F2F-4E56F3F26C8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63AA8-6D9F-47BE-8B26-D3E9DA5BD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109F4-119F-4D6B-A796-6E8FFAC21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082A3-480F-4296-85AE-3D27C10B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5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43180"/>
            <a:ext cx="11277600" cy="1470025"/>
          </a:xfrm>
        </p:spPr>
        <p:txBody>
          <a:bodyPr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8"/>
            <a:ext cx="112776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990107" y="6119235"/>
            <a:ext cx="2844800" cy="20637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EB82E-268A-4CD9-83FA-D3F2E93EBA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966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12"/>
          <p:cNvGrpSpPr/>
          <p:nvPr userDrawn="1"/>
        </p:nvGrpSpPr>
        <p:grpSpPr>
          <a:xfrm>
            <a:off x="0" y="6275917"/>
            <a:ext cx="11768667" cy="518160"/>
            <a:chOff x="0" y="6321425"/>
            <a:chExt cx="10591800" cy="46634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6288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pic>
          <p:nvPicPr>
            <p:cNvPr id="15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43180"/>
            <a:ext cx="11277600" cy="1470025"/>
          </a:xfrm>
        </p:spPr>
        <p:txBody>
          <a:bodyPr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8"/>
            <a:ext cx="112776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963312" y="6079128"/>
            <a:ext cx="2844800" cy="20637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548AE-9E5D-40FD-8DBB-7D4377BABE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234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12"/>
          <p:cNvGrpSpPr/>
          <p:nvPr userDrawn="1"/>
        </p:nvGrpSpPr>
        <p:grpSpPr>
          <a:xfrm>
            <a:off x="0" y="6275917"/>
            <a:ext cx="11768667" cy="518160"/>
            <a:chOff x="0" y="6321425"/>
            <a:chExt cx="10591800" cy="46634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6288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pic>
          <p:nvPicPr>
            <p:cNvPr id="15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43180"/>
            <a:ext cx="11277600" cy="1470025"/>
          </a:xfrm>
        </p:spPr>
        <p:txBody>
          <a:bodyPr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8"/>
            <a:ext cx="112776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990095" y="6075811"/>
            <a:ext cx="2844800" cy="20637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6962F-67DC-4E54-8E46-427F1931B0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55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_grey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12"/>
          <p:cNvGrpSpPr/>
          <p:nvPr userDrawn="1"/>
        </p:nvGrpSpPr>
        <p:grpSpPr>
          <a:xfrm>
            <a:off x="0" y="6275917"/>
            <a:ext cx="11768667" cy="518160"/>
            <a:chOff x="0" y="6321425"/>
            <a:chExt cx="10591800" cy="46634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6288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pic>
          <p:nvPicPr>
            <p:cNvPr id="15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43180"/>
            <a:ext cx="11277600" cy="1470025"/>
          </a:xfrm>
        </p:spPr>
        <p:txBody>
          <a:bodyPr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8"/>
            <a:ext cx="112776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990107" y="6065759"/>
            <a:ext cx="2844800" cy="20637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3F06B-B0F8-4AFD-AF81-8556EB827E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375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5" y="1048547"/>
            <a:ext cx="11290300" cy="4945932"/>
          </a:xfrm>
        </p:spPr>
        <p:txBody>
          <a:bodyPr/>
          <a:lstStyle>
            <a:lvl1pPr>
              <a:spcBef>
                <a:spcPts val="889"/>
              </a:spcBef>
              <a:defRPr/>
            </a:lvl1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396CE-55F1-4609-88C2-DCC1D1D705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0730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6"/>
          </a:xfrm>
        </p:spPr>
        <p:txBody>
          <a:bodyPr anchor="t"/>
          <a:lstStyle>
            <a:lvl1pPr algn="l">
              <a:defRPr sz="4400" b="1" cap="all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267"/>
            </a:lvl1pPr>
            <a:lvl2pPr marL="506787" indent="0">
              <a:buNone/>
              <a:defRPr sz="2000"/>
            </a:lvl2pPr>
            <a:lvl3pPr marL="1013575" indent="0">
              <a:buNone/>
              <a:defRPr sz="1733"/>
            </a:lvl3pPr>
            <a:lvl4pPr marL="1520359" indent="0">
              <a:buNone/>
              <a:defRPr sz="1600"/>
            </a:lvl4pPr>
            <a:lvl5pPr marL="2027080" indent="0">
              <a:buNone/>
              <a:defRPr sz="1600"/>
            </a:lvl5pPr>
            <a:lvl6pPr marL="2533854" indent="0">
              <a:buNone/>
              <a:defRPr sz="1600"/>
            </a:lvl6pPr>
            <a:lvl7pPr marL="3040624" indent="0">
              <a:buNone/>
              <a:defRPr sz="1600"/>
            </a:lvl7pPr>
            <a:lvl8pPr marL="3547387" indent="0">
              <a:buNone/>
              <a:defRPr sz="1600"/>
            </a:lvl8pPr>
            <a:lvl9pPr marL="4054156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985873" y="6130348"/>
            <a:ext cx="2844800" cy="20637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C9036-D3B4-4710-BB14-C91533B775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17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501" y="1185865"/>
            <a:ext cx="5543551" cy="4692651"/>
          </a:xfrm>
        </p:spPr>
        <p:txBody>
          <a:bodyPr/>
          <a:lstStyle>
            <a:lvl1pPr>
              <a:defRPr sz="3067"/>
            </a:lvl1pPr>
            <a:lvl2pPr>
              <a:defRPr sz="2667"/>
            </a:lvl2pPr>
            <a:lvl3pPr>
              <a:defRPr sz="2267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1251" y="1185865"/>
            <a:ext cx="5543549" cy="4692651"/>
          </a:xfrm>
        </p:spPr>
        <p:txBody>
          <a:bodyPr/>
          <a:lstStyle>
            <a:lvl1pPr>
              <a:defRPr sz="3067"/>
            </a:lvl1pPr>
            <a:lvl2pPr>
              <a:defRPr sz="2667"/>
            </a:lvl2pPr>
            <a:lvl3pPr>
              <a:defRPr sz="2267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6AECC-273E-4781-AABB-A1D7E6645A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466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6787" indent="0">
              <a:buNone/>
              <a:defRPr sz="2267" b="1"/>
            </a:lvl2pPr>
            <a:lvl3pPr marL="1013575" indent="0">
              <a:buNone/>
              <a:defRPr sz="2000" b="1"/>
            </a:lvl3pPr>
            <a:lvl4pPr marL="1520359" indent="0">
              <a:buNone/>
              <a:defRPr sz="1733" b="1"/>
            </a:lvl4pPr>
            <a:lvl5pPr marL="2027080" indent="0">
              <a:buNone/>
              <a:defRPr sz="1733" b="1"/>
            </a:lvl5pPr>
            <a:lvl6pPr marL="2533854" indent="0">
              <a:buNone/>
              <a:defRPr sz="1733" b="1"/>
            </a:lvl6pPr>
            <a:lvl7pPr marL="3040624" indent="0">
              <a:buNone/>
              <a:defRPr sz="1733" b="1"/>
            </a:lvl7pPr>
            <a:lvl8pPr marL="3547387" indent="0">
              <a:buNone/>
              <a:defRPr sz="1733" b="1"/>
            </a:lvl8pPr>
            <a:lvl9pPr marL="4054156" indent="0">
              <a:buNone/>
              <a:defRPr sz="17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951288"/>
          </a:xfrm>
        </p:spPr>
        <p:txBody>
          <a:bodyPr/>
          <a:lstStyle>
            <a:lvl1pPr>
              <a:defRPr sz="2667"/>
            </a:lvl1pPr>
            <a:lvl2pPr>
              <a:defRPr sz="2267"/>
            </a:lvl2pPr>
            <a:lvl3pPr>
              <a:defRPr sz="200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3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6787" indent="0">
              <a:buNone/>
              <a:defRPr sz="2267" b="1"/>
            </a:lvl2pPr>
            <a:lvl3pPr marL="1013575" indent="0">
              <a:buNone/>
              <a:defRPr sz="2000" b="1"/>
            </a:lvl3pPr>
            <a:lvl4pPr marL="1520359" indent="0">
              <a:buNone/>
              <a:defRPr sz="1733" b="1"/>
            </a:lvl4pPr>
            <a:lvl5pPr marL="2027080" indent="0">
              <a:buNone/>
              <a:defRPr sz="1733" b="1"/>
            </a:lvl5pPr>
            <a:lvl6pPr marL="2533854" indent="0">
              <a:buNone/>
              <a:defRPr sz="1733" b="1"/>
            </a:lvl6pPr>
            <a:lvl7pPr marL="3040624" indent="0">
              <a:buNone/>
              <a:defRPr sz="1733" b="1"/>
            </a:lvl7pPr>
            <a:lvl8pPr marL="3547387" indent="0">
              <a:buNone/>
              <a:defRPr sz="1733" b="1"/>
            </a:lvl8pPr>
            <a:lvl9pPr marL="4054156" indent="0">
              <a:buNone/>
              <a:defRPr sz="17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6"/>
            <a:ext cx="5389033" cy="3951288"/>
          </a:xfrm>
        </p:spPr>
        <p:txBody>
          <a:bodyPr/>
          <a:lstStyle>
            <a:lvl1pPr>
              <a:defRPr sz="2667"/>
            </a:lvl1pPr>
            <a:lvl2pPr>
              <a:defRPr sz="2267"/>
            </a:lvl2pPr>
            <a:lvl3pPr>
              <a:defRPr sz="200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1A04F-2CAC-4467-A54E-5B95CDABCE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51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A94AF-013A-48EE-8B2A-57A4629A8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6B4CE-6FCF-409C-9126-1596AE8DD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B41EE-0973-40DD-B578-F0F49B8F2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43E0-4B99-4C2C-9F2F-4E56F3F26C8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17CF8-08F7-4000-AC79-7273BDE7E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FDF1B-4F6F-496E-87A4-BA21DDAFE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082A3-480F-4296-85AE-3D27C10B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688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939F8-36A7-4559-A125-B078E4FCF9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2330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20A83-AE18-461C-BAC1-E55DE7E736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8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6"/>
            <a:ext cx="4011084" cy="1162051"/>
          </a:xfrm>
        </p:spPr>
        <p:txBody>
          <a:bodyPr anchor="b"/>
          <a:lstStyle>
            <a:lvl1pPr algn="l">
              <a:defRPr sz="2267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600"/>
            </a:lvl1pPr>
            <a:lvl2pPr>
              <a:defRPr sz="3067"/>
            </a:lvl2pPr>
            <a:lvl3pPr>
              <a:defRPr sz="2667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33"/>
            <a:ext cx="4011084" cy="4691064"/>
          </a:xfrm>
        </p:spPr>
        <p:txBody>
          <a:bodyPr/>
          <a:lstStyle>
            <a:lvl1pPr marL="0" indent="0">
              <a:buNone/>
              <a:defRPr sz="1600"/>
            </a:lvl1pPr>
            <a:lvl2pPr marL="506787" indent="0">
              <a:buNone/>
              <a:defRPr sz="1333"/>
            </a:lvl2pPr>
            <a:lvl3pPr marL="1013575" indent="0">
              <a:buNone/>
              <a:defRPr sz="1067"/>
            </a:lvl3pPr>
            <a:lvl4pPr marL="1520359" indent="0">
              <a:buNone/>
              <a:defRPr sz="933"/>
            </a:lvl4pPr>
            <a:lvl5pPr marL="2027080" indent="0">
              <a:buNone/>
              <a:defRPr sz="933"/>
            </a:lvl5pPr>
            <a:lvl6pPr marL="2533854" indent="0">
              <a:buNone/>
              <a:defRPr sz="933"/>
            </a:lvl6pPr>
            <a:lvl7pPr marL="3040624" indent="0">
              <a:buNone/>
              <a:defRPr sz="933"/>
            </a:lvl7pPr>
            <a:lvl8pPr marL="3547387" indent="0">
              <a:buNone/>
              <a:defRPr sz="933"/>
            </a:lvl8pPr>
            <a:lvl9pPr marL="4054156" indent="0">
              <a:buNone/>
              <a:defRPr sz="9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6E8F4-4F17-4F9C-9D8C-9B3C817233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6660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7"/>
          </a:xfrm>
        </p:spPr>
        <p:txBody>
          <a:bodyPr anchor="b"/>
          <a:lstStyle>
            <a:lvl1pPr algn="l">
              <a:defRPr sz="2267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6"/>
            <a:ext cx="7315200" cy="4114800"/>
          </a:xfrm>
        </p:spPr>
        <p:txBody>
          <a:bodyPr/>
          <a:lstStyle>
            <a:lvl1pPr marL="0" indent="0">
              <a:buNone/>
              <a:defRPr sz="3600"/>
            </a:lvl1pPr>
            <a:lvl2pPr marL="506787" indent="0">
              <a:buNone/>
              <a:defRPr sz="3067"/>
            </a:lvl2pPr>
            <a:lvl3pPr marL="1013575" indent="0">
              <a:buNone/>
              <a:defRPr sz="2667"/>
            </a:lvl3pPr>
            <a:lvl4pPr marL="1520359" indent="0">
              <a:buNone/>
              <a:defRPr sz="2267"/>
            </a:lvl4pPr>
            <a:lvl5pPr marL="2027080" indent="0">
              <a:buNone/>
              <a:defRPr sz="2267"/>
            </a:lvl5pPr>
            <a:lvl6pPr marL="2533854" indent="0">
              <a:buNone/>
              <a:defRPr sz="2267"/>
            </a:lvl6pPr>
            <a:lvl7pPr marL="3040624" indent="0">
              <a:buNone/>
              <a:defRPr sz="2267"/>
            </a:lvl7pPr>
            <a:lvl8pPr marL="3547387" indent="0">
              <a:buNone/>
              <a:defRPr sz="2267"/>
            </a:lvl8pPr>
            <a:lvl9pPr marL="4054156" indent="0">
              <a:buNone/>
              <a:defRPr sz="2267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06787" indent="0">
              <a:buNone/>
              <a:defRPr sz="1333"/>
            </a:lvl2pPr>
            <a:lvl3pPr marL="1013575" indent="0">
              <a:buNone/>
              <a:defRPr sz="1067"/>
            </a:lvl3pPr>
            <a:lvl4pPr marL="1520359" indent="0">
              <a:buNone/>
              <a:defRPr sz="933"/>
            </a:lvl4pPr>
            <a:lvl5pPr marL="2027080" indent="0">
              <a:buNone/>
              <a:defRPr sz="933"/>
            </a:lvl5pPr>
            <a:lvl6pPr marL="2533854" indent="0">
              <a:buNone/>
              <a:defRPr sz="933"/>
            </a:lvl6pPr>
            <a:lvl7pPr marL="3040624" indent="0">
              <a:buNone/>
              <a:defRPr sz="933"/>
            </a:lvl7pPr>
            <a:lvl8pPr marL="3547387" indent="0">
              <a:buNone/>
              <a:defRPr sz="933"/>
            </a:lvl8pPr>
            <a:lvl9pPr marL="4054156" indent="0">
              <a:buNone/>
              <a:defRPr sz="9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188DC-4817-4A6D-8CF7-8FBD7ABC0C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2434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17F1E-85E1-4896-A79A-47D23EC95F5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7765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9418" y="142876"/>
            <a:ext cx="2855383" cy="5735637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9033" y="142876"/>
            <a:ext cx="8367184" cy="57356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DE6E1-5B66-4377-8600-F03385A8E44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1895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43101"/>
            <a:ext cx="112776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8"/>
            <a:ext cx="112776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56133" y="6038857"/>
            <a:ext cx="2844800" cy="2063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232" fontAlgn="base">
              <a:spcBef>
                <a:spcPct val="0"/>
              </a:spcBef>
              <a:spcAft>
                <a:spcPct val="0"/>
              </a:spcAft>
              <a:defRPr/>
            </a:pPr>
            <a:fld id="{AE7985EE-CC81-4AD9-9FD5-46D7FDA8E03F}" type="slidenum">
              <a:rPr lang="en-US" smtClean="0">
                <a:solidFill>
                  <a:srgbClr val="000000"/>
                </a:solidFill>
              </a:rPr>
              <a:pPr defTabSz="91423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370637" y="6349593"/>
            <a:ext cx="7441996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33" dirty="0"/>
              <a:t>TI Confidential – NDA Restrictions</a:t>
            </a:r>
          </a:p>
        </p:txBody>
      </p:sp>
    </p:spTree>
    <p:extLst>
      <p:ext uri="{BB962C8B-B14F-4D97-AF65-F5344CB8AC3E}">
        <p14:creationId xmlns:p14="http://schemas.microsoft.com/office/powerpoint/2010/main" val="7586276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362131"/>
            <a:ext cx="11277600" cy="1163571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25705"/>
            <a:ext cx="11277600" cy="838060"/>
          </a:xfrm>
          <a:ln/>
        </p:spPr>
        <p:txBody>
          <a:bodyPr/>
          <a:lstStyle>
            <a:lvl1pPr marL="0" indent="0">
              <a:buFontTx/>
              <a:buNone/>
              <a:defRPr sz="2667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46400" y="6203043"/>
            <a:ext cx="11832144" cy="472344"/>
            <a:chOff x="-34800" y="4652282"/>
            <a:chExt cx="8874108" cy="354258"/>
          </a:xfrm>
        </p:grpSpPr>
        <p:sp>
          <p:nvSpPr>
            <p:cNvPr id="9" name="Rectangle 8"/>
            <p:cNvSpPr/>
            <p:nvPr userDrawn="1"/>
          </p:nvSpPr>
          <p:spPr>
            <a:xfrm>
              <a:off x="-1" y="4652282"/>
              <a:ext cx="8836528" cy="3441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2400">
                <a:solidFill>
                  <a:srgbClr val="FFFFFF"/>
                </a:solidFill>
              </a:endParaRPr>
            </a:p>
          </p:txBody>
        </p:sp>
        <p:pic>
          <p:nvPicPr>
            <p:cNvPr id="10" name="Picture 9" descr="ti_logo_powerpoint_1_line.pn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7143651" y="4742198"/>
              <a:ext cx="1567826" cy="193747"/>
            </a:xfrm>
            <a:prstGeom prst="rect">
              <a:avLst/>
            </a:prstGeom>
          </p:spPr>
        </p:pic>
        <p:grpSp>
          <p:nvGrpSpPr>
            <p:cNvPr id="11" name="Group 10"/>
            <p:cNvGrpSpPr/>
            <p:nvPr userDrawn="1"/>
          </p:nvGrpSpPr>
          <p:grpSpPr>
            <a:xfrm>
              <a:off x="-34800" y="4654430"/>
              <a:ext cx="8874108" cy="352110"/>
              <a:chOff x="-7620" y="6323077"/>
              <a:chExt cx="8814816" cy="466344"/>
            </a:xfrm>
          </p:grpSpPr>
          <p:cxnSp>
            <p:nvCxnSpPr>
              <p:cNvPr id="12" name="Straight Connector 11"/>
              <p:cNvCxnSpPr/>
              <p:nvPr userDrawn="1"/>
            </p:nvCxnSpPr>
            <p:spPr>
              <a:xfrm>
                <a:off x="-7620" y="6789420"/>
                <a:ext cx="8814816" cy="0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>
                <a:off x="-7620" y="6324600"/>
                <a:ext cx="8814816" cy="0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 userDrawn="1"/>
            </p:nvCxnSpPr>
            <p:spPr>
              <a:xfrm rot="16200000">
                <a:off x="8571262" y="6556249"/>
                <a:ext cx="466344" cy="0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2281B-189C-DD44-8CCD-1176BC153EB5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874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43101"/>
            <a:ext cx="112776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106671"/>
            <a:ext cx="11277600" cy="838060"/>
          </a:xfrm>
          <a:ln/>
        </p:spPr>
        <p:txBody>
          <a:bodyPr/>
          <a:lstStyle>
            <a:lvl1pPr marL="0" indent="0">
              <a:buFontTx/>
              <a:buNone/>
              <a:defRPr sz="2667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46400" y="6203043"/>
            <a:ext cx="11832144" cy="472344"/>
            <a:chOff x="-34800" y="4652282"/>
            <a:chExt cx="8874108" cy="354258"/>
          </a:xfrm>
        </p:grpSpPr>
        <p:sp>
          <p:nvSpPr>
            <p:cNvPr id="9" name="Rectangle 8"/>
            <p:cNvSpPr/>
            <p:nvPr userDrawn="1"/>
          </p:nvSpPr>
          <p:spPr>
            <a:xfrm>
              <a:off x="-1" y="4652282"/>
              <a:ext cx="8836528" cy="3441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2400">
                <a:solidFill>
                  <a:srgbClr val="FFFFFF"/>
                </a:solidFill>
              </a:endParaRPr>
            </a:p>
          </p:txBody>
        </p:sp>
        <p:pic>
          <p:nvPicPr>
            <p:cNvPr id="10" name="Picture 9" descr="ti_logo_powerpoint_1_line.pn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7143651" y="4742198"/>
              <a:ext cx="1567826" cy="193747"/>
            </a:xfrm>
            <a:prstGeom prst="rect">
              <a:avLst/>
            </a:prstGeom>
          </p:spPr>
        </p:pic>
        <p:grpSp>
          <p:nvGrpSpPr>
            <p:cNvPr id="11" name="Group 10"/>
            <p:cNvGrpSpPr/>
            <p:nvPr userDrawn="1"/>
          </p:nvGrpSpPr>
          <p:grpSpPr>
            <a:xfrm>
              <a:off x="-34800" y="4654430"/>
              <a:ext cx="8874108" cy="352110"/>
              <a:chOff x="-7620" y="6323077"/>
              <a:chExt cx="8814816" cy="466344"/>
            </a:xfrm>
          </p:grpSpPr>
          <p:cxnSp>
            <p:nvCxnSpPr>
              <p:cNvPr id="12" name="Straight Connector 11"/>
              <p:cNvCxnSpPr/>
              <p:nvPr userDrawn="1"/>
            </p:nvCxnSpPr>
            <p:spPr>
              <a:xfrm>
                <a:off x="-7620" y="6789420"/>
                <a:ext cx="8814816" cy="0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>
                <a:off x="-7620" y="6324600"/>
                <a:ext cx="8814816" cy="0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 userDrawn="1"/>
            </p:nvCxnSpPr>
            <p:spPr>
              <a:xfrm rot="16200000">
                <a:off x="8571262" y="6556249"/>
                <a:ext cx="466344" cy="0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858835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_grey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43101"/>
            <a:ext cx="112776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8"/>
            <a:ext cx="112776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5" name="Picture 14" descr="LeadCoachWin.ps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603" y="264081"/>
            <a:ext cx="2551397" cy="1079388"/>
          </a:xfrm>
          <a:prstGeom prst="rect">
            <a:avLst/>
          </a:prstGeom>
        </p:spPr>
      </p:pic>
      <p:grpSp>
        <p:nvGrpSpPr>
          <p:cNvPr id="8" name="Group 7"/>
          <p:cNvGrpSpPr/>
          <p:nvPr userDrawn="1"/>
        </p:nvGrpSpPr>
        <p:grpSpPr>
          <a:xfrm>
            <a:off x="-46400" y="6203043"/>
            <a:ext cx="11832144" cy="472344"/>
            <a:chOff x="-34800" y="4652282"/>
            <a:chExt cx="8874108" cy="354258"/>
          </a:xfrm>
        </p:grpSpPr>
        <p:sp>
          <p:nvSpPr>
            <p:cNvPr id="9" name="Rectangle 8"/>
            <p:cNvSpPr/>
            <p:nvPr userDrawn="1"/>
          </p:nvSpPr>
          <p:spPr>
            <a:xfrm>
              <a:off x="-1" y="4652282"/>
              <a:ext cx="8836528" cy="3441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2400">
                <a:solidFill>
                  <a:srgbClr val="FFFFFF"/>
                </a:solidFill>
              </a:endParaRPr>
            </a:p>
          </p:txBody>
        </p:sp>
        <p:pic>
          <p:nvPicPr>
            <p:cNvPr id="10" name="Picture 9" descr="ti_logo_powerpoint_1_line.pn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7143651" y="4742198"/>
              <a:ext cx="1567826" cy="193747"/>
            </a:xfrm>
            <a:prstGeom prst="rect">
              <a:avLst/>
            </a:prstGeom>
          </p:spPr>
        </p:pic>
        <p:grpSp>
          <p:nvGrpSpPr>
            <p:cNvPr id="11" name="Group 10"/>
            <p:cNvGrpSpPr/>
            <p:nvPr userDrawn="1"/>
          </p:nvGrpSpPr>
          <p:grpSpPr>
            <a:xfrm>
              <a:off x="-34800" y="4654430"/>
              <a:ext cx="8874108" cy="352110"/>
              <a:chOff x="-7620" y="6323077"/>
              <a:chExt cx="8814816" cy="466344"/>
            </a:xfrm>
          </p:grpSpPr>
          <p:cxnSp>
            <p:nvCxnSpPr>
              <p:cNvPr id="12" name="Straight Connector 11"/>
              <p:cNvCxnSpPr/>
              <p:nvPr userDrawn="1"/>
            </p:nvCxnSpPr>
            <p:spPr>
              <a:xfrm>
                <a:off x="-7620" y="6789420"/>
                <a:ext cx="8814816" cy="0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>
                <a:off x="-7620" y="6324600"/>
                <a:ext cx="8814816" cy="0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 userDrawn="1"/>
            </p:nvCxnSpPr>
            <p:spPr>
              <a:xfrm rot="16200000">
                <a:off x="8571262" y="6556249"/>
                <a:ext cx="466344" cy="0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274495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4C0CB-6D13-429D-8B15-6D59ED442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6DD555-9566-4DA5-BA66-09222724B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D1903-0327-417C-99A9-D772FBA99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43E0-4B99-4C2C-9F2F-4E56F3F26C8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C7266-2B69-467E-97DD-3B854FDEA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F52DD-5A37-464F-9873-A08D9955C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082A3-480F-4296-85AE-3D27C10B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641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3" y="1048474"/>
            <a:ext cx="11290300" cy="4945932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733"/>
            </a:lvl3pPr>
            <a:lvl4pPr>
              <a:defRPr sz="1733"/>
            </a:lvl4pPr>
            <a:lvl5pPr>
              <a:defRPr sz="173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56133" y="6049970"/>
            <a:ext cx="2844800" cy="2063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232" fontAlgn="base">
              <a:spcBef>
                <a:spcPct val="0"/>
              </a:spcBef>
              <a:spcAft>
                <a:spcPct val="0"/>
              </a:spcAft>
              <a:defRPr/>
            </a:pPr>
            <a:fld id="{128E319A-B9F6-4FB7-9BDD-0D517CA1CB71}" type="slidenum">
              <a:rPr lang="en-US" smtClean="0">
                <a:solidFill>
                  <a:srgbClr val="000000"/>
                </a:solidFill>
              </a:rPr>
              <a:pPr defTabSz="91423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2628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56133" y="6049970"/>
            <a:ext cx="2844800" cy="2063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232" fontAlgn="base">
              <a:spcBef>
                <a:spcPct val="0"/>
              </a:spcBef>
              <a:spcAft>
                <a:spcPct val="0"/>
              </a:spcAft>
              <a:defRPr/>
            </a:pPr>
            <a:fld id="{00C9E872-E0BB-4469-A3CE-4B2AA192E6E7}" type="slidenum">
              <a:rPr lang="en-US" smtClean="0">
                <a:solidFill>
                  <a:srgbClr val="000000"/>
                </a:solidFill>
              </a:rPr>
              <a:pPr defTabSz="91423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292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56133" y="6049970"/>
            <a:ext cx="2844800" cy="2063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232" fontAlgn="base">
              <a:spcBef>
                <a:spcPct val="0"/>
              </a:spcBef>
              <a:spcAft>
                <a:spcPct val="0"/>
              </a:spcAft>
              <a:defRPr/>
            </a:pPr>
            <a:fld id="{DC0F6681-0B9D-4147-BD5D-B07A4CAAC7B9}" type="slidenum">
              <a:rPr lang="en-US" smtClean="0">
                <a:solidFill>
                  <a:srgbClr val="000000"/>
                </a:solidFill>
              </a:rPr>
              <a:pPr defTabSz="91423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633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C56CF-2A87-4E48-8EFC-84F7D2EC8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5B07F-E7D8-4807-B26C-F651740DA1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2BF059-DFAC-4649-8DE0-648DEA404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B40342-882C-4BEA-8AE4-D17488E3D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43E0-4B99-4C2C-9F2F-4E56F3F26C8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4C58E8-4161-4812-840C-FC4E3F5BC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B2C8E-76CD-41FB-ADD8-F0133DB75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082A3-480F-4296-85AE-3D27C10B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D412F-0F57-409F-A813-19B584B55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9FA5C3-4C11-46F0-BA79-FB19EC98D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371F1D-04C4-4C75-A8B2-4541E1CAF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DA8A29-648D-4A8D-A41D-0CF45ADD8C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A20819-7258-49E2-84F8-F739C93B7D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F2A9D1-E45F-4A72-9E25-5DF784B39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43E0-4B99-4C2C-9F2F-4E56F3F26C8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D91402-F73A-45BC-AF08-18784C1C0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000AC7-E5CF-47A0-96D1-668BA46A8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082A3-480F-4296-85AE-3D27C10B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0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6549C-6890-4DD5-9101-FDCB0F0D9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95188A-3294-4732-AA18-C2E02E9C3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43E0-4B99-4C2C-9F2F-4E56F3F26C8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008047-87FF-4A1B-93BA-6320E05AD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BE7827-42F3-4CBA-959D-35D2F19C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082A3-480F-4296-85AE-3D27C10B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0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5DEB8A-9B6D-4A29-95F6-F421277C2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43E0-4B99-4C2C-9F2F-4E56F3F26C8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DC0543-A1C2-4633-87F1-52EF51670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9AA62B-E564-411B-B5DF-FEDDBB4C6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082A3-480F-4296-85AE-3D27C10B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23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7B8C5-2520-4E25-A514-62E96340A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B026B-C1C5-4B47-9C07-F5EDC14AF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109B1F-DB46-407E-8649-BF0124BC9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09FE51-B21A-4B7B-8E5C-7609FC086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43E0-4B99-4C2C-9F2F-4E56F3F26C8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ED3953-33EE-443C-A448-173217BCC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0CC985-6C0A-4059-BEAF-F74B66424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082A3-480F-4296-85AE-3D27C10B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20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A0F54-C0DC-4E53-B434-41F9BD75D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37CB85-64E2-4859-A168-45BF0161B7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7177B1-1929-4B77-B43F-D0727C73E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877CD4-FE68-4CE8-961C-94F29F017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43E0-4B99-4C2C-9F2F-4E56F3F26C8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F24F5A-A7D0-474A-8FBC-93F5C34F7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CF7E1-2FEA-4C0F-BAF9-AD19B8B1D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082A3-480F-4296-85AE-3D27C10B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8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32E752-B4FC-404F-8440-40EEDFCEB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E6C18-4190-4153-84C8-7B8754CBD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7E422-2020-4059-82A6-05CE88954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B43E0-4B99-4C2C-9F2F-4E56F3F26C8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3E67B-5945-4DE6-9B0B-E159A555E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B4D44-5518-413E-89EF-C2C2F8876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082A3-480F-4296-85AE-3D27C10B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8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5" y="6324600"/>
            <a:ext cx="11739033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360" tIns="50667" rIns="101360" bIns="50667" anchor="ctr"/>
          <a:lstStyle/>
          <a:p>
            <a:pPr algn="ctr" defTabSz="121628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FFFFFF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0" y="6275917"/>
            <a:ext cx="11768667" cy="518160"/>
            <a:chOff x="0" y="6321425"/>
            <a:chExt cx="10591800" cy="466344"/>
          </a:xfrm>
        </p:grpSpPr>
        <p:sp>
          <p:nvSpPr>
            <p:cNvPr id="25" name="Rectangle 24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6288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pic>
          <p:nvPicPr>
            <p:cNvPr id="26" name="Picture 27" descr="ti_logo_powerpoint_1_line.png"/>
            <p:cNvPicPr>
              <a:picLocks noChangeAspect="1"/>
            </p:cNvPicPr>
            <p:nvPr userDrawn="1"/>
          </p:nvPicPr>
          <p:blipFill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9033" y="142893"/>
            <a:ext cx="112776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020" tIns="38000" rIns="76020" bIns="38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5" y="1058873"/>
            <a:ext cx="11290300" cy="4935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020" tIns="38000" rIns="76020" bIns="38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03504" y="6053455"/>
            <a:ext cx="2844800" cy="206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020" tIns="38000" rIns="76020" bIns="38000" numCol="1" anchor="t" anchorCtr="0" compatLnSpc="1">
            <a:prstTxWarp prst="textNoShape">
              <a:avLst/>
            </a:prstTxWarp>
          </a:bodyPr>
          <a:lstStyle>
            <a:lvl1pPr algn="r">
              <a:defRPr sz="933">
                <a:latin typeface="Arial" charset="0"/>
                <a:cs typeface="+mn-cs"/>
              </a:defRPr>
            </a:lvl1pPr>
          </a:lstStyle>
          <a:p>
            <a:pPr defTabSz="1216288" fontAlgn="base">
              <a:spcBef>
                <a:spcPct val="0"/>
              </a:spcBef>
              <a:spcAft>
                <a:spcPct val="0"/>
              </a:spcAft>
              <a:defRPr/>
            </a:pPr>
            <a:fld id="{D5A7B9E4-1463-4DDC-B018-9FD5C97E2FDD}" type="slidenum">
              <a:rPr lang="en-US" smtClean="0">
                <a:solidFill>
                  <a:srgbClr val="000000"/>
                </a:solidFill>
              </a:rPr>
              <a:pPr defTabSz="1216288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05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506787" algn="l" rtl="0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6pPr>
      <a:lvl7pPr marL="1013575" algn="l" rtl="0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7pPr>
      <a:lvl8pPr marL="1520359" algn="l" rtl="0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8pPr>
      <a:lvl9pPr marL="2027080" algn="l" rtl="0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9pPr>
    </p:titleStyle>
    <p:bodyStyle>
      <a:lvl1pPr marL="251630" indent="-251630" algn="l" rtl="0" eaLnBrk="0" fontAlgn="base" hangingPunct="0">
        <a:spcBef>
          <a:spcPts val="889"/>
        </a:spcBef>
        <a:spcAft>
          <a:spcPct val="0"/>
        </a:spcAft>
        <a:buChar char="•"/>
        <a:defRPr sz="2267">
          <a:solidFill>
            <a:schemeClr val="tx1"/>
          </a:solidFill>
          <a:latin typeface="+mn-lt"/>
          <a:ea typeface="+mn-ea"/>
          <a:cs typeface="+mn-cs"/>
        </a:defRPr>
      </a:lvl1pPr>
      <a:lvl2pPr marL="636992" indent="-258684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946680" indent="-183039" algn="l" rtl="0" eaLnBrk="0" fontAlgn="base" hangingPunct="0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332031" indent="-258684" algn="l" rtl="0" eaLnBrk="0" fontAlgn="base" hangingPunct="0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650487" indent="-191859" algn="l" rtl="0" eaLnBrk="0" fontAlgn="base" hangingPunct="0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157274" indent="-191859" algn="l" rtl="0" fontAlgn="base">
        <a:spcBef>
          <a:spcPct val="0"/>
        </a:spcBef>
        <a:spcAft>
          <a:spcPct val="0"/>
        </a:spcAft>
        <a:buChar char="»"/>
        <a:defRPr sz="1733">
          <a:solidFill>
            <a:schemeClr val="tx1"/>
          </a:solidFill>
          <a:latin typeface="+mn-lt"/>
        </a:defRPr>
      </a:lvl6pPr>
      <a:lvl7pPr marL="2664061" indent="-191859" algn="l" rtl="0" fontAlgn="base">
        <a:spcBef>
          <a:spcPct val="0"/>
        </a:spcBef>
        <a:spcAft>
          <a:spcPct val="0"/>
        </a:spcAft>
        <a:buChar char="»"/>
        <a:defRPr sz="1733">
          <a:solidFill>
            <a:schemeClr val="tx1"/>
          </a:solidFill>
          <a:latin typeface="+mn-lt"/>
        </a:defRPr>
      </a:lvl7pPr>
      <a:lvl8pPr marL="3170847" indent="-191859" algn="l" rtl="0" fontAlgn="base">
        <a:spcBef>
          <a:spcPct val="0"/>
        </a:spcBef>
        <a:spcAft>
          <a:spcPct val="0"/>
        </a:spcAft>
        <a:buChar char="»"/>
        <a:defRPr sz="1733">
          <a:solidFill>
            <a:schemeClr val="tx1"/>
          </a:solidFill>
          <a:latin typeface="+mn-lt"/>
        </a:defRPr>
      </a:lvl8pPr>
      <a:lvl9pPr marL="3677633" indent="-191859" algn="l" rtl="0" fontAlgn="base">
        <a:spcBef>
          <a:spcPct val="0"/>
        </a:spcBef>
        <a:spcAft>
          <a:spcPct val="0"/>
        </a:spcAft>
        <a:buChar char="»"/>
        <a:defRPr sz="17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1357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6787" algn="l" defTabSz="101357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3575" algn="l" defTabSz="101357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0359" algn="l" defTabSz="101357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7080" algn="l" defTabSz="101357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3854" algn="l" defTabSz="101357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0624" algn="l" defTabSz="101357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47387" algn="l" defTabSz="101357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54156" algn="l" defTabSz="101357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" y="6324600"/>
            <a:ext cx="11739033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0" tIns="60951" rIns="121900" bIns="60951" anchor="ctr"/>
          <a:lstStyle/>
          <a:p>
            <a:pPr algn="ctr" defTabSz="91423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733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037" y="6324600"/>
            <a:ext cx="11654367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0" tIns="60951" rIns="121900" bIns="60951" anchor="ctr"/>
          <a:lstStyle/>
          <a:p>
            <a:pPr algn="ctr" defTabSz="91423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733" dirty="0">
              <a:solidFill>
                <a:srgbClr val="FFFFFF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9033" y="142881"/>
            <a:ext cx="112776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3" y="1058866"/>
            <a:ext cx="11290300" cy="4935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-46400" y="6203043"/>
            <a:ext cx="11832144" cy="472344"/>
            <a:chOff x="-34800" y="4652282"/>
            <a:chExt cx="8874108" cy="354258"/>
          </a:xfrm>
        </p:grpSpPr>
        <p:sp>
          <p:nvSpPr>
            <p:cNvPr id="12" name="Rectangle 11"/>
            <p:cNvSpPr/>
            <p:nvPr userDrawn="1"/>
          </p:nvSpPr>
          <p:spPr>
            <a:xfrm>
              <a:off x="-1" y="4652282"/>
              <a:ext cx="8836528" cy="3441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2400">
                <a:solidFill>
                  <a:srgbClr val="FFFFFF"/>
                </a:solidFill>
              </a:endParaRPr>
            </a:p>
          </p:txBody>
        </p:sp>
        <p:pic>
          <p:nvPicPr>
            <p:cNvPr id="16" name="Picture 15" descr="ti_logo_powerpoint_1_line.png"/>
            <p:cNvPicPr>
              <a:picLocks noChangeAspect="1"/>
            </p:cNvPicPr>
            <p:nvPr userDrawn="1"/>
          </p:nvPicPr>
          <p:blipFill>
            <a:blip r:embed="rId9" cstate="print"/>
            <a:stretch>
              <a:fillRect/>
            </a:stretch>
          </p:blipFill>
          <p:spPr>
            <a:xfrm>
              <a:off x="7143651" y="4742198"/>
              <a:ext cx="1567826" cy="193747"/>
            </a:xfrm>
            <a:prstGeom prst="rect">
              <a:avLst/>
            </a:prstGeom>
          </p:spPr>
        </p:pic>
        <p:grpSp>
          <p:nvGrpSpPr>
            <p:cNvPr id="17" name="Group 16"/>
            <p:cNvGrpSpPr/>
            <p:nvPr userDrawn="1"/>
          </p:nvGrpSpPr>
          <p:grpSpPr>
            <a:xfrm>
              <a:off x="-34800" y="4654430"/>
              <a:ext cx="8874108" cy="352110"/>
              <a:chOff x="-7620" y="6323077"/>
              <a:chExt cx="8814816" cy="466344"/>
            </a:xfrm>
          </p:grpSpPr>
          <p:cxnSp>
            <p:nvCxnSpPr>
              <p:cNvPr id="18" name="Straight Connector 17"/>
              <p:cNvCxnSpPr/>
              <p:nvPr userDrawn="1"/>
            </p:nvCxnSpPr>
            <p:spPr>
              <a:xfrm>
                <a:off x="-7620" y="6789420"/>
                <a:ext cx="8814816" cy="0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 userDrawn="1"/>
            </p:nvCxnSpPr>
            <p:spPr>
              <a:xfrm>
                <a:off x="-7620" y="6324600"/>
                <a:ext cx="8814816" cy="0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 userDrawn="1"/>
            </p:nvCxnSpPr>
            <p:spPr>
              <a:xfrm rot="16200000">
                <a:off x="8571262" y="6556249"/>
                <a:ext cx="466344" cy="0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59613" y="6399995"/>
            <a:ext cx="2844800" cy="365125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892281B-189C-DD44-8CCD-1176BC153EB5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70637" y="6349593"/>
            <a:ext cx="7441996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33" dirty="0"/>
              <a:t>TI Confidential – NDA Restrictions</a:t>
            </a:r>
          </a:p>
        </p:txBody>
      </p:sp>
    </p:spTree>
    <p:extLst>
      <p:ext uri="{BB962C8B-B14F-4D97-AF65-F5344CB8AC3E}">
        <p14:creationId xmlns:p14="http://schemas.microsoft.com/office/powerpoint/2010/main" val="334828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733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115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232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347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461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6972" indent="-226972" algn="l" rtl="0" eaLnBrk="0" fontAlgn="base" hangingPunct="0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568" indent="-23332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3917" indent="-165069" algn="l" rtl="0" eaLnBrk="0" fontAlgn="base" hangingPunct="0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517" indent="-233320" algn="l" rtl="0" eaLnBrk="0" fontAlgn="base" hangingPunct="0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8797" indent="-173008" algn="l" rtl="0" eaLnBrk="0" fontAlgn="base" hangingPunct="0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5914" indent="-17300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031" indent="-17300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146" indent="-17300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258" indent="-17300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32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1pPr>
      <a:lvl2pPr marL="457115" algn="l" defTabSz="914232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2pPr>
      <a:lvl3pPr marL="914232" algn="l" defTabSz="914232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3pPr>
      <a:lvl4pPr marL="1371347" algn="l" defTabSz="914232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4pPr>
      <a:lvl5pPr marL="1828461" algn="l" defTabSz="914232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5pPr>
      <a:lvl6pPr marL="2285576" algn="l" defTabSz="914232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6pPr>
      <a:lvl7pPr marL="2742694" algn="l" defTabSz="914232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7pPr>
      <a:lvl8pPr marL="3199808" algn="l" defTabSz="914232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8pPr>
      <a:lvl9pPr marL="3656922" algn="l" defTabSz="914232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2.png"/><Relationship Id="rId18" Type="http://schemas.openxmlformats.org/officeDocument/2006/relationships/image" Target="../media/image13.png"/><Relationship Id="rId3" Type="http://schemas.openxmlformats.org/officeDocument/2006/relationships/hyperlink" Target="https://www.ti.com/lit/ug/tidudj6/tidudj6.pdf?ts=1626745638268&amp;ref_url=https%253A%252F%252Fwww.ti.com%252Ftool%252FTIDA-01513" TargetMode="External"/><Relationship Id="rId7" Type="http://schemas.openxmlformats.org/officeDocument/2006/relationships/hyperlink" Target="https://www.ti.com/product/OPA388-Q1" TargetMode="External"/><Relationship Id="rId12" Type="http://schemas.openxmlformats.org/officeDocument/2006/relationships/hyperlink" Target="https://www.ti.com/product/INA148?keyMatch=INA148%20-Q1&amp;tisearch=search-everything" TargetMode="External"/><Relationship Id="rId17" Type="http://schemas.openxmlformats.org/officeDocument/2006/relationships/hyperlink" Target="mailto:Fattakhov,%20Jacob%20%3cj-fattakhov@ti.com%3e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mailto:Gulas,%20Scott%20%3cscottgulas@ti.com%3e" TargetMode="Externa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9.emf"/><Relationship Id="rId11" Type="http://schemas.openxmlformats.org/officeDocument/2006/relationships/hyperlink" Target="https://www.ti.com/product/INA333-Q1" TargetMode="External"/><Relationship Id="rId5" Type="http://schemas.openxmlformats.org/officeDocument/2006/relationships/image" Target="../media/image8.emf"/><Relationship Id="rId15" Type="http://schemas.openxmlformats.org/officeDocument/2006/relationships/hyperlink" Target="https://www.ti.com/product/OPA388-Q1" TargetMode="External"/><Relationship Id="rId10" Type="http://schemas.openxmlformats.org/officeDocument/2006/relationships/hyperlink" Target="https://www.ti.com/product/OPA320-Q1" TargetMode="External"/><Relationship Id="rId4" Type="http://schemas.openxmlformats.org/officeDocument/2006/relationships/hyperlink" Target="https://www.ti.com/lit/ug/tidu873a/tidu873a.pdf?ts=1626745639792&amp;ref_url=https%253A%252F%252Fwww.google.com%252F#:~:text=The%20leakage%20current%20is%20measured%20by%20applying%20a%20fixed%20voltage,to%20measure%20the%20insulation%20resistance." TargetMode="External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4" y="-58587"/>
            <a:ext cx="12077381" cy="814388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Precision Amplifiers for</a:t>
            </a:r>
            <a:r>
              <a:rPr lang="en-US" sz="3200" dirty="0">
                <a:solidFill>
                  <a:srgbClr val="DE0000"/>
                </a:solidFill>
              </a:rPr>
              <a:t> Battery management systems</a:t>
            </a:r>
            <a:endParaRPr lang="en-US" sz="2667" dirty="0">
              <a:solidFill>
                <a:srgbClr val="DE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219170">
              <a:defRPr/>
            </a:pPr>
            <a:fld id="{D76396CE-55F1-4609-88C2-DCC1D1D70527}" type="slidenum">
              <a:rPr lang="en-US">
                <a:solidFill>
                  <a:srgbClr val="000000"/>
                </a:solidFill>
              </a:rPr>
              <a:pPr defTabSz="1219170"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5991" y="3627331"/>
            <a:ext cx="3711787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67" b="1" dirty="0">
                <a:solidFill>
                  <a:srgbClr val="FFFFFF"/>
                </a:solidFill>
                <a:latin typeface="Arial"/>
              </a:rPr>
              <a:t>Reference Designs / Collateral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075195" y="5578780"/>
            <a:ext cx="6966088" cy="4876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r="2700000" algn="ctr" rotWithShape="0">
              <a:schemeClr val="tx1">
                <a:alpha val="7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>
            <a:no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30" b="1" dirty="0">
                <a:solidFill>
                  <a:srgbClr val="C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Automotive High-Voltage and Isolation Leakage Measurements Ref. Design</a:t>
            </a:r>
            <a:endParaRPr lang="en-US" sz="1330" b="1" dirty="0">
              <a:solidFill>
                <a:srgbClr val="C00000"/>
              </a:solidFill>
            </a:endParaRP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sz="1330" b="1" dirty="0">
                <a:solidFill>
                  <a:srgbClr val="C0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Leakage Current Measurement Ref. Design for determining Insulation Resistance</a:t>
            </a:r>
            <a:endParaRPr lang="en-US" sz="1330" b="1" dirty="0">
              <a:solidFill>
                <a:srgbClr val="C00000"/>
              </a:solidFill>
            </a:endParaRPr>
          </a:p>
        </p:txBody>
      </p:sp>
      <p:sp>
        <p:nvSpPr>
          <p:cNvPr id="47" name="Rectangle 14"/>
          <p:cNvSpPr>
            <a:spLocks noChangeArrowheads="1"/>
          </p:cNvSpPr>
          <p:nvPr/>
        </p:nvSpPr>
        <p:spPr bwMode="auto">
          <a:xfrm>
            <a:off x="5085082" y="5258617"/>
            <a:ext cx="6973825" cy="316655"/>
          </a:xfrm>
          <a:prstGeom prst="rect">
            <a:avLst/>
          </a:prstGeom>
          <a:gradFill>
            <a:gsLst>
              <a:gs pos="0">
                <a:srgbClr val="8B0000"/>
              </a:gs>
              <a:gs pos="50000">
                <a:srgbClr val="C80000"/>
              </a:gs>
              <a:gs pos="100000">
                <a:srgbClr val="EF0000"/>
              </a:gs>
            </a:gsLst>
            <a:lin ang="16200000" scaled="0"/>
          </a:gradFill>
          <a:ln>
            <a:solidFill>
              <a:schemeClr val="bg1"/>
            </a:solidFill>
          </a:ln>
          <a:effectLst>
            <a:outerShdw blurRad="152400" dir="2700000" algn="ctr" rotWithShape="0">
              <a:schemeClr val="tx1">
                <a:alpha val="70000"/>
              </a:schemeClr>
            </a:outerShdw>
          </a:effectLst>
        </p:spPr>
        <p:txBody>
          <a:bodyPr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FFFFFF"/>
                </a:solidFill>
                <a:latin typeface="Arial"/>
              </a:rPr>
              <a:t>     Collateral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87826" y="612456"/>
            <a:ext cx="4809614" cy="2246286"/>
            <a:chOff x="308146" y="2741824"/>
            <a:chExt cx="4117340" cy="2079504"/>
          </a:xfrm>
        </p:grpSpPr>
        <p:sp>
          <p:nvSpPr>
            <p:cNvPr id="36" name="Rectangle 35"/>
            <p:cNvSpPr/>
            <p:nvPr/>
          </p:nvSpPr>
          <p:spPr>
            <a:xfrm>
              <a:off x="308147" y="2982811"/>
              <a:ext cx="4117339" cy="18385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52400" dir="2700000" algn="ctr" rotWithShape="0">
                <a:schemeClr val="tx1">
                  <a:alpha val="7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133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" name="Rectangle 14"/>
            <p:cNvSpPr>
              <a:spLocks noChangeArrowheads="1"/>
            </p:cNvSpPr>
            <p:nvPr/>
          </p:nvSpPr>
          <p:spPr bwMode="auto">
            <a:xfrm>
              <a:off x="308146" y="2758020"/>
              <a:ext cx="4117340" cy="237491"/>
            </a:xfrm>
            <a:prstGeom prst="rect">
              <a:avLst/>
            </a:prstGeom>
            <a:gradFill>
              <a:gsLst>
                <a:gs pos="0">
                  <a:srgbClr val="8B0000"/>
                </a:gs>
                <a:gs pos="50000">
                  <a:srgbClr val="C80000"/>
                </a:gs>
                <a:gs pos="100000">
                  <a:srgbClr val="EF0000"/>
                </a:gs>
              </a:gsLst>
              <a:lin ang="16200000" scaled="0"/>
            </a:gradFill>
            <a:ln>
              <a:solidFill>
                <a:schemeClr val="bg1"/>
              </a:solidFill>
            </a:ln>
            <a:effectLst>
              <a:outerShdw blurRad="152400" dir="2700000" algn="ctr" rotWithShape="0">
                <a:schemeClr val="tx1">
                  <a:alpha val="70000"/>
                </a:schemeClr>
              </a:outerShdw>
            </a:effectLst>
          </p:spPr>
          <p:txBody>
            <a:bodyPr anchor="ctr"/>
            <a:lstStyle/>
            <a:p>
              <a:pPr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929D69E-510B-D648-A60B-A3B2E61FAF1B}"/>
                </a:ext>
              </a:extLst>
            </p:cNvPr>
            <p:cNvSpPr txBox="1"/>
            <p:nvPr/>
          </p:nvSpPr>
          <p:spPr>
            <a:xfrm>
              <a:off x="463115" y="2741824"/>
              <a:ext cx="3047950" cy="2230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33" b="1" dirty="0">
                  <a:solidFill>
                    <a:srgbClr val="FFFFFF"/>
                  </a:solidFill>
                  <a:latin typeface="Arial"/>
                </a:rPr>
                <a:t>   Subsystem: 48V battery current measurement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7827" y="2904047"/>
            <a:ext cx="4817032" cy="2299394"/>
            <a:chOff x="314496" y="304430"/>
            <a:chExt cx="4123690" cy="2078687"/>
          </a:xfrm>
        </p:grpSpPr>
        <p:sp>
          <p:nvSpPr>
            <p:cNvPr id="48" name="Rectangle 47"/>
            <p:cNvSpPr/>
            <p:nvPr/>
          </p:nvSpPr>
          <p:spPr>
            <a:xfrm>
              <a:off x="320847" y="544600"/>
              <a:ext cx="4117339" cy="18385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52400" dir="2700000" algn="ctr" rotWithShape="0">
                <a:schemeClr val="tx1">
                  <a:alpha val="7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133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9" name="Rectangle 14"/>
            <p:cNvSpPr>
              <a:spLocks noChangeArrowheads="1"/>
            </p:cNvSpPr>
            <p:nvPr/>
          </p:nvSpPr>
          <p:spPr bwMode="auto">
            <a:xfrm>
              <a:off x="314496" y="307109"/>
              <a:ext cx="4117340" cy="237491"/>
            </a:xfrm>
            <a:prstGeom prst="rect">
              <a:avLst/>
            </a:prstGeom>
            <a:gradFill>
              <a:gsLst>
                <a:gs pos="0">
                  <a:srgbClr val="8B0000"/>
                </a:gs>
                <a:gs pos="50000">
                  <a:srgbClr val="C80000"/>
                </a:gs>
                <a:gs pos="100000">
                  <a:srgbClr val="EF0000"/>
                </a:gs>
              </a:gsLst>
              <a:lin ang="16200000" scaled="0"/>
            </a:gradFill>
            <a:ln>
              <a:solidFill>
                <a:schemeClr val="bg1"/>
              </a:solidFill>
            </a:ln>
            <a:effectLst>
              <a:outerShdw blurRad="152400" dir="2700000" algn="ctr" rotWithShape="0">
                <a:schemeClr val="tx1">
                  <a:alpha val="70000"/>
                </a:schemeClr>
              </a:outerShdw>
            </a:effectLst>
          </p:spPr>
          <p:txBody>
            <a:bodyPr anchor="ctr"/>
            <a:lstStyle/>
            <a:p>
              <a:pPr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929D69E-510B-D648-A60B-A3B2E61FAF1B}"/>
                </a:ext>
              </a:extLst>
            </p:cNvPr>
            <p:cNvSpPr txBox="1"/>
            <p:nvPr/>
          </p:nvSpPr>
          <p:spPr>
            <a:xfrm>
              <a:off x="502527" y="304430"/>
              <a:ext cx="2981826" cy="2230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33" b="1" dirty="0">
                  <a:solidFill>
                    <a:srgbClr val="FFFFFF"/>
                  </a:solidFill>
                  <a:latin typeface="Arial"/>
                </a:rPr>
                <a:t>   Subsystem: Isolation leakage measurements</a:t>
              </a:r>
            </a:p>
          </p:txBody>
        </p:sp>
      </p:grp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79" y="3262062"/>
            <a:ext cx="2458459" cy="1877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9" name="Straight Connector 38"/>
          <p:cNvCxnSpPr/>
          <p:nvPr/>
        </p:nvCxnSpPr>
        <p:spPr>
          <a:xfrm>
            <a:off x="2707617" y="4758338"/>
            <a:ext cx="243849" cy="0"/>
          </a:xfrm>
          <a:prstGeom prst="line">
            <a:avLst/>
          </a:prstGeom>
          <a:ln w="63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62657" y="3768104"/>
            <a:ext cx="91132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sz="1067" b="1" dirty="0">
                <a:solidFill>
                  <a:srgbClr val="000000"/>
                </a:solidFill>
                <a:latin typeface="Arial"/>
              </a:rPr>
              <a:t>HV Battery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394989" y="3394782"/>
            <a:ext cx="1509869" cy="111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sz="1333" dirty="0">
                <a:solidFill>
                  <a:srgbClr val="000000"/>
                </a:solidFill>
                <a:latin typeface="Arial"/>
              </a:rPr>
              <a:t>Select </a:t>
            </a:r>
            <a:r>
              <a:rPr lang="en-US" sz="1333" b="1" dirty="0">
                <a:solidFill>
                  <a:srgbClr val="000000"/>
                </a:solidFill>
                <a:latin typeface="Arial"/>
              </a:rPr>
              <a:t>OPAMP</a:t>
            </a:r>
            <a:r>
              <a:rPr lang="en-US" sz="1333" dirty="0">
                <a:solidFill>
                  <a:srgbClr val="000000"/>
                </a:solidFill>
                <a:latin typeface="Arial"/>
              </a:rPr>
              <a:t> or </a:t>
            </a:r>
            <a:r>
              <a:rPr lang="en-US" sz="1333" b="1" dirty="0">
                <a:solidFill>
                  <a:srgbClr val="000000"/>
                </a:solidFill>
                <a:latin typeface="Arial"/>
              </a:rPr>
              <a:t>Difference amplifier / INA </a:t>
            </a:r>
            <a:r>
              <a:rPr lang="en-US" sz="1333" dirty="0">
                <a:solidFill>
                  <a:srgbClr val="000000"/>
                </a:solidFill>
                <a:latin typeface="Arial"/>
              </a:rPr>
              <a:t>depending on error budget</a:t>
            </a:r>
          </a:p>
        </p:txBody>
      </p:sp>
      <p:cxnSp>
        <p:nvCxnSpPr>
          <p:cNvPr id="42" name="Straight Arrow Connector 41"/>
          <p:cNvCxnSpPr>
            <a:cxnSpLocks/>
          </p:cNvCxnSpPr>
          <p:nvPr/>
        </p:nvCxnSpPr>
        <p:spPr>
          <a:xfrm>
            <a:off x="2670325" y="3656062"/>
            <a:ext cx="679695" cy="30395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cxnSpLocks/>
          </p:cNvCxnSpPr>
          <p:nvPr/>
        </p:nvCxnSpPr>
        <p:spPr>
          <a:xfrm flipV="1">
            <a:off x="2670325" y="3956357"/>
            <a:ext cx="679695" cy="71542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06" y="963030"/>
            <a:ext cx="3978547" cy="1859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TextBox 50"/>
          <p:cNvSpPr txBox="1"/>
          <p:nvPr/>
        </p:nvSpPr>
        <p:spPr>
          <a:xfrm>
            <a:off x="2754239" y="2157445"/>
            <a:ext cx="3102539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sz="1067" b="1" dirty="0">
                <a:solidFill>
                  <a:srgbClr val="C00000"/>
                </a:solidFill>
                <a:latin typeface="Arial"/>
                <a:hlinkClick r:id="rId7"/>
              </a:rPr>
              <a:t>OPAx388-Q1</a:t>
            </a:r>
            <a:endParaRPr lang="en-US" sz="1067" b="1" dirty="0">
              <a:solidFill>
                <a:srgbClr val="C00000"/>
              </a:solidFill>
              <a:latin typeface="Arial"/>
            </a:endParaRPr>
          </a:p>
        </p:txBody>
      </p:sp>
      <p:pic>
        <p:nvPicPr>
          <p:cNvPr id="74" name="Picture 73" descr="Applications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260" y="678890"/>
            <a:ext cx="307023" cy="1842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5" name="Picture 74" descr="Applications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355" y="2931326"/>
            <a:ext cx="373007" cy="2238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772D390-4D95-4536-ADD3-63C073B35CED}"/>
              </a:ext>
            </a:extLst>
          </p:cNvPr>
          <p:cNvCxnSpPr>
            <a:cxnSpLocks/>
          </p:cNvCxnSpPr>
          <p:nvPr/>
        </p:nvCxnSpPr>
        <p:spPr>
          <a:xfrm flipH="1">
            <a:off x="2329701" y="2285716"/>
            <a:ext cx="497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 descr="Tools.png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0051" y="5290052"/>
            <a:ext cx="247345" cy="2543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040C8B9D-75A3-49B3-B482-473AEF5CC031}"/>
              </a:ext>
            </a:extLst>
          </p:cNvPr>
          <p:cNvSpPr txBox="1"/>
          <p:nvPr/>
        </p:nvSpPr>
        <p:spPr>
          <a:xfrm>
            <a:off x="7510039" y="1332666"/>
            <a:ext cx="3711787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67" b="1" dirty="0">
                <a:solidFill>
                  <a:srgbClr val="FFFFFF"/>
                </a:solidFill>
                <a:latin typeface="Arial"/>
              </a:rPr>
              <a:t>Reference Designs / Collateral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D21318D-1EF6-4313-A1E1-047B8E56A5FB}"/>
              </a:ext>
            </a:extLst>
          </p:cNvPr>
          <p:cNvGrpSpPr/>
          <p:nvPr/>
        </p:nvGrpSpPr>
        <p:grpSpPr>
          <a:xfrm>
            <a:off x="5092819" y="612281"/>
            <a:ext cx="6966088" cy="2246460"/>
            <a:chOff x="314496" y="307109"/>
            <a:chExt cx="4123690" cy="2076008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A0957D5-0F00-41E2-B767-CC1BF80B1175}"/>
                </a:ext>
              </a:extLst>
            </p:cNvPr>
            <p:cNvSpPr/>
            <p:nvPr/>
          </p:nvSpPr>
          <p:spPr>
            <a:xfrm>
              <a:off x="320847" y="544600"/>
              <a:ext cx="4117339" cy="18385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52400" dir="2700000" algn="ctr" rotWithShape="0">
                <a:schemeClr val="tx1">
                  <a:alpha val="7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133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2" name="Rectangle 14">
              <a:extLst>
                <a:ext uri="{FF2B5EF4-FFF2-40B4-BE49-F238E27FC236}">
                  <a16:creationId xmlns:a16="http://schemas.microsoft.com/office/drawing/2014/main" id="{2D69198C-3A50-4EAF-AF17-D961D9EEA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496" y="307109"/>
              <a:ext cx="4117340" cy="237491"/>
            </a:xfrm>
            <a:prstGeom prst="rect">
              <a:avLst/>
            </a:prstGeom>
            <a:gradFill>
              <a:gsLst>
                <a:gs pos="0">
                  <a:srgbClr val="8B0000"/>
                </a:gs>
                <a:gs pos="50000">
                  <a:srgbClr val="C80000"/>
                </a:gs>
                <a:gs pos="100000">
                  <a:srgbClr val="EF0000"/>
                </a:gs>
              </a:gsLst>
              <a:lin ang="16200000" scaled="0"/>
            </a:gradFill>
            <a:ln>
              <a:solidFill>
                <a:schemeClr val="bg1"/>
              </a:solidFill>
            </a:ln>
            <a:effectLst>
              <a:outerShdw blurRad="152400" dir="2700000" algn="ctr" rotWithShape="0">
                <a:schemeClr val="tx1">
                  <a:alpha val="70000"/>
                </a:schemeClr>
              </a:outerShdw>
            </a:effectLst>
          </p:spPr>
          <p:txBody>
            <a:bodyPr anchor="ctr"/>
            <a:lstStyle/>
            <a:p>
              <a:pPr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118321" y="944646"/>
            <a:ext cx="6566058" cy="1733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792" indent="-304792" defTabSz="121917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1333" b="1" u="sng" dirty="0">
                <a:solidFill>
                  <a:srgbClr val="000000"/>
                </a:solidFill>
                <a:latin typeface="Arial"/>
              </a:rPr>
              <a:t>Battery current measurements (48V systems) – </a:t>
            </a:r>
            <a:r>
              <a:rPr lang="en-US" sz="1333" b="1" u="sng" dirty="0">
                <a:solidFill>
                  <a:srgbClr val="C00000"/>
                </a:solidFill>
                <a:latin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OPAx388-Q1</a:t>
            </a:r>
            <a:endParaRPr lang="en-US" sz="1333" b="1" u="sng" dirty="0">
              <a:solidFill>
                <a:srgbClr val="C00000"/>
              </a:solidFill>
              <a:latin typeface="Arial"/>
            </a:endParaRPr>
          </a:p>
          <a:p>
            <a:pPr marL="609585" lvl="1" indent="-298443" defTabSz="121917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333" b="1" dirty="0">
                <a:solidFill>
                  <a:srgbClr val="000000"/>
                </a:solidFill>
                <a:latin typeface="Arial"/>
              </a:rPr>
              <a:t>Very high precision </a:t>
            </a:r>
            <a:r>
              <a:rPr lang="en-US" sz="1333" dirty="0">
                <a:solidFill>
                  <a:srgbClr val="000000"/>
                </a:solidFill>
                <a:latin typeface="Arial"/>
              </a:rPr>
              <a:t>for reducing error when measuring lower end of current range with </a:t>
            </a:r>
            <a:r>
              <a:rPr lang="en-US" sz="1333" b="1" dirty="0">
                <a:solidFill>
                  <a:srgbClr val="000000"/>
                </a:solidFill>
                <a:latin typeface="Arial"/>
              </a:rPr>
              <a:t>small shunts.</a:t>
            </a:r>
          </a:p>
          <a:p>
            <a:pPr marL="609585" lvl="1" indent="-298443" defTabSz="121917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333" b="1" dirty="0">
                <a:solidFill>
                  <a:srgbClr val="000000"/>
                </a:solidFill>
                <a:latin typeface="Arial"/>
              </a:rPr>
              <a:t>High gain bandwidth </a:t>
            </a:r>
            <a:r>
              <a:rPr lang="en-US" sz="1333" dirty="0">
                <a:solidFill>
                  <a:srgbClr val="000000"/>
                </a:solidFill>
                <a:latin typeface="Arial"/>
              </a:rPr>
              <a:t>to measure </a:t>
            </a:r>
            <a:r>
              <a:rPr lang="en-US" sz="1333" b="1" dirty="0">
                <a:solidFill>
                  <a:srgbClr val="000000"/>
                </a:solidFill>
                <a:latin typeface="Arial"/>
              </a:rPr>
              <a:t>mA to kA range</a:t>
            </a:r>
            <a:r>
              <a:rPr lang="en-US" sz="1333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609585" lvl="1" indent="-298443" defTabSz="121917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333" b="1" dirty="0">
                <a:solidFill>
                  <a:srgbClr val="000000"/>
                </a:solidFill>
                <a:latin typeface="Arial"/>
              </a:rPr>
              <a:t>Very low 1/f noise </a:t>
            </a:r>
            <a:r>
              <a:rPr lang="en-US" sz="1333" dirty="0">
                <a:solidFill>
                  <a:srgbClr val="000000"/>
                </a:solidFill>
                <a:latin typeface="Arial"/>
              </a:rPr>
              <a:t>to increase measurement resolution. </a:t>
            </a:r>
          </a:p>
          <a:p>
            <a:pPr marL="304792" indent="-304792" defTabSz="121917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333" b="1" u="sng" dirty="0">
                <a:solidFill>
                  <a:srgbClr val="000000"/>
                </a:solidFill>
                <a:latin typeface="Arial"/>
              </a:rPr>
              <a:t>Isolation current measurements – </a:t>
            </a:r>
            <a:r>
              <a:rPr lang="en-US" sz="1333" b="1" u="sng" dirty="0">
                <a:solidFill>
                  <a:srgbClr val="C00000"/>
                </a:solidFill>
                <a:latin typeface="Arial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OPA320-Q1</a:t>
            </a:r>
            <a:r>
              <a:rPr lang="en-US" sz="1333" b="1" u="sng" dirty="0">
                <a:solidFill>
                  <a:srgbClr val="C00000"/>
                </a:solidFill>
                <a:latin typeface="Arial"/>
              </a:rPr>
              <a:t>, </a:t>
            </a:r>
            <a:r>
              <a:rPr lang="en-US" sz="1333" b="1" u="sng" dirty="0">
                <a:solidFill>
                  <a:srgbClr val="C00000"/>
                </a:solidFill>
                <a:latin typeface="Arial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INA333-Q1</a:t>
            </a:r>
            <a:r>
              <a:rPr lang="en-US" sz="1333" b="1" u="sng" dirty="0">
                <a:solidFill>
                  <a:srgbClr val="C00000"/>
                </a:solidFill>
                <a:latin typeface="Arial"/>
              </a:rPr>
              <a:t>, </a:t>
            </a:r>
            <a:r>
              <a:rPr lang="en-US" sz="1333" b="1" u="sng" dirty="0">
                <a:solidFill>
                  <a:srgbClr val="C00000"/>
                </a:solidFill>
                <a:latin typeface="Arial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INA148-Q1</a:t>
            </a:r>
            <a:endParaRPr lang="en-US" sz="1333" b="1" u="sng" dirty="0">
              <a:solidFill>
                <a:srgbClr val="C00000"/>
              </a:solidFill>
              <a:latin typeface="Arial"/>
            </a:endParaRPr>
          </a:p>
          <a:p>
            <a:pPr marL="603236" indent="-304792" defTabSz="121917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333" b="1" dirty="0">
                <a:solidFill>
                  <a:srgbClr val="000000"/>
                </a:solidFill>
                <a:latin typeface="Arial"/>
              </a:rPr>
              <a:t>High precision and low gain error </a:t>
            </a:r>
            <a:r>
              <a:rPr lang="en-US" sz="1333" dirty="0">
                <a:solidFill>
                  <a:srgbClr val="000000"/>
                </a:solidFill>
                <a:latin typeface="Arial"/>
              </a:rPr>
              <a:t>with integrated </a:t>
            </a:r>
            <a:r>
              <a:rPr lang="en-US" sz="1333" b="1" dirty="0">
                <a:solidFill>
                  <a:srgbClr val="000000"/>
                </a:solidFill>
                <a:latin typeface="Arial"/>
              </a:rPr>
              <a:t>matched resistors </a:t>
            </a:r>
            <a:r>
              <a:rPr lang="en-US" sz="1333" dirty="0">
                <a:solidFill>
                  <a:srgbClr val="000000"/>
                </a:solidFill>
                <a:latin typeface="Arial"/>
              </a:rPr>
              <a:t>to reduce total error, account for shifting chassis GND and </a:t>
            </a:r>
            <a:r>
              <a:rPr lang="en-US" sz="1333" b="1" dirty="0">
                <a:solidFill>
                  <a:srgbClr val="000000"/>
                </a:solidFill>
                <a:latin typeface="Arial"/>
              </a:rPr>
              <a:t>reduce BOM cost</a:t>
            </a:r>
            <a:r>
              <a:rPr lang="en-US" sz="1333" dirty="0">
                <a:solidFill>
                  <a:srgbClr val="000000"/>
                </a:solidFill>
                <a:latin typeface="Arial"/>
              </a:rPr>
              <a:t>.</a:t>
            </a:r>
          </a:p>
        </p:txBody>
      </p:sp>
      <p:pic>
        <p:nvPicPr>
          <p:cNvPr id="21" name="Picture 20" descr="Chip.png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2008" y="648486"/>
            <a:ext cx="209515" cy="2095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7A8A0E4-EA09-4280-801E-C2490D28AFFC}"/>
              </a:ext>
            </a:extLst>
          </p:cNvPr>
          <p:cNvSpPr/>
          <p:nvPr/>
        </p:nvSpPr>
        <p:spPr>
          <a:xfrm>
            <a:off x="5560712" y="597572"/>
            <a:ext cx="3057247" cy="2970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30" b="1" dirty="0">
                <a:solidFill>
                  <a:srgbClr val="FFFFFF"/>
                </a:solidFill>
              </a:rPr>
              <a:t>Key amplifier </a:t>
            </a:r>
            <a:r>
              <a:rPr lang="en-US" sz="1330" b="1" dirty="0" err="1">
                <a:solidFill>
                  <a:srgbClr val="FFFFFF"/>
                </a:solidFill>
              </a:rPr>
              <a:t>wpecs</a:t>
            </a:r>
            <a:r>
              <a:rPr lang="en-US" sz="1330" b="1" dirty="0">
                <a:solidFill>
                  <a:srgbClr val="FFFFFF"/>
                </a:solidFill>
              </a:rPr>
              <a:t> and hero parts</a:t>
            </a:r>
            <a:endParaRPr lang="en-US" sz="133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B7B5AC1-65E4-4FCA-8CCE-B99F6FFDADA1}"/>
              </a:ext>
            </a:extLst>
          </p:cNvPr>
          <p:cNvSpPr txBox="1"/>
          <p:nvPr/>
        </p:nvSpPr>
        <p:spPr>
          <a:xfrm>
            <a:off x="7497779" y="3651094"/>
            <a:ext cx="3711787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67" b="1" dirty="0">
                <a:solidFill>
                  <a:srgbClr val="FFFFFF"/>
                </a:solidFill>
                <a:latin typeface="Arial"/>
              </a:rPr>
              <a:t>Reference Designs / Collateral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80D84DD0-C503-42A3-BAE1-A79C8D1663D5}"/>
              </a:ext>
            </a:extLst>
          </p:cNvPr>
          <p:cNvGrpSpPr/>
          <p:nvPr/>
        </p:nvGrpSpPr>
        <p:grpSpPr>
          <a:xfrm>
            <a:off x="5080559" y="2904047"/>
            <a:ext cx="6966088" cy="2299394"/>
            <a:chOff x="314496" y="307109"/>
            <a:chExt cx="4123690" cy="2076008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7A0AC5E-6855-44CD-B493-10D1BD2ADB3E}"/>
                </a:ext>
              </a:extLst>
            </p:cNvPr>
            <p:cNvSpPr/>
            <p:nvPr/>
          </p:nvSpPr>
          <p:spPr>
            <a:xfrm>
              <a:off x="320847" y="544600"/>
              <a:ext cx="4117339" cy="18385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52400" dir="2700000" algn="ctr" rotWithShape="0">
                <a:schemeClr val="tx1">
                  <a:alpha val="7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133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5" name="Rectangle 14">
              <a:extLst>
                <a:ext uri="{FF2B5EF4-FFF2-40B4-BE49-F238E27FC236}">
                  <a16:creationId xmlns:a16="http://schemas.microsoft.com/office/drawing/2014/main" id="{798FE525-3D36-44C7-B3FD-E71CB654E1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496" y="307109"/>
              <a:ext cx="4117340" cy="237491"/>
            </a:xfrm>
            <a:prstGeom prst="rect">
              <a:avLst/>
            </a:prstGeom>
            <a:gradFill>
              <a:gsLst>
                <a:gs pos="0">
                  <a:srgbClr val="8B0000"/>
                </a:gs>
                <a:gs pos="50000">
                  <a:srgbClr val="C80000"/>
                </a:gs>
                <a:gs pos="100000">
                  <a:srgbClr val="EF0000"/>
                </a:gs>
              </a:gsLst>
              <a:lin ang="16200000" scaled="0"/>
            </a:gradFill>
            <a:ln>
              <a:solidFill>
                <a:schemeClr val="bg1"/>
              </a:solidFill>
            </a:ln>
            <a:effectLst>
              <a:outerShdw blurRad="152400" dir="2700000" algn="ctr" rotWithShape="0">
                <a:schemeClr val="tx1">
                  <a:alpha val="70000"/>
                </a:schemeClr>
              </a:outerShdw>
            </a:effectLst>
          </p:spPr>
          <p:txBody>
            <a:bodyPr anchor="ctr"/>
            <a:lstStyle/>
            <a:p>
              <a:pPr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>
                <a:solidFill>
                  <a:srgbClr val="FFFFFF"/>
                </a:solidFill>
                <a:latin typeface="Arial"/>
              </a:endParaRPr>
            </a:p>
          </p:txBody>
        </p:sp>
      </p:grpSp>
      <p:pic>
        <p:nvPicPr>
          <p:cNvPr id="67" name="Picture 66" descr="Chip.png">
            <a:extLst>
              <a:ext uri="{FF2B5EF4-FFF2-40B4-BE49-F238E27FC236}">
                <a16:creationId xmlns:a16="http://schemas.microsoft.com/office/drawing/2014/main" id="{CB72BC97-0E06-425C-AB1B-994BEBBD6125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3372" y="2949330"/>
            <a:ext cx="209515" cy="2095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16B5AF50-7D9D-42CF-BDAD-FF1C1BF920B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49645395"/>
                  </p:ext>
                </p:extLst>
              </p:nvPr>
            </p:nvGraphicFramePr>
            <p:xfrm>
              <a:off x="5152699" y="3276921"/>
              <a:ext cx="6776644" cy="1819689"/>
            </p:xfrm>
            <a:graphic>
              <a:graphicData uri="http://schemas.openxmlformats.org/drawingml/2006/table">
                <a:tbl>
                  <a:tblPr firstRow="1" bandRow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tableStyleId>{2A488322-F2BA-4B5B-9748-0D474271808F}</a:tableStyleId>
                  </a:tblPr>
                  <a:tblGrid>
                    <a:gridCol w="878822">
                      <a:extLst>
                        <a:ext uri="{9D8B030D-6E8A-4147-A177-3AD203B41FA5}">
                          <a16:colId xmlns:a16="http://schemas.microsoft.com/office/drawing/2014/main" val="3929330565"/>
                        </a:ext>
                      </a:extLst>
                    </a:gridCol>
                    <a:gridCol w="967154">
                      <a:extLst>
                        <a:ext uri="{9D8B030D-6E8A-4147-A177-3AD203B41FA5}">
                          <a16:colId xmlns:a16="http://schemas.microsoft.com/office/drawing/2014/main" val="2402899398"/>
                        </a:ext>
                      </a:extLst>
                    </a:gridCol>
                    <a:gridCol w="783250">
                      <a:extLst>
                        <a:ext uri="{9D8B030D-6E8A-4147-A177-3AD203B41FA5}">
                          <a16:colId xmlns:a16="http://schemas.microsoft.com/office/drawing/2014/main" val="3784366484"/>
                        </a:ext>
                      </a:extLst>
                    </a:gridCol>
                    <a:gridCol w="852119">
                      <a:extLst>
                        <a:ext uri="{9D8B030D-6E8A-4147-A177-3AD203B41FA5}">
                          <a16:colId xmlns:a16="http://schemas.microsoft.com/office/drawing/2014/main" val="2476103766"/>
                        </a:ext>
                      </a:extLst>
                    </a:gridCol>
                    <a:gridCol w="650631">
                      <a:extLst>
                        <a:ext uri="{9D8B030D-6E8A-4147-A177-3AD203B41FA5}">
                          <a16:colId xmlns:a16="http://schemas.microsoft.com/office/drawing/2014/main" val="256184234"/>
                        </a:ext>
                      </a:extLst>
                    </a:gridCol>
                    <a:gridCol w="729761">
                      <a:extLst>
                        <a:ext uri="{9D8B030D-6E8A-4147-A177-3AD203B41FA5}">
                          <a16:colId xmlns:a16="http://schemas.microsoft.com/office/drawing/2014/main" val="294349251"/>
                        </a:ext>
                      </a:extLst>
                    </a:gridCol>
                    <a:gridCol w="1107831">
                      <a:extLst>
                        <a:ext uri="{9D8B030D-6E8A-4147-A177-3AD203B41FA5}">
                          <a16:colId xmlns:a16="http://schemas.microsoft.com/office/drawing/2014/main" val="829556693"/>
                        </a:ext>
                      </a:extLst>
                    </a:gridCol>
                    <a:gridCol w="807076">
                      <a:extLst>
                        <a:ext uri="{9D8B030D-6E8A-4147-A177-3AD203B41FA5}">
                          <a16:colId xmlns:a16="http://schemas.microsoft.com/office/drawing/2014/main" val="1239454639"/>
                        </a:ext>
                      </a:extLst>
                    </a:gridCol>
                  </a:tblGrid>
                  <a:tr h="6163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>
                              <a:latin typeface="+mn-lt"/>
                            </a:rPr>
                            <a:t>Device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11778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>
                              <a:latin typeface="+mn-lt"/>
                            </a:rPr>
                            <a:t>Supply Range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11778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>
                              <a:latin typeface="+mn-lt"/>
                            </a:rPr>
                            <a:t> Vos </a:t>
                          </a:r>
                          <a:br>
                            <a:rPr lang="en-US" sz="1050" dirty="0">
                              <a:latin typeface="+mn-lt"/>
                            </a:rPr>
                          </a:br>
                          <a:r>
                            <a:rPr lang="en-US" sz="1050" dirty="0">
                              <a:latin typeface="+mn-lt"/>
                            </a:rPr>
                            <a:t>(mV) (max)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11778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b="1" dirty="0" err="1">
                              <a:latin typeface="+mn-lt"/>
                            </a:rPr>
                            <a:t>Vos</a:t>
                          </a:r>
                          <a:r>
                            <a:rPr lang="en-US" sz="1050" b="1" dirty="0">
                              <a:latin typeface="+mn-lt"/>
                            </a:rPr>
                            <a:t> Drift (</a:t>
                          </a:r>
                          <a:r>
                            <a:rPr lang="en-US" sz="1050" b="1" dirty="0" err="1">
                              <a:latin typeface="+mn-lt"/>
                            </a:rPr>
                            <a:t>typ</a:t>
                          </a:r>
                          <a:r>
                            <a:rPr lang="en-US" sz="1050" b="1" dirty="0">
                              <a:latin typeface="+mn-lt"/>
                            </a:rPr>
                            <a:t>) (</a:t>
                          </a:r>
                          <a:r>
                            <a:rPr lang="en-US" sz="1050" b="1" dirty="0" err="1">
                              <a:latin typeface="+mn-lt"/>
                            </a:rPr>
                            <a:t>uV</a:t>
                          </a:r>
                          <a:r>
                            <a:rPr lang="en-US" sz="1050" b="1" dirty="0">
                              <a:latin typeface="+mn-lt"/>
                            </a:rPr>
                            <a:t>/ºC)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11778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b="1" dirty="0">
                              <a:latin typeface="+mn-lt"/>
                            </a:rPr>
                            <a:t>GBW (MHz)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11778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b="1" dirty="0">
                              <a:latin typeface="+mn-lt"/>
                            </a:rPr>
                            <a:t>Slew Rate</a:t>
                          </a:r>
                          <a:br>
                            <a:rPr lang="en-US" sz="1050" b="1" dirty="0">
                              <a:latin typeface="+mn-lt"/>
                            </a:rPr>
                          </a:br>
                          <a:r>
                            <a:rPr lang="en-US" sz="1050" b="1" dirty="0">
                              <a:latin typeface="+mn-lt"/>
                            </a:rPr>
                            <a:t>(V/µs)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11778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b="1" dirty="0">
                              <a:latin typeface="+mn-lt"/>
                            </a:rPr>
                            <a:t>Voltage Noise (</a:t>
                          </a:r>
                          <a:r>
                            <a:rPr lang="en-US" sz="1050" b="1" dirty="0" err="1">
                              <a:latin typeface="+mn-lt"/>
                            </a:rPr>
                            <a:t>typ</a:t>
                          </a:r>
                          <a:r>
                            <a:rPr lang="en-US" sz="1050" b="1" dirty="0">
                              <a:latin typeface="+mn-lt"/>
                            </a:rPr>
                            <a:t>) (nV</a:t>
                          </a:r>
                          <a:r>
                            <a:rPr lang="en-US" sz="1050" b="1" i="0" baseline="0" dirty="0">
                              <a:latin typeface="+mn-lt"/>
                            </a:rPr>
                            <a:t>/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1050" b="1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050" b="1" i="0" baseline="0" smtClean="0">
                                      <a:latin typeface="Cambria Math" panose="02040503050406030204" pitchFamily="18" charset="0"/>
                                    </a:rPr>
                                    <m:t>𝐇𝐳</m:t>
                                  </m:r>
                                  <m:r>
                                    <a:rPr lang="en-US" sz="1050" b="1" i="0" baseline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sz="1050" b="1" dirty="0">
                              <a:latin typeface="+mn-lt"/>
                            </a:rPr>
                            <a:t>)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11778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76179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50" b="1" dirty="0" err="1">
                              <a:latin typeface="+mn-lt"/>
                            </a:rPr>
                            <a:t>IBias</a:t>
                          </a:r>
                          <a:r>
                            <a:rPr lang="en-US" sz="1050" b="1" dirty="0">
                              <a:latin typeface="+mn-lt"/>
                            </a:rPr>
                            <a:t> </a:t>
                          </a:r>
                          <a:br>
                            <a:rPr lang="en-US" sz="1050" b="1" dirty="0">
                              <a:latin typeface="+mn-lt"/>
                            </a:rPr>
                          </a:br>
                          <a:r>
                            <a:rPr lang="en-US" sz="1050" b="1" dirty="0">
                              <a:latin typeface="+mn-lt"/>
                            </a:rPr>
                            <a:t>(</a:t>
                          </a:r>
                          <a:r>
                            <a:rPr lang="en-US" sz="1050" b="1" dirty="0" err="1">
                              <a:latin typeface="+mn-lt"/>
                            </a:rPr>
                            <a:t>typ</a:t>
                          </a:r>
                          <a:r>
                            <a:rPr lang="en-US" sz="1050" b="1" dirty="0">
                              <a:latin typeface="+mn-lt"/>
                            </a:rPr>
                            <a:t>) (</a:t>
                          </a:r>
                          <a:r>
                            <a:rPr lang="en-US" sz="1050" b="1" dirty="0" err="1">
                              <a:latin typeface="+mn-lt"/>
                            </a:rPr>
                            <a:t>pA</a:t>
                          </a:r>
                          <a:r>
                            <a:rPr lang="en-US" sz="1050" b="1" dirty="0">
                              <a:latin typeface="+mn-lt"/>
                            </a:rPr>
                            <a:t>)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117788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4878680"/>
                      </a:ext>
                    </a:extLst>
                  </a:tr>
                  <a:tr h="40111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>
                              <a:solidFill>
                                <a:srgbClr val="C00000"/>
                              </a:solidFill>
                              <a:hlinkClick r:id="rId7">
                                <a:extLst>
                                  <a:ext uri="{A12FA001-AC4F-418D-AE19-62706E023703}">
                                    <ahyp:hlinkClr xmlns:ahyp="http://schemas.microsoft.com/office/drawing/2018/hyperlinkcolor" val="tx"/>
                                  </a:ext>
                                </a:extLst>
                              </a:hlinkClick>
                            </a:rPr>
                            <a:t>OPAx388</a:t>
                          </a:r>
                          <a:r>
                            <a:rPr lang="en-US" sz="1050" b="0" dirty="0">
                              <a:solidFill>
                                <a:srgbClr val="C00000"/>
                              </a:solidFill>
                              <a:hlinkClick r:id="rId7">
                                <a:extLst>
                                  <a:ext uri="{A12FA001-AC4F-418D-AE19-62706E023703}">
                                    <ahyp:hlinkClr xmlns:ahyp="http://schemas.microsoft.com/office/drawing/2018/hyperlinkcolor" val="tx"/>
                                  </a:ext>
                                </a:extLst>
                              </a:hlinkClick>
                            </a:rPr>
                            <a:t>-Q1</a:t>
                          </a:r>
                          <a:br>
                            <a:rPr lang="en-US" sz="1050" b="1" dirty="0"/>
                          </a:br>
                          <a:r>
                            <a:rPr lang="en-US" sz="750" b="0" dirty="0"/>
                            <a:t>Texas Instruments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2.5V – 5.5V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baseline="0" dirty="0"/>
                            <a:t>.005</a:t>
                          </a:r>
                          <a:endParaRPr lang="en-US" sz="1050" dirty="0"/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baseline="0" dirty="0"/>
                            <a:t>.005</a:t>
                          </a:r>
                          <a:endParaRPr lang="en-US" sz="1050" dirty="0"/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10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5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7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30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44351474"/>
                      </a:ext>
                    </a:extLst>
                  </a:tr>
                  <a:tr h="40111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AD8628</a:t>
                          </a:r>
                          <a:br>
                            <a:rPr lang="en-US" sz="1050" dirty="0"/>
                          </a:br>
                          <a:r>
                            <a:rPr lang="en-US" sz="750" b="0" dirty="0"/>
                            <a:t>Analog Devices</a:t>
                          </a:r>
                          <a:endParaRPr lang="en-US" sz="750" dirty="0"/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2.7V – 5.5V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baseline="0" dirty="0"/>
                            <a:t>.005</a:t>
                          </a:r>
                          <a:endParaRPr lang="en-US" sz="1050" dirty="0"/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.002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2.5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1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22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30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381108670"/>
                      </a:ext>
                    </a:extLst>
                  </a:tr>
                  <a:tr h="40111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MCP6V91</a:t>
                          </a:r>
                          <a:br>
                            <a:rPr lang="en-US" sz="1050" dirty="0"/>
                          </a:br>
                          <a:r>
                            <a:rPr lang="en-US" sz="750" b="0" dirty="0"/>
                            <a:t>Microchip</a:t>
                          </a:r>
                          <a:endParaRPr lang="en-US" sz="750" dirty="0"/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1013575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50" dirty="0"/>
                            <a:t>2.V – 5.5V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.009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.017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10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9.5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11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2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1976052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16B5AF50-7D9D-42CF-BDAD-FF1C1BF920B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49645395"/>
                  </p:ext>
                </p:extLst>
              </p:nvPr>
            </p:nvGraphicFramePr>
            <p:xfrm>
              <a:off x="5152699" y="3276921"/>
              <a:ext cx="6776644" cy="1819689"/>
            </p:xfrm>
            <a:graphic>
              <a:graphicData uri="http://schemas.openxmlformats.org/drawingml/2006/table">
                <a:tbl>
                  <a:tblPr firstRow="1" bandRow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tableStyleId>{2A488322-F2BA-4B5B-9748-0D474271808F}</a:tableStyleId>
                  </a:tblPr>
                  <a:tblGrid>
                    <a:gridCol w="878822">
                      <a:extLst>
                        <a:ext uri="{9D8B030D-6E8A-4147-A177-3AD203B41FA5}">
                          <a16:colId xmlns:a16="http://schemas.microsoft.com/office/drawing/2014/main" val="3929330565"/>
                        </a:ext>
                      </a:extLst>
                    </a:gridCol>
                    <a:gridCol w="967154">
                      <a:extLst>
                        <a:ext uri="{9D8B030D-6E8A-4147-A177-3AD203B41FA5}">
                          <a16:colId xmlns:a16="http://schemas.microsoft.com/office/drawing/2014/main" val="2402899398"/>
                        </a:ext>
                      </a:extLst>
                    </a:gridCol>
                    <a:gridCol w="783250">
                      <a:extLst>
                        <a:ext uri="{9D8B030D-6E8A-4147-A177-3AD203B41FA5}">
                          <a16:colId xmlns:a16="http://schemas.microsoft.com/office/drawing/2014/main" val="3784366484"/>
                        </a:ext>
                      </a:extLst>
                    </a:gridCol>
                    <a:gridCol w="852119">
                      <a:extLst>
                        <a:ext uri="{9D8B030D-6E8A-4147-A177-3AD203B41FA5}">
                          <a16:colId xmlns:a16="http://schemas.microsoft.com/office/drawing/2014/main" val="2476103766"/>
                        </a:ext>
                      </a:extLst>
                    </a:gridCol>
                    <a:gridCol w="650631">
                      <a:extLst>
                        <a:ext uri="{9D8B030D-6E8A-4147-A177-3AD203B41FA5}">
                          <a16:colId xmlns:a16="http://schemas.microsoft.com/office/drawing/2014/main" val="256184234"/>
                        </a:ext>
                      </a:extLst>
                    </a:gridCol>
                    <a:gridCol w="729761">
                      <a:extLst>
                        <a:ext uri="{9D8B030D-6E8A-4147-A177-3AD203B41FA5}">
                          <a16:colId xmlns:a16="http://schemas.microsoft.com/office/drawing/2014/main" val="294349251"/>
                        </a:ext>
                      </a:extLst>
                    </a:gridCol>
                    <a:gridCol w="1107831">
                      <a:extLst>
                        <a:ext uri="{9D8B030D-6E8A-4147-A177-3AD203B41FA5}">
                          <a16:colId xmlns:a16="http://schemas.microsoft.com/office/drawing/2014/main" val="829556693"/>
                        </a:ext>
                      </a:extLst>
                    </a:gridCol>
                    <a:gridCol w="807076">
                      <a:extLst>
                        <a:ext uri="{9D8B030D-6E8A-4147-A177-3AD203B41FA5}">
                          <a16:colId xmlns:a16="http://schemas.microsoft.com/office/drawing/2014/main" val="1239454639"/>
                        </a:ext>
                      </a:extLst>
                    </a:gridCol>
                  </a:tblGrid>
                  <a:tr h="6163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>
                              <a:latin typeface="+mn-lt"/>
                            </a:rPr>
                            <a:t>Device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11778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>
                              <a:latin typeface="+mn-lt"/>
                            </a:rPr>
                            <a:t>Supply Range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11778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>
                              <a:latin typeface="+mn-lt"/>
                            </a:rPr>
                            <a:t> Vos </a:t>
                          </a:r>
                          <a:br>
                            <a:rPr lang="en-US" sz="1050" dirty="0">
                              <a:latin typeface="+mn-lt"/>
                            </a:rPr>
                          </a:br>
                          <a:r>
                            <a:rPr lang="en-US" sz="1050" dirty="0">
                              <a:latin typeface="+mn-lt"/>
                            </a:rPr>
                            <a:t>(mV) (max)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11778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b="1" dirty="0" err="1">
                              <a:latin typeface="+mn-lt"/>
                            </a:rPr>
                            <a:t>Vos</a:t>
                          </a:r>
                          <a:r>
                            <a:rPr lang="en-US" sz="1050" b="1" dirty="0">
                              <a:latin typeface="+mn-lt"/>
                            </a:rPr>
                            <a:t> Drift (</a:t>
                          </a:r>
                          <a:r>
                            <a:rPr lang="en-US" sz="1050" b="1" dirty="0" err="1">
                              <a:latin typeface="+mn-lt"/>
                            </a:rPr>
                            <a:t>typ</a:t>
                          </a:r>
                          <a:r>
                            <a:rPr lang="en-US" sz="1050" b="1" dirty="0">
                              <a:latin typeface="+mn-lt"/>
                            </a:rPr>
                            <a:t>) (</a:t>
                          </a:r>
                          <a:r>
                            <a:rPr lang="en-US" sz="1050" b="1" dirty="0" err="1">
                              <a:latin typeface="+mn-lt"/>
                            </a:rPr>
                            <a:t>uV</a:t>
                          </a:r>
                          <a:r>
                            <a:rPr lang="en-US" sz="1050" b="1" dirty="0">
                              <a:latin typeface="+mn-lt"/>
                            </a:rPr>
                            <a:t>/ºC)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11778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b="1" dirty="0">
                              <a:latin typeface="+mn-lt"/>
                            </a:rPr>
                            <a:t>GBW (MHz)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11778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b="1" dirty="0">
                              <a:latin typeface="+mn-lt"/>
                            </a:rPr>
                            <a:t>Slew Rate</a:t>
                          </a:r>
                          <a:br>
                            <a:rPr lang="en-US" sz="1050" b="1" dirty="0">
                              <a:latin typeface="+mn-lt"/>
                            </a:rPr>
                          </a:br>
                          <a:r>
                            <a:rPr lang="en-US" sz="1050" b="1" dirty="0">
                              <a:latin typeface="+mn-lt"/>
                            </a:rPr>
                            <a:t>(V/µs)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11778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4"/>
                          <a:stretch>
                            <a:fillRect l="-441209" t="-4902" r="-80769" b="-2078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76179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50" b="1" dirty="0" err="1">
                              <a:latin typeface="+mn-lt"/>
                            </a:rPr>
                            <a:t>IBias</a:t>
                          </a:r>
                          <a:r>
                            <a:rPr lang="en-US" sz="1050" b="1" dirty="0">
                              <a:latin typeface="+mn-lt"/>
                            </a:rPr>
                            <a:t> </a:t>
                          </a:r>
                          <a:br>
                            <a:rPr lang="en-US" sz="1050" b="1" dirty="0">
                              <a:latin typeface="+mn-lt"/>
                            </a:rPr>
                          </a:br>
                          <a:r>
                            <a:rPr lang="en-US" sz="1050" b="1" dirty="0">
                              <a:latin typeface="+mn-lt"/>
                            </a:rPr>
                            <a:t>(</a:t>
                          </a:r>
                          <a:r>
                            <a:rPr lang="en-US" sz="1050" b="1" dirty="0" err="1">
                              <a:latin typeface="+mn-lt"/>
                            </a:rPr>
                            <a:t>typ</a:t>
                          </a:r>
                          <a:r>
                            <a:rPr lang="en-US" sz="1050" b="1" dirty="0">
                              <a:latin typeface="+mn-lt"/>
                            </a:rPr>
                            <a:t>) (</a:t>
                          </a:r>
                          <a:r>
                            <a:rPr lang="en-US" sz="1050" b="1" dirty="0" err="1">
                              <a:latin typeface="+mn-lt"/>
                            </a:rPr>
                            <a:t>pA</a:t>
                          </a:r>
                          <a:r>
                            <a:rPr lang="en-US" sz="1050" b="1" dirty="0">
                              <a:latin typeface="+mn-lt"/>
                            </a:rPr>
                            <a:t>)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117788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4878680"/>
                      </a:ext>
                    </a:extLst>
                  </a:tr>
                  <a:tr h="40111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>
                              <a:solidFill>
                                <a:srgbClr val="C00000"/>
                              </a:solidFill>
                              <a:hlinkClick r:id="rId15">
                                <a:extLst>
                                  <a:ext uri="{A12FA001-AC4F-418D-AE19-62706E023703}">
                                    <ahyp:hlinkClr xmlns:ahyp="http://schemas.microsoft.com/office/drawing/2018/hyperlinkcolor" val="tx"/>
                                  </a:ext>
                                </a:extLst>
                              </a:hlinkClick>
                            </a:rPr>
                            <a:t>OPAx388</a:t>
                          </a:r>
                          <a:r>
                            <a:rPr lang="en-US" sz="1050" b="0" dirty="0">
                              <a:solidFill>
                                <a:srgbClr val="C00000"/>
                              </a:solidFill>
                              <a:hlinkClick r:id="rId15">
                                <a:extLst>
                                  <a:ext uri="{A12FA001-AC4F-418D-AE19-62706E023703}">
                                    <ahyp:hlinkClr xmlns:ahyp="http://schemas.microsoft.com/office/drawing/2018/hyperlinkcolor" val="tx"/>
                                  </a:ext>
                                </a:extLst>
                              </a:hlinkClick>
                            </a:rPr>
                            <a:t>-Q1</a:t>
                          </a:r>
                          <a:br>
                            <a:rPr lang="en-US" sz="1050" b="1" dirty="0"/>
                          </a:br>
                          <a:r>
                            <a:rPr lang="en-US" sz="750" b="0" dirty="0"/>
                            <a:t>Texas Instruments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2.5V – 5.5V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baseline="0" dirty="0"/>
                            <a:t>.005</a:t>
                          </a:r>
                          <a:endParaRPr lang="en-US" sz="1050" dirty="0"/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baseline="0" dirty="0"/>
                            <a:t>.005</a:t>
                          </a:r>
                          <a:endParaRPr lang="en-US" sz="1050" dirty="0"/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10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5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7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30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44351474"/>
                      </a:ext>
                    </a:extLst>
                  </a:tr>
                  <a:tr h="40111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AD8628</a:t>
                          </a:r>
                          <a:br>
                            <a:rPr lang="en-US" sz="1050" dirty="0"/>
                          </a:br>
                          <a:r>
                            <a:rPr lang="en-US" sz="750" b="0" dirty="0"/>
                            <a:t>Analog Devices</a:t>
                          </a:r>
                          <a:endParaRPr lang="en-US" sz="750" dirty="0"/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2.7V – 5.5V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baseline="0" dirty="0"/>
                            <a:t>.005</a:t>
                          </a:r>
                          <a:endParaRPr lang="en-US" sz="1050" dirty="0"/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.002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2.5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1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22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30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381108670"/>
                      </a:ext>
                    </a:extLst>
                  </a:tr>
                  <a:tr h="40111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MCP6V91</a:t>
                          </a:r>
                          <a:br>
                            <a:rPr lang="en-US" sz="1050" dirty="0"/>
                          </a:br>
                          <a:r>
                            <a:rPr lang="en-US" sz="750" b="0" dirty="0"/>
                            <a:t>Microchip</a:t>
                          </a:r>
                          <a:endParaRPr lang="en-US" sz="750" dirty="0"/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1013575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50" dirty="0"/>
                            <a:t>2.V – 5.5V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.009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.017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10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9.5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11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50" dirty="0"/>
                            <a:t>2</a:t>
                          </a:r>
                        </a:p>
                      </a:txBody>
                      <a:tcPr marL="38100" marR="38100" marT="38100" marB="38100" anchor="ctr">
                        <a:lnL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1976052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8" name="Rectangle 67">
            <a:extLst>
              <a:ext uri="{FF2B5EF4-FFF2-40B4-BE49-F238E27FC236}">
                <a16:creationId xmlns:a16="http://schemas.microsoft.com/office/drawing/2014/main" id="{B50468B8-DF79-4E9F-8DA0-50DA9318E9EF}"/>
              </a:ext>
            </a:extLst>
          </p:cNvPr>
          <p:cNvSpPr/>
          <p:nvPr/>
        </p:nvSpPr>
        <p:spPr>
          <a:xfrm>
            <a:off x="5457938" y="2877293"/>
            <a:ext cx="2582758" cy="2970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30" b="1" dirty="0">
                <a:solidFill>
                  <a:srgbClr val="FFFFFF"/>
                </a:solidFill>
              </a:rPr>
              <a:t>Key spec competitor analysis</a:t>
            </a:r>
            <a:endParaRPr lang="en-US" sz="1330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01C7A8D-C123-4591-8605-4B40B0865AF7}"/>
              </a:ext>
            </a:extLst>
          </p:cNvPr>
          <p:cNvSpPr/>
          <p:nvPr/>
        </p:nvSpPr>
        <p:spPr>
          <a:xfrm>
            <a:off x="87510" y="5610158"/>
            <a:ext cx="4827236" cy="4555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r="2700000" algn="ctr" rotWithShape="0">
              <a:schemeClr val="tx1">
                <a:alpha val="7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>
            <a:no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30" b="1" dirty="0">
                <a:solidFill>
                  <a:srgbClr val="000000"/>
                </a:solidFill>
              </a:rPr>
              <a:t>Systems engineer – </a:t>
            </a:r>
            <a:r>
              <a:rPr lang="en-US" sz="1330" b="1" dirty="0">
                <a:solidFill>
                  <a:srgbClr val="C00000"/>
                </a:solidFill>
                <a:hlinkClick r:id="rId16"/>
              </a:rPr>
              <a:t>Scott Gulas</a:t>
            </a:r>
            <a:br>
              <a:rPr lang="en-US" sz="1330" b="1" dirty="0">
                <a:solidFill>
                  <a:srgbClr val="000000"/>
                </a:solidFill>
              </a:rPr>
            </a:br>
            <a:r>
              <a:rPr lang="en-US" sz="1330" b="1" dirty="0">
                <a:solidFill>
                  <a:srgbClr val="000000"/>
                </a:solidFill>
              </a:rPr>
              <a:t>Marketing engineer – </a:t>
            </a:r>
            <a:r>
              <a:rPr lang="en-US" sz="1330" b="1" dirty="0">
                <a:solidFill>
                  <a:srgbClr val="C00000"/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Jacob Fattakhov</a:t>
            </a:r>
            <a:endParaRPr lang="en-US" sz="1330" b="1" dirty="0">
              <a:solidFill>
                <a:srgbClr val="C00000"/>
              </a:solidFill>
            </a:endParaRPr>
          </a:p>
        </p:txBody>
      </p:sp>
      <p:sp>
        <p:nvSpPr>
          <p:cNvPr id="71" name="Rectangle 14">
            <a:extLst>
              <a:ext uri="{FF2B5EF4-FFF2-40B4-BE49-F238E27FC236}">
                <a16:creationId xmlns:a16="http://schemas.microsoft.com/office/drawing/2014/main" id="{9057175C-73FB-41E8-9361-E05B21BA9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3" y="5289995"/>
            <a:ext cx="4827235" cy="316655"/>
          </a:xfrm>
          <a:prstGeom prst="rect">
            <a:avLst/>
          </a:prstGeom>
          <a:gradFill>
            <a:gsLst>
              <a:gs pos="0">
                <a:srgbClr val="8B0000"/>
              </a:gs>
              <a:gs pos="50000">
                <a:srgbClr val="C80000"/>
              </a:gs>
              <a:gs pos="100000">
                <a:srgbClr val="EF0000"/>
              </a:gs>
            </a:gsLst>
            <a:lin ang="16200000" scaled="0"/>
          </a:gradFill>
          <a:ln>
            <a:solidFill>
              <a:schemeClr val="bg1"/>
            </a:solidFill>
          </a:ln>
          <a:effectLst>
            <a:outerShdw blurRad="152400" dir="2700000" algn="ctr" rotWithShape="0">
              <a:schemeClr val="tx1">
                <a:alpha val="70000"/>
              </a:schemeClr>
            </a:outerShdw>
          </a:effectLst>
        </p:spPr>
        <p:txBody>
          <a:bodyPr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FFFFFF"/>
                </a:solidFill>
                <a:latin typeface="Arial"/>
              </a:rPr>
              <a:t>     PRAMPS automotive contacts</a:t>
            </a:r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39AAC976-3942-480A-90D8-C3EFCD6A4476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863" y="5334490"/>
            <a:ext cx="247588" cy="247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78" name="Table 77">
            <a:extLst>
              <a:ext uri="{FF2B5EF4-FFF2-40B4-BE49-F238E27FC236}">
                <a16:creationId xmlns:a16="http://schemas.microsoft.com/office/drawing/2014/main" id="{E0011A0B-8399-44ED-8E43-DCC2FD471F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18742"/>
              </p:ext>
            </p:extLst>
          </p:nvPr>
        </p:nvGraphicFramePr>
        <p:xfrm>
          <a:off x="10727322" y="93967"/>
          <a:ext cx="1425789" cy="182880"/>
        </p:xfrm>
        <a:graphic>
          <a:graphicData uri="http://schemas.openxmlformats.org/drawingml/2006/table">
            <a:tbl>
              <a:tblPr>
                <a:effectLst>
                  <a:outerShdw blurRad="152400" dir="2700000" algn="ctr" rotWithShape="0">
                    <a:prstClr val="black">
                      <a:alpha val="70000"/>
                    </a:prstClr>
                  </a:outerShdw>
                </a:effectLst>
              </a:tblPr>
              <a:tblGrid>
                <a:gridCol w="895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>
                      <a:lvl1pPr marL="0" algn="l" defTabSz="761700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380850" algn="l" defTabSz="761700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761700" algn="l" defTabSz="761700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142548" algn="l" defTabSz="761700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523390" algn="l" defTabSz="761700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1904238" algn="l" defTabSz="761700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285088" algn="l" defTabSz="761700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665933" algn="l" defTabSz="761700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046780" algn="l" defTabSz="761700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Leading</a:t>
                      </a:r>
                      <a:r>
                        <a:rPr lang="en-US" sz="105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Spec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761700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380850" algn="l" defTabSz="761700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761700" algn="l" defTabSz="761700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142548" algn="l" defTabSz="761700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523390" algn="l" defTabSz="761700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1904238" algn="l" defTabSz="761700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285088" algn="l" defTabSz="761700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665933" algn="l" defTabSz="761700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046780" algn="l" defTabSz="761700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endParaRPr lang="en-US" sz="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708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9_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8_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274</Words>
  <Application>Microsoft Office PowerPoint</Application>
  <PresentationFormat>Widescreen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9_FinalPowerpoint</vt:lpstr>
      <vt:lpstr>18_FinalPowerpoint</vt:lpstr>
      <vt:lpstr>Precision Amplifiers for Battery management systems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Precision Amplifiers for Battery management systems</dc:title>
  <dc:creator>Fattakhov, Jacob</dc:creator>
  <cp:lastModifiedBy>Fattakhov, Jacob</cp:lastModifiedBy>
  <cp:revision>37</cp:revision>
  <dcterms:created xsi:type="dcterms:W3CDTF">2021-07-19T21:48:40Z</dcterms:created>
  <dcterms:modified xsi:type="dcterms:W3CDTF">2021-11-03T00:00:41Z</dcterms:modified>
</cp:coreProperties>
</file>