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1" autoAdjust="0"/>
    <p:restoredTop sz="94660"/>
  </p:normalViewPr>
  <p:slideViewPr>
    <p:cSldViewPr>
      <p:cViewPr>
        <p:scale>
          <a:sx n="75" d="100"/>
          <a:sy n="75" d="100"/>
        </p:scale>
        <p:origin x="-12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6334D-9F80-478D-B87E-E5449FC95500}" type="datetimeFigureOut">
              <a:rPr lang="zh-TW" altLang="en-US" smtClean="0"/>
              <a:pPr/>
              <a:t>2019/1/10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D9B3F-00ED-4CB1-98A7-8EF9E2E1716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" pitchFamily="34" charset="0"/>
                <a:cs typeface="Arial" pitchFamily="34" charset="0"/>
              </a:rPr>
              <a:t>Board Modification</a:t>
            </a:r>
            <a:endParaRPr lang="zh-TW" alt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560" y="1772816"/>
            <a:ext cx="646203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772816"/>
            <a:ext cx="7349832" cy="5363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矩形 5"/>
          <p:cNvSpPr/>
          <p:nvPr/>
        </p:nvSpPr>
        <p:spPr>
          <a:xfrm>
            <a:off x="1691680" y="2420888"/>
            <a:ext cx="576064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5076056" y="4365104"/>
            <a:ext cx="1440160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55576" y="4365104"/>
            <a:ext cx="2808312" cy="64807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6012160" y="2348880"/>
            <a:ext cx="576064" cy="1800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7164288" y="4437112"/>
            <a:ext cx="648072" cy="792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3131840" y="3645024"/>
            <a:ext cx="504056" cy="64807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7524328" y="3645024"/>
            <a:ext cx="504056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/>
          <p:cNvSpPr txBox="1"/>
          <p:nvPr/>
        </p:nvSpPr>
        <p:spPr>
          <a:xfrm>
            <a:off x="899592" y="6273225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Red : Active BPF</a:t>
            </a:r>
          </a:p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Blue: DUT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1331640" y="2060848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SO8 (OPA827)</a:t>
            </a:r>
          </a:p>
          <a:p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5436096" y="1988840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VSSO8 (OPA827)</a:t>
            </a:r>
          </a:p>
          <a:p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2771800" y="3284984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SO8 (OPA827)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6948264" y="3284984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VSSO8 (OPA827)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1259632" y="5589240"/>
            <a:ext cx="1979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Reserved Socket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5292080" y="6237312"/>
            <a:ext cx="19797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Reserved Socket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直線單箭頭接點 20"/>
          <p:cNvCxnSpPr/>
          <p:nvPr/>
        </p:nvCxnSpPr>
        <p:spPr>
          <a:xfrm flipV="1">
            <a:off x="1475656" y="5013176"/>
            <a:ext cx="288032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 flipV="1">
            <a:off x="2411760" y="5013176"/>
            <a:ext cx="216024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 flipH="1" flipV="1">
            <a:off x="5580112" y="5013176"/>
            <a:ext cx="360040" cy="12241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單箭頭接點 26"/>
          <p:cNvCxnSpPr/>
          <p:nvPr/>
        </p:nvCxnSpPr>
        <p:spPr>
          <a:xfrm flipV="1">
            <a:off x="6876256" y="5229200"/>
            <a:ext cx="396552" cy="96136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/>
          <p:cNvSpPr txBox="1"/>
          <p:nvPr/>
        </p:nvSpPr>
        <p:spPr>
          <a:xfrm>
            <a:off x="4716016" y="5445224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(OPA827)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文字方塊 30"/>
          <p:cNvSpPr txBox="1"/>
          <p:nvPr/>
        </p:nvSpPr>
        <p:spPr>
          <a:xfrm>
            <a:off x="7020272" y="6021288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(INA223)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96552" y="188640"/>
            <a:ext cx="10752820" cy="7846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矩形 5"/>
          <p:cNvSpPr/>
          <p:nvPr/>
        </p:nvSpPr>
        <p:spPr>
          <a:xfrm>
            <a:off x="3995936" y="4869160"/>
            <a:ext cx="2880320" cy="151216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6948264" y="5517232"/>
            <a:ext cx="1979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Dedicated Power </a:t>
            </a:r>
            <a:r>
              <a:rPr lang="zh-TW" alt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TW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Supplies for INA223</a:t>
            </a:r>
            <a:endParaRPr lang="zh-TW" altLang="en-US" sz="16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35696" y="476672"/>
            <a:ext cx="1008112" cy="3240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4788024" y="4221088"/>
            <a:ext cx="72008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4508376" y="4085456"/>
            <a:ext cx="504056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0" y="3645024"/>
            <a:ext cx="1979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Power supplies for INA223 from voltage divider</a:t>
            </a:r>
            <a:endParaRPr lang="zh-TW" alt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直線單箭頭接點 12"/>
          <p:cNvCxnSpPr/>
          <p:nvPr/>
        </p:nvCxnSpPr>
        <p:spPr>
          <a:xfrm>
            <a:off x="2627784" y="2708920"/>
            <a:ext cx="1800200" cy="1512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4932040" y="4869160"/>
            <a:ext cx="936104" cy="72008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6948264" y="4797152"/>
            <a:ext cx="197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I2C for mode configuration</a:t>
            </a:r>
            <a:endParaRPr lang="zh-TW" altLang="en-US" sz="1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788024" y="3789040"/>
            <a:ext cx="1152128" cy="360040"/>
          </a:xfrm>
          <a:prstGeom prst="rect">
            <a:avLst/>
          </a:prstGeom>
          <a:noFill/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/>
          <p:cNvSpPr txBox="1"/>
          <p:nvPr/>
        </p:nvSpPr>
        <p:spPr>
          <a:xfrm>
            <a:off x="7020272" y="3789040"/>
            <a:ext cx="1979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Input : V</a:t>
            </a:r>
            <a:r>
              <a:rPr lang="en-US" altLang="zh-TW" sz="1600" baseline="-25000" dirty="0" smtClean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CM</a:t>
            </a:r>
            <a:r>
              <a:rPr lang="en-US" altLang="zh-TW" sz="1600" dirty="0" smtClean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 plus V</a:t>
            </a:r>
            <a:r>
              <a:rPr lang="en-US" altLang="zh-TW" sz="1600" baseline="-25000" dirty="0" smtClean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DIFF</a:t>
            </a:r>
            <a:r>
              <a:rPr lang="en-US" altLang="zh-TW" sz="1600" dirty="0" smtClean="0">
                <a:solidFill>
                  <a:srgbClr val="FF66FF"/>
                </a:solidFill>
                <a:latin typeface="Arial" pitchFamily="34" charset="0"/>
                <a:cs typeface="Arial" pitchFamily="34" charset="0"/>
              </a:rPr>
              <a:t> or GND</a:t>
            </a:r>
            <a:endParaRPr lang="zh-TW" altLang="en-US" sz="1600" dirty="0">
              <a:solidFill>
                <a:srgbClr val="FF66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436096" y="3140968"/>
            <a:ext cx="648072" cy="36004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6866325" y="2996952"/>
            <a:ext cx="22776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This DUT </a:t>
            </a:r>
            <a:r>
              <a:rPr lang="zh-TW" altLang="en-US" sz="1600" dirty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zh-TW" sz="16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is correlated</a:t>
            </a:r>
          </a:p>
          <a:p>
            <a:r>
              <a:rPr lang="en-US" altLang="zh-TW" sz="16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 well</a:t>
            </a:r>
            <a:endParaRPr lang="zh-TW" altLang="en-US" sz="1600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88640" y="1379186"/>
            <a:ext cx="7822755" cy="5478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1372209"/>
            <a:ext cx="7832717" cy="548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TW" dirty="0" smtClean="0">
                <a:latin typeface="Arial" pitchFamily="34" charset="0"/>
                <a:cs typeface="Arial" pitchFamily="34" charset="0"/>
              </a:rPr>
              <a:t>2 Layers Board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1619672" y="5733256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Top Layer</a:t>
            </a:r>
            <a:endParaRPr lang="zh-TW" alt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6444208" y="5733256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Bottom Layer</a:t>
            </a:r>
            <a:endParaRPr lang="zh-TW" alt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/>
          <a:lstStyle/>
          <a:p>
            <a:r>
              <a:rPr lang="en-US" altLang="zh-TW" dirty="0" smtClean="0">
                <a:latin typeface="Arial" pitchFamily="34" charset="0"/>
                <a:cs typeface="Arial" pitchFamily="34" charset="0"/>
              </a:rPr>
              <a:t>The Next Revision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TW" dirty="0" smtClean="0">
                <a:latin typeface="Arial" pitchFamily="34" charset="0"/>
                <a:cs typeface="Arial" pitchFamily="34" charset="0"/>
              </a:rPr>
              <a:t>To lower impedance</a:t>
            </a:r>
            <a:endParaRPr lang="zh-TW" alt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4584" y="2348880"/>
            <a:ext cx="7822755" cy="5478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3203848" y="5229200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/>
          <p:cNvCxnSpPr/>
          <p:nvPr/>
        </p:nvCxnSpPr>
        <p:spPr>
          <a:xfrm flipH="1" flipV="1">
            <a:off x="3419872" y="5373216"/>
            <a:ext cx="1584176" cy="7200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5004048" y="5301208"/>
            <a:ext cx="1979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Decoupling capacitor is close to INA223 but the power supply to the decoupling capacitor is high impedance </a:t>
            </a:r>
            <a:endParaRPr lang="zh-TW" altLang="en-US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348880"/>
            <a:ext cx="2915816" cy="130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文字方塊 10"/>
          <p:cNvSpPr txBox="1"/>
          <p:nvPr/>
        </p:nvSpPr>
        <p:spPr>
          <a:xfrm>
            <a:off x="2051720" y="1988840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Top Layer</a:t>
            </a:r>
            <a:endParaRPr lang="zh-TW" altLang="en-US" sz="1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156176" y="2924944"/>
            <a:ext cx="432048" cy="360040"/>
          </a:xfrm>
          <a:prstGeom prst="rect">
            <a:avLst/>
          </a:prstGeom>
          <a:noFill/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/>
          <p:cNvSpPr txBox="1"/>
          <p:nvPr/>
        </p:nvSpPr>
        <p:spPr>
          <a:xfrm>
            <a:off x="6012160" y="3717032"/>
            <a:ext cx="26642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US" altLang="zh-TW" sz="14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GND is relief pouring</a:t>
            </a:r>
          </a:p>
          <a:p>
            <a:pPr marL="342900" indent="-342900">
              <a:buAutoNum type="arabicParenBoth"/>
            </a:pPr>
            <a:r>
              <a:rPr lang="en-US" altLang="zh-TW" sz="14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Without placing </a:t>
            </a:r>
            <a:r>
              <a:rPr lang="en-US" altLang="zh-TW" sz="1400" dirty="0" err="1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vias</a:t>
            </a:r>
            <a:r>
              <a:rPr lang="en-US" altLang="zh-TW" sz="1400" dirty="0" smtClean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 (current return on top layer)</a:t>
            </a:r>
            <a:endParaRPr lang="zh-TW" altLang="en-US" sz="1400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直線單箭頭接點 15"/>
          <p:cNvCxnSpPr/>
          <p:nvPr/>
        </p:nvCxnSpPr>
        <p:spPr>
          <a:xfrm flipV="1">
            <a:off x="2987824" y="5445224"/>
            <a:ext cx="288032" cy="28803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/>
          <p:nvPr/>
        </p:nvCxnSpPr>
        <p:spPr>
          <a:xfrm flipH="1" flipV="1">
            <a:off x="2915816" y="4941168"/>
            <a:ext cx="360040" cy="28803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/>
          <p:nvPr/>
        </p:nvCxnSpPr>
        <p:spPr>
          <a:xfrm flipH="1">
            <a:off x="2555776" y="4941168"/>
            <a:ext cx="432048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/>
          <p:nvPr/>
        </p:nvCxnSpPr>
        <p:spPr>
          <a:xfrm>
            <a:off x="2555776" y="4941168"/>
            <a:ext cx="0" cy="1512168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/>
          <p:cNvCxnSpPr/>
          <p:nvPr/>
        </p:nvCxnSpPr>
        <p:spPr>
          <a:xfrm>
            <a:off x="2555776" y="6453336"/>
            <a:ext cx="864096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單箭頭接點 25"/>
          <p:cNvCxnSpPr/>
          <p:nvPr/>
        </p:nvCxnSpPr>
        <p:spPr>
          <a:xfrm>
            <a:off x="7236296" y="5445224"/>
            <a:ext cx="504056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字方塊 28"/>
          <p:cNvSpPr txBox="1"/>
          <p:nvPr/>
        </p:nvSpPr>
        <p:spPr>
          <a:xfrm>
            <a:off x="7020272" y="5589240"/>
            <a:ext cx="2123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Charging current to decoupling cap_ Path 1</a:t>
            </a:r>
            <a:endParaRPr lang="zh-TW" altLang="en-US" sz="1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直線單箭頭接點 33"/>
          <p:cNvCxnSpPr/>
          <p:nvPr/>
        </p:nvCxnSpPr>
        <p:spPr>
          <a:xfrm>
            <a:off x="1763688" y="3068960"/>
            <a:ext cx="0" cy="1944216"/>
          </a:xfrm>
          <a:prstGeom prst="straightConnector1">
            <a:avLst/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/>
          <p:nvPr/>
        </p:nvCxnSpPr>
        <p:spPr>
          <a:xfrm>
            <a:off x="2699792" y="5013176"/>
            <a:ext cx="432048" cy="432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單箭頭接點 38"/>
          <p:cNvCxnSpPr/>
          <p:nvPr/>
        </p:nvCxnSpPr>
        <p:spPr>
          <a:xfrm>
            <a:off x="1331640" y="3068960"/>
            <a:ext cx="432048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單箭頭接點 41"/>
          <p:cNvCxnSpPr/>
          <p:nvPr/>
        </p:nvCxnSpPr>
        <p:spPr>
          <a:xfrm>
            <a:off x="1763688" y="5013176"/>
            <a:ext cx="1008112" cy="0"/>
          </a:xfrm>
          <a:prstGeom prst="straightConnector1">
            <a:avLst/>
          </a:prstGeom>
          <a:ln w="190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單箭頭接點 46"/>
          <p:cNvCxnSpPr/>
          <p:nvPr/>
        </p:nvCxnSpPr>
        <p:spPr>
          <a:xfrm>
            <a:off x="7308304" y="6309320"/>
            <a:ext cx="432048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矩形 47"/>
          <p:cNvSpPr/>
          <p:nvPr/>
        </p:nvSpPr>
        <p:spPr>
          <a:xfrm>
            <a:off x="7020272" y="6334780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Charging current to</a:t>
            </a:r>
          </a:p>
          <a:p>
            <a:r>
              <a:rPr lang="en-US" altLang="zh-TW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decoupling cap_ Path 2</a:t>
            </a:r>
            <a:endParaRPr lang="zh-TW" alt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直線單箭頭接點 49"/>
          <p:cNvCxnSpPr/>
          <p:nvPr/>
        </p:nvCxnSpPr>
        <p:spPr>
          <a:xfrm flipH="1" flipV="1">
            <a:off x="3059832" y="4797152"/>
            <a:ext cx="288032" cy="28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單箭頭接點 51"/>
          <p:cNvCxnSpPr/>
          <p:nvPr/>
        </p:nvCxnSpPr>
        <p:spPr>
          <a:xfrm flipH="1">
            <a:off x="2483768" y="4797152"/>
            <a:ext cx="576064" cy="0"/>
          </a:xfrm>
          <a:prstGeom prst="straightConnector1">
            <a:avLst/>
          </a:prstGeom>
          <a:ln w="190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單箭頭接點 55"/>
          <p:cNvCxnSpPr/>
          <p:nvPr/>
        </p:nvCxnSpPr>
        <p:spPr>
          <a:xfrm>
            <a:off x="2483768" y="4797152"/>
            <a:ext cx="0" cy="17281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單箭頭接點 64"/>
          <p:cNvCxnSpPr/>
          <p:nvPr/>
        </p:nvCxnSpPr>
        <p:spPr>
          <a:xfrm>
            <a:off x="2483768" y="6525344"/>
            <a:ext cx="1944216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單箭頭接點 67"/>
          <p:cNvCxnSpPr/>
          <p:nvPr/>
        </p:nvCxnSpPr>
        <p:spPr>
          <a:xfrm flipV="1">
            <a:off x="4427984" y="4005064"/>
            <a:ext cx="0" cy="252028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單箭頭接點 69"/>
          <p:cNvCxnSpPr/>
          <p:nvPr/>
        </p:nvCxnSpPr>
        <p:spPr>
          <a:xfrm flipH="1" flipV="1">
            <a:off x="1835696" y="2708920"/>
            <a:ext cx="2592288" cy="129614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/>
          <p:nvPr/>
        </p:nvCxnSpPr>
        <p:spPr>
          <a:xfrm flipH="1">
            <a:off x="1115616" y="2708920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單箭頭接點 74"/>
          <p:cNvCxnSpPr/>
          <p:nvPr/>
        </p:nvCxnSpPr>
        <p:spPr>
          <a:xfrm>
            <a:off x="1115616" y="2708920"/>
            <a:ext cx="0" cy="7920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Arial" pitchFamily="34" charset="0"/>
                <a:cs typeface="Arial" pitchFamily="34" charset="0"/>
              </a:rPr>
              <a:t>Action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r>
              <a:rPr lang="en-US" altLang="zh-TW" sz="2000" dirty="0" smtClean="0">
                <a:latin typeface="Arial" pitchFamily="34" charset="0"/>
                <a:cs typeface="Arial" pitchFamily="34" charset="0"/>
              </a:rPr>
              <a:t>GND Pouring </a:t>
            </a:r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: Relief  Direct</a:t>
            </a:r>
          </a:p>
          <a:p>
            <a:endParaRPr lang="en-US" altLang="zh-TW" sz="2000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endParaRPr lang="en-US" altLang="zh-TW" dirty="0">
              <a:sym typeface="Wingdings" pitchFamily="2" charset="2"/>
            </a:endParaRPr>
          </a:p>
          <a:p>
            <a:endParaRPr lang="en-US" altLang="zh-TW" dirty="0" smtClean="0">
              <a:sym typeface="Wingdings" pitchFamily="2" charset="2"/>
            </a:endParaRPr>
          </a:p>
          <a:p>
            <a:endParaRPr lang="en-US" altLang="zh-TW" dirty="0">
              <a:sym typeface="Wingdings" pitchFamily="2" charset="2"/>
            </a:endParaRPr>
          </a:p>
          <a:p>
            <a:endParaRPr lang="en-US" altLang="zh-TW" dirty="0" smtClean="0">
              <a:sym typeface="Wingdings" pitchFamily="2" charset="2"/>
            </a:endParaRPr>
          </a:p>
          <a:p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GND </a:t>
            </a:r>
            <a:r>
              <a:rPr lang="en-US" altLang="zh-TW" sz="2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v</a:t>
            </a:r>
            <a:r>
              <a:rPr lang="en-US" altLang="zh-TW" sz="2000" dirty="0" err="1" smtClean="0">
                <a:latin typeface="Arial" pitchFamily="34" charset="0"/>
                <a:cs typeface="Arial" pitchFamily="34" charset="0"/>
                <a:sym typeface="Wingdings" pitchFamily="2" charset="2"/>
              </a:rPr>
              <a:t>ias</a:t>
            </a:r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: low impedance for current return</a:t>
            </a:r>
          </a:p>
          <a:p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Compact board : </a:t>
            </a:r>
            <a:r>
              <a:rPr lang="en-US" altLang="zh-TW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P</a:t>
            </a:r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hysically close</a:t>
            </a:r>
          </a:p>
          <a:p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Socket removal and mounted INA223 on the board directly to avoid possible connectivity issue</a:t>
            </a:r>
          </a:p>
          <a:p>
            <a:r>
              <a:rPr lang="en-US" altLang="zh-TW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4 layers board : Clearly routing plan for power / analog / GND </a:t>
            </a:r>
            <a:endParaRPr lang="en-US" altLang="zh-TW" sz="2000" dirty="0" smtClean="0">
              <a:sym typeface="Wingdings" pitchFamily="2" charset="2"/>
            </a:endParaRPr>
          </a:p>
          <a:p>
            <a:pPr>
              <a:buNone/>
            </a:pPr>
            <a:endParaRPr lang="en-US" altLang="zh-TW" dirty="0" smtClean="0">
              <a:sym typeface="Wingdings" pitchFamily="2" charset="2"/>
            </a:endParaRPr>
          </a:p>
          <a:p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4178399" cy="218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14900" y="1772816"/>
            <a:ext cx="422910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173</Words>
  <Application>Microsoft Office PowerPoint</Application>
  <PresentationFormat>如螢幕大小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Board Modification</vt:lpstr>
      <vt:lpstr>投影片 2</vt:lpstr>
      <vt:lpstr>2 Layers Board</vt:lpstr>
      <vt:lpstr>The Next Revision</vt:lpstr>
      <vt:lpstr>Action</vt:lpstr>
    </vt:vector>
  </TitlesOfParts>
  <Company>GMT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Ben.Huang</dc:creator>
  <cp:lastModifiedBy>Ben.Huang</cp:lastModifiedBy>
  <cp:revision>31</cp:revision>
  <dcterms:created xsi:type="dcterms:W3CDTF">2019-01-10T02:09:05Z</dcterms:created>
  <dcterms:modified xsi:type="dcterms:W3CDTF">2019-01-10T07:07:33Z</dcterms:modified>
</cp:coreProperties>
</file>