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0" r:id="rId2"/>
  </p:sldMasterIdLst>
  <p:notesMasterIdLst>
    <p:notesMasterId r:id="rId7"/>
  </p:notesMasterIdLst>
  <p:sldIdLst>
    <p:sldId id="1457" r:id="rId3"/>
    <p:sldId id="938" r:id="rId4"/>
    <p:sldId id="1443" r:id="rId5"/>
    <p:sldId id="144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C/DC" id="{9435C2EB-2FBB-4D92-97AE-C4CA5A619B70}">
          <p14:sldIdLst>
            <p14:sldId id="1457"/>
            <p14:sldId id="938"/>
            <p14:sldId id="1443"/>
            <p14:sldId id="144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EBB3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60"/>
  </p:normalViewPr>
  <p:slideViewPr>
    <p:cSldViewPr snapToGrid="0">
      <p:cViewPr varScale="1">
        <p:scale>
          <a:sx n="77" d="100"/>
          <a:sy n="77" d="100"/>
        </p:scale>
        <p:origin x="132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F92282-99F9-46C5-B57D-8C6D28416C70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8E784-CF5B-44E9-A45E-C64F29145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341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078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D2394B-E06C-4DC9-BCC2-551C3DED9AA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78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3187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20460">
              <a:defRPr/>
            </a:pPr>
            <a:fld id="{BED2394B-E06C-4DC9-BCC2-551C3DED9AAD}" type="slidenum">
              <a:rPr lang="en-US">
                <a:solidFill>
                  <a:srgbClr val="000000"/>
                </a:solidFill>
                <a:latin typeface="Arial" charset="0"/>
              </a:rPr>
              <a:pPr defTabSz="620460">
                <a:defRPr/>
              </a:pPr>
              <a:t>3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275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20460">
              <a:defRPr/>
            </a:pPr>
            <a:fld id="{BED2394B-E06C-4DC9-BCC2-551C3DED9AAD}" type="slidenum">
              <a:rPr lang="en-US">
                <a:solidFill>
                  <a:srgbClr val="000000"/>
                </a:solidFill>
                <a:latin typeface="Arial" charset="0"/>
              </a:rPr>
              <a:pPr defTabSz="620460">
                <a:defRPr/>
              </a:pPr>
              <a:t>4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275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1AFA4-1435-42E5-AA76-288B5A1FEC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546B55-EB21-4901-8609-59C646B697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755EA-EA25-427C-B60D-4537F8A7C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43E0-4B99-4C2C-9F2F-4E56F3F26C86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1619D-F768-4E52-A72D-6AE72D1D4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69BC3-BBAC-46D1-B0E6-FA07E78AC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082A3-480F-4296-85AE-3D27C10B1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670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CD19D-572F-41F4-98C4-057F17589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D30C09-A9D3-495F-AFFD-7414359E6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F224E-CC2C-4DDA-B4AB-BD396A112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43E0-4B99-4C2C-9F2F-4E56F3F26C86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C9FD8-61AA-4686-9BD6-8693F262A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F2831-6F4E-458E-A0A4-13A8A27DC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082A3-480F-4296-85AE-3D27C10B1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408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DF5F53-A9C9-48DE-BC41-4605BB3C41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6FE177-D51D-4C48-B24E-D18B855B39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45FAE-E244-41E6-8E25-F0413F852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43E0-4B99-4C2C-9F2F-4E56F3F26C86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763AA8-6D9F-47BE-8B26-D3E9DA5BD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109F4-119F-4D6B-A796-6E8FFAC21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082A3-480F-4296-85AE-3D27C10B1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35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43101"/>
            <a:ext cx="11277600" cy="1470025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698878"/>
            <a:ext cx="112776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856133" y="6038857"/>
            <a:ext cx="2844800" cy="206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232" fontAlgn="base">
              <a:spcBef>
                <a:spcPct val="0"/>
              </a:spcBef>
              <a:spcAft>
                <a:spcPct val="0"/>
              </a:spcAft>
              <a:defRPr/>
            </a:pPr>
            <a:fld id="{AE7985EE-CC81-4AD9-9FD5-46D7FDA8E03F}" type="slidenum">
              <a:rPr lang="en-US" smtClean="0">
                <a:solidFill>
                  <a:srgbClr val="000000"/>
                </a:solidFill>
              </a:rPr>
              <a:pPr defTabSz="91423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370637" y="6349593"/>
            <a:ext cx="7441996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33" dirty="0"/>
              <a:t>TI Confidential – NDA Restrictions</a:t>
            </a:r>
          </a:p>
        </p:txBody>
      </p:sp>
    </p:spTree>
    <p:extLst>
      <p:ext uri="{BB962C8B-B14F-4D97-AF65-F5344CB8AC3E}">
        <p14:creationId xmlns:p14="http://schemas.microsoft.com/office/powerpoint/2010/main" val="758627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2.jpg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362131"/>
            <a:ext cx="11277600" cy="1163571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525705"/>
            <a:ext cx="11277600" cy="838060"/>
          </a:xfrm>
          <a:ln/>
        </p:spPr>
        <p:txBody>
          <a:bodyPr/>
          <a:lstStyle>
            <a:lvl1pPr marL="0" indent="0">
              <a:buFontTx/>
              <a:buNone/>
              <a:defRPr sz="2667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46400" y="6203043"/>
            <a:ext cx="11832144" cy="472344"/>
            <a:chOff x="-34800" y="4652282"/>
            <a:chExt cx="8874108" cy="354258"/>
          </a:xfrm>
        </p:grpSpPr>
        <p:sp>
          <p:nvSpPr>
            <p:cNvPr id="9" name="Rectangle 8"/>
            <p:cNvSpPr/>
            <p:nvPr userDrawn="1"/>
          </p:nvSpPr>
          <p:spPr>
            <a:xfrm>
              <a:off x="-1" y="4652282"/>
              <a:ext cx="8836528" cy="3441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5" tIns="45718" rIns="91435" bIns="45718" rtlCol="0" anchor="ctr"/>
            <a:lstStyle/>
            <a:p>
              <a:pPr algn="ctr"/>
              <a:endParaRPr lang="en-US" sz="2400">
                <a:solidFill>
                  <a:srgbClr val="FFFFFF"/>
                </a:solidFill>
              </a:endParaRPr>
            </a:p>
          </p:txBody>
        </p:sp>
        <p:pic>
          <p:nvPicPr>
            <p:cNvPr id="10" name="Picture 9" descr="ti_logo_powerpoint_1_line.pn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7143651" y="4742198"/>
              <a:ext cx="1567826" cy="193747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 userDrawn="1"/>
          </p:nvGrpSpPr>
          <p:grpSpPr>
            <a:xfrm>
              <a:off x="-34800" y="4654430"/>
              <a:ext cx="8874108" cy="352110"/>
              <a:chOff x="-7620" y="6323077"/>
              <a:chExt cx="8814816" cy="466344"/>
            </a:xfrm>
          </p:grpSpPr>
          <p:cxnSp>
            <p:nvCxnSpPr>
              <p:cNvPr id="12" name="Straight Connector 11"/>
              <p:cNvCxnSpPr/>
              <p:nvPr userDrawn="1"/>
            </p:nvCxnSpPr>
            <p:spPr>
              <a:xfrm>
                <a:off x="-7620" y="6789420"/>
                <a:ext cx="8814816" cy="0"/>
              </a:xfrm>
              <a:prstGeom prst="line">
                <a:avLst/>
              </a:prstGeom>
              <a:ln w="3175" cmpd="sng">
                <a:solidFill>
                  <a:srgbClr val="0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 userDrawn="1"/>
            </p:nvCxnSpPr>
            <p:spPr>
              <a:xfrm>
                <a:off x="-7620" y="6324600"/>
                <a:ext cx="8814816" cy="0"/>
              </a:xfrm>
              <a:prstGeom prst="line">
                <a:avLst/>
              </a:prstGeom>
              <a:ln w="3175" cmpd="sng">
                <a:solidFill>
                  <a:srgbClr val="0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 userDrawn="1"/>
            </p:nvCxnSpPr>
            <p:spPr>
              <a:xfrm rot="16200000">
                <a:off x="8571262" y="6556249"/>
                <a:ext cx="466344" cy="0"/>
              </a:xfrm>
              <a:prstGeom prst="line">
                <a:avLst/>
              </a:prstGeom>
              <a:ln w="3175" cmpd="sng">
                <a:solidFill>
                  <a:srgbClr val="0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2281B-189C-DD44-8CCD-1176BC153EB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387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2.jpg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43101"/>
            <a:ext cx="11277600" cy="1470025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106671"/>
            <a:ext cx="11277600" cy="838060"/>
          </a:xfrm>
          <a:ln/>
        </p:spPr>
        <p:txBody>
          <a:bodyPr/>
          <a:lstStyle>
            <a:lvl1pPr marL="0" indent="0">
              <a:buFontTx/>
              <a:buNone/>
              <a:defRPr sz="2667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46400" y="6203043"/>
            <a:ext cx="11832144" cy="472344"/>
            <a:chOff x="-34800" y="4652282"/>
            <a:chExt cx="8874108" cy="354258"/>
          </a:xfrm>
        </p:grpSpPr>
        <p:sp>
          <p:nvSpPr>
            <p:cNvPr id="9" name="Rectangle 8"/>
            <p:cNvSpPr/>
            <p:nvPr userDrawn="1"/>
          </p:nvSpPr>
          <p:spPr>
            <a:xfrm>
              <a:off x="-1" y="4652282"/>
              <a:ext cx="8836528" cy="3441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5" tIns="45718" rIns="91435" bIns="45718" rtlCol="0" anchor="ctr"/>
            <a:lstStyle/>
            <a:p>
              <a:pPr algn="ctr"/>
              <a:endParaRPr lang="en-US" sz="2400">
                <a:solidFill>
                  <a:srgbClr val="FFFFFF"/>
                </a:solidFill>
              </a:endParaRPr>
            </a:p>
          </p:txBody>
        </p:sp>
        <p:pic>
          <p:nvPicPr>
            <p:cNvPr id="10" name="Picture 9" descr="ti_logo_powerpoint_1_line.pn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7143651" y="4742198"/>
              <a:ext cx="1567826" cy="193747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 userDrawn="1"/>
          </p:nvGrpSpPr>
          <p:grpSpPr>
            <a:xfrm>
              <a:off x="-34800" y="4654430"/>
              <a:ext cx="8874108" cy="352110"/>
              <a:chOff x="-7620" y="6323077"/>
              <a:chExt cx="8814816" cy="466344"/>
            </a:xfrm>
          </p:grpSpPr>
          <p:cxnSp>
            <p:nvCxnSpPr>
              <p:cNvPr id="12" name="Straight Connector 11"/>
              <p:cNvCxnSpPr/>
              <p:nvPr userDrawn="1"/>
            </p:nvCxnSpPr>
            <p:spPr>
              <a:xfrm>
                <a:off x="-7620" y="6789420"/>
                <a:ext cx="8814816" cy="0"/>
              </a:xfrm>
              <a:prstGeom prst="line">
                <a:avLst/>
              </a:prstGeom>
              <a:ln w="3175" cmpd="sng">
                <a:solidFill>
                  <a:srgbClr val="0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 userDrawn="1"/>
            </p:nvCxnSpPr>
            <p:spPr>
              <a:xfrm>
                <a:off x="-7620" y="6324600"/>
                <a:ext cx="8814816" cy="0"/>
              </a:xfrm>
              <a:prstGeom prst="line">
                <a:avLst/>
              </a:prstGeom>
              <a:ln w="3175" cmpd="sng">
                <a:solidFill>
                  <a:srgbClr val="0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 userDrawn="1"/>
            </p:nvCxnSpPr>
            <p:spPr>
              <a:xfrm rot="16200000">
                <a:off x="8571262" y="6556249"/>
                <a:ext cx="466344" cy="0"/>
              </a:xfrm>
              <a:prstGeom prst="line">
                <a:avLst/>
              </a:prstGeom>
              <a:ln w="3175" cmpd="sng">
                <a:solidFill>
                  <a:srgbClr val="0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285883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1_grey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43101"/>
            <a:ext cx="11277600" cy="1470025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698878"/>
            <a:ext cx="112776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5" name="Picture 14" descr="LeadCoachWin.psd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03" y="264081"/>
            <a:ext cx="2551397" cy="1079388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-46400" y="6203043"/>
            <a:ext cx="11832144" cy="472344"/>
            <a:chOff x="-34800" y="4652282"/>
            <a:chExt cx="8874108" cy="354258"/>
          </a:xfrm>
        </p:grpSpPr>
        <p:sp>
          <p:nvSpPr>
            <p:cNvPr id="9" name="Rectangle 8"/>
            <p:cNvSpPr/>
            <p:nvPr userDrawn="1"/>
          </p:nvSpPr>
          <p:spPr>
            <a:xfrm>
              <a:off x="-1" y="4652282"/>
              <a:ext cx="8836528" cy="3441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5" tIns="45718" rIns="91435" bIns="45718" rtlCol="0" anchor="ctr"/>
            <a:lstStyle/>
            <a:p>
              <a:pPr algn="ctr"/>
              <a:endParaRPr lang="en-US" sz="2400">
                <a:solidFill>
                  <a:srgbClr val="FFFFFF"/>
                </a:solidFill>
              </a:endParaRPr>
            </a:p>
          </p:txBody>
        </p:sp>
        <p:pic>
          <p:nvPicPr>
            <p:cNvPr id="10" name="Picture 9" descr="ti_logo_powerpoint_1_line.pn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7143651" y="4742198"/>
              <a:ext cx="1567826" cy="193747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 userDrawn="1"/>
          </p:nvGrpSpPr>
          <p:grpSpPr>
            <a:xfrm>
              <a:off x="-34800" y="4654430"/>
              <a:ext cx="8874108" cy="352110"/>
              <a:chOff x="-7620" y="6323077"/>
              <a:chExt cx="8814816" cy="466344"/>
            </a:xfrm>
          </p:grpSpPr>
          <p:cxnSp>
            <p:nvCxnSpPr>
              <p:cNvPr id="12" name="Straight Connector 11"/>
              <p:cNvCxnSpPr/>
              <p:nvPr userDrawn="1"/>
            </p:nvCxnSpPr>
            <p:spPr>
              <a:xfrm>
                <a:off x="-7620" y="6789420"/>
                <a:ext cx="8814816" cy="0"/>
              </a:xfrm>
              <a:prstGeom prst="line">
                <a:avLst/>
              </a:prstGeom>
              <a:ln w="3175" cmpd="sng">
                <a:solidFill>
                  <a:srgbClr val="0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 userDrawn="1"/>
            </p:nvCxnSpPr>
            <p:spPr>
              <a:xfrm>
                <a:off x="-7620" y="6324600"/>
                <a:ext cx="8814816" cy="0"/>
              </a:xfrm>
              <a:prstGeom prst="line">
                <a:avLst/>
              </a:prstGeom>
              <a:ln w="3175" cmpd="sng">
                <a:solidFill>
                  <a:srgbClr val="0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 userDrawn="1"/>
            </p:nvCxnSpPr>
            <p:spPr>
              <a:xfrm rot="16200000">
                <a:off x="8571262" y="6556249"/>
                <a:ext cx="466344" cy="0"/>
              </a:xfrm>
              <a:prstGeom prst="line">
                <a:avLst/>
              </a:prstGeom>
              <a:ln w="3175" cmpd="sng">
                <a:solidFill>
                  <a:srgbClr val="0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274495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3" y="1048474"/>
            <a:ext cx="11290300" cy="4945932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  <a:lvl3pPr>
              <a:defRPr sz="1733"/>
            </a:lvl3pPr>
            <a:lvl4pPr>
              <a:defRPr sz="1733"/>
            </a:lvl4pPr>
            <a:lvl5pPr>
              <a:defRPr sz="173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856133" y="6049970"/>
            <a:ext cx="2844800" cy="206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232" fontAlgn="base">
              <a:spcBef>
                <a:spcPct val="0"/>
              </a:spcBef>
              <a:spcAft>
                <a:spcPct val="0"/>
              </a:spcAft>
              <a:defRPr/>
            </a:pPr>
            <a:fld id="{128E319A-B9F6-4FB7-9BDD-0D517CA1CB71}" type="slidenum">
              <a:rPr lang="en-US" smtClean="0">
                <a:solidFill>
                  <a:srgbClr val="000000"/>
                </a:solidFill>
              </a:rPr>
              <a:pPr defTabSz="91423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262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856133" y="6049970"/>
            <a:ext cx="2844800" cy="206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232" fontAlgn="base">
              <a:spcBef>
                <a:spcPct val="0"/>
              </a:spcBef>
              <a:spcAft>
                <a:spcPct val="0"/>
              </a:spcAft>
              <a:defRPr/>
            </a:pPr>
            <a:fld id="{00C9E872-E0BB-4469-A3CE-4B2AA192E6E7}" type="slidenum">
              <a:rPr lang="en-US" smtClean="0">
                <a:solidFill>
                  <a:srgbClr val="000000"/>
                </a:solidFill>
              </a:rPr>
              <a:pPr defTabSz="91423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292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856133" y="6049970"/>
            <a:ext cx="2844800" cy="206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232" fontAlgn="base">
              <a:spcBef>
                <a:spcPct val="0"/>
              </a:spcBef>
              <a:spcAft>
                <a:spcPct val="0"/>
              </a:spcAft>
              <a:defRPr/>
            </a:pPr>
            <a:fld id="{DC0F6681-0B9D-4147-BD5D-B07A4CAAC7B9}" type="slidenum">
              <a:rPr lang="en-US" smtClean="0">
                <a:solidFill>
                  <a:srgbClr val="000000"/>
                </a:solidFill>
              </a:rPr>
              <a:pPr defTabSz="91423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6338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501" y="1185864"/>
            <a:ext cx="5543551" cy="469265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0" tIns="38083" rIns="76170" bIns="38083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2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1" y="1185864"/>
            <a:ext cx="5543549" cy="469265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0" tIns="38083" rIns="76170" bIns="38083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48F6-AAA9-4A8D-A869-511B3DFE32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981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A94AF-013A-48EE-8B2A-57A4629A8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6B4CE-6FCF-409C-9126-1596AE8DD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B41EE-0973-40DD-B578-F0F49B8F2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43E0-4B99-4C2C-9F2F-4E56F3F26C86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17CF8-08F7-4000-AC79-7273BDE7E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FDF1B-4F6F-496E-87A4-BA21DDAFE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082A3-480F-4296-85AE-3D27C10B1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68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4C0CB-6D13-429D-8B15-6D59ED442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6DD555-9566-4DA5-BA66-09222724B4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2D1903-0327-417C-99A9-D772FBA99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43E0-4B99-4C2C-9F2F-4E56F3F26C86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C7266-2B69-467E-97DD-3B854FDEA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F52DD-5A37-464F-9873-A08D9955C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082A3-480F-4296-85AE-3D27C10B1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964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C56CF-2A87-4E48-8EFC-84F7D2EC8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5B07F-E7D8-4807-B26C-F651740DA1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2BF059-DFAC-4649-8DE0-648DEA404F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B40342-882C-4BEA-8AE4-D17488E3D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43E0-4B99-4C2C-9F2F-4E56F3F26C86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4C58E8-4161-4812-840C-FC4E3F5BC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DB2C8E-76CD-41FB-ADD8-F0133DB75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082A3-480F-4296-85AE-3D27C10B1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32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D412F-0F57-409F-A813-19B584B5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9FA5C3-4C11-46F0-BA79-FB19EC98D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371F1D-04C4-4C75-A8B2-4541E1CAFA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DA8A29-648D-4A8D-A41D-0CF45ADD8C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A20819-7258-49E2-84F8-F739C93B7D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F2A9D1-E45F-4A72-9E25-5DF784B39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43E0-4B99-4C2C-9F2F-4E56F3F26C86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D91402-F73A-45BC-AF08-18784C1C0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000AC7-E5CF-47A0-96D1-668BA46A8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082A3-480F-4296-85AE-3D27C10B1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0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6549C-6890-4DD5-9101-FDCB0F0D9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95188A-3294-4732-AA18-C2E02E9C3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43E0-4B99-4C2C-9F2F-4E56F3F26C86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008047-87FF-4A1B-93BA-6320E05AD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BE7827-42F3-4CBA-959D-35D2F19C5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082A3-480F-4296-85AE-3D27C10B1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04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5DEB8A-9B6D-4A29-95F6-F421277C2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43E0-4B99-4C2C-9F2F-4E56F3F26C86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DC0543-A1C2-4633-87F1-52EF51670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AA62B-E564-411B-B5DF-FEDDBB4C6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082A3-480F-4296-85AE-3D27C10B1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23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7B8C5-2520-4E25-A514-62E96340A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B026B-C1C5-4B47-9C07-F5EDC14AF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109B1F-DB46-407E-8649-BF0124BC9F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09FE51-B21A-4B7B-8E5C-7609FC086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43E0-4B99-4C2C-9F2F-4E56F3F26C86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D3953-33EE-443C-A448-173217BCC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0CC985-6C0A-4059-BEAF-F74B66424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082A3-480F-4296-85AE-3D27C10B1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20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A0F54-C0DC-4E53-B434-41F9BD75D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37CB85-64E2-4859-A168-45BF0161B7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7177B1-1929-4B77-B43F-D0727C73E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877CD4-FE68-4CE8-961C-94F29F017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43E0-4B99-4C2C-9F2F-4E56F3F26C86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F24F5A-A7D0-474A-8FBC-93F5C34F7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0CF7E1-2FEA-4C0F-BAF9-AD19B8B1D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082A3-480F-4296-85AE-3D27C10B1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980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32E752-B4FC-404F-8440-40EEDFCEB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9E6C18-4190-4153-84C8-7B8754CBD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7E422-2020-4059-82A6-05CE889546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B43E0-4B99-4C2C-9F2F-4E56F3F26C86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3E67B-5945-4DE6-9B0B-E159A555E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B4D44-5518-413E-89EF-C2C2F88764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082A3-480F-4296-85AE-3D27C10B1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87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4" y="6324600"/>
            <a:ext cx="11739033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0" tIns="60951" rIns="121900" bIns="60951" anchor="ctr"/>
          <a:lstStyle/>
          <a:p>
            <a:pPr algn="ctr" defTabSz="91423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733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037" y="6324600"/>
            <a:ext cx="11654367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0" tIns="60951" rIns="121900" bIns="60951" anchor="ctr"/>
          <a:lstStyle/>
          <a:p>
            <a:pPr algn="ctr" defTabSz="91423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733" dirty="0">
              <a:solidFill>
                <a:srgbClr val="FFFFFF"/>
              </a:solidFill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9033" y="142881"/>
            <a:ext cx="112776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3" y="1058866"/>
            <a:ext cx="11290300" cy="49355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-46400" y="6203043"/>
            <a:ext cx="11832144" cy="472344"/>
            <a:chOff x="-34800" y="4652282"/>
            <a:chExt cx="8874108" cy="354258"/>
          </a:xfrm>
        </p:grpSpPr>
        <p:sp>
          <p:nvSpPr>
            <p:cNvPr id="12" name="Rectangle 11"/>
            <p:cNvSpPr/>
            <p:nvPr userDrawn="1"/>
          </p:nvSpPr>
          <p:spPr>
            <a:xfrm>
              <a:off x="-1" y="4652282"/>
              <a:ext cx="8836528" cy="3441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5" tIns="45718" rIns="91435" bIns="45718" rtlCol="0" anchor="ctr"/>
            <a:lstStyle/>
            <a:p>
              <a:pPr algn="ctr"/>
              <a:endParaRPr lang="en-US" sz="2400">
                <a:solidFill>
                  <a:srgbClr val="FFFFFF"/>
                </a:solidFill>
              </a:endParaRPr>
            </a:p>
          </p:txBody>
        </p:sp>
        <p:pic>
          <p:nvPicPr>
            <p:cNvPr id="16" name="Picture 15" descr="ti_logo_powerpoint_1_line.png"/>
            <p:cNvPicPr>
              <a:picLocks noChangeAspect="1"/>
            </p:cNvPicPr>
            <p:nvPr userDrawn="1"/>
          </p:nvPicPr>
          <p:blipFill>
            <a:blip r:embed="rId10" cstate="print"/>
            <a:stretch>
              <a:fillRect/>
            </a:stretch>
          </p:blipFill>
          <p:spPr>
            <a:xfrm>
              <a:off x="7143651" y="4742198"/>
              <a:ext cx="1567826" cy="193747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 userDrawn="1"/>
          </p:nvGrpSpPr>
          <p:grpSpPr>
            <a:xfrm>
              <a:off x="-34800" y="4654430"/>
              <a:ext cx="8874108" cy="352110"/>
              <a:chOff x="-7620" y="6323077"/>
              <a:chExt cx="8814816" cy="466344"/>
            </a:xfrm>
          </p:grpSpPr>
          <p:cxnSp>
            <p:nvCxnSpPr>
              <p:cNvPr id="18" name="Straight Connector 17"/>
              <p:cNvCxnSpPr/>
              <p:nvPr userDrawn="1"/>
            </p:nvCxnSpPr>
            <p:spPr>
              <a:xfrm>
                <a:off x="-7620" y="6789420"/>
                <a:ext cx="8814816" cy="0"/>
              </a:xfrm>
              <a:prstGeom prst="line">
                <a:avLst/>
              </a:prstGeom>
              <a:ln w="3175" cmpd="sng">
                <a:solidFill>
                  <a:srgbClr val="0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>
              <a:xfrm>
                <a:off x="-7620" y="6324600"/>
                <a:ext cx="8814816" cy="0"/>
              </a:xfrm>
              <a:prstGeom prst="line">
                <a:avLst/>
              </a:prstGeom>
              <a:ln w="3175" cmpd="sng">
                <a:solidFill>
                  <a:srgbClr val="0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 userDrawn="1"/>
            </p:nvCxnSpPr>
            <p:spPr>
              <a:xfrm rot="16200000">
                <a:off x="8571262" y="6556249"/>
                <a:ext cx="466344" cy="0"/>
              </a:xfrm>
              <a:prstGeom prst="line">
                <a:avLst/>
              </a:prstGeom>
              <a:ln w="3175" cmpd="sng">
                <a:solidFill>
                  <a:srgbClr val="0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59613" y="6399995"/>
            <a:ext cx="28448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892281B-189C-DD44-8CCD-1176BC153EB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70637" y="6349593"/>
            <a:ext cx="7441996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33" dirty="0"/>
              <a:t>TI Confidential – NDA Restrictions</a:t>
            </a:r>
          </a:p>
        </p:txBody>
      </p:sp>
    </p:spTree>
    <p:extLst>
      <p:ext uri="{BB962C8B-B14F-4D97-AF65-F5344CB8AC3E}">
        <p14:creationId xmlns:p14="http://schemas.microsoft.com/office/powerpoint/2010/main" val="334828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733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115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6pPr>
      <a:lvl7pPr marL="914232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7pPr>
      <a:lvl8pPr marL="1371347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8pPr>
      <a:lvl9pPr marL="1828461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9pPr>
    </p:titleStyle>
    <p:bodyStyle>
      <a:lvl1pPr marL="226972" indent="-226972" algn="l" rtl="0" eaLnBrk="0" fontAlgn="base" hangingPunct="0">
        <a:spcBef>
          <a:spcPts val="8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74568" indent="-23332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853917" indent="-165069" algn="l" rtl="0" eaLnBrk="0" fontAlgn="base" hangingPunct="0">
        <a:spcBef>
          <a:spcPct val="15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201517" indent="-233320" algn="l" rtl="0" eaLnBrk="0" fontAlgn="base" hangingPunct="0">
        <a:spcBef>
          <a:spcPct val="5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488797" indent="-173008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1945914" indent="-17300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403031" indent="-17300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2860146" indent="-17300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317258" indent="-17300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32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1pPr>
      <a:lvl2pPr marL="457115" algn="l" defTabSz="914232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2pPr>
      <a:lvl3pPr marL="914232" algn="l" defTabSz="914232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7" algn="l" defTabSz="914232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4pPr>
      <a:lvl5pPr marL="1828461" algn="l" defTabSz="914232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6" algn="l" defTabSz="914232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6pPr>
      <a:lvl7pPr marL="2742694" algn="l" defTabSz="914232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7pPr>
      <a:lvl8pPr marL="3199808" algn="l" defTabSz="914232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8pPr>
      <a:lvl9pPr marL="3656922" algn="l" defTabSz="914232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i.com/product/OPA333-Q1?keyMatch=OPA333-Q1&amp;tisearch=search-everything&amp;usecase=GPN" TargetMode="External"/><Relationship Id="rId13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hyperlink" Target="https://www.ti.com/product/OPA388-Q1" TargetMode="Externa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www.ti.com/product/TLV2197-Q1?keyMatch=TLV2197-Q1&amp;tisearch=search-everything&amp;usecase=GPN" TargetMode="External"/><Relationship Id="rId11" Type="http://schemas.openxmlformats.org/officeDocument/2006/relationships/hyperlink" Target="mailto:Fattakhov,%20Jacob%20%3cj-fattakhov@ti.com%3e" TargetMode="External"/><Relationship Id="rId5" Type="http://schemas.openxmlformats.org/officeDocument/2006/relationships/image" Target="../media/image7.png"/><Relationship Id="rId10" Type="http://schemas.openxmlformats.org/officeDocument/2006/relationships/hyperlink" Target="mailto:Sinha,%20Kartik%20%3ck-sinha@ti.com%3e" TargetMode="External"/><Relationship Id="rId4" Type="http://schemas.openxmlformats.org/officeDocument/2006/relationships/image" Target="../media/image6.png"/><Relationship Id="rId9" Type="http://schemas.openxmlformats.org/officeDocument/2006/relationships/hyperlink" Target="https://www.ti.com/product/OPA317-Q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.com/product/INA148-Q1?keyMatch=ina148-q1&amp;tisearch=Search-EN-Everythi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Relationship Id="rId5" Type="http://schemas.openxmlformats.org/officeDocument/2006/relationships/hyperlink" Target="http://www.ti.com/product/OPA376-Q1/description?keyMatch=opa376-q1&amp;tisearch=Search-EN-Everything" TargetMode="External"/><Relationship Id="rId4" Type="http://schemas.openxmlformats.org/officeDocument/2006/relationships/hyperlink" Target="http://www.ti.com/product/OPA197-Q1?keyMatch=opa197-q1&amp;tisearch=Search-EN-Everythi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19" y="3090"/>
            <a:ext cx="12077381" cy="814388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Precision Amplifiers for</a:t>
            </a:r>
            <a:r>
              <a:rPr lang="en-US" sz="3200" dirty="0">
                <a:solidFill>
                  <a:srgbClr val="DE0000"/>
                </a:solidFill>
              </a:rPr>
              <a:t> DC-DC Converters</a:t>
            </a:r>
            <a:endParaRPr lang="en-US" sz="2667" dirty="0">
              <a:solidFill>
                <a:srgbClr val="DE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19170">
              <a:defRPr/>
            </a:pPr>
            <a:fld id="{D76396CE-55F1-4609-88C2-DCC1D1D70527}" type="slidenum">
              <a:rPr lang="en-US">
                <a:solidFill>
                  <a:srgbClr val="000000"/>
                </a:solidFill>
              </a:rPr>
              <a:pPr defTabSz="1219170">
                <a:defRPr/>
              </a:pPr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03343" y="3672714"/>
            <a:ext cx="3711787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67" b="1" dirty="0">
                <a:solidFill>
                  <a:srgbClr val="FFFFFF"/>
                </a:solidFill>
                <a:latin typeface="Arial"/>
              </a:rPr>
              <a:t>Reference Designs / Collateral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627120" y="1010184"/>
            <a:ext cx="6462304" cy="50739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r="2700000" algn="ctr" rotWithShape="0">
              <a:schemeClr val="tx1"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228594" indent="-228594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133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Rectangle 14"/>
          <p:cNvSpPr>
            <a:spLocks noChangeArrowheads="1"/>
          </p:cNvSpPr>
          <p:nvPr/>
        </p:nvSpPr>
        <p:spPr bwMode="auto">
          <a:xfrm>
            <a:off x="5605304" y="693834"/>
            <a:ext cx="6484120" cy="316655"/>
          </a:xfrm>
          <a:prstGeom prst="rect">
            <a:avLst/>
          </a:prstGeom>
          <a:gradFill>
            <a:gsLst>
              <a:gs pos="0">
                <a:srgbClr val="8B0000"/>
              </a:gs>
              <a:gs pos="50000">
                <a:srgbClr val="C80000"/>
              </a:gs>
              <a:gs pos="100000">
                <a:srgbClr val="EF0000"/>
              </a:gs>
            </a:gsLst>
            <a:lin ang="16200000" scaled="0"/>
          </a:gradFill>
          <a:ln>
            <a:solidFill>
              <a:schemeClr val="bg1"/>
            </a:solidFill>
          </a:ln>
          <a:effectLst>
            <a:outerShdw blurRad="152400" dir="2700000" algn="ctr" rotWithShape="0">
              <a:schemeClr val="tx1">
                <a:alpha val="70000"/>
              </a:schemeClr>
            </a:outerShdw>
          </a:effectLst>
        </p:spPr>
        <p:txBody>
          <a:bodyPr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FFFFFF"/>
                </a:solidFill>
                <a:latin typeface="Arial"/>
              </a:rPr>
              <a:t>     Key amplifier specs and hero parts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02577" y="3811040"/>
            <a:ext cx="5345723" cy="14372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r="2700000" algn="ctr" rotWithShape="0">
              <a:schemeClr val="tx1"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>
            <a:noAutofit/>
          </a:bodyPr>
          <a:lstStyle/>
          <a:p>
            <a:pPr marL="228594" indent="-228594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330" dirty="0">
              <a:solidFill>
                <a:srgbClr val="000000"/>
              </a:solidFill>
            </a:endParaRPr>
          </a:p>
        </p:txBody>
      </p:sp>
      <p:pic>
        <p:nvPicPr>
          <p:cNvPr id="21" name="Picture 20" descr="Chip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4216" y="721343"/>
            <a:ext cx="274107" cy="2741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11763BF6-F9C1-4248-BD05-DB51609359FC}"/>
              </a:ext>
            </a:extLst>
          </p:cNvPr>
          <p:cNvSpPr txBox="1"/>
          <p:nvPr/>
        </p:nvSpPr>
        <p:spPr>
          <a:xfrm>
            <a:off x="5941494" y="5466416"/>
            <a:ext cx="5719439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indent="-228594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333" dirty="0">
              <a:solidFill>
                <a:srgbClr val="000000"/>
              </a:solidFill>
              <a:latin typeface="Arial"/>
            </a:endParaRPr>
          </a:p>
          <a:p>
            <a:pPr marL="137157" indent="-137157" defTabSz="121917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endParaRPr lang="en-US" sz="1333" dirty="0">
              <a:solidFill>
                <a:srgbClr val="000000">
                  <a:lumMod val="65000"/>
                  <a:lumOff val="35000"/>
                </a:srgbClr>
              </a:solidFill>
              <a:latin typeface="Arial"/>
            </a:endParaRPr>
          </a:p>
        </p:txBody>
      </p:sp>
      <p:sp>
        <p:nvSpPr>
          <p:cNvPr id="47" name="Rectangle 14"/>
          <p:cNvSpPr>
            <a:spLocks noChangeArrowheads="1"/>
          </p:cNvSpPr>
          <p:nvPr/>
        </p:nvSpPr>
        <p:spPr bwMode="auto">
          <a:xfrm>
            <a:off x="109566" y="3494385"/>
            <a:ext cx="5360550" cy="316655"/>
          </a:xfrm>
          <a:prstGeom prst="rect">
            <a:avLst/>
          </a:prstGeom>
          <a:gradFill>
            <a:gsLst>
              <a:gs pos="0">
                <a:srgbClr val="8B0000"/>
              </a:gs>
              <a:gs pos="50000">
                <a:srgbClr val="C80000"/>
              </a:gs>
              <a:gs pos="100000">
                <a:srgbClr val="EF0000"/>
              </a:gs>
            </a:gsLst>
            <a:lin ang="16200000" scaled="0"/>
          </a:gradFill>
          <a:ln>
            <a:solidFill>
              <a:schemeClr val="bg1"/>
            </a:solidFill>
          </a:ln>
          <a:effectLst>
            <a:outerShdw blurRad="152400" dir="2700000" algn="ctr" rotWithShape="0">
              <a:schemeClr val="tx1">
                <a:alpha val="70000"/>
              </a:schemeClr>
            </a:outerShdw>
          </a:effectLst>
        </p:spPr>
        <p:txBody>
          <a:bodyPr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FFFFFF"/>
                </a:solidFill>
                <a:latin typeface="Arial"/>
              </a:rPr>
              <a:t>     Key specs for current/voltage/temp. sensing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99993" y="1041915"/>
            <a:ext cx="4838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1600" u="sng" dirty="0">
                <a:solidFill>
                  <a:srgbClr val="000000"/>
                </a:solidFill>
                <a:latin typeface="Arial"/>
              </a:rPr>
              <a:t>Current/Voltage sensing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5799993" y="3641763"/>
            <a:ext cx="66341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1600" u="sng" dirty="0">
                <a:solidFill>
                  <a:srgbClr val="000000"/>
                </a:solidFill>
                <a:latin typeface="Arial"/>
              </a:rPr>
              <a:t>Temperature sensing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01521" y="671629"/>
            <a:ext cx="5346780" cy="2788400"/>
            <a:chOff x="4531360" y="585232"/>
            <a:chExt cx="4117340" cy="2091300"/>
          </a:xfrm>
        </p:grpSpPr>
        <p:sp>
          <p:nvSpPr>
            <p:cNvPr id="36" name="Rectangle 35"/>
            <p:cNvSpPr/>
            <p:nvPr/>
          </p:nvSpPr>
          <p:spPr>
            <a:xfrm>
              <a:off x="4531361" y="838015"/>
              <a:ext cx="4117339" cy="18385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r="2700000" algn="ctr" rotWithShape="0">
                <a:schemeClr val="tx1"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133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" name="Rectangle 14"/>
            <p:cNvSpPr>
              <a:spLocks noChangeArrowheads="1"/>
            </p:cNvSpPr>
            <p:nvPr/>
          </p:nvSpPr>
          <p:spPr bwMode="auto">
            <a:xfrm>
              <a:off x="4531360" y="600524"/>
              <a:ext cx="4117340" cy="237491"/>
            </a:xfrm>
            <a:prstGeom prst="rect">
              <a:avLst/>
            </a:prstGeom>
            <a:gradFill>
              <a:gsLst>
                <a:gs pos="0">
                  <a:srgbClr val="8B0000"/>
                </a:gs>
                <a:gs pos="50000">
                  <a:srgbClr val="C80000"/>
                </a:gs>
                <a:gs pos="100000">
                  <a:srgbClr val="EF0000"/>
                </a:gs>
              </a:gsLst>
              <a:lin ang="16200000" scaled="0"/>
            </a:gradFill>
            <a:ln>
              <a:solidFill>
                <a:schemeClr val="bg1"/>
              </a:solidFill>
            </a:ln>
            <a:effectLst>
              <a:outerShdw blurRad="152400" dir="2700000" algn="ctr" rotWithShape="0">
                <a:schemeClr val="tx1">
                  <a:alpha val="70000"/>
                </a:schemeClr>
              </a:outerShdw>
            </a:effectLst>
          </p:spPr>
          <p:txBody>
            <a:bodyPr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20" name="Picture 19" descr="Applications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5673" y="623619"/>
              <a:ext cx="339442" cy="20366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929D69E-510B-D648-A60B-A3B2E61FAF1B}"/>
                </a:ext>
              </a:extLst>
            </p:cNvPr>
            <p:cNvSpPr txBox="1"/>
            <p:nvPr/>
          </p:nvSpPr>
          <p:spPr>
            <a:xfrm>
              <a:off x="4851968" y="585232"/>
              <a:ext cx="280358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FFFFFF"/>
                  </a:solidFill>
                </a:rPr>
                <a:t>Subsystem: Bidirectional converter</a:t>
              </a:r>
              <a:endParaRPr lang="en-US" sz="1467" dirty="0">
                <a:solidFill>
                  <a:srgbClr val="FFFFFF"/>
                </a:solidFill>
                <a:latin typeface="Arial"/>
              </a:endParaRPr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45" y="3505467"/>
            <a:ext cx="406400" cy="38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Footer Placeholder 3"/>
          <p:cNvSpPr txBox="1">
            <a:spLocks noGrp="1"/>
          </p:cNvSpPr>
          <p:nvPr/>
        </p:nvSpPr>
        <p:spPr bwMode="auto">
          <a:xfrm>
            <a:off x="4825685" y="6426411"/>
            <a:ext cx="2160273" cy="235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471" tIns="50733" rIns="101471" bIns="50733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933" dirty="0">
                <a:solidFill>
                  <a:srgbClr val="000000"/>
                </a:solidFill>
                <a:latin typeface="Arial"/>
                <a:cs typeface="Arial" pitchFamily="34" charset="0"/>
              </a:rPr>
              <a:t>TI Confidential - NDA Restrictions</a:t>
            </a:r>
          </a:p>
        </p:txBody>
      </p: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FF95C7F1-A017-4D5F-86AB-8781FC6345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93254"/>
              </p:ext>
            </p:extLst>
          </p:nvPr>
        </p:nvGraphicFramePr>
        <p:xfrm>
          <a:off x="5677563" y="1355498"/>
          <a:ext cx="6254089" cy="222080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{2A488322-F2BA-4B5B-9748-0D474271808F}</a:tableStyleId>
              </a:tblPr>
              <a:tblGrid>
                <a:gridCol w="1123455">
                  <a:extLst>
                    <a:ext uri="{9D8B030D-6E8A-4147-A177-3AD203B41FA5}">
                      <a16:colId xmlns:a16="http://schemas.microsoft.com/office/drawing/2014/main" val="3929330565"/>
                    </a:ext>
                  </a:extLst>
                </a:gridCol>
                <a:gridCol w="1004397">
                  <a:extLst>
                    <a:ext uri="{9D8B030D-6E8A-4147-A177-3AD203B41FA5}">
                      <a16:colId xmlns:a16="http://schemas.microsoft.com/office/drawing/2014/main" val="2402899398"/>
                    </a:ext>
                  </a:extLst>
                </a:gridCol>
                <a:gridCol w="831059">
                  <a:extLst>
                    <a:ext uri="{9D8B030D-6E8A-4147-A177-3AD203B41FA5}">
                      <a16:colId xmlns:a16="http://schemas.microsoft.com/office/drawing/2014/main" val="3784366484"/>
                    </a:ext>
                  </a:extLst>
                </a:gridCol>
                <a:gridCol w="640876">
                  <a:extLst>
                    <a:ext uri="{9D8B030D-6E8A-4147-A177-3AD203B41FA5}">
                      <a16:colId xmlns:a16="http://schemas.microsoft.com/office/drawing/2014/main" val="2476103766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56184234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239454639"/>
                    </a:ext>
                  </a:extLst>
                </a:gridCol>
                <a:gridCol w="1063627">
                  <a:extLst>
                    <a:ext uri="{9D8B030D-6E8A-4147-A177-3AD203B41FA5}">
                      <a16:colId xmlns:a16="http://schemas.microsoft.com/office/drawing/2014/main" val="3910850187"/>
                    </a:ext>
                  </a:extLst>
                </a:gridCol>
              </a:tblGrid>
              <a:tr h="616335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+mn-lt"/>
                        </a:rPr>
                        <a:t>Device</a:t>
                      </a:r>
                    </a:p>
                    <a:p>
                      <a:pPr algn="ctr"/>
                      <a:r>
                        <a:rPr lang="en-US" sz="900" dirty="0">
                          <a:latin typeface="+mn-lt"/>
                        </a:rPr>
                        <a:t>Dual Channel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77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+mn-lt"/>
                        </a:rPr>
                        <a:t>Supply Range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77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n-lt"/>
                        </a:rPr>
                        <a:t>Channel Count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77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n-lt"/>
                        </a:rPr>
                        <a:t>GBW (MHz)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77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n-lt"/>
                        </a:rPr>
                        <a:t>Slew Rate</a:t>
                      </a:r>
                      <a:br>
                        <a:rPr lang="en-US" sz="1050" b="1" dirty="0">
                          <a:latin typeface="+mn-lt"/>
                        </a:rPr>
                      </a:br>
                      <a:r>
                        <a:rPr lang="en-US" sz="1050" b="1" dirty="0">
                          <a:latin typeface="+mn-lt"/>
                        </a:rPr>
                        <a:t>(V/µs)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77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7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latin typeface="+mn-lt"/>
                        </a:rPr>
                        <a:t> Vos </a:t>
                      </a:r>
                      <a:br>
                        <a:rPr lang="en-US" sz="1050" dirty="0">
                          <a:latin typeface="+mn-lt"/>
                        </a:rPr>
                      </a:br>
                      <a:r>
                        <a:rPr lang="en-US" sz="1050" dirty="0">
                          <a:latin typeface="+mn-lt"/>
                        </a:rPr>
                        <a:t>(mV) (max)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77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7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latin typeface="+mn-lt"/>
                        </a:rPr>
                        <a:t>Cost</a:t>
                      </a:r>
                      <a:br>
                        <a:rPr lang="en-US" sz="1050" b="1" dirty="0">
                          <a:latin typeface="+mn-lt"/>
                        </a:rPr>
                      </a:br>
                      <a:r>
                        <a:rPr lang="en-US" sz="1050" b="1" dirty="0">
                          <a:latin typeface="+mn-lt"/>
                        </a:rPr>
                        <a:t>(1ku) (single)</a:t>
                      </a:r>
                    </a:p>
                    <a:p>
                      <a:pPr marL="0" marR="0" indent="0" algn="ctr" defTabSz="7617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1" dirty="0">
                        <a:latin typeface="+mn-lt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77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878680"/>
                  </a:ext>
                </a:extLst>
              </a:tr>
              <a:tr h="401118">
                <a:tc>
                  <a:txBody>
                    <a:bodyPr/>
                    <a:lstStyle/>
                    <a:p>
                      <a:pPr marL="0" marR="0" lvl="0" indent="0" algn="ctr" defTabSz="9142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TLVx197-Q1</a:t>
                      </a:r>
                      <a:b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Texas Instruments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4.5V – 36V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1,2,4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2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3.4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$0.468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351474"/>
                  </a:ext>
                </a:extLst>
              </a:tr>
              <a:tr h="40111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rgbClr val="C00000"/>
                          </a:solidFill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OPAx388-Q1</a:t>
                      </a:r>
                      <a:br>
                        <a:rPr lang="en-US" sz="1050" dirty="0"/>
                      </a:br>
                      <a:r>
                        <a:rPr lang="en-US" sz="750" dirty="0"/>
                        <a:t>Texas Instruments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2.5V – 5.5V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1,2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10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5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.005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$1.119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108670"/>
                  </a:ext>
                </a:extLst>
              </a:tr>
              <a:tr h="401118">
                <a:tc>
                  <a:txBody>
                    <a:bodyPr/>
                    <a:lstStyle/>
                    <a:p>
                      <a:pPr marL="0" marR="0" lvl="0" indent="0" algn="ctr" defTabSz="1013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AD862x</a:t>
                      </a:r>
                      <a:b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Analog Devices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3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2.7V – 5.5V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1,2,4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2.5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1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.005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$0.960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760527"/>
                  </a:ext>
                </a:extLst>
              </a:tr>
              <a:tr h="401118">
                <a:tc>
                  <a:txBody>
                    <a:bodyPr/>
                    <a:lstStyle/>
                    <a:p>
                      <a:pPr marL="0" marR="0" lvl="0" indent="0" algn="ctr" defTabSz="1013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TSX71x</a:t>
                      </a:r>
                      <a:br>
                        <a:rPr lang="en-US" sz="1050" dirty="0"/>
                      </a:br>
                      <a:r>
                        <a:rPr lang="en-US" sz="750" b="0" dirty="0"/>
                        <a:t>ST Micro</a:t>
                      </a:r>
                      <a:endParaRPr lang="en-US" sz="750" dirty="0"/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3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2.7V – 16V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1,2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2.7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1.3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.2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$0.527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190517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BF3225A3-4CED-4759-962C-8D6538B81E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473525"/>
              </p:ext>
            </p:extLst>
          </p:nvPr>
        </p:nvGraphicFramePr>
        <p:xfrm>
          <a:off x="5677563" y="4040975"/>
          <a:ext cx="6254089" cy="195054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{2A488322-F2BA-4B5B-9748-0D474271808F}</a:tableStyleId>
              </a:tblPr>
              <a:tblGrid>
                <a:gridCol w="1123455">
                  <a:extLst>
                    <a:ext uri="{9D8B030D-6E8A-4147-A177-3AD203B41FA5}">
                      <a16:colId xmlns:a16="http://schemas.microsoft.com/office/drawing/2014/main" val="3929330565"/>
                    </a:ext>
                  </a:extLst>
                </a:gridCol>
                <a:gridCol w="1004397">
                  <a:extLst>
                    <a:ext uri="{9D8B030D-6E8A-4147-A177-3AD203B41FA5}">
                      <a16:colId xmlns:a16="http://schemas.microsoft.com/office/drawing/2014/main" val="2402899398"/>
                    </a:ext>
                  </a:extLst>
                </a:gridCol>
                <a:gridCol w="626607">
                  <a:extLst>
                    <a:ext uri="{9D8B030D-6E8A-4147-A177-3AD203B41FA5}">
                      <a16:colId xmlns:a16="http://schemas.microsoft.com/office/drawing/2014/main" val="3784366484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476103766"/>
                    </a:ext>
                  </a:extLst>
                </a:gridCol>
                <a:gridCol w="902478">
                  <a:extLst>
                    <a:ext uri="{9D8B030D-6E8A-4147-A177-3AD203B41FA5}">
                      <a16:colId xmlns:a16="http://schemas.microsoft.com/office/drawing/2014/main" val="256184234"/>
                    </a:ext>
                  </a:extLst>
                </a:gridCol>
                <a:gridCol w="977901">
                  <a:extLst>
                    <a:ext uri="{9D8B030D-6E8A-4147-A177-3AD203B41FA5}">
                      <a16:colId xmlns:a16="http://schemas.microsoft.com/office/drawing/2014/main" val="1239454639"/>
                    </a:ext>
                  </a:extLst>
                </a:gridCol>
                <a:gridCol w="828676">
                  <a:extLst>
                    <a:ext uri="{9D8B030D-6E8A-4147-A177-3AD203B41FA5}">
                      <a16:colId xmlns:a16="http://schemas.microsoft.com/office/drawing/2014/main" val="1430700918"/>
                    </a:ext>
                  </a:extLst>
                </a:gridCol>
              </a:tblGrid>
              <a:tr h="67955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+mn-lt"/>
                        </a:rPr>
                        <a:t>Device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77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+mn-lt"/>
                        </a:rPr>
                        <a:t>Supply Range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77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n-lt"/>
                        </a:rPr>
                        <a:t>GBW (MHz)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77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n-lt"/>
                        </a:rPr>
                        <a:t>Slew Rate</a:t>
                      </a:r>
                      <a:br>
                        <a:rPr lang="en-US" sz="1050" b="1" dirty="0">
                          <a:latin typeface="+mn-lt"/>
                        </a:rPr>
                      </a:br>
                      <a:r>
                        <a:rPr lang="en-US" sz="1050" b="1" dirty="0">
                          <a:latin typeface="+mn-lt"/>
                        </a:rPr>
                        <a:t>(V/µs)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77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+mn-lt"/>
                        </a:rPr>
                        <a:t> Vos </a:t>
                      </a:r>
                      <a:br>
                        <a:rPr lang="en-US" sz="1050" dirty="0">
                          <a:latin typeface="+mn-lt"/>
                        </a:rPr>
                      </a:br>
                      <a:r>
                        <a:rPr lang="en-US" sz="1050" dirty="0">
                          <a:latin typeface="+mn-lt"/>
                        </a:rPr>
                        <a:t>(mV) (max)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77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n-lt"/>
                        </a:rPr>
                        <a:t>Vos Drift </a:t>
                      </a:r>
                      <a:br>
                        <a:rPr lang="en-US" sz="1050" b="1" dirty="0">
                          <a:latin typeface="+mn-lt"/>
                        </a:rPr>
                      </a:br>
                      <a:r>
                        <a:rPr lang="en-US" sz="1050" b="1" dirty="0">
                          <a:latin typeface="+mn-lt"/>
                        </a:rPr>
                        <a:t>(</a:t>
                      </a:r>
                      <a:r>
                        <a:rPr lang="en-US" sz="1050" b="1" dirty="0" err="1">
                          <a:latin typeface="+mn-lt"/>
                        </a:rPr>
                        <a:t>typ</a:t>
                      </a:r>
                      <a:r>
                        <a:rPr lang="en-US" sz="1050" b="1" dirty="0">
                          <a:latin typeface="+mn-lt"/>
                        </a:rPr>
                        <a:t>) (</a:t>
                      </a:r>
                      <a:r>
                        <a:rPr lang="en-US" sz="1050" b="1" dirty="0" err="1">
                          <a:latin typeface="+mn-lt"/>
                        </a:rPr>
                        <a:t>uV</a:t>
                      </a:r>
                      <a:r>
                        <a:rPr lang="en-US" sz="1050" b="1" dirty="0">
                          <a:latin typeface="+mn-lt"/>
                        </a:rPr>
                        <a:t>/ºC)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77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7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latin typeface="+mn-lt"/>
                        </a:rPr>
                        <a:t> I</a:t>
                      </a:r>
                      <a:r>
                        <a:rPr lang="en-US" sz="1050" baseline="-25000" dirty="0">
                          <a:latin typeface="+mn-lt"/>
                        </a:rPr>
                        <a:t>Q</a:t>
                      </a:r>
                      <a:r>
                        <a:rPr lang="en-US" sz="1050" dirty="0">
                          <a:latin typeface="+mn-lt"/>
                        </a:rPr>
                        <a:t> </a:t>
                      </a:r>
                      <a:br>
                        <a:rPr lang="en-US" sz="1050" dirty="0">
                          <a:latin typeface="+mn-lt"/>
                        </a:rPr>
                      </a:br>
                      <a:r>
                        <a:rPr lang="en-US" sz="1050" dirty="0">
                          <a:latin typeface="+mn-lt"/>
                        </a:rPr>
                        <a:t>(mA) (</a:t>
                      </a:r>
                      <a:r>
                        <a:rPr lang="en-US" sz="1050" dirty="0" err="1">
                          <a:latin typeface="+mn-lt"/>
                        </a:rPr>
                        <a:t>typ</a:t>
                      </a:r>
                      <a:r>
                        <a:rPr lang="en-US" sz="1050" dirty="0">
                          <a:latin typeface="+mn-lt"/>
                        </a:rPr>
                        <a:t>)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77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878680"/>
                  </a:ext>
                </a:extLst>
              </a:tr>
              <a:tr h="442261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rgbClr val="C00000"/>
                          </a:solidFill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OPAx333-Q1</a:t>
                      </a:r>
                      <a:br>
                        <a:rPr lang="en-US" sz="1050" b="1" dirty="0"/>
                      </a:br>
                      <a:r>
                        <a:rPr lang="en-US" sz="750" b="0" dirty="0"/>
                        <a:t>Texas Instruments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1.8V – 5.5V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.35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aseline="0" dirty="0"/>
                        <a:t>.16</a:t>
                      </a:r>
                      <a:endParaRPr lang="en-US" sz="1050" dirty="0"/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aseline="0" dirty="0"/>
                        <a:t>.01</a:t>
                      </a:r>
                      <a:endParaRPr lang="en-US" sz="1050" dirty="0"/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aseline="0" dirty="0"/>
                        <a:t>.02</a:t>
                      </a:r>
                      <a:endParaRPr lang="en-US" sz="1050" dirty="0"/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.017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351474"/>
                  </a:ext>
                </a:extLst>
              </a:tr>
              <a:tr h="442261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rgbClr val="C00000"/>
                          </a:solidFill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OPAx317-Q1</a:t>
                      </a:r>
                      <a:br>
                        <a:rPr lang="en-US" sz="1050" dirty="0"/>
                      </a:br>
                      <a:r>
                        <a:rPr lang="en-US" sz="750" dirty="0"/>
                        <a:t>Texas Instruments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1.8V – 5.5V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.35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aseline="0" dirty="0"/>
                        <a:t>.15</a:t>
                      </a:r>
                      <a:endParaRPr lang="en-US" sz="1050" dirty="0"/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B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aseline="0" dirty="0"/>
                        <a:t>.09</a:t>
                      </a:r>
                      <a:endParaRPr lang="en-US" sz="1050" dirty="0"/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.05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.021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108670"/>
                  </a:ext>
                </a:extLst>
              </a:tr>
              <a:tr h="38647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NCVx333</a:t>
                      </a:r>
                      <a:br>
                        <a:rPr lang="en-US" sz="1050" dirty="0"/>
                      </a:br>
                      <a:r>
                        <a:rPr lang="en-US" sz="750" b="0" dirty="0"/>
                        <a:t>On Semi</a:t>
                      </a:r>
                      <a:endParaRPr lang="en-US" sz="750" dirty="0"/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1.8V – 5.5V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.3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.1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.03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.03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B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.021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760527"/>
                  </a:ext>
                </a:extLst>
              </a:tr>
            </a:tbl>
          </a:graphicData>
        </a:graphic>
      </p:graphicFrame>
      <p:sp>
        <p:nvSpPr>
          <p:cNvPr id="43" name="Rectangle 42">
            <a:extLst>
              <a:ext uri="{FF2B5EF4-FFF2-40B4-BE49-F238E27FC236}">
                <a16:creationId xmlns:a16="http://schemas.microsoft.com/office/drawing/2014/main" id="{73591306-8C1E-4DFE-987E-1778F205F09A}"/>
              </a:ext>
            </a:extLst>
          </p:cNvPr>
          <p:cNvSpPr/>
          <p:nvPr/>
        </p:nvSpPr>
        <p:spPr>
          <a:xfrm>
            <a:off x="99681" y="5618335"/>
            <a:ext cx="5348620" cy="455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r="2700000" algn="ctr" rotWithShape="0">
              <a:schemeClr val="tx1"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>
            <a:no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30" b="1" dirty="0">
                <a:solidFill>
                  <a:srgbClr val="000000"/>
                </a:solidFill>
              </a:rPr>
              <a:t>Systems engineer – </a:t>
            </a:r>
            <a:r>
              <a:rPr lang="en-US" sz="1330" b="1" dirty="0">
                <a:solidFill>
                  <a:srgbClr val="C00000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Kartik Sinha</a:t>
            </a:r>
            <a:br>
              <a:rPr lang="en-US" sz="1330" b="1" dirty="0">
                <a:solidFill>
                  <a:srgbClr val="000000"/>
                </a:solidFill>
              </a:rPr>
            </a:br>
            <a:r>
              <a:rPr lang="en-US" sz="1330" b="1" dirty="0">
                <a:solidFill>
                  <a:srgbClr val="000000"/>
                </a:solidFill>
              </a:rPr>
              <a:t>Marketing engineer – </a:t>
            </a:r>
            <a:r>
              <a:rPr lang="en-US" sz="1330" b="1" dirty="0">
                <a:solidFill>
                  <a:srgbClr val="C00000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Jacob Fattakhov</a:t>
            </a:r>
            <a:endParaRPr lang="en-US" sz="1330" b="1" dirty="0">
              <a:solidFill>
                <a:srgbClr val="C00000"/>
              </a:solidFill>
            </a:endParaRPr>
          </a:p>
        </p:txBody>
      </p:sp>
      <p:sp>
        <p:nvSpPr>
          <p:cNvPr id="44" name="Rectangle 14">
            <a:extLst>
              <a:ext uri="{FF2B5EF4-FFF2-40B4-BE49-F238E27FC236}">
                <a16:creationId xmlns:a16="http://schemas.microsoft.com/office/drawing/2014/main" id="{5C1B8F50-CA65-4156-9452-0E5FB3251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80" y="5298172"/>
            <a:ext cx="5338733" cy="316655"/>
          </a:xfrm>
          <a:prstGeom prst="rect">
            <a:avLst/>
          </a:prstGeom>
          <a:gradFill>
            <a:gsLst>
              <a:gs pos="0">
                <a:srgbClr val="8B0000"/>
              </a:gs>
              <a:gs pos="50000">
                <a:srgbClr val="C80000"/>
              </a:gs>
              <a:gs pos="100000">
                <a:srgbClr val="EF0000"/>
              </a:gs>
            </a:gsLst>
            <a:lin ang="16200000" scaled="0"/>
          </a:gradFill>
          <a:ln>
            <a:solidFill>
              <a:schemeClr val="bg1"/>
            </a:solidFill>
          </a:ln>
          <a:effectLst>
            <a:outerShdw blurRad="152400" dir="2700000" algn="ctr" rotWithShape="0">
              <a:schemeClr val="tx1">
                <a:alpha val="70000"/>
              </a:schemeClr>
            </a:outerShdw>
          </a:effectLst>
        </p:spPr>
        <p:txBody>
          <a:bodyPr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FFFFFF"/>
                </a:solidFill>
                <a:latin typeface="Arial"/>
              </a:rPr>
              <a:t>     PRAMPS automotive contacts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7D163E7E-EDFA-4872-BCE8-B95FCC32CF8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920" y="5342667"/>
            <a:ext cx="273822" cy="2475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88FE2F-CDCB-405A-8713-4BF3F8C11928}"/>
              </a:ext>
            </a:extLst>
          </p:cNvPr>
          <p:cNvSpPr txBox="1"/>
          <p:nvPr/>
        </p:nvSpPr>
        <p:spPr>
          <a:xfrm>
            <a:off x="7678" y="3885168"/>
            <a:ext cx="5478323" cy="1505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indent="-182880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330" dirty="0">
                <a:solidFill>
                  <a:srgbClr val="000000"/>
                </a:solidFill>
              </a:rPr>
              <a:t>Use of high switching frequencies requires higher speed amplifiers with fast settling times</a:t>
            </a:r>
            <a:br>
              <a:rPr lang="en-US" sz="1330" dirty="0">
                <a:solidFill>
                  <a:srgbClr val="000000"/>
                </a:solidFill>
              </a:rPr>
            </a:br>
            <a:r>
              <a:rPr lang="en-US" sz="600" dirty="0">
                <a:solidFill>
                  <a:srgbClr val="000000"/>
                </a:solidFill>
              </a:rPr>
              <a:t> </a:t>
            </a:r>
          </a:p>
          <a:p>
            <a:pPr marL="228594" indent="-182880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330" dirty="0">
                <a:solidFill>
                  <a:srgbClr val="000000"/>
                </a:solidFill>
              </a:rPr>
              <a:t>Avoid extensive calibration using high precision amplifiers with low voltage offset and offset drift</a:t>
            </a:r>
            <a:br>
              <a:rPr lang="en-US" sz="1330" dirty="0">
                <a:solidFill>
                  <a:srgbClr val="000000"/>
                </a:solidFill>
              </a:rPr>
            </a:br>
            <a:r>
              <a:rPr lang="en-US" sz="600" dirty="0">
                <a:solidFill>
                  <a:srgbClr val="000000"/>
                </a:solidFill>
              </a:rPr>
              <a:t> </a:t>
            </a:r>
          </a:p>
          <a:p>
            <a:pPr marL="228594" indent="-182880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330" dirty="0">
                <a:solidFill>
                  <a:srgbClr val="000000"/>
                </a:solidFill>
              </a:rPr>
              <a:t>Dual/Quad channel amps in small form factors save board space</a:t>
            </a:r>
          </a:p>
          <a:p>
            <a:pPr indent="-182880"/>
            <a:endParaRPr lang="en-US" sz="1330" dirty="0"/>
          </a:p>
        </p:txBody>
      </p:sp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E9254980-A402-42E3-BBAA-5AB3D22E63F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727322" y="93967"/>
          <a:ext cx="1425789" cy="182880"/>
        </p:xfrm>
        <a:graphic>
          <a:graphicData uri="http://schemas.openxmlformats.org/drawingml/2006/table">
            <a:tbl>
              <a:tblPr>
                <a:effectLst>
                  <a:outerShdw blurRad="152400" dir="2700000" algn="ctr" rotWithShape="0">
                    <a:prstClr val="black">
                      <a:alpha val="70000"/>
                    </a:prstClr>
                  </a:outerShdw>
                </a:effectLst>
              </a:tblPr>
              <a:tblGrid>
                <a:gridCol w="895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00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80">
                <a:tc>
                  <a:txBody>
                    <a:bodyPr/>
                    <a:lstStyle>
                      <a:lvl1pPr marL="0" algn="l" defTabSz="76170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80850" algn="l" defTabSz="76170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761700" algn="l" defTabSz="76170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142548" algn="l" defTabSz="76170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523390" algn="l" defTabSz="76170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904238" algn="l" defTabSz="76170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285088" algn="l" defTabSz="76170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665933" algn="l" defTabSz="76170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046780" algn="l" defTabSz="76170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Leading</a:t>
                      </a:r>
                      <a:r>
                        <a:rPr lang="en-US" sz="105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Spec</a:t>
                      </a:r>
                      <a:endParaRPr lang="en-US" sz="105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76170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80850" algn="l" defTabSz="76170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761700" algn="l" defTabSz="76170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142548" algn="l" defTabSz="76170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523390" algn="l" defTabSz="76170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904238" algn="l" defTabSz="76170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285088" algn="l" defTabSz="76170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665933" algn="l" defTabSz="76170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046780" algn="l" defTabSz="76170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ctr"/>
                      <a:endParaRPr lang="en-US" sz="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0" name="Picture 2">
            <a:extLst>
              <a:ext uri="{FF2B5EF4-FFF2-40B4-BE49-F238E27FC236}">
                <a16:creationId xmlns:a16="http://schemas.microsoft.com/office/drawing/2014/main" id="{07064396-B057-45F1-9EA7-77D5AFC911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69"/>
          <a:stretch/>
        </p:blipFill>
        <p:spPr bwMode="auto">
          <a:xfrm>
            <a:off x="211818" y="1111698"/>
            <a:ext cx="5070042" cy="2240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4740EF0-7535-47B3-9848-2C1F6F866179}"/>
              </a:ext>
            </a:extLst>
          </p:cNvPr>
          <p:cNvSpPr/>
          <p:nvPr/>
        </p:nvSpPr>
        <p:spPr>
          <a:xfrm>
            <a:off x="563145" y="1199868"/>
            <a:ext cx="560805" cy="6003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544AEA8-730D-4EB9-AB70-3CE9D140A9C7}"/>
              </a:ext>
            </a:extLst>
          </p:cNvPr>
          <p:cNvSpPr/>
          <p:nvPr/>
        </p:nvSpPr>
        <p:spPr>
          <a:xfrm>
            <a:off x="1350545" y="1185838"/>
            <a:ext cx="595730" cy="6003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CACCB30-E65D-4D40-B485-F65A26F8F29F}"/>
              </a:ext>
            </a:extLst>
          </p:cNvPr>
          <p:cNvSpPr/>
          <p:nvPr/>
        </p:nvSpPr>
        <p:spPr>
          <a:xfrm>
            <a:off x="2235200" y="1174839"/>
            <a:ext cx="444753" cy="6253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9F26973-2B89-4818-BBBB-FB71EF0F6D91}"/>
              </a:ext>
            </a:extLst>
          </p:cNvPr>
          <p:cNvSpPr/>
          <p:nvPr/>
        </p:nvSpPr>
        <p:spPr>
          <a:xfrm>
            <a:off x="2836957" y="1174839"/>
            <a:ext cx="425617" cy="6253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7B2966-A2DE-49A1-9D00-A2BCF51824C6}"/>
              </a:ext>
            </a:extLst>
          </p:cNvPr>
          <p:cNvSpPr/>
          <p:nvPr/>
        </p:nvSpPr>
        <p:spPr>
          <a:xfrm>
            <a:off x="3451281" y="1185837"/>
            <a:ext cx="560805" cy="6143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D6E51B3-550D-45EB-BDC4-A6D629ECE55F}"/>
              </a:ext>
            </a:extLst>
          </p:cNvPr>
          <p:cNvSpPr/>
          <p:nvPr/>
        </p:nvSpPr>
        <p:spPr>
          <a:xfrm>
            <a:off x="4384604" y="1174839"/>
            <a:ext cx="683235" cy="6468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8F30193-3292-4AC6-8D61-55342CDC40D3}"/>
              </a:ext>
            </a:extLst>
          </p:cNvPr>
          <p:cNvSpPr/>
          <p:nvPr/>
        </p:nvSpPr>
        <p:spPr>
          <a:xfrm>
            <a:off x="1381125" y="2664620"/>
            <a:ext cx="507206" cy="6335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65385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00091" y="154086"/>
            <a:ext cx="11277600" cy="814388"/>
          </a:xfrm>
        </p:spPr>
        <p:txBody>
          <a:bodyPr/>
          <a:lstStyle/>
          <a:p>
            <a:r>
              <a:rPr lang="en-US" dirty="0"/>
              <a:t>EE: </a:t>
            </a:r>
            <a:r>
              <a:rPr lang="en-US" dirty="0">
                <a:solidFill>
                  <a:schemeClr val="accent3"/>
                </a:solidFill>
              </a:rPr>
              <a:t>DC-DC Converters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half" idx="1"/>
          </p:nvPr>
        </p:nvSpPr>
        <p:spPr>
          <a:xfrm>
            <a:off x="342901" y="3161280"/>
            <a:ext cx="5753099" cy="978920"/>
          </a:xfrm>
        </p:spPr>
        <p:txBody>
          <a:bodyPr/>
          <a:lstStyle/>
          <a:p>
            <a:pPr marL="228585" indent="-228585">
              <a:buFont typeface="Arial" panose="020B0604020202020204" pitchFamily="34" charset="0"/>
              <a:buChar char="•"/>
            </a:pPr>
            <a:r>
              <a:rPr lang="en-US" sz="1333" b="1" kern="1200" dirty="0">
                <a:solidFill>
                  <a:schemeClr val="dk1"/>
                </a:solidFill>
              </a:rPr>
              <a:t>Primary and Secondary Current/Voltage Sense</a:t>
            </a:r>
          </a:p>
          <a:p>
            <a:pPr marL="614745" lvl="1" indent="-228585">
              <a:buFont typeface="Arial" panose="020B0604020202020204" pitchFamily="34" charset="0"/>
              <a:buChar char="•"/>
            </a:pPr>
            <a:r>
              <a:rPr lang="en-US" sz="1200" dirty="0"/>
              <a:t>It is important to measure input/output voltage and current to maintain the control loop stable and provide basic set of diagnostics and safety.</a:t>
            </a:r>
          </a:p>
          <a:p>
            <a:pPr marL="386160" lvl="1" indent="0">
              <a:buNone/>
            </a:pPr>
            <a:endParaRPr lang="en-US" sz="933" kern="1200" dirty="0">
              <a:solidFill>
                <a:schemeClr val="dk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0091" y="2717800"/>
            <a:ext cx="5795909" cy="4064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21915" tIns="60957" rIns="121915" bIns="60957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Identified EE Subsystems for PRAMPS </a:t>
            </a:r>
          </a:p>
        </p:txBody>
      </p:sp>
      <p:sp>
        <p:nvSpPr>
          <p:cNvPr id="37" name="Content Placeholder 16"/>
          <p:cNvSpPr>
            <a:spLocks noGrp="1"/>
          </p:cNvSpPr>
          <p:nvPr>
            <p:ph sz="half" idx="1"/>
          </p:nvPr>
        </p:nvSpPr>
        <p:spPr>
          <a:xfrm>
            <a:off x="338193" y="1491861"/>
            <a:ext cx="5753099" cy="1530739"/>
          </a:xfrm>
        </p:spPr>
        <p:txBody>
          <a:bodyPr/>
          <a:lstStyle/>
          <a:p>
            <a:r>
              <a:rPr lang="en-US" sz="1200" dirty="0"/>
              <a:t>A </a:t>
            </a:r>
            <a:r>
              <a:rPr lang="en-US" sz="1200" b="1" dirty="0"/>
              <a:t>DC/DC converter </a:t>
            </a:r>
            <a:r>
              <a:rPr lang="en-US" sz="1200" dirty="0"/>
              <a:t>from high voltage (hundreds of volts) to 12 or 48V is required for powering low-voltage end-equipment’s such as infotainment, power steering, ABS, A/C and lots of others. </a:t>
            </a:r>
          </a:p>
          <a:p>
            <a:r>
              <a:rPr lang="en-US" sz="1200" dirty="0"/>
              <a:t>This voltage rail not only energizes legacy 12-V devices but also simplifies the design for various low-power EEs because basic isolation is not needed.</a:t>
            </a:r>
          </a:p>
          <a:p>
            <a:pPr marL="228585" indent="-228585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00091" y="990600"/>
            <a:ext cx="5795909" cy="40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is it?</a:t>
            </a: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1" y="787400"/>
            <a:ext cx="579690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Rounded Rectangle 49"/>
          <p:cNvSpPr/>
          <p:nvPr/>
        </p:nvSpPr>
        <p:spPr>
          <a:xfrm>
            <a:off x="7101840" y="2108200"/>
            <a:ext cx="1432560" cy="1320800"/>
          </a:xfrm>
          <a:prstGeom prst="roundRect">
            <a:avLst/>
          </a:prstGeom>
          <a:solidFill>
            <a:schemeClr val="tx2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7416800" y="685800"/>
            <a:ext cx="997373" cy="1117600"/>
          </a:xfrm>
          <a:prstGeom prst="roundRect">
            <a:avLst/>
          </a:prstGeom>
          <a:solidFill>
            <a:schemeClr val="tx2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53600" y="751840"/>
            <a:ext cx="1016000" cy="1016000"/>
          </a:xfrm>
          <a:prstGeom prst="roundRect">
            <a:avLst/>
          </a:prstGeom>
          <a:solidFill>
            <a:schemeClr val="tx2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300091" y="4038600"/>
            <a:ext cx="5795909" cy="406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21915" tIns="60957" rIns="121915" bIns="60957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Hero Devices and Cookbook Circuits</a:t>
            </a:r>
          </a:p>
        </p:txBody>
      </p:sp>
      <p:sp>
        <p:nvSpPr>
          <p:cNvPr id="5" name="Rectangle 4"/>
          <p:cNvSpPr/>
          <p:nvPr/>
        </p:nvSpPr>
        <p:spPr>
          <a:xfrm>
            <a:off x="300091" y="4546600"/>
            <a:ext cx="6608709" cy="1117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94" marR="0" lvl="0" indent="-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INA148-Q1: </a:t>
            </a: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+-200V Common-Mode Voltage Difference Amplifier</a:t>
            </a:r>
          </a:p>
          <a:p>
            <a:pPr marL="228594" marR="0" lvl="0" indent="-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"/>
              </a:rPr>
              <a:t>OPA197-Q1: </a:t>
            </a: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36-V, Precision, Rail-to-Rail Input Output, Low Offset Voltage</a:t>
            </a:r>
          </a:p>
          <a:p>
            <a:pPr marL="228594" marR="0" lvl="0" indent="-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5"/>
              </a:rPr>
              <a:t>OPA376-Q1 </a:t>
            </a: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Precision, Low Noise, Low </a:t>
            </a:r>
            <a:r>
              <a:rPr kumimoji="0" lang="en-US" sz="13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Iq</a:t>
            </a: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Operational Amplifier</a:t>
            </a:r>
          </a:p>
          <a:p>
            <a:pPr marL="228594" marR="0" lvl="0" indent="-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OPAx188-Q1: </a:t>
            </a: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36-V, 0.03µV/C, Low Noise, Rail-to-Rail Output, Zero-Drift Op Amp</a:t>
            </a:r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hlinkClick r:id="rId5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5443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20" y="3090"/>
            <a:ext cx="12077381" cy="814388"/>
          </a:xfrm>
        </p:spPr>
        <p:txBody>
          <a:bodyPr/>
          <a:lstStyle/>
          <a:p>
            <a:r>
              <a:rPr lang="en-US" sz="3222" dirty="0">
                <a:solidFill>
                  <a:schemeClr val="tx1"/>
                </a:solidFill>
              </a:rPr>
              <a:t>LAMPs in HEV/EV – </a:t>
            </a:r>
            <a:r>
              <a:rPr lang="en-US" sz="3222" dirty="0">
                <a:solidFill>
                  <a:srgbClr val="FF0000"/>
                </a:solidFill>
              </a:rPr>
              <a:t>DC/DC Unidirectional</a:t>
            </a:r>
            <a:endParaRPr lang="en-US" sz="2667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856133" y="6049996"/>
            <a:ext cx="2844800" cy="206374"/>
          </a:xfrm>
          <a:prstGeom prst="rect">
            <a:avLst/>
          </a:prstGeom>
        </p:spPr>
        <p:txBody>
          <a:bodyPr vert="horz" lIns="121920" tIns="60960" rIns="121920" bIns="60960" rtlCol="0" anchor="ctr"/>
          <a:lstStyle/>
          <a:p>
            <a:pPr defTabSz="1219188">
              <a:defRPr/>
            </a:pPr>
            <a:fld id="{D76396CE-55F1-4609-88C2-DCC1D1D70527}" type="slidenum">
              <a:rPr lang="en-US" sz="889">
                <a:solidFill>
                  <a:srgbClr val="000000"/>
                </a:solidFill>
              </a:rPr>
              <a:pPr defTabSz="1219188">
                <a:defRPr/>
              </a:pPr>
              <a:t>3</a:t>
            </a:fld>
            <a:endParaRPr lang="en-US" sz="889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03342" y="4167225"/>
            <a:ext cx="3711787" cy="345351"/>
          </a:xfrm>
          <a:prstGeom prst="rect">
            <a:avLst/>
          </a:prstGeom>
          <a:noFill/>
        </p:spPr>
        <p:txBody>
          <a:bodyPr wrap="square" lIns="121920" tIns="60960" rIns="121920" bIns="60960" rtlCol="0">
            <a:spAutoFit/>
          </a:bodyPr>
          <a:lstStyle/>
          <a:p>
            <a:pPr defTabSz="1219188">
              <a:defRPr/>
            </a:pPr>
            <a:r>
              <a:rPr lang="en-US" sz="1444" b="1" dirty="0">
                <a:solidFill>
                  <a:srgbClr val="FFFFFF"/>
                </a:solidFill>
                <a:latin typeface="Arial"/>
              </a:rPr>
              <a:t>Reference Designs / Collateral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941494" y="1041358"/>
            <a:ext cx="5486400" cy="50088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r="2700000" algn="ctr" rotWithShape="0">
              <a:schemeClr val="tx1"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0" rIns="121920" bIns="60960" anchor="ctr">
            <a:noAutofit/>
          </a:bodyPr>
          <a:lstStyle/>
          <a:p>
            <a:pPr marL="228598" indent="-228598" defTabSz="1219188">
              <a:buFont typeface="Arial" panose="020B0604020202020204" pitchFamily="34" charset="0"/>
              <a:buChar char="•"/>
              <a:defRPr/>
            </a:pPr>
            <a:endParaRPr lang="en-US" sz="111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Rectangle 14"/>
          <p:cNvSpPr>
            <a:spLocks noChangeArrowheads="1"/>
          </p:cNvSpPr>
          <p:nvPr/>
        </p:nvSpPr>
        <p:spPr bwMode="auto">
          <a:xfrm>
            <a:off x="5941493" y="719235"/>
            <a:ext cx="5486400" cy="316654"/>
          </a:xfrm>
          <a:prstGeom prst="rect">
            <a:avLst/>
          </a:prstGeom>
          <a:gradFill>
            <a:gsLst>
              <a:gs pos="0">
                <a:srgbClr val="8B0000"/>
              </a:gs>
              <a:gs pos="50000">
                <a:srgbClr val="C80000"/>
              </a:gs>
              <a:gs pos="100000">
                <a:srgbClr val="EF0000"/>
              </a:gs>
            </a:gsLst>
            <a:lin ang="16200000" scaled="0"/>
          </a:gradFill>
          <a:ln>
            <a:solidFill>
              <a:schemeClr val="bg1"/>
            </a:solidFill>
          </a:ln>
          <a:effectLst>
            <a:outerShdw blurRad="152400" dir="2700000" algn="ctr" rotWithShape="0">
              <a:schemeClr val="tx1">
                <a:alpha val="70000"/>
              </a:schemeClr>
            </a:outerShdw>
          </a:effectLst>
        </p:spPr>
        <p:txBody>
          <a:bodyPr lIns="121920" tIns="60960" rIns="121920" bIns="60960" anchor="ctr"/>
          <a:lstStyle/>
          <a:p>
            <a:pPr defTabSz="1219188">
              <a:defRPr/>
            </a:pPr>
            <a:r>
              <a:rPr lang="en-US" sz="1556" b="1" dirty="0">
                <a:solidFill>
                  <a:srgbClr val="FFFFFF"/>
                </a:solidFill>
              </a:rPr>
              <a:t>Hero parts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1763BF6-F9C1-4248-BD05-DB51609359FC}"/>
              </a:ext>
            </a:extLst>
          </p:cNvPr>
          <p:cNvSpPr txBox="1"/>
          <p:nvPr/>
        </p:nvSpPr>
        <p:spPr>
          <a:xfrm>
            <a:off x="5941495" y="5466415"/>
            <a:ext cx="5719439" cy="533351"/>
          </a:xfrm>
          <a:prstGeom prst="rect">
            <a:avLst/>
          </a:prstGeom>
          <a:noFill/>
        </p:spPr>
        <p:txBody>
          <a:bodyPr wrap="square" lIns="121920" tIns="60960" rIns="121920" bIns="60960" rtlCol="0">
            <a:spAutoFit/>
          </a:bodyPr>
          <a:lstStyle/>
          <a:p>
            <a:pPr marL="228598" indent="-228598">
              <a:buFont typeface="Arial" panose="020B0604020202020204" pitchFamily="34" charset="0"/>
              <a:buChar char="•"/>
              <a:defRPr/>
            </a:pPr>
            <a:endParaRPr lang="en-US" sz="1333" dirty="0">
              <a:solidFill>
                <a:srgbClr val="000000"/>
              </a:solidFill>
            </a:endParaRPr>
          </a:p>
          <a:p>
            <a:pPr marL="137159" indent="-137159" defTabSz="1219188">
              <a:buFont typeface="Arial" charset="0"/>
              <a:buChar char="•"/>
              <a:defRPr/>
            </a:pPr>
            <a:endParaRPr lang="en-US" sz="1333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6076994" y="1330168"/>
          <a:ext cx="5209073" cy="1971832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8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72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8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68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Function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Key</a:t>
                      </a:r>
                      <a:r>
                        <a:rPr lang="en-US" sz="10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LAMP requirement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Devices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500"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Low side</a:t>
                      </a:r>
                      <a:r>
                        <a:rPr lang="en-US" sz="1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c</a:t>
                      </a:r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urrent sense on primary and secondary sides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30" marR="11430" marT="114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Fast settling OPAMP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 account for high switching frequencies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OPA607-Q1, OPA365-Q1, TLVx197-Q1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933">
                <a:tc gridSpan="2" vMerge="1"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1430" marR="11430" marT="11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30" marR="11430" marT="114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Budget conscious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TLV9062/4-Q1,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TLV9352-Q1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500"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Battery voltage measurements post resistor divider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30" marR="11430" marT="114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Fast settling OPAMP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 account for high switching frequencies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OPA365-Q1, TLVx197-Q1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000">
                <a:tc gridSpan="2" vMerge="1"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1430" marR="11430" marT="11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Budget conscious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TLV9062/4-Q1,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TLV9352-Q1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Post magnetic</a:t>
                      </a:r>
                      <a:r>
                        <a:rPr lang="en-US" sz="1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sensor signal conditioning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Budget conscious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TLV9002/4-Q1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OC &amp; OV fault detect with comparators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Low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offset, fast response, precision integrated reference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TLV9022-Q1, LM2903B-Q1,</a:t>
                      </a:r>
                    </a:p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TLV4011-Q1, TLV6703-Q1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953874" y="1022093"/>
            <a:ext cx="4838700" cy="302712"/>
          </a:xfrm>
          <a:prstGeom prst="rect">
            <a:avLst/>
          </a:prstGeom>
          <a:noFill/>
        </p:spPr>
        <p:txBody>
          <a:bodyPr wrap="square" lIns="121920" tIns="60960" rIns="121920" bIns="60960" rtlCol="0">
            <a:spAutoFit/>
          </a:bodyPr>
          <a:lstStyle/>
          <a:p>
            <a:r>
              <a:rPr lang="en-US" sz="1167" b="1" u="sng" dirty="0">
                <a:solidFill>
                  <a:srgbClr val="C00000"/>
                </a:solidFill>
              </a:rPr>
              <a:t>Current/Voltage Sense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76475" y="693835"/>
            <a:ext cx="5544908" cy="5390281"/>
            <a:chOff x="4490018" y="585232"/>
            <a:chExt cx="4158682" cy="4042711"/>
          </a:xfrm>
        </p:grpSpPr>
        <p:sp>
          <p:nvSpPr>
            <p:cNvPr id="36" name="Rectangle 35"/>
            <p:cNvSpPr/>
            <p:nvPr/>
          </p:nvSpPr>
          <p:spPr>
            <a:xfrm>
              <a:off x="4531361" y="838015"/>
              <a:ext cx="4117339" cy="37899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r="2700000" algn="ctr" rotWithShape="0">
                <a:schemeClr val="tx1"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Autofit/>
            </a:bodyPr>
            <a:lstStyle/>
            <a:p>
              <a:pPr defTabSz="1219188">
                <a:defRPr/>
              </a:pPr>
              <a:endParaRPr lang="en-US" sz="111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" name="Rectangle 14"/>
            <p:cNvSpPr>
              <a:spLocks noChangeArrowheads="1"/>
            </p:cNvSpPr>
            <p:nvPr/>
          </p:nvSpPr>
          <p:spPr bwMode="auto">
            <a:xfrm>
              <a:off x="4531360" y="600524"/>
              <a:ext cx="4117340" cy="237491"/>
            </a:xfrm>
            <a:prstGeom prst="rect">
              <a:avLst/>
            </a:prstGeom>
            <a:gradFill>
              <a:gsLst>
                <a:gs pos="0">
                  <a:srgbClr val="8B0000"/>
                </a:gs>
                <a:gs pos="50000">
                  <a:srgbClr val="C80000"/>
                </a:gs>
                <a:gs pos="100000">
                  <a:srgbClr val="EF0000"/>
                </a:gs>
              </a:gsLst>
              <a:lin ang="16200000" scaled="0"/>
            </a:gradFill>
            <a:ln>
              <a:solidFill>
                <a:schemeClr val="bg1"/>
              </a:solidFill>
            </a:ln>
            <a:effectLst>
              <a:outerShdw blurRad="152400" dir="2700000" algn="ctr" rotWithShape="0">
                <a:schemeClr val="tx1">
                  <a:alpha val="70000"/>
                </a:schemeClr>
              </a:outerShdw>
            </a:effectLst>
          </p:spPr>
          <p:txBody>
            <a:bodyPr anchor="ctr"/>
            <a:lstStyle/>
            <a:p>
              <a:pPr defTabSz="1219188">
                <a:defRPr/>
              </a:pPr>
              <a:endParaRPr lang="en-US" sz="1556" dirty="0">
                <a:solidFill>
                  <a:srgbClr val="FFFFFF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929D69E-510B-D648-A60B-A3B2E61FAF1B}"/>
                </a:ext>
              </a:extLst>
            </p:cNvPr>
            <p:cNvSpPr txBox="1"/>
            <p:nvPr/>
          </p:nvSpPr>
          <p:spPr>
            <a:xfrm>
              <a:off x="4490018" y="585232"/>
              <a:ext cx="138548" cy="235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44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47734" y="5003800"/>
            <a:ext cx="4931278" cy="10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67" b="1" u="sng" dirty="0">
                <a:solidFill>
                  <a:srgbClr val="C00000"/>
                </a:solidFill>
              </a:rPr>
              <a:t>Discovery Questions:</a:t>
            </a:r>
          </a:p>
          <a:p>
            <a:pPr marL="190498" indent="-190498">
              <a:buFont typeface="Arial" panose="020B0604020202020204" pitchFamily="34" charset="0"/>
              <a:buChar char="•"/>
            </a:pPr>
            <a:r>
              <a:rPr lang="en-US" sz="889" dirty="0"/>
              <a:t>Most common switching frequencies used? High speed OPAMPs needed?</a:t>
            </a:r>
          </a:p>
          <a:p>
            <a:pPr marL="190498" indent="-190498">
              <a:buFont typeface="Arial" panose="020B0604020202020204" pitchFamily="34" charset="0"/>
              <a:buChar char="•"/>
            </a:pPr>
            <a:r>
              <a:rPr lang="en-US" sz="889" dirty="0"/>
              <a:t>Is Isolation leakage measurement done in this system?</a:t>
            </a:r>
          </a:p>
          <a:p>
            <a:pPr marL="190498" indent="-190498">
              <a:buFont typeface="Arial" panose="020B0604020202020204" pitchFamily="34" charset="0"/>
              <a:buChar char="•"/>
            </a:pPr>
            <a:r>
              <a:rPr lang="en-US" sz="889" dirty="0"/>
              <a:t>Correlation between battery bus voltage measurement error and system efficiency?</a:t>
            </a:r>
          </a:p>
          <a:p>
            <a:endParaRPr lang="en-US" sz="889" dirty="0"/>
          </a:p>
          <a:p>
            <a:endParaRPr lang="en-US" sz="889" dirty="0"/>
          </a:p>
          <a:p>
            <a:endParaRPr lang="en-US" sz="889" dirty="0"/>
          </a:p>
        </p:txBody>
      </p:sp>
      <p:graphicFrame>
        <p:nvGraphicFramePr>
          <p:cNvPr id="48" name="Table 47"/>
          <p:cNvGraphicFramePr>
            <a:graphicFrameLocks noGrp="1"/>
          </p:cNvGraphicFramePr>
          <p:nvPr>
            <p:extLst/>
          </p:nvPr>
        </p:nvGraphicFramePr>
        <p:xfrm>
          <a:off x="6076994" y="3949813"/>
          <a:ext cx="5209073" cy="1383399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5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68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Function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Key</a:t>
                      </a:r>
                      <a:r>
                        <a:rPr lang="en-US" sz="10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LAMP requirement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Devices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500"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Buffer OPAMP for NTC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30" marR="11430" marT="114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Budget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conscious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TLV9002/4-Q1, LM290xLV-Q1, LM2904B-Q1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000">
                <a:tc gridSpan="2" vMerge="1"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1430" marR="11430" marT="11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30" marR="11430" marT="114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 precision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OPA333-Q1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Thermocouple,</a:t>
                      </a:r>
                      <a:r>
                        <a:rPr lang="en-US" sz="1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3-wire RTD front</a:t>
                      </a:r>
                      <a:r>
                        <a:rPr lang="en-US" sz="1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end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30" marR="11430" marT="114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 power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instrumentation amplifier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INA333-Q1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Thermal</a:t>
                      </a:r>
                      <a:r>
                        <a:rPr lang="en-US" sz="1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switch (COMP)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 power, low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offset, integrated hysteresis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TLV7041-Q1,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TL331B-Q1, LM2903B-Q1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5953874" y="3599404"/>
            <a:ext cx="4838700" cy="302712"/>
          </a:xfrm>
          <a:prstGeom prst="rect">
            <a:avLst/>
          </a:prstGeom>
          <a:noFill/>
        </p:spPr>
        <p:txBody>
          <a:bodyPr wrap="square" lIns="121920" tIns="60960" rIns="121920" bIns="60960" rtlCol="0">
            <a:spAutoFit/>
          </a:bodyPr>
          <a:lstStyle/>
          <a:p>
            <a:r>
              <a:rPr lang="en-US" sz="1167" b="1" u="sng" dirty="0">
                <a:solidFill>
                  <a:srgbClr val="C00000"/>
                </a:solidFill>
              </a:rPr>
              <a:t>Temperature  Sense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37" y="1076931"/>
            <a:ext cx="4936710" cy="395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51041" y="1333289"/>
            <a:ext cx="722116" cy="4971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" name="Rectangle 4"/>
          <p:cNvSpPr/>
          <p:nvPr/>
        </p:nvSpPr>
        <p:spPr>
          <a:xfrm>
            <a:off x="2426645" y="1333289"/>
            <a:ext cx="680132" cy="4971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" name="Rectangle 5"/>
          <p:cNvSpPr/>
          <p:nvPr/>
        </p:nvSpPr>
        <p:spPr>
          <a:xfrm>
            <a:off x="1419041" y="2535801"/>
            <a:ext cx="503802" cy="5877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4315902" y="2006810"/>
            <a:ext cx="509783" cy="7221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22" name="Graphic 21" descr="Badge Question Mark with solid fill">
            <a:extLst>
              <a:ext uri="{FF2B5EF4-FFF2-40B4-BE49-F238E27FC236}">
                <a16:creationId xmlns:a16="http://schemas.microsoft.com/office/drawing/2014/main" id="{B9F7758D-A896-4459-9DF3-FE4C1F82F3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3227" y="5153340"/>
            <a:ext cx="499149" cy="49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488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20" y="3090"/>
            <a:ext cx="12077381" cy="814388"/>
          </a:xfrm>
        </p:spPr>
        <p:txBody>
          <a:bodyPr/>
          <a:lstStyle/>
          <a:p>
            <a:r>
              <a:rPr lang="en-US" sz="3222" dirty="0">
                <a:solidFill>
                  <a:schemeClr val="tx1"/>
                </a:solidFill>
              </a:rPr>
              <a:t>LAMPs in HEV/EV – </a:t>
            </a:r>
            <a:r>
              <a:rPr lang="en-US" sz="3222" dirty="0">
                <a:solidFill>
                  <a:srgbClr val="FF0000"/>
                </a:solidFill>
              </a:rPr>
              <a:t>DC/DC Bidirectional</a:t>
            </a:r>
            <a:endParaRPr lang="en-US" sz="2667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856133" y="6049996"/>
            <a:ext cx="2844800" cy="206374"/>
          </a:xfrm>
          <a:prstGeom prst="rect">
            <a:avLst/>
          </a:prstGeom>
        </p:spPr>
        <p:txBody>
          <a:bodyPr vert="horz" lIns="121920" tIns="60960" rIns="121920" bIns="60960" rtlCol="0" anchor="ctr"/>
          <a:lstStyle/>
          <a:p>
            <a:pPr defTabSz="1219188">
              <a:defRPr/>
            </a:pPr>
            <a:fld id="{D76396CE-55F1-4609-88C2-DCC1D1D70527}" type="slidenum">
              <a:rPr lang="en-US" sz="889">
                <a:solidFill>
                  <a:srgbClr val="000000"/>
                </a:solidFill>
              </a:rPr>
              <a:pPr defTabSz="1219188">
                <a:defRPr/>
              </a:pPr>
              <a:t>4</a:t>
            </a:fld>
            <a:endParaRPr lang="en-US" sz="889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03342" y="4068322"/>
            <a:ext cx="3711787" cy="345351"/>
          </a:xfrm>
          <a:prstGeom prst="rect">
            <a:avLst/>
          </a:prstGeom>
          <a:noFill/>
        </p:spPr>
        <p:txBody>
          <a:bodyPr wrap="square" lIns="121920" tIns="60960" rIns="121920" bIns="60960" rtlCol="0">
            <a:spAutoFit/>
          </a:bodyPr>
          <a:lstStyle/>
          <a:p>
            <a:pPr defTabSz="1219188">
              <a:defRPr/>
            </a:pPr>
            <a:r>
              <a:rPr lang="en-US" sz="1444" b="1" dirty="0">
                <a:solidFill>
                  <a:srgbClr val="FFFFFF"/>
                </a:solidFill>
                <a:latin typeface="Arial"/>
              </a:rPr>
              <a:t>Reference Designs / Collateral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941494" y="1041358"/>
            <a:ext cx="5486400" cy="50088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r="2700000" algn="ctr" rotWithShape="0">
              <a:schemeClr val="tx1"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0" rIns="121920" bIns="60960" anchor="ctr">
            <a:noAutofit/>
          </a:bodyPr>
          <a:lstStyle/>
          <a:p>
            <a:pPr marL="228598" indent="-228598" defTabSz="1219188">
              <a:buFont typeface="Arial" panose="020B0604020202020204" pitchFamily="34" charset="0"/>
              <a:buChar char="•"/>
              <a:defRPr/>
            </a:pPr>
            <a:endParaRPr lang="en-US" sz="111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Rectangle 14"/>
          <p:cNvSpPr>
            <a:spLocks noChangeArrowheads="1"/>
          </p:cNvSpPr>
          <p:nvPr/>
        </p:nvSpPr>
        <p:spPr bwMode="auto">
          <a:xfrm>
            <a:off x="5941493" y="719235"/>
            <a:ext cx="5486400" cy="316654"/>
          </a:xfrm>
          <a:prstGeom prst="rect">
            <a:avLst/>
          </a:prstGeom>
          <a:gradFill>
            <a:gsLst>
              <a:gs pos="0">
                <a:srgbClr val="8B0000"/>
              </a:gs>
              <a:gs pos="50000">
                <a:srgbClr val="C80000"/>
              </a:gs>
              <a:gs pos="100000">
                <a:srgbClr val="EF0000"/>
              </a:gs>
            </a:gsLst>
            <a:lin ang="16200000" scaled="0"/>
          </a:gradFill>
          <a:ln>
            <a:solidFill>
              <a:schemeClr val="bg1"/>
            </a:solidFill>
          </a:ln>
          <a:effectLst>
            <a:outerShdw blurRad="152400" dir="2700000" algn="ctr" rotWithShape="0">
              <a:schemeClr val="tx1">
                <a:alpha val="70000"/>
              </a:schemeClr>
            </a:outerShdw>
          </a:effectLst>
        </p:spPr>
        <p:txBody>
          <a:bodyPr lIns="121920" tIns="60960" rIns="121920" bIns="60960" anchor="ctr"/>
          <a:lstStyle/>
          <a:p>
            <a:pPr defTabSz="1219188">
              <a:defRPr/>
            </a:pPr>
            <a:r>
              <a:rPr lang="en-US" sz="1556" b="1" dirty="0">
                <a:solidFill>
                  <a:srgbClr val="FFFFFF"/>
                </a:solidFill>
              </a:rPr>
              <a:t>Hero parts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1763BF6-F9C1-4248-BD05-DB51609359FC}"/>
              </a:ext>
            </a:extLst>
          </p:cNvPr>
          <p:cNvSpPr txBox="1"/>
          <p:nvPr/>
        </p:nvSpPr>
        <p:spPr>
          <a:xfrm>
            <a:off x="5941495" y="5466415"/>
            <a:ext cx="5719439" cy="533351"/>
          </a:xfrm>
          <a:prstGeom prst="rect">
            <a:avLst/>
          </a:prstGeom>
          <a:noFill/>
        </p:spPr>
        <p:txBody>
          <a:bodyPr wrap="square" lIns="121920" tIns="60960" rIns="121920" bIns="60960" rtlCol="0">
            <a:spAutoFit/>
          </a:bodyPr>
          <a:lstStyle/>
          <a:p>
            <a:pPr marL="228598" indent="-228598">
              <a:buFont typeface="Arial" panose="020B0604020202020204" pitchFamily="34" charset="0"/>
              <a:buChar char="•"/>
              <a:defRPr/>
            </a:pPr>
            <a:endParaRPr lang="en-US" sz="1333" dirty="0">
              <a:solidFill>
                <a:srgbClr val="000000"/>
              </a:solidFill>
            </a:endParaRPr>
          </a:p>
          <a:p>
            <a:pPr marL="137159" indent="-137159" defTabSz="1219188">
              <a:buFont typeface="Arial" charset="0"/>
              <a:buChar char="•"/>
              <a:defRPr/>
            </a:pPr>
            <a:endParaRPr lang="en-US" sz="1333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6076994" y="1330168"/>
          <a:ext cx="5209073" cy="1971832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8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72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8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68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Function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Key</a:t>
                      </a:r>
                      <a:r>
                        <a:rPr lang="en-US" sz="10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LAMP requirement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Devices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500"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Low side</a:t>
                      </a:r>
                      <a:r>
                        <a:rPr lang="en-US" sz="1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c</a:t>
                      </a:r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urrent sense on primary and secondary sides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30" marR="11430" marT="114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Fast settling OPAMP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 account for high switching frequencies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OPA607-Q1, OPA365-Q1, TLVx197-Q1, OPA388-Q1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933">
                <a:tc gridSpan="2" vMerge="1"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1430" marR="11430" marT="11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30" marR="11430" marT="114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Budget conscious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TLV9062/4-Q1,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TLV9352-Q1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500"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Battery  voltage measurements post resistor divider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30" marR="11430" marT="114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Fast settling OPAMP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 account for high switching frequencies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OPA365-Q1, TLVx197-Q1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000">
                <a:tc gridSpan="2" vMerge="1"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1430" marR="11430" marT="11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Budget conscious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TLV9062/4-Q1,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TLV9352-Q1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Post magnetic</a:t>
                      </a:r>
                      <a:r>
                        <a:rPr lang="en-US" sz="1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sensor signal conditioning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Budget conscious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TLV9002/4-Q1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OC &amp; OV fault detect with comparators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Low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offset, fast response, precision integrated reference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TLV9022-Q1, LM2903B-Q1,</a:t>
                      </a:r>
                    </a:p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TLV4011-Q1, TLV6703-Q1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953874" y="1022093"/>
            <a:ext cx="4838700" cy="302712"/>
          </a:xfrm>
          <a:prstGeom prst="rect">
            <a:avLst/>
          </a:prstGeom>
          <a:noFill/>
        </p:spPr>
        <p:txBody>
          <a:bodyPr wrap="square" lIns="121920" tIns="60960" rIns="121920" bIns="60960" rtlCol="0">
            <a:spAutoFit/>
          </a:bodyPr>
          <a:lstStyle/>
          <a:p>
            <a:r>
              <a:rPr lang="en-US" sz="1167" b="1" u="sng" dirty="0">
                <a:solidFill>
                  <a:srgbClr val="C00000"/>
                </a:solidFill>
              </a:rPr>
              <a:t>Current/Voltage Sense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76475" y="693835"/>
            <a:ext cx="5544908" cy="5390281"/>
            <a:chOff x="4490018" y="585232"/>
            <a:chExt cx="4158682" cy="4042711"/>
          </a:xfrm>
        </p:grpSpPr>
        <p:sp>
          <p:nvSpPr>
            <p:cNvPr id="36" name="Rectangle 35"/>
            <p:cNvSpPr/>
            <p:nvPr/>
          </p:nvSpPr>
          <p:spPr>
            <a:xfrm>
              <a:off x="4531361" y="838015"/>
              <a:ext cx="4117339" cy="37899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r="2700000" algn="ctr" rotWithShape="0">
                <a:schemeClr val="tx1"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Autofit/>
            </a:bodyPr>
            <a:lstStyle/>
            <a:p>
              <a:pPr defTabSz="1219188">
                <a:defRPr/>
              </a:pPr>
              <a:endParaRPr lang="en-US" sz="111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" name="Rectangle 14"/>
            <p:cNvSpPr>
              <a:spLocks noChangeArrowheads="1"/>
            </p:cNvSpPr>
            <p:nvPr/>
          </p:nvSpPr>
          <p:spPr bwMode="auto">
            <a:xfrm>
              <a:off x="4531360" y="600524"/>
              <a:ext cx="4117340" cy="237491"/>
            </a:xfrm>
            <a:prstGeom prst="rect">
              <a:avLst/>
            </a:prstGeom>
            <a:gradFill>
              <a:gsLst>
                <a:gs pos="0">
                  <a:srgbClr val="8B0000"/>
                </a:gs>
                <a:gs pos="50000">
                  <a:srgbClr val="C80000"/>
                </a:gs>
                <a:gs pos="100000">
                  <a:srgbClr val="EF0000"/>
                </a:gs>
              </a:gsLst>
              <a:lin ang="16200000" scaled="0"/>
            </a:gradFill>
            <a:ln>
              <a:solidFill>
                <a:schemeClr val="bg1"/>
              </a:solidFill>
            </a:ln>
            <a:effectLst>
              <a:outerShdw blurRad="152400" dir="2700000" algn="ctr" rotWithShape="0">
                <a:schemeClr val="tx1">
                  <a:alpha val="70000"/>
                </a:schemeClr>
              </a:outerShdw>
            </a:effectLst>
          </p:spPr>
          <p:txBody>
            <a:bodyPr anchor="ctr"/>
            <a:lstStyle/>
            <a:p>
              <a:pPr defTabSz="1219188">
                <a:defRPr/>
              </a:pPr>
              <a:endParaRPr lang="en-US" sz="1556" dirty="0">
                <a:solidFill>
                  <a:srgbClr val="FFFFFF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929D69E-510B-D648-A60B-A3B2E61FAF1B}"/>
                </a:ext>
              </a:extLst>
            </p:cNvPr>
            <p:cNvSpPr txBox="1"/>
            <p:nvPr/>
          </p:nvSpPr>
          <p:spPr>
            <a:xfrm>
              <a:off x="4490018" y="585232"/>
              <a:ext cx="138548" cy="235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44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66094" y="5003800"/>
            <a:ext cx="4931278" cy="10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67" b="1" u="sng" dirty="0">
                <a:solidFill>
                  <a:srgbClr val="C00000"/>
                </a:solidFill>
              </a:rPr>
              <a:t>Discovery Questions:</a:t>
            </a:r>
          </a:p>
          <a:p>
            <a:pPr marL="190498" indent="-190498">
              <a:buFont typeface="Arial" panose="020B0604020202020204" pitchFamily="34" charset="0"/>
              <a:buChar char="•"/>
            </a:pPr>
            <a:r>
              <a:rPr lang="en-US" sz="889" dirty="0"/>
              <a:t>Most common switching frequencies used? High speed OPAMPs needed?</a:t>
            </a:r>
          </a:p>
          <a:p>
            <a:pPr marL="190498" indent="-190498">
              <a:buFont typeface="Arial" panose="020B0604020202020204" pitchFamily="34" charset="0"/>
              <a:buChar char="•"/>
            </a:pPr>
            <a:r>
              <a:rPr lang="en-US" sz="889" dirty="0"/>
              <a:t>Is Isolation leakage measurement done in this system?</a:t>
            </a:r>
          </a:p>
          <a:p>
            <a:pPr marL="190498" indent="-190498">
              <a:buFont typeface="Arial" panose="020B0604020202020204" pitchFamily="34" charset="0"/>
              <a:buChar char="•"/>
            </a:pPr>
            <a:r>
              <a:rPr lang="en-US" sz="889" dirty="0"/>
              <a:t>Correlation between battery bus voltage measurement error and system efficiency?</a:t>
            </a:r>
          </a:p>
          <a:p>
            <a:endParaRPr lang="en-US" sz="889" dirty="0"/>
          </a:p>
          <a:p>
            <a:endParaRPr lang="en-US" sz="889" dirty="0"/>
          </a:p>
          <a:p>
            <a:endParaRPr lang="en-US" sz="889" dirty="0"/>
          </a:p>
        </p:txBody>
      </p:sp>
      <p:graphicFrame>
        <p:nvGraphicFramePr>
          <p:cNvPr id="48" name="Table 47"/>
          <p:cNvGraphicFramePr>
            <a:graphicFrameLocks noGrp="1"/>
          </p:cNvGraphicFramePr>
          <p:nvPr>
            <p:extLst/>
          </p:nvPr>
        </p:nvGraphicFramePr>
        <p:xfrm>
          <a:off x="6076994" y="3850911"/>
          <a:ext cx="5209073" cy="1383399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5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68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Function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Key</a:t>
                      </a:r>
                      <a:r>
                        <a:rPr lang="en-US" sz="10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LAMP requirement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Devices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500"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Buffer OPAMP for NTC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30" marR="11430" marT="114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Budget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conscious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TLV9002/4-Q1, LM290xLV-Q1, LM2904B-Q1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000">
                <a:tc gridSpan="2" vMerge="1"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1430" marR="11430" marT="11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30" marR="11430" marT="114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 precision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OPA333-Q1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Thermocouple,</a:t>
                      </a:r>
                      <a:r>
                        <a:rPr lang="en-US" sz="1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3-wire RTD front</a:t>
                      </a:r>
                      <a:r>
                        <a:rPr lang="en-US" sz="1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end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30" marR="11430" marT="114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 power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instrumentation amplifier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INA333-Q1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Thermal</a:t>
                      </a:r>
                      <a:r>
                        <a:rPr lang="en-US" sz="1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switch (COMP)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 power, low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offset, integrated hysteresis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TLV7041-Q1,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TL331B-Q1, LM2903B-Q1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5953874" y="3500502"/>
            <a:ext cx="4838700" cy="302712"/>
          </a:xfrm>
          <a:prstGeom prst="rect">
            <a:avLst/>
          </a:prstGeom>
          <a:noFill/>
        </p:spPr>
        <p:txBody>
          <a:bodyPr wrap="square" lIns="121920" tIns="60960" rIns="121920" bIns="60960" rtlCol="0">
            <a:spAutoFit/>
          </a:bodyPr>
          <a:lstStyle/>
          <a:p>
            <a:r>
              <a:rPr lang="en-US" sz="1167" b="1" u="sng" dirty="0">
                <a:solidFill>
                  <a:srgbClr val="C00000"/>
                </a:solidFill>
              </a:rPr>
              <a:t>Temperature  Sense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42" y="1088260"/>
            <a:ext cx="4969294" cy="3921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4546600" y="1200196"/>
            <a:ext cx="685800" cy="6653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6" name="Rectangle 25"/>
          <p:cNvSpPr/>
          <p:nvPr/>
        </p:nvSpPr>
        <p:spPr>
          <a:xfrm>
            <a:off x="1676400" y="2766941"/>
            <a:ext cx="491067" cy="6653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7" name="Rectangle 26"/>
          <p:cNvSpPr/>
          <p:nvPr/>
        </p:nvSpPr>
        <p:spPr>
          <a:xfrm>
            <a:off x="3996267" y="2603592"/>
            <a:ext cx="491067" cy="6653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v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455334" y="1200196"/>
            <a:ext cx="440754" cy="6653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1" name="Rectangle 30"/>
          <p:cNvSpPr/>
          <p:nvPr/>
        </p:nvSpPr>
        <p:spPr>
          <a:xfrm>
            <a:off x="3073889" y="1200196"/>
            <a:ext cx="440754" cy="6653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33" name="Graphic 32" descr="Badge Question Mark with solid fill">
            <a:extLst>
              <a:ext uri="{FF2B5EF4-FFF2-40B4-BE49-F238E27FC236}">
                <a16:creationId xmlns:a16="http://schemas.microsoft.com/office/drawing/2014/main" id="{81D3D221-FF17-4195-A131-EF00E98BCD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3227" y="5153340"/>
            <a:ext cx="499149" cy="49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20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8_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EAEAE"/>
      </a:accent2>
      <a:accent3>
        <a:srgbClr val="117788"/>
      </a:accent3>
      <a:accent4>
        <a:srgbClr val="404040"/>
      </a:accent4>
      <a:accent5>
        <a:srgbClr val="7F7F7F"/>
      </a:accent5>
      <a:accent6>
        <a:srgbClr val="32B4CE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1491</TotalTime>
  <Words>846</Words>
  <Application>Microsoft Office PowerPoint</Application>
  <PresentationFormat>Widescreen</PresentationFormat>
  <Paragraphs>185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18_FinalPowerpoint</vt:lpstr>
      <vt:lpstr>Precision Amplifiers for DC-DC Converters</vt:lpstr>
      <vt:lpstr>EE: DC-DC Converters</vt:lpstr>
      <vt:lpstr>LAMPs in HEV/EV – DC/DC Unidirectional</vt:lpstr>
      <vt:lpstr>LAMPs in HEV/EV – DC/DC Bidirectional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Precision Amplifiers for Battery management systems</dc:title>
  <dc:creator>Fattakhov, Jacob</dc:creator>
  <cp:lastModifiedBy>Fattakhov, Jacob</cp:lastModifiedBy>
  <cp:revision>35</cp:revision>
  <dcterms:created xsi:type="dcterms:W3CDTF">2021-07-19T21:48:40Z</dcterms:created>
  <dcterms:modified xsi:type="dcterms:W3CDTF">2021-10-04T23:52:43Z</dcterms:modified>
</cp:coreProperties>
</file>