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88" r:id="rId5"/>
    <p:sldId id="386" r:id="rId6"/>
    <p:sldId id="393" r:id="rId7"/>
    <p:sldId id="389" r:id="rId8"/>
    <p:sldId id="394" r:id="rId9"/>
    <p:sldId id="390" r:id="rId10"/>
    <p:sldId id="391" r:id="rId11"/>
    <p:sldId id="395" r:id="rId12"/>
    <p:sldId id="396" r:id="rId13"/>
    <p:sldId id="399" r:id="rId14"/>
    <p:sldId id="397" r:id="rId15"/>
    <p:sldId id="398" r:id="rId16"/>
    <p:sldId id="400" r:id="rId17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17788"/>
    <a:srgbClr val="AAAAAA"/>
    <a:srgbClr val="DE0000"/>
    <a:srgbClr val="DE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9" autoAdjust="0"/>
    <p:restoredTop sz="86313" autoAdjust="0"/>
  </p:normalViewPr>
  <p:slideViewPr>
    <p:cSldViewPr snapToGrid="0">
      <p:cViewPr varScale="1">
        <p:scale>
          <a:sx n="103" d="100"/>
          <a:sy n="103" d="100"/>
        </p:scale>
        <p:origin x="-946" y="-62"/>
      </p:cViewPr>
      <p:guideLst>
        <p:guide orient="horz" pos="1620"/>
        <p:guide pos="2878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3413" y="-11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23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07157"/>
            <a:ext cx="2141537" cy="430172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07157"/>
            <a:ext cx="6275388" cy="430172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769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571E-02C7-4909-A943-092A83DD34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/>
              <a:t>TI Confidential – NDA</a:t>
            </a:r>
            <a:r>
              <a:rPr lang="en-US" sz="700" baseline="0" dirty="0" smtClean="0"/>
              <a:t> Restrictions</a:t>
            </a:r>
            <a:endParaRPr lang="en-US" sz="7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/>
        </p:blipFill>
        <p:spPr>
          <a:xfrm>
            <a:off x="-9136" y="0"/>
            <a:ext cx="9162274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769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 smtClean="0"/>
              <a:t>TI Confidential – NDA</a:t>
            </a:r>
            <a:r>
              <a:rPr lang="en-US" sz="700" baseline="0" dirty="0" smtClean="0"/>
              <a:t> Restrictions</a:t>
            </a:r>
            <a:endParaRPr lang="en-US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472"/>
            <a:ext cx="2133600" cy="15478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3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453747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2" descr="http://www.yamaha-motor.com.ph/events/sz16adventurechallenge/css/images/home-button.png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2" y="4721316"/>
            <a:ext cx="357188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.com/tool/tina-t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tore.ti.com/Search.aspx?k=pocket+reference&amp;pt=-1" TargetMode="External"/><Relationship Id="rId5" Type="http://schemas.openxmlformats.org/officeDocument/2006/relationships/hyperlink" Target="http://www.ti.com/lsds/ti/amplifiers-linear/precision-amplifier-support-community.page" TargetMode="External"/><Relationship Id="rId4" Type="http://schemas.openxmlformats.org/officeDocument/2006/relationships/hyperlink" Target="http://www.ti.com/precisionlab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Gentec</a:t>
            </a:r>
            <a:r>
              <a:rPr lang="en-US" dirty="0" smtClean="0"/>
              <a:t>: 12 Bit </a:t>
            </a:r>
            <a:r>
              <a:rPr lang="en-US" dirty="0"/>
              <a:t>D</a:t>
            </a:r>
            <a:r>
              <a:rPr lang="en-US" dirty="0" smtClean="0"/>
              <a:t>river </a:t>
            </a:r>
            <a:r>
              <a:rPr lang="en-US" dirty="0" smtClean="0"/>
              <a:t>for </a:t>
            </a:r>
            <a:r>
              <a:rPr lang="en-US" dirty="0" smtClean="0"/>
              <a:t>TMS320F2837xD </a:t>
            </a:r>
            <a:r>
              <a:rPr lang="en-US" dirty="0" err="1" smtClean="0"/>
              <a:t>Delfino</a:t>
            </a:r>
            <a:r>
              <a:rPr lang="en-US" dirty="0" smtClean="0"/>
              <a:t> MCU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November</a:t>
            </a:r>
            <a:r>
              <a:rPr lang="en-US" dirty="0" smtClean="0"/>
              <a:t> 7, </a:t>
            </a:r>
            <a:r>
              <a:rPr lang="en-US" dirty="0" smtClean="0"/>
              <a:t>2016</a:t>
            </a:r>
          </a:p>
          <a:p>
            <a:r>
              <a:rPr lang="en-US" dirty="0" smtClean="0"/>
              <a:t>Errol Leon</a:t>
            </a:r>
          </a:p>
        </p:txBody>
      </p:sp>
      <p:sp>
        <p:nvSpPr>
          <p:cNvPr id="7172" name="Rectangle 2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AECC4DEF-5888-4484-BAD5-734E2318D8EB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082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30481"/>
            <a:ext cx="8842121" cy="118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rgbClr val="000000"/>
                </a:solidFill>
              </a:rPr>
              <a:t>TMS320F2837xD</a:t>
            </a:r>
            <a:r>
              <a:rPr lang="en-US" sz="3200" kern="0" dirty="0" smtClean="0">
                <a:solidFill>
                  <a:srgbClr val="000000"/>
                </a:solidFill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</a:rPr>
              <a:t>Delfino</a:t>
            </a:r>
            <a:r>
              <a:rPr lang="en-US" sz="3200" kern="0" dirty="0">
                <a:solidFill>
                  <a:srgbClr val="000000"/>
                </a:solidFill>
              </a:rPr>
              <a:t> MCU </a:t>
            </a:r>
            <a:r>
              <a:rPr lang="en-US" sz="3200" kern="0" dirty="0" smtClean="0">
                <a:solidFill>
                  <a:srgbClr val="000000"/>
                </a:solidFill>
              </a:rPr>
              <a:t>12 </a:t>
            </a:r>
            <a:r>
              <a:rPr lang="en-US" sz="3200" kern="0" dirty="0" smtClean="0">
                <a:solidFill>
                  <a:srgbClr val="000000"/>
                </a:solidFill>
              </a:rPr>
              <a:t>bit ADC</a:t>
            </a:r>
            <a:endParaRPr lang="en-US" sz="3200" kern="0" dirty="0" smtClean="0">
              <a:solidFill>
                <a:srgbClr val="000000"/>
              </a:solidFill>
            </a:endParaRPr>
          </a:p>
          <a:p>
            <a:r>
              <a:rPr lang="en-US" sz="1600" kern="0" dirty="0" smtClean="0">
                <a:solidFill>
                  <a:srgbClr val="000000"/>
                </a:solidFill>
              </a:rPr>
              <a:t>TINATI  Schematic Model of </a:t>
            </a:r>
            <a:r>
              <a:rPr lang="en-US" sz="1600" kern="0" dirty="0" smtClean="0">
                <a:solidFill>
                  <a:srgbClr val="000000"/>
                </a:solidFill>
              </a:rPr>
              <a:t>12bit ADC with recommended circuit driver  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20791"/>
            <a:ext cx="8544564" cy="239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026480"/>
              </p:ext>
            </p:extLst>
          </p:nvPr>
        </p:nvGraphicFramePr>
        <p:xfrm>
          <a:off x="5833654" y="3105412"/>
          <a:ext cx="2595050" cy="615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Packager Shell Object" showAsIcon="1" r:id="rId5" imgW="3643200" imgH="863640" progId="Package">
                  <p:embed/>
                </p:oleObj>
              </mc:Choice>
              <mc:Fallback>
                <p:oleObj name="Packager Shell Object" showAsIcon="1" r:id="rId5" imgW="3643200" imgH="863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33654" y="3105412"/>
                        <a:ext cx="2595050" cy="615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86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402336"/>
            <a:ext cx="8842121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rgbClr val="000000"/>
                </a:solidFill>
              </a:rPr>
              <a:t>TMS320F2837xD</a:t>
            </a:r>
            <a:r>
              <a:rPr lang="en-US" sz="3200" kern="0" dirty="0" smtClean="0">
                <a:solidFill>
                  <a:srgbClr val="000000"/>
                </a:solidFill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</a:rPr>
              <a:t>Delfino</a:t>
            </a:r>
            <a:r>
              <a:rPr lang="en-US" sz="3200" kern="0" dirty="0">
                <a:solidFill>
                  <a:srgbClr val="000000"/>
                </a:solidFill>
              </a:rPr>
              <a:t> 12 </a:t>
            </a:r>
            <a:r>
              <a:rPr lang="en-US" sz="3200" kern="0" dirty="0" smtClean="0">
                <a:solidFill>
                  <a:srgbClr val="000000"/>
                </a:solidFill>
              </a:rPr>
              <a:t>bit ADC Driver</a:t>
            </a:r>
            <a:endParaRPr lang="en-US" sz="3200" kern="0" dirty="0" smtClean="0">
              <a:solidFill>
                <a:srgbClr val="000000"/>
              </a:solidFill>
            </a:endParaRPr>
          </a:p>
          <a:p>
            <a:r>
              <a:rPr lang="en-US" sz="1600" kern="0" dirty="0" smtClean="0">
                <a:solidFill>
                  <a:srgbClr val="000000"/>
                </a:solidFill>
              </a:rPr>
              <a:t>TINATI  Simulation </a:t>
            </a:r>
            <a:r>
              <a:rPr lang="en-US" sz="1600" kern="0" dirty="0" smtClean="0">
                <a:solidFill>
                  <a:srgbClr val="000000"/>
                </a:solidFill>
              </a:rPr>
              <a:t>of </a:t>
            </a:r>
            <a:r>
              <a:rPr lang="en-US" sz="1600" kern="0" dirty="0">
                <a:solidFill>
                  <a:srgbClr val="000000"/>
                </a:solidFill>
              </a:rPr>
              <a:t>12bit ADC with </a:t>
            </a:r>
            <a:r>
              <a:rPr lang="en-US" sz="1600" kern="0" dirty="0" smtClean="0">
                <a:solidFill>
                  <a:srgbClr val="000000"/>
                </a:solidFill>
              </a:rPr>
              <a:t>recommended </a:t>
            </a:r>
            <a:r>
              <a:rPr lang="en-US" sz="1600" kern="0" dirty="0">
                <a:solidFill>
                  <a:srgbClr val="000000"/>
                </a:solidFill>
              </a:rPr>
              <a:t>circuit driver 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860262"/>
            <a:ext cx="7906272" cy="38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6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402336"/>
            <a:ext cx="8842121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rgbClr val="000000"/>
                </a:solidFill>
              </a:rPr>
              <a:t>TMS320F2837xD</a:t>
            </a:r>
            <a:r>
              <a:rPr lang="en-US" sz="3200" kern="0" dirty="0" smtClean="0">
                <a:solidFill>
                  <a:srgbClr val="000000"/>
                </a:solidFill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</a:rPr>
              <a:t>Delfino</a:t>
            </a:r>
            <a:r>
              <a:rPr lang="en-US" sz="3200" kern="0" dirty="0">
                <a:solidFill>
                  <a:srgbClr val="000000"/>
                </a:solidFill>
              </a:rPr>
              <a:t> 12 </a:t>
            </a:r>
            <a:r>
              <a:rPr lang="en-US" sz="3200" kern="0" dirty="0" smtClean="0">
                <a:solidFill>
                  <a:srgbClr val="000000"/>
                </a:solidFill>
              </a:rPr>
              <a:t>bit ADC Driver</a:t>
            </a:r>
            <a:endParaRPr lang="en-US" sz="3200" kern="0" dirty="0" smtClean="0">
              <a:solidFill>
                <a:srgbClr val="000000"/>
              </a:solidFill>
            </a:endParaRPr>
          </a:p>
          <a:p>
            <a:r>
              <a:rPr lang="en-US" sz="1600" kern="0" dirty="0" smtClean="0">
                <a:solidFill>
                  <a:srgbClr val="000000"/>
                </a:solidFill>
              </a:rPr>
              <a:t>TINATI  Simulation </a:t>
            </a:r>
            <a:r>
              <a:rPr lang="en-US" sz="1600" kern="0" dirty="0" smtClean="0">
                <a:solidFill>
                  <a:srgbClr val="000000"/>
                </a:solidFill>
              </a:rPr>
              <a:t>of </a:t>
            </a:r>
            <a:r>
              <a:rPr lang="en-US" sz="1600" kern="0" dirty="0">
                <a:solidFill>
                  <a:srgbClr val="000000"/>
                </a:solidFill>
              </a:rPr>
              <a:t>12bit ADC with </a:t>
            </a:r>
            <a:r>
              <a:rPr lang="en-US" sz="1600" kern="0" dirty="0" smtClean="0">
                <a:solidFill>
                  <a:srgbClr val="000000"/>
                </a:solidFill>
              </a:rPr>
              <a:t>recommended </a:t>
            </a:r>
            <a:r>
              <a:rPr lang="en-US" sz="1600" kern="0" dirty="0">
                <a:solidFill>
                  <a:srgbClr val="000000"/>
                </a:solidFill>
              </a:rPr>
              <a:t>circuit driver </a:t>
            </a:r>
            <a:r>
              <a:rPr lang="en-US" sz="1600" kern="0" dirty="0" smtClean="0">
                <a:solidFill>
                  <a:srgbClr val="000000"/>
                </a:solidFill>
              </a:rPr>
              <a:t>– Zoomed-in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4" y="860262"/>
            <a:ext cx="7849935" cy="372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213434" y="942638"/>
            <a:ext cx="501445" cy="1266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714879" y="1005949"/>
            <a:ext cx="308244" cy="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60083" y="867454"/>
            <a:ext cx="11839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Settles within ½ LSB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312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402336"/>
            <a:ext cx="7912367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rgbClr val="000000"/>
                </a:solidFill>
              </a:rPr>
              <a:t>Op Amp Reference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12682" y="3778345"/>
            <a:ext cx="7824788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5000"/>
              </a:lnSpc>
              <a:defRPr/>
            </a:pPr>
            <a:r>
              <a:rPr lang="en-US" sz="1600" b="1" kern="0" dirty="0">
                <a:solidFill>
                  <a:srgbClr val="1700C0"/>
                </a:solidFill>
                <a:latin typeface="+mj-lt"/>
                <a:ea typeface="+mj-ea"/>
                <a:cs typeface="+mj-cs"/>
              </a:rPr>
              <a:t>All Embedded Schematics in this presentation can be run in the Free TINA_TI SPICE simulator available at: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36294" y="4167655"/>
            <a:ext cx="26852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u="sng" dirty="0">
                <a:solidFill>
                  <a:srgbClr val="1700C0"/>
                </a:solidFill>
                <a:hlinkClick r:id="rId3"/>
              </a:rPr>
              <a:t>http://www.ti.com/tool/tina-ti</a:t>
            </a:r>
            <a:endParaRPr lang="en-US" sz="1600" dirty="0">
              <a:solidFill>
                <a:srgbClr val="1700C0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89106" y="1165408"/>
            <a:ext cx="78247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5000"/>
              </a:lnSpc>
              <a:defRPr/>
            </a:pPr>
            <a:r>
              <a:rPr lang="en-US" sz="1600" kern="0" dirty="0" smtClean="0">
                <a:latin typeface="+mj-lt"/>
                <a:ea typeface="+mj-ea"/>
                <a:cs typeface="+mj-cs"/>
              </a:rPr>
              <a:t>For more in-depth learning about op amps and op amp stability </a:t>
            </a:r>
          </a:p>
          <a:p>
            <a:pPr eaLnBrk="0" hangingPunct="0">
              <a:lnSpc>
                <a:spcPct val="85000"/>
              </a:lnSpc>
              <a:defRPr/>
            </a:pPr>
            <a:r>
              <a:rPr lang="en-US" sz="1600" kern="0" dirty="0" smtClean="0">
                <a:latin typeface="+mj-lt"/>
                <a:ea typeface="+mj-ea"/>
                <a:cs typeface="+mj-cs"/>
              </a:rPr>
              <a:t>look at TI Precision Labs at:</a:t>
            </a:r>
          </a:p>
          <a:p>
            <a:pPr eaLnBrk="0" hangingPunct="0">
              <a:lnSpc>
                <a:spcPct val="85000"/>
              </a:lnSpc>
              <a:defRPr/>
            </a:pPr>
            <a:r>
              <a:rPr lang="en-US" sz="1600" u="sng" dirty="0" smtClean="0">
                <a:hlinkClick r:id="rId4"/>
              </a:rPr>
              <a:t>www.ti.com/precisionlabs</a:t>
            </a:r>
            <a:endParaRPr lang="en-US" sz="1600" dirty="0" smtClean="0"/>
          </a:p>
          <a:p>
            <a:pPr eaLnBrk="0" hangingPunct="0">
              <a:lnSpc>
                <a:spcPct val="85000"/>
              </a:lnSpc>
              <a:defRPr/>
            </a:pPr>
            <a:endParaRPr lang="en-US" sz="2000" kern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12682" y="2033282"/>
            <a:ext cx="861870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Analog Engineer’s Pocket Reference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 “must-have” for every Board/System Design Engineer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Download: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5"/>
              </a:rPr>
              <a:t>http://www.ti.com/lsds/ti/amplifiers-linear/precision-amplifier-support-community.page#pocketref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Buy Hardcopy: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6"/>
              </a:rPr>
              <a:t>https://store.ti.com/Search.aspx?k=pocket+reference&amp;pt=-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6"/>
              </a:rPr>
              <a:t>1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3576" y="1938554"/>
            <a:ext cx="9144000" cy="0"/>
          </a:xfrm>
          <a:prstGeom prst="line">
            <a:avLst/>
          </a:prstGeom>
          <a:ln w="25400">
            <a:solidFill>
              <a:srgbClr val="24FC8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576" y="3482010"/>
            <a:ext cx="9144000" cy="0"/>
          </a:xfrm>
          <a:prstGeom prst="line">
            <a:avLst/>
          </a:prstGeom>
          <a:ln w="25400">
            <a:solidFill>
              <a:srgbClr val="24FC8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53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42" y="1725824"/>
            <a:ext cx="5512109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7975" y="53294"/>
            <a:ext cx="7912367" cy="160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rgbClr val="000000"/>
                </a:solidFill>
              </a:rPr>
              <a:t>TMS320F2837xD </a:t>
            </a:r>
            <a:r>
              <a:rPr lang="en-US" sz="3200" kern="0" dirty="0" err="1" smtClean="0">
                <a:solidFill>
                  <a:srgbClr val="000000"/>
                </a:solidFill>
              </a:rPr>
              <a:t>Delfino</a:t>
            </a:r>
            <a:r>
              <a:rPr lang="en-US" sz="3200" kern="0" dirty="0">
                <a:solidFill>
                  <a:srgbClr val="000000"/>
                </a:solidFill>
              </a:rPr>
              <a:t> </a:t>
            </a:r>
            <a:r>
              <a:rPr lang="en-US" sz="3200" kern="0" dirty="0" smtClean="0">
                <a:solidFill>
                  <a:srgbClr val="000000"/>
                </a:solidFill>
              </a:rPr>
              <a:t>Single-Ended</a:t>
            </a:r>
            <a:r>
              <a:rPr lang="en-US" sz="3200" kern="0" dirty="0" smtClean="0">
                <a:solidFill>
                  <a:srgbClr val="000000"/>
                </a:solidFill>
              </a:rPr>
              <a:t> </a:t>
            </a:r>
            <a:r>
              <a:rPr lang="en-US" sz="3200" kern="0" dirty="0" smtClean="0">
                <a:solidFill>
                  <a:srgbClr val="000000"/>
                </a:solidFill>
              </a:rPr>
              <a:t>12 bit </a:t>
            </a:r>
            <a:r>
              <a:rPr lang="en-US" sz="3200" kern="0" dirty="0" smtClean="0">
                <a:solidFill>
                  <a:srgbClr val="000000"/>
                </a:solidFill>
              </a:rPr>
              <a:t> </a:t>
            </a:r>
            <a:r>
              <a:rPr lang="en-US" sz="3200" kern="0" dirty="0" smtClean="0">
                <a:solidFill>
                  <a:srgbClr val="000000"/>
                </a:solidFill>
              </a:rPr>
              <a:t>Driver</a:t>
            </a:r>
          </a:p>
          <a:p>
            <a:r>
              <a:rPr lang="en-US" sz="1600" kern="0" dirty="0" err="1" smtClean="0">
                <a:solidFill>
                  <a:srgbClr val="000000"/>
                </a:solidFill>
              </a:rPr>
              <a:t>Sallen</a:t>
            </a:r>
            <a:r>
              <a:rPr lang="en-US" sz="1600" kern="0" dirty="0" smtClean="0">
                <a:solidFill>
                  <a:srgbClr val="000000"/>
                </a:solidFill>
              </a:rPr>
              <a:t>-Key topology with </a:t>
            </a:r>
            <a:r>
              <a:rPr lang="en-US" sz="1600" kern="0" dirty="0" smtClean="0">
                <a:solidFill>
                  <a:srgbClr val="000000"/>
                </a:solidFill>
              </a:rPr>
              <a:t>passive </a:t>
            </a:r>
            <a:r>
              <a:rPr lang="en-US" sz="1600" kern="0" dirty="0" smtClean="0">
                <a:solidFill>
                  <a:srgbClr val="000000"/>
                </a:solidFill>
              </a:rPr>
              <a:t>RC </a:t>
            </a:r>
            <a:r>
              <a:rPr lang="en-US" sz="1600" kern="0" dirty="0" smtClean="0">
                <a:solidFill>
                  <a:srgbClr val="000000"/>
                </a:solidFill>
              </a:rPr>
              <a:t>charge-bucket filter recommendations 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1298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29342" y="1354897"/>
            <a:ext cx="4251618" cy="3153358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5574" y="1354897"/>
            <a:ext cx="32737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Issues with </a:t>
            </a:r>
            <a:r>
              <a:rPr lang="en-US" u="sng" dirty="0" smtClean="0"/>
              <a:t>Components</a:t>
            </a:r>
            <a:endParaRPr lang="en-US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OPA376 does not have the bandwidth to drive </a:t>
            </a:r>
            <a:r>
              <a:rPr lang="en-US" dirty="0" smtClean="0"/>
              <a:t>a 12bit ADC with an acquisition time of 100ns.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From calculations GBW of the Op amp needs to be at least 38MHz.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</a:t>
            </a:r>
            <a:r>
              <a:rPr lang="en-US" dirty="0"/>
              <a:t>d</a:t>
            </a:r>
            <a:r>
              <a:rPr lang="en-US" dirty="0" smtClean="0"/>
              <a:t>evice will not settle with ½ LSB within the acquisition time.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5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80" y="1819796"/>
            <a:ext cx="5360314" cy="213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7975" y="53294"/>
            <a:ext cx="7912367" cy="160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rgbClr val="000000"/>
                </a:solidFill>
              </a:rPr>
              <a:t>TMS320F2837xD</a:t>
            </a:r>
            <a:r>
              <a:rPr lang="en-US" sz="3200" kern="0" dirty="0" smtClean="0">
                <a:solidFill>
                  <a:srgbClr val="000000"/>
                </a:solidFill>
              </a:rPr>
              <a:t> </a:t>
            </a:r>
            <a:r>
              <a:rPr lang="en-US" sz="3200" kern="0" dirty="0" err="1" smtClean="0">
                <a:solidFill>
                  <a:srgbClr val="000000"/>
                </a:solidFill>
              </a:rPr>
              <a:t>Delfino</a:t>
            </a:r>
            <a:r>
              <a:rPr lang="en-US" sz="3200" kern="0" dirty="0">
                <a:solidFill>
                  <a:srgbClr val="000000"/>
                </a:solidFill>
              </a:rPr>
              <a:t> </a:t>
            </a:r>
            <a:r>
              <a:rPr lang="en-US" sz="3200" kern="0" dirty="0" smtClean="0">
                <a:solidFill>
                  <a:srgbClr val="000000"/>
                </a:solidFill>
              </a:rPr>
              <a:t>Single-Ended</a:t>
            </a:r>
            <a:r>
              <a:rPr lang="en-US" sz="3200" kern="0" dirty="0" smtClean="0">
                <a:solidFill>
                  <a:srgbClr val="000000"/>
                </a:solidFill>
              </a:rPr>
              <a:t> </a:t>
            </a:r>
            <a:r>
              <a:rPr lang="en-US" sz="3200" kern="0" dirty="0" smtClean="0">
                <a:solidFill>
                  <a:srgbClr val="000000"/>
                </a:solidFill>
              </a:rPr>
              <a:t>12 </a:t>
            </a:r>
            <a:r>
              <a:rPr lang="en-US" sz="3200" kern="0" dirty="0" smtClean="0">
                <a:solidFill>
                  <a:srgbClr val="000000"/>
                </a:solidFill>
              </a:rPr>
              <a:t>bit  </a:t>
            </a:r>
            <a:r>
              <a:rPr lang="en-US" sz="3200" kern="0" dirty="0" smtClean="0">
                <a:solidFill>
                  <a:srgbClr val="000000"/>
                </a:solidFill>
              </a:rPr>
              <a:t>Driver</a:t>
            </a:r>
          </a:p>
          <a:p>
            <a:r>
              <a:rPr lang="en-US" sz="1600" kern="0" dirty="0" smtClean="0">
                <a:solidFill>
                  <a:srgbClr val="000000"/>
                </a:solidFill>
              </a:rPr>
              <a:t>Multiple-Feedback</a:t>
            </a:r>
            <a:r>
              <a:rPr lang="en-US" sz="1600" kern="0" dirty="0" smtClean="0">
                <a:solidFill>
                  <a:srgbClr val="000000"/>
                </a:solidFill>
              </a:rPr>
              <a:t> topology with </a:t>
            </a:r>
            <a:r>
              <a:rPr lang="en-US" sz="1600" kern="0" dirty="0" smtClean="0">
                <a:solidFill>
                  <a:srgbClr val="000000"/>
                </a:solidFill>
              </a:rPr>
              <a:t>passive </a:t>
            </a:r>
            <a:r>
              <a:rPr lang="en-US" sz="1600" kern="0" dirty="0" smtClean="0">
                <a:solidFill>
                  <a:srgbClr val="000000"/>
                </a:solidFill>
              </a:rPr>
              <a:t>RC </a:t>
            </a:r>
            <a:r>
              <a:rPr lang="en-US" sz="1600" kern="0" dirty="0" smtClean="0">
                <a:solidFill>
                  <a:srgbClr val="000000"/>
                </a:solidFill>
              </a:rPr>
              <a:t>charge-bucket filter recommendations 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1298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29342" y="1354897"/>
            <a:ext cx="4393858" cy="3153358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455" y="1354897"/>
            <a:ext cx="34512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Recommended </a:t>
            </a:r>
            <a:r>
              <a:rPr lang="en-US" u="sng" dirty="0" smtClean="0"/>
              <a:t>Components</a:t>
            </a:r>
            <a:endParaRPr lang="en-US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OPA625 in Multiple Feedback configuration.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 and C values were calculated and optimized to settle within ½ LSB.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R4 is 30.1</a:t>
            </a:r>
            <a:r>
              <a:rPr lang="el-GR" dirty="0" smtClean="0"/>
              <a:t>Ω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C2 is 220pF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/>
              <a:t>Note: Calculations and simulations are in this presentation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8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402336"/>
            <a:ext cx="8620895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rgbClr val="000000"/>
                </a:solidFill>
              </a:rPr>
              <a:t>TMS320F2837xD </a:t>
            </a:r>
            <a:r>
              <a:rPr lang="en-US" sz="3200" kern="0" dirty="0" err="1" smtClean="0">
                <a:solidFill>
                  <a:srgbClr val="000000"/>
                </a:solidFill>
              </a:rPr>
              <a:t>Delfino</a:t>
            </a:r>
            <a:r>
              <a:rPr lang="en-US" sz="3200" kern="0" dirty="0" smtClean="0">
                <a:solidFill>
                  <a:srgbClr val="000000"/>
                </a:solidFill>
              </a:rPr>
              <a:t> MCU </a:t>
            </a:r>
            <a:r>
              <a:rPr lang="en-US" sz="3200" kern="0" dirty="0" smtClean="0">
                <a:solidFill>
                  <a:srgbClr val="000000"/>
                </a:solidFill>
              </a:rPr>
              <a:t>12 </a:t>
            </a:r>
            <a:r>
              <a:rPr lang="en-US" sz="3200" kern="0" dirty="0" smtClean="0">
                <a:solidFill>
                  <a:srgbClr val="000000"/>
                </a:solidFill>
              </a:rPr>
              <a:t>bit </a:t>
            </a:r>
            <a:r>
              <a:rPr lang="en-US" sz="3200" kern="0" dirty="0" smtClean="0">
                <a:solidFill>
                  <a:srgbClr val="000000"/>
                </a:solidFill>
              </a:rPr>
              <a:t>Driver</a:t>
            </a:r>
          </a:p>
          <a:p>
            <a:r>
              <a:rPr lang="en-US" sz="1600" kern="0" dirty="0" smtClean="0">
                <a:solidFill>
                  <a:srgbClr val="000000"/>
                </a:solidFill>
              </a:rPr>
              <a:t>Calculations for RC and GBW values  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60262"/>
            <a:ext cx="3420060" cy="369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22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402336"/>
            <a:ext cx="8340676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rgbClr val="000000"/>
                </a:solidFill>
              </a:rPr>
              <a:t>TMS320F2837xD </a:t>
            </a:r>
            <a:r>
              <a:rPr lang="en-US" sz="3200" kern="0" dirty="0" err="1" smtClean="0">
                <a:solidFill>
                  <a:srgbClr val="000000"/>
                </a:solidFill>
              </a:rPr>
              <a:t>Delfino</a:t>
            </a:r>
            <a:r>
              <a:rPr lang="en-US" sz="3200" kern="0" dirty="0" smtClean="0">
                <a:solidFill>
                  <a:srgbClr val="000000"/>
                </a:solidFill>
              </a:rPr>
              <a:t> MCU </a:t>
            </a:r>
            <a:r>
              <a:rPr lang="en-US" sz="3200" kern="0" dirty="0" smtClean="0">
                <a:solidFill>
                  <a:srgbClr val="000000"/>
                </a:solidFill>
              </a:rPr>
              <a:t>12 </a:t>
            </a:r>
            <a:r>
              <a:rPr lang="en-US" sz="3200" kern="0" dirty="0" smtClean="0">
                <a:solidFill>
                  <a:srgbClr val="000000"/>
                </a:solidFill>
              </a:rPr>
              <a:t>bit </a:t>
            </a:r>
            <a:r>
              <a:rPr lang="en-US" sz="3200" kern="0" dirty="0" smtClean="0">
                <a:solidFill>
                  <a:srgbClr val="000000"/>
                </a:solidFill>
              </a:rPr>
              <a:t>Driver</a:t>
            </a:r>
          </a:p>
          <a:p>
            <a:r>
              <a:rPr lang="en-US" sz="1600" kern="0" dirty="0" smtClean="0">
                <a:solidFill>
                  <a:srgbClr val="000000"/>
                </a:solidFill>
              </a:rPr>
              <a:t>Calculations for RC and GBW values  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80852"/>
            <a:ext cx="2947051" cy="368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43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9" y="790906"/>
            <a:ext cx="8284556" cy="253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30481"/>
            <a:ext cx="8783127" cy="118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rgbClr val="000000"/>
                </a:solidFill>
              </a:rPr>
              <a:t>TMS320F2837xD</a:t>
            </a:r>
            <a:r>
              <a:rPr lang="en-US" sz="3200" kern="0" dirty="0" smtClean="0">
                <a:solidFill>
                  <a:srgbClr val="000000"/>
                </a:solidFill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</a:rPr>
              <a:t>Delfino</a:t>
            </a:r>
            <a:r>
              <a:rPr lang="en-US" sz="3200" kern="0" dirty="0">
                <a:solidFill>
                  <a:srgbClr val="000000"/>
                </a:solidFill>
              </a:rPr>
              <a:t> MCU </a:t>
            </a:r>
            <a:r>
              <a:rPr lang="en-US" sz="3200" kern="0" dirty="0" smtClean="0">
                <a:solidFill>
                  <a:srgbClr val="000000"/>
                </a:solidFill>
              </a:rPr>
              <a:t>12 </a:t>
            </a:r>
            <a:r>
              <a:rPr lang="en-US" sz="3200" kern="0" dirty="0" smtClean="0">
                <a:solidFill>
                  <a:srgbClr val="000000"/>
                </a:solidFill>
              </a:rPr>
              <a:t>bit ADC</a:t>
            </a:r>
            <a:endParaRPr lang="en-US" sz="3200" kern="0" dirty="0" smtClean="0">
              <a:solidFill>
                <a:srgbClr val="000000"/>
              </a:solidFill>
            </a:endParaRPr>
          </a:p>
          <a:p>
            <a:r>
              <a:rPr lang="en-US" sz="1600" kern="0" dirty="0" smtClean="0">
                <a:solidFill>
                  <a:srgbClr val="000000"/>
                </a:solidFill>
              </a:rPr>
              <a:t>TINATI  Schematic Model of </a:t>
            </a:r>
            <a:r>
              <a:rPr lang="en-US" sz="1600" kern="0" dirty="0" smtClean="0">
                <a:solidFill>
                  <a:srgbClr val="000000"/>
                </a:solidFill>
              </a:rPr>
              <a:t>12bit ADC with customer circuit driver  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247" y="3384755"/>
            <a:ext cx="8112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converter was model from the </a:t>
            </a:r>
            <a:r>
              <a:rPr lang="en-US" dirty="0" smtClean="0"/>
              <a:t>F28379D  </a:t>
            </a:r>
            <a:r>
              <a:rPr lang="en-US" dirty="0" smtClean="0"/>
              <a:t>datasheet </a:t>
            </a:r>
            <a:r>
              <a:rPr lang="en-US" dirty="0" smtClean="0"/>
              <a:t>page 102-103. 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acq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100</a:t>
            </a:r>
            <a:r>
              <a:rPr lang="en-US" dirty="0" smtClean="0"/>
              <a:t>ns</a:t>
            </a:r>
            <a:r>
              <a:rPr lang="en-US" dirty="0" smtClean="0"/>
              <a:t>) and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conv</a:t>
            </a:r>
            <a:r>
              <a:rPr lang="en-US" dirty="0" smtClean="0"/>
              <a:t> </a:t>
            </a:r>
            <a:r>
              <a:rPr lang="en-US" dirty="0" smtClean="0"/>
              <a:t>(220ns</a:t>
            </a:r>
            <a:r>
              <a:rPr lang="en-US" dirty="0" smtClean="0"/>
              <a:t>) have a piecewise function made in the simulation to model the appropriate switching time to charge and discharge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sh</a:t>
            </a:r>
            <a:r>
              <a:rPr lang="en-US" dirty="0" smtClean="0"/>
              <a:t>.  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149358"/>
              </p:ext>
            </p:extLst>
          </p:nvPr>
        </p:nvGraphicFramePr>
        <p:xfrm>
          <a:off x="6522720" y="2654275"/>
          <a:ext cx="1835683" cy="550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Packager Shell Object" showAsIcon="1" r:id="rId5" imgW="2881440" imgH="863640" progId="Package">
                  <p:embed/>
                </p:oleObj>
              </mc:Choice>
              <mc:Fallback>
                <p:oleObj name="Packager Shell Object" showAsIcon="1" r:id="rId5" imgW="2881440" imgH="863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22720" y="2654275"/>
                        <a:ext cx="1835683" cy="550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8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402336"/>
            <a:ext cx="8443915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rgbClr val="000000"/>
                </a:solidFill>
              </a:rPr>
              <a:t>TMS320F2837xD</a:t>
            </a:r>
            <a:r>
              <a:rPr lang="en-US" sz="3200" kern="0" dirty="0" smtClean="0">
                <a:solidFill>
                  <a:srgbClr val="000000"/>
                </a:solidFill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</a:rPr>
              <a:t>Delfino</a:t>
            </a:r>
            <a:r>
              <a:rPr lang="en-US" sz="3200" kern="0" dirty="0">
                <a:solidFill>
                  <a:srgbClr val="000000"/>
                </a:solidFill>
              </a:rPr>
              <a:t> 12 </a:t>
            </a:r>
            <a:r>
              <a:rPr lang="en-US" sz="3200" kern="0" dirty="0" smtClean="0">
                <a:solidFill>
                  <a:srgbClr val="000000"/>
                </a:solidFill>
              </a:rPr>
              <a:t>bit ADC Driver</a:t>
            </a:r>
            <a:endParaRPr lang="en-US" sz="3200" kern="0" dirty="0" smtClean="0">
              <a:solidFill>
                <a:srgbClr val="000000"/>
              </a:solidFill>
            </a:endParaRPr>
          </a:p>
          <a:p>
            <a:r>
              <a:rPr lang="en-US" sz="1600" kern="0" dirty="0" smtClean="0">
                <a:solidFill>
                  <a:srgbClr val="000000"/>
                </a:solidFill>
              </a:rPr>
              <a:t>TINATI  Simulation </a:t>
            </a:r>
            <a:r>
              <a:rPr lang="en-US" sz="1600" kern="0" dirty="0" smtClean="0">
                <a:solidFill>
                  <a:srgbClr val="000000"/>
                </a:solidFill>
              </a:rPr>
              <a:t>of </a:t>
            </a:r>
            <a:r>
              <a:rPr lang="en-US" sz="1600" kern="0" dirty="0">
                <a:solidFill>
                  <a:srgbClr val="000000"/>
                </a:solidFill>
              </a:rPr>
              <a:t>12bit ADC with customer circuit driver 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8" y="860263"/>
            <a:ext cx="7712441" cy="373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55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402336"/>
            <a:ext cx="8525031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rgbClr val="000000"/>
                </a:solidFill>
              </a:rPr>
              <a:t>TMS320F2837xD</a:t>
            </a:r>
            <a:r>
              <a:rPr lang="en-US" sz="3200" kern="0" dirty="0" smtClean="0">
                <a:solidFill>
                  <a:srgbClr val="000000"/>
                </a:solidFill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</a:rPr>
              <a:t>Delfino</a:t>
            </a:r>
            <a:r>
              <a:rPr lang="en-US" sz="3200" kern="0" dirty="0">
                <a:solidFill>
                  <a:srgbClr val="000000"/>
                </a:solidFill>
              </a:rPr>
              <a:t> 12 </a:t>
            </a:r>
            <a:r>
              <a:rPr lang="en-US" sz="3200" kern="0" dirty="0" smtClean="0">
                <a:solidFill>
                  <a:srgbClr val="000000"/>
                </a:solidFill>
              </a:rPr>
              <a:t>bit ADC Driver</a:t>
            </a:r>
            <a:endParaRPr lang="en-US" sz="3200" kern="0" dirty="0" smtClean="0">
              <a:solidFill>
                <a:srgbClr val="000000"/>
              </a:solidFill>
            </a:endParaRPr>
          </a:p>
          <a:p>
            <a:r>
              <a:rPr lang="en-US" sz="1600" kern="0" dirty="0" smtClean="0">
                <a:solidFill>
                  <a:srgbClr val="000000"/>
                </a:solidFill>
              </a:rPr>
              <a:t>TINATI  Simulation </a:t>
            </a:r>
            <a:r>
              <a:rPr lang="en-US" sz="1600" kern="0" dirty="0" smtClean="0">
                <a:solidFill>
                  <a:srgbClr val="000000"/>
                </a:solidFill>
              </a:rPr>
              <a:t>of </a:t>
            </a:r>
            <a:r>
              <a:rPr lang="en-US" sz="1600" kern="0" dirty="0">
                <a:solidFill>
                  <a:srgbClr val="000000"/>
                </a:solidFill>
              </a:rPr>
              <a:t>12bit ADC with customer circuit driver </a:t>
            </a:r>
            <a:r>
              <a:rPr lang="en-US" sz="1600" kern="0" dirty="0" smtClean="0">
                <a:solidFill>
                  <a:srgbClr val="000000"/>
                </a:solidFill>
              </a:rPr>
              <a:t>– Zoomed-in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" y="860262"/>
            <a:ext cx="7906271" cy="375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117572" y="942638"/>
            <a:ext cx="501445" cy="1266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619017" y="1005948"/>
            <a:ext cx="412348" cy="1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55165" y="866286"/>
            <a:ext cx="13488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Does not settle within ½ LSB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011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2100" y="4537472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01879" y="30481"/>
            <a:ext cx="8790502" cy="118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rgbClr val="000000"/>
                </a:solidFill>
              </a:rPr>
              <a:t>TMS320F2837xD</a:t>
            </a:r>
            <a:r>
              <a:rPr lang="en-US" sz="3200" kern="0" dirty="0" smtClean="0">
                <a:solidFill>
                  <a:srgbClr val="000000"/>
                </a:solidFill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</a:rPr>
              <a:t>Delfino</a:t>
            </a:r>
            <a:r>
              <a:rPr lang="en-US" sz="3200" kern="0" dirty="0">
                <a:solidFill>
                  <a:srgbClr val="000000"/>
                </a:solidFill>
              </a:rPr>
              <a:t> MCU </a:t>
            </a:r>
            <a:r>
              <a:rPr lang="en-US" sz="3200" kern="0" dirty="0" smtClean="0">
                <a:solidFill>
                  <a:srgbClr val="000000"/>
                </a:solidFill>
              </a:rPr>
              <a:t>12 </a:t>
            </a:r>
            <a:r>
              <a:rPr lang="en-US" sz="3200" kern="0" dirty="0" smtClean="0">
                <a:solidFill>
                  <a:srgbClr val="000000"/>
                </a:solidFill>
              </a:rPr>
              <a:t>bit ADC</a:t>
            </a:r>
            <a:endParaRPr lang="en-US" sz="3200" kern="0" dirty="0" smtClean="0">
              <a:solidFill>
                <a:srgbClr val="000000"/>
              </a:solidFill>
            </a:endParaRPr>
          </a:p>
          <a:p>
            <a:r>
              <a:rPr lang="en-US" sz="1600" kern="0" dirty="0" smtClean="0">
                <a:solidFill>
                  <a:srgbClr val="000000"/>
                </a:solidFill>
              </a:rPr>
              <a:t>TINATI  Schematic Model of </a:t>
            </a:r>
            <a:r>
              <a:rPr lang="en-US" sz="1600" kern="0" dirty="0" smtClean="0">
                <a:solidFill>
                  <a:srgbClr val="000000"/>
                </a:solidFill>
              </a:rPr>
              <a:t>12bit ADC with recommended circuit driver  </a:t>
            </a:r>
            <a:r>
              <a:rPr lang="en-US" sz="3200" kern="0" dirty="0" smtClean="0">
                <a:solidFill>
                  <a:srgbClr val="DE0000"/>
                </a:solidFill>
              </a:rPr>
              <a:t/>
            </a:r>
            <a:br>
              <a:rPr lang="en-US" sz="3200" kern="0" dirty="0" smtClean="0">
                <a:solidFill>
                  <a:srgbClr val="DE0000"/>
                </a:solidFill>
              </a:rPr>
            </a:br>
            <a:endParaRPr lang="en-US" sz="2000" kern="0" dirty="0">
              <a:solidFill>
                <a:srgbClr val="7F7F7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AutoShape 5" descr="Image result for mind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879" y="952451"/>
            <a:ext cx="81120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OPA625 is preferred for driving the ADC.  This device will need to be in an MFB (inverting) configuration due to the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cm</a:t>
            </a:r>
            <a:r>
              <a:rPr lang="en-US" dirty="0" smtClean="0"/>
              <a:t> ranging from [(V-) to (V+)-1.15].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Based </a:t>
            </a:r>
            <a:r>
              <a:rPr lang="en-US" dirty="0"/>
              <a:t>on </a:t>
            </a:r>
            <a:r>
              <a:rPr lang="en-US" dirty="0" smtClean="0"/>
              <a:t>the input voltage for the OPA376 </a:t>
            </a:r>
            <a:r>
              <a:rPr lang="en-US" dirty="0"/>
              <a:t>used </a:t>
            </a:r>
            <a:r>
              <a:rPr lang="en-US" dirty="0" smtClean="0"/>
              <a:t>as a difference amplifier, the common mode gets within </a:t>
            </a:r>
            <a:r>
              <a:rPr lang="en-US" dirty="0"/>
              <a:t>the region of VCC- 1.5V </a:t>
            </a:r>
            <a:r>
              <a:rPr lang="en-US" dirty="0" smtClean="0"/>
              <a:t>where noise increase by 20x.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off </a:t>
            </a:r>
            <a:r>
              <a:rPr lang="en-US" dirty="0" smtClean="0"/>
              <a:t>this, it is </a:t>
            </a:r>
            <a:r>
              <a:rPr lang="en-US" dirty="0"/>
              <a:t>recommend </a:t>
            </a:r>
            <a:r>
              <a:rPr lang="en-US" dirty="0" smtClean="0"/>
              <a:t>to replace the op amp in the different amplifier configuration from OPA376 to OPA378.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OPA378 is a zero-drift device which is needed for this application.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the OPA378 the resistor </a:t>
            </a:r>
            <a:r>
              <a:rPr lang="en-US" dirty="0"/>
              <a:t>values will need to be </a:t>
            </a:r>
            <a:r>
              <a:rPr lang="en-US" dirty="0" smtClean="0"/>
              <a:t>reduced to a </a:t>
            </a:r>
            <a:r>
              <a:rPr lang="en-US" dirty="0"/>
              <a:t>decade </a:t>
            </a:r>
            <a:r>
              <a:rPr lang="en-US" dirty="0" smtClean="0"/>
              <a:t>less.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Number of devices: OPA2378 and OPA625 versus OPA4376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2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Powerpoint">
  <a:themeElements>
    <a:clrScheme name="Custom 3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DE0000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C1047A23455438B0BEC8C05DB04FA" ma:contentTypeVersion="5" ma:contentTypeDescription="Create a new document." ma:contentTypeScope="" ma:versionID="7674b74f5322c3e9b91e6a9484d03f0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b5030edf144722d677754e1616413d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D29E58-51C2-4B4A-8168-3A3FB2EC56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9D9A922-CB2F-4F92-8F7F-B3463F94A60E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7C2BEF5-DA8A-4A2C-8320-660AE8E6C7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15085</TotalTime>
  <Words>535</Words>
  <Application>Microsoft Office PowerPoint</Application>
  <PresentationFormat>On-screen Show (16:9)</PresentationFormat>
  <Paragraphs>80</Paragraphs>
  <Slides>13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FinalPowerpoint</vt:lpstr>
      <vt:lpstr>Package</vt:lpstr>
      <vt:lpstr>Gentec: 12 Bit Driver for TMS320F2837xD Delfino MCU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Brollo, Clementina</dc:creator>
  <cp:lastModifiedBy>Leon, Errol</cp:lastModifiedBy>
  <cp:revision>823</cp:revision>
  <dcterms:created xsi:type="dcterms:W3CDTF">2007-12-19T20:51:45Z</dcterms:created>
  <dcterms:modified xsi:type="dcterms:W3CDTF">2016-11-08T19:22:41Z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0x0101008C9C1047A23455438B0BEC8C05DB04FA</vt:lpwstr>
  </property>
</Properties>
</file>