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6" r:id="rId2"/>
    <p:sldId id="371" r:id="rId3"/>
    <p:sldId id="384" r:id="rId4"/>
    <p:sldId id="383" r:id="rId5"/>
    <p:sldId id="370" r:id="rId6"/>
    <p:sldId id="372" r:id="rId7"/>
    <p:sldId id="385" r:id="rId8"/>
    <p:sldId id="386" r:id="rId9"/>
    <p:sldId id="373" r:id="rId10"/>
    <p:sldId id="374" r:id="rId11"/>
    <p:sldId id="387" r:id="rId12"/>
    <p:sldId id="396" r:id="rId13"/>
    <p:sldId id="388" r:id="rId14"/>
    <p:sldId id="389" r:id="rId15"/>
    <p:sldId id="390" r:id="rId16"/>
    <p:sldId id="391" r:id="rId17"/>
    <p:sldId id="397" r:id="rId18"/>
    <p:sldId id="39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700C0"/>
    <a:srgbClr val="70F72D"/>
    <a:srgbClr val="0070C0"/>
    <a:srgbClr val="DE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7178" autoAdjust="0"/>
  </p:normalViewPr>
  <p:slideViewPr>
    <p:cSldViewPr snapToGrid="0">
      <p:cViewPr>
        <p:scale>
          <a:sx n="100" d="100"/>
          <a:sy n="100" d="100"/>
        </p:scale>
        <p:origin x="-955" y="-58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22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880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F21AE6-629B-40CD-99D1-85B8D87C3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15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30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2" tIns="45270" rIns="90542" bIns="4527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1501AE-5172-4FFD-819B-AA054DA76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05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2AFE-4E5F-458E-B855-E3BEF7B0B227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2AFE-4E5F-458E-B855-E3BEF7B0B22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E17C-7708-4A93-9DF3-C9E0FB33B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44203-2459-42D4-90A1-E14024B54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C723D-38FB-42CC-9DD6-020B6CA2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BCE0E-117F-4B1B-B65D-23A0CC705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8F7F-3A21-4871-A021-7469C6624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9A13-F837-4A2C-822C-C678A16EE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52186-EF28-44C8-BC38-5FCCF463D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6BB9B-C2E6-4390-8172-4E6F1A15D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CBC60-B4AA-498B-BF1B-FE31552F6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552DA-37CB-4FFB-9E96-59D47427F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B2BC5-CBE2-48A5-B568-9F1C0BC2D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3220-45E1-4D49-B491-B1AE4FF1D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EB06C-2702-4D85-BF03-A59492923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32329-08D7-4A47-96B1-6D898DE67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149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998AE3FB-87F6-4639-963D-088656C0A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82" r:id="rId5"/>
    <p:sldLayoutId id="2147483895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emf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8475" y="985838"/>
            <a:ext cx="8458200" cy="1470025"/>
          </a:xfrm>
        </p:spPr>
        <p:txBody>
          <a:bodyPr/>
          <a:lstStyle/>
          <a:p>
            <a:pPr algn="ctr"/>
            <a:r>
              <a:rPr lang="en-US" dirty="0" smtClean="0"/>
              <a:t>Dual Feedback</a:t>
            </a:r>
            <a:br>
              <a:rPr lang="en-US" dirty="0" smtClean="0"/>
            </a:br>
            <a:r>
              <a:rPr lang="en-US" dirty="0" smtClean="0"/>
              <a:t>Beta+ and Beta-</a:t>
            </a:r>
            <a:br>
              <a:rPr lang="en-US" dirty="0" smtClean="0"/>
            </a:br>
            <a:endParaRPr lang="en-US" i="1" dirty="0" smtClean="0">
              <a:solidFill>
                <a:srgbClr val="0070C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0200" y="4435475"/>
            <a:ext cx="8458200" cy="1485900"/>
          </a:xfrm>
        </p:spPr>
        <p:txBody>
          <a:bodyPr/>
          <a:lstStyle/>
          <a:p>
            <a:r>
              <a:rPr lang="en-US" dirty="0" smtClean="0"/>
              <a:t>Tim Green</a:t>
            </a:r>
          </a:p>
          <a:p>
            <a:r>
              <a:rPr lang="en-US" dirty="0" smtClean="0"/>
              <a:t>Precision Linear Analog Applications</a:t>
            </a:r>
          </a:p>
          <a:p>
            <a:r>
              <a:rPr lang="en-US" dirty="0" smtClean="0"/>
              <a:t>April 26, 2017</a:t>
            </a:r>
          </a:p>
        </p:txBody>
      </p:sp>
      <p:sp>
        <p:nvSpPr>
          <p:cNvPr id="1229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2D0DBB-57DA-41DF-9D08-CA77E0B12C6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Circuit: Closed Loop Gain, </a:t>
            </a:r>
            <a:r>
              <a:rPr lang="en-US" sz="2000" dirty="0" err="1" smtClean="0"/>
              <a:t>Acl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685799"/>
            <a:ext cx="5624512" cy="476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Circuit: Closed Loop Gain, </a:t>
            </a:r>
            <a:r>
              <a:rPr lang="en-US" sz="2000" dirty="0" err="1" smtClean="0"/>
              <a:t>Acl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4" y="561975"/>
            <a:ext cx="872140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975" y="919163"/>
            <a:ext cx="8458200" cy="4224337"/>
          </a:xfrm>
        </p:spPr>
        <p:txBody>
          <a:bodyPr/>
          <a:lstStyle/>
          <a:p>
            <a:pPr algn="ctr"/>
            <a:r>
              <a:rPr lang="en-US" dirty="0" smtClean="0"/>
              <a:t>Measuring Loop Gain</a:t>
            </a:r>
            <a:br>
              <a:rPr lang="en-US" dirty="0" smtClean="0"/>
            </a:br>
            <a:r>
              <a:rPr lang="en-US" dirty="0" smtClean="0"/>
              <a:t>in </a:t>
            </a:r>
            <a:br>
              <a:rPr lang="en-US" dirty="0" smtClean="0"/>
            </a:br>
            <a:r>
              <a:rPr lang="en-US" dirty="0" smtClean="0"/>
              <a:t>SPICE </a:t>
            </a:r>
            <a:br>
              <a:rPr lang="en-US" dirty="0" smtClean="0"/>
            </a:b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Dual Feedback </a:t>
            </a:r>
            <a:br>
              <a:rPr lang="en-US" dirty="0" smtClean="0"/>
            </a:b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 Beta+ and Beta-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(The “Double L” Break) </a:t>
            </a:r>
            <a:endParaRPr lang="en-US" i="1" dirty="0" smtClean="0">
              <a:solidFill>
                <a:srgbClr val="0070C0"/>
              </a:solidFill>
            </a:endParaRPr>
          </a:p>
        </p:txBody>
      </p:sp>
      <p:sp>
        <p:nvSpPr>
          <p:cNvPr id="1229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2D0DBB-57DA-41DF-9D08-CA77E0B12C6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SPICE “Double L” Loop Gain Break Derivation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67300" y="1755161"/>
          <a:ext cx="3790950" cy="427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6" name="Equation" r:id="rId3" imgW="2171520" imgH="2450880" progId="Equation.DSMT4">
                  <p:embed/>
                </p:oleObj>
              </mc:Choice>
              <mc:Fallback>
                <p:oleObj name="Equation" r:id="rId3" imgW="2171520" imgH="2450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1755161"/>
                        <a:ext cx="3790950" cy="427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4991100" y="1752600"/>
            <a:ext cx="3933825" cy="434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2425"/>
            <a:ext cx="5038725" cy="335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SPICE “Double L” Loop Gain Break Test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581024"/>
            <a:ext cx="7312888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SPICE “Double L” Loop Gain Break Test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49" y="647700"/>
            <a:ext cx="8539713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SPICE “Output L” Break Test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590549"/>
            <a:ext cx="630518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SPICE “Output L” Break Test matches “Double L” Break Test !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590549"/>
            <a:ext cx="8373158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Why “Double L” Break is Best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6225" y="733425"/>
            <a:ext cx="3808991" cy="116955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1) For capacitive loads, CL, “Double L” Break </a:t>
            </a:r>
          </a:p>
          <a:p>
            <a:r>
              <a:rPr lang="en-US" sz="1400" dirty="0" smtClean="0"/>
              <a:t>includes effects of Zo in Loop Gain Analysis.</a:t>
            </a:r>
          </a:p>
          <a:p>
            <a:endParaRPr lang="en-US" sz="1400" dirty="0" smtClean="0"/>
          </a:p>
          <a:p>
            <a:r>
              <a:rPr lang="en-US" sz="1400" dirty="0" smtClean="0"/>
              <a:t>2) If input op amp capacitance is of concern</a:t>
            </a:r>
          </a:p>
          <a:p>
            <a:r>
              <a:rPr lang="en-US" sz="1400" dirty="0" smtClean="0"/>
              <a:t>add Ccm+, Ccm-, Cdiff externally as shown. </a:t>
            </a:r>
            <a:endParaRPr lang="en-US" sz="1400" dirty="0"/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3775" y="1104125"/>
            <a:ext cx="5343525" cy="511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 and Control Loop Equivalent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4799" y="1984374"/>
            <a:ext cx="3379223" cy="14636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14425"/>
            <a:ext cx="4432245" cy="3752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cxnSp>
        <p:nvCxnSpPr>
          <p:cNvPr id="13" name="Straight Arrow Connector 12"/>
          <p:cNvCxnSpPr/>
          <p:nvPr/>
        </p:nvCxnSpPr>
        <p:spPr>
          <a:xfrm>
            <a:off x="4714875" y="2828925"/>
            <a:ext cx="581025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Control Loop Derivation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22300" y="596900"/>
          <a:ext cx="57277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3" name="Equation" r:id="rId3" imgW="5727600" imgH="5473440" progId="Equation.3">
                  <p:embed/>
                </p:oleObj>
              </mc:Choice>
              <mc:Fallback>
                <p:oleObj name="Equation" r:id="rId3" imgW="5727600" imgH="5473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596900"/>
                        <a:ext cx="57277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Beta+, Beta-, 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+ Derivation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0" y="409575"/>
            <a:ext cx="906923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Circuit: Beta+, Beta-, 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+ Derivation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0350" y="895350"/>
          <a:ext cx="27559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2755800" imgH="2476440" progId="Equation.3">
                  <p:embed/>
                </p:oleObj>
              </mc:Choice>
              <mc:Fallback>
                <p:oleObj name="Equation" r:id="rId3" imgW="2755800" imgH="24764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895350"/>
                        <a:ext cx="2755900" cy="2476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168650" y="974725"/>
          <a:ext cx="23876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5" imgW="2387520" imgH="2374560" progId="Equation.3">
                  <p:embed/>
                </p:oleObj>
              </mc:Choice>
              <mc:Fallback>
                <p:oleObj name="Equation" r:id="rId5" imgW="2387520" imgH="237456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974725"/>
                        <a:ext cx="2387600" cy="2374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5781675" y="936625"/>
          <a:ext cx="285750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7" imgW="2857320" imgH="2450880" progId="Equation.3">
                  <p:embed/>
                </p:oleObj>
              </mc:Choice>
              <mc:Fallback>
                <p:oleObj name="Equation" r:id="rId7" imgW="2857320" imgH="24508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936625"/>
                        <a:ext cx="2857500" cy="2451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Circuit: Loop Gain, </a:t>
            </a:r>
            <a:r>
              <a:rPr lang="en-US" sz="2000" dirty="0" err="1" smtClean="0"/>
              <a:t>Acl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527050" y="593725"/>
          <a:ext cx="5956300" cy="546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7" name="Equation" r:id="rId3" imgW="5956200" imgH="5460840" progId="Equation.3">
                  <p:embed/>
                </p:oleObj>
              </mc:Choice>
              <mc:Fallback>
                <p:oleObj name="Equation" r:id="rId3" imgW="5956200" imgH="5460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593725"/>
                        <a:ext cx="5956300" cy="546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Circuit: Loop Gain, </a:t>
            </a:r>
            <a:r>
              <a:rPr lang="en-US" sz="2000" dirty="0" err="1" smtClean="0"/>
              <a:t>Acl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504825" y="828675"/>
          <a:ext cx="71247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1" name="Equation" r:id="rId3" imgW="7124400" imgH="4533840" progId="Equation.3">
                  <p:embed/>
                </p:oleObj>
              </mc:Choice>
              <mc:Fallback>
                <p:oleObj name="Equation" r:id="rId3" imgW="7124400" imgH="4533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828675"/>
                        <a:ext cx="7124700" cy="453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Circuit: Loop Gain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723900"/>
            <a:ext cx="6938962" cy="54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3BB3B4-0D45-4559-8E7D-98FBBBCF9B8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Example Circuit: Loop Gain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4350"/>
            <a:ext cx="866524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22503</TotalTime>
  <Words>200</Words>
  <Application>Microsoft Office PowerPoint</Application>
  <PresentationFormat>On-screen Show (4:3)</PresentationFormat>
  <Paragraphs>46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FinalPowerpoint</vt:lpstr>
      <vt:lpstr>Equation</vt:lpstr>
      <vt:lpstr>Dual Feedback Beta+ and Beta- </vt:lpstr>
      <vt:lpstr>Example Circuit and Control Loop Equivalent</vt:lpstr>
      <vt:lpstr>Control Loop Derivation</vt:lpstr>
      <vt:lpstr>Beta+, Beta-, a+ Derivation</vt:lpstr>
      <vt:lpstr>Example Circuit: Beta+, Beta-, a+ Derivation</vt:lpstr>
      <vt:lpstr>Example Circuit: Loop Gain, Acl</vt:lpstr>
      <vt:lpstr>Example Circuit: Loop Gain, Acl</vt:lpstr>
      <vt:lpstr>Example Circuit: Loop Gain</vt:lpstr>
      <vt:lpstr>Example Circuit: Loop Gain</vt:lpstr>
      <vt:lpstr>Example Circuit: Closed Loop Gain, Acl</vt:lpstr>
      <vt:lpstr>Example Circuit: Closed Loop Gain, Acl</vt:lpstr>
      <vt:lpstr>Measuring Loop Gain in  SPICE  for  Dual Feedback  with  Beta+ and Beta-   (The “Double L” Break) </vt:lpstr>
      <vt:lpstr>SPICE “Double L” Loop Gain Break Derivation</vt:lpstr>
      <vt:lpstr>SPICE “Double L” Loop Gain Break Test</vt:lpstr>
      <vt:lpstr>SPICE “Double L” Loop Gain Break Test</vt:lpstr>
      <vt:lpstr>SPICE “Output L” Break Test</vt:lpstr>
      <vt:lpstr>SPICE “Output L” Break Test matches “Double L” Break Test !</vt:lpstr>
      <vt:lpstr>Why “Double L” Break is Best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Gomez, Carolina</cp:lastModifiedBy>
  <cp:revision>1263</cp:revision>
  <dcterms:created xsi:type="dcterms:W3CDTF">2007-12-19T20:51:45Z</dcterms:created>
  <dcterms:modified xsi:type="dcterms:W3CDTF">2020-07-24T21:17:26Z</dcterms:modified>
</cp:coreProperties>
</file>