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18"/>
  </p:notesMasterIdLst>
  <p:handoutMasterIdLst>
    <p:handoutMasterId r:id="rId19"/>
  </p:handoutMasterIdLst>
  <p:sldIdLst>
    <p:sldId id="529" r:id="rId5"/>
    <p:sldId id="579" r:id="rId6"/>
    <p:sldId id="588" r:id="rId7"/>
    <p:sldId id="589" r:id="rId8"/>
    <p:sldId id="590" r:id="rId9"/>
    <p:sldId id="591" r:id="rId10"/>
    <p:sldId id="592" r:id="rId11"/>
    <p:sldId id="593" r:id="rId12"/>
    <p:sldId id="594" r:id="rId13"/>
    <p:sldId id="597" r:id="rId14"/>
    <p:sldId id="598" r:id="rId15"/>
    <p:sldId id="488" r:id="rId16"/>
    <p:sldId id="541" r:id="rId17"/>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ka, Peggy" initials="P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000099"/>
    <a:srgbClr val="0066FF"/>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4737" autoAdjust="0"/>
  </p:normalViewPr>
  <p:slideViewPr>
    <p:cSldViewPr snapToGrid="0">
      <p:cViewPr varScale="1">
        <p:scale>
          <a:sx n="143" d="100"/>
          <a:sy n="143" d="100"/>
        </p:scale>
        <p:origin x="1074" y="120"/>
      </p:cViewPr>
      <p:guideLst>
        <p:guide orient="horz" pos="1620"/>
        <p:guide pos="2878"/>
      </p:guideLst>
    </p:cSldViewPr>
  </p:slid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51" d="100"/>
          <a:sy n="51" d="100"/>
        </p:scale>
        <p:origin x="-2850" y="-9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e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dirty="0"/>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dirty="0"/>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dirty="0"/>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dirty="0"/>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dirty="0"/>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dirty="0"/>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dirty="0"/>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r>
              <a:rPr lang="en-US" sz="1000" dirty="0"/>
              <a:t>.</a:t>
            </a:r>
          </a:p>
        </p:txBody>
      </p:sp>
      <p:sp>
        <p:nvSpPr>
          <p:cNvPr id="4" name="Slide Number Placeholder 3"/>
          <p:cNvSpPr>
            <a:spLocks noGrp="1"/>
          </p:cNvSpPr>
          <p:nvPr>
            <p:ph type="sldNum" sz="quarter" idx="10"/>
          </p:nvPr>
        </p:nvSpPr>
        <p:spPr/>
        <p:txBody>
          <a:bodyPr/>
          <a:lstStyle/>
          <a:p>
            <a:pPr>
              <a:defRPr/>
            </a:pPr>
            <a:fld id="{BED2394B-E06C-4DC9-BCC2-551C3DED9AAD}"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4638" y="1108075"/>
            <a:ext cx="9845676" cy="55387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1501AE-5172-4FFD-819B-AA054DA7634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4"/>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Tree>
    <p:extLst>
      <p:ext uri="{BB962C8B-B14F-4D97-AF65-F5344CB8AC3E}">
        <p14:creationId xmlns:p14="http://schemas.microsoft.com/office/powerpoint/2010/main" val="13060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4"/>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16" name="Group 15"/>
          <p:cNvGrpSpPr/>
          <p:nvPr userDrawn="1"/>
        </p:nvGrpSpPr>
        <p:grpSpPr>
          <a:xfrm>
            <a:off x="0"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280630068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4"/>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19239878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userDrawn="1"/>
        </p:nvPicPr>
        <p:blipFill>
          <a:blip r:embed="rId2" cstate="print"/>
          <a:stretch>
            <a:fillRect/>
          </a:stretch>
        </p:blipFill>
        <p:spPr>
          <a:xfrm>
            <a:off x="0" y="10298"/>
            <a:ext cx="9144000" cy="5143500"/>
          </a:xfrm>
          <a:prstGeom prst="rect">
            <a:avLst/>
          </a:prstGeom>
        </p:spPr>
      </p:pic>
      <p:sp>
        <p:nvSpPr>
          <p:cNvPr id="3074" name="Rectangle 2"/>
          <p:cNvSpPr>
            <a:spLocks noGrp="1" noChangeArrowheads="1"/>
          </p:cNvSpPr>
          <p:nvPr>
            <p:ph type="ctrTitle"/>
          </p:nvPr>
        </p:nvSpPr>
        <p:spPr>
          <a:xfrm>
            <a:off x="342900" y="1457334"/>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Tree>
    <p:extLst>
      <p:ext uri="{BB962C8B-B14F-4D97-AF65-F5344CB8AC3E}">
        <p14:creationId xmlns:p14="http://schemas.microsoft.com/office/powerpoint/2010/main" val="64936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82" y="786358"/>
            <a:ext cx="8467725" cy="3709449"/>
          </a:xfrm>
        </p:spPr>
        <p:txBody>
          <a:bodyPr/>
          <a:lstStyle>
            <a:lvl1pPr>
              <a:spcBef>
                <a:spcPts val="667"/>
              </a:spcBef>
              <a:defRPr/>
            </a:lvl1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solidFill>
                  <a:srgbClr val="000000"/>
                </a:solidFill>
              </a:rPr>
              <a:pPr>
                <a:defRPr/>
              </a:pPr>
              <a:t>‹#›</a:t>
            </a:fld>
            <a:endParaRPr lang="en-US" dirty="0">
              <a:solidFill>
                <a:srgbClr val="000000"/>
              </a:solidFill>
            </a:endParaRPr>
          </a:p>
        </p:txBody>
      </p:sp>
      <p:sp>
        <p:nvSpPr>
          <p:cNvPr id="5" name="Footer Placeholder 1"/>
          <p:cNvSpPr>
            <a:spLocks noGrp="1"/>
          </p:cNvSpPr>
          <p:nvPr>
            <p:ph type="ftr" sz="quarter" idx="3"/>
          </p:nvPr>
        </p:nvSpPr>
        <p:spPr>
          <a:xfrm>
            <a:off x="327789" y="4536035"/>
            <a:ext cx="3086100" cy="172599"/>
          </a:xfrm>
          <a:prstGeom prst="rect">
            <a:avLst/>
          </a:prstGeom>
        </p:spPr>
        <p:txBody>
          <a:bodyPr vert="horz" lIns="91440" tIns="45720" rIns="91440" bIns="45720" rtlCol="0" anchor="ctr"/>
          <a:lstStyle>
            <a:lvl1pPr algn="l">
              <a:defRPr sz="700">
                <a:solidFill>
                  <a:schemeClr val="tx1"/>
                </a:solidFill>
              </a:defRPr>
            </a:lvl1pPr>
          </a:lstStyle>
          <a:p>
            <a:pPr defTabSz="761790">
              <a:spcBef>
                <a:spcPct val="50000"/>
              </a:spcBef>
              <a:defRPr/>
            </a:pPr>
            <a:endParaRPr lang="en-US" dirty="0">
              <a:solidFill>
                <a:srgbClr val="000000"/>
              </a:solidFill>
            </a:endParaRPr>
          </a:p>
        </p:txBody>
      </p:sp>
    </p:spTree>
    <p:extLst>
      <p:ext uri="{BB962C8B-B14F-4D97-AF65-F5344CB8AC3E}">
        <p14:creationId xmlns:p14="http://schemas.microsoft.com/office/powerpoint/2010/main" val="130594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Click to edit Master text styles</a:t>
            </a:r>
          </a:p>
        </p:txBody>
      </p:sp>
      <p:sp>
        <p:nvSpPr>
          <p:cNvPr id="4" name="Rectangle 6"/>
          <p:cNvSpPr>
            <a:spLocks noGrp="1" noChangeArrowheads="1"/>
          </p:cNvSpPr>
          <p:nvPr>
            <p:ph type="sldNum" sz="quarter" idx="10"/>
          </p:nvPr>
        </p:nvSpPr>
        <p:spPr>
          <a:xfrm>
            <a:off x="6638925" y="4537472"/>
            <a:ext cx="2133600" cy="154782"/>
          </a:xfrm>
          <a:ln/>
        </p:spPr>
        <p:txBody>
          <a:bodyPr/>
          <a:lstStyle>
            <a:lvl1pPr>
              <a:defRPr/>
            </a:lvl1pPr>
          </a:lstStyle>
          <a:p>
            <a:pPr>
              <a:defRPr/>
            </a:pPr>
            <a:fld id="{4E6118DC-F0C3-4C61-9EEA-2C495CD04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764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4" name="Footer Placeholder 1"/>
          <p:cNvSpPr>
            <a:spLocks noGrp="1"/>
          </p:cNvSpPr>
          <p:nvPr>
            <p:ph type="ftr" sz="quarter" idx="3"/>
          </p:nvPr>
        </p:nvSpPr>
        <p:spPr>
          <a:xfrm>
            <a:off x="327789" y="4536035"/>
            <a:ext cx="3086100" cy="172599"/>
          </a:xfrm>
          <a:prstGeom prst="rect">
            <a:avLst/>
          </a:prstGeom>
        </p:spPr>
        <p:txBody>
          <a:bodyPr vert="horz" lIns="91440" tIns="45720" rIns="91440" bIns="45720" rtlCol="0" anchor="ctr"/>
          <a:lstStyle>
            <a:lvl1pPr algn="l">
              <a:defRPr sz="700">
                <a:solidFill>
                  <a:schemeClr val="tx1"/>
                </a:solidFill>
              </a:defRPr>
            </a:lvl1pPr>
          </a:lstStyle>
          <a:p>
            <a:pPr defTabSz="761790">
              <a:spcBef>
                <a:spcPct val="50000"/>
              </a:spcBef>
              <a:defRPr/>
            </a:pPr>
            <a:endParaRPr lang="en-US" dirty="0">
              <a:solidFill>
                <a:srgbClr val="000000"/>
              </a:solidFill>
            </a:endParaRPr>
          </a:p>
        </p:txBody>
      </p:sp>
    </p:spTree>
    <p:extLst>
      <p:ext uri="{BB962C8B-B14F-4D97-AF65-F5344CB8AC3E}">
        <p14:creationId xmlns:p14="http://schemas.microsoft.com/office/powerpoint/2010/main" val="345537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solidFill>
                  <a:srgbClr val="000000"/>
                </a:solidFill>
              </a:rPr>
              <a:pPr>
                <a:defRPr/>
              </a:pPr>
              <a:t>‹#›</a:t>
            </a:fld>
            <a:endParaRPr lang="en-US" dirty="0">
              <a:solidFill>
                <a:srgbClr val="000000"/>
              </a:solidFill>
            </a:endParaRPr>
          </a:p>
        </p:txBody>
      </p:sp>
      <p:sp>
        <p:nvSpPr>
          <p:cNvPr id="3" name="Footer Placeholder 1"/>
          <p:cNvSpPr>
            <a:spLocks noGrp="1"/>
          </p:cNvSpPr>
          <p:nvPr>
            <p:ph type="ftr" sz="quarter" idx="3"/>
          </p:nvPr>
        </p:nvSpPr>
        <p:spPr>
          <a:xfrm>
            <a:off x="327789" y="4536035"/>
            <a:ext cx="3086100" cy="172599"/>
          </a:xfrm>
          <a:prstGeom prst="rect">
            <a:avLst/>
          </a:prstGeom>
        </p:spPr>
        <p:txBody>
          <a:bodyPr vert="horz" lIns="91440" tIns="45720" rIns="91440" bIns="45720" rtlCol="0" anchor="ctr"/>
          <a:lstStyle>
            <a:lvl1pPr algn="l">
              <a:defRPr sz="700">
                <a:solidFill>
                  <a:schemeClr val="tx1"/>
                </a:solidFill>
              </a:defRPr>
            </a:lvl1pPr>
          </a:lstStyle>
          <a:p>
            <a:pPr defTabSz="761790">
              <a:spcBef>
                <a:spcPct val="50000"/>
              </a:spcBef>
              <a:defRPr/>
            </a:pPr>
            <a:endParaRPr lang="en-US" dirty="0">
              <a:solidFill>
                <a:srgbClr val="000000"/>
              </a:solidFill>
            </a:endParaRPr>
          </a:p>
        </p:txBody>
      </p:sp>
    </p:spTree>
    <p:extLst>
      <p:ext uri="{BB962C8B-B14F-4D97-AF65-F5344CB8AC3E}">
        <p14:creationId xmlns:p14="http://schemas.microsoft.com/office/powerpoint/2010/main" val="1963925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3"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dirty="0">
              <a:solidFill>
                <a:srgbClr val="FFFFFF"/>
              </a:solidFill>
            </a:endParaRPr>
          </a:p>
        </p:txBody>
      </p:sp>
      <p:sp>
        <p:nvSpPr>
          <p:cNvPr id="19" name="Rectangle 18"/>
          <p:cNvSpPr/>
          <p:nvPr/>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dirty="0">
              <a:solidFill>
                <a:srgbClr val="FFFFFF"/>
              </a:solidFill>
            </a:endParaRPr>
          </a:p>
        </p:txBody>
      </p:sp>
      <p:sp>
        <p:nvSpPr>
          <p:cNvPr id="1026" name="Rectangle 2"/>
          <p:cNvSpPr>
            <a:spLocks noGrp="1" noChangeArrowheads="1"/>
          </p:cNvSpPr>
          <p:nvPr>
            <p:ph type="title"/>
          </p:nvPr>
        </p:nvSpPr>
        <p:spPr bwMode="auto">
          <a:xfrm>
            <a:off x="231775" y="107165"/>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33382" y="794152"/>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010400" y="4946678"/>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solidFill>
                  <a:srgbClr val="000000"/>
                </a:solidFill>
              </a:rPr>
              <a:pPr>
                <a:defRPr/>
              </a:pPr>
              <a:t>‹#›</a:t>
            </a:fld>
            <a:endParaRPr lang="en-US" dirty="0">
              <a:solidFill>
                <a:srgbClr val="000000"/>
              </a:solidFill>
            </a:endParaRPr>
          </a:p>
        </p:txBody>
      </p:sp>
      <p:grpSp>
        <p:nvGrpSpPr>
          <p:cNvPr id="16" name="Group 15"/>
          <p:cNvGrpSpPr/>
          <p:nvPr/>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7" descr="ti_logo_powerpoint_1_line.png"/>
            <p:cNvPicPr>
              <a:picLocks noChangeAspect="1"/>
            </p:cNvPicPr>
            <p:nvPr userDrawn="1"/>
          </p:nvPicPr>
          <p:blipFill>
            <a:blip r:embed="rId10" cstate="print"/>
            <a:srcRect/>
            <a:stretch>
              <a:fillRect/>
            </a:stretch>
          </p:blipFill>
          <p:spPr bwMode="auto">
            <a:xfrm>
              <a:off x="8593138" y="6440488"/>
              <a:ext cx="1874837" cy="231775"/>
            </a:xfrm>
            <a:prstGeom prst="rect">
              <a:avLst/>
            </a:prstGeom>
            <a:noFill/>
            <a:ln w="9525">
              <a:noFill/>
              <a:miter lim="800000"/>
              <a:headEnd/>
              <a:tailEnd/>
            </a:ln>
          </p:spPr>
        </p:pic>
      </p:grpSp>
      <p:sp>
        <p:nvSpPr>
          <p:cNvPr id="2" name="Footer Placeholder 1"/>
          <p:cNvSpPr>
            <a:spLocks noGrp="1"/>
          </p:cNvSpPr>
          <p:nvPr>
            <p:ph type="ftr" sz="quarter" idx="3"/>
          </p:nvPr>
        </p:nvSpPr>
        <p:spPr>
          <a:xfrm>
            <a:off x="327789" y="4536035"/>
            <a:ext cx="3086100" cy="172599"/>
          </a:xfrm>
          <a:prstGeom prst="rect">
            <a:avLst/>
          </a:prstGeom>
        </p:spPr>
        <p:txBody>
          <a:bodyPr vert="horz" lIns="91440" tIns="45720" rIns="91440" bIns="45720" rtlCol="0" anchor="ctr"/>
          <a:lstStyle>
            <a:lvl1pPr algn="l">
              <a:defRPr sz="700">
                <a:solidFill>
                  <a:schemeClr val="tx1"/>
                </a:solidFill>
              </a:defRPr>
            </a:lvl1pPr>
          </a:lstStyle>
          <a:p>
            <a:pPr defTabSz="761790">
              <a:spcBef>
                <a:spcPct val="50000"/>
              </a:spcBef>
              <a:defRPr/>
            </a:pPr>
            <a:endParaRPr lang="en-US" dirty="0">
              <a:solidFill>
                <a:srgbClr val="000000"/>
              </a:solidFill>
            </a:endParaRPr>
          </a:p>
        </p:txBody>
      </p:sp>
    </p:spTree>
    <p:extLst>
      <p:ext uri="{BB962C8B-B14F-4D97-AF65-F5344CB8AC3E}">
        <p14:creationId xmlns:p14="http://schemas.microsoft.com/office/powerpoint/2010/main" val="90527814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Lst>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6.e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www.ti.com/legal/termsofsale.html"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e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6.e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image" Target="../media/image5.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6.e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6.e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50520" y="1274454"/>
            <a:ext cx="8458200" cy="1102519"/>
          </a:xfrm>
        </p:spPr>
        <p:txBody>
          <a:bodyPr/>
          <a:lstStyle/>
          <a:p>
            <a:r>
              <a:rPr lang="en-US" sz="2400" dirty="0"/>
              <a:t>High-Side Voltage to Current Converter OPA197</a:t>
            </a:r>
            <a:br>
              <a:rPr lang="en-US" sz="2400"/>
            </a:br>
            <a:br>
              <a:rPr lang="en-US" sz="1200" dirty="0"/>
            </a:br>
            <a:br>
              <a:rPr lang="en-US" sz="2400" dirty="0"/>
            </a:br>
            <a:r>
              <a:rPr lang="en-US" sz="1200" dirty="0"/>
              <a:t> </a:t>
            </a:r>
          </a:p>
        </p:txBody>
      </p:sp>
      <p:sp>
        <p:nvSpPr>
          <p:cNvPr id="6147" name="Rectangle 3"/>
          <p:cNvSpPr>
            <a:spLocks noGrp="1" noChangeArrowheads="1"/>
          </p:cNvSpPr>
          <p:nvPr>
            <p:ph type="subTitle" idx="1"/>
          </p:nvPr>
        </p:nvSpPr>
        <p:spPr>
          <a:xfrm>
            <a:off x="310963" y="2922413"/>
            <a:ext cx="8458200" cy="1114425"/>
          </a:xfrm>
        </p:spPr>
        <p:txBody>
          <a:bodyPr/>
          <a:lstStyle/>
          <a:p>
            <a:r>
              <a:rPr lang="en-US" sz="1200" dirty="0"/>
              <a:t>Luis Chioye –ASC - Precision Amplifiers</a:t>
            </a:r>
          </a:p>
        </p:txBody>
      </p:sp>
      <p:sp>
        <p:nvSpPr>
          <p:cNvPr id="6148" name="Rectangle 24"/>
          <p:cNvSpPr>
            <a:spLocks noGrp="1" noChangeArrowheads="1"/>
          </p:cNvSpPr>
          <p:nvPr>
            <p:ph type="sldNum" sz="quarter" idx="4294967295"/>
          </p:nvPr>
        </p:nvSpPr>
        <p:spPr>
          <a:xfrm>
            <a:off x="6642100" y="4529137"/>
            <a:ext cx="2133600" cy="154782"/>
          </a:xfrm>
          <a:prstGeom prst="rect">
            <a:avLst/>
          </a:prstGeom>
        </p:spPr>
        <p:txBody>
          <a:bodyPr/>
          <a:lstStyle/>
          <a:p>
            <a:fld id="{07B5736C-021E-4EDA-A2F9-FF199D20DBAA}"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val="1818120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10</a:t>
            </a:fld>
            <a:endParaRPr lang="en-US" dirty="0"/>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156210" y="359311"/>
            <a:ext cx="8679180" cy="1323439"/>
          </a:xfrm>
          <a:prstGeom prst="rect">
            <a:avLst/>
          </a:prstGeom>
          <a:noFill/>
        </p:spPr>
        <p:txBody>
          <a:bodyPr wrap="square" rtlCol="0">
            <a:spAutoFit/>
          </a:bodyPr>
          <a:lstStyle/>
          <a:p>
            <a:r>
              <a:rPr lang="en-US" sz="1600" dirty="0"/>
              <a:t>Transient Simulation #2:</a:t>
            </a:r>
          </a:p>
          <a:p>
            <a:r>
              <a:rPr lang="en-US" sz="1600" dirty="0"/>
              <a:t>Vin = </a:t>
            </a:r>
            <a:r>
              <a:rPr lang="en-US" sz="1600" dirty="0">
                <a:solidFill>
                  <a:schemeClr val="tx2"/>
                </a:solidFill>
              </a:rPr>
              <a:t>0mV</a:t>
            </a:r>
            <a:r>
              <a:rPr lang="en-US" sz="1600" dirty="0"/>
              <a:t> to +1.5V   </a:t>
            </a:r>
          </a:p>
          <a:p>
            <a:r>
              <a:rPr lang="en-US" sz="1600" dirty="0" err="1"/>
              <a:t>Iout</a:t>
            </a:r>
            <a:r>
              <a:rPr lang="en-US" sz="1600" dirty="0"/>
              <a:t> = </a:t>
            </a:r>
            <a:r>
              <a:rPr lang="en-US" sz="1600" dirty="0">
                <a:solidFill>
                  <a:schemeClr val="tx2"/>
                </a:solidFill>
              </a:rPr>
              <a:t>~0µA </a:t>
            </a:r>
            <a:r>
              <a:rPr lang="en-US" sz="1600" dirty="0"/>
              <a:t>to 2.542mA  (~2.5mA step)</a:t>
            </a:r>
          </a:p>
          <a:p>
            <a:endParaRPr lang="en-US" sz="1600" dirty="0"/>
          </a:p>
          <a:p>
            <a:endParaRPr lang="en-US" sz="1600" dirty="0"/>
          </a:p>
        </p:txBody>
      </p:sp>
      <p:graphicFrame>
        <p:nvGraphicFramePr>
          <p:cNvPr id="6" name="Object 5"/>
          <p:cNvGraphicFramePr>
            <a:graphicFrameLocks noChangeAspect="1"/>
          </p:cNvGraphicFramePr>
          <p:nvPr>
            <p:extLst>
              <p:ext uri="{D42A27DB-BD31-4B8C-83A1-F6EECF244321}">
                <p14:modId xmlns:p14="http://schemas.microsoft.com/office/powerpoint/2010/main" val="1326693525"/>
              </p:ext>
            </p:extLst>
          </p:nvPr>
        </p:nvGraphicFramePr>
        <p:xfrm>
          <a:off x="396875" y="1368425"/>
          <a:ext cx="5480050" cy="3259138"/>
        </p:xfrm>
        <a:graphic>
          <a:graphicData uri="http://schemas.openxmlformats.org/presentationml/2006/ole">
            <mc:AlternateContent xmlns:mc="http://schemas.openxmlformats.org/markup-compatibility/2006">
              <mc:Choice xmlns:v="urn:schemas-microsoft-com:vml" Requires="v">
                <p:oleObj spid="_x0000_s10258" name="Visio" r:id="rId4" imgW="4934209" imgH="2934160" progId="Visio.Drawing.15">
                  <p:embed/>
                </p:oleObj>
              </mc:Choice>
              <mc:Fallback>
                <p:oleObj name="Visio" r:id="rId4" imgW="4934209" imgH="2934160" progId="Visio.Drawing.1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875" y="1368425"/>
                        <a:ext cx="548005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a:off x="889000" y="3517900"/>
            <a:ext cx="330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3725" y="4231759"/>
            <a:ext cx="1728807" cy="276999"/>
          </a:xfrm>
          <a:prstGeom prst="rect">
            <a:avLst/>
          </a:prstGeom>
          <a:noFill/>
        </p:spPr>
        <p:txBody>
          <a:bodyPr wrap="none" rtlCol="0">
            <a:spAutoFit/>
          </a:bodyPr>
          <a:lstStyle/>
          <a:p>
            <a:r>
              <a:rPr lang="en-US" sz="1200" dirty="0"/>
              <a:t>Vin = 100mV to +1.6V </a:t>
            </a:r>
          </a:p>
        </p:txBody>
      </p:sp>
      <p:sp>
        <p:nvSpPr>
          <p:cNvPr id="14" name="TextBox 13"/>
          <p:cNvSpPr txBox="1"/>
          <p:nvPr/>
        </p:nvSpPr>
        <p:spPr>
          <a:xfrm>
            <a:off x="6216650" y="3173452"/>
            <a:ext cx="2664640" cy="923330"/>
          </a:xfrm>
          <a:prstGeom prst="rect">
            <a:avLst/>
          </a:prstGeom>
          <a:noFill/>
        </p:spPr>
        <p:txBody>
          <a:bodyPr wrap="none" rtlCol="0">
            <a:spAutoFit/>
          </a:bodyPr>
          <a:lstStyle/>
          <a:p>
            <a:r>
              <a:rPr lang="en-US" dirty="0" err="1"/>
              <a:t>Vout</a:t>
            </a:r>
            <a:r>
              <a:rPr lang="en-US" dirty="0"/>
              <a:t> = ~0V to 5.085V</a:t>
            </a:r>
          </a:p>
          <a:p>
            <a:r>
              <a:rPr lang="en-US" dirty="0" err="1"/>
              <a:t>Iout</a:t>
            </a:r>
            <a:r>
              <a:rPr lang="en-US" dirty="0"/>
              <a:t> = ~0µA to 2.542mA </a:t>
            </a:r>
          </a:p>
          <a:p>
            <a:r>
              <a:rPr lang="en-US" dirty="0"/>
              <a:t> (~2.5mA step)</a:t>
            </a:r>
          </a:p>
        </p:txBody>
      </p:sp>
      <p:cxnSp>
        <p:nvCxnSpPr>
          <p:cNvPr id="15" name="Straight Arrow Connector 14"/>
          <p:cNvCxnSpPr>
            <a:endCxn id="14" idx="1"/>
          </p:cNvCxnSpPr>
          <p:nvPr/>
        </p:nvCxnSpPr>
        <p:spPr>
          <a:xfrm>
            <a:off x="5219700" y="3517902"/>
            <a:ext cx="996950" cy="117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95601" y="692150"/>
            <a:ext cx="2785689" cy="2462213"/>
          </a:xfrm>
          <a:prstGeom prst="rect">
            <a:avLst/>
          </a:prstGeom>
          <a:noFill/>
        </p:spPr>
        <p:txBody>
          <a:bodyPr wrap="square" rtlCol="0">
            <a:spAutoFit/>
          </a:bodyPr>
          <a:lstStyle/>
          <a:p>
            <a:r>
              <a:rPr lang="en-US" sz="1400" b="1" dirty="0"/>
              <a:t>Note:</a:t>
            </a:r>
          </a:p>
          <a:p>
            <a:r>
              <a:rPr lang="en-US" sz="1400" b="1" dirty="0"/>
              <a:t>When Vin = 0-V, </a:t>
            </a:r>
            <a:r>
              <a:rPr lang="en-US" sz="1400" b="1" dirty="0" err="1"/>
              <a:t>Iout</a:t>
            </a:r>
            <a:r>
              <a:rPr lang="en-US" sz="1400" b="1" dirty="0"/>
              <a:t> = 0mA</a:t>
            </a:r>
          </a:p>
          <a:p>
            <a:r>
              <a:rPr lang="en-US" sz="1400" b="1" dirty="0"/>
              <a:t>Stage 2 output U2 will be on the positive rail,</a:t>
            </a:r>
          </a:p>
          <a:p>
            <a:r>
              <a:rPr lang="en-US" sz="1400" b="1" dirty="0"/>
              <a:t>Response of circuit takes microseconds due to op-amp being on the rail.</a:t>
            </a:r>
          </a:p>
          <a:p>
            <a:endParaRPr lang="en-US" sz="1400" b="1" dirty="0"/>
          </a:p>
          <a:p>
            <a:r>
              <a:rPr lang="en-US" sz="1400" b="1" dirty="0"/>
              <a:t>This is  not an issue if let Vin start as some small voltage. Vin(min) = ~10mV </a:t>
            </a:r>
          </a:p>
        </p:txBody>
      </p:sp>
      <p:graphicFrame>
        <p:nvGraphicFramePr>
          <p:cNvPr id="2" name="Object 1"/>
          <p:cNvGraphicFramePr>
            <a:graphicFrameLocks noChangeAspect="1"/>
          </p:cNvGraphicFramePr>
          <p:nvPr>
            <p:extLst>
              <p:ext uri="{D42A27DB-BD31-4B8C-83A1-F6EECF244321}">
                <p14:modId xmlns:p14="http://schemas.microsoft.com/office/powerpoint/2010/main" val="4262092776"/>
              </p:ext>
            </p:extLst>
          </p:nvPr>
        </p:nvGraphicFramePr>
        <p:xfrm>
          <a:off x="3790950" y="535781"/>
          <a:ext cx="2149475" cy="312738"/>
        </p:xfrm>
        <a:graphic>
          <a:graphicData uri="http://schemas.openxmlformats.org/presentationml/2006/ole">
            <mc:AlternateContent xmlns:mc="http://schemas.openxmlformats.org/markup-compatibility/2006">
              <mc:Choice xmlns:v="urn:schemas-microsoft-com:vml" Requires="v">
                <p:oleObj spid="_x0000_s10259" name="Packager Shell Object" showAsIcon="1" r:id="rId6" imgW="2149560" imgH="313200" progId="Package">
                  <p:embed/>
                </p:oleObj>
              </mc:Choice>
              <mc:Fallback>
                <p:oleObj name="Packager Shell Object" showAsIcon="1" r:id="rId6" imgW="2149560" imgH="313200" progId="Package">
                  <p:embed/>
                  <p:pic>
                    <p:nvPicPr>
                      <p:cNvPr id="0" name=""/>
                      <p:cNvPicPr/>
                      <p:nvPr/>
                    </p:nvPicPr>
                    <p:blipFill>
                      <a:blip r:embed="rId7"/>
                      <a:stretch>
                        <a:fillRect/>
                      </a:stretch>
                    </p:blipFill>
                    <p:spPr>
                      <a:xfrm>
                        <a:off x="3790950" y="535781"/>
                        <a:ext cx="2149475" cy="312738"/>
                      </a:xfrm>
                      <a:prstGeom prst="rect">
                        <a:avLst/>
                      </a:prstGeom>
                    </p:spPr>
                  </p:pic>
                </p:oleObj>
              </mc:Fallback>
            </mc:AlternateContent>
          </a:graphicData>
        </a:graphic>
      </p:graphicFrame>
    </p:spTree>
    <p:extLst>
      <p:ext uri="{BB962C8B-B14F-4D97-AF65-F5344CB8AC3E}">
        <p14:creationId xmlns:p14="http://schemas.microsoft.com/office/powerpoint/2010/main" val="153935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682" y="679291"/>
            <a:ext cx="6152328" cy="370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Slide Number Placeholder 3"/>
          <p:cNvSpPr>
            <a:spLocks noGrp="1"/>
          </p:cNvSpPr>
          <p:nvPr>
            <p:ph type="sldNum" sz="quarter" idx="10"/>
          </p:nvPr>
        </p:nvSpPr>
        <p:spPr>
          <a:noFill/>
        </p:spPr>
        <p:txBody>
          <a:bodyPr/>
          <a:lstStyle/>
          <a:p>
            <a:fld id="{5A71635C-AFF6-438D-8F32-FEDF398973B0}" type="slidenum">
              <a:rPr lang="en-US" smtClean="0"/>
              <a:pPr/>
              <a:t>11</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6303010" y="1334353"/>
            <a:ext cx="2901315" cy="3600986"/>
          </a:xfrm>
          <a:prstGeom prst="rect">
            <a:avLst/>
          </a:prstGeom>
          <a:noFill/>
        </p:spPr>
        <p:txBody>
          <a:bodyPr wrap="square" rtlCol="0">
            <a:spAutoFit/>
          </a:bodyPr>
          <a:lstStyle/>
          <a:p>
            <a:r>
              <a:rPr lang="en-US" sz="1200" dirty="0"/>
              <a:t>If Vin = 0V, </a:t>
            </a:r>
            <a:r>
              <a:rPr lang="en-US" sz="1200" dirty="0" err="1"/>
              <a:t>Iout</a:t>
            </a:r>
            <a:r>
              <a:rPr lang="en-US" sz="1200" dirty="0"/>
              <a:t> = 0mA, </a:t>
            </a:r>
          </a:p>
          <a:p>
            <a:endParaRPr lang="en-US" sz="1200" dirty="0"/>
          </a:p>
          <a:p>
            <a:r>
              <a:rPr lang="en-US" sz="1200" dirty="0"/>
              <a:t>Stage 2 transistor is off,</a:t>
            </a:r>
          </a:p>
          <a:p>
            <a:r>
              <a:rPr lang="en-US" sz="1200" dirty="0"/>
              <a:t>Stage 2 Op-Amp is on the positive rail</a:t>
            </a:r>
          </a:p>
          <a:p>
            <a:endParaRPr lang="en-US" sz="1200" dirty="0"/>
          </a:p>
          <a:p>
            <a:r>
              <a:rPr lang="en-US" sz="1200" dirty="0"/>
              <a:t>Delay ~17µs for circuit to respond.</a:t>
            </a:r>
          </a:p>
          <a:p>
            <a:endParaRPr lang="en-US" sz="1200" dirty="0"/>
          </a:p>
          <a:p>
            <a:r>
              <a:rPr lang="en-US" sz="1200" dirty="0"/>
              <a:t>V-Load (90%) = ~4.576V @ 21.858µs</a:t>
            </a:r>
          </a:p>
          <a:p>
            <a:r>
              <a:rPr lang="en-US" sz="1200" dirty="0"/>
              <a:t>V-Load (10%) = ~0.508V @ 19.457µs</a:t>
            </a:r>
          </a:p>
          <a:p>
            <a:endParaRPr lang="en-US" sz="1200" dirty="0"/>
          </a:p>
          <a:p>
            <a:r>
              <a:rPr lang="en-US" sz="1200" dirty="0"/>
              <a:t>Slew Time = 2.4µs</a:t>
            </a:r>
          </a:p>
          <a:p>
            <a:endParaRPr lang="en-US" sz="1200" dirty="0"/>
          </a:p>
          <a:p>
            <a:endParaRPr lang="en-US" sz="1200" dirty="0"/>
          </a:p>
          <a:p>
            <a:endParaRPr lang="en-US" sz="1200" dirty="0"/>
          </a:p>
          <a:p>
            <a:endParaRPr lang="en-US" sz="1200" dirty="0"/>
          </a:p>
          <a:p>
            <a:endParaRPr lang="en-US" sz="1600" dirty="0"/>
          </a:p>
          <a:p>
            <a:endParaRPr lang="en-US" sz="1600" dirty="0"/>
          </a:p>
          <a:p>
            <a:endParaRPr lang="en-US" sz="1600" dirty="0"/>
          </a:p>
        </p:txBody>
      </p:sp>
      <p:cxnSp>
        <p:nvCxnSpPr>
          <p:cNvPr id="3" name="Straight Arrow Connector 2"/>
          <p:cNvCxnSpPr/>
          <p:nvPr/>
        </p:nvCxnSpPr>
        <p:spPr>
          <a:xfrm>
            <a:off x="1478280" y="2640307"/>
            <a:ext cx="131826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310640" y="2640307"/>
            <a:ext cx="88392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86840" y="2038350"/>
            <a:ext cx="2334293" cy="276999"/>
          </a:xfrm>
          <a:prstGeom prst="rect">
            <a:avLst/>
          </a:prstGeom>
          <a:noFill/>
        </p:spPr>
        <p:txBody>
          <a:bodyPr wrap="none" rtlCol="0">
            <a:spAutoFit/>
          </a:bodyPr>
          <a:lstStyle/>
          <a:p>
            <a:r>
              <a:rPr lang="en-US" sz="1200" dirty="0"/>
              <a:t>Delay due to Stage 2 on the rail</a:t>
            </a:r>
          </a:p>
        </p:txBody>
      </p:sp>
    </p:spTree>
    <p:extLst>
      <p:ext uri="{BB962C8B-B14F-4D97-AF65-F5344CB8AC3E}">
        <p14:creationId xmlns:p14="http://schemas.microsoft.com/office/powerpoint/2010/main" val="756391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50" y="1879271"/>
            <a:ext cx="8458200" cy="1371601"/>
          </a:xfrm>
        </p:spPr>
        <p:txBody>
          <a:bodyPr/>
          <a:lstStyle/>
          <a:p>
            <a:pPr algn="ctr"/>
            <a:r>
              <a:rPr lang="en-US" sz="6000" dirty="0">
                <a:solidFill>
                  <a:srgbClr val="C00000"/>
                </a:solidFill>
              </a:rPr>
              <a:t>Thanks for your time!</a:t>
            </a:r>
            <a:br>
              <a:rPr lang="en-US" sz="6000" dirty="0">
                <a:solidFill>
                  <a:srgbClr val="DE0000"/>
                </a:solidFill>
              </a:rPr>
            </a:br>
            <a:endParaRPr lang="en-US" sz="4000" dirty="0">
              <a:solidFill>
                <a:srgbClr val="DE0000"/>
              </a:solidFill>
            </a:endParaRPr>
          </a:p>
        </p:txBody>
      </p:sp>
      <p:sp>
        <p:nvSpPr>
          <p:cNvPr id="4" name="Slide Number Placeholder 3"/>
          <p:cNvSpPr>
            <a:spLocks noGrp="1"/>
          </p:cNvSpPr>
          <p:nvPr>
            <p:ph type="sldNum" sz="quarter" idx="10"/>
          </p:nvPr>
        </p:nvSpPr>
        <p:spPr/>
        <p:txBody>
          <a:bodyPr/>
          <a:lstStyle/>
          <a:p>
            <a:fld id="{3B20521C-F793-4067-BB07-C7AF74E21EF3}" type="slidenum">
              <a:rPr lang="en-US" smtClean="0"/>
              <a:pPr/>
              <a:t>12</a:t>
            </a:fld>
            <a:endParaRPr lang="en-US"/>
          </a:p>
        </p:txBody>
      </p:sp>
    </p:spTree>
    <p:extLst>
      <p:ext uri="{BB962C8B-B14F-4D97-AF65-F5344CB8AC3E}">
        <p14:creationId xmlns:p14="http://schemas.microsoft.com/office/powerpoint/2010/main" val="2541914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D430B41-3034-4777-B6DE-71856D985697}" type="slidenum">
              <a:rPr lang="en-US" smtClean="0"/>
              <a:pPr>
                <a:defRPr/>
              </a:pPr>
              <a:t>13</a:t>
            </a:fld>
            <a:endParaRPr lang="en-US" dirty="0"/>
          </a:p>
        </p:txBody>
      </p:sp>
      <p:sp>
        <p:nvSpPr>
          <p:cNvPr id="3" name="Rectangle 2"/>
          <p:cNvSpPr/>
          <p:nvPr/>
        </p:nvSpPr>
        <p:spPr>
          <a:xfrm>
            <a:off x="175729" y="513219"/>
            <a:ext cx="8786191" cy="3862596"/>
          </a:xfrm>
          <a:prstGeom prst="rect">
            <a:avLst/>
          </a:prstGeom>
        </p:spPr>
        <p:txBody>
          <a:bodyPr wrap="square">
            <a:spAutoFit/>
          </a:bodyPr>
          <a:lstStyle/>
          <a:p>
            <a:r>
              <a:rPr lang="en-US" b="1" dirty="0">
                <a:solidFill>
                  <a:srgbClr val="333333"/>
                </a:solidFill>
                <a:latin typeface="Calibri" panose="020F0502020204030204" pitchFamily="34" charset="0"/>
              </a:rPr>
              <a:t>Important notice and disclaimer</a:t>
            </a:r>
          </a:p>
          <a:p>
            <a:endParaRPr lang="en-US" sz="11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TI’s products are provided subject to </a:t>
            </a:r>
            <a:r>
              <a:rPr lang="en-US" sz="1200" dirty="0">
                <a:solidFill>
                  <a:srgbClr val="AA6666"/>
                </a:solidFill>
                <a:latin typeface="Calibri" panose="020F0502020204030204" pitchFamily="34" charset="0"/>
                <a:hlinkClick r:id="rId2"/>
              </a:rPr>
              <a:t>TI’s Terms of Sale</a:t>
            </a:r>
            <a:r>
              <a:rPr lang="en-US" sz="1200" dirty="0">
                <a:solidFill>
                  <a:srgbClr val="555555"/>
                </a:solidFill>
                <a:latin typeface="Calibri" panose="020F0502020204030204" pitchFamily="34" charset="0"/>
              </a:rPr>
              <a:t> or other applicable terms available either on ti.com or provided in conjunction with such TI products. TI’s provision of these resources does not expand or otherwise alter TI’s applicable warranties or warranty disclaimers for TI products.</a:t>
            </a:r>
            <a:endParaRPr lang="en-US" sz="1200" b="0" i="0" dirty="0">
              <a:solidFill>
                <a:srgbClr val="555555"/>
              </a:solidFill>
              <a:effectLst/>
              <a:latin typeface="Calibri" panose="020F0502020204030204" pitchFamily="34" charset="0"/>
            </a:endParaRPr>
          </a:p>
        </p:txBody>
      </p:sp>
    </p:spTree>
    <p:extLst>
      <p:ext uri="{BB962C8B-B14F-4D97-AF65-F5344CB8AC3E}">
        <p14:creationId xmlns:p14="http://schemas.microsoft.com/office/powerpoint/2010/main" val="382610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2</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4524315"/>
          </a:xfrm>
          <a:prstGeom prst="rect">
            <a:avLst/>
          </a:prstGeom>
          <a:noFill/>
        </p:spPr>
        <p:txBody>
          <a:bodyPr wrap="square" rtlCol="0">
            <a:spAutoFit/>
          </a:bodyPr>
          <a:lstStyle/>
          <a:p>
            <a:r>
              <a:rPr lang="en-US" sz="1600" dirty="0"/>
              <a:t>Proposed Circuit:</a:t>
            </a:r>
          </a:p>
          <a:p>
            <a:endParaRPr lang="en-US" sz="1600" dirty="0"/>
          </a:p>
          <a:p>
            <a:r>
              <a:rPr lang="en-US" sz="1600" dirty="0" err="1"/>
              <a:t>R</a:t>
            </a:r>
            <a:r>
              <a:rPr lang="en-US" sz="1600" baseline="-25000" dirty="0" err="1"/>
              <a:t>Set</a:t>
            </a:r>
            <a:r>
              <a:rPr lang="en-US" sz="1600" dirty="0"/>
              <a:t> = 5.9k</a:t>
            </a:r>
            <a:r>
              <a:rPr lang="el-GR" sz="1600" dirty="0"/>
              <a:t>Ω</a:t>
            </a:r>
            <a:endParaRPr lang="en-US" sz="1600" dirty="0"/>
          </a:p>
          <a:p>
            <a:r>
              <a:rPr lang="en-US" sz="1600" dirty="0" err="1"/>
              <a:t>Vsupply</a:t>
            </a:r>
            <a:r>
              <a:rPr lang="en-US" sz="1600" dirty="0"/>
              <a:t> = +12V</a:t>
            </a:r>
          </a:p>
          <a:p>
            <a:r>
              <a:rPr lang="en-US" sz="1600" dirty="0" err="1"/>
              <a:t>R</a:t>
            </a:r>
            <a:r>
              <a:rPr lang="en-US" sz="1600" baseline="-25000" dirty="0" err="1"/>
              <a:t>Load</a:t>
            </a:r>
            <a:r>
              <a:rPr lang="en-US" sz="1600" baseline="-25000" dirty="0"/>
              <a:t> </a:t>
            </a:r>
            <a:r>
              <a:rPr lang="en-US" sz="1600" dirty="0"/>
              <a:t>= 2k</a:t>
            </a:r>
            <a:r>
              <a:rPr lang="el-GR" sz="1600" dirty="0"/>
              <a:t>Ω</a:t>
            </a:r>
            <a:endParaRPr lang="en-US" sz="1600" dirty="0"/>
          </a:p>
          <a:p>
            <a:endParaRPr lang="en-US" sz="1600" dirty="0"/>
          </a:p>
          <a:p>
            <a:r>
              <a:rPr lang="en-US" sz="1600" dirty="0" err="1"/>
              <a:t>I</a:t>
            </a:r>
            <a:r>
              <a:rPr lang="en-US" sz="1600" baseline="-25000" dirty="0" err="1"/>
              <a:t>Load</a:t>
            </a:r>
            <a:r>
              <a:rPr lang="en-US" sz="1600" dirty="0"/>
              <a:t> </a:t>
            </a:r>
            <a:r>
              <a:rPr lang="en-US" sz="1600" baseline="-25000" dirty="0"/>
              <a:t>Max</a:t>
            </a:r>
            <a:r>
              <a:rPr lang="en-US" sz="1600" dirty="0"/>
              <a:t> = ~5mA</a:t>
            </a:r>
          </a:p>
          <a:p>
            <a:endParaRPr lang="en-US" sz="1600" dirty="0"/>
          </a:p>
          <a:p>
            <a:r>
              <a:rPr lang="en-US" sz="1600" dirty="0"/>
              <a:t>Load Compliance  &gt; 10V</a:t>
            </a:r>
          </a:p>
          <a:p>
            <a:endParaRPr lang="en-US" sz="1600" dirty="0"/>
          </a:p>
          <a:p>
            <a:r>
              <a:rPr lang="en-US" sz="1600" dirty="0"/>
              <a:t>Transfer function</a:t>
            </a:r>
          </a:p>
          <a:p>
            <a:endParaRPr lang="en-US" sz="1600" dirty="0"/>
          </a:p>
          <a:p>
            <a:endParaRPr lang="en-US" sz="1600" dirty="0"/>
          </a:p>
          <a:p>
            <a:r>
              <a:rPr lang="en-US" sz="1600" dirty="0"/>
              <a:t>Noise  &lt; 100mVpp</a:t>
            </a:r>
          </a:p>
          <a:p>
            <a:endParaRPr lang="en-US" sz="1600" dirty="0"/>
          </a:p>
          <a:p>
            <a:r>
              <a:rPr lang="en-US" sz="1600" dirty="0"/>
              <a:t>Slew rate 10%-90%, 2.5mA Step:  &lt;4us</a:t>
            </a:r>
          </a:p>
          <a:p>
            <a:endParaRPr lang="en-US" sz="1600" dirty="0"/>
          </a:p>
          <a:p>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2918964048"/>
              </p:ext>
            </p:extLst>
          </p:nvPr>
        </p:nvGraphicFramePr>
        <p:xfrm>
          <a:off x="2515986" y="2838272"/>
          <a:ext cx="2809452" cy="682379"/>
        </p:xfrm>
        <a:graphic>
          <a:graphicData uri="http://schemas.openxmlformats.org/presentationml/2006/ole">
            <mc:AlternateContent xmlns:mc="http://schemas.openxmlformats.org/markup-compatibility/2006">
              <mc:Choice xmlns:v="urn:schemas-microsoft-com:vml" Requires="v">
                <p:oleObj spid="_x0000_s1051" name="Equation" r:id="rId4" imgW="2044440" imgH="495000" progId="Equation.DSMT4">
                  <p:embed/>
                </p:oleObj>
              </mc:Choice>
              <mc:Fallback>
                <p:oleObj name="Equation" r:id="rId4" imgW="2044440" imgH="495000" progId="Equation.DSMT4">
                  <p:embed/>
                  <p:pic>
                    <p:nvPicPr>
                      <p:cNvPr id="0" name="Object 27"/>
                      <p:cNvPicPr>
                        <a:picLocks noChangeAspect="1" noChangeArrowheads="1"/>
                      </p:cNvPicPr>
                      <p:nvPr/>
                    </p:nvPicPr>
                    <p:blipFill>
                      <a:blip r:embed="rId5"/>
                      <a:srcRect/>
                      <a:stretch>
                        <a:fillRect/>
                      </a:stretch>
                    </p:blipFill>
                    <p:spPr bwMode="auto">
                      <a:xfrm>
                        <a:off x="2515986" y="2838272"/>
                        <a:ext cx="2809452" cy="6823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4571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3</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1077218"/>
          </a:xfrm>
          <a:prstGeom prst="rect">
            <a:avLst/>
          </a:prstGeom>
          <a:noFill/>
        </p:spPr>
        <p:txBody>
          <a:bodyPr wrap="square" rtlCol="0">
            <a:spAutoFit/>
          </a:bodyPr>
          <a:lstStyle/>
          <a:p>
            <a:r>
              <a:rPr lang="en-US" sz="1600" dirty="0"/>
              <a:t>Proposed Circuit:</a:t>
            </a:r>
          </a:p>
          <a:p>
            <a:endParaRPr lang="en-US" sz="1600" dirty="0"/>
          </a:p>
          <a:p>
            <a:endParaRPr lang="en-US" sz="1600" dirty="0"/>
          </a:p>
          <a:p>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4063528023"/>
              </p:ext>
            </p:extLst>
          </p:nvPr>
        </p:nvGraphicFramePr>
        <p:xfrm>
          <a:off x="2515986" y="571591"/>
          <a:ext cx="2809452" cy="682379"/>
        </p:xfrm>
        <a:graphic>
          <a:graphicData uri="http://schemas.openxmlformats.org/presentationml/2006/ole">
            <mc:AlternateContent xmlns:mc="http://schemas.openxmlformats.org/markup-compatibility/2006">
              <mc:Choice xmlns:v="urn:schemas-microsoft-com:vml" Requires="v">
                <p:oleObj spid="_x0000_s2092" name="Equation" r:id="rId4" imgW="2044440" imgH="495000" progId="Equation.DSMT4">
                  <p:embed/>
                </p:oleObj>
              </mc:Choice>
              <mc:Fallback>
                <p:oleObj name="Equation" r:id="rId4" imgW="2044440" imgH="495000" progId="Equation.DSMT4">
                  <p:embed/>
                  <p:pic>
                    <p:nvPicPr>
                      <p:cNvPr id="0" name=""/>
                      <p:cNvPicPr>
                        <a:picLocks noChangeAspect="1" noChangeArrowheads="1"/>
                      </p:cNvPicPr>
                      <p:nvPr/>
                    </p:nvPicPr>
                    <p:blipFill>
                      <a:blip r:embed="rId5"/>
                      <a:srcRect/>
                      <a:stretch>
                        <a:fillRect/>
                      </a:stretch>
                    </p:blipFill>
                    <p:spPr bwMode="auto">
                      <a:xfrm>
                        <a:off x="2515986" y="571591"/>
                        <a:ext cx="2809452" cy="682379"/>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492472316"/>
              </p:ext>
            </p:extLst>
          </p:nvPr>
        </p:nvGraphicFramePr>
        <p:xfrm>
          <a:off x="396766" y="1369000"/>
          <a:ext cx="5480631" cy="3258754"/>
        </p:xfrm>
        <a:graphic>
          <a:graphicData uri="http://schemas.openxmlformats.org/presentationml/2006/ole">
            <mc:AlternateContent xmlns:mc="http://schemas.openxmlformats.org/markup-compatibility/2006">
              <mc:Choice xmlns:v="urn:schemas-microsoft-com:vml" Requires="v">
                <p:oleObj spid="_x0000_s2093" name="Visio" r:id="rId6" imgW="4934209" imgH="2934160" progId="Visio.Drawing.15">
                  <p:embed/>
                </p:oleObj>
              </mc:Choice>
              <mc:Fallback>
                <p:oleObj name="Visio" r:id="rId6" imgW="4934209" imgH="2934160" progId="Visio.Drawing.15">
                  <p:embed/>
                  <p:pic>
                    <p:nvPicPr>
                      <p:cNvPr id="0" name=""/>
                      <p:cNvPicPr/>
                      <p:nvPr/>
                    </p:nvPicPr>
                    <p:blipFill>
                      <a:blip r:embed="rId7"/>
                      <a:stretch>
                        <a:fillRect/>
                      </a:stretch>
                    </p:blipFill>
                    <p:spPr>
                      <a:xfrm>
                        <a:off x="396766" y="1369000"/>
                        <a:ext cx="5480631" cy="3258754"/>
                      </a:xfrm>
                      <a:prstGeom prst="rect">
                        <a:avLst/>
                      </a:prstGeom>
                    </p:spPr>
                  </p:pic>
                </p:oleObj>
              </mc:Fallback>
            </mc:AlternateContent>
          </a:graphicData>
        </a:graphic>
      </p:graphicFrame>
      <p:sp>
        <p:nvSpPr>
          <p:cNvPr id="5" name="TextBox 4"/>
          <p:cNvSpPr txBox="1"/>
          <p:nvPr/>
        </p:nvSpPr>
        <p:spPr>
          <a:xfrm>
            <a:off x="5960556" y="1815920"/>
            <a:ext cx="3129383" cy="1384995"/>
          </a:xfrm>
          <a:prstGeom prst="rect">
            <a:avLst/>
          </a:prstGeom>
          <a:noFill/>
        </p:spPr>
        <p:txBody>
          <a:bodyPr wrap="none" rtlCol="0">
            <a:spAutoFit/>
          </a:bodyPr>
          <a:lstStyle/>
          <a:p>
            <a:r>
              <a:rPr lang="en-US" sz="1200" dirty="0"/>
              <a:t>OPA2197</a:t>
            </a:r>
          </a:p>
          <a:p>
            <a:r>
              <a:rPr lang="en-US" sz="1200" dirty="0"/>
              <a:t>N-Channel and P-Channel FET</a:t>
            </a:r>
          </a:p>
          <a:p>
            <a:endParaRPr lang="en-US" sz="1200" dirty="0"/>
          </a:p>
          <a:p>
            <a:r>
              <a:rPr lang="en-US" sz="1200" dirty="0"/>
              <a:t>% Error Accuracy is dependent on</a:t>
            </a:r>
          </a:p>
          <a:p>
            <a:r>
              <a:rPr lang="en-US" sz="1200" dirty="0"/>
              <a:t>Rs1, Rs2, Rs3 resistor tolerance/accuracy.</a:t>
            </a:r>
          </a:p>
          <a:p>
            <a:endParaRPr lang="en-US" sz="1200" dirty="0"/>
          </a:p>
          <a:p>
            <a:r>
              <a:rPr lang="en-US" sz="1200" dirty="0"/>
              <a:t>Rs1, Rs2, Rs3 are 0.5% </a:t>
            </a:r>
            <a:r>
              <a:rPr lang="en-US" sz="1200" dirty="0" err="1"/>
              <a:t>tolernace</a:t>
            </a:r>
            <a:r>
              <a:rPr lang="en-US" sz="1200" dirty="0"/>
              <a:t> resistors</a:t>
            </a:r>
          </a:p>
        </p:txBody>
      </p:sp>
    </p:spTree>
    <p:extLst>
      <p:ext uri="{BB962C8B-B14F-4D97-AF65-F5344CB8AC3E}">
        <p14:creationId xmlns:p14="http://schemas.microsoft.com/office/powerpoint/2010/main" val="29161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4</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186529" y="518160"/>
            <a:ext cx="8679180" cy="1077218"/>
          </a:xfrm>
          <a:prstGeom prst="rect">
            <a:avLst/>
          </a:prstGeom>
          <a:noFill/>
        </p:spPr>
        <p:txBody>
          <a:bodyPr wrap="square" rtlCol="0">
            <a:spAutoFit/>
          </a:bodyPr>
          <a:lstStyle/>
          <a:p>
            <a:r>
              <a:rPr lang="en-US" sz="1600" dirty="0"/>
              <a:t>DC Transfer Function Simulation:</a:t>
            </a:r>
          </a:p>
          <a:p>
            <a:endParaRPr lang="en-US" sz="1600" dirty="0"/>
          </a:p>
          <a:p>
            <a:endParaRPr lang="en-US" sz="1600" dirty="0"/>
          </a:p>
          <a:p>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4137675326"/>
              </p:ext>
            </p:extLst>
          </p:nvPr>
        </p:nvGraphicFramePr>
        <p:xfrm>
          <a:off x="4106526" y="518160"/>
          <a:ext cx="2809452" cy="682379"/>
        </p:xfrm>
        <a:graphic>
          <a:graphicData uri="http://schemas.openxmlformats.org/presentationml/2006/ole">
            <mc:AlternateContent xmlns:mc="http://schemas.openxmlformats.org/markup-compatibility/2006">
              <mc:Choice xmlns:v="urn:schemas-microsoft-com:vml" Requires="v">
                <p:oleObj spid="_x0000_s4144" name="Equation" r:id="rId4" imgW="2044440" imgH="495000" progId="Equation.DSMT4">
                  <p:embed/>
                </p:oleObj>
              </mc:Choice>
              <mc:Fallback>
                <p:oleObj name="Equation" r:id="rId4" imgW="2044440" imgH="495000" progId="Equation.DSMT4">
                  <p:embed/>
                  <p:pic>
                    <p:nvPicPr>
                      <p:cNvPr id="0" name=""/>
                      <p:cNvPicPr>
                        <a:picLocks noChangeAspect="1" noChangeArrowheads="1"/>
                      </p:cNvPicPr>
                      <p:nvPr/>
                    </p:nvPicPr>
                    <p:blipFill>
                      <a:blip r:embed="rId5"/>
                      <a:srcRect/>
                      <a:stretch>
                        <a:fillRect/>
                      </a:stretch>
                    </p:blipFill>
                    <p:spPr bwMode="auto">
                      <a:xfrm>
                        <a:off x="4106526" y="518160"/>
                        <a:ext cx="2809452" cy="682379"/>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81587394"/>
              </p:ext>
            </p:extLst>
          </p:nvPr>
        </p:nvGraphicFramePr>
        <p:xfrm>
          <a:off x="396766" y="1369000"/>
          <a:ext cx="5480631" cy="3258754"/>
        </p:xfrm>
        <a:graphic>
          <a:graphicData uri="http://schemas.openxmlformats.org/presentationml/2006/ole">
            <mc:AlternateContent xmlns:mc="http://schemas.openxmlformats.org/markup-compatibility/2006">
              <mc:Choice xmlns:v="urn:schemas-microsoft-com:vml" Requires="v">
                <p:oleObj spid="_x0000_s4145" name="Visio" r:id="rId6" imgW="4934209" imgH="2934160" progId="Visio.Drawing.15">
                  <p:embed/>
                </p:oleObj>
              </mc:Choice>
              <mc:Fallback>
                <p:oleObj name="Visio" r:id="rId6" imgW="4934209" imgH="2934160" progId="Visio.Drawing.15">
                  <p:embed/>
                  <p:pic>
                    <p:nvPicPr>
                      <p:cNvPr id="0" name=""/>
                      <p:cNvPicPr/>
                      <p:nvPr/>
                    </p:nvPicPr>
                    <p:blipFill>
                      <a:blip r:embed="rId7"/>
                      <a:stretch>
                        <a:fillRect/>
                      </a:stretch>
                    </p:blipFill>
                    <p:spPr>
                      <a:xfrm>
                        <a:off x="396766" y="1369000"/>
                        <a:ext cx="5480631" cy="3258754"/>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16561453"/>
              </p:ext>
            </p:extLst>
          </p:nvPr>
        </p:nvGraphicFramePr>
        <p:xfrm>
          <a:off x="6483350" y="2660650"/>
          <a:ext cx="1766888" cy="312738"/>
        </p:xfrm>
        <a:graphic>
          <a:graphicData uri="http://schemas.openxmlformats.org/presentationml/2006/ole">
            <mc:AlternateContent xmlns:mc="http://schemas.openxmlformats.org/markup-compatibility/2006">
              <mc:Choice xmlns:v="urn:schemas-microsoft-com:vml" Requires="v">
                <p:oleObj spid="_x0000_s4146" name="Packager Shell Object" showAsIcon="1" r:id="rId8" imgW="1767240" imgH="313200" progId="Package">
                  <p:embed/>
                </p:oleObj>
              </mc:Choice>
              <mc:Fallback>
                <p:oleObj name="Packager Shell Object" showAsIcon="1" r:id="rId8" imgW="1767240" imgH="313200" progId="Package">
                  <p:embed/>
                  <p:pic>
                    <p:nvPicPr>
                      <p:cNvPr id="0" name=""/>
                      <p:cNvPicPr/>
                      <p:nvPr/>
                    </p:nvPicPr>
                    <p:blipFill>
                      <a:blip r:embed="rId9"/>
                      <a:stretch>
                        <a:fillRect/>
                      </a:stretch>
                    </p:blipFill>
                    <p:spPr>
                      <a:xfrm>
                        <a:off x="6483350" y="2660650"/>
                        <a:ext cx="1766888" cy="312738"/>
                      </a:xfrm>
                      <a:prstGeom prst="rect">
                        <a:avLst/>
                      </a:prstGeom>
                    </p:spPr>
                  </p:pic>
                </p:oleObj>
              </mc:Fallback>
            </mc:AlternateContent>
          </a:graphicData>
        </a:graphic>
      </p:graphicFrame>
      <p:sp>
        <p:nvSpPr>
          <p:cNvPr id="7" name="TextBox 6"/>
          <p:cNvSpPr txBox="1"/>
          <p:nvPr/>
        </p:nvSpPr>
        <p:spPr>
          <a:xfrm>
            <a:off x="6432550" y="2222500"/>
            <a:ext cx="1903150" cy="369332"/>
          </a:xfrm>
          <a:prstGeom prst="rect">
            <a:avLst/>
          </a:prstGeom>
          <a:noFill/>
        </p:spPr>
        <p:txBody>
          <a:bodyPr wrap="none" rtlCol="0">
            <a:spAutoFit/>
          </a:bodyPr>
          <a:lstStyle/>
          <a:p>
            <a:r>
              <a:rPr lang="en-US" dirty="0"/>
              <a:t>TINA Simulation:</a:t>
            </a:r>
          </a:p>
        </p:txBody>
      </p:sp>
    </p:spTree>
    <p:extLst>
      <p:ext uri="{BB962C8B-B14F-4D97-AF65-F5344CB8AC3E}">
        <p14:creationId xmlns:p14="http://schemas.microsoft.com/office/powerpoint/2010/main" val="94542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5</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1077218"/>
          </a:xfrm>
          <a:prstGeom prst="rect">
            <a:avLst/>
          </a:prstGeom>
          <a:noFill/>
        </p:spPr>
        <p:txBody>
          <a:bodyPr wrap="square" rtlCol="0">
            <a:spAutoFit/>
          </a:bodyPr>
          <a:lstStyle/>
          <a:p>
            <a:r>
              <a:rPr lang="en-US" sz="1600" dirty="0"/>
              <a:t>DC Transfer Function Simulation :</a:t>
            </a:r>
          </a:p>
          <a:p>
            <a:endParaRPr lang="en-US" sz="1600" dirty="0"/>
          </a:p>
          <a:p>
            <a:endParaRPr lang="en-US" sz="1600" dirty="0"/>
          </a:p>
          <a:p>
            <a:endParaRPr lang="en-US" sz="1600" dirty="0"/>
          </a:p>
        </p:txBody>
      </p:sp>
      <p:graphicFrame>
        <p:nvGraphicFramePr>
          <p:cNvPr id="2" name="Object 1"/>
          <p:cNvGraphicFramePr>
            <a:graphicFrameLocks noChangeAspect="1"/>
          </p:cNvGraphicFramePr>
          <p:nvPr>
            <p:extLst>
              <p:ext uri="{D42A27DB-BD31-4B8C-83A1-F6EECF244321}">
                <p14:modId xmlns:p14="http://schemas.microsoft.com/office/powerpoint/2010/main" val="609298762"/>
              </p:ext>
            </p:extLst>
          </p:nvPr>
        </p:nvGraphicFramePr>
        <p:xfrm>
          <a:off x="6726036" y="2311222"/>
          <a:ext cx="2125864" cy="516344"/>
        </p:xfrm>
        <a:graphic>
          <a:graphicData uri="http://schemas.openxmlformats.org/presentationml/2006/ole">
            <mc:AlternateContent xmlns:mc="http://schemas.openxmlformats.org/markup-compatibility/2006">
              <mc:Choice xmlns:v="urn:schemas-microsoft-com:vml" Requires="v">
                <p:oleObj spid="_x0000_s3091" name="Equation" r:id="rId4" imgW="2044440" imgH="495000" progId="Equation.DSMT4">
                  <p:embed/>
                </p:oleObj>
              </mc:Choice>
              <mc:Fallback>
                <p:oleObj name="Equation" r:id="rId4" imgW="2044440" imgH="495000" progId="Equation.DSMT4">
                  <p:embed/>
                  <p:pic>
                    <p:nvPicPr>
                      <p:cNvPr id="0" name=""/>
                      <p:cNvPicPr>
                        <a:picLocks noChangeAspect="1" noChangeArrowheads="1"/>
                      </p:cNvPicPr>
                      <p:nvPr/>
                    </p:nvPicPr>
                    <p:blipFill>
                      <a:blip r:embed="rId5"/>
                      <a:srcRect/>
                      <a:stretch>
                        <a:fillRect/>
                      </a:stretch>
                    </p:blipFill>
                    <p:spPr bwMode="auto">
                      <a:xfrm>
                        <a:off x="6726036" y="2311222"/>
                        <a:ext cx="2125864" cy="516344"/>
                      </a:xfrm>
                      <a:prstGeom prst="rect">
                        <a:avLst/>
                      </a:prstGeom>
                      <a:noFill/>
                      <a:ln>
                        <a:noFill/>
                      </a:ln>
                    </p:spPr>
                  </p:pic>
                </p:oleObj>
              </mc:Fallback>
            </mc:AlternateContent>
          </a:graphicData>
        </a:graphic>
      </p:graphicFrame>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250" y="862465"/>
            <a:ext cx="6343650" cy="3927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42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6</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1077218"/>
          </a:xfrm>
          <a:prstGeom prst="rect">
            <a:avLst/>
          </a:prstGeom>
          <a:noFill/>
        </p:spPr>
        <p:txBody>
          <a:bodyPr wrap="square" rtlCol="0">
            <a:spAutoFit/>
          </a:bodyPr>
          <a:lstStyle/>
          <a:p>
            <a:r>
              <a:rPr lang="en-US" sz="1600" dirty="0"/>
              <a:t>Total Output Noise Simulation:</a:t>
            </a:r>
          </a:p>
          <a:p>
            <a:r>
              <a:rPr lang="en-US" sz="1600" dirty="0"/>
              <a:t>At 5-mA output, </a:t>
            </a:r>
            <a:r>
              <a:rPr lang="en-US" sz="1600" dirty="0" err="1"/>
              <a:t>R</a:t>
            </a:r>
            <a:r>
              <a:rPr lang="en-US" sz="1600" baseline="-25000" dirty="0" err="1"/>
              <a:t>Load</a:t>
            </a:r>
            <a:r>
              <a:rPr lang="en-US" sz="1600" dirty="0"/>
              <a:t> = 2k</a:t>
            </a:r>
            <a:r>
              <a:rPr lang="el-GR" sz="1600" dirty="0"/>
              <a:t>Ω</a:t>
            </a:r>
            <a:r>
              <a:rPr lang="en-US" sz="1600" dirty="0"/>
              <a:t>, Vin = 3V, </a:t>
            </a:r>
            <a:r>
              <a:rPr lang="en-US" sz="1600" dirty="0" err="1"/>
              <a:t>Vout</a:t>
            </a:r>
            <a:r>
              <a:rPr lang="en-US" sz="1600" dirty="0"/>
              <a:t> = +10.169V</a:t>
            </a:r>
          </a:p>
          <a:p>
            <a:endParaRPr lang="en-US" sz="1600" dirty="0"/>
          </a:p>
          <a:p>
            <a:endParaRPr lang="en-US" sz="1600" dirty="0"/>
          </a:p>
        </p:txBody>
      </p:sp>
      <p:graphicFrame>
        <p:nvGraphicFramePr>
          <p:cNvPr id="6" name="Object 5"/>
          <p:cNvGraphicFramePr>
            <a:graphicFrameLocks noChangeAspect="1"/>
          </p:cNvGraphicFramePr>
          <p:nvPr>
            <p:extLst>
              <p:ext uri="{D42A27DB-BD31-4B8C-83A1-F6EECF244321}">
                <p14:modId xmlns:p14="http://schemas.microsoft.com/office/powerpoint/2010/main" val="3492472316"/>
              </p:ext>
            </p:extLst>
          </p:nvPr>
        </p:nvGraphicFramePr>
        <p:xfrm>
          <a:off x="396875" y="1368425"/>
          <a:ext cx="5480050" cy="3259138"/>
        </p:xfrm>
        <a:graphic>
          <a:graphicData uri="http://schemas.openxmlformats.org/presentationml/2006/ole">
            <mc:AlternateContent xmlns:mc="http://schemas.openxmlformats.org/markup-compatibility/2006">
              <mc:Choice xmlns:v="urn:schemas-microsoft-com:vml" Requires="v">
                <p:oleObj spid="_x0000_s5152" name="Visio" r:id="rId4" imgW="4934209" imgH="2934160" progId="Visio.Drawing.15">
                  <p:embed/>
                </p:oleObj>
              </mc:Choice>
              <mc:Fallback>
                <p:oleObj name="Visio" r:id="rId4" imgW="4934209" imgH="2934160" progId="Visio.Drawing.1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875" y="1368425"/>
                        <a:ext cx="548005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a:off x="889000" y="3517900"/>
            <a:ext cx="330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89000" y="4165084"/>
            <a:ext cx="1058944" cy="369332"/>
          </a:xfrm>
          <a:prstGeom prst="rect">
            <a:avLst/>
          </a:prstGeom>
          <a:noFill/>
        </p:spPr>
        <p:txBody>
          <a:bodyPr wrap="none" rtlCol="0">
            <a:spAutoFit/>
          </a:bodyPr>
          <a:lstStyle/>
          <a:p>
            <a:r>
              <a:rPr lang="en-US" dirty="0"/>
              <a:t>Vin = 3V</a:t>
            </a:r>
          </a:p>
        </p:txBody>
      </p:sp>
      <p:sp>
        <p:nvSpPr>
          <p:cNvPr id="14" name="TextBox 13"/>
          <p:cNvSpPr txBox="1"/>
          <p:nvPr/>
        </p:nvSpPr>
        <p:spPr>
          <a:xfrm>
            <a:off x="6216650" y="3173452"/>
            <a:ext cx="1768497" cy="369332"/>
          </a:xfrm>
          <a:prstGeom prst="rect">
            <a:avLst/>
          </a:prstGeom>
          <a:noFill/>
        </p:spPr>
        <p:txBody>
          <a:bodyPr wrap="none" rtlCol="0">
            <a:spAutoFit/>
          </a:bodyPr>
          <a:lstStyle/>
          <a:p>
            <a:r>
              <a:rPr lang="en-US" dirty="0" err="1"/>
              <a:t>Vout</a:t>
            </a:r>
            <a:r>
              <a:rPr lang="en-US" dirty="0"/>
              <a:t> = 10.169V</a:t>
            </a:r>
          </a:p>
        </p:txBody>
      </p:sp>
      <p:cxnSp>
        <p:nvCxnSpPr>
          <p:cNvPr id="15" name="Straight Arrow Connector 14"/>
          <p:cNvCxnSpPr>
            <a:endCxn id="14" idx="1"/>
          </p:cNvCxnSpPr>
          <p:nvPr/>
        </p:nvCxnSpPr>
        <p:spPr>
          <a:xfrm flipV="1">
            <a:off x="5219700" y="3358118"/>
            <a:ext cx="996950" cy="159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216650" y="1651000"/>
            <a:ext cx="1903150" cy="369332"/>
          </a:xfrm>
          <a:prstGeom prst="rect">
            <a:avLst/>
          </a:prstGeom>
          <a:noFill/>
        </p:spPr>
        <p:txBody>
          <a:bodyPr wrap="none" rtlCol="0">
            <a:spAutoFit/>
          </a:bodyPr>
          <a:lstStyle/>
          <a:p>
            <a:r>
              <a:rPr lang="en-US" dirty="0"/>
              <a:t>TINA Simulation:</a:t>
            </a:r>
          </a:p>
        </p:txBody>
      </p:sp>
      <p:graphicFrame>
        <p:nvGraphicFramePr>
          <p:cNvPr id="12" name="Object 11"/>
          <p:cNvGraphicFramePr>
            <a:graphicFrameLocks noChangeAspect="1"/>
          </p:cNvGraphicFramePr>
          <p:nvPr>
            <p:extLst>
              <p:ext uri="{D42A27DB-BD31-4B8C-83A1-F6EECF244321}">
                <p14:modId xmlns:p14="http://schemas.microsoft.com/office/powerpoint/2010/main" val="2394951099"/>
              </p:ext>
            </p:extLst>
          </p:nvPr>
        </p:nvGraphicFramePr>
        <p:xfrm>
          <a:off x="6413500" y="2432050"/>
          <a:ext cx="1981200" cy="312738"/>
        </p:xfrm>
        <a:graphic>
          <a:graphicData uri="http://schemas.openxmlformats.org/presentationml/2006/ole">
            <mc:AlternateContent xmlns:mc="http://schemas.openxmlformats.org/markup-compatibility/2006">
              <mc:Choice xmlns:v="urn:schemas-microsoft-com:vml" Requires="v">
                <p:oleObj spid="_x0000_s5153" name="Packager Shell Object" showAsIcon="1" r:id="rId6" imgW="1981440" imgH="313200" progId="Package">
                  <p:embed/>
                </p:oleObj>
              </mc:Choice>
              <mc:Fallback>
                <p:oleObj name="Packager Shell Object" showAsIcon="1" r:id="rId6" imgW="1981440" imgH="313200" progId="Package">
                  <p:embed/>
                  <p:pic>
                    <p:nvPicPr>
                      <p:cNvPr id="0" name=""/>
                      <p:cNvPicPr/>
                      <p:nvPr/>
                    </p:nvPicPr>
                    <p:blipFill>
                      <a:blip r:embed="rId7"/>
                      <a:stretch>
                        <a:fillRect/>
                      </a:stretch>
                    </p:blipFill>
                    <p:spPr>
                      <a:xfrm>
                        <a:off x="6413500" y="2432050"/>
                        <a:ext cx="1981200" cy="312738"/>
                      </a:xfrm>
                      <a:prstGeom prst="rect">
                        <a:avLst/>
                      </a:prstGeom>
                    </p:spPr>
                  </p:pic>
                </p:oleObj>
              </mc:Fallback>
            </mc:AlternateContent>
          </a:graphicData>
        </a:graphic>
      </p:graphicFrame>
    </p:spTree>
    <p:extLst>
      <p:ext uri="{BB962C8B-B14F-4D97-AF65-F5344CB8AC3E}">
        <p14:creationId xmlns:p14="http://schemas.microsoft.com/office/powerpoint/2010/main" val="94542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7</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1323439"/>
          </a:xfrm>
          <a:prstGeom prst="rect">
            <a:avLst/>
          </a:prstGeom>
          <a:noFill/>
        </p:spPr>
        <p:txBody>
          <a:bodyPr wrap="square" rtlCol="0">
            <a:spAutoFit/>
          </a:bodyPr>
          <a:lstStyle/>
          <a:p>
            <a:r>
              <a:rPr lang="en-US" sz="1600" dirty="0"/>
              <a:t>Total Output Noise Simulation:</a:t>
            </a:r>
          </a:p>
          <a:p>
            <a:r>
              <a:rPr lang="en-US" sz="1600" dirty="0"/>
              <a:t>At 5-mA output, </a:t>
            </a:r>
            <a:r>
              <a:rPr lang="en-US" sz="1600" dirty="0" err="1"/>
              <a:t>R</a:t>
            </a:r>
            <a:r>
              <a:rPr lang="en-US" sz="1600" baseline="-25000" dirty="0" err="1"/>
              <a:t>Load</a:t>
            </a:r>
            <a:r>
              <a:rPr lang="en-US" sz="1600" dirty="0"/>
              <a:t> = 2k</a:t>
            </a:r>
            <a:r>
              <a:rPr lang="el-GR" sz="1600" dirty="0"/>
              <a:t>Ω</a:t>
            </a:r>
            <a:r>
              <a:rPr lang="en-US" sz="1600" dirty="0"/>
              <a:t>, Vin = 3V, </a:t>
            </a:r>
            <a:r>
              <a:rPr lang="en-US" sz="1600" dirty="0" err="1"/>
              <a:t>Vout</a:t>
            </a:r>
            <a:r>
              <a:rPr lang="en-US" sz="1600" dirty="0"/>
              <a:t> = +10.169V</a:t>
            </a:r>
          </a:p>
          <a:p>
            <a:endParaRPr lang="en-US" sz="1600" dirty="0"/>
          </a:p>
          <a:p>
            <a:endParaRPr lang="en-US" sz="1600" dirty="0"/>
          </a:p>
          <a:p>
            <a:endParaRPr lang="en-US" sz="16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 y="1066800"/>
            <a:ext cx="5865481" cy="373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0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8</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289560" y="518160"/>
            <a:ext cx="8679180" cy="1323439"/>
          </a:xfrm>
          <a:prstGeom prst="rect">
            <a:avLst/>
          </a:prstGeom>
          <a:noFill/>
        </p:spPr>
        <p:txBody>
          <a:bodyPr wrap="square" rtlCol="0">
            <a:spAutoFit/>
          </a:bodyPr>
          <a:lstStyle/>
          <a:p>
            <a:r>
              <a:rPr lang="en-US" sz="1600" dirty="0"/>
              <a:t>Transient Simulation:</a:t>
            </a:r>
          </a:p>
          <a:p>
            <a:r>
              <a:rPr lang="en-US" sz="1600" dirty="0"/>
              <a:t>Vin = 100mV to +1.6V</a:t>
            </a:r>
          </a:p>
          <a:p>
            <a:r>
              <a:rPr lang="en-US" sz="1600" dirty="0" err="1"/>
              <a:t>Iout</a:t>
            </a:r>
            <a:r>
              <a:rPr lang="en-US" sz="1600" dirty="0"/>
              <a:t> = 339µA to 2.712mA  (~2.5mA step)</a:t>
            </a:r>
          </a:p>
          <a:p>
            <a:endParaRPr lang="en-US" sz="1600" dirty="0"/>
          </a:p>
          <a:p>
            <a:endParaRPr lang="en-US" sz="1600" dirty="0"/>
          </a:p>
        </p:txBody>
      </p:sp>
      <p:graphicFrame>
        <p:nvGraphicFramePr>
          <p:cNvPr id="6" name="Object 5"/>
          <p:cNvGraphicFramePr>
            <a:graphicFrameLocks noChangeAspect="1"/>
          </p:cNvGraphicFramePr>
          <p:nvPr>
            <p:extLst>
              <p:ext uri="{D42A27DB-BD31-4B8C-83A1-F6EECF244321}">
                <p14:modId xmlns:p14="http://schemas.microsoft.com/office/powerpoint/2010/main" val="1567691253"/>
              </p:ext>
            </p:extLst>
          </p:nvPr>
        </p:nvGraphicFramePr>
        <p:xfrm>
          <a:off x="396875" y="1368425"/>
          <a:ext cx="5480050" cy="3259138"/>
        </p:xfrm>
        <a:graphic>
          <a:graphicData uri="http://schemas.openxmlformats.org/presentationml/2006/ole">
            <mc:AlternateContent xmlns:mc="http://schemas.openxmlformats.org/markup-compatibility/2006">
              <mc:Choice xmlns:v="urn:schemas-microsoft-com:vml" Requires="v">
                <p:oleObj spid="_x0000_s7193" name="Visio" r:id="rId4" imgW="4934209" imgH="2934160" progId="Visio.Drawing.15">
                  <p:embed/>
                </p:oleObj>
              </mc:Choice>
              <mc:Fallback>
                <p:oleObj name="Visio" r:id="rId4" imgW="4934209" imgH="2934160" progId="Visio.Drawing.1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875" y="1368425"/>
                        <a:ext cx="548005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a:off x="889000" y="3517900"/>
            <a:ext cx="330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3725" y="4231759"/>
            <a:ext cx="1728807" cy="276999"/>
          </a:xfrm>
          <a:prstGeom prst="rect">
            <a:avLst/>
          </a:prstGeom>
          <a:noFill/>
        </p:spPr>
        <p:txBody>
          <a:bodyPr wrap="none" rtlCol="0">
            <a:spAutoFit/>
          </a:bodyPr>
          <a:lstStyle/>
          <a:p>
            <a:r>
              <a:rPr lang="en-US" sz="1200" dirty="0"/>
              <a:t>Vin = 100mV to +1.6V </a:t>
            </a:r>
          </a:p>
        </p:txBody>
      </p:sp>
      <p:sp>
        <p:nvSpPr>
          <p:cNvPr id="14" name="TextBox 13"/>
          <p:cNvSpPr txBox="1"/>
          <p:nvPr/>
        </p:nvSpPr>
        <p:spPr>
          <a:xfrm>
            <a:off x="6216650" y="3173452"/>
            <a:ext cx="2786468" cy="923330"/>
          </a:xfrm>
          <a:prstGeom prst="rect">
            <a:avLst/>
          </a:prstGeom>
          <a:noFill/>
        </p:spPr>
        <p:txBody>
          <a:bodyPr wrap="none" rtlCol="0">
            <a:spAutoFit/>
          </a:bodyPr>
          <a:lstStyle/>
          <a:p>
            <a:r>
              <a:rPr lang="en-US" dirty="0" err="1"/>
              <a:t>Vout</a:t>
            </a:r>
            <a:r>
              <a:rPr lang="en-US" dirty="0"/>
              <a:t> = 0.339V to 5.424V</a:t>
            </a:r>
          </a:p>
          <a:p>
            <a:r>
              <a:rPr lang="en-US" dirty="0" err="1"/>
              <a:t>Iout</a:t>
            </a:r>
            <a:r>
              <a:rPr lang="en-US" dirty="0"/>
              <a:t> = 339µA to 2.712mA </a:t>
            </a:r>
          </a:p>
          <a:p>
            <a:r>
              <a:rPr lang="en-US" dirty="0"/>
              <a:t> (~2.5mA step)</a:t>
            </a:r>
          </a:p>
        </p:txBody>
      </p:sp>
      <p:cxnSp>
        <p:nvCxnSpPr>
          <p:cNvPr id="15" name="Straight Arrow Connector 14"/>
          <p:cNvCxnSpPr>
            <a:endCxn id="14" idx="1"/>
          </p:cNvCxnSpPr>
          <p:nvPr/>
        </p:nvCxnSpPr>
        <p:spPr>
          <a:xfrm>
            <a:off x="5219700" y="3517902"/>
            <a:ext cx="996950" cy="117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216650" y="1651000"/>
            <a:ext cx="1903150" cy="369332"/>
          </a:xfrm>
          <a:prstGeom prst="rect">
            <a:avLst/>
          </a:prstGeom>
          <a:noFill/>
        </p:spPr>
        <p:txBody>
          <a:bodyPr wrap="none" rtlCol="0">
            <a:spAutoFit/>
          </a:bodyPr>
          <a:lstStyle/>
          <a:p>
            <a:r>
              <a:rPr lang="en-US" dirty="0"/>
              <a:t>TINA Simulation:</a:t>
            </a:r>
          </a:p>
        </p:txBody>
      </p:sp>
      <p:graphicFrame>
        <p:nvGraphicFramePr>
          <p:cNvPr id="2" name="Object 1"/>
          <p:cNvGraphicFramePr>
            <a:graphicFrameLocks noChangeAspect="1"/>
          </p:cNvGraphicFramePr>
          <p:nvPr>
            <p:extLst>
              <p:ext uri="{D42A27DB-BD31-4B8C-83A1-F6EECF244321}">
                <p14:modId xmlns:p14="http://schemas.microsoft.com/office/powerpoint/2010/main" val="812239881"/>
              </p:ext>
            </p:extLst>
          </p:nvPr>
        </p:nvGraphicFramePr>
        <p:xfrm>
          <a:off x="6244634" y="2216150"/>
          <a:ext cx="1981200" cy="312738"/>
        </p:xfrm>
        <a:graphic>
          <a:graphicData uri="http://schemas.openxmlformats.org/presentationml/2006/ole">
            <mc:AlternateContent xmlns:mc="http://schemas.openxmlformats.org/markup-compatibility/2006">
              <mc:Choice xmlns:v="urn:schemas-microsoft-com:vml" Requires="v">
                <p:oleObj spid="_x0000_s7194" name="Packager Shell Object" showAsIcon="1" r:id="rId6" imgW="1981440" imgH="313200" progId="Package">
                  <p:embed/>
                </p:oleObj>
              </mc:Choice>
              <mc:Fallback>
                <p:oleObj name="Packager Shell Object" showAsIcon="1" r:id="rId6" imgW="1981440" imgH="313200" progId="Package">
                  <p:embed/>
                  <p:pic>
                    <p:nvPicPr>
                      <p:cNvPr id="0" name=""/>
                      <p:cNvPicPr/>
                      <p:nvPr/>
                    </p:nvPicPr>
                    <p:blipFill>
                      <a:blip r:embed="rId7"/>
                      <a:stretch>
                        <a:fillRect/>
                      </a:stretch>
                    </p:blipFill>
                    <p:spPr>
                      <a:xfrm>
                        <a:off x="6244634" y="2216150"/>
                        <a:ext cx="1981200" cy="312738"/>
                      </a:xfrm>
                      <a:prstGeom prst="rect">
                        <a:avLst/>
                      </a:prstGeom>
                    </p:spPr>
                  </p:pic>
                </p:oleObj>
              </mc:Fallback>
            </mc:AlternateContent>
          </a:graphicData>
        </a:graphic>
      </p:graphicFrame>
    </p:spTree>
    <p:extLst>
      <p:ext uri="{BB962C8B-B14F-4D97-AF65-F5344CB8AC3E}">
        <p14:creationId xmlns:p14="http://schemas.microsoft.com/office/powerpoint/2010/main" val="188878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5A71635C-AFF6-438D-8F32-FEDF398973B0}" type="slidenum">
              <a:rPr lang="en-US" smtClean="0"/>
              <a:pPr/>
              <a:t>9</a:t>
            </a:fld>
            <a:endParaRPr lang="en-US"/>
          </a:p>
        </p:txBody>
      </p:sp>
      <p:sp>
        <p:nvSpPr>
          <p:cNvPr id="35" name="Title 34"/>
          <p:cNvSpPr>
            <a:spLocks noGrp="1"/>
          </p:cNvSpPr>
          <p:nvPr>
            <p:ph type="title"/>
          </p:nvPr>
        </p:nvSpPr>
        <p:spPr/>
        <p:txBody>
          <a:bodyPr/>
          <a:lstStyle/>
          <a:p>
            <a:r>
              <a:rPr lang="en-US" dirty="0"/>
              <a:t>OPA2197 High-Side, Current-to-Voltage Converter</a:t>
            </a:r>
            <a:br>
              <a:rPr lang="en-US" dirty="0"/>
            </a:br>
            <a:endParaRPr lang="en-US" dirty="0"/>
          </a:p>
        </p:txBody>
      </p:sp>
      <p:sp>
        <p:nvSpPr>
          <p:cNvPr id="13" name="TextBox 12"/>
          <p:cNvSpPr txBox="1"/>
          <p:nvPr/>
        </p:nvSpPr>
        <p:spPr>
          <a:xfrm>
            <a:off x="4153437" y="444321"/>
            <a:ext cx="184731" cy="369332"/>
          </a:xfrm>
          <a:prstGeom prst="rect">
            <a:avLst/>
          </a:prstGeom>
          <a:noFill/>
        </p:spPr>
        <p:txBody>
          <a:bodyPr wrap="none" rtlCol="0">
            <a:spAutoFit/>
          </a:bodyPr>
          <a:lstStyle/>
          <a:p>
            <a:endParaRPr lang="en-US" dirty="0"/>
          </a:p>
        </p:txBody>
      </p:sp>
      <p:sp>
        <p:nvSpPr>
          <p:cNvPr id="4" name="TextBox 3"/>
          <p:cNvSpPr txBox="1"/>
          <p:nvPr/>
        </p:nvSpPr>
        <p:spPr>
          <a:xfrm>
            <a:off x="6303010" y="1334353"/>
            <a:ext cx="2901315" cy="2862322"/>
          </a:xfrm>
          <a:prstGeom prst="rect">
            <a:avLst/>
          </a:prstGeom>
          <a:noFill/>
        </p:spPr>
        <p:txBody>
          <a:bodyPr wrap="square" rtlCol="0">
            <a:spAutoFit/>
          </a:bodyPr>
          <a:lstStyle/>
          <a:p>
            <a:r>
              <a:rPr lang="en-US" sz="1200" dirty="0"/>
              <a:t>Transient Simulation:</a:t>
            </a:r>
          </a:p>
          <a:p>
            <a:r>
              <a:rPr lang="en-US" sz="1200" dirty="0"/>
              <a:t>Vin = 100mV to +1.6V</a:t>
            </a:r>
          </a:p>
          <a:p>
            <a:r>
              <a:rPr lang="en-US" sz="1200" dirty="0" err="1"/>
              <a:t>Iout</a:t>
            </a:r>
            <a:r>
              <a:rPr lang="en-US" sz="1200" dirty="0"/>
              <a:t> = 339µA to 2.712mA  (~2.5mA step)</a:t>
            </a:r>
          </a:p>
          <a:p>
            <a:r>
              <a:rPr lang="en-US" sz="1200" dirty="0" err="1"/>
              <a:t>Vout</a:t>
            </a:r>
            <a:r>
              <a:rPr lang="en-US" sz="1200" dirty="0"/>
              <a:t> = 0.339V to 5.424V</a:t>
            </a:r>
          </a:p>
          <a:p>
            <a:endParaRPr lang="en-US" sz="1200" dirty="0"/>
          </a:p>
          <a:p>
            <a:endParaRPr lang="en-US" sz="1200" dirty="0"/>
          </a:p>
          <a:p>
            <a:r>
              <a:rPr lang="en-US" sz="1200" dirty="0"/>
              <a:t>V-Load (90%) = ~4.915V @ 4.403µs</a:t>
            </a:r>
          </a:p>
          <a:p>
            <a:r>
              <a:rPr lang="en-US" sz="1200" dirty="0"/>
              <a:t>V-Load (10%) = ~0.847V @ 2.648µs</a:t>
            </a:r>
          </a:p>
          <a:p>
            <a:endParaRPr lang="en-US" sz="1200" dirty="0"/>
          </a:p>
          <a:p>
            <a:r>
              <a:rPr lang="en-US" sz="1200" dirty="0"/>
              <a:t>Slew Time = 1.755µs</a:t>
            </a:r>
          </a:p>
          <a:p>
            <a:endParaRPr lang="en-US" sz="1200" dirty="0"/>
          </a:p>
          <a:p>
            <a:endParaRPr lang="en-US" sz="1600" dirty="0"/>
          </a:p>
          <a:p>
            <a:endParaRPr lang="en-US" sz="1600" dirty="0"/>
          </a:p>
          <a:p>
            <a:endParaRPr lang="en-US" sz="1600"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068" y="884108"/>
            <a:ext cx="6049683" cy="374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304150"/>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9F876E1E1ECC44B7AEB038587DA72F" ma:contentTypeVersion="0" ma:contentTypeDescription="Create a new document." ma:contentTypeScope="" ma:versionID="4d50402b6b88d0b3425e8d162410e53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D30B8F-6463-40D8-9E58-620E46AC8BF3}">
  <ds:schemaRefs>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6F8E4E6-8270-4A12-AACA-6A5E749908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78DB964-7B6C-4FC5-9A21-DE7084205C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34857</TotalTime>
  <Words>786</Words>
  <Application>Microsoft Office PowerPoint</Application>
  <PresentationFormat>On-screen Show (16:9)</PresentationFormat>
  <Paragraphs>136</Paragraphs>
  <Slides>13</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13</vt:i4>
      </vt:variant>
    </vt:vector>
  </HeadingPairs>
  <TitlesOfParts>
    <vt:vector size="19" baseType="lpstr">
      <vt:lpstr>Arial</vt:lpstr>
      <vt:lpstr>Calibri</vt:lpstr>
      <vt:lpstr>FinalPowerpoint</vt:lpstr>
      <vt:lpstr>Equation</vt:lpstr>
      <vt:lpstr>Visio</vt:lpstr>
      <vt:lpstr>Packager Shell Object</vt:lpstr>
      <vt:lpstr>High-Side Voltage to Current Converter OPA197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OPA2197 High-Side, Current-to-Voltage Converter </vt:lpstr>
      <vt:lpstr>Thanks for your time! </vt:lpstr>
      <vt:lpstr>PowerPoint Presentation</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suzetteh@ti.com</dc:creator>
  <cp:lastModifiedBy>Chioye, Luis</cp:lastModifiedBy>
  <cp:revision>1765</cp:revision>
  <dcterms:created xsi:type="dcterms:W3CDTF">2007-12-19T20:51:45Z</dcterms:created>
  <dcterms:modified xsi:type="dcterms:W3CDTF">2022-04-14T14:59:07Z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0x010100A89F876E1E1ECC44B7AEB038587DA72F</vt:lpwstr>
  </property>
</Properties>
</file>