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  <p:sldMasterId id="2147483736" r:id="rId5"/>
  </p:sldMasterIdLst>
  <p:notesMasterIdLst>
    <p:notesMasterId r:id="rId7"/>
  </p:notesMasterIdLst>
  <p:handoutMasterIdLst>
    <p:handoutMasterId r:id="rId8"/>
  </p:handoutMasterIdLst>
  <p:sldIdLst>
    <p:sldId id="376" r:id="rId6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82C872-D126-49C3-9097-6C90D4746C07}">
          <p14:sldIdLst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9" autoAdjust="0"/>
    <p:restoredTop sz="90837" autoAdjust="0"/>
  </p:normalViewPr>
  <p:slideViewPr>
    <p:cSldViewPr snapToGrid="0">
      <p:cViewPr varScale="1">
        <p:scale>
          <a:sx n="141" d="100"/>
          <a:sy n="141" d="100"/>
        </p:scale>
        <p:origin x="870" y="120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74638" y="1108075"/>
            <a:ext cx="9845676" cy="55387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1096407" indent="-42169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686778" indent="-33735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2361490" indent="-33735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3036201" indent="-33735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3710912" indent="-337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4385624" indent="-337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5060335" indent="-337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5735046" indent="-337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FF24A88-51A0-4D36-BB33-BE8FF32C773F}" type="slidenum">
              <a:rPr lang="en-US" smtClean="0">
                <a:solidFill>
                  <a:srgbClr val="000000"/>
                </a:solidFill>
              </a:rPr>
              <a:pPr eaLnBrk="1" hangingPunct="1"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7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BF22B-21BC-49F0-A09A-3B9B303D5A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8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2" y="786358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TI Information – Selective Disclosure</a:t>
            </a:r>
          </a:p>
        </p:txBody>
      </p:sp>
    </p:spTree>
    <p:extLst>
      <p:ext uri="{BB962C8B-B14F-4D97-AF65-F5344CB8AC3E}">
        <p14:creationId xmlns:p14="http://schemas.microsoft.com/office/powerpoint/2010/main" val="361477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3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TI Information – Selective Disclosure</a:t>
            </a:r>
          </a:p>
        </p:txBody>
      </p:sp>
    </p:spTree>
    <p:extLst>
      <p:ext uri="{BB962C8B-B14F-4D97-AF65-F5344CB8AC3E}">
        <p14:creationId xmlns:p14="http://schemas.microsoft.com/office/powerpoint/2010/main" val="393845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TI Information – Selective Disclosure</a:t>
            </a:r>
          </a:p>
        </p:txBody>
      </p:sp>
    </p:spTree>
    <p:extLst>
      <p:ext uri="{BB962C8B-B14F-4D97-AF65-F5344CB8AC3E}">
        <p14:creationId xmlns:p14="http://schemas.microsoft.com/office/powerpoint/2010/main" val="296577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8244B-6772-4BB4-AD15-CBEEC20B54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5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50F88-A7C8-4FF0-9ED2-8E3D5D1E64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6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381000" y="1257302"/>
            <a:ext cx="8394700" cy="828675"/>
            <a:chOff x="160" y="816"/>
            <a:chExt cx="5288" cy="696"/>
          </a:xfrm>
        </p:grpSpPr>
        <p:sp>
          <p:nvSpPr>
            <p:cNvPr id="3" name="Rectangle 3"/>
            <p:cNvSpPr>
              <a:spLocks noChangeArrowheads="1"/>
            </p:cNvSpPr>
            <p:nvPr userDrawn="1"/>
          </p:nvSpPr>
          <p:spPr bwMode="auto">
            <a:xfrm>
              <a:off x="160" y="816"/>
              <a:ext cx="5288" cy="6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pic>
          <p:nvPicPr>
            <p:cNvPr id="4" name="Picture 4" descr="ti 2010 white logo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2" y="1006"/>
              <a:ext cx="85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556977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E2F9E-AD66-4FBA-BE9B-0618B21F71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4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150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4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23296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4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82381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4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4539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6" y="889397"/>
            <a:ext cx="8467725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58907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69B30995-9622-4273-9AFB-220EA41CFA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338138" y="4748215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" name="Picture 30" descr="ti_stk_2c_pos_rg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Slide Number Placeholder 3"/>
          <p:cNvSpPr txBox="1">
            <a:spLocks noGrp="1"/>
          </p:cNvSpPr>
          <p:nvPr userDrawn="1"/>
        </p:nvSpPr>
        <p:spPr bwMode="auto">
          <a:xfrm>
            <a:off x="6994525" y="4929191"/>
            <a:ext cx="2133600" cy="15478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D07A80C1-B768-4888-9BE0-7E9BBEC1FA84}" type="slidenum">
              <a:rPr lang="en-US" sz="8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32" name="Text Box 31"/>
          <p:cNvSpPr txBox="1">
            <a:spLocks noChangeArrowheads="1"/>
          </p:cNvSpPr>
          <p:nvPr/>
        </p:nvSpPr>
        <p:spPr bwMode="auto">
          <a:xfrm>
            <a:off x="304800" y="4514850"/>
            <a:ext cx="253365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>
                <a:solidFill>
                  <a:srgbClr val="000000"/>
                </a:solidFill>
              </a:rPr>
              <a:t>TI Confidential – NDA Restrictions</a:t>
            </a:r>
          </a:p>
        </p:txBody>
      </p:sp>
    </p:spTree>
    <p:extLst>
      <p:ext uri="{BB962C8B-B14F-4D97-AF65-F5344CB8AC3E}">
        <p14:creationId xmlns:p14="http://schemas.microsoft.com/office/powerpoint/2010/main" val="27253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6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5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82" y="794152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4946678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TI Information – Selective Disclosure</a:t>
            </a:r>
          </a:p>
        </p:txBody>
      </p:sp>
    </p:spTree>
    <p:extLst>
      <p:ext uri="{BB962C8B-B14F-4D97-AF65-F5344CB8AC3E}">
        <p14:creationId xmlns:p14="http://schemas.microsoft.com/office/powerpoint/2010/main" val="6298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</p:sldLayoutIdLst>
  <p:hf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42900" y="4125496"/>
            <a:ext cx="4190999" cy="42745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357448" y="4125497"/>
            <a:ext cx="41617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 marL="180975" indent="-180975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763588" eaLnBrk="0" hangingPunct="0"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7635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7635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7635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7635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ctr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112713" indent="-112713">
              <a:buClr>
                <a:srgbClr val="000000"/>
              </a:buClr>
              <a:buFontTx/>
              <a:buChar char="•"/>
            </a:pPr>
            <a:r>
              <a:rPr lang="de-DE" sz="1000" b="1" dirty="0">
                <a:cs typeface="Arial" pitchFamily="34" charset="0"/>
              </a:rPr>
              <a:t>Key devices:</a:t>
            </a:r>
            <a:r>
              <a:rPr lang="de-DE" sz="1000" dirty="0">
                <a:cs typeface="Arial" pitchFamily="34" charset="0"/>
              </a:rPr>
              <a:t> OPA2990S, TPS26611, TVS3301, LM7705</a:t>
            </a:r>
            <a:endParaRPr lang="en-US" sz="1000" b="1" dirty="0"/>
          </a:p>
        </p:txBody>
      </p:sp>
      <p:sp>
        <p:nvSpPr>
          <p:cNvPr id="9218" name="Title 4"/>
          <p:cNvSpPr>
            <a:spLocks noGrp="1"/>
          </p:cNvSpPr>
          <p:nvPr>
            <p:ph type="title"/>
          </p:nvPr>
        </p:nvSpPr>
        <p:spPr>
          <a:xfrm>
            <a:off x="256473" y="110684"/>
            <a:ext cx="8458200" cy="360646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ISFA-426</a:t>
            </a:r>
            <a:r>
              <a:rPr lang="en-US" altLang="en-US" sz="1800" dirty="0"/>
              <a:t> </a:t>
            </a:r>
            <a:r>
              <a:rPr lang="en-US" altLang="en-US" sz="1200" dirty="0">
                <a:solidFill>
                  <a:schemeClr val="tx1"/>
                </a:solidFill>
                <a:cs typeface="Tahoma" pitchFamily="34" charset="0"/>
              </a:rPr>
              <a:t>Combined V/I output stage for PLC AOUT</a:t>
            </a:r>
            <a:endParaRPr lang="en-US" altLang="en-US" sz="1200" dirty="0">
              <a:solidFill>
                <a:schemeClr val="tx1"/>
              </a:solidFill>
            </a:endParaRPr>
          </a:p>
        </p:txBody>
      </p:sp>
      <p:sp>
        <p:nvSpPr>
          <p:cNvPr id="9220" name="Rectangle 62"/>
          <p:cNvSpPr>
            <a:spLocks noChangeArrowheads="1"/>
          </p:cNvSpPr>
          <p:nvPr/>
        </p:nvSpPr>
        <p:spPr bwMode="auto">
          <a:xfrm>
            <a:off x="119244" y="736997"/>
            <a:ext cx="4399926" cy="124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14300" indent="-1143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endParaRPr lang="en-US" altLang="en-US" sz="1000" i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6363" y="22332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62748" y="1197849"/>
            <a:ext cx="4191000" cy="804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95000"/>
              </a:schemeClr>
            </a:solidFill>
          </a:ln>
        </p:spPr>
        <p:txBody>
          <a:bodyPr wrap="square" rtlCol="0">
            <a:no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Flexible, modular implementation at low cost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Compatible with multi-channel DACs like DAC80508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Fully-protected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Low Cost, and low power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448" y="1175903"/>
            <a:ext cx="4191000" cy="194968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95000"/>
              </a:schemeClr>
            </a:solidFill>
          </a:ln>
        </p:spPr>
        <p:txBody>
          <a:bodyPr wrap="square" rtlCol="0">
            <a:no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Modes: 	0-20mA, 4-20mA [RL&lt;1k</a:t>
            </a:r>
            <a:r>
              <a:rPr lang="el-GR" sz="1200" dirty="0">
                <a:solidFill>
                  <a:srgbClr val="000000"/>
                </a:solidFill>
              </a:rPr>
              <a:t>Ω</a:t>
            </a:r>
            <a:r>
              <a:rPr lang="en-US" sz="1200" dirty="0">
                <a:solidFill>
                  <a:srgbClr val="000000"/>
                </a:solidFill>
              </a:rPr>
              <a:t>, </a:t>
            </a:r>
            <a:r>
              <a:rPr lang="en-US" sz="1200" dirty="0" err="1">
                <a:solidFill>
                  <a:srgbClr val="000000"/>
                </a:solidFill>
              </a:rPr>
              <a:t>Vcc</a:t>
            </a:r>
            <a:r>
              <a:rPr lang="en-US" sz="1200" dirty="0">
                <a:solidFill>
                  <a:srgbClr val="000000"/>
                </a:solidFill>
              </a:rPr>
              <a:t>&gt;24V],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	0-10V, ±10V [RL&gt;1k</a:t>
            </a:r>
            <a:r>
              <a:rPr lang="el-GR" sz="1200" dirty="0">
                <a:solidFill>
                  <a:srgbClr val="000000"/>
                </a:solidFill>
              </a:rPr>
              <a:t>Ω</a:t>
            </a:r>
            <a:r>
              <a:rPr lang="en-US" sz="1200" dirty="0">
                <a:solidFill>
                  <a:srgbClr val="000000"/>
                </a:solidFill>
              </a:rPr>
              <a:t>, </a:t>
            </a:r>
            <a:r>
              <a:rPr lang="en-US" sz="1200" dirty="0" err="1">
                <a:solidFill>
                  <a:srgbClr val="000000"/>
                </a:solidFill>
              </a:rPr>
              <a:t>Vcc</a:t>
            </a:r>
            <a:r>
              <a:rPr lang="en-US" sz="1200" dirty="0">
                <a:solidFill>
                  <a:srgbClr val="000000"/>
                </a:solidFill>
              </a:rPr>
              <a:t>&gt;12V, </a:t>
            </a:r>
            <a:r>
              <a:rPr lang="en-US" sz="1200" dirty="0" err="1">
                <a:solidFill>
                  <a:srgbClr val="000000"/>
                </a:solidFill>
              </a:rPr>
              <a:t>Vss</a:t>
            </a:r>
            <a:r>
              <a:rPr lang="en-US" sz="1200" dirty="0">
                <a:solidFill>
                  <a:srgbClr val="000000"/>
                </a:solidFill>
              </a:rPr>
              <a:t>&lt;-12V]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Resolution: </a:t>
            </a:r>
            <a:r>
              <a:rPr lang="en-US" sz="1200" b="1" dirty="0">
                <a:solidFill>
                  <a:srgbClr val="000000"/>
                </a:solidFill>
              </a:rPr>
              <a:t>17b</a:t>
            </a:r>
            <a:r>
              <a:rPr lang="en-US" sz="1200" dirty="0">
                <a:solidFill>
                  <a:srgbClr val="000000"/>
                </a:solidFill>
              </a:rPr>
              <a:t> (voltage mode), </a:t>
            </a:r>
            <a:r>
              <a:rPr lang="en-US" sz="1200" b="1" dirty="0">
                <a:solidFill>
                  <a:srgbClr val="000000"/>
                </a:solidFill>
              </a:rPr>
              <a:t>18b</a:t>
            </a:r>
            <a:r>
              <a:rPr lang="en-US" sz="1200" dirty="0">
                <a:solidFill>
                  <a:srgbClr val="000000"/>
                </a:solidFill>
              </a:rPr>
              <a:t> (current mode)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calculated Error [</a:t>
            </a:r>
            <a:r>
              <a:rPr lang="en-US" sz="1200" b="1" dirty="0">
                <a:solidFill>
                  <a:srgbClr val="000000"/>
                </a:solidFill>
              </a:rPr>
              <a:t>1% res, 25ppm</a:t>
            </a:r>
            <a:r>
              <a:rPr lang="en-US" sz="1200" dirty="0">
                <a:solidFill>
                  <a:srgbClr val="000000"/>
                </a:solidFill>
              </a:rPr>
              <a:t>] , in %FSR</a:t>
            </a:r>
          </a:p>
          <a:p>
            <a:pPr marL="493608" lvl="1" indent="-112713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00"/>
                </a:solidFill>
              </a:rPr>
              <a:t>initial error at 25C</a:t>
            </a:r>
            <a:r>
              <a:rPr lang="en-US" sz="1200" dirty="0">
                <a:solidFill>
                  <a:srgbClr val="000000"/>
                </a:solidFill>
              </a:rPr>
              <a:t>: 1%(</a:t>
            </a:r>
            <a:r>
              <a:rPr lang="en-US" sz="1200" dirty="0" err="1">
                <a:solidFill>
                  <a:srgbClr val="000000"/>
                </a:solidFill>
              </a:rPr>
              <a:t>Vout</a:t>
            </a:r>
            <a:r>
              <a:rPr lang="en-US" sz="1200" dirty="0">
                <a:solidFill>
                  <a:srgbClr val="000000"/>
                </a:solidFill>
              </a:rPr>
              <a:t>),1.7% (</a:t>
            </a:r>
            <a:r>
              <a:rPr lang="en-US" sz="1200" dirty="0" err="1">
                <a:solidFill>
                  <a:srgbClr val="000000"/>
                </a:solidFill>
              </a:rPr>
              <a:t>Iout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493608" lvl="1" indent="-112713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00"/>
                </a:solidFill>
              </a:rPr>
              <a:t>Residual error after </a:t>
            </a:r>
            <a:r>
              <a:rPr lang="en-US" sz="1200" b="1" dirty="0" err="1">
                <a:solidFill>
                  <a:srgbClr val="000000"/>
                </a:solidFill>
              </a:rPr>
              <a:t>cal</a:t>
            </a:r>
            <a:r>
              <a:rPr lang="en-US" sz="1200" dirty="0">
                <a:solidFill>
                  <a:srgbClr val="000000"/>
                </a:solidFill>
              </a:rPr>
              <a:t>: 0.35% (</a:t>
            </a:r>
            <a:r>
              <a:rPr lang="en-US" sz="1200" dirty="0" err="1">
                <a:solidFill>
                  <a:srgbClr val="000000"/>
                </a:solidFill>
              </a:rPr>
              <a:t>Vout</a:t>
            </a:r>
            <a:r>
              <a:rPr lang="en-US" sz="1200" dirty="0">
                <a:solidFill>
                  <a:srgbClr val="000000"/>
                </a:solidFill>
              </a:rPr>
              <a:t>), 0.5% (</a:t>
            </a:r>
            <a:r>
              <a:rPr lang="en-US" sz="1200" dirty="0" err="1">
                <a:solidFill>
                  <a:srgbClr val="000000"/>
                </a:solidFill>
              </a:rPr>
              <a:t>Iout</a:t>
            </a:r>
            <a:r>
              <a:rPr lang="en-US" sz="1200" dirty="0">
                <a:solidFill>
                  <a:srgbClr val="000000"/>
                </a:solidFill>
              </a:rPr>
              <a:t>)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VCC-VSS = 40V max, -40 to 125</a:t>
            </a:r>
            <a:r>
              <a:rPr lang="en-US" sz="1200" dirty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℃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opearation</a:t>
            </a:r>
            <a:endParaRPr lang="en-US" sz="1200" dirty="0">
              <a:solidFill>
                <a:srgbClr val="000000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Settling time (full scale) : 20us (no cap. or ind. load)</a:t>
            </a:r>
          </a:p>
          <a:p>
            <a:pPr marL="112713" lvl="0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Compatible with adaptive power</a:t>
            </a:r>
          </a:p>
          <a:p>
            <a:pPr marL="112713" lvl="0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Stage works with supply down to 3.3V (out &lt; 3V)</a:t>
            </a:r>
          </a:p>
          <a:p>
            <a:pPr marL="112713" lvl="0" indent="-1127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Protection: Surge(33V), OV (VCC), UV(VSS), OC(30mA)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357448" y="881290"/>
            <a:ext cx="4191000" cy="294614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FFFF"/>
                </a:solidFill>
              </a:rPr>
              <a:t>Features</a:t>
            </a: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4662748" y="895834"/>
            <a:ext cx="4191000" cy="294614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FFFF"/>
                </a:solidFill>
              </a:rPr>
              <a:t>Benefits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342900" y="3843735"/>
            <a:ext cx="4191000" cy="26650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b="1" dirty="0">
                <a:solidFill>
                  <a:srgbClr val="FFFFFF"/>
                </a:solidFill>
              </a:rPr>
              <a:t>Additional details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5602" y="3487040"/>
            <a:ext cx="41910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PLC AOUT</a:t>
            </a: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355602" y="3231575"/>
            <a:ext cx="4191000" cy="260141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FFFF"/>
                </a:solidFill>
              </a:rPr>
              <a:t>Applications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52F08-588C-488E-A5AB-DF69250DE86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TI Information – Selective Disclosure</a:t>
            </a:r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7924963" y="0"/>
            <a:ext cx="1152880" cy="338554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dist="53882" dir="8100000" algn="ctr" rotWithShape="0">
              <a:srgbClr val="808080">
                <a:alpha val="50000"/>
              </a:srgbClr>
            </a:outerShdw>
          </a:effectLst>
        </p:spPr>
        <p:txBody>
          <a:bodyPr wrap="non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</a:defRPr>
            </a:lvl5pPr>
            <a:lvl6pPr>
              <a:defRPr>
                <a:latin typeface="Arial" charset="0"/>
                <a:ea typeface="MS PGothic" pitchFamily="34" charset="-128"/>
              </a:defRPr>
            </a:lvl6pPr>
            <a:lvl7pPr>
              <a:defRPr>
                <a:latin typeface="Arial" charset="0"/>
                <a:ea typeface="MS PGothic" pitchFamily="34" charset="-128"/>
              </a:defRPr>
            </a:lvl7pPr>
            <a:lvl8pPr>
              <a:defRPr>
                <a:latin typeface="Arial" charset="0"/>
                <a:ea typeface="MS PGothic" pitchFamily="34" charset="-128"/>
              </a:defRPr>
            </a:lvl8pPr>
            <a:lvl9pPr>
              <a:defRPr>
                <a:latin typeface="Arial" charset="0"/>
                <a:ea typeface="MS PGothic" pitchFamily="34" charset="-128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cs typeface="Arial" charset="0"/>
              </a:rPr>
              <a:t>measured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57448" y="475220"/>
            <a:ext cx="2742368" cy="294614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FFFF"/>
                </a:solidFill>
              </a:rPr>
              <a:t>Solve following customer challenge: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0564" y="475221"/>
            <a:ext cx="5663184" cy="2946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95000"/>
              </a:schemeClr>
            </a:solidFill>
          </a:ln>
        </p:spPr>
        <p:txBody>
          <a:bodyPr wrap="square" rtlCol="0">
            <a:noAutofit/>
          </a:bodyPr>
          <a:lstStyle/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</a:rPr>
              <a:t>Cost-optimized, protected, low noise, high compliance 4-20mA, ±10V output stage</a:t>
            </a:r>
          </a:p>
        </p:txBody>
      </p:sp>
      <p:pic>
        <p:nvPicPr>
          <p:cNvPr id="21" name="Content Placeholder 5">
            <a:extLst>
              <a:ext uri="{FF2B5EF4-FFF2-40B4-BE49-F238E27FC236}">
                <a16:creationId xmlns:a16="http://schemas.microsoft.com/office/drawing/2014/main" id="{C2173822-D7D3-4C4B-B0E3-838E8AD1E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3398" y="2493113"/>
            <a:ext cx="1250350" cy="113242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4513A34-CAA2-4739-9702-6BA9339DB52B}"/>
              </a:ext>
            </a:extLst>
          </p:cNvPr>
          <p:cNvSpPr/>
          <p:nvPr/>
        </p:nvSpPr>
        <p:spPr>
          <a:xfrm>
            <a:off x="7888405" y="2927097"/>
            <a:ext cx="413129" cy="452999"/>
          </a:xfrm>
          <a:prstGeom prst="rect">
            <a:avLst/>
          </a:prstGeom>
          <a:solidFill>
            <a:srgbClr val="FFFF00">
              <a:alpha val="23922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1C86A4-8A53-4257-B776-DBADFCBCDAF6}"/>
              </a:ext>
            </a:extLst>
          </p:cNvPr>
          <p:cNvSpPr/>
          <p:nvPr/>
        </p:nvSpPr>
        <p:spPr>
          <a:xfrm>
            <a:off x="7969847" y="3764039"/>
            <a:ext cx="10631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/>
              <a:t>17mm x 13mm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BD9102F-2024-4E9C-9610-162F58FE639F}"/>
              </a:ext>
            </a:extLst>
          </p:cNvPr>
          <p:cNvCxnSpPr>
            <a:cxnSpLocks/>
          </p:cNvCxnSpPr>
          <p:nvPr/>
        </p:nvCxnSpPr>
        <p:spPr>
          <a:xfrm>
            <a:off x="8301534" y="3375393"/>
            <a:ext cx="234120" cy="458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CD2E30A-CEE0-41D4-83A6-137B6BBBE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3222" y="2090974"/>
            <a:ext cx="3349327" cy="258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40743"/>
      </p:ext>
    </p:extLst>
  </p:cSld>
  <p:clrMapOvr>
    <a:masterClrMapping/>
  </p:clrMapOvr>
</p:sld>
</file>

<file path=ppt/theme/theme1.xml><?xml version="1.0" encoding="utf-8"?>
<a:theme xmlns:a="http://schemas.openxmlformats.org/drawingml/2006/main" name="ti_nda_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9F876E1E1ECC44B7AEB038587DA72F" ma:contentTypeVersion="0" ma:contentTypeDescription="Create a new document." ma:contentTypeScope="" ma:versionID="ec15ac77968d0512ff10bcc44cf97eb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A4B75EC-4789-42E9-A241-AAAE67CE6340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0D2432-4864-427E-A680-AFD0CCD5C1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39308E-BC87-4837-8D12-E677C33C2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24339</TotalTime>
  <Words>231</Words>
  <Application>Microsoft Office PowerPoint</Application>
  <PresentationFormat>On-screen Show (16:9)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Tahoma</vt:lpstr>
      <vt:lpstr>ti_nda_powerpoint</vt:lpstr>
      <vt:lpstr>5_FinalPowerpoint</vt:lpstr>
      <vt:lpstr>ISFA-426 Combined V/I output stage for PLC AOUT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suzetteh@ti.com</dc:creator>
  <cp:lastModifiedBy>Ahmed Noeman</cp:lastModifiedBy>
  <cp:revision>348</cp:revision>
  <dcterms:created xsi:type="dcterms:W3CDTF">2007-12-19T20:51:45Z</dcterms:created>
  <dcterms:modified xsi:type="dcterms:W3CDTF">2023-10-23T13:20:24Z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0x010100A89F876E1E1ECC44B7AEB038587DA72F</vt:lpwstr>
  </property>
</Properties>
</file>