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sldIdLst>
    <p:sldId id="256" r:id="rId2"/>
    <p:sldId id="322" r:id="rId3"/>
    <p:sldId id="325" r:id="rId4"/>
    <p:sldId id="315" r:id="rId5"/>
    <p:sldId id="317" r:id="rId6"/>
    <p:sldId id="320" r:id="rId7"/>
    <p:sldId id="318" r:id="rId8"/>
    <p:sldId id="319" r:id="rId9"/>
    <p:sldId id="316" r:id="rId10"/>
    <p:sldId id="323" r:id="rId11"/>
    <p:sldId id="314" r:id="rId12"/>
    <p:sldId id="321" r:id="rId13"/>
    <p:sldId id="324" r:id="rId14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8" autoAdjust="0"/>
    <p:restoredTop sz="95059" autoAdjust="0"/>
  </p:normalViewPr>
  <p:slideViewPr>
    <p:cSldViewPr snapToGrid="0">
      <p:cViewPr varScale="1">
        <p:scale>
          <a:sx n="105" d="100"/>
          <a:sy n="105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1B3FD-DAFC-449C-A2C0-E2E879B674EC}" type="datetimeFigureOut">
              <a:rPr lang="ko-KR" altLang="en-US" smtClean="0"/>
              <a:t>2024-07-12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87498-AC57-4457-AD81-86D4B93BA6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87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87498-AC57-4457-AD81-86D4B93BA66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67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87498-AC57-4457-AD81-86D4B93BA66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1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3">
            <a:extLst>
              <a:ext uri="{FF2B5EF4-FFF2-40B4-BE49-F238E27FC236}">
                <a16:creationId xmlns:a16="http://schemas.microsoft.com/office/drawing/2014/main" id="{AC9FB674-8A66-AE6C-D1EF-007180821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36504"/>
          </a:xfrm>
          <a:prstGeom prst="rect">
            <a:avLst/>
          </a:prstGeom>
          <a:effectLst>
            <a:softEdge rad="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AE9880-03BF-5B14-3DDC-13871739F11D}"/>
              </a:ext>
            </a:extLst>
          </p:cNvPr>
          <p:cNvSpPr txBox="1"/>
          <p:nvPr/>
        </p:nvSpPr>
        <p:spPr>
          <a:xfrm>
            <a:off x="4530241" y="1986303"/>
            <a:ext cx="313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800" dirty="0">
                <a:solidFill>
                  <a:schemeClr val="bg1"/>
                </a:solidFill>
                <a:latin typeface="+mj-lt"/>
                <a:ea typeface="Noto Sans KR" panose="020B0500000000000000" pitchFamily="34" charset="-128"/>
              </a:rPr>
              <a:t>SOSLAB</a:t>
            </a:r>
            <a:endParaRPr kumimoji="1" lang="ko-Kore-KR" altLang="en-US" sz="2800" dirty="0">
              <a:solidFill>
                <a:schemeClr val="bg1"/>
              </a:solidFill>
              <a:latin typeface="+mj-lt"/>
              <a:ea typeface="Noto Sans KR" panose="020B0500000000000000" pitchFamily="34" charset="-128"/>
            </a:endParaRPr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2CA3643C-F871-8541-376F-1DADB48F86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5550881"/>
            <a:ext cx="4676775" cy="397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altLang="ko-KR" dirty="0"/>
              <a:t>Name</a:t>
            </a:r>
            <a:endParaRPr lang="ko-KR" altLang="en-US" dirty="0"/>
          </a:p>
        </p:txBody>
      </p:sp>
      <p:sp>
        <p:nvSpPr>
          <p:cNvPr id="20" name="텍스트 개체 틀 18">
            <a:extLst>
              <a:ext uri="{FF2B5EF4-FFF2-40B4-BE49-F238E27FC236}">
                <a16:creationId xmlns:a16="http://schemas.microsoft.com/office/drawing/2014/main" id="{E3E74546-C92B-E97B-2A3D-378F5514BA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138" y="5998089"/>
            <a:ext cx="4676775" cy="397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altLang="ko-KR" dirty="0"/>
              <a:t>Team / Div</a:t>
            </a:r>
            <a:endParaRPr lang="ko-KR" altLang="en-US" dirty="0"/>
          </a:p>
        </p:txBody>
      </p:sp>
      <p:pic>
        <p:nvPicPr>
          <p:cNvPr id="22" name="그림 21" descr="그래픽, 폰트, 스크린샷, 로고이(가) 표시된 사진&#10;&#10;자동 생성된 설명">
            <a:extLst>
              <a:ext uri="{FF2B5EF4-FFF2-40B4-BE49-F238E27FC236}">
                <a16:creationId xmlns:a16="http://schemas.microsoft.com/office/drawing/2014/main" id="{946958B6-19E2-C3D1-B853-B19B7F888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66" y="5587328"/>
            <a:ext cx="1356655" cy="982839"/>
          </a:xfrm>
          <a:prstGeom prst="rect">
            <a:avLst/>
          </a:prstGeom>
        </p:spPr>
      </p:pic>
      <p:sp>
        <p:nvSpPr>
          <p:cNvPr id="23" name="텍스트 개체 틀 18">
            <a:extLst>
              <a:ext uri="{FF2B5EF4-FFF2-40B4-BE49-F238E27FC236}">
                <a16:creationId xmlns:a16="http://schemas.microsoft.com/office/drawing/2014/main" id="{7053D950-E406-9A2E-F547-578CF3663D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38" y="6445296"/>
            <a:ext cx="4676775" cy="397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altLang="ko-KR" dirty="0"/>
              <a:t>Date</a:t>
            </a:r>
            <a:endParaRPr lang="ko-KR" altLang="en-US" dirty="0"/>
          </a:p>
        </p:txBody>
      </p:sp>
      <p:pic>
        <p:nvPicPr>
          <p:cNvPr id="2" name="그림 3">
            <a:extLst>
              <a:ext uri="{FF2B5EF4-FFF2-40B4-BE49-F238E27FC236}">
                <a16:creationId xmlns:a16="http://schemas.microsoft.com/office/drawing/2014/main" id="{FED782AC-90CD-FD3B-27CA-667716F03D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36504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CF6657-9E38-B981-97C0-D4A34E9237F5}"/>
              </a:ext>
            </a:extLst>
          </p:cNvPr>
          <p:cNvSpPr txBox="1"/>
          <p:nvPr userDrawn="1"/>
        </p:nvSpPr>
        <p:spPr>
          <a:xfrm>
            <a:off x="4530241" y="1986303"/>
            <a:ext cx="313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800" dirty="0">
                <a:solidFill>
                  <a:schemeClr val="bg1"/>
                </a:solidFill>
                <a:latin typeface="+mj-lt"/>
                <a:ea typeface="Noto Sans KR" panose="020B0500000000000000" pitchFamily="34" charset="-128"/>
              </a:rPr>
              <a:t>SOSLAB</a:t>
            </a:r>
            <a:endParaRPr kumimoji="1" lang="ko-Kore-KR" altLang="en-US" sz="2800" dirty="0">
              <a:solidFill>
                <a:schemeClr val="bg1"/>
              </a:solidFill>
              <a:latin typeface="+mj-lt"/>
              <a:ea typeface="Noto Sans KR" panose="020B0500000000000000" pitchFamily="34" charset="-128"/>
            </a:endParaRPr>
          </a:p>
        </p:txBody>
      </p:sp>
      <p:pic>
        <p:nvPicPr>
          <p:cNvPr id="4" name="그림 3" descr="그래픽, 폰트, 스크린샷, 로고이(가) 표시된 사진&#10;&#10;자동 생성된 설명">
            <a:extLst>
              <a:ext uri="{FF2B5EF4-FFF2-40B4-BE49-F238E27FC236}">
                <a16:creationId xmlns:a16="http://schemas.microsoft.com/office/drawing/2014/main" id="{80F2674F-4870-6D03-B0C9-66952C74F9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66" y="5587328"/>
            <a:ext cx="1356655" cy="9828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285F7C5-21A7-60B9-518D-AB2DC39C52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21897"/>
            <a:ext cx="9144000" cy="10966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ctr" defTabSz="457200" rtl="0" eaLnBrk="1" latinLnBrk="0" hangingPunct="1">
              <a:defRPr lang="en-US" sz="4800" kern="1200" dirty="0">
                <a:gradFill>
                  <a:gsLst>
                    <a:gs pos="0">
                      <a:srgbClr val="001FFF"/>
                    </a:gs>
                    <a:gs pos="100000">
                      <a:srgbClr val="00FFF2"/>
                    </a:gs>
                  </a:gsLst>
                  <a:lin ang="2700000" scaled="1"/>
                </a:gradFill>
                <a:latin typeface="+mj-lt"/>
                <a:ea typeface="Noto Sans" panose="020B0502040504020204" pitchFamily="34" charset="0"/>
                <a:cs typeface="+mn-cs"/>
              </a:defRPr>
            </a:lvl1pPr>
          </a:lstStyle>
          <a:p>
            <a:r>
              <a:rPr lang="en-US" altLang="ko-KR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73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8998F3-6A74-015D-C92D-3100E63BB21C}"/>
              </a:ext>
            </a:extLst>
          </p:cNvPr>
          <p:cNvSpPr/>
          <p:nvPr userDrawn="1"/>
        </p:nvSpPr>
        <p:spPr>
          <a:xfrm>
            <a:off x="491953" y="1526875"/>
            <a:ext cx="11464258" cy="320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4EB649-AD44-A08C-EE3C-2CEDED982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 marL="685800" indent="-228600">
              <a:buFont typeface="맑은 고딕" panose="020B0503020000020004" pitchFamily="50" charset="-127"/>
              <a:buChar char="－"/>
              <a:defRPr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+mj-lt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7" name="한쪽 모서리가 둥근 사각형 7">
            <a:extLst>
              <a:ext uri="{FF2B5EF4-FFF2-40B4-BE49-F238E27FC236}">
                <a16:creationId xmlns:a16="http://schemas.microsoft.com/office/drawing/2014/main" id="{C97F13F0-1A72-871D-2E00-08EECFD01480}"/>
              </a:ext>
            </a:extLst>
          </p:cNvPr>
          <p:cNvSpPr/>
          <p:nvPr userDrawn="1"/>
        </p:nvSpPr>
        <p:spPr>
          <a:xfrm rot="10800000">
            <a:off x="0" y="-2"/>
            <a:ext cx="12192000" cy="1207179"/>
          </a:xfrm>
          <a:prstGeom prst="round1Rect">
            <a:avLst>
              <a:gd name="adj" fmla="val 32360"/>
            </a:avLst>
          </a:prstGeom>
          <a:gradFill>
            <a:gsLst>
              <a:gs pos="0">
                <a:srgbClr val="09245D"/>
              </a:gs>
              <a:gs pos="100000">
                <a:srgbClr val="031433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>
              <a:solidFill>
                <a:srgbClr val="04173C"/>
              </a:solidFill>
              <a:latin typeface="+mj-lt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36708DB0-78F9-597D-C0E0-DE716012C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953" y="16141"/>
            <a:ext cx="9214754" cy="1172872"/>
          </a:xfrm>
          <a:prstGeom prst="rect">
            <a:avLst/>
          </a:prstGeom>
        </p:spPr>
        <p:txBody>
          <a:bodyPr anchor="ctr"/>
          <a:lstStyle>
            <a:lvl1pPr>
              <a:defRPr lang="en-US" sz="4400" kern="1200" dirty="0" smtClean="0">
                <a:gradFill>
                  <a:gsLst>
                    <a:gs pos="0">
                      <a:srgbClr val="001FFF"/>
                    </a:gs>
                    <a:gs pos="100000">
                      <a:srgbClr val="00FFF2"/>
                    </a:gs>
                  </a:gsLst>
                  <a:lin ang="2700000" scaled="1"/>
                </a:gradFill>
                <a:latin typeface="+mj-lt"/>
                <a:ea typeface="Noto Sans KR Medium" panose="020B0500000000000000" pitchFamily="34" charset="-128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</a:t>
            </a:r>
            <a:endParaRPr lang="en-KR" dirty="0"/>
          </a:p>
        </p:txBody>
      </p:sp>
      <p:pic>
        <p:nvPicPr>
          <p:cNvPr id="9" name="그림 8" descr="그래픽, 폰트, 스크린샷, 로고이(가) 표시된 사진&#10;&#10;자동 생성된 설명">
            <a:extLst>
              <a:ext uri="{FF2B5EF4-FFF2-40B4-BE49-F238E27FC236}">
                <a16:creationId xmlns:a16="http://schemas.microsoft.com/office/drawing/2014/main" id="{BF08D08B-811D-5CC2-2656-DC0BD33E4D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677" y="427818"/>
            <a:ext cx="977370" cy="708063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892578DA-B2DF-9063-E8B3-91B734B56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93742" y="163249"/>
            <a:ext cx="1249363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457200" rtl="0" eaLnBrk="1" latinLnBrk="0" hangingPunct="1">
              <a:lnSpc>
                <a:spcPct val="120000"/>
              </a:lnSpc>
              <a:buNone/>
              <a:defRPr lang="en-KR" sz="1400" kern="1200" dirty="0">
                <a:solidFill>
                  <a:srgbClr val="E9E9EB"/>
                </a:solidFill>
                <a:latin typeface="+mj-lt"/>
                <a:ea typeface="+mj-ea"/>
                <a:cs typeface="Open Sans" panose="020B0606030504020204" pitchFamily="34" charset="0"/>
              </a:defRPr>
            </a:lvl1pPr>
          </a:lstStyle>
          <a:p>
            <a:pPr lvl="0"/>
            <a:r>
              <a:rPr lang="en-KR" dirty="0"/>
              <a:t>SUBJECT</a:t>
            </a:r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FA436FDD-4AE2-A078-0B0A-DAC083BE1EC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en-US" altLang="ko-KR"/>
              <a:t>- </a:t>
            </a:r>
            <a:fld id="{1B762D87-A618-4A70-B5CD-48713B29F69E}" type="slidenum">
              <a:rPr lang="ko-KR" altLang="en-US" smtClean="0"/>
              <a:pPr/>
              <a:t>‹#›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772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189E5EA5-E3AD-2392-6117-ADB574BC1E7B}"/>
              </a:ext>
            </a:extLst>
          </p:cNvPr>
          <p:cNvSpPr/>
          <p:nvPr userDrawn="1"/>
        </p:nvSpPr>
        <p:spPr>
          <a:xfrm>
            <a:off x="491953" y="1526875"/>
            <a:ext cx="11464258" cy="320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4EB649-AD44-A08C-EE3C-2CEDED982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7" name="한쪽 모서리가 둥근 사각형 7">
            <a:extLst>
              <a:ext uri="{FF2B5EF4-FFF2-40B4-BE49-F238E27FC236}">
                <a16:creationId xmlns:a16="http://schemas.microsoft.com/office/drawing/2014/main" id="{C97F13F0-1A72-871D-2E00-08EECFD01480}"/>
              </a:ext>
            </a:extLst>
          </p:cNvPr>
          <p:cNvSpPr/>
          <p:nvPr userDrawn="1"/>
        </p:nvSpPr>
        <p:spPr>
          <a:xfrm rot="10800000">
            <a:off x="0" y="-2"/>
            <a:ext cx="12192000" cy="1207179"/>
          </a:xfrm>
          <a:prstGeom prst="round1Rect">
            <a:avLst>
              <a:gd name="adj" fmla="val 32360"/>
            </a:avLst>
          </a:prstGeom>
          <a:gradFill>
            <a:gsLst>
              <a:gs pos="0">
                <a:srgbClr val="09245D"/>
              </a:gs>
              <a:gs pos="100000">
                <a:srgbClr val="031433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>
              <a:solidFill>
                <a:srgbClr val="04173C"/>
              </a:solidFill>
              <a:latin typeface="+mj-lt"/>
            </a:endParaRPr>
          </a:p>
        </p:txBody>
      </p:sp>
      <p:pic>
        <p:nvPicPr>
          <p:cNvPr id="9" name="그림 8" descr="그래픽, 폰트, 스크린샷, 로고이(가) 표시된 사진&#10;&#10;자동 생성된 설명">
            <a:extLst>
              <a:ext uri="{FF2B5EF4-FFF2-40B4-BE49-F238E27FC236}">
                <a16:creationId xmlns:a16="http://schemas.microsoft.com/office/drawing/2014/main" id="{BF08D08B-811D-5CC2-2656-DC0BD33E4D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677" y="427818"/>
            <a:ext cx="977370" cy="708063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892578DA-B2DF-9063-E8B3-91B734B56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93742" y="163249"/>
            <a:ext cx="1249363" cy="317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457200" rtl="0" eaLnBrk="1" latinLnBrk="0" hangingPunct="1">
              <a:lnSpc>
                <a:spcPct val="120000"/>
              </a:lnSpc>
              <a:buNone/>
              <a:defRPr lang="en-KR" sz="1400" kern="1200" dirty="0">
                <a:solidFill>
                  <a:srgbClr val="E9E9EB"/>
                </a:solidFill>
                <a:latin typeface="+mj-lt"/>
                <a:ea typeface="+mj-ea"/>
                <a:cs typeface="Open Sans" panose="020B0606030504020204" pitchFamily="34" charset="0"/>
              </a:defRPr>
            </a:lvl1pPr>
          </a:lstStyle>
          <a:p>
            <a:pPr lvl="0"/>
            <a:r>
              <a:rPr lang="en-KR" dirty="0"/>
              <a:t>SUBJECT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BF15F252-CD7A-64FE-5B6E-1163D8B30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745" y="35119"/>
            <a:ext cx="9214754" cy="58744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en-KR" sz="4000" b="0" i="0" kern="1200" dirty="0">
                <a:gradFill>
                  <a:gsLst>
                    <a:gs pos="0">
                      <a:srgbClr val="001FFF"/>
                    </a:gs>
                    <a:gs pos="100000">
                      <a:srgbClr val="00FFF2"/>
                    </a:gs>
                  </a:gsLst>
                  <a:lin ang="3600000" scaled="0"/>
                </a:gradFill>
                <a:latin typeface="+mj-lt"/>
                <a:ea typeface="+mn-ea"/>
                <a:cs typeface="Noto Sans" panose="020B0502040504020204" pitchFamily="34" charset="0"/>
              </a:defRPr>
            </a:lvl1pPr>
          </a:lstStyle>
          <a:p>
            <a:r>
              <a:rPr lang="en-US" dirty="0"/>
              <a:t>TITLE</a:t>
            </a:r>
            <a:endParaRPr lang="en-KR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280F849-6A14-81A9-8149-FD481AF715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745" y="681037"/>
            <a:ext cx="9226550" cy="477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2500" b="0" i="0" kern="1200" dirty="0" smtClean="0">
                <a:solidFill>
                  <a:schemeClr val="bg1"/>
                </a:solidFill>
                <a:latin typeface="+mj-lt"/>
                <a:ea typeface="+mn-ea"/>
                <a:cs typeface="Noto Sans" panose="020B05020405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슬라이드 번호 개체 틀 12">
            <a:extLst>
              <a:ext uri="{FF2B5EF4-FFF2-40B4-BE49-F238E27FC236}">
                <a16:creationId xmlns:a16="http://schemas.microsoft.com/office/drawing/2014/main" id="{6E19BB50-BBBB-5F2E-4214-8F2B00230DC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en-US" altLang="ko-KR"/>
              <a:t>- </a:t>
            </a:r>
            <a:fld id="{1B762D87-A618-4A70-B5CD-48713B29F69E}" type="slidenum">
              <a:rPr lang="ko-KR" altLang="en-US" smtClean="0"/>
              <a:pPr/>
              <a:t>‹#›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603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타입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2">
            <a:extLst>
              <a:ext uri="{FF2B5EF4-FFF2-40B4-BE49-F238E27FC236}">
                <a16:creationId xmlns:a16="http://schemas.microsoft.com/office/drawing/2014/main" id="{9A622A3E-AB21-A941-86C6-5D0700D32A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" y="7136"/>
            <a:ext cx="12192000" cy="6850864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AB3132E-D793-2B4B-9394-7144B21219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8624" y="4075251"/>
            <a:ext cx="3614738" cy="849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None/>
              <a:defRPr kumimoji="1" lang="en-US" sz="1600" kern="1200" dirty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en-US" altLang="ko-KR" dirty="0"/>
              <a:t>Name</a:t>
            </a:r>
            <a:br>
              <a:rPr lang="en-US" altLang="ko-KR" dirty="0"/>
            </a:br>
            <a:r>
              <a:rPr lang="en-US" altLang="ko-KR" dirty="0"/>
              <a:t>Team</a:t>
            </a:r>
            <a:r>
              <a:rPr lang="ko-KR" altLang="en-US" dirty="0"/>
              <a:t> </a:t>
            </a:r>
            <a:r>
              <a:rPr lang="en-US" altLang="ko-KR" dirty="0"/>
              <a:t>/</a:t>
            </a:r>
            <a:r>
              <a:rPr lang="ko-KR" altLang="en-US" dirty="0"/>
              <a:t> </a:t>
            </a:r>
            <a:r>
              <a:rPr lang="en-US" altLang="ko-KR" dirty="0"/>
              <a:t>Division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62482"/>
            <a:ext cx="9144000" cy="10966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ctr" defTabSz="457200" rtl="0" eaLnBrk="1" latinLnBrk="0" hangingPunct="1">
              <a:defRPr lang="en-US" sz="4800" kern="1200" dirty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3" name="그림 2" descr="그래픽, 폰트, 스크린샷, 로고이(가) 표시된 사진&#10;&#10;자동 생성된 설명">
            <a:extLst>
              <a:ext uri="{FF2B5EF4-FFF2-40B4-BE49-F238E27FC236}">
                <a16:creationId xmlns:a16="http://schemas.microsoft.com/office/drawing/2014/main" id="{11F422CE-285F-F547-942F-59A169BCDE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72" y="498551"/>
            <a:ext cx="1765256" cy="127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97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  <p15:guide id="3" pos="384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한쪽 모서리가 둥근 사각형 7">
            <a:extLst>
              <a:ext uri="{FF2B5EF4-FFF2-40B4-BE49-F238E27FC236}">
                <a16:creationId xmlns:a16="http://schemas.microsoft.com/office/drawing/2014/main" id="{57DB833D-A0A2-8468-928E-9EE4391FBE7E}"/>
              </a:ext>
            </a:extLst>
          </p:cNvPr>
          <p:cNvSpPr/>
          <p:nvPr/>
        </p:nvSpPr>
        <p:spPr>
          <a:xfrm rot="10800000">
            <a:off x="0" y="-2"/>
            <a:ext cx="12192000" cy="1207179"/>
          </a:xfrm>
          <a:prstGeom prst="round1Rect">
            <a:avLst>
              <a:gd name="adj" fmla="val 32360"/>
            </a:avLst>
          </a:prstGeom>
          <a:gradFill>
            <a:gsLst>
              <a:gs pos="0">
                <a:srgbClr val="09245D"/>
              </a:gs>
              <a:gs pos="100000">
                <a:srgbClr val="031433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>
              <a:solidFill>
                <a:srgbClr val="04173C"/>
              </a:solidFill>
            </a:endParaRPr>
          </a:p>
        </p:txBody>
      </p:sp>
      <p:sp>
        <p:nvSpPr>
          <p:cNvPr id="2" name="한쪽 모서리가 둥근 사각형 7">
            <a:extLst>
              <a:ext uri="{FF2B5EF4-FFF2-40B4-BE49-F238E27FC236}">
                <a16:creationId xmlns:a16="http://schemas.microsoft.com/office/drawing/2014/main" id="{9E0B0AC9-BF92-23D0-FDD5-B62BC4132ADD}"/>
              </a:ext>
            </a:extLst>
          </p:cNvPr>
          <p:cNvSpPr/>
          <p:nvPr userDrawn="1"/>
        </p:nvSpPr>
        <p:spPr>
          <a:xfrm rot="10800000">
            <a:off x="0" y="-2"/>
            <a:ext cx="12192000" cy="1207179"/>
          </a:xfrm>
          <a:prstGeom prst="round1Rect">
            <a:avLst>
              <a:gd name="adj" fmla="val 32360"/>
            </a:avLst>
          </a:prstGeom>
          <a:gradFill>
            <a:gsLst>
              <a:gs pos="0">
                <a:srgbClr val="09245D"/>
              </a:gs>
              <a:gs pos="100000">
                <a:srgbClr val="031433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>
              <a:solidFill>
                <a:srgbClr val="0417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2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5" r:id="rId3"/>
    <p:sldLayoutId id="2147483656" r:id="rId4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A61B4B7A-DDCB-BBDD-BCA3-CBD7AC019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896" y="2990415"/>
            <a:ext cx="11259312" cy="109662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ko-KR" sz="4000" spc="-1" dirty="0">
                <a:solidFill>
                  <a:schemeClr val="bg1"/>
                </a:solidFill>
                <a:latin typeface="맑은 고딕"/>
              </a:rPr>
              <a:t>Issue of the designing TIA and comparator</a:t>
            </a:r>
            <a:br>
              <a:rPr lang="en-US" altLang="ko-KR" sz="4000" spc="-1" dirty="0">
                <a:solidFill>
                  <a:schemeClr val="bg1"/>
                </a:solidFill>
                <a:latin typeface="맑은 고딕"/>
              </a:rPr>
            </a:br>
            <a:r>
              <a:rPr lang="en-US" altLang="ko-KR" sz="4000" spc="-1" dirty="0">
                <a:solidFill>
                  <a:schemeClr val="bg1"/>
                </a:solidFill>
                <a:latin typeface="맑은 고딕"/>
              </a:rPr>
              <a:t>Using LMH34400, TLV3601</a:t>
            </a:r>
            <a:endParaRPr lang="ko-KR" altLang="en-US" sz="4000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C6CD2D4B-A138-6BA1-D448-67897AF21C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MSD / Joon</a:t>
            </a:r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AF1BE053-54BE-CBDD-2C6A-DE945908B9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24.07.12.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91CDA21-4459-D2D8-3682-771C2EAC2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73" b="94109" l="2089" r="95781">
                        <a14:foregroundMark x1="12448" y1="24890" x2="13743" y2="60825"/>
                        <a14:foregroundMark x1="13743" y1="60825" x2="17251" y2="87482"/>
                        <a14:foregroundMark x1="17251" y1="87482" x2="5430" y2="76878"/>
                        <a14:foregroundMark x1="5430" y1="76878" x2="16500" y2="88954"/>
                        <a14:foregroundMark x1="16500" y1="88954" x2="22849" y2="65243"/>
                        <a14:foregroundMark x1="22849" y1="65243" x2="23350" y2="34315"/>
                        <a14:foregroundMark x1="23350" y1="34315" x2="20092" y2="15906"/>
                        <a14:foregroundMark x1="20092" y1="15906" x2="9315" y2="27099"/>
                        <a14:foregroundMark x1="9315" y1="27099" x2="12531" y2="14875"/>
                        <a14:foregroundMark x1="2297" y1="78792" x2="9524" y2="79529"/>
                        <a14:foregroundMark x1="2130" y1="76141" x2="6475" y2="76289"/>
                        <a14:foregroundMark x1="40643" y1="93520" x2="45823" y2="73785"/>
                        <a14:foregroundMark x1="7853" y1="94256" x2="13701" y2="73196"/>
                        <a14:foregroundMark x1="75606" y1="94404" x2="81203" y2="18262"/>
                        <a14:foregroundMark x1="81203" y1="18262" x2="87218" y2="41532"/>
                        <a14:foregroundMark x1="87218" y1="41532" x2="88638" y2="64359"/>
                        <a14:foregroundMark x1="88638" y1="64359" x2="93860" y2="77614"/>
                        <a14:foregroundMark x1="93860" y1="77614" x2="87678" y2="88954"/>
                        <a14:foregroundMark x1="87678" y1="88954" x2="82957" y2="90280"/>
                        <a14:foregroundMark x1="82957" y1="90280" x2="80409" y2="87482"/>
                        <a14:foregroundMark x1="95280" y1="76289" x2="89766" y2="78645"/>
                        <a14:foregroundMark x1="95781" y1="74816" x2="92147" y2="75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9891" y="5528856"/>
            <a:ext cx="4331854" cy="12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7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904978C-9572-031B-748C-D0C083B60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Measurement results (comparator off)</a:t>
            </a:r>
            <a:endParaRPr lang="ko-KR" altLang="en-US" sz="280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777BB52-6EF9-8DB9-41F3-C174F57706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484A9EF-677D-4EDA-424C-231A62AF1DB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altLang="ko-KR"/>
              <a:t>- </a:t>
            </a:r>
            <a:fld id="{1B762D87-A618-4A70-B5CD-48713B29F69E}" type="slidenum">
              <a:rPr lang="ko-KR" altLang="en-US" smtClean="0"/>
              <a:pPr/>
              <a:t>10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13" name="그림 12" descr="스크린샷, 텍스트, 도표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4F68F6CF-D41B-BB21-932D-4537A0453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091" y="1803026"/>
            <a:ext cx="4320000" cy="1802250"/>
          </a:xfrm>
          <a:prstGeom prst="rect">
            <a:avLst/>
          </a:prstGeom>
        </p:spPr>
      </p:pic>
      <p:pic>
        <p:nvPicPr>
          <p:cNvPr id="16" name="그림 15" descr="스크린샷, 텍스트, 멀티미디어 소프트웨어, 그래픽 소프트웨어이(가) 표시된 사진&#10;&#10;자동 생성된 설명">
            <a:extLst>
              <a:ext uri="{FF2B5EF4-FFF2-40B4-BE49-F238E27FC236}">
                <a16:creationId xmlns:a16="http://schemas.microsoft.com/office/drawing/2014/main" id="{135DFCFE-C5FA-4CAA-C354-DC7E6A0DF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18" y="1803026"/>
            <a:ext cx="4320000" cy="1802250"/>
          </a:xfrm>
          <a:prstGeom prst="rect">
            <a:avLst/>
          </a:prstGeom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A66E9779-1706-9D3A-0392-B965F06ED0D4}"/>
              </a:ext>
            </a:extLst>
          </p:cNvPr>
          <p:cNvCxnSpPr>
            <a:cxnSpLocks/>
          </p:cNvCxnSpPr>
          <p:nvPr/>
        </p:nvCxnSpPr>
        <p:spPr>
          <a:xfrm flipV="1">
            <a:off x="4249606" y="2150458"/>
            <a:ext cx="0" cy="164992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A0483E7-9DFB-5DC0-1A54-6A01621B8893}"/>
              </a:ext>
            </a:extLst>
          </p:cNvPr>
          <p:cNvSpPr txBox="1"/>
          <p:nvPr/>
        </p:nvSpPr>
        <p:spPr>
          <a:xfrm>
            <a:off x="3566059" y="3727449"/>
            <a:ext cx="136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Measurement point #1</a:t>
            </a:r>
            <a:endParaRPr lang="ko-KR" altLang="en-US" sz="1400" dirty="0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A99F847F-5F36-741B-BBF8-CA31B26D1215}"/>
              </a:ext>
            </a:extLst>
          </p:cNvPr>
          <p:cNvCxnSpPr>
            <a:cxnSpLocks/>
          </p:cNvCxnSpPr>
          <p:nvPr/>
        </p:nvCxnSpPr>
        <p:spPr>
          <a:xfrm flipV="1">
            <a:off x="8853933" y="2119075"/>
            <a:ext cx="0" cy="164992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2CC3958-F84D-4454-3D79-C09933C2269B}"/>
              </a:ext>
            </a:extLst>
          </p:cNvPr>
          <p:cNvSpPr txBox="1"/>
          <p:nvPr/>
        </p:nvSpPr>
        <p:spPr>
          <a:xfrm>
            <a:off x="8170386" y="3696066"/>
            <a:ext cx="136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Measurement point #1</a:t>
            </a:r>
            <a:endParaRPr lang="ko-KR" alt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96769A-8124-4186-5284-A96D4A6A05A7}"/>
              </a:ext>
            </a:extLst>
          </p:cNvPr>
          <p:cNvSpPr txBox="1"/>
          <p:nvPr/>
        </p:nvSpPr>
        <p:spPr>
          <a:xfrm>
            <a:off x="732253" y="5387791"/>
            <a:ext cx="1081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	- When comparator is off state, we have a good signal without ringing, DC offset and drift</a:t>
            </a:r>
          </a:p>
        </p:txBody>
      </p:sp>
    </p:spTree>
    <p:extLst>
      <p:ext uri="{BB962C8B-B14F-4D97-AF65-F5344CB8AC3E}">
        <p14:creationId xmlns:p14="http://schemas.microsoft.com/office/powerpoint/2010/main" val="2631611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0492C-5966-362F-2BCF-AF57E8733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E4B6CFC-B1B5-BCDF-694C-82F4A38EB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53" y="16141"/>
            <a:ext cx="9530226" cy="1172872"/>
          </a:xfrm>
        </p:spPr>
        <p:txBody>
          <a:bodyPr/>
          <a:lstStyle/>
          <a:p>
            <a:r>
              <a:rPr lang="en-US" altLang="ko-KR" sz="2800" dirty="0">
                <a:latin typeface="+mj-ea"/>
                <a:ea typeface="+mj-ea"/>
              </a:rPr>
              <a:t>design configuration (Without hysteresis)</a:t>
            </a:r>
            <a:endParaRPr lang="ko-KR" altLang="en-US" sz="2800" dirty="0">
              <a:latin typeface="+mj-ea"/>
              <a:ea typeface="+mj-ea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1F321D8-213B-D826-D0DA-1D88E5AFD5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7" name="슬라이드 번호 개체 틀 4">
            <a:extLst>
              <a:ext uri="{FF2B5EF4-FFF2-40B4-BE49-F238E27FC236}">
                <a16:creationId xmlns:a16="http://schemas.microsoft.com/office/drawing/2014/main" id="{037C98A1-2E6F-2E40-F89D-839656BF4B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r>
              <a:rPr lang="en-US" altLang="ko-KR" dirty="0"/>
              <a:t>- </a:t>
            </a:r>
            <a:fld id="{1B762D87-A618-4A70-B5CD-48713B29F69E}" type="slidenum">
              <a:rPr lang="ko-KR" altLang="en-US" smtClean="0"/>
              <a:pPr/>
              <a:t>11</a:t>
            </a:fld>
            <a:r>
              <a:rPr lang="ko-KR" altLang="en-US" dirty="0"/>
              <a:t> </a:t>
            </a:r>
            <a:r>
              <a:rPr lang="en-US" altLang="ko-KR" dirty="0"/>
              <a:t>-</a:t>
            </a:r>
            <a:endParaRPr lang="ko-KR" altLang="en-US" dirty="0"/>
          </a:p>
        </p:txBody>
      </p:sp>
      <p:cxnSp>
        <p:nvCxnSpPr>
          <p:cNvPr id="128" name="직선 연결선 127">
            <a:extLst>
              <a:ext uri="{FF2B5EF4-FFF2-40B4-BE49-F238E27FC236}">
                <a16:creationId xmlns:a16="http://schemas.microsoft.com/office/drawing/2014/main" id="{BF36F5F0-9062-953C-4DAB-7EF1ACB7E398}"/>
              </a:ext>
            </a:extLst>
          </p:cNvPr>
          <p:cNvCxnSpPr>
            <a:cxnSpLocks/>
          </p:cNvCxnSpPr>
          <p:nvPr/>
        </p:nvCxnSpPr>
        <p:spPr>
          <a:xfrm>
            <a:off x="3996095" y="2829054"/>
            <a:ext cx="258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8DF60ABB-19AB-26EF-B1DA-A6F8A0F5DC12}"/>
              </a:ext>
            </a:extLst>
          </p:cNvPr>
          <p:cNvGrpSpPr/>
          <p:nvPr/>
        </p:nvGrpSpPr>
        <p:grpSpPr>
          <a:xfrm>
            <a:off x="-4756" y="2145323"/>
            <a:ext cx="4926553" cy="2767043"/>
            <a:chOff x="619699" y="2524037"/>
            <a:chExt cx="6292998" cy="3425140"/>
          </a:xfrm>
        </p:grpSpPr>
        <p:sp>
          <p:nvSpPr>
            <p:cNvPr id="130" name="이등변 삼각형 129">
              <a:extLst>
                <a:ext uri="{FF2B5EF4-FFF2-40B4-BE49-F238E27FC236}">
                  <a16:creationId xmlns:a16="http://schemas.microsoft.com/office/drawing/2014/main" id="{B1698A29-E1C0-9A06-407E-E05C6679B712}"/>
                </a:ext>
              </a:extLst>
            </p:cNvPr>
            <p:cNvSpPr/>
            <p:nvPr/>
          </p:nvSpPr>
          <p:spPr>
            <a:xfrm rot="5400000">
              <a:off x="3310890" y="3624425"/>
              <a:ext cx="1409700" cy="11448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131" name="직선 연결선 130">
              <a:extLst>
                <a:ext uri="{FF2B5EF4-FFF2-40B4-BE49-F238E27FC236}">
                  <a16:creationId xmlns:a16="http://schemas.microsoft.com/office/drawing/2014/main" id="{BDDEA7A1-FEE5-A53B-CB42-186225ED33A0}"/>
                </a:ext>
              </a:extLst>
            </p:cNvPr>
            <p:cNvCxnSpPr>
              <a:cxnSpLocks/>
            </p:cNvCxnSpPr>
            <p:nvPr/>
          </p:nvCxnSpPr>
          <p:spPr>
            <a:xfrm>
              <a:off x="4588140" y="4196825"/>
              <a:ext cx="9225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직선 연결선 131">
              <a:extLst>
                <a:ext uri="{FF2B5EF4-FFF2-40B4-BE49-F238E27FC236}">
                  <a16:creationId xmlns:a16="http://schemas.microsoft.com/office/drawing/2014/main" id="{070879F5-209E-F57F-71E9-E857282C7730}"/>
                </a:ext>
              </a:extLst>
            </p:cNvPr>
            <p:cNvCxnSpPr>
              <a:cxnSpLocks/>
            </p:cNvCxnSpPr>
            <p:nvPr/>
          </p:nvCxnSpPr>
          <p:spPr>
            <a:xfrm>
              <a:off x="1353312" y="4292699"/>
              <a:ext cx="20900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E6A5E9F1-D57F-7AA4-0185-74F8D82836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1039" y="2889798"/>
              <a:ext cx="0" cy="9692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5CDF9CB3-7778-F9AF-4A35-809BAB0938D1}"/>
                </a:ext>
              </a:extLst>
            </p:cNvPr>
            <p:cNvSpPr txBox="1"/>
            <p:nvPr/>
          </p:nvSpPr>
          <p:spPr>
            <a:xfrm>
              <a:off x="3751187" y="2524037"/>
              <a:ext cx="987551" cy="380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3.3V</a:t>
              </a:r>
              <a:endParaRPr lang="ko-KR" altLang="en-US" sz="1400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72BA6C0-ABD5-3E97-652D-062D001B8DCE}"/>
                </a:ext>
              </a:extLst>
            </p:cNvPr>
            <p:cNvSpPr txBox="1"/>
            <p:nvPr/>
          </p:nvSpPr>
          <p:spPr>
            <a:xfrm>
              <a:off x="3344553" y="3999144"/>
              <a:ext cx="1383189" cy="380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LMH34400</a:t>
              </a:r>
              <a:endParaRPr lang="ko-KR" altLang="en-US" sz="1400" dirty="0"/>
            </a:p>
          </p:txBody>
        </p: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45DDCE8-0999-A368-59FA-BB45EEBF2C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1039" y="4493486"/>
              <a:ext cx="0" cy="1057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D9E393B2-1DEC-13EB-42AF-C2452F0B7D21}"/>
                </a:ext>
              </a:extLst>
            </p:cNvPr>
            <p:cNvSpPr txBox="1"/>
            <p:nvPr/>
          </p:nvSpPr>
          <p:spPr>
            <a:xfrm>
              <a:off x="3781540" y="5568200"/>
              <a:ext cx="987551" cy="380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GND</a:t>
              </a:r>
              <a:endParaRPr lang="ko-KR" altLang="en-US" sz="1400" dirty="0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17838884-066F-7364-38E6-387D1644367D}"/>
                </a:ext>
              </a:extLst>
            </p:cNvPr>
            <p:cNvSpPr txBox="1"/>
            <p:nvPr/>
          </p:nvSpPr>
          <p:spPr>
            <a:xfrm>
              <a:off x="4234488" y="4889998"/>
              <a:ext cx="1095487" cy="314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6 (IDC EN)</a:t>
              </a:r>
              <a:endParaRPr lang="ko-KR" altLang="en-US" sz="1050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E8A48D09-7333-31B6-AD35-7D17CA422671}"/>
                </a:ext>
              </a:extLst>
            </p:cNvPr>
            <p:cNvSpPr txBox="1"/>
            <p:nvPr/>
          </p:nvSpPr>
          <p:spPr>
            <a:xfrm>
              <a:off x="2870795" y="4031221"/>
              <a:ext cx="6311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1 (IN)</a:t>
              </a:r>
              <a:endParaRPr lang="ko-KR" altLang="en-US" sz="1050" dirty="0"/>
            </a:p>
          </p:txBody>
        </p:sp>
        <p:cxnSp>
          <p:nvCxnSpPr>
            <p:cNvPr id="140" name="직선 연결선 139">
              <a:extLst>
                <a:ext uri="{FF2B5EF4-FFF2-40B4-BE49-F238E27FC236}">
                  <a16:creationId xmlns:a16="http://schemas.microsoft.com/office/drawing/2014/main" id="{82AE40A2-9B63-F1E9-2E02-9D9643504B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3873" y="4375054"/>
              <a:ext cx="0" cy="11756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F72F4811-1A0F-2AD1-A75A-80E836811B13}"/>
                </a:ext>
              </a:extLst>
            </p:cNvPr>
            <p:cNvSpPr txBox="1"/>
            <p:nvPr/>
          </p:nvSpPr>
          <p:spPr>
            <a:xfrm>
              <a:off x="3615865" y="4935044"/>
              <a:ext cx="5350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3 (EN)</a:t>
              </a:r>
              <a:endParaRPr lang="ko-KR" altLang="en-US" sz="1050" dirty="0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B675346F-3EED-998F-38B6-51B3E6DBF3D5}"/>
                </a:ext>
              </a:extLst>
            </p:cNvPr>
            <p:cNvSpPr txBox="1"/>
            <p:nvPr/>
          </p:nvSpPr>
          <p:spPr>
            <a:xfrm>
              <a:off x="4072636" y="3068407"/>
              <a:ext cx="799563" cy="314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2 (VDD)</a:t>
              </a:r>
              <a:endParaRPr lang="ko-KR" altLang="en-US" sz="1050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B3D6DA4-F260-05DA-25D0-68FD8D4BD9B1}"/>
                </a:ext>
              </a:extLst>
            </p:cNvPr>
            <p:cNvSpPr txBox="1"/>
            <p:nvPr/>
          </p:nvSpPr>
          <p:spPr>
            <a:xfrm>
              <a:off x="4606090" y="3917578"/>
              <a:ext cx="6309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4 (OUT)</a:t>
              </a:r>
              <a:endParaRPr lang="ko-KR" altLang="en-US" sz="1050" dirty="0"/>
            </a:p>
          </p:txBody>
        </p:sp>
        <p:sp>
          <p:nvSpPr>
            <p:cNvPr id="144" name="타원 143">
              <a:extLst>
                <a:ext uri="{FF2B5EF4-FFF2-40B4-BE49-F238E27FC236}">
                  <a16:creationId xmlns:a16="http://schemas.microsoft.com/office/drawing/2014/main" id="{99D7C4AC-99A4-F504-8077-F244D8E4C9F8}"/>
                </a:ext>
              </a:extLst>
            </p:cNvPr>
            <p:cNvSpPr/>
            <p:nvPr/>
          </p:nvSpPr>
          <p:spPr>
            <a:xfrm>
              <a:off x="997528" y="4108037"/>
              <a:ext cx="362576" cy="36932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C46367F2-F7D9-C696-1A58-8B4DA73704CD}"/>
                </a:ext>
              </a:extLst>
            </p:cNvPr>
            <p:cNvSpPr txBox="1"/>
            <p:nvPr/>
          </p:nvSpPr>
          <p:spPr>
            <a:xfrm>
              <a:off x="619699" y="4511191"/>
              <a:ext cx="1273349" cy="380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PIN PD</a:t>
              </a:r>
              <a:endParaRPr lang="ko-KR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직사각형 145">
                  <a:extLst>
                    <a:ext uri="{FF2B5EF4-FFF2-40B4-BE49-F238E27FC236}">
                      <a16:creationId xmlns:a16="http://schemas.microsoft.com/office/drawing/2014/main" id="{907E39B9-90FA-8781-E996-FBD03A5B8F80}"/>
                    </a:ext>
                  </a:extLst>
                </p:cNvPr>
                <p:cNvSpPr/>
                <p:nvPr/>
              </p:nvSpPr>
              <p:spPr>
                <a:xfrm>
                  <a:off x="5520625" y="4013149"/>
                  <a:ext cx="557617" cy="390520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ko-K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직사각형 145">
                  <a:extLst>
                    <a:ext uri="{FF2B5EF4-FFF2-40B4-BE49-F238E27FC236}">
                      <a16:creationId xmlns:a16="http://schemas.microsoft.com/office/drawing/2014/main" id="{907E39B9-90FA-8781-E996-FBD03A5B8F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0625" y="4013149"/>
                  <a:ext cx="557617" cy="3905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직사각형 146">
                  <a:extLst>
                    <a:ext uri="{FF2B5EF4-FFF2-40B4-BE49-F238E27FC236}">
                      <a16:creationId xmlns:a16="http://schemas.microsoft.com/office/drawing/2014/main" id="{0E0B4E02-77C5-60EE-30A5-1DF80F356443}"/>
                    </a:ext>
                  </a:extLst>
                </p:cNvPr>
                <p:cNvSpPr/>
                <p:nvPr/>
              </p:nvSpPr>
              <p:spPr>
                <a:xfrm>
                  <a:off x="6355080" y="4013149"/>
                  <a:ext cx="557617" cy="390520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ko-KR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7" name="직사각형 146">
                  <a:extLst>
                    <a:ext uri="{FF2B5EF4-FFF2-40B4-BE49-F238E27FC236}">
                      <a16:creationId xmlns:a16="http://schemas.microsoft.com/office/drawing/2014/main" id="{0E0B4E02-77C5-60EE-30A5-1DF80F3564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5080" y="4013149"/>
                  <a:ext cx="557617" cy="3905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8" name="직선 연결선 147">
              <a:extLst>
                <a:ext uri="{FF2B5EF4-FFF2-40B4-BE49-F238E27FC236}">
                  <a16:creationId xmlns:a16="http://schemas.microsoft.com/office/drawing/2014/main" id="{CD31F70C-158E-F2E8-738E-4F6905C454D0}"/>
                </a:ext>
              </a:extLst>
            </p:cNvPr>
            <p:cNvCxnSpPr>
              <a:cxnSpLocks/>
            </p:cNvCxnSpPr>
            <p:nvPr/>
          </p:nvCxnSpPr>
          <p:spPr>
            <a:xfrm>
              <a:off x="6078242" y="4208409"/>
              <a:ext cx="2768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이등변 삼각형 148">
            <a:extLst>
              <a:ext uri="{FF2B5EF4-FFF2-40B4-BE49-F238E27FC236}">
                <a16:creationId xmlns:a16="http://schemas.microsoft.com/office/drawing/2014/main" id="{E31A5F40-F6C0-F6C6-CC49-8C8BBDB1A1FD}"/>
              </a:ext>
            </a:extLst>
          </p:cNvPr>
          <p:cNvSpPr/>
          <p:nvPr/>
        </p:nvSpPr>
        <p:spPr>
          <a:xfrm rot="5400000">
            <a:off x="5933193" y="2775729"/>
            <a:ext cx="1138844" cy="896221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6440A0F-D970-6879-3596-CB3E1C4D5900}"/>
              </a:ext>
            </a:extLst>
          </p:cNvPr>
          <p:cNvSpPr txBox="1"/>
          <p:nvPr/>
        </p:nvSpPr>
        <p:spPr>
          <a:xfrm>
            <a:off x="6054505" y="3030085"/>
            <a:ext cx="896220" cy="24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TLV3601</a:t>
            </a:r>
            <a:endParaRPr lang="ko-KR" altLang="en-US" sz="1400" dirty="0"/>
          </a:p>
        </p:txBody>
      </p:sp>
      <p:cxnSp>
        <p:nvCxnSpPr>
          <p:cNvPr id="151" name="직선 연결선 150">
            <a:extLst>
              <a:ext uri="{FF2B5EF4-FFF2-40B4-BE49-F238E27FC236}">
                <a16:creationId xmlns:a16="http://schemas.microsoft.com/office/drawing/2014/main" id="{5F42C58A-6FBA-525C-3507-E82D2C61FF57}"/>
              </a:ext>
            </a:extLst>
          </p:cNvPr>
          <p:cNvCxnSpPr>
            <a:cxnSpLocks/>
          </p:cNvCxnSpPr>
          <p:nvPr/>
        </p:nvCxnSpPr>
        <p:spPr>
          <a:xfrm>
            <a:off x="4921797" y="3489098"/>
            <a:ext cx="2167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직사각형 151">
                <a:extLst>
                  <a:ext uri="{FF2B5EF4-FFF2-40B4-BE49-F238E27FC236}">
                    <a16:creationId xmlns:a16="http://schemas.microsoft.com/office/drawing/2014/main" id="{C053CE5F-999D-6B36-D6F0-06CC9D178B82}"/>
                  </a:ext>
                </a:extLst>
              </p:cNvPr>
              <p:cNvSpPr/>
              <p:nvPr/>
            </p:nvSpPr>
            <p:spPr>
              <a:xfrm>
                <a:off x="5138432" y="3348321"/>
                <a:ext cx="436537" cy="315487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ko-KR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2" name="직사각형 151">
                <a:extLst>
                  <a:ext uri="{FF2B5EF4-FFF2-40B4-BE49-F238E27FC236}">
                    <a16:creationId xmlns:a16="http://schemas.microsoft.com/office/drawing/2014/main" id="{C053CE5F-999D-6B36-D6F0-06CC9D178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432" y="3348321"/>
                <a:ext cx="436537" cy="3154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3" name="직선 연결선 152">
            <a:extLst>
              <a:ext uri="{FF2B5EF4-FFF2-40B4-BE49-F238E27FC236}">
                <a16:creationId xmlns:a16="http://schemas.microsoft.com/office/drawing/2014/main" id="{CCFE1EF4-C005-D955-B913-068ECD0F0423}"/>
              </a:ext>
            </a:extLst>
          </p:cNvPr>
          <p:cNvCxnSpPr>
            <a:cxnSpLocks/>
          </p:cNvCxnSpPr>
          <p:nvPr/>
        </p:nvCxnSpPr>
        <p:spPr>
          <a:xfrm>
            <a:off x="6873976" y="4438861"/>
            <a:ext cx="4170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직선 연결선 153">
            <a:extLst>
              <a:ext uri="{FF2B5EF4-FFF2-40B4-BE49-F238E27FC236}">
                <a16:creationId xmlns:a16="http://schemas.microsoft.com/office/drawing/2014/main" id="{344143AD-63DB-6E6F-AFF5-E026A4504A84}"/>
              </a:ext>
            </a:extLst>
          </p:cNvPr>
          <p:cNvCxnSpPr>
            <a:cxnSpLocks/>
          </p:cNvCxnSpPr>
          <p:nvPr/>
        </p:nvCxnSpPr>
        <p:spPr>
          <a:xfrm>
            <a:off x="5574969" y="3489098"/>
            <a:ext cx="4795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연결선 154">
            <a:extLst>
              <a:ext uri="{FF2B5EF4-FFF2-40B4-BE49-F238E27FC236}">
                <a16:creationId xmlns:a16="http://schemas.microsoft.com/office/drawing/2014/main" id="{0AD972AA-83C4-0091-B6B8-0B781D880FE8}"/>
              </a:ext>
            </a:extLst>
          </p:cNvPr>
          <p:cNvCxnSpPr>
            <a:cxnSpLocks/>
          </p:cNvCxnSpPr>
          <p:nvPr/>
        </p:nvCxnSpPr>
        <p:spPr>
          <a:xfrm flipV="1">
            <a:off x="5835994" y="3489098"/>
            <a:ext cx="0" cy="949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직선 연결선 155">
            <a:extLst>
              <a:ext uri="{FF2B5EF4-FFF2-40B4-BE49-F238E27FC236}">
                <a16:creationId xmlns:a16="http://schemas.microsoft.com/office/drawing/2014/main" id="{F0025275-7913-9B51-CEC8-EDD298422948}"/>
              </a:ext>
            </a:extLst>
          </p:cNvPr>
          <p:cNvCxnSpPr>
            <a:cxnSpLocks/>
          </p:cNvCxnSpPr>
          <p:nvPr/>
        </p:nvCxnSpPr>
        <p:spPr>
          <a:xfrm flipV="1">
            <a:off x="7291053" y="3181948"/>
            <a:ext cx="0" cy="1222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직선 연결선 156">
            <a:extLst>
              <a:ext uri="{FF2B5EF4-FFF2-40B4-BE49-F238E27FC236}">
                <a16:creationId xmlns:a16="http://schemas.microsoft.com/office/drawing/2014/main" id="{52EDD4C9-A4FC-10B8-93DA-B26520E42272}"/>
              </a:ext>
            </a:extLst>
          </p:cNvPr>
          <p:cNvCxnSpPr>
            <a:cxnSpLocks/>
          </p:cNvCxnSpPr>
          <p:nvPr/>
        </p:nvCxnSpPr>
        <p:spPr>
          <a:xfrm>
            <a:off x="6950725" y="3223840"/>
            <a:ext cx="9644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직사각형 157">
                <a:extLst>
                  <a:ext uri="{FF2B5EF4-FFF2-40B4-BE49-F238E27FC236}">
                    <a16:creationId xmlns:a16="http://schemas.microsoft.com/office/drawing/2014/main" id="{2BAA8F91-A35C-4F99-8DB4-6DD76C2EF2BF}"/>
                  </a:ext>
                </a:extLst>
              </p:cNvPr>
              <p:cNvSpPr/>
              <p:nvPr/>
            </p:nvSpPr>
            <p:spPr>
              <a:xfrm>
                <a:off x="6468105" y="4289102"/>
                <a:ext cx="436537" cy="315487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ko-KR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8" name="직사각형 157">
                <a:extLst>
                  <a:ext uri="{FF2B5EF4-FFF2-40B4-BE49-F238E27FC236}">
                    <a16:creationId xmlns:a16="http://schemas.microsoft.com/office/drawing/2014/main" id="{2BAA8F91-A35C-4F99-8DB4-6DD76C2EF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105" y="4289102"/>
                <a:ext cx="436537" cy="3154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직선 연결선 158">
            <a:extLst>
              <a:ext uri="{FF2B5EF4-FFF2-40B4-BE49-F238E27FC236}">
                <a16:creationId xmlns:a16="http://schemas.microsoft.com/office/drawing/2014/main" id="{00E749EC-BE98-71D1-E3AF-03DE3FDA5BAD}"/>
              </a:ext>
            </a:extLst>
          </p:cNvPr>
          <p:cNvCxnSpPr>
            <a:cxnSpLocks/>
          </p:cNvCxnSpPr>
          <p:nvPr/>
        </p:nvCxnSpPr>
        <p:spPr>
          <a:xfrm>
            <a:off x="5835994" y="4438861"/>
            <a:ext cx="6321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직사각형 159">
                <a:extLst>
                  <a:ext uri="{FF2B5EF4-FFF2-40B4-BE49-F238E27FC236}">
                    <a16:creationId xmlns:a16="http://schemas.microsoft.com/office/drawing/2014/main" id="{9E27B8CF-5AC8-2830-E524-30429694BCEE}"/>
                  </a:ext>
                </a:extLst>
              </p:cNvPr>
              <p:cNvSpPr/>
              <p:nvPr/>
            </p:nvSpPr>
            <p:spPr>
              <a:xfrm>
                <a:off x="7925684" y="3057574"/>
                <a:ext cx="436537" cy="315487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0" name="직사각형 159">
                <a:extLst>
                  <a:ext uri="{FF2B5EF4-FFF2-40B4-BE49-F238E27FC236}">
                    <a16:creationId xmlns:a16="http://schemas.microsoft.com/office/drawing/2014/main" id="{9E27B8CF-5AC8-2830-E524-30429694B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684" y="3057574"/>
                <a:ext cx="436537" cy="3154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1" name="직선 연결선 160">
            <a:extLst>
              <a:ext uri="{FF2B5EF4-FFF2-40B4-BE49-F238E27FC236}">
                <a16:creationId xmlns:a16="http://schemas.microsoft.com/office/drawing/2014/main" id="{04C42BDB-0ECA-3DBC-DD04-78A037D1D38D}"/>
              </a:ext>
            </a:extLst>
          </p:cNvPr>
          <p:cNvCxnSpPr>
            <a:cxnSpLocks/>
          </p:cNvCxnSpPr>
          <p:nvPr/>
        </p:nvCxnSpPr>
        <p:spPr>
          <a:xfrm flipV="1">
            <a:off x="6665386" y="2690770"/>
            <a:ext cx="0" cy="362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E053BC34-41C3-A5DD-413F-B9111194ED7A}"/>
              </a:ext>
            </a:extLst>
          </p:cNvPr>
          <p:cNvSpPr txBox="1"/>
          <p:nvPr/>
        </p:nvSpPr>
        <p:spPr>
          <a:xfrm>
            <a:off x="6632796" y="3441284"/>
            <a:ext cx="5864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2 (VEE)</a:t>
            </a:r>
            <a:endParaRPr lang="ko-KR" altLang="en-US" sz="105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2C64467-60E3-142D-CA30-E07C221A9501}"/>
              </a:ext>
            </a:extLst>
          </p:cNvPr>
          <p:cNvSpPr txBox="1"/>
          <p:nvPr/>
        </p:nvSpPr>
        <p:spPr>
          <a:xfrm>
            <a:off x="5541395" y="3221363"/>
            <a:ext cx="6081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3 (IN+)</a:t>
            </a:r>
            <a:endParaRPr lang="ko-KR" altLang="en-US" sz="105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0C8F24F-7316-12CD-0AD3-FDC2D3F350AD}"/>
              </a:ext>
            </a:extLst>
          </p:cNvPr>
          <p:cNvSpPr txBox="1"/>
          <p:nvPr/>
        </p:nvSpPr>
        <p:spPr>
          <a:xfrm>
            <a:off x="6940431" y="2917901"/>
            <a:ext cx="6328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1 (OUT)</a:t>
            </a:r>
            <a:endParaRPr lang="ko-KR" altLang="en-US" sz="1050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28BEBA9-3901-EF64-28C1-34981C45EFC5}"/>
              </a:ext>
            </a:extLst>
          </p:cNvPr>
          <p:cNvSpPr txBox="1"/>
          <p:nvPr/>
        </p:nvSpPr>
        <p:spPr>
          <a:xfrm>
            <a:off x="8566825" y="3115245"/>
            <a:ext cx="773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GND</a:t>
            </a:r>
            <a:endParaRPr lang="ko-KR" altLang="en-US" sz="1400" dirty="0"/>
          </a:p>
        </p:txBody>
      </p:sp>
      <p:cxnSp>
        <p:nvCxnSpPr>
          <p:cNvPr id="166" name="직선 연결선 165">
            <a:extLst>
              <a:ext uri="{FF2B5EF4-FFF2-40B4-BE49-F238E27FC236}">
                <a16:creationId xmlns:a16="http://schemas.microsoft.com/office/drawing/2014/main" id="{4D5EAFF6-4D10-2BA3-22C5-DD4D3202D875}"/>
              </a:ext>
            </a:extLst>
          </p:cNvPr>
          <p:cNvCxnSpPr>
            <a:cxnSpLocks/>
          </p:cNvCxnSpPr>
          <p:nvPr/>
        </p:nvCxnSpPr>
        <p:spPr>
          <a:xfrm>
            <a:off x="8362221" y="3223839"/>
            <a:ext cx="132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직선 연결선 166">
            <a:extLst>
              <a:ext uri="{FF2B5EF4-FFF2-40B4-BE49-F238E27FC236}">
                <a16:creationId xmlns:a16="http://schemas.microsoft.com/office/drawing/2014/main" id="{0139C394-F0E0-E948-AC48-F51E606EA73E}"/>
              </a:ext>
            </a:extLst>
          </p:cNvPr>
          <p:cNvCxnSpPr>
            <a:cxnSpLocks/>
          </p:cNvCxnSpPr>
          <p:nvPr/>
        </p:nvCxnSpPr>
        <p:spPr>
          <a:xfrm flipV="1">
            <a:off x="6674102" y="3399598"/>
            <a:ext cx="0" cy="323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DFCF8463-AF8D-6DE0-27CC-A5480532A5BD}"/>
              </a:ext>
            </a:extLst>
          </p:cNvPr>
          <p:cNvSpPr txBox="1"/>
          <p:nvPr/>
        </p:nvSpPr>
        <p:spPr>
          <a:xfrm>
            <a:off x="6622591" y="2667443"/>
            <a:ext cx="6596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5 (VCC)</a:t>
            </a:r>
            <a:endParaRPr lang="ko-KR" altLang="en-US" sz="1050" dirty="0"/>
          </a:p>
        </p:txBody>
      </p:sp>
      <p:cxnSp>
        <p:nvCxnSpPr>
          <p:cNvPr id="169" name="직선 연결선 168">
            <a:extLst>
              <a:ext uri="{FF2B5EF4-FFF2-40B4-BE49-F238E27FC236}">
                <a16:creationId xmlns:a16="http://schemas.microsoft.com/office/drawing/2014/main" id="{F339986C-6E16-AE7A-AE0A-3F8ACA697AE5}"/>
              </a:ext>
            </a:extLst>
          </p:cNvPr>
          <p:cNvCxnSpPr>
            <a:cxnSpLocks/>
          </p:cNvCxnSpPr>
          <p:nvPr/>
        </p:nvCxnSpPr>
        <p:spPr>
          <a:xfrm>
            <a:off x="5574969" y="2832324"/>
            <a:ext cx="4795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78D04696-B8F5-2846-1DEB-FF6FC7419004}"/>
              </a:ext>
            </a:extLst>
          </p:cNvPr>
          <p:cNvSpPr txBox="1"/>
          <p:nvPr/>
        </p:nvSpPr>
        <p:spPr>
          <a:xfrm>
            <a:off x="5536430" y="2619525"/>
            <a:ext cx="631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4 (IN-)</a:t>
            </a:r>
            <a:endParaRPr lang="ko-KR" altLang="en-US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직사각형 170">
                <a:extLst>
                  <a:ext uri="{FF2B5EF4-FFF2-40B4-BE49-F238E27FC236}">
                    <a16:creationId xmlns:a16="http://schemas.microsoft.com/office/drawing/2014/main" id="{73679A80-343E-665E-F98C-08B413CC8C77}"/>
                  </a:ext>
                </a:extLst>
              </p:cNvPr>
              <p:cNvSpPr/>
              <p:nvPr/>
            </p:nvSpPr>
            <p:spPr>
              <a:xfrm>
                <a:off x="4149930" y="2660986"/>
                <a:ext cx="436537" cy="315487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1" name="직사각형 170">
                <a:extLst>
                  <a:ext uri="{FF2B5EF4-FFF2-40B4-BE49-F238E27FC236}">
                    <a16:creationId xmlns:a16="http://schemas.microsoft.com/office/drawing/2014/main" id="{73679A80-343E-665E-F98C-08B413CC8C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930" y="2660986"/>
                <a:ext cx="436537" cy="3154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직사각형 171">
                <a:extLst>
                  <a:ext uri="{FF2B5EF4-FFF2-40B4-BE49-F238E27FC236}">
                    <a16:creationId xmlns:a16="http://schemas.microsoft.com/office/drawing/2014/main" id="{11C4EA1B-EFF5-6D4F-FC30-A252C0839AAD}"/>
                  </a:ext>
                </a:extLst>
              </p:cNvPr>
              <p:cNvSpPr/>
              <p:nvPr/>
            </p:nvSpPr>
            <p:spPr>
              <a:xfrm>
                <a:off x="4737920" y="2172344"/>
                <a:ext cx="436537" cy="315487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ko-KR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2" name="직사각형 171">
                <a:extLst>
                  <a:ext uri="{FF2B5EF4-FFF2-40B4-BE49-F238E27FC236}">
                    <a16:creationId xmlns:a16="http://schemas.microsoft.com/office/drawing/2014/main" id="{11C4EA1B-EFF5-6D4F-FC30-A252C0839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920" y="2172344"/>
                <a:ext cx="436537" cy="3154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직선 연결선 172">
            <a:extLst>
              <a:ext uri="{FF2B5EF4-FFF2-40B4-BE49-F238E27FC236}">
                <a16:creationId xmlns:a16="http://schemas.microsoft.com/office/drawing/2014/main" id="{C0583A09-9BA6-A72A-181E-C964A45059C7}"/>
              </a:ext>
            </a:extLst>
          </p:cNvPr>
          <p:cNvCxnSpPr>
            <a:cxnSpLocks/>
          </p:cNvCxnSpPr>
          <p:nvPr/>
        </p:nvCxnSpPr>
        <p:spPr>
          <a:xfrm flipV="1">
            <a:off x="4963347" y="2481722"/>
            <a:ext cx="0" cy="350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직선 연결선 173">
            <a:extLst>
              <a:ext uri="{FF2B5EF4-FFF2-40B4-BE49-F238E27FC236}">
                <a16:creationId xmlns:a16="http://schemas.microsoft.com/office/drawing/2014/main" id="{2189C8CB-E46D-83DD-0D5A-1314DC62B9BD}"/>
              </a:ext>
            </a:extLst>
          </p:cNvPr>
          <p:cNvCxnSpPr>
            <a:cxnSpLocks/>
          </p:cNvCxnSpPr>
          <p:nvPr/>
        </p:nvCxnSpPr>
        <p:spPr>
          <a:xfrm>
            <a:off x="4592637" y="2830099"/>
            <a:ext cx="9823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E1C80D46-C991-8722-9AAC-611F1E056971}"/>
              </a:ext>
            </a:extLst>
          </p:cNvPr>
          <p:cNvSpPr txBox="1"/>
          <p:nvPr/>
        </p:nvSpPr>
        <p:spPr>
          <a:xfrm>
            <a:off x="3523343" y="2664840"/>
            <a:ext cx="675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2.5V</a:t>
            </a:r>
            <a:endParaRPr lang="ko-KR" altLang="en-US" sz="1400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C48585F2-677F-C247-526C-1FC6C0856AF3}"/>
              </a:ext>
            </a:extLst>
          </p:cNvPr>
          <p:cNvSpPr txBox="1"/>
          <p:nvPr/>
        </p:nvSpPr>
        <p:spPr>
          <a:xfrm>
            <a:off x="6468105" y="2342501"/>
            <a:ext cx="1289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2.5V or</a:t>
            </a:r>
            <a:r>
              <a:rPr lang="ko-KR" altLang="en-US" sz="1400" dirty="0"/>
              <a:t> </a:t>
            </a:r>
            <a:r>
              <a:rPr lang="en-US" altLang="ko-KR" sz="1400" dirty="0"/>
              <a:t>3.3V</a:t>
            </a:r>
            <a:endParaRPr lang="ko-KR" altLang="en-US" sz="1400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C7540A4-F7A4-36A2-089F-763D47D375BB}"/>
              </a:ext>
            </a:extLst>
          </p:cNvPr>
          <p:cNvSpPr txBox="1"/>
          <p:nvPr/>
        </p:nvSpPr>
        <p:spPr>
          <a:xfrm>
            <a:off x="6338114" y="3778425"/>
            <a:ext cx="773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GND</a:t>
            </a:r>
            <a:endParaRPr lang="ko-KR" altLang="en-US" sz="1400" dirty="0"/>
          </a:p>
        </p:txBody>
      </p:sp>
      <p:cxnSp>
        <p:nvCxnSpPr>
          <p:cNvPr id="178" name="직선 연결선 177">
            <a:extLst>
              <a:ext uri="{FF2B5EF4-FFF2-40B4-BE49-F238E27FC236}">
                <a16:creationId xmlns:a16="http://schemas.microsoft.com/office/drawing/2014/main" id="{6B269AB6-E4EB-911A-E855-32A5B02466D6}"/>
              </a:ext>
            </a:extLst>
          </p:cNvPr>
          <p:cNvCxnSpPr>
            <a:cxnSpLocks/>
          </p:cNvCxnSpPr>
          <p:nvPr/>
        </p:nvCxnSpPr>
        <p:spPr>
          <a:xfrm flipV="1">
            <a:off x="4969902" y="1859223"/>
            <a:ext cx="0" cy="323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93F3B73C-7A64-4E54-7427-CE7213933B30}"/>
              </a:ext>
            </a:extLst>
          </p:cNvPr>
          <p:cNvSpPr txBox="1"/>
          <p:nvPr/>
        </p:nvSpPr>
        <p:spPr>
          <a:xfrm>
            <a:off x="4643601" y="1525546"/>
            <a:ext cx="773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GND</a:t>
            </a:r>
            <a:endParaRPr lang="ko-KR" altLang="en-US" sz="1400" dirty="0"/>
          </a:p>
        </p:txBody>
      </p:sp>
      <p:cxnSp>
        <p:nvCxnSpPr>
          <p:cNvPr id="180" name="직선 연결선 179">
            <a:extLst>
              <a:ext uri="{FF2B5EF4-FFF2-40B4-BE49-F238E27FC236}">
                <a16:creationId xmlns:a16="http://schemas.microsoft.com/office/drawing/2014/main" id="{2AF87E10-CDED-5FC2-8588-A89D989B19BF}"/>
              </a:ext>
            </a:extLst>
          </p:cNvPr>
          <p:cNvCxnSpPr/>
          <p:nvPr/>
        </p:nvCxnSpPr>
        <p:spPr>
          <a:xfrm>
            <a:off x="354807" y="5292029"/>
            <a:ext cx="325517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5C3C4C3C-99CC-7186-3C97-AD2AF1D9F426}"/>
              </a:ext>
            </a:extLst>
          </p:cNvPr>
          <p:cNvSpPr txBox="1"/>
          <p:nvPr/>
        </p:nvSpPr>
        <p:spPr>
          <a:xfrm>
            <a:off x="1849792" y="5369482"/>
            <a:ext cx="773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TIA</a:t>
            </a:r>
            <a:endParaRPr lang="ko-KR" altLang="en-US" sz="1400" b="1" dirty="0"/>
          </a:p>
        </p:txBody>
      </p:sp>
      <p:cxnSp>
        <p:nvCxnSpPr>
          <p:cNvPr id="182" name="직선 연결선 181">
            <a:extLst>
              <a:ext uri="{FF2B5EF4-FFF2-40B4-BE49-F238E27FC236}">
                <a16:creationId xmlns:a16="http://schemas.microsoft.com/office/drawing/2014/main" id="{BF71AE85-F9E7-431A-CBC4-A9E06A58AEC7}"/>
              </a:ext>
            </a:extLst>
          </p:cNvPr>
          <p:cNvCxnSpPr>
            <a:cxnSpLocks/>
          </p:cNvCxnSpPr>
          <p:nvPr/>
        </p:nvCxnSpPr>
        <p:spPr>
          <a:xfrm>
            <a:off x="3784343" y="5290329"/>
            <a:ext cx="114294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직선 연결선 183">
            <a:extLst>
              <a:ext uri="{FF2B5EF4-FFF2-40B4-BE49-F238E27FC236}">
                <a16:creationId xmlns:a16="http://schemas.microsoft.com/office/drawing/2014/main" id="{233DECA9-E818-079A-B8C9-9BE2756F936C}"/>
              </a:ext>
            </a:extLst>
          </p:cNvPr>
          <p:cNvCxnSpPr>
            <a:cxnSpLocks/>
          </p:cNvCxnSpPr>
          <p:nvPr/>
        </p:nvCxnSpPr>
        <p:spPr>
          <a:xfrm>
            <a:off x="5138432" y="5292029"/>
            <a:ext cx="307259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1935A6E6-06D4-24A9-1C65-4CFF1848DA85}"/>
              </a:ext>
            </a:extLst>
          </p:cNvPr>
          <p:cNvSpPr txBox="1"/>
          <p:nvPr/>
        </p:nvSpPr>
        <p:spPr>
          <a:xfrm>
            <a:off x="5684941" y="5346916"/>
            <a:ext cx="3791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Comparator without hysteresis</a:t>
            </a:r>
            <a:endParaRPr lang="ko-KR" altLang="en-US" sz="1400" b="1" dirty="0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7CF440BC-8B8E-E003-D1FC-2FE455C6B002}"/>
              </a:ext>
            </a:extLst>
          </p:cNvPr>
          <p:cNvSpPr txBox="1"/>
          <p:nvPr/>
        </p:nvSpPr>
        <p:spPr>
          <a:xfrm>
            <a:off x="5937890" y="1275581"/>
            <a:ext cx="2768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Threshold voltage : 1.3~1.4V</a:t>
            </a:r>
            <a:endParaRPr lang="ko-KR" altLang="en-US" sz="1400" b="1" dirty="0"/>
          </a:p>
        </p:txBody>
      </p:sp>
      <p:sp>
        <p:nvSpPr>
          <p:cNvPr id="187" name="자유형: 도형 186">
            <a:extLst>
              <a:ext uri="{FF2B5EF4-FFF2-40B4-BE49-F238E27FC236}">
                <a16:creationId xmlns:a16="http://schemas.microsoft.com/office/drawing/2014/main" id="{77B298BD-FC0B-5F43-DB81-D1F1058D1AC9}"/>
              </a:ext>
            </a:extLst>
          </p:cNvPr>
          <p:cNvSpPr/>
          <p:nvPr/>
        </p:nvSpPr>
        <p:spPr>
          <a:xfrm>
            <a:off x="5007829" y="1592763"/>
            <a:ext cx="1183304" cy="1202387"/>
          </a:xfrm>
          <a:custGeom>
            <a:avLst/>
            <a:gdLst>
              <a:gd name="connsiteX0" fmla="*/ 1490472 w 1511509"/>
              <a:gd name="connsiteY0" fmla="*/ 7028 h 1488356"/>
              <a:gd name="connsiteX1" fmla="*/ 1399032 w 1511509"/>
              <a:gd name="connsiteY1" fmla="*/ 144188 h 1488356"/>
              <a:gd name="connsiteX2" fmla="*/ 621792 w 1511509"/>
              <a:gd name="connsiteY2" fmla="*/ 985436 h 1488356"/>
              <a:gd name="connsiteX3" fmla="*/ 0 w 1511509"/>
              <a:gd name="connsiteY3" fmla="*/ 1488356 h 148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1509" h="1488356">
                <a:moveTo>
                  <a:pt x="1490472" y="7028"/>
                </a:moveTo>
                <a:cubicBezTo>
                  <a:pt x="1517142" y="-5926"/>
                  <a:pt x="1543812" y="-18880"/>
                  <a:pt x="1399032" y="144188"/>
                </a:cubicBezTo>
                <a:cubicBezTo>
                  <a:pt x="1254252" y="307256"/>
                  <a:pt x="854964" y="761408"/>
                  <a:pt x="621792" y="985436"/>
                </a:cubicBezTo>
                <a:cubicBezTo>
                  <a:pt x="388620" y="1209464"/>
                  <a:pt x="194310" y="1348910"/>
                  <a:pt x="0" y="1488356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88" name="표 187">
            <a:extLst>
              <a:ext uri="{FF2B5EF4-FFF2-40B4-BE49-F238E27FC236}">
                <a16:creationId xmlns:a16="http://schemas.microsoft.com/office/drawing/2014/main" id="{B40A79C4-5376-870B-AAFC-44C0F01A0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382678"/>
              </p:ext>
            </p:extLst>
          </p:nvPr>
        </p:nvGraphicFramePr>
        <p:xfrm>
          <a:off x="9173373" y="1648170"/>
          <a:ext cx="3092518" cy="3002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259">
                  <a:extLst>
                    <a:ext uri="{9D8B030D-6E8A-4147-A177-3AD203B41FA5}">
                      <a16:colId xmlns:a16="http://schemas.microsoft.com/office/drawing/2014/main" val="2844120112"/>
                    </a:ext>
                  </a:extLst>
                </a:gridCol>
                <a:gridCol w="1546259">
                  <a:extLst>
                    <a:ext uri="{9D8B030D-6E8A-4147-A177-3AD203B41FA5}">
                      <a16:colId xmlns:a16="http://schemas.microsoft.com/office/drawing/2014/main" val="1040553697"/>
                    </a:ext>
                  </a:extLst>
                </a:gridCol>
              </a:tblGrid>
              <a:tr h="35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Components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Value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502681"/>
                  </a:ext>
                </a:extLst>
              </a:tr>
              <a:tr h="35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FF0000"/>
                          </a:solidFill>
                        </a:rPr>
                        <a:t>R2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FF0000"/>
                          </a:solidFill>
                        </a:rPr>
                        <a:t>Short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938253"/>
                  </a:ext>
                </a:extLst>
              </a:tr>
              <a:tr h="35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FF0000"/>
                          </a:solidFill>
                        </a:rPr>
                        <a:t>C1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FF0000"/>
                          </a:solidFill>
                        </a:rPr>
                        <a:t>Short</a:t>
                      </a:r>
                    </a:p>
                    <a:p>
                      <a:pPr algn="ctr" latinLnBrk="1"/>
                      <a:r>
                        <a:rPr lang="en-US" altLang="ko-KR" sz="1400" dirty="0">
                          <a:solidFill>
                            <a:srgbClr val="FF0000"/>
                          </a:solidFill>
                        </a:rPr>
                        <a:t>(or</a:t>
                      </a:r>
                      <a:r>
                        <a:rPr lang="ko-KR" altLang="en-US" sz="1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rgbClr val="FF0000"/>
                          </a:solidFill>
                        </a:rPr>
                        <a:t>less than 1uF)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012531"/>
                  </a:ext>
                </a:extLst>
              </a:tr>
              <a:tr h="35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FF0000"/>
                          </a:solidFill>
                        </a:rPr>
                        <a:t>R3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FF0000"/>
                          </a:solidFill>
                        </a:rPr>
                        <a:t>Short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578919"/>
                  </a:ext>
                </a:extLst>
              </a:tr>
              <a:tr h="35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FF0000"/>
                          </a:solidFill>
                        </a:rPr>
                        <a:t>R4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FF0000"/>
                          </a:solidFill>
                        </a:rPr>
                        <a:t>Open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259123"/>
                  </a:ext>
                </a:extLst>
              </a:tr>
              <a:tr h="35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R5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1KR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951327"/>
                  </a:ext>
                </a:extLst>
              </a:tr>
              <a:tr h="35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R6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3.2KR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161118"/>
                  </a:ext>
                </a:extLst>
              </a:tr>
              <a:tr h="35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FF0000"/>
                          </a:solidFill>
                        </a:rPr>
                        <a:t>R7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FF0000"/>
                          </a:solidFill>
                        </a:rPr>
                        <a:t>3.4KR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476910"/>
                  </a:ext>
                </a:extLst>
              </a:tr>
            </a:tbl>
          </a:graphicData>
        </a:graphic>
      </p:graphicFrame>
      <p:sp>
        <p:nvSpPr>
          <p:cNvPr id="189" name="TextBox 188">
            <a:extLst>
              <a:ext uri="{FF2B5EF4-FFF2-40B4-BE49-F238E27FC236}">
                <a16:creationId xmlns:a16="http://schemas.microsoft.com/office/drawing/2014/main" id="{62F283AE-F830-F850-2841-11470C0FFC22}"/>
              </a:ext>
            </a:extLst>
          </p:cNvPr>
          <p:cNvSpPr txBox="1"/>
          <p:nvPr/>
        </p:nvSpPr>
        <p:spPr>
          <a:xfrm>
            <a:off x="531583" y="2022650"/>
            <a:ext cx="171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Input pulse </a:t>
            </a:r>
          </a:p>
          <a:p>
            <a:r>
              <a:rPr lang="en-US" altLang="ko-KR" sz="1400" dirty="0"/>
              <a:t>- PW : 10ns</a:t>
            </a:r>
            <a:endParaRPr lang="ko-KR" altLang="en-US" sz="1400" dirty="0"/>
          </a:p>
        </p:txBody>
      </p:sp>
      <p:sp>
        <p:nvSpPr>
          <p:cNvPr id="190" name="자유형: 도형 189">
            <a:extLst>
              <a:ext uri="{FF2B5EF4-FFF2-40B4-BE49-F238E27FC236}">
                <a16:creationId xmlns:a16="http://schemas.microsoft.com/office/drawing/2014/main" id="{E62DC8D8-CC02-2F52-2C55-EF95C9DA77F8}"/>
              </a:ext>
            </a:extLst>
          </p:cNvPr>
          <p:cNvSpPr/>
          <p:nvPr/>
        </p:nvSpPr>
        <p:spPr>
          <a:xfrm>
            <a:off x="554182" y="2660073"/>
            <a:ext cx="295563" cy="618836"/>
          </a:xfrm>
          <a:custGeom>
            <a:avLst/>
            <a:gdLst>
              <a:gd name="connsiteX0" fmla="*/ 295563 w 295563"/>
              <a:gd name="connsiteY0" fmla="*/ 0 h 618836"/>
              <a:gd name="connsiteX1" fmla="*/ 221673 w 295563"/>
              <a:gd name="connsiteY1" fmla="*/ 110836 h 618836"/>
              <a:gd name="connsiteX2" fmla="*/ 83127 w 295563"/>
              <a:gd name="connsiteY2" fmla="*/ 508000 h 618836"/>
              <a:gd name="connsiteX3" fmla="*/ 0 w 295563"/>
              <a:gd name="connsiteY3" fmla="*/ 618836 h 61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563" h="618836">
                <a:moveTo>
                  <a:pt x="295563" y="0"/>
                </a:moveTo>
                <a:cubicBezTo>
                  <a:pt x="276321" y="13084"/>
                  <a:pt x="257079" y="26169"/>
                  <a:pt x="221673" y="110836"/>
                </a:cubicBezTo>
                <a:cubicBezTo>
                  <a:pt x="186267" y="195503"/>
                  <a:pt x="120072" y="423334"/>
                  <a:pt x="83127" y="508000"/>
                </a:cubicBezTo>
                <a:cubicBezTo>
                  <a:pt x="46182" y="592666"/>
                  <a:pt x="23091" y="605751"/>
                  <a:pt x="0" y="618836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1" name="직선 화살표 연결선 190">
            <a:extLst>
              <a:ext uri="{FF2B5EF4-FFF2-40B4-BE49-F238E27FC236}">
                <a16:creationId xmlns:a16="http://schemas.microsoft.com/office/drawing/2014/main" id="{8E95F9D7-885E-30F8-0B5E-B062C06F377D}"/>
              </a:ext>
            </a:extLst>
          </p:cNvPr>
          <p:cNvCxnSpPr/>
          <p:nvPr/>
        </p:nvCxnSpPr>
        <p:spPr>
          <a:xfrm flipV="1">
            <a:off x="5029293" y="3574555"/>
            <a:ext cx="6555" cy="788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>
            <a:extLst>
              <a:ext uri="{FF2B5EF4-FFF2-40B4-BE49-F238E27FC236}">
                <a16:creationId xmlns:a16="http://schemas.microsoft.com/office/drawing/2014/main" id="{D1949E10-0CDB-A735-138C-B2F2F78602C0}"/>
              </a:ext>
            </a:extLst>
          </p:cNvPr>
          <p:cNvSpPr txBox="1"/>
          <p:nvPr/>
        </p:nvSpPr>
        <p:spPr>
          <a:xfrm>
            <a:off x="4372388" y="4345931"/>
            <a:ext cx="136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Measurement point #1</a:t>
            </a:r>
            <a:endParaRPr lang="ko-KR" altLang="en-US" sz="1400" dirty="0"/>
          </a:p>
        </p:txBody>
      </p:sp>
      <p:cxnSp>
        <p:nvCxnSpPr>
          <p:cNvPr id="193" name="직선 화살표 연결선 192">
            <a:extLst>
              <a:ext uri="{FF2B5EF4-FFF2-40B4-BE49-F238E27FC236}">
                <a16:creationId xmlns:a16="http://schemas.microsoft.com/office/drawing/2014/main" id="{300012C7-6B65-18EE-DF06-D8484B057A2A}"/>
              </a:ext>
            </a:extLst>
          </p:cNvPr>
          <p:cNvCxnSpPr>
            <a:cxnSpLocks/>
          </p:cNvCxnSpPr>
          <p:nvPr/>
        </p:nvCxnSpPr>
        <p:spPr>
          <a:xfrm flipV="1">
            <a:off x="7858495" y="3239728"/>
            <a:ext cx="0" cy="1099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056B0AB3-7527-1518-59E1-06F274339C63}"/>
              </a:ext>
            </a:extLst>
          </p:cNvPr>
          <p:cNvSpPr txBox="1"/>
          <p:nvPr/>
        </p:nvSpPr>
        <p:spPr>
          <a:xfrm>
            <a:off x="7339617" y="4394603"/>
            <a:ext cx="136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Measurement point #2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709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EAE1264-6E0A-7EF0-E5A8-56C0A73C6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ED01677-F80A-6E98-0C54-38BBEEC52B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altLang="ko-KR"/>
              <a:t>- </a:t>
            </a:r>
            <a:fld id="{1B762D87-A618-4A70-B5CD-48713B29F69E}" type="slidenum">
              <a:rPr lang="ko-KR" altLang="en-US" smtClean="0"/>
              <a:pPr/>
              <a:t>12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제목 2">
            <a:extLst>
              <a:ext uri="{FF2B5EF4-FFF2-40B4-BE49-F238E27FC236}">
                <a16:creationId xmlns:a16="http://schemas.microsoft.com/office/drawing/2014/main" id="{ABA0898B-6F26-C783-6163-D8AB058CE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15875"/>
            <a:ext cx="9213850" cy="1173163"/>
          </a:xfrm>
        </p:spPr>
        <p:txBody>
          <a:bodyPr/>
          <a:lstStyle/>
          <a:p>
            <a:r>
              <a:rPr lang="en-US" altLang="ko-KR" sz="2800" dirty="0"/>
              <a:t>Measurement results (without HPF and hysteresis)</a:t>
            </a:r>
            <a:endParaRPr lang="ko-KR" altLang="en-US" sz="2800" dirty="0"/>
          </a:p>
        </p:txBody>
      </p:sp>
      <p:pic>
        <p:nvPicPr>
          <p:cNvPr id="8" name="그림 7" descr="스크린샷, 텍스트, 그래픽 소프트웨어, 도표이(가) 표시된 사진&#10;&#10;자동 생성된 설명">
            <a:extLst>
              <a:ext uri="{FF2B5EF4-FFF2-40B4-BE49-F238E27FC236}">
                <a16:creationId xmlns:a16="http://schemas.microsoft.com/office/drawing/2014/main" id="{79F9088E-3DC5-B427-B753-0CE38E439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5" y="1629059"/>
            <a:ext cx="4320000" cy="1802250"/>
          </a:xfrm>
          <a:prstGeom prst="rect">
            <a:avLst/>
          </a:prstGeom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06B993B7-96D2-1360-A04C-BFC8DFBB5167}"/>
              </a:ext>
            </a:extLst>
          </p:cNvPr>
          <p:cNvCxnSpPr>
            <a:cxnSpLocks/>
          </p:cNvCxnSpPr>
          <p:nvPr/>
        </p:nvCxnSpPr>
        <p:spPr>
          <a:xfrm flipV="1">
            <a:off x="3473751" y="2180122"/>
            <a:ext cx="0" cy="164992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8535CC9-EF8A-E17A-BC57-0834DFB38FF3}"/>
              </a:ext>
            </a:extLst>
          </p:cNvPr>
          <p:cNvSpPr txBox="1"/>
          <p:nvPr/>
        </p:nvSpPr>
        <p:spPr>
          <a:xfrm>
            <a:off x="2790204" y="3757113"/>
            <a:ext cx="136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Measurement point #1</a:t>
            </a:r>
            <a:endParaRPr lang="ko-KR" altLang="en-US" sz="1400" dirty="0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CCBF88A0-E021-8049-2342-C802BD75950A}"/>
              </a:ext>
            </a:extLst>
          </p:cNvPr>
          <p:cNvCxnSpPr>
            <a:cxnSpLocks/>
          </p:cNvCxnSpPr>
          <p:nvPr/>
        </p:nvCxnSpPr>
        <p:spPr>
          <a:xfrm flipV="1">
            <a:off x="4569197" y="2061843"/>
            <a:ext cx="0" cy="169527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059B448-8294-FA94-94A2-61DE02A7DABE}"/>
              </a:ext>
            </a:extLst>
          </p:cNvPr>
          <p:cNvSpPr txBox="1"/>
          <p:nvPr/>
        </p:nvSpPr>
        <p:spPr>
          <a:xfrm>
            <a:off x="4157298" y="3757113"/>
            <a:ext cx="136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Measurement point #2</a:t>
            </a:r>
            <a:endParaRPr lang="ko-KR" alt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C54F50-8AD9-750E-CC51-E42E6CE721A5}"/>
              </a:ext>
            </a:extLst>
          </p:cNvPr>
          <p:cNvSpPr txBox="1"/>
          <p:nvPr/>
        </p:nvSpPr>
        <p:spPr>
          <a:xfrm>
            <a:off x="1818373" y="5285052"/>
            <a:ext cx="8734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With different C1, (for the measuring high reflective target)</a:t>
            </a:r>
          </a:p>
          <a:p>
            <a:r>
              <a:rPr lang="en-US" altLang="ko-KR" dirty="0"/>
              <a:t>	- There are </a:t>
            </a:r>
            <a:r>
              <a:rPr lang="en-US" altLang="ko-KR" dirty="0" err="1"/>
              <a:t>ringings</a:t>
            </a:r>
            <a:r>
              <a:rPr lang="en-US" altLang="ko-KR" dirty="0"/>
              <a:t>, additional DC offset, relatively low frequency drift</a:t>
            </a:r>
          </a:p>
          <a:p>
            <a:r>
              <a:rPr lang="en-US" altLang="ko-KR" dirty="0"/>
              <a:t>	- When comparator is off state, this problem does not occur</a:t>
            </a:r>
          </a:p>
        </p:txBody>
      </p:sp>
      <p:pic>
        <p:nvPicPr>
          <p:cNvPr id="16" name="그림 15" descr="텍스트, 스크린샷, 멀티미디어 소프트웨어, 그래픽 소프트웨어이(가) 표시된 사진&#10;&#10;자동 생성된 설명">
            <a:extLst>
              <a:ext uri="{FF2B5EF4-FFF2-40B4-BE49-F238E27FC236}">
                <a16:creationId xmlns:a16="http://schemas.microsoft.com/office/drawing/2014/main" id="{B692C738-CABB-7DEA-1BB7-02647C613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64" y="1626750"/>
            <a:ext cx="4320000" cy="18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81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E12A831-F949-DD97-ECCE-C7596D35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C14BBC7-ADCB-4227-F1C3-7676FB23F3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4C69D50-D98B-1B55-55DA-E0DB85031F0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altLang="ko-KR"/>
              <a:t>- </a:t>
            </a:r>
            <a:fld id="{1B762D87-A618-4A70-B5CD-48713B29F69E}" type="slidenum">
              <a:rPr lang="ko-KR" altLang="en-US" smtClean="0"/>
              <a:pPr/>
              <a:t>13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B7FA0-9110-057B-614C-B17BA3B9946F}"/>
              </a:ext>
            </a:extLst>
          </p:cNvPr>
          <p:cNvSpPr txBox="1"/>
          <p:nvPr/>
        </p:nvSpPr>
        <p:spPr>
          <a:xfrm>
            <a:off x="1505527" y="2607163"/>
            <a:ext cx="973512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800" dirty="0"/>
              <a:t>There is DC offset, ringing, and oscillation when the comparator is cascaded to the TIA, especially when the measured signal is saturated (long pulse width).</a:t>
            </a:r>
          </a:p>
          <a:p>
            <a:pPr marL="285750" indent="-285750">
              <a:buFontTx/>
              <a:buChar char="-"/>
            </a:pPr>
            <a:endParaRPr lang="en-US" altLang="ko-KR" sz="1800" dirty="0"/>
          </a:p>
          <a:p>
            <a:pPr marL="285750" indent="-285750">
              <a:buFontTx/>
              <a:buChar char="-"/>
            </a:pPr>
            <a:r>
              <a:rPr lang="en-US" altLang="ko-KR" sz="1800" dirty="0"/>
              <a:t>We suspect that the ambient light cancellation function may contribute to these issues when a large current is applied at the TIA input.</a:t>
            </a:r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sz="1800" dirty="0"/>
              <a:t>When the comparator is off, these issues do not occur. it is required to consider the impedance matching between the LMH34400 and TLV3601.</a:t>
            </a:r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sz="1800" b="1" dirty="0"/>
              <a:t>I request information to solve this Issues.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259699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스크린샷, 텍스트, 그래픽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DBB3CE8D-224A-FE27-B900-2F6D2D289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4"/>
          <a:stretch/>
        </p:blipFill>
        <p:spPr>
          <a:xfrm>
            <a:off x="5115806" y="3366127"/>
            <a:ext cx="2485561" cy="180225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F05727F1-3C2E-9176-91BF-6AFD087B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Design Objectives and Issues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EC251B2-5469-C0AB-9C59-64A16AB80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D09E30-44FE-1C0D-7CF1-731E56020730}"/>
              </a:ext>
            </a:extLst>
          </p:cNvPr>
          <p:cNvSpPr txBox="1"/>
          <p:nvPr/>
        </p:nvSpPr>
        <p:spPr>
          <a:xfrm>
            <a:off x="73891" y="1164734"/>
            <a:ext cx="12118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/>
              <a:t>Designing the TIA(LMH34400) and comparator(TVL3601) for </a:t>
            </a:r>
            <a:r>
              <a:rPr lang="en-US" altLang="ko-KR" sz="1600" b="1" dirty="0"/>
              <a:t>measuring high reflective target</a:t>
            </a:r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en-US" altLang="ko-KR" sz="1600" dirty="0"/>
              <a:t>We want to </a:t>
            </a:r>
            <a:r>
              <a:rPr lang="en-US" altLang="ko-KR" sz="1600" b="1" dirty="0"/>
              <a:t>measure only single peak signal at the comparator</a:t>
            </a:r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en-US" altLang="ko-KR" sz="1600" dirty="0"/>
              <a:t>TIA amplifies pulse signal well when it operates without connecting comparator</a:t>
            </a:r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en-US" altLang="ko-KR" sz="1600" dirty="0"/>
              <a:t>However, </a:t>
            </a:r>
            <a:r>
              <a:rPr lang="en-US" altLang="ko-KR" sz="1600" b="1" dirty="0"/>
              <a:t>there are DC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offset, </a:t>
            </a:r>
            <a:r>
              <a:rPr lang="en-US" altLang="ko-KR" sz="1600" b="1" dirty="0" err="1"/>
              <a:t>ringings</a:t>
            </a:r>
            <a:r>
              <a:rPr lang="en-US" altLang="ko-KR" sz="1600" b="1" dirty="0"/>
              <a:t> and oscillation when comparator is cascaded</a:t>
            </a:r>
            <a:r>
              <a:rPr lang="en-US" altLang="ko-KR" sz="1600" dirty="0"/>
              <a:t>, especially when the measured is signals are saturated (having long pulse width).</a:t>
            </a:r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endParaRPr lang="en-US" altLang="ko-KR" sz="1600" dirty="0"/>
          </a:p>
        </p:txBody>
      </p:sp>
      <p:pic>
        <p:nvPicPr>
          <p:cNvPr id="9" name="그림 8" descr="텍스트, 스크린샷, 멀티미디어 소프트웨어, 그래픽 소프트웨어이(가) 표시된 사진&#10;&#10;자동 생성된 설명">
            <a:extLst>
              <a:ext uri="{FF2B5EF4-FFF2-40B4-BE49-F238E27FC236}">
                <a16:creationId xmlns:a16="http://schemas.microsoft.com/office/drawing/2014/main" id="{95076A04-12ED-8280-699D-D27B267E8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000" y="3966747"/>
            <a:ext cx="4320000" cy="1802250"/>
          </a:xfrm>
          <a:prstGeom prst="rect">
            <a:avLst/>
          </a:prstGeom>
        </p:spPr>
      </p:pic>
      <p:pic>
        <p:nvPicPr>
          <p:cNvPr id="2" name="그림 1" descr="스크린샷, 텍스트, 도표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A5BA4634-FCAC-0B64-B200-2D571F400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8"/>
          <a:stretch/>
        </p:blipFill>
        <p:spPr>
          <a:xfrm>
            <a:off x="459642" y="5168377"/>
            <a:ext cx="2481057" cy="1802250"/>
          </a:xfrm>
          <a:prstGeom prst="rect">
            <a:avLst/>
          </a:prstGeom>
        </p:spPr>
      </p:pic>
      <p:pic>
        <p:nvPicPr>
          <p:cNvPr id="5" name="그림 4" descr="스크린샷, 텍스트, 멀티미디어 소프트웨어, 그래픽 소프트웨어이(가) 표시된 사진&#10;&#10;자동 생성된 설명">
            <a:extLst>
              <a:ext uri="{FF2B5EF4-FFF2-40B4-BE49-F238E27FC236}">
                <a16:creationId xmlns:a16="http://schemas.microsoft.com/office/drawing/2014/main" id="{C72FEE6A-AB73-8E34-9281-589B7FF492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8"/>
          <a:stretch/>
        </p:blipFill>
        <p:spPr>
          <a:xfrm>
            <a:off x="491953" y="3226011"/>
            <a:ext cx="2481057" cy="18022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86D2B9-2782-13F4-744A-447C737B8252}"/>
              </a:ext>
            </a:extLst>
          </p:cNvPr>
          <p:cNvSpPr txBox="1"/>
          <p:nvPr/>
        </p:nvSpPr>
        <p:spPr>
          <a:xfrm>
            <a:off x="6161139" y="3981007"/>
            <a:ext cx="1655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Ringing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4CBAC2-549D-C4A7-F2C3-0C4943F12D84}"/>
              </a:ext>
            </a:extLst>
          </p:cNvPr>
          <p:cNvSpPr txBox="1"/>
          <p:nvPr/>
        </p:nvSpPr>
        <p:spPr>
          <a:xfrm>
            <a:off x="8543544" y="4573478"/>
            <a:ext cx="1655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OSCILLATION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D75D8B-6DEA-9C66-C4B3-5181E61A01A7}"/>
              </a:ext>
            </a:extLst>
          </p:cNvPr>
          <p:cNvSpPr txBox="1"/>
          <p:nvPr/>
        </p:nvSpPr>
        <p:spPr>
          <a:xfrm>
            <a:off x="676656" y="3942470"/>
            <a:ext cx="2241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SINGLE PEAK WITHOUT COMPARAOT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283D8B-2E5A-EB9F-7A23-6C4D443B2343}"/>
              </a:ext>
            </a:extLst>
          </p:cNvPr>
          <p:cNvSpPr txBox="1"/>
          <p:nvPr/>
        </p:nvSpPr>
        <p:spPr>
          <a:xfrm>
            <a:off x="611759" y="5807892"/>
            <a:ext cx="2241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SINGLE PEAK WITHOUT COMPARAOT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17" name="그림 16" descr="텍스트, 스크린샷, 멀티미디어 소프트웨어, 그래픽 소프트웨어이(가) 표시된 사진&#10;&#10;자동 생성된 설명">
            <a:extLst>
              <a:ext uri="{FF2B5EF4-FFF2-40B4-BE49-F238E27FC236}">
                <a16:creationId xmlns:a16="http://schemas.microsoft.com/office/drawing/2014/main" id="{E4CE94E7-E819-BC1D-DD14-CEC9E1B8C2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7"/>
          <a:stretch/>
        </p:blipFill>
        <p:spPr>
          <a:xfrm>
            <a:off x="5240078" y="5301971"/>
            <a:ext cx="2237013" cy="18022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96E6315-BB11-1CD2-E916-A87B25BFCC96}"/>
              </a:ext>
            </a:extLst>
          </p:cNvPr>
          <p:cNvSpPr txBox="1"/>
          <p:nvPr/>
        </p:nvSpPr>
        <p:spPr>
          <a:xfrm>
            <a:off x="5876050" y="5623226"/>
            <a:ext cx="1655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OFFSET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C6E13710-3E48-882E-8AB6-2FB84AE5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latin typeface="+mj-ea"/>
                <a:ea typeface="+mj-ea"/>
              </a:rPr>
              <a:t>TIA and Comparator circuit</a:t>
            </a:r>
            <a:endParaRPr lang="ko-KR" altLang="en-US" sz="280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E945FCC-CAD5-5864-EE65-CE916C2A4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AB36F74-3E50-5689-6D25-7E8ECA769D2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altLang="ko-KR"/>
              <a:t>- </a:t>
            </a:r>
            <a:fld id="{1B762D87-A618-4A70-B5CD-48713B29F69E}" type="slidenum">
              <a:rPr lang="ko-KR" altLang="en-US" smtClean="0"/>
              <a:pPr/>
              <a:t>3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13" name="그림 12" descr="텍스트, 도표, 스크린샷, 평면도이(가) 표시된 사진&#10;&#10;자동 생성된 설명">
            <a:extLst>
              <a:ext uri="{FF2B5EF4-FFF2-40B4-BE49-F238E27FC236}">
                <a16:creationId xmlns:a16="http://schemas.microsoft.com/office/drawing/2014/main" id="{D126BA91-32AA-5892-306D-48DF2086D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60" y="1581745"/>
            <a:ext cx="7439079" cy="451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81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5C921E0-1E10-84A6-3FCA-35591979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latin typeface="+mj-ea"/>
                <a:ea typeface="+mj-ea"/>
              </a:rPr>
              <a:t>Design configuration</a:t>
            </a:r>
            <a:endParaRPr lang="ko-KR" altLang="en-US" sz="280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F6ECE44-445A-2919-2846-B13AB33C16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498CAB2-100B-7CC1-FA25-F8149F35F0B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altLang="ko-KR" dirty="0"/>
              <a:t>- </a:t>
            </a:r>
            <a:fld id="{1B762D87-A618-4A70-B5CD-48713B29F69E}" type="slidenum">
              <a:rPr lang="ko-KR" altLang="en-US" smtClean="0"/>
              <a:pPr/>
              <a:t>4</a:t>
            </a:fld>
            <a:r>
              <a:rPr lang="ko-KR" altLang="en-US" dirty="0"/>
              <a:t> </a:t>
            </a:r>
            <a:r>
              <a:rPr lang="en-US" altLang="ko-KR" dirty="0"/>
              <a:t>-</a:t>
            </a:r>
            <a:endParaRPr lang="ko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3480994-0A55-F158-E4BA-004029AC9DA5}"/>
              </a:ext>
            </a:extLst>
          </p:cNvPr>
          <p:cNvCxnSpPr>
            <a:cxnSpLocks/>
          </p:cNvCxnSpPr>
          <p:nvPr/>
        </p:nvCxnSpPr>
        <p:spPr>
          <a:xfrm>
            <a:off x="3996095" y="2829054"/>
            <a:ext cx="258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id="{ACD10FB0-187C-8CB1-E2C3-862F2D070E2A}"/>
              </a:ext>
            </a:extLst>
          </p:cNvPr>
          <p:cNvGrpSpPr/>
          <p:nvPr/>
        </p:nvGrpSpPr>
        <p:grpSpPr>
          <a:xfrm>
            <a:off x="-4756" y="2145323"/>
            <a:ext cx="4926553" cy="2767043"/>
            <a:chOff x="619699" y="2524037"/>
            <a:chExt cx="6292998" cy="3425140"/>
          </a:xfrm>
        </p:grpSpPr>
        <p:sp>
          <p:nvSpPr>
            <p:cNvPr id="48" name="이등변 삼각형 47">
              <a:extLst>
                <a:ext uri="{FF2B5EF4-FFF2-40B4-BE49-F238E27FC236}">
                  <a16:creationId xmlns:a16="http://schemas.microsoft.com/office/drawing/2014/main" id="{9B943323-08F9-A984-D23D-7205996C6909}"/>
                </a:ext>
              </a:extLst>
            </p:cNvPr>
            <p:cNvSpPr/>
            <p:nvPr/>
          </p:nvSpPr>
          <p:spPr>
            <a:xfrm rot="5400000">
              <a:off x="3310890" y="3624425"/>
              <a:ext cx="1409700" cy="11448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5FF8CCF4-49B0-A969-78E9-26B9483EB3E7}"/>
                </a:ext>
              </a:extLst>
            </p:cNvPr>
            <p:cNvCxnSpPr>
              <a:cxnSpLocks/>
            </p:cNvCxnSpPr>
            <p:nvPr/>
          </p:nvCxnSpPr>
          <p:spPr>
            <a:xfrm>
              <a:off x="4588140" y="4196825"/>
              <a:ext cx="9225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1C93B1C1-01AC-D4A7-F76A-CD5F550557EE}"/>
                </a:ext>
              </a:extLst>
            </p:cNvPr>
            <p:cNvCxnSpPr>
              <a:cxnSpLocks/>
            </p:cNvCxnSpPr>
            <p:nvPr/>
          </p:nvCxnSpPr>
          <p:spPr>
            <a:xfrm>
              <a:off x="1353312" y="4292699"/>
              <a:ext cx="20900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AED6B3B6-0E7A-8A04-9EC2-E0302E2EE3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1039" y="2889798"/>
              <a:ext cx="0" cy="9692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03B3703-0A9E-B85D-075D-0DFB1D30A23E}"/>
                </a:ext>
              </a:extLst>
            </p:cNvPr>
            <p:cNvSpPr txBox="1"/>
            <p:nvPr/>
          </p:nvSpPr>
          <p:spPr>
            <a:xfrm>
              <a:off x="3751187" y="2524037"/>
              <a:ext cx="987551" cy="380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3.3V</a:t>
              </a:r>
              <a:endParaRPr lang="ko-KR" altLang="en-US" sz="1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B98D531-77DA-3316-9DB2-91D0CC159F74}"/>
                </a:ext>
              </a:extLst>
            </p:cNvPr>
            <p:cNvSpPr txBox="1"/>
            <p:nvPr/>
          </p:nvSpPr>
          <p:spPr>
            <a:xfrm>
              <a:off x="3344553" y="3999144"/>
              <a:ext cx="1383189" cy="380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LMH34400</a:t>
              </a:r>
              <a:endParaRPr lang="ko-KR" altLang="en-US" sz="1400" dirty="0"/>
            </a:p>
          </p:txBody>
        </p: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8DDD3B97-98AA-C9F5-6155-B611F5644E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1039" y="4493486"/>
              <a:ext cx="0" cy="1057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4174935-11C3-974C-A382-F8E850090449}"/>
                </a:ext>
              </a:extLst>
            </p:cNvPr>
            <p:cNvSpPr txBox="1"/>
            <p:nvPr/>
          </p:nvSpPr>
          <p:spPr>
            <a:xfrm>
              <a:off x="3781540" y="5568200"/>
              <a:ext cx="987551" cy="380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GND</a:t>
              </a:r>
              <a:endParaRPr lang="ko-KR" altLang="en-US" sz="1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0284598-0A54-9036-3222-7C0194C0E94F}"/>
                </a:ext>
              </a:extLst>
            </p:cNvPr>
            <p:cNvSpPr txBox="1"/>
            <p:nvPr/>
          </p:nvSpPr>
          <p:spPr>
            <a:xfrm>
              <a:off x="4234488" y="4889998"/>
              <a:ext cx="1095487" cy="314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6 (IDC EN)</a:t>
              </a:r>
              <a:endParaRPr lang="ko-KR" altLang="en-US" sz="105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598451E-AF44-C344-8103-8680647CB07F}"/>
                </a:ext>
              </a:extLst>
            </p:cNvPr>
            <p:cNvSpPr txBox="1"/>
            <p:nvPr/>
          </p:nvSpPr>
          <p:spPr>
            <a:xfrm>
              <a:off x="2870795" y="4031221"/>
              <a:ext cx="6311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1 (IN)</a:t>
              </a:r>
              <a:endParaRPr lang="ko-KR" altLang="en-US" sz="1050" dirty="0"/>
            </a:p>
          </p:txBody>
        </p:sp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D645DC2F-DEEB-FB49-77A3-5413E0D65B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3873" y="4375054"/>
              <a:ext cx="0" cy="11756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B16F0C1-21E8-098B-E50F-5F8E8F84FC13}"/>
                </a:ext>
              </a:extLst>
            </p:cNvPr>
            <p:cNvSpPr txBox="1"/>
            <p:nvPr/>
          </p:nvSpPr>
          <p:spPr>
            <a:xfrm>
              <a:off x="3615865" y="4935044"/>
              <a:ext cx="5350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3 (EN)</a:t>
              </a:r>
              <a:endParaRPr lang="ko-KR" altLang="en-US" sz="105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BB63B37-FBF3-6CDD-9825-B64AE27BC7AB}"/>
                </a:ext>
              </a:extLst>
            </p:cNvPr>
            <p:cNvSpPr txBox="1"/>
            <p:nvPr/>
          </p:nvSpPr>
          <p:spPr>
            <a:xfrm>
              <a:off x="4072636" y="3068407"/>
              <a:ext cx="799563" cy="314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2 (VDD)</a:t>
              </a:r>
              <a:endParaRPr lang="ko-KR" altLang="en-US" sz="105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3DD7A47-2CBD-F3B6-BB4F-8D5FD320A126}"/>
                </a:ext>
              </a:extLst>
            </p:cNvPr>
            <p:cNvSpPr txBox="1"/>
            <p:nvPr/>
          </p:nvSpPr>
          <p:spPr>
            <a:xfrm>
              <a:off x="4606090" y="3917578"/>
              <a:ext cx="6309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4 (OUT)</a:t>
              </a:r>
              <a:endParaRPr lang="ko-KR" altLang="en-US" sz="1050" dirty="0"/>
            </a:p>
          </p:txBody>
        </p:sp>
        <p:sp>
          <p:nvSpPr>
            <p:cNvPr id="62" name="타원 61">
              <a:extLst>
                <a:ext uri="{FF2B5EF4-FFF2-40B4-BE49-F238E27FC236}">
                  <a16:creationId xmlns:a16="http://schemas.microsoft.com/office/drawing/2014/main" id="{BD5EE85C-398F-5DC1-0694-8FF3ABE8652D}"/>
                </a:ext>
              </a:extLst>
            </p:cNvPr>
            <p:cNvSpPr/>
            <p:nvPr/>
          </p:nvSpPr>
          <p:spPr>
            <a:xfrm>
              <a:off x="997528" y="4108037"/>
              <a:ext cx="362576" cy="36932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48F8A68-0918-DB03-19FB-F7B902FEB841}"/>
                </a:ext>
              </a:extLst>
            </p:cNvPr>
            <p:cNvSpPr txBox="1"/>
            <p:nvPr/>
          </p:nvSpPr>
          <p:spPr>
            <a:xfrm>
              <a:off x="619699" y="4511191"/>
              <a:ext cx="1273349" cy="380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PIN PD</a:t>
              </a:r>
              <a:endParaRPr lang="ko-KR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직사각형 63">
                  <a:extLst>
                    <a:ext uri="{FF2B5EF4-FFF2-40B4-BE49-F238E27FC236}">
                      <a16:creationId xmlns:a16="http://schemas.microsoft.com/office/drawing/2014/main" id="{3D61494D-2213-A019-6F90-DD275B120ECF}"/>
                    </a:ext>
                  </a:extLst>
                </p:cNvPr>
                <p:cNvSpPr/>
                <p:nvPr/>
              </p:nvSpPr>
              <p:spPr>
                <a:xfrm>
                  <a:off x="5520625" y="4013149"/>
                  <a:ext cx="557617" cy="390520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ko-KR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직사각형 63">
                  <a:extLst>
                    <a:ext uri="{FF2B5EF4-FFF2-40B4-BE49-F238E27FC236}">
                      <a16:creationId xmlns:a16="http://schemas.microsoft.com/office/drawing/2014/main" id="{3D61494D-2213-A019-6F90-DD275B120E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0625" y="4013149"/>
                  <a:ext cx="557617" cy="3905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직사각형 64">
                  <a:extLst>
                    <a:ext uri="{FF2B5EF4-FFF2-40B4-BE49-F238E27FC236}">
                      <a16:creationId xmlns:a16="http://schemas.microsoft.com/office/drawing/2014/main" id="{2FAFEDF0-E141-65C1-52FB-E83CD0A5D73F}"/>
                    </a:ext>
                  </a:extLst>
                </p:cNvPr>
                <p:cNvSpPr/>
                <p:nvPr/>
              </p:nvSpPr>
              <p:spPr>
                <a:xfrm>
                  <a:off x="6355080" y="4013149"/>
                  <a:ext cx="557617" cy="390520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ko-KR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직사각형 64">
                  <a:extLst>
                    <a:ext uri="{FF2B5EF4-FFF2-40B4-BE49-F238E27FC236}">
                      <a16:creationId xmlns:a16="http://schemas.microsoft.com/office/drawing/2014/main" id="{2FAFEDF0-E141-65C1-52FB-E83CD0A5D7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5080" y="4013149"/>
                  <a:ext cx="557617" cy="3905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F0CC9953-2DCE-CF44-51CC-D24964093A08}"/>
                </a:ext>
              </a:extLst>
            </p:cNvPr>
            <p:cNvCxnSpPr>
              <a:cxnSpLocks/>
            </p:cNvCxnSpPr>
            <p:nvPr/>
          </p:nvCxnSpPr>
          <p:spPr>
            <a:xfrm>
              <a:off x="6078242" y="4208409"/>
              <a:ext cx="2768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이등변 삼각형 8">
            <a:extLst>
              <a:ext uri="{FF2B5EF4-FFF2-40B4-BE49-F238E27FC236}">
                <a16:creationId xmlns:a16="http://schemas.microsoft.com/office/drawing/2014/main" id="{A951CADA-1E5F-80BC-0477-DDB4FE5A9FDB}"/>
              </a:ext>
            </a:extLst>
          </p:cNvPr>
          <p:cNvSpPr/>
          <p:nvPr/>
        </p:nvSpPr>
        <p:spPr>
          <a:xfrm rot="5400000">
            <a:off x="5933193" y="2775729"/>
            <a:ext cx="1138844" cy="896221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61AA56-0482-3336-5C05-73AC93AE39B8}"/>
              </a:ext>
            </a:extLst>
          </p:cNvPr>
          <p:cNvSpPr txBox="1"/>
          <p:nvPr/>
        </p:nvSpPr>
        <p:spPr>
          <a:xfrm>
            <a:off x="6054505" y="3030085"/>
            <a:ext cx="896220" cy="24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TLV3601</a:t>
            </a:r>
            <a:endParaRPr lang="ko-KR" altLang="en-US" sz="1400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A482A07F-4C14-176D-7644-EDF406EB81F2}"/>
              </a:ext>
            </a:extLst>
          </p:cNvPr>
          <p:cNvCxnSpPr>
            <a:cxnSpLocks/>
          </p:cNvCxnSpPr>
          <p:nvPr/>
        </p:nvCxnSpPr>
        <p:spPr>
          <a:xfrm>
            <a:off x="4921797" y="3489098"/>
            <a:ext cx="2167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59212655-E4F6-320D-5014-1B47C5207F54}"/>
                  </a:ext>
                </a:extLst>
              </p:cNvPr>
              <p:cNvSpPr/>
              <p:nvPr/>
            </p:nvSpPr>
            <p:spPr>
              <a:xfrm>
                <a:off x="5138432" y="3348321"/>
                <a:ext cx="436537" cy="315487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59212655-E4F6-320D-5014-1B47C5207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432" y="3348321"/>
                <a:ext cx="436537" cy="3154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A14C85BE-DA65-194C-637F-862A57C79475}"/>
              </a:ext>
            </a:extLst>
          </p:cNvPr>
          <p:cNvCxnSpPr>
            <a:cxnSpLocks/>
          </p:cNvCxnSpPr>
          <p:nvPr/>
        </p:nvCxnSpPr>
        <p:spPr>
          <a:xfrm>
            <a:off x="6873976" y="4438861"/>
            <a:ext cx="4170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E2CDB039-EC46-9DFB-9BF7-65DEE962C5FB}"/>
              </a:ext>
            </a:extLst>
          </p:cNvPr>
          <p:cNvCxnSpPr>
            <a:cxnSpLocks/>
          </p:cNvCxnSpPr>
          <p:nvPr/>
        </p:nvCxnSpPr>
        <p:spPr>
          <a:xfrm>
            <a:off x="5574969" y="3489098"/>
            <a:ext cx="4795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333FE37B-2AAB-EB98-2409-943565D6698F}"/>
              </a:ext>
            </a:extLst>
          </p:cNvPr>
          <p:cNvCxnSpPr>
            <a:cxnSpLocks/>
          </p:cNvCxnSpPr>
          <p:nvPr/>
        </p:nvCxnSpPr>
        <p:spPr>
          <a:xfrm flipV="1">
            <a:off x="5835994" y="3489098"/>
            <a:ext cx="0" cy="949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34FDC4F7-2113-875F-DA6B-256D800BB6AB}"/>
              </a:ext>
            </a:extLst>
          </p:cNvPr>
          <p:cNvCxnSpPr>
            <a:cxnSpLocks/>
          </p:cNvCxnSpPr>
          <p:nvPr/>
        </p:nvCxnSpPr>
        <p:spPr>
          <a:xfrm flipV="1">
            <a:off x="7291053" y="3181948"/>
            <a:ext cx="0" cy="1222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22325550-7CBC-8671-0F8E-828F017B87E0}"/>
              </a:ext>
            </a:extLst>
          </p:cNvPr>
          <p:cNvCxnSpPr>
            <a:cxnSpLocks/>
          </p:cNvCxnSpPr>
          <p:nvPr/>
        </p:nvCxnSpPr>
        <p:spPr>
          <a:xfrm>
            <a:off x="6950725" y="3223840"/>
            <a:ext cx="9644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BCA5AA2D-AB39-17B7-B412-C1BC6165CC2D}"/>
                  </a:ext>
                </a:extLst>
              </p:cNvPr>
              <p:cNvSpPr/>
              <p:nvPr/>
            </p:nvSpPr>
            <p:spPr>
              <a:xfrm>
                <a:off x="6468105" y="4289102"/>
                <a:ext cx="436537" cy="315487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BCA5AA2D-AB39-17B7-B412-C1BC6165CC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105" y="4289102"/>
                <a:ext cx="436537" cy="3154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5794BA6A-205C-7B73-3B95-E83875E14C2B}"/>
              </a:ext>
            </a:extLst>
          </p:cNvPr>
          <p:cNvCxnSpPr>
            <a:cxnSpLocks/>
          </p:cNvCxnSpPr>
          <p:nvPr/>
        </p:nvCxnSpPr>
        <p:spPr>
          <a:xfrm>
            <a:off x="5835994" y="4438861"/>
            <a:ext cx="6321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410D2280-24DC-8788-D93B-D0E646033BA3}"/>
                  </a:ext>
                </a:extLst>
              </p:cNvPr>
              <p:cNvSpPr/>
              <p:nvPr/>
            </p:nvSpPr>
            <p:spPr>
              <a:xfrm>
                <a:off x="7925684" y="3057574"/>
                <a:ext cx="436537" cy="315487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410D2280-24DC-8788-D93B-D0E646033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684" y="3057574"/>
                <a:ext cx="436537" cy="3154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91D8D1F5-82C5-2FC0-4B4F-1D0F239E5CFF}"/>
              </a:ext>
            </a:extLst>
          </p:cNvPr>
          <p:cNvCxnSpPr>
            <a:cxnSpLocks/>
          </p:cNvCxnSpPr>
          <p:nvPr/>
        </p:nvCxnSpPr>
        <p:spPr>
          <a:xfrm flipV="1">
            <a:off x="6665386" y="2690770"/>
            <a:ext cx="0" cy="362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8E58E31-3233-5EEB-2BEA-8628986BF1DE}"/>
              </a:ext>
            </a:extLst>
          </p:cNvPr>
          <p:cNvSpPr txBox="1"/>
          <p:nvPr/>
        </p:nvSpPr>
        <p:spPr>
          <a:xfrm>
            <a:off x="6632796" y="3441284"/>
            <a:ext cx="5864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2 (VEE)</a:t>
            </a:r>
            <a:endParaRPr lang="ko-KR" altLang="en-US" sz="10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0A5A82-1D5C-7764-1E84-A8884B3C10D5}"/>
              </a:ext>
            </a:extLst>
          </p:cNvPr>
          <p:cNvSpPr txBox="1"/>
          <p:nvPr/>
        </p:nvSpPr>
        <p:spPr>
          <a:xfrm>
            <a:off x="5541395" y="3221363"/>
            <a:ext cx="6081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3 (IN+)</a:t>
            </a:r>
            <a:endParaRPr lang="ko-KR" altLang="en-US" sz="105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C488C0-DE10-F5AC-E4C9-79B6AFBF9DE5}"/>
              </a:ext>
            </a:extLst>
          </p:cNvPr>
          <p:cNvSpPr txBox="1"/>
          <p:nvPr/>
        </p:nvSpPr>
        <p:spPr>
          <a:xfrm>
            <a:off x="6940431" y="2917901"/>
            <a:ext cx="6328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1 (OUT)</a:t>
            </a:r>
            <a:endParaRPr lang="ko-KR" altLang="en-US" sz="10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652449-8FFD-67FE-ADFB-4D0CD924E4C0}"/>
              </a:ext>
            </a:extLst>
          </p:cNvPr>
          <p:cNvSpPr txBox="1"/>
          <p:nvPr/>
        </p:nvSpPr>
        <p:spPr>
          <a:xfrm>
            <a:off x="8566825" y="3115245"/>
            <a:ext cx="773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GND</a:t>
            </a:r>
            <a:endParaRPr lang="ko-KR" altLang="en-US" sz="1400" dirty="0"/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90406B8F-3FDF-8041-2B40-7532CD1E2922}"/>
              </a:ext>
            </a:extLst>
          </p:cNvPr>
          <p:cNvCxnSpPr>
            <a:cxnSpLocks/>
          </p:cNvCxnSpPr>
          <p:nvPr/>
        </p:nvCxnSpPr>
        <p:spPr>
          <a:xfrm>
            <a:off x="8362221" y="3223839"/>
            <a:ext cx="132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3493175B-5D0F-770B-81CD-48164A02B772}"/>
              </a:ext>
            </a:extLst>
          </p:cNvPr>
          <p:cNvCxnSpPr>
            <a:cxnSpLocks/>
          </p:cNvCxnSpPr>
          <p:nvPr/>
        </p:nvCxnSpPr>
        <p:spPr>
          <a:xfrm flipV="1">
            <a:off x="6674102" y="3399598"/>
            <a:ext cx="0" cy="323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3D83ADE-CB34-5EA5-F875-4623A84B08E5}"/>
              </a:ext>
            </a:extLst>
          </p:cNvPr>
          <p:cNvSpPr txBox="1"/>
          <p:nvPr/>
        </p:nvSpPr>
        <p:spPr>
          <a:xfrm>
            <a:off x="6622591" y="2667443"/>
            <a:ext cx="6596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5 (VCC)</a:t>
            </a:r>
            <a:endParaRPr lang="ko-KR" altLang="en-US" sz="1050" dirty="0"/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3FD8102D-0596-4B82-7BFC-F1268A7F58F4}"/>
              </a:ext>
            </a:extLst>
          </p:cNvPr>
          <p:cNvCxnSpPr>
            <a:cxnSpLocks/>
          </p:cNvCxnSpPr>
          <p:nvPr/>
        </p:nvCxnSpPr>
        <p:spPr>
          <a:xfrm>
            <a:off x="5574969" y="2832324"/>
            <a:ext cx="4795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93D554C-9C75-57BC-DFB8-E2A449D825BA}"/>
              </a:ext>
            </a:extLst>
          </p:cNvPr>
          <p:cNvSpPr txBox="1"/>
          <p:nvPr/>
        </p:nvSpPr>
        <p:spPr>
          <a:xfrm>
            <a:off x="5536430" y="2619525"/>
            <a:ext cx="631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4 (IN-)</a:t>
            </a:r>
            <a:endParaRPr lang="ko-KR" altLang="en-US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7E854349-C515-121A-86D5-0E955A8CD018}"/>
                  </a:ext>
                </a:extLst>
              </p:cNvPr>
              <p:cNvSpPr/>
              <p:nvPr/>
            </p:nvSpPr>
            <p:spPr>
              <a:xfrm>
                <a:off x="4149930" y="2660986"/>
                <a:ext cx="436537" cy="315487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7E854349-C515-121A-86D5-0E955A8CD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930" y="2660986"/>
                <a:ext cx="436537" cy="3154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17FCA157-E583-6827-50D4-DF3B4068D644}"/>
                  </a:ext>
                </a:extLst>
              </p:cNvPr>
              <p:cNvSpPr/>
              <p:nvPr/>
            </p:nvSpPr>
            <p:spPr>
              <a:xfrm>
                <a:off x="4737920" y="2172344"/>
                <a:ext cx="436537" cy="315487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17FCA157-E583-6827-50D4-DF3B4068D6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920" y="2172344"/>
                <a:ext cx="436537" cy="3154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CE2CE75C-0FAD-C53B-A647-8B20B65570E3}"/>
              </a:ext>
            </a:extLst>
          </p:cNvPr>
          <p:cNvCxnSpPr>
            <a:cxnSpLocks/>
          </p:cNvCxnSpPr>
          <p:nvPr/>
        </p:nvCxnSpPr>
        <p:spPr>
          <a:xfrm flipV="1">
            <a:off x="4963347" y="2481722"/>
            <a:ext cx="0" cy="350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7651E30D-16E2-B693-F1C9-0AF96191CF29}"/>
              </a:ext>
            </a:extLst>
          </p:cNvPr>
          <p:cNvCxnSpPr>
            <a:cxnSpLocks/>
          </p:cNvCxnSpPr>
          <p:nvPr/>
        </p:nvCxnSpPr>
        <p:spPr>
          <a:xfrm>
            <a:off x="4592637" y="2830099"/>
            <a:ext cx="9823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3C394DA-487E-723A-7AEE-94D560A6256B}"/>
              </a:ext>
            </a:extLst>
          </p:cNvPr>
          <p:cNvSpPr txBox="1"/>
          <p:nvPr/>
        </p:nvSpPr>
        <p:spPr>
          <a:xfrm>
            <a:off x="3523343" y="2664840"/>
            <a:ext cx="675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2.5V</a:t>
            </a:r>
            <a:endParaRPr lang="ko-KR" altLang="en-US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06DB3C-B0E6-C166-70B2-3FAD73808E93}"/>
              </a:ext>
            </a:extLst>
          </p:cNvPr>
          <p:cNvSpPr txBox="1"/>
          <p:nvPr/>
        </p:nvSpPr>
        <p:spPr>
          <a:xfrm>
            <a:off x="6468105" y="2342501"/>
            <a:ext cx="1289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2.5V or</a:t>
            </a:r>
            <a:r>
              <a:rPr lang="ko-KR" altLang="en-US" sz="1400" dirty="0"/>
              <a:t> </a:t>
            </a:r>
            <a:r>
              <a:rPr lang="en-US" altLang="ko-KR" sz="1400" dirty="0"/>
              <a:t>3.3V</a:t>
            </a:r>
            <a:endParaRPr lang="ko-KR" altLang="en-US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FAC7EE-055D-9E65-40B2-DC9B91BB5A12}"/>
              </a:ext>
            </a:extLst>
          </p:cNvPr>
          <p:cNvSpPr txBox="1"/>
          <p:nvPr/>
        </p:nvSpPr>
        <p:spPr>
          <a:xfrm>
            <a:off x="6338114" y="3778425"/>
            <a:ext cx="773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GND</a:t>
            </a:r>
            <a:endParaRPr lang="ko-KR" altLang="en-US" sz="1400" dirty="0"/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ED700338-D7E2-A09C-1708-909514AAEF15}"/>
              </a:ext>
            </a:extLst>
          </p:cNvPr>
          <p:cNvCxnSpPr>
            <a:cxnSpLocks/>
          </p:cNvCxnSpPr>
          <p:nvPr/>
        </p:nvCxnSpPr>
        <p:spPr>
          <a:xfrm flipV="1">
            <a:off x="4969902" y="1859223"/>
            <a:ext cx="0" cy="323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35C8E7C-FABF-543D-4596-324A9BA3BC9C}"/>
              </a:ext>
            </a:extLst>
          </p:cNvPr>
          <p:cNvSpPr txBox="1"/>
          <p:nvPr/>
        </p:nvSpPr>
        <p:spPr>
          <a:xfrm>
            <a:off x="4643601" y="1525546"/>
            <a:ext cx="773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GND</a:t>
            </a:r>
            <a:endParaRPr lang="ko-KR" altLang="en-US" sz="1400" dirty="0"/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0E777DF1-5E55-13E6-3F65-E0041AF17AA9}"/>
              </a:ext>
            </a:extLst>
          </p:cNvPr>
          <p:cNvCxnSpPr/>
          <p:nvPr/>
        </p:nvCxnSpPr>
        <p:spPr>
          <a:xfrm>
            <a:off x="354807" y="5292029"/>
            <a:ext cx="325517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56DFAEE-095A-CF11-26F9-77A371BAE413}"/>
              </a:ext>
            </a:extLst>
          </p:cNvPr>
          <p:cNvSpPr txBox="1"/>
          <p:nvPr/>
        </p:nvSpPr>
        <p:spPr>
          <a:xfrm>
            <a:off x="1849792" y="5369482"/>
            <a:ext cx="773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TIA</a:t>
            </a:r>
            <a:endParaRPr lang="ko-KR" altLang="en-US" sz="1400" b="1" dirty="0"/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537FCB95-0411-BD04-5BD2-03725B4AC7D3}"/>
              </a:ext>
            </a:extLst>
          </p:cNvPr>
          <p:cNvCxnSpPr>
            <a:cxnSpLocks/>
          </p:cNvCxnSpPr>
          <p:nvPr/>
        </p:nvCxnSpPr>
        <p:spPr>
          <a:xfrm>
            <a:off x="3784343" y="5290329"/>
            <a:ext cx="114294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BF9CE41-D44B-8B68-D6BB-9C4079A8ED56}"/>
              </a:ext>
            </a:extLst>
          </p:cNvPr>
          <p:cNvSpPr txBox="1"/>
          <p:nvPr/>
        </p:nvSpPr>
        <p:spPr>
          <a:xfrm>
            <a:off x="3746320" y="5369481"/>
            <a:ext cx="1392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Passive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HPF</a:t>
            </a:r>
            <a:endParaRPr lang="ko-KR" altLang="en-US" sz="1400" b="1" dirty="0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885F19F9-7AE4-734C-0736-C70748421EAA}"/>
              </a:ext>
            </a:extLst>
          </p:cNvPr>
          <p:cNvCxnSpPr>
            <a:cxnSpLocks/>
          </p:cNvCxnSpPr>
          <p:nvPr/>
        </p:nvCxnSpPr>
        <p:spPr>
          <a:xfrm>
            <a:off x="5138432" y="5292029"/>
            <a:ext cx="307259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4F13251-30C3-0F16-7907-291F266EFC8F}"/>
              </a:ext>
            </a:extLst>
          </p:cNvPr>
          <p:cNvSpPr txBox="1"/>
          <p:nvPr/>
        </p:nvSpPr>
        <p:spPr>
          <a:xfrm>
            <a:off x="5684941" y="5346916"/>
            <a:ext cx="2769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Comparator with hysteresis</a:t>
            </a:r>
            <a:endParaRPr lang="ko-KR" altLang="en-US" sz="14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0069EF9-BADD-AB83-1769-57E38F12178D}"/>
              </a:ext>
            </a:extLst>
          </p:cNvPr>
          <p:cNvSpPr txBox="1"/>
          <p:nvPr/>
        </p:nvSpPr>
        <p:spPr>
          <a:xfrm>
            <a:off x="5937890" y="1275581"/>
            <a:ext cx="234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Threshold voltage : 0.7V</a:t>
            </a:r>
            <a:endParaRPr lang="ko-KR" altLang="en-US" sz="1400" b="1" dirty="0"/>
          </a:p>
        </p:txBody>
      </p:sp>
      <p:sp>
        <p:nvSpPr>
          <p:cNvPr id="47" name="자유형: 도형 46">
            <a:extLst>
              <a:ext uri="{FF2B5EF4-FFF2-40B4-BE49-F238E27FC236}">
                <a16:creationId xmlns:a16="http://schemas.microsoft.com/office/drawing/2014/main" id="{492DDB3E-93F3-C4AE-0B48-5DA9C2D26D58}"/>
              </a:ext>
            </a:extLst>
          </p:cNvPr>
          <p:cNvSpPr/>
          <p:nvPr/>
        </p:nvSpPr>
        <p:spPr>
          <a:xfrm>
            <a:off x="5007829" y="1592763"/>
            <a:ext cx="1183304" cy="1202387"/>
          </a:xfrm>
          <a:custGeom>
            <a:avLst/>
            <a:gdLst>
              <a:gd name="connsiteX0" fmla="*/ 1490472 w 1511509"/>
              <a:gd name="connsiteY0" fmla="*/ 7028 h 1488356"/>
              <a:gd name="connsiteX1" fmla="*/ 1399032 w 1511509"/>
              <a:gd name="connsiteY1" fmla="*/ 144188 h 1488356"/>
              <a:gd name="connsiteX2" fmla="*/ 621792 w 1511509"/>
              <a:gd name="connsiteY2" fmla="*/ 985436 h 1488356"/>
              <a:gd name="connsiteX3" fmla="*/ 0 w 1511509"/>
              <a:gd name="connsiteY3" fmla="*/ 1488356 h 148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1509" h="1488356">
                <a:moveTo>
                  <a:pt x="1490472" y="7028"/>
                </a:moveTo>
                <a:cubicBezTo>
                  <a:pt x="1517142" y="-5926"/>
                  <a:pt x="1543812" y="-18880"/>
                  <a:pt x="1399032" y="144188"/>
                </a:cubicBezTo>
                <a:cubicBezTo>
                  <a:pt x="1254252" y="307256"/>
                  <a:pt x="854964" y="761408"/>
                  <a:pt x="621792" y="985436"/>
                </a:cubicBezTo>
                <a:cubicBezTo>
                  <a:pt x="388620" y="1209464"/>
                  <a:pt x="194310" y="1348910"/>
                  <a:pt x="0" y="1488356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7" name="표 66">
            <a:extLst>
              <a:ext uri="{FF2B5EF4-FFF2-40B4-BE49-F238E27FC236}">
                <a16:creationId xmlns:a16="http://schemas.microsoft.com/office/drawing/2014/main" id="{CDB8B08D-BCE2-261B-FD98-1CB84CA4E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449153"/>
              </p:ext>
            </p:extLst>
          </p:nvPr>
        </p:nvGraphicFramePr>
        <p:xfrm>
          <a:off x="9362117" y="1648170"/>
          <a:ext cx="2534094" cy="2839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047">
                  <a:extLst>
                    <a:ext uri="{9D8B030D-6E8A-4147-A177-3AD203B41FA5}">
                      <a16:colId xmlns:a16="http://schemas.microsoft.com/office/drawing/2014/main" val="2844120112"/>
                    </a:ext>
                  </a:extLst>
                </a:gridCol>
                <a:gridCol w="1267047">
                  <a:extLst>
                    <a:ext uri="{9D8B030D-6E8A-4147-A177-3AD203B41FA5}">
                      <a16:colId xmlns:a16="http://schemas.microsoft.com/office/drawing/2014/main" val="1040553697"/>
                    </a:ext>
                  </a:extLst>
                </a:gridCol>
              </a:tblGrid>
              <a:tr h="35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Components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Value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502681"/>
                  </a:ext>
                </a:extLst>
              </a:tr>
              <a:tr h="35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R2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50R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938253"/>
                  </a:ext>
                </a:extLst>
              </a:tr>
              <a:tr h="35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1uF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012531"/>
                  </a:ext>
                </a:extLst>
              </a:tr>
              <a:tr h="35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R3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60R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578919"/>
                  </a:ext>
                </a:extLst>
              </a:tr>
              <a:tr h="35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R4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10KR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259123"/>
                  </a:ext>
                </a:extLst>
              </a:tr>
              <a:tr h="35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R6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3.2KR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161118"/>
                  </a:ext>
                </a:extLst>
              </a:tr>
              <a:tr h="35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R7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1.2KR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476910"/>
                  </a:ext>
                </a:extLst>
              </a:tr>
              <a:tr h="35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R5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1KR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683444"/>
                  </a:ext>
                </a:extLst>
              </a:tr>
            </a:tbl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FCEB9080-01F9-6CCD-31AC-091CB5A23989}"/>
              </a:ext>
            </a:extLst>
          </p:cNvPr>
          <p:cNvSpPr txBox="1"/>
          <p:nvPr/>
        </p:nvSpPr>
        <p:spPr>
          <a:xfrm>
            <a:off x="340881" y="1987673"/>
            <a:ext cx="171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Input pulse 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/>
              <a:t>PW : 10ns</a:t>
            </a:r>
          </a:p>
        </p:txBody>
      </p:sp>
      <p:sp>
        <p:nvSpPr>
          <p:cNvPr id="70" name="자유형: 도형 69">
            <a:extLst>
              <a:ext uri="{FF2B5EF4-FFF2-40B4-BE49-F238E27FC236}">
                <a16:creationId xmlns:a16="http://schemas.microsoft.com/office/drawing/2014/main" id="{FE088321-2379-91B8-9AD7-52687BA1E101}"/>
              </a:ext>
            </a:extLst>
          </p:cNvPr>
          <p:cNvSpPr/>
          <p:nvPr/>
        </p:nvSpPr>
        <p:spPr>
          <a:xfrm>
            <a:off x="554182" y="2660073"/>
            <a:ext cx="295563" cy="618836"/>
          </a:xfrm>
          <a:custGeom>
            <a:avLst/>
            <a:gdLst>
              <a:gd name="connsiteX0" fmla="*/ 295563 w 295563"/>
              <a:gd name="connsiteY0" fmla="*/ 0 h 618836"/>
              <a:gd name="connsiteX1" fmla="*/ 221673 w 295563"/>
              <a:gd name="connsiteY1" fmla="*/ 110836 h 618836"/>
              <a:gd name="connsiteX2" fmla="*/ 83127 w 295563"/>
              <a:gd name="connsiteY2" fmla="*/ 508000 h 618836"/>
              <a:gd name="connsiteX3" fmla="*/ 0 w 295563"/>
              <a:gd name="connsiteY3" fmla="*/ 618836 h 61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563" h="618836">
                <a:moveTo>
                  <a:pt x="295563" y="0"/>
                </a:moveTo>
                <a:cubicBezTo>
                  <a:pt x="276321" y="13084"/>
                  <a:pt x="257079" y="26169"/>
                  <a:pt x="221673" y="110836"/>
                </a:cubicBezTo>
                <a:cubicBezTo>
                  <a:pt x="186267" y="195503"/>
                  <a:pt x="120072" y="423334"/>
                  <a:pt x="83127" y="508000"/>
                </a:cubicBezTo>
                <a:cubicBezTo>
                  <a:pt x="46182" y="592666"/>
                  <a:pt x="23091" y="605751"/>
                  <a:pt x="0" y="618836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B4072D62-F7B3-6BCD-2F2C-3E51C3B04A27}"/>
              </a:ext>
            </a:extLst>
          </p:cNvPr>
          <p:cNvCxnSpPr/>
          <p:nvPr/>
        </p:nvCxnSpPr>
        <p:spPr>
          <a:xfrm flipV="1">
            <a:off x="5029293" y="3574555"/>
            <a:ext cx="6555" cy="788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DCCEC634-6228-47D2-98AE-368A356CB0C4}"/>
              </a:ext>
            </a:extLst>
          </p:cNvPr>
          <p:cNvSpPr txBox="1"/>
          <p:nvPr/>
        </p:nvSpPr>
        <p:spPr>
          <a:xfrm>
            <a:off x="4372388" y="4345931"/>
            <a:ext cx="136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Measurement point #1</a:t>
            </a:r>
            <a:endParaRPr lang="ko-KR" altLang="en-US" sz="1400" dirty="0"/>
          </a:p>
        </p:txBody>
      </p:sp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7E119C37-86DA-5854-0838-661F5520947C}"/>
              </a:ext>
            </a:extLst>
          </p:cNvPr>
          <p:cNvCxnSpPr>
            <a:cxnSpLocks/>
          </p:cNvCxnSpPr>
          <p:nvPr/>
        </p:nvCxnSpPr>
        <p:spPr>
          <a:xfrm flipV="1">
            <a:off x="7858495" y="3239728"/>
            <a:ext cx="0" cy="1099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AA2969DC-BC9F-EBF0-4423-A22746772FBF}"/>
              </a:ext>
            </a:extLst>
          </p:cNvPr>
          <p:cNvSpPr txBox="1"/>
          <p:nvPr/>
        </p:nvSpPr>
        <p:spPr>
          <a:xfrm>
            <a:off x="7339617" y="4394603"/>
            <a:ext cx="136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Measurement point #2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0382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6DC7B759-1BF4-E87F-CF40-F9223B58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Measurement results (1/2)</a:t>
            </a:r>
            <a:endParaRPr lang="ko-KR" altLang="en-US" sz="280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507ADB-1874-8134-36D6-289293CA8F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BD229BA-9845-E0C4-1676-ECB53F2D975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altLang="ko-KR"/>
              <a:t>- </a:t>
            </a:r>
            <a:fld id="{1B762D87-A618-4A70-B5CD-48713B29F69E}" type="slidenum">
              <a:rPr lang="ko-KR" altLang="en-US" smtClean="0"/>
              <a:pPr/>
              <a:t>5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12" name="그림 11" descr="스크린샷, 텍스트, 그래픽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D8911ABE-3FA5-027B-EE91-0BB814534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59" y="2032752"/>
            <a:ext cx="4320000" cy="1802250"/>
          </a:xfrm>
          <a:prstGeom prst="rect">
            <a:avLst/>
          </a:prstGeom>
        </p:spPr>
      </p:pic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549E4F67-FBCF-EB5D-E5FC-FD6926D454A4}"/>
              </a:ext>
            </a:extLst>
          </p:cNvPr>
          <p:cNvCxnSpPr>
            <a:cxnSpLocks/>
          </p:cNvCxnSpPr>
          <p:nvPr/>
        </p:nvCxnSpPr>
        <p:spPr>
          <a:xfrm flipV="1">
            <a:off x="8639953" y="2572519"/>
            <a:ext cx="0" cy="164992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90C8A19-A152-FE5F-9842-8E5CD9241761}"/>
              </a:ext>
            </a:extLst>
          </p:cNvPr>
          <p:cNvSpPr txBox="1"/>
          <p:nvPr/>
        </p:nvSpPr>
        <p:spPr>
          <a:xfrm>
            <a:off x="7956406" y="4149510"/>
            <a:ext cx="136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Measurement point #1</a:t>
            </a:r>
            <a:endParaRPr lang="ko-KR" altLang="en-US" sz="1400" dirty="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EA640EF1-55E2-096E-D0F3-11CFFEFA3A28}"/>
              </a:ext>
            </a:extLst>
          </p:cNvPr>
          <p:cNvCxnSpPr>
            <a:cxnSpLocks/>
          </p:cNvCxnSpPr>
          <p:nvPr/>
        </p:nvCxnSpPr>
        <p:spPr>
          <a:xfrm flipV="1">
            <a:off x="9735399" y="2454240"/>
            <a:ext cx="0" cy="169527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664865-325A-5B26-E95E-AB18B91004CC}"/>
              </a:ext>
            </a:extLst>
          </p:cNvPr>
          <p:cNvSpPr txBox="1"/>
          <p:nvPr/>
        </p:nvSpPr>
        <p:spPr>
          <a:xfrm>
            <a:off x="9323500" y="4149510"/>
            <a:ext cx="136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Measurement point #2</a:t>
            </a:r>
            <a:endParaRPr lang="ko-KR" alt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25F3A7-14B6-53CA-DF54-C01F3A74943B}"/>
              </a:ext>
            </a:extLst>
          </p:cNvPr>
          <p:cNvSpPr txBox="1"/>
          <p:nvPr/>
        </p:nvSpPr>
        <p:spPr>
          <a:xfrm>
            <a:off x="1562837" y="4823999"/>
            <a:ext cx="9980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By using a reference PD </a:t>
            </a:r>
            <a:r>
              <a:rPr lang="en-US" altLang="ko-KR" sz="1400" dirty="0"/>
              <a:t>(from </a:t>
            </a:r>
            <a:r>
              <a:rPr lang="en-US" altLang="ko-KR" sz="1400" dirty="0" err="1"/>
              <a:t>Thorlab’s</a:t>
            </a:r>
            <a:r>
              <a:rPr lang="en-US" altLang="ko-KR" sz="1400" dirty="0"/>
              <a:t> APD DET08C)</a:t>
            </a:r>
            <a:r>
              <a:rPr lang="en-US" altLang="ko-KR" dirty="0"/>
              <a:t>, the pulse signal is measured as single peak </a:t>
            </a:r>
          </a:p>
          <a:p>
            <a:endParaRPr lang="en-US" altLang="ko-KR" dirty="0"/>
          </a:p>
          <a:p>
            <a:r>
              <a:rPr lang="en-US" altLang="ko-KR" dirty="0"/>
              <a:t>	- With designed PD circuit, we have several peaks</a:t>
            </a:r>
          </a:p>
          <a:p>
            <a:r>
              <a:rPr lang="en-US" altLang="ko-KR" dirty="0"/>
              <a:t>	- 1</a:t>
            </a:r>
            <a:r>
              <a:rPr lang="en-US" altLang="ko-KR" baseline="30000" dirty="0"/>
              <a:t>st</a:t>
            </a:r>
            <a:r>
              <a:rPr lang="en-US" altLang="ko-KR" dirty="0"/>
              <a:t> and 2</a:t>
            </a:r>
            <a:r>
              <a:rPr lang="en-US" altLang="ko-KR" baseline="30000" dirty="0"/>
              <a:t>nd</a:t>
            </a:r>
            <a:r>
              <a:rPr lang="en-US" altLang="ko-KR" dirty="0"/>
              <a:t> peak is measured at </a:t>
            </a:r>
            <a:r>
              <a:rPr lang="en-US" altLang="ko-KR" sz="1800" dirty="0"/>
              <a:t>Measurement point #2,</a:t>
            </a:r>
            <a:endParaRPr lang="ko-KR" altLang="en-US" sz="1800" dirty="0"/>
          </a:p>
          <a:p>
            <a:r>
              <a:rPr lang="en-US" altLang="ko-KR" dirty="0"/>
              <a:t>	 Other</a:t>
            </a:r>
            <a:r>
              <a:rPr lang="ko-KR" altLang="en-US" dirty="0"/>
              <a:t> </a:t>
            </a:r>
            <a:r>
              <a:rPr lang="en-US" altLang="ko-KR" dirty="0"/>
              <a:t>peaks</a:t>
            </a:r>
            <a:r>
              <a:rPr lang="ko-KR" altLang="en-US" dirty="0"/>
              <a:t> </a:t>
            </a:r>
            <a:r>
              <a:rPr lang="en-US" altLang="ko-KR" dirty="0"/>
              <a:t>looks</a:t>
            </a:r>
            <a:r>
              <a:rPr lang="ko-KR" altLang="en-US" dirty="0"/>
              <a:t> </a:t>
            </a:r>
            <a:r>
              <a:rPr lang="en-US" altLang="ko-KR" dirty="0"/>
              <a:t>like</a:t>
            </a:r>
            <a:r>
              <a:rPr lang="ko-KR" altLang="en-US" dirty="0"/>
              <a:t> </a:t>
            </a:r>
            <a:r>
              <a:rPr lang="en-US" altLang="ko-KR" dirty="0"/>
              <a:t>ringing (it seems like oscillation problem)</a:t>
            </a:r>
            <a:r>
              <a:rPr lang="ko-KR" altLang="en-US" dirty="0"/>
              <a:t> </a:t>
            </a:r>
          </a:p>
        </p:txBody>
      </p:sp>
      <p:pic>
        <p:nvPicPr>
          <p:cNvPr id="25" name="그림 24" descr="스크린샷, 텍스트이(가) 표시된 사진&#10;&#10;자동 생성된 설명">
            <a:extLst>
              <a:ext uri="{FF2B5EF4-FFF2-40B4-BE49-F238E27FC236}">
                <a16:creationId xmlns:a16="http://schemas.microsoft.com/office/drawing/2014/main" id="{9FC32171-FC79-2DD4-98E4-E4EA282BE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50" y="2026566"/>
            <a:ext cx="4530786" cy="1890187"/>
          </a:xfrm>
          <a:prstGeom prst="rect">
            <a:avLst/>
          </a:prstGeom>
        </p:spPr>
      </p:pic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85FE50C1-5CA3-7DC1-3186-9542D69A96FE}"/>
              </a:ext>
            </a:extLst>
          </p:cNvPr>
          <p:cNvCxnSpPr>
            <a:cxnSpLocks/>
          </p:cNvCxnSpPr>
          <p:nvPr/>
        </p:nvCxnSpPr>
        <p:spPr>
          <a:xfrm flipV="1">
            <a:off x="3213642" y="2654095"/>
            <a:ext cx="0" cy="164992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37AB457-D077-BF4E-78D5-ABA3EF040625}"/>
              </a:ext>
            </a:extLst>
          </p:cNvPr>
          <p:cNvSpPr txBox="1"/>
          <p:nvPr/>
        </p:nvSpPr>
        <p:spPr>
          <a:xfrm>
            <a:off x="2176447" y="4242243"/>
            <a:ext cx="2485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Measured by reference PD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09472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32C773E3-7BF0-518B-FB6B-939E19A49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Measurement results (2/2)</a:t>
            </a:r>
            <a:endParaRPr lang="ko-KR" altLang="en-US" sz="280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FBB9C9-B96D-C7B4-3387-83B0692582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1" name="그림 20" descr="스크린샷, 텍스트, 그래픽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1C5263FB-5EDB-0C1A-D116-E0A681F50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51" y="1802240"/>
            <a:ext cx="4320000" cy="1802250"/>
          </a:xfrm>
          <a:prstGeom prst="rect">
            <a:avLst/>
          </a:prstGeom>
        </p:spPr>
      </p:pic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5D0E685D-7F79-6003-1620-6C58716BE246}"/>
              </a:ext>
            </a:extLst>
          </p:cNvPr>
          <p:cNvCxnSpPr>
            <a:cxnSpLocks/>
          </p:cNvCxnSpPr>
          <p:nvPr/>
        </p:nvCxnSpPr>
        <p:spPr>
          <a:xfrm flipV="1">
            <a:off x="3451812" y="2301710"/>
            <a:ext cx="0" cy="164992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484AAB0-FB83-C2FB-CE7A-C3E0E8F93809}"/>
              </a:ext>
            </a:extLst>
          </p:cNvPr>
          <p:cNvSpPr txBox="1"/>
          <p:nvPr/>
        </p:nvSpPr>
        <p:spPr>
          <a:xfrm>
            <a:off x="2768265" y="3878701"/>
            <a:ext cx="136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Measurement point #1</a:t>
            </a:r>
            <a:endParaRPr lang="ko-KR" altLang="en-US" sz="1400" dirty="0"/>
          </a:p>
        </p:txBody>
      </p:sp>
      <p:pic>
        <p:nvPicPr>
          <p:cNvPr id="7" name="그림 6" descr="스크린샷, 텍스트, 멀티미디어 소프트웨어, 그래픽 소프트웨어이(가) 표시된 사진&#10;&#10;자동 생성된 설명">
            <a:extLst>
              <a:ext uri="{FF2B5EF4-FFF2-40B4-BE49-F238E27FC236}">
                <a16:creationId xmlns:a16="http://schemas.microsoft.com/office/drawing/2014/main" id="{43E5F8AB-D06E-C461-C4CA-8A184B734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43" y="2852893"/>
            <a:ext cx="4320000" cy="1802250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16A11477-8CDA-2CA6-B5D3-7B5CC3A3321F}"/>
              </a:ext>
            </a:extLst>
          </p:cNvPr>
          <p:cNvCxnSpPr>
            <a:cxnSpLocks/>
          </p:cNvCxnSpPr>
          <p:nvPr/>
        </p:nvCxnSpPr>
        <p:spPr>
          <a:xfrm flipV="1">
            <a:off x="8549510" y="2984733"/>
            <a:ext cx="0" cy="201755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9F223A3-426D-F091-3ECF-A278C096F789}"/>
              </a:ext>
            </a:extLst>
          </p:cNvPr>
          <p:cNvSpPr txBox="1"/>
          <p:nvPr/>
        </p:nvSpPr>
        <p:spPr>
          <a:xfrm>
            <a:off x="7865963" y="4929354"/>
            <a:ext cx="136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Measurement point #1</a:t>
            </a:r>
            <a:endParaRPr lang="ko-KR" alt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1B3974-F52B-BD38-8FC8-2136F9944C88}"/>
              </a:ext>
            </a:extLst>
          </p:cNvPr>
          <p:cNvSpPr txBox="1"/>
          <p:nvPr/>
        </p:nvSpPr>
        <p:spPr>
          <a:xfrm>
            <a:off x="819851" y="5615518"/>
            <a:ext cx="10440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When we measure high reflectivity target, we get a saturated signal with several peaks</a:t>
            </a:r>
          </a:p>
          <a:p>
            <a:r>
              <a:rPr lang="en-US" altLang="ko-KR" dirty="0"/>
              <a:t>	- When pulse width increases, additional DC offset appears and </a:t>
            </a:r>
            <a:r>
              <a:rPr lang="en-US" altLang="ko-KR" dirty="0" err="1"/>
              <a:t>ringings</a:t>
            </a:r>
            <a:r>
              <a:rPr lang="en-US" altLang="ko-KR" dirty="0"/>
              <a:t> are disappeared.</a:t>
            </a:r>
          </a:p>
          <a:p>
            <a:r>
              <a:rPr lang="en-US" altLang="ko-KR" dirty="0"/>
              <a:t>	- When ambient right increases, Dc offset also appears </a:t>
            </a:r>
            <a:endParaRPr lang="ko-KR" altLang="en-US" dirty="0"/>
          </a:p>
        </p:txBody>
      </p:sp>
      <p:pic>
        <p:nvPicPr>
          <p:cNvPr id="13" name="그림 12" descr="스크린샷, 텍스트, 멀티미디어 소프트웨어, 그래픽 소프트웨어이(가) 표시된 사진&#10;&#10;자동 생성된 설명">
            <a:extLst>
              <a:ext uri="{FF2B5EF4-FFF2-40B4-BE49-F238E27FC236}">
                <a16:creationId xmlns:a16="http://schemas.microsoft.com/office/drawing/2014/main" id="{5AFD2FF7-6666-E03E-2659-AC63BA407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6" y="829431"/>
            <a:ext cx="4320000" cy="1802250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FB663DEB-7AF9-68AE-788C-05CF59F839C2}"/>
              </a:ext>
            </a:extLst>
          </p:cNvPr>
          <p:cNvCxnSpPr>
            <a:cxnSpLocks/>
          </p:cNvCxnSpPr>
          <p:nvPr/>
        </p:nvCxnSpPr>
        <p:spPr>
          <a:xfrm flipV="1">
            <a:off x="9782564" y="1095897"/>
            <a:ext cx="0" cy="383345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4BF0D5A-0D9E-AD1F-C643-BB5C3A23E7B3}"/>
              </a:ext>
            </a:extLst>
          </p:cNvPr>
          <p:cNvSpPr txBox="1"/>
          <p:nvPr/>
        </p:nvSpPr>
        <p:spPr>
          <a:xfrm>
            <a:off x="9233057" y="4929354"/>
            <a:ext cx="136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Measurement point #1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7341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1736136D-F3B7-43F1-FC8B-65467C65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53" y="16141"/>
            <a:ext cx="9381720" cy="1172872"/>
          </a:xfrm>
        </p:spPr>
        <p:txBody>
          <a:bodyPr/>
          <a:lstStyle/>
          <a:p>
            <a:r>
              <a:rPr lang="en-US" altLang="ko-KR" sz="2800" dirty="0">
                <a:latin typeface="+mj-ea"/>
                <a:ea typeface="+mj-ea"/>
              </a:rPr>
              <a:t>design configuration (changing the C1)</a:t>
            </a:r>
            <a:endParaRPr lang="ko-KR" altLang="en-US" sz="280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098B35A-C616-DC9F-232B-A3BBEC636C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A6389ED-AB23-13A0-E50A-D741B8FEE3C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altLang="ko-KR"/>
              <a:t>- </a:t>
            </a:r>
            <a:fld id="{1B762D87-A618-4A70-B5CD-48713B29F69E}" type="slidenum">
              <a:rPr lang="ko-KR" altLang="en-US" smtClean="0"/>
              <a:pPr/>
              <a:t>7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CD826052-5987-483A-1336-91981355ED08}"/>
              </a:ext>
            </a:extLst>
          </p:cNvPr>
          <p:cNvCxnSpPr>
            <a:cxnSpLocks/>
          </p:cNvCxnSpPr>
          <p:nvPr/>
        </p:nvCxnSpPr>
        <p:spPr>
          <a:xfrm>
            <a:off x="3996095" y="2829054"/>
            <a:ext cx="258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>
            <a:extLst>
              <a:ext uri="{FF2B5EF4-FFF2-40B4-BE49-F238E27FC236}">
                <a16:creationId xmlns:a16="http://schemas.microsoft.com/office/drawing/2014/main" id="{A434A9C2-C83E-8AB6-3B55-D245221594DA}"/>
              </a:ext>
            </a:extLst>
          </p:cNvPr>
          <p:cNvGrpSpPr/>
          <p:nvPr/>
        </p:nvGrpSpPr>
        <p:grpSpPr>
          <a:xfrm>
            <a:off x="-4756" y="2145323"/>
            <a:ext cx="4926553" cy="2767043"/>
            <a:chOff x="619699" y="2524037"/>
            <a:chExt cx="6292998" cy="3425140"/>
          </a:xfrm>
        </p:grpSpPr>
        <p:sp>
          <p:nvSpPr>
            <p:cNvPr id="8" name="이등변 삼각형 7">
              <a:extLst>
                <a:ext uri="{FF2B5EF4-FFF2-40B4-BE49-F238E27FC236}">
                  <a16:creationId xmlns:a16="http://schemas.microsoft.com/office/drawing/2014/main" id="{D1CF498A-B8E3-7F11-4D5C-150F6FC4E16F}"/>
                </a:ext>
              </a:extLst>
            </p:cNvPr>
            <p:cNvSpPr/>
            <p:nvPr/>
          </p:nvSpPr>
          <p:spPr>
            <a:xfrm rot="5400000">
              <a:off x="3310890" y="3624425"/>
              <a:ext cx="1409700" cy="11448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6DE6264F-721F-7D88-466A-97849F2CC673}"/>
                </a:ext>
              </a:extLst>
            </p:cNvPr>
            <p:cNvCxnSpPr>
              <a:cxnSpLocks/>
            </p:cNvCxnSpPr>
            <p:nvPr/>
          </p:nvCxnSpPr>
          <p:spPr>
            <a:xfrm>
              <a:off x="4588140" y="4196825"/>
              <a:ext cx="9225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C5EB9682-9F6D-C4A2-90F0-77AB0AAEB3E1}"/>
                </a:ext>
              </a:extLst>
            </p:cNvPr>
            <p:cNvCxnSpPr>
              <a:cxnSpLocks/>
            </p:cNvCxnSpPr>
            <p:nvPr/>
          </p:nvCxnSpPr>
          <p:spPr>
            <a:xfrm>
              <a:off x="1353312" y="4292699"/>
              <a:ext cx="20900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484F6F65-EB97-1376-4805-5E6E1D607B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1039" y="2889798"/>
              <a:ext cx="0" cy="9692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C34D83-2432-F378-379C-2A37626EE6F9}"/>
                </a:ext>
              </a:extLst>
            </p:cNvPr>
            <p:cNvSpPr txBox="1"/>
            <p:nvPr/>
          </p:nvSpPr>
          <p:spPr>
            <a:xfrm>
              <a:off x="3751187" y="2524037"/>
              <a:ext cx="987551" cy="380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3.3V</a:t>
              </a:r>
              <a:endParaRPr lang="ko-KR" altLang="en-US" sz="1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514E2A-8DEB-3F5D-7639-39D8291EB261}"/>
                </a:ext>
              </a:extLst>
            </p:cNvPr>
            <p:cNvSpPr txBox="1"/>
            <p:nvPr/>
          </p:nvSpPr>
          <p:spPr>
            <a:xfrm>
              <a:off x="3344553" y="3999144"/>
              <a:ext cx="1383189" cy="380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LMH34400</a:t>
              </a:r>
              <a:endParaRPr lang="ko-KR" altLang="en-US" sz="1400" dirty="0"/>
            </a:p>
          </p:txBody>
        </p: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98629A08-2CBA-2ED8-5C42-5F2CE6C911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1039" y="4493486"/>
              <a:ext cx="0" cy="1057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5423E9-94B8-F71C-9FA9-E9870CE50DB0}"/>
                </a:ext>
              </a:extLst>
            </p:cNvPr>
            <p:cNvSpPr txBox="1"/>
            <p:nvPr/>
          </p:nvSpPr>
          <p:spPr>
            <a:xfrm>
              <a:off x="3781540" y="5568200"/>
              <a:ext cx="987551" cy="380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GND</a:t>
              </a:r>
              <a:endParaRPr lang="ko-KR" altLang="en-US" sz="1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D850EC-E51A-5C9B-34AB-68468D767FE2}"/>
                </a:ext>
              </a:extLst>
            </p:cNvPr>
            <p:cNvSpPr txBox="1"/>
            <p:nvPr/>
          </p:nvSpPr>
          <p:spPr>
            <a:xfrm>
              <a:off x="4234488" y="4889998"/>
              <a:ext cx="1095487" cy="314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6 (IDC EN)</a:t>
              </a:r>
              <a:endParaRPr lang="ko-KR" altLang="en-US" sz="105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51E1A15-256B-22F4-0832-977F0498B511}"/>
                </a:ext>
              </a:extLst>
            </p:cNvPr>
            <p:cNvSpPr txBox="1"/>
            <p:nvPr/>
          </p:nvSpPr>
          <p:spPr>
            <a:xfrm>
              <a:off x="2870795" y="4031221"/>
              <a:ext cx="6311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1 (IN)</a:t>
              </a:r>
              <a:endParaRPr lang="ko-KR" altLang="en-US" sz="1050" dirty="0"/>
            </a:p>
          </p:txBody>
        </p: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F8EF9004-BAF5-E081-1D7C-78458CA1DD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3873" y="4375054"/>
              <a:ext cx="0" cy="11756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0D45F5-6E30-6E9D-F00E-A31CE4BA2B43}"/>
                </a:ext>
              </a:extLst>
            </p:cNvPr>
            <p:cNvSpPr txBox="1"/>
            <p:nvPr/>
          </p:nvSpPr>
          <p:spPr>
            <a:xfrm>
              <a:off x="3615865" y="4935044"/>
              <a:ext cx="5350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3 (EN)</a:t>
              </a:r>
              <a:endParaRPr lang="ko-KR" altLang="en-US" sz="105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4DFC62-8EFC-EDB0-1A44-5F0237BB67C1}"/>
                </a:ext>
              </a:extLst>
            </p:cNvPr>
            <p:cNvSpPr txBox="1"/>
            <p:nvPr/>
          </p:nvSpPr>
          <p:spPr>
            <a:xfrm>
              <a:off x="4072636" y="3068407"/>
              <a:ext cx="799563" cy="314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2 (VDD)</a:t>
              </a:r>
              <a:endParaRPr lang="ko-KR" altLang="en-US" sz="105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53D012-08AA-F8C3-017A-51605B3D43BC}"/>
                </a:ext>
              </a:extLst>
            </p:cNvPr>
            <p:cNvSpPr txBox="1"/>
            <p:nvPr/>
          </p:nvSpPr>
          <p:spPr>
            <a:xfrm>
              <a:off x="4606090" y="3917578"/>
              <a:ext cx="6309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4 (OUT)</a:t>
              </a:r>
              <a:endParaRPr lang="ko-KR" altLang="en-US" sz="1050" dirty="0"/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22A177AC-7F25-B8E3-7633-DF2A5B9A9346}"/>
                </a:ext>
              </a:extLst>
            </p:cNvPr>
            <p:cNvSpPr/>
            <p:nvPr/>
          </p:nvSpPr>
          <p:spPr>
            <a:xfrm>
              <a:off x="997528" y="4108037"/>
              <a:ext cx="362576" cy="36932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0A421A-3480-9FB0-4348-FDF3837296B3}"/>
                </a:ext>
              </a:extLst>
            </p:cNvPr>
            <p:cNvSpPr txBox="1"/>
            <p:nvPr/>
          </p:nvSpPr>
          <p:spPr>
            <a:xfrm>
              <a:off x="619699" y="4511191"/>
              <a:ext cx="1273349" cy="380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PIN PD</a:t>
              </a:r>
              <a:endParaRPr lang="ko-KR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직사각형 23">
                  <a:extLst>
                    <a:ext uri="{FF2B5EF4-FFF2-40B4-BE49-F238E27FC236}">
                      <a16:creationId xmlns:a16="http://schemas.microsoft.com/office/drawing/2014/main" id="{8ADD32BD-2AC9-D464-FADF-1CC2A2D42A6E}"/>
                    </a:ext>
                  </a:extLst>
                </p:cNvPr>
                <p:cNvSpPr/>
                <p:nvPr/>
              </p:nvSpPr>
              <p:spPr>
                <a:xfrm>
                  <a:off x="5520625" y="4013149"/>
                  <a:ext cx="557617" cy="390520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ko-KR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직사각형 23">
                  <a:extLst>
                    <a:ext uri="{FF2B5EF4-FFF2-40B4-BE49-F238E27FC236}">
                      <a16:creationId xmlns:a16="http://schemas.microsoft.com/office/drawing/2014/main" id="{8ADD32BD-2AC9-D464-FADF-1CC2A2D42A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0625" y="4013149"/>
                  <a:ext cx="557617" cy="3905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직사각형 24">
                  <a:extLst>
                    <a:ext uri="{FF2B5EF4-FFF2-40B4-BE49-F238E27FC236}">
                      <a16:creationId xmlns:a16="http://schemas.microsoft.com/office/drawing/2014/main" id="{B34CD5DD-2266-9E26-D7BB-B55063B72C86}"/>
                    </a:ext>
                  </a:extLst>
                </p:cNvPr>
                <p:cNvSpPr/>
                <p:nvPr/>
              </p:nvSpPr>
              <p:spPr>
                <a:xfrm>
                  <a:off x="6355080" y="4013149"/>
                  <a:ext cx="557617" cy="390520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ko-KR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직사각형 24">
                  <a:extLst>
                    <a:ext uri="{FF2B5EF4-FFF2-40B4-BE49-F238E27FC236}">
                      <a16:creationId xmlns:a16="http://schemas.microsoft.com/office/drawing/2014/main" id="{B34CD5DD-2266-9E26-D7BB-B55063B72C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5080" y="4013149"/>
                  <a:ext cx="557617" cy="3905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86780998-2546-F472-4630-BD7190BE5C5A}"/>
                </a:ext>
              </a:extLst>
            </p:cNvPr>
            <p:cNvCxnSpPr>
              <a:cxnSpLocks/>
            </p:cNvCxnSpPr>
            <p:nvPr/>
          </p:nvCxnSpPr>
          <p:spPr>
            <a:xfrm>
              <a:off x="6078242" y="4208409"/>
              <a:ext cx="2768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이등변 삼각형 26">
            <a:extLst>
              <a:ext uri="{FF2B5EF4-FFF2-40B4-BE49-F238E27FC236}">
                <a16:creationId xmlns:a16="http://schemas.microsoft.com/office/drawing/2014/main" id="{DB0C7D57-65E8-5C01-82AE-9972F86BA682}"/>
              </a:ext>
            </a:extLst>
          </p:cNvPr>
          <p:cNvSpPr/>
          <p:nvPr/>
        </p:nvSpPr>
        <p:spPr>
          <a:xfrm rot="5400000">
            <a:off x="5933193" y="2775729"/>
            <a:ext cx="1138844" cy="896221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E2B6BD-8075-7C91-2E32-6F16A677A51B}"/>
              </a:ext>
            </a:extLst>
          </p:cNvPr>
          <p:cNvSpPr txBox="1"/>
          <p:nvPr/>
        </p:nvSpPr>
        <p:spPr>
          <a:xfrm>
            <a:off x="6054505" y="3030085"/>
            <a:ext cx="896220" cy="24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TLV3601</a:t>
            </a:r>
            <a:endParaRPr lang="ko-KR" altLang="en-US" sz="1400" dirty="0"/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86808E7D-9D07-CE23-99F9-7DE387D5265E}"/>
              </a:ext>
            </a:extLst>
          </p:cNvPr>
          <p:cNvCxnSpPr>
            <a:cxnSpLocks/>
          </p:cNvCxnSpPr>
          <p:nvPr/>
        </p:nvCxnSpPr>
        <p:spPr>
          <a:xfrm>
            <a:off x="4921797" y="3489098"/>
            <a:ext cx="2167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4E5E0827-B62D-4DB5-5AC7-C1B02C9BA03A}"/>
                  </a:ext>
                </a:extLst>
              </p:cNvPr>
              <p:cNvSpPr/>
              <p:nvPr/>
            </p:nvSpPr>
            <p:spPr>
              <a:xfrm>
                <a:off x="5138432" y="3348321"/>
                <a:ext cx="436537" cy="315487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4E5E0827-B62D-4DB5-5AC7-C1B02C9BA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432" y="3348321"/>
                <a:ext cx="436537" cy="3154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19575B4F-DFDE-23D1-E0C0-73FCFB7A7CCD}"/>
              </a:ext>
            </a:extLst>
          </p:cNvPr>
          <p:cNvCxnSpPr>
            <a:cxnSpLocks/>
          </p:cNvCxnSpPr>
          <p:nvPr/>
        </p:nvCxnSpPr>
        <p:spPr>
          <a:xfrm>
            <a:off x="6873976" y="4438861"/>
            <a:ext cx="4170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30D3CBEC-AB38-B977-24B0-0D1CA56FCD82}"/>
              </a:ext>
            </a:extLst>
          </p:cNvPr>
          <p:cNvCxnSpPr>
            <a:cxnSpLocks/>
          </p:cNvCxnSpPr>
          <p:nvPr/>
        </p:nvCxnSpPr>
        <p:spPr>
          <a:xfrm>
            <a:off x="5574969" y="3489098"/>
            <a:ext cx="4795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E676461E-58F9-7854-431C-593C13FB40CE}"/>
              </a:ext>
            </a:extLst>
          </p:cNvPr>
          <p:cNvCxnSpPr>
            <a:cxnSpLocks/>
          </p:cNvCxnSpPr>
          <p:nvPr/>
        </p:nvCxnSpPr>
        <p:spPr>
          <a:xfrm flipV="1">
            <a:off x="5835994" y="3489098"/>
            <a:ext cx="0" cy="949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B1C7EFD6-786E-509F-436A-30F13DBE2BDD}"/>
              </a:ext>
            </a:extLst>
          </p:cNvPr>
          <p:cNvCxnSpPr>
            <a:cxnSpLocks/>
          </p:cNvCxnSpPr>
          <p:nvPr/>
        </p:nvCxnSpPr>
        <p:spPr>
          <a:xfrm flipV="1">
            <a:off x="7291053" y="3181948"/>
            <a:ext cx="0" cy="1222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13EFBB71-8DF4-ECA2-F020-5B0D406BA72E}"/>
              </a:ext>
            </a:extLst>
          </p:cNvPr>
          <p:cNvCxnSpPr>
            <a:cxnSpLocks/>
          </p:cNvCxnSpPr>
          <p:nvPr/>
        </p:nvCxnSpPr>
        <p:spPr>
          <a:xfrm>
            <a:off x="6950725" y="3223840"/>
            <a:ext cx="9644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CE893B04-5DF4-99B7-3EE9-A026A5F0D6DD}"/>
                  </a:ext>
                </a:extLst>
              </p:cNvPr>
              <p:cNvSpPr/>
              <p:nvPr/>
            </p:nvSpPr>
            <p:spPr>
              <a:xfrm>
                <a:off x="6468105" y="4289102"/>
                <a:ext cx="436537" cy="315487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CE893B04-5DF4-99B7-3EE9-A026A5F0D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105" y="4289102"/>
                <a:ext cx="436537" cy="3154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1845A723-9A9C-94A3-A626-57E15D296CEB}"/>
              </a:ext>
            </a:extLst>
          </p:cNvPr>
          <p:cNvCxnSpPr>
            <a:cxnSpLocks/>
          </p:cNvCxnSpPr>
          <p:nvPr/>
        </p:nvCxnSpPr>
        <p:spPr>
          <a:xfrm>
            <a:off x="5835994" y="4438861"/>
            <a:ext cx="6321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D84AFD74-C2DC-7D43-5533-EB04555B0FCB}"/>
                  </a:ext>
                </a:extLst>
              </p:cNvPr>
              <p:cNvSpPr/>
              <p:nvPr/>
            </p:nvSpPr>
            <p:spPr>
              <a:xfrm>
                <a:off x="7925684" y="3057574"/>
                <a:ext cx="436537" cy="315487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D84AFD74-C2DC-7D43-5533-EB04555B0F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684" y="3057574"/>
                <a:ext cx="436537" cy="3154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45522CED-3C65-42C5-D40F-CB5F918C3AFD}"/>
              </a:ext>
            </a:extLst>
          </p:cNvPr>
          <p:cNvCxnSpPr>
            <a:cxnSpLocks/>
          </p:cNvCxnSpPr>
          <p:nvPr/>
        </p:nvCxnSpPr>
        <p:spPr>
          <a:xfrm flipV="1">
            <a:off x="6665386" y="2690770"/>
            <a:ext cx="0" cy="362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6864F34-AFFC-0235-935E-D8C60AD33D78}"/>
              </a:ext>
            </a:extLst>
          </p:cNvPr>
          <p:cNvSpPr txBox="1"/>
          <p:nvPr/>
        </p:nvSpPr>
        <p:spPr>
          <a:xfrm>
            <a:off x="6632796" y="3441284"/>
            <a:ext cx="5864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2 (VEE)</a:t>
            </a:r>
            <a:endParaRPr lang="ko-KR" altLang="en-US" sz="105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EE2C17-E5C9-5266-6A08-BB4A90462F7E}"/>
              </a:ext>
            </a:extLst>
          </p:cNvPr>
          <p:cNvSpPr txBox="1"/>
          <p:nvPr/>
        </p:nvSpPr>
        <p:spPr>
          <a:xfrm>
            <a:off x="5541395" y="3221363"/>
            <a:ext cx="6081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3 (IN+)</a:t>
            </a:r>
            <a:endParaRPr lang="ko-KR" altLang="en-US" sz="105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37C6D9-CEF9-6C8A-64AA-0FC99BDD5C0D}"/>
              </a:ext>
            </a:extLst>
          </p:cNvPr>
          <p:cNvSpPr txBox="1"/>
          <p:nvPr/>
        </p:nvSpPr>
        <p:spPr>
          <a:xfrm>
            <a:off x="6940431" y="2917901"/>
            <a:ext cx="6328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1 (OUT)</a:t>
            </a:r>
            <a:endParaRPr lang="ko-KR" altLang="en-US" sz="105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6BD03D-F40F-E13E-0C51-DB8C5EE1FD37}"/>
              </a:ext>
            </a:extLst>
          </p:cNvPr>
          <p:cNvSpPr txBox="1"/>
          <p:nvPr/>
        </p:nvSpPr>
        <p:spPr>
          <a:xfrm>
            <a:off x="8566825" y="3115245"/>
            <a:ext cx="773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GND</a:t>
            </a:r>
            <a:endParaRPr lang="ko-KR" altLang="en-US" sz="1400" dirty="0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24C31CCB-3CC4-C32D-03B2-1FEFD935A598}"/>
              </a:ext>
            </a:extLst>
          </p:cNvPr>
          <p:cNvCxnSpPr>
            <a:cxnSpLocks/>
          </p:cNvCxnSpPr>
          <p:nvPr/>
        </p:nvCxnSpPr>
        <p:spPr>
          <a:xfrm>
            <a:off x="8362221" y="3223839"/>
            <a:ext cx="132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8EBAE38A-DF4B-3856-CE39-5524671C6E7C}"/>
              </a:ext>
            </a:extLst>
          </p:cNvPr>
          <p:cNvCxnSpPr>
            <a:cxnSpLocks/>
          </p:cNvCxnSpPr>
          <p:nvPr/>
        </p:nvCxnSpPr>
        <p:spPr>
          <a:xfrm flipV="1">
            <a:off x="6674102" y="3399598"/>
            <a:ext cx="0" cy="323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A3DA96C-91E9-275B-3DD6-6D67C7BFCF11}"/>
              </a:ext>
            </a:extLst>
          </p:cNvPr>
          <p:cNvSpPr txBox="1"/>
          <p:nvPr/>
        </p:nvSpPr>
        <p:spPr>
          <a:xfrm>
            <a:off x="6622591" y="2667443"/>
            <a:ext cx="6596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5 (VCC)</a:t>
            </a:r>
            <a:endParaRPr lang="ko-KR" altLang="en-US" sz="1050" dirty="0"/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8D776697-C034-9544-339F-C27A62A91C88}"/>
              </a:ext>
            </a:extLst>
          </p:cNvPr>
          <p:cNvCxnSpPr>
            <a:cxnSpLocks/>
          </p:cNvCxnSpPr>
          <p:nvPr/>
        </p:nvCxnSpPr>
        <p:spPr>
          <a:xfrm>
            <a:off x="5574969" y="2832324"/>
            <a:ext cx="4795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485AB27-3577-1E1F-7B7D-CAC63F0293F5}"/>
              </a:ext>
            </a:extLst>
          </p:cNvPr>
          <p:cNvSpPr txBox="1"/>
          <p:nvPr/>
        </p:nvSpPr>
        <p:spPr>
          <a:xfrm>
            <a:off x="5536430" y="2619525"/>
            <a:ext cx="631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4 (IN-)</a:t>
            </a:r>
            <a:endParaRPr lang="ko-KR" altLang="en-US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4356C051-E010-88E0-997A-1B8EDFD9FD74}"/>
                  </a:ext>
                </a:extLst>
              </p:cNvPr>
              <p:cNvSpPr/>
              <p:nvPr/>
            </p:nvSpPr>
            <p:spPr>
              <a:xfrm>
                <a:off x="4149930" y="2660986"/>
                <a:ext cx="436537" cy="315487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4356C051-E010-88E0-997A-1B8EDFD9FD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930" y="2660986"/>
                <a:ext cx="436537" cy="3154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9BF9830C-6363-0C1B-DF7D-C5404C38B977}"/>
                  </a:ext>
                </a:extLst>
              </p:cNvPr>
              <p:cNvSpPr/>
              <p:nvPr/>
            </p:nvSpPr>
            <p:spPr>
              <a:xfrm>
                <a:off x="4737920" y="2172344"/>
                <a:ext cx="436537" cy="315487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9BF9830C-6363-0C1B-DF7D-C5404C38B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920" y="2172344"/>
                <a:ext cx="436537" cy="3154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C5D8ACC1-55BD-4C36-5590-12F75E9DBF52}"/>
              </a:ext>
            </a:extLst>
          </p:cNvPr>
          <p:cNvCxnSpPr>
            <a:cxnSpLocks/>
          </p:cNvCxnSpPr>
          <p:nvPr/>
        </p:nvCxnSpPr>
        <p:spPr>
          <a:xfrm flipV="1">
            <a:off x="4963347" y="2481722"/>
            <a:ext cx="0" cy="350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E49E0136-39FC-11F3-61EB-57F6D72E2313}"/>
              </a:ext>
            </a:extLst>
          </p:cNvPr>
          <p:cNvCxnSpPr>
            <a:cxnSpLocks/>
          </p:cNvCxnSpPr>
          <p:nvPr/>
        </p:nvCxnSpPr>
        <p:spPr>
          <a:xfrm>
            <a:off x="4592637" y="2830099"/>
            <a:ext cx="9823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00FFD34-DE88-101D-242E-9EC3D6D9C24D}"/>
              </a:ext>
            </a:extLst>
          </p:cNvPr>
          <p:cNvSpPr txBox="1"/>
          <p:nvPr/>
        </p:nvSpPr>
        <p:spPr>
          <a:xfrm>
            <a:off x="3523343" y="2664840"/>
            <a:ext cx="675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2.5V</a:t>
            </a:r>
            <a:endParaRPr lang="ko-KR" altLang="en-US" sz="1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9A1F61-1929-7554-588A-712EA9033A50}"/>
              </a:ext>
            </a:extLst>
          </p:cNvPr>
          <p:cNvSpPr txBox="1"/>
          <p:nvPr/>
        </p:nvSpPr>
        <p:spPr>
          <a:xfrm>
            <a:off x="6468105" y="2342501"/>
            <a:ext cx="1289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2.5V or</a:t>
            </a:r>
            <a:r>
              <a:rPr lang="ko-KR" altLang="en-US" sz="1400" dirty="0"/>
              <a:t> </a:t>
            </a:r>
            <a:r>
              <a:rPr lang="en-US" altLang="ko-KR" sz="1400" dirty="0"/>
              <a:t>3.3V</a:t>
            </a:r>
            <a:endParaRPr lang="ko-KR" altLang="en-US" sz="1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05762A-864C-C638-ECEE-F92ED5A46F43}"/>
              </a:ext>
            </a:extLst>
          </p:cNvPr>
          <p:cNvSpPr txBox="1"/>
          <p:nvPr/>
        </p:nvSpPr>
        <p:spPr>
          <a:xfrm>
            <a:off x="6338114" y="3778425"/>
            <a:ext cx="773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GND</a:t>
            </a:r>
            <a:endParaRPr lang="ko-KR" altLang="en-US" sz="1400" dirty="0"/>
          </a:p>
        </p:txBody>
      </p: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EA2A4A4C-CCE5-4D64-78FC-5ADA9B989C5D}"/>
              </a:ext>
            </a:extLst>
          </p:cNvPr>
          <p:cNvCxnSpPr>
            <a:cxnSpLocks/>
          </p:cNvCxnSpPr>
          <p:nvPr/>
        </p:nvCxnSpPr>
        <p:spPr>
          <a:xfrm flipV="1">
            <a:off x="4969902" y="1859223"/>
            <a:ext cx="0" cy="323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4EC33A0-6A70-B0B3-4204-EAA3AD1682A3}"/>
              </a:ext>
            </a:extLst>
          </p:cNvPr>
          <p:cNvSpPr txBox="1"/>
          <p:nvPr/>
        </p:nvSpPr>
        <p:spPr>
          <a:xfrm>
            <a:off x="4643601" y="1525546"/>
            <a:ext cx="773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GND</a:t>
            </a:r>
            <a:endParaRPr lang="ko-KR" altLang="en-US" sz="1400" dirty="0"/>
          </a:p>
        </p:txBody>
      </p: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1CCCAB7E-DC5C-BB95-35C0-F0F87B28ECD0}"/>
              </a:ext>
            </a:extLst>
          </p:cNvPr>
          <p:cNvCxnSpPr/>
          <p:nvPr/>
        </p:nvCxnSpPr>
        <p:spPr>
          <a:xfrm>
            <a:off x="354807" y="5292029"/>
            <a:ext cx="325517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A6E9B1E-D056-1F0A-243E-9970943D2659}"/>
              </a:ext>
            </a:extLst>
          </p:cNvPr>
          <p:cNvSpPr txBox="1"/>
          <p:nvPr/>
        </p:nvSpPr>
        <p:spPr>
          <a:xfrm>
            <a:off x="1849792" y="5369482"/>
            <a:ext cx="773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TIA</a:t>
            </a:r>
            <a:endParaRPr lang="ko-KR" altLang="en-US" sz="1400" b="1" dirty="0"/>
          </a:p>
        </p:txBody>
      </p: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904C9260-DB10-8365-E06F-3F9C4703B1D5}"/>
              </a:ext>
            </a:extLst>
          </p:cNvPr>
          <p:cNvCxnSpPr>
            <a:cxnSpLocks/>
          </p:cNvCxnSpPr>
          <p:nvPr/>
        </p:nvCxnSpPr>
        <p:spPr>
          <a:xfrm>
            <a:off x="3784343" y="5290329"/>
            <a:ext cx="114294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A58AABEF-119D-E2A1-4CA8-6A6E41037590}"/>
              </a:ext>
            </a:extLst>
          </p:cNvPr>
          <p:cNvSpPr txBox="1"/>
          <p:nvPr/>
        </p:nvSpPr>
        <p:spPr>
          <a:xfrm>
            <a:off x="3746320" y="5369481"/>
            <a:ext cx="1392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Passive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HPF</a:t>
            </a:r>
            <a:endParaRPr lang="ko-KR" altLang="en-US" sz="1400" b="1" dirty="0"/>
          </a:p>
        </p:txBody>
      </p: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586971E6-7594-8066-0E77-DBA919AB6EE0}"/>
              </a:ext>
            </a:extLst>
          </p:cNvPr>
          <p:cNvCxnSpPr>
            <a:cxnSpLocks/>
          </p:cNvCxnSpPr>
          <p:nvPr/>
        </p:nvCxnSpPr>
        <p:spPr>
          <a:xfrm>
            <a:off x="5138432" y="5292029"/>
            <a:ext cx="307259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968DB6E-4DE5-F4FA-BD2F-ACC6A03CFE29}"/>
              </a:ext>
            </a:extLst>
          </p:cNvPr>
          <p:cNvSpPr txBox="1"/>
          <p:nvPr/>
        </p:nvSpPr>
        <p:spPr>
          <a:xfrm>
            <a:off x="5684941" y="5346916"/>
            <a:ext cx="2769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Comparator with hysteresis</a:t>
            </a:r>
            <a:endParaRPr lang="ko-KR" altLang="en-US" sz="14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BC7226B-53A8-E26A-DBCE-ADB82D1AB8F2}"/>
              </a:ext>
            </a:extLst>
          </p:cNvPr>
          <p:cNvSpPr txBox="1"/>
          <p:nvPr/>
        </p:nvSpPr>
        <p:spPr>
          <a:xfrm>
            <a:off x="5937890" y="1275581"/>
            <a:ext cx="234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Threshold voltage : 0.7V</a:t>
            </a:r>
            <a:endParaRPr lang="ko-KR" altLang="en-US" sz="1400" b="1" dirty="0"/>
          </a:p>
        </p:txBody>
      </p:sp>
      <p:sp>
        <p:nvSpPr>
          <p:cNvPr id="65" name="자유형: 도형 64">
            <a:extLst>
              <a:ext uri="{FF2B5EF4-FFF2-40B4-BE49-F238E27FC236}">
                <a16:creationId xmlns:a16="http://schemas.microsoft.com/office/drawing/2014/main" id="{88A67A4C-A69C-84D4-6430-CA46B09154F8}"/>
              </a:ext>
            </a:extLst>
          </p:cNvPr>
          <p:cNvSpPr/>
          <p:nvPr/>
        </p:nvSpPr>
        <p:spPr>
          <a:xfrm>
            <a:off x="5007829" y="1592763"/>
            <a:ext cx="1183304" cy="1202387"/>
          </a:xfrm>
          <a:custGeom>
            <a:avLst/>
            <a:gdLst>
              <a:gd name="connsiteX0" fmla="*/ 1490472 w 1511509"/>
              <a:gd name="connsiteY0" fmla="*/ 7028 h 1488356"/>
              <a:gd name="connsiteX1" fmla="*/ 1399032 w 1511509"/>
              <a:gd name="connsiteY1" fmla="*/ 144188 h 1488356"/>
              <a:gd name="connsiteX2" fmla="*/ 621792 w 1511509"/>
              <a:gd name="connsiteY2" fmla="*/ 985436 h 1488356"/>
              <a:gd name="connsiteX3" fmla="*/ 0 w 1511509"/>
              <a:gd name="connsiteY3" fmla="*/ 1488356 h 148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1509" h="1488356">
                <a:moveTo>
                  <a:pt x="1490472" y="7028"/>
                </a:moveTo>
                <a:cubicBezTo>
                  <a:pt x="1517142" y="-5926"/>
                  <a:pt x="1543812" y="-18880"/>
                  <a:pt x="1399032" y="144188"/>
                </a:cubicBezTo>
                <a:cubicBezTo>
                  <a:pt x="1254252" y="307256"/>
                  <a:pt x="854964" y="761408"/>
                  <a:pt x="621792" y="985436"/>
                </a:cubicBezTo>
                <a:cubicBezTo>
                  <a:pt x="388620" y="1209464"/>
                  <a:pt x="194310" y="1348910"/>
                  <a:pt x="0" y="1488356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6" name="표 65">
            <a:extLst>
              <a:ext uri="{FF2B5EF4-FFF2-40B4-BE49-F238E27FC236}">
                <a16:creationId xmlns:a16="http://schemas.microsoft.com/office/drawing/2014/main" id="{A7130854-C630-2385-60E8-34A3C029C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775578"/>
              </p:ext>
            </p:extLst>
          </p:nvPr>
        </p:nvGraphicFramePr>
        <p:xfrm>
          <a:off x="9173373" y="1648170"/>
          <a:ext cx="3092518" cy="3002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259">
                  <a:extLst>
                    <a:ext uri="{9D8B030D-6E8A-4147-A177-3AD203B41FA5}">
                      <a16:colId xmlns:a16="http://schemas.microsoft.com/office/drawing/2014/main" val="2844120112"/>
                    </a:ext>
                  </a:extLst>
                </a:gridCol>
                <a:gridCol w="1546259">
                  <a:extLst>
                    <a:ext uri="{9D8B030D-6E8A-4147-A177-3AD203B41FA5}">
                      <a16:colId xmlns:a16="http://schemas.microsoft.com/office/drawing/2014/main" val="1040553697"/>
                    </a:ext>
                  </a:extLst>
                </a:gridCol>
              </a:tblGrid>
              <a:tr h="35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Components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Value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502681"/>
                  </a:ext>
                </a:extLst>
              </a:tr>
              <a:tr h="35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R2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50R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938253"/>
                  </a:ext>
                </a:extLst>
              </a:tr>
              <a:tr h="35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FF0000"/>
                          </a:solidFill>
                        </a:rPr>
                        <a:t>C1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FF0000"/>
                          </a:solidFill>
                        </a:rPr>
                        <a:t>Short</a:t>
                      </a:r>
                    </a:p>
                    <a:p>
                      <a:pPr algn="ctr" latinLnBrk="1"/>
                      <a:r>
                        <a:rPr lang="en-US" altLang="ko-KR" sz="1400" dirty="0">
                          <a:solidFill>
                            <a:srgbClr val="FF0000"/>
                          </a:solidFill>
                        </a:rPr>
                        <a:t>(or</a:t>
                      </a:r>
                      <a:r>
                        <a:rPr lang="ko-KR" altLang="en-US" sz="1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rgbClr val="FF0000"/>
                          </a:solidFill>
                        </a:rPr>
                        <a:t>less than 1uF)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012531"/>
                  </a:ext>
                </a:extLst>
              </a:tr>
              <a:tr h="35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R3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60R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578919"/>
                  </a:ext>
                </a:extLst>
              </a:tr>
              <a:tr h="35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R4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10KR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259123"/>
                  </a:ext>
                </a:extLst>
              </a:tr>
              <a:tr h="35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R5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1KR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121165"/>
                  </a:ext>
                </a:extLst>
              </a:tr>
              <a:tr h="35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R6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3.2KR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161118"/>
                  </a:ext>
                </a:extLst>
              </a:tr>
              <a:tr h="354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R7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1.2KR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476910"/>
                  </a:ext>
                </a:extLst>
              </a:tr>
            </a:tbl>
          </a:graphicData>
        </a:graphic>
      </p:graphicFrame>
      <p:sp>
        <p:nvSpPr>
          <p:cNvPr id="67" name="TextBox 66">
            <a:extLst>
              <a:ext uri="{FF2B5EF4-FFF2-40B4-BE49-F238E27FC236}">
                <a16:creationId xmlns:a16="http://schemas.microsoft.com/office/drawing/2014/main" id="{CE8B8EDC-FE40-1C24-31C9-04FBE1E0A971}"/>
              </a:ext>
            </a:extLst>
          </p:cNvPr>
          <p:cNvSpPr txBox="1"/>
          <p:nvPr/>
        </p:nvSpPr>
        <p:spPr>
          <a:xfrm>
            <a:off x="531583" y="2022650"/>
            <a:ext cx="171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Input pulse </a:t>
            </a:r>
          </a:p>
          <a:p>
            <a:r>
              <a:rPr lang="en-US" altLang="ko-KR" sz="1400" dirty="0"/>
              <a:t>- PW : 10ns</a:t>
            </a:r>
            <a:endParaRPr lang="ko-KR" altLang="en-US" sz="1400" dirty="0"/>
          </a:p>
        </p:txBody>
      </p:sp>
      <p:sp>
        <p:nvSpPr>
          <p:cNvPr id="68" name="자유형: 도형 67">
            <a:extLst>
              <a:ext uri="{FF2B5EF4-FFF2-40B4-BE49-F238E27FC236}">
                <a16:creationId xmlns:a16="http://schemas.microsoft.com/office/drawing/2014/main" id="{6DDCC999-D526-83F9-F55D-1B43FDEB1DB7}"/>
              </a:ext>
            </a:extLst>
          </p:cNvPr>
          <p:cNvSpPr/>
          <p:nvPr/>
        </p:nvSpPr>
        <p:spPr>
          <a:xfrm>
            <a:off x="554182" y="2660073"/>
            <a:ext cx="295563" cy="618836"/>
          </a:xfrm>
          <a:custGeom>
            <a:avLst/>
            <a:gdLst>
              <a:gd name="connsiteX0" fmla="*/ 295563 w 295563"/>
              <a:gd name="connsiteY0" fmla="*/ 0 h 618836"/>
              <a:gd name="connsiteX1" fmla="*/ 221673 w 295563"/>
              <a:gd name="connsiteY1" fmla="*/ 110836 h 618836"/>
              <a:gd name="connsiteX2" fmla="*/ 83127 w 295563"/>
              <a:gd name="connsiteY2" fmla="*/ 508000 h 618836"/>
              <a:gd name="connsiteX3" fmla="*/ 0 w 295563"/>
              <a:gd name="connsiteY3" fmla="*/ 618836 h 61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563" h="618836">
                <a:moveTo>
                  <a:pt x="295563" y="0"/>
                </a:moveTo>
                <a:cubicBezTo>
                  <a:pt x="276321" y="13084"/>
                  <a:pt x="257079" y="26169"/>
                  <a:pt x="221673" y="110836"/>
                </a:cubicBezTo>
                <a:cubicBezTo>
                  <a:pt x="186267" y="195503"/>
                  <a:pt x="120072" y="423334"/>
                  <a:pt x="83127" y="508000"/>
                </a:cubicBezTo>
                <a:cubicBezTo>
                  <a:pt x="46182" y="592666"/>
                  <a:pt x="23091" y="605751"/>
                  <a:pt x="0" y="618836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9" name="직선 화살표 연결선 68">
            <a:extLst>
              <a:ext uri="{FF2B5EF4-FFF2-40B4-BE49-F238E27FC236}">
                <a16:creationId xmlns:a16="http://schemas.microsoft.com/office/drawing/2014/main" id="{A4963C6F-3B1D-847E-692F-ABCB67DE13CA}"/>
              </a:ext>
            </a:extLst>
          </p:cNvPr>
          <p:cNvCxnSpPr/>
          <p:nvPr/>
        </p:nvCxnSpPr>
        <p:spPr>
          <a:xfrm flipV="1">
            <a:off x="5029293" y="3574555"/>
            <a:ext cx="6555" cy="788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3E7F1538-7BB7-6CF5-0C78-26FE37907EDE}"/>
              </a:ext>
            </a:extLst>
          </p:cNvPr>
          <p:cNvSpPr txBox="1"/>
          <p:nvPr/>
        </p:nvSpPr>
        <p:spPr>
          <a:xfrm>
            <a:off x="4372388" y="4345931"/>
            <a:ext cx="136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Measurement point #1</a:t>
            </a:r>
            <a:endParaRPr lang="ko-KR" altLang="en-US" sz="1400" dirty="0"/>
          </a:p>
        </p:txBody>
      </p:sp>
      <p:cxnSp>
        <p:nvCxnSpPr>
          <p:cNvPr id="71" name="직선 화살표 연결선 70">
            <a:extLst>
              <a:ext uri="{FF2B5EF4-FFF2-40B4-BE49-F238E27FC236}">
                <a16:creationId xmlns:a16="http://schemas.microsoft.com/office/drawing/2014/main" id="{FABE24A0-DDF5-2D8A-2456-83EFFA91B21B}"/>
              </a:ext>
            </a:extLst>
          </p:cNvPr>
          <p:cNvCxnSpPr>
            <a:cxnSpLocks/>
          </p:cNvCxnSpPr>
          <p:nvPr/>
        </p:nvCxnSpPr>
        <p:spPr>
          <a:xfrm flipV="1">
            <a:off x="7858495" y="3239728"/>
            <a:ext cx="0" cy="1099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2D7EFE71-22CD-88A0-CCBF-481DFDEF43B8}"/>
              </a:ext>
            </a:extLst>
          </p:cNvPr>
          <p:cNvSpPr txBox="1"/>
          <p:nvPr/>
        </p:nvSpPr>
        <p:spPr>
          <a:xfrm>
            <a:off x="7339617" y="4394603"/>
            <a:ext cx="136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Measurement point #2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1655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6192136-AD5F-444D-D7DE-9810EC3D8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Measurement results (C1 short)</a:t>
            </a:r>
            <a:endParaRPr lang="ko-KR" altLang="en-US" sz="280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1F12D01-D7F1-36F7-369D-C2A2B00C0A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" name="그림 6" descr="스크린샷, 텍스트, 멀티미디어 소프트웨어, 그래픽 소프트웨어이(가) 표시된 사진&#10;&#10;자동 생성된 설명">
            <a:extLst>
              <a:ext uri="{FF2B5EF4-FFF2-40B4-BE49-F238E27FC236}">
                <a16:creationId xmlns:a16="http://schemas.microsoft.com/office/drawing/2014/main" id="{BA5CCA29-95A8-0632-EDFF-3B6C27A03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91" y="1626750"/>
            <a:ext cx="4320000" cy="1802250"/>
          </a:xfrm>
          <a:prstGeom prst="rect">
            <a:avLst/>
          </a:prstGeom>
        </p:spPr>
      </p:pic>
      <p:pic>
        <p:nvPicPr>
          <p:cNvPr id="9" name="그림 8" descr="텍스트, 스크린샷, 멀티미디어 소프트웨어, 그래픽 소프트웨어이(가) 표시된 사진&#10;&#10;자동 생성된 설명">
            <a:extLst>
              <a:ext uri="{FF2B5EF4-FFF2-40B4-BE49-F238E27FC236}">
                <a16:creationId xmlns:a16="http://schemas.microsoft.com/office/drawing/2014/main" id="{342079E5-28B2-8959-AF02-734F99B21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45" y="1626750"/>
            <a:ext cx="4320000" cy="1802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6E2585-7912-CF76-5F76-66977CAA34D8}"/>
              </a:ext>
            </a:extLst>
          </p:cNvPr>
          <p:cNvSpPr txBox="1"/>
          <p:nvPr/>
        </p:nvSpPr>
        <p:spPr>
          <a:xfrm>
            <a:off x="2433651" y="4908084"/>
            <a:ext cx="6368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Without HPF, there is no ringing and DC offset</a:t>
            </a:r>
          </a:p>
          <a:p>
            <a:r>
              <a:rPr lang="en-US" altLang="ko-KR" dirty="0"/>
              <a:t>- However, as pulse width increases, oscillation appears</a:t>
            </a:r>
            <a:endParaRPr lang="ko-KR" altLang="en-US" dirty="0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F7E3FE00-111C-4320-22D9-23E82D5096BA}"/>
              </a:ext>
            </a:extLst>
          </p:cNvPr>
          <p:cNvCxnSpPr>
            <a:cxnSpLocks/>
          </p:cNvCxnSpPr>
          <p:nvPr/>
        </p:nvCxnSpPr>
        <p:spPr>
          <a:xfrm flipV="1">
            <a:off x="3676951" y="2006356"/>
            <a:ext cx="0" cy="164992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9BB00E0-5222-999D-9D47-CD36FBD1195F}"/>
              </a:ext>
            </a:extLst>
          </p:cNvPr>
          <p:cNvSpPr txBox="1"/>
          <p:nvPr/>
        </p:nvSpPr>
        <p:spPr>
          <a:xfrm>
            <a:off x="2993404" y="3583347"/>
            <a:ext cx="136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Measurement point #1</a:t>
            </a:r>
            <a:endParaRPr lang="ko-KR" altLang="en-US" sz="1400" dirty="0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505B47C-35BB-F2C7-6BE0-9F4E9A2381AA}"/>
              </a:ext>
            </a:extLst>
          </p:cNvPr>
          <p:cNvCxnSpPr>
            <a:cxnSpLocks/>
          </p:cNvCxnSpPr>
          <p:nvPr/>
        </p:nvCxnSpPr>
        <p:spPr>
          <a:xfrm flipV="1">
            <a:off x="8515049" y="2101936"/>
            <a:ext cx="0" cy="164992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9D786F-3D39-708A-EE27-DC1F3BE61DA6}"/>
              </a:ext>
            </a:extLst>
          </p:cNvPr>
          <p:cNvSpPr txBox="1"/>
          <p:nvPr/>
        </p:nvSpPr>
        <p:spPr>
          <a:xfrm>
            <a:off x="7831502" y="3678927"/>
            <a:ext cx="136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Measurement point #1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36010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22CCF103-BE73-4A45-B169-768FC7151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Measurement results (different C1)</a:t>
            </a:r>
            <a:endParaRPr lang="ko-KR" altLang="en-US" sz="280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F57BE39-98C6-180F-F2F6-2EEA2D4D07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 descr="스크린샷, 텍스트, 멀티미디어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85FE897D-746F-D362-7FB4-2FFEB0005E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2" t="3158" r="27913" b="54030"/>
          <a:stretch/>
        </p:blipFill>
        <p:spPr>
          <a:xfrm>
            <a:off x="4117964" y="1597842"/>
            <a:ext cx="3311904" cy="2177592"/>
          </a:xfrm>
          <a:prstGeom prst="rect">
            <a:avLst/>
          </a:prstGeom>
        </p:spPr>
      </p:pic>
      <p:pic>
        <p:nvPicPr>
          <p:cNvPr id="7" name="그림 6" descr="텍스트, 스크린샷, 멀티미디어 소프트웨어, 그래픽 소프트웨어이(가) 표시된 사진&#10;&#10;자동 생성된 설명">
            <a:extLst>
              <a:ext uri="{FF2B5EF4-FFF2-40B4-BE49-F238E27FC236}">
                <a16:creationId xmlns:a16="http://schemas.microsoft.com/office/drawing/2014/main" id="{AD5EE9EC-1189-667E-ED88-9F0C6D75E2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1" t="191" r="26701" b="56996"/>
          <a:stretch/>
        </p:blipFill>
        <p:spPr>
          <a:xfrm>
            <a:off x="150827" y="1597842"/>
            <a:ext cx="3101420" cy="2177593"/>
          </a:xfrm>
          <a:prstGeom prst="rect">
            <a:avLst/>
          </a:prstGeom>
        </p:spPr>
      </p:pic>
      <p:pic>
        <p:nvPicPr>
          <p:cNvPr id="8" name="그림 7" descr="스크린샷, 텍스트, 멀티미디어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9122BE9F-E13A-7A85-1D68-D33E7EC507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2" t="2415" r="25695" b="54773"/>
          <a:stretch/>
        </p:blipFill>
        <p:spPr>
          <a:xfrm>
            <a:off x="8112855" y="1597842"/>
            <a:ext cx="3469065" cy="21775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249A56-7B1B-47BB-7D9D-17F18E60AEEF}"/>
              </a:ext>
            </a:extLst>
          </p:cNvPr>
          <p:cNvSpPr txBox="1"/>
          <p:nvPr/>
        </p:nvSpPr>
        <p:spPr>
          <a:xfrm>
            <a:off x="9081165" y="3843678"/>
            <a:ext cx="1837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pc="-1" dirty="0">
                <a:latin typeface="맑은 고딕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C1 : short</a:t>
            </a:r>
            <a:endParaRPr lang="en-US" altLang="ko-KR" sz="1800" b="0" strike="noStrike" spc="-1" dirty="0">
              <a:latin typeface="+mn-ea"/>
              <a:cs typeface="Malgun Gothic Semilight" panose="020B0502040204020203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8FA9B0-BDD1-752E-580B-EAFB8F006833}"/>
              </a:ext>
            </a:extLst>
          </p:cNvPr>
          <p:cNvSpPr txBox="1"/>
          <p:nvPr/>
        </p:nvSpPr>
        <p:spPr>
          <a:xfrm>
            <a:off x="5333601" y="3800462"/>
            <a:ext cx="1837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pc="-1" dirty="0">
                <a:latin typeface="맑은 고딕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C1 : 0.2nF</a:t>
            </a:r>
            <a:endParaRPr lang="en-US" altLang="ko-KR" sz="1800" b="0" strike="noStrike" spc="-1" dirty="0">
              <a:latin typeface="+mn-ea"/>
              <a:cs typeface="Malgun Gothic Semilight" panose="020B0502040204020203" pitchFamily="34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4DFE20-30E2-4A73-2FD8-5A1308690865}"/>
              </a:ext>
            </a:extLst>
          </p:cNvPr>
          <p:cNvSpPr txBox="1"/>
          <p:nvPr/>
        </p:nvSpPr>
        <p:spPr>
          <a:xfrm>
            <a:off x="1117892" y="3776177"/>
            <a:ext cx="1837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pc="-1" dirty="0">
                <a:latin typeface="맑은 고딕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C1 : 10nF</a:t>
            </a:r>
            <a:endParaRPr lang="en-US" altLang="ko-KR" sz="1800" b="0" strike="noStrike" spc="-1" dirty="0">
              <a:latin typeface="+mn-ea"/>
              <a:cs typeface="Malgun Gothic Semilight" panose="020B0502040204020203" pitchFamily="34" charset="-127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FCD985C8-F029-3055-68B9-082CA9A7C7D3}"/>
              </a:ext>
            </a:extLst>
          </p:cNvPr>
          <p:cNvCxnSpPr>
            <a:cxnSpLocks/>
          </p:cNvCxnSpPr>
          <p:nvPr/>
        </p:nvCxnSpPr>
        <p:spPr>
          <a:xfrm flipV="1">
            <a:off x="1201606" y="2817431"/>
            <a:ext cx="0" cy="164992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D744965-B0EC-F7AB-B5D4-3BDCC9B369B7}"/>
              </a:ext>
            </a:extLst>
          </p:cNvPr>
          <p:cNvSpPr txBox="1"/>
          <p:nvPr/>
        </p:nvSpPr>
        <p:spPr>
          <a:xfrm>
            <a:off x="518059" y="4394422"/>
            <a:ext cx="136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Measurement point #1</a:t>
            </a:r>
            <a:endParaRPr lang="ko-KR" altLang="en-US" sz="1400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D3D079A2-802B-CA5E-2B73-0F7F5366553C}"/>
              </a:ext>
            </a:extLst>
          </p:cNvPr>
          <p:cNvCxnSpPr>
            <a:cxnSpLocks/>
          </p:cNvCxnSpPr>
          <p:nvPr/>
        </p:nvCxnSpPr>
        <p:spPr>
          <a:xfrm flipV="1">
            <a:off x="2297052" y="2699152"/>
            <a:ext cx="0" cy="169527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F2A2074-4C56-8C87-2067-393B056C7C12}"/>
              </a:ext>
            </a:extLst>
          </p:cNvPr>
          <p:cNvSpPr txBox="1"/>
          <p:nvPr/>
        </p:nvSpPr>
        <p:spPr>
          <a:xfrm>
            <a:off x="1885153" y="4394422"/>
            <a:ext cx="136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Measurement point #2</a:t>
            </a:r>
            <a:endParaRPr lang="ko-KR" alt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B7F4D2-8B04-F093-AD5A-AD5CA5702909}"/>
              </a:ext>
            </a:extLst>
          </p:cNvPr>
          <p:cNvSpPr txBox="1"/>
          <p:nvPr/>
        </p:nvSpPr>
        <p:spPr>
          <a:xfrm>
            <a:off x="2428618" y="5217423"/>
            <a:ext cx="87341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With different C1, (for the measuring high reflective target)</a:t>
            </a:r>
          </a:p>
          <a:p>
            <a:r>
              <a:rPr lang="en-US" altLang="ko-KR" dirty="0"/>
              <a:t>	- There are ringing, additional DC offset, relatively low frequency drift</a:t>
            </a:r>
          </a:p>
          <a:p>
            <a:endParaRPr lang="en-US" altLang="ko-KR" dirty="0"/>
          </a:p>
          <a:p>
            <a:r>
              <a:rPr lang="en-US" altLang="ko-KR" b="1" dirty="0"/>
              <a:t>When comparator is off state, this problem does not occur</a:t>
            </a:r>
          </a:p>
          <a:p>
            <a:endParaRPr lang="en-US" altLang="ko-KR" dirty="0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C17BECC4-3B92-98A2-E558-198CCCB4E557}"/>
              </a:ext>
            </a:extLst>
          </p:cNvPr>
          <p:cNvCxnSpPr/>
          <p:nvPr/>
        </p:nvCxnSpPr>
        <p:spPr>
          <a:xfrm>
            <a:off x="5652655" y="2461652"/>
            <a:ext cx="0" cy="512457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A3ECFE9-C63B-8B9B-0B14-8C05FF200346}"/>
              </a:ext>
            </a:extLst>
          </p:cNvPr>
          <p:cNvSpPr txBox="1"/>
          <p:nvPr/>
        </p:nvSpPr>
        <p:spPr>
          <a:xfrm>
            <a:off x="5690397" y="2514486"/>
            <a:ext cx="1655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DC offset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BF212B-98C3-17FD-A770-7F5C7AFC0AD0}"/>
              </a:ext>
            </a:extLst>
          </p:cNvPr>
          <p:cNvSpPr txBox="1"/>
          <p:nvPr/>
        </p:nvSpPr>
        <p:spPr>
          <a:xfrm>
            <a:off x="8342925" y="2950137"/>
            <a:ext cx="324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Relatively low frequency drift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9AA99A5C-AC55-94A7-BA56-7A10205C9690}"/>
              </a:ext>
            </a:extLst>
          </p:cNvPr>
          <p:cNvCxnSpPr>
            <a:cxnSpLocks/>
          </p:cNvCxnSpPr>
          <p:nvPr/>
        </p:nvCxnSpPr>
        <p:spPr>
          <a:xfrm>
            <a:off x="9683239" y="2725973"/>
            <a:ext cx="957357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9FEF7276-1CEE-ECB3-C7C6-7B213C51A300}"/>
              </a:ext>
            </a:extLst>
          </p:cNvPr>
          <p:cNvCxnSpPr>
            <a:cxnSpLocks/>
          </p:cNvCxnSpPr>
          <p:nvPr/>
        </p:nvCxnSpPr>
        <p:spPr>
          <a:xfrm>
            <a:off x="1818373" y="3229355"/>
            <a:ext cx="1220491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44FD54A-74CA-18B8-5CC1-9DD5D1E889DF}"/>
              </a:ext>
            </a:extLst>
          </p:cNvPr>
          <p:cNvSpPr txBox="1"/>
          <p:nvPr/>
        </p:nvSpPr>
        <p:spPr>
          <a:xfrm>
            <a:off x="1937789" y="3223099"/>
            <a:ext cx="1655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chemeClr val="bg1"/>
                </a:solidFill>
              </a:rPr>
              <a:t>Ringings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34781"/>
      </p:ext>
    </p:extLst>
  </p:cSld>
  <p:clrMapOvr>
    <a:masterClrMapping/>
  </p:clrMapOvr>
</p:sld>
</file>

<file path=ppt/theme/theme1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테마1" id="{E30DF3EB-ED13-499D-8830-66239FAA97A5}" vid="{9AF49120-61B7-4E18-9C1F-91765F040379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6113</TotalTime>
  <Words>873</Words>
  <Application>Microsoft Office PowerPoint</Application>
  <PresentationFormat>와이드스크린</PresentationFormat>
  <Paragraphs>236</Paragraphs>
  <Slides>13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맑은 고딕</vt:lpstr>
      <vt:lpstr>Arial</vt:lpstr>
      <vt:lpstr>Cambria Math</vt:lpstr>
      <vt:lpstr>Wingdings</vt:lpstr>
      <vt:lpstr>테마1</vt:lpstr>
      <vt:lpstr>Issue of the designing TIA and comparator Using LMH34400, TLV3601</vt:lpstr>
      <vt:lpstr>Design Objectives and Issues</vt:lpstr>
      <vt:lpstr>TIA and Comparator circuit</vt:lpstr>
      <vt:lpstr>Design configuration</vt:lpstr>
      <vt:lpstr>Measurement results (1/2)</vt:lpstr>
      <vt:lpstr>Measurement results (2/2)</vt:lpstr>
      <vt:lpstr>design configuration (changing the C1)</vt:lpstr>
      <vt:lpstr>Measurement results (C1 short)</vt:lpstr>
      <vt:lpstr>Measurement results (different C1)</vt:lpstr>
      <vt:lpstr>Measurement results (comparator off)</vt:lpstr>
      <vt:lpstr>design configuration (Without hysteresis)</vt:lpstr>
      <vt:lpstr>Measurement results (without HPF and hysteresis)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[GL-507] 23년도 개발진도보고서</dc:title>
  <dc:creator>yeomin yoon</dc:creator>
  <cp:lastModifiedBy>조 영준</cp:lastModifiedBy>
  <cp:revision>192</cp:revision>
  <cp:lastPrinted>2024-02-06T05:48:55Z</cp:lastPrinted>
  <dcterms:created xsi:type="dcterms:W3CDTF">2023-12-20T09:37:21Z</dcterms:created>
  <dcterms:modified xsi:type="dcterms:W3CDTF">2024-07-12T04:10:07Z</dcterms:modified>
</cp:coreProperties>
</file>