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6" r:id="rId2"/>
    <p:sldId id="409" r:id="rId3"/>
    <p:sldId id="397" r:id="rId4"/>
    <p:sldId id="407" r:id="rId5"/>
    <p:sldId id="400" r:id="rId6"/>
    <p:sldId id="408" r:id="rId7"/>
    <p:sldId id="410" r:id="rId8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1700C0"/>
    <a:srgbClr val="70F72D"/>
    <a:srgbClr val="0070C0"/>
    <a:srgbClr val="DE0000"/>
    <a:srgbClr val="AAA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15" autoAdjust="0"/>
    <p:restoredTop sz="97178" autoAdjust="0"/>
  </p:normalViewPr>
  <p:slideViewPr>
    <p:cSldViewPr snapToGrid="0">
      <p:cViewPr>
        <p:scale>
          <a:sx n="125" d="100"/>
          <a:sy n="125" d="100"/>
        </p:scale>
        <p:origin x="-1302" y="72"/>
      </p:cViewPr>
      <p:guideLst>
        <p:guide orient="horz" pos="2160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22"/>
    </p:cViewPr>
  </p:sorterViewPr>
  <p:notesViewPr>
    <p:cSldViewPr snapToGrid="0">
      <p:cViewPr varScale="1">
        <p:scale>
          <a:sx n="51" d="100"/>
          <a:sy n="51" d="100"/>
        </p:scale>
        <p:origin x="-2850" y="-96"/>
      </p:cViewPr>
      <p:guideLst>
        <p:guide orient="horz" pos="2932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7" tIns="46203" rIns="92407" bIns="4620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132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7" tIns="46203" rIns="92407" bIns="4620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7" tIns="46203" rIns="92407" bIns="4620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7" tIns="46203" rIns="92407" bIns="4620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3DAD880-3724-4848-98EA-716842416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945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7" tIns="46203" rIns="92407" bIns="4620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2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7" tIns="46203" rIns="92407" bIns="4620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57725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1823"/>
            <a:ext cx="561848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7" tIns="46203" rIns="92407" bIns="462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7" tIns="46203" rIns="92407" bIns="4620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7" tIns="46203" rIns="92407" bIns="4620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0CB6868-48D7-4BFC-9F03-8381AA676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586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571F97-E464-4E04-B72A-4CF3AE128731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571F97-E464-4E04-B72A-4CF3AE128731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200A9-06BF-4938-A093-20D61B73AD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D1C37-7390-445D-872B-BD6BFAE54C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C321F-F75A-48A8-923D-3A5FB6901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A8C6D-D3E4-4B63-8B25-6E0F523C0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1E37E-B7F8-4298-95C0-76C2B90E5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142875"/>
            <a:ext cx="2141537" cy="573563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42875"/>
            <a:ext cx="6275388" cy="57356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A6CB7-88C7-41A5-A4FB-313FA6CCC2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6321425"/>
            <a:ext cx="8810625" cy="466725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B24CC-3CCB-4026-9816-6DBF29DA2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6324600"/>
            <a:ext cx="88042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321425"/>
            <a:ext cx="8810625" cy="466725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A878E-E0DB-462E-90C6-AC20AE159C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_grey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6324600"/>
            <a:ext cx="878205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321425"/>
            <a:ext cx="8810625" cy="466725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7BEBA-EB53-483B-B116-21B04D1849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1048468"/>
            <a:ext cx="8467725" cy="4945932"/>
          </a:xfrm>
        </p:spPr>
        <p:txBody>
          <a:bodyPr/>
          <a:lstStyle>
            <a:lvl1pPr>
              <a:spcBef>
                <a:spcPts val="800"/>
              </a:spcBef>
              <a:defRPr/>
            </a:lvl1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A67C2-F2FA-4539-B866-2EB9853DE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38925" y="6049963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6B00B-67AD-47E2-9D6F-6A61AF907C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1185863"/>
            <a:ext cx="4157663" cy="46926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185863"/>
            <a:ext cx="4157662" cy="4692650"/>
          </a:xfr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036F1-C136-4BB6-9BB2-958BCE60A5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3DA1D-B30B-49CA-B597-147FC130A5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F0F6A-A0C2-4563-B5EF-6D3A47AB71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6324600"/>
            <a:ext cx="88042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1275" y="6324600"/>
            <a:ext cx="87407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6321425"/>
            <a:ext cx="8810625" cy="466725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29" name="Picture 8" descr="ti_logo_powerpoint_1_line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42875"/>
            <a:ext cx="84582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5" y="1058863"/>
            <a:ext cx="8467725" cy="4935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049963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A45460DF-354D-40B4-827D-B61CF05F0B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20" r:id="rId5"/>
    <p:sldLayoutId id="2147483933" r:id="rId6"/>
    <p:sldLayoutId id="2147483921" r:id="rId7"/>
    <p:sldLayoutId id="2147483922" r:id="rId8"/>
    <p:sldLayoutId id="2147483923" r:id="rId9"/>
    <p:sldLayoutId id="2147483924" r:id="rId10"/>
    <p:sldLayoutId id="2147483925" r:id="rId11"/>
    <p:sldLayoutId id="2147483926" r:id="rId12"/>
    <p:sldLayoutId id="2147483927" r:id="rId13"/>
    <p:sldLayoutId id="2147483928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227013" indent="-227013" algn="l" rtl="0" eaLnBrk="0" fontAlgn="base" hangingPunct="0">
        <a:spcBef>
          <a:spcPts val="8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3336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854075" indent="-165100" algn="l" rtl="0" eaLnBrk="0" fontAlgn="base" hangingPunct="0">
        <a:spcBef>
          <a:spcPct val="15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1738" indent="-233363" algn="l" rtl="0" eaLnBrk="0" fontAlgn="base" hangingPunct="0">
        <a:spcBef>
          <a:spcPct val="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489075" indent="-173038" algn="l" rtl="0" eaLnBrk="0" fontAlgn="base" hangingPunct="0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19462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034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8606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178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.com/product/INA126" TargetMode="External"/><Relationship Id="rId2" Type="http://schemas.openxmlformats.org/officeDocument/2006/relationships/hyperlink" Target="https://e2e.ti.com/cfs-file/__key/communityserver-discussions-components-files/14/F.TECNICA-SWK-_2800_ES_B700_D1067_2D00_R00_2900_.pdf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png"/><Relationship Id="rId4" Type="http://schemas.openxmlformats.org/officeDocument/2006/relationships/hyperlink" Target="https://e2e.ti.com/cfs-file/__key/communityserver-discussions-components-files/14/INA126_5F00_Schematic1.GI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.com/tool/ina-cmv-calc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.com/tool/ina-cmv-calc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7733" y="1926322"/>
            <a:ext cx="8458200" cy="1470025"/>
          </a:xfrm>
        </p:spPr>
        <p:txBody>
          <a:bodyPr/>
          <a:lstStyle/>
          <a:p>
            <a:r>
              <a:rPr lang="en-US" dirty="0" smtClean="0"/>
              <a:t>INA126 Load Cell Analysis</a:t>
            </a:r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Tim Green, MGTS</a:t>
            </a:r>
          </a:p>
          <a:p>
            <a:r>
              <a:rPr lang="en-US" dirty="0" smtClean="0"/>
              <a:t>Precision Op Amp Applications Manager</a:t>
            </a:r>
          </a:p>
          <a:p>
            <a:r>
              <a:rPr lang="en-US" dirty="0" smtClean="0"/>
              <a:t>October 23, 2018</a:t>
            </a:r>
            <a:endParaRPr lang="en-US" dirty="0" smtClean="0"/>
          </a:p>
        </p:txBody>
      </p:sp>
      <p:sp>
        <p:nvSpPr>
          <p:cNvPr id="7172" name="Rectangle 24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CF2B371-F15F-4766-A94A-BC561747A827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B1087E4-85DA-4D1C-95F9-DD078BAA16D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12713"/>
            <a:ext cx="7824787" cy="411162"/>
          </a:xfrm>
        </p:spPr>
        <p:txBody>
          <a:bodyPr/>
          <a:lstStyle/>
          <a:p>
            <a:r>
              <a:rPr lang="en-US" sz="2000" dirty="0" smtClean="0"/>
              <a:t>Summary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9724" y="620785"/>
            <a:ext cx="85399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1600" dirty="0" smtClean="0"/>
              <a:t>For 5V single supply maximum output and input range is achieved by tying the REF pin to GND.</a:t>
            </a:r>
          </a:p>
          <a:p>
            <a:pPr marL="342900" indent="-342900">
              <a:buAutoNum type="arabicParenR"/>
            </a:pPr>
            <a:endParaRPr lang="en-US" sz="1600" dirty="0"/>
          </a:p>
          <a:p>
            <a:pPr marL="342900" indent="-342900">
              <a:buAutoNum type="arabicParenR"/>
            </a:pPr>
            <a:r>
              <a:rPr lang="en-US" sz="1600" dirty="0" smtClean="0"/>
              <a:t>For 5V bridge excitation, differential input and output is summarized below.  Use INA-CMV-CALC (link included in follow-on slides)  calculator to see linear operating region of instrumentation amplifiers.</a:t>
            </a:r>
            <a:endParaRPr lang="en-US" sz="1600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934" y="2289505"/>
            <a:ext cx="4447117" cy="1091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632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B1087E4-85DA-4D1C-95F9-DD078BAA16D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12713"/>
            <a:ext cx="7824787" cy="411162"/>
          </a:xfrm>
        </p:spPr>
        <p:txBody>
          <a:bodyPr/>
          <a:lstStyle/>
          <a:p>
            <a:r>
              <a:rPr lang="en-US" sz="2000" dirty="0" smtClean="0"/>
              <a:t>Customer Inputs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3238" y="596056"/>
            <a:ext cx="8716710" cy="267765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I am working in a new design in which I need to amplify the signal of a load cell sensor on a small elevator. I attach the datasheet of the load cell (I am using the 1250kg model)</a:t>
            </a:r>
            <a:r>
              <a:rPr kumimoji="0" lang="en-US" altLang="en-US" sz="1200" b="0" i="0" u="sng" strike="noStrike" cap="none" normalizeH="0" baseline="0" dirty="0" smtClean="0">
                <a:ln>
                  <a:noFill/>
                </a:ln>
                <a:solidFill>
                  <a:srgbClr val="AA6666"/>
                </a:solidFill>
                <a:effectLst/>
                <a:latin typeface="+mj-lt"/>
                <a:hlinkClick r:id="rId2"/>
              </a:rPr>
              <a:t>F.TECNICA SWK (ES·D1067-R00).pdf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I do not need too much accuracy in the measurements. It is used just as a load limiter and it is calibrated once installed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en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 each elevator. (first it is calibrated the zero load (which is the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weigth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 of the cabin = 250kg) and after that it is calibrated a known load (around 200kg extra so 450kg in total))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The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sensibilty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 is 1,3...2mV/V and I don not need to have accuracy nor linearity in the zone of 0-150kg. The zone I am interested in have quite good readings is 150-1250kg.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I have though in using the </a:t>
            </a:r>
            <a:r>
              <a:rPr kumimoji="0" lang="en-US" altLang="en-US" sz="1200" b="0" i="0" u="sng" strike="noStrike" cap="none" normalizeH="0" baseline="0" dirty="0" smtClean="0">
                <a:ln>
                  <a:noFill/>
                </a:ln>
                <a:solidFill>
                  <a:srgbClr val="AA6666"/>
                </a:solidFill>
                <a:effectLst/>
                <a:latin typeface="+mj-lt"/>
                <a:hlinkClick r:id="rId3" tooltip="Link to Product Folder"/>
              </a:rPr>
              <a:t>INA126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</a:rPr>
              <a:t> in a sing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  <a:hlinkClick r:id="rId4"/>
              </a:rPr>
              <a:t>le power supply mode (I do not have negative power supply) but I have some doubts about the ref input (pin 5) connection. 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hlinkClick r:id="rId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j-lt"/>
                <a:hlinkClick r:id="rId4"/>
              </a:rPr>
              <a:t>I have design the following scheme</a:t>
            </a:r>
          </a:p>
          <a:p>
            <a:r>
              <a:rPr lang="en-US" sz="1200" dirty="0">
                <a:latin typeface="+mj-lt"/>
              </a:rPr>
              <a:t>And I want an output from 0V to 4.5V </a:t>
            </a:r>
            <a:r>
              <a:rPr lang="en-US" sz="1200" dirty="0" err="1">
                <a:latin typeface="+mj-lt"/>
              </a:rPr>
              <a:t>aprox</a:t>
            </a:r>
            <a:r>
              <a:rPr lang="en-US" sz="1200" dirty="0">
                <a:latin typeface="+mj-lt"/>
              </a:rPr>
              <a:t> (that is why I configure a gain of </a:t>
            </a:r>
            <a:r>
              <a:rPr lang="en-US" sz="1200" dirty="0" err="1">
                <a:latin typeface="+mj-lt"/>
              </a:rPr>
              <a:t>aprox</a:t>
            </a:r>
            <a:r>
              <a:rPr lang="en-US" sz="1200" dirty="0">
                <a:latin typeface="+mj-lt"/>
              </a:rPr>
              <a:t>. 450 to have 4.5V from 10mV (=2m/V*5V).</a:t>
            </a:r>
          </a:p>
          <a:p>
            <a:r>
              <a:rPr lang="en-US" sz="1200" dirty="0">
                <a:latin typeface="+mj-lt"/>
              </a:rPr>
              <a:t>My doubt is </a:t>
            </a:r>
            <a:r>
              <a:rPr lang="en-US" sz="1200" b="1" u="sng" dirty="0">
                <a:latin typeface="+mj-lt"/>
              </a:rPr>
              <a:t>how I should connect the ref pin to obtain an output from 0V to </a:t>
            </a:r>
            <a:r>
              <a:rPr lang="en-US" sz="1200" b="1" u="sng" dirty="0" err="1">
                <a:latin typeface="+mj-lt"/>
              </a:rPr>
              <a:t>aprox</a:t>
            </a:r>
            <a:r>
              <a:rPr lang="en-US" sz="1200" b="1" u="sng" dirty="0">
                <a:latin typeface="+mj-lt"/>
              </a:rPr>
              <a:t> 4.5V.</a:t>
            </a:r>
            <a:endParaRPr lang="en-US" sz="1200" dirty="0"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hlinkClick r:id="rId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sng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+mj-lt"/>
                <a:hlinkClick r:id="rId4"/>
              </a:rPr>
              <a:t>  </a:t>
            </a:r>
            <a:endParaRPr kumimoji="0" lang="en-US" altLang="en-US" sz="1200" b="0" i="0" u="sng" strike="noStrike" cap="none" normalizeH="0" baseline="0" dirty="0" smtClean="0">
              <a:ln>
                <a:noFill/>
              </a:ln>
              <a:solidFill>
                <a:srgbClr val="CC0000"/>
              </a:solidFill>
              <a:effectLst/>
              <a:latin typeface="+mj-lt"/>
            </a:endParaRPr>
          </a:p>
        </p:txBody>
      </p:sp>
      <p:pic>
        <p:nvPicPr>
          <p:cNvPr id="1026" name="Picture 2" descr=" 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094" y="3164655"/>
            <a:ext cx="5410200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 Analysis </a:t>
            </a:r>
            <a:endParaRPr lang="en-US" dirty="0" smtClean="0"/>
          </a:p>
        </p:txBody>
      </p:sp>
      <p:sp>
        <p:nvSpPr>
          <p:cNvPr id="7172" name="Rectangle 24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CF2B371-F15F-4766-A94A-BC561747A827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9066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B1087E4-85DA-4D1C-95F9-DD078BAA16D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12713"/>
            <a:ext cx="7824787" cy="411162"/>
          </a:xfrm>
        </p:spPr>
        <p:txBody>
          <a:bodyPr/>
          <a:lstStyle/>
          <a:p>
            <a:r>
              <a:rPr lang="en-US" sz="2000" dirty="0" smtClean="0"/>
              <a:t>Customer Circuit Transient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3673" y="780176"/>
            <a:ext cx="615008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Analysis Assumptions:</a:t>
            </a:r>
          </a:p>
          <a:p>
            <a:r>
              <a:rPr lang="en-US" dirty="0" smtClean="0"/>
              <a:t>Bridge excitation = +5V</a:t>
            </a:r>
          </a:p>
          <a:p>
            <a:r>
              <a:rPr lang="en-US" dirty="0" smtClean="0"/>
              <a:t>Common mode input voltage = +2.5V</a:t>
            </a:r>
          </a:p>
          <a:p>
            <a:r>
              <a:rPr lang="en-US" dirty="0" smtClean="0"/>
              <a:t>Supplies = +5V, GND</a:t>
            </a:r>
          </a:p>
          <a:p>
            <a:r>
              <a:rPr lang="en-US" dirty="0" smtClean="0"/>
              <a:t>Differential input voltage at 5V excitation = 1.2mV to 10mV</a:t>
            </a:r>
          </a:p>
          <a:p>
            <a:r>
              <a:rPr lang="en-US" dirty="0"/>
              <a:t>	</a:t>
            </a:r>
            <a:r>
              <a:rPr lang="en-US" dirty="0" smtClean="0"/>
              <a:t>(assume 10mV for 1250kG, 1.2mV for 150kG)</a:t>
            </a:r>
          </a:p>
          <a:p>
            <a:r>
              <a:rPr lang="en-US" dirty="0" smtClean="0"/>
              <a:t>Instrumentation Amplifier Gain = 449.45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B1087E4-85DA-4D1C-95F9-DD078BAA16D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12713"/>
            <a:ext cx="7824787" cy="411162"/>
          </a:xfrm>
        </p:spPr>
        <p:txBody>
          <a:bodyPr/>
          <a:lstStyle/>
          <a:p>
            <a:r>
              <a:rPr lang="en-US" sz="2000" dirty="0" smtClean="0"/>
              <a:t>Use INA126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14" y="478260"/>
            <a:ext cx="8489659" cy="5258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558917" y="5844110"/>
            <a:ext cx="37241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hlinkClick r:id="rId3"/>
              </a:rPr>
              <a:t>http://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www.ti.com/tool/ina-cmv-calc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96240" y="4800600"/>
            <a:ext cx="1028700" cy="28956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50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B1087E4-85DA-4D1C-95F9-DD078BAA16D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12713"/>
            <a:ext cx="7824787" cy="411162"/>
          </a:xfrm>
        </p:spPr>
        <p:txBody>
          <a:bodyPr/>
          <a:lstStyle/>
          <a:p>
            <a:r>
              <a:rPr lang="en-US" sz="2000" dirty="0" smtClean="0"/>
              <a:t>Use INA333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57" y="511814"/>
            <a:ext cx="8498047" cy="5263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58917" y="5844110"/>
            <a:ext cx="37241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hlinkClick r:id="rId3"/>
              </a:rPr>
              <a:t>http://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www.ti.com/tool/ina-cmv-calc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57200" y="4815840"/>
            <a:ext cx="1028700" cy="28956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1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EAEAE"/>
      </a:accent2>
      <a:accent3>
        <a:srgbClr val="117788"/>
      </a:accent3>
      <a:accent4>
        <a:srgbClr val="404040"/>
      </a:accent4>
      <a:accent5>
        <a:srgbClr val="7F7F7F"/>
      </a:accent5>
      <a:accent6>
        <a:srgbClr val="32B4CE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23621</TotalTime>
  <Words>278</Words>
  <Application>Microsoft Office PowerPoint</Application>
  <PresentationFormat>On-screen Show (4:3)</PresentationFormat>
  <Paragraphs>40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FinalPowerpoint</vt:lpstr>
      <vt:lpstr>INA126 Load Cell Analysis</vt:lpstr>
      <vt:lpstr>Summary</vt:lpstr>
      <vt:lpstr>Customer Inputs</vt:lpstr>
      <vt:lpstr>TI Analysis </vt:lpstr>
      <vt:lpstr>Customer Circuit Transient</vt:lpstr>
      <vt:lpstr>Use INA126</vt:lpstr>
      <vt:lpstr>Use INA333</vt:lpstr>
    </vt:vector>
  </TitlesOfParts>
  <Company>Texas Instruments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Greene, Matt</dc:creator>
  <cp:lastModifiedBy>Windows User</cp:lastModifiedBy>
  <cp:revision>1356</cp:revision>
  <cp:lastPrinted>2017-11-22T21:12:00Z</cp:lastPrinted>
  <dcterms:created xsi:type="dcterms:W3CDTF">2007-12-19T20:51:45Z</dcterms:created>
  <dcterms:modified xsi:type="dcterms:W3CDTF">2018-10-24T06:00:09Z</dcterms:modified>
</cp:coreProperties>
</file>