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6" r:id="rId2"/>
    <p:sldId id="558" r:id="rId3"/>
    <p:sldId id="524" r:id="rId4"/>
    <p:sldId id="520" r:id="rId5"/>
    <p:sldId id="553" r:id="rId6"/>
    <p:sldId id="521" r:id="rId7"/>
    <p:sldId id="554" r:id="rId8"/>
    <p:sldId id="555" r:id="rId9"/>
    <p:sldId id="556" r:id="rId10"/>
    <p:sldId id="559" r:id="rId11"/>
    <p:sldId id="523" r:id="rId12"/>
    <p:sldId id="526" r:id="rId13"/>
    <p:sldId id="525" r:id="rId14"/>
    <p:sldId id="527" r:id="rId15"/>
    <p:sldId id="528" r:id="rId16"/>
    <p:sldId id="570" r:id="rId17"/>
    <p:sldId id="560" r:id="rId18"/>
    <p:sldId id="561" r:id="rId19"/>
    <p:sldId id="571" r:id="rId20"/>
    <p:sldId id="572" r:id="rId21"/>
    <p:sldId id="573" r:id="rId22"/>
    <p:sldId id="557" r:id="rId23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0000"/>
    <a:srgbClr val="FF0000"/>
    <a:srgbClr val="1700C0"/>
    <a:srgbClr val="70F72D"/>
    <a:srgbClr val="0070C0"/>
    <a:srgbClr val="AAAAA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87246" autoAdjust="0"/>
  </p:normalViewPr>
  <p:slideViewPr>
    <p:cSldViewPr snapToGrid="0">
      <p:cViewPr varScale="1">
        <p:scale>
          <a:sx n="98" d="100"/>
          <a:sy n="98" d="100"/>
        </p:scale>
        <p:origin x="-2184" y="-102"/>
      </p:cViewPr>
      <p:guideLst>
        <p:guide orient="horz" pos="216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22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2957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4" tIns="46651" rIns="93304" bIns="4665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092" y="0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4" tIns="46651" rIns="93304" bIns="4665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7422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4" tIns="46651" rIns="93304" bIns="4665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092" y="8917422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4" tIns="46651" rIns="93304" bIns="4665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F21AE6-629B-40CD-99D1-85B8D87C3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4" tIns="46651" rIns="93304" bIns="4665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092" y="0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4" tIns="46651" rIns="93304" bIns="4665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704850"/>
            <a:ext cx="4695825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48" y="4459526"/>
            <a:ext cx="5681980" cy="422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4" tIns="46651" rIns="93304" bIns="46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7422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4" tIns="46651" rIns="93304" bIns="4665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092" y="8917422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4" tIns="46651" rIns="93304" bIns="4665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1501AE-5172-4FFD-819B-AA054DA76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D2AFE-4E5F-458E-B855-E3BEF7B0B227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D2AFE-4E5F-458E-B855-E3BEF7B0B227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D2AFE-4E5F-458E-B855-E3BEF7B0B227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1501AE-5172-4FFD-819B-AA054DA7634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D2AFE-4E5F-458E-B855-E3BEF7B0B227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321C2-8930-42D1-9F82-89968566A590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AE17C-7708-4A93-9DF3-C9E0FB33B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44203-2459-42D4-90A1-E14024B54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C723D-38FB-42CC-9DD6-020B6CA2E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BCE0E-117F-4B1B-B65D-23A0CC705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8F7F-3A21-4871-A021-7469C6624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9A13-F837-4A2C-822C-C678A16EE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1425"/>
            <a:ext cx="8810625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52186-EF28-44C8-BC38-5FCCF463D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321425"/>
            <a:ext cx="8810625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6BB9B-C2E6-4390-8172-4E6F1A15D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321425"/>
            <a:ext cx="8810625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CBC60-B4AA-498B-BF1B-FE31552F6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552DA-37CB-4FFB-9E96-59D47427F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B2BC5-CBE2-48A5-B568-9F1C0BC2D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C3220-45E1-4D49-B491-B1AE4FF1D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EB06C-2702-4D85-BF03-A59492923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32329-08D7-4A47-96B1-6D898DE67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6321425"/>
            <a:ext cx="8810625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149" name="Picture 8" descr="ti_logo_powerpoint_1_line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998AE3FB-87F6-4639-963D-088656C0A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82" r:id="rId5"/>
    <p:sldLayoutId id="2147483895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2.xls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2e.ti.com/support/amplifiers/precision_amplifiers/w/design_notes/2645.solving-op-amp-stability-issues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ti.com/tool/tina-t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2725" y="342900"/>
            <a:ext cx="8655050" cy="2379663"/>
          </a:xfrm>
        </p:spPr>
        <p:txBody>
          <a:bodyPr/>
          <a:lstStyle/>
          <a:p>
            <a:pPr algn="ctr"/>
            <a:r>
              <a:rPr lang="en-US" dirty="0" smtClean="0"/>
              <a:t>Modeling CDAC SAR Input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case study of ADS8320</a:t>
            </a:r>
            <a:endParaRPr lang="en-US" i="1" dirty="0" smtClean="0">
              <a:solidFill>
                <a:srgbClr val="0070C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0200" y="4435475"/>
            <a:ext cx="8458200" cy="1485900"/>
          </a:xfrm>
        </p:spPr>
        <p:txBody>
          <a:bodyPr/>
          <a:lstStyle/>
          <a:p>
            <a:r>
              <a:rPr lang="en-US" dirty="0" smtClean="0"/>
              <a:t>Tim Green, MGTS</a:t>
            </a:r>
          </a:p>
          <a:p>
            <a:r>
              <a:rPr lang="en-US" dirty="0" smtClean="0"/>
              <a:t>Precision Linear Analog Applications</a:t>
            </a:r>
          </a:p>
          <a:p>
            <a:r>
              <a:rPr lang="en-US" dirty="0" smtClean="0"/>
              <a:t>April 16, 2015</a:t>
            </a:r>
          </a:p>
        </p:txBody>
      </p:sp>
      <p:sp>
        <p:nvSpPr>
          <p:cNvPr id="12292" name="Rectangle 2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92D0DBB-57DA-41DF-9D08-CA77E0B12C63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565" y="749300"/>
            <a:ext cx="8655050" cy="2379663"/>
          </a:xfrm>
        </p:spPr>
        <p:txBody>
          <a:bodyPr/>
          <a:lstStyle/>
          <a:p>
            <a:pPr algn="ctr"/>
            <a:r>
              <a:rPr lang="en-US" dirty="0" smtClean="0"/>
              <a:t>Modeling the SAR Input</a:t>
            </a:r>
            <a:endParaRPr lang="en-US" i="1" dirty="0" smtClean="0">
              <a:solidFill>
                <a:srgbClr val="0070C0"/>
              </a:solidFill>
            </a:endParaRPr>
          </a:p>
        </p:txBody>
      </p:sp>
      <p:sp>
        <p:nvSpPr>
          <p:cNvPr id="12292" name="Rectangle 2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92D0DBB-57DA-41DF-9D08-CA77E0B12C63}" type="slidenum">
              <a:rPr lang="en-US" smtClean="0"/>
              <a:pPr/>
              <a:t>10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79388"/>
            <a:ext cx="7824787" cy="411162"/>
          </a:xfrm>
        </p:spPr>
        <p:txBody>
          <a:bodyPr/>
          <a:lstStyle/>
          <a:p>
            <a:r>
              <a:rPr lang="en-US" sz="2000" dirty="0" smtClean="0"/>
              <a:t>ADS8320 Specifications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9280" y="599440"/>
            <a:ext cx="7848623" cy="594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Analog Input:</a:t>
            </a:r>
          </a:p>
          <a:p>
            <a:r>
              <a:rPr lang="en-US" sz="1600" dirty="0" err="1" smtClean="0"/>
              <a:t>Csh</a:t>
            </a:r>
            <a:r>
              <a:rPr lang="en-US" sz="1600" dirty="0" smtClean="0"/>
              <a:t>=45pF</a:t>
            </a:r>
          </a:p>
          <a:p>
            <a:r>
              <a:rPr lang="en-US" sz="1600" dirty="0" err="1" smtClean="0"/>
              <a:t>Rsw</a:t>
            </a:r>
            <a:r>
              <a:rPr lang="en-US" sz="1600" dirty="0" smtClean="0"/>
              <a:t> = 100 ohms (not in data sheet and not critical as long as 1/(</a:t>
            </a:r>
            <a:r>
              <a:rPr lang="en-US" sz="1600" dirty="0" err="1" smtClean="0"/>
              <a:t>Rsw</a:t>
            </a:r>
            <a:r>
              <a:rPr lang="en-US" sz="1600" dirty="0" smtClean="0"/>
              <a:t>*</a:t>
            </a:r>
            <a:r>
              <a:rPr lang="en-US" sz="1600" dirty="0" err="1" smtClean="0"/>
              <a:t>Csh</a:t>
            </a:r>
            <a:r>
              <a:rPr lang="en-US" sz="1600" dirty="0" smtClean="0"/>
              <a:t> ) &lt;&lt; </a:t>
            </a:r>
            <a:r>
              <a:rPr lang="en-US" sz="1600" dirty="0" err="1" smtClean="0"/>
              <a:t>tsmpl</a:t>
            </a:r>
            <a:endParaRPr lang="en-US" sz="1600" dirty="0" smtClean="0"/>
          </a:p>
          <a:p>
            <a:r>
              <a:rPr lang="en-US" sz="1600" dirty="0" smtClean="0"/>
              <a:t>Assume Csh is reset to zero at end of each conversion cycle</a:t>
            </a:r>
          </a:p>
          <a:p>
            <a:r>
              <a:rPr lang="en-US" sz="1600" dirty="0" smtClean="0"/>
              <a:t>Full-scale Input Span =  0V to </a:t>
            </a:r>
            <a:r>
              <a:rPr lang="en-US" sz="1600" dirty="0" err="1" smtClean="0"/>
              <a:t>Vref</a:t>
            </a:r>
            <a:endParaRPr lang="en-US" sz="1600" dirty="0" smtClean="0"/>
          </a:p>
          <a:p>
            <a:endParaRPr lang="en-US" sz="1600" b="1" dirty="0" smtClean="0"/>
          </a:p>
          <a:p>
            <a:r>
              <a:rPr lang="en-US" sz="1600" b="1" dirty="0" smtClean="0"/>
              <a:t>Sampling Dynamics:</a:t>
            </a:r>
          </a:p>
          <a:p>
            <a:r>
              <a:rPr lang="en-US" sz="1600" dirty="0" smtClean="0"/>
              <a:t>Conversion Time (tconv) = 16 </a:t>
            </a:r>
            <a:r>
              <a:rPr lang="en-US" sz="1600" dirty="0" err="1" smtClean="0"/>
              <a:t>Clk</a:t>
            </a:r>
            <a:r>
              <a:rPr lang="en-US" sz="1600" dirty="0" smtClean="0"/>
              <a:t> cycles</a:t>
            </a:r>
          </a:p>
          <a:p>
            <a:r>
              <a:rPr lang="en-US" sz="1600" dirty="0" smtClean="0"/>
              <a:t>Acquisition Time (tacq) = 4.5 </a:t>
            </a:r>
            <a:r>
              <a:rPr lang="en-US" sz="1600" dirty="0" err="1" smtClean="0"/>
              <a:t>Clk</a:t>
            </a:r>
            <a:r>
              <a:rPr lang="en-US" sz="1600" dirty="0" smtClean="0"/>
              <a:t> cycles </a:t>
            </a:r>
          </a:p>
          <a:p>
            <a:r>
              <a:rPr lang="en-US" sz="1600" dirty="0" smtClean="0"/>
              <a:t>Clock Frequency (</a:t>
            </a:r>
            <a:r>
              <a:rPr lang="en-US" sz="1600" dirty="0" err="1" smtClean="0"/>
              <a:t>fclk</a:t>
            </a:r>
            <a:r>
              <a:rPr lang="en-US" sz="1600" dirty="0" smtClean="0"/>
              <a:t>) = 24kHz to 2.4MHz</a:t>
            </a:r>
          </a:p>
          <a:p>
            <a:endParaRPr lang="en-US" sz="1600" dirty="0" smtClean="0"/>
          </a:p>
          <a:p>
            <a:r>
              <a:rPr lang="en-US" sz="1600" dirty="0" smtClean="0"/>
              <a:t>For </a:t>
            </a:r>
            <a:r>
              <a:rPr lang="en-US" sz="1600" dirty="0" err="1" smtClean="0"/>
              <a:t>fclk</a:t>
            </a:r>
            <a:r>
              <a:rPr lang="en-US" sz="1600" dirty="0" smtClean="0"/>
              <a:t>=2.4MHz (maximum sampling rate):</a:t>
            </a:r>
          </a:p>
          <a:p>
            <a:r>
              <a:rPr lang="en-US" sz="1600" dirty="0" smtClean="0"/>
              <a:t>tconv = 6.67us</a:t>
            </a:r>
          </a:p>
          <a:p>
            <a:r>
              <a:rPr lang="en-US" sz="1600" dirty="0" smtClean="0"/>
              <a:t>tacq = 1.88us</a:t>
            </a:r>
          </a:p>
          <a:p>
            <a:endParaRPr lang="en-US" sz="1600" dirty="0" smtClean="0"/>
          </a:p>
          <a:p>
            <a:r>
              <a:rPr lang="en-US" sz="1600" b="1" dirty="0" err="1" smtClean="0"/>
              <a:t>Vref</a:t>
            </a:r>
            <a:r>
              <a:rPr lang="en-US" sz="1600" b="1" dirty="0" smtClean="0"/>
              <a:t>: </a:t>
            </a:r>
            <a:r>
              <a:rPr lang="en-US" sz="1600" dirty="0" smtClean="0"/>
              <a:t>5V</a:t>
            </a:r>
          </a:p>
          <a:p>
            <a:r>
              <a:rPr lang="en-US" sz="1600" b="1" dirty="0" smtClean="0"/>
              <a:t>Resolution : </a:t>
            </a:r>
            <a:r>
              <a:rPr lang="en-US" sz="1600" dirty="0" smtClean="0"/>
              <a:t>16 Bit ADC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0720" y="5083810"/>
          <a:ext cx="4023360" cy="1140770"/>
        </p:xfrm>
        <a:graphic>
          <a:graphicData uri="http://schemas.openxmlformats.org/presentationml/2006/ole">
            <p:oleObj spid="_x0000_s21506" name="Equation" r:id="rId3" imgW="4165560" imgH="1180800" progId="Equation.3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511629" y="4985657"/>
            <a:ext cx="4332514" cy="13280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79388"/>
            <a:ext cx="7824787" cy="411162"/>
          </a:xfrm>
        </p:spPr>
        <p:txBody>
          <a:bodyPr/>
          <a:lstStyle/>
          <a:p>
            <a:r>
              <a:rPr lang="en-US" sz="2000" dirty="0" smtClean="0"/>
              <a:t>ADS8320 Input Model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3172" y="4225383"/>
            <a:ext cx="84867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1400" dirty="0" smtClean="0"/>
              <a:t>Voa_SS will be used to easily measure Verror  (difference between op amp output, Voa, and V_Csh at the end of tacq) in transient analysis.  </a:t>
            </a:r>
          </a:p>
          <a:p>
            <a:pPr marL="342900" indent="-342900">
              <a:buAutoNum type="arabicParenR"/>
            </a:pPr>
            <a:r>
              <a:rPr lang="en-US" sz="1400" dirty="0" smtClean="0"/>
              <a:t>Do a DC Analysis and measure Voa.  Adjust Voa_SS = Voa @ DC.</a:t>
            </a:r>
          </a:p>
          <a:p>
            <a:pPr marL="342900" indent="-342900">
              <a:buAutoNum type="arabicParenR"/>
            </a:pPr>
            <a:r>
              <a:rPr lang="en-US" sz="1400" dirty="0" smtClean="0"/>
              <a:t>Ignore Verror in DC Analysis since SW_Acq and SW_conv each have off resistance  of 1T-ohm and form a DC divider which we will not care about. </a:t>
            </a:r>
            <a:endParaRPr lang="en-US" sz="1400" dirty="0"/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83053"/>
            <a:ext cx="9144000" cy="3746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4917146" y="5364356"/>
          <a:ext cx="2198688" cy="685800"/>
        </p:xfrm>
        <a:graphic>
          <a:graphicData uri="http://schemas.openxmlformats.org/presentationml/2006/ole">
            <p:oleObj spid="_x0000_s32776" name="Packager Shell Object" showAsIcon="1" r:id="rId5" imgW="2199240" imgH="685440" progId="Package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79388"/>
            <a:ext cx="7824787" cy="411162"/>
          </a:xfrm>
        </p:spPr>
        <p:txBody>
          <a:bodyPr/>
          <a:lstStyle/>
          <a:p>
            <a:r>
              <a:rPr lang="en-US" sz="2000" dirty="0" smtClean="0"/>
              <a:t>ADS8320 Input Model Timing Voltage Sources, tacq &amp; tconv   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024" y="611188"/>
            <a:ext cx="3891678" cy="565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381500" y="2209800"/>
            <a:ext cx="461962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1600" dirty="0" smtClean="0"/>
              <a:t>Set trise and tfall times at 1ns for </a:t>
            </a:r>
          </a:p>
          <a:p>
            <a:pPr marL="342900" indent="-342900">
              <a:spcAft>
                <a:spcPts val="600"/>
              </a:spcAft>
            </a:pPr>
            <a:r>
              <a:rPr lang="en-US" sz="1600" dirty="0" smtClean="0"/>
              <a:t>      reasonable real world timing and ease of SPICE convergence in transient analysis.</a:t>
            </a:r>
          </a:p>
          <a:p>
            <a:pPr indent="-342900">
              <a:spcAft>
                <a:spcPts val="0"/>
              </a:spcAft>
              <a:buAutoNum type="arabicParenR" startAt="2"/>
            </a:pPr>
            <a:r>
              <a:rPr lang="en-US" sz="1600" dirty="0" smtClean="0"/>
              <a:t>tconv need only discharge Csh before the</a:t>
            </a:r>
          </a:p>
          <a:p>
            <a:pPr indent="-342900">
              <a:spcAft>
                <a:spcPts val="0"/>
              </a:spcAft>
            </a:pPr>
            <a:r>
              <a:rPr lang="en-US" sz="1600" dirty="0" smtClean="0"/>
              <a:t>      next tacq.  So we will switch on SW_conv</a:t>
            </a:r>
          </a:p>
          <a:p>
            <a:pPr marL="342900" indent="-342900"/>
            <a:r>
              <a:rPr lang="en-US" sz="1600" dirty="0" smtClean="0"/>
              <a:t>      for a10ns pulse with the end of this pulse  10ns away from end of tconv to avoid SW_conv and SW_acq from ever being on</a:t>
            </a:r>
          </a:p>
          <a:p>
            <a:pPr marL="342900" indent="-342900"/>
            <a:r>
              <a:rPr lang="en-US" sz="1600" dirty="0" smtClean="0"/>
              <a:t>      at the same time. </a:t>
            </a:r>
            <a:endParaRPr lang="en-US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79388"/>
            <a:ext cx="8593137" cy="411162"/>
          </a:xfrm>
        </p:spPr>
        <p:txBody>
          <a:bodyPr/>
          <a:lstStyle/>
          <a:p>
            <a:r>
              <a:rPr lang="en-US" sz="2000" dirty="0" smtClean="0"/>
              <a:t>Creating tacq &amp; tconv  with PWL (</a:t>
            </a:r>
            <a:r>
              <a:rPr lang="en-US" sz="2000" dirty="0" err="1" smtClean="0"/>
              <a:t>PieceWise</a:t>
            </a:r>
            <a:r>
              <a:rPr lang="en-US" sz="2000" dirty="0" smtClean="0"/>
              <a:t> Linear) Voltage Sources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588" y="876300"/>
            <a:ext cx="5167312" cy="2466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792231" y="1150030"/>
          <a:ext cx="1426483" cy="1203595"/>
        </p:xfrm>
        <a:graphic>
          <a:graphicData uri="http://schemas.openxmlformats.org/presentationml/2006/ole">
            <p:oleObj spid="_x0000_s33795" name="Worksheet" showAsIcon="1" r:id="rId4" imgW="914400" imgH="77148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240" y="547073"/>
            <a:ext cx="7813040" cy="5684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50813"/>
            <a:ext cx="8688387" cy="411162"/>
          </a:xfrm>
        </p:spPr>
        <p:txBody>
          <a:bodyPr/>
          <a:lstStyle/>
          <a:p>
            <a:r>
              <a:rPr lang="en-US" sz="2000" dirty="0" smtClean="0"/>
              <a:t>tacq PWL Voltage Source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708400" y="2011680"/>
            <a:ext cx="1310641" cy="812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573780" y="2673985"/>
            <a:ext cx="22860" cy="1440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92850" y="4358005"/>
            <a:ext cx="2460354" cy="73866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Paste from Excel </a:t>
            </a:r>
          </a:p>
          <a:p>
            <a:r>
              <a:rPr lang="en-US" sz="1400" dirty="0" smtClean="0"/>
              <a:t>“PWL EZ Build SAR Timing” </a:t>
            </a:r>
          </a:p>
          <a:p>
            <a:r>
              <a:rPr lang="en-US" sz="1400" dirty="0" smtClean="0"/>
              <a:t>worksheet.</a:t>
            </a:r>
            <a:endParaRPr lang="en-US" sz="1400" dirty="0"/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>
          <a:xfrm flipH="1">
            <a:off x="5321300" y="4727337"/>
            <a:ext cx="971550" cy="306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0" y="497840"/>
            <a:ext cx="7739597" cy="5717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50813"/>
            <a:ext cx="8688387" cy="411162"/>
          </a:xfrm>
        </p:spPr>
        <p:txBody>
          <a:bodyPr/>
          <a:lstStyle/>
          <a:p>
            <a:r>
              <a:rPr lang="en-US" sz="2000" dirty="0" smtClean="0"/>
              <a:t>tacq PWL Voltage Source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627120" y="2011680"/>
            <a:ext cx="2481582" cy="836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43152" y="2658019"/>
            <a:ext cx="305888" cy="21171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01079" y="4008210"/>
            <a:ext cx="2460354" cy="73866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Paste from Excel </a:t>
            </a:r>
          </a:p>
          <a:p>
            <a:r>
              <a:rPr lang="en-US" sz="1400" dirty="0" smtClean="0"/>
              <a:t>“PWL EZ Build SAR Timing” </a:t>
            </a:r>
          </a:p>
          <a:p>
            <a:r>
              <a:rPr lang="en-US" sz="1400" dirty="0" smtClean="0"/>
              <a:t>worksheet.</a:t>
            </a:r>
            <a:endParaRPr lang="en-US" sz="1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971472" y="4392057"/>
            <a:ext cx="971550" cy="306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79388"/>
            <a:ext cx="7824787" cy="411162"/>
          </a:xfrm>
        </p:spPr>
        <p:txBody>
          <a:bodyPr/>
          <a:lstStyle/>
          <a:p>
            <a:r>
              <a:rPr lang="en-US" sz="2000" dirty="0" smtClean="0"/>
              <a:t>ADS8320 Input Model Complete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3" y="559253"/>
            <a:ext cx="8489963" cy="534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79388"/>
            <a:ext cx="7824787" cy="411162"/>
          </a:xfrm>
        </p:spPr>
        <p:txBody>
          <a:bodyPr/>
          <a:lstStyle/>
          <a:p>
            <a:r>
              <a:rPr lang="en-US" sz="2000" dirty="0" smtClean="0"/>
              <a:t>ADS8320 Input Model Complete – Zoom In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782" y="591911"/>
            <a:ext cx="8358364" cy="509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637392" y="5434238"/>
            <a:ext cx="6211208" cy="73866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1400" dirty="0" smtClean="0"/>
              <a:t>Note tconv pulse at the end of tconv before rise of tacq.</a:t>
            </a:r>
          </a:p>
          <a:p>
            <a:pPr marL="342900" indent="-342900">
              <a:buAutoNum type="arabicParenR"/>
            </a:pPr>
            <a:r>
              <a:rPr lang="en-US" sz="1400" dirty="0" smtClean="0"/>
              <a:t>At end of tacq = 1, Verror = 152nV and (1/2 LSB = 38.15uV).  This ideal op amp and 100 ohms into ADC_in would work. </a:t>
            </a:r>
            <a:endParaRPr lang="en-US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565" y="749300"/>
            <a:ext cx="8655050" cy="2379663"/>
          </a:xfrm>
        </p:spPr>
        <p:txBody>
          <a:bodyPr/>
          <a:lstStyle/>
          <a:p>
            <a:pPr algn="ctr"/>
            <a:r>
              <a:rPr lang="en-US" dirty="0" smtClean="0"/>
              <a:t>Input Drive of SAR ADC</a:t>
            </a:r>
            <a:endParaRPr lang="en-US" i="1" dirty="0" smtClean="0">
              <a:solidFill>
                <a:srgbClr val="0070C0"/>
              </a:solidFill>
            </a:endParaRPr>
          </a:p>
        </p:txBody>
      </p:sp>
      <p:sp>
        <p:nvSpPr>
          <p:cNvPr id="12292" name="Rectangle 2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92D0DBB-57DA-41DF-9D08-CA77E0B12C63}" type="slidenum">
              <a:rPr lang="en-US" smtClean="0"/>
              <a:pPr/>
              <a:t>19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565" y="749300"/>
            <a:ext cx="8655050" cy="2379663"/>
          </a:xfrm>
        </p:spPr>
        <p:txBody>
          <a:bodyPr/>
          <a:lstStyle/>
          <a:p>
            <a:pPr algn="ctr"/>
            <a:r>
              <a:rPr lang="en-US" dirty="0" smtClean="0"/>
              <a:t>Background Information</a:t>
            </a:r>
            <a:endParaRPr lang="en-US" i="1" dirty="0" smtClean="0">
              <a:solidFill>
                <a:srgbClr val="0070C0"/>
              </a:solidFill>
            </a:endParaRPr>
          </a:p>
        </p:txBody>
      </p:sp>
      <p:sp>
        <p:nvSpPr>
          <p:cNvPr id="12292" name="Rectangle 2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92D0DBB-57DA-41DF-9D08-CA77E0B12C63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80999"/>
            <a:ext cx="8343900" cy="5081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84138"/>
            <a:ext cx="7824787" cy="411162"/>
          </a:xfrm>
        </p:spPr>
        <p:txBody>
          <a:bodyPr/>
          <a:lstStyle/>
          <a:p>
            <a:r>
              <a:rPr lang="en-US" sz="2000" dirty="0" smtClean="0"/>
              <a:t>Improper ADC Input Drive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7086600" y="666750"/>
            <a:ext cx="5716" cy="48177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56860" y="5484495"/>
            <a:ext cx="3121111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At end of </a:t>
            </a:r>
            <a:r>
              <a:rPr lang="en-US" sz="1400" dirty="0" err="1" smtClean="0"/>
              <a:t>tacq</a:t>
            </a:r>
            <a:r>
              <a:rPr lang="en-US" sz="1400" dirty="0" smtClean="0"/>
              <a:t> Voa is not fully settled.</a:t>
            </a:r>
          </a:p>
          <a:p>
            <a:r>
              <a:rPr lang="en-US" sz="1400" dirty="0" smtClean="0"/>
              <a:t>Real parts will vary on </a:t>
            </a:r>
            <a:r>
              <a:rPr lang="en-US" sz="1400" dirty="0" err="1" smtClean="0"/>
              <a:t>Aol</a:t>
            </a:r>
            <a:r>
              <a:rPr lang="en-US" sz="1400" dirty="0" smtClean="0"/>
              <a:t> and settle.</a:t>
            </a:r>
          </a:p>
          <a:p>
            <a:r>
              <a:rPr lang="en-US" sz="1400" dirty="0" smtClean="0"/>
              <a:t>Not a robust design.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365289" y="4884420"/>
            <a:ext cx="20054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At end of </a:t>
            </a:r>
            <a:r>
              <a:rPr lang="en-US" sz="1400" dirty="0" err="1" smtClean="0"/>
              <a:t>tacq</a:t>
            </a:r>
            <a:r>
              <a:rPr lang="en-US" sz="1400" dirty="0" smtClean="0"/>
              <a:t> Verror is</a:t>
            </a:r>
          </a:p>
          <a:p>
            <a:r>
              <a:rPr lang="en-US" sz="1400" dirty="0" smtClean="0"/>
              <a:t> -3.1mV or 4.23 LSBs</a:t>
            </a:r>
            <a:endParaRPr lang="en-US" sz="1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79388"/>
            <a:ext cx="8555037" cy="411162"/>
          </a:xfrm>
        </p:spPr>
        <p:txBody>
          <a:bodyPr/>
          <a:lstStyle/>
          <a:p>
            <a:r>
              <a:rPr lang="en-US" sz="2000" dirty="0" smtClean="0">
                <a:solidFill>
                  <a:srgbClr val="DE0000"/>
                </a:solidFill>
              </a:rPr>
              <a:t>Proper ADC Input Drive: Response with optimized Op Amp, R-C</a:t>
            </a:r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109" y="677862"/>
            <a:ext cx="8623935" cy="5252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577840" y="5524500"/>
            <a:ext cx="2822952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At end of </a:t>
            </a:r>
            <a:r>
              <a:rPr lang="en-US" sz="1400" dirty="0" err="1" smtClean="0"/>
              <a:t>tacq</a:t>
            </a:r>
            <a:r>
              <a:rPr lang="en-US" sz="1400" dirty="0" smtClean="0"/>
              <a:t> Voa is fully settled.</a:t>
            </a:r>
          </a:p>
          <a:p>
            <a:r>
              <a:rPr lang="en-US" sz="1400" dirty="0" smtClean="0"/>
              <a:t>Verror &lt; 1/2LSB at end of </a:t>
            </a:r>
            <a:r>
              <a:rPr lang="en-US" sz="1400" dirty="0" err="1" smtClean="0"/>
              <a:t>tacq</a:t>
            </a:r>
            <a:endParaRPr lang="en-US" sz="1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163513"/>
            <a:ext cx="8458200" cy="814387"/>
          </a:xfrm>
        </p:spPr>
        <p:txBody>
          <a:bodyPr/>
          <a:lstStyle/>
          <a:p>
            <a:r>
              <a:rPr lang="en-US" sz="2800" dirty="0" smtClean="0"/>
              <a:t>Op Amp Stability Reference</a:t>
            </a:r>
          </a:p>
        </p:txBody>
      </p:sp>
      <p:sp>
        <p:nvSpPr>
          <p:cNvPr id="9219" name="TextBox 17"/>
          <p:cNvSpPr txBox="1">
            <a:spLocks noChangeArrowheads="1"/>
          </p:cNvSpPr>
          <p:nvPr/>
        </p:nvSpPr>
        <p:spPr bwMode="auto">
          <a:xfrm>
            <a:off x="303213" y="898525"/>
            <a:ext cx="81232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For detailed, definition-by-example of 10 different ways to stabilize </a:t>
            </a:r>
          </a:p>
          <a:p>
            <a:r>
              <a:rPr lang="en-US" sz="2000"/>
              <a:t>op amps driving capacitive loads, and additional technical information </a:t>
            </a:r>
          </a:p>
          <a:p>
            <a:r>
              <a:rPr lang="en-US" sz="2000"/>
              <a:t>on solving op amp stability problems, visit the Texas Instruments </a:t>
            </a:r>
          </a:p>
          <a:p>
            <a:r>
              <a:rPr lang="en-US" sz="2000"/>
              <a:t>E2E Forum at:</a:t>
            </a:r>
          </a:p>
        </p:txBody>
      </p:sp>
      <p:sp>
        <p:nvSpPr>
          <p:cNvPr id="9220" name="Rectangle 19"/>
          <p:cNvSpPr>
            <a:spLocks noChangeArrowheads="1"/>
          </p:cNvSpPr>
          <p:nvPr/>
        </p:nvSpPr>
        <p:spPr bwMode="auto">
          <a:xfrm>
            <a:off x="374650" y="2274888"/>
            <a:ext cx="8312150" cy="7080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http://e2e.ti.com/support/amplifiers/precision_amplifiers/w/design_notes/2645.solving-op-amp-stability-issues.aspx</a:t>
            </a:r>
            <a:endParaRPr lang="en-US" sz="2000">
              <a:hlinkClick r:id="rId3"/>
            </a:endParaRPr>
          </a:p>
        </p:txBody>
      </p:sp>
      <p:sp>
        <p:nvSpPr>
          <p:cNvPr id="9221" name="TextBox 20"/>
          <p:cNvSpPr txBox="1">
            <a:spLocks noChangeArrowheads="1"/>
          </p:cNvSpPr>
          <p:nvPr/>
        </p:nvSpPr>
        <p:spPr bwMode="auto">
          <a:xfrm>
            <a:off x="315913" y="3149600"/>
            <a:ext cx="5121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Download Part 1, Part 2, Part 3, and Part 4.</a:t>
            </a:r>
          </a:p>
        </p:txBody>
      </p:sp>
      <p:sp>
        <p:nvSpPr>
          <p:cNvPr id="922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443913" y="6022975"/>
            <a:ext cx="334962" cy="254000"/>
          </a:xfrm>
          <a:noFill/>
        </p:spPr>
        <p:txBody>
          <a:bodyPr/>
          <a:lstStyle/>
          <a:p>
            <a:pPr algn="ctr"/>
            <a:fld id="{6F84FE9D-06F7-4B94-9D95-7B53E8EF17EB}" type="slidenum">
              <a:rPr lang="en-US" sz="900" smtClean="0"/>
              <a:pPr algn="ctr"/>
              <a:t>22</a:t>
            </a:fld>
            <a:endParaRPr lang="en-US" sz="900" dirty="0" smtClean="0"/>
          </a:p>
          <a:p>
            <a:pPr algn="ctr"/>
            <a:endParaRPr lang="en-US" sz="900" b="1" dirty="0" smtClean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36550" y="4271963"/>
            <a:ext cx="7824788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lnSpc>
                <a:spcPct val="85000"/>
              </a:lnSpc>
              <a:defRPr/>
            </a:pPr>
            <a:r>
              <a:rPr lang="en-US" sz="2000" b="1" kern="0">
                <a:solidFill>
                  <a:srgbClr val="1700C0"/>
                </a:solidFill>
                <a:latin typeface="+mj-lt"/>
                <a:ea typeface="+mj-ea"/>
                <a:cs typeface="+mj-cs"/>
              </a:rPr>
              <a:t>All Embedded Schematics in this presentation can be run in the Free TINA_TI SPICE simulator available at:</a:t>
            </a:r>
            <a:endParaRPr lang="en-US" sz="2000" b="1" kern="0" dirty="0">
              <a:solidFill>
                <a:srgbClr val="170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617663" y="4767263"/>
            <a:ext cx="330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>
                <a:solidFill>
                  <a:srgbClr val="1700C0"/>
                </a:solidFill>
                <a:hlinkClick r:id="rId4"/>
              </a:rPr>
              <a:t>http://www.ti.com/tool/tina-ti</a:t>
            </a:r>
            <a:endParaRPr lang="en-US" sz="2000">
              <a:solidFill>
                <a:srgbClr val="170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88913" y="299130"/>
            <a:ext cx="8682944" cy="411162"/>
          </a:xfrm>
        </p:spPr>
        <p:txBody>
          <a:bodyPr/>
          <a:lstStyle/>
          <a:p>
            <a:pPr algn="ctr"/>
            <a:r>
              <a:rPr lang="en-US" sz="2000" dirty="0" smtClean="0"/>
              <a:t>Number of Time Constants </a:t>
            </a:r>
            <a:r>
              <a:rPr lang="en-US" sz="2000" dirty="0" err="1" smtClean="0"/>
              <a:t>vs</a:t>
            </a:r>
            <a:r>
              <a:rPr lang="en-US" sz="2000" dirty="0" smtClean="0"/>
              <a:t> ADC Number of Bits to Settle &lt;1/2 </a:t>
            </a:r>
            <a:r>
              <a:rPr lang="en-US" sz="2000" dirty="0" smtClean="0"/>
              <a:t>LSB</a:t>
            </a:r>
            <a:br>
              <a:rPr lang="en-US" sz="2000" dirty="0" smtClean="0"/>
            </a:br>
            <a:r>
              <a:rPr lang="en-US" sz="2000" dirty="0" smtClean="0"/>
              <a:t>(Based on Full Scale Input)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24892" y="1178560"/>
          <a:ext cx="8030463" cy="4094480"/>
        </p:xfrm>
        <a:graphic>
          <a:graphicData uri="http://schemas.openxmlformats.org/presentationml/2006/ole">
            <p:oleObj spid="_x0000_s1026" name="Worksheet" r:id="rId3" imgW="2876449" imgH="1466823" progId="Excel.Shee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79388"/>
            <a:ext cx="7824787" cy="411162"/>
          </a:xfrm>
        </p:spPr>
        <p:txBody>
          <a:bodyPr/>
          <a:lstStyle/>
          <a:p>
            <a:r>
              <a:rPr lang="en-US" sz="2000" dirty="0" smtClean="0"/>
              <a:t>Voltage Controlled Switches in SPICE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34818" name="AutoShape 2" descr="sch_voltage_ctld_switch.gif (2070 bytes)"/>
          <p:cNvSpPr>
            <a:spLocks noChangeAspect="1" noChangeArrowheads="1"/>
          </p:cNvSpPr>
          <p:nvPr/>
        </p:nvSpPr>
        <p:spPr bwMode="auto">
          <a:xfrm>
            <a:off x="134938" y="146050"/>
            <a:ext cx="3400425" cy="33909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 cstate="print"/>
          <a:srcRect l="19844" t="13211" r="28281" b="16870"/>
          <a:stretch>
            <a:fillRect/>
          </a:stretch>
        </p:blipFill>
        <p:spPr bwMode="auto">
          <a:xfrm>
            <a:off x="1028700" y="857250"/>
            <a:ext cx="4320584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79388"/>
            <a:ext cx="7824787" cy="411162"/>
          </a:xfrm>
        </p:spPr>
        <p:txBody>
          <a:bodyPr/>
          <a:lstStyle/>
          <a:p>
            <a:r>
              <a:rPr lang="en-US" sz="2000" dirty="0" smtClean="0"/>
              <a:t>Voltage Controlled Switches in SPICE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34818" name="AutoShape 2" descr="sch_voltage_ctld_switch.gif (2070 bytes)"/>
          <p:cNvSpPr>
            <a:spLocks noChangeAspect="1" noChangeArrowheads="1"/>
          </p:cNvSpPr>
          <p:nvPr/>
        </p:nvSpPr>
        <p:spPr bwMode="auto">
          <a:xfrm>
            <a:off x="134938" y="146050"/>
            <a:ext cx="3400425" cy="33909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 l="20000" t="6698" r="32656" b="4878"/>
          <a:stretch>
            <a:fillRect/>
          </a:stretch>
        </p:blipFill>
        <p:spPr bwMode="auto">
          <a:xfrm>
            <a:off x="1028700" y="654050"/>
            <a:ext cx="3943350" cy="5661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75999" y="277358"/>
            <a:ext cx="8563201" cy="411162"/>
          </a:xfrm>
        </p:spPr>
        <p:txBody>
          <a:bodyPr/>
          <a:lstStyle/>
          <a:p>
            <a:r>
              <a:rPr lang="en-US" sz="2000" dirty="0" smtClean="0"/>
              <a:t>Wrong (TINA Default) Switch Parameters for Modeling SAR ADC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342" y="917802"/>
            <a:ext cx="2906485" cy="248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5968" y="995364"/>
            <a:ext cx="43243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5366658" y="2090057"/>
            <a:ext cx="89262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377540" y="2242457"/>
            <a:ext cx="89262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4278086" y="2002971"/>
            <a:ext cx="3265714" cy="33745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75999" y="233816"/>
            <a:ext cx="8574087" cy="411162"/>
          </a:xfrm>
        </p:spPr>
        <p:txBody>
          <a:bodyPr/>
          <a:lstStyle/>
          <a:p>
            <a:r>
              <a:rPr lang="en-US" sz="2000" dirty="0" smtClean="0"/>
              <a:t>Wrong (TINA </a:t>
            </a:r>
            <a:r>
              <a:rPr lang="en-US" sz="2000" dirty="0" err="1" smtClean="0"/>
              <a:t>Defualt</a:t>
            </a:r>
            <a:r>
              <a:rPr lang="en-US" sz="2000" dirty="0" smtClean="0"/>
              <a:t>) Switch Parameters for Modeling SAR ADC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781" y="722538"/>
            <a:ext cx="8285390" cy="521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4147457" y="2503714"/>
            <a:ext cx="315686" cy="32657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90057" y="2035629"/>
            <a:ext cx="1883229" cy="2939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79388"/>
            <a:ext cx="7824787" cy="411162"/>
          </a:xfrm>
        </p:spPr>
        <p:txBody>
          <a:bodyPr/>
          <a:lstStyle/>
          <a:p>
            <a:r>
              <a:rPr lang="en-US" sz="2000" dirty="0" smtClean="0"/>
              <a:t>Right Switch Parameters for Modeling SAR ADC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67431"/>
            <a:ext cx="3189514" cy="272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596" y="1115106"/>
            <a:ext cx="43243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>
            <a:off x="5029188" y="2220685"/>
            <a:ext cx="89262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029184" y="2362199"/>
            <a:ext cx="89262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4027708" y="2122717"/>
            <a:ext cx="3265714" cy="33745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71635C-AFF6-438D-8F32-FEDF398973B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179388"/>
            <a:ext cx="7824787" cy="411162"/>
          </a:xfrm>
        </p:spPr>
        <p:txBody>
          <a:bodyPr/>
          <a:lstStyle/>
          <a:p>
            <a:r>
              <a:rPr lang="en-US" sz="2000" dirty="0" smtClean="0"/>
              <a:t>Right Switch Parameters for Modeling SAR ADC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125686" y="2503714"/>
            <a:ext cx="500743" cy="38100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4" y="537483"/>
            <a:ext cx="8688161" cy="5465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2449286" y="1992086"/>
            <a:ext cx="1295400" cy="2939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30331</TotalTime>
  <Words>608</Words>
  <Application>Microsoft Office PowerPoint</Application>
  <PresentationFormat>On-screen Show (4:3)</PresentationFormat>
  <Paragraphs>106</Paragraphs>
  <Slides>22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FinalPowerpoint</vt:lpstr>
      <vt:lpstr>Worksheet</vt:lpstr>
      <vt:lpstr>Equation</vt:lpstr>
      <vt:lpstr>Packager Shell Object</vt:lpstr>
      <vt:lpstr>Modeling CDAC SAR Input  A case study of ADS8320</vt:lpstr>
      <vt:lpstr>Background Information</vt:lpstr>
      <vt:lpstr>Number of Time Constants vs ADC Number of Bits to Settle &lt;1/2 LSB (Based on Full Scale Input)</vt:lpstr>
      <vt:lpstr>Voltage Controlled Switches in SPICE</vt:lpstr>
      <vt:lpstr>Voltage Controlled Switches in SPICE</vt:lpstr>
      <vt:lpstr>Wrong (TINA Default) Switch Parameters for Modeling SAR ADC</vt:lpstr>
      <vt:lpstr>Wrong (TINA Defualt) Switch Parameters for Modeling SAR ADC</vt:lpstr>
      <vt:lpstr>Right Switch Parameters for Modeling SAR ADC</vt:lpstr>
      <vt:lpstr>Right Switch Parameters for Modeling SAR ADC</vt:lpstr>
      <vt:lpstr>Modeling the SAR Input</vt:lpstr>
      <vt:lpstr>ADS8320 Specifications</vt:lpstr>
      <vt:lpstr>ADS8320 Input Model</vt:lpstr>
      <vt:lpstr>ADS8320 Input Model Timing Voltage Sources, tacq &amp; tconv   </vt:lpstr>
      <vt:lpstr>Creating tacq &amp; tconv  with PWL (PieceWise Linear) Voltage Sources</vt:lpstr>
      <vt:lpstr>tacq PWL Voltage Source</vt:lpstr>
      <vt:lpstr>tacq PWL Voltage Source</vt:lpstr>
      <vt:lpstr>ADS8320 Input Model Complete</vt:lpstr>
      <vt:lpstr>ADS8320 Input Model Complete – Zoom In</vt:lpstr>
      <vt:lpstr>Input Drive of SAR ADC</vt:lpstr>
      <vt:lpstr>Improper ADC Input Drive</vt:lpstr>
      <vt:lpstr>Proper ADC Input Drive: Response with optimized Op Amp, R-C</vt:lpstr>
      <vt:lpstr>Op Amp Stability Reference</vt:lpstr>
    </vt:vector>
  </TitlesOfParts>
  <Company>Texas Instruments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Greene, Matt</dc:creator>
  <cp:lastModifiedBy>Tim Green</cp:lastModifiedBy>
  <cp:revision>1531</cp:revision>
  <dcterms:created xsi:type="dcterms:W3CDTF">2007-12-19T20:51:45Z</dcterms:created>
  <dcterms:modified xsi:type="dcterms:W3CDTF">2015-09-14T19:29:25Z</dcterms:modified>
</cp:coreProperties>
</file>