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65" r:id="rId2"/>
    <p:sldId id="384" r:id="rId3"/>
    <p:sldId id="385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sz="2400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33CC"/>
    <a:srgbClr val="FFCC00"/>
    <a:srgbClr val="FFFFCC"/>
    <a:srgbClr val="99FF99"/>
    <a:srgbClr val="4D4D4D"/>
    <a:srgbClr val="DDDDDD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82" autoAdjust="0"/>
    <p:restoredTop sz="98901" autoAdjust="0"/>
  </p:normalViewPr>
  <p:slideViewPr>
    <p:cSldViewPr>
      <p:cViewPr>
        <p:scale>
          <a:sx n="100" d="100"/>
          <a:sy n="100" d="100"/>
        </p:scale>
        <p:origin x="-2304" y="-4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24" d="100"/>
          <a:sy n="124" d="100"/>
        </p:scale>
        <p:origin x="-7290" y="-96"/>
      </p:cViewPr>
      <p:guideLst>
        <p:guide orient="horz" pos="2140"/>
        <p:guide pos="312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68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04" tIns="46042" rIns="92104" bIns="46042" numCol="1" anchor="t" anchorCtr="0" compatLnSpc="1">
            <a:prstTxWarp prst="textNoShape">
              <a:avLst/>
            </a:prstTxWarp>
          </a:bodyPr>
          <a:lstStyle>
            <a:lvl1pPr defTabSz="925207">
              <a:defRPr sz="17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19750" y="0"/>
            <a:ext cx="43068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04" tIns="46042" rIns="92104" bIns="46042" numCol="1" anchor="t" anchorCtr="0" compatLnSpc="1">
            <a:prstTxWarp prst="textNoShape">
              <a:avLst/>
            </a:prstTxWarp>
          </a:bodyPr>
          <a:lstStyle>
            <a:lvl1pPr algn="r" defTabSz="925207">
              <a:defRPr sz="17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67475"/>
            <a:ext cx="43068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04" tIns="46042" rIns="92104" bIns="46042" numCol="1" anchor="b" anchorCtr="0" compatLnSpc="1">
            <a:prstTxWarp prst="textNoShape">
              <a:avLst/>
            </a:prstTxWarp>
          </a:bodyPr>
          <a:lstStyle>
            <a:lvl1pPr defTabSz="925207">
              <a:defRPr sz="17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19750" y="6467475"/>
            <a:ext cx="4306888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04" tIns="46042" rIns="92104" bIns="46042" numCol="1" anchor="b" anchorCtr="0" compatLnSpc="1">
            <a:prstTxWarp prst="textNoShape">
              <a:avLst/>
            </a:prstTxWarp>
          </a:bodyPr>
          <a:lstStyle>
            <a:lvl1pPr algn="r" defTabSz="925207">
              <a:defRPr sz="17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E240D09A-40A4-4FDE-8E5B-B2ED01C9DFF2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59582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0538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456" tIns="44729" rIns="89456" bIns="44729" numCol="1" anchor="t" anchorCtr="0" compatLnSpc="1">
            <a:prstTxWarp prst="textNoShape">
              <a:avLst/>
            </a:prstTxWarp>
          </a:bodyPr>
          <a:lstStyle>
            <a:lvl1pPr defTabSz="895158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88000" y="0"/>
            <a:ext cx="4300538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456" tIns="44729" rIns="89456" bIns="44729" numCol="1" anchor="t" anchorCtr="0" compatLnSpc="1">
            <a:prstTxWarp prst="textNoShape">
              <a:avLst/>
            </a:prstTxWarp>
          </a:bodyPr>
          <a:lstStyle>
            <a:lvl1pPr algn="r" defTabSz="895158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78188" y="525463"/>
            <a:ext cx="3411537" cy="25574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58900" y="3233738"/>
            <a:ext cx="7250113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456" tIns="44729" rIns="89456" bIns="4472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7475"/>
            <a:ext cx="4300538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456" tIns="44729" rIns="89456" bIns="44729" numCol="1" anchor="b" anchorCtr="0" compatLnSpc="1">
            <a:prstTxWarp prst="textNoShape">
              <a:avLst/>
            </a:prstTxWarp>
          </a:bodyPr>
          <a:lstStyle>
            <a:lvl1pPr defTabSz="895158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8000" y="6467475"/>
            <a:ext cx="4300538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456" tIns="44729" rIns="89456" bIns="44729" numCol="1" anchor="b" anchorCtr="0" compatLnSpc="1">
            <a:prstTxWarp prst="textNoShape">
              <a:avLst/>
            </a:prstTxWarp>
          </a:bodyPr>
          <a:lstStyle>
            <a:lvl1pPr algn="r" defTabSz="895158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2682DD67-3D28-4CD6-B511-74EF64D8C52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0530136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50F6B-1C06-4EEB-BAE1-8C46E96611D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4212B0-658E-41AE-845B-4AACDF1ACCE7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49BBE1-DB29-48B3-A7BA-5BF551AE497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D7050-DBAD-47EC-8F54-34690826F88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09D0DF-80C4-4B4C-8401-B75BBEF7965A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A58B3-6C6F-4A08-8DB8-0F6460CC8D7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7C468F-2848-45B5-A12A-1C9DFFB23371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16688" y="623728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CA956-C5C9-404D-A7AC-A244ADE2D52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1" descr="파워포인트 상단 이미지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직사각형 2"/>
          <p:cNvSpPr/>
          <p:nvPr userDrawn="1"/>
        </p:nvSpPr>
        <p:spPr>
          <a:xfrm>
            <a:off x="0" y="596900"/>
            <a:ext cx="9144000" cy="188913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" name="직사각형 3"/>
          <p:cNvSpPr/>
          <p:nvPr userDrawn="1"/>
        </p:nvSpPr>
        <p:spPr>
          <a:xfrm>
            <a:off x="-4763" y="538163"/>
            <a:ext cx="9144001" cy="7143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" name="직사각형 4"/>
          <p:cNvSpPr/>
          <p:nvPr userDrawn="1"/>
        </p:nvSpPr>
        <p:spPr>
          <a:xfrm>
            <a:off x="3059113" y="6715125"/>
            <a:ext cx="4392612" cy="46038"/>
          </a:xfrm>
          <a:prstGeom prst="rect">
            <a:avLst/>
          </a:prstGeom>
          <a:solidFill>
            <a:srgbClr val="4D4D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750" y="6661150"/>
            <a:ext cx="1008063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그림 16" descr="보이지 않는 곳에서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950" y="6669088"/>
            <a:ext cx="2873375" cy="14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F9359-5291-4CBE-97D4-3FE01C21CDB4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 smtClean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365CB-4DE0-4FA4-9116-4FEEE0BF2EC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47B8E132-8760-4AD3-947D-F1252F45CC9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  <p:sp>
        <p:nvSpPr>
          <p:cNvPr id="1047" name="Line 23"/>
          <p:cNvSpPr>
            <a:spLocks noChangeShapeType="1"/>
          </p:cNvSpPr>
          <p:nvPr userDrawn="1"/>
        </p:nvSpPr>
        <p:spPr bwMode="auto">
          <a:xfrm>
            <a:off x="0" y="6705600"/>
            <a:ext cx="716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1049" name="Rectangle 25"/>
          <p:cNvSpPr>
            <a:spLocks noChangeArrowheads="1"/>
          </p:cNvSpPr>
          <p:nvPr userDrawn="1"/>
        </p:nvSpPr>
        <p:spPr bwMode="auto">
          <a:xfrm>
            <a:off x="0" y="525463"/>
            <a:ext cx="9144000" cy="174625"/>
          </a:xfrm>
          <a:prstGeom prst="rect">
            <a:avLst/>
          </a:prstGeom>
          <a:solidFill>
            <a:srgbClr val="DDDDDD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  <a:spcBef>
                <a:spcPct val="50000"/>
              </a:spcBef>
              <a:defRPr/>
            </a:pPr>
            <a:endParaRPr lang="ko-KR" altLang="ko-KR" sz="600" b="1">
              <a:solidFill>
                <a:srgbClr val="080E3A"/>
              </a:solidFill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1033" name="Picture 26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1" name="Rectangle 27"/>
          <p:cNvSpPr>
            <a:spLocks noChangeArrowheads="1"/>
          </p:cNvSpPr>
          <p:nvPr userDrawn="1"/>
        </p:nvSpPr>
        <p:spPr bwMode="auto">
          <a:xfrm>
            <a:off x="0" y="466725"/>
            <a:ext cx="9144000" cy="76200"/>
          </a:xfrm>
          <a:prstGeom prst="rect">
            <a:avLst/>
          </a:prstGeom>
          <a:solidFill>
            <a:srgbClr val="29292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pitchFamily="50" charset="-127"/>
              <a:ea typeface="굴림" pitchFamily="50" charset="-127"/>
            </a:endParaRPr>
          </a:p>
        </p:txBody>
      </p:sp>
      <p:pic>
        <p:nvPicPr>
          <p:cNvPr id="1035" name="Picture 28" descr="C:\Documents and Settings\박선희\My Documents\내 문서\이미지\로고한글(홍보기획팀)검정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153275" y="6634163"/>
            <a:ext cx="1447800" cy="14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70" r:id="rId1"/>
    <p:sldLayoutId id="2147484271" r:id="rId2"/>
    <p:sldLayoutId id="2147484272" r:id="rId3"/>
    <p:sldLayoutId id="2147484273" r:id="rId4"/>
    <p:sldLayoutId id="2147484274" r:id="rId5"/>
    <p:sldLayoutId id="2147484279" r:id="rId6"/>
    <p:sldLayoutId id="2147484280" r:id="rId7"/>
    <p:sldLayoutId id="2147484275" r:id="rId8"/>
    <p:sldLayoutId id="2147484276" r:id="rId9"/>
    <p:sldLayoutId id="2147484277" r:id="rId10"/>
    <p:sldLayoutId id="2147484278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3000372"/>
            <a:ext cx="67687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4800" b="1" dirty="0" smtClean="0"/>
              <a:t>Calibration results</a:t>
            </a:r>
            <a:endParaRPr lang="ko-KR" altLang="en-US" sz="4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43808" y="3000372"/>
            <a:ext cx="3736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4800" b="1" dirty="0" smtClean="0"/>
              <a:t> </a:t>
            </a:r>
            <a:r>
              <a:rPr lang="en-US" altLang="ko-KR" sz="4800" b="1" dirty="0" smtClean="0"/>
              <a:t>Conclusion</a:t>
            </a:r>
            <a:endParaRPr lang="ko-KR" altLang="en-US" sz="48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28992" cy="533400"/>
          </a:xfrm>
          <a:prstGeom prst="rect">
            <a:avLst/>
          </a:prstGeom>
        </p:spPr>
        <p:txBody>
          <a:bodyPr/>
          <a:lstStyle/>
          <a:p>
            <a:pPr fontAlgn="auto" latinLnBrk="0">
              <a:spcAft>
                <a:spcPts val="0"/>
              </a:spcAft>
              <a:defRPr/>
            </a:pPr>
            <a:r>
              <a:rPr lang="en-US" altLang="ko-KR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 Conclusion</a:t>
            </a:r>
            <a:endParaRPr lang="en-US" altLang="ko-KR" sz="2800" b="1" dirty="0">
              <a:ln w="1905"/>
              <a:solidFill>
                <a:srgbClr val="000000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" y="975824"/>
            <a:ext cx="91440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  <a:r>
              <a:rPr lang="en-US" altLang="ko-KR" sz="1400" b="1" dirty="0" smtClean="0">
                <a:latin typeface="굴림"/>
                <a:ea typeface="굴림"/>
              </a:rPr>
              <a:t>1. Use Multi-Cal Version 2.1 again</a:t>
            </a:r>
            <a:endParaRPr lang="en-US" altLang="ko-KR" sz="12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It seems like that there is severe bug on </a:t>
            </a:r>
            <a:r>
              <a:rPr lang="en-US" altLang="ko-KR" sz="1400" dirty="0">
                <a:latin typeface="굴림"/>
                <a:ea typeface="굴림"/>
              </a:rPr>
              <a:t>Multi-Cal Version 2.3(beta) </a:t>
            </a:r>
            <a:r>
              <a:rPr lang="en-US" altLang="ko-KR" sz="1400" dirty="0" smtClean="0">
                <a:latin typeface="굴림"/>
                <a:ea typeface="굴림"/>
              </a:rPr>
              <a:t>as a result of 64EA 3-point temperature calibration.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Currently </a:t>
            </a:r>
            <a:r>
              <a:rPr lang="en-US" altLang="ko-KR" sz="1400" dirty="0" err="1" smtClean="0">
                <a:latin typeface="굴림"/>
                <a:ea typeface="굴림"/>
              </a:rPr>
              <a:t>Autonics</a:t>
            </a:r>
            <a:r>
              <a:rPr lang="en-US" altLang="ko-KR" sz="1400" dirty="0" smtClean="0">
                <a:latin typeface="굴림"/>
                <a:ea typeface="굴림"/>
              </a:rPr>
              <a:t> got over 2Ku order so start temperature calibration immediately.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So</a:t>
            </a:r>
            <a:r>
              <a:rPr lang="en-US" altLang="ko-KR" sz="1400" b="1" dirty="0" smtClean="0">
                <a:latin typeface="+mj-ea"/>
                <a:ea typeface="+mj-ea"/>
              </a:rPr>
              <a:t>, determine to use </a:t>
            </a:r>
            <a:r>
              <a:rPr lang="en-US" altLang="ko-KR" sz="1400" b="1" dirty="0">
                <a:latin typeface="+mj-ea"/>
              </a:rPr>
              <a:t>2.1 Version </a:t>
            </a:r>
            <a:r>
              <a:rPr lang="en-US" altLang="ko-KR" sz="1400" b="1" dirty="0" smtClean="0">
                <a:latin typeface="+mj-ea"/>
              </a:rPr>
              <a:t> until revising </a:t>
            </a:r>
            <a:r>
              <a:rPr lang="en-US" altLang="ko-KR" sz="1400" b="1" dirty="0" smtClean="0">
                <a:latin typeface="+mj-ea"/>
                <a:ea typeface="+mj-ea"/>
              </a:rPr>
              <a:t>Multi-Cal 2.3 for calibration</a:t>
            </a:r>
          </a:p>
          <a:p>
            <a:endParaRPr lang="en-US" altLang="ko-KR" sz="1400" b="1" dirty="0" smtClean="0">
              <a:latin typeface="+mj-ea"/>
              <a:ea typeface="+mj-ea"/>
            </a:endParaRPr>
          </a:p>
          <a:p>
            <a:r>
              <a:rPr lang="en-US" altLang="ko-KR" sz="1400" b="1" dirty="0" smtClean="0">
                <a:latin typeface="+mj-ea"/>
                <a:ea typeface="+mj-ea"/>
              </a:rPr>
              <a:t>  - Need your strong support to release official Version 2.3 soon.</a:t>
            </a:r>
            <a:endParaRPr lang="en-US" altLang="ko-KR" sz="1400" dirty="0" smtClean="0">
              <a:latin typeface="굴림"/>
              <a:ea typeface="굴림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28992" cy="533400"/>
          </a:xfrm>
          <a:prstGeom prst="rect">
            <a:avLst/>
          </a:prstGeom>
        </p:spPr>
        <p:txBody>
          <a:bodyPr/>
          <a:lstStyle/>
          <a:p>
            <a:pPr fontAlgn="auto" latinLnBrk="0">
              <a:spcAft>
                <a:spcPts val="0"/>
              </a:spcAft>
              <a:defRPr/>
            </a:pPr>
            <a:r>
              <a:rPr lang="en-US" altLang="ko-KR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 Temperature calibration results</a:t>
            </a:r>
            <a:endParaRPr lang="en-US" altLang="ko-KR" sz="2800" b="1" dirty="0">
              <a:ln w="1905"/>
              <a:solidFill>
                <a:srgbClr val="000000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" y="975824"/>
            <a:ext cx="9144032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  <a:r>
              <a:rPr lang="en-US" altLang="ko-KR" sz="1400" b="1" dirty="0" smtClean="0">
                <a:latin typeface="굴림"/>
                <a:ea typeface="굴림"/>
              </a:rPr>
              <a:t>1. Calibration condition</a:t>
            </a:r>
            <a:endParaRPr lang="en-US" altLang="ko-KR" sz="12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Program Version : Multi-Cal 2.3(Beta)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Temperature: 3-point</a:t>
            </a:r>
            <a:r>
              <a:rPr lang="en-US" altLang="ko-KR" sz="1400" dirty="0" smtClean="0">
                <a:latin typeface="+mn-lt"/>
                <a:ea typeface="굴림"/>
              </a:rPr>
              <a:t>(-10</a:t>
            </a:r>
            <a:r>
              <a:rPr lang="en-US" altLang="ko-KR" sz="1400" dirty="0" smtClean="0">
                <a:latin typeface="+mn-lt"/>
                <a:ea typeface="맑은 고딕"/>
              </a:rPr>
              <a:t>℃</a:t>
            </a:r>
            <a:r>
              <a:rPr lang="en-US" altLang="ko-KR" sz="1400" dirty="0" smtClean="0">
                <a:latin typeface="+mn-lt"/>
                <a:ea typeface="굴림"/>
              </a:rPr>
              <a:t>, 25</a:t>
            </a:r>
            <a:r>
              <a:rPr lang="en-US" altLang="ko-KR" sz="1400" dirty="0" smtClean="0">
                <a:latin typeface="+mn-lt"/>
                <a:ea typeface="맑은 고딕"/>
              </a:rPr>
              <a:t>℃</a:t>
            </a:r>
            <a:r>
              <a:rPr lang="en-US" altLang="ko-KR" sz="1400" dirty="0" smtClean="0">
                <a:latin typeface="+mn-lt"/>
                <a:ea typeface="굴림"/>
              </a:rPr>
              <a:t>, 80</a:t>
            </a:r>
            <a:r>
              <a:rPr lang="en-US" altLang="ko-KR" sz="1400" dirty="0" smtClean="0">
                <a:latin typeface="+mn-lt"/>
                <a:ea typeface="맑은 고딕"/>
              </a:rPr>
              <a:t>℃)</a:t>
            </a:r>
            <a:endParaRPr lang="en-US" altLang="ko-KR" sz="1400" dirty="0" smtClean="0">
              <a:latin typeface="+mn-lt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Calibration model/QTY : Gauge Pressure 10bar, </a:t>
            </a:r>
            <a:r>
              <a:rPr lang="en-US" altLang="ko-KR" sz="1400" dirty="0" err="1" smtClean="0">
                <a:latin typeface="굴림"/>
                <a:ea typeface="굴림"/>
              </a:rPr>
              <a:t>Iout</a:t>
            </a:r>
            <a:r>
              <a:rPr lang="en-US" altLang="ko-KR" sz="1400" dirty="0" smtClean="0">
                <a:latin typeface="굴림"/>
                <a:ea typeface="굴림"/>
              </a:rPr>
              <a:t> type / 64EA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Model File set up</a:t>
            </a:r>
            <a:r>
              <a:rPr lang="ko-KR" altLang="en-US" sz="1400" dirty="0" smtClean="0">
                <a:latin typeface="굴림"/>
                <a:ea typeface="굴림"/>
              </a:rPr>
              <a:t> </a:t>
            </a:r>
            <a:r>
              <a:rPr lang="en-US" altLang="ko-KR" sz="1400" dirty="0" smtClean="0">
                <a:latin typeface="굴림"/>
                <a:ea typeface="굴림"/>
              </a:rPr>
              <a:t>: Temp ADC Resolution 15bit, Vs 5V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DMM Scripts : Pause 1.5(recommended by Ian) 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    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ko-KR" altLang="en-US" sz="1400" dirty="0" smtClean="0">
                <a:latin typeface="굴림"/>
                <a:ea typeface="굴림"/>
              </a:rPr>
              <a:t> </a:t>
            </a:r>
            <a:endParaRPr lang="en-US" altLang="ko-KR" sz="1400" dirty="0" smtClean="0">
              <a:latin typeface="굴림"/>
              <a:ea typeface="굴림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28992" cy="533400"/>
          </a:xfrm>
          <a:prstGeom prst="rect">
            <a:avLst/>
          </a:prstGeom>
        </p:spPr>
        <p:txBody>
          <a:bodyPr/>
          <a:lstStyle/>
          <a:p>
            <a:pPr fontAlgn="auto" latinLnBrk="0">
              <a:spcAft>
                <a:spcPts val="0"/>
              </a:spcAft>
              <a:defRPr/>
            </a:pPr>
            <a:r>
              <a:rPr lang="en-US" altLang="ko-KR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 </a:t>
            </a:r>
            <a:r>
              <a:rPr lang="en-US" altLang="ko-KR" sz="2800" b="1" dirty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Temperature calibration results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32" y="975824"/>
            <a:ext cx="91440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 latinLnBrk="0">
              <a:spcAft>
                <a:spcPts val="0"/>
              </a:spcAft>
              <a:defRPr/>
            </a:pPr>
            <a:r>
              <a:rPr lang="en-US" altLang="ko-KR" sz="1400" dirty="0" smtClean="0">
                <a:latin typeface="굴림"/>
                <a:ea typeface="굴림"/>
              </a:rPr>
              <a:t> </a:t>
            </a:r>
            <a:r>
              <a:rPr lang="en-US" altLang="ko-KR" sz="1400" b="1" dirty="0" smtClean="0">
                <a:latin typeface="굴림"/>
                <a:ea typeface="굴림"/>
              </a:rPr>
              <a:t>2. </a:t>
            </a:r>
            <a:r>
              <a:rPr lang="en-US" altLang="ko-KR" sz="1400" b="1" dirty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Temperature calibration </a:t>
            </a:r>
            <a:r>
              <a:rPr lang="en-US" altLang="ko-KR" sz="14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results</a:t>
            </a:r>
          </a:p>
          <a:p>
            <a:pPr fontAlgn="auto" latinLnBrk="0">
              <a:spcAft>
                <a:spcPts val="0"/>
              </a:spcAft>
              <a:defRPr/>
            </a:pPr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Temperature calibration(fail/Total) : 5EA/64EA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Save calibration data on EEPROM of device</a:t>
            </a:r>
            <a:r>
              <a:rPr lang="en-US" altLang="ko-KR" sz="1400" b="1" dirty="0" smtClean="0">
                <a:latin typeface="굴림"/>
                <a:ea typeface="굴림"/>
              </a:rPr>
              <a:t>: We found all failure data(64EA) on EEPROM when checking on EEPROM Data Read</a:t>
            </a:r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Save calibration data on PC(.CSV) : Normal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Convert calibration data to text file</a:t>
            </a:r>
            <a:r>
              <a:rPr lang="ko-KR" altLang="en-US" sz="1400" dirty="0" smtClean="0">
                <a:latin typeface="굴림"/>
                <a:ea typeface="굴림"/>
              </a:rPr>
              <a:t> </a:t>
            </a:r>
            <a:r>
              <a:rPr lang="en-US" altLang="ko-KR" sz="1400" dirty="0" smtClean="0">
                <a:latin typeface="굴림"/>
                <a:ea typeface="굴림"/>
              </a:rPr>
              <a:t>: Normal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    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ko-KR" altLang="en-US" sz="1400" dirty="0" smtClean="0">
                <a:latin typeface="굴림"/>
                <a:ea typeface="굴림"/>
              </a:rPr>
              <a:t> </a:t>
            </a:r>
            <a:endParaRPr lang="en-US" altLang="ko-KR" sz="1400" dirty="0" smtClean="0">
              <a:latin typeface="굴림"/>
              <a:ea typeface="굴림"/>
            </a:endParaRPr>
          </a:p>
        </p:txBody>
      </p:sp>
      <p:pic>
        <p:nvPicPr>
          <p:cNvPr id="2051" name="Picture 3" descr="C:\Users\우대건\Desktop\PSC-L01\P.P자료\TPS30중저압 P.P생산\TI 전달자료\160317_2.3beta 온도 교정 결과\교정 데이터 파일(CSV)_엑셀파일.PNG"/>
          <p:cNvPicPr>
            <a:picLocks noChangeAspect="1" noChangeArrowheads="1"/>
          </p:cNvPicPr>
          <p:nvPr/>
        </p:nvPicPr>
        <p:blipFill>
          <a:blip r:embed="rId2"/>
          <a:srcRect l="28581" t="20801" r="30403" b="49902"/>
          <a:stretch>
            <a:fillRect/>
          </a:stretch>
        </p:blipFill>
        <p:spPr bwMode="auto">
          <a:xfrm>
            <a:off x="428596" y="3143248"/>
            <a:ext cx="2500330" cy="1428760"/>
          </a:xfrm>
          <a:prstGeom prst="rect">
            <a:avLst/>
          </a:prstGeom>
          <a:noFill/>
        </p:spPr>
      </p:pic>
      <p:pic>
        <p:nvPicPr>
          <p:cNvPr id="2050" name="Picture 2" descr="C:\Users\우대건\Desktop\PSC-L01\P.P자료\TPS30중저압 P.P생산\TI 전달자료\160317_2.3beta 온도 교정 결과\교정 데이터 파일(CSV).PNG"/>
          <p:cNvPicPr>
            <a:picLocks noChangeAspect="1" noChangeArrowheads="1"/>
          </p:cNvPicPr>
          <p:nvPr/>
        </p:nvPicPr>
        <p:blipFill>
          <a:blip r:embed="rId3"/>
          <a:srcRect l="-1885" t="14136" r="1988" b="3402"/>
          <a:stretch>
            <a:fillRect/>
          </a:stretch>
        </p:blipFill>
        <p:spPr bwMode="auto">
          <a:xfrm>
            <a:off x="349538" y="4135760"/>
            <a:ext cx="3786214" cy="2500330"/>
          </a:xfrm>
          <a:prstGeom prst="rect">
            <a:avLst/>
          </a:prstGeom>
          <a:noFill/>
        </p:spPr>
      </p:pic>
      <p:sp>
        <p:nvSpPr>
          <p:cNvPr id="6" name="모서리가 둥근 직사각형 5"/>
          <p:cNvSpPr/>
          <p:nvPr/>
        </p:nvSpPr>
        <p:spPr>
          <a:xfrm>
            <a:off x="1285852" y="3571876"/>
            <a:ext cx="1643074" cy="50006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712902" y="3284984"/>
            <a:ext cx="1931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</a:rPr>
              <a:t>Complete saving on PC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pic>
        <p:nvPicPr>
          <p:cNvPr id="2053" name="Picture 5" descr="C:\Users\우대건\Desktop\PSC-L01\P.P자료\TPS30중저압 P.P생산\TI 전달자료\160317_2.3beta 온도 교정 결과\교정 데이터 text파일 변환_데이터확인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429000"/>
            <a:ext cx="3968720" cy="3174976"/>
          </a:xfrm>
          <a:prstGeom prst="rect">
            <a:avLst/>
          </a:prstGeom>
          <a:noFill/>
        </p:spPr>
      </p:pic>
      <p:pic>
        <p:nvPicPr>
          <p:cNvPr id="2052" name="Picture 4" descr="C:\Users\우대건\Desktop\PSC-L01\P.P자료\TPS30중저압 P.P생산\TI 전달자료\160317_2.3beta 온도 교정 결과\교정 데이터 text파일 변환.PNG"/>
          <p:cNvPicPr>
            <a:picLocks noChangeAspect="1" noChangeArrowheads="1"/>
          </p:cNvPicPr>
          <p:nvPr/>
        </p:nvPicPr>
        <p:blipFill>
          <a:blip r:embed="rId5"/>
          <a:srcRect l="15560" t="1839" r="24674" b="49821"/>
          <a:stretch>
            <a:fillRect/>
          </a:stretch>
        </p:blipFill>
        <p:spPr bwMode="auto">
          <a:xfrm>
            <a:off x="7038992" y="3982489"/>
            <a:ext cx="2071702" cy="201351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580112" y="3152001"/>
            <a:ext cx="29346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</a:rPr>
              <a:t>Complete converting to Text file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00037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4800" b="1" dirty="0" smtClean="0"/>
              <a:t>Problems during calibration</a:t>
            </a:r>
            <a:endParaRPr lang="ko-KR" altLang="en-US" sz="48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9144000" cy="533400"/>
          </a:xfrm>
          <a:prstGeom prst="rect">
            <a:avLst/>
          </a:prstGeom>
        </p:spPr>
        <p:txBody>
          <a:bodyPr/>
          <a:lstStyle/>
          <a:p>
            <a:pPr fontAlgn="auto" latinLnBrk="0">
              <a:spcAft>
                <a:spcPts val="0"/>
              </a:spcAft>
              <a:defRPr/>
            </a:pPr>
            <a:r>
              <a:rPr lang="en-US" altLang="ko-KR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 Problem 1. </a:t>
            </a:r>
            <a:r>
              <a:rPr lang="en-US" altLang="ko-KR" sz="2800" b="1" dirty="0">
                <a:latin typeface="굴림"/>
                <a:ea typeface="굴림"/>
              </a:rPr>
              <a:t>Temperature calibration procedure failure</a:t>
            </a:r>
            <a:endParaRPr lang="en-US" altLang="ko-KR" sz="2800" b="1" dirty="0">
              <a:ln w="1905"/>
              <a:solidFill>
                <a:srgbClr val="000000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" y="975824"/>
            <a:ext cx="9144032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  <a:r>
              <a:rPr lang="en-US" altLang="ko-KR" sz="1400" b="1" dirty="0" smtClean="0">
                <a:latin typeface="굴림"/>
                <a:ea typeface="굴림"/>
              </a:rPr>
              <a:t>1. Temperature calibration procedure </a:t>
            </a:r>
            <a:r>
              <a:rPr lang="en-US" altLang="ko-KR" sz="1400" b="1" dirty="0" smtClean="0">
                <a:latin typeface="굴림"/>
                <a:ea typeface="굴림"/>
              </a:rPr>
              <a:t>failure </a:t>
            </a:r>
            <a:r>
              <a:rPr lang="en-US" altLang="ko-KR" sz="1400" b="1" dirty="0" smtClean="0">
                <a:solidFill>
                  <a:srgbClr val="C00000"/>
                </a:solidFill>
                <a:latin typeface="굴림"/>
                <a:ea typeface="굴림"/>
              </a:rPr>
              <a:t>– CANNOT DUPLICATE ISSUE</a:t>
            </a:r>
            <a:endParaRPr lang="en-US" altLang="ko-KR" sz="1200" b="1" dirty="0" smtClean="0">
              <a:solidFill>
                <a:srgbClr val="C00000"/>
              </a:solidFill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Set program to proceed from -10</a:t>
            </a:r>
            <a:r>
              <a:rPr lang="en-US" altLang="ko-KR" sz="1400" dirty="0" smtClean="0">
                <a:ea typeface="맑은 고딕"/>
              </a:rPr>
              <a:t>℃(First), 25℃(Second) to 80℃(Third)</a:t>
            </a:r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</a:t>
            </a:r>
            <a:r>
              <a:rPr lang="en-US" altLang="ko-KR" sz="1400" dirty="0" smtClean="0">
                <a:latin typeface="+mj-ea"/>
                <a:ea typeface="+mj-ea"/>
              </a:rPr>
              <a:t>But, after </a:t>
            </a:r>
            <a:r>
              <a:rPr lang="en-US" altLang="ko-KR" sz="1400" b="1" dirty="0" smtClean="0">
                <a:latin typeface="+mj-ea"/>
                <a:ea typeface="+mj-ea"/>
              </a:rPr>
              <a:t>-10℃ calibration, move to 80℃(But temperature setting of equipment is 25℃)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</a:t>
            </a:r>
            <a:r>
              <a:rPr lang="en-US" altLang="ko-KR" sz="1400" b="1" dirty="0" smtClean="0">
                <a:latin typeface="+mj-ea"/>
                <a:ea typeface="+mj-ea"/>
              </a:rPr>
              <a:t>Second(actually</a:t>
            </a:r>
            <a:r>
              <a:rPr lang="ko-KR" altLang="en-US" sz="1400" b="1" dirty="0" smtClean="0"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latin typeface="+mj-ea"/>
                <a:ea typeface="+mj-ea"/>
              </a:rPr>
              <a:t>25℃) calibration</a:t>
            </a:r>
            <a:r>
              <a:rPr lang="ko-KR" altLang="en-US" sz="1400" b="1" dirty="0" smtClean="0">
                <a:latin typeface="+mj-ea"/>
                <a:ea typeface="+mj-ea"/>
              </a:rPr>
              <a:t> </a:t>
            </a:r>
            <a:r>
              <a:rPr lang="en-US" altLang="ko-KR" sz="1400" b="1" dirty="0" smtClean="0">
                <a:latin typeface="+mj-ea"/>
                <a:ea typeface="+mj-ea"/>
              </a:rPr>
              <a:t>data is written on 80℃ table of program.</a:t>
            </a:r>
          </a:p>
          <a:p>
            <a:endParaRPr lang="en-US" altLang="ko-KR" sz="1400" b="1" dirty="0" smtClean="0">
              <a:latin typeface="+mj-ea"/>
              <a:ea typeface="+mj-ea"/>
            </a:endParaRPr>
          </a:p>
          <a:p>
            <a:r>
              <a:rPr lang="en-US" altLang="ko-KR" sz="1400" b="1" dirty="0" smtClean="0">
                <a:latin typeface="+mj-ea"/>
                <a:ea typeface="+mj-ea"/>
              </a:rPr>
              <a:t>  - Check that data on ‘Find </a:t>
            </a:r>
            <a:r>
              <a:rPr lang="en-US" altLang="ko-KR" sz="1400" b="1" dirty="0" err="1" smtClean="0">
                <a:latin typeface="+mj-ea"/>
                <a:ea typeface="+mj-ea"/>
              </a:rPr>
              <a:t>Vin_Low</a:t>
            </a:r>
            <a:r>
              <a:rPr lang="en-US" altLang="ko-KR" sz="1400" b="1" dirty="0" smtClean="0">
                <a:latin typeface="+mj-ea"/>
                <a:ea typeface="+mj-ea"/>
              </a:rPr>
              <a:t>’ is recorded on 80</a:t>
            </a:r>
            <a:r>
              <a:rPr lang="en-US" altLang="ko-KR" sz="1400" b="1" dirty="0" smtClean="0">
                <a:latin typeface="+mj-ea"/>
              </a:rPr>
              <a:t>℃ table.(For normal case, it should be recorded </a:t>
            </a:r>
            <a:r>
              <a:rPr lang="en-US" altLang="ko-KR" sz="1400" b="1" dirty="0">
                <a:latin typeface="+mj-ea"/>
              </a:rPr>
              <a:t>on 25 </a:t>
            </a:r>
            <a:r>
              <a:rPr lang="en-US" altLang="ko-KR" sz="1400" b="1" dirty="0" smtClean="0">
                <a:latin typeface="+mj-ea"/>
              </a:rPr>
              <a:t>℃ table)</a:t>
            </a:r>
            <a:endParaRPr lang="en-US" altLang="ko-KR" sz="1400" b="1" dirty="0" smtClean="0">
              <a:latin typeface="+mj-ea"/>
              <a:ea typeface="+mj-ea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Stop calibration and click </a:t>
            </a:r>
            <a:r>
              <a:rPr lang="en-US" altLang="ko-KR" sz="1400" dirty="0" err="1" smtClean="0">
                <a:latin typeface="굴림"/>
                <a:ea typeface="굴림"/>
              </a:rPr>
              <a:t>‘Re</a:t>
            </a:r>
            <a:r>
              <a:rPr lang="en-US" altLang="ko-KR" sz="1400" dirty="0" smtClean="0">
                <a:latin typeface="굴림"/>
                <a:ea typeface="굴림"/>
              </a:rPr>
              <a:t>-Cal Selected Temperature’ to change temperature to 25</a:t>
            </a:r>
            <a:r>
              <a:rPr lang="en-US" altLang="ko-KR" sz="1400" dirty="0" smtClean="0">
                <a:latin typeface="+mj-ea"/>
                <a:ea typeface="+mj-ea"/>
              </a:rPr>
              <a:t>℃ and start calibration again.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After High/Low calibration, program complete calibration </a:t>
            </a:r>
            <a:r>
              <a:rPr lang="en-US" altLang="ko-KR" sz="1400" dirty="0">
                <a:latin typeface="굴림"/>
                <a:ea typeface="굴림"/>
              </a:rPr>
              <a:t>without </a:t>
            </a:r>
            <a:r>
              <a:rPr lang="en-US" altLang="ko-KR" sz="1400" dirty="0" smtClean="0">
                <a:latin typeface="굴림"/>
                <a:ea typeface="굴림"/>
              </a:rPr>
              <a:t>third calibration(80℃ calibration)</a:t>
            </a:r>
            <a:r>
              <a:rPr lang="ko-KR" altLang="en-US" sz="1400" dirty="0" smtClean="0">
                <a:latin typeface="굴림"/>
                <a:ea typeface="굴림"/>
              </a:rPr>
              <a:t> </a:t>
            </a:r>
            <a:r>
              <a:rPr lang="en-US" altLang="ko-KR" sz="1400" dirty="0" smtClean="0">
                <a:latin typeface="굴림"/>
                <a:ea typeface="굴림"/>
              </a:rPr>
              <a:t>(Save data on EEPROM and PC)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Currently, we thinks this is program bug.</a:t>
            </a:r>
            <a:endParaRPr lang="en-US" altLang="ko-KR" sz="1400" b="1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    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ko-KR" altLang="en-US" sz="1400" dirty="0" smtClean="0">
                <a:latin typeface="굴림"/>
                <a:ea typeface="굴림"/>
              </a:rPr>
              <a:t> </a:t>
            </a:r>
            <a:endParaRPr lang="en-US" altLang="ko-KR" sz="1400" dirty="0" smtClean="0">
              <a:latin typeface="굴림"/>
              <a:ea typeface="굴림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28992" cy="533400"/>
          </a:xfrm>
          <a:prstGeom prst="rect">
            <a:avLst/>
          </a:prstGeom>
        </p:spPr>
        <p:txBody>
          <a:bodyPr/>
          <a:lstStyle/>
          <a:p>
            <a:pPr fontAlgn="auto" latinLnBrk="0">
              <a:spcAft>
                <a:spcPts val="0"/>
              </a:spcAft>
              <a:defRPr/>
            </a:pPr>
            <a:r>
              <a:rPr lang="en-US" altLang="ko-KR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 Problem 2. EEPROM</a:t>
            </a:r>
            <a:r>
              <a:rPr lang="ko-KR" altLang="en-US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 </a:t>
            </a:r>
            <a:r>
              <a:rPr lang="en-US" altLang="ko-KR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data saving failure</a:t>
            </a:r>
            <a:endParaRPr lang="en-US" altLang="ko-KR" sz="2800" b="1" dirty="0">
              <a:ln w="1905"/>
              <a:solidFill>
                <a:srgbClr val="000000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" y="975824"/>
            <a:ext cx="914403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  <a:r>
              <a:rPr lang="en-US" altLang="ko-KR" sz="1400" b="1" dirty="0">
                <a:latin typeface="굴림"/>
                <a:ea typeface="굴림"/>
              </a:rPr>
              <a:t>2. EEPROM data saving </a:t>
            </a:r>
            <a:r>
              <a:rPr lang="en-US" altLang="ko-KR" sz="1400" b="1" dirty="0" smtClean="0">
                <a:latin typeface="굴림"/>
                <a:ea typeface="굴림"/>
              </a:rPr>
              <a:t>failure</a:t>
            </a:r>
            <a:endParaRPr lang="en-US" altLang="ko-KR" sz="12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Check data on EEPROM after completing calibration.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When reading ch.0(complete temperature calibration), we found ‘OAOA’.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All data is OAOA.</a:t>
            </a:r>
          </a:p>
        </p:txBody>
      </p:sp>
      <p:pic>
        <p:nvPicPr>
          <p:cNvPr id="1026" name="Picture 2" descr="C:\Users\우대건\Desktop\PSC-L01\P.P자료\TPS30중저압 P.P생산\TI 전달자료\160317_2.3beta 온도 교정 결과\교정 후 ch.0 Write EEPROM.PNG"/>
          <p:cNvPicPr>
            <a:picLocks noChangeAspect="1" noChangeArrowheads="1"/>
          </p:cNvPicPr>
          <p:nvPr/>
        </p:nvPicPr>
        <p:blipFill>
          <a:blip r:embed="rId2"/>
          <a:srcRect l="7617" t="24902" r="3320" b="21630"/>
          <a:stretch>
            <a:fillRect/>
          </a:stretch>
        </p:blipFill>
        <p:spPr bwMode="auto">
          <a:xfrm>
            <a:off x="357158" y="2214554"/>
            <a:ext cx="5286412" cy="2538869"/>
          </a:xfrm>
          <a:prstGeom prst="rect">
            <a:avLst/>
          </a:prstGeom>
          <a:noFill/>
        </p:spPr>
      </p:pic>
      <p:sp>
        <p:nvSpPr>
          <p:cNvPr id="7" name="직사각형 6"/>
          <p:cNvSpPr/>
          <p:nvPr/>
        </p:nvSpPr>
        <p:spPr>
          <a:xfrm>
            <a:off x="3786182" y="3000372"/>
            <a:ext cx="1714512" cy="171451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357158" y="4159856"/>
            <a:ext cx="1571636" cy="5715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14282" y="4692859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</a:rPr>
              <a:t>Select/Read Ch.0 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2692595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</a:rPr>
              <a:t>All data is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‘OAOA’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우대건\Desktop\PSC-L01\P.P자료\TPS30중저압 P.P생산\TI 전달자료\160317_2.3beta 온도 교정 결과\ch.0 data Write(PC에 저장된 ch.0 data 라이팅).PNG"/>
          <p:cNvPicPr>
            <a:picLocks noChangeAspect="1" noChangeArrowheads="1"/>
          </p:cNvPicPr>
          <p:nvPr/>
        </p:nvPicPr>
        <p:blipFill>
          <a:blip r:embed="rId2"/>
          <a:srcRect l="2799" t="18559" r="14055" b="18339"/>
          <a:stretch>
            <a:fillRect/>
          </a:stretch>
        </p:blipFill>
        <p:spPr bwMode="auto">
          <a:xfrm>
            <a:off x="357158" y="2357430"/>
            <a:ext cx="6072230" cy="3571900"/>
          </a:xfrm>
          <a:prstGeom prst="rect">
            <a:avLst/>
          </a:prstGeom>
          <a:noFill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28992" cy="533400"/>
          </a:xfrm>
          <a:prstGeom prst="rect">
            <a:avLst/>
          </a:prstGeom>
        </p:spPr>
        <p:txBody>
          <a:bodyPr/>
          <a:lstStyle/>
          <a:p>
            <a:pPr fontAlgn="auto" latinLnBrk="0">
              <a:spcAft>
                <a:spcPts val="0"/>
              </a:spcAft>
              <a:defRPr/>
            </a:pPr>
            <a:r>
              <a:rPr lang="en-US" altLang="ko-KR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 Problem 3. Data Read failure</a:t>
            </a:r>
            <a:endParaRPr lang="en-US" altLang="ko-KR" sz="2800" b="1" dirty="0">
              <a:ln w="1905"/>
              <a:solidFill>
                <a:srgbClr val="000000"/>
              </a:solidFill>
              <a:latin typeface="돋움" pitchFamily="50" charset="-127"/>
              <a:ea typeface="돋움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32" y="975824"/>
            <a:ext cx="914403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  <a:r>
              <a:rPr lang="en-US" altLang="ko-KR" sz="1400" b="1" dirty="0" smtClean="0">
                <a:latin typeface="굴림"/>
                <a:ea typeface="굴림"/>
              </a:rPr>
              <a:t>3. try to write PC data on EEPROM and read it. Still can find failure data</a:t>
            </a:r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Complete saving data on PC(.CSV) and converting Text file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- Select </a:t>
            </a:r>
            <a:r>
              <a:rPr lang="en-US" altLang="ko-KR" sz="1400" dirty="0" smtClean="0">
                <a:latin typeface="+mj-ea"/>
                <a:ea typeface="+mj-ea"/>
              </a:rPr>
              <a:t>Ch.0 and rewrite PC data(It was ok) on EEPROM</a:t>
            </a:r>
          </a:p>
          <a:p>
            <a:endParaRPr lang="en-US" altLang="ko-KR" sz="1400" b="1" dirty="0" smtClean="0">
              <a:latin typeface="+mj-ea"/>
              <a:ea typeface="+mj-ea"/>
            </a:endParaRPr>
          </a:p>
          <a:p>
            <a:endParaRPr lang="en-US" altLang="ko-KR" sz="1400" b="1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    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ko-KR" altLang="en-US" sz="1400" dirty="0" smtClean="0">
                <a:latin typeface="굴림"/>
                <a:ea typeface="굴림"/>
              </a:rPr>
              <a:t> </a:t>
            </a:r>
            <a:endParaRPr lang="en-US" altLang="ko-KR" sz="1400" dirty="0" smtClean="0">
              <a:latin typeface="굴림"/>
              <a:ea typeface="굴림"/>
            </a:endParaRPr>
          </a:p>
        </p:txBody>
      </p:sp>
      <p:sp>
        <p:nvSpPr>
          <p:cNvPr id="6" name="모서리가 둥근 직사각형 5"/>
          <p:cNvSpPr/>
          <p:nvPr/>
        </p:nvSpPr>
        <p:spPr>
          <a:xfrm>
            <a:off x="3286116" y="4015744"/>
            <a:ext cx="928694" cy="214314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500826" y="3978479"/>
            <a:ext cx="2643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</a:rPr>
              <a:t>Select/write Ch.0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data 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9" name="직선 화살표 연결선 8"/>
          <p:cNvCxnSpPr>
            <a:stCxn id="6" idx="3"/>
            <a:endCxn id="7" idx="1"/>
          </p:cNvCxnSpPr>
          <p:nvPr/>
        </p:nvCxnSpPr>
        <p:spPr>
          <a:xfrm>
            <a:off x="4214810" y="4122901"/>
            <a:ext cx="2286016" cy="9467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우대건\Desktop\PSC-L01\P.P자료\TPS30중저압 P.P생산\TI 전달자료\160317_2.3beta 온도 교정 결과\ch.0 data writing 완료(data 비교).PNG"/>
          <p:cNvPicPr>
            <a:picLocks noChangeAspect="1" noChangeArrowheads="1"/>
          </p:cNvPicPr>
          <p:nvPr/>
        </p:nvPicPr>
        <p:blipFill>
          <a:blip r:embed="rId2"/>
          <a:srcRect t="8219" r="30273" b="31722"/>
          <a:stretch>
            <a:fillRect/>
          </a:stretch>
        </p:blipFill>
        <p:spPr bwMode="auto">
          <a:xfrm>
            <a:off x="285720" y="1857364"/>
            <a:ext cx="5786478" cy="3987321"/>
          </a:xfrm>
          <a:prstGeom prst="rect">
            <a:avLst/>
          </a:prstGeom>
          <a:noFill/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28992" cy="533400"/>
          </a:xfrm>
          <a:prstGeom prst="rect">
            <a:avLst/>
          </a:prstGeom>
        </p:spPr>
        <p:txBody>
          <a:bodyPr/>
          <a:lstStyle/>
          <a:p>
            <a:pPr fontAlgn="auto" latinLnBrk="0">
              <a:spcAft>
                <a:spcPts val="0"/>
              </a:spcAft>
              <a:defRPr/>
            </a:pPr>
            <a:r>
              <a:rPr lang="en-US" altLang="ko-KR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 </a:t>
            </a:r>
            <a:r>
              <a:rPr lang="en-US" altLang="ko-KR" sz="2800" b="1" dirty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Problem 3. Data Read failure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32" y="975824"/>
            <a:ext cx="9144032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12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Complete Writing normally.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</a:t>
            </a:r>
            <a:endParaRPr lang="en-US" altLang="ko-KR" sz="1400" dirty="0" smtClean="0">
              <a:latin typeface="+mj-ea"/>
              <a:ea typeface="+mj-ea"/>
            </a:endParaRPr>
          </a:p>
          <a:p>
            <a:endParaRPr lang="en-US" altLang="ko-KR" sz="1400" b="1" dirty="0" smtClean="0">
              <a:latin typeface="+mj-ea"/>
              <a:ea typeface="+mj-ea"/>
            </a:endParaRPr>
          </a:p>
          <a:p>
            <a:endParaRPr lang="en-US" altLang="ko-KR" sz="1400" b="1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    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ko-KR" altLang="en-US" sz="1400" dirty="0" smtClean="0">
                <a:latin typeface="굴림"/>
                <a:ea typeface="굴림"/>
              </a:rPr>
              <a:t> </a:t>
            </a:r>
            <a:endParaRPr lang="en-US" altLang="ko-KR" sz="1400" dirty="0" smtClean="0">
              <a:latin typeface="굴림"/>
              <a:ea typeface="굴림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71934" y="4835735"/>
            <a:ext cx="7143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</a:rPr>
              <a:t>same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643174" y="3286124"/>
            <a:ext cx="1285884" cy="25003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4857752" y="3200398"/>
            <a:ext cx="1285884" cy="250033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6" name="직선 화살표 연결선 15"/>
          <p:cNvCxnSpPr/>
          <p:nvPr/>
        </p:nvCxnSpPr>
        <p:spPr>
          <a:xfrm>
            <a:off x="3952871" y="4786322"/>
            <a:ext cx="857256" cy="1588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500562" y="5835867"/>
            <a:ext cx="300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</a:rPr>
              <a:t>Ch.0 data(text file) of PC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28794" y="5857892"/>
            <a:ext cx="300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</a:rPr>
              <a:t>Data on EEPROM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0" y="0"/>
            <a:ext cx="8928992" cy="533400"/>
          </a:xfrm>
          <a:prstGeom prst="rect">
            <a:avLst/>
          </a:prstGeom>
        </p:spPr>
        <p:txBody>
          <a:bodyPr/>
          <a:lstStyle/>
          <a:p>
            <a:pPr fontAlgn="auto" latinLnBrk="0">
              <a:spcAft>
                <a:spcPts val="0"/>
              </a:spcAft>
              <a:defRPr/>
            </a:pPr>
            <a:r>
              <a:rPr lang="en-US" altLang="ko-KR" sz="2800" b="1" dirty="0" smtClean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 </a:t>
            </a:r>
            <a:r>
              <a:rPr lang="en-US" altLang="ko-KR" sz="2800" b="1" dirty="0">
                <a:ln w="1905"/>
                <a:solidFill>
                  <a:srgbClr val="000000"/>
                </a:solidFill>
                <a:latin typeface="돋움" pitchFamily="50" charset="-127"/>
                <a:ea typeface="돋움" pitchFamily="50" charset="-127"/>
              </a:rPr>
              <a:t>Problem 3. Data Read failure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32" y="642918"/>
            <a:ext cx="9144032" cy="7201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- After completing to Write, read</a:t>
            </a:r>
            <a:r>
              <a:rPr lang="ko-KR" altLang="en-US" sz="1400" dirty="0" smtClean="0">
                <a:latin typeface="굴림"/>
                <a:ea typeface="굴림"/>
              </a:rPr>
              <a:t> </a:t>
            </a:r>
            <a:r>
              <a:rPr lang="en-US" altLang="ko-KR" sz="1400" dirty="0" smtClean="0">
                <a:latin typeface="굴림"/>
                <a:ea typeface="굴림"/>
              </a:rPr>
              <a:t>ch.0 EEPROM again.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- Even if writing PC data on EEPROM, all data is ‘OAOA’ after reading ch.0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en-US" altLang="ko-KR" sz="1400" dirty="0" smtClean="0">
                <a:latin typeface="굴림"/>
                <a:ea typeface="굴림"/>
              </a:rPr>
              <a:t>  </a:t>
            </a:r>
          </a:p>
          <a:p>
            <a:r>
              <a:rPr lang="en-US" altLang="ko-KR" sz="1400" dirty="0" smtClean="0">
                <a:latin typeface="굴림"/>
                <a:ea typeface="굴림"/>
              </a:rPr>
              <a:t>      </a:t>
            </a: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endParaRPr lang="en-US" altLang="ko-KR" sz="1400" dirty="0" smtClean="0">
              <a:latin typeface="굴림"/>
              <a:ea typeface="굴림"/>
            </a:endParaRPr>
          </a:p>
          <a:p>
            <a:r>
              <a:rPr lang="ko-KR" altLang="en-US" sz="1400" dirty="0" smtClean="0">
                <a:latin typeface="굴림"/>
                <a:ea typeface="굴림"/>
              </a:rPr>
              <a:t> </a:t>
            </a:r>
            <a:endParaRPr lang="en-US" altLang="ko-KR" sz="1400" dirty="0" smtClean="0">
              <a:latin typeface="굴림"/>
              <a:ea typeface="굴림"/>
            </a:endParaRPr>
          </a:p>
        </p:txBody>
      </p:sp>
      <p:grpSp>
        <p:nvGrpSpPr>
          <p:cNvPr id="21" name="그룹 20"/>
          <p:cNvGrpSpPr/>
          <p:nvPr/>
        </p:nvGrpSpPr>
        <p:grpSpPr>
          <a:xfrm>
            <a:off x="285720" y="1238706"/>
            <a:ext cx="7694647" cy="4286280"/>
            <a:chOff x="285720" y="1571612"/>
            <a:chExt cx="7694647" cy="4286280"/>
          </a:xfrm>
        </p:grpSpPr>
        <p:pic>
          <p:nvPicPr>
            <p:cNvPr id="5122" name="Picture 2" descr="C:\Users\우대건\Desktop\PSC-L01\P.P자료\TPS30중저압 P.P생산\TI 전달자료\160317_2.3beta 온도 교정 결과\ch.0 data writing 후 Read 결과.PNG"/>
            <p:cNvPicPr>
              <a:picLocks noChangeAspect="1" noChangeArrowheads="1"/>
            </p:cNvPicPr>
            <p:nvPr/>
          </p:nvPicPr>
          <p:blipFill>
            <a:blip r:embed="rId2"/>
            <a:srcRect l="7929" t="13330" r="4765" b="25879"/>
            <a:stretch>
              <a:fillRect/>
            </a:stretch>
          </p:blipFill>
          <p:spPr bwMode="auto">
            <a:xfrm>
              <a:off x="285720" y="1571612"/>
              <a:ext cx="7694647" cy="4286280"/>
            </a:xfrm>
            <a:prstGeom prst="rect">
              <a:avLst/>
            </a:prstGeom>
            <a:noFill/>
          </p:spPr>
        </p:pic>
        <p:sp>
          <p:nvSpPr>
            <p:cNvPr id="12" name="직사각형 11"/>
            <p:cNvSpPr/>
            <p:nvPr/>
          </p:nvSpPr>
          <p:spPr>
            <a:xfrm>
              <a:off x="5357818" y="2928934"/>
              <a:ext cx="2571768" cy="257176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2643174" y="2928934"/>
              <a:ext cx="1285884" cy="257176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262434" y="4192793"/>
              <a:ext cx="11255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srgbClr val="FF0000"/>
                  </a:solidFill>
                </a:rPr>
                <a:t>Different</a:t>
              </a:r>
              <a:endParaRPr lang="ko-KR" altLang="en-US" sz="1400" b="1" dirty="0">
                <a:solidFill>
                  <a:srgbClr val="FF0000"/>
                </a:solidFill>
              </a:endParaRPr>
            </a:p>
          </p:txBody>
        </p:sp>
        <p:cxnSp>
          <p:nvCxnSpPr>
            <p:cNvPr id="15" name="직선 화살표 연결선 14"/>
            <p:cNvCxnSpPr/>
            <p:nvPr/>
          </p:nvCxnSpPr>
          <p:spPr>
            <a:xfrm>
              <a:off x="4000496" y="4143380"/>
              <a:ext cx="1285884" cy="1588"/>
            </a:xfrm>
            <a:prstGeom prst="straightConnector1">
              <a:avLst/>
            </a:prstGeom>
            <a:ln w="28575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5388028" y="5157192"/>
            <a:ext cx="300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</a:rPr>
              <a:t>Ch.0 data(text file) of PC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16260" y="5179217"/>
            <a:ext cx="300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srgbClr val="FF0000"/>
                </a:solidFill>
              </a:rPr>
              <a:t>Data on EEPROM</a:t>
            </a:r>
            <a:endParaRPr lang="ko-KR" altLang="en-US" sz="1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가을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16296</TotalTime>
  <Words>602</Words>
  <Application>Microsoft Office PowerPoint</Application>
  <PresentationFormat>On-screen Show (4:3)</PresentationFormat>
  <Paragraphs>175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기본 디자인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(주)오토닉스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PCWORK</dc:creator>
  <cp:lastModifiedBy>Williams, Ian</cp:lastModifiedBy>
  <cp:revision>2140</cp:revision>
  <dcterms:created xsi:type="dcterms:W3CDTF">2002-07-09T05:41:30Z</dcterms:created>
  <dcterms:modified xsi:type="dcterms:W3CDTF">2016-03-18T18:45:48Z</dcterms:modified>
</cp:coreProperties>
</file>