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02" r:id="rId2"/>
    <p:sldId id="4318" r:id="rId3"/>
    <p:sldId id="4315" r:id="rId4"/>
    <p:sldId id="4316" r:id="rId5"/>
    <p:sldId id="4321" r:id="rId6"/>
    <p:sldId id="4324" r:id="rId7"/>
    <p:sldId id="4320" r:id="rId8"/>
    <p:sldId id="4322" r:id="rId9"/>
    <p:sldId id="4323" r:id="rId10"/>
    <p:sldId id="4319" r:id="rId11"/>
    <p:sldId id="4317" r:id="rId12"/>
    <p:sldId id="393" r:id="rId13"/>
    <p:sldId id="394" r:id="rId14"/>
    <p:sldId id="4293" r:id="rId15"/>
    <p:sldId id="4294" r:id="rId16"/>
    <p:sldId id="378" r:id="rId17"/>
  </p:sldIdLst>
  <p:sldSz cx="9144000" cy="5143500" type="screen16x9"/>
  <p:notesSz cx="9296400" cy="14770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85362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666253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047146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6BBF6A-AF87-4035-B327-A2CFC0AA3AAB}">
          <p14:sldIdLst>
            <p14:sldId id="402"/>
            <p14:sldId id="4318"/>
            <p14:sldId id="4315"/>
            <p14:sldId id="4316"/>
            <p14:sldId id="4321"/>
            <p14:sldId id="4324"/>
            <p14:sldId id="4320"/>
            <p14:sldId id="4322"/>
            <p14:sldId id="4323"/>
            <p14:sldId id="4319"/>
            <p14:sldId id="4317"/>
          </p14:sldIdLst>
        </p14:section>
        <p14:section name="Device selection trees" id="{DA6F4251-FE56-4531-AA6C-2DE54CA28E5F}">
          <p14:sldIdLst>
            <p14:sldId id="393"/>
            <p14:sldId id="394"/>
            <p14:sldId id="4293"/>
            <p14:sldId id="4294"/>
            <p14:sldId id="3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52">
          <p15:clr>
            <a:srgbClr val="A4A3A4"/>
          </p15:clr>
        </p15:guide>
        <p15:guide id="2" pos="29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6D9"/>
    <a:srgbClr val="006600"/>
    <a:srgbClr val="FF0000"/>
    <a:srgbClr val="339933"/>
    <a:srgbClr val="008000"/>
    <a:srgbClr val="EBF1DF"/>
    <a:srgbClr val="AA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730" autoAdjust="0"/>
  </p:normalViewPr>
  <p:slideViewPr>
    <p:cSldViewPr snapToGrid="0">
      <p:cViewPr varScale="1">
        <p:scale>
          <a:sx n="143" d="100"/>
          <a:sy n="143" d="100"/>
        </p:scale>
        <p:origin x="342" y="102"/>
      </p:cViewPr>
      <p:guideLst>
        <p:guide orient="horz" pos="1620"/>
        <p:guide pos="2878"/>
      </p:guideLst>
    </p:cSldViewPr>
  </p:slideViewPr>
  <p:outlineViewPr>
    <p:cViewPr>
      <p:scale>
        <a:sx n="33" d="100"/>
        <a:sy n="33" d="100"/>
      </p:scale>
      <p:origin x="0" y="178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850" y="-96"/>
      </p:cViewPr>
      <p:guideLst>
        <p:guide orient="horz" pos="4652"/>
        <p:guide pos="29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8D56EAE8-38CB-4EE5-8A34-F5F49B68F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07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274638" y="1108075"/>
            <a:ext cx="9845676" cy="5538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854" y="7016308"/>
            <a:ext cx="7436693" cy="664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BED2394B-E06C-4DC9-BCC2-551C3DED9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35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362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253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146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76225" y="1108075"/>
            <a:ext cx="9845675" cy="5538788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33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380895" indent="0">
              <a:buNone/>
              <a:defRPr sz="1500"/>
            </a:lvl2pPr>
            <a:lvl3pPr marL="761790" indent="0">
              <a:buNone/>
              <a:defRPr sz="1300"/>
            </a:lvl3pPr>
            <a:lvl4pPr marL="1142683" indent="0">
              <a:buNone/>
              <a:defRPr sz="1200"/>
            </a:lvl4pPr>
            <a:lvl5pPr marL="1523573" indent="0">
              <a:buNone/>
              <a:defRPr sz="1200"/>
            </a:lvl5pPr>
            <a:lvl6pPr marL="1904467" indent="0">
              <a:buNone/>
              <a:defRPr sz="1200"/>
            </a:lvl6pPr>
            <a:lvl7pPr marL="2285362" indent="0">
              <a:buNone/>
              <a:defRPr sz="1200"/>
            </a:lvl7pPr>
            <a:lvl8pPr marL="2666253" indent="0">
              <a:buNone/>
              <a:defRPr sz="1200"/>
            </a:lvl8pPr>
            <a:lvl9pPr marL="304714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38925" y="4537472"/>
            <a:ext cx="2133600" cy="15478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118DC-F0C3-4C61-9EEA-2C495CD045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889398"/>
            <a:ext cx="4157663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889398"/>
            <a:ext cx="4157662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EFE3AC8-A442-4642-B560-ED076E25CE60}"/>
              </a:ext>
            </a:extLst>
          </p:cNvPr>
          <p:cNvSpPr/>
          <p:nvPr userDrawn="1"/>
        </p:nvSpPr>
        <p:spPr>
          <a:xfrm>
            <a:off x="0" y="717954"/>
            <a:ext cx="9144000" cy="38195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0B41-3034-4777-B6DE-71856D985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8"/>
          </a:xfrm>
        </p:spPr>
        <p:txBody>
          <a:bodyPr/>
          <a:lstStyle>
            <a:lvl1pPr marL="0" indent="0">
              <a:buNone/>
              <a:defRPr sz="1700"/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3"/>
          </a:xfrm>
        </p:spPr>
        <p:txBody>
          <a:bodyPr anchor="b"/>
          <a:lstStyle>
            <a:lvl1pPr algn="l">
              <a:defRPr sz="23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0895" indent="0">
              <a:buNone/>
              <a:defRPr sz="2300"/>
            </a:lvl2pPr>
            <a:lvl3pPr marL="761790" indent="0">
              <a:buNone/>
              <a:defRPr sz="2000"/>
            </a:lvl3pPr>
            <a:lvl4pPr marL="1142683" indent="0">
              <a:buNone/>
              <a:defRPr sz="1700"/>
            </a:lvl4pPr>
            <a:lvl5pPr marL="1523573" indent="0">
              <a:buNone/>
              <a:defRPr sz="1700"/>
            </a:lvl5pPr>
            <a:lvl6pPr marL="1904467" indent="0">
              <a:buNone/>
              <a:defRPr sz="1700"/>
            </a:lvl6pPr>
            <a:lvl7pPr marL="2285362" indent="0">
              <a:buNone/>
              <a:defRPr sz="1700"/>
            </a:lvl7pPr>
            <a:lvl8pPr marL="2666253" indent="0">
              <a:buNone/>
              <a:defRPr sz="1700"/>
            </a:lvl8pPr>
            <a:lvl9pPr marL="3047146" indent="0">
              <a:buNone/>
              <a:defRPr sz="1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Aft>
                <a:spcPct val="0"/>
              </a:spcAft>
              <a:buNone/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5F34B-1C25-4090-A4A7-9CEE84F43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E2BCE-81FD-49AD-8F3F-8C803C0A8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3" y="107157"/>
            <a:ext cx="2141537" cy="4301728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107157"/>
            <a:ext cx="6275388" cy="430172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3E699-3BC5-4E82-A48B-54CC42B0E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AC919B-4D01-4240-BDFD-860B66B017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E7816-A48B-4805-9A47-CE865F4F10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6263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31"/>
          <p:cNvSpPr txBox="1">
            <a:spLocks noChangeArrowheads="1"/>
          </p:cNvSpPr>
          <p:nvPr userDrawn="1"/>
        </p:nvSpPr>
        <p:spPr bwMode="auto">
          <a:xfrm>
            <a:off x="334013" y="4511183"/>
            <a:ext cx="2111375" cy="1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Confidential – NDA</a:t>
            </a:r>
            <a:r>
              <a:rPr lang="en-US" sz="700" baseline="0" dirty="0"/>
              <a:t> Restrictions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104195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F557F9C-1201-3A47-8D2D-7E98BF45F0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E7816-A48B-4805-9A47-CE865F4F10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6263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Box 31"/>
          <p:cNvSpPr txBox="1">
            <a:spLocks noChangeArrowheads="1"/>
          </p:cNvSpPr>
          <p:nvPr userDrawn="1"/>
        </p:nvSpPr>
        <p:spPr bwMode="auto">
          <a:xfrm>
            <a:off x="334013" y="4511183"/>
            <a:ext cx="2111375" cy="1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Confidential – NDA</a:t>
            </a:r>
            <a:r>
              <a:rPr lang="en-US" sz="700" baseline="0" dirty="0"/>
              <a:t> Restrictions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70401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D158AE-82CC-924D-B2D9-111EE21E38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E7816-A48B-4805-9A47-CE865F4F10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6263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31"/>
          <p:cNvSpPr txBox="1">
            <a:spLocks noChangeArrowheads="1"/>
          </p:cNvSpPr>
          <p:nvPr userDrawn="1"/>
        </p:nvSpPr>
        <p:spPr bwMode="auto">
          <a:xfrm>
            <a:off x="334013" y="4511183"/>
            <a:ext cx="2111375" cy="1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Confidential – NDA</a:t>
            </a:r>
            <a:r>
              <a:rPr lang="en-US" sz="700" baseline="0" dirty="0"/>
              <a:t> Restrictions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62832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C35851-DCE0-F247-A73D-CE5DAF7E1A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E7816-A48B-4805-9A47-CE865F4F10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6263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31"/>
          <p:cNvSpPr txBox="1">
            <a:spLocks noChangeArrowheads="1"/>
          </p:cNvSpPr>
          <p:nvPr userDrawn="1"/>
        </p:nvSpPr>
        <p:spPr bwMode="auto">
          <a:xfrm>
            <a:off x="334013" y="4511183"/>
            <a:ext cx="2111375" cy="1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Confidential – NDA</a:t>
            </a:r>
            <a:r>
              <a:rPr lang="en-US" sz="700" baseline="0" dirty="0"/>
              <a:t> Restrictions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7957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6DE67D-74D6-E24F-A53E-44A9C5B752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E7816-A48B-4805-9A47-CE865F4F10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6263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31"/>
          <p:cNvSpPr txBox="1">
            <a:spLocks noChangeArrowheads="1"/>
          </p:cNvSpPr>
          <p:nvPr userDrawn="1"/>
        </p:nvSpPr>
        <p:spPr bwMode="auto">
          <a:xfrm>
            <a:off x="334013" y="4511183"/>
            <a:ext cx="2111375" cy="1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Confidential – NDA</a:t>
            </a:r>
            <a:r>
              <a:rPr lang="en-US" sz="700" baseline="0" dirty="0"/>
              <a:t> Restrictions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298706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552890-0675-5942-BD45-247DCD612F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64" y="86"/>
            <a:ext cx="9166479" cy="5143413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5571E-02C7-4909-A943-092A83DD34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12526" y="4706938"/>
            <a:ext cx="8826500" cy="388620"/>
            <a:chOff x="0" y="6321425"/>
            <a:chExt cx="10591800" cy="46634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8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 Box 31"/>
          <p:cNvSpPr txBox="1">
            <a:spLocks noChangeArrowheads="1"/>
          </p:cNvSpPr>
          <p:nvPr userDrawn="1"/>
        </p:nvSpPr>
        <p:spPr bwMode="auto">
          <a:xfrm>
            <a:off x="334013" y="4511183"/>
            <a:ext cx="2111375" cy="1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Confidential – NDA</a:t>
            </a:r>
            <a:r>
              <a:rPr lang="en-US" sz="700" baseline="0" dirty="0"/>
              <a:t> Restrictions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3270272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06B6E4-36B5-2A4D-8795-84CABEE4FA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C7E7816-A48B-4805-9A47-CE865F4F101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6263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31"/>
          <p:cNvSpPr txBox="1">
            <a:spLocks noChangeArrowheads="1"/>
          </p:cNvSpPr>
          <p:nvPr userDrawn="1"/>
        </p:nvSpPr>
        <p:spPr bwMode="auto">
          <a:xfrm>
            <a:off x="334013" y="4511183"/>
            <a:ext cx="2111375" cy="1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Confidential – NDA</a:t>
            </a:r>
            <a:r>
              <a:rPr lang="en-US" sz="700" baseline="0" dirty="0"/>
              <a:t> Restrictions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189474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8" y="786357"/>
            <a:ext cx="8467725" cy="3709449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3" y="4743450"/>
            <a:ext cx="8804275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8" rIns="76179" bIns="38088"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41910" y="4743450"/>
            <a:ext cx="874014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8" rIns="76179" bIns="38088" rtlCol="0" anchor="ctr"/>
          <a:lstStyle/>
          <a:p>
            <a:pPr algn="ctr"/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163"/>
            <a:ext cx="84582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8" y="794149"/>
            <a:ext cx="8467725" cy="3701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4537472"/>
            <a:ext cx="2133600" cy="1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334013" y="4511183"/>
            <a:ext cx="2111375" cy="1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Confidential – NDA</a:t>
            </a:r>
            <a:r>
              <a:rPr lang="en-US" sz="700" baseline="0" dirty="0"/>
              <a:t> Restrictions</a:t>
            </a:r>
            <a:endParaRPr lang="en-US" sz="700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43EED8E-6477-45B8-8538-478F5B159A2D}"/>
              </a:ext>
            </a:extLst>
          </p:cNvPr>
          <p:cNvSpPr/>
          <p:nvPr userDrawn="1"/>
        </p:nvSpPr>
        <p:spPr>
          <a:xfrm>
            <a:off x="0" y="717954"/>
            <a:ext cx="9144000" cy="38195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895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790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683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573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9124" indent="-189124" algn="l" rtl="0" eaLnBrk="0" fontAlgn="base" hangingPunct="0">
        <a:spcBef>
          <a:spcPts val="667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763" indent="-194416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530" indent="-137548" algn="l" rtl="0" eaLnBrk="0" fontAlgn="base" hangingPunct="0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1168" indent="-194416" algn="l" rtl="0" eaLnBrk="0" fontAlgn="base" hangingPunct="0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546" indent="-144163" algn="l" rtl="0" eaLnBrk="0" fontAlgn="base" hangingPunct="0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1441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336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230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124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hyperlink" Target="https://www.ti.com/lit/sbaa230" TargetMode="External"/><Relationship Id="rId7" Type="http://schemas.openxmlformats.org/officeDocument/2006/relationships/image" Target="../media/image34.png"/><Relationship Id="rId2" Type="http://schemas.openxmlformats.org/officeDocument/2006/relationships/hyperlink" Target="https://www.ti.com/lit/sbaa229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hyperlink" Target="https://www.ti.com/lit/sbaa094" TargetMode="External"/><Relationship Id="rId4" Type="http://schemas.openxmlformats.org/officeDocument/2006/relationships/hyperlink" Target="https://www.ti.com/lit/sbaa299" TargetMode="External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i.com/lit/sbaa293" TargetMode="External"/><Relationship Id="rId3" Type="http://schemas.openxmlformats.org/officeDocument/2006/relationships/hyperlink" Target="https://www.ti.com/lit/sbaa318" TargetMode="External"/><Relationship Id="rId7" Type="http://schemas.openxmlformats.org/officeDocument/2006/relationships/image" Target="../media/image39.png"/><Relationship Id="rId2" Type="http://schemas.openxmlformats.org/officeDocument/2006/relationships/hyperlink" Target="https://www.ti.com/lit/an/sbaa460/sbaa460.pdf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ti.com/lit/sbaa464" TargetMode="External"/><Relationship Id="rId5" Type="http://schemas.openxmlformats.org/officeDocument/2006/relationships/image" Target="../media/image38.png"/><Relationship Id="rId10" Type="http://schemas.openxmlformats.org/officeDocument/2006/relationships/image" Target="../media/image41.png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training.ti.com/ti-precision-labs-isolation-introduction-isolated-amplifiers?context=1139747-1135015-1139270-1135878" TargetMode="External"/><Relationship Id="rId7" Type="http://schemas.openxmlformats.org/officeDocument/2006/relationships/hyperlink" Target="https://www.ti.com/lit/an/slyt827/slyt827.pdf" TargetMode="External"/><Relationship Id="rId12" Type="http://schemas.openxmlformats.org/officeDocument/2006/relationships/image" Target="../media/image13.png"/><Relationship Id="rId2" Type="http://schemas.openxmlformats.org/officeDocument/2006/relationships/hyperlink" Target="https://www.electronicdesign.com/power-management/whitepaper/21130089/introduction-to-isolated-amplifiers-and-modulators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ti.com/lit/slyt810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s://www.ti.com/lit/sbaa359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s://training.ti.com/introduction-isolated-modulators?context=1139747-1135015-1139270-1136270" TargetMode="External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ti.com/lit/sbaa438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hyperlink" Target="https://www.ti.com/lit/sbaa51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.com/lit/zip/sbar010" TargetMode="External"/><Relationship Id="rId2" Type="http://schemas.openxmlformats.org/officeDocument/2006/relationships/hyperlink" Target="https://www.ti.com/lit/zip/sbar013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ti.com/lit/zip/sbar020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www.ti.com/lit/an/sbaa347/sbaa347.pdf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s://www.ti.com/lit/an/sbaa349/sbaa349.pdf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hyperlink" Target="https://www.ti.com/lit/an/sbaa339/sbaa339.pdf" TargetMode="External"/><Relationship Id="rId4" Type="http://schemas.openxmlformats.org/officeDocument/2006/relationships/hyperlink" Target="https://www.ti.com/lit/an/sbaa348/sbaa348.pdf" TargetMode="External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ti.com/lit/an/sbaa568/sbaa568.pdf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s://www.ti.com/lit/an/sbaa317/sbaa317.pdf" TargetMode="External"/><Relationship Id="rId7" Type="http://schemas.openxmlformats.org/officeDocument/2006/relationships/image" Target="../media/image24.png"/><Relationship Id="rId2" Type="http://schemas.openxmlformats.org/officeDocument/2006/relationships/hyperlink" Target="https://www.ti.com/lit/an/sbaa553/sbaa553.pdf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hyperlink" Target="https://www.ti.com/lit/an/sbaa350a/sbaa350a.pdf" TargetMode="External"/><Relationship Id="rId4" Type="http://schemas.openxmlformats.org/officeDocument/2006/relationships/hyperlink" Target="https://www.ti.com/lit/an/sbaa312/sbaa312.pdf" TargetMode="External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s://www.ti.com/lit/an/sbaa542/sbaa542.pdf" TargetMode="External"/><Relationship Id="rId7" Type="http://schemas.openxmlformats.org/officeDocument/2006/relationships/image" Target="../media/image28.png"/><Relationship Id="rId2" Type="http://schemas.openxmlformats.org/officeDocument/2006/relationships/hyperlink" Target="https://www.ti.com/lit/an/sbaa546/sbaa546.pdf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hyperlink" Target="https://www.ti.com/lit/an/sbaa529/sbaa529.pdf" TargetMode="External"/><Relationship Id="rId4" Type="http://schemas.openxmlformats.org/officeDocument/2006/relationships/hyperlink" Target="https://www.ti.com/lit/an/sbaa321/sbaa321.pdf" TargetMode="External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.com.cn/cn/lit/an/sbaa549/sbaa549.pdf" TargetMode="External"/><Relationship Id="rId2" Type="http://schemas.openxmlformats.org/officeDocument/2006/relationships/hyperlink" Target="https://www.ti.com/lit/an/slyt820/slyt820.pdf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F7C8A4F-4B67-4448-8349-6A17B51B36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21AUG2023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PADC - Isolation Collateral Overview</a:t>
            </a:r>
            <a:endParaRPr lang="el-GR" sz="1600" i="1" dirty="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95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2164C2-5C00-49B3-A5A7-053538248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Collateral - Others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D6214-E8C4-4655-92DE-A75D6058F5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7E7816-A48B-4805-9A47-CE865F4F101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2" name="Content Placeholder 1">
            <a:extLst>
              <a:ext uri="{FF2B5EF4-FFF2-40B4-BE49-F238E27FC236}">
                <a16:creationId xmlns:a16="http://schemas.microsoft.com/office/drawing/2014/main" id="{DF798187-23D4-4759-8FFC-5DD8ED517EE3}"/>
              </a:ext>
            </a:extLst>
          </p:cNvPr>
          <p:cNvSpPr txBox="1">
            <a:spLocks/>
          </p:cNvSpPr>
          <p:nvPr/>
        </p:nvSpPr>
        <p:spPr>
          <a:xfrm>
            <a:off x="94591" y="925960"/>
            <a:ext cx="4366281" cy="156024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182880" indent="-182880" algn="l" defTabSz="914377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 lang="en-US" sz="20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76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8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4864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6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731520" marR="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 lang="en-US" sz="14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914400" indent="-182880" algn="l" defTabSz="914377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400" b="0" kern="12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D91E2A"/>
              </a:buClr>
              <a:buNone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182880" marR="0" lvl="0" indent="-182880" algn="l" defTabSz="914377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D91E2A"/>
              </a:buClr>
              <a:buSzTx/>
              <a:buFont typeface="Wingdings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3358733-A743-4335-A9F7-BE5CF499C84E}"/>
              </a:ext>
            </a:extLst>
          </p:cNvPr>
          <p:cNvSpPr txBox="1"/>
          <p:nvPr/>
        </p:nvSpPr>
        <p:spPr>
          <a:xfrm>
            <a:off x="92073" y="1297399"/>
            <a:ext cx="1525317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buClr>
                <a:srgbClr val="D91E2A"/>
              </a:buClr>
            </a:pPr>
            <a:r>
              <a:rPr lang="en-US" sz="900" b="1" dirty="0">
                <a:solidFill>
                  <a:srgbClr val="000000"/>
                </a:solidFill>
              </a:rPr>
              <a:t>Literature#: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>
                <a:solidFill>
                  <a:srgbClr val="000000"/>
                </a:solidFill>
                <a:hlinkClick r:id="rId2"/>
              </a:rPr>
              <a:t>SBAA229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DF5711-B240-43D1-BBC1-EFCAB15E74D6}"/>
              </a:ext>
            </a:extLst>
          </p:cNvPr>
          <p:cNvSpPr/>
          <p:nvPr/>
        </p:nvSpPr>
        <p:spPr>
          <a:xfrm>
            <a:off x="94591" y="925958"/>
            <a:ext cx="4366281" cy="374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Interfacing a </a:t>
            </a:r>
          </a:p>
          <a:p>
            <a:pPr algn="ctr"/>
            <a:r>
              <a:rPr lang="en-US" sz="1000" dirty="0"/>
              <a:t>Differential-Output (Isolated) Amplifier to a Single-Ended Input ADC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D6D235-9EAD-4599-AE07-B52A3A2C2A5A}"/>
              </a:ext>
            </a:extLst>
          </p:cNvPr>
          <p:cNvSpPr/>
          <p:nvPr/>
        </p:nvSpPr>
        <p:spPr>
          <a:xfrm>
            <a:off x="92073" y="1534780"/>
            <a:ext cx="235267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D91E2A"/>
              </a:buClr>
            </a:pPr>
            <a:r>
              <a:rPr lang="en-US" sz="900" b="1" dirty="0">
                <a:solidFill>
                  <a:srgbClr val="000000"/>
                </a:solidFill>
              </a:rPr>
              <a:t>Summary: </a:t>
            </a:r>
            <a:r>
              <a:rPr lang="en-US" sz="900" dirty="0">
                <a:solidFill>
                  <a:srgbClr val="000000"/>
                </a:solidFill>
              </a:rPr>
              <a:t>Provides schematic and device recommendation to interface a Differential-Output (Isolated) Amplifier to a SE Input ADC</a:t>
            </a:r>
          </a:p>
          <a:p>
            <a:pPr lvl="0">
              <a:buClr>
                <a:srgbClr val="D91E2A"/>
              </a:buClr>
            </a:pPr>
            <a:endParaRPr lang="en-US" sz="900" dirty="0"/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C0D7DD3B-75A4-4EDC-8401-158C9548A9BD}"/>
              </a:ext>
            </a:extLst>
          </p:cNvPr>
          <p:cNvSpPr txBox="1">
            <a:spLocks/>
          </p:cNvSpPr>
          <p:nvPr/>
        </p:nvSpPr>
        <p:spPr>
          <a:xfrm>
            <a:off x="4674858" y="925960"/>
            <a:ext cx="4366281" cy="156024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182880" indent="-182880" algn="l" defTabSz="914377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 lang="en-US" sz="20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76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8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4864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6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731520" marR="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 lang="en-US" sz="14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914400" indent="-182880" algn="l" defTabSz="914377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400" b="0" kern="12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D91E2A"/>
              </a:buClr>
              <a:buNone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182880" marR="0" lvl="0" indent="-182880" algn="l" defTabSz="914377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D91E2A"/>
              </a:buClr>
              <a:buSzTx/>
              <a:buFont typeface="Wingdings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48B7FB-74F0-4957-A1A5-8E726A9604D4}"/>
              </a:ext>
            </a:extLst>
          </p:cNvPr>
          <p:cNvSpPr txBox="1"/>
          <p:nvPr/>
        </p:nvSpPr>
        <p:spPr>
          <a:xfrm>
            <a:off x="4672340" y="1297399"/>
            <a:ext cx="1525317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Clr>
                <a:srgbClr val="D91E2A"/>
              </a:buClr>
            </a:pPr>
            <a:r>
              <a:rPr lang="en-US" sz="900" b="1" dirty="0">
                <a:solidFill>
                  <a:srgbClr val="000000"/>
                </a:solidFill>
              </a:rPr>
              <a:t>Literature#: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>
                <a:solidFill>
                  <a:srgbClr val="000000"/>
                </a:solidFill>
                <a:hlinkClick r:id="rId3"/>
              </a:rPr>
              <a:t>SBAA230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9FE13AF-0462-4E44-BC6E-60061FED0950}"/>
              </a:ext>
            </a:extLst>
          </p:cNvPr>
          <p:cNvSpPr/>
          <p:nvPr/>
        </p:nvSpPr>
        <p:spPr>
          <a:xfrm>
            <a:off x="4674858" y="925958"/>
            <a:ext cx="4366281" cy="374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Digital Filter Types in </a:t>
            </a:r>
          </a:p>
          <a:p>
            <a:pPr algn="ctr"/>
            <a:r>
              <a:rPr lang="en-US" sz="1000" dirty="0"/>
              <a:t>Delta-Sigma ADCs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C9277F4-54F1-4E43-8353-E4D8326B7563}"/>
              </a:ext>
            </a:extLst>
          </p:cNvPr>
          <p:cNvSpPr/>
          <p:nvPr/>
        </p:nvSpPr>
        <p:spPr>
          <a:xfrm>
            <a:off x="4672340" y="1534780"/>
            <a:ext cx="235267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D91E2A"/>
              </a:buClr>
            </a:pPr>
            <a:r>
              <a:rPr lang="en-US" sz="900" b="1" dirty="0">
                <a:solidFill>
                  <a:srgbClr val="000000"/>
                </a:solidFill>
              </a:rPr>
              <a:t>Summary: </a:t>
            </a:r>
            <a:r>
              <a:rPr lang="en-US" sz="900" dirty="0">
                <a:solidFill>
                  <a:srgbClr val="000000"/>
                </a:solidFill>
              </a:rPr>
              <a:t>D</a:t>
            </a:r>
            <a:r>
              <a:rPr lang="en-US" sz="900" dirty="0"/>
              <a:t>iscusses digital filters which are a ubiquitous feature in delta-sigma analog to digital converters (ADCs)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DF077E96-C0B2-4439-83B0-5D964A5A9930}"/>
              </a:ext>
            </a:extLst>
          </p:cNvPr>
          <p:cNvSpPr txBox="1">
            <a:spLocks/>
          </p:cNvSpPr>
          <p:nvPr/>
        </p:nvSpPr>
        <p:spPr>
          <a:xfrm>
            <a:off x="94591" y="2764394"/>
            <a:ext cx="4366281" cy="156024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182880" indent="-182880" algn="l" defTabSz="914377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 lang="en-US" sz="20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76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8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4864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6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731520" marR="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 lang="en-US" sz="14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914400" indent="-182880" algn="l" defTabSz="914377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400" b="0" kern="12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D91E2A"/>
              </a:buClr>
              <a:buNone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182880" marR="0" lvl="0" indent="-182880" algn="l" defTabSz="914377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D91E2A"/>
              </a:buClr>
              <a:buSzTx/>
              <a:buFont typeface="Wingdings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7BB457C-CA0D-455E-AD0E-580FC0B1E5FC}"/>
              </a:ext>
            </a:extLst>
          </p:cNvPr>
          <p:cNvSpPr txBox="1"/>
          <p:nvPr/>
        </p:nvSpPr>
        <p:spPr>
          <a:xfrm>
            <a:off x="92073" y="3135833"/>
            <a:ext cx="1525317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Clr>
                <a:srgbClr val="D91E2A"/>
              </a:buClr>
            </a:pPr>
            <a:r>
              <a:rPr lang="en-US" sz="900" b="1" dirty="0">
                <a:solidFill>
                  <a:srgbClr val="000000"/>
                </a:solidFill>
              </a:rPr>
              <a:t>Literature#: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>
                <a:solidFill>
                  <a:srgbClr val="000000"/>
                </a:solidFill>
                <a:hlinkClick r:id="rId4"/>
              </a:rPr>
              <a:t>SBAA299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EFAF06B-0FA4-461E-B948-3FED1DD708FA}"/>
              </a:ext>
            </a:extLst>
          </p:cNvPr>
          <p:cNvSpPr/>
          <p:nvPr/>
        </p:nvSpPr>
        <p:spPr>
          <a:xfrm>
            <a:off x="94591" y="2764392"/>
            <a:ext cx="4366281" cy="374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ISO224 </a:t>
            </a:r>
          </a:p>
          <a:p>
            <a:pPr algn="ctr"/>
            <a:r>
              <a:rPr lang="en-US" sz="1000" dirty="0"/>
              <a:t>Fail-Safe Output Feature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9C88CC8-64F2-40A7-A846-EADDA4B36824}"/>
              </a:ext>
            </a:extLst>
          </p:cNvPr>
          <p:cNvSpPr/>
          <p:nvPr/>
        </p:nvSpPr>
        <p:spPr>
          <a:xfrm>
            <a:off x="92073" y="3373214"/>
            <a:ext cx="235267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D91E2A"/>
              </a:buClr>
            </a:pPr>
            <a:r>
              <a:rPr lang="en-US" sz="900" b="1" dirty="0">
                <a:solidFill>
                  <a:srgbClr val="000000"/>
                </a:solidFill>
              </a:rPr>
              <a:t>Summary: </a:t>
            </a:r>
            <a:r>
              <a:rPr lang="en-US" sz="900" dirty="0"/>
              <a:t>This document will describe the Fail-Safe output feature of the ISO224 in detail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E0BD6AA1-D4BB-4CCE-89FD-946D7AA95ED3}"/>
              </a:ext>
            </a:extLst>
          </p:cNvPr>
          <p:cNvSpPr txBox="1">
            <a:spLocks/>
          </p:cNvSpPr>
          <p:nvPr/>
        </p:nvSpPr>
        <p:spPr>
          <a:xfrm>
            <a:off x="4672340" y="2764394"/>
            <a:ext cx="4366281" cy="156024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182880" indent="-182880" algn="l" defTabSz="914377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 lang="en-US" sz="20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76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8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4864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6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731520" marR="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 lang="en-US" sz="14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914400" indent="-182880" algn="l" defTabSz="914377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400" b="0" kern="12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D91E2A"/>
              </a:buClr>
              <a:buNone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182880" marR="0" lvl="0" indent="-182880" algn="l" defTabSz="914377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D91E2A"/>
              </a:buClr>
              <a:buSzTx/>
              <a:buFont typeface="Wingdings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11EDD0-D216-4345-8391-043A57CD9776}"/>
              </a:ext>
            </a:extLst>
          </p:cNvPr>
          <p:cNvSpPr txBox="1"/>
          <p:nvPr/>
        </p:nvSpPr>
        <p:spPr>
          <a:xfrm>
            <a:off x="4669822" y="3135833"/>
            <a:ext cx="1525317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Clr>
                <a:srgbClr val="D91E2A"/>
              </a:buClr>
            </a:pPr>
            <a:r>
              <a:rPr lang="en-US" sz="900" b="1" dirty="0">
                <a:solidFill>
                  <a:srgbClr val="000000"/>
                </a:solidFill>
              </a:rPr>
              <a:t>Literature#: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>
                <a:solidFill>
                  <a:srgbClr val="000000"/>
                </a:solidFill>
                <a:hlinkClick r:id="rId5"/>
              </a:rPr>
              <a:t>SBAA094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DA76465-F9CE-486B-A92A-3A2621A63E8E}"/>
              </a:ext>
            </a:extLst>
          </p:cNvPr>
          <p:cNvSpPr/>
          <p:nvPr/>
        </p:nvSpPr>
        <p:spPr>
          <a:xfrm>
            <a:off x="4672340" y="2764392"/>
            <a:ext cx="4366281" cy="374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Combining the ADS1202 with an FPGA Digital Filter </a:t>
            </a:r>
          </a:p>
          <a:p>
            <a:pPr algn="ctr"/>
            <a:r>
              <a:rPr lang="en-US" sz="1000" dirty="0"/>
              <a:t>for Current Measurement in Motor Control Applications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5D05126-F160-4653-88BD-FA27A37BE4C8}"/>
              </a:ext>
            </a:extLst>
          </p:cNvPr>
          <p:cNvSpPr/>
          <p:nvPr/>
        </p:nvSpPr>
        <p:spPr>
          <a:xfrm>
            <a:off x="4669822" y="3373214"/>
            <a:ext cx="235267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D91E2A"/>
              </a:buClr>
            </a:pPr>
            <a:r>
              <a:rPr lang="en-US" sz="900" b="1" dirty="0">
                <a:solidFill>
                  <a:srgbClr val="000000"/>
                </a:solidFill>
              </a:rPr>
              <a:t>Summary: </a:t>
            </a:r>
            <a:r>
              <a:rPr lang="en-US" sz="900" dirty="0"/>
              <a:t>Describes how to combine the</a:t>
            </a:r>
          </a:p>
          <a:p>
            <a:pPr lvl="0">
              <a:buClr>
                <a:srgbClr val="D91E2A"/>
              </a:buClr>
            </a:pPr>
            <a:r>
              <a:rPr lang="en-US" sz="900" dirty="0"/>
              <a:t>ADS1202 with appropriate filtering techniques for current measurement in motor control.</a:t>
            </a:r>
            <a:endParaRPr lang="en-US" sz="900" b="1" dirty="0">
              <a:solidFill>
                <a:srgbClr val="000000"/>
              </a:solidFill>
            </a:endParaRPr>
          </a:p>
          <a:p>
            <a:pPr lvl="0">
              <a:buClr>
                <a:srgbClr val="D91E2A"/>
              </a:buClr>
            </a:pPr>
            <a:endParaRPr lang="en-US" sz="900" b="1" dirty="0">
              <a:solidFill>
                <a:srgbClr val="000000"/>
              </a:solidFill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1BA9D80-266F-4805-B60C-CD59741EEE3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7888" y="1401797"/>
            <a:ext cx="1743075" cy="103117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46F97A0-B3BF-4C96-AC12-DB49D235CAA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9170" y="3280680"/>
            <a:ext cx="1881793" cy="8773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4700DED-1CCB-4535-9E30-E1A591138A9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38"/>
          <a:stretch/>
        </p:blipFill>
        <p:spPr>
          <a:xfrm>
            <a:off x="2533292" y="3179164"/>
            <a:ext cx="1839036" cy="11049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20661C-49B3-4D9B-993C-38764E67A82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6565" y="1460107"/>
            <a:ext cx="1758520" cy="85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4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2164C2-5C00-49B3-A5A7-053538248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75" y="107163"/>
            <a:ext cx="8458200" cy="610791"/>
          </a:xfrm>
        </p:spPr>
        <p:txBody>
          <a:bodyPr/>
          <a:lstStyle/>
          <a:p>
            <a:r>
              <a:rPr lang="en-US" dirty="0"/>
              <a:t>Collateral - Shunt vs Hall</a:t>
            </a:r>
          </a:p>
        </p:txBody>
      </p:sp>
      <p:sp>
        <p:nvSpPr>
          <p:cNvPr id="92" name="Content Placeholder 1">
            <a:extLst>
              <a:ext uri="{FF2B5EF4-FFF2-40B4-BE49-F238E27FC236}">
                <a16:creationId xmlns:a16="http://schemas.microsoft.com/office/drawing/2014/main" id="{DF798187-23D4-4759-8FFC-5DD8ED517EE3}"/>
              </a:ext>
            </a:extLst>
          </p:cNvPr>
          <p:cNvSpPr txBox="1">
            <a:spLocks/>
          </p:cNvSpPr>
          <p:nvPr/>
        </p:nvSpPr>
        <p:spPr>
          <a:xfrm>
            <a:off x="4665445" y="894721"/>
            <a:ext cx="4366281" cy="156024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182880" indent="-182880" algn="l" defTabSz="914377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 lang="en-US" sz="20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76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8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4864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6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731520" marR="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 lang="en-US" sz="14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914400" indent="-182880" algn="l" defTabSz="914377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400" b="0" kern="12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D91E2A"/>
              </a:buClr>
              <a:buNone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182880" marR="0" lvl="0" indent="-182880" algn="l" defTabSz="914377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D91E2A"/>
              </a:buClr>
              <a:buSzTx/>
              <a:buFont typeface="Wingdings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3358733-A743-4335-A9F7-BE5CF499C84E}"/>
              </a:ext>
            </a:extLst>
          </p:cNvPr>
          <p:cNvSpPr txBox="1"/>
          <p:nvPr/>
        </p:nvSpPr>
        <p:spPr>
          <a:xfrm>
            <a:off x="4662927" y="1266160"/>
            <a:ext cx="1525317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buClr>
                <a:srgbClr val="D91E2A"/>
              </a:buClr>
            </a:pPr>
            <a:r>
              <a:rPr lang="en-US" sz="900" b="1" dirty="0">
                <a:solidFill>
                  <a:srgbClr val="000000"/>
                </a:solidFill>
              </a:rPr>
              <a:t>Literature#: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>
                <a:solidFill>
                  <a:srgbClr val="000000"/>
                </a:solidFill>
                <a:hlinkClick r:id="rId2"/>
              </a:rPr>
              <a:t>SBAA460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DF5711-B240-43D1-BBC1-EFCAB15E74D6}"/>
              </a:ext>
            </a:extLst>
          </p:cNvPr>
          <p:cNvSpPr/>
          <p:nvPr/>
        </p:nvSpPr>
        <p:spPr>
          <a:xfrm>
            <a:off x="4665445" y="894719"/>
            <a:ext cx="4366281" cy="374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Shunt Resistor Selection for Isolated Data Converters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D6D235-9EAD-4599-AE07-B52A3A2C2A5A}"/>
              </a:ext>
            </a:extLst>
          </p:cNvPr>
          <p:cNvSpPr/>
          <p:nvPr/>
        </p:nvSpPr>
        <p:spPr>
          <a:xfrm>
            <a:off x="4662927" y="1503541"/>
            <a:ext cx="23526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D91E2A"/>
              </a:buClr>
            </a:pPr>
            <a:r>
              <a:rPr lang="en-US" sz="900" b="1" dirty="0">
                <a:solidFill>
                  <a:srgbClr val="000000"/>
                </a:solidFill>
              </a:rPr>
              <a:t>Summary: </a:t>
            </a:r>
            <a:r>
              <a:rPr lang="en-US" sz="900" dirty="0">
                <a:solidFill>
                  <a:srgbClr val="000000"/>
                </a:solidFill>
              </a:rPr>
              <a:t>S</a:t>
            </a:r>
            <a:r>
              <a:rPr lang="en-US" sz="900" dirty="0"/>
              <a:t>electing the correct shunt resistor for a given application is not always straightforward. This application brief discusses shunt resistors that are often used for isolated current sensing and their tradeoffs.</a:t>
            </a:r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C0D7DD3B-75A4-4EDC-8401-158C9548A9BD}"/>
              </a:ext>
            </a:extLst>
          </p:cNvPr>
          <p:cNvSpPr txBox="1">
            <a:spLocks/>
          </p:cNvSpPr>
          <p:nvPr/>
        </p:nvSpPr>
        <p:spPr>
          <a:xfrm>
            <a:off x="4665445" y="2688537"/>
            <a:ext cx="4366281" cy="156024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182880" indent="-182880" algn="l" defTabSz="914377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 lang="en-US" sz="20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76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8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4864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6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731520" marR="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 lang="en-US" sz="14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914400" indent="-182880" algn="l" defTabSz="914377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400" b="0" kern="12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D91E2A"/>
              </a:buClr>
              <a:buNone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182880" marR="0" lvl="0" indent="-182880" algn="l" defTabSz="914377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D91E2A"/>
              </a:buClr>
              <a:buSzTx/>
              <a:buFont typeface="Wingdings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48B7FB-74F0-4957-A1A5-8E726A9604D4}"/>
              </a:ext>
            </a:extLst>
          </p:cNvPr>
          <p:cNvSpPr txBox="1"/>
          <p:nvPr/>
        </p:nvSpPr>
        <p:spPr>
          <a:xfrm>
            <a:off x="2506729" y="1569359"/>
            <a:ext cx="1525317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Clr>
                <a:srgbClr val="D91E2A"/>
              </a:buClr>
            </a:pPr>
            <a:r>
              <a:rPr lang="en-US" sz="900" b="1" dirty="0">
                <a:solidFill>
                  <a:srgbClr val="000000"/>
                </a:solidFill>
              </a:rPr>
              <a:t>Literature#: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>
                <a:solidFill>
                  <a:srgbClr val="000000"/>
                </a:solidFill>
                <a:hlinkClick r:id="rId3"/>
              </a:rPr>
              <a:t>SBAA318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9FE13AF-0462-4E44-BC6E-60061FED0950}"/>
              </a:ext>
            </a:extLst>
          </p:cNvPr>
          <p:cNvSpPr/>
          <p:nvPr/>
        </p:nvSpPr>
        <p:spPr>
          <a:xfrm>
            <a:off x="4665445" y="2688535"/>
            <a:ext cx="4366281" cy="374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Comparing shunt- and Hall-based current-sensing solutions </a:t>
            </a:r>
          </a:p>
          <a:p>
            <a:pPr algn="ctr"/>
            <a:r>
              <a:rPr lang="en-US" sz="1000" dirty="0"/>
              <a:t>in onboard chargers and DC/DC converters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C9277F4-54F1-4E43-8353-E4D8326B7563}"/>
              </a:ext>
            </a:extLst>
          </p:cNvPr>
          <p:cNvSpPr/>
          <p:nvPr/>
        </p:nvSpPr>
        <p:spPr>
          <a:xfrm>
            <a:off x="4662927" y="3297357"/>
            <a:ext cx="2352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D91E2A"/>
              </a:buClr>
            </a:pPr>
            <a:r>
              <a:rPr lang="en-US" sz="900" b="1" dirty="0">
                <a:solidFill>
                  <a:srgbClr val="000000"/>
                </a:solidFill>
              </a:rPr>
              <a:t>Summary: </a:t>
            </a:r>
            <a:r>
              <a:rPr lang="en-US" sz="900" dirty="0"/>
              <a:t>Detailed system-level comparison between shunt- and hall-based isolated current sensing solutions in AC/DC and DC/DC converters</a:t>
            </a:r>
            <a:endParaRPr lang="en-US" sz="900" b="1" dirty="0">
              <a:solidFill>
                <a:srgbClr val="00000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5FA56EC-4FBD-458C-A616-A25709F4EE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0849" y="3691545"/>
            <a:ext cx="981075" cy="5245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1C5DCF3-24EC-4A36-AAD8-195635097E9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405" y="3090360"/>
            <a:ext cx="866101" cy="526197"/>
          </a:xfrm>
          <a:prstGeom prst="rect">
            <a:avLst/>
          </a:prstGeom>
        </p:spPr>
      </p:pic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DF077E96-C0B2-4439-83B0-5D964A5A9930}"/>
              </a:ext>
            </a:extLst>
          </p:cNvPr>
          <p:cNvSpPr txBox="1">
            <a:spLocks/>
          </p:cNvSpPr>
          <p:nvPr/>
        </p:nvSpPr>
        <p:spPr>
          <a:xfrm>
            <a:off x="105602" y="894721"/>
            <a:ext cx="4366281" cy="156024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182880" indent="-182880" algn="l" defTabSz="914377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 lang="en-US" sz="20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76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8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4864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6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731520" marR="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 lang="en-US" sz="14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914400" indent="-182880" algn="l" defTabSz="914377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400" b="0" kern="12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D91E2A"/>
              </a:buClr>
              <a:buNone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182880" marR="0" lvl="0" indent="-182880" algn="l" defTabSz="914377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D91E2A"/>
              </a:buClr>
              <a:buSzTx/>
              <a:buFont typeface="Wingdings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7BB457C-CA0D-455E-AD0E-580FC0B1E5FC}"/>
              </a:ext>
            </a:extLst>
          </p:cNvPr>
          <p:cNvSpPr txBox="1"/>
          <p:nvPr/>
        </p:nvSpPr>
        <p:spPr>
          <a:xfrm>
            <a:off x="103084" y="1266160"/>
            <a:ext cx="1525317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Clr>
                <a:srgbClr val="D91E2A"/>
              </a:buClr>
            </a:pPr>
            <a:r>
              <a:rPr lang="en-US" sz="900" b="1" dirty="0">
                <a:solidFill>
                  <a:srgbClr val="000000"/>
                </a:solidFill>
              </a:rPr>
              <a:t>Literature#: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>
                <a:solidFill>
                  <a:srgbClr val="000000"/>
                </a:solidFill>
                <a:hlinkClick r:id="rId6"/>
              </a:rPr>
              <a:t>SBAA464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EFAF06B-0FA4-461E-B948-3FED1DD708FA}"/>
              </a:ext>
            </a:extLst>
          </p:cNvPr>
          <p:cNvSpPr/>
          <p:nvPr/>
        </p:nvSpPr>
        <p:spPr>
          <a:xfrm>
            <a:off x="105602" y="894719"/>
            <a:ext cx="4366281" cy="374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Accuracy Comparison of </a:t>
            </a:r>
          </a:p>
          <a:p>
            <a:pPr algn="ctr"/>
            <a:r>
              <a:rPr lang="en-US" sz="1000" dirty="0"/>
              <a:t>Isolated Shunt and Closed-Loop Current Sensing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9C88CC8-64F2-40A7-A846-EADDA4B36824}"/>
              </a:ext>
            </a:extLst>
          </p:cNvPr>
          <p:cNvSpPr/>
          <p:nvPr/>
        </p:nvSpPr>
        <p:spPr>
          <a:xfrm>
            <a:off x="103084" y="1503541"/>
            <a:ext cx="2352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D91E2A"/>
              </a:buClr>
            </a:pPr>
            <a:r>
              <a:rPr lang="en-US" sz="900" b="1" dirty="0">
                <a:solidFill>
                  <a:srgbClr val="000000"/>
                </a:solidFill>
              </a:rPr>
              <a:t>Summary: </a:t>
            </a:r>
            <a:r>
              <a:rPr lang="en-US" sz="900" dirty="0"/>
              <a:t>System-level comparison with real data between AMC3302  (a single-supply, isolated amplifier) and a popular closed-loop current sensor (CLCS)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8ECEBF-E9D1-44DE-957A-C9AA3021E7D8}"/>
              </a:ext>
            </a:extLst>
          </p:cNvPr>
          <p:cNvSpPr txBox="1"/>
          <p:nvPr/>
        </p:nvSpPr>
        <p:spPr>
          <a:xfrm>
            <a:off x="4662927" y="3090360"/>
            <a:ext cx="1525317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buClr>
                <a:srgbClr val="D91E2A"/>
              </a:buClr>
            </a:pPr>
            <a:r>
              <a:rPr lang="en-US" sz="900" b="1" dirty="0">
                <a:solidFill>
                  <a:srgbClr val="000000"/>
                </a:solidFill>
              </a:rPr>
              <a:t>Literature#: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>
                <a:solidFill>
                  <a:srgbClr val="000000"/>
                </a:solidFill>
                <a:hlinkClick r:id="rId3"/>
              </a:rPr>
              <a:t>SBAA318</a:t>
            </a:r>
            <a:endParaRPr lang="en-US" sz="900" b="1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5A86F6-E813-47AC-A134-485AB7C4145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6647" y="1297743"/>
            <a:ext cx="1525318" cy="1128395"/>
          </a:xfrm>
          <a:prstGeom prst="rect">
            <a:avLst/>
          </a:prstGeom>
        </p:spPr>
      </p:pic>
      <p:sp>
        <p:nvSpPr>
          <p:cNvPr id="35" name="Content Placeholder 1">
            <a:extLst>
              <a:ext uri="{FF2B5EF4-FFF2-40B4-BE49-F238E27FC236}">
                <a16:creationId xmlns:a16="http://schemas.microsoft.com/office/drawing/2014/main" id="{A089EC08-6E0C-4C6D-BF99-706E96DE6FA5}"/>
              </a:ext>
            </a:extLst>
          </p:cNvPr>
          <p:cNvSpPr txBox="1">
            <a:spLocks/>
          </p:cNvSpPr>
          <p:nvPr/>
        </p:nvSpPr>
        <p:spPr>
          <a:xfrm>
            <a:off x="103084" y="2688537"/>
            <a:ext cx="4366281" cy="156024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182880" indent="-182880" algn="l" defTabSz="914377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 lang="en-US" sz="20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76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8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4864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6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731520" marR="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 lang="en-US" sz="14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914400" indent="-182880" algn="l" defTabSz="914377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400" b="0" kern="12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D91E2A"/>
              </a:buClr>
              <a:buNone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182880" marR="0" lvl="0" indent="-182880" algn="l" defTabSz="914377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D91E2A"/>
              </a:buClr>
              <a:buSzTx/>
              <a:buFont typeface="Wingdings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5A8BF76-5A12-41C7-9DD6-C2EAA28BE3ED}"/>
              </a:ext>
            </a:extLst>
          </p:cNvPr>
          <p:cNvSpPr txBox="1"/>
          <p:nvPr/>
        </p:nvSpPr>
        <p:spPr>
          <a:xfrm>
            <a:off x="100566" y="3059976"/>
            <a:ext cx="1525317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buClr>
                <a:srgbClr val="D91E2A"/>
              </a:buClr>
            </a:pPr>
            <a:r>
              <a:rPr lang="en-US" sz="900" b="1" dirty="0">
                <a:solidFill>
                  <a:srgbClr val="000000"/>
                </a:solidFill>
              </a:rPr>
              <a:t>Literature#: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>
                <a:solidFill>
                  <a:srgbClr val="000000"/>
                </a:solidFill>
                <a:hlinkClick r:id="rId8"/>
              </a:rPr>
              <a:t>SBAA293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7FE2B73-A80D-4586-86F3-FDF7FF26216F}"/>
              </a:ext>
            </a:extLst>
          </p:cNvPr>
          <p:cNvSpPr/>
          <p:nvPr/>
        </p:nvSpPr>
        <p:spPr>
          <a:xfrm>
            <a:off x="103084" y="2688535"/>
            <a:ext cx="4366281" cy="374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Comparing shunt- and hall-based </a:t>
            </a:r>
          </a:p>
          <a:p>
            <a:pPr algn="ctr"/>
            <a:r>
              <a:rPr lang="en-US" sz="1000" dirty="0"/>
              <a:t>isolated current-sensing solutions in HEV/EV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1399EA8-3C61-48EF-A8C5-C19FB84CB7BD}"/>
              </a:ext>
            </a:extLst>
          </p:cNvPr>
          <p:cNvSpPr/>
          <p:nvPr/>
        </p:nvSpPr>
        <p:spPr>
          <a:xfrm>
            <a:off x="100566" y="3297357"/>
            <a:ext cx="235267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D91E2A"/>
              </a:buClr>
            </a:pPr>
            <a:r>
              <a:rPr lang="en-US" sz="900" b="1" dirty="0">
                <a:solidFill>
                  <a:srgbClr val="000000"/>
                </a:solidFill>
              </a:rPr>
              <a:t>Summary: </a:t>
            </a:r>
            <a:r>
              <a:rPr lang="en-US" sz="900" dirty="0">
                <a:solidFill>
                  <a:srgbClr val="000000"/>
                </a:solidFill>
              </a:rPr>
              <a:t>Introductory system-level</a:t>
            </a:r>
            <a:r>
              <a:rPr lang="en-US" sz="900" b="1" dirty="0">
                <a:solidFill>
                  <a:srgbClr val="000000"/>
                </a:solidFill>
              </a:rPr>
              <a:t> </a:t>
            </a:r>
            <a:r>
              <a:rPr lang="en-US" sz="900" dirty="0">
                <a:solidFill>
                  <a:srgbClr val="000000"/>
                </a:solidFill>
              </a:rPr>
              <a:t>comparison between shunt- and hall-based isolated current solutions</a:t>
            </a:r>
            <a:endParaRPr lang="en-US" sz="900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56D5871E-CC4C-493C-905A-63B64C935F5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3396" y="3121717"/>
            <a:ext cx="663666" cy="10680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AAA022-65D1-43CF-8E30-0E612A4B528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6952" y="1371998"/>
            <a:ext cx="1383005" cy="97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ounded Rectangle 61"/>
          <p:cNvSpPr/>
          <p:nvPr/>
        </p:nvSpPr>
        <p:spPr>
          <a:xfrm>
            <a:off x="420567" y="3085127"/>
            <a:ext cx="822960" cy="320040"/>
          </a:xfrm>
          <a:prstGeom prst="roundRect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AMC1302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335481" y="3085127"/>
            <a:ext cx="822960" cy="320040"/>
          </a:xfrm>
          <a:prstGeom prst="roundRect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AMC1200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335481" y="3441940"/>
            <a:ext cx="822960" cy="320040"/>
          </a:xfrm>
          <a:prstGeom prst="roundRect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AMC1300B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420567" y="2568498"/>
            <a:ext cx="822960" cy="320040"/>
          </a:xfrm>
          <a:prstGeom prst="round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±50 mV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1335481" y="2568498"/>
            <a:ext cx="822960" cy="320040"/>
          </a:xfrm>
          <a:prstGeom prst="round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±250 mV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420567" y="2029453"/>
            <a:ext cx="1737873" cy="320040"/>
          </a:xfrm>
          <a:prstGeom prst="round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Dual Supply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2431733" y="3085127"/>
            <a:ext cx="822960" cy="320040"/>
          </a:xfrm>
          <a:prstGeom prst="roundRect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AMC3302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3346647" y="3085127"/>
            <a:ext cx="822960" cy="320040"/>
          </a:xfrm>
          <a:prstGeom prst="roundRect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AMC3301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2431733" y="2568498"/>
            <a:ext cx="822960" cy="320040"/>
          </a:xfrm>
          <a:prstGeom prst="round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±50 mV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3346647" y="2568498"/>
            <a:ext cx="822960" cy="320040"/>
          </a:xfrm>
          <a:prstGeom prst="round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±250 mV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2431733" y="2029453"/>
            <a:ext cx="1737874" cy="320040"/>
          </a:xfrm>
          <a:prstGeom prst="round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Single Supply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420567" y="1497844"/>
            <a:ext cx="3749040" cy="320040"/>
          </a:xfrm>
          <a:prstGeom prst="round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Current Sensing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3657600" y="871899"/>
            <a:ext cx="1828800" cy="320040"/>
          </a:xfrm>
          <a:prstGeom prst="round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Isolated Amplifiers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4986761" y="3085127"/>
            <a:ext cx="822960" cy="320040"/>
          </a:xfrm>
          <a:prstGeom prst="roundRect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AMC3330</a:t>
            </a:r>
          </a:p>
          <a:p>
            <a:pPr algn="ctr"/>
            <a:r>
              <a:rPr lang="en-US" sz="600" i="1" dirty="0">
                <a:solidFill>
                  <a:schemeClr val="bg1"/>
                </a:solidFill>
              </a:rPr>
              <a:t>± 1V Input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5000448" y="2028596"/>
            <a:ext cx="1738902" cy="320040"/>
          </a:xfrm>
          <a:prstGeom prst="round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Single Supply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5000446" y="1502852"/>
            <a:ext cx="3749040" cy="320040"/>
          </a:xfrm>
          <a:prstGeom prst="round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Voltage Sensing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5000448" y="2564695"/>
            <a:ext cx="822960" cy="320040"/>
          </a:xfrm>
          <a:prstGeom prst="round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5913838" y="2564695"/>
            <a:ext cx="822960" cy="320040"/>
          </a:xfrm>
          <a:prstGeom prst="round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DC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7925590" y="3085127"/>
            <a:ext cx="822960" cy="320040"/>
          </a:xfrm>
          <a:prstGeom prst="roundRect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AMC1211</a:t>
            </a:r>
          </a:p>
          <a:p>
            <a:pPr algn="ctr"/>
            <a:r>
              <a:rPr lang="en-US" sz="600" i="1" dirty="0">
                <a:solidFill>
                  <a:schemeClr val="bg1"/>
                </a:solidFill>
              </a:rPr>
              <a:t>0..2V Input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7008918" y="3085127"/>
            <a:ext cx="822960" cy="320040"/>
          </a:xfrm>
          <a:prstGeom prst="roundRect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AMC1350</a:t>
            </a:r>
          </a:p>
          <a:p>
            <a:pPr algn="ctr"/>
            <a:r>
              <a:rPr lang="en-US" sz="400" dirty="0">
                <a:solidFill>
                  <a:schemeClr val="bg1"/>
                </a:solidFill>
              </a:rPr>
              <a:t>± 5V Input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7008918" y="2028596"/>
            <a:ext cx="1740568" cy="320040"/>
          </a:xfrm>
          <a:prstGeom prst="round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Dual Supply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7008918" y="2564695"/>
            <a:ext cx="822960" cy="320040"/>
          </a:xfrm>
          <a:prstGeom prst="round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7922307" y="2566600"/>
            <a:ext cx="822960" cy="320040"/>
          </a:xfrm>
          <a:prstGeom prst="round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DC</a:t>
            </a:r>
          </a:p>
        </p:txBody>
      </p:sp>
      <p:cxnSp>
        <p:nvCxnSpPr>
          <p:cNvPr id="25" name="Elbow Connector 24"/>
          <p:cNvCxnSpPr>
            <a:stCxn id="102" idx="2"/>
            <a:endCxn id="98" idx="0"/>
          </p:cNvCxnSpPr>
          <p:nvPr/>
        </p:nvCxnSpPr>
        <p:spPr>
          <a:xfrm rot="5400000">
            <a:off x="3280592" y="206435"/>
            <a:ext cx="305905" cy="2276913"/>
          </a:xfrm>
          <a:prstGeom prst="bentConnector3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02" idx="2"/>
            <a:endCxn id="99" idx="0"/>
          </p:cNvCxnSpPr>
          <p:nvPr/>
        </p:nvCxnSpPr>
        <p:spPr>
          <a:xfrm rot="16200000" flipH="1">
            <a:off x="5568027" y="195912"/>
            <a:ext cx="310913" cy="2302966"/>
          </a:xfrm>
          <a:prstGeom prst="bentConnector3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98" idx="2"/>
            <a:endCxn id="93" idx="0"/>
          </p:cNvCxnSpPr>
          <p:nvPr/>
        </p:nvCxnSpPr>
        <p:spPr>
          <a:xfrm rot="5400000">
            <a:off x="1686512" y="1420877"/>
            <a:ext cx="211569" cy="1005583"/>
          </a:xfrm>
          <a:prstGeom prst="bentConnector3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93" idx="2"/>
            <a:endCxn id="82" idx="0"/>
          </p:cNvCxnSpPr>
          <p:nvPr/>
        </p:nvCxnSpPr>
        <p:spPr>
          <a:xfrm rot="5400000">
            <a:off x="951274" y="2230267"/>
            <a:ext cx="219005" cy="457457"/>
          </a:xfrm>
          <a:prstGeom prst="bentConnector3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Elbow Connector 229"/>
          <p:cNvCxnSpPr>
            <a:stCxn id="93" idx="2"/>
            <a:endCxn id="84" idx="0"/>
          </p:cNvCxnSpPr>
          <p:nvPr/>
        </p:nvCxnSpPr>
        <p:spPr>
          <a:xfrm rot="16200000" flipH="1">
            <a:off x="1408730" y="2230266"/>
            <a:ext cx="219005" cy="457457"/>
          </a:xfrm>
          <a:prstGeom prst="bentConnector3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Elbow Connector 234"/>
          <p:cNvCxnSpPr>
            <a:stCxn id="98" idx="2"/>
            <a:endCxn id="95" idx="0"/>
          </p:cNvCxnSpPr>
          <p:nvPr/>
        </p:nvCxnSpPr>
        <p:spPr>
          <a:xfrm rot="16200000" flipH="1">
            <a:off x="2692094" y="1420876"/>
            <a:ext cx="211569" cy="1005583"/>
          </a:xfrm>
          <a:prstGeom prst="bentConnector3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Elbow Connector 236"/>
          <p:cNvCxnSpPr>
            <a:stCxn id="95" idx="2"/>
            <a:endCxn id="85" idx="0"/>
          </p:cNvCxnSpPr>
          <p:nvPr/>
        </p:nvCxnSpPr>
        <p:spPr>
          <a:xfrm rot="5400000">
            <a:off x="2962440" y="2230267"/>
            <a:ext cx="219005" cy="457457"/>
          </a:xfrm>
          <a:prstGeom prst="bentConnector3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Elbow Connector 238"/>
          <p:cNvCxnSpPr>
            <a:stCxn id="95" idx="2"/>
            <a:endCxn id="87" idx="0"/>
          </p:cNvCxnSpPr>
          <p:nvPr/>
        </p:nvCxnSpPr>
        <p:spPr>
          <a:xfrm rot="16200000" flipH="1">
            <a:off x="3419896" y="2230266"/>
            <a:ext cx="219005" cy="457457"/>
          </a:xfrm>
          <a:prstGeom prst="bentConnector3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Elbow Connector 244"/>
          <p:cNvCxnSpPr>
            <a:stCxn id="96" idx="2"/>
            <a:endCxn id="89" idx="0"/>
          </p:cNvCxnSpPr>
          <p:nvPr/>
        </p:nvCxnSpPr>
        <p:spPr>
          <a:xfrm rot="5400000">
            <a:off x="5532885" y="2227680"/>
            <a:ext cx="216059" cy="457971"/>
          </a:xfrm>
          <a:prstGeom prst="bentConnector3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Elbow Connector 246"/>
          <p:cNvCxnSpPr>
            <a:stCxn id="96" idx="2"/>
            <a:endCxn id="90" idx="0"/>
          </p:cNvCxnSpPr>
          <p:nvPr/>
        </p:nvCxnSpPr>
        <p:spPr>
          <a:xfrm rot="16200000" flipH="1">
            <a:off x="5989579" y="2228955"/>
            <a:ext cx="216059" cy="455419"/>
          </a:xfrm>
          <a:prstGeom prst="bentConnector3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Elbow Connector 248"/>
          <p:cNvCxnSpPr>
            <a:stCxn id="99" idx="2"/>
            <a:endCxn id="96" idx="0"/>
          </p:cNvCxnSpPr>
          <p:nvPr/>
        </p:nvCxnSpPr>
        <p:spPr>
          <a:xfrm rot="5400000">
            <a:off x="6269581" y="1423211"/>
            <a:ext cx="205704" cy="1005067"/>
          </a:xfrm>
          <a:prstGeom prst="bentConnector3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Elbow Connector 250"/>
          <p:cNvCxnSpPr>
            <a:stCxn id="99" idx="2"/>
            <a:endCxn id="97" idx="0"/>
          </p:cNvCxnSpPr>
          <p:nvPr/>
        </p:nvCxnSpPr>
        <p:spPr>
          <a:xfrm rot="16200000" flipH="1">
            <a:off x="7274232" y="1423626"/>
            <a:ext cx="205704" cy="1004236"/>
          </a:xfrm>
          <a:prstGeom prst="bentConnector3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Elbow Connector 253"/>
          <p:cNvCxnSpPr>
            <a:stCxn id="97" idx="2"/>
            <a:endCxn id="91" idx="0"/>
          </p:cNvCxnSpPr>
          <p:nvPr/>
        </p:nvCxnSpPr>
        <p:spPr>
          <a:xfrm rot="5400000">
            <a:off x="7541771" y="2227263"/>
            <a:ext cx="216059" cy="458804"/>
          </a:xfrm>
          <a:prstGeom prst="bentConnector3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Elbow Connector 255"/>
          <p:cNvCxnSpPr>
            <a:stCxn id="97" idx="2"/>
            <a:endCxn id="103" idx="0"/>
          </p:cNvCxnSpPr>
          <p:nvPr/>
        </p:nvCxnSpPr>
        <p:spPr>
          <a:xfrm rot="16200000" flipH="1">
            <a:off x="7997512" y="2230325"/>
            <a:ext cx="217964" cy="454585"/>
          </a:xfrm>
          <a:prstGeom prst="bentConnector3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Isolated Amplifiers Portfolio: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Selection Tree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7936488" y="3441940"/>
            <a:ext cx="822960" cy="320040"/>
          </a:xfrm>
          <a:prstGeom prst="roundRect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AMC1311</a:t>
            </a:r>
          </a:p>
          <a:p>
            <a:pPr algn="ctr"/>
            <a:r>
              <a:rPr lang="en-US" sz="600" i="1" dirty="0">
                <a:solidFill>
                  <a:schemeClr val="bg1"/>
                </a:solidFill>
              </a:rPr>
              <a:t>0..2V Input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2294415" y="1867359"/>
            <a:ext cx="4572000" cy="1734601"/>
          </a:xfrm>
          <a:prstGeom prst="roundRect">
            <a:avLst/>
          </a:prstGeom>
          <a:solidFill>
            <a:schemeClr val="bg2">
              <a:lumMod val="50000"/>
              <a:alpha val="10000"/>
            </a:schemeClr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endParaRPr lang="en-US" sz="800" i="1" dirty="0"/>
          </a:p>
        </p:txBody>
      </p:sp>
      <p:sp>
        <p:nvSpPr>
          <p:cNvPr id="49" name="Rounded Rectangle 48"/>
          <p:cNvSpPr/>
          <p:nvPr/>
        </p:nvSpPr>
        <p:spPr>
          <a:xfrm>
            <a:off x="1139010" y="3048932"/>
            <a:ext cx="191770" cy="91440"/>
          </a:xfrm>
          <a:prstGeom prst="round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Q1</a:t>
            </a:r>
            <a:endParaRPr lang="en-US" sz="400" b="1" dirty="0">
              <a:solidFill>
                <a:schemeClr val="bg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2056585" y="3048932"/>
            <a:ext cx="191770" cy="91440"/>
          </a:xfrm>
          <a:prstGeom prst="round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Q1</a:t>
            </a:r>
            <a:endParaRPr lang="en-US" sz="400" b="1" dirty="0">
              <a:solidFill>
                <a:schemeClr val="bg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2056585" y="3405464"/>
            <a:ext cx="191770" cy="91440"/>
          </a:xfrm>
          <a:prstGeom prst="round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Q1</a:t>
            </a:r>
            <a:endParaRPr lang="en-US" sz="400" b="1" dirty="0">
              <a:solidFill>
                <a:schemeClr val="bg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4064197" y="3045757"/>
            <a:ext cx="191770" cy="91440"/>
          </a:xfrm>
          <a:prstGeom prst="round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Q1</a:t>
            </a:r>
            <a:endParaRPr lang="en-US" sz="400" b="1" dirty="0">
              <a:solidFill>
                <a:schemeClr val="bg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3154877" y="3052404"/>
            <a:ext cx="191770" cy="91440"/>
          </a:xfrm>
          <a:prstGeom prst="round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Q1</a:t>
            </a:r>
            <a:endParaRPr lang="en-US" sz="400" b="1" dirty="0">
              <a:solidFill>
                <a:schemeClr val="bg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5706705" y="3046986"/>
            <a:ext cx="191770" cy="91440"/>
          </a:xfrm>
          <a:prstGeom prst="round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Q1</a:t>
            </a:r>
            <a:endParaRPr lang="en-US" sz="400" b="1" dirty="0">
              <a:solidFill>
                <a:schemeClr val="bg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7729871" y="3047938"/>
            <a:ext cx="191770" cy="91440"/>
          </a:xfrm>
          <a:prstGeom prst="round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Q1</a:t>
            </a:r>
            <a:endParaRPr lang="en-US" sz="400" b="1" dirty="0">
              <a:solidFill>
                <a:schemeClr val="bg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8647642" y="3046551"/>
            <a:ext cx="191770" cy="91440"/>
          </a:xfrm>
          <a:prstGeom prst="round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Q1</a:t>
            </a:r>
            <a:endParaRPr lang="en-US" sz="400" b="1" dirty="0">
              <a:solidFill>
                <a:schemeClr val="bg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8660744" y="3402587"/>
            <a:ext cx="191770" cy="91440"/>
          </a:xfrm>
          <a:prstGeom prst="round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Q1</a:t>
            </a:r>
            <a:endParaRPr lang="en-US" sz="400" b="1" dirty="0">
              <a:solidFill>
                <a:schemeClr val="bg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7008918" y="3441940"/>
            <a:ext cx="822960" cy="320040"/>
          </a:xfrm>
          <a:prstGeom prst="roundRect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ISO224</a:t>
            </a:r>
          </a:p>
          <a:p>
            <a:pPr algn="ctr"/>
            <a:r>
              <a:rPr lang="en-US" sz="600" i="1" dirty="0">
                <a:solidFill>
                  <a:schemeClr val="bg1"/>
                </a:solidFill>
              </a:rPr>
              <a:t>±12V Input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7926526" y="3811552"/>
            <a:ext cx="822960" cy="320040"/>
          </a:xfrm>
          <a:prstGeom prst="roundRect">
            <a:avLst/>
          </a:prstGeom>
          <a:solidFill>
            <a:srgbClr val="DE0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AMC1351</a:t>
            </a:r>
          </a:p>
          <a:p>
            <a:pPr algn="ctr"/>
            <a:r>
              <a:rPr lang="en-US" sz="600" i="1" dirty="0">
                <a:solidFill>
                  <a:schemeClr val="bg1"/>
                </a:solidFill>
              </a:rPr>
              <a:t>0..5V Input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8639323" y="3781746"/>
            <a:ext cx="191770" cy="91440"/>
          </a:xfrm>
          <a:prstGeom prst="round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Q1</a:t>
            </a:r>
            <a:endParaRPr lang="en-US" sz="400" b="1" dirty="0">
              <a:solidFill>
                <a:schemeClr val="bg1"/>
              </a:solidFill>
            </a:endParaRPr>
          </a:p>
        </p:txBody>
      </p:sp>
      <p:sp>
        <p:nvSpPr>
          <p:cNvPr id="71" name="Rounded Rectangle 63">
            <a:extLst>
              <a:ext uri="{FF2B5EF4-FFF2-40B4-BE49-F238E27FC236}">
                <a16:creationId xmlns:a16="http://schemas.microsoft.com/office/drawing/2014/main" id="{1456BCAC-A62D-4AED-ACCE-6EF2EDEB8BA4}"/>
              </a:ext>
            </a:extLst>
          </p:cNvPr>
          <p:cNvSpPr/>
          <p:nvPr/>
        </p:nvSpPr>
        <p:spPr>
          <a:xfrm>
            <a:off x="1335709" y="3798456"/>
            <a:ext cx="822960" cy="320040"/>
          </a:xfrm>
          <a:prstGeom prst="roundRect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AMC1400</a:t>
            </a:r>
          </a:p>
          <a:p>
            <a:pPr algn="ctr"/>
            <a:r>
              <a:rPr lang="en-US" sz="600" i="1" dirty="0">
                <a:solidFill>
                  <a:schemeClr val="bg1"/>
                </a:solidFill>
              </a:rPr>
              <a:t>&gt;15mm creepage</a:t>
            </a:r>
          </a:p>
        </p:txBody>
      </p:sp>
      <p:sp>
        <p:nvSpPr>
          <p:cNvPr id="74" name="Rounded Rectangle 50">
            <a:extLst>
              <a:ext uri="{FF2B5EF4-FFF2-40B4-BE49-F238E27FC236}">
                <a16:creationId xmlns:a16="http://schemas.microsoft.com/office/drawing/2014/main" id="{90407C1B-7A5B-45AD-ADBF-14797B24511F}"/>
              </a:ext>
            </a:extLst>
          </p:cNvPr>
          <p:cNvSpPr/>
          <p:nvPr/>
        </p:nvSpPr>
        <p:spPr>
          <a:xfrm>
            <a:off x="2055649" y="3781746"/>
            <a:ext cx="191770" cy="91440"/>
          </a:xfrm>
          <a:prstGeom prst="round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Q1</a:t>
            </a:r>
            <a:endParaRPr lang="en-US" sz="400" b="1" dirty="0">
              <a:solidFill>
                <a:schemeClr val="bg1"/>
              </a:solidFill>
            </a:endParaRPr>
          </a:p>
        </p:txBody>
      </p:sp>
      <p:sp>
        <p:nvSpPr>
          <p:cNvPr id="80" name="Rounded Rectangle 47">
            <a:extLst>
              <a:ext uri="{FF2B5EF4-FFF2-40B4-BE49-F238E27FC236}">
                <a16:creationId xmlns:a16="http://schemas.microsoft.com/office/drawing/2014/main" id="{43BDF3B3-976E-46C1-BB54-6D53FC6A7D2F}"/>
              </a:ext>
            </a:extLst>
          </p:cNvPr>
          <p:cNvSpPr/>
          <p:nvPr/>
        </p:nvSpPr>
        <p:spPr>
          <a:xfrm>
            <a:off x="7936488" y="4181164"/>
            <a:ext cx="822960" cy="320040"/>
          </a:xfrm>
          <a:prstGeom prst="roundRect">
            <a:avLst/>
          </a:prstGeom>
          <a:solidFill>
            <a:srgbClr val="DE0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AMC1411</a:t>
            </a:r>
          </a:p>
          <a:p>
            <a:pPr algn="ctr"/>
            <a:r>
              <a:rPr lang="en-US" sz="600" i="1" dirty="0">
                <a:solidFill>
                  <a:schemeClr val="bg1"/>
                </a:solidFill>
              </a:rPr>
              <a:t>0..2V Input </a:t>
            </a:r>
          </a:p>
          <a:p>
            <a:pPr algn="ctr"/>
            <a:r>
              <a:rPr lang="en-US" sz="600" i="1" dirty="0">
                <a:solidFill>
                  <a:schemeClr val="bg1"/>
                </a:solidFill>
              </a:rPr>
              <a:t>&gt;15mm creepage</a:t>
            </a:r>
          </a:p>
        </p:txBody>
      </p:sp>
      <p:sp>
        <p:nvSpPr>
          <p:cNvPr id="81" name="Rounded Rectangle 57">
            <a:extLst>
              <a:ext uri="{FF2B5EF4-FFF2-40B4-BE49-F238E27FC236}">
                <a16:creationId xmlns:a16="http://schemas.microsoft.com/office/drawing/2014/main" id="{18046F07-4E61-4219-8EBB-7F44559BECCD}"/>
              </a:ext>
            </a:extLst>
          </p:cNvPr>
          <p:cNvSpPr/>
          <p:nvPr/>
        </p:nvSpPr>
        <p:spPr>
          <a:xfrm>
            <a:off x="8660744" y="4141811"/>
            <a:ext cx="191770" cy="91440"/>
          </a:xfrm>
          <a:prstGeom prst="round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Q1</a:t>
            </a:r>
            <a:endParaRPr lang="en-US" sz="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89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ounded Rectangle 103"/>
          <p:cNvSpPr/>
          <p:nvPr/>
        </p:nvSpPr>
        <p:spPr>
          <a:xfrm>
            <a:off x="2294415" y="1867359"/>
            <a:ext cx="4572000" cy="1734601"/>
          </a:xfrm>
          <a:prstGeom prst="roundRect">
            <a:avLst/>
          </a:prstGeom>
          <a:solidFill>
            <a:schemeClr val="bg2">
              <a:lumMod val="50000"/>
              <a:alpha val="10000"/>
            </a:schemeClr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endParaRPr lang="en-US" sz="800" i="1" dirty="0"/>
          </a:p>
        </p:txBody>
      </p:sp>
      <p:sp>
        <p:nvSpPr>
          <p:cNvPr id="62" name="Rounded Rectangle 61"/>
          <p:cNvSpPr/>
          <p:nvPr/>
        </p:nvSpPr>
        <p:spPr>
          <a:xfrm>
            <a:off x="420567" y="3085127"/>
            <a:ext cx="1737360" cy="320040"/>
          </a:xfrm>
          <a:prstGeom prst="roundRect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AMC1303x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</a:rPr>
              <a:t>Internal Clock, CMOS, Manchester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420567" y="2568498"/>
            <a:ext cx="822960" cy="320040"/>
          </a:xfrm>
          <a:prstGeom prst="round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±50 mV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1335481" y="2568498"/>
            <a:ext cx="822960" cy="320040"/>
          </a:xfrm>
          <a:prstGeom prst="round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±250 mV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420567" y="2029453"/>
            <a:ext cx="1737873" cy="320040"/>
          </a:xfrm>
          <a:prstGeom prst="round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Dual Supply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2431733" y="2568498"/>
            <a:ext cx="822960" cy="320040"/>
          </a:xfrm>
          <a:prstGeom prst="round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±50 mV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3346647" y="2568498"/>
            <a:ext cx="822960" cy="320040"/>
          </a:xfrm>
          <a:prstGeom prst="round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±250 mV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2431733" y="2029453"/>
            <a:ext cx="1737874" cy="320040"/>
          </a:xfrm>
          <a:prstGeom prst="round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Single Supply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420567" y="1497844"/>
            <a:ext cx="3749040" cy="320040"/>
          </a:xfrm>
          <a:prstGeom prst="round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Current Sensing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3657600" y="871899"/>
            <a:ext cx="1828800" cy="320040"/>
          </a:xfrm>
          <a:prstGeom prst="round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Isolated Modulators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5000448" y="2028596"/>
            <a:ext cx="1738902" cy="320040"/>
          </a:xfrm>
          <a:prstGeom prst="round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Single Supply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5000446" y="1502852"/>
            <a:ext cx="3749040" cy="320040"/>
          </a:xfrm>
          <a:prstGeom prst="round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Voltage Sensing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5000448" y="2564695"/>
            <a:ext cx="1736350" cy="320040"/>
          </a:xfrm>
          <a:prstGeom prst="round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±1 V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7008918" y="2028596"/>
            <a:ext cx="1740568" cy="320040"/>
          </a:xfrm>
          <a:prstGeom prst="round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Dual Supply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7008918" y="2564695"/>
            <a:ext cx="1739632" cy="320040"/>
          </a:xfrm>
          <a:prstGeom prst="round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±1 V</a:t>
            </a:r>
          </a:p>
        </p:txBody>
      </p:sp>
      <p:cxnSp>
        <p:nvCxnSpPr>
          <p:cNvPr id="25" name="Elbow Connector 24"/>
          <p:cNvCxnSpPr>
            <a:stCxn id="102" idx="2"/>
            <a:endCxn id="98" idx="0"/>
          </p:cNvCxnSpPr>
          <p:nvPr/>
        </p:nvCxnSpPr>
        <p:spPr>
          <a:xfrm rot="5400000">
            <a:off x="3280592" y="206435"/>
            <a:ext cx="305905" cy="2276913"/>
          </a:xfrm>
          <a:prstGeom prst="bentConnector3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02" idx="2"/>
            <a:endCxn id="99" idx="0"/>
          </p:cNvCxnSpPr>
          <p:nvPr/>
        </p:nvCxnSpPr>
        <p:spPr>
          <a:xfrm rot="16200000" flipH="1">
            <a:off x="5568027" y="195912"/>
            <a:ext cx="310913" cy="2302966"/>
          </a:xfrm>
          <a:prstGeom prst="bentConnector3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98" idx="2"/>
            <a:endCxn id="93" idx="0"/>
          </p:cNvCxnSpPr>
          <p:nvPr/>
        </p:nvCxnSpPr>
        <p:spPr>
          <a:xfrm rot="5400000">
            <a:off x="1686512" y="1420877"/>
            <a:ext cx="211569" cy="1005583"/>
          </a:xfrm>
          <a:prstGeom prst="bentConnector3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93" idx="2"/>
            <a:endCxn id="82" idx="0"/>
          </p:cNvCxnSpPr>
          <p:nvPr/>
        </p:nvCxnSpPr>
        <p:spPr>
          <a:xfrm rot="5400000">
            <a:off x="951274" y="2230267"/>
            <a:ext cx="219005" cy="457457"/>
          </a:xfrm>
          <a:prstGeom prst="bentConnector3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Elbow Connector 229"/>
          <p:cNvCxnSpPr>
            <a:stCxn id="93" idx="2"/>
            <a:endCxn id="84" idx="0"/>
          </p:cNvCxnSpPr>
          <p:nvPr/>
        </p:nvCxnSpPr>
        <p:spPr>
          <a:xfrm rot="16200000" flipH="1">
            <a:off x="1408730" y="2230266"/>
            <a:ext cx="219005" cy="457457"/>
          </a:xfrm>
          <a:prstGeom prst="bentConnector3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Elbow Connector 234"/>
          <p:cNvCxnSpPr>
            <a:stCxn id="98" idx="2"/>
            <a:endCxn id="95" idx="0"/>
          </p:cNvCxnSpPr>
          <p:nvPr/>
        </p:nvCxnSpPr>
        <p:spPr>
          <a:xfrm rot="16200000" flipH="1">
            <a:off x="2692094" y="1420876"/>
            <a:ext cx="211569" cy="1005583"/>
          </a:xfrm>
          <a:prstGeom prst="bentConnector3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Elbow Connector 236"/>
          <p:cNvCxnSpPr>
            <a:stCxn id="95" idx="2"/>
            <a:endCxn id="85" idx="0"/>
          </p:cNvCxnSpPr>
          <p:nvPr/>
        </p:nvCxnSpPr>
        <p:spPr>
          <a:xfrm rot="5400000">
            <a:off x="2962440" y="2230267"/>
            <a:ext cx="219005" cy="457457"/>
          </a:xfrm>
          <a:prstGeom prst="bentConnector3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Elbow Connector 238"/>
          <p:cNvCxnSpPr>
            <a:stCxn id="95" idx="2"/>
            <a:endCxn id="87" idx="0"/>
          </p:cNvCxnSpPr>
          <p:nvPr/>
        </p:nvCxnSpPr>
        <p:spPr>
          <a:xfrm rot="16200000" flipH="1">
            <a:off x="3419896" y="2230266"/>
            <a:ext cx="219005" cy="457457"/>
          </a:xfrm>
          <a:prstGeom prst="bentConnector3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Elbow Connector 244"/>
          <p:cNvCxnSpPr>
            <a:stCxn id="96" idx="2"/>
            <a:endCxn id="89" idx="0"/>
          </p:cNvCxnSpPr>
          <p:nvPr/>
        </p:nvCxnSpPr>
        <p:spPr>
          <a:xfrm rot="5400000">
            <a:off x="5761232" y="2456027"/>
            <a:ext cx="216059" cy="1276"/>
          </a:xfrm>
          <a:prstGeom prst="bentConnector3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Elbow Connector 248"/>
          <p:cNvCxnSpPr>
            <a:stCxn id="99" idx="2"/>
            <a:endCxn id="96" idx="0"/>
          </p:cNvCxnSpPr>
          <p:nvPr/>
        </p:nvCxnSpPr>
        <p:spPr>
          <a:xfrm rot="5400000">
            <a:off x="6269581" y="1423211"/>
            <a:ext cx="205704" cy="1005067"/>
          </a:xfrm>
          <a:prstGeom prst="bentConnector3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Elbow Connector 250"/>
          <p:cNvCxnSpPr>
            <a:stCxn id="99" idx="2"/>
            <a:endCxn id="97" idx="0"/>
          </p:cNvCxnSpPr>
          <p:nvPr/>
        </p:nvCxnSpPr>
        <p:spPr>
          <a:xfrm rot="16200000" flipH="1">
            <a:off x="7274232" y="1423626"/>
            <a:ext cx="205704" cy="1004236"/>
          </a:xfrm>
          <a:prstGeom prst="bentConnector3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Elbow Connector 253"/>
          <p:cNvCxnSpPr>
            <a:stCxn id="97" idx="2"/>
            <a:endCxn id="91" idx="0"/>
          </p:cNvCxnSpPr>
          <p:nvPr/>
        </p:nvCxnSpPr>
        <p:spPr>
          <a:xfrm rot="5400000">
            <a:off x="7770939" y="2456431"/>
            <a:ext cx="216059" cy="468"/>
          </a:xfrm>
          <a:prstGeom prst="bentConnector3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Isolated Modulators Portfolio: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Selection Tree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20567" y="3441940"/>
            <a:ext cx="1737360" cy="320040"/>
          </a:xfrm>
          <a:prstGeom prst="roundRect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AMC1304x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</a:rPr>
              <a:t>Ext. Clock, LDO, LVDS/CMOS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420567" y="3810404"/>
            <a:ext cx="1737360" cy="320040"/>
          </a:xfrm>
          <a:prstGeom prst="roundRect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AMC1305x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</a:rPr>
              <a:t>Ext Clock, LVDS/CMOS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420567" y="4182855"/>
            <a:ext cx="1737360" cy="320040"/>
          </a:xfrm>
          <a:prstGeom prst="roundRect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AMC1306x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</a:rPr>
              <a:t>Ext Clock, high CMTI, CMOS, Manchester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2412268" y="3091304"/>
            <a:ext cx="1737360" cy="320040"/>
          </a:xfrm>
          <a:prstGeom prst="roundRect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AMC3306x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</a:rPr>
              <a:t>Ext Clock, CMOS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4999438" y="3072455"/>
            <a:ext cx="1737360" cy="320040"/>
          </a:xfrm>
          <a:prstGeom prst="roundRect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AMC3336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</a:rPr>
              <a:t>Ext Clock, CMOS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2052951" y="3401412"/>
            <a:ext cx="191770" cy="91440"/>
          </a:xfrm>
          <a:prstGeom prst="round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Q1</a:t>
            </a:r>
            <a:endParaRPr lang="en-US" sz="400" b="1" dirty="0">
              <a:solidFill>
                <a:schemeClr val="bg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052951" y="3774209"/>
            <a:ext cx="191770" cy="91440"/>
          </a:xfrm>
          <a:prstGeom prst="round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Q1</a:t>
            </a:r>
            <a:endParaRPr lang="en-US" sz="400" b="1" dirty="0">
              <a:solidFill>
                <a:schemeClr val="bg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2052951" y="4144001"/>
            <a:ext cx="191770" cy="91440"/>
          </a:xfrm>
          <a:prstGeom prst="round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Q1</a:t>
            </a:r>
            <a:endParaRPr lang="en-US" sz="400" b="1" dirty="0">
              <a:solidFill>
                <a:schemeClr val="bg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642255" y="3026536"/>
            <a:ext cx="191770" cy="91440"/>
          </a:xfrm>
          <a:prstGeom prst="round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Q1</a:t>
            </a:r>
            <a:endParaRPr lang="en-US" sz="400" b="1" dirty="0">
              <a:solidFill>
                <a:schemeClr val="bg1"/>
              </a:solidFill>
            </a:endParaRPr>
          </a:p>
        </p:txBody>
      </p:sp>
      <p:sp>
        <p:nvSpPr>
          <p:cNvPr id="45" name="Rounded Rectangle 58">
            <a:extLst>
              <a:ext uri="{FF2B5EF4-FFF2-40B4-BE49-F238E27FC236}">
                <a16:creationId xmlns:a16="http://schemas.microsoft.com/office/drawing/2014/main" id="{DAD8AC22-30DB-4CCA-B46F-E6AC99DD2563}"/>
              </a:ext>
            </a:extLst>
          </p:cNvPr>
          <p:cNvSpPr/>
          <p:nvPr/>
        </p:nvSpPr>
        <p:spPr>
          <a:xfrm>
            <a:off x="7004506" y="3421719"/>
            <a:ext cx="1737360" cy="320040"/>
          </a:xfrm>
          <a:prstGeom prst="roundRect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AMC1336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</a:rPr>
              <a:t>Ext Clock, CMOS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8629429" y="3392670"/>
            <a:ext cx="191770" cy="91440"/>
          </a:xfrm>
          <a:prstGeom prst="round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Q1</a:t>
            </a:r>
            <a:endParaRPr lang="en-US" sz="400" b="1" dirty="0">
              <a:solidFill>
                <a:schemeClr val="bg1"/>
              </a:solidFill>
            </a:endParaRPr>
          </a:p>
        </p:txBody>
      </p:sp>
      <p:sp>
        <p:nvSpPr>
          <p:cNvPr id="52" name="Rounded Rectangle 58">
            <a:extLst>
              <a:ext uri="{FF2B5EF4-FFF2-40B4-BE49-F238E27FC236}">
                <a16:creationId xmlns:a16="http://schemas.microsoft.com/office/drawing/2014/main" id="{97292C8C-0B13-4E2D-A619-F1E3F424FF91}"/>
              </a:ext>
            </a:extLst>
          </p:cNvPr>
          <p:cNvSpPr/>
          <p:nvPr/>
        </p:nvSpPr>
        <p:spPr>
          <a:xfrm>
            <a:off x="7004506" y="3061299"/>
            <a:ext cx="1737360" cy="320040"/>
          </a:xfrm>
          <a:prstGeom prst="roundRect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AMC1333M10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</a:rPr>
              <a:t>Internal 10MHz Clock, CMOS</a:t>
            </a:r>
          </a:p>
        </p:txBody>
      </p:sp>
      <p:sp>
        <p:nvSpPr>
          <p:cNvPr id="53" name="Rounded Rectangle 47">
            <a:extLst>
              <a:ext uri="{FF2B5EF4-FFF2-40B4-BE49-F238E27FC236}">
                <a16:creationId xmlns:a16="http://schemas.microsoft.com/office/drawing/2014/main" id="{E23525DA-CF6F-460A-9090-54B557F68346}"/>
              </a:ext>
            </a:extLst>
          </p:cNvPr>
          <p:cNvSpPr/>
          <p:nvPr/>
        </p:nvSpPr>
        <p:spPr>
          <a:xfrm>
            <a:off x="8629429" y="3032250"/>
            <a:ext cx="191770" cy="91440"/>
          </a:xfrm>
          <a:prstGeom prst="round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Q1</a:t>
            </a:r>
            <a:endParaRPr lang="en-US" sz="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81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ounded Rectangle 103"/>
          <p:cNvSpPr/>
          <p:nvPr/>
        </p:nvSpPr>
        <p:spPr>
          <a:xfrm>
            <a:off x="2294415" y="1867359"/>
            <a:ext cx="4572000" cy="1734601"/>
          </a:xfrm>
          <a:prstGeom prst="roundRect">
            <a:avLst/>
          </a:prstGeom>
          <a:solidFill>
            <a:schemeClr val="bg2">
              <a:lumMod val="50000"/>
              <a:alpha val="10000"/>
            </a:schemeClr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endParaRPr lang="en-US" sz="800" i="1" dirty="0"/>
          </a:p>
        </p:txBody>
      </p:sp>
      <p:sp>
        <p:nvSpPr>
          <p:cNvPr id="82" name="Rounded Rectangle 81"/>
          <p:cNvSpPr/>
          <p:nvPr/>
        </p:nvSpPr>
        <p:spPr>
          <a:xfrm>
            <a:off x="420567" y="2568498"/>
            <a:ext cx="822960" cy="320040"/>
          </a:xfrm>
          <a:prstGeom prst="round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±50 mV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1335481" y="2568498"/>
            <a:ext cx="822960" cy="320040"/>
          </a:xfrm>
          <a:prstGeom prst="round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±250 mV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420567" y="2029453"/>
            <a:ext cx="1737873" cy="320040"/>
          </a:xfrm>
          <a:prstGeom prst="round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Dual Supply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2431733" y="2568498"/>
            <a:ext cx="822960" cy="320040"/>
          </a:xfrm>
          <a:prstGeom prst="round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±50 mV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3346647" y="2568498"/>
            <a:ext cx="822960" cy="320040"/>
          </a:xfrm>
          <a:prstGeom prst="round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±250 mV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2431733" y="2029453"/>
            <a:ext cx="1737874" cy="320040"/>
          </a:xfrm>
          <a:prstGeom prst="round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Single Supply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420567" y="1497844"/>
            <a:ext cx="3749040" cy="320040"/>
          </a:xfrm>
          <a:prstGeom prst="round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Modulator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3346647" y="871899"/>
            <a:ext cx="2521976" cy="320040"/>
          </a:xfrm>
          <a:prstGeom prst="round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Isolated Current Sensing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5000448" y="2028596"/>
            <a:ext cx="1738902" cy="320040"/>
          </a:xfrm>
          <a:prstGeom prst="round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Single Supply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5000446" y="1502852"/>
            <a:ext cx="3749040" cy="320040"/>
          </a:xfrm>
          <a:prstGeom prst="round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Amplifier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7008918" y="2028596"/>
            <a:ext cx="1740568" cy="320040"/>
          </a:xfrm>
          <a:prstGeom prst="round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Dual Supply</a:t>
            </a:r>
          </a:p>
        </p:txBody>
      </p:sp>
      <p:cxnSp>
        <p:nvCxnSpPr>
          <p:cNvPr id="25" name="Elbow Connector 24"/>
          <p:cNvCxnSpPr>
            <a:cxnSpLocks/>
            <a:stCxn id="102" idx="2"/>
            <a:endCxn id="98" idx="0"/>
          </p:cNvCxnSpPr>
          <p:nvPr/>
        </p:nvCxnSpPr>
        <p:spPr>
          <a:xfrm rot="5400000">
            <a:off x="3298409" y="188617"/>
            <a:ext cx="305905" cy="2312548"/>
          </a:xfrm>
          <a:prstGeom prst="bentConnector3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cxnSpLocks/>
            <a:stCxn id="102" idx="2"/>
            <a:endCxn id="99" idx="0"/>
          </p:cNvCxnSpPr>
          <p:nvPr/>
        </p:nvCxnSpPr>
        <p:spPr>
          <a:xfrm rot="16200000" flipH="1">
            <a:off x="5585844" y="213729"/>
            <a:ext cx="310913" cy="2267331"/>
          </a:xfrm>
          <a:prstGeom prst="bentConnector3">
            <a:avLst>
              <a:gd name="adj1" fmla="val 49234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98" idx="2"/>
            <a:endCxn id="93" idx="0"/>
          </p:cNvCxnSpPr>
          <p:nvPr/>
        </p:nvCxnSpPr>
        <p:spPr>
          <a:xfrm rot="5400000">
            <a:off x="1686512" y="1420877"/>
            <a:ext cx="211569" cy="1005583"/>
          </a:xfrm>
          <a:prstGeom prst="bentConnector3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93" idx="2"/>
            <a:endCxn id="82" idx="0"/>
          </p:cNvCxnSpPr>
          <p:nvPr/>
        </p:nvCxnSpPr>
        <p:spPr>
          <a:xfrm rot="5400000">
            <a:off x="951274" y="2230267"/>
            <a:ext cx="219005" cy="457457"/>
          </a:xfrm>
          <a:prstGeom prst="bentConnector3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Elbow Connector 229"/>
          <p:cNvCxnSpPr>
            <a:stCxn id="93" idx="2"/>
            <a:endCxn id="84" idx="0"/>
          </p:cNvCxnSpPr>
          <p:nvPr/>
        </p:nvCxnSpPr>
        <p:spPr>
          <a:xfrm rot="16200000" flipH="1">
            <a:off x="1408730" y="2230266"/>
            <a:ext cx="219005" cy="457457"/>
          </a:xfrm>
          <a:prstGeom prst="bentConnector3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Elbow Connector 234"/>
          <p:cNvCxnSpPr>
            <a:stCxn id="98" idx="2"/>
            <a:endCxn id="95" idx="0"/>
          </p:cNvCxnSpPr>
          <p:nvPr/>
        </p:nvCxnSpPr>
        <p:spPr>
          <a:xfrm rot="16200000" flipH="1">
            <a:off x="2692094" y="1420876"/>
            <a:ext cx="211569" cy="1005583"/>
          </a:xfrm>
          <a:prstGeom prst="bentConnector3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Elbow Connector 236"/>
          <p:cNvCxnSpPr>
            <a:stCxn id="95" idx="2"/>
            <a:endCxn id="85" idx="0"/>
          </p:cNvCxnSpPr>
          <p:nvPr/>
        </p:nvCxnSpPr>
        <p:spPr>
          <a:xfrm rot="5400000">
            <a:off x="2962440" y="2230267"/>
            <a:ext cx="219005" cy="457457"/>
          </a:xfrm>
          <a:prstGeom prst="bentConnector3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Elbow Connector 238"/>
          <p:cNvCxnSpPr>
            <a:stCxn id="95" idx="2"/>
            <a:endCxn id="87" idx="0"/>
          </p:cNvCxnSpPr>
          <p:nvPr/>
        </p:nvCxnSpPr>
        <p:spPr>
          <a:xfrm rot="16200000" flipH="1">
            <a:off x="3419896" y="2230266"/>
            <a:ext cx="219005" cy="457457"/>
          </a:xfrm>
          <a:prstGeom prst="bentConnector3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Elbow Connector 248"/>
          <p:cNvCxnSpPr>
            <a:stCxn id="99" idx="2"/>
            <a:endCxn id="96" idx="0"/>
          </p:cNvCxnSpPr>
          <p:nvPr/>
        </p:nvCxnSpPr>
        <p:spPr>
          <a:xfrm rot="5400000">
            <a:off x="6269581" y="1423211"/>
            <a:ext cx="205704" cy="1005067"/>
          </a:xfrm>
          <a:prstGeom prst="bentConnector3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Elbow Connector 250"/>
          <p:cNvCxnSpPr>
            <a:stCxn id="99" idx="2"/>
            <a:endCxn id="97" idx="0"/>
          </p:cNvCxnSpPr>
          <p:nvPr/>
        </p:nvCxnSpPr>
        <p:spPr>
          <a:xfrm rot="16200000" flipH="1">
            <a:off x="7274232" y="1423626"/>
            <a:ext cx="205704" cy="1004236"/>
          </a:xfrm>
          <a:prstGeom prst="bentConnector3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Isolated Current Sensing: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Selection Tree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2412268" y="3091304"/>
            <a:ext cx="1737360" cy="320040"/>
          </a:xfrm>
          <a:prstGeom prst="roundRect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AMC3306x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</a:rPr>
              <a:t>Ext Clock, CMOS</a:t>
            </a:r>
          </a:p>
        </p:txBody>
      </p:sp>
      <p:sp>
        <p:nvSpPr>
          <p:cNvPr id="52" name="Rounded Rectangle 61">
            <a:extLst>
              <a:ext uri="{FF2B5EF4-FFF2-40B4-BE49-F238E27FC236}">
                <a16:creationId xmlns:a16="http://schemas.microsoft.com/office/drawing/2014/main" id="{D7FF418F-C829-44E7-8F83-F0E5321C36CA}"/>
              </a:ext>
            </a:extLst>
          </p:cNvPr>
          <p:cNvSpPr/>
          <p:nvPr/>
        </p:nvSpPr>
        <p:spPr>
          <a:xfrm>
            <a:off x="7008918" y="3091304"/>
            <a:ext cx="822960" cy="320040"/>
          </a:xfrm>
          <a:prstGeom prst="roundRect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AMC1302</a:t>
            </a:r>
          </a:p>
        </p:txBody>
      </p:sp>
      <p:sp>
        <p:nvSpPr>
          <p:cNvPr id="53" name="Rounded Rectangle 62">
            <a:extLst>
              <a:ext uri="{FF2B5EF4-FFF2-40B4-BE49-F238E27FC236}">
                <a16:creationId xmlns:a16="http://schemas.microsoft.com/office/drawing/2014/main" id="{05C7D008-25DB-49B1-8E3C-FF1968CD1062}"/>
              </a:ext>
            </a:extLst>
          </p:cNvPr>
          <p:cNvSpPr/>
          <p:nvPr/>
        </p:nvSpPr>
        <p:spPr>
          <a:xfrm>
            <a:off x="7917976" y="3087861"/>
            <a:ext cx="822960" cy="320040"/>
          </a:xfrm>
          <a:prstGeom prst="roundRect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AMC1200</a:t>
            </a:r>
          </a:p>
        </p:txBody>
      </p:sp>
      <p:sp>
        <p:nvSpPr>
          <p:cNvPr id="54" name="Rounded Rectangle 63">
            <a:extLst>
              <a:ext uri="{FF2B5EF4-FFF2-40B4-BE49-F238E27FC236}">
                <a16:creationId xmlns:a16="http://schemas.microsoft.com/office/drawing/2014/main" id="{2DFAE395-7381-4E2A-8048-E89F47034680}"/>
              </a:ext>
            </a:extLst>
          </p:cNvPr>
          <p:cNvSpPr/>
          <p:nvPr/>
        </p:nvSpPr>
        <p:spPr>
          <a:xfrm>
            <a:off x="7917976" y="3444674"/>
            <a:ext cx="822960" cy="320040"/>
          </a:xfrm>
          <a:prstGeom prst="roundRect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AMC1300B</a:t>
            </a:r>
          </a:p>
        </p:txBody>
      </p:sp>
      <p:sp>
        <p:nvSpPr>
          <p:cNvPr id="55" name="Rounded Rectangle 64">
            <a:extLst>
              <a:ext uri="{FF2B5EF4-FFF2-40B4-BE49-F238E27FC236}">
                <a16:creationId xmlns:a16="http://schemas.microsoft.com/office/drawing/2014/main" id="{F9CD3579-C25E-4C2D-B6F9-89871FE52F00}"/>
              </a:ext>
            </a:extLst>
          </p:cNvPr>
          <p:cNvSpPr/>
          <p:nvPr/>
        </p:nvSpPr>
        <p:spPr>
          <a:xfrm>
            <a:off x="4991896" y="3087861"/>
            <a:ext cx="822960" cy="320040"/>
          </a:xfrm>
          <a:prstGeom prst="roundRect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AMC3302</a:t>
            </a:r>
          </a:p>
        </p:txBody>
      </p:sp>
      <p:sp>
        <p:nvSpPr>
          <p:cNvPr id="56" name="Rounded Rectangle 65">
            <a:extLst>
              <a:ext uri="{FF2B5EF4-FFF2-40B4-BE49-F238E27FC236}">
                <a16:creationId xmlns:a16="http://schemas.microsoft.com/office/drawing/2014/main" id="{19CEAF9A-EBA0-44B3-B414-83BB4BBCD38F}"/>
              </a:ext>
            </a:extLst>
          </p:cNvPr>
          <p:cNvSpPr/>
          <p:nvPr/>
        </p:nvSpPr>
        <p:spPr>
          <a:xfrm>
            <a:off x="5906810" y="3087861"/>
            <a:ext cx="822960" cy="320040"/>
          </a:xfrm>
          <a:prstGeom prst="roundRect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AMC3301</a:t>
            </a:r>
          </a:p>
        </p:txBody>
      </p:sp>
      <p:sp>
        <p:nvSpPr>
          <p:cNvPr id="60" name="Rounded Rectangle 48">
            <a:extLst>
              <a:ext uri="{FF2B5EF4-FFF2-40B4-BE49-F238E27FC236}">
                <a16:creationId xmlns:a16="http://schemas.microsoft.com/office/drawing/2014/main" id="{ACC648C1-1005-4D26-991F-F3664E937E20}"/>
              </a:ext>
            </a:extLst>
          </p:cNvPr>
          <p:cNvSpPr/>
          <p:nvPr/>
        </p:nvSpPr>
        <p:spPr>
          <a:xfrm>
            <a:off x="7727361" y="3055109"/>
            <a:ext cx="191770" cy="91440"/>
          </a:xfrm>
          <a:prstGeom prst="round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Q1</a:t>
            </a:r>
            <a:endParaRPr lang="en-US" sz="400" b="1" dirty="0">
              <a:solidFill>
                <a:schemeClr val="bg1"/>
              </a:solidFill>
            </a:endParaRPr>
          </a:p>
        </p:txBody>
      </p:sp>
      <p:sp>
        <p:nvSpPr>
          <p:cNvPr id="61" name="Rounded Rectangle 49">
            <a:extLst>
              <a:ext uri="{FF2B5EF4-FFF2-40B4-BE49-F238E27FC236}">
                <a16:creationId xmlns:a16="http://schemas.microsoft.com/office/drawing/2014/main" id="{F7C59087-2121-4052-97FA-0579EF06D12A}"/>
              </a:ext>
            </a:extLst>
          </p:cNvPr>
          <p:cNvSpPr/>
          <p:nvPr/>
        </p:nvSpPr>
        <p:spPr>
          <a:xfrm>
            <a:off x="8639080" y="3051666"/>
            <a:ext cx="191770" cy="91440"/>
          </a:xfrm>
          <a:prstGeom prst="round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Q1</a:t>
            </a:r>
            <a:endParaRPr lang="en-US" sz="400" b="1" dirty="0">
              <a:solidFill>
                <a:schemeClr val="bg1"/>
              </a:solidFill>
            </a:endParaRPr>
          </a:p>
        </p:txBody>
      </p:sp>
      <p:sp>
        <p:nvSpPr>
          <p:cNvPr id="63" name="Rounded Rectangle 50">
            <a:extLst>
              <a:ext uri="{FF2B5EF4-FFF2-40B4-BE49-F238E27FC236}">
                <a16:creationId xmlns:a16="http://schemas.microsoft.com/office/drawing/2014/main" id="{A6B4390E-D19B-4BB5-B4B8-80909D41D1AE}"/>
              </a:ext>
            </a:extLst>
          </p:cNvPr>
          <p:cNvSpPr/>
          <p:nvPr/>
        </p:nvSpPr>
        <p:spPr>
          <a:xfrm>
            <a:off x="8639080" y="3408198"/>
            <a:ext cx="191770" cy="91440"/>
          </a:xfrm>
          <a:prstGeom prst="round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Q1</a:t>
            </a:r>
            <a:endParaRPr lang="en-US" sz="400" b="1" dirty="0">
              <a:solidFill>
                <a:schemeClr val="bg1"/>
              </a:solidFill>
            </a:endParaRPr>
          </a:p>
        </p:txBody>
      </p:sp>
      <p:sp>
        <p:nvSpPr>
          <p:cNvPr id="64" name="Rounded Rectangle 51">
            <a:extLst>
              <a:ext uri="{FF2B5EF4-FFF2-40B4-BE49-F238E27FC236}">
                <a16:creationId xmlns:a16="http://schemas.microsoft.com/office/drawing/2014/main" id="{75FDB61E-59D6-4D09-A564-1ADDC478A7EA}"/>
              </a:ext>
            </a:extLst>
          </p:cNvPr>
          <p:cNvSpPr/>
          <p:nvPr/>
        </p:nvSpPr>
        <p:spPr>
          <a:xfrm>
            <a:off x="6624360" y="3048491"/>
            <a:ext cx="191770" cy="91440"/>
          </a:xfrm>
          <a:prstGeom prst="round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Q1</a:t>
            </a:r>
            <a:endParaRPr lang="en-US" sz="400" b="1" dirty="0">
              <a:solidFill>
                <a:schemeClr val="bg1"/>
              </a:solidFill>
            </a:endParaRPr>
          </a:p>
        </p:txBody>
      </p:sp>
      <p:sp>
        <p:nvSpPr>
          <p:cNvPr id="65" name="Rounded Rectangle 52">
            <a:extLst>
              <a:ext uri="{FF2B5EF4-FFF2-40B4-BE49-F238E27FC236}">
                <a16:creationId xmlns:a16="http://schemas.microsoft.com/office/drawing/2014/main" id="{73EF5054-EF73-436A-B6BF-40E8C937E340}"/>
              </a:ext>
            </a:extLst>
          </p:cNvPr>
          <p:cNvSpPr/>
          <p:nvPr/>
        </p:nvSpPr>
        <p:spPr>
          <a:xfrm>
            <a:off x="5715040" y="3055138"/>
            <a:ext cx="191770" cy="91440"/>
          </a:xfrm>
          <a:prstGeom prst="round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Q1</a:t>
            </a:r>
            <a:endParaRPr lang="en-US" sz="400" b="1" dirty="0">
              <a:solidFill>
                <a:schemeClr val="bg1"/>
              </a:solidFill>
            </a:endParaRPr>
          </a:p>
        </p:txBody>
      </p:sp>
      <p:sp>
        <p:nvSpPr>
          <p:cNvPr id="66" name="Rounded Rectangle 81">
            <a:extLst>
              <a:ext uri="{FF2B5EF4-FFF2-40B4-BE49-F238E27FC236}">
                <a16:creationId xmlns:a16="http://schemas.microsoft.com/office/drawing/2014/main" id="{348AB5BE-D010-4A82-9813-600A89E1F773}"/>
              </a:ext>
            </a:extLst>
          </p:cNvPr>
          <p:cNvSpPr/>
          <p:nvPr/>
        </p:nvSpPr>
        <p:spPr>
          <a:xfrm>
            <a:off x="4991896" y="2568498"/>
            <a:ext cx="822960" cy="320040"/>
          </a:xfrm>
          <a:prstGeom prst="round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±50 mV</a:t>
            </a:r>
          </a:p>
        </p:txBody>
      </p:sp>
      <p:sp>
        <p:nvSpPr>
          <p:cNvPr id="67" name="Rounded Rectangle 83">
            <a:extLst>
              <a:ext uri="{FF2B5EF4-FFF2-40B4-BE49-F238E27FC236}">
                <a16:creationId xmlns:a16="http://schemas.microsoft.com/office/drawing/2014/main" id="{87AC9553-867B-4168-B2E9-AA792282D21A}"/>
              </a:ext>
            </a:extLst>
          </p:cNvPr>
          <p:cNvSpPr/>
          <p:nvPr/>
        </p:nvSpPr>
        <p:spPr>
          <a:xfrm>
            <a:off x="5906810" y="2568498"/>
            <a:ext cx="822960" cy="320040"/>
          </a:xfrm>
          <a:prstGeom prst="round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±250 mV</a:t>
            </a:r>
          </a:p>
        </p:txBody>
      </p:sp>
      <p:sp>
        <p:nvSpPr>
          <p:cNvPr id="68" name="Rounded Rectangle 84">
            <a:extLst>
              <a:ext uri="{FF2B5EF4-FFF2-40B4-BE49-F238E27FC236}">
                <a16:creationId xmlns:a16="http://schemas.microsoft.com/office/drawing/2014/main" id="{FF67DD19-11B1-44D2-9D78-767C912D57C6}"/>
              </a:ext>
            </a:extLst>
          </p:cNvPr>
          <p:cNvSpPr/>
          <p:nvPr/>
        </p:nvSpPr>
        <p:spPr>
          <a:xfrm>
            <a:off x="7003062" y="2568498"/>
            <a:ext cx="822960" cy="320040"/>
          </a:xfrm>
          <a:prstGeom prst="round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±50 mV</a:t>
            </a:r>
          </a:p>
        </p:txBody>
      </p:sp>
      <p:sp>
        <p:nvSpPr>
          <p:cNvPr id="69" name="Rounded Rectangle 86">
            <a:extLst>
              <a:ext uri="{FF2B5EF4-FFF2-40B4-BE49-F238E27FC236}">
                <a16:creationId xmlns:a16="http://schemas.microsoft.com/office/drawing/2014/main" id="{1C22483A-4DE9-491E-87CF-9128B2AEE1AC}"/>
              </a:ext>
            </a:extLst>
          </p:cNvPr>
          <p:cNvSpPr/>
          <p:nvPr/>
        </p:nvSpPr>
        <p:spPr>
          <a:xfrm>
            <a:off x="7917976" y="2568498"/>
            <a:ext cx="822960" cy="320040"/>
          </a:xfrm>
          <a:prstGeom prst="round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±250 mV</a:t>
            </a:r>
          </a:p>
        </p:txBody>
      </p:sp>
      <p:cxnSp>
        <p:nvCxnSpPr>
          <p:cNvPr id="70" name="Elbow Connector 236">
            <a:extLst>
              <a:ext uri="{FF2B5EF4-FFF2-40B4-BE49-F238E27FC236}">
                <a16:creationId xmlns:a16="http://schemas.microsoft.com/office/drawing/2014/main" id="{FCF5F72A-6313-4C99-AEA3-6BBA06106FB1}"/>
              </a:ext>
            </a:extLst>
          </p:cNvPr>
          <p:cNvCxnSpPr>
            <a:cxnSpLocks/>
            <a:stCxn id="96" idx="2"/>
            <a:endCxn id="66" idx="0"/>
          </p:cNvCxnSpPr>
          <p:nvPr/>
        </p:nvCxnSpPr>
        <p:spPr>
          <a:xfrm rot="5400000">
            <a:off x="5526707" y="2225306"/>
            <a:ext cx="219862" cy="46652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238">
            <a:extLst>
              <a:ext uri="{FF2B5EF4-FFF2-40B4-BE49-F238E27FC236}">
                <a16:creationId xmlns:a16="http://schemas.microsoft.com/office/drawing/2014/main" id="{7FD7D220-7008-4E9E-AE81-1C293FBFF607}"/>
              </a:ext>
            </a:extLst>
          </p:cNvPr>
          <p:cNvCxnSpPr>
            <a:cxnSpLocks/>
            <a:stCxn id="96" idx="2"/>
            <a:endCxn id="67" idx="0"/>
          </p:cNvCxnSpPr>
          <p:nvPr/>
        </p:nvCxnSpPr>
        <p:spPr>
          <a:xfrm rot="16200000" flipH="1">
            <a:off x="5984163" y="2234371"/>
            <a:ext cx="219862" cy="448391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238">
            <a:extLst>
              <a:ext uri="{FF2B5EF4-FFF2-40B4-BE49-F238E27FC236}">
                <a16:creationId xmlns:a16="http://schemas.microsoft.com/office/drawing/2014/main" id="{6F9E5DBC-1C1E-4692-A701-31C7DF37C500}"/>
              </a:ext>
            </a:extLst>
          </p:cNvPr>
          <p:cNvCxnSpPr>
            <a:cxnSpLocks/>
            <a:stCxn id="97" idx="2"/>
            <a:endCxn id="69" idx="0"/>
          </p:cNvCxnSpPr>
          <p:nvPr/>
        </p:nvCxnSpPr>
        <p:spPr>
          <a:xfrm rot="16200000" flipH="1">
            <a:off x="7994398" y="2233440"/>
            <a:ext cx="219862" cy="45025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238">
            <a:extLst>
              <a:ext uri="{FF2B5EF4-FFF2-40B4-BE49-F238E27FC236}">
                <a16:creationId xmlns:a16="http://schemas.microsoft.com/office/drawing/2014/main" id="{CC342208-F88C-48E0-BE1A-9C74A201F5E6}"/>
              </a:ext>
            </a:extLst>
          </p:cNvPr>
          <p:cNvCxnSpPr>
            <a:cxnSpLocks/>
            <a:stCxn id="97" idx="2"/>
            <a:endCxn id="68" idx="0"/>
          </p:cNvCxnSpPr>
          <p:nvPr/>
        </p:nvCxnSpPr>
        <p:spPr>
          <a:xfrm rot="5400000">
            <a:off x="7536941" y="2226237"/>
            <a:ext cx="219862" cy="464660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ounded Rectangle 61">
            <a:extLst>
              <a:ext uri="{FF2B5EF4-FFF2-40B4-BE49-F238E27FC236}">
                <a16:creationId xmlns:a16="http://schemas.microsoft.com/office/drawing/2014/main" id="{AE5DD54C-455F-4F3A-9785-61CA140E4EBF}"/>
              </a:ext>
            </a:extLst>
          </p:cNvPr>
          <p:cNvSpPr/>
          <p:nvPr/>
        </p:nvSpPr>
        <p:spPr>
          <a:xfrm>
            <a:off x="420567" y="3085127"/>
            <a:ext cx="1737360" cy="320040"/>
          </a:xfrm>
          <a:prstGeom prst="roundRect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AMC1303x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</a:rPr>
              <a:t>Internal Clock, CMOS, Manchester</a:t>
            </a:r>
          </a:p>
        </p:txBody>
      </p:sp>
      <p:sp>
        <p:nvSpPr>
          <p:cNvPr id="81" name="Rounded Rectangle 48">
            <a:extLst>
              <a:ext uri="{FF2B5EF4-FFF2-40B4-BE49-F238E27FC236}">
                <a16:creationId xmlns:a16="http://schemas.microsoft.com/office/drawing/2014/main" id="{85B57CBC-0FA8-4C92-AE60-740981C84FA3}"/>
              </a:ext>
            </a:extLst>
          </p:cNvPr>
          <p:cNvSpPr/>
          <p:nvPr/>
        </p:nvSpPr>
        <p:spPr>
          <a:xfrm>
            <a:off x="420567" y="3441940"/>
            <a:ext cx="1737360" cy="320040"/>
          </a:xfrm>
          <a:prstGeom prst="roundRect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AMC1304x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</a:rPr>
              <a:t>Ext. Clock, LDO, LVDS/CMOS</a:t>
            </a:r>
          </a:p>
        </p:txBody>
      </p:sp>
      <p:sp>
        <p:nvSpPr>
          <p:cNvPr id="83" name="Rounded Rectangle 49">
            <a:extLst>
              <a:ext uri="{FF2B5EF4-FFF2-40B4-BE49-F238E27FC236}">
                <a16:creationId xmlns:a16="http://schemas.microsoft.com/office/drawing/2014/main" id="{00469465-032B-4CA2-80EB-5747023FF2FA}"/>
              </a:ext>
            </a:extLst>
          </p:cNvPr>
          <p:cNvSpPr/>
          <p:nvPr/>
        </p:nvSpPr>
        <p:spPr>
          <a:xfrm>
            <a:off x="420567" y="3810404"/>
            <a:ext cx="1737360" cy="320040"/>
          </a:xfrm>
          <a:prstGeom prst="roundRect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AMC1305x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</a:rPr>
              <a:t>Ext Clock, LVDS/CMOS</a:t>
            </a:r>
          </a:p>
        </p:txBody>
      </p:sp>
      <p:sp>
        <p:nvSpPr>
          <p:cNvPr id="86" name="Rounded Rectangle 50">
            <a:extLst>
              <a:ext uri="{FF2B5EF4-FFF2-40B4-BE49-F238E27FC236}">
                <a16:creationId xmlns:a16="http://schemas.microsoft.com/office/drawing/2014/main" id="{17E491AE-B69E-4D0D-9459-2782C72D9C36}"/>
              </a:ext>
            </a:extLst>
          </p:cNvPr>
          <p:cNvSpPr/>
          <p:nvPr/>
        </p:nvSpPr>
        <p:spPr>
          <a:xfrm>
            <a:off x="420567" y="4182855"/>
            <a:ext cx="1737360" cy="320040"/>
          </a:xfrm>
          <a:prstGeom prst="roundRect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AMC1306x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</a:rPr>
              <a:t>Ext Clock, high CMTI, CMOS, Manchester</a:t>
            </a:r>
          </a:p>
        </p:txBody>
      </p:sp>
      <p:sp>
        <p:nvSpPr>
          <p:cNvPr id="88" name="Rounded Rectangle 41">
            <a:extLst>
              <a:ext uri="{FF2B5EF4-FFF2-40B4-BE49-F238E27FC236}">
                <a16:creationId xmlns:a16="http://schemas.microsoft.com/office/drawing/2014/main" id="{C46E5BAE-E471-446E-AE45-56F4E0B3231C}"/>
              </a:ext>
            </a:extLst>
          </p:cNvPr>
          <p:cNvSpPr/>
          <p:nvPr/>
        </p:nvSpPr>
        <p:spPr>
          <a:xfrm>
            <a:off x="2052951" y="3401412"/>
            <a:ext cx="191770" cy="91440"/>
          </a:xfrm>
          <a:prstGeom prst="round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Q1</a:t>
            </a:r>
            <a:endParaRPr lang="en-US" sz="400" b="1" dirty="0">
              <a:solidFill>
                <a:schemeClr val="bg1"/>
              </a:solidFill>
            </a:endParaRPr>
          </a:p>
        </p:txBody>
      </p:sp>
      <p:sp>
        <p:nvSpPr>
          <p:cNvPr id="89" name="Rounded Rectangle 42">
            <a:extLst>
              <a:ext uri="{FF2B5EF4-FFF2-40B4-BE49-F238E27FC236}">
                <a16:creationId xmlns:a16="http://schemas.microsoft.com/office/drawing/2014/main" id="{6DD563C3-82A4-4827-A605-66FD3BFE9F07}"/>
              </a:ext>
            </a:extLst>
          </p:cNvPr>
          <p:cNvSpPr/>
          <p:nvPr/>
        </p:nvSpPr>
        <p:spPr>
          <a:xfrm>
            <a:off x="2052951" y="3774209"/>
            <a:ext cx="191770" cy="91440"/>
          </a:xfrm>
          <a:prstGeom prst="round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Q1</a:t>
            </a:r>
            <a:endParaRPr lang="en-US" sz="400" b="1" dirty="0">
              <a:solidFill>
                <a:schemeClr val="bg1"/>
              </a:solidFill>
            </a:endParaRPr>
          </a:p>
        </p:txBody>
      </p:sp>
      <p:sp>
        <p:nvSpPr>
          <p:cNvPr id="90" name="Rounded Rectangle 43">
            <a:extLst>
              <a:ext uri="{FF2B5EF4-FFF2-40B4-BE49-F238E27FC236}">
                <a16:creationId xmlns:a16="http://schemas.microsoft.com/office/drawing/2014/main" id="{27123F28-5F35-4896-ADCD-50EB824D60B4}"/>
              </a:ext>
            </a:extLst>
          </p:cNvPr>
          <p:cNvSpPr/>
          <p:nvPr/>
        </p:nvSpPr>
        <p:spPr>
          <a:xfrm>
            <a:off x="2052951" y="4144001"/>
            <a:ext cx="191770" cy="91440"/>
          </a:xfrm>
          <a:prstGeom prst="round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Q1</a:t>
            </a:r>
            <a:endParaRPr lang="en-US" sz="400" b="1" dirty="0">
              <a:solidFill>
                <a:schemeClr val="bg1"/>
              </a:solidFill>
            </a:endParaRPr>
          </a:p>
        </p:txBody>
      </p:sp>
      <p:sp>
        <p:nvSpPr>
          <p:cNvPr id="91" name="Rounded Rectangle 63">
            <a:extLst>
              <a:ext uri="{FF2B5EF4-FFF2-40B4-BE49-F238E27FC236}">
                <a16:creationId xmlns:a16="http://schemas.microsoft.com/office/drawing/2014/main" id="{FF90F54B-D524-40A3-8618-2F6498803CCA}"/>
              </a:ext>
            </a:extLst>
          </p:cNvPr>
          <p:cNvSpPr/>
          <p:nvPr/>
        </p:nvSpPr>
        <p:spPr>
          <a:xfrm>
            <a:off x="7916468" y="3810404"/>
            <a:ext cx="822960" cy="320040"/>
          </a:xfrm>
          <a:prstGeom prst="roundRect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AMC1400</a:t>
            </a:r>
          </a:p>
        </p:txBody>
      </p:sp>
      <p:sp>
        <p:nvSpPr>
          <p:cNvPr id="92" name="Rounded Rectangle 50">
            <a:extLst>
              <a:ext uri="{FF2B5EF4-FFF2-40B4-BE49-F238E27FC236}">
                <a16:creationId xmlns:a16="http://schemas.microsoft.com/office/drawing/2014/main" id="{27C1EC90-C5C5-4369-B305-391B5ED16A99}"/>
              </a:ext>
            </a:extLst>
          </p:cNvPr>
          <p:cNvSpPr/>
          <p:nvPr/>
        </p:nvSpPr>
        <p:spPr>
          <a:xfrm>
            <a:off x="8636408" y="3793694"/>
            <a:ext cx="191770" cy="91440"/>
          </a:xfrm>
          <a:prstGeom prst="round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Q1</a:t>
            </a:r>
            <a:endParaRPr lang="en-US" sz="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92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ounded Rectangle 103">
            <a:extLst>
              <a:ext uri="{FF2B5EF4-FFF2-40B4-BE49-F238E27FC236}">
                <a16:creationId xmlns:a16="http://schemas.microsoft.com/office/drawing/2014/main" id="{E65C0CD1-FF2E-456D-BE50-AED1A194039A}"/>
              </a:ext>
            </a:extLst>
          </p:cNvPr>
          <p:cNvSpPr/>
          <p:nvPr/>
        </p:nvSpPr>
        <p:spPr>
          <a:xfrm>
            <a:off x="1289504" y="2406650"/>
            <a:ext cx="2011166" cy="1088590"/>
          </a:xfrm>
          <a:prstGeom prst="roundRect">
            <a:avLst/>
          </a:prstGeom>
          <a:solidFill>
            <a:schemeClr val="bg2">
              <a:lumMod val="50000"/>
              <a:alpha val="10000"/>
            </a:schemeClr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endParaRPr lang="en-US" sz="800" i="1" dirty="0"/>
          </a:p>
        </p:txBody>
      </p:sp>
      <p:sp>
        <p:nvSpPr>
          <p:cNvPr id="82" name="Rounded Rectangle 81"/>
          <p:cNvSpPr/>
          <p:nvPr/>
        </p:nvSpPr>
        <p:spPr>
          <a:xfrm>
            <a:off x="420567" y="2568498"/>
            <a:ext cx="822960" cy="320040"/>
          </a:xfrm>
          <a:prstGeom prst="round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Dual Supply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1335481" y="2568498"/>
            <a:ext cx="822960" cy="320040"/>
          </a:xfrm>
          <a:prstGeom prst="round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Single Supply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420567" y="2029453"/>
            <a:ext cx="1737873" cy="320040"/>
          </a:xfrm>
          <a:prstGeom prst="round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Modulator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2431733" y="2568498"/>
            <a:ext cx="822960" cy="320040"/>
          </a:xfrm>
          <a:prstGeom prst="round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Single Supply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3346647" y="2568498"/>
            <a:ext cx="822960" cy="320040"/>
          </a:xfrm>
          <a:prstGeom prst="round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Dual Supply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2431733" y="2029453"/>
            <a:ext cx="1737874" cy="320040"/>
          </a:xfrm>
          <a:prstGeom prst="round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Amplifier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420567" y="1497844"/>
            <a:ext cx="3749040" cy="320040"/>
          </a:xfrm>
          <a:prstGeom prst="round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3346647" y="871899"/>
            <a:ext cx="2521976" cy="320040"/>
          </a:xfrm>
          <a:prstGeom prst="round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Isolated Voltage Sensing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5000448" y="2028596"/>
            <a:ext cx="1738902" cy="320040"/>
          </a:xfrm>
          <a:prstGeom prst="round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Modulator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5000446" y="1502852"/>
            <a:ext cx="3749040" cy="320040"/>
          </a:xfrm>
          <a:prstGeom prst="round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DC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7008918" y="2028596"/>
            <a:ext cx="1740568" cy="320040"/>
          </a:xfrm>
          <a:prstGeom prst="round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Amplifier</a:t>
            </a:r>
          </a:p>
        </p:txBody>
      </p:sp>
      <p:cxnSp>
        <p:nvCxnSpPr>
          <p:cNvPr id="25" name="Elbow Connector 24"/>
          <p:cNvCxnSpPr>
            <a:cxnSpLocks/>
            <a:stCxn id="102" idx="2"/>
            <a:endCxn id="98" idx="0"/>
          </p:cNvCxnSpPr>
          <p:nvPr/>
        </p:nvCxnSpPr>
        <p:spPr>
          <a:xfrm rot="5400000">
            <a:off x="3298409" y="188617"/>
            <a:ext cx="305905" cy="2312548"/>
          </a:xfrm>
          <a:prstGeom prst="bentConnector3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cxnSpLocks/>
            <a:stCxn id="102" idx="2"/>
            <a:endCxn id="99" idx="0"/>
          </p:cNvCxnSpPr>
          <p:nvPr/>
        </p:nvCxnSpPr>
        <p:spPr>
          <a:xfrm rot="16200000" flipH="1">
            <a:off x="5585844" y="213729"/>
            <a:ext cx="310913" cy="2267331"/>
          </a:xfrm>
          <a:prstGeom prst="bentConnector3">
            <a:avLst>
              <a:gd name="adj1" fmla="val 49234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98" idx="2"/>
            <a:endCxn id="93" idx="0"/>
          </p:cNvCxnSpPr>
          <p:nvPr/>
        </p:nvCxnSpPr>
        <p:spPr>
          <a:xfrm rot="5400000">
            <a:off x="1686512" y="1420877"/>
            <a:ext cx="211569" cy="1005583"/>
          </a:xfrm>
          <a:prstGeom prst="bentConnector3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93" idx="2"/>
            <a:endCxn id="82" idx="0"/>
          </p:cNvCxnSpPr>
          <p:nvPr/>
        </p:nvCxnSpPr>
        <p:spPr>
          <a:xfrm rot="5400000">
            <a:off x="951274" y="2230267"/>
            <a:ext cx="219005" cy="457457"/>
          </a:xfrm>
          <a:prstGeom prst="bentConnector3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Elbow Connector 229"/>
          <p:cNvCxnSpPr>
            <a:stCxn id="93" idx="2"/>
            <a:endCxn id="84" idx="0"/>
          </p:cNvCxnSpPr>
          <p:nvPr/>
        </p:nvCxnSpPr>
        <p:spPr>
          <a:xfrm rot="16200000" flipH="1">
            <a:off x="1408730" y="2230266"/>
            <a:ext cx="219005" cy="457457"/>
          </a:xfrm>
          <a:prstGeom prst="bentConnector3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Elbow Connector 234"/>
          <p:cNvCxnSpPr>
            <a:stCxn id="98" idx="2"/>
            <a:endCxn id="95" idx="0"/>
          </p:cNvCxnSpPr>
          <p:nvPr/>
        </p:nvCxnSpPr>
        <p:spPr>
          <a:xfrm rot="16200000" flipH="1">
            <a:off x="2692094" y="1420876"/>
            <a:ext cx="211569" cy="1005583"/>
          </a:xfrm>
          <a:prstGeom prst="bentConnector3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Elbow Connector 236"/>
          <p:cNvCxnSpPr>
            <a:stCxn id="95" idx="2"/>
            <a:endCxn id="85" idx="0"/>
          </p:cNvCxnSpPr>
          <p:nvPr/>
        </p:nvCxnSpPr>
        <p:spPr>
          <a:xfrm rot="5400000">
            <a:off x="2962440" y="2230267"/>
            <a:ext cx="219005" cy="457457"/>
          </a:xfrm>
          <a:prstGeom prst="bentConnector3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Elbow Connector 238"/>
          <p:cNvCxnSpPr>
            <a:stCxn id="95" idx="2"/>
            <a:endCxn id="87" idx="0"/>
          </p:cNvCxnSpPr>
          <p:nvPr/>
        </p:nvCxnSpPr>
        <p:spPr>
          <a:xfrm rot="16200000" flipH="1">
            <a:off x="3419896" y="2230266"/>
            <a:ext cx="219005" cy="457457"/>
          </a:xfrm>
          <a:prstGeom prst="bentConnector3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Elbow Connector 248"/>
          <p:cNvCxnSpPr>
            <a:stCxn id="99" idx="2"/>
            <a:endCxn id="96" idx="0"/>
          </p:cNvCxnSpPr>
          <p:nvPr/>
        </p:nvCxnSpPr>
        <p:spPr>
          <a:xfrm rot="5400000">
            <a:off x="6269581" y="1423211"/>
            <a:ext cx="205704" cy="1005067"/>
          </a:xfrm>
          <a:prstGeom prst="bentConnector3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Elbow Connector 250"/>
          <p:cNvCxnSpPr>
            <a:stCxn id="99" idx="2"/>
            <a:endCxn id="97" idx="0"/>
          </p:cNvCxnSpPr>
          <p:nvPr/>
        </p:nvCxnSpPr>
        <p:spPr>
          <a:xfrm rot="16200000" flipH="1">
            <a:off x="7274232" y="1423626"/>
            <a:ext cx="205704" cy="1004236"/>
          </a:xfrm>
          <a:prstGeom prst="bentConnector3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Isolated Voltage Sensing: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Selection Tree</a:t>
            </a:r>
          </a:p>
        </p:txBody>
      </p:sp>
      <p:sp>
        <p:nvSpPr>
          <p:cNvPr id="66" name="Rounded Rectangle 81">
            <a:extLst>
              <a:ext uri="{FF2B5EF4-FFF2-40B4-BE49-F238E27FC236}">
                <a16:creationId xmlns:a16="http://schemas.microsoft.com/office/drawing/2014/main" id="{348AB5BE-D010-4A82-9813-600A89E1F773}"/>
              </a:ext>
            </a:extLst>
          </p:cNvPr>
          <p:cNvSpPr/>
          <p:nvPr/>
        </p:nvSpPr>
        <p:spPr>
          <a:xfrm>
            <a:off x="4991896" y="2568498"/>
            <a:ext cx="822960" cy="320040"/>
          </a:xfrm>
          <a:prstGeom prst="round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Dual Supply</a:t>
            </a:r>
          </a:p>
        </p:txBody>
      </p:sp>
      <p:sp>
        <p:nvSpPr>
          <p:cNvPr id="67" name="Rounded Rectangle 83">
            <a:extLst>
              <a:ext uri="{FF2B5EF4-FFF2-40B4-BE49-F238E27FC236}">
                <a16:creationId xmlns:a16="http://schemas.microsoft.com/office/drawing/2014/main" id="{87AC9553-867B-4168-B2E9-AA792282D21A}"/>
              </a:ext>
            </a:extLst>
          </p:cNvPr>
          <p:cNvSpPr/>
          <p:nvPr/>
        </p:nvSpPr>
        <p:spPr>
          <a:xfrm>
            <a:off x="5906810" y="2568498"/>
            <a:ext cx="822960" cy="320040"/>
          </a:xfrm>
          <a:prstGeom prst="round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Single Supply</a:t>
            </a:r>
          </a:p>
        </p:txBody>
      </p:sp>
      <p:sp>
        <p:nvSpPr>
          <p:cNvPr id="68" name="Rounded Rectangle 84">
            <a:extLst>
              <a:ext uri="{FF2B5EF4-FFF2-40B4-BE49-F238E27FC236}">
                <a16:creationId xmlns:a16="http://schemas.microsoft.com/office/drawing/2014/main" id="{FF67DD19-11B1-44D2-9D78-767C912D57C6}"/>
              </a:ext>
            </a:extLst>
          </p:cNvPr>
          <p:cNvSpPr/>
          <p:nvPr/>
        </p:nvSpPr>
        <p:spPr>
          <a:xfrm>
            <a:off x="7003062" y="2568498"/>
            <a:ext cx="822960" cy="320040"/>
          </a:xfrm>
          <a:prstGeom prst="round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Dual Supply</a:t>
            </a:r>
          </a:p>
        </p:txBody>
      </p:sp>
      <p:sp>
        <p:nvSpPr>
          <p:cNvPr id="69" name="Rounded Rectangle 86">
            <a:extLst>
              <a:ext uri="{FF2B5EF4-FFF2-40B4-BE49-F238E27FC236}">
                <a16:creationId xmlns:a16="http://schemas.microsoft.com/office/drawing/2014/main" id="{1C22483A-4DE9-491E-87CF-9128B2AEE1AC}"/>
              </a:ext>
            </a:extLst>
          </p:cNvPr>
          <p:cNvSpPr/>
          <p:nvPr/>
        </p:nvSpPr>
        <p:spPr>
          <a:xfrm>
            <a:off x="7917976" y="2568498"/>
            <a:ext cx="822960" cy="320040"/>
          </a:xfrm>
          <a:prstGeom prst="round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Single Supply</a:t>
            </a:r>
          </a:p>
        </p:txBody>
      </p:sp>
      <p:cxnSp>
        <p:nvCxnSpPr>
          <p:cNvPr id="70" name="Elbow Connector 236">
            <a:extLst>
              <a:ext uri="{FF2B5EF4-FFF2-40B4-BE49-F238E27FC236}">
                <a16:creationId xmlns:a16="http://schemas.microsoft.com/office/drawing/2014/main" id="{FCF5F72A-6313-4C99-AEA3-6BBA06106FB1}"/>
              </a:ext>
            </a:extLst>
          </p:cNvPr>
          <p:cNvCxnSpPr>
            <a:cxnSpLocks/>
            <a:stCxn id="96" idx="2"/>
            <a:endCxn id="66" idx="0"/>
          </p:cNvCxnSpPr>
          <p:nvPr/>
        </p:nvCxnSpPr>
        <p:spPr>
          <a:xfrm rot="5400000">
            <a:off x="5526707" y="2225306"/>
            <a:ext cx="219862" cy="46652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238">
            <a:extLst>
              <a:ext uri="{FF2B5EF4-FFF2-40B4-BE49-F238E27FC236}">
                <a16:creationId xmlns:a16="http://schemas.microsoft.com/office/drawing/2014/main" id="{7FD7D220-7008-4E9E-AE81-1C293FBFF607}"/>
              </a:ext>
            </a:extLst>
          </p:cNvPr>
          <p:cNvCxnSpPr>
            <a:cxnSpLocks/>
            <a:stCxn id="96" idx="2"/>
            <a:endCxn id="67" idx="0"/>
          </p:cNvCxnSpPr>
          <p:nvPr/>
        </p:nvCxnSpPr>
        <p:spPr>
          <a:xfrm rot="16200000" flipH="1">
            <a:off x="5984163" y="2234371"/>
            <a:ext cx="219862" cy="448391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238">
            <a:extLst>
              <a:ext uri="{FF2B5EF4-FFF2-40B4-BE49-F238E27FC236}">
                <a16:creationId xmlns:a16="http://schemas.microsoft.com/office/drawing/2014/main" id="{6F9E5DBC-1C1E-4692-A701-31C7DF37C500}"/>
              </a:ext>
            </a:extLst>
          </p:cNvPr>
          <p:cNvCxnSpPr>
            <a:cxnSpLocks/>
            <a:stCxn id="97" idx="2"/>
            <a:endCxn id="69" idx="0"/>
          </p:cNvCxnSpPr>
          <p:nvPr/>
        </p:nvCxnSpPr>
        <p:spPr>
          <a:xfrm rot="16200000" flipH="1">
            <a:off x="7994398" y="2233440"/>
            <a:ext cx="219862" cy="45025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238">
            <a:extLst>
              <a:ext uri="{FF2B5EF4-FFF2-40B4-BE49-F238E27FC236}">
                <a16:creationId xmlns:a16="http://schemas.microsoft.com/office/drawing/2014/main" id="{CC342208-F88C-48E0-BE1A-9C74A201F5E6}"/>
              </a:ext>
            </a:extLst>
          </p:cNvPr>
          <p:cNvCxnSpPr>
            <a:cxnSpLocks/>
            <a:stCxn id="97" idx="2"/>
            <a:endCxn id="68" idx="0"/>
          </p:cNvCxnSpPr>
          <p:nvPr/>
        </p:nvCxnSpPr>
        <p:spPr>
          <a:xfrm rot="5400000">
            <a:off x="7536941" y="2226237"/>
            <a:ext cx="219862" cy="464660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66">
            <a:extLst>
              <a:ext uri="{FF2B5EF4-FFF2-40B4-BE49-F238E27FC236}">
                <a16:creationId xmlns:a16="http://schemas.microsoft.com/office/drawing/2014/main" id="{5E0B18F9-712F-4D84-81DA-0E95645B005F}"/>
              </a:ext>
            </a:extLst>
          </p:cNvPr>
          <p:cNvSpPr/>
          <p:nvPr/>
        </p:nvSpPr>
        <p:spPr>
          <a:xfrm>
            <a:off x="2431734" y="3043172"/>
            <a:ext cx="822960" cy="320040"/>
          </a:xfrm>
          <a:prstGeom prst="roundRect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AMC3330</a:t>
            </a:r>
          </a:p>
          <a:p>
            <a:pPr algn="ctr"/>
            <a:r>
              <a:rPr lang="en-US" sz="600" i="1" dirty="0">
                <a:solidFill>
                  <a:schemeClr val="bg1"/>
                </a:solidFill>
              </a:rPr>
              <a:t>± 1V Input</a:t>
            </a:r>
          </a:p>
        </p:txBody>
      </p:sp>
      <p:sp>
        <p:nvSpPr>
          <p:cNvPr id="59" name="Rounded Rectangle 67">
            <a:extLst>
              <a:ext uri="{FF2B5EF4-FFF2-40B4-BE49-F238E27FC236}">
                <a16:creationId xmlns:a16="http://schemas.microsoft.com/office/drawing/2014/main" id="{C2C942E7-3DE8-4B3B-80F8-9258C1F410EF}"/>
              </a:ext>
            </a:extLst>
          </p:cNvPr>
          <p:cNvSpPr/>
          <p:nvPr/>
        </p:nvSpPr>
        <p:spPr>
          <a:xfrm>
            <a:off x="7008918" y="3046896"/>
            <a:ext cx="822960" cy="320040"/>
          </a:xfrm>
          <a:prstGeom prst="roundRect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AMC1211</a:t>
            </a:r>
          </a:p>
          <a:p>
            <a:pPr algn="ctr"/>
            <a:r>
              <a:rPr lang="en-US" sz="600" i="1" dirty="0">
                <a:solidFill>
                  <a:schemeClr val="bg1"/>
                </a:solidFill>
              </a:rPr>
              <a:t>0..2V Input</a:t>
            </a:r>
          </a:p>
          <a:p>
            <a:pPr algn="ctr"/>
            <a:r>
              <a:rPr lang="en-US" sz="600" i="1" dirty="0">
                <a:solidFill>
                  <a:schemeClr val="bg1"/>
                </a:solidFill>
              </a:rPr>
              <a:t>Basic Isolation</a:t>
            </a:r>
          </a:p>
        </p:txBody>
      </p:sp>
      <p:sp>
        <p:nvSpPr>
          <p:cNvPr id="62" name="Rounded Rectangle 69">
            <a:extLst>
              <a:ext uri="{FF2B5EF4-FFF2-40B4-BE49-F238E27FC236}">
                <a16:creationId xmlns:a16="http://schemas.microsoft.com/office/drawing/2014/main" id="{1C88C866-AC59-476A-9162-EC56E4F4C7C4}"/>
              </a:ext>
            </a:extLst>
          </p:cNvPr>
          <p:cNvSpPr/>
          <p:nvPr/>
        </p:nvSpPr>
        <p:spPr>
          <a:xfrm>
            <a:off x="3346647" y="3043172"/>
            <a:ext cx="822960" cy="320040"/>
          </a:xfrm>
          <a:prstGeom prst="roundRect">
            <a:avLst/>
          </a:prstGeom>
          <a:solidFill>
            <a:srgbClr val="DE0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AMC1350</a:t>
            </a:r>
          </a:p>
          <a:p>
            <a:pPr algn="ctr"/>
            <a:r>
              <a:rPr lang="en-US" sz="600" i="1" dirty="0">
                <a:solidFill>
                  <a:schemeClr val="bg1"/>
                </a:solidFill>
              </a:rPr>
              <a:t>± 5V Input</a:t>
            </a:r>
          </a:p>
        </p:txBody>
      </p:sp>
      <p:sp>
        <p:nvSpPr>
          <p:cNvPr id="73" name="Rounded Rectangle 47">
            <a:extLst>
              <a:ext uri="{FF2B5EF4-FFF2-40B4-BE49-F238E27FC236}">
                <a16:creationId xmlns:a16="http://schemas.microsoft.com/office/drawing/2014/main" id="{0FF70145-DE9F-400A-9C29-3E051CC09B22}"/>
              </a:ext>
            </a:extLst>
          </p:cNvPr>
          <p:cNvSpPr/>
          <p:nvPr/>
        </p:nvSpPr>
        <p:spPr>
          <a:xfrm>
            <a:off x="7019816" y="3403709"/>
            <a:ext cx="822960" cy="320040"/>
          </a:xfrm>
          <a:prstGeom prst="roundRect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AMC1311</a:t>
            </a:r>
          </a:p>
          <a:p>
            <a:pPr algn="ctr"/>
            <a:r>
              <a:rPr lang="en-US" sz="600" i="1" dirty="0">
                <a:solidFill>
                  <a:schemeClr val="bg1"/>
                </a:solidFill>
              </a:rPr>
              <a:t>0..2V Input</a:t>
            </a:r>
          </a:p>
        </p:txBody>
      </p:sp>
      <p:sp>
        <p:nvSpPr>
          <p:cNvPr id="78" name="Rounded Rectangle 53">
            <a:extLst>
              <a:ext uri="{FF2B5EF4-FFF2-40B4-BE49-F238E27FC236}">
                <a16:creationId xmlns:a16="http://schemas.microsoft.com/office/drawing/2014/main" id="{ACB1745C-467D-4BE0-A84C-9F30F729E9C9}"/>
              </a:ext>
            </a:extLst>
          </p:cNvPr>
          <p:cNvSpPr/>
          <p:nvPr/>
        </p:nvSpPr>
        <p:spPr>
          <a:xfrm>
            <a:off x="3151678" y="3005031"/>
            <a:ext cx="191770" cy="91440"/>
          </a:xfrm>
          <a:prstGeom prst="round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Q1</a:t>
            </a:r>
            <a:endParaRPr lang="en-US" sz="400" b="1" dirty="0">
              <a:solidFill>
                <a:schemeClr val="bg1"/>
              </a:solidFill>
            </a:endParaRPr>
          </a:p>
        </p:txBody>
      </p:sp>
      <p:sp>
        <p:nvSpPr>
          <p:cNvPr id="79" name="Rounded Rectangle 55">
            <a:extLst>
              <a:ext uri="{FF2B5EF4-FFF2-40B4-BE49-F238E27FC236}">
                <a16:creationId xmlns:a16="http://schemas.microsoft.com/office/drawing/2014/main" id="{CFCA0612-0BA3-4A09-9A5B-4615D01B9626}"/>
              </a:ext>
            </a:extLst>
          </p:cNvPr>
          <p:cNvSpPr/>
          <p:nvPr/>
        </p:nvSpPr>
        <p:spPr>
          <a:xfrm>
            <a:off x="4067600" y="3005983"/>
            <a:ext cx="191770" cy="91440"/>
          </a:xfrm>
          <a:prstGeom prst="round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Q1</a:t>
            </a:r>
            <a:endParaRPr lang="en-US" sz="400" b="1" dirty="0">
              <a:solidFill>
                <a:schemeClr val="bg1"/>
              </a:solidFill>
            </a:endParaRPr>
          </a:p>
        </p:txBody>
      </p:sp>
      <p:sp>
        <p:nvSpPr>
          <p:cNvPr id="81" name="Rounded Rectangle 56">
            <a:extLst>
              <a:ext uri="{FF2B5EF4-FFF2-40B4-BE49-F238E27FC236}">
                <a16:creationId xmlns:a16="http://schemas.microsoft.com/office/drawing/2014/main" id="{05A5C8C4-B2C6-4D9F-9FA0-D33F436C8B0E}"/>
              </a:ext>
            </a:extLst>
          </p:cNvPr>
          <p:cNvSpPr/>
          <p:nvPr/>
        </p:nvSpPr>
        <p:spPr>
          <a:xfrm>
            <a:off x="7730970" y="3008320"/>
            <a:ext cx="191770" cy="91440"/>
          </a:xfrm>
          <a:prstGeom prst="round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Q1</a:t>
            </a:r>
            <a:endParaRPr lang="en-US" sz="400" b="1" dirty="0">
              <a:solidFill>
                <a:schemeClr val="bg1"/>
              </a:solidFill>
            </a:endParaRPr>
          </a:p>
        </p:txBody>
      </p:sp>
      <p:sp>
        <p:nvSpPr>
          <p:cNvPr id="83" name="Rounded Rectangle 57">
            <a:extLst>
              <a:ext uri="{FF2B5EF4-FFF2-40B4-BE49-F238E27FC236}">
                <a16:creationId xmlns:a16="http://schemas.microsoft.com/office/drawing/2014/main" id="{DC2C71BF-F88C-4F37-B002-06F3DFC2951D}"/>
              </a:ext>
            </a:extLst>
          </p:cNvPr>
          <p:cNvSpPr/>
          <p:nvPr/>
        </p:nvSpPr>
        <p:spPr>
          <a:xfrm>
            <a:off x="7744072" y="3364356"/>
            <a:ext cx="191770" cy="91440"/>
          </a:xfrm>
          <a:prstGeom prst="round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Q1</a:t>
            </a:r>
            <a:endParaRPr lang="en-US" sz="400" b="1" dirty="0">
              <a:solidFill>
                <a:schemeClr val="bg1"/>
              </a:solidFill>
            </a:endParaRPr>
          </a:p>
        </p:txBody>
      </p:sp>
      <p:sp>
        <p:nvSpPr>
          <p:cNvPr id="88" name="Rounded Rectangle 58">
            <a:extLst>
              <a:ext uri="{FF2B5EF4-FFF2-40B4-BE49-F238E27FC236}">
                <a16:creationId xmlns:a16="http://schemas.microsoft.com/office/drawing/2014/main" id="{ECC2636E-0BC9-42F4-8643-ECA332E4F157}"/>
              </a:ext>
            </a:extLst>
          </p:cNvPr>
          <p:cNvSpPr/>
          <p:nvPr/>
        </p:nvSpPr>
        <p:spPr>
          <a:xfrm>
            <a:off x="7009854" y="3773321"/>
            <a:ext cx="822960" cy="320040"/>
          </a:xfrm>
          <a:prstGeom prst="roundRect">
            <a:avLst/>
          </a:prstGeom>
          <a:solidFill>
            <a:srgbClr val="DE0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AMC1351</a:t>
            </a:r>
          </a:p>
          <a:p>
            <a:pPr algn="ctr"/>
            <a:r>
              <a:rPr lang="en-US" sz="600" i="1" dirty="0">
                <a:solidFill>
                  <a:schemeClr val="bg1"/>
                </a:solidFill>
              </a:rPr>
              <a:t>0..5V Input</a:t>
            </a:r>
          </a:p>
        </p:txBody>
      </p:sp>
      <p:sp>
        <p:nvSpPr>
          <p:cNvPr id="89" name="Rounded Rectangle 60">
            <a:extLst>
              <a:ext uri="{FF2B5EF4-FFF2-40B4-BE49-F238E27FC236}">
                <a16:creationId xmlns:a16="http://schemas.microsoft.com/office/drawing/2014/main" id="{220F16C5-2E24-497E-AF31-4FB18F2A4B1A}"/>
              </a:ext>
            </a:extLst>
          </p:cNvPr>
          <p:cNvSpPr/>
          <p:nvPr/>
        </p:nvSpPr>
        <p:spPr>
          <a:xfrm>
            <a:off x="7722651" y="3743515"/>
            <a:ext cx="191770" cy="91440"/>
          </a:xfrm>
          <a:prstGeom prst="round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Q1</a:t>
            </a:r>
            <a:endParaRPr lang="en-US" sz="400" b="1" dirty="0">
              <a:solidFill>
                <a:schemeClr val="bg1"/>
              </a:solidFill>
            </a:endParaRPr>
          </a:p>
        </p:txBody>
      </p:sp>
      <p:sp>
        <p:nvSpPr>
          <p:cNvPr id="100" name="Rounded Rectangle 66">
            <a:extLst>
              <a:ext uri="{FF2B5EF4-FFF2-40B4-BE49-F238E27FC236}">
                <a16:creationId xmlns:a16="http://schemas.microsoft.com/office/drawing/2014/main" id="{8A99BF09-4FB2-4531-A59C-D06B80C14EE8}"/>
              </a:ext>
            </a:extLst>
          </p:cNvPr>
          <p:cNvSpPr/>
          <p:nvPr/>
        </p:nvSpPr>
        <p:spPr>
          <a:xfrm>
            <a:off x="1328952" y="3046551"/>
            <a:ext cx="822960" cy="320040"/>
          </a:xfrm>
          <a:prstGeom prst="roundRect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AMC3336</a:t>
            </a:r>
          </a:p>
          <a:p>
            <a:pPr algn="ctr"/>
            <a:r>
              <a:rPr lang="en-US" sz="600" i="1" dirty="0">
                <a:solidFill>
                  <a:schemeClr val="bg1"/>
                </a:solidFill>
              </a:rPr>
              <a:t>± 1V Input</a:t>
            </a:r>
          </a:p>
        </p:txBody>
      </p:sp>
      <p:sp>
        <p:nvSpPr>
          <p:cNvPr id="101" name="Rounded Rectangle 53">
            <a:extLst>
              <a:ext uri="{FF2B5EF4-FFF2-40B4-BE49-F238E27FC236}">
                <a16:creationId xmlns:a16="http://schemas.microsoft.com/office/drawing/2014/main" id="{9AFFBDBC-AF84-42B4-9FF2-1AE0D690F24C}"/>
              </a:ext>
            </a:extLst>
          </p:cNvPr>
          <p:cNvSpPr/>
          <p:nvPr/>
        </p:nvSpPr>
        <p:spPr>
          <a:xfrm>
            <a:off x="2048896" y="3008410"/>
            <a:ext cx="191770" cy="91440"/>
          </a:xfrm>
          <a:prstGeom prst="round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Q1</a:t>
            </a:r>
            <a:endParaRPr lang="en-US" sz="400" b="1" dirty="0">
              <a:solidFill>
                <a:schemeClr val="bg1"/>
              </a:solidFill>
            </a:endParaRPr>
          </a:p>
        </p:txBody>
      </p:sp>
      <p:sp>
        <p:nvSpPr>
          <p:cNvPr id="103" name="Rounded Rectangle 66">
            <a:extLst>
              <a:ext uri="{FF2B5EF4-FFF2-40B4-BE49-F238E27FC236}">
                <a16:creationId xmlns:a16="http://schemas.microsoft.com/office/drawing/2014/main" id="{B5D94BB6-DCC4-4858-B1F0-B2795C2DBC9F}"/>
              </a:ext>
            </a:extLst>
          </p:cNvPr>
          <p:cNvSpPr/>
          <p:nvPr/>
        </p:nvSpPr>
        <p:spPr>
          <a:xfrm>
            <a:off x="390364" y="3046551"/>
            <a:ext cx="822960" cy="320040"/>
          </a:xfrm>
          <a:prstGeom prst="roundRect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AMC1035</a:t>
            </a:r>
          </a:p>
          <a:p>
            <a:pPr algn="ctr"/>
            <a:r>
              <a:rPr lang="en-US" sz="600" i="1" dirty="0">
                <a:solidFill>
                  <a:schemeClr val="bg1"/>
                </a:solidFill>
              </a:rPr>
              <a:t>Non-Iso, ± 1V Input</a:t>
            </a:r>
          </a:p>
        </p:txBody>
      </p:sp>
      <p:sp>
        <p:nvSpPr>
          <p:cNvPr id="105" name="Rounded Rectangle 53">
            <a:extLst>
              <a:ext uri="{FF2B5EF4-FFF2-40B4-BE49-F238E27FC236}">
                <a16:creationId xmlns:a16="http://schemas.microsoft.com/office/drawing/2014/main" id="{6A1A0EA2-873C-4A40-ABFF-DBC72888AA87}"/>
              </a:ext>
            </a:extLst>
          </p:cNvPr>
          <p:cNvSpPr/>
          <p:nvPr/>
        </p:nvSpPr>
        <p:spPr>
          <a:xfrm>
            <a:off x="1110308" y="3008410"/>
            <a:ext cx="191770" cy="91440"/>
          </a:xfrm>
          <a:prstGeom prst="round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Q1</a:t>
            </a:r>
            <a:endParaRPr lang="en-US" sz="400" b="1" dirty="0">
              <a:solidFill>
                <a:schemeClr val="bg1"/>
              </a:solidFill>
            </a:endParaRPr>
          </a:p>
        </p:txBody>
      </p:sp>
      <p:sp>
        <p:nvSpPr>
          <p:cNvPr id="106" name="Rounded Rectangle 66">
            <a:extLst>
              <a:ext uri="{FF2B5EF4-FFF2-40B4-BE49-F238E27FC236}">
                <a16:creationId xmlns:a16="http://schemas.microsoft.com/office/drawing/2014/main" id="{57783CB5-776F-4EB1-AA0F-AD780DE6F679}"/>
              </a:ext>
            </a:extLst>
          </p:cNvPr>
          <p:cNvSpPr/>
          <p:nvPr/>
        </p:nvSpPr>
        <p:spPr>
          <a:xfrm>
            <a:off x="383883" y="3441940"/>
            <a:ext cx="822960" cy="320040"/>
          </a:xfrm>
          <a:prstGeom prst="roundRect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AMC1333M10</a:t>
            </a:r>
          </a:p>
          <a:p>
            <a:pPr algn="ctr"/>
            <a:r>
              <a:rPr lang="en-US" sz="600" i="1" dirty="0">
                <a:solidFill>
                  <a:schemeClr val="bg1"/>
                </a:solidFill>
              </a:rPr>
              <a:t>Int clock, ± 1V Input</a:t>
            </a:r>
          </a:p>
        </p:txBody>
      </p:sp>
      <p:sp>
        <p:nvSpPr>
          <p:cNvPr id="107" name="Rounded Rectangle 53">
            <a:extLst>
              <a:ext uri="{FF2B5EF4-FFF2-40B4-BE49-F238E27FC236}">
                <a16:creationId xmlns:a16="http://schemas.microsoft.com/office/drawing/2014/main" id="{11E3F6BE-592E-40FA-8C4A-1A82DA6C1263}"/>
              </a:ext>
            </a:extLst>
          </p:cNvPr>
          <p:cNvSpPr/>
          <p:nvPr/>
        </p:nvSpPr>
        <p:spPr>
          <a:xfrm>
            <a:off x="1103827" y="3403799"/>
            <a:ext cx="191770" cy="91440"/>
          </a:xfrm>
          <a:prstGeom prst="round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Q1</a:t>
            </a:r>
            <a:endParaRPr lang="en-US" sz="400" b="1" dirty="0">
              <a:solidFill>
                <a:schemeClr val="bg1"/>
              </a:solidFill>
            </a:endParaRPr>
          </a:p>
        </p:txBody>
      </p:sp>
      <p:sp>
        <p:nvSpPr>
          <p:cNvPr id="54" name="Rounded Rectangle 47">
            <a:extLst>
              <a:ext uri="{FF2B5EF4-FFF2-40B4-BE49-F238E27FC236}">
                <a16:creationId xmlns:a16="http://schemas.microsoft.com/office/drawing/2014/main" id="{77FE1742-3DD3-4C58-BD0F-5EB0BC68B6DF}"/>
              </a:ext>
            </a:extLst>
          </p:cNvPr>
          <p:cNvSpPr/>
          <p:nvPr/>
        </p:nvSpPr>
        <p:spPr>
          <a:xfrm>
            <a:off x="7009854" y="4142933"/>
            <a:ext cx="822960" cy="320040"/>
          </a:xfrm>
          <a:prstGeom prst="roundRect">
            <a:avLst/>
          </a:prstGeom>
          <a:solidFill>
            <a:srgbClr val="DE0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AMC1411</a:t>
            </a:r>
          </a:p>
          <a:p>
            <a:pPr algn="ctr"/>
            <a:r>
              <a:rPr lang="en-US" sz="600" i="1" dirty="0">
                <a:solidFill>
                  <a:schemeClr val="bg1"/>
                </a:solidFill>
              </a:rPr>
              <a:t>0..2V Input </a:t>
            </a:r>
          </a:p>
          <a:p>
            <a:pPr algn="ctr"/>
            <a:r>
              <a:rPr lang="en-US" sz="600" i="1" dirty="0">
                <a:solidFill>
                  <a:schemeClr val="bg1"/>
                </a:solidFill>
              </a:rPr>
              <a:t>&gt;15mm creepage</a:t>
            </a:r>
          </a:p>
        </p:txBody>
      </p:sp>
      <p:sp>
        <p:nvSpPr>
          <p:cNvPr id="55" name="Rounded Rectangle 57">
            <a:extLst>
              <a:ext uri="{FF2B5EF4-FFF2-40B4-BE49-F238E27FC236}">
                <a16:creationId xmlns:a16="http://schemas.microsoft.com/office/drawing/2014/main" id="{CD3D5E6B-1CB6-4A75-857B-8951E21DBC86}"/>
              </a:ext>
            </a:extLst>
          </p:cNvPr>
          <p:cNvSpPr/>
          <p:nvPr/>
        </p:nvSpPr>
        <p:spPr>
          <a:xfrm>
            <a:off x="7734110" y="4103580"/>
            <a:ext cx="191770" cy="91440"/>
          </a:xfrm>
          <a:prstGeom prst="round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Q1</a:t>
            </a:r>
            <a:endParaRPr lang="en-US" sz="400" b="1" dirty="0">
              <a:solidFill>
                <a:schemeClr val="bg1"/>
              </a:solidFill>
            </a:endParaRPr>
          </a:p>
        </p:txBody>
      </p:sp>
      <p:sp>
        <p:nvSpPr>
          <p:cNvPr id="65" name="Rounded Rectangle 59">
            <a:extLst>
              <a:ext uri="{FF2B5EF4-FFF2-40B4-BE49-F238E27FC236}">
                <a16:creationId xmlns:a16="http://schemas.microsoft.com/office/drawing/2014/main" id="{E8CA438F-BF6A-4569-963E-FCFBE843FAB1}"/>
              </a:ext>
            </a:extLst>
          </p:cNvPr>
          <p:cNvSpPr/>
          <p:nvPr/>
        </p:nvSpPr>
        <p:spPr>
          <a:xfrm>
            <a:off x="3346647" y="3399221"/>
            <a:ext cx="822960" cy="320040"/>
          </a:xfrm>
          <a:prstGeom prst="roundRect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ISO224</a:t>
            </a:r>
          </a:p>
          <a:p>
            <a:pPr algn="ctr"/>
            <a:r>
              <a:rPr lang="en-US" sz="600" i="1" dirty="0">
                <a:solidFill>
                  <a:schemeClr val="bg1"/>
                </a:solidFill>
              </a:rPr>
              <a:t>±12V Input</a:t>
            </a:r>
          </a:p>
        </p:txBody>
      </p:sp>
      <p:sp>
        <p:nvSpPr>
          <p:cNvPr id="74" name="Rounded Rectangle 66">
            <a:extLst>
              <a:ext uri="{FF2B5EF4-FFF2-40B4-BE49-F238E27FC236}">
                <a16:creationId xmlns:a16="http://schemas.microsoft.com/office/drawing/2014/main" id="{D873DF18-B9AA-4DF4-BC2F-02EFC07AA639}"/>
              </a:ext>
            </a:extLst>
          </p:cNvPr>
          <p:cNvSpPr/>
          <p:nvPr/>
        </p:nvSpPr>
        <p:spPr>
          <a:xfrm>
            <a:off x="399564" y="3834955"/>
            <a:ext cx="822960" cy="320040"/>
          </a:xfrm>
          <a:prstGeom prst="roundRect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082" rIns="0" bIns="38082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AMC1336</a:t>
            </a:r>
          </a:p>
          <a:p>
            <a:pPr algn="ctr"/>
            <a:r>
              <a:rPr lang="en-US" sz="600" i="1" dirty="0">
                <a:solidFill>
                  <a:schemeClr val="bg1"/>
                </a:solidFill>
              </a:rPr>
              <a:t>Ext clock, ± 1V Input</a:t>
            </a:r>
          </a:p>
        </p:txBody>
      </p:sp>
      <p:sp>
        <p:nvSpPr>
          <p:cNvPr id="76" name="Rounded Rectangle 53">
            <a:extLst>
              <a:ext uri="{FF2B5EF4-FFF2-40B4-BE49-F238E27FC236}">
                <a16:creationId xmlns:a16="http://schemas.microsoft.com/office/drawing/2014/main" id="{F22A13E0-D356-46B1-8598-8CD6E1DC3ED4}"/>
              </a:ext>
            </a:extLst>
          </p:cNvPr>
          <p:cNvSpPr/>
          <p:nvPr/>
        </p:nvSpPr>
        <p:spPr>
          <a:xfrm>
            <a:off x="1119508" y="3796814"/>
            <a:ext cx="191770" cy="91440"/>
          </a:xfrm>
          <a:prstGeom prst="round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Q1</a:t>
            </a:r>
            <a:endParaRPr lang="en-US" sz="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70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Isolated Comparators Portfolio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106586" y="1809750"/>
          <a:ext cx="8885014" cy="27013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96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2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2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2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22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002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AMC2xC10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AMC2xC11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AMC2xC12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AMC2xC14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453">
                <a:tc>
                  <a:txBody>
                    <a:bodyPr/>
                    <a:lstStyle/>
                    <a:p>
                      <a:r>
                        <a:rPr lang="en-US" sz="1100" dirty="0"/>
                        <a:t>Description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Isolated </a:t>
                      </a:r>
                      <a:r>
                        <a:rPr lang="en-US" sz="1100" b="1" dirty="0"/>
                        <a:t>differential comparator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Isolated </a:t>
                      </a:r>
                      <a:r>
                        <a:rPr lang="en-US" sz="1100" b="1" dirty="0"/>
                        <a:t>comparator</a:t>
                      </a:r>
                      <a:r>
                        <a:rPr lang="en-US" sz="1100" b="1" baseline="0" dirty="0"/>
                        <a:t> </a:t>
                      </a:r>
                      <a:r>
                        <a:rPr lang="en-US" sz="1100" baseline="0" dirty="0"/>
                        <a:t>with reference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Isolated </a:t>
                      </a:r>
                      <a:r>
                        <a:rPr lang="en-US" sz="1100" b="1" dirty="0"/>
                        <a:t>window comparator </a:t>
                      </a:r>
                      <a:r>
                        <a:rPr lang="en-US" sz="1100" dirty="0"/>
                        <a:t>with reference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Isolated 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dual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window comparator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with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reference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518">
                <a:tc>
                  <a:txBody>
                    <a:bodyPr/>
                    <a:lstStyle/>
                    <a:p>
                      <a:r>
                        <a:rPr lang="en-US" sz="1100" dirty="0"/>
                        <a:t># of Channels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323">
                <a:tc>
                  <a:txBody>
                    <a:bodyPr/>
                    <a:lstStyle/>
                    <a:p>
                      <a:r>
                        <a:rPr lang="en-US" sz="1100" dirty="0"/>
                        <a:t>Output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dirty="0"/>
                        <a:t>Open Drain</a:t>
                      </a:r>
                      <a:r>
                        <a:rPr lang="en-US" sz="1100" baseline="0" dirty="0"/>
                        <a:t> and </a:t>
                      </a:r>
                      <a:r>
                        <a:rPr lang="en-US" sz="1100" dirty="0"/>
                        <a:t>Push</a:t>
                      </a:r>
                      <a:r>
                        <a:rPr lang="en-US" sz="1100" baseline="0" dirty="0"/>
                        <a:t> Pull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dirty="0"/>
                        <a:t>Open Drain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dirty="0"/>
                        <a:t>Open Drain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Open Drain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518">
                <a:tc>
                  <a:txBody>
                    <a:bodyPr/>
                    <a:lstStyle/>
                    <a:p>
                      <a:r>
                        <a:rPr lang="en-US" sz="1100" dirty="0"/>
                        <a:t>Latch Function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u="sng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u="sng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4563">
                <a:tc>
                  <a:txBody>
                    <a:bodyPr/>
                    <a:lstStyle/>
                    <a:p>
                      <a:r>
                        <a:rPr lang="en-US" sz="1100" dirty="0"/>
                        <a:t>Applications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u="sng" dirty="0"/>
                        <a:t>Zero cross detection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/>
                        <a:t>General purpose comparator function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/>
                        <a:t>DC+/DC– OC detection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u="sng" dirty="0"/>
                        <a:t>OV detection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/>
                        <a:t>General purpose comparator function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dirty="0"/>
                        <a:t>Bi-directional phase over-current Detection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/>
                        <a:t>DC+/DC– OC detection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Bi-directional phase over-current and short-circuit detection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UV &amp; OV detection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Over-temp detection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9BF8F089-6A65-447A-87FF-1632A0B2C5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3887" y="747574"/>
            <a:ext cx="1875053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F1A8C6-4C13-41DB-86AA-103008513D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9762" y="747574"/>
            <a:ext cx="1761198" cy="91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33F710-B084-4A1D-B982-DD5A121136D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8962" y="747574"/>
            <a:ext cx="1761198" cy="914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23C71E1-3BEA-49FF-BBB7-613BB81704B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0356" y="747574"/>
            <a:ext cx="174696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8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2164C2-5C00-49B3-A5A7-053538248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Collateral – Introduction &amp; design considerations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D6214-E8C4-4655-92DE-A75D6058F5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7E7816-A48B-4805-9A47-CE865F4F101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2" name="Content Placeholder 1">
            <a:extLst>
              <a:ext uri="{FF2B5EF4-FFF2-40B4-BE49-F238E27FC236}">
                <a16:creationId xmlns:a16="http://schemas.microsoft.com/office/drawing/2014/main" id="{DF798187-23D4-4759-8FFC-5DD8ED517EE3}"/>
              </a:ext>
            </a:extLst>
          </p:cNvPr>
          <p:cNvSpPr txBox="1">
            <a:spLocks/>
          </p:cNvSpPr>
          <p:nvPr/>
        </p:nvSpPr>
        <p:spPr>
          <a:xfrm>
            <a:off x="94591" y="925960"/>
            <a:ext cx="4366281" cy="156024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182880" indent="-182880" algn="l" defTabSz="914377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 lang="en-US" sz="20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76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8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4864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6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731520" marR="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 lang="en-US" sz="14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914400" indent="-182880" algn="l" defTabSz="914377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400" b="0" kern="12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D91E2A"/>
              </a:buClr>
              <a:buNone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182880" marR="0" lvl="0" indent="-182880" algn="l" defTabSz="914377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D91E2A"/>
              </a:buClr>
              <a:buSzTx/>
              <a:buFont typeface="Wingdings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3358733-A743-4335-A9F7-BE5CF499C84E}"/>
              </a:ext>
            </a:extLst>
          </p:cNvPr>
          <p:cNvSpPr txBox="1"/>
          <p:nvPr/>
        </p:nvSpPr>
        <p:spPr>
          <a:xfrm>
            <a:off x="92073" y="1297399"/>
            <a:ext cx="2026911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buClr>
                <a:srgbClr val="D91E2A"/>
              </a:buClr>
            </a:pPr>
            <a:r>
              <a:rPr lang="en-US" sz="900" b="1" dirty="0">
                <a:solidFill>
                  <a:srgbClr val="000000"/>
                </a:solidFill>
              </a:rPr>
              <a:t>Literature#: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>
                <a:solidFill>
                  <a:srgbClr val="000000"/>
                </a:solidFill>
                <a:hlinkClick r:id="rId2"/>
              </a:rPr>
              <a:t>Link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>
                <a:solidFill>
                  <a:srgbClr val="000000"/>
                </a:solidFill>
                <a:hlinkClick r:id="rId3"/>
              </a:rPr>
              <a:t>Video 1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>
                <a:solidFill>
                  <a:srgbClr val="000000"/>
                </a:solidFill>
                <a:hlinkClick r:id="rId4"/>
              </a:rPr>
              <a:t>Video 2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DF5711-B240-43D1-BBC1-EFCAB15E74D6}"/>
              </a:ext>
            </a:extLst>
          </p:cNvPr>
          <p:cNvSpPr/>
          <p:nvPr/>
        </p:nvSpPr>
        <p:spPr>
          <a:xfrm>
            <a:off x="94591" y="925958"/>
            <a:ext cx="4366281" cy="374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Introduction to </a:t>
            </a:r>
          </a:p>
          <a:p>
            <a:pPr algn="ctr"/>
            <a:r>
              <a:rPr lang="en-US" sz="1000" dirty="0"/>
              <a:t>Isolated Amplifiers and Isolated Modulators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D6D235-9EAD-4599-AE07-B52A3A2C2A5A}"/>
              </a:ext>
            </a:extLst>
          </p:cNvPr>
          <p:cNvSpPr/>
          <p:nvPr/>
        </p:nvSpPr>
        <p:spPr>
          <a:xfrm>
            <a:off x="92073" y="1534780"/>
            <a:ext cx="2352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D91E2A"/>
              </a:buClr>
            </a:pPr>
            <a:r>
              <a:rPr lang="en-US" sz="900" b="1" dirty="0">
                <a:solidFill>
                  <a:srgbClr val="000000"/>
                </a:solidFill>
              </a:rPr>
              <a:t>Summary: </a:t>
            </a:r>
            <a:r>
              <a:rPr lang="en-US" sz="900" dirty="0">
                <a:solidFill>
                  <a:srgbClr val="000000"/>
                </a:solidFill>
              </a:rPr>
              <a:t>Basic introduction to isolated amplifiers and isolated modulators</a:t>
            </a:r>
            <a:endParaRPr lang="en-US" sz="900" dirty="0"/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C0D7DD3B-75A4-4EDC-8401-158C9548A9BD}"/>
              </a:ext>
            </a:extLst>
          </p:cNvPr>
          <p:cNvSpPr txBox="1">
            <a:spLocks/>
          </p:cNvSpPr>
          <p:nvPr/>
        </p:nvSpPr>
        <p:spPr>
          <a:xfrm>
            <a:off x="4674858" y="925960"/>
            <a:ext cx="4366281" cy="156024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182880" indent="-182880" algn="l" defTabSz="914377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 lang="en-US" sz="20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76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8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4864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6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731520" marR="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 lang="en-US" sz="14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914400" indent="-182880" algn="l" defTabSz="914377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400" b="0" kern="12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D91E2A"/>
              </a:buClr>
              <a:buNone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182880" marR="0" lvl="0" indent="-182880" algn="l" defTabSz="914377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D91E2A"/>
              </a:buClr>
              <a:buSzTx/>
              <a:buFont typeface="Wingdings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48B7FB-74F0-4957-A1A5-8E726A9604D4}"/>
              </a:ext>
            </a:extLst>
          </p:cNvPr>
          <p:cNvSpPr txBox="1"/>
          <p:nvPr/>
        </p:nvSpPr>
        <p:spPr>
          <a:xfrm>
            <a:off x="4672340" y="1297399"/>
            <a:ext cx="1525317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Clr>
                <a:srgbClr val="D91E2A"/>
              </a:buClr>
            </a:pPr>
            <a:r>
              <a:rPr lang="en-US" sz="900" b="1" dirty="0">
                <a:solidFill>
                  <a:srgbClr val="000000"/>
                </a:solidFill>
              </a:rPr>
              <a:t>Literature#: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>
                <a:solidFill>
                  <a:srgbClr val="000000"/>
                </a:solidFill>
                <a:hlinkClick r:id="rId5"/>
              </a:rPr>
              <a:t>SBAA359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9FE13AF-0462-4E44-BC6E-60061FED0950}"/>
              </a:ext>
            </a:extLst>
          </p:cNvPr>
          <p:cNvSpPr/>
          <p:nvPr/>
        </p:nvSpPr>
        <p:spPr>
          <a:xfrm>
            <a:off x="4674858" y="925958"/>
            <a:ext cx="4366281" cy="374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Comparing </a:t>
            </a:r>
          </a:p>
          <a:p>
            <a:pPr algn="ctr"/>
            <a:r>
              <a:rPr lang="en-US" sz="1000" dirty="0"/>
              <a:t>Isolated Amplifiers and Isolated Modulators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C9277F4-54F1-4E43-8353-E4D8326B7563}"/>
              </a:ext>
            </a:extLst>
          </p:cNvPr>
          <p:cNvSpPr/>
          <p:nvPr/>
        </p:nvSpPr>
        <p:spPr>
          <a:xfrm>
            <a:off x="4672340" y="1534780"/>
            <a:ext cx="2352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D91E2A"/>
              </a:buClr>
            </a:pPr>
            <a:r>
              <a:rPr lang="en-US" sz="900" b="1" dirty="0">
                <a:solidFill>
                  <a:srgbClr val="000000"/>
                </a:solidFill>
              </a:rPr>
              <a:t>Summary: </a:t>
            </a:r>
            <a:r>
              <a:rPr lang="en-US" sz="900" dirty="0"/>
              <a:t>In-depth comparison and between isolated amplifiers and isolated modulators highlighting the advantages and disadvantages of both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DF077E96-C0B2-4439-83B0-5D964A5A9930}"/>
              </a:ext>
            </a:extLst>
          </p:cNvPr>
          <p:cNvSpPr txBox="1">
            <a:spLocks/>
          </p:cNvSpPr>
          <p:nvPr/>
        </p:nvSpPr>
        <p:spPr>
          <a:xfrm>
            <a:off x="94591" y="2764394"/>
            <a:ext cx="4366281" cy="156024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182880" indent="-182880" algn="l" defTabSz="914377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 lang="en-US" sz="20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76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8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4864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6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731520" marR="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 lang="en-US" sz="14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914400" indent="-182880" algn="l" defTabSz="914377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400" b="0" kern="12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D91E2A"/>
              </a:buClr>
              <a:buNone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182880" marR="0" lvl="0" indent="-182880" algn="l" defTabSz="914377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D91E2A"/>
              </a:buClr>
              <a:buSzTx/>
              <a:buFont typeface="Wingdings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7BB457C-CA0D-455E-AD0E-580FC0B1E5FC}"/>
              </a:ext>
            </a:extLst>
          </p:cNvPr>
          <p:cNvSpPr txBox="1"/>
          <p:nvPr/>
        </p:nvSpPr>
        <p:spPr>
          <a:xfrm>
            <a:off x="92073" y="3135833"/>
            <a:ext cx="1525317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Clr>
                <a:srgbClr val="D91E2A"/>
              </a:buClr>
            </a:pPr>
            <a:r>
              <a:rPr lang="en-US" sz="900" b="1" dirty="0">
                <a:solidFill>
                  <a:srgbClr val="000000"/>
                </a:solidFill>
              </a:rPr>
              <a:t>Literature#: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>
                <a:solidFill>
                  <a:srgbClr val="000000"/>
                </a:solidFill>
                <a:hlinkClick r:id="rId6"/>
              </a:rPr>
              <a:t>SLYT810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EFAF06B-0FA4-461E-B948-3FED1DD708FA}"/>
              </a:ext>
            </a:extLst>
          </p:cNvPr>
          <p:cNvSpPr/>
          <p:nvPr/>
        </p:nvSpPr>
        <p:spPr>
          <a:xfrm>
            <a:off x="94591" y="2764392"/>
            <a:ext cx="4366281" cy="374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Design considerations for </a:t>
            </a:r>
          </a:p>
          <a:p>
            <a:pPr algn="ctr"/>
            <a:r>
              <a:rPr lang="en-US" sz="1000" dirty="0"/>
              <a:t>Isolated current sensing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9C88CC8-64F2-40A7-A846-EADDA4B36824}"/>
              </a:ext>
            </a:extLst>
          </p:cNvPr>
          <p:cNvSpPr/>
          <p:nvPr/>
        </p:nvSpPr>
        <p:spPr>
          <a:xfrm>
            <a:off x="92073" y="3373214"/>
            <a:ext cx="2352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D91E2A"/>
              </a:buClr>
            </a:pPr>
            <a:r>
              <a:rPr lang="en-US" sz="900" b="1" dirty="0">
                <a:solidFill>
                  <a:srgbClr val="000000"/>
                </a:solidFill>
              </a:rPr>
              <a:t>Summary: </a:t>
            </a:r>
            <a:r>
              <a:rPr lang="en-US" sz="900" dirty="0"/>
              <a:t>This article covers practical decisions in detail to help select an isolated amplifier best suited to a specific system.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E0BD6AA1-D4BB-4CCE-89FD-946D7AA95ED3}"/>
              </a:ext>
            </a:extLst>
          </p:cNvPr>
          <p:cNvSpPr txBox="1">
            <a:spLocks/>
          </p:cNvSpPr>
          <p:nvPr/>
        </p:nvSpPr>
        <p:spPr>
          <a:xfrm>
            <a:off x="4672340" y="2764394"/>
            <a:ext cx="4366281" cy="156024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182880" indent="-182880" algn="l" defTabSz="914377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 lang="en-US" sz="20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76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8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4864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6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731520" marR="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 lang="en-US" sz="14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914400" indent="-182880" algn="l" defTabSz="914377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400" b="0" kern="12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D91E2A"/>
              </a:buClr>
              <a:buNone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182880" marR="0" lvl="0" indent="-182880" algn="l" defTabSz="914377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D91E2A"/>
              </a:buClr>
              <a:buSzTx/>
              <a:buFont typeface="Wingdings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11EDD0-D216-4345-8391-043A57CD9776}"/>
              </a:ext>
            </a:extLst>
          </p:cNvPr>
          <p:cNvSpPr txBox="1"/>
          <p:nvPr/>
        </p:nvSpPr>
        <p:spPr>
          <a:xfrm>
            <a:off x="4669822" y="3135833"/>
            <a:ext cx="1525317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Clr>
                <a:srgbClr val="D91E2A"/>
              </a:buClr>
            </a:pPr>
            <a:r>
              <a:rPr lang="en-US" sz="900" b="1" dirty="0">
                <a:solidFill>
                  <a:srgbClr val="000000"/>
                </a:solidFill>
              </a:rPr>
              <a:t>Literature#: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>
                <a:solidFill>
                  <a:srgbClr val="000000"/>
                </a:solidFill>
                <a:hlinkClick r:id="rId7"/>
              </a:rPr>
              <a:t>SLYT827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DA76465-F9CE-486B-A92A-3A2621A63E8E}"/>
              </a:ext>
            </a:extLst>
          </p:cNvPr>
          <p:cNvSpPr/>
          <p:nvPr/>
        </p:nvSpPr>
        <p:spPr>
          <a:xfrm>
            <a:off x="4672340" y="2764392"/>
            <a:ext cx="4366281" cy="374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Isolated voltage sensing </a:t>
            </a:r>
          </a:p>
          <a:p>
            <a:pPr algn="ctr"/>
            <a:r>
              <a:rPr lang="en-US" sz="1000" dirty="0"/>
              <a:t>in AC motor drives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5D05126-F160-4653-88BD-FA27A37BE4C8}"/>
              </a:ext>
            </a:extLst>
          </p:cNvPr>
          <p:cNvSpPr/>
          <p:nvPr/>
        </p:nvSpPr>
        <p:spPr>
          <a:xfrm>
            <a:off x="4669822" y="3373214"/>
            <a:ext cx="21785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D91E2A"/>
              </a:buClr>
            </a:pPr>
            <a:r>
              <a:rPr lang="en-US" sz="900" b="1" dirty="0">
                <a:solidFill>
                  <a:srgbClr val="000000"/>
                </a:solidFill>
              </a:rPr>
              <a:t>Summary: </a:t>
            </a:r>
            <a:r>
              <a:rPr lang="en-US" sz="900" dirty="0">
                <a:solidFill>
                  <a:srgbClr val="000000"/>
                </a:solidFill>
              </a:rPr>
              <a:t>G</a:t>
            </a:r>
            <a:r>
              <a:rPr lang="en-US" sz="900" dirty="0"/>
              <a:t>uidance on selecting the right isolated amplifier by evaluating three common voltage measurements in an AC motor-drive end equipment.</a:t>
            </a:r>
            <a:endParaRPr lang="en-US" sz="900" b="1" dirty="0">
              <a:solidFill>
                <a:srgbClr val="000000"/>
              </a:solidFill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42CB67D-321B-4874-91DF-D2BD57DEB3D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1639" y="1865875"/>
            <a:ext cx="1336040" cy="58055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ED92194-171D-4CB4-9504-570268E319F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1639" y="1314804"/>
            <a:ext cx="1336041" cy="52707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5FFD1B5-4BD4-44AF-A48B-6E49781F235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8041" y="1424931"/>
            <a:ext cx="2012950" cy="95836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EC784D8-558A-4BF3-9085-AE82C117DBE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83901" y="3662122"/>
            <a:ext cx="1971673" cy="298185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0D54CD2B-C479-4314-892E-1B629F194B05}"/>
              </a:ext>
            </a:extLst>
          </p:cNvPr>
          <p:cNvSpPr/>
          <p:nvPr/>
        </p:nvSpPr>
        <p:spPr>
          <a:xfrm>
            <a:off x="3028938" y="3390919"/>
            <a:ext cx="6815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Example</a:t>
            </a:r>
            <a:endParaRPr lang="en-US" sz="1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428705-7E26-4C4D-87BF-F0AEADE11205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420" y="3252555"/>
            <a:ext cx="2178571" cy="76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0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2164C2-5C00-49B3-A5A7-053538248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Collateral - EMI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D6214-E8C4-4655-92DE-A75D6058F5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7E7816-A48B-4805-9A47-CE865F4F101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2" name="Content Placeholder 1">
            <a:extLst>
              <a:ext uri="{FF2B5EF4-FFF2-40B4-BE49-F238E27FC236}">
                <a16:creationId xmlns:a16="http://schemas.microsoft.com/office/drawing/2014/main" id="{DF798187-23D4-4759-8FFC-5DD8ED517EE3}"/>
              </a:ext>
            </a:extLst>
          </p:cNvPr>
          <p:cNvSpPr txBox="1">
            <a:spLocks/>
          </p:cNvSpPr>
          <p:nvPr/>
        </p:nvSpPr>
        <p:spPr>
          <a:xfrm>
            <a:off x="94591" y="1753527"/>
            <a:ext cx="4366281" cy="156024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182880" indent="-182880" algn="l" defTabSz="914377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 lang="en-US" sz="20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76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8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4864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6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731520" marR="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 lang="en-US" sz="14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914400" indent="-182880" algn="l" defTabSz="914377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400" b="0" kern="12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D91E2A"/>
              </a:buClr>
              <a:buNone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182880" marR="0" lvl="0" indent="-182880" algn="l" defTabSz="914377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D91E2A"/>
              </a:buClr>
              <a:buSzTx/>
              <a:buFont typeface="Wingdings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3358733-A743-4335-A9F7-BE5CF499C84E}"/>
              </a:ext>
            </a:extLst>
          </p:cNvPr>
          <p:cNvSpPr txBox="1"/>
          <p:nvPr/>
        </p:nvSpPr>
        <p:spPr>
          <a:xfrm>
            <a:off x="92073" y="2124966"/>
            <a:ext cx="1525317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buClr>
                <a:srgbClr val="D91E2A"/>
              </a:buClr>
            </a:pPr>
            <a:r>
              <a:rPr lang="en-US" sz="900" b="1" dirty="0">
                <a:solidFill>
                  <a:srgbClr val="000000"/>
                </a:solidFill>
              </a:rPr>
              <a:t>Literature#: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>
                <a:solidFill>
                  <a:srgbClr val="000000"/>
                </a:solidFill>
                <a:hlinkClick r:id="rId2"/>
              </a:rPr>
              <a:t>SBAA438</a:t>
            </a:r>
            <a:endParaRPr lang="en-US" sz="900" b="1" dirty="0">
              <a:solidFill>
                <a:srgbClr val="000000"/>
              </a:solidFill>
            </a:endParaRP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2FA8EDA2-B0A3-49E2-8D5A-581B60CD71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3474" y="2169182"/>
            <a:ext cx="1971674" cy="106167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9DF5711-B240-43D1-BBC1-EFCAB15E74D6}"/>
              </a:ext>
            </a:extLst>
          </p:cNvPr>
          <p:cNvSpPr/>
          <p:nvPr/>
        </p:nvSpPr>
        <p:spPr>
          <a:xfrm>
            <a:off x="94591" y="1753525"/>
            <a:ext cx="4366281" cy="374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Best in Class Radiated Emissions EMI Performance with the </a:t>
            </a:r>
          </a:p>
          <a:p>
            <a:pPr algn="ctr"/>
            <a:r>
              <a:rPr lang="en-US" sz="1000" dirty="0"/>
              <a:t>AMC1300B-Q1 Isolated Amplifier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D6D235-9EAD-4599-AE07-B52A3A2C2A5A}"/>
              </a:ext>
            </a:extLst>
          </p:cNvPr>
          <p:cNvSpPr/>
          <p:nvPr/>
        </p:nvSpPr>
        <p:spPr>
          <a:xfrm>
            <a:off x="92073" y="2362347"/>
            <a:ext cx="235267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D91E2A"/>
              </a:buClr>
            </a:pPr>
            <a:r>
              <a:rPr lang="en-US" sz="900" b="1" dirty="0">
                <a:solidFill>
                  <a:srgbClr val="000000"/>
                </a:solidFill>
              </a:rPr>
              <a:t>Summary: </a:t>
            </a:r>
            <a:r>
              <a:rPr lang="en-US" sz="900" dirty="0"/>
              <a:t>Radiated EMI of AMC1300B-Q1 and radiated emissions performance for previous isolated amplifier generations</a:t>
            </a:r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C0D7DD3B-75A4-4EDC-8401-158C9548A9BD}"/>
              </a:ext>
            </a:extLst>
          </p:cNvPr>
          <p:cNvSpPr txBox="1">
            <a:spLocks/>
          </p:cNvSpPr>
          <p:nvPr/>
        </p:nvSpPr>
        <p:spPr>
          <a:xfrm>
            <a:off x="4674858" y="1753527"/>
            <a:ext cx="4366281" cy="156024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182880" indent="-182880" algn="l" defTabSz="914377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 lang="en-US" sz="20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76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8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4864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6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731520" marR="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 lang="en-US" sz="14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914400" indent="-182880" algn="l" defTabSz="914377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400" b="0" kern="12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D91E2A"/>
              </a:buClr>
              <a:buNone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182880" marR="0" lvl="0" indent="-182880" algn="l" defTabSz="914377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D91E2A"/>
              </a:buClr>
              <a:buSzTx/>
              <a:buFont typeface="Wingdings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48B7FB-74F0-4957-A1A5-8E726A9604D4}"/>
              </a:ext>
            </a:extLst>
          </p:cNvPr>
          <p:cNvSpPr txBox="1"/>
          <p:nvPr/>
        </p:nvSpPr>
        <p:spPr>
          <a:xfrm>
            <a:off x="4672340" y="2124966"/>
            <a:ext cx="1525317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Clr>
                <a:srgbClr val="D91E2A"/>
              </a:buClr>
            </a:pPr>
            <a:r>
              <a:rPr lang="en-US" sz="900" b="1" dirty="0">
                <a:solidFill>
                  <a:srgbClr val="000000"/>
                </a:solidFill>
              </a:rPr>
              <a:t>Literature#: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>
                <a:solidFill>
                  <a:srgbClr val="000000"/>
                </a:solidFill>
                <a:hlinkClick r:id="rId4"/>
              </a:rPr>
              <a:t>SBAA515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9FE13AF-0462-4E44-BC6E-60061FED0950}"/>
              </a:ext>
            </a:extLst>
          </p:cNvPr>
          <p:cNvSpPr/>
          <p:nvPr/>
        </p:nvSpPr>
        <p:spPr>
          <a:xfrm>
            <a:off x="4674858" y="1753525"/>
            <a:ext cx="4366281" cy="374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Best Practices to Attenuate </a:t>
            </a:r>
          </a:p>
          <a:p>
            <a:pPr algn="ctr"/>
            <a:r>
              <a:rPr lang="en-US" sz="1000" dirty="0"/>
              <a:t>AMC3301 Family Radiated Emissions EMI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C9277F4-54F1-4E43-8353-E4D8326B7563}"/>
              </a:ext>
            </a:extLst>
          </p:cNvPr>
          <p:cNvSpPr/>
          <p:nvPr/>
        </p:nvSpPr>
        <p:spPr>
          <a:xfrm>
            <a:off x="4672340" y="2362347"/>
            <a:ext cx="235267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D91E2A"/>
              </a:buClr>
            </a:pPr>
            <a:r>
              <a:rPr lang="en-US" sz="900" b="1" dirty="0">
                <a:solidFill>
                  <a:srgbClr val="000000"/>
                </a:solidFill>
              </a:rPr>
              <a:t>Summary: </a:t>
            </a:r>
            <a:r>
              <a:rPr lang="en-US" sz="900" dirty="0"/>
              <a:t> Demonstrates how PCB input trace or cable design affects EMI. Ferrite bead and common-mode choke selection &amp; placement recommendations are provided.</a:t>
            </a:r>
            <a:endParaRPr lang="en-US" sz="900" b="1" dirty="0">
              <a:solidFill>
                <a:srgbClr val="000000"/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FA09055-FD8C-490E-A8A0-2FFD8A8A4A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8514" y="2241726"/>
            <a:ext cx="1901825" cy="91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6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2164C2-5C00-49B3-A5A7-053538248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Collateral – Excel Calculators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D6214-E8C4-4655-92DE-A75D6058F5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7E7816-A48B-4805-9A47-CE865F4F101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2" name="Content Placeholder 1">
            <a:extLst>
              <a:ext uri="{FF2B5EF4-FFF2-40B4-BE49-F238E27FC236}">
                <a16:creationId xmlns:a16="http://schemas.microsoft.com/office/drawing/2014/main" id="{DF798187-23D4-4759-8FFC-5DD8ED517EE3}"/>
              </a:ext>
            </a:extLst>
          </p:cNvPr>
          <p:cNvSpPr txBox="1">
            <a:spLocks/>
          </p:cNvSpPr>
          <p:nvPr/>
        </p:nvSpPr>
        <p:spPr>
          <a:xfrm>
            <a:off x="94591" y="905873"/>
            <a:ext cx="4366281" cy="156024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182880" indent="-182880" algn="l" defTabSz="914377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 lang="en-US" sz="20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76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8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4864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6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731520" marR="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 lang="en-US" sz="14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914400" indent="-182880" algn="l" defTabSz="914377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400" b="0" kern="12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D91E2A"/>
              </a:buClr>
              <a:buNone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182880" marR="0" lvl="0" indent="-182880" algn="l" defTabSz="914377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D91E2A"/>
              </a:buClr>
              <a:buSzTx/>
              <a:buFont typeface="Wingdings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3358733-A743-4335-A9F7-BE5CF499C84E}"/>
              </a:ext>
            </a:extLst>
          </p:cNvPr>
          <p:cNvSpPr txBox="1"/>
          <p:nvPr/>
        </p:nvSpPr>
        <p:spPr>
          <a:xfrm>
            <a:off x="92073" y="1277312"/>
            <a:ext cx="1525317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buClr>
                <a:srgbClr val="D91E2A"/>
              </a:buClr>
            </a:pPr>
            <a:r>
              <a:rPr lang="en-US" sz="900" b="1" dirty="0">
                <a:solidFill>
                  <a:srgbClr val="000000"/>
                </a:solidFill>
              </a:rPr>
              <a:t>Literature#: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>
                <a:solidFill>
                  <a:srgbClr val="000000"/>
                </a:solidFill>
                <a:hlinkClick r:id="rId2"/>
              </a:rPr>
              <a:t>SBAR013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DF5711-B240-43D1-BBC1-EFCAB15E74D6}"/>
              </a:ext>
            </a:extLst>
          </p:cNvPr>
          <p:cNvSpPr/>
          <p:nvPr/>
        </p:nvSpPr>
        <p:spPr>
          <a:xfrm>
            <a:off x="94591" y="905871"/>
            <a:ext cx="4366281" cy="374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Isolated Amplifier Voltage Sensing Accuracy </a:t>
            </a:r>
          </a:p>
          <a:p>
            <a:pPr algn="ctr"/>
            <a:r>
              <a:rPr lang="en-US" sz="1000" dirty="0"/>
              <a:t>Excel Calculator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D6D235-9EAD-4599-AE07-B52A3A2C2A5A}"/>
              </a:ext>
            </a:extLst>
          </p:cNvPr>
          <p:cNvSpPr/>
          <p:nvPr/>
        </p:nvSpPr>
        <p:spPr>
          <a:xfrm>
            <a:off x="92073" y="1514693"/>
            <a:ext cx="2352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D91E2A"/>
              </a:buClr>
            </a:pPr>
            <a:r>
              <a:rPr lang="en-US" sz="900" b="1" dirty="0">
                <a:solidFill>
                  <a:srgbClr val="000000"/>
                </a:solidFill>
              </a:rPr>
              <a:t>Summary: </a:t>
            </a:r>
            <a:r>
              <a:rPr lang="en-US" sz="900" dirty="0">
                <a:solidFill>
                  <a:srgbClr val="000000"/>
                </a:solidFill>
              </a:rPr>
              <a:t>Excel Calculator that provides worst-case voltage measurement accuracy with and without calibration over temperature for </a:t>
            </a:r>
            <a:r>
              <a:rPr lang="en-US" sz="900" dirty="0"/>
              <a:t>Isolated Amplifiers</a:t>
            </a:r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C0D7DD3B-75A4-4EDC-8401-158C9548A9BD}"/>
              </a:ext>
            </a:extLst>
          </p:cNvPr>
          <p:cNvSpPr txBox="1">
            <a:spLocks/>
          </p:cNvSpPr>
          <p:nvPr/>
        </p:nvSpPr>
        <p:spPr>
          <a:xfrm>
            <a:off x="4674858" y="1753527"/>
            <a:ext cx="4366281" cy="156024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182880" indent="-182880" algn="l" defTabSz="914377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 lang="en-US" sz="20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76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8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4864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6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731520" marR="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 lang="en-US" sz="14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914400" indent="-182880" algn="l" defTabSz="914377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400" b="0" kern="12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D91E2A"/>
              </a:buClr>
              <a:buNone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182880" marR="0" lvl="0" indent="-182880" algn="l" defTabSz="914377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D91E2A"/>
              </a:buClr>
              <a:buSzTx/>
              <a:buFont typeface="Wingdings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48B7FB-74F0-4957-A1A5-8E726A9604D4}"/>
              </a:ext>
            </a:extLst>
          </p:cNvPr>
          <p:cNvSpPr txBox="1"/>
          <p:nvPr/>
        </p:nvSpPr>
        <p:spPr>
          <a:xfrm>
            <a:off x="4672340" y="2124966"/>
            <a:ext cx="1525317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Clr>
                <a:srgbClr val="D91E2A"/>
              </a:buClr>
            </a:pPr>
            <a:r>
              <a:rPr lang="en-US" sz="900" b="1" dirty="0">
                <a:solidFill>
                  <a:srgbClr val="000000"/>
                </a:solidFill>
              </a:rPr>
              <a:t>Literature#: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>
                <a:solidFill>
                  <a:srgbClr val="000000"/>
                </a:solidFill>
                <a:hlinkClick r:id="rId3"/>
              </a:rPr>
              <a:t>SBAR010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9FE13AF-0462-4E44-BC6E-60061FED0950}"/>
              </a:ext>
            </a:extLst>
          </p:cNvPr>
          <p:cNvSpPr/>
          <p:nvPr/>
        </p:nvSpPr>
        <p:spPr>
          <a:xfrm>
            <a:off x="4674858" y="1753525"/>
            <a:ext cx="4366281" cy="374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Isolated Modulator Filter </a:t>
            </a:r>
          </a:p>
          <a:p>
            <a:pPr algn="ctr"/>
            <a:r>
              <a:rPr lang="en-US" sz="1000" dirty="0"/>
              <a:t>Excel Calculator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C9277F4-54F1-4E43-8353-E4D8326B7563}"/>
              </a:ext>
            </a:extLst>
          </p:cNvPr>
          <p:cNvSpPr/>
          <p:nvPr/>
        </p:nvSpPr>
        <p:spPr>
          <a:xfrm>
            <a:off x="4672340" y="2362347"/>
            <a:ext cx="2352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D91E2A"/>
              </a:buClr>
            </a:pPr>
            <a:r>
              <a:rPr lang="en-US" sz="900" b="1" dirty="0">
                <a:solidFill>
                  <a:srgbClr val="000000"/>
                </a:solidFill>
              </a:rPr>
              <a:t>Summary: </a:t>
            </a:r>
            <a:r>
              <a:rPr lang="en-US" sz="900" dirty="0">
                <a:solidFill>
                  <a:srgbClr val="000000"/>
                </a:solidFill>
              </a:rPr>
              <a:t>Excel Calculation that</a:t>
            </a:r>
            <a:r>
              <a:rPr lang="en-US" sz="900" b="1" dirty="0">
                <a:solidFill>
                  <a:srgbClr val="000000"/>
                </a:solidFill>
              </a:rPr>
              <a:t> </a:t>
            </a:r>
            <a:r>
              <a:rPr lang="en-US" sz="900" dirty="0">
                <a:solidFill>
                  <a:srgbClr val="000000"/>
                </a:solidFill>
              </a:rPr>
              <a:t>p</a:t>
            </a:r>
            <a:r>
              <a:rPr lang="en-US" sz="900" dirty="0"/>
              <a:t>rovides various output parameters and plots of digital filter behavior for isolated modulators</a:t>
            </a:r>
            <a:endParaRPr lang="en-US" sz="900" b="1" dirty="0">
              <a:solidFill>
                <a:srgbClr val="00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0B62780-3762-4A22-9107-251DAF3699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1106" y="1414801"/>
            <a:ext cx="1998622" cy="9165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D996D5F-5A36-4097-A33D-B9D73891522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075" y="2266231"/>
            <a:ext cx="1778004" cy="909032"/>
          </a:xfrm>
          <a:prstGeom prst="rect">
            <a:avLst/>
          </a:prstGeom>
        </p:spPr>
      </p:pic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078E2E58-2446-4269-B3A6-3F912244F603}"/>
              </a:ext>
            </a:extLst>
          </p:cNvPr>
          <p:cNvSpPr txBox="1">
            <a:spLocks/>
          </p:cNvSpPr>
          <p:nvPr/>
        </p:nvSpPr>
        <p:spPr>
          <a:xfrm>
            <a:off x="94591" y="2661251"/>
            <a:ext cx="4366281" cy="156024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182880" indent="-182880" algn="l" defTabSz="914377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 lang="en-US" sz="20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76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8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4864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6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731520" marR="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 lang="en-US" sz="14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914400" indent="-182880" algn="l" defTabSz="914377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400" b="0" kern="12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D91E2A"/>
              </a:buClr>
              <a:buNone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182880" marR="0" lvl="0" indent="-182880" algn="l" defTabSz="914377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D91E2A"/>
              </a:buClr>
              <a:buSzTx/>
              <a:buFont typeface="Wingdings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23D28C-85C2-4A3B-956D-E3D950B5521A}"/>
              </a:ext>
            </a:extLst>
          </p:cNvPr>
          <p:cNvSpPr txBox="1"/>
          <p:nvPr/>
        </p:nvSpPr>
        <p:spPr>
          <a:xfrm>
            <a:off x="92073" y="3032690"/>
            <a:ext cx="1525317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buClr>
                <a:srgbClr val="D91E2A"/>
              </a:buClr>
            </a:pPr>
            <a:r>
              <a:rPr lang="en-US" sz="900" b="1" dirty="0">
                <a:solidFill>
                  <a:srgbClr val="000000"/>
                </a:solidFill>
              </a:rPr>
              <a:t>Literature#: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>
                <a:solidFill>
                  <a:srgbClr val="000000"/>
                </a:solidFill>
                <a:hlinkClick r:id="rId6"/>
              </a:rPr>
              <a:t>SBAR020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876D84-519C-4FF1-B350-0F28B0841173}"/>
              </a:ext>
            </a:extLst>
          </p:cNvPr>
          <p:cNvSpPr/>
          <p:nvPr/>
        </p:nvSpPr>
        <p:spPr>
          <a:xfrm>
            <a:off x="94591" y="2661249"/>
            <a:ext cx="4366281" cy="374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Isolated Amplifier Current Sensing Accuracy </a:t>
            </a:r>
          </a:p>
          <a:p>
            <a:pPr algn="ctr"/>
            <a:r>
              <a:rPr lang="en-US" sz="1000" dirty="0"/>
              <a:t>Excel Calculator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E79541-65DF-4F63-B27D-EDB7ECC832F8}"/>
              </a:ext>
            </a:extLst>
          </p:cNvPr>
          <p:cNvSpPr/>
          <p:nvPr/>
        </p:nvSpPr>
        <p:spPr>
          <a:xfrm>
            <a:off x="92073" y="3270071"/>
            <a:ext cx="235267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D91E2A"/>
              </a:buClr>
            </a:pPr>
            <a:r>
              <a:rPr lang="en-US" sz="900" b="1" dirty="0">
                <a:solidFill>
                  <a:srgbClr val="000000"/>
                </a:solidFill>
              </a:rPr>
              <a:t>Summary: </a:t>
            </a:r>
            <a:r>
              <a:rPr lang="en-US" sz="900" dirty="0">
                <a:solidFill>
                  <a:srgbClr val="000000"/>
                </a:solidFill>
              </a:rPr>
              <a:t>Excel Calculator that provides worst-case current measurement accuracy with and without calibration over temperature for </a:t>
            </a:r>
            <a:r>
              <a:rPr lang="en-US" sz="900" dirty="0"/>
              <a:t>Isolated Amplifiers.</a:t>
            </a:r>
          </a:p>
          <a:p>
            <a:pPr lvl="0">
              <a:buClr>
                <a:srgbClr val="D91E2A"/>
              </a:buClr>
            </a:pPr>
            <a:r>
              <a:rPr lang="en-US" sz="900" dirty="0"/>
              <a:t>Additional shunt selection section.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8DBDA11-EC50-4D45-82A8-0BACCB25AB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1106" y="3170179"/>
            <a:ext cx="1998622" cy="91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9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2164C2-5C00-49B3-A5A7-053538248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Collateral – Cookbooks: current sensing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D6214-E8C4-4655-92DE-A75D6058F5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628752" y="2795430"/>
            <a:ext cx="2133600" cy="154782"/>
          </a:xfrm>
        </p:spPr>
        <p:txBody>
          <a:bodyPr/>
          <a:lstStyle/>
          <a:p>
            <a:pPr>
              <a:defRPr/>
            </a:pPr>
            <a:fld id="{3C7E7816-A48B-4805-9A47-CE865F4F101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C0D7DD3B-75A4-4EDC-8401-158C9548A9BD}"/>
              </a:ext>
            </a:extLst>
          </p:cNvPr>
          <p:cNvSpPr txBox="1">
            <a:spLocks/>
          </p:cNvSpPr>
          <p:nvPr/>
        </p:nvSpPr>
        <p:spPr>
          <a:xfrm>
            <a:off x="4672298" y="2686956"/>
            <a:ext cx="4366281" cy="156024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182880" indent="-182880" algn="l" defTabSz="914377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 lang="en-US" sz="20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76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8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4864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6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731520" marR="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 lang="en-US" sz="14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914400" indent="-182880" algn="l" defTabSz="914377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400" b="0" kern="12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D91E2A"/>
              </a:buClr>
              <a:buNone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182880" marR="0" lvl="0" indent="-182880" algn="l" defTabSz="914377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D91E2A"/>
              </a:buClr>
              <a:buSzTx/>
              <a:buFont typeface="Wingdings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48B7FB-74F0-4957-A1A5-8E726A9604D4}"/>
              </a:ext>
            </a:extLst>
          </p:cNvPr>
          <p:cNvSpPr txBox="1"/>
          <p:nvPr/>
        </p:nvSpPr>
        <p:spPr>
          <a:xfrm>
            <a:off x="4669780" y="3058395"/>
            <a:ext cx="1525317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Clr>
                <a:srgbClr val="D91E2A"/>
              </a:buClr>
            </a:pPr>
            <a:r>
              <a:rPr lang="en-US" sz="900" b="1" dirty="0">
                <a:solidFill>
                  <a:srgbClr val="000000"/>
                </a:solidFill>
              </a:rPr>
              <a:t>Literature#: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>
                <a:solidFill>
                  <a:srgbClr val="000000"/>
                </a:solidFill>
                <a:hlinkClick r:id="rId2"/>
              </a:rPr>
              <a:t>SBAA349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9FE13AF-0462-4E44-BC6E-60061FED0950}"/>
              </a:ext>
            </a:extLst>
          </p:cNvPr>
          <p:cNvSpPr/>
          <p:nvPr/>
        </p:nvSpPr>
        <p:spPr>
          <a:xfrm>
            <a:off x="4672298" y="2686954"/>
            <a:ext cx="4366281" cy="374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Isolated current-measurement circuit </a:t>
            </a:r>
          </a:p>
          <a:p>
            <a:pPr algn="ctr"/>
            <a:r>
              <a:rPr lang="en-US" sz="1000" dirty="0"/>
              <a:t>with ±50-mV input and differential output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C9277F4-54F1-4E43-8353-E4D8326B7563}"/>
              </a:ext>
            </a:extLst>
          </p:cNvPr>
          <p:cNvSpPr/>
          <p:nvPr/>
        </p:nvSpPr>
        <p:spPr>
          <a:xfrm>
            <a:off x="4669780" y="3295776"/>
            <a:ext cx="21964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D91E2A"/>
              </a:buClr>
            </a:pPr>
            <a:r>
              <a:rPr lang="en-US" sz="900" b="1" dirty="0">
                <a:solidFill>
                  <a:srgbClr val="000000"/>
                </a:solidFill>
              </a:rPr>
              <a:t>Summary: </a:t>
            </a:r>
            <a:r>
              <a:rPr lang="en-US" sz="900" dirty="0"/>
              <a:t>This isolated single-supply bidirectional current sensing circuit can accurately measure load currents from    –50 A to 50 A with differential output. 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DF077E96-C0B2-4439-83B0-5D964A5A9930}"/>
              </a:ext>
            </a:extLst>
          </p:cNvPr>
          <p:cNvSpPr txBox="1">
            <a:spLocks/>
          </p:cNvSpPr>
          <p:nvPr/>
        </p:nvSpPr>
        <p:spPr>
          <a:xfrm>
            <a:off x="94591" y="942262"/>
            <a:ext cx="4366281" cy="156024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182880" indent="-182880" algn="l" defTabSz="914377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 lang="en-US" sz="20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76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8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4864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6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731520" marR="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 lang="en-US" sz="14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914400" indent="-182880" algn="l" defTabSz="914377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400" b="0" kern="12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D91E2A"/>
              </a:buClr>
              <a:buNone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182880" marR="0" lvl="0" indent="-182880" algn="l" defTabSz="914377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D91E2A"/>
              </a:buClr>
              <a:buSzTx/>
              <a:buFont typeface="Wingdings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7BB457C-CA0D-455E-AD0E-580FC0B1E5FC}"/>
              </a:ext>
            </a:extLst>
          </p:cNvPr>
          <p:cNvSpPr txBox="1"/>
          <p:nvPr/>
        </p:nvSpPr>
        <p:spPr>
          <a:xfrm>
            <a:off x="92073" y="1313701"/>
            <a:ext cx="1525317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Clr>
                <a:srgbClr val="D91E2A"/>
              </a:buClr>
            </a:pPr>
            <a:r>
              <a:rPr lang="en-US" sz="900" b="1" dirty="0">
                <a:solidFill>
                  <a:srgbClr val="000000"/>
                </a:solidFill>
              </a:rPr>
              <a:t>Literature#: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>
                <a:solidFill>
                  <a:srgbClr val="000000"/>
                </a:solidFill>
                <a:hlinkClick r:id="rId3"/>
              </a:rPr>
              <a:t>SBAA347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EFAF06B-0FA4-461E-B948-3FED1DD708FA}"/>
              </a:ext>
            </a:extLst>
          </p:cNvPr>
          <p:cNvSpPr/>
          <p:nvPr/>
        </p:nvSpPr>
        <p:spPr>
          <a:xfrm>
            <a:off x="94591" y="942260"/>
            <a:ext cx="4366281" cy="374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Isolated current-measurement circuit </a:t>
            </a:r>
          </a:p>
          <a:p>
            <a:pPr algn="ctr"/>
            <a:r>
              <a:rPr lang="en-US" sz="1000" dirty="0"/>
              <a:t>with ±250-mV input and single-ended output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9C88CC8-64F2-40A7-A846-EADDA4B36824}"/>
              </a:ext>
            </a:extLst>
          </p:cNvPr>
          <p:cNvSpPr/>
          <p:nvPr/>
        </p:nvSpPr>
        <p:spPr>
          <a:xfrm>
            <a:off x="92073" y="1551082"/>
            <a:ext cx="23526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D91E2A"/>
              </a:buClr>
            </a:pPr>
            <a:r>
              <a:rPr lang="en-US" sz="900" b="1" dirty="0">
                <a:solidFill>
                  <a:srgbClr val="000000"/>
                </a:solidFill>
              </a:rPr>
              <a:t>Summary: </a:t>
            </a:r>
            <a:r>
              <a:rPr lang="en-US" sz="900" dirty="0"/>
              <a:t>This isolated current sensing circuit can accurately measure load currents from, but not limited to, –10 A to 10 A with a nominal power dissipation of 2.5 W across a 25-mΩ shunt resistor and a single-ended output. 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E0BD6AA1-D4BB-4CCE-89FD-946D7AA95ED3}"/>
              </a:ext>
            </a:extLst>
          </p:cNvPr>
          <p:cNvSpPr txBox="1">
            <a:spLocks/>
          </p:cNvSpPr>
          <p:nvPr/>
        </p:nvSpPr>
        <p:spPr>
          <a:xfrm>
            <a:off x="4672340" y="942262"/>
            <a:ext cx="4366281" cy="156024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182880" indent="-182880" algn="l" defTabSz="914377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 lang="en-US" sz="20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76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8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4864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6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731520" marR="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 lang="en-US" sz="14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914400" indent="-182880" algn="l" defTabSz="914377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400" b="0" kern="12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D91E2A"/>
              </a:buClr>
              <a:buNone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182880" marR="0" lvl="0" indent="-182880" algn="l" defTabSz="914377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D91E2A"/>
              </a:buClr>
              <a:buSzTx/>
              <a:buFont typeface="Wingdings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11EDD0-D216-4345-8391-043A57CD9776}"/>
              </a:ext>
            </a:extLst>
          </p:cNvPr>
          <p:cNvSpPr txBox="1"/>
          <p:nvPr/>
        </p:nvSpPr>
        <p:spPr>
          <a:xfrm>
            <a:off x="4669822" y="1313701"/>
            <a:ext cx="1525317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Clr>
                <a:srgbClr val="D91E2A"/>
              </a:buClr>
            </a:pPr>
            <a:r>
              <a:rPr lang="en-US" sz="900" b="1" dirty="0">
                <a:solidFill>
                  <a:srgbClr val="000000"/>
                </a:solidFill>
              </a:rPr>
              <a:t>Literature#: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>
                <a:solidFill>
                  <a:srgbClr val="000000"/>
                </a:solidFill>
                <a:hlinkClick r:id="rId4"/>
              </a:rPr>
              <a:t>SBAA348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DA76465-F9CE-486B-A92A-3A2621A63E8E}"/>
              </a:ext>
            </a:extLst>
          </p:cNvPr>
          <p:cNvSpPr/>
          <p:nvPr/>
        </p:nvSpPr>
        <p:spPr>
          <a:xfrm>
            <a:off x="4672340" y="942260"/>
            <a:ext cx="4366281" cy="374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Isolated current-measurement circuit </a:t>
            </a:r>
          </a:p>
          <a:p>
            <a:pPr algn="ctr"/>
            <a:r>
              <a:rPr lang="en-US" sz="1000" dirty="0"/>
              <a:t>with ±50-mV input and single-ended output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5D05126-F160-4653-88BD-FA27A37BE4C8}"/>
              </a:ext>
            </a:extLst>
          </p:cNvPr>
          <p:cNvSpPr/>
          <p:nvPr/>
        </p:nvSpPr>
        <p:spPr>
          <a:xfrm>
            <a:off x="4669822" y="1551082"/>
            <a:ext cx="2198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D91E2A"/>
              </a:buClr>
            </a:pPr>
            <a:r>
              <a:rPr lang="en-US" sz="900" b="1" dirty="0">
                <a:solidFill>
                  <a:srgbClr val="000000"/>
                </a:solidFill>
              </a:rPr>
              <a:t>Summary: </a:t>
            </a:r>
            <a:r>
              <a:rPr lang="en-US" sz="900" dirty="0"/>
              <a:t>This isolated single-supply bidirectional current sensing circuit can accurately measure load currents from –50 A to 50 A with single-ended output. 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1C862767-28A2-42BE-AC1F-2E2DF3A8B57D}"/>
              </a:ext>
            </a:extLst>
          </p:cNvPr>
          <p:cNvSpPr txBox="1">
            <a:spLocks/>
          </p:cNvSpPr>
          <p:nvPr/>
        </p:nvSpPr>
        <p:spPr>
          <a:xfrm>
            <a:off x="89513" y="2684199"/>
            <a:ext cx="4366281" cy="156024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182880" indent="-182880" algn="l" defTabSz="914377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 lang="en-US" sz="20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76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8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4864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6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731520" marR="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 lang="en-US" sz="14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914400" indent="-182880" algn="l" defTabSz="914377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400" b="0" kern="12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D91E2A"/>
              </a:buClr>
              <a:buNone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182880" marR="0" lvl="0" indent="-182880" algn="l" defTabSz="914377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D91E2A"/>
              </a:buClr>
              <a:buSzTx/>
              <a:buFont typeface="Wingdings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BE99BE8-76C1-456A-9219-DE76ADC38ED1}"/>
              </a:ext>
            </a:extLst>
          </p:cNvPr>
          <p:cNvSpPr txBox="1"/>
          <p:nvPr/>
        </p:nvSpPr>
        <p:spPr>
          <a:xfrm>
            <a:off x="86995" y="3055638"/>
            <a:ext cx="1525317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Clr>
                <a:srgbClr val="D91E2A"/>
              </a:buClr>
            </a:pPr>
            <a:r>
              <a:rPr lang="en-US" sz="900" b="1" dirty="0">
                <a:solidFill>
                  <a:srgbClr val="000000"/>
                </a:solidFill>
              </a:rPr>
              <a:t>Literature#: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>
                <a:solidFill>
                  <a:srgbClr val="000000"/>
                </a:solidFill>
                <a:hlinkClick r:id="rId5"/>
              </a:rPr>
              <a:t>SBAA339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E2D1E9E-AB8C-4854-A9D5-4959F5040D31}"/>
              </a:ext>
            </a:extLst>
          </p:cNvPr>
          <p:cNvSpPr/>
          <p:nvPr/>
        </p:nvSpPr>
        <p:spPr>
          <a:xfrm>
            <a:off x="89513" y="2684197"/>
            <a:ext cx="4366281" cy="374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Isolated current-measurement circuit </a:t>
            </a:r>
          </a:p>
          <a:p>
            <a:pPr algn="ctr"/>
            <a:r>
              <a:rPr lang="en-US" sz="1000" dirty="0"/>
              <a:t>with ±250-mV input and differential output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A1AAAB9-EA41-44DC-9442-3F0AC7F44A58}"/>
              </a:ext>
            </a:extLst>
          </p:cNvPr>
          <p:cNvSpPr/>
          <p:nvPr/>
        </p:nvSpPr>
        <p:spPr>
          <a:xfrm>
            <a:off x="86995" y="3293019"/>
            <a:ext cx="21856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D91E2A"/>
              </a:buClr>
            </a:pPr>
            <a:r>
              <a:rPr lang="en-US" sz="900" b="1" dirty="0">
                <a:solidFill>
                  <a:srgbClr val="000000"/>
                </a:solidFill>
              </a:rPr>
              <a:t>Summary: </a:t>
            </a:r>
            <a:r>
              <a:rPr lang="en-US" sz="900" dirty="0"/>
              <a:t>This isolated single-supply bidirectional current sensing circuit can accurately measure load currents from -50A to 50A with differential output.</a:t>
            </a:r>
            <a:endParaRPr lang="en-US" sz="900" b="1" dirty="0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CAAE7C-574D-43A7-97AA-DD3E5D7A62A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2653" y="3209960"/>
            <a:ext cx="2095598" cy="8124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7DFD3D-84E7-4E8A-8BBE-72B9FFD8B28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2920" y="3095023"/>
            <a:ext cx="2096825" cy="11183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C23DF2-EF40-4F14-AA3F-ACB6D122D73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3001" y="1385570"/>
            <a:ext cx="2020022" cy="10233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6DCADE-B8D3-4E62-803E-E41E119D215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995" y="1446725"/>
            <a:ext cx="2147793" cy="90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2164C2-5C00-49B3-A5A7-053538248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Collateral – Cookbooks: current sensing</a:t>
            </a:r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DF077E96-C0B2-4439-83B0-5D964A5A9930}"/>
              </a:ext>
            </a:extLst>
          </p:cNvPr>
          <p:cNvSpPr txBox="1">
            <a:spLocks/>
          </p:cNvSpPr>
          <p:nvPr/>
        </p:nvSpPr>
        <p:spPr>
          <a:xfrm>
            <a:off x="94591" y="942262"/>
            <a:ext cx="4366281" cy="156024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182880" indent="-182880" algn="l" defTabSz="914377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 lang="en-US" sz="20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76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8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4864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6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731520" marR="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 lang="en-US" sz="14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914400" indent="-182880" algn="l" defTabSz="914377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400" b="0" kern="12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D91E2A"/>
              </a:buClr>
              <a:buNone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182880" marR="0" lvl="0" indent="-182880" algn="l" defTabSz="914377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D91E2A"/>
              </a:buClr>
              <a:buSzTx/>
              <a:buFont typeface="Wingdings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7BB457C-CA0D-455E-AD0E-580FC0B1E5FC}"/>
              </a:ext>
            </a:extLst>
          </p:cNvPr>
          <p:cNvSpPr txBox="1"/>
          <p:nvPr/>
        </p:nvSpPr>
        <p:spPr>
          <a:xfrm>
            <a:off x="92073" y="1313701"/>
            <a:ext cx="1525317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Clr>
                <a:srgbClr val="D91E2A"/>
              </a:buClr>
            </a:pPr>
            <a:r>
              <a:rPr lang="en-US" sz="900" b="1" dirty="0">
                <a:solidFill>
                  <a:srgbClr val="000000"/>
                </a:solidFill>
              </a:rPr>
              <a:t>Literature#: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>
                <a:solidFill>
                  <a:srgbClr val="000000"/>
                </a:solidFill>
                <a:hlinkClick r:id="rId2"/>
              </a:rPr>
              <a:t>SBAA568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EFAF06B-0FA4-461E-B948-3FED1DD708FA}"/>
              </a:ext>
            </a:extLst>
          </p:cNvPr>
          <p:cNvSpPr/>
          <p:nvPr/>
        </p:nvSpPr>
        <p:spPr>
          <a:xfrm>
            <a:off x="94591" y="942260"/>
            <a:ext cx="4366281" cy="374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Isolated Current-Sensing Circuit </a:t>
            </a:r>
          </a:p>
          <a:p>
            <a:pPr algn="ctr"/>
            <a:r>
              <a:rPr lang="en-US" sz="1000" dirty="0"/>
              <a:t>With Front-End Gain Stage and Single-ended Output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9C88CC8-64F2-40A7-A846-EADDA4B36824}"/>
              </a:ext>
            </a:extLst>
          </p:cNvPr>
          <p:cNvSpPr/>
          <p:nvPr/>
        </p:nvSpPr>
        <p:spPr>
          <a:xfrm>
            <a:off x="92073" y="1551082"/>
            <a:ext cx="23526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D91E2A"/>
              </a:buClr>
            </a:pPr>
            <a:r>
              <a:rPr lang="en-US" sz="900" b="1" dirty="0">
                <a:solidFill>
                  <a:srgbClr val="000000"/>
                </a:solidFill>
              </a:rPr>
              <a:t>Summary: </a:t>
            </a:r>
            <a:r>
              <a:rPr lang="en-US" sz="900" dirty="0"/>
              <a:t>This circuit design document describes an isolated current-sensing circuit that can accurately measure nominal load currents from ±10 mA to ±10 A, while withstanding a short-circuit current up to ±200 A.</a:t>
            </a:r>
            <a:endParaRPr lang="en-US" sz="900" b="1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936485-47F6-4219-BB7D-51FEB48BA4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431" y="1376404"/>
            <a:ext cx="2022359" cy="106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3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2164C2-5C00-49B3-A5A7-053538248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Collateral – Cookbooks: voltage sensing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D6214-E8C4-4655-92DE-A75D6058F5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7E7816-A48B-4805-9A47-CE865F4F101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C0D7DD3B-75A4-4EDC-8401-158C9548A9BD}"/>
              </a:ext>
            </a:extLst>
          </p:cNvPr>
          <p:cNvSpPr txBox="1">
            <a:spLocks/>
          </p:cNvSpPr>
          <p:nvPr/>
        </p:nvSpPr>
        <p:spPr>
          <a:xfrm>
            <a:off x="4674858" y="925960"/>
            <a:ext cx="4366281" cy="156024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182880" indent="-182880" algn="l" defTabSz="914377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 lang="en-US" sz="20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76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8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4864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6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731520" marR="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 lang="en-US" sz="14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914400" indent="-182880" algn="l" defTabSz="914377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400" b="0" kern="12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D91E2A"/>
              </a:buClr>
              <a:buNone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182880" marR="0" lvl="0" indent="-182880" algn="l" defTabSz="914377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D91E2A"/>
              </a:buClr>
              <a:buSzTx/>
              <a:buFont typeface="Wingdings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48B7FB-74F0-4957-A1A5-8E726A9604D4}"/>
              </a:ext>
            </a:extLst>
          </p:cNvPr>
          <p:cNvSpPr txBox="1"/>
          <p:nvPr/>
        </p:nvSpPr>
        <p:spPr>
          <a:xfrm>
            <a:off x="4672340" y="1297399"/>
            <a:ext cx="1525317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Clr>
                <a:srgbClr val="D91E2A"/>
              </a:buClr>
            </a:pPr>
            <a:r>
              <a:rPr lang="en-US" sz="900" b="1" dirty="0">
                <a:solidFill>
                  <a:srgbClr val="000000"/>
                </a:solidFill>
              </a:rPr>
              <a:t>Literature#: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>
                <a:solidFill>
                  <a:srgbClr val="000000"/>
                </a:solidFill>
                <a:hlinkClick r:id="rId2"/>
              </a:rPr>
              <a:t>SBAA553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9FE13AF-0462-4E44-BC6E-60061FED0950}"/>
              </a:ext>
            </a:extLst>
          </p:cNvPr>
          <p:cNvSpPr/>
          <p:nvPr/>
        </p:nvSpPr>
        <p:spPr>
          <a:xfrm>
            <a:off x="4674858" y="925958"/>
            <a:ext cx="4366281" cy="374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Split-Tap Connection for Line-to-Line </a:t>
            </a:r>
          </a:p>
          <a:p>
            <a:pPr algn="ctr"/>
            <a:r>
              <a:rPr lang="en-US" sz="1000" dirty="0"/>
              <a:t>Isolated Voltage Measurement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C9277F4-54F1-4E43-8353-E4D8326B7563}"/>
              </a:ext>
            </a:extLst>
          </p:cNvPr>
          <p:cNvSpPr/>
          <p:nvPr/>
        </p:nvSpPr>
        <p:spPr>
          <a:xfrm>
            <a:off x="4672340" y="1534780"/>
            <a:ext cx="235267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D91E2A"/>
              </a:buClr>
            </a:pPr>
            <a:r>
              <a:rPr lang="en-US" sz="900" b="1" dirty="0">
                <a:solidFill>
                  <a:srgbClr val="000000"/>
                </a:solidFill>
              </a:rPr>
              <a:t>Summary: </a:t>
            </a:r>
            <a:r>
              <a:rPr lang="en-US" sz="900" dirty="0"/>
              <a:t>This circuit performs a split-tap line-to-line isolated voltage-sensing measurement utilizing the AMC3330 isolated amplifier and a voltage-divider circuit.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DF077E96-C0B2-4439-83B0-5D964A5A9930}"/>
              </a:ext>
            </a:extLst>
          </p:cNvPr>
          <p:cNvSpPr txBox="1">
            <a:spLocks/>
          </p:cNvSpPr>
          <p:nvPr/>
        </p:nvSpPr>
        <p:spPr>
          <a:xfrm>
            <a:off x="94591" y="2764394"/>
            <a:ext cx="4366281" cy="156024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182880" indent="-182880" algn="l" defTabSz="914377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 lang="en-US" sz="20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76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8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4864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6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731520" marR="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 lang="en-US" sz="14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914400" indent="-182880" algn="l" defTabSz="914377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400" b="0" kern="12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D91E2A"/>
              </a:buClr>
              <a:buNone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182880" marR="0" lvl="0" indent="-182880" algn="l" defTabSz="914377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D91E2A"/>
              </a:buClr>
              <a:buSzTx/>
              <a:buFont typeface="Wingdings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7BB457C-CA0D-455E-AD0E-580FC0B1E5FC}"/>
              </a:ext>
            </a:extLst>
          </p:cNvPr>
          <p:cNvSpPr txBox="1"/>
          <p:nvPr/>
        </p:nvSpPr>
        <p:spPr>
          <a:xfrm>
            <a:off x="92073" y="3135833"/>
            <a:ext cx="1525317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Clr>
                <a:srgbClr val="D91E2A"/>
              </a:buClr>
            </a:pPr>
            <a:r>
              <a:rPr lang="en-US" sz="900" b="1" dirty="0">
                <a:solidFill>
                  <a:srgbClr val="000000"/>
                </a:solidFill>
              </a:rPr>
              <a:t>Literature#: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>
                <a:solidFill>
                  <a:srgbClr val="000000"/>
                </a:solidFill>
                <a:hlinkClick r:id="rId3"/>
              </a:rPr>
              <a:t>SBAA317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EFAF06B-0FA4-461E-B948-3FED1DD708FA}"/>
              </a:ext>
            </a:extLst>
          </p:cNvPr>
          <p:cNvSpPr/>
          <p:nvPr/>
        </p:nvSpPr>
        <p:spPr>
          <a:xfrm>
            <a:off x="94591" y="2764392"/>
            <a:ext cx="4366281" cy="374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±12-V voltage sensing circuit with an isolated amplifier </a:t>
            </a:r>
          </a:p>
          <a:p>
            <a:pPr algn="ctr"/>
            <a:r>
              <a:rPr lang="en-US" sz="1000" dirty="0"/>
              <a:t>and pseudo-differential input SAR ADC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9C88CC8-64F2-40A7-A846-EADDA4B36824}"/>
              </a:ext>
            </a:extLst>
          </p:cNvPr>
          <p:cNvSpPr/>
          <p:nvPr/>
        </p:nvSpPr>
        <p:spPr>
          <a:xfrm>
            <a:off x="92073" y="3373214"/>
            <a:ext cx="235267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D91E2A"/>
              </a:buClr>
            </a:pPr>
            <a:r>
              <a:rPr lang="en-US" sz="900" b="1" dirty="0">
                <a:solidFill>
                  <a:srgbClr val="000000"/>
                </a:solidFill>
              </a:rPr>
              <a:t>Summary: </a:t>
            </a:r>
            <a:r>
              <a:rPr lang="en-US" sz="900" dirty="0"/>
              <a:t>This circuit performs a ±12-V isolated voltage sensing measurement utilizing the ISO224 isolated amplifier, TLV9002 operational amplifier, and the ADS7142 SAR ADC.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E0BD6AA1-D4BB-4CCE-89FD-946D7AA95ED3}"/>
              </a:ext>
            </a:extLst>
          </p:cNvPr>
          <p:cNvSpPr txBox="1">
            <a:spLocks/>
          </p:cNvSpPr>
          <p:nvPr/>
        </p:nvSpPr>
        <p:spPr>
          <a:xfrm>
            <a:off x="4672340" y="2764394"/>
            <a:ext cx="4366281" cy="156024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182880" indent="-182880" algn="l" defTabSz="914377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 lang="en-US" sz="20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76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8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4864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6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731520" marR="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 lang="en-US" sz="14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914400" indent="-182880" algn="l" defTabSz="914377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400" b="0" kern="12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D91E2A"/>
              </a:buClr>
              <a:buNone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182880" marR="0" lvl="0" indent="-182880" algn="l" defTabSz="914377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D91E2A"/>
              </a:buClr>
              <a:buSzTx/>
              <a:buFont typeface="Wingdings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11EDD0-D216-4345-8391-043A57CD9776}"/>
              </a:ext>
            </a:extLst>
          </p:cNvPr>
          <p:cNvSpPr txBox="1"/>
          <p:nvPr/>
        </p:nvSpPr>
        <p:spPr>
          <a:xfrm>
            <a:off x="4669822" y="3135833"/>
            <a:ext cx="1525317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Clr>
                <a:srgbClr val="D91E2A"/>
              </a:buClr>
            </a:pPr>
            <a:r>
              <a:rPr lang="en-US" sz="900" b="1" dirty="0">
                <a:solidFill>
                  <a:srgbClr val="000000"/>
                </a:solidFill>
              </a:rPr>
              <a:t>Literature#: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>
                <a:solidFill>
                  <a:srgbClr val="000000"/>
                </a:solidFill>
                <a:hlinkClick r:id="rId4"/>
              </a:rPr>
              <a:t>SBAA312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DA76465-F9CE-486B-A92A-3A2621A63E8E}"/>
              </a:ext>
            </a:extLst>
          </p:cNvPr>
          <p:cNvSpPr/>
          <p:nvPr/>
        </p:nvSpPr>
        <p:spPr>
          <a:xfrm>
            <a:off x="4672340" y="2764392"/>
            <a:ext cx="4366281" cy="374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±12-V voltage sensing circuit with an isolated amplifier </a:t>
            </a:r>
          </a:p>
          <a:p>
            <a:pPr algn="ctr"/>
            <a:r>
              <a:rPr lang="en-US" sz="1000" dirty="0"/>
              <a:t>and differential input SAR ADC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5D05126-F160-4653-88BD-FA27A37BE4C8}"/>
              </a:ext>
            </a:extLst>
          </p:cNvPr>
          <p:cNvSpPr/>
          <p:nvPr/>
        </p:nvSpPr>
        <p:spPr>
          <a:xfrm>
            <a:off x="4669822" y="3373214"/>
            <a:ext cx="2352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D91E2A"/>
              </a:buClr>
            </a:pPr>
            <a:r>
              <a:rPr lang="en-US" sz="900" b="1" dirty="0">
                <a:solidFill>
                  <a:srgbClr val="000000"/>
                </a:solidFill>
              </a:rPr>
              <a:t>Summary: </a:t>
            </a:r>
            <a:r>
              <a:rPr lang="en-US" sz="900" dirty="0"/>
              <a:t>This circuit performs a ±12-V isolated voltage sensing measurement utilizing the ISO224 isolated amplifier and the ADS7945 SAR ADC.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1C862767-28A2-42BE-AC1F-2E2DF3A8B57D}"/>
              </a:ext>
            </a:extLst>
          </p:cNvPr>
          <p:cNvSpPr txBox="1">
            <a:spLocks/>
          </p:cNvSpPr>
          <p:nvPr/>
        </p:nvSpPr>
        <p:spPr>
          <a:xfrm>
            <a:off x="92073" y="923203"/>
            <a:ext cx="4366281" cy="156024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182880" indent="-182880" algn="l" defTabSz="914377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 lang="en-US" sz="20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76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8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4864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6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731520" marR="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 lang="en-US" sz="14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914400" indent="-182880" algn="l" defTabSz="914377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400" b="0" kern="12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D91E2A"/>
              </a:buClr>
              <a:buNone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182880" marR="0" lvl="0" indent="-182880" algn="l" defTabSz="914377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D91E2A"/>
              </a:buClr>
              <a:buSzTx/>
              <a:buFont typeface="Wingdings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BE99BE8-76C1-456A-9219-DE76ADC38ED1}"/>
              </a:ext>
            </a:extLst>
          </p:cNvPr>
          <p:cNvSpPr txBox="1"/>
          <p:nvPr/>
        </p:nvSpPr>
        <p:spPr>
          <a:xfrm>
            <a:off x="89555" y="1294642"/>
            <a:ext cx="1525317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Clr>
                <a:srgbClr val="D91E2A"/>
              </a:buClr>
            </a:pPr>
            <a:r>
              <a:rPr lang="en-US" sz="900" b="1" dirty="0">
                <a:solidFill>
                  <a:srgbClr val="000000"/>
                </a:solidFill>
              </a:rPr>
              <a:t>Literature#: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>
                <a:solidFill>
                  <a:srgbClr val="000000"/>
                </a:solidFill>
                <a:hlinkClick r:id="rId5"/>
              </a:rPr>
              <a:t>SBAA350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E2D1E9E-AB8C-4854-A9D5-4959F5040D31}"/>
              </a:ext>
            </a:extLst>
          </p:cNvPr>
          <p:cNvSpPr/>
          <p:nvPr/>
        </p:nvSpPr>
        <p:spPr>
          <a:xfrm>
            <a:off x="92073" y="923201"/>
            <a:ext cx="4366281" cy="374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Isolated voltage-measurement circuit with </a:t>
            </a:r>
          </a:p>
          <a:p>
            <a:pPr algn="ctr"/>
            <a:r>
              <a:rPr lang="en-US" sz="1000" dirty="0"/>
              <a:t>±250-mV input and differential output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A1AAAB9-EA41-44DC-9442-3F0AC7F44A58}"/>
              </a:ext>
            </a:extLst>
          </p:cNvPr>
          <p:cNvSpPr/>
          <p:nvPr/>
        </p:nvSpPr>
        <p:spPr>
          <a:xfrm>
            <a:off x="89555" y="1532023"/>
            <a:ext cx="2352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D91E2A"/>
              </a:buClr>
            </a:pPr>
            <a:r>
              <a:rPr lang="en-US" sz="900" b="1" dirty="0">
                <a:solidFill>
                  <a:srgbClr val="000000"/>
                </a:solidFill>
              </a:rPr>
              <a:t>Summary: </a:t>
            </a:r>
            <a:r>
              <a:rPr lang="en-US" sz="900" dirty="0"/>
              <a:t>Designing Isolated voltage-measurement circuit with ±250-mV low input impedance reinforced isolated amplifier, AMC1300B</a:t>
            </a:r>
            <a:endParaRPr lang="en-US" sz="900" b="1" dirty="0">
              <a:solidFill>
                <a:srgbClr val="000000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4D6BE14-85A0-419B-8206-9A5090E8F9D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9861" y="1435746"/>
            <a:ext cx="1820863" cy="8388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85052E-F6B6-4B81-8DFE-9E62D5FCBD7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2498" y="1294642"/>
            <a:ext cx="1986639" cy="11615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0578E0-581F-49C7-A45E-ED3C577C5C7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4038" y="3313612"/>
            <a:ext cx="1783558" cy="8104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87ECA2-A451-4F1C-B334-A1C54C7E6F3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2230" y="3249640"/>
            <a:ext cx="2068494" cy="97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8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2164C2-5C00-49B3-A5A7-053538248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Collateral – Cookbooks: comparators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D6214-E8C4-4655-92DE-A75D6058F5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7E7816-A48B-4805-9A47-CE865F4F101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C0D7DD3B-75A4-4EDC-8401-158C9548A9BD}"/>
              </a:ext>
            </a:extLst>
          </p:cNvPr>
          <p:cNvSpPr txBox="1">
            <a:spLocks/>
          </p:cNvSpPr>
          <p:nvPr/>
        </p:nvSpPr>
        <p:spPr>
          <a:xfrm>
            <a:off x="4674858" y="925960"/>
            <a:ext cx="4366281" cy="156024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182880" indent="-182880" algn="l" defTabSz="914377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 lang="en-US" sz="20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76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8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4864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6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731520" marR="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 lang="en-US" sz="14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914400" indent="-182880" algn="l" defTabSz="914377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400" b="0" kern="12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D91E2A"/>
              </a:buClr>
              <a:buNone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182880" marR="0" lvl="0" indent="-182880" algn="l" defTabSz="914377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D91E2A"/>
              </a:buClr>
              <a:buSzTx/>
              <a:buFont typeface="Wingdings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48B7FB-74F0-4957-A1A5-8E726A9604D4}"/>
              </a:ext>
            </a:extLst>
          </p:cNvPr>
          <p:cNvSpPr txBox="1"/>
          <p:nvPr/>
        </p:nvSpPr>
        <p:spPr>
          <a:xfrm>
            <a:off x="4672340" y="1297399"/>
            <a:ext cx="1525317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Clr>
                <a:srgbClr val="D91E2A"/>
              </a:buClr>
            </a:pPr>
            <a:r>
              <a:rPr lang="en-US" sz="900" b="1" dirty="0">
                <a:solidFill>
                  <a:srgbClr val="000000"/>
                </a:solidFill>
              </a:rPr>
              <a:t>Literature#: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>
                <a:solidFill>
                  <a:srgbClr val="000000"/>
                </a:solidFill>
                <a:hlinkClick r:id="rId2"/>
              </a:rPr>
              <a:t>SBAA546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9FE13AF-0462-4E44-BC6E-60061FED0950}"/>
              </a:ext>
            </a:extLst>
          </p:cNvPr>
          <p:cNvSpPr/>
          <p:nvPr/>
        </p:nvSpPr>
        <p:spPr>
          <a:xfrm>
            <a:off x="4674858" y="925958"/>
            <a:ext cx="4366281" cy="374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Isolated Overcurrent Protection Circuit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C9277F4-54F1-4E43-8353-E4D8326B7563}"/>
              </a:ext>
            </a:extLst>
          </p:cNvPr>
          <p:cNvSpPr/>
          <p:nvPr/>
        </p:nvSpPr>
        <p:spPr>
          <a:xfrm>
            <a:off x="4672340" y="1534780"/>
            <a:ext cx="235267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D91E2A"/>
              </a:buClr>
            </a:pPr>
            <a:r>
              <a:rPr lang="en-US" sz="900" b="1" dirty="0">
                <a:solidFill>
                  <a:srgbClr val="000000"/>
                </a:solidFill>
              </a:rPr>
              <a:t>Summary: </a:t>
            </a:r>
            <a:r>
              <a:rPr lang="en-US" sz="900" dirty="0"/>
              <a:t>This high-speed, isolated bidirectional overcurrent detection circuit is implemented with the AMC23C12. 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DF077E96-C0B2-4439-83B0-5D964A5A9930}"/>
              </a:ext>
            </a:extLst>
          </p:cNvPr>
          <p:cNvSpPr txBox="1">
            <a:spLocks/>
          </p:cNvSpPr>
          <p:nvPr/>
        </p:nvSpPr>
        <p:spPr>
          <a:xfrm>
            <a:off x="94591" y="2764394"/>
            <a:ext cx="4366281" cy="156024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182880" indent="-182880" algn="l" defTabSz="914377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 lang="en-US" sz="20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76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8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4864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6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731520" marR="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 lang="en-US" sz="14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914400" indent="-182880" algn="l" defTabSz="914377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400" b="0" kern="12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D91E2A"/>
              </a:buClr>
              <a:buNone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182880" marR="0" lvl="0" indent="-182880" algn="l" defTabSz="914377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D91E2A"/>
              </a:buClr>
              <a:buSzTx/>
              <a:buFont typeface="Wingdings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7BB457C-CA0D-455E-AD0E-580FC0B1E5FC}"/>
              </a:ext>
            </a:extLst>
          </p:cNvPr>
          <p:cNvSpPr txBox="1"/>
          <p:nvPr/>
        </p:nvSpPr>
        <p:spPr>
          <a:xfrm>
            <a:off x="92073" y="3135833"/>
            <a:ext cx="1525317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Clr>
                <a:srgbClr val="D91E2A"/>
              </a:buClr>
            </a:pPr>
            <a:r>
              <a:rPr lang="en-US" sz="900" b="1" dirty="0">
                <a:solidFill>
                  <a:srgbClr val="000000"/>
                </a:solidFill>
              </a:rPr>
              <a:t>Literature#: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>
                <a:solidFill>
                  <a:srgbClr val="000000"/>
                </a:solidFill>
                <a:hlinkClick r:id="rId3"/>
              </a:rPr>
              <a:t>SBAA542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EFAF06B-0FA4-461E-B948-3FED1DD708FA}"/>
              </a:ext>
            </a:extLst>
          </p:cNvPr>
          <p:cNvSpPr/>
          <p:nvPr/>
        </p:nvSpPr>
        <p:spPr>
          <a:xfrm>
            <a:off x="94591" y="2764392"/>
            <a:ext cx="4366281" cy="374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Isolated Zero-Cross Detection Circuit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9C88CC8-64F2-40A7-A846-EADDA4B36824}"/>
              </a:ext>
            </a:extLst>
          </p:cNvPr>
          <p:cNvSpPr/>
          <p:nvPr/>
        </p:nvSpPr>
        <p:spPr>
          <a:xfrm>
            <a:off x="92073" y="3373214"/>
            <a:ext cx="235267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D91E2A"/>
              </a:buClr>
            </a:pPr>
            <a:r>
              <a:rPr lang="en-US" sz="900" b="1" dirty="0">
                <a:solidFill>
                  <a:srgbClr val="000000"/>
                </a:solidFill>
              </a:rPr>
              <a:t>Summary: </a:t>
            </a:r>
            <a:r>
              <a:rPr lang="en-US" sz="900" dirty="0"/>
              <a:t>A zero-crossing detector circuit changes output state when the AC input crosses the zero-cross reference voltage.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E0BD6AA1-D4BB-4CCE-89FD-946D7AA95ED3}"/>
              </a:ext>
            </a:extLst>
          </p:cNvPr>
          <p:cNvSpPr txBox="1">
            <a:spLocks/>
          </p:cNvSpPr>
          <p:nvPr/>
        </p:nvSpPr>
        <p:spPr>
          <a:xfrm>
            <a:off x="4672340" y="2764394"/>
            <a:ext cx="4366281" cy="156024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182880" indent="-182880" algn="l" defTabSz="914377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 lang="en-US" sz="20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76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8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4864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6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731520" marR="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 lang="en-US" sz="14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914400" indent="-182880" algn="l" defTabSz="914377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400" b="0" kern="12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D91E2A"/>
              </a:buClr>
              <a:buNone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182880" marR="0" lvl="0" indent="-182880" algn="l" defTabSz="914377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D91E2A"/>
              </a:buClr>
              <a:buSzTx/>
              <a:buFont typeface="Wingdings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11EDD0-D216-4345-8391-043A57CD9776}"/>
              </a:ext>
            </a:extLst>
          </p:cNvPr>
          <p:cNvSpPr txBox="1"/>
          <p:nvPr/>
        </p:nvSpPr>
        <p:spPr>
          <a:xfrm>
            <a:off x="4669822" y="3135833"/>
            <a:ext cx="1525317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Clr>
                <a:srgbClr val="D91E2A"/>
              </a:buClr>
            </a:pPr>
            <a:r>
              <a:rPr lang="en-US" sz="900" b="1" dirty="0">
                <a:solidFill>
                  <a:srgbClr val="000000"/>
                </a:solidFill>
              </a:rPr>
              <a:t>Literature#: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>
                <a:solidFill>
                  <a:srgbClr val="000000"/>
                </a:solidFill>
                <a:hlinkClick r:id="rId4"/>
              </a:rPr>
              <a:t>SBAA321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DA76465-F9CE-486B-A92A-3A2621A63E8E}"/>
              </a:ext>
            </a:extLst>
          </p:cNvPr>
          <p:cNvSpPr/>
          <p:nvPr/>
        </p:nvSpPr>
        <p:spPr>
          <a:xfrm>
            <a:off x="4672340" y="2764392"/>
            <a:ext cx="4366281" cy="374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±480-V isolated voltage-sensing circuit </a:t>
            </a:r>
          </a:p>
          <a:p>
            <a:pPr algn="ctr"/>
            <a:r>
              <a:rPr lang="en-US" sz="1000" dirty="0"/>
              <a:t>with differential output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5D05126-F160-4653-88BD-FA27A37BE4C8}"/>
              </a:ext>
            </a:extLst>
          </p:cNvPr>
          <p:cNvSpPr/>
          <p:nvPr/>
        </p:nvSpPr>
        <p:spPr>
          <a:xfrm>
            <a:off x="4669822" y="3373214"/>
            <a:ext cx="2352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D91E2A"/>
              </a:buClr>
            </a:pPr>
            <a:r>
              <a:rPr lang="en-US" sz="900" b="1" dirty="0">
                <a:solidFill>
                  <a:srgbClr val="000000"/>
                </a:solidFill>
              </a:rPr>
              <a:t>Summary: </a:t>
            </a:r>
            <a:r>
              <a:rPr lang="en-US" sz="900" dirty="0"/>
              <a:t>This circuit performs a ±480-V, isolated, voltage-sensing measurement utilizing the ISO224 isolated amplifier and a voltage-divider circuit.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1C862767-28A2-42BE-AC1F-2E2DF3A8B57D}"/>
              </a:ext>
            </a:extLst>
          </p:cNvPr>
          <p:cNvSpPr txBox="1">
            <a:spLocks/>
          </p:cNvSpPr>
          <p:nvPr/>
        </p:nvSpPr>
        <p:spPr>
          <a:xfrm>
            <a:off x="92073" y="923203"/>
            <a:ext cx="4366281" cy="156024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182880" indent="-182880" algn="l" defTabSz="914377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 lang="en-US" sz="20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76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8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4864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6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731520" marR="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 lang="en-US" sz="14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914400" indent="-182880" algn="l" defTabSz="914377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400" b="0" kern="12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D91E2A"/>
              </a:buClr>
              <a:buNone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182880" marR="0" lvl="0" indent="-182880" algn="l" defTabSz="914377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D91E2A"/>
              </a:buClr>
              <a:buSzTx/>
              <a:buFont typeface="Wingdings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BE99BE8-76C1-456A-9219-DE76ADC38ED1}"/>
              </a:ext>
            </a:extLst>
          </p:cNvPr>
          <p:cNvSpPr txBox="1"/>
          <p:nvPr/>
        </p:nvSpPr>
        <p:spPr>
          <a:xfrm>
            <a:off x="89555" y="1294642"/>
            <a:ext cx="1525317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Clr>
                <a:srgbClr val="D91E2A"/>
              </a:buClr>
            </a:pPr>
            <a:r>
              <a:rPr lang="en-US" sz="900" b="1" dirty="0">
                <a:solidFill>
                  <a:srgbClr val="000000"/>
                </a:solidFill>
              </a:rPr>
              <a:t>Literature#: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>
                <a:solidFill>
                  <a:srgbClr val="000000"/>
                </a:solidFill>
                <a:hlinkClick r:id="rId5"/>
              </a:rPr>
              <a:t>SBAA529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E2D1E9E-AB8C-4854-A9D5-4959F5040D31}"/>
              </a:ext>
            </a:extLst>
          </p:cNvPr>
          <p:cNvSpPr/>
          <p:nvPr/>
        </p:nvSpPr>
        <p:spPr>
          <a:xfrm>
            <a:off x="92073" y="923201"/>
            <a:ext cx="4366281" cy="374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Isolated Undervoltage and </a:t>
            </a:r>
          </a:p>
          <a:p>
            <a:pPr algn="ctr"/>
            <a:r>
              <a:rPr lang="en-US" sz="1000" dirty="0"/>
              <a:t>Overvoltage Detection Circuit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A1AAAB9-EA41-44DC-9442-3F0AC7F44A58}"/>
              </a:ext>
            </a:extLst>
          </p:cNvPr>
          <p:cNvSpPr/>
          <p:nvPr/>
        </p:nvSpPr>
        <p:spPr>
          <a:xfrm>
            <a:off x="89555" y="1532023"/>
            <a:ext cx="235267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D91E2A"/>
              </a:buClr>
            </a:pPr>
            <a:r>
              <a:rPr lang="en-US" sz="900" b="1" dirty="0">
                <a:solidFill>
                  <a:srgbClr val="000000"/>
                </a:solidFill>
              </a:rPr>
              <a:t>Summary: </a:t>
            </a:r>
            <a:r>
              <a:rPr lang="en-US" sz="900" dirty="0"/>
              <a:t>This high-speed, isolated undervoltage and overvoltage detection circuit is implemented with a dual isolated window comparator with an adjustable threshold: AMC23C14</a:t>
            </a:r>
            <a:endParaRPr lang="en-US" sz="900" b="1" dirty="0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665810-5BE2-43F0-B348-70558BA1E55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6299" y="3179164"/>
            <a:ext cx="2034664" cy="10959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45277D-4B5B-4E03-9D03-40584191CFE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1542" y="1608331"/>
            <a:ext cx="2103249" cy="5659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E62AB1-4EDF-4E55-8557-D96210B52C3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4191" y="1409675"/>
            <a:ext cx="1898880" cy="10195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3549B2-DE14-43DF-9B3F-69B5AAED7BF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4936" y="3328384"/>
            <a:ext cx="1916460" cy="73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8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2164C2-5C00-49B3-A5A7-053538248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Collateral – Comparators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D6214-E8C4-4655-92DE-A75D6058F5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7E7816-A48B-4805-9A47-CE865F4F101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C0D7DD3B-75A4-4EDC-8401-158C9548A9BD}"/>
              </a:ext>
            </a:extLst>
          </p:cNvPr>
          <p:cNvSpPr txBox="1">
            <a:spLocks/>
          </p:cNvSpPr>
          <p:nvPr/>
        </p:nvSpPr>
        <p:spPr>
          <a:xfrm>
            <a:off x="4674858" y="1686851"/>
            <a:ext cx="4366281" cy="156024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182880" indent="-182880" algn="l" defTabSz="914377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 lang="en-US" sz="20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76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8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4864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6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731520" marR="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 lang="en-US" sz="14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914400" indent="-182880" algn="l" defTabSz="914377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400" b="0" kern="12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D91E2A"/>
              </a:buClr>
              <a:buNone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182880" marR="0" lvl="0" indent="-182880" algn="l" defTabSz="914377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D91E2A"/>
              </a:buClr>
              <a:buSzTx/>
              <a:buFont typeface="Wingdings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48B7FB-74F0-4957-A1A5-8E726A9604D4}"/>
              </a:ext>
            </a:extLst>
          </p:cNvPr>
          <p:cNvSpPr txBox="1"/>
          <p:nvPr/>
        </p:nvSpPr>
        <p:spPr>
          <a:xfrm>
            <a:off x="4672340" y="2058290"/>
            <a:ext cx="1525317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Clr>
                <a:srgbClr val="D91E2A"/>
              </a:buClr>
            </a:pPr>
            <a:r>
              <a:rPr lang="en-US" sz="900" b="1" dirty="0">
                <a:solidFill>
                  <a:srgbClr val="000000"/>
                </a:solidFill>
              </a:rPr>
              <a:t>Literature#: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>
                <a:solidFill>
                  <a:srgbClr val="000000"/>
                </a:solidFill>
                <a:hlinkClick r:id="rId2"/>
              </a:rPr>
              <a:t>SLYT820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9FE13AF-0462-4E44-BC6E-60061FED0950}"/>
              </a:ext>
            </a:extLst>
          </p:cNvPr>
          <p:cNvSpPr/>
          <p:nvPr/>
        </p:nvSpPr>
        <p:spPr>
          <a:xfrm>
            <a:off x="4674858" y="1686849"/>
            <a:ext cx="4366281" cy="374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Using isolated comparators for </a:t>
            </a:r>
          </a:p>
          <a:p>
            <a:pPr algn="ctr"/>
            <a:r>
              <a:rPr lang="en-US" sz="1000" dirty="0"/>
              <a:t>fault detection in electric motor drives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C9277F4-54F1-4E43-8353-E4D8326B7563}"/>
              </a:ext>
            </a:extLst>
          </p:cNvPr>
          <p:cNvSpPr/>
          <p:nvPr/>
        </p:nvSpPr>
        <p:spPr>
          <a:xfrm>
            <a:off x="4672340" y="2295671"/>
            <a:ext cx="2352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D91E2A"/>
              </a:buClr>
            </a:pPr>
            <a:r>
              <a:rPr lang="en-US" sz="900" b="1" dirty="0">
                <a:solidFill>
                  <a:srgbClr val="000000"/>
                </a:solidFill>
              </a:rPr>
              <a:t>Summary: </a:t>
            </a:r>
            <a:r>
              <a:rPr lang="en-US" sz="900" dirty="0">
                <a:solidFill>
                  <a:srgbClr val="000000"/>
                </a:solidFill>
              </a:rPr>
              <a:t>P</a:t>
            </a:r>
            <a:r>
              <a:rPr lang="en-US" sz="900" dirty="0"/>
              <a:t>riority level and impact of different fault events, along with how to detect them to prevent damage to motor-drive circuits. 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1C862767-28A2-42BE-AC1F-2E2DF3A8B57D}"/>
              </a:ext>
            </a:extLst>
          </p:cNvPr>
          <p:cNvSpPr txBox="1">
            <a:spLocks/>
          </p:cNvSpPr>
          <p:nvPr/>
        </p:nvSpPr>
        <p:spPr>
          <a:xfrm>
            <a:off x="92073" y="1684094"/>
            <a:ext cx="4366281" cy="156024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182880" indent="-182880" algn="l" defTabSz="914377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 lang="en-US" sz="20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76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8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4864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6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731520" marR="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 lang="en-US" sz="14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914400" indent="-182880" algn="l" defTabSz="914377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400" b="0" kern="12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D91E2A"/>
              </a:buClr>
              <a:buNone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182880" marR="0" lvl="0" indent="-182880" algn="l" defTabSz="914377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D91E2A"/>
              </a:buClr>
              <a:buSzTx/>
              <a:buFont typeface="Wingdings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BE99BE8-76C1-456A-9219-DE76ADC38ED1}"/>
              </a:ext>
            </a:extLst>
          </p:cNvPr>
          <p:cNvSpPr txBox="1"/>
          <p:nvPr/>
        </p:nvSpPr>
        <p:spPr>
          <a:xfrm>
            <a:off x="89555" y="2055533"/>
            <a:ext cx="1525317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Clr>
                <a:srgbClr val="D91E2A"/>
              </a:buClr>
            </a:pPr>
            <a:r>
              <a:rPr lang="en-US" sz="900" b="1" dirty="0">
                <a:solidFill>
                  <a:srgbClr val="000000"/>
                </a:solidFill>
              </a:rPr>
              <a:t>Literature#: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>
                <a:solidFill>
                  <a:srgbClr val="000000"/>
                </a:solidFill>
                <a:hlinkClick r:id="rId3"/>
              </a:rPr>
              <a:t>SBAA549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E2D1E9E-AB8C-4854-A9D5-4959F5040D31}"/>
              </a:ext>
            </a:extLst>
          </p:cNvPr>
          <p:cNvSpPr/>
          <p:nvPr/>
        </p:nvSpPr>
        <p:spPr>
          <a:xfrm>
            <a:off x="92073" y="1684092"/>
            <a:ext cx="4366281" cy="374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DC+ Bus Power-Supply Solution </a:t>
            </a:r>
          </a:p>
          <a:p>
            <a:pPr algn="ctr"/>
            <a:r>
              <a:rPr lang="en-US" sz="1000" dirty="0"/>
              <a:t>Using Bootstrap Charge Pump Technique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A1AAAB9-EA41-44DC-9442-3F0AC7F44A58}"/>
              </a:ext>
            </a:extLst>
          </p:cNvPr>
          <p:cNvSpPr/>
          <p:nvPr/>
        </p:nvSpPr>
        <p:spPr>
          <a:xfrm>
            <a:off x="89555" y="2292914"/>
            <a:ext cx="2352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D91E2A"/>
              </a:buClr>
            </a:pPr>
            <a:r>
              <a:rPr lang="en-US" sz="900" b="1" dirty="0">
                <a:solidFill>
                  <a:srgbClr val="000000"/>
                </a:solidFill>
              </a:rPr>
              <a:t>Summary: </a:t>
            </a:r>
            <a:r>
              <a:rPr lang="en-US" sz="900" dirty="0"/>
              <a:t>This article introduces a cost-effective approach for generating the power supply for the isolated comparator sitting on the DC+ side. </a:t>
            </a:r>
            <a:endParaRPr lang="en-US" sz="900" b="1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AEE386-E4FF-4DFC-BBD2-39FFAC3F70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2917" y="2129820"/>
            <a:ext cx="1956683" cy="9725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41C86F-13FD-4308-97F8-5BC06FD2BE9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4966" y="2092921"/>
            <a:ext cx="1742032" cy="104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9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22275</TotalTime>
  <Words>1646</Words>
  <Application>Microsoft Office PowerPoint</Application>
  <PresentationFormat>On-screen Show (16:9)</PresentationFormat>
  <Paragraphs>362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FinalPowerpoint</vt:lpstr>
      <vt:lpstr>PADC - Isolation Collateral Overview</vt:lpstr>
      <vt:lpstr>Collateral – Introduction &amp; design considerations</vt:lpstr>
      <vt:lpstr>Collateral - EMI Performance</vt:lpstr>
      <vt:lpstr>Collateral – Excel Calculators</vt:lpstr>
      <vt:lpstr>Collateral – Cookbooks: current sensing</vt:lpstr>
      <vt:lpstr>Collateral – Cookbooks: current sensing</vt:lpstr>
      <vt:lpstr>Collateral – Cookbooks: voltage sensing</vt:lpstr>
      <vt:lpstr>Collateral – Cookbooks: comparators</vt:lpstr>
      <vt:lpstr>Collateral – Comparators</vt:lpstr>
      <vt:lpstr>Collateral - Others</vt:lpstr>
      <vt:lpstr>Collateral - Shunt vs Hall</vt:lpstr>
      <vt:lpstr>Isolated Amplifiers Portfolio: Selection Tree</vt:lpstr>
      <vt:lpstr>Isolated Modulators Portfolio: Selection Tree</vt:lpstr>
      <vt:lpstr>Isolated Current Sensing: Selection Tree</vt:lpstr>
      <vt:lpstr>Isolated Voltage Sensing: Selection Tree</vt:lpstr>
      <vt:lpstr>Isolated Comparators Portfolio</vt:lpstr>
    </vt:vector>
  </TitlesOfParts>
  <Company>Texas Instruments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k-drews@ti.com</dc:creator>
  <cp:lastModifiedBy>Smith (PADC), Alex</cp:lastModifiedBy>
  <cp:revision>342</cp:revision>
  <dcterms:created xsi:type="dcterms:W3CDTF">2007-12-19T20:51:45Z</dcterms:created>
  <dcterms:modified xsi:type="dcterms:W3CDTF">2023-08-21T13:25:30Z</dcterms:modified>
</cp:coreProperties>
</file>