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10.xml" ContentType="application/vnd.openxmlformats-officedocument.presentationml.notesSlide+xml"/>
  <Override PartName="/ppt/charts/chart2.xml" ContentType="application/vnd.openxmlformats-officedocument.drawingml.chart+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68" r:id="rId2"/>
    <p:sldId id="269" r:id="rId3"/>
    <p:sldId id="270" r:id="rId4"/>
    <p:sldId id="271" r:id="rId5"/>
    <p:sldId id="272" r:id="rId6"/>
    <p:sldId id="273" r:id="rId7"/>
    <p:sldId id="274" r:id="rId8"/>
    <p:sldId id="275" r:id="rId9"/>
    <p:sldId id="276" r:id="rId10"/>
    <p:sldId id="277" r:id="rId11"/>
    <p:sldId id="278" r:id="rId12"/>
    <p:sldId id="279" r:id="rId13"/>
    <p:sldId id="280" r:id="rId14"/>
    <p:sldId id="281" r:id="rId15"/>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AAAAA"/>
    <a:srgbClr val="DE00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779" autoAdjust="0"/>
    <p:restoredTop sz="94718" autoAdjust="0"/>
  </p:normalViewPr>
  <p:slideViewPr>
    <p:cSldViewPr snapToGrid="0">
      <p:cViewPr varScale="1">
        <p:scale>
          <a:sx n="85" d="100"/>
          <a:sy n="85" d="100"/>
        </p:scale>
        <p:origin x="-1555" y="-82"/>
      </p:cViewPr>
      <p:guideLst>
        <p:guide orient="horz" pos="2160"/>
        <p:guide pos="2878"/>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1" d="100"/>
          <a:sy n="51" d="100"/>
        </p:scale>
        <p:origin x="-2850" y="-96"/>
      </p:cViewPr>
      <p:guideLst>
        <p:guide orient="horz" pos="2928"/>
        <p:guide pos="220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a0282827\Documents\Applications%20Work\Precision%20Amplifiers\%5eApp%20Notes%20and%20Training\FAE%20Summit\Parasitics\Test%20Results\Thermocouples\Parasitic%20Thermocouple%20Measurement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a0282827\Documents\Applications%20Work\Precision%20Amplifiers\%5eApp%20Notes%20and%20Training\FAE%20Summit\Parasitics\Test%20Results\Thermocouples\Parasitic%20Thermocouple%20Measurement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600"/>
              <a:t>0 Ohm Resistors, Output Voltage Averaged Over 10 Minutes</a:t>
            </a:r>
          </a:p>
        </c:rich>
      </c:tx>
      <c:layout/>
      <c:overlay val="0"/>
    </c:title>
    <c:autoTitleDeleted val="0"/>
    <c:plotArea>
      <c:layout/>
      <c:barChart>
        <c:barDir val="col"/>
        <c:grouping val="clustered"/>
        <c:varyColors val="0"/>
        <c:ser>
          <c:idx val="1"/>
          <c:order val="0"/>
          <c:tx>
            <c:strRef>
              <c:f>Sheet1!$H$4</c:f>
              <c:strCache>
                <c:ptCount val="1"/>
                <c:pt idx="0">
                  <c:v>Cold</c:v>
                </c:pt>
              </c:strCache>
            </c:strRef>
          </c:tx>
          <c:spPr>
            <a:solidFill>
              <a:srgbClr val="0000FF"/>
            </a:solidFill>
          </c:spPr>
          <c:invertIfNegative val="0"/>
          <c:cat>
            <c:strRef>
              <c:f>Sheet1!$I$2:$J$2</c:f>
              <c:strCache>
                <c:ptCount val="2"/>
                <c:pt idx="0">
                  <c:v>Asymmetrical</c:v>
                </c:pt>
                <c:pt idx="1">
                  <c:v>Symmetrical </c:v>
                </c:pt>
              </c:strCache>
            </c:strRef>
          </c:cat>
          <c:val>
            <c:numRef>
              <c:f>Sheet1!$I$4:$J$4</c:f>
              <c:numCache>
                <c:formatCode>General</c:formatCode>
                <c:ptCount val="2"/>
                <c:pt idx="0">
                  <c:v>91.183979999999949</c:v>
                </c:pt>
                <c:pt idx="1">
                  <c:v>116.3197</c:v>
                </c:pt>
              </c:numCache>
            </c:numRef>
          </c:val>
        </c:ser>
        <c:ser>
          <c:idx val="0"/>
          <c:order val="1"/>
          <c:tx>
            <c:strRef>
              <c:f>Sheet1!$H$3</c:f>
              <c:strCache>
                <c:ptCount val="1"/>
                <c:pt idx="0">
                  <c:v>Hot</c:v>
                </c:pt>
              </c:strCache>
            </c:strRef>
          </c:tx>
          <c:spPr>
            <a:solidFill>
              <a:srgbClr val="FF0000"/>
            </a:solidFill>
          </c:spPr>
          <c:invertIfNegative val="0"/>
          <c:cat>
            <c:strRef>
              <c:f>Sheet1!$I$2:$J$2</c:f>
              <c:strCache>
                <c:ptCount val="2"/>
                <c:pt idx="0">
                  <c:v>Asymmetrical</c:v>
                </c:pt>
                <c:pt idx="1">
                  <c:v>Symmetrical </c:v>
                </c:pt>
              </c:strCache>
            </c:strRef>
          </c:cat>
          <c:val>
            <c:numRef>
              <c:f>Sheet1!$I$3:$J$3</c:f>
              <c:numCache>
                <c:formatCode>General</c:formatCode>
                <c:ptCount val="2"/>
                <c:pt idx="0">
                  <c:v>1789.1229999999998</c:v>
                </c:pt>
                <c:pt idx="1">
                  <c:v>293.64400000000023</c:v>
                </c:pt>
              </c:numCache>
            </c:numRef>
          </c:val>
        </c:ser>
        <c:dLbls>
          <c:showLegendKey val="0"/>
          <c:showVal val="0"/>
          <c:showCatName val="0"/>
          <c:showSerName val="0"/>
          <c:showPercent val="0"/>
          <c:showBubbleSize val="0"/>
        </c:dLbls>
        <c:gapWidth val="150"/>
        <c:axId val="184682368"/>
        <c:axId val="184683904"/>
      </c:barChart>
      <c:catAx>
        <c:axId val="184682368"/>
        <c:scaling>
          <c:orientation val="minMax"/>
        </c:scaling>
        <c:delete val="0"/>
        <c:axPos val="b"/>
        <c:majorTickMark val="out"/>
        <c:minorTickMark val="none"/>
        <c:tickLblPos val="nextTo"/>
        <c:crossAx val="184683904"/>
        <c:crosses val="autoZero"/>
        <c:auto val="1"/>
        <c:lblAlgn val="ctr"/>
        <c:lblOffset val="100"/>
        <c:noMultiLvlLbl val="0"/>
      </c:catAx>
      <c:valAx>
        <c:axId val="184683904"/>
        <c:scaling>
          <c:orientation val="minMax"/>
        </c:scaling>
        <c:delete val="0"/>
        <c:axPos val="l"/>
        <c:majorGridlines/>
        <c:title>
          <c:tx>
            <c:rich>
              <a:bodyPr rot="-5400000" vert="horz"/>
              <a:lstStyle/>
              <a:p>
                <a:pPr>
                  <a:defRPr/>
                </a:pPr>
                <a:r>
                  <a:rPr lang="en-US"/>
                  <a:t>Output Voltage Magnitude (uV)</a:t>
                </a:r>
              </a:p>
            </c:rich>
          </c:tx>
          <c:layout/>
          <c:overlay val="0"/>
        </c:title>
        <c:numFmt formatCode="General" sourceLinked="1"/>
        <c:majorTickMark val="out"/>
        <c:minorTickMark val="none"/>
        <c:tickLblPos val="nextTo"/>
        <c:crossAx val="184682368"/>
        <c:crosses val="autoZero"/>
        <c:crossBetween val="between"/>
      </c:valAx>
    </c:plotArea>
    <c:legend>
      <c:legendPos val="b"/>
      <c:layout/>
      <c:overlay val="0"/>
    </c:legend>
    <c:plotVisOnly val="1"/>
    <c:dispBlanksAs val="gap"/>
    <c:showDLblsOverMax val="0"/>
  </c:chart>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600"/>
            </a:pPr>
            <a:r>
              <a:rPr lang="en-US" sz="1600"/>
              <a:t>Vias, Output Voltage Averaged Over 10 Minutes</a:t>
            </a:r>
          </a:p>
        </c:rich>
      </c:tx>
      <c:layout/>
      <c:overlay val="0"/>
    </c:title>
    <c:autoTitleDeleted val="0"/>
    <c:plotArea>
      <c:layout/>
      <c:barChart>
        <c:barDir val="col"/>
        <c:grouping val="clustered"/>
        <c:varyColors val="0"/>
        <c:ser>
          <c:idx val="1"/>
          <c:order val="0"/>
          <c:tx>
            <c:strRef>
              <c:f>Sheet1!$H$10</c:f>
              <c:strCache>
                <c:ptCount val="1"/>
                <c:pt idx="0">
                  <c:v>Cold</c:v>
                </c:pt>
              </c:strCache>
            </c:strRef>
          </c:tx>
          <c:spPr>
            <a:solidFill>
              <a:srgbClr val="0000FF"/>
            </a:solidFill>
          </c:spPr>
          <c:invertIfNegative val="0"/>
          <c:cat>
            <c:strRef>
              <c:f>Sheet1!$I$8:$J$8</c:f>
              <c:strCache>
                <c:ptCount val="2"/>
                <c:pt idx="0">
                  <c:v>Asymmetrical</c:v>
                </c:pt>
                <c:pt idx="1">
                  <c:v>Symmetrical </c:v>
                </c:pt>
              </c:strCache>
            </c:strRef>
          </c:cat>
          <c:val>
            <c:numRef>
              <c:f>Sheet1!$I$10:$J$10</c:f>
              <c:numCache>
                <c:formatCode>General</c:formatCode>
                <c:ptCount val="2"/>
                <c:pt idx="0">
                  <c:v>80.07138999999998</c:v>
                </c:pt>
                <c:pt idx="1">
                  <c:v>17.80311</c:v>
                </c:pt>
              </c:numCache>
            </c:numRef>
          </c:val>
        </c:ser>
        <c:ser>
          <c:idx val="0"/>
          <c:order val="1"/>
          <c:tx>
            <c:strRef>
              <c:f>Sheet1!$H$9</c:f>
              <c:strCache>
                <c:ptCount val="1"/>
                <c:pt idx="0">
                  <c:v>Hot</c:v>
                </c:pt>
              </c:strCache>
            </c:strRef>
          </c:tx>
          <c:spPr>
            <a:solidFill>
              <a:srgbClr val="FF0000"/>
            </a:solidFill>
          </c:spPr>
          <c:invertIfNegative val="0"/>
          <c:cat>
            <c:strRef>
              <c:f>Sheet1!$I$8:$J$8</c:f>
              <c:strCache>
                <c:ptCount val="2"/>
                <c:pt idx="0">
                  <c:v>Asymmetrical</c:v>
                </c:pt>
                <c:pt idx="1">
                  <c:v>Symmetrical </c:v>
                </c:pt>
              </c:strCache>
            </c:strRef>
          </c:cat>
          <c:val>
            <c:numRef>
              <c:f>Sheet1!$I$9:$J$9</c:f>
              <c:numCache>
                <c:formatCode>General</c:formatCode>
                <c:ptCount val="2"/>
                <c:pt idx="0">
                  <c:v>104.304</c:v>
                </c:pt>
                <c:pt idx="1">
                  <c:v>2.0842329999999998</c:v>
                </c:pt>
              </c:numCache>
            </c:numRef>
          </c:val>
        </c:ser>
        <c:dLbls>
          <c:showLegendKey val="0"/>
          <c:showVal val="0"/>
          <c:showCatName val="0"/>
          <c:showSerName val="0"/>
          <c:showPercent val="0"/>
          <c:showBubbleSize val="0"/>
        </c:dLbls>
        <c:gapWidth val="150"/>
        <c:axId val="43544960"/>
        <c:axId val="43546496"/>
      </c:barChart>
      <c:catAx>
        <c:axId val="43544960"/>
        <c:scaling>
          <c:orientation val="minMax"/>
        </c:scaling>
        <c:delete val="0"/>
        <c:axPos val="b"/>
        <c:majorTickMark val="out"/>
        <c:minorTickMark val="none"/>
        <c:tickLblPos val="nextTo"/>
        <c:crossAx val="43546496"/>
        <c:crosses val="autoZero"/>
        <c:auto val="1"/>
        <c:lblAlgn val="ctr"/>
        <c:lblOffset val="100"/>
        <c:noMultiLvlLbl val="0"/>
      </c:catAx>
      <c:valAx>
        <c:axId val="43546496"/>
        <c:scaling>
          <c:orientation val="minMax"/>
        </c:scaling>
        <c:delete val="0"/>
        <c:axPos val="l"/>
        <c:majorGridlines/>
        <c:title>
          <c:tx>
            <c:rich>
              <a:bodyPr rot="-5400000" vert="horz"/>
              <a:lstStyle/>
              <a:p>
                <a:pPr>
                  <a:defRPr/>
                </a:pPr>
                <a:r>
                  <a:rPr lang="en-US"/>
                  <a:t>Output Voltage Magnitude (uV)</a:t>
                </a:r>
              </a:p>
            </c:rich>
          </c:tx>
          <c:layout/>
          <c:overlay val="0"/>
        </c:title>
        <c:numFmt formatCode="General" sourceLinked="1"/>
        <c:majorTickMark val="out"/>
        <c:minorTickMark val="none"/>
        <c:tickLblPos val="nextTo"/>
        <c:crossAx val="43544960"/>
        <c:crosses val="autoZero"/>
        <c:crossBetween val="between"/>
      </c:valAx>
    </c:plotArea>
    <c:legend>
      <c:legendPos val="b"/>
      <c:layout/>
      <c:overlay val="0"/>
    </c:legend>
    <c:plotVisOnly val="1"/>
    <c:dispBlanksAs val="gap"/>
    <c:showDLblsOverMax val="0"/>
  </c:chart>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0.21236</cdr:x>
      <cdr:y>0.12304</cdr:y>
    </cdr:from>
    <cdr:to>
      <cdr:x>0.30223</cdr:x>
      <cdr:y>0.17326</cdr:y>
    </cdr:to>
    <cdr:sp macro="" textlink="">
      <cdr:nvSpPr>
        <cdr:cNvPr id="2" name="TextBox 1"/>
        <cdr:cNvSpPr txBox="1"/>
      </cdr:nvSpPr>
      <cdr:spPr>
        <a:xfrm xmlns:a="http://schemas.openxmlformats.org/drawingml/2006/main">
          <a:off x="1560513" y="622301"/>
          <a:ext cx="660400" cy="2540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100" b="1" dirty="0" smtClean="0">
              <a:solidFill>
                <a:srgbClr val="C00000"/>
              </a:solidFill>
            </a:rPr>
            <a:t>1698 µV</a:t>
          </a:r>
          <a:endParaRPr lang="en-US" sz="1100" b="1" dirty="0">
            <a:solidFill>
              <a:srgbClr val="C00000"/>
            </a:solidFill>
          </a:endParaRPr>
        </a:p>
      </cdr:txBody>
    </cdr:sp>
  </cdr:relSizeAnchor>
  <cdr:relSizeAnchor xmlns:cdr="http://schemas.openxmlformats.org/drawingml/2006/chartDrawing">
    <cdr:from>
      <cdr:x>0.65327</cdr:x>
      <cdr:y>0.71061</cdr:y>
    </cdr:from>
    <cdr:to>
      <cdr:x>0.74314</cdr:x>
      <cdr:y>0.76083</cdr:y>
    </cdr:to>
    <cdr:sp macro="" textlink="">
      <cdr:nvSpPr>
        <cdr:cNvPr id="6" name="TextBox 1"/>
        <cdr:cNvSpPr txBox="1"/>
      </cdr:nvSpPr>
      <cdr:spPr>
        <a:xfrm xmlns:a="http://schemas.openxmlformats.org/drawingml/2006/main">
          <a:off x="4800600" y="3594100"/>
          <a:ext cx="660400" cy="254000"/>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r>
            <a:rPr lang="en-US" sz="1100" b="1" dirty="0" smtClean="0">
              <a:solidFill>
                <a:srgbClr val="C00000"/>
              </a:solidFill>
            </a:rPr>
            <a:t>177 µV</a:t>
          </a:r>
          <a:endParaRPr lang="en-US" sz="1100" b="1" dirty="0">
            <a:solidFill>
              <a:srgbClr val="C00000"/>
            </a:solidFill>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882" name="Rectangle 2"/>
          <p:cNvSpPr>
            <a:spLocks noGrp="1" noChangeArrowheads="1"/>
          </p:cNvSpPr>
          <p:nvPr>
            <p:ph type="hdr" sz="quarter"/>
          </p:nvPr>
        </p:nvSpPr>
        <p:spPr bwMode="auto">
          <a:xfrm>
            <a:off x="0" y="0"/>
            <a:ext cx="3037466" cy="464180"/>
          </a:xfrm>
          <a:prstGeom prst="rect">
            <a:avLst/>
          </a:prstGeom>
          <a:noFill/>
          <a:ln w="9525">
            <a:noFill/>
            <a:miter lim="800000"/>
            <a:headEnd/>
            <a:tailEnd/>
          </a:ln>
          <a:effectLst/>
        </p:spPr>
        <p:txBody>
          <a:bodyPr vert="horz" wrap="square" lIns="92290" tIns="46145" rIns="92290" bIns="46145" numCol="1" anchor="t" anchorCtr="0" compatLnSpc="1">
            <a:prstTxWarp prst="textNoShape">
              <a:avLst/>
            </a:prstTxWarp>
          </a:bodyPr>
          <a:lstStyle>
            <a:lvl1pPr>
              <a:defRPr sz="1200"/>
            </a:lvl1pPr>
          </a:lstStyle>
          <a:p>
            <a:endParaRPr lang="en-US"/>
          </a:p>
        </p:txBody>
      </p:sp>
      <p:sp>
        <p:nvSpPr>
          <p:cNvPr id="122883" name="Rectangle 3"/>
          <p:cNvSpPr>
            <a:spLocks noGrp="1" noChangeArrowheads="1"/>
          </p:cNvSpPr>
          <p:nvPr>
            <p:ph type="dt" sz="quarter" idx="1"/>
          </p:nvPr>
        </p:nvSpPr>
        <p:spPr bwMode="auto">
          <a:xfrm>
            <a:off x="3971330" y="0"/>
            <a:ext cx="3037465" cy="464180"/>
          </a:xfrm>
          <a:prstGeom prst="rect">
            <a:avLst/>
          </a:prstGeom>
          <a:noFill/>
          <a:ln w="9525">
            <a:noFill/>
            <a:miter lim="800000"/>
            <a:headEnd/>
            <a:tailEnd/>
          </a:ln>
          <a:effectLst/>
        </p:spPr>
        <p:txBody>
          <a:bodyPr vert="horz" wrap="square" lIns="92290" tIns="46145" rIns="92290" bIns="46145" numCol="1" anchor="t" anchorCtr="0" compatLnSpc="1">
            <a:prstTxWarp prst="textNoShape">
              <a:avLst/>
            </a:prstTxWarp>
          </a:bodyPr>
          <a:lstStyle>
            <a:lvl1pPr algn="r">
              <a:defRPr sz="1200"/>
            </a:lvl1pPr>
          </a:lstStyle>
          <a:p>
            <a:endParaRPr lang="en-US"/>
          </a:p>
        </p:txBody>
      </p:sp>
      <p:sp>
        <p:nvSpPr>
          <p:cNvPr id="122884" name="Rectangle 4"/>
          <p:cNvSpPr>
            <a:spLocks noGrp="1" noChangeArrowheads="1"/>
          </p:cNvSpPr>
          <p:nvPr>
            <p:ph type="ftr" sz="quarter" idx="2"/>
          </p:nvPr>
        </p:nvSpPr>
        <p:spPr bwMode="auto">
          <a:xfrm>
            <a:off x="0" y="8830621"/>
            <a:ext cx="3037466" cy="464180"/>
          </a:xfrm>
          <a:prstGeom prst="rect">
            <a:avLst/>
          </a:prstGeom>
          <a:noFill/>
          <a:ln w="9525">
            <a:noFill/>
            <a:miter lim="800000"/>
            <a:headEnd/>
            <a:tailEnd/>
          </a:ln>
          <a:effectLst/>
        </p:spPr>
        <p:txBody>
          <a:bodyPr vert="horz" wrap="square" lIns="92290" tIns="46145" rIns="92290" bIns="46145" numCol="1" anchor="b" anchorCtr="0" compatLnSpc="1">
            <a:prstTxWarp prst="textNoShape">
              <a:avLst/>
            </a:prstTxWarp>
          </a:bodyPr>
          <a:lstStyle>
            <a:lvl1pPr>
              <a:defRPr sz="1200"/>
            </a:lvl1pPr>
          </a:lstStyle>
          <a:p>
            <a:endParaRPr lang="en-US"/>
          </a:p>
        </p:txBody>
      </p:sp>
      <p:sp>
        <p:nvSpPr>
          <p:cNvPr id="122885" name="Rectangle 5"/>
          <p:cNvSpPr>
            <a:spLocks noGrp="1" noChangeArrowheads="1"/>
          </p:cNvSpPr>
          <p:nvPr>
            <p:ph type="sldNum" sz="quarter" idx="3"/>
          </p:nvPr>
        </p:nvSpPr>
        <p:spPr bwMode="auto">
          <a:xfrm>
            <a:off x="3971330" y="8830621"/>
            <a:ext cx="3037465" cy="464180"/>
          </a:xfrm>
          <a:prstGeom prst="rect">
            <a:avLst/>
          </a:prstGeom>
          <a:noFill/>
          <a:ln w="9525">
            <a:noFill/>
            <a:miter lim="800000"/>
            <a:headEnd/>
            <a:tailEnd/>
          </a:ln>
          <a:effectLst/>
        </p:spPr>
        <p:txBody>
          <a:bodyPr vert="horz" wrap="square" lIns="92290" tIns="46145" rIns="92290" bIns="46145" numCol="1" anchor="b" anchorCtr="0" compatLnSpc="1">
            <a:prstTxWarp prst="textNoShape">
              <a:avLst/>
            </a:prstTxWarp>
          </a:bodyPr>
          <a:lstStyle>
            <a:lvl1pPr algn="r">
              <a:defRPr sz="1200"/>
            </a:lvl1pPr>
          </a:lstStyle>
          <a:p>
            <a:fld id="{103C7419-61D9-46C1-97E9-76E9D8F8C3E9}" type="slidenum">
              <a:rPr lang="en-US"/>
              <a:pPr/>
              <a:t>‹#›</a:t>
            </a:fld>
            <a:endParaRPr lang="en-US"/>
          </a:p>
        </p:txBody>
      </p:sp>
    </p:spTree>
    <p:extLst>
      <p:ext uri="{BB962C8B-B14F-4D97-AF65-F5344CB8AC3E}">
        <p14:creationId xmlns:p14="http://schemas.microsoft.com/office/powerpoint/2010/main" val="25038387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1858" name="Rectangle 2"/>
          <p:cNvSpPr>
            <a:spLocks noGrp="1" noChangeArrowheads="1"/>
          </p:cNvSpPr>
          <p:nvPr>
            <p:ph type="hdr" sz="quarter"/>
          </p:nvPr>
        </p:nvSpPr>
        <p:spPr bwMode="auto">
          <a:xfrm>
            <a:off x="0" y="0"/>
            <a:ext cx="3037466" cy="464180"/>
          </a:xfrm>
          <a:prstGeom prst="rect">
            <a:avLst/>
          </a:prstGeom>
          <a:noFill/>
          <a:ln w="9525">
            <a:noFill/>
            <a:miter lim="800000"/>
            <a:headEnd/>
            <a:tailEnd/>
          </a:ln>
          <a:effectLst/>
        </p:spPr>
        <p:txBody>
          <a:bodyPr vert="horz" wrap="square" lIns="92290" tIns="46145" rIns="92290" bIns="46145" numCol="1" anchor="t" anchorCtr="0" compatLnSpc="1">
            <a:prstTxWarp prst="textNoShape">
              <a:avLst/>
            </a:prstTxWarp>
          </a:bodyPr>
          <a:lstStyle>
            <a:lvl1pPr>
              <a:defRPr sz="1200"/>
            </a:lvl1pPr>
          </a:lstStyle>
          <a:p>
            <a:endParaRPr lang="en-US"/>
          </a:p>
        </p:txBody>
      </p:sp>
      <p:sp>
        <p:nvSpPr>
          <p:cNvPr id="121859" name="Rectangle 3"/>
          <p:cNvSpPr>
            <a:spLocks noGrp="1" noChangeArrowheads="1"/>
          </p:cNvSpPr>
          <p:nvPr>
            <p:ph type="dt" idx="1"/>
          </p:nvPr>
        </p:nvSpPr>
        <p:spPr bwMode="auto">
          <a:xfrm>
            <a:off x="3971330" y="0"/>
            <a:ext cx="3037465" cy="464180"/>
          </a:xfrm>
          <a:prstGeom prst="rect">
            <a:avLst/>
          </a:prstGeom>
          <a:noFill/>
          <a:ln w="9525">
            <a:noFill/>
            <a:miter lim="800000"/>
            <a:headEnd/>
            <a:tailEnd/>
          </a:ln>
          <a:effectLst/>
        </p:spPr>
        <p:txBody>
          <a:bodyPr vert="horz" wrap="square" lIns="92290" tIns="46145" rIns="92290" bIns="46145" numCol="1" anchor="t" anchorCtr="0" compatLnSpc="1">
            <a:prstTxWarp prst="textNoShape">
              <a:avLst/>
            </a:prstTxWarp>
          </a:bodyPr>
          <a:lstStyle>
            <a:lvl1pPr algn="r">
              <a:defRPr sz="1200"/>
            </a:lvl1pPr>
          </a:lstStyle>
          <a:p>
            <a:endParaRPr lang="en-US"/>
          </a:p>
        </p:txBody>
      </p:sp>
      <p:sp>
        <p:nvSpPr>
          <p:cNvPr id="12292" name="Rectangle 4"/>
          <p:cNvSpPr>
            <a:spLocks noGrp="1" noRot="1" noChangeAspect="1" noChangeArrowheads="1" noTextEdit="1"/>
          </p:cNvSpPr>
          <p:nvPr>
            <p:ph type="sldImg" idx="2"/>
          </p:nvPr>
        </p:nvSpPr>
        <p:spPr bwMode="auto">
          <a:xfrm>
            <a:off x="1181100" y="698500"/>
            <a:ext cx="4648200" cy="3486150"/>
          </a:xfrm>
          <a:prstGeom prst="rect">
            <a:avLst/>
          </a:prstGeom>
          <a:noFill/>
          <a:ln w="9525">
            <a:solidFill>
              <a:srgbClr val="000000"/>
            </a:solidFill>
            <a:miter lim="800000"/>
            <a:headEnd/>
            <a:tailEnd/>
          </a:ln>
        </p:spPr>
      </p:sp>
      <p:sp>
        <p:nvSpPr>
          <p:cNvPr id="121861" name="Rectangle 5"/>
          <p:cNvSpPr>
            <a:spLocks noGrp="1" noChangeArrowheads="1"/>
          </p:cNvSpPr>
          <p:nvPr>
            <p:ph type="body" sz="quarter" idx="3"/>
          </p:nvPr>
        </p:nvSpPr>
        <p:spPr bwMode="auto">
          <a:xfrm>
            <a:off x="701201" y="4416111"/>
            <a:ext cx="5607998" cy="4182419"/>
          </a:xfrm>
          <a:prstGeom prst="rect">
            <a:avLst/>
          </a:prstGeom>
          <a:noFill/>
          <a:ln w="9525">
            <a:noFill/>
            <a:miter lim="800000"/>
            <a:headEnd/>
            <a:tailEnd/>
          </a:ln>
          <a:effectLst/>
        </p:spPr>
        <p:txBody>
          <a:bodyPr vert="horz" wrap="square" lIns="92290" tIns="46145" rIns="92290" bIns="46145"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21862" name="Rectangle 6"/>
          <p:cNvSpPr>
            <a:spLocks noGrp="1" noChangeArrowheads="1"/>
          </p:cNvSpPr>
          <p:nvPr>
            <p:ph type="ftr" sz="quarter" idx="4"/>
          </p:nvPr>
        </p:nvSpPr>
        <p:spPr bwMode="auto">
          <a:xfrm>
            <a:off x="0" y="8830621"/>
            <a:ext cx="3037466" cy="464180"/>
          </a:xfrm>
          <a:prstGeom prst="rect">
            <a:avLst/>
          </a:prstGeom>
          <a:noFill/>
          <a:ln w="9525">
            <a:noFill/>
            <a:miter lim="800000"/>
            <a:headEnd/>
            <a:tailEnd/>
          </a:ln>
          <a:effectLst/>
        </p:spPr>
        <p:txBody>
          <a:bodyPr vert="horz" wrap="square" lIns="92290" tIns="46145" rIns="92290" bIns="46145" numCol="1" anchor="b" anchorCtr="0" compatLnSpc="1">
            <a:prstTxWarp prst="textNoShape">
              <a:avLst/>
            </a:prstTxWarp>
          </a:bodyPr>
          <a:lstStyle>
            <a:lvl1pPr>
              <a:defRPr sz="1200"/>
            </a:lvl1pPr>
          </a:lstStyle>
          <a:p>
            <a:endParaRPr lang="en-US"/>
          </a:p>
        </p:txBody>
      </p:sp>
      <p:sp>
        <p:nvSpPr>
          <p:cNvPr id="121863" name="Rectangle 7"/>
          <p:cNvSpPr>
            <a:spLocks noGrp="1" noChangeArrowheads="1"/>
          </p:cNvSpPr>
          <p:nvPr>
            <p:ph type="sldNum" sz="quarter" idx="5"/>
          </p:nvPr>
        </p:nvSpPr>
        <p:spPr bwMode="auto">
          <a:xfrm>
            <a:off x="3971330" y="8830621"/>
            <a:ext cx="3037465" cy="464180"/>
          </a:xfrm>
          <a:prstGeom prst="rect">
            <a:avLst/>
          </a:prstGeom>
          <a:noFill/>
          <a:ln w="9525">
            <a:noFill/>
            <a:miter lim="800000"/>
            <a:headEnd/>
            <a:tailEnd/>
          </a:ln>
          <a:effectLst/>
        </p:spPr>
        <p:txBody>
          <a:bodyPr vert="horz" wrap="square" lIns="92290" tIns="46145" rIns="92290" bIns="46145" numCol="1" anchor="b" anchorCtr="0" compatLnSpc="1">
            <a:prstTxWarp prst="textNoShape">
              <a:avLst/>
            </a:prstTxWarp>
          </a:bodyPr>
          <a:lstStyle>
            <a:lvl1pPr algn="r">
              <a:defRPr sz="1200"/>
            </a:lvl1pPr>
          </a:lstStyle>
          <a:p>
            <a:fld id="{F603C3B5-9CFC-4B60-AD1F-942309290D4C}" type="slidenum">
              <a:rPr lang="en-US"/>
              <a:pPr/>
              <a:t>‹#›</a:t>
            </a:fld>
            <a:endParaRPr lang="en-US"/>
          </a:p>
        </p:txBody>
      </p:sp>
    </p:spTree>
    <p:extLst>
      <p:ext uri="{BB962C8B-B14F-4D97-AF65-F5344CB8AC3E}">
        <p14:creationId xmlns:p14="http://schemas.microsoft.com/office/powerpoint/2010/main" val="167748632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 simple wire of any metal will produce a voltage when there is a temperature difference between the two ends. Yes… believe it!</a:t>
            </a:r>
          </a:p>
          <a:p>
            <a:endParaRPr lang="en-US" dirty="0" smtClean="0"/>
          </a:p>
          <a:p>
            <a:r>
              <a:rPr lang="en-US" dirty="0" smtClean="0"/>
              <a:t>When one end of a conductive material is heated to a temperature larger than the opposite end, the electrons at the hot end are more thermally energized than the electrons at the cooler end. These more energetic electrons begin to diffuse toward the cooler end. Of course, charge neutrality is maintained; however, this redistribution of electrons creates a negative charge at the cool end and an equal positive charge (absence of electrons) at the hot end. Consequently, heating one end of a conductor creates a electrostatic voltage due to the redistribution of thermally energized electrons throughout the entire material. This is referred to as the “Seebeck effect.” While a single wire does not form a thermocouple, this “Seebeck effect” is the fundamental property that governs thermocouple operation. </a:t>
            </a:r>
          </a:p>
          <a:p>
            <a:endParaRPr lang="en-US" dirty="0"/>
          </a:p>
        </p:txBody>
      </p:sp>
      <p:sp>
        <p:nvSpPr>
          <p:cNvPr id="4" name="Slide Number Placeholder 3"/>
          <p:cNvSpPr>
            <a:spLocks noGrp="1"/>
          </p:cNvSpPr>
          <p:nvPr>
            <p:ph type="sldNum" sz="quarter" idx="10"/>
          </p:nvPr>
        </p:nvSpPr>
        <p:spPr/>
        <p:txBody>
          <a:bodyPr/>
          <a:lstStyle/>
          <a:p>
            <a:fld id="{F603C3B5-9CFC-4B60-AD1F-942309290D4C}"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effect of the</a:t>
            </a:r>
            <a:r>
              <a:rPr lang="en-US" baseline="0" dirty="0" smtClean="0"/>
              <a:t> vias is not nearly as pronounced. While there were shifts observed in the output voltage, they are not significant enough to be sure that the vias are responsible. Remember that every amplifier has drift over temperature, so it’s possible that V</a:t>
            </a:r>
            <a:r>
              <a:rPr lang="en-US" baseline="-25000" dirty="0" smtClean="0"/>
              <a:t>OS</a:t>
            </a:r>
            <a:r>
              <a:rPr lang="en-US" baseline="0" dirty="0" smtClean="0"/>
              <a:t> and gain error drift are largely responsible for the results seen here.</a:t>
            </a:r>
            <a:endParaRPr lang="en-US" dirty="0"/>
          </a:p>
        </p:txBody>
      </p:sp>
      <p:sp>
        <p:nvSpPr>
          <p:cNvPr id="4" name="Slide Number Placeholder 3"/>
          <p:cNvSpPr>
            <a:spLocks noGrp="1"/>
          </p:cNvSpPr>
          <p:nvPr>
            <p:ph type="sldNum" sz="quarter" idx="10"/>
          </p:nvPr>
        </p:nvSpPr>
        <p:spPr/>
        <p:txBody>
          <a:bodyPr/>
          <a:lstStyle/>
          <a:p>
            <a:fld id="{F603C3B5-9CFC-4B60-AD1F-942309290D4C}"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slide gives the conclusions from our parasitic thermocouple test.</a:t>
            </a:r>
            <a:endParaRPr lang="en-US" dirty="0"/>
          </a:p>
        </p:txBody>
      </p:sp>
      <p:sp>
        <p:nvSpPr>
          <p:cNvPr id="4" name="Slide Number Placeholder 3"/>
          <p:cNvSpPr>
            <a:spLocks noGrp="1"/>
          </p:cNvSpPr>
          <p:nvPr>
            <p:ph type="sldNum" sz="quarter" idx="10"/>
          </p:nvPr>
        </p:nvSpPr>
        <p:spPr/>
        <p:txBody>
          <a:bodyPr/>
          <a:lstStyle/>
          <a:p>
            <a:fld id="{F603C3B5-9CFC-4B60-AD1F-942309290D4C}"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slide gives several recommendations on how to minimize the effects of parasitic thermocouples on a PCB.</a:t>
            </a:r>
            <a:endParaRPr lang="en-US" dirty="0"/>
          </a:p>
        </p:txBody>
      </p:sp>
      <p:sp>
        <p:nvSpPr>
          <p:cNvPr id="4" name="Slide Number Placeholder 3"/>
          <p:cNvSpPr>
            <a:spLocks noGrp="1"/>
          </p:cNvSpPr>
          <p:nvPr>
            <p:ph type="sldNum" sz="quarter" idx="10"/>
          </p:nvPr>
        </p:nvSpPr>
        <p:spPr/>
        <p:txBody>
          <a:bodyPr/>
          <a:lstStyle/>
          <a:p>
            <a:fld id="{F603C3B5-9CFC-4B60-AD1F-942309290D4C}"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slide illustrates some</a:t>
            </a:r>
            <a:r>
              <a:rPr lang="en-US" baseline="0" dirty="0" smtClean="0"/>
              <a:t> of the recommendations given in the previous slide.</a:t>
            </a:r>
            <a:endParaRPr lang="en-US" dirty="0"/>
          </a:p>
        </p:txBody>
      </p:sp>
      <p:sp>
        <p:nvSpPr>
          <p:cNvPr id="4" name="Slide Number Placeholder 3"/>
          <p:cNvSpPr>
            <a:spLocks noGrp="1"/>
          </p:cNvSpPr>
          <p:nvPr>
            <p:ph type="sldNum" sz="quarter" idx="10"/>
          </p:nvPr>
        </p:nvSpPr>
        <p:spPr/>
        <p:txBody>
          <a:bodyPr/>
          <a:lstStyle/>
          <a:p>
            <a:fld id="{F603C3B5-9CFC-4B60-AD1F-942309290D4C}" type="slidenum">
              <a:rPr lang="en-US" smtClean="0"/>
              <a:pPr/>
              <a:t>14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Different metals, metal alloys and semiconductor materials are employed in the construction of thermocouples. Their thermoelectric sensitivities, or Seebeck coefficients, can vary significantly in magnitude and may be positive or negative.</a:t>
            </a:r>
          </a:p>
          <a:p>
            <a:endParaRPr lang="en-US" dirty="0" smtClean="0"/>
          </a:p>
          <a:p>
            <a:r>
              <a:rPr lang="en-US" dirty="0" smtClean="0"/>
              <a:t>The material selections have been well characterized and standardized, and form the basis for the commonly available thermocouples.</a:t>
            </a:r>
          </a:p>
          <a:p>
            <a:endParaRPr lang="en-US" dirty="0" smtClean="0"/>
          </a:p>
          <a:p>
            <a:r>
              <a:rPr lang="en-US" dirty="0" smtClean="0"/>
              <a:t>Note that different tables may list a somewhat different Seebeck coefficients for a given material. Be sure to note the temperature at which the coefficient is specified. Thermocouples are not perfectly linear across temperature. They may produce a different Seebeck voltage coefficient within the different temperature ranges that they operate. This occurs because the Seebeck voltage generated is dependent on a complex mix consisting of the Seebeck, Peltier and Thomson effects.</a:t>
            </a:r>
          </a:p>
          <a:p>
            <a:endParaRPr lang="en-US" dirty="0"/>
          </a:p>
        </p:txBody>
      </p:sp>
      <p:sp>
        <p:nvSpPr>
          <p:cNvPr id="4" name="Slide Number Placeholder 3"/>
          <p:cNvSpPr>
            <a:spLocks noGrp="1"/>
          </p:cNvSpPr>
          <p:nvPr>
            <p:ph type="sldNum" sz="quarter" idx="10"/>
          </p:nvPr>
        </p:nvSpPr>
        <p:spPr/>
        <p:txBody>
          <a:bodyPr/>
          <a:lstStyle/>
          <a:p>
            <a:fld id="{F603C3B5-9CFC-4B60-AD1F-942309290D4C}"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Different thermocouple materials have different capacities for moving charge carriers in response to thermal flow. The current level in one conductor will overcome or complement the potential for thermally generated current flow in the other conductor. The result is a continuous current flow that is the difference between the currents generated in the two conductors.</a:t>
            </a:r>
          </a:p>
          <a:p>
            <a:endParaRPr lang="en-US" dirty="0" smtClean="0"/>
          </a:p>
          <a:p>
            <a:r>
              <a:rPr lang="en-US" dirty="0" smtClean="0"/>
              <a:t>For this example, the two selected metals are copper and constantan which have Seebeck coefficients of approximately +6.5uV/</a:t>
            </a:r>
            <a:r>
              <a:rPr lang="en-US" dirty="0" smtClean="0">
                <a:cs typeface="Arial" pitchFamily="34" charset="0"/>
              </a:rPr>
              <a:t>°C and -35uV</a:t>
            </a:r>
            <a:r>
              <a:rPr lang="en-US" dirty="0" smtClean="0"/>
              <a:t>/</a:t>
            </a:r>
            <a:r>
              <a:rPr lang="en-US" dirty="0" smtClean="0">
                <a:cs typeface="Arial" pitchFamily="34" charset="0"/>
              </a:rPr>
              <a:t>°C, respectively. The difference between these two coefficients results in a thermocouple sensitivity of about +41.5uV</a:t>
            </a:r>
            <a:r>
              <a:rPr lang="en-US" dirty="0" smtClean="0"/>
              <a:t>/</a:t>
            </a:r>
            <a:r>
              <a:rPr lang="en-US" dirty="0" smtClean="0">
                <a:cs typeface="Arial" pitchFamily="34" charset="0"/>
              </a:rPr>
              <a:t>°C at 0°C. </a:t>
            </a:r>
            <a:endParaRPr lang="en-US" dirty="0" smtClean="0"/>
          </a:p>
          <a:p>
            <a:endParaRPr lang="en-US" dirty="0"/>
          </a:p>
        </p:txBody>
      </p:sp>
      <p:sp>
        <p:nvSpPr>
          <p:cNvPr id="4" name="Slide Number Placeholder 3"/>
          <p:cNvSpPr>
            <a:spLocks noGrp="1"/>
          </p:cNvSpPr>
          <p:nvPr>
            <p:ph type="sldNum" sz="quarter" idx="10"/>
          </p:nvPr>
        </p:nvSpPr>
        <p:spPr/>
        <p:txBody>
          <a:bodyPr/>
          <a:lstStyle/>
          <a:p>
            <a:fld id="{F603C3B5-9CFC-4B60-AD1F-942309290D4C}"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These are some </a:t>
            </a:r>
            <a:r>
              <a:rPr lang="en-US" baseline="0" dirty="0" smtClean="0"/>
              <a:t>common ways that parasitic thermocouples can be formed on a PCB.</a:t>
            </a:r>
          </a:p>
          <a:p>
            <a:endParaRPr lang="en-US" baseline="0" dirty="0" smtClean="0"/>
          </a:p>
          <a:p>
            <a:r>
              <a:rPr lang="en-US" baseline="0" dirty="0" smtClean="0"/>
              <a:t>As an example, a surface-mount resistor installed on a PCB contains four junctions of dissimilar conductors and therefore four thermocouples.</a:t>
            </a:r>
            <a:endParaRPr lang="en-US" dirty="0"/>
          </a:p>
        </p:txBody>
      </p:sp>
      <p:sp>
        <p:nvSpPr>
          <p:cNvPr id="4" name="Slide Number Placeholder 3"/>
          <p:cNvSpPr>
            <a:spLocks noGrp="1"/>
          </p:cNvSpPr>
          <p:nvPr>
            <p:ph type="sldNum" sz="quarter" idx="10"/>
          </p:nvPr>
        </p:nvSpPr>
        <p:spPr/>
        <p:txBody>
          <a:bodyPr/>
          <a:lstStyle/>
          <a:p>
            <a:fld id="{F603C3B5-9CFC-4B60-AD1F-942309290D4C}"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Here we assume that a temperature gradient of +1.2</a:t>
            </a:r>
            <a:r>
              <a:rPr kumimoji="0" lang="en-US" sz="1200" b="0" i="0" u="none" strike="noStrike" kern="0" cap="none" spc="0" normalizeH="0" noProof="0" dirty="0" smtClean="0">
                <a:ln>
                  <a:noFill/>
                </a:ln>
                <a:solidFill>
                  <a:schemeClr val="tx1"/>
                </a:solidFill>
                <a:effectLst/>
                <a:uLnTx/>
                <a:uFillTx/>
                <a:latin typeface="Arial"/>
                <a:cs typeface="Arial"/>
              </a:rPr>
              <a:t>°</a:t>
            </a:r>
            <a:r>
              <a:rPr kumimoji="0" lang="en-US" sz="1200" b="0" i="0" u="none" strike="noStrike" kern="0" cap="none" spc="0" normalizeH="0" noProof="0" dirty="0" smtClean="0">
                <a:ln>
                  <a:noFill/>
                </a:ln>
                <a:solidFill>
                  <a:schemeClr val="tx1"/>
                </a:solidFill>
                <a:effectLst/>
                <a:uLnTx/>
                <a:uFillTx/>
                <a:latin typeface="Arial" charset="0"/>
                <a:ea typeface="+mn-ea"/>
                <a:cs typeface="+mn-cs"/>
              </a:rPr>
              <a:t>C is present across the resistor. If we know the Seebeck coefficients of the metals involved, we can</a:t>
            </a:r>
            <a:r>
              <a:rPr kumimoji="0" lang="en-US" sz="1200" b="0" i="0" u="none" strike="noStrike" kern="0" cap="none" spc="0" normalizeH="0" baseline="0" noProof="0" dirty="0" smtClean="0">
                <a:ln>
                  <a:noFill/>
                </a:ln>
                <a:solidFill>
                  <a:schemeClr val="tx1"/>
                </a:solidFill>
                <a:effectLst/>
                <a:uLnTx/>
                <a:uFillTx/>
                <a:latin typeface="Arial" charset="0"/>
                <a:ea typeface="+mn-ea"/>
                <a:cs typeface="+mn-cs"/>
              </a:rPr>
              <a:t> calculated the expected thermoelectric voltage caused by the temperature change. In this case, a total of -38uV was developed across the resistor.</a:t>
            </a:r>
            <a:endParaRPr lang="en-US" dirty="0"/>
          </a:p>
        </p:txBody>
      </p:sp>
      <p:sp>
        <p:nvSpPr>
          <p:cNvPr id="4" name="Slide Number Placeholder 3"/>
          <p:cNvSpPr>
            <a:spLocks noGrp="1"/>
          </p:cNvSpPr>
          <p:nvPr>
            <p:ph type="sldNum" sz="quarter" idx="10"/>
          </p:nvPr>
        </p:nvSpPr>
        <p:spPr/>
        <p:txBody>
          <a:bodyPr/>
          <a:lstStyle/>
          <a:p>
            <a:fld id="{F603C3B5-9CFC-4B60-AD1F-942309290D4C}"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Two similar circuits were designed to test the effects of parasitic thermocouples in a precision instrumentation amplifier circuit</a:t>
            </a:r>
          </a:p>
          <a:p>
            <a:endParaRPr lang="en-US" b="1" dirty="0" smtClean="0"/>
          </a:p>
          <a:p>
            <a:r>
              <a:rPr lang="en-US" b="1" dirty="0" smtClean="0"/>
              <a:t>Circuit 1</a:t>
            </a:r>
            <a:r>
              <a:rPr lang="en-US" b="1" baseline="0" dirty="0" smtClean="0"/>
              <a:t> </a:t>
            </a:r>
            <a:r>
              <a:rPr lang="en-US" b="1" dirty="0" smtClean="0"/>
              <a:t>– Asymmetrical</a:t>
            </a:r>
          </a:p>
          <a:p>
            <a:pPr lvl="1"/>
            <a:r>
              <a:rPr lang="en-US" dirty="0" smtClean="0"/>
              <a:t>INA333 with gain = 101V/V</a:t>
            </a:r>
          </a:p>
          <a:p>
            <a:pPr lvl="1"/>
            <a:r>
              <a:rPr lang="en-US" dirty="0" smtClean="0"/>
              <a:t>V</a:t>
            </a:r>
            <a:r>
              <a:rPr lang="en-US" baseline="-25000" dirty="0" smtClean="0"/>
              <a:t>IN+</a:t>
            </a:r>
            <a:r>
              <a:rPr lang="en-US" dirty="0" smtClean="0"/>
              <a:t> and V</a:t>
            </a:r>
            <a:r>
              <a:rPr lang="en-US" baseline="-25000" dirty="0" smtClean="0"/>
              <a:t>IN-</a:t>
            </a:r>
            <a:r>
              <a:rPr lang="en-US" dirty="0" smtClean="0"/>
              <a:t> shorted, no input signal applied</a:t>
            </a:r>
            <a:endParaRPr lang="en-US" b="1" dirty="0" smtClean="0"/>
          </a:p>
          <a:p>
            <a:pPr lvl="1"/>
            <a:r>
              <a:rPr lang="en-US" dirty="0" smtClean="0"/>
              <a:t>5</a:t>
            </a:r>
            <a:r>
              <a:rPr lang="en-US" baseline="0" dirty="0" smtClean="0"/>
              <a:t> parasitic </a:t>
            </a:r>
            <a:r>
              <a:rPr lang="en-US" dirty="0" smtClean="0"/>
              <a:t>thermocouples in</a:t>
            </a:r>
            <a:r>
              <a:rPr lang="en-US" baseline="0" dirty="0" smtClean="0"/>
              <a:t> series on </a:t>
            </a:r>
            <a:r>
              <a:rPr lang="en-US" dirty="0" smtClean="0"/>
              <a:t>V</a:t>
            </a:r>
            <a:r>
              <a:rPr lang="en-US" baseline="-25000" dirty="0" smtClean="0"/>
              <a:t>IN-</a:t>
            </a:r>
            <a:r>
              <a:rPr lang="en-US" dirty="0" smtClean="0"/>
              <a:t> copper trace</a:t>
            </a:r>
          </a:p>
          <a:p>
            <a:pPr lvl="1"/>
            <a:endParaRPr lang="en-US" dirty="0" smtClean="0">
              <a:latin typeface="Arial"/>
              <a:cs typeface="Arial"/>
            </a:endParaRPr>
          </a:p>
          <a:p>
            <a:pPr lvl="1"/>
            <a:r>
              <a:rPr lang="en-US" dirty="0" smtClean="0">
                <a:latin typeface="Arial"/>
                <a:cs typeface="Arial"/>
              </a:rPr>
              <a:t>V</a:t>
            </a:r>
            <a:r>
              <a:rPr lang="en-US" baseline="-25000" dirty="0" smtClean="0">
                <a:latin typeface="Arial"/>
                <a:cs typeface="Arial"/>
              </a:rPr>
              <a:t>OUT</a:t>
            </a:r>
            <a:r>
              <a:rPr lang="en-US" dirty="0" smtClean="0">
                <a:latin typeface="Arial"/>
                <a:cs typeface="Arial"/>
              </a:rPr>
              <a:t> of INA333 was measured to observe change in V</a:t>
            </a:r>
            <a:r>
              <a:rPr lang="en-US" baseline="-25000" dirty="0" smtClean="0">
                <a:latin typeface="Arial"/>
                <a:cs typeface="Arial"/>
              </a:rPr>
              <a:t>OS</a:t>
            </a:r>
            <a:r>
              <a:rPr lang="en-US" dirty="0" smtClean="0">
                <a:latin typeface="Arial"/>
                <a:cs typeface="Arial"/>
              </a:rPr>
              <a:t> as a result of parasitic thermocouple effect</a:t>
            </a:r>
            <a:endParaRPr lang="en-US" dirty="0" smtClean="0"/>
          </a:p>
          <a:p>
            <a:pPr lvl="1"/>
            <a:endParaRPr lang="en-US" dirty="0" smtClean="0"/>
          </a:p>
        </p:txBody>
      </p:sp>
      <p:sp>
        <p:nvSpPr>
          <p:cNvPr id="4" name="Slide Number Placeholder 3"/>
          <p:cNvSpPr>
            <a:spLocks noGrp="1"/>
          </p:cNvSpPr>
          <p:nvPr>
            <p:ph type="sldNum" sz="quarter" idx="10"/>
          </p:nvPr>
        </p:nvSpPr>
        <p:spPr/>
        <p:txBody>
          <a:bodyPr/>
          <a:lstStyle/>
          <a:p>
            <a:fld id="{F603C3B5-9CFC-4B60-AD1F-942309290D4C}"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Circuit 2 – Symmetrical</a:t>
            </a:r>
          </a:p>
          <a:p>
            <a:pPr lvl="1"/>
            <a:r>
              <a:rPr lang="en-US" dirty="0" smtClean="0"/>
              <a:t>Same as Circuit 1, but the thermocouples are present on both the V</a:t>
            </a:r>
            <a:r>
              <a:rPr lang="en-US" baseline="-25000" dirty="0" smtClean="0"/>
              <a:t>IN-</a:t>
            </a:r>
            <a:r>
              <a:rPr lang="en-US" dirty="0" smtClean="0"/>
              <a:t> and V</a:t>
            </a:r>
            <a:r>
              <a:rPr lang="en-US" baseline="-25000" dirty="0" smtClean="0"/>
              <a:t>IN+</a:t>
            </a:r>
            <a:r>
              <a:rPr lang="en-US" dirty="0" smtClean="0"/>
              <a:t> traces</a:t>
            </a:r>
          </a:p>
          <a:p>
            <a:pPr lvl="1"/>
            <a:endParaRPr lang="en-US" dirty="0" smtClean="0"/>
          </a:p>
          <a:p>
            <a:pPr lvl="1"/>
            <a:r>
              <a:rPr lang="en-US" dirty="0" smtClean="0"/>
              <a:t>Both circuits include both 0</a:t>
            </a:r>
            <a:r>
              <a:rPr lang="el-GR" dirty="0" smtClean="0">
                <a:latin typeface="Arial"/>
                <a:cs typeface="Arial"/>
              </a:rPr>
              <a:t>Ω</a:t>
            </a:r>
            <a:r>
              <a:rPr lang="en-US" dirty="0" smtClean="0">
                <a:latin typeface="Arial"/>
                <a:cs typeface="Arial"/>
              </a:rPr>
              <a:t> and via thermocouple tests (selectable via jumpers or swapping resistors)</a:t>
            </a:r>
          </a:p>
          <a:p>
            <a:pPr lvl="1"/>
            <a:endParaRPr lang="en-US" dirty="0" smtClean="0"/>
          </a:p>
        </p:txBody>
      </p:sp>
      <p:sp>
        <p:nvSpPr>
          <p:cNvPr id="4" name="Slide Number Placeholder 3"/>
          <p:cNvSpPr>
            <a:spLocks noGrp="1"/>
          </p:cNvSpPr>
          <p:nvPr>
            <p:ph type="sldNum" sz="quarter" idx="10"/>
          </p:nvPr>
        </p:nvSpPr>
        <p:spPr/>
        <p:txBody>
          <a:bodyPr/>
          <a:lstStyle/>
          <a:p>
            <a:fld id="{F603C3B5-9CFC-4B60-AD1F-942309290D4C}"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slide shows the PCB layout for this test circuit.</a:t>
            </a:r>
          </a:p>
          <a:p>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Note that several </a:t>
            </a:r>
            <a:r>
              <a:rPr lang="en-US" dirty="0" smtClean="0">
                <a:latin typeface="Arial"/>
                <a:cs typeface="Arial"/>
              </a:rPr>
              <a:t>5W resistor strings are included to provide controlled, on-board heat generation. Also note that there</a:t>
            </a:r>
            <a:r>
              <a:rPr lang="en-US" baseline="0" dirty="0" smtClean="0">
                <a:latin typeface="Arial"/>
                <a:cs typeface="Arial"/>
              </a:rPr>
              <a:t> is no copper pour underneath the symmetrical circuit, while a GND pour is present on the bottom of the board beneath the asymmetrical circuit. This is done in order to test the benefit of thermally isolating the sensitive input circuitry from the thermal gradients induced on the board.</a:t>
            </a:r>
            <a:endParaRPr lang="en-US" dirty="0" smtClean="0">
              <a:latin typeface="Arial"/>
              <a:cs typeface="Arial"/>
            </a:endParaRPr>
          </a:p>
          <a:p>
            <a:endParaRPr lang="en-US" dirty="0"/>
          </a:p>
        </p:txBody>
      </p:sp>
      <p:sp>
        <p:nvSpPr>
          <p:cNvPr id="4" name="Slide Number Placeholder 3"/>
          <p:cNvSpPr>
            <a:spLocks noGrp="1"/>
          </p:cNvSpPr>
          <p:nvPr>
            <p:ph type="sldNum" sz="quarter" idx="10"/>
          </p:nvPr>
        </p:nvSpPr>
        <p:spPr/>
        <p:txBody>
          <a:bodyPr/>
          <a:lstStyle/>
          <a:p>
            <a:fld id="{F603C3B5-9CFC-4B60-AD1F-942309290D4C}"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As you can see, heating the board caused</a:t>
            </a:r>
            <a:r>
              <a:rPr lang="en-US" baseline="0" dirty="0" smtClean="0"/>
              <a:t> the asymmetrical 0-ohm resistor circuit to show a huge shift  of nearly 1700µV in output voltage. Referred to the input, this is a shift in V</a:t>
            </a:r>
            <a:r>
              <a:rPr lang="en-US" baseline="-25000" dirty="0" smtClean="0"/>
              <a:t>OS</a:t>
            </a:r>
            <a:r>
              <a:rPr lang="en-US" baseline="0" dirty="0" smtClean="0"/>
              <a:t> of 17µV.</a:t>
            </a:r>
          </a:p>
          <a:p>
            <a:endParaRPr lang="en-US" baseline="0" dirty="0" smtClean="0"/>
          </a:p>
          <a:p>
            <a:r>
              <a:rPr lang="en-US" baseline="0" dirty="0" smtClean="0"/>
              <a:t>The symmetrical 0-ohm circuit did not experience as drastic of a shift. This is both due to the cancellation of thermoelectric voltages by the balanced network of resistors and the thermal isolation provided by the cutout in the ground plane.</a:t>
            </a:r>
            <a:endParaRPr lang="en-US" dirty="0"/>
          </a:p>
        </p:txBody>
      </p:sp>
      <p:sp>
        <p:nvSpPr>
          <p:cNvPr id="4" name="Slide Number Placeholder 3"/>
          <p:cNvSpPr>
            <a:spLocks noGrp="1"/>
          </p:cNvSpPr>
          <p:nvPr>
            <p:ph type="sldNum" sz="quarter" idx="10"/>
          </p:nvPr>
        </p:nvSpPr>
        <p:spPr/>
        <p:txBody>
          <a:bodyPr/>
          <a:lstStyle/>
          <a:p>
            <a:fld id="{F603C3B5-9CFC-4B60-AD1F-942309290D4C}"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42900" y="1943100"/>
            <a:ext cx="8458200" cy="1470025"/>
          </a:xfrm>
        </p:spPr>
        <p:txBody>
          <a:bodyPr/>
          <a:lstStyle>
            <a:lvl1pPr>
              <a:defRPr sz="4000">
                <a:solidFill>
                  <a:schemeClr val="tx2"/>
                </a:solidFill>
              </a:defRPr>
            </a:lvl1pPr>
          </a:lstStyle>
          <a:p>
            <a:r>
              <a:rPr lang="en-US" smtClean="0"/>
              <a:t>Click to edit Master title style</a:t>
            </a:r>
            <a:endParaRPr lang="en-US" dirty="0"/>
          </a:p>
        </p:txBody>
      </p:sp>
      <p:sp>
        <p:nvSpPr>
          <p:cNvPr id="3075" name="Rectangle 3"/>
          <p:cNvSpPr>
            <a:spLocks noGrp="1" noChangeArrowheads="1"/>
          </p:cNvSpPr>
          <p:nvPr>
            <p:ph type="subTitle" idx="1"/>
          </p:nvPr>
        </p:nvSpPr>
        <p:spPr>
          <a:xfrm>
            <a:off x="342900" y="3698875"/>
            <a:ext cx="8458200" cy="1485900"/>
          </a:xfrm>
          <a:ln/>
        </p:spPr>
        <p:txBody>
          <a:bodyPr/>
          <a:lstStyle>
            <a:lvl1pPr marL="0" indent="0">
              <a:buFontTx/>
              <a:buNone/>
              <a:defRPr b="1"/>
            </a:lvl1pPr>
          </a:lstStyle>
          <a:p>
            <a:r>
              <a:rPr lang="en-US" smtClean="0"/>
              <a:t>Click to edit Master subtitle style</a:t>
            </a:r>
            <a:endParaRPr lang="en-US"/>
          </a:p>
        </p:txBody>
      </p:sp>
      <p:sp>
        <p:nvSpPr>
          <p:cNvPr id="4" name="Rectangle 24"/>
          <p:cNvSpPr>
            <a:spLocks noGrp="1" noChangeArrowheads="1"/>
          </p:cNvSpPr>
          <p:nvPr>
            <p:ph type="sldNum" sz="quarter" idx="10"/>
          </p:nvPr>
        </p:nvSpPr>
        <p:spPr>
          <a:xfrm>
            <a:off x="6642100" y="6038850"/>
            <a:ext cx="2133600" cy="206375"/>
          </a:xfrm>
        </p:spPr>
        <p:txBody>
          <a:bodyPr/>
          <a:lstStyle>
            <a:lvl1pPr>
              <a:defRPr/>
            </a:lvl1pPr>
          </a:lstStyle>
          <a:p>
            <a:fld id="{B1006088-BF21-4FD5-870B-675EAADE47BD}"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fld id="{4BD60626-1ACC-48B1-8201-AA7BD5684B54}"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3200" b="1">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20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fld id="{B1F5D59E-3020-483D-90FC-392986F41C50}"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800" b="1">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fld id="{7E2DB302-961D-41B7-BD2E-EA757E550C4C}"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Rectangle 6"/>
          <p:cNvSpPr>
            <a:spLocks noGrp="1" noChangeArrowheads="1"/>
          </p:cNvSpPr>
          <p:nvPr>
            <p:ph type="sldNum" sz="quarter" idx="10"/>
          </p:nvPr>
        </p:nvSpPr>
        <p:spPr>
          <a:ln/>
        </p:spPr>
        <p:txBody>
          <a:bodyPr/>
          <a:lstStyle>
            <a:lvl1pPr>
              <a:defRPr/>
            </a:lvl1pPr>
          </a:lstStyle>
          <a:p>
            <a:fld id="{89852D4D-CA63-4F5E-A04D-C043C1229BEE}" type="slidenum">
              <a:rPr lang="en-US"/>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3" y="142875"/>
            <a:ext cx="2141537" cy="5735638"/>
          </a:xfrm>
        </p:spPr>
        <p:txBody>
          <a:bodyPr vert="eaVert"/>
          <a:lstStyle>
            <a:lvl1pPr>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31775" y="142875"/>
            <a:ext cx="6275388" cy="57356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fld id="{1C0706DD-24B8-4851-91EA-2616D1811F38}"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pic>
        <p:nvPicPr>
          <p:cNvPr id="4" name="Picture 6" descr="selected_powerpoint_bg_2.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13" name="Rectangle 12"/>
          <p:cNvSpPr/>
          <p:nvPr userDrawn="1"/>
        </p:nvSpPr>
        <p:spPr>
          <a:xfrm>
            <a:off x="0" y="6321425"/>
            <a:ext cx="8810625" cy="466344"/>
          </a:xfrm>
          <a:prstGeom prst="rect">
            <a:avLst/>
          </a:prstGeom>
          <a:solidFill>
            <a:schemeClr val="bg1"/>
          </a:solidFill>
          <a:ln w="9525">
            <a:solidFill>
              <a:srgbClr val="AAAAA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27" descr="ti_logo_powerpoint_1_line.png"/>
          <p:cNvPicPr>
            <a:picLocks noChangeAspect="1"/>
          </p:cNvPicPr>
          <p:nvPr userDrawn="1"/>
        </p:nvPicPr>
        <p:blipFill>
          <a:blip r:embed="rId3" cstate="print"/>
          <a:srcRect/>
          <a:stretch>
            <a:fillRect/>
          </a:stretch>
        </p:blipFill>
        <p:spPr bwMode="auto">
          <a:xfrm>
            <a:off x="6675438" y="6440488"/>
            <a:ext cx="1874837" cy="231775"/>
          </a:xfrm>
          <a:prstGeom prst="rect">
            <a:avLst/>
          </a:prstGeom>
          <a:noFill/>
          <a:ln w="9525">
            <a:noFill/>
            <a:miter lim="800000"/>
            <a:headEnd/>
            <a:tailEnd/>
          </a:ln>
        </p:spPr>
      </p:pic>
      <p:sp>
        <p:nvSpPr>
          <p:cNvPr id="3074" name="Rectangle 2"/>
          <p:cNvSpPr>
            <a:spLocks noGrp="1" noChangeArrowheads="1"/>
          </p:cNvSpPr>
          <p:nvPr>
            <p:ph type="ctrTitle"/>
          </p:nvPr>
        </p:nvSpPr>
        <p:spPr>
          <a:xfrm>
            <a:off x="342900" y="1943100"/>
            <a:ext cx="8458200" cy="1470025"/>
          </a:xfrm>
        </p:spPr>
        <p:txBody>
          <a:bodyPr/>
          <a:lstStyle>
            <a:lvl1pPr>
              <a:defRPr sz="4000">
                <a:solidFill>
                  <a:schemeClr val="tx2"/>
                </a:solidFill>
              </a:defRPr>
            </a:lvl1pPr>
          </a:lstStyle>
          <a:p>
            <a:r>
              <a:rPr lang="en-US" smtClean="0"/>
              <a:t>Click to edit Master title style</a:t>
            </a:r>
            <a:endParaRPr lang="en-US" dirty="0"/>
          </a:p>
        </p:txBody>
      </p:sp>
      <p:sp>
        <p:nvSpPr>
          <p:cNvPr id="3075" name="Rectangle 3"/>
          <p:cNvSpPr>
            <a:spLocks noGrp="1" noChangeArrowheads="1"/>
          </p:cNvSpPr>
          <p:nvPr>
            <p:ph type="subTitle" idx="1"/>
          </p:nvPr>
        </p:nvSpPr>
        <p:spPr>
          <a:xfrm>
            <a:off x="342900" y="3698875"/>
            <a:ext cx="8458200" cy="1485900"/>
          </a:xfrm>
          <a:ln/>
        </p:spPr>
        <p:txBody>
          <a:bodyPr/>
          <a:lstStyle>
            <a:lvl1pPr marL="0" indent="0">
              <a:buFontTx/>
              <a:buNone/>
              <a:defRPr b="1"/>
            </a:lvl1pPr>
          </a:lstStyle>
          <a:p>
            <a:r>
              <a:rPr lang="en-US" smtClean="0"/>
              <a:t>Click to edit Master subtitle style</a:t>
            </a:r>
            <a:endParaRPr lang="en-US"/>
          </a:p>
        </p:txBody>
      </p:sp>
      <p:sp>
        <p:nvSpPr>
          <p:cNvPr id="12" name="Rectangle 24"/>
          <p:cNvSpPr>
            <a:spLocks noGrp="1" noChangeArrowheads="1"/>
          </p:cNvSpPr>
          <p:nvPr>
            <p:ph type="sldNum" sz="quarter" idx="10"/>
          </p:nvPr>
        </p:nvSpPr>
        <p:spPr>
          <a:xfrm>
            <a:off x="6642100" y="6038850"/>
            <a:ext cx="2133600" cy="206375"/>
          </a:xfrm>
        </p:spPr>
        <p:txBody>
          <a:bodyPr/>
          <a:lstStyle>
            <a:lvl1pPr>
              <a:defRPr/>
            </a:lvl1pPr>
          </a:lstStyle>
          <a:p>
            <a:fld id="{B09843C0-6DAC-490D-A4BA-BCECDC8ED96F}"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pic>
        <p:nvPicPr>
          <p:cNvPr id="4" name="Picture 6" descr="selected_powerpoint_bg_1.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5" name="Rectangle 4"/>
          <p:cNvSpPr/>
          <p:nvPr userDrawn="1"/>
        </p:nvSpPr>
        <p:spPr>
          <a:xfrm>
            <a:off x="0" y="6324600"/>
            <a:ext cx="8804275"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endParaRPr>
          </a:p>
        </p:txBody>
      </p:sp>
      <p:sp>
        <p:nvSpPr>
          <p:cNvPr id="13" name="Rectangle 12"/>
          <p:cNvSpPr/>
          <p:nvPr userDrawn="1"/>
        </p:nvSpPr>
        <p:spPr>
          <a:xfrm>
            <a:off x="0" y="6321425"/>
            <a:ext cx="8810625" cy="466344"/>
          </a:xfrm>
          <a:prstGeom prst="rect">
            <a:avLst/>
          </a:prstGeom>
          <a:solidFill>
            <a:schemeClr val="bg1"/>
          </a:solidFill>
          <a:ln w="9525">
            <a:solidFill>
              <a:srgbClr val="AAAAA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27" descr="ti_logo_powerpoint_1_line.png"/>
          <p:cNvPicPr>
            <a:picLocks noChangeAspect="1"/>
          </p:cNvPicPr>
          <p:nvPr userDrawn="1"/>
        </p:nvPicPr>
        <p:blipFill>
          <a:blip r:embed="rId3" cstate="print"/>
          <a:srcRect/>
          <a:stretch>
            <a:fillRect/>
          </a:stretch>
        </p:blipFill>
        <p:spPr bwMode="auto">
          <a:xfrm>
            <a:off x="6675438" y="6440488"/>
            <a:ext cx="1874837" cy="231775"/>
          </a:xfrm>
          <a:prstGeom prst="rect">
            <a:avLst/>
          </a:prstGeom>
          <a:noFill/>
          <a:ln w="9525">
            <a:noFill/>
            <a:miter lim="800000"/>
            <a:headEnd/>
            <a:tailEnd/>
          </a:ln>
        </p:spPr>
      </p:pic>
      <p:sp>
        <p:nvSpPr>
          <p:cNvPr id="3074" name="Rectangle 2"/>
          <p:cNvSpPr>
            <a:spLocks noGrp="1" noChangeArrowheads="1"/>
          </p:cNvSpPr>
          <p:nvPr>
            <p:ph type="ctrTitle"/>
          </p:nvPr>
        </p:nvSpPr>
        <p:spPr>
          <a:xfrm>
            <a:off x="342900" y="1943100"/>
            <a:ext cx="8458200" cy="1470025"/>
          </a:xfrm>
        </p:spPr>
        <p:txBody>
          <a:bodyPr/>
          <a:lstStyle>
            <a:lvl1pPr>
              <a:defRPr sz="4000">
                <a:solidFill>
                  <a:schemeClr val="tx2"/>
                </a:solidFill>
              </a:defRPr>
            </a:lvl1pPr>
          </a:lstStyle>
          <a:p>
            <a:r>
              <a:rPr lang="en-US" smtClean="0"/>
              <a:t>Click to edit Master title style</a:t>
            </a:r>
            <a:endParaRPr lang="en-US" dirty="0"/>
          </a:p>
        </p:txBody>
      </p:sp>
      <p:sp>
        <p:nvSpPr>
          <p:cNvPr id="3075" name="Rectangle 3"/>
          <p:cNvSpPr>
            <a:spLocks noGrp="1" noChangeArrowheads="1"/>
          </p:cNvSpPr>
          <p:nvPr>
            <p:ph type="subTitle" idx="1"/>
          </p:nvPr>
        </p:nvSpPr>
        <p:spPr>
          <a:xfrm>
            <a:off x="342900" y="3698875"/>
            <a:ext cx="8458200" cy="1485900"/>
          </a:xfrm>
          <a:ln/>
        </p:spPr>
        <p:txBody>
          <a:bodyPr/>
          <a:lstStyle>
            <a:lvl1pPr marL="0" indent="0">
              <a:buFontTx/>
              <a:buNone/>
              <a:defRPr b="1"/>
            </a:lvl1pPr>
          </a:lstStyle>
          <a:p>
            <a:r>
              <a:rPr lang="en-US" smtClean="0"/>
              <a:t>Click to edit Master subtitle style</a:t>
            </a:r>
            <a:endParaRPr lang="en-US"/>
          </a:p>
        </p:txBody>
      </p:sp>
      <p:sp>
        <p:nvSpPr>
          <p:cNvPr id="12" name="Rectangle 24"/>
          <p:cNvSpPr>
            <a:spLocks noGrp="1" noChangeArrowheads="1"/>
          </p:cNvSpPr>
          <p:nvPr>
            <p:ph type="sldNum" sz="quarter" idx="10"/>
          </p:nvPr>
        </p:nvSpPr>
        <p:spPr>
          <a:xfrm>
            <a:off x="6642100" y="6038850"/>
            <a:ext cx="2133600" cy="206375"/>
          </a:xfrm>
        </p:spPr>
        <p:txBody>
          <a:bodyPr/>
          <a:lstStyle>
            <a:lvl1pPr>
              <a:defRPr/>
            </a:lvl1pPr>
          </a:lstStyle>
          <a:p>
            <a:fld id="{F2394529-A9B3-4A54-83EC-E61379E8334E}"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3_Title Slide">
    <p:spTree>
      <p:nvGrpSpPr>
        <p:cNvPr id="1" name=""/>
        <p:cNvGrpSpPr/>
        <p:nvPr/>
      </p:nvGrpSpPr>
      <p:grpSpPr>
        <a:xfrm>
          <a:off x="0" y="0"/>
          <a:ext cx="0" cy="0"/>
          <a:chOff x="0" y="0"/>
          <a:chExt cx="0" cy="0"/>
        </a:xfrm>
      </p:grpSpPr>
      <p:pic>
        <p:nvPicPr>
          <p:cNvPr id="4" name="Picture 6" descr="selected_powerpoint_bg_1_grey.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5" name="Rectangle 4"/>
          <p:cNvSpPr/>
          <p:nvPr userDrawn="1"/>
        </p:nvSpPr>
        <p:spPr>
          <a:xfrm>
            <a:off x="0" y="6324600"/>
            <a:ext cx="878205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endParaRPr>
          </a:p>
        </p:txBody>
      </p:sp>
      <p:sp>
        <p:nvSpPr>
          <p:cNvPr id="13" name="Rectangle 12"/>
          <p:cNvSpPr/>
          <p:nvPr userDrawn="1"/>
        </p:nvSpPr>
        <p:spPr>
          <a:xfrm>
            <a:off x="0" y="6321425"/>
            <a:ext cx="8810625" cy="466344"/>
          </a:xfrm>
          <a:prstGeom prst="rect">
            <a:avLst/>
          </a:prstGeom>
          <a:solidFill>
            <a:schemeClr val="bg1"/>
          </a:solidFill>
          <a:ln w="9525">
            <a:solidFill>
              <a:srgbClr val="AAAAA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27" descr="ti_logo_powerpoint_1_line.png"/>
          <p:cNvPicPr>
            <a:picLocks noChangeAspect="1"/>
          </p:cNvPicPr>
          <p:nvPr userDrawn="1"/>
        </p:nvPicPr>
        <p:blipFill>
          <a:blip r:embed="rId3" cstate="print"/>
          <a:srcRect/>
          <a:stretch>
            <a:fillRect/>
          </a:stretch>
        </p:blipFill>
        <p:spPr bwMode="auto">
          <a:xfrm>
            <a:off x="6675438" y="6440488"/>
            <a:ext cx="1874837" cy="231775"/>
          </a:xfrm>
          <a:prstGeom prst="rect">
            <a:avLst/>
          </a:prstGeom>
          <a:noFill/>
          <a:ln w="9525">
            <a:noFill/>
            <a:miter lim="800000"/>
            <a:headEnd/>
            <a:tailEnd/>
          </a:ln>
        </p:spPr>
      </p:pic>
      <p:sp>
        <p:nvSpPr>
          <p:cNvPr id="3074" name="Rectangle 2"/>
          <p:cNvSpPr>
            <a:spLocks noGrp="1" noChangeArrowheads="1"/>
          </p:cNvSpPr>
          <p:nvPr>
            <p:ph type="ctrTitle"/>
          </p:nvPr>
        </p:nvSpPr>
        <p:spPr>
          <a:xfrm>
            <a:off x="342900" y="1943100"/>
            <a:ext cx="8458200" cy="1470025"/>
          </a:xfrm>
        </p:spPr>
        <p:txBody>
          <a:bodyPr/>
          <a:lstStyle>
            <a:lvl1pPr>
              <a:defRPr sz="4000">
                <a:solidFill>
                  <a:schemeClr val="tx2"/>
                </a:solidFill>
              </a:defRPr>
            </a:lvl1pPr>
          </a:lstStyle>
          <a:p>
            <a:r>
              <a:rPr lang="en-US" smtClean="0"/>
              <a:t>Click to edit Master title style</a:t>
            </a:r>
            <a:endParaRPr lang="en-US" dirty="0"/>
          </a:p>
        </p:txBody>
      </p:sp>
      <p:sp>
        <p:nvSpPr>
          <p:cNvPr id="3075" name="Rectangle 3"/>
          <p:cNvSpPr>
            <a:spLocks noGrp="1" noChangeArrowheads="1"/>
          </p:cNvSpPr>
          <p:nvPr>
            <p:ph type="subTitle" idx="1"/>
          </p:nvPr>
        </p:nvSpPr>
        <p:spPr>
          <a:xfrm>
            <a:off x="342900" y="3698875"/>
            <a:ext cx="8458200" cy="1485900"/>
          </a:xfrm>
          <a:ln/>
        </p:spPr>
        <p:txBody>
          <a:bodyPr/>
          <a:lstStyle>
            <a:lvl1pPr marL="0" indent="0">
              <a:buFontTx/>
              <a:buNone/>
              <a:defRPr b="1"/>
            </a:lvl1pPr>
          </a:lstStyle>
          <a:p>
            <a:r>
              <a:rPr lang="en-US" smtClean="0"/>
              <a:t>Click to edit Master subtitle style</a:t>
            </a:r>
            <a:endParaRPr lang="en-US"/>
          </a:p>
        </p:txBody>
      </p:sp>
      <p:sp>
        <p:nvSpPr>
          <p:cNvPr id="12" name="Rectangle 24"/>
          <p:cNvSpPr>
            <a:spLocks noGrp="1" noChangeArrowheads="1"/>
          </p:cNvSpPr>
          <p:nvPr>
            <p:ph type="sldNum" sz="quarter" idx="10"/>
          </p:nvPr>
        </p:nvSpPr>
        <p:spPr>
          <a:xfrm>
            <a:off x="6642100" y="6038850"/>
            <a:ext cx="2133600" cy="206375"/>
          </a:xfrm>
        </p:spPr>
        <p:txBody>
          <a:bodyPr/>
          <a:lstStyle>
            <a:lvl1pPr>
              <a:defRPr/>
            </a:lvl1pPr>
          </a:lstStyle>
          <a:p>
            <a:fld id="{91A5AC0A-F4BD-4464-80DC-A88E0D9F781D}"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33375" y="1048468"/>
            <a:ext cx="8467725" cy="4945932"/>
          </a:xfrm>
        </p:spPr>
        <p:txBody>
          <a:bodyPr/>
          <a:lstStyle>
            <a:lvl1pPr>
              <a:spcBef>
                <a:spcPts val="800"/>
              </a:spcBef>
              <a:defRPr/>
            </a:lvl1pPr>
            <a:lvl3pPr>
              <a:defRPr sz="18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Rectangle 6"/>
          <p:cNvSpPr>
            <a:spLocks noGrp="1" noChangeArrowheads="1"/>
          </p:cNvSpPr>
          <p:nvPr>
            <p:ph type="sldNum" sz="quarter" idx="10"/>
          </p:nvPr>
        </p:nvSpPr>
        <p:spPr>
          <a:ln/>
        </p:spPr>
        <p:txBody>
          <a:bodyPr/>
          <a:lstStyle>
            <a:lvl1pPr>
              <a:defRPr/>
            </a:lvl1pPr>
          </a:lstStyle>
          <a:p>
            <a:fld id="{3B20521C-F793-4067-BB07-C7AF74E21EF3}"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xfrm>
            <a:off x="6638925" y="6049963"/>
            <a:ext cx="2133600" cy="206375"/>
          </a:xfrm>
        </p:spPr>
        <p:txBody>
          <a:bodyPr/>
          <a:lstStyle>
            <a:lvl1pPr>
              <a:defRPr/>
            </a:lvl1pPr>
          </a:lstStyle>
          <a:p>
            <a:fld id="{156AB8A3-9FE4-4612-8857-687BFF70DD9F}"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333375" y="1185863"/>
            <a:ext cx="4157663" cy="4692650"/>
          </a:xfrm>
        </p:spPr>
        <p:txBody>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3438" y="1185863"/>
            <a:ext cx="4157662" cy="4692650"/>
          </a:xfrm>
          <a:noFill/>
          <a:ln w="9525" algn="ctr">
            <a:noFill/>
            <a:miter lim="800000"/>
            <a:headEnd/>
            <a:tailEnd/>
          </a:ln>
        </p:spPr>
        <p:txBody>
          <a:bodyPr vert="horz" wrap="square" lIns="91440" tIns="45720" rIns="91440" bIns="45720" numCol="1" anchor="t" anchorCtr="0" compatLnSpc="1">
            <a:prstTxWarp prst="textNoShape">
              <a:avLst/>
            </a:prstTxWarp>
          </a:bodyPr>
          <a:lstStyle>
            <a:lvl1pPr algn="l" rtl="0" eaLnBrk="0" fontAlgn="base" hangingPunct="0">
              <a:spcAft>
                <a:spcPct val="0"/>
              </a:spcAft>
              <a:defRPr lang="en-US" sz="2000" smtClean="0">
                <a:solidFill>
                  <a:schemeClr val="tx1"/>
                </a:solidFill>
                <a:latin typeface="+mn-lt"/>
                <a:ea typeface="+mn-ea"/>
                <a:cs typeface="+mn-cs"/>
              </a:defRPr>
            </a:lvl1pPr>
            <a:lvl2pPr algn="l" rtl="0" eaLnBrk="0" fontAlgn="base" hangingPunct="0">
              <a:spcAft>
                <a:spcPct val="0"/>
              </a:spcAft>
              <a:defRPr lang="en-US" sz="1800" smtClean="0">
                <a:solidFill>
                  <a:schemeClr val="tx1"/>
                </a:solidFill>
                <a:latin typeface="+mn-lt"/>
                <a:ea typeface="+mn-ea"/>
                <a:cs typeface="+mn-cs"/>
              </a:defRPr>
            </a:lvl2pPr>
            <a:lvl3pPr algn="l" rtl="0" eaLnBrk="0" fontAlgn="base" hangingPunct="0">
              <a:spcAft>
                <a:spcPct val="0"/>
              </a:spcAft>
              <a:defRPr lang="en-US" sz="1800" smtClean="0">
                <a:solidFill>
                  <a:schemeClr val="tx1"/>
                </a:solidFill>
                <a:latin typeface="+mn-lt"/>
                <a:ea typeface="+mn-ea"/>
                <a:cs typeface="+mn-cs"/>
              </a:defRPr>
            </a:lvl3pPr>
            <a:lvl4pPr algn="l" rtl="0" eaLnBrk="0" fontAlgn="base" hangingPunct="0">
              <a:spcAft>
                <a:spcPct val="0"/>
              </a:spcAft>
              <a:defRPr lang="en-US" sz="1800" smtClean="0">
                <a:solidFill>
                  <a:schemeClr val="tx1"/>
                </a:solidFill>
                <a:latin typeface="+mn-lt"/>
                <a:ea typeface="+mn-ea"/>
                <a:cs typeface="+mn-cs"/>
              </a:defRPr>
            </a:lvl4pPr>
            <a:lvl5pPr algn="l" rtl="0" eaLnBrk="0" fontAlgn="base" hangingPunct="0">
              <a:spcAft>
                <a:spcPct val="0"/>
              </a:spcAft>
              <a:defRPr lang="en-US" sz="1800">
                <a:solidFill>
                  <a:schemeClr val="tx1"/>
                </a:solidFill>
                <a:latin typeface="+mn-lt"/>
                <a:ea typeface="+mn-ea"/>
                <a:cs typeface="+mn-cs"/>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Rectangle 6"/>
          <p:cNvSpPr>
            <a:spLocks noGrp="1" noChangeArrowheads="1"/>
          </p:cNvSpPr>
          <p:nvPr>
            <p:ph type="sldNum" sz="quarter" idx="10"/>
          </p:nvPr>
        </p:nvSpPr>
        <p:spPr>
          <a:ln/>
        </p:spPr>
        <p:txBody>
          <a:bodyPr/>
          <a:lstStyle>
            <a:lvl1pPr>
              <a:defRPr/>
            </a:lvl1pPr>
          </a:lstStyle>
          <a:p>
            <a:fld id="{93A6A834-CC4A-4943-952A-D55BFAADAD59}"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a:spLocks noGrp="1" noChangeArrowheads="1"/>
          </p:cNvSpPr>
          <p:nvPr>
            <p:ph type="sldNum" sz="quarter" idx="10"/>
          </p:nvPr>
        </p:nvSpPr>
        <p:spPr>
          <a:ln/>
        </p:spPr>
        <p:txBody>
          <a:bodyPr/>
          <a:lstStyle>
            <a:lvl1pPr>
              <a:defRPr/>
            </a:lvl1pPr>
          </a:lstStyle>
          <a:p>
            <a:fld id="{2B3D8EEF-7576-4AB0-8518-088FB58AB734}"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Rectangle 6"/>
          <p:cNvSpPr>
            <a:spLocks noGrp="1" noChangeArrowheads="1"/>
          </p:cNvSpPr>
          <p:nvPr>
            <p:ph type="sldNum" sz="quarter" idx="10"/>
          </p:nvPr>
        </p:nvSpPr>
        <p:spPr>
          <a:ln/>
        </p:spPr>
        <p:txBody>
          <a:bodyPr/>
          <a:lstStyle>
            <a:lvl1pPr>
              <a:defRPr/>
            </a:lvl1pPr>
          </a:lstStyle>
          <a:p>
            <a:fld id="{803D9FE4-F784-4A94-8F3E-54A098F0E8CC}"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Rectangle 19"/>
          <p:cNvSpPr/>
          <p:nvPr/>
        </p:nvSpPr>
        <p:spPr>
          <a:xfrm>
            <a:off x="0" y="6324600"/>
            <a:ext cx="8804275"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endParaRPr>
          </a:p>
        </p:txBody>
      </p:sp>
      <p:sp>
        <p:nvSpPr>
          <p:cNvPr id="19" name="Rectangle 18"/>
          <p:cNvSpPr/>
          <p:nvPr/>
        </p:nvSpPr>
        <p:spPr>
          <a:xfrm>
            <a:off x="41275" y="6324600"/>
            <a:ext cx="8740775"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endParaRPr>
          </a:p>
        </p:txBody>
      </p:sp>
      <p:sp>
        <p:nvSpPr>
          <p:cNvPr id="22" name="Rectangle 21"/>
          <p:cNvSpPr/>
          <p:nvPr/>
        </p:nvSpPr>
        <p:spPr>
          <a:xfrm>
            <a:off x="0" y="6321425"/>
            <a:ext cx="8810625" cy="466344"/>
          </a:xfrm>
          <a:prstGeom prst="rect">
            <a:avLst/>
          </a:prstGeom>
          <a:solidFill>
            <a:schemeClr val="bg1"/>
          </a:solidFill>
          <a:ln w="9525">
            <a:solidFill>
              <a:srgbClr val="AAAAA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8" name="Picture 8" descr="ti_logo_powerpoint_1_line.png"/>
          <p:cNvPicPr>
            <a:picLocks noChangeAspect="1"/>
          </p:cNvPicPr>
          <p:nvPr/>
        </p:nvPicPr>
        <p:blipFill>
          <a:blip r:embed="rId16" cstate="print"/>
          <a:srcRect/>
          <a:stretch>
            <a:fillRect/>
          </a:stretch>
        </p:blipFill>
        <p:spPr bwMode="auto">
          <a:xfrm>
            <a:off x="6675438" y="6440488"/>
            <a:ext cx="1874837" cy="231775"/>
          </a:xfrm>
          <a:prstGeom prst="rect">
            <a:avLst/>
          </a:prstGeom>
          <a:noFill/>
          <a:ln w="9525">
            <a:noFill/>
            <a:miter lim="800000"/>
            <a:headEnd/>
            <a:tailEnd/>
          </a:ln>
        </p:spPr>
      </p:pic>
      <p:sp>
        <p:nvSpPr>
          <p:cNvPr id="1029" name="Rectangle 2"/>
          <p:cNvSpPr>
            <a:spLocks noGrp="1" noChangeArrowheads="1"/>
          </p:cNvSpPr>
          <p:nvPr>
            <p:ph type="title"/>
          </p:nvPr>
        </p:nvSpPr>
        <p:spPr bwMode="auto">
          <a:xfrm>
            <a:off x="231775" y="142875"/>
            <a:ext cx="8458200" cy="81438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smtClean="0"/>
          </a:p>
        </p:txBody>
      </p:sp>
      <p:sp>
        <p:nvSpPr>
          <p:cNvPr id="1030" name="Rectangle 3"/>
          <p:cNvSpPr>
            <a:spLocks noGrp="1" noChangeArrowheads="1"/>
          </p:cNvSpPr>
          <p:nvPr>
            <p:ph type="body" idx="1"/>
          </p:nvPr>
        </p:nvSpPr>
        <p:spPr bwMode="auto">
          <a:xfrm>
            <a:off x="333375" y="1058863"/>
            <a:ext cx="8467725" cy="4935537"/>
          </a:xfrm>
          <a:prstGeom prst="rect">
            <a:avLst/>
          </a:prstGeom>
          <a:noFill/>
          <a:ln w="9525" algn="ctr">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Rectangle 6"/>
          <p:cNvSpPr>
            <a:spLocks noGrp="1" noChangeArrowheads="1"/>
          </p:cNvSpPr>
          <p:nvPr>
            <p:ph type="sldNum" sz="quarter" idx="4"/>
          </p:nvPr>
        </p:nvSpPr>
        <p:spPr bwMode="auto">
          <a:xfrm>
            <a:off x="6642100" y="6049963"/>
            <a:ext cx="2133600" cy="206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800"/>
            </a:lvl1pPr>
          </a:lstStyle>
          <a:p>
            <a:fld id="{3144B24B-BAB1-431A-82C6-36E096187F50}"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28" r:id="rId5"/>
    <p:sldLayoutId id="2147483741" r:id="rId6"/>
    <p:sldLayoutId id="2147483729" r:id="rId7"/>
    <p:sldLayoutId id="2147483730" r:id="rId8"/>
    <p:sldLayoutId id="2147483731" r:id="rId9"/>
    <p:sldLayoutId id="2147483732" r:id="rId10"/>
    <p:sldLayoutId id="2147483733" r:id="rId11"/>
    <p:sldLayoutId id="2147483734" r:id="rId12"/>
    <p:sldLayoutId id="2147483735" r:id="rId13"/>
    <p:sldLayoutId id="2147483736" r:id="rId14"/>
  </p:sldLayoutIdLst>
  <p:timing>
    <p:tnLst>
      <p:par>
        <p:cTn id="1" dur="indefinite" restart="never" nodeType="tmRoot"/>
      </p:par>
    </p:tnLst>
  </p:timing>
  <p:hf hdr="0" ftr="0" dt="0"/>
  <p:txStyles>
    <p:titleStyle>
      <a:lvl1pPr algn="l" rtl="0" eaLnBrk="1" fontAlgn="base" hangingPunct="1">
        <a:lnSpc>
          <a:spcPct val="85000"/>
        </a:lnSpc>
        <a:spcBef>
          <a:spcPct val="0"/>
        </a:spcBef>
        <a:spcAft>
          <a:spcPct val="0"/>
        </a:spcAft>
        <a:defRPr sz="3200" b="1">
          <a:solidFill>
            <a:schemeClr val="tx2"/>
          </a:solidFill>
          <a:latin typeface="+mj-lt"/>
          <a:ea typeface="+mj-ea"/>
          <a:cs typeface="+mj-cs"/>
        </a:defRPr>
      </a:lvl1pPr>
      <a:lvl2pPr algn="l" rtl="0" eaLnBrk="1" fontAlgn="base" hangingPunct="1">
        <a:lnSpc>
          <a:spcPct val="85000"/>
        </a:lnSpc>
        <a:spcBef>
          <a:spcPct val="0"/>
        </a:spcBef>
        <a:spcAft>
          <a:spcPct val="0"/>
        </a:spcAft>
        <a:defRPr sz="3200" b="1">
          <a:solidFill>
            <a:schemeClr val="tx2"/>
          </a:solidFill>
          <a:latin typeface="Arial" charset="0"/>
        </a:defRPr>
      </a:lvl2pPr>
      <a:lvl3pPr algn="l" rtl="0" eaLnBrk="1" fontAlgn="base" hangingPunct="1">
        <a:lnSpc>
          <a:spcPct val="85000"/>
        </a:lnSpc>
        <a:spcBef>
          <a:spcPct val="0"/>
        </a:spcBef>
        <a:spcAft>
          <a:spcPct val="0"/>
        </a:spcAft>
        <a:defRPr sz="3200" b="1">
          <a:solidFill>
            <a:schemeClr val="tx2"/>
          </a:solidFill>
          <a:latin typeface="Arial" charset="0"/>
        </a:defRPr>
      </a:lvl3pPr>
      <a:lvl4pPr algn="l" rtl="0" eaLnBrk="1" fontAlgn="base" hangingPunct="1">
        <a:lnSpc>
          <a:spcPct val="85000"/>
        </a:lnSpc>
        <a:spcBef>
          <a:spcPct val="0"/>
        </a:spcBef>
        <a:spcAft>
          <a:spcPct val="0"/>
        </a:spcAft>
        <a:defRPr sz="3200" b="1">
          <a:solidFill>
            <a:schemeClr val="tx2"/>
          </a:solidFill>
          <a:latin typeface="Arial" charset="0"/>
        </a:defRPr>
      </a:lvl4pPr>
      <a:lvl5pPr algn="l" rtl="0" eaLnBrk="1" fontAlgn="base" hangingPunct="1">
        <a:lnSpc>
          <a:spcPct val="85000"/>
        </a:lnSpc>
        <a:spcBef>
          <a:spcPct val="0"/>
        </a:spcBef>
        <a:spcAft>
          <a:spcPct val="0"/>
        </a:spcAft>
        <a:defRPr sz="3200" b="1">
          <a:solidFill>
            <a:schemeClr val="tx2"/>
          </a:solidFill>
          <a:latin typeface="Arial" charset="0"/>
        </a:defRPr>
      </a:lvl5pPr>
      <a:lvl6pPr marL="457200" algn="l" rtl="0" eaLnBrk="1" fontAlgn="base" hangingPunct="1">
        <a:lnSpc>
          <a:spcPct val="85000"/>
        </a:lnSpc>
        <a:spcBef>
          <a:spcPct val="0"/>
        </a:spcBef>
        <a:spcAft>
          <a:spcPct val="0"/>
        </a:spcAft>
        <a:defRPr sz="3200" b="1">
          <a:solidFill>
            <a:srgbClr val="FF0000"/>
          </a:solidFill>
          <a:latin typeface="Arial" charset="0"/>
        </a:defRPr>
      </a:lvl6pPr>
      <a:lvl7pPr marL="914400" algn="l" rtl="0" eaLnBrk="1" fontAlgn="base" hangingPunct="1">
        <a:lnSpc>
          <a:spcPct val="85000"/>
        </a:lnSpc>
        <a:spcBef>
          <a:spcPct val="0"/>
        </a:spcBef>
        <a:spcAft>
          <a:spcPct val="0"/>
        </a:spcAft>
        <a:defRPr sz="3200" b="1">
          <a:solidFill>
            <a:srgbClr val="FF0000"/>
          </a:solidFill>
          <a:latin typeface="Arial" charset="0"/>
        </a:defRPr>
      </a:lvl7pPr>
      <a:lvl8pPr marL="1371600" algn="l" rtl="0" eaLnBrk="1" fontAlgn="base" hangingPunct="1">
        <a:lnSpc>
          <a:spcPct val="85000"/>
        </a:lnSpc>
        <a:spcBef>
          <a:spcPct val="0"/>
        </a:spcBef>
        <a:spcAft>
          <a:spcPct val="0"/>
        </a:spcAft>
        <a:defRPr sz="3200" b="1">
          <a:solidFill>
            <a:srgbClr val="FF0000"/>
          </a:solidFill>
          <a:latin typeface="Arial" charset="0"/>
        </a:defRPr>
      </a:lvl8pPr>
      <a:lvl9pPr marL="1828800" algn="l" rtl="0" eaLnBrk="1" fontAlgn="base" hangingPunct="1">
        <a:lnSpc>
          <a:spcPct val="85000"/>
        </a:lnSpc>
        <a:spcBef>
          <a:spcPct val="0"/>
        </a:spcBef>
        <a:spcAft>
          <a:spcPct val="0"/>
        </a:spcAft>
        <a:defRPr sz="3200" b="1">
          <a:solidFill>
            <a:srgbClr val="FF0000"/>
          </a:solidFill>
          <a:latin typeface="Arial" charset="0"/>
        </a:defRPr>
      </a:lvl9pPr>
    </p:titleStyle>
    <p:bodyStyle>
      <a:lvl1pPr marL="227013" indent="-227013" algn="l" rtl="0" eaLnBrk="1" fontAlgn="base" hangingPunct="1">
        <a:spcBef>
          <a:spcPts val="800"/>
        </a:spcBef>
        <a:spcAft>
          <a:spcPct val="0"/>
        </a:spcAft>
        <a:buChar char="•"/>
        <a:defRPr sz="2000">
          <a:solidFill>
            <a:schemeClr val="tx1"/>
          </a:solidFill>
          <a:latin typeface="+mn-lt"/>
          <a:ea typeface="+mn-ea"/>
          <a:cs typeface="+mn-cs"/>
        </a:defRPr>
      </a:lvl1pPr>
      <a:lvl2pPr marL="574675" indent="-233363" algn="l" rtl="0" eaLnBrk="1" fontAlgn="base" hangingPunct="1">
        <a:spcBef>
          <a:spcPct val="20000"/>
        </a:spcBef>
        <a:spcAft>
          <a:spcPct val="0"/>
        </a:spcAft>
        <a:buChar char="–"/>
        <a:defRPr>
          <a:solidFill>
            <a:schemeClr val="tx1"/>
          </a:solidFill>
          <a:latin typeface="+mn-lt"/>
        </a:defRPr>
      </a:lvl2pPr>
      <a:lvl3pPr marL="854075" indent="-165100" algn="l" rtl="0" eaLnBrk="1" fontAlgn="base" hangingPunct="1">
        <a:spcBef>
          <a:spcPct val="15000"/>
        </a:spcBef>
        <a:spcAft>
          <a:spcPct val="0"/>
        </a:spcAft>
        <a:buChar char="•"/>
        <a:defRPr>
          <a:solidFill>
            <a:schemeClr val="tx1"/>
          </a:solidFill>
          <a:latin typeface="+mn-lt"/>
        </a:defRPr>
      </a:lvl3pPr>
      <a:lvl4pPr marL="1201738" indent="-233363" algn="l" rtl="0" eaLnBrk="1" fontAlgn="base" hangingPunct="1">
        <a:spcBef>
          <a:spcPct val="5000"/>
        </a:spcBef>
        <a:spcAft>
          <a:spcPct val="0"/>
        </a:spcAft>
        <a:buChar char="–"/>
        <a:defRPr>
          <a:solidFill>
            <a:schemeClr val="tx1"/>
          </a:solidFill>
          <a:latin typeface="+mn-lt"/>
        </a:defRPr>
      </a:lvl4pPr>
      <a:lvl5pPr marL="1489075" indent="-173038" algn="l" rtl="0" eaLnBrk="1" fontAlgn="base" hangingPunct="1">
        <a:spcBef>
          <a:spcPct val="0"/>
        </a:spcBef>
        <a:spcAft>
          <a:spcPct val="0"/>
        </a:spcAft>
        <a:buChar char="»"/>
        <a:defRPr>
          <a:solidFill>
            <a:schemeClr val="tx1"/>
          </a:solidFill>
          <a:latin typeface="+mn-lt"/>
        </a:defRPr>
      </a:lvl5pPr>
      <a:lvl6pPr marL="1946275" indent="-173038" algn="l" rtl="0" eaLnBrk="1" fontAlgn="base" hangingPunct="1">
        <a:spcBef>
          <a:spcPct val="0"/>
        </a:spcBef>
        <a:spcAft>
          <a:spcPct val="0"/>
        </a:spcAft>
        <a:buChar char="»"/>
        <a:defRPr sz="1600">
          <a:solidFill>
            <a:schemeClr val="tx1"/>
          </a:solidFill>
          <a:latin typeface="+mn-lt"/>
        </a:defRPr>
      </a:lvl6pPr>
      <a:lvl7pPr marL="2403475" indent="-173038" algn="l" rtl="0" eaLnBrk="1" fontAlgn="base" hangingPunct="1">
        <a:spcBef>
          <a:spcPct val="0"/>
        </a:spcBef>
        <a:spcAft>
          <a:spcPct val="0"/>
        </a:spcAft>
        <a:buChar char="»"/>
        <a:defRPr sz="1600">
          <a:solidFill>
            <a:schemeClr val="tx1"/>
          </a:solidFill>
          <a:latin typeface="+mn-lt"/>
        </a:defRPr>
      </a:lvl7pPr>
      <a:lvl8pPr marL="2860675" indent="-173038" algn="l" rtl="0" eaLnBrk="1" fontAlgn="base" hangingPunct="1">
        <a:spcBef>
          <a:spcPct val="0"/>
        </a:spcBef>
        <a:spcAft>
          <a:spcPct val="0"/>
        </a:spcAft>
        <a:buChar char="»"/>
        <a:defRPr sz="1600">
          <a:solidFill>
            <a:schemeClr val="tx1"/>
          </a:solidFill>
          <a:latin typeface="+mn-lt"/>
        </a:defRPr>
      </a:lvl8pPr>
      <a:lvl9pPr marL="3317875" indent="-173038" algn="l" rtl="0" eaLnBrk="1" fontAlgn="base" hangingPunct="1">
        <a:spcBef>
          <a:spcPct val="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5.xml"/><Relationship Id="rId4" Type="http://schemas.openxmlformats.org/officeDocument/2006/relationships/image" Target="../media/image1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7284" y="1767238"/>
            <a:ext cx="8458200" cy="3314700"/>
          </a:xfrm>
        </p:spPr>
        <p:txBody>
          <a:bodyPr/>
          <a:lstStyle/>
          <a:p>
            <a:r>
              <a:rPr lang="en-US" sz="3600" b="0" dirty="0" smtClean="0"/>
              <a:t>Thermocouple formation on PC Boards</a:t>
            </a:r>
            <a:r>
              <a:rPr lang="en-US" sz="4000" b="0" dirty="0" smtClean="0"/>
              <a:t/>
            </a:r>
            <a:br>
              <a:rPr lang="en-US" sz="4000" b="0" dirty="0" smtClean="0"/>
            </a:br>
            <a:r>
              <a:rPr lang="en-US" sz="4000" b="0" dirty="0"/>
              <a:t/>
            </a:r>
            <a:br>
              <a:rPr lang="en-US" sz="4000" b="0" dirty="0"/>
            </a:br>
            <a:r>
              <a:rPr lang="en-US" sz="2000" b="0" dirty="0" smtClean="0">
                <a:solidFill>
                  <a:schemeClr val="tx1"/>
                </a:solidFill>
              </a:rPr>
              <a:t>Content by Ian Williams and Thomas Kuehl</a:t>
            </a:r>
            <a:br>
              <a:rPr lang="en-US" sz="2000" b="0" dirty="0" smtClean="0">
                <a:solidFill>
                  <a:schemeClr val="tx1"/>
                </a:solidFill>
              </a:rPr>
            </a:br>
            <a:r>
              <a:rPr lang="en-US" sz="2000" b="0" dirty="0" smtClean="0">
                <a:solidFill>
                  <a:schemeClr val="tx1"/>
                </a:solidFill>
              </a:rPr>
              <a:t>Precision Amplifiers Applications Engineering</a:t>
            </a:r>
            <a:br>
              <a:rPr lang="en-US" sz="2000" b="0" dirty="0" smtClean="0">
                <a:solidFill>
                  <a:schemeClr val="tx1"/>
                </a:solidFill>
              </a:rPr>
            </a:br>
            <a:r>
              <a:rPr lang="en-US" sz="2000" b="0" dirty="0" smtClean="0">
                <a:solidFill>
                  <a:schemeClr val="tx1"/>
                </a:solidFill>
              </a:rPr>
              <a:t>Texas Instruments Incorporated - Tucson</a:t>
            </a:r>
            <a:endParaRPr lang="en-US" sz="2000" b="0" dirty="0"/>
          </a:p>
        </p:txBody>
      </p:sp>
      <p:sp>
        <p:nvSpPr>
          <p:cNvPr id="4" name="Slide Number Placeholder 3"/>
          <p:cNvSpPr>
            <a:spLocks noGrp="1"/>
          </p:cNvSpPr>
          <p:nvPr>
            <p:ph type="sldNum" sz="quarter" idx="10"/>
          </p:nvPr>
        </p:nvSpPr>
        <p:spPr/>
        <p:txBody>
          <a:bodyPr/>
          <a:lstStyle/>
          <a:p>
            <a:fld id="{3B20521C-F793-4067-BB07-C7AF74E21EF3}" type="slidenum">
              <a:rPr lang="en-US" smtClean="0"/>
              <a:pPr/>
              <a:t>1</a:t>
            </a:fld>
            <a:endParaRPr lang="en-US"/>
          </a:p>
        </p:txBody>
      </p:sp>
    </p:spTree>
    <p:extLst>
      <p:ext uri="{BB962C8B-B14F-4D97-AF65-F5344CB8AC3E}">
        <p14:creationId xmlns:p14="http://schemas.microsoft.com/office/powerpoint/2010/main" val="11655494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p:cNvGraphicFramePr/>
          <p:nvPr/>
        </p:nvGraphicFramePr>
        <p:xfrm>
          <a:off x="871537" y="971549"/>
          <a:ext cx="7348538" cy="5057775"/>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lstStyle/>
          <a:p>
            <a:r>
              <a:rPr lang="en-US" dirty="0" smtClean="0"/>
              <a:t>INA333 V</a:t>
            </a:r>
            <a:r>
              <a:rPr lang="en-US" baseline="-25000" dirty="0" smtClean="0"/>
              <a:t>OS</a:t>
            </a:r>
            <a:r>
              <a:rPr lang="en-US" dirty="0" smtClean="0"/>
              <a:t> Results – 0</a:t>
            </a:r>
            <a:r>
              <a:rPr lang="el-GR" dirty="0" smtClean="0">
                <a:latin typeface="Arial"/>
                <a:cs typeface="Arial"/>
              </a:rPr>
              <a:t>Ω</a:t>
            </a:r>
            <a:r>
              <a:rPr lang="en-US" dirty="0" smtClean="0">
                <a:latin typeface="Arial"/>
                <a:cs typeface="Arial"/>
              </a:rPr>
              <a:t> Resistors</a:t>
            </a:r>
            <a:endParaRPr lang="en-US" dirty="0"/>
          </a:p>
        </p:txBody>
      </p:sp>
      <p:sp>
        <p:nvSpPr>
          <p:cNvPr id="4" name="Slide Number Placeholder 3"/>
          <p:cNvSpPr>
            <a:spLocks noGrp="1"/>
          </p:cNvSpPr>
          <p:nvPr>
            <p:ph type="sldNum" sz="quarter" idx="10"/>
          </p:nvPr>
        </p:nvSpPr>
        <p:spPr/>
        <p:txBody>
          <a:bodyPr/>
          <a:lstStyle/>
          <a:p>
            <a:fld id="{3B20521C-F793-4067-BB07-C7AF74E21EF3}" type="slidenum">
              <a:rPr lang="en-US" smtClean="0"/>
              <a:pPr/>
              <a:t>10</a:t>
            </a:fld>
            <a:endParaRPr lang="en-US"/>
          </a:p>
        </p:txBody>
      </p:sp>
      <p:sp>
        <p:nvSpPr>
          <p:cNvPr id="72" name="Content Placeholder 2"/>
          <p:cNvSpPr txBox="1">
            <a:spLocks/>
          </p:cNvSpPr>
          <p:nvPr/>
        </p:nvSpPr>
        <p:spPr bwMode="auto">
          <a:xfrm>
            <a:off x="371475" y="5248276"/>
            <a:ext cx="8467725" cy="914400"/>
          </a:xfrm>
          <a:prstGeom prst="rect">
            <a:avLst/>
          </a:prstGeom>
          <a:noFill/>
          <a:ln w="9525" algn="ctr">
            <a:noFill/>
            <a:miter lim="800000"/>
            <a:headEnd/>
            <a:tailEnd/>
          </a:ln>
        </p:spPr>
        <p:txBody>
          <a:bodyPr vert="horz" wrap="square" lIns="91440" tIns="45720" rIns="91440" bIns="45720" numCol="1" anchor="t" anchorCtr="0" compatLnSpc="1">
            <a:prstTxWarp prst="textNoShape">
              <a:avLst/>
            </a:prstTxWarp>
          </a:bodyPr>
          <a:lstStyle/>
          <a:p>
            <a:pPr marL="574675" marR="0" lvl="1" indent="-233363" algn="l" defTabSz="914400" rtl="0" eaLnBrk="0" fontAlgn="base" latinLnBrk="0" hangingPunct="0">
              <a:lnSpc>
                <a:spcPct val="100000"/>
              </a:lnSpc>
              <a:spcBef>
                <a:spcPct val="20000"/>
              </a:spcBef>
              <a:spcAft>
                <a:spcPct val="0"/>
              </a:spcAft>
              <a:buClrTx/>
              <a:buSzTx/>
              <a:buFontTx/>
              <a:buChar char="–"/>
              <a:tabLst/>
              <a:defRPr/>
            </a:pPr>
            <a:endParaRPr kumimoji="0" lang="en-US" sz="1800" b="0" i="0" u="none" strike="noStrike" kern="0" cap="none" spc="0" normalizeH="0" baseline="0" noProof="0" dirty="0">
              <a:ln>
                <a:noFill/>
              </a:ln>
              <a:solidFill>
                <a:schemeClr val="tx1"/>
              </a:solidFill>
              <a:effectLst/>
              <a:uLnTx/>
              <a:uFillTx/>
              <a:latin typeface="+mn-lt"/>
            </a:endParaRPr>
          </a:p>
        </p:txBody>
      </p:sp>
      <p:cxnSp>
        <p:nvCxnSpPr>
          <p:cNvPr id="8" name="Straight Arrow Connector 7"/>
          <p:cNvCxnSpPr/>
          <p:nvPr/>
        </p:nvCxnSpPr>
        <p:spPr>
          <a:xfrm flipH="1" flipV="1">
            <a:off x="2759320" y="1899138"/>
            <a:ext cx="2930" cy="3334850"/>
          </a:xfrm>
          <a:prstGeom prst="straightConnector1">
            <a:avLst/>
          </a:prstGeom>
          <a:ln w="19050">
            <a:headEnd type="arrow"/>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6000750" y="4838700"/>
            <a:ext cx="0" cy="363538"/>
          </a:xfrm>
          <a:prstGeom prst="straightConnector1">
            <a:avLst/>
          </a:prstGeom>
          <a:ln w="19050">
            <a:headEnd type="arrow"/>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206751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INA333 V</a:t>
            </a:r>
            <a:r>
              <a:rPr lang="en-US" baseline="-25000" dirty="0" smtClean="0"/>
              <a:t>OS</a:t>
            </a:r>
            <a:r>
              <a:rPr lang="en-US" dirty="0" smtClean="0"/>
              <a:t> Results – Vias</a:t>
            </a:r>
            <a:endParaRPr lang="en-US" dirty="0"/>
          </a:p>
        </p:txBody>
      </p:sp>
      <p:sp>
        <p:nvSpPr>
          <p:cNvPr id="4" name="Slide Number Placeholder 3"/>
          <p:cNvSpPr>
            <a:spLocks noGrp="1"/>
          </p:cNvSpPr>
          <p:nvPr>
            <p:ph type="sldNum" sz="quarter" idx="10"/>
          </p:nvPr>
        </p:nvSpPr>
        <p:spPr/>
        <p:txBody>
          <a:bodyPr/>
          <a:lstStyle/>
          <a:p>
            <a:fld id="{3B20521C-F793-4067-BB07-C7AF74E21EF3}" type="slidenum">
              <a:rPr lang="en-US" smtClean="0"/>
              <a:pPr/>
              <a:t>11</a:t>
            </a:fld>
            <a:endParaRPr lang="en-US"/>
          </a:p>
        </p:txBody>
      </p:sp>
      <p:sp>
        <p:nvSpPr>
          <p:cNvPr id="72" name="Content Placeholder 2"/>
          <p:cNvSpPr txBox="1">
            <a:spLocks/>
          </p:cNvSpPr>
          <p:nvPr/>
        </p:nvSpPr>
        <p:spPr bwMode="auto">
          <a:xfrm>
            <a:off x="371475" y="5248276"/>
            <a:ext cx="8467725" cy="914400"/>
          </a:xfrm>
          <a:prstGeom prst="rect">
            <a:avLst/>
          </a:prstGeom>
          <a:noFill/>
          <a:ln w="9525" algn="ctr">
            <a:noFill/>
            <a:miter lim="800000"/>
            <a:headEnd/>
            <a:tailEnd/>
          </a:ln>
        </p:spPr>
        <p:txBody>
          <a:bodyPr vert="horz" wrap="square" lIns="91440" tIns="45720" rIns="91440" bIns="45720" numCol="1" anchor="t" anchorCtr="0" compatLnSpc="1">
            <a:prstTxWarp prst="textNoShape">
              <a:avLst/>
            </a:prstTxWarp>
          </a:bodyPr>
          <a:lstStyle/>
          <a:p>
            <a:pPr marL="574675" marR="0" lvl="1" indent="-233363" algn="l" defTabSz="914400" rtl="0" eaLnBrk="0" fontAlgn="base" latinLnBrk="0" hangingPunct="0">
              <a:lnSpc>
                <a:spcPct val="100000"/>
              </a:lnSpc>
              <a:spcBef>
                <a:spcPct val="20000"/>
              </a:spcBef>
              <a:spcAft>
                <a:spcPct val="0"/>
              </a:spcAft>
              <a:buClrTx/>
              <a:buSzTx/>
              <a:buFontTx/>
              <a:buChar char="–"/>
              <a:tabLst/>
              <a:defRPr/>
            </a:pPr>
            <a:endParaRPr kumimoji="0" lang="en-US" sz="1800" b="0" i="0" u="none" strike="noStrike" kern="0" cap="none" spc="0" normalizeH="0" baseline="0" noProof="0" dirty="0">
              <a:ln>
                <a:noFill/>
              </a:ln>
              <a:solidFill>
                <a:schemeClr val="tx1"/>
              </a:solidFill>
              <a:effectLst/>
              <a:uLnTx/>
              <a:uFillTx/>
              <a:latin typeface="+mn-lt"/>
            </a:endParaRPr>
          </a:p>
        </p:txBody>
      </p:sp>
      <p:graphicFrame>
        <p:nvGraphicFramePr>
          <p:cNvPr id="7" name="Chart 6"/>
          <p:cNvGraphicFramePr/>
          <p:nvPr/>
        </p:nvGraphicFramePr>
        <p:xfrm>
          <a:off x="904874" y="971549"/>
          <a:ext cx="7381875" cy="5057775"/>
        </p:xfrm>
        <a:graphic>
          <a:graphicData uri="http://schemas.openxmlformats.org/drawingml/2006/chart">
            <c:chart xmlns:c="http://schemas.openxmlformats.org/drawingml/2006/chart" xmlns:r="http://schemas.openxmlformats.org/officeDocument/2006/relationships" r:id="rId3"/>
          </a:graphicData>
        </a:graphic>
      </p:graphicFrame>
      <p:cxnSp>
        <p:nvCxnSpPr>
          <p:cNvPr id="8" name="Straight Arrow Connector 7"/>
          <p:cNvCxnSpPr/>
          <p:nvPr/>
        </p:nvCxnSpPr>
        <p:spPr>
          <a:xfrm flipV="1">
            <a:off x="2755900" y="1974850"/>
            <a:ext cx="0" cy="814388"/>
          </a:xfrm>
          <a:prstGeom prst="straightConnector1">
            <a:avLst/>
          </a:prstGeom>
          <a:ln w="19050">
            <a:headEnd type="arrow"/>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6985000" y="4864100"/>
            <a:ext cx="0" cy="490538"/>
          </a:xfrm>
          <a:prstGeom prst="straightConnector1">
            <a:avLst/>
          </a:prstGeom>
          <a:ln w="19050">
            <a:solidFill>
              <a:srgbClr val="00206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2" name="TextBox 1"/>
          <p:cNvSpPr txBox="1"/>
          <p:nvPr/>
        </p:nvSpPr>
        <p:spPr>
          <a:xfrm>
            <a:off x="2425700" y="1714500"/>
            <a:ext cx="660400" cy="254000"/>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100" b="1" dirty="0" smtClean="0">
                <a:solidFill>
                  <a:srgbClr val="C00000"/>
                </a:solidFill>
              </a:rPr>
              <a:t>24 µV</a:t>
            </a:r>
            <a:endParaRPr lang="en-US" sz="1100" b="1" dirty="0">
              <a:solidFill>
                <a:srgbClr val="C00000"/>
              </a:solidFill>
            </a:endParaRPr>
          </a:p>
        </p:txBody>
      </p:sp>
      <p:sp>
        <p:nvSpPr>
          <p:cNvPr id="13" name="TextBox 1"/>
          <p:cNvSpPr txBox="1"/>
          <p:nvPr/>
        </p:nvSpPr>
        <p:spPr>
          <a:xfrm>
            <a:off x="6661150" y="4559300"/>
            <a:ext cx="660400" cy="254000"/>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100" b="1" dirty="0" smtClean="0">
                <a:solidFill>
                  <a:srgbClr val="002060"/>
                </a:solidFill>
              </a:rPr>
              <a:t>16 µV</a:t>
            </a:r>
            <a:endParaRPr lang="en-US" sz="1100" b="1" dirty="0">
              <a:solidFill>
                <a:srgbClr val="002060"/>
              </a:solidFill>
            </a:endParaRPr>
          </a:p>
        </p:txBody>
      </p:sp>
    </p:spTree>
    <p:extLst>
      <p:ext uri="{BB962C8B-B14F-4D97-AF65-F5344CB8AC3E}">
        <p14:creationId xmlns:p14="http://schemas.microsoft.com/office/powerpoint/2010/main" val="3910402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Thermocouples - Conclusions</a:t>
            </a:r>
            <a:endParaRPr lang="en-US" dirty="0"/>
          </a:p>
        </p:txBody>
      </p:sp>
      <p:sp>
        <p:nvSpPr>
          <p:cNvPr id="4" name="Slide Number Placeholder 3"/>
          <p:cNvSpPr>
            <a:spLocks noGrp="1"/>
          </p:cNvSpPr>
          <p:nvPr>
            <p:ph type="sldNum" sz="quarter" idx="10"/>
          </p:nvPr>
        </p:nvSpPr>
        <p:spPr/>
        <p:txBody>
          <a:bodyPr/>
          <a:lstStyle/>
          <a:p>
            <a:fld id="{3B20521C-F793-4067-BB07-C7AF74E21EF3}" type="slidenum">
              <a:rPr lang="en-US" smtClean="0"/>
              <a:pPr/>
              <a:t>12</a:t>
            </a:fld>
            <a:endParaRPr lang="en-US"/>
          </a:p>
        </p:txBody>
      </p:sp>
      <p:sp>
        <p:nvSpPr>
          <p:cNvPr id="72" name="Content Placeholder 2"/>
          <p:cNvSpPr txBox="1">
            <a:spLocks/>
          </p:cNvSpPr>
          <p:nvPr/>
        </p:nvSpPr>
        <p:spPr bwMode="auto">
          <a:xfrm>
            <a:off x="371475" y="5248276"/>
            <a:ext cx="8467725" cy="914400"/>
          </a:xfrm>
          <a:prstGeom prst="rect">
            <a:avLst/>
          </a:prstGeom>
          <a:noFill/>
          <a:ln w="9525" algn="ctr">
            <a:noFill/>
            <a:miter lim="800000"/>
            <a:headEnd/>
            <a:tailEnd/>
          </a:ln>
        </p:spPr>
        <p:txBody>
          <a:bodyPr vert="horz" wrap="square" lIns="91440" tIns="45720" rIns="91440" bIns="45720" numCol="1" anchor="t" anchorCtr="0" compatLnSpc="1">
            <a:prstTxWarp prst="textNoShape">
              <a:avLst/>
            </a:prstTxWarp>
          </a:bodyPr>
          <a:lstStyle/>
          <a:p>
            <a:pPr marL="574675" marR="0" lvl="1" indent="-233363" algn="l" defTabSz="914400" rtl="0" eaLnBrk="0" fontAlgn="base" latinLnBrk="0" hangingPunct="0">
              <a:lnSpc>
                <a:spcPct val="100000"/>
              </a:lnSpc>
              <a:spcBef>
                <a:spcPct val="20000"/>
              </a:spcBef>
              <a:spcAft>
                <a:spcPct val="0"/>
              </a:spcAft>
              <a:buClrTx/>
              <a:buSzTx/>
              <a:buFontTx/>
              <a:buChar char="–"/>
              <a:tabLst/>
              <a:defRPr/>
            </a:pPr>
            <a:endParaRPr kumimoji="0" lang="en-US" sz="1800" b="0" i="0" u="none" strike="noStrike" kern="0" cap="none" spc="0" normalizeH="0" baseline="0" noProof="0" dirty="0">
              <a:ln>
                <a:noFill/>
              </a:ln>
              <a:solidFill>
                <a:schemeClr val="tx1"/>
              </a:solidFill>
              <a:effectLst/>
              <a:uLnTx/>
              <a:uFillTx/>
              <a:latin typeface="+mn-lt"/>
            </a:endParaRPr>
          </a:p>
        </p:txBody>
      </p:sp>
      <p:sp>
        <p:nvSpPr>
          <p:cNvPr id="5" name="Rectangle 3"/>
          <p:cNvSpPr>
            <a:spLocks noGrp="1" noChangeArrowheads="1"/>
          </p:cNvSpPr>
          <p:nvPr>
            <p:ph idx="1"/>
          </p:nvPr>
        </p:nvSpPr>
        <p:spPr>
          <a:xfrm>
            <a:off x="333375" y="1047750"/>
            <a:ext cx="8467725" cy="5439500"/>
          </a:xfrm>
        </p:spPr>
        <p:txBody>
          <a:bodyPr/>
          <a:lstStyle/>
          <a:p>
            <a:r>
              <a:rPr lang="en-US" dirty="0" smtClean="0"/>
              <a:t>Parasitic thermocouples can have a significant impact on V</a:t>
            </a:r>
            <a:r>
              <a:rPr lang="en-US" baseline="-25000" dirty="0" smtClean="0"/>
              <a:t>OS</a:t>
            </a:r>
            <a:r>
              <a:rPr lang="en-US" dirty="0" smtClean="0"/>
              <a:t>!</a:t>
            </a:r>
          </a:p>
          <a:p>
            <a:r>
              <a:rPr lang="en-US" dirty="0" smtClean="0"/>
              <a:t>As expected, asymmetrical configurations see a much more pronounced increase in offset voltage</a:t>
            </a:r>
          </a:p>
          <a:p>
            <a:r>
              <a:rPr lang="en-US" dirty="0" smtClean="0"/>
              <a:t>0</a:t>
            </a:r>
            <a:r>
              <a:rPr lang="el-GR" dirty="0" smtClean="0">
                <a:latin typeface="Arial"/>
                <a:cs typeface="Arial"/>
              </a:rPr>
              <a:t>Ω</a:t>
            </a:r>
            <a:r>
              <a:rPr lang="en-US" dirty="0" smtClean="0">
                <a:latin typeface="Arial"/>
                <a:cs typeface="Arial"/>
              </a:rPr>
              <a:t> resistors key result - </a:t>
            </a:r>
            <a:r>
              <a:rPr lang="en-US" dirty="0" smtClean="0"/>
              <a:t>V</a:t>
            </a:r>
            <a:r>
              <a:rPr lang="en-US" baseline="-25000" dirty="0" smtClean="0"/>
              <a:t>OS</a:t>
            </a:r>
            <a:r>
              <a:rPr lang="en-US" dirty="0" smtClean="0"/>
              <a:t> (RTI) increased by up to 17µV!</a:t>
            </a:r>
          </a:p>
          <a:p>
            <a:r>
              <a:rPr lang="en-US" dirty="0" smtClean="0"/>
              <a:t>Vias key result - V</a:t>
            </a:r>
            <a:r>
              <a:rPr lang="en-US" baseline="-25000" dirty="0" smtClean="0"/>
              <a:t>OS</a:t>
            </a:r>
            <a:r>
              <a:rPr lang="en-US" dirty="0" smtClean="0"/>
              <a:t> (RTI) increased by up to 250nV</a:t>
            </a:r>
          </a:p>
          <a:p>
            <a:pPr lvl="1"/>
            <a:r>
              <a:rPr lang="en-US" dirty="0" smtClean="0"/>
              <a:t>Difference small enough to be solely caused by INA V</a:t>
            </a:r>
            <a:r>
              <a:rPr lang="en-US" baseline="-25000" dirty="0" smtClean="0"/>
              <a:t>OS</a:t>
            </a:r>
            <a:r>
              <a:rPr lang="en-US" dirty="0" smtClean="0"/>
              <a:t> and gain drift</a:t>
            </a:r>
          </a:p>
          <a:p>
            <a:r>
              <a:rPr lang="en-US" dirty="0" smtClean="0"/>
              <a:t>Additional testing will be done to isolate the thermocouple effect from the V</a:t>
            </a:r>
            <a:r>
              <a:rPr lang="en-US" baseline="-25000" dirty="0" smtClean="0"/>
              <a:t>OS</a:t>
            </a:r>
            <a:r>
              <a:rPr lang="en-US" dirty="0" smtClean="0"/>
              <a:t> and gain error drift of the INA333</a:t>
            </a:r>
          </a:p>
        </p:txBody>
      </p:sp>
    </p:spTree>
    <p:extLst>
      <p:ext uri="{BB962C8B-B14F-4D97-AF65-F5344CB8AC3E}">
        <p14:creationId xmlns:p14="http://schemas.microsoft.com/office/powerpoint/2010/main" val="32516987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Thermocouples - Recommendations</a:t>
            </a:r>
            <a:endParaRPr lang="en-US" dirty="0"/>
          </a:p>
        </p:txBody>
      </p:sp>
      <p:sp>
        <p:nvSpPr>
          <p:cNvPr id="4" name="Slide Number Placeholder 3"/>
          <p:cNvSpPr>
            <a:spLocks noGrp="1"/>
          </p:cNvSpPr>
          <p:nvPr>
            <p:ph type="sldNum" sz="quarter" idx="10"/>
          </p:nvPr>
        </p:nvSpPr>
        <p:spPr/>
        <p:txBody>
          <a:bodyPr/>
          <a:lstStyle/>
          <a:p>
            <a:fld id="{3B20521C-F793-4067-BB07-C7AF74E21EF3}" type="slidenum">
              <a:rPr lang="en-US" smtClean="0"/>
              <a:pPr/>
              <a:t>13</a:t>
            </a:fld>
            <a:endParaRPr lang="en-US"/>
          </a:p>
        </p:txBody>
      </p:sp>
      <p:sp>
        <p:nvSpPr>
          <p:cNvPr id="72" name="Content Placeholder 2"/>
          <p:cNvSpPr txBox="1">
            <a:spLocks/>
          </p:cNvSpPr>
          <p:nvPr/>
        </p:nvSpPr>
        <p:spPr bwMode="auto">
          <a:xfrm>
            <a:off x="371475" y="5248276"/>
            <a:ext cx="8467725" cy="914400"/>
          </a:xfrm>
          <a:prstGeom prst="rect">
            <a:avLst/>
          </a:prstGeom>
          <a:noFill/>
          <a:ln w="9525" algn="ctr">
            <a:noFill/>
            <a:miter lim="800000"/>
            <a:headEnd/>
            <a:tailEnd/>
          </a:ln>
        </p:spPr>
        <p:txBody>
          <a:bodyPr vert="horz" wrap="square" lIns="91440" tIns="45720" rIns="91440" bIns="45720" numCol="1" anchor="t" anchorCtr="0" compatLnSpc="1">
            <a:prstTxWarp prst="textNoShape">
              <a:avLst/>
            </a:prstTxWarp>
          </a:bodyPr>
          <a:lstStyle/>
          <a:p>
            <a:pPr marL="574675" marR="0" lvl="1" indent="-233363" algn="l" defTabSz="914400" rtl="0" eaLnBrk="0" fontAlgn="base" latinLnBrk="0" hangingPunct="0">
              <a:lnSpc>
                <a:spcPct val="100000"/>
              </a:lnSpc>
              <a:spcBef>
                <a:spcPct val="20000"/>
              </a:spcBef>
              <a:spcAft>
                <a:spcPct val="0"/>
              </a:spcAft>
              <a:buClrTx/>
              <a:buSzTx/>
              <a:buFontTx/>
              <a:buChar char="–"/>
              <a:tabLst/>
              <a:defRPr/>
            </a:pPr>
            <a:endParaRPr kumimoji="0" lang="en-US" sz="1800" b="0" i="0" u="none" strike="noStrike" kern="0" cap="none" spc="0" normalizeH="0" baseline="0" noProof="0" dirty="0">
              <a:ln>
                <a:noFill/>
              </a:ln>
              <a:solidFill>
                <a:schemeClr val="tx1"/>
              </a:solidFill>
              <a:effectLst/>
              <a:uLnTx/>
              <a:uFillTx/>
              <a:latin typeface="+mn-lt"/>
            </a:endParaRPr>
          </a:p>
        </p:txBody>
      </p:sp>
      <p:sp>
        <p:nvSpPr>
          <p:cNvPr id="5" name="Rectangle 3"/>
          <p:cNvSpPr>
            <a:spLocks noGrp="1" noChangeArrowheads="1"/>
          </p:cNvSpPr>
          <p:nvPr>
            <p:ph idx="1"/>
          </p:nvPr>
        </p:nvSpPr>
        <p:spPr>
          <a:xfrm>
            <a:off x="333375" y="1047750"/>
            <a:ext cx="8467725" cy="5439500"/>
          </a:xfrm>
        </p:spPr>
        <p:txBody>
          <a:bodyPr/>
          <a:lstStyle/>
          <a:p>
            <a:r>
              <a:rPr lang="en-US" dirty="0" smtClean="0"/>
              <a:t>Use symmetrical configurations to minimize V</a:t>
            </a:r>
            <a:r>
              <a:rPr lang="en-US" baseline="-25000" dirty="0" smtClean="0"/>
              <a:t>OS</a:t>
            </a:r>
            <a:r>
              <a:rPr lang="en-US" dirty="0" smtClean="0"/>
              <a:t> and CMRR degradation</a:t>
            </a:r>
          </a:p>
          <a:p>
            <a:r>
              <a:rPr lang="en-US" dirty="0" smtClean="0"/>
              <a:t>Isolate sensitive nodes from thermal gradients by removing copper pours which dissipate heat</a:t>
            </a:r>
          </a:p>
          <a:p>
            <a:r>
              <a:rPr lang="en-US" dirty="0" smtClean="0"/>
              <a:t>Reduce the board’s heat generation or redirect the heat flow away from critical areas through the use of heat sinks or fans</a:t>
            </a:r>
          </a:p>
          <a:p>
            <a:r>
              <a:rPr lang="en-US" dirty="0" smtClean="0"/>
              <a:t>Place critical components in areas of constant temperature</a:t>
            </a:r>
          </a:p>
          <a:p>
            <a:pPr lvl="1"/>
            <a:r>
              <a:rPr lang="en-US" dirty="0" smtClean="0"/>
              <a:t>Heat travels radially, so follow thermal contour lines</a:t>
            </a:r>
          </a:p>
          <a:p>
            <a:r>
              <a:rPr lang="en-US" dirty="0" smtClean="0"/>
              <a:t>Use materials with similar Seebeck coefficients (when possible)</a:t>
            </a:r>
          </a:p>
          <a:p>
            <a:r>
              <a:rPr lang="en-US" dirty="0" smtClean="0"/>
              <a:t>Replace single resistors with equivalent parallel resistor combinations in order to cancel thermoelectric voltages</a:t>
            </a:r>
          </a:p>
        </p:txBody>
      </p:sp>
      <p:pic>
        <p:nvPicPr>
          <p:cNvPr id="5127" name="Picture 7" descr="C:\Users\a0282827\Downloads\checklist.jpg"/>
          <p:cNvPicPr>
            <a:picLocks noChangeAspect="1" noChangeArrowheads="1"/>
          </p:cNvPicPr>
          <p:nvPr/>
        </p:nvPicPr>
        <p:blipFill>
          <a:blip r:embed="rId3" cstate="print"/>
          <a:srcRect/>
          <a:stretch>
            <a:fillRect/>
          </a:stretch>
        </p:blipFill>
        <p:spPr bwMode="auto">
          <a:xfrm>
            <a:off x="6677024" y="4822031"/>
            <a:ext cx="1787525" cy="1340644"/>
          </a:xfrm>
          <a:prstGeom prst="rect">
            <a:avLst/>
          </a:prstGeom>
          <a:noFill/>
        </p:spPr>
      </p:pic>
    </p:spTree>
    <p:extLst>
      <p:ext uri="{BB962C8B-B14F-4D97-AF65-F5344CB8AC3E}">
        <p14:creationId xmlns:p14="http://schemas.microsoft.com/office/powerpoint/2010/main" val="23323372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Thermocouples - Recommendations</a:t>
            </a:r>
            <a:endParaRPr lang="en-US" dirty="0"/>
          </a:p>
        </p:txBody>
      </p:sp>
      <p:sp>
        <p:nvSpPr>
          <p:cNvPr id="4" name="Slide Number Placeholder 3"/>
          <p:cNvSpPr>
            <a:spLocks noGrp="1"/>
          </p:cNvSpPr>
          <p:nvPr>
            <p:ph type="sldNum" sz="quarter" idx="10"/>
          </p:nvPr>
        </p:nvSpPr>
        <p:spPr>
          <a:xfrm>
            <a:off x="6606931" y="6049963"/>
            <a:ext cx="2133600" cy="206375"/>
          </a:xfrm>
        </p:spPr>
        <p:txBody>
          <a:bodyPr/>
          <a:lstStyle/>
          <a:p>
            <a:fld id="{3B20521C-F793-4067-BB07-C7AF74E21EF3}" type="slidenum">
              <a:rPr lang="en-US" smtClean="0"/>
              <a:pPr/>
              <a:t>14</a:t>
            </a:fld>
            <a:endParaRPr lang="en-US"/>
          </a:p>
        </p:txBody>
      </p:sp>
      <p:sp>
        <p:nvSpPr>
          <p:cNvPr id="72" name="Content Placeholder 2"/>
          <p:cNvSpPr txBox="1">
            <a:spLocks/>
          </p:cNvSpPr>
          <p:nvPr/>
        </p:nvSpPr>
        <p:spPr bwMode="auto">
          <a:xfrm>
            <a:off x="371475" y="5248276"/>
            <a:ext cx="8467725" cy="914400"/>
          </a:xfrm>
          <a:prstGeom prst="rect">
            <a:avLst/>
          </a:prstGeom>
          <a:noFill/>
          <a:ln w="9525" algn="ctr">
            <a:noFill/>
            <a:miter lim="800000"/>
            <a:headEnd/>
            <a:tailEnd/>
          </a:ln>
        </p:spPr>
        <p:txBody>
          <a:bodyPr vert="horz" wrap="square" lIns="91440" tIns="45720" rIns="91440" bIns="45720" numCol="1" anchor="t" anchorCtr="0" compatLnSpc="1">
            <a:prstTxWarp prst="textNoShape">
              <a:avLst/>
            </a:prstTxWarp>
          </a:bodyPr>
          <a:lstStyle/>
          <a:p>
            <a:pPr marL="574675" marR="0" lvl="1" indent="-233363" algn="l" defTabSz="914400" rtl="0" eaLnBrk="0" fontAlgn="base" latinLnBrk="0" hangingPunct="0">
              <a:lnSpc>
                <a:spcPct val="100000"/>
              </a:lnSpc>
              <a:spcBef>
                <a:spcPct val="20000"/>
              </a:spcBef>
              <a:spcAft>
                <a:spcPct val="0"/>
              </a:spcAft>
              <a:buClrTx/>
              <a:buSzTx/>
              <a:buFontTx/>
              <a:buChar char="–"/>
              <a:tabLst/>
              <a:defRPr/>
            </a:pPr>
            <a:endParaRPr kumimoji="0" lang="en-US" sz="1800" b="0" i="0" u="none" strike="noStrike" kern="0" cap="none" spc="0" normalizeH="0" baseline="0" noProof="0" dirty="0">
              <a:ln>
                <a:noFill/>
              </a:ln>
              <a:solidFill>
                <a:schemeClr val="tx1"/>
              </a:solidFill>
              <a:effectLst/>
              <a:uLnTx/>
              <a:uFillTx/>
              <a:latin typeface="+mn-lt"/>
            </a:endParaRPr>
          </a:p>
        </p:txBody>
      </p:sp>
      <p:pic>
        <p:nvPicPr>
          <p:cNvPr id="5122" name="Picture 2"/>
          <p:cNvPicPr>
            <a:picLocks noChangeAspect="1" noChangeArrowheads="1"/>
          </p:cNvPicPr>
          <p:nvPr/>
        </p:nvPicPr>
        <p:blipFill>
          <a:blip r:embed="rId3" cstate="print"/>
          <a:srcRect/>
          <a:stretch>
            <a:fillRect/>
          </a:stretch>
        </p:blipFill>
        <p:spPr bwMode="auto">
          <a:xfrm>
            <a:off x="175846" y="1319576"/>
            <a:ext cx="4533153" cy="3406597"/>
          </a:xfrm>
          <a:prstGeom prst="rect">
            <a:avLst/>
          </a:prstGeom>
          <a:noFill/>
          <a:ln w="9525">
            <a:noFill/>
            <a:miter lim="800000"/>
            <a:headEnd/>
            <a:tailEnd/>
          </a:ln>
        </p:spPr>
      </p:pic>
      <p:pic>
        <p:nvPicPr>
          <p:cNvPr id="5123" name="Picture 3"/>
          <p:cNvPicPr>
            <a:picLocks noChangeAspect="1" noChangeArrowheads="1"/>
          </p:cNvPicPr>
          <p:nvPr/>
        </p:nvPicPr>
        <p:blipFill>
          <a:blip r:embed="rId4" cstate="print"/>
          <a:srcRect/>
          <a:stretch>
            <a:fillRect/>
          </a:stretch>
        </p:blipFill>
        <p:spPr bwMode="auto">
          <a:xfrm>
            <a:off x="4856717" y="1332276"/>
            <a:ext cx="4113562" cy="3397983"/>
          </a:xfrm>
          <a:prstGeom prst="rect">
            <a:avLst/>
          </a:prstGeom>
          <a:noFill/>
          <a:ln w="9525">
            <a:noFill/>
            <a:miter lim="800000"/>
            <a:headEnd/>
            <a:tailEnd/>
          </a:ln>
        </p:spPr>
      </p:pic>
      <p:sp>
        <p:nvSpPr>
          <p:cNvPr id="9" name="TextBox 8"/>
          <p:cNvSpPr txBox="1"/>
          <p:nvPr/>
        </p:nvSpPr>
        <p:spPr>
          <a:xfrm>
            <a:off x="1063870" y="4835768"/>
            <a:ext cx="2775119" cy="646331"/>
          </a:xfrm>
          <a:prstGeom prst="rect">
            <a:avLst/>
          </a:prstGeom>
          <a:noFill/>
        </p:spPr>
        <p:txBody>
          <a:bodyPr wrap="none" rtlCol="0">
            <a:spAutoFit/>
          </a:bodyPr>
          <a:lstStyle/>
          <a:p>
            <a:pPr algn="ctr"/>
            <a:r>
              <a:rPr lang="en-US" dirty="0" smtClean="0"/>
              <a:t>Components aligned with</a:t>
            </a:r>
          </a:p>
          <a:p>
            <a:pPr algn="ctr"/>
            <a:r>
              <a:rPr lang="en-US" dirty="0" smtClean="0"/>
              <a:t>thermal contour lines</a:t>
            </a:r>
            <a:endParaRPr lang="en-US" dirty="0"/>
          </a:p>
        </p:txBody>
      </p:sp>
      <p:sp>
        <p:nvSpPr>
          <p:cNvPr id="10" name="TextBox 9"/>
          <p:cNvSpPr txBox="1"/>
          <p:nvPr/>
        </p:nvSpPr>
        <p:spPr>
          <a:xfrm>
            <a:off x="5477606" y="4835768"/>
            <a:ext cx="2890535" cy="369332"/>
          </a:xfrm>
          <a:prstGeom prst="rect">
            <a:avLst/>
          </a:prstGeom>
          <a:noFill/>
        </p:spPr>
        <p:txBody>
          <a:bodyPr wrap="none" rtlCol="0">
            <a:spAutoFit/>
          </a:bodyPr>
          <a:lstStyle/>
          <a:p>
            <a:pPr algn="ctr"/>
            <a:r>
              <a:rPr lang="en-US" dirty="0" smtClean="0"/>
              <a:t>Series resistor substitution</a:t>
            </a:r>
            <a:endParaRPr lang="en-US" dirty="0"/>
          </a:p>
        </p:txBody>
      </p:sp>
      <p:sp>
        <p:nvSpPr>
          <p:cNvPr id="11" name="Text Box 6"/>
          <p:cNvSpPr txBox="1">
            <a:spLocks noChangeArrowheads="1"/>
          </p:cNvSpPr>
          <p:nvPr/>
        </p:nvSpPr>
        <p:spPr bwMode="auto">
          <a:xfrm>
            <a:off x="2035992" y="5916613"/>
            <a:ext cx="5069658" cy="307777"/>
          </a:xfrm>
          <a:prstGeom prst="rect">
            <a:avLst/>
          </a:prstGeom>
          <a:noFill/>
          <a:ln w="12700">
            <a:noFill/>
            <a:miter lim="800000"/>
            <a:headEnd type="none" w="sm" len="sm"/>
            <a:tailEnd type="none" w="sm" len="sm"/>
          </a:ln>
          <a:effectLst/>
        </p:spPr>
        <p:txBody>
          <a:bodyPr wrap="none">
            <a:spAutoFit/>
          </a:bodyPr>
          <a:lstStyle/>
          <a:p>
            <a:pPr algn="ctr"/>
            <a:r>
              <a:rPr lang="en-US" sz="1400" dirty="0"/>
              <a:t>Source: </a:t>
            </a:r>
            <a:r>
              <a:rPr lang="en-US" sz="1400" dirty="0" smtClean="0"/>
              <a:t>“Op Amp Precision Design: PCB Layout Techniques”</a:t>
            </a:r>
            <a:endParaRPr lang="en-US" sz="1400" dirty="0"/>
          </a:p>
        </p:txBody>
      </p:sp>
    </p:spTree>
    <p:extLst>
      <p:ext uri="{BB962C8B-B14F-4D97-AF65-F5344CB8AC3E}">
        <p14:creationId xmlns:p14="http://schemas.microsoft.com/office/powerpoint/2010/main" val="40871823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Thermocouple Theory</a:t>
            </a:r>
            <a:endParaRPr lang="en-US" dirty="0"/>
          </a:p>
        </p:txBody>
      </p:sp>
      <p:sp>
        <p:nvSpPr>
          <p:cNvPr id="4" name="Slide Number Placeholder 3"/>
          <p:cNvSpPr>
            <a:spLocks noGrp="1"/>
          </p:cNvSpPr>
          <p:nvPr>
            <p:ph type="sldNum" sz="quarter" idx="10"/>
          </p:nvPr>
        </p:nvSpPr>
        <p:spPr/>
        <p:txBody>
          <a:bodyPr/>
          <a:lstStyle/>
          <a:p>
            <a:fld id="{3B20521C-F793-4067-BB07-C7AF74E21EF3}" type="slidenum">
              <a:rPr lang="en-US" smtClean="0"/>
              <a:pPr/>
              <a:t>2</a:t>
            </a:fld>
            <a:endParaRPr lang="en-US"/>
          </a:p>
        </p:txBody>
      </p:sp>
      <p:sp>
        <p:nvSpPr>
          <p:cNvPr id="6" name="Rectangle 61"/>
          <p:cNvSpPr>
            <a:spLocks noChangeArrowheads="1"/>
          </p:cNvSpPr>
          <p:nvPr/>
        </p:nvSpPr>
        <p:spPr bwMode="auto">
          <a:xfrm>
            <a:off x="1166812" y="1000125"/>
            <a:ext cx="6810375" cy="3590925"/>
          </a:xfrm>
          <a:prstGeom prst="rect">
            <a:avLst/>
          </a:prstGeom>
          <a:gradFill rotWithShape="1">
            <a:gsLst>
              <a:gs pos="0">
                <a:srgbClr val="0070C0">
                  <a:alpha val="80000"/>
                </a:srgbClr>
              </a:gs>
              <a:gs pos="100000">
                <a:schemeClr val="accent1">
                  <a:lumMod val="60000"/>
                  <a:lumOff val="40000"/>
                  <a:alpha val="80000"/>
                </a:schemeClr>
              </a:gs>
            </a:gsLst>
            <a:lin ang="0" scaled="1"/>
          </a:gradFill>
          <a:ln w="25400">
            <a:noFill/>
            <a:miter lim="800000"/>
            <a:headEnd/>
            <a:tailEnd/>
          </a:ln>
          <a:effectLst/>
        </p:spPr>
        <p:txBody>
          <a:bodyPr wrap="none" anchor="ctr"/>
          <a:lstStyle/>
          <a:p>
            <a:pPr algn="ctr"/>
            <a:endParaRPr lang="en-US">
              <a:solidFill>
                <a:schemeClr val="accent5">
                  <a:lumMod val="75000"/>
                </a:schemeClr>
              </a:solidFill>
            </a:endParaRPr>
          </a:p>
        </p:txBody>
      </p:sp>
      <p:sp>
        <p:nvSpPr>
          <p:cNvPr id="7" name="Line 62"/>
          <p:cNvSpPr>
            <a:spLocks noChangeShapeType="1"/>
          </p:cNvSpPr>
          <p:nvPr/>
        </p:nvSpPr>
        <p:spPr bwMode="auto">
          <a:xfrm>
            <a:off x="2215200" y="2478741"/>
            <a:ext cx="4704073" cy="0"/>
          </a:xfrm>
          <a:prstGeom prst="line">
            <a:avLst/>
          </a:prstGeom>
          <a:noFill/>
          <a:ln w="25400">
            <a:solidFill>
              <a:schemeClr val="tx2"/>
            </a:solidFill>
            <a:round/>
            <a:headEnd/>
            <a:tailEnd/>
          </a:ln>
          <a:effectLst/>
        </p:spPr>
        <p:txBody>
          <a:bodyPr/>
          <a:lstStyle/>
          <a:p>
            <a:endParaRPr lang="en-US"/>
          </a:p>
        </p:txBody>
      </p:sp>
      <p:sp>
        <p:nvSpPr>
          <p:cNvPr id="9" name="Text Box 64"/>
          <p:cNvSpPr txBox="1">
            <a:spLocks noChangeArrowheads="1"/>
          </p:cNvSpPr>
          <p:nvPr/>
        </p:nvSpPr>
        <p:spPr bwMode="auto">
          <a:xfrm>
            <a:off x="6770077" y="2056279"/>
            <a:ext cx="576308" cy="369332"/>
          </a:xfrm>
          <a:prstGeom prst="rect">
            <a:avLst/>
          </a:prstGeom>
          <a:noFill/>
          <a:ln w="9525">
            <a:noFill/>
            <a:miter lim="800000"/>
            <a:headEnd/>
            <a:tailEnd/>
          </a:ln>
          <a:effectLst/>
        </p:spPr>
        <p:txBody>
          <a:bodyPr>
            <a:spAutoFit/>
          </a:bodyPr>
          <a:lstStyle/>
          <a:p>
            <a:pPr eaLnBrk="1" hangingPunct="1">
              <a:spcBef>
                <a:spcPct val="50000"/>
              </a:spcBef>
            </a:pPr>
            <a:r>
              <a:rPr lang="en-US" sz="1800" dirty="0">
                <a:solidFill>
                  <a:srgbClr val="C00000"/>
                </a:solidFill>
              </a:rPr>
              <a:t>+</a:t>
            </a:r>
          </a:p>
        </p:txBody>
      </p:sp>
      <p:sp>
        <p:nvSpPr>
          <p:cNvPr id="10" name="Text Box 65"/>
          <p:cNvSpPr txBox="1">
            <a:spLocks noChangeArrowheads="1"/>
          </p:cNvSpPr>
          <p:nvPr/>
        </p:nvSpPr>
        <p:spPr bwMode="auto">
          <a:xfrm>
            <a:off x="2095258" y="2057747"/>
            <a:ext cx="280840" cy="369332"/>
          </a:xfrm>
          <a:prstGeom prst="rect">
            <a:avLst/>
          </a:prstGeom>
          <a:noFill/>
          <a:ln w="9525">
            <a:noFill/>
            <a:miter lim="800000"/>
            <a:headEnd/>
            <a:tailEnd/>
          </a:ln>
          <a:effectLst/>
        </p:spPr>
        <p:txBody>
          <a:bodyPr>
            <a:spAutoFit/>
          </a:bodyPr>
          <a:lstStyle/>
          <a:p>
            <a:pPr eaLnBrk="1" hangingPunct="1">
              <a:spcBef>
                <a:spcPct val="50000"/>
              </a:spcBef>
            </a:pPr>
            <a:r>
              <a:rPr lang="en-US" sz="1800" dirty="0">
                <a:solidFill>
                  <a:srgbClr val="C00000"/>
                </a:solidFill>
              </a:rPr>
              <a:t>-</a:t>
            </a:r>
          </a:p>
        </p:txBody>
      </p:sp>
      <p:sp>
        <p:nvSpPr>
          <p:cNvPr id="11" name="Oval 66"/>
          <p:cNvSpPr>
            <a:spLocks noChangeArrowheads="1"/>
          </p:cNvSpPr>
          <p:nvPr/>
        </p:nvSpPr>
        <p:spPr bwMode="auto">
          <a:xfrm>
            <a:off x="6879781" y="2456729"/>
            <a:ext cx="70210" cy="70410"/>
          </a:xfrm>
          <a:prstGeom prst="ellipse">
            <a:avLst/>
          </a:prstGeom>
          <a:solidFill>
            <a:schemeClr val="tx2"/>
          </a:solidFill>
          <a:ln w="9525">
            <a:noFill/>
            <a:round/>
            <a:headEnd/>
            <a:tailEnd/>
          </a:ln>
          <a:effectLst/>
        </p:spPr>
        <p:txBody>
          <a:bodyPr wrap="none" anchor="ctr"/>
          <a:lstStyle/>
          <a:p>
            <a:endParaRPr lang="en-US"/>
          </a:p>
        </p:txBody>
      </p:sp>
      <p:sp>
        <p:nvSpPr>
          <p:cNvPr id="12" name="Oval 67"/>
          <p:cNvSpPr>
            <a:spLocks noChangeArrowheads="1"/>
          </p:cNvSpPr>
          <p:nvPr/>
        </p:nvSpPr>
        <p:spPr bwMode="auto">
          <a:xfrm>
            <a:off x="2184483" y="2447937"/>
            <a:ext cx="70210" cy="70410"/>
          </a:xfrm>
          <a:prstGeom prst="ellipse">
            <a:avLst/>
          </a:prstGeom>
          <a:solidFill>
            <a:schemeClr val="tx2"/>
          </a:solidFill>
          <a:ln w="9525">
            <a:noFill/>
            <a:round/>
            <a:headEnd/>
            <a:tailEnd/>
          </a:ln>
          <a:effectLst/>
        </p:spPr>
        <p:txBody>
          <a:bodyPr wrap="none" anchor="ctr"/>
          <a:lstStyle/>
          <a:p>
            <a:endParaRPr lang="en-US"/>
          </a:p>
        </p:txBody>
      </p:sp>
      <p:sp>
        <p:nvSpPr>
          <p:cNvPr id="13" name="Text Box 68"/>
          <p:cNvSpPr txBox="1">
            <a:spLocks noChangeArrowheads="1"/>
          </p:cNvSpPr>
          <p:nvPr/>
        </p:nvSpPr>
        <p:spPr bwMode="auto">
          <a:xfrm>
            <a:off x="6778853" y="3040343"/>
            <a:ext cx="641122" cy="369332"/>
          </a:xfrm>
          <a:prstGeom prst="rect">
            <a:avLst/>
          </a:prstGeom>
          <a:noFill/>
          <a:ln w="9525">
            <a:noFill/>
            <a:miter lim="800000"/>
            <a:headEnd/>
            <a:tailEnd/>
          </a:ln>
          <a:effectLst/>
        </p:spPr>
        <p:txBody>
          <a:bodyPr wrap="square">
            <a:spAutoFit/>
          </a:bodyPr>
          <a:lstStyle/>
          <a:p>
            <a:pPr eaLnBrk="1" hangingPunct="1">
              <a:spcBef>
                <a:spcPct val="50000"/>
              </a:spcBef>
            </a:pPr>
            <a:r>
              <a:rPr lang="en-US" sz="1800" b="1" dirty="0">
                <a:solidFill>
                  <a:schemeClr val="accent1"/>
                </a:solidFill>
              </a:rPr>
              <a:t>Hot</a:t>
            </a:r>
          </a:p>
        </p:txBody>
      </p:sp>
      <p:sp>
        <p:nvSpPr>
          <p:cNvPr id="14" name="Text Box 69"/>
          <p:cNvSpPr txBox="1">
            <a:spLocks noChangeArrowheads="1"/>
          </p:cNvSpPr>
          <p:nvPr/>
        </p:nvSpPr>
        <p:spPr bwMode="auto">
          <a:xfrm>
            <a:off x="1793939" y="3040343"/>
            <a:ext cx="858723" cy="369332"/>
          </a:xfrm>
          <a:prstGeom prst="rect">
            <a:avLst/>
          </a:prstGeom>
          <a:noFill/>
          <a:ln w="9525">
            <a:noFill/>
            <a:miter lim="800000"/>
            <a:headEnd/>
            <a:tailEnd/>
          </a:ln>
          <a:effectLst/>
        </p:spPr>
        <p:txBody>
          <a:bodyPr wrap="square">
            <a:spAutoFit/>
          </a:bodyPr>
          <a:lstStyle/>
          <a:p>
            <a:pPr eaLnBrk="1" hangingPunct="1">
              <a:spcBef>
                <a:spcPct val="50000"/>
              </a:spcBef>
            </a:pPr>
            <a:r>
              <a:rPr lang="en-US" sz="1800" b="1" dirty="0">
                <a:solidFill>
                  <a:schemeClr val="accent6">
                    <a:lumMod val="40000"/>
                    <a:lumOff val="60000"/>
                  </a:schemeClr>
                </a:solidFill>
              </a:rPr>
              <a:t>Cool</a:t>
            </a:r>
          </a:p>
        </p:txBody>
      </p:sp>
      <p:sp>
        <p:nvSpPr>
          <p:cNvPr id="15" name="Text Box 71"/>
          <p:cNvSpPr txBox="1">
            <a:spLocks noChangeArrowheads="1"/>
          </p:cNvSpPr>
          <p:nvPr/>
        </p:nvSpPr>
        <p:spPr bwMode="auto">
          <a:xfrm>
            <a:off x="3126164" y="4027768"/>
            <a:ext cx="2877775" cy="369332"/>
          </a:xfrm>
          <a:prstGeom prst="rect">
            <a:avLst/>
          </a:prstGeom>
          <a:noFill/>
          <a:ln w="12700">
            <a:noFill/>
            <a:miter lim="800000"/>
            <a:headEnd type="none" w="sm" len="sm"/>
            <a:tailEnd type="none" w="sm" len="sm"/>
          </a:ln>
          <a:effectLst/>
        </p:spPr>
        <p:txBody>
          <a:bodyPr wrap="none">
            <a:spAutoFit/>
          </a:bodyPr>
          <a:lstStyle/>
          <a:p>
            <a:pPr algn="ctr"/>
            <a:r>
              <a:rPr lang="en-US" dirty="0"/>
              <a:t>Temperature gradient (</a:t>
            </a:r>
            <a:r>
              <a:rPr lang="en-US" dirty="0">
                <a:cs typeface="Arial" pitchFamily="34" charset="0"/>
              </a:rPr>
              <a:t>∆T)</a:t>
            </a:r>
          </a:p>
        </p:txBody>
      </p:sp>
      <p:sp>
        <p:nvSpPr>
          <p:cNvPr id="16" name="Line 72"/>
          <p:cNvSpPr>
            <a:spLocks noChangeShapeType="1"/>
          </p:cNvSpPr>
          <p:nvPr/>
        </p:nvSpPr>
        <p:spPr bwMode="auto">
          <a:xfrm>
            <a:off x="5905616" y="4216213"/>
            <a:ext cx="1013656" cy="0"/>
          </a:xfrm>
          <a:prstGeom prst="line">
            <a:avLst/>
          </a:prstGeom>
          <a:noFill/>
          <a:ln w="22225">
            <a:solidFill>
              <a:schemeClr val="tx1"/>
            </a:solidFill>
            <a:round/>
            <a:headEnd type="none" w="sm" len="sm"/>
            <a:tailEnd type="diamond" w="med" len="lg"/>
          </a:ln>
          <a:effectLst/>
        </p:spPr>
        <p:txBody>
          <a:bodyPr/>
          <a:lstStyle/>
          <a:p>
            <a:endParaRPr lang="en-US"/>
          </a:p>
        </p:txBody>
      </p:sp>
      <p:sp>
        <p:nvSpPr>
          <p:cNvPr id="17" name="Line 73"/>
          <p:cNvSpPr>
            <a:spLocks noChangeShapeType="1"/>
          </p:cNvSpPr>
          <p:nvPr/>
        </p:nvSpPr>
        <p:spPr bwMode="auto">
          <a:xfrm flipH="1" flipV="1">
            <a:off x="2215199" y="4216212"/>
            <a:ext cx="989963" cy="981"/>
          </a:xfrm>
          <a:prstGeom prst="line">
            <a:avLst/>
          </a:prstGeom>
          <a:noFill/>
          <a:ln w="22225">
            <a:solidFill>
              <a:schemeClr val="tx1"/>
            </a:solidFill>
            <a:round/>
            <a:headEnd type="none" w="sm" len="sm"/>
            <a:tailEnd type="diamond" w="med" len="lg"/>
          </a:ln>
          <a:effectLst/>
        </p:spPr>
        <p:txBody>
          <a:bodyPr/>
          <a:lstStyle/>
          <a:p>
            <a:endParaRPr lang="en-US"/>
          </a:p>
        </p:txBody>
      </p:sp>
      <p:sp>
        <p:nvSpPr>
          <p:cNvPr id="22" name="Text Box 78"/>
          <p:cNvSpPr txBox="1">
            <a:spLocks noChangeArrowheads="1"/>
          </p:cNvSpPr>
          <p:nvPr/>
        </p:nvSpPr>
        <p:spPr bwMode="auto">
          <a:xfrm>
            <a:off x="4030637" y="2176858"/>
            <a:ext cx="1088761" cy="307777"/>
          </a:xfrm>
          <a:prstGeom prst="rect">
            <a:avLst/>
          </a:prstGeom>
          <a:noFill/>
          <a:ln w="12700">
            <a:noFill/>
            <a:miter lim="800000"/>
            <a:headEnd type="none" w="sm" len="sm"/>
            <a:tailEnd type="none" w="sm" len="sm"/>
          </a:ln>
          <a:effectLst/>
        </p:spPr>
        <p:txBody>
          <a:bodyPr wrap="none">
            <a:spAutoFit/>
          </a:bodyPr>
          <a:lstStyle/>
          <a:p>
            <a:pPr algn="ctr"/>
            <a:r>
              <a:rPr lang="en-US" sz="1400" b="1" dirty="0">
                <a:solidFill>
                  <a:srgbClr val="C00000"/>
                </a:solidFill>
              </a:rPr>
              <a:t>Conductor</a:t>
            </a:r>
          </a:p>
        </p:txBody>
      </p:sp>
      <p:sp>
        <p:nvSpPr>
          <p:cNvPr id="23" name="Text Box 79"/>
          <p:cNvSpPr txBox="1">
            <a:spLocks noChangeArrowheads="1"/>
          </p:cNvSpPr>
          <p:nvPr/>
        </p:nvSpPr>
        <p:spPr bwMode="auto">
          <a:xfrm>
            <a:off x="6726126" y="3836330"/>
            <a:ext cx="350343" cy="284392"/>
          </a:xfrm>
          <a:prstGeom prst="rect">
            <a:avLst/>
          </a:prstGeom>
          <a:noFill/>
          <a:ln w="12700">
            <a:noFill/>
            <a:miter lim="800000"/>
            <a:headEnd type="none" w="sm" len="sm"/>
            <a:tailEnd type="none" w="sm" len="sm"/>
          </a:ln>
          <a:effectLst/>
        </p:spPr>
        <p:txBody>
          <a:bodyPr wrap="none">
            <a:spAutoFit/>
          </a:bodyPr>
          <a:lstStyle/>
          <a:p>
            <a:r>
              <a:rPr lang="en-US" sz="1400" b="1" dirty="0"/>
              <a:t>T</a:t>
            </a:r>
            <a:r>
              <a:rPr lang="en-US" sz="1400" b="1" baseline="-25000" dirty="0"/>
              <a:t>H</a:t>
            </a:r>
          </a:p>
        </p:txBody>
      </p:sp>
      <p:sp>
        <p:nvSpPr>
          <p:cNvPr id="24" name="Text Box 80"/>
          <p:cNvSpPr txBox="1">
            <a:spLocks noChangeArrowheads="1"/>
          </p:cNvSpPr>
          <p:nvPr/>
        </p:nvSpPr>
        <p:spPr bwMode="auto">
          <a:xfrm>
            <a:off x="2027322" y="3829980"/>
            <a:ext cx="350343" cy="284392"/>
          </a:xfrm>
          <a:prstGeom prst="rect">
            <a:avLst/>
          </a:prstGeom>
          <a:noFill/>
          <a:ln w="12700">
            <a:noFill/>
            <a:miter lim="800000"/>
            <a:headEnd type="none" w="sm" len="sm"/>
            <a:tailEnd type="none" w="sm" len="sm"/>
          </a:ln>
          <a:effectLst/>
        </p:spPr>
        <p:txBody>
          <a:bodyPr wrap="none">
            <a:spAutoFit/>
          </a:bodyPr>
          <a:lstStyle/>
          <a:p>
            <a:r>
              <a:rPr lang="en-US" sz="1400" b="1" dirty="0"/>
              <a:t>T</a:t>
            </a:r>
            <a:r>
              <a:rPr lang="en-US" sz="1400" b="1" baseline="-25000" dirty="0"/>
              <a:t>C</a:t>
            </a:r>
            <a:endParaRPr lang="en-US" sz="1400" b="1" dirty="0"/>
          </a:p>
        </p:txBody>
      </p:sp>
      <p:sp>
        <p:nvSpPr>
          <p:cNvPr id="27" name="Content Placeholder 2"/>
          <p:cNvSpPr>
            <a:spLocks noGrp="1"/>
          </p:cNvSpPr>
          <p:nvPr>
            <p:ph idx="1"/>
          </p:nvPr>
        </p:nvSpPr>
        <p:spPr>
          <a:xfrm>
            <a:off x="333375" y="4800599"/>
            <a:ext cx="8467725" cy="1133475"/>
          </a:xfrm>
        </p:spPr>
        <p:txBody>
          <a:bodyPr/>
          <a:lstStyle/>
          <a:p>
            <a:r>
              <a:rPr lang="en-US" dirty="0" smtClean="0"/>
              <a:t>Any conductor will produce a voltage when there is a temperature gradient (</a:t>
            </a:r>
            <a:r>
              <a:rPr lang="el-GR" dirty="0" smtClean="0">
                <a:latin typeface="Arial"/>
                <a:cs typeface="Arial"/>
              </a:rPr>
              <a:t>Δ</a:t>
            </a:r>
            <a:r>
              <a:rPr lang="en-US" dirty="0" smtClean="0">
                <a:latin typeface="Arial"/>
                <a:cs typeface="Arial"/>
              </a:rPr>
              <a:t>T) across it</a:t>
            </a:r>
            <a:endParaRPr lang="en-US" dirty="0" smtClean="0"/>
          </a:p>
          <a:p>
            <a:pPr lvl="1"/>
            <a:r>
              <a:rPr lang="en-US" dirty="0" smtClean="0"/>
              <a:t>Known as the </a:t>
            </a:r>
            <a:r>
              <a:rPr lang="en-US" b="1" dirty="0" smtClean="0">
                <a:solidFill>
                  <a:srgbClr val="DE0000"/>
                </a:solidFill>
              </a:rPr>
              <a:t>“Seebeck Effect”</a:t>
            </a:r>
          </a:p>
        </p:txBody>
      </p:sp>
      <p:sp>
        <p:nvSpPr>
          <p:cNvPr id="45" name="Text Box 9"/>
          <p:cNvSpPr txBox="1">
            <a:spLocks noChangeArrowheads="1"/>
          </p:cNvSpPr>
          <p:nvPr/>
        </p:nvSpPr>
        <p:spPr bwMode="auto">
          <a:xfrm>
            <a:off x="3539638" y="1260234"/>
            <a:ext cx="2061062" cy="369332"/>
          </a:xfrm>
          <a:prstGeom prst="rect">
            <a:avLst/>
          </a:prstGeom>
          <a:noFill/>
          <a:ln w="19050">
            <a:noFill/>
            <a:miter lim="800000"/>
            <a:headEnd/>
            <a:tailEnd/>
          </a:ln>
          <a:effectLst/>
        </p:spPr>
        <p:txBody>
          <a:bodyPr wrap="square">
            <a:spAutoFit/>
          </a:bodyPr>
          <a:lstStyle/>
          <a:p>
            <a:pPr algn="ctr" eaLnBrk="1" hangingPunct="1">
              <a:spcBef>
                <a:spcPct val="50000"/>
              </a:spcBef>
            </a:pPr>
            <a:r>
              <a:rPr lang="en-US" dirty="0" smtClean="0"/>
              <a:t>Seebeck voltage</a:t>
            </a:r>
            <a:endParaRPr lang="en-US" dirty="0"/>
          </a:p>
        </p:txBody>
      </p:sp>
      <p:sp>
        <p:nvSpPr>
          <p:cNvPr id="46" name="Line 36"/>
          <p:cNvSpPr>
            <a:spLocks noChangeShapeType="1"/>
          </p:cNvSpPr>
          <p:nvPr/>
        </p:nvSpPr>
        <p:spPr bwMode="auto">
          <a:xfrm flipH="1">
            <a:off x="3543300" y="3417276"/>
            <a:ext cx="2010508" cy="2932"/>
          </a:xfrm>
          <a:prstGeom prst="line">
            <a:avLst/>
          </a:prstGeom>
          <a:noFill/>
          <a:ln w="22225">
            <a:solidFill>
              <a:srgbClr val="007D7A"/>
            </a:solidFill>
            <a:round/>
            <a:headEnd type="none" w="sm" len="sm"/>
            <a:tailEnd type="triangle" w="med" len="lg"/>
          </a:ln>
          <a:effectLst/>
        </p:spPr>
        <p:txBody>
          <a:bodyPr/>
          <a:lstStyle/>
          <a:p>
            <a:endParaRPr lang="en-US"/>
          </a:p>
        </p:txBody>
      </p:sp>
      <p:sp>
        <p:nvSpPr>
          <p:cNvPr id="47" name="Text Box 39"/>
          <p:cNvSpPr txBox="1">
            <a:spLocks noChangeArrowheads="1"/>
          </p:cNvSpPr>
          <p:nvPr/>
        </p:nvSpPr>
        <p:spPr bwMode="auto">
          <a:xfrm>
            <a:off x="3276604" y="3593125"/>
            <a:ext cx="2719388" cy="274638"/>
          </a:xfrm>
          <a:prstGeom prst="rect">
            <a:avLst/>
          </a:prstGeom>
          <a:solidFill>
            <a:srgbClr val="66FFCC"/>
          </a:solidFill>
          <a:ln w="12700">
            <a:noFill/>
            <a:miter lim="800000"/>
            <a:headEnd type="none" w="sm" len="sm"/>
            <a:tailEnd type="none" w="sm" len="sm"/>
          </a:ln>
          <a:effectLst/>
        </p:spPr>
        <p:txBody>
          <a:bodyPr wrap="none">
            <a:spAutoFit/>
          </a:bodyPr>
          <a:lstStyle/>
          <a:p>
            <a:r>
              <a:rPr lang="en-US" sz="1200" b="1" dirty="0">
                <a:solidFill>
                  <a:srgbClr val="007D7A"/>
                </a:solidFill>
              </a:rPr>
              <a:t>Electrical charge carrier movement</a:t>
            </a:r>
          </a:p>
        </p:txBody>
      </p:sp>
      <p:sp>
        <p:nvSpPr>
          <p:cNvPr id="48" name="Line 22"/>
          <p:cNvSpPr>
            <a:spLocks noChangeShapeType="1"/>
          </p:cNvSpPr>
          <p:nvPr/>
        </p:nvSpPr>
        <p:spPr bwMode="auto">
          <a:xfrm flipH="1">
            <a:off x="3839309" y="2743202"/>
            <a:ext cx="1371600" cy="0"/>
          </a:xfrm>
          <a:prstGeom prst="line">
            <a:avLst/>
          </a:prstGeom>
          <a:noFill/>
          <a:ln w="38100">
            <a:solidFill>
              <a:srgbClr val="9900CC"/>
            </a:solidFill>
            <a:round/>
            <a:headEnd type="none" w="sm" len="sm"/>
            <a:tailEnd type="triangle" w="med" len="lg"/>
          </a:ln>
          <a:effectLst/>
        </p:spPr>
        <p:txBody>
          <a:bodyPr/>
          <a:lstStyle/>
          <a:p>
            <a:pPr algn="ctr"/>
            <a:endParaRPr lang="en-US"/>
          </a:p>
        </p:txBody>
      </p:sp>
      <p:sp>
        <p:nvSpPr>
          <p:cNvPr id="49" name="Text Box 23"/>
          <p:cNvSpPr txBox="1">
            <a:spLocks noChangeArrowheads="1"/>
          </p:cNvSpPr>
          <p:nvPr/>
        </p:nvSpPr>
        <p:spPr bwMode="auto">
          <a:xfrm>
            <a:off x="3733801" y="2907324"/>
            <a:ext cx="1666875" cy="274638"/>
          </a:xfrm>
          <a:prstGeom prst="rect">
            <a:avLst/>
          </a:prstGeom>
          <a:solidFill>
            <a:srgbClr val="FF99FF"/>
          </a:solidFill>
          <a:ln w="12700">
            <a:noFill/>
            <a:miter lim="800000"/>
            <a:headEnd type="none" w="sm" len="sm"/>
            <a:tailEnd type="none" w="sm" len="sm"/>
          </a:ln>
          <a:effectLst/>
        </p:spPr>
        <p:txBody>
          <a:bodyPr wrap="none">
            <a:spAutoFit/>
          </a:bodyPr>
          <a:lstStyle/>
          <a:p>
            <a:pPr algn="ctr"/>
            <a:r>
              <a:rPr lang="en-US" sz="1200" b="1" dirty="0">
                <a:solidFill>
                  <a:srgbClr val="990099"/>
                </a:solidFill>
              </a:rPr>
              <a:t>Thermal energy flow</a:t>
            </a:r>
          </a:p>
        </p:txBody>
      </p:sp>
    </p:spTree>
    <p:extLst>
      <p:ext uri="{BB962C8B-B14F-4D97-AF65-F5344CB8AC3E}">
        <p14:creationId xmlns:p14="http://schemas.microsoft.com/office/powerpoint/2010/main" val="24924855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Thermocouple Theory</a:t>
            </a:r>
            <a:endParaRPr lang="en-US" dirty="0"/>
          </a:p>
        </p:txBody>
      </p:sp>
      <p:sp>
        <p:nvSpPr>
          <p:cNvPr id="4" name="Slide Number Placeholder 3"/>
          <p:cNvSpPr>
            <a:spLocks noGrp="1"/>
          </p:cNvSpPr>
          <p:nvPr>
            <p:ph type="sldNum" sz="quarter" idx="10"/>
          </p:nvPr>
        </p:nvSpPr>
        <p:spPr/>
        <p:txBody>
          <a:bodyPr/>
          <a:lstStyle/>
          <a:p>
            <a:fld id="{3B20521C-F793-4067-BB07-C7AF74E21EF3}" type="slidenum">
              <a:rPr lang="en-US" smtClean="0"/>
              <a:pPr/>
              <a:t>3</a:t>
            </a:fld>
            <a:endParaRPr lang="en-US"/>
          </a:p>
        </p:txBody>
      </p:sp>
      <p:pic>
        <p:nvPicPr>
          <p:cNvPr id="47" name="Picture 5"/>
          <p:cNvPicPr>
            <a:picLocks noChangeAspect="1" noChangeArrowheads="1"/>
          </p:cNvPicPr>
          <p:nvPr/>
        </p:nvPicPr>
        <p:blipFill>
          <a:blip r:embed="rId3" cstate="print"/>
          <a:srcRect/>
          <a:stretch>
            <a:fillRect/>
          </a:stretch>
        </p:blipFill>
        <p:spPr bwMode="auto">
          <a:xfrm>
            <a:off x="410316" y="987671"/>
            <a:ext cx="8304100" cy="4964722"/>
          </a:xfrm>
          <a:prstGeom prst="rect">
            <a:avLst/>
          </a:prstGeom>
          <a:noFill/>
          <a:ln w="12700">
            <a:noFill/>
            <a:miter lim="800000"/>
            <a:headEnd type="none" w="sm" len="sm"/>
            <a:tailEnd type="none" w="sm" len="sm"/>
          </a:ln>
          <a:effectLst/>
        </p:spPr>
      </p:pic>
      <p:sp>
        <p:nvSpPr>
          <p:cNvPr id="5" name="Text Box 6"/>
          <p:cNvSpPr txBox="1">
            <a:spLocks noChangeArrowheads="1"/>
          </p:cNvSpPr>
          <p:nvPr/>
        </p:nvSpPr>
        <p:spPr bwMode="auto">
          <a:xfrm>
            <a:off x="5584825" y="5792788"/>
            <a:ext cx="2254250" cy="304800"/>
          </a:xfrm>
          <a:prstGeom prst="rect">
            <a:avLst/>
          </a:prstGeom>
          <a:noFill/>
          <a:ln w="12700">
            <a:noFill/>
            <a:miter lim="800000"/>
            <a:headEnd type="none" w="sm" len="sm"/>
            <a:tailEnd type="none" w="sm" len="sm"/>
          </a:ln>
          <a:effectLst/>
        </p:spPr>
        <p:txBody>
          <a:bodyPr wrap="none">
            <a:spAutoFit/>
          </a:bodyPr>
          <a:lstStyle/>
          <a:p>
            <a:pPr algn="r"/>
            <a:r>
              <a:rPr lang="en-US" sz="1400" dirty="0"/>
              <a:t>Source: </a:t>
            </a:r>
            <a:r>
              <a:rPr lang="en-US" sz="1400" dirty="0" smtClean="0"/>
              <a:t>www.efunda.com</a:t>
            </a:r>
            <a:endParaRPr lang="en-US" sz="1400" dirty="0"/>
          </a:p>
        </p:txBody>
      </p:sp>
    </p:spTree>
    <p:extLst>
      <p:ext uri="{BB962C8B-B14F-4D97-AF65-F5344CB8AC3E}">
        <p14:creationId xmlns:p14="http://schemas.microsoft.com/office/powerpoint/2010/main" val="39040197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Thermocouple Theory</a:t>
            </a:r>
            <a:endParaRPr lang="en-US" dirty="0"/>
          </a:p>
        </p:txBody>
      </p:sp>
      <p:sp>
        <p:nvSpPr>
          <p:cNvPr id="4" name="Slide Number Placeholder 3"/>
          <p:cNvSpPr>
            <a:spLocks noGrp="1"/>
          </p:cNvSpPr>
          <p:nvPr>
            <p:ph type="sldNum" sz="quarter" idx="10"/>
          </p:nvPr>
        </p:nvSpPr>
        <p:spPr/>
        <p:txBody>
          <a:bodyPr/>
          <a:lstStyle/>
          <a:p>
            <a:fld id="{3B20521C-F793-4067-BB07-C7AF74E21EF3}" type="slidenum">
              <a:rPr lang="en-US" smtClean="0"/>
              <a:pPr/>
              <a:t>4</a:t>
            </a:fld>
            <a:endParaRPr lang="en-US"/>
          </a:p>
        </p:txBody>
      </p:sp>
      <p:sp>
        <p:nvSpPr>
          <p:cNvPr id="14" name="Rectangle 7"/>
          <p:cNvSpPr>
            <a:spLocks noChangeArrowheads="1"/>
          </p:cNvSpPr>
          <p:nvPr/>
        </p:nvSpPr>
        <p:spPr bwMode="auto">
          <a:xfrm>
            <a:off x="867508" y="920268"/>
            <a:ext cx="7391400" cy="3886200"/>
          </a:xfrm>
          <a:prstGeom prst="rect">
            <a:avLst/>
          </a:prstGeom>
          <a:gradFill rotWithShape="1">
            <a:gsLst>
              <a:gs pos="0">
                <a:srgbClr val="0070C0">
                  <a:alpha val="80000"/>
                </a:srgbClr>
              </a:gs>
              <a:gs pos="100000">
                <a:schemeClr val="accent1">
                  <a:lumMod val="60000"/>
                  <a:lumOff val="40000"/>
                  <a:alpha val="80000"/>
                </a:schemeClr>
              </a:gs>
            </a:gsLst>
            <a:lin ang="0" scaled="1"/>
          </a:gradFill>
          <a:ln w="9525">
            <a:noFill/>
            <a:miter lim="800000"/>
            <a:headEnd/>
            <a:tailEnd/>
          </a:ln>
          <a:effectLst/>
        </p:spPr>
        <p:txBody>
          <a:bodyPr wrap="none" anchor="ctr"/>
          <a:lstStyle/>
          <a:p>
            <a:pPr algn="ctr"/>
            <a:endParaRPr lang="en-US"/>
          </a:p>
        </p:txBody>
      </p:sp>
      <p:sp>
        <p:nvSpPr>
          <p:cNvPr id="15" name="Line 8"/>
          <p:cNvSpPr>
            <a:spLocks noChangeShapeType="1"/>
          </p:cNvSpPr>
          <p:nvPr/>
        </p:nvSpPr>
        <p:spPr bwMode="auto">
          <a:xfrm>
            <a:off x="5515708" y="2596668"/>
            <a:ext cx="1524000" cy="0"/>
          </a:xfrm>
          <a:prstGeom prst="line">
            <a:avLst/>
          </a:prstGeom>
          <a:noFill/>
          <a:ln w="25400">
            <a:solidFill>
              <a:srgbClr val="FF0000"/>
            </a:solidFill>
            <a:round/>
            <a:headEnd/>
            <a:tailEnd/>
          </a:ln>
          <a:effectLst/>
        </p:spPr>
        <p:txBody>
          <a:bodyPr/>
          <a:lstStyle/>
          <a:p>
            <a:endParaRPr lang="en-US"/>
          </a:p>
        </p:txBody>
      </p:sp>
      <p:sp>
        <p:nvSpPr>
          <p:cNvPr id="16" name="Text Box 9"/>
          <p:cNvSpPr txBox="1">
            <a:spLocks noChangeArrowheads="1"/>
          </p:cNvSpPr>
          <p:nvPr/>
        </p:nvSpPr>
        <p:spPr bwMode="auto">
          <a:xfrm>
            <a:off x="2162908" y="1225068"/>
            <a:ext cx="1951892" cy="646331"/>
          </a:xfrm>
          <a:prstGeom prst="rect">
            <a:avLst/>
          </a:prstGeom>
          <a:solidFill>
            <a:srgbClr val="CCFFCC"/>
          </a:solidFill>
          <a:ln w="19050">
            <a:solidFill>
              <a:srgbClr val="FF0000"/>
            </a:solidFill>
            <a:miter lim="800000"/>
            <a:headEnd/>
            <a:tailEnd/>
          </a:ln>
          <a:effectLst/>
        </p:spPr>
        <p:txBody>
          <a:bodyPr wrap="square">
            <a:spAutoFit/>
          </a:bodyPr>
          <a:lstStyle/>
          <a:p>
            <a:pPr algn="ctr" eaLnBrk="1" hangingPunct="1">
              <a:spcBef>
                <a:spcPct val="50000"/>
              </a:spcBef>
            </a:pPr>
            <a:r>
              <a:rPr lang="en-US" dirty="0">
                <a:solidFill>
                  <a:srgbClr val="FF0000"/>
                </a:solidFill>
              </a:rPr>
              <a:t>Positive Seebeck coefficient</a:t>
            </a:r>
          </a:p>
        </p:txBody>
      </p:sp>
      <p:sp>
        <p:nvSpPr>
          <p:cNvPr id="17" name="Line 10"/>
          <p:cNvSpPr>
            <a:spLocks noChangeShapeType="1"/>
          </p:cNvSpPr>
          <p:nvPr/>
        </p:nvSpPr>
        <p:spPr bwMode="auto">
          <a:xfrm>
            <a:off x="5515708" y="3206268"/>
            <a:ext cx="1524000" cy="0"/>
          </a:xfrm>
          <a:prstGeom prst="line">
            <a:avLst/>
          </a:prstGeom>
          <a:noFill/>
          <a:ln w="25400">
            <a:solidFill>
              <a:srgbClr val="0000FF"/>
            </a:solidFill>
            <a:round/>
            <a:headEnd/>
            <a:tailEnd/>
          </a:ln>
          <a:effectLst/>
        </p:spPr>
        <p:txBody>
          <a:bodyPr/>
          <a:lstStyle/>
          <a:p>
            <a:endParaRPr lang="en-US"/>
          </a:p>
        </p:txBody>
      </p:sp>
      <p:sp>
        <p:nvSpPr>
          <p:cNvPr id="18" name="Line 11"/>
          <p:cNvSpPr>
            <a:spLocks noChangeShapeType="1"/>
          </p:cNvSpPr>
          <p:nvPr/>
        </p:nvSpPr>
        <p:spPr bwMode="auto">
          <a:xfrm flipH="1">
            <a:off x="7039708" y="2899881"/>
            <a:ext cx="327025" cy="306387"/>
          </a:xfrm>
          <a:prstGeom prst="line">
            <a:avLst/>
          </a:prstGeom>
          <a:noFill/>
          <a:ln w="25400">
            <a:solidFill>
              <a:srgbClr val="0000FF"/>
            </a:solidFill>
            <a:round/>
            <a:headEnd/>
            <a:tailEnd/>
          </a:ln>
          <a:effectLst/>
        </p:spPr>
        <p:txBody>
          <a:bodyPr/>
          <a:lstStyle/>
          <a:p>
            <a:endParaRPr lang="en-US"/>
          </a:p>
        </p:txBody>
      </p:sp>
      <p:sp>
        <p:nvSpPr>
          <p:cNvPr id="20" name="Text Box 13"/>
          <p:cNvSpPr txBox="1">
            <a:spLocks noChangeArrowheads="1"/>
          </p:cNvSpPr>
          <p:nvPr/>
        </p:nvSpPr>
        <p:spPr bwMode="auto">
          <a:xfrm>
            <a:off x="2162907" y="3892068"/>
            <a:ext cx="2101361" cy="646331"/>
          </a:xfrm>
          <a:prstGeom prst="rect">
            <a:avLst/>
          </a:prstGeom>
          <a:solidFill>
            <a:srgbClr val="CCFFCC"/>
          </a:solidFill>
          <a:ln w="19050">
            <a:solidFill>
              <a:srgbClr val="0000CC"/>
            </a:solidFill>
            <a:miter lim="800000"/>
            <a:headEnd/>
            <a:tailEnd/>
          </a:ln>
          <a:effectLst/>
        </p:spPr>
        <p:txBody>
          <a:bodyPr wrap="square">
            <a:spAutoFit/>
          </a:bodyPr>
          <a:lstStyle/>
          <a:p>
            <a:pPr algn="ctr" eaLnBrk="1" hangingPunct="1">
              <a:spcBef>
                <a:spcPct val="50000"/>
              </a:spcBef>
            </a:pPr>
            <a:r>
              <a:rPr lang="en-US" dirty="0">
                <a:solidFill>
                  <a:srgbClr val="0000FF"/>
                </a:solidFill>
              </a:rPr>
              <a:t>Negative</a:t>
            </a:r>
            <a:r>
              <a:rPr lang="en-US" i="1" dirty="0">
                <a:solidFill>
                  <a:srgbClr val="0000FF"/>
                </a:solidFill>
              </a:rPr>
              <a:t> </a:t>
            </a:r>
            <a:r>
              <a:rPr lang="en-US" dirty="0">
                <a:solidFill>
                  <a:srgbClr val="0000FF"/>
                </a:solidFill>
              </a:rPr>
              <a:t>Seebeck coefficient</a:t>
            </a:r>
          </a:p>
        </p:txBody>
      </p:sp>
      <p:sp>
        <p:nvSpPr>
          <p:cNvPr id="21" name="Line 14"/>
          <p:cNvSpPr>
            <a:spLocks noChangeShapeType="1"/>
          </p:cNvSpPr>
          <p:nvPr/>
        </p:nvSpPr>
        <p:spPr bwMode="auto">
          <a:xfrm flipH="1" flipV="1">
            <a:off x="7007958" y="2596668"/>
            <a:ext cx="381000" cy="304800"/>
          </a:xfrm>
          <a:prstGeom prst="line">
            <a:avLst/>
          </a:prstGeom>
          <a:noFill/>
          <a:ln w="25400">
            <a:solidFill>
              <a:srgbClr val="FF0000"/>
            </a:solidFill>
            <a:round/>
            <a:headEnd/>
            <a:tailEnd/>
          </a:ln>
          <a:effectLst/>
        </p:spPr>
        <p:txBody>
          <a:bodyPr/>
          <a:lstStyle/>
          <a:p>
            <a:endParaRPr lang="en-US"/>
          </a:p>
        </p:txBody>
      </p:sp>
      <p:sp>
        <p:nvSpPr>
          <p:cNvPr id="23" name="Text Box 16"/>
          <p:cNvSpPr txBox="1">
            <a:spLocks noChangeArrowheads="1"/>
          </p:cNvSpPr>
          <p:nvPr/>
        </p:nvSpPr>
        <p:spPr bwMode="auto">
          <a:xfrm>
            <a:off x="7315200" y="1735021"/>
            <a:ext cx="1617784" cy="923330"/>
          </a:xfrm>
          <a:prstGeom prst="rect">
            <a:avLst/>
          </a:prstGeom>
          <a:solidFill>
            <a:schemeClr val="bg1"/>
          </a:solidFill>
          <a:ln w="19050">
            <a:solidFill>
              <a:schemeClr val="tx1"/>
            </a:solidFill>
            <a:miter lim="800000"/>
            <a:headEnd/>
            <a:tailEnd/>
          </a:ln>
          <a:effectLst/>
        </p:spPr>
        <p:txBody>
          <a:bodyPr wrap="square">
            <a:spAutoFit/>
          </a:bodyPr>
          <a:lstStyle/>
          <a:p>
            <a:pPr algn="ctr" eaLnBrk="1" hangingPunct="1"/>
            <a:r>
              <a:rPr lang="en-US" dirty="0"/>
              <a:t>Temperature</a:t>
            </a:r>
          </a:p>
          <a:p>
            <a:pPr algn="ctr" eaLnBrk="1" hangingPunct="1"/>
            <a:r>
              <a:rPr lang="en-US" dirty="0"/>
              <a:t>measurement</a:t>
            </a:r>
          </a:p>
          <a:p>
            <a:pPr algn="ctr" eaLnBrk="1" hangingPunct="1"/>
            <a:r>
              <a:rPr lang="en-US" dirty="0"/>
              <a:t>junction</a:t>
            </a:r>
            <a:r>
              <a:rPr lang="en-US" sz="1800" dirty="0"/>
              <a:t> </a:t>
            </a:r>
          </a:p>
        </p:txBody>
      </p:sp>
      <p:sp>
        <p:nvSpPr>
          <p:cNvPr id="24" name="Text Box 17"/>
          <p:cNvSpPr txBox="1">
            <a:spLocks noChangeArrowheads="1"/>
          </p:cNvSpPr>
          <p:nvPr/>
        </p:nvSpPr>
        <p:spPr bwMode="auto">
          <a:xfrm>
            <a:off x="2086708" y="2206143"/>
            <a:ext cx="364202" cy="461665"/>
          </a:xfrm>
          <a:prstGeom prst="rect">
            <a:avLst/>
          </a:prstGeom>
          <a:noFill/>
          <a:ln w="12700">
            <a:noFill/>
            <a:miter lim="800000"/>
            <a:headEnd type="none" w="sm" len="sm"/>
            <a:tailEnd type="none" w="sm" len="sm"/>
          </a:ln>
          <a:effectLst/>
        </p:spPr>
        <p:txBody>
          <a:bodyPr wrap="none">
            <a:spAutoFit/>
          </a:bodyPr>
          <a:lstStyle/>
          <a:p>
            <a:r>
              <a:rPr lang="en-US" sz="2400"/>
              <a:t>+</a:t>
            </a:r>
          </a:p>
        </p:txBody>
      </p:sp>
      <p:sp>
        <p:nvSpPr>
          <p:cNvPr id="30" name="Text Box 18"/>
          <p:cNvSpPr txBox="1">
            <a:spLocks noChangeArrowheads="1"/>
          </p:cNvSpPr>
          <p:nvPr/>
        </p:nvSpPr>
        <p:spPr bwMode="auto">
          <a:xfrm>
            <a:off x="2085489" y="3141177"/>
            <a:ext cx="356188" cy="461665"/>
          </a:xfrm>
          <a:prstGeom prst="rect">
            <a:avLst/>
          </a:prstGeom>
          <a:noFill/>
          <a:ln w="12700">
            <a:noFill/>
            <a:miter lim="800000"/>
            <a:headEnd type="none" w="sm" len="sm"/>
            <a:tailEnd type="none" w="sm" len="sm"/>
          </a:ln>
          <a:effectLst/>
        </p:spPr>
        <p:txBody>
          <a:bodyPr wrap="none">
            <a:spAutoFit/>
          </a:bodyPr>
          <a:lstStyle/>
          <a:p>
            <a:r>
              <a:rPr lang="en-US" sz="2400" dirty="0">
                <a:cs typeface="Arial" pitchFamily="34" charset="0"/>
              </a:rPr>
              <a:t>–</a:t>
            </a:r>
          </a:p>
        </p:txBody>
      </p:sp>
      <p:sp>
        <p:nvSpPr>
          <p:cNvPr id="31" name="Text Box 19"/>
          <p:cNvSpPr txBox="1">
            <a:spLocks noChangeArrowheads="1"/>
          </p:cNvSpPr>
          <p:nvPr/>
        </p:nvSpPr>
        <p:spPr bwMode="auto">
          <a:xfrm>
            <a:off x="2391508" y="3282468"/>
            <a:ext cx="1090613" cy="304800"/>
          </a:xfrm>
          <a:prstGeom prst="rect">
            <a:avLst/>
          </a:prstGeom>
          <a:noFill/>
          <a:ln w="12700">
            <a:noFill/>
            <a:miter lim="800000"/>
            <a:headEnd type="none" w="sm" len="sm"/>
            <a:tailEnd type="none" w="sm" len="sm"/>
          </a:ln>
          <a:effectLst/>
        </p:spPr>
        <p:txBody>
          <a:bodyPr wrap="none">
            <a:spAutoFit/>
          </a:bodyPr>
          <a:lstStyle/>
          <a:p>
            <a:r>
              <a:rPr lang="en-US" sz="1400" dirty="0">
                <a:solidFill>
                  <a:schemeClr val="bg1"/>
                </a:solidFill>
              </a:rPr>
              <a:t>Constantan</a:t>
            </a:r>
          </a:p>
        </p:txBody>
      </p:sp>
      <p:sp>
        <p:nvSpPr>
          <p:cNvPr id="32" name="Text Box 20"/>
          <p:cNvSpPr txBox="1">
            <a:spLocks noChangeArrowheads="1"/>
          </p:cNvSpPr>
          <p:nvPr/>
        </p:nvSpPr>
        <p:spPr bwMode="auto">
          <a:xfrm>
            <a:off x="2467708" y="2215668"/>
            <a:ext cx="765175" cy="304800"/>
          </a:xfrm>
          <a:prstGeom prst="rect">
            <a:avLst/>
          </a:prstGeom>
          <a:noFill/>
          <a:ln w="12700">
            <a:noFill/>
            <a:miter lim="800000"/>
            <a:headEnd type="none" w="sm" len="sm"/>
            <a:tailEnd type="none" w="sm" len="sm"/>
          </a:ln>
          <a:effectLst/>
        </p:spPr>
        <p:txBody>
          <a:bodyPr wrap="none">
            <a:spAutoFit/>
          </a:bodyPr>
          <a:lstStyle/>
          <a:p>
            <a:r>
              <a:rPr lang="en-US" sz="1400" dirty="0">
                <a:solidFill>
                  <a:schemeClr val="bg1"/>
                </a:solidFill>
              </a:rPr>
              <a:t>Copper</a:t>
            </a:r>
          </a:p>
        </p:txBody>
      </p:sp>
      <p:sp>
        <p:nvSpPr>
          <p:cNvPr id="33" name="Line 22"/>
          <p:cNvSpPr>
            <a:spLocks noChangeShapeType="1"/>
          </p:cNvSpPr>
          <p:nvPr/>
        </p:nvSpPr>
        <p:spPr bwMode="auto">
          <a:xfrm flipH="1">
            <a:off x="4067908" y="2901468"/>
            <a:ext cx="1371600" cy="0"/>
          </a:xfrm>
          <a:prstGeom prst="line">
            <a:avLst/>
          </a:prstGeom>
          <a:noFill/>
          <a:ln w="38100">
            <a:solidFill>
              <a:srgbClr val="9900CC"/>
            </a:solidFill>
            <a:round/>
            <a:headEnd type="none" w="sm" len="sm"/>
            <a:tailEnd type="triangle" w="med" len="lg"/>
          </a:ln>
          <a:effectLst/>
        </p:spPr>
        <p:txBody>
          <a:bodyPr/>
          <a:lstStyle/>
          <a:p>
            <a:endParaRPr lang="en-US"/>
          </a:p>
        </p:txBody>
      </p:sp>
      <p:sp>
        <p:nvSpPr>
          <p:cNvPr id="34" name="Text Box 23"/>
          <p:cNvSpPr txBox="1">
            <a:spLocks noChangeArrowheads="1"/>
          </p:cNvSpPr>
          <p:nvPr/>
        </p:nvSpPr>
        <p:spPr bwMode="auto">
          <a:xfrm>
            <a:off x="5439508" y="2749068"/>
            <a:ext cx="1666875" cy="274638"/>
          </a:xfrm>
          <a:prstGeom prst="rect">
            <a:avLst/>
          </a:prstGeom>
          <a:solidFill>
            <a:srgbClr val="FF99FF"/>
          </a:solidFill>
          <a:ln w="12700">
            <a:noFill/>
            <a:miter lim="800000"/>
            <a:headEnd type="none" w="sm" len="sm"/>
            <a:tailEnd type="none" w="sm" len="sm"/>
          </a:ln>
          <a:effectLst/>
        </p:spPr>
        <p:txBody>
          <a:bodyPr wrap="none">
            <a:spAutoFit/>
          </a:bodyPr>
          <a:lstStyle/>
          <a:p>
            <a:r>
              <a:rPr lang="en-US" sz="1200" b="1" dirty="0">
                <a:solidFill>
                  <a:srgbClr val="990099"/>
                </a:solidFill>
              </a:rPr>
              <a:t>Thermal energy flow</a:t>
            </a:r>
          </a:p>
        </p:txBody>
      </p:sp>
      <p:sp>
        <p:nvSpPr>
          <p:cNvPr id="35" name="Line 26"/>
          <p:cNvSpPr>
            <a:spLocks noChangeShapeType="1"/>
          </p:cNvSpPr>
          <p:nvPr/>
        </p:nvSpPr>
        <p:spPr bwMode="auto">
          <a:xfrm flipH="1">
            <a:off x="2162908" y="3206268"/>
            <a:ext cx="3048000" cy="0"/>
          </a:xfrm>
          <a:prstGeom prst="line">
            <a:avLst/>
          </a:prstGeom>
          <a:noFill/>
          <a:ln w="25400">
            <a:solidFill>
              <a:srgbClr val="0000CC"/>
            </a:solidFill>
            <a:round/>
            <a:headEnd type="none" w="sm" len="sm"/>
            <a:tailEnd type="none" w="sm" len="sm"/>
          </a:ln>
          <a:effectLst/>
        </p:spPr>
        <p:txBody>
          <a:bodyPr/>
          <a:lstStyle/>
          <a:p>
            <a:endParaRPr lang="en-US"/>
          </a:p>
        </p:txBody>
      </p:sp>
      <p:sp>
        <p:nvSpPr>
          <p:cNvPr id="36" name="Line 27"/>
          <p:cNvSpPr>
            <a:spLocks noChangeShapeType="1"/>
          </p:cNvSpPr>
          <p:nvPr/>
        </p:nvSpPr>
        <p:spPr bwMode="auto">
          <a:xfrm flipH="1">
            <a:off x="2162908" y="2596668"/>
            <a:ext cx="3048000" cy="0"/>
          </a:xfrm>
          <a:prstGeom prst="line">
            <a:avLst/>
          </a:prstGeom>
          <a:noFill/>
          <a:ln w="25400">
            <a:solidFill>
              <a:srgbClr val="FF0000"/>
            </a:solidFill>
            <a:round/>
            <a:headEnd type="none" w="sm" len="sm"/>
            <a:tailEnd type="none" w="sm" len="sm"/>
          </a:ln>
          <a:effectLst/>
        </p:spPr>
        <p:txBody>
          <a:bodyPr/>
          <a:lstStyle/>
          <a:p>
            <a:endParaRPr lang="en-US"/>
          </a:p>
        </p:txBody>
      </p:sp>
      <p:sp>
        <p:nvSpPr>
          <p:cNvPr id="37" name="Oval 33"/>
          <p:cNvSpPr>
            <a:spLocks noChangeArrowheads="1"/>
          </p:cNvSpPr>
          <p:nvPr/>
        </p:nvSpPr>
        <p:spPr bwMode="auto">
          <a:xfrm>
            <a:off x="5210908" y="2444268"/>
            <a:ext cx="304800" cy="304800"/>
          </a:xfrm>
          <a:prstGeom prst="ellipse">
            <a:avLst/>
          </a:prstGeom>
          <a:noFill/>
          <a:ln w="25400">
            <a:solidFill>
              <a:srgbClr val="339966"/>
            </a:solidFill>
            <a:round/>
            <a:headEnd type="none" w="sm" len="sm"/>
            <a:tailEnd type="none" w="sm" len="sm"/>
          </a:ln>
          <a:effectLst/>
        </p:spPr>
        <p:txBody>
          <a:bodyPr wrap="none" anchor="ctr"/>
          <a:lstStyle/>
          <a:p>
            <a:endParaRPr lang="en-US"/>
          </a:p>
        </p:txBody>
      </p:sp>
      <p:sp>
        <p:nvSpPr>
          <p:cNvPr id="38" name="Oval 34"/>
          <p:cNvSpPr>
            <a:spLocks noChangeArrowheads="1"/>
          </p:cNvSpPr>
          <p:nvPr/>
        </p:nvSpPr>
        <p:spPr bwMode="auto">
          <a:xfrm>
            <a:off x="5210908" y="3053868"/>
            <a:ext cx="304800" cy="304800"/>
          </a:xfrm>
          <a:prstGeom prst="ellipse">
            <a:avLst/>
          </a:prstGeom>
          <a:noFill/>
          <a:ln w="25400">
            <a:solidFill>
              <a:srgbClr val="CC5300"/>
            </a:solidFill>
            <a:round/>
            <a:headEnd type="none" w="sm" len="sm"/>
            <a:tailEnd type="none" w="sm" len="sm"/>
          </a:ln>
          <a:effectLst/>
        </p:spPr>
        <p:txBody>
          <a:bodyPr wrap="none" anchor="ctr"/>
          <a:lstStyle/>
          <a:p>
            <a:endParaRPr lang="en-US"/>
          </a:p>
        </p:txBody>
      </p:sp>
      <p:sp>
        <p:nvSpPr>
          <p:cNvPr id="39" name="Text Box 35"/>
          <p:cNvSpPr txBox="1">
            <a:spLocks noChangeArrowheads="1"/>
          </p:cNvSpPr>
          <p:nvPr/>
        </p:nvSpPr>
        <p:spPr bwMode="auto">
          <a:xfrm>
            <a:off x="5591908" y="2215668"/>
            <a:ext cx="815975" cy="287338"/>
          </a:xfrm>
          <a:prstGeom prst="rect">
            <a:avLst/>
          </a:prstGeom>
          <a:solidFill>
            <a:srgbClr val="66FFCC"/>
          </a:solidFill>
          <a:ln w="12700">
            <a:solidFill>
              <a:srgbClr val="66FFCC"/>
            </a:solidFill>
            <a:miter lim="800000"/>
            <a:headEnd type="none" w="sm" len="sm"/>
            <a:tailEnd type="none" w="sm" len="sm"/>
          </a:ln>
          <a:effectLst/>
        </p:spPr>
        <p:txBody>
          <a:bodyPr wrap="none">
            <a:spAutoFit/>
          </a:bodyPr>
          <a:lstStyle/>
          <a:p>
            <a:r>
              <a:rPr lang="en-US" sz="1200" b="1">
                <a:solidFill>
                  <a:srgbClr val="008080"/>
                </a:solidFill>
              </a:rPr>
              <a:t>6.5uV/</a:t>
            </a:r>
            <a:r>
              <a:rPr lang="en-US" sz="1200" b="1">
                <a:solidFill>
                  <a:srgbClr val="008080"/>
                </a:solidFill>
                <a:cs typeface="Arial" pitchFamily="34" charset="0"/>
              </a:rPr>
              <a:t>°C</a:t>
            </a:r>
          </a:p>
        </p:txBody>
      </p:sp>
      <p:sp>
        <p:nvSpPr>
          <p:cNvPr id="40" name="Line 36"/>
          <p:cNvSpPr>
            <a:spLocks noChangeShapeType="1"/>
          </p:cNvSpPr>
          <p:nvPr/>
        </p:nvSpPr>
        <p:spPr bwMode="auto">
          <a:xfrm flipH="1">
            <a:off x="4372708" y="2291868"/>
            <a:ext cx="1066800" cy="0"/>
          </a:xfrm>
          <a:prstGeom prst="line">
            <a:avLst/>
          </a:prstGeom>
          <a:noFill/>
          <a:ln w="22225">
            <a:solidFill>
              <a:srgbClr val="008080"/>
            </a:solidFill>
            <a:round/>
            <a:headEnd type="none" w="sm" len="sm"/>
            <a:tailEnd type="triangle" w="med" len="lg"/>
          </a:ln>
          <a:effectLst/>
        </p:spPr>
        <p:txBody>
          <a:bodyPr/>
          <a:lstStyle/>
          <a:p>
            <a:endParaRPr lang="en-US"/>
          </a:p>
        </p:txBody>
      </p:sp>
      <p:sp>
        <p:nvSpPr>
          <p:cNvPr id="41" name="Line 37"/>
          <p:cNvSpPr>
            <a:spLocks noChangeShapeType="1"/>
          </p:cNvSpPr>
          <p:nvPr/>
        </p:nvSpPr>
        <p:spPr bwMode="auto">
          <a:xfrm>
            <a:off x="4677508" y="3663468"/>
            <a:ext cx="1066800" cy="0"/>
          </a:xfrm>
          <a:prstGeom prst="line">
            <a:avLst/>
          </a:prstGeom>
          <a:noFill/>
          <a:ln w="63500">
            <a:solidFill>
              <a:srgbClr val="CC5300"/>
            </a:solidFill>
            <a:round/>
            <a:headEnd type="none" w="sm" len="sm"/>
            <a:tailEnd type="triangle" w="med" len="lg"/>
          </a:ln>
          <a:effectLst/>
        </p:spPr>
        <p:txBody>
          <a:bodyPr/>
          <a:lstStyle/>
          <a:p>
            <a:endParaRPr lang="en-US"/>
          </a:p>
        </p:txBody>
      </p:sp>
      <p:sp>
        <p:nvSpPr>
          <p:cNvPr id="42" name="Text Box 38"/>
          <p:cNvSpPr txBox="1">
            <a:spLocks noChangeArrowheads="1"/>
          </p:cNvSpPr>
          <p:nvPr/>
        </p:nvSpPr>
        <p:spPr bwMode="auto">
          <a:xfrm>
            <a:off x="5591908" y="3282468"/>
            <a:ext cx="811213" cy="274638"/>
          </a:xfrm>
          <a:prstGeom prst="rect">
            <a:avLst/>
          </a:prstGeom>
          <a:solidFill>
            <a:srgbClr val="FFCC00"/>
          </a:solidFill>
          <a:ln w="12700">
            <a:noFill/>
            <a:miter lim="800000"/>
            <a:headEnd type="none" w="sm" len="sm"/>
            <a:tailEnd type="none" w="sm" len="sm"/>
          </a:ln>
          <a:effectLst/>
        </p:spPr>
        <p:txBody>
          <a:bodyPr wrap="none">
            <a:spAutoFit/>
          </a:bodyPr>
          <a:lstStyle/>
          <a:p>
            <a:r>
              <a:rPr lang="en-US" sz="1200" b="1" dirty="0">
                <a:solidFill>
                  <a:srgbClr val="CC5300"/>
                </a:solidFill>
              </a:rPr>
              <a:t>-35uV/</a:t>
            </a:r>
            <a:r>
              <a:rPr lang="en-US" sz="1200" b="1" dirty="0">
                <a:solidFill>
                  <a:srgbClr val="CC5300"/>
                </a:solidFill>
                <a:cs typeface="Arial" pitchFamily="34" charset="0"/>
              </a:rPr>
              <a:t>°C</a:t>
            </a:r>
          </a:p>
        </p:txBody>
      </p:sp>
      <p:sp>
        <p:nvSpPr>
          <p:cNvPr id="43" name="Text Box 39"/>
          <p:cNvSpPr txBox="1">
            <a:spLocks noChangeArrowheads="1"/>
          </p:cNvSpPr>
          <p:nvPr/>
        </p:nvSpPr>
        <p:spPr bwMode="auto">
          <a:xfrm>
            <a:off x="4296508" y="1834668"/>
            <a:ext cx="2719388" cy="274638"/>
          </a:xfrm>
          <a:prstGeom prst="rect">
            <a:avLst/>
          </a:prstGeom>
          <a:solidFill>
            <a:srgbClr val="66FFCC"/>
          </a:solidFill>
          <a:ln w="12700">
            <a:noFill/>
            <a:miter lim="800000"/>
            <a:headEnd type="none" w="sm" len="sm"/>
            <a:tailEnd type="none" w="sm" len="sm"/>
          </a:ln>
          <a:effectLst/>
        </p:spPr>
        <p:txBody>
          <a:bodyPr wrap="none">
            <a:spAutoFit/>
          </a:bodyPr>
          <a:lstStyle/>
          <a:p>
            <a:r>
              <a:rPr lang="en-US" sz="1200" b="1">
                <a:solidFill>
                  <a:srgbClr val="009999"/>
                </a:solidFill>
              </a:rPr>
              <a:t>Electrical charge carrier movement</a:t>
            </a:r>
          </a:p>
        </p:txBody>
      </p:sp>
      <p:sp>
        <p:nvSpPr>
          <p:cNvPr id="44" name="Text Box 40"/>
          <p:cNvSpPr txBox="1">
            <a:spLocks noChangeArrowheads="1"/>
          </p:cNvSpPr>
          <p:nvPr/>
        </p:nvSpPr>
        <p:spPr bwMode="auto">
          <a:xfrm>
            <a:off x="4753708" y="3815868"/>
            <a:ext cx="2719388" cy="274638"/>
          </a:xfrm>
          <a:prstGeom prst="rect">
            <a:avLst/>
          </a:prstGeom>
          <a:solidFill>
            <a:srgbClr val="FFCC00"/>
          </a:solidFill>
          <a:ln w="12700">
            <a:noFill/>
            <a:miter lim="800000"/>
            <a:headEnd type="none" w="sm" len="sm"/>
            <a:tailEnd type="none" w="sm" len="sm"/>
          </a:ln>
          <a:effectLst/>
        </p:spPr>
        <p:txBody>
          <a:bodyPr wrap="none">
            <a:spAutoFit/>
          </a:bodyPr>
          <a:lstStyle/>
          <a:p>
            <a:r>
              <a:rPr lang="en-US" sz="1200" b="1" dirty="0">
                <a:solidFill>
                  <a:srgbClr val="CC5300"/>
                </a:solidFill>
              </a:rPr>
              <a:t>Electrical charge carrier movement</a:t>
            </a:r>
          </a:p>
        </p:txBody>
      </p:sp>
      <p:sp>
        <p:nvSpPr>
          <p:cNvPr id="45" name="Text Box 43"/>
          <p:cNvSpPr txBox="1">
            <a:spLocks noChangeArrowheads="1"/>
          </p:cNvSpPr>
          <p:nvPr/>
        </p:nvSpPr>
        <p:spPr bwMode="auto">
          <a:xfrm>
            <a:off x="1556238" y="2749067"/>
            <a:ext cx="1143000" cy="338554"/>
          </a:xfrm>
          <a:prstGeom prst="rect">
            <a:avLst/>
          </a:prstGeom>
          <a:solidFill>
            <a:schemeClr val="bg1"/>
          </a:solidFill>
          <a:ln w="12700">
            <a:noFill/>
            <a:miter lim="800000"/>
            <a:headEnd type="none" w="sm" len="sm"/>
            <a:tailEnd type="none" w="sm" len="sm"/>
          </a:ln>
          <a:effectLst/>
        </p:spPr>
        <p:txBody>
          <a:bodyPr wrap="square">
            <a:spAutoFit/>
          </a:bodyPr>
          <a:lstStyle/>
          <a:p>
            <a:r>
              <a:rPr lang="en-US" sz="1600" b="1" dirty="0"/>
              <a:t>41.5uV/</a:t>
            </a:r>
            <a:r>
              <a:rPr lang="en-US" sz="1600" b="1" dirty="0">
                <a:cs typeface="Arial" pitchFamily="34" charset="0"/>
              </a:rPr>
              <a:t>°C</a:t>
            </a:r>
          </a:p>
        </p:txBody>
      </p:sp>
      <p:sp>
        <p:nvSpPr>
          <p:cNvPr id="48" name="Content Placeholder 2"/>
          <p:cNvSpPr>
            <a:spLocks noGrp="1"/>
          </p:cNvSpPr>
          <p:nvPr>
            <p:ph idx="1"/>
          </p:nvPr>
        </p:nvSpPr>
        <p:spPr>
          <a:xfrm>
            <a:off x="333375" y="4906103"/>
            <a:ext cx="8467725" cy="1133475"/>
          </a:xfrm>
        </p:spPr>
        <p:txBody>
          <a:bodyPr/>
          <a:lstStyle/>
          <a:p>
            <a:r>
              <a:rPr lang="en-US" dirty="0" smtClean="0"/>
              <a:t>Different metals have different </a:t>
            </a:r>
            <a:r>
              <a:rPr lang="en-US" b="1" dirty="0" smtClean="0">
                <a:solidFill>
                  <a:srgbClr val="DE0000"/>
                </a:solidFill>
              </a:rPr>
              <a:t>thermal sensitivities</a:t>
            </a:r>
            <a:r>
              <a:rPr lang="en-US" dirty="0" smtClean="0"/>
              <a:t> </a:t>
            </a:r>
          </a:p>
          <a:p>
            <a:r>
              <a:rPr lang="en-US" dirty="0" smtClean="0"/>
              <a:t>Two metals can be joined together to create a practical temperature measurement device with a known thermoelectric behavior</a:t>
            </a:r>
            <a:endParaRPr lang="en-US" dirty="0"/>
          </a:p>
        </p:txBody>
      </p:sp>
      <p:sp>
        <p:nvSpPr>
          <p:cNvPr id="19" name="Oval 12"/>
          <p:cNvSpPr>
            <a:spLocks noChangeArrowheads="1"/>
          </p:cNvSpPr>
          <p:nvPr/>
        </p:nvSpPr>
        <p:spPr bwMode="auto">
          <a:xfrm>
            <a:off x="7344508" y="2858606"/>
            <a:ext cx="76200" cy="76200"/>
          </a:xfrm>
          <a:prstGeom prst="ellipse">
            <a:avLst/>
          </a:prstGeom>
          <a:solidFill>
            <a:srgbClr val="993300"/>
          </a:solidFill>
          <a:ln w="9525">
            <a:solidFill>
              <a:srgbClr val="993300"/>
            </a:solidFill>
            <a:round/>
            <a:headEnd/>
            <a:tailEnd/>
          </a:ln>
          <a:effectLst/>
        </p:spPr>
        <p:txBody>
          <a:bodyPr wrap="none" anchor="ctr"/>
          <a:lstStyle/>
          <a:p>
            <a:endParaRPr lang="en-US"/>
          </a:p>
        </p:txBody>
      </p:sp>
      <p:cxnSp>
        <p:nvCxnSpPr>
          <p:cNvPr id="47" name="Straight Arrow Connector 46"/>
          <p:cNvCxnSpPr>
            <a:stCxn id="23" idx="2"/>
            <a:endCxn id="19" idx="7"/>
          </p:cNvCxnSpPr>
          <p:nvPr/>
        </p:nvCxnSpPr>
        <p:spPr>
          <a:xfrm flipH="1">
            <a:off x="7409549" y="2658351"/>
            <a:ext cx="714543" cy="211414"/>
          </a:xfrm>
          <a:prstGeom prst="straightConnector1">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223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333375" y="1048468"/>
            <a:ext cx="8467725" cy="4945932"/>
          </a:xfrm>
        </p:spPr>
        <p:txBody>
          <a:bodyPr/>
          <a:lstStyle/>
          <a:p>
            <a:r>
              <a:rPr lang="en-US" dirty="0" smtClean="0"/>
              <a:t>Junctions of dissimilar conductors are everywhere on a PCB!</a:t>
            </a:r>
          </a:p>
          <a:p>
            <a:pPr lvl="1"/>
            <a:r>
              <a:rPr lang="en-US" dirty="0" smtClean="0"/>
              <a:t>Components soldered to a copper pad</a:t>
            </a:r>
          </a:p>
          <a:p>
            <a:pPr lvl="1"/>
            <a:r>
              <a:rPr lang="en-US" dirty="0" smtClean="0"/>
              <a:t>Wires mechanically attached to the PCB</a:t>
            </a:r>
          </a:p>
          <a:p>
            <a:pPr lvl="1"/>
            <a:r>
              <a:rPr lang="en-US" dirty="0" smtClean="0"/>
              <a:t>Jumpers and connectors</a:t>
            </a:r>
          </a:p>
          <a:p>
            <a:pPr lvl="1"/>
            <a:r>
              <a:rPr lang="en-US" dirty="0" smtClean="0"/>
              <a:t>Solder joints</a:t>
            </a:r>
          </a:p>
          <a:p>
            <a:pPr lvl="1"/>
            <a:r>
              <a:rPr lang="en-US" dirty="0" smtClean="0"/>
              <a:t>PCB vias</a:t>
            </a:r>
          </a:p>
          <a:p>
            <a:pPr lvl="1"/>
            <a:endParaRPr lang="en-US" dirty="0"/>
          </a:p>
        </p:txBody>
      </p:sp>
      <p:sp>
        <p:nvSpPr>
          <p:cNvPr id="2" name="Title 1"/>
          <p:cNvSpPr>
            <a:spLocks noGrp="1"/>
          </p:cNvSpPr>
          <p:nvPr>
            <p:ph type="title"/>
          </p:nvPr>
        </p:nvSpPr>
        <p:spPr/>
        <p:txBody>
          <a:bodyPr/>
          <a:lstStyle/>
          <a:p>
            <a:r>
              <a:rPr lang="en-US" dirty="0" smtClean="0"/>
              <a:t>Thermocouples on PCBs</a:t>
            </a:r>
            <a:endParaRPr lang="en-US" dirty="0"/>
          </a:p>
        </p:txBody>
      </p:sp>
      <p:sp>
        <p:nvSpPr>
          <p:cNvPr id="4" name="Slide Number Placeholder 3"/>
          <p:cNvSpPr>
            <a:spLocks noGrp="1"/>
          </p:cNvSpPr>
          <p:nvPr>
            <p:ph type="sldNum" sz="quarter" idx="10"/>
          </p:nvPr>
        </p:nvSpPr>
        <p:spPr/>
        <p:txBody>
          <a:bodyPr/>
          <a:lstStyle/>
          <a:p>
            <a:fld id="{3B20521C-F793-4067-BB07-C7AF74E21EF3}" type="slidenum">
              <a:rPr lang="en-US" smtClean="0"/>
              <a:pPr/>
              <a:t>5</a:t>
            </a:fld>
            <a:endParaRPr lang="en-US"/>
          </a:p>
        </p:txBody>
      </p:sp>
      <p:grpSp>
        <p:nvGrpSpPr>
          <p:cNvPr id="59" name="Group 58"/>
          <p:cNvGrpSpPr/>
          <p:nvPr/>
        </p:nvGrpSpPr>
        <p:grpSpPr>
          <a:xfrm>
            <a:off x="1159909" y="2724150"/>
            <a:ext cx="6818231" cy="3308827"/>
            <a:chOff x="1318260" y="3037440"/>
            <a:chExt cx="6545580" cy="3176512"/>
          </a:xfrm>
        </p:grpSpPr>
        <p:sp>
          <p:nvSpPr>
            <p:cNvPr id="6" name="Rectangle 5"/>
            <p:cNvSpPr/>
            <p:nvPr/>
          </p:nvSpPr>
          <p:spPr>
            <a:xfrm>
              <a:off x="3139938" y="4273455"/>
              <a:ext cx="2863305" cy="1480808"/>
            </a:xfrm>
            <a:prstGeom prst="rect">
              <a:avLst/>
            </a:prstGeom>
            <a:solidFill>
              <a:schemeClr val="tx1">
                <a:lumMod val="50000"/>
                <a:lumOff val="5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1318260" y="4782214"/>
              <a:ext cx="1821268" cy="489916"/>
            </a:xfrm>
            <a:prstGeom prst="rect">
              <a:avLst/>
            </a:prstGeom>
            <a:solidFill>
              <a:srgbClr val="267C3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6004472" y="4776889"/>
              <a:ext cx="1859368" cy="489916"/>
            </a:xfrm>
            <a:prstGeom prst="rect">
              <a:avLst/>
            </a:prstGeom>
            <a:solidFill>
              <a:srgbClr val="267C3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3139938" y="4273455"/>
              <a:ext cx="516132" cy="1480808"/>
            </a:xfrm>
            <a:prstGeom prst="rect">
              <a:avLst/>
            </a:prstGeom>
            <a:solidFill>
              <a:schemeClr val="bg2">
                <a:lumMod val="40000"/>
                <a:lumOff val="6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488339" y="4273455"/>
              <a:ext cx="516132" cy="1480808"/>
            </a:xfrm>
            <a:prstGeom prst="rect">
              <a:avLst/>
            </a:prstGeom>
            <a:solidFill>
              <a:schemeClr val="bg2">
                <a:lumMod val="40000"/>
                <a:lumOff val="6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3919366" y="3037440"/>
              <a:ext cx="1308371" cy="307777"/>
            </a:xfrm>
            <a:prstGeom prst="rect">
              <a:avLst/>
            </a:prstGeom>
            <a:noFill/>
          </p:spPr>
          <p:txBody>
            <a:bodyPr wrap="none" rtlCol="0">
              <a:spAutoFit/>
            </a:bodyPr>
            <a:lstStyle/>
            <a:p>
              <a:pPr algn="ctr"/>
              <a:r>
                <a:rPr lang="en-US" sz="1400" dirty="0" smtClean="0"/>
                <a:t>Copper traces</a:t>
              </a:r>
              <a:endParaRPr lang="en-US" sz="1400" dirty="0"/>
            </a:p>
          </p:txBody>
        </p:sp>
        <p:cxnSp>
          <p:nvCxnSpPr>
            <p:cNvPr id="15" name="Straight Arrow Connector 14"/>
            <p:cNvCxnSpPr>
              <a:stCxn id="13" idx="2"/>
              <a:endCxn id="7" idx="0"/>
            </p:cNvCxnSpPr>
            <p:nvPr/>
          </p:nvCxnSpPr>
          <p:spPr>
            <a:xfrm flipH="1">
              <a:off x="2228894" y="3345217"/>
              <a:ext cx="2344658" cy="1436997"/>
            </a:xfrm>
            <a:prstGeom prst="straightConnector1">
              <a:avLst/>
            </a:prstGeom>
            <a:ln w="12700">
              <a:tailEnd type="triangle" w="lg" len="lg"/>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13" idx="2"/>
              <a:endCxn id="8" idx="0"/>
            </p:cNvCxnSpPr>
            <p:nvPr/>
          </p:nvCxnSpPr>
          <p:spPr>
            <a:xfrm>
              <a:off x="4573552" y="3345217"/>
              <a:ext cx="2360604" cy="1431672"/>
            </a:xfrm>
            <a:prstGeom prst="straightConnector1">
              <a:avLst/>
            </a:prstGeom>
            <a:ln w="12700">
              <a:tailEnd type="triangle" w="lg" len="lg"/>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2250936" y="3266040"/>
              <a:ext cx="1170513" cy="307777"/>
            </a:xfrm>
            <a:prstGeom prst="rect">
              <a:avLst/>
            </a:prstGeom>
            <a:noFill/>
          </p:spPr>
          <p:txBody>
            <a:bodyPr wrap="none" rtlCol="0">
              <a:spAutoFit/>
            </a:bodyPr>
            <a:lstStyle/>
            <a:p>
              <a:pPr algn="ctr"/>
              <a:r>
                <a:rPr lang="en-US" sz="1400" dirty="0" smtClean="0"/>
                <a:t>Resistor film</a:t>
              </a:r>
              <a:endParaRPr lang="en-US" sz="1400" dirty="0"/>
            </a:p>
          </p:txBody>
        </p:sp>
        <p:cxnSp>
          <p:nvCxnSpPr>
            <p:cNvPr id="30" name="Straight Arrow Connector 29"/>
            <p:cNvCxnSpPr>
              <a:stCxn id="27" idx="2"/>
              <a:endCxn id="6" idx="0"/>
            </p:cNvCxnSpPr>
            <p:nvPr/>
          </p:nvCxnSpPr>
          <p:spPr>
            <a:xfrm>
              <a:off x="2836193" y="3573817"/>
              <a:ext cx="1735398" cy="699638"/>
            </a:xfrm>
            <a:prstGeom prst="straightConnector1">
              <a:avLst/>
            </a:prstGeom>
            <a:ln w="127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5456318" y="3235560"/>
              <a:ext cx="1617751" cy="307777"/>
            </a:xfrm>
            <a:prstGeom prst="rect">
              <a:avLst/>
            </a:prstGeom>
            <a:noFill/>
          </p:spPr>
          <p:txBody>
            <a:bodyPr wrap="none" rtlCol="0">
              <a:spAutoFit/>
            </a:bodyPr>
            <a:lstStyle/>
            <a:p>
              <a:pPr algn="ctr"/>
              <a:r>
                <a:rPr lang="en-US" sz="1400" dirty="0" smtClean="0"/>
                <a:t>Resistor end caps</a:t>
              </a:r>
              <a:endParaRPr lang="en-US" sz="1400" dirty="0"/>
            </a:p>
          </p:txBody>
        </p:sp>
        <p:cxnSp>
          <p:nvCxnSpPr>
            <p:cNvPr id="35" name="Straight Arrow Connector 34"/>
            <p:cNvCxnSpPr>
              <a:stCxn id="34" idx="2"/>
              <a:endCxn id="9" idx="0"/>
            </p:cNvCxnSpPr>
            <p:nvPr/>
          </p:nvCxnSpPr>
          <p:spPr>
            <a:xfrm flipH="1">
              <a:off x="3398004" y="3543337"/>
              <a:ext cx="2867190" cy="730118"/>
            </a:xfrm>
            <a:prstGeom prst="straightConnector1">
              <a:avLst/>
            </a:prstGeom>
            <a:ln w="12700">
              <a:solidFill>
                <a:srgbClr val="7030A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a:stCxn id="34" idx="2"/>
              <a:endCxn id="10" idx="0"/>
            </p:cNvCxnSpPr>
            <p:nvPr/>
          </p:nvCxnSpPr>
          <p:spPr>
            <a:xfrm flipH="1">
              <a:off x="5746405" y="3543337"/>
              <a:ext cx="518789" cy="730118"/>
            </a:xfrm>
            <a:prstGeom prst="straightConnector1">
              <a:avLst/>
            </a:prstGeom>
            <a:ln w="12700">
              <a:solidFill>
                <a:srgbClr val="7030A0"/>
              </a:solidFill>
              <a:tailEnd type="triangle" w="lg" len="lg"/>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a:off x="1855380" y="5622379"/>
              <a:ext cx="1099981" cy="307777"/>
            </a:xfrm>
            <a:prstGeom prst="rect">
              <a:avLst/>
            </a:prstGeom>
            <a:noFill/>
          </p:spPr>
          <p:txBody>
            <a:bodyPr wrap="none" rtlCol="0">
              <a:spAutoFit/>
            </a:bodyPr>
            <a:lstStyle/>
            <a:p>
              <a:pPr algn="ctr"/>
              <a:r>
                <a:rPr lang="en-US" sz="1400" dirty="0" smtClean="0"/>
                <a:t>Junction #1</a:t>
              </a:r>
              <a:endParaRPr lang="en-US" sz="1400" dirty="0"/>
            </a:p>
          </p:txBody>
        </p:sp>
        <p:sp>
          <p:nvSpPr>
            <p:cNvPr id="43" name="TextBox 42"/>
            <p:cNvSpPr txBox="1"/>
            <p:nvPr/>
          </p:nvSpPr>
          <p:spPr>
            <a:xfrm>
              <a:off x="1852937" y="5906175"/>
              <a:ext cx="1099981" cy="307777"/>
            </a:xfrm>
            <a:prstGeom prst="rect">
              <a:avLst/>
            </a:prstGeom>
            <a:noFill/>
          </p:spPr>
          <p:txBody>
            <a:bodyPr wrap="none" rtlCol="0">
              <a:spAutoFit/>
            </a:bodyPr>
            <a:lstStyle/>
            <a:p>
              <a:pPr algn="ctr"/>
              <a:r>
                <a:rPr lang="en-US" sz="1400" dirty="0" smtClean="0"/>
                <a:t>Junction #2</a:t>
              </a:r>
              <a:endParaRPr lang="en-US" sz="1400" dirty="0"/>
            </a:p>
          </p:txBody>
        </p:sp>
        <p:sp>
          <p:nvSpPr>
            <p:cNvPr id="44" name="TextBox 43"/>
            <p:cNvSpPr txBox="1"/>
            <p:nvPr/>
          </p:nvSpPr>
          <p:spPr>
            <a:xfrm>
              <a:off x="6224424" y="5634102"/>
              <a:ext cx="1099981" cy="307777"/>
            </a:xfrm>
            <a:prstGeom prst="rect">
              <a:avLst/>
            </a:prstGeom>
            <a:noFill/>
          </p:spPr>
          <p:txBody>
            <a:bodyPr wrap="none" rtlCol="0">
              <a:spAutoFit/>
            </a:bodyPr>
            <a:lstStyle/>
            <a:p>
              <a:pPr algn="ctr"/>
              <a:r>
                <a:rPr lang="en-US" sz="1400" dirty="0" smtClean="0"/>
                <a:t>Junction #4</a:t>
              </a:r>
              <a:endParaRPr lang="en-US" sz="1400" dirty="0"/>
            </a:p>
          </p:txBody>
        </p:sp>
        <p:sp>
          <p:nvSpPr>
            <p:cNvPr id="45" name="TextBox 44"/>
            <p:cNvSpPr txBox="1"/>
            <p:nvPr/>
          </p:nvSpPr>
          <p:spPr>
            <a:xfrm>
              <a:off x="6234681" y="5892498"/>
              <a:ext cx="1099981" cy="307777"/>
            </a:xfrm>
            <a:prstGeom prst="rect">
              <a:avLst/>
            </a:prstGeom>
            <a:noFill/>
          </p:spPr>
          <p:txBody>
            <a:bodyPr wrap="none" rtlCol="0">
              <a:spAutoFit/>
            </a:bodyPr>
            <a:lstStyle/>
            <a:p>
              <a:pPr algn="ctr"/>
              <a:r>
                <a:rPr lang="en-US" sz="1400" dirty="0" smtClean="0"/>
                <a:t>Junction #3</a:t>
              </a:r>
              <a:endParaRPr lang="en-US" sz="1400" dirty="0"/>
            </a:p>
          </p:txBody>
        </p:sp>
        <p:cxnSp>
          <p:nvCxnSpPr>
            <p:cNvPr id="46" name="Straight Arrow Connector 45"/>
            <p:cNvCxnSpPr>
              <a:stCxn id="42" idx="0"/>
            </p:cNvCxnSpPr>
            <p:nvPr/>
          </p:nvCxnSpPr>
          <p:spPr>
            <a:xfrm flipV="1">
              <a:off x="2405371" y="5338681"/>
              <a:ext cx="688349" cy="283698"/>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a:stCxn id="43" idx="3"/>
            </p:cNvCxnSpPr>
            <p:nvPr/>
          </p:nvCxnSpPr>
          <p:spPr>
            <a:xfrm flipV="1">
              <a:off x="2952918" y="5780641"/>
              <a:ext cx="674202" cy="279423"/>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a:stCxn id="44" idx="0"/>
            </p:cNvCxnSpPr>
            <p:nvPr/>
          </p:nvCxnSpPr>
          <p:spPr>
            <a:xfrm flipH="1" flipV="1">
              <a:off x="6065521" y="5338680"/>
              <a:ext cx="708894" cy="295422"/>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a:stCxn id="45" idx="1"/>
            </p:cNvCxnSpPr>
            <p:nvPr/>
          </p:nvCxnSpPr>
          <p:spPr>
            <a:xfrm flipH="1" flipV="1">
              <a:off x="5509260" y="5788260"/>
              <a:ext cx="725421" cy="258127"/>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grpSp>
      <p:sp>
        <p:nvSpPr>
          <p:cNvPr id="29" name="Text Box 6"/>
          <p:cNvSpPr txBox="1">
            <a:spLocks noChangeArrowheads="1"/>
          </p:cNvSpPr>
          <p:nvPr/>
        </p:nvSpPr>
        <p:spPr bwMode="auto">
          <a:xfrm>
            <a:off x="4545157" y="6002338"/>
            <a:ext cx="4055918" cy="261610"/>
          </a:xfrm>
          <a:prstGeom prst="rect">
            <a:avLst/>
          </a:prstGeom>
          <a:noFill/>
          <a:ln w="12700">
            <a:noFill/>
            <a:miter lim="800000"/>
            <a:headEnd type="none" w="sm" len="sm"/>
            <a:tailEnd type="none" w="sm" len="sm"/>
          </a:ln>
          <a:effectLst/>
        </p:spPr>
        <p:txBody>
          <a:bodyPr wrap="none">
            <a:spAutoFit/>
          </a:bodyPr>
          <a:lstStyle/>
          <a:p>
            <a:pPr algn="r"/>
            <a:r>
              <a:rPr lang="en-US" sz="1100" dirty="0"/>
              <a:t>Source: </a:t>
            </a:r>
            <a:r>
              <a:rPr lang="en-US" sz="1100" dirty="0" smtClean="0"/>
              <a:t>“Op Amp Precision Design: PCB Layout Techniques”</a:t>
            </a:r>
            <a:endParaRPr lang="en-US" sz="1100" dirty="0"/>
          </a:p>
        </p:txBody>
      </p:sp>
    </p:spTree>
    <p:extLst>
      <p:ext uri="{BB962C8B-B14F-4D97-AF65-F5344CB8AC3E}">
        <p14:creationId xmlns:p14="http://schemas.microsoft.com/office/powerpoint/2010/main" val="14078874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Thermocouples on PCBs</a:t>
            </a:r>
            <a:endParaRPr lang="en-US" dirty="0"/>
          </a:p>
        </p:txBody>
      </p:sp>
      <p:sp>
        <p:nvSpPr>
          <p:cNvPr id="4" name="Slide Number Placeholder 3"/>
          <p:cNvSpPr>
            <a:spLocks noGrp="1"/>
          </p:cNvSpPr>
          <p:nvPr>
            <p:ph type="sldNum" sz="quarter" idx="10"/>
          </p:nvPr>
        </p:nvSpPr>
        <p:spPr/>
        <p:txBody>
          <a:bodyPr/>
          <a:lstStyle/>
          <a:p>
            <a:fld id="{3B20521C-F793-4067-BB07-C7AF74E21EF3}" type="slidenum">
              <a:rPr lang="en-US" smtClean="0"/>
              <a:pPr/>
              <a:t>6</a:t>
            </a:fld>
            <a:endParaRPr lang="en-US"/>
          </a:p>
        </p:txBody>
      </p:sp>
      <p:sp>
        <p:nvSpPr>
          <p:cNvPr id="5" name="Content Placeholder 2"/>
          <p:cNvSpPr>
            <a:spLocks noGrp="1"/>
          </p:cNvSpPr>
          <p:nvPr>
            <p:ph idx="1"/>
          </p:nvPr>
        </p:nvSpPr>
        <p:spPr>
          <a:xfrm>
            <a:off x="333375" y="1048468"/>
            <a:ext cx="8467725" cy="732707"/>
          </a:xfrm>
        </p:spPr>
        <p:txBody>
          <a:bodyPr/>
          <a:lstStyle/>
          <a:p>
            <a:r>
              <a:rPr lang="en-US" dirty="0" smtClean="0"/>
              <a:t>If temperature gradients are present, these junctions will create a thermoelectric voltage.</a:t>
            </a:r>
          </a:p>
          <a:p>
            <a:pPr lvl="1"/>
            <a:endParaRPr lang="en-US" dirty="0"/>
          </a:p>
        </p:txBody>
      </p:sp>
      <p:grpSp>
        <p:nvGrpSpPr>
          <p:cNvPr id="75" name="Group 74"/>
          <p:cNvGrpSpPr/>
          <p:nvPr/>
        </p:nvGrpSpPr>
        <p:grpSpPr>
          <a:xfrm>
            <a:off x="1082043" y="1752600"/>
            <a:ext cx="6964238" cy="3468558"/>
            <a:chOff x="1300676" y="1894439"/>
            <a:chExt cx="6545580" cy="3260044"/>
          </a:xfrm>
        </p:grpSpPr>
        <p:sp>
          <p:nvSpPr>
            <p:cNvPr id="6" name="Rectangle 5"/>
            <p:cNvSpPr/>
            <p:nvPr/>
          </p:nvSpPr>
          <p:spPr>
            <a:xfrm>
              <a:off x="3122354" y="3183209"/>
              <a:ext cx="2863305" cy="1480808"/>
            </a:xfrm>
            <a:prstGeom prst="rect">
              <a:avLst/>
            </a:prstGeom>
            <a:solidFill>
              <a:schemeClr val="tx1">
                <a:lumMod val="50000"/>
                <a:lumOff val="5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1300676" y="3691968"/>
              <a:ext cx="1821268" cy="489916"/>
            </a:xfrm>
            <a:prstGeom prst="rect">
              <a:avLst/>
            </a:prstGeom>
            <a:solidFill>
              <a:srgbClr val="267C3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5986888" y="3686643"/>
              <a:ext cx="1859368" cy="489916"/>
            </a:xfrm>
            <a:prstGeom prst="rect">
              <a:avLst/>
            </a:prstGeom>
            <a:solidFill>
              <a:srgbClr val="267C3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3122354" y="3183209"/>
              <a:ext cx="516132" cy="1480808"/>
            </a:xfrm>
            <a:prstGeom prst="rect">
              <a:avLst/>
            </a:prstGeom>
            <a:solidFill>
              <a:schemeClr val="bg2">
                <a:lumMod val="40000"/>
                <a:lumOff val="6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470755" y="3183209"/>
              <a:ext cx="516132" cy="1480808"/>
            </a:xfrm>
            <a:prstGeom prst="rect">
              <a:avLst/>
            </a:prstGeom>
            <a:solidFill>
              <a:schemeClr val="bg2">
                <a:lumMod val="40000"/>
                <a:lumOff val="6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p:cNvSpPr txBox="1"/>
            <p:nvPr/>
          </p:nvSpPr>
          <p:spPr>
            <a:xfrm>
              <a:off x="1879959" y="2509901"/>
              <a:ext cx="663964" cy="338554"/>
            </a:xfrm>
            <a:prstGeom prst="rect">
              <a:avLst/>
            </a:prstGeom>
            <a:noFill/>
          </p:spPr>
          <p:txBody>
            <a:bodyPr wrap="none" rtlCol="0">
              <a:spAutoFit/>
            </a:bodyPr>
            <a:lstStyle/>
            <a:p>
              <a:pPr algn="ctr"/>
              <a:r>
                <a:rPr lang="en-US" sz="1600" dirty="0" smtClean="0"/>
                <a:t>0 mV</a:t>
              </a:r>
              <a:endParaRPr lang="en-US" sz="1600" dirty="0"/>
            </a:p>
          </p:txBody>
        </p:sp>
        <p:sp>
          <p:nvSpPr>
            <p:cNvPr id="42" name="TextBox 41"/>
            <p:cNvSpPr txBox="1"/>
            <p:nvPr/>
          </p:nvSpPr>
          <p:spPr>
            <a:xfrm>
              <a:off x="1924358" y="4532133"/>
              <a:ext cx="926857" cy="338554"/>
            </a:xfrm>
            <a:prstGeom prst="rect">
              <a:avLst/>
            </a:prstGeom>
            <a:noFill/>
          </p:spPr>
          <p:txBody>
            <a:bodyPr wrap="none" rtlCol="0">
              <a:spAutoFit/>
            </a:bodyPr>
            <a:lstStyle/>
            <a:p>
              <a:pPr algn="ctr"/>
              <a:r>
                <a:rPr lang="en-US" sz="1600" dirty="0" smtClean="0"/>
                <a:t>125.0</a:t>
              </a:r>
              <a:r>
                <a:rPr lang="en-US" sz="1600" dirty="0" smtClean="0">
                  <a:latin typeface="Arial"/>
                  <a:cs typeface="Arial"/>
                </a:rPr>
                <a:t>°C</a:t>
              </a:r>
              <a:endParaRPr lang="en-US" sz="1600" dirty="0"/>
            </a:p>
          </p:txBody>
        </p:sp>
        <p:sp>
          <p:nvSpPr>
            <p:cNvPr id="43" name="TextBox 42"/>
            <p:cNvSpPr txBox="1"/>
            <p:nvPr/>
          </p:nvSpPr>
          <p:spPr>
            <a:xfrm>
              <a:off x="1921915" y="4815929"/>
              <a:ext cx="926857" cy="338554"/>
            </a:xfrm>
            <a:prstGeom prst="rect">
              <a:avLst/>
            </a:prstGeom>
            <a:noFill/>
          </p:spPr>
          <p:txBody>
            <a:bodyPr wrap="none" rtlCol="0">
              <a:spAutoFit/>
            </a:bodyPr>
            <a:lstStyle/>
            <a:p>
              <a:pPr algn="ctr"/>
              <a:r>
                <a:rPr lang="en-US" sz="1600" dirty="0" smtClean="0"/>
                <a:t>125.1</a:t>
              </a:r>
              <a:r>
                <a:rPr lang="en-US" sz="1600" dirty="0" smtClean="0">
                  <a:latin typeface="Arial"/>
                  <a:cs typeface="Arial"/>
                </a:rPr>
                <a:t>°C</a:t>
              </a:r>
              <a:endParaRPr lang="en-US" sz="1600" dirty="0"/>
            </a:p>
          </p:txBody>
        </p:sp>
        <p:sp>
          <p:nvSpPr>
            <p:cNvPr id="44" name="TextBox 43"/>
            <p:cNvSpPr txBox="1"/>
            <p:nvPr/>
          </p:nvSpPr>
          <p:spPr>
            <a:xfrm>
              <a:off x="6293402" y="4543856"/>
              <a:ext cx="926857" cy="338554"/>
            </a:xfrm>
            <a:prstGeom prst="rect">
              <a:avLst/>
            </a:prstGeom>
            <a:noFill/>
          </p:spPr>
          <p:txBody>
            <a:bodyPr wrap="none" rtlCol="0">
              <a:spAutoFit/>
            </a:bodyPr>
            <a:lstStyle/>
            <a:p>
              <a:pPr algn="ctr"/>
              <a:r>
                <a:rPr lang="en-US" sz="1600" dirty="0" smtClean="0"/>
                <a:t>126.2</a:t>
              </a:r>
              <a:r>
                <a:rPr lang="en-US" sz="1600" dirty="0" smtClean="0">
                  <a:latin typeface="Arial"/>
                  <a:cs typeface="Arial"/>
                </a:rPr>
                <a:t>°C</a:t>
              </a:r>
              <a:endParaRPr lang="en-US" sz="1600" dirty="0"/>
            </a:p>
          </p:txBody>
        </p:sp>
        <p:sp>
          <p:nvSpPr>
            <p:cNvPr id="45" name="TextBox 44"/>
            <p:cNvSpPr txBox="1"/>
            <p:nvPr/>
          </p:nvSpPr>
          <p:spPr>
            <a:xfrm>
              <a:off x="6303659" y="4802252"/>
              <a:ext cx="926857" cy="338554"/>
            </a:xfrm>
            <a:prstGeom prst="rect">
              <a:avLst/>
            </a:prstGeom>
            <a:noFill/>
          </p:spPr>
          <p:txBody>
            <a:bodyPr wrap="none" rtlCol="0">
              <a:spAutoFit/>
            </a:bodyPr>
            <a:lstStyle/>
            <a:p>
              <a:pPr algn="ctr"/>
              <a:r>
                <a:rPr lang="en-US" sz="1600" dirty="0" smtClean="0"/>
                <a:t>126.1</a:t>
              </a:r>
              <a:r>
                <a:rPr lang="en-US" sz="1600" dirty="0" smtClean="0">
                  <a:latin typeface="Arial"/>
                  <a:cs typeface="Arial"/>
                </a:rPr>
                <a:t>°C</a:t>
              </a:r>
              <a:endParaRPr lang="en-US" sz="1600" dirty="0"/>
            </a:p>
          </p:txBody>
        </p:sp>
        <p:cxnSp>
          <p:nvCxnSpPr>
            <p:cNvPr id="46" name="Straight Arrow Connector 45"/>
            <p:cNvCxnSpPr>
              <a:stCxn id="42" idx="0"/>
            </p:cNvCxnSpPr>
            <p:nvPr/>
          </p:nvCxnSpPr>
          <p:spPr>
            <a:xfrm flipV="1">
              <a:off x="2387787" y="4248435"/>
              <a:ext cx="688349" cy="283698"/>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a:stCxn id="43" idx="3"/>
            </p:cNvCxnSpPr>
            <p:nvPr/>
          </p:nvCxnSpPr>
          <p:spPr>
            <a:xfrm flipV="1">
              <a:off x="2848772" y="4690396"/>
              <a:ext cx="760764" cy="294810"/>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a:stCxn id="44" idx="0"/>
            </p:cNvCxnSpPr>
            <p:nvPr/>
          </p:nvCxnSpPr>
          <p:spPr>
            <a:xfrm flipH="1" flipV="1">
              <a:off x="6047939" y="4248434"/>
              <a:ext cx="708892" cy="295422"/>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a:stCxn id="45" idx="1"/>
            </p:cNvCxnSpPr>
            <p:nvPr/>
          </p:nvCxnSpPr>
          <p:spPr>
            <a:xfrm flipH="1" flipV="1">
              <a:off x="5491680" y="4698015"/>
              <a:ext cx="811979" cy="273514"/>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2791569" y="2173412"/>
              <a:ext cx="1176925" cy="338554"/>
            </a:xfrm>
            <a:prstGeom prst="rect">
              <a:avLst/>
            </a:prstGeom>
            <a:noFill/>
          </p:spPr>
          <p:txBody>
            <a:bodyPr wrap="none" rtlCol="0">
              <a:spAutoFit/>
            </a:bodyPr>
            <a:lstStyle/>
            <a:p>
              <a:pPr algn="ctr"/>
              <a:r>
                <a:rPr lang="en-US" sz="1600" dirty="0" smtClean="0"/>
                <a:t>14.000 mV</a:t>
              </a:r>
              <a:endParaRPr lang="en-US" sz="1600" dirty="0"/>
            </a:p>
          </p:txBody>
        </p:sp>
        <p:sp>
          <p:nvSpPr>
            <p:cNvPr id="28" name="TextBox 27"/>
            <p:cNvSpPr txBox="1"/>
            <p:nvPr/>
          </p:nvSpPr>
          <p:spPr>
            <a:xfrm>
              <a:off x="4020059" y="1894439"/>
              <a:ext cx="1063112" cy="338554"/>
            </a:xfrm>
            <a:prstGeom prst="rect">
              <a:avLst/>
            </a:prstGeom>
            <a:noFill/>
          </p:spPr>
          <p:txBody>
            <a:bodyPr wrap="none" rtlCol="0">
              <a:spAutoFit/>
            </a:bodyPr>
            <a:lstStyle/>
            <a:p>
              <a:pPr algn="ctr"/>
              <a:r>
                <a:rPr lang="en-US" sz="1600" dirty="0" smtClean="0"/>
                <a:t>8.999 mV</a:t>
              </a:r>
              <a:endParaRPr lang="en-US" sz="1600" dirty="0"/>
            </a:p>
          </p:txBody>
        </p:sp>
        <p:sp>
          <p:nvSpPr>
            <p:cNvPr id="29" name="TextBox 28"/>
            <p:cNvSpPr txBox="1"/>
            <p:nvPr/>
          </p:nvSpPr>
          <p:spPr>
            <a:xfrm>
              <a:off x="5135518" y="2167002"/>
              <a:ext cx="1176925" cy="338554"/>
            </a:xfrm>
            <a:prstGeom prst="rect">
              <a:avLst/>
            </a:prstGeom>
            <a:noFill/>
          </p:spPr>
          <p:txBody>
            <a:bodyPr wrap="none" rtlCol="0">
              <a:spAutoFit/>
            </a:bodyPr>
            <a:lstStyle/>
            <a:p>
              <a:pPr algn="ctr"/>
              <a:r>
                <a:rPr lang="en-US" sz="1600" dirty="0" smtClean="0"/>
                <a:t>14.010 mV</a:t>
              </a:r>
              <a:endParaRPr lang="en-US" sz="1600" dirty="0"/>
            </a:p>
          </p:txBody>
        </p:sp>
        <p:sp>
          <p:nvSpPr>
            <p:cNvPr id="31" name="TextBox 30"/>
            <p:cNvSpPr txBox="1"/>
            <p:nvPr/>
          </p:nvSpPr>
          <p:spPr>
            <a:xfrm>
              <a:off x="6350906" y="2519422"/>
              <a:ext cx="1132041" cy="338554"/>
            </a:xfrm>
            <a:prstGeom prst="rect">
              <a:avLst/>
            </a:prstGeom>
            <a:noFill/>
          </p:spPr>
          <p:txBody>
            <a:bodyPr wrap="none" rtlCol="0">
              <a:spAutoFit/>
            </a:bodyPr>
            <a:lstStyle/>
            <a:p>
              <a:pPr algn="ctr"/>
              <a:r>
                <a:rPr lang="en-US" sz="1600" dirty="0" smtClean="0"/>
                <a:t>-0.038 mV</a:t>
              </a:r>
              <a:endParaRPr lang="en-US" sz="1600" dirty="0"/>
            </a:p>
          </p:txBody>
        </p:sp>
        <p:cxnSp>
          <p:nvCxnSpPr>
            <p:cNvPr id="38" name="Straight Arrow Connector 37"/>
            <p:cNvCxnSpPr>
              <a:stCxn id="27" idx="2"/>
              <a:endCxn id="7" idx="0"/>
            </p:cNvCxnSpPr>
            <p:nvPr/>
          </p:nvCxnSpPr>
          <p:spPr>
            <a:xfrm flipH="1">
              <a:off x="2211310" y="2848455"/>
              <a:ext cx="631" cy="843513"/>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a:stCxn id="31" idx="2"/>
              <a:endCxn id="8" idx="0"/>
            </p:cNvCxnSpPr>
            <p:nvPr/>
          </p:nvCxnSpPr>
          <p:spPr>
            <a:xfrm flipH="1">
              <a:off x="6916572" y="2857976"/>
              <a:ext cx="355" cy="828667"/>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a:stCxn id="29" idx="2"/>
              <a:endCxn id="10" idx="0"/>
            </p:cNvCxnSpPr>
            <p:nvPr/>
          </p:nvCxnSpPr>
          <p:spPr>
            <a:xfrm>
              <a:off x="5723981" y="2505556"/>
              <a:ext cx="4840" cy="677653"/>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a:stCxn id="28" idx="2"/>
              <a:endCxn id="6" idx="0"/>
            </p:cNvCxnSpPr>
            <p:nvPr/>
          </p:nvCxnSpPr>
          <p:spPr>
            <a:xfrm>
              <a:off x="4551615" y="2232993"/>
              <a:ext cx="2392" cy="950216"/>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a:stCxn id="26" idx="2"/>
              <a:endCxn id="9" idx="0"/>
            </p:cNvCxnSpPr>
            <p:nvPr/>
          </p:nvCxnSpPr>
          <p:spPr>
            <a:xfrm>
              <a:off x="3380032" y="2511966"/>
              <a:ext cx="388" cy="671243"/>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grpSp>
      <p:sp>
        <p:nvSpPr>
          <p:cNvPr id="72" name="Content Placeholder 2"/>
          <p:cNvSpPr txBox="1">
            <a:spLocks/>
          </p:cNvSpPr>
          <p:nvPr/>
        </p:nvSpPr>
        <p:spPr bwMode="auto">
          <a:xfrm>
            <a:off x="371475" y="5248276"/>
            <a:ext cx="8467725" cy="914400"/>
          </a:xfrm>
          <a:prstGeom prst="rect">
            <a:avLst/>
          </a:prstGeom>
          <a:noFill/>
          <a:ln w="9525" algn="ctr">
            <a:noFill/>
            <a:miter lim="800000"/>
            <a:headEnd/>
            <a:tailEnd/>
          </a:ln>
        </p:spPr>
        <p:txBody>
          <a:bodyPr vert="horz" wrap="square" lIns="91440" tIns="45720" rIns="91440" bIns="45720" numCol="1" anchor="t" anchorCtr="0" compatLnSpc="1">
            <a:prstTxWarp prst="textNoShape">
              <a:avLst/>
            </a:prstTxWarp>
          </a:bodyPr>
          <a:lstStyle/>
          <a:p>
            <a:pPr marL="574675" marR="0" lvl="1" indent="-233363" algn="l" defTabSz="914400" rtl="0" eaLnBrk="0" fontAlgn="base" latinLnBrk="0" hangingPunct="0">
              <a:lnSpc>
                <a:spcPct val="100000"/>
              </a:lnSpc>
              <a:spcBef>
                <a:spcPct val="20000"/>
              </a:spcBef>
              <a:spcAft>
                <a:spcPct val="0"/>
              </a:spcAft>
              <a:buClrTx/>
              <a:buSzTx/>
              <a:buFontTx/>
              <a:buChar char="–"/>
              <a:tabLst/>
              <a:defRPr/>
            </a:pPr>
            <a:endParaRPr kumimoji="0" lang="en-US" sz="1800" b="0" i="0" u="none" strike="noStrike" kern="0" cap="none" spc="0" normalizeH="0" baseline="0" noProof="0" dirty="0">
              <a:ln>
                <a:noFill/>
              </a:ln>
              <a:solidFill>
                <a:schemeClr val="tx1"/>
              </a:solidFill>
              <a:effectLst/>
              <a:uLnTx/>
              <a:uFillTx/>
              <a:latin typeface="+mn-lt"/>
            </a:endParaRPr>
          </a:p>
        </p:txBody>
      </p:sp>
      <p:sp>
        <p:nvSpPr>
          <p:cNvPr id="73" name="Content Placeholder 2"/>
          <p:cNvSpPr txBox="1">
            <a:spLocks/>
          </p:cNvSpPr>
          <p:nvPr/>
        </p:nvSpPr>
        <p:spPr bwMode="auto">
          <a:xfrm>
            <a:off x="333375" y="5410918"/>
            <a:ext cx="8467725" cy="732707"/>
          </a:xfrm>
          <a:prstGeom prst="rect">
            <a:avLst/>
          </a:prstGeom>
          <a:noFill/>
          <a:ln w="9525" algn="ctr">
            <a:noFill/>
            <a:miter lim="800000"/>
            <a:headEnd/>
            <a:tailEnd/>
          </a:ln>
        </p:spPr>
        <p:txBody>
          <a:bodyPr vert="horz" wrap="square" lIns="91440" tIns="45720" rIns="91440" bIns="45720" numCol="1" anchor="t" anchorCtr="0" compatLnSpc="1">
            <a:prstTxWarp prst="textNoShape">
              <a:avLst/>
            </a:prstTxWarp>
          </a:bodyPr>
          <a:lstStyle/>
          <a:p>
            <a:pPr marL="227013" marR="0" lvl="0" indent="-227013" algn="l" defTabSz="914400" rtl="0" eaLnBrk="0" fontAlgn="base" latinLnBrk="0" hangingPunct="0">
              <a:lnSpc>
                <a:spcPct val="100000"/>
              </a:lnSpc>
              <a:spcBef>
                <a:spcPts val="800"/>
              </a:spcBef>
              <a:spcAft>
                <a:spcPct val="0"/>
              </a:spcAft>
              <a:buClrTx/>
              <a:buSzTx/>
              <a:buFontTx/>
              <a:buChar char="•"/>
              <a:tabLst/>
              <a:defRPr/>
            </a:pPr>
            <a:r>
              <a:rPr kumimoji="0" lang="en-US" sz="2000" b="0" i="0" u="none" strike="noStrike" kern="0" cap="none" spc="0" normalizeH="0" baseline="0" noProof="0" dirty="0" smtClean="0">
                <a:ln>
                  <a:noFill/>
                </a:ln>
                <a:solidFill>
                  <a:schemeClr val="tx1"/>
                </a:solidFill>
                <a:effectLst/>
                <a:uLnTx/>
                <a:uFillTx/>
                <a:latin typeface="+mn-lt"/>
                <a:ea typeface="+mn-ea"/>
                <a:cs typeface="+mn-cs"/>
              </a:rPr>
              <a:t>In</a:t>
            </a:r>
            <a:r>
              <a:rPr kumimoji="0" lang="en-US" sz="2000" b="0" i="0" u="none" strike="noStrike" kern="0" cap="none" spc="0" normalizeH="0" noProof="0" dirty="0" smtClean="0">
                <a:ln>
                  <a:noFill/>
                </a:ln>
                <a:solidFill>
                  <a:schemeClr val="tx1"/>
                </a:solidFill>
                <a:effectLst/>
                <a:uLnTx/>
                <a:uFillTx/>
                <a:latin typeface="+mn-lt"/>
                <a:ea typeface="+mn-ea"/>
                <a:cs typeface="+mn-cs"/>
              </a:rPr>
              <a:t> this example, a temperature gradient of +1.2</a:t>
            </a:r>
            <a:r>
              <a:rPr kumimoji="0" lang="en-US" sz="2000" b="0" i="0" u="none" strike="noStrike" kern="0" cap="none" spc="0" normalizeH="0" noProof="0" dirty="0" smtClean="0">
                <a:ln>
                  <a:noFill/>
                </a:ln>
                <a:solidFill>
                  <a:schemeClr val="tx1"/>
                </a:solidFill>
                <a:effectLst/>
                <a:uLnTx/>
                <a:uFillTx/>
                <a:latin typeface="Arial"/>
                <a:cs typeface="Arial"/>
              </a:rPr>
              <a:t>°</a:t>
            </a:r>
            <a:r>
              <a:rPr kumimoji="0" lang="en-US" sz="2000" b="0" i="0" u="none" strike="noStrike" kern="0" cap="none" spc="0" normalizeH="0" noProof="0" dirty="0" smtClean="0">
                <a:ln>
                  <a:noFill/>
                </a:ln>
                <a:solidFill>
                  <a:schemeClr val="tx1"/>
                </a:solidFill>
                <a:effectLst/>
                <a:uLnTx/>
                <a:uFillTx/>
                <a:latin typeface="+mn-lt"/>
                <a:ea typeface="+mn-ea"/>
                <a:cs typeface="+mn-cs"/>
              </a:rPr>
              <a:t>C caused a total of </a:t>
            </a:r>
            <a:r>
              <a:rPr lang="en-US" sz="2000" kern="0" dirty="0" smtClean="0">
                <a:latin typeface="+mn-lt"/>
                <a:cs typeface="+mn-cs"/>
              </a:rPr>
              <a:t/>
            </a:r>
            <a:br>
              <a:rPr lang="en-US" sz="2000" kern="0" dirty="0" smtClean="0">
                <a:latin typeface="+mn-lt"/>
                <a:cs typeface="+mn-cs"/>
              </a:rPr>
            </a:br>
            <a:r>
              <a:rPr kumimoji="0" lang="en-US" sz="2000" b="0" i="0" u="none" strike="noStrike" kern="0" cap="none" spc="0" normalizeH="0" noProof="0" dirty="0" smtClean="0">
                <a:ln>
                  <a:noFill/>
                </a:ln>
                <a:solidFill>
                  <a:schemeClr val="tx1"/>
                </a:solidFill>
                <a:effectLst/>
                <a:uLnTx/>
                <a:uFillTx/>
                <a:latin typeface="+mn-lt"/>
                <a:ea typeface="+mn-ea"/>
                <a:cs typeface="+mn-cs"/>
              </a:rPr>
              <a:t>-38 µV to appear across a resistor.</a:t>
            </a:r>
            <a:endParaRPr kumimoji="0" lang="en-US" sz="2000" b="0" i="0" u="none" strike="noStrike" kern="0" cap="none" spc="0" normalizeH="0" baseline="0" noProof="0" dirty="0" smtClean="0">
              <a:ln>
                <a:noFill/>
              </a:ln>
              <a:solidFill>
                <a:schemeClr val="tx1"/>
              </a:solidFill>
              <a:effectLst/>
              <a:uLnTx/>
              <a:uFillTx/>
              <a:latin typeface="+mn-lt"/>
              <a:ea typeface="+mn-ea"/>
              <a:cs typeface="+mn-cs"/>
            </a:endParaRPr>
          </a:p>
          <a:p>
            <a:pPr marL="574675" marR="0" lvl="1" indent="-233363" algn="l" defTabSz="914400" rtl="0" eaLnBrk="0" fontAlgn="base" latinLnBrk="0" hangingPunct="0">
              <a:lnSpc>
                <a:spcPct val="100000"/>
              </a:lnSpc>
              <a:spcBef>
                <a:spcPct val="20000"/>
              </a:spcBef>
              <a:spcAft>
                <a:spcPct val="0"/>
              </a:spcAft>
              <a:buClrTx/>
              <a:buSzTx/>
              <a:buFontTx/>
              <a:buChar char="–"/>
              <a:tabLst/>
              <a:defRPr/>
            </a:pPr>
            <a:endParaRPr kumimoji="0" lang="en-US" sz="1800" b="0" i="0" u="none" strike="noStrike" kern="0" cap="none" spc="0" normalizeH="0" baseline="0" noProof="0" dirty="0">
              <a:ln>
                <a:noFill/>
              </a:ln>
              <a:solidFill>
                <a:schemeClr val="tx1"/>
              </a:solidFill>
              <a:effectLst/>
              <a:uLnTx/>
              <a:uFillTx/>
              <a:latin typeface="+mn-lt"/>
            </a:endParaRPr>
          </a:p>
        </p:txBody>
      </p:sp>
      <p:sp>
        <p:nvSpPr>
          <p:cNvPr id="32" name="Text Box 6"/>
          <p:cNvSpPr txBox="1">
            <a:spLocks noChangeArrowheads="1"/>
          </p:cNvSpPr>
          <p:nvPr/>
        </p:nvSpPr>
        <p:spPr bwMode="auto">
          <a:xfrm>
            <a:off x="4545157" y="6002338"/>
            <a:ext cx="4055918" cy="261610"/>
          </a:xfrm>
          <a:prstGeom prst="rect">
            <a:avLst/>
          </a:prstGeom>
          <a:noFill/>
          <a:ln w="12700">
            <a:noFill/>
            <a:miter lim="800000"/>
            <a:headEnd type="none" w="sm" len="sm"/>
            <a:tailEnd type="none" w="sm" len="sm"/>
          </a:ln>
          <a:effectLst/>
        </p:spPr>
        <p:txBody>
          <a:bodyPr wrap="none">
            <a:spAutoFit/>
          </a:bodyPr>
          <a:lstStyle/>
          <a:p>
            <a:pPr algn="r"/>
            <a:r>
              <a:rPr lang="en-US" sz="1100" dirty="0"/>
              <a:t>Source: </a:t>
            </a:r>
            <a:r>
              <a:rPr lang="en-US" sz="1100" dirty="0" smtClean="0"/>
              <a:t>“Op Amp Precision Design: PCB Layout Techniques”</a:t>
            </a:r>
            <a:endParaRPr lang="en-US" sz="1100" dirty="0"/>
          </a:p>
        </p:txBody>
      </p:sp>
    </p:spTree>
    <p:extLst>
      <p:ext uri="{BB962C8B-B14F-4D97-AF65-F5344CB8AC3E}">
        <p14:creationId xmlns:p14="http://schemas.microsoft.com/office/powerpoint/2010/main" val="3048678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Test Case: INA333 V</a:t>
            </a:r>
            <a:r>
              <a:rPr lang="en-US" sz="2800" baseline="-25000" dirty="0" smtClean="0"/>
              <a:t>OS</a:t>
            </a:r>
            <a:r>
              <a:rPr lang="en-US" sz="2800" dirty="0" smtClean="0"/>
              <a:t> Circuit – non-symmetrical</a:t>
            </a:r>
            <a:r>
              <a:rPr lang="en-US" dirty="0" smtClean="0"/>
              <a:t/>
            </a:r>
            <a:br>
              <a:rPr lang="en-US" dirty="0" smtClean="0"/>
            </a:br>
            <a:r>
              <a:rPr lang="en-US" sz="2000" dirty="0" smtClean="0">
                <a:solidFill>
                  <a:schemeClr val="tx1"/>
                </a:solidFill>
              </a:rPr>
              <a:t>Testing </a:t>
            </a:r>
            <a:r>
              <a:rPr lang="en-US" sz="2000" dirty="0" err="1" smtClean="0">
                <a:solidFill>
                  <a:schemeClr val="tx1"/>
                </a:solidFill>
              </a:rPr>
              <a:t>vias</a:t>
            </a:r>
            <a:r>
              <a:rPr lang="en-US" sz="2000" dirty="0" smtClean="0">
                <a:solidFill>
                  <a:schemeClr val="tx1"/>
                </a:solidFill>
              </a:rPr>
              <a:t> and 0 </a:t>
            </a:r>
            <a:r>
              <a:rPr lang="el-GR" sz="2000" dirty="0" smtClean="0">
                <a:solidFill>
                  <a:schemeClr val="tx1"/>
                </a:solidFill>
              </a:rPr>
              <a:t>Ω</a:t>
            </a:r>
            <a:r>
              <a:rPr lang="en-US" sz="2000" dirty="0" smtClean="0">
                <a:solidFill>
                  <a:schemeClr val="tx1"/>
                </a:solidFill>
              </a:rPr>
              <a:t> resistors for thermocouple behavior</a:t>
            </a:r>
            <a:endParaRPr lang="en-US" sz="2000" dirty="0">
              <a:solidFill>
                <a:schemeClr val="tx1"/>
              </a:solidFill>
            </a:endParaRPr>
          </a:p>
        </p:txBody>
      </p:sp>
      <p:sp>
        <p:nvSpPr>
          <p:cNvPr id="4" name="Slide Number Placeholder 3"/>
          <p:cNvSpPr>
            <a:spLocks noGrp="1"/>
          </p:cNvSpPr>
          <p:nvPr>
            <p:ph type="sldNum" sz="quarter" idx="10"/>
          </p:nvPr>
        </p:nvSpPr>
        <p:spPr/>
        <p:txBody>
          <a:bodyPr/>
          <a:lstStyle/>
          <a:p>
            <a:fld id="{3B20521C-F793-4067-BB07-C7AF74E21EF3}" type="slidenum">
              <a:rPr lang="en-US" smtClean="0"/>
              <a:pPr/>
              <a:t>7</a:t>
            </a:fld>
            <a:endParaRPr lang="en-US"/>
          </a:p>
        </p:txBody>
      </p:sp>
      <p:pic>
        <p:nvPicPr>
          <p:cNvPr id="1026" name="Picture 2"/>
          <p:cNvPicPr>
            <a:picLocks noChangeAspect="1" noChangeArrowheads="1"/>
          </p:cNvPicPr>
          <p:nvPr/>
        </p:nvPicPr>
        <p:blipFill>
          <a:blip r:embed="rId3" cstate="print"/>
          <a:srcRect/>
          <a:stretch>
            <a:fillRect/>
          </a:stretch>
        </p:blipFill>
        <p:spPr bwMode="auto">
          <a:xfrm>
            <a:off x="3175" y="1335088"/>
            <a:ext cx="9140825" cy="4182762"/>
          </a:xfrm>
          <a:prstGeom prst="rect">
            <a:avLst/>
          </a:prstGeom>
          <a:noFill/>
          <a:ln w="9525">
            <a:noFill/>
            <a:miter lim="800000"/>
            <a:headEnd/>
            <a:tailEnd/>
          </a:ln>
          <a:effectLst/>
        </p:spPr>
      </p:pic>
      <p:sp>
        <p:nvSpPr>
          <p:cNvPr id="6" name="TextBox 5"/>
          <p:cNvSpPr txBox="1"/>
          <p:nvPr/>
        </p:nvSpPr>
        <p:spPr>
          <a:xfrm>
            <a:off x="7126014" y="1481958"/>
            <a:ext cx="1533433" cy="646331"/>
          </a:xfrm>
          <a:prstGeom prst="rect">
            <a:avLst/>
          </a:prstGeom>
          <a:noFill/>
        </p:spPr>
        <p:txBody>
          <a:bodyPr wrap="none" rtlCol="0">
            <a:spAutoFit/>
          </a:bodyPr>
          <a:lstStyle/>
          <a:p>
            <a:r>
              <a:rPr lang="en-US" dirty="0" smtClean="0"/>
              <a:t>INA333</a:t>
            </a:r>
          </a:p>
          <a:p>
            <a:r>
              <a:rPr lang="en-US" dirty="0" smtClean="0"/>
              <a:t>Av = 101 V/V</a:t>
            </a:r>
            <a:endParaRPr lang="en-US" dirty="0"/>
          </a:p>
        </p:txBody>
      </p:sp>
    </p:spTree>
    <p:extLst>
      <p:ext uri="{BB962C8B-B14F-4D97-AF65-F5344CB8AC3E}">
        <p14:creationId xmlns:p14="http://schemas.microsoft.com/office/powerpoint/2010/main" val="39095424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INA333 V</a:t>
            </a:r>
            <a:r>
              <a:rPr lang="en-US" sz="2800" baseline="-25000" dirty="0" smtClean="0"/>
              <a:t>OS</a:t>
            </a:r>
            <a:r>
              <a:rPr lang="en-US" sz="2800" dirty="0" smtClean="0"/>
              <a:t> Circuit (Symmetrical)</a:t>
            </a:r>
            <a:r>
              <a:rPr lang="en-US" dirty="0" smtClean="0"/>
              <a:t/>
            </a:r>
            <a:br>
              <a:rPr lang="en-US" dirty="0" smtClean="0"/>
            </a:br>
            <a:r>
              <a:rPr lang="en-US" sz="2000" dirty="0" smtClean="0">
                <a:solidFill>
                  <a:schemeClr val="tx1"/>
                </a:solidFill>
              </a:rPr>
              <a:t>Testing </a:t>
            </a:r>
            <a:r>
              <a:rPr lang="en-US" sz="2000" dirty="0" err="1" smtClean="0">
                <a:solidFill>
                  <a:schemeClr val="tx1"/>
                </a:solidFill>
              </a:rPr>
              <a:t>vias</a:t>
            </a:r>
            <a:r>
              <a:rPr lang="en-US" sz="2000" dirty="0" smtClean="0">
                <a:solidFill>
                  <a:schemeClr val="tx1"/>
                </a:solidFill>
              </a:rPr>
              <a:t> and 0 </a:t>
            </a:r>
            <a:r>
              <a:rPr lang="el-GR" sz="2000" dirty="0" smtClean="0">
                <a:solidFill>
                  <a:schemeClr val="tx1"/>
                </a:solidFill>
              </a:rPr>
              <a:t>Ω</a:t>
            </a:r>
            <a:r>
              <a:rPr lang="en-US" sz="2000" dirty="0" smtClean="0">
                <a:solidFill>
                  <a:schemeClr val="tx1"/>
                </a:solidFill>
              </a:rPr>
              <a:t> resistors for thermocouple behavior</a:t>
            </a:r>
            <a:endParaRPr lang="en-US" sz="2000" dirty="0"/>
          </a:p>
        </p:txBody>
      </p:sp>
      <p:sp>
        <p:nvSpPr>
          <p:cNvPr id="4" name="Slide Number Placeholder 3"/>
          <p:cNvSpPr>
            <a:spLocks noGrp="1"/>
          </p:cNvSpPr>
          <p:nvPr>
            <p:ph type="sldNum" sz="quarter" idx="10"/>
          </p:nvPr>
        </p:nvSpPr>
        <p:spPr/>
        <p:txBody>
          <a:bodyPr/>
          <a:lstStyle/>
          <a:p>
            <a:fld id="{3B20521C-F793-4067-BB07-C7AF74E21EF3}" type="slidenum">
              <a:rPr lang="en-US" smtClean="0"/>
              <a:pPr/>
              <a:t>8</a:t>
            </a:fld>
            <a:endParaRPr lang="en-US"/>
          </a:p>
        </p:txBody>
      </p:sp>
      <p:sp>
        <p:nvSpPr>
          <p:cNvPr id="72" name="Content Placeholder 2"/>
          <p:cNvSpPr txBox="1">
            <a:spLocks/>
          </p:cNvSpPr>
          <p:nvPr/>
        </p:nvSpPr>
        <p:spPr bwMode="auto">
          <a:xfrm>
            <a:off x="371475" y="5248276"/>
            <a:ext cx="8467725" cy="914400"/>
          </a:xfrm>
          <a:prstGeom prst="rect">
            <a:avLst/>
          </a:prstGeom>
          <a:noFill/>
          <a:ln w="9525" algn="ctr">
            <a:noFill/>
            <a:miter lim="800000"/>
            <a:headEnd/>
            <a:tailEnd/>
          </a:ln>
        </p:spPr>
        <p:txBody>
          <a:bodyPr vert="horz" wrap="square" lIns="91440" tIns="45720" rIns="91440" bIns="45720" numCol="1" anchor="t" anchorCtr="0" compatLnSpc="1">
            <a:prstTxWarp prst="textNoShape">
              <a:avLst/>
            </a:prstTxWarp>
          </a:bodyPr>
          <a:lstStyle/>
          <a:p>
            <a:pPr marL="574675" marR="0" lvl="1" indent="-233363" algn="l" defTabSz="914400" rtl="0" eaLnBrk="0" fontAlgn="base" latinLnBrk="0" hangingPunct="0">
              <a:lnSpc>
                <a:spcPct val="100000"/>
              </a:lnSpc>
              <a:spcBef>
                <a:spcPct val="20000"/>
              </a:spcBef>
              <a:spcAft>
                <a:spcPct val="0"/>
              </a:spcAft>
              <a:buClrTx/>
              <a:buSzTx/>
              <a:buFontTx/>
              <a:buChar char="–"/>
              <a:tabLst/>
              <a:defRPr/>
            </a:pPr>
            <a:endParaRPr kumimoji="0" lang="en-US" sz="1800" b="0" i="0" u="none" strike="noStrike" kern="0" cap="none" spc="0" normalizeH="0" baseline="0" noProof="0" dirty="0">
              <a:ln>
                <a:noFill/>
              </a:ln>
              <a:solidFill>
                <a:schemeClr val="tx1"/>
              </a:solidFill>
              <a:effectLst/>
              <a:uLnTx/>
              <a:uFillTx/>
              <a:latin typeface="+mn-lt"/>
            </a:endParaRPr>
          </a:p>
        </p:txBody>
      </p:sp>
      <p:pic>
        <p:nvPicPr>
          <p:cNvPr id="2050" name="Picture 2"/>
          <p:cNvPicPr>
            <a:picLocks noChangeAspect="1" noChangeArrowheads="1"/>
          </p:cNvPicPr>
          <p:nvPr/>
        </p:nvPicPr>
        <p:blipFill>
          <a:blip r:embed="rId3" cstate="print"/>
          <a:srcRect/>
          <a:stretch>
            <a:fillRect/>
          </a:stretch>
        </p:blipFill>
        <p:spPr bwMode="auto">
          <a:xfrm>
            <a:off x="0" y="1342569"/>
            <a:ext cx="9144000" cy="4150181"/>
          </a:xfrm>
          <a:prstGeom prst="rect">
            <a:avLst/>
          </a:prstGeom>
          <a:noFill/>
          <a:ln w="9525">
            <a:noFill/>
            <a:miter lim="800000"/>
            <a:headEnd/>
            <a:tailEnd/>
          </a:ln>
          <a:effectLst/>
        </p:spPr>
      </p:pic>
      <p:sp>
        <p:nvSpPr>
          <p:cNvPr id="6" name="TextBox 5"/>
          <p:cNvSpPr txBox="1"/>
          <p:nvPr/>
        </p:nvSpPr>
        <p:spPr>
          <a:xfrm>
            <a:off x="7126014" y="1481958"/>
            <a:ext cx="1533433" cy="646331"/>
          </a:xfrm>
          <a:prstGeom prst="rect">
            <a:avLst/>
          </a:prstGeom>
          <a:noFill/>
        </p:spPr>
        <p:txBody>
          <a:bodyPr wrap="none" rtlCol="0">
            <a:spAutoFit/>
          </a:bodyPr>
          <a:lstStyle/>
          <a:p>
            <a:r>
              <a:rPr lang="en-US" dirty="0" smtClean="0"/>
              <a:t>INA333</a:t>
            </a:r>
          </a:p>
          <a:p>
            <a:r>
              <a:rPr lang="en-US" dirty="0" smtClean="0"/>
              <a:t>Av = 101 V/V</a:t>
            </a:r>
            <a:endParaRPr lang="en-US" dirty="0"/>
          </a:p>
        </p:txBody>
      </p:sp>
    </p:spTree>
    <p:extLst>
      <p:ext uri="{BB962C8B-B14F-4D97-AF65-F5344CB8AC3E}">
        <p14:creationId xmlns:p14="http://schemas.microsoft.com/office/powerpoint/2010/main" val="30798805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INA333 V</a:t>
            </a:r>
            <a:r>
              <a:rPr lang="en-US" baseline="-25000" dirty="0" smtClean="0"/>
              <a:t>OS</a:t>
            </a:r>
            <a:r>
              <a:rPr lang="en-US" dirty="0" smtClean="0"/>
              <a:t> Circuit Layout</a:t>
            </a:r>
            <a:endParaRPr lang="en-US" dirty="0"/>
          </a:p>
        </p:txBody>
      </p:sp>
      <p:sp>
        <p:nvSpPr>
          <p:cNvPr id="4" name="Slide Number Placeholder 3"/>
          <p:cNvSpPr>
            <a:spLocks noGrp="1"/>
          </p:cNvSpPr>
          <p:nvPr>
            <p:ph type="sldNum" sz="quarter" idx="10"/>
          </p:nvPr>
        </p:nvSpPr>
        <p:spPr/>
        <p:txBody>
          <a:bodyPr/>
          <a:lstStyle/>
          <a:p>
            <a:fld id="{3B20521C-F793-4067-BB07-C7AF74E21EF3}" type="slidenum">
              <a:rPr lang="en-US" smtClean="0"/>
              <a:pPr/>
              <a:t>9</a:t>
            </a:fld>
            <a:endParaRPr lang="en-US"/>
          </a:p>
        </p:txBody>
      </p:sp>
      <p:sp>
        <p:nvSpPr>
          <p:cNvPr id="72" name="Content Placeholder 2"/>
          <p:cNvSpPr txBox="1">
            <a:spLocks/>
          </p:cNvSpPr>
          <p:nvPr/>
        </p:nvSpPr>
        <p:spPr bwMode="auto">
          <a:xfrm>
            <a:off x="371475" y="5248276"/>
            <a:ext cx="8467725" cy="914400"/>
          </a:xfrm>
          <a:prstGeom prst="rect">
            <a:avLst/>
          </a:prstGeom>
          <a:noFill/>
          <a:ln w="9525" algn="ctr">
            <a:noFill/>
            <a:miter lim="800000"/>
            <a:headEnd/>
            <a:tailEnd/>
          </a:ln>
        </p:spPr>
        <p:txBody>
          <a:bodyPr vert="horz" wrap="square" lIns="91440" tIns="45720" rIns="91440" bIns="45720" numCol="1" anchor="t" anchorCtr="0" compatLnSpc="1">
            <a:prstTxWarp prst="textNoShape">
              <a:avLst/>
            </a:prstTxWarp>
          </a:bodyPr>
          <a:lstStyle/>
          <a:p>
            <a:pPr marL="574675" marR="0" lvl="1" indent="-233363" algn="l" defTabSz="914400" rtl="0" eaLnBrk="0" fontAlgn="base" latinLnBrk="0" hangingPunct="0">
              <a:lnSpc>
                <a:spcPct val="100000"/>
              </a:lnSpc>
              <a:spcBef>
                <a:spcPct val="20000"/>
              </a:spcBef>
              <a:spcAft>
                <a:spcPct val="0"/>
              </a:spcAft>
              <a:buClrTx/>
              <a:buSzTx/>
              <a:buFontTx/>
              <a:buChar char="–"/>
              <a:tabLst/>
              <a:defRPr/>
            </a:pPr>
            <a:endParaRPr kumimoji="0" lang="en-US" sz="1800" b="0" i="0" u="none" strike="noStrike" kern="0" cap="none" spc="0" normalizeH="0" baseline="0" noProof="0" dirty="0">
              <a:ln>
                <a:noFill/>
              </a:ln>
              <a:solidFill>
                <a:schemeClr val="tx1"/>
              </a:solidFill>
              <a:effectLst/>
              <a:uLnTx/>
              <a:uFillTx/>
              <a:latin typeface="+mn-lt"/>
            </a:endParaRPr>
          </a:p>
        </p:txBody>
      </p:sp>
      <p:pic>
        <p:nvPicPr>
          <p:cNvPr id="3074" name="Picture 2"/>
          <p:cNvPicPr>
            <a:picLocks noChangeAspect="1" noChangeArrowheads="1"/>
          </p:cNvPicPr>
          <p:nvPr/>
        </p:nvPicPr>
        <p:blipFill>
          <a:blip r:embed="rId3" cstate="print"/>
          <a:srcRect/>
          <a:stretch>
            <a:fillRect/>
          </a:stretch>
        </p:blipFill>
        <p:spPr bwMode="auto">
          <a:xfrm>
            <a:off x="733425" y="901820"/>
            <a:ext cx="7667625" cy="5346580"/>
          </a:xfrm>
          <a:prstGeom prst="rect">
            <a:avLst/>
          </a:prstGeom>
          <a:noFill/>
          <a:ln w="9525">
            <a:noFill/>
            <a:miter lim="800000"/>
            <a:headEnd/>
            <a:tailEnd/>
          </a:ln>
        </p:spPr>
      </p:pic>
    </p:spTree>
    <p:extLst>
      <p:ext uri="{BB962C8B-B14F-4D97-AF65-F5344CB8AC3E}">
        <p14:creationId xmlns:p14="http://schemas.microsoft.com/office/powerpoint/2010/main" val="1815100236"/>
      </p:ext>
    </p:extLst>
  </p:cSld>
  <p:clrMapOvr>
    <a:masterClrMapping/>
  </p:clrMapOvr>
  <p:timing>
    <p:tnLst>
      <p:par>
        <p:cTn id="1" dur="indefinite" restart="never" nodeType="tmRoot"/>
      </p:par>
    </p:tnLst>
  </p:timing>
</p:sld>
</file>

<file path=ppt/theme/theme1.xml><?xml version="1.0" encoding="utf-8"?>
<a:theme xmlns:a="http://schemas.openxmlformats.org/drawingml/2006/main" name="TI_Standard_PowerPoint_v7">
  <a:themeElements>
    <a:clrScheme name="Custom 1">
      <a:dk1>
        <a:srgbClr val="000000"/>
      </a:dk1>
      <a:lt1>
        <a:srgbClr val="FFFFFF"/>
      </a:lt1>
      <a:dk2>
        <a:srgbClr val="DE0000"/>
      </a:dk2>
      <a:lt2>
        <a:srgbClr val="808080"/>
      </a:lt2>
      <a:accent1>
        <a:srgbClr val="DE0000"/>
      </a:accent1>
      <a:accent2>
        <a:srgbClr val="AEAEAE"/>
      </a:accent2>
      <a:accent3>
        <a:srgbClr val="117788"/>
      </a:accent3>
      <a:accent4>
        <a:srgbClr val="404040"/>
      </a:accent4>
      <a:accent5>
        <a:srgbClr val="7F7F7F"/>
      </a:accent5>
      <a:accent6>
        <a:srgbClr val="32B4CE"/>
      </a:accent6>
      <a:hlink>
        <a:srgbClr val="DE0000"/>
      </a:hlink>
      <a:folHlink>
        <a:srgbClr val="AAAAAA"/>
      </a:folHlink>
    </a:clrScheme>
    <a:fontScheme name="FinalPowerpoi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FinalPowerpoint 1">
        <a:dk1>
          <a:srgbClr val="000000"/>
        </a:dk1>
        <a:lt1>
          <a:srgbClr val="FFFFFF"/>
        </a:lt1>
        <a:dk2>
          <a:srgbClr val="FF0000"/>
        </a:dk2>
        <a:lt2>
          <a:srgbClr val="808080"/>
        </a:lt2>
        <a:accent1>
          <a:srgbClr val="AAAAAA"/>
        </a:accent1>
        <a:accent2>
          <a:srgbClr val="000000"/>
        </a:accent2>
        <a:accent3>
          <a:srgbClr val="FFFFFF"/>
        </a:accent3>
        <a:accent4>
          <a:srgbClr val="000000"/>
        </a:accent4>
        <a:accent5>
          <a:srgbClr val="D2D2D2"/>
        </a:accent5>
        <a:accent6>
          <a:srgbClr val="000000"/>
        </a:accent6>
        <a:hlink>
          <a:srgbClr val="FF0000"/>
        </a:hlink>
        <a:folHlink>
          <a:srgbClr val="AAAAAA"/>
        </a:folHlink>
      </a:clrScheme>
      <a:clrMap bg1="lt1" tx1="dk1" bg2="lt2" tx2="dk2" accent1="accent1" accent2="accent2" accent3="accent3" accent4="accent4" accent5="accent5" accent6="accent6" hlink="hlink" folHlink="folHlink"/>
    </a:extraClrScheme>
    <a:extraClrScheme>
      <a:clrScheme name="FinalPowerpoint 2">
        <a:dk1>
          <a:srgbClr val="AAAAAA"/>
        </a:dk1>
        <a:lt1>
          <a:srgbClr val="FFFFFF"/>
        </a:lt1>
        <a:dk2>
          <a:srgbClr val="000000"/>
        </a:dk2>
        <a:lt2>
          <a:srgbClr val="FFFFFF"/>
        </a:lt2>
        <a:accent1>
          <a:srgbClr val="AAAAAA"/>
        </a:accent1>
        <a:accent2>
          <a:srgbClr val="FFFFFF"/>
        </a:accent2>
        <a:accent3>
          <a:srgbClr val="AAAAAA"/>
        </a:accent3>
        <a:accent4>
          <a:srgbClr val="DADADA"/>
        </a:accent4>
        <a:accent5>
          <a:srgbClr val="D2D2D2"/>
        </a:accent5>
        <a:accent6>
          <a:srgbClr val="E7E7E7"/>
        </a:accent6>
        <a:hlink>
          <a:srgbClr val="AAAAAA"/>
        </a:hlink>
        <a:folHlink>
          <a:srgbClr val="FF0000"/>
        </a:folHlink>
      </a:clrScheme>
      <a:clrMap bg1="dk2" tx1="lt1" bg2="dk1" tx2="lt2" accent1="accent1" accent2="accent2" accent3="accent3" accent4="accent4" accent5="accent5" accent6="accent6" hlink="hlink" folHlink="folHlink"/>
    </a:extraClrScheme>
    <a:extraClrScheme>
      <a:clrScheme name="FinalPowerpoint 3">
        <a:dk1>
          <a:srgbClr val="808080"/>
        </a:dk1>
        <a:lt1>
          <a:srgbClr val="FFFFFF"/>
        </a:lt1>
        <a:dk2>
          <a:srgbClr val="AAAAAA"/>
        </a:dk2>
        <a:lt2>
          <a:srgbClr val="000000"/>
        </a:lt2>
        <a:accent1>
          <a:srgbClr val="000000"/>
        </a:accent1>
        <a:accent2>
          <a:srgbClr val="AAAAAA"/>
        </a:accent2>
        <a:accent3>
          <a:srgbClr val="D2D2D2"/>
        </a:accent3>
        <a:accent4>
          <a:srgbClr val="DADADA"/>
        </a:accent4>
        <a:accent5>
          <a:srgbClr val="AAAAAA"/>
        </a:accent5>
        <a:accent6>
          <a:srgbClr val="9A9A9A"/>
        </a:accent6>
        <a:hlink>
          <a:srgbClr val="FF0000"/>
        </a:hlink>
        <a:folHlink>
          <a:srgbClr val="FFFFFF"/>
        </a:folHlink>
      </a:clrScheme>
      <a:clrMap bg1="dk2" tx1="lt1" bg2="dk1" tx2="lt2" accent1="accent1" accent2="accent2" accent3="accent3" accent4="accent4" accent5="accent5" accent6="accent6" hlink="hlink" folHlink="folHlink"/>
    </a:extraClrScheme>
    <a:extraClrScheme>
      <a:clrScheme name="FinalPowerpoint 4">
        <a:dk1>
          <a:srgbClr val="000000"/>
        </a:dk1>
        <a:lt1>
          <a:srgbClr val="FF0000"/>
        </a:lt1>
        <a:dk2>
          <a:srgbClr val="FFFFFF"/>
        </a:dk2>
        <a:lt2>
          <a:srgbClr val="000000"/>
        </a:lt2>
        <a:accent1>
          <a:srgbClr val="AAAAAA"/>
        </a:accent1>
        <a:accent2>
          <a:srgbClr val="FFFFFF"/>
        </a:accent2>
        <a:accent3>
          <a:srgbClr val="FFAAAA"/>
        </a:accent3>
        <a:accent4>
          <a:srgbClr val="000000"/>
        </a:accent4>
        <a:accent5>
          <a:srgbClr val="D2D2D2"/>
        </a:accent5>
        <a:accent6>
          <a:srgbClr val="E7E7E7"/>
        </a:accent6>
        <a:hlink>
          <a:srgbClr val="000000"/>
        </a:hlink>
        <a:folHlink>
          <a:srgbClr val="AAAAA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TI_Standard_PowerPoint_v7</Template>
  <TotalTime>7</TotalTime>
  <Words>1420</Words>
  <Application>Microsoft Office PowerPoint</Application>
  <PresentationFormat>On-screen Show (4:3)</PresentationFormat>
  <Paragraphs>164</Paragraphs>
  <Slides>14</Slides>
  <Notes>13</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TI_Standard_PowerPoint_v7</vt:lpstr>
      <vt:lpstr>Thermocouple formation on PC Boards  Content by Ian Williams and Thomas Kuehl Precision Amplifiers Applications Engineering Texas Instruments Incorporated - Tucson</vt:lpstr>
      <vt:lpstr>Thermocouple Theory</vt:lpstr>
      <vt:lpstr>Thermocouple Theory</vt:lpstr>
      <vt:lpstr>Thermocouple Theory</vt:lpstr>
      <vt:lpstr>Thermocouples on PCBs</vt:lpstr>
      <vt:lpstr>Thermocouples on PCBs</vt:lpstr>
      <vt:lpstr>Test Case: INA333 VOS Circuit – non-symmetrical Testing vias and 0 Ω resistors for thermocouple behavior</vt:lpstr>
      <vt:lpstr>INA333 VOS Circuit (Symmetrical) Testing vias and 0 Ω resistors for thermocouple behavior</vt:lpstr>
      <vt:lpstr>INA333 VOS Circuit Layout</vt:lpstr>
      <vt:lpstr>INA333 VOS Results – 0Ω Resistors</vt:lpstr>
      <vt:lpstr>INA333 VOS Results – Vias</vt:lpstr>
      <vt:lpstr>Thermocouples - Conclusions</vt:lpstr>
      <vt:lpstr>Thermocouples - Recommendations</vt:lpstr>
      <vt:lpstr>Thermocouples - Recommendations</vt:lpstr>
    </vt:vector>
  </TitlesOfParts>
  <Company>Texas Instruments Incorporated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Thermocouples</dc:title>
  <dc:creator>Kuehl, Thomas</dc:creator>
  <cp:lastModifiedBy>Kuehl, Thomas</cp:lastModifiedBy>
  <cp:revision>2</cp:revision>
  <dcterms:created xsi:type="dcterms:W3CDTF">2017-06-28T17:40:32Z</dcterms:created>
  <dcterms:modified xsi:type="dcterms:W3CDTF">2017-06-28T17:47:36Z</dcterms:modified>
</cp:coreProperties>
</file>