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21"/>
  </p:notesMasterIdLst>
  <p:handoutMasterIdLst>
    <p:handoutMasterId r:id="rId22"/>
  </p:handoutMasterIdLst>
  <p:sldIdLst>
    <p:sldId id="272" r:id="rId2"/>
    <p:sldId id="280" r:id="rId3"/>
    <p:sldId id="273" r:id="rId4"/>
    <p:sldId id="275" r:id="rId5"/>
    <p:sldId id="278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</p:sldIdLst>
  <p:sldSz cx="9144000" cy="5143500" type="screen16x9"/>
  <p:notesSz cx="9296400" cy="14770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52">
          <p15:clr>
            <a:srgbClr val="A4A3A4"/>
          </p15:clr>
        </p15:guide>
        <p15:guide id="2" pos="29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C7FD"/>
    <a:srgbClr val="F5F7AB"/>
    <a:srgbClr val="D2ECB6"/>
    <a:srgbClr val="F3CBCB"/>
    <a:srgbClr val="FF0000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98" autoAdjust="0"/>
  </p:normalViewPr>
  <p:slideViewPr>
    <p:cSldViewPr snapToGrid="0">
      <p:cViewPr varScale="1">
        <p:scale>
          <a:sx n="135" d="100"/>
          <a:sy n="135" d="100"/>
        </p:scale>
        <p:origin x="144" y="660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512" y="-90"/>
      </p:cViewPr>
      <p:guideLst>
        <p:guide orient="horz" pos="4652"/>
        <p:guide pos="29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74638" y="1108075"/>
            <a:ext cx="9845676" cy="5538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4" y="7016308"/>
            <a:ext cx="7436693" cy="66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62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253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146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BA23CF-AA30-4A18-B744-605C3E9DBF07}" type="slidenum"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4705815" y="47801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247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06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BA23CF-AA30-4A18-B744-605C3E9DBF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94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68" y="4782676"/>
            <a:ext cx="1563597" cy="19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5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434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89398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98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377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370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8"/>
          </a:xfrm>
        </p:spPr>
        <p:txBody>
          <a:bodyPr/>
          <a:lstStyle>
            <a:lvl1pPr marL="0" indent="0">
              <a:buNone/>
              <a:defRPr sz="1700"/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3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67503" y="444279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C70261-DCF8-4A97-9502-E8EEF2364CDE}" type="slidenum"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0" y="4656947"/>
            <a:ext cx="89288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37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9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8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7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24" indent="-189124" algn="l" rtl="0" eaLnBrk="1" fontAlgn="base" hangingPunct="1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63" indent="-194416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30" indent="-137548" algn="l" rtl="0" eaLnBrk="1" fontAlgn="base" hangingPunct="1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68" indent="-194416" algn="l" rtl="0" eaLnBrk="1" fontAlgn="base" hangingPunct="1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46" indent="-14416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41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336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230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124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95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9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8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7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67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62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25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146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A065-9139-244A-86CE-7E7BF673FC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PGA855 &amp; Power Supplies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82DED-767D-4547-AF13-5AC0A5F27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Input: ±1.2V differential with a common-mode of 30V</a:t>
            </a:r>
          </a:p>
          <a:p>
            <a:r>
              <a:rPr lang="en-US" dirty="0"/>
              <a:t>Feeding into the ADS127L21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F4BDD6C-DF5D-6045-B8B0-A93D8BE4129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67500" y="4448217"/>
            <a:ext cx="2133600" cy="154782"/>
          </a:xfrm>
        </p:spPr>
        <p:txBody>
          <a:bodyPr/>
          <a:lstStyle/>
          <a:p>
            <a:fld id="{07B5736C-021E-4EDA-A2F9-FF199D20DBA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7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872E1-2599-4894-009D-AFC7800B3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6BBAB-3C8C-47B6-2407-A1D71AD08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PGA855 Configuration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E73394-1A1F-06CD-DD8C-A02CBFA4D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81157" y="785813"/>
            <a:ext cx="577216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A78D5-2780-E9EC-6E53-6061A40287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04A04D-F531-E9AF-B792-44BB6B3EC237}"/>
              </a:ext>
            </a:extLst>
          </p:cNvPr>
          <p:cNvSpPr txBox="1"/>
          <p:nvPr/>
        </p:nvSpPr>
        <p:spPr>
          <a:xfrm>
            <a:off x="2570716" y="670977"/>
            <a:ext cx="665567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+5 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777D92-165D-8C0F-B19C-D0A96AFDB7A0}"/>
              </a:ext>
            </a:extLst>
          </p:cNvPr>
          <p:cNvSpPr txBox="1"/>
          <p:nvPr/>
        </p:nvSpPr>
        <p:spPr>
          <a:xfrm>
            <a:off x="2599570" y="4060398"/>
            <a:ext cx="607859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-5 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EF1090-8952-EAF3-9DB8-E04BF5A2A378}"/>
              </a:ext>
            </a:extLst>
          </p:cNvPr>
          <p:cNvSpPr txBox="1"/>
          <p:nvPr/>
        </p:nvSpPr>
        <p:spPr>
          <a:xfrm>
            <a:off x="1323687" y="1247919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AAB1A0-BB46-278C-0E5C-48974DA2EA76}"/>
              </a:ext>
            </a:extLst>
          </p:cNvPr>
          <p:cNvSpPr txBox="1"/>
          <p:nvPr/>
        </p:nvSpPr>
        <p:spPr>
          <a:xfrm>
            <a:off x="619249" y="3341584"/>
            <a:ext cx="1249060" cy="369332"/>
          </a:xfrm>
          <a:prstGeom prst="rect">
            <a:avLst/>
          </a:prstGeom>
          <a:solidFill>
            <a:srgbClr val="F5F7AB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VIN (CH1)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18237-4FBC-E888-6C3E-EAB7AD20394B}"/>
              </a:ext>
            </a:extLst>
          </p:cNvPr>
          <p:cNvSpPr txBox="1"/>
          <p:nvPr/>
        </p:nvSpPr>
        <p:spPr>
          <a:xfrm>
            <a:off x="5730301" y="601147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5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601D61-5BBA-AB93-1C01-993097009949}"/>
              </a:ext>
            </a:extLst>
          </p:cNvPr>
          <p:cNvSpPr txBox="1"/>
          <p:nvPr/>
        </p:nvSpPr>
        <p:spPr>
          <a:xfrm>
            <a:off x="5762361" y="3988355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D7D3A-8D8D-B7BA-5B37-F15CE8033E84}"/>
              </a:ext>
            </a:extLst>
          </p:cNvPr>
          <p:cNvSpPr txBox="1"/>
          <p:nvPr/>
        </p:nvSpPr>
        <p:spPr>
          <a:xfrm>
            <a:off x="4567237" y="4357687"/>
            <a:ext cx="3072384" cy="58477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2.5 V, provided by PGA, does not need to be supplied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15D950-8BAF-628E-DFEA-D54D00605346}"/>
              </a:ext>
            </a:extLst>
          </p:cNvPr>
          <p:cNvSpPr txBox="1"/>
          <p:nvPr/>
        </p:nvSpPr>
        <p:spPr>
          <a:xfrm>
            <a:off x="6787094" y="291268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B46145-E8B8-290B-E678-308E66DC5254}"/>
              </a:ext>
            </a:extLst>
          </p:cNvPr>
          <p:cNvSpPr txBox="1"/>
          <p:nvPr/>
        </p:nvSpPr>
        <p:spPr>
          <a:xfrm>
            <a:off x="6787094" y="176273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ABA50D-DD4E-0517-5142-D491DF83EDD5}"/>
              </a:ext>
            </a:extLst>
          </p:cNvPr>
          <p:cNvSpPr txBox="1"/>
          <p:nvPr/>
        </p:nvSpPr>
        <p:spPr>
          <a:xfrm>
            <a:off x="7523258" y="233771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3166091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69A96-2894-7B6A-B461-86A1E8B3B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FC18C5C-9FD6-5333-1E1E-C12367903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02466" y="785813"/>
            <a:ext cx="6129543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EAF93B-3329-B08C-E622-70D9658CE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4 (Closest to FSR of ADC)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78938-86FD-F779-D34A-DD64F468C8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70C1AD-9D11-D47D-A2FF-FB1E088E5083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28F833-36A1-41FC-F2AA-D5DB452202E3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81AAB7-6EF1-7E53-76A9-A57D82619FD9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7B9E9D-6D68-F79E-756F-0329947F2E87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2544832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9C7E-0735-3331-4CBB-3CDEDFE82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4ECE8D-4ED2-8F4F-98FC-2A1D040FD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9087" y="785813"/>
            <a:ext cx="619630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849C8B-B19E-CA22-C609-837E87AC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B2591-1846-5F0F-BF40-0D23AD0D1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420F8F-8ECB-7BF8-E596-9D97D1841BE7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6B6192-B34C-F33D-47D8-18F6319EEADE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8E530C-E643-85F2-3CCE-096E607FD42D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2BB611-925C-3072-F45B-ADF8D173AE2C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2137852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5655F-C5AA-5BF3-EDD7-7DACA9FDE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596D677-CD21-7E2D-4C9D-B4572C4FA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6881" y="785813"/>
            <a:ext cx="6180713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21B97-7995-8350-6D2F-09D2AE7C2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7921B-6063-37EE-9028-B2B1D930BA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61DE2-8C75-215A-1E4C-B47DC5B65989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27F77F-9850-A52C-8057-E9281F931E3F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7235EA-DDC4-AE91-B1C8-47583A4321FC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8C200C-1B1B-228F-9A0D-F9CD886F95F4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2788484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648D5-FC31-DCF3-3145-3A546AF01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43FAE4-36AB-C9B0-DAC8-B1D4E0477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5930" y="785813"/>
            <a:ext cx="6162615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C26A8F-0E71-BD88-3835-934A0829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the input is smaller? Gain of 16V/V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C04B8-1A70-F564-1585-FDC0775054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37FF82-4CAB-1942-89EB-4C79C8F79E18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±0.3V differential with a common-mode of 0V</a:t>
            </a:r>
          </a:p>
        </p:txBody>
      </p:sp>
    </p:spTree>
    <p:extLst>
      <p:ext uri="{BB962C8B-B14F-4D97-AF65-F5344CB8AC3E}">
        <p14:creationId xmlns:p14="http://schemas.microsoft.com/office/powerpoint/2010/main" val="40163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6200A-A25B-D9A0-DAB1-6D49F227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F08-C98C-8CE0-F0C1-9C1EC3C33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the input is even smaller? PGA854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C5D89-6688-4D95-BCA5-12A375F6B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the device to PGA854, these measurements can be repeated with the PGA854. Please let me know if that is needed.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02541-E360-A5D3-2886-9880A71D2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695830-C932-4D73-7B34-B80C1538D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058" y="1529327"/>
            <a:ext cx="3308430" cy="2084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C7F27E-FFAE-5EF3-1944-A40EC966B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519612"/>
            <a:ext cx="5440680" cy="28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11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D2387-A321-4F12-A8FA-10EB556843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5V supply, not recommended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A8239-3D74-E855-7F7E-85C024B5FE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If the input to the PGA is AC coupled </a:t>
            </a:r>
          </a:p>
          <a:p>
            <a:r>
              <a:rPr lang="en-US" dirty="0"/>
              <a:t>Input: ±1.2V differential with a </a:t>
            </a:r>
            <a:r>
              <a:rPr lang="en-US" dirty="0">
                <a:solidFill>
                  <a:schemeClr val="tx2"/>
                </a:solidFill>
              </a:rPr>
              <a:t>common-mode of 0V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81C70-8DF2-DF8F-9D63-730B127058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BA23CF-AA30-4A18-B744-605C3E9DBF07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762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00E75-2BE1-D4FE-2DB0-D48F5B3ED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E5CE7-3E17-D49E-67DF-DB00ECCB6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PGA855 Configuration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24F537C-0D5D-5670-C624-5E6D09CBC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81157" y="785813"/>
            <a:ext cx="577216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0EC9B-EEE4-B29E-569F-F0236BE26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4C4B1D-DD43-BBD1-5A22-1E210DF8D408}"/>
              </a:ext>
            </a:extLst>
          </p:cNvPr>
          <p:cNvSpPr txBox="1"/>
          <p:nvPr/>
        </p:nvSpPr>
        <p:spPr>
          <a:xfrm>
            <a:off x="2570716" y="670977"/>
            <a:ext cx="665567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+5 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31DBFD-F12D-522C-65B4-7222BC3A9BA7}"/>
              </a:ext>
            </a:extLst>
          </p:cNvPr>
          <p:cNvSpPr txBox="1"/>
          <p:nvPr/>
        </p:nvSpPr>
        <p:spPr>
          <a:xfrm>
            <a:off x="2599570" y="4060398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B7CE83-8B68-EC90-FACB-84D30587FA13}"/>
              </a:ext>
            </a:extLst>
          </p:cNvPr>
          <p:cNvSpPr txBox="1"/>
          <p:nvPr/>
        </p:nvSpPr>
        <p:spPr>
          <a:xfrm>
            <a:off x="1323687" y="1247919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692319-7AC7-8690-589D-2D0EF2AB788A}"/>
              </a:ext>
            </a:extLst>
          </p:cNvPr>
          <p:cNvSpPr txBox="1"/>
          <p:nvPr/>
        </p:nvSpPr>
        <p:spPr>
          <a:xfrm>
            <a:off x="619249" y="3341584"/>
            <a:ext cx="1249060" cy="369332"/>
          </a:xfrm>
          <a:prstGeom prst="rect">
            <a:avLst/>
          </a:prstGeom>
          <a:solidFill>
            <a:srgbClr val="F5F7AB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VIN (CH1)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85639-7639-C336-72F2-534887C9F01C}"/>
              </a:ext>
            </a:extLst>
          </p:cNvPr>
          <p:cNvSpPr txBox="1"/>
          <p:nvPr/>
        </p:nvSpPr>
        <p:spPr>
          <a:xfrm>
            <a:off x="5730301" y="601147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5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CCD51-39CC-CA86-BC81-495DE1726FFE}"/>
              </a:ext>
            </a:extLst>
          </p:cNvPr>
          <p:cNvSpPr txBox="1"/>
          <p:nvPr/>
        </p:nvSpPr>
        <p:spPr>
          <a:xfrm>
            <a:off x="5762361" y="3988355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C1774E-B231-FE27-B623-41B8B48398C3}"/>
              </a:ext>
            </a:extLst>
          </p:cNvPr>
          <p:cNvSpPr txBox="1"/>
          <p:nvPr/>
        </p:nvSpPr>
        <p:spPr>
          <a:xfrm>
            <a:off x="4567237" y="4357687"/>
            <a:ext cx="3072384" cy="58477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2.5 V, provided by PGA, does not need to be supplied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2306E5-7528-D0FA-0DEA-6CF1B2BAF040}"/>
              </a:ext>
            </a:extLst>
          </p:cNvPr>
          <p:cNvSpPr txBox="1"/>
          <p:nvPr/>
        </p:nvSpPr>
        <p:spPr>
          <a:xfrm>
            <a:off x="6787094" y="291268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5BA329-6C00-1844-F762-18B2F2973B48}"/>
              </a:ext>
            </a:extLst>
          </p:cNvPr>
          <p:cNvSpPr txBox="1"/>
          <p:nvPr/>
        </p:nvSpPr>
        <p:spPr>
          <a:xfrm>
            <a:off x="6787094" y="176273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51DA8-261F-96D9-F417-3F1411426F22}"/>
              </a:ext>
            </a:extLst>
          </p:cNvPr>
          <p:cNvSpPr txBox="1"/>
          <p:nvPr/>
        </p:nvSpPr>
        <p:spPr>
          <a:xfrm>
            <a:off x="7523258" y="233771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2350701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F34FC-13F4-FA6E-DFEE-D0BAA720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is severely limited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2DFC0D-2927-3447-2E1D-420026E7B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9470" y="785813"/>
            <a:ext cx="617553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16CAE-2F02-E9FF-BCD3-BAA36652B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4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6A4C-3EB5-0388-35C2-75896C996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try different power supply options,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40139-4E0A-6B74-538B-D57F1C39F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8" y="786355"/>
            <a:ext cx="8467725" cy="3709449"/>
          </a:xfrm>
        </p:spPr>
        <p:txBody>
          <a:bodyPr/>
          <a:lstStyle/>
          <a:p>
            <a:r>
              <a:rPr lang="en-US" dirty="0"/>
              <a:t>Use the following tool: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DB1F5-CA7E-7D6C-D125-C8D16C6DE8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38CDA-1870-768B-F441-75197522A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79" y="1167786"/>
            <a:ext cx="7790121" cy="294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9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22D7622-FF6C-6351-AF40-2A0367F432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If the input to the PGA is not AC coupled </a:t>
            </a:r>
          </a:p>
          <a:p>
            <a:r>
              <a:rPr lang="en-US" dirty="0"/>
              <a:t>Input: ±1.2V differential with a common-mode of 30V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A32B83-54D0-5C3E-A8D4-B701647F52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Recommended solution (Vs = 36V)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830F0-18A5-D8B7-19EA-60757AF14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A23CF-AA30-4A18-B744-605C3E9DBF0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3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86646-F3C4-C9DB-31CE-8C915ECC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PGA855 Configuration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E40DB7-EB9D-E609-8675-77D85118C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81157" y="785813"/>
            <a:ext cx="577216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8F066-F7D2-F121-F10C-9714C86B43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090A77-33D5-3549-206F-0E474DA6FD6B}"/>
              </a:ext>
            </a:extLst>
          </p:cNvPr>
          <p:cNvSpPr txBox="1"/>
          <p:nvPr/>
        </p:nvSpPr>
        <p:spPr>
          <a:xfrm>
            <a:off x="2570716" y="670977"/>
            <a:ext cx="793807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+36 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599750-6AD1-2194-09DB-468E4EF207DB}"/>
              </a:ext>
            </a:extLst>
          </p:cNvPr>
          <p:cNvSpPr txBox="1"/>
          <p:nvPr/>
        </p:nvSpPr>
        <p:spPr>
          <a:xfrm>
            <a:off x="2599570" y="4060398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0A9810-3515-4745-5A06-C52C53511F79}"/>
              </a:ext>
            </a:extLst>
          </p:cNvPr>
          <p:cNvSpPr txBox="1"/>
          <p:nvPr/>
        </p:nvSpPr>
        <p:spPr>
          <a:xfrm>
            <a:off x="1323687" y="1247919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4379DE-86B4-F0D0-09AE-827F4090A53C}"/>
              </a:ext>
            </a:extLst>
          </p:cNvPr>
          <p:cNvSpPr txBox="1"/>
          <p:nvPr/>
        </p:nvSpPr>
        <p:spPr>
          <a:xfrm>
            <a:off x="619249" y="3341584"/>
            <a:ext cx="1249060" cy="369332"/>
          </a:xfrm>
          <a:prstGeom prst="rect">
            <a:avLst/>
          </a:prstGeom>
          <a:solidFill>
            <a:srgbClr val="F5F7AB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VIN (CH1)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58D4DE-A5AA-00C4-B5BF-4957EF0200BD}"/>
              </a:ext>
            </a:extLst>
          </p:cNvPr>
          <p:cNvSpPr txBox="1"/>
          <p:nvPr/>
        </p:nvSpPr>
        <p:spPr>
          <a:xfrm>
            <a:off x="5730301" y="601147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5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CAA4C-1FFC-5635-2429-A9195DF246C1}"/>
              </a:ext>
            </a:extLst>
          </p:cNvPr>
          <p:cNvSpPr txBox="1"/>
          <p:nvPr/>
        </p:nvSpPr>
        <p:spPr>
          <a:xfrm>
            <a:off x="5762361" y="3988355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F40ACE-FB7F-13DF-EB90-5DA9E352C1FB}"/>
              </a:ext>
            </a:extLst>
          </p:cNvPr>
          <p:cNvSpPr txBox="1"/>
          <p:nvPr/>
        </p:nvSpPr>
        <p:spPr>
          <a:xfrm>
            <a:off x="4567237" y="4357687"/>
            <a:ext cx="3072384" cy="58477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2.5 V, provided by PGA, does not need to be supplied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459223-A972-9348-9CD6-08D55340D90F}"/>
              </a:ext>
            </a:extLst>
          </p:cNvPr>
          <p:cNvSpPr txBox="1"/>
          <p:nvPr/>
        </p:nvSpPr>
        <p:spPr>
          <a:xfrm>
            <a:off x="6787094" y="291268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664E9D-DD0A-6735-0180-2ACEB60DF8B9}"/>
              </a:ext>
            </a:extLst>
          </p:cNvPr>
          <p:cNvSpPr txBox="1"/>
          <p:nvPr/>
        </p:nvSpPr>
        <p:spPr>
          <a:xfrm>
            <a:off x="6787094" y="176273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3CB2E2-45A4-7107-C3B2-297ED60BBCFA}"/>
              </a:ext>
            </a:extLst>
          </p:cNvPr>
          <p:cNvSpPr txBox="1"/>
          <p:nvPr/>
        </p:nvSpPr>
        <p:spPr>
          <a:xfrm>
            <a:off x="7523258" y="233771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426755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2D09151-AED7-7783-7895-D831549A8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02466" y="785813"/>
            <a:ext cx="6129543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33F1E-EF0B-0139-411A-7654E32C8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4 (Closest to FSR of ADC)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B11CA-B97F-33CA-F494-9EC14C356A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10CE75-1228-6905-8E9C-D65DAB412C39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30V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69CFE4-664C-9C94-4C3B-2B16F8AE4287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15B2B0-852B-6551-22FC-ABF2757392D2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44F57-DC10-AA0B-C12E-059905313DEC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111743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E7446-A216-22D3-A92D-234A291E4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A88EF76-91A8-7C3A-CAB4-BDC9B2DC4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8152" y="785813"/>
            <a:ext cx="6178170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634A2C-9C43-8F76-15DB-AFB96B026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9198F-ABED-F1B7-C781-A2AEAFBC1F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B251F5-E98F-9120-4273-26671D39A715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30V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18F664-6137-DD10-333E-598F02F5CAFA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04441B-6748-BB2B-96DA-37AF7D666D01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69EE43-D760-1622-5AA3-E976243C2C0A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4254740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26BCF-C37C-5A5A-6648-41B98268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08E2A53-FBB4-3A6F-9310-680A78883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6137" y="785813"/>
            <a:ext cx="6222200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6BE73E-E956-5C49-17C1-1CE61DFC4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5CEA3-3CD6-105A-3195-8F1E3B319B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681776-C5BA-D9E4-D7A6-9C07EB9B9263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±1.2V differential with a common-mode of 30V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E020B4-08D9-4843-6DA8-177CC15717F7}"/>
              </a:ext>
            </a:extLst>
          </p:cNvPr>
          <p:cNvSpPr txBox="1"/>
          <p:nvPr/>
        </p:nvSpPr>
        <p:spPr>
          <a:xfrm>
            <a:off x="7676768" y="284506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6F6462-21B9-003C-5924-66933BE98177}"/>
              </a:ext>
            </a:extLst>
          </p:cNvPr>
          <p:cNvSpPr txBox="1"/>
          <p:nvPr/>
        </p:nvSpPr>
        <p:spPr>
          <a:xfrm>
            <a:off x="7641534" y="1695113"/>
            <a:ext cx="148630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A2E35D-D208-D133-B87C-AD9077A1ED57}"/>
              </a:ext>
            </a:extLst>
          </p:cNvPr>
          <p:cNvSpPr txBox="1"/>
          <p:nvPr/>
        </p:nvSpPr>
        <p:spPr>
          <a:xfrm>
            <a:off x="7698184" y="227009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126648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8668-7C6C-95AF-7B26-76FF383FE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the input is smaller? Gain of 16V/V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410BD7-87BC-5289-17A8-E4E1B9380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2248" y="785813"/>
            <a:ext cx="6229978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2B637-0986-A848-DAC3-4A7F8CF2A6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A8C671-A0FF-83ED-B757-E77BE8B24477}"/>
              </a:ext>
            </a:extLst>
          </p:cNvPr>
          <p:cNvSpPr txBox="1"/>
          <p:nvPr/>
        </p:nvSpPr>
        <p:spPr>
          <a:xfrm>
            <a:off x="1815176" y="938139"/>
            <a:ext cx="550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Input: ±0.3V differential with a common-mode of 30V</a:t>
            </a:r>
          </a:p>
        </p:txBody>
      </p:sp>
    </p:spTree>
    <p:extLst>
      <p:ext uri="{BB962C8B-B14F-4D97-AF65-F5344CB8AC3E}">
        <p14:creationId xmlns:p14="http://schemas.microsoft.com/office/powerpoint/2010/main" val="210726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A3B59-227B-F1CD-6B90-AD3C555B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the input is even smaller? PGA854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DE90A-78F6-4E8B-7346-82A65B023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the device to PGA854, these measurements can be repeated with the PGA854. Please let me know if that is needed.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19ABD-19BB-CF55-B9BC-0FBFA3F99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80A383-E990-73E4-5A53-644A46096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058" y="1529327"/>
            <a:ext cx="3308430" cy="2084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B9723C-4B1B-2E79-432D-79920488D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519612"/>
            <a:ext cx="5440680" cy="28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5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E91B9-A814-3D49-5293-59509F973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54BAE1B-62D7-3737-E810-49BB8DB415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If the input to the PGA is AC coupled </a:t>
            </a:r>
          </a:p>
          <a:p>
            <a:r>
              <a:rPr lang="en-US" dirty="0"/>
              <a:t>Input: ±1.2V differential with a common-mode of 0V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BF4370-F0BF-0C27-5221-CE412EC99D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Recommended solution (Vs =±5V)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7CDC2-6CD5-1848-0E83-96C9C896B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A23CF-AA30-4A18-B744-605C3E9DBF0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89735"/>
      </p:ext>
    </p:extLst>
  </p:cSld>
  <p:clrMapOvr>
    <a:masterClrMapping/>
  </p:clrMapOvr>
</p:sld>
</file>

<file path=ppt/theme/theme1.xml><?xml version="1.0" encoding="utf-8"?>
<a:theme xmlns:a="http://schemas.openxmlformats.org/drawingml/2006/main" name="2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0450184F-FECE-4F4E-9465-90FF95DEA0E4}" vid="{4EBE6972-D454-4FA8-9A2F-9FAFE2BB323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 - No CIP marking</Template>
  <TotalTime>377</TotalTime>
  <Words>534</Words>
  <Application>Microsoft Office PowerPoint</Application>
  <PresentationFormat>On-screen Show (16:9)</PresentationFormat>
  <Paragraphs>105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2_FinalPowerpoint</vt:lpstr>
      <vt:lpstr>PGA855 &amp; Power Supplies </vt:lpstr>
      <vt:lpstr>Recommended solution (Vs = 36V)</vt:lpstr>
      <vt:lpstr>PGA855 Configuration</vt:lpstr>
      <vt:lpstr>Gain of 4 (Closest to FSR of ADC)</vt:lpstr>
      <vt:lpstr>Gain of 2</vt:lpstr>
      <vt:lpstr>Gain of 1</vt:lpstr>
      <vt:lpstr>What if the input is smaller? Gain of 16V/V</vt:lpstr>
      <vt:lpstr>What if the input is even smaller? PGA854</vt:lpstr>
      <vt:lpstr>Recommended solution (Vs =±5V)</vt:lpstr>
      <vt:lpstr>PGA855 Configuration</vt:lpstr>
      <vt:lpstr>Gain of 4 (Closest to FSR of ADC)</vt:lpstr>
      <vt:lpstr>Gain of 2</vt:lpstr>
      <vt:lpstr>Gain of 1</vt:lpstr>
      <vt:lpstr>What if the input is smaller? Gain of 16V/V</vt:lpstr>
      <vt:lpstr>What if the input is even smaller? PGA854</vt:lpstr>
      <vt:lpstr>5V supply, not recommended</vt:lpstr>
      <vt:lpstr>PGA855 Configuration</vt:lpstr>
      <vt:lpstr>Output is severely limited</vt:lpstr>
      <vt:lpstr>To try different power supply options,</vt:lpstr>
    </vt:vector>
  </TitlesOfParts>
  <Company>Texas Instruments,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Gomez, Carolina</dc:creator>
  <cp:lastModifiedBy>Gomez, Carolina</cp:lastModifiedBy>
  <cp:revision>8</cp:revision>
  <dcterms:created xsi:type="dcterms:W3CDTF">2026-04-10T21:07:36Z</dcterms:created>
  <dcterms:modified xsi:type="dcterms:W3CDTF">2026-05-15T22:40:44Z</dcterms:modified>
</cp:coreProperties>
</file>