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62" r:id="rId2"/>
    <p:sldId id="296" r:id="rId3"/>
    <p:sldId id="297" r:id="rId4"/>
    <p:sldId id="264" r:id="rId5"/>
    <p:sldId id="289" r:id="rId6"/>
    <p:sldId id="268" r:id="rId7"/>
    <p:sldId id="271" r:id="rId8"/>
    <p:sldId id="269" r:id="rId9"/>
    <p:sldId id="290" r:id="rId10"/>
    <p:sldId id="291" r:id="rId11"/>
    <p:sldId id="292" r:id="rId12"/>
    <p:sldId id="293" r:id="rId13"/>
    <p:sldId id="294" r:id="rId14"/>
    <p:sldId id="295" r:id="rId15"/>
    <p:sldId id="274" r:id="rId16"/>
    <p:sldId id="272" r:id="rId17"/>
    <p:sldId id="273" r:id="rId18"/>
    <p:sldId id="285" r:id="rId19"/>
    <p:sldId id="286" r:id="rId20"/>
    <p:sldId id="287" r:id="rId21"/>
    <p:sldId id="298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43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89" autoAdjust="0"/>
  </p:normalViewPr>
  <p:slideViewPr>
    <p:cSldViewPr>
      <p:cViewPr varScale="1">
        <p:scale>
          <a:sx n="156" d="100"/>
          <a:sy n="156" d="100"/>
        </p:scale>
        <p:origin x="653" y="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6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C06EA-F300-450C-B9FA-30890030B9E7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FF9C-1322-4FAF-BF7A-300929296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86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F805-C0C9-45BC-A34C-B1EEF4745771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2E1B-55C9-4087-9594-0732B7797A1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9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_Principal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6120" cy="5148072"/>
          </a:xfrm>
          <a:prstGeom prst="rect">
            <a:avLst/>
          </a:prstGeom>
        </p:spPr>
      </p:pic>
      <p:pic>
        <p:nvPicPr>
          <p:cNvPr id="7" name="BG_GreyFor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1963" cy="5143500"/>
          </a:xfrm>
          <a:prstGeom prst="rect">
            <a:avLst/>
          </a:prstGeom>
        </p:spPr>
      </p:pic>
      <p:pic>
        <p:nvPicPr>
          <p:cNvPr id="8" name="BG_WhiteLin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"/>
            <a:ext cx="4271962" cy="51435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265986" y="2745646"/>
            <a:ext cx="4554486" cy="5614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i="0"/>
            </a:lvl1pPr>
          </a:lstStyle>
          <a:p>
            <a:r>
              <a:rPr lang="fr-FR" dirty="0" smtClean="0"/>
              <a:t>Titre du diaporama </a:t>
            </a:r>
            <a:endParaRPr lang="fr-FR" noProof="0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71962" y="3367196"/>
            <a:ext cx="4548510" cy="3600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fr-FR" sz="1600" b="0" i="0" kern="1200" baseline="0" noProof="0" dirty="0">
                <a:solidFill>
                  <a:srgbClr val="D224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 smtClean="0"/>
              <a:t>Complément de titre</a:t>
            </a:r>
            <a:endParaRPr lang="fr-FR" noProof="0" dirty="0"/>
          </a:p>
        </p:txBody>
      </p:sp>
      <p:pic>
        <p:nvPicPr>
          <p:cNvPr id="12" name="Image 5" descr="Logo MBD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14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3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_Couran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0488"/>
            <a:ext cx="762066" cy="576982"/>
          </a:xfrm>
          <a:prstGeom prst="rect">
            <a:avLst/>
          </a:prstGeom>
        </p:spPr>
      </p:pic>
      <p:pic>
        <p:nvPicPr>
          <p:cNvPr id="16" name="BG_GreyFor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87678"/>
            <a:ext cx="8174061" cy="579072"/>
          </a:xfrm>
          <a:prstGeom prst="rect">
            <a:avLst/>
          </a:prstGeom>
        </p:spPr>
      </p:pic>
      <p:pic>
        <p:nvPicPr>
          <p:cNvPr id="19" name="BG_WhiteLin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150"/>
            <a:ext cx="371825" cy="627836"/>
          </a:xfrm>
          <a:prstGeom prst="rect">
            <a:avLst/>
          </a:prstGeom>
        </p:spPr>
      </p:pic>
      <p:sp>
        <p:nvSpPr>
          <p:cNvPr id="17" name="Espace réservé pour une image  16"/>
          <p:cNvSpPr>
            <a:spLocks noGrp="1"/>
          </p:cNvSpPr>
          <p:nvPr>
            <p:ph type="pic" sz="quarter" idx="10"/>
          </p:nvPr>
        </p:nvSpPr>
        <p:spPr>
          <a:xfrm>
            <a:off x="3779912" y="771550"/>
            <a:ext cx="5101086" cy="3959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771550"/>
            <a:ext cx="2880320" cy="3959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 smtClean="0"/>
              <a:t>Texte</a:t>
            </a:r>
            <a:endParaRPr lang="en-GB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  <p:pic>
        <p:nvPicPr>
          <p:cNvPr id="11" name="Image 5" descr="Logo MBD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6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9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G_Couran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0488"/>
            <a:ext cx="762066" cy="576982"/>
          </a:xfrm>
          <a:prstGeom prst="rect">
            <a:avLst/>
          </a:prstGeom>
        </p:spPr>
      </p:pic>
      <p:pic>
        <p:nvPicPr>
          <p:cNvPr id="16" name="BG_GreyFor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87678"/>
            <a:ext cx="8174061" cy="579072"/>
          </a:xfrm>
          <a:prstGeom prst="rect">
            <a:avLst/>
          </a:prstGeom>
        </p:spPr>
      </p:pic>
      <p:pic>
        <p:nvPicPr>
          <p:cNvPr id="17" name="BG_WhiteLin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150"/>
            <a:ext cx="371825" cy="627836"/>
          </a:xfrm>
          <a:prstGeom prst="rect">
            <a:avLst/>
          </a:prstGeom>
        </p:spPr>
      </p:pic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27583" y="771550"/>
            <a:ext cx="8053415" cy="3158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27583" y="4025503"/>
            <a:ext cx="8053415" cy="706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  <p:pic>
        <p:nvPicPr>
          <p:cNvPr id="11" name="Image 5" descr="Logo MBD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effectLst/>
              </a:rPr>
              <a:t>14210302811 04</a:t>
            </a:r>
            <a:endParaRPr lang="en-GB" dirty="0"/>
          </a:p>
        </p:txBody>
      </p:sp>
      <p:sp>
        <p:nvSpPr>
          <p:cNvPr id="21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G_Couran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0488"/>
            <a:ext cx="762066" cy="576982"/>
          </a:xfrm>
          <a:prstGeom prst="rect">
            <a:avLst/>
          </a:prstGeom>
        </p:spPr>
      </p:pic>
      <p:pic>
        <p:nvPicPr>
          <p:cNvPr id="13" name="BG_GreyFor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87678"/>
            <a:ext cx="8174061" cy="579072"/>
          </a:xfrm>
          <a:prstGeom prst="rect">
            <a:avLst/>
          </a:prstGeom>
        </p:spPr>
      </p:pic>
      <p:pic>
        <p:nvPicPr>
          <p:cNvPr id="14" name="BG_WhiteLin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150"/>
            <a:ext cx="371825" cy="627836"/>
          </a:xfrm>
          <a:prstGeom prst="rect">
            <a:avLst/>
          </a:prstGeom>
        </p:spPr>
      </p:pic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27584" y="771550"/>
            <a:ext cx="8146257" cy="3960439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D22432"/>
              </a:buCl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endParaRPr lang="en-GB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effectLst/>
              </a:rPr>
              <a:t>14210302811 04</a:t>
            </a:r>
            <a:endParaRPr lang="en-GB" dirty="0"/>
          </a:p>
        </p:txBody>
      </p:sp>
      <p:sp>
        <p:nvSpPr>
          <p:cNvPr id="16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7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631D-0855-4686-905F-D3539E3C4BC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34B-02E6-4F3C-9141-692D2C7B2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7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e régulier 5"/>
          <p:cNvSpPr/>
          <p:nvPr userDrawn="1"/>
        </p:nvSpPr>
        <p:spPr>
          <a:xfrm>
            <a:off x="-13726" y="7023"/>
            <a:ext cx="1874010" cy="5143288"/>
          </a:xfrm>
          <a:custGeom>
            <a:avLst/>
            <a:gdLst>
              <a:gd name="connsiteX0" fmla="*/ 1 w 792088"/>
              <a:gd name="connsiteY0" fmla="*/ 247541 h 648072"/>
              <a:gd name="connsiteX1" fmla="*/ 396044 w 792088"/>
              <a:gd name="connsiteY1" fmla="*/ 0 h 648072"/>
              <a:gd name="connsiteX2" fmla="*/ 792087 w 792088"/>
              <a:gd name="connsiteY2" fmla="*/ 247541 h 648072"/>
              <a:gd name="connsiteX3" fmla="*/ 640812 w 792088"/>
              <a:gd name="connsiteY3" fmla="*/ 648070 h 648072"/>
              <a:gd name="connsiteX4" fmla="*/ 151276 w 792088"/>
              <a:gd name="connsiteY4" fmla="*/ 648070 h 648072"/>
              <a:gd name="connsiteX5" fmla="*/ 1 w 792088"/>
              <a:gd name="connsiteY5" fmla="*/ 247541 h 648072"/>
              <a:gd name="connsiteX0" fmla="*/ 0 w 1057332"/>
              <a:gd name="connsiteY0" fmla="*/ 0 h 854239"/>
              <a:gd name="connsiteX1" fmla="*/ 661289 w 1057332"/>
              <a:gd name="connsiteY1" fmla="*/ 206169 h 854239"/>
              <a:gd name="connsiteX2" fmla="*/ 1057332 w 1057332"/>
              <a:gd name="connsiteY2" fmla="*/ 453710 h 854239"/>
              <a:gd name="connsiteX3" fmla="*/ 906057 w 1057332"/>
              <a:gd name="connsiteY3" fmla="*/ 854239 h 854239"/>
              <a:gd name="connsiteX4" fmla="*/ 416521 w 1057332"/>
              <a:gd name="connsiteY4" fmla="*/ 854239 h 854239"/>
              <a:gd name="connsiteX5" fmla="*/ 0 w 1057332"/>
              <a:gd name="connsiteY5" fmla="*/ 0 h 854239"/>
              <a:gd name="connsiteX0" fmla="*/ 0 w 1057332"/>
              <a:gd name="connsiteY0" fmla="*/ 0 h 5195894"/>
              <a:gd name="connsiteX1" fmla="*/ 661289 w 1057332"/>
              <a:gd name="connsiteY1" fmla="*/ 206169 h 5195894"/>
              <a:gd name="connsiteX2" fmla="*/ 1057332 w 1057332"/>
              <a:gd name="connsiteY2" fmla="*/ 453710 h 5195894"/>
              <a:gd name="connsiteX3" fmla="*/ 906057 w 1057332"/>
              <a:gd name="connsiteY3" fmla="*/ 854239 h 5195894"/>
              <a:gd name="connsiteX4" fmla="*/ 4692 w 1057332"/>
              <a:gd name="connsiteY4" fmla="*/ 5195894 h 5195894"/>
              <a:gd name="connsiteX5" fmla="*/ 0 w 1057332"/>
              <a:gd name="connsiteY5" fmla="*/ 0 h 5195894"/>
              <a:gd name="connsiteX0" fmla="*/ 0 w 1057332"/>
              <a:gd name="connsiteY0" fmla="*/ 0 h 5195894"/>
              <a:gd name="connsiteX1" fmla="*/ 661289 w 1057332"/>
              <a:gd name="connsiteY1" fmla="*/ 206169 h 5195894"/>
              <a:gd name="connsiteX2" fmla="*/ 1057332 w 1057332"/>
              <a:gd name="connsiteY2" fmla="*/ 453710 h 5195894"/>
              <a:gd name="connsiteX3" fmla="*/ 626851 w 1057332"/>
              <a:gd name="connsiteY3" fmla="*/ 5154013 h 5195894"/>
              <a:gd name="connsiteX4" fmla="*/ 4692 w 1057332"/>
              <a:gd name="connsiteY4" fmla="*/ 5195894 h 5195894"/>
              <a:gd name="connsiteX5" fmla="*/ 0 w 1057332"/>
              <a:gd name="connsiteY5" fmla="*/ 0 h 5195894"/>
              <a:gd name="connsiteX0" fmla="*/ 0 w 1874010"/>
              <a:gd name="connsiteY0" fmla="*/ 0 h 5195894"/>
              <a:gd name="connsiteX1" fmla="*/ 661289 w 1874010"/>
              <a:gd name="connsiteY1" fmla="*/ 206169 h 5195894"/>
              <a:gd name="connsiteX2" fmla="*/ 1874010 w 1874010"/>
              <a:gd name="connsiteY2" fmla="*/ 3099188 h 5195894"/>
              <a:gd name="connsiteX3" fmla="*/ 626851 w 1874010"/>
              <a:gd name="connsiteY3" fmla="*/ 5154013 h 5195894"/>
              <a:gd name="connsiteX4" fmla="*/ 4692 w 1874010"/>
              <a:gd name="connsiteY4" fmla="*/ 5195894 h 5195894"/>
              <a:gd name="connsiteX5" fmla="*/ 0 w 1874010"/>
              <a:gd name="connsiteY5" fmla="*/ 0 h 5195894"/>
              <a:gd name="connsiteX0" fmla="*/ 0 w 1874010"/>
              <a:gd name="connsiteY0" fmla="*/ 17196 h 5213090"/>
              <a:gd name="connsiteX1" fmla="*/ 689210 w 1874010"/>
              <a:gd name="connsiteY1" fmla="*/ 0 h 5213090"/>
              <a:gd name="connsiteX2" fmla="*/ 1874010 w 1874010"/>
              <a:gd name="connsiteY2" fmla="*/ 3116384 h 5213090"/>
              <a:gd name="connsiteX3" fmla="*/ 626851 w 1874010"/>
              <a:gd name="connsiteY3" fmla="*/ 5171209 h 5213090"/>
              <a:gd name="connsiteX4" fmla="*/ 4692 w 1874010"/>
              <a:gd name="connsiteY4" fmla="*/ 5213090 h 5213090"/>
              <a:gd name="connsiteX5" fmla="*/ 0 w 1874010"/>
              <a:gd name="connsiteY5" fmla="*/ 17196 h 5213090"/>
              <a:gd name="connsiteX0" fmla="*/ 0 w 1874010"/>
              <a:gd name="connsiteY0" fmla="*/ 3235 h 5199129"/>
              <a:gd name="connsiteX1" fmla="*/ 689210 w 1874010"/>
              <a:gd name="connsiteY1" fmla="*/ 0 h 5199129"/>
              <a:gd name="connsiteX2" fmla="*/ 1874010 w 1874010"/>
              <a:gd name="connsiteY2" fmla="*/ 3102423 h 5199129"/>
              <a:gd name="connsiteX3" fmla="*/ 626851 w 1874010"/>
              <a:gd name="connsiteY3" fmla="*/ 5157248 h 5199129"/>
              <a:gd name="connsiteX4" fmla="*/ 4692 w 1874010"/>
              <a:gd name="connsiteY4" fmla="*/ 5199129 h 5199129"/>
              <a:gd name="connsiteX5" fmla="*/ 0 w 1874010"/>
              <a:gd name="connsiteY5" fmla="*/ 3235 h 5199129"/>
              <a:gd name="connsiteX0" fmla="*/ 0 w 1874010"/>
              <a:gd name="connsiteY0" fmla="*/ 3235 h 5178189"/>
              <a:gd name="connsiteX1" fmla="*/ 689210 w 1874010"/>
              <a:gd name="connsiteY1" fmla="*/ 0 h 5178189"/>
              <a:gd name="connsiteX2" fmla="*/ 1874010 w 1874010"/>
              <a:gd name="connsiteY2" fmla="*/ 3102423 h 5178189"/>
              <a:gd name="connsiteX3" fmla="*/ 626851 w 1874010"/>
              <a:gd name="connsiteY3" fmla="*/ 5157248 h 5178189"/>
              <a:gd name="connsiteX4" fmla="*/ 18652 w 1874010"/>
              <a:gd name="connsiteY4" fmla="*/ 5178189 h 5178189"/>
              <a:gd name="connsiteX5" fmla="*/ 0 w 1874010"/>
              <a:gd name="connsiteY5" fmla="*/ 3235 h 5178189"/>
              <a:gd name="connsiteX0" fmla="*/ 0 w 1874010"/>
              <a:gd name="connsiteY0" fmla="*/ 0 h 5174954"/>
              <a:gd name="connsiteX1" fmla="*/ 689210 w 1874010"/>
              <a:gd name="connsiteY1" fmla="*/ 17705 h 5174954"/>
              <a:gd name="connsiteX2" fmla="*/ 1874010 w 1874010"/>
              <a:gd name="connsiteY2" fmla="*/ 3099188 h 5174954"/>
              <a:gd name="connsiteX3" fmla="*/ 626851 w 1874010"/>
              <a:gd name="connsiteY3" fmla="*/ 5154013 h 5174954"/>
              <a:gd name="connsiteX4" fmla="*/ 18652 w 1874010"/>
              <a:gd name="connsiteY4" fmla="*/ 5174954 h 5174954"/>
              <a:gd name="connsiteX5" fmla="*/ 0 w 1874010"/>
              <a:gd name="connsiteY5" fmla="*/ 0 h 5174954"/>
              <a:gd name="connsiteX0" fmla="*/ 0 w 1874010"/>
              <a:gd name="connsiteY0" fmla="*/ 3235 h 5157249"/>
              <a:gd name="connsiteX1" fmla="*/ 689210 w 1874010"/>
              <a:gd name="connsiteY1" fmla="*/ 0 h 5157249"/>
              <a:gd name="connsiteX2" fmla="*/ 1874010 w 1874010"/>
              <a:gd name="connsiteY2" fmla="*/ 3081483 h 5157249"/>
              <a:gd name="connsiteX3" fmla="*/ 626851 w 1874010"/>
              <a:gd name="connsiteY3" fmla="*/ 5136308 h 5157249"/>
              <a:gd name="connsiteX4" fmla="*/ 18652 w 1874010"/>
              <a:gd name="connsiteY4" fmla="*/ 5157249 h 5157249"/>
              <a:gd name="connsiteX5" fmla="*/ 0 w 1874010"/>
              <a:gd name="connsiteY5" fmla="*/ 3235 h 5157249"/>
              <a:gd name="connsiteX0" fmla="*/ 0 w 1874010"/>
              <a:gd name="connsiteY0" fmla="*/ 3235 h 5157249"/>
              <a:gd name="connsiteX1" fmla="*/ 689210 w 1874010"/>
              <a:gd name="connsiteY1" fmla="*/ 0 h 5157249"/>
              <a:gd name="connsiteX2" fmla="*/ 1874010 w 1874010"/>
              <a:gd name="connsiteY2" fmla="*/ 3081483 h 5157249"/>
              <a:gd name="connsiteX3" fmla="*/ 591951 w 1874010"/>
              <a:gd name="connsiteY3" fmla="*/ 5143288 h 5157249"/>
              <a:gd name="connsiteX4" fmla="*/ 18652 w 1874010"/>
              <a:gd name="connsiteY4" fmla="*/ 5157249 h 5157249"/>
              <a:gd name="connsiteX5" fmla="*/ 0 w 1874010"/>
              <a:gd name="connsiteY5" fmla="*/ 3235 h 5157249"/>
              <a:gd name="connsiteX0" fmla="*/ 0 w 1874010"/>
              <a:gd name="connsiteY0" fmla="*/ 3235 h 5143288"/>
              <a:gd name="connsiteX1" fmla="*/ 689210 w 1874010"/>
              <a:gd name="connsiteY1" fmla="*/ 0 h 5143288"/>
              <a:gd name="connsiteX2" fmla="*/ 1874010 w 1874010"/>
              <a:gd name="connsiteY2" fmla="*/ 3081483 h 5143288"/>
              <a:gd name="connsiteX3" fmla="*/ 591951 w 1874010"/>
              <a:gd name="connsiteY3" fmla="*/ 5143288 h 5143288"/>
              <a:gd name="connsiteX4" fmla="*/ 11672 w 1874010"/>
              <a:gd name="connsiteY4" fmla="*/ 5143288 h 5143288"/>
              <a:gd name="connsiteX5" fmla="*/ 0 w 1874010"/>
              <a:gd name="connsiteY5" fmla="*/ 3235 h 514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010" h="5143288">
                <a:moveTo>
                  <a:pt x="0" y="3235"/>
                </a:moveTo>
                <a:lnTo>
                  <a:pt x="689210" y="0"/>
                </a:lnTo>
                <a:lnTo>
                  <a:pt x="1874010" y="3081483"/>
                </a:lnTo>
                <a:lnTo>
                  <a:pt x="591951" y="5143288"/>
                </a:lnTo>
                <a:lnTo>
                  <a:pt x="11672" y="5143288"/>
                </a:lnTo>
                <a:cubicBezTo>
                  <a:pt x="5455" y="3418303"/>
                  <a:pt x="6217" y="1728220"/>
                  <a:pt x="0" y="3235"/>
                </a:cubicBezTo>
                <a:close/>
              </a:path>
            </a:pathLst>
          </a:cu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G_GreyForm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9"/>
          <a:stretch/>
        </p:blipFill>
        <p:spPr>
          <a:xfrm>
            <a:off x="-200026" y="-403"/>
            <a:ext cx="3067325" cy="5150713"/>
          </a:xfrm>
          <a:prstGeom prst="rect">
            <a:avLst/>
          </a:prstGeom>
        </p:spPr>
      </p:pic>
      <p:pic>
        <p:nvPicPr>
          <p:cNvPr id="5" name="BG_WhiteLin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9"/>
          <a:stretch/>
        </p:blipFill>
        <p:spPr>
          <a:xfrm>
            <a:off x="-200026" y="4571"/>
            <a:ext cx="3067323" cy="51435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2843808" y="2787774"/>
            <a:ext cx="5997352" cy="57606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i="0"/>
            </a:lvl1pPr>
          </a:lstStyle>
          <a:p>
            <a:r>
              <a:rPr lang="fr-FR" dirty="0" smtClean="0"/>
              <a:t>Titre de section</a:t>
            </a:r>
            <a:endParaRPr lang="en-GB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5" descr="Logo MBD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43809" y="3435350"/>
            <a:ext cx="5976342" cy="12239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 smtClean="0"/>
              <a:t>Complément de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665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G_White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150"/>
            <a:ext cx="371825" cy="627836"/>
          </a:xfrm>
          <a:prstGeom prst="rect">
            <a:avLst/>
          </a:prstGeom>
        </p:spPr>
      </p:pic>
      <p:sp>
        <p:nvSpPr>
          <p:cNvPr id="30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  <p:sp>
        <p:nvSpPr>
          <p:cNvPr id="31" name="Espace réservé du contenu 36"/>
          <p:cNvSpPr>
            <a:spLocks noGrp="1"/>
          </p:cNvSpPr>
          <p:nvPr>
            <p:ph sz="quarter" idx="10" hasCustomPrompt="1"/>
          </p:nvPr>
        </p:nvSpPr>
        <p:spPr>
          <a:xfrm>
            <a:off x="827584" y="789385"/>
            <a:ext cx="8053414" cy="3942159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 marL="11430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dirty="0" smtClean="0"/>
              <a:t>Titre premier niveau</a:t>
            </a:r>
          </a:p>
          <a:p>
            <a:pPr lvl="1"/>
            <a:r>
              <a:rPr lang="fr-FR" noProof="0" dirty="0" smtClean="0"/>
              <a:t>Titre 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990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789385"/>
            <a:ext cx="8053414" cy="3942159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defRPr lang="fr-FR" sz="1800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400" dirty="0" smtClean="0"/>
            </a:lvl2pPr>
            <a:lvl3pPr>
              <a:defRPr lang="fr-FR" sz="120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fr-FR" sz="110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9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>
              <a:buChar char="•"/>
            </a:pPr>
            <a:r>
              <a:rPr lang="fr-FR" dirty="0" smtClean="0"/>
              <a:t>Quatrième niveau</a:t>
            </a:r>
          </a:p>
          <a:p>
            <a:pPr lvl="4">
              <a:buChar char="•"/>
            </a:pPr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88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_Couran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0488"/>
            <a:ext cx="762066" cy="576982"/>
          </a:xfrm>
          <a:prstGeom prst="rect">
            <a:avLst/>
          </a:prstGeom>
        </p:spPr>
      </p:pic>
      <p:pic>
        <p:nvPicPr>
          <p:cNvPr id="17" name="BG_GreyFor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87678"/>
            <a:ext cx="8174061" cy="579072"/>
          </a:xfrm>
          <a:prstGeom prst="rect">
            <a:avLst/>
          </a:prstGeom>
        </p:spPr>
      </p:pic>
      <p:pic>
        <p:nvPicPr>
          <p:cNvPr id="19" name="BG_WhiteLin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150"/>
            <a:ext cx="371825" cy="627836"/>
          </a:xfrm>
          <a:prstGeom prst="rect">
            <a:avLst/>
          </a:prstGeom>
        </p:spPr>
      </p:pic>
      <p:sp>
        <p:nvSpPr>
          <p:cNvPr id="16" name="Espace réservé du contenu 36"/>
          <p:cNvSpPr>
            <a:spLocks noGrp="1"/>
          </p:cNvSpPr>
          <p:nvPr>
            <p:ph sz="quarter" idx="10" hasCustomPrompt="1"/>
          </p:nvPr>
        </p:nvSpPr>
        <p:spPr>
          <a:xfrm>
            <a:off x="827584" y="789385"/>
            <a:ext cx="3960440" cy="3942159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 marL="11430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  <a:p>
            <a:pPr lvl="1"/>
            <a:endParaRPr lang="fr-FR" dirty="0" smtClean="0"/>
          </a:p>
        </p:txBody>
      </p:sp>
      <p:sp>
        <p:nvSpPr>
          <p:cNvPr id="18" name="Espace réservé du contenu 36"/>
          <p:cNvSpPr>
            <a:spLocks noGrp="1"/>
          </p:cNvSpPr>
          <p:nvPr>
            <p:ph sz="quarter" idx="11" hasCustomPrompt="1"/>
          </p:nvPr>
        </p:nvSpPr>
        <p:spPr>
          <a:xfrm>
            <a:off x="4860032" y="789831"/>
            <a:ext cx="4020966" cy="3942159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/>
            </a:lvl2pPr>
            <a:lvl3pPr marL="11430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  <p:pic>
        <p:nvPicPr>
          <p:cNvPr id="11" name="Image 5" descr="Logo MBD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effectLst/>
              </a:rPr>
              <a:t>14210302811 04</a:t>
            </a:r>
            <a:endParaRPr lang="en-GB" dirty="0"/>
          </a:p>
        </p:txBody>
      </p: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6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4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36"/>
          <p:cNvSpPr>
            <a:spLocks noGrp="1"/>
          </p:cNvSpPr>
          <p:nvPr>
            <p:ph sz="quarter" idx="10" hasCustomPrompt="1"/>
          </p:nvPr>
        </p:nvSpPr>
        <p:spPr>
          <a:xfrm>
            <a:off x="827584" y="1383618"/>
            <a:ext cx="3960440" cy="3347926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/>
            </a:lvl2pPr>
            <a:lvl3pPr marL="11430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</p:txBody>
      </p:sp>
      <p:sp>
        <p:nvSpPr>
          <p:cNvPr id="19" name="Espace réservé du contenu 36"/>
          <p:cNvSpPr>
            <a:spLocks noGrp="1"/>
          </p:cNvSpPr>
          <p:nvPr>
            <p:ph sz="quarter" idx="11" hasCustomPrompt="1"/>
          </p:nvPr>
        </p:nvSpPr>
        <p:spPr>
          <a:xfrm>
            <a:off x="4860032" y="1384064"/>
            <a:ext cx="4020966" cy="3347926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0"/>
            </a:lvl2pPr>
            <a:lvl3pPr marL="11430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789552"/>
            <a:ext cx="3960440" cy="5403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Titre</a:t>
            </a:r>
            <a:endParaRPr lang="en-GB" dirty="0"/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789553"/>
            <a:ext cx="4020966" cy="5401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37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1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 descr="Logo MB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effectLst/>
              </a:rPr>
              <a:t>14210302811 04</a:t>
            </a:r>
            <a:endParaRPr lang="en-GB" dirty="0"/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G_Couran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90488"/>
            <a:ext cx="762066" cy="576982"/>
          </a:xfrm>
          <a:prstGeom prst="rect">
            <a:avLst/>
          </a:prstGeom>
        </p:spPr>
      </p:pic>
      <p:pic>
        <p:nvPicPr>
          <p:cNvPr id="16" name="BG_GreyFor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87678"/>
            <a:ext cx="8174061" cy="579072"/>
          </a:xfrm>
          <a:prstGeom prst="rect">
            <a:avLst/>
          </a:prstGeom>
        </p:spPr>
      </p:pic>
      <p:pic>
        <p:nvPicPr>
          <p:cNvPr id="17" name="BG_WhiteLin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57150"/>
            <a:ext cx="371825" cy="627836"/>
          </a:xfrm>
          <a:prstGeom prst="rect">
            <a:avLst/>
          </a:prstGeom>
        </p:spPr>
      </p:pic>
      <p:sp>
        <p:nvSpPr>
          <p:cNvPr id="18" name="Espace réservé du contenu 36"/>
          <p:cNvSpPr>
            <a:spLocks noGrp="1"/>
          </p:cNvSpPr>
          <p:nvPr>
            <p:ph sz="quarter" idx="11" hasCustomPrompt="1"/>
          </p:nvPr>
        </p:nvSpPr>
        <p:spPr>
          <a:xfrm>
            <a:off x="3635896" y="771551"/>
            <a:ext cx="5245102" cy="3960440"/>
          </a:xfrm>
          <a:prstGeom prst="rect">
            <a:avLst/>
          </a:prstGeom>
        </p:spPr>
        <p:txBody>
          <a:bodyPr/>
          <a:lstStyle>
            <a:lvl1pPr>
              <a:buClr>
                <a:srgbClr val="D22432"/>
              </a:buClr>
              <a:buFont typeface="Arial" panose="020B0604020202020204" pitchFamily="34" charset="0"/>
              <a:buChar char="•"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 marL="1143000" indent="-2286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premier niveau</a:t>
            </a:r>
          </a:p>
          <a:p>
            <a:pPr lvl="1"/>
            <a:r>
              <a:rPr lang="fr-FR" dirty="0" smtClean="0"/>
              <a:t>Titre deuxième niveau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771550"/>
            <a:ext cx="2736304" cy="3959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 smtClean="0"/>
              <a:t>Texte</a:t>
            </a:r>
            <a:endParaRPr lang="en-GB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1281520" y="84746"/>
            <a:ext cx="7610960" cy="57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diapositive de contenu</a:t>
            </a:r>
            <a:br>
              <a:rPr lang="fr-FR" dirty="0" smtClean="0"/>
            </a:br>
            <a:r>
              <a:rPr lang="fr-FR" dirty="0" smtClean="0"/>
              <a:t>de une à trois lignes possibles</a:t>
            </a:r>
            <a:endParaRPr lang="en-GB" dirty="0"/>
          </a:p>
        </p:txBody>
      </p:sp>
      <p:pic>
        <p:nvPicPr>
          <p:cNvPr id="11" name="Image 5" descr="Logo MBDA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03998"/>
            <a:ext cx="1415058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effectLst/>
              </a:rPr>
              <a:t>14210302811 04</a:t>
            </a:r>
            <a:endParaRPr lang="en-GB" dirty="0"/>
          </a:p>
        </p:txBody>
      </p:sp>
      <p:sp>
        <p:nvSpPr>
          <p:cNvPr id="24" name="Text Box 6"/>
          <p:cNvSpPr txBox="1">
            <a:spLocks noChangeArrowheads="1"/>
          </p:cNvSpPr>
          <p:nvPr userDrawn="1"/>
        </p:nvSpPr>
        <p:spPr bwMode="auto">
          <a:xfrm>
            <a:off x="685800" y="4793937"/>
            <a:ext cx="570669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- Référence : 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b="1">
                <a:solidFill>
                  <a:srgbClr val="D224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41E96-6251-4381-8D2A-634956F20C97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6" name="Text Box 6"/>
          <p:cNvSpPr txBox="1">
            <a:spLocks noChangeArrowheads="1"/>
          </p:cNvSpPr>
          <p:nvPr userDrawn="1"/>
        </p:nvSpPr>
        <p:spPr bwMode="auto">
          <a:xfrm>
            <a:off x="187896" y="4795198"/>
            <a:ext cx="26930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rtl="0" eaLnBrk="1" hangingPunct="1">
              <a:buClrTx/>
              <a:buFontTx/>
              <a:buNone/>
              <a:defRPr/>
            </a:pPr>
            <a:r>
              <a:rPr lang="fr-FR" altLang="fr-FR" sz="700" b="1" dirty="0" smtClean="0">
                <a:solidFill>
                  <a:srgbClr val="D22432"/>
                </a:solidFill>
                <a:latin typeface="Arial" pitchFamily="34" charset="0"/>
                <a:cs typeface="Arial" pitchFamily="34" charset="0"/>
              </a:rPr>
              <a:t>Page :</a:t>
            </a:r>
            <a:endParaRPr lang="it-IT" altLang="fr-FR" sz="700" b="1" dirty="0" smtClean="0">
              <a:solidFill>
                <a:srgbClr val="D2243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101518" y="4895573"/>
            <a:ext cx="6414699" cy="2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82665" tIns="42986" rIns="82665" bIns="42986">
            <a:spAutoFit/>
          </a:bodyPr>
          <a:lstStyle>
            <a:lvl1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95300" algn="l"/>
                <a:tab pos="992188" algn="l"/>
                <a:tab pos="1489075" algn="l"/>
                <a:tab pos="1985963" algn="l"/>
                <a:tab pos="2482850" algn="l"/>
                <a:tab pos="2979738" algn="l"/>
                <a:tab pos="3476625" algn="l"/>
                <a:tab pos="3973513" algn="l"/>
                <a:tab pos="4470400" algn="l"/>
                <a:tab pos="4967288" algn="l"/>
                <a:tab pos="5464175" algn="l"/>
                <a:tab pos="5961063" algn="l"/>
                <a:tab pos="6457950" algn="l"/>
                <a:tab pos="6954838" algn="l"/>
                <a:tab pos="7451725" algn="l"/>
                <a:tab pos="7948613" algn="l"/>
                <a:tab pos="8445500" algn="l"/>
                <a:tab pos="8942388" algn="l"/>
                <a:tab pos="9439275" algn="l"/>
                <a:tab pos="9936163" algn="l"/>
              </a:tabLst>
              <a:defRPr sz="20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r-FR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 document est la propriété de MBDA. Il ne peut être communiqué à des tiers et /ou reproduit sans l’</a:t>
            </a:r>
            <a:r>
              <a:rPr lang="fr-FR" altLang="ja-JP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autorisation préalable écrite de MBDA et son contenu ne peut être divulgué. © MBDA 2019.</a:t>
            </a:r>
          </a:p>
          <a:p>
            <a:pPr>
              <a:defRPr/>
            </a:pPr>
            <a:r>
              <a:rPr lang="en-GB" altLang="fr-FR" sz="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document and the information contained herein is proprietary information of MBDA and shall not be disclosed or reproduced without the prior authorization of MBDA. © MBDA 2019.</a:t>
            </a:r>
            <a:endParaRPr lang="fr-FR" altLang="fr-FR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  <p:sldLayoutId id="2147483673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1600" b="1" i="1" kern="1200" baseline="0">
          <a:solidFill>
            <a:srgbClr val="D224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7F7F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PMC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19872" y="788988"/>
            <a:ext cx="5652845" cy="3943350"/>
          </a:xfrm>
          <a:prstGeom prst="rect">
            <a:avLst/>
          </a:prstGeom>
        </p:spPr>
      </p:pic>
      <p:pic>
        <p:nvPicPr>
          <p:cNvPr id="9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80" y="1059582"/>
            <a:ext cx="2448272" cy="1832221"/>
          </a:xfrm>
          <a:prstGeom prst="rect">
            <a:avLst/>
          </a:prstGeom>
        </p:spPr>
      </p:pic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80" y="2937290"/>
            <a:ext cx="2448272" cy="183222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27584" y="627534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supply thresholds +/- 21V are established in less than 4 </a:t>
            </a:r>
            <a:r>
              <a:rPr lang="en-US" sz="1200" dirty="0" err="1"/>
              <a:t>ms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265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42" y="1380374"/>
            <a:ext cx="2668082" cy="21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380374"/>
            <a:ext cx="2668082" cy="21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@25°C carte n°1122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46458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à froid carte n°1122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405" y="1668453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650" y="2586870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3418" y="2141197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3596923"/>
            <a:ext cx="2668084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61165" y="165340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76987" y="2579347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861178" y="2126151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92914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à chaud carte n°1122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04342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08681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81" y="1387953"/>
            <a:ext cx="2668082" cy="2160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462493" y="1660930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478315" y="2586870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562506" y="2133674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7544" y="138654"/>
            <a:ext cx="833239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 of card n ° 1122: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intermittent IDD over-consumption of around 40mA when V1OUT goes low</a:t>
            </a:r>
          </a:p>
          <a:p>
            <a:r>
              <a:rPr lang="en-US" sz="1350" dirty="0" smtClean="0"/>
              <a:t>- When </a:t>
            </a:r>
            <a:r>
              <a:rPr lang="en-US" sz="1350" dirty="0"/>
              <a:t>cold (refrigerant gas), permanent IDD overconsumption of around 40mA when V1OUT goes low</a:t>
            </a:r>
          </a:p>
          <a:p>
            <a:r>
              <a:rPr lang="en-US" sz="1350" dirty="0"/>
              <a:t>Hot (≈100 ° C), nominal consumption of </a:t>
            </a:r>
            <a:r>
              <a:rPr lang="en-US" sz="1350" dirty="0" smtClean="0"/>
              <a:t>IDD- 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23036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94" y="1373951"/>
            <a:ext cx="2668082" cy="21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47" y="1380782"/>
            <a:ext cx="2668082" cy="216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0374"/>
            <a:ext cx="2668082" cy="21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@25°C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n°1190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46459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@cold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n°1190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86873" y="2579347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" y="3596923"/>
            <a:ext cx="2668084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76890" y="1682134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77337" y="1815686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92915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 hot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n°1190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04342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08682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76556" y="2571535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131869" y="1677860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67019" y="1807874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096142" y="2560664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86159" y="167004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86605" y="1797004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67544" y="136252"/>
            <a:ext cx="840105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 of card n ° 1190: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nominal consumption of IDD</a:t>
            </a:r>
          </a:p>
          <a:p>
            <a:r>
              <a:rPr lang="en-US" sz="1350" dirty="0" smtClean="0"/>
              <a:t>- Cold </a:t>
            </a:r>
            <a:r>
              <a:rPr lang="en-US" sz="1350" dirty="0"/>
              <a:t>(refrigerant gas), permanent IDD overconsumption of around 40mA</a:t>
            </a:r>
          </a:p>
          <a:p>
            <a:r>
              <a:rPr lang="en-US" sz="1350" dirty="0"/>
              <a:t>Hot (≈100 ° C), nominal consumption of IDD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24899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23" y="1380374"/>
            <a:ext cx="2668082" cy="21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84" y="1380374"/>
            <a:ext cx="2668082" cy="21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" y="1380374"/>
            <a:ext cx="2668082" cy="21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44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@25°C DISPO REF.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53601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@cold </a:t>
            </a:r>
            <a:r>
              <a:rPr lang="fr-FR" sz="1350" b="1" dirty="0"/>
              <a:t>DISPO REF.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94016" y="2579347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43" y="3596923"/>
            <a:ext cx="2668084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84033" y="1688728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84479" y="1815686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00057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@hot </a:t>
            </a:r>
            <a:r>
              <a:rPr lang="fr-FR" sz="1350" b="1" dirty="0"/>
              <a:t>DISPO REF.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11485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15824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0,1Hz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3698" y="2571535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126285" y="168091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4161" y="1807874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03284" y="2560664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93301" y="167004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93748" y="1797004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1429" y="123478"/>
            <a:ext cx="840105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 of a reference component: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nominal consumption of IDD</a:t>
            </a:r>
          </a:p>
          <a:p>
            <a:r>
              <a:rPr lang="en-US" sz="1350" dirty="0" smtClean="0"/>
              <a:t>- Cold </a:t>
            </a:r>
            <a:r>
              <a:rPr lang="en-US" sz="1350" dirty="0"/>
              <a:t>(refrigerant gas), nominal consumption of IDD</a:t>
            </a:r>
          </a:p>
          <a:p>
            <a:r>
              <a:rPr lang="en-US" sz="1350" dirty="0"/>
              <a:t>Hot (≈100 ° C), nominal consumption of IDD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13131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24" y="1380374"/>
            <a:ext cx="2668082" cy="21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36" y="1380374"/>
            <a:ext cx="2668082" cy="2160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" y="1380374"/>
            <a:ext cx="2668082" cy="21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44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@25°C carte n°1253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53601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</a:t>
            </a:r>
            <a:r>
              <a:rPr lang="fr-FR" sz="1350" b="1" dirty="0" err="1" smtClean="0"/>
              <a:t>coldcarte</a:t>
            </a:r>
            <a:r>
              <a:rPr lang="fr-FR" sz="1350" b="1" dirty="0" smtClean="0"/>
              <a:t> </a:t>
            </a:r>
            <a:r>
              <a:rPr lang="fr-FR" sz="1350" b="1" dirty="0"/>
              <a:t>n°1253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94016" y="281673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43" y="3596923"/>
            <a:ext cx="2668084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1,5Hz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84033" y="1688728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84479" y="1696992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00057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</a:t>
            </a:r>
            <a:r>
              <a:rPr lang="fr-FR" sz="1350" b="1" dirty="0" err="1" smtClean="0"/>
              <a:t>hotcarte</a:t>
            </a:r>
            <a:r>
              <a:rPr lang="fr-FR" sz="1350" b="1" dirty="0" smtClean="0"/>
              <a:t> </a:t>
            </a:r>
            <a:r>
              <a:rPr lang="fr-FR" sz="1350" b="1" dirty="0"/>
              <a:t>n°1253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11485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1,5Hz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15824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1,5Hz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3698" y="280892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126285" y="168091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4161" y="1702368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03284" y="280892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93301" y="167004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93748" y="1698091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1429" y="123478"/>
            <a:ext cx="840105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 of card n ° 1253: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nominal consumption of IDD</a:t>
            </a:r>
          </a:p>
          <a:p>
            <a:r>
              <a:rPr lang="en-US" sz="1350" dirty="0" smtClean="0"/>
              <a:t>- Cold </a:t>
            </a:r>
            <a:r>
              <a:rPr lang="en-US" sz="1350" dirty="0"/>
              <a:t>(refrigerant gas), nominal consumption of IDD</a:t>
            </a:r>
          </a:p>
          <a:p>
            <a:r>
              <a:rPr lang="en-US" sz="1350" dirty="0"/>
              <a:t>Hot (≈100 ° C), nominal consumption of IDD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81964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70" y="1380374"/>
            <a:ext cx="2668082" cy="21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85" y="1380374"/>
            <a:ext cx="2668082" cy="216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" y="1380374"/>
            <a:ext cx="2668082" cy="216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44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MA19 @25°C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n°1253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53601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MA19 </a:t>
            </a:r>
            <a:r>
              <a:rPr lang="fr-FR" sz="1350" b="1" dirty="0" smtClean="0"/>
              <a:t>@cold </a:t>
            </a:r>
            <a:r>
              <a:rPr lang="fr-FR" sz="1350" b="1" dirty="0"/>
              <a:t>carte n°1253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94016" y="281673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43" y="3596923"/>
            <a:ext cx="2668084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1,5Hz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84033" y="1688728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84479" y="1696992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00057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MA19 </a:t>
            </a:r>
            <a:r>
              <a:rPr lang="fr-FR" sz="1350" b="1" dirty="0" smtClean="0"/>
              <a:t>@hot </a:t>
            </a:r>
            <a:r>
              <a:rPr lang="fr-FR" sz="1350" b="1" dirty="0"/>
              <a:t>carte n°1253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711485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1,5Hz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415824" y="3596923"/>
            <a:ext cx="2668082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Pin8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DD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+12V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Pin2 V</a:t>
            </a:r>
            <a:r>
              <a:rPr lang="fr-FR" sz="1200" b="1" baseline="-25000" dirty="0"/>
              <a:t>1IN-</a:t>
            </a:r>
            <a:r>
              <a:rPr lang="fr-FR" sz="1200" b="1" dirty="0"/>
              <a:t> = +4V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/>
              <a:t>Pin3 V</a:t>
            </a:r>
            <a:r>
              <a:rPr lang="fr-FR" sz="1200" b="1" baseline="-25000" dirty="0"/>
              <a:t>1IN+</a:t>
            </a:r>
            <a:r>
              <a:rPr lang="fr-FR" sz="1200" b="1" dirty="0"/>
              <a:t> = signal sinusoïdal 5Vpp; offset = 4V; Fréquence = 1,5Hz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Pin6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2IN-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Pin5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2IN+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GND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Pin7 V</a:t>
            </a:r>
            <a:r>
              <a:rPr lang="fr-FR" sz="1200" b="1" baseline="-25000" dirty="0">
                <a:solidFill>
                  <a:schemeClr val="bg1">
                    <a:lumMod val="65000"/>
                  </a:schemeClr>
                </a:solidFill>
              </a:rPr>
              <a:t>2OUT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 = flottant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Pin4 = GND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3698" y="280892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126285" y="168091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4161" y="1702368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03284" y="280892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93301" y="167004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93748" y="1698091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1429" y="136252"/>
            <a:ext cx="840105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MA19 of card n ° 1253: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nominal consumption of IDD</a:t>
            </a:r>
          </a:p>
          <a:p>
            <a:r>
              <a:rPr lang="en-US" sz="1350" dirty="0" smtClean="0"/>
              <a:t>- Cold </a:t>
            </a:r>
            <a:r>
              <a:rPr lang="en-US" sz="1350" dirty="0"/>
              <a:t>(refrigerant gas), nominal consumption of IDD</a:t>
            </a:r>
          </a:p>
          <a:p>
            <a:r>
              <a:rPr lang="en-US" sz="1350" dirty="0"/>
              <a:t>Hot (≈100 ° C), nominal consumption of IDD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58725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39529"/>
            <a:ext cx="3062739" cy="22664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98" y="1010726"/>
            <a:ext cx="3101662" cy="2295230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281520" y="84746"/>
            <a:ext cx="7610960" cy="577087"/>
          </a:xfrm>
        </p:spPr>
        <p:txBody>
          <a:bodyPr>
            <a:normAutofit/>
          </a:bodyPr>
          <a:lstStyle/>
          <a:p>
            <a:r>
              <a:rPr lang="en-US" dirty="0"/>
              <a:t>TLC3702I technological analysis: acoustic tomography examination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763688" y="6961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MA1 </a:t>
            </a:r>
            <a:r>
              <a:rPr lang="fr-FR" dirty="0" err="1" smtClean="0"/>
              <a:t>Board</a:t>
            </a:r>
            <a:r>
              <a:rPr lang="fr-FR" dirty="0" smtClean="0"/>
              <a:t> n°1122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542417" y="69610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MA19 </a:t>
            </a:r>
            <a:r>
              <a:rPr lang="fr-FR" dirty="0" err="1" smtClean="0"/>
              <a:t>Board</a:t>
            </a:r>
            <a:r>
              <a:rPr lang="fr-FR" dirty="0" smtClean="0"/>
              <a:t> n°1122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3651870"/>
            <a:ext cx="8401051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Suspicion of delamination at the lead-frame of MA1 of card n ° 1122</a:t>
            </a:r>
            <a:endParaRPr lang="fr-FR" sz="1350" dirty="0">
              <a:sym typeface="Wingdings" panose="05000000000000000000" pitchFamily="2" charset="2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763688" y="1203598"/>
            <a:ext cx="936104" cy="43204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4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TLC3702I </a:t>
            </a:r>
            <a:r>
              <a:rPr lang="fr-FR" dirty="0" err="1"/>
              <a:t>technological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: RX exam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1897"/>
            <a:ext cx="3437287" cy="25779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1897"/>
            <a:ext cx="3437287" cy="25779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5521" y="68317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MA1 </a:t>
            </a:r>
            <a:r>
              <a:rPr lang="fr-FR" dirty="0" err="1" smtClean="0"/>
              <a:t>Board</a:t>
            </a:r>
            <a:r>
              <a:rPr lang="fr-FR" dirty="0" smtClean="0"/>
              <a:t> n°1022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4840936" y="681781"/>
            <a:ext cx="217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MA19 </a:t>
            </a:r>
            <a:r>
              <a:rPr lang="fr-FR" dirty="0" err="1" smtClean="0"/>
              <a:t>board</a:t>
            </a:r>
            <a:r>
              <a:rPr lang="fr-FR" dirty="0" smtClean="0"/>
              <a:t> n°1022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0" y="3651870"/>
            <a:ext cx="840105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MA1 and MA19 mounted on card no.1022 have two different DCs.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The bonding section of MA1 is smaller than that of the bonding of MA19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Transparency at RX of MA1 </a:t>
            </a:r>
            <a:r>
              <a:rPr lang="en-US" sz="1350" dirty="0" err="1"/>
              <a:t>bondings</a:t>
            </a:r>
            <a:r>
              <a:rPr lang="en-US" sz="1350" dirty="0"/>
              <a:t> </a:t>
            </a:r>
            <a:r>
              <a:rPr lang="en-US" sz="1350" dirty="0" smtClean="0"/>
              <a:t> </a:t>
            </a:r>
            <a:r>
              <a:rPr lang="en-US" sz="1350" dirty="0"/>
              <a:t>Cu </a:t>
            </a:r>
            <a:r>
              <a:rPr lang="en-US" sz="1350" dirty="0" err="1"/>
              <a:t>bondings</a:t>
            </a:r>
            <a:endParaRPr lang="en-US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MA19 bonding opacity at RX  </a:t>
            </a:r>
            <a:r>
              <a:rPr lang="en-US" sz="1350" dirty="0" err="1"/>
              <a:t>bondings</a:t>
            </a:r>
            <a:r>
              <a:rPr lang="en-US" sz="1350" dirty="0"/>
              <a:t> probably in Au</a:t>
            </a:r>
            <a:endParaRPr lang="fr-FR" sz="1350" dirty="0">
              <a:sym typeface="Wingdings" panose="05000000000000000000" pitchFamily="2" charset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89252" y="681781"/>
            <a:ext cx="223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N° 1105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456418" y="681781"/>
            <a:ext cx="215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OLD design RGO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3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4176"/>
            <a:ext cx="2948947" cy="22117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808177"/>
            <a:ext cx="2640631" cy="19804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19329"/>
            <a:ext cx="2640631" cy="198047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93728" y="1707654"/>
            <a:ext cx="237912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115616" y="2283718"/>
            <a:ext cx="237912" cy="2160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>
            <a:stCxn id="7" idx="6"/>
            <a:endCxn id="6" idx="1"/>
          </p:cNvCxnSpPr>
          <p:nvPr/>
        </p:nvCxnSpPr>
        <p:spPr>
          <a:xfrm flipV="1">
            <a:off x="1331640" y="1809566"/>
            <a:ext cx="1872208" cy="6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8" idx="6"/>
            <a:endCxn id="3" idx="1"/>
          </p:cNvCxnSpPr>
          <p:nvPr/>
        </p:nvCxnSpPr>
        <p:spPr>
          <a:xfrm>
            <a:off x="1353528" y="2391730"/>
            <a:ext cx="1850320" cy="14066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73865" y="12535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MA1 </a:t>
            </a:r>
            <a:r>
              <a:rPr lang="fr-FR" dirty="0" err="1" smtClean="0"/>
              <a:t>Board</a:t>
            </a:r>
            <a:r>
              <a:rPr lang="fr-FR" dirty="0" smtClean="0"/>
              <a:t> n°1022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281520" y="84746"/>
            <a:ext cx="7610960" cy="577087"/>
          </a:xfrm>
        </p:spPr>
        <p:txBody>
          <a:bodyPr>
            <a:normAutofit/>
          </a:bodyPr>
          <a:lstStyle/>
          <a:p>
            <a:r>
              <a:rPr lang="fr-FR" dirty="0"/>
              <a:t>TLC3702I </a:t>
            </a:r>
            <a:r>
              <a:rPr lang="fr-FR" dirty="0" err="1"/>
              <a:t>technological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: </a:t>
            </a:r>
            <a:r>
              <a:rPr lang="fr-FR" dirty="0" err="1"/>
              <a:t>metallographic</a:t>
            </a:r>
            <a:r>
              <a:rPr lang="fr-FR" dirty="0"/>
              <a:t> </a:t>
            </a:r>
            <a:r>
              <a:rPr lang="fr-FR" dirty="0" err="1"/>
              <a:t>examination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991876" y="2211710"/>
            <a:ext cx="2468556" cy="1131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No delamination was detected at the resin / chip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/>
              <a:t>No fractures were detected on the interconnections</a:t>
            </a:r>
            <a:endParaRPr lang="fr-FR" sz="13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1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Technologique (1/3)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2" y="1995686"/>
            <a:ext cx="2756121" cy="206709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263158" y="1626354"/>
            <a:ext cx="425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Copper </a:t>
            </a:r>
            <a:r>
              <a:rPr lang="fr-FR" b="1" dirty="0" err="1"/>
              <a:t>ball</a:t>
            </a:r>
            <a:r>
              <a:rPr lang="fr-FR" b="1" dirty="0"/>
              <a:t> micro-section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09" y="1923678"/>
            <a:ext cx="2748671" cy="206150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57563" y="1554346"/>
            <a:ext cx="42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Micro-section </a:t>
            </a:r>
            <a:r>
              <a:rPr lang="fr-FR" b="1" dirty="0" err="1" smtClean="0"/>
              <a:t>copper</a:t>
            </a:r>
            <a:r>
              <a:rPr lang="fr-FR" b="1" dirty="0" smtClean="0"/>
              <a:t> </a:t>
            </a:r>
            <a:r>
              <a:rPr lang="fr-FR" b="1" dirty="0" err="1" smtClean="0"/>
              <a:t>stitch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94" r="23109"/>
          <a:stretch/>
        </p:blipFill>
        <p:spPr>
          <a:xfrm rot="5400000">
            <a:off x="3587974" y="794860"/>
            <a:ext cx="2134852" cy="266429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63888" y="723620"/>
            <a:ext cx="202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RX Inspection </a:t>
            </a: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4391904" y="1707654"/>
            <a:ext cx="252104" cy="22089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2" idx="2"/>
          </p:cNvCxnSpPr>
          <p:nvPr/>
        </p:nvCxnSpPr>
        <p:spPr>
          <a:xfrm flipH="1">
            <a:off x="2267744" y="1818102"/>
            <a:ext cx="2124160" cy="1257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6" idx="5"/>
          </p:cNvCxnSpPr>
          <p:nvPr/>
        </p:nvCxnSpPr>
        <p:spPr>
          <a:xfrm>
            <a:off x="4368099" y="1580359"/>
            <a:ext cx="2527148" cy="11354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203479" y="1428914"/>
            <a:ext cx="192864" cy="177429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88283" y="4117014"/>
            <a:ext cx="2715566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No sign of fatigue or corrosion of intermetallic under the copper </a:t>
            </a:r>
            <a:r>
              <a:rPr lang="en-US" sz="1200" b="1" dirty="0" smtClean="0"/>
              <a:t>ball</a:t>
            </a:r>
            <a:endParaRPr lang="fr-FR" sz="1200" b="1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6143809" y="4082684"/>
            <a:ext cx="2748671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No sign of fatigue or corrosion of intermetallic under the copper stitch</a:t>
            </a:r>
            <a:endParaRPr lang="fr-FR" sz="12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270424" y="173940"/>
            <a:ext cx="45584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/>
              <a:t>TLC3702I_MA19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/>
              <a:t>n°1122, DC = 42MAP4E</a:t>
            </a:r>
          </a:p>
        </p:txBody>
      </p:sp>
    </p:spTree>
    <p:extLst>
      <p:ext uri="{BB962C8B-B14F-4D97-AF65-F5344CB8AC3E}">
        <p14:creationId xmlns:p14="http://schemas.microsoft.com/office/powerpoint/2010/main" val="344241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Technologique (2/3)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270424" y="4757526"/>
            <a:ext cx="4105656" cy="17914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270424" y="173940"/>
            <a:ext cx="44818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/>
              <a:t>TLC3702I_MA19 carte n°1122, DC = 42MAP4E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2616219" cy="196216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26026" r="1858" b="47308"/>
          <a:stretch/>
        </p:blipFill>
        <p:spPr>
          <a:xfrm rot="10800000">
            <a:off x="4139952" y="938901"/>
            <a:ext cx="3950444" cy="1045425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4716016" y="1452511"/>
            <a:ext cx="504056" cy="36324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stCxn id="24" idx="2"/>
            <a:endCxn id="21" idx="3"/>
          </p:cNvCxnSpPr>
          <p:nvPr/>
        </p:nvCxnSpPr>
        <p:spPr>
          <a:xfrm flipH="1">
            <a:off x="3155771" y="1634132"/>
            <a:ext cx="1560245" cy="4785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1" idx="2"/>
            <a:endCxn id="22" idx="1"/>
          </p:cNvCxnSpPr>
          <p:nvPr/>
        </p:nvCxnSpPr>
        <p:spPr>
          <a:xfrm>
            <a:off x="1847662" y="3093755"/>
            <a:ext cx="3228395" cy="5394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4901893" y="2318362"/>
            <a:ext cx="2755597" cy="2629652"/>
            <a:chOff x="4901893" y="2056875"/>
            <a:chExt cx="2755597" cy="262965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1" r="51714"/>
            <a:stretch/>
          </p:blipFill>
          <p:spPr>
            <a:xfrm>
              <a:off x="5076057" y="2056875"/>
              <a:ext cx="2510284" cy="2629652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4901893" y="2247055"/>
              <a:ext cx="1429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Die </a:t>
              </a:r>
            </a:p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(Si)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228184" y="3637715"/>
              <a:ext cx="1429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Lead-frame (Cu)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790710" y="2627380"/>
              <a:ext cx="14293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</a:rPr>
                <a:t>Die attach</a:t>
              </a:r>
            </a:p>
            <a:p>
              <a:pPr algn="ctr"/>
              <a:r>
                <a:rPr lang="fr-FR" sz="1050" dirty="0" smtClean="0">
                  <a:solidFill>
                    <a:schemeClr val="bg1"/>
                  </a:solidFill>
                </a:rPr>
                <a:t>(Ag)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5692562" y="3070356"/>
              <a:ext cx="535622" cy="57944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4977909" y="3622091"/>
              <a:ext cx="1429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</a:rPr>
                <a:t>Delamination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32323" y="3760017"/>
            <a:ext cx="4023653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Die-attach delamination spreads across the entire chip / PAD (Lead-frame) interface</a:t>
            </a:r>
            <a:endParaRPr lang="fr-FR" sz="16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-456339" y="762258"/>
            <a:ext cx="460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Chip / PAD interface micro-section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563888" y="652112"/>
            <a:ext cx="4897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RX inspection (</a:t>
            </a:r>
            <a:r>
              <a:rPr lang="fr-FR" sz="1400" b="1" dirty="0" err="1"/>
              <a:t>side</a:t>
            </a:r>
            <a:r>
              <a:rPr lang="fr-FR" sz="1400" b="1" dirty="0"/>
              <a:t> </a:t>
            </a:r>
            <a:r>
              <a:rPr lang="fr-FR" sz="1400" b="1" dirty="0" err="1"/>
              <a:t>view</a:t>
            </a:r>
            <a:r>
              <a:rPr lang="fr-FR" sz="1400" b="1" dirty="0"/>
              <a:t>)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197785" y="2066065"/>
            <a:ext cx="202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Inspection MEB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92649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Failure</a:t>
            </a:r>
            <a:r>
              <a:rPr lang="fr-FR" dirty="0"/>
              <a:t>: voltage </a:t>
            </a:r>
            <a:r>
              <a:rPr lang="fr-FR" dirty="0" err="1"/>
              <a:t>across</a:t>
            </a:r>
            <a:r>
              <a:rPr lang="fr-FR" dirty="0"/>
              <a:t> C29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403648" y="814176"/>
            <a:ext cx="4869251" cy="394335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/>
          <a:lstStyle/>
          <a:p>
            <a:fld id="{DF441E96-6251-4381-8D2A-634956F20C97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563888" y="1419622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14503" y="84746"/>
            <a:ext cx="24209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Power </a:t>
            </a:r>
            <a:r>
              <a:rPr lang="fr-FR" dirty="0" err="1"/>
              <a:t>supply</a:t>
            </a:r>
            <a:r>
              <a:rPr lang="fr-FR" dirty="0"/>
              <a:t> test </a:t>
            </a:r>
            <a:r>
              <a:rPr lang="fr-FR" dirty="0" err="1"/>
              <a:t>started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87000" y="915566"/>
            <a:ext cx="3733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Test failure and reset of the CPU card</a:t>
            </a:r>
            <a:endParaRPr lang="fr-FR" dirty="0"/>
          </a:p>
        </p:txBody>
      </p:sp>
      <p:cxnSp>
        <p:nvCxnSpPr>
          <p:cNvPr id="12" name="Connecteur droit avec flèche 11"/>
          <p:cNvCxnSpPr>
            <a:stCxn id="10" idx="2"/>
          </p:cNvCxnSpPr>
          <p:nvPr/>
        </p:nvCxnSpPr>
        <p:spPr>
          <a:xfrm flipH="1">
            <a:off x="4572000" y="1284898"/>
            <a:ext cx="2381736" cy="92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39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Technologique (3/3)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120562" y="205617"/>
            <a:ext cx="45720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200" dirty="0"/>
              <a:t>TLC3702I reference part supplied by FEDD, DC = 73MACDT</a:t>
            </a:r>
            <a:endParaRPr lang="fr-FR" sz="1200" dirty="0"/>
          </a:p>
        </p:txBody>
      </p:sp>
      <p:grpSp>
        <p:nvGrpSpPr>
          <p:cNvPr id="7" name="Groupe 6"/>
          <p:cNvGrpSpPr/>
          <p:nvPr/>
        </p:nvGrpSpPr>
        <p:grpSpPr>
          <a:xfrm>
            <a:off x="4657810" y="2447111"/>
            <a:ext cx="3154550" cy="2500903"/>
            <a:chOff x="4572000" y="2283718"/>
            <a:chExt cx="3154550" cy="2500903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161"/>
            <a:stretch/>
          </p:blipFill>
          <p:spPr>
            <a:xfrm>
              <a:off x="4572000" y="2283718"/>
              <a:ext cx="3154550" cy="2500903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>
            <a:xfrm>
              <a:off x="4637911" y="2918072"/>
              <a:ext cx="738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Die (Si)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588224" y="3857015"/>
              <a:ext cx="1007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</a:rPr>
                <a:t>Lead-frame (Cu)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528821" y="2880040"/>
              <a:ext cx="738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Die attach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(Ag)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1" name="Connecteur droit avec flèche 40"/>
            <p:cNvCxnSpPr>
              <a:stCxn id="42" idx="0"/>
            </p:cNvCxnSpPr>
            <p:nvPr/>
          </p:nvCxnSpPr>
          <p:spPr>
            <a:xfrm flipV="1">
              <a:off x="5211028" y="3856520"/>
              <a:ext cx="513100" cy="24671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4841943" y="4103236"/>
              <a:ext cx="738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>
                  <a:solidFill>
                    <a:schemeClr val="bg1"/>
                  </a:solidFill>
                </a:rPr>
                <a:t>Void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107504" y="4210958"/>
            <a:ext cx="4471988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There is a void under the die-attach thread</a:t>
            </a:r>
            <a:endParaRPr lang="fr-FR" sz="1600" b="1" dirty="0" smtClean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846"/>
          <a:stretch/>
        </p:blipFill>
        <p:spPr>
          <a:xfrm rot="10800000">
            <a:off x="4138127" y="802813"/>
            <a:ext cx="4779574" cy="129600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3995936" y="472663"/>
            <a:ext cx="477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RX inspection (</a:t>
            </a:r>
            <a:r>
              <a:rPr lang="fr-FR" b="1" dirty="0" err="1"/>
              <a:t>side</a:t>
            </a:r>
            <a:r>
              <a:rPr lang="fr-FR" b="1" dirty="0"/>
              <a:t> </a:t>
            </a:r>
            <a:r>
              <a:rPr lang="fr-FR" b="1" dirty="0" err="1"/>
              <a:t>view</a:t>
            </a:r>
            <a:r>
              <a:rPr lang="fr-FR" b="1" dirty="0"/>
              <a:t>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062944" y="2110151"/>
            <a:ext cx="202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Inspection MEB</a:t>
            </a:r>
            <a:endParaRPr lang="fr-FR" b="1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5" y="1112551"/>
            <a:ext cx="3291295" cy="2468471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>
          <a:xfrm>
            <a:off x="4919765" y="1414266"/>
            <a:ext cx="424343" cy="39011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>
            <a:stCxn id="48" idx="2"/>
            <a:endCxn id="47" idx="3"/>
          </p:cNvCxnSpPr>
          <p:nvPr/>
        </p:nvCxnSpPr>
        <p:spPr>
          <a:xfrm flipH="1">
            <a:off x="3448740" y="1609325"/>
            <a:ext cx="1471025" cy="7374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-252536" y="696134"/>
            <a:ext cx="46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Chip / PAD interface micro-section</a:t>
            </a:r>
          </a:p>
        </p:txBody>
      </p:sp>
      <p:cxnSp>
        <p:nvCxnSpPr>
          <p:cNvPr id="51" name="Connecteur droit avec flèche 50"/>
          <p:cNvCxnSpPr>
            <a:stCxn id="47" idx="2"/>
            <a:endCxn id="37" idx="1"/>
          </p:cNvCxnSpPr>
          <p:nvPr/>
        </p:nvCxnSpPr>
        <p:spPr>
          <a:xfrm>
            <a:off x="1803093" y="3581022"/>
            <a:ext cx="2854717" cy="1165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6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Date/code of the TLC3702ID in </a:t>
            </a:r>
            <a:r>
              <a:rPr lang="fr-FR" dirty="0" err="1" smtClean="0"/>
              <a:t>failure</a:t>
            </a:r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65883"/>
              </p:ext>
            </p:extLst>
          </p:nvPr>
        </p:nvGraphicFramePr>
        <p:xfrm>
          <a:off x="1260483" y="1779662"/>
          <a:ext cx="3289300" cy="1691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35828064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04426463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57653516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 smtClean="0">
                          <a:effectLst/>
                        </a:rPr>
                        <a:t>Serial </a:t>
                      </a:r>
                      <a:r>
                        <a:rPr lang="fr-FR" sz="1000" u="none" strike="noStrike" dirty="0" err="1" smtClean="0">
                          <a:effectLst/>
                        </a:rPr>
                        <a:t>Number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Date Code TL3702ID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Status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733584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1105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1331/1406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Fail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76384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1108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1331/1406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55731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1122</a:t>
                      </a:r>
                      <a:endParaRPr lang="fr-FR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1331/1406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3814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1144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1331/1406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227929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1168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1331/1406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414409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1175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1340/1444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109575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1190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1444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53480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1191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1444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Fail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194674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1224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effectLst/>
                        </a:rPr>
                        <a:t>1710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Fail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860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3rd </a:t>
            </a:r>
            <a:r>
              <a:rPr lang="fr-FR" dirty="0" err="1"/>
              <a:t>consecutive</a:t>
            </a:r>
            <a:r>
              <a:rPr lang="fr-FR" dirty="0"/>
              <a:t> test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/>
          <a:lstStyle/>
          <a:p>
            <a:fld id="{DF441E96-6251-4381-8D2A-634956F20C9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67115"/>
            <a:ext cx="4752528" cy="37904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2829" y="190028"/>
            <a:ext cx="242097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Power </a:t>
            </a:r>
            <a:r>
              <a:rPr lang="fr-FR" dirty="0" err="1"/>
              <a:t>supply</a:t>
            </a:r>
            <a:r>
              <a:rPr lang="fr-FR" dirty="0"/>
              <a:t> test </a:t>
            </a:r>
            <a:r>
              <a:rPr lang="fr-FR" dirty="0" err="1" smtClean="0"/>
              <a:t>started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398113" y="1351934"/>
            <a:ext cx="445695" cy="867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8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PMC SQM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When the temperature rises, the fault is obvious for 100 </a:t>
            </a:r>
            <a:r>
              <a:rPr lang="en-US" dirty="0" err="1"/>
              <a:t>ms</a:t>
            </a:r>
            <a:r>
              <a:rPr lang="en-US" dirty="0"/>
              <a:t> then </a:t>
            </a:r>
            <a:r>
              <a:rPr lang="en-US" dirty="0" err="1"/>
              <a:t>Vcc</a:t>
            </a:r>
            <a:r>
              <a:rPr lang="en-US" dirty="0"/>
              <a:t> goes to its nominal value of 12V. The test is therefore OK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/>
          <a:lstStyle/>
          <a:p>
            <a:fld id="{DF441E96-6251-4381-8D2A-634956F20C9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9621"/>
            <a:ext cx="6912768" cy="31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TLC3702I </a:t>
            </a:r>
            <a:r>
              <a:rPr lang="fr-FR" dirty="0" err="1"/>
              <a:t>functional</a:t>
            </a:r>
            <a:r>
              <a:rPr lang="fr-FR" dirty="0"/>
              <a:t> tests: Setup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488282" y="4759027"/>
            <a:ext cx="181394" cy="175941"/>
          </a:xfrm>
          <a:prstGeom prst="rect">
            <a:avLst/>
          </a:prstGeom>
        </p:spPr>
        <p:txBody>
          <a:bodyPr/>
          <a:lstStyle/>
          <a:p>
            <a:fld id="{DF441E96-6251-4381-8D2A-634956F20C9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23663"/>
            <a:ext cx="1990977" cy="1279052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747026" y="3695859"/>
            <a:ext cx="656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plein 7"/>
          <p:cNvSpPr/>
          <p:nvPr/>
        </p:nvSpPr>
        <p:spPr>
          <a:xfrm>
            <a:off x="4191927" y="1488723"/>
            <a:ext cx="559917" cy="3319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27863"/>
          <a:stretch/>
        </p:blipFill>
        <p:spPr>
          <a:xfrm>
            <a:off x="3553151" y="1959165"/>
            <a:ext cx="1917400" cy="1296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82916" y="2481309"/>
            <a:ext cx="75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TLC3702I</a:t>
            </a:r>
            <a:endParaRPr lang="fr-FR" sz="1200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052552" y="2290932"/>
            <a:ext cx="8969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1431701" y="1468747"/>
            <a:ext cx="1690872" cy="924950"/>
            <a:chOff x="3572544" y="3665515"/>
            <a:chExt cx="1690872" cy="924950"/>
          </a:xfrm>
        </p:grpSpPr>
        <p:sp>
          <p:nvSpPr>
            <p:cNvPr id="13" name="Rectangle 12"/>
            <p:cNvSpPr/>
            <p:nvPr/>
          </p:nvSpPr>
          <p:spPr>
            <a:xfrm>
              <a:off x="3572544" y="3665515"/>
              <a:ext cx="1690872" cy="924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843719" y="3835602"/>
              <a:ext cx="1219981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/>
                <a:t>Waveform Generator</a:t>
              </a:r>
              <a:endParaRPr lang="en-GB" sz="1600" b="1" dirty="0"/>
            </a:p>
          </p:txBody>
        </p:sp>
      </p:grpSp>
      <p:cxnSp>
        <p:nvCxnSpPr>
          <p:cNvPr id="15" name="Connecteur droit 14"/>
          <p:cNvCxnSpPr/>
          <p:nvPr/>
        </p:nvCxnSpPr>
        <p:spPr>
          <a:xfrm flipV="1">
            <a:off x="615316" y="4641691"/>
            <a:ext cx="5590758" cy="75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6185438" y="2617362"/>
            <a:ext cx="3043" cy="20201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0058" y="2830264"/>
            <a:ext cx="2591022" cy="5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626960" y="3401688"/>
            <a:ext cx="0" cy="12475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914899" y="2617362"/>
            <a:ext cx="12834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20584" y="3156470"/>
            <a:ext cx="4480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915459" y="3955606"/>
            <a:ext cx="656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668049" y="1646018"/>
            <a:ext cx="13118" cy="2802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757808" y="1651962"/>
            <a:ext cx="926921" cy="7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3218036" y="2294553"/>
            <a:ext cx="3044" cy="5327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6200000">
            <a:off x="461460" y="2993831"/>
            <a:ext cx="3366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3179341" y="2255763"/>
            <a:ext cx="70338" cy="70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626960" y="3403093"/>
            <a:ext cx="4480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03979" y="2922941"/>
            <a:ext cx="1690872" cy="9249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070509" y="2964101"/>
            <a:ext cx="45621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Ch1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075055" y="3263189"/>
            <a:ext cx="456212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Ch2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615523" y="2967887"/>
            <a:ext cx="97632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Scope</a:t>
            </a:r>
          </a:p>
          <a:p>
            <a:pPr algn="ctr"/>
            <a:endParaRPr lang="fr-FR" sz="1600" b="1" dirty="0"/>
          </a:p>
          <a:p>
            <a:endParaRPr lang="fr-FR" sz="16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75055" y="3557360"/>
            <a:ext cx="456212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Ch3</a:t>
            </a:r>
            <a:endParaRPr lang="fr-FR" sz="1200" b="1" dirty="0"/>
          </a:p>
        </p:txBody>
      </p:sp>
      <p:sp>
        <p:nvSpPr>
          <p:cNvPr id="33" name="Ellipse 32"/>
          <p:cNvSpPr/>
          <p:nvPr/>
        </p:nvSpPr>
        <p:spPr>
          <a:xfrm>
            <a:off x="4321447" y="1274595"/>
            <a:ext cx="70338" cy="7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067232" y="906851"/>
            <a:ext cx="114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DD</a:t>
            </a:r>
            <a:r>
              <a:rPr lang="fr-FR" dirty="0" smtClean="0"/>
              <a:t> = 12V</a:t>
            </a:r>
            <a:endParaRPr lang="fr-FR" dirty="0"/>
          </a:p>
        </p:txBody>
      </p:sp>
      <p:cxnSp>
        <p:nvCxnSpPr>
          <p:cNvPr id="35" name="Connecteur droit 34"/>
          <p:cNvCxnSpPr/>
          <p:nvPr/>
        </p:nvCxnSpPr>
        <p:spPr>
          <a:xfrm rot="16200000">
            <a:off x="3876352" y="1814421"/>
            <a:ext cx="9605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740683" y="4440885"/>
            <a:ext cx="4939052" cy="75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6200000">
            <a:off x="2763718" y="3804116"/>
            <a:ext cx="3154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377718" y="3955606"/>
            <a:ext cx="978898" cy="1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647683" y="3645745"/>
            <a:ext cx="27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16200000">
            <a:off x="379208" y="4059962"/>
            <a:ext cx="7438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4"/>
          <a:srcRect l="6095" r="9896"/>
          <a:stretch/>
        </p:blipFill>
        <p:spPr>
          <a:xfrm rot="5400000">
            <a:off x="3072634" y="2905819"/>
            <a:ext cx="635155" cy="620126"/>
          </a:xfrm>
          <a:prstGeom prst="rect">
            <a:avLst/>
          </a:prstGeom>
        </p:spPr>
      </p:pic>
      <p:cxnSp>
        <p:nvCxnSpPr>
          <p:cNvPr id="42" name="Connecteur droit 41"/>
          <p:cNvCxnSpPr/>
          <p:nvPr/>
        </p:nvCxnSpPr>
        <p:spPr>
          <a:xfrm>
            <a:off x="3384319" y="2905139"/>
            <a:ext cx="4073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3595335" y="2966273"/>
            <a:ext cx="50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4V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 rot="16200000">
            <a:off x="2958276" y="3682940"/>
            <a:ext cx="8732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>
            <a:off x="3230664" y="4101900"/>
            <a:ext cx="290072" cy="114300"/>
            <a:chOff x="5791200" y="1036320"/>
            <a:chExt cx="290072" cy="114300"/>
          </a:xfrm>
        </p:grpSpPr>
        <p:cxnSp>
          <p:nvCxnSpPr>
            <p:cNvPr id="46" name="Connecteur droit 45"/>
            <p:cNvCxnSpPr/>
            <p:nvPr/>
          </p:nvCxnSpPr>
          <p:spPr>
            <a:xfrm flipV="1">
              <a:off x="5791200" y="1043940"/>
              <a:ext cx="91952" cy="106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5871210" y="1043940"/>
              <a:ext cx="91952" cy="106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5951220" y="1043940"/>
              <a:ext cx="91952" cy="106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5829300" y="1036320"/>
              <a:ext cx="2519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Ellipse 49"/>
          <p:cNvSpPr/>
          <p:nvPr/>
        </p:nvSpPr>
        <p:spPr>
          <a:xfrm>
            <a:off x="3356650" y="3920328"/>
            <a:ext cx="70338" cy="70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179512" y="1403158"/>
            <a:ext cx="2695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Sine </a:t>
            </a:r>
            <a:r>
              <a:rPr lang="en-GB" dirty="0" smtClean="0"/>
              <a:t>Wave</a:t>
            </a:r>
            <a:r>
              <a:rPr lang="fr-FR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5Vpp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2,5V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≈1Hz</a:t>
            </a:r>
            <a:endParaRPr lang="fr-FR" sz="1400" dirty="0"/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4356616" y="2966253"/>
            <a:ext cx="3143" cy="989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plein 52"/>
          <p:cNvSpPr/>
          <p:nvPr/>
        </p:nvSpPr>
        <p:spPr>
          <a:xfrm rot="10800000">
            <a:off x="4193646" y="1494184"/>
            <a:ext cx="558197" cy="33492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 rot="16200000">
            <a:off x="3255551" y="3030873"/>
            <a:ext cx="278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464123" y="884477"/>
            <a:ext cx="1323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Hall probe: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20mA/DIV</a:t>
            </a:r>
            <a:endParaRPr lang="fr-FR" sz="1200" dirty="0"/>
          </a:p>
        </p:txBody>
      </p:sp>
      <p:cxnSp>
        <p:nvCxnSpPr>
          <p:cNvPr id="56" name="Connecteur droit avec flèche 55"/>
          <p:cNvCxnSpPr>
            <a:stCxn id="55" idx="1"/>
          </p:cNvCxnSpPr>
          <p:nvPr/>
        </p:nvCxnSpPr>
        <p:spPr>
          <a:xfrm flipH="1">
            <a:off x="4708768" y="1161476"/>
            <a:ext cx="755355" cy="37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2921308" y="2402670"/>
            <a:ext cx="1776" cy="12490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2890411" y="3606714"/>
            <a:ext cx="70338" cy="70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58"/>
          <p:cNvCxnSpPr/>
          <p:nvPr/>
        </p:nvCxnSpPr>
        <p:spPr>
          <a:xfrm>
            <a:off x="7767179" y="3459793"/>
            <a:ext cx="6796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763369" y="3686233"/>
            <a:ext cx="6585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736707" y="3227145"/>
            <a:ext cx="12834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 flipV="1">
            <a:off x="8434936" y="3459793"/>
            <a:ext cx="4197" cy="10867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8274914" y="4543909"/>
            <a:ext cx="290072" cy="114300"/>
            <a:chOff x="5791200" y="1036320"/>
            <a:chExt cx="290072" cy="114300"/>
          </a:xfrm>
        </p:grpSpPr>
        <p:cxnSp>
          <p:nvCxnSpPr>
            <p:cNvPr id="64" name="Connecteur droit 63"/>
            <p:cNvCxnSpPr/>
            <p:nvPr/>
          </p:nvCxnSpPr>
          <p:spPr>
            <a:xfrm flipV="1">
              <a:off x="5791200" y="1043940"/>
              <a:ext cx="91952" cy="106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5871210" y="1043940"/>
              <a:ext cx="91952" cy="106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5951220" y="1043940"/>
              <a:ext cx="91952" cy="1066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5829300" y="1036320"/>
              <a:ext cx="2519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llipse 67"/>
          <p:cNvSpPr/>
          <p:nvPr/>
        </p:nvSpPr>
        <p:spPr>
          <a:xfrm>
            <a:off x="8400900" y="3646057"/>
            <a:ext cx="70338" cy="703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8273435" y="2916885"/>
            <a:ext cx="85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Floating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035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tests TLC3702I: </a:t>
            </a:r>
            <a:r>
              <a:rPr lang="en-US" dirty="0" err="1"/>
              <a:t>oscillograms</a:t>
            </a:r>
            <a:r>
              <a:rPr lang="en-US" dirty="0"/>
              <a:t> OUT1 MA1 card n ° 1122</a:t>
            </a:r>
            <a:endParaRPr lang="fr-FR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42" y="1380374"/>
            <a:ext cx="2668082" cy="21600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380374"/>
            <a:ext cx="2668082" cy="2160000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1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@25°C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n°1122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2646458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 COLD 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n°1122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3405" y="1668453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88650" y="2586870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43418" y="2141197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761165" y="165340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776987" y="2579347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2861178" y="2126151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6413" y="3592636"/>
            <a:ext cx="840105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 of card n ° 1122: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intermittent IDD over-consumption of around 40mA when V1OUT goes low</a:t>
            </a:r>
          </a:p>
          <a:p>
            <a:r>
              <a:rPr lang="en-US" sz="1350" dirty="0" smtClean="0"/>
              <a:t>- When </a:t>
            </a:r>
            <a:r>
              <a:rPr lang="en-US" sz="1350" dirty="0"/>
              <a:t>cold (refrigerant gas), permanent IDD overconsumption of around 40mA when V1OUT goes low</a:t>
            </a:r>
          </a:p>
          <a:p>
            <a:r>
              <a:rPr lang="en-US" sz="1350" dirty="0" smtClean="0"/>
              <a:t>- Hot </a:t>
            </a:r>
            <a:r>
              <a:rPr lang="en-US" sz="1350" dirty="0"/>
              <a:t>(≈100 ° C), nominal consumption of IDD</a:t>
            </a:r>
            <a:r>
              <a:rPr lang="fr-FR" sz="1350" baseline="-25000" dirty="0" smtClean="0"/>
              <a:t>D</a:t>
            </a:r>
            <a:endParaRPr lang="fr-FR" sz="1350" dirty="0"/>
          </a:p>
        </p:txBody>
      </p:sp>
      <p:sp>
        <p:nvSpPr>
          <p:cNvPr id="82" name="ZoneTexte 81"/>
          <p:cNvSpPr txBox="1"/>
          <p:nvPr/>
        </p:nvSpPr>
        <p:spPr>
          <a:xfrm>
            <a:off x="5292914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à HOT </a:t>
            </a:r>
            <a:r>
              <a:rPr lang="fr-FR" sz="1350" b="1" dirty="0"/>
              <a:t>carte n°1122</a:t>
            </a:r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81" y="1387953"/>
            <a:ext cx="2668082" cy="2160000"/>
          </a:xfrm>
          <a:prstGeom prst="rect">
            <a:avLst/>
          </a:prstGeom>
        </p:spPr>
      </p:pic>
      <p:sp>
        <p:nvSpPr>
          <p:cNvPr id="84" name="ZoneTexte 83"/>
          <p:cNvSpPr txBox="1"/>
          <p:nvPr/>
        </p:nvSpPr>
        <p:spPr>
          <a:xfrm>
            <a:off x="5462493" y="1660930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478315" y="2586870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5562506" y="2133674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2596796" y="645944"/>
            <a:ext cx="365480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DEFICIENT PMC CARD</a:t>
            </a:r>
          </a:p>
        </p:txBody>
      </p:sp>
    </p:spTree>
    <p:extLst>
      <p:ext uri="{BB962C8B-B14F-4D97-AF65-F5344CB8AC3E}">
        <p14:creationId xmlns:p14="http://schemas.microsoft.com/office/powerpoint/2010/main" val="3844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TLC3702I functional tests: OUT1 MA1 </a:t>
            </a:r>
            <a:r>
              <a:rPr lang="en-US" dirty="0" err="1"/>
              <a:t>oscillograms</a:t>
            </a:r>
            <a:r>
              <a:rPr lang="en-US" dirty="0"/>
              <a:t> card n ° 12</a:t>
            </a:r>
            <a:r>
              <a:rPr lang="fr-FR" dirty="0" smtClean="0"/>
              <a:t>53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24" y="1380374"/>
            <a:ext cx="2668082" cy="216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36" y="1380374"/>
            <a:ext cx="2668082" cy="216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" y="1380374"/>
            <a:ext cx="2668082" cy="21600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144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@25°C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n°1253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53601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 Cold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n°1253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94016" y="281673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84033" y="1688728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84479" y="1696992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144" y="3579862"/>
            <a:ext cx="840105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MA1 of card n ° 1253: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nominal consumption of IDD</a:t>
            </a:r>
          </a:p>
          <a:p>
            <a:r>
              <a:rPr lang="en-US" sz="1350" dirty="0" smtClean="0"/>
              <a:t>- Cold </a:t>
            </a:r>
            <a:r>
              <a:rPr lang="en-US" sz="1350" dirty="0"/>
              <a:t>(refrigerant gas), nominal consumption of IDD</a:t>
            </a:r>
          </a:p>
          <a:p>
            <a:r>
              <a:rPr lang="en-US" sz="1350" dirty="0" smtClean="0"/>
              <a:t>- Hot </a:t>
            </a:r>
            <a:r>
              <a:rPr lang="en-US" sz="1350" dirty="0"/>
              <a:t>(≈100 ° C), nominal consumption of IDD</a:t>
            </a:r>
            <a:endParaRPr lang="fr-FR" sz="1350" dirty="0"/>
          </a:p>
        </p:txBody>
      </p:sp>
      <p:sp>
        <p:nvSpPr>
          <p:cNvPr id="28" name="ZoneTexte 27"/>
          <p:cNvSpPr txBox="1"/>
          <p:nvPr/>
        </p:nvSpPr>
        <p:spPr>
          <a:xfrm>
            <a:off x="5300057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MA1 </a:t>
            </a:r>
            <a:r>
              <a:rPr lang="fr-FR" sz="1350" b="1" dirty="0" smtClean="0"/>
              <a:t>@ Hot </a:t>
            </a:r>
            <a:r>
              <a:rPr lang="fr-FR" sz="1350" b="1" dirty="0" err="1" smtClean="0"/>
              <a:t>Board</a:t>
            </a:r>
            <a:r>
              <a:rPr lang="fr-FR" sz="1350" b="1" dirty="0" smtClean="0"/>
              <a:t> </a:t>
            </a:r>
            <a:r>
              <a:rPr lang="fr-FR" sz="1350" b="1" dirty="0"/>
              <a:t>n°1253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3698" y="280892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126285" y="168091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4161" y="1702368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03284" y="2808929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93301" y="167004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93748" y="1698091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596796" y="645944"/>
            <a:ext cx="365480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PMC FUNCTIONAL CARD</a:t>
            </a:r>
          </a:p>
        </p:txBody>
      </p:sp>
    </p:spTree>
    <p:extLst>
      <p:ext uri="{BB962C8B-B14F-4D97-AF65-F5344CB8AC3E}">
        <p14:creationId xmlns:p14="http://schemas.microsoft.com/office/powerpoint/2010/main" val="28511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TLC3702I </a:t>
            </a:r>
            <a:r>
              <a:rPr lang="en-US" dirty="0"/>
              <a:t>functional tests: OUT1 </a:t>
            </a:r>
            <a:r>
              <a:rPr lang="en-US" dirty="0" err="1"/>
              <a:t>oscillograms</a:t>
            </a:r>
            <a:r>
              <a:rPr lang="en-US" dirty="0"/>
              <a:t> reference </a:t>
            </a:r>
            <a:r>
              <a:rPr lang="en-US" dirty="0" smtClean="0"/>
              <a:t>component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23" y="1380374"/>
            <a:ext cx="2668082" cy="216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84" y="1380374"/>
            <a:ext cx="2668082" cy="216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" y="1380374"/>
            <a:ext cx="2668082" cy="21600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144" y="1103374"/>
            <a:ext cx="2668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</a:t>
            </a:r>
            <a:r>
              <a:rPr lang="fr-FR" sz="1350" b="1" dirty="0" smtClean="0"/>
              <a:t>@25°C </a:t>
            </a:r>
            <a:r>
              <a:rPr lang="fr-FR" sz="1350" b="1" dirty="0"/>
              <a:t>DISPO REF.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653601" y="1103374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 smtClean="0"/>
              <a:t>Vout1 @ COLD </a:t>
            </a:r>
            <a:r>
              <a:rPr lang="fr-FR" sz="1350" b="1" dirty="0"/>
              <a:t>DISPO REF.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94016" y="2579347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84033" y="1688728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84479" y="1815686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818" y="3592636"/>
            <a:ext cx="840105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 1 of a reference component: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nominal consumption of IDD</a:t>
            </a:r>
          </a:p>
          <a:p>
            <a:r>
              <a:rPr lang="en-US" sz="1350" dirty="0" smtClean="0"/>
              <a:t>- Cold </a:t>
            </a:r>
            <a:r>
              <a:rPr lang="en-US" sz="1350" dirty="0"/>
              <a:t>(refrigerant gas), nominal consumption of IDD</a:t>
            </a:r>
          </a:p>
          <a:p>
            <a:r>
              <a:rPr lang="en-US" sz="1350" dirty="0" smtClean="0"/>
              <a:t>- Hot </a:t>
            </a:r>
            <a:r>
              <a:rPr lang="en-US" sz="1350" dirty="0"/>
              <a:t>(≈100 ° C), nominal consumption of IDD</a:t>
            </a:r>
            <a:endParaRPr lang="fr-FR" sz="1350" dirty="0"/>
          </a:p>
        </p:txBody>
      </p:sp>
      <p:sp>
        <p:nvSpPr>
          <p:cNvPr id="28" name="ZoneTexte 27"/>
          <p:cNvSpPr txBox="1"/>
          <p:nvPr/>
        </p:nvSpPr>
        <p:spPr>
          <a:xfrm>
            <a:off x="5300057" y="1118533"/>
            <a:ext cx="26680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Vout1 </a:t>
            </a:r>
            <a:r>
              <a:rPr lang="fr-FR" sz="1350" b="1" dirty="0" smtClean="0"/>
              <a:t>@ Hot </a:t>
            </a:r>
            <a:r>
              <a:rPr lang="fr-FR" sz="1350" b="1" dirty="0"/>
              <a:t>DISPO REF.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83698" y="2571535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-126285" y="168091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4161" y="1807874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03284" y="2560664"/>
            <a:ext cx="41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70C0"/>
                </a:solidFill>
              </a:rPr>
              <a:t>I</a:t>
            </a:r>
            <a:r>
              <a:rPr lang="fr-FR" sz="1200" b="1" baseline="-25000" dirty="0">
                <a:solidFill>
                  <a:srgbClr val="0070C0"/>
                </a:solidFill>
              </a:rPr>
              <a:t>DD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93301" y="1670046"/>
            <a:ext cx="568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V</a:t>
            </a:r>
            <a:r>
              <a:rPr lang="fr-FR" sz="1200" b="1" baseline="-25000" dirty="0">
                <a:solidFill>
                  <a:srgbClr val="FFFF00"/>
                </a:solidFill>
              </a:rPr>
              <a:t>1IN+</a:t>
            </a:r>
            <a:endParaRPr lang="fr-FR" sz="1200" b="1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93748" y="1797004"/>
            <a:ext cx="523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2D050"/>
                </a:solidFill>
              </a:rPr>
              <a:t>V</a:t>
            </a:r>
            <a:r>
              <a:rPr lang="fr-FR" sz="1200" b="1" baseline="-25000" dirty="0">
                <a:solidFill>
                  <a:srgbClr val="92D050"/>
                </a:solidFill>
              </a:rPr>
              <a:t>1OUT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596796" y="645944"/>
            <a:ext cx="3654802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REFERENCE COMPONENT</a:t>
            </a:r>
          </a:p>
        </p:txBody>
      </p:sp>
    </p:spTree>
    <p:extLst>
      <p:ext uri="{BB962C8B-B14F-4D97-AF65-F5344CB8AC3E}">
        <p14:creationId xmlns:p14="http://schemas.microsoft.com/office/powerpoint/2010/main" val="41003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36512" y="1100829"/>
            <a:ext cx="5366160" cy="4063209"/>
            <a:chOff x="0" y="1103374"/>
            <a:chExt cx="5366160" cy="4063209"/>
          </a:xfrm>
        </p:grpSpPr>
        <p:sp>
          <p:nvSpPr>
            <p:cNvPr id="4" name="ZoneTexte 3"/>
            <p:cNvSpPr txBox="1"/>
            <p:nvPr/>
          </p:nvSpPr>
          <p:spPr>
            <a:xfrm>
              <a:off x="1" y="1103374"/>
              <a:ext cx="26680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Vout1 MA19 @25°C </a:t>
              </a:r>
              <a:r>
                <a:rPr lang="fr-FR" sz="1350" b="1" dirty="0" err="1" smtClean="0"/>
                <a:t>Board</a:t>
              </a:r>
              <a:r>
                <a:rPr lang="fr-FR" sz="1350" b="1" dirty="0" smtClean="0"/>
                <a:t> </a:t>
              </a:r>
              <a:r>
                <a:rPr lang="fr-FR" sz="1350" b="1" dirty="0"/>
                <a:t>n°1122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1380374"/>
              <a:ext cx="2668082" cy="21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646458" y="1103374"/>
              <a:ext cx="266808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50" b="1" dirty="0"/>
                <a:t>Vout2 MA19 @25°C </a:t>
              </a:r>
              <a:r>
                <a:rPr lang="fr-FR" sz="1350" b="1" dirty="0" err="1" smtClean="0"/>
                <a:t>Board</a:t>
              </a:r>
              <a:r>
                <a:rPr lang="fr-FR" sz="1350" b="1" dirty="0" smtClean="0"/>
                <a:t> </a:t>
              </a:r>
              <a:r>
                <a:rPr lang="fr-FR" sz="1350" b="1" dirty="0"/>
                <a:t>n°1122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078" y="1380374"/>
              <a:ext cx="2668082" cy="21600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57705" y="1668453"/>
              <a:ext cx="56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FF00"/>
                  </a:solidFill>
                </a:rPr>
                <a:t>V</a:t>
              </a:r>
              <a:r>
                <a:rPr lang="fr-FR" sz="1200" b="1" baseline="-25000" dirty="0">
                  <a:solidFill>
                    <a:srgbClr val="FFFF00"/>
                  </a:solidFill>
                </a:rPr>
                <a:t>1IN+</a:t>
              </a:r>
              <a:endParaRPr lang="fr-FR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02950" y="2586870"/>
              <a:ext cx="52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92D050"/>
                  </a:solidFill>
                </a:rPr>
                <a:t>V</a:t>
              </a:r>
              <a:r>
                <a:rPr lang="fr-FR" sz="1200" b="1" baseline="-25000" dirty="0">
                  <a:solidFill>
                    <a:srgbClr val="92D050"/>
                  </a:solidFill>
                </a:rPr>
                <a:t>1OUT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7718" y="2141197"/>
              <a:ext cx="413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I</a:t>
              </a:r>
              <a:r>
                <a:rPr lang="fr-FR" sz="1200" b="1" baseline="-25000" dirty="0">
                  <a:solidFill>
                    <a:srgbClr val="0070C0"/>
                  </a:solidFill>
                </a:rPr>
                <a:t>DD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0" y="3596923"/>
              <a:ext cx="2668084" cy="156966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Pin8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DD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+12V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/>
                <a:t>Pin2 V</a:t>
              </a:r>
              <a:r>
                <a:rPr lang="fr-FR" sz="1200" b="1" baseline="-25000" dirty="0"/>
                <a:t>1IN-</a:t>
              </a:r>
              <a:r>
                <a:rPr lang="fr-FR" sz="1200" b="1" dirty="0"/>
                <a:t> = +4V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/>
                <a:t>Pin3 V</a:t>
              </a:r>
              <a:r>
                <a:rPr lang="fr-FR" sz="1200" b="1" baseline="-25000" dirty="0"/>
                <a:t>1IN+</a:t>
              </a:r>
              <a:r>
                <a:rPr lang="fr-FR" sz="1200" b="1" dirty="0"/>
                <a:t> = signal sinusoïdal 5Vpp; offset = 4V; Fréquence = 0,1Hz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Pin6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2IN-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GND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Pin5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2IN+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GND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Pin7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2OUT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flottant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Pin4 = GND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754022" y="1653406"/>
              <a:ext cx="56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FF00"/>
                  </a:solidFill>
                </a:rPr>
                <a:t>V</a:t>
              </a:r>
              <a:r>
                <a:rPr lang="fr-FR" sz="1200" b="1" baseline="-25000" dirty="0">
                  <a:solidFill>
                    <a:srgbClr val="FFFF00"/>
                  </a:solidFill>
                </a:rPr>
                <a:t>2IN+</a:t>
              </a:r>
              <a:endParaRPr lang="fr-FR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769843" y="2579347"/>
              <a:ext cx="523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92D050"/>
                  </a:solidFill>
                </a:rPr>
                <a:t>V</a:t>
              </a:r>
              <a:r>
                <a:rPr lang="fr-FR" sz="1200" b="1" baseline="-25000" dirty="0">
                  <a:solidFill>
                    <a:srgbClr val="92D050"/>
                  </a:solidFill>
                </a:rPr>
                <a:t>2OUT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854034" y="2126151"/>
              <a:ext cx="413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I</a:t>
              </a:r>
              <a:r>
                <a:rPr lang="fr-FR" sz="1200" b="1" baseline="-25000" dirty="0">
                  <a:solidFill>
                    <a:srgbClr val="0070C0"/>
                  </a:solidFill>
                </a:rPr>
                <a:t>DD</a:t>
              </a:r>
              <a:endParaRPr lang="fr-FR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698077" y="3596923"/>
              <a:ext cx="2668082" cy="156966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Pin8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DD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+12V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Pin2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1IN-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GND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Pin3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1IN+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GND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/>
                <a:t>Pin6 V</a:t>
              </a:r>
              <a:r>
                <a:rPr lang="fr-FR" sz="1200" b="1" baseline="-25000" dirty="0"/>
                <a:t>2IN-</a:t>
              </a:r>
              <a:r>
                <a:rPr lang="fr-FR" sz="1200" b="1" dirty="0"/>
                <a:t> = +4V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/>
                <a:t>Pin5 V</a:t>
              </a:r>
              <a:r>
                <a:rPr lang="fr-FR" sz="1200" b="1" baseline="-25000" dirty="0"/>
                <a:t>2IN+</a:t>
              </a:r>
              <a:r>
                <a:rPr lang="fr-FR" sz="1200" b="1" dirty="0"/>
                <a:t> = signal sinusoïdal 5Vpp; offset = 4V; Fréquence = 0,1Hz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Pin=1 V</a:t>
              </a:r>
              <a:r>
                <a:rPr lang="fr-FR" sz="1200" b="1" baseline="-25000" dirty="0">
                  <a:solidFill>
                    <a:schemeClr val="bg1">
                      <a:lumMod val="65000"/>
                    </a:schemeClr>
                  </a:solidFill>
                </a:rPr>
                <a:t>1OUT</a:t>
              </a: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 = flottant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1">
                      <a:lumMod val="65000"/>
                    </a:schemeClr>
                  </a:solidFill>
                </a:rPr>
                <a:t>Pin4 = GND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67544" y="123478"/>
            <a:ext cx="8640960" cy="71558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Observation on comparators 1 and 2 of MA19 of card n ° 1122:</a:t>
            </a:r>
          </a:p>
          <a:p>
            <a:r>
              <a:rPr lang="en-US" sz="1350" dirty="0" smtClean="0"/>
              <a:t>- At </a:t>
            </a:r>
            <a:r>
              <a:rPr lang="en-US" sz="1350" dirty="0"/>
              <a:t>room temperature, intermittent IDD over-consumption of around 40mA when V1OUT goes high</a:t>
            </a:r>
          </a:p>
          <a:p>
            <a:r>
              <a:rPr lang="en-US" sz="1350" dirty="0" smtClean="0"/>
              <a:t>- No </a:t>
            </a:r>
            <a:r>
              <a:rPr lang="en-US" sz="1350" dirty="0"/>
              <a:t>overconsumption on comparator 2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169035513"/>
      </p:ext>
    </p:extLst>
  </p:cSld>
  <p:clrMapOvr>
    <a:masterClrMapping/>
  </p:clrMapOvr>
</p:sld>
</file>

<file path=ppt/theme/theme1.xml><?xml version="1.0" encoding="utf-8"?>
<a:theme xmlns:a="http://schemas.openxmlformats.org/drawingml/2006/main" name="Pages couran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v16_9_fr.potx" id="{DC28FA49-294B-4E33-BA0D-6F92A9966D22}" vid="{9EC3A9B4-15F0-4C11-B83E-3937049B045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presentation_v16_9_fr</Template>
  <TotalTime>207</TotalTime>
  <Words>1799</Words>
  <Application>Microsoft Office PowerPoint</Application>
  <PresentationFormat>Affichage à l'écran (16:9)</PresentationFormat>
  <Paragraphs>371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MS PGothic</vt:lpstr>
      <vt:lpstr>Arial</vt:lpstr>
      <vt:lpstr>Calibri</vt:lpstr>
      <vt:lpstr>Wingdings</vt:lpstr>
      <vt:lpstr>Pages courantes</vt:lpstr>
      <vt:lpstr>PMC</vt:lpstr>
      <vt:lpstr>Failure: voltage across C29</vt:lpstr>
      <vt:lpstr>3rd consecutive test</vt:lpstr>
      <vt:lpstr>PMC SQM</vt:lpstr>
      <vt:lpstr>TLC3702I functional tests: Setup</vt:lpstr>
      <vt:lpstr>Functional tests TLC3702I: oscillograms OUT1 MA1 card n ° 1122</vt:lpstr>
      <vt:lpstr>TLC3702I functional tests: OUT1 MA1 oscillograms card n ° 1253</vt:lpstr>
      <vt:lpstr>TLC3702I functional tests: OUT1 oscillograms reference component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TLC3702I technological analysis: acoustic tomography examination</vt:lpstr>
      <vt:lpstr>TLC3702I technological analysis: RX exam</vt:lpstr>
      <vt:lpstr>TLC3702I technological analysis: metallographic examination</vt:lpstr>
      <vt:lpstr>Analyse Technologique (1/3)</vt:lpstr>
      <vt:lpstr>Analyse Technologique (2/3)</vt:lpstr>
      <vt:lpstr>Analyse Technologique (3/3)</vt:lpstr>
      <vt:lpstr>Présentation PowerPoint</vt:lpstr>
    </vt:vector>
  </TitlesOfParts>
  <Company>MBDAF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DEHOCQ.Emmanuel</dc:creator>
  <cp:lastModifiedBy>SCHWARTZ Didier</cp:lastModifiedBy>
  <cp:revision>118</cp:revision>
  <dcterms:created xsi:type="dcterms:W3CDTF">2019-09-16T19:01:02Z</dcterms:created>
  <dcterms:modified xsi:type="dcterms:W3CDTF">2020-01-06T15:23:16Z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Formulaire">
    <vt:lpwstr>M_FR_09_23</vt:lpwstr>
  </property>
  <property fmtid="{D5CDD505-2E9C-101B-9397-08002B2CF9AE}" pid="3" name="_NewReviewCycle">
    <vt:lpwstr/>
  </property>
</Properties>
</file>