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785" r:id="rId2"/>
  </p:sldMasterIdLst>
  <p:notesMasterIdLst>
    <p:notesMasterId r:id="rId17"/>
  </p:notesMasterIdLst>
  <p:handoutMasterIdLst>
    <p:handoutMasterId r:id="rId18"/>
  </p:handoutMasterIdLst>
  <p:sldIdLst>
    <p:sldId id="272" r:id="rId3"/>
    <p:sldId id="274" r:id="rId4"/>
    <p:sldId id="287" r:id="rId5"/>
    <p:sldId id="275" r:id="rId6"/>
    <p:sldId id="284" r:id="rId7"/>
    <p:sldId id="281" r:id="rId8"/>
    <p:sldId id="279" r:id="rId9"/>
    <p:sldId id="276" r:id="rId10"/>
    <p:sldId id="288" r:id="rId11"/>
    <p:sldId id="282" r:id="rId12"/>
    <p:sldId id="278" r:id="rId13"/>
    <p:sldId id="283" r:id="rId14"/>
    <p:sldId id="285" r:id="rId15"/>
    <p:sldId id="286" r:id="rId16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D972EB-C108-4D01-8BC6-FB45C5ACCADF}">
          <p14:sldIdLst>
            <p14:sldId id="272"/>
            <p14:sldId id="274"/>
            <p14:sldId id="287"/>
            <p14:sldId id="275"/>
            <p14:sldId id="284"/>
            <p14:sldId id="281"/>
            <p14:sldId id="279"/>
            <p14:sldId id="276"/>
            <p14:sldId id="288"/>
            <p14:sldId id="282"/>
            <p14:sldId id="278"/>
            <p14:sldId id="283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80117" autoAdjust="0"/>
  </p:normalViewPr>
  <p:slideViewPr>
    <p:cSldViewPr snapToGrid="0">
      <p:cViewPr varScale="1">
        <p:scale>
          <a:sx n="213" d="100"/>
          <a:sy n="213" d="100"/>
        </p:scale>
        <p:origin x="192" y="204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8T21:10:07.9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113 0,'-1'263,"-10"-178,10-73</inkml:trace>
  <inkml:trace contextRef="#ctx0" brushRef="#br0" timeOffset="1568.435">1 237,'46'43,"-21"-16,-24-25,-1 0,1 0,0 0,1 0,-1 0,0 0,0-1,1 1,-1 0,1-1,0 1,-1-1,1 1,0-1,0 0,0 0,0 0,0 0,0 0,0 0,0-1,0 1,0-1,0 1,1-1,-1 0,0 0,0 0,0 0,1 0,-1 0,0-1,0 1,0-1,0 1,1-1,-1 0,0 0,0 0,-1 0,1 0,0-1,0 1,0 0,-1-1,2-1,54-56,-52 52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BA23CF-AA30-4A18-B744-605C3E9DBF07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247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>
            <a:lvl1pPr>
              <a:defRPr sz="331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6064" y="4820883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r">
              <a:defRPr sz="688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6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25"/>
            <a:ext cx="8458200" cy="1102519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6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706938"/>
            <a:ext cx="8826500" cy="388620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pic>
        <p:nvPicPr>
          <p:cNvPr id="15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0948" y="4806157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6064" y="4820883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r">
              <a:defRPr sz="688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61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assroom_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25"/>
            <a:ext cx="8458200" cy="1102519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6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4706938"/>
            <a:ext cx="8826500" cy="388620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pic>
        <p:nvPicPr>
          <p:cNvPr id="14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0948" y="4806157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6064" y="4820883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r">
              <a:defRPr sz="688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90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25"/>
            <a:ext cx="8458200" cy="1102519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6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4706938"/>
            <a:ext cx="8826500" cy="388620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pic>
        <p:nvPicPr>
          <p:cNvPr id="11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0948" y="4806157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6064" y="4820883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r">
              <a:defRPr sz="688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6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9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64" y="4820883"/>
            <a:ext cx="2133600" cy="15478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68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3313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688"/>
            </a:lvl1pPr>
            <a:lvl2pPr marL="380895" indent="0">
              <a:buNone/>
              <a:defRPr sz="1500"/>
            </a:lvl2pPr>
            <a:lvl3pPr marL="761790" indent="0">
              <a:buNone/>
              <a:defRPr sz="1313"/>
            </a:lvl3pPr>
            <a:lvl4pPr marL="1142683" indent="0">
              <a:buNone/>
              <a:defRPr sz="1188"/>
            </a:lvl4pPr>
            <a:lvl5pPr marL="1523573" indent="0">
              <a:buNone/>
              <a:defRPr sz="1188"/>
            </a:lvl5pPr>
            <a:lvl6pPr marL="1904467" indent="0">
              <a:buNone/>
              <a:defRPr sz="1188"/>
            </a:lvl6pPr>
            <a:lvl7pPr marL="2285362" indent="0">
              <a:buNone/>
              <a:defRPr sz="1188"/>
            </a:lvl7pPr>
            <a:lvl8pPr marL="2666253" indent="0">
              <a:buNone/>
              <a:defRPr sz="1188"/>
            </a:lvl8pPr>
            <a:lvl9pPr marL="3047146" indent="0">
              <a:buNone/>
              <a:defRPr sz="11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64" y="4820883"/>
            <a:ext cx="2133600" cy="15478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8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6" y="889399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68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68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9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68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64" y="4820883"/>
            <a:ext cx="2133600" cy="15478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4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688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13" b="1"/>
            </a:lvl4pPr>
            <a:lvl5pPr marL="1523573" indent="0">
              <a:buNone/>
              <a:defRPr sz="1313" b="1"/>
            </a:lvl5pPr>
            <a:lvl6pPr marL="1904467" indent="0">
              <a:buNone/>
              <a:defRPr sz="1313" b="1"/>
            </a:lvl6pPr>
            <a:lvl7pPr marL="2285362" indent="0">
              <a:buNone/>
              <a:defRPr sz="1313" b="1"/>
            </a:lvl7pPr>
            <a:lvl8pPr marL="2666253" indent="0">
              <a:buNone/>
              <a:defRPr sz="1313" b="1"/>
            </a:lvl8pPr>
            <a:lvl9pPr marL="3047146" indent="0">
              <a:buNone/>
              <a:defRPr sz="13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68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68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68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68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68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688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13" b="1"/>
            </a:lvl4pPr>
            <a:lvl5pPr marL="1523573" indent="0">
              <a:buNone/>
              <a:defRPr sz="1313" b="1"/>
            </a:lvl5pPr>
            <a:lvl6pPr marL="1904467" indent="0">
              <a:buNone/>
              <a:defRPr sz="1313" b="1"/>
            </a:lvl6pPr>
            <a:lvl7pPr marL="2285362" indent="0">
              <a:buNone/>
              <a:defRPr sz="1313" b="1"/>
            </a:lvl7pPr>
            <a:lvl8pPr marL="2666253" indent="0">
              <a:buNone/>
              <a:defRPr sz="1313" b="1"/>
            </a:lvl8pPr>
            <a:lvl9pPr marL="3047146" indent="0">
              <a:buNone/>
              <a:defRPr sz="13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68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68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68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68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68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64" y="4820883"/>
            <a:ext cx="2133600" cy="15478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08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64" y="4820883"/>
            <a:ext cx="2133600" cy="15478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37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64" y="4820883"/>
            <a:ext cx="2133600" cy="15478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8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06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9"/>
            <a:ext cx="3008313" cy="871538"/>
          </a:xfrm>
        </p:spPr>
        <p:txBody>
          <a:bodyPr anchor="b"/>
          <a:lstStyle>
            <a:lvl1pPr algn="l">
              <a:defRPr sz="2688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68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8"/>
          </a:xfrm>
        </p:spPr>
        <p:txBody>
          <a:bodyPr/>
          <a:lstStyle>
            <a:lvl1pPr marL="0" indent="0">
              <a:buNone/>
              <a:defRPr sz="1688"/>
            </a:lvl1pPr>
            <a:lvl2pPr marL="380895" indent="0">
              <a:buNone/>
              <a:defRPr sz="1000"/>
            </a:lvl2pPr>
            <a:lvl3pPr marL="761790" indent="0">
              <a:buNone/>
              <a:defRPr sz="813"/>
            </a:lvl3pPr>
            <a:lvl4pPr marL="1142683" indent="0">
              <a:buNone/>
              <a:defRPr sz="688"/>
            </a:lvl4pPr>
            <a:lvl5pPr marL="1523573" indent="0">
              <a:buNone/>
              <a:defRPr sz="688"/>
            </a:lvl5pPr>
            <a:lvl6pPr marL="1904467" indent="0">
              <a:buNone/>
              <a:defRPr sz="688"/>
            </a:lvl6pPr>
            <a:lvl7pPr marL="2285362" indent="0">
              <a:buNone/>
              <a:defRPr sz="688"/>
            </a:lvl7pPr>
            <a:lvl8pPr marL="2666253" indent="0">
              <a:buNone/>
              <a:defRPr sz="688"/>
            </a:lvl8pPr>
            <a:lvl9pPr marL="3047146" indent="0">
              <a:buNone/>
              <a:defRPr sz="68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64" y="4820883"/>
            <a:ext cx="2133600" cy="15478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95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2313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688"/>
            </a:lvl1pPr>
            <a:lvl2pPr marL="380895" indent="0">
              <a:buNone/>
              <a:defRPr sz="2313"/>
            </a:lvl2pPr>
            <a:lvl3pPr marL="761790" indent="0">
              <a:buNone/>
              <a:defRPr sz="2000"/>
            </a:lvl3pPr>
            <a:lvl4pPr marL="1142683" indent="0">
              <a:buNone/>
              <a:defRPr sz="1688"/>
            </a:lvl4pPr>
            <a:lvl5pPr marL="1523573" indent="0">
              <a:buNone/>
              <a:defRPr sz="1688"/>
            </a:lvl5pPr>
            <a:lvl6pPr marL="1904467" indent="0">
              <a:buNone/>
              <a:defRPr sz="1688"/>
            </a:lvl6pPr>
            <a:lvl7pPr marL="2285362" indent="0">
              <a:buNone/>
              <a:defRPr sz="1688"/>
            </a:lvl7pPr>
            <a:lvl8pPr marL="2666253" indent="0">
              <a:buNone/>
              <a:defRPr sz="1688"/>
            </a:lvl8pPr>
            <a:lvl9pPr marL="3047146" indent="0">
              <a:buNone/>
              <a:defRPr sz="1688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68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13"/>
            </a:lvl3pPr>
            <a:lvl4pPr marL="1142683" indent="0">
              <a:buNone/>
              <a:defRPr sz="688"/>
            </a:lvl4pPr>
            <a:lvl5pPr marL="1523573" indent="0">
              <a:buNone/>
              <a:defRPr sz="688"/>
            </a:lvl5pPr>
            <a:lvl6pPr marL="1904467" indent="0">
              <a:buNone/>
              <a:defRPr sz="688"/>
            </a:lvl6pPr>
            <a:lvl7pPr marL="2285362" indent="0">
              <a:buNone/>
              <a:defRPr sz="688"/>
            </a:lvl7pPr>
            <a:lvl8pPr marL="2666253" indent="0">
              <a:buNone/>
              <a:defRPr sz="688"/>
            </a:lvl8pPr>
            <a:lvl9pPr marL="3047146" indent="0">
              <a:buNone/>
              <a:defRPr sz="6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64" y="4820883"/>
            <a:ext cx="2133600" cy="15478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35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64" y="4820883"/>
            <a:ext cx="2133600" cy="15478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50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4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64" y="4820883"/>
            <a:ext cx="2133600" cy="15478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13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64" y="4820883"/>
            <a:ext cx="2133600" cy="15478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39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3379" y="786356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64" y="4820883"/>
            <a:ext cx="2133600" cy="15478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93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3379" y="786356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64" y="4820883"/>
            <a:ext cx="2133600" cy="15478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5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9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5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34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98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77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70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2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C70261-DCF8-4A97-9502-E8EEF2364CDE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37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9" y="794150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4706938"/>
            <a:ext cx="8826500" cy="388620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6064" y="4820883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r">
              <a:defRPr sz="688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60948" y="4806157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849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88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88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88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88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88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688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688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688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688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13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25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13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13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13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1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5" Type="http://schemas.openxmlformats.org/officeDocument/2006/relationships/customXml" Target="../ink/ink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A065-9139-244A-86CE-7E7BF673F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146" y="1453409"/>
            <a:ext cx="8662147" cy="1102519"/>
          </a:xfrm>
        </p:spPr>
        <p:txBody>
          <a:bodyPr/>
          <a:lstStyle/>
          <a:p>
            <a:r>
              <a:rPr lang="en-US" dirty="0"/>
              <a:t>Modifying Configurations and Tolerances for Improved Convergence in PSpice for 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82DED-767D-4547-AF13-5AC0A5F27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Lucas Burnette</a:t>
            </a:r>
          </a:p>
          <a:p>
            <a:pPr eaLnBrk="1" hangingPunct="1"/>
            <a:r>
              <a:rPr lang="en-US" dirty="0"/>
              <a:t>Texas Instruments</a:t>
            </a:r>
          </a:p>
          <a:p>
            <a:pPr eaLnBrk="1" hangingPunct="1"/>
            <a:r>
              <a:rPr lang="en-US" dirty="0"/>
              <a:t>Precision Amplifiers</a:t>
            </a:r>
          </a:p>
          <a:p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FED6-4DE5-4EA6-A2AA-CB26039B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Setting CAP Initial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035F6-7F62-4D42-9D83-428012BE7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 err="1"/>
              <a:t>CTRL+LeftClick</a:t>
            </a:r>
            <a:r>
              <a:rPr lang="en-US" dirty="0"/>
              <a:t> to highlight multiple capacitors</a:t>
            </a:r>
          </a:p>
          <a:p>
            <a:pPr marL="342900" indent="-342900">
              <a:buAutoNum type="arabicPeriod"/>
            </a:pPr>
            <a:r>
              <a:rPr lang="en-US" dirty="0" err="1"/>
              <a:t>LeftClick</a:t>
            </a:r>
            <a:r>
              <a:rPr lang="en-US" dirty="0"/>
              <a:t> a capacitor twice to open Property Editor</a:t>
            </a:r>
          </a:p>
          <a:p>
            <a:pPr marL="342900" indent="-342900">
              <a:buAutoNum type="arabicPeriod"/>
            </a:pPr>
            <a:r>
              <a:rPr lang="en-US" dirty="0"/>
              <a:t>Change all IC fields to 0</a:t>
            </a:r>
          </a:p>
          <a:p>
            <a:pPr marL="342900" indent="-342900">
              <a:buAutoNum type="arabicPeriod"/>
            </a:pPr>
            <a:r>
              <a:rPr lang="en-US" dirty="0"/>
              <a:t>Click Apply and then close Property Editor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5AE26-7103-40A3-8DF0-F174B149B6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B15AC-307A-4B98-9CF4-D6DA819C9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86" y="2462816"/>
            <a:ext cx="3139361" cy="18943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B240C6-BC47-4756-9688-BA2A37630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161" y="1576578"/>
            <a:ext cx="2836657" cy="2943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03F73B-820A-424C-90D7-D87CDAF75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879" y="1412963"/>
            <a:ext cx="2401939" cy="1724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3CB7E93-3666-499A-AA94-A9828DB0D057}"/>
                  </a:ext>
                </a:extLst>
              </p14:cNvPr>
              <p14:cNvContentPartPr/>
              <p14:nvPr/>
            </p14:nvContentPartPr>
            <p14:xfrm>
              <a:off x="6969805" y="1232520"/>
              <a:ext cx="79560" cy="12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3CB7E93-3666-499A-AA94-A9828DB0D0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61165" y="1223520"/>
                <a:ext cx="97200" cy="1476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DFB9DA2-D91B-493B-A7EB-CCA16EB10A91}"/>
              </a:ext>
            </a:extLst>
          </p:cNvPr>
          <p:cNvSpPr txBox="1"/>
          <p:nvPr/>
        </p:nvSpPr>
        <p:spPr>
          <a:xfrm>
            <a:off x="6364023" y="905533"/>
            <a:ext cx="1669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Click Pivot if properties are horizontal for easier viewing!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D3256A-B907-4FDC-A37A-9E52281AC1DA}"/>
              </a:ext>
            </a:extLst>
          </p:cNvPr>
          <p:cNvSpPr/>
          <p:nvPr/>
        </p:nvSpPr>
        <p:spPr>
          <a:xfrm>
            <a:off x="6849035" y="1412963"/>
            <a:ext cx="322730" cy="129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5939C-719D-4119-9C3B-73D9ADA7D704}"/>
              </a:ext>
            </a:extLst>
          </p:cNvPr>
          <p:cNvSpPr/>
          <p:nvPr/>
        </p:nvSpPr>
        <p:spPr>
          <a:xfrm>
            <a:off x="5563161" y="2152701"/>
            <a:ext cx="2836657" cy="180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2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88D1-1457-483C-B99A-E2BFB9F7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5a (Transient) : Check SKIPBP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F21A7-09E3-4CF8-A0D7-13FD7EDE7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Go to Edit Simulation Profile</a:t>
            </a:r>
          </a:p>
          <a:p>
            <a:pPr marL="342900" indent="-342900">
              <a:buAutoNum type="arabicPeriod"/>
            </a:pPr>
            <a:r>
              <a:rPr lang="en-US" dirty="0"/>
              <a:t>Go to Analysis</a:t>
            </a:r>
          </a:p>
          <a:p>
            <a:pPr marL="342900" indent="-342900">
              <a:buAutoNum type="arabicPeriod"/>
            </a:pPr>
            <a:r>
              <a:rPr lang="en-US" dirty="0"/>
              <a:t>Check Skip initial transient bias point calculation (SKIPBP)</a:t>
            </a:r>
          </a:p>
          <a:p>
            <a:pPr marL="342900" indent="-342900">
              <a:buAutoNum type="arabicPeriod"/>
            </a:pPr>
            <a:r>
              <a:rPr lang="en-US" dirty="0"/>
              <a:t>Click Apply and then 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93306-897F-4854-8ABB-442903644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C8ED6-9627-4B21-A3B3-4B421AC77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714" y="2007099"/>
            <a:ext cx="5007957" cy="226289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94962D2-F496-4728-8574-84FCFD77D0BB}"/>
              </a:ext>
            </a:extLst>
          </p:cNvPr>
          <p:cNvSpPr/>
          <p:nvPr/>
        </p:nvSpPr>
        <p:spPr>
          <a:xfrm>
            <a:off x="3603764" y="2357857"/>
            <a:ext cx="451505" cy="197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C197FB-027F-4642-B184-38F9C918A556}"/>
              </a:ext>
            </a:extLst>
          </p:cNvPr>
          <p:cNvSpPr/>
          <p:nvPr/>
        </p:nvSpPr>
        <p:spPr>
          <a:xfrm>
            <a:off x="5853319" y="2860913"/>
            <a:ext cx="1686000" cy="180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43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88D1-1457-483C-B99A-E2BFB9F7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517778" cy="610791"/>
          </a:xfrm>
        </p:spPr>
        <p:txBody>
          <a:bodyPr/>
          <a:lstStyle/>
          <a:p>
            <a:r>
              <a:rPr lang="en-US" dirty="0"/>
              <a:t>Step 5b (Transient): Use pulse power supplies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4F21A7-09E3-4CF8-A0D7-13FD7EDE7F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>
                  <a:buAutoNum type="arabicPeriod"/>
                </a:pPr>
                <a:r>
                  <a:rPr lang="en-US" dirty="0"/>
                  <a:t>Go to Place &gt; PSpice Component &gt; Source &gt; Voltage Sources &gt; Pulse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Configure V1 as 0 and V2 as the desired VDD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Configure TD as 0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Calculate TR, TF as at least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∗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𝑉𝐶𝐶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Configure PW and PER as longer than simulation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4F21A7-09E3-4CF8-A0D7-13FD7EDE7F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8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93306-897F-4854-8ABB-442903644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5BB463-D52D-4D58-A656-06C9B6689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737578"/>
            <a:ext cx="4267200" cy="189137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AEC5B8-11A3-4B0C-B9C6-1DBBA4975400}"/>
              </a:ext>
            </a:extLst>
          </p:cNvPr>
          <p:cNvCxnSpPr/>
          <p:nvPr/>
        </p:nvCxnSpPr>
        <p:spPr>
          <a:xfrm>
            <a:off x="3587897" y="3571661"/>
            <a:ext cx="1219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376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6242-F68A-40A2-83CB-3D7E7252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Non-Convergence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7EEED8-AF28-4DBC-8F88-1CE9718BC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024" y="649196"/>
            <a:ext cx="5376384" cy="39483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44F0-14F4-4AFA-87A4-03C5EEF551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CCF29-CF88-441B-AF3E-1B8BEE301498}"/>
              </a:ext>
            </a:extLst>
          </p:cNvPr>
          <p:cNvSpPr txBox="1"/>
          <p:nvPr/>
        </p:nvSpPr>
        <p:spPr>
          <a:xfrm>
            <a:off x="4793879" y="3487378"/>
            <a:ext cx="4007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This is a Simulation Configuration for the </a:t>
            </a:r>
          </a:p>
          <a:p>
            <a:r>
              <a:rPr lang="en-US" sz="1400" i="1" dirty="0"/>
              <a:t>Open Loop Gain (A</a:t>
            </a:r>
            <a:r>
              <a:rPr lang="en-US" sz="800" b="1" i="1" dirty="0"/>
              <a:t>OL</a:t>
            </a:r>
            <a:r>
              <a:rPr lang="en-US" sz="1400" i="1" dirty="0"/>
              <a:t>) of the OPA3S328</a:t>
            </a:r>
          </a:p>
          <a:p>
            <a:r>
              <a:rPr lang="en-US" sz="1400" i="1" dirty="0"/>
              <a:t>AC Sweep from 1 Hz – 100 MHz</a:t>
            </a:r>
          </a:p>
          <a:p>
            <a:r>
              <a:rPr lang="en-US" sz="1400" i="1" dirty="0"/>
              <a:t>The circuit will not converge with default settings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54FD0-757F-4FD1-A653-49790703E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223" y="469417"/>
            <a:ext cx="2645024" cy="29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7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3AB6B-C890-48B3-A985-21E2A45F0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Non-Convergence Example -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AD4E8A-DA46-4722-8E38-6055D610B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135" y="679791"/>
            <a:ext cx="8015480" cy="35395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4F216-D3A0-4BE3-8F6C-BC858A9625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578CD4-97E5-4CAA-92F1-64BF5C721938}"/>
              </a:ext>
            </a:extLst>
          </p:cNvPr>
          <p:cNvSpPr txBox="1"/>
          <p:nvPr/>
        </p:nvSpPr>
        <p:spPr>
          <a:xfrm>
            <a:off x="395384" y="4181182"/>
            <a:ext cx="8257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After enabling </a:t>
            </a:r>
            <a:r>
              <a:rPr lang="en-US" sz="1400" i="1" dirty="0" err="1"/>
              <a:t>AutoConverge</a:t>
            </a:r>
            <a:r>
              <a:rPr lang="en-US" sz="1400" i="1" dirty="0"/>
              <a:t> (Step 1), the simulation converges.</a:t>
            </a:r>
          </a:p>
          <a:p>
            <a:r>
              <a:rPr lang="en-US" sz="1400" i="1" dirty="0"/>
              <a:t>After modifying the tolerances (Step 2), the simulation converges 300% faster.</a:t>
            </a:r>
          </a:p>
        </p:txBody>
      </p:sp>
    </p:spTree>
    <p:extLst>
      <p:ext uri="{BB962C8B-B14F-4D97-AF65-F5344CB8AC3E}">
        <p14:creationId xmlns:p14="http://schemas.microsoft.com/office/powerpoint/2010/main" val="82181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48BA-E763-4395-99CE-53F6A6A5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PSPICE Convergence FAQ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31C12-FC50-4673-946C-CF47E6766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42" y="717954"/>
            <a:ext cx="8344066" cy="3578357"/>
          </a:xfrm>
        </p:spPr>
        <p:txBody>
          <a:bodyPr/>
          <a:lstStyle/>
          <a:p>
            <a:r>
              <a:rPr lang="en-US" sz="1500" dirty="0"/>
              <a:t>What is convergence?</a:t>
            </a:r>
          </a:p>
          <a:p>
            <a:pPr lvl="1"/>
            <a:r>
              <a:rPr lang="en-US" sz="1500" dirty="0"/>
              <a:t>Convergence is when an electrical simulator is able to find a solution to a circuit. Many different factors influence convergence.</a:t>
            </a:r>
          </a:p>
          <a:p>
            <a:r>
              <a:rPr lang="en-US" sz="1500" dirty="0"/>
              <a:t>What can cause a failure to converge?</a:t>
            </a:r>
          </a:p>
          <a:p>
            <a:pPr lvl="1"/>
            <a:r>
              <a:rPr lang="en-US" sz="1500" dirty="0"/>
              <a:t>Improper connections, faulty spice models, tight tolerances, and oscillations</a:t>
            </a:r>
          </a:p>
          <a:p>
            <a:r>
              <a:rPr lang="en-US" sz="1500" dirty="0"/>
              <a:t>How can I make my simulation converge?</a:t>
            </a:r>
          </a:p>
          <a:p>
            <a:pPr lvl="1"/>
            <a:r>
              <a:rPr lang="en-US" sz="1500" dirty="0"/>
              <a:t>Fix glaring circuit issues (PWR and GND connections, current directions)</a:t>
            </a:r>
          </a:p>
          <a:p>
            <a:pPr lvl="1"/>
            <a:r>
              <a:rPr lang="en-US" sz="1500" dirty="0"/>
              <a:t>Simplify circuit</a:t>
            </a:r>
          </a:p>
          <a:p>
            <a:pPr lvl="1"/>
            <a:r>
              <a:rPr lang="en-US" sz="1500" dirty="0"/>
              <a:t>Check 3</a:t>
            </a:r>
            <a:r>
              <a:rPr lang="en-US" sz="1500" baseline="30000" dirty="0"/>
              <a:t>rd</a:t>
            </a:r>
            <a:r>
              <a:rPr lang="en-US" sz="1500" dirty="0"/>
              <a:t> party models first, then TI models (isolate and simulate)</a:t>
            </a:r>
          </a:p>
          <a:p>
            <a:pPr lvl="1"/>
            <a:r>
              <a:rPr lang="en-US" sz="1500" dirty="0"/>
              <a:t>Modify</a:t>
            </a:r>
          </a:p>
          <a:p>
            <a:pPr lvl="2"/>
            <a:r>
              <a:rPr lang="en-US" sz="1400" dirty="0"/>
              <a:t>Auto-Converge</a:t>
            </a:r>
          </a:p>
          <a:p>
            <a:pPr lvl="2"/>
            <a:r>
              <a:rPr lang="en-US" dirty="0"/>
              <a:t>Tolerances</a:t>
            </a:r>
          </a:p>
          <a:p>
            <a:pPr lvl="2"/>
            <a:r>
              <a:rPr lang="en-US" dirty="0"/>
              <a:t>Simulation Conditions</a:t>
            </a:r>
          </a:p>
          <a:p>
            <a:pPr lvl="1"/>
            <a:r>
              <a:rPr lang="en-US" sz="1500" dirty="0"/>
              <a:t>The parameters above will be discussed in the following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08AA3-BC0E-48D8-9C3E-174E25AE5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48BA-E763-4395-99CE-53F6A6A5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Tolerances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31C12-FC50-4673-946C-CF47E6766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10" y="717025"/>
            <a:ext cx="8725065" cy="3709449"/>
          </a:xfrm>
        </p:spPr>
        <p:txBody>
          <a:bodyPr/>
          <a:lstStyle/>
          <a:p>
            <a:r>
              <a:rPr lang="en-US" dirty="0"/>
              <a:t>What are tolerances in PSpice for TI?</a:t>
            </a:r>
          </a:p>
          <a:p>
            <a:pPr lvl="1"/>
            <a:r>
              <a:rPr lang="en-US" dirty="0"/>
              <a:t>Tolerances are how much error/iterations will be accepted when finding a circuit’s solution</a:t>
            </a:r>
          </a:p>
          <a:p>
            <a:pPr lvl="1"/>
            <a:r>
              <a:rPr lang="en-US" dirty="0"/>
              <a:t>Loosening tolerances can help the simulation converge and also speed up simulations</a:t>
            </a:r>
          </a:p>
          <a:p>
            <a:pPr lvl="1"/>
            <a:r>
              <a:rPr lang="en-US" dirty="0"/>
              <a:t>Larger tolerances mean the simulation is less accurate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08AA3-BC0E-48D8-9C3E-174E25AE5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A9934F-7A40-4B8A-A4CF-F129CAD5D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547" y="2268813"/>
            <a:ext cx="3908655" cy="2173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8371CF-1D07-48F8-948D-0E7118DE6754}"/>
              </a:ext>
            </a:extLst>
          </p:cNvPr>
          <p:cNvSpPr txBox="1"/>
          <p:nvPr/>
        </p:nvSpPr>
        <p:spPr>
          <a:xfrm>
            <a:off x="4065493" y="1961036"/>
            <a:ext cx="2487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(Recommended vs Default)</a:t>
            </a:r>
          </a:p>
        </p:txBody>
      </p:sp>
    </p:spTree>
    <p:extLst>
      <p:ext uri="{BB962C8B-B14F-4D97-AF65-F5344CB8AC3E}">
        <p14:creationId xmlns:p14="http://schemas.microsoft.com/office/powerpoint/2010/main" val="224097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A20F-1AD0-4D92-8571-EBC792EF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Tolerances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11832-19D3-42C0-88A6-68ACED612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8" y="786357"/>
            <a:ext cx="8604434" cy="3709449"/>
          </a:xfrm>
        </p:spPr>
        <p:txBody>
          <a:bodyPr/>
          <a:lstStyle/>
          <a:p>
            <a:r>
              <a:rPr lang="en-US" b="1" dirty="0"/>
              <a:t>RELTOL</a:t>
            </a:r>
            <a:r>
              <a:rPr lang="en-US" dirty="0"/>
              <a:t> – Relative accuracy of voltages and currents [%] – </a:t>
            </a:r>
            <a:r>
              <a:rPr lang="en-US" i="1" dirty="0"/>
              <a:t>Universal accuracy</a:t>
            </a:r>
          </a:p>
          <a:p>
            <a:r>
              <a:rPr lang="en-US" b="1" dirty="0"/>
              <a:t>VNTOL</a:t>
            </a:r>
            <a:r>
              <a:rPr lang="en-US" dirty="0"/>
              <a:t> – Best accuracy of voltages [V] – </a:t>
            </a:r>
            <a:r>
              <a:rPr lang="en-US" i="1" dirty="0"/>
              <a:t>Smaller values are ignored</a:t>
            </a:r>
          </a:p>
          <a:p>
            <a:r>
              <a:rPr lang="en-US" b="1" dirty="0"/>
              <a:t>ABSTOL</a:t>
            </a:r>
            <a:r>
              <a:rPr lang="en-US" dirty="0"/>
              <a:t> – Best accuracy of currents [A] – </a:t>
            </a:r>
            <a:r>
              <a:rPr lang="en-US" i="1" dirty="0"/>
              <a:t>Smaller values are ignored</a:t>
            </a:r>
          </a:p>
          <a:p>
            <a:r>
              <a:rPr lang="en-US" b="1" dirty="0"/>
              <a:t>CHGTOL </a:t>
            </a:r>
            <a:r>
              <a:rPr lang="en-US" dirty="0"/>
              <a:t>– Best accuracy of charges [C] – </a:t>
            </a:r>
            <a:r>
              <a:rPr lang="en-US" i="1" dirty="0"/>
              <a:t>Smaller values are ignored</a:t>
            </a:r>
          </a:p>
          <a:p>
            <a:r>
              <a:rPr lang="en-US" b="1" dirty="0"/>
              <a:t>GMIN</a:t>
            </a:r>
            <a:r>
              <a:rPr lang="en-US" dirty="0"/>
              <a:t> – Minimum conductance for any branch [1/</a:t>
            </a:r>
            <a:r>
              <a:rPr lang="el-GR" dirty="0"/>
              <a:t>Ω</a:t>
            </a:r>
            <a:r>
              <a:rPr lang="en-US" dirty="0"/>
              <a:t>] – </a:t>
            </a:r>
            <a:r>
              <a:rPr lang="en-US" i="1" dirty="0"/>
              <a:t>Added to nonlinear devices</a:t>
            </a:r>
          </a:p>
          <a:p>
            <a:r>
              <a:rPr lang="en-US" b="1" dirty="0"/>
              <a:t>ITL1</a:t>
            </a:r>
            <a:r>
              <a:rPr lang="en-US" dirty="0"/>
              <a:t> – DC and bias “blind” iteration limit – </a:t>
            </a:r>
            <a:r>
              <a:rPr lang="en-US" i="1" dirty="0"/>
              <a:t>Maximum iterations</a:t>
            </a:r>
          </a:p>
          <a:p>
            <a:r>
              <a:rPr lang="en-US" b="1" dirty="0"/>
              <a:t>ITL2</a:t>
            </a:r>
            <a:r>
              <a:rPr lang="en-US" dirty="0"/>
              <a:t> – DC and bias “best guess” iteration limit – </a:t>
            </a:r>
            <a:r>
              <a:rPr lang="en-US" i="1" dirty="0"/>
              <a:t>Maximum step iterations</a:t>
            </a:r>
          </a:p>
          <a:p>
            <a:r>
              <a:rPr lang="en-US" b="1" dirty="0"/>
              <a:t>ITL4</a:t>
            </a:r>
            <a:r>
              <a:rPr lang="en-US" dirty="0"/>
              <a:t> – Transient time point iteration limit – </a:t>
            </a:r>
            <a:r>
              <a:rPr lang="en-US" i="1" dirty="0"/>
              <a:t>Maximum transient step iterations</a:t>
            </a:r>
          </a:p>
          <a:p>
            <a:r>
              <a:rPr lang="en-US" b="1" dirty="0"/>
              <a:t>TSTOP</a:t>
            </a:r>
            <a:r>
              <a:rPr lang="en-US" dirty="0"/>
              <a:t> – Run to time [s]</a:t>
            </a:r>
          </a:p>
          <a:p>
            <a:r>
              <a:rPr lang="en-US" b="1" dirty="0"/>
              <a:t>TMAX</a:t>
            </a:r>
            <a:r>
              <a:rPr lang="en-US" dirty="0"/>
              <a:t> – Maximum step size [s]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C036E-2797-4040-A853-DA65F4DF6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5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A20F-1AD0-4D92-8571-EBC792EF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PSpice for TI vs TINA-TI – Default Tolerances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C036E-2797-4040-A853-DA65F4DF6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8FF5D6-8BC7-4794-B3E2-1D10B2A11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670795"/>
              </p:ext>
            </p:extLst>
          </p:nvPr>
        </p:nvGraphicFramePr>
        <p:xfrm>
          <a:off x="650875" y="666951"/>
          <a:ext cx="7620000" cy="389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520625899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332242384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247304624"/>
                    </a:ext>
                  </a:extLst>
                </a:gridCol>
              </a:tblGrid>
              <a:tr h="432985">
                <a:tc>
                  <a:txBody>
                    <a:bodyPr/>
                    <a:lstStyle/>
                    <a:p>
                      <a:r>
                        <a:rPr lang="en-US" sz="2000" dirty="0"/>
                        <a:t>Tolerance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PSpice for 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TINA-TI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436326"/>
                  </a:ext>
                </a:extLst>
              </a:tr>
              <a:tr h="432985">
                <a:tc>
                  <a:txBody>
                    <a:bodyPr/>
                    <a:lstStyle/>
                    <a:p>
                      <a:r>
                        <a:rPr lang="en-US" sz="2000" dirty="0"/>
                        <a:t>RELTOL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105286"/>
                  </a:ext>
                </a:extLst>
              </a:tr>
              <a:tr h="432985">
                <a:tc>
                  <a:txBody>
                    <a:bodyPr/>
                    <a:lstStyle/>
                    <a:p>
                      <a:r>
                        <a:rPr lang="en-US" sz="2000" dirty="0"/>
                        <a:t>VNTOL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75400"/>
                  </a:ext>
                </a:extLst>
              </a:tr>
              <a:tr h="432985">
                <a:tc>
                  <a:txBody>
                    <a:bodyPr/>
                    <a:lstStyle/>
                    <a:p>
                      <a:r>
                        <a:rPr lang="en-US" sz="2000" dirty="0"/>
                        <a:t>ABSTOL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523978"/>
                  </a:ext>
                </a:extLst>
              </a:tr>
              <a:tr h="432985">
                <a:tc>
                  <a:txBody>
                    <a:bodyPr/>
                    <a:lstStyle/>
                    <a:p>
                      <a:r>
                        <a:rPr lang="en-US" sz="2000" dirty="0"/>
                        <a:t>CHGTOL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819430"/>
                  </a:ext>
                </a:extLst>
              </a:tr>
              <a:tr h="432985">
                <a:tc>
                  <a:txBody>
                    <a:bodyPr/>
                    <a:lstStyle/>
                    <a:p>
                      <a:r>
                        <a:rPr lang="en-US" sz="2000" dirty="0"/>
                        <a:t>GMIN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350555"/>
                  </a:ext>
                </a:extLst>
              </a:tr>
              <a:tr h="432985">
                <a:tc>
                  <a:txBody>
                    <a:bodyPr/>
                    <a:lstStyle/>
                    <a:p>
                      <a:r>
                        <a:rPr lang="en-US" sz="2000" dirty="0"/>
                        <a:t>ITL1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4227"/>
                  </a:ext>
                </a:extLst>
              </a:tr>
              <a:tr h="432985">
                <a:tc>
                  <a:txBody>
                    <a:bodyPr/>
                    <a:lstStyle/>
                    <a:p>
                      <a:r>
                        <a:rPr lang="en-US" sz="2000" dirty="0"/>
                        <a:t>ITL2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647222"/>
                  </a:ext>
                </a:extLst>
              </a:tr>
              <a:tr h="432985">
                <a:tc>
                  <a:txBody>
                    <a:bodyPr/>
                    <a:lstStyle/>
                    <a:p>
                      <a:r>
                        <a:rPr lang="en-US" sz="2000" dirty="0"/>
                        <a:t>ITL4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92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42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ED08-6D94-4C74-A16D-6D6CFF15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Steps to Fix Convergence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1726A-3BF7-4189-9730-AFF4B03D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8" y="611545"/>
            <a:ext cx="8467725" cy="3709449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1600" dirty="0"/>
              <a:t>Enable </a:t>
            </a:r>
            <a:r>
              <a:rPr lang="en-US" sz="1600" dirty="0" err="1"/>
              <a:t>AutoConverge</a:t>
            </a:r>
            <a:r>
              <a:rPr lang="en-US" sz="1600" dirty="0"/>
              <a:t> and run simulation</a:t>
            </a:r>
          </a:p>
          <a:p>
            <a:pPr marL="342900" indent="-342900">
              <a:buAutoNum type="arabicPeriod"/>
            </a:pPr>
            <a:r>
              <a:rPr lang="en-US" sz="1600" dirty="0"/>
              <a:t>Modify simulation tolerances</a:t>
            </a:r>
          </a:p>
          <a:p>
            <a:pPr marL="632539" lvl="1" indent="-342900">
              <a:buFont typeface="+mj-lt"/>
              <a:buAutoNum type="alphaLcPeriod"/>
            </a:pPr>
            <a:r>
              <a:rPr lang="en-US" dirty="0"/>
              <a:t>Change ABSTOL to 100p</a:t>
            </a:r>
          </a:p>
          <a:p>
            <a:pPr marL="632539" lvl="1" indent="-342900">
              <a:buAutoNum type="alphaLcPeriod"/>
            </a:pPr>
            <a:r>
              <a:rPr lang="en-US" dirty="0"/>
              <a:t>Change VNTOL to 1m</a:t>
            </a:r>
          </a:p>
          <a:p>
            <a:pPr marL="632539" lvl="1" indent="-342900">
              <a:buAutoNum type="alphaLcPeriod"/>
            </a:pPr>
            <a:r>
              <a:rPr lang="en-US" dirty="0"/>
              <a:t>Change RELTOL to 2m</a:t>
            </a:r>
          </a:p>
          <a:p>
            <a:pPr marL="342900" indent="-342900">
              <a:buAutoNum type="arabicPeriod"/>
            </a:pPr>
            <a:r>
              <a:rPr lang="en-US" sz="1600" dirty="0"/>
              <a:t>Modify </a:t>
            </a:r>
            <a:r>
              <a:rPr lang="en-US" sz="1600" dirty="0" err="1"/>
              <a:t>pseudotransient</a:t>
            </a:r>
            <a:r>
              <a:rPr lang="en-US" sz="1600" dirty="0"/>
              <a:t> options</a:t>
            </a:r>
          </a:p>
          <a:p>
            <a:pPr marL="632539" lvl="1" indent="-342900">
              <a:buAutoNum type="arabicPeriod"/>
            </a:pPr>
            <a:r>
              <a:rPr lang="en-US" dirty="0"/>
              <a:t>Change PTRANABSTOL to 10u</a:t>
            </a:r>
          </a:p>
          <a:p>
            <a:pPr marL="632539" lvl="1" indent="-342900">
              <a:buAutoNum type="arabicPeriod"/>
            </a:pPr>
            <a:r>
              <a:rPr lang="en-US" dirty="0"/>
              <a:t>Change PTRANVNTOL to 100u</a:t>
            </a:r>
          </a:p>
          <a:p>
            <a:pPr marL="342900" indent="-342900">
              <a:buAutoNum type="arabicPeriod"/>
            </a:pPr>
            <a:r>
              <a:rPr lang="en-US" sz="1600" dirty="0"/>
              <a:t>Set the initial conditions (IC) of capacitors to 0</a:t>
            </a:r>
          </a:p>
          <a:p>
            <a:pPr marL="342900" indent="-342900">
              <a:buAutoNum type="arabicPeriod"/>
            </a:pPr>
            <a:r>
              <a:rPr lang="en-US" sz="1600" dirty="0"/>
              <a:t>If transient:</a:t>
            </a:r>
          </a:p>
          <a:p>
            <a:pPr marL="632539" lvl="1" indent="-342900">
              <a:buFont typeface="+mj-lt"/>
              <a:buAutoNum type="alphaLcPeriod"/>
            </a:pPr>
            <a:r>
              <a:rPr lang="en-US" dirty="0"/>
              <a:t>Check the “Skip initial transient bias point calculation” (SKIPBP) checkbox</a:t>
            </a:r>
          </a:p>
          <a:p>
            <a:pPr marL="632539" lvl="1" indent="-342900">
              <a:buAutoNum type="alphaLcPeriod"/>
            </a:pPr>
            <a:r>
              <a:rPr lang="en-US" dirty="0"/>
              <a:t>Switch power supplies to pulse and start at 0</a:t>
            </a:r>
          </a:p>
          <a:p>
            <a:pPr marL="0" indent="0">
              <a:buNone/>
            </a:pPr>
            <a:r>
              <a:rPr lang="en-US" sz="1600" i="1" dirty="0"/>
              <a:t>Note: Each step reduces simulation accuracy, especially RELTOL. </a:t>
            </a:r>
          </a:p>
          <a:p>
            <a:pPr marL="0" indent="0">
              <a:buNone/>
            </a:pPr>
            <a:r>
              <a:rPr lang="en-US" sz="1600" i="1" dirty="0"/>
              <a:t>         </a:t>
            </a:r>
            <a:r>
              <a:rPr lang="en-US" sz="1600" i="1" u="sng" dirty="0"/>
              <a:t>Try running your simulation with each step!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6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79D35-EBBD-41E7-9163-B688303374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8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88D1-1457-483C-B99A-E2BFB9F7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Enabling </a:t>
            </a:r>
            <a:r>
              <a:rPr lang="en-US" dirty="0" err="1"/>
              <a:t>AutoConverge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F21A7-09E3-4CF8-A0D7-13FD7EDE7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Go to Edit Simulation Profile</a:t>
            </a:r>
          </a:p>
          <a:p>
            <a:pPr marL="342900" indent="-342900">
              <a:buAutoNum type="arabicPeriod"/>
            </a:pPr>
            <a:r>
              <a:rPr lang="en-US" dirty="0"/>
              <a:t>Go to Options &gt; Analog Simulation &gt; Auto Converge</a:t>
            </a:r>
          </a:p>
          <a:p>
            <a:pPr marL="342900" indent="-342900">
              <a:buAutoNum type="arabicPeriod"/>
            </a:pPr>
            <a:r>
              <a:rPr lang="en-US" dirty="0"/>
              <a:t>Check </a:t>
            </a:r>
            <a:r>
              <a:rPr lang="en-US" dirty="0" err="1"/>
              <a:t>AutoConverge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Click Apply and then 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93306-897F-4854-8ABB-442903644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D9085-A595-4164-8213-7C855FCBC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129" y="1707250"/>
            <a:ext cx="5338793" cy="24389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A0E99E8-F2FE-4D93-BC9C-176908C00F0D}"/>
              </a:ext>
            </a:extLst>
          </p:cNvPr>
          <p:cNvSpPr/>
          <p:nvPr/>
        </p:nvSpPr>
        <p:spPr>
          <a:xfrm>
            <a:off x="3594987" y="2416964"/>
            <a:ext cx="367553" cy="2241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93195B-89DE-49CD-85EA-9BE7A73134CF}"/>
              </a:ext>
            </a:extLst>
          </p:cNvPr>
          <p:cNvSpPr/>
          <p:nvPr/>
        </p:nvSpPr>
        <p:spPr>
          <a:xfrm>
            <a:off x="4993714" y="2245285"/>
            <a:ext cx="676835" cy="197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ED97BA-F8B5-4A71-A265-F796CEB94610}"/>
              </a:ext>
            </a:extLst>
          </p:cNvPr>
          <p:cNvSpPr/>
          <p:nvPr/>
        </p:nvSpPr>
        <p:spPr>
          <a:xfrm>
            <a:off x="6028765" y="2088776"/>
            <a:ext cx="739588" cy="197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4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D9F2-39EF-466B-8EDF-2DDFCDEE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Changing Tolerances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06909-C737-49D5-AE76-7B5D895F1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Go to Edit Simulation Profile</a:t>
            </a:r>
          </a:p>
          <a:p>
            <a:pPr marL="342900" indent="-342900">
              <a:buAutoNum type="arabicPeriod"/>
            </a:pPr>
            <a:r>
              <a:rPr lang="en-US" dirty="0"/>
              <a:t>Go to Options &gt; Analog Simulation &gt; General</a:t>
            </a:r>
          </a:p>
          <a:p>
            <a:pPr marL="342900" indent="-342900">
              <a:buAutoNum type="arabicPeriod"/>
            </a:pPr>
            <a:r>
              <a:rPr lang="en-US" dirty="0"/>
              <a:t>Change ABSTOL to 1n</a:t>
            </a:r>
          </a:p>
          <a:p>
            <a:pPr marL="342900" indent="-342900">
              <a:buAutoNum type="arabicPeriod"/>
            </a:pPr>
            <a:r>
              <a:rPr lang="en-US" dirty="0"/>
              <a:t>Change VNTOL to 1m</a:t>
            </a:r>
          </a:p>
          <a:p>
            <a:pPr marL="342900" indent="-342900">
              <a:buAutoNum type="arabicPeriod"/>
            </a:pPr>
            <a:r>
              <a:rPr lang="en-US" dirty="0"/>
              <a:t>Change RELTOL to 2m</a:t>
            </a:r>
          </a:p>
          <a:p>
            <a:pPr marL="342900" indent="-342900">
              <a:buAutoNum type="arabicPeriod"/>
            </a:pPr>
            <a:r>
              <a:rPr lang="en-US" dirty="0"/>
              <a:t>Click Apply and then 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1CC5B-A8B0-40F8-A47C-9B9B2A25BB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AD2B3-5AE9-45C4-AF83-FACEF1076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859" y="1711609"/>
            <a:ext cx="5492612" cy="24824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27106E-877A-4CB3-9BE3-B807E09C2B6A}"/>
              </a:ext>
            </a:extLst>
          </p:cNvPr>
          <p:cNvSpPr/>
          <p:nvPr/>
        </p:nvSpPr>
        <p:spPr>
          <a:xfrm>
            <a:off x="6234953" y="2250141"/>
            <a:ext cx="1093694" cy="367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84F2C8-2361-44D8-99BB-90B4D65CDC9B}"/>
              </a:ext>
            </a:extLst>
          </p:cNvPr>
          <p:cNvSpPr/>
          <p:nvPr/>
        </p:nvSpPr>
        <p:spPr>
          <a:xfrm>
            <a:off x="3554506" y="2433918"/>
            <a:ext cx="367553" cy="2241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CE9D9E-1D53-4B69-B7B5-55C2335E083B}"/>
              </a:ext>
            </a:extLst>
          </p:cNvPr>
          <p:cNvSpPr/>
          <p:nvPr/>
        </p:nvSpPr>
        <p:spPr>
          <a:xfrm>
            <a:off x="4961965" y="2124635"/>
            <a:ext cx="533400" cy="197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2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D9F2-39EF-466B-8EDF-2DDFCDEE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Changing </a:t>
            </a:r>
            <a:r>
              <a:rPr lang="en-US" dirty="0" err="1"/>
              <a:t>Pseudotransient</a:t>
            </a:r>
            <a:r>
              <a:rPr lang="en-US" dirty="0"/>
              <a:t>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06909-C737-49D5-AE76-7B5D895F1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In your schematic, go to Place &gt; Text (or use the hotkey “T”)</a:t>
            </a:r>
          </a:p>
          <a:p>
            <a:pPr marL="342900" indent="-342900">
              <a:buAutoNum type="arabicPeriod"/>
            </a:pPr>
            <a:r>
              <a:rPr lang="en-US" dirty="0"/>
              <a:t>Type “@</a:t>
            </a:r>
            <a:r>
              <a:rPr lang="en-US" dirty="0" err="1"/>
              <a:t>Pspice</a:t>
            </a:r>
            <a:r>
              <a:rPr lang="en-US" dirty="0"/>
              <a:t>: .options PTRANABSTOL=10u PTRANVNTOL=100u”</a:t>
            </a:r>
          </a:p>
          <a:p>
            <a:pPr marL="342900" indent="-342900">
              <a:buAutoNum type="arabicPeriod"/>
            </a:pPr>
            <a:r>
              <a:rPr lang="en-US" dirty="0"/>
              <a:t>Click OK and place text in schematic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1CC5B-A8B0-40F8-A47C-9B9B2A25BB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63E1A1-569A-4D20-8FD4-E9180F16B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259" y="2022867"/>
            <a:ext cx="3055231" cy="24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40054"/>
      </p:ext>
    </p:extLst>
  </p:cSld>
  <p:clrMapOvr>
    <a:masterClrMapping/>
  </p:clrMapOvr>
</p:sld>
</file>

<file path=ppt/theme/theme1.xml><?xml version="1.0" encoding="utf-8"?>
<a:theme xmlns:a="http://schemas.openxmlformats.org/drawingml/2006/main" name="2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450184F-FECE-4F4E-9465-90FF95DEA0E4}" vid="{4EBE6972-D454-4FA8-9A2F-9FAFE2BB3233}"/>
    </a:ext>
  </a:extLst>
</a:theme>
</file>

<file path=ppt/theme/theme2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 - No CIP marking</Template>
  <TotalTime>20878</TotalTime>
  <Words>745</Words>
  <Application>Microsoft Office PowerPoint</Application>
  <PresentationFormat>On-screen Show (16:9)</PresentationFormat>
  <Paragraphs>133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 Math</vt:lpstr>
      <vt:lpstr>2_FinalPowerpoint</vt:lpstr>
      <vt:lpstr>FinalPowerpoint</vt:lpstr>
      <vt:lpstr>Modifying Configurations and Tolerances for Improved Convergence in PSpice for TI</vt:lpstr>
      <vt:lpstr>PSPICE Convergence FAQ</vt:lpstr>
      <vt:lpstr>Tolerances Overview</vt:lpstr>
      <vt:lpstr>Tolerances Definitions</vt:lpstr>
      <vt:lpstr>PSpice for TI vs TINA-TI – Default Tolerances</vt:lpstr>
      <vt:lpstr>Recommended Steps to Fix Convergence Issues</vt:lpstr>
      <vt:lpstr>Step 1: Enabling AutoConverge</vt:lpstr>
      <vt:lpstr>Step 2: Changing Tolerances</vt:lpstr>
      <vt:lpstr>Step 3: Changing Pseudotransient Options</vt:lpstr>
      <vt:lpstr>Step 4: Setting CAP Initial Conditions</vt:lpstr>
      <vt:lpstr>Step 5a (Transient) : Check SKIPBP</vt:lpstr>
      <vt:lpstr>Step 5b (Transient): Use pulse power supplies</vt:lpstr>
      <vt:lpstr>Non-Convergence Example</vt:lpstr>
      <vt:lpstr> Non-Convergence Example - Results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Burnette, Lucas</dc:creator>
  <cp:lastModifiedBy>Burnette, Lucas</cp:lastModifiedBy>
  <cp:revision>107</cp:revision>
  <dcterms:created xsi:type="dcterms:W3CDTF">2022-09-09T15:27:37Z</dcterms:created>
  <dcterms:modified xsi:type="dcterms:W3CDTF">2023-03-17T17:42:30Z</dcterms:modified>
</cp:coreProperties>
</file>