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9" r:id="rId5"/>
    <p:sldId id="320" r:id="rId6"/>
    <p:sldId id="321" r:id="rId7"/>
    <p:sldId id="322" r:id="rId8"/>
    <p:sldId id="537"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569" r:id="rId24"/>
    <p:sldId id="338" r:id="rId25"/>
    <p:sldId id="339" r:id="rId26"/>
    <p:sldId id="585" r:id="rId27"/>
    <p:sldId id="586"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8D6"/>
    <a:srgbClr val="20F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6374" autoAdjust="0"/>
  </p:normalViewPr>
  <p:slideViewPr>
    <p:cSldViewPr snapToGrid="0" snapToObjects="1">
      <p:cViewPr varScale="1">
        <p:scale>
          <a:sx n="158" d="100"/>
          <a:sy n="158" d="100"/>
        </p:scale>
        <p:origin x="498" y="13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B55CA9-CECA-42E3-829B-3A0B1B9A2F4D}" type="datetimeFigureOut">
              <a:rPr lang="en-US" smtClean="0"/>
              <a:pPr/>
              <a:t>1/13/2023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1C228-45F2-4BE7-8DD1-C2994D3BBA8A}" type="slidenum">
              <a:rPr lang="en-US" smtClean="0"/>
              <a:pPr/>
              <a:t>‹#›</a:t>
            </a:fld>
            <a:endParaRPr lang="en-US"/>
          </a:p>
        </p:txBody>
      </p:sp>
    </p:spTree>
    <p:extLst>
      <p:ext uri="{BB962C8B-B14F-4D97-AF65-F5344CB8AC3E}">
        <p14:creationId xmlns:p14="http://schemas.microsoft.com/office/powerpoint/2010/main" val="1996053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Hello, and welcome to the lecture for the TI Precision Lab</a:t>
            </a:r>
            <a:r>
              <a:rPr lang="en-US" baseline="0" dirty="0"/>
              <a:t> </a:t>
            </a:r>
            <a:r>
              <a:rPr lang="en-US" dirty="0"/>
              <a:t>discussing input offset voltage, or V</a:t>
            </a:r>
            <a:r>
              <a:rPr lang="en-US" baseline="-25000" dirty="0"/>
              <a:t>OS</a:t>
            </a:r>
            <a:r>
              <a:rPr lang="en-US" dirty="0"/>
              <a:t>.  In this lecture we’ll discuss</a:t>
            </a:r>
            <a:r>
              <a:rPr lang="en-US" baseline="0" dirty="0"/>
              <a:t> op amp V</a:t>
            </a:r>
            <a:r>
              <a:rPr lang="en-US" baseline="-25000" dirty="0"/>
              <a:t>OS</a:t>
            </a:r>
            <a:r>
              <a:rPr lang="en-US" baseline="0" dirty="0"/>
              <a:t> specifications, V</a:t>
            </a:r>
            <a:r>
              <a:rPr lang="en-US" baseline="-25000" dirty="0"/>
              <a:t>OS</a:t>
            </a:r>
            <a:r>
              <a:rPr lang="en-US" baseline="0" dirty="0"/>
              <a:t> drift over temperature, input  bias current (or I</a:t>
            </a:r>
            <a:r>
              <a:rPr lang="en-US" baseline="-25000" dirty="0"/>
              <a:t>B</a:t>
            </a:r>
            <a:r>
              <a:rPr lang="en-US" baseline="0" dirty="0"/>
              <a:t>), and input bias current drift over temperature. We’ll also show the range of V</a:t>
            </a:r>
            <a:r>
              <a:rPr lang="en-US" baseline="-25000" dirty="0"/>
              <a:t>OS</a:t>
            </a:r>
            <a:r>
              <a:rPr lang="en-US" baseline="0" dirty="0"/>
              <a:t> and I</a:t>
            </a:r>
            <a:r>
              <a:rPr lang="en-US" baseline="-25000" dirty="0"/>
              <a:t>B</a:t>
            </a:r>
            <a:r>
              <a:rPr lang="en-US" baseline="0" dirty="0"/>
              <a:t> across many different Texas Instruments op amps.</a:t>
            </a:r>
            <a:endParaRPr lang="en-US" dirty="0"/>
          </a:p>
          <a:p>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The graph above shows the maximum output sinusoidal waveform that can be generated without slew-induced distortion. This</a:t>
            </a:r>
            <a:r>
              <a:rPr lang="en-US" baseline="0" dirty="0"/>
              <a:t> example considers a </a:t>
            </a:r>
            <a:r>
              <a:rPr lang="en-US" dirty="0"/>
              <a:t>200kHz signal</a:t>
            </a:r>
            <a:r>
              <a:rPr lang="en-US" baseline="0" dirty="0"/>
              <a:t> at both 7.5Vpk and 10Vpk</a:t>
            </a:r>
            <a:r>
              <a:rPr lang="en-US" dirty="0"/>
              <a:t>.  At 7.5Vpk,</a:t>
            </a:r>
            <a:r>
              <a:rPr lang="en-US" baseline="0" dirty="0"/>
              <a:t> the </a:t>
            </a:r>
            <a:r>
              <a:rPr lang="en-US" dirty="0"/>
              <a:t>output signal is under the curve and therefore will not be distorted by slew rate limitations.  At 10Vpk, the output signal is above the curve and will be distorted by slew rate limits. </a:t>
            </a:r>
          </a:p>
        </p:txBody>
      </p:sp>
      <p:sp>
        <p:nvSpPr>
          <p:cNvPr id="4" name="Slide Number Placeholder 3"/>
          <p:cNvSpPr>
            <a:spLocks noGrp="1"/>
          </p:cNvSpPr>
          <p:nvPr>
            <p:ph type="sldNum" sz="quarter" idx="10"/>
          </p:nvPr>
        </p:nvSpPr>
        <p:spPr/>
        <p:txBody>
          <a:bodyPr/>
          <a:lstStyle/>
          <a:p>
            <a:fld id="{F603C3B5-9CFC-4B60-AD1F-942309290D4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Let’s simulate the conditions</a:t>
            </a:r>
            <a:r>
              <a:rPr lang="en-US" baseline="0" dirty="0"/>
              <a:t> of the previous slide. With 7.5Vpk output, the response is sinusoidal with minimal distortion. However, with 10Vpk output, in a condition outside the full power bandwidth curve, the device is slew-rate limited and the output distorts.</a:t>
            </a:r>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This slide illustrates that the maximum output vs. frequency</a:t>
            </a:r>
            <a:r>
              <a:rPr lang="en-US" baseline="0" dirty="0"/>
              <a:t> </a:t>
            </a:r>
            <a:r>
              <a:rPr lang="en-US" dirty="0"/>
              <a:t>curve can be derived with calculus.  You can go through the math on your own, but the key point is that the final equation,</a:t>
            </a:r>
            <a:r>
              <a:rPr lang="en-US" baseline="0" dirty="0"/>
              <a:t> </a:t>
            </a:r>
            <a:r>
              <a:rPr lang="en-US" dirty="0" err="1"/>
              <a:t>Vpk</a:t>
            </a:r>
            <a:r>
              <a:rPr lang="en-US" dirty="0"/>
              <a:t> = SR / (2 PI f) can be used if this curve is not available. The example shown in red confirms that the equation yields the same result as the curve.</a:t>
            </a:r>
          </a:p>
        </p:txBody>
      </p:sp>
      <p:sp>
        <p:nvSpPr>
          <p:cNvPr id="4" name="Slide Number Placeholder 3"/>
          <p:cNvSpPr>
            <a:spLocks noGrp="1"/>
          </p:cNvSpPr>
          <p:nvPr>
            <p:ph type="sldNum" sz="quarter" idx="10"/>
          </p:nvPr>
        </p:nvSpPr>
        <p:spPr/>
        <p:txBody>
          <a:bodyPr/>
          <a:lstStyle/>
          <a:p>
            <a:fld id="{F603C3B5-9CFC-4B60-AD1F-942309290D4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Let’s now move on to discuss settling time. </a:t>
            </a:r>
          </a:p>
          <a:p>
            <a:pPr defTabSz="897301" eaLnBrk="0" fontAlgn="base" hangingPunct="0">
              <a:spcBef>
                <a:spcPct val="30000"/>
              </a:spcBef>
              <a:spcAft>
                <a:spcPct val="0"/>
              </a:spcAft>
              <a:defRPr/>
            </a:pPr>
            <a:endParaRPr lang="en-US" dirty="0"/>
          </a:p>
          <a:p>
            <a:pPr defTabSz="897301" eaLnBrk="0" fontAlgn="base" hangingPunct="0">
              <a:spcBef>
                <a:spcPct val="30000"/>
              </a:spcBef>
              <a:spcAft>
                <a:spcPct val="0"/>
              </a:spcAft>
              <a:defRPr/>
            </a:pPr>
            <a:r>
              <a:rPr lang="en-US" dirty="0"/>
              <a:t>Settling time is the time required for the amplifier’s output to reach and stay within a certain error band </a:t>
            </a:r>
            <a:r>
              <a:rPr lang="en-US" baseline="0" dirty="0"/>
              <a:t>after a large-signal step is applied to the input</a:t>
            </a:r>
            <a:r>
              <a:rPr lang="en-US" dirty="0"/>
              <a:t>. The error band can</a:t>
            </a:r>
            <a:r>
              <a:rPr lang="en-US" baseline="0" dirty="0"/>
              <a:t> either be specified in terms of percentage or number of LSBs (for an ADC with a specified number of bits).</a:t>
            </a:r>
            <a:endParaRPr lang="en-US" dirty="0"/>
          </a:p>
          <a:p>
            <a:pPr defTabSz="897301" eaLnBrk="0" fontAlgn="base" hangingPunct="0">
              <a:spcBef>
                <a:spcPct val="30000"/>
              </a:spcBef>
              <a:spcAft>
                <a:spcPct val="0"/>
              </a:spcAft>
              <a:defRPr/>
            </a:pPr>
            <a:endParaRPr lang="en-US" dirty="0"/>
          </a:p>
          <a:p>
            <a:pPr defTabSz="897301" eaLnBrk="0" fontAlgn="base" hangingPunct="0">
              <a:spcBef>
                <a:spcPct val="30000"/>
              </a:spcBef>
              <a:spcAft>
                <a:spcPct val="0"/>
              </a:spcAft>
              <a:defRPr/>
            </a:pPr>
            <a:r>
              <a:rPr lang="en-US" dirty="0"/>
              <a:t>Because the input is a large-signal step, the amplifier is in slew rate limit.  The tighter the error band is (i.e. smaller error percentage), the longer the settling time will be.  Capacitance, closed loop gain, and loading will also effect settling time.</a:t>
            </a:r>
          </a:p>
          <a:p>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We can very easily simulate</a:t>
            </a:r>
            <a:r>
              <a:rPr lang="en-US" baseline="0" dirty="0"/>
              <a:t> the settling time of an op-amp using TINA-TI’s transient analysis function. In order to do this, it is important to closely follow the data sheet test conditions, such as the step size, gain configuration, and load capacitance. </a:t>
            </a:r>
          </a:p>
          <a:p>
            <a:pPr defTabSz="897301" eaLnBrk="0" fontAlgn="base" hangingPunct="0">
              <a:spcBef>
                <a:spcPct val="30000"/>
              </a:spcBef>
              <a:spcAft>
                <a:spcPct val="0"/>
              </a:spcAft>
              <a:defRPr/>
            </a:pPr>
            <a:endParaRPr lang="en-US" baseline="0" dirty="0"/>
          </a:p>
          <a:p>
            <a:pPr defTabSz="897301" eaLnBrk="0" fontAlgn="base" hangingPunct="0">
              <a:spcBef>
                <a:spcPct val="30000"/>
              </a:spcBef>
              <a:spcAft>
                <a:spcPct val="0"/>
              </a:spcAft>
              <a:defRPr/>
            </a:pPr>
            <a:r>
              <a:rPr lang="en-US" baseline="0" dirty="0"/>
              <a:t>In this case we are testing the OPA827 in a gain of -1, with a 10V step input and 100pF of load capacitance.</a:t>
            </a:r>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The settling behavior, with some </a:t>
            </a:r>
            <a:r>
              <a:rPr lang="en-US" baseline="0" dirty="0"/>
              <a:t>overshoot and damped oscillations, can really be seen once we zoom in on the plot. </a:t>
            </a:r>
            <a:r>
              <a:rPr lang="en-US" dirty="0"/>
              <a:t>In this example, the output settles after an over shoot and one cycle of ringing,</a:t>
            </a:r>
            <a:r>
              <a:rPr lang="en-US" baseline="0" dirty="0"/>
              <a:t> for a total settling time of 400ns</a:t>
            </a:r>
            <a:r>
              <a:rPr lang="en-US" dirty="0"/>
              <a:t>. This is acceptably close to the typical data sheet value of 550ns.</a:t>
            </a:r>
          </a:p>
          <a:p>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Here we observe the </a:t>
            </a:r>
            <a:r>
              <a:rPr lang="en-US" b="1" dirty="0"/>
              <a:t>small-signal</a:t>
            </a:r>
            <a:r>
              <a:rPr lang="en-US" dirty="0"/>
              <a:t> rise time of the same circuit, for purposes of comparison</a:t>
            </a:r>
            <a:r>
              <a:rPr lang="en-US" baseline="0" dirty="0"/>
              <a:t> to the large-signal slew rate. </a:t>
            </a:r>
            <a:r>
              <a:rPr lang="en-US" dirty="0"/>
              <a:t>Again, let’s zoom in on the rising edge of the small signal step response. Measuring</a:t>
            </a:r>
            <a:r>
              <a:rPr lang="en-US" baseline="0" dirty="0"/>
              <a:t> delta V over delta T from 10% to 90% of the output swing, me get a rise time of 11.7</a:t>
            </a:r>
            <a:r>
              <a:rPr lang="en-US" dirty="0"/>
              <a:t>V/µs. Compare this to the data sheet slew rate value of 28V/µs – they’re quite different!  </a:t>
            </a:r>
          </a:p>
          <a:p>
            <a:pPr defTabSz="897301" eaLnBrk="0" fontAlgn="base" hangingPunct="0">
              <a:spcBef>
                <a:spcPct val="30000"/>
              </a:spcBef>
              <a:spcAft>
                <a:spcPct val="0"/>
              </a:spcAft>
              <a:defRPr/>
            </a:pPr>
            <a:endParaRPr lang="en-US" dirty="0"/>
          </a:p>
          <a:p>
            <a:pPr defTabSz="897301" eaLnBrk="0" fontAlgn="base" hangingPunct="0">
              <a:spcBef>
                <a:spcPct val="30000"/>
              </a:spcBef>
              <a:spcAft>
                <a:spcPct val="0"/>
              </a:spcAft>
              <a:defRPr/>
            </a:pPr>
            <a:r>
              <a:rPr lang="en-US" dirty="0"/>
              <a:t>Where does the difference in this behavior come from? Well, as you may remember from earlier, a large-signal step input puts an op-amp in slew</a:t>
            </a:r>
            <a:r>
              <a:rPr lang="en-US" baseline="0" dirty="0"/>
              <a:t> limit and therefore forces it outside of its normal linear operation. A small-signal step input, on the other hand, allows the op-amp to operate in its linear region and therefore the rise time is based on the op-amp’s bandwidth. </a:t>
            </a:r>
          </a:p>
          <a:p>
            <a:pPr defTabSz="897301" eaLnBrk="0" fontAlgn="base" hangingPunct="0">
              <a:spcBef>
                <a:spcPct val="30000"/>
              </a:spcBef>
              <a:spcAft>
                <a:spcPct val="0"/>
              </a:spcAft>
              <a:defRPr/>
            </a:pPr>
            <a:endParaRPr lang="en-US" baseline="0" dirty="0"/>
          </a:p>
          <a:p>
            <a:pPr defTabSz="897301" eaLnBrk="0" fontAlgn="base" hangingPunct="0">
              <a:spcBef>
                <a:spcPct val="30000"/>
              </a:spcBef>
              <a:spcAft>
                <a:spcPct val="0"/>
              </a:spcAft>
              <a:defRPr/>
            </a:pPr>
            <a:r>
              <a:rPr lang="en-US" baseline="0" dirty="0"/>
              <a:t>The equation to calculate 10% to 90% rise time is given here. It is derived from the properties of a single-pole system.</a:t>
            </a:r>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baseline="0" dirty="0"/>
              <a:t>An amplifier’s small-signal or large-signal behavior, like most things in the real world, isn’t fully black and white. The way in which a circuit operates is not always fully large-signal or small-signal. In fact, there’s a gradual transition between these two operating conditions.    </a:t>
            </a:r>
            <a:endParaRPr lang="en-US" dirty="0"/>
          </a:p>
          <a:p>
            <a:endParaRPr lang="en-US" dirty="0"/>
          </a:p>
          <a:p>
            <a:r>
              <a:rPr lang="en-US" dirty="0"/>
              <a:t>Here we have a simple op amp circuit configured as a non-inverting buffer. We’ll apply a range</a:t>
            </a:r>
            <a:r>
              <a:rPr lang="en-US" baseline="0" dirty="0"/>
              <a:t> of input steps, from 10mVpp to 4Vpp, and observe the output.  A transient simulation done in TINA-TI will allow us to observe whether the circuit shows small-signal or large-signal behavior.</a:t>
            </a:r>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This figure illustrates the output of</a:t>
            </a:r>
            <a:r>
              <a:rPr lang="en-US" baseline="0" dirty="0"/>
              <a:t> the non-inverting buffer circuit from the previous slide, versus different input step sizes.  </a:t>
            </a:r>
          </a:p>
          <a:p>
            <a:endParaRPr lang="en-US" baseline="0" dirty="0"/>
          </a:p>
          <a:p>
            <a:r>
              <a:rPr lang="en-US" baseline="0" dirty="0"/>
              <a:t>Notice that the output rise time is a constant 20ns for input steps of 10mV to 250mV.  Because the rise time is constant, we know that the response is small-signal.  The device in this example, the OPA192, has a slew rate of 20V/us.  You can see that the rate of change for the small step response is lower than the slew rate.  Also, notice that the output signal increases exponentially for the small signal response, as opposed to the linear increase for amplifiers that are slew rate-limited.</a:t>
            </a:r>
          </a:p>
          <a:p>
            <a:endParaRPr lang="en-US" baseline="0" dirty="0"/>
          </a:p>
          <a:p>
            <a:r>
              <a:rPr lang="en-US" baseline="0" dirty="0"/>
              <a:t>For input steps between 500mV and 1V, the amplifier is transitioning between small-signal and large-signal response.  In this region the rise time is no longer constant; however, the amplifier is not yet at the full slew rate of 20V/us. </a:t>
            </a:r>
          </a:p>
          <a:p>
            <a:endParaRPr lang="en-US" baseline="0" dirty="0"/>
          </a:p>
          <a:p>
            <a:r>
              <a:rPr lang="en-US" baseline="0" dirty="0"/>
              <a:t>For input steps greater than 1V, the amplifier is slew rate-limited.  You can see that the rate of change of the output signal is at the slew rate limit of about 20V/us. Also, notice that the output signal increases linearly in response to the input step.</a:t>
            </a:r>
          </a:p>
          <a:p>
            <a:endParaRPr lang="en-US" baseline="0" dirty="0"/>
          </a:p>
          <a:p>
            <a:r>
              <a:rPr lang="en-US" baseline="0" dirty="0"/>
              <a:t>In this example, input signals less than 250mV caused a small signal response and signals greater than 1V caused a large signal response.  However, this transition depends on the amplifier’s design and technology.  CMOS amplifiers tend to reach slew limit for signals greater than 100mV, and bipolar amplifiers can slew limit at even lower input voltages.  Note that the industry standard for small signal response is a 100mV step, but in practice the actual limit may be lower.</a:t>
            </a:r>
          </a:p>
          <a:p>
            <a:endParaRPr lang="en-US" baseline="0" dirty="0"/>
          </a:p>
          <a:p>
            <a:r>
              <a:rPr lang="en-US" baseline="0" dirty="0"/>
              <a:t>Because of the way the output signal is scaled in this figure, it is possible to be tricked into thinking that the slew rate limited signal at the bottom of the figure is moving more slowly then the small signal response at the top of the figure.  This is not the case, and the next slide will provide further clarification.  </a:t>
            </a:r>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Let’s take a closer look at the output of</a:t>
            </a:r>
            <a:r>
              <a:rPr lang="en-US" baseline="0" dirty="0"/>
              <a:t> the non-inverting buffer circuit with a 10V step applied to the input. </a:t>
            </a:r>
          </a:p>
          <a:p>
            <a:pPr defTabSz="897301" eaLnBrk="0" fontAlgn="base" hangingPunct="0">
              <a:spcBef>
                <a:spcPct val="30000"/>
              </a:spcBef>
              <a:spcAft>
                <a:spcPct val="0"/>
              </a:spcAft>
              <a:defRPr/>
            </a:pPr>
            <a:endParaRPr lang="en-US" baseline="0" dirty="0"/>
          </a:p>
          <a:p>
            <a:pPr defTabSz="897301" eaLnBrk="0" fontAlgn="base" hangingPunct="0">
              <a:spcBef>
                <a:spcPct val="30000"/>
              </a:spcBef>
              <a:spcAft>
                <a:spcPct val="0"/>
              </a:spcAft>
              <a:defRPr/>
            </a:pPr>
            <a:r>
              <a:rPr lang="en-US" baseline="0" dirty="0"/>
              <a:t> In this case, the device is in slew-rate limit of 20V/us. However, when the signal approaches the final value of 10V, the op amp will transition to a small signal response.  Zooming in on the last 300mV of the signal swing, you can see that the rate of change of the output decreases from approximately the slew rate, 20V/us, to a lower rate of change such as approximately 5V/us.  Also, you can see that the shape of the output changes from the linear rise associated with slew rate limit, to the exponential behavior associated with small signal response.</a:t>
            </a:r>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Slew rate is defined as the maximum rate of change of an op</a:t>
            </a:r>
            <a:r>
              <a:rPr lang="en-US" baseline="0" dirty="0"/>
              <a:t> amp’s </a:t>
            </a:r>
            <a:r>
              <a:rPr lang="en-US" dirty="0"/>
              <a:t>output</a:t>
            </a:r>
            <a:r>
              <a:rPr lang="en-US" baseline="0" dirty="0"/>
              <a:t> voltage and is given units of volts per microsecond.  Slew rate is measured by applying a large signal step, such as 1V, to the input of the op amp, and measuring the rate of change from 10% to 90% of the output signal’s amplitude.  </a:t>
            </a:r>
          </a:p>
          <a:p>
            <a:pPr defTabSz="897301" eaLnBrk="0" fontAlgn="base" hangingPunct="0">
              <a:spcBef>
                <a:spcPct val="30000"/>
              </a:spcBef>
              <a:spcAft>
                <a:spcPct val="0"/>
              </a:spcAft>
              <a:defRPr/>
            </a:pPr>
            <a:endParaRPr lang="en-US" baseline="0" dirty="0"/>
          </a:p>
          <a:p>
            <a:pPr defTabSz="897301" eaLnBrk="0" fontAlgn="base" hangingPunct="0">
              <a:spcBef>
                <a:spcPct val="30000"/>
              </a:spcBef>
              <a:spcAft>
                <a:spcPct val="0"/>
              </a:spcAft>
              <a:defRPr/>
            </a:pPr>
            <a:r>
              <a:rPr lang="en-US" baseline="0" dirty="0"/>
              <a:t>The data sheet large-signal step response is an indication of the amplifiers slew rate.  In this example, we calculate the slew rate to be about 29V/us. Again, the slew rate definition only considers the rate of change of the signal from 10% to 90%, which in this case is 1V to 9V. </a:t>
            </a:r>
          </a:p>
          <a:p>
            <a:pPr defTabSz="897301" eaLnBrk="0" fontAlgn="base" hangingPunct="0">
              <a:spcBef>
                <a:spcPct val="30000"/>
              </a:spcBef>
              <a:spcAft>
                <a:spcPct val="0"/>
              </a:spcAft>
              <a:defRPr/>
            </a:pPr>
            <a:endParaRPr lang="en-US" baseline="0" dirty="0"/>
          </a:p>
          <a:p>
            <a:pPr defTabSz="897301" eaLnBrk="0" fontAlgn="base" hangingPunct="0">
              <a:spcBef>
                <a:spcPct val="30000"/>
              </a:spcBef>
              <a:spcAft>
                <a:spcPct val="0"/>
              </a:spcAft>
              <a:defRPr/>
            </a:pPr>
            <a:r>
              <a:rPr lang="en-US" baseline="0" dirty="0"/>
              <a:t>Slew rate is a different specification than small-signal bandwidth, which considers differential input signals of ±100mV or less. </a:t>
            </a:r>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Here we compare the typical slew rate and quiescent current, or IQ, for different amplifiers. </a:t>
            </a:r>
          </a:p>
          <a:p>
            <a:pPr eaLnBrk="1" hangingPunct="1"/>
            <a:endParaRPr lang="en-US" dirty="0"/>
          </a:p>
          <a:p>
            <a:pPr eaLnBrk="1" hangingPunct="1"/>
            <a:r>
              <a:rPr lang="en-US" dirty="0"/>
              <a:t>On one end of the</a:t>
            </a:r>
            <a:r>
              <a:rPr lang="en-US" baseline="0" dirty="0"/>
              <a:t> spectrum, we have the OPA369 which is a very low I</a:t>
            </a:r>
            <a:r>
              <a:rPr lang="en-US" baseline="-25000" dirty="0"/>
              <a:t>Q</a:t>
            </a:r>
            <a:r>
              <a:rPr lang="en-US" baseline="0" dirty="0"/>
              <a:t> and low slew rate device. For 0.8µA of current we can achieve around 5mV/µs of slew. Compare that to the OPA847, which consumes 18.1mA of I</a:t>
            </a:r>
            <a:r>
              <a:rPr lang="en-US" baseline="-25000" dirty="0"/>
              <a:t>Q</a:t>
            </a:r>
            <a:r>
              <a:rPr lang="en-US" baseline="0" dirty="0"/>
              <a:t> but can slew at 850V/µs. This shows us that amplifiers with higher slew rate, and therefore higher bandwidth, tend to have higher current consumption.</a:t>
            </a:r>
            <a:endParaRPr lang="en-US" dirty="0"/>
          </a:p>
          <a:p>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Most of the examples discussed thus far have been basic buffer</a:t>
            </a:r>
            <a:r>
              <a:rPr lang="en-US" baseline="0" dirty="0"/>
              <a:t> circuits</a:t>
            </a:r>
            <a:r>
              <a:rPr lang="en-US" dirty="0"/>
              <a:t>, also called unity-gain</a:t>
            </a:r>
            <a:r>
              <a:rPr lang="en-US" baseline="0" dirty="0"/>
              <a:t> followers</a:t>
            </a:r>
            <a:r>
              <a:rPr lang="en-US" dirty="0"/>
              <a:t>.  Now let’s look</a:t>
            </a:r>
            <a:r>
              <a:rPr lang="en-US" baseline="0" dirty="0"/>
              <a:t> at amplifiers with different closed loop gains in order to see the effect that closed loop gain has on output response.</a:t>
            </a:r>
            <a:endParaRPr lang="en-US" dirty="0"/>
          </a:p>
          <a:p>
            <a:endParaRPr lang="en-US" dirty="0"/>
          </a:p>
          <a:p>
            <a:r>
              <a:rPr lang="en-US" dirty="0"/>
              <a:t>Here we show an</a:t>
            </a:r>
            <a:r>
              <a:rPr lang="en-US" baseline="0" dirty="0"/>
              <a:t> inverting amplifier circuit in a gain of -99V/V.  The input is a small signal step of 20mVpp.  Based on the gain, the output should be approximately 2Vpp.  Does the output respond as a small signal or as a large signal?</a:t>
            </a:r>
            <a:endParaRPr lang="en-US" b="1" baseline="0" dirty="0">
              <a:solidFill>
                <a:srgbClr val="FF0000"/>
              </a:solidFill>
            </a:endParaRPr>
          </a:p>
        </p:txBody>
      </p:sp>
      <p:sp>
        <p:nvSpPr>
          <p:cNvPr id="4" name="Slide Number Placeholder 3"/>
          <p:cNvSpPr>
            <a:spLocks noGrp="1"/>
          </p:cNvSpPr>
          <p:nvPr>
            <p:ph type="sldNum" sz="quarter" idx="10"/>
          </p:nvPr>
        </p:nvSpPr>
        <p:spPr/>
        <p:txBody>
          <a:bodyPr/>
          <a:lstStyle/>
          <a:p>
            <a:fld id="{F603C3B5-9CFC-4B60-AD1F-942309290D4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simulated</a:t>
            </a:r>
            <a:r>
              <a:rPr lang="en-US" baseline="0" dirty="0"/>
              <a:t> </a:t>
            </a:r>
            <a:r>
              <a:rPr lang="en-US" dirty="0"/>
              <a:t>output response of the circuit from the previous slide. Notice that the output signals rise</a:t>
            </a:r>
            <a:r>
              <a:rPr lang="en-US" baseline="0" dirty="0"/>
              <a:t> and fall in an exponential way, which indicates a small-signal response.  Also, if we use the small signal rise time formula from before, we can see that the calculated rise time of 3.5us is very close to the simulated rise time of 3.28us.  Thus, the amplifier responds to the 20mV input step as a small signal, and we can conclude that the amplitude of the </a:t>
            </a:r>
            <a:r>
              <a:rPr lang="en-US" i="1" baseline="0" dirty="0"/>
              <a:t>input </a:t>
            </a:r>
            <a:r>
              <a:rPr lang="en-US" i="0" baseline="0" dirty="0"/>
              <a:t>signal determines the behavior of the op amp. The output signal amplitude does not determine whether the response is small or large signal.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Hello, and welcome to the lecture for the TI Precision Lab</a:t>
            </a:r>
            <a:r>
              <a:rPr lang="en-US" baseline="0" dirty="0"/>
              <a:t> </a:t>
            </a:r>
            <a:r>
              <a:rPr lang="en-US" dirty="0"/>
              <a:t>discussing input offset voltage, or V</a:t>
            </a:r>
            <a:r>
              <a:rPr lang="en-US" baseline="-25000" dirty="0"/>
              <a:t>OS</a:t>
            </a:r>
            <a:r>
              <a:rPr lang="en-US" dirty="0"/>
              <a:t>.  In this lecture we’ll discuss</a:t>
            </a:r>
            <a:r>
              <a:rPr lang="en-US" baseline="0" dirty="0"/>
              <a:t> op amp V</a:t>
            </a:r>
            <a:r>
              <a:rPr lang="en-US" baseline="-25000" dirty="0"/>
              <a:t>OS</a:t>
            </a:r>
            <a:r>
              <a:rPr lang="en-US" baseline="0" dirty="0"/>
              <a:t> specifications, V</a:t>
            </a:r>
            <a:r>
              <a:rPr lang="en-US" baseline="-25000" dirty="0"/>
              <a:t>OS</a:t>
            </a:r>
            <a:r>
              <a:rPr lang="en-US" baseline="0" dirty="0"/>
              <a:t> drift over temperature, input  bias current (or I</a:t>
            </a:r>
            <a:r>
              <a:rPr lang="en-US" baseline="-25000" dirty="0"/>
              <a:t>B</a:t>
            </a:r>
            <a:r>
              <a:rPr lang="en-US" baseline="0" dirty="0"/>
              <a:t>), and input bias current drift over temperature. We’ll also show the range of V</a:t>
            </a:r>
            <a:r>
              <a:rPr lang="en-US" baseline="-25000" dirty="0"/>
              <a:t>OS</a:t>
            </a:r>
            <a:r>
              <a:rPr lang="en-US" baseline="0" dirty="0"/>
              <a:t> and I</a:t>
            </a:r>
            <a:r>
              <a:rPr lang="en-US" baseline="-25000" dirty="0"/>
              <a:t>B</a:t>
            </a:r>
            <a:r>
              <a:rPr lang="en-US" baseline="0" dirty="0"/>
              <a:t> across many different Texas Instruments op amps.</a:t>
            </a:r>
            <a:endParaRPr lang="en-US" dirty="0"/>
          </a:p>
          <a:p>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23</a:t>
            </a:fld>
            <a:endParaRPr lang="en-US" dirty="0"/>
          </a:p>
        </p:txBody>
      </p:sp>
    </p:spTree>
    <p:extLst>
      <p:ext uri="{BB962C8B-B14F-4D97-AF65-F5344CB8AC3E}">
        <p14:creationId xmlns:p14="http://schemas.microsoft.com/office/powerpoint/2010/main" val="2349373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Hello, and welcome to the lecture for the TI Precision Lab</a:t>
            </a:r>
            <a:r>
              <a:rPr lang="en-US" baseline="0" dirty="0"/>
              <a:t> </a:t>
            </a:r>
            <a:r>
              <a:rPr lang="en-US" dirty="0"/>
              <a:t>discussing input offset voltage, or V</a:t>
            </a:r>
            <a:r>
              <a:rPr lang="en-US" baseline="-25000" dirty="0"/>
              <a:t>OS</a:t>
            </a:r>
            <a:r>
              <a:rPr lang="en-US" dirty="0"/>
              <a:t>.  In this lecture we’ll discuss</a:t>
            </a:r>
            <a:r>
              <a:rPr lang="en-US" baseline="0" dirty="0"/>
              <a:t> op amp V</a:t>
            </a:r>
            <a:r>
              <a:rPr lang="en-US" baseline="-25000" dirty="0"/>
              <a:t>OS</a:t>
            </a:r>
            <a:r>
              <a:rPr lang="en-US" baseline="0" dirty="0"/>
              <a:t> specifications, V</a:t>
            </a:r>
            <a:r>
              <a:rPr lang="en-US" baseline="-25000" dirty="0"/>
              <a:t>OS</a:t>
            </a:r>
            <a:r>
              <a:rPr lang="en-US" baseline="0" dirty="0"/>
              <a:t> drift over temperature, input  bias current (or I</a:t>
            </a:r>
            <a:r>
              <a:rPr lang="en-US" baseline="-25000" dirty="0"/>
              <a:t>B</a:t>
            </a:r>
            <a:r>
              <a:rPr lang="en-US" baseline="0" dirty="0"/>
              <a:t>), and input bias current drift over temperature. We’ll also show the range of V</a:t>
            </a:r>
            <a:r>
              <a:rPr lang="en-US" baseline="-25000" dirty="0"/>
              <a:t>OS</a:t>
            </a:r>
            <a:r>
              <a:rPr lang="en-US" baseline="0" dirty="0"/>
              <a:t> and I</a:t>
            </a:r>
            <a:r>
              <a:rPr lang="en-US" baseline="-25000" dirty="0"/>
              <a:t>B</a:t>
            </a:r>
            <a:r>
              <a:rPr lang="en-US" baseline="0" dirty="0"/>
              <a:t> across many different Texas Instruments op amps.</a:t>
            </a:r>
            <a:endParaRPr lang="en-US" dirty="0"/>
          </a:p>
          <a:p>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24</a:t>
            </a:fld>
            <a:endParaRPr lang="en-US" dirty="0"/>
          </a:p>
        </p:txBody>
      </p:sp>
    </p:spTree>
    <p:extLst>
      <p:ext uri="{BB962C8B-B14F-4D97-AF65-F5344CB8AC3E}">
        <p14:creationId xmlns:p14="http://schemas.microsoft.com/office/powerpoint/2010/main" val="3518501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Before we get into an in-depth slew rate discussion, let’s first review some basics. </a:t>
            </a:r>
          </a:p>
          <a:p>
            <a:pPr eaLnBrk="1" hangingPunct="1"/>
            <a:endParaRPr lang="en-US" dirty="0"/>
          </a:p>
          <a:p>
            <a:pPr eaLnBrk="1" hangingPunct="1"/>
            <a:r>
              <a:rPr lang="en-US" dirty="0"/>
              <a:t>The equation that defines how a capacitor works states</a:t>
            </a:r>
            <a:r>
              <a:rPr lang="en-US" baseline="0" dirty="0"/>
              <a:t> that the current flow through a capacitor is equal to the capacitance times the derivative of voltage with respect to time. This behavior can also be interpreted to mean that if you have a constant current, then the voltage across the capacitor will rise linearly over time. </a:t>
            </a:r>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This is important with respect to slew rate of an amplifier. An amplifier has an internal </a:t>
            </a:r>
            <a:r>
              <a:rPr lang="en-US" dirty="0" err="1"/>
              <a:t>g</a:t>
            </a:r>
            <a:r>
              <a:rPr lang="en-US" baseline="-25000" dirty="0" err="1"/>
              <a:t>M</a:t>
            </a:r>
            <a:r>
              <a:rPr lang="en-US" dirty="0"/>
              <a:t>, or transconductance, stage which takes the input differential voltage and converts it to an output current, I</a:t>
            </a:r>
            <a:r>
              <a:rPr lang="en-US" baseline="-25000" dirty="0"/>
              <a:t>CC</a:t>
            </a:r>
            <a:r>
              <a:rPr lang="en-US" dirty="0"/>
              <a:t>. I</a:t>
            </a:r>
            <a:r>
              <a:rPr lang="en-US" baseline="-25000" dirty="0"/>
              <a:t>CC</a:t>
            </a:r>
            <a:r>
              <a:rPr lang="en-US" baseline="0" dirty="0"/>
              <a:t> flows </a:t>
            </a:r>
            <a:r>
              <a:rPr lang="en-US" dirty="0"/>
              <a:t>into the next stage where it is used to charge C</a:t>
            </a:r>
            <a:r>
              <a:rPr lang="en-US" baseline="-25000" dirty="0"/>
              <a:t>C</a:t>
            </a:r>
            <a:r>
              <a:rPr lang="en-US" dirty="0"/>
              <a:t>, which is called the Miller capacitance. If I</a:t>
            </a:r>
            <a:r>
              <a:rPr lang="en-US" baseline="-25000" dirty="0"/>
              <a:t>CC</a:t>
            </a:r>
            <a:r>
              <a:rPr lang="en-US" dirty="0"/>
              <a:t> is a constant, then</a:t>
            </a:r>
            <a:r>
              <a:rPr lang="en-US" baseline="0" dirty="0"/>
              <a:t> the voltage across C</a:t>
            </a:r>
            <a:r>
              <a:rPr lang="en-US" baseline="-25000" dirty="0"/>
              <a:t>C</a:t>
            </a:r>
            <a:r>
              <a:rPr lang="en-US" baseline="0" dirty="0"/>
              <a:t> will rise linearly with time, just like we discussed on the previous slide.</a:t>
            </a:r>
          </a:p>
          <a:p>
            <a:pPr eaLnBrk="1" hangingPunct="1"/>
            <a:endParaRPr lang="en-US" baseline="0" dirty="0"/>
          </a:p>
          <a:p>
            <a:pPr eaLnBrk="1" hangingPunct="1"/>
            <a:r>
              <a:rPr lang="en-US" baseline="0" dirty="0"/>
              <a:t>For slow-moving signals, I</a:t>
            </a:r>
            <a:r>
              <a:rPr lang="en-US" baseline="-25000" dirty="0"/>
              <a:t>CC</a:t>
            </a:r>
            <a:r>
              <a:rPr lang="en-US" baseline="0" dirty="0"/>
              <a:t> is less than some maximum value I</a:t>
            </a:r>
            <a:r>
              <a:rPr lang="en-US" baseline="-25000" dirty="0"/>
              <a:t>CC_MAX</a:t>
            </a:r>
            <a:r>
              <a:rPr lang="en-US" baseline="0" dirty="0"/>
              <a:t>. This means that I</a:t>
            </a:r>
            <a:r>
              <a:rPr lang="en-US" baseline="-25000" dirty="0"/>
              <a:t>CC</a:t>
            </a:r>
            <a:r>
              <a:rPr lang="en-US" baseline="0" dirty="0"/>
              <a:t> is able to change according to the differential input voltage without being limited. But for rapidly moving, large signals, I</a:t>
            </a:r>
            <a:r>
              <a:rPr lang="en-US" baseline="-25000" dirty="0"/>
              <a:t>CC</a:t>
            </a:r>
            <a:r>
              <a:rPr lang="en-US" baseline="0" dirty="0"/>
              <a:t> reaches its maximum and becomes limited to some constant value. In this case the input to the amplifier will no longer be a virtual short, and therefore a differential voltage will develop across the input pins. Since I</a:t>
            </a:r>
            <a:r>
              <a:rPr lang="en-US" baseline="-25000" dirty="0"/>
              <a:t>CC</a:t>
            </a:r>
            <a:r>
              <a:rPr lang="en-US" baseline="0" dirty="0"/>
              <a:t> is constant, V</a:t>
            </a:r>
            <a:r>
              <a:rPr lang="en-US" baseline="-25000" dirty="0"/>
              <a:t>OUT</a:t>
            </a:r>
            <a:r>
              <a:rPr lang="en-US" baseline="0" dirty="0"/>
              <a:t> across the Miller capacitor C</a:t>
            </a:r>
            <a:r>
              <a:rPr lang="en-US" baseline="-25000" dirty="0"/>
              <a:t>C</a:t>
            </a:r>
            <a:r>
              <a:rPr lang="en-US" baseline="0" dirty="0"/>
              <a:t> increases linearly over time. This is when the output of the amplifier is considered to be slew rate-limited, which is fastest that the output voltage can change. </a:t>
            </a:r>
            <a:endParaRPr lang="en-US" dirty="0"/>
          </a:p>
          <a:p>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We can easily</a:t>
            </a:r>
            <a:r>
              <a:rPr lang="en-US" baseline="0" dirty="0"/>
              <a:t> simulate slew rate using TINA-TI. Simply apply a step function to the input of the amplifier, which in this case is a ±1V square wave. You can see that when this input step is applied, the input offset voltage changes from 0V - which indicates a virtual short - to some other voltage, around 900mV in this case. Most importantly, the output voltage becomes slew rate-limited, shown as a constant ramp in voltage over time until finally reaching its true value. You can observe the input offset voltage moving linearly back to 0V as well.</a:t>
            </a:r>
          </a:p>
          <a:p>
            <a:pPr eaLnBrk="1" hangingPunct="1"/>
            <a:endParaRPr lang="en-US" baseline="0" dirty="0"/>
          </a:p>
          <a:p>
            <a:pPr eaLnBrk="1" hangingPunct="1"/>
            <a:r>
              <a:rPr lang="en-US" baseline="0" dirty="0"/>
              <a:t>Calculating the slew rate from this plot gives a result of 0.795V/µs. The data sheet for this device, the OPA2188, lists the slew rate as 0.8V/µs, indicating that the model accurately simulates the slew rate of the amplifier.</a:t>
            </a:r>
            <a:endParaRPr lang="en-US" dirty="0"/>
          </a:p>
          <a:p>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Some amplifiers</a:t>
            </a:r>
            <a:r>
              <a:rPr lang="en-US" baseline="0" dirty="0"/>
              <a:t> include a “slew boost” circuit which allows for faster slew rates. An example of an amplifier with slew boost is shown in this large-signal step response plot. What happens is that the device has two different slew rates – an initial rate which is very fast, and a second, slower rate as the output settles to its final value. You may ask yourself, “why doesn’t the amplifier just have one slew rate which is always fast?” The reason is that with one, extremely fast slew rate, the output would have a large overshoot. When that overshoot occurred, the amplifier would try to compensate for this and the negative slew would kick in, resulting in a large negative overshoot. This behavior would continue, resulting in oscillation.</a:t>
            </a:r>
            <a:endParaRPr lang="en-US" dirty="0"/>
          </a:p>
          <a:p>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4325" indent="-224325"/>
            <a:r>
              <a:rPr lang="en-US" dirty="0"/>
              <a:t>So how does this slew boost look</a:t>
            </a:r>
            <a:r>
              <a:rPr lang="en-US" baseline="0" dirty="0"/>
              <a:t> </a:t>
            </a:r>
            <a:r>
              <a:rPr lang="en-US" dirty="0"/>
              <a:t>compared to a standard amplifier? On</a:t>
            </a:r>
            <a:r>
              <a:rPr lang="en-US" baseline="0" dirty="0"/>
              <a:t> the left hand side is the response of a standard amplifier. The green region shows the small-signal response (or differential input voltage greater than ±100mV), where the amplifier can linearly change the current flowing into the Miller capacitance. The blue region shows the large-signal response (or differential input voltage greater than ±100mV), where the amplifier reaches its slew rate limit and the current flow into the Miller capacitance is held constant.. </a:t>
            </a:r>
            <a:endParaRPr lang="en-US" dirty="0"/>
          </a:p>
          <a:p>
            <a:pPr marL="224325" indent="-224325"/>
            <a:endParaRPr lang="en-US" dirty="0"/>
          </a:p>
          <a:p>
            <a:pPr marL="224325" indent="-224325"/>
            <a:r>
              <a:rPr lang="en-US" baseline="0" dirty="0"/>
              <a:t>We have a similar situation for an amplifier with slew boost. There is still a small-signal response shown by the green region, but once the differential input voltage exceeds a certain value we reach the slew rate limit, indicated by the blue region, and eventually the slew boost, indicated by the red region. Therefore, when a large step function is applied to the input of the amplifier, the device will initially see a large differential input voltage and will be in Slew boost mode, allowing a large output current into the Miller capacitance and therefore a quickly-ramping output voltage. As the differential input voltage decreases the amplifier will move to its standard slew rate, and finally to its small-signal response once the input voltage becomes small enough. At this point the output will settle and the inputs of the amplifier will once again be a virtual short.</a:t>
            </a:r>
            <a:endParaRPr lang="en-US" dirty="0"/>
          </a:p>
          <a:p>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slew rate of an op amp also impacts sinusoidal signals. If the op amp attempts to swing its output voltage past a certain frequency and amplitude which exceed the slew rate, the output will become distorted and will start to look more like a triangle wave. This limitation is called the full power bandwidth of the op amp.</a:t>
            </a:r>
            <a:endParaRPr lang="en-US" dirty="0"/>
          </a:p>
        </p:txBody>
      </p:sp>
      <p:sp>
        <p:nvSpPr>
          <p:cNvPr id="4" name="Slide Number Placeholder 3"/>
          <p:cNvSpPr>
            <a:spLocks noGrp="1"/>
          </p:cNvSpPr>
          <p:nvPr>
            <p:ph type="sldNum" sz="quarter" idx="10"/>
          </p:nvPr>
        </p:nvSpPr>
        <p:spPr/>
        <p:txBody>
          <a:bodyPr/>
          <a:lstStyle/>
          <a:p>
            <a:fld id="{7941C228-45F2-4BE7-8DD1-C2994D3BBA8A}" type="slidenum">
              <a:rPr lang="en-US" smtClean="0"/>
              <a:pPr/>
              <a:t>9</a:t>
            </a:fld>
            <a:endParaRPr lang="en-US"/>
          </a:p>
        </p:txBody>
      </p:sp>
    </p:spTree>
    <p:extLst>
      <p:ext uri="{BB962C8B-B14F-4D97-AF65-F5344CB8AC3E}">
        <p14:creationId xmlns:p14="http://schemas.microsoft.com/office/powerpoint/2010/main" val="1509443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25"/>
            <a:ext cx="8458200" cy="1102519"/>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6"/>
            <a:ext cx="8458200" cy="1114425"/>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4529138"/>
            <a:ext cx="2133600" cy="154781"/>
          </a:xfrm>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32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8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4" y="107156"/>
            <a:ext cx="2141537" cy="4301729"/>
          </a:xfrm>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31775" y="107156"/>
            <a:ext cx="6275388" cy="4301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2"/>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spTree>
    <p:extLst>
      <p:ext uri="{BB962C8B-B14F-4D97-AF65-F5344CB8AC3E}">
        <p14:creationId xmlns:p14="http://schemas.microsoft.com/office/powerpoint/2010/main" val="424852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13" name="Rectangle 12"/>
          <p:cNvSpPr/>
          <p:nvPr/>
        </p:nvSpPr>
        <p:spPr>
          <a:xfrm>
            <a:off x="1" y="4741069"/>
            <a:ext cx="8810625" cy="349758"/>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7" descr="ti_logo_powerpoint_1_line.png"/>
          <p:cNvPicPr>
            <a:picLocks noChangeAspect="1"/>
          </p:cNvPicPr>
          <p:nvPr/>
        </p:nvPicPr>
        <p:blipFill>
          <a:blip r:embed="rId3" cstate="print"/>
          <a:srcRect/>
          <a:stretch>
            <a:fillRect/>
          </a:stretch>
        </p:blipFill>
        <p:spPr bwMode="auto">
          <a:xfrm>
            <a:off x="6675439" y="4830367"/>
            <a:ext cx="1874837" cy="173831"/>
          </a:xfrm>
          <a:prstGeom prst="rect">
            <a:avLst/>
          </a:prstGeom>
          <a:noFill/>
          <a:ln w="9525">
            <a:noFill/>
            <a:miter lim="800000"/>
            <a:headEnd/>
            <a:tailEnd/>
          </a:ln>
        </p:spPr>
      </p:pic>
      <p:sp>
        <p:nvSpPr>
          <p:cNvPr id="3074" name="Rectangle 2"/>
          <p:cNvSpPr>
            <a:spLocks noGrp="1" noChangeArrowheads="1"/>
          </p:cNvSpPr>
          <p:nvPr>
            <p:ph type="ctrTitle"/>
          </p:nvPr>
        </p:nvSpPr>
        <p:spPr>
          <a:xfrm>
            <a:off x="342900" y="1457325"/>
            <a:ext cx="8458200" cy="1102519"/>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6"/>
            <a:ext cx="8458200" cy="1114425"/>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4529138"/>
            <a:ext cx="2133600" cy="154781"/>
          </a:xfrm>
        </p:spPr>
        <p:txBody>
          <a:bodyPr/>
          <a:lstStyle>
            <a:lvl1pPr>
              <a:defRPr/>
            </a:lvl1pPr>
          </a:lstStyle>
          <a:p>
            <a:fld id="{FFC24696-BE25-4590-A41D-19A59BD964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descr="Classroom_pp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1"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p:nvSpPr>
        <p:spPr>
          <a:xfrm>
            <a:off x="1" y="4741069"/>
            <a:ext cx="8810625" cy="349758"/>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7" descr="ti_logo_powerpoint_1_line.png"/>
          <p:cNvPicPr>
            <a:picLocks noChangeAspect="1"/>
          </p:cNvPicPr>
          <p:nvPr/>
        </p:nvPicPr>
        <p:blipFill>
          <a:blip r:embed="rId3" cstate="print"/>
          <a:srcRect/>
          <a:stretch>
            <a:fillRect/>
          </a:stretch>
        </p:blipFill>
        <p:spPr bwMode="auto">
          <a:xfrm>
            <a:off x="6675439" y="4830367"/>
            <a:ext cx="1874837" cy="173831"/>
          </a:xfrm>
          <a:prstGeom prst="rect">
            <a:avLst/>
          </a:prstGeom>
          <a:noFill/>
          <a:ln w="9525">
            <a:noFill/>
            <a:miter lim="800000"/>
            <a:headEnd/>
            <a:tailEnd/>
          </a:ln>
        </p:spPr>
      </p:pic>
      <p:sp>
        <p:nvSpPr>
          <p:cNvPr id="3074" name="Rectangle 2"/>
          <p:cNvSpPr>
            <a:spLocks noGrp="1" noChangeArrowheads="1"/>
          </p:cNvSpPr>
          <p:nvPr>
            <p:ph type="ctrTitle"/>
          </p:nvPr>
        </p:nvSpPr>
        <p:spPr>
          <a:xfrm>
            <a:off x="342900" y="1457325"/>
            <a:ext cx="8458200" cy="1102519"/>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6"/>
            <a:ext cx="8458200" cy="1114425"/>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4529138"/>
            <a:ext cx="2133600" cy="154781"/>
          </a:xfrm>
        </p:spPr>
        <p:txBody>
          <a:bodyPr/>
          <a:lstStyle>
            <a:lvl1pPr>
              <a:defRPr/>
            </a:lvl1pPr>
          </a:lstStyle>
          <a:p>
            <a:fld id="{FFC24696-BE25-4590-A41D-19A59BD964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5" name="Rectangle 4"/>
          <p:cNvSpPr/>
          <p:nvPr/>
        </p:nvSpPr>
        <p:spPr>
          <a:xfrm>
            <a:off x="0" y="4743450"/>
            <a:ext cx="878205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p:nvSpPr>
        <p:spPr>
          <a:xfrm>
            <a:off x="1" y="4741069"/>
            <a:ext cx="8810625" cy="349758"/>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7" descr="ti_logo_powerpoint_1_line.png"/>
          <p:cNvPicPr>
            <a:picLocks noChangeAspect="1"/>
          </p:cNvPicPr>
          <p:nvPr/>
        </p:nvPicPr>
        <p:blipFill>
          <a:blip r:embed="rId3" cstate="print"/>
          <a:srcRect/>
          <a:stretch>
            <a:fillRect/>
          </a:stretch>
        </p:blipFill>
        <p:spPr bwMode="auto">
          <a:xfrm>
            <a:off x="6675439" y="4830367"/>
            <a:ext cx="1874837" cy="173831"/>
          </a:xfrm>
          <a:prstGeom prst="rect">
            <a:avLst/>
          </a:prstGeom>
          <a:noFill/>
          <a:ln w="9525">
            <a:noFill/>
            <a:miter lim="800000"/>
            <a:headEnd/>
            <a:tailEnd/>
          </a:ln>
        </p:spPr>
      </p:pic>
      <p:sp>
        <p:nvSpPr>
          <p:cNvPr id="3074" name="Rectangle 2"/>
          <p:cNvSpPr>
            <a:spLocks noGrp="1" noChangeArrowheads="1"/>
          </p:cNvSpPr>
          <p:nvPr>
            <p:ph type="ctrTitle"/>
          </p:nvPr>
        </p:nvSpPr>
        <p:spPr>
          <a:xfrm>
            <a:off x="342900" y="1457325"/>
            <a:ext cx="8458200" cy="1102519"/>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6"/>
            <a:ext cx="8458200" cy="1114425"/>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4529138"/>
            <a:ext cx="2133600" cy="154781"/>
          </a:xfrm>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6" y="786351"/>
            <a:ext cx="8467725" cy="3709449"/>
          </a:xfrm>
        </p:spPr>
        <p:txBody>
          <a:bodyPr/>
          <a:lstStyle>
            <a:lvl1pPr>
              <a:spcBef>
                <a:spcPts val="800"/>
              </a:spcBef>
              <a:defRPr/>
            </a:lvl1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6638925" y="4537473"/>
            <a:ext cx="2133600" cy="154781"/>
          </a:xfrm>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6" y="889397"/>
            <a:ext cx="4157663" cy="351948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7"/>
            <a:ext cx="4157662" cy="3519488"/>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p:nvSpPr>
        <p:spPr>
          <a:xfrm>
            <a:off x="41276" y="4743450"/>
            <a:ext cx="87407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2" name="Rectangle 21"/>
          <p:cNvSpPr/>
          <p:nvPr/>
        </p:nvSpPr>
        <p:spPr>
          <a:xfrm>
            <a:off x="1" y="4741069"/>
            <a:ext cx="8810625" cy="349758"/>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8" descr="ti_logo_powerpoint_1_line.png"/>
          <p:cNvPicPr>
            <a:picLocks noChangeAspect="1"/>
          </p:cNvPicPr>
          <p:nvPr/>
        </p:nvPicPr>
        <p:blipFill>
          <a:blip r:embed="rId17" cstate="print"/>
          <a:srcRect/>
          <a:stretch>
            <a:fillRect/>
          </a:stretch>
        </p:blipFill>
        <p:spPr bwMode="auto">
          <a:xfrm>
            <a:off x="6493397" y="4796202"/>
            <a:ext cx="2282303" cy="290198"/>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07156"/>
            <a:ext cx="8458200" cy="6107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3"/>
          <p:cNvSpPr>
            <a:spLocks noGrp="1" noChangeArrowheads="1"/>
          </p:cNvSpPr>
          <p:nvPr>
            <p:ph type="body" idx="1"/>
          </p:nvPr>
        </p:nvSpPr>
        <p:spPr bwMode="auto">
          <a:xfrm>
            <a:off x="333376" y="794148"/>
            <a:ext cx="8467725" cy="370165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6"/>
          <p:cNvSpPr>
            <a:spLocks noGrp="1" noChangeArrowheads="1"/>
          </p:cNvSpPr>
          <p:nvPr>
            <p:ph type="sldNum" sz="quarter" idx="4"/>
          </p:nvPr>
        </p:nvSpPr>
        <p:spPr bwMode="auto">
          <a:xfrm>
            <a:off x="6642100" y="4537473"/>
            <a:ext cx="2133600" cy="1547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FFC24696-BE25-4590-A41D-19A59BD964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p:titleStyle>
    <p:bodyStyle>
      <a:lvl1pPr marL="227013" indent="-227013" algn="l" rtl="0" eaLnBrk="1" fontAlgn="base" hangingPunct="1">
        <a:spcBef>
          <a:spcPts val="800"/>
        </a:spcBef>
        <a:spcAft>
          <a:spcPct val="0"/>
        </a:spcAft>
        <a:buChar char="•"/>
        <a:defRPr sz="2000">
          <a:solidFill>
            <a:schemeClr val="tx1"/>
          </a:solidFill>
          <a:latin typeface="+mn-lt"/>
          <a:ea typeface="+mn-ea"/>
          <a:cs typeface="+mn-cs"/>
        </a:defRPr>
      </a:lvl1pPr>
      <a:lvl2pPr marL="574675" indent="-233363" algn="l" rtl="0" eaLnBrk="1" fontAlgn="base" hangingPunct="1">
        <a:spcBef>
          <a:spcPct val="20000"/>
        </a:spcBef>
        <a:spcAft>
          <a:spcPct val="0"/>
        </a:spcAft>
        <a:buChar char="–"/>
        <a:defRPr>
          <a:solidFill>
            <a:schemeClr val="tx1"/>
          </a:solidFill>
          <a:latin typeface="+mn-lt"/>
        </a:defRPr>
      </a:lvl2pPr>
      <a:lvl3pPr marL="854075" indent="-165100" algn="l" rtl="0" eaLnBrk="1" fontAlgn="base" hangingPunct="1">
        <a:spcBef>
          <a:spcPct val="15000"/>
        </a:spcBef>
        <a:spcAft>
          <a:spcPct val="0"/>
        </a:spcAft>
        <a:buChar char="•"/>
        <a:defRPr>
          <a:solidFill>
            <a:schemeClr val="tx1"/>
          </a:solidFill>
          <a:latin typeface="+mn-lt"/>
        </a:defRPr>
      </a:lvl3pPr>
      <a:lvl4pPr marL="1201738" indent="-233363" algn="l" rtl="0" eaLnBrk="1" fontAlgn="base" hangingPunct="1">
        <a:spcBef>
          <a:spcPct val="5000"/>
        </a:spcBef>
        <a:spcAft>
          <a:spcPct val="0"/>
        </a:spcAft>
        <a:buChar char="–"/>
        <a:defRPr>
          <a:solidFill>
            <a:schemeClr val="tx1"/>
          </a:solidFill>
          <a:latin typeface="+mn-lt"/>
        </a:defRPr>
      </a:lvl4pPr>
      <a:lvl5pPr marL="1489075" indent="-173038" algn="l" rtl="0" eaLnBrk="1" fontAlgn="base" hangingPunct="1">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21.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3.emf"/><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24.emf"/><Relationship Id="rId5" Type="http://schemas.openxmlformats.org/officeDocument/2006/relationships/oleObject" Target="../embeddings/oleObject8.bin"/><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1.wmf"/><Relationship Id="rId2" Type="http://schemas.openxmlformats.org/officeDocument/2006/relationships/slideLayout" Target="../slideLayouts/slideLayout9.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33.emf"/><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package" Target="../embeddings/Microsoft_Word_Document.docx"/><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8.xml"/><Relationship Id="rId7" Type="http://schemas.openxmlformats.org/officeDocument/2006/relationships/image" Target="../media/image15.emf"/><Relationship Id="rId12"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image" Target="../media/image17.emf"/><Relationship Id="rId5" Type="http://schemas.openxmlformats.org/officeDocument/2006/relationships/image" Target="../media/image14.e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17500" y="1570746"/>
            <a:ext cx="8458200" cy="1102519"/>
          </a:xfrm>
        </p:spPr>
        <p:txBody>
          <a:bodyPr/>
          <a:lstStyle/>
          <a:p>
            <a:r>
              <a:rPr lang="en-US" altLang="en-US" sz="3600" dirty="0"/>
              <a:t>Slew Rate vs Small-signal Rise Time</a:t>
            </a:r>
            <a:br>
              <a:rPr lang="en-US" dirty="0">
                <a:solidFill>
                  <a:srgbClr val="DE0000"/>
                </a:solidFill>
              </a:rPr>
            </a:br>
            <a:r>
              <a:rPr lang="en-US" sz="2400" dirty="0">
                <a:solidFill>
                  <a:srgbClr val="DE0000"/>
                </a:solidFill>
              </a:rPr>
              <a:t>TI Precision Labs – Op Amps</a:t>
            </a:r>
          </a:p>
        </p:txBody>
      </p:sp>
      <p:sp>
        <p:nvSpPr>
          <p:cNvPr id="9220" name="Slide Number Placeholder 3"/>
          <p:cNvSpPr>
            <a:spLocks noGrp="1"/>
          </p:cNvSpPr>
          <p:nvPr>
            <p:ph type="sldNum" sz="quarter" idx="10"/>
          </p:nvPr>
        </p:nvSpPr>
        <p:spPr>
          <a:noFill/>
        </p:spPr>
        <p:txBody>
          <a:bodyPr/>
          <a:lstStyle/>
          <a:p>
            <a:fld id="{824F433E-C10F-4552-9AE4-5D3BF20D1F80}" type="slidenum">
              <a:rPr lang="en-US"/>
              <a:pPr/>
              <a:t>1</a:t>
            </a:fld>
            <a:endParaRPr lang="en-US" dirty="0"/>
          </a:p>
        </p:txBody>
      </p:sp>
    </p:spTree>
    <p:extLst>
      <p:ext uri="{BB962C8B-B14F-4D97-AF65-F5344CB8AC3E}">
        <p14:creationId xmlns:p14="http://schemas.microsoft.com/office/powerpoint/2010/main" val="79748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16"/>
          <p:cNvGraphicFramePr>
            <a:graphicFrameLocks noGrp="1" noChangeAspect="1"/>
          </p:cNvGraphicFramePr>
          <p:nvPr/>
        </p:nvGraphicFramePr>
        <p:xfrm>
          <a:off x="1393224" y="644163"/>
          <a:ext cx="5486400" cy="4010699"/>
        </p:xfrm>
        <a:graphic>
          <a:graphicData uri="http://schemas.openxmlformats.org/presentationml/2006/ole">
            <mc:AlternateContent xmlns:mc="http://schemas.openxmlformats.org/markup-compatibility/2006">
              <mc:Choice xmlns:v="urn:schemas-microsoft-com:vml" Requires="v">
                <p:oleObj spid="_x0000_s18443" name="Visio" r:id="rId4" imgW="6355461" imgH="4645533" progId="Visio.Drawing.11">
                  <p:embed/>
                </p:oleObj>
              </mc:Choice>
              <mc:Fallback>
                <p:oleObj name="Visio" r:id="rId4" imgW="6355461" imgH="4645533" progId="Visio.Drawing.11">
                  <p:embed/>
                  <p:pic>
                    <p:nvPicPr>
                      <p:cNvPr id="34818" name="Object 1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3224" y="644163"/>
                        <a:ext cx="5486400" cy="401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a:t>Full Power Bandwidth</a:t>
            </a:r>
          </a:p>
        </p:txBody>
      </p:sp>
      <p:sp>
        <p:nvSpPr>
          <p:cNvPr id="4" name="Slide Number Placeholder 3"/>
          <p:cNvSpPr>
            <a:spLocks noGrp="1"/>
          </p:cNvSpPr>
          <p:nvPr>
            <p:ph type="sldNum" sz="quarter" idx="10"/>
          </p:nvPr>
        </p:nvSpPr>
        <p:spPr/>
        <p:txBody>
          <a:bodyPr/>
          <a:lstStyle/>
          <a:p>
            <a:fld id="{3B20521C-F793-4067-BB07-C7AF74E21EF3}" type="slidenum">
              <a:rPr lang="en-US" smtClean="0"/>
              <a:pPr/>
              <a:t>10</a:t>
            </a:fld>
            <a:endParaRPr lang="en-US"/>
          </a:p>
        </p:txBody>
      </p:sp>
      <p:sp>
        <p:nvSpPr>
          <p:cNvPr id="5" name="Line 17"/>
          <p:cNvSpPr>
            <a:spLocks noChangeShapeType="1"/>
          </p:cNvSpPr>
          <p:nvPr/>
        </p:nvSpPr>
        <p:spPr bwMode="auto">
          <a:xfrm flipH="1">
            <a:off x="4201298" y="2136175"/>
            <a:ext cx="2092925" cy="495815"/>
          </a:xfrm>
          <a:prstGeom prst="line">
            <a:avLst/>
          </a:prstGeom>
          <a:noFill/>
          <a:ln w="38100">
            <a:solidFill>
              <a:srgbClr val="FF0000"/>
            </a:solidFill>
            <a:round/>
            <a:headEnd/>
            <a:tailEnd type="triangle" w="med" len="med"/>
          </a:ln>
        </p:spPr>
        <p:txBody>
          <a:bodyPr/>
          <a:lstStyle/>
          <a:p>
            <a:endParaRPr lang="en-US" sz="1350">
              <a:solidFill>
                <a:srgbClr val="000000"/>
              </a:solidFill>
            </a:endParaRPr>
          </a:p>
        </p:txBody>
      </p:sp>
      <p:sp>
        <p:nvSpPr>
          <p:cNvPr id="6" name="Line 19"/>
          <p:cNvSpPr>
            <a:spLocks noChangeShapeType="1"/>
          </p:cNvSpPr>
          <p:nvPr/>
        </p:nvSpPr>
        <p:spPr bwMode="auto">
          <a:xfrm flipH="1">
            <a:off x="4229099" y="2333883"/>
            <a:ext cx="2239662" cy="705879"/>
          </a:xfrm>
          <a:prstGeom prst="line">
            <a:avLst/>
          </a:prstGeom>
          <a:noFill/>
          <a:ln w="38100">
            <a:solidFill>
              <a:srgbClr val="FF0000"/>
            </a:solidFill>
            <a:round/>
            <a:headEnd/>
            <a:tailEnd type="triangle" w="med" len="med"/>
          </a:ln>
        </p:spPr>
        <p:txBody>
          <a:bodyPr/>
          <a:lstStyle/>
          <a:p>
            <a:endParaRPr lang="en-US" sz="1350">
              <a:solidFill>
                <a:srgbClr val="000000"/>
              </a:solidFill>
            </a:endParaRPr>
          </a:p>
        </p:txBody>
      </p:sp>
      <p:sp>
        <p:nvSpPr>
          <p:cNvPr id="7" name="Text Box 20"/>
          <p:cNvSpPr txBox="1">
            <a:spLocks noChangeArrowheads="1"/>
          </p:cNvSpPr>
          <p:nvPr/>
        </p:nvSpPr>
        <p:spPr bwMode="auto">
          <a:xfrm>
            <a:off x="5860192" y="1564675"/>
            <a:ext cx="1943100" cy="923330"/>
          </a:xfrm>
          <a:prstGeom prst="rect">
            <a:avLst/>
          </a:prstGeom>
          <a:solidFill>
            <a:schemeClr val="bg1"/>
          </a:solidFill>
          <a:ln w="38100">
            <a:solidFill>
              <a:srgbClr val="FF0000"/>
            </a:solidFill>
            <a:miter lim="800000"/>
            <a:headEnd/>
            <a:tailEnd/>
          </a:ln>
        </p:spPr>
        <p:txBody>
          <a:bodyPr>
            <a:spAutoFit/>
          </a:bodyPr>
          <a:lstStyle/>
          <a:p>
            <a:pPr>
              <a:spcBef>
                <a:spcPct val="50000"/>
              </a:spcBef>
            </a:pPr>
            <a:r>
              <a:rPr lang="en-US" sz="1350" dirty="0">
                <a:solidFill>
                  <a:srgbClr val="000000"/>
                </a:solidFill>
              </a:rPr>
              <a:t>For V</a:t>
            </a:r>
            <a:r>
              <a:rPr lang="en-US" sz="1350" baseline="-25000" dirty="0">
                <a:solidFill>
                  <a:srgbClr val="000000"/>
                </a:solidFill>
              </a:rPr>
              <a:t>S</a:t>
            </a:r>
            <a:r>
              <a:rPr lang="en-US" sz="1350" dirty="0">
                <a:solidFill>
                  <a:srgbClr val="000000"/>
                </a:solidFill>
              </a:rPr>
              <a:t> = +/-15V</a:t>
            </a:r>
          </a:p>
          <a:p>
            <a:pPr>
              <a:spcBef>
                <a:spcPct val="50000"/>
              </a:spcBef>
            </a:pPr>
            <a:r>
              <a:rPr lang="en-US" sz="1350" dirty="0">
                <a:solidFill>
                  <a:srgbClr val="000000"/>
                </a:solidFill>
              </a:rPr>
              <a:t>10V</a:t>
            </a:r>
            <a:r>
              <a:rPr lang="en-US" sz="1350" baseline="-25000" dirty="0">
                <a:solidFill>
                  <a:srgbClr val="000000"/>
                </a:solidFill>
              </a:rPr>
              <a:t>PK</a:t>
            </a:r>
            <a:r>
              <a:rPr lang="en-US" sz="1350" dirty="0">
                <a:solidFill>
                  <a:srgbClr val="000000"/>
                </a:solidFill>
              </a:rPr>
              <a:t>  </a:t>
            </a:r>
            <a:r>
              <a:rPr lang="en-US" sz="1350" dirty="0">
                <a:solidFill>
                  <a:srgbClr val="000000"/>
                </a:solidFill>
                <a:sym typeface="Wingdings" pitchFamily="2" charset="2"/>
              </a:rPr>
              <a:t> </a:t>
            </a:r>
            <a:r>
              <a:rPr lang="en-US" sz="1350" dirty="0">
                <a:solidFill>
                  <a:srgbClr val="000000"/>
                </a:solidFill>
              </a:rPr>
              <a:t>Distortion</a:t>
            </a:r>
          </a:p>
          <a:p>
            <a:pPr>
              <a:spcBef>
                <a:spcPct val="50000"/>
              </a:spcBef>
            </a:pPr>
            <a:r>
              <a:rPr lang="en-US" sz="1350" dirty="0">
                <a:solidFill>
                  <a:srgbClr val="000000"/>
                </a:solidFill>
              </a:rPr>
              <a:t>7.5V</a:t>
            </a:r>
            <a:r>
              <a:rPr lang="en-US" sz="1350" baseline="-25000" dirty="0">
                <a:solidFill>
                  <a:srgbClr val="000000"/>
                </a:solidFill>
              </a:rPr>
              <a:t>PK</a:t>
            </a:r>
            <a:r>
              <a:rPr lang="en-US" sz="1350" dirty="0">
                <a:solidFill>
                  <a:srgbClr val="000000"/>
                </a:solidFill>
              </a:rPr>
              <a:t> </a:t>
            </a:r>
            <a:r>
              <a:rPr lang="en-US" sz="1350" dirty="0">
                <a:solidFill>
                  <a:srgbClr val="000000"/>
                </a:solidFill>
                <a:sym typeface="Wingdings" pitchFamily="2" charset="2"/>
              </a:rPr>
              <a:t> </a:t>
            </a:r>
            <a:r>
              <a:rPr lang="en-US" sz="1350" dirty="0">
                <a:solidFill>
                  <a:srgbClr val="000000"/>
                </a:solidFill>
              </a:rPr>
              <a:t>No Distortion</a:t>
            </a:r>
          </a:p>
        </p:txBody>
      </p:sp>
    </p:spTree>
    <p:extLst>
      <p:ext uri="{BB962C8B-B14F-4D97-AF65-F5344CB8AC3E}">
        <p14:creationId xmlns:p14="http://schemas.microsoft.com/office/powerpoint/2010/main" val="328228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Output vs. Frequency</a:t>
            </a:r>
          </a:p>
        </p:txBody>
      </p:sp>
      <p:sp>
        <p:nvSpPr>
          <p:cNvPr id="4" name="Slide Number Placeholder 3"/>
          <p:cNvSpPr>
            <a:spLocks noGrp="1"/>
          </p:cNvSpPr>
          <p:nvPr>
            <p:ph type="sldNum" sz="quarter" idx="10"/>
          </p:nvPr>
        </p:nvSpPr>
        <p:spPr/>
        <p:txBody>
          <a:bodyPr/>
          <a:lstStyle/>
          <a:p>
            <a:fld id="{3B20521C-F793-4067-BB07-C7AF74E21EF3}" type="slidenum">
              <a:rPr lang="en-US" smtClean="0"/>
              <a:pPr/>
              <a:t>11</a:t>
            </a:fld>
            <a:endParaRPr lang="en-US"/>
          </a:p>
        </p:txBody>
      </p:sp>
      <p:pic>
        <p:nvPicPr>
          <p:cNvPr id="158721" name="Picture 1"/>
          <p:cNvPicPr>
            <a:picLocks noChangeAspect="1" noChangeArrowheads="1"/>
          </p:cNvPicPr>
          <p:nvPr/>
        </p:nvPicPr>
        <p:blipFill>
          <a:blip r:embed="rId3" cstate="print"/>
          <a:srcRect/>
          <a:stretch>
            <a:fillRect/>
          </a:stretch>
        </p:blipFill>
        <p:spPr bwMode="auto">
          <a:xfrm>
            <a:off x="1096641" y="1249930"/>
            <a:ext cx="3387640" cy="2801076"/>
          </a:xfrm>
          <a:prstGeom prst="rect">
            <a:avLst/>
          </a:prstGeom>
          <a:noFill/>
          <a:ln w="9525">
            <a:noFill/>
            <a:miter lim="800000"/>
            <a:headEnd/>
            <a:tailEnd/>
          </a:ln>
          <a:effectLst/>
        </p:spPr>
      </p:pic>
      <p:pic>
        <p:nvPicPr>
          <p:cNvPr id="158722" name="Picture 2"/>
          <p:cNvPicPr>
            <a:picLocks noChangeAspect="1" noChangeArrowheads="1"/>
          </p:cNvPicPr>
          <p:nvPr/>
        </p:nvPicPr>
        <p:blipFill>
          <a:blip r:embed="rId4" cstate="print"/>
          <a:srcRect/>
          <a:stretch>
            <a:fillRect/>
          </a:stretch>
        </p:blipFill>
        <p:spPr bwMode="auto">
          <a:xfrm>
            <a:off x="4607276" y="919773"/>
            <a:ext cx="3165872" cy="1851422"/>
          </a:xfrm>
          <a:prstGeom prst="rect">
            <a:avLst/>
          </a:prstGeom>
          <a:noFill/>
          <a:ln w="9525">
            <a:noFill/>
            <a:miter lim="800000"/>
            <a:headEnd/>
            <a:tailEnd/>
          </a:ln>
          <a:effectLst/>
        </p:spPr>
      </p:pic>
      <p:pic>
        <p:nvPicPr>
          <p:cNvPr id="158723" name="Picture 3"/>
          <p:cNvPicPr>
            <a:picLocks noChangeAspect="1" noChangeArrowheads="1"/>
          </p:cNvPicPr>
          <p:nvPr/>
        </p:nvPicPr>
        <p:blipFill>
          <a:blip r:embed="rId5" cstate="print"/>
          <a:srcRect/>
          <a:stretch>
            <a:fillRect/>
          </a:stretch>
        </p:blipFill>
        <p:spPr bwMode="auto">
          <a:xfrm>
            <a:off x="4639174" y="2801735"/>
            <a:ext cx="3165872" cy="1851422"/>
          </a:xfrm>
          <a:prstGeom prst="rect">
            <a:avLst/>
          </a:prstGeom>
          <a:noFill/>
          <a:ln w="9525">
            <a:noFill/>
            <a:miter lim="800000"/>
            <a:headEnd/>
            <a:tailEnd/>
          </a:ln>
          <a:effectLst/>
        </p:spPr>
      </p:pic>
      <p:sp>
        <p:nvSpPr>
          <p:cNvPr id="9" name="TextBox 8"/>
          <p:cNvSpPr txBox="1"/>
          <p:nvPr/>
        </p:nvSpPr>
        <p:spPr>
          <a:xfrm>
            <a:off x="3242930" y="3846648"/>
            <a:ext cx="1364346" cy="715581"/>
          </a:xfrm>
          <a:prstGeom prst="rect">
            <a:avLst/>
          </a:prstGeom>
          <a:solidFill>
            <a:schemeClr val="bg1"/>
          </a:solidFill>
          <a:ln w="38100">
            <a:noFill/>
          </a:ln>
        </p:spPr>
        <p:txBody>
          <a:bodyPr wrap="square" rtlCol="0">
            <a:spAutoFit/>
          </a:bodyPr>
          <a:lstStyle/>
          <a:p>
            <a:r>
              <a:rPr lang="en-US" sz="1350" b="1" dirty="0">
                <a:solidFill>
                  <a:srgbClr val="FF0000"/>
                </a:solidFill>
              </a:rPr>
              <a:t>10V</a:t>
            </a:r>
            <a:r>
              <a:rPr lang="en-US" sz="1350" b="1" baseline="-25000" dirty="0">
                <a:solidFill>
                  <a:srgbClr val="FF0000"/>
                </a:solidFill>
              </a:rPr>
              <a:t>PK</a:t>
            </a:r>
          </a:p>
          <a:p>
            <a:r>
              <a:rPr lang="en-US" sz="1350" dirty="0"/>
              <a:t>Slew-induced Distortion</a:t>
            </a:r>
          </a:p>
        </p:txBody>
      </p:sp>
      <p:sp>
        <p:nvSpPr>
          <p:cNvPr id="15" name="TextBox 14"/>
          <p:cNvSpPr txBox="1"/>
          <p:nvPr/>
        </p:nvSpPr>
        <p:spPr>
          <a:xfrm>
            <a:off x="3100483" y="647952"/>
            <a:ext cx="1593792" cy="715581"/>
          </a:xfrm>
          <a:prstGeom prst="rect">
            <a:avLst/>
          </a:prstGeom>
          <a:solidFill>
            <a:schemeClr val="bg1"/>
          </a:solidFill>
          <a:ln w="38100">
            <a:noFill/>
          </a:ln>
        </p:spPr>
        <p:txBody>
          <a:bodyPr wrap="square" rtlCol="0">
            <a:spAutoFit/>
          </a:bodyPr>
          <a:lstStyle/>
          <a:p>
            <a:r>
              <a:rPr lang="en-US" sz="1350" b="1" dirty="0">
                <a:solidFill>
                  <a:srgbClr val="FF0000"/>
                </a:solidFill>
              </a:rPr>
              <a:t>7.5V</a:t>
            </a:r>
            <a:r>
              <a:rPr lang="en-US" sz="1350" b="1" baseline="-25000" dirty="0">
                <a:solidFill>
                  <a:srgbClr val="FF0000"/>
                </a:solidFill>
              </a:rPr>
              <a:t>PK</a:t>
            </a:r>
          </a:p>
          <a:p>
            <a:r>
              <a:rPr lang="en-US" sz="1350" dirty="0"/>
              <a:t>No slew-induced Distortion</a:t>
            </a:r>
          </a:p>
        </p:txBody>
      </p:sp>
      <p:cxnSp>
        <p:nvCxnSpPr>
          <p:cNvPr id="14" name="Straight Connector 13"/>
          <p:cNvCxnSpPr>
            <a:cxnSpLocks/>
            <a:stCxn id="15" idx="2"/>
          </p:cNvCxnSpPr>
          <p:nvPr/>
        </p:nvCxnSpPr>
        <p:spPr>
          <a:xfrm>
            <a:off x="3897379" y="1363533"/>
            <a:ext cx="1121189" cy="693868"/>
          </a:xfrm>
          <a:prstGeom prst="line">
            <a:avLst/>
          </a:prstGeom>
          <a:ln w="1905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484281" y="3943350"/>
            <a:ext cx="659219" cy="249547"/>
          </a:xfrm>
          <a:prstGeom prst="line">
            <a:avLst/>
          </a:prstGeom>
          <a:ln w="19050">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683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05" y="107156"/>
            <a:ext cx="8508158" cy="610791"/>
          </a:xfrm>
        </p:spPr>
        <p:txBody>
          <a:bodyPr/>
          <a:lstStyle/>
          <a:p>
            <a:r>
              <a:rPr lang="en-US" dirty="0"/>
              <a:t>Maximum Output vs. Frequency – Derived</a:t>
            </a:r>
          </a:p>
        </p:txBody>
      </p:sp>
      <p:sp>
        <p:nvSpPr>
          <p:cNvPr id="4" name="Slide Number Placeholder 3"/>
          <p:cNvSpPr>
            <a:spLocks noGrp="1"/>
          </p:cNvSpPr>
          <p:nvPr>
            <p:ph type="sldNum" sz="quarter" idx="10"/>
          </p:nvPr>
        </p:nvSpPr>
        <p:spPr/>
        <p:txBody>
          <a:bodyPr/>
          <a:lstStyle/>
          <a:p>
            <a:fld id="{3B20521C-F793-4067-BB07-C7AF74E21EF3}" type="slidenum">
              <a:rPr lang="en-US" smtClean="0"/>
              <a:pPr/>
              <a:t>12</a:t>
            </a:fld>
            <a:endParaRPr lang="en-US"/>
          </a:p>
        </p:txBody>
      </p:sp>
      <p:pic>
        <p:nvPicPr>
          <p:cNvPr id="5" name="Picture 7"/>
          <p:cNvPicPr>
            <a:picLocks noChangeAspect="1" noChangeArrowheads="1"/>
          </p:cNvPicPr>
          <p:nvPr/>
        </p:nvPicPr>
        <p:blipFill>
          <a:blip r:embed="rId4" cstate="print"/>
          <a:srcRect/>
          <a:stretch>
            <a:fillRect/>
          </a:stretch>
        </p:blipFill>
        <p:spPr bwMode="auto">
          <a:xfrm>
            <a:off x="1359244" y="923668"/>
            <a:ext cx="2249091" cy="3394472"/>
          </a:xfrm>
          <a:prstGeom prst="rect">
            <a:avLst/>
          </a:prstGeom>
          <a:noFill/>
          <a:ln w="38100" algn="ctr">
            <a:noFill/>
            <a:miter lim="800000"/>
            <a:headEnd/>
            <a:tailEnd/>
          </a:ln>
        </p:spPr>
      </p:pic>
      <p:graphicFrame>
        <p:nvGraphicFramePr>
          <p:cNvPr id="6" name="Object 8"/>
          <p:cNvGraphicFramePr>
            <a:graphicFrameLocks noChangeAspect="1"/>
          </p:cNvGraphicFramePr>
          <p:nvPr/>
        </p:nvGraphicFramePr>
        <p:xfrm>
          <a:off x="3816694" y="1438018"/>
          <a:ext cx="3886200" cy="2840831"/>
        </p:xfrm>
        <a:graphic>
          <a:graphicData uri="http://schemas.openxmlformats.org/presentationml/2006/ole">
            <mc:AlternateContent xmlns:mc="http://schemas.openxmlformats.org/markup-compatibility/2006">
              <mc:Choice xmlns:v="urn:schemas-microsoft-com:vml" Requires="v">
                <p:oleObj spid="_x0000_s19467" name="Visio" r:id="rId5" imgW="6355461" imgH="4645533" progId="Visio.Drawing.11">
                  <p:embed/>
                </p:oleObj>
              </mc:Choice>
              <mc:Fallback>
                <p:oleObj name="Visio" r:id="rId5" imgW="6355461" imgH="4645533" progId="Visio.Drawing.11">
                  <p:embed/>
                  <p:pic>
                    <p:nvPicPr>
                      <p:cNvPr id="6"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6694" y="1438018"/>
                        <a:ext cx="3886200" cy="2840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11"/>
          <p:cNvSpPr txBox="1">
            <a:spLocks noChangeArrowheads="1"/>
          </p:cNvSpPr>
          <p:nvPr/>
        </p:nvSpPr>
        <p:spPr bwMode="auto">
          <a:xfrm>
            <a:off x="6045544" y="2066668"/>
            <a:ext cx="1326806" cy="923330"/>
          </a:xfrm>
          <a:prstGeom prst="rect">
            <a:avLst/>
          </a:prstGeom>
          <a:solidFill>
            <a:schemeClr val="bg1"/>
          </a:solidFill>
          <a:ln w="38100">
            <a:noFill/>
            <a:miter lim="800000"/>
            <a:headEnd/>
            <a:tailEnd/>
          </a:ln>
        </p:spPr>
        <p:txBody>
          <a:bodyPr wrap="square">
            <a:spAutoFit/>
          </a:bodyPr>
          <a:lstStyle/>
          <a:p>
            <a:pPr>
              <a:spcBef>
                <a:spcPct val="50000"/>
              </a:spcBef>
            </a:pPr>
            <a:r>
              <a:rPr lang="en-US" sz="1350" dirty="0">
                <a:solidFill>
                  <a:srgbClr val="000000"/>
                </a:solidFill>
              </a:rPr>
              <a:t>Hand calculation matches graph.</a:t>
            </a:r>
          </a:p>
        </p:txBody>
      </p:sp>
      <p:sp>
        <p:nvSpPr>
          <p:cNvPr id="9" name="TextBox 8"/>
          <p:cNvSpPr txBox="1"/>
          <p:nvPr/>
        </p:nvSpPr>
        <p:spPr>
          <a:xfrm>
            <a:off x="2482419" y="1764506"/>
            <a:ext cx="657226" cy="369332"/>
          </a:xfrm>
          <a:prstGeom prst="rect">
            <a:avLst/>
          </a:prstGeom>
          <a:solidFill>
            <a:schemeClr val="bg1"/>
          </a:solidFill>
        </p:spPr>
        <p:txBody>
          <a:bodyPr wrap="square" rtlCol="0">
            <a:spAutoFit/>
          </a:bodyPr>
          <a:lstStyle/>
          <a:p>
            <a:r>
              <a:rPr lang="en-US" sz="900" dirty="0" err="1"/>
              <a:t>cos</a:t>
            </a:r>
            <a:r>
              <a:rPr lang="en-US" sz="900" dirty="0"/>
              <a:t>(</a:t>
            </a:r>
            <a:r>
              <a:rPr lang="el-GR" sz="900" dirty="0"/>
              <a:t>ω</a:t>
            </a:r>
            <a:r>
              <a:rPr lang="en-US" sz="900" dirty="0"/>
              <a:t>t)=1</a:t>
            </a:r>
          </a:p>
        </p:txBody>
      </p:sp>
      <p:sp>
        <p:nvSpPr>
          <p:cNvPr id="3" name="Rectangle 2"/>
          <p:cNvSpPr/>
          <p:nvPr/>
        </p:nvSpPr>
        <p:spPr>
          <a:xfrm>
            <a:off x="1359244" y="2714626"/>
            <a:ext cx="691013" cy="39290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1359244" y="3925234"/>
            <a:ext cx="1123175" cy="39290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Line 10"/>
          <p:cNvSpPr>
            <a:spLocks noChangeShapeType="1"/>
          </p:cNvSpPr>
          <p:nvPr/>
        </p:nvSpPr>
        <p:spPr bwMode="auto">
          <a:xfrm flipH="1">
            <a:off x="5816944" y="2759165"/>
            <a:ext cx="228600" cy="279053"/>
          </a:xfrm>
          <a:prstGeom prst="line">
            <a:avLst/>
          </a:prstGeom>
          <a:noFill/>
          <a:ln w="19050">
            <a:solidFill>
              <a:srgbClr val="FF0000"/>
            </a:solidFill>
            <a:round/>
            <a:headEnd/>
            <a:tailEnd type="triangle" w="lg" len="lg"/>
          </a:ln>
        </p:spPr>
        <p:txBody>
          <a:bodyPr/>
          <a:lstStyle/>
          <a:p>
            <a:endParaRPr lang="en-US" sz="1350">
              <a:solidFill>
                <a:srgbClr val="000000"/>
              </a:solidFill>
            </a:endParaRPr>
          </a:p>
        </p:txBody>
      </p:sp>
    </p:spTree>
    <p:extLst>
      <p:ext uri="{BB962C8B-B14F-4D97-AF65-F5344CB8AC3E}">
        <p14:creationId xmlns:p14="http://schemas.microsoft.com/office/powerpoint/2010/main" val="86512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Settling Time</a:t>
            </a:r>
          </a:p>
        </p:txBody>
      </p:sp>
      <p:sp>
        <p:nvSpPr>
          <p:cNvPr id="4" name="Slide Number Placeholder 3"/>
          <p:cNvSpPr>
            <a:spLocks noGrp="1"/>
          </p:cNvSpPr>
          <p:nvPr>
            <p:ph type="sldNum" sz="quarter" idx="10"/>
          </p:nvPr>
        </p:nvSpPr>
        <p:spPr/>
        <p:txBody>
          <a:bodyPr/>
          <a:lstStyle/>
          <a:p>
            <a:fld id="{3B20521C-F793-4067-BB07-C7AF74E21EF3}" type="slidenum">
              <a:rPr lang="en-US" smtClean="0"/>
              <a:pPr/>
              <a:t>13</a:t>
            </a:fld>
            <a:endParaRPr lang="en-US"/>
          </a:p>
        </p:txBody>
      </p:sp>
      <p:pic>
        <p:nvPicPr>
          <p:cNvPr id="111618" name="Picture 2" descr="http://upload.wikimedia.org/wikipedia/commons/7/76/High_accuracy_settling_time_measurements_figure_1.png"/>
          <p:cNvPicPr>
            <a:picLocks noChangeAspect="1" noChangeArrowheads="1"/>
          </p:cNvPicPr>
          <p:nvPr/>
        </p:nvPicPr>
        <p:blipFill>
          <a:blip r:embed="rId3" cstate="print"/>
          <a:srcRect/>
          <a:stretch>
            <a:fillRect/>
          </a:stretch>
        </p:blipFill>
        <p:spPr bwMode="auto">
          <a:xfrm>
            <a:off x="1937773" y="882600"/>
            <a:ext cx="5248046" cy="3826329"/>
          </a:xfrm>
          <a:prstGeom prst="rect">
            <a:avLst/>
          </a:prstGeom>
          <a:noFill/>
        </p:spPr>
      </p:pic>
    </p:spTree>
    <p:extLst>
      <p:ext uri="{BB962C8B-B14F-4D97-AF65-F5344CB8AC3E}">
        <p14:creationId xmlns:p14="http://schemas.microsoft.com/office/powerpoint/2010/main" val="115893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Simulating Settling Time – OPA827</a:t>
            </a:r>
          </a:p>
        </p:txBody>
      </p:sp>
      <p:sp>
        <p:nvSpPr>
          <p:cNvPr id="4" name="Slide Number Placeholder 3"/>
          <p:cNvSpPr>
            <a:spLocks noGrp="1"/>
          </p:cNvSpPr>
          <p:nvPr>
            <p:ph type="sldNum" sz="quarter" idx="10"/>
          </p:nvPr>
        </p:nvSpPr>
        <p:spPr/>
        <p:txBody>
          <a:bodyPr/>
          <a:lstStyle/>
          <a:p>
            <a:fld id="{3B20521C-F793-4067-BB07-C7AF74E21EF3}" type="slidenum">
              <a:rPr lang="en-US" smtClean="0"/>
              <a:pPr/>
              <a:t>14</a:t>
            </a:fld>
            <a:endParaRPr lang="en-US"/>
          </a:p>
        </p:txBody>
      </p:sp>
      <p:pic>
        <p:nvPicPr>
          <p:cNvPr id="7" name="Picture 10"/>
          <p:cNvPicPr>
            <a:picLocks noChangeAspect="1" noChangeArrowheads="1"/>
          </p:cNvPicPr>
          <p:nvPr/>
        </p:nvPicPr>
        <p:blipFill>
          <a:blip r:embed="rId3" cstate="print"/>
          <a:srcRect l="15625" t="27913" r="6876" b="33572"/>
          <a:stretch>
            <a:fillRect/>
          </a:stretch>
        </p:blipFill>
        <p:spPr bwMode="auto">
          <a:xfrm>
            <a:off x="1420061" y="1771650"/>
            <a:ext cx="6286500" cy="2500313"/>
          </a:xfrm>
          <a:prstGeom prst="rect">
            <a:avLst/>
          </a:prstGeom>
          <a:noFill/>
          <a:ln w="9525">
            <a:noFill/>
            <a:miter lim="800000"/>
            <a:headEnd/>
            <a:tailEnd/>
          </a:ln>
        </p:spPr>
      </p:pic>
      <p:pic>
        <p:nvPicPr>
          <p:cNvPr id="109569" name="Picture 1"/>
          <p:cNvPicPr>
            <a:picLocks noChangeAspect="1" noChangeArrowheads="1"/>
          </p:cNvPicPr>
          <p:nvPr/>
        </p:nvPicPr>
        <p:blipFill>
          <a:blip r:embed="rId4" cstate="print"/>
          <a:srcRect/>
          <a:stretch>
            <a:fillRect/>
          </a:stretch>
        </p:blipFill>
        <p:spPr bwMode="auto">
          <a:xfrm>
            <a:off x="1235678" y="769399"/>
            <a:ext cx="6663380" cy="674918"/>
          </a:xfrm>
          <a:prstGeom prst="rect">
            <a:avLst/>
          </a:prstGeom>
          <a:noFill/>
          <a:ln w="9525">
            <a:noFill/>
            <a:miter lim="800000"/>
            <a:headEnd/>
            <a:tailEnd/>
          </a:ln>
        </p:spPr>
      </p:pic>
      <p:sp>
        <p:nvSpPr>
          <p:cNvPr id="6" name="Rectangle 8"/>
          <p:cNvSpPr>
            <a:spLocks noChangeArrowheads="1"/>
          </p:cNvSpPr>
          <p:nvPr/>
        </p:nvSpPr>
        <p:spPr bwMode="auto">
          <a:xfrm>
            <a:off x="1262062" y="1270398"/>
            <a:ext cx="6605588" cy="191690"/>
          </a:xfrm>
          <a:prstGeom prst="rect">
            <a:avLst/>
          </a:prstGeom>
          <a:noFill/>
          <a:ln w="38100">
            <a:solidFill>
              <a:srgbClr val="FF0000"/>
            </a:solidFill>
            <a:miter lim="800000"/>
            <a:headEnd/>
            <a:tailEnd/>
          </a:ln>
        </p:spPr>
        <p:txBody>
          <a:bodyPr wrap="none" anchor="ctr"/>
          <a:lstStyle/>
          <a:p>
            <a:endParaRPr lang="en-US" sz="1350">
              <a:solidFill>
                <a:srgbClr val="000000"/>
              </a:solidFill>
            </a:endParaRPr>
          </a:p>
        </p:txBody>
      </p:sp>
    </p:spTree>
    <p:extLst>
      <p:ext uri="{BB962C8B-B14F-4D97-AF65-F5344CB8AC3E}">
        <p14:creationId xmlns:p14="http://schemas.microsoft.com/office/powerpoint/2010/main" val="278639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Simulating Settling Time – Large-signal</a:t>
            </a:r>
          </a:p>
        </p:txBody>
      </p:sp>
      <p:sp>
        <p:nvSpPr>
          <p:cNvPr id="4" name="Slide Number Placeholder 3"/>
          <p:cNvSpPr>
            <a:spLocks noGrp="1"/>
          </p:cNvSpPr>
          <p:nvPr>
            <p:ph type="sldNum" sz="quarter" idx="10"/>
          </p:nvPr>
        </p:nvSpPr>
        <p:spPr/>
        <p:txBody>
          <a:bodyPr/>
          <a:lstStyle/>
          <a:p>
            <a:fld id="{3B20521C-F793-4067-BB07-C7AF74E21EF3}" type="slidenum">
              <a:rPr lang="en-US" smtClean="0"/>
              <a:pPr/>
              <a:t>15</a:t>
            </a:fld>
            <a:endParaRPr lang="en-US"/>
          </a:p>
        </p:txBody>
      </p:sp>
      <p:sp>
        <p:nvSpPr>
          <p:cNvPr id="5" name="Text Box 6"/>
          <p:cNvSpPr txBox="1">
            <a:spLocks noChangeArrowheads="1"/>
          </p:cNvSpPr>
          <p:nvPr/>
        </p:nvSpPr>
        <p:spPr bwMode="auto">
          <a:xfrm>
            <a:off x="1771650" y="3543300"/>
            <a:ext cx="2514600" cy="611706"/>
          </a:xfrm>
          <a:prstGeom prst="rect">
            <a:avLst/>
          </a:prstGeom>
          <a:noFill/>
          <a:ln w="9525">
            <a:noFill/>
            <a:miter lim="800000"/>
            <a:headEnd/>
            <a:tailEnd/>
          </a:ln>
        </p:spPr>
        <p:txBody>
          <a:bodyPr>
            <a:spAutoFit/>
          </a:bodyPr>
          <a:lstStyle/>
          <a:p>
            <a:pPr>
              <a:spcBef>
                <a:spcPct val="50000"/>
              </a:spcBef>
            </a:pPr>
            <a:r>
              <a:rPr lang="en-US" sz="1350" dirty="0">
                <a:solidFill>
                  <a:srgbClr val="000000"/>
                </a:solidFill>
              </a:rPr>
              <a:t>Data Sheet = 550ns</a:t>
            </a:r>
          </a:p>
          <a:p>
            <a:pPr>
              <a:spcBef>
                <a:spcPct val="50000"/>
              </a:spcBef>
            </a:pPr>
            <a:r>
              <a:rPr lang="en-US" sz="1350" dirty="0">
                <a:solidFill>
                  <a:srgbClr val="000000"/>
                </a:solidFill>
              </a:rPr>
              <a:t>Simulated = 400ns</a:t>
            </a:r>
          </a:p>
        </p:txBody>
      </p:sp>
      <p:sp>
        <p:nvSpPr>
          <p:cNvPr id="6" name="Text Box 9"/>
          <p:cNvSpPr txBox="1">
            <a:spLocks noChangeArrowheads="1"/>
          </p:cNvSpPr>
          <p:nvPr/>
        </p:nvSpPr>
        <p:spPr bwMode="auto">
          <a:xfrm>
            <a:off x="4914900" y="3543300"/>
            <a:ext cx="2514600" cy="923330"/>
          </a:xfrm>
          <a:prstGeom prst="rect">
            <a:avLst/>
          </a:prstGeom>
          <a:noFill/>
          <a:ln w="9525">
            <a:noFill/>
            <a:miter lim="800000"/>
            <a:headEnd/>
            <a:tailEnd/>
          </a:ln>
        </p:spPr>
        <p:txBody>
          <a:bodyPr>
            <a:spAutoFit/>
          </a:bodyPr>
          <a:lstStyle/>
          <a:p>
            <a:pPr>
              <a:spcBef>
                <a:spcPct val="50000"/>
              </a:spcBef>
            </a:pPr>
            <a:r>
              <a:rPr lang="en-US" sz="1350" dirty="0">
                <a:solidFill>
                  <a:srgbClr val="000000"/>
                </a:solidFill>
              </a:rPr>
              <a:t>0.01% settling for a 10V signal </a:t>
            </a:r>
          </a:p>
          <a:p>
            <a:pPr>
              <a:spcBef>
                <a:spcPct val="50000"/>
              </a:spcBef>
            </a:pPr>
            <a:r>
              <a:rPr lang="en-US" sz="1350" dirty="0">
                <a:solidFill>
                  <a:srgbClr val="000000"/>
                </a:solidFill>
              </a:rPr>
              <a:t>10V x 0.01% = 1mV</a:t>
            </a:r>
          </a:p>
          <a:p>
            <a:pPr>
              <a:spcBef>
                <a:spcPct val="50000"/>
              </a:spcBef>
            </a:pPr>
            <a:r>
              <a:rPr lang="en-US" sz="1350" dirty="0">
                <a:solidFill>
                  <a:srgbClr val="000000"/>
                </a:solidFill>
              </a:rPr>
              <a:t>|Output – 10V| &lt; 1mV</a:t>
            </a:r>
          </a:p>
        </p:txBody>
      </p:sp>
      <p:pic>
        <p:nvPicPr>
          <p:cNvPr id="7" name="Picture 11"/>
          <p:cNvPicPr>
            <a:picLocks noChangeAspect="1" noChangeArrowheads="1"/>
          </p:cNvPicPr>
          <p:nvPr/>
        </p:nvPicPr>
        <p:blipFill>
          <a:blip r:embed="rId3" cstate="print"/>
          <a:srcRect/>
          <a:stretch>
            <a:fillRect/>
          </a:stretch>
        </p:blipFill>
        <p:spPr bwMode="auto">
          <a:xfrm>
            <a:off x="1206104" y="792956"/>
            <a:ext cx="6730603" cy="2667000"/>
          </a:xfrm>
          <a:prstGeom prst="rect">
            <a:avLst/>
          </a:prstGeom>
          <a:noFill/>
          <a:ln w="9525">
            <a:noFill/>
            <a:miter lim="800000"/>
            <a:headEnd/>
            <a:tailEnd/>
          </a:ln>
        </p:spPr>
      </p:pic>
      <p:sp>
        <p:nvSpPr>
          <p:cNvPr id="3" name="Rectangle 2"/>
          <p:cNvSpPr/>
          <p:nvPr/>
        </p:nvSpPr>
        <p:spPr>
          <a:xfrm>
            <a:off x="5598916" y="1728788"/>
            <a:ext cx="173831" cy="111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5544657" y="1692414"/>
            <a:ext cx="285656" cy="207749"/>
          </a:xfrm>
          <a:prstGeom prst="rect">
            <a:avLst/>
          </a:prstGeom>
          <a:noFill/>
        </p:spPr>
        <p:txBody>
          <a:bodyPr wrap="none" rtlCol="0">
            <a:spAutoFit/>
          </a:bodyPr>
          <a:lstStyle/>
          <a:p>
            <a:r>
              <a:rPr lang="en-US" sz="750" dirty="0"/>
              <a:t>ns</a:t>
            </a:r>
          </a:p>
        </p:txBody>
      </p:sp>
    </p:spTree>
    <p:extLst>
      <p:ext uri="{BB962C8B-B14F-4D97-AF65-F5344CB8AC3E}">
        <p14:creationId xmlns:p14="http://schemas.microsoft.com/office/powerpoint/2010/main" val="3690695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B20521C-F793-4067-BB07-C7AF74E21EF3}" type="slidenum">
              <a:rPr lang="en-US" smtClean="0"/>
              <a:pPr/>
              <a:t>16</a:t>
            </a:fld>
            <a:endParaRPr lang="en-US"/>
          </a:p>
        </p:txBody>
      </p:sp>
      <p:pic>
        <p:nvPicPr>
          <p:cNvPr id="6" name="Picture 5"/>
          <p:cNvPicPr>
            <a:picLocks noChangeAspect="1" noChangeArrowheads="1"/>
          </p:cNvPicPr>
          <p:nvPr/>
        </p:nvPicPr>
        <p:blipFill>
          <a:blip r:embed="rId3" cstate="print"/>
          <a:srcRect l="53125" t="26563" r="2499" b="29688"/>
          <a:stretch>
            <a:fillRect/>
          </a:stretch>
        </p:blipFill>
        <p:spPr bwMode="auto">
          <a:xfrm>
            <a:off x="3771900" y="807244"/>
            <a:ext cx="4057650" cy="3200400"/>
          </a:xfrm>
          <a:prstGeom prst="rect">
            <a:avLst/>
          </a:prstGeom>
          <a:noFill/>
          <a:ln w="9525">
            <a:noFill/>
            <a:miter lim="800000"/>
            <a:headEnd/>
            <a:tailEnd/>
          </a:ln>
        </p:spPr>
      </p:pic>
      <p:sp>
        <p:nvSpPr>
          <p:cNvPr id="7" name="Text Box 6"/>
          <p:cNvSpPr txBox="1">
            <a:spLocks noChangeArrowheads="1"/>
          </p:cNvSpPr>
          <p:nvPr/>
        </p:nvSpPr>
        <p:spPr bwMode="auto">
          <a:xfrm>
            <a:off x="1314450" y="807244"/>
            <a:ext cx="2228850" cy="300082"/>
          </a:xfrm>
          <a:prstGeom prst="rect">
            <a:avLst/>
          </a:prstGeom>
          <a:noFill/>
          <a:ln w="38100">
            <a:noFill/>
            <a:miter lim="800000"/>
            <a:headEnd/>
            <a:tailEnd/>
          </a:ln>
        </p:spPr>
        <p:txBody>
          <a:bodyPr>
            <a:spAutoFit/>
          </a:bodyPr>
          <a:lstStyle/>
          <a:p>
            <a:pPr>
              <a:spcBef>
                <a:spcPct val="50000"/>
              </a:spcBef>
            </a:pPr>
            <a:r>
              <a:rPr lang="en-US" sz="1350" u="sng" dirty="0">
                <a:solidFill>
                  <a:srgbClr val="000000"/>
                </a:solidFill>
              </a:rPr>
              <a:t>Rate of change of output:</a:t>
            </a:r>
          </a:p>
        </p:txBody>
      </p:sp>
      <p:sp>
        <p:nvSpPr>
          <p:cNvPr id="8" name="Line 8"/>
          <p:cNvSpPr>
            <a:spLocks noChangeShapeType="1"/>
          </p:cNvSpPr>
          <p:nvPr/>
        </p:nvSpPr>
        <p:spPr bwMode="auto">
          <a:xfrm flipV="1">
            <a:off x="2620684" y="1971675"/>
            <a:ext cx="116801" cy="285750"/>
          </a:xfrm>
          <a:prstGeom prst="line">
            <a:avLst/>
          </a:prstGeom>
          <a:noFill/>
          <a:ln w="38100">
            <a:solidFill>
              <a:srgbClr val="FF0000"/>
            </a:solidFill>
            <a:round/>
            <a:headEnd/>
            <a:tailEnd type="triangle" w="med" len="med"/>
          </a:ln>
        </p:spPr>
        <p:txBody>
          <a:bodyPr/>
          <a:lstStyle/>
          <a:p>
            <a:endParaRPr lang="en-US" sz="1350">
              <a:solidFill>
                <a:srgbClr val="000000"/>
              </a:solidFill>
            </a:endParaRPr>
          </a:p>
        </p:txBody>
      </p:sp>
      <p:sp>
        <p:nvSpPr>
          <p:cNvPr id="9" name="Text Box 9"/>
          <p:cNvSpPr txBox="1">
            <a:spLocks noChangeArrowheads="1"/>
          </p:cNvSpPr>
          <p:nvPr/>
        </p:nvSpPr>
        <p:spPr bwMode="auto">
          <a:xfrm>
            <a:off x="1366498" y="2257425"/>
            <a:ext cx="2307431" cy="1131079"/>
          </a:xfrm>
          <a:prstGeom prst="rect">
            <a:avLst/>
          </a:prstGeom>
          <a:noFill/>
          <a:ln w="38100">
            <a:noFill/>
            <a:miter lim="800000"/>
            <a:headEnd/>
            <a:tailEnd/>
          </a:ln>
        </p:spPr>
        <p:txBody>
          <a:bodyPr wrap="square">
            <a:spAutoFit/>
          </a:bodyPr>
          <a:lstStyle/>
          <a:p>
            <a:pPr>
              <a:spcBef>
                <a:spcPct val="50000"/>
              </a:spcBef>
            </a:pPr>
            <a:r>
              <a:rPr lang="en-US" sz="1350" dirty="0">
                <a:solidFill>
                  <a:srgbClr val="000000"/>
                </a:solidFill>
              </a:rPr>
              <a:t>This is what you would expect with a real device! </a:t>
            </a:r>
            <a:br>
              <a:rPr lang="en-US" sz="1350" dirty="0">
                <a:solidFill>
                  <a:srgbClr val="000000"/>
                </a:solidFill>
              </a:rPr>
            </a:br>
            <a:r>
              <a:rPr lang="en-US" sz="1350" dirty="0">
                <a:solidFill>
                  <a:srgbClr val="000000"/>
                </a:solidFill>
              </a:rPr>
              <a:t> A small signal step will </a:t>
            </a:r>
            <a:r>
              <a:rPr lang="en-US" sz="1350" b="1" dirty="0">
                <a:solidFill>
                  <a:srgbClr val="FF0000"/>
                </a:solidFill>
              </a:rPr>
              <a:t>not</a:t>
            </a:r>
            <a:r>
              <a:rPr lang="en-US" sz="1350" dirty="0">
                <a:solidFill>
                  <a:srgbClr val="000000"/>
                </a:solidFill>
              </a:rPr>
              <a:t> put the amplifier into slew limit.</a:t>
            </a:r>
          </a:p>
        </p:txBody>
      </p:sp>
      <p:sp>
        <p:nvSpPr>
          <p:cNvPr id="12" name="Title 1"/>
          <p:cNvSpPr>
            <a:spLocks noGrp="1"/>
          </p:cNvSpPr>
          <p:nvPr>
            <p:ph type="title"/>
          </p:nvPr>
        </p:nvSpPr>
        <p:spPr/>
        <p:txBody>
          <a:bodyPr/>
          <a:lstStyle/>
          <a:p>
            <a:r>
              <a:rPr lang="en-US" dirty="0"/>
              <a:t>Small-signal Rise Time</a:t>
            </a:r>
          </a:p>
        </p:txBody>
      </p:sp>
      <p:sp>
        <p:nvSpPr>
          <p:cNvPr id="10" name="Content Placeholder 2"/>
          <p:cNvSpPr>
            <a:spLocks noGrp="1"/>
          </p:cNvSpPr>
          <p:nvPr>
            <p:ph idx="1"/>
          </p:nvPr>
        </p:nvSpPr>
        <p:spPr>
          <a:xfrm>
            <a:off x="1324452" y="1069243"/>
            <a:ext cx="2510314" cy="902432"/>
          </a:xfrm>
        </p:spPr>
        <p:txBody>
          <a:bodyPr/>
          <a:lstStyle/>
          <a:p>
            <a:pPr>
              <a:spcBef>
                <a:spcPct val="50000"/>
              </a:spcBef>
            </a:pPr>
            <a:r>
              <a:rPr lang="el-GR" sz="1350" dirty="0">
                <a:solidFill>
                  <a:srgbClr val="000000"/>
                </a:solidFill>
              </a:rPr>
              <a:t>Δ</a:t>
            </a:r>
            <a:r>
              <a:rPr lang="en-US" sz="1350" dirty="0">
                <a:solidFill>
                  <a:srgbClr val="000000"/>
                </a:solidFill>
              </a:rPr>
              <a:t>V/ </a:t>
            </a:r>
            <a:r>
              <a:rPr lang="el-GR" sz="1350" dirty="0">
                <a:solidFill>
                  <a:srgbClr val="000000"/>
                </a:solidFill>
              </a:rPr>
              <a:t>Δ</a:t>
            </a:r>
            <a:r>
              <a:rPr lang="en-US" sz="1350" dirty="0">
                <a:solidFill>
                  <a:srgbClr val="000000"/>
                </a:solidFill>
              </a:rPr>
              <a:t>t = 72.3mV / 6.17ns</a:t>
            </a:r>
          </a:p>
          <a:p>
            <a:pPr>
              <a:spcBef>
                <a:spcPct val="50000"/>
              </a:spcBef>
            </a:pPr>
            <a:r>
              <a:rPr lang="el-GR" sz="1350" dirty="0">
                <a:solidFill>
                  <a:srgbClr val="000000"/>
                </a:solidFill>
              </a:rPr>
              <a:t>Δ</a:t>
            </a:r>
            <a:r>
              <a:rPr lang="en-US" sz="1350" dirty="0">
                <a:solidFill>
                  <a:srgbClr val="000000"/>
                </a:solidFill>
              </a:rPr>
              <a:t>V/ </a:t>
            </a:r>
            <a:r>
              <a:rPr lang="el-GR" sz="1350" dirty="0">
                <a:solidFill>
                  <a:srgbClr val="000000"/>
                </a:solidFill>
              </a:rPr>
              <a:t>Δ</a:t>
            </a:r>
            <a:r>
              <a:rPr lang="en-US" sz="1350" dirty="0">
                <a:solidFill>
                  <a:srgbClr val="000000"/>
                </a:solidFill>
              </a:rPr>
              <a:t>t = 11.7V/µs</a:t>
            </a:r>
          </a:p>
          <a:p>
            <a:pPr>
              <a:spcBef>
                <a:spcPct val="50000"/>
              </a:spcBef>
            </a:pPr>
            <a:r>
              <a:rPr lang="en-US" sz="1350" dirty="0">
                <a:solidFill>
                  <a:srgbClr val="000000"/>
                </a:solidFill>
              </a:rPr>
              <a:t>Data sheet = 28V/µs</a:t>
            </a:r>
          </a:p>
          <a:p>
            <a:pPr>
              <a:buNone/>
            </a:pPr>
            <a:endParaRPr lang="en-US" sz="1350" dirty="0"/>
          </a:p>
        </p:txBody>
      </p:sp>
      <mc:AlternateContent xmlns:mc="http://schemas.openxmlformats.org/markup-compatibility/2006" xmlns:a14="http://schemas.microsoft.com/office/drawing/2010/main">
        <mc:Choice Requires="a14">
          <p:sp>
            <p:nvSpPr>
              <p:cNvPr id="2" name="TextBox 1"/>
              <p:cNvSpPr txBox="1"/>
              <p:nvPr/>
            </p:nvSpPr>
            <p:spPr>
              <a:xfrm>
                <a:off x="1855343" y="3440854"/>
                <a:ext cx="1001684" cy="947503"/>
              </a:xfrm>
              <a:prstGeom prst="rect">
                <a:avLst/>
              </a:prstGeom>
              <a:noFill/>
              <a:ln w="28575">
                <a:solidFill>
                  <a:schemeClr val="tx2"/>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m:rPr>
                              <m:sty m:val="p"/>
                            </m:rPr>
                            <a:rPr lang="en-US" sz="1350">
                              <a:latin typeface="Cambria Math"/>
                            </a:rPr>
                            <m:t>f</m:t>
                          </m:r>
                        </m:e>
                        <m:sub>
                          <m:r>
                            <m:rPr>
                              <m:sty m:val="p"/>
                            </m:rPr>
                            <a:rPr lang="en-US" sz="1350">
                              <a:latin typeface="Cambria Math"/>
                            </a:rPr>
                            <m:t>C</m:t>
                          </m:r>
                        </m:sub>
                      </m:sSub>
                      <m:r>
                        <a:rPr lang="en-US" sz="1350">
                          <a:latin typeface="Cambria Math"/>
                        </a:rPr>
                        <m:t>=</m:t>
                      </m:r>
                      <m:f>
                        <m:fPr>
                          <m:ctrlPr>
                            <a:rPr lang="en-US" sz="1350" i="1">
                              <a:latin typeface="Cambria Math" panose="02040503050406030204" pitchFamily="18" charset="0"/>
                            </a:rPr>
                          </m:ctrlPr>
                        </m:fPr>
                        <m:num>
                          <m:r>
                            <m:rPr>
                              <m:sty m:val="p"/>
                            </m:rPr>
                            <a:rPr lang="en-US" sz="1350">
                              <a:latin typeface="Cambria Math"/>
                            </a:rPr>
                            <m:t>GBW</m:t>
                          </m:r>
                        </m:num>
                        <m:den>
                          <m:sSub>
                            <m:sSubPr>
                              <m:ctrlPr>
                                <a:rPr lang="en-US" sz="1350" i="1">
                                  <a:latin typeface="Cambria Math" panose="02040503050406030204" pitchFamily="18" charset="0"/>
                                </a:rPr>
                              </m:ctrlPr>
                            </m:sSubPr>
                            <m:e>
                              <m:r>
                                <m:rPr>
                                  <m:sty m:val="p"/>
                                </m:rPr>
                                <a:rPr lang="en-US" sz="1350">
                                  <a:latin typeface="Cambria Math"/>
                                </a:rPr>
                                <m:t>G</m:t>
                              </m:r>
                            </m:e>
                            <m:sub>
                              <m:r>
                                <m:rPr>
                                  <m:sty m:val="p"/>
                                </m:rPr>
                                <a:rPr lang="en-US" sz="1350">
                                  <a:latin typeface="Cambria Math"/>
                                </a:rPr>
                                <m:t>CL</m:t>
                              </m:r>
                            </m:sub>
                          </m:sSub>
                        </m:den>
                      </m:f>
                    </m:oMath>
                  </m:oMathPara>
                </a14:m>
                <a:br>
                  <a:rPr lang="en-US" sz="1350" dirty="0">
                    <a:latin typeface="Cambria Math"/>
                  </a:rPr>
                </a:br>
                <a:endParaRPr lang="en-US" sz="1350" dirty="0">
                  <a:latin typeface="Cambria Math"/>
                </a:endParaRPr>
              </a:p>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a:latin typeface="Cambria Math"/>
                            </a:rPr>
                            <m:t>𝐭</m:t>
                          </m:r>
                        </m:e>
                        <m:sub>
                          <m:r>
                            <a:rPr lang="en-US" sz="1350" b="1">
                              <a:latin typeface="Cambria Math"/>
                            </a:rPr>
                            <m:t>𝐑</m:t>
                          </m:r>
                        </m:sub>
                      </m:sSub>
                      <m:r>
                        <a:rPr lang="en-US" sz="1350" b="1">
                          <a:latin typeface="Cambria Math"/>
                          <a:ea typeface="Cambria Math"/>
                        </a:rPr>
                        <m:t>≅</m:t>
                      </m:r>
                      <m:f>
                        <m:fPr>
                          <m:ctrlPr>
                            <a:rPr lang="en-US" sz="1350" b="1" i="1">
                              <a:latin typeface="Cambria Math" panose="02040503050406030204" pitchFamily="18" charset="0"/>
                              <a:ea typeface="Cambria Math"/>
                            </a:rPr>
                          </m:ctrlPr>
                        </m:fPr>
                        <m:num>
                          <m:r>
                            <a:rPr lang="en-US" sz="1350" b="1">
                              <a:latin typeface="Cambria Math"/>
                              <a:ea typeface="Cambria Math"/>
                            </a:rPr>
                            <m:t>𝟎</m:t>
                          </m:r>
                          <m:r>
                            <a:rPr lang="en-US" sz="1350" b="1">
                              <a:latin typeface="Cambria Math"/>
                              <a:ea typeface="Cambria Math"/>
                            </a:rPr>
                            <m:t>.</m:t>
                          </m:r>
                          <m:r>
                            <a:rPr lang="en-US" sz="1350" b="1">
                              <a:latin typeface="Cambria Math"/>
                              <a:ea typeface="Cambria Math"/>
                            </a:rPr>
                            <m:t>𝟑𝟓</m:t>
                          </m:r>
                        </m:num>
                        <m:den>
                          <m:sSub>
                            <m:sSubPr>
                              <m:ctrlPr>
                                <a:rPr lang="en-US" sz="1350" b="1" i="1">
                                  <a:latin typeface="Cambria Math" panose="02040503050406030204" pitchFamily="18" charset="0"/>
                                  <a:ea typeface="Cambria Math"/>
                                </a:rPr>
                              </m:ctrlPr>
                            </m:sSubPr>
                            <m:e>
                              <m:r>
                                <a:rPr lang="en-US" sz="1350" b="1">
                                  <a:latin typeface="Cambria Math"/>
                                  <a:ea typeface="Cambria Math"/>
                                </a:rPr>
                                <m:t>𝐟</m:t>
                              </m:r>
                            </m:e>
                            <m:sub>
                              <m:r>
                                <a:rPr lang="en-US" sz="1350" b="1">
                                  <a:latin typeface="Cambria Math"/>
                                  <a:ea typeface="Cambria Math"/>
                                </a:rPr>
                                <m:t>𝐂</m:t>
                              </m:r>
                            </m:sub>
                          </m:sSub>
                        </m:den>
                      </m:f>
                    </m:oMath>
                  </m:oMathPara>
                </a14:m>
                <a:endParaRPr lang="en-US" sz="1350" b="1" dirty="0"/>
              </a:p>
            </p:txBody>
          </p:sp>
        </mc:Choice>
        <mc:Fallback xmlns="">
          <p:sp>
            <p:nvSpPr>
              <p:cNvPr id="2" name="TextBox 1"/>
              <p:cNvSpPr txBox="1">
                <a:spLocks noRot="1" noChangeAspect="1" noMove="1" noResize="1" noEditPoints="1" noAdjustHandles="1" noChangeArrowheads="1" noChangeShapeType="1" noTextEdit="1"/>
              </p:cNvSpPr>
              <p:nvPr/>
            </p:nvSpPr>
            <p:spPr>
              <a:xfrm>
                <a:off x="1855343" y="3440854"/>
                <a:ext cx="1001684" cy="947503"/>
              </a:xfrm>
              <a:prstGeom prst="rect">
                <a:avLst/>
              </a:prstGeom>
              <a:blipFill>
                <a:blip r:embed="rId4"/>
                <a:stretch>
                  <a:fillRect/>
                </a:stretch>
              </a:blipFill>
              <a:ln w="28575">
                <a:solidFill>
                  <a:schemeClr val="tx2"/>
                </a:solidFill>
              </a:ln>
            </p:spPr>
            <p:txBody>
              <a:bodyPr/>
              <a:lstStyle/>
              <a:p>
                <a:r>
                  <a:rPr lang="en-US">
                    <a:noFill/>
                  </a:rPr>
                  <a:t> </a:t>
                </a:r>
              </a:p>
            </p:txBody>
          </p:sp>
        </mc:Fallback>
      </mc:AlternateContent>
    </p:spTree>
    <p:extLst>
      <p:ext uri="{BB962C8B-B14F-4D97-AF65-F5344CB8AC3E}">
        <p14:creationId xmlns:p14="http://schemas.microsoft.com/office/powerpoint/2010/main" val="1174916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781" y="107156"/>
            <a:ext cx="8714051" cy="610791"/>
          </a:xfrm>
        </p:spPr>
        <p:txBody>
          <a:bodyPr/>
          <a:lstStyle/>
          <a:p>
            <a:r>
              <a:rPr lang="en-US" dirty="0"/>
              <a:t>Transition from Small-signal to Large-signal</a:t>
            </a:r>
          </a:p>
        </p:txBody>
      </p:sp>
      <p:pic>
        <p:nvPicPr>
          <p:cNvPr id="139268" name="Picture 4"/>
          <p:cNvPicPr>
            <a:picLocks noChangeAspect="1" noChangeArrowheads="1"/>
          </p:cNvPicPr>
          <p:nvPr/>
        </p:nvPicPr>
        <p:blipFill>
          <a:blip r:embed="rId4" cstate="print"/>
          <a:srcRect/>
          <a:stretch>
            <a:fillRect/>
          </a:stretch>
        </p:blipFill>
        <p:spPr bwMode="auto">
          <a:xfrm>
            <a:off x="1307437" y="2965873"/>
            <a:ext cx="1421837" cy="701439"/>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2538039" y="1069578"/>
            <a:ext cx="4064648" cy="2921301"/>
          </a:xfrm>
          <a:prstGeom prst="rect">
            <a:avLst/>
          </a:prstGeom>
          <a:noFill/>
          <a:ln w="9525">
            <a:noFill/>
            <a:miter lim="800000"/>
            <a:headEnd/>
            <a:tailEnd/>
          </a:ln>
          <a:effectLst/>
        </p:spPr>
      </p:pic>
      <p:sp>
        <p:nvSpPr>
          <p:cNvPr id="9" name="TextBox 8"/>
          <p:cNvSpPr txBox="1"/>
          <p:nvPr/>
        </p:nvSpPr>
        <p:spPr>
          <a:xfrm>
            <a:off x="5678174" y="1246712"/>
            <a:ext cx="2028913" cy="715581"/>
          </a:xfrm>
          <a:prstGeom prst="rect">
            <a:avLst/>
          </a:prstGeom>
          <a:noFill/>
          <a:ln w="38100">
            <a:noFill/>
          </a:ln>
        </p:spPr>
        <p:txBody>
          <a:bodyPr wrap="square" rtlCol="0">
            <a:spAutoFit/>
          </a:bodyPr>
          <a:lstStyle/>
          <a:p>
            <a:r>
              <a:rPr lang="en-US" sz="1350" b="1" dirty="0">
                <a:solidFill>
                  <a:schemeClr val="accent1"/>
                </a:solidFill>
              </a:rPr>
              <a:t>When do we transition from small signal to large signal?</a:t>
            </a:r>
          </a:p>
        </p:txBody>
      </p:sp>
      <p:sp>
        <p:nvSpPr>
          <p:cNvPr id="8" name="Slide Number Placeholder 3"/>
          <p:cNvSpPr>
            <a:spLocks noGrp="1"/>
          </p:cNvSpPr>
          <p:nvPr>
            <p:ph type="sldNum" sz="quarter" idx="10"/>
          </p:nvPr>
        </p:nvSpPr>
        <p:spPr>
          <a:xfrm>
            <a:off x="6372235" y="4937539"/>
            <a:ext cx="1600200" cy="154781"/>
          </a:xfrm>
        </p:spPr>
        <p:txBody>
          <a:bodyPr/>
          <a:lstStyle/>
          <a:p>
            <a:fld id="{3B20521C-F793-4067-BB07-C7AF74E21EF3}" type="slidenum">
              <a:rPr lang="en-US" smtClean="0"/>
              <a:pPr/>
              <a:t>17</a:t>
            </a:fld>
            <a:endParaRPr lang="en-US" dirty="0"/>
          </a:p>
        </p:txBody>
      </p:sp>
      <p:graphicFrame>
        <p:nvGraphicFramePr>
          <p:cNvPr id="4" name="Object 3"/>
          <p:cNvGraphicFramePr>
            <a:graphicFrameLocks noChangeAspect="1"/>
          </p:cNvGraphicFramePr>
          <p:nvPr>
            <p:extLst/>
          </p:nvPr>
        </p:nvGraphicFramePr>
        <p:xfrm>
          <a:off x="4649391" y="4114800"/>
          <a:ext cx="3351609" cy="514350"/>
        </p:xfrm>
        <a:graphic>
          <a:graphicData uri="http://schemas.openxmlformats.org/presentationml/2006/ole">
            <mc:AlternateContent xmlns:mc="http://schemas.openxmlformats.org/markup-compatibility/2006">
              <mc:Choice xmlns:v="urn:schemas-microsoft-com:vml" Requires="v">
                <p:oleObj spid="_x0000_s20491" name="Packager Shell Object" showAsIcon="1" r:id="rId6" imgW="4457700" imgH="673100" progId="Package">
                  <p:embed/>
                </p:oleObj>
              </mc:Choice>
              <mc:Fallback>
                <p:oleObj name="Packager Shell Object" showAsIcon="1" r:id="rId6" imgW="4457700" imgH="673100" progId="Package">
                  <p:embed/>
                  <p:pic>
                    <p:nvPicPr>
                      <p:cNvPr id="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9391" y="4114800"/>
                        <a:ext cx="3351609"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02299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283" y="107156"/>
            <a:ext cx="7643718" cy="610791"/>
          </a:xfrm>
        </p:spPr>
        <p:txBody>
          <a:bodyPr/>
          <a:lstStyle/>
          <a:p>
            <a:r>
              <a:rPr lang="en-US" sz="2800" dirty="0"/>
              <a:t>Transition from Small-signal to Large-signal</a:t>
            </a:r>
          </a:p>
        </p:txBody>
      </p:sp>
      <p:pic>
        <p:nvPicPr>
          <p:cNvPr id="180225" name="Picture 1"/>
          <p:cNvPicPr>
            <a:picLocks noChangeAspect="1" noChangeArrowheads="1"/>
          </p:cNvPicPr>
          <p:nvPr/>
        </p:nvPicPr>
        <p:blipFill>
          <a:blip r:embed="rId3" cstate="print"/>
          <a:srcRect/>
          <a:stretch>
            <a:fillRect/>
          </a:stretch>
        </p:blipFill>
        <p:spPr bwMode="auto">
          <a:xfrm>
            <a:off x="2051462" y="646565"/>
            <a:ext cx="5035438" cy="4068023"/>
          </a:xfrm>
          <a:prstGeom prst="rect">
            <a:avLst/>
          </a:prstGeom>
          <a:noFill/>
          <a:ln w="9525">
            <a:noFill/>
            <a:miter lim="800000"/>
            <a:headEnd/>
            <a:tailEnd/>
          </a:ln>
        </p:spPr>
      </p:pic>
      <p:sp>
        <p:nvSpPr>
          <p:cNvPr id="6" name="Slide Number Placeholder 3"/>
          <p:cNvSpPr>
            <a:spLocks noGrp="1"/>
          </p:cNvSpPr>
          <p:nvPr>
            <p:ph type="sldNum" sz="quarter" idx="10"/>
          </p:nvPr>
        </p:nvSpPr>
        <p:spPr>
          <a:xfrm>
            <a:off x="6372235" y="4937539"/>
            <a:ext cx="1600200" cy="154781"/>
          </a:xfrm>
        </p:spPr>
        <p:txBody>
          <a:bodyPr/>
          <a:lstStyle/>
          <a:p>
            <a:fld id="{3B20521C-F793-4067-BB07-C7AF74E21EF3}" type="slidenum">
              <a:rPr lang="en-US" smtClean="0"/>
              <a:pPr/>
              <a:t>18</a:t>
            </a:fld>
            <a:endParaRPr lang="en-US" dirty="0"/>
          </a:p>
        </p:txBody>
      </p:sp>
    </p:spTree>
    <p:extLst>
      <p:ext uri="{BB962C8B-B14F-4D97-AF65-F5344CB8AC3E}">
        <p14:creationId xmlns:p14="http://schemas.microsoft.com/office/powerpoint/2010/main" val="492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from Slew Rate to Small-Signal</a:t>
            </a:r>
          </a:p>
        </p:txBody>
      </p:sp>
      <p:pic>
        <p:nvPicPr>
          <p:cNvPr id="140291" name="Picture 3"/>
          <p:cNvPicPr>
            <a:picLocks noChangeAspect="1" noChangeArrowheads="1"/>
          </p:cNvPicPr>
          <p:nvPr/>
        </p:nvPicPr>
        <p:blipFill>
          <a:blip r:embed="rId3" cstate="print"/>
          <a:srcRect/>
          <a:stretch>
            <a:fillRect/>
          </a:stretch>
        </p:blipFill>
        <p:spPr bwMode="auto">
          <a:xfrm>
            <a:off x="1209675" y="1294432"/>
            <a:ext cx="6689749" cy="2620343"/>
          </a:xfrm>
          <a:prstGeom prst="rect">
            <a:avLst/>
          </a:prstGeom>
          <a:noFill/>
          <a:ln w="9525">
            <a:noFill/>
            <a:miter lim="800000"/>
            <a:headEnd/>
            <a:tailEnd/>
          </a:ln>
        </p:spPr>
      </p:pic>
      <p:sp>
        <p:nvSpPr>
          <p:cNvPr id="5" name="Slide Number Placeholder 3"/>
          <p:cNvSpPr>
            <a:spLocks noGrp="1"/>
          </p:cNvSpPr>
          <p:nvPr>
            <p:ph type="sldNum" sz="quarter" idx="10"/>
          </p:nvPr>
        </p:nvSpPr>
        <p:spPr>
          <a:xfrm>
            <a:off x="6372235" y="4937539"/>
            <a:ext cx="1600200" cy="154781"/>
          </a:xfrm>
        </p:spPr>
        <p:txBody>
          <a:bodyPr/>
          <a:lstStyle/>
          <a:p>
            <a:fld id="{3B20521C-F793-4067-BB07-C7AF74E21EF3}" type="slidenum">
              <a:rPr lang="en-US" smtClean="0"/>
              <a:pPr/>
              <a:t>19</a:t>
            </a:fld>
            <a:endParaRPr lang="en-US" dirty="0"/>
          </a:p>
        </p:txBody>
      </p:sp>
    </p:spTree>
    <p:extLst>
      <p:ext uri="{BB962C8B-B14F-4D97-AF65-F5344CB8AC3E}">
        <p14:creationId xmlns:p14="http://schemas.microsoft.com/office/powerpoint/2010/main" val="2250266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Slew Rate Defined</a:t>
            </a:r>
          </a:p>
        </p:txBody>
      </p:sp>
      <p:sp>
        <p:nvSpPr>
          <p:cNvPr id="4" name="Slide Number Placeholder 3"/>
          <p:cNvSpPr>
            <a:spLocks noGrp="1"/>
          </p:cNvSpPr>
          <p:nvPr>
            <p:ph type="sldNum" sz="quarter" idx="10"/>
          </p:nvPr>
        </p:nvSpPr>
        <p:spPr/>
        <p:txBody>
          <a:bodyPr/>
          <a:lstStyle/>
          <a:p>
            <a:fld id="{3B20521C-F793-4067-BB07-C7AF74E21EF3}" type="slidenum">
              <a:rPr lang="en-US" smtClean="0"/>
              <a:pPr/>
              <a:t>2</a:t>
            </a:fld>
            <a:endParaRPr lang="en-US"/>
          </a:p>
        </p:txBody>
      </p:sp>
      <p:grpSp>
        <p:nvGrpSpPr>
          <p:cNvPr id="7" name="Group 6"/>
          <p:cNvGrpSpPr/>
          <p:nvPr/>
        </p:nvGrpSpPr>
        <p:grpSpPr>
          <a:xfrm>
            <a:off x="2419756" y="657560"/>
            <a:ext cx="4302364" cy="3814763"/>
            <a:chOff x="1702341" y="876747"/>
            <a:chExt cx="5736485" cy="5086350"/>
          </a:xfrm>
        </p:grpSpPr>
        <p:pic>
          <p:nvPicPr>
            <p:cNvPr id="5" name="Picture 1"/>
            <p:cNvPicPr>
              <a:picLocks noChangeAspect="1" noChangeArrowheads="1"/>
            </p:cNvPicPr>
            <p:nvPr/>
          </p:nvPicPr>
          <p:blipFill>
            <a:blip r:embed="rId3" cstate="print"/>
            <a:srcRect/>
            <a:stretch>
              <a:fillRect/>
            </a:stretch>
          </p:blipFill>
          <p:spPr bwMode="auto">
            <a:xfrm>
              <a:off x="1702341" y="876747"/>
              <a:ext cx="5736485" cy="5086350"/>
            </a:xfrm>
            <a:prstGeom prst="rect">
              <a:avLst/>
            </a:prstGeom>
            <a:noFill/>
            <a:ln w="9525">
              <a:noFill/>
              <a:miter lim="800000"/>
              <a:headEnd/>
              <a:tailEnd/>
            </a:ln>
          </p:spPr>
        </p:pic>
        <p:sp>
          <p:nvSpPr>
            <p:cNvPr id="6" name="TextBox 5"/>
            <p:cNvSpPr txBox="1"/>
            <p:nvPr/>
          </p:nvSpPr>
          <p:spPr>
            <a:xfrm>
              <a:off x="3147060" y="4861560"/>
              <a:ext cx="1196340" cy="369332"/>
            </a:xfrm>
            <a:prstGeom prst="rect">
              <a:avLst/>
            </a:prstGeom>
            <a:solidFill>
              <a:schemeClr val="bg1"/>
            </a:solidFill>
          </p:spPr>
          <p:txBody>
            <a:bodyPr wrap="square" rtlCol="0">
              <a:spAutoFit/>
            </a:bodyPr>
            <a:lstStyle/>
            <a:p>
              <a:r>
                <a:rPr lang="en-US" sz="1200" b="1" dirty="0">
                  <a:solidFill>
                    <a:srgbClr val="FF0000"/>
                  </a:solidFill>
                </a:rPr>
                <a:t>0.275µs</a:t>
              </a:r>
            </a:p>
          </p:txBody>
        </p:sp>
      </p:grpSp>
    </p:spTree>
    <p:extLst>
      <p:ext uri="{BB962C8B-B14F-4D97-AF65-F5344CB8AC3E}">
        <p14:creationId xmlns:p14="http://schemas.microsoft.com/office/powerpoint/2010/main" val="2759937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Slew Rate vs. IQ</a:t>
            </a:r>
          </a:p>
        </p:txBody>
      </p:sp>
      <p:sp>
        <p:nvSpPr>
          <p:cNvPr id="4" name="Slide Number Placeholder 3"/>
          <p:cNvSpPr>
            <a:spLocks noGrp="1"/>
          </p:cNvSpPr>
          <p:nvPr>
            <p:ph type="sldNum" sz="quarter" idx="10"/>
          </p:nvPr>
        </p:nvSpPr>
        <p:spPr/>
        <p:txBody>
          <a:bodyPr/>
          <a:lstStyle/>
          <a:p>
            <a:fld id="{3B20521C-F793-4067-BB07-C7AF74E21EF3}" type="slidenum">
              <a:rPr lang="en-US" smtClean="0"/>
              <a:pPr/>
              <a:t>20</a:t>
            </a:fld>
            <a:endParaRPr lang="en-US"/>
          </a:p>
        </p:txBody>
      </p:sp>
      <p:graphicFrame>
        <p:nvGraphicFramePr>
          <p:cNvPr id="5" name="Group 114"/>
          <p:cNvGraphicFramePr>
            <a:graphicFrameLocks noGrp="1"/>
          </p:cNvGraphicFramePr>
          <p:nvPr>
            <p:ph idx="1"/>
            <p:extLst>
              <p:ext uri="{D42A27DB-BD31-4B8C-83A1-F6EECF244321}">
                <p14:modId xmlns:p14="http://schemas.microsoft.com/office/powerpoint/2010/main" val="880140564"/>
              </p:ext>
            </p:extLst>
          </p:nvPr>
        </p:nvGraphicFramePr>
        <p:xfrm>
          <a:off x="1435184" y="852444"/>
          <a:ext cx="5922406" cy="3721649"/>
        </p:xfrm>
        <a:graphic>
          <a:graphicData uri="http://schemas.openxmlformats.org/drawingml/2006/table">
            <a:tbl>
              <a:tblPr>
                <a:tableStyleId>{69CF1AB2-1976-4502-BF36-3FF5EA218861}</a:tableStyleId>
              </a:tblPr>
              <a:tblGrid>
                <a:gridCol w="1565694">
                  <a:extLst>
                    <a:ext uri="{9D8B030D-6E8A-4147-A177-3AD203B41FA5}">
                      <a16:colId xmlns:a16="http://schemas.microsoft.com/office/drawing/2014/main" val="20000"/>
                    </a:ext>
                  </a:extLst>
                </a:gridCol>
                <a:gridCol w="2654872">
                  <a:extLst>
                    <a:ext uri="{9D8B030D-6E8A-4147-A177-3AD203B41FA5}">
                      <a16:colId xmlns:a16="http://schemas.microsoft.com/office/drawing/2014/main" val="20001"/>
                    </a:ext>
                  </a:extLst>
                </a:gridCol>
                <a:gridCol w="1701840">
                  <a:extLst>
                    <a:ext uri="{9D8B030D-6E8A-4147-A177-3AD203B41FA5}">
                      <a16:colId xmlns:a16="http://schemas.microsoft.com/office/drawing/2014/main" val="20002"/>
                    </a:ext>
                  </a:extLst>
                </a:gridCol>
              </a:tblGrid>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Op amp</a:t>
                      </a:r>
                      <a:endParaRPr kumimoji="0" lang="en-US" sz="1800" b="1"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Slew Rate (</a:t>
                      </a:r>
                      <a:r>
                        <a:rPr kumimoji="0" lang="en-US" sz="1800" u="none" strike="noStrike" cap="none" normalizeH="0" baseline="0" dirty="0" err="1">
                          <a:ln>
                            <a:noFill/>
                          </a:ln>
                          <a:effectLst/>
                        </a:rPr>
                        <a:t>typ</a:t>
                      </a:r>
                      <a:r>
                        <a:rPr kumimoji="0" lang="en-US" sz="1800" u="none" strike="noStrike" cap="none" normalizeH="0" baseline="0" dirty="0">
                          <a:ln>
                            <a:noFill/>
                          </a:ln>
                          <a:effectLst/>
                        </a:rPr>
                        <a:t>)</a:t>
                      </a:r>
                      <a:endParaRPr kumimoji="0" lang="en-US" sz="1800" b="1"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I</a:t>
                      </a:r>
                      <a:r>
                        <a:rPr kumimoji="0" lang="en-US" sz="1800" u="none" strike="noStrike" cap="none" normalizeH="0" baseline="-25000" dirty="0">
                          <a:ln>
                            <a:noFill/>
                          </a:ln>
                          <a:effectLst/>
                        </a:rPr>
                        <a:t>Q</a:t>
                      </a:r>
                      <a:r>
                        <a:rPr kumimoji="0" lang="en-US" sz="1800" u="none" strike="noStrike" cap="none" normalizeH="0" baseline="0" dirty="0">
                          <a:ln>
                            <a:noFill/>
                          </a:ln>
                          <a:effectLst/>
                        </a:rPr>
                        <a:t> (</a:t>
                      </a:r>
                      <a:r>
                        <a:rPr kumimoji="0" lang="en-US" sz="1800" u="none" strike="noStrike" cap="none" normalizeH="0" baseline="0" dirty="0" err="1">
                          <a:ln>
                            <a:noFill/>
                          </a:ln>
                          <a:effectLst/>
                        </a:rPr>
                        <a:t>typ</a:t>
                      </a:r>
                      <a:r>
                        <a:rPr kumimoji="0" lang="en-US" sz="1800" u="none" strike="noStrike" cap="none" normalizeH="0" baseline="0" dirty="0">
                          <a:ln>
                            <a:noFill/>
                          </a:ln>
                          <a:effectLst/>
                        </a:rPr>
                        <a:t>)</a:t>
                      </a:r>
                      <a:endParaRPr kumimoji="0" lang="en-US" sz="1800" b="1" i="0" u="none" strike="noStrike" cap="none" normalizeH="0" baseline="0" dirty="0">
                        <a:ln>
                          <a:noFill/>
                        </a:ln>
                        <a:solidFill>
                          <a:schemeClr val="tx1"/>
                        </a:solidFill>
                        <a:effectLst/>
                        <a:latin typeface="Arial" charset="0"/>
                      </a:endParaRPr>
                    </a:p>
                  </a:txBody>
                  <a:tcPr marL="68580" marR="68580" marT="34290" marB="34290" horzOverflow="overflow"/>
                </a:tc>
                <a:extLst>
                  <a:ext uri="{0D108BD9-81ED-4DB2-BD59-A6C34878D82A}">
                    <a16:rowId xmlns:a16="http://schemas.microsoft.com/office/drawing/2014/main" val="10000"/>
                  </a:ext>
                </a:extLst>
              </a:tr>
              <a:tr h="3071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a:ln>
                            <a:noFill/>
                          </a:ln>
                          <a:effectLst/>
                        </a:rPr>
                        <a:t>TLV8812</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a:ln>
                            <a:noFill/>
                          </a:ln>
                          <a:effectLst/>
                        </a:rPr>
                        <a:t>0.0015 </a:t>
                      </a:r>
                      <a:r>
                        <a:rPr kumimoji="0" lang="en-US" sz="1400" u="none" strike="noStrike" cap="none" normalizeH="0" baseline="0" dirty="0">
                          <a:ln>
                            <a:noFill/>
                          </a:ln>
                          <a:effectLst/>
                        </a:rPr>
                        <a:t>V/µs</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kern="1200" dirty="0">
                          <a:effectLst/>
                        </a:rPr>
                        <a:t>0.425</a:t>
                      </a:r>
                      <a:r>
                        <a:rPr kumimoji="0" lang="en-US" sz="1400" u="none" strike="noStrike" cap="none" normalizeH="0" baseline="0" dirty="0">
                          <a:ln>
                            <a:noFill/>
                          </a:ln>
                          <a:effectLst/>
                        </a:rPr>
                        <a:t>µA</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extLst>
                  <a:ext uri="{0D108BD9-81ED-4DB2-BD59-A6C34878D82A}">
                    <a16:rowId xmlns:a16="http://schemas.microsoft.com/office/drawing/2014/main" val="10001"/>
                  </a:ext>
                </a:extLst>
              </a:tr>
              <a:tr h="3071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a:ln>
                            <a:noFill/>
                          </a:ln>
                          <a:effectLst/>
                        </a:rPr>
                        <a:t>TLV6003</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0.025 V/µs</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a:ln>
                            <a:noFill/>
                          </a:ln>
                          <a:effectLst/>
                        </a:rPr>
                        <a:t>1</a:t>
                      </a:r>
                      <a:r>
                        <a:rPr kumimoji="0" lang="en-US" sz="1400" u="none" strike="noStrike" cap="none" normalizeH="0" baseline="0" dirty="0">
                          <a:ln>
                            <a:noFill/>
                          </a:ln>
                          <a:effectLst/>
                        </a:rPr>
                        <a:t>µA</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extLst>
                  <a:ext uri="{0D108BD9-81ED-4DB2-BD59-A6C34878D82A}">
                    <a16:rowId xmlns:a16="http://schemas.microsoft.com/office/drawing/2014/main" val="10002"/>
                  </a:ext>
                </a:extLst>
              </a:tr>
              <a:tr h="3071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a:ln>
                            <a:noFill/>
                          </a:ln>
                          <a:effectLst/>
                        </a:rPr>
                        <a:t>OPA2186</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0.35 V/µs</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90µA</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extLst>
                  <a:ext uri="{0D108BD9-81ED-4DB2-BD59-A6C34878D82A}">
                    <a16:rowId xmlns:a16="http://schemas.microsoft.com/office/drawing/2014/main" val="10003"/>
                  </a:ext>
                </a:extLst>
              </a:tr>
              <a:tr h="3071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OPA2187</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0.2 V/µs</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100µA</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extLst>
                  <a:ext uri="{0D108BD9-81ED-4DB2-BD59-A6C34878D82A}">
                    <a16:rowId xmlns:a16="http://schemas.microsoft.com/office/drawing/2014/main" val="10004"/>
                  </a:ext>
                </a:extLst>
              </a:tr>
              <a:tr h="3071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LMP7718</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28 V/µs</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1.3 mA</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extLst>
                  <a:ext uri="{0D108BD9-81ED-4DB2-BD59-A6C34878D82A}">
                    <a16:rowId xmlns:a16="http://schemas.microsoft.com/office/drawing/2014/main" val="10005"/>
                  </a:ext>
                </a:extLst>
              </a:tr>
              <a:tr h="3071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TLV9361</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25 V/µs</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2.6 mA</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extLst>
                  <a:ext uri="{0D108BD9-81ED-4DB2-BD59-A6C34878D82A}">
                    <a16:rowId xmlns:a16="http://schemas.microsoft.com/office/drawing/2014/main" val="2829812729"/>
                  </a:ext>
                </a:extLst>
              </a:tr>
              <a:tr h="3071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OPA1612</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27 V/µs</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3.6 mA</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extLst>
                  <a:ext uri="{0D108BD9-81ED-4DB2-BD59-A6C34878D82A}">
                    <a16:rowId xmlns:a16="http://schemas.microsoft.com/office/drawing/2014/main" val="10006"/>
                  </a:ext>
                </a:extLst>
              </a:tr>
              <a:tr h="3071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OPA2328</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u="none" strike="noStrike" cap="none" normalizeH="0" baseline="0" dirty="0">
                          <a:ln>
                            <a:noFill/>
                          </a:ln>
                          <a:effectLst/>
                        </a:rPr>
                        <a:t>30 V/µs</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u="none" strike="noStrike" cap="none" normalizeH="0" baseline="0" dirty="0">
                          <a:ln>
                            <a:noFill/>
                          </a:ln>
                          <a:effectLst/>
                        </a:rPr>
                        <a:t>3.8 mA</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extLst>
                  <a:ext uri="{0D108BD9-81ED-4DB2-BD59-A6C34878D82A}">
                    <a16:rowId xmlns:a16="http://schemas.microsoft.com/office/drawing/2014/main" val="2578935951"/>
                  </a:ext>
                </a:extLst>
              </a:tr>
              <a:tr h="3071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OPA593</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40 V/µs</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3.25mA</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extLst>
                  <a:ext uri="{0D108BD9-81ED-4DB2-BD59-A6C34878D82A}">
                    <a16:rowId xmlns:a16="http://schemas.microsoft.com/office/drawing/2014/main" val="2584320368"/>
                  </a:ext>
                </a:extLst>
              </a:tr>
              <a:tr h="3071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OPA863</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105 V/µs</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700 µA</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extLst>
                  <a:ext uri="{0D108BD9-81ED-4DB2-BD59-A6C34878D82A}">
                    <a16:rowId xmlns:a16="http://schemas.microsoft.com/office/drawing/2014/main" val="770432542"/>
                  </a:ext>
                </a:extLst>
              </a:tr>
              <a:tr h="3071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OPA828</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150 V/µs</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5.5 mA</a:t>
                      </a:r>
                      <a:endParaRPr kumimoji="0" lang="en-US" sz="1400" b="0" i="0" u="none" strike="noStrike" cap="none" normalizeH="0" baseline="0" dirty="0">
                        <a:ln>
                          <a:noFill/>
                        </a:ln>
                        <a:solidFill>
                          <a:schemeClr val="tx1"/>
                        </a:solidFill>
                        <a:effectLst/>
                        <a:latin typeface="Arial" charset="0"/>
                      </a:endParaRPr>
                    </a:p>
                  </a:txBody>
                  <a:tcPr marL="68580" marR="68580" marT="34290" marB="34290" horzOverflow="overflow"/>
                </a:tc>
                <a:extLst>
                  <a:ext uri="{0D108BD9-81ED-4DB2-BD59-A6C34878D82A}">
                    <a16:rowId xmlns:a16="http://schemas.microsoft.com/office/drawing/2014/main" val="1711225623"/>
                  </a:ext>
                </a:extLst>
              </a:tr>
            </a:tbl>
          </a:graphicData>
        </a:graphic>
      </p:graphicFrame>
    </p:spTree>
    <p:extLst>
      <p:ext uri="{BB962C8B-B14F-4D97-AF65-F5344CB8AC3E}">
        <p14:creationId xmlns:p14="http://schemas.microsoft.com/office/powerpoint/2010/main" val="2326143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Input in Gain = -99V/V</a:t>
            </a:r>
          </a:p>
        </p:txBody>
      </p:sp>
      <p:sp>
        <p:nvSpPr>
          <p:cNvPr id="4" name="Slide Number Placeholder 3"/>
          <p:cNvSpPr>
            <a:spLocks noGrp="1"/>
          </p:cNvSpPr>
          <p:nvPr>
            <p:ph type="sldNum" sz="quarter" idx="10"/>
          </p:nvPr>
        </p:nvSpPr>
        <p:spPr/>
        <p:txBody>
          <a:bodyPr/>
          <a:lstStyle/>
          <a:p>
            <a:fld id="{3B20521C-F793-4067-BB07-C7AF74E21EF3}" type="slidenum">
              <a:rPr lang="en-US" smtClean="0"/>
              <a:pPr/>
              <a:t>21</a:t>
            </a:fld>
            <a:endParaRPr lang="en-US"/>
          </a:p>
        </p:txBody>
      </p:sp>
      <p:pic>
        <p:nvPicPr>
          <p:cNvPr id="175105" name="Picture 1"/>
          <p:cNvPicPr>
            <a:picLocks noChangeAspect="1" noChangeArrowheads="1"/>
          </p:cNvPicPr>
          <p:nvPr/>
        </p:nvPicPr>
        <p:blipFill>
          <a:blip r:embed="rId3" cstate="print"/>
          <a:srcRect/>
          <a:stretch>
            <a:fillRect/>
          </a:stretch>
        </p:blipFill>
        <p:spPr bwMode="auto">
          <a:xfrm>
            <a:off x="1436010" y="1465853"/>
            <a:ext cx="5396461" cy="2925501"/>
          </a:xfrm>
          <a:prstGeom prst="rect">
            <a:avLst/>
          </a:prstGeom>
          <a:noFill/>
          <a:ln w="9525">
            <a:noFill/>
            <a:miter lim="800000"/>
            <a:headEnd/>
            <a:tailEnd/>
          </a:ln>
          <a:effectLst/>
        </p:spPr>
      </p:pic>
      <p:pic>
        <p:nvPicPr>
          <p:cNvPr id="164868" name="Picture 4"/>
          <p:cNvPicPr>
            <a:picLocks noChangeAspect="1" noChangeArrowheads="1"/>
          </p:cNvPicPr>
          <p:nvPr/>
        </p:nvPicPr>
        <p:blipFill>
          <a:blip r:embed="rId4" cstate="print"/>
          <a:srcRect/>
          <a:stretch>
            <a:fillRect/>
          </a:stretch>
        </p:blipFill>
        <p:spPr bwMode="auto">
          <a:xfrm>
            <a:off x="1574074" y="956337"/>
            <a:ext cx="1317887" cy="696597"/>
          </a:xfrm>
          <a:prstGeom prst="rect">
            <a:avLst/>
          </a:prstGeom>
          <a:noFill/>
          <a:ln w="9525">
            <a:noFill/>
            <a:miter lim="800000"/>
            <a:headEnd/>
            <a:tailEnd/>
          </a:ln>
        </p:spPr>
      </p:pic>
      <p:sp>
        <p:nvSpPr>
          <p:cNvPr id="8" name="TextBox 7"/>
          <p:cNvSpPr txBox="1"/>
          <p:nvPr/>
        </p:nvSpPr>
        <p:spPr>
          <a:xfrm>
            <a:off x="5747657" y="2199028"/>
            <a:ext cx="2106386" cy="1015663"/>
          </a:xfrm>
          <a:prstGeom prst="rect">
            <a:avLst/>
          </a:prstGeom>
          <a:noFill/>
          <a:ln w="38100">
            <a:noFill/>
          </a:ln>
        </p:spPr>
        <p:txBody>
          <a:bodyPr wrap="square" rtlCol="0">
            <a:spAutoFit/>
          </a:bodyPr>
          <a:lstStyle/>
          <a:p>
            <a:r>
              <a:rPr lang="en-US" sz="1500" b="1" dirty="0">
                <a:solidFill>
                  <a:schemeClr val="accent1"/>
                </a:solidFill>
              </a:rPr>
              <a:t>The output is 2V</a:t>
            </a:r>
            <a:r>
              <a:rPr lang="en-US" sz="1500" b="1" baseline="-25000" dirty="0">
                <a:solidFill>
                  <a:schemeClr val="accent1"/>
                </a:solidFill>
              </a:rPr>
              <a:t>PP</a:t>
            </a:r>
            <a:r>
              <a:rPr lang="en-US" sz="1500" b="1" dirty="0">
                <a:solidFill>
                  <a:schemeClr val="accent1"/>
                </a:solidFill>
              </a:rPr>
              <a:t>.</a:t>
            </a:r>
          </a:p>
          <a:p>
            <a:r>
              <a:rPr lang="en-US" sz="1500" b="1" dirty="0">
                <a:solidFill>
                  <a:schemeClr val="accent1"/>
                </a:solidFill>
              </a:rPr>
              <a:t>Is the response small or large signal?</a:t>
            </a:r>
          </a:p>
        </p:txBody>
      </p:sp>
    </p:spTree>
    <p:extLst>
      <p:ext uri="{BB962C8B-B14F-4D97-AF65-F5344CB8AC3E}">
        <p14:creationId xmlns:p14="http://schemas.microsoft.com/office/powerpoint/2010/main" val="989256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5" name="Picture 3"/>
          <p:cNvPicPr>
            <a:picLocks noChangeAspect="1" noChangeArrowheads="1"/>
          </p:cNvPicPr>
          <p:nvPr/>
        </p:nvPicPr>
        <p:blipFill>
          <a:blip r:embed="rId3" cstate="print"/>
          <a:srcRect/>
          <a:stretch>
            <a:fillRect/>
          </a:stretch>
        </p:blipFill>
        <p:spPr bwMode="auto">
          <a:xfrm>
            <a:off x="1343025" y="886599"/>
            <a:ext cx="6481795" cy="3347452"/>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a:t>Small vs. Large Signal: Look at the Input </a:t>
            </a:r>
          </a:p>
        </p:txBody>
      </p:sp>
      <p:sp>
        <p:nvSpPr>
          <p:cNvPr id="6" name="Slide Number Placeholder 3"/>
          <p:cNvSpPr>
            <a:spLocks noGrp="1"/>
          </p:cNvSpPr>
          <p:nvPr>
            <p:ph type="sldNum" sz="quarter" idx="10"/>
          </p:nvPr>
        </p:nvSpPr>
        <p:spPr>
          <a:xfrm>
            <a:off x="6372235" y="4937539"/>
            <a:ext cx="1600200" cy="154781"/>
          </a:xfrm>
        </p:spPr>
        <p:txBody>
          <a:bodyPr/>
          <a:lstStyle/>
          <a:p>
            <a:fld id="{3B20521C-F793-4067-BB07-C7AF74E21EF3}" type="slidenum">
              <a:rPr lang="en-US" smtClean="0"/>
              <a:pPr/>
              <a:t>22</a:t>
            </a:fld>
            <a:endParaRPr lang="en-US" dirty="0"/>
          </a:p>
        </p:txBody>
      </p:sp>
      <p:sp>
        <p:nvSpPr>
          <p:cNvPr id="2" name="Rectangle 1">
            <a:extLst>
              <a:ext uri="{FF2B5EF4-FFF2-40B4-BE49-F238E27FC236}">
                <a16:creationId xmlns:a16="http://schemas.microsoft.com/office/drawing/2014/main" id="{C46FB64A-074C-49AC-8DBB-1C07D88F63BE}"/>
              </a:ext>
            </a:extLst>
          </p:cNvPr>
          <p:cNvSpPr/>
          <p:nvPr/>
        </p:nvSpPr>
        <p:spPr>
          <a:xfrm>
            <a:off x="2600915" y="2387084"/>
            <a:ext cx="3942169" cy="369332"/>
          </a:xfrm>
          <a:prstGeom prst="rect">
            <a:avLst/>
          </a:prstGeom>
        </p:spPr>
        <p:txBody>
          <a:bodyPr wrap="none">
            <a:spAutoFit/>
          </a:bodyPr>
          <a:lstStyle/>
          <a:p>
            <a:r>
              <a:rPr lang="en-US" altLang="en-US" dirty="0"/>
              <a:t>Slew Rate vs Small-signal Rise Time</a:t>
            </a:r>
            <a:endParaRPr lang="en-US" dirty="0"/>
          </a:p>
        </p:txBody>
      </p:sp>
    </p:spTree>
    <p:extLst>
      <p:ext uri="{BB962C8B-B14F-4D97-AF65-F5344CB8AC3E}">
        <p14:creationId xmlns:p14="http://schemas.microsoft.com/office/powerpoint/2010/main" val="582208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17500" y="1570746"/>
            <a:ext cx="8458200" cy="1102519"/>
          </a:xfrm>
        </p:spPr>
        <p:txBody>
          <a:bodyPr/>
          <a:lstStyle/>
          <a:p>
            <a:pPr algn="ctr"/>
            <a:r>
              <a:rPr lang="en-US" altLang="en-US" sz="3600" dirty="0"/>
              <a:t>Questions?</a:t>
            </a:r>
            <a:endParaRPr lang="en-US" sz="2400" dirty="0">
              <a:solidFill>
                <a:srgbClr val="DE0000"/>
              </a:solidFill>
            </a:endParaRPr>
          </a:p>
        </p:txBody>
      </p:sp>
      <p:sp>
        <p:nvSpPr>
          <p:cNvPr id="9220" name="Slide Number Placeholder 3"/>
          <p:cNvSpPr>
            <a:spLocks noGrp="1"/>
          </p:cNvSpPr>
          <p:nvPr>
            <p:ph type="sldNum" sz="quarter" idx="10"/>
          </p:nvPr>
        </p:nvSpPr>
        <p:spPr>
          <a:noFill/>
        </p:spPr>
        <p:txBody>
          <a:bodyPr/>
          <a:lstStyle/>
          <a:p>
            <a:fld id="{824F433E-C10F-4552-9AE4-5D3BF20D1F80}" type="slidenum">
              <a:rPr lang="en-US"/>
              <a:pPr/>
              <a:t>23</a:t>
            </a:fld>
            <a:endParaRPr lang="en-US" dirty="0"/>
          </a:p>
        </p:txBody>
      </p:sp>
    </p:spTree>
    <p:extLst>
      <p:ext uri="{BB962C8B-B14F-4D97-AF65-F5344CB8AC3E}">
        <p14:creationId xmlns:p14="http://schemas.microsoft.com/office/powerpoint/2010/main" val="2766014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17500" y="1570746"/>
            <a:ext cx="8458200" cy="1102519"/>
          </a:xfrm>
        </p:spPr>
        <p:txBody>
          <a:bodyPr/>
          <a:lstStyle/>
          <a:p>
            <a:pPr algn="ctr"/>
            <a:r>
              <a:rPr lang="en-US" altLang="en-US" sz="3600" dirty="0"/>
              <a:t>Thank You</a:t>
            </a:r>
            <a:endParaRPr lang="en-US" sz="2400" dirty="0">
              <a:solidFill>
                <a:srgbClr val="DE0000"/>
              </a:solidFill>
            </a:endParaRPr>
          </a:p>
        </p:txBody>
      </p:sp>
      <p:sp>
        <p:nvSpPr>
          <p:cNvPr id="9220" name="Slide Number Placeholder 3"/>
          <p:cNvSpPr>
            <a:spLocks noGrp="1"/>
          </p:cNvSpPr>
          <p:nvPr>
            <p:ph type="sldNum" sz="quarter" idx="10"/>
          </p:nvPr>
        </p:nvSpPr>
        <p:spPr>
          <a:noFill/>
        </p:spPr>
        <p:txBody>
          <a:bodyPr/>
          <a:lstStyle/>
          <a:p>
            <a:fld id="{824F433E-C10F-4552-9AE4-5D3BF20D1F80}" type="slidenum">
              <a:rPr lang="en-US"/>
              <a:pPr/>
              <a:t>24</a:t>
            </a:fld>
            <a:endParaRPr lang="en-US" dirty="0"/>
          </a:p>
        </p:txBody>
      </p:sp>
    </p:spTree>
    <p:extLst>
      <p:ext uri="{BB962C8B-B14F-4D97-AF65-F5344CB8AC3E}">
        <p14:creationId xmlns:p14="http://schemas.microsoft.com/office/powerpoint/2010/main" val="760411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Capacitor Physics Review</a:t>
            </a:r>
          </a:p>
        </p:txBody>
      </p:sp>
      <p:sp>
        <p:nvSpPr>
          <p:cNvPr id="4" name="Slide Number Placeholder 3"/>
          <p:cNvSpPr>
            <a:spLocks noGrp="1"/>
          </p:cNvSpPr>
          <p:nvPr>
            <p:ph type="sldNum" sz="quarter" idx="10"/>
          </p:nvPr>
        </p:nvSpPr>
        <p:spPr/>
        <p:txBody>
          <a:bodyPr/>
          <a:lstStyle/>
          <a:p>
            <a:fld id="{3B20521C-F793-4067-BB07-C7AF74E21EF3}" type="slidenum">
              <a:rPr lang="en-US" smtClean="0"/>
              <a:pPr/>
              <a:t>3</a:t>
            </a:fld>
            <a:endParaRPr lang="en-US"/>
          </a:p>
        </p:txBody>
      </p:sp>
      <p:pic>
        <p:nvPicPr>
          <p:cNvPr id="6" name="Picture 8"/>
          <p:cNvPicPr>
            <a:picLocks noChangeAspect="1" noChangeArrowheads="1"/>
          </p:cNvPicPr>
          <p:nvPr/>
        </p:nvPicPr>
        <p:blipFill>
          <a:blip r:embed="rId4" cstate="print"/>
          <a:srcRect/>
          <a:stretch>
            <a:fillRect/>
          </a:stretch>
        </p:blipFill>
        <p:spPr bwMode="auto">
          <a:xfrm>
            <a:off x="3371851" y="1489472"/>
            <a:ext cx="4034985" cy="3165304"/>
          </a:xfrm>
          <a:prstGeom prst="rect">
            <a:avLst/>
          </a:prstGeom>
          <a:noFill/>
          <a:ln w="9525">
            <a:noFill/>
            <a:miter lim="800000"/>
            <a:headEnd/>
            <a:tailEnd/>
          </a:ln>
        </p:spPr>
      </p:pic>
      <p:sp>
        <p:nvSpPr>
          <p:cNvPr id="9" name="Content Placeholder 2"/>
          <p:cNvSpPr>
            <a:spLocks noGrp="1"/>
          </p:cNvSpPr>
          <p:nvPr>
            <p:ph idx="1"/>
          </p:nvPr>
        </p:nvSpPr>
        <p:spPr>
          <a:xfrm>
            <a:off x="1393032" y="786351"/>
            <a:ext cx="6607969" cy="474039"/>
          </a:xfrm>
        </p:spPr>
        <p:txBody>
          <a:bodyPr/>
          <a:lstStyle/>
          <a:p>
            <a:r>
              <a:rPr lang="en-US" dirty="0"/>
              <a:t>With constant current applied, the voltage across a capacitor changes linearly over time</a:t>
            </a:r>
          </a:p>
        </p:txBody>
      </p:sp>
      <p:sp>
        <p:nvSpPr>
          <p:cNvPr id="3" name="Rectangle 2"/>
          <p:cNvSpPr/>
          <p:nvPr/>
        </p:nvSpPr>
        <p:spPr>
          <a:xfrm>
            <a:off x="1514475" y="3324225"/>
            <a:ext cx="1209675" cy="552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22596" name="Object 68"/>
          <p:cNvGraphicFramePr>
            <a:graphicFrameLocks noChangeAspect="1"/>
          </p:cNvGraphicFramePr>
          <p:nvPr/>
        </p:nvGraphicFramePr>
        <p:xfrm>
          <a:off x="1514475" y="1489472"/>
          <a:ext cx="1625204" cy="2889647"/>
        </p:xfrm>
        <a:graphic>
          <a:graphicData uri="http://schemas.openxmlformats.org/presentationml/2006/ole">
            <mc:AlternateContent xmlns:mc="http://schemas.openxmlformats.org/markup-compatibility/2006">
              <mc:Choice xmlns:v="urn:schemas-microsoft-com:vml" Requires="v">
                <p:oleObj spid="_x0000_s14347" name="Document" r:id="rId5" imgW="5937085" imgH="2889017" progId="Word.Document.12">
                  <p:embed/>
                </p:oleObj>
              </mc:Choice>
              <mc:Fallback>
                <p:oleObj name="Document" r:id="rId5" imgW="5937085" imgH="2889017" progId="Word.Document.12">
                  <p:embed/>
                  <p:pic>
                    <p:nvPicPr>
                      <p:cNvPr id="22596" name="Object 68"/>
                      <p:cNvPicPr>
                        <a:picLocks noChangeAspect="1" noChangeArrowheads="1"/>
                      </p:cNvPicPr>
                      <p:nvPr/>
                    </p:nvPicPr>
                    <p:blipFill>
                      <a:blip r:embed="rId6">
                        <a:extLst>
                          <a:ext uri="{28A0092B-C50C-407E-A947-70E740481C1C}">
                            <a14:useLocalDpi xmlns:a14="http://schemas.microsoft.com/office/drawing/2010/main" val="0"/>
                          </a:ext>
                        </a:extLst>
                      </a:blip>
                      <a:srcRect r="77008" b="15825"/>
                      <a:stretch>
                        <a:fillRect/>
                      </a:stretch>
                    </p:blipFill>
                    <p:spPr bwMode="auto">
                      <a:xfrm>
                        <a:off x="1514475" y="1489472"/>
                        <a:ext cx="1625204" cy="288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6412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Slew Limit</a:t>
            </a:r>
          </a:p>
        </p:txBody>
      </p:sp>
      <p:sp>
        <p:nvSpPr>
          <p:cNvPr id="3" name="Content Placeholder 2"/>
          <p:cNvSpPr>
            <a:spLocks noGrp="1"/>
          </p:cNvSpPr>
          <p:nvPr>
            <p:ph idx="1"/>
          </p:nvPr>
        </p:nvSpPr>
        <p:spPr>
          <a:xfrm>
            <a:off x="1393032" y="2111639"/>
            <a:ext cx="6350794" cy="3709449"/>
          </a:xfrm>
        </p:spPr>
        <p:txBody>
          <a:bodyPr/>
          <a:lstStyle/>
          <a:p>
            <a:r>
              <a:rPr lang="en-US" dirty="0"/>
              <a:t>For slow moving or small signals </a:t>
            </a:r>
            <a:r>
              <a:rPr lang="en-US" dirty="0" err="1"/>
              <a:t>i</a:t>
            </a:r>
            <a:r>
              <a:rPr lang="en-US" baseline="-25000" dirty="0" err="1"/>
              <a:t>CC</a:t>
            </a:r>
            <a:r>
              <a:rPr lang="en-US" dirty="0"/>
              <a:t> &lt; </a:t>
            </a:r>
            <a:r>
              <a:rPr lang="en-US" dirty="0" err="1"/>
              <a:t>i</a:t>
            </a:r>
            <a:r>
              <a:rPr lang="en-US" baseline="-25000" dirty="0" err="1"/>
              <a:t>CC</a:t>
            </a:r>
            <a:r>
              <a:rPr lang="en-US" baseline="-25000" dirty="0"/>
              <a:t>(max)</a:t>
            </a:r>
          </a:p>
          <a:p>
            <a:r>
              <a:rPr lang="en-US" baseline="-25000" dirty="0"/>
              <a:t> </a:t>
            </a:r>
            <a:r>
              <a:rPr lang="en-US" dirty="0"/>
              <a:t>For large, rapid moving signals </a:t>
            </a:r>
            <a:r>
              <a:rPr lang="en-US" dirty="0" err="1"/>
              <a:t>i</a:t>
            </a:r>
            <a:r>
              <a:rPr lang="en-US" baseline="-25000" dirty="0" err="1"/>
              <a:t>CC</a:t>
            </a:r>
            <a:r>
              <a:rPr lang="en-US" dirty="0"/>
              <a:t> = </a:t>
            </a:r>
            <a:r>
              <a:rPr lang="en-US" dirty="0" err="1"/>
              <a:t>i</a:t>
            </a:r>
            <a:r>
              <a:rPr lang="en-US" baseline="-25000" dirty="0" err="1"/>
              <a:t>CC</a:t>
            </a:r>
            <a:r>
              <a:rPr lang="en-US" baseline="-25000" dirty="0"/>
              <a:t>(max)</a:t>
            </a:r>
          </a:p>
          <a:p>
            <a:pPr lvl="1">
              <a:lnSpc>
                <a:spcPts val="1800"/>
              </a:lnSpc>
            </a:pPr>
            <a:r>
              <a:rPr lang="en-US" dirty="0"/>
              <a:t>The output is slew rate limited</a:t>
            </a:r>
          </a:p>
          <a:p>
            <a:pPr lvl="1">
              <a:lnSpc>
                <a:spcPts val="1800"/>
              </a:lnSpc>
            </a:pPr>
            <a:r>
              <a:rPr lang="en-US" dirty="0"/>
              <a:t>This is the fastest rate the output can change</a:t>
            </a:r>
          </a:p>
          <a:p>
            <a:pPr lvl="1">
              <a:lnSpc>
                <a:spcPts val="1800"/>
              </a:lnSpc>
            </a:pPr>
            <a:r>
              <a:rPr lang="en-US" dirty="0"/>
              <a:t>The input is no longer a virtual short</a:t>
            </a:r>
          </a:p>
          <a:p>
            <a:pPr lvl="1">
              <a:lnSpc>
                <a:spcPts val="1800"/>
              </a:lnSpc>
            </a:pPr>
            <a:r>
              <a:rPr lang="en-US" dirty="0"/>
              <a:t>Large input differential voltages are possible</a:t>
            </a:r>
          </a:p>
          <a:p>
            <a:pPr lvl="1">
              <a:lnSpc>
                <a:spcPts val="1800"/>
              </a:lnSpc>
            </a:pPr>
            <a:r>
              <a:rPr lang="en-US" dirty="0"/>
              <a:t> </a:t>
            </a:r>
            <a:r>
              <a:rPr lang="en-US" dirty="0" err="1"/>
              <a:t>i</a:t>
            </a:r>
            <a:r>
              <a:rPr lang="en-US" baseline="-25000" dirty="0" err="1"/>
              <a:t>CC</a:t>
            </a:r>
            <a:r>
              <a:rPr lang="en-US" dirty="0"/>
              <a:t> is constant, so V</a:t>
            </a:r>
            <a:r>
              <a:rPr lang="en-US" baseline="-25000" dirty="0"/>
              <a:t>OUT</a:t>
            </a:r>
            <a:r>
              <a:rPr lang="en-US" dirty="0"/>
              <a:t> increases linearly across capacitor C</a:t>
            </a:r>
            <a:r>
              <a:rPr lang="en-US" baseline="-25000" dirty="0"/>
              <a:t>C</a:t>
            </a:r>
            <a:endParaRPr lang="en-US" dirty="0"/>
          </a:p>
          <a:p>
            <a:pPr lvl="1"/>
            <a:endParaRPr lang="en-US" baseline="-25000" dirty="0"/>
          </a:p>
          <a:p>
            <a:pPr lvl="1"/>
            <a:endParaRPr lang="en-US" baseline="-25000" dirty="0"/>
          </a:p>
          <a:p>
            <a:endParaRPr lang="en-US" baseline="-25000" dirty="0"/>
          </a:p>
          <a:p>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4</a:t>
            </a:fld>
            <a:endParaRPr lang="en-US"/>
          </a:p>
        </p:txBody>
      </p:sp>
      <p:graphicFrame>
        <p:nvGraphicFramePr>
          <p:cNvPr id="36866" name="Object 5"/>
          <p:cNvGraphicFramePr>
            <a:graphicFrameLocks noChangeAspect="1"/>
          </p:cNvGraphicFramePr>
          <p:nvPr/>
        </p:nvGraphicFramePr>
        <p:xfrm>
          <a:off x="1885950" y="255985"/>
          <a:ext cx="5429250" cy="1933575"/>
        </p:xfrm>
        <a:graphic>
          <a:graphicData uri="http://schemas.openxmlformats.org/presentationml/2006/ole">
            <mc:AlternateContent xmlns:mc="http://schemas.openxmlformats.org/markup-compatibility/2006">
              <mc:Choice xmlns:v="urn:schemas-microsoft-com:vml" Requires="v">
                <p:oleObj spid="_x0000_s15371" name="Visio" r:id="rId4" imgW="3953882" imgH="1407456" progId="Visio.Drawing.11">
                  <p:embed/>
                </p:oleObj>
              </mc:Choice>
              <mc:Fallback>
                <p:oleObj name="Visio" r:id="rId4" imgW="3953882" imgH="1407456" progId="Visio.Drawing.11">
                  <p:embed/>
                  <p:pic>
                    <p:nvPicPr>
                      <p:cNvPr id="3686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950" y="255985"/>
                        <a:ext cx="5429250" cy="193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79199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Slew Limit – Inside the Amplifier</a:t>
            </a:r>
          </a:p>
        </p:txBody>
      </p:sp>
      <p:sp>
        <p:nvSpPr>
          <p:cNvPr id="4" name="Slide Number Placeholder 3"/>
          <p:cNvSpPr>
            <a:spLocks noGrp="1"/>
          </p:cNvSpPr>
          <p:nvPr>
            <p:ph type="sldNum" sz="quarter" idx="10"/>
          </p:nvPr>
        </p:nvSpPr>
        <p:spPr/>
        <p:txBody>
          <a:bodyPr/>
          <a:lstStyle/>
          <a:p>
            <a:fld id="{3B20521C-F793-4067-BB07-C7AF74E21EF3}" type="slidenum">
              <a:rPr lang="en-US" smtClean="0"/>
              <a:pPr/>
              <a:t>5</a:t>
            </a:fld>
            <a:endParaRPr lang="en-US"/>
          </a:p>
        </p:txBody>
      </p:sp>
      <p:sp>
        <p:nvSpPr>
          <p:cNvPr id="3" name="Content Placeholder 2"/>
          <p:cNvSpPr>
            <a:spLocks noGrp="1"/>
          </p:cNvSpPr>
          <p:nvPr>
            <p:ph idx="1"/>
          </p:nvPr>
        </p:nvSpPr>
        <p:spPr/>
        <p:txBody>
          <a:bodyPr/>
          <a:lstStyle/>
          <a:p>
            <a:pPr marL="0" indent="0">
              <a:buNone/>
            </a:pPr>
            <a:r>
              <a:rPr lang="en-US" dirty="0">
                <a:solidFill>
                  <a:srgbClr val="0070C0"/>
                </a:solidFill>
              </a:rPr>
              <a:t>SR = IS1/Cc</a:t>
            </a: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454" y="786351"/>
            <a:ext cx="4179094" cy="355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16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Simulate Slew Rate – OPA2188</a:t>
            </a:r>
          </a:p>
        </p:txBody>
      </p:sp>
      <p:sp>
        <p:nvSpPr>
          <p:cNvPr id="4" name="Slide Number Placeholder 3"/>
          <p:cNvSpPr>
            <a:spLocks noGrp="1"/>
          </p:cNvSpPr>
          <p:nvPr>
            <p:ph type="sldNum" sz="quarter" idx="10"/>
          </p:nvPr>
        </p:nvSpPr>
        <p:spPr/>
        <p:txBody>
          <a:bodyPr/>
          <a:lstStyle/>
          <a:p>
            <a:fld id="{3B20521C-F793-4067-BB07-C7AF74E21EF3}" type="slidenum">
              <a:rPr lang="en-US" smtClean="0"/>
              <a:pPr/>
              <a:t>6</a:t>
            </a:fld>
            <a:endParaRPr lang="en-US"/>
          </a:p>
        </p:txBody>
      </p:sp>
      <p:pic>
        <p:nvPicPr>
          <p:cNvPr id="5" name="Picture 5"/>
          <p:cNvPicPr>
            <a:picLocks noChangeAspect="1" noChangeArrowheads="1"/>
          </p:cNvPicPr>
          <p:nvPr/>
        </p:nvPicPr>
        <p:blipFill>
          <a:blip r:embed="rId4" cstate="print"/>
          <a:srcRect l="11874" t="38281" r="9375" b="17188"/>
          <a:stretch>
            <a:fillRect/>
          </a:stretch>
        </p:blipFill>
        <p:spPr bwMode="auto">
          <a:xfrm>
            <a:off x="1257300" y="1633537"/>
            <a:ext cx="6495179" cy="2938463"/>
          </a:xfrm>
          <a:prstGeom prst="rect">
            <a:avLst/>
          </a:prstGeom>
          <a:noFill/>
          <a:ln w="9525">
            <a:noFill/>
            <a:miter lim="800000"/>
            <a:headEnd/>
            <a:tailEnd/>
          </a:ln>
        </p:spPr>
      </p:pic>
      <p:graphicFrame>
        <p:nvGraphicFramePr>
          <p:cNvPr id="6" name="Object 8"/>
          <p:cNvGraphicFramePr>
            <a:graphicFrameLocks noGrp="1" noChangeAspect="1"/>
          </p:cNvGraphicFramePr>
          <p:nvPr>
            <p:ph idx="1"/>
            <p:extLst>
              <p:ext uri="{D42A27DB-BD31-4B8C-83A1-F6EECF244321}">
                <p14:modId xmlns:p14="http://schemas.microsoft.com/office/powerpoint/2010/main" val="1958056910"/>
              </p:ext>
            </p:extLst>
          </p:nvPr>
        </p:nvGraphicFramePr>
        <p:xfrm>
          <a:off x="1804340" y="716231"/>
          <a:ext cx="1938040" cy="888861"/>
        </p:xfrm>
        <a:graphic>
          <a:graphicData uri="http://schemas.openxmlformats.org/presentationml/2006/ole">
            <mc:AlternateContent xmlns:mc="http://schemas.openxmlformats.org/markup-compatibility/2006">
              <mc:Choice xmlns:v="urn:schemas-microsoft-com:vml" Requires="v">
                <p:oleObj spid="_x0000_s16395" name="Visio" r:id="rId5" imgW="2075702" imgH="952020" progId="Visio.Drawing.11">
                  <p:embed/>
                </p:oleObj>
              </mc:Choice>
              <mc:Fallback>
                <p:oleObj name="Visio" r:id="rId5" imgW="2075702" imgH="952020" progId="Visio.Drawing.11">
                  <p:embed/>
                  <p:pic>
                    <p:nvPicPr>
                      <p:cNvPr id="6" name="Object 8"/>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4340" y="716231"/>
                        <a:ext cx="1938040" cy="888861"/>
                      </a:xfrm>
                      <a:prstGeom prst="rect">
                        <a:avLst/>
                      </a:prstGeom>
                      <a:solidFill>
                        <a:schemeClr val="bg1"/>
                      </a:solidFill>
                      <a:ln w="38100">
                        <a:solidFill>
                          <a:srgbClr val="FF0000"/>
                        </a:solidFill>
                        <a:miter lim="800000"/>
                        <a:headEnd/>
                        <a:tailEnd/>
                      </a:ln>
                      <a:effectLst/>
                      <a:extLst/>
                    </p:spPr>
                  </p:pic>
                </p:oleObj>
              </mc:Fallback>
            </mc:AlternateContent>
          </a:graphicData>
        </a:graphic>
      </p:graphicFrame>
      <p:sp>
        <p:nvSpPr>
          <p:cNvPr id="7" name="Line 10"/>
          <p:cNvSpPr>
            <a:spLocks noChangeShapeType="1"/>
          </p:cNvSpPr>
          <p:nvPr/>
        </p:nvSpPr>
        <p:spPr bwMode="auto">
          <a:xfrm flipH="1">
            <a:off x="2743200" y="1204645"/>
            <a:ext cx="2400300" cy="2452955"/>
          </a:xfrm>
          <a:prstGeom prst="line">
            <a:avLst/>
          </a:prstGeom>
          <a:noFill/>
          <a:ln w="19050">
            <a:solidFill>
              <a:srgbClr val="FF0000"/>
            </a:solidFill>
            <a:round/>
            <a:headEnd/>
            <a:tailEnd type="triangle" w="lg" len="lg"/>
          </a:ln>
        </p:spPr>
        <p:txBody>
          <a:bodyPr/>
          <a:lstStyle/>
          <a:p>
            <a:endParaRPr lang="en-US" sz="1350"/>
          </a:p>
        </p:txBody>
      </p:sp>
      <p:sp>
        <p:nvSpPr>
          <p:cNvPr id="8" name="Text Box 11"/>
          <p:cNvSpPr txBox="1">
            <a:spLocks noChangeArrowheads="1"/>
          </p:cNvSpPr>
          <p:nvPr/>
        </p:nvSpPr>
        <p:spPr bwMode="auto">
          <a:xfrm>
            <a:off x="5143500" y="846863"/>
            <a:ext cx="2686050" cy="715581"/>
          </a:xfrm>
          <a:prstGeom prst="rect">
            <a:avLst/>
          </a:prstGeom>
          <a:solidFill>
            <a:schemeClr val="bg1"/>
          </a:solidFill>
          <a:ln w="38100">
            <a:noFill/>
            <a:miter lim="800000"/>
            <a:headEnd/>
            <a:tailEnd/>
          </a:ln>
        </p:spPr>
        <p:txBody>
          <a:bodyPr>
            <a:spAutoFit/>
          </a:bodyPr>
          <a:lstStyle/>
          <a:p>
            <a:pPr>
              <a:spcBef>
                <a:spcPct val="50000"/>
              </a:spcBef>
            </a:pPr>
            <a:r>
              <a:rPr lang="en-US" sz="1350" dirty="0"/>
              <a:t>Look at the slope of the output signal. The rate of change is the slew rate.</a:t>
            </a:r>
          </a:p>
        </p:txBody>
      </p:sp>
    </p:spTree>
    <p:extLst>
      <p:ext uri="{BB962C8B-B14F-4D97-AF65-F5344CB8AC3E}">
        <p14:creationId xmlns:p14="http://schemas.microsoft.com/office/powerpoint/2010/main" val="101146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p:cNvPicPr>
            <a:picLocks noChangeAspect="1" noChangeArrowheads="1"/>
          </p:cNvPicPr>
          <p:nvPr/>
        </p:nvPicPr>
        <p:blipFill>
          <a:blip r:embed="rId3" cstate="print"/>
          <a:srcRect/>
          <a:stretch>
            <a:fillRect/>
          </a:stretch>
        </p:blipFill>
        <p:spPr bwMode="auto">
          <a:xfrm>
            <a:off x="2340769" y="948929"/>
            <a:ext cx="4443413" cy="332184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Slew Boost</a:t>
            </a:r>
          </a:p>
        </p:txBody>
      </p:sp>
      <p:sp>
        <p:nvSpPr>
          <p:cNvPr id="4" name="Slide Number Placeholder 3"/>
          <p:cNvSpPr>
            <a:spLocks noGrp="1"/>
          </p:cNvSpPr>
          <p:nvPr>
            <p:ph type="sldNum" sz="quarter" idx="10"/>
          </p:nvPr>
        </p:nvSpPr>
        <p:spPr/>
        <p:txBody>
          <a:bodyPr/>
          <a:lstStyle/>
          <a:p>
            <a:fld id="{3B20521C-F793-4067-BB07-C7AF74E21EF3}" type="slidenum">
              <a:rPr lang="en-US" smtClean="0"/>
              <a:pPr/>
              <a:t>7</a:t>
            </a:fld>
            <a:endParaRPr lang="en-US"/>
          </a:p>
        </p:txBody>
      </p:sp>
      <p:sp>
        <p:nvSpPr>
          <p:cNvPr id="6" name="Line 7"/>
          <p:cNvSpPr>
            <a:spLocks noChangeShapeType="1"/>
          </p:cNvSpPr>
          <p:nvPr/>
        </p:nvSpPr>
        <p:spPr bwMode="auto">
          <a:xfrm>
            <a:off x="2340769" y="1574686"/>
            <a:ext cx="1173956" cy="111239"/>
          </a:xfrm>
          <a:prstGeom prst="line">
            <a:avLst/>
          </a:prstGeom>
          <a:noFill/>
          <a:ln w="19050">
            <a:solidFill>
              <a:srgbClr val="FF0000"/>
            </a:solidFill>
            <a:round/>
            <a:headEnd/>
            <a:tailEnd type="triangle" w="lg" len="lg"/>
          </a:ln>
        </p:spPr>
        <p:txBody>
          <a:bodyPr/>
          <a:lstStyle/>
          <a:p>
            <a:endParaRPr lang="en-US" sz="1350"/>
          </a:p>
        </p:txBody>
      </p:sp>
      <p:sp>
        <p:nvSpPr>
          <p:cNvPr id="7" name="Line 8"/>
          <p:cNvSpPr>
            <a:spLocks noChangeShapeType="1"/>
          </p:cNvSpPr>
          <p:nvPr/>
        </p:nvSpPr>
        <p:spPr bwMode="auto">
          <a:xfrm>
            <a:off x="2340769" y="1574686"/>
            <a:ext cx="3231356" cy="1987664"/>
          </a:xfrm>
          <a:prstGeom prst="line">
            <a:avLst/>
          </a:prstGeom>
          <a:noFill/>
          <a:ln w="19050">
            <a:solidFill>
              <a:srgbClr val="FF0000"/>
            </a:solidFill>
            <a:round/>
            <a:headEnd/>
            <a:tailEnd type="triangle" w="lg" len="lg"/>
          </a:ln>
        </p:spPr>
        <p:txBody>
          <a:bodyPr/>
          <a:lstStyle/>
          <a:p>
            <a:endParaRPr lang="en-US" sz="1350"/>
          </a:p>
        </p:txBody>
      </p:sp>
      <p:sp>
        <p:nvSpPr>
          <p:cNvPr id="8" name="Text Box 9"/>
          <p:cNvSpPr txBox="1">
            <a:spLocks noChangeArrowheads="1"/>
          </p:cNvSpPr>
          <p:nvPr/>
        </p:nvSpPr>
        <p:spPr bwMode="auto">
          <a:xfrm>
            <a:off x="1277294" y="1113915"/>
            <a:ext cx="1200150" cy="923330"/>
          </a:xfrm>
          <a:prstGeom prst="rect">
            <a:avLst/>
          </a:prstGeom>
          <a:noFill/>
          <a:ln w="38100">
            <a:noFill/>
            <a:miter lim="800000"/>
            <a:headEnd/>
            <a:tailEnd/>
          </a:ln>
        </p:spPr>
        <p:txBody>
          <a:bodyPr>
            <a:spAutoFit/>
          </a:bodyPr>
          <a:lstStyle/>
          <a:p>
            <a:pPr>
              <a:spcBef>
                <a:spcPct val="50000"/>
              </a:spcBef>
            </a:pPr>
            <a:r>
              <a:rPr lang="en-US" sz="1350" dirty="0"/>
              <a:t>Slows down as V</a:t>
            </a:r>
            <a:r>
              <a:rPr lang="en-US" sz="1350" baseline="-25000" dirty="0"/>
              <a:t>OUT</a:t>
            </a:r>
            <a:r>
              <a:rPr lang="en-US" sz="1350" dirty="0"/>
              <a:t> approaches V</a:t>
            </a:r>
            <a:r>
              <a:rPr lang="en-US" sz="1350" baseline="-25000" dirty="0"/>
              <a:t>IN</a:t>
            </a:r>
            <a:r>
              <a:rPr lang="en-US" sz="1350" dirty="0"/>
              <a:t>.</a:t>
            </a:r>
          </a:p>
        </p:txBody>
      </p:sp>
    </p:spTree>
    <p:extLst>
      <p:ext uri="{BB962C8B-B14F-4D97-AF65-F5344CB8AC3E}">
        <p14:creationId xmlns:p14="http://schemas.microsoft.com/office/powerpoint/2010/main" val="2917706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7" name="Object 20"/>
          <p:cNvGraphicFramePr>
            <a:graphicFrameLocks noChangeAspect="1"/>
          </p:cNvGraphicFramePr>
          <p:nvPr/>
        </p:nvGraphicFramePr>
        <p:xfrm>
          <a:off x="4453791" y="2747710"/>
          <a:ext cx="2758678" cy="1989534"/>
        </p:xfrm>
        <a:graphic>
          <a:graphicData uri="http://schemas.openxmlformats.org/presentationml/2006/ole">
            <mc:AlternateContent xmlns:mc="http://schemas.openxmlformats.org/markup-compatibility/2006">
              <mc:Choice xmlns:v="urn:schemas-microsoft-com:vml" Requires="v">
                <p:oleObj spid="_x0000_s17446" name="Visio" r:id="rId4" imgW="4992243" imgH="3601593" progId="Visio.Drawing.11">
                  <p:embed/>
                </p:oleObj>
              </mc:Choice>
              <mc:Fallback>
                <p:oleObj name="Visio" r:id="rId4" imgW="4992243" imgH="3601593" progId="Visio.Drawing.11">
                  <p:embed/>
                  <p:pic>
                    <p:nvPicPr>
                      <p:cNvPr id="33797"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3791" y="2747710"/>
                        <a:ext cx="2758678" cy="19895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a:t>Slew Boost vs. Standard</a:t>
            </a:r>
            <a:endParaRPr lang="en-US" baseline="-25000"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8</a:t>
            </a:fld>
            <a:endParaRPr lang="en-US"/>
          </a:p>
        </p:txBody>
      </p:sp>
      <p:graphicFrame>
        <p:nvGraphicFramePr>
          <p:cNvPr id="33794" name="Object 5"/>
          <p:cNvGraphicFramePr>
            <a:graphicFrameLocks noChangeAspect="1"/>
          </p:cNvGraphicFramePr>
          <p:nvPr/>
        </p:nvGraphicFramePr>
        <p:xfrm>
          <a:off x="1610382" y="935382"/>
          <a:ext cx="2094310" cy="1818085"/>
        </p:xfrm>
        <a:graphic>
          <a:graphicData uri="http://schemas.openxmlformats.org/presentationml/2006/ole">
            <mc:AlternateContent xmlns:mc="http://schemas.openxmlformats.org/markup-compatibility/2006">
              <mc:Choice xmlns:v="urn:schemas-microsoft-com:vml" Requires="v">
                <p:oleObj spid="_x0000_s17447" name="Visio" r:id="rId6" imgW="3730371" imgH="3237738" progId="Visio.Drawing.11">
                  <p:embed/>
                </p:oleObj>
              </mc:Choice>
              <mc:Fallback>
                <p:oleObj name="Visio" r:id="rId6" imgW="3730371" imgH="3237738" progId="Visio.Drawing.11">
                  <p:embed/>
                  <p:pic>
                    <p:nvPicPr>
                      <p:cNvPr id="33794"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0382" y="935382"/>
                        <a:ext cx="2094310" cy="1818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5" name="Object 17"/>
          <p:cNvGraphicFramePr>
            <a:graphicFrameLocks noChangeAspect="1"/>
          </p:cNvGraphicFramePr>
          <p:nvPr/>
        </p:nvGraphicFramePr>
        <p:xfrm>
          <a:off x="4591275" y="961425"/>
          <a:ext cx="2043113" cy="1749029"/>
        </p:xfrm>
        <a:graphic>
          <a:graphicData uri="http://schemas.openxmlformats.org/presentationml/2006/ole">
            <mc:AlternateContent xmlns:mc="http://schemas.openxmlformats.org/markup-compatibility/2006">
              <mc:Choice xmlns:v="urn:schemas-microsoft-com:vml" Requires="v">
                <p:oleObj spid="_x0000_s17448" name="Visio" r:id="rId8" imgW="3793998" imgH="3249930" progId="Visio.Drawing.11">
                  <p:embed/>
                </p:oleObj>
              </mc:Choice>
              <mc:Fallback>
                <p:oleObj name="Visio" r:id="rId8" imgW="3793998" imgH="3249930" progId="Visio.Drawing.11">
                  <p:embed/>
                  <p:pic>
                    <p:nvPicPr>
                      <p:cNvPr id="33795"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1275" y="961425"/>
                        <a:ext cx="2043113" cy="17490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6" name="Object 19"/>
          <p:cNvGraphicFramePr>
            <a:graphicFrameLocks noChangeAspect="1"/>
          </p:cNvGraphicFramePr>
          <p:nvPr/>
        </p:nvGraphicFramePr>
        <p:xfrm>
          <a:off x="1312482" y="2800294"/>
          <a:ext cx="2702719" cy="1937147"/>
        </p:xfrm>
        <a:graphic>
          <a:graphicData uri="http://schemas.openxmlformats.org/presentationml/2006/ole">
            <mc:AlternateContent xmlns:mc="http://schemas.openxmlformats.org/markup-compatibility/2006">
              <mc:Choice xmlns:v="urn:schemas-microsoft-com:vml" Requires="v">
                <p:oleObj spid="_x0000_s17449" name="Visio" r:id="rId10" imgW="5941695" imgH="4258818" progId="Visio.Drawing.11">
                  <p:embed/>
                </p:oleObj>
              </mc:Choice>
              <mc:Fallback>
                <p:oleObj name="Visio" r:id="rId10" imgW="5941695" imgH="4258818" progId="Visio.Drawing.11">
                  <p:embed/>
                  <p:pic>
                    <p:nvPicPr>
                      <p:cNvPr id="33796"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12482" y="2800294"/>
                        <a:ext cx="2702719" cy="19371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774" name="Picture 174"/>
          <p:cNvPicPr>
            <a:picLocks noChangeAspect="1" noChangeArrowheads="1"/>
          </p:cNvPicPr>
          <p:nvPr/>
        </p:nvPicPr>
        <p:blipFill>
          <a:blip r:embed="rId12" cstate="print"/>
          <a:srcRect/>
          <a:stretch>
            <a:fillRect/>
          </a:stretch>
        </p:blipFill>
        <p:spPr bwMode="auto">
          <a:xfrm>
            <a:off x="5276062" y="54662"/>
            <a:ext cx="2586038" cy="957263"/>
          </a:xfrm>
          <a:prstGeom prst="rect">
            <a:avLst/>
          </a:prstGeom>
          <a:noFill/>
          <a:ln w="9525">
            <a:noFill/>
            <a:miter lim="800000"/>
            <a:headEnd/>
            <a:tailEnd/>
          </a:ln>
        </p:spPr>
      </p:pic>
    </p:spTree>
    <p:extLst>
      <p:ext uri="{BB962C8B-B14F-4D97-AF65-F5344CB8AC3E}">
        <p14:creationId xmlns:p14="http://schemas.microsoft.com/office/powerpoint/2010/main" val="3340806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Slew Rate with Sine Wave Input</a:t>
            </a:r>
          </a:p>
        </p:txBody>
      </p:sp>
      <p:sp>
        <p:nvSpPr>
          <p:cNvPr id="4" name="Slide Number Placeholder 3"/>
          <p:cNvSpPr>
            <a:spLocks noGrp="1"/>
          </p:cNvSpPr>
          <p:nvPr>
            <p:ph type="sldNum" sz="quarter" idx="10"/>
          </p:nvPr>
        </p:nvSpPr>
        <p:spPr/>
        <p:txBody>
          <a:bodyPr/>
          <a:lstStyle/>
          <a:p>
            <a:fld id="{3B20521C-F793-4067-BB07-C7AF74E21EF3}" type="slidenum">
              <a:rPr lang="en-US" smtClean="0"/>
              <a:pPr/>
              <a:t>9</a:t>
            </a:fld>
            <a:endParaRPr lang="en-US"/>
          </a:p>
        </p:txBody>
      </p:sp>
      <p:pic>
        <p:nvPicPr>
          <p:cNvPr id="173058" name="Picture 2"/>
          <p:cNvPicPr>
            <a:picLocks noChangeAspect="1" noChangeArrowheads="1"/>
          </p:cNvPicPr>
          <p:nvPr/>
        </p:nvPicPr>
        <p:blipFill>
          <a:blip r:embed="rId3" cstate="print"/>
          <a:srcRect/>
          <a:stretch>
            <a:fillRect/>
          </a:stretch>
        </p:blipFill>
        <p:spPr bwMode="auto">
          <a:xfrm>
            <a:off x="1138428" y="755254"/>
            <a:ext cx="3221641" cy="2663819"/>
          </a:xfrm>
          <a:prstGeom prst="rect">
            <a:avLst/>
          </a:prstGeom>
          <a:noFill/>
          <a:ln w="9525">
            <a:noFill/>
            <a:miter lim="800000"/>
            <a:headEnd/>
            <a:tailEnd/>
          </a:ln>
          <a:effectLst/>
        </p:spPr>
      </p:pic>
      <p:pic>
        <p:nvPicPr>
          <p:cNvPr id="173059" name="Picture 3"/>
          <p:cNvPicPr>
            <a:picLocks noChangeAspect="1" noChangeArrowheads="1"/>
          </p:cNvPicPr>
          <p:nvPr/>
        </p:nvPicPr>
        <p:blipFill>
          <a:blip r:embed="rId4" cstate="print"/>
          <a:srcRect/>
          <a:stretch>
            <a:fillRect/>
          </a:stretch>
        </p:blipFill>
        <p:spPr bwMode="auto">
          <a:xfrm>
            <a:off x="4229100" y="1017884"/>
            <a:ext cx="3656862" cy="2138556"/>
          </a:xfrm>
          <a:prstGeom prst="rect">
            <a:avLst/>
          </a:prstGeom>
          <a:noFill/>
          <a:ln w="9525">
            <a:noFill/>
            <a:miter lim="800000"/>
            <a:headEnd/>
            <a:tailEnd/>
          </a:ln>
          <a:effectLst/>
        </p:spPr>
      </p:pic>
      <p:cxnSp>
        <p:nvCxnSpPr>
          <p:cNvPr id="9" name="Straight Connector 8"/>
          <p:cNvCxnSpPr>
            <a:stCxn id="10" idx="0"/>
          </p:cNvCxnSpPr>
          <p:nvPr/>
        </p:nvCxnSpPr>
        <p:spPr>
          <a:xfrm flipV="1">
            <a:off x="4954773" y="2408900"/>
            <a:ext cx="267862" cy="1191551"/>
          </a:xfrm>
          <a:prstGeom prst="line">
            <a:avLst/>
          </a:prstGeom>
          <a:ln w="1905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29100" y="3600451"/>
            <a:ext cx="1451345" cy="507831"/>
          </a:xfrm>
          <a:prstGeom prst="rect">
            <a:avLst/>
          </a:prstGeom>
          <a:solidFill>
            <a:schemeClr val="bg1"/>
          </a:solidFill>
          <a:ln w="38100">
            <a:noFill/>
          </a:ln>
        </p:spPr>
        <p:txBody>
          <a:bodyPr wrap="square" rtlCol="0">
            <a:spAutoFit/>
          </a:bodyPr>
          <a:lstStyle/>
          <a:p>
            <a:r>
              <a:rPr lang="en-US" sz="1350" dirty="0"/>
              <a:t>Slew-induced Distortion</a:t>
            </a:r>
          </a:p>
        </p:txBody>
      </p:sp>
    </p:spTree>
    <p:extLst>
      <p:ext uri="{BB962C8B-B14F-4D97-AF65-F5344CB8AC3E}">
        <p14:creationId xmlns:p14="http://schemas.microsoft.com/office/powerpoint/2010/main" val="1481749583"/>
      </p:ext>
    </p:extLst>
  </p:cSld>
  <p:clrMapOvr>
    <a:masterClrMapping/>
  </p:clrMapOvr>
</p:sld>
</file>

<file path=ppt/theme/theme1.xml><?xml version="1.0" encoding="utf-8"?>
<a:theme xmlns:a="http://schemas.openxmlformats.org/drawingml/2006/main" name="TI_Standard">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D6970F431AFB48AA4E66FFA95B81AB" ma:contentTypeVersion="2" ma:contentTypeDescription="Create a new document." ma:contentTypeScope="" ma:versionID="dc33d31d5d648bc0a2c47d6ba37ac85d">
  <xsd:schema xmlns:xsd="http://www.w3.org/2001/XMLSchema" xmlns:xs="http://www.w3.org/2001/XMLSchema" xmlns:p="http://schemas.microsoft.com/office/2006/metadata/properties" xmlns:ns2="cc35b6d6-025a-4045-b881-edcedd3a8b1c" targetNamespace="http://schemas.microsoft.com/office/2006/metadata/properties" ma:root="true" ma:fieldsID="bb63d9cfea30d9036f58ed3fa388f5e1" ns2:_="">
    <xsd:import namespace="cc35b6d6-025a-4045-b881-edcedd3a8b1c"/>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5b6d6-025a-4045-b881-edcedd3a8b1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127B2B6-3BB8-45EC-A268-0B46DBCC2CBD}">
  <ds:schemaRefs>
    <ds:schemaRef ds:uri="http://schemas.microsoft.com/sharepoint/v3/contenttype/forms"/>
  </ds:schemaRefs>
</ds:datastoreItem>
</file>

<file path=customXml/itemProps2.xml><?xml version="1.0" encoding="utf-8"?>
<ds:datastoreItem xmlns:ds="http://schemas.openxmlformats.org/officeDocument/2006/customXml" ds:itemID="{1DD46822-B5FA-4CCD-8283-2210D54929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5b6d6-025a-4045-b881-edcedd3a8b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ED3A77-EC22-42A8-B9FA-65E2D1E14490}">
  <ds:schemaRefs>
    <ds:schemaRef ds:uri="http://schemas.microsoft.com/office/2006/metadata/properties"/>
    <ds:schemaRef ds:uri="cc35b6d6-025a-4045-b881-edcedd3a8b1c"/>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TI_Standard</Template>
  <TotalTime>31725</TotalTime>
  <Words>3305</Words>
  <Application>Microsoft Office PowerPoint</Application>
  <PresentationFormat>On-screen Show (16:9)</PresentationFormat>
  <Paragraphs>212</Paragraphs>
  <Slides>24</Slides>
  <Notes>24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24</vt:i4>
      </vt:variant>
    </vt:vector>
  </HeadingPairs>
  <TitlesOfParts>
    <vt:vector size="32" baseType="lpstr">
      <vt:lpstr>Arial</vt:lpstr>
      <vt:lpstr>Calibri</vt:lpstr>
      <vt:lpstr>Cambria Math</vt:lpstr>
      <vt:lpstr>Wingdings</vt:lpstr>
      <vt:lpstr>TI_Standard</vt:lpstr>
      <vt:lpstr>Document</vt:lpstr>
      <vt:lpstr>Visio</vt:lpstr>
      <vt:lpstr>Packager Shell Object</vt:lpstr>
      <vt:lpstr>Slew Rate vs Small-signal Rise Time TI Precision Labs – Op Amps</vt:lpstr>
      <vt:lpstr>Slew Rate Defined</vt:lpstr>
      <vt:lpstr>Capacitor Physics Review</vt:lpstr>
      <vt:lpstr>Slew Limit</vt:lpstr>
      <vt:lpstr>Slew Limit – Inside the Amplifier</vt:lpstr>
      <vt:lpstr>Simulate Slew Rate – OPA2188</vt:lpstr>
      <vt:lpstr>Slew Boost</vt:lpstr>
      <vt:lpstr>Slew Boost vs. Standard</vt:lpstr>
      <vt:lpstr>Effect of Slew Rate with Sine Wave Input</vt:lpstr>
      <vt:lpstr>Full Power Bandwidth</vt:lpstr>
      <vt:lpstr>Maximum Output vs. Frequency</vt:lpstr>
      <vt:lpstr>Maximum Output vs. Frequency – Derived</vt:lpstr>
      <vt:lpstr>Settling Time</vt:lpstr>
      <vt:lpstr>Simulating Settling Time – OPA827</vt:lpstr>
      <vt:lpstr>Simulating Settling Time – Large-signal</vt:lpstr>
      <vt:lpstr>Small-signal Rise Time</vt:lpstr>
      <vt:lpstr>Transition from Small-signal to Large-signal</vt:lpstr>
      <vt:lpstr>Transition from Small-signal to Large-signal</vt:lpstr>
      <vt:lpstr>Transition from Slew Rate to Small-Signal</vt:lpstr>
      <vt:lpstr>Slew Rate vs. IQ</vt:lpstr>
      <vt:lpstr>Step Input in Gain = -99V/V</vt:lpstr>
      <vt:lpstr>Small vs. Large Signal: Look at the Input </vt:lpstr>
      <vt:lpstr>Questions?</vt:lpstr>
      <vt:lpstr>Thank You</vt:lpstr>
    </vt:vector>
  </TitlesOfParts>
  <Company>Texas Instruments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BMS – Power Tools</dc:title>
  <dc:creator>Anand, Ankur</dc:creator>
  <cp:lastModifiedBy>Lis, Marek</cp:lastModifiedBy>
  <cp:revision>428</cp:revision>
  <dcterms:created xsi:type="dcterms:W3CDTF">2014-01-16T17:03:53Z</dcterms:created>
  <dcterms:modified xsi:type="dcterms:W3CDTF">2023-01-14T00:13:51Z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0x010100DDD6970F431AFB48AA4E66FFA95B81AB</vt:lpwstr>
  </property>
</Properties>
</file>