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notesSlides/notesSlide135.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237.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1"/>
  </p:notesMasterIdLst>
  <p:handoutMasterIdLst>
    <p:handoutMasterId r:id="rId272"/>
  </p:handoutMasterIdLst>
  <p:sldIdLst>
    <p:sldId id="906" r:id="rId2"/>
    <p:sldId id="907" r:id="rId3"/>
    <p:sldId id="267" r:id="rId4"/>
    <p:sldId id="269" r:id="rId5"/>
    <p:sldId id="671" r:id="rId6"/>
    <p:sldId id="270" r:id="rId7"/>
    <p:sldId id="271" r:id="rId8"/>
    <p:sldId id="272" r:id="rId9"/>
    <p:sldId id="273" r:id="rId10"/>
    <p:sldId id="274" r:id="rId11"/>
    <p:sldId id="275" r:id="rId12"/>
    <p:sldId id="276" r:id="rId13"/>
    <p:sldId id="277" r:id="rId14"/>
    <p:sldId id="502" r:id="rId15"/>
    <p:sldId id="278" r:id="rId16"/>
    <p:sldId id="279" r:id="rId17"/>
    <p:sldId id="405" r:id="rId18"/>
    <p:sldId id="280" r:id="rId19"/>
    <p:sldId id="403" r:id="rId20"/>
    <p:sldId id="404" r:id="rId21"/>
    <p:sldId id="552" r:id="rId22"/>
    <p:sldId id="406" r:id="rId23"/>
    <p:sldId id="407" r:id="rId24"/>
    <p:sldId id="408" r:id="rId25"/>
    <p:sldId id="409" r:id="rId26"/>
    <p:sldId id="410" r:id="rId27"/>
    <p:sldId id="412" r:id="rId28"/>
    <p:sldId id="413" r:id="rId29"/>
    <p:sldId id="414" r:id="rId30"/>
    <p:sldId id="415" r:id="rId31"/>
    <p:sldId id="416" r:id="rId32"/>
    <p:sldId id="470" r:id="rId33"/>
    <p:sldId id="615" r:id="rId34"/>
    <p:sldId id="617" r:id="rId35"/>
    <p:sldId id="616" r:id="rId36"/>
    <p:sldId id="618" r:id="rId37"/>
    <p:sldId id="619" r:id="rId38"/>
    <p:sldId id="620" r:id="rId39"/>
    <p:sldId id="639" r:id="rId40"/>
    <p:sldId id="621" r:id="rId41"/>
    <p:sldId id="640" r:id="rId42"/>
    <p:sldId id="641" r:id="rId43"/>
    <p:sldId id="608" r:id="rId44"/>
    <p:sldId id="643" r:id="rId45"/>
    <p:sldId id="644" r:id="rId46"/>
    <p:sldId id="645" r:id="rId47"/>
    <p:sldId id="647" r:id="rId48"/>
    <p:sldId id="650" r:id="rId49"/>
    <p:sldId id="648" r:id="rId50"/>
    <p:sldId id="664" r:id="rId51"/>
    <p:sldId id="663" r:id="rId52"/>
    <p:sldId id="642" r:id="rId53"/>
    <p:sldId id="471" r:id="rId54"/>
    <p:sldId id="570" r:id="rId55"/>
    <p:sldId id="572" r:id="rId56"/>
    <p:sldId id="662" r:id="rId57"/>
    <p:sldId id="571" r:id="rId58"/>
    <p:sldId id="573" r:id="rId59"/>
    <p:sldId id="665" r:id="rId60"/>
    <p:sldId id="574" r:id="rId61"/>
    <p:sldId id="575" r:id="rId62"/>
    <p:sldId id="666" r:id="rId63"/>
    <p:sldId id="667" r:id="rId64"/>
    <p:sldId id="668" r:id="rId65"/>
    <p:sldId id="467" r:id="rId66"/>
    <p:sldId id="423" r:id="rId67"/>
    <p:sldId id="425" r:id="rId68"/>
    <p:sldId id="426" r:id="rId69"/>
    <p:sldId id="433" r:id="rId70"/>
    <p:sldId id="554" r:id="rId71"/>
    <p:sldId id="431" r:id="rId72"/>
    <p:sldId id="434" r:id="rId73"/>
    <p:sldId id="435" r:id="rId74"/>
    <p:sldId id="436" r:id="rId75"/>
    <p:sldId id="553" r:id="rId76"/>
    <p:sldId id="646" r:id="rId77"/>
    <p:sldId id="1097" r:id="rId78"/>
    <p:sldId id="903" r:id="rId79"/>
    <p:sldId id="905" r:id="rId80"/>
    <p:sldId id="512" r:id="rId81"/>
    <p:sldId id="908" r:id="rId82"/>
    <p:sldId id="909" r:id="rId83"/>
    <p:sldId id="910" r:id="rId84"/>
    <p:sldId id="911" r:id="rId85"/>
    <p:sldId id="912" r:id="rId86"/>
    <p:sldId id="913" r:id="rId87"/>
    <p:sldId id="914" r:id="rId88"/>
    <p:sldId id="915" r:id="rId89"/>
    <p:sldId id="916" r:id="rId90"/>
    <p:sldId id="917" r:id="rId91"/>
    <p:sldId id="918" r:id="rId92"/>
    <p:sldId id="919" r:id="rId93"/>
    <p:sldId id="920" r:id="rId94"/>
    <p:sldId id="921" r:id="rId95"/>
    <p:sldId id="922" r:id="rId96"/>
    <p:sldId id="923" r:id="rId97"/>
    <p:sldId id="924" r:id="rId98"/>
    <p:sldId id="925" r:id="rId99"/>
    <p:sldId id="926" r:id="rId100"/>
    <p:sldId id="927" r:id="rId101"/>
    <p:sldId id="928" r:id="rId102"/>
    <p:sldId id="929" r:id="rId103"/>
    <p:sldId id="930" r:id="rId104"/>
    <p:sldId id="931" r:id="rId105"/>
    <p:sldId id="932" r:id="rId106"/>
    <p:sldId id="933" r:id="rId107"/>
    <p:sldId id="934" r:id="rId108"/>
    <p:sldId id="935" r:id="rId109"/>
    <p:sldId id="936" r:id="rId110"/>
    <p:sldId id="937" r:id="rId111"/>
    <p:sldId id="938" r:id="rId112"/>
    <p:sldId id="939" r:id="rId113"/>
    <p:sldId id="940" r:id="rId114"/>
    <p:sldId id="941" r:id="rId115"/>
    <p:sldId id="942" r:id="rId116"/>
    <p:sldId id="943" r:id="rId117"/>
    <p:sldId id="944" r:id="rId118"/>
    <p:sldId id="945" r:id="rId119"/>
    <p:sldId id="946" r:id="rId120"/>
    <p:sldId id="947" r:id="rId121"/>
    <p:sldId id="948" r:id="rId122"/>
    <p:sldId id="949" r:id="rId123"/>
    <p:sldId id="950" r:id="rId124"/>
    <p:sldId id="951" r:id="rId125"/>
    <p:sldId id="952" r:id="rId126"/>
    <p:sldId id="953" r:id="rId127"/>
    <p:sldId id="954" r:id="rId128"/>
    <p:sldId id="955" r:id="rId129"/>
    <p:sldId id="956" r:id="rId130"/>
    <p:sldId id="957" r:id="rId131"/>
    <p:sldId id="958" r:id="rId132"/>
    <p:sldId id="959" r:id="rId133"/>
    <p:sldId id="960" r:id="rId134"/>
    <p:sldId id="961" r:id="rId135"/>
    <p:sldId id="962" r:id="rId136"/>
    <p:sldId id="963" r:id="rId137"/>
    <p:sldId id="964" r:id="rId138"/>
    <p:sldId id="965" r:id="rId139"/>
    <p:sldId id="966" r:id="rId140"/>
    <p:sldId id="967" r:id="rId141"/>
    <p:sldId id="968" r:id="rId142"/>
    <p:sldId id="969" r:id="rId143"/>
    <p:sldId id="970" r:id="rId144"/>
    <p:sldId id="971" r:id="rId145"/>
    <p:sldId id="972" r:id="rId146"/>
    <p:sldId id="973" r:id="rId147"/>
    <p:sldId id="974" r:id="rId148"/>
    <p:sldId id="975" r:id="rId149"/>
    <p:sldId id="976" r:id="rId150"/>
    <p:sldId id="977" r:id="rId151"/>
    <p:sldId id="978" r:id="rId152"/>
    <p:sldId id="979" r:id="rId153"/>
    <p:sldId id="980" r:id="rId154"/>
    <p:sldId id="981" r:id="rId155"/>
    <p:sldId id="982" r:id="rId156"/>
    <p:sldId id="983" r:id="rId157"/>
    <p:sldId id="984" r:id="rId158"/>
    <p:sldId id="985" r:id="rId159"/>
    <p:sldId id="986" r:id="rId160"/>
    <p:sldId id="987" r:id="rId161"/>
    <p:sldId id="988" r:id="rId162"/>
    <p:sldId id="989" r:id="rId163"/>
    <p:sldId id="990" r:id="rId164"/>
    <p:sldId id="991" r:id="rId165"/>
    <p:sldId id="992" r:id="rId166"/>
    <p:sldId id="993" r:id="rId167"/>
    <p:sldId id="994" r:id="rId168"/>
    <p:sldId id="995" r:id="rId169"/>
    <p:sldId id="996" r:id="rId170"/>
    <p:sldId id="997" r:id="rId171"/>
    <p:sldId id="998" r:id="rId172"/>
    <p:sldId id="999" r:id="rId173"/>
    <p:sldId id="1000" r:id="rId174"/>
    <p:sldId id="1001" r:id="rId175"/>
    <p:sldId id="1002" r:id="rId176"/>
    <p:sldId id="1003" r:id="rId177"/>
    <p:sldId id="1004" r:id="rId178"/>
    <p:sldId id="1005" r:id="rId179"/>
    <p:sldId id="1006" r:id="rId180"/>
    <p:sldId id="1007" r:id="rId181"/>
    <p:sldId id="1008" r:id="rId182"/>
    <p:sldId id="1009" r:id="rId183"/>
    <p:sldId id="1010" r:id="rId184"/>
    <p:sldId id="1011" r:id="rId185"/>
    <p:sldId id="1012" r:id="rId186"/>
    <p:sldId id="1013" r:id="rId187"/>
    <p:sldId id="1014" r:id="rId188"/>
    <p:sldId id="1015" r:id="rId189"/>
    <p:sldId id="1016" r:id="rId190"/>
    <p:sldId id="1017" r:id="rId191"/>
    <p:sldId id="1018" r:id="rId192"/>
    <p:sldId id="1019" r:id="rId193"/>
    <p:sldId id="1020" r:id="rId194"/>
    <p:sldId id="1021" r:id="rId195"/>
    <p:sldId id="1022" r:id="rId196"/>
    <p:sldId id="1023" r:id="rId197"/>
    <p:sldId id="1024" r:id="rId198"/>
    <p:sldId id="1025" r:id="rId199"/>
    <p:sldId id="1026" r:id="rId200"/>
    <p:sldId id="1027" r:id="rId201"/>
    <p:sldId id="1028" r:id="rId202"/>
    <p:sldId id="1029" r:id="rId203"/>
    <p:sldId id="1030" r:id="rId204"/>
    <p:sldId id="1031" r:id="rId205"/>
    <p:sldId id="1032" r:id="rId206"/>
    <p:sldId id="1033" r:id="rId207"/>
    <p:sldId id="1034" r:id="rId208"/>
    <p:sldId id="1035" r:id="rId209"/>
    <p:sldId id="1036" r:id="rId210"/>
    <p:sldId id="1037" r:id="rId211"/>
    <p:sldId id="1038" r:id="rId212"/>
    <p:sldId id="1039" r:id="rId213"/>
    <p:sldId id="1040" r:id="rId214"/>
    <p:sldId id="1041" r:id="rId215"/>
    <p:sldId id="1042" r:id="rId216"/>
    <p:sldId id="1043" r:id="rId217"/>
    <p:sldId id="1044" r:id="rId218"/>
    <p:sldId id="1045" r:id="rId219"/>
    <p:sldId id="1046" r:id="rId220"/>
    <p:sldId id="1047" r:id="rId221"/>
    <p:sldId id="1048" r:id="rId222"/>
    <p:sldId id="1049" r:id="rId223"/>
    <p:sldId id="1050" r:id="rId224"/>
    <p:sldId id="1051" r:id="rId225"/>
    <p:sldId id="1052" r:id="rId226"/>
    <p:sldId id="1053" r:id="rId227"/>
    <p:sldId id="1054" r:id="rId228"/>
    <p:sldId id="1055" r:id="rId229"/>
    <p:sldId id="1056" r:id="rId230"/>
    <p:sldId id="1057" r:id="rId231"/>
    <p:sldId id="1058" r:id="rId232"/>
    <p:sldId id="1059" r:id="rId233"/>
    <p:sldId id="1060" r:id="rId234"/>
    <p:sldId id="1061" r:id="rId235"/>
    <p:sldId id="1062" r:id="rId236"/>
    <p:sldId id="1063" r:id="rId237"/>
    <p:sldId id="1064" r:id="rId238"/>
    <p:sldId id="1065" r:id="rId239"/>
    <p:sldId id="1066" r:id="rId240"/>
    <p:sldId id="1067" r:id="rId241"/>
    <p:sldId id="1068" r:id="rId242"/>
    <p:sldId id="1069" r:id="rId243"/>
    <p:sldId id="1070" r:id="rId244"/>
    <p:sldId id="1071" r:id="rId245"/>
    <p:sldId id="1072" r:id="rId246"/>
    <p:sldId id="1073" r:id="rId247"/>
    <p:sldId id="1074" r:id="rId248"/>
    <p:sldId id="1075" r:id="rId249"/>
    <p:sldId id="1076" r:id="rId250"/>
    <p:sldId id="1077" r:id="rId251"/>
    <p:sldId id="1078" r:id="rId252"/>
    <p:sldId id="1079" r:id="rId253"/>
    <p:sldId id="1080" r:id="rId254"/>
    <p:sldId id="1081" r:id="rId255"/>
    <p:sldId id="1082" r:id="rId256"/>
    <p:sldId id="1083" r:id="rId257"/>
    <p:sldId id="1084" r:id="rId258"/>
    <p:sldId id="1085" r:id="rId259"/>
    <p:sldId id="1086" r:id="rId260"/>
    <p:sldId id="1087" r:id="rId261"/>
    <p:sldId id="1088" r:id="rId262"/>
    <p:sldId id="1089" r:id="rId263"/>
    <p:sldId id="1090" r:id="rId264"/>
    <p:sldId id="1091" r:id="rId265"/>
    <p:sldId id="1092" r:id="rId266"/>
    <p:sldId id="1093" r:id="rId267"/>
    <p:sldId id="1094" r:id="rId268"/>
    <p:sldId id="1095" r:id="rId269"/>
    <p:sldId id="1096" r:id="rId270"/>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FF"/>
    <a:srgbClr val="33CC33"/>
    <a:srgbClr val="FF0000"/>
    <a:srgbClr val="00CC00"/>
    <a:srgbClr val="DE0000"/>
    <a:srgbClr val="0033CC"/>
    <a:srgbClr val="AAAAA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9" autoAdjust="0"/>
    <p:restoredTop sz="75850" autoAdjust="0"/>
  </p:normalViewPr>
  <p:slideViewPr>
    <p:cSldViewPr snapToGrid="0">
      <p:cViewPr>
        <p:scale>
          <a:sx n="75" d="100"/>
          <a:sy n="75" d="100"/>
        </p:scale>
        <p:origin x="-2970" y="-396"/>
      </p:cViewPr>
      <p:guideLst>
        <p:guide orient="horz" pos="2160"/>
        <p:guide pos="2878"/>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p:scale>
          <a:sx n="150" d="100"/>
          <a:sy n="150" d="100"/>
        </p:scale>
        <p:origin x="-438" y="354"/>
      </p:cViewPr>
      <p:guideLst>
        <p:guide orient="horz" pos="2957"/>
        <p:guide pos="2236"/>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notesMaster" Target="notesMasters/notesMaster1.xml"/><Relationship Id="rId276"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0872662\Desktop\bandwidth\zeta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ac</a:t>
            </a:r>
            <a:r>
              <a:rPr lang="en-US" baseline="0"/>
              <a:t> Peaking for 2nd Order System</a:t>
            </a:r>
            <a:endParaRPr lang="en-US"/>
          </a:p>
        </c:rich>
      </c:tx>
      <c:layout/>
    </c:title>
    <c:plotArea>
      <c:layout/>
      <c:scatterChart>
        <c:scatterStyle val="smoothMarker"/>
        <c:ser>
          <c:idx val="0"/>
          <c:order val="0"/>
          <c:tx>
            <c:strRef>
              <c:f>Sheet1!$B$4</c:f>
              <c:strCache>
                <c:ptCount val="1"/>
                <c:pt idx="0">
                  <c:v>Ϛ=0.05</c:v>
                </c:pt>
              </c:strCache>
            </c:strRef>
          </c:tx>
          <c:marker>
            <c:symbol val="none"/>
          </c:marker>
          <c:xVal>
            <c:numRef>
              <c:f>Sheet1!$A$5:$A$185</c:f>
              <c:numCache>
                <c:formatCode>General</c:formatCode>
                <c:ptCount val="181"/>
                <c:pt idx="0">
                  <c:v>0.1</c:v>
                </c:pt>
                <c:pt idx="1">
                  <c:v>0.11000000000000008</c:v>
                </c:pt>
                <c:pt idx="2">
                  <c:v>0.12000000000000002</c:v>
                </c:pt>
                <c:pt idx="3">
                  <c:v>0.13</c:v>
                </c:pt>
                <c:pt idx="4">
                  <c:v>0.14000000000000001</c:v>
                </c:pt>
                <c:pt idx="5">
                  <c:v>0.15000000000000024</c:v>
                </c:pt>
                <c:pt idx="6">
                  <c:v>0.16000000000000023</c:v>
                </c:pt>
                <c:pt idx="7">
                  <c:v>0.17000000000000004</c:v>
                </c:pt>
                <c:pt idx="8">
                  <c:v>0.18000000000000024</c:v>
                </c:pt>
                <c:pt idx="9">
                  <c:v>0.19000000000000025</c:v>
                </c:pt>
                <c:pt idx="10">
                  <c:v>0.20000000000000009</c:v>
                </c:pt>
                <c:pt idx="11">
                  <c:v>0.21000000000000021</c:v>
                </c:pt>
                <c:pt idx="12">
                  <c:v>0.22000000000000028</c:v>
                </c:pt>
                <c:pt idx="13">
                  <c:v>0.23000000000000009</c:v>
                </c:pt>
                <c:pt idx="14">
                  <c:v>0.24000000000000021</c:v>
                </c:pt>
                <c:pt idx="15">
                  <c:v>0.25000000000000011</c:v>
                </c:pt>
                <c:pt idx="16">
                  <c:v>0.26000000000000012</c:v>
                </c:pt>
                <c:pt idx="17">
                  <c:v>0.27000000000000018</c:v>
                </c:pt>
                <c:pt idx="18">
                  <c:v>0.2800000000000003</c:v>
                </c:pt>
                <c:pt idx="19">
                  <c:v>0.29000000000000031</c:v>
                </c:pt>
                <c:pt idx="20">
                  <c:v>0.30000000000000032</c:v>
                </c:pt>
                <c:pt idx="21">
                  <c:v>0.31000000000000077</c:v>
                </c:pt>
                <c:pt idx="22">
                  <c:v>0.32000000000000089</c:v>
                </c:pt>
                <c:pt idx="23">
                  <c:v>0.33000000000000096</c:v>
                </c:pt>
                <c:pt idx="24">
                  <c:v>0.34000000000000058</c:v>
                </c:pt>
                <c:pt idx="25">
                  <c:v>0.35000000000000031</c:v>
                </c:pt>
                <c:pt idx="26">
                  <c:v>0.36000000000000032</c:v>
                </c:pt>
                <c:pt idx="27">
                  <c:v>0.37000000000000038</c:v>
                </c:pt>
                <c:pt idx="28">
                  <c:v>0.38000000000000095</c:v>
                </c:pt>
                <c:pt idx="29">
                  <c:v>0.39000000000000096</c:v>
                </c:pt>
                <c:pt idx="30">
                  <c:v>0.4000000000000003</c:v>
                </c:pt>
                <c:pt idx="31">
                  <c:v>0.41000000000000031</c:v>
                </c:pt>
                <c:pt idx="32">
                  <c:v>0.42000000000000032</c:v>
                </c:pt>
                <c:pt idx="33">
                  <c:v>0.43000000000000038</c:v>
                </c:pt>
                <c:pt idx="34">
                  <c:v>0.44000000000000061</c:v>
                </c:pt>
                <c:pt idx="35">
                  <c:v>0.45000000000000034</c:v>
                </c:pt>
                <c:pt idx="36">
                  <c:v>0.4600000000000003</c:v>
                </c:pt>
                <c:pt idx="37">
                  <c:v>0.47000000000000031</c:v>
                </c:pt>
                <c:pt idx="38">
                  <c:v>0.48000000000000032</c:v>
                </c:pt>
                <c:pt idx="39">
                  <c:v>0.49000000000000032</c:v>
                </c:pt>
                <c:pt idx="40">
                  <c:v>0.50000000000000033</c:v>
                </c:pt>
                <c:pt idx="41">
                  <c:v>0.51000000000000034</c:v>
                </c:pt>
                <c:pt idx="42">
                  <c:v>0.52000000000000035</c:v>
                </c:pt>
                <c:pt idx="43">
                  <c:v>0.53000000000000069</c:v>
                </c:pt>
                <c:pt idx="44">
                  <c:v>0.5400000000000007</c:v>
                </c:pt>
                <c:pt idx="45">
                  <c:v>0.5500000000000006</c:v>
                </c:pt>
                <c:pt idx="46">
                  <c:v>0.56000000000000061</c:v>
                </c:pt>
                <c:pt idx="47">
                  <c:v>0.57000000000000062</c:v>
                </c:pt>
                <c:pt idx="48">
                  <c:v>0.58000000000000063</c:v>
                </c:pt>
                <c:pt idx="49">
                  <c:v>0.59000000000000064</c:v>
                </c:pt>
                <c:pt idx="50">
                  <c:v>0.60000000000000064</c:v>
                </c:pt>
                <c:pt idx="51">
                  <c:v>0.61000000000000065</c:v>
                </c:pt>
                <c:pt idx="52">
                  <c:v>0.62000000000000166</c:v>
                </c:pt>
                <c:pt idx="53">
                  <c:v>0.63000000000000189</c:v>
                </c:pt>
                <c:pt idx="54">
                  <c:v>0.6400000000000019</c:v>
                </c:pt>
                <c:pt idx="55">
                  <c:v>0.65000000000000191</c:v>
                </c:pt>
                <c:pt idx="56">
                  <c:v>0.66000000000000203</c:v>
                </c:pt>
                <c:pt idx="57">
                  <c:v>0.67000000000000204</c:v>
                </c:pt>
                <c:pt idx="58">
                  <c:v>0.68000000000000138</c:v>
                </c:pt>
                <c:pt idx="59">
                  <c:v>0.6900000000000015</c:v>
                </c:pt>
                <c:pt idx="60">
                  <c:v>0.70000000000000062</c:v>
                </c:pt>
                <c:pt idx="61">
                  <c:v>0.71000000000000063</c:v>
                </c:pt>
                <c:pt idx="62">
                  <c:v>0.72000000000000064</c:v>
                </c:pt>
                <c:pt idx="63">
                  <c:v>0.73000000000000065</c:v>
                </c:pt>
                <c:pt idx="64">
                  <c:v>0.74000000000000177</c:v>
                </c:pt>
                <c:pt idx="65">
                  <c:v>0.75000000000000189</c:v>
                </c:pt>
                <c:pt idx="66">
                  <c:v>0.76000000000000201</c:v>
                </c:pt>
                <c:pt idx="67">
                  <c:v>0.77000000000000124</c:v>
                </c:pt>
                <c:pt idx="68">
                  <c:v>0.78000000000000069</c:v>
                </c:pt>
                <c:pt idx="69">
                  <c:v>0.7900000000000007</c:v>
                </c:pt>
                <c:pt idx="70">
                  <c:v>0.8000000000000006</c:v>
                </c:pt>
                <c:pt idx="71">
                  <c:v>0.81000000000000061</c:v>
                </c:pt>
                <c:pt idx="72">
                  <c:v>0.82000000000000062</c:v>
                </c:pt>
                <c:pt idx="73">
                  <c:v>0.83000000000000063</c:v>
                </c:pt>
                <c:pt idx="74">
                  <c:v>0.84000000000000064</c:v>
                </c:pt>
                <c:pt idx="75">
                  <c:v>0.85000000000000064</c:v>
                </c:pt>
                <c:pt idx="76">
                  <c:v>0.86000000000000065</c:v>
                </c:pt>
                <c:pt idx="77">
                  <c:v>0.87000000000000188</c:v>
                </c:pt>
                <c:pt idx="78">
                  <c:v>0.88000000000000134</c:v>
                </c:pt>
                <c:pt idx="79">
                  <c:v>0.89000000000000135</c:v>
                </c:pt>
                <c:pt idx="80">
                  <c:v>0.90000000000000069</c:v>
                </c:pt>
                <c:pt idx="81">
                  <c:v>0.9100000000000007</c:v>
                </c:pt>
                <c:pt idx="82">
                  <c:v>0.92000000000000071</c:v>
                </c:pt>
                <c:pt idx="83">
                  <c:v>0.93000000000000071</c:v>
                </c:pt>
                <c:pt idx="84">
                  <c:v>0.94000000000000072</c:v>
                </c:pt>
                <c:pt idx="85">
                  <c:v>0.95000000000000073</c:v>
                </c:pt>
                <c:pt idx="86">
                  <c:v>0.96000000000000074</c:v>
                </c:pt>
                <c:pt idx="87">
                  <c:v>0.97000000000000053</c:v>
                </c:pt>
                <c:pt idx="88">
                  <c:v>0.98000000000000076</c:v>
                </c:pt>
                <c:pt idx="89">
                  <c:v>0.99000000000000077</c:v>
                </c:pt>
                <c:pt idx="90">
                  <c:v>1</c:v>
                </c:pt>
                <c:pt idx="91">
                  <c:v>1.1000000000000001</c:v>
                </c:pt>
                <c:pt idx="92">
                  <c:v>1.2</c:v>
                </c:pt>
                <c:pt idx="93">
                  <c:v>1.3</c:v>
                </c:pt>
                <c:pt idx="94">
                  <c:v>1.4</c:v>
                </c:pt>
                <c:pt idx="95">
                  <c:v>1.5000000000000002</c:v>
                </c:pt>
                <c:pt idx="96">
                  <c:v>1.6000000000000003</c:v>
                </c:pt>
                <c:pt idx="97">
                  <c:v>1.7000000000000017</c:v>
                </c:pt>
                <c:pt idx="98">
                  <c:v>1.8000000000000005</c:v>
                </c:pt>
                <c:pt idx="99">
                  <c:v>1.9000000000000017</c:v>
                </c:pt>
                <c:pt idx="100">
                  <c:v>2.0000000000000009</c:v>
                </c:pt>
                <c:pt idx="101">
                  <c:v>2.1000000000000005</c:v>
                </c:pt>
                <c:pt idx="102">
                  <c:v>2.2000000000000011</c:v>
                </c:pt>
                <c:pt idx="103">
                  <c:v>2.3000000000000007</c:v>
                </c:pt>
                <c:pt idx="104">
                  <c:v>2.4000000000000008</c:v>
                </c:pt>
                <c:pt idx="105">
                  <c:v>2.5000000000000009</c:v>
                </c:pt>
                <c:pt idx="106">
                  <c:v>2.6000000000000014</c:v>
                </c:pt>
                <c:pt idx="107">
                  <c:v>2.7000000000000011</c:v>
                </c:pt>
                <c:pt idx="108">
                  <c:v>2.8000000000000007</c:v>
                </c:pt>
                <c:pt idx="109">
                  <c:v>2.9000000000000008</c:v>
                </c:pt>
                <c:pt idx="110">
                  <c:v>3.0000000000000018</c:v>
                </c:pt>
                <c:pt idx="111">
                  <c:v>3.1000000000000014</c:v>
                </c:pt>
                <c:pt idx="112">
                  <c:v>3.2000000000000042</c:v>
                </c:pt>
                <c:pt idx="113">
                  <c:v>3.3000000000000007</c:v>
                </c:pt>
                <c:pt idx="114">
                  <c:v>3.4000000000000021</c:v>
                </c:pt>
                <c:pt idx="115">
                  <c:v>3.5000000000000018</c:v>
                </c:pt>
                <c:pt idx="116">
                  <c:v>3.6000000000000032</c:v>
                </c:pt>
                <c:pt idx="117">
                  <c:v>3.7000000000000042</c:v>
                </c:pt>
                <c:pt idx="118">
                  <c:v>3.8000000000000025</c:v>
                </c:pt>
                <c:pt idx="119">
                  <c:v>3.9000000000000021</c:v>
                </c:pt>
                <c:pt idx="120">
                  <c:v>4.0000000000000027</c:v>
                </c:pt>
                <c:pt idx="121">
                  <c:v>4.1000000000000005</c:v>
                </c:pt>
                <c:pt idx="122">
                  <c:v>4.2000000000000028</c:v>
                </c:pt>
                <c:pt idx="123">
                  <c:v>4.3000000000000025</c:v>
                </c:pt>
                <c:pt idx="124">
                  <c:v>4.400000000000003</c:v>
                </c:pt>
                <c:pt idx="125">
                  <c:v>4.5000000000000027</c:v>
                </c:pt>
                <c:pt idx="126">
                  <c:v>4.6000000000000005</c:v>
                </c:pt>
                <c:pt idx="127">
                  <c:v>4.7000000000000028</c:v>
                </c:pt>
                <c:pt idx="128">
                  <c:v>4.8000000000000025</c:v>
                </c:pt>
                <c:pt idx="129">
                  <c:v>4.900000000000003</c:v>
                </c:pt>
                <c:pt idx="130">
                  <c:v>5.0000000000000036</c:v>
                </c:pt>
                <c:pt idx="131">
                  <c:v>5.1000000000000005</c:v>
                </c:pt>
                <c:pt idx="132">
                  <c:v>5.2000000000000037</c:v>
                </c:pt>
                <c:pt idx="133">
                  <c:v>5.3000000000000025</c:v>
                </c:pt>
                <c:pt idx="134">
                  <c:v>5.4000000000000039</c:v>
                </c:pt>
                <c:pt idx="135">
                  <c:v>5.5000000000000036</c:v>
                </c:pt>
                <c:pt idx="136">
                  <c:v>5.6000000000000041</c:v>
                </c:pt>
                <c:pt idx="137">
                  <c:v>5.7000000000000037</c:v>
                </c:pt>
                <c:pt idx="138">
                  <c:v>5.8000000000000043</c:v>
                </c:pt>
                <c:pt idx="139">
                  <c:v>5.9000000000000039</c:v>
                </c:pt>
                <c:pt idx="140">
                  <c:v>6.0000000000000044</c:v>
                </c:pt>
                <c:pt idx="141">
                  <c:v>6.1000000000000041</c:v>
                </c:pt>
                <c:pt idx="142">
                  <c:v>6.2000000000000064</c:v>
                </c:pt>
                <c:pt idx="143">
                  <c:v>6.3000000000000043</c:v>
                </c:pt>
                <c:pt idx="144">
                  <c:v>6.4000000000000083</c:v>
                </c:pt>
                <c:pt idx="145">
                  <c:v>6.5000000000000044</c:v>
                </c:pt>
                <c:pt idx="146">
                  <c:v>6.600000000000005</c:v>
                </c:pt>
                <c:pt idx="147">
                  <c:v>6.7000000000000064</c:v>
                </c:pt>
                <c:pt idx="148">
                  <c:v>6.8000000000000052</c:v>
                </c:pt>
                <c:pt idx="149">
                  <c:v>6.9000000000000083</c:v>
                </c:pt>
                <c:pt idx="150">
                  <c:v>7.0000000000000053</c:v>
                </c:pt>
                <c:pt idx="151">
                  <c:v>7.100000000000005</c:v>
                </c:pt>
                <c:pt idx="152">
                  <c:v>7.2000000000000064</c:v>
                </c:pt>
                <c:pt idx="153">
                  <c:v>7.3000000000000052</c:v>
                </c:pt>
                <c:pt idx="154">
                  <c:v>7.4000000000000083</c:v>
                </c:pt>
                <c:pt idx="155">
                  <c:v>7.5000000000000053</c:v>
                </c:pt>
                <c:pt idx="156">
                  <c:v>7.6000000000000059</c:v>
                </c:pt>
                <c:pt idx="157">
                  <c:v>7.7000000000000064</c:v>
                </c:pt>
                <c:pt idx="158">
                  <c:v>7.800000000000006</c:v>
                </c:pt>
                <c:pt idx="159">
                  <c:v>7.9000000000000083</c:v>
                </c:pt>
                <c:pt idx="160">
                  <c:v>8.0000000000000053</c:v>
                </c:pt>
                <c:pt idx="161">
                  <c:v>8.100000000000005</c:v>
                </c:pt>
                <c:pt idx="162">
                  <c:v>8.2000000000000011</c:v>
                </c:pt>
                <c:pt idx="163">
                  <c:v>8.300000000000006</c:v>
                </c:pt>
                <c:pt idx="164">
                  <c:v>8.4000000000000057</c:v>
                </c:pt>
                <c:pt idx="165">
                  <c:v>8.5000000000000071</c:v>
                </c:pt>
                <c:pt idx="166">
                  <c:v>8.600000000000005</c:v>
                </c:pt>
                <c:pt idx="167">
                  <c:v>8.7000000000000011</c:v>
                </c:pt>
                <c:pt idx="168">
                  <c:v>8.800000000000006</c:v>
                </c:pt>
                <c:pt idx="169">
                  <c:v>8.9000000000000075</c:v>
                </c:pt>
                <c:pt idx="170">
                  <c:v>9.0000000000000071</c:v>
                </c:pt>
                <c:pt idx="171">
                  <c:v>9.100000000000005</c:v>
                </c:pt>
                <c:pt idx="172">
                  <c:v>9.2000000000000011</c:v>
                </c:pt>
                <c:pt idx="173">
                  <c:v>9.3000000000000078</c:v>
                </c:pt>
                <c:pt idx="174">
                  <c:v>9.4000000000000075</c:v>
                </c:pt>
                <c:pt idx="175">
                  <c:v>9.5000000000000071</c:v>
                </c:pt>
                <c:pt idx="176">
                  <c:v>9.600000000000005</c:v>
                </c:pt>
                <c:pt idx="177">
                  <c:v>9.7000000000000082</c:v>
                </c:pt>
                <c:pt idx="178">
                  <c:v>9.8000000000000078</c:v>
                </c:pt>
                <c:pt idx="179">
                  <c:v>9.9000000000000075</c:v>
                </c:pt>
                <c:pt idx="180">
                  <c:v>10</c:v>
                </c:pt>
              </c:numCache>
            </c:numRef>
          </c:xVal>
          <c:yVal>
            <c:numRef>
              <c:f>Sheet1!$B$5:$B$185</c:f>
              <c:numCache>
                <c:formatCode>General</c:formatCode>
                <c:ptCount val="181"/>
                <c:pt idx="0">
                  <c:v>8.6853018233891827E-2</c:v>
                </c:pt>
                <c:pt idx="1">
                  <c:v>0.10520187681600172</c:v>
                </c:pt>
                <c:pt idx="2">
                  <c:v>0.12534235954568321</c:v>
                </c:pt>
                <c:pt idx="3">
                  <c:v>0.14728673554972752</c:v>
                </c:pt>
                <c:pt idx="4">
                  <c:v>0.17104844649049408</c:v>
                </c:pt>
                <c:pt idx="5">
                  <c:v>0.19664213425504457</c:v>
                </c:pt>
                <c:pt idx="6">
                  <c:v>0.22408367139028021</c:v>
                </c:pt>
                <c:pt idx="7">
                  <c:v>0.25339019441821059</c:v>
                </c:pt>
                <c:pt idx="8">
                  <c:v>0.2845801401800358</c:v>
                </c:pt>
                <c:pt idx="9">
                  <c:v>0.31767328537333839</c:v>
                </c:pt>
                <c:pt idx="10">
                  <c:v>0.3526907894637073</c:v>
                </c:pt>
                <c:pt idx="11">
                  <c:v>0.38965524117051481</c:v>
                </c:pt>
                <c:pt idx="12">
                  <c:v>0.42859070874658711</c:v>
                </c:pt>
                <c:pt idx="13">
                  <c:v>0.46952279429335786</c:v>
                </c:pt>
                <c:pt idx="14">
                  <c:v>0.51247869237695332</c:v>
                </c:pt>
                <c:pt idx="15">
                  <c:v>0.55748725323685011</c:v>
                </c:pt>
                <c:pt idx="16">
                  <c:v>0.60457905090732311</c:v>
                </c:pt>
                <c:pt idx="17">
                  <c:v>0.65378645660358092</c:v>
                </c:pt>
                <c:pt idx="18">
                  <c:v>0.7051437177590868</c:v>
                </c:pt>
                <c:pt idx="19">
                  <c:v>0.75868704313905944</c:v>
                </c:pt>
                <c:pt idx="20">
                  <c:v>0.81445469449726549</c:v>
                </c:pt>
                <c:pt idx="21">
                  <c:v>0.87248708529043251</c:v>
                </c:pt>
                <c:pt idx="22">
                  <c:v>0.93282688701634853</c:v>
                </c:pt>
                <c:pt idx="23">
                  <c:v>0.99551914379965478</c:v>
                </c:pt>
                <c:pt idx="24">
                  <c:v>1.0606113959135695</c:v>
                </c:pt>
                <c:pt idx="25">
                  <c:v>1.1281538129973361</c:v>
                </c:pt>
                <c:pt idx="26">
                  <c:v>1.1981993378092697</c:v>
                </c:pt>
                <c:pt idx="27">
                  <c:v>1.2708038414444638</c:v>
                </c:pt>
                <c:pt idx="28">
                  <c:v>1.3460262910463838</c:v>
                </c:pt>
                <c:pt idx="29">
                  <c:v>1.4239289311537042</c:v>
                </c:pt>
                <c:pt idx="30">
                  <c:v>1.5045774799498361</c:v>
                </c:pt>
                <c:pt idx="31">
                  <c:v>1.5880413418242947</c:v>
                </c:pt>
                <c:pt idx="32">
                  <c:v>1.6743938378150185</c:v>
                </c:pt>
                <c:pt idx="33">
                  <c:v>1.76371245568099</c:v>
                </c:pt>
                <c:pt idx="34">
                  <c:v>1.8560791215587413</c:v>
                </c:pt>
                <c:pt idx="35">
                  <c:v>1.9515804953872602</c:v>
                </c:pt>
                <c:pt idx="36">
                  <c:v>2.0503082925484146</c:v>
                </c:pt>
                <c:pt idx="37">
                  <c:v>2.1523596344678331</c:v>
                </c:pt>
                <c:pt idx="38">
                  <c:v>2.2578374312614042</c:v>
                </c:pt>
                <c:pt idx="39">
                  <c:v>2.366850799899606</c:v>
                </c:pt>
                <c:pt idx="40">
                  <c:v>2.479515521805618</c:v>
                </c:pt>
                <c:pt idx="41">
                  <c:v>2.5959545443101422</c:v>
                </c:pt>
                <c:pt idx="42">
                  <c:v>2.7162985309690577</c:v>
                </c:pt>
                <c:pt idx="43">
                  <c:v>2.8406864664193581</c:v>
                </c:pt>
                <c:pt idx="44">
                  <c:v>2.9692663222208187</c:v>
                </c:pt>
                <c:pt idx="45">
                  <c:v>3.1021957910218245</c:v>
                </c:pt>
                <c:pt idx="46">
                  <c:v>3.2396430974178667</c:v>
                </c:pt>
                <c:pt idx="47">
                  <c:v>3.3817878950657998</c:v>
                </c:pt>
                <c:pt idx="48">
                  <c:v>3.528822261003</c:v>
                </c:pt>
                <c:pt idx="49">
                  <c:v>3.6809517997337062</c:v>
                </c:pt>
                <c:pt idx="50">
                  <c:v>3.8383968715241776</c:v>
                </c:pt>
                <c:pt idx="51">
                  <c:v>4.0013939615418934</c:v>
                </c:pt>
                <c:pt idx="52">
                  <c:v>4.1701972090392267</c:v>
                </c:pt>
                <c:pt idx="53">
                  <c:v>4.3450801187840753</c:v>
                </c:pt>
                <c:pt idx="54">
                  <c:v>4.5263374804586594</c:v>
                </c:pt>
                <c:pt idx="55">
                  <c:v>4.7142875258741794</c:v>
                </c:pt>
                <c:pt idx="56">
                  <c:v>4.9092743586897409</c:v>
                </c:pt>
                <c:pt idx="57">
                  <c:v>5.1116706969998154</c:v>
                </c:pt>
                <c:pt idx="58">
                  <c:v>5.3218809758025545</c:v>
                </c:pt>
                <c:pt idx="59">
                  <c:v>5.5403448641269106</c:v>
                </c:pt>
                <c:pt idx="60">
                  <c:v>5.7675412606319245</c:v>
                </c:pt>
                <c:pt idx="61">
                  <c:v>6.0039928419342283</c:v>
                </c:pt>
                <c:pt idx="62">
                  <c:v>6.250271249867315</c:v>
                </c:pt>
                <c:pt idx="63">
                  <c:v>6.5070030173314155</c:v>
                </c:pt>
                <c:pt idx="64">
                  <c:v>6.7748763471727065</c:v>
                </c:pt>
                <c:pt idx="65">
                  <c:v>7.0546488741080715</c:v>
                </c:pt>
                <c:pt idx="66">
                  <c:v>7.3471565549397289</c:v>
                </c:pt>
                <c:pt idx="67">
                  <c:v>7.6533238449538326</c:v>
                </c:pt>
                <c:pt idx="68">
                  <c:v>7.9741753243531317</c:v>
                </c:pt>
                <c:pt idx="69">
                  <c:v>8.3108489304660864</c:v>
                </c:pt>
                <c:pt idx="70">
                  <c:v>8.6646109162978462</c:v>
                </c:pt>
                <c:pt idx="71">
                  <c:v>9.0368725709851443</c:v>
                </c:pt>
                <c:pt idx="72">
                  <c:v>9.4292085631309437</c:v>
                </c:pt>
                <c:pt idx="73">
                  <c:v>9.843376434287034</c:v>
                </c:pt>
                <c:pt idx="74">
                  <c:v>10.281336154881853</c:v>
                </c:pt>
                <c:pt idx="75">
                  <c:v>10.745267542879946</c:v>
                </c:pt>
                <c:pt idx="76">
                  <c:v>11.237581352717259</c:v>
                </c:pt>
                <c:pt idx="77">
                  <c:v>11.760916282061514</c:v>
                </c:pt>
                <c:pt idx="78">
                  <c:v>12.318107783052852</c:v>
                </c:pt>
                <c:pt idx="79">
                  <c:v>12.912103186481501</c:v>
                </c:pt>
                <c:pt idx="80">
                  <c:v>13.545777306509128</c:v>
                </c:pt>
                <c:pt idx="81">
                  <c:v>14.221566558656512</c:v>
                </c:pt>
                <c:pt idx="82">
                  <c:v>14.940776646962801</c:v>
                </c:pt>
                <c:pt idx="83">
                  <c:v>15.702314140796688</c:v>
                </c:pt>
                <c:pt idx="84">
                  <c:v>16.500436773267644</c:v>
                </c:pt>
                <c:pt idx="85">
                  <c:v>17.320952849556491</c:v>
                </c:pt>
                <c:pt idx="86">
                  <c:v>18.135364079220597</c:v>
                </c:pt>
                <c:pt idx="87">
                  <c:v>18.893493580828896</c:v>
                </c:pt>
                <c:pt idx="88">
                  <c:v>19.518628532592952</c:v>
                </c:pt>
                <c:pt idx="89">
                  <c:v>19.915271547933141</c:v>
                </c:pt>
                <c:pt idx="90">
                  <c:v>20</c:v>
                </c:pt>
                <c:pt idx="91">
                  <c:v>12.502636844309427</c:v>
                </c:pt>
                <c:pt idx="92">
                  <c:v>6.8193666503723884</c:v>
                </c:pt>
                <c:pt idx="93">
                  <c:v>3.0715308072277012</c:v>
                </c:pt>
                <c:pt idx="94">
                  <c:v>0.26318081496015988</c:v>
                </c:pt>
                <c:pt idx="95">
                  <c:v>-2.0002926655377093</c:v>
                </c:pt>
                <c:pt idx="96">
                  <c:v>-3.9079385015567052</c:v>
                </c:pt>
                <c:pt idx="97">
                  <c:v>-5.5642312137128602</c:v>
                </c:pt>
                <c:pt idx="98">
                  <c:v>-7.0329137811866191</c:v>
                </c:pt>
                <c:pt idx="99">
                  <c:v>-8.3557643531805219</c:v>
                </c:pt>
                <c:pt idx="100">
                  <c:v>-9.5616843047536548</c:v>
                </c:pt>
                <c:pt idx="101">
                  <c:v>-10.671527204680057</c:v>
                </c:pt>
                <c:pt idx="102">
                  <c:v>-11.700856143658902</c:v>
                </c:pt>
                <c:pt idx="103">
                  <c:v>-12.661611122194</c:v>
                </c:pt>
                <c:pt idx="104">
                  <c:v>-13.56316564990135</c:v>
                </c:pt>
                <c:pt idx="105">
                  <c:v>-14.41302286693168</c:v>
                </c:pt>
                <c:pt idx="106">
                  <c:v>-15.21728949970073</c:v>
                </c:pt>
                <c:pt idx="107">
                  <c:v>-15.981007766722183</c:v>
                </c:pt>
                <c:pt idx="108">
                  <c:v>-16.708393543375156</c:v>
                </c:pt>
                <c:pt idx="109">
                  <c:v>-17.403010942726777</c:v>
                </c:pt>
                <c:pt idx="110">
                  <c:v>-18.067902715840695</c:v>
                </c:pt>
                <c:pt idx="111">
                  <c:v>-18.705689292372295</c:v>
                </c:pt>
                <c:pt idx="112">
                  <c:v>-19.318645134920285</c:v>
                </c:pt>
                <c:pt idx="113">
                  <c:v>-19.908758399757549</c:v>
                </c:pt>
                <c:pt idx="114">
                  <c:v>-20.477778123446203</c:v>
                </c:pt>
                <c:pt idx="115">
                  <c:v>-21.027251957604829</c:v>
                </c:pt>
                <c:pt idx="116">
                  <c:v>-21.558556650458385</c:v>
                </c:pt>
                <c:pt idx="117">
                  <c:v>-22.072922897449189</c:v>
                </c:pt>
                <c:pt idx="118">
                  <c:v>-22.571455773564352</c:v>
                </c:pt>
                <c:pt idx="119">
                  <c:v>-23.055151664725983</c:v>
                </c:pt>
                <c:pt idx="120">
                  <c:v>-23.524912399881657</c:v>
                </c:pt>
                <c:pt idx="121">
                  <c:v>-23.981557125942292</c:v>
                </c:pt>
                <c:pt idx="122">
                  <c:v>-24.425832348462873</c:v>
                </c:pt>
                <c:pt idx="123">
                  <c:v>-24.858420470855787</c:v>
                </c:pt>
                <c:pt idx="124">
                  <c:v>-25.279947096178926</c:v>
                </c:pt>
                <c:pt idx="125">
                  <c:v>-25.690987302613131</c:v>
                </c:pt>
                <c:pt idx="126">
                  <c:v>-26.09207106263959</c:v>
                </c:pt>
                <c:pt idx="127">
                  <c:v>-26.483687943760078</c:v>
                </c:pt>
                <c:pt idx="128">
                  <c:v>-26.866291203230929</c:v>
                </c:pt>
                <c:pt idx="129">
                  <c:v>-27.240301369130929</c:v>
                </c:pt>
                <c:pt idx="130">
                  <c:v>-27.606109383977017</c:v>
                </c:pt>
                <c:pt idx="131">
                  <c:v>-27.964079374134762</c:v>
                </c:pt>
                <c:pt idx="132">
                  <c:v>-28.314551097783689</c:v>
                </c:pt>
                <c:pt idx="133">
                  <c:v>-28.657842115655701</c:v>
                </c:pt>
                <c:pt idx="134">
                  <c:v>-28.994249721779116</c:v>
                </c:pt>
                <c:pt idx="135">
                  <c:v>-29.324052665710791</c:v>
                </c:pt>
                <c:pt idx="136">
                  <c:v>-29.647512692988581</c:v>
                </c:pt>
                <c:pt idx="137">
                  <c:v>-29.964875926595255</c:v>
                </c:pt>
                <c:pt idx="138">
                  <c:v>-30.276374108930149</c:v>
                </c:pt>
                <c:pt idx="139">
                  <c:v>-30.582225721033829</c:v>
                </c:pt>
                <c:pt idx="140">
                  <c:v>-30.882636993492778</c:v>
                </c:pt>
                <c:pt idx="141">
                  <c:v>-31.177802821496169</c:v>
                </c:pt>
                <c:pt idx="142">
                  <c:v>-31.467907594859099</c:v>
                </c:pt>
                <c:pt idx="143">
                  <c:v>-31.753125952421339</c:v>
                </c:pt>
                <c:pt idx="144">
                  <c:v>-32.033623469024221</c:v>
                </c:pt>
                <c:pt idx="145">
                  <c:v>-32.309557282245194</c:v>
                </c:pt>
                <c:pt idx="146">
                  <c:v>-32.581076665182565</c:v>
                </c:pt>
                <c:pt idx="147">
                  <c:v>-32.848323550827956</c:v>
                </c:pt>
                <c:pt idx="148">
                  <c:v>-33.111433012899255</c:v>
                </c:pt>
                <c:pt idx="149">
                  <c:v>-33.370533707450178</c:v>
                </c:pt>
                <c:pt idx="150">
                  <c:v>-33.625748279067359</c:v>
                </c:pt>
                <c:pt idx="151">
                  <c:v>-33.877193735044393</c:v>
                </c:pt>
                <c:pt idx="152">
                  <c:v>-34.124981790544354</c:v>
                </c:pt>
                <c:pt idx="153">
                  <c:v>-34.369219187433274</c:v>
                </c:pt>
                <c:pt idx="154">
                  <c:v>-34.610007989183494</c:v>
                </c:pt>
                <c:pt idx="155">
                  <c:v>-34.847445853988539</c:v>
                </c:pt>
                <c:pt idx="156">
                  <c:v>-35.081626288012295</c:v>
                </c:pt>
                <c:pt idx="157">
                  <c:v>-35.312638880496444</c:v>
                </c:pt>
                <c:pt idx="158">
                  <c:v>-35.540569522278787</c:v>
                </c:pt>
                <c:pt idx="159">
                  <c:v>-35.76550060912033</c:v>
                </c:pt>
                <c:pt idx="160">
                  <c:v>-35.987511231100555</c:v>
                </c:pt>
                <c:pt idx="161">
                  <c:v>-36.206677349223881</c:v>
                </c:pt>
                <c:pt idx="162">
                  <c:v>-36.423071960265126</c:v>
                </c:pt>
                <c:pt idx="163">
                  <c:v>-36.636765250793054</c:v>
                </c:pt>
                <c:pt idx="164">
                  <c:v>-36.84782474121824</c:v>
                </c:pt>
                <c:pt idx="165">
                  <c:v>-37.056315420639358</c:v>
                </c:pt>
                <c:pt idx="166">
                  <c:v>-37.262299873186137</c:v>
                </c:pt>
                <c:pt idx="167">
                  <c:v>-37.465838396506108</c:v>
                </c:pt>
                <c:pt idx="168">
                  <c:v>-37.666989112972111</c:v>
                </c:pt>
                <c:pt idx="169">
                  <c:v>-37.865808074150287</c:v>
                </c:pt>
                <c:pt idx="170">
                  <c:v>-38.062349359012607</c:v>
                </c:pt>
                <c:pt idx="171">
                  <c:v>-38.256665166345194</c:v>
                </c:pt>
                <c:pt idx="172">
                  <c:v>-38.448805901759016</c:v>
                </c:pt>
                <c:pt idx="173">
                  <c:v>-38.638820259682845</c:v>
                </c:pt>
                <c:pt idx="174">
                  <c:v>-38.826755300682308</c:v>
                </c:pt>
                <c:pt idx="175">
                  <c:v>-39.012656524424017</c:v>
                </c:pt>
                <c:pt idx="176">
                  <c:v>-39.196567938578667</c:v>
                </c:pt>
                <c:pt idx="177">
                  <c:v>-39.378532123932011</c:v>
                </c:pt>
                <c:pt idx="178">
                  <c:v>-39.558590295954858</c:v>
                </c:pt>
                <c:pt idx="179">
                  <c:v>-39.736782363060911</c:v>
                </c:pt>
                <c:pt idx="180">
                  <c:v>-39.913146981765998</c:v>
                </c:pt>
              </c:numCache>
            </c:numRef>
          </c:yVal>
          <c:smooth val="1"/>
        </c:ser>
        <c:ser>
          <c:idx val="1"/>
          <c:order val="1"/>
          <c:tx>
            <c:strRef>
              <c:f>Sheet1!$C$4</c:f>
              <c:strCache>
                <c:ptCount val="1"/>
                <c:pt idx="0">
                  <c:v>Ϛ=0.1</c:v>
                </c:pt>
              </c:strCache>
            </c:strRef>
          </c:tx>
          <c:marker>
            <c:symbol val="none"/>
          </c:marker>
          <c:xVal>
            <c:numRef>
              <c:f>Sheet1!$A$5:$A$185</c:f>
              <c:numCache>
                <c:formatCode>General</c:formatCode>
                <c:ptCount val="181"/>
                <c:pt idx="0">
                  <c:v>0.1</c:v>
                </c:pt>
                <c:pt idx="1">
                  <c:v>0.11000000000000008</c:v>
                </c:pt>
                <c:pt idx="2">
                  <c:v>0.12000000000000002</c:v>
                </c:pt>
                <c:pt idx="3">
                  <c:v>0.13</c:v>
                </c:pt>
                <c:pt idx="4">
                  <c:v>0.14000000000000001</c:v>
                </c:pt>
                <c:pt idx="5">
                  <c:v>0.15000000000000024</c:v>
                </c:pt>
                <c:pt idx="6">
                  <c:v>0.16000000000000023</c:v>
                </c:pt>
                <c:pt idx="7">
                  <c:v>0.17000000000000004</c:v>
                </c:pt>
                <c:pt idx="8">
                  <c:v>0.18000000000000024</c:v>
                </c:pt>
                <c:pt idx="9">
                  <c:v>0.19000000000000025</c:v>
                </c:pt>
                <c:pt idx="10">
                  <c:v>0.20000000000000009</c:v>
                </c:pt>
                <c:pt idx="11">
                  <c:v>0.21000000000000021</c:v>
                </c:pt>
                <c:pt idx="12">
                  <c:v>0.22000000000000028</c:v>
                </c:pt>
                <c:pt idx="13">
                  <c:v>0.23000000000000009</c:v>
                </c:pt>
                <c:pt idx="14">
                  <c:v>0.24000000000000021</c:v>
                </c:pt>
                <c:pt idx="15">
                  <c:v>0.25000000000000011</c:v>
                </c:pt>
                <c:pt idx="16">
                  <c:v>0.26000000000000012</c:v>
                </c:pt>
                <c:pt idx="17">
                  <c:v>0.27000000000000018</c:v>
                </c:pt>
                <c:pt idx="18">
                  <c:v>0.2800000000000003</c:v>
                </c:pt>
                <c:pt idx="19">
                  <c:v>0.29000000000000031</c:v>
                </c:pt>
                <c:pt idx="20">
                  <c:v>0.30000000000000032</c:v>
                </c:pt>
                <c:pt idx="21">
                  <c:v>0.31000000000000077</c:v>
                </c:pt>
                <c:pt idx="22">
                  <c:v>0.32000000000000089</c:v>
                </c:pt>
                <c:pt idx="23">
                  <c:v>0.33000000000000096</c:v>
                </c:pt>
                <c:pt idx="24">
                  <c:v>0.34000000000000058</c:v>
                </c:pt>
                <c:pt idx="25">
                  <c:v>0.35000000000000031</c:v>
                </c:pt>
                <c:pt idx="26">
                  <c:v>0.36000000000000032</c:v>
                </c:pt>
                <c:pt idx="27">
                  <c:v>0.37000000000000038</c:v>
                </c:pt>
                <c:pt idx="28">
                  <c:v>0.38000000000000095</c:v>
                </c:pt>
                <c:pt idx="29">
                  <c:v>0.39000000000000096</c:v>
                </c:pt>
                <c:pt idx="30">
                  <c:v>0.4000000000000003</c:v>
                </c:pt>
                <c:pt idx="31">
                  <c:v>0.41000000000000031</c:v>
                </c:pt>
                <c:pt idx="32">
                  <c:v>0.42000000000000032</c:v>
                </c:pt>
                <c:pt idx="33">
                  <c:v>0.43000000000000038</c:v>
                </c:pt>
                <c:pt idx="34">
                  <c:v>0.44000000000000061</c:v>
                </c:pt>
                <c:pt idx="35">
                  <c:v>0.45000000000000034</c:v>
                </c:pt>
                <c:pt idx="36">
                  <c:v>0.4600000000000003</c:v>
                </c:pt>
                <c:pt idx="37">
                  <c:v>0.47000000000000031</c:v>
                </c:pt>
                <c:pt idx="38">
                  <c:v>0.48000000000000032</c:v>
                </c:pt>
                <c:pt idx="39">
                  <c:v>0.49000000000000032</c:v>
                </c:pt>
                <c:pt idx="40">
                  <c:v>0.50000000000000033</c:v>
                </c:pt>
                <c:pt idx="41">
                  <c:v>0.51000000000000034</c:v>
                </c:pt>
                <c:pt idx="42">
                  <c:v>0.52000000000000035</c:v>
                </c:pt>
                <c:pt idx="43">
                  <c:v>0.53000000000000069</c:v>
                </c:pt>
                <c:pt idx="44">
                  <c:v>0.5400000000000007</c:v>
                </c:pt>
                <c:pt idx="45">
                  <c:v>0.5500000000000006</c:v>
                </c:pt>
                <c:pt idx="46">
                  <c:v>0.56000000000000061</c:v>
                </c:pt>
                <c:pt idx="47">
                  <c:v>0.57000000000000062</c:v>
                </c:pt>
                <c:pt idx="48">
                  <c:v>0.58000000000000063</c:v>
                </c:pt>
                <c:pt idx="49">
                  <c:v>0.59000000000000064</c:v>
                </c:pt>
                <c:pt idx="50">
                  <c:v>0.60000000000000064</c:v>
                </c:pt>
                <c:pt idx="51">
                  <c:v>0.61000000000000065</c:v>
                </c:pt>
                <c:pt idx="52">
                  <c:v>0.62000000000000166</c:v>
                </c:pt>
                <c:pt idx="53">
                  <c:v>0.63000000000000189</c:v>
                </c:pt>
                <c:pt idx="54">
                  <c:v>0.6400000000000019</c:v>
                </c:pt>
                <c:pt idx="55">
                  <c:v>0.65000000000000191</c:v>
                </c:pt>
                <c:pt idx="56">
                  <c:v>0.66000000000000203</c:v>
                </c:pt>
                <c:pt idx="57">
                  <c:v>0.67000000000000204</c:v>
                </c:pt>
                <c:pt idx="58">
                  <c:v>0.68000000000000138</c:v>
                </c:pt>
                <c:pt idx="59">
                  <c:v>0.6900000000000015</c:v>
                </c:pt>
                <c:pt idx="60">
                  <c:v>0.70000000000000062</c:v>
                </c:pt>
                <c:pt idx="61">
                  <c:v>0.71000000000000063</c:v>
                </c:pt>
                <c:pt idx="62">
                  <c:v>0.72000000000000064</c:v>
                </c:pt>
                <c:pt idx="63">
                  <c:v>0.73000000000000065</c:v>
                </c:pt>
                <c:pt idx="64">
                  <c:v>0.74000000000000177</c:v>
                </c:pt>
                <c:pt idx="65">
                  <c:v>0.75000000000000189</c:v>
                </c:pt>
                <c:pt idx="66">
                  <c:v>0.76000000000000201</c:v>
                </c:pt>
                <c:pt idx="67">
                  <c:v>0.77000000000000124</c:v>
                </c:pt>
                <c:pt idx="68">
                  <c:v>0.78000000000000069</c:v>
                </c:pt>
                <c:pt idx="69">
                  <c:v>0.7900000000000007</c:v>
                </c:pt>
                <c:pt idx="70">
                  <c:v>0.8000000000000006</c:v>
                </c:pt>
                <c:pt idx="71">
                  <c:v>0.81000000000000061</c:v>
                </c:pt>
                <c:pt idx="72">
                  <c:v>0.82000000000000062</c:v>
                </c:pt>
                <c:pt idx="73">
                  <c:v>0.83000000000000063</c:v>
                </c:pt>
                <c:pt idx="74">
                  <c:v>0.84000000000000064</c:v>
                </c:pt>
                <c:pt idx="75">
                  <c:v>0.85000000000000064</c:v>
                </c:pt>
                <c:pt idx="76">
                  <c:v>0.86000000000000065</c:v>
                </c:pt>
                <c:pt idx="77">
                  <c:v>0.87000000000000188</c:v>
                </c:pt>
                <c:pt idx="78">
                  <c:v>0.88000000000000134</c:v>
                </c:pt>
                <c:pt idx="79">
                  <c:v>0.89000000000000135</c:v>
                </c:pt>
                <c:pt idx="80">
                  <c:v>0.90000000000000069</c:v>
                </c:pt>
                <c:pt idx="81">
                  <c:v>0.9100000000000007</c:v>
                </c:pt>
                <c:pt idx="82">
                  <c:v>0.92000000000000071</c:v>
                </c:pt>
                <c:pt idx="83">
                  <c:v>0.93000000000000071</c:v>
                </c:pt>
                <c:pt idx="84">
                  <c:v>0.94000000000000072</c:v>
                </c:pt>
                <c:pt idx="85">
                  <c:v>0.95000000000000073</c:v>
                </c:pt>
                <c:pt idx="86">
                  <c:v>0.96000000000000074</c:v>
                </c:pt>
                <c:pt idx="87">
                  <c:v>0.97000000000000053</c:v>
                </c:pt>
                <c:pt idx="88">
                  <c:v>0.98000000000000076</c:v>
                </c:pt>
                <c:pt idx="89">
                  <c:v>0.99000000000000077</c:v>
                </c:pt>
                <c:pt idx="90">
                  <c:v>1</c:v>
                </c:pt>
                <c:pt idx="91">
                  <c:v>1.1000000000000001</c:v>
                </c:pt>
                <c:pt idx="92">
                  <c:v>1.2</c:v>
                </c:pt>
                <c:pt idx="93">
                  <c:v>1.3</c:v>
                </c:pt>
                <c:pt idx="94">
                  <c:v>1.4</c:v>
                </c:pt>
                <c:pt idx="95">
                  <c:v>1.5000000000000002</c:v>
                </c:pt>
                <c:pt idx="96">
                  <c:v>1.6000000000000003</c:v>
                </c:pt>
                <c:pt idx="97">
                  <c:v>1.7000000000000017</c:v>
                </c:pt>
                <c:pt idx="98">
                  <c:v>1.8000000000000005</c:v>
                </c:pt>
                <c:pt idx="99">
                  <c:v>1.9000000000000017</c:v>
                </c:pt>
                <c:pt idx="100">
                  <c:v>2.0000000000000009</c:v>
                </c:pt>
                <c:pt idx="101">
                  <c:v>2.1000000000000005</c:v>
                </c:pt>
                <c:pt idx="102">
                  <c:v>2.2000000000000011</c:v>
                </c:pt>
                <c:pt idx="103">
                  <c:v>2.3000000000000007</c:v>
                </c:pt>
                <c:pt idx="104">
                  <c:v>2.4000000000000008</c:v>
                </c:pt>
                <c:pt idx="105">
                  <c:v>2.5000000000000009</c:v>
                </c:pt>
                <c:pt idx="106">
                  <c:v>2.6000000000000014</c:v>
                </c:pt>
                <c:pt idx="107">
                  <c:v>2.7000000000000011</c:v>
                </c:pt>
                <c:pt idx="108">
                  <c:v>2.8000000000000007</c:v>
                </c:pt>
                <c:pt idx="109">
                  <c:v>2.9000000000000008</c:v>
                </c:pt>
                <c:pt idx="110">
                  <c:v>3.0000000000000018</c:v>
                </c:pt>
                <c:pt idx="111">
                  <c:v>3.1000000000000014</c:v>
                </c:pt>
                <c:pt idx="112">
                  <c:v>3.2000000000000042</c:v>
                </c:pt>
                <c:pt idx="113">
                  <c:v>3.3000000000000007</c:v>
                </c:pt>
                <c:pt idx="114">
                  <c:v>3.4000000000000021</c:v>
                </c:pt>
                <c:pt idx="115">
                  <c:v>3.5000000000000018</c:v>
                </c:pt>
                <c:pt idx="116">
                  <c:v>3.6000000000000032</c:v>
                </c:pt>
                <c:pt idx="117">
                  <c:v>3.7000000000000042</c:v>
                </c:pt>
                <c:pt idx="118">
                  <c:v>3.8000000000000025</c:v>
                </c:pt>
                <c:pt idx="119">
                  <c:v>3.9000000000000021</c:v>
                </c:pt>
                <c:pt idx="120">
                  <c:v>4.0000000000000027</c:v>
                </c:pt>
                <c:pt idx="121">
                  <c:v>4.1000000000000005</c:v>
                </c:pt>
                <c:pt idx="122">
                  <c:v>4.2000000000000028</c:v>
                </c:pt>
                <c:pt idx="123">
                  <c:v>4.3000000000000025</c:v>
                </c:pt>
                <c:pt idx="124">
                  <c:v>4.400000000000003</c:v>
                </c:pt>
                <c:pt idx="125">
                  <c:v>4.5000000000000027</c:v>
                </c:pt>
                <c:pt idx="126">
                  <c:v>4.6000000000000005</c:v>
                </c:pt>
                <c:pt idx="127">
                  <c:v>4.7000000000000028</c:v>
                </c:pt>
                <c:pt idx="128">
                  <c:v>4.8000000000000025</c:v>
                </c:pt>
                <c:pt idx="129">
                  <c:v>4.900000000000003</c:v>
                </c:pt>
                <c:pt idx="130">
                  <c:v>5.0000000000000036</c:v>
                </c:pt>
                <c:pt idx="131">
                  <c:v>5.1000000000000005</c:v>
                </c:pt>
                <c:pt idx="132">
                  <c:v>5.2000000000000037</c:v>
                </c:pt>
                <c:pt idx="133">
                  <c:v>5.3000000000000025</c:v>
                </c:pt>
                <c:pt idx="134">
                  <c:v>5.4000000000000039</c:v>
                </c:pt>
                <c:pt idx="135">
                  <c:v>5.5000000000000036</c:v>
                </c:pt>
                <c:pt idx="136">
                  <c:v>5.6000000000000041</c:v>
                </c:pt>
                <c:pt idx="137">
                  <c:v>5.7000000000000037</c:v>
                </c:pt>
                <c:pt idx="138">
                  <c:v>5.8000000000000043</c:v>
                </c:pt>
                <c:pt idx="139">
                  <c:v>5.9000000000000039</c:v>
                </c:pt>
                <c:pt idx="140">
                  <c:v>6.0000000000000044</c:v>
                </c:pt>
                <c:pt idx="141">
                  <c:v>6.1000000000000041</c:v>
                </c:pt>
                <c:pt idx="142">
                  <c:v>6.2000000000000064</c:v>
                </c:pt>
                <c:pt idx="143">
                  <c:v>6.3000000000000043</c:v>
                </c:pt>
                <c:pt idx="144">
                  <c:v>6.4000000000000083</c:v>
                </c:pt>
                <c:pt idx="145">
                  <c:v>6.5000000000000044</c:v>
                </c:pt>
                <c:pt idx="146">
                  <c:v>6.600000000000005</c:v>
                </c:pt>
                <c:pt idx="147">
                  <c:v>6.7000000000000064</c:v>
                </c:pt>
                <c:pt idx="148">
                  <c:v>6.8000000000000052</c:v>
                </c:pt>
                <c:pt idx="149">
                  <c:v>6.9000000000000083</c:v>
                </c:pt>
                <c:pt idx="150">
                  <c:v>7.0000000000000053</c:v>
                </c:pt>
                <c:pt idx="151">
                  <c:v>7.100000000000005</c:v>
                </c:pt>
                <c:pt idx="152">
                  <c:v>7.2000000000000064</c:v>
                </c:pt>
                <c:pt idx="153">
                  <c:v>7.3000000000000052</c:v>
                </c:pt>
                <c:pt idx="154">
                  <c:v>7.4000000000000083</c:v>
                </c:pt>
                <c:pt idx="155">
                  <c:v>7.5000000000000053</c:v>
                </c:pt>
                <c:pt idx="156">
                  <c:v>7.6000000000000059</c:v>
                </c:pt>
                <c:pt idx="157">
                  <c:v>7.7000000000000064</c:v>
                </c:pt>
                <c:pt idx="158">
                  <c:v>7.800000000000006</c:v>
                </c:pt>
                <c:pt idx="159">
                  <c:v>7.9000000000000083</c:v>
                </c:pt>
                <c:pt idx="160">
                  <c:v>8.0000000000000053</c:v>
                </c:pt>
                <c:pt idx="161">
                  <c:v>8.100000000000005</c:v>
                </c:pt>
                <c:pt idx="162">
                  <c:v>8.2000000000000011</c:v>
                </c:pt>
                <c:pt idx="163">
                  <c:v>8.300000000000006</c:v>
                </c:pt>
                <c:pt idx="164">
                  <c:v>8.4000000000000057</c:v>
                </c:pt>
                <c:pt idx="165">
                  <c:v>8.5000000000000071</c:v>
                </c:pt>
                <c:pt idx="166">
                  <c:v>8.600000000000005</c:v>
                </c:pt>
                <c:pt idx="167">
                  <c:v>8.7000000000000011</c:v>
                </c:pt>
                <c:pt idx="168">
                  <c:v>8.800000000000006</c:v>
                </c:pt>
                <c:pt idx="169">
                  <c:v>8.9000000000000075</c:v>
                </c:pt>
                <c:pt idx="170">
                  <c:v>9.0000000000000071</c:v>
                </c:pt>
                <c:pt idx="171">
                  <c:v>9.100000000000005</c:v>
                </c:pt>
                <c:pt idx="172">
                  <c:v>9.2000000000000011</c:v>
                </c:pt>
                <c:pt idx="173">
                  <c:v>9.3000000000000078</c:v>
                </c:pt>
                <c:pt idx="174">
                  <c:v>9.4000000000000075</c:v>
                </c:pt>
                <c:pt idx="175">
                  <c:v>9.5000000000000071</c:v>
                </c:pt>
                <c:pt idx="176">
                  <c:v>9.600000000000005</c:v>
                </c:pt>
                <c:pt idx="177">
                  <c:v>9.7000000000000082</c:v>
                </c:pt>
                <c:pt idx="178">
                  <c:v>9.8000000000000078</c:v>
                </c:pt>
                <c:pt idx="179">
                  <c:v>9.9000000000000075</c:v>
                </c:pt>
                <c:pt idx="180">
                  <c:v>10</c:v>
                </c:pt>
              </c:numCache>
            </c:numRef>
          </c:xVal>
          <c:yVal>
            <c:numRef>
              <c:f>Sheet1!$C$5:$C$185</c:f>
              <c:numCache>
                <c:formatCode>General</c:formatCode>
                <c:ptCount val="181"/>
                <c:pt idx="0">
                  <c:v>8.552401996197187E-2</c:v>
                </c:pt>
                <c:pt idx="1">
                  <c:v>0.10358703354055845</c:v>
                </c:pt>
                <c:pt idx="2">
                  <c:v>0.12341169972940855</c:v>
                </c:pt>
                <c:pt idx="3">
                  <c:v>0.14500950459993273</c:v>
                </c:pt>
                <c:pt idx="4">
                  <c:v>0.16839302354230057</c:v>
                </c:pt>
                <c:pt idx="5">
                  <c:v>0.19357594484699736</c:v>
                </c:pt>
                <c:pt idx="6">
                  <c:v>0.22057309556488924</c:v>
                </c:pt>
                <c:pt idx="7">
                  <c:v>0.24940046974309882</c:v>
                </c:pt>
                <c:pt idx="8">
                  <c:v>0.28007525914384601</c:v>
                </c:pt>
                <c:pt idx="9">
                  <c:v>0.31261588656389488</c:v>
                </c:pt>
                <c:pt idx="10">
                  <c:v>0.34704204188343818</c:v>
                </c:pt>
                <c:pt idx="11">
                  <c:v>0.38337472098520908</c:v>
                </c:pt>
                <c:pt idx="12">
                  <c:v>0.42163626769739437</c:v>
                </c:pt>
                <c:pt idx="13">
                  <c:v>0.46185041892768336</c:v>
                </c:pt>
                <c:pt idx="14">
                  <c:v>0.50404235317043877</c:v>
                </c:pt>
                <c:pt idx="15">
                  <c:v>0.54823874258493532</c:v>
                </c:pt>
                <c:pt idx="16">
                  <c:v>0.59446780885956152</c:v>
                </c:pt>
                <c:pt idx="17">
                  <c:v>0.64275938309529479</c:v>
                </c:pt>
                <c:pt idx="18">
                  <c:v>0.69314496996155461</c:v>
                </c:pt>
                <c:pt idx="19">
                  <c:v>0.74565781639891993</c:v>
                </c:pt>
                <c:pt idx="20">
                  <c:v>0.80033298516612728</c:v>
                </c:pt>
                <c:pt idx="21">
                  <c:v>0.85720743355386431</c:v>
                </c:pt>
                <c:pt idx="22">
                  <c:v>0.91632009761435984</c:v>
                </c:pt>
                <c:pt idx="23">
                  <c:v>0.97771198228513534</c:v>
                </c:pt>
                <c:pt idx="24">
                  <c:v>1.0414262578161038</c:v>
                </c:pt>
                <c:pt idx="25">
                  <c:v>1.1075083629431486</c:v>
                </c:pt>
                <c:pt idx="26">
                  <c:v>1.176006115287286</c:v>
                </c:pt>
                <c:pt idx="27">
                  <c:v>1.2469698294976899</c:v>
                </c:pt>
                <c:pt idx="28">
                  <c:v>1.3204524436983736</c:v>
                </c:pt>
                <c:pt idx="29">
                  <c:v>1.3965096548431675</c:v>
                </c:pt>
                <c:pt idx="30">
                  <c:v>1.4752000636314377</c:v>
                </c:pt>
                <c:pt idx="31">
                  <c:v>1.5565853296875067</c:v>
                </c:pt>
                <c:pt idx="32">
                  <c:v>1.6407303377607061</c:v>
                </c:pt>
                <c:pt idx="33">
                  <c:v>1.7277033757594278</c:v>
                </c:pt>
                <c:pt idx="34">
                  <c:v>1.81757632549151</c:v>
                </c:pt>
                <c:pt idx="35">
                  <c:v>1.9104248670444777</c:v>
                </c:pt>
                <c:pt idx="36">
                  <c:v>2.0063286978014832</c:v>
                </c:pt>
                <c:pt idx="37">
                  <c:v>2.1053717671511487</c:v>
                </c:pt>
                <c:pt idx="38">
                  <c:v>2.2076425280109802</c:v>
                </c:pt>
                <c:pt idx="39">
                  <c:v>2.3132342063416602</c:v>
                </c:pt>
                <c:pt idx="40">
                  <c:v>2.4222450898807373</c:v>
                </c:pt>
                <c:pt idx="41">
                  <c:v>2.5347788373659448</c:v>
                </c:pt>
                <c:pt idx="42">
                  <c:v>2.6509448095433532</c:v>
                </c:pt>
                <c:pt idx="43">
                  <c:v>2.7708584232595239</c:v>
                </c:pt>
                <c:pt idx="44">
                  <c:v>2.8946415299074637</c:v>
                </c:pt>
                <c:pt idx="45">
                  <c:v>3.0224228194235407</c:v>
                </c:pt>
                <c:pt idx="46">
                  <c:v>3.1543382508993618</c:v>
                </c:pt>
                <c:pt idx="47">
                  <c:v>3.2905315106560469</c:v>
                </c:pt>
                <c:pt idx="48">
                  <c:v>3.4311544983026372</c:v>
                </c:pt>
                <c:pt idx="49">
                  <c:v>3.5763678408243202</c:v>
                </c:pt>
                <c:pt idx="50">
                  <c:v>3.7263414340726797</c:v>
                </c:pt>
                <c:pt idx="51">
                  <c:v>3.8812550100919063</c:v>
                </c:pt>
                <c:pt idx="52">
                  <c:v>4.041298727424258</c:v>
                </c:pt>
                <c:pt idx="53">
                  <c:v>4.2066737797804334</c:v>
                </c:pt>
                <c:pt idx="54">
                  <c:v>4.3775930160815495</c:v>
                </c:pt>
                <c:pt idx="55">
                  <c:v>4.5542815616747063</c:v>
                </c:pt>
                <c:pt idx="56">
                  <c:v>4.7369774262234694</c:v>
                </c:pt>
                <c:pt idx="57">
                  <c:v>4.9259320780135445</c:v>
                </c:pt>
                <c:pt idx="58">
                  <c:v>5.1214109567107782</c:v>
                </c:pt>
                <c:pt idx="59">
                  <c:v>5.3236938863130892</c:v>
                </c:pt>
                <c:pt idx="60">
                  <c:v>5.5330753362847389</c:v>
                </c:pt>
                <c:pt idx="61">
                  <c:v>5.7498644604850906</c:v>
                </c:pt>
                <c:pt idx="62">
                  <c:v>5.974384818940778</c:v>
                </c:pt>
                <c:pt idx="63">
                  <c:v>6.2069736546661511</c:v>
                </c:pt>
                <c:pt idx="64">
                  <c:v>6.4479805537959924</c:v>
                </c:pt>
                <c:pt idx="65">
                  <c:v>6.6977652584989684</c:v>
                </c:pt>
                <c:pt idx="66">
                  <c:v>6.9566943234764835</c:v>
                </c:pt>
                <c:pt idx="67">
                  <c:v>7.2251362016973655</c:v>
                </c:pt>
                <c:pt idx="68">
                  <c:v>7.5034542047033304</c:v>
                </c:pt>
                <c:pt idx="69">
                  <c:v>7.7919965961999695</c:v>
                </c:pt>
                <c:pt idx="70">
                  <c:v>8.0910828307783227</c:v>
                </c:pt>
                <c:pt idx="71">
                  <c:v>8.4009846258003069</c:v>
                </c:pt>
                <c:pt idx="72">
                  <c:v>8.721900135286468</c:v>
                </c:pt>
                <c:pt idx="73">
                  <c:v>9.0539189628691474</c:v>
                </c:pt>
                <c:pt idx="74">
                  <c:v>9.3969750975458517</c:v>
                </c:pt>
                <c:pt idx="75">
                  <c:v>9.750784094825331</c:v>
                </c:pt>
                <c:pt idx="76">
                  <c:v>10.114760021129598</c:v>
                </c:pt>
                <c:pt idx="77">
                  <c:v>10.48790699585542</c:v>
                </c:pt>
                <c:pt idx="78">
                  <c:v>10.868679953000775</c:v>
                </c:pt>
                <c:pt idx="79">
                  <c:v>11.254810166327818</c:v>
                </c:pt>
                <c:pt idx="80">
                  <c:v>11.643094285075771</c:v>
                </c:pt>
                <c:pt idx="81">
                  <c:v>12.029152892169627</c:v>
                </c:pt>
                <c:pt idx="82">
                  <c:v>12.407178289487085</c:v>
                </c:pt>
                <c:pt idx="83">
                  <c:v>12.769713614746372</c:v>
                </c:pt>
                <c:pt idx="84">
                  <c:v>13.107536695728857</c:v>
                </c:pt>
                <c:pt idx="85">
                  <c:v>13.409756364032594</c:v>
                </c:pt>
                <c:pt idx="86">
                  <c:v>13.664249028696116</c:v>
                </c:pt>
                <c:pt idx="87">
                  <c:v>13.858538559639619</c:v>
                </c:pt>
                <c:pt idx="88">
                  <c:v>13.98112023348027</c:v>
                </c:pt>
                <c:pt idx="89">
                  <c:v>14.023047044041775</c:v>
                </c:pt>
                <c:pt idx="90">
                  <c:v>13.979400086720396</c:v>
                </c:pt>
                <c:pt idx="91">
                  <c:v>10.338582672609698</c:v>
                </c:pt>
                <c:pt idx="92">
                  <c:v>5.999803649348415</c:v>
                </c:pt>
                <c:pt idx="93">
                  <c:v>2.6464066699828868</c:v>
                </c:pt>
                <c:pt idx="94">
                  <c:v>-3.8573098662131825E-15</c:v>
                </c:pt>
                <c:pt idx="95">
                  <c:v>-2.1814146815767841</c:v>
                </c:pt>
                <c:pt idx="96">
                  <c:v>-4.0414924920969684</c:v>
                </c:pt>
                <c:pt idx="97">
                  <c:v>-5.6675558330241387</c:v>
                </c:pt>
                <c:pt idx="98">
                  <c:v>-7.1157104355789418</c:v>
                </c:pt>
                <c:pt idx="99">
                  <c:v>-8.4239078946595605</c:v>
                </c:pt>
                <c:pt idx="100">
                  <c:v>-9.6189547366785089</c:v>
                </c:pt>
                <c:pt idx="101">
                  <c:v>-10.720475965109165</c:v>
                </c:pt>
                <c:pt idx="102">
                  <c:v>-11.743273414627783</c:v>
                </c:pt>
                <c:pt idx="103">
                  <c:v>-12.698793714929851</c:v>
                </c:pt>
                <c:pt idx="104">
                  <c:v>-13.596078447972049</c:v>
                </c:pt>
                <c:pt idx="105">
                  <c:v>-14.442400283250077</c:v>
                </c:pt>
                <c:pt idx="106">
                  <c:v>-15.243701545423576</c:v>
                </c:pt>
                <c:pt idx="107">
                  <c:v>-16.004904412031991</c:v>
                </c:pt>
                <c:pt idx="108">
                  <c:v>-16.730135305145414</c:v>
                </c:pt>
                <c:pt idx="109">
                  <c:v>-17.422890472702889</c:v>
                </c:pt>
                <c:pt idx="110">
                  <c:v>-18.086160354269929</c:v>
                </c:pt>
                <c:pt idx="111">
                  <c:v>-18.72252448124582</c:v>
                </c:pt>
                <c:pt idx="112">
                  <c:v>-19.334224931626384</c:v>
                </c:pt>
                <c:pt idx="113">
                  <c:v>-19.923223922382981</c:v>
                </c:pt>
                <c:pt idx="114">
                  <c:v>-20.491249495944466</c:v>
                </c:pt>
                <c:pt idx="115">
                  <c:v>-21.039832150418231</c:v>
                </c:pt>
                <c:pt idx="116">
                  <c:v>-21.570334496612034</c:v>
                </c:pt>
                <c:pt idx="117">
                  <c:v>-22.083975485357531</c:v>
                </c:pt>
                <c:pt idx="118">
                  <c:v>-22.581850363202623</c:v>
                </c:pt>
                <c:pt idx="119">
                  <c:v>-23.064947235414653</c:v>
                </c:pt>
                <c:pt idx="120">
                  <c:v>-23.53416091053359</c:v>
                </c:pt>
                <c:pt idx="121">
                  <c:v>-23.990304548822529</c:v>
                </c:pt>
                <c:pt idx="122">
                  <c:v>-24.434119523032223</c:v>
                </c:pt>
                <c:pt idx="123">
                  <c:v>-24.866283813558443</c:v>
                </c:pt>
                <c:pt idx="124">
                  <c:v>-25.287419194035817</c:v>
                </c:pt>
                <c:pt idx="125">
                  <c:v>-25.698097412442795</c:v>
                </c:pt>
                <c:pt idx="126">
                  <c:v>-26.09884553313362</c:v>
                </c:pt>
                <c:pt idx="127">
                  <c:v>-26.490150574111631</c:v>
                </c:pt>
                <c:pt idx="128">
                  <c:v>-26.872463549280692</c:v>
                </c:pt>
                <c:pt idx="129">
                  <c:v>-27.246203005868193</c:v>
                </c:pt>
                <c:pt idx="130">
                  <c:v>-27.61175813155733</c:v>
                </c:pt>
                <c:pt idx="131">
                  <c:v>-27.96949149325421</c:v>
                </c:pt>
                <c:pt idx="132">
                  <c:v>-28.319741459197694</c:v>
                </c:pt>
                <c:pt idx="133">
                  <c:v>-28.662824347786824</c:v>
                </c:pt>
                <c:pt idx="134">
                  <c:v>-28.999036339679662</c:v>
                </c:pt>
                <c:pt idx="135">
                  <c:v>-29.328655184097943</c:v>
                </c:pt>
                <c:pt idx="136">
                  <c:v>-29.651941725622816</c:v>
                </c:pt>
                <c:pt idx="137">
                  <c:v>-29.969141273906136</c:v>
                </c:pt>
                <c:pt idx="138">
                  <c:v>-30.28048483549631</c:v>
                </c:pt>
                <c:pt idx="139">
                  <c:v>-30.586190224272411</c:v>
                </c:pt>
                <c:pt idx="140">
                  <c:v>-30.886463064712267</c:v>
                </c:pt>
                <c:pt idx="141">
                  <c:v>-31.181497700293448</c:v>
                </c:pt>
                <c:pt idx="142">
                  <c:v>-31.471478017700207</c:v>
                </c:pt>
                <c:pt idx="143">
                  <c:v>-31.756578196123929</c:v>
                </c:pt>
                <c:pt idx="144">
                  <c:v>-32.036963389761993</c:v>
                </c:pt>
                <c:pt idx="145">
                  <c:v>-32.312790350606704</c:v>
                </c:pt>
                <c:pt idx="146">
                  <c:v>-32.584207997747413</c:v>
                </c:pt>
                <c:pt idx="147">
                  <c:v>-32.851357938659604</c:v>
                </c:pt>
                <c:pt idx="148">
                  <c:v>-33.114374947303496</c:v>
                </c:pt>
                <c:pt idx="149">
                  <c:v>-33.373387403303127</c:v>
                </c:pt>
                <c:pt idx="150">
                  <c:v>-33.62851769597922</c:v>
                </c:pt>
                <c:pt idx="151">
                  <c:v>-33.879882596588544</c:v>
                </c:pt>
                <c:pt idx="152">
                  <c:v>-34.127593601761397</c:v>
                </c:pt>
                <c:pt idx="153">
                  <c:v>-34.371757250784995</c:v>
                </c:pt>
                <c:pt idx="154">
                  <c:v>-34.61247541911802</c:v>
                </c:pt>
                <c:pt idx="155">
                  <c:v>-34.849845590255974</c:v>
                </c:pt>
                <c:pt idx="156">
                  <c:v>-35.083961107855174</c:v>
                </c:pt>
                <c:pt idx="157">
                  <c:v>-35.314911409825427</c:v>
                </c:pt>
                <c:pt idx="158">
                  <c:v>-35.542782245931924</c:v>
                </c:pt>
                <c:pt idx="159">
                  <c:v>-35.767655880290526</c:v>
                </c:pt>
                <c:pt idx="160">
                  <c:v>-35.989611280013825</c:v>
                </c:pt>
                <c:pt idx="161">
                  <c:v>-36.208724291132505</c:v>
                </c:pt>
                <c:pt idx="162">
                  <c:v>-36.425067802822298</c:v>
                </c:pt>
                <c:pt idx="163">
                  <c:v>-36.638711900862319</c:v>
                </c:pt>
                <c:pt idx="164">
                  <c:v>-36.849724011168945</c:v>
                </c:pt>
                <c:pt idx="165">
                  <c:v>-37.058169034171996</c:v>
                </c:pt>
                <c:pt idx="166">
                  <c:v>-37.264109470730197</c:v>
                </c:pt>
                <c:pt idx="167">
                  <c:v>-37.467605540225023</c:v>
                </c:pt>
                <c:pt idx="168">
                  <c:v>-37.668715291409399</c:v>
                </c:pt>
                <c:pt idx="169">
                  <c:v>-37.867494706545344</c:v>
                </c:pt>
                <c:pt idx="170">
                  <c:v>-38.063997799316518</c:v>
                </c:pt>
                <c:pt idx="171">
                  <c:v>-38.258276706957162</c:v>
                </c:pt>
                <c:pt idx="172">
                  <c:v>-38.450381777007628</c:v>
                </c:pt>
                <c:pt idx="173">
                  <c:v>-38.640361649073476</c:v>
                </c:pt>
                <c:pt idx="174">
                  <c:v>-38.82826333192601</c:v>
                </c:pt>
                <c:pt idx="175">
                  <c:v>-39.014132276267731</c:v>
                </c:pt>
                <c:pt idx="176">
                  <c:v>-39.1980124434508</c:v>
                </c:pt>
                <c:pt idx="177">
                  <c:v>-39.379946370416476</c:v>
                </c:pt>
                <c:pt idx="178">
                  <c:v>-39.559975231109007</c:v>
                </c:pt>
                <c:pt idx="179">
                  <c:v>-39.738138894584893</c:v>
                </c:pt>
                <c:pt idx="180">
                  <c:v>-39.914475980038027</c:v>
                </c:pt>
              </c:numCache>
            </c:numRef>
          </c:yVal>
          <c:smooth val="1"/>
        </c:ser>
        <c:ser>
          <c:idx val="2"/>
          <c:order val="2"/>
          <c:tx>
            <c:strRef>
              <c:f>Sheet1!$D$4</c:f>
              <c:strCache>
                <c:ptCount val="1"/>
                <c:pt idx="0">
                  <c:v>Ϛ=0.2</c:v>
                </c:pt>
              </c:strCache>
            </c:strRef>
          </c:tx>
          <c:marker>
            <c:symbol val="none"/>
          </c:marker>
          <c:xVal>
            <c:numRef>
              <c:f>Sheet1!$A$5:$A$185</c:f>
              <c:numCache>
                <c:formatCode>General</c:formatCode>
                <c:ptCount val="181"/>
                <c:pt idx="0">
                  <c:v>0.1</c:v>
                </c:pt>
                <c:pt idx="1">
                  <c:v>0.11000000000000008</c:v>
                </c:pt>
                <c:pt idx="2">
                  <c:v>0.12000000000000002</c:v>
                </c:pt>
                <c:pt idx="3">
                  <c:v>0.13</c:v>
                </c:pt>
                <c:pt idx="4">
                  <c:v>0.14000000000000001</c:v>
                </c:pt>
                <c:pt idx="5">
                  <c:v>0.15000000000000024</c:v>
                </c:pt>
                <c:pt idx="6">
                  <c:v>0.16000000000000023</c:v>
                </c:pt>
                <c:pt idx="7">
                  <c:v>0.17000000000000004</c:v>
                </c:pt>
                <c:pt idx="8">
                  <c:v>0.18000000000000024</c:v>
                </c:pt>
                <c:pt idx="9">
                  <c:v>0.19000000000000025</c:v>
                </c:pt>
                <c:pt idx="10">
                  <c:v>0.20000000000000009</c:v>
                </c:pt>
                <c:pt idx="11">
                  <c:v>0.21000000000000021</c:v>
                </c:pt>
                <c:pt idx="12">
                  <c:v>0.22000000000000028</c:v>
                </c:pt>
                <c:pt idx="13">
                  <c:v>0.23000000000000009</c:v>
                </c:pt>
                <c:pt idx="14">
                  <c:v>0.24000000000000021</c:v>
                </c:pt>
                <c:pt idx="15">
                  <c:v>0.25000000000000011</c:v>
                </c:pt>
                <c:pt idx="16">
                  <c:v>0.26000000000000012</c:v>
                </c:pt>
                <c:pt idx="17">
                  <c:v>0.27000000000000018</c:v>
                </c:pt>
                <c:pt idx="18">
                  <c:v>0.2800000000000003</c:v>
                </c:pt>
                <c:pt idx="19">
                  <c:v>0.29000000000000031</c:v>
                </c:pt>
                <c:pt idx="20">
                  <c:v>0.30000000000000032</c:v>
                </c:pt>
                <c:pt idx="21">
                  <c:v>0.31000000000000077</c:v>
                </c:pt>
                <c:pt idx="22">
                  <c:v>0.32000000000000089</c:v>
                </c:pt>
                <c:pt idx="23">
                  <c:v>0.33000000000000096</c:v>
                </c:pt>
                <c:pt idx="24">
                  <c:v>0.34000000000000058</c:v>
                </c:pt>
                <c:pt idx="25">
                  <c:v>0.35000000000000031</c:v>
                </c:pt>
                <c:pt idx="26">
                  <c:v>0.36000000000000032</c:v>
                </c:pt>
                <c:pt idx="27">
                  <c:v>0.37000000000000038</c:v>
                </c:pt>
                <c:pt idx="28">
                  <c:v>0.38000000000000095</c:v>
                </c:pt>
                <c:pt idx="29">
                  <c:v>0.39000000000000096</c:v>
                </c:pt>
                <c:pt idx="30">
                  <c:v>0.4000000000000003</c:v>
                </c:pt>
                <c:pt idx="31">
                  <c:v>0.41000000000000031</c:v>
                </c:pt>
                <c:pt idx="32">
                  <c:v>0.42000000000000032</c:v>
                </c:pt>
                <c:pt idx="33">
                  <c:v>0.43000000000000038</c:v>
                </c:pt>
                <c:pt idx="34">
                  <c:v>0.44000000000000061</c:v>
                </c:pt>
                <c:pt idx="35">
                  <c:v>0.45000000000000034</c:v>
                </c:pt>
                <c:pt idx="36">
                  <c:v>0.4600000000000003</c:v>
                </c:pt>
                <c:pt idx="37">
                  <c:v>0.47000000000000031</c:v>
                </c:pt>
                <c:pt idx="38">
                  <c:v>0.48000000000000032</c:v>
                </c:pt>
                <c:pt idx="39">
                  <c:v>0.49000000000000032</c:v>
                </c:pt>
                <c:pt idx="40">
                  <c:v>0.50000000000000033</c:v>
                </c:pt>
                <c:pt idx="41">
                  <c:v>0.51000000000000034</c:v>
                </c:pt>
                <c:pt idx="42">
                  <c:v>0.52000000000000035</c:v>
                </c:pt>
                <c:pt idx="43">
                  <c:v>0.53000000000000069</c:v>
                </c:pt>
                <c:pt idx="44">
                  <c:v>0.5400000000000007</c:v>
                </c:pt>
                <c:pt idx="45">
                  <c:v>0.5500000000000006</c:v>
                </c:pt>
                <c:pt idx="46">
                  <c:v>0.56000000000000061</c:v>
                </c:pt>
                <c:pt idx="47">
                  <c:v>0.57000000000000062</c:v>
                </c:pt>
                <c:pt idx="48">
                  <c:v>0.58000000000000063</c:v>
                </c:pt>
                <c:pt idx="49">
                  <c:v>0.59000000000000064</c:v>
                </c:pt>
                <c:pt idx="50">
                  <c:v>0.60000000000000064</c:v>
                </c:pt>
                <c:pt idx="51">
                  <c:v>0.61000000000000065</c:v>
                </c:pt>
                <c:pt idx="52">
                  <c:v>0.62000000000000166</c:v>
                </c:pt>
                <c:pt idx="53">
                  <c:v>0.63000000000000189</c:v>
                </c:pt>
                <c:pt idx="54">
                  <c:v>0.6400000000000019</c:v>
                </c:pt>
                <c:pt idx="55">
                  <c:v>0.65000000000000191</c:v>
                </c:pt>
                <c:pt idx="56">
                  <c:v>0.66000000000000203</c:v>
                </c:pt>
                <c:pt idx="57">
                  <c:v>0.67000000000000204</c:v>
                </c:pt>
                <c:pt idx="58">
                  <c:v>0.68000000000000138</c:v>
                </c:pt>
                <c:pt idx="59">
                  <c:v>0.6900000000000015</c:v>
                </c:pt>
                <c:pt idx="60">
                  <c:v>0.70000000000000062</c:v>
                </c:pt>
                <c:pt idx="61">
                  <c:v>0.71000000000000063</c:v>
                </c:pt>
                <c:pt idx="62">
                  <c:v>0.72000000000000064</c:v>
                </c:pt>
                <c:pt idx="63">
                  <c:v>0.73000000000000065</c:v>
                </c:pt>
                <c:pt idx="64">
                  <c:v>0.74000000000000177</c:v>
                </c:pt>
                <c:pt idx="65">
                  <c:v>0.75000000000000189</c:v>
                </c:pt>
                <c:pt idx="66">
                  <c:v>0.76000000000000201</c:v>
                </c:pt>
                <c:pt idx="67">
                  <c:v>0.77000000000000124</c:v>
                </c:pt>
                <c:pt idx="68">
                  <c:v>0.78000000000000069</c:v>
                </c:pt>
                <c:pt idx="69">
                  <c:v>0.7900000000000007</c:v>
                </c:pt>
                <c:pt idx="70">
                  <c:v>0.8000000000000006</c:v>
                </c:pt>
                <c:pt idx="71">
                  <c:v>0.81000000000000061</c:v>
                </c:pt>
                <c:pt idx="72">
                  <c:v>0.82000000000000062</c:v>
                </c:pt>
                <c:pt idx="73">
                  <c:v>0.83000000000000063</c:v>
                </c:pt>
                <c:pt idx="74">
                  <c:v>0.84000000000000064</c:v>
                </c:pt>
                <c:pt idx="75">
                  <c:v>0.85000000000000064</c:v>
                </c:pt>
                <c:pt idx="76">
                  <c:v>0.86000000000000065</c:v>
                </c:pt>
                <c:pt idx="77">
                  <c:v>0.87000000000000188</c:v>
                </c:pt>
                <c:pt idx="78">
                  <c:v>0.88000000000000134</c:v>
                </c:pt>
                <c:pt idx="79">
                  <c:v>0.89000000000000135</c:v>
                </c:pt>
                <c:pt idx="80">
                  <c:v>0.90000000000000069</c:v>
                </c:pt>
                <c:pt idx="81">
                  <c:v>0.9100000000000007</c:v>
                </c:pt>
                <c:pt idx="82">
                  <c:v>0.92000000000000071</c:v>
                </c:pt>
                <c:pt idx="83">
                  <c:v>0.93000000000000071</c:v>
                </c:pt>
                <c:pt idx="84">
                  <c:v>0.94000000000000072</c:v>
                </c:pt>
                <c:pt idx="85">
                  <c:v>0.95000000000000073</c:v>
                </c:pt>
                <c:pt idx="86">
                  <c:v>0.96000000000000074</c:v>
                </c:pt>
                <c:pt idx="87">
                  <c:v>0.97000000000000053</c:v>
                </c:pt>
                <c:pt idx="88">
                  <c:v>0.98000000000000076</c:v>
                </c:pt>
                <c:pt idx="89">
                  <c:v>0.99000000000000077</c:v>
                </c:pt>
                <c:pt idx="90">
                  <c:v>1</c:v>
                </c:pt>
                <c:pt idx="91">
                  <c:v>1.1000000000000001</c:v>
                </c:pt>
                <c:pt idx="92">
                  <c:v>1.2</c:v>
                </c:pt>
                <c:pt idx="93">
                  <c:v>1.3</c:v>
                </c:pt>
                <c:pt idx="94">
                  <c:v>1.4</c:v>
                </c:pt>
                <c:pt idx="95">
                  <c:v>1.5000000000000002</c:v>
                </c:pt>
                <c:pt idx="96">
                  <c:v>1.6000000000000003</c:v>
                </c:pt>
                <c:pt idx="97">
                  <c:v>1.7000000000000017</c:v>
                </c:pt>
                <c:pt idx="98">
                  <c:v>1.8000000000000005</c:v>
                </c:pt>
                <c:pt idx="99">
                  <c:v>1.9000000000000017</c:v>
                </c:pt>
                <c:pt idx="100">
                  <c:v>2.0000000000000009</c:v>
                </c:pt>
                <c:pt idx="101">
                  <c:v>2.1000000000000005</c:v>
                </c:pt>
                <c:pt idx="102">
                  <c:v>2.2000000000000011</c:v>
                </c:pt>
                <c:pt idx="103">
                  <c:v>2.3000000000000007</c:v>
                </c:pt>
                <c:pt idx="104">
                  <c:v>2.4000000000000008</c:v>
                </c:pt>
                <c:pt idx="105">
                  <c:v>2.5000000000000009</c:v>
                </c:pt>
                <c:pt idx="106">
                  <c:v>2.6000000000000014</c:v>
                </c:pt>
                <c:pt idx="107">
                  <c:v>2.7000000000000011</c:v>
                </c:pt>
                <c:pt idx="108">
                  <c:v>2.8000000000000007</c:v>
                </c:pt>
                <c:pt idx="109">
                  <c:v>2.9000000000000008</c:v>
                </c:pt>
                <c:pt idx="110">
                  <c:v>3.0000000000000018</c:v>
                </c:pt>
                <c:pt idx="111">
                  <c:v>3.1000000000000014</c:v>
                </c:pt>
                <c:pt idx="112">
                  <c:v>3.2000000000000042</c:v>
                </c:pt>
                <c:pt idx="113">
                  <c:v>3.3000000000000007</c:v>
                </c:pt>
                <c:pt idx="114">
                  <c:v>3.4000000000000021</c:v>
                </c:pt>
                <c:pt idx="115">
                  <c:v>3.5000000000000018</c:v>
                </c:pt>
                <c:pt idx="116">
                  <c:v>3.6000000000000032</c:v>
                </c:pt>
                <c:pt idx="117">
                  <c:v>3.7000000000000042</c:v>
                </c:pt>
                <c:pt idx="118">
                  <c:v>3.8000000000000025</c:v>
                </c:pt>
                <c:pt idx="119">
                  <c:v>3.9000000000000021</c:v>
                </c:pt>
                <c:pt idx="120">
                  <c:v>4.0000000000000027</c:v>
                </c:pt>
                <c:pt idx="121">
                  <c:v>4.1000000000000005</c:v>
                </c:pt>
                <c:pt idx="122">
                  <c:v>4.2000000000000028</c:v>
                </c:pt>
                <c:pt idx="123">
                  <c:v>4.3000000000000025</c:v>
                </c:pt>
                <c:pt idx="124">
                  <c:v>4.400000000000003</c:v>
                </c:pt>
                <c:pt idx="125">
                  <c:v>4.5000000000000027</c:v>
                </c:pt>
                <c:pt idx="126">
                  <c:v>4.6000000000000005</c:v>
                </c:pt>
                <c:pt idx="127">
                  <c:v>4.7000000000000028</c:v>
                </c:pt>
                <c:pt idx="128">
                  <c:v>4.8000000000000025</c:v>
                </c:pt>
                <c:pt idx="129">
                  <c:v>4.900000000000003</c:v>
                </c:pt>
                <c:pt idx="130">
                  <c:v>5.0000000000000036</c:v>
                </c:pt>
                <c:pt idx="131">
                  <c:v>5.1000000000000005</c:v>
                </c:pt>
                <c:pt idx="132">
                  <c:v>5.2000000000000037</c:v>
                </c:pt>
                <c:pt idx="133">
                  <c:v>5.3000000000000025</c:v>
                </c:pt>
                <c:pt idx="134">
                  <c:v>5.4000000000000039</c:v>
                </c:pt>
                <c:pt idx="135">
                  <c:v>5.5000000000000036</c:v>
                </c:pt>
                <c:pt idx="136">
                  <c:v>5.6000000000000041</c:v>
                </c:pt>
                <c:pt idx="137">
                  <c:v>5.7000000000000037</c:v>
                </c:pt>
                <c:pt idx="138">
                  <c:v>5.8000000000000043</c:v>
                </c:pt>
                <c:pt idx="139">
                  <c:v>5.9000000000000039</c:v>
                </c:pt>
                <c:pt idx="140">
                  <c:v>6.0000000000000044</c:v>
                </c:pt>
                <c:pt idx="141">
                  <c:v>6.1000000000000041</c:v>
                </c:pt>
                <c:pt idx="142">
                  <c:v>6.2000000000000064</c:v>
                </c:pt>
                <c:pt idx="143">
                  <c:v>6.3000000000000043</c:v>
                </c:pt>
                <c:pt idx="144">
                  <c:v>6.4000000000000083</c:v>
                </c:pt>
                <c:pt idx="145">
                  <c:v>6.5000000000000044</c:v>
                </c:pt>
                <c:pt idx="146">
                  <c:v>6.600000000000005</c:v>
                </c:pt>
                <c:pt idx="147">
                  <c:v>6.7000000000000064</c:v>
                </c:pt>
                <c:pt idx="148">
                  <c:v>6.8000000000000052</c:v>
                </c:pt>
                <c:pt idx="149">
                  <c:v>6.9000000000000083</c:v>
                </c:pt>
                <c:pt idx="150">
                  <c:v>7.0000000000000053</c:v>
                </c:pt>
                <c:pt idx="151">
                  <c:v>7.100000000000005</c:v>
                </c:pt>
                <c:pt idx="152">
                  <c:v>7.2000000000000064</c:v>
                </c:pt>
                <c:pt idx="153">
                  <c:v>7.3000000000000052</c:v>
                </c:pt>
                <c:pt idx="154">
                  <c:v>7.4000000000000083</c:v>
                </c:pt>
                <c:pt idx="155">
                  <c:v>7.5000000000000053</c:v>
                </c:pt>
                <c:pt idx="156">
                  <c:v>7.6000000000000059</c:v>
                </c:pt>
                <c:pt idx="157">
                  <c:v>7.7000000000000064</c:v>
                </c:pt>
                <c:pt idx="158">
                  <c:v>7.800000000000006</c:v>
                </c:pt>
                <c:pt idx="159">
                  <c:v>7.9000000000000083</c:v>
                </c:pt>
                <c:pt idx="160">
                  <c:v>8.0000000000000053</c:v>
                </c:pt>
                <c:pt idx="161">
                  <c:v>8.100000000000005</c:v>
                </c:pt>
                <c:pt idx="162">
                  <c:v>8.2000000000000011</c:v>
                </c:pt>
                <c:pt idx="163">
                  <c:v>8.300000000000006</c:v>
                </c:pt>
                <c:pt idx="164">
                  <c:v>8.4000000000000057</c:v>
                </c:pt>
                <c:pt idx="165">
                  <c:v>8.5000000000000071</c:v>
                </c:pt>
                <c:pt idx="166">
                  <c:v>8.600000000000005</c:v>
                </c:pt>
                <c:pt idx="167">
                  <c:v>8.7000000000000011</c:v>
                </c:pt>
                <c:pt idx="168">
                  <c:v>8.800000000000006</c:v>
                </c:pt>
                <c:pt idx="169">
                  <c:v>8.9000000000000075</c:v>
                </c:pt>
                <c:pt idx="170">
                  <c:v>9.0000000000000071</c:v>
                </c:pt>
                <c:pt idx="171">
                  <c:v>9.100000000000005</c:v>
                </c:pt>
                <c:pt idx="172">
                  <c:v>9.2000000000000011</c:v>
                </c:pt>
                <c:pt idx="173">
                  <c:v>9.3000000000000078</c:v>
                </c:pt>
                <c:pt idx="174">
                  <c:v>9.4000000000000075</c:v>
                </c:pt>
                <c:pt idx="175">
                  <c:v>9.5000000000000071</c:v>
                </c:pt>
                <c:pt idx="176">
                  <c:v>9.600000000000005</c:v>
                </c:pt>
                <c:pt idx="177">
                  <c:v>9.7000000000000082</c:v>
                </c:pt>
                <c:pt idx="178">
                  <c:v>9.8000000000000078</c:v>
                </c:pt>
                <c:pt idx="179">
                  <c:v>9.9000000000000075</c:v>
                </c:pt>
                <c:pt idx="180">
                  <c:v>10</c:v>
                </c:pt>
              </c:numCache>
            </c:numRef>
          </c:xVal>
          <c:yVal>
            <c:numRef>
              <c:f>Sheet1!$D$5:$D$185</c:f>
              <c:numCache>
                <c:formatCode>General</c:formatCode>
                <c:ptCount val="181"/>
                <c:pt idx="0">
                  <c:v>8.0212090054163826E-2</c:v>
                </c:pt>
                <c:pt idx="1">
                  <c:v>9.7133658243611198E-2</c:v>
                </c:pt>
                <c:pt idx="2">
                  <c:v>0.115697631799605</c:v>
                </c:pt>
                <c:pt idx="3">
                  <c:v>0.13591250275197542</c:v>
                </c:pt>
                <c:pt idx="4">
                  <c:v>0.15778753818017599</c:v>
                </c:pt>
                <c:pt idx="5">
                  <c:v>0.18133278926626989</c:v>
                </c:pt>
                <c:pt idx="6">
                  <c:v>0.20655910102111874</c:v>
                </c:pt>
                <c:pt idx="7">
                  <c:v>0.23347812266568968</c:v>
                </c:pt>
                <c:pt idx="8">
                  <c:v>0.26210231864538963</c:v>
                </c:pt>
                <c:pt idx="9">
                  <c:v>0.29244498025064158</c:v>
                </c:pt>
                <c:pt idx="10">
                  <c:v>0.32452023781138073</c:v>
                </c:pt>
                <c:pt idx="11">
                  <c:v>0.35834307342669958</c:v>
                </c:pt>
                <c:pt idx="12">
                  <c:v>0.39392933418317932</c:v>
                </c:pt>
                <c:pt idx="13">
                  <c:v>0.43129574580664432</c:v>
                </c:pt>
                <c:pt idx="14">
                  <c:v>0.47045992668167291</c:v>
                </c:pt>
                <c:pt idx="15">
                  <c:v>0.5114404021611566</c:v>
                </c:pt>
                <c:pt idx="16">
                  <c:v>0.55425661907416579</c:v>
                </c:pt>
                <c:pt idx="17">
                  <c:v>0.59892896032411325</c:v>
                </c:pt>
                <c:pt idx="18">
                  <c:v>0.64547875945033162</c:v>
                </c:pt>
                <c:pt idx="19">
                  <c:v>0.6939283150042832</c:v>
                </c:pt>
                <c:pt idx="20">
                  <c:v>0.74430090456623876</c:v>
                </c:pt>
                <c:pt idx="21">
                  <c:v>0.79662079819900811</c:v>
                </c:pt>
                <c:pt idx="22">
                  <c:v>0.85091327110118664</c:v>
                </c:pt>
                <c:pt idx="23">
                  <c:v>0.90720461518323903</c:v>
                </c:pt>
                <c:pt idx="24">
                  <c:v>0.96552214924415858</c:v>
                </c:pt>
                <c:pt idx="25">
                  <c:v>1.0258942273739426</c:v>
                </c:pt>
                <c:pt idx="26">
                  <c:v>1.0883502451463181</c:v>
                </c:pt>
                <c:pt idx="27">
                  <c:v>1.1529206430957437</c:v>
                </c:pt>
                <c:pt idx="28">
                  <c:v>1.2196369068916708</c:v>
                </c:pt>
                <c:pt idx="29">
                  <c:v>1.2885315635286181</c:v>
                </c:pt>
                <c:pt idx="30">
                  <c:v>1.3596381727422511</c:v>
                </c:pt>
                <c:pt idx="31">
                  <c:v>1.4329913127356315</c:v>
                </c:pt>
                <c:pt idx="32">
                  <c:v>1.5086265591543619</c:v>
                </c:pt>
                <c:pt idx="33">
                  <c:v>1.5865804560809551</c:v>
                </c:pt>
                <c:pt idx="34">
                  <c:v>1.6668904776241538</c:v>
                </c:pt>
                <c:pt idx="35">
                  <c:v>1.7495949784534073</c:v>
                </c:pt>
                <c:pt idx="36">
                  <c:v>1.8347331313681061</c:v>
                </c:pt>
                <c:pt idx="37">
                  <c:v>1.9223448496896518</c:v>
                </c:pt>
                <c:pt idx="38">
                  <c:v>2.0124706919155724</c:v>
                </c:pt>
                <c:pt idx="39">
                  <c:v>2.1051517456715416</c:v>
                </c:pt>
                <c:pt idx="40">
                  <c:v>2.2004294875309451</c:v>
                </c:pt>
                <c:pt idx="41">
                  <c:v>2.298345614733238</c:v>
                </c:pt>
                <c:pt idx="42">
                  <c:v>2.39894184421015</c:v>
                </c:pt>
                <c:pt idx="43">
                  <c:v>2.5022596736120586</c:v>
                </c:pt>
                <c:pt idx="44">
                  <c:v>2.6083400982008094</c:v>
                </c:pt>
                <c:pt idx="45">
                  <c:v>2.7172232765246096</c:v>
                </c:pt>
                <c:pt idx="46">
                  <c:v>2.8289481367005265</c:v>
                </c:pt>
                <c:pt idx="47">
                  <c:v>2.9435519138803352</c:v>
                </c:pt>
                <c:pt idx="48">
                  <c:v>3.0610696080491238</c:v>
                </c:pt>
                <c:pt idx="49">
                  <c:v>3.1815333496833795</c:v>
                </c:pt>
                <c:pt idx="50">
                  <c:v>3.3049716589565818</c:v>
                </c:pt>
                <c:pt idx="51">
                  <c:v>3.4314085821112377</c:v>
                </c:pt>
                <c:pt idx="52">
                  <c:v>3.5608626863013102</c:v>
                </c:pt>
                <c:pt idx="53">
                  <c:v>3.6933458916449382</c:v>
                </c:pt>
                <c:pt idx="54">
                  <c:v>3.8288621164189567</c:v>
                </c:pt>
                <c:pt idx="55">
                  <c:v>3.9674057082971195</c:v>
                </c:pt>
                <c:pt idx="56">
                  <c:v>4.1089596313325965</c:v>
                </c:pt>
                <c:pt idx="57">
                  <c:v>4.2534933750981914</c:v>
                </c:pt>
                <c:pt idx="58">
                  <c:v>4.400960549160672</c:v>
                </c:pt>
                <c:pt idx="59">
                  <c:v>4.5512961230897524</c:v>
                </c:pt>
                <c:pt idx="60">
                  <c:v>4.7044132697883745</c:v>
                </c:pt>
                <c:pt idx="61">
                  <c:v>4.8601997685142626</c:v>
                </c:pt>
                <c:pt idx="62">
                  <c:v>5.0185139241365899</c:v>
                </c:pt>
                <c:pt idx="63">
                  <c:v>5.1791799617454473</c:v>
                </c:pt>
                <c:pt idx="64">
                  <c:v>5.3419828617700915</c:v>
                </c:pt>
                <c:pt idx="65">
                  <c:v>5.5066626116435637</c:v>
                </c:pt>
                <c:pt idx="66">
                  <c:v>5.6729078675048932</c:v>
                </c:pt>
                <c:pt idx="67">
                  <c:v>5.8403490455663514</c:v>
                </c:pt>
                <c:pt idx="68">
                  <c:v>6.0085509000514641</c:v>
                </c:pt>
                <c:pt idx="69">
                  <c:v>6.1770046957596874</c:v>
                </c:pt>
                <c:pt idx="70">
                  <c:v>6.3451201510910105</c:v>
                </c:pt>
                <c:pt idx="71">
                  <c:v>6.5122174141758862</c:v>
                </c:pt>
                <c:pt idx="72">
                  <c:v>6.6775194419821871</c:v>
                </c:pt>
                <c:pt idx="73">
                  <c:v>6.8401452793108497</c:v>
                </c:pt>
                <c:pt idx="74">
                  <c:v>6.9991048775327744</c:v>
                </c:pt>
                <c:pt idx="75">
                  <c:v>7.1532962429107085</c:v>
                </c:pt>
                <c:pt idx="76">
                  <c:v>7.3015058458424065</c:v>
                </c:pt>
                <c:pt idx="77">
                  <c:v>7.4424133316277068</c:v>
                </c:pt>
                <c:pt idx="78">
                  <c:v>7.5746016179874047</c:v>
                </c:pt>
                <c:pt idx="79">
                  <c:v>7.696573404882443</c:v>
                </c:pt>
                <c:pt idx="80">
                  <c:v>7.8067749158066393</c:v>
                </c:pt>
                <c:pt idx="81">
                  <c:v>7.9036273000419293</c:v>
                </c:pt>
                <c:pt idx="82">
                  <c:v>7.9855655340528999</c:v>
                </c:pt>
                <c:pt idx="83">
                  <c:v>8.051083882136453</c:v>
                </c:pt>
                <c:pt idx="84">
                  <c:v>8.0987860730855026</c:v>
                </c:pt>
                <c:pt idx="85">
                  <c:v>8.127437434862756</c:v>
                </c:pt>
                <c:pt idx="86">
                  <c:v>8.1360154612345585</c:v>
                </c:pt>
                <c:pt idx="87">
                  <c:v>8.1237548390637482</c:v>
                </c:pt>
                <c:pt idx="88">
                  <c:v>8.0901829942028627</c:v>
                </c:pt>
                <c:pt idx="89">
                  <c:v>8.0351427968660705</c:v>
                </c:pt>
                <c:pt idx="90">
                  <c:v>7.9588001734407516</c:v>
                </c:pt>
                <c:pt idx="91">
                  <c:v>6.2397081827182141</c:v>
                </c:pt>
                <c:pt idx="92">
                  <c:v>3.7263414340726744</c:v>
                </c:pt>
                <c:pt idx="93">
                  <c:v>1.2697018793895558</c:v>
                </c:pt>
                <c:pt idx="94">
                  <c:v>-0.91737282991661107</c:v>
                </c:pt>
                <c:pt idx="95">
                  <c:v>-2.8386634847346799</c:v>
                </c:pt>
                <c:pt idx="96">
                  <c:v>-4.5380741046122779</c:v>
                </c:pt>
                <c:pt idx="97">
                  <c:v>-6.057897198025648</c:v>
                </c:pt>
                <c:pt idx="98">
                  <c:v>-7.4319608144870317</c:v>
                </c:pt>
                <c:pt idx="99">
                  <c:v>-8.6862680767910199</c:v>
                </c:pt>
                <c:pt idx="100">
                  <c:v>-9.8407703390283228</c:v>
                </c:pt>
                <c:pt idx="101">
                  <c:v>-10.910933806129806</c:v>
                </c:pt>
                <c:pt idx="102">
                  <c:v>-11.908917169221699</c:v>
                </c:pt>
                <c:pt idx="103">
                  <c:v>-12.844420140741768</c:v>
                </c:pt>
                <c:pt idx="104">
                  <c:v>-13.725290661755501</c:v>
                </c:pt>
                <c:pt idx="105">
                  <c:v>-14.557962174139266</c:v>
                </c:pt>
                <c:pt idx="106">
                  <c:v>-15.347772173673198</c:v>
                </c:pt>
                <c:pt idx="107">
                  <c:v>-16.099197414365527</c:v>
                </c:pt>
                <c:pt idx="108">
                  <c:v>-16.816029987308696</c:v>
                </c:pt>
                <c:pt idx="109">
                  <c:v>-17.501510927698291</c:v>
                </c:pt>
                <c:pt idx="110">
                  <c:v>-18.158432906632676</c:v>
                </c:pt>
                <c:pt idx="111">
                  <c:v>-18.789220121676099</c:v>
                </c:pt>
                <c:pt idx="112">
                  <c:v>-19.395991155246801</c:v>
                </c:pt>
                <c:pt idx="113">
                  <c:v>-19.98060895513585</c:v>
                </c:pt>
                <c:pt idx="114">
                  <c:v>-20.544720966142027</c:v>
                </c:pt>
                <c:pt idx="115">
                  <c:v>-21.089791647914389</c:v>
                </c:pt>
                <c:pt idx="116">
                  <c:v>-21.617129047216121</c:v>
                </c:pt>
                <c:pt idx="117">
                  <c:v>-22.127906683240131</c:v>
                </c:pt>
                <c:pt idx="118">
                  <c:v>-22.623181705341796</c:v>
                </c:pt>
                <c:pt idx="119">
                  <c:v>-23.103910061509133</c:v>
                </c:pt>
                <c:pt idx="120">
                  <c:v>-23.570959250957326</c:v>
                </c:pt>
                <c:pt idx="121">
                  <c:v>-24.025119109963121</c:v>
                </c:pt>
                <c:pt idx="122">
                  <c:v>-24.467110985559742</c:v>
                </c:pt>
                <c:pt idx="123">
                  <c:v>-24.897595579233474</c:v>
                </c:pt>
                <c:pt idx="124">
                  <c:v>-25.317179686711757</c:v>
                </c:pt>
                <c:pt idx="125">
                  <c:v>-25.726422016243337</c:v>
                </c:pt>
                <c:pt idx="126">
                  <c:v>-26.125838233470926</c:v>
                </c:pt>
                <c:pt idx="127">
                  <c:v>-26.515905353873947</c:v>
                </c:pt>
                <c:pt idx="128">
                  <c:v>-26.897065582174701</c:v>
                </c:pt>
                <c:pt idx="129">
                  <c:v>-27.269729680808524</c:v>
                </c:pt>
                <c:pt idx="130">
                  <c:v>-27.634279935629387</c:v>
                </c:pt>
                <c:pt idx="131">
                  <c:v>-27.991072775731041</c:v>
                </c:pt>
                <c:pt idx="132">
                  <c:v>-28.340441095068993</c:v>
                </c:pt>
                <c:pt idx="133">
                  <c:v>-28.682696316031265</c:v>
                </c:pt>
                <c:pt idx="134">
                  <c:v>-29.018130228911289</c:v>
                </c:pt>
                <c:pt idx="135">
                  <c:v>-29.347016636106229</c:v>
                </c:pt>
                <c:pt idx="136">
                  <c:v>-29.669612825609089</c:v>
                </c:pt>
                <c:pt idx="137">
                  <c:v>-29.986160894809814</c:v>
                </c:pt>
                <c:pt idx="138">
                  <c:v>-30.296888942646461</c:v>
                </c:pt>
                <c:pt idx="139">
                  <c:v>-30.602012145645677</c:v>
                </c:pt>
                <c:pt idx="140">
                  <c:v>-30.901733731282587</c:v>
                </c:pt>
                <c:pt idx="141">
                  <c:v>-31.196245860297598</c:v>
                </c:pt>
                <c:pt idx="142">
                  <c:v>-31.485730428091767</c:v>
                </c:pt>
                <c:pt idx="143">
                  <c:v>-31.770359794023687</c:v>
                </c:pt>
                <c:pt idx="144">
                  <c:v>-32.050297446320791</c:v>
                </c:pt>
                <c:pt idx="145">
                  <c:v>-32.325698609368295</c:v>
                </c:pt>
                <c:pt idx="146">
                  <c:v>-32.596710799317322</c:v>
                </c:pt>
                <c:pt idx="147">
                  <c:v>-32.863474333247069</c:v>
                </c:pt>
                <c:pt idx="148">
                  <c:v>-33.12612279650498</c:v>
                </c:pt>
                <c:pt idx="149">
                  <c:v>-33.384783472311938</c:v>
                </c:pt>
                <c:pt idx="150">
                  <c:v>-33.639577737270329</c:v>
                </c:pt>
                <c:pt idx="151">
                  <c:v>-33.890621425986104</c:v>
                </c:pt>
                <c:pt idx="152">
                  <c:v>-34.138025167693435</c:v>
                </c:pt>
                <c:pt idx="153">
                  <c:v>-34.381894697432543</c:v>
                </c:pt>
                <c:pt idx="154">
                  <c:v>-34.622331144081848</c:v>
                </c:pt>
                <c:pt idx="155">
                  <c:v>-34.859431297289824</c:v>
                </c:pt>
                <c:pt idx="156">
                  <c:v>-35.093287855159595</c:v>
                </c:pt>
                <c:pt idx="157">
                  <c:v>-35.32398965432985</c:v>
                </c:pt>
                <c:pt idx="158">
                  <c:v>-35.551621883953572</c:v>
                </c:pt>
                <c:pt idx="159">
                  <c:v>-35.776266284915408</c:v>
                </c:pt>
                <c:pt idx="160">
                  <c:v>-35.99800133550108</c:v>
                </c:pt>
                <c:pt idx="161">
                  <c:v>-36.216902424622027</c:v>
                </c:pt>
                <c:pt idx="162">
                  <c:v>-36.433042013588157</c:v>
                </c:pt>
                <c:pt idx="163">
                  <c:v>-36.646489787331895</c:v>
                </c:pt>
                <c:pt idx="164">
                  <c:v>-36.857312795906545</c:v>
                </c:pt>
                <c:pt idx="165">
                  <c:v>-37.065575587004219</c:v>
                </c:pt>
                <c:pt idx="166">
                  <c:v>-37.27134033017402</c:v>
                </c:pt>
                <c:pt idx="167">
                  <c:v>-37.474666933360794</c:v>
                </c:pt>
                <c:pt idx="168">
                  <c:v>-37.675613152333597</c:v>
                </c:pt>
                <c:pt idx="169">
                  <c:v>-37.874234693516939</c:v>
                </c:pt>
                <c:pt idx="170">
                  <c:v>-38.070585310706079</c:v>
                </c:pt>
                <c:pt idx="171">
                  <c:v>-38.264716896094662</c:v>
                </c:pt>
                <c:pt idx="172">
                  <c:v>-38.456679566019439</c:v>
                </c:pt>
                <c:pt idx="173">
                  <c:v>-38.646521741785158</c:v>
                </c:pt>
                <c:pt idx="174">
                  <c:v>-38.834290225906095</c:v>
                </c:pt>
                <c:pt idx="175">
                  <c:v>-39.02003027407892</c:v>
                </c:pt>
                <c:pt idx="176">
                  <c:v>-39.20378566316689</c:v>
                </c:pt>
                <c:pt idx="177">
                  <c:v>-39.385598755464976</c:v>
                </c:pt>
                <c:pt idx="178">
                  <c:v>-39.565510559483464</c:v>
                </c:pt>
                <c:pt idx="179">
                  <c:v>-39.743560787480106</c:v>
                </c:pt>
                <c:pt idx="180">
                  <c:v>-39.919787909945825</c:v>
                </c:pt>
              </c:numCache>
            </c:numRef>
          </c:yVal>
          <c:smooth val="1"/>
        </c:ser>
        <c:ser>
          <c:idx val="3"/>
          <c:order val="3"/>
          <c:tx>
            <c:strRef>
              <c:f>Sheet1!$E$4</c:f>
              <c:strCache>
                <c:ptCount val="1"/>
                <c:pt idx="0">
                  <c:v>Ϛ=0.3</c:v>
                </c:pt>
              </c:strCache>
            </c:strRef>
          </c:tx>
          <c:marker>
            <c:symbol val="none"/>
          </c:marker>
          <c:xVal>
            <c:numRef>
              <c:f>Sheet1!$A$5:$A$185</c:f>
              <c:numCache>
                <c:formatCode>General</c:formatCode>
                <c:ptCount val="181"/>
                <c:pt idx="0">
                  <c:v>0.1</c:v>
                </c:pt>
                <c:pt idx="1">
                  <c:v>0.11000000000000008</c:v>
                </c:pt>
                <c:pt idx="2">
                  <c:v>0.12000000000000002</c:v>
                </c:pt>
                <c:pt idx="3">
                  <c:v>0.13</c:v>
                </c:pt>
                <c:pt idx="4">
                  <c:v>0.14000000000000001</c:v>
                </c:pt>
                <c:pt idx="5">
                  <c:v>0.15000000000000024</c:v>
                </c:pt>
                <c:pt idx="6">
                  <c:v>0.16000000000000023</c:v>
                </c:pt>
                <c:pt idx="7">
                  <c:v>0.17000000000000004</c:v>
                </c:pt>
                <c:pt idx="8">
                  <c:v>0.18000000000000024</c:v>
                </c:pt>
                <c:pt idx="9">
                  <c:v>0.19000000000000025</c:v>
                </c:pt>
                <c:pt idx="10">
                  <c:v>0.20000000000000009</c:v>
                </c:pt>
                <c:pt idx="11">
                  <c:v>0.21000000000000021</c:v>
                </c:pt>
                <c:pt idx="12">
                  <c:v>0.22000000000000028</c:v>
                </c:pt>
                <c:pt idx="13">
                  <c:v>0.23000000000000009</c:v>
                </c:pt>
                <c:pt idx="14">
                  <c:v>0.24000000000000021</c:v>
                </c:pt>
                <c:pt idx="15">
                  <c:v>0.25000000000000011</c:v>
                </c:pt>
                <c:pt idx="16">
                  <c:v>0.26000000000000012</c:v>
                </c:pt>
                <c:pt idx="17">
                  <c:v>0.27000000000000018</c:v>
                </c:pt>
                <c:pt idx="18">
                  <c:v>0.2800000000000003</c:v>
                </c:pt>
                <c:pt idx="19">
                  <c:v>0.29000000000000031</c:v>
                </c:pt>
                <c:pt idx="20">
                  <c:v>0.30000000000000032</c:v>
                </c:pt>
                <c:pt idx="21">
                  <c:v>0.31000000000000077</c:v>
                </c:pt>
                <c:pt idx="22">
                  <c:v>0.32000000000000089</c:v>
                </c:pt>
                <c:pt idx="23">
                  <c:v>0.33000000000000096</c:v>
                </c:pt>
                <c:pt idx="24">
                  <c:v>0.34000000000000058</c:v>
                </c:pt>
                <c:pt idx="25">
                  <c:v>0.35000000000000031</c:v>
                </c:pt>
                <c:pt idx="26">
                  <c:v>0.36000000000000032</c:v>
                </c:pt>
                <c:pt idx="27">
                  <c:v>0.37000000000000038</c:v>
                </c:pt>
                <c:pt idx="28">
                  <c:v>0.38000000000000095</c:v>
                </c:pt>
                <c:pt idx="29">
                  <c:v>0.39000000000000096</c:v>
                </c:pt>
                <c:pt idx="30">
                  <c:v>0.4000000000000003</c:v>
                </c:pt>
                <c:pt idx="31">
                  <c:v>0.41000000000000031</c:v>
                </c:pt>
                <c:pt idx="32">
                  <c:v>0.42000000000000032</c:v>
                </c:pt>
                <c:pt idx="33">
                  <c:v>0.43000000000000038</c:v>
                </c:pt>
                <c:pt idx="34">
                  <c:v>0.44000000000000061</c:v>
                </c:pt>
                <c:pt idx="35">
                  <c:v>0.45000000000000034</c:v>
                </c:pt>
                <c:pt idx="36">
                  <c:v>0.4600000000000003</c:v>
                </c:pt>
                <c:pt idx="37">
                  <c:v>0.47000000000000031</c:v>
                </c:pt>
                <c:pt idx="38">
                  <c:v>0.48000000000000032</c:v>
                </c:pt>
                <c:pt idx="39">
                  <c:v>0.49000000000000032</c:v>
                </c:pt>
                <c:pt idx="40">
                  <c:v>0.50000000000000033</c:v>
                </c:pt>
                <c:pt idx="41">
                  <c:v>0.51000000000000034</c:v>
                </c:pt>
                <c:pt idx="42">
                  <c:v>0.52000000000000035</c:v>
                </c:pt>
                <c:pt idx="43">
                  <c:v>0.53000000000000069</c:v>
                </c:pt>
                <c:pt idx="44">
                  <c:v>0.5400000000000007</c:v>
                </c:pt>
                <c:pt idx="45">
                  <c:v>0.5500000000000006</c:v>
                </c:pt>
                <c:pt idx="46">
                  <c:v>0.56000000000000061</c:v>
                </c:pt>
                <c:pt idx="47">
                  <c:v>0.57000000000000062</c:v>
                </c:pt>
                <c:pt idx="48">
                  <c:v>0.58000000000000063</c:v>
                </c:pt>
                <c:pt idx="49">
                  <c:v>0.59000000000000064</c:v>
                </c:pt>
                <c:pt idx="50">
                  <c:v>0.60000000000000064</c:v>
                </c:pt>
                <c:pt idx="51">
                  <c:v>0.61000000000000065</c:v>
                </c:pt>
                <c:pt idx="52">
                  <c:v>0.62000000000000166</c:v>
                </c:pt>
                <c:pt idx="53">
                  <c:v>0.63000000000000189</c:v>
                </c:pt>
                <c:pt idx="54">
                  <c:v>0.6400000000000019</c:v>
                </c:pt>
                <c:pt idx="55">
                  <c:v>0.65000000000000191</c:v>
                </c:pt>
                <c:pt idx="56">
                  <c:v>0.66000000000000203</c:v>
                </c:pt>
                <c:pt idx="57">
                  <c:v>0.67000000000000204</c:v>
                </c:pt>
                <c:pt idx="58">
                  <c:v>0.68000000000000138</c:v>
                </c:pt>
                <c:pt idx="59">
                  <c:v>0.6900000000000015</c:v>
                </c:pt>
                <c:pt idx="60">
                  <c:v>0.70000000000000062</c:v>
                </c:pt>
                <c:pt idx="61">
                  <c:v>0.71000000000000063</c:v>
                </c:pt>
                <c:pt idx="62">
                  <c:v>0.72000000000000064</c:v>
                </c:pt>
                <c:pt idx="63">
                  <c:v>0.73000000000000065</c:v>
                </c:pt>
                <c:pt idx="64">
                  <c:v>0.74000000000000177</c:v>
                </c:pt>
                <c:pt idx="65">
                  <c:v>0.75000000000000189</c:v>
                </c:pt>
                <c:pt idx="66">
                  <c:v>0.76000000000000201</c:v>
                </c:pt>
                <c:pt idx="67">
                  <c:v>0.77000000000000124</c:v>
                </c:pt>
                <c:pt idx="68">
                  <c:v>0.78000000000000069</c:v>
                </c:pt>
                <c:pt idx="69">
                  <c:v>0.7900000000000007</c:v>
                </c:pt>
                <c:pt idx="70">
                  <c:v>0.8000000000000006</c:v>
                </c:pt>
                <c:pt idx="71">
                  <c:v>0.81000000000000061</c:v>
                </c:pt>
                <c:pt idx="72">
                  <c:v>0.82000000000000062</c:v>
                </c:pt>
                <c:pt idx="73">
                  <c:v>0.83000000000000063</c:v>
                </c:pt>
                <c:pt idx="74">
                  <c:v>0.84000000000000064</c:v>
                </c:pt>
                <c:pt idx="75">
                  <c:v>0.85000000000000064</c:v>
                </c:pt>
                <c:pt idx="76">
                  <c:v>0.86000000000000065</c:v>
                </c:pt>
                <c:pt idx="77">
                  <c:v>0.87000000000000188</c:v>
                </c:pt>
                <c:pt idx="78">
                  <c:v>0.88000000000000134</c:v>
                </c:pt>
                <c:pt idx="79">
                  <c:v>0.89000000000000135</c:v>
                </c:pt>
                <c:pt idx="80">
                  <c:v>0.90000000000000069</c:v>
                </c:pt>
                <c:pt idx="81">
                  <c:v>0.9100000000000007</c:v>
                </c:pt>
                <c:pt idx="82">
                  <c:v>0.92000000000000071</c:v>
                </c:pt>
                <c:pt idx="83">
                  <c:v>0.93000000000000071</c:v>
                </c:pt>
                <c:pt idx="84">
                  <c:v>0.94000000000000072</c:v>
                </c:pt>
                <c:pt idx="85">
                  <c:v>0.95000000000000073</c:v>
                </c:pt>
                <c:pt idx="86">
                  <c:v>0.96000000000000074</c:v>
                </c:pt>
                <c:pt idx="87">
                  <c:v>0.97000000000000053</c:v>
                </c:pt>
                <c:pt idx="88">
                  <c:v>0.98000000000000076</c:v>
                </c:pt>
                <c:pt idx="89">
                  <c:v>0.99000000000000077</c:v>
                </c:pt>
                <c:pt idx="90">
                  <c:v>1</c:v>
                </c:pt>
                <c:pt idx="91">
                  <c:v>1.1000000000000001</c:v>
                </c:pt>
                <c:pt idx="92">
                  <c:v>1.2</c:v>
                </c:pt>
                <c:pt idx="93">
                  <c:v>1.3</c:v>
                </c:pt>
                <c:pt idx="94">
                  <c:v>1.4</c:v>
                </c:pt>
                <c:pt idx="95">
                  <c:v>1.5000000000000002</c:v>
                </c:pt>
                <c:pt idx="96">
                  <c:v>1.6000000000000003</c:v>
                </c:pt>
                <c:pt idx="97">
                  <c:v>1.7000000000000017</c:v>
                </c:pt>
                <c:pt idx="98">
                  <c:v>1.8000000000000005</c:v>
                </c:pt>
                <c:pt idx="99">
                  <c:v>1.9000000000000017</c:v>
                </c:pt>
                <c:pt idx="100">
                  <c:v>2.0000000000000009</c:v>
                </c:pt>
                <c:pt idx="101">
                  <c:v>2.1000000000000005</c:v>
                </c:pt>
                <c:pt idx="102">
                  <c:v>2.2000000000000011</c:v>
                </c:pt>
                <c:pt idx="103">
                  <c:v>2.3000000000000007</c:v>
                </c:pt>
                <c:pt idx="104">
                  <c:v>2.4000000000000008</c:v>
                </c:pt>
                <c:pt idx="105">
                  <c:v>2.5000000000000009</c:v>
                </c:pt>
                <c:pt idx="106">
                  <c:v>2.6000000000000014</c:v>
                </c:pt>
                <c:pt idx="107">
                  <c:v>2.7000000000000011</c:v>
                </c:pt>
                <c:pt idx="108">
                  <c:v>2.8000000000000007</c:v>
                </c:pt>
                <c:pt idx="109">
                  <c:v>2.9000000000000008</c:v>
                </c:pt>
                <c:pt idx="110">
                  <c:v>3.0000000000000018</c:v>
                </c:pt>
                <c:pt idx="111">
                  <c:v>3.1000000000000014</c:v>
                </c:pt>
                <c:pt idx="112">
                  <c:v>3.2000000000000042</c:v>
                </c:pt>
                <c:pt idx="113">
                  <c:v>3.3000000000000007</c:v>
                </c:pt>
                <c:pt idx="114">
                  <c:v>3.4000000000000021</c:v>
                </c:pt>
                <c:pt idx="115">
                  <c:v>3.5000000000000018</c:v>
                </c:pt>
                <c:pt idx="116">
                  <c:v>3.6000000000000032</c:v>
                </c:pt>
                <c:pt idx="117">
                  <c:v>3.7000000000000042</c:v>
                </c:pt>
                <c:pt idx="118">
                  <c:v>3.8000000000000025</c:v>
                </c:pt>
                <c:pt idx="119">
                  <c:v>3.9000000000000021</c:v>
                </c:pt>
                <c:pt idx="120">
                  <c:v>4.0000000000000027</c:v>
                </c:pt>
                <c:pt idx="121">
                  <c:v>4.1000000000000005</c:v>
                </c:pt>
                <c:pt idx="122">
                  <c:v>4.2000000000000028</c:v>
                </c:pt>
                <c:pt idx="123">
                  <c:v>4.3000000000000025</c:v>
                </c:pt>
                <c:pt idx="124">
                  <c:v>4.400000000000003</c:v>
                </c:pt>
                <c:pt idx="125">
                  <c:v>4.5000000000000027</c:v>
                </c:pt>
                <c:pt idx="126">
                  <c:v>4.6000000000000005</c:v>
                </c:pt>
                <c:pt idx="127">
                  <c:v>4.7000000000000028</c:v>
                </c:pt>
                <c:pt idx="128">
                  <c:v>4.8000000000000025</c:v>
                </c:pt>
                <c:pt idx="129">
                  <c:v>4.900000000000003</c:v>
                </c:pt>
                <c:pt idx="130">
                  <c:v>5.0000000000000036</c:v>
                </c:pt>
                <c:pt idx="131">
                  <c:v>5.1000000000000005</c:v>
                </c:pt>
                <c:pt idx="132">
                  <c:v>5.2000000000000037</c:v>
                </c:pt>
                <c:pt idx="133">
                  <c:v>5.3000000000000025</c:v>
                </c:pt>
                <c:pt idx="134">
                  <c:v>5.4000000000000039</c:v>
                </c:pt>
                <c:pt idx="135">
                  <c:v>5.5000000000000036</c:v>
                </c:pt>
                <c:pt idx="136">
                  <c:v>5.6000000000000041</c:v>
                </c:pt>
                <c:pt idx="137">
                  <c:v>5.7000000000000037</c:v>
                </c:pt>
                <c:pt idx="138">
                  <c:v>5.8000000000000043</c:v>
                </c:pt>
                <c:pt idx="139">
                  <c:v>5.9000000000000039</c:v>
                </c:pt>
                <c:pt idx="140">
                  <c:v>6.0000000000000044</c:v>
                </c:pt>
                <c:pt idx="141">
                  <c:v>6.1000000000000041</c:v>
                </c:pt>
                <c:pt idx="142">
                  <c:v>6.2000000000000064</c:v>
                </c:pt>
                <c:pt idx="143">
                  <c:v>6.3000000000000043</c:v>
                </c:pt>
                <c:pt idx="144">
                  <c:v>6.4000000000000083</c:v>
                </c:pt>
                <c:pt idx="145">
                  <c:v>6.5000000000000044</c:v>
                </c:pt>
                <c:pt idx="146">
                  <c:v>6.600000000000005</c:v>
                </c:pt>
                <c:pt idx="147">
                  <c:v>6.7000000000000064</c:v>
                </c:pt>
                <c:pt idx="148">
                  <c:v>6.8000000000000052</c:v>
                </c:pt>
                <c:pt idx="149">
                  <c:v>6.9000000000000083</c:v>
                </c:pt>
                <c:pt idx="150">
                  <c:v>7.0000000000000053</c:v>
                </c:pt>
                <c:pt idx="151">
                  <c:v>7.100000000000005</c:v>
                </c:pt>
                <c:pt idx="152">
                  <c:v>7.2000000000000064</c:v>
                </c:pt>
                <c:pt idx="153">
                  <c:v>7.3000000000000052</c:v>
                </c:pt>
                <c:pt idx="154">
                  <c:v>7.4000000000000083</c:v>
                </c:pt>
                <c:pt idx="155">
                  <c:v>7.5000000000000053</c:v>
                </c:pt>
                <c:pt idx="156">
                  <c:v>7.6000000000000059</c:v>
                </c:pt>
                <c:pt idx="157">
                  <c:v>7.7000000000000064</c:v>
                </c:pt>
                <c:pt idx="158">
                  <c:v>7.800000000000006</c:v>
                </c:pt>
                <c:pt idx="159">
                  <c:v>7.9000000000000083</c:v>
                </c:pt>
                <c:pt idx="160">
                  <c:v>8.0000000000000053</c:v>
                </c:pt>
                <c:pt idx="161">
                  <c:v>8.100000000000005</c:v>
                </c:pt>
                <c:pt idx="162">
                  <c:v>8.2000000000000011</c:v>
                </c:pt>
                <c:pt idx="163">
                  <c:v>8.300000000000006</c:v>
                </c:pt>
                <c:pt idx="164">
                  <c:v>8.4000000000000057</c:v>
                </c:pt>
                <c:pt idx="165">
                  <c:v>8.5000000000000071</c:v>
                </c:pt>
                <c:pt idx="166">
                  <c:v>8.600000000000005</c:v>
                </c:pt>
                <c:pt idx="167">
                  <c:v>8.7000000000000011</c:v>
                </c:pt>
                <c:pt idx="168">
                  <c:v>8.800000000000006</c:v>
                </c:pt>
                <c:pt idx="169">
                  <c:v>8.9000000000000075</c:v>
                </c:pt>
                <c:pt idx="170">
                  <c:v>9.0000000000000071</c:v>
                </c:pt>
                <c:pt idx="171">
                  <c:v>9.100000000000005</c:v>
                </c:pt>
                <c:pt idx="172">
                  <c:v>9.2000000000000011</c:v>
                </c:pt>
                <c:pt idx="173">
                  <c:v>9.3000000000000078</c:v>
                </c:pt>
                <c:pt idx="174">
                  <c:v>9.4000000000000075</c:v>
                </c:pt>
                <c:pt idx="175">
                  <c:v>9.5000000000000071</c:v>
                </c:pt>
                <c:pt idx="176">
                  <c:v>9.600000000000005</c:v>
                </c:pt>
                <c:pt idx="177">
                  <c:v>9.7000000000000082</c:v>
                </c:pt>
                <c:pt idx="178">
                  <c:v>9.8000000000000078</c:v>
                </c:pt>
                <c:pt idx="179">
                  <c:v>9.9000000000000075</c:v>
                </c:pt>
                <c:pt idx="180">
                  <c:v>10</c:v>
                </c:pt>
              </c:numCache>
            </c:numRef>
          </c:xVal>
          <c:yVal>
            <c:numRef>
              <c:f>Sheet1!$E$5:$E$185</c:f>
              <c:numCache>
                <c:formatCode>General</c:formatCode>
                <c:ptCount val="181"/>
                <c:pt idx="0">
                  <c:v>7.1373286109723086E-2</c:v>
                </c:pt>
                <c:pt idx="1">
                  <c:v>8.6399296803044687E-2</c:v>
                </c:pt>
                <c:pt idx="2">
                  <c:v>0.1028712228097791</c:v>
                </c:pt>
                <c:pt idx="3">
                  <c:v>0.12079305007925702</c:v>
                </c:pt>
                <c:pt idx="4">
                  <c:v>0.14016907953464419</c:v>
                </c:pt>
                <c:pt idx="5">
                  <c:v>0.16100391808076553</c:v>
                </c:pt>
                <c:pt idx="6">
                  <c:v>0.18330246843540443</c:v>
                </c:pt>
                <c:pt idx="7">
                  <c:v>0.2070699176656032</c:v>
                </c:pt>
                <c:pt idx="8">
                  <c:v>0.23231172429661967</c:v>
                </c:pt>
                <c:pt idx="9">
                  <c:v>0.25903360384602125</c:v>
                </c:pt>
                <c:pt idx="10">
                  <c:v>0.28724151261894776</c:v>
                </c:pt>
                <c:pt idx="11">
                  <c:v>0.31694162958250288</c:v>
                </c:pt>
                <c:pt idx="12">
                  <c:v>0.34814033611747375</c:v>
                </c:pt>
                <c:pt idx="13">
                  <c:v>0.38084419342398551</c:v>
                </c:pt>
                <c:pt idx="14">
                  <c:v>0.4150599173339819</c:v>
                </c:pt>
                <c:pt idx="15">
                  <c:v>0.45079435025744935</c:v>
                </c:pt>
                <c:pt idx="16">
                  <c:v>0.48805442996082488</c:v>
                </c:pt>
                <c:pt idx="17">
                  <c:v>0.52684715484479305</c:v>
                </c:pt>
                <c:pt idx="18">
                  <c:v>0.56717954535448456</c:v>
                </c:pt>
                <c:pt idx="19">
                  <c:v>0.60905860111749965</c:v>
                </c:pt>
                <c:pt idx="20">
                  <c:v>0.65249125336421221</c:v>
                </c:pt>
                <c:pt idx="21">
                  <c:v>0.69748431213973205</c:v>
                </c:pt>
                <c:pt idx="22">
                  <c:v>0.74404440776788205</c:v>
                </c:pt>
                <c:pt idx="23">
                  <c:v>0.7921779259736923</c:v>
                </c:pt>
                <c:pt idx="24">
                  <c:v>0.84189093601258813</c:v>
                </c:pt>
                <c:pt idx="25">
                  <c:v>0.89318911109042054</c:v>
                </c:pt>
                <c:pt idx="26">
                  <c:v>0.94607764028950603</c:v>
                </c:pt>
                <c:pt idx="27">
                  <c:v>1.0005611311404068</c:v>
                </c:pt>
                <c:pt idx="28">
                  <c:v>1.0566435018981901</c:v>
                </c:pt>
                <c:pt idx="29">
                  <c:v>1.1143278624941002</c:v>
                </c:pt>
                <c:pt idx="30">
                  <c:v>1.1736163830396118</c:v>
                </c:pt>
                <c:pt idx="31">
                  <c:v>1.2345101486590653</c:v>
                </c:pt>
                <c:pt idx="32">
                  <c:v>1.2970089993199698</c:v>
                </c:pt>
                <c:pt idx="33">
                  <c:v>1.3611113532168311</c:v>
                </c:pt>
                <c:pt idx="34">
                  <c:v>1.4268140121451571</c:v>
                </c:pt>
                <c:pt idx="35">
                  <c:v>1.4941119471787081</c:v>
                </c:pt>
                <c:pt idx="36">
                  <c:v>1.562998062835274</c:v>
                </c:pt>
                <c:pt idx="37">
                  <c:v>1.633462937787326</c:v>
                </c:pt>
                <c:pt idx="38">
                  <c:v>1.7054945400445418</c:v>
                </c:pt>
                <c:pt idx="39">
                  <c:v>1.779077914410367</c:v>
                </c:pt>
                <c:pt idx="40">
                  <c:v>1.8541948398968198</c:v>
                </c:pt>
                <c:pt idx="41">
                  <c:v>1.9308234546774481</c:v>
                </c:pt>
                <c:pt idx="42">
                  <c:v>2.0089378460729987</c:v>
                </c:pt>
                <c:pt idx="43">
                  <c:v>2.0885076030072542</c:v>
                </c:pt>
                <c:pt idx="44">
                  <c:v>2.1694973283520658</c:v>
                </c:pt>
                <c:pt idx="45">
                  <c:v>2.251866108611694</c:v>
                </c:pt>
                <c:pt idx="46">
                  <c:v>2.3355669384961235</c:v>
                </c:pt>
                <c:pt idx="47">
                  <c:v>2.4205460981152513</c:v>
                </c:pt>
                <c:pt idx="48">
                  <c:v>2.5067424808166199</c:v>
                </c:pt>
                <c:pt idx="49">
                  <c:v>2.5940868701124162</c:v>
                </c:pt>
                <c:pt idx="50">
                  <c:v>2.6825011647273795</c:v>
                </c:pt>
                <c:pt idx="51">
                  <c:v>2.7718975515840252</c:v>
                </c:pt>
                <c:pt idx="52">
                  <c:v>2.8621776275622208</c:v>
                </c:pt>
                <c:pt idx="53">
                  <c:v>2.9532314721719892</c:v>
                </c:pt>
                <c:pt idx="54">
                  <c:v>3.0449366749073712</c:v>
                </c:pt>
                <c:pt idx="55">
                  <c:v>3.1371573230544247</c:v>
                </c:pt>
                <c:pt idx="56">
                  <c:v>3.2297429581577752</c:v>
                </c:pt>
                <c:pt idx="57">
                  <c:v>3.3225275122536631</c:v>
                </c:pt>
                <c:pt idx="58">
                  <c:v>3.4153282383934922</c:v>
                </c:pt>
                <c:pt idx="59">
                  <c:v>3.507944653935807</c:v>
                </c:pt>
                <c:pt idx="60">
                  <c:v>3.6001575195841182</c:v>
                </c:pt>
                <c:pt idx="61">
                  <c:v>3.6917278821685002</c:v>
                </c:pt>
                <c:pt idx="62">
                  <c:v>3.7823962146460612</c:v>
                </c:pt>
                <c:pt idx="63">
                  <c:v>3.8718816926105988</c:v>
                </c:pt>
                <c:pt idx="64">
                  <c:v>3.9598816525672458</c:v>
                </c:pt>
                <c:pt idx="65">
                  <c:v>4.0460712830744194</c:v>
                </c:pt>
                <c:pt idx="66">
                  <c:v>4.1301036052174878</c:v>
                </c:pt>
                <c:pt idx="67">
                  <c:v>4.2116098032871108</c:v>
                </c:pt>
                <c:pt idx="68">
                  <c:v>4.2901999694154487</c:v>
                </c:pt>
                <c:pt idx="69">
                  <c:v>4.3654643266053546</c:v>
                </c:pt>
                <c:pt idx="70">
                  <c:v>4.4369749923271424</c:v>
                </c:pt>
                <c:pt idx="71">
                  <c:v>4.5042883388889399</c:v>
                </c:pt>
                <c:pt idx="72">
                  <c:v>4.5669479963771673</c:v>
                </c:pt>
                <c:pt idx="73">
                  <c:v>4.6244885285152115</c:v>
                </c:pt>
                <c:pt idx="74">
                  <c:v>4.6764397909453539</c:v>
                </c:pt>
                <c:pt idx="75">
                  <c:v>4.7223319552011542</c:v>
                </c:pt>
                <c:pt idx="76">
                  <c:v>4.761701150507391</c:v>
                </c:pt>
                <c:pt idx="77">
                  <c:v>4.7940956405962316</c:v>
                </c:pt>
                <c:pt idx="78">
                  <c:v>4.8190824156991114</c:v>
                </c:pt>
                <c:pt idx="79">
                  <c:v>4.8362540431171599</c:v>
                </c:pt>
                <c:pt idx="80">
                  <c:v>4.8452355861762326</c:v>
                </c:pt>
                <c:pt idx="81">
                  <c:v>4.8456913741217331</c:v>
                </c:pt>
                <c:pt idx="82">
                  <c:v>4.8373313877945563</c:v>
                </c:pt>
                <c:pt idx="83">
                  <c:v>4.8199170205443682</c:v>
                </c:pt>
                <c:pt idx="84">
                  <c:v>4.7932659827762345</c:v>
                </c:pt>
                <c:pt idx="85">
                  <c:v>4.7572561426188926</c:v>
                </c:pt>
                <c:pt idx="86">
                  <c:v>4.7118281338505259</c:v>
                </c:pt>
                <c:pt idx="87">
                  <c:v>4.656986613322224</c:v>
                </c:pt>
                <c:pt idx="88">
                  <c:v>4.5928001102137088</c:v>
                </c:pt>
                <c:pt idx="89">
                  <c:v>4.5193994740348638</c:v>
                </c:pt>
                <c:pt idx="90">
                  <c:v>4.436974992327138</c:v>
                </c:pt>
                <c:pt idx="91">
                  <c:v>3.190302815341028</c:v>
                </c:pt>
                <c:pt idx="92">
                  <c:v>1.4752000636314366</c:v>
                </c:pt>
                <c:pt idx="93">
                  <c:v>-0.35229556350212166</c:v>
                </c:pt>
                <c:pt idx="94">
                  <c:v>-2.1144093557866959</c:v>
                </c:pt>
                <c:pt idx="95">
                  <c:v>-3.7520622109933068</c:v>
                </c:pt>
                <c:pt idx="96">
                  <c:v>-5.2571841312126875</c:v>
                </c:pt>
                <c:pt idx="97">
                  <c:v>-6.6393637916711983</c:v>
                </c:pt>
                <c:pt idx="98">
                  <c:v>-7.9126948091026907</c:v>
                </c:pt>
                <c:pt idx="99">
                  <c:v>-9.0911188050580289</c:v>
                </c:pt>
                <c:pt idx="100">
                  <c:v>-10.187004986662442</c:v>
                </c:pt>
                <c:pt idx="101">
                  <c:v>-11.210901714848312</c:v>
                </c:pt>
                <c:pt idx="102">
                  <c:v>-12.171679787711543</c:v>
                </c:pt>
                <c:pt idx="103">
                  <c:v>-13.076778472954903</c:v>
                </c:pt>
                <c:pt idx="104">
                  <c:v>-13.932451895814546</c:v>
                </c:pt>
                <c:pt idx="105">
                  <c:v>-14.743983963841876</c:v>
                </c:pt>
                <c:pt idx="106">
                  <c:v>-15.515866084565484</c:v>
                </c:pt>
                <c:pt idx="107">
                  <c:v>-16.251940844408143</c:v>
                </c:pt>
                <c:pt idx="108">
                  <c:v>-16.955517183388903</c:v>
                </c:pt>
                <c:pt idx="109">
                  <c:v>-17.629462586348762</c:v>
                </c:pt>
                <c:pt idx="110">
                  <c:v>-18.276277047674327</c:v>
                </c:pt>
                <c:pt idx="111">
                  <c:v>-18.898152671732912</c:v>
                </c:pt>
                <c:pt idx="112">
                  <c:v>-19.497021960603902</c:v>
                </c:pt>
                <c:pt idx="113">
                  <c:v>-20.07459717090531</c:v>
                </c:pt>
                <c:pt idx="114">
                  <c:v>-20.632402590586526</c:v>
                </c:pt>
                <c:pt idx="115">
                  <c:v>-21.171801173962486</c:v>
                </c:pt>
                <c:pt idx="116">
                  <c:v>-21.69401665549309</c:v>
                </c:pt>
                <c:pt idx="117">
                  <c:v>-22.200152018780329</c:v>
                </c:pt>
                <c:pt idx="118">
                  <c:v>-22.691205009751393</c:v>
                </c:pt>
                <c:pt idx="119">
                  <c:v>-23.168081238541809</c:v>
                </c:pt>
                <c:pt idx="120">
                  <c:v>-23.631605302861058</c:v>
                </c:pt>
                <c:pt idx="121">
                  <c:v>-24.082530278791062</c:v>
                </c:pt>
                <c:pt idx="122">
                  <c:v>-24.521545857146627</c:v>
                </c:pt>
                <c:pt idx="123">
                  <c:v>-24.949285350250307</c:v>
                </c:pt>
                <c:pt idx="124">
                  <c:v>-25.366331751916093</c:v>
                </c:pt>
                <c:pt idx="125">
                  <c:v>-25.773223000025489</c:v>
                </c:pt>
                <c:pt idx="126">
                  <c:v>-26.170456564417318</c:v>
                </c:pt>
                <c:pt idx="127">
                  <c:v>-26.558493461404591</c:v>
                </c:pt>
                <c:pt idx="128">
                  <c:v>-26.937761778965211</c:v>
                </c:pt>
                <c:pt idx="129">
                  <c:v>-27.308659782647787</c:v>
                </c:pt>
                <c:pt idx="130">
                  <c:v>-27.67155866082183</c:v>
                </c:pt>
                <c:pt idx="131">
                  <c:v>-28.026804958562327</c:v>
                </c:pt>
                <c:pt idx="132">
                  <c:v>-28.374722741770196</c:v>
                </c:pt>
                <c:pt idx="133">
                  <c:v>-28.715615526784326</c:v>
                </c:pt>
                <c:pt idx="134">
                  <c:v>-29.049768005473126</c:v>
                </c:pt>
                <c:pt idx="135">
                  <c:v>-29.377447591407229</c:v>
                </c:pt>
                <c:pt idx="136">
                  <c:v>-29.698905809043321</c:v>
                </c:pt>
                <c:pt idx="137">
                  <c:v>-30.014379544770662</c:v>
                </c:pt>
                <c:pt idx="138">
                  <c:v>-30.324092176074799</c:v>
                </c:pt>
                <c:pt idx="139">
                  <c:v>-30.628254592878164</c:v>
                </c:pt>
                <c:pt idx="140">
                  <c:v>-30.927066123255191</c:v>
                </c:pt>
                <c:pt idx="141">
                  <c:v>-31.220715374133626</c:v>
                </c:pt>
                <c:pt idx="142">
                  <c:v>-31.509380996240893</c:v>
                </c:pt>
                <c:pt idx="143">
                  <c:v>-31.793232381391935</c:v>
                </c:pt>
                <c:pt idx="144">
                  <c:v>-32.07243029922418</c:v>
                </c:pt>
                <c:pt idx="145">
                  <c:v>-32.347127479618422</c:v>
                </c:pt>
                <c:pt idx="146">
                  <c:v>-32.617469146314036</c:v>
                </c:pt>
                <c:pt idx="147">
                  <c:v>-32.883593506570449</c:v>
                </c:pt>
                <c:pt idx="148">
                  <c:v>-33.145632201185471</c:v>
                </c:pt>
                <c:pt idx="149">
                  <c:v>-33.403710718680081</c:v>
                </c:pt>
                <c:pt idx="150">
                  <c:v>-33.657948777046158</c:v>
                </c:pt>
                <c:pt idx="151">
                  <c:v>-33.908460676077297</c:v>
                </c:pt>
                <c:pt idx="152">
                  <c:v>-34.15535562297913</c:v>
                </c:pt>
                <c:pt idx="153">
                  <c:v>-34.398738033672863</c:v>
                </c:pt>
                <c:pt idx="154">
                  <c:v>-34.638707811951313</c:v>
                </c:pt>
                <c:pt idx="155">
                  <c:v>-34.875360608422234</c:v>
                </c:pt>
                <c:pt idx="156">
                  <c:v>-35.108788060987173</c:v>
                </c:pt>
                <c:pt idx="157">
                  <c:v>-35.339078018419308</c:v>
                </c:pt>
                <c:pt idx="158">
                  <c:v>-35.566314748458126</c:v>
                </c:pt>
                <c:pt idx="159">
                  <c:v>-35.790579131696099</c:v>
                </c:pt>
                <c:pt idx="160">
                  <c:v>-36.011948842416444</c:v>
                </c:pt>
                <c:pt idx="161">
                  <c:v>-36.230498517424373</c:v>
                </c:pt>
                <c:pt idx="162">
                  <c:v>-36.446299913825392</c:v>
                </c:pt>
                <c:pt idx="163">
                  <c:v>-36.659422056611994</c:v>
                </c:pt>
                <c:pt idx="164">
                  <c:v>-36.86993137684388</c:v>
                </c:pt>
                <c:pt idx="165">
                  <c:v>-37.077891841134893</c:v>
                </c:pt>
                <c:pt idx="166">
                  <c:v>-37.283365073102395</c:v>
                </c:pt>
                <c:pt idx="167">
                  <c:v>-37.486410467370355</c:v>
                </c:pt>
                <c:pt idx="168">
                  <c:v>-37.687085296673345</c:v>
                </c:pt>
                <c:pt idx="169">
                  <c:v>-37.885444812557104</c:v>
                </c:pt>
                <c:pt idx="170">
                  <c:v>-38.081542340135513</c:v>
                </c:pt>
                <c:pt idx="171">
                  <c:v>-38.275429367318964</c:v>
                </c:pt>
                <c:pt idx="172">
                  <c:v>-38.467155628902212</c:v>
                </c:pt>
                <c:pt idx="173">
                  <c:v>-38.656769185862174</c:v>
                </c:pt>
                <c:pt idx="174">
                  <c:v>-38.844316500194395</c:v>
                </c:pt>
                <c:pt idx="175">
                  <c:v>-39.029842505583773</c:v>
                </c:pt>
                <c:pt idx="176">
                  <c:v>-39.213390674191153</c:v>
                </c:pt>
                <c:pt idx="177">
                  <c:v>-39.395003079806145</c:v>
                </c:pt>
                <c:pt idx="178">
                  <c:v>-39.57472045760472</c:v>
                </c:pt>
                <c:pt idx="179">
                  <c:v>-39.752582260729163</c:v>
                </c:pt>
                <c:pt idx="180">
                  <c:v>-39.928626713890274</c:v>
                </c:pt>
              </c:numCache>
            </c:numRef>
          </c:yVal>
          <c:smooth val="1"/>
        </c:ser>
        <c:ser>
          <c:idx val="4"/>
          <c:order val="4"/>
          <c:tx>
            <c:strRef>
              <c:f>Sheet1!$F$4</c:f>
              <c:strCache>
                <c:ptCount val="1"/>
                <c:pt idx="0">
                  <c:v>Ϛ=0.4</c:v>
                </c:pt>
              </c:strCache>
            </c:strRef>
          </c:tx>
          <c:marker>
            <c:symbol val="none"/>
          </c:marker>
          <c:xVal>
            <c:numRef>
              <c:f>Sheet1!$A$5:$A$185</c:f>
              <c:numCache>
                <c:formatCode>General</c:formatCode>
                <c:ptCount val="181"/>
                <c:pt idx="0">
                  <c:v>0.1</c:v>
                </c:pt>
                <c:pt idx="1">
                  <c:v>0.11000000000000008</c:v>
                </c:pt>
                <c:pt idx="2">
                  <c:v>0.12000000000000002</c:v>
                </c:pt>
                <c:pt idx="3">
                  <c:v>0.13</c:v>
                </c:pt>
                <c:pt idx="4">
                  <c:v>0.14000000000000001</c:v>
                </c:pt>
                <c:pt idx="5">
                  <c:v>0.15000000000000024</c:v>
                </c:pt>
                <c:pt idx="6">
                  <c:v>0.16000000000000023</c:v>
                </c:pt>
                <c:pt idx="7">
                  <c:v>0.17000000000000004</c:v>
                </c:pt>
                <c:pt idx="8">
                  <c:v>0.18000000000000024</c:v>
                </c:pt>
                <c:pt idx="9">
                  <c:v>0.19000000000000025</c:v>
                </c:pt>
                <c:pt idx="10">
                  <c:v>0.20000000000000009</c:v>
                </c:pt>
                <c:pt idx="11">
                  <c:v>0.21000000000000021</c:v>
                </c:pt>
                <c:pt idx="12">
                  <c:v>0.22000000000000028</c:v>
                </c:pt>
                <c:pt idx="13">
                  <c:v>0.23000000000000009</c:v>
                </c:pt>
                <c:pt idx="14">
                  <c:v>0.24000000000000021</c:v>
                </c:pt>
                <c:pt idx="15">
                  <c:v>0.25000000000000011</c:v>
                </c:pt>
                <c:pt idx="16">
                  <c:v>0.26000000000000012</c:v>
                </c:pt>
                <c:pt idx="17">
                  <c:v>0.27000000000000018</c:v>
                </c:pt>
                <c:pt idx="18">
                  <c:v>0.2800000000000003</c:v>
                </c:pt>
                <c:pt idx="19">
                  <c:v>0.29000000000000031</c:v>
                </c:pt>
                <c:pt idx="20">
                  <c:v>0.30000000000000032</c:v>
                </c:pt>
                <c:pt idx="21">
                  <c:v>0.31000000000000077</c:v>
                </c:pt>
                <c:pt idx="22">
                  <c:v>0.32000000000000089</c:v>
                </c:pt>
                <c:pt idx="23">
                  <c:v>0.33000000000000096</c:v>
                </c:pt>
                <c:pt idx="24">
                  <c:v>0.34000000000000058</c:v>
                </c:pt>
                <c:pt idx="25">
                  <c:v>0.35000000000000031</c:v>
                </c:pt>
                <c:pt idx="26">
                  <c:v>0.36000000000000032</c:v>
                </c:pt>
                <c:pt idx="27">
                  <c:v>0.37000000000000038</c:v>
                </c:pt>
                <c:pt idx="28">
                  <c:v>0.38000000000000095</c:v>
                </c:pt>
                <c:pt idx="29">
                  <c:v>0.39000000000000096</c:v>
                </c:pt>
                <c:pt idx="30">
                  <c:v>0.4000000000000003</c:v>
                </c:pt>
                <c:pt idx="31">
                  <c:v>0.41000000000000031</c:v>
                </c:pt>
                <c:pt idx="32">
                  <c:v>0.42000000000000032</c:v>
                </c:pt>
                <c:pt idx="33">
                  <c:v>0.43000000000000038</c:v>
                </c:pt>
                <c:pt idx="34">
                  <c:v>0.44000000000000061</c:v>
                </c:pt>
                <c:pt idx="35">
                  <c:v>0.45000000000000034</c:v>
                </c:pt>
                <c:pt idx="36">
                  <c:v>0.4600000000000003</c:v>
                </c:pt>
                <c:pt idx="37">
                  <c:v>0.47000000000000031</c:v>
                </c:pt>
                <c:pt idx="38">
                  <c:v>0.48000000000000032</c:v>
                </c:pt>
                <c:pt idx="39">
                  <c:v>0.49000000000000032</c:v>
                </c:pt>
                <c:pt idx="40">
                  <c:v>0.50000000000000033</c:v>
                </c:pt>
                <c:pt idx="41">
                  <c:v>0.51000000000000034</c:v>
                </c:pt>
                <c:pt idx="42">
                  <c:v>0.52000000000000035</c:v>
                </c:pt>
                <c:pt idx="43">
                  <c:v>0.53000000000000069</c:v>
                </c:pt>
                <c:pt idx="44">
                  <c:v>0.5400000000000007</c:v>
                </c:pt>
                <c:pt idx="45">
                  <c:v>0.5500000000000006</c:v>
                </c:pt>
                <c:pt idx="46">
                  <c:v>0.56000000000000061</c:v>
                </c:pt>
                <c:pt idx="47">
                  <c:v>0.57000000000000062</c:v>
                </c:pt>
                <c:pt idx="48">
                  <c:v>0.58000000000000063</c:v>
                </c:pt>
                <c:pt idx="49">
                  <c:v>0.59000000000000064</c:v>
                </c:pt>
                <c:pt idx="50">
                  <c:v>0.60000000000000064</c:v>
                </c:pt>
                <c:pt idx="51">
                  <c:v>0.61000000000000065</c:v>
                </c:pt>
                <c:pt idx="52">
                  <c:v>0.62000000000000166</c:v>
                </c:pt>
                <c:pt idx="53">
                  <c:v>0.63000000000000189</c:v>
                </c:pt>
                <c:pt idx="54">
                  <c:v>0.6400000000000019</c:v>
                </c:pt>
                <c:pt idx="55">
                  <c:v>0.65000000000000191</c:v>
                </c:pt>
                <c:pt idx="56">
                  <c:v>0.66000000000000203</c:v>
                </c:pt>
                <c:pt idx="57">
                  <c:v>0.67000000000000204</c:v>
                </c:pt>
                <c:pt idx="58">
                  <c:v>0.68000000000000138</c:v>
                </c:pt>
                <c:pt idx="59">
                  <c:v>0.6900000000000015</c:v>
                </c:pt>
                <c:pt idx="60">
                  <c:v>0.70000000000000062</c:v>
                </c:pt>
                <c:pt idx="61">
                  <c:v>0.71000000000000063</c:v>
                </c:pt>
                <c:pt idx="62">
                  <c:v>0.72000000000000064</c:v>
                </c:pt>
                <c:pt idx="63">
                  <c:v>0.73000000000000065</c:v>
                </c:pt>
                <c:pt idx="64">
                  <c:v>0.74000000000000177</c:v>
                </c:pt>
                <c:pt idx="65">
                  <c:v>0.75000000000000189</c:v>
                </c:pt>
                <c:pt idx="66">
                  <c:v>0.76000000000000201</c:v>
                </c:pt>
                <c:pt idx="67">
                  <c:v>0.77000000000000124</c:v>
                </c:pt>
                <c:pt idx="68">
                  <c:v>0.78000000000000069</c:v>
                </c:pt>
                <c:pt idx="69">
                  <c:v>0.7900000000000007</c:v>
                </c:pt>
                <c:pt idx="70">
                  <c:v>0.8000000000000006</c:v>
                </c:pt>
                <c:pt idx="71">
                  <c:v>0.81000000000000061</c:v>
                </c:pt>
                <c:pt idx="72">
                  <c:v>0.82000000000000062</c:v>
                </c:pt>
                <c:pt idx="73">
                  <c:v>0.83000000000000063</c:v>
                </c:pt>
                <c:pt idx="74">
                  <c:v>0.84000000000000064</c:v>
                </c:pt>
                <c:pt idx="75">
                  <c:v>0.85000000000000064</c:v>
                </c:pt>
                <c:pt idx="76">
                  <c:v>0.86000000000000065</c:v>
                </c:pt>
                <c:pt idx="77">
                  <c:v>0.87000000000000188</c:v>
                </c:pt>
                <c:pt idx="78">
                  <c:v>0.88000000000000134</c:v>
                </c:pt>
                <c:pt idx="79">
                  <c:v>0.89000000000000135</c:v>
                </c:pt>
                <c:pt idx="80">
                  <c:v>0.90000000000000069</c:v>
                </c:pt>
                <c:pt idx="81">
                  <c:v>0.9100000000000007</c:v>
                </c:pt>
                <c:pt idx="82">
                  <c:v>0.92000000000000071</c:v>
                </c:pt>
                <c:pt idx="83">
                  <c:v>0.93000000000000071</c:v>
                </c:pt>
                <c:pt idx="84">
                  <c:v>0.94000000000000072</c:v>
                </c:pt>
                <c:pt idx="85">
                  <c:v>0.95000000000000073</c:v>
                </c:pt>
                <c:pt idx="86">
                  <c:v>0.96000000000000074</c:v>
                </c:pt>
                <c:pt idx="87">
                  <c:v>0.97000000000000053</c:v>
                </c:pt>
                <c:pt idx="88">
                  <c:v>0.98000000000000076</c:v>
                </c:pt>
                <c:pt idx="89">
                  <c:v>0.99000000000000077</c:v>
                </c:pt>
                <c:pt idx="90">
                  <c:v>1</c:v>
                </c:pt>
                <c:pt idx="91">
                  <c:v>1.1000000000000001</c:v>
                </c:pt>
                <c:pt idx="92">
                  <c:v>1.2</c:v>
                </c:pt>
                <c:pt idx="93">
                  <c:v>1.3</c:v>
                </c:pt>
                <c:pt idx="94">
                  <c:v>1.4</c:v>
                </c:pt>
                <c:pt idx="95">
                  <c:v>1.5000000000000002</c:v>
                </c:pt>
                <c:pt idx="96">
                  <c:v>1.6000000000000003</c:v>
                </c:pt>
                <c:pt idx="97">
                  <c:v>1.7000000000000017</c:v>
                </c:pt>
                <c:pt idx="98">
                  <c:v>1.8000000000000005</c:v>
                </c:pt>
                <c:pt idx="99">
                  <c:v>1.9000000000000017</c:v>
                </c:pt>
                <c:pt idx="100">
                  <c:v>2.0000000000000009</c:v>
                </c:pt>
                <c:pt idx="101">
                  <c:v>2.1000000000000005</c:v>
                </c:pt>
                <c:pt idx="102">
                  <c:v>2.2000000000000011</c:v>
                </c:pt>
                <c:pt idx="103">
                  <c:v>2.3000000000000007</c:v>
                </c:pt>
                <c:pt idx="104">
                  <c:v>2.4000000000000008</c:v>
                </c:pt>
                <c:pt idx="105">
                  <c:v>2.5000000000000009</c:v>
                </c:pt>
                <c:pt idx="106">
                  <c:v>2.6000000000000014</c:v>
                </c:pt>
                <c:pt idx="107">
                  <c:v>2.7000000000000011</c:v>
                </c:pt>
                <c:pt idx="108">
                  <c:v>2.8000000000000007</c:v>
                </c:pt>
                <c:pt idx="109">
                  <c:v>2.9000000000000008</c:v>
                </c:pt>
                <c:pt idx="110">
                  <c:v>3.0000000000000018</c:v>
                </c:pt>
                <c:pt idx="111">
                  <c:v>3.1000000000000014</c:v>
                </c:pt>
                <c:pt idx="112">
                  <c:v>3.2000000000000042</c:v>
                </c:pt>
                <c:pt idx="113">
                  <c:v>3.3000000000000007</c:v>
                </c:pt>
                <c:pt idx="114">
                  <c:v>3.4000000000000021</c:v>
                </c:pt>
                <c:pt idx="115">
                  <c:v>3.5000000000000018</c:v>
                </c:pt>
                <c:pt idx="116">
                  <c:v>3.6000000000000032</c:v>
                </c:pt>
                <c:pt idx="117">
                  <c:v>3.7000000000000042</c:v>
                </c:pt>
                <c:pt idx="118">
                  <c:v>3.8000000000000025</c:v>
                </c:pt>
                <c:pt idx="119">
                  <c:v>3.9000000000000021</c:v>
                </c:pt>
                <c:pt idx="120">
                  <c:v>4.0000000000000027</c:v>
                </c:pt>
                <c:pt idx="121">
                  <c:v>4.1000000000000005</c:v>
                </c:pt>
                <c:pt idx="122">
                  <c:v>4.2000000000000028</c:v>
                </c:pt>
                <c:pt idx="123">
                  <c:v>4.3000000000000025</c:v>
                </c:pt>
                <c:pt idx="124">
                  <c:v>4.400000000000003</c:v>
                </c:pt>
                <c:pt idx="125">
                  <c:v>4.5000000000000027</c:v>
                </c:pt>
                <c:pt idx="126">
                  <c:v>4.6000000000000005</c:v>
                </c:pt>
                <c:pt idx="127">
                  <c:v>4.7000000000000028</c:v>
                </c:pt>
                <c:pt idx="128">
                  <c:v>4.8000000000000025</c:v>
                </c:pt>
                <c:pt idx="129">
                  <c:v>4.900000000000003</c:v>
                </c:pt>
                <c:pt idx="130">
                  <c:v>5.0000000000000036</c:v>
                </c:pt>
                <c:pt idx="131">
                  <c:v>5.1000000000000005</c:v>
                </c:pt>
                <c:pt idx="132">
                  <c:v>5.2000000000000037</c:v>
                </c:pt>
                <c:pt idx="133">
                  <c:v>5.3000000000000025</c:v>
                </c:pt>
                <c:pt idx="134">
                  <c:v>5.4000000000000039</c:v>
                </c:pt>
                <c:pt idx="135">
                  <c:v>5.5000000000000036</c:v>
                </c:pt>
                <c:pt idx="136">
                  <c:v>5.6000000000000041</c:v>
                </c:pt>
                <c:pt idx="137">
                  <c:v>5.7000000000000037</c:v>
                </c:pt>
                <c:pt idx="138">
                  <c:v>5.8000000000000043</c:v>
                </c:pt>
                <c:pt idx="139">
                  <c:v>5.9000000000000039</c:v>
                </c:pt>
                <c:pt idx="140">
                  <c:v>6.0000000000000044</c:v>
                </c:pt>
                <c:pt idx="141">
                  <c:v>6.1000000000000041</c:v>
                </c:pt>
                <c:pt idx="142">
                  <c:v>6.2000000000000064</c:v>
                </c:pt>
                <c:pt idx="143">
                  <c:v>6.3000000000000043</c:v>
                </c:pt>
                <c:pt idx="144">
                  <c:v>6.4000000000000083</c:v>
                </c:pt>
                <c:pt idx="145">
                  <c:v>6.5000000000000044</c:v>
                </c:pt>
                <c:pt idx="146">
                  <c:v>6.600000000000005</c:v>
                </c:pt>
                <c:pt idx="147">
                  <c:v>6.7000000000000064</c:v>
                </c:pt>
                <c:pt idx="148">
                  <c:v>6.8000000000000052</c:v>
                </c:pt>
                <c:pt idx="149">
                  <c:v>6.9000000000000083</c:v>
                </c:pt>
                <c:pt idx="150">
                  <c:v>7.0000000000000053</c:v>
                </c:pt>
                <c:pt idx="151">
                  <c:v>7.100000000000005</c:v>
                </c:pt>
                <c:pt idx="152">
                  <c:v>7.2000000000000064</c:v>
                </c:pt>
                <c:pt idx="153">
                  <c:v>7.3000000000000052</c:v>
                </c:pt>
                <c:pt idx="154">
                  <c:v>7.4000000000000083</c:v>
                </c:pt>
                <c:pt idx="155">
                  <c:v>7.5000000000000053</c:v>
                </c:pt>
                <c:pt idx="156">
                  <c:v>7.6000000000000059</c:v>
                </c:pt>
                <c:pt idx="157">
                  <c:v>7.7000000000000064</c:v>
                </c:pt>
                <c:pt idx="158">
                  <c:v>7.800000000000006</c:v>
                </c:pt>
                <c:pt idx="159">
                  <c:v>7.9000000000000083</c:v>
                </c:pt>
                <c:pt idx="160">
                  <c:v>8.0000000000000053</c:v>
                </c:pt>
                <c:pt idx="161">
                  <c:v>8.100000000000005</c:v>
                </c:pt>
                <c:pt idx="162">
                  <c:v>8.2000000000000011</c:v>
                </c:pt>
                <c:pt idx="163">
                  <c:v>8.300000000000006</c:v>
                </c:pt>
                <c:pt idx="164">
                  <c:v>8.4000000000000057</c:v>
                </c:pt>
                <c:pt idx="165">
                  <c:v>8.5000000000000071</c:v>
                </c:pt>
                <c:pt idx="166">
                  <c:v>8.600000000000005</c:v>
                </c:pt>
                <c:pt idx="167">
                  <c:v>8.7000000000000011</c:v>
                </c:pt>
                <c:pt idx="168">
                  <c:v>8.800000000000006</c:v>
                </c:pt>
                <c:pt idx="169">
                  <c:v>8.9000000000000075</c:v>
                </c:pt>
                <c:pt idx="170">
                  <c:v>9.0000000000000071</c:v>
                </c:pt>
                <c:pt idx="171">
                  <c:v>9.100000000000005</c:v>
                </c:pt>
                <c:pt idx="172">
                  <c:v>9.2000000000000011</c:v>
                </c:pt>
                <c:pt idx="173">
                  <c:v>9.3000000000000078</c:v>
                </c:pt>
                <c:pt idx="174">
                  <c:v>9.4000000000000075</c:v>
                </c:pt>
                <c:pt idx="175">
                  <c:v>9.5000000000000071</c:v>
                </c:pt>
                <c:pt idx="176">
                  <c:v>9.600000000000005</c:v>
                </c:pt>
                <c:pt idx="177">
                  <c:v>9.7000000000000082</c:v>
                </c:pt>
                <c:pt idx="178">
                  <c:v>9.8000000000000078</c:v>
                </c:pt>
                <c:pt idx="179">
                  <c:v>9.9000000000000075</c:v>
                </c:pt>
                <c:pt idx="180">
                  <c:v>10</c:v>
                </c:pt>
              </c:numCache>
            </c:numRef>
          </c:xVal>
          <c:yVal>
            <c:numRef>
              <c:f>Sheet1!$F$5:$F$185</c:f>
              <c:numCache>
                <c:formatCode>General</c:formatCode>
                <c:ptCount val="181"/>
                <c:pt idx="0">
                  <c:v>5.9029104117900834E-2</c:v>
                </c:pt>
                <c:pt idx="1">
                  <c:v>7.1415625282063813E-2</c:v>
                </c:pt>
                <c:pt idx="2">
                  <c:v>8.4977653849048596E-2</c:v>
                </c:pt>
                <c:pt idx="3">
                  <c:v>9.9713857753514837E-2</c:v>
                </c:pt>
                <c:pt idx="4">
                  <c:v>0.11562270113068086</c:v>
                </c:pt>
                <c:pt idx="5">
                  <c:v>0.13270242100097671</c:v>
                </c:pt>
                <c:pt idx="6">
                  <c:v>0.15095100154871041</c:v>
                </c:pt>
                <c:pt idx="7">
                  <c:v>0.1703661458639564</c:v>
                </c:pt>
                <c:pt idx="8">
                  <c:v>0.1909452450051681</c:v>
                </c:pt>
                <c:pt idx="9">
                  <c:v>0.21268534422777124</c:v>
                </c:pt>
                <c:pt idx="10">
                  <c:v>0.23558310621155418</c:v>
                </c:pt>
                <c:pt idx="11">
                  <c:v>0.25963477110675132</c:v>
                </c:pt>
                <c:pt idx="12">
                  <c:v>0.28483611320551938</c:v>
                </c:pt>
                <c:pt idx="13">
                  <c:v>0.31118239403204839</c:v>
                </c:pt>
                <c:pt idx="14">
                  <c:v>0.33866831163078853</c:v>
                </c:pt>
                <c:pt idx="15">
                  <c:v>0.36728794581849572</c:v>
                </c:pt>
                <c:pt idx="16">
                  <c:v>0.39703469915185313</c:v>
                </c:pt>
                <c:pt idx="17">
                  <c:v>0.42790123334863595</c:v>
                </c:pt>
                <c:pt idx="18">
                  <c:v>0.45987940088693402</c:v>
                </c:pt>
                <c:pt idx="19">
                  <c:v>0.49296017149374705</c:v>
                </c:pt>
                <c:pt idx="20">
                  <c:v>0.52713355322201638</c:v>
                </c:pt>
                <c:pt idx="21">
                  <c:v>0.56238850780380067</c:v>
                </c:pt>
                <c:pt idx="22">
                  <c:v>0.59871285995728951</c:v>
                </c:pt>
                <c:pt idx="23">
                  <c:v>0.6360932003172306</c:v>
                </c:pt>
                <c:pt idx="24">
                  <c:v>0.67451478165248813</c:v>
                </c:pt>
                <c:pt idx="25">
                  <c:v>0.71396140803149322</c:v>
                </c:pt>
                <c:pt idx="26">
                  <c:v>0.75441531659697592</c:v>
                </c:pt>
                <c:pt idx="27">
                  <c:v>0.79585705161648046</c:v>
                </c:pt>
                <c:pt idx="28">
                  <c:v>0.83826533048548602</c:v>
                </c:pt>
                <c:pt idx="29">
                  <c:v>0.88161690137677862</c:v>
                </c:pt>
                <c:pt idx="30">
                  <c:v>0.9258863922541386</c:v>
                </c:pt>
                <c:pt idx="31">
                  <c:v>0.97104615100175729</c:v>
                </c:pt>
                <c:pt idx="32">
                  <c:v>1.0170660764648334</c:v>
                </c:pt>
                <c:pt idx="33">
                  <c:v>1.0639134402529518</c:v>
                </c:pt>
                <c:pt idx="34">
                  <c:v>1.111552699228421</c:v>
                </c:pt>
                <c:pt idx="35">
                  <c:v>1.1599452986883998</c:v>
                </c:pt>
                <c:pt idx="36">
                  <c:v>1.209049466355268</c:v>
                </c:pt>
                <c:pt idx="37">
                  <c:v>1.2588199974160819</c:v>
                </c:pt>
                <c:pt idx="38">
                  <c:v>1.309208031002453</c:v>
                </c:pt>
                <c:pt idx="39">
                  <c:v>1.3601608186789249</c:v>
                </c:pt>
                <c:pt idx="40">
                  <c:v>1.4116214857141405</c:v>
                </c:pt>
                <c:pt idx="41">
                  <c:v>1.4635287861474695</c:v>
                </c:pt>
                <c:pt idx="42">
                  <c:v>1.515816852936716</c:v>
                </c:pt>
                <c:pt idx="43">
                  <c:v>1.5684149447831561</c:v>
                </c:pt>
                <c:pt idx="44">
                  <c:v>1.621247191579734</c:v>
                </c:pt>
                <c:pt idx="45">
                  <c:v>1.6742323408186088</c:v>
                </c:pt>
                <c:pt idx="46">
                  <c:v>1.7272835077262489</c:v>
                </c:pt>
                <c:pt idx="47">
                  <c:v>1.7803079323665529</c:v>
                </c:pt>
                <c:pt idx="48">
                  <c:v>1.8332067474637914</c:v>
                </c:pt>
                <c:pt idx="49">
                  <c:v>1.8858747612431699</c:v>
                </c:pt>
                <c:pt idx="50">
                  <c:v>1.9382002601611299</c:v>
                </c:pt>
                <c:pt idx="51">
                  <c:v>1.9900648369917917</c:v>
                </c:pt>
                <c:pt idx="52">
                  <c:v>2.0413432503371802</c:v>
                </c:pt>
                <c:pt idx="53">
                  <c:v>2.0919033222220058</c:v>
                </c:pt>
                <c:pt idx="54">
                  <c:v>2.1416058809980623</c:v>
                </c:pt>
                <c:pt idx="55">
                  <c:v>2.190304757295447</c:v>
                </c:pt>
                <c:pt idx="56">
                  <c:v>2.2378468411876842</c:v>
                </c:pt>
                <c:pt idx="57">
                  <c:v>2.2840722090535319</c:v>
                </c:pt>
                <c:pt idx="58">
                  <c:v>2.3288143287804894</c:v>
                </c:pt>
                <c:pt idx="59">
                  <c:v>2.3719003519248938</c:v>
                </c:pt>
                <c:pt idx="60">
                  <c:v>2.4131515011755962</c:v>
                </c:pt>
                <c:pt idx="61">
                  <c:v>2.4523835609200644</c:v>
                </c:pt>
                <c:pt idx="62">
                  <c:v>2.4894074778404454</c:v>
                </c:pt>
                <c:pt idx="63">
                  <c:v>2.5240300772342645</c:v>
                </c:pt>
                <c:pt idx="64">
                  <c:v>2.5560548991307313</c:v>
                </c:pt>
                <c:pt idx="65">
                  <c:v>2.5852831562391807</c:v>
                </c:pt>
                <c:pt idx="66">
                  <c:v>2.6115148133185118</c:v>
                </c:pt>
                <c:pt idx="67">
                  <c:v>2.6345497847120409</c:v>
                </c:pt>
                <c:pt idx="68">
                  <c:v>2.6541892435900252</c:v>
                </c:pt>
                <c:pt idx="69">
                  <c:v>2.6702370329491014</c:v>
                </c:pt>
                <c:pt idx="70">
                  <c:v>2.6825011647273707</c:v>
                </c:pt>
                <c:pt idx="71">
                  <c:v>2.6907953896276449</c:v>
                </c:pt>
                <c:pt idx="72">
                  <c:v>2.6949408165473892</c:v>
                </c:pt>
                <c:pt idx="73">
                  <c:v>2.6947675570594738</c:v>
                </c:pt>
                <c:pt idx="74">
                  <c:v>2.6901163673562682</c:v>
                </c:pt>
                <c:pt idx="75">
                  <c:v>2.6808402576450212</c:v>
                </c:pt>
                <c:pt idx="76">
                  <c:v>2.6668060373434828</c:v>
                </c:pt>
                <c:pt idx="77">
                  <c:v>2.6478957637273206</c:v>
                </c:pt>
                <c:pt idx="78">
                  <c:v>2.6240080620460189</c:v>
                </c:pt>
                <c:pt idx="79">
                  <c:v>2.595059286627404</c:v>
                </c:pt>
                <c:pt idx="80">
                  <c:v>2.5609844951482077</c:v>
                </c:pt>
                <c:pt idx="81">
                  <c:v>2.5217382120152276</c:v>
                </c:pt>
                <c:pt idx="82">
                  <c:v>2.4772949615654256</c:v>
                </c:pt>
                <c:pt idx="83">
                  <c:v>2.4276495573814403</c:v>
                </c:pt>
                <c:pt idx="84">
                  <c:v>2.3728171402052061</c:v>
                </c:pt>
                <c:pt idx="85">
                  <c:v>2.3128329634510121</c:v>
                </c:pt>
                <c:pt idx="86">
                  <c:v>2.2477519318818082</c:v>
                </c:pt>
                <c:pt idx="87">
                  <c:v>2.1776479053293878</c:v>
                </c:pt>
                <c:pt idx="88">
                  <c:v>2.1026127851341063</c:v>
                </c:pt>
                <c:pt idx="89">
                  <c:v>2.0227554060145327</c:v>
                </c:pt>
                <c:pt idx="90">
                  <c:v>1.9382002601611279</c:v>
                </c:pt>
                <c:pt idx="91">
                  <c:v>0.86981316252039664</c:v>
                </c:pt>
                <c:pt idx="92">
                  <c:v>-0.47352760753934314</c:v>
                </c:pt>
                <c:pt idx="93">
                  <c:v>-1.9248381990266339</c:v>
                </c:pt>
                <c:pt idx="94">
                  <c:v>-3.3765889102614204</c:v>
                </c:pt>
                <c:pt idx="95">
                  <c:v>-4.7748301607494366</c:v>
                </c:pt>
                <c:pt idx="96">
                  <c:v>-6.0980776932870304</c:v>
                </c:pt>
                <c:pt idx="97">
                  <c:v>-7.3413548300670532</c:v>
                </c:pt>
                <c:pt idx="98">
                  <c:v>-8.5071973437629858</c:v>
                </c:pt>
                <c:pt idx="99">
                  <c:v>-9.6011387203668619</c:v>
                </c:pt>
                <c:pt idx="100">
                  <c:v>-10.629578340845111</c:v>
                </c:pt>
                <c:pt idx="101">
                  <c:v>-11.598828743233014</c:v>
                </c:pt>
                <c:pt idx="102">
                  <c:v>-12.514727434098598</c:v>
                </c:pt>
                <c:pt idx="103">
                  <c:v>-13.382512509327464</c:v>
                </c:pt>
                <c:pt idx="104">
                  <c:v>-14.206817177038518</c:v>
                </c:pt>
                <c:pt idx="105">
                  <c:v>-14.991713954627372</c:v>
                </c:pt>
                <c:pt idx="106">
                  <c:v>-15.740775900019759</c:v>
                </c:pt>
                <c:pt idx="107">
                  <c:v>-16.457139936588529</c:v>
                </c:pt>
                <c:pt idx="108">
                  <c:v>-17.143565879193162</c:v>
                </c:pt>
                <c:pt idx="109">
                  <c:v>-17.802488855628226</c:v>
                </c:pt>
                <c:pt idx="110">
                  <c:v>-18.436064719245131</c:v>
                </c:pt>
                <c:pt idx="111">
                  <c:v>-19.046208879721405</c:v>
                </c:pt>
                <c:pt idx="112">
                  <c:v>-19.634629291037289</c:v>
                </c:pt>
                <c:pt idx="113">
                  <c:v>-20.202854402526999</c:v>
                </c:pt>
                <c:pt idx="114">
                  <c:v>-20.752256836415089</c:v>
                </c:pt>
                <c:pt idx="115">
                  <c:v>-21.284073470370529</c:v>
                </c:pt>
                <c:pt idx="116">
                  <c:v>-21.79942250836211</c:v>
                </c:pt>
                <c:pt idx="117">
                  <c:v>-22.299318031984289</c:v>
                </c:pt>
                <c:pt idx="118">
                  <c:v>-22.784682443236449</c:v>
                </c:pt>
                <c:pt idx="119">
                  <c:v>-23.256357140052703</c:v>
                </c:pt>
                <c:pt idx="120">
                  <c:v>-23.715111707300011</c:v>
                </c:pt>
                <c:pt idx="121">
                  <c:v>-24.1616518573246</c:v>
                </c:pt>
                <c:pt idx="122">
                  <c:v>-24.596626314008827</c:v>
                </c:pt>
                <c:pt idx="123">
                  <c:v>-25.020632801335694</c:v>
                </c:pt>
                <c:pt idx="124">
                  <c:v>-25.434223270397183</c:v>
                </c:pt>
                <c:pt idx="125">
                  <c:v>-25.837908476571091</c:v>
                </c:pt>
                <c:pt idx="126">
                  <c:v>-26.23216200033912</c:v>
                </c:pt>
                <c:pt idx="127">
                  <c:v>-26.617423790188241</c:v>
                </c:pt>
                <c:pt idx="128">
                  <c:v>-26.994103293633476</c:v>
                </c:pt>
                <c:pt idx="129">
                  <c:v>-27.362582232143289</c:v>
                </c:pt>
                <c:pt idx="130">
                  <c:v>-27.723217067229189</c:v>
                </c:pt>
                <c:pt idx="131">
                  <c:v>-28.076341197875561</c:v>
                </c:pt>
                <c:pt idx="132">
                  <c:v>-28.422266923574036</c:v>
                </c:pt>
                <c:pt idx="133">
                  <c:v>-28.761287202267066</c:v>
                </c:pt>
                <c:pt idx="134">
                  <c:v>-29.093677228348312</c:v>
                </c:pt>
                <c:pt idx="135">
                  <c:v>-29.419695852360285</c:v>
                </c:pt>
                <c:pt idx="136">
                  <c:v>-29.739586861067011</c:v>
                </c:pt>
                <c:pt idx="137">
                  <c:v>-30.053580134065513</c:v>
                </c:pt>
                <c:pt idx="138">
                  <c:v>-30.361892690967181</c:v>
                </c:pt>
                <c:pt idx="139">
                  <c:v>-30.664729641357237</c:v>
                </c:pt>
                <c:pt idx="140">
                  <c:v>-30.962285048182689</c:v>
                </c:pt>
                <c:pt idx="141">
                  <c:v>-31.254742713885726</c:v>
                </c:pt>
                <c:pt idx="142">
                  <c:v>-31.542276897450222</c:v>
                </c:pt>
                <c:pt idx="143">
                  <c:v>-31.825052969539506</c:v>
                </c:pt>
                <c:pt idx="144">
                  <c:v>-32.103228012048277</c:v>
                </c:pt>
                <c:pt idx="145">
                  <c:v>-32.376951367650754</c:v>
                </c:pt>
                <c:pt idx="146">
                  <c:v>-32.646365144283202</c:v>
                </c:pt>
                <c:pt idx="147">
                  <c:v>-32.911604678938794</c:v>
                </c:pt>
                <c:pt idx="148">
                  <c:v>-33.172798964664253</c:v>
                </c:pt>
                <c:pt idx="149">
                  <c:v>-33.430071044219055</c:v>
                </c:pt>
                <c:pt idx="150">
                  <c:v>-33.683538373485369</c:v>
                </c:pt>
                <c:pt idx="151">
                  <c:v>-33.933313157385484</c:v>
                </c:pt>
                <c:pt idx="152">
                  <c:v>-34.179502660775988</c:v>
                </c:pt>
                <c:pt idx="153">
                  <c:v>-34.422209496530655</c:v>
                </c:pt>
                <c:pt idx="154">
                  <c:v>-34.661531892802053</c:v>
                </c:pt>
                <c:pt idx="155">
                  <c:v>-34.897563941245735</c:v>
                </c:pt>
                <c:pt idx="156">
                  <c:v>-35.130395827822063</c:v>
                </c:pt>
                <c:pt idx="157">
                  <c:v>-35.360114047626496</c:v>
                </c:pt>
                <c:pt idx="158">
                  <c:v>-35.586801605063286</c:v>
                </c:pt>
                <c:pt idx="159">
                  <c:v>-35.810538200551875</c:v>
                </c:pt>
                <c:pt idx="160">
                  <c:v>-36.031400404840333</c:v>
                </c:pt>
                <c:pt idx="161">
                  <c:v>-36.249461821911723</c:v>
                </c:pt>
                <c:pt idx="162">
                  <c:v>-36.464793241361036</c:v>
                </c:pt>
                <c:pt idx="163">
                  <c:v>-36.677462781062317</c:v>
                </c:pt>
                <c:pt idx="164">
                  <c:v>-36.887536020856771</c:v>
                </c:pt>
                <c:pt idx="165">
                  <c:v>-37.095076127934682</c:v>
                </c:pt>
                <c:pt idx="166">
                  <c:v>-37.300143974529099</c:v>
                </c:pt>
                <c:pt idx="167">
                  <c:v>-37.502798248478285</c:v>
                </c:pt>
                <c:pt idx="168">
                  <c:v>-37.703095557174251</c:v>
                </c:pt>
                <c:pt idx="169">
                  <c:v>-37.901090525368247</c:v>
                </c:pt>
                <c:pt idx="170">
                  <c:v>-38.096835887264248</c:v>
                </c:pt>
                <c:pt idx="171">
                  <c:v>-38.290382573298395</c:v>
                </c:pt>
                <c:pt idx="172">
                  <c:v>-38.481779791971888</c:v>
                </c:pt>
                <c:pt idx="173">
                  <c:v>-38.671075107069605</c:v>
                </c:pt>
                <c:pt idx="174">
                  <c:v>-38.858314510577337</c:v>
                </c:pt>
                <c:pt idx="175">
                  <c:v>-39.04354249158186</c:v>
                </c:pt>
                <c:pt idx="176">
                  <c:v>-39.226802101418123</c:v>
                </c:pt>
                <c:pt idx="177">
                  <c:v>-39.40813501530701</c:v>
                </c:pt>
                <c:pt idx="178">
                  <c:v>-39.587581590709036</c:v>
                </c:pt>
                <c:pt idx="179">
                  <c:v>-39.765180922603207</c:v>
                </c:pt>
                <c:pt idx="180">
                  <c:v>-39.940970895882096</c:v>
                </c:pt>
              </c:numCache>
            </c:numRef>
          </c:yVal>
          <c:smooth val="1"/>
        </c:ser>
        <c:ser>
          <c:idx val="5"/>
          <c:order val="5"/>
          <c:tx>
            <c:strRef>
              <c:f>Sheet1!$G$4</c:f>
              <c:strCache>
                <c:ptCount val="1"/>
                <c:pt idx="0">
                  <c:v>Ϛ=0.5</c:v>
                </c:pt>
              </c:strCache>
            </c:strRef>
          </c:tx>
          <c:marker>
            <c:symbol val="none"/>
          </c:marker>
          <c:xVal>
            <c:numRef>
              <c:f>Sheet1!$A$5:$A$185</c:f>
              <c:numCache>
                <c:formatCode>General</c:formatCode>
                <c:ptCount val="181"/>
                <c:pt idx="0">
                  <c:v>0.1</c:v>
                </c:pt>
                <c:pt idx="1">
                  <c:v>0.11000000000000008</c:v>
                </c:pt>
                <c:pt idx="2">
                  <c:v>0.12000000000000002</c:v>
                </c:pt>
                <c:pt idx="3">
                  <c:v>0.13</c:v>
                </c:pt>
                <c:pt idx="4">
                  <c:v>0.14000000000000001</c:v>
                </c:pt>
                <c:pt idx="5">
                  <c:v>0.15000000000000024</c:v>
                </c:pt>
                <c:pt idx="6">
                  <c:v>0.16000000000000023</c:v>
                </c:pt>
                <c:pt idx="7">
                  <c:v>0.17000000000000004</c:v>
                </c:pt>
                <c:pt idx="8">
                  <c:v>0.18000000000000024</c:v>
                </c:pt>
                <c:pt idx="9">
                  <c:v>0.19000000000000025</c:v>
                </c:pt>
                <c:pt idx="10">
                  <c:v>0.20000000000000009</c:v>
                </c:pt>
                <c:pt idx="11">
                  <c:v>0.21000000000000021</c:v>
                </c:pt>
                <c:pt idx="12">
                  <c:v>0.22000000000000028</c:v>
                </c:pt>
                <c:pt idx="13">
                  <c:v>0.23000000000000009</c:v>
                </c:pt>
                <c:pt idx="14">
                  <c:v>0.24000000000000021</c:v>
                </c:pt>
                <c:pt idx="15">
                  <c:v>0.25000000000000011</c:v>
                </c:pt>
                <c:pt idx="16">
                  <c:v>0.26000000000000012</c:v>
                </c:pt>
                <c:pt idx="17">
                  <c:v>0.27000000000000018</c:v>
                </c:pt>
                <c:pt idx="18">
                  <c:v>0.2800000000000003</c:v>
                </c:pt>
                <c:pt idx="19">
                  <c:v>0.29000000000000031</c:v>
                </c:pt>
                <c:pt idx="20">
                  <c:v>0.30000000000000032</c:v>
                </c:pt>
                <c:pt idx="21">
                  <c:v>0.31000000000000077</c:v>
                </c:pt>
                <c:pt idx="22">
                  <c:v>0.32000000000000089</c:v>
                </c:pt>
                <c:pt idx="23">
                  <c:v>0.33000000000000096</c:v>
                </c:pt>
                <c:pt idx="24">
                  <c:v>0.34000000000000058</c:v>
                </c:pt>
                <c:pt idx="25">
                  <c:v>0.35000000000000031</c:v>
                </c:pt>
                <c:pt idx="26">
                  <c:v>0.36000000000000032</c:v>
                </c:pt>
                <c:pt idx="27">
                  <c:v>0.37000000000000038</c:v>
                </c:pt>
                <c:pt idx="28">
                  <c:v>0.38000000000000095</c:v>
                </c:pt>
                <c:pt idx="29">
                  <c:v>0.39000000000000096</c:v>
                </c:pt>
                <c:pt idx="30">
                  <c:v>0.4000000000000003</c:v>
                </c:pt>
                <c:pt idx="31">
                  <c:v>0.41000000000000031</c:v>
                </c:pt>
                <c:pt idx="32">
                  <c:v>0.42000000000000032</c:v>
                </c:pt>
                <c:pt idx="33">
                  <c:v>0.43000000000000038</c:v>
                </c:pt>
                <c:pt idx="34">
                  <c:v>0.44000000000000061</c:v>
                </c:pt>
                <c:pt idx="35">
                  <c:v>0.45000000000000034</c:v>
                </c:pt>
                <c:pt idx="36">
                  <c:v>0.4600000000000003</c:v>
                </c:pt>
                <c:pt idx="37">
                  <c:v>0.47000000000000031</c:v>
                </c:pt>
                <c:pt idx="38">
                  <c:v>0.48000000000000032</c:v>
                </c:pt>
                <c:pt idx="39">
                  <c:v>0.49000000000000032</c:v>
                </c:pt>
                <c:pt idx="40">
                  <c:v>0.50000000000000033</c:v>
                </c:pt>
                <c:pt idx="41">
                  <c:v>0.51000000000000034</c:v>
                </c:pt>
                <c:pt idx="42">
                  <c:v>0.52000000000000035</c:v>
                </c:pt>
                <c:pt idx="43">
                  <c:v>0.53000000000000069</c:v>
                </c:pt>
                <c:pt idx="44">
                  <c:v>0.5400000000000007</c:v>
                </c:pt>
                <c:pt idx="45">
                  <c:v>0.5500000000000006</c:v>
                </c:pt>
                <c:pt idx="46">
                  <c:v>0.56000000000000061</c:v>
                </c:pt>
                <c:pt idx="47">
                  <c:v>0.57000000000000062</c:v>
                </c:pt>
                <c:pt idx="48">
                  <c:v>0.58000000000000063</c:v>
                </c:pt>
                <c:pt idx="49">
                  <c:v>0.59000000000000064</c:v>
                </c:pt>
                <c:pt idx="50">
                  <c:v>0.60000000000000064</c:v>
                </c:pt>
                <c:pt idx="51">
                  <c:v>0.61000000000000065</c:v>
                </c:pt>
                <c:pt idx="52">
                  <c:v>0.62000000000000166</c:v>
                </c:pt>
                <c:pt idx="53">
                  <c:v>0.63000000000000189</c:v>
                </c:pt>
                <c:pt idx="54">
                  <c:v>0.6400000000000019</c:v>
                </c:pt>
                <c:pt idx="55">
                  <c:v>0.65000000000000191</c:v>
                </c:pt>
                <c:pt idx="56">
                  <c:v>0.66000000000000203</c:v>
                </c:pt>
                <c:pt idx="57">
                  <c:v>0.67000000000000204</c:v>
                </c:pt>
                <c:pt idx="58">
                  <c:v>0.68000000000000138</c:v>
                </c:pt>
                <c:pt idx="59">
                  <c:v>0.6900000000000015</c:v>
                </c:pt>
                <c:pt idx="60">
                  <c:v>0.70000000000000062</c:v>
                </c:pt>
                <c:pt idx="61">
                  <c:v>0.71000000000000063</c:v>
                </c:pt>
                <c:pt idx="62">
                  <c:v>0.72000000000000064</c:v>
                </c:pt>
                <c:pt idx="63">
                  <c:v>0.73000000000000065</c:v>
                </c:pt>
                <c:pt idx="64">
                  <c:v>0.74000000000000177</c:v>
                </c:pt>
                <c:pt idx="65">
                  <c:v>0.75000000000000189</c:v>
                </c:pt>
                <c:pt idx="66">
                  <c:v>0.76000000000000201</c:v>
                </c:pt>
                <c:pt idx="67">
                  <c:v>0.77000000000000124</c:v>
                </c:pt>
                <c:pt idx="68">
                  <c:v>0.78000000000000069</c:v>
                </c:pt>
                <c:pt idx="69">
                  <c:v>0.7900000000000007</c:v>
                </c:pt>
                <c:pt idx="70">
                  <c:v>0.8000000000000006</c:v>
                </c:pt>
                <c:pt idx="71">
                  <c:v>0.81000000000000061</c:v>
                </c:pt>
                <c:pt idx="72">
                  <c:v>0.82000000000000062</c:v>
                </c:pt>
                <c:pt idx="73">
                  <c:v>0.83000000000000063</c:v>
                </c:pt>
                <c:pt idx="74">
                  <c:v>0.84000000000000064</c:v>
                </c:pt>
                <c:pt idx="75">
                  <c:v>0.85000000000000064</c:v>
                </c:pt>
                <c:pt idx="76">
                  <c:v>0.86000000000000065</c:v>
                </c:pt>
                <c:pt idx="77">
                  <c:v>0.87000000000000188</c:v>
                </c:pt>
                <c:pt idx="78">
                  <c:v>0.88000000000000134</c:v>
                </c:pt>
                <c:pt idx="79">
                  <c:v>0.89000000000000135</c:v>
                </c:pt>
                <c:pt idx="80">
                  <c:v>0.90000000000000069</c:v>
                </c:pt>
                <c:pt idx="81">
                  <c:v>0.9100000000000007</c:v>
                </c:pt>
                <c:pt idx="82">
                  <c:v>0.92000000000000071</c:v>
                </c:pt>
                <c:pt idx="83">
                  <c:v>0.93000000000000071</c:v>
                </c:pt>
                <c:pt idx="84">
                  <c:v>0.94000000000000072</c:v>
                </c:pt>
                <c:pt idx="85">
                  <c:v>0.95000000000000073</c:v>
                </c:pt>
                <c:pt idx="86">
                  <c:v>0.96000000000000074</c:v>
                </c:pt>
                <c:pt idx="87">
                  <c:v>0.97000000000000053</c:v>
                </c:pt>
                <c:pt idx="88">
                  <c:v>0.98000000000000076</c:v>
                </c:pt>
                <c:pt idx="89">
                  <c:v>0.99000000000000077</c:v>
                </c:pt>
                <c:pt idx="90">
                  <c:v>1</c:v>
                </c:pt>
                <c:pt idx="91">
                  <c:v>1.1000000000000001</c:v>
                </c:pt>
                <c:pt idx="92">
                  <c:v>1.2</c:v>
                </c:pt>
                <c:pt idx="93">
                  <c:v>1.3</c:v>
                </c:pt>
                <c:pt idx="94">
                  <c:v>1.4</c:v>
                </c:pt>
                <c:pt idx="95">
                  <c:v>1.5000000000000002</c:v>
                </c:pt>
                <c:pt idx="96">
                  <c:v>1.6000000000000003</c:v>
                </c:pt>
                <c:pt idx="97">
                  <c:v>1.7000000000000017</c:v>
                </c:pt>
                <c:pt idx="98">
                  <c:v>1.8000000000000005</c:v>
                </c:pt>
                <c:pt idx="99">
                  <c:v>1.9000000000000017</c:v>
                </c:pt>
                <c:pt idx="100">
                  <c:v>2.0000000000000009</c:v>
                </c:pt>
                <c:pt idx="101">
                  <c:v>2.1000000000000005</c:v>
                </c:pt>
                <c:pt idx="102">
                  <c:v>2.2000000000000011</c:v>
                </c:pt>
                <c:pt idx="103">
                  <c:v>2.3000000000000007</c:v>
                </c:pt>
                <c:pt idx="104">
                  <c:v>2.4000000000000008</c:v>
                </c:pt>
                <c:pt idx="105">
                  <c:v>2.5000000000000009</c:v>
                </c:pt>
                <c:pt idx="106">
                  <c:v>2.6000000000000014</c:v>
                </c:pt>
                <c:pt idx="107">
                  <c:v>2.7000000000000011</c:v>
                </c:pt>
                <c:pt idx="108">
                  <c:v>2.8000000000000007</c:v>
                </c:pt>
                <c:pt idx="109">
                  <c:v>2.9000000000000008</c:v>
                </c:pt>
                <c:pt idx="110">
                  <c:v>3.0000000000000018</c:v>
                </c:pt>
                <c:pt idx="111">
                  <c:v>3.1000000000000014</c:v>
                </c:pt>
                <c:pt idx="112">
                  <c:v>3.2000000000000042</c:v>
                </c:pt>
                <c:pt idx="113">
                  <c:v>3.3000000000000007</c:v>
                </c:pt>
                <c:pt idx="114">
                  <c:v>3.4000000000000021</c:v>
                </c:pt>
                <c:pt idx="115">
                  <c:v>3.5000000000000018</c:v>
                </c:pt>
                <c:pt idx="116">
                  <c:v>3.6000000000000032</c:v>
                </c:pt>
                <c:pt idx="117">
                  <c:v>3.7000000000000042</c:v>
                </c:pt>
                <c:pt idx="118">
                  <c:v>3.8000000000000025</c:v>
                </c:pt>
                <c:pt idx="119">
                  <c:v>3.9000000000000021</c:v>
                </c:pt>
                <c:pt idx="120">
                  <c:v>4.0000000000000027</c:v>
                </c:pt>
                <c:pt idx="121">
                  <c:v>4.1000000000000005</c:v>
                </c:pt>
                <c:pt idx="122">
                  <c:v>4.2000000000000028</c:v>
                </c:pt>
                <c:pt idx="123">
                  <c:v>4.3000000000000025</c:v>
                </c:pt>
                <c:pt idx="124">
                  <c:v>4.400000000000003</c:v>
                </c:pt>
                <c:pt idx="125">
                  <c:v>4.5000000000000027</c:v>
                </c:pt>
                <c:pt idx="126">
                  <c:v>4.6000000000000005</c:v>
                </c:pt>
                <c:pt idx="127">
                  <c:v>4.7000000000000028</c:v>
                </c:pt>
                <c:pt idx="128">
                  <c:v>4.8000000000000025</c:v>
                </c:pt>
                <c:pt idx="129">
                  <c:v>4.900000000000003</c:v>
                </c:pt>
                <c:pt idx="130">
                  <c:v>5.0000000000000036</c:v>
                </c:pt>
                <c:pt idx="131">
                  <c:v>5.1000000000000005</c:v>
                </c:pt>
                <c:pt idx="132">
                  <c:v>5.2000000000000037</c:v>
                </c:pt>
                <c:pt idx="133">
                  <c:v>5.3000000000000025</c:v>
                </c:pt>
                <c:pt idx="134">
                  <c:v>5.4000000000000039</c:v>
                </c:pt>
                <c:pt idx="135">
                  <c:v>5.5000000000000036</c:v>
                </c:pt>
                <c:pt idx="136">
                  <c:v>5.6000000000000041</c:v>
                </c:pt>
                <c:pt idx="137">
                  <c:v>5.7000000000000037</c:v>
                </c:pt>
                <c:pt idx="138">
                  <c:v>5.8000000000000043</c:v>
                </c:pt>
                <c:pt idx="139">
                  <c:v>5.9000000000000039</c:v>
                </c:pt>
                <c:pt idx="140">
                  <c:v>6.0000000000000044</c:v>
                </c:pt>
                <c:pt idx="141">
                  <c:v>6.1000000000000041</c:v>
                </c:pt>
                <c:pt idx="142">
                  <c:v>6.2000000000000064</c:v>
                </c:pt>
                <c:pt idx="143">
                  <c:v>6.3000000000000043</c:v>
                </c:pt>
                <c:pt idx="144">
                  <c:v>6.4000000000000083</c:v>
                </c:pt>
                <c:pt idx="145">
                  <c:v>6.5000000000000044</c:v>
                </c:pt>
                <c:pt idx="146">
                  <c:v>6.600000000000005</c:v>
                </c:pt>
                <c:pt idx="147">
                  <c:v>6.7000000000000064</c:v>
                </c:pt>
                <c:pt idx="148">
                  <c:v>6.8000000000000052</c:v>
                </c:pt>
                <c:pt idx="149">
                  <c:v>6.9000000000000083</c:v>
                </c:pt>
                <c:pt idx="150">
                  <c:v>7.0000000000000053</c:v>
                </c:pt>
                <c:pt idx="151">
                  <c:v>7.100000000000005</c:v>
                </c:pt>
                <c:pt idx="152">
                  <c:v>7.2000000000000064</c:v>
                </c:pt>
                <c:pt idx="153">
                  <c:v>7.3000000000000052</c:v>
                </c:pt>
                <c:pt idx="154">
                  <c:v>7.4000000000000083</c:v>
                </c:pt>
                <c:pt idx="155">
                  <c:v>7.5000000000000053</c:v>
                </c:pt>
                <c:pt idx="156">
                  <c:v>7.6000000000000059</c:v>
                </c:pt>
                <c:pt idx="157">
                  <c:v>7.7000000000000064</c:v>
                </c:pt>
                <c:pt idx="158">
                  <c:v>7.800000000000006</c:v>
                </c:pt>
                <c:pt idx="159">
                  <c:v>7.9000000000000083</c:v>
                </c:pt>
                <c:pt idx="160">
                  <c:v>8.0000000000000053</c:v>
                </c:pt>
                <c:pt idx="161">
                  <c:v>8.100000000000005</c:v>
                </c:pt>
                <c:pt idx="162">
                  <c:v>8.2000000000000011</c:v>
                </c:pt>
                <c:pt idx="163">
                  <c:v>8.300000000000006</c:v>
                </c:pt>
                <c:pt idx="164">
                  <c:v>8.4000000000000057</c:v>
                </c:pt>
                <c:pt idx="165">
                  <c:v>8.5000000000000071</c:v>
                </c:pt>
                <c:pt idx="166">
                  <c:v>8.600000000000005</c:v>
                </c:pt>
                <c:pt idx="167">
                  <c:v>8.7000000000000011</c:v>
                </c:pt>
                <c:pt idx="168">
                  <c:v>8.800000000000006</c:v>
                </c:pt>
                <c:pt idx="169">
                  <c:v>8.9000000000000075</c:v>
                </c:pt>
                <c:pt idx="170">
                  <c:v>9.0000000000000071</c:v>
                </c:pt>
                <c:pt idx="171">
                  <c:v>9.100000000000005</c:v>
                </c:pt>
                <c:pt idx="172">
                  <c:v>9.2000000000000011</c:v>
                </c:pt>
                <c:pt idx="173">
                  <c:v>9.3000000000000078</c:v>
                </c:pt>
                <c:pt idx="174">
                  <c:v>9.4000000000000075</c:v>
                </c:pt>
                <c:pt idx="175">
                  <c:v>9.5000000000000071</c:v>
                </c:pt>
                <c:pt idx="176">
                  <c:v>9.600000000000005</c:v>
                </c:pt>
                <c:pt idx="177">
                  <c:v>9.7000000000000082</c:v>
                </c:pt>
                <c:pt idx="178">
                  <c:v>9.8000000000000078</c:v>
                </c:pt>
                <c:pt idx="179">
                  <c:v>9.9000000000000075</c:v>
                </c:pt>
                <c:pt idx="180">
                  <c:v>10</c:v>
                </c:pt>
              </c:numCache>
            </c:numRef>
          </c:xVal>
          <c:yVal>
            <c:numRef>
              <c:f>Sheet1!$G$5:$G$185</c:f>
              <c:numCache>
                <c:formatCode>General</c:formatCode>
                <c:ptCount val="181"/>
                <c:pt idx="0">
                  <c:v>4.3209394883778784E-2</c:v>
                </c:pt>
                <c:pt idx="1">
                  <c:v>5.2226554796507903E-2</c:v>
                </c:pt>
                <c:pt idx="2">
                  <c:v>6.2079437432193393E-2</c:v>
                </c:pt>
                <c:pt idx="3">
                  <c:v>7.2761510827895934E-2</c:v>
                </c:pt>
                <c:pt idx="4">
                  <c:v>8.4265567736046779E-2</c:v>
                </c:pt>
                <c:pt idx="5">
                  <c:v>9.6583698219702668E-2</c:v>
                </c:pt>
                <c:pt idx="6">
                  <c:v>0.10970725983532606</c:v>
                </c:pt>
                <c:pt idx="7">
                  <c:v>0.12362684535979272</c:v>
                </c:pt>
                <c:pt idx="8">
                  <c:v>0.13833224801827831</c:v>
                </c:pt>
                <c:pt idx="9">
                  <c:v>0.15381242417034718</c:v>
                </c:pt>
                <c:pt idx="10">
                  <c:v>0.17005545341335743</c:v>
                </c:pt>
                <c:pt idx="11">
                  <c:v>0.18704849606503823</c:v>
                </c:pt>
                <c:pt idx="12">
                  <c:v>0.20477774799114351</c:v>
                </c:pt>
                <c:pt idx="13">
                  <c:v>0.22322839274952458</c:v>
                </c:pt>
                <c:pt idx="14">
                  <c:v>0.24238455102895387</c:v>
                </c:pt>
                <c:pt idx="15">
                  <c:v>0.26222922736981225</c:v>
                </c:pt>
                <c:pt idx="16">
                  <c:v>0.2827442541644844</c:v>
                </c:pt>
                <c:pt idx="17">
                  <c:v>0.30391023294827185</c:v>
                </c:pt>
                <c:pt idx="18">
                  <c:v>0.32570647300696504</c:v>
                </c:pt>
                <c:pt idx="19">
                  <c:v>0.34811092734537652</c:v>
                </c:pt>
                <c:pt idx="20">
                  <c:v>0.37110012608208892</c:v>
                </c:pt>
                <c:pt idx="21">
                  <c:v>0.39464910736006786</c:v>
                </c:pt>
                <c:pt idx="22">
                  <c:v>0.41873134589056471</c:v>
                </c:pt>
                <c:pt idx="23">
                  <c:v>0.44331867927949514</c:v>
                </c:pt>
                <c:pt idx="24">
                  <c:v>0.46838123232125362</c:v>
                </c:pt>
                <c:pt idx="25">
                  <c:v>0.49388733948533481</c:v>
                </c:pt>
                <c:pt idx="26">
                  <c:v>0.51980346586601056</c:v>
                </c:pt>
                <c:pt idx="27">
                  <c:v>0.54609412691548975</c:v>
                </c:pt>
                <c:pt idx="28">
                  <c:v>0.57272180733615485</c:v>
                </c:pt>
                <c:pt idx="29">
                  <c:v>0.59964687956817564</c:v>
                </c:pt>
                <c:pt idx="30">
                  <c:v>0.62682752237506001</c:v>
                </c:pt>
                <c:pt idx="31">
                  <c:v>0.65421964010143563</c:v>
                </c:pt>
                <c:pt idx="32">
                  <c:v>0.68177678325481028</c:v>
                </c:pt>
                <c:pt idx="33">
                  <c:v>0.7094500711456907</c:v>
                </c:pt>
                <c:pt idx="34">
                  <c:v>0.73718811740825463</c:v>
                </c:pt>
                <c:pt idx="35">
                  <c:v>0.764936959316034</c:v>
                </c:pt>
                <c:pt idx="36">
                  <c:v>0.79263999190318868</c:v>
                </c:pt>
                <c:pt idx="37">
                  <c:v>0.82023790800093721</c:v>
                </c:pt>
                <c:pt idx="38">
                  <c:v>0.84766864539945763</c:v>
                </c:pt>
                <c:pt idx="39">
                  <c:v>0.87486734244620123</c:v>
                </c:pt>
                <c:pt idx="40">
                  <c:v>0.90176630349088061</c:v>
                </c:pt>
                <c:pt idx="41">
                  <c:v>0.92829497568234653</c:v>
                </c:pt>
                <c:pt idx="42">
                  <c:v>0.9543799387113675</c:v>
                </c:pt>
                <c:pt idx="43">
                  <c:v>0.97994490917237753</c:v>
                </c:pt>
                <c:pt idx="44">
                  <c:v>1.0049107612835617</c:v>
                </c:pt>
                <c:pt idx="45">
                  <c:v>1.0291955657541958</c:v>
                </c:pt>
                <c:pt idx="46">
                  <c:v>1.0527146486171108</c:v>
                </c:pt>
                <c:pt idx="47">
                  <c:v>1.0753806718476147</c:v>
                </c:pt>
                <c:pt idx="48">
                  <c:v>1.0971037375643258</c:v>
                </c:pt>
                <c:pt idx="49">
                  <c:v>1.1177915175464901</c:v>
                </c:pt>
                <c:pt idx="50">
                  <c:v>1.1373494097024355</c:v>
                </c:pt>
                <c:pt idx="51">
                  <c:v>1.1556807229800241</c:v>
                </c:pt>
                <c:pt idx="52">
                  <c:v>1.1726868920182321</c:v>
                </c:pt>
                <c:pt idx="53">
                  <c:v>1.1882677225955689</c:v>
                </c:pt>
                <c:pt idx="54">
                  <c:v>1.2023216686336826</c:v>
                </c:pt>
                <c:pt idx="55">
                  <c:v>1.2147461411613221</c:v>
                </c:pt>
                <c:pt idx="56">
                  <c:v>1.2254378492347031</c:v>
                </c:pt>
                <c:pt idx="57">
                  <c:v>1.2342931723475044</c:v>
                </c:pt>
                <c:pt idx="58">
                  <c:v>1.2412085633497787</c:v>
                </c:pt>
                <c:pt idx="59">
                  <c:v>1.2460809803368678</c:v>
                </c:pt>
                <c:pt idx="60">
                  <c:v>1.2488083453743155</c:v>
                </c:pt>
                <c:pt idx="61">
                  <c:v>1.2492900273039598</c:v>
                </c:pt>
                <c:pt idx="62">
                  <c:v>1.2474273452422497</c:v>
                </c:pt>
                <c:pt idx="63">
                  <c:v>1.2431240887505692</c:v>
                </c:pt>
                <c:pt idx="64">
                  <c:v>1.2362870500451426</c:v>
                </c:pt>
                <c:pt idx="65">
                  <c:v>1.2268265630407573</c:v>
                </c:pt>
                <c:pt idx="66">
                  <c:v>1.2146570435074409</c:v>
                </c:pt>
                <c:pt idx="67">
                  <c:v>1.1996975241824115</c:v>
                </c:pt>
                <c:pt idx="68">
                  <c:v>1.1818721783411001</c:v>
                </c:pt>
                <c:pt idx="69">
                  <c:v>1.1611108251086089</c:v>
                </c:pt>
                <c:pt idx="70">
                  <c:v>1.1373494097024333</c:v>
                </c:pt>
                <c:pt idx="71">
                  <c:v>1.1105304518514729</c:v>
                </c:pt>
                <c:pt idx="72">
                  <c:v>1.080603455843022</c:v>
                </c:pt>
                <c:pt idx="73">
                  <c:v>1.0475252760127198</c:v>
                </c:pt>
                <c:pt idx="74">
                  <c:v>1.0112604320098411</c:v>
                </c:pt>
                <c:pt idx="75">
                  <c:v>0.97178136883471689</c:v>
                </c:pt>
                <c:pt idx="76">
                  <c:v>0.9290686574430157</c:v>
                </c:pt>
                <c:pt idx="77">
                  <c:v>0.88311113262476626</c:v>
                </c:pt>
                <c:pt idx="78">
                  <c:v>0.83390596587080168</c:v>
                </c:pt>
                <c:pt idx="79">
                  <c:v>0.78145867200886365</c:v>
                </c:pt>
                <c:pt idx="80">
                  <c:v>0.72578304949580963</c:v>
                </c:pt>
                <c:pt idx="81">
                  <c:v>0.6669010553598419</c:v>
                </c:pt>
                <c:pt idx="82">
                  <c:v>0.60484261686580021</c:v>
                </c:pt>
                <c:pt idx="83">
                  <c:v>0.53964538299706144</c:v>
                </c:pt>
                <c:pt idx="84">
                  <c:v>0.47135441978148857</c:v>
                </c:pt>
                <c:pt idx="85">
                  <c:v>0.40002185431220244</c:v>
                </c:pt>
                <c:pt idx="86">
                  <c:v>0.32570647300695915</c:v>
                </c:pt>
                <c:pt idx="87">
                  <c:v>0.24847328019836484</c:v>
                </c:pt>
                <c:pt idx="88">
                  <c:v>0.16839302354229477</c:v>
                </c:pt>
                <c:pt idx="89">
                  <c:v>8.5541692970722283E-2</c:v>
                </c:pt>
                <c:pt idx="90">
                  <c:v>0</c:v>
                </c:pt>
                <c:pt idx="91">
                  <c:v>-0.9833216784768477</c:v>
                </c:pt>
                <c:pt idx="92">
                  <c:v>-2.1314572474283495</c:v>
                </c:pt>
                <c:pt idx="93">
                  <c:v>-3.3567850235656533</c:v>
                </c:pt>
                <c:pt idx="94">
                  <c:v>-4.596336954754582</c:v>
                </c:pt>
                <c:pt idx="95">
                  <c:v>-5.8120985235484257</c:v>
                </c:pt>
                <c:pt idx="96">
                  <c:v>-6.9841375132125787</c:v>
                </c:pt>
                <c:pt idx="97">
                  <c:v>-8.1037367437369561</c:v>
                </c:pt>
                <c:pt idx="98">
                  <c:v>-9.1685384172587696</c:v>
                </c:pt>
                <c:pt idx="99">
                  <c:v>-10.179552359042292</c:v>
                </c:pt>
                <c:pt idx="100">
                  <c:v>-11.139433523068398</c:v>
                </c:pt>
                <c:pt idx="101">
                  <c:v>-12.051529170409674</c:v>
                </c:pt>
                <c:pt idx="102">
                  <c:v>-12.919368805914548</c:v>
                </c:pt>
                <c:pt idx="103">
                  <c:v>-13.74640217046522</c:v>
                </c:pt>
                <c:pt idx="104">
                  <c:v>-14.535873969282148</c:v>
                </c:pt>
                <c:pt idx="105">
                  <c:v>-15.290772824506453</c:v>
                </c:pt>
                <c:pt idx="106">
                  <c:v>-16.013819629364374</c:v>
                </c:pt>
                <c:pt idx="107">
                  <c:v>-16.707476001217039</c:v>
                </c:pt>
                <c:pt idx="108">
                  <c:v>-17.373962202349187</c:v>
                </c:pt>
                <c:pt idx="109">
                  <c:v>-18.015278744168533</c:v>
                </c:pt>
                <c:pt idx="110">
                  <c:v>-18.633228601204618</c:v>
                </c:pt>
                <c:pt idx="111">
                  <c:v>-19.229438474911596</c:v>
                </c:pt>
                <c:pt idx="112">
                  <c:v>-19.805378387130723</c:v>
                </c:pt>
                <c:pt idx="113">
                  <c:v>-20.362379342390263</c:v>
                </c:pt>
                <c:pt idx="114">
                  <c:v>-20.901649042397676</c:v>
                </c:pt>
                <c:pt idx="115">
                  <c:v>-21.424285758925503</c:v>
                </c:pt>
                <c:pt idx="116">
                  <c:v>-21.931290526339989</c:v>
                </c:pt>
                <c:pt idx="117">
                  <c:v>-22.423577832848029</c:v>
                </c:pt>
                <c:pt idx="118">
                  <c:v>-22.901984987634993</c:v>
                </c:pt>
                <c:pt idx="119">
                  <c:v>-23.367280329380304</c:v>
                </c:pt>
                <c:pt idx="120">
                  <c:v>-23.820170425748731</c:v>
                </c:pt>
                <c:pt idx="121">
                  <c:v>-24.261306396434922</c:v>
                </c:pt>
                <c:pt idx="122">
                  <c:v>-24.691289475804325</c:v>
                </c:pt>
                <c:pt idx="123">
                  <c:v>-25.110675915903595</c:v>
                </c:pt>
                <c:pt idx="124">
                  <c:v>-25.519981316934533</c:v>
                </c:pt>
                <c:pt idx="125">
                  <c:v>-25.919684460247485</c:v>
                </c:pt>
                <c:pt idx="126">
                  <c:v>-26.310230708448728</c:v>
                </c:pt>
                <c:pt idx="127">
                  <c:v>-26.692035028187505</c:v>
                </c:pt>
                <c:pt idx="128">
                  <c:v>-27.065484683441241</c:v>
                </c:pt>
                <c:pt idx="129">
                  <c:v>-27.43094164048064</c:v>
                </c:pt>
                <c:pt idx="130">
                  <c:v>-27.788744720027342</c:v>
                </c:pt>
                <c:pt idx="131">
                  <c:v>-28.13921152727454</c:v>
                </c:pt>
                <c:pt idx="132">
                  <c:v>-28.482640186298529</c:v>
                </c:pt>
                <c:pt idx="133">
                  <c:v>-28.81931090185919</c:v>
                </c:pt>
                <c:pt idx="134">
                  <c:v>-29.14948736855143</c:v>
                </c:pt>
                <c:pt idx="135">
                  <c:v>-29.473418044684077</c:v>
                </c:pt>
                <c:pt idx="136">
                  <c:v>-29.791337306030929</c:v>
                </c:pt>
                <c:pt idx="137">
                  <c:v>-30.103466492687925</c:v>
                </c:pt>
                <c:pt idx="138">
                  <c:v>-30.410014860620876</c:v>
                </c:pt>
                <c:pt idx="139">
                  <c:v>-30.711180448068145</c:v>
                </c:pt>
                <c:pt idx="140">
                  <c:v>-31.007150865730832</c:v>
                </c:pt>
                <c:pt idx="141">
                  <c:v>-31.298104018620549</c:v>
                </c:pt>
                <c:pt idx="142">
                  <c:v>-31.584208766509441</c:v>
                </c:pt>
                <c:pt idx="143">
                  <c:v>-31.865625529123839</c:v>
                </c:pt>
                <c:pt idx="144">
                  <c:v>-32.142506841523158</c:v>
                </c:pt>
                <c:pt idx="145">
                  <c:v>-32.414997864491795</c:v>
                </c:pt>
                <c:pt idx="146">
                  <c:v>-32.683236854243098</c:v>
                </c:pt>
                <c:pt idx="147">
                  <c:v>-32.947355595256397</c:v>
                </c:pt>
                <c:pt idx="148">
                  <c:v>-33.207479799665478</c:v>
                </c:pt>
                <c:pt idx="149">
                  <c:v>-33.463729476249448</c:v>
                </c:pt>
                <c:pt idx="150">
                  <c:v>-33.716219271760224</c:v>
                </c:pt>
                <c:pt idx="151">
                  <c:v>-33.965058787036575</c:v>
                </c:pt>
                <c:pt idx="152">
                  <c:v>-34.210352870109929</c:v>
                </c:pt>
                <c:pt idx="153">
                  <c:v>-34.452201888279674</c:v>
                </c:pt>
                <c:pt idx="154">
                  <c:v>-34.690701980949058</c:v>
                </c:pt>
                <c:pt idx="155">
                  <c:v>-34.925945294826008</c:v>
                </c:pt>
                <c:pt idx="156">
                  <c:v>-35.158020202952073</c:v>
                </c:pt>
                <c:pt idx="157">
                  <c:v>-35.387011508874195</c:v>
                </c:pt>
                <c:pt idx="158">
                  <c:v>-35.613000637152425</c:v>
                </c:pt>
                <c:pt idx="159">
                  <c:v>-35.836065811291085</c:v>
                </c:pt>
                <c:pt idx="160">
                  <c:v>-36.056282220076199</c:v>
                </c:pt>
                <c:pt idx="161">
                  <c:v>-36.273722173214644</c:v>
                </c:pt>
                <c:pt idx="162">
                  <c:v>-36.488455247094038</c:v>
                </c:pt>
                <c:pt idx="163">
                  <c:v>-36.700548421404889</c:v>
                </c:pt>
                <c:pt idx="164">
                  <c:v>-36.910066207307047</c:v>
                </c:pt>
                <c:pt idx="165">
                  <c:v>-37.117070767761419</c:v>
                </c:pt>
                <c:pt idx="166">
                  <c:v>-37.321622030594853</c:v>
                </c:pt>
                <c:pt idx="167">
                  <c:v>-37.523777794820816</c:v>
                </c:pt>
                <c:pt idx="168">
                  <c:v>-37.723593830693332</c:v>
                </c:pt>
                <c:pt idx="169">
                  <c:v>-37.921123973933717</c:v>
                </c:pt>
                <c:pt idx="170">
                  <c:v>-38.116420214531523</c:v>
                </c:pt>
                <c:pt idx="171">
                  <c:v>-38.30953278049391</c:v>
                </c:pt>
                <c:pt idx="172">
                  <c:v>-38.500510216883299</c:v>
                </c:pt>
                <c:pt idx="173">
                  <c:v>-38.689399460458674</c:v>
                </c:pt>
                <c:pt idx="174">
                  <c:v>-38.876245910212845</c:v>
                </c:pt>
                <c:pt idx="175">
                  <c:v>-39.061093494071571</c:v>
                </c:pt>
                <c:pt idx="176">
                  <c:v>-39.243984732005529</c:v>
                </c:pt>
                <c:pt idx="177">
                  <c:v>-39.424960795783058</c:v>
                </c:pt>
                <c:pt idx="178">
                  <c:v>-39.604061565577403</c:v>
                </c:pt>
                <c:pt idx="179">
                  <c:v>-39.781325683624814</c:v>
                </c:pt>
                <c:pt idx="180">
                  <c:v>-39.956790605116119</c:v>
                </c:pt>
              </c:numCache>
            </c:numRef>
          </c:yVal>
          <c:smooth val="1"/>
        </c:ser>
        <c:ser>
          <c:idx val="6"/>
          <c:order val="6"/>
          <c:tx>
            <c:strRef>
              <c:f>Sheet1!$H$4</c:f>
              <c:strCache>
                <c:ptCount val="1"/>
                <c:pt idx="0">
                  <c:v>Ϛ=0.6</c:v>
                </c:pt>
              </c:strCache>
            </c:strRef>
          </c:tx>
          <c:marker>
            <c:symbol val="none"/>
          </c:marker>
          <c:xVal>
            <c:numRef>
              <c:f>Sheet1!$A$5:$A$185</c:f>
              <c:numCache>
                <c:formatCode>General</c:formatCode>
                <c:ptCount val="181"/>
                <c:pt idx="0">
                  <c:v>0.1</c:v>
                </c:pt>
                <c:pt idx="1">
                  <c:v>0.11000000000000008</c:v>
                </c:pt>
                <c:pt idx="2">
                  <c:v>0.12000000000000002</c:v>
                </c:pt>
                <c:pt idx="3">
                  <c:v>0.13</c:v>
                </c:pt>
                <c:pt idx="4">
                  <c:v>0.14000000000000001</c:v>
                </c:pt>
                <c:pt idx="5">
                  <c:v>0.15000000000000024</c:v>
                </c:pt>
                <c:pt idx="6">
                  <c:v>0.16000000000000023</c:v>
                </c:pt>
                <c:pt idx="7">
                  <c:v>0.17000000000000004</c:v>
                </c:pt>
                <c:pt idx="8">
                  <c:v>0.18000000000000024</c:v>
                </c:pt>
                <c:pt idx="9">
                  <c:v>0.19000000000000025</c:v>
                </c:pt>
                <c:pt idx="10">
                  <c:v>0.20000000000000009</c:v>
                </c:pt>
                <c:pt idx="11">
                  <c:v>0.21000000000000021</c:v>
                </c:pt>
                <c:pt idx="12">
                  <c:v>0.22000000000000028</c:v>
                </c:pt>
                <c:pt idx="13">
                  <c:v>0.23000000000000009</c:v>
                </c:pt>
                <c:pt idx="14">
                  <c:v>0.24000000000000021</c:v>
                </c:pt>
                <c:pt idx="15">
                  <c:v>0.25000000000000011</c:v>
                </c:pt>
                <c:pt idx="16">
                  <c:v>0.26000000000000012</c:v>
                </c:pt>
                <c:pt idx="17">
                  <c:v>0.27000000000000018</c:v>
                </c:pt>
                <c:pt idx="18">
                  <c:v>0.2800000000000003</c:v>
                </c:pt>
                <c:pt idx="19">
                  <c:v>0.29000000000000031</c:v>
                </c:pt>
                <c:pt idx="20">
                  <c:v>0.30000000000000032</c:v>
                </c:pt>
                <c:pt idx="21">
                  <c:v>0.31000000000000077</c:v>
                </c:pt>
                <c:pt idx="22">
                  <c:v>0.32000000000000089</c:v>
                </c:pt>
                <c:pt idx="23">
                  <c:v>0.33000000000000096</c:v>
                </c:pt>
                <c:pt idx="24">
                  <c:v>0.34000000000000058</c:v>
                </c:pt>
                <c:pt idx="25">
                  <c:v>0.35000000000000031</c:v>
                </c:pt>
                <c:pt idx="26">
                  <c:v>0.36000000000000032</c:v>
                </c:pt>
                <c:pt idx="27">
                  <c:v>0.37000000000000038</c:v>
                </c:pt>
                <c:pt idx="28">
                  <c:v>0.38000000000000095</c:v>
                </c:pt>
                <c:pt idx="29">
                  <c:v>0.39000000000000096</c:v>
                </c:pt>
                <c:pt idx="30">
                  <c:v>0.4000000000000003</c:v>
                </c:pt>
                <c:pt idx="31">
                  <c:v>0.41000000000000031</c:v>
                </c:pt>
                <c:pt idx="32">
                  <c:v>0.42000000000000032</c:v>
                </c:pt>
                <c:pt idx="33">
                  <c:v>0.43000000000000038</c:v>
                </c:pt>
                <c:pt idx="34">
                  <c:v>0.44000000000000061</c:v>
                </c:pt>
                <c:pt idx="35">
                  <c:v>0.45000000000000034</c:v>
                </c:pt>
                <c:pt idx="36">
                  <c:v>0.4600000000000003</c:v>
                </c:pt>
                <c:pt idx="37">
                  <c:v>0.47000000000000031</c:v>
                </c:pt>
                <c:pt idx="38">
                  <c:v>0.48000000000000032</c:v>
                </c:pt>
                <c:pt idx="39">
                  <c:v>0.49000000000000032</c:v>
                </c:pt>
                <c:pt idx="40">
                  <c:v>0.50000000000000033</c:v>
                </c:pt>
                <c:pt idx="41">
                  <c:v>0.51000000000000034</c:v>
                </c:pt>
                <c:pt idx="42">
                  <c:v>0.52000000000000035</c:v>
                </c:pt>
                <c:pt idx="43">
                  <c:v>0.53000000000000069</c:v>
                </c:pt>
                <c:pt idx="44">
                  <c:v>0.5400000000000007</c:v>
                </c:pt>
                <c:pt idx="45">
                  <c:v>0.5500000000000006</c:v>
                </c:pt>
                <c:pt idx="46">
                  <c:v>0.56000000000000061</c:v>
                </c:pt>
                <c:pt idx="47">
                  <c:v>0.57000000000000062</c:v>
                </c:pt>
                <c:pt idx="48">
                  <c:v>0.58000000000000063</c:v>
                </c:pt>
                <c:pt idx="49">
                  <c:v>0.59000000000000064</c:v>
                </c:pt>
                <c:pt idx="50">
                  <c:v>0.60000000000000064</c:v>
                </c:pt>
                <c:pt idx="51">
                  <c:v>0.61000000000000065</c:v>
                </c:pt>
                <c:pt idx="52">
                  <c:v>0.62000000000000166</c:v>
                </c:pt>
                <c:pt idx="53">
                  <c:v>0.63000000000000189</c:v>
                </c:pt>
                <c:pt idx="54">
                  <c:v>0.6400000000000019</c:v>
                </c:pt>
                <c:pt idx="55">
                  <c:v>0.65000000000000191</c:v>
                </c:pt>
                <c:pt idx="56">
                  <c:v>0.66000000000000203</c:v>
                </c:pt>
                <c:pt idx="57">
                  <c:v>0.67000000000000204</c:v>
                </c:pt>
                <c:pt idx="58">
                  <c:v>0.68000000000000138</c:v>
                </c:pt>
                <c:pt idx="59">
                  <c:v>0.6900000000000015</c:v>
                </c:pt>
                <c:pt idx="60">
                  <c:v>0.70000000000000062</c:v>
                </c:pt>
                <c:pt idx="61">
                  <c:v>0.71000000000000063</c:v>
                </c:pt>
                <c:pt idx="62">
                  <c:v>0.72000000000000064</c:v>
                </c:pt>
                <c:pt idx="63">
                  <c:v>0.73000000000000065</c:v>
                </c:pt>
                <c:pt idx="64">
                  <c:v>0.74000000000000177</c:v>
                </c:pt>
                <c:pt idx="65">
                  <c:v>0.75000000000000189</c:v>
                </c:pt>
                <c:pt idx="66">
                  <c:v>0.76000000000000201</c:v>
                </c:pt>
                <c:pt idx="67">
                  <c:v>0.77000000000000124</c:v>
                </c:pt>
                <c:pt idx="68">
                  <c:v>0.78000000000000069</c:v>
                </c:pt>
                <c:pt idx="69">
                  <c:v>0.7900000000000007</c:v>
                </c:pt>
                <c:pt idx="70">
                  <c:v>0.8000000000000006</c:v>
                </c:pt>
                <c:pt idx="71">
                  <c:v>0.81000000000000061</c:v>
                </c:pt>
                <c:pt idx="72">
                  <c:v>0.82000000000000062</c:v>
                </c:pt>
                <c:pt idx="73">
                  <c:v>0.83000000000000063</c:v>
                </c:pt>
                <c:pt idx="74">
                  <c:v>0.84000000000000064</c:v>
                </c:pt>
                <c:pt idx="75">
                  <c:v>0.85000000000000064</c:v>
                </c:pt>
                <c:pt idx="76">
                  <c:v>0.86000000000000065</c:v>
                </c:pt>
                <c:pt idx="77">
                  <c:v>0.87000000000000188</c:v>
                </c:pt>
                <c:pt idx="78">
                  <c:v>0.88000000000000134</c:v>
                </c:pt>
                <c:pt idx="79">
                  <c:v>0.89000000000000135</c:v>
                </c:pt>
                <c:pt idx="80">
                  <c:v>0.90000000000000069</c:v>
                </c:pt>
                <c:pt idx="81">
                  <c:v>0.9100000000000007</c:v>
                </c:pt>
                <c:pt idx="82">
                  <c:v>0.92000000000000071</c:v>
                </c:pt>
                <c:pt idx="83">
                  <c:v>0.93000000000000071</c:v>
                </c:pt>
                <c:pt idx="84">
                  <c:v>0.94000000000000072</c:v>
                </c:pt>
                <c:pt idx="85">
                  <c:v>0.95000000000000073</c:v>
                </c:pt>
                <c:pt idx="86">
                  <c:v>0.96000000000000074</c:v>
                </c:pt>
                <c:pt idx="87">
                  <c:v>0.97000000000000053</c:v>
                </c:pt>
                <c:pt idx="88">
                  <c:v>0.98000000000000076</c:v>
                </c:pt>
                <c:pt idx="89">
                  <c:v>0.99000000000000077</c:v>
                </c:pt>
                <c:pt idx="90">
                  <c:v>1</c:v>
                </c:pt>
                <c:pt idx="91">
                  <c:v>1.1000000000000001</c:v>
                </c:pt>
                <c:pt idx="92">
                  <c:v>1.2</c:v>
                </c:pt>
                <c:pt idx="93">
                  <c:v>1.3</c:v>
                </c:pt>
                <c:pt idx="94">
                  <c:v>1.4</c:v>
                </c:pt>
                <c:pt idx="95">
                  <c:v>1.5000000000000002</c:v>
                </c:pt>
                <c:pt idx="96">
                  <c:v>1.6000000000000003</c:v>
                </c:pt>
                <c:pt idx="97">
                  <c:v>1.7000000000000017</c:v>
                </c:pt>
                <c:pt idx="98">
                  <c:v>1.8000000000000005</c:v>
                </c:pt>
                <c:pt idx="99">
                  <c:v>1.9000000000000017</c:v>
                </c:pt>
                <c:pt idx="100">
                  <c:v>2.0000000000000009</c:v>
                </c:pt>
                <c:pt idx="101">
                  <c:v>2.1000000000000005</c:v>
                </c:pt>
                <c:pt idx="102">
                  <c:v>2.2000000000000011</c:v>
                </c:pt>
                <c:pt idx="103">
                  <c:v>2.3000000000000007</c:v>
                </c:pt>
                <c:pt idx="104">
                  <c:v>2.4000000000000008</c:v>
                </c:pt>
                <c:pt idx="105">
                  <c:v>2.5000000000000009</c:v>
                </c:pt>
                <c:pt idx="106">
                  <c:v>2.6000000000000014</c:v>
                </c:pt>
                <c:pt idx="107">
                  <c:v>2.7000000000000011</c:v>
                </c:pt>
                <c:pt idx="108">
                  <c:v>2.8000000000000007</c:v>
                </c:pt>
                <c:pt idx="109">
                  <c:v>2.9000000000000008</c:v>
                </c:pt>
                <c:pt idx="110">
                  <c:v>3.0000000000000018</c:v>
                </c:pt>
                <c:pt idx="111">
                  <c:v>3.1000000000000014</c:v>
                </c:pt>
                <c:pt idx="112">
                  <c:v>3.2000000000000042</c:v>
                </c:pt>
                <c:pt idx="113">
                  <c:v>3.3000000000000007</c:v>
                </c:pt>
                <c:pt idx="114">
                  <c:v>3.4000000000000021</c:v>
                </c:pt>
                <c:pt idx="115">
                  <c:v>3.5000000000000018</c:v>
                </c:pt>
                <c:pt idx="116">
                  <c:v>3.6000000000000032</c:v>
                </c:pt>
                <c:pt idx="117">
                  <c:v>3.7000000000000042</c:v>
                </c:pt>
                <c:pt idx="118">
                  <c:v>3.8000000000000025</c:v>
                </c:pt>
                <c:pt idx="119">
                  <c:v>3.9000000000000021</c:v>
                </c:pt>
                <c:pt idx="120">
                  <c:v>4.0000000000000027</c:v>
                </c:pt>
                <c:pt idx="121">
                  <c:v>4.1000000000000005</c:v>
                </c:pt>
                <c:pt idx="122">
                  <c:v>4.2000000000000028</c:v>
                </c:pt>
                <c:pt idx="123">
                  <c:v>4.3000000000000025</c:v>
                </c:pt>
                <c:pt idx="124">
                  <c:v>4.400000000000003</c:v>
                </c:pt>
                <c:pt idx="125">
                  <c:v>4.5000000000000027</c:v>
                </c:pt>
                <c:pt idx="126">
                  <c:v>4.6000000000000005</c:v>
                </c:pt>
                <c:pt idx="127">
                  <c:v>4.7000000000000028</c:v>
                </c:pt>
                <c:pt idx="128">
                  <c:v>4.8000000000000025</c:v>
                </c:pt>
                <c:pt idx="129">
                  <c:v>4.900000000000003</c:v>
                </c:pt>
                <c:pt idx="130">
                  <c:v>5.0000000000000036</c:v>
                </c:pt>
                <c:pt idx="131">
                  <c:v>5.1000000000000005</c:v>
                </c:pt>
                <c:pt idx="132">
                  <c:v>5.2000000000000037</c:v>
                </c:pt>
                <c:pt idx="133">
                  <c:v>5.3000000000000025</c:v>
                </c:pt>
                <c:pt idx="134">
                  <c:v>5.4000000000000039</c:v>
                </c:pt>
                <c:pt idx="135">
                  <c:v>5.5000000000000036</c:v>
                </c:pt>
                <c:pt idx="136">
                  <c:v>5.6000000000000041</c:v>
                </c:pt>
                <c:pt idx="137">
                  <c:v>5.7000000000000037</c:v>
                </c:pt>
                <c:pt idx="138">
                  <c:v>5.8000000000000043</c:v>
                </c:pt>
                <c:pt idx="139">
                  <c:v>5.9000000000000039</c:v>
                </c:pt>
                <c:pt idx="140">
                  <c:v>6.0000000000000044</c:v>
                </c:pt>
                <c:pt idx="141">
                  <c:v>6.1000000000000041</c:v>
                </c:pt>
                <c:pt idx="142">
                  <c:v>6.2000000000000064</c:v>
                </c:pt>
                <c:pt idx="143">
                  <c:v>6.3000000000000043</c:v>
                </c:pt>
                <c:pt idx="144">
                  <c:v>6.4000000000000083</c:v>
                </c:pt>
                <c:pt idx="145">
                  <c:v>6.5000000000000044</c:v>
                </c:pt>
                <c:pt idx="146">
                  <c:v>6.600000000000005</c:v>
                </c:pt>
                <c:pt idx="147">
                  <c:v>6.7000000000000064</c:v>
                </c:pt>
                <c:pt idx="148">
                  <c:v>6.8000000000000052</c:v>
                </c:pt>
                <c:pt idx="149">
                  <c:v>6.9000000000000083</c:v>
                </c:pt>
                <c:pt idx="150">
                  <c:v>7.0000000000000053</c:v>
                </c:pt>
                <c:pt idx="151">
                  <c:v>7.100000000000005</c:v>
                </c:pt>
                <c:pt idx="152">
                  <c:v>7.2000000000000064</c:v>
                </c:pt>
                <c:pt idx="153">
                  <c:v>7.3000000000000052</c:v>
                </c:pt>
                <c:pt idx="154">
                  <c:v>7.4000000000000083</c:v>
                </c:pt>
                <c:pt idx="155">
                  <c:v>7.5000000000000053</c:v>
                </c:pt>
                <c:pt idx="156">
                  <c:v>7.6000000000000059</c:v>
                </c:pt>
                <c:pt idx="157">
                  <c:v>7.7000000000000064</c:v>
                </c:pt>
                <c:pt idx="158">
                  <c:v>7.800000000000006</c:v>
                </c:pt>
                <c:pt idx="159">
                  <c:v>7.9000000000000083</c:v>
                </c:pt>
                <c:pt idx="160">
                  <c:v>8.0000000000000053</c:v>
                </c:pt>
                <c:pt idx="161">
                  <c:v>8.100000000000005</c:v>
                </c:pt>
                <c:pt idx="162">
                  <c:v>8.2000000000000011</c:v>
                </c:pt>
                <c:pt idx="163">
                  <c:v>8.300000000000006</c:v>
                </c:pt>
                <c:pt idx="164">
                  <c:v>8.4000000000000057</c:v>
                </c:pt>
                <c:pt idx="165">
                  <c:v>8.5000000000000071</c:v>
                </c:pt>
                <c:pt idx="166">
                  <c:v>8.600000000000005</c:v>
                </c:pt>
                <c:pt idx="167">
                  <c:v>8.7000000000000011</c:v>
                </c:pt>
                <c:pt idx="168">
                  <c:v>8.800000000000006</c:v>
                </c:pt>
                <c:pt idx="169">
                  <c:v>8.9000000000000075</c:v>
                </c:pt>
                <c:pt idx="170">
                  <c:v>9.0000000000000071</c:v>
                </c:pt>
                <c:pt idx="171">
                  <c:v>9.100000000000005</c:v>
                </c:pt>
                <c:pt idx="172">
                  <c:v>9.2000000000000011</c:v>
                </c:pt>
                <c:pt idx="173">
                  <c:v>9.3000000000000078</c:v>
                </c:pt>
                <c:pt idx="174">
                  <c:v>9.4000000000000075</c:v>
                </c:pt>
                <c:pt idx="175">
                  <c:v>9.5000000000000071</c:v>
                </c:pt>
                <c:pt idx="176">
                  <c:v>9.600000000000005</c:v>
                </c:pt>
                <c:pt idx="177">
                  <c:v>9.7000000000000082</c:v>
                </c:pt>
                <c:pt idx="178">
                  <c:v>9.8000000000000078</c:v>
                </c:pt>
                <c:pt idx="179">
                  <c:v>9.9000000000000075</c:v>
                </c:pt>
                <c:pt idx="180">
                  <c:v>10</c:v>
                </c:pt>
              </c:numCache>
            </c:numRef>
          </c:xVal>
          <c:yVal>
            <c:numRef>
              <c:f>Sheet1!$H$5:$H$185</c:f>
              <c:numCache>
                <c:formatCode>General</c:formatCode>
                <c:ptCount val="181"/>
                <c:pt idx="0">
                  <c:v>2.3952125395456329E-2</c:v>
                </c:pt>
                <c:pt idx="1">
                  <c:v>2.8887806857860847E-2</c:v>
                </c:pt>
                <c:pt idx="2">
                  <c:v>3.4255698231006076E-2</c:v>
                </c:pt>
                <c:pt idx="3">
                  <c:v>4.0045299410575622E-2</c:v>
                </c:pt>
                <c:pt idx="4">
                  <c:v>4.6245121764477343E-2</c:v>
                </c:pt>
                <c:pt idx="5">
                  <c:v>5.284266990814878E-2</c:v>
                </c:pt>
                <c:pt idx="6">
                  <c:v>5.9824422300810434E-2</c:v>
                </c:pt>
                <c:pt idx="7">
                  <c:v>6.7175810738557148E-2</c:v>
                </c:pt>
                <c:pt idx="8">
                  <c:v>7.4881198829966147E-2</c:v>
                </c:pt>
                <c:pt idx="9">
                  <c:v>8.292385955068772E-2</c:v>
                </c:pt>
                <c:pt idx="10">
                  <c:v>9.1285951985140348E-2</c:v>
                </c:pt>
                <c:pt idx="11">
                  <c:v>9.9948497376167261E-2</c:v>
                </c:pt>
                <c:pt idx="12">
                  <c:v>0.10889135461711463</c:v>
                </c:pt>
                <c:pt idx="13">
                  <c:v>0.11809319533562779</c:v>
                </c:pt>
                <c:pt idx="14">
                  <c:v>0.12753147873419204</c:v>
                </c:pt>
                <c:pt idx="15">
                  <c:v>0.13718242636936459</c:v>
                </c:pt>
                <c:pt idx="16">
                  <c:v>0.14702099706955718</c:v>
                </c:pt>
                <c:pt idx="17">
                  <c:v>0.15702086221016603</c:v>
                </c:pt>
                <c:pt idx="18">
                  <c:v>0.16715438158481247</c:v>
                </c:pt>
                <c:pt idx="19">
                  <c:v>0.17739258013222858</c:v>
                </c:pt>
                <c:pt idx="20">
                  <c:v>0.18770512579999252</c:v>
                </c:pt>
                <c:pt idx="21">
                  <c:v>0.19806030884855469</c:v>
                </c:pt>
                <c:pt idx="22">
                  <c:v>0.20842502292179579</c:v>
                </c:pt>
                <c:pt idx="23">
                  <c:v>0.21876474823338371</c:v>
                </c:pt>
                <c:pt idx="24">
                  <c:v>0.22904353724132082</c:v>
                </c:pt>
                <c:pt idx="25">
                  <c:v>0.23922400320585502</c:v>
                </c:pt>
                <c:pt idx="26">
                  <c:v>0.24926731204820424</c:v>
                </c:pt>
                <c:pt idx="27">
                  <c:v>0.25913317794872576</c:v>
                </c:pt>
                <c:pt idx="28">
                  <c:v>0.26877986314300967</c:v>
                </c:pt>
                <c:pt idx="29">
                  <c:v>0.27816418239215657</c:v>
                </c:pt>
                <c:pt idx="30">
                  <c:v>0.28724151261894776</c:v>
                </c:pt>
                <c:pt idx="31">
                  <c:v>0.29596580821378932</c:v>
                </c:pt>
                <c:pt idx="32">
                  <c:v>0.30428962252288638</c:v>
                </c:pt>
                <c:pt idx="33">
                  <c:v>0.3121641360351543</c:v>
                </c:pt>
                <c:pt idx="34">
                  <c:v>0.31953919178326701</c:v>
                </c:pt>
                <c:pt idx="35">
                  <c:v>0.32636333846719962</c:v>
                </c:pt>
                <c:pt idx="36">
                  <c:v>0.33258388179489501</c:v>
                </c:pt>
                <c:pt idx="37">
                  <c:v>0.33814694451342486</c:v>
                </c:pt>
                <c:pt idx="38">
                  <c:v>0.34299753557467155</c:v>
                </c:pt>
                <c:pt idx="39">
                  <c:v>0.34707962884104665</c:v>
                </c:pt>
                <c:pt idx="40">
                  <c:v>0.35033625168901988</c:v>
                </c:pt>
                <c:pt idx="41">
                  <c:v>0.35270958381004403</c:v>
                </c:pt>
                <c:pt idx="42">
                  <c:v>0.3541410664400052</c:v>
                </c:pt>
                <c:pt idx="43">
                  <c:v>0.35457152216896431</c:v>
                </c:pt>
                <c:pt idx="44">
                  <c:v>0.35394128539271863</c:v>
                </c:pt>
                <c:pt idx="45">
                  <c:v>0.35219034336681437</c:v>
                </c:pt>
                <c:pt idx="46">
                  <c:v>0.34925848771238238</c:v>
                </c:pt>
                <c:pt idx="47">
                  <c:v>0.34508547610217916</c:v>
                </c:pt>
                <c:pt idx="48">
                  <c:v>0.33961120372571174</c:v>
                </c:pt>
                <c:pt idx="49">
                  <c:v>0.33277588399519703</c:v>
                </c:pt>
                <c:pt idx="50">
                  <c:v>0.32452023781137967</c:v>
                </c:pt>
                <c:pt idx="51">
                  <c:v>0.31478569056161398</c:v>
                </c:pt>
                <c:pt idx="52">
                  <c:v>0.30351457587439756</c:v>
                </c:pt>
                <c:pt idx="53">
                  <c:v>0.29065034500741432</c:v>
                </c:pt>
                <c:pt idx="54">
                  <c:v>0.27613778060283595</c:v>
                </c:pt>
                <c:pt idx="55">
                  <c:v>0.25992321340714086</c:v>
                </c:pt>
                <c:pt idx="56">
                  <c:v>0.24195474042641557</c:v>
                </c:pt>
                <c:pt idx="57">
                  <c:v>0.22218244287501851</c:v>
                </c:pt>
                <c:pt idx="58">
                  <c:v>0.20055860217913851</c:v>
                </c:pt>
                <c:pt idx="59">
                  <c:v>0.17703791221996848</c:v>
                </c:pt>
                <c:pt idx="60">
                  <c:v>0.15157768594723894</c:v>
                </c:pt>
                <c:pt idx="61">
                  <c:v>0.12413805446500704</c:v>
                </c:pt>
                <c:pt idx="62">
                  <c:v>9.4682156690156005E-2</c:v>
                </c:pt>
                <c:pt idx="63">
                  <c:v>6.3176317711740732E-2</c:v>
                </c:pt>
                <c:pt idx="64">
                  <c:v>2.9590214037024692E-2</c:v>
                </c:pt>
                <c:pt idx="65">
                  <c:v>-6.1029760017975833E-3</c:v>
                </c:pt>
                <c:pt idx="66">
                  <c:v>-4.3926438288014714E-2</c:v>
                </c:pt>
                <c:pt idx="67">
                  <c:v>-8.3899606868687221E-2</c:v>
                </c:pt>
                <c:pt idx="68">
                  <c:v>-0.12603806709756721</c:v>
                </c:pt>
                <c:pt idx="69">
                  <c:v>-0.17035347906114484</c:v>
                </c:pt>
                <c:pt idx="70">
                  <c:v>-0.21685352215705805</c:v>
                </c:pt>
                <c:pt idx="71">
                  <c:v>-0.26554186145803604</c:v>
                </c:pt>
                <c:pt idx="72">
                  <c:v>-0.31641813624586529</c:v>
                </c:pt>
                <c:pt idx="73">
                  <c:v>-0.36947797084362854</c:v>
                </c:pt>
                <c:pt idx="74">
                  <c:v>-0.42471300761558356</c:v>
                </c:pt>
                <c:pt idx="75">
                  <c:v>-0.48211096174782087</c:v>
                </c:pt>
                <c:pt idx="76">
                  <c:v>-0.54165569717412865</c:v>
                </c:pt>
                <c:pt idx="77">
                  <c:v>-0.60332732277540602</c:v>
                </c:pt>
                <c:pt idx="78">
                  <c:v>-0.6671023077617354</c:v>
                </c:pt>
                <c:pt idx="79">
                  <c:v>-0.73295361494783262</c:v>
                </c:pt>
                <c:pt idx="80">
                  <c:v>-0.80085085045870008</c:v>
                </c:pt>
                <c:pt idx="81">
                  <c:v>-0.87076042825507716</c:v>
                </c:pt>
                <c:pt idx="82">
                  <c:v>-0.94264574775015064</c:v>
                </c:pt>
                <c:pt idx="83">
                  <c:v>-1.0164673827006754</c:v>
                </c:pt>
                <c:pt idx="84">
                  <c:v>-1.0921832794979975</c:v>
                </c:pt>
                <c:pt idx="85">
                  <c:v>-1.1697489629566489</c:v>
                </c:pt>
                <c:pt idx="86">
                  <c:v>-1.2491177476995978</c:v>
                </c:pt>
                <c:pt idx="87">
                  <c:v>-1.3302409532680031</c:v>
                </c:pt>
                <c:pt idx="88">
                  <c:v>-1.4130681211371339</c:v>
                </c:pt>
                <c:pt idx="89">
                  <c:v>-1.4975472318970371</c:v>
                </c:pt>
                <c:pt idx="90">
                  <c:v>-1.583624920952494</c:v>
                </c:pt>
                <c:pt idx="91">
                  <c:v>-2.5200302053845891</c:v>
                </c:pt>
                <c:pt idx="92">
                  <c:v>-3.5548983290338403</c:v>
                </c:pt>
                <c:pt idx="93">
                  <c:v>-4.6384821405088097</c:v>
                </c:pt>
                <c:pt idx="94">
                  <c:v>-5.733358400660693</c:v>
                </c:pt>
                <c:pt idx="95">
                  <c:v>-6.8146737353373164</c:v>
                </c:pt>
                <c:pt idx="96">
                  <c:v>-7.8675142214555889</c:v>
                </c:pt>
                <c:pt idx="97">
                  <c:v>-8.883873212318024</c:v>
                </c:pt>
                <c:pt idx="98">
                  <c:v>-9.8601890200707505</c:v>
                </c:pt>
                <c:pt idx="99">
                  <c:v>-10.795610875628524</c:v>
                </c:pt>
                <c:pt idx="100">
                  <c:v>-11.690863574870235</c:v>
                </c:pt>
                <c:pt idx="101">
                  <c:v>-12.547534544217971</c:v>
                </c:pt>
                <c:pt idx="102">
                  <c:v>-13.367638336290074</c:v>
                </c:pt>
                <c:pt idx="103">
                  <c:v>-14.153356656499374</c:v>
                </c:pt>
                <c:pt idx="104">
                  <c:v>-14.906887167131895</c:v>
                </c:pt>
                <c:pt idx="105">
                  <c:v>-15.630358834262561</c:v>
                </c:pt>
                <c:pt idx="106">
                  <c:v>-16.325787561715018</c:v>
                </c:pt>
                <c:pt idx="107">
                  <c:v>-16.995055933361897</c:v>
                </c:pt>
                <c:pt idx="108">
                  <c:v>-17.63990714102874</c:v>
                </c:pt>
                <c:pt idx="109">
                  <c:v>-18.261947032812127</c:v>
                </c:pt>
                <c:pt idx="110">
                  <c:v>-18.862650590297577</c:v>
                </c:pt>
                <c:pt idx="111">
                  <c:v>-19.443370603875589</c:v>
                </c:pt>
                <c:pt idx="112">
                  <c:v>-20.005347214808666</c:v>
                </c:pt>
                <c:pt idx="113">
                  <c:v>-20.549717546465519</c:v>
                </c:pt>
                <c:pt idx="114">
                  <c:v>-21.077524987401627</c:v>
                </c:pt>
                <c:pt idx="115">
                  <c:v>-21.589727896954244</c:v>
                </c:pt>
                <c:pt idx="116">
                  <c:v>-22.087207629889104</c:v>
                </c:pt>
                <c:pt idx="117">
                  <c:v>-22.570775851452545</c:v>
                </c:pt>
                <c:pt idx="118">
                  <c:v>-23.041181157324591</c:v>
                </c:pt>
                <c:pt idx="119">
                  <c:v>-23.499115036509949</c:v>
                </c:pt>
                <c:pt idx="120">
                  <c:v>-23.945217226749083</c:v>
                </c:pt>
                <c:pt idx="121">
                  <c:v>-24.380080516321005</c:v>
                </c:pt>
                <c:pt idx="122">
                  <c:v>-24.80425504613914</c:v>
                </c:pt>
                <c:pt idx="123">
                  <c:v>-25.21825216366517</c:v>
                </c:pt>
                <c:pt idx="124">
                  <c:v>-25.622547876546658</c:v>
                </c:pt>
                <c:pt idx="125">
                  <c:v>-26.017585949721887</c:v>
                </c:pt>
                <c:pt idx="126">
                  <c:v>-26.403780685459626</c:v>
                </c:pt>
                <c:pt idx="127">
                  <c:v>-26.781519421654561</c:v>
                </c:pt>
                <c:pt idx="128">
                  <c:v>-27.151164779808784</c:v>
                </c:pt>
                <c:pt idx="129">
                  <c:v>-27.513056690567169</c:v>
                </c:pt>
                <c:pt idx="130">
                  <c:v>-27.867514221455632</c:v>
                </c:pt>
                <c:pt idx="131">
                  <c:v>-28.214837228587555</c:v>
                </c:pt>
                <c:pt idx="132">
                  <c:v>-28.555307851551184</c:v>
                </c:pt>
                <c:pt idx="133">
                  <c:v>-28.889191868425989</c:v>
                </c:pt>
                <c:pt idx="134">
                  <c:v>-29.216739925885587</c:v>
                </c:pt>
                <c:pt idx="135">
                  <c:v>-29.538188657595992</c:v>
                </c:pt>
                <c:pt idx="136">
                  <c:v>-29.85376170257727</c:v>
                </c:pt>
                <c:pt idx="137">
                  <c:v>-30.163670633851787</c:v>
                </c:pt>
                <c:pt idx="138">
                  <c:v>-30.468115806517254</c:v>
                </c:pt>
                <c:pt idx="139">
                  <c:v>-30.767287133346578</c:v>
                </c:pt>
                <c:pt idx="140">
                  <c:v>-31.061364795103888</c:v>
                </c:pt>
                <c:pt idx="141">
                  <c:v>-31.350519891969803</c:v>
                </c:pt>
                <c:pt idx="142">
                  <c:v>-31.634915041761907</c:v>
                </c:pt>
                <c:pt idx="143">
                  <c:v>-31.914704930019408</c:v>
                </c:pt>
                <c:pt idx="144">
                  <c:v>-32.190036816478425</c:v>
                </c:pt>
                <c:pt idx="145">
                  <c:v>-32.461051001977708</c:v>
                </c:pt>
                <c:pt idx="146">
                  <c:v>-32.727881259418147</c:v>
                </c:pt>
                <c:pt idx="147">
                  <c:v>-32.990655232015413</c:v>
                </c:pt>
                <c:pt idx="148">
                  <c:v>-33.249494801759155</c:v>
                </c:pt>
                <c:pt idx="149">
                  <c:v>-33.504516430697386</c:v>
                </c:pt>
                <c:pt idx="150">
                  <c:v>-33.755831477397528</c:v>
                </c:pt>
                <c:pt idx="151">
                  <c:v>-34.003546490709674</c:v>
                </c:pt>
                <c:pt idx="152">
                  <c:v>-34.247763482745754</c:v>
                </c:pt>
                <c:pt idx="153">
                  <c:v>-34.488580182809073</c:v>
                </c:pt>
                <c:pt idx="154">
                  <c:v>-34.726090273836732</c:v>
                </c:pt>
                <c:pt idx="155">
                  <c:v>-34.960383612777093</c:v>
                </c:pt>
                <c:pt idx="156">
                  <c:v>-35.191546436188908</c:v>
                </c:pt>
                <c:pt idx="157">
                  <c:v>-35.419661552230771</c:v>
                </c:pt>
                <c:pt idx="158">
                  <c:v>-35.644808520107716</c:v>
                </c:pt>
                <c:pt idx="159">
                  <c:v>-35.867063817936142</c:v>
                </c:pt>
                <c:pt idx="160">
                  <c:v>-36.086500999919522</c:v>
                </c:pt>
                <c:pt idx="161">
                  <c:v>-36.303190843630496</c:v>
                </c:pt>
                <c:pt idx="162">
                  <c:v>-36.517201488142391</c:v>
                </c:pt>
                <c:pt idx="163">
                  <c:v>-36.728598563679938</c:v>
                </c:pt>
                <c:pt idx="164">
                  <c:v>-36.937445313402776</c:v>
                </c:pt>
                <c:pt idx="165">
                  <c:v>-37.143802707894793</c:v>
                </c:pt>
                <c:pt idx="166">
                  <c:v>-37.34772955286644</c:v>
                </c:pt>
                <c:pt idx="167">
                  <c:v>-37.549282590555585</c:v>
                </c:pt>
                <c:pt idx="168">
                  <c:v>-37.748516595255836</c:v>
                </c:pt>
                <c:pt idx="169">
                  <c:v>-37.945484463382861</c:v>
                </c:pt>
                <c:pt idx="170">
                  <c:v>-38.140237298444674</c:v>
                </c:pt>
                <c:pt idx="171">
                  <c:v>-38.332824491255018</c:v>
                </c:pt>
                <c:pt idx="172">
                  <c:v>-38.523293795714544</c:v>
                </c:pt>
                <c:pt idx="173">
                  <c:v>-38.711691400439754</c:v>
                </c:pt>
                <c:pt idx="174">
                  <c:v>-38.898061996518301</c:v>
                </c:pt>
                <c:pt idx="175">
                  <c:v>-39.082448841633521</c:v>
                </c:pt>
                <c:pt idx="176">
                  <c:v>-39.264893820792445</c:v>
                </c:pt>
                <c:pt idx="177">
                  <c:v>-39.445437503868497</c:v>
                </c:pt>
                <c:pt idx="178">
                  <c:v>-39.62411920016006</c:v>
                </c:pt>
                <c:pt idx="179">
                  <c:v>-39.800977010144294</c:v>
                </c:pt>
                <c:pt idx="180">
                  <c:v>-39.97604787460444</c:v>
                </c:pt>
              </c:numCache>
            </c:numRef>
          </c:yVal>
          <c:smooth val="1"/>
        </c:ser>
        <c:ser>
          <c:idx val="7"/>
          <c:order val="7"/>
          <c:tx>
            <c:strRef>
              <c:f>Sheet1!$I$4</c:f>
              <c:strCache>
                <c:ptCount val="1"/>
                <c:pt idx="0">
                  <c:v>Ϛ=0.7</c:v>
                </c:pt>
              </c:strCache>
            </c:strRef>
          </c:tx>
          <c:marker>
            <c:symbol val="none"/>
          </c:marker>
          <c:xVal>
            <c:numRef>
              <c:f>Sheet1!$A$5:$A$185</c:f>
              <c:numCache>
                <c:formatCode>General</c:formatCode>
                <c:ptCount val="181"/>
                <c:pt idx="0">
                  <c:v>0.1</c:v>
                </c:pt>
                <c:pt idx="1">
                  <c:v>0.11000000000000008</c:v>
                </c:pt>
                <c:pt idx="2">
                  <c:v>0.12000000000000002</c:v>
                </c:pt>
                <c:pt idx="3">
                  <c:v>0.13</c:v>
                </c:pt>
                <c:pt idx="4">
                  <c:v>0.14000000000000001</c:v>
                </c:pt>
                <c:pt idx="5">
                  <c:v>0.15000000000000024</c:v>
                </c:pt>
                <c:pt idx="6">
                  <c:v>0.16000000000000023</c:v>
                </c:pt>
                <c:pt idx="7">
                  <c:v>0.17000000000000004</c:v>
                </c:pt>
                <c:pt idx="8">
                  <c:v>0.18000000000000024</c:v>
                </c:pt>
                <c:pt idx="9">
                  <c:v>0.19000000000000025</c:v>
                </c:pt>
                <c:pt idx="10">
                  <c:v>0.20000000000000009</c:v>
                </c:pt>
                <c:pt idx="11">
                  <c:v>0.21000000000000021</c:v>
                </c:pt>
                <c:pt idx="12">
                  <c:v>0.22000000000000028</c:v>
                </c:pt>
                <c:pt idx="13">
                  <c:v>0.23000000000000009</c:v>
                </c:pt>
                <c:pt idx="14">
                  <c:v>0.24000000000000021</c:v>
                </c:pt>
                <c:pt idx="15">
                  <c:v>0.25000000000000011</c:v>
                </c:pt>
                <c:pt idx="16">
                  <c:v>0.26000000000000012</c:v>
                </c:pt>
                <c:pt idx="17">
                  <c:v>0.27000000000000018</c:v>
                </c:pt>
                <c:pt idx="18">
                  <c:v>0.2800000000000003</c:v>
                </c:pt>
                <c:pt idx="19">
                  <c:v>0.29000000000000031</c:v>
                </c:pt>
                <c:pt idx="20">
                  <c:v>0.30000000000000032</c:v>
                </c:pt>
                <c:pt idx="21">
                  <c:v>0.31000000000000077</c:v>
                </c:pt>
                <c:pt idx="22">
                  <c:v>0.32000000000000089</c:v>
                </c:pt>
                <c:pt idx="23">
                  <c:v>0.33000000000000096</c:v>
                </c:pt>
                <c:pt idx="24">
                  <c:v>0.34000000000000058</c:v>
                </c:pt>
                <c:pt idx="25">
                  <c:v>0.35000000000000031</c:v>
                </c:pt>
                <c:pt idx="26">
                  <c:v>0.36000000000000032</c:v>
                </c:pt>
                <c:pt idx="27">
                  <c:v>0.37000000000000038</c:v>
                </c:pt>
                <c:pt idx="28">
                  <c:v>0.38000000000000095</c:v>
                </c:pt>
                <c:pt idx="29">
                  <c:v>0.39000000000000096</c:v>
                </c:pt>
                <c:pt idx="30">
                  <c:v>0.4000000000000003</c:v>
                </c:pt>
                <c:pt idx="31">
                  <c:v>0.41000000000000031</c:v>
                </c:pt>
                <c:pt idx="32">
                  <c:v>0.42000000000000032</c:v>
                </c:pt>
                <c:pt idx="33">
                  <c:v>0.43000000000000038</c:v>
                </c:pt>
                <c:pt idx="34">
                  <c:v>0.44000000000000061</c:v>
                </c:pt>
                <c:pt idx="35">
                  <c:v>0.45000000000000034</c:v>
                </c:pt>
                <c:pt idx="36">
                  <c:v>0.4600000000000003</c:v>
                </c:pt>
                <c:pt idx="37">
                  <c:v>0.47000000000000031</c:v>
                </c:pt>
                <c:pt idx="38">
                  <c:v>0.48000000000000032</c:v>
                </c:pt>
                <c:pt idx="39">
                  <c:v>0.49000000000000032</c:v>
                </c:pt>
                <c:pt idx="40">
                  <c:v>0.50000000000000033</c:v>
                </c:pt>
                <c:pt idx="41">
                  <c:v>0.51000000000000034</c:v>
                </c:pt>
                <c:pt idx="42">
                  <c:v>0.52000000000000035</c:v>
                </c:pt>
                <c:pt idx="43">
                  <c:v>0.53000000000000069</c:v>
                </c:pt>
                <c:pt idx="44">
                  <c:v>0.5400000000000007</c:v>
                </c:pt>
                <c:pt idx="45">
                  <c:v>0.5500000000000006</c:v>
                </c:pt>
                <c:pt idx="46">
                  <c:v>0.56000000000000061</c:v>
                </c:pt>
                <c:pt idx="47">
                  <c:v>0.57000000000000062</c:v>
                </c:pt>
                <c:pt idx="48">
                  <c:v>0.58000000000000063</c:v>
                </c:pt>
                <c:pt idx="49">
                  <c:v>0.59000000000000064</c:v>
                </c:pt>
                <c:pt idx="50">
                  <c:v>0.60000000000000064</c:v>
                </c:pt>
                <c:pt idx="51">
                  <c:v>0.61000000000000065</c:v>
                </c:pt>
                <c:pt idx="52">
                  <c:v>0.62000000000000166</c:v>
                </c:pt>
                <c:pt idx="53">
                  <c:v>0.63000000000000189</c:v>
                </c:pt>
                <c:pt idx="54">
                  <c:v>0.6400000000000019</c:v>
                </c:pt>
                <c:pt idx="55">
                  <c:v>0.65000000000000191</c:v>
                </c:pt>
                <c:pt idx="56">
                  <c:v>0.66000000000000203</c:v>
                </c:pt>
                <c:pt idx="57">
                  <c:v>0.67000000000000204</c:v>
                </c:pt>
                <c:pt idx="58">
                  <c:v>0.68000000000000138</c:v>
                </c:pt>
                <c:pt idx="59">
                  <c:v>0.6900000000000015</c:v>
                </c:pt>
                <c:pt idx="60">
                  <c:v>0.70000000000000062</c:v>
                </c:pt>
                <c:pt idx="61">
                  <c:v>0.71000000000000063</c:v>
                </c:pt>
                <c:pt idx="62">
                  <c:v>0.72000000000000064</c:v>
                </c:pt>
                <c:pt idx="63">
                  <c:v>0.73000000000000065</c:v>
                </c:pt>
                <c:pt idx="64">
                  <c:v>0.74000000000000177</c:v>
                </c:pt>
                <c:pt idx="65">
                  <c:v>0.75000000000000189</c:v>
                </c:pt>
                <c:pt idx="66">
                  <c:v>0.76000000000000201</c:v>
                </c:pt>
                <c:pt idx="67">
                  <c:v>0.77000000000000124</c:v>
                </c:pt>
                <c:pt idx="68">
                  <c:v>0.78000000000000069</c:v>
                </c:pt>
                <c:pt idx="69">
                  <c:v>0.7900000000000007</c:v>
                </c:pt>
                <c:pt idx="70">
                  <c:v>0.8000000000000006</c:v>
                </c:pt>
                <c:pt idx="71">
                  <c:v>0.81000000000000061</c:v>
                </c:pt>
                <c:pt idx="72">
                  <c:v>0.82000000000000062</c:v>
                </c:pt>
                <c:pt idx="73">
                  <c:v>0.83000000000000063</c:v>
                </c:pt>
                <c:pt idx="74">
                  <c:v>0.84000000000000064</c:v>
                </c:pt>
                <c:pt idx="75">
                  <c:v>0.85000000000000064</c:v>
                </c:pt>
                <c:pt idx="76">
                  <c:v>0.86000000000000065</c:v>
                </c:pt>
                <c:pt idx="77">
                  <c:v>0.87000000000000188</c:v>
                </c:pt>
                <c:pt idx="78">
                  <c:v>0.88000000000000134</c:v>
                </c:pt>
                <c:pt idx="79">
                  <c:v>0.89000000000000135</c:v>
                </c:pt>
                <c:pt idx="80">
                  <c:v>0.90000000000000069</c:v>
                </c:pt>
                <c:pt idx="81">
                  <c:v>0.9100000000000007</c:v>
                </c:pt>
                <c:pt idx="82">
                  <c:v>0.92000000000000071</c:v>
                </c:pt>
                <c:pt idx="83">
                  <c:v>0.93000000000000071</c:v>
                </c:pt>
                <c:pt idx="84">
                  <c:v>0.94000000000000072</c:v>
                </c:pt>
                <c:pt idx="85">
                  <c:v>0.95000000000000073</c:v>
                </c:pt>
                <c:pt idx="86">
                  <c:v>0.96000000000000074</c:v>
                </c:pt>
                <c:pt idx="87">
                  <c:v>0.97000000000000053</c:v>
                </c:pt>
                <c:pt idx="88">
                  <c:v>0.98000000000000076</c:v>
                </c:pt>
                <c:pt idx="89">
                  <c:v>0.99000000000000077</c:v>
                </c:pt>
                <c:pt idx="90">
                  <c:v>1</c:v>
                </c:pt>
                <c:pt idx="91">
                  <c:v>1.1000000000000001</c:v>
                </c:pt>
                <c:pt idx="92">
                  <c:v>1.2</c:v>
                </c:pt>
                <c:pt idx="93">
                  <c:v>1.3</c:v>
                </c:pt>
                <c:pt idx="94">
                  <c:v>1.4</c:v>
                </c:pt>
                <c:pt idx="95">
                  <c:v>1.5000000000000002</c:v>
                </c:pt>
                <c:pt idx="96">
                  <c:v>1.6000000000000003</c:v>
                </c:pt>
                <c:pt idx="97">
                  <c:v>1.7000000000000017</c:v>
                </c:pt>
                <c:pt idx="98">
                  <c:v>1.8000000000000005</c:v>
                </c:pt>
                <c:pt idx="99">
                  <c:v>1.9000000000000017</c:v>
                </c:pt>
                <c:pt idx="100">
                  <c:v>2.0000000000000009</c:v>
                </c:pt>
                <c:pt idx="101">
                  <c:v>2.1000000000000005</c:v>
                </c:pt>
                <c:pt idx="102">
                  <c:v>2.2000000000000011</c:v>
                </c:pt>
                <c:pt idx="103">
                  <c:v>2.3000000000000007</c:v>
                </c:pt>
                <c:pt idx="104">
                  <c:v>2.4000000000000008</c:v>
                </c:pt>
                <c:pt idx="105">
                  <c:v>2.5000000000000009</c:v>
                </c:pt>
                <c:pt idx="106">
                  <c:v>2.6000000000000014</c:v>
                </c:pt>
                <c:pt idx="107">
                  <c:v>2.7000000000000011</c:v>
                </c:pt>
                <c:pt idx="108">
                  <c:v>2.8000000000000007</c:v>
                </c:pt>
                <c:pt idx="109">
                  <c:v>2.9000000000000008</c:v>
                </c:pt>
                <c:pt idx="110">
                  <c:v>3.0000000000000018</c:v>
                </c:pt>
                <c:pt idx="111">
                  <c:v>3.1000000000000014</c:v>
                </c:pt>
                <c:pt idx="112">
                  <c:v>3.2000000000000042</c:v>
                </c:pt>
                <c:pt idx="113">
                  <c:v>3.3000000000000007</c:v>
                </c:pt>
                <c:pt idx="114">
                  <c:v>3.4000000000000021</c:v>
                </c:pt>
                <c:pt idx="115">
                  <c:v>3.5000000000000018</c:v>
                </c:pt>
                <c:pt idx="116">
                  <c:v>3.6000000000000032</c:v>
                </c:pt>
                <c:pt idx="117">
                  <c:v>3.7000000000000042</c:v>
                </c:pt>
                <c:pt idx="118">
                  <c:v>3.8000000000000025</c:v>
                </c:pt>
                <c:pt idx="119">
                  <c:v>3.9000000000000021</c:v>
                </c:pt>
                <c:pt idx="120">
                  <c:v>4.0000000000000027</c:v>
                </c:pt>
                <c:pt idx="121">
                  <c:v>4.1000000000000005</c:v>
                </c:pt>
                <c:pt idx="122">
                  <c:v>4.2000000000000028</c:v>
                </c:pt>
                <c:pt idx="123">
                  <c:v>4.3000000000000025</c:v>
                </c:pt>
                <c:pt idx="124">
                  <c:v>4.400000000000003</c:v>
                </c:pt>
                <c:pt idx="125">
                  <c:v>4.5000000000000027</c:v>
                </c:pt>
                <c:pt idx="126">
                  <c:v>4.6000000000000005</c:v>
                </c:pt>
                <c:pt idx="127">
                  <c:v>4.7000000000000028</c:v>
                </c:pt>
                <c:pt idx="128">
                  <c:v>4.8000000000000025</c:v>
                </c:pt>
                <c:pt idx="129">
                  <c:v>4.900000000000003</c:v>
                </c:pt>
                <c:pt idx="130">
                  <c:v>5.0000000000000036</c:v>
                </c:pt>
                <c:pt idx="131">
                  <c:v>5.1000000000000005</c:v>
                </c:pt>
                <c:pt idx="132">
                  <c:v>5.2000000000000037</c:v>
                </c:pt>
                <c:pt idx="133">
                  <c:v>5.3000000000000025</c:v>
                </c:pt>
                <c:pt idx="134">
                  <c:v>5.4000000000000039</c:v>
                </c:pt>
                <c:pt idx="135">
                  <c:v>5.5000000000000036</c:v>
                </c:pt>
                <c:pt idx="136">
                  <c:v>5.6000000000000041</c:v>
                </c:pt>
                <c:pt idx="137">
                  <c:v>5.7000000000000037</c:v>
                </c:pt>
                <c:pt idx="138">
                  <c:v>5.8000000000000043</c:v>
                </c:pt>
                <c:pt idx="139">
                  <c:v>5.9000000000000039</c:v>
                </c:pt>
                <c:pt idx="140">
                  <c:v>6.0000000000000044</c:v>
                </c:pt>
                <c:pt idx="141">
                  <c:v>6.1000000000000041</c:v>
                </c:pt>
                <c:pt idx="142">
                  <c:v>6.2000000000000064</c:v>
                </c:pt>
                <c:pt idx="143">
                  <c:v>6.3000000000000043</c:v>
                </c:pt>
                <c:pt idx="144">
                  <c:v>6.4000000000000083</c:v>
                </c:pt>
                <c:pt idx="145">
                  <c:v>6.5000000000000044</c:v>
                </c:pt>
                <c:pt idx="146">
                  <c:v>6.600000000000005</c:v>
                </c:pt>
                <c:pt idx="147">
                  <c:v>6.7000000000000064</c:v>
                </c:pt>
                <c:pt idx="148">
                  <c:v>6.8000000000000052</c:v>
                </c:pt>
                <c:pt idx="149">
                  <c:v>6.9000000000000083</c:v>
                </c:pt>
                <c:pt idx="150">
                  <c:v>7.0000000000000053</c:v>
                </c:pt>
                <c:pt idx="151">
                  <c:v>7.100000000000005</c:v>
                </c:pt>
                <c:pt idx="152">
                  <c:v>7.2000000000000064</c:v>
                </c:pt>
                <c:pt idx="153">
                  <c:v>7.3000000000000052</c:v>
                </c:pt>
                <c:pt idx="154">
                  <c:v>7.4000000000000083</c:v>
                </c:pt>
                <c:pt idx="155">
                  <c:v>7.5000000000000053</c:v>
                </c:pt>
                <c:pt idx="156">
                  <c:v>7.6000000000000059</c:v>
                </c:pt>
                <c:pt idx="157">
                  <c:v>7.7000000000000064</c:v>
                </c:pt>
                <c:pt idx="158">
                  <c:v>7.800000000000006</c:v>
                </c:pt>
                <c:pt idx="159">
                  <c:v>7.9000000000000083</c:v>
                </c:pt>
                <c:pt idx="160">
                  <c:v>8.0000000000000053</c:v>
                </c:pt>
                <c:pt idx="161">
                  <c:v>8.100000000000005</c:v>
                </c:pt>
                <c:pt idx="162">
                  <c:v>8.2000000000000011</c:v>
                </c:pt>
                <c:pt idx="163">
                  <c:v>8.300000000000006</c:v>
                </c:pt>
                <c:pt idx="164">
                  <c:v>8.4000000000000057</c:v>
                </c:pt>
                <c:pt idx="165">
                  <c:v>8.5000000000000071</c:v>
                </c:pt>
                <c:pt idx="166">
                  <c:v>8.600000000000005</c:v>
                </c:pt>
                <c:pt idx="167">
                  <c:v>8.7000000000000011</c:v>
                </c:pt>
                <c:pt idx="168">
                  <c:v>8.800000000000006</c:v>
                </c:pt>
                <c:pt idx="169">
                  <c:v>8.9000000000000075</c:v>
                </c:pt>
                <c:pt idx="170">
                  <c:v>9.0000000000000071</c:v>
                </c:pt>
                <c:pt idx="171">
                  <c:v>9.100000000000005</c:v>
                </c:pt>
                <c:pt idx="172">
                  <c:v>9.2000000000000011</c:v>
                </c:pt>
                <c:pt idx="173">
                  <c:v>9.3000000000000078</c:v>
                </c:pt>
                <c:pt idx="174">
                  <c:v>9.4000000000000075</c:v>
                </c:pt>
                <c:pt idx="175">
                  <c:v>9.5000000000000071</c:v>
                </c:pt>
                <c:pt idx="176">
                  <c:v>9.600000000000005</c:v>
                </c:pt>
                <c:pt idx="177">
                  <c:v>9.7000000000000082</c:v>
                </c:pt>
                <c:pt idx="178">
                  <c:v>9.8000000000000078</c:v>
                </c:pt>
                <c:pt idx="179">
                  <c:v>9.9000000000000075</c:v>
                </c:pt>
                <c:pt idx="180">
                  <c:v>10</c:v>
                </c:pt>
              </c:numCache>
            </c:numRef>
          </c:xVal>
          <c:yVal>
            <c:numRef>
              <c:f>Sheet1!$I$5:$I$185</c:f>
              <c:numCache>
                <c:formatCode>General</c:formatCode>
                <c:ptCount val="181"/>
                <c:pt idx="0">
                  <c:v>1.3030789173226233E-3</c:v>
                </c:pt>
                <c:pt idx="1">
                  <c:v>1.4663822733816079E-3</c:v>
                </c:pt>
                <c:pt idx="2">
                  <c:v>1.6012783438494821E-3</c:v>
                </c:pt>
                <c:pt idx="3">
                  <c:v>1.6957732559038528E-3</c:v>
                </c:pt>
                <c:pt idx="4">
                  <c:v>1.7368303067006048E-3</c:v>
                </c:pt>
                <c:pt idx="5">
                  <c:v>1.7103712739400428E-3</c:v>
                </c:pt>
                <c:pt idx="6">
                  <c:v>1.6012783438504481E-3</c:v>
                </c:pt>
                <c:pt idx="7">
                  <c:v>1.3933967743243302E-3</c:v>
                </c:pt>
                <c:pt idx="8">
                  <c:v>1.0695384192135893E-3</c:v>
                </c:pt>
                <c:pt idx="9">
                  <c:v>6.114862476565416E-4</c:v>
                </c:pt>
                <c:pt idx="10">
                  <c:v>0</c:v>
                </c:pt>
                <c:pt idx="11">
                  <c:v>-7.8517687095313053E-4</c:v>
                </c:pt>
                <c:pt idx="12">
                  <c:v>-1.7653088179607488E-3</c:v>
                </c:pt>
                <c:pt idx="13">
                  <c:v>-2.9626582150921992E-3</c:v>
                </c:pt>
                <c:pt idx="14">
                  <c:v>-4.4004736043582078E-3</c:v>
                </c:pt>
                <c:pt idx="15">
                  <c:v>-6.1029760017956534E-3</c:v>
                </c:pt>
                <c:pt idx="16">
                  <c:v>-8.0953430880744588E-3</c:v>
                </c:pt>
                <c:pt idx="17">
                  <c:v>-1.0403691106208125E-2</c:v>
                </c:pt>
                <c:pt idx="18">
                  <c:v>-1.3055054287796203E-2</c:v>
                </c:pt>
                <c:pt idx="19">
                  <c:v>-1.6077361629429007E-2</c:v>
                </c:pt>
                <c:pt idx="20">
                  <c:v>-1.9499410842678463E-2</c:v>
                </c:pt>
                <c:pt idx="21">
                  <c:v>-2.335083930465414E-2</c:v>
                </c:pt>
                <c:pt idx="22">
                  <c:v>-2.7662091841432077E-2</c:v>
                </c:pt>
                <c:pt idx="23">
                  <c:v>-3.2464385184235972E-2</c:v>
                </c:pt>
                <c:pt idx="24">
                  <c:v>-3.7789668947785446E-2</c:v>
                </c:pt>
                <c:pt idx="25">
                  <c:v>-4.3670582992315576E-2</c:v>
                </c:pt>
                <c:pt idx="26">
                  <c:v>-5.0140411045140089E-2</c:v>
                </c:pt>
                <c:pt idx="27">
                  <c:v>-5.7233030474757522E-2</c:v>
                </c:pt>
                <c:pt idx="28">
                  <c:v>-6.4982858130088139E-2</c:v>
                </c:pt>
                <c:pt idx="29">
                  <c:v>-7.3424792179923412E-2</c:v>
                </c:pt>
                <c:pt idx="30">
                  <c:v>-8.2594149912752768E-2</c:v>
                </c:pt>
                <c:pt idx="31">
                  <c:v>-9.2526601485041132E-2</c:v>
                </c:pt>
                <c:pt idx="32">
                  <c:v>-0.10325809963655071</c:v>
                </c:pt>
                <c:pt idx="33">
                  <c:v>-0.11482480542441023</c:v>
                </c:pt>
                <c:pt idx="34">
                  <c:v>-0.12726301006312404</c:v>
                </c:pt>
                <c:pt idx="35">
                  <c:v>-0.14060905299541471</c:v>
                </c:pt>
                <c:pt idx="36">
                  <c:v>-0.1548992363584292</c:v>
                </c:pt>
                <c:pt idx="37">
                  <c:v>-0.17016973605094241</c:v>
                </c:pt>
                <c:pt idx="38">
                  <c:v>-0.18645650964968788</c:v>
                </c:pt>
                <c:pt idx="39">
                  <c:v>-0.20379520146596602</c:v>
                </c:pt>
                <c:pt idx="40">
                  <c:v>-0.22222104507706006</c:v>
                </c:pt>
                <c:pt idx="41">
                  <c:v>-0.24176876371000144</c:v>
                </c:pt>
                <c:pt idx="42">
                  <c:v>-0.26247246889721065</c:v>
                </c:pt>
                <c:pt idx="43">
                  <c:v>-0.28436555786405926</c:v>
                </c:pt>
                <c:pt idx="44">
                  <c:v>-0.30748061014649647</c:v>
                </c:pt>
                <c:pt idx="45">
                  <c:v>-0.3318492839720853</c:v>
                </c:pt>
                <c:pt idx="46">
                  <c:v>-0.35750221296929857</c:v>
                </c:pt>
                <c:pt idx="47">
                  <c:v>-0.38446890379700677</c:v>
                </c:pt>
                <c:pt idx="48">
                  <c:v>-0.41277763530819755</c:v>
                </c:pt>
                <c:pt idx="49">
                  <c:v>-0.4424553598783923</c:v>
                </c:pt>
                <c:pt idx="50">
                  <c:v>-0.47352760753934314</c:v>
                </c:pt>
                <c:pt idx="51">
                  <c:v>-0.5060183935621374</c:v>
                </c:pt>
                <c:pt idx="52">
                  <c:v>-0.53995013013015469</c:v>
                </c:pt>
                <c:pt idx="53">
                  <c:v>-0.57534354273123056</c:v>
                </c:pt>
                <c:pt idx="54">
                  <c:v>-0.61221759187984259</c:v>
                </c:pt>
                <c:pt idx="55">
                  <c:v>-0.6505894007537969</c:v>
                </c:pt>
                <c:pt idx="56">
                  <c:v>-0.69047418929617321</c:v>
                </c:pt>
                <c:pt idx="57">
                  <c:v>-0.73188521529227912</c:v>
                </c:pt>
                <c:pt idx="58">
                  <c:v>-0.77483372288328123</c:v>
                </c:pt>
                <c:pt idx="59">
                  <c:v>-0.81932889892399163</c:v>
                </c:pt>
                <c:pt idx="60">
                  <c:v>-0.86537783753207809</c:v>
                </c:pt>
                <c:pt idx="61">
                  <c:v>-0.91298551311097975</c:v>
                </c:pt>
                <c:pt idx="62">
                  <c:v>-0.96215476205967465</c:v>
                </c:pt>
                <c:pt idx="63">
                  <c:v>-1.0128862733100719</c:v>
                </c:pt>
                <c:pt idx="64">
                  <c:v>-1.0651785877586009</c:v>
                </c:pt>
                <c:pt idx="65">
                  <c:v>-1.1190281065830041</c:v>
                </c:pt>
                <c:pt idx="66">
                  <c:v>-1.1744291083602285</c:v>
                </c:pt>
                <c:pt idx="67">
                  <c:v>-1.2313737748270934</c:v>
                </c:pt>
                <c:pt idx="68">
                  <c:v>-1.2898522250536273</c:v>
                </c:pt>
                <c:pt idx="69">
                  <c:v>-1.349852557730473</c:v>
                </c:pt>
                <c:pt idx="70">
                  <c:v>-1.4113609012073918</c:v>
                </c:pt>
                <c:pt idx="71">
                  <c:v>-1.4743614708607999</c:v>
                </c:pt>
                <c:pt idx="72">
                  <c:v>-1.5388366333148356</c:v>
                </c:pt>
                <c:pt idx="73">
                  <c:v>-1.6047669769937443</c:v>
                </c:pt>
                <c:pt idx="74">
                  <c:v>-1.672131388443298</c:v>
                </c:pt>
                <c:pt idx="75">
                  <c:v>-1.7409071338266759</c:v>
                </c:pt>
                <c:pt idx="76">
                  <c:v>-1.8110699449749159</c:v>
                </c:pt>
                <c:pt idx="77">
                  <c:v>-1.882594109355008</c:v>
                </c:pt>
                <c:pt idx="78">
                  <c:v>-1.9554525633084929</c:v>
                </c:pt>
                <c:pt idx="79">
                  <c:v>-2.0296169879112762</c:v>
                </c:pt>
                <c:pt idx="80">
                  <c:v>-2.1050579068097277</c:v>
                </c:pt>
                <c:pt idx="81">
                  <c:v>-2.1817447853993652</c:v>
                </c:pt>
                <c:pt idx="82">
                  <c:v>-2.2596461307298239</c:v>
                </c:pt>
                <c:pt idx="83">
                  <c:v>-2.3387295915427506</c:v>
                </c:pt>
                <c:pt idx="84">
                  <c:v>-2.4189620578767004</c:v>
                </c:pt>
                <c:pt idx="85">
                  <c:v>-2.5003097597059245</c:v>
                </c:pt>
                <c:pt idx="86">
                  <c:v>-2.5827383641147108</c:v>
                </c:pt>
                <c:pt idx="87">
                  <c:v>-2.6662130705481557</c:v>
                </c:pt>
                <c:pt idx="88">
                  <c:v>-2.7506987037203592</c:v>
                </c:pt>
                <c:pt idx="89">
                  <c:v>-2.8361598038035929</c:v>
                </c:pt>
                <c:pt idx="90">
                  <c:v>-2.9225607135647587</c:v>
                </c:pt>
                <c:pt idx="91">
                  <c:v>-3.8304299930574368</c:v>
                </c:pt>
                <c:pt idx="92">
                  <c:v>-4.7943133719773643</c:v>
                </c:pt>
                <c:pt idx="93">
                  <c:v>-5.7846729158544834</c:v>
                </c:pt>
                <c:pt idx="94">
                  <c:v>-6.7789881730264945</c:v>
                </c:pt>
                <c:pt idx="95">
                  <c:v>-7.7615615842191676</c:v>
                </c:pt>
                <c:pt idx="96">
                  <c:v>-8.7222622058865635</c:v>
                </c:pt>
                <c:pt idx="97">
                  <c:v>-9.6550743457032748</c:v>
                </c:pt>
                <c:pt idx="98">
                  <c:v>-10.556840649194136</c:v>
                </c:pt>
                <c:pt idx="99">
                  <c:v>-11.426303263698742</c:v>
                </c:pt>
                <c:pt idx="100">
                  <c:v>-12.26342087163632</c:v>
                </c:pt>
                <c:pt idx="101">
                  <c:v>-13.06890170481914</c:v>
                </c:pt>
                <c:pt idx="102">
                  <c:v>-13.843892603248023</c:v>
                </c:pt>
                <c:pt idx="103">
                  <c:v>-14.589775987354548</c:v>
                </c:pt>
                <c:pt idx="104">
                  <c:v>-15.308039590378067</c:v>
                </c:pt>
                <c:pt idx="105">
                  <c:v>-16.000194496794261</c:v>
                </c:pt>
                <c:pt idx="106">
                  <c:v>-16.667724923842993</c:v>
                </c:pt>
                <c:pt idx="107">
                  <c:v>-17.312058693982131</c:v>
                </c:pt>
                <c:pt idx="108">
                  <c:v>-17.934551084400695</c:v>
                </c:pt>
                <c:pt idx="109">
                  <c:v>-18.536477236287006</c:v>
                </c:pt>
                <c:pt idx="110">
                  <c:v>-19.119029960440336</c:v>
                </c:pt>
                <c:pt idx="111">
                  <c:v>-19.683320867439889</c:v>
                </c:pt>
                <c:pt idx="112">
                  <c:v>-20.230383470228659</c:v>
                </c:pt>
                <c:pt idx="113">
                  <c:v>-20.761177381397626</c:v>
                </c:pt>
                <c:pt idx="114">
                  <c:v>-21.276593040343339</c:v>
                </c:pt>
                <c:pt idx="115">
                  <c:v>-21.777456611820302</c:v>
                </c:pt>
                <c:pt idx="116">
                  <c:v>-22.26453483336805</c:v>
                </c:pt>
                <c:pt idx="117">
                  <c:v>-22.738539678439736</c:v>
                </c:pt>
                <c:pt idx="118">
                  <c:v>-23.200132760470289</c:v>
                </c:pt>
                <c:pt idx="119">
                  <c:v>-23.649929440993663</c:v>
                </c:pt>
                <c:pt idx="120">
                  <c:v>-24.088502629120217</c:v>
                </c:pt>
                <c:pt idx="121">
                  <c:v>-24.516386274819986</c:v>
                </c:pt>
                <c:pt idx="122">
                  <c:v>-24.93407856758073</c:v>
                </c:pt>
                <c:pt idx="123">
                  <c:v>-25.342044857181001</c:v>
                </c:pt>
                <c:pt idx="124">
                  <c:v>-25.740720315899296</c:v>
                </c:pt>
                <c:pt idx="125">
                  <c:v>-26.130512362404193</c:v>
                </c:pt>
                <c:pt idx="126">
                  <c:v>-26.511802867449891</c:v>
                </c:pt>
                <c:pt idx="127">
                  <c:v>-26.884950160741564</c:v>
                </c:pt>
                <c:pt idx="128">
                  <c:v>-27.250290857217102</c:v>
                </c:pt>
                <c:pt idx="129">
                  <c:v>-27.608141519691699</c:v>
                </c:pt>
                <c:pt idx="130">
                  <c:v>-27.958800173440764</c:v>
                </c:pt>
                <c:pt idx="131">
                  <c:v>-28.302547686937817</c:v>
                </c:pt>
                <c:pt idx="132">
                  <c:v>-28.639649031651629</c:v>
                </c:pt>
                <c:pt idx="133">
                  <c:v>-28.970354432572073</c:v>
                </c:pt>
                <c:pt idx="134">
                  <c:v>-29.294900419993795</c:v>
                </c:pt>
                <c:pt idx="135">
                  <c:v>-29.613510792032631</c:v>
                </c:pt>
                <c:pt idx="136">
                  <c:v>-29.926397496397886</c:v>
                </c:pt>
                <c:pt idx="137">
                  <c:v>-30.233761439077714</c:v>
                </c:pt>
                <c:pt idx="138">
                  <c:v>-30.535793226815962</c:v>
                </c:pt>
                <c:pt idx="139">
                  <c:v>-30.832673849558727</c:v>
                </c:pt>
                <c:pt idx="140">
                  <c:v>-31.124575308421178</c:v>
                </c:pt>
                <c:pt idx="141">
                  <c:v>-31.411661194162839</c:v>
                </c:pt>
                <c:pt idx="142">
                  <c:v>-31.694087220657735</c:v>
                </c:pt>
                <c:pt idx="143">
                  <c:v>-31.972001717394924</c:v>
                </c:pt>
                <c:pt idx="144">
                  <c:v>-32.245546084645206</c:v>
                </c:pt>
                <c:pt idx="145">
                  <c:v>-32.514855214568911</c:v>
                </c:pt>
                <c:pt idx="146">
                  <c:v>-32.780057881220394</c:v>
                </c:pt>
                <c:pt idx="147">
                  <c:v>-33.041277102117292</c:v>
                </c:pt>
                <c:pt idx="148">
                  <c:v>-33.298630473785522</c:v>
                </c:pt>
                <c:pt idx="149">
                  <c:v>-33.552230483461145</c:v>
                </c:pt>
                <c:pt idx="150">
                  <c:v>-33.80218479892654</c:v>
                </c:pt>
                <c:pt idx="151">
                  <c:v>-34.048596538268626</c:v>
                </c:pt>
                <c:pt idx="152">
                  <c:v>-34.291564521187276</c:v>
                </c:pt>
                <c:pt idx="153">
                  <c:v>-34.531183503328144</c:v>
                </c:pt>
                <c:pt idx="154">
                  <c:v>-34.76754439498346</c:v>
                </c:pt>
                <c:pt idx="155">
                  <c:v>-35.000734465382173</c:v>
                </c:pt>
                <c:pt idx="156">
                  <c:v>-35.230837533684124</c:v>
                </c:pt>
                <c:pt idx="157">
                  <c:v>-35.457934147690914</c:v>
                </c:pt>
                <c:pt idx="158">
                  <c:v>-35.682101751206233</c:v>
                </c:pt>
                <c:pt idx="159">
                  <c:v>-35.903414840887507</c:v>
                </c:pt>
                <c:pt idx="160">
                  <c:v>-36.121945113367858</c:v>
                </c:pt>
                <c:pt idx="161">
                  <c:v>-36.337761603358473</c:v>
                </c:pt>
                <c:pt idx="162">
                  <c:v>-36.550930813381392</c:v>
                </c:pt>
                <c:pt idx="163">
                  <c:v>-36.76151683572914</c:v>
                </c:pt>
                <c:pt idx="164">
                  <c:v>-36.969581467202786</c:v>
                </c:pt>
                <c:pt idx="165">
                  <c:v>-37.175184317132</c:v>
                </c:pt>
                <c:pt idx="166">
                  <c:v>-37.378382909136015</c:v>
                </c:pt>
                <c:pt idx="167">
                  <c:v>-37.579232777062444</c:v>
                </c:pt>
                <c:pt idx="168">
                  <c:v>-37.777787555488736</c:v>
                </c:pt>
                <c:pt idx="169">
                  <c:v>-37.974099065155386</c:v>
                </c:pt>
                <c:pt idx="170">
                  <c:v>-38.168217393663355</c:v>
                </c:pt>
                <c:pt idx="171">
                  <c:v>-38.360190971747407</c:v>
                </c:pt>
                <c:pt idx="172">
                  <c:v>-38.550066645412024</c:v>
                </c:pt>
                <c:pt idx="173">
                  <c:v>-38.737889744194149</c:v>
                </c:pt>
                <c:pt idx="174">
                  <c:v>-38.923704145799071</c:v>
                </c:pt>
                <c:pt idx="175">
                  <c:v>-39.107552337339342</c:v>
                </c:pt>
                <c:pt idx="176">
                  <c:v>-39.28947547338435</c:v>
                </c:pt>
                <c:pt idx="177">
                  <c:v>-39.469513431021568</c:v>
                </c:pt>
                <c:pt idx="178">
                  <c:v>-39.647704862106444</c:v>
                </c:pt>
                <c:pt idx="179">
                  <c:v>-39.824087242876494</c:v>
                </c:pt>
                <c:pt idx="180">
                  <c:v>-39.998696921082676</c:v>
                </c:pt>
              </c:numCache>
            </c:numRef>
          </c:yVal>
          <c:smooth val="1"/>
        </c:ser>
        <c:axId val="72747264"/>
        <c:axId val="72761728"/>
      </c:scatterChart>
      <c:valAx>
        <c:axId val="72747264"/>
        <c:scaling>
          <c:logBase val="10"/>
          <c:orientation val="minMax"/>
        </c:scaling>
        <c:axPos val="b"/>
        <c:majorGridlines/>
        <c:minorGridlines/>
        <c:title>
          <c:tx>
            <c:rich>
              <a:bodyPr/>
              <a:lstStyle/>
              <a:p>
                <a:pPr>
                  <a:defRPr sz="1600"/>
                </a:pPr>
                <a:r>
                  <a:rPr lang="en-US" sz="1600" b="1" i="0" u="none" strike="noStrike" baseline="0"/>
                  <a:t>f/f</a:t>
                </a:r>
                <a:r>
                  <a:rPr lang="en-US" sz="1600" b="1" i="0" u="none" strike="noStrike" baseline="-25000"/>
                  <a:t>n</a:t>
                </a:r>
                <a:endParaRPr lang="en-US" sz="1600"/>
              </a:p>
            </c:rich>
          </c:tx>
          <c:layout/>
        </c:title>
        <c:numFmt formatCode="General" sourceLinked="1"/>
        <c:tickLblPos val="nextTo"/>
        <c:txPr>
          <a:bodyPr/>
          <a:lstStyle/>
          <a:p>
            <a:pPr>
              <a:defRPr sz="1100"/>
            </a:pPr>
            <a:endParaRPr lang="en-US"/>
          </a:p>
        </c:txPr>
        <c:crossAx val="72761728"/>
        <c:crossesAt val="-40"/>
        <c:crossBetween val="midCat"/>
      </c:valAx>
      <c:valAx>
        <c:axId val="72761728"/>
        <c:scaling>
          <c:orientation val="minMax"/>
          <c:min val="-40"/>
        </c:scaling>
        <c:axPos val="l"/>
        <c:majorGridlines/>
        <c:title>
          <c:tx>
            <c:rich>
              <a:bodyPr rot="-5400000" vert="horz"/>
              <a:lstStyle/>
              <a:p>
                <a:pPr>
                  <a:defRPr sz="1600"/>
                </a:pPr>
                <a:r>
                  <a:rPr lang="en-US" sz="1600"/>
                  <a:t>Gain (dB)</a:t>
                </a:r>
              </a:p>
            </c:rich>
          </c:tx>
          <c:layout/>
        </c:title>
        <c:numFmt formatCode="General" sourceLinked="1"/>
        <c:tickLblPos val="nextTo"/>
        <c:txPr>
          <a:bodyPr/>
          <a:lstStyle/>
          <a:p>
            <a:pPr>
              <a:defRPr sz="1100"/>
            </a:pPr>
            <a:endParaRPr lang="en-US"/>
          </a:p>
        </c:txPr>
        <c:crossAx val="72747264"/>
        <c:crossesAt val="0.1"/>
        <c:crossBetween val="midCat"/>
      </c:valAx>
    </c:plotArea>
    <c:legend>
      <c:legendPos val="r"/>
      <c:layout/>
      <c:txPr>
        <a:bodyPr/>
        <a:lstStyle/>
        <a:p>
          <a:pPr>
            <a:defRPr sz="14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emf"/><Relationship Id="rId1" Type="http://schemas.openxmlformats.org/officeDocument/2006/relationships/image" Target="../media/image2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image" Target="../media/image82.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38.emf"/><Relationship Id="rId1" Type="http://schemas.openxmlformats.org/officeDocument/2006/relationships/image" Target="../media/image137.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42.emf"/><Relationship Id="rId1" Type="http://schemas.openxmlformats.org/officeDocument/2006/relationships/image" Target="../media/image14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4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4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5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60.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63.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4" Type="http://schemas.openxmlformats.org/officeDocument/2006/relationships/image" Target="../media/image17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72.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74.wmf"/><Relationship Id="rId1" Type="http://schemas.openxmlformats.org/officeDocument/2006/relationships/image" Target="../media/image17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01.emf"/><Relationship Id="rId2" Type="http://schemas.openxmlformats.org/officeDocument/2006/relationships/image" Target="../media/image200.emf"/><Relationship Id="rId1" Type="http://schemas.openxmlformats.org/officeDocument/2006/relationships/image" Target="../media/image19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204.emf"/><Relationship Id="rId1" Type="http://schemas.openxmlformats.org/officeDocument/2006/relationships/image" Target="../media/image20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05.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207.emf"/><Relationship Id="rId1" Type="http://schemas.openxmlformats.org/officeDocument/2006/relationships/image" Target="../media/image206.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209.emf"/><Relationship Id="rId1" Type="http://schemas.openxmlformats.org/officeDocument/2006/relationships/image" Target="../media/image208.e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e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image" Target="../media/image82.e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235.wmf"/><Relationship Id="rId1" Type="http://schemas.openxmlformats.org/officeDocument/2006/relationships/image" Target="../media/image125.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38.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9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302.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316.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329.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335.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337.w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341.wmf"/><Relationship Id="rId1" Type="http://schemas.openxmlformats.org/officeDocument/2006/relationships/image" Target="../media/image340.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343.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361.wmf"/><Relationship Id="rId1" Type="http://schemas.openxmlformats.org/officeDocument/2006/relationships/image" Target="../media/image36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77360" cy="468777"/>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endParaRPr lang="en-US" dirty="0"/>
          </a:p>
        </p:txBody>
      </p:sp>
      <p:sp>
        <p:nvSpPr>
          <p:cNvPr id="122883" name="Rectangle 3"/>
          <p:cNvSpPr>
            <a:spLocks noGrp="1" noChangeArrowheads="1"/>
          </p:cNvSpPr>
          <p:nvPr>
            <p:ph type="dt" sz="quarter" idx="1"/>
          </p:nvPr>
        </p:nvSpPr>
        <p:spPr bwMode="auto">
          <a:xfrm>
            <a:off x="4023490" y="0"/>
            <a:ext cx="3077359" cy="468777"/>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endParaRPr lang="en-US" dirty="0"/>
          </a:p>
        </p:txBody>
      </p:sp>
      <p:sp>
        <p:nvSpPr>
          <p:cNvPr id="122884" name="Rectangle 4"/>
          <p:cNvSpPr>
            <a:spLocks noGrp="1" noChangeArrowheads="1"/>
          </p:cNvSpPr>
          <p:nvPr>
            <p:ph type="ftr" sz="quarter" idx="2"/>
          </p:nvPr>
        </p:nvSpPr>
        <p:spPr bwMode="auto">
          <a:xfrm>
            <a:off x="0" y="8918083"/>
            <a:ext cx="3077360" cy="46877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endParaRPr lang="en-US" dirty="0"/>
          </a:p>
        </p:txBody>
      </p:sp>
      <p:sp>
        <p:nvSpPr>
          <p:cNvPr id="122885" name="Rectangle 5"/>
          <p:cNvSpPr>
            <a:spLocks noGrp="1" noChangeArrowheads="1"/>
          </p:cNvSpPr>
          <p:nvPr>
            <p:ph type="sldNum" sz="quarter" idx="3"/>
          </p:nvPr>
        </p:nvSpPr>
        <p:spPr bwMode="auto">
          <a:xfrm>
            <a:off x="4023490" y="8918083"/>
            <a:ext cx="3077359" cy="46877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fld id="{103C7419-61D9-46C1-97E9-76E9D8F8C3E9}"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77360" cy="468777"/>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endParaRPr lang="en-US" dirty="0"/>
          </a:p>
        </p:txBody>
      </p:sp>
      <p:sp>
        <p:nvSpPr>
          <p:cNvPr id="121859" name="Rectangle 3"/>
          <p:cNvSpPr>
            <a:spLocks noGrp="1" noChangeArrowheads="1"/>
          </p:cNvSpPr>
          <p:nvPr>
            <p:ph type="dt" idx="1"/>
          </p:nvPr>
        </p:nvSpPr>
        <p:spPr bwMode="auto">
          <a:xfrm>
            <a:off x="4023490" y="0"/>
            <a:ext cx="3077359" cy="468777"/>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endParaRPr lang="en-US" dirty="0"/>
          </a:p>
        </p:txBody>
      </p:sp>
      <p:sp>
        <p:nvSpPr>
          <p:cNvPr id="12292" name="Rectangle 4"/>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710411" y="4459850"/>
            <a:ext cx="5681654" cy="4223843"/>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918083"/>
            <a:ext cx="3077360" cy="46877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endParaRPr lang="en-US" dirty="0"/>
          </a:p>
        </p:txBody>
      </p:sp>
      <p:sp>
        <p:nvSpPr>
          <p:cNvPr id="121863" name="Rectangle 7"/>
          <p:cNvSpPr>
            <a:spLocks noGrp="1" noChangeArrowheads="1"/>
          </p:cNvSpPr>
          <p:nvPr>
            <p:ph type="sldNum" sz="quarter" idx="5"/>
          </p:nvPr>
        </p:nvSpPr>
        <p:spPr bwMode="auto">
          <a:xfrm>
            <a:off x="4023490" y="8918083"/>
            <a:ext cx="3077359" cy="46877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fld id="{F603C3B5-9CFC-4B60-AD1F-942309290D4C}"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a:t>
            </a:r>
            <a:r>
              <a:rPr lang="en-US" baseline="0" dirty="0" smtClean="0"/>
              <a:t> will focus on techniques to solve voltage feedback op amp stability problems.  The content is intended to teach any range of professional, from technician to PHD, to become an op amp stability expert! </a:t>
            </a:r>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b="1" dirty="0" smtClean="0"/>
              <a:t>Pole </a:t>
            </a:r>
            <a:r>
              <a:rPr lang="en-US" dirty="0" smtClean="0">
                <a:sym typeface="Wingdings" pitchFamily="2" charset="2"/>
              </a:rPr>
              <a:t></a:t>
            </a:r>
            <a:r>
              <a:rPr lang="en-US" dirty="0" smtClean="0"/>
              <a:t> A single pole response has a -20dB/decade, -6db/octave roll-off in the Bode plot (magnitude or gain plot).  At the pole location the gain is reduced by </a:t>
            </a:r>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-3dB from the previous flat-band gain.  In the phase plot the pole has a -45° phase shift at </a:t>
            </a:r>
            <a:r>
              <a:rPr lang="en-US" dirty="0" err="1" smtClean="0"/>
              <a:t>f</a:t>
            </a:r>
            <a:r>
              <a:rPr lang="en-US" baseline="-25000" dirty="0" err="1" smtClean="0"/>
              <a:t>P</a:t>
            </a:r>
            <a:r>
              <a:rPr lang="en-US" dirty="0" smtClean="0"/>
              <a:t>, the frequency of the pole location.  The phase extends on either side of </a:t>
            </a:r>
            <a:r>
              <a:rPr lang="en-US" dirty="0" err="1" smtClean="0"/>
              <a:t>f</a:t>
            </a:r>
            <a:r>
              <a:rPr lang="en-US" baseline="-25000" dirty="0" err="1" smtClean="0"/>
              <a:t>P</a:t>
            </a:r>
            <a:r>
              <a:rPr lang="en-US" dirty="0" smtClean="0"/>
              <a:t> to roughly 0° and -90° at a -45°/decade slope.  A single pole may be represented by a simple RC low pass network as shown.  Recall that at low frequencies a capacitor is an open and at high frequencies a capacitor is a short.  Hence at high frequencies V</a:t>
            </a:r>
            <a:r>
              <a:rPr lang="en-US" baseline="-25000" dirty="0" smtClean="0"/>
              <a:t>OUT</a:t>
            </a:r>
            <a:r>
              <a:rPr lang="en-US" dirty="0" smtClean="0"/>
              <a:t> is shorted to ground and gain goes to zero.</a:t>
            </a:r>
          </a:p>
          <a:p>
            <a:endParaRPr lang="en-US" dirty="0" smtClean="0"/>
          </a:p>
          <a:p>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664E641-361E-4C5D-AA10-C320B926E4D9}" type="slidenum">
              <a:rPr lang="en-US"/>
              <a:pPr/>
              <a:t>107</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For this Riso with Dual Feedback topology can</a:t>
            </a:r>
            <a:r>
              <a:rPr lang="en-US" baseline="0" dirty="0" smtClean="0"/>
              <a:t> analyze each feedback path, FB#1 and FB#2 independently and plot their resulting 1/</a:t>
            </a:r>
            <a:r>
              <a:rPr lang="el-GR" baseline="0" dirty="0" smtClean="0">
                <a:latin typeface="Arial"/>
                <a:cs typeface="Arial"/>
              </a:rPr>
              <a:t>β</a:t>
            </a:r>
            <a:r>
              <a:rPr lang="en-US" baseline="0" dirty="0" smtClean="0">
                <a:latin typeface="Arial"/>
                <a:cs typeface="Arial"/>
              </a:rPr>
              <a:t> plots on the Aol curve of the op amp.  The net 1/</a:t>
            </a:r>
            <a:r>
              <a:rPr lang="el-GR" baseline="0" dirty="0" smtClean="0">
                <a:latin typeface="Arial"/>
                <a:cs typeface="Arial"/>
              </a:rPr>
              <a:t>β</a:t>
            </a:r>
            <a:r>
              <a:rPr lang="en-US" baseline="0" dirty="0" smtClean="0">
                <a:latin typeface="Arial"/>
                <a:cs typeface="Arial"/>
              </a:rPr>
              <a:t> the op amp will respond to will be the lowest 1/</a:t>
            </a:r>
            <a:r>
              <a:rPr lang="el-GR" baseline="0" dirty="0" smtClean="0">
                <a:latin typeface="Arial"/>
                <a:cs typeface="Arial"/>
              </a:rPr>
              <a:t>β</a:t>
            </a:r>
            <a:r>
              <a:rPr lang="en-US" baseline="0" dirty="0" smtClean="0">
                <a:latin typeface="Arial"/>
                <a:cs typeface="Arial"/>
              </a:rPr>
              <a:t> of either FB#1 or FB#2 at any point in frequency. </a:t>
            </a:r>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664E641-361E-4C5D-AA10-C320B926E4D9}" type="slidenum">
              <a:rPr lang="en-US"/>
              <a:pPr/>
              <a:t>108</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For our Dual Feedback example we see the 1/</a:t>
            </a:r>
            <a:r>
              <a:rPr lang="el-GR" dirty="0" smtClean="0">
                <a:latin typeface="Arial"/>
                <a:cs typeface="Arial"/>
              </a:rPr>
              <a:t>β</a:t>
            </a:r>
            <a:r>
              <a:rPr lang="en-US" dirty="0" smtClean="0">
                <a:latin typeface="Arial"/>
                <a:cs typeface="Arial"/>
              </a:rPr>
              <a:t> plotted for each feedback</a:t>
            </a:r>
            <a:r>
              <a:rPr lang="en-US" baseline="0" dirty="0" smtClean="0">
                <a:latin typeface="Arial"/>
                <a:cs typeface="Arial"/>
              </a:rPr>
              <a:t> path, FB#1 and FB#2, independently with the net 1/</a:t>
            </a:r>
            <a:r>
              <a:rPr lang="el-GR" dirty="0" smtClean="0">
                <a:latin typeface="Arial"/>
                <a:cs typeface="Arial"/>
              </a:rPr>
              <a:t>β</a:t>
            </a:r>
            <a:r>
              <a:rPr lang="en-US" dirty="0" smtClean="0">
                <a:latin typeface="Arial"/>
                <a:cs typeface="Arial"/>
              </a:rPr>
              <a:t> being the lower</a:t>
            </a:r>
            <a:r>
              <a:rPr lang="en-US" baseline="0" dirty="0" smtClean="0">
                <a:latin typeface="Arial"/>
                <a:cs typeface="Arial"/>
              </a:rPr>
              <a:t> of the two that any point in frequency. </a:t>
            </a:r>
            <a:endParaRPr lang="en-US"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664E641-361E-4C5D-AA10-C320B926E4D9}" type="slidenum">
              <a:rPr lang="en-US"/>
              <a:pPr/>
              <a:t>109</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We will use the circuit above to purposely create the BIG NOT.</a:t>
            </a:r>
            <a:r>
              <a:rPr lang="en-US" baseline="0" dirty="0" smtClean="0"/>
              <a:t> </a:t>
            </a:r>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664E641-361E-4C5D-AA10-C320B926E4D9}" type="slidenum">
              <a:rPr lang="en-US"/>
              <a:pPr/>
              <a:t>110</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By adjusting FB#2 improperly we are able</a:t>
            </a:r>
            <a:r>
              <a:rPr lang="en-US" baseline="0" dirty="0" smtClean="0"/>
              <a:t> to create the BIG NOT in the net 1/</a:t>
            </a:r>
            <a:r>
              <a:rPr lang="el-GR" baseline="0" dirty="0" smtClean="0">
                <a:latin typeface="Arial"/>
                <a:cs typeface="Arial"/>
              </a:rPr>
              <a:t>β</a:t>
            </a:r>
            <a:r>
              <a:rPr lang="en-US" baseline="0" dirty="0" smtClean="0">
                <a:latin typeface="Arial"/>
                <a:cs typeface="Arial"/>
              </a:rPr>
              <a:t> plot. </a:t>
            </a:r>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664E641-361E-4C5D-AA10-C320B926E4D9}" type="slidenum">
              <a:rPr lang="en-US"/>
              <a:pPr/>
              <a:t>111</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SPICE analysis of</a:t>
            </a:r>
            <a:r>
              <a:rPr lang="en-US" baseline="0" dirty="0" smtClean="0"/>
              <a:t> our BIG NOT circuit confirms we have created the BIG NOT in the 1/</a:t>
            </a:r>
            <a:r>
              <a:rPr lang="el-GR" baseline="0" dirty="0" smtClean="0">
                <a:latin typeface="Arial"/>
                <a:cs typeface="Arial"/>
              </a:rPr>
              <a:t>β</a:t>
            </a:r>
            <a:r>
              <a:rPr lang="en-US" baseline="0" dirty="0" smtClean="0">
                <a:latin typeface="Arial"/>
                <a:cs typeface="Arial"/>
              </a:rPr>
              <a:t> plot. </a:t>
            </a:r>
            <a:endParaRPr lang="en-U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664E641-361E-4C5D-AA10-C320B926E4D9}" type="slidenum">
              <a:rPr lang="en-US"/>
              <a:pPr/>
              <a:t>112</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Loop gain confirms that our BIG NOT circuit has</a:t>
            </a:r>
            <a:r>
              <a:rPr lang="en-US" baseline="0" dirty="0" smtClean="0"/>
              <a:t> a very abrupt phase shift around 2kHz. </a:t>
            </a:r>
            <a:endParaRPr lang="en-U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664E641-361E-4C5D-AA10-C320B926E4D9}" type="slidenum">
              <a:rPr lang="en-US"/>
              <a:pPr/>
              <a:t>113</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We</a:t>
            </a:r>
            <a:r>
              <a:rPr lang="en-US" baseline="0" dirty="0" smtClean="0"/>
              <a:t> will use this circuit to run a transient closed loop analysis to see how our BIG NOT circuit would perform in the real world. </a:t>
            </a:r>
            <a:endParaRPr lang="en-US"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664E641-361E-4C5D-AA10-C320B926E4D9}" type="slidenum">
              <a:rPr lang="en-US"/>
              <a:pPr/>
              <a:t>114</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A closed loop transient</a:t>
            </a:r>
            <a:r>
              <a:rPr lang="en-US" baseline="0" dirty="0" smtClean="0"/>
              <a:t> test of our BIG NOT circuit shows we do not end up with desirable results for a disturbance in the op amp circuit. </a:t>
            </a:r>
            <a:endParaRPr lang="en-US"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F852914-39FE-4866-8813-8DF11CD2AAC3}" type="slidenum">
              <a:rPr lang="en-US" smtClean="0"/>
              <a:pPr/>
              <a:t>116</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smtClean="0"/>
              <a:t>There are common Non-Loop Stability issues we need to be aware of.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Zero</a:t>
            </a:r>
            <a:r>
              <a:rPr lang="en-US" dirty="0" smtClean="0"/>
              <a:t> </a:t>
            </a:r>
            <a:r>
              <a:rPr lang="en-US" dirty="0" smtClean="0">
                <a:sym typeface="Wingdings" pitchFamily="2" charset="2"/>
              </a:rPr>
              <a:t></a:t>
            </a:r>
            <a:r>
              <a:rPr lang="en-US" dirty="0" smtClean="0"/>
              <a:t> A single zero response has a +20dB/decade, +6db/octave “roll-on” (opposite of roll-off?) in the Bode plot (magnitude or gain plot).  At the zero location the gain is increased by +3dB from the previous flat-band gain.  In the phase plot the pole has a +45° phase shift at </a:t>
            </a:r>
            <a:r>
              <a:rPr lang="en-US" dirty="0" err="1" smtClean="0"/>
              <a:t>f</a:t>
            </a:r>
            <a:r>
              <a:rPr lang="en-US" baseline="-25000" dirty="0" err="1" smtClean="0"/>
              <a:t>Z</a:t>
            </a:r>
            <a:r>
              <a:rPr lang="en-US" dirty="0" smtClean="0"/>
              <a:t>, the frequency of the zero location.  The phase extends on either side of </a:t>
            </a:r>
            <a:r>
              <a:rPr lang="en-US" dirty="0" err="1" smtClean="0"/>
              <a:t>f</a:t>
            </a:r>
            <a:r>
              <a:rPr lang="en-US" baseline="-25000" dirty="0" err="1" smtClean="0"/>
              <a:t>Z</a:t>
            </a:r>
            <a:r>
              <a:rPr lang="en-US" dirty="0" smtClean="0"/>
              <a:t> to roughly 0° and +90° at a +45°/decade slope. A single zero may be represented by a simple LR high pass network, driven by a current sources, as shown. Recall that at low frequencies an inductor is a</a:t>
            </a:r>
            <a:r>
              <a:rPr lang="en-US" baseline="0" dirty="0" smtClean="0"/>
              <a:t> short </a:t>
            </a:r>
            <a:r>
              <a:rPr lang="en-US" dirty="0" smtClean="0"/>
              <a:t> and at high frequencies a inductor is an open,</a:t>
            </a:r>
            <a:r>
              <a:rPr lang="en-US" baseline="0" dirty="0" smtClean="0"/>
              <a:t> or a very large value of impedance.</a:t>
            </a:r>
            <a:r>
              <a:rPr lang="en-US" dirty="0" smtClean="0"/>
              <a:t>  Hence at low frequencies L is shorted and the current gain of x10uA/V into the R of 100k-ohm yields a gain =1 for V</a:t>
            </a:r>
            <a:r>
              <a:rPr lang="en-US" baseline="-25000" dirty="0" smtClean="0"/>
              <a:t>OUT</a:t>
            </a:r>
            <a:r>
              <a:rPr lang="en-US" dirty="0" smtClean="0"/>
              <a:t>/V</a:t>
            </a:r>
            <a:r>
              <a:rPr lang="en-US" baseline="-25000" dirty="0" smtClean="0"/>
              <a:t>IN</a:t>
            </a:r>
            <a:r>
              <a:rPr lang="en-US" dirty="0" smtClean="0"/>
              <a:t>.  As frequency increases the impedance of the inductor</a:t>
            </a:r>
            <a:r>
              <a:rPr lang="en-US" baseline="0" dirty="0" smtClean="0"/>
              <a:t> increases which will increase the V</a:t>
            </a:r>
            <a:r>
              <a:rPr lang="en-US" baseline="-25000" dirty="0" smtClean="0"/>
              <a:t>OUT</a:t>
            </a:r>
            <a:r>
              <a:rPr lang="en-US" baseline="0" dirty="0" smtClean="0"/>
              <a:t>/V</a:t>
            </a:r>
            <a:r>
              <a:rPr lang="en-US" baseline="-25000" dirty="0" smtClean="0"/>
              <a:t>IN</a:t>
            </a:r>
            <a:r>
              <a:rPr lang="en-US" baseline="0" dirty="0" smtClean="0"/>
              <a:t> gain at a rate of +20dB/decade for the fixed current gain of x10uA/V times the increasing impedance of L</a:t>
            </a:r>
            <a:r>
              <a:rPr lang="en-US" dirty="0" smtClean="0"/>
              <a:t> as frequency increases</a:t>
            </a:r>
            <a:r>
              <a:rPr lang="en-US" baseline="0" dirty="0" smtClean="0"/>
              <a:t>.  </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4203BF0-0112-4629-AC46-6F51115A86F0}" type="slidenum">
              <a:rPr lang="en-US" smtClean="0"/>
              <a:pPr/>
              <a:t>117</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dirty="0" smtClean="0"/>
              <a:t>To clarify Non-Loop Stability issues we see above that oscillations at any frequency beyond </a:t>
            </a:r>
            <a:r>
              <a:rPr lang="en-US" dirty="0" err="1" smtClean="0"/>
              <a:t>fcl</a:t>
            </a:r>
            <a:r>
              <a:rPr lang="en-US" dirty="0" smtClean="0"/>
              <a:t> ARE NOT Loop Stability issues that are predictable</a:t>
            </a:r>
            <a:r>
              <a:rPr lang="en-US" baseline="0" dirty="0" smtClean="0"/>
              <a:t> by Loop Gain Analysis or SPICE simulations. </a:t>
            </a:r>
            <a:endParaRPr lang="en-US" dirty="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895B53F8-D86E-4488-9D0B-B9FB4CA6863D}" type="slidenum">
              <a:rPr lang="en-US" smtClean="0"/>
              <a:pPr/>
              <a:t>118</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dirty="0" smtClean="0"/>
              <a:t>To help easily diagnose what the cause of instability is we need to know the answers to a few simple questions as shown above.</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0561AD59-1BD3-423B-A584-220E4D6462A0}" type="slidenum">
              <a:rPr lang="en-US" smtClean="0"/>
              <a:pPr/>
              <a:t>119</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smtClean="0"/>
              <a:t>The infamous input bias impedance matching resistor can become a problem for AC frequencies if proper design considerations are not used.</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3B31E16B-A5AE-4328-9BA4-798F2E8DBD64}" type="slidenum">
              <a:rPr lang="en-US" smtClean="0"/>
              <a:pPr/>
              <a:t>120</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t>When dealing with high current output traces we need to take the necessary precautions to keep low impedance output traces away from high impedances input traces. </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A0737E6-7574-4BCA-BF45-56FD7BA81FAA}" type="slidenum">
              <a:rPr lang="en-US" smtClean="0"/>
              <a:pPr/>
              <a:t>121</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smtClean="0"/>
              <a:t>Supply lines can present Non-Loop Stability problems as shown above.</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E875E064-7D6A-426D-9B46-6E0F62FF223E}" type="slidenum">
              <a:rPr lang="en-US" smtClean="0"/>
              <a:pPr/>
              <a:t>122</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smtClean="0"/>
              <a:t>Solutions to power supply line problems are easy and good design practice in general as shown above. </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C3302AC2-D5A0-45D7-A447-2DAFB58C5675}" type="slidenum">
              <a:rPr lang="en-US" smtClean="0"/>
              <a:pPr/>
              <a:t>123</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smtClean="0"/>
              <a:t>Grounding can also present Non-Loop Stability problems much like power supply line problems as we  see here.  Again the solution is good design practice. </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99495DFA-9143-4CBD-9E59-09D3D4B4E8DE}" type="slidenum">
              <a:rPr lang="en-US" smtClean="0"/>
              <a:pPr/>
              <a:t>124</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smtClean="0"/>
              <a:t>The last common Non-Loop stability problem has to do with Semiconductor IC output stage topologies in Op Amps as shown.  Again the solution is fairly simple if it is designed in up front. </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126</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A loop gain analysis</a:t>
            </a:r>
            <a:r>
              <a:rPr lang="en-US" b="0" baseline="0" dirty="0" smtClean="0"/>
              <a:t> circuit can be used to analyze the “Loaded Aol” due to CLoad.  As shown here the “Loaded Aol” curve due to CLoad, 1uF, has an additional pole in it around 3kHz, fp2.  fp1 is the original pole in the Aol curve of the op amp before CLoad is applied. Since the circuit is running as a unity gain follower 1/</a:t>
            </a:r>
            <a:r>
              <a:rPr lang="el-GR" b="0" baseline="0" dirty="0" smtClean="0"/>
              <a:t>β</a:t>
            </a:r>
            <a:r>
              <a:rPr lang="en-US" b="0" baseline="0" dirty="0" smtClean="0"/>
              <a:t> is 0dB and at </a:t>
            </a:r>
            <a:r>
              <a:rPr lang="en-US" b="0" baseline="0" dirty="0" err="1" smtClean="0"/>
              <a:t>fcl</a:t>
            </a:r>
            <a:r>
              <a:rPr lang="en-US" b="0" baseline="0" dirty="0" smtClean="0"/>
              <a:t>, where 1/</a:t>
            </a:r>
            <a:r>
              <a:rPr lang="el-GR" b="0" baseline="0" dirty="0" smtClean="0"/>
              <a:t>β</a:t>
            </a:r>
            <a:r>
              <a:rPr lang="en-US" b="0" baseline="0" dirty="0" smtClean="0"/>
              <a:t> intersects the Loaded Aol curve we see a 40dB/decade rate-of-closure which is UNSTABLE by our rate-of-closure criteria. </a:t>
            </a:r>
            <a:endParaRPr lang="en-US" b="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defTabSz="924641">
              <a:defRPr/>
            </a:pPr>
            <a:r>
              <a:rPr lang="en-US" dirty="0" smtClean="0"/>
              <a:t>Our Intuitive Capacitive Model for AC Stability Analysis is defined above and contains three distinct operating areas.  At “DC” the capacitor will be viewed as an open circuit.  At “High Frequency” the capacitor will be viewed as a short circuit.  In between the capacitor will be viewed as a frequency controlled resistor with a 1/2</a:t>
            </a:r>
            <a:r>
              <a:rPr lang="el-GR" dirty="0" smtClean="0">
                <a:latin typeface="Arial"/>
                <a:cs typeface="Arial"/>
              </a:rPr>
              <a:t>π</a:t>
            </a:r>
            <a:r>
              <a:rPr lang="en-US" dirty="0" err="1" smtClean="0">
                <a:latin typeface="Arial"/>
                <a:cs typeface="Arial"/>
              </a:rPr>
              <a:t>fC</a:t>
            </a:r>
            <a:r>
              <a:rPr lang="en-US" dirty="0" smtClean="0"/>
              <a:t> decrease in impedance as frequency increases.</a:t>
            </a:r>
          </a:p>
          <a:p>
            <a:endParaRPr lang="en-US"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127</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Our stability analysis of the effects of capacitive loading on an op amp will be simplified by the introduction of the “Loaded Aol Model”.  As shown in this slide the data sheet Aol curve is followed by the op amp output resistance, Ro.  The capacitive load, CLoad,  in conjunction with Ro will form an additional pole in the Aol plot and may be represented by a new “Loaded Aol” plot.  The Ro-CLoad</a:t>
            </a:r>
            <a:r>
              <a:rPr lang="en-US" baseline="0" dirty="0" smtClean="0"/>
              <a:t> network form the “Aol Load” on the original op amp “Aol”. </a:t>
            </a:r>
            <a:endParaRPr lang="en-US"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128</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The</a:t>
            </a:r>
            <a:r>
              <a:rPr lang="en-US" b="0" baseline="0" dirty="0" smtClean="0"/>
              <a:t> data sheet Aol is loaded by the Ro-CLoad load network as shown here.  The additional pole, fp2, due to Ro and CLoad is computed here. </a:t>
            </a:r>
            <a:endParaRPr lang="en-US" b="0" dirty="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129</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a:t>
            </a:r>
            <a:r>
              <a:rPr lang="en-US" baseline="0" dirty="0" smtClean="0"/>
              <a:t> op amp original “Aol” is “multiplied” by the “Aol Load” to yield the resultant “Loaded Aol” curve. On dB plots linear multiplication is performed by adding the curves in dB.  As shown above it becomes easy to see the resultant “Loaded Aol” by adding the op amp original “Aol” plus the “Aol Load” formed by Ro-CLoad.  </a:t>
            </a:r>
            <a:endParaRPr lang="en-US" dirty="0"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130</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a:t>
            </a:r>
            <a:r>
              <a:rPr lang="en-US" baseline="0" dirty="0" smtClean="0"/>
              <a:t> Loaded Aol caused by CLoad, 1uF, will result in Loop Gain phase margin at </a:t>
            </a:r>
            <a:r>
              <a:rPr lang="en-US" baseline="0" dirty="0" err="1" smtClean="0"/>
              <a:t>fcl</a:t>
            </a:r>
            <a:r>
              <a:rPr lang="en-US" baseline="0" dirty="0" smtClean="0"/>
              <a:t> of only  0.548 degrees.  This is definitely and UNSTABLE circuit as it stands here. </a:t>
            </a:r>
            <a:endParaRPr lang="en-US" dirty="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131</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One</a:t>
            </a:r>
            <a:r>
              <a:rPr lang="en-US" baseline="0" dirty="0" smtClean="0"/>
              <a:t> way to compensate the op amp circuit for CLoad is to add Riso Compensation.  Note the point of feedback for the circuit is still taken directly at the output of the op amp.  The addition of Riso will add a zero into the “Loaded Aol” curve and stabilize the circuit.  </a:t>
            </a:r>
            <a:endParaRPr lang="en-US" dirty="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132</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Riso Compensation will add fz1</a:t>
            </a:r>
            <a:r>
              <a:rPr lang="en-US" baseline="0" dirty="0" smtClean="0"/>
              <a:t> into the “Loaded Aol” which will result in a -20dB/decade slope crossing 0db at </a:t>
            </a:r>
            <a:r>
              <a:rPr lang="en-US" baseline="0" dirty="0" err="1" smtClean="0"/>
              <a:t>fcl</a:t>
            </a:r>
            <a:r>
              <a:rPr lang="en-US" baseline="0" dirty="0" smtClean="0"/>
              <a:t>.  This will result in a stable circuit by our rate-of-closure criteria of 20dB/decade indicating stability. </a:t>
            </a:r>
            <a:endParaRPr lang="en-US" dirty="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133</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Our stability analysis</a:t>
            </a:r>
            <a:r>
              <a:rPr lang="en-US" baseline="0" dirty="0" smtClean="0"/>
              <a:t> using the</a:t>
            </a:r>
            <a:r>
              <a:rPr lang="en-US" dirty="0" smtClean="0"/>
              <a:t> “Loaded Aol Model” will be analyzed</a:t>
            </a:r>
            <a:r>
              <a:rPr lang="en-US" baseline="0" dirty="0" smtClean="0"/>
              <a:t> for the addition of the Riso Compensation</a:t>
            </a:r>
            <a:r>
              <a:rPr lang="en-US" dirty="0" smtClean="0"/>
              <a:t>. The data sheet Aol curve is followed by the op amp output resistance, Ro,</a:t>
            </a:r>
            <a:r>
              <a:rPr lang="en-US" baseline="0" dirty="0" smtClean="0"/>
              <a:t> Riso Compensation, Riso and load capacitance, CLoad</a:t>
            </a:r>
            <a:r>
              <a:rPr lang="en-US" dirty="0" smtClean="0"/>
              <a:t>.  Note the point of feedback is between Ro and Riso.</a:t>
            </a:r>
            <a:r>
              <a:rPr lang="en-US" baseline="0" dirty="0" smtClean="0"/>
              <a:t>  </a:t>
            </a:r>
            <a:r>
              <a:rPr lang="en-US" dirty="0" smtClean="0"/>
              <a:t>The capacitive load, CLoad, in conjunction with Ro and Riso will form an additional pole in the Loaded Aol plot. The capacitive load, CLoad, in conjunction with Riso will</a:t>
            </a:r>
            <a:r>
              <a:rPr lang="en-US" baseline="0" dirty="0" smtClean="0"/>
              <a:t> add a zero </a:t>
            </a:r>
            <a:r>
              <a:rPr lang="en-US" dirty="0" smtClean="0"/>
              <a:t>in the Loaded Aol plot. </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134</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The</a:t>
            </a:r>
            <a:r>
              <a:rPr lang="en-US" b="0" baseline="0" dirty="0" smtClean="0"/>
              <a:t> data sheet Aol is loaded by the Ro-Riso-CLoad load network as shown here.  The additional pole, fp2, due to Ro + Riso and CLoad is computed here. Also we see a zero, fz1, formed by Riso and Cload. </a:t>
            </a:r>
            <a:endParaRPr lang="en-US" b="0" dirty="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dirty="0" smtClean="0"/>
              <a:t>The</a:t>
            </a:r>
            <a:r>
              <a:rPr lang="en-US" baseline="0" dirty="0" smtClean="0"/>
              <a:t> op amp original “Aol” is “multiplied” by the “Aol Load” with Riso Compensation to yield the resultant “Loaded Aol” curve. On dB plots linear multiplication is performed by adding the curves in dB.  As shown above it becomes easy to see the resultant “Loaded Aol” by adding the op amp original “Aol” plus the “Aol Load” formed by the Ro-Riso-</a:t>
            </a:r>
            <a:r>
              <a:rPr lang="en-US" baseline="0" dirty="0" err="1" smtClean="0"/>
              <a:t>CLoad</a:t>
            </a:r>
            <a:r>
              <a:rPr lang="en-US" baseline="0" dirty="0" smtClean="0"/>
              <a:t> combination.</a:t>
            </a:r>
            <a:endParaRPr lang="en-US" dirty="0"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136</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Riso Compensation</a:t>
            </a:r>
            <a:r>
              <a:rPr lang="en-US" baseline="0" dirty="0" smtClean="0"/>
              <a:t> design steps are outlined here.  Two cases, Case A and Case B, will be presented.  Rules-of-thumb will be presented to yield best stability on first pass analysis. </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r>
              <a:rPr lang="en-US" dirty="0" smtClean="0"/>
              <a:t>Our Intuitive Inductor Model for AC Stability Analysis is defined above and contains three distinct operating areas.  At “DC” the inductor will be viewed as a short circuit.  At “High Frequency” the inductor will be viewed as an open circuit.  In between the inductor will be viewed as a frequency controlled resistor with a</a:t>
            </a:r>
            <a:r>
              <a:rPr lang="en-US" baseline="0" dirty="0" smtClean="0"/>
              <a:t> </a:t>
            </a:r>
            <a:r>
              <a:rPr lang="en-US" dirty="0" smtClean="0"/>
              <a:t>2</a:t>
            </a:r>
            <a:r>
              <a:rPr lang="el-GR" dirty="0" smtClean="0">
                <a:latin typeface="Arial"/>
                <a:cs typeface="Arial"/>
              </a:rPr>
              <a:t>π</a:t>
            </a:r>
            <a:r>
              <a:rPr lang="en-US" dirty="0" err="1" smtClean="0">
                <a:latin typeface="Arial"/>
                <a:cs typeface="Arial"/>
              </a:rPr>
              <a:t>fL</a:t>
            </a:r>
            <a:r>
              <a:rPr lang="en-US" dirty="0" smtClean="0">
                <a:latin typeface="Arial"/>
                <a:cs typeface="Arial"/>
              </a:rPr>
              <a:t> </a:t>
            </a:r>
            <a:r>
              <a:rPr lang="en-US" dirty="0" smtClean="0"/>
              <a:t>increase in impedance as frequency increases.</a:t>
            </a:r>
          </a:p>
          <a:p>
            <a:endParaRPr lang="en-US" dirty="0" smtClean="0"/>
          </a:p>
          <a:p>
            <a:endParaRPr lang="en-US" dirty="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137</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Two different</a:t>
            </a:r>
            <a:r>
              <a:rPr lang="en-US" baseline="0" dirty="0" smtClean="0"/>
              <a:t> </a:t>
            </a:r>
            <a:r>
              <a:rPr lang="en-US" baseline="0" dirty="0" err="1" smtClean="0"/>
              <a:t>CLoads</a:t>
            </a:r>
            <a:r>
              <a:rPr lang="en-US" baseline="0" dirty="0" smtClean="0"/>
              <a:t> will be analyzed to show rules-of-thumb to get the best stability using Riso Compensation.  Case A will use CLoad = 1uF and Case B will used CLoad = 2.9nF.  By setting Riso = 0 ohms we can easily analyze the Loaded Aol for each case without Riso Compensation.  From above Loaded Aol plots we can use the phase plots to determine the pole locations of fp2 for each of Case A, </a:t>
            </a:r>
            <a:r>
              <a:rPr lang="en-US" baseline="0" dirty="0" err="1" smtClean="0"/>
              <a:t>CLoad</a:t>
            </a:r>
            <a:r>
              <a:rPr lang="en-US" baseline="0" dirty="0" smtClean="0"/>
              <a:t>=1uF and Case B, </a:t>
            </a:r>
            <a:r>
              <a:rPr lang="en-US" baseline="0" dirty="0" err="1" smtClean="0"/>
              <a:t>CLoad</a:t>
            </a:r>
            <a:r>
              <a:rPr lang="en-US" baseline="0" dirty="0" smtClean="0"/>
              <a:t>=2.9nF.  </a:t>
            </a:r>
          </a:p>
          <a:p>
            <a:pPr eaLnBrk="1" hangingPunct="1"/>
            <a:r>
              <a:rPr lang="en-US" baseline="0" dirty="0" smtClean="0"/>
              <a:t>From above we have completed Steps 1 and 2 for the Riso Compensation Design:</a:t>
            </a:r>
          </a:p>
          <a:p>
            <a:pPr marL="346740" indent="-346740">
              <a:buAutoNum type="arabicParenR"/>
            </a:pPr>
            <a:r>
              <a:rPr lang="en-US" sz="2000" dirty="0" smtClean="0"/>
              <a:t>Determine fp2 in Loaded Aol due to CLoad</a:t>
            </a:r>
          </a:p>
          <a:p>
            <a:pPr marL="809061" lvl="1" indent="-346740">
              <a:buAutoNum type="alphaUcParenR"/>
            </a:pPr>
            <a:r>
              <a:rPr lang="en-US" sz="2000" dirty="0" smtClean="0"/>
              <a:t>Measure in SPICE with CLoad on Op Amp Output</a:t>
            </a:r>
          </a:p>
          <a:p>
            <a:pPr marL="346740" indent="-346740">
              <a:buAutoNum type="arabicParenR"/>
            </a:pPr>
            <a:r>
              <a:rPr lang="en-US" sz="2000" dirty="0" smtClean="0"/>
              <a:t>Plot fp2 on original Aol to create new Loaded Aol</a:t>
            </a:r>
          </a:p>
          <a:p>
            <a:pPr eaLnBrk="1" hangingPunct="1"/>
            <a:endParaRPr lang="en-US" dirty="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138</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indent="-346740"/>
            <a:r>
              <a:rPr lang="en-US" sz="2000" dirty="0" smtClean="0"/>
              <a:t>Our Loaded Aol curves for Case A, </a:t>
            </a:r>
            <a:r>
              <a:rPr lang="en-US" sz="2000" dirty="0" err="1" smtClean="0"/>
              <a:t>CLoad</a:t>
            </a:r>
            <a:r>
              <a:rPr lang="en-US" sz="2000" dirty="0" smtClean="0"/>
              <a:t>=1uF and Case B, </a:t>
            </a:r>
            <a:r>
              <a:rPr lang="en-US" sz="2000" dirty="0" err="1" smtClean="0"/>
              <a:t>CLoad</a:t>
            </a:r>
            <a:r>
              <a:rPr lang="en-US" sz="2000" dirty="0" smtClean="0"/>
              <a:t>=2.9nF, found using Step 1 and Step 2, are shown above.  We can add straight line  approximations to the magnitude plot (-20dB/decade slope) to indicate how and where we want to modify the Loaded Aol curve so the unity gain buffer (1/</a:t>
            </a:r>
            <a:r>
              <a:rPr lang="el-GR" sz="2000" dirty="0" smtClean="0"/>
              <a:t>β</a:t>
            </a:r>
            <a:r>
              <a:rPr lang="en-US" sz="2000" dirty="0" smtClean="0"/>
              <a:t> = 0dB) will be stable with each respective capacitive load.  These lines are added per the recommended rules-of-thumb below in Step 3.   </a:t>
            </a:r>
          </a:p>
          <a:p>
            <a:pPr marL="346740" indent="-346740"/>
            <a:r>
              <a:rPr lang="en-US" sz="2000" dirty="0" smtClean="0"/>
              <a:t>From above we have completed Step 3 for the Riso Compensation Design:</a:t>
            </a:r>
          </a:p>
          <a:p>
            <a:pPr marL="346740" indent="-346740"/>
            <a:r>
              <a:rPr lang="en-US" sz="2000" dirty="0" smtClean="0"/>
              <a:t>3)   Add Desired fz2 on to Loaded Aol Plot for Riso Compensation</a:t>
            </a:r>
          </a:p>
          <a:p>
            <a:pPr marL="809061" lvl="1" indent="-346740">
              <a:buAutoNum type="alphaUcParenR"/>
            </a:pPr>
            <a:r>
              <a:rPr lang="en-US" sz="2000" dirty="0" smtClean="0"/>
              <a:t>Keep fz1 </a:t>
            </a:r>
            <a:r>
              <a:rPr lang="en-US" sz="2000" u="sng" dirty="0" smtClean="0"/>
              <a:t>&lt;</a:t>
            </a:r>
            <a:r>
              <a:rPr lang="en-US" sz="2000" dirty="0" smtClean="0"/>
              <a:t> 10*fp2 </a:t>
            </a:r>
            <a:r>
              <a:rPr lang="en-US" sz="2000" i="1" dirty="0" smtClean="0"/>
              <a:t>(Case A)</a:t>
            </a:r>
          </a:p>
          <a:p>
            <a:pPr marL="809061" lvl="1" indent="-346740">
              <a:buAutoNum type="alphaUcParenR"/>
            </a:pPr>
            <a:r>
              <a:rPr lang="en-US" sz="2000" dirty="0" smtClean="0"/>
              <a:t>Or keep the Loaded Aol Magnitude at fz1 </a:t>
            </a:r>
            <a:r>
              <a:rPr lang="en-US" sz="2000" u="sng" dirty="0" smtClean="0"/>
              <a:t>&gt;</a:t>
            </a:r>
            <a:r>
              <a:rPr lang="en-US" sz="2000" dirty="0" smtClean="0"/>
              <a:t> 0dB </a:t>
            </a:r>
            <a:r>
              <a:rPr lang="en-US" sz="2000" i="1" dirty="0" smtClean="0"/>
              <a:t>(Case B)</a:t>
            </a:r>
          </a:p>
          <a:p>
            <a:pPr marL="809061" lvl="1" indent="-346740">
              <a:buNone/>
            </a:pPr>
            <a:r>
              <a:rPr lang="en-US" sz="2000" i="1" baseline="0" dirty="0" smtClean="0"/>
              <a:t>       </a:t>
            </a:r>
            <a:r>
              <a:rPr lang="en-US" sz="2000" dirty="0" smtClean="0"/>
              <a:t>(fz1</a:t>
            </a:r>
            <a:r>
              <a:rPr lang="en-US" sz="2000" u="sng" dirty="0" smtClean="0"/>
              <a:t>&gt;</a:t>
            </a:r>
            <a:r>
              <a:rPr lang="en-US" sz="2000" dirty="0" smtClean="0"/>
              <a:t>10dB will allow for Aol variation of ½ Decade in Unity Gain Bandwidth)</a:t>
            </a:r>
            <a:endParaRPr lang="en-US" sz="2000" i="1" dirty="0" smtClean="0"/>
          </a:p>
          <a:p>
            <a:pPr eaLnBrk="1" hangingPunct="1"/>
            <a:endParaRPr lang="en-US" dirty="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139</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From Riso Compensation Design Step 3 we know the respective locations we want for fz1.  From</a:t>
            </a:r>
            <a:r>
              <a:rPr lang="en-US" b="0" baseline="0" dirty="0" smtClean="0"/>
              <a:t> that we can compute Riso and choose a standard resistor value.  </a:t>
            </a:r>
          </a:p>
          <a:p>
            <a:pPr defTabSz="924641" eaLnBrk="1" hangingPunct="1"/>
            <a:r>
              <a:rPr lang="en-US" dirty="0" smtClean="0"/>
              <a:t>From above we have completed Step 4 for the Riso Compensation Design:</a:t>
            </a:r>
            <a:endParaRPr lang="en-US" b="0" baseline="0" dirty="0" smtClean="0"/>
          </a:p>
          <a:p>
            <a:pPr defTabSz="924641" eaLnBrk="1" hangingPunct="1"/>
            <a:r>
              <a:rPr lang="en-US" dirty="0" smtClean="0"/>
              <a:t>4)  Compute value for Riso based on plotted fz1</a:t>
            </a:r>
          </a:p>
          <a:p>
            <a:pPr eaLnBrk="1" hangingPunct="1"/>
            <a:endParaRPr lang="en-US" b="0" dirty="0"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140</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Design</a:t>
            </a:r>
            <a:r>
              <a:rPr lang="en-US" b="0" baseline="0" dirty="0" smtClean="0"/>
              <a:t> Step 5 for Riso Compensation is to check the final Riso value chosen by a loop gain plot on the complete op amp circuit. We see from above that for Case A, </a:t>
            </a:r>
            <a:r>
              <a:rPr lang="en-US" b="0" baseline="0" dirty="0" err="1" smtClean="0"/>
              <a:t>CLoad</a:t>
            </a:r>
            <a:r>
              <a:rPr lang="en-US" b="0" baseline="0" dirty="0" smtClean="0"/>
              <a:t>=1uF, at </a:t>
            </a:r>
            <a:r>
              <a:rPr lang="en-US" b="0" baseline="0" dirty="0" err="1" smtClean="0"/>
              <a:t>fcl</a:t>
            </a:r>
            <a:r>
              <a:rPr lang="en-US" b="0" baseline="0" dirty="0" smtClean="0"/>
              <a:t>, where Loop Gain (</a:t>
            </a:r>
            <a:r>
              <a:rPr lang="en-US" b="0" baseline="0" dirty="0" err="1" smtClean="0"/>
              <a:t>Aol</a:t>
            </a:r>
            <a:r>
              <a:rPr lang="el-GR" b="0" baseline="0" dirty="0" smtClean="0"/>
              <a:t>β</a:t>
            </a:r>
            <a:r>
              <a:rPr lang="en-US" b="0" baseline="0" dirty="0" smtClean="0"/>
              <a:t>) goes to zero, the phase margin is 87.5 degrees. Step 6 is to adjust Riso for more phase margin if we are not satisfied with our first analysis and re-run the loop gain and phase plot to check the final design.  Here we are happy with 87.5 degrees of Loop Gain (</a:t>
            </a:r>
            <a:r>
              <a:rPr lang="en-US" b="0" baseline="0" dirty="0" err="1" smtClean="0"/>
              <a:t>Aol</a:t>
            </a:r>
            <a:r>
              <a:rPr lang="el-GR" b="0" baseline="0" dirty="0" smtClean="0"/>
              <a:t>β</a:t>
            </a:r>
            <a:r>
              <a:rPr lang="en-US" b="0" baseline="0" dirty="0" smtClean="0"/>
              <a:t>) phase margin. </a:t>
            </a:r>
          </a:p>
          <a:p>
            <a:pPr defTabSz="924641" eaLnBrk="1" hangingPunct="1"/>
            <a:r>
              <a:rPr lang="en-US" dirty="0" smtClean="0"/>
              <a:t>From above we have completed Steps 5 &amp; 6 for the Riso Compensation Design:</a:t>
            </a:r>
            <a:endParaRPr lang="en-US" b="0" baseline="0" dirty="0" smtClean="0"/>
          </a:p>
          <a:p>
            <a:pPr marL="346740" indent="-346740">
              <a:buAutoNum type="arabicParenR" startAt="5"/>
            </a:pPr>
            <a:r>
              <a:rPr lang="en-US" dirty="0" smtClean="0"/>
              <a:t>SPICE simulation with Riso for Loop Gain (</a:t>
            </a:r>
            <a:r>
              <a:rPr lang="en-US" dirty="0" err="1" smtClean="0"/>
              <a:t>Aol</a:t>
            </a:r>
            <a:r>
              <a:rPr lang="el-GR" b="0" baseline="0" dirty="0" smtClean="0"/>
              <a:t>β</a:t>
            </a:r>
            <a:r>
              <a:rPr lang="en-US" dirty="0" smtClean="0"/>
              <a:t>) Magnitude and Phase</a:t>
            </a:r>
          </a:p>
          <a:p>
            <a:pPr marL="346740" indent="-346740">
              <a:buAutoNum type="arabicParenR" startAt="5"/>
            </a:pPr>
            <a:r>
              <a:rPr lang="en-US" dirty="0" smtClean="0"/>
              <a:t>Adjust Riso Compensation if greater Loop Gain (</a:t>
            </a:r>
            <a:r>
              <a:rPr lang="en-US" dirty="0" err="1" smtClean="0"/>
              <a:t>Aol</a:t>
            </a:r>
            <a:r>
              <a:rPr lang="el-GR" b="0" baseline="0" dirty="0" smtClean="0"/>
              <a:t>β</a:t>
            </a:r>
            <a:r>
              <a:rPr lang="en-US" dirty="0" smtClean="0"/>
              <a:t>) phase margin desired</a:t>
            </a:r>
          </a:p>
          <a:p>
            <a:pPr eaLnBrk="1" hangingPunct="1"/>
            <a:endParaRPr lang="en-US" b="0" dirty="0"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141</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Design</a:t>
            </a:r>
            <a:r>
              <a:rPr lang="en-US" b="0" baseline="0" dirty="0" smtClean="0"/>
              <a:t> Step 5 for Riso Compensation is to check the final Riso value chosen by a loop gain plot on the complete op amp circuit. We see from above that for Case B, </a:t>
            </a:r>
            <a:r>
              <a:rPr lang="en-US" b="0" baseline="0" dirty="0" err="1" smtClean="0"/>
              <a:t>CLoad</a:t>
            </a:r>
            <a:r>
              <a:rPr lang="en-US" b="0" baseline="0" dirty="0" smtClean="0"/>
              <a:t>=2.9nF, at </a:t>
            </a:r>
            <a:r>
              <a:rPr lang="en-US" b="0" baseline="0" dirty="0" err="1" smtClean="0"/>
              <a:t>fcl</a:t>
            </a:r>
            <a:r>
              <a:rPr lang="en-US" b="0" baseline="0" dirty="0" smtClean="0"/>
              <a:t>, where Loop Gain (</a:t>
            </a:r>
            <a:r>
              <a:rPr lang="en-US" b="0" baseline="0" dirty="0" err="1" smtClean="0"/>
              <a:t>Aol</a:t>
            </a:r>
            <a:r>
              <a:rPr lang="el-GR" b="0" baseline="0" dirty="0" smtClean="0"/>
              <a:t>β</a:t>
            </a:r>
            <a:r>
              <a:rPr lang="en-US" b="0" baseline="0" dirty="0" smtClean="0"/>
              <a:t>) goes to zero, the phase margin is 54.2 degrees.  Step 6 is to adjust Riso for more phase margin if we are not satisfied with our first analysis and re-run the loop gain and phase plot to check the final design.  Here we are happy with 54.2 degrees of Loop Gain (</a:t>
            </a:r>
            <a:r>
              <a:rPr lang="en-US" b="0" baseline="0" dirty="0" err="1" smtClean="0"/>
              <a:t>Aol</a:t>
            </a:r>
            <a:r>
              <a:rPr lang="el-GR" b="0" baseline="0" dirty="0" smtClean="0"/>
              <a:t>β</a:t>
            </a:r>
            <a:r>
              <a:rPr lang="en-US" b="0" baseline="0" dirty="0" smtClean="0"/>
              <a:t>) phase margin. </a:t>
            </a:r>
          </a:p>
          <a:p>
            <a:pPr defTabSz="924641" eaLnBrk="1" hangingPunct="1">
              <a:defRPr/>
            </a:pPr>
            <a:r>
              <a:rPr lang="en-US" dirty="0" smtClean="0"/>
              <a:t>From above we have completed Steps 5 &amp; 6 for the Riso Compensation Design:</a:t>
            </a:r>
            <a:endParaRPr lang="en-US" b="0" baseline="0" dirty="0" smtClean="0"/>
          </a:p>
          <a:p>
            <a:pPr marL="346740" indent="-346740">
              <a:buAutoNum type="arabicParenR" startAt="5"/>
            </a:pPr>
            <a:r>
              <a:rPr lang="en-US" dirty="0" smtClean="0"/>
              <a:t>SPICE simulation with Riso for Loop Gain (</a:t>
            </a:r>
            <a:r>
              <a:rPr lang="en-US" dirty="0" err="1" smtClean="0"/>
              <a:t>Aol</a:t>
            </a:r>
            <a:r>
              <a:rPr lang="el-GR" b="0" baseline="0" dirty="0" smtClean="0"/>
              <a:t>β</a:t>
            </a:r>
            <a:r>
              <a:rPr lang="en-US" dirty="0" smtClean="0"/>
              <a:t>) Magnitude and Phase</a:t>
            </a:r>
          </a:p>
          <a:p>
            <a:pPr marL="346740" indent="-346740">
              <a:buAutoNum type="arabicParenR" startAt="5"/>
            </a:pPr>
            <a:r>
              <a:rPr lang="en-US" dirty="0" smtClean="0"/>
              <a:t>Adjust Riso Compensation if greater Loop Gain (</a:t>
            </a:r>
            <a:r>
              <a:rPr lang="en-US" dirty="0" err="1" smtClean="0"/>
              <a:t>Aol</a:t>
            </a:r>
            <a:r>
              <a:rPr lang="el-GR" b="0" baseline="0" dirty="0" smtClean="0"/>
              <a:t>β</a:t>
            </a:r>
            <a:r>
              <a:rPr lang="en-US" dirty="0" smtClean="0"/>
              <a:t>) phase margin desired</a:t>
            </a:r>
          </a:p>
          <a:p>
            <a:pPr eaLnBrk="1" hangingPunct="1"/>
            <a:endParaRPr lang="en-US" b="0" dirty="0"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142</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Design</a:t>
            </a:r>
            <a:r>
              <a:rPr lang="en-US" b="0" baseline="0" dirty="0" smtClean="0"/>
              <a:t> Step 7 for Riso Compensation is to check the closed loop AC response over frequency.  From above, for Case A, </a:t>
            </a:r>
            <a:r>
              <a:rPr lang="en-US" b="0" baseline="0" dirty="0" err="1" smtClean="0"/>
              <a:t>CLoad</a:t>
            </a:r>
            <a:r>
              <a:rPr lang="en-US" b="0" baseline="0" dirty="0" smtClean="0"/>
              <a:t>=1uF, we see the closed loop AC response for both the output of the op amp, VOA, and the output after Riso, VOUT.  If this closed loop bandwidth is not acceptable for the final application we will need to consider other capacitive stability techniques (see Appendix) or a different op amp or different load capacitance value.  </a:t>
            </a:r>
          </a:p>
          <a:p>
            <a:pPr defTabSz="924641" eaLnBrk="1" hangingPunct="1"/>
            <a:r>
              <a:rPr lang="en-US" dirty="0" smtClean="0"/>
              <a:t>From above we have completed Step 7 for the Riso Compensation Design:</a:t>
            </a:r>
            <a:endParaRPr lang="en-US" b="0" baseline="0" dirty="0" smtClean="0"/>
          </a:p>
          <a:p>
            <a:pPr marL="462321" indent="-462321">
              <a:buAutoNum type="arabicParenR" startAt="7"/>
            </a:pPr>
            <a:r>
              <a:rPr lang="en-US" dirty="0" smtClean="0"/>
              <a:t>Check closed loop AC response for VOUT/VIN</a:t>
            </a:r>
          </a:p>
          <a:p>
            <a:pPr marL="924641" lvl="1" indent="-462321">
              <a:buAutoNum type="alphaUcParenR"/>
            </a:pPr>
            <a:r>
              <a:rPr lang="en-US" dirty="0" smtClean="0"/>
              <a:t>Look for peaking which indicates marginal stability</a:t>
            </a:r>
          </a:p>
          <a:p>
            <a:pPr marL="924641" lvl="1" indent="-462321">
              <a:buAutoNum type="alphaUcParenR"/>
            </a:pPr>
            <a:r>
              <a:rPr lang="en-US" dirty="0" smtClean="0"/>
              <a:t>Check if closed AC response is acceptable for end application</a:t>
            </a:r>
          </a:p>
          <a:p>
            <a:pPr eaLnBrk="1" hangingPunct="1"/>
            <a:endParaRPr lang="en-US" dirty="0"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143</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Design</a:t>
            </a:r>
            <a:r>
              <a:rPr lang="en-US" b="0" baseline="0" dirty="0" smtClean="0"/>
              <a:t> Step 8 for Riso Compensation is to check the closed loop transient response.  From above, for Case A, </a:t>
            </a:r>
            <a:r>
              <a:rPr lang="en-US" b="0" baseline="0" dirty="0" err="1" smtClean="0"/>
              <a:t>CLoad</a:t>
            </a:r>
            <a:r>
              <a:rPr lang="en-US" b="0" baseline="0" dirty="0" smtClean="0"/>
              <a:t>=1uF, we see the closed loop Transient response for both the output of the op amp, VOA, and the output after Riso, VOUT show no signs of excessive overshoot or ringing before settling. </a:t>
            </a:r>
          </a:p>
          <a:p>
            <a:pPr defTabSz="924641" eaLnBrk="1" hangingPunct="1"/>
            <a:r>
              <a:rPr lang="en-US" dirty="0" smtClean="0"/>
              <a:t>From above we have completed Step 7 for the Riso Compensation Design:</a:t>
            </a:r>
            <a:endParaRPr lang="en-US" b="0" baseline="0" dirty="0" smtClean="0"/>
          </a:p>
          <a:p>
            <a:pPr marL="462321" indent="-462321">
              <a:buAutoNum type="arabicParenR" startAt="8"/>
            </a:pPr>
            <a:r>
              <a:rPr lang="en-US" dirty="0" smtClean="0"/>
              <a:t>Check Transient response for VOUT/VIN </a:t>
            </a:r>
          </a:p>
          <a:p>
            <a:pPr marL="924641" lvl="1" indent="-462321"/>
            <a:r>
              <a:rPr lang="en-US" dirty="0" smtClean="0"/>
              <a:t>A) Overshoot and ringing in the time domain indicates marginal stability </a:t>
            </a:r>
          </a:p>
          <a:p>
            <a:pPr eaLnBrk="1" hangingPunct="1"/>
            <a:endParaRPr lang="en-US" dirty="0"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144</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Riso</a:t>
            </a:r>
            <a:r>
              <a:rPr lang="en-US" baseline="0" dirty="0" smtClean="0"/>
              <a:t> Compensation has one key design consideration with regards to accuracy at VOUT for heavy loads.  The feedback for voltage accuracy is directly at the output of the op amp and the VOUT at the load is isolated by Riso.  If output currents are large and depending upon the value of Riso the voltage at VOUT will not be the voltage at VIN for the unity gain follower shown above.  If this is a problem in the end application a different compensation technique for the CLoad will need to be used (see Appendix for alternative compensation methods for output capacitive loads). </a:t>
            </a:r>
            <a:endParaRPr lang="en-US" dirty="0"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147</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r>
              <a:rPr lang="en-US" dirty="0" smtClean="0"/>
              <a:t>SPICE simulation confirms the impedance effects for a capacitor as Low Frequency = High Impedance</a:t>
            </a:r>
            <a:r>
              <a:rPr lang="en-US" baseline="0" dirty="0" smtClean="0"/>
              <a:t> and High Frequency = Low Impedance.  Spice simulation also confirms the impedance effects for an inductor as Low Frequency = Low Impedance and High Frequency = High Impedance. </a:t>
            </a:r>
            <a:endParaRPr lang="en-US" dirty="0" smtClean="0"/>
          </a:p>
          <a:p>
            <a:endParaRPr lang="en-US" dirty="0" smtClean="0"/>
          </a:p>
          <a:p>
            <a:endParaRPr lang="en-US" dirty="0"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159</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160</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CF Compensation</a:t>
            </a:r>
            <a:r>
              <a:rPr lang="en-US" baseline="0" dirty="0" smtClean="0"/>
              <a:t> design steps are outlined here. Rules-of-thumb are presented to yield best stability on first pass analysis. </a:t>
            </a:r>
            <a:endParaRPr lang="en-US" dirty="0"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r>
              <a:rPr lang="en-US" dirty="0" smtClean="0"/>
              <a:t>Our Intuitive Op Amp Model for AC Stability Analysis is defined above.  The differential voltage between the IN+ and IN- terminals will be amplified by x1 and converted to a single-ended AC Voltage Source, Vdiff.  Vdiff is then amplified by K(f).  K(f) represents the data sheet Aol Curve (Open Loop Gain vs Frequency Plot).  This resultant voltage, Vo, is then followed by the Op Amp Open Loop, AC Small Signal, Output Impedance, Ro.  After passing through Ro the voltage, Vo, appears as Vout.</a:t>
            </a:r>
          </a:p>
          <a:p>
            <a:pPr eaLnBrk="1" hangingPunct="1"/>
            <a:endParaRPr lang="en-US" dirty="0"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171</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We</a:t>
            </a:r>
            <a:r>
              <a:rPr lang="en-US" baseline="0" dirty="0" smtClean="0"/>
              <a:t> can use our SPICE Loop Gain Test circuit above to plot Aol and 1/</a:t>
            </a:r>
            <a:r>
              <a:rPr lang="el-GR" baseline="0" dirty="0" smtClean="0"/>
              <a:t>β</a:t>
            </a:r>
            <a:r>
              <a:rPr lang="en-US" baseline="0" dirty="0" smtClean="0"/>
              <a:t> for this Gain = -1 circuit.  Note that the 1/</a:t>
            </a:r>
            <a:r>
              <a:rPr lang="el-GR" baseline="0" dirty="0" smtClean="0"/>
              <a:t>β</a:t>
            </a:r>
            <a:r>
              <a:rPr lang="en-US" baseline="0" dirty="0" smtClean="0"/>
              <a:t> curve has a zero in it at 104kHz.  At </a:t>
            </a:r>
            <a:r>
              <a:rPr lang="en-US" baseline="0" dirty="0" err="1" smtClean="0"/>
              <a:t>fcl</a:t>
            </a:r>
            <a:r>
              <a:rPr lang="en-US" baseline="0" dirty="0" smtClean="0"/>
              <a:t>, where Loop Gain (</a:t>
            </a:r>
            <a:r>
              <a:rPr lang="en-US" baseline="0" dirty="0" err="1" smtClean="0"/>
              <a:t>Aol</a:t>
            </a:r>
            <a:r>
              <a:rPr lang="el-GR" baseline="0" dirty="0" smtClean="0"/>
              <a:t>β</a:t>
            </a:r>
            <a:r>
              <a:rPr lang="en-US" baseline="0" dirty="0" smtClean="0"/>
              <a:t>) goes to zero, we see that the 1/</a:t>
            </a:r>
            <a:r>
              <a:rPr lang="el-GR" baseline="0" dirty="0" smtClean="0"/>
              <a:t>β</a:t>
            </a:r>
            <a:r>
              <a:rPr lang="en-US" baseline="0" dirty="0" smtClean="0"/>
              <a:t> curve intersects the Aol at a rate-of-closure that is 40dB/decade which by our criteria implies an UNSTABLE circuit.   </a:t>
            </a:r>
            <a:endParaRPr lang="en-US" dirty="0"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r>
              <a:rPr lang="en-US" dirty="0" smtClean="0"/>
              <a:t>To properly analyze this circuit and thus properly compensate</a:t>
            </a:r>
            <a:r>
              <a:rPr lang="en-US" baseline="0" dirty="0" smtClean="0"/>
              <a:t> it for</a:t>
            </a:r>
            <a:r>
              <a:rPr lang="en-US" dirty="0" smtClean="0"/>
              <a:t> stability we first</a:t>
            </a:r>
            <a:r>
              <a:rPr lang="en-US" baseline="0" dirty="0" smtClean="0"/>
              <a:t> must analyze the OPA140 op amp input capacitance.  The datasheet excerpt for the OPA140 is shown here with Input Impedance parameters for Differential and Common-Mode. The input capacitance model for the OPA140 is also shown.  From the data sheet we can assign values for the capacitances shown, </a:t>
            </a:r>
            <a:r>
              <a:rPr lang="en-US" baseline="0" dirty="0" err="1" smtClean="0"/>
              <a:t>Ccm</a:t>
            </a:r>
            <a:r>
              <a:rPr lang="en-US" baseline="0" dirty="0" smtClean="0"/>
              <a:t>+, </a:t>
            </a:r>
            <a:r>
              <a:rPr lang="en-US" baseline="0" dirty="0" err="1" smtClean="0"/>
              <a:t>Ccm</a:t>
            </a:r>
            <a:r>
              <a:rPr lang="en-US" baseline="0" dirty="0" smtClean="0"/>
              <a:t>-, and </a:t>
            </a:r>
            <a:r>
              <a:rPr lang="en-US" baseline="0" dirty="0" err="1" smtClean="0"/>
              <a:t>Cdiff</a:t>
            </a:r>
            <a:r>
              <a:rPr lang="en-US" baseline="0" dirty="0" smtClean="0"/>
              <a:t>.  </a:t>
            </a:r>
            <a:endParaRPr lang="en-US" dirty="0"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173</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From</a:t>
            </a:r>
            <a:r>
              <a:rPr lang="en-US" b="0" baseline="0" dirty="0" smtClean="0"/>
              <a:t> our input capacitance model for the OPA140 and the circuit topology it is configured in we see there is a net input capacitance, Cin_eq which will affect our feedback factor, </a:t>
            </a:r>
            <a:r>
              <a:rPr lang="el-GR" b="0" baseline="0" dirty="0" smtClean="0"/>
              <a:t>β</a:t>
            </a:r>
            <a:r>
              <a:rPr lang="en-US" b="0" baseline="0" dirty="0" smtClean="0"/>
              <a:t>, over frequency.  Since the Cin_eq capacitor is buffered by RF, 180k ohm resistor, there are no loading effects on Aol with this circuit topology and so the Aol remains unchanged. </a:t>
            </a:r>
            <a:endParaRPr lang="en-US" b="0" dirty="0"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174</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Our </a:t>
            </a:r>
            <a:r>
              <a:rPr lang="el-GR" dirty="0" smtClean="0"/>
              <a:t>β</a:t>
            </a:r>
            <a:r>
              <a:rPr lang="en-US" dirty="0" smtClean="0"/>
              <a:t> network is shown above.  </a:t>
            </a:r>
            <a:r>
              <a:rPr lang="el-GR" dirty="0" smtClean="0"/>
              <a:t>β</a:t>
            </a:r>
            <a:r>
              <a:rPr lang="en-US" dirty="0" smtClean="0"/>
              <a:t> is easy to compute</a:t>
            </a:r>
            <a:r>
              <a:rPr lang="en-US" baseline="0" dirty="0" smtClean="0"/>
              <a:t> if one sets VOUT = 1.  </a:t>
            </a:r>
            <a:r>
              <a:rPr lang="el-GR" baseline="0" dirty="0" smtClean="0"/>
              <a:t>β</a:t>
            </a:r>
            <a:r>
              <a:rPr lang="en-US" baseline="0" dirty="0" smtClean="0"/>
              <a:t>=(input impedance)/(feedback impedance + input impedance).  Recall that 1/</a:t>
            </a:r>
            <a:r>
              <a:rPr lang="el-GR" baseline="0" dirty="0" smtClean="0"/>
              <a:t>β</a:t>
            </a:r>
            <a:r>
              <a:rPr lang="en-US" baseline="0" dirty="0" smtClean="0"/>
              <a:t> is just the reciprocal of </a:t>
            </a:r>
            <a:r>
              <a:rPr lang="el-GR" dirty="0" smtClean="0"/>
              <a:t>β</a:t>
            </a:r>
            <a:r>
              <a:rPr lang="en-US" dirty="0" smtClean="0"/>
              <a:t>.  From our derived and</a:t>
            </a:r>
            <a:r>
              <a:rPr lang="en-US" baseline="0" dirty="0" smtClean="0"/>
              <a:t> simplified equations above we see a zero, fz1, in the 1/</a:t>
            </a:r>
            <a:r>
              <a:rPr lang="el-GR" dirty="0" smtClean="0"/>
              <a:t>β</a:t>
            </a:r>
            <a:r>
              <a:rPr lang="en-US" dirty="0" smtClean="0"/>
              <a:t> plot due to RF</a:t>
            </a:r>
            <a:r>
              <a:rPr lang="en-US" baseline="0" dirty="0" smtClean="0"/>
              <a:t>, RI and Cin_eq.  Note that although our closed loop gain is -1 our 1/</a:t>
            </a:r>
            <a:r>
              <a:rPr lang="el-GR" dirty="0" smtClean="0"/>
              <a:t>β</a:t>
            </a:r>
            <a:r>
              <a:rPr lang="en-US" dirty="0" smtClean="0"/>
              <a:t> is at 6dB or x2.  Remember our earlier discussion of noise gain and</a:t>
            </a:r>
            <a:r>
              <a:rPr lang="en-US" baseline="0" dirty="0" smtClean="0"/>
              <a:t> to view the op amp, from a loop gain view, to always be running in a noise gain equivalent to putting a noise source on the +input of the op amp and running in the non-inverting gain based on feedback and input impedances from output to –input.  </a:t>
            </a:r>
            <a:endParaRPr lang="en-US" dirty="0"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175</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CF Compensation</a:t>
            </a:r>
            <a:r>
              <a:rPr lang="en-US" baseline="0" dirty="0" smtClean="0"/>
              <a:t> design steps are outlined here. Rules-of-thumb are presented to yield best stability on first pass analysis. </a:t>
            </a:r>
            <a:endParaRPr lang="en-US" dirty="0"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176</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Using our Loop Gain Test circuit in SPICE we can plot the Aol and 1/</a:t>
            </a:r>
            <a:r>
              <a:rPr lang="el-GR" dirty="0" smtClean="0">
                <a:latin typeface="Arial"/>
                <a:cs typeface="Arial"/>
              </a:rPr>
              <a:t>β</a:t>
            </a:r>
            <a:r>
              <a:rPr lang="en-US" dirty="0" smtClean="0"/>
              <a:t>  for the uncompensated circuit as shown above. For best stability results on first pass we use the recommended rules-of-thumb shown and draw in what we want the final 1/</a:t>
            </a:r>
            <a:r>
              <a:rPr lang="el-GR" dirty="0" smtClean="0">
                <a:latin typeface="Arial"/>
                <a:cs typeface="Arial"/>
              </a:rPr>
              <a:t>β</a:t>
            </a:r>
            <a:r>
              <a:rPr lang="en-US" dirty="0" smtClean="0"/>
              <a:t>  curve to look like.  Based on this graphical approach we see we need a pole, fp1, added into the 1/</a:t>
            </a:r>
            <a:r>
              <a:rPr lang="el-GR" dirty="0" smtClean="0">
                <a:latin typeface="Arial"/>
                <a:cs typeface="Arial"/>
              </a:rPr>
              <a:t>β</a:t>
            </a:r>
            <a:r>
              <a:rPr lang="en-US" dirty="0" smtClean="0"/>
              <a:t>  curve to allow the compensated 1/</a:t>
            </a:r>
            <a:r>
              <a:rPr lang="el-GR" dirty="0" smtClean="0">
                <a:latin typeface="Arial"/>
                <a:cs typeface="Arial"/>
              </a:rPr>
              <a:t>β</a:t>
            </a:r>
            <a:r>
              <a:rPr lang="en-US" dirty="0" smtClean="0"/>
              <a:t> to intersect the Aol at a rate-of-closure which is 20db/decade and thus stable by our criteria.  </a:t>
            </a:r>
            <a:endParaRPr lang="en-US" baseline="0" dirty="0" smtClean="0"/>
          </a:p>
          <a:p>
            <a:pPr eaLnBrk="1" hangingPunct="1"/>
            <a:r>
              <a:rPr lang="en-US" baseline="0" dirty="0" smtClean="0"/>
              <a:t>From above we have completed Steps 1, 2, and 3 for the CF Compensation Design:</a:t>
            </a:r>
          </a:p>
          <a:p>
            <a:pPr marL="346740" indent="-346740">
              <a:buAutoNum type="arabicParenR"/>
            </a:pPr>
            <a:r>
              <a:rPr lang="en-US" sz="2000" dirty="0" smtClean="0"/>
              <a:t>Determine fz1 in 1/</a:t>
            </a:r>
            <a:r>
              <a:rPr lang="el-GR" sz="2000" dirty="0" smtClean="0">
                <a:latin typeface="Arial"/>
                <a:cs typeface="Arial"/>
              </a:rPr>
              <a:t>β</a:t>
            </a:r>
            <a:r>
              <a:rPr lang="en-US" sz="2000" dirty="0" smtClean="0"/>
              <a:t> due to Cin_eq</a:t>
            </a:r>
          </a:p>
          <a:p>
            <a:pPr marL="809061" lvl="1" indent="-346740">
              <a:buAutoNum type="alphaUcParenR"/>
            </a:pPr>
            <a:r>
              <a:rPr lang="en-US" sz="2000" dirty="0" smtClean="0"/>
              <a:t>Measure in SPICE</a:t>
            </a:r>
          </a:p>
          <a:p>
            <a:pPr marL="809061" lvl="1" indent="-346740">
              <a:buAutoNum type="alphaUcParenR"/>
            </a:pPr>
            <a:r>
              <a:rPr lang="en-US" sz="2000" dirty="0" smtClean="0"/>
              <a:t>Compute by Datasheet C</a:t>
            </a:r>
            <a:r>
              <a:rPr lang="en-US" sz="2000" baseline="-25000" dirty="0" smtClean="0"/>
              <a:t>DIFF </a:t>
            </a:r>
            <a:r>
              <a:rPr lang="en-US" sz="2000" dirty="0" smtClean="0"/>
              <a:t>and C</a:t>
            </a:r>
            <a:r>
              <a:rPr lang="en-US" sz="2000" baseline="-25000" dirty="0" smtClean="0"/>
              <a:t>CM</a:t>
            </a:r>
            <a:r>
              <a:rPr lang="en-US" sz="2000" dirty="0" smtClean="0"/>
              <a:t> and Circuit RF and RI</a:t>
            </a:r>
            <a:endParaRPr lang="en-US" sz="1000" dirty="0" smtClean="0"/>
          </a:p>
          <a:p>
            <a:pPr marL="346740" indent="-346740">
              <a:buAutoNum type="arabicParenR"/>
            </a:pPr>
            <a:r>
              <a:rPr lang="en-US" sz="2000" dirty="0" smtClean="0"/>
              <a:t>Plot 1/</a:t>
            </a:r>
            <a:r>
              <a:rPr lang="el-GR" sz="2000" dirty="0" smtClean="0">
                <a:latin typeface="Arial"/>
                <a:cs typeface="Arial"/>
              </a:rPr>
              <a:t>β</a:t>
            </a:r>
            <a:r>
              <a:rPr lang="en-US" sz="2000" dirty="0" smtClean="0"/>
              <a:t>  with fz1 on original Aol</a:t>
            </a:r>
            <a:endParaRPr lang="en-US" sz="1000" dirty="0" smtClean="0"/>
          </a:p>
          <a:p>
            <a:pPr marL="346740" indent="-346740"/>
            <a:r>
              <a:rPr lang="en-US" sz="2000" dirty="0" smtClean="0"/>
              <a:t>3)   Add Desired fp1 on 1/</a:t>
            </a:r>
            <a:r>
              <a:rPr lang="el-GR" sz="2000" dirty="0" smtClean="0">
                <a:latin typeface="Arial"/>
                <a:cs typeface="Arial"/>
              </a:rPr>
              <a:t>β</a:t>
            </a:r>
            <a:r>
              <a:rPr lang="en-US" sz="2000" dirty="0" smtClean="0"/>
              <a:t>  for CF Compensation</a:t>
            </a:r>
          </a:p>
          <a:p>
            <a:pPr marL="809061" lvl="1" indent="-346740">
              <a:buAutoNum type="alphaUcParenR"/>
            </a:pPr>
            <a:r>
              <a:rPr lang="en-US" sz="2000" dirty="0" smtClean="0"/>
              <a:t>Keep fp1 </a:t>
            </a:r>
            <a:r>
              <a:rPr lang="en-US" sz="2000" u="sng" dirty="0" smtClean="0"/>
              <a:t>&lt;</a:t>
            </a:r>
            <a:r>
              <a:rPr lang="en-US" sz="2000" dirty="0" smtClean="0"/>
              <a:t> 10*fz1</a:t>
            </a:r>
            <a:endParaRPr lang="en-US" sz="2000" i="1" dirty="0" smtClean="0"/>
          </a:p>
          <a:p>
            <a:pPr marL="809061" lvl="1" indent="-346740">
              <a:buAutoNum type="alphaUcParenR"/>
            </a:pPr>
            <a:r>
              <a:rPr lang="en-US" sz="2000" dirty="0" smtClean="0"/>
              <a:t>Keep fp1 </a:t>
            </a:r>
            <a:r>
              <a:rPr lang="en-US" sz="2000" u="sng" dirty="0" smtClean="0"/>
              <a:t>&lt;</a:t>
            </a:r>
            <a:r>
              <a:rPr lang="en-US" sz="2000" dirty="0" smtClean="0"/>
              <a:t> 1/10 * </a:t>
            </a:r>
            <a:r>
              <a:rPr lang="en-US" sz="2000" dirty="0" err="1" smtClean="0"/>
              <a:t>fcl</a:t>
            </a:r>
            <a:r>
              <a:rPr lang="en-US" sz="2000" dirty="0" smtClean="0"/>
              <a:t>  </a:t>
            </a:r>
          </a:p>
          <a:p>
            <a:pPr eaLnBrk="1" hangingPunct="1"/>
            <a:endParaRPr lang="en-US" dirty="0"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177</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Our </a:t>
            </a:r>
            <a:r>
              <a:rPr lang="el-GR" dirty="0" smtClean="0"/>
              <a:t>β</a:t>
            </a:r>
            <a:r>
              <a:rPr lang="en-US" dirty="0" smtClean="0"/>
              <a:t> network is shown above.  </a:t>
            </a:r>
            <a:r>
              <a:rPr lang="el-GR" dirty="0" smtClean="0"/>
              <a:t>β</a:t>
            </a:r>
            <a:r>
              <a:rPr lang="en-US" dirty="0" smtClean="0"/>
              <a:t> is easy to compute</a:t>
            </a:r>
            <a:r>
              <a:rPr lang="en-US" baseline="0" dirty="0" smtClean="0"/>
              <a:t> if one sets VOUT = 1.  </a:t>
            </a:r>
            <a:r>
              <a:rPr lang="el-GR" baseline="0" dirty="0" smtClean="0"/>
              <a:t>β</a:t>
            </a:r>
            <a:r>
              <a:rPr lang="en-US" baseline="0" dirty="0" smtClean="0"/>
              <a:t>=(input impedance)/(feedback impedance + input impedance).  Recall that 1/</a:t>
            </a:r>
            <a:r>
              <a:rPr lang="el-GR" baseline="0" dirty="0" smtClean="0"/>
              <a:t>β</a:t>
            </a:r>
            <a:r>
              <a:rPr lang="en-US" baseline="0" dirty="0" smtClean="0"/>
              <a:t> is just the reciprocal of </a:t>
            </a:r>
            <a:r>
              <a:rPr lang="el-GR" dirty="0" smtClean="0"/>
              <a:t>β</a:t>
            </a:r>
            <a:r>
              <a:rPr lang="en-US" dirty="0" smtClean="0"/>
              <a:t>.  From our derived and</a:t>
            </a:r>
            <a:r>
              <a:rPr lang="en-US" baseline="0" dirty="0" smtClean="0"/>
              <a:t> simplified equations above we see a zero, fz1, in the 1/</a:t>
            </a:r>
            <a:r>
              <a:rPr lang="el-GR" dirty="0" smtClean="0"/>
              <a:t>β</a:t>
            </a:r>
            <a:r>
              <a:rPr lang="en-US" dirty="0" smtClean="0"/>
              <a:t> plot due to RF</a:t>
            </a:r>
            <a:r>
              <a:rPr lang="en-US" baseline="0" dirty="0" smtClean="0"/>
              <a:t>, RI, Cin_eq, and CF.  Note that although our closed loop gain is -1 our 1/</a:t>
            </a:r>
            <a:r>
              <a:rPr lang="el-GR" dirty="0" smtClean="0"/>
              <a:t>β</a:t>
            </a:r>
            <a:r>
              <a:rPr lang="en-US" dirty="0" smtClean="0"/>
              <a:t> is at 6dB or x2.  Remember our earlier discussion of noise gain and</a:t>
            </a:r>
            <a:r>
              <a:rPr lang="en-US" baseline="0" dirty="0" smtClean="0"/>
              <a:t> to view the op amp, from a loop gain view, to always be running in a noise gain equivalent to putting a noise source on the +input of the op amp and running in the non-inverting gain based on feedback and input impedances from output to –input.  Note that with the addition of CF Compensation the 1/</a:t>
            </a:r>
            <a:r>
              <a:rPr lang="el-GR" baseline="0" dirty="0" smtClean="0"/>
              <a:t>β</a:t>
            </a:r>
            <a:r>
              <a:rPr lang="en-US" baseline="0" dirty="0" smtClean="0"/>
              <a:t> zero, fz1, is moved to a lower frequency since CF is in parallel with Cin_eq to determine the location of fz1. However, to choose the CF Compensation pole, fp1, it is only dependent upon </a:t>
            </a:r>
            <a:r>
              <a:rPr lang="en-US" baseline="0" dirty="0" err="1" smtClean="0"/>
              <a:t>Rf</a:t>
            </a:r>
            <a:r>
              <a:rPr lang="en-US" baseline="0" dirty="0" smtClean="0"/>
              <a:t> and CF.  </a:t>
            </a:r>
          </a:p>
          <a:p>
            <a:pPr defTabSz="924641" eaLnBrk="1" hangingPunct="1"/>
            <a:r>
              <a:rPr lang="en-US" baseline="0" dirty="0" smtClean="0"/>
              <a:t>From above we have completed Step 4 for the CF Compensation Design:</a:t>
            </a:r>
          </a:p>
          <a:p>
            <a:pPr defTabSz="924641" eaLnBrk="1" hangingPunct="1"/>
            <a:r>
              <a:rPr lang="en-US" dirty="0" smtClean="0"/>
              <a:t>4)  Compute value for CF based on plotted fp1</a:t>
            </a:r>
            <a:endParaRPr lang="en-US" baseline="0" dirty="0" smtClean="0"/>
          </a:p>
          <a:p>
            <a:pPr eaLnBrk="1" hangingPunct="1"/>
            <a:endParaRPr lang="en-US" dirty="0"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178</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Design</a:t>
            </a:r>
            <a:r>
              <a:rPr lang="en-US" b="0" baseline="0" dirty="0" smtClean="0"/>
              <a:t> Step 5 for CF Compensation is to check the final CF value chosen by a loop gain plot on the complete op amp circuit. We see from above that at </a:t>
            </a:r>
            <a:r>
              <a:rPr lang="en-US" b="0" baseline="0" dirty="0" err="1" smtClean="0"/>
              <a:t>fcl</a:t>
            </a:r>
            <a:r>
              <a:rPr lang="en-US" b="0" baseline="0" dirty="0" smtClean="0"/>
              <a:t>, where Loop Gain (</a:t>
            </a:r>
            <a:r>
              <a:rPr lang="en-US" b="0" baseline="0" dirty="0" err="1" smtClean="0"/>
              <a:t>Aol</a:t>
            </a:r>
            <a:r>
              <a:rPr lang="el-GR" b="0" baseline="0" dirty="0" smtClean="0"/>
              <a:t>β</a:t>
            </a:r>
            <a:r>
              <a:rPr lang="en-US" b="0" baseline="0" dirty="0" smtClean="0"/>
              <a:t>) goes to zero, the phase margin is 68 degrees.  Step 6 is to adjust CF for more phase margin if we are not satisfied with our first analysis and re-run the loop gain and phase plot to check the final design.  Here we are happy with 68 degrees of Loop Gain (</a:t>
            </a:r>
            <a:r>
              <a:rPr lang="en-US" b="0" baseline="0" dirty="0" err="1" smtClean="0"/>
              <a:t>Aol</a:t>
            </a:r>
            <a:r>
              <a:rPr lang="el-GR" b="0" baseline="0" dirty="0" smtClean="0"/>
              <a:t>β</a:t>
            </a:r>
            <a:r>
              <a:rPr lang="en-US" b="0" baseline="0" dirty="0" smtClean="0"/>
              <a:t>) phase margin. </a:t>
            </a:r>
          </a:p>
          <a:p>
            <a:pPr defTabSz="924641" eaLnBrk="1" hangingPunct="1">
              <a:defRPr/>
            </a:pPr>
            <a:r>
              <a:rPr lang="en-US" dirty="0" smtClean="0"/>
              <a:t>From above we have completed Steps 5 &amp; 6 for the CF Compensation Design:</a:t>
            </a:r>
            <a:endParaRPr lang="en-US" b="0" baseline="0" dirty="0" smtClean="0"/>
          </a:p>
          <a:p>
            <a:pPr marL="346740" indent="-346740">
              <a:buAutoNum type="arabicParenR" startAt="5"/>
            </a:pPr>
            <a:r>
              <a:rPr lang="en-US" dirty="0" smtClean="0"/>
              <a:t>SPICE simulation with CF for Loop Gain (</a:t>
            </a:r>
            <a:r>
              <a:rPr lang="en-US" dirty="0" err="1" smtClean="0"/>
              <a:t>Aol</a:t>
            </a:r>
            <a:r>
              <a:rPr lang="el-GR" b="0" baseline="0" dirty="0" smtClean="0"/>
              <a:t>β</a:t>
            </a:r>
            <a:r>
              <a:rPr lang="en-US" dirty="0" smtClean="0"/>
              <a:t>) Magnitude and Phase</a:t>
            </a:r>
          </a:p>
          <a:p>
            <a:pPr marL="346740" indent="-346740">
              <a:buAutoNum type="arabicParenR" startAt="5"/>
            </a:pPr>
            <a:r>
              <a:rPr lang="en-US" dirty="0" smtClean="0"/>
              <a:t>Adjust CF Compensation if greater Loop Gain (</a:t>
            </a:r>
            <a:r>
              <a:rPr lang="en-US" dirty="0" err="1" smtClean="0"/>
              <a:t>Aol</a:t>
            </a:r>
            <a:r>
              <a:rPr lang="el-GR" b="0" baseline="0" dirty="0" smtClean="0"/>
              <a:t>β</a:t>
            </a:r>
            <a:r>
              <a:rPr lang="en-US" dirty="0" smtClean="0"/>
              <a:t>) phase margin desired</a:t>
            </a:r>
          </a:p>
          <a:p>
            <a:pPr eaLnBrk="1" hangingPunct="1"/>
            <a:endParaRPr lang="en-US" b="0" dirty="0" smtClean="0"/>
          </a:p>
          <a:p>
            <a:pPr eaLnBrk="1" hangingPunct="1"/>
            <a:r>
              <a:rPr lang="en-US" dirty="0"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r>
              <a:rPr lang="en-US" dirty="0" smtClean="0"/>
              <a:t>The lower diagram is the traditional control loop model which represents an op amp circuit with feedback.  The top diagram depicts the sections of a typical op amp circuit with feedback which correspond to the control loop model.  This model of an op amp circuit with feedback we will call the Op Amp Loop Gain Model.  Notice that the Aol is the Op Amp data sheet parameter Aol, and is the open loop gain of the op amp. </a:t>
            </a:r>
            <a:r>
              <a:rPr lang="el-GR" dirty="0" smtClean="0">
                <a:cs typeface="Arial" charset="0"/>
              </a:rPr>
              <a:t>β</a:t>
            </a:r>
            <a:r>
              <a:rPr lang="en-US" dirty="0" smtClean="0"/>
              <a:t> (Beta) is the amount of output voltage from V</a:t>
            </a:r>
            <a:r>
              <a:rPr lang="en-US" baseline="-25000" dirty="0" smtClean="0"/>
              <a:t>OUT</a:t>
            </a:r>
            <a:r>
              <a:rPr lang="en-US" dirty="0" smtClean="0"/>
              <a:t> which gets fed back as feedback to the op amp -input.  The </a:t>
            </a:r>
            <a:r>
              <a:rPr lang="el-GR" dirty="0" smtClean="0">
                <a:cs typeface="Arial" charset="0"/>
              </a:rPr>
              <a:t>β</a:t>
            </a:r>
            <a:r>
              <a:rPr lang="en-US" dirty="0" smtClean="0"/>
              <a:t> network in this example is a resistor feedback network.</a:t>
            </a:r>
            <a:r>
              <a:rPr lang="en-US" baseline="0" dirty="0" smtClean="0"/>
              <a:t> </a:t>
            </a:r>
          </a:p>
          <a:p>
            <a:pPr eaLnBrk="1" hangingPunct="1"/>
            <a:r>
              <a:rPr lang="en-US" dirty="0" smtClean="0"/>
              <a:t>In the derivation of V</a:t>
            </a:r>
            <a:r>
              <a:rPr lang="en-US" baseline="-25000" dirty="0" smtClean="0"/>
              <a:t>OUT</a:t>
            </a:r>
            <a:r>
              <a:rPr lang="en-US" dirty="0" smtClean="0"/>
              <a:t>/V</a:t>
            </a:r>
            <a:r>
              <a:rPr lang="en-US" baseline="-25000" dirty="0" smtClean="0"/>
              <a:t>IN</a:t>
            </a:r>
            <a:r>
              <a:rPr lang="en-US" dirty="0" smtClean="0"/>
              <a:t> we see that the closed loop gain function is directly defined by Aol and </a:t>
            </a:r>
            <a:r>
              <a:rPr lang="el-GR" dirty="0" smtClean="0">
                <a:cs typeface="Arial" charset="0"/>
              </a:rPr>
              <a:t>β</a:t>
            </a:r>
            <a:r>
              <a:rPr lang="en-US" dirty="0" smtClean="0"/>
              <a:t>.  </a:t>
            </a:r>
          </a:p>
          <a:p>
            <a:endParaRPr lang="en-US" dirty="0"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179</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Design</a:t>
            </a:r>
            <a:r>
              <a:rPr lang="en-US" b="0" baseline="0" dirty="0" smtClean="0"/>
              <a:t> Step 7 for CF Compensation is to check the closed loop AC response over frequency.  From above, see the closed loop AC response for both the output of the op amp, VOUT.  If this closed loop bandwidth is not acceptable for the final application we will need to consider other capacitive stability techniques (see Appendix) or a different op amp or different feedback and input resistor values of lower values.  </a:t>
            </a:r>
          </a:p>
          <a:p>
            <a:pPr defTabSz="924641" eaLnBrk="1" hangingPunct="1">
              <a:defRPr/>
            </a:pPr>
            <a:r>
              <a:rPr lang="en-US" dirty="0" smtClean="0"/>
              <a:t>From above we have completed Step 7 for the CF Compensation Design:</a:t>
            </a:r>
            <a:endParaRPr lang="en-US" b="0" baseline="0" dirty="0" smtClean="0"/>
          </a:p>
          <a:p>
            <a:pPr marL="462321" indent="-462321">
              <a:buAutoNum type="arabicParenR" startAt="7"/>
            </a:pPr>
            <a:r>
              <a:rPr lang="en-US" dirty="0" smtClean="0"/>
              <a:t>Check closed loop AC response for VOUT/VIN</a:t>
            </a:r>
          </a:p>
          <a:p>
            <a:pPr marL="924641" lvl="1" indent="-462321">
              <a:buAutoNum type="alphaUcParenR"/>
            </a:pPr>
            <a:r>
              <a:rPr lang="en-US" dirty="0" smtClean="0"/>
              <a:t>Look for peaking which indicates marginal stability</a:t>
            </a:r>
          </a:p>
          <a:p>
            <a:pPr marL="924641" lvl="1" indent="-462321">
              <a:buAutoNum type="alphaUcParenR"/>
            </a:pPr>
            <a:r>
              <a:rPr lang="en-US" dirty="0" smtClean="0"/>
              <a:t>Check if closed AC response is acceptable for end application</a:t>
            </a: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180</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Design</a:t>
            </a:r>
            <a:r>
              <a:rPr lang="en-US" b="0" baseline="0" dirty="0" smtClean="0"/>
              <a:t> Step 8 for CF Compensation is to check the closed loop transient response.  From above we see the closed loop Transient response for VOUT shows no signs of excessive overshoot or ringing before settling. </a:t>
            </a:r>
          </a:p>
          <a:p>
            <a:pPr defTabSz="924641" eaLnBrk="1" hangingPunct="1">
              <a:defRPr/>
            </a:pPr>
            <a:r>
              <a:rPr lang="en-US" dirty="0" smtClean="0"/>
              <a:t>From above we have completed Step 7 for the CF Compensation Design:</a:t>
            </a:r>
            <a:endParaRPr lang="en-US" b="0" baseline="0" dirty="0" smtClean="0"/>
          </a:p>
          <a:p>
            <a:pPr marL="462321" indent="-462321">
              <a:buAutoNum type="arabicParenR" startAt="8"/>
            </a:pPr>
            <a:r>
              <a:rPr lang="en-US" dirty="0" smtClean="0"/>
              <a:t>Check Transient response for VOUT/VIN </a:t>
            </a:r>
          </a:p>
          <a:p>
            <a:pPr marL="924641" lvl="1" indent="-462321"/>
            <a:r>
              <a:rPr lang="en-US" dirty="0" smtClean="0"/>
              <a:t>A) Overshoot and ringing in the time domain indicates marginal stability </a:t>
            </a: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185</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Riso Compensation</a:t>
            </a:r>
            <a:r>
              <a:rPr lang="en-US" baseline="0" dirty="0" smtClean="0"/>
              <a:t> design steps are outlined here.  Two cases, Case A and Case B, will be presented.  Rules-of-thumb will be presented to yield best stability on first pass analysis. </a:t>
            </a:r>
            <a:endParaRPr lang="en-US" dirty="0"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200</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CF Compensation</a:t>
            </a:r>
            <a:r>
              <a:rPr lang="en-US" baseline="0" dirty="0" smtClean="0"/>
              <a:t> design steps are outlined here. Rules-of-thumb will be present to yield best stability on first pass analysis. </a:t>
            </a:r>
            <a:endParaRPr lang="en-US" dirty="0"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1) Loaded </a:t>
            </a:r>
            <a:r>
              <a:rPr lang="en-US" b="1" dirty="0" err="1" smtClean="0"/>
              <a:t>Aol_A</a:t>
            </a:r>
            <a:r>
              <a:rPr lang="en-US" b="1" baseline="0" dirty="0" smtClean="0"/>
              <a:t> Curve:</a:t>
            </a:r>
          </a:p>
          <a:p>
            <a:r>
              <a:rPr lang="en-US" baseline="0" dirty="0" smtClean="0"/>
              <a:t>fp1_A is low frequency pole from op amp unloaded Aol down around 1Hz. fp2_A is second pole in Loaded </a:t>
            </a:r>
            <a:r>
              <a:rPr lang="en-US" baseline="0" dirty="0" err="1" smtClean="0"/>
              <a:t>Aol_A</a:t>
            </a:r>
            <a:r>
              <a:rPr lang="en-US" baseline="0" dirty="0" smtClean="0"/>
              <a:t> due to Zo and CLoad.</a:t>
            </a:r>
          </a:p>
          <a:p>
            <a:r>
              <a:rPr lang="en-US" b="1" dirty="0" smtClean="0"/>
              <a:t>2) Loaded </a:t>
            </a:r>
            <a:r>
              <a:rPr lang="en-US" b="1" dirty="0" err="1" smtClean="0"/>
              <a:t>Aol_B</a:t>
            </a:r>
            <a:r>
              <a:rPr lang="en-US" b="1" baseline="0" dirty="0" smtClean="0"/>
              <a:t> Curve:</a:t>
            </a:r>
          </a:p>
          <a:p>
            <a:r>
              <a:rPr lang="en-US" baseline="0" dirty="0" smtClean="0"/>
              <a:t>fp1_B is low frequency pole in Loaded Aol due to lower resistive loading of 1.25 ohms on CMOS output. fp2_B is second pole in Loaded </a:t>
            </a:r>
            <a:r>
              <a:rPr lang="en-US" baseline="0" dirty="0" err="1" smtClean="0"/>
              <a:t>Aol_A</a:t>
            </a:r>
            <a:r>
              <a:rPr lang="en-US" baseline="0" dirty="0" smtClean="0"/>
              <a:t> due to Zo and CLoad.</a:t>
            </a:r>
          </a:p>
          <a:p>
            <a:r>
              <a:rPr lang="en-US" b="1" baseline="0" dirty="0" smtClean="0"/>
              <a:t>3) Desired 1/</a:t>
            </a:r>
            <a:r>
              <a:rPr lang="el-GR" b="1" baseline="0" dirty="0" smtClean="0">
                <a:latin typeface="Arial"/>
                <a:cs typeface="Arial"/>
              </a:rPr>
              <a:t>β</a:t>
            </a:r>
            <a:r>
              <a:rPr lang="en-US" b="1" baseline="0" dirty="0" smtClean="0">
                <a:latin typeface="Arial"/>
                <a:cs typeface="Arial"/>
              </a:rPr>
              <a:t> Curve:</a:t>
            </a:r>
          </a:p>
          <a:p>
            <a:r>
              <a:rPr lang="en-US" baseline="0" dirty="0" smtClean="0">
                <a:latin typeface="Arial"/>
                <a:cs typeface="Arial"/>
              </a:rPr>
              <a:t>fz1 and fp3 are a zero and pole due t noise gain set by </a:t>
            </a:r>
            <a:r>
              <a:rPr lang="en-US" baseline="0" dirty="0" err="1" smtClean="0">
                <a:latin typeface="Arial"/>
                <a:cs typeface="Arial"/>
              </a:rPr>
              <a:t>Rn</a:t>
            </a:r>
            <a:r>
              <a:rPr lang="en-US" baseline="0" dirty="0" smtClean="0">
                <a:latin typeface="Arial"/>
                <a:cs typeface="Arial"/>
              </a:rPr>
              <a:t> and </a:t>
            </a:r>
            <a:r>
              <a:rPr lang="en-US" baseline="0" dirty="0" err="1" smtClean="0">
                <a:latin typeface="Arial"/>
                <a:cs typeface="Arial"/>
              </a:rPr>
              <a:t>Cn</a:t>
            </a:r>
            <a:r>
              <a:rPr lang="en-US" baseline="0" dirty="0" smtClean="0">
                <a:latin typeface="Arial"/>
                <a:cs typeface="Arial"/>
              </a:rPr>
              <a:t>. We do not need to know exact location of fz1 since once we set fp3, fz1 can be seen graphically by using a +20dB/decade slope from fp3 down in frequency to the DC gain of 0dB. Noise gain fp3 is easy to find and compute.</a:t>
            </a:r>
          </a:p>
          <a:p>
            <a:r>
              <a:rPr lang="en-US" baseline="0" dirty="0" smtClean="0"/>
              <a:t>fp4 is due to CF.</a:t>
            </a:r>
          </a:p>
          <a:p>
            <a:r>
              <a:rPr lang="en-US" baseline="0" dirty="0" smtClean="0"/>
              <a:t>fz1 is the result of high frequency 1/</a:t>
            </a:r>
            <a:r>
              <a:rPr lang="el-GR" baseline="0" dirty="0" smtClean="0">
                <a:latin typeface="Arial"/>
                <a:cs typeface="Arial"/>
              </a:rPr>
              <a:t>β</a:t>
            </a:r>
            <a:r>
              <a:rPr lang="en-US" baseline="0" dirty="0" smtClean="0">
                <a:latin typeface="Arial"/>
                <a:cs typeface="Arial"/>
              </a:rPr>
              <a:t> going to 0dB due to CF acting as a short at high frequencies. </a:t>
            </a:r>
            <a:r>
              <a:rPr lang="en-US" baseline="0" dirty="0" smtClean="0"/>
              <a:t>  </a:t>
            </a:r>
          </a:p>
          <a:p>
            <a:r>
              <a:rPr lang="en-US" baseline="0" dirty="0" smtClean="0"/>
              <a:t>All we need from our drawn, Desired 1/</a:t>
            </a:r>
            <a:r>
              <a:rPr lang="el-GR" baseline="0" dirty="0" smtClean="0">
                <a:latin typeface="Arial"/>
                <a:cs typeface="Arial"/>
              </a:rPr>
              <a:t>β</a:t>
            </a:r>
            <a:r>
              <a:rPr lang="en-US" baseline="0" dirty="0" smtClean="0">
                <a:latin typeface="Arial"/>
                <a:cs typeface="Arial"/>
              </a:rPr>
              <a:t> curve is fp3, Mid-Band Gain and fp4.  The other 1/</a:t>
            </a:r>
            <a:r>
              <a:rPr lang="el-GR" baseline="0" dirty="0" smtClean="0">
                <a:latin typeface="Arial"/>
                <a:cs typeface="Arial"/>
              </a:rPr>
              <a:t>β</a:t>
            </a:r>
            <a:r>
              <a:rPr lang="en-US" baseline="0" dirty="0" smtClean="0">
                <a:latin typeface="Arial"/>
                <a:cs typeface="Arial"/>
              </a:rPr>
              <a:t> zeroes will occur as plotted by the nature of the input and feedback networks containing only one reactive element. </a:t>
            </a:r>
            <a:endParaRPr lang="en-US" baseline="0" dirty="0" smtClean="0"/>
          </a:p>
          <a:p>
            <a:r>
              <a:rPr lang="en-US" b="1" baseline="0" dirty="0" smtClean="0"/>
              <a:t>General considerations: </a:t>
            </a:r>
          </a:p>
          <a:p>
            <a:r>
              <a:rPr lang="en-US" baseline="0" dirty="0" smtClean="0"/>
              <a:t>Because of the large difference between the two loaded Aol curves at  high frequency it is necessary to plot the Desired 1/</a:t>
            </a:r>
            <a:r>
              <a:rPr lang="el-GR" baseline="0" dirty="0" smtClean="0">
                <a:latin typeface="Arial"/>
                <a:cs typeface="Arial"/>
              </a:rPr>
              <a:t>β</a:t>
            </a:r>
            <a:r>
              <a:rPr lang="en-US" baseline="0" dirty="0" smtClean="0">
                <a:latin typeface="Arial"/>
                <a:cs typeface="Arial"/>
              </a:rPr>
              <a:t> as the best compromise to keep most phase margin for the two cases.  This is shown here.  We will strive for better than 45 degrees phase margin for each case to allow for Aol shifts in the real world.  A worst case Aol frequency shift at the Unity Gain Bandwidth (UGBW), over process and temperature, can be estimated as </a:t>
            </a:r>
            <a:r>
              <a:rPr lang="en-US" baseline="0" dirty="0" smtClean="0"/>
              <a:t> ½*UGBW to 1.5*UGBW.  For best “Phase Buffer” we prefer to keep fp3 and fz1 one decade apart.  We cannot quite do that here so we compromise as shown.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202</a:t>
            </a:fld>
            <a:endParaRPr lang="en-US"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205</a:t>
            </a:fld>
            <a:endParaRPr lang="en-US" dirty="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215</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CF Compensation</a:t>
            </a:r>
            <a:r>
              <a:rPr lang="en-US" baseline="0" dirty="0" smtClean="0"/>
              <a:t> design steps are outlined here. Rules-of-thumb will be present to yield best stability on first pass analysis. </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0CDA3AC-27CF-40EE-901B-04C62D74E141}" type="slidenum">
              <a:rPr lang="en-US"/>
              <a:pPr/>
              <a:t>17</a:t>
            </a:fld>
            <a:endParaRPr lang="en-US"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dirty="0" smtClean="0"/>
              <a:t>Before we simulate a circuit in SPICE we will want to know what the approximate outcome will be.  Remember GIGO (Garbage In Garbage Out)!!</a:t>
            </a:r>
          </a:p>
          <a:p>
            <a:pPr eaLnBrk="1" hangingPunct="1"/>
            <a:r>
              <a:rPr lang="en-US" dirty="0" smtClean="0"/>
              <a:t>Beta (</a:t>
            </a:r>
            <a:r>
              <a:rPr lang="el-GR" dirty="0" smtClean="0">
                <a:cs typeface="Arial" charset="0"/>
              </a:rPr>
              <a:t>β</a:t>
            </a:r>
            <a:r>
              <a:rPr lang="en-US" dirty="0" smtClean="0">
                <a:cs typeface="Arial" charset="0"/>
              </a:rPr>
              <a:t>) and its reciprocal 1/Beta (1/</a:t>
            </a:r>
            <a:r>
              <a:rPr lang="el-GR" dirty="0" smtClean="0">
                <a:cs typeface="Arial" charset="0"/>
              </a:rPr>
              <a:t>β</a:t>
            </a:r>
            <a:r>
              <a:rPr lang="en-US" dirty="0" smtClean="0">
                <a:cs typeface="Arial" charset="0"/>
              </a:rPr>
              <a:t>) along with the data sheet Aol Curve will provide a powerful method for first-order approximations of Loop Gain analysis before we run SPICE.  Beta </a:t>
            </a:r>
            <a:r>
              <a:rPr lang="en-US" dirty="0" smtClean="0"/>
              <a:t>(</a:t>
            </a:r>
            <a:r>
              <a:rPr lang="el-GR" dirty="0" smtClean="0">
                <a:cs typeface="Arial" charset="0"/>
              </a:rPr>
              <a:t>β</a:t>
            </a:r>
            <a:r>
              <a:rPr lang="en-US" dirty="0" smtClean="0">
                <a:cs typeface="Arial" charset="0"/>
              </a:rPr>
              <a:t>) is easy to compute and its reciprocal even easier to plot!</a:t>
            </a:r>
            <a:endParaRPr lang="el-GR" dirty="0" smtClean="0">
              <a:cs typeface="Arial" charset="0"/>
            </a:endParaRPr>
          </a:p>
          <a:p>
            <a:pPr eaLnBrk="1" hangingPunct="1"/>
            <a:endParaRPr lang="en-US" dirty="0"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235</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Riso Compensation</a:t>
            </a:r>
            <a:r>
              <a:rPr lang="en-US" baseline="0" dirty="0" smtClean="0"/>
              <a:t> design steps are outlined here.  Two cases, Case A and Case B, will be presented.  Rules-of-thumb will be presented to yield best stability on first pass analysis. </a:t>
            </a:r>
            <a:endParaRPr lang="en-US" dirty="0"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r>
              <a:rPr lang="en-US" dirty="0" smtClean="0"/>
              <a:t>For many op</a:t>
            </a:r>
            <a:r>
              <a:rPr lang="en-US" baseline="0" dirty="0" smtClean="0"/>
              <a:t> amp application circuits is will be necessary to know the op amp Open Loop Small Signal AC Output Impedance, Zo. Often this can be obtained from the op amp data sheet. Many op amp SPICE </a:t>
            </a:r>
            <a:r>
              <a:rPr lang="en-US" baseline="0" dirty="0" err="1" smtClean="0"/>
              <a:t>macromodels</a:t>
            </a:r>
            <a:r>
              <a:rPr lang="en-US" baseline="0" dirty="0" smtClean="0"/>
              <a:t> properly model Zo.  If the data sheet contains a Zo curve we can easily check the macromodel for Zo accuracy.  The test circuit here uses inductor, LT, in the feedback path to act as a short for the DC Operating Point analysis.  The capacitor, CT, on the –input to ground is open for DC Analysis and will be a short for all frequencies of interest during the AC Analysis.  Current Generator, IG1, is set to DC Current =0 and selected as AC Current of 1.  During the AC Analysis IG1 injects current into the output, Vout, and the op amp is open loop.  AC Analysis reports Vout in dB over frequency as a ratio of Vout/IG1 which is Zo, in dB.  To convert Zo in dB to Zo in ohms simply change the y-axis scaling from dB-Linear to logarithmic.</a:t>
            </a:r>
            <a:endParaRPr lang="en-US" dirty="0"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255</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CF Compensation</a:t>
            </a:r>
            <a:r>
              <a:rPr lang="en-US" baseline="0" dirty="0" smtClean="0"/>
              <a:t> design steps are outlined here. Rules-of-thumb will be present to yield best stability on first pass analysis. </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r>
              <a:rPr lang="en-US" dirty="0" smtClean="0"/>
              <a:t>From our Op Amp Loop Gain Model we can derive the criteria for a stable, closed loop, op amp circuit.  </a:t>
            </a:r>
          </a:p>
          <a:p>
            <a:pPr eaLnBrk="1" hangingPunct="1"/>
            <a:r>
              <a:rPr lang="en-US" dirty="0" smtClean="0"/>
              <a:t>At the frequency </a:t>
            </a:r>
            <a:r>
              <a:rPr lang="en-US" dirty="0" err="1" smtClean="0"/>
              <a:t>fcl</a:t>
            </a:r>
            <a:r>
              <a:rPr lang="en-US" dirty="0" smtClean="0"/>
              <a:t>, where Loop Gain (</a:t>
            </a:r>
            <a:r>
              <a:rPr lang="en-US" dirty="0" err="1" smtClean="0"/>
              <a:t>Aol</a:t>
            </a:r>
            <a:r>
              <a:rPr lang="el-GR" dirty="0" smtClean="0">
                <a:cs typeface="Arial" charset="0"/>
              </a:rPr>
              <a:t>β</a:t>
            </a:r>
            <a:r>
              <a:rPr lang="en-US" dirty="0" smtClean="0"/>
              <a:t>) goes to 1 or 0dB, if the Loop Gain Phase Shift is +/-180</a:t>
            </a:r>
            <a:r>
              <a:rPr lang="en-US" dirty="0" smtClean="0">
                <a:cs typeface="Arial" charset="0"/>
              </a:rPr>
              <a:t>°, then we have instability!!  </a:t>
            </a:r>
          </a:p>
          <a:p>
            <a:pPr eaLnBrk="1" hangingPunct="1"/>
            <a:r>
              <a:rPr lang="en-US" dirty="0" smtClean="0">
                <a:cs typeface="Arial" charset="0"/>
              </a:rPr>
              <a:t>At </a:t>
            </a:r>
            <a:r>
              <a:rPr lang="en-US" dirty="0" err="1" smtClean="0">
                <a:cs typeface="Arial" charset="0"/>
              </a:rPr>
              <a:t>fcl</a:t>
            </a:r>
            <a:r>
              <a:rPr lang="en-US" dirty="0" smtClean="0">
                <a:cs typeface="Arial" charset="0"/>
              </a:rPr>
              <a:t> the distance the Loop Gain Phase Shift is from 180° is called the Loop Gain Phase Margin.  Our desired Loop Gain Phase Margin is &gt;45° for an acceptably damped, well-behaved, closed loop response.</a:t>
            </a:r>
          </a:p>
          <a:p>
            <a:pPr eaLnBrk="1" hangingPunct="1"/>
            <a:endParaRPr lang="en-US" dirty="0" smtClean="0"/>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A8F22A8-A389-45F2-BD02-EE246491A5C3}" type="slidenum">
              <a:rPr lang="en-US"/>
              <a:pPr/>
              <a:t>19</a:t>
            </a:fld>
            <a:endParaRPr 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dirty="0" smtClean="0"/>
              <a:t>Since stability is defined by the magnitude and phase plot of Loop Gain (Aol</a:t>
            </a:r>
            <a:r>
              <a:rPr lang="el-GR" dirty="0" smtClean="0">
                <a:cs typeface="Arial" charset="0"/>
              </a:rPr>
              <a:t>β</a:t>
            </a:r>
            <a:r>
              <a:rPr lang="en-US" dirty="0" smtClean="0">
                <a:cs typeface="Arial" charset="0"/>
              </a:rPr>
              <a:t>) then we will need to know how to easily analyze Loop Gain </a:t>
            </a:r>
            <a:r>
              <a:rPr lang="en-US" dirty="0" smtClean="0"/>
              <a:t>(Aol</a:t>
            </a:r>
            <a:r>
              <a:rPr lang="el-GR" dirty="0" smtClean="0">
                <a:cs typeface="Arial" charset="0"/>
              </a:rPr>
              <a:t>β</a:t>
            </a:r>
            <a:r>
              <a:rPr lang="en-US" dirty="0" smtClean="0">
                <a:cs typeface="Arial" charset="0"/>
              </a:rPr>
              <a:t>) magnitude and phase.  To do this we will break the closed loop op amp circuit and inject a small signal AC source into the loop and measure amplitude and phase to plot the complete loop gain picture.   It is key to understand that Loop Gain is an open loop analysis as shown here.</a:t>
            </a:r>
            <a:endParaRPr lang="el-GR" dirty="0" smtClean="0">
              <a:cs typeface="Arial" charset="0"/>
            </a:endParaRP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B705ABF-4BB7-4973-B929-40CEE231E527}" type="slidenum">
              <a:rPr lang="en-US"/>
              <a:pPr/>
              <a:t>20</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smtClean="0"/>
              <a:t>Loop</a:t>
            </a:r>
            <a:r>
              <a:rPr lang="en-US" baseline="0" dirty="0" smtClean="0"/>
              <a:t> Gain is an Open Loop Gain Test which looks at magnitude and phase around the entire loop starting on one side of where the loop is broken open and ending at the other side where it is broken open. The loop can be broken anywhere but the break shown here will account for both input capacitance effects and the interaction of the op amp open loop output impedance, Zo, with any capacitive loading on the output.  When breaking the loop open remember to inject the test signal into the highest impedance side of the break and read out from the lowest impedance side of the break. This makes intuitive sense since you cannot excite a circuit if the source is being shorted out by a low impedance.  </a:t>
            </a:r>
            <a:r>
              <a:rPr lang="en-US" dirty="0" smtClean="0"/>
              <a:t>When analyzing a circuit built in SPICE for simulation the traditional Loop Gain Test breaks the closed loop op amp circuit through the use of an inductor and capacitor.  A very large value of inductance ensures the loop is closed at DC (a requirement for SPICE simulation is to be able to calculate a DC Operating Point first before performing an AC Analysis) but open at AC frequencies of interest.  A very large value of capacitance ensures that our AC Small Signal Source is not connected at DC but is directly connected at the frequencies of interest.  </a:t>
            </a:r>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0CDA3AC-27CF-40EE-901B-04C62D74E141}" type="slidenum">
              <a:rPr lang="en-US"/>
              <a:pPr/>
              <a:t>21</a:t>
            </a:fld>
            <a:endParaRPr lang="en-US"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dirty="0" smtClean="0"/>
              <a:t>The SPICE loop gain circuit above is the preferred way to break open the loop for loop gain analysis</a:t>
            </a:r>
            <a:r>
              <a:rPr lang="en-US" baseline="0" dirty="0" smtClean="0"/>
              <a:t> for most applications.  It will account for both input capacitance and any open loop output impedance, Zo, interactions with capacitive output loading. The DC Equivalent Circuit shows that the loop will be closed by the inductor, LT, being a short at DC and the capacitor, CT, being an open so our test generator, VG1, will not be connected. SPICE must find a DC operating point as a requirement before any AC Analysis will run.  It is important to check the DC Operating point before running an AC Analysis.  If an op amp output is saturated for example SPICE will use this condition to build its AC Equivalent Models and they will not be correct since the op amp will have a different AC Equivalent Model in saturation than in normal linear operation.   AC Analysis is only valid when the op amp is in a linear operating condition.  The AC Equivalent Circuit shows  what SPICE will use during its AC Analysis.  For all frequencies of interest the capacitor CT is a short and our test generator, VG1, injects the signal into the open loop since for all frequencies of interest the inductor, LT, is an open. </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951FCB7-7E37-406E-B4BF-1E73DD8E8B2B}" type="slidenum">
              <a:rPr lang="en-US"/>
              <a:pPr/>
              <a:t>22</a:t>
            </a:fld>
            <a:endParaRPr lang="en-US"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The 1/</a:t>
            </a:r>
            <a:r>
              <a:rPr lang="el-GR" dirty="0" smtClean="0">
                <a:cs typeface="Arial" charset="0"/>
              </a:rPr>
              <a:t>β</a:t>
            </a:r>
            <a:r>
              <a:rPr lang="en-US" dirty="0" smtClean="0">
                <a:cs typeface="Arial" charset="0"/>
              </a:rPr>
              <a:t> plot plotted on the Aol curve will provide a clear picture of exactly what the Loop Gain (Aol</a:t>
            </a:r>
            <a:r>
              <a:rPr lang="el-GR" dirty="0" smtClean="0">
                <a:cs typeface="Arial" charset="0"/>
              </a:rPr>
              <a:t>β</a:t>
            </a:r>
            <a:r>
              <a:rPr lang="en-US" dirty="0" smtClean="0">
                <a:cs typeface="Arial" charset="0"/>
              </a:rPr>
              <a:t>) plot is.  From our derivation above we clearly see that the Aol</a:t>
            </a:r>
            <a:r>
              <a:rPr lang="el-GR" dirty="0" smtClean="0">
                <a:cs typeface="Arial" charset="0"/>
              </a:rPr>
              <a:t>β</a:t>
            </a:r>
            <a:r>
              <a:rPr lang="en-US" dirty="0" smtClean="0">
                <a:cs typeface="Arial" charset="0"/>
              </a:rPr>
              <a:t> magnitude plot is simply the difference between Aol and </a:t>
            </a:r>
            <a:r>
              <a:rPr lang="en-US" dirty="0" smtClean="0"/>
              <a:t>1/</a:t>
            </a:r>
            <a:r>
              <a:rPr lang="el-GR" dirty="0" smtClean="0">
                <a:cs typeface="Arial" charset="0"/>
              </a:rPr>
              <a:t>β</a:t>
            </a:r>
            <a:r>
              <a:rPr lang="en-US" dirty="0" smtClean="0">
                <a:cs typeface="Arial" charset="0"/>
              </a:rPr>
              <a:t> when we plot </a:t>
            </a:r>
            <a:r>
              <a:rPr lang="en-US" dirty="0" smtClean="0"/>
              <a:t>1/</a:t>
            </a:r>
            <a:r>
              <a:rPr lang="el-GR" dirty="0" smtClean="0">
                <a:cs typeface="Arial" charset="0"/>
              </a:rPr>
              <a:t>β</a:t>
            </a:r>
            <a:r>
              <a:rPr lang="en-US" dirty="0" smtClean="0">
                <a:cs typeface="Arial" charset="0"/>
              </a:rPr>
              <a:t> in dB on an Aol curve.  Note that as frequency increases Aol</a:t>
            </a:r>
            <a:r>
              <a:rPr lang="el-GR" dirty="0" smtClean="0">
                <a:cs typeface="Arial" charset="0"/>
              </a:rPr>
              <a:t>β</a:t>
            </a:r>
            <a:r>
              <a:rPr lang="en-US" dirty="0" smtClean="0">
                <a:cs typeface="Arial" charset="0"/>
              </a:rPr>
              <a:t> decreases.  Aol</a:t>
            </a:r>
            <a:r>
              <a:rPr lang="el-GR" dirty="0" smtClean="0">
                <a:cs typeface="Arial" charset="0"/>
              </a:rPr>
              <a:t>β</a:t>
            </a:r>
            <a:r>
              <a:rPr lang="en-US" dirty="0" smtClean="0">
                <a:cs typeface="Arial" charset="0"/>
              </a:rPr>
              <a:t> is the gain left to correct for errors in the V</a:t>
            </a:r>
            <a:r>
              <a:rPr lang="en-US" baseline="-25000" dirty="0" smtClean="0">
                <a:cs typeface="Arial" charset="0"/>
              </a:rPr>
              <a:t>OUT</a:t>
            </a:r>
            <a:r>
              <a:rPr lang="en-US" dirty="0" smtClean="0">
                <a:cs typeface="Arial" charset="0"/>
              </a:rPr>
              <a:t>/V</a:t>
            </a:r>
            <a:r>
              <a:rPr lang="en-US" baseline="-25000" dirty="0" smtClean="0">
                <a:cs typeface="Arial" charset="0"/>
              </a:rPr>
              <a:t>IN</a:t>
            </a:r>
            <a:r>
              <a:rPr lang="en-US" dirty="0" smtClean="0">
                <a:cs typeface="Arial" charset="0"/>
              </a:rPr>
              <a:t> or Closed Loop response.  So as Aol</a:t>
            </a:r>
            <a:r>
              <a:rPr lang="el-GR" dirty="0" smtClean="0">
                <a:cs typeface="Arial" charset="0"/>
              </a:rPr>
              <a:t>β</a:t>
            </a:r>
            <a:r>
              <a:rPr lang="en-US" dirty="0" smtClean="0">
                <a:cs typeface="Arial" charset="0"/>
              </a:rPr>
              <a:t> decreases the V</a:t>
            </a:r>
            <a:r>
              <a:rPr lang="en-US" baseline="-25000" dirty="0" smtClean="0">
                <a:cs typeface="Arial" charset="0"/>
              </a:rPr>
              <a:t>OUT</a:t>
            </a:r>
            <a:r>
              <a:rPr lang="en-US" dirty="0" smtClean="0">
                <a:cs typeface="Arial" charset="0"/>
              </a:rPr>
              <a:t>/V</a:t>
            </a:r>
            <a:r>
              <a:rPr lang="en-US" baseline="-25000" dirty="0" smtClean="0">
                <a:cs typeface="Arial" charset="0"/>
              </a:rPr>
              <a:t>IN</a:t>
            </a:r>
            <a:r>
              <a:rPr lang="en-US" dirty="0" smtClean="0">
                <a:cs typeface="Arial" charset="0"/>
              </a:rPr>
              <a:t> response will become less accurate until the point where Aol</a:t>
            </a:r>
            <a:r>
              <a:rPr lang="el-GR" dirty="0" smtClean="0">
                <a:cs typeface="Arial" charset="0"/>
              </a:rPr>
              <a:t>β</a:t>
            </a:r>
            <a:r>
              <a:rPr lang="en-US" dirty="0" smtClean="0">
                <a:cs typeface="Arial" charset="0"/>
              </a:rPr>
              <a:t> goes to 0dB where from then on the V</a:t>
            </a:r>
            <a:r>
              <a:rPr lang="en-US" baseline="-25000" dirty="0" smtClean="0">
                <a:cs typeface="Arial" charset="0"/>
              </a:rPr>
              <a:t>OUT</a:t>
            </a:r>
            <a:r>
              <a:rPr lang="en-US" dirty="0" smtClean="0">
                <a:cs typeface="Arial" charset="0"/>
              </a:rPr>
              <a:t>/V</a:t>
            </a:r>
            <a:r>
              <a:rPr lang="en-US" baseline="-25000" dirty="0" smtClean="0">
                <a:cs typeface="Arial" charset="0"/>
              </a:rPr>
              <a:t>IN</a:t>
            </a:r>
            <a:r>
              <a:rPr lang="en-US" dirty="0" smtClean="0">
                <a:cs typeface="Arial" charset="0"/>
              </a:rPr>
              <a:t> response will simply follow the Aol curve.</a:t>
            </a:r>
            <a:endParaRPr lang="el-GR" dirty="0" smtClean="0">
              <a:cs typeface="Arial" charset="0"/>
            </a:endParaRPr>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B074C37-C891-49E1-9729-9BBB7BE6BFA4}" type="slidenum">
              <a:rPr lang="en-US"/>
              <a:pPr/>
              <a:t>23</a:t>
            </a:fld>
            <a:endParaRPr 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smtClean="0"/>
              <a:t>Once we plot 1/</a:t>
            </a:r>
            <a:r>
              <a:rPr lang="el-GR" dirty="0" smtClean="0">
                <a:cs typeface="Arial" charset="0"/>
              </a:rPr>
              <a:t>β</a:t>
            </a:r>
            <a:r>
              <a:rPr lang="en-US" dirty="0" smtClean="0">
                <a:cs typeface="Arial" charset="0"/>
              </a:rPr>
              <a:t> on the Aol curve there is an easy first-order check for stability called Rate-Of-Closure.  This Rate-Of-Closure stability check is defined as the “rate of closure” of  the </a:t>
            </a:r>
            <a:r>
              <a:rPr lang="en-US" dirty="0" smtClean="0"/>
              <a:t>1/</a:t>
            </a:r>
            <a:r>
              <a:rPr lang="el-GR" dirty="0" smtClean="0">
                <a:cs typeface="Arial" charset="0"/>
              </a:rPr>
              <a:t>β</a:t>
            </a:r>
            <a:r>
              <a:rPr lang="en-US" dirty="0" smtClean="0">
                <a:cs typeface="Arial" charset="0"/>
              </a:rPr>
              <a:t> curve with the Aol curve at fcl, where loop gain goes to 0dB.  A 40db/decade rate-of-closure implies an UNSTABLE circuit and a 20dB/decade rate-of-closure implies a STABLE circuit.  The 40dB/decade rate-of-closure implies instability because it implies two poles in the Aol</a:t>
            </a:r>
            <a:r>
              <a:rPr lang="el-GR" dirty="0" smtClean="0">
                <a:cs typeface="Arial" charset="0"/>
              </a:rPr>
              <a:t>β</a:t>
            </a:r>
            <a:r>
              <a:rPr lang="en-US" dirty="0" smtClean="0">
                <a:cs typeface="Arial" charset="0"/>
              </a:rPr>
              <a:t> plot before fcl which can mean a 180 phase shift.  Four examples are shown above with their respective rate-of-closure computed below.</a:t>
            </a:r>
          </a:p>
          <a:p>
            <a:pPr eaLnBrk="1" hangingPunct="1"/>
            <a:endParaRPr lang="en-US" dirty="0" smtClean="0">
              <a:cs typeface="Arial" charset="0"/>
            </a:endParaRPr>
          </a:p>
          <a:p>
            <a:pPr eaLnBrk="1" hangingPunct="1"/>
            <a:r>
              <a:rPr lang="en-US" dirty="0" smtClean="0">
                <a:cs typeface="Arial" charset="0"/>
              </a:rPr>
              <a:t>fcl1: Aol-</a:t>
            </a:r>
            <a:r>
              <a:rPr lang="en-US" dirty="0" smtClean="0"/>
              <a:t>1/</a:t>
            </a:r>
            <a:r>
              <a:rPr lang="el-GR" dirty="0" smtClean="0">
                <a:cs typeface="Arial" charset="0"/>
              </a:rPr>
              <a:t>β</a:t>
            </a:r>
            <a:r>
              <a:rPr lang="en-US" dirty="0" smtClean="0">
                <a:cs typeface="Arial" charset="0"/>
              </a:rPr>
              <a:t>1 = -20dB/decade - +20dB/decade = -40dB/decade </a:t>
            </a:r>
            <a:r>
              <a:rPr lang="en-US" dirty="0" smtClean="0">
                <a:cs typeface="Arial" charset="0"/>
                <a:sym typeface="Wingdings" pitchFamily="2" charset="2"/>
              </a:rPr>
              <a:t> 40dB/decade rate-of-closure &amp; UNSTABLE</a:t>
            </a:r>
          </a:p>
          <a:p>
            <a:pPr eaLnBrk="1" hangingPunct="1"/>
            <a:r>
              <a:rPr lang="en-US" dirty="0" smtClean="0">
                <a:cs typeface="Arial" charset="0"/>
              </a:rPr>
              <a:t>fcl2: Aol-</a:t>
            </a:r>
            <a:r>
              <a:rPr lang="en-US" dirty="0" smtClean="0"/>
              <a:t>1/</a:t>
            </a:r>
            <a:r>
              <a:rPr lang="el-GR" dirty="0" smtClean="0">
                <a:cs typeface="Arial" charset="0"/>
              </a:rPr>
              <a:t>β</a:t>
            </a:r>
            <a:r>
              <a:rPr lang="en-US" dirty="0" smtClean="0">
                <a:cs typeface="Arial" charset="0"/>
              </a:rPr>
              <a:t>2 = -20dB/decade - 0dB/decade = -20dB/decade </a:t>
            </a:r>
            <a:r>
              <a:rPr lang="en-US" dirty="0" smtClean="0">
                <a:cs typeface="Arial" charset="0"/>
                <a:sym typeface="Wingdings" pitchFamily="2" charset="2"/>
              </a:rPr>
              <a:t> 20dB/decade rate-of-closure &amp; STABLE</a:t>
            </a:r>
          </a:p>
          <a:p>
            <a:pPr eaLnBrk="1" hangingPunct="1"/>
            <a:r>
              <a:rPr lang="en-US" dirty="0" smtClean="0">
                <a:cs typeface="Arial" charset="0"/>
              </a:rPr>
              <a:t>fcl3: Aol-</a:t>
            </a:r>
            <a:r>
              <a:rPr lang="en-US" dirty="0" smtClean="0"/>
              <a:t>1/</a:t>
            </a:r>
            <a:r>
              <a:rPr lang="el-GR" dirty="0" smtClean="0">
                <a:cs typeface="Arial" charset="0"/>
              </a:rPr>
              <a:t>β</a:t>
            </a:r>
            <a:r>
              <a:rPr lang="en-US" dirty="0" smtClean="0">
                <a:cs typeface="Arial" charset="0"/>
              </a:rPr>
              <a:t>3 = -40dB/decade – (-20dB/decade) = -20dB/decade </a:t>
            </a:r>
            <a:r>
              <a:rPr lang="en-US" dirty="0" smtClean="0">
                <a:cs typeface="Arial" charset="0"/>
                <a:sym typeface="Wingdings" pitchFamily="2" charset="2"/>
              </a:rPr>
              <a:t> 20dB/decade rate-of-closure &amp; STABLE</a:t>
            </a:r>
          </a:p>
          <a:p>
            <a:pPr eaLnBrk="1" hangingPunct="1"/>
            <a:r>
              <a:rPr lang="en-US" dirty="0" smtClean="0">
                <a:cs typeface="Arial" charset="0"/>
              </a:rPr>
              <a:t>fcl4: Aol-</a:t>
            </a:r>
            <a:r>
              <a:rPr lang="en-US" dirty="0" smtClean="0"/>
              <a:t>1/</a:t>
            </a:r>
            <a:r>
              <a:rPr lang="el-GR" dirty="0" smtClean="0">
                <a:cs typeface="Arial" charset="0"/>
              </a:rPr>
              <a:t>β</a:t>
            </a:r>
            <a:r>
              <a:rPr lang="en-US" dirty="0" smtClean="0">
                <a:cs typeface="Arial" charset="0"/>
              </a:rPr>
              <a:t>4 = -40dB/decade - 0dB/decade = -40dB/decade </a:t>
            </a:r>
            <a:r>
              <a:rPr lang="en-US" dirty="0" smtClean="0">
                <a:cs typeface="Arial" charset="0"/>
                <a:sym typeface="Wingdings" pitchFamily="2" charset="2"/>
              </a:rPr>
              <a:t> 40dB/decade rate-of-closure &amp; UNSTABLE</a:t>
            </a:r>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C46EDE3-733E-42C5-A997-4AFFEBFFEF55}" type="slidenum">
              <a:rPr lang="en-US"/>
              <a:pPr/>
              <a:t>24</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A loop gain analysis example serves to relate how we can analyze the stability of an op amp circuit from the 1/</a:t>
            </a:r>
            <a:r>
              <a:rPr lang="el-GR" dirty="0" smtClean="0">
                <a:cs typeface="Arial" charset="0"/>
              </a:rPr>
              <a:t>β</a:t>
            </a:r>
            <a:r>
              <a:rPr lang="en-US" dirty="0" smtClean="0">
                <a:cs typeface="Arial" charset="0"/>
              </a:rPr>
              <a:t> curve plotted on the Aol curve.  Here as frequency increases the capacitor </a:t>
            </a:r>
            <a:r>
              <a:rPr lang="en-US" dirty="0" err="1" smtClean="0">
                <a:cs typeface="Arial" charset="0"/>
              </a:rPr>
              <a:t>Cin</a:t>
            </a:r>
            <a:r>
              <a:rPr lang="en-US" dirty="0" smtClean="0">
                <a:cs typeface="Arial" charset="0"/>
              </a:rPr>
              <a:t> goes towards a short in impedance thereby lowering the magnitude of the </a:t>
            </a:r>
            <a:r>
              <a:rPr lang="el-GR" dirty="0" smtClean="0">
                <a:cs typeface="Arial" charset="0"/>
              </a:rPr>
              <a:t>β</a:t>
            </a:r>
            <a:r>
              <a:rPr lang="en-US" dirty="0" smtClean="0">
                <a:cs typeface="Arial" charset="0"/>
              </a:rPr>
              <a:t> plot with frequency (less voltage feedback as frequency increases) and respectively raising the 1/</a:t>
            </a:r>
            <a:r>
              <a:rPr lang="el-GR" dirty="0" smtClean="0">
                <a:cs typeface="Arial" charset="0"/>
              </a:rPr>
              <a:t>β</a:t>
            </a:r>
            <a:r>
              <a:rPr lang="en-US" dirty="0" smtClean="0">
                <a:cs typeface="Arial" charset="0"/>
              </a:rPr>
              <a:t> curve as frequency increases.  From our rate-of-closure criteria we predict an UNSTABLE circuit.  Note</a:t>
            </a:r>
            <a:r>
              <a:rPr lang="en-US" baseline="0" dirty="0" smtClean="0">
                <a:cs typeface="Arial" charset="0"/>
              </a:rPr>
              <a:t> the locations of poles, fp1 and fp2, in the Aol curve and the zero, fz1, in the 1/</a:t>
            </a:r>
            <a:r>
              <a:rPr lang="el-GR" dirty="0" smtClean="0">
                <a:cs typeface="Arial" charset="0"/>
              </a:rPr>
              <a:t>β</a:t>
            </a:r>
            <a:r>
              <a:rPr lang="en-US" baseline="0" dirty="0" smtClean="0">
                <a:cs typeface="Arial" charset="0"/>
              </a:rPr>
              <a:t> plot.</a:t>
            </a:r>
            <a:endParaRPr lang="en-US" dirty="0" smtClean="0">
              <a:cs typeface="Arial" charset="0"/>
            </a:endParaRPr>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3AEF59E-E5C4-46B5-9169-349756657059}" type="slidenum">
              <a:rPr lang="en-US"/>
              <a:pPr/>
              <a:t>25</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lnSpc>
                <a:spcPct val="80000"/>
              </a:lnSpc>
            </a:pPr>
            <a:r>
              <a:rPr lang="en-US" sz="800" dirty="0" smtClean="0"/>
              <a:t>From our 1/</a:t>
            </a:r>
            <a:r>
              <a:rPr lang="el-GR" sz="800" dirty="0" smtClean="0">
                <a:cs typeface="Arial" charset="0"/>
              </a:rPr>
              <a:t>β</a:t>
            </a:r>
            <a:r>
              <a:rPr lang="en-US" sz="800" dirty="0" smtClean="0"/>
              <a:t> plot on the Aol curve we can plot the Aol</a:t>
            </a:r>
            <a:r>
              <a:rPr lang="el-GR" sz="800" dirty="0" smtClean="0">
                <a:cs typeface="Arial" charset="0"/>
              </a:rPr>
              <a:t>β</a:t>
            </a:r>
            <a:r>
              <a:rPr lang="en-US" sz="800" dirty="0" smtClean="0"/>
              <a:t> (Loop Gain) magnitude plot.  From the </a:t>
            </a:r>
            <a:r>
              <a:rPr lang="en-US" sz="800" dirty="0" err="1" smtClean="0"/>
              <a:t>Aol</a:t>
            </a:r>
            <a:r>
              <a:rPr lang="el-GR" sz="800" dirty="0" smtClean="0">
                <a:cs typeface="Arial" charset="0"/>
              </a:rPr>
              <a:t>β</a:t>
            </a:r>
            <a:r>
              <a:rPr lang="en-US" sz="800" dirty="0" smtClean="0"/>
              <a:t> (Loop Gain) magnitude plot we can then plot the </a:t>
            </a:r>
            <a:r>
              <a:rPr lang="en-US" sz="800" dirty="0" err="1" smtClean="0"/>
              <a:t>Aol</a:t>
            </a:r>
            <a:r>
              <a:rPr lang="el-GR" sz="800" dirty="0" smtClean="0">
                <a:cs typeface="Arial" charset="0"/>
              </a:rPr>
              <a:t>β</a:t>
            </a:r>
            <a:r>
              <a:rPr lang="en-US" sz="800" dirty="0" smtClean="0"/>
              <a:t> (Loop Gain) phase plot.  The rules to create an </a:t>
            </a:r>
            <a:r>
              <a:rPr lang="en-US" sz="800" dirty="0" err="1" smtClean="0"/>
              <a:t>Aol</a:t>
            </a:r>
            <a:r>
              <a:rPr lang="el-GR" sz="800" dirty="0" smtClean="0">
                <a:cs typeface="Arial" charset="0"/>
              </a:rPr>
              <a:t>β</a:t>
            </a:r>
            <a:r>
              <a:rPr lang="en-US" sz="800" dirty="0" smtClean="0"/>
              <a:t> (Loop Gain)  plot from the 1/</a:t>
            </a:r>
            <a:r>
              <a:rPr lang="el-GR" sz="800" dirty="0" smtClean="0">
                <a:cs typeface="Arial" charset="0"/>
              </a:rPr>
              <a:t>β</a:t>
            </a:r>
            <a:r>
              <a:rPr lang="en-US" sz="800" dirty="0" smtClean="0"/>
              <a:t> plot on the Aol curve are simple:  Poles and zeros from the Aol curve are poles and zeros in the Aol</a:t>
            </a:r>
            <a:r>
              <a:rPr lang="el-GR" sz="800" dirty="0" smtClean="0">
                <a:cs typeface="Arial" charset="0"/>
              </a:rPr>
              <a:t>β</a:t>
            </a:r>
            <a:r>
              <a:rPr lang="en-US" sz="800" dirty="0" smtClean="0">
                <a:cs typeface="Arial" charset="0"/>
              </a:rPr>
              <a:t> (Loop Gain)</a:t>
            </a:r>
            <a:r>
              <a:rPr lang="en-US" sz="800" dirty="0" smtClean="0"/>
              <a:t> plot.  Poles and zeros from the 1/</a:t>
            </a:r>
            <a:r>
              <a:rPr lang="el-GR" sz="800" dirty="0" smtClean="0">
                <a:cs typeface="Arial" charset="0"/>
              </a:rPr>
              <a:t>β</a:t>
            </a:r>
            <a:r>
              <a:rPr lang="en-US" sz="800" dirty="0" smtClean="0"/>
              <a:t> plot are opposite in the </a:t>
            </a:r>
            <a:r>
              <a:rPr lang="en-US" sz="800" dirty="0" err="1" smtClean="0"/>
              <a:t>Aol</a:t>
            </a:r>
            <a:r>
              <a:rPr lang="el-GR" sz="800" dirty="0" smtClean="0">
                <a:cs typeface="Arial" charset="0"/>
              </a:rPr>
              <a:t>β</a:t>
            </a:r>
            <a:r>
              <a:rPr lang="en-US" sz="800" dirty="0" smtClean="0"/>
              <a:t> (Loop Gain)  plot.  One easy way to remember this is </a:t>
            </a:r>
            <a:r>
              <a:rPr lang="el-GR" sz="800" dirty="0" smtClean="0">
                <a:cs typeface="Arial" charset="0"/>
              </a:rPr>
              <a:t>β</a:t>
            </a:r>
            <a:r>
              <a:rPr lang="en-US" sz="800" dirty="0" smtClean="0"/>
              <a:t> is used in the </a:t>
            </a:r>
            <a:r>
              <a:rPr lang="en-US" sz="800" dirty="0" err="1" smtClean="0"/>
              <a:t>Aol</a:t>
            </a:r>
            <a:r>
              <a:rPr lang="el-GR" sz="800" dirty="0" smtClean="0">
                <a:cs typeface="Arial" charset="0"/>
              </a:rPr>
              <a:t>β</a:t>
            </a:r>
            <a:r>
              <a:rPr lang="en-US" sz="800" dirty="0" smtClean="0"/>
              <a:t> (Loop Gain) plot and 1/</a:t>
            </a:r>
            <a:r>
              <a:rPr lang="el-GR" sz="800" dirty="0" smtClean="0">
                <a:cs typeface="Arial" charset="0"/>
              </a:rPr>
              <a:t>β</a:t>
            </a:r>
            <a:r>
              <a:rPr lang="en-US" sz="800" dirty="0" smtClean="0"/>
              <a:t> is the reciprocal of </a:t>
            </a:r>
            <a:r>
              <a:rPr lang="el-GR" sz="800" dirty="0" smtClean="0">
                <a:cs typeface="Arial" charset="0"/>
              </a:rPr>
              <a:t>β</a:t>
            </a:r>
            <a:r>
              <a:rPr lang="en-US" sz="800" dirty="0" smtClean="0"/>
              <a:t> and so we would expect the </a:t>
            </a:r>
            <a:r>
              <a:rPr lang="en-US" sz="800" dirty="0" err="1" smtClean="0"/>
              <a:t>Aol</a:t>
            </a:r>
            <a:r>
              <a:rPr lang="el-GR" sz="800" dirty="0" smtClean="0">
                <a:cs typeface="Arial" charset="0"/>
              </a:rPr>
              <a:t>β</a:t>
            </a:r>
            <a:r>
              <a:rPr lang="en-US" sz="800" dirty="0" smtClean="0"/>
              <a:t> (Loop Gain) curve to use the reciprocal of poles and zeros from the 1/</a:t>
            </a:r>
            <a:r>
              <a:rPr lang="el-GR" sz="800" dirty="0" smtClean="0">
                <a:cs typeface="Arial" charset="0"/>
              </a:rPr>
              <a:t>β</a:t>
            </a:r>
            <a:r>
              <a:rPr lang="en-US" sz="800" dirty="0" smtClean="0"/>
              <a:t> plot.  Reciprocal of a pole is a zero and reciprocal of a zero is a pole.</a:t>
            </a:r>
          </a:p>
          <a:p>
            <a:pPr eaLnBrk="1" hangingPunct="1">
              <a:lnSpc>
                <a:spcPct val="80000"/>
              </a:lnSpc>
            </a:pPr>
            <a:endParaRPr lang="en-US" sz="800" b="1" dirty="0" smtClean="0"/>
          </a:p>
          <a:p>
            <a:pPr eaLnBrk="1" hangingPunct="1">
              <a:lnSpc>
                <a:spcPct val="80000"/>
              </a:lnSpc>
            </a:pPr>
            <a:r>
              <a:rPr lang="en-US" sz="800" b="1" dirty="0" smtClean="0"/>
              <a:t>Phase shift at fcl (Θcl)</a:t>
            </a:r>
            <a:r>
              <a:rPr lang="en-US" sz="800" dirty="0" smtClean="0"/>
              <a:t> </a:t>
            </a:r>
            <a:r>
              <a:rPr lang="en-US" sz="800" b="1" dirty="0" smtClean="0"/>
              <a:t>can be seen to be -180° which is UNSTABLE.  Mathematically the complete Phase Shift is calculated as:</a:t>
            </a:r>
          </a:p>
          <a:p>
            <a:pPr eaLnBrk="1" hangingPunct="1">
              <a:lnSpc>
                <a:spcPct val="80000"/>
              </a:lnSpc>
            </a:pPr>
            <a:r>
              <a:rPr lang="en-US" sz="800" dirty="0" smtClean="0"/>
              <a:t>Θcl = -tan</a:t>
            </a:r>
            <a:r>
              <a:rPr lang="en-US" sz="800" baseline="30000" dirty="0" smtClean="0"/>
              <a:t>-1</a:t>
            </a:r>
            <a:r>
              <a:rPr lang="en-US" sz="800" dirty="0" smtClean="0"/>
              <a:t> (fcl/fp1) -tan</a:t>
            </a:r>
            <a:r>
              <a:rPr lang="en-US" sz="800" baseline="30000" dirty="0" smtClean="0"/>
              <a:t>-1</a:t>
            </a:r>
            <a:r>
              <a:rPr lang="en-US" sz="800" dirty="0" smtClean="0"/>
              <a:t> (fcl/fz1) -tan</a:t>
            </a:r>
            <a:r>
              <a:rPr lang="en-US" sz="800" baseline="30000" dirty="0" smtClean="0"/>
              <a:t>-1</a:t>
            </a:r>
            <a:r>
              <a:rPr lang="en-US" sz="800" dirty="0" smtClean="0"/>
              <a:t> (fcl/fp2)</a:t>
            </a:r>
          </a:p>
          <a:p>
            <a:pPr eaLnBrk="1" hangingPunct="1">
              <a:lnSpc>
                <a:spcPct val="80000"/>
              </a:lnSpc>
            </a:pPr>
            <a:r>
              <a:rPr lang="en-US" sz="800" dirty="0" smtClean="0"/>
              <a:t>Θcl = -tan</a:t>
            </a:r>
            <a:r>
              <a:rPr lang="en-US" sz="800" baseline="30000" dirty="0" smtClean="0"/>
              <a:t>-1 </a:t>
            </a:r>
            <a:r>
              <a:rPr lang="en-US" sz="800" dirty="0" smtClean="0"/>
              <a:t>(10k/10) -tan</a:t>
            </a:r>
            <a:r>
              <a:rPr lang="en-US" sz="800" baseline="30000" dirty="0" smtClean="0"/>
              <a:t>-1</a:t>
            </a:r>
            <a:r>
              <a:rPr lang="en-US" sz="800" dirty="0" smtClean="0"/>
              <a:t> (10k/1k) -tan</a:t>
            </a:r>
            <a:r>
              <a:rPr lang="en-US" sz="800" baseline="30000" dirty="0" smtClean="0"/>
              <a:t>-1</a:t>
            </a:r>
            <a:r>
              <a:rPr lang="en-US" sz="800" dirty="0" smtClean="0"/>
              <a:t> (10k/1M)</a:t>
            </a:r>
          </a:p>
          <a:p>
            <a:pPr eaLnBrk="1" hangingPunct="1">
              <a:lnSpc>
                <a:spcPct val="80000"/>
              </a:lnSpc>
            </a:pPr>
            <a:r>
              <a:rPr lang="en-US" sz="800" dirty="0" smtClean="0"/>
              <a:t>Θcl = -89.94° -84.29°-0.57°</a:t>
            </a:r>
          </a:p>
          <a:p>
            <a:pPr eaLnBrk="1" hangingPunct="1">
              <a:lnSpc>
                <a:spcPct val="80000"/>
              </a:lnSpc>
            </a:pPr>
            <a:r>
              <a:rPr lang="en-US" sz="800" dirty="0" smtClean="0"/>
              <a:t>Θcl = -174.8°</a:t>
            </a:r>
          </a:p>
          <a:p>
            <a:pPr eaLnBrk="1" hangingPunct="1">
              <a:lnSpc>
                <a:spcPct val="80000"/>
              </a:lnSpc>
            </a:pPr>
            <a:r>
              <a:rPr lang="en-US" sz="800" dirty="0" smtClean="0"/>
              <a:t>Note that in the </a:t>
            </a:r>
            <a:r>
              <a:rPr lang="en-US" sz="800" dirty="0" err="1" smtClean="0"/>
              <a:t>Aol</a:t>
            </a:r>
            <a:r>
              <a:rPr lang="el-GR" sz="800" dirty="0" smtClean="0">
                <a:cs typeface="Arial" charset="0"/>
              </a:rPr>
              <a:t>β</a:t>
            </a:r>
            <a:r>
              <a:rPr lang="en-US" sz="800" dirty="0" smtClean="0"/>
              <a:t> (Loop Gain) plot there are all poles (fp1, fz1, fp2)</a:t>
            </a:r>
          </a:p>
          <a:p>
            <a:pPr eaLnBrk="1" hangingPunct="1">
              <a:lnSpc>
                <a:spcPct val="80000"/>
              </a:lnSpc>
            </a:pPr>
            <a:endParaRPr lang="en-US" sz="800" dirty="0" smtClean="0"/>
          </a:p>
          <a:p>
            <a:pPr eaLnBrk="1" hangingPunct="1">
              <a:lnSpc>
                <a:spcPct val="80000"/>
              </a:lnSpc>
            </a:pPr>
            <a:r>
              <a:rPr lang="en-US" sz="800" b="1" dirty="0" smtClean="0"/>
              <a:t>First order approximation errors for magnitude plots:</a:t>
            </a:r>
          </a:p>
          <a:p>
            <a:pPr eaLnBrk="1" hangingPunct="1">
              <a:lnSpc>
                <a:spcPct val="80000"/>
              </a:lnSpc>
            </a:pPr>
            <a:r>
              <a:rPr lang="en-US" sz="800" dirty="0" smtClean="0"/>
              <a:t>Actual Pole is -3dB down from ideal at fp</a:t>
            </a:r>
          </a:p>
          <a:p>
            <a:pPr eaLnBrk="1" hangingPunct="1">
              <a:lnSpc>
                <a:spcPct val="80000"/>
              </a:lnSpc>
            </a:pPr>
            <a:r>
              <a:rPr lang="en-US" sz="800" dirty="0" smtClean="0"/>
              <a:t>Actual Zero is +3dB up from ideal at </a:t>
            </a:r>
            <a:r>
              <a:rPr lang="en-US" sz="800" dirty="0" err="1" smtClean="0"/>
              <a:t>fz</a:t>
            </a:r>
            <a:endParaRPr lang="en-US" sz="800" dirty="0" smtClean="0"/>
          </a:p>
          <a:p>
            <a:pPr eaLnBrk="1" hangingPunct="1">
              <a:lnSpc>
                <a:spcPct val="80000"/>
              </a:lnSpc>
            </a:pPr>
            <a:endParaRPr lang="en-US" sz="800" dirty="0" smtClean="0"/>
          </a:p>
          <a:p>
            <a:pPr eaLnBrk="1" hangingPunct="1">
              <a:lnSpc>
                <a:spcPct val="80000"/>
              </a:lnSpc>
            </a:pPr>
            <a:r>
              <a:rPr lang="en-US" sz="800" b="1" dirty="0" smtClean="0"/>
              <a:t>First order approximation errors for phase plots:</a:t>
            </a:r>
          </a:p>
          <a:p>
            <a:pPr eaLnBrk="1" hangingPunct="1">
              <a:lnSpc>
                <a:spcPct val="80000"/>
              </a:lnSpc>
            </a:pPr>
            <a:r>
              <a:rPr lang="en-US" sz="800" dirty="0" smtClean="0"/>
              <a:t>Actual Pole Phase is 6° lower than 0° a decade less than fp</a:t>
            </a:r>
          </a:p>
          <a:p>
            <a:pPr eaLnBrk="1" hangingPunct="1">
              <a:lnSpc>
                <a:spcPct val="80000"/>
              </a:lnSpc>
            </a:pPr>
            <a:r>
              <a:rPr lang="en-US" sz="800" dirty="0" smtClean="0"/>
              <a:t>Actual Pole Phase is 6° higher than -90° a decade more than fp</a:t>
            </a:r>
          </a:p>
          <a:p>
            <a:pPr eaLnBrk="1" hangingPunct="1">
              <a:lnSpc>
                <a:spcPct val="80000"/>
              </a:lnSpc>
            </a:pPr>
            <a:r>
              <a:rPr lang="en-US" sz="800" dirty="0" smtClean="0"/>
              <a:t>Actual Zero Phase is 6° higher than 0° a decade less than fz</a:t>
            </a:r>
          </a:p>
          <a:p>
            <a:pPr eaLnBrk="1" hangingPunct="1">
              <a:lnSpc>
                <a:spcPct val="80000"/>
              </a:lnSpc>
            </a:pPr>
            <a:r>
              <a:rPr lang="en-US" sz="800" dirty="0" smtClean="0"/>
              <a:t>Actual Pole Phase is 6° lower than +90° a decade more than fz</a:t>
            </a:r>
          </a:p>
          <a:p>
            <a:pPr eaLnBrk="1" hangingPunct="1">
              <a:lnSpc>
                <a:spcPct val="80000"/>
              </a:lnSpc>
            </a:pPr>
            <a:endParaRPr lang="en-US" sz="800" dirty="0" smtClean="0"/>
          </a:p>
          <a:p>
            <a:pPr eaLnBrk="1" hangingPunct="1">
              <a:lnSpc>
                <a:spcPct val="80000"/>
              </a:lnSpc>
            </a:pPr>
            <a:r>
              <a:rPr lang="en-US" sz="800" b="1" dirty="0" smtClean="0"/>
              <a:t>Phase margin is a definition used to describe how close closed loop op amp configuration is to oscillation (how far away from 180° Θcl is) .  A positive phase margin is an indication of stability.  A phase margin of about 45° is desirable for maximum response to a pulse input without ringing or instability.</a:t>
            </a:r>
          </a:p>
          <a:p>
            <a:pPr eaLnBrk="1" hangingPunct="1">
              <a:lnSpc>
                <a:spcPct val="80000"/>
              </a:lnSpc>
            </a:pPr>
            <a:r>
              <a:rPr lang="en-US" sz="800" b="1" dirty="0" smtClean="0"/>
              <a:t>Θpm (phase margin) =  180 + Θcl</a:t>
            </a:r>
          </a:p>
          <a:p>
            <a:pPr eaLnBrk="1" hangingPunct="1">
              <a:lnSpc>
                <a:spcPct val="80000"/>
              </a:lnSpc>
            </a:pPr>
            <a:r>
              <a:rPr lang="en-US" sz="800" b="1" dirty="0" smtClean="0"/>
              <a:t>First Order Approximation Phase Margin:</a:t>
            </a:r>
          </a:p>
          <a:p>
            <a:pPr eaLnBrk="1" hangingPunct="1">
              <a:lnSpc>
                <a:spcPct val="80000"/>
              </a:lnSpc>
            </a:pPr>
            <a:r>
              <a:rPr lang="en-US" sz="800" dirty="0" smtClean="0"/>
              <a:t>Θpm (phase margin) =  180° + Θcl</a:t>
            </a:r>
          </a:p>
          <a:p>
            <a:pPr eaLnBrk="1" hangingPunct="1">
              <a:lnSpc>
                <a:spcPct val="80000"/>
              </a:lnSpc>
            </a:pPr>
            <a:r>
              <a:rPr lang="en-US" sz="800" dirty="0" smtClean="0"/>
              <a:t>Θpm  =  180°  + (-180°) = 0° </a:t>
            </a:r>
          </a:p>
          <a:p>
            <a:pPr eaLnBrk="1" hangingPunct="1">
              <a:lnSpc>
                <a:spcPct val="80000"/>
              </a:lnSpc>
            </a:pPr>
            <a:r>
              <a:rPr lang="en-US" sz="800" b="1" dirty="0" smtClean="0"/>
              <a:t>Actual Phase Margin:</a:t>
            </a:r>
          </a:p>
          <a:p>
            <a:pPr eaLnBrk="1" hangingPunct="1">
              <a:lnSpc>
                <a:spcPct val="80000"/>
              </a:lnSpc>
            </a:pPr>
            <a:r>
              <a:rPr lang="en-US" sz="800" dirty="0" smtClean="0"/>
              <a:t>Θpm (phase margin) =  180° + Θcl</a:t>
            </a:r>
          </a:p>
          <a:p>
            <a:pPr eaLnBrk="1" hangingPunct="1">
              <a:lnSpc>
                <a:spcPct val="80000"/>
              </a:lnSpc>
            </a:pPr>
            <a:r>
              <a:rPr lang="en-US" sz="800" dirty="0" smtClean="0"/>
              <a:t>Θpm  =  180°  + (-174.8°) = 5.2° </a:t>
            </a:r>
          </a:p>
          <a:p>
            <a:pPr eaLnBrk="1" hangingPunct="1">
              <a:lnSpc>
                <a:spcPct val="80000"/>
              </a:lnSpc>
            </a:pPr>
            <a:endParaRPr lang="en-US" sz="8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3502A86-43A4-4C46-B9B7-F4E8E97C1C9F}" type="slidenum">
              <a:rPr lang="en-US"/>
              <a:pPr/>
              <a:t>26</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dirty="0" smtClean="0"/>
              <a:t>The V</a:t>
            </a:r>
            <a:r>
              <a:rPr lang="en-US" baseline="-25000" dirty="0" smtClean="0"/>
              <a:t>OUT</a:t>
            </a:r>
            <a:r>
              <a:rPr lang="en-US" dirty="0" smtClean="0"/>
              <a:t>/V</a:t>
            </a:r>
            <a:r>
              <a:rPr lang="en-US" baseline="-25000" dirty="0" smtClean="0"/>
              <a:t>IN</a:t>
            </a:r>
            <a:r>
              <a:rPr lang="en-US" dirty="0" smtClean="0"/>
              <a:t> closed loop response is not always the same as 1/</a:t>
            </a:r>
            <a:r>
              <a:rPr lang="el-GR" dirty="0" smtClean="0">
                <a:cs typeface="Arial" charset="0"/>
              </a:rPr>
              <a:t>β</a:t>
            </a:r>
            <a:r>
              <a:rPr lang="en-US" dirty="0" smtClean="0"/>
              <a:t>.  In the example above we see that the AC small signal feedback is modified by the Rn-Cn network in parallel with RI.  As frequency increases we see the results of this network reflected in the 1/</a:t>
            </a:r>
            <a:r>
              <a:rPr lang="el-GR" dirty="0" smtClean="0">
                <a:cs typeface="Arial" charset="0"/>
              </a:rPr>
              <a:t>β</a:t>
            </a:r>
            <a:r>
              <a:rPr lang="en-US" dirty="0" smtClean="0">
                <a:cs typeface="Arial" charset="0"/>
              </a:rPr>
              <a:t> plot on the Aol curve.  Think of this example as an inverting summing op amp circuit.  We are summing in V</a:t>
            </a:r>
            <a:r>
              <a:rPr lang="en-US" baseline="-25000" dirty="0" smtClean="0">
                <a:cs typeface="Arial" charset="0"/>
              </a:rPr>
              <a:t>IN</a:t>
            </a:r>
            <a:r>
              <a:rPr lang="en-US" dirty="0" smtClean="0">
                <a:cs typeface="Arial" charset="0"/>
              </a:rPr>
              <a:t> through RI and Ground through the Rn-Cn netowrk.  V</a:t>
            </a:r>
            <a:r>
              <a:rPr lang="en-US" baseline="-25000" dirty="0" smtClean="0">
                <a:cs typeface="Arial" charset="0"/>
              </a:rPr>
              <a:t>OUT</a:t>
            </a:r>
            <a:r>
              <a:rPr lang="en-US" dirty="0" smtClean="0">
                <a:cs typeface="Arial" charset="0"/>
              </a:rPr>
              <a:t>/V</a:t>
            </a:r>
            <a:r>
              <a:rPr lang="en-US" baseline="-25000" dirty="0" smtClean="0">
                <a:cs typeface="Arial" charset="0"/>
              </a:rPr>
              <a:t>IN</a:t>
            </a:r>
            <a:r>
              <a:rPr lang="en-US" dirty="0" smtClean="0">
                <a:cs typeface="Arial" charset="0"/>
              </a:rPr>
              <a:t> will not be affected by this Rn-Cn network at low frequencies and the desired gain is seen as 20dB.  As Loop Gain (Aol</a:t>
            </a:r>
            <a:r>
              <a:rPr lang="el-GR" dirty="0" smtClean="0">
                <a:cs typeface="Arial" charset="0"/>
              </a:rPr>
              <a:t>β</a:t>
            </a:r>
            <a:r>
              <a:rPr lang="en-US" dirty="0" smtClean="0">
                <a:cs typeface="Arial" charset="0"/>
              </a:rPr>
              <a:t>) is forced to 1 (0dB) by the Rn-Cn network there is no Loop Gain (</a:t>
            </a:r>
            <a:r>
              <a:rPr lang="en-US" dirty="0" err="1" smtClean="0">
                <a:cs typeface="Arial" charset="0"/>
              </a:rPr>
              <a:t>Aol</a:t>
            </a:r>
            <a:r>
              <a:rPr lang="el-GR" dirty="0" smtClean="0">
                <a:cs typeface="Arial" charset="0"/>
              </a:rPr>
              <a:t>β</a:t>
            </a:r>
            <a:r>
              <a:rPr lang="en-US" dirty="0" smtClean="0">
                <a:cs typeface="Arial" charset="0"/>
              </a:rPr>
              <a:t>) left to correct for errors and V</a:t>
            </a:r>
            <a:r>
              <a:rPr lang="en-US" baseline="-25000" dirty="0" smtClean="0">
                <a:cs typeface="Arial" charset="0"/>
              </a:rPr>
              <a:t>OUT</a:t>
            </a:r>
            <a:r>
              <a:rPr lang="en-US" dirty="0" smtClean="0">
                <a:cs typeface="Arial" charset="0"/>
              </a:rPr>
              <a:t>/V</a:t>
            </a:r>
            <a:r>
              <a:rPr lang="en-US" baseline="-25000" dirty="0" smtClean="0">
                <a:cs typeface="Arial" charset="0"/>
              </a:rPr>
              <a:t>IN</a:t>
            </a:r>
            <a:r>
              <a:rPr lang="en-US" dirty="0" smtClean="0">
                <a:cs typeface="Arial" charset="0"/>
              </a:rPr>
              <a:t> will follow the Aol curve at frequencies above </a:t>
            </a:r>
            <a:r>
              <a:rPr lang="en-US" dirty="0" err="1" smtClean="0">
                <a:cs typeface="Arial" charset="0"/>
              </a:rPr>
              <a:t>fcl</a:t>
            </a:r>
            <a:r>
              <a:rPr lang="en-US" dirty="0" smtClean="0">
                <a:cs typeface="Arial" charset="0"/>
              </a:rPr>
              <a:t>.  In this example the closed loop gain is inverting but the</a:t>
            </a:r>
            <a:r>
              <a:rPr lang="en-US" baseline="0" dirty="0" smtClean="0">
                <a:cs typeface="Arial" charset="0"/>
              </a:rPr>
              <a:t> 1/</a:t>
            </a:r>
            <a:r>
              <a:rPr lang="el-GR" dirty="0" smtClean="0">
                <a:cs typeface="Arial" charset="0"/>
              </a:rPr>
              <a:t>β</a:t>
            </a:r>
            <a:r>
              <a:rPr lang="en-US" baseline="0" dirty="0" smtClean="0">
                <a:cs typeface="Arial" charset="0"/>
              </a:rPr>
              <a:t> will reflect a non-inverting gain equivalent number at DC. One way to view this is that the 1/</a:t>
            </a:r>
            <a:r>
              <a:rPr lang="el-GR" dirty="0" smtClean="0">
                <a:cs typeface="Arial" charset="0"/>
              </a:rPr>
              <a:t>β</a:t>
            </a:r>
            <a:r>
              <a:rPr lang="en-US" baseline="0" dirty="0" smtClean="0">
                <a:cs typeface="Arial" charset="0"/>
              </a:rPr>
              <a:t> gain is the “noise gain” and a noise source could appear on the +input of the op amp.  In essence the op amp always runs in its “noise gain” for loop stability considerations.   </a:t>
            </a:r>
            <a:endParaRPr lang="el-GR" baseline="-25000" dirty="0" smtClean="0">
              <a:cs typeface="Arial" charset="0"/>
            </a:endParaRPr>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86A9578-DC2A-4395-927F-268928FAD42C}" type="slidenum">
              <a:rPr lang="en-US"/>
              <a:pPr/>
              <a:t>27</a:t>
            </a:fld>
            <a:endParaRPr lang="en-US" dirty="0"/>
          </a:p>
        </p:txBody>
      </p:sp>
      <p:sp>
        <p:nvSpPr>
          <p:cNvPr id="102403" name="Rectangle 2"/>
          <p:cNvSpPr>
            <a:spLocks noGrp="1" noRot="1" noChangeAspect="1" noChangeArrowheads="1" noTextEdit="1"/>
          </p:cNvSpPr>
          <p:nvPr>
            <p:ph type="sldImg"/>
          </p:nvPr>
        </p:nvSpPr>
        <p:spPr>
          <a:xfrm>
            <a:off x="1204913" y="701675"/>
            <a:ext cx="4697412" cy="3522663"/>
          </a:xfrm>
          <a:ln/>
        </p:spPr>
      </p:sp>
      <p:sp>
        <p:nvSpPr>
          <p:cNvPr id="102404" name="Rectangle 3"/>
          <p:cNvSpPr>
            <a:spLocks noGrp="1" noChangeArrowheads="1"/>
          </p:cNvSpPr>
          <p:nvPr>
            <p:ph type="body" idx="1"/>
          </p:nvPr>
        </p:nvSpPr>
        <p:spPr>
          <a:noFill/>
          <a:ln/>
        </p:spPr>
        <p:txBody>
          <a:bodyPr/>
          <a:lstStyle/>
          <a:p>
            <a:pPr eaLnBrk="1" hangingPunct="1"/>
            <a:r>
              <a:rPr lang="en-US" dirty="0" smtClean="0"/>
              <a:t>Two common op amp networks, ZI and ZF are shown above.  We will perform a 1</a:t>
            </a:r>
            <a:r>
              <a:rPr lang="en-US" baseline="30000" dirty="0" smtClean="0"/>
              <a:t>st</a:t>
            </a:r>
            <a:r>
              <a:rPr lang="en-US" dirty="0" smtClean="0"/>
              <a:t> Order Analysis on each of these networks independently and then use Tina SPICE to simulate the op amp circuit and check if our predicted results agree!  The key to our 1</a:t>
            </a:r>
            <a:r>
              <a:rPr lang="en-US" baseline="30000" dirty="0" smtClean="0"/>
              <a:t>st</a:t>
            </a:r>
            <a:r>
              <a:rPr lang="en-US" dirty="0" smtClean="0"/>
              <a:t> Order Analysis will be to use our Intuitive Component Models (capacitor</a:t>
            </a:r>
            <a:r>
              <a:rPr lang="en-US" baseline="0" dirty="0" smtClean="0"/>
              <a:t> and inductor)</a:t>
            </a:r>
            <a:r>
              <a:rPr lang="en-US" dirty="0" smtClean="0"/>
              <a:t> from earlier in this presentation and a little intuition.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5BCCFED-BEEF-4D71-9E85-5ADCF2952951}" type="slidenum">
              <a:rPr lang="en-US"/>
              <a:pPr/>
              <a:t>28</a:t>
            </a:fld>
            <a:endParaRPr lang="en-US" dirty="0"/>
          </a:p>
        </p:txBody>
      </p:sp>
      <p:sp>
        <p:nvSpPr>
          <p:cNvPr id="103427" name="Rectangle 2"/>
          <p:cNvSpPr>
            <a:spLocks noGrp="1" noRot="1" noChangeAspect="1" noChangeArrowheads="1" noTextEdit="1"/>
          </p:cNvSpPr>
          <p:nvPr>
            <p:ph type="sldImg"/>
          </p:nvPr>
        </p:nvSpPr>
        <p:spPr>
          <a:xfrm>
            <a:off x="1176338" y="730250"/>
            <a:ext cx="4694237" cy="3521075"/>
          </a:xfrm>
          <a:ln/>
        </p:spPr>
      </p:sp>
      <p:sp>
        <p:nvSpPr>
          <p:cNvPr id="103428" name="Rectangle 3"/>
          <p:cNvSpPr>
            <a:spLocks noGrp="1" noChangeArrowheads="1"/>
          </p:cNvSpPr>
          <p:nvPr>
            <p:ph type="body" idx="1"/>
          </p:nvPr>
        </p:nvSpPr>
        <p:spPr>
          <a:noFill/>
          <a:ln/>
        </p:spPr>
        <p:txBody>
          <a:bodyPr/>
          <a:lstStyle/>
          <a:p>
            <a:pPr eaLnBrk="1" hangingPunct="1"/>
            <a:r>
              <a:rPr lang="en-US" dirty="0" smtClean="0"/>
              <a:t>Let’s perform our 1</a:t>
            </a:r>
            <a:r>
              <a:rPr lang="en-US" baseline="30000" dirty="0" smtClean="0"/>
              <a:t>st</a:t>
            </a:r>
            <a:r>
              <a:rPr lang="en-US" dirty="0" smtClean="0"/>
              <a:t> Order Analysis for the ZF network above.  This is a feedback network in the op amp circuit. Cp is open at low frequency and the Low Frequency 1/</a:t>
            </a:r>
            <a:r>
              <a:rPr lang="el-GR" dirty="0" smtClean="0">
                <a:cs typeface="Arial" charset="0"/>
              </a:rPr>
              <a:t>β</a:t>
            </a:r>
            <a:r>
              <a:rPr lang="en-US" dirty="0" smtClean="0"/>
              <a:t> becomes simply RF/RI as shown.  At the other frequency extreme, high frequency, Cp</a:t>
            </a:r>
            <a:r>
              <a:rPr lang="en-US" baseline="-25000" dirty="0" smtClean="0"/>
              <a:t> </a:t>
            </a:r>
            <a:r>
              <a:rPr lang="en-US" dirty="0" smtClean="0"/>
              <a:t>is a short and the High Frequency 1/</a:t>
            </a:r>
            <a:r>
              <a:rPr lang="el-GR" dirty="0" smtClean="0">
                <a:cs typeface="Arial" charset="0"/>
              </a:rPr>
              <a:t>β</a:t>
            </a:r>
            <a:r>
              <a:rPr lang="en-US" dirty="0" smtClean="0"/>
              <a:t> becomes (Rp//RF)/RI.  However, when Cp is a short Rp&lt;&lt;RF and Rp should dominate the feedback resistance and so we approximate high frequency gain to be Rp/RI.  We note there is a reactive element in the feedback path of the op amp, a capacitor, and therefore know there has to be some poles and/or zeros somewhere in the transfer function.  At the frequency where the magnitude of Cp matches that of the parallel impedance with it (dominated here by RF)  we anticipate a pole in the 1/</a:t>
            </a:r>
            <a:r>
              <a:rPr lang="el-GR" dirty="0" smtClean="0">
                <a:cs typeface="Arial" charset="0"/>
              </a:rPr>
              <a:t>β</a:t>
            </a:r>
            <a:r>
              <a:rPr lang="en-US" dirty="0" smtClean="0"/>
              <a:t> plot.  Feedback resistance will be getting smaller and therefore V</a:t>
            </a:r>
            <a:r>
              <a:rPr lang="en-US" baseline="-25000" dirty="0" smtClean="0"/>
              <a:t>OUT</a:t>
            </a:r>
            <a:r>
              <a:rPr lang="en-US" dirty="0" smtClean="0"/>
              <a:t> must start to reduce. Now the frequency where the magnitude of Cp matches that of the impedance in series with it, Rp, we expect a zero since as Cp approaches a short the net feedback resistance can become no smaller and V</a:t>
            </a:r>
            <a:r>
              <a:rPr lang="en-US" baseline="-25000" dirty="0" smtClean="0"/>
              <a:t>OUT</a:t>
            </a:r>
            <a:r>
              <a:rPr lang="en-US" dirty="0" smtClean="0"/>
              <a:t> must flatten out as frequency increases.  So we have predicted by our 1</a:t>
            </a:r>
            <a:r>
              <a:rPr lang="en-US" baseline="30000" dirty="0" smtClean="0"/>
              <a:t>st</a:t>
            </a:r>
            <a:r>
              <a:rPr lang="en-US" dirty="0" smtClean="0"/>
              <a:t> order analysis where a pole and zero exists as well as the Low Frequency and High Frequency 1/</a:t>
            </a:r>
            <a:r>
              <a:rPr lang="el-GR" dirty="0" smtClean="0">
                <a:cs typeface="Arial" charset="0"/>
              </a:rPr>
              <a:t>β</a:t>
            </a:r>
            <a:r>
              <a:rPr lang="en-US" dirty="0" smtClean="0"/>
              <a:t> levels.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8968A2C-FAF1-4352-A0DA-16A7D5269424}" type="slidenum">
              <a:rPr lang="en-US"/>
              <a:pPr/>
              <a:t>29</a:t>
            </a:fld>
            <a:endParaRPr lang="en-US" dirty="0"/>
          </a:p>
        </p:txBody>
      </p:sp>
      <p:sp>
        <p:nvSpPr>
          <p:cNvPr id="104451" name="Rectangle 2"/>
          <p:cNvSpPr>
            <a:spLocks noGrp="1" noRot="1" noChangeAspect="1" noChangeArrowheads="1" noTextEdit="1"/>
          </p:cNvSpPr>
          <p:nvPr>
            <p:ph type="sldImg"/>
          </p:nvPr>
        </p:nvSpPr>
        <p:spPr>
          <a:xfrm>
            <a:off x="1204913" y="701675"/>
            <a:ext cx="4697412" cy="3522663"/>
          </a:xfrm>
          <a:ln/>
        </p:spPr>
      </p:sp>
      <p:sp>
        <p:nvSpPr>
          <p:cNvPr id="104452" name="Rectangle 3"/>
          <p:cNvSpPr>
            <a:spLocks noGrp="1" noChangeArrowheads="1"/>
          </p:cNvSpPr>
          <p:nvPr>
            <p:ph type="body" idx="1"/>
          </p:nvPr>
        </p:nvSpPr>
        <p:spPr>
          <a:noFill/>
          <a:ln/>
        </p:spPr>
        <p:txBody>
          <a:bodyPr/>
          <a:lstStyle/>
          <a:p>
            <a:pPr eaLnBrk="1" hangingPunct="1"/>
            <a:r>
              <a:rPr lang="en-US" dirty="0" smtClean="0"/>
              <a:t>Our optimally scaled Tina SPICE simulation results are displayed above. Our</a:t>
            </a:r>
            <a:r>
              <a:rPr lang="en-US" baseline="0" dirty="0" smtClean="0"/>
              <a:t> First Order analysis results are shown along with the actual measured results. </a:t>
            </a:r>
            <a:r>
              <a:rPr lang="en-US" dirty="0" smtClean="0"/>
              <a:t>Our 1</a:t>
            </a:r>
            <a:r>
              <a:rPr lang="en-US" baseline="30000" dirty="0" smtClean="0"/>
              <a:t>st</a:t>
            </a:r>
            <a:r>
              <a:rPr lang="en-US" dirty="0" smtClean="0"/>
              <a:t> Order Analysis results and predictions are not exact but certainly more than acceptable for</a:t>
            </a:r>
            <a:r>
              <a:rPr lang="en-US" baseline="0" dirty="0" smtClean="0"/>
              <a:t> a </a:t>
            </a:r>
            <a:r>
              <a:rPr lang="en-US" dirty="0" smtClean="0"/>
              <a:t>powerful and intuitive analysis for the 1/</a:t>
            </a:r>
            <a:r>
              <a:rPr lang="el-GR" dirty="0" smtClean="0">
                <a:cs typeface="Arial" charset="0"/>
              </a:rPr>
              <a:t>β</a:t>
            </a:r>
            <a:r>
              <a:rPr lang="en-US" dirty="0" smtClean="0"/>
              <a:t> curve for AC Stability Analysis.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dirty="0" smtClean="0"/>
              <a:t>For small signal op amps</a:t>
            </a:r>
            <a:r>
              <a:rPr lang="en-US" baseline="0" dirty="0" smtClean="0"/>
              <a:t> the most common cause of op amp instability is capacitance on the output or input. Sometimes output capacitive loads are obvious, such as a reference buffer loaded by an output capacitor, for high frequency filtering, and as a charge reservoir for load transients. Other output capacitive loads can often be overlooked, such as, cable capacitance and MOSFET gate capacitance. Input capacitance is easy to overlook, since it is usually parasitic capacitance, such as, op amp input capacitance, photodiode capacitance, or diode/transient voltage suppressor capacitance.  Both input and output capacitance are often the culprits of unstable op amp circuits. </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0BEBC2B-AB82-4373-A629-70C513BA0808}" type="slidenum">
              <a:rPr lang="en-US"/>
              <a:pPr/>
              <a:t>30</a:t>
            </a:fld>
            <a:endParaRPr lang="en-US" dirty="0"/>
          </a:p>
        </p:txBody>
      </p:sp>
      <p:sp>
        <p:nvSpPr>
          <p:cNvPr id="105475" name="Rectangle 2"/>
          <p:cNvSpPr>
            <a:spLocks noGrp="1" noRot="1" noChangeAspect="1" noChangeArrowheads="1" noTextEdit="1"/>
          </p:cNvSpPr>
          <p:nvPr>
            <p:ph type="sldImg"/>
          </p:nvPr>
        </p:nvSpPr>
        <p:spPr>
          <a:xfrm>
            <a:off x="1204913" y="701675"/>
            <a:ext cx="4697412" cy="3522663"/>
          </a:xfrm>
          <a:ln/>
        </p:spPr>
      </p:sp>
      <p:sp>
        <p:nvSpPr>
          <p:cNvPr id="105476" name="Rectangle 3"/>
          <p:cNvSpPr>
            <a:spLocks noGrp="1" noChangeArrowheads="1"/>
          </p:cNvSpPr>
          <p:nvPr>
            <p:ph type="body" idx="1"/>
          </p:nvPr>
        </p:nvSpPr>
        <p:spPr>
          <a:noFill/>
          <a:ln/>
        </p:spPr>
        <p:txBody>
          <a:bodyPr/>
          <a:lstStyle/>
          <a:p>
            <a:pPr eaLnBrk="1" hangingPunct="1"/>
            <a:r>
              <a:rPr lang="en-US" dirty="0" smtClean="0"/>
              <a:t>Let’s perform our 1</a:t>
            </a:r>
            <a:r>
              <a:rPr lang="en-US" baseline="30000" dirty="0" smtClean="0"/>
              <a:t>st</a:t>
            </a:r>
            <a:r>
              <a:rPr lang="en-US" dirty="0" smtClean="0"/>
              <a:t> Order Analysis for the ZI network above.  This is an input network in the op amp circuit. Cn is open at low frequency and the Low Frequency 1/</a:t>
            </a:r>
            <a:r>
              <a:rPr lang="el-GR" dirty="0" smtClean="0">
                <a:cs typeface="Arial" charset="0"/>
              </a:rPr>
              <a:t>β</a:t>
            </a:r>
            <a:r>
              <a:rPr lang="en-US" dirty="0" smtClean="0"/>
              <a:t> becomes simply RF/RI as shown.  At the other frequency extreme, high frequency, Cn</a:t>
            </a:r>
            <a:r>
              <a:rPr lang="en-US" baseline="-25000" dirty="0" smtClean="0"/>
              <a:t> </a:t>
            </a:r>
            <a:r>
              <a:rPr lang="en-US" dirty="0" smtClean="0"/>
              <a:t>is a short and the High Frequency 1/</a:t>
            </a:r>
            <a:r>
              <a:rPr lang="el-GR" dirty="0" smtClean="0">
                <a:cs typeface="Arial" charset="0"/>
              </a:rPr>
              <a:t>β</a:t>
            </a:r>
            <a:r>
              <a:rPr lang="en-US" dirty="0" smtClean="0"/>
              <a:t> becomes RF/(RI//Rn).  However, when Cp is a short Rn&lt;&lt;RI and Rn should dominate the input resistance and so we approximate high frequency gain to be RF/Rn.  We note there is a reactive element in the input path of the op amp, a capacitor, and therefore know there has to be some poles and/or zeros somewhere in the transfer function.  At the frequency where the magnitude of Cn matches that of the parallel impedance with it (dominated here by RI)  we anticipate a zero in the 1/</a:t>
            </a:r>
            <a:r>
              <a:rPr lang="el-GR" dirty="0" smtClean="0">
                <a:cs typeface="Arial" charset="0"/>
              </a:rPr>
              <a:t>β</a:t>
            </a:r>
            <a:r>
              <a:rPr lang="en-US" dirty="0" smtClean="0"/>
              <a:t> plot.  Input resistance will be getting smaller and therefore V</a:t>
            </a:r>
            <a:r>
              <a:rPr lang="en-US" baseline="-25000" dirty="0" smtClean="0"/>
              <a:t>OUT</a:t>
            </a:r>
            <a:r>
              <a:rPr lang="en-US" dirty="0" smtClean="0"/>
              <a:t> must start to increase. Now the frequency where the magnitude of Cn matches that of the impedance in series with it, Rn, we expect a pole since as Cn approaches a short the net input resistance can become no smaller and V</a:t>
            </a:r>
            <a:r>
              <a:rPr lang="en-US" baseline="-25000" dirty="0" smtClean="0"/>
              <a:t>OUT</a:t>
            </a:r>
            <a:r>
              <a:rPr lang="en-US" dirty="0" smtClean="0"/>
              <a:t> must flatten out as frequency increases.  So we have predicted by our 1</a:t>
            </a:r>
            <a:r>
              <a:rPr lang="en-US" baseline="30000" dirty="0" smtClean="0"/>
              <a:t>st</a:t>
            </a:r>
            <a:r>
              <a:rPr lang="en-US" dirty="0" smtClean="0"/>
              <a:t> order analysis where a pole and zero exists as well as the Low Frequency and High Frequency 1/</a:t>
            </a:r>
            <a:r>
              <a:rPr lang="el-GR" dirty="0" smtClean="0">
                <a:cs typeface="Arial" charset="0"/>
              </a:rPr>
              <a:t>β</a:t>
            </a:r>
            <a:r>
              <a:rPr lang="en-US" dirty="0" smtClean="0"/>
              <a:t> levels.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B44087B-631F-4DA3-99DC-C1B69CFCF49C}" type="slidenum">
              <a:rPr lang="en-US"/>
              <a:pPr/>
              <a:t>31</a:t>
            </a:fld>
            <a:endParaRPr lang="en-US" dirty="0"/>
          </a:p>
        </p:txBody>
      </p:sp>
      <p:sp>
        <p:nvSpPr>
          <p:cNvPr id="106499" name="Rectangle 2"/>
          <p:cNvSpPr>
            <a:spLocks noGrp="1" noRot="1" noChangeAspect="1" noChangeArrowheads="1" noTextEdit="1"/>
          </p:cNvSpPr>
          <p:nvPr>
            <p:ph type="sldImg"/>
          </p:nvPr>
        </p:nvSpPr>
        <p:spPr>
          <a:xfrm>
            <a:off x="1204913" y="701675"/>
            <a:ext cx="4697412" cy="3522663"/>
          </a:xfrm>
          <a:ln/>
        </p:spPr>
      </p:sp>
      <p:sp>
        <p:nvSpPr>
          <p:cNvPr id="106500" name="Rectangle 3"/>
          <p:cNvSpPr>
            <a:spLocks noGrp="1" noChangeArrowheads="1"/>
          </p:cNvSpPr>
          <p:nvPr>
            <p:ph type="body" idx="1"/>
          </p:nvPr>
        </p:nvSpPr>
        <p:spPr>
          <a:noFill/>
          <a:ln/>
        </p:spPr>
        <p:txBody>
          <a:bodyPr/>
          <a:lstStyle/>
          <a:p>
            <a:pPr eaLnBrk="1" hangingPunct="1"/>
            <a:r>
              <a:rPr lang="en-US" dirty="0" smtClean="0"/>
              <a:t>Our optimally scaled Tina SPICE simulation results are displayed above. Our</a:t>
            </a:r>
            <a:r>
              <a:rPr lang="en-US" baseline="0" dirty="0" smtClean="0"/>
              <a:t> First Order analysis results are shown along with the actual measured results. </a:t>
            </a:r>
            <a:r>
              <a:rPr lang="en-US" dirty="0" smtClean="0"/>
              <a:t>Our 1</a:t>
            </a:r>
            <a:r>
              <a:rPr lang="en-US" baseline="30000" dirty="0" smtClean="0"/>
              <a:t>st</a:t>
            </a:r>
            <a:r>
              <a:rPr lang="en-US" dirty="0" smtClean="0"/>
              <a:t> Order Analysis results and predictions are not exact but certainly more than acceptable for</a:t>
            </a:r>
            <a:r>
              <a:rPr lang="en-US" baseline="0" dirty="0" smtClean="0"/>
              <a:t> a </a:t>
            </a:r>
            <a:r>
              <a:rPr lang="en-US" dirty="0" smtClean="0"/>
              <a:t>powerful and intuitive analysis for the 1/</a:t>
            </a:r>
            <a:r>
              <a:rPr lang="el-GR" dirty="0" smtClean="0">
                <a:cs typeface="Arial" charset="0"/>
              </a:rPr>
              <a:t>β</a:t>
            </a:r>
            <a:r>
              <a:rPr lang="en-US" dirty="0" smtClean="0"/>
              <a:t> curve for AC Stability Analysis.      </a:t>
            </a:r>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There are two basic methods for analyzing</a:t>
            </a:r>
            <a:r>
              <a:rPr lang="en-US" baseline="0" dirty="0" smtClean="0"/>
              <a:t> op amp stability problems.  The first method, Method 1, will use the Loaded Aol and 1/</a:t>
            </a:r>
            <a:r>
              <a:rPr lang="el-GR" baseline="0" dirty="0" smtClean="0"/>
              <a:t>β</a:t>
            </a:r>
            <a:r>
              <a:rPr lang="en-US" baseline="0" dirty="0" smtClean="0"/>
              <a:t> Technique to analyze stability problems due to capacitive loading of an op amp output.  The compensation used for this example will be Riso Compensation. </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33</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Capacitive loading on op amp outputs without proper stability considerations can lead to undesired oscillations on the op amp outputs</a:t>
            </a:r>
            <a:r>
              <a:rPr lang="en-US" b="0" baseline="0" dirty="0" smtClean="0"/>
              <a:t> as shown here. The worst case will be for a unity gain buffer as shown on the left, since phase margin will be lowest for this configuration.  On the right is the transient response for a higher gain circuit with the same op amp and same capacitive load, with less oscillation, since phase margin is increased as closed loop gain is increased. Higher closed loop gain will also result in a decrease in closed loop bandwidth as well.  </a:t>
            </a:r>
            <a:endParaRPr lang="en-US" b="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34</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A loop gain analysis</a:t>
            </a:r>
            <a:r>
              <a:rPr lang="en-US" b="0" baseline="0" dirty="0" smtClean="0"/>
              <a:t> circuit can be used to analyze the “Loaded Aol” due to CLoad.  As shown here the “Loaded Aol” curve due to CLoad,1uF, has an additional pole in it around 3kHz, fp2.  fp1 is the original pole in the Aol curve of the op amp before CLoad is applied. Since the circuit is running as a unity gain follower 1/</a:t>
            </a:r>
            <a:r>
              <a:rPr lang="el-GR" b="0" baseline="0" dirty="0" smtClean="0"/>
              <a:t>β</a:t>
            </a:r>
            <a:r>
              <a:rPr lang="en-US" b="0" baseline="0" dirty="0" smtClean="0"/>
              <a:t> is 0dB and at </a:t>
            </a:r>
            <a:r>
              <a:rPr lang="en-US" b="0" baseline="0" dirty="0" err="1" smtClean="0"/>
              <a:t>fcl</a:t>
            </a:r>
            <a:r>
              <a:rPr lang="en-US" b="0" baseline="0" dirty="0" smtClean="0"/>
              <a:t>, where 1/</a:t>
            </a:r>
            <a:r>
              <a:rPr lang="el-GR" b="0" baseline="0" dirty="0" smtClean="0"/>
              <a:t>β</a:t>
            </a:r>
            <a:r>
              <a:rPr lang="en-US" b="0" baseline="0" dirty="0" smtClean="0"/>
              <a:t> intersects the Loaded Aol curve, we see a 40dB/decade rate-of-closure, which is UNSTABLE by our rate-of-closure criteria. </a:t>
            </a:r>
            <a:endParaRPr lang="en-US" b="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35</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Our stability analysis of the effects of capacitive loading on an op amp will be simplified by the introduction of the “Loaded Aol Model”.  As shown in this slide the data sheet Aol curve is followed by the op amp output resistance, Ro.  The capacitive load, CLoad,  in conjunction with Ro will form an additional pole in the Aol plot and may be represented by a new “Loaded Aol” plot.  The Ro-CLoad</a:t>
            </a:r>
            <a:r>
              <a:rPr lang="en-US" baseline="0" dirty="0" smtClean="0"/>
              <a:t> network form the “Aol Load” on the original op amp “Aol”. </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36</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The</a:t>
            </a:r>
            <a:r>
              <a:rPr lang="en-US" b="0" baseline="0" dirty="0" smtClean="0"/>
              <a:t> data sheet Aol is loaded by the Ro-CLoad load network as shown here.  The additional pole, fp2, due to Ro and CLoad is computed here. </a:t>
            </a:r>
            <a:endParaRPr lang="en-US" b="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37</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a:t>
            </a:r>
            <a:r>
              <a:rPr lang="en-US" baseline="0" dirty="0" smtClean="0"/>
              <a:t> op amp original “Aol” is “multiplied” by the “Aol Load” to yield the resultant “Loaded Aol” curve. On dB plots linear multiplication is performed by adding the curves in dB.  As shown above it becomes easy to see the resultant “Loaded Aol” by adding the op amp original “Aol” plus the “Aol Load” formed by Ro-CLoad.  </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38</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a:t>
            </a:r>
            <a:r>
              <a:rPr lang="en-US" baseline="0" dirty="0" smtClean="0"/>
              <a:t> Loaded Aol caused by CLoad, 1uF, will result in Loop Gain phase margin at </a:t>
            </a:r>
            <a:r>
              <a:rPr lang="en-US" baseline="0" dirty="0" err="1" smtClean="0"/>
              <a:t>fcl</a:t>
            </a:r>
            <a:r>
              <a:rPr lang="en-US" baseline="0" dirty="0" smtClean="0"/>
              <a:t> of only  0.548 degrees.  This is definitely an UNSTABLE circuit as it stands here. </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39</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One</a:t>
            </a:r>
            <a:r>
              <a:rPr lang="en-US" baseline="0" dirty="0" smtClean="0"/>
              <a:t> way to compensate the op amp circuit for CLoad is to add Riso Compensation.  Note the point of feedback for the circuit is still taken directly at the output of the op amp.  The addition of Riso will add a zero into the “Loaded Aol” curve and stabilize the circuit.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a:t>
            </a:r>
            <a:r>
              <a:rPr lang="en-US" baseline="0" dirty="0" smtClean="0"/>
              <a:t> an inverting gain configuration, as shown here, some engineers will add a filter, </a:t>
            </a:r>
            <a:r>
              <a:rPr lang="en-US" baseline="0" dirty="0" err="1" smtClean="0"/>
              <a:t>Cin</a:t>
            </a:r>
            <a:r>
              <a:rPr lang="en-US" baseline="0" dirty="0" smtClean="0"/>
              <a:t>, which will result in a nice oscillatory behavior unless proper compensation is added for stability.   Output capacitance on an op amp should always be of concern from a stability concern.  Even if it is not a sustained oscillation, a response to a transient step excitation can result in undesired overshoot and ringing on the output.  This becomes more of concern as we designs systems with 12 bit and higher resolution A/D Converters with sample rates fast enough to capture the ringing. </a:t>
            </a:r>
            <a:endParaRPr lang="en-US" dirty="0" smtClean="0"/>
          </a:p>
          <a:p>
            <a:r>
              <a:rPr lang="en-US" baseline="0" dirty="0" smtClean="0"/>
              <a:t>. </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40</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Riso Compensation will add fz1</a:t>
            </a:r>
            <a:r>
              <a:rPr lang="en-US" baseline="0" dirty="0" smtClean="0"/>
              <a:t> into the “Loaded Aol” which will result in a -20dB/decade slope crossing 0db at </a:t>
            </a:r>
            <a:r>
              <a:rPr lang="en-US" baseline="0" dirty="0" err="1" smtClean="0"/>
              <a:t>fcl</a:t>
            </a:r>
            <a:r>
              <a:rPr lang="en-US" baseline="0" dirty="0" smtClean="0"/>
              <a:t>.  This will result in a stable circuit by our rate-of-closure criteria of 20dB/decade indicating stability. </a:t>
            </a: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41</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Our stability analysis</a:t>
            </a:r>
            <a:r>
              <a:rPr lang="en-US" baseline="0" dirty="0" smtClean="0"/>
              <a:t> using the</a:t>
            </a:r>
            <a:r>
              <a:rPr lang="en-US" dirty="0" smtClean="0"/>
              <a:t> “Loaded Aol Model” will be analyzed</a:t>
            </a:r>
            <a:r>
              <a:rPr lang="en-US" baseline="0" dirty="0" smtClean="0"/>
              <a:t> for the addition of the Riso Compensation</a:t>
            </a:r>
            <a:r>
              <a:rPr lang="en-US" dirty="0" smtClean="0"/>
              <a:t>. The data sheet Aol curve is followed by the op amp output resistance, Ro,</a:t>
            </a:r>
            <a:r>
              <a:rPr lang="en-US" baseline="0" dirty="0" smtClean="0"/>
              <a:t> Riso Compensation, Riso, and load capacitance, CLoad</a:t>
            </a:r>
            <a:r>
              <a:rPr lang="en-US" dirty="0" smtClean="0"/>
              <a:t>.  Note the point of feedback is between Ro and Riso.</a:t>
            </a:r>
            <a:r>
              <a:rPr lang="en-US" baseline="0" dirty="0" smtClean="0"/>
              <a:t>  </a:t>
            </a:r>
            <a:r>
              <a:rPr lang="en-US" dirty="0" smtClean="0"/>
              <a:t>The capacitive load, CLoad, in conjunction with Ro and Riso will form an additional pole in the Loaded Aol plot. The capacitive load, CLoad, in conjunction with Riso will</a:t>
            </a:r>
            <a:r>
              <a:rPr lang="en-US" baseline="0" dirty="0" smtClean="0"/>
              <a:t> add a zero </a:t>
            </a:r>
            <a:r>
              <a:rPr lang="en-US" dirty="0" smtClean="0"/>
              <a:t>in the Loaded Aol plot.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42</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The</a:t>
            </a:r>
            <a:r>
              <a:rPr lang="en-US" b="0" baseline="0" dirty="0" smtClean="0"/>
              <a:t> data sheet Aol is loaded by the Ro-Riso-CLoad load network as shown here.  The additional pole, fp2, due to Ro + Riso and CLoad is computed here. Also we see a zero, fz1, formed by Riso and Cload. </a:t>
            </a:r>
            <a:endParaRPr lang="en-US" b="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dirty="0" smtClean="0"/>
              <a:t>The</a:t>
            </a:r>
            <a:r>
              <a:rPr lang="en-US" baseline="0" dirty="0" smtClean="0"/>
              <a:t> op amp original “Aol” is “multiplied” by the “Aol Load” with Riso Compensation to yield the resultant “Loaded Aol” curve. On dB plots linear multiplication is performed by adding the curves in dB.  As shown above, it becomes easy to see the resultant “Loaded Aol”, by adding the op amp original “Aol” plus the “Aol Load”, formed by the Ro-Riso-CLoad combination.</a:t>
            </a:r>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44</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Riso Compensation</a:t>
            </a:r>
            <a:r>
              <a:rPr lang="en-US" baseline="0" dirty="0" smtClean="0"/>
              <a:t> design steps are outlined here.  Two cases, Case A and Case B, will be presented.  Rules-of-thumb will be presented to yield best stability on first pass analysis. </a:t>
            </a: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45</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Two different</a:t>
            </a:r>
            <a:r>
              <a:rPr lang="en-US" baseline="0" dirty="0" smtClean="0"/>
              <a:t> </a:t>
            </a:r>
            <a:r>
              <a:rPr lang="en-US" baseline="0" dirty="0" err="1" smtClean="0"/>
              <a:t>CLoads</a:t>
            </a:r>
            <a:r>
              <a:rPr lang="en-US" baseline="0" dirty="0" smtClean="0"/>
              <a:t> will be analyzed to show rules-of-thumb to get the best stability using Riso Compensation.  Case A will use CLoad = 1uF and Case B will used CLoad = 2.9nF.  By setting Riso = 0 ohms we can easily analyze the Loaded Aol for each case without Riso Compensation.  From above Loaded Aol plots we can use the phase plots to determine the pole locations of fp2 for each of Case A, </a:t>
            </a:r>
            <a:r>
              <a:rPr lang="en-US" baseline="0" dirty="0" err="1" smtClean="0"/>
              <a:t>CLoad</a:t>
            </a:r>
            <a:r>
              <a:rPr lang="en-US" baseline="0" dirty="0" smtClean="0"/>
              <a:t>=1uF and Case B, </a:t>
            </a:r>
            <a:r>
              <a:rPr lang="en-US" baseline="0" dirty="0" err="1" smtClean="0"/>
              <a:t>CLoad</a:t>
            </a:r>
            <a:r>
              <a:rPr lang="en-US" baseline="0" dirty="0" smtClean="0"/>
              <a:t>=2.9nF.  </a:t>
            </a:r>
          </a:p>
          <a:p>
            <a:pPr eaLnBrk="1" hangingPunct="1"/>
            <a:r>
              <a:rPr lang="en-US" baseline="0" dirty="0" smtClean="0"/>
              <a:t>From above we have completed Steps 1 and 2 for the Riso Compensation Design:</a:t>
            </a:r>
          </a:p>
          <a:p>
            <a:pPr marL="346740" indent="-346740">
              <a:buAutoNum type="arabicParenR"/>
            </a:pPr>
            <a:r>
              <a:rPr lang="en-US" dirty="0" smtClean="0"/>
              <a:t>Determine fp2 in Loaded Aol due to CLoad</a:t>
            </a:r>
          </a:p>
          <a:p>
            <a:pPr marL="809061" lvl="1" indent="-346740">
              <a:buAutoNum type="alphaUcParenR"/>
            </a:pPr>
            <a:r>
              <a:rPr lang="en-US" dirty="0" smtClean="0"/>
              <a:t>Measure in SPICE with CLoad on Op Amp Output</a:t>
            </a:r>
          </a:p>
          <a:p>
            <a:pPr marL="346740" indent="-346740">
              <a:buAutoNum type="arabicParenR"/>
            </a:pPr>
            <a:r>
              <a:rPr lang="en-US" dirty="0" smtClean="0"/>
              <a:t>Plot fp2 on original Aol to create new Loaded Aol</a:t>
            </a:r>
          </a:p>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46</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indent="-346740"/>
            <a:r>
              <a:rPr lang="en-US" dirty="0" smtClean="0"/>
              <a:t>Our Loaded Aol curves for Case A, </a:t>
            </a:r>
            <a:r>
              <a:rPr lang="en-US" dirty="0" err="1" smtClean="0"/>
              <a:t>CLoad</a:t>
            </a:r>
            <a:r>
              <a:rPr lang="en-US" dirty="0" smtClean="0"/>
              <a:t>=1uF and Case B, </a:t>
            </a:r>
            <a:r>
              <a:rPr lang="en-US" dirty="0" err="1" smtClean="0"/>
              <a:t>CLoad</a:t>
            </a:r>
            <a:r>
              <a:rPr lang="en-US" dirty="0" smtClean="0"/>
              <a:t>=2.9nF, found using Step 1 and Step 2, are shown above.  We can add straight line  approximations to the magnitude plot (-20dB/decade slope) to indicate how and where we want to modify the Loaded Aol curve so the unity gain buffer (1/</a:t>
            </a:r>
            <a:r>
              <a:rPr lang="el-GR" dirty="0" smtClean="0"/>
              <a:t>β</a:t>
            </a:r>
            <a:r>
              <a:rPr lang="en-US" dirty="0" smtClean="0"/>
              <a:t> = 0dB) will be stable with each respective capacitive load.  These lines are added per the recommended rules-of-thumb below in Step 3.   </a:t>
            </a:r>
          </a:p>
          <a:p>
            <a:pPr marL="346740" indent="-346740"/>
            <a:r>
              <a:rPr lang="en-US" dirty="0" smtClean="0"/>
              <a:t>From above we have completed Step 3 for the Riso Compensation Design:</a:t>
            </a:r>
          </a:p>
          <a:p>
            <a:pPr marL="346740" indent="-346740"/>
            <a:r>
              <a:rPr lang="en-US" dirty="0" smtClean="0"/>
              <a:t>3)   Add Desired fz2 on to Loaded Aol Plot for Riso Compensation</a:t>
            </a:r>
          </a:p>
          <a:p>
            <a:pPr marL="809061" lvl="1" indent="-346740">
              <a:buAutoNum type="alphaUcParenR"/>
            </a:pPr>
            <a:r>
              <a:rPr lang="en-US" dirty="0" smtClean="0"/>
              <a:t>Keep fz1 </a:t>
            </a:r>
            <a:r>
              <a:rPr lang="en-US" u="sng" dirty="0" smtClean="0"/>
              <a:t>&lt;</a:t>
            </a:r>
            <a:r>
              <a:rPr lang="en-US" dirty="0" smtClean="0"/>
              <a:t> 10*fp2 </a:t>
            </a:r>
            <a:r>
              <a:rPr lang="en-US" i="1" dirty="0" smtClean="0"/>
              <a:t>(Case A)</a:t>
            </a:r>
          </a:p>
          <a:p>
            <a:pPr marL="809061" lvl="1" indent="-346740">
              <a:buAutoNum type="alphaUcParenR"/>
            </a:pPr>
            <a:r>
              <a:rPr lang="en-US" dirty="0" smtClean="0"/>
              <a:t>Or keep the Loaded Aol Magnitude at fz1 </a:t>
            </a:r>
            <a:r>
              <a:rPr lang="en-US" u="sng" dirty="0" smtClean="0"/>
              <a:t>&gt;</a:t>
            </a:r>
            <a:r>
              <a:rPr lang="en-US" dirty="0" smtClean="0"/>
              <a:t> 0dB </a:t>
            </a:r>
            <a:r>
              <a:rPr lang="en-US" i="1" dirty="0" smtClean="0"/>
              <a:t>(Case B)</a:t>
            </a:r>
          </a:p>
          <a:p>
            <a:pPr marL="809061" lvl="1" indent="-346740">
              <a:buNone/>
            </a:pPr>
            <a:r>
              <a:rPr lang="en-US" i="1" baseline="0" dirty="0" smtClean="0"/>
              <a:t>       </a:t>
            </a:r>
            <a:r>
              <a:rPr lang="en-US" dirty="0" smtClean="0"/>
              <a:t>(fz1</a:t>
            </a:r>
            <a:r>
              <a:rPr lang="en-US" u="sng" dirty="0" smtClean="0"/>
              <a:t>&gt;</a:t>
            </a:r>
            <a:r>
              <a:rPr lang="en-US" dirty="0" smtClean="0"/>
              <a:t>10dB will allow for Aol variation of ½ Decade in Unity Gain Bandwidth)</a:t>
            </a:r>
            <a:endParaRPr lang="en-US" i="1" dirty="0" smtClean="0"/>
          </a:p>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47</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From Riso Compensation Design Step 3 we know the respective locations we want for fz1.  From</a:t>
            </a:r>
            <a:r>
              <a:rPr lang="en-US" b="0" baseline="0" dirty="0" smtClean="0"/>
              <a:t> that we can compute Riso and choose a standard resistor value.  </a:t>
            </a:r>
          </a:p>
          <a:p>
            <a:pPr defTabSz="924641" eaLnBrk="1" hangingPunct="1"/>
            <a:r>
              <a:rPr lang="en-US" dirty="0" smtClean="0"/>
              <a:t>From above we have completed Step 4 for the Riso Compensation Design:</a:t>
            </a:r>
            <a:endParaRPr lang="en-US" b="0" baseline="0" dirty="0" smtClean="0"/>
          </a:p>
          <a:p>
            <a:pPr defTabSz="924641" eaLnBrk="1" hangingPunct="1"/>
            <a:r>
              <a:rPr lang="en-US" dirty="0" smtClean="0"/>
              <a:t>4)  Compute value for Riso based on plotted fz1</a:t>
            </a:r>
          </a:p>
          <a:p>
            <a:pPr eaLnBrk="1" hangingPunct="1"/>
            <a:endParaRPr lang="en-US" b="0"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48</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Design</a:t>
            </a:r>
            <a:r>
              <a:rPr lang="en-US" b="0" baseline="0" dirty="0" smtClean="0"/>
              <a:t> Step 5 for Riso Compensation is to check the final Riso value chosen by a loop gain plot on the complete op amp circuit. We see from above that for Case A, </a:t>
            </a:r>
            <a:r>
              <a:rPr lang="en-US" b="0" baseline="0" dirty="0" err="1" smtClean="0"/>
              <a:t>CLoad</a:t>
            </a:r>
            <a:r>
              <a:rPr lang="en-US" b="0" baseline="0" dirty="0" smtClean="0"/>
              <a:t>=1uF, at </a:t>
            </a:r>
            <a:r>
              <a:rPr lang="en-US" b="0" baseline="0" dirty="0" err="1" smtClean="0"/>
              <a:t>fcl</a:t>
            </a:r>
            <a:r>
              <a:rPr lang="en-US" b="0" baseline="0" dirty="0" smtClean="0"/>
              <a:t>, where Loop Gain (</a:t>
            </a:r>
            <a:r>
              <a:rPr lang="en-US" b="0" baseline="0" dirty="0" err="1" smtClean="0"/>
              <a:t>Aol</a:t>
            </a:r>
            <a:r>
              <a:rPr lang="el-GR" b="0" baseline="0" dirty="0" smtClean="0"/>
              <a:t>β</a:t>
            </a:r>
            <a:r>
              <a:rPr lang="en-US" b="0" baseline="0" dirty="0" smtClean="0"/>
              <a:t>) goes to zero, the phase margin is 87.5 degrees. Step 6 is to adjust Riso for more phase margin if we are not satisfied with our first analysis and re-run the loop gain and phase plot to check the final design.  Here we are happy with 87.5 degrees of Loop Gain (</a:t>
            </a:r>
            <a:r>
              <a:rPr lang="en-US" b="0" baseline="0" dirty="0" err="1" smtClean="0"/>
              <a:t>Aol</a:t>
            </a:r>
            <a:r>
              <a:rPr lang="el-GR" b="0" baseline="0" dirty="0" smtClean="0"/>
              <a:t>β</a:t>
            </a:r>
            <a:r>
              <a:rPr lang="en-US" b="0" baseline="0" dirty="0" smtClean="0"/>
              <a:t>) phase margin. </a:t>
            </a:r>
          </a:p>
          <a:p>
            <a:pPr defTabSz="924641" eaLnBrk="1" hangingPunct="1"/>
            <a:r>
              <a:rPr lang="en-US" dirty="0" smtClean="0"/>
              <a:t>From above we have completed Steps 5 &amp; 6 for the Riso Compensation Design:</a:t>
            </a:r>
            <a:endParaRPr lang="en-US" b="0" baseline="0" dirty="0" smtClean="0"/>
          </a:p>
          <a:p>
            <a:pPr marL="346740" indent="-346740">
              <a:buAutoNum type="arabicParenR" startAt="5"/>
            </a:pPr>
            <a:r>
              <a:rPr lang="en-US" dirty="0" smtClean="0"/>
              <a:t>SPICE simulation with Riso for Loop Gain (</a:t>
            </a:r>
            <a:r>
              <a:rPr lang="en-US" dirty="0" err="1" smtClean="0"/>
              <a:t>Aol</a:t>
            </a:r>
            <a:r>
              <a:rPr lang="el-GR" b="0" baseline="0" dirty="0" smtClean="0"/>
              <a:t>β</a:t>
            </a:r>
            <a:r>
              <a:rPr lang="en-US" dirty="0" smtClean="0"/>
              <a:t>) Magnitude and Phase</a:t>
            </a:r>
          </a:p>
          <a:p>
            <a:pPr marL="346740" indent="-346740">
              <a:buAutoNum type="arabicParenR" startAt="5"/>
            </a:pPr>
            <a:r>
              <a:rPr lang="en-US" dirty="0" smtClean="0"/>
              <a:t>Adjust Riso Compensation if greater Loop Gain (</a:t>
            </a:r>
            <a:r>
              <a:rPr lang="en-US" dirty="0" err="1" smtClean="0"/>
              <a:t>Aol</a:t>
            </a:r>
            <a:r>
              <a:rPr lang="el-GR" b="0" baseline="0" dirty="0" smtClean="0"/>
              <a:t>β</a:t>
            </a:r>
            <a:r>
              <a:rPr lang="en-US" dirty="0" smtClean="0"/>
              <a:t>) phase margin desired</a:t>
            </a:r>
          </a:p>
          <a:p>
            <a:pPr eaLnBrk="1" hangingPunct="1"/>
            <a:endParaRPr lang="en-US" b="0"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49</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Design</a:t>
            </a:r>
            <a:r>
              <a:rPr lang="en-US" b="0" baseline="0" dirty="0" smtClean="0"/>
              <a:t> Step 5 for Riso Compensation is to check the final Riso value chosen by a loop gain plot on the complete op amp circuit. We see from above that for Case B, </a:t>
            </a:r>
            <a:r>
              <a:rPr lang="en-US" b="0" baseline="0" dirty="0" err="1" smtClean="0"/>
              <a:t>CLoad</a:t>
            </a:r>
            <a:r>
              <a:rPr lang="en-US" b="0" baseline="0" dirty="0" smtClean="0"/>
              <a:t>=2.9nF, at </a:t>
            </a:r>
            <a:r>
              <a:rPr lang="en-US" b="0" baseline="0" dirty="0" err="1" smtClean="0"/>
              <a:t>fcl</a:t>
            </a:r>
            <a:r>
              <a:rPr lang="en-US" b="0" baseline="0" dirty="0" smtClean="0"/>
              <a:t>, where Loop Gain (</a:t>
            </a:r>
            <a:r>
              <a:rPr lang="en-US" b="0" baseline="0" dirty="0" err="1" smtClean="0"/>
              <a:t>Aol</a:t>
            </a:r>
            <a:r>
              <a:rPr lang="el-GR" b="0" baseline="0" dirty="0" smtClean="0"/>
              <a:t>β</a:t>
            </a:r>
            <a:r>
              <a:rPr lang="en-US" b="0" baseline="0" dirty="0" smtClean="0"/>
              <a:t>) goes to zero, the phase margin is 54.2 degrees.  Step 6 is to adjust Riso for more phase margin if we are not satisfied with our first analysis and re-run the loop gain and phase plot to check the final design.  Here we are happy with 54.2 degrees of Loop Gain (</a:t>
            </a:r>
            <a:r>
              <a:rPr lang="en-US" b="0" baseline="0" dirty="0" err="1" smtClean="0"/>
              <a:t>Aol</a:t>
            </a:r>
            <a:r>
              <a:rPr lang="el-GR" b="0" baseline="0" dirty="0" smtClean="0"/>
              <a:t>β</a:t>
            </a:r>
            <a:r>
              <a:rPr lang="en-US" b="0" baseline="0" dirty="0" smtClean="0"/>
              <a:t>) phase margin. </a:t>
            </a:r>
          </a:p>
          <a:p>
            <a:pPr defTabSz="924641" eaLnBrk="1" hangingPunct="1">
              <a:defRPr/>
            </a:pPr>
            <a:r>
              <a:rPr lang="en-US" dirty="0" smtClean="0"/>
              <a:t>From above we have completed Steps 5 &amp; 6 for the Riso Compensation Design:</a:t>
            </a:r>
            <a:endParaRPr lang="en-US" b="0" baseline="0" dirty="0" smtClean="0"/>
          </a:p>
          <a:p>
            <a:pPr marL="346740" indent="-346740">
              <a:buAutoNum type="arabicParenR" startAt="5"/>
            </a:pPr>
            <a:r>
              <a:rPr lang="en-US" dirty="0" smtClean="0"/>
              <a:t>SPICE simulation with Riso for Loop Gain (</a:t>
            </a:r>
            <a:r>
              <a:rPr lang="en-US" dirty="0" err="1" smtClean="0"/>
              <a:t>Aol</a:t>
            </a:r>
            <a:r>
              <a:rPr lang="el-GR" b="0" baseline="0" dirty="0" smtClean="0"/>
              <a:t>β</a:t>
            </a:r>
            <a:r>
              <a:rPr lang="en-US" dirty="0" smtClean="0"/>
              <a:t>) Magnitude and Phase</a:t>
            </a:r>
          </a:p>
          <a:p>
            <a:pPr marL="346740" indent="-346740">
              <a:buAutoNum type="arabicParenR" startAt="5"/>
            </a:pPr>
            <a:r>
              <a:rPr lang="en-US" dirty="0" smtClean="0"/>
              <a:t>Adjust Riso Compensation if greater Loop Gain (</a:t>
            </a:r>
            <a:r>
              <a:rPr lang="en-US" dirty="0" err="1" smtClean="0"/>
              <a:t>Aol</a:t>
            </a:r>
            <a:r>
              <a:rPr lang="el-GR" b="0" baseline="0" dirty="0" smtClean="0"/>
              <a:t>β</a:t>
            </a:r>
            <a:r>
              <a:rPr lang="en-US" dirty="0" smtClean="0"/>
              <a:t>) phase margin desired</a:t>
            </a:r>
          </a:p>
          <a:p>
            <a:pPr eaLnBrk="1" hangingPunct="1"/>
            <a:endParaRPr lang="en-US" b="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dirty="0" smtClean="0"/>
              <a:t>A</a:t>
            </a:r>
            <a:r>
              <a:rPr lang="en-US" baseline="0" dirty="0" smtClean="0"/>
              <a:t> typical “Supply Splitter” is shown above.  Many an engineer has built one of these for a mid-supply reference point in a single supply system.  A large capacitance is put on the output to provide a local charge reservoir for load transients on VOUT, and to also provide good high frequency bypassing in the form of a low impedance to ground at high frequencies, should loads connected generate noise or high frequency spikes. Then, in the lab, he has connected a DC meter and confirmed that the output voltage, VOUT, is indeed mid-supply.  Now the supply splitter circuit goes into production.  Best case the product passes final test and is shipped to the customer.  Worst case production fall-out happens and yields go down.  Worst, worst case the product ships to the end customer and the end customer starts to have intermittent performance problems All of</a:t>
            </a:r>
            <a:r>
              <a:rPr lang="en-US" dirty="0" smtClean="0"/>
              <a:t> this</a:t>
            </a:r>
            <a:r>
              <a:rPr lang="en-US" baseline="0" dirty="0" smtClean="0"/>
              <a:t> due to a marginally stable or unstable mid-supply reference circuit which could have been avoided by proper stability analysis at the design phase!  Regardless of the final signal frequency of operation, including DC only, op amps have usable bandwidth and are happy to oscillate under the right conditions.  Check stability on all op amp circuits.</a:t>
            </a:r>
          </a:p>
          <a:p>
            <a:r>
              <a:rPr lang="en-US" baseline="0" dirty="0" smtClean="0"/>
              <a:t>Treat all op amp pins as inputs.  A transient on +input, -input, output, or power supplies (Vcc or Vee) can set an unstable or marginally stable into an undesired, burst, oscillatory state that may eventually recover.  However, during the oscillatory response due to a transient, the end application may read false data, make wrong decisions, or even cause unwanted shutdowns.    </a:t>
            </a: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50</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Design</a:t>
            </a:r>
            <a:r>
              <a:rPr lang="en-US" b="0" baseline="0" dirty="0" smtClean="0"/>
              <a:t> Step 7 for Riso Compensation is to check the closed loop AC response over frequency.  From above, for Case A, </a:t>
            </a:r>
            <a:r>
              <a:rPr lang="en-US" b="0" baseline="0" dirty="0" err="1" smtClean="0"/>
              <a:t>CLoad</a:t>
            </a:r>
            <a:r>
              <a:rPr lang="en-US" b="0" baseline="0" dirty="0" smtClean="0"/>
              <a:t>=1uF, we see the closed loop AC response for both the output of the op amp, VOA, and the output after Riso, VOUT.  If this closed loop bandwidth is not acceptable for the final application we will need to consider other capacitive stability techniques (see Appendix) or a different op amp or different load capacitance value.  </a:t>
            </a:r>
          </a:p>
          <a:p>
            <a:pPr defTabSz="924641" eaLnBrk="1" hangingPunct="1"/>
            <a:r>
              <a:rPr lang="en-US" dirty="0" smtClean="0"/>
              <a:t>From above we have completed Step 7 for the Riso Compensation Design:</a:t>
            </a:r>
            <a:endParaRPr lang="en-US" b="0" baseline="0" dirty="0" smtClean="0"/>
          </a:p>
          <a:p>
            <a:pPr marL="462321" indent="-462321">
              <a:buAutoNum type="arabicParenR" startAt="7"/>
            </a:pPr>
            <a:r>
              <a:rPr lang="en-US" dirty="0" smtClean="0"/>
              <a:t>Check closed loop AC response for VOUT/VIN</a:t>
            </a:r>
          </a:p>
          <a:p>
            <a:pPr marL="924641" lvl="1" indent="-462321">
              <a:buAutoNum type="alphaUcParenR"/>
            </a:pPr>
            <a:r>
              <a:rPr lang="en-US" dirty="0" smtClean="0"/>
              <a:t>Look for peaking which indicates marginal stability</a:t>
            </a:r>
          </a:p>
          <a:p>
            <a:pPr marL="924641" lvl="1" indent="-462321">
              <a:buAutoNum type="alphaUcParenR"/>
            </a:pPr>
            <a:r>
              <a:rPr lang="en-US" dirty="0" smtClean="0"/>
              <a:t>Check if closed AC response is acceptable for end application</a:t>
            </a:r>
          </a:p>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51</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Design</a:t>
            </a:r>
            <a:r>
              <a:rPr lang="en-US" b="0" baseline="0" dirty="0" smtClean="0"/>
              <a:t> Step 8 for Riso Compensation is to check the closed loop transient response.  From above, for Case A, </a:t>
            </a:r>
            <a:r>
              <a:rPr lang="en-US" b="0" baseline="0" dirty="0" err="1" smtClean="0"/>
              <a:t>CLoad</a:t>
            </a:r>
            <a:r>
              <a:rPr lang="en-US" b="0" baseline="0" dirty="0" smtClean="0"/>
              <a:t>=1uF, we see the closed loop Transient response for both the output of the op amp, VOA, and the output after Riso, VOUT show no signs of excessive overshoot or ringing before settling. </a:t>
            </a:r>
          </a:p>
          <a:p>
            <a:pPr defTabSz="924641" eaLnBrk="1" hangingPunct="1"/>
            <a:r>
              <a:rPr lang="en-US" dirty="0" smtClean="0"/>
              <a:t>From above we have completed Step 7 for the Riso Compensation Design:</a:t>
            </a:r>
            <a:endParaRPr lang="en-US" b="0" baseline="0" dirty="0" smtClean="0"/>
          </a:p>
          <a:p>
            <a:pPr marL="462321" indent="-462321">
              <a:buAutoNum type="arabicParenR" startAt="8"/>
            </a:pPr>
            <a:r>
              <a:rPr lang="en-US" dirty="0" smtClean="0"/>
              <a:t>Check Transient response for VOUT/VIN </a:t>
            </a:r>
          </a:p>
          <a:p>
            <a:pPr marL="924641" lvl="1" indent="-462321"/>
            <a:r>
              <a:rPr lang="en-US" dirty="0" smtClean="0"/>
              <a:t>A) Overshoot and ringing in the time domain indicates marginal stability </a:t>
            </a:r>
          </a:p>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52</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Riso</a:t>
            </a:r>
            <a:r>
              <a:rPr lang="en-US" baseline="0" dirty="0" smtClean="0"/>
              <a:t> Compensation has one key design consideration with regards to accuracy at VOUT for heavy loads.  The feedback for voltage accuracy is directly at the output of the op amp and the VOUT at the load is isolated by Riso.  If output currents are large and depending upon the value of Riso the voltage at VOUT will not be the voltage at VIN for the unity gain follower shown above.  If this is a problem in the end application a different compensation technique for the CLoad will need to be used (see Appendix for alternative compensation methods for output capacitive loads). </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defTabSz="924641"/>
            <a:r>
              <a:rPr lang="en-US" dirty="0" smtClean="0"/>
              <a:t>There are two basic methods for analyzing</a:t>
            </a:r>
            <a:r>
              <a:rPr lang="en-US" baseline="0" dirty="0" smtClean="0"/>
              <a:t> op amp stability problems.  The second method, Method 2, will use the Aol and 1/</a:t>
            </a:r>
            <a:r>
              <a:rPr lang="el-GR" baseline="0" dirty="0" smtClean="0"/>
              <a:t>β</a:t>
            </a:r>
            <a:r>
              <a:rPr lang="en-US" baseline="0" dirty="0" smtClean="0"/>
              <a:t> Technique to analyze stability problems due to capacitive loading of an op amp input.  The compensation used for this example will be CF Compensation. </a:t>
            </a:r>
            <a:endParaRPr lang="en-US" dirty="0" smtClean="0"/>
          </a:p>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54</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Large input</a:t>
            </a:r>
            <a:r>
              <a:rPr lang="en-US" baseline="0" dirty="0" smtClean="0"/>
              <a:t> resistances can combine with op amp input capacitance to create unanticipated and undesired instabilities as shown above in the transient response of the OPA140 in an inverting Gain = -1 configuration with RF=RI=180k ohms.  </a:t>
            </a: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55</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We</a:t>
            </a:r>
            <a:r>
              <a:rPr lang="en-US" baseline="0" dirty="0" smtClean="0"/>
              <a:t> can use our SPICE Loop Gain Test circuit above to plot Aol and 1/</a:t>
            </a:r>
            <a:r>
              <a:rPr lang="el-GR" baseline="0" dirty="0" smtClean="0"/>
              <a:t>β</a:t>
            </a:r>
            <a:r>
              <a:rPr lang="en-US" baseline="0" dirty="0" smtClean="0"/>
              <a:t> for this Gain = -1 circuit.  Note that the 1/</a:t>
            </a:r>
            <a:r>
              <a:rPr lang="el-GR" baseline="0" dirty="0" smtClean="0"/>
              <a:t>β</a:t>
            </a:r>
            <a:r>
              <a:rPr lang="en-US" baseline="0" dirty="0" smtClean="0"/>
              <a:t> curve has a zero in it at 104kHz.  At </a:t>
            </a:r>
            <a:r>
              <a:rPr lang="en-US" baseline="0" dirty="0" err="1" smtClean="0"/>
              <a:t>fcl</a:t>
            </a:r>
            <a:r>
              <a:rPr lang="en-US" baseline="0" dirty="0" smtClean="0"/>
              <a:t>, where Loop Gain (</a:t>
            </a:r>
            <a:r>
              <a:rPr lang="en-US" baseline="0" dirty="0" err="1" smtClean="0"/>
              <a:t>Aol</a:t>
            </a:r>
            <a:r>
              <a:rPr lang="el-GR" baseline="0" dirty="0" smtClean="0"/>
              <a:t>β</a:t>
            </a:r>
            <a:r>
              <a:rPr lang="en-US" baseline="0" dirty="0" smtClean="0"/>
              <a:t>) goes to zero, we see that the 1/</a:t>
            </a:r>
            <a:r>
              <a:rPr lang="el-GR" baseline="0" dirty="0" smtClean="0"/>
              <a:t>β</a:t>
            </a:r>
            <a:r>
              <a:rPr lang="en-US" baseline="0" dirty="0" smtClean="0"/>
              <a:t> curve intersects the Aol at a rate-of-closure that is 40dB/decade which by our criteria implies an UNSTABLE circuit.   </a:t>
            </a:r>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r>
              <a:rPr lang="en-US" dirty="0" smtClean="0"/>
              <a:t>To properly analyze this circuit and thus properly compensate</a:t>
            </a:r>
            <a:r>
              <a:rPr lang="en-US" baseline="0" dirty="0" smtClean="0"/>
              <a:t> it for</a:t>
            </a:r>
            <a:r>
              <a:rPr lang="en-US" dirty="0" smtClean="0"/>
              <a:t> stability we first</a:t>
            </a:r>
            <a:r>
              <a:rPr lang="en-US" baseline="0" dirty="0" smtClean="0"/>
              <a:t> must analyze the OPA140 op amp input capacitance.  The datasheet excerpt for the OPA140 is shown here with Input Impedance parameters for Differential and Common-Mode. The input capacitance model for the OPA140 is also shown.  From the data sheet we can assign values for the capacitances shown, </a:t>
            </a:r>
            <a:r>
              <a:rPr lang="en-US" baseline="0" dirty="0" err="1" smtClean="0"/>
              <a:t>Ccm</a:t>
            </a:r>
            <a:r>
              <a:rPr lang="en-US" baseline="0" dirty="0" smtClean="0"/>
              <a:t>+, </a:t>
            </a:r>
            <a:r>
              <a:rPr lang="en-US" baseline="0" dirty="0" err="1" smtClean="0"/>
              <a:t>Ccm</a:t>
            </a:r>
            <a:r>
              <a:rPr lang="en-US" baseline="0" dirty="0" smtClean="0"/>
              <a:t>-, and </a:t>
            </a:r>
            <a:r>
              <a:rPr lang="en-US" baseline="0" dirty="0" err="1" smtClean="0"/>
              <a:t>Cdiff</a:t>
            </a:r>
            <a:r>
              <a:rPr lang="en-US" baseline="0" dirty="0" smtClean="0"/>
              <a:t>.  </a:t>
            </a:r>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57</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From</a:t>
            </a:r>
            <a:r>
              <a:rPr lang="en-US" b="0" baseline="0" dirty="0" smtClean="0"/>
              <a:t> our input capacitance model for the OPA140 and the circuit topology it is configured in we see there is a net input capacitance, Cin_eq which will affect our feedback factor, </a:t>
            </a:r>
            <a:r>
              <a:rPr lang="el-GR" b="0" baseline="0" dirty="0" smtClean="0"/>
              <a:t>β</a:t>
            </a:r>
            <a:r>
              <a:rPr lang="en-US" b="0" baseline="0" dirty="0" smtClean="0"/>
              <a:t>, over frequency.  Since the Cin_eq capacitor is buffered by RF, 180k ohm resistor, there are no loading effects on Aol with this circuit topology and so the Aol remains unchanged. </a:t>
            </a:r>
            <a:endParaRPr lang="en-US" b="0"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58</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Our </a:t>
            </a:r>
            <a:r>
              <a:rPr lang="el-GR" dirty="0" smtClean="0"/>
              <a:t>β</a:t>
            </a:r>
            <a:r>
              <a:rPr lang="en-US" dirty="0" smtClean="0"/>
              <a:t> network is shown above.  </a:t>
            </a:r>
            <a:r>
              <a:rPr lang="el-GR" dirty="0" smtClean="0"/>
              <a:t>β</a:t>
            </a:r>
            <a:r>
              <a:rPr lang="en-US" dirty="0" smtClean="0"/>
              <a:t> is easy to compute</a:t>
            </a:r>
            <a:r>
              <a:rPr lang="en-US" baseline="0" dirty="0" smtClean="0"/>
              <a:t> if one sets VOUT = 1.  </a:t>
            </a:r>
            <a:r>
              <a:rPr lang="el-GR" baseline="0" dirty="0" smtClean="0"/>
              <a:t>β</a:t>
            </a:r>
            <a:r>
              <a:rPr lang="en-US" baseline="0" dirty="0" smtClean="0"/>
              <a:t>=(input impedance)/(feedback impedance + input impedance).  Recall that 1/</a:t>
            </a:r>
            <a:r>
              <a:rPr lang="el-GR" baseline="0" dirty="0" smtClean="0"/>
              <a:t>β</a:t>
            </a:r>
            <a:r>
              <a:rPr lang="en-US" baseline="0" dirty="0" smtClean="0"/>
              <a:t> is just the reciprocal of </a:t>
            </a:r>
            <a:r>
              <a:rPr lang="el-GR" dirty="0" smtClean="0"/>
              <a:t>β</a:t>
            </a:r>
            <a:r>
              <a:rPr lang="en-US" dirty="0" smtClean="0"/>
              <a:t>.  From our derived and</a:t>
            </a:r>
            <a:r>
              <a:rPr lang="en-US" baseline="0" dirty="0" smtClean="0"/>
              <a:t> simplified equations above we see a zero, fz1, in the 1/</a:t>
            </a:r>
            <a:r>
              <a:rPr lang="el-GR" dirty="0" smtClean="0"/>
              <a:t>β</a:t>
            </a:r>
            <a:r>
              <a:rPr lang="en-US" dirty="0" smtClean="0"/>
              <a:t> plot due to RF</a:t>
            </a:r>
            <a:r>
              <a:rPr lang="en-US" baseline="0" dirty="0" smtClean="0"/>
              <a:t>, RI and Cin_eq.  Note that although our closed loop gain is -1 our 1/</a:t>
            </a:r>
            <a:r>
              <a:rPr lang="el-GR" dirty="0" smtClean="0"/>
              <a:t>β</a:t>
            </a:r>
            <a:r>
              <a:rPr lang="en-US" dirty="0" smtClean="0"/>
              <a:t> is at 6dB or x2.  Remember our earlier discussion of noise gain and</a:t>
            </a:r>
            <a:r>
              <a:rPr lang="en-US" baseline="0" dirty="0" smtClean="0"/>
              <a:t> to view the op amp, from a loop gain view, to always be running in a noise gain equivalent to putting a noise source on the +input of the op amp and running in the non-inverting gain based on feedback and input impedances from output to –input.  </a:t>
            </a:r>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59</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The CF Compensation</a:t>
            </a:r>
            <a:r>
              <a:rPr lang="en-US" baseline="0" dirty="0" smtClean="0"/>
              <a:t> design steps are outlined here. Rules-of-thumb are presented to yield best stability on first pass analysis. </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en-US" dirty="0" smtClean="0"/>
              <a:t>Your lab contains instruments that can help you check prototype circuits for stability problems.  Most</a:t>
            </a:r>
            <a:r>
              <a:rPr lang="en-US" baseline="0" dirty="0" smtClean="0"/>
              <a:t> labs will have a Signal Generator and an Oscilloscope.  Techniques will be shown later in this presentation on how to easily check op amp stability using these instruments in the time domain.   If a Gain/Phase Analyzer or Network/Spectrum Analyzer are available they can be used to check op amp stability in the frequency domain.   </a:t>
            </a: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60</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Using our Loop Gain Test circuit in SPICE we can plot the Aol and 1/</a:t>
            </a:r>
            <a:r>
              <a:rPr lang="el-GR" dirty="0" smtClean="0">
                <a:latin typeface="Arial"/>
                <a:cs typeface="Arial"/>
              </a:rPr>
              <a:t>β</a:t>
            </a:r>
            <a:r>
              <a:rPr lang="en-US" dirty="0" smtClean="0"/>
              <a:t>  for the uncompensated circuit as shown above. For best stability results on first pass we use the recommended rules-of-thumb shown and draw in what we want the final 1/</a:t>
            </a:r>
            <a:r>
              <a:rPr lang="el-GR" dirty="0" smtClean="0">
                <a:latin typeface="Arial"/>
                <a:cs typeface="Arial"/>
              </a:rPr>
              <a:t>β</a:t>
            </a:r>
            <a:r>
              <a:rPr lang="en-US" dirty="0" smtClean="0"/>
              <a:t>  curve to look like.  Based on this graphical approach we see we need a pole, fp1, added into the 1/</a:t>
            </a:r>
            <a:r>
              <a:rPr lang="el-GR" dirty="0" smtClean="0">
                <a:latin typeface="Arial"/>
                <a:cs typeface="Arial"/>
              </a:rPr>
              <a:t>β</a:t>
            </a:r>
            <a:r>
              <a:rPr lang="en-US" dirty="0" smtClean="0"/>
              <a:t>  curve to allow the compensated 1/</a:t>
            </a:r>
            <a:r>
              <a:rPr lang="el-GR" dirty="0" smtClean="0">
                <a:latin typeface="Arial"/>
                <a:cs typeface="Arial"/>
              </a:rPr>
              <a:t>β</a:t>
            </a:r>
            <a:r>
              <a:rPr lang="en-US" dirty="0" smtClean="0"/>
              <a:t> to intersect the Aol at a rate-of-closure which is 20db/decade and thus stable by our criteria.  </a:t>
            </a:r>
            <a:endParaRPr lang="en-US" baseline="0" dirty="0" smtClean="0"/>
          </a:p>
          <a:p>
            <a:pPr eaLnBrk="1" hangingPunct="1"/>
            <a:r>
              <a:rPr lang="en-US" baseline="0" dirty="0" smtClean="0"/>
              <a:t>From above we have completed Steps 1, 2, and 3 for the CF Compensation Design:</a:t>
            </a:r>
          </a:p>
          <a:p>
            <a:pPr marL="346740" indent="-346740">
              <a:buAutoNum type="arabicParenR"/>
            </a:pPr>
            <a:r>
              <a:rPr lang="en-US" dirty="0" smtClean="0"/>
              <a:t>Determine fz1 in 1/</a:t>
            </a:r>
            <a:r>
              <a:rPr lang="el-GR" dirty="0" smtClean="0">
                <a:latin typeface="Arial"/>
                <a:cs typeface="Arial"/>
              </a:rPr>
              <a:t>β</a:t>
            </a:r>
            <a:r>
              <a:rPr lang="en-US" dirty="0" smtClean="0"/>
              <a:t> due to Cin_eq</a:t>
            </a:r>
          </a:p>
          <a:p>
            <a:pPr marL="809061" lvl="1" indent="-346740">
              <a:buAutoNum type="alphaUcParenR"/>
            </a:pPr>
            <a:r>
              <a:rPr lang="en-US" dirty="0" smtClean="0"/>
              <a:t>Measure in SPICE</a:t>
            </a:r>
          </a:p>
          <a:p>
            <a:pPr marL="809061" lvl="1" indent="-346740">
              <a:buAutoNum type="alphaUcParenR"/>
            </a:pPr>
            <a:r>
              <a:rPr lang="en-US" dirty="0" smtClean="0"/>
              <a:t>Compute by Datasheet C</a:t>
            </a:r>
            <a:r>
              <a:rPr lang="en-US" baseline="-25000" dirty="0" smtClean="0"/>
              <a:t>DIFF </a:t>
            </a:r>
            <a:r>
              <a:rPr lang="en-US" dirty="0" smtClean="0"/>
              <a:t>and C</a:t>
            </a:r>
            <a:r>
              <a:rPr lang="en-US" baseline="-25000" dirty="0" smtClean="0"/>
              <a:t>CM</a:t>
            </a:r>
            <a:r>
              <a:rPr lang="en-US" dirty="0" smtClean="0"/>
              <a:t> and Circuit RF and RI</a:t>
            </a:r>
          </a:p>
          <a:p>
            <a:pPr marL="346740" indent="-346740">
              <a:buAutoNum type="arabicParenR"/>
            </a:pPr>
            <a:r>
              <a:rPr lang="en-US" dirty="0" smtClean="0"/>
              <a:t>Plot 1/</a:t>
            </a:r>
            <a:r>
              <a:rPr lang="el-GR" dirty="0" smtClean="0">
                <a:latin typeface="Arial"/>
                <a:cs typeface="Arial"/>
              </a:rPr>
              <a:t>β</a:t>
            </a:r>
            <a:r>
              <a:rPr lang="en-US" dirty="0" smtClean="0"/>
              <a:t>  with fz1 on original Aol</a:t>
            </a:r>
          </a:p>
          <a:p>
            <a:pPr marL="346740" indent="-346740"/>
            <a:r>
              <a:rPr lang="en-US" dirty="0" smtClean="0"/>
              <a:t>3)   Add Desired fp1 on 1/</a:t>
            </a:r>
            <a:r>
              <a:rPr lang="el-GR" dirty="0" smtClean="0">
                <a:latin typeface="Arial"/>
                <a:cs typeface="Arial"/>
              </a:rPr>
              <a:t>β</a:t>
            </a:r>
            <a:r>
              <a:rPr lang="en-US" dirty="0" smtClean="0"/>
              <a:t>  for CF Compensation</a:t>
            </a:r>
          </a:p>
          <a:p>
            <a:pPr marL="809061" lvl="1" indent="-346740">
              <a:buAutoNum type="alphaUcParenR"/>
            </a:pPr>
            <a:r>
              <a:rPr lang="en-US" dirty="0" smtClean="0"/>
              <a:t>Keep fp1 </a:t>
            </a:r>
            <a:r>
              <a:rPr lang="en-US" u="sng" dirty="0" smtClean="0"/>
              <a:t>&lt;</a:t>
            </a:r>
            <a:r>
              <a:rPr lang="en-US" dirty="0" smtClean="0"/>
              <a:t> 10*fz1</a:t>
            </a:r>
            <a:endParaRPr lang="en-US" i="1" dirty="0" smtClean="0"/>
          </a:p>
          <a:p>
            <a:pPr marL="809061" lvl="1" indent="-346740">
              <a:buAutoNum type="alphaUcParenR"/>
            </a:pPr>
            <a:r>
              <a:rPr lang="en-US" dirty="0" smtClean="0"/>
              <a:t>Keep fp1 </a:t>
            </a:r>
            <a:r>
              <a:rPr lang="en-US" u="sng" dirty="0" smtClean="0"/>
              <a:t>&lt;</a:t>
            </a:r>
            <a:r>
              <a:rPr lang="en-US" dirty="0" smtClean="0"/>
              <a:t> 1/10 * </a:t>
            </a:r>
            <a:r>
              <a:rPr lang="en-US" dirty="0" err="1" smtClean="0"/>
              <a:t>fcl</a:t>
            </a:r>
            <a:r>
              <a:rPr lang="en-US" dirty="0" smtClean="0"/>
              <a:t>  </a:t>
            </a:r>
          </a:p>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61</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Our </a:t>
            </a:r>
            <a:r>
              <a:rPr lang="el-GR" dirty="0" smtClean="0"/>
              <a:t>β</a:t>
            </a:r>
            <a:r>
              <a:rPr lang="en-US" dirty="0" smtClean="0"/>
              <a:t> network is shown above.  </a:t>
            </a:r>
            <a:r>
              <a:rPr lang="el-GR" dirty="0" smtClean="0"/>
              <a:t>β</a:t>
            </a:r>
            <a:r>
              <a:rPr lang="en-US" dirty="0" smtClean="0"/>
              <a:t> is easy to compute</a:t>
            </a:r>
            <a:r>
              <a:rPr lang="en-US" baseline="0" dirty="0" smtClean="0"/>
              <a:t> if one sets VOUT = 1.  </a:t>
            </a:r>
            <a:r>
              <a:rPr lang="el-GR" baseline="0" dirty="0" smtClean="0"/>
              <a:t>β</a:t>
            </a:r>
            <a:r>
              <a:rPr lang="en-US" baseline="0" dirty="0" smtClean="0"/>
              <a:t>=(input impedance)/(feedback impedance + input impedance).  Recall that 1/</a:t>
            </a:r>
            <a:r>
              <a:rPr lang="el-GR" baseline="0" dirty="0" smtClean="0"/>
              <a:t>β</a:t>
            </a:r>
            <a:r>
              <a:rPr lang="en-US" baseline="0" dirty="0" smtClean="0"/>
              <a:t> is just the reciprocal of </a:t>
            </a:r>
            <a:r>
              <a:rPr lang="el-GR" dirty="0" smtClean="0"/>
              <a:t>β</a:t>
            </a:r>
            <a:r>
              <a:rPr lang="en-US" dirty="0" smtClean="0"/>
              <a:t>.  From our derived and</a:t>
            </a:r>
            <a:r>
              <a:rPr lang="en-US" baseline="0" dirty="0" smtClean="0"/>
              <a:t> simplified equations above we see a zero, fz1, in the 1/</a:t>
            </a:r>
            <a:r>
              <a:rPr lang="el-GR" dirty="0" smtClean="0"/>
              <a:t>β</a:t>
            </a:r>
            <a:r>
              <a:rPr lang="en-US" dirty="0" smtClean="0"/>
              <a:t> plot due to RF</a:t>
            </a:r>
            <a:r>
              <a:rPr lang="en-US" baseline="0" dirty="0" smtClean="0"/>
              <a:t>, RI, Cin_eq, and CF.  Note that although our closed loop gain is -1 our 1/</a:t>
            </a:r>
            <a:r>
              <a:rPr lang="el-GR" dirty="0" smtClean="0"/>
              <a:t>β</a:t>
            </a:r>
            <a:r>
              <a:rPr lang="en-US" dirty="0" smtClean="0"/>
              <a:t> is at 6dB or x2.  Remember our earlier discussion of noise gain and</a:t>
            </a:r>
            <a:r>
              <a:rPr lang="en-US" baseline="0" dirty="0" smtClean="0"/>
              <a:t> to view the op amp, from a loop gain view, to always be running in a noise gain equivalent to putting a noise source on the +input of the op amp and running in the non-inverting gain based on feedback and input impedances from output to –input.  Note that with the addition of CF Compensation the 1/</a:t>
            </a:r>
            <a:r>
              <a:rPr lang="el-GR" baseline="0" dirty="0" smtClean="0"/>
              <a:t>β</a:t>
            </a:r>
            <a:r>
              <a:rPr lang="en-US" baseline="0" dirty="0" smtClean="0"/>
              <a:t> zero, fz1, is moved to a lower frequency since CF is in parallel with Cin_eq to determine the location of fz1. However, to choose the CF Compensation pole, fp1, it is only dependent upon </a:t>
            </a:r>
            <a:r>
              <a:rPr lang="en-US" baseline="0" dirty="0" err="1" smtClean="0"/>
              <a:t>Rf</a:t>
            </a:r>
            <a:r>
              <a:rPr lang="en-US" baseline="0" dirty="0" smtClean="0"/>
              <a:t> and CF.  </a:t>
            </a:r>
          </a:p>
          <a:p>
            <a:pPr defTabSz="924641" eaLnBrk="1" hangingPunct="1"/>
            <a:r>
              <a:rPr lang="en-US" baseline="0" dirty="0" smtClean="0"/>
              <a:t>From above we have completed Step 4 for the CF Compensation Design:</a:t>
            </a:r>
          </a:p>
          <a:p>
            <a:pPr defTabSz="924641" eaLnBrk="1" hangingPunct="1"/>
            <a:r>
              <a:rPr lang="en-US" dirty="0" smtClean="0"/>
              <a:t>4)  Compute value for CF based on plotted fp1</a:t>
            </a:r>
            <a:endParaRPr lang="en-US" baseline="0" dirty="0" smtClean="0"/>
          </a:p>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62</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Design</a:t>
            </a:r>
            <a:r>
              <a:rPr lang="en-US" b="0" baseline="0" dirty="0" smtClean="0"/>
              <a:t> Step 5 for CF Compensation is to check the final CF value chosen by a loop gain plot on the complete op amp circuit. We see from above that at </a:t>
            </a:r>
            <a:r>
              <a:rPr lang="en-US" b="0" baseline="0" dirty="0" err="1" smtClean="0"/>
              <a:t>fcl</a:t>
            </a:r>
            <a:r>
              <a:rPr lang="en-US" b="0" baseline="0" dirty="0" smtClean="0"/>
              <a:t>, where Loop Gain (</a:t>
            </a:r>
            <a:r>
              <a:rPr lang="en-US" b="0" baseline="0" dirty="0" err="1" smtClean="0"/>
              <a:t>Aol</a:t>
            </a:r>
            <a:r>
              <a:rPr lang="el-GR" b="0" baseline="0" dirty="0" smtClean="0"/>
              <a:t>β</a:t>
            </a:r>
            <a:r>
              <a:rPr lang="en-US" b="0" baseline="0" dirty="0" smtClean="0"/>
              <a:t>) goes to zero, the phase margin is 68 degrees.  Step 6 is to adjust CF for more phase margin if we are not satisfied with our first analysis and re-run the loop gain and phase plot to check the final design.  Here we are happy with 68 degrees of Loop Gain (</a:t>
            </a:r>
            <a:r>
              <a:rPr lang="en-US" b="0" baseline="0" dirty="0" err="1" smtClean="0"/>
              <a:t>Aol</a:t>
            </a:r>
            <a:r>
              <a:rPr lang="el-GR" b="0" baseline="0" dirty="0" smtClean="0"/>
              <a:t>β</a:t>
            </a:r>
            <a:r>
              <a:rPr lang="en-US" b="0" baseline="0" dirty="0" smtClean="0"/>
              <a:t>) phase margin. </a:t>
            </a:r>
          </a:p>
          <a:p>
            <a:pPr defTabSz="924641" eaLnBrk="1" hangingPunct="1">
              <a:defRPr/>
            </a:pPr>
            <a:r>
              <a:rPr lang="en-US" dirty="0" smtClean="0"/>
              <a:t>From above we have completed Steps 5 &amp; 6 for the CF Compensation Design:</a:t>
            </a:r>
            <a:endParaRPr lang="en-US" b="0" baseline="0" dirty="0" smtClean="0"/>
          </a:p>
          <a:p>
            <a:pPr marL="346740" indent="-346740">
              <a:buAutoNum type="arabicParenR" startAt="5"/>
            </a:pPr>
            <a:r>
              <a:rPr lang="en-US" dirty="0" smtClean="0"/>
              <a:t>SPICE simulation with CF for Loop Gain (</a:t>
            </a:r>
            <a:r>
              <a:rPr lang="en-US" dirty="0" err="1" smtClean="0"/>
              <a:t>Aol</a:t>
            </a:r>
            <a:r>
              <a:rPr lang="el-GR" b="0" baseline="0" dirty="0" smtClean="0"/>
              <a:t>β</a:t>
            </a:r>
            <a:r>
              <a:rPr lang="en-US" dirty="0" smtClean="0"/>
              <a:t>) Magnitude and Phase</a:t>
            </a:r>
          </a:p>
          <a:p>
            <a:pPr marL="346740" indent="-346740">
              <a:buAutoNum type="arabicParenR" startAt="5"/>
            </a:pPr>
            <a:r>
              <a:rPr lang="en-US" dirty="0" smtClean="0"/>
              <a:t>Adjust CF Compensation if greater Loop Gain (</a:t>
            </a:r>
            <a:r>
              <a:rPr lang="en-US" dirty="0" err="1" smtClean="0"/>
              <a:t>Aol</a:t>
            </a:r>
            <a:r>
              <a:rPr lang="el-GR" b="0" baseline="0" dirty="0" smtClean="0"/>
              <a:t>β</a:t>
            </a:r>
            <a:r>
              <a:rPr lang="en-US" dirty="0" smtClean="0"/>
              <a:t>) phase margin desired</a:t>
            </a:r>
          </a:p>
          <a:p>
            <a:pPr eaLnBrk="1" hangingPunct="1"/>
            <a:endParaRPr lang="en-US" b="0"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63</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Design</a:t>
            </a:r>
            <a:r>
              <a:rPr lang="en-US" b="0" baseline="0" dirty="0" smtClean="0"/>
              <a:t> Step 7 for CF Compensation is to check the closed loop AC response over frequency.  From above, see the closed loop AC response for both the output of the op amp, VOUT.  If this closed loop bandwidth is not acceptable for the final application we will need to consider other capacitive stability techniques (see Appendix) or a different op amp or different feedback and input resistor values of lower values.  </a:t>
            </a:r>
          </a:p>
          <a:p>
            <a:pPr defTabSz="924641" eaLnBrk="1" hangingPunct="1">
              <a:defRPr/>
            </a:pPr>
            <a:r>
              <a:rPr lang="en-US" dirty="0" smtClean="0"/>
              <a:t>From above we have completed Step 7 for the CF Compensation Design:</a:t>
            </a:r>
            <a:endParaRPr lang="en-US" b="0" baseline="0" dirty="0" smtClean="0"/>
          </a:p>
          <a:p>
            <a:pPr marL="462321" indent="-462321">
              <a:buAutoNum type="arabicParenR" startAt="7"/>
            </a:pPr>
            <a:r>
              <a:rPr lang="en-US" dirty="0" smtClean="0"/>
              <a:t>Check closed loop AC response for VOUT/VIN</a:t>
            </a:r>
          </a:p>
          <a:p>
            <a:pPr marL="924641" lvl="1" indent="-462321">
              <a:buAutoNum type="alphaUcParenR"/>
            </a:pPr>
            <a:r>
              <a:rPr lang="en-US" dirty="0" smtClean="0"/>
              <a:t>Look for peaking which indicates marginal stability</a:t>
            </a:r>
          </a:p>
          <a:p>
            <a:pPr marL="924641" lvl="1" indent="-462321">
              <a:buAutoNum type="alphaUcParenR"/>
            </a:pPr>
            <a:r>
              <a:rPr lang="en-US" dirty="0" smtClean="0"/>
              <a:t>Check if closed AC response is acceptable for end application</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CC2DF4-C12E-4F59-8CFE-A9378E4CDF1D}" type="slidenum">
              <a:rPr lang="en-US"/>
              <a:pPr/>
              <a:t>64</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b="0" dirty="0" smtClean="0"/>
              <a:t>Design</a:t>
            </a:r>
            <a:r>
              <a:rPr lang="en-US" b="0" baseline="0" dirty="0" smtClean="0"/>
              <a:t> Step 8 for CF Compensation is to check the closed loop transient response.  From above we see the closed loop Transient response for VOUT shows no signs of excessive overshoot or ringing before settling. </a:t>
            </a:r>
          </a:p>
          <a:p>
            <a:pPr defTabSz="924641" eaLnBrk="1" hangingPunct="1">
              <a:defRPr/>
            </a:pPr>
            <a:r>
              <a:rPr lang="en-US" dirty="0" smtClean="0"/>
              <a:t>From above we have completed Step 7 for the CF Compensation Design:</a:t>
            </a:r>
            <a:endParaRPr lang="en-US" b="0" baseline="0" dirty="0" smtClean="0"/>
          </a:p>
          <a:p>
            <a:pPr marL="462321" indent="-462321">
              <a:buAutoNum type="arabicParenR" startAt="8"/>
            </a:pPr>
            <a:r>
              <a:rPr lang="en-US" dirty="0" smtClean="0"/>
              <a:t>Check Transient response for VOUT/VIN </a:t>
            </a:r>
          </a:p>
          <a:p>
            <a:pPr marL="924641" lvl="1" indent="-462321"/>
            <a:r>
              <a:rPr lang="en-US" dirty="0" smtClean="0"/>
              <a:t>A) Overshoot and ringing in the time domain indicates marginal stability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There</a:t>
            </a:r>
            <a:r>
              <a:rPr lang="en-US" baseline="0" dirty="0" smtClean="0"/>
              <a:t> are some handy stability tricks and rules-of-thumb that have been developed based on experience in stabilizing hundreds of op amp circuits.  They are presented here to help you get op amp stability done quickly and right the first time. </a:t>
            </a:r>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BD31468-9137-4A41-8A6C-8636F079A90F}" type="slidenum">
              <a:rPr lang="en-US"/>
              <a:pPr/>
              <a:t>66</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dirty="0" smtClean="0"/>
              <a:t>The established loop stability criteria is less than a 180 degree phase shift at fcl, the frequency at which loop gain goes to zero.  How close the phase shift is to a full 180 degrees phase shift at fcl is defined as phase margin.  As detailed in this slide the recommended rule-of-thumb for real world circuits is to design for 135 degree phase buffer (45 degree away from 180 degrees phase shift) throughout the loop gain bandwidth (f </a:t>
            </a:r>
            <a:r>
              <a:rPr lang="en-US" u="sng" dirty="0" smtClean="0"/>
              <a:t>&lt;</a:t>
            </a:r>
            <a:r>
              <a:rPr lang="en-US" dirty="0" smtClean="0"/>
              <a:t> fcl).  This allows for the real world cases of power-up, power-down and power-transient conditions where the op amp can have changes in its Aol curve which may result in transient oscillations.  This is especially undesirable in power op amp circuits.  This rule-of-thumb also allows for extra phase buffer in the loop gain bandwidth to account for additional real world phase shifts due to parasitic capacitances and PCB layout parasitics.  Also, a phase buffer less than 45 degrees within the loop gain bandwidth can result in undesired peaking in the closed loop transfer function.  The lower the phase buffer dip and the closer the dip is to fcl, the more pronounced the closed loop peaking will be.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z="1000" dirty="0" smtClean="0"/>
              <a:t>The “decade rules” for frequency in the Loop Gain plot are detailed in the slide above.  These frequency decade rules will be used for 1/</a:t>
            </a:r>
            <a:r>
              <a:rPr lang="el-GR" sz="1000" dirty="0" smtClean="0">
                <a:cs typeface="Arial" charset="0"/>
              </a:rPr>
              <a:t>β</a:t>
            </a:r>
            <a:r>
              <a:rPr lang="en-US" sz="1000" dirty="0" smtClean="0">
                <a:cs typeface="Arial" charset="0"/>
              </a:rPr>
              <a:t> plots and Aol plots as well as Aol</a:t>
            </a:r>
            <a:r>
              <a:rPr lang="el-GR" sz="1000" dirty="0" smtClean="0">
                <a:cs typeface="Arial" charset="0"/>
              </a:rPr>
              <a:t>β</a:t>
            </a:r>
            <a:r>
              <a:rPr lang="en-US" sz="1000" dirty="0" smtClean="0">
                <a:cs typeface="Arial" charset="0"/>
              </a:rPr>
              <a:t>, loop gain plots, which we can predict directly from the Aol and 1/</a:t>
            </a:r>
            <a:r>
              <a:rPr lang="el-GR" sz="1000" dirty="0" smtClean="0">
                <a:cs typeface="Arial" charset="0"/>
              </a:rPr>
              <a:t>β</a:t>
            </a:r>
            <a:r>
              <a:rPr lang="en-US" sz="1000" dirty="0" smtClean="0">
                <a:cs typeface="Arial" charset="0"/>
              </a:rPr>
              <a:t> plots.   For the circuit shown in this slide the Aol curve contains a second pole, fp2, around 100kHz due to the capacitive load, CL, and the op amp’s Ro.  We will create a feedback network that will meet our Loop Gain Bandwidth rule of 45 degrees margin for f</a:t>
            </a:r>
            <a:r>
              <a:rPr lang="en-US" sz="1000" u="sng" dirty="0" smtClean="0">
                <a:cs typeface="Arial" charset="0"/>
              </a:rPr>
              <a:t>&lt;</a:t>
            </a:r>
            <a:r>
              <a:rPr lang="en-US" sz="1000" dirty="0" smtClean="0">
                <a:cs typeface="Arial" charset="0"/>
              </a:rPr>
              <a:t> fcl.  We will analyze and synthesize the feedback network using the 1/</a:t>
            </a:r>
            <a:r>
              <a:rPr lang="el-GR" sz="1000" dirty="0" smtClean="0">
                <a:cs typeface="Arial" charset="0"/>
              </a:rPr>
              <a:t>β</a:t>
            </a:r>
            <a:r>
              <a:rPr lang="en-US" sz="1000" dirty="0" smtClean="0">
                <a:cs typeface="Arial" charset="0"/>
              </a:rPr>
              <a:t> plot and Aol plot with the knowledge of what we are doing to the Loop Gain plot, Aol</a:t>
            </a:r>
            <a:r>
              <a:rPr lang="el-GR" sz="1000" dirty="0" smtClean="0">
                <a:cs typeface="Arial" charset="0"/>
              </a:rPr>
              <a:t>β</a:t>
            </a:r>
            <a:r>
              <a:rPr lang="en-US" sz="1000" dirty="0" smtClean="0">
                <a:cs typeface="Arial" charset="0"/>
              </a:rPr>
              <a:t>.  fp1 gives us a first pole at 10Hz in the Loop Gain plot which implies a 45 degree phase shift at 10Hz with phase shifting to a 90 degrees by 100Hz.  At 1kHz, fz1, a zero in the 1/</a:t>
            </a:r>
            <a:r>
              <a:rPr lang="el-GR" sz="1000" dirty="0" smtClean="0">
                <a:cs typeface="Arial" charset="0"/>
              </a:rPr>
              <a:t>β</a:t>
            </a:r>
            <a:r>
              <a:rPr lang="en-US" sz="1000" dirty="0" smtClean="0">
                <a:cs typeface="Arial" charset="0"/>
              </a:rPr>
              <a:t> plot, we add a pole in the Loop Gain plot and another 45 degree phase shift at 1kHz.  Our total phase shift now is -135 degrees at 1kHz.  But if we continue on in frequency with just fz1 we will reach -180 phase shift at 10kHz!!  So we add fp3, a pole in the 1/</a:t>
            </a:r>
            <a:r>
              <a:rPr lang="el-GR" sz="1000" dirty="0" smtClean="0">
                <a:cs typeface="Arial" charset="0"/>
              </a:rPr>
              <a:t>β</a:t>
            </a:r>
            <a:r>
              <a:rPr lang="en-US" sz="1000" dirty="0" smtClean="0">
                <a:cs typeface="Arial" charset="0"/>
              </a:rPr>
              <a:t> plot, which is a zero in the Loop Gain plot at 10kHz.  This keeps the phase shift at 1kHz to -135 degrees and flattens the phase plot to -135 degrees phase shift from 1kHz to 10kHz (remember poles and zeros have an effect a decade above and a decade below their actual frequency location).   fp2 adds another pole in the Loop Gain plot at 100kHz since fp2 is from the Aol plot.  Between 10kHz, where fp3 is, and 100kHz, where fp2 is, we expect no change in phase shift since fp3 is a Loop Gain plot zero and fp2 is a Loop Gain plot pole.  </a:t>
            </a:r>
          </a:p>
          <a:p>
            <a:pPr eaLnBrk="1" hangingPunct="1"/>
            <a:r>
              <a:rPr lang="en-US" sz="1000" dirty="0" smtClean="0">
                <a:cs typeface="Arial" charset="0"/>
              </a:rPr>
              <a:t>So if we keep poles and zeros spaced a decade away from each other they will keep the phase shift from dipping between them since each has an effect on one another a decade above and a decade below their location.  The final key part of the  Frequency Decade Rules for Loop Gain is to place fp3 no closer than a decade away from fcl.  This allows for a decade shift in Aol towards the lower frequency range before we would be in a marginal stability condition.  Typical Aol curves may shift as much as ½ decade in the real world.  </a:t>
            </a:r>
          </a:p>
          <a:p>
            <a:pPr eaLnBrk="1" hangingPunct="1"/>
            <a:r>
              <a:rPr lang="en-US" sz="1000" dirty="0" smtClean="0">
                <a:cs typeface="Arial" charset="0"/>
              </a:rPr>
              <a:t>The V</a:t>
            </a:r>
            <a:r>
              <a:rPr lang="en-US" sz="1000" baseline="-25000" dirty="0" smtClean="0">
                <a:cs typeface="Arial" charset="0"/>
              </a:rPr>
              <a:t>OUT</a:t>
            </a:r>
            <a:r>
              <a:rPr lang="en-US" sz="1000" dirty="0" smtClean="0">
                <a:cs typeface="Arial" charset="0"/>
              </a:rPr>
              <a:t>/V</a:t>
            </a:r>
            <a:r>
              <a:rPr lang="en-US" sz="1000" baseline="-25000" dirty="0" smtClean="0">
                <a:cs typeface="Arial" charset="0"/>
              </a:rPr>
              <a:t>IN</a:t>
            </a:r>
            <a:r>
              <a:rPr lang="en-US" sz="1000" dirty="0" smtClean="0">
                <a:cs typeface="Arial" charset="0"/>
              </a:rPr>
              <a:t> for this circuit is predicted to be flat until loop gain goes away at 100kHz, at which point it will then follow the Aol curve on down. </a:t>
            </a:r>
            <a:endParaRPr lang="el-GR" sz="1000" dirty="0" smtClean="0">
              <a:cs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2CFD8E1-A2E7-42BC-B569-3E85E5901A38}" type="slidenum">
              <a:rPr lang="en-US"/>
              <a:pPr/>
              <a:t>68</a:t>
            </a:fld>
            <a:endParaRPr 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dirty="0" smtClean="0"/>
              <a:t>This is the first order hand analysis prediction for the Loop Gain phase plot of the circuit described in the previous slide.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F1D2C50-BE21-40A9-BA19-4F7886E55F50}" type="slidenum">
              <a:rPr lang="en-US"/>
              <a:pPr/>
              <a:t>69</a:t>
            </a:fld>
            <a:endParaRPr 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dirty="0" smtClean="0"/>
              <a:t>Most real world op amp circuits are dominated by a two pole, second order, system response.  A typical op amp Aol has a low frequency pole in the 10Hz to 100Hz region and another high frequency pole at its unity gain crossover frequency, or soon after that in frequency.  If pure resistive feedback is used we can see that the loop phase plot would demonstrate the effects of a two pole system.  For more complicated op amp circuits the resultant loop gain and loop phase plots are usually dominated by a two pole response.  Closed loop behavior of a second order system is well defined and offers us a powerful technique for a real world stability check.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dirty="0" smtClean="0"/>
              <a:t>In the time domain, a transient analysis in the lab,</a:t>
            </a:r>
            <a:r>
              <a:rPr lang="en-US" baseline="0" dirty="0" smtClean="0"/>
              <a:t> with the results displayed on and oscilloscope, can indicate whether there is a stability problem in the op amp circuit.  On the output waveform, oscillations or ringing, overshoots, unstable DC voltages or high distortion are all indicators of stability issues.  </a:t>
            </a:r>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F1D2C50-BE21-40A9-BA19-4F7886E55F50}" type="slidenum">
              <a:rPr lang="en-US"/>
              <a:pPr/>
              <a:t>70</a:t>
            </a:fld>
            <a:endParaRPr 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dirty="0" smtClean="0"/>
              <a:t>The traditional</a:t>
            </a:r>
            <a:r>
              <a:rPr lang="en-US" baseline="0" dirty="0" smtClean="0"/>
              <a:t> second order system control loop block diagram and characteristic equation are shown above.  G(s) for us represents our closed loop, 2-pole dominant, op amp circuit.  There are well established, documented, and derived behaviors for such a 2-pole dominant system that we can use to help us assess most op amp stability problems.  </a:t>
            </a:r>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B256817-41C2-457B-8B4F-5F7C31361413}" type="slidenum">
              <a:rPr lang="en-US"/>
              <a:pPr/>
              <a:t>71</a:t>
            </a:fld>
            <a:endParaRPr lang="en-US"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dirty="0" smtClean="0"/>
              <a:t>For</a:t>
            </a:r>
            <a:r>
              <a:rPr lang="en-US" baseline="0" dirty="0" smtClean="0"/>
              <a:t> closed loop AC Analysis the VOUT/VIN transfer function will give us an indication of phase margin for most op amp circuits.  The amount of gain peaking (in dB) near </a:t>
            </a:r>
            <a:r>
              <a:rPr lang="en-US" baseline="0" dirty="0" err="1" smtClean="0"/>
              <a:t>fcl</a:t>
            </a:r>
            <a:r>
              <a:rPr lang="en-US" baseline="0" dirty="0" smtClean="0"/>
              <a:t> will allow us to find the phase margin of the op amp circuit.  From the peaking (in dB) one can use the table shown to find phase margin or find the closest damping ratio, </a:t>
            </a:r>
            <a:r>
              <a:rPr lang="el-GR" baseline="0" dirty="0" smtClean="0">
                <a:latin typeface="Arial"/>
                <a:cs typeface="Arial"/>
              </a:rPr>
              <a:t>ζ</a:t>
            </a:r>
            <a:r>
              <a:rPr lang="en-US" baseline="0" dirty="0" smtClean="0"/>
              <a:t> .</a:t>
            </a:r>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E32D9EC-EF68-4B84-B42F-3F01071C66FB}" type="slidenum">
              <a:rPr lang="en-US"/>
              <a:pPr/>
              <a:t>72</a:t>
            </a:fld>
            <a:endParaRPr lang="en-US"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dirty="0" smtClean="0"/>
              <a:t>This slide details the Transient Real World Stability Test.  A small amplitude square wave is injected into the closed loop op amp circuit as the V</a:t>
            </a:r>
            <a:r>
              <a:rPr lang="en-US" baseline="-25000" dirty="0" smtClean="0"/>
              <a:t>IN</a:t>
            </a:r>
            <a:r>
              <a:rPr lang="en-US" dirty="0" smtClean="0"/>
              <a:t> source.  A frequency is chosen well within the loop gain bandwidth but also high enough to make triggering with an oscilloscope easy.  1kHz is a good test frequency for most applications.  V</a:t>
            </a:r>
            <a:r>
              <a:rPr lang="en-US" baseline="-25000" dirty="0" smtClean="0"/>
              <a:t>IN </a:t>
            </a:r>
            <a:r>
              <a:rPr lang="en-US" dirty="0" smtClean="0"/>
              <a:t>is adjusted such that V</a:t>
            </a:r>
            <a:r>
              <a:rPr lang="en-US" baseline="-25000" dirty="0" smtClean="0"/>
              <a:t>OUT</a:t>
            </a:r>
            <a:r>
              <a:rPr lang="en-US" dirty="0" smtClean="0"/>
              <a:t> is 50mVpp or less.  We are interested in the small signal AC behavior of the circuit to look for AC stability.  To that end we do not want a large signal swing on the output which could also contain large signal limitations such as slew rate or output current limitations or output stage voltage saturation.  V</a:t>
            </a:r>
            <a:r>
              <a:rPr lang="en-US" baseline="-25000" dirty="0" smtClean="0"/>
              <a:t>offset </a:t>
            </a:r>
            <a:r>
              <a:rPr lang="en-US" dirty="0" smtClean="0"/>
              <a:t>provides a mechanism to move</a:t>
            </a:r>
            <a:r>
              <a:rPr lang="en-US" baseline="-25000" dirty="0" smtClean="0"/>
              <a:t> </a:t>
            </a:r>
            <a:r>
              <a:rPr lang="en-US" dirty="0" smtClean="0"/>
              <a:t>the output voltage up and down through its entire output voltage range to look for AC stability under all operating point conditions.  For many circuits, especially those that drive capacitive loads, the worst case for stability is when the output is near zero (for a dual supply op amp application) and there is little or no DC load current since this results in the highest value of R</a:t>
            </a:r>
            <a:r>
              <a:rPr lang="en-US" baseline="-25000" dirty="0" smtClean="0"/>
              <a:t>O</a:t>
            </a:r>
            <a:r>
              <a:rPr lang="en-US" dirty="0" smtClean="0"/>
              <a:t>, the op amp’s open loop small signal resistance.  Record the amount of overshoot and ringing on the square wave output and compare it to the 2nd Order Transient Curves in the Slide 75</a:t>
            </a:r>
            <a:r>
              <a:rPr lang="en-US" baseline="0" dirty="0" smtClean="0"/>
              <a:t> to derive the phase margin for stability. </a:t>
            </a:r>
            <a:endParaRPr lang="en-US" sz="800" dirty="0" smtClean="0">
              <a:solidFill>
                <a:srgbClr val="0000CC"/>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6F435E8-3364-4EF1-844F-91DF811BD47C}" type="slidenum">
              <a:rPr lang="en-US"/>
              <a:pPr/>
              <a:t>73</a:t>
            </a:fld>
            <a:endParaRPr lang="en-US"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dirty="0" smtClean="0"/>
              <a:t>Transient response curves for second order systems are shown above for different damping factors.  Find the Overshoot</a:t>
            </a:r>
            <a:r>
              <a:rPr lang="en-US" baseline="0" dirty="0" smtClean="0"/>
              <a:t> (%) that closest matches the transient response of your op amp circuit. From this Overshoot (%) one can use the table shown or the graph in Slide 75 to determine phase margin.  Alternatively, for the Overshoot (%) find the closest damping ratio, </a:t>
            </a:r>
            <a:r>
              <a:rPr lang="el-GR" baseline="0" dirty="0" smtClean="0">
                <a:latin typeface="Arial"/>
                <a:cs typeface="Arial"/>
              </a:rPr>
              <a:t>ζ</a:t>
            </a:r>
            <a:r>
              <a:rPr lang="en-US" baseline="0" dirty="0" smtClean="0"/>
              <a:t> , and use the graph in Slide 76 to find the phase margin. </a:t>
            </a:r>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22C0DEA-3AC4-445F-809A-BF2CB4832F0E}" type="slidenum">
              <a:rPr lang="en-US"/>
              <a:pPr/>
              <a:t>74</a:t>
            </a:fld>
            <a:endParaRPr 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dirty="0" smtClean="0"/>
              <a:t>The relationships</a:t>
            </a:r>
            <a:r>
              <a:rPr lang="en-US" baseline="0" dirty="0" smtClean="0"/>
              <a:t> between </a:t>
            </a:r>
            <a:r>
              <a:rPr lang="en-US" dirty="0" smtClean="0"/>
              <a:t>Overshoot</a:t>
            </a:r>
            <a:r>
              <a:rPr lang="en-US" baseline="0" dirty="0" smtClean="0"/>
              <a:t> (%), Damping Ratio, </a:t>
            </a:r>
            <a:r>
              <a:rPr lang="el-GR" baseline="0" dirty="0" smtClean="0">
                <a:latin typeface="Arial"/>
                <a:cs typeface="Arial"/>
              </a:rPr>
              <a:t>ζ</a:t>
            </a:r>
            <a:r>
              <a:rPr lang="en-US" baseline="0" dirty="0" smtClean="0">
                <a:latin typeface="Arial"/>
                <a:cs typeface="Arial"/>
              </a:rPr>
              <a:t> , </a:t>
            </a:r>
            <a:r>
              <a:rPr lang="en-US" dirty="0" smtClean="0"/>
              <a:t>and  phase margin are shown above for second order systems.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pPr defTabSz="924641"/>
            <a:r>
              <a:rPr lang="en-US" dirty="0" smtClean="0"/>
              <a:t>Not all op amps have open loop output impedance</a:t>
            </a:r>
            <a:r>
              <a:rPr lang="en-US" baseline="0" dirty="0" smtClean="0"/>
              <a:t> that is purely resistive.  If it is not clear in the data sheet consult the manufacturer for the true unloaded Zo  curve.  Check the SPICE macromodel before relying on it for stability analysis in circuits where the correct Zo is critical for stability such as capacitive loading on the op amp output.   See Appendix for a more detailed discussion of “</a:t>
            </a:r>
            <a:r>
              <a:rPr lang="en-US" dirty="0" smtClean="0"/>
              <a:t>Op Amp Output Impedance”. </a:t>
            </a:r>
            <a:endParaRPr lang="en-US" baseline="-25000"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r>
              <a:rPr lang="en-US" dirty="0" smtClean="0"/>
              <a:t>For many op</a:t>
            </a:r>
            <a:r>
              <a:rPr lang="en-US" baseline="0" dirty="0" smtClean="0"/>
              <a:t> amp application circuits is will be necessary to know the op amp Open Loop Small Signal AC Output Impedance, Zo. Often this can be obtained from the op amp data sheet. Many op amp SPICE </a:t>
            </a:r>
            <a:r>
              <a:rPr lang="en-US" baseline="0" dirty="0" err="1" smtClean="0"/>
              <a:t>macromodels</a:t>
            </a:r>
            <a:r>
              <a:rPr lang="en-US" baseline="0" dirty="0" smtClean="0"/>
              <a:t> properly model Zo.  If the data sheet contains a Zo curve we can easily check the macromodel for Zo accuracy.  The test circuit here uses inductor, LT, in the feedback path to act as a short for the DC Operating Point analysis.  The capacitor, CT, on the –input to ground is open for DC Analysis and will be a short for all frequencies of interest during the AC Analysis.  Current Generator, IG1, is set to DC Current =0 and selected as AC Current of 1.  During the AC Analysis IG1 injects current into the output, Vout, and the op amp is open loop.  AC Analysis reports Vout in dB over frequency as a ratio of Vout/IG1 which is Zo, in dB.  To convert Zo in dB to Zo in ohms simply change the y-axis scaling from dB-Linear to logarithmic.</a:t>
            </a:r>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defTabSz="924641">
              <a:defRPr/>
            </a:pPr>
            <a:r>
              <a:rPr lang="en-US" dirty="0" smtClean="0"/>
              <a:t>In the frequency domain, a Gain/Phase Analyzer output waveform</a:t>
            </a:r>
            <a:r>
              <a:rPr lang="en-US" baseline="0" dirty="0" smtClean="0"/>
              <a:t> will have peaking in the magnitude plot and rapid phase shifts in the phase plot, if there are stability issues with the op amp circuit.   </a:t>
            </a:r>
            <a:endParaRPr lang="en-US" dirty="0" smtClean="0"/>
          </a:p>
          <a:p>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77F899E-BC53-447C-9D6C-D29DEBEBEE13}" type="slidenum">
              <a:rPr lang="en-US"/>
              <a:pPr/>
              <a:t>85</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defTabSz="924641" eaLnBrk="1" hangingPunct="1">
              <a:defRPr/>
            </a:pPr>
            <a:r>
              <a:rPr lang="en-US" dirty="0" smtClean="0"/>
              <a:t>R</a:t>
            </a:r>
            <a:r>
              <a:rPr lang="en-US" baseline="-25000" dirty="0" smtClean="0"/>
              <a:t>O</a:t>
            </a:r>
            <a:r>
              <a:rPr lang="en-US" dirty="0" smtClean="0"/>
              <a:t> is the Open Loop Output Resistance of an op amp.  R</a:t>
            </a:r>
            <a:r>
              <a:rPr lang="en-US" baseline="-25000" dirty="0" smtClean="0"/>
              <a:t>OUT</a:t>
            </a:r>
            <a:r>
              <a:rPr lang="en-US" dirty="0" smtClean="0"/>
              <a:t> is defined as the Closed Loop Output Resistance of an op amp.  This slide emphasizes the important difference between these two different resistances.</a:t>
            </a:r>
          </a:p>
          <a:p>
            <a:pPr eaLnBrk="1" hangingPunct="1"/>
            <a:endParaRPr lang="en-US" dirty="0" smtClean="0"/>
          </a:p>
          <a:p>
            <a:pPr eaLnBrk="1" hangingPunct="1"/>
            <a:r>
              <a:rPr lang="en-US" dirty="0" smtClean="0"/>
              <a:t>R</a:t>
            </a:r>
            <a:r>
              <a:rPr lang="en-US" baseline="-25000" dirty="0" smtClean="0"/>
              <a:t>O</a:t>
            </a:r>
            <a:r>
              <a:rPr lang="en-US" dirty="0" smtClean="0"/>
              <a:t> and R</a:t>
            </a:r>
            <a:r>
              <a:rPr lang="en-US" baseline="-25000" dirty="0" smtClean="0"/>
              <a:t>OUT</a:t>
            </a:r>
            <a:r>
              <a:rPr lang="en-US" dirty="0" smtClean="0"/>
              <a:t> are related.  R</a:t>
            </a:r>
            <a:r>
              <a:rPr lang="en-US" baseline="-25000" dirty="0" smtClean="0"/>
              <a:t>OUT</a:t>
            </a:r>
            <a:r>
              <a:rPr lang="en-US" dirty="0" smtClean="0"/>
              <a:t> is R</a:t>
            </a:r>
            <a:r>
              <a:rPr lang="en-US" baseline="-25000" dirty="0" smtClean="0"/>
              <a:t>O</a:t>
            </a:r>
            <a:r>
              <a:rPr lang="en-US" dirty="0" smtClean="0"/>
              <a:t> reduced by loop gain.  This slide will define the op amp model used for the derivation of R</a:t>
            </a:r>
            <a:r>
              <a:rPr lang="en-US" baseline="-25000" dirty="0" smtClean="0"/>
              <a:t>OUT</a:t>
            </a:r>
            <a:r>
              <a:rPr lang="en-US" dirty="0" smtClean="0"/>
              <a:t> from R</a:t>
            </a:r>
            <a:r>
              <a:rPr lang="en-US" baseline="-25000" dirty="0" smtClean="0"/>
              <a:t>O</a:t>
            </a:r>
            <a:r>
              <a:rPr lang="en-US" dirty="0" smtClean="0"/>
              <a:t>.  This simplified op amp model focuses solely on the basic DC characteristics of an op amp.  A high input resistance (100m</a:t>
            </a:r>
            <a:r>
              <a:rPr lang="en-US" dirty="0" smtClean="0">
                <a:cs typeface="Arial" charset="0"/>
              </a:rPr>
              <a:t>Ω to GΩ), R</a:t>
            </a:r>
            <a:r>
              <a:rPr lang="en-US" baseline="-25000" dirty="0" smtClean="0">
                <a:cs typeface="Arial" charset="0"/>
              </a:rPr>
              <a:t>DIFF</a:t>
            </a:r>
            <a:r>
              <a:rPr lang="en-US" dirty="0" smtClean="0">
                <a:cs typeface="Arial" charset="0"/>
              </a:rPr>
              <a:t> develops an error voltage across it, V</a:t>
            </a:r>
            <a:r>
              <a:rPr lang="en-US" baseline="-25000" dirty="0" smtClean="0">
                <a:cs typeface="Arial" charset="0"/>
              </a:rPr>
              <a:t>E</a:t>
            </a:r>
            <a:r>
              <a:rPr lang="en-US" dirty="0" smtClean="0">
                <a:cs typeface="Arial" charset="0"/>
              </a:rPr>
              <a:t>, due to the voltage differences between -IN and +IN.  The error voltage , V</a:t>
            </a:r>
            <a:r>
              <a:rPr lang="en-US" baseline="-25000" dirty="0" smtClean="0">
                <a:cs typeface="Arial" charset="0"/>
              </a:rPr>
              <a:t>E</a:t>
            </a:r>
            <a:r>
              <a:rPr lang="en-US" dirty="0" smtClean="0">
                <a:cs typeface="Arial" charset="0"/>
              </a:rPr>
              <a:t>, is amplified by the open loop gain factor Aol and becomes V</a:t>
            </a:r>
            <a:r>
              <a:rPr lang="en-US" baseline="-25000" dirty="0" smtClean="0">
                <a:cs typeface="Arial" charset="0"/>
              </a:rPr>
              <a:t>O</a:t>
            </a:r>
            <a:r>
              <a:rPr lang="en-US" dirty="0" smtClean="0">
                <a:cs typeface="Arial" charset="0"/>
              </a:rPr>
              <a:t>.  In series with V</a:t>
            </a:r>
            <a:r>
              <a:rPr lang="en-US" baseline="-25000" dirty="0" smtClean="0">
                <a:cs typeface="Arial" charset="0"/>
              </a:rPr>
              <a:t>O</a:t>
            </a:r>
            <a:r>
              <a:rPr lang="en-US" dirty="0" smtClean="0">
                <a:cs typeface="Arial" charset="0"/>
              </a:rPr>
              <a:t> to the output, V</a:t>
            </a:r>
            <a:r>
              <a:rPr lang="en-US" baseline="-25000" dirty="0" smtClean="0">
                <a:cs typeface="Arial" charset="0"/>
              </a:rPr>
              <a:t>OUT</a:t>
            </a:r>
            <a:r>
              <a:rPr lang="en-US" dirty="0" smtClean="0">
                <a:cs typeface="Arial" charset="0"/>
              </a:rPr>
              <a:t>, is R</a:t>
            </a:r>
            <a:r>
              <a:rPr lang="en-US" baseline="-25000" dirty="0" smtClean="0">
                <a:cs typeface="Arial" charset="0"/>
              </a:rPr>
              <a:t>O</a:t>
            </a:r>
            <a:r>
              <a:rPr lang="en-US" dirty="0" smtClean="0">
                <a:cs typeface="Arial" charset="0"/>
              </a:rPr>
              <a:t>, the open loop output resistance.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E7BD1DC5-B152-429F-8C27-CA6932110384}" type="slidenum">
              <a:rPr lang="en-US"/>
              <a:pPr/>
              <a:t>86</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dirty="0" smtClean="0"/>
              <a:t>Using the op amp model in the previous slide we can solve for R</a:t>
            </a:r>
            <a:r>
              <a:rPr lang="en-US" baseline="-25000" dirty="0" smtClean="0"/>
              <a:t>OUT</a:t>
            </a:r>
            <a:r>
              <a:rPr lang="en-US" dirty="0" smtClean="0"/>
              <a:t> as a function of R</a:t>
            </a:r>
            <a:r>
              <a:rPr lang="en-US" baseline="-25000" dirty="0" smtClean="0"/>
              <a:t>O</a:t>
            </a:r>
            <a:r>
              <a:rPr lang="en-US" dirty="0" smtClean="0"/>
              <a:t> and Aol</a:t>
            </a:r>
            <a:r>
              <a:rPr lang="el-GR" dirty="0" smtClean="0">
                <a:cs typeface="Arial" charset="0"/>
              </a:rPr>
              <a:t>β</a:t>
            </a:r>
            <a:r>
              <a:rPr lang="en-US" dirty="0" smtClean="0"/>
              <a:t>.  We see that Aol</a:t>
            </a:r>
            <a:r>
              <a:rPr lang="el-GR" dirty="0" smtClean="0">
                <a:cs typeface="Arial" charset="0"/>
              </a:rPr>
              <a:t>β</a:t>
            </a:r>
            <a:r>
              <a:rPr lang="en-US" dirty="0" smtClean="0"/>
              <a:t>, loop gain, reduces R</a:t>
            </a:r>
            <a:r>
              <a:rPr lang="en-US" baseline="-25000" dirty="0" smtClean="0"/>
              <a:t>O</a:t>
            </a:r>
            <a:r>
              <a:rPr lang="en-US" dirty="0" smtClean="0"/>
              <a:t> so that the output resistance of the op amp with feedback, R</a:t>
            </a:r>
            <a:r>
              <a:rPr lang="en-US" baseline="-25000" dirty="0" smtClean="0"/>
              <a:t>OUT</a:t>
            </a:r>
            <a:r>
              <a:rPr lang="en-US" dirty="0" smtClean="0"/>
              <a:t>, will be much lower than R</a:t>
            </a:r>
            <a:r>
              <a:rPr lang="en-US" baseline="-25000" dirty="0" smtClean="0"/>
              <a:t>O</a:t>
            </a:r>
            <a:r>
              <a:rPr lang="en-US" dirty="0" smtClean="0"/>
              <a:t>, for large values of Aol</a:t>
            </a:r>
            <a:r>
              <a:rPr lang="el-GR" dirty="0" smtClean="0">
                <a:cs typeface="Arial" charset="0"/>
              </a:rPr>
              <a:t>β</a:t>
            </a:r>
            <a:r>
              <a:rPr lang="en-US" dirty="0" smtClean="0"/>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218D583-54CE-4054-8C0C-4301354E65A8}" type="slidenum">
              <a:rPr lang="en-US"/>
              <a:pPr/>
              <a:t>87</a:t>
            </a:fld>
            <a:endParaRPr lang="en-US"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dirty="0" smtClean="0"/>
              <a:t>This slide emphasizes the differences between R</a:t>
            </a:r>
            <a:r>
              <a:rPr lang="en-US" baseline="-25000" dirty="0" smtClean="0"/>
              <a:t>O</a:t>
            </a:r>
            <a:r>
              <a:rPr lang="en-US" dirty="0" smtClean="0"/>
              <a:t> and R</a:t>
            </a:r>
            <a:r>
              <a:rPr lang="en-US" baseline="-25000" dirty="0" smtClean="0"/>
              <a:t>OUT</a:t>
            </a:r>
            <a:r>
              <a:rPr lang="en-US" dirty="0" smtClean="0"/>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7E85682-CC6C-4F70-9812-CBA134D27A5B}" type="slidenum">
              <a:rPr lang="en-US"/>
              <a:pPr/>
              <a:t>101</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dirty="0" smtClean="0"/>
              <a:t>In this slide we see an op amp circuit which uses two feedback paths.  The first feedback path, FB#1, is out of the op amp, through Riso and CL back through RF and RI to the –input of the op amp.  The second feedback, FB#2, is out of the op amp, through CF and back to the –input of the op amp.  The equivalent 1/</a:t>
            </a:r>
            <a:r>
              <a:rPr lang="el-GR" dirty="0" smtClean="0">
                <a:cs typeface="Arial" charset="0"/>
              </a:rPr>
              <a:t>β</a:t>
            </a:r>
            <a:r>
              <a:rPr lang="en-US" dirty="0" smtClean="0">
                <a:cs typeface="Arial" charset="0"/>
              </a:rPr>
              <a:t> plots for each of these feedbacks are plotted separately.</a:t>
            </a:r>
            <a:r>
              <a:rPr lang="en-US" baseline="0" dirty="0" smtClean="0">
                <a:cs typeface="Arial" charset="0"/>
              </a:rPr>
              <a:t>  </a:t>
            </a:r>
            <a:r>
              <a:rPr lang="en-US" dirty="0" smtClean="0">
                <a:cs typeface="Arial" charset="0"/>
              </a:rPr>
              <a:t>When more than one feedback path is used around an op amp the feedback path which feeds back the largest voltage to the op amp’s input will become the dominant feedback path.  This implies that if 1/</a:t>
            </a:r>
            <a:r>
              <a:rPr lang="el-GR" dirty="0" smtClean="0">
                <a:cs typeface="Arial" charset="0"/>
              </a:rPr>
              <a:t>β</a:t>
            </a:r>
            <a:r>
              <a:rPr lang="en-US" dirty="0" smtClean="0">
                <a:cs typeface="Arial" charset="0"/>
              </a:rPr>
              <a:t> is plotted for each feedback that the feedback with the lowest 1/</a:t>
            </a:r>
            <a:r>
              <a:rPr lang="el-GR" dirty="0" smtClean="0">
                <a:cs typeface="Arial" charset="0"/>
              </a:rPr>
              <a:t>β</a:t>
            </a:r>
            <a:r>
              <a:rPr lang="en-US" dirty="0" smtClean="0">
                <a:cs typeface="Arial" charset="0"/>
              </a:rPr>
              <a:t> at a given frequency will dominate at that point.  Remember that the smallest 1/</a:t>
            </a:r>
            <a:r>
              <a:rPr lang="el-GR" dirty="0" smtClean="0">
                <a:cs typeface="Arial" charset="0"/>
              </a:rPr>
              <a:t>β</a:t>
            </a:r>
            <a:r>
              <a:rPr lang="en-US" dirty="0" smtClean="0">
                <a:cs typeface="Arial" charset="0"/>
              </a:rPr>
              <a:t> implies the largest </a:t>
            </a:r>
            <a:r>
              <a:rPr lang="el-GR" dirty="0" smtClean="0">
                <a:cs typeface="Arial" charset="0"/>
              </a:rPr>
              <a:t>β</a:t>
            </a:r>
            <a:r>
              <a:rPr lang="en-US" dirty="0" smtClean="0">
                <a:cs typeface="Arial" charset="0"/>
              </a:rPr>
              <a:t> and since </a:t>
            </a:r>
            <a:r>
              <a:rPr lang="el-GR" dirty="0" smtClean="0">
                <a:cs typeface="Arial" charset="0"/>
              </a:rPr>
              <a:t>β</a:t>
            </a:r>
            <a:r>
              <a:rPr lang="en-US" dirty="0" smtClean="0">
                <a:cs typeface="Arial" charset="0"/>
              </a:rPr>
              <a:t> = V</a:t>
            </a:r>
            <a:r>
              <a:rPr lang="en-US" baseline="-25000" dirty="0" smtClean="0">
                <a:cs typeface="Arial" charset="0"/>
              </a:rPr>
              <a:t>FB</a:t>
            </a:r>
            <a:r>
              <a:rPr lang="en-US" dirty="0" smtClean="0">
                <a:cs typeface="Arial" charset="0"/>
              </a:rPr>
              <a:t>/V</a:t>
            </a:r>
            <a:r>
              <a:rPr lang="en-US" baseline="-25000" dirty="0" smtClean="0">
                <a:cs typeface="Arial" charset="0"/>
              </a:rPr>
              <a:t>OUT</a:t>
            </a:r>
            <a:r>
              <a:rPr lang="en-US" dirty="0" smtClean="0">
                <a:cs typeface="Arial" charset="0"/>
              </a:rPr>
              <a:t>, the largest </a:t>
            </a:r>
            <a:r>
              <a:rPr lang="el-GR" dirty="0" smtClean="0">
                <a:cs typeface="Arial" charset="0"/>
              </a:rPr>
              <a:t>β</a:t>
            </a:r>
            <a:r>
              <a:rPr lang="en-US" dirty="0" smtClean="0">
                <a:cs typeface="Arial" charset="0"/>
              </a:rPr>
              <a:t> implies the most voltage fed back to the input of the op amp.  An easy analogy to remember is that if two people are talking to you in one ear which person do you hear the easiest – the one talking the loudest! So the op amp will “listen” to the feedback path with the largest </a:t>
            </a:r>
            <a:r>
              <a:rPr lang="el-GR" dirty="0" smtClean="0">
                <a:cs typeface="Arial" charset="0"/>
              </a:rPr>
              <a:t>β</a:t>
            </a:r>
            <a:r>
              <a:rPr lang="en-US" dirty="0" smtClean="0">
                <a:cs typeface="Arial" charset="0"/>
              </a:rPr>
              <a:t> or smallest 1/</a:t>
            </a:r>
            <a:r>
              <a:rPr lang="el-GR" dirty="0" smtClean="0">
                <a:cs typeface="Arial" charset="0"/>
              </a:rPr>
              <a:t>β</a:t>
            </a:r>
            <a:r>
              <a:rPr lang="en-US" dirty="0" smtClean="0">
                <a:cs typeface="Arial" charset="0"/>
              </a:rPr>
              <a:t>.  The net 1/</a:t>
            </a:r>
            <a:r>
              <a:rPr lang="el-GR" dirty="0" smtClean="0">
                <a:cs typeface="Arial" charset="0"/>
              </a:rPr>
              <a:t>β</a:t>
            </a:r>
            <a:r>
              <a:rPr lang="en-US" dirty="0" smtClean="0">
                <a:cs typeface="Arial" charset="0"/>
              </a:rPr>
              <a:t> plot the op amp sees is the lower one at any frequency of FB#1 or FB#2.</a:t>
            </a:r>
            <a:endParaRPr lang="el-GR" dirty="0" smtClean="0">
              <a:cs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896E129-001F-4ADE-BD77-D2A185D5B897}" type="slidenum">
              <a:rPr lang="en-US"/>
              <a:pPr/>
              <a:t>102</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dirty="0" smtClean="0"/>
              <a:t>When using dual feedback paths around op amp circuits the largest </a:t>
            </a:r>
            <a:r>
              <a:rPr lang="el-GR" smtClean="0">
                <a:cs typeface="Arial" charset="0"/>
              </a:rPr>
              <a:t>β</a:t>
            </a:r>
            <a:r>
              <a:rPr lang="en-US" dirty="0" smtClean="0"/>
              <a:t> path will dominate. </a:t>
            </a:r>
            <a:r>
              <a:rPr lang="en-US" dirty="0" smtClean="0">
                <a:cs typeface="Arial" charset="0"/>
              </a:rPr>
              <a:t>An easy analogy to remember is that if two people are talking to you in one ear which person do you hear the easiest – the one talking the loudest! So the op amp will “listen” to the feedback path with the largest </a:t>
            </a:r>
            <a:r>
              <a:rPr lang="el-GR" smtClean="0">
                <a:cs typeface="Arial" charset="0"/>
              </a:rPr>
              <a:t>β</a:t>
            </a:r>
            <a:r>
              <a:rPr lang="en-US" dirty="0" smtClean="0">
                <a:cs typeface="Arial" charset="0"/>
              </a:rPr>
              <a:t> or smallest 1/</a:t>
            </a:r>
            <a:r>
              <a:rPr lang="el-GR" smtClean="0">
                <a:cs typeface="Arial" charset="0"/>
              </a:rPr>
              <a:t>β</a:t>
            </a:r>
            <a:r>
              <a:rPr lang="en-US" dirty="0" smtClean="0">
                <a:cs typeface="Arial" charset="0"/>
              </a:rPr>
              <a:t>.  The net 1/</a:t>
            </a:r>
            <a:r>
              <a:rPr lang="el-GR" smtClean="0">
                <a:cs typeface="Arial" charset="0"/>
              </a:rPr>
              <a:t>β</a:t>
            </a:r>
            <a:r>
              <a:rPr lang="en-US" dirty="0" smtClean="0">
                <a:cs typeface="Arial" charset="0"/>
              </a:rPr>
              <a:t> plot the op amp sees is the lower one at any frequency of FB#1 or FB#2.</a:t>
            </a:r>
            <a:endParaRPr lang="el-GR" smtClean="0">
              <a:cs typeface="Arial" charset="0"/>
            </a:endParaRPr>
          </a:p>
          <a:p>
            <a:pPr eaLnBrk="1" hangingPunct="1"/>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E607D7C-565A-4ACB-921C-481391B3D554}" type="slidenum">
              <a:rPr lang="en-US"/>
              <a:pPr/>
              <a:t>103</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dirty="0" smtClean="0"/>
              <a:t>When using dual feedback paths around an op amp there is one extremely important case to avoid – the “BIG NOT”.  As demonstrated in this slide there op amp circuits which can result in feedback paths that create the BIG NOT, which is seen in the net </a:t>
            </a:r>
            <a:r>
              <a:rPr lang="en-US" dirty="0" smtClean="0">
                <a:cs typeface="Arial" charset="0"/>
              </a:rPr>
              <a:t>1/</a:t>
            </a:r>
            <a:r>
              <a:rPr lang="el-GR" dirty="0" smtClean="0">
                <a:cs typeface="Arial" charset="0"/>
              </a:rPr>
              <a:t>β</a:t>
            </a:r>
            <a:r>
              <a:rPr lang="en-US" dirty="0" smtClean="0">
                <a:cs typeface="Arial" charset="0"/>
              </a:rPr>
              <a:t> plot that contains a net 1/</a:t>
            </a:r>
            <a:r>
              <a:rPr lang="el-GR" dirty="0" smtClean="0">
                <a:cs typeface="Arial" charset="0"/>
              </a:rPr>
              <a:t>β</a:t>
            </a:r>
            <a:r>
              <a:rPr lang="en-US" dirty="0" smtClean="0">
                <a:cs typeface="Arial" charset="0"/>
              </a:rPr>
              <a:t> slope which changes from +20db/decade to -20dB/decade abruptly.  This rapid change implies a complex conjugate pole in the 1/</a:t>
            </a:r>
            <a:r>
              <a:rPr lang="el-GR" dirty="0" smtClean="0">
                <a:cs typeface="Arial" charset="0"/>
              </a:rPr>
              <a:t>β</a:t>
            </a:r>
            <a:r>
              <a:rPr lang="en-US" dirty="0" smtClean="0">
                <a:cs typeface="Arial" charset="0"/>
              </a:rPr>
              <a:t> plot with a small</a:t>
            </a:r>
            <a:r>
              <a:rPr lang="en-US" baseline="0" dirty="0" smtClean="0">
                <a:cs typeface="Arial" charset="0"/>
              </a:rPr>
              <a:t> damping ratio, </a:t>
            </a:r>
            <a:r>
              <a:rPr lang="el-GR" baseline="0" dirty="0" smtClean="0">
                <a:latin typeface="Arial"/>
                <a:cs typeface="Arial"/>
              </a:rPr>
              <a:t>ζ</a:t>
            </a:r>
            <a:r>
              <a:rPr lang="en-US" baseline="0" dirty="0" smtClean="0">
                <a:latin typeface="Arial"/>
                <a:cs typeface="Arial"/>
              </a:rPr>
              <a:t> ,</a:t>
            </a:r>
            <a:r>
              <a:rPr lang="en-US" baseline="0" dirty="0" smtClean="0">
                <a:cs typeface="Arial" charset="0"/>
              </a:rPr>
              <a:t> </a:t>
            </a:r>
            <a:r>
              <a:rPr lang="en-US" dirty="0" smtClean="0">
                <a:cs typeface="Arial" charset="0"/>
              </a:rPr>
              <a:t> which is therefore a complex conjugate zero in the Loop Gain plot.  Complex zeros and poles create a +/-90 degree phase shift at the frequency of the complex zero/complex pole.  In addition the phase slope around a complex zero/complex pole can range from +/-90 degrees to +/-180 degrees in a narrow frequency band around the frequency location of the occurrence.  Complex zero/complex pole occurrences can cause severe gain peaking in the closed loop op amp response. This can be very undesirable especially in power op amp circuits.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5890037-8389-461B-AA9F-3C4A89F8069A}" type="slidenum">
              <a:rPr lang="en-US"/>
              <a:pPr/>
              <a:t>104</a:t>
            </a:fld>
            <a:endParaRPr lang="en-US"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dirty="0" smtClean="0"/>
              <a:t>The phase plot for a complex conjugate pole is shown in this slide.  It is clear that, depending upon the damping factor, the phase shift can be dramatically different than one for a simple double pole which we would expect to be -90 degree shift at the frequency and a -90 degree/decade slope (damping factor=1). </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664E641-361E-4C5D-AA10-C320B926E4D9}" type="slidenum">
              <a:rPr lang="en-US"/>
              <a:pPr/>
              <a:t>105</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en-US" dirty="0" smtClean="0"/>
              <a:t>This Dual</a:t>
            </a:r>
            <a:r>
              <a:rPr lang="en-US" baseline="0" dirty="0" smtClean="0"/>
              <a:t> Feedback and 1/</a:t>
            </a:r>
            <a:r>
              <a:rPr lang="el-GR" baseline="0" dirty="0" smtClean="0">
                <a:latin typeface="Arial"/>
                <a:cs typeface="Arial"/>
              </a:rPr>
              <a:t>β</a:t>
            </a:r>
            <a:r>
              <a:rPr lang="en-US" baseline="0" dirty="0" smtClean="0">
                <a:latin typeface="Arial"/>
                <a:cs typeface="Arial"/>
              </a:rPr>
              <a:t> example demonstrates the </a:t>
            </a:r>
            <a:r>
              <a:rPr lang="en-US" dirty="0" smtClean="0"/>
              <a:t>Riso w/Dual Feedback circuit.  FB#1, through RF, provides direct feedback across the load, CL, and thereby forces Vout to equal VREF.  FB#2, through CF, provides a second feedback path, which dominates at high frequency, to guarantee stable operation.  Riso creates the isolation between FB#1 and FB#2. </a:t>
            </a:r>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664E641-361E-4C5D-AA10-C320B926E4D9}" type="slidenum">
              <a:rPr lang="en-US"/>
              <a:pPr/>
              <a:t>106</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The Zo External Model shown above allows for us to measure the effects of Zo interacting with Riso, CL, RF, and CF on 1/Beta.  In our Zo External Model set Ro = Ro for OPA177, measured to be 60 ohms. The voltage-controlled–voltage-source, VCV1 isolated our op amp macromodel, U1, from Ro, Riso, CL, CF, and RF.  VCV1 is set to x1 to keep the data sheet Aol gain the same. Remove any large DC load since we want to analyze this circuit under worst case stability conditions which will be with CL only and our calculated unloaded Zo (Ro=60 ohms for this case). VOA is an internal node to the op amp which in the real world cannot be measured.  It is also not easy to access this internal node on many SPICE </a:t>
            </a:r>
            <a:r>
              <a:rPr lang="en-US" dirty="0" err="1" smtClean="0"/>
              <a:t>macromodels</a:t>
            </a:r>
            <a:r>
              <a:rPr lang="en-US" dirty="0" smtClean="0"/>
              <a:t>.  1/Beta is analyzed relative to VOA to include the effects of Ro, Riso, CL, CF, and RF.  Final stability simulation in SPICE, without using the Zo External Model cannot plot 1/Beta but can plot Loop Gain to confirm our analysis using the ZO External Model.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50"/>
            <a:ext cx="2133600" cy="206375"/>
          </a:xfrm>
        </p:spPr>
        <p:txBody>
          <a:bodyPr/>
          <a:lstStyle>
            <a:lvl1pPr>
              <a:defRPr/>
            </a:lvl1pPr>
          </a:lstStyle>
          <a:p>
            <a:fld id="{B1006088-BF21-4FD5-870B-675EAADE47BD}"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BD60626-1ACC-48B1-8201-AA7BD5684B5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1F5D59E-3020-483D-90FC-392986F41C50}"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E2DB302-961D-41B7-BD2E-EA757E550C4C}"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89852D4D-CA63-4F5E-A04D-C043C1229BEE}"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C0706DD-24B8-4851-91EA-2616D1811F38}"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BA01A0C9-DA0B-4F04-954E-BF49E54F088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4B0DFA48-148F-4BB7-A465-F3B19AB19CE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B09843C0-6DAC-490D-A4BA-BCECDC8ED96F}" type="slidenum">
              <a:rPr lang="en-US"/>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F2394529-A9B3-4A54-83EC-E61379E8334E}" type="slidenum">
              <a:rPr lang="en-US"/>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91A5AC0A-F4BD-4464-80DC-A88E0D9F781D}"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75" y="1048468"/>
            <a:ext cx="8467725" cy="4945932"/>
          </a:xfr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ln/>
        </p:spPr>
        <p:txBody>
          <a:bodyPr/>
          <a:lstStyle>
            <a:lvl1pPr>
              <a:defRPr/>
            </a:lvl1pPr>
          </a:lstStyle>
          <a:p>
            <a:fld id="{3B20521C-F793-4067-BB07-C7AF74E21EF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p:spPr>
        <p:txBody>
          <a:bodyPr/>
          <a:lstStyle>
            <a:lvl1pPr>
              <a:defRPr/>
            </a:lvl1pPr>
          </a:lstStyle>
          <a:p>
            <a:fld id="{156AB8A3-9FE4-4612-8857-687BFF70DD9F}"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1185863"/>
            <a:ext cx="4157663" cy="469265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1185863"/>
            <a:ext cx="4157662"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93A6A834-CC4A-4943-952A-D55BFAADAD5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fld id="{2B3D8EEF-7576-4AB0-8518-088FB58AB734}"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803D9FE4-F784-4A94-8F3E-54A098F0E8CC}"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19" name="Rectangle 18"/>
          <p:cNvSpPr/>
          <p:nvPr userDrawn="1"/>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22" name="Rectangle 21"/>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8" descr="ti_logo_powerpoint_1_line.png"/>
          <p:cNvPicPr>
            <a:picLocks noChangeAspect="1"/>
          </p:cNvPicPr>
          <p:nvPr userDrawn="1"/>
        </p:nvPicPr>
        <p:blipFill>
          <a:blip r:embed="rId18" cstate="print"/>
          <a:srcRect/>
          <a:stretch>
            <a:fillRect/>
          </a:stretch>
        </p:blipFill>
        <p:spPr bwMode="auto">
          <a:xfrm>
            <a:off x="6675438" y="6440488"/>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5"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3144B24B-BAB1-431A-82C6-36E096187F5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28" r:id="rId5"/>
    <p:sldLayoutId id="2147483741"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42" r:id="rId15"/>
    <p:sldLayoutId id="2147483743" r:id="rId16"/>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6.xml"/><Relationship Id="rId1" Type="http://schemas.openxmlformats.org/officeDocument/2006/relationships/vmlDrawing" Target="../drawings/vmlDrawing39.vml"/><Relationship Id="rId5" Type="http://schemas.openxmlformats.org/officeDocument/2006/relationships/image" Target="../media/image183.emf"/><Relationship Id="rId4" Type="http://schemas.openxmlformats.org/officeDocument/2006/relationships/oleObject" Target="../embeddings/oleObject64.bin"/></Relationships>
</file>

<file path=ppt/slides/_rels/slide102.xml.rels><?xml version="1.0" encoding="UTF-8" standalone="yes"?>
<Relationships xmlns="http://schemas.openxmlformats.org/package/2006/relationships"><Relationship Id="rId3" Type="http://schemas.openxmlformats.org/officeDocument/2006/relationships/image" Target="../media/image184.emf"/><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5.xml"/><Relationship Id="rId1" Type="http://schemas.openxmlformats.org/officeDocument/2006/relationships/vmlDrawing" Target="../drawings/vmlDrawing40.vml"/><Relationship Id="rId5" Type="http://schemas.openxmlformats.org/officeDocument/2006/relationships/image" Target="../media/image186.wmf"/><Relationship Id="rId4" Type="http://schemas.openxmlformats.org/officeDocument/2006/relationships/oleObject" Target="../embeddings/oleObject65.bin"/></Relationships>
</file>

<file path=ppt/slides/_rels/slide104.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88.emf"/><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189.emf"/><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189.emf"/><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image" Target="../media/image190.emf"/><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191.emf"/><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9.emf"/><Relationship Id="rId5" Type="http://schemas.openxmlformats.org/officeDocument/2006/relationships/oleObject" Target="../embeddings/oleObject4.bin"/><Relationship Id="rId4" Type="http://schemas.openxmlformats.org/officeDocument/2006/relationships/image" Target="../media/image28.emf"/></Relationships>
</file>

<file path=ppt/slides/_rels/slide110.xml.rels><?xml version="1.0" encoding="UTF-8" standalone="yes"?>
<Relationships xmlns="http://schemas.openxmlformats.org/package/2006/relationships"><Relationship Id="rId3" Type="http://schemas.openxmlformats.org/officeDocument/2006/relationships/image" Target="../media/image192.emf"/><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image" Target="../media/image193.emf"/><Relationship Id="rId2" Type="http://schemas.openxmlformats.org/officeDocument/2006/relationships/notesSlide" Target="../notesSlides/notesSlide104.xml"/><Relationship Id="rId1" Type="http://schemas.openxmlformats.org/officeDocument/2006/relationships/slideLayout" Target="../slideLayouts/slideLayout5.xml"/><Relationship Id="rId4" Type="http://schemas.openxmlformats.org/officeDocument/2006/relationships/image" Target="../media/image194.emf"/></Relationships>
</file>

<file path=ppt/slides/_rels/slide112.xml.rels><?xml version="1.0" encoding="UTF-8" standalone="yes"?>
<Relationships xmlns="http://schemas.openxmlformats.org/package/2006/relationships"><Relationship Id="rId3" Type="http://schemas.openxmlformats.org/officeDocument/2006/relationships/image" Target="../media/image195.emf"/><Relationship Id="rId2" Type="http://schemas.openxmlformats.org/officeDocument/2006/relationships/notesSlide" Target="../notesSlides/notesSlide105.xml"/><Relationship Id="rId1" Type="http://schemas.openxmlformats.org/officeDocument/2006/relationships/slideLayout" Target="../slideLayouts/slideLayout5.xml"/><Relationship Id="rId4" Type="http://schemas.openxmlformats.org/officeDocument/2006/relationships/image" Target="../media/image194.emf"/></Relationships>
</file>

<file path=ppt/slides/_rels/slide113.xml.rels><?xml version="1.0" encoding="UTF-8" standalone="yes"?>
<Relationships xmlns="http://schemas.openxmlformats.org/package/2006/relationships"><Relationship Id="rId3" Type="http://schemas.openxmlformats.org/officeDocument/2006/relationships/image" Target="../media/image196.emf"/><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197.emf"/><Relationship Id="rId2" Type="http://schemas.openxmlformats.org/officeDocument/2006/relationships/notesSlide" Target="../notesSlides/notesSlide107.xml"/><Relationship Id="rId1" Type="http://schemas.openxmlformats.org/officeDocument/2006/relationships/slideLayout" Target="../slideLayouts/slideLayout5.xml"/><Relationship Id="rId4" Type="http://schemas.openxmlformats.org/officeDocument/2006/relationships/image" Target="../media/image50.emf"/></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5.xml"/><Relationship Id="rId1" Type="http://schemas.openxmlformats.org/officeDocument/2006/relationships/vmlDrawing" Target="../drawings/vmlDrawing41.vml"/><Relationship Id="rId4" Type="http://schemas.openxmlformats.org/officeDocument/2006/relationships/oleObject" Target="../embeddings/oleObject66.bin"/></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16.xml"/><Relationship Id="rId1" Type="http://schemas.openxmlformats.org/officeDocument/2006/relationships/vmlDrawing" Target="../drawings/vmlDrawing42.v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oleObject" Target="../embeddings/oleObject70.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oleObject" Target="../embeddings/oleObject72.bin"/><Relationship Id="rId4" Type="http://schemas.openxmlformats.org/officeDocument/2006/relationships/oleObject" Target="../embeddings/oleObject71.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oleObject" Target="../embeddings/oleObject73.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oleObject" Target="../embeddings/oleObject75.bin"/><Relationship Id="rId4" Type="http://schemas.openxmlformats.org/officeDocument/2006/relationships/oleObject" Target="../embeddings/oleObject74.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15.xml"/><Relationship Id="rId1" Type="http://schemas.openxmlformats.org/officeDocument/2006/relationships/vmlDrawing" Target="../drawings/vmlDrawing47.vml"/><Relationship Id="rId5" Type="http://schemas.openxmlformats.org/officeDocument/2006/relationships/oleObject" Target="../embeddings/oleObject77.bin"/><Relationship Id="rId4" Type="http://schemas.openxmlformats.org/officeDocument/2006/relationships/oleObject" Target="../embeddings/oleObject76.bin"/></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19.xml"/><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73.emf"/></Relationships>
</file>

<file path=ppt/slides/_rels/slide12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20.xml"/><Relationship Id="rId1" Type="http://schemas.openxmlformats.org/officeDocument/2006/relationships/slideLayout" Target="../slideLayouts/slideLayout7.xml"/><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oleObject" Target="../embeddings/oleObject79.bin"/><Relationship Id="rId5" Type="http://schemas.openxmlformats.org/officeDocument/2006/relationships/image" Target="../media/image80.emf"/><Relationship Id="rId4" Type="http://schemas.openxmlformats.org/officeDocument/2006/relationships/oleObject" Target="../embeddings/oleObject78.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oleObject" Target="../embeddings/oleObject82.bin"/><Relationship Id="rId5" Type="http://schemas.openxmlformats.org/officeDocument/2006/relationships/oleObject" Target="../embeddings/oleObject81.bin"/><Relationship Id="rId4" Type="http://schemas.openxmlformats.org/officeDocument/2006/relationships/oleObject" Target="../embeddings/oleObject8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130.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123.xml"/><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85.emf"/></Relationships>
</file>

<file path=ppt/slides/_rels/slide131.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125.xml"/><Relationship Id="rId1" Type="http://schemas.openxmlformats.org/officeDocument/2006/relationships/slideLayout" Target="../slideLayouts/slideLayout7.xml"/><Relationship Id="rId5" Type="http://schemas.openxmlformats.org/officeDocument/2006/relationships/image" Target="../media/image89.emf"/><Relationship Id="rId4" Type="http://schemas.openxmlformats.org/officeDocument/2006/relationships/image" Target="../media/image88.emf"/></Relationships>
</file>

<file path=ppt/slides/_rels/slide133.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126.xml"/><Relationship Id="rId1" Type="http://schemas.openxmlformats.org/officeDocument/2006/relationships/slideLayout" Target="../slideLayouts/slideLayout7.xml"/><Relationship Id="rId5" Type="http://schemas.openxmlformats.org/officeDocument/2006/relationships/image" Target="../media/image92.emf"/><Relationship Id="rId4" Type="http://schemas.openxmlformats.org/officeDocument/2006/relationships/image" Target="../media/image91.emf"/></Relationships>
</file>

<file path=ppt/slides/_rels/slide134.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notesSlide" Target="../notesSlides/notesSlide127.xml"/><Relationship Id="rId7"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oleObject" Target="../embeddings/oleObject84.bin"/><Relationship Id="rId5" Type="http://schemas.openxmlformats.org/officeDocument/2006/relationships/image" Target="../media/image91.emf"/><Relationship Id="rId4" Type="http://schemas.openxmlformats.org/officeDocument/2006/relationships/oleObject" Target="../embeddings/oleObject83.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5.xml"/><Relationship Id="rId1" Type="http://schemas.openxmlformats.org/officeDocument/2006/relationships/vmlDrawing" Target="../drawings/vmlDrawing51.vml"/><Relationship Id="rId6" Type="http://schemas.openxmlformats.org/officeDocument/2006/relationships/oleObject" Target="../embeddings/oleObject89.bin"/><Relationship Id="rId5" Type="http://schemas.openxmlformats.org/officeDocument/2006/relationships/oleObject" Target="../embeddings/oleObject88.bin"/><Relationship Id="rId4" Type="http://schemas.openxmlformats.org/officeDocument/2006/relationships/oleObject" Target="../embeddings/oleObject87.bin"/></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image" Target="../media/image100.emf"/></Relationships>
</file>

<file path=ppt/slides/_rels/slide138.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oleObject" Target="../embeddings/oleObject92.bin"/><Relationship Id="rId5" Type="http://schemas.openxmlformats.org/officeDocument/2006/relationships/oleObject" Target="../embeddings/oleObject91.bin"/><Relationship Id="rId4" Type="http://schemas.openxmlformats.org/officeDocument/2006/relationships/oleObject" Target="../embeddings/oleObject90.bin"/></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133.xml"/><Relationship Id="rId1" Type="http://schemas.openxmlformats.org/officeDocument/2006/relationships/slideLayout" Target="../slideLayouts/slideLayout7.xml"/><Relationship Id="rId4" Type="http://schemas.openxmlformats.org/officeDocument/2006/relationships/image" Target="../media/image106.emf"/></Relationships>
</file>

<file path=ppt/slides/_rels/slide141.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134.xml"/><Relationship Id="rId1" Type="http://schemas.openxmlformats.org/officeDocument/2006/relationships/slideLayout" Target="../slideLayouts/slideLayout7.xml"/><Relationship Id="rId4" Type="http://schemas.openxmlformats.org/officeDocument/2006/relationships/image" Target="../media/image108.emf"/></Relationships>
</file>

<file path=ppt/slides/_rels/slide142.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image" Target="../media/image110.emf"/></Relationships>
</file>

<file path=ppt/slides/_rels/slide143.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image" Target="../media/image110.emf"/></Relationships>
</file>

<file path=ppt/slides/_rels/slide144.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137.xml"/><Relationship Id="rId1" Type="http://schemas.openxmlformats.org/officeDocument/2006/relationships/slideLayout" Target="../slideLayouts/slideLayout7.xml"/><Relationship Id="rId4" Type="http://schemas.openxmlformats.org/officeDocument/2006/relationships/image" Target="../media/image113.emf"/></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3" Type="http://schemas.openxmlformats.org/officeDocument/2006/relationships/image" Target="../media/image211.emf"/><Relationship Id="rId2" Type="http://schemas.openxmlformats.org/officeDocument/2006/relationships/image" Target="../media/image210.emf"/><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213.emf"/><Relationship Id="rId2" Type="http://schemas.openxmlformats.org/officeDocument/2006/relationships/image" Target="../media/image212.png"/><Relationship Id="rId1" Type="http://schemas.openxmlformats.org/officeDocument/2006/relationships/slideLayout" Target="../slideLayouts/slideLayout5.xml"/><Relationship Id="rId4" Type="http://schemas.openxmlformats.org/officeDocument/2006/relationships/image" Target="../media/image214.emf"/></Relationships>
</file>

<file path=ppt/slides/_rels/slide149.xml.rels><?xml version="1.0" encoding="UTF-8" standalone="yes"?>
<Relationships xmlns="http://schemas.openxmlformats.org/package/2006/relationships"><Relationship Id="rId2" Type="http://schemas.openxmlformats.org/officeDocument/2006/relationships/image" Target="../media/image2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35.jpeg"/><Relationship Id="rId5" Type="http://schemas.openxmlformats.org/officeDocument/2006/relationships/oleObject" Target="../embeddings/oleObject7.bin"/><Relationship Id="rId4" Type="http://schemas.openxmlformats.org/officeDocument/2006/relationships/image" Target="../media/image34.jpeg"/></Relationships>
</file>

<file path=ppt/slides/_rels/slide150.xml.rels><?xml version="1.0" encoding="UTF-8" standalone="yes"?>
<Relationships xmlns="http://schemas.openxmlformats.org/package/2006/relationships"><Relationship Id="rId8" Type="http://schemas.openxmlformats.org/officeDocument/2006/relationships/image" Target="../media/image222.emf"/><Relationship Id="rId3" Type="http://schemas.openxmlformats.org/officeDocument/2006/relationships/image" Target="../media/image217.emf"/><Relationship Id="rId7" Type="http://schemas.openxmlformats.org/officeDocument/2006/relationships/image" Target="../media/image221.emf"/><Relationship Id="rId2" Type="http://schemas.openxmlformats.org/officeDocument/2006/relationships/image" Target="../media/image216.emf"/><Relationship Id="rId1" Type="http://schemas.openxmlformats.org/officeDocument/2006/relationships/slideLayout" Target="../slideLayouts/slideLayout5.xml"/><Relationship Id="rId6" Type="http://schemas.openxmlformats.org/officeDocument/2006/relationships/image" Target="../media/image220.emf"/><Relationship Id="rId5" Type="http://schemas.openxmlformats.org/officeDocument/2006/relationships/image" Target="../media/image219.emf"/><Relationship Id="rId4" Type="http://schemas.openxmlformats.org/officeDocument/2006/relationships/image" Target="../media/image218.emf"/></Relationships>
</file>

<file path=ppt/slides/_rels/slide151.xml.rels><?xml version="1.0" encoding="UTF-8" standalone="yes"?>
<Relationships xmlns="http://schemas.openxmlformats.org/package/2006/relationships"><Relationship Id="rId3" Type="http://schemas.openxmlformats.org/officeDocument/2006/relationships/image" Target="../media/image224.emf"/><Relationship Id="rId2" Type="http://schemas.openxmlformats.org/officeDocument/2006/relationships/image" Target="../media/image223.emf"/><Relationship Id="rId1" Type="http://schemas.openxmlformats.org/officeDocument/2006/relationships/slideLayout" Target="../slideLayouts/slideLayout5.xml"/><Relationship Id="rId5" Type="http://schemas.openxmlformats.org/officeDocument/2006/relationships/image" Target="../media/image226.emf"/><Relationship Id="rId4" Type="http://schemas.openxmlformats.org/officeDocument/2006/relationships/image" Target="../media/image225.emf"/></Relationships>
</file>

<file path=ppt/slides/_rels/slide152.xml.rels><?xml version="1.0" encoding="UTF-8" standalone="yes"?>
<Relationships xmlns="http://schemas.openxmlformats.org/package/2006/relationships"><Relationship Id="rId2" Type="http://schemas.openxmlformats.org/officeDocument/2006/relationships/image" Target="../media/image227.png"/><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3" Type="http://schemas.openxmlformats.org/officeDocument/2006/relationships/image" Target="../media/image229.emf"/><Relationship Id="rId2" Type="http://schemas.openxmlformats.org/officeDocument/2006/relationships/image" Target="../media/image228.png"/><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3" Type="http://schemas.openxmlformats.org/officeDocument/2006/relationships/image" Target="../media/image231.emf"/><Relationship Id="rId2" Type="http://schemas.openxmlformats.org/officeDocument/2006/relationships/image" Target="../media/image230.png"/><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notesSlide" Target="../notesSlides/notesSlide141.xml"/><Relationship Id="rId1" Type="http://schemas.openxmlformats.org/officeDocument/2006/relationships/slideLayout" Target="../slideLayouts/slideLayout5.xml"/><Relationship Id="rId5" Type="http://schemas.openxmlformats.org/officeDocument/2006/relationships/image" Target="../media/image120.png"/><Relationship Id="rId4" Type="http://schemas.openxmlformats.org/officeDocument/2006/relationships/image" Target="../media/image119.emf"/></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2.xml"/><Relationship Id="rId7" Type="http://schemas.openxmlformats.org/officeDocument/2006/relationships/oleObject" Target="../embeddings/oleObject93.bin"/><Relationship Id="rId2" Type="http://schemas.openxmlformats.org/officeDocument/2006/relationships/slideLayout" Target="../slideLayouts/slideLayout5.xml"/><Relationship Id="rId1" Type="http://schemas.openxmlformats.org/officeDocument/2006/relationships/vmlDrawing" Target="../drawings/vmlDrawing53.vml"/><Relationship Id="rId6" Type="http://schemas.openxmlformats.org/officeDocument/2006/relationships/image" Target="../media/image234.emf"/><Relationship Id="rId5" Type="http://schemas.openxmlformats.org/officeDocument/2006/relationships/image" Target="../media/image233.emf"/><Relationship Id="rId4" Type="http://schemas.openxmlformats.org/officeDocument/2006/relationships/image" Target="../media/image232.emf"/></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234.emf"/><Relationship Id="rId5" Type="http://schemas.openxmlformats.org/officeDocument/2006/relationships/oleObject" Target="../embeddings/oleObject95.bin"/><Relationship Id="rId4" Type="http://schemas.openxmlformats.org/officeDocument/2006/relationships/oleObject" Target="../embeddings/oleObject94.bin"/></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236.emf"/><Relationship Id="rId2" Type="http://schemas.openxmlformats.org/officeDocument/2006/relationships/notesSlide" Target="../notesSlides/notesSlide145.xml"/><Relationship Id="rId1" Type="http://schemas.openxmlformats.org/officeDocument/2006/relationships/slideLayout" Target="../slideLayouts/slideLayout5.xml"/><Relationship Id="rId5" Type="http://schemas.openxmlformats.org/officeDocument/2006/relationships/image" Target="../media/image237.emf"/><Relationship Id="rId4" Type="http://schemas.openxmlformats.org/officeDocument/2006/relationships/image" Target="../media/image50.emf"/></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5.xml"/><Relationship Id="rId1" Type="http://schemas.openxmlformats.org/officeDocument/2006/relationships/vmlDrawing" Target="../drawings/vmlDrawing55.vml"/><Relationship Id="rId6" Type="http://schemas.openxmlformats.org/officeDocument/2006/relationships/image" Target="../media/image240.emf"/><Relationship Id="rId5" Type="http://schemas.openxmlformats.org/officeDocument/2006/relationships/image" Target="../media/image239.emf"/><Relationship Id="rId4" Type="http://schemas.openxmlformats.org/officeDocument/2006/relationships/oleObject" Target="../embeddings/oleObject96.bin"/></Relationships>
</file>

<file path=ppt/slides/_rels/slide163.xml.rels><?xml version="1.0" encoding="UTF-8" standalone="yes"?>
<Relationships xmlns="http://schemas.openxmlformats.org/package/2006/relationships"><Relationship Id="rId3" Type="http://schemas.openxmlformats.org/officeDocument/2006/relationships/image" Target="../media/image241.emf"/><Relationship Id="rId2" Type="http://schemas.openxmlformats.org/officeDocument/2006/relationships/notesSlide" Target="../notesSlides/notesSlide147.xml"/><Relationship Id="rId1" Type="http://schemas.openxmlformats.org/officeDocument/2006/relationships/slideLayout" Target="../slideLayouts/slideLayout5.xml"/><Relationship Id="rId5" Type="http://schemas.openxmlformats.org/officeDocument/2006/relationships/image" Target="../media/image243.emf"/><Relationship Id="rId4" Type="http://schemas.openxmlformats.org/officeDocument/2006/relationships/image" Target="../media/image242.emf"/></Relationships>
</file>

<file path=ppt/slides/_rels/slide164.xml.rels><?xml version="1.0" encoding="UTF-8" standalone="yes"?>
<Relationships xmlns="http://schemas.openxmlformats.org/package/2006/relationships"><Relationship Id="rId3" Type="http://schemas.openxmlformats.org/officeDocument/2006/relationships/image" Target="../media/image244.emf"/><Relationship Id="rId2" Type="http://schemas.openxmlformats.org/officeDocument/2006/relationships/notesSlide" Target="../notesSlides/notesSlide148.xml"/><Relationship Id="rId1" Type="http://schemas.openxmlformats.org/officeDocument/2006/relationships/slideLayout" Target="../slideLayouts/slideLayout5.xml"/><Relationship Id="rId5" Type="http://schemas.openxmlformats.org/officeDocument/2006/relationships/image" Target="../media/image246.emf"/><Relationship Id="rId4" Type="http://schemas.openxmlformats.org/officeDocument/2006/relationships/image" Target="../media/image245.emf"/></Relationships>
</file>

<file path=ppt/slides/_rels/slide165.xml.rels><?xml version="1.0" encoding="UTF-8" standalone="yes"?>
<Relationships xmlns="http://schemas.openxmlformats.org/package/2006/relationships"><Relationship Id="rId3" Type="http://schemas.openxmlformats.org/officeDocument/2006/relationships/image" Target="../media/image247.emf"/><Relationship Id="rId2" Type="http://schemas.openxmlformats.org/officeDocument/2006/relationships/notesSlide" Target="../notesSlides/notesSlide149.xml"/><Relationship Id="rId1" Type="http://schemas.openxmlformats.org/officeDocument/2006/relationships/slideLayout" Target="../slideLayouts/slideLayout5.xml"/><Relationship Id="rId4" Type="http://schemas.openxmlformats.org/officeDocument/2006/relationships/image" Target="../media/image246.emf"/></Relationships>
</file>

<file path=ppt/slides/_rels/slide166.xml.rels><?xml version="1.0" encoding="UTF-8" standalone="yes"?>
<Relationships xmlns="http://schemas.openxmlformats.org/package/2006/relationships"><Relationship Id="rId3" Type="http://schemas.openxmlformats.org/officeDocument/2006/relationships/image" Target="../media/image248.emf"/><Relationship Id="rId2" Type="http://schemas.openxmlformats.org/officeDocument/2006/relationships/notesSlide" Target="../notesSlides/notesSlide150.xml"/><Relationship Id="rId1" Type="http://schemas.openxmlformats.org/officeDocument/2006/relationships/slideLayout" Target="../slideLayouts/slideLayout5.xml"/><Relationship Id="rId5" Type="http://schemas.openxmlformats.org/officeDocument/2006/relationships/image" Target="../media/image249.emf"/><Relationship Id="rId4" Type="http://schemas.openxmlformats.org/officeDocument/2006/relationships/image" Target="../media/image246.emf"/></Relationships>
</file>

<file path=ppt/slides/_rels/slide167.xml.rels><?xml version="1.0" encoding="UTF-8" standalone="yes"?>
<Relationships xmlns="http://schemas.openxmlformats.org/package/2006/relationships"><Relationship Id="rId3" Type="http://schemas.openxmlformats.org/officeDocument/2006/relationships/image" Target="../media/image249.emf"/><Relationship Id="rId2" Type="http://schemas.openxmlformats.org/officeDocument/2006/relationships/image" Target="../media/image250.emf"/><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2" Type="http://schemas.openxmlformats.org/officeDocument/2006/relationships/image" Target="../media/image251.emf"/><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2" Type="http://schemas.openxmlformats.org/officeDocument/2006/relationships/image" Target="../media/image252.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152.xml"/><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117.emf"/></Relationships>
</file>

<file path=ppt/slides/_rels/slide172.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notesSlide" Target="../notesSlides/notesSlide153.xml"/><Relationship Id="rId1" Type="http://schemas.openxmlformats.org/officeDocument/2006/relationships/slideLayout" Target="../slideLayouts/slideLayout5.xml"/><Relationship Id="rId5" Type="http://schemas.openxmlformats.org/officeDocument/2006/relationships/image" Target="../media/image120.png"/><Relationship Id="rId4" Type="http://schemas.openxmlformats.org/officeDocument/2006/relationships/image" Target="../media/image119.emf"/></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4.xml"/><Relationship Id="rId7" Type="http://schemas.openxmlformats.org/officeDocument/2006/relationships/oleObject" Target="../embeddings/oleObject97.bin"/><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image" Target="../media/image124.emf"/><Relationship Id="rId5" Type="http://schemas.openxmlformats.org/officeDocument/2006/relationships/image" Target="../media/image123.emf"/><Relationship Id="rId4" Type="http://schemas.openxmlformats.org/officeDocument/2006/relationships/image" Target="../media/image122.emf"/></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oleObject" Target="../embeddings/oleObject99.bin"/><Relationship Id="rId5" Type="http://schemas.openxmlformats.org/officeDocument/2006/relationships/image" Target="../media/image124.emf"/><Relationship Id="rId4" Type="http://schemas.openxmlformats.org/officeDocument/2006/relationships/oleObject" Target="../embeddings/oleObject98.bin"/></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image" Target="../media/image130.emf"/><Relationship Id="rId5" Type="http://schemas.openxmlformats.org/officeDocument/2006/relationships/image" Target="../media/image129.emf"/><Relationship Id="rId4" Type="http://schemas.openxmlformats.org/officeDocument/2006/relationships/oleObject" Target="../embeddings/oleObject100.bin"/></Relationships>
</file>

<file path=ppt/slides/_rels/slide178.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notesSlide" Target="../notesSlides/notesSlide159.xml"/><Relationship Id="rId1" Type="http://schemas.openxmlformats.org/officeDocument/2006/relationships/slideLayout" Target="../slideLayouts/slideLayout7.xml"/><Relationship Id="rId4" Type="http://schemas.openxmlformats.org/officeDocument/2006/relationships/image" Target="../media/image132.emf"/></Relationships>
</file>

<file path=ppt/slides/_rels/slide179.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notesSlide" Target="../notesSlides/notesSlide160.xml"/><Relationship Id="rId1" Type="http://schemas.openxmlformats.org/officeDocument/2006/relationships/slideLayout" Target="../slideLayouts/slideLayout7.xml"/><Relationship Id="rId4" Type="http://schemas.openxmlformats.org/officeDocument/2006/relationships/image" Target="../media/image13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notesSlide" Target="../notesSlides/notesSlide161.xml"/><Relationship Id="rId1" Type="http://schemas.openxmlformats.org/officeDocument/2006/relationships/slideLayout" Target="../slideLayouts/slideLayout7.xml"/><Relationship Id="rId4" Type="http://schemas.openxmlformats.org/officeDocument/2006/relationships/image" Target="../media/image134.emf"/></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3" Type="http://schemas.openxmlformats.org/officeDocument/2006/relationships/image" Target="../media/image254.emf"/><Relationship Id="rId2" Type="http://schemas.openxmlformats.org/officeDocument/2006/relationships/image" Target="../media/image253.emf"/><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3" Type="http://schemas.openxmlformats.org/officeDocument/2006/relationships/image" Target="../media/image256.emf"/><Relationship Id="rId2" Type="http://schemas.openxmlformats.org/officeDocument/2006/relationships/image" Target="../media/image255.emf"/><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8" Type="http://schemas.openxmlformats.org/officeDocument/2006/relationships/image" Target="../media/image262.emf"/><Relationship Id="rId3" Type="http://schemas.openxmlformats.org/officeDocument/2006/relationships/image" Target="../media/image257.emf"/><Relationship Id="rId7" Type="http://schemas.openxmlformats.org/officeDocument/2006/relationships/image" Target="../media/image261.emf"/><Relationship Id="rId2" Type="http://schemas.openxmlformats.org/officeDocument/2006/relationships/image" Target="../media/image222.emf"/><Relationship Id="rId1" Type="http://schemas.openxmlformats.org/officeDocument/2006/relationships/slideLayout" Target="../slideLayouts/slideLayout5.xml"/><Relationship Id="rId6" Type="http://schemas.openxmlformats.org/officeDocument/2006/relationships/image" Target="../media/image260.emf"/><Relationship Id="rId5" Type="http://schemas.openxmlformats.org/officeDocument/2006/relationships/image" Target="../media/image259.emf"/><Relationship Id="rId4" Type="http://schemas.openxmlformats.org/officeDocument/2006/relationships/image" Target="../media/image258.emf"/><Relationship Id="rId9" Type="http://schemas.openxmlformats.org/officeDocument/2006/relationships/image" Target="../media/image263.emf"/></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265.emf"/><Relationship Id="rId2" Type="http://schemas.openxmlformats.org/officeDocument/2006/relationships/image" Target="../media/image264.png"/><Relationship Id="rId1" Type="http://schemas.openxmlformats.org/officeDocument/2006/relationships/slideLayout" Target="../slideLayouts/slideLayout5.xml"/><Relationship Id="rId4" Type="http://schemas.openxmlformats.org/officeDocument/2006/relationships/image" Target="../media/image213.emf"/></Relationships>
</file>

<file path=ppt/slides/_rels/slide187.xml.rels><?xml version="1.0" encoding="UTF-8" standalone="yes"?>
<Relationships xmlns="http://schemas.openxmlformats.org/package/2006/relationships"><Relationship Id="rId2" Type="http://schemas.openxmlformats.org/officeDocument/2006/relationships/image" Target="../media/image266.png"/><Relationship Id="rId1" Type="http://schemas.openxmlformats.org/officeDocument/2006/relationships/slideLayout" Target="../slideLayouts/slideLayout5.xml"/></Relationships>
</file>

<file path=ppt/slides/_rels/slide188.xml.rels><?xml version="1.0" encoding="UTF-8" standalone="yes"?>
<Relationships xmlns="http://schemas.openxmlformats.org/package/2006/relationships"><Relationship Id="rId3" Type="http://schemas.openxmlformats.org/officeDocument/2006/relationships/image" Target="../media/image268.emf"/><Relationship Id="rId7" Type="http://schemas.openxmlformats.org/officeDocument/2006/relationships/image" Target="../media/image272.emf"/><Relationship Id="rId2" Type="http://schemas.openxmlformats.org/officeDocument/2006/relationships/image" Target="../media/image267.emf"/><Relationship Id="rId1" Type="http://schemas.openxmlformats.org/officeDocument/2006/relationships/slideLayout" Target="../slideLayouts/slideLayout5.xml"/><Relationship Id="rId6" Type="http://schemas.openxmlformats.org/officeDocument/2006/relationships/image" Target="../media/image271.emf"/><Relationship Id="rId5" Type="http://schemas.openxmlformats.org/officeDocument/2006/relationships/image" Target="../media/image270.emf"/><Relationship Id="rId4" Type="http://schemas.openxmlformats.org/officeDocument/2006/relationships/image" Target="../media/image269.emf"/></Relationships>
</file>

<file path=ppt/slides/_rels/slide189.xml.rels><?xml version="1.0" encoding="UTF-8" standalone="yes"?>
<Relationships xmlns="http://schemas.openxmlformats.org/package/2006/relationships"><Relationship Id="rId3" Type="http://schemas.openxmlformats.org/officeDocument/2006/relationships/image" Target="../media/image274.emf"/><Relationship Id="rId2" Type="http://schemas.openxmlformats.org/officeDocument/2006/relationships/image" Target="../media/image273.png"/><Relationship Id="rId1" Type="http://schemas.openxmlformats.org/officeDocument/2006/relationships/slideLayout" Target="../slideLayouts/slideLayout5.xml"/><Relationship Id="rId4" Type="http://schemas.openxmlformats.org/officeDocument/2006/relationships/image" Target="../media/image275.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vmlDrawing" Target="../drawings/vmlDrawing7.vml"/><Relationship Id="rId5" Type="http://schemas.openxmlformats.org/officeDocument/2006/relationships/image" Target="../media/image39.emf"/><Relationship Id="rId4" Type="http://schemas.openxmlformats.org/officeDocument/2006/relationships/oleObject" Target="../embeddings/oleObject9.bin"/></Relationships>
</file>

<file path=ppt/slides/_rels/slide190.xml.rels><?xml version="1.0" encoding="UTF-8" standalone="yes"?>
<Relationships xmlns="http://schemas.openxmlformats.org/package/2006/relationships"><Relationship Id="rId3" Type="http://schemas.openxmlformats.org/officeDocument/2006/relationships/image" Target="../media/image277.emf"/><Relationship Id="rId2" Type="http://schemas.openxmlformats.org/officeDocument/2006/relationships/image" Target="../media/image276.emf"/><Relationship Id="rId1" Type="http://schemas.openxmlformats.org/officeDocument/2006/relationships/slideLayout" Target="../slideLayouts/slideLayout5.xml"/><Relationship Id="rId5" Type="http://schemas.openxmlformats.org/officeDocument/2006/relationships/image" Target="../media/image279.emf"/><Relationship Id="rId4" Type="http://schemas.openxmlformats.org/officeDocument/2006/relationships/image" Target="../media/image278.emf"/></Relationships>
</file>

<file path=ppt/slides/_rels/slide191.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3" Type="http://schemas.openxmlformats.org/officeDocument/2006/relationships/image" Target="../media/image282.emf"/><Relationship Id="rId2" Type="http://schemas.openxmlformats.org/officeDocument/2006/relationships/image" Target="../media/image281.png"/><Relationship Id="rId1" Type="http://schemas.openxmlformats.org/officeDocument/2006/relationships/slideLayout" Target="../slideLayouts/slideLayout5.xml"/><Relationship Id="rId4" Type="http://schemas.openxmlformats.org/officeDocument/2006/relationships/image" Target="../media/image283.emf"/></Relationships>
</file>

<file path=ppt/slides/_rels/slide193.xml.rels><?xml version="1.0" encoding="UTF-8" standalone="yes"?>
<Relationships xmlns="http://schemas.openxmlformats.org/package/2006/relationships"><Relationship Id="rId3" Type="http://schemas.openxmlformats.org/officeDocument/2006/relationships/image" Target="../media/image282.emf"/><Relationship Id="rId2" Type="http://schemas.openxmlformats.org/officeDocument/2006/relationships/image" Target="../media/image284.png"/><Relationship Id="rId1" Type="http://schemas.openxmlformats.org/officeDocument/2006/relationships/slideLayout" Target="../slideLayouts/slideLayout5.xml"/><Relationship Id="rId4" Type="http://schemas.openxmlformats.org/officeDocument/2006/relationships/image" Target="../media/image283.emf"/></Relationships>
</file>

<file path=ppt/slides/_rels/slide194.xml.rels><?xml version="1.0" encoding="UTF-8" standalone="yes"?>
<Relationships xmlns="http://schemas.openxmlformats.org/package/2006/relationships"><Relationship Id="rId3" Type="http://schemas.openxmlformats.org/officeDocument/2006/relationships/image" Target="../media/image282.emf"/><Relationship Id="rId2" Type="http://schemas.openxmlformats.org/officeDocument/2006/relationships/image" Target="../media/image285.png"/><Relationship Id="rId1" Type="http://schemas.openxmlformats.org/officeDocument/2006/relationships/slideLayout" Target="../slideLayouts/slideLayout5.xml"/><Relationship Id="rId4" Type="http://schemas.openxmlformats.org/officeDocument/2006/relationships/image" Target="../media/image283.emf"/></Relationships>
</file>

<file path=ppt/slides/_rels/slide195.xml.rels><?xml version="1.0" encoding="UTF-8" standalone="yes"?>
<Relationships xmlns="http://schemas.openxmlformats.org/package/2006/relationships"><Relationship Id="rId3" Type="http://schemas.openxmlformats.org/officeDocument/2006/relationships/image" Target="../media/image287.emf"/><Relationship Id="rId2" Type="http://schemas.openxmlformats.org/officeDocument/2006/relationships/image" Target="../media/image286.emf"/><Relationship Id="rId1" Type="http://schemas.openxmlformats.org/officeDocument/2006/relationships/slideLayout" Target="../slideLayouts/slideLayout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5.xml"/></Relationships>
</file>

<file path=ppt/slides/_rels/slide198.xml.rels><?xml version="1.0" encoding="UTF-8" standalone="yes"?>
<Relationships xmlns="http://schemas.openxmlformats.org/package/2006/relationships"><Relationship Id="rId3" Type="http://schemas.openxmlformats.org/officeDocument/2006/relationships/image" Target="../media/image289.emf"/><Relationship Id="rId2" Type="http://schemas.openxmlformats.org/officeDocument/2006/relationships/image" Target="../media/image288.emf"/><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2" Type="http://schemas.openxmlformats.org/officeDocument/2006/relationships/image" Target="../media/image290.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1.emf"/></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291.emf"/><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3" Type="http://schemas.openxmlformats.org/officeDocument/2006/relationships/image" Target="../media/image292.emf"/><Relationship Id="rId2" Type="http://schemas.openxmlformats.org/officeDocument/2006/relationships/notesSlide" Target="../notesSlides/notesSlide166.xml"/><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3" Type="http://schemas.openxmlformats.org/officeDocument/2006/relationships/image" Target="../media/image294.emf"/><Relationship Id="rId2" Type="http://schemas.openxmlformats.org/officeDocument/2006/relationships/slideLayout" Target="../slideLayouts/slideLayout5.xml"/><Relationship Id="rId1" Type="http://schemas.openxmlformats.org/officeDocument/2006/relationships/vmlDrawing" Target="../drawings/vmlDrawing59.vml"/><Relationship Id="rId4" Type="http://schemas.openxmlformats.org/officeDocument/2006/relationships/oleObject" Target="../embeddings/oleObject101.bin"/></Relationships>
</file>

<file path=ppt/slides/_rels/slide204.xml.rels><?xml version="1.0" encoding="UTF-8" standalone="yes"?>
<Relationships xmlns="http://schemas.openxmlformats.org/package/2006/relationships"><Relationship Id="rId2" Type="http://schemas.openxmlformats.org/officeDocument/2006/relationships/image" Target="../media/image295.emf"/><Relationship Id="rId1" Type="http://schemas.openxmlformats.org/officeDocument/2006/relationships/slideLayout" Target="../slideLayouts/slideLayout5.xml"/></Relationships>
</file>

<file path=ppt/slides/_rels/slide205.xml.rels><?xml version="1.0" encoding="UTF-8" standalone="yes"?>
<Relationships xmlns="http://schemas.openxmlformats.org/package/2006/relationships"><Relationship Id="rId3" Type="http://schemas.openxmlformats.org/officeDocument/2006/relationships/image" Target="../media/image296.emf"/><Relationship Id="rId2" Type="http://schemas.openxmlformats.org/officeDocument/2006/relationships/notesSlide" Target="../notesSlides/notesSlide167.xml"/><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2" Type="http://schemas.openxmlformats.org/officeDocument/2006/relationships/image" Target="../media/image297.emf"/><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2" Type="http://schemas.openxmlformats.org/officeDocument/2006/relationships/image" Target="../media/image298.emf"/><Relationship Id="rId1" Type="http://schemas.openxmlformats.org/officeDocument/2006/relationships/slideLayout" Target="../slideLayouts/slideLayout5.xml"/></Relationships>
</file>

<file path=ppt/slides/_rels/slide208.xml.rels><?xml version="1.0" encoding="UTF-8" standalone="yes"?>
<Relationships xmlns="http://schemas.openxmlformats.org/package/2006/relationships"><Relationship Id="rId2" Type="http://schemas.openxmlformats.org/officeDocument/2006/relationships/image" Target="../media/image299.emf"/><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10.xml.rels><?xml version="1.0" encoding="UTF-8" standalone="yes"?>
<Relationships xmlns="http://schemas.openxmlformats.org/package/2006/relationships"><Relationship Id="rId2" Type="http://schemas.openxmlformats.org/officeDocument/2006/relationships/image" Target="../media/image300.emf"/><Relationship Id="rId1" Type="http://schemas.openxmlformats.org/officeDocument/2006/relationships/slideLayout" Target="../slideLayouts/slideLayout5.xml"/></Relationships>
</file>

<file path=ppt/slides/_rels/slide211.xml.rels><?xml version="1.0" encoding="UTF-8" standalone="yes"?>
<Relationships xmlns="http://schemas.openxmlformats.org/package/2006/relationships"><Relationship Id="rId2" Type="http://schemas.openxmlformats.org/officeDocument/2006/relationships/image" Target="../media/image301.emf"/><Relationship Id="rId1" Type="http://schemas.openxmlformats.org/officeDocument/2006/relationships/slideLayout" Target="../slideLayouts/slideLayout5.xml"/></Relationships>
</file>

<file path=ppt/slides/_rels/slide212.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5.xml"/><Relationship Id="rId1" Type="http://schemas.openxmlformats.org/officeDocument/2006/relationships/vmlDrawing" Target="../drawings/vmlDrawing60.vml"/><Relationship Id="rId4" Type="http://schemas.openxmlformats.org/officeDocument/2006/relationships/image" Target="../media/image303.emf"/></Relationships>
</file>

<file path=ppt/slides/_rels/slide213.xml.rels><?xml version="1.0" encoding="UTF-8" standalone="yes"?>
<Relationships xmlns="http://schemas.openxmlformats.org/package/2006/relationships"><Relationship Id="rId2" Type="http://schemas.openxmlformats.org/officeDocument/2006/relationships/image" Target="../media/image304.emf"/><Relationship Id="rId1" Type="http://schemas.openxmlformats.org/officeDocument/2006/relationships/slideLayout" Target="../slideLayouts/slideLayout5.xml"/></Relationships>
</file>

<file path=ppt/slides/_rels/slide214.xml.rels><?xml version="1.0" encoding="UTF-8" standalone="yes"?>
<Relationships xmlns="http://schemas.openxmlformats.org/package/2006/relationships"><Relationship Id="rId2" Type="http://schemas.openxmlformats.org/officeDocument/2006/relationships/image" Target="../media/image305.emf"/><Relationship Id="rId1" Type="http://schemas.openxmlformats.org/officeDocument/2006/relationships/slideLayout" Target="../slideLayouts/slideLayout5.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306.emf"/><Relationship Id="rId1" Type="http://schemas.openxmlformats.org/officeDocument/2006/relationships/slideLayout" Target="../slideLayouts/slideLayout5.xml"/></Relationships>
</file>

<file path=ppt/slides/_rels/slide21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307.emf"/><Relationship Id="rId1" Type="http://schemas.openxmlformats.org/officeDocument/2006/relationships/slideLayout" Target="../slideLayouts/slideLayout5.xml"/></Relationships>
</file>

<file path=ppt/slides/_rels/slide218.xml.rels><?xml version="1.0" encoding="UTF-8" standalone="yes"?>
<Relationships xmlns="http://schemas.openxmlformats.org/package/2006/relationships"><Relationship Id="rId2" Type="http://schemas.openxmlformats.org/officeDocument/2006/relationships/image" Target="../media/image308.emf"/><Relationship Id="rId1" Type="http://schemas.openxmlformats.org/officeDocument/2006/relationships/slideLayout" Target="../slideLayouts/slideLayout5.xml"/></Relationships>
</file>

<file path=ppt/slides/_rels/slide219.xml.rels><?xml version="1.0" encoding="UTF-8" standalone="yes"?>
<Relationships xmlns="http://schemas.openxmlformats.org/package/2006/relationships"><Relationship Id="rId2" Type="http://schemas.openxmlformats.org/officeDocument/2006/relationships/image" Target="../media/image309.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220.xml.rels><?xml version="1.0" encoding="UTF-8" standalone="yes"?>
<Relationships xmlns="http://schemas.openxmlformats.org/package/2006/relationships"><Relationship Id="rId2" Type="http://schemas.openxmlformats.org/officeDocument/2006/relationships/image" Target="../media/image310.emf"/><Relationship Id="rId1" Type="http://schemas.openxmlformats.org/officeDocument/2006/relationships/slideLayout" Target="../slideLayouts/slideLayout5.xml"/></Relationships>
</file>

<file path=ppt/slides/_rels/slide221.xml.rels><?xml version="1.0" encoding="UTF-8" standalone="yes"?>
<Relationships xmlns="http://schemas.openxmlformats.org/package/2006/relationships"><Relationship Id="rId2" Type="http://schemas.openxmlformats.org/officeDocument/2006/relationships/image" Target="../media/image311.emf"/><Relationship Id="rId1" Type="http://schemas.openxmlformats.org/officeDocument/2006/relationships/slideLayout" Target="../slideLayouts/slideLayout5.xml"/></Relationships>
</file>

<file path=ppt/slides/_rels/slide222.xml.rels><?xml version="1.0" encoding="UTF-8" standalone="yes"?>
<Relationships xmlns="http://schemas.openxmlformats.org/package/2006/relationships"><Relationship Id="rId3" Type="http://schemas.openxmlformats.org/officeDocument/2006/relationships/image" Target="../media/image313.emf"/><Relationship Id="rId2" Type="http://schemas.openxmlformats.org/officeDocument/2006/relationships/image" Target="../media/image312.emf"/><Relationship Id="rId1" Type="http://schemas.openxmlformats.org/officeDocument/2006/relationships/slideLayout" Target="../slideLayouts/slideLayout5.xml"/><Relationship Id="rId4" Type="http://schemas.openxmlformats.org/officeDocument/2006/relationships/image" Target="../media/image314.emf"/></Relationships>
</file>

<file path=ppt/slides/_rels/slide223.xml.rels><?xml version="1.0" encoding="UTF-8" standalone="yes"?>
<Relationships xmlns="http://schemas.openxmlformats.org/package/2006/relationships"><Relationship Id="rId2" Type="http://schemas.openxmlformats.org/officeDocument/2006/relationships/image" Target="../media/image315.emf"/><Relationship Id="rId1" Type="http://schemas.openxmlformats.org/officeDocument/2006/relationships/slideLayout" Target="../slideLayouts/slideLayout5.xml"/></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5.xml"/><Relationship Id="rId1" Type="http://schemas.openxmlformats.org/officeDocument/2006/relationships/vmlDrawing" Target="../drawings/vmlDrawing61.vml"/><Relationship Id="rId4" Type="http://schemas.openxmlformats.org/officeDocument/2006/relationships/image" Target="../media/image317.emf"/></Relationships>
</file>

<file path=ppt/slides/_rels/slide225.xml.rels><?xml version="1.0" encoding="UTF-8" standalone="yes"?>
<Relationships xmlns="http://schemas.openxmlformats.org/package/2006/relationships"><Relationship Id="rId2" Type="http://schemas.openxmlformats.org/officeDocument/2006/relationships/image" Target="../media/image318.emf"/><Relationship Id="rId1" Type="http://schemas.openxmlformats.org/officeDocument/2006/relationships/slideLayout" Target="../slideLayouts/slideLayout5.xml"/></Relationships>
</file>

<file path=ppt/slides/_rels/slide226.xml.rels><?xml version="1.0" encoding="UTF-8" standalone="yes"?>
<Relationships xmlns="http://schemas.openxmlformats.org/package/2006/relationships"><Relationship Id="rId2" Type="http://schemas.openxmlformats.org/officeDocument/2006/relationships/image" Target="../media/image319.emf"/><Relationship Id="rId1" Type="http://schemas.openxmlformats.org/officeDocument/2006/relationships/slideLayout" Target="../slideLayouts/slideLayout5.xml"/></Relationships>
</file>

<file path=ppt/slides/_rels/slide227.xml.rels><?xml version="1.0" encoding="UTF-8" standalone="yes"?>
<Relationships xmlns="http://schemas.openxmlformats.org/package/2006/relationships"><Relationship Id="rId2" Type="http://schemas.openxmlformats.org/officeDocument/2006/relationships/image" Target="../media/image320.emf"/><Relationship Id="rId1" Type="http://schemas.openxmlformats.org/officeDocument/2006/relationships/slideLayout" Target="../slideLayouts/slideLayout5.xml"/></Relationships>
</file>

<file path=ppt/slides/_rels/slide228.xml.rels><?xml version="1.0" encoding="UTF-8" standalone="yes"?>
<Relationships xmlns="http://schemas.openxmlformats.org/package/2006/relationships"><Relationship Id="rId2" Type="http://schemas.openxmlformats.org/officeDocument/2006/relationships/image" Target="../media/image321.emf"/><Relationship Id="rId1" Type="http://schemas.openxmlformats.org/officeDocument/2006/relationships/slideLayout" Target="../slideLayouts/slideLayout5.xml"/></Relationships>
</file>

<file path=ppt/slides/_rels/slide229.xml.rels><?xml version="1.0" encoding="UTF-8" standalone="yes"?>
<Relationships xmlns="http://schemas.openxmlformats.org/package/2006/relationships"><Relationship Id="rId2" Type="http://schemas.openxmlformats.org/officeDocument/2006/relationships/image" Target="../media/image322.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image" Target="../media/image323.emf"/><Relationship Id="rId1" Type="http://schemas.openxmlformats.org/officeDocument/2006/relationships/slideLayout" Target="../slideLayouts/slideLayout5.xml"/></Relationships>
</file>

<file path=ppt/slides/_rels/slide231.xml.rels><?xml version="1.0" encoding="UTF-8" standalone="yes"?>
<Relationships xmlns="http://schemas.openxmlformats.org/package/2006/relationships"><Relationship Id="rId2" Type="http://schemas.openxmlformats.org/officeDocument/2006/relationships/image" Target="../media/image324.emf"/><Relationship Id="rId1" Type="http://schemas.openxmlformats.org/officeDocument/2006/relationships/slideLayout" Target="../slideLayouts/slideLayout5.xml"/></Relationships>
</file>

<file path=ppt/slides/_rels/slide232.xml.rels><?xml version="1.0" encoding="UTF-8" standalone="yes"?>
<Relationships xmlns="http://schemas.openxmlformats.org/package/2006/relationships"><Relationship Id="rId2" Type="http://schemas.openxmlformats.org/officeDocument/2006/relationships/image" Target="../media/image325.emf"/><Relationship Id="rId1" Type="http://schemas.openxmlformats.org/officeDocument/2006/relationships/slideLayout" Target="../slideLayouts/slideLayout5.xml"/></Relationships>
</file>

<file path=ppt/slides/_rels/slide233.xml.rels><?xml version="1.0" encoding="UTF-8" standalone="yes"?>
<Relationships xmlns="http://schemas.openxmlformats.org/package/2006/relationships"><Relationship Id="rId3" Type="http://schemas.openxmlformats.org/officeDocument/2006/relationships/image" Target="../media/image327.emf"/><Relationship Id="rId2" Type="http://schemas.openxmlformats.org/officeDocument/2006/relationships/image" Target="../media/image326.emf"/><Relationship Id="rId1" Type="http://schemas.openxmlformats.org/officeDocument/2006/relationships/slideLayout" Target="../slideLayouts/slideLayout5.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5.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328.emf"/><Relationship Id="rId1" Type="http://schemas.openxmlformats.org/officeDocument/2006/relationships/slideLayout" Target="../slideLayouts/slideLayout5.xml"/></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5.xml"/><Relationship Id="rId1" Type="http://schemas.openxmlformats.org/officeDocument/2006/relationships/vmlDrawing" Target="../drawings/vmlDrawing62.vml"/><Relationship Id="rId6" Type="http://schemas.openxmlformats.org/officeDocument/2006/relationships/image" Target="../media/image331.emf"/><Relationship Id="rId5" Type="http://schemas.openxmlformats.org/officeDocument/2006/relationships/oleObject" Target="../embeddings/oleObject104.bin"/><Relationship Id="rId4" Type="http://schemas.openxmlformats.org/officeDocument/2006/relationships/image" Target="../media/image330.emf"/></Relationships>
</file>

<file path=ppt/slides/_rels/slide238.xml.rels><?xml version="1.0" encoding="UTF-8" standalone="yes"?>
<Relationships xmlns="http://schemas.openxmlformats.org/package/2006/relationships"><Relationship Id="rId2" Type="http://schemas.openxmlformats.org/officeDocument/2006/relationships/image" Target="../media/image332.emf"/><Relationship Id="rId1" Type="http://schemas.openxmlformats.org/officeDocument/2006/relationships/slideLayout" Target="../slideLayouts/slideLayout5.xml"/></Relationships>
</file>

<file path=ppt/slides/_rels/slide239.xml.rels><?xml version="1.0" encoding="UTF-8" standalone="yes"?>
<Relationships xmlns="http://schemas.openxmlformats.org/package/2006/relationships"><Relationship Id="rId2" Type="http://schemas.openxmlformats.org/officeDocument/2006/relationships/image" Target="../media/image333.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1.emf"/><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image" Target="../media/image50.emf"/><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40.xml.rels><?xml version="1.0" encoding="UTF-8" standalone="yes"?>
<Relationships xmlns="http://schemas.openxmlformats.org/package/2006/relationships"><Relationship Id="rId2" Type="http://schemas.openxmlformats.org/officeDocument/2006/relationships/image" Target="../media/image334.emf"/><Relationship Id="rId1" Type="http://schemas.openxmlformats.org/officeDocument/2006/relationships/slideLayout" Target="../slideLayouts/slideLayout5.xml"/></Relationships>
</file>

<file path=ppt/slides/_rels/slide241.xml.rels><?xml version="1.0" encoding="UTF-8" standalone="yes"?>
<Relationships xmlns="http://schemas.openxmlformats.org/package/2006/relationships"><Relationship Id="rId3" Type="http://schemas.openxmlformats.org/officeDocument/2006/relationships/image" Target="../media/image336.emf"/><Relationship Id="rId2" Type="http://schemas.openxmlformats.org/officeDocument/2006/relationships/slideLayout" Target="../slideLayouts/slideLayout5.xml"/><Relationship Id="rId1" Type="http://schemas.openxmlformats.org/officeDocument/2006/relationships/vmlDrawing" Target="../drawings/vmlDrawing63.vml"/><Relationship Id="rId4" Type="http://schemas.openxmlformats.org/officeDocument/2006/relationships/oleObject" Target="../embeddings/oleObject105.bin"/></Relationships>
</file>

<file path=ppt/slides/_rels/slide242.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5.xml"/><Relationship Id="rId1" Type="http://schemas.openxmlformats.org/officeDocument/2006/relationships/vmlDrawing" Target="../drawings/vmlDrawing64.vml"/><Relationship Id="rId4" Type="http://schemas.openxmlformats.org/officeDocument/2006/relationships/image" Target="../media/image338.emf"/></Relationships>
</file>

<file path=ppt/slides/_rels/slide243.xml.rels><?xml version="1.0" encoding="UTF-8" standalone="yes"?>
<Relationships xmlns="http://schemas.openxmlformats.org/package/2006/relationships"><Relationship Id="rId2" Type="http://schemas.openxmlformats.org/officeDocument/2006/relationships/image" Target="../media/image339.emf"/><Relationship Id="rId1" Type="http://schemas.openxmlformats.org/officeDocument/2006/relationships/slideLayout" Target="../slideLayouts/slideLayout5.xml"/></Relationships>
</file>

<file path=ppt/slides/_rels/slide244.xml.rels><?xml version="1.0" encoding="UTF-8" standalone="yes"?>
<Relationships xmlns="http://schemas.openxmlformats.org/package/2006/relationships"><Relationship Id="rId3" Type="http://schemas.openxmlformats.org/officeDocument/2006/relationships/image" Target="../media/image342.emf"/><Relationship Id="rId2" Type="http://schemas.openxmlformats.org/officeDocument/2006/relationships/slideLayout" Target="../slideLayouts/slideLayout5.xml"/><Relationship Id="rId1" Type="http://schemas.openxmlformats.org/officeDocument/2006/relationships/vmlDrawing" Target="../drawings/vmlDrawing65.vml"/><Relationship Id="rId5" Type="http://schemas.openxmlformats.org/officeDocument/2006/relationships/oleObject" Target="../embeddings/oleObject108.bin"/><Relationship Id="rId4" Type="http://schemas.openxmlformats.org/officeDocument/2006/relationships/oleObject" Target="../embeddings/oleObject107.bin"/></Relationships>
</file>

<file path=ppt/slides/_rels/slide245.xml.rels><?xml version="1.0" encoding="UTF-8" standalone="yes"?>
<Relationships xmlns="http://schemas.openxmlformats.org/package/2006/relationships"><Relationship Id="rId3" Type="http://schemas.openxmlformats.org/officeDocument/2006/relationships/image" Target="../media/image344.emf"/><Relationship Id="rId2" Type="http://schemas.openxmlformats.org/officeDocument/2006/relationships/slideLayout" Target="../slideLayouts/slideLayout5.xml"/><Relationship Id="rId1" Type="http://schemas.openxmlformats.org/officeDocument/2006/relationships/vmlDrawing" Target="../drawings/vmlDrawing66.vml"/><Relationship Id="rId5" Type="http://schemas.openxmlformats.org/officeDocument/2006/relationships/image" Target="../media/image345.emf"/><Relationship Id="rId4" Type="http://schemas.openxmlformats.org/officeDocument/2006/relationships/oleObject" Target="../embeddings/oleObject109.bin"/></Relationships>
</file>

<file path=ppt/slides/_rels/slide246.xml.rels><?xml version="1.0" encoding="UTF-8" standalone="yes"?>
<Relationships xmlns="http://schemas.openxmlformats.org/package/2006/relationships"><Relationship Id="rId2" Type="http://schemas.openxmlformats.org/officeDocument/2006/relationships/image" Target="../media/image346.emf"/><Relationship Id="rId1" Type="http://schemas.openxmlformats.org/officeDocument/2006/relationships/slideLayout" Target="../slideLayouts/slideLayout5.xml"/></Relationships>
</file>

<file path=ppt/slides/_rels/slide247.xml.rels><?xml version="1.0" encoding="UTF-8" standalone="yes"?>
<Relationships xmlns="http://schemas.openxmlformats.org/package/2006/relationships"><Relationship Id="rId3" Type="http://schemas.openxmlformats.org/officeDocument/2006/relationships/image" Target="../media/image348.emf"/><Relationship Id="rId2" Type="http://schemas.openxmlformats.org/officeDocument/2006/relationships/image" Target="../media/image347.emf"/><Relationship Id="rId1" Type="http://schemas.openxmlformats.org/officeDocument/2006/relationships/slideLayout" Target="../slideLayouts/slideLayout5.xml"/></Relationships>
</file>

<file path=ppt/slides/_rels/slide248.xml.rels><?xml version="1.0" encoding="UTF-8" standalone="yes"?>
<Relationships xmlns="http://schemas.openxmlformats.org/package/2006/relationships"><Relationship Id="rId3" Type="http://schemas.openxmlformats.org/officeDocument/2006/relationships/image" Target="../media/image350.emf"/><Relationship Id="rId2" Type="http://schemas.openxmlformats.org/officeDocument/2006/relationships/image" Target="../media/image349.emf"/><Relationship Id="rId1" Type="http://schemas.openxmlformats.org/officeDocument/2006/relationships/slideLayout" Target="../slideLayouts/slideLayout5.xml"/></Relationships>
</file>

<file path=ppt/slides/_rels/slide249.xml.rels><?xml version="1.0" encoding="UTF-8" standalone="yes"?>
<Relationships xmlns="http://schemas.openxmlformats.org/package/2006/relationships"><Relationship Id="rId2" Type="http://schemas.openxmlformats.org/officeDocument/2006/relationships/image" Target="../media/image351.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1.emf"/><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50.emf"/><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50.xml.rels><?xml version="1.0" encoding="UTF-8" standalone="yes"?>
<Relationships xmlns="http://schemas.openxmlformats.org/package/2006/relationships"><Relationship Id="rId2" Type="http://schemas.openxmlformats.org/officeDocument/2006/relationships/image" Target="../media/image352.emf"/><Relationship Id="rId1" Type="http://schemas.openxmlformats.org/officeDocument/2006/relationships/slideLayout" Target="../slideLayouts/slideLayout5.xml"/></Relationships>
</file>

<file path=ppt/slides/_rels/slide251.xml.rels><?xml version="1.0" encoding="UTF-8" standalone="yes"?>
<Relationships xmlns="http://schemas.openxmlformats.org/package/2006/relationships"><Relationship Id="rId3" Type="http://schemas.openxmlformats.org/officeDocument/2006/relationships/image" Target="../media/image354.emf"/><Relationship Id="rId2" Type="http://schemas.openxmlformats.org/officeDocument/2006/relationships/image" Target="../media/image353.emf"/><Relationship Id="rId1" Type="http://schemas.openxmlformats.org/officeDocument/2006/relationships/slideLayout" Target="../slideLayouts/slideLayout5.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5.xml"/></Relationships>
</file>

<file path=ppt/slides/_rels/slide253.xml.rels><?xml version="1.0" encoding="UTF-8" standalone="yes"?>
<Relationships xmlns="http://schemas.openxmlformats.org/package/2006/relationships"><Relationship Id="rId2" Type="http://schemas.openxmlformats.org/officeDocument/2006/relationships/image" Target="../media/image355.emf"/><Relationship Id="rId1" Type="http://schemas.openxmlformats.org/officeDocument/2006/relationships/slideLayout" Target="../slideLayouts/slideLayout5.xml"/></Relationships>
</file>

<file path=ppt/slides/_rels/slide254.xml.rels><?xml version="1.0" encoding="UTF-8" standalone="yes"?>
<Relationships xmlns="http://schemas.openxmlformats.org/package/2006/relationships"><Relationship Id="rId2" Type="http://schemas.openxmlformats.org/officeDocument/2006/relationships/image" Target="../media/image356.emf"/><Relationship Id="rId1" Type="http://schemas.openxmlformats.org/officeDocument/2006/relationships/slideLayout" Target="../slideLayouts/slideLayout5.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image" Target="../media/image357.emf"/><Relationship Id="rId1" Type="http://schemas.openxmlformats.org/officeDocument/2006/relationships/slideLayout" Target="../slideLayouts/slideLayout5.xml"/></Relationships>
</file>

<file path=ppt/slides/_rels/slide257.xml.rels><?xml version="1.0" encoding="UTF-8" standalone="yes"?>
<Relationships xmlns="http://schemas.openxmlformats.org/package/2006/relationships"><Relationship Id="rId2" Type="http://schemas.openxmlformats.org/officeDocument/2006/relationships/image" Target="../media/image358.emf"/><Relationship Id="rId1" Type="http://schemas.openxmlformats.org/officeDocument/2006/relationships/slideLayout" Target="../slideLayouts/slideLayout5.xml"/></Relationships>
</file>

<file path=ppt/slides/_rels/slide258.xml.rels><?xml version="1.0" encoding="UTF-8" standalone="yes"?>
<Relationships xmlns="http://schemas.openxmlformats.org/package/2006/relationships"><Relationship Id="rId2" Type="http://schemas.openxmlformats.org/officeDocument/2006/relationships/image" Target="../media/image359.emf"/><Relationship Id="rId1" Type="http://schemas.openxmlformats.org/officeDocument/2006/relationships/slideLayout" Target="../slideLayouts/slideLayout5.xml"/></Relationships>
</file>

<file path=ppt/slides/_rels/slide259.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5.xml"/><Relationship Id="rId1" Type="http://schemas.openxmlformats.org/officeDocument/2006/relationships/vmlDrawing" Target="../drawings/vmlDrawing67.vml"/><Relationship Id="rId5" Type="http://schemas.openxmlformats.org/officeDocument/2006/relationships/oleObject" Target="../embeddings/oleObject111.bin"/><Relationship Id="rId4" Type="http://schemas.openxmlformats.org/officeDocument/2006/relationships/image" Target="../media/image362.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oleObject" Target="../embeddings/oleObject15.bin"/></Relationships>
</file>

<file path=ppt/slides/_rels/slide260.xml.rels><?xml version="1.0" encoding="UTF-8" standalone="yes"?>
<Relationships xmlns="http://schemas.openxmlformats.org/package/2006/relationships"><Relationship Id="rId2" Type="http://schemas.openxmlformats.org/officeDocument/2006/relationships/image" Target="../media/image363.emf"/><Relationship Id="rId1" Type="http://schemas.openxmlformats.org/officeDocument/2006/relationships/slideLayout" Target="../slideLayouts/slideLayout5.xml"/></Relationships>
</file>

<file path=ppt/slides/_rels/slide261.xml.rels><?xml version="1.0" encoding="UTF-8" standalone="yes"?>
<Relationships xmlns="http://schemas.openxmlformats.org/package/2006/relationships"><Relationship Id="rId2" Type="http://schemas.openxmlformats.org/officeDocument/2006/relationships/image" Target="../media/image364.emf"/><Relationship Id="rId1" Type="http://schemas.openxmlformats.org/officeDocument/2006/relationships/slideLayout" Target="../slideLayouts/slideLayout5.xml"/></Relationships>
</file>

<file path=ppt/slides/_rels/slide262.xml.rels><?xml version="1.0" encoding="UTF-8" standalone="yes"?>
<Relationships xmlns="http://schemas.openxmlformats.org/package/2006/relationships"><Relationship Id="rId2" Type="http://schemas.openxmlformats.org/officeDocument/2006/relationships/image" Target="../media/image365.emf"/><Relationship Id="rId1" Type="http://schemas.openxmlformats.org/officeDocument/2006/relationships/slideLayout" Target="../slideLayouts/slideLayout5.xml"/></Relationships>
</file>

<file path=ppt/slides/_rels/slide263.xml.rels><?xml version="1.0" encoding="UTF-8" standalone="yes"?>
<Relationships xmlns="http://schemas.openxmlformats.org/package/2006/relationships"><Relationship Id="rId2" Type="http://schemas.openxmlformats.org/officeDocument/2006/relationships/image" Target="../media/image366.emf"/><Relationship Id="rId1" Type="http://schemas.openxmlformats.org/officeDocument/2006/relationships/slideLayout" Target="../slideLayouts/slideLayout5.xml"/></Relationships>
</file>

<file path=ppt/slides/_rels/slide264.xml.rels><?xml version="1.0" encoding="UTF-8" standalone="yes"?>
<Relationships xmlns="http://schemas.openxmlformats.org/package/2006/relationships"><Relationship Id="rId2" Type="http://schemas.openxmlformats.org/officeDocument/2006/relationships/image" Target="../media/image367.emf"/><Relationship Id="rId1" Type="http://schemas.openxmlformats.org/officeDocument/2006/relationships/slideLayout" Target="../slideLayouts/slideLayout5.xml"/></Relationships>
</file>

<file path=ppt/slides/_rels/slide265.xml.rels><?xml version="1.0" encoding="UTF-8" standalone="yes"?>
<Relationships xmlns="http://schemas.openxmlformats.org/package/2006/relationships"><Relationship Id="rId2" Type="http://schemas.openxmlformats.org/officeDocument/2006/relationships/image" Target="../media/image368.emf"/><Relationship Id="rId1" Type="http://schemas.openxmlformats.org/officeDocument/2006/relationships/slideLayout" Target="../slideLayouts/slideLayout5.xml"/></Relationships>
</file>

<file path=ppt/slides/_rels/slide266.xml.rels><?xml version="1.0" encoding="UTF-8" standalone="yes"?>
<Relationships xmlns="http://schemas.openxmlformats.org/package/2006/relationships"><Relationship Id="rId2" Type="http://schemas.openxmlformats.org/officeDocument/2006/relationships/image" Target="../media/image369.emf"/><Relationship Id="rId1" Type="http://schemas.openxmlformats.org/officeDocument/2006/relationships/slideLayout" Target="../slideLayouts/slideLayout5.xml"/></Relationships>
</file>

<file path=ppt/slides/_rels/slide267.xml.rels><?xml version="1.0" encoding="UTF-8" standalone="yes"?>
<Relationships xmlns="http://schemas.openxmlformats.org/package/2006/relationships"><Relationship Id="rId2" Type="http://schemas.openxmlformats.org/officeDocument/2006/relationships/image" Target="../media/image370.jpeg"/><Relationship Id="rId1" Type="http://schemas.openxmlformats.org/officeDocument/2006/relationships/slideLayout" Target="../slideLayouts/slideLayout5.xml"/></Relationships>
</file>

<file path=ppt/slides/_rels/slide268.xml.rels><?xml version="1.0" encoding="UTF-8" standalone="yes"?>
<Relationships xmlns="http://schemas.openxmlformats.org/package/2006/relationships"><Relationship Id="rId2" Type="http://schemas.openxmlformats.org/officeDocument/2006/relationships/image" Target="../media/image371.emf"/><Relationship Id="rId1" Type="http://schemas.openxmlformats.org/officeDocument/2006/relationships/slideLayout" Target="../slideLayouts/slideLayout5.xml"/></Relationships>
</file>

<file path=ppt/slides/_rels/slide269.xml.rels><?xml version="1.0" encoding="UTF-8" standalone="yes"?>
<Relationships xmlns="http://schemas.openxmlformats.org/package/2006/relationships"><Relationship Id="rId2" Type="http://schemas.openxmlformats.org/officeDocument/2006/relationships/image" Target="../media/image372.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vmlDrawing" Target="../drawings/vmlDrawing13.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oleObject" Target="../embeddings/oleObject19.bin"/><Relationship Id="rId2" Type="http://schemas.openxmlformats.org/officeDocument/2006/relationships/slideLayout" Target="../slideLayouts/slideLayout5.xml"/><Relationship Id="rId1" Type="http://schemas.openxmlformats.org/officeDocument/2006/relationships/vmlDrawing" Target="../drawings/vmlDrawing14.v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oleObject" Target="../embeddings/oleObject22.bin"/><Relationship Id="rId2" Type="http://schemas.openxmlformats.org/officeDocument/2006/relationships/slideLayout" Target="../slideLayouts/slideLayout5.xml"/><Relationship Id="rId1" Type="http://schemas.openxmlformats.org/officeDocument/2006/relationships/vmlDrawing" Target="../drawings/vmlDrawing16.v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71.wmf"/><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3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73.emf"/></Relationships>
</file>

<file path=ppt/slides/_rels/slide3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27.bin"/><Relationship Id="rId5" Type="http://schemas.openxmlformats.org/officeDocument/2006/relationships/image" Target="../media/image80.emf"/><Relationship Id="rId4"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85.emf"/></Relationships>
</file>

<file path=ppt/slides/_rels/slide39.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wmf"/><Relationship Id="rId4" Type="http://schemas.openxmlformats.org/officeDocument/2006/relationships/image" Target="../media/image12.wmf"/></Relationships>
</file>

<file path=ppt/slides/_rels/slide4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89.emf"/><Relationship Id="rId4" Type="http://schemas.openxmlformats.org/officeDocument/2006/relationships/image" Target="../media/image88.emf"/></Relationships>
</file>

<file path=ppt/slides/_rels/slide41.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92.emf"/><Relationship Id="rId4" Type="http://schemas.openxmlformats.org/officeDocument/2006/relationships/image" Target="../media/image91.e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42.xml"/><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2.bin"/><Relationship Id="rId5" Type="http://schemas.openxmlformats.org/officeDocument/2006/relationships/image" Target="../media/image91.emf"/><Relationship Id="rId4" Type="http://schemas.openxmlformats.org/officeDocument/2006/relationships/oleObject" Target="../embeddings/oleObject3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vmlDrawing" Target="../drawings/vmlDrawing21.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00.emf"/></Relationships>
</file>

<file path=ppt/slides/_rels/slide46.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48.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06.emf"/></Relationships>
</file>

<file path=ppt/slides/_rels/slide4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08.emf"/></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6.emf"/><Relationship Id="rId4" Type="http://schemas.openxmlformats.org/officeDocument/2006/relationships/image" Target="../media/image15.emf"/></Relationships>
</file>

<file path=ppt/slides/_rels/slide50.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10.emf"/></Relationships>
</file>

<file path=ppt/slides/_rels/slide51.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10.emf"/></Relationships>
</file>

<file path=ppt/slides/_rels/slide52.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13.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15.emf"/></Relationships>
</file>

<file path=ppt/slides/_rels/slide55.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117.emf"/></Relationships>
</file>

<file path=ppt/slides/_rels/slide56.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120.png"/><Relationship Id="rId4" Type="http://schemas.openxmlformats.org/officeDocument/2006/relationships/image" Target="../media/image119.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24.emf"/><Relationship Id="rId5" Type="http://schemas.openxmlformats.org/officeDocument/2006/relationships/image" Target="../media/image123.emf"/><Relationship Id="rId4" Type="http://schemas.openxmlformats.org/officeDocument/2006/relationships/image" Target="../media/image122.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43.bin"/><Relationship Id="rId5" Type="http://schemas.openxmlformats.org/officeDocument/2006/relationships/image" Target="../media/image124.emf"/><Relationship Id="rId4" Type="http://schemas.openxmlformats.org/officeDocument/2006/relationships/oleObject" Target="../embeddings/oleObject42.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30.emf"/><Relationship Id="rId5" Type="http://schemas.openxmlformats.org/officeDocument/2006/relationships/image" Target="../media/image129.emf"/><Relationship Id="rId4" Type="http://schemas.openxmlformats.org/officeDocument/2006/relationships/oleObject" Target="../embeddings/oleObject44.bin"/></Relationships>
</file>

<file path=ppt/slides/_rels/slide62.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32.emf"/></Relationships>
</file>

<file path=ppt/slides/_rels/slide63.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34.emf"/></Relationships>
</file>

<file path=ppt/slides/_rels/slide64.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34.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5.xml"/><Relationship Id="rId1" Type="http://schemas.openxmlformats.org/officeDocument/2006/relationships/vmlDrawing" Target="../drawings/vmlDrawing26.vml"/><Relationship Id="rId6" Type="http://schemas.openxmlformats.org/officeDocument/2006/relationships/image" Target="../media/image139.emf"/><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68.xml.rels><?xml version="1.0" encoding="UTF-8" standalone="yes"?>
<Relationships xmlns="http://schemas.openxmlformats.org/package/2006/relationships"><Relationship Id="rId3" Type="http://schemas.openxmlformats.org/officeDocument/2006/relationships/image" Target="../media/image140.emf"/><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139.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5.xml"/><Relationship Id="rId1" Type="http://schemas.openxmlformats.org/officeDocument/2006/relationships/vmlDrawing" Target="../drawings/vmlDrawing27.vml"/><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2.wmf"/><Relationship Id="rId4" Type="http://schemas.openxmlformats.org/officeDocument/2006/relationships/image" Target="../media/image21.wmf"/></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5.xml"/><Relationship Id="rId1" Type="http://schemas.openxmlformats.org/officeDocument/2006/relationships/vmlDrawing" Target="../drawings/vmlDrawing28.vml"/><Relationship Id="rId5" Type="http://schemas.openxmlformats.org/officeDocument/2006/relationships/oleObject" Target="../embeddings/oleObject49.bin"/><Relationship Id="rId4" Type="http://schemas.openxmlformats.org/officeDocument/2006/relationships/image" Target="../media/image144.emf"/></Relationships>
</file>

<file path=ppt/slides/_rels/slide7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xml"/><Relationship Id="rId1" Type="http://schemas.openxmlformats.org/officeDocument/2006/relationships/vmlDrawing" Target="../drawings/vmlDrawing29.vml"/><Relationship Id="rId4" Type="http://schemas.openxmlformats.org/officeDocument/2006/relationships/oleObject" Target="../embeddings/oleObject50.bin"/></Relationships>
</file>

<file path=ppt/slides/_rels/slide7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75.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5.xml"/><Relationship Id="rId1" Type="http://schemas.openxmlformats.org/officeDocument/2006/relationships/vmlDrawing" Target="../drawings/vmlDrawing30.vml"/><Relationship Id="rId6" Type="http://schemas.openxmlformats.org/officeDocument/2006/relationships/image" Target="../media/image151.emf"/><Relationship Id="rId5" Type="http://schemas.openxmlformats.org/officeDocument/2006/relationships/image" Target="../media/image150.emf"/><Relationship Id="rId4" Type="http://schemas.openxmlformats.org/officeDocument/2006/relationships/oleObject" Target="../embeddings/oleObject51.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5.xml"/><Relationship Id="rId1" Type="http://schemas.openxmlformats.org/officeDocument/2006/relationships/vmlDrawing" Target="../drawings/vmlDrawing31.vml"/><Relationship Id="rId6" Type="http://schemas.openxmlformats.org/officeDocument/2006/relationships/oleObject" Target="../embeddings/oleObject52.bin"/><Relationship Id="rId5" Type="http://schemas.openxmlformats.org/officeDocument/2006/relationships/image" Target="../media/image154.emf"/><Relationship Id="rId4" Type="http://schemas.openxmlformats.org/officeDocument/2006/relationships/image" Target="../media/image153.jpeg"/></Relationships>
</file>

<file path=ppt/slides/_rels/slide78.xml.rels><?xml version="1.0" encoding="UTF-8" standalone="yes"?>
<Relationships xmlns="http://schemas.openxmlformats.org/package/2006/relationships"><Relationship Id="rId3" Type="http://schemas.openxmlformats.org/officeDocument/2006/relationships/hyperlink" Target="http://www.ti.com/ww/en/analog/precision-designs/" TargetMode="External"/><Relationship Id="rId2" Type="http://schemas.openxmlformats.org/officeDocument/2006/relationships/notesSlide" Target="../notesSlides/notesSlide78.xml"/><Relationship Id="rId1" Type="http://schemas.openxmlformats.org/officeDocument/2006/relationships/slideLayout" Target="../slideLayouts/slideLayout5.xml"/><Relationship Id="rId5" Type="http://schemas.openxmlformats.org/officeDocument/2006/relationships/image" Target="../media/image156.png"/><Relationship Id="rId4" Type="http://schemas.openxmlformats.org/officeDocument/2006/relationships/image" Target="../media/image155.jpeg"/></Relationships>
</file>

<file path=ppt/slides/_rels/slide79.xml.rels><?xml version="1.0" encoding="UTF-8" standalone="yes"?>
<Relationships xmlns="http://schemas.openxmlformats.org/package/2006/relationships"><Relationship Id="rId3" Type="http://schemas.openxmlformats.org/officeDocument/2006/relationships/hyperlink" Target="http://e2e.ti.com/" TargetMode="External"/><Relationship Id="rId2" Type="http://schemas.openxmlformats.org/officeDocument/2006/relationships/notesSlide" Target="../notesSlides/notesSlide79.xml"/><Relationship Id="rId1" Type="http://schemas.openxmlformats.org/officeDocument/2006/relationships/slideLayout" Target="../slideLayouts/slideLayout5.xml"/><Relationship Id="rId4" Type="http://schemas.openxmlformats.org/officeDocument/2006/relationships/image" Target="../media/image157.png"/></Relationships>
</file>

<file path=ppt/slides/_rels/slide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hyperlink" Target="http://www.amazon.com/Jerald-G.-Graeme/e/B001HO9X60" TargetMode="External"/><Relationship Id="rId2" Type="http://schemas.openxmlformats.org/officeDocument/2006/relationships/notesSlide" Target="../notesSlides/notesSlide80.xml"/><Relationship Id="rId1" Type="http://schemas.openxmlformats.org/officeDocument/2006/relationships/slideLayout" Target="../slideLayouts/slideLayout5.xml"/><Relationship Id="rId4" Type="http://schemas.openxmlformats.org/officeDocument/2006/relationships/hyperlink" Target="http://electronicdesign.com/analog/jerald-graeme"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53.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88.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7" Type="http://schemas.openxmlformats.org/officeDocument/2006/relationships/image" Target="../media/image162.emf"/><Relationship Id="rId2" Type="http://schemas.openxmlformats.org/officeDocument/2006/relationships/slideLayout" Target="../slideLayouts/slideLayout5.xml"/><Relationship Id="rId1" Type="http://schemas.openxmlformats.org/officeDocument/2006/relationships/vmlDrawing" Target="../drawings/vmlDrawing33.vml"/><Relationship Id="rId6" Type="http://schemas.openxmlformats.org/officeDocument/2006/relationships/image" Target="../media/image148.jpeg"/><Relationship Id="rId5" Type="http://schemas.openxmlformats.org/officeDocument/2006/relationships/oleObject" Target="../embeddings/oleObject54.bin"/><Relationship Id="rId4" Type="http://schemas.openxmlformats.org/officeDocument/2006/relationships/image" Target="../media/image161.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5.xml"/><Relationship Id="rId1" Type="http://schemas.openxmlformats.org/officeDocument/2006/relationships/vmlDrawing" Target="../drawings/vmlDrawing34.vml"/><Relationship Id="rId6" Type="http://schemas.openxmlformats.org/officeDocument/2006/relationships/oleObject" Target="../embeddings/oleObject55.bin"/><Relationship Id="rId5" Type="http://schemas.openxmlformats.org/officeDocument/2006/relationships/image" Target="../media/image165.emf"/><Relationship Id="rId4" Type="http://schemas.openxmlformats.org/officeDocument/2006/relationships/image" Target="../media/image164.emf"/></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5.xml"/><Relationship Id="rId1" Type="http://schemas.openxmlformats.org/officeDocument/2006/relationships/vmlDrawing" Target="../drawings/vmlDrawing35.vml"/><Relationship Id="rId6" Type="http://schemas.openxmlformats.org/officeDocument/2006/relationships/image" Target="../media/image165.emf"/><Relationship Id="rId5" Type="http://schemas.openxmlformats.org/officeDocument/2006/relationships/image" Target="../media/image167.emf"/><Relationship Id="rId4" Type="http://schemas.openxmlformats.org/officeDocument/2006/relationships/oleObject" Target="../embeddings/oleObject56.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5.xml"/><Relationship Id="rId1" Type="http://schemas.openxmlformats.org/officeDocument/2006/relationships/vmlDrawing" Target="../drawings/vmlDrawing36.vml"/><Relationship Id="rId6" Type="http://schemas.openxmlformats.org/officeDocument/2006/relationships/oleObject" Target="../embeddings/oleObject60.bin"/><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5.xml"/><Relationship Id="rId1" Type="http://schemas.openxmlformats.org/officeDocument/2006/relationships/vmlDrawing" Target="../drawings/vmlDrawing37.v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5.xml"/><Relationship Id="rId1" Type="http://schemas.openxmlformats.org/officeDocument/2006/relationships/vmlDrawing" Target="../drawings/vmlDrawing38.vml"/><Relationship Id="rId5" Type="http://schemas.openxmlformats.org/officeDocument/2006/relationships/oleObject" Target="../embeddings/oleObject63.bin"/><Relationship Id="rId4" Type="http://schemas.openxmlformats.org/officeDocument/2006/relationships/image" Target="../media/image175.emf"/></Relationships>
</file>

<file path=ppt/slides/_rels/slide96.xml.rels><?xml version="1.0" encoding="UTF-8" standalone="yes"?>
<Relationships xmlns="http://schemas.openxmlformats.org/package/2006/relationships"><Relationship Id="rId2" Type="http://schemas.openxmlformats.org/officeDocument/2006/relationships/image" Target="../media/image176.emf"/><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178.emf"/><Relationship Id="rId2" Type="http://schemas.openxmlformats.org/officeDocument/2006/relationships/image" Target="../media/image177.jpe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180.emf"/><Relationship Id="rId2" Type="http://schemas.openxmlformats.org/officeDocument/2006/relationships/image" Target="../media/image179.emf"/><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181.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69706" y="998290"/>
            <a:ext cx="8702040" cy="1470025"/>
          </a:xfrm>
        </p:spPr>
        <p:txBody>
          <a:bodyPr/>
          <a:lstStyle/>
          <a:p>
            <a:pPr algn="ctr" eaLnBrk="1" hangingPunct="1"/>
            <a:r>
              <a:rPr lang="en-US" dirty="0" smtClean="0">
                <a:solidFill>
                  <a:srgbClr val="C00000"/>
                </a:solidFill>
              </a:rPr>
              <a:t>Solving Op Amp Stability Issues</a:t>
            </a:r>
          </a:p>
        </p:txBody>
      </p:sp>
      <p:sp>
        <p:nvSpPr>
          <p:cNvPr id="9219" name="Rectangle 3"/>
          <p:cNvSpPr>
            <a:spLocks noGrp="1" noChangeArrowheads="1"/>
          </p:cNvSpPr>
          <p:nvPr>
            <p:ph type="subTitle" idx="1"/>
          </p:nvPr>
        </p:nvSpPr>
        <p:spPr>
          <a:xfrm>
            <a:off x="284480" y="4788535"/>
            <a:ext cx="4800880" cy="1256665"/>
          </a:xfrm>
        </p:spPr>
        <p:txBody>
          <a:bodyPr/>
          <a:lstStyle/>
          <a:p>
            <a:pPr eaLnBrk="1" hangingPunct="1"/>
            <a:r>
              <a:rPr lang="en-US" dirty="0" smtClean="0"/>
              <a:t>(For Voltage Feedback Op Amps)</a:t>
            </a:r>
          </a:p>
          <a:p>
            <a:pPr eaLnBrk="1" hangingPunct="1"/>
            <a:r>
              <a:rPr lang="en-US" dirty="0" smtClean="0"/>
              <a:t>Tim Green &amp; Collin Wells</a:t>
            </a:r>
          </a:p>
          <a:p>
            <a:pPr eaLnBrk="1" hangingPunct="1"/>
            <a:r>
              <a:rPr lang="en-US" dirty="0" smtClean="0"/>
              <a:t>Precision Analog Linear Applications</a:t>
            </a:r>
          </a:p>
        </p:txBody>
      </p:sp>
      <p:sp>
        <p:nvSpPr>
          <p:cNvPr id="9220" name="Slide Number Placeholder 3"/>
          <p:cNvSpPr>
            <a:spLocks noGrp="1"/>
          </p:cNvSpPr>
          <p:nvPr>
            <p:ph type="sldNum" sz="quarter" idx="10"/>
          </p:nvPr>
        </p:nvSpPr>
        <p:spPr>
          <a:noFill/>
        </p:spPr>
        <p:txBody>
          <a:bodyPr/>
          <a:lstStyle/>
          <a:p>
            <a:fld id="{824F433E-C10F-4552-9AE4-5D3BF20D1F80}" type="slidenum">
              <a:rPr lang="en-US"/>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r>
              <a:rPr lang="en-US" sz="2800" dirty="0" smtClean="0">
                <a:solidFill>
                  <a:srgbClr val="C00000"/>
                </a:solidFill>
              </a:rPr>
              <a:t>Poles and Bode Plots</a:t>
            </a:r>
          </a:p>
        </p:txBody>
      </p:sp>
      <p:graphicFrame>
        <p:nvGraphicFramePr>
          <p:cNvPr id="1026" name="Object 3"/>
          <p:cNvGraphicFramePr>
            <a:graphicFrameLocks noGrp="1" noChangeAspect="1"/>
          </p:cNvGraphicFramePr>
          <p:nvPr>
            <p:ph type="body" idx="1"/>
          </p:nvPr>
        </p:nvGraphicFramePr>
        <p:xfrm>
          <a:off x="254000" y="725488"/>
          <a:ext cx="4673600" cy="5543550"/>
        </p:xfrm>
        <a:graphic>
          <a:graphicData uri="http://schemas.openxmlformats.org/presentationml/2006/ole">
            <p:oleObj spid="_x0000_s1026" name="Visio" r:id="rId4" imgW="3704463" imgH="4394835" progId="Visio.Drawing.11">
              <p:embed/>
            </p:oleObj>
          </a:graphicData>
        </a:graphic>
      </p:graphicFrame>
      <p:graphicFrame>
        <p:nvGraphicFramePr>
          <p:cNvPr id="1027" name="Object 4"/>
          <p:cNvGraphicFramePr>
            <a:graphicFrameLocks noChangeAspect="1"/>
          </p:cNvGraphicFramePr>
          <p:nvPr/>
        </p:nvGraphicFramePr>
        <p:xfrm>
          <a:off x="4505325" y="387001"/>
          <a:ext cx="4232276" cy="2622900"/>
        </p:xfrm>
        <a:graphic>
          <a:graphicData uri="http://schemas.openxmlformats.org/presentationml/2006/ole">
            <p:oleObj spid="_x0000_s1027" name="Visio" r:id="rId5" imgW="1677619" imgH="1040282" progId="Visio.Drawing.11">
              <p:embed/>
            </p:oleObj>
          </a:graphicData>
        </a:graphic>
      </p:graphicFrame>
      <p:sp>
        <p:nvSpPr>
          <p:cNvPr id="7" name="Text Box 5"/>
          <p:cNvSpPr txBox="1">
            <a:spLocks noChangeArrowheads="1"/>
          </p:cNvSpPr>
          <p:nvPr/>
        </p:nvSpPr>
        <p:spPr bwMode="auto">
          <a:xfrm>
            <a:off x="4953000" y="3276600"/>
            <a:ext cx="4114800" cy="2603790"/>
          </a:xfrm>
          <a:prstGeom prst="rect">
            <a:avLst/>
          </a:prstGeom>
          <a:noFill/>
          <a:ln w="9525" algn="ctr">
            <a:noFill/>
            <a:miter lim="800000"/>
            <a:headEnd/>
            <a:tailEnd/>
          </a:ln>
        </p:spPr>
        <p:txBody>
          <a:bodyPr>
            <a:spAutoFit/>
          </a:bodyPr>
          <a:lstStyle/>
          <a:p>
            <a:pPr marL="342900" indent="-342900">
              <a:lnSpc>
                <a:spcPct val="90000"/>
              </a:lnSpc>
              <a:spcBef>
                <a:spcPct val="50000"/>
              </a:spcBef>
              <a:buFont typeface="Wingdings" pitchFamily="2" charset="2"/>
              <a:buChar char="Ø"/>
            </a:pPr>
            <a:r>
              <a:rPr lang="en-US" sz="1600" b="1" dirty="0">
                <a:solidFill>
                  <a:srgbClr val="FF0000"/>
                </a:solidFill>
              </a:rPr>
              <a:t>Pole Location</a:t>
            </a:r>
            <a:r>
              <a:rPr lang="en-US" sz="1600" dirty="0"/>
              <a:t> = f</a:t>
            </a:r>
            <a:r>
              <a:rPr lang="en-US" sz="1600" baseline="-25000" dirty="0"/>
              <a:t>P</a:t>
            </a:r>
          </a:p>
          <a:p>
            <a:pPr marL="342900" indent="-342900">
              <a:lnSpc>
                <a:spcPct val="90000"/>
              </a:lnSpc>
              <a:spcBef>
                <a:spcPct val="50000"/>
              </a:spcBef>
              <a:buFont typeface="Wingdings" pitchFamily="2" charset="2"/>
              <a:buChar char="Ø"/>
            </a:pPr>
            <a:r>
              <a:rPr lang="en-US" sz="1600" b="1" dirty="0">
                <a:solidFill>
                  <a:srgbClr val="FF0000"/>
                </a:solidFill>
              </a:rPr>
              <a:t>Magnitude</a:t>
            </a:r>
            <a:r>
              <a:rPr lang="en-US" sz="1600" dirty="0"/>
              <a:t> = -20dB/Decade Slope</a:t>
            </a:r>
          </a:p>
          <a:p>
            <a:pPr marL="342900" indent="-342900">
              <a:lnSpc>
                <a:spcPct val="90000"/>
              </a:lnSpc>
              <a:spcBef>
                <a:spcPct val="50000"/>
              </a:spcBef>
              <a:buFont typeface="Wingdings" pitchFamily="2" charset="2"/>
              <a:buChar char="§"/>
            </a:pPr>
            <a:r>
              <a:rPr lang="en-US" sz="1600" dirty="0"/>
              <a:t>Slope begins at f</a:t>
            </a:r>
            <a:r>
              <a:rPr lang="en-US" sz="1600" baseline="-25000" dirty="0"/>
              <a:t>P</a:t>
            </a:r>
            <a:r>
              <a:rPr lang="en-US" sz="1600" dirty="0"/>
              <a:t> and continues down as frequency increases</a:t>
            </a:r>
          </a:p>
          <a:p>
            <a:pPr marL="342900" indent="-342900">
              <a:lnSpc>
                <a:spcPct val="90000"/>
              </a:lnSpc>
              <a:spcBef>
                <a:spcPct val="50000"/>
              </a:spcBef>
              <a:buFont typeface="Wingdings" pitchFamily="2" charset="2"/>
              <a:buChar char="§"/>
            </a:pPr>
            <a:r>
              <a:rPr lang="en-US" sz="1600" dirty="0"/>
              <a:t>Actual Function = -3dB down @ f</a:t>
            </a:r>
            <a:r>
              <a:rPr lang="en-US" sz="1600" baseline="-25000" dirty="0"/>
              <a:t>P</a:t>
            </a:r>
          </a:p>
          <a:p>
            <a:pPr marL="342900" indent="-342900">
              <a:lnSpc>
                <a:spcPct val="90000"/>
              </a:lnSpc>
              <a:spcBef>
                <a:spcPct val="50000"/>
              </a:spcBef>
              <a:buFont typeface="Wingdings" pitchFamily="2" charset="2"/>
              <a:buChar char="Ø"/>
            </a:pPr>
            <a:r>
              <a:rPr lang="en-US" sz="1600" b="1" dirty="0">
                <a:solidFill>
                  <a:srgbClr val="FF0000"/>
                </a:solidFill>
              </a:rPr>
              <a:t>Phase</a:t>
            </a:r>
            <a:r>
              <a:rPr lang="en-US" sz="1600" b="1" dirty="0"/>
              <a:t> </a:t>
            </a:r>
            <a:r>
              <a:rPr lang="en-US" sz="1600" dirty="0"/>
              <a:t>= -45</a:t>
            </a:r>
            <a:r>
              <a:rPr lang="en-US" sz="1600" dirty="0">
                <a:cs typeface="Arial" charset="0"/>
              </a:rPr>
              <a:t>°/Decade Slope through f</a:t>
            </a:r>
            <a:r>
              <a:rPr lang="en-US" sz="1600" baseline="-25000" dirty="0">
                <a:cs typeface="Arial" charset="0"/>
              </a:rPr>
              <a:t>P</a:t>
            </a:r>
          </a:p>
          <a:p>
            <a:pPr marL="342900" indent="-342900">
              <a:lnSpc>
                <a:spcPct val="90000"/>
              </a:lnSpc>
              <a:spcBef>
                <a:spcPct val="50000"/>
              </a:spcBef>
              <a:buFont typeface="Wingdings" pitchFamily="2" charset="2"/>
              <a:buChar char="§"/>
            </a:pPr>
            <a:r>
              <a:rPr lang="en-US" sz="1600" dirty="0">
                <a:cs typeface="Arial" charset="0"/>
              </a:rPr>
              <a:t>Decade Above f</a:t>
            </a:r>
            <a:r>
              <a:rPr lang="en-US" sz="1600" baseline="-25000" dirty="0">
                <a:cs typeface="Arial" charset="0"/>
              </a:rPr>
              <a:t>P</a:t>
            </a:r>
            <a:r>
              <a:rPr lang="en-US" sz="1600" dirty="0">
                <a:cs typeface="Arial" charset="0"/>
              </a:rPr>
              <a:t> Phase = </a:t>
            </a:r>
            <a:r>
              <a:rPr lang="en-US" sz="1600" dirty="0" smtClean="0"/>
              <a:t>-90° </a:t>
            </a:r>
            <a:r>
              <a:rPr lang="en-US" sz="1600" dirty="0" smtClean="0">
                <a:cs typeface="Arial" charset="0"/>
              </a:rPr>
              <a:t>(-84.3°)</a:t>
            </a:r>
            <a:endParaRPr lang="en-US" sz="1600" dirty="0">
              <a:cs typeface="Arial" charset="0"/>
            </a:endParaRPr>
          </a:p>
          <a:p>
            <a:pPr marL="342900" indent="-342900">
              <a:lnSpc>
                <a:spcPct val="90000"/>
              </a:lnSpc>
              <a:spcBef>
                <a:spcPct val="50000"/>
              </a:spcBef>
              <a:buFont typeface="Wingdings" pitchFamily="2" charset="2"/>
              <a:buChar char="§"/>
            </a:pPr>
            <a:r>
              <a:rPr lang="en-US" sz="1600" dirty="0">
                <a:cs typeface="Arial" charset="0"/>
              </a:rPr>
              <a:t>Decade Below f</a:t>
            </a:r>
            <a:r>
              <a:rPr lang="en-US" sz="1600" baseline="-25000" dirty="0">
                <a:cs typeface="Arial" charset="0"/>
              </a:rPr>
              <a:t>P</a:t>
            </a:r>
            <a:r>
              <a:rPr lang="en-US" sz="1600" dirty="0">
                <a:cs typeface="Arial" charset="0"/>
              </a:rPr>
              <a:t> Phase = </a:t>
            </a:r>
            <a:r>
              <a:rPr lang="en-US" sz="1600" dirty="0" smtClean="0"/>
              <a:t>0° </a:t>
            </a:r>
            <a:r>
              <a:rPr lang="en-US" sz="1600" dirty="0" smtClean="0">
                <a:cs typeface="Arial" charset="0"/>
              </a:rPr>
              <a:t>(-5.7°)</a:t>
            </a:r>
            <a:endParaRPr lang="en-US" sz="3600" dirty="0">
              <a:cs typeface="Arial" charset="0"/>
            </a:endParaRPr>
          </a:p>
        </p:txBody>
      </p:sp>
      <p:graphicFrame>
        <p:nvGraphicFramePr>
          <p:cNvPr id="8" name="Object 7"/>
          <p:cNvGraphicFramePr>
            <a:graphicFrameLocks noChangeAspect="1"/>
          </p:cNvGraphicFramePr>
          <p:nvPr/>
        </p:nvGraphicFramePr>
        <p:xfrm>
          <a:off x="6429171" y="2052361"/>
          <a:ext cx="749300" cy="393700"/>
        </p:xfrm>
        <a:graphic>
          <a:graphicData uri="http://schemas.openxmlformats.org/presentationml/2006/ole">
            <p:oleObj spid="_x0000_s1028" name="Equation" r:id="rId6" imgW="749160" imgH="393480" progId="Equation.3">
              <p:embed/>
            </p:oleObj>
          </a:graphicData>
        </a:graphic>
      </p:graphicFrame>
      <p:sp>
        <p:nvSpPr>
          <p:cNvPr id="9"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DBB906B5-8184-4FDD-AC60-86F5D49E35A7}" type="slidenum">
              <a:rPr lang="en-US" smtClean="0"/>
              <a:pPr/>
              <a:t>100</a:t>
            </a:fld>
            <a:endParaRPr lang="en-US" dirty="0" smtClean="0"/>
          </a:p>
        </p:txBody>
      </p:sp>
      <p:sp>
        <p:nvSpPr>
          <p:cNvPr id="100355" name="Rectangle 2"/>
          <p:cNvSpPr>
            <a:spLocks noGrp="1" noChangeArrowheads="1"/>
          </p:cNvSpPr>
          <p:nvPr>
            <p:ph type="title"/>
          </p:nvPr>
        </p:nvSpPr>
        <p:spPr>
          <a:xfrm>
            <a:off x="229503" y="1310955"/>
            <a:ext cx="8650288" cy="1089346"/>
          </a:xfrm>
        </p:spPr>
        <p:txBody>
          <a:bodyPr/>
          <a:lstStyle/>
          <a:p>
            <a:pPr algn="ctr"/>
            <a:r>
              <a:rPr lang="en-US" sz="3600" dirty="0" smtClean="0">
                <a:solidFill>
                  <a:srgbClr val="C00000"/>
                </a:solidFill>
              </a:rPr>
              <a:t>3) Dual Feedback Paths and 1/</a:t>
            </a:r>
            <a:r>
              <a:rPr lang="en-US" sz="3600" dirty="0" smtClean="0">
                <a:solidFill>
                  <a:srgbClr val="C00000"/>
                </a:solidFill>
                <a:latin typeface="Symbol" pitchFamily="18" charset="2"/>
              </a:rPr>
              <a:t>b</a:t>
            </a:r>
            <a:endParaRPr lang="en-US" sz="4400" dirty="0" smtClean="0">
              <a:solidFill>
                <a:srgbClr val="C00000"/>
              </a:solidFill>
              <a:latin typeface="Symbol" pitchFamily="18" charset="2"/>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6"/>
          <p:cNvSpPr>
            <a:spLocks noGrp="1"/>
          </p:cNvSpPr>
          <p:nvPr>
            <p:ph type="sldNum" sz="quarter" idx="10"/>
          </p:nvPr>
        </p:nvSpPr>
        <p:spPr>
          <a:noFill/>
        </p:spPr>
        <p:txBody>
          <a:bodyPr/>
          <a:lstStyle/>
          <a:p>
            <a:fld id="{E82A85B3-348F-4855-91DD-C44B93F35ABF}" type="slidenum">
              <a:rPr lang="en-US"/>
              <a:pPr/>
              <a:t>101</a:t>
            </a:fld>
            <a:endParaRPr lang="en-US" dirty="0"/>
          </a:p>
        </p:txBody>
      </p:sp>
      <p:sp>
        <p:nvSpPr>
          <p:cNvPr id="24581" name="Text Box 2"/>
          <p:cNvSpPr txBox="1">
            <a:spLocks noChangeArrowheads="1"/>
          </p:cNvSpPr>
          <p:nvPr/>
        </p:nvSpPr>
        <p:spPr bwMode="auto">
          <a:xfrm>
            <a:off x="5047694" y="3048740"/>
            <a:ext cx="3867705" cy="2369880"/>
          </a:xfrm>
          <a:prstGeom prst="rect">
            <a:avLst/>
          </a:prstGeom>
          <a:noFill/>
          <a:ln w="9525" algn="ctr">
            <a:noFill/>
            <a:miter lim="800000"/>
            <a:headEnd/>
            <a:tailEnd/>
          </a:ln>
        </p:spPr>
        <p:txBody>
          <a:bodyPr wrap="square">
            <a:spAutoFit/>
          </a:bodyPr>
          <a:lstStyle/>
          <a:p>
            <a:pPr algn="l">
              <a:spcBef>
                <a:spcPct val="50000"/>
              </a:spcBef>
            </a:pPr>
            <a:r>
              <a:rPr lang="en-US" sz="1600" b="1" dirty="0">
                <a:solidFill>
                  <a:srgbClr val="FF0000"/>
                </a:solidFill>
              </a:rPr>
              <a:t>Dual Feedback Networks:</a:t>
            </a:r>
          </a:p>
          <a:p>
            <a:pPr algn="l">
              <a:spcBef>
                <a:spcPct val="50000"/>
              </a:spcBef>
              <a:buFont typeface="Wingdings" pitchFamily="2" charset="2"/>
              <a:buChar char="Ø"/>
            </a:pPr>
            <a:r>
              <a:rPr lang="en-US" sz="1600" dirty="0" smtClean="0">
                <a:solidFill>
                  <a:srgbClr val="0000CC"/>
                </a:solidFill>
              </a:rPr>
              <a:t>Analyze </a:t>
            </a:r>
            <a:r>
              <a:rPr lang="en-US" sz="1600" dirty="0">
                <a:solidFill>
                  <a:srgbClr val="0000CC"/>
                </a:solidFill>
              </a:rPr>
              <a:t>&amp; Plot </a:t>
            </a:r>
            <a:r>
              <a:rPr lang="en-US" sz="1600" dirty="0">
                <a:solidFill>
                  <a:srgbClr val="0000CC"/>
                </a:solidFill>
                <a:cs typeface="Arial" charset="0"/>
              </a:rPr>
              <a:t>each FB</a:t>
            </a:r>
            <a:r>
              <a:rPr lang="en-US" sz="1600" dirty="0" smtClean="0">
                <a:solidFill>
                  <a:srgbClr val="0000CC"/>
                </a:solidFill>
                <a:cs typeface="Arial" charset="0"/>
              </a:rPr>
              <a:t>#? </a:t>
            </a:r>
            <a:r>
              <a:rPr lang="en-US" sz="1600" dirty="0">
                <a:solidFill>
                  <a:srgbClr val="0000CC"/>
                </a:solidFill>
              </a:rPr>
              <a:t>1/</a:t>
            </a:r>
            <a:r>
              <a:rPr lang="el-GR" sz="1600" dirty="0">
                <a:solidFill>
                  <a:srgbClr val="0000CC"/>
                </a:solidFill>
              </a:rPr>
              <a:t>β</a:t>
            </a:r>
            <a:endParaRPr lang="en-US" sz="1600" dirty="0">
              <a:solidFill>
                <a:srgbClr val="0000CC"/>
              </a:solidFill>
              <a:cs typeface="Arial" charset="0"/>
            </a:endParaRPr>
          </a:p>
          <a:p>
            <a:pPr algn="l">
              <a:spcBef>
                <a:spcPct val="50000"/>
              </a:spcBef>
              <a:buFont typeface="Wingdings" pitchFamily="2" charset="2"/>
              <a:buChar char="Ø"/>
            </a:pPr>
            <a:r>
              <a:rPr lang="en-US" sz="1600" dirty="0">
                <a:solidFill>
                  <a:srgbClr val="0000CC"/>
                </a:solidFill>
                <a:cs typeface="Arial" charset="0"/>
              </a:rPr>
              <a:t>  </a:t>
            </a:r>
            <a:r>
              <a:rPr lang="en-US" sz="1600" dirty="0">
                <a:solidFill>
                  <a:srgbClr val="0000CC"/>
                </a:solidFill>
              </a:rPr>
              <a:t>Smallest FB</a:t>
            </a:r>
            <a:r>
              <a:rPr lang="en-US" sz="1600" dirty="0" smtClean="0">
                <a:solidFill>
                  <a:srgbClr val="0000CC"/>
                </a:solidFill>
              </a:rPr>
              <a:t>#? </a:t>
            </a:r>
            <a:r>
              <a:rPr lang="en-US" sz="1600" dirty="0">
                <a:solidFill>
                  <a:srgbClr val="0000CC"/>
                </a:solidFill>
              </a:rPr>
              <a:t>dominates 1/</a:t>
            </a:r>
            <a:r>
              <a:rPr lang="el-GR" sz="1600" dirty="0">
                <a:solidFill>
                  <a:srgbClr val="0000CC"/>
                </a:solidFill>
              </a:rPr>
              <a:t>β</a:t>
            </a:r>
            <a:endParaRPr lang="en-US" sz="1600" dirty="0">
              <a:solidFill>
                <a:srgbClr val="0000CC"/>
              </a:solidFill>
            </a:endParaRPr>
          </a:p>
          <a:p>
            <a:pPr algn="l">
              <a:spcBef>
                <a:spcPct val="50000"/>
              </a:spcBef>
              <a:buFont typeface="Wingdings" pitchFamily="2" charset="2"/>
              <a:buChar char="Ø"/>
            </a:pPr>
            <a:r>
              <a:rPr lang="en-US" sz="1600" dirty="0">
                <a:solidFill>
                  <a:srgbClr val="0000CC"/>
                </a:solidFill>
              </a:rPr>
              <a:t> 1/</a:t>
            </a:r>
            <a:r>
              <a:rPr lang="el-GR" sz="1600" dirty="0">
                <a:solidFill>
                  <a:srgbClr val="0000CC"/>
                </a:solidFill>
                <a:cs typeface="Arial" charset="0"/>
              </a:rPr>
              <a:t>β</a:t>
            </a:r>
            <a:r>
              <a:rPr lang="en-US" sz="1600" dirty="0">
                <a:solidFill>
                  <a:srgbClr val="0000CC"/>
                </a:solidFill>
                <a:cs typeface="Arial" charset="0"/>
              </a:rPr>
              <a:t> = </a:t>
            </a:r>
            <a:r>
              <a:rPr lang="en-US" sz="1600" dirty="0" smtClean="0">
                <a:solidFill>
                  <a:srgbClr val="0000CC"/>
                </a:solidFill>
                <a:cs typeface="Arial" charset="0"/>
              </a:rPr>
              <a:t>1 / (</a:t>
            </a:r>
            <a:r>
              <a:rPr lang="el-GR" sz="1600" dirty="0">
                <a:solidFill>
                  <a:srgbClr val="0000CC"/>
                </a:solidFill>
                <a:cs typeface="Arial" charset="0"/>
              </a:rPr>
              <a:t>β</a:t>
            </a:r>
            <a:r>
              <a:rPr lang="en-US" sz="1600" dirty="0">
                <a:solidFill>
                  <a:srgbClr val="0000CC"/>
                </a:solidFill>
                <a:cs typeface="Arial" charset="0"/>
              </a:rPr>
              <a:t>1 </a:t>
            </a:r>
            <a:r>
              <a:rPr lang="en-US" sz="1600" dirty="0" smtClean="0">
                <a:solidFill>
                  <a:srgbClr val="0000CC"/>
                </a:solidFill>
                <a:cs typeface="Arial" charset="0"/>
              </a:rPr>
              <a:t>+ </a:t>
            </a:r>
            <a:r>
              <a:rPr lang="el-GR" sz="1600" dirty="0">
                <a:solidFill>
                  <a:srgbClr val="0000CC"/>
                </a:solidFill>
                <a:cs typeface="Arial" charset="0"/>
              </a:rPr>
              <a:t>β</a:t>
            </a:r>
            <a:r>
              <a:rPr lang="en-US" sz="1600" dirty="0">
                <a:solidFill>
                  <a:srgbClr val="0000CC"/>
                </a:solidFill>
                <a:cs typeface="Arial" charset="0"/>
              </a:rPr>
              <a:t>2</a:t>
            </a:r>
            <a:r>
              <a:rPr lang="en-US" sz="1600" dirty="0" smtClean="0">
                <a:solidFill>
                  <a:srgbClr val="0000CC"/>
                </a:solidFill>
                <a:cs typeface="Arial" charset="0"/>
              </a:rPr>
              <a:t>)</a:t>
            </a:r>
          </a:p>
          <a:p>
            <a:pPr algn="l">
              <a:spcBef>
                <a:spcPct val="50000"/>
              </a:spcBef>
            </a:pPr>
            <a:endParaRPr lang="en-US" sz="800" dirty="0" smtClean="0">
              <a:solidFill>
                <a:srgbClr val="0000CC"/>
              </a:solidFill>
            </a:endParaRPr>
          </a:p>
          <a:p>
            <a:pPr>
              <a:spcBef>
                <a:spcPts val="0"/>
              </a:spcBef>
              <a:buFont typeface="Wingdings" pitchFamily="2" charset="2"/>
              <a:buChar char="Ø"/>
            </a:pPr>
            <a:r>
              <a:rPr lang="en-US" sz="1600" dirty="0" smtClean="0">
                <a:solidFill>
                  <a:srgbClr val="0000CC"/>
                </a:solidFill>
              </a:rPr>
              <a:t> 1/</a:t>
            </a:r>
            <a:r>
              <a:rPr lang="el-GR" sz="1600" dirty="0" smtClean="0">
                <a:solidFill>
                  <a:srgbClr val="0000CC"/>
                </a:solidFill>
              </a:rPr>
              <a:t>β</a:t>
            </a:r>
            <a:r>
              <a:rPr lang="en-US" sz="1600" dirty="0" smtClean="0">
                <a:solidFill>
                  <a:srgbClr val="0000CC"/>
                </a:solidFill>
              </a:rPr>
              <a:t> relative to V</a:t>
            </a:r>
            <a:r>
              <a:rPr lang="en-US" sz="1600" baseline="-25000" dirty="0" smtClean="0">
                <a:solidFill>
                  <a:srgbClr val="0000CC"/>
                </a:solidFill>
              </a:rPr>
              <a:t>O</a:t>
            </a:r>
            <a:r>
              <a:rPr lang="en-US" sz="1600" dirty="0" smtClean="0">
                <a:solidFill>
                  <a:srgbClr val="0000CC"/>
                </a:solidFill>
              </a:rPr>
              <a:t> </a:t>
            </a:r>
          </a:p>
          <a:p>
            <a:pPr>
              <a:spcBef>
                <a:spcPts val="0"/>
              </a:spcBef>
            </a:pPr>
            <a:r>
              <a:rPr lang="en-US" sz="1600" dirty="0" smtClean="0">
                <a:solidFill>
                  <a:srgbClr val="0000CC"/>
                </a:solidFill>
              </a:rPr>
              <a:t>    </a:t>
            </a:r>
            <a:r>
              <a:rPr lang="en-US" sz="1600" b="1" dirty="0" smtClean="0">
                <a:solidFill>
                  <a:srgbClr val="0000CC"/>
                </a:solidFill>
              </a:rPr>
              <a:t>Note: </a:t>
            </a:r>
            <a:r>
              <a:rPr lang="en-US" sz="1600" dirty="0" smtClean="0">
                <a:solidFill>
                  <a:srgbClr val="0000CC"/>
                </a:solidFill>
              </a:rPr>
              <a:t>V</a:t>
            </a:r>
            <a:r>
              <a:rPr lang="en-US" sz="1600" baseline="-25000" dirty="0" smtClean="0">
                <a:solidFill>
                  <a:srgbClr val="0000CC"/>
                </a:solidFill>
              </a:rPr>
              <a:t>O </a:t>
            </a:r>
            <a:r>
              <a:rPr lang="en-US" sz="1600" dirty="0" smtClean="0">
                <a:solidFill>
                  <a:srgbClr val="0000CC"/>
                </a:solidFill>
              </a:rPr>
              <a:t>= Op Amp Aol Output before  </a:t>
            </a:r>
          </a:p>
          <a:p>
            <a:pPr>
              <a:spcBef>
                <a:spcPts val="0"/>
              </a:spcBef>
            </a:pPr>
            <a:r>
              <a:rPr lang="en-US" sz="1600" dirty="0" smtClean="0">
                <a:solidFill>
                  <a:srgbClr val="0000CC"/>
                </a:solidFill>
              </a:rPr>
              <a:t>    Ro for this Dual Feedback Example</a:t>
            </a:r>
          </a:p>
        </p:txBody>
      </p:sp>
      <p:sp>
        <p:nvSpPr>
          <p:cNvPr id="24582" name="Text Box 3"/>
          <p:cNvSpPr txBox="1">
            <a:spLocks noChangeArrowheads="1"/>
          </p:cNvSpPr>
          <p:nvPr/>
        </p:nvSpPr>
        <p:spPr bwMode="auto">
          <a:xfrm>
            <a:off x="4724400" y="990600"/>
            <a:ext cx="4343400" cy="1600438"/>
          </a:xfrm>
          <a:prstGeom prst="rect">
            <a:avLst/>
          </a:prstGeom>
          <a:noFill/>
          <a:ln w="9525" algn="ctr">
            <a:noFill/>
            <a:miter lim="800000"/>
            <a:headEnd/>
            <a:tailEnd/>
          </a:ln>
        </p:spPr>
        <p:txBody>
          <a:bodyPr>
            <a:spAutoFit/>
          </a:bodyPr>
          <a:lstStyle/>
          <a:p>
            <a:pPr algn="l"/>
            <a:r>
              <a:rPr lang="en-US" sz="1400" b="1" dirty="0">
                <a:solidFill>
                  <a:srgbClr val="FF0000"/>
                </a:solidFill>
              </a:rPr>
              <a:t>Analogy:</a:t>
            </a:r>
            <a:r>
              <a:rPr lang="en-US" sz="1400" dirty="0">
                <a:solidFill>
                  <a:srgbClr val="0000CC"/>
                </a:solidFill>
              </a:rPr>
              <a:t> Two people are talking in your ear.  Which one do you hear?   The one talking the loudest!</a:t>
            </a:r>
          </a:p>
          <a:p>
            <a:pPr algn="l"/>
            <a:endParaRPr lang="en-US" sz="1400" dirty="0">
              <a:solidFill>
                <a:srgbClr val="0000CC"/>
              </a:solidFill>
            </a:endParaRPr>
          </a:p>
          <a:p>
            <a:pPr algn="l"/>
            <a:r>
              <a:rPr lang="en-US" sz="1400" b="1" dirty="0">
                <a:solidFill>
                  <a:srgbClr val="FF0000"/>
                </a:solidFill>
              </a:rPr>
              <a:t>Dual Feedback:</a:t>
            </a:r>
            <a:r>
              <a:rPr lang="en-US" sz="1400" b="1" dirty="0">
                <a:solidFill>
                  <a:srgbClr val="0000CC"/>
                </a:solidFill>
              </a:rPr>
              <a:t> </a:t>
            </a:r>
            <a:r>
              <a:rPr lang="en-US" sz="1400" dirty="0">
                <a:solidFill>
                  <a:srgbClr val="0000CC"/>
                </a:solidFill>
              </a:rPr>
              <a:t>Op amp has two feedback paths talking to it. It listens to the one that feeds back the largest voltage (</a:t>
            </a:r>
            <a:r>
              <a:rPr lang="el-GR" sz="1400" dirty="0">
                <a:solidFill>
                  <a:srgbClr val="0000CC"/>
                </a:solidFill>
              </a:rPr>
              <a:t>β</a:t>
            </a:r>
            <a:r>
              <a:rPr lang="en-US" sz="1400" dirty="0">
                <a:solidFill>
                  <a:srgbClr val="0000CC"/>
                </a:solidFill>
              </a:rPr>
              <a:t> = </a:t>
            </a:r>
            <a:r>
              <a:rPr lang="en-US" sz="1400" dirty="0" smtClean="0">
                <a:solidFill>
                  <a:srgbClr val="0000CC"/>
                </a:solidFill>
              </a:rPr>
              <a:t>V</a:t>
            </a:r>
            <a:r>
              <a:rPr lang="en-US" sz="1400" baseline="-25000" dirty="0" smtClean="0">
                <a:solidFill>
                  <a:srgbClr val="0000CC"/>
                </a:solidFill>
              </a:rPr>
              <a:t>FB </a:t>
            </a:r>
            <a:r>
              <a:rPr lang="en-US" sz="1400" dirty="0" smtClean="0">
                <a:solidFill>
                  <a:srgbClr val="0000CC"/>
                </a:solidFill>
              </a:rPr>
              <a:t>/ V</a:t>
            </a:r>
            <a:r>
              <a:rPr lang="en-US" sz="1400" baseline="-25000" dirty="0" smtClean="0">
                <a:solidFill>
                  <a:srgbClr val="0000CC"/>
                </a:solidFill>
              </a:rPr>
              <a:t>OUT</a:t>
            </a:r>
            <a:r>
              <a:rPr lang="en-US" sz="1400" dirty="0">
                <a:solidFill>
                  <a:srgbClr val="0000CC"/>
                </a:solidFill>
              </a:rPr>
              <a:t>). This implies the smallest 1/</a:t>
            </a:r>
            <a:r>
              <a:rPr lang="el-GR" sz="1400" dirty="0">
                <a:solidFill>
                  <a:srgbClr val="0000CC"/>
                </a:solidFill>
              </a:rPr>
              <a:t>β</a:t>
            </a:r>
            <a:r>
              <a:rPr lang="en-US" sz="1400" dirty="0">
                <a:solidFill>
                  <a:srgbClr val="0000CC"/>
                </a:solidFill>
              </a:rPr>
              <a:t>!</a:t>
            </a:r>
          </a:p>
        </p:txBody>
      </p:sp>
      <p:sp>
        <p:nvSpPr>
          <p:cNvPr id="24583" name="Rectangle 4"/>
          <p:cNvSpPr>
            <a:spLocks noGrp="1" noChangeArrowheads="1"/>
          </p:cNvSpPr>
          <p:nvPr>
            <p:ph type="title" sz="quarter"/>
          </p:nvPr>
        </p:nvSpPr>
        <p:spPr bwMode="auto">
          <a:xfrm>
            <a:off x="516622" y="258559"/>
            <a:ext cx="71628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cs typeface="Arial" charset="0"/>
              </a:rPr>
              <a:t>Dual Feedback and 1/</a:t>
            </a:r>
            <a:r>
              <a:rPr lang="el-GR" sz="2800" dirty="0" smtClean="0">
                <a:solidFill>
                  <a:srgbClr val="C00000"/>
                </a:solidFill>
                <a:cs typeface="Arial" charset="0"/>
              </a:rPr>
              <a:t>β</a:t>
            </a:r>
            <a:r>
              <a:rPr lang="en-US" sz="2800" dirty="0" smtClean="0">
                <a:solidFill>
                  <a:srgbClr val="C00000"/>
                </a:solidFill>
                <a:cs typeface="Arial" charset="0"/>
              </a:rPr>
              <a:t> Concept</a:t>
            </a:r>
            <a:endParaRPr lang="en-US" sz="2800" b="1" dirty="0" smtClean="0">
              <a:solidFill>
                <a:srgbClr val="C00000"/>
              </a:solidFill>
            </a:endParaRPr>
          </a:p>
        </p:txBody>
      </p:sp>
      <p:graphicFrame>
        <p:nvGraphicFramePr>
          <p:cNvPr id="24579" name="Object 7"/>
          <p:cNvGraphicFramePr>
            <a:graphicFrameLocks noGrp="1" noChangeAspect="1"/>
          </p:cNvGraphicFramePr>
          <p:nvPr>
            <p:ph sz="quarter" idx="4"/>
          </p:nvPr>
        </p:nvGraphicFramePr>
        <p:xfrm>
          <a:off x="107950" y="2697690"/>
          <a:ext cx="4811713" cy="3687762"/>
        </p:xfrm>
        <a:graphic>
          <a:graphicData uri="http://schemas.openxmlformats.org/presentationml/2006/ole">
            <p:oleObj spid="_x0000_s1045506" name="Visio" r:id="rId4" imgW="3215122" imgH="2464020" progId="Visio.Drawing.11">
              <p:embed/>
            </p:oleObj>
          </a:graphicData>
        </a:graphic>
      </p:graphicFrame>
      <p:pic>
        <p:nvPicPr>
          <p:cNvPr id="90116" name="Picture 4"/>
          <p:cNvPicPr>
            <a:picLocks noChangeAspect="1" noChangeArrowheads="1"/>
          </p:cNvPicPr>
          <p:nvPr/>
        </p:nvPicPr>
        <p:blipFill>
          <a:blip r:embed="rId5" cstate="print"/>
          <a:srcRect/>
          <a:stretch>
            <a:fillRect/>
          </a:stretch>
        </p:blipFill>
        <p:spPr bwMode="auto">
          <a:xfrm>
            <a:off x="1090483" y="626475"/>
            <a:ext cx="3658496" cy="2631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p>
            <a:fld id="{FBEBACF9-429D-424F-BB03-943C0BCAAFEC}" type="slidenum">
              <a:rPr lang="en-US"/>
              <a:pPr/>
              <a:t>102</a:t>
            </a:fld>
            <a:endParaRPr lang="en-US" dirty="0"/>
          </a:p>
        </p:txBody>
      </p:sp>
      <p:sp>
        <p:nvSpPr>
          <p:cNvPr id="56323" name="Text Box 5"/>
          <p:cNvSpPr txBox="1">
            <a:spLocks noChangeArrowheads="1"/>
          </p:cNvSpPr>
          <p:nvPr/>
        </p:nvSpPr>
        <p:spPr bwMode="auto">
          <a:xfrm>
            <a:off x="403934" y="1707471"/>
            <a:ext cx="4114800" cy="2286000"/>
          </a:xfrm>
          <a:prstGeom prst="rect">
            <a:avLst/>
          </a:prstGeom>
          <a:noFill/>
          <a:ln w="9525">
            <a:noFill/>
            <a:miter lim="800000"/>
            <a:headEnd/>
            <a:tailEnd/>
          </a:ln>
        </p:spPr>
        <p:txBody>
          <a:bodyPr>
            <a:spAutoFit/>
          </a:bodyPr>
          <a:lstStyle/>
          <a:p>
            <a:pPr algn="l">
              <a:spcBef>
                <a:spcPct val="50000"/>
              </a:spcBef>
            </a:pPr>
            <a:r>
              <a:rPr lang="en-US" sz="3200" b="1" dirty="0">
                <a:cs typeface="Arial" charset="0"/>
              </a:rPr>
              <a:t>Answer:  </a:t>
            </a:r>
          </a:p>
          <a:p>
            <a:pPr algn="l">
              <a:spcBef>
                <a:spcPct val="50000"/>
              </a:spcBef>
            </a:pPr>
            <a:r>
              <a:rPr lang="en-US" sz="3200" dirty="0">
                <a:cs typeface="Arial" charset="0"/>
              </a:rPr>
              <a:t>The</a:t>
            </a:r>
            <a:r>
              <a:rPr lang="en-US" sz="3200" dirty="0">
                <a:solidFill>
                  <a:srgbClr val="FF0000"/>
                </a:solidFill>
                <a:cs typeface="Arial" charset="0"/>
              </a:rPr>
              <a:t> </a:t>
            </a:r>
            <a:r>
              <a:rPr lang="en-US" sz="3200" b="1" dirty="0">
                <a:solidFill>
                  <a:srgbClr val="0000FF"/>
                </a:solidFill>
              </a:rPr>
              <a:t>L</a:t>
            </a:r>
            <a:r>
              <a:rPr lang="en-US" sz="3200" b="1" dirty="0" smtClean="0">
                <a:solidFill>
                  <a:srgbClr val="0000FF"/>
                </a:solidFill>
                <a:cs typeface="Arial" charset="0"/>
              </a:rPr>
              <a:t>argest </a:t>
            </a:r>
            <a:r>
              <a:rPr lang="el-GR" sz="3200" b="1" dirty="0">
                <a:solidFill>
                  <a:srgbClr val="0000FF"/>
                </a:solidFill>
                <a:cs typeface="Arial" charset="0"/>
              </a:rPr>
              <a:t>β</a:t>
            </a:r>
            <a:r>
              <a:rPr lang="en-US" sz="3200" b="1" dirty="0">
                <a:solidFill>
                  <a:srgbClr val="0000FF"/>
                </a:solidFill>
                <a:cs typeface="Arial" charset="0"/>
              </a:rPr>
              <a:t> </a:t>
            </a:r>
            <a:r>
              <a:rPr lang="en-US" sz="3200" dirty="0" smtClean="0"/>
              <a:t>(</a:t>
            </a:r>
            <a:r>
              <a:rPr lang="en-US" sz="3200" b="1" i="1" dirty="0" smtClean="0">
                <a:solidFill>
                  <a:srgbClr val="FF0000"/>
                </a:solidFill>
              </a:rPr>
              <a:t>Smallest </a:t>
            </a:r>
            <a:r>
              <a:rPr lang="en-US" sz="3200" b="1" i="1" dirty="0">
                <a:solidFill>
                  <a:srgbClr val="FF0000"/>
                </a:solidFill>
              </a:rPr>
              <a:t>1/</a:t>
            </a:r>
            <a:r>
              <a:rPr lang="el-GR" sz="3200" b="1" i="1" dirty="0">
                <a:solidFill>
                  <a:srgbClr val="FF0000"/>
                </a:solidFill>
              </a:rPr>
              <a:t>β</a:t>
            </a:r>
            <a:r>
              <a:rPr lang="en-US" sz="3200" dirty="0"/>
              <a:t>)</a:t>
            </a:r>
            <a:r>
              <a:rPr lang="en-US" b="0" dirty="0">
                <a:solidFill>
                  <a:schemeClr val="tx1"/>
                </a:solidFill>
              </a:rPr>
              <a:t> </a:t>
            </a:r>
            <a:r>
              <a:rPr lang="en-US" sz="3200" dirty="0">
                <a:cs typeface="Arial" charset="0"/>
              </a:rPr>
              <a:t>will dominate!</a:t>
            </a:r>
            <a:endParaRPr lang="el-GR" sz="3200" dirty="0">
              <a:cs typeface="Arial" charset="0"/>
            </a:endParaRPr>
          </a:p>
        </p:txBody>
      </p:sp>
      <p:sp>
        <p:nvSpPr>
          <p:cNvPr id="56324" name="Text Box 6"/>
          <p:cNvSpPr txBox="1">
            <a:spLocks noChangeArrowheads="1"/>
          </p:cNvSpPr>
          <p:nvPr/>
        </p:nvSpPr>
        <p:spPr bwMode="auto">
          <a:xfrm>
            <a:off x="453006" y="92075"/>
            <a:ext cx="8309994" cy="954107"/>
          </a:xfrm>
          <a:prstGeom prst="rect">
            <a:avLst/>
          </a:prstGeom>
          <a:solidFill>
            <a:schemeClr val="bg1"/>
          </a:solidFill>
          <a:ln w="38100">
            <a:noFill/>
            <a:miter lim="800000"/>
            <a:headEnd/>
            <a:tailEnd/>
          </a:ln>
        </p:spPr>
        <p:txBody>
          <a:bodyPr wrap="square">
            <a:spAutoFit/>
          </a:bodyPr>
          <a:lstStyle/>
          <a:p>
            <a:pPr algn="l"/>
            <a:r>
              <a:rPr lang="en-US" sz="2800" b="1" dirty="0">
                <a:solidFill>
                  <a:srgbClr val="C00000"/>
                </a:solidFill>
              </a:rPr>
              <a:t>Dual </a:t>
            </a:r>
            <a:r>
              <a:rPr lang="en-US" sz="2800" b="1" dirty="0" smtClean="0">
                <a:solidFill>
                  <a:srgbClr val="C00000"/>
                </a:solidFill>
              </a:rPr>
              <a:t>Feedback and 1/</a:t>
            </a:r>
            <a:r>
              <a:rPr lang="el-GR" sz="2800" b="1" dirty="0">
                <a:solidFill>
                  <a:srgbClr val="C00000"/>
                </a:solidFill>
              </a:rPr>
              <a:t>β</a:t>
            </a:r>
            <a:endParaRPr lang="en-US" sz="2800" b="1" dirty="0">
              <a:solidFill>
                <a:srgbClr val="C00000"/>
              </a:solidFill>
            </a:endParaRPr>
          </a:p>
          <a:p>
            <a:pPr algn="l"/>
            <a:r>
              <a:rPr lang="en-US" sz="2800" b="1" dirty="0">
                <a:solidFill>
                  <a:srgbClr val="C00000"/>
                </a:solidFill>
                <a:cs typeface="Arial" charset="0"/>
              </a:rPr>
              <a:t>How will the two feedbacks combine?</a:t>
            </a:r>
            <a:endParaRPr lang="el-GR" sz="2800" b="1" dirty="0">
              <a:solidFill>
                <a:srgbClr val="C00000"/>
              </a:solidFill>
              <a:cs typeface="Arial" charset="0"/>
            </a:endParaRPr>
          </a:p>
        </p:txBody>
      </p:sp>
      <p:pic>
        <p:nvPicPr>
          <p:cNvPr id="56326" name="Picture 8"/>
          <p:cNvPicPr>
            <a:picLocks noChangeAspect="1" noChangeArrowheads="1"/>
          </p:cNvPicPr>
          <p:nvPr/>
        </p:nvPicPr>
        <p:blipFill>
          <a:blip r:embed="rId3" cstate="print"/>
          <a:srcRect/>
          <a:stretch>
            <a:fillRect/>
          </a:stretch>
        </p:blipFill>
        <p:spPr bwMode="auto">
          <a:xfrm>
            <a:off x="4267200" y="1116435"/>
            <a:ext cx="4237038" cy="5181600"/>
          </a:xfrm>
          <a:prstGeom prst="rect">
            <a:avLst/>
          </a:prstGeom>
          <a:noFill/>
          <a:ln w="9525" algn="ctr">
            <a:noFill/>
            <a:miter lim="800000"/>
            <a:headEnd/>
            <a:tailEnd/>
          </a:ln>
        </p:spPr>
      </p:pic>
      <p:sp>
        <p:nvSpPr>
          <p:cNvPr id="6" name="TextBox 5"/>
          <p:cNvSpPr txBox="1"/>
          <p:nvPr/>
        </p:nvSpPr>
        <p:spPr>
          <a:xfrm>
            <a:off x="4634149" y="1846555"/>
            <a:ext cx="1537600" cy="461665"/>
          </a:xfrm>
          <a:prstGeom prst="rect">
            <a:avLst/>
          </a:prstGeom>
          <a:noFill/>
        </p:spPr>
        <p:txBody>
          <a:bodyPr wrap="none" rtlCol="0">
            <a:spAutoFit/>
          </a:bodyPr>
          <a:lstStyle/>
          <a:p>
            <a:r>
              <a:rPr lang="en-US" sz="2400" b="1" i="1" dirty="0" smtClean="0">
                <a:solidFill>
                  <a:srgbClr val="FF0000"/>
                </a:solidFill>
              </a:rPr>
              <a:t>Small 1/</a:t>
            </a:r>
            <a:r>
              <a:rPr lang="el-GR" sz="2400" b="1" i="1" dirty="0" smtClean="0">
                <a:solidFill>
                  <a:srgbClr val="FF0000"/>
                </a:solidFill>
              </a:rPr>
              <a:t>β</a:t>
            </a:r>
            <a:endParaRPr lang="en-US" sz="2400" dirty="0"/>
          </a:p>
        </p:txBody>
      </p:sp>
      <p:sp>
        <p:nvSpPr>
          <p:cNvPr id="7" name="TextBox 6"/>
          <p:cNvSpPr txBox="1"/>
          <p:nvPr/>
        </p:nvSpPr>
        <p:spPr>
          <a:xfrm>
            <a:off x="4751031" y="3410504"/>
            <a:ext cx="1555234" cy="461665"/>
          </a:xfrm>
          <a:prstGeom prst="rect">
            <a:avLst/>
          </a:prstGeom>
          <a:noFill/>
        </p:spPr>
        <p:txBody>
          <a:bodyPr wrap="none" rtlCol="0">
            <a:spAutoFit/>
          </a:bodyPr>
          <a:lstStyle/>
          <a:p>
            <a:r>
              <a:rPr lang="en-US" sz="2400" b="1" i="1" dirty="0" smtClean="0">
                <a:solidFill>
                  <a:srgbClr val="FF0000"/>
                </a:solidFill>
              </a:rPr>
              <a:t>Large 1/</a:t>
            </a:r>
            <a:r>
              <a:rPr lang="el-GR" sz="2400" b="1" i="1" dirty="0" smtClean="0">
                <a:solidFill>
                  <a:srgbClr val="FF0000"/>
                </a:solidFill>
              </a:rPr>
              <a:t>β</a:t>
            </a:r>
            <a:endParaRPr lang="en-US" sz="24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0"/>
          </p:nvPr>
        </p:nvSpPr>
        <p:spPr>
          <a:noFill/>
        </p:spPr>
        <p:txBody>
          <a:bodyPr/>
          <a:lstStyle/>
          <a:p>
            <a:fld id="{D3F224AD-290E-4125-9E7B-7ABA90641DD3}" type="slidenum">
              <a:rPr lang="en-US"/>
              <a:pPr/>
              <a:t>103</a:t>
            </a:fld>
            <a:endParaRPr lang="en-US" dirty="0"/>
          </a:p>
        </p:txBody>
      </p:sp>
      <p:graphicFrame>
        <p:nvGraphicFramePr>
          <p:cNvPr id="25602" name="Object 2"/>
          <p:cNvGraphicFramePr>
            <a:graphicFrameLocks noGrp="1" noChangeAspect="1"/>
          </p:cNvGraphicFramePr>
          <p:nvPr>
            <p:ph sz="quarter" idx="3"/>
          </p:nvPr>
        </p:nvGraphicFramePr>
        <p:xfrm>
          <a:off x="990600" y="914400"/>
          <a:ext cx="7010400" cy="3119438"/>
        </p:xfrm>
        <a:graphic>
          <a:graphicData uri="http://schemas.openxmlformats.org/presentationml/2006/ole">
            <p:oleObj spid="_x0000_s1046530" name="Visio" r:id="rId4" imgW="4856378" imgH="2161032" progId="Visio.Drawing.11">
              <p:embed/>
            </p:oleObj>
          </a:graphicData>
        </a:graphic>
      </p:graphicFrame>
      <p:sp>
        <p:nvSpPr>
          <p:cNvPr id="25604" name="Rectangle 3"/>
          <p:cNvSpPr>
            <a:spLocks noGrp="1" noChangeArrowheads="1"/>
          </p:cNvSpPr>
          <p:nvPr>
            <p:ph type="title"/>
          </p:nvPr>
        </p:nvSpPr>
        <p:spPr bwMode="auto">
          <a:xfrm>
            <a:off x="566256" y="291416"/>
            <a:ext cx="72390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cs typeface="Arial" charset="0"/>
              </a:rPr>
              <a:t>Dual Feedback and the </a:t>
            </a:r>
            <a:r>
              <a:rPr lang="en-US" b="1" i="1" dirty="0" smtClean="0">
                <a:solidFill>
                  <a:srgbClr val="0033CC"/>
                </a:solidFill>
                <a:cs typeface="Arial" charset="0"/>
              </a:rPr>
              <a:t>BIG NOT</a:t>
            </a:r>
            <a:endParaRPr lang="en-US" sz="4000" b="1" i="1" dirty="0" smtClean="0">
              <a:solidFill>
                <a:srgbClr val="0033CC"/>
              </a:solidFill>
              <a:cs typeface="Arial" charset="0"/>
            </a:endParaRPr>
          </a:p>
        </p:txBody>
      </p:sp>
      <p:pic>
        <p:nvPicPr>
          <p:cNvPr id="25605" name="Picture 4" descr="j0098039"/>
          <p:cNvPicPr>
            <a:picLocks noGrp="1" noChangeAspect="1" noChangeArrowheads="1"/>
          </p:cNvPicPr>
          <p:nvPr>
            <p:ph sz="quarter" idx="2"/>
          </p:nvPr>
        </p:nvPicPr>
        <p:blipFill>
          <a:blip r:embed="rId5" cstate="print"/>
          <a:srcRect/>
          <a:stretch>
            <a:fillRect/>
          </a:stretch>
        </p:blipFill>
        <p:spPr bwMode="auto">
          <a:xfrm>
            <a:off x="7620000" y="1219200"/>
            <a:ext cx="795338" cy="914400"/>
          </a:xfrm>
          <a:noFill/>
          <a:ln>
            <a:miter lim="800000"/>
            <a:headEnd/>
            <a:tailEnd/>
          </a:ln>
        </p:spPr>
      </p:pic>
      <p:sp>
        <p:nvSpPr>
          <p:cNvPr id="25606" name="Text Box 5"/>
          <p:cNvSpPr txBox="1">
            <a:spLocks noChangeArrowheads="1"/>
          </p:cNvSpPr>
          <p:nvPr/>
        </p:nvSpPr>
        <p:spPr bwMode="auto">
          <a:xfrm>
            <a:off x="304800" y="3962400"/>
            <a:ext cx="8686800" cy="1877437"/>
          </a:xfrm>
          <a:prstGeom prst="rect">
            <a:avLst/>
          </a:prstGeom>
          <a:noFill/>
          <a:ln w="9525" algn="ctr">
            <a:noFill/>
            <a:miter lim="800000"/>
            <a:headEnd/>
            <a:tailEnd/>
          </a:ln>
        </p:spPr>
        <p:txBody>
          <a:bodyPr>
            <a:spAutoFit/>
          </a:bodyPr>
          <a:lstStyle/>
          <a:p>
            <a:pPr algn="l">
              <a:spcBef>
                <a:spcPct val="50000"/>
              </a:spcBef>
            </a:pPr>
            <a:r>
              <a:rPr lang="en-US" sz="1600" dirty="0">
                <a:solidFill>
                  <a:srgbClr val="0000CC"/>
                </a:solidFill>
              </a:rPr>
              <a:t>Dual Feedback and the </a:t>
            </a:r>
            <a:r>
              <a:rPr lang="en-US" sz="1600" i="1" dirty="0">
                <a:solidFill>
                  <a:srgbClr val="FF0000"/>
                </a:solidFill>
              </a:rPr>
              <a:t>BIG NOT</a:t>
            </a:r>
            <a:r>
              <a:rPr lang="en-US" sz="1600" dirty="0">
                <a:solidFill>
                  <a:srgbClr val="0000CC"/>
                </a:solidFill>
              </a:rPr>
              <a:t>:</a:t>
            </a:r>
          </a:p>
          <a:p>
            <a:pPr algn="l"/>
            <a:r>
              <a:rPr lang="en-US" sz="1600" dirty="0">
                <a:solidFill>
                  <a:srgbClr val="008000"/>
                </a:solidFill>
              </a:rPr>
              <a:t>1/</a:t>
            </a:r>
            <a:r>
              <a:rPr lang="el-GR" sz="1600" dirty="0">
                <a:solidFill>
                  <a:srgbClr val="008000"/>
                </a:solidFill>
                <a:cs typeface="Arial" charset="0"/>
              </a:rPr>
              <a:t>β</a:t>
            </a:r>
            <a:r>
              <a:rPr lang="en-US" sz="1600" dirty="0">
                <a:solidFill>
                  <a:srgbClr val="FF0000"/>
                </a:solidFill>
                <a:cs typeface="Arial" charset="0"/>
              </a:rPr>
              <a:t> Slope changes from </a:t>
            </a:r>
            <a:r>
              <a:rPr lang="en-US" sz="1600" dirty="0">
                <a:solidFill>
                  <a:srgbClr val="008000"/>
                </a:solidFill>
                <a:cs typeface="Arial" charset="0"/>
              </a:rPr>
              <a:t>+20db/decade</a:t>
            </a:r>
            <a:r>
              <a:rPr lang="en-US" sz="1600" dirty="0">
                <a:solidFill>
                  <a:srgbClr val="FF0000"/>
                </a:solidFill>
                <a:cs typeface="Arial" charset="0"/>
              </a:rPr>
              <a:t> to </a:t>
            </a:r>
            <a:r>
              <a:rPr lang="en-US" sz="1600" dirty="0">
                <a:solidFill>
                  <a:srgbClr val="008000"/>
                </a:solidFill>
                <a:cs typeface="Arial" charset="0"/>
              </a:rPr>
              <a:t>-20dB/decade</a:t>
            </a:r>
            <a:r>
              <a:rPr lang="en-US" sz="1600" dirty="0">
                <a:solidFill>
                  <a:srgbClr val="0000CC"/>
                </a:solidFill>
                <a:cs typeface="Arial" charset="0"/>
              </a:rPr>
              <a:t> </a:t>
            </a:r>
          </a:p>
          <a:p>
            <a:pPr lvl="1" algn="l">
              <a:buFont typeface="Wingdings" pitchFamily="2" charset="2"/>
              <a:buChar char="Ø"/>
            </a:pPr>
            <a:r>
              <a:rPr lang="en-US" sz="1400" dirty="0">
                <a:solidFill>
                  <a:srgbClr val="0000CC"/>
                </a:solidFill>
                <a:cs typeface="Arial" charset="0"/>
              </a:rPr>
              <a:t>     Implies a “complex conjugate pole ” in the 1/</a:t>
            </a:r>
            <a:r>
              <a:rPr lang="el-GR" sz="1400" dirty="0">
                <a:solidFill>
                  <a:srgbClr val="0000CC"/>
                </a:solidFill>
                <a:cs typeface="Arial" charset="0"/>
              </a:rPr>
              <a:t>β</a:t>
            </a:r>
            <a:r>
              <a:rPr lang="en-US" sz="1400" dirty="0">
                <a:solidFill>
                  <a:srgbClr val="0000CC"/>
                </a:solidFill>
                <a:cs typeface="Arial" charset="0"/>
              </a:rPr>
              <a:t> </a:t>
            </a:r>
            <a:r>
              <a:rPr lang="en-US" sz="1400" dirty="0" smtClean="0">
                <a:solidFill>
                  <a:srgbClr val="0000CC"/>
                </a:solidFill>
                <a:cs typeface="Arial" charset="0"/>
              </a:rPr>
              <a:t>Plot with small damping ratio, </a:t>
            </a:r>
            <a:r>
              <a:rPr lang="el-GR" sz="1400" dirty="0" smtClean="0">
                <a:solidFill>
                  <a:srgbClr val="0000CC"/>
                </a:solidFill>
                <a:latin typeface="Arial"/>
                <a:cs typeface="Arial"/>
              </a:rPr>
              <a:t>ζ</a:t>
            </a:r>
            <a:r>
              <a:rPr lang="en-US" sz="1400" dirty="0" smtClean="0">
                <a:solidFill>
                  <a:srgbClr val="0000CC"/>
                </a:solidFill>
                <a:cs typeface="Arial" charset="0"/>
              </a:rPr>
              <a:t>. </a:t>
            </a:r>
            <a:endParaRPr lang="en-US" sz="1400" dirty="0">
              <a:solidFill>
                <a:srgbClr val="0000CC"/>
              </a:solidFill>
              <a:cs typeface="Arial" charset="0"/>
            </a:endParaRPr>
          </a:p>
          <a:p>
            <a:pPr lvl="1">
              <a:buFont typeface="Wingdings" pitchFamily="2" charset="2"/>
              <a:buChar char="Ø"/>
            </a:pPr>
            <a:r>
              <a:rPr lang="en-US" sz="1400" dirty="0">
                <a:solidFill>
                  <a:srgbClr val="0000CC"/>
                </a:solidFill>
                <a:cs typeface="Arial" charset="0"/>
              </a:rPr>
              <a:t>     Implies a </a:t>
            </a:r>
            <a:r>
              <a:rPr lang="en-US" sz="1400" dirty="0">
                <a:solidFill>
                  <a:srgbClr val="0000CC"/>
                </a:solidFill>
                <a:cs typeface="Arial" charset="0"/>
                <a:sym typeface="Wingdings" pitchFamily="2" charset="2"/>
              </a:rPr>
              <a:t>“complex conjugate zero” in the Aol</a:t>
            </a:r>
            <a:r>
              <a:rPr lang="el-GR" sz="1400" dirty="0">
                <a:solidFill>
                  <a:srgbClr val="0000CC"/>
                </a:solidFill>
                <a:cs typeface="Arial" charset="0"/>
                <a:sym typeface="Wingdings" pitchFamily="2" charset="2"/>
              </a:rPr>
              <a:t>β</a:t>
            </a:r>
            <a:r>
              <a:rPr lang="en-US" sz="1400" dirty="0">
                <a:solidFill>
                  <a:srgbClr val="0000CC"/>
                </a:solidFill>
                <a:cs typeface="Arial" charset="0"/>
                <a:sym typeface="Wingdings" pitchFamily="2" charset="2"/>
              </a:rPr>
              <a:t> (Loop Gain Plot</a:t>
            </a:r>
            <a:r>
              <a:rPr lang="en-US" sz="1400" dirty="0" smtClean="0">
                <a:solidFill>
                  <a:srgbClr val="0000CC"/>
                </a:solidFill>
                <a:cs typeface="Arial" charset="0"/>
                <a:sym typeface="Wingdings" pitchFamily="2" charset="2"/>
              </a:rPr>
              <a:t>) </a:t>
            </a:r>
            <a:r>
              <a:rPr lang="en-US" sz="1400" dirty="0" smtClean="0">
                <a:solidFill>
                  <a:srgbClr val="0000CC"/>
                </a:solidFill>
              </a:rPr>
              <a:t>with small damping ratio, </a:t>
            </a:r>
            <a:r>
              <a:rPr lang="el-GR" sz="1400" dirty="0" smtClean="0">
                <a:solidFill>
                  <a:srgbClr val="0000CC"/>
                </a:solidFill>
                <a:latin typeface="Arial"/>
                <a:cs typeface="Arial"/>
              </a:rPr>
              <a:t>ζ</a:t>
            </a:r>
            <a:r>
              <a:rPr lang="en-US" sz="1400" dirty="0" smtClean="0">
                <a:solidFill>
                  <a:srgbClr val="0000CC"/>
                </a:solidFill>
                <a:cs typeface="Arial" charset="0"/>
                <a:sym typeface="Wingdings" pitchFamily="2" charset="2"/>
              </a:rPr>
              <a:t>.</a:t>
            </a:r>
            <a:endParaRPr lang="en-US" sz="1400" dirty="0">
              <a:solidFill>
                <a:srgbClr val="0000CC"/>
              </a:solidFill>
              <a:cs typeface="Arial" charset="0"/>
              <a:sym typeface="Wingdings" pitchFamily="2" charset="2"/>
            </a:endParaRPr>
          </a:p>
          <a:p>
            <a:pPr lvl="1" algn="l">
              <a:buFont typeface="Wingdings" pitchFamily="2" charset="2"/>
              <a:buChar char="Ø"/>
            </a:pPr>
            <a:r>
              <a:rPr lang="en-US" sz="1400" dirty="0">
                <a:solidFill>
                  <a:srgbClr val="0000CC"/>
                </a:solidFill>
                <a:cs typeface="Arial" charset="0"/>
                <a:sym typeface="Wingdings" pitchFamily="2" charset="2"/>
              </a:rPr>
              <a:t>     +/-90° phase shift at frequency of complex zero/complex pole.</a:t>
            </a:r>
          </a:p>
          <a:p>
            <a:pPr lvl="1" algn="l">
              <a:buFont typeface="Wingdings" pitchFamily="2" charset="2"/>
              <a:buChar char="Ø"/>
            </a:pPr>
            <a:r>
              <a:rPr lang="en-US" sz="1400" dirty="0">
                <a:solidFill>
                  <a:srgbClr val="0000CC"/>
                </a:solidFill>
                <a:cs typeface="Arial" charset="0"/>
                <a:sym typeface="Wingdings" pitchFamily="2" charset="2"/>
              </a:rPr>
              <a:t>     Phase slope from +/-90°/decade slope to +/-180</a:t>
            </a:r>
            <a:r>
              <a:rPr lang="en-US" sz="1400" dirty="0">
                <a:solidFill>
                  <a:srgbClr val="0000CC"/>
                </a:solidFill>
                <a:sym typeface="Wingdings" pitchFamily="2" charset="2"/>
              </a:rPr>
              <a:t>°</a:t>
            </a:r>
            <a:r>
              <a:rPr lang="en-US" sz="1400" dirty="0">
                <a:solidFill>
                  <a:srgbClr val="0000CC"/>
                </a:solidFill>
                <a:cs typeface="Arial" charset="0"/>
                <a:sym typeface="Wingdings" pitchFamily="2" charset="2"/>
              </a:rPr>
              <a:t> in narrow band near frequency  </a:t>
            </a:r>
          </a:p>
          <a:p>
            <a:pPr lvl="1"/>
            <a:r>
              <a:rPr lang="en-US" sz="1400" dirty="0">
                <a:solidFill>
                  <a:srgbClr val="0000CC"/>
                </a:solidFill>
                <a:cs typeface="Arial" charset="0"/>
                <a:sym typeface="Wingdings" pitchFamily="2" charset="2"/>
              </a:rPr>
              <a:t>        of complex zero/complex pole depending upon </a:t>
            </a:r>
            <a:r>
              <a:rPr lang="en-US" sz="1400" dirty="0" smtClean="0">
                <a:solidFill>
                  <a:srgbClr val="0000CC"/>
                </a:solidFill>
              </a:rPr>
              <a:t>damping ratio, </a:t>
            </a:r>
            <a:r>
              <a:rPr lang="el-GR" sz="1400" dirty="0" smtClean="0">
                <a:solidFill>
                  <a:srgbClr val="0000CC"/>
                </a:solidFill>
                <a:latin typeface="Arial"/>
                <a:cs typeface="Arial"/>
              </a:rPr>
              <a:t>ζ</a:t>
            </a:r>
            <a:r>
              <a:rPr lang="en-US" sz="1400" dirty="0" smtClean="0">
                <a:solidFill>
                  <a:srgbClr val="0000CC"/>
                </a:solidFill>
              </a:rPr>
              <a:t>. </a:t>
            </a:r>
            <a:endParaRPr lang="en-US" sz="1400" dirty="0">
              <a:solidFill>
                <a:srgbClr val="0000CC"/>
              </a:solidFill>
              <a:cs typeface="Arial" charset="0"/>
              <a:sym typeface="Wingdings" pitchFamily="2" charset="2"/>
            </a:endParaRPr>
          </a:p>
          <a:p>
            <a:pPr lvl="1" algn="l">
              <a:buFont typeface="Wingdings" pitchFamily="2" charset="2"/>
              <a:buChar char="Ø"/>
            </a:pPr>
            <a:r>
              <a:rPr lang="en-US" sz="1400" dirty="0">
                <a:solidFill>
                  <a:srgbClr val="0000CC"/>
                </a:solidFill>
                <a:cs typeface="Arial" charset="0"/>
                <a:sym typeface="Wingdings" pitchFamily="2" charset="2"/>
              </a:rPr>
              <a:t>     Complex zero/complex pole can cause </a:t>
            </a:r>
            <a:r>
              <a:rPr lang="en-US" sz="1400" i="1" dirty="0">
                <a:solidFill>
                  <a:srgbClr val="FF0000"/>
                </a:solidFill>
                <a:cs typeface="Arial" charset="0"/>
                <a:sym typeface="Wingdings" pitchFamily="2" charset="2"/>
              </a:rPr>
              <a:t>severe</a:t>
            </a:r>
            <a:r>
              <a:rPr lang="en-US" sz="1400" dirty="0">
                <a:solidFill>
                  <a:srgbClr val="0000CC"/>
                </a:solidFill>
                <a:cs typeface="Arial" charset="0"/>
                <a:sym typeface="Wingdings" pitchFamily="2" charset="2"/>
              </a:rPr>
              <a:t> gain peaking in closed loop response.</a:t>
            </a:r>
          </a:p>
        </p:txBody>
      </p:sp>
      <p:sp>
        <p:nvSpPr>
          <p:cNvPr id="25607" name="Text Box 6"/>
          <p:cNvSpPr txBox="1">
            <a:spLocks noChangeArrowheads="1"/>
          </p:cNvSpPr>
          <p:nvPr/>
        </p:nvSpPr>
        <p:spPr bwMode="auto">
          <a:xfrm>
            <a:off x="685800" y="990600"/>
            <a:ext cx="3352800" cy="581025"/>
          </a:xfrm>
          <a:prstGeom prst="rect">
            <a:avLst/>
          </a:prstGeom>
          <a:noFill/>
          <a:ln w="9525" algn="ctr">
            <a:noFill/>
            <a:miter lim="800000"/>
            <a:headEnd/>
            <a:tailEnd/>
          </a:ln>
        </p:spPr>
        <p:txBody>
          <a:bodyPr>
            <a:spAutoFit/>
          </a:bodyPr>
          <a:lstStyle/>
          <a:p>
            <a:pPr algn="l">
              <a:spcBef>
                <a:spcPct val="50000"/>
              </a:spcBef>
            </a:pPr>
            <a:r>
              <a:rPr lang="en-US" sz="1600" i="1" dirty="0">
                <a:solidFill>
                  <a:srgbClr val="FF0000"/>
                </a:solidFill>
              </a:rPr>
              <a:t>WARNING:</a:t>
            </a:r>
            <a:r>
              <a:rPr lang="en-US" sz="1600" dirty="0">
                <a:solidFill>
                  <a:srgbClr val="0000CC"/>
                </a:solidFill>
              </a:rPr>
              <a:t> </a:t>
            </a:r>
            <a:r>
              <a:rPr lang="en-US" sz="1600" i="1" dirty="0">
                <a:solidFill>
                  <a:srgbClr val="0000CC"/>
                </a:solidFill>
              </a:rPr>
              <a:t>This can be               hazardous to your circuit!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p>
            <a:fld id="{4436B8FB-2173-4D76-AEBC-FD098B3F07C4}" type="slidenum">
              <a:rPr lang="en-US"/>
              <a:pPr/>
              <a:t>104</a:t>
            </a:fld>
            <a:endParaRPr lang="en-US" dirty="0"/>
          </a:p>
        </p:txBody>
      </p:sp>
      <p:sp>
        <p:nvSpPr>
          <p:cNvPr id="58371" name="Rectangle 2"/>
          <p:cNvSpPr>
            <a:spLocks noGrp="1" noChangeArrowheads="1"/>
          </p:cNvSpPr>
          <p:nvPr>
            <p:ph type="title"/>
          </p:nvPr>
        </p:nvSpPr>
        <p:spPr bwMode="auto">
          <a:xfrm>
            <a:off x="243281" y="262855"/>
            <a:ext cx="8229600" cy="55087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Complex Conjugate Pole Phase Example</a:t>
            </a:r>
          </a:p>
        </p:txBody>
      </p:sp>
      <p:pic>
        <p:nvPicPr>
          <p:cNvPr id="58372" name="Picture 3"/>
          <p:cNvPicPr>
            <a:picLocks noGrp="1" noChangeAspect="1" noChangeArrowheads="1"/>
          </p:cNvPicPr>
          <p:nvPr>
            <p:ph idx="1"/>
          </p:nvPr>
        </p:nvPicPr>
        <p:blipFill>
          <a:blip r:embed="rId3" cstate="print"/>
          <a:srcRect/>
          <a:stretch>
            <a:fillRect/>
          </a:stretch>
        </p:blipFill>
        <p:spPr bwMode="auto">
          <a:xfrm>
            <a:off x="152400" y="1143000"/>
            <a:ext cx="8991600" cy="4467225"/>
          </a:xfrm>
          <a:noFill/>
          <a:ln algn="ctr">
            <a:miter lim="800000"/>
            <a:headEnd/>
            <a:tailEnd/>
          </a:ln>
        </p:spPr>
      </p:pic>
      <p:sp>
        <p:nvSpPr>
          <p:cNvPr id="58373" name="Text Box 4"/>
          <p:cNvSpPr txBox="1">
            <a:spLocks noChangeArrowheads="1"/>
          </p:cNvSpPr>
          <p:nvPr/>
        </p:nvSpPr>
        <p:spPr bwMode="auto">
          <a:xfrm>
            <a:off x="381000" y="5334000"/>
            <a:ext cx="8534400" cy="457200"/>
          </a:xfrm>
          <a:prstGeom prst="rect">
            <a:avLst/>
          </a:prstGeom>
          <a:solidFill>
            <a:schemeClr val="bg1"/>
          </a:solidFill>
          <a:ln w="9525" algn="ctr">
            <a:noFill/>
            <a:miter lim="800000"/>
            <a:headEnd/>
            <a:tailEnd/>
          </a:ln>
        </p:spPr>
        <p:txBody>
          <a:bodyPr>
            <a:spAutoFit/>
          </a:bodyPr>
          <a:lstStyle/>
          <a:p>
            <a:pPr algn="l"/>
            <a:r>
              <a:rPr lang="en-US" sz="1200" dirty="0">
                <a:solidFill>
                  <a:schemeClr val="tx1"/>
                </a:solidFill>
              </a:rPr>
              <a:t>From: Dorf, Richard C.  Modern Control Systems. Addison-Wesley Publishing Company. Reading, Massachusetts.  </a:t>
            </a:r>
          </a:p>
          <a:p>
            <a:pPr algn="l"/>
            <a:r>
              <a:rPr lang="en-US" sz="1200" dirty="0">
                <a:solidFill>
                  <a:schemeClr val="tx1"/>
                </a:solidFill>
              </a:rPr>
              <a:t>           Third Edition, 1981.</a:t>
            </a:r>
          </a:p>
        </p:txBody>
      </p:sp>
      <p:sp>
        <p:nvSpPr>
          <p:cNvPr id="6" name="Oval 5"/>
          <p:cNvSpPr/>
          <p:nvPr/>
        </p:nvSpPr>
        <p:spPr>
          <a:xfrm>
            <a:off x="4563611" y="1400961"/>
            <a:ext cx="1208015" cy="2768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6E81B0C4-7799-4879-AA11-84DFFAD032B7}" type="slidenum">
              <a:rPr lang="en-US"/>
              <a:pPr/>
              <a:t>105</a:t>
            </a:fld>
            <a:endParaRPr lang="en-US" dirty="0"/>
          </a:p>
        </p:txBody>
      </p:sp>
      <p:sp>
        <p:nvSpPr>
          <p:cNvPr id="55299" name="Rectangle 2"/>
          <p:cNvSpPr>
            <a:spLocks noGrp="1" noChangeArrowheads="1"/>
          </p:cNvSpPr>
          <p:nvPr>
            <p:ph type="title"/>
          </p:nvPr>
        </p:nvSpPr>
        <p:spPr bwMode="auto">
          <a:xfrm>
            <a:off x="762000" y="22091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cs typeface="Arial" charset="0"/>
              </a:rPr>
              <a:t>Dual </a:t>
            </a:r>
            <a:r>
              <a:rPr lang="en-US" sz="2800" b="1" dirty="0" smtClean="0">
                <a:solidFill>
                  <a:srgbClr val="C00000"/>
                </a:solidFill>
                <a:cs typeface="Arial" charset="0"/>
              </a:rPr>
              <a:t>Feedback and 1/</a:t>
            </a:r>
            <a:r>
              <a:rPr lang="el-GR" sz="2800" b="1" dirty="0" smtClean="0">
                <a:solidFill>
                  <a:srgbClr val="C00000"/>
                </a:solidFill>
                <a:cs typeface="Arial" charset="0"/>
              </a:rPr>
              <a:t>β</a:t>
            </a:r>
            <a:r>
              <a:rPr lang="en-US" sz="2800" b="1" dirty="0" smtClean="0">
                <a:solidFill>
                  <a:srgbClr val="C00000"/>
                </a:solidFill>
                <a:cs typeface="Arial" charset="0"/>
              </a:rPr>
              <a:t> Example</a:t>
            </a:r>
          </a:p>
        </p:txBody>
      </p:sp>
      <p:pic>
        <p:nvPicPr>
          <p:cNvPr id="4" name="Picture 13"/>
          <p:cNvPicPr>
            <a:picLocks noChangeAspect="1" noChangeArrowheads="1"/>
          </p:cNvPicPr>
          <p:nvPr/>
        </p:nvPicPr>
        <p:blipFill>
          <a:blip r:embed="rId3" cstate="print"/>
          <a:srcRect/>
          <a:stretch>
            <a:fillRect/>
          </a:stretch>
        </p:blipFill>
        <p:spPr bwMode="auto">
          <a:xfrm>
            <a:off x="1238250" y="1066800"/>
            <a:ext cx="6457950" cy="4021434"/>
          </a:xfrm>
          <a:prstGeom prst="rect">
            <a:avLst/>
          </a:prstGeom>
          <a:noFill/>
          <a:ln w="9525" algn="ctr">
            <a:noFill/>
            <a:miter lim="800000"/>
            <a:headEnd/>
            <a:tailEnd/>
          </a:ln>
          <a:effectLst/>
        </p:spPr>
      </p:pic>
      <p:sp>
        <p:nvSpPr>
          <p:cNvPr id="6" name="Text Box 12"/>
          <p:cNvSpPr txBox="1">
            <a:spLocks noChangeArrowheads="1"/>
          </p:cNvSpPr>
          <p:nvPr/>
        </p:nvSpPr>
        <p:spPr bwMode="auto">
          <a:xfrm>
            <a:off x="962025" y="4953000"/>
            <a:ext cx="7296150" cy="1200329"/>
          </a:xfrm>
          <a:prstGeom prst="rect">
            <a:avLst/>
          </a:prstGeom>
          <a:noFill/>
          <a:ln w="9525" algn="ctr">
            <a:noFill/>
            <a:miter lim="800000"/>
            <a:headEnd/>
            <a:tailEnd/>
          </a:ln>
          <a:effectLst/>
        </p:spPr>
        <p:txBody>
          <a:bodyPr wrap="square">
            <a:spAutoFit/>
          </a:bodyPr>
          <a:lstStyle/>
          <a:p>
            <a:pPr algn="l"/>
            <a:r>
              <a:rPr lang="en-US" dirty="0">
                <a:solidFill>
                  <a:srgbClr val="FF0000"/>
                </a:solidFill>
              </a:rPr>
              <a:t>Dual Feedback:</a:t>
            </a:r>
          </a:p>
          <a:p>
            <a:pPr algn="l"/>
            <a:r>
              <a:rPr lang="en-US" b="0" dirty="0"/>
              <a:t>FB#1 through RF forces accurate Vout across CL</a:t>
            </a:r>
          </a:p>
          <a:p>
            <a:pPr algn="l"/>
            <a:r>
              <a:rPr lang="en-US" b="0" dirty="0"/>
              <a:t>FB#2 through CF dominates at high frequency for stability</a:t>
            </a:r>
          </a:p>
          <a:p>
            <a:pPr algn="l"/>
            <a:r>
              <a:rPr lang="en-US" b="0" dirty="0"/>
              <a:t>Riso provides isolation between FB#1 and FB#2</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p:cNvPicPr>
            <a:picLocks noChangeAspect="1" noChangeArrowheads="1"/>
          </p:cNvPicPr>
          <p:nvPr/>
        </p:nvPicPr>
        <p:blipFill>
          <a:blip r:embed="rId3" cstate="print"/>
          <a:srcRect/>
          <a:stretch>
            <a:fillRect/>
          </a:stretch>
        </p:blipFill>
        <p:spPr bwMode="auto">
          <a:xfrm>
            <a:off x="352424" y="685800"/>
            <a:ext cx="8337771" cy="4000500"/>
          </a:xfrm>
          <a:prstGeom prst="rect">
            <a:avLst/>
          </a:prstGeom>
          <a:noFill/>
          <a:ln w="9525" algn="ctr">
            <a:noFill/>
            <a:miter lim="800000"/>
            <a:headEnd/>
            <a:tailEnd/>
          </a:ln>
          <a:effectLst/>
        </p:spPr>
      </p:pic>
      <p:sp>
        <p:nvSpPr>
          <p:cNvPr id="55298" name="Slide Number Placeholder 3"/>
          <p:cNvSpPr>
            <a:spLocks noGrp="1"/>
          </p:cNvSpPr>
          <p:nvPr>
            <p:ph type="sldNum" sz="quarter" idx="10"/>
          </p:nvPr>
        </p:nvSpPr>
        <p:spPr>
          <a:noFill/>
        </p:spPr>
        <p:txBody>
          <a:bodyPr/>
          <a:lstStyle/>
          <a:p>
            <a:fld id="{6E81B0C4-7799-4879-AA11-84DFFAD032B7}" type="slidenum">
              <a:rPr lang="en-US"/>
              <a:pPr/>
              <a:t>106</a:t>
            </a:fld>
            <a:endParaRPr lang="en-US" dirty="0"/>
          </a:p>
        </p:txBody>
      </p:sp>
      <p:sp>
        <p:nvSpPr>
          <p:cNvPr id="55299" name="Rectangle 2"/>
          <p:cNvSpPr>
            <a:spLocks noGrp="1" noChangeArrowheads="1"/>
          </p:cNvSpPr>
          <p:nvPr>
            <p:ph type="title"/>
          </p:nvPr>
        </p:nvSpPr>
        <p:spPr bwMode="auto">
          <a:xfrm>
            <a:off x="590550" y="20186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cs typeface="Arial" charset="0"/>
              </a:rPr>
              <a:t>Zo External Model for Dual Feedback Analysis</a:t>
            </a:r>
            <a:endParaRPr lang="en-US" sz="2800" b="1" dirty="0" smtClean="0">
              <a:solidFill>
                <a:srgbClr val="C00000"/>
              </a:solidFill>
              <a:cs typeface="Arial" charset="0"/>
            </a:endParaRPr>
          </a:p>
        </p:txBody>
      </p:sp>
      <p:sp>
        <p:nvSpPr>
          <p:cNvPr id="10" name="Text Box 12"/>
          <p:cNvSpPr txBox="1">
            <a:spLocks noChangeArrowheads="1"/>
          </p:cNvSpPr>
          <p:nvPr/>
        </p:nvSpPr>
        <p:spPr bwMode="auto">
          <a:xfrm>
            <a:off x="581025" y="4371975"/>
            <a:ext cx="7324725" cy="1754326"/>
          </a:xfrm>
          <a:prstGeom prst="rect">
            <a:avLst/>
          </a:prstGeom>
          <a:noFill/>
          <a:ln w="9525" algn="ctr">
            <a:noFill/>
            <a:miter lim="800000"/>
            <a:headEnd/>
            <a:tailEnd/>
          </a:ln>
          <a:effectLst/>
        </p:spPr>
        <p:txBody>
          <a:bodyPr wrap="square">
            <a:spAutoFit/>
          </a:bodyPr>
          <a:lstStyle/>
          <a:p>
            <a:pPr algn="l"/>
            <a:r>
              <a:rPr lang="en-US" dirty="0">
                <a:solidFill>
                  <a:srgbClr val="FF0000"/>
                </a:solidFill>
              </a:rPr>
              <a:t>Zo External Model:</a:t>
            </a:r>
          </a:p>
          <a:p>
            <a:pPr algn="l"/>
            <a:r>
              <a:rPr lang="en-US" b="0" dirty="0" smtClean="0"/>
              <a:t>VCV1 </a:t>
            </a:r>
            <a:r>
              <a:rPr lang="en-US" b="0" dirty="0"/>
              <a:t>ideally isolates U1 so U1 only provides data sheet </a:t>
            </a:r>
            <a:r>
              <a:rPr lang="en-US" b="0" dirty="0" smtClean="0"/>
              <a:t>Aol</a:t>
            </a:r>
            <a:endParaRPr lang="en-US" b="0" dirty="0"/>
          </a:p>
          <a:p>
            <a:pPr algn="l"/>
            <a:r>
              <a:rPr lang="en-US" b="0" dirty="0"/>
              <a:t>Set Ro to match measured Ro</a:t>
            </a:r>
          </a:p>
          <a:p>
            <a:pPr algn="l"/>
            <a:r>
              <a:rPr lang="en-US" b="0" dirty="0" smtClean="0"/>
              <a:t>Analyze </a:t>
            </a:r>
            <a:r>
              <a:rPr lang="en-US" b="0" dirty="0"/>
              <a:t>with unloaded Ro (largest Ro) which creates </a:t>
            </a:r>
            <a:r>
              <a:rPr lang="en-US" b="0" dirty="0" smtClean="0"/>
              <a:t> worst instability</a:t>
            </a:r>
          </a:p>
          <a:p>
            <a:r>
              <a:rPr lang="en-US" dirty="0" smtClean="0"/>
              <a:t>Use 1/</a:t>
            </a:r>
            <a:r>
              <a:rPr lang="el-GR" dirty="0" smtClean="0">
                <a:latin typeface="Arial"/>
                <a:cs typeface="Arial"/>
              </a:rPr>
              <a:t>β</a:t>
            </a:r>
            <a:r>
              <a:rPr lang="en-US" dirty="0" smtClean="0"/>
              <a:t> on Aol stability analysis</a:t>
            </a:r>
          </a:p>
          <a:p>
            <a:r>
              <a:rPr lang="en-US" dirty="0" smtClean="0"/>
              <a:t>1/</a:t>
            </a:r>
            <a:r>
              <a:rPr lang="el-GR" dirty="0" smtClean="0">
                <a:latin typeface="Arial"/>
                <a:cs typeface="Arial"/>
              </a:rPr>
              <a:t>β</a:t>
            </a:r>
            <a:r>
              <a:rPr lang="en-US" dirty="0" smtClean="0">
                <a:latin typeface="Arial"/>
                <a:cs typeface="Arial"/>
              </a:rPr>
              <a:t>, taken from VOA will include the effects of Zo, Riso and CL </a:t>
            </a:r>
            <a:endParaRPr lang="en-US" b="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6E81B0C4-7799-4879-AA11-84DFFAD032B7}" type="slidenum">
              <a:rPr lang="en-US"/>
              <a:pPr/>
              <a:t>107</a:t>
            </a:fld>
            <a:endParaRPr lang="en-US" dirty="0"/>
          </a:p>
        </p:txBody>
      </p:sp>
      <p:sp>
        <p:nvSpPr>
          <p:cNvPr id="55299" name="Rectangle 2"/>
          <p:cNvSpPr>
            <a:spLocks noGrp="1" noChangeArrowheads="1"/>
          </p:cNvSpPr>
          <p:nvPr>
            <p:ph type="title"/>
          </p:nvPr>
        </p:nvSpPr>
        <p:spPr bwMode="auto">
          <a:xfrm>
            <a:off x="314325" y="22091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cs typeface="Arial" charset="0"/>
              </a:rPr>
              <a:t>Dual </a:t>
            </a:r>
            <a:r>
              <a:rPr lang="en-US" sz="2800" b="1" dirty="0" smtClean="0">
                <a:solidFill>
                  <a:srgbClr val="C00000"/>
                </a:solidFill>
                <a:cs typeface="Arial" charset="0"/>
              </a:rPr>
              <a:t>Feedback, FB#1 And FB#2</a:t>
            </a:r>
          </a:p>
        </p:txBody>
      </p:sp>
      <p:pic>
        <p:nvPicPr>
          <p:cNvPr id="4" name="Picture 14"/>
          <p:cNvPicPr>
            <a:picLocks noChangeAspect="1" noChangeArrowheads="1"/>
          </p:cNvPicPr>
          <p:nvPr/>
        </p:nvPicPr>
        <p:blipFill>
          <a:blip r:embed="rId3" cstate="print"/>
          <a:srcRect/>
          <a:stretch>
            <a:fillRect/>
          </a:stretch>
        </p:blipFill>
        <p:spPr bwMode="auto">
          <a:xfrm>
            <a:off x="352424" y="685800"/>
            <a:ext cx="8337771" cy="4000500"/>
          </a:xfrm>
          <a:prstGeom prst="rect">
            <a:avLst/>
          </a:prstGeom>
          <a:noFill/>
          <a:ln w="9525" algn="ctr">
            <a:noFill/>
            <a:miter lim="800000"/>
            <a:headEnd/>
            <a:tailEnd/>
          </a:ln>
          <a:effectLst/>
        </p:spPr>
      </p:pic>
      <p:sp>
        <p:nvSpPr>
          <p:cNvPr id="5" name="Text Box 12"/>
          <p:cNvSpPr txBox="1">
            <a:spLocks noChangeArrowheads="1"/>
          </p:cNvSpPr>
          <p:nvPr/>
        </p:nvSpPr>
        <p:spPr bwMode="auto">
          <a:xfrm>
            <a:off x="161925" y="4476750"/>
            <a:ext cx="8801100" cy="1938992"/>
          </a:xfrm>
          <a:prstGeom prst="rect">
            <a:avLst/>
          </a:prstGeom>
          <a:noFill/>
          <a:ln w="9525" algn="ctr">
            <a:noFill/>
            <a:miter lim="800000"/>
            <a:headEnd/>
            <a:tailEnd/>
          </a:ln>
          <a:effectLst/>
        </p:spPr>
        <p:txBody>
          <a:bodyPr wrap="square">
            <a:spAutoFit/>
          </a:bodyPr>
          <a:lstStyle/>
          <a:p>
            <a:r>
              <a:rPr lang="en-US" dirty="0" smtClean="0">
                <a:solidFill>
                  <a:srgbClr val="FF0000"/>
                </a:solidFill>
              </a:rPr>
              <a:t>FB#1 and FB#2 1/</a:t>
            </a:r>
            <a:r>
              <a:rPr lang="el-GR" dirty="0" smtClean="0">
                <a:solidFill>
                  <a:srgbClr val="FF0000"/>
                </a:solidFill>
                <a:latin typeface="Arial"/>
                <a:cs typeface="Arial"/>
              </a:rPr>
              <a:t> β </a:t>
            </a:r>
            <a:r>
              <a:rPr lang="en-US" dirty="0" smtClean="0">
                <a:solidFill>
                  <a:srgbClr val="FF0000"/>
                </a:solidFill>
                <a:latin typeface="Arial"/>
                <a:cs typeface="Arial"/>
              </a:rPr>
              <a:t> Analysis</a:t>
            </a:r>
            <a:r>
              <a:rPr lang="en-US" dirty="0" smtClean="0">
                <a:solidFill>
                  <a:srgbClr val="FF0000"/>
                </a:solidFill>
              </a:rPr>
              <a:t>:</a:t>
            </a:r>
          </a:p>
          <a:p>
            <a:r>
              <a:rPr lang="en-US" dirty="0" smtClean="0"/>
              <a:t>There is only one net voltage fed back as </a:t>
            </a:r>
            <a:r>
              <a:rPr lang="el-GR" dirty="0" smtClean="0">
                <a:latin typeface="Arial"/>
                <a:cs typeface="Arial"/>
              </a:rPr>
              <a:t>β</a:t>
            </a:r>
            <a:r>
              <a:rPr lang="en-US" dirty="0" smtClean="0">
                <a:latin typeface="Arial"/>
                <a:cs typeface="Arial"/>
              </a:rPr>
              <a:t> to the -input of the op amp</a:t>
            </a:r>
          </a:p>
          <a:p>
            <a:r>
              <a:rPr lang="el-GR" dirty="0" smtClean="0">
                <a:latin typeface="Arial"/>
                <a:cs typeface="Arial"/>
              </a:rPr>
              <a:t>β</a:t>
            </a:r>
            <a:r>
              <a:rPr lang="en-US" dirty="0" smtClean="0">
                <a:latin typeface="Arial"/>
                <a:cs typeface="Arial"/>
              </a:rPr>
              <a:t>_net = </a:t>
            </a:r>
            <a:r>
              <a:rPr lang="el-GR" dirty="0" smtClean="0">
                <a:latin typeface="Arial"/>
                <a:cs typeface="Arial"/>
              </a:rPr>
              <a:t>β</a:t>
            </a:r>
            <a:r>
              <a:rPr lang="en-US" dirty="0" smtClean="0">
                <a:latin typeface="Arial"/>
                <a:cs typeface="Arial"/>
              </a:rPr>
              <a:t>_FB#1 + </a:t>
            </a:r>
            <a:r>
              <a:rPr lang="el-GR" dirty="0" smtClean="0">
                <a:latin typeface="Arial"/>
                <a:cs typeface="Arial"/>
              </a:rPr>
              <a:t>β</a:t>
            </a:r>
            <a:r>
              <a:rPr lang="en-US" dirty="0" smtClean="0">
                <a:latin typeface="Arial"/>
                <a:cs typeface="Arial"/>
              </a:rPr>
              <a:t>_FB#2  </a:t>
            </a:r>
          </a:p>
          <a:p>
            <a:r>
              <a:rPr lang="en-US" dirty="0" smtClean="0">
                <a:latin typeface="Arial"/>
                <a:cs typeface="Arial"/>
              </a:rPr>
              <a:t>This implies that the largest </a:t>
            </a:r>
            <a:r>
              <a:rPr lang="el-GR" dirty="0" smtClean="0">
                <a:latin typeface="Arial"/>
                <a:cs typeface="Arial"/>
              </a:rPr>
              <a:t>β</a:t>
            </a:r>
            <a:r>
              <a:rPr lang="en-US" dirty="0" smtClean="0">
                <a:latin typeface="Arial"/>
                <a:cs typeface="Arial"/>
              </a:rPr>
              <a:t> will dominate → smallest </a:t>
            </a:r>
            <a:r>
              <a:rPr lang="en-US" dirty="0" smtClean="0"/>
              <a:t>1/</a:t>
            </a:r>
            <a:r>
              <a:rPr lang="el-GR" dirty="0" smtClean="0">
                <a:latin typeface="Arial"/>
                <a:cs typeface="Arial"/>
              </a:rPr>
              <a:t> β</a:t>
            </a:r>
            <a:r>
              <a:rPr lang="en-US" dirty="0" smtClean="0">
                <a:latin typeface="Arial"/>
                <a:cs typeface="Arial"/>
              </a:rPr>
              <a:t> will dominate</a:t>
            </a:r>
          </a:p>
          <a:p>
            <a:r>
              <a:rPr lang="en-US" dirty="0" smtClean="0">
                <a:latin typeface="Arial"/>
                <a:cs typeface="Arial"/>
              </a:rPr>
              <a:t>Analyze FB#1 with CF = open since it will only dominate at high frequencies</a:t>
            </a:r>
          </a:p>
          <a:p>
            <a:r>
              <a:rPr lang="en-US" dirty="0" smtClean="0">
                <a:latin typeface="Arial"/>
                <a:cs typeface="Arial"/>
              </a:rPr>
              <a:t>Analyze FB#2 with CL = short since it is at least 10x CF</a:t>
            </a:r>
            <a:endParaRPr lang="en-US" dirty="0" smtClean="0"/>
          </a:p>
          <a:p>
            <a:endParaRPr lang="en-US" sz="1200" dirty="0"/>
          </a:p>
        </p:txBody>
      </p:sp>
      <p:cxnSp>
        <p:nvCxnSpPr>
          <p:cNvPr id="7" name="Straight Arrow Connector 6"/>
          <p:cNvCxnSpPr/>
          <p:nvPr/>
        </p:nvCxnSpPr>
        <p:spPr>
          <a:xfrm flipH="1">
            <a:off x="2581277" y="1813560"/>
            <a:ext cx="3156583" cy="5716"/>
          </a:xfrm>
          <a:prstGeom prst="straightConnector1">
            <a:avLst/>
          </a:prstGeom>
          <a:ln w="349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619376" y="1304926"/>
            <a:ext cx="4200524" cy="9524"/>
          </a:xfrm>
          <a:prstGeom prst="straightConnector1">
            <a:avLst/>
          </a:prstGeom>
          <a:ln w="349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53000" y="3076575"/>
            <a:ext cx="1890713" cy="0"/>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33950" y="2724150"/>
            <a:ext cx="807244" cy="0"/>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737860" y="1819275"/>
            <a:ext cx="0" cy="90487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834188" y="1309688"/>
            <a:ext cx="0" cy="1752602"/>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004560" y="1310640"/>
            <a:ext cx="622286" cy="307777"/>
          </a:xfrm>
          <a:prstGeom prst="rect">
            <a:avLst/>
          </a:prstGeom>
          <a:noFill/>
        </p:spPr>
        <p:txBody>
          <a:bodyPr wrap="none" rtlCol="0">
            <a:spAutoFit/>
          </a:bodyPr>
          <a:lstStyle/>
          <a:p>
            <a:r>
              <a:rPr lang="en-US" sz="1400" b="1" dirty="0" smtClean="0">
                <a:solidFill>
                  <a:srgbClr val="0000FF"/>
                </a:solidFill>
              </a:rPr>
              <a:t>FB#1</a:t>
            </a:r>
            <a:endParaRPr lang="en-US" sz="1400" b="1" dirty="0">
              <a:solidFill>
                <a:srgbClr val="0000FF"/>
              </a:solidFill>
            </a:endParaRPr>
          </a:p>
        </p:txBody>
      </p:sp>
      <p:sp>
        <p:nvSpPr>
          <p:cNvPr id="32" name="TextBox 31"/>
          <p:cNvSpPr txBox="1"/>
          <p:nvPr/>
        </p:nvSpPr>
        <p:spPr>
          <a:xfrm>
            <a:off x="4693920" y="1798320"/>
            <a:ext cx="622286" cy="307777"/>
          </a:xfrm>
          <a:prstGeom prst="rect">
            <a:avLst/>
          </a:prstGeom>
          <a:noFill/>
        </p:spPr>
        <p:txBody>
          <a:bodyPr wrap="none" rtlCol="0">
            <a:spAutoFit/>
          </a:bodyPr>
          <a:lstStyle/>
          <a:p>
            <a:r>
              <a:rPr lang="en-US" sz="1400" b="1" dirty="0" smtClean="0">
                <a:solidFill>
                  <a:srgbClr val="0000FF"/>
                </a:solidFill>
              </a:rPr>
              <a:t>FB#2</a:t>
            </a:r>
            <a:endParaRPr lang="en-US" sz="1400" b="1" dirty="0">
              <a:solidFill>
                <a:srgbClr val="0000FF"/>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6E81B0C4-7799-4879-AA11-84DFFAD032B7}" type="slidenum">
              <a:rPr lang="en-US"/>
              <a:pPr/>
              <a:t>108</a:t>
            </a:fld>
            <a:endParaRPr lang="en-US" dirty="0"/>
          </a:p>
        </p:txBody>
      </p:sp>
      <p:sp>
        <p:nvSpPr>
          <p:cNvPr id="55299" name="Rectangle 2"/>
          <p:cNvSpPr>
            <a:spLocks noGrp="1" noChangeArrowheads="1"/>
          </p:cNvSpPr>
          <p:nvPr>
            <p:ph type="title"/>
          </p:nvPr>
        </p:nvSpPr>
        <p:spPr bwMode="auto">
          <a:xfrm>
            <a:off x="762000" y="22091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cs typeface="Arial" charset="0"/>
              </a:rPr>
              <a:t>Dual </a:t>
            </a:r>
            <a:r>
              <a:rPr lang="en-US" sz="2800" b="1" dirty="0" smtClean="0">
                <a:solidFill>
                  <a:srgbClr val="C00000"/>
                </a:solidFill>
                <a:cs typeface="Arial" charset="0"/>
              </a:rPr>
              <a:t>Feedback and 1/</a:t>
            </a:r>
            <a:r>
              <a:rPr lang="el-GR" sz="2800" b="1" dirty="0" smtClean="0">
                <a:solidFill>
                  <a:srgbClr val="C00000"/>
                </a:solidFill>
                <a:cs typeface="Arial" charset="0"/>
              </a:rPr>
              <a:t>β</a:t>
            </a:r>
            <a:r>
              <a:rPr lang="en-US" sz="2800" b="1" dirty="0" smtClean="0">
                <a:solidFill>
                  <a:srgbClr val="C00000"/>
                </a:solidFill>
                <a:cs typeface="Arial" charset="0"/>
              </a:rPr>
              <a:t> Example</a:t>
            </a:r>
          </a:p>
        </p:txBody>
      </p:sp>
      <p:pic>
        <p:nvPicPr>
          <p:cNvPr id="4" name="Picture 4"/>
          <p:cNvPicPr>
            <a:picLocks noChangeAspect="1" noChangeArrowheads="1"/>
          </p:cNvPicPr>
          <p:nvPr/>
        </p:nvPicPr>
        <p:blipFill>
          <a:blip r:embed="rId3" cstate="print"/>
          <a:srcRect/>
          <a:stretch>
            <a:fillRect/>
          </a:stretch>
        </p:blipFill>
        <p:spPr bwMode="auto">
          <a:xfrm>
            <a:off x="180975" y="685799"/>
            <a:ext cx="8681157" cy="54387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6E81B0C4-7799-4879-AA11-84DFFAD032B7}" type="slidenum">
              <a:rPr lang="en-US"/>
              <a:pPr/>
              <a:t>109</a:t>
            </a:fld>
            <a:endParaRPr lang="en-US" dirty="0"/>
          </a:p>
        </p:txBody>
      </p:sp>
      <p:sp>
        <p:nvSpPr>
          <p:cNvPr id="55299" name="Rectangle 2"/>
          <p:cNvSpPr>
            <a:spLocks noGrp="1" noChangeArrowheads="1"/>
          </p:cNvSpPr>
          <p:nvPr>
            <p:ph type="title"/>
          </p:nvPr>
        </p:nvSpPr>
        <p:spPr bwMode="auto">
          <a:xfrm>
            <a:off x="762000" y="22091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cs typeface="Arial" charset="0"/>
              </a:rPr>
              <a:t>Dual </a:t>
            </a:r>
            <a:r>
              <a:rPr lang="en-US" sz="2800" b="1" dirty="0" smtClean="0">
                <a:solidFill>
                  <a:srgbClr val="C00000"/>
                </a:solidFill>
                <a:cs typeface="Arial" charset="0"/>
              </a:rPr>
              <a:t>Feedback and 1/</a:t>
            </a:r>
            <a:r>
              <a:rPr lang="el-GR" sz="2800" b="1" dirty="0" smtClean="0">
                <a:solidFill>
                  <a:srgbClr val="C00000"/>
                </a:solidFill>
                <a:cs typeface="Arial" charset="0"/>
              </a:rPr>
              <a:t>β</a:t>
            </a:r>
            <a:r>
              <a:rPr lang="en-US" sz="2800" b="1" dirty="0" smtClean="0">
                <a:solidFill>
                  <a:srgbClr val="C00000"/>
                </a:solidFill>
                <a:cs typeface="Arial" charset="0"/>
              </a:rPr>
              <a:t> – Create the BIG NOT</a:t>
            </a:r>
          </a:p>
        </p:txBody>
      </p:sp>
      <p:pic>
        <p:nvPicPr>
          <p:cNvPr id="4" name="Picture 7"/>
          <p:cNvPicPr>
            <a:picLocks noChangeAspect="1" noChangeArrowheads="1"/>
          </p:cNvPicPr>
          <p:nvPr/>
        </p:nvPicPr>
        <p:blipFill>
          <a:blip r:embed="rId3" cstate="print"/>
          <a:srcRect/>
          <a:stretch>
            <a:fillRect/>
          </a:stretch>
        </p:blipFill>
        <p:spPr bwMode="auto">
          <a:xfrm>
            <a:off x="228600" y="990600"/>
            <a:ext cx="8610600" cy="420211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4"/>
          <p:cNvPicPr>
            <a:picLocks noChangeAspect="1" noChangeArrowheads="1"/>
          </p:cNvPicPr>
          <p:nvPr/>
        </p:nvPicPr>
        <p:blipFill>
          <a:blip r:embed="rId4" cstate="print"/>
          <a:srcRect/>
          <a:stretch>
            <a:fillRect/>
          </a:stretch>
        </p:blipFill>
        <p:spPr bwMode="auto">
          <a:xfrm>
            <a:off x="4743449" y="381000"/>
            <a:ext cx="3648075" cy="2517754"/>
          </a:xfrm>
          <a:prstGeom prst="rect">
            <a:avLst/>
          </a:prstGeom>
          <a:noFill/>
          <a:ln w="9525">
            <a:noFill/>
            <a:miter lim="800000"/>
            <a:headEnd/>
            <a:tailEnd/>
          </a:ln>
        </p:spPr>
      </p:pic>
      <p:sp>
        <p:nvSpPr>
          <p:cNvPr id="2053" name="Rectangle 2"/>
          <p:cNvSpPr>
            <a:spLocks noGrp="1" noChangeArrowheads="1"/>
          </p:cNvSpPr>
          <p:nvPr>
            <p:ph type="title"/>
          </p:nvPr>
        </p:nvSpPr>
        <p:spPr>
          <a:xfrm>
            <a:off x="269875" y="127635"/>
            <a:ext cx="8458200" cy="814388"/>
          </a:xfrm>
        </p:spPr>
        <p:txBody>
          <a:bodyPr/>
          <a:lstStyle/>
          <a:p>
            <a:r>
              <a:rPr lang="en-US" sz="2800" dirty="0" smtClean="0">
                <a:solidFill>
                  <a:srgbClr val="C00000"/>
                </a:solidFill>
              </a:rPr>
              <a:t>Zeros and Bode Plots</a:t>
            </a:r>
            <a:endParaRPr lang="en-US" dirty="0" smtClean="0">
              <a:solidFill>
                <a:srgbClr val="C00000"/>
              </a:solidFill>
            </a:endParaRPr>
          </a:p>
        </p:txBody>
      </p:sp>
      <p:sp>
        <p:nvSpPr>
          <p:cNvPr id="2054" name="Text Box 5"/>
          <p:cNvSpPr txBox="1">
            <a:spLocks noChangeArrowheads="1"/>
          </p:cNvSpPr>
          <p:nvPr/>
        </p:nvSpPr>
        <p:spPr bwMode="auto">
          <a:xfrm>
            <a:off x="5029200" y="3505200"/>
            <a:ext cx="4191000" cy="2603790"/>
          </a:xfrm>
          <a:prstGeom prst="rect">
            <a:avLst/>
          </a:prstGeom>
          <a:noFill/>
          <a:ln w="9525" algn="ctr">
            <a:noFill/>
            <a:miter lim="800000"/>
            <a:headEnd/>
            <a:tailEnd/>
          </a:ln>
        </p:spPr>
        <p:txBody>
          <a:bodyPr>
            <a:spAutoFit/>
          </a:bodyPr>
          <a:lstStyle/>
          <a:p>
            <a:pPr marL="342900" indent="-342900">
              <a:lnSpc>
                <a:spcPct val="90000"/>
              </a:lnSpc>
              <a:spcBef>
                <a:spcPct val="50000"/>
              </a:spcBef>
              <a:buFont typeface="Wingdings" pitchFamily="2" charset="2"/>
              <a:buChar char="Ø"/>
            </a:pPr>
            <a:r>
              <a:rPr lang="en-US" sz="1600" b="1" dirty="0">
                <a:solidFill>
                  <a:srgbClr val="FF0000"/>
                </a:solidFill>
              </a:rPr>
              <a:t>Zero Location</a:t>
            </a:r>
            <a:r>
              <a:rPr lang="en-US" sz="1600" dirty="0"/>
              <a:t> = f</a:t>
            </a:r>
            <a:r>
              <a:rPr lang="en-US" sz="1600" baseline="-25000" dirty="0"/>
              <a:t>Z</a:t>
            </a:r>
          </a:p>
          <a:p>
            <a:pPr marL="342900" indent="-342900">
              <a:lnSpc>
                <a:spcPct val="90000"/>
              </a:lnSpc>
              <a:spcBef>
                <a:spcPct val="50000"/>
              </a:spcBef>
              <a:buFont typeface="Wingdings" pitchFamily="2" charset="2"/>
              <a:buChar char="Ø"/>
            </a:pPr>
            <a:r>
              <a:rPr lang="en-US" sz="1600" b="1" dirty="0">
                <a:solidFill>
                  <a:srgbClr val="FF0000"/>
                </a:solidFill>
              </a:rPr>
              <a:t>Magnitude</a:t>
            </a:r>
            <a:r>
              <a:rPr lang="en-US" sz="1600" dirty="0"/>
              <a:t> = +20dB/Decade Slope</a:t>
            </a:r>
          </a:p>
          <a:p>
            <a:pPr marL="342900" indent="-342900">
              <a:lnSpc>
                <a:spcPct val="90000"/>
              </a:lnSpc>
              <a:spcBef>
                <a:spcPct val="50000"/>
              </a:spcBef>
              <a:buFont typeface="Wingdings" pitchFamily="2" charset="2"/>
              <a:buChar char="§"/>
            </a:pPr>
            <a:r>
              <a:rPr lang="en-US" sz="1600" dirty="0"/>
              <a:t>Slope begins at f</a:t>
            </a:r>
            <a:r>
              <a:rPr lang="en-US" sz="1600" baseline="-25000" dirty="0"/>
              <a:t>Z</a:t>
            </a:r>
            <a:r>
              <a:rPr lang="en-US" sz="1600" dirty="0"/>
              <a:t> and continues up as frequency increases</a:t>
            </a:r>
          </a:p>
          <a:p>
            <a:pPr marL="342900" indent="-342900">
              <a:lnSpc>
                <a:spcPct val="90000"/>
              </a:lnSpc>
              <a:spcBef>
                <a:spcPct val="50000"/>
              </a:spcBef>
              <a:buFont typeface="Wingdings" pitchFamily="2" charset="2"/>
              <a:buChar char="§"/>
            </a:pPr>
            <a:r>
              <a:rPr lang="en-US" sz="1600" dirty="0"/>
              <a:t>Actual Function = +3dB up @ f</a:t>
            </a:r>
            <a:r>
              <a:rPr lang="en-US" sz="1600" baseline="-25000" dirty="0"/>
              <a:t>Z</a:t>
            </a:r>
          </a:p>
          <a:p>
            <a:pPr marL="342900" indent="-342900">
              <a:lnSpc>
                <a:spcPct val="90000"/>
              </a:lnSpc>
              <a:spcBef>
                <a:spcPct val="50000"/>
              </a:spcBef>
              <a:buFont typeface="Wingdings" pitchFamily="2" charset="2"/>
              <a:buChar char="Ø"/>
            </a:pPr>
            <a:r>
              <a:rPr lang="en-US" sz="1600" b="1" dirty="0">
                <a:solidFill>
                  <a:srgbClr val="FF0000"/>
                </a:solidFill>
              </a:rPr>
              <a:t>Phase</a:t>
            </a:r>
            <a:r>
              <a:rPr lang="en-US" sz="1600" dirty="0"/>
              <a:t> = +45</a:t>
            </a:r>
            <a:r>
              <a:rPr lang="en-US" sz="1600" dirty="0">
                <a:cs typeface="Arial" charset="0"/>
              </a:rPr>
              <a:t>°/Decade Slope through f</a:t>
            </a:r>
            <a:r>
              <a:rPr lang="en-US" sz="1600" baseline="-25000" dirty="0">
                <a:cs typeface="Arial" charset="0"/>
              </a:rPr>
              <a:t>Z</a:t>
            </a:r>
          </a:p>
          <a:p>
            <a:pPr marL="342900" indent="-342900">
              <a:lnSpc>
                <a:spcPct val="90000"/>
              </a:lnSpc>
              <a:spcBef>
                <a:spcPct val="50000"/>
              </a:spcBef>
              <a:buFont typeface="Wingdings" pitchFamily="2" charset="2"/>
              <a:buChar char="§"/>
            </a:pPr>
            <a:r>
              <a:rPr lang="en-US" sz="1600" dirty="0">
                <a:cs typeface="Arial" charset="0"/>
              </a:rPr>
              <a:t>Decade Above f</a:t>
            </a:r>
            <a:r>
              <a:rPr lang="en-US" sz="1600" baseline="-25000" dirty="0">
                <a:cs typeface="Arial" charset="0"/>
              </a:rPr>
              <a:t>Z</a:t>
            </a:r>
            <a:r>
              <a:rPr lang="en-US" sz="1600" dirty="0">
                <a:cs typeface="Arial" charset="0"/>
              </a:rPr>
              <a:t> Phase = </a:t>
            </a:r>
            <a:r>
              <a:rPr lang="en-US" sz="1600" dirty="0" smtClean="0"/>
              <a:t>+90° </a:t>
            </a:r>
            <a:r>
              <a:rPr lang="en-US" sz="1600" dirty="0" smtClean="0">
                <a:cs typeface="Arial" charset="0"/>
              </a:rPr>
              <a:t>(+84.3°)</a:t>
            </a:r>
            <a:endParaRPr lang="en-US" sz="1600" dirty="0">
              <a:cs typeface="Arial" charset="0"/>
            </a:endParaRPr>
          </a:p>
          <a:p>
            <a:pPr marL="342900" indent="-342900">
              <a:lnSpc>
                <a:spcPct val="90000"/>
              </a:lnSpc>
              <a:spcBef>
                <a:spcPct val="50000"/>
              </a:spcBef>
              <a:buFont typeface="Wingdings" pitchFamily="2" charset="2"/>
              <a:buChar char="§"/>
            </a:pPr>
            <a:r>
              <a:rPr lang="en-US" sz="1600" dirty="0">
                <a:cs typeface="Arial" charset="0"/>
              </a:rPr>
              <a:t>Decade Below f</a:t>
            </a:r>
            <a:r>
              <a:rPr lang="en-US" sz="1600" baseline="-25000" dirty="0">
                <a:cs typeface="Arial" charset="0"/>
              </a:rPr>
              <a:t>Z</a:t>
            </a:r>
            <a:r>
              <a:rPr lang="en-US" sz="1600" dirty="0">
                <a:cs typeface="Arial" charset="0"/>
              </a:rPr>
              <a:t> Phase = </a:t>
            </a:r>
            <a:r>
              <a:rPr lang="en-US" sz="1600" dirty="0" smtClean="0"/>
              <a:t>0° </a:t>
            </a:r>
            <a:r>
              <a:rPr lang="en-US" sz="1600" dirty="0" smtClean="0">
                <a:cs typeface="Arial" charset="0"/>
              </a:rPr>
              <a:t>(5.7°)</a:t>
            </a:r>
            <a:endParaRPr lang="en-US" sz="3600" dirty="0">
              <a:cs typeface="Arial" charset="0"/>
            </a:endParaRPr>
          </a:p>
        </p:txBody>
      </p:sp>
      <p:graphicFrame>
        <p:nvGraphicFramePr>
          <p:cNvPr id="4" name="Object 6"/>
          <p:cNvGraphicFramePr>
            <a:graphicFrameLocks noChangeAspect="1"/>
          </p:cNvGraphicFramePr>
          <p:nvPr/>
        </p:nvGraphicFramePr>
        <p:xfrm>
          <a:off x="7807325" y="2195513"/>
          <a:ext cx="927100" cy="713974"/>
        </p:xfrm>
        <a:graphic>
          <a:graphicData uri="http://schemas.openxmlformats.org/presentationml/2006/ole">
            <p:oleObj spid="_x0000_s2054" name="Equation" r:id="rId5" imgW="1104840" imgH="850680" progId="Equation.3">
              <p:embed/>
            </p:oleObj>
          </a:graphicData>
        </a:graphic>
      </p:graphicFrame>
      <p:pic>
        <p:nvPicPr>
          <p:cNvPr id="2056" name="Picture 8"/>
          <p:cNvPicPr>
            <a:picLocks noChangeAspect="1" noChangeArrowheads="1"/>
          </p:cNvPicPr>
          <p:nvPr/>
        </p:nvPicPr>
        <p:blipFill>
          <a:blip r:embed="rId6" cstate="print"/>
          <a:srcRect/>
          <a:stretch>
            <a:fillRect/>
          </a:stretch>
        </p:blipFill>
        <p:spPr bwMode="auto">
          <a:xfrm>
            <a:off x="163513" y="822324"/>
            <a:ext cx="4806420" cy="5482257"/>
          </a:xfrm>
          <a:prstGeom prst="rect">
            <a:avLst/>
          </a:prstGeom>
          <a:noFill/>
          <a:ln w="9525">
            <a:noFill/>
            <a:miter lim="800000"/>
            <a:headEnd/>
            <a:tailEnd/>
          </a:ln>
          <a:effectLst/>
        </p:spPr>
      </p:pic>
      <p:sp>
        <p:nvSpPr>
          <p:cNvPr id="8"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6E81B0C4-7799-4879-AA11-84DFFAD032B7}" type="slidenum">
              <a:rPr lang="en-US"/>
              <a:pPr/>
              <a:t>110</a:t>
            </a:fld>
            <a:endParaRPr lang="en-US" dirty="0"/>
          </a:p>
        </p:txBody>
      </p:sp>
      <p:sp>
        <p:nvSpPr>
          <p:cNvPr id="55299" name="Rectangle 2"/>
          <p:cNvSpPr>
            <a:spLocks noGrp="1" noChangeArrowheads="1"/>
          </p:cNvSpPr>
          <p:nvPr>
            <p:ph type="title"/>
          </p:nvPr>
        </p:nvSpPr>
        <p:spPr bwMode="auto">
          <a:xfrm>
            <a:off x="762000" y="22091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cs typeface="Arial" charset="0"/>
              </a:rPr>
              <a:t>Dual </a:t>
            </a:r>
            <a:r>
              <a:rPr lang="en-US" sz="2800" b="1" dirty="0" smtClean="0">
                <a:solidFill>
                  <a:srgbClr val="C00000"/>
                </a:solidFill>
                <a:cs typeface="Arial" charset="0"/>
              </a:rPr>
              <a:t>Feedback and 1/</a:t>
            </a:r>
            <a:r>
              <a:rPr lang="el-GR" sz="2800" b="1" dirty="0" smtClean="0">
                <a:solidFill>
                  <a:srgbClr val="C00000"/>
                </a:solidFill>
                <a:cs typeface="Arial" charset="0"/>
              </a:rPr>
              <a:t>β</a:t>
            </a:r>
            <a:r>
              <a:rPr lang="en-US" sz="2800" b="1" dirty="0" smtClean="0">
                <a:solidFill>
                  <a:srgbClr val="C00000"/>
                </a:solidFill>
                <a:cs typeface="Arial" charset="0"/>
              </a:rPr>
              <a:t> – Create the BIG NOT</a:t>
            </a:r>
          </a:p>
        </p:txBody>
      </p:sp>
      <p:pic>
        <p:nvPicPr>
          <p:cNvPr id="4" name="Picture 5"/>
          <p:cNvPicPr>
            <a:picLocks noChangeAspect="1" noChangeArrowheads="1"/>
          </p:cNvPicPr>
          <p:nvPr/>
        </p:nvPicPr>
        <p:blipFill>
          <a:blip r:embed="rId3" cstate="print"/>
          <a:srcRect/>
          <a:stretch>
            <a:fillRect/>
          </a:stretch>
        </p:blipFill>
        <p:spPr bwMode="auto">
          <a:xfrm>
            <a:off x="457200" y="914400"/>
            <a:ext cx="8224838" cy="515143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3" cstate="print"/>
          <a:srcRect/>
          <a:stretch>
            <a:fillRect/>
          </a:stretch>
        </p:blipFill>
        <p:spPr bwMode="auto">
          <a:xfrm>
            <a:off x="104774" y="647700"/>
            <a:ext cx="8810625" cy="5279646"/>
          </a:xfrm>
          <a:prstGeom prst="rect">
            <a:avLst/>
          </a:prstGeom>
          <a:noFill/>
          <a:ln w="9525" algn="ctr">
            <a:noFill/>
            <a:miter lim="800000"/>
            <a:headEnd/>
            <a:tailEnd/>
          </a:ln>
          <a:effectLst/>
        </p:spPr>
      </p:pic>
      <p:sp>
        <p:nvSpPr>
          <p:cNvPr id="8" name="Oval 9"/>
          <p:cNvSpPr>
            <a:spLocks noChangeArrowheads="1"/>
          </p:cNvSpPr>
          <p:nvPr/>
        </p:nvSpPr>
        <p:spPr bwMode="auto">
          <a:xfrm>
            <a:off x="5029200" y="3543300"/>
            <a:ext cx="885825" cy="704850"/>
          </a:xfrm>
          <a:prstGeom prst="ellipse">
            <a:avLst/>
          </a:prstGeom>
          <a:noFill/>
          <a:ln w="9525" algn="ctr">
            <a:solidFill>
              <a:srgbClr val="FF0000"/>
            </a:solidFill>
            <a:round/>
            <a:headEnd/>
            <a:tailEnd/>
          </a:ln>
          <a:effectLst/>
        </p:spPr>
        <p:txBody>
          <a:bodyPr wrap="none" anchor="ctr"/>
          <a:lstStyle/>
          <a:p>
            <a:endParaRPr lang="en-US"/>
          </a:p>
        </p:txBody>
      </p:sp>
      <p:sp>
        <p:nvSpPr>
          <p:cNvPr id="55298" name="Slide Number Placeholder 3"/>
          <p:cNvSpPr>
            <a:spLocks noGrp="1"/>
          </p:cNvSpPr>
          <p:nvPr>
            <p:ph type="sldNum" sz="quarter" idx="10"/>
          </p:nvPr>
        </p:nvSpPr>
        <p:spPr>
          <a:noFill/>
        </p:spPr>
        <p:txBody>
          <a:bodyPr/>
          <a:lstStyle/>
          <a:p>
            <a:fld id="{6E81B0C4-7799-4879-AA11-84DFFAD032B7}" type="slidenum">
              <a:rPr lang="en-US"/>
              <a:pPr/>
              <a:t>111</a:t>
            </a:fld>
            <a:endParaRPr lang="en-US" dirty="0"/>
          </a:p>
        </p:txBody>
      </p:sp>
      <p:sp>
        <p:nvSpPr>
          <p:cNvPr id="55299" name="Rectangle 2"/>
          <p:cNvSpPr>
            <a:spLocks noGrp="1" noChangeArrowheads="1"/>
          </p:cNvSpPr>
          <p:nvPr>
            <p:ph type="title"/>
          </p:nvPr>
        </p:nvSpPr>
        <p:spPr bwMode="auto">
          <a:xfrm>
            <a:off x="762000" y="22091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cs typeface="Arial" charset="0"/>
              </a:rPr>
              <a:t>Dual </a:t>
            </a:r>
            <a:r>
              <a:rPr lang="en-US" sz="2800" b="1" dirty="0" smtClean="0">
                <a:solidFill>
                  <a:srgbClr val="C00000"/>
                </a:solidFill>
                <a:cs typeface="Arial" charset="0"/>
              </a:rPr>
              <a:t>Feedback and 1/</a:t>
            </a:r>
            <a:r>
              <a:rPr lang="el-GR" sz="2800" b="1" dirty="0" smtClean="0">
                <a:solidFill>
                  <a:srgbClr val="C00000"/>
                </a:solidFill>
                <a:cs typeface="Arial" charset="0"/>
              </a:rPr>
              <a:t>β</a:t>
            </a:r>
            <a:r>
              <a:rPr lang="en-US" sz="2800" b="1" dirty="0" smtClean="0">
                <a:solidFill>
                  <a:srgbClr val="C00000"/>
                </a:solidFill>
                <a:cs typeface="Arial" charset="0"/>
              </a:rPr>
              <a:t> – Create the BIG NOT</a:t>
            </a:r>
          </a:p>
        </p:txBody>
      </p:sp>
      <p:pic>
        <p:nvPicPr>
          <p:cNvPr id="6" name="Picture 4"/>
          <p:cNvPicPr>
            <a:picLocks noChangeAspect="1" noChangeArrowheads="1"/>
          </p:cNvPicPr>
          <p:nvPr/>
        </p:nvPicPr>
        <p:blipFill>
          <a:blip r:embed="rId4" cstate="print"/>
          <a:srcRect/>
          <a:stretch>
            <a:fillRect/>
          </a:stretch>
        </p:blipFill>
        <p:spPr bwMode="auto">
          <a:xfrm>
            <a:off x="6701088" y="2095500"/>
            <a:ext cx="976062" cy="914400"/>
          </a:xfrm>
          <a:prstGeom prst="rect">
            <a:avLst/>
          </a:prstGeom>
          <a:noFill/>
          <a:ln w="9525" algn="ctr">
            <a:noFill/>
            <a:miter lim="800000"/>
            <a:headEnd/>
            <a:tailEnd/>
          </a:ln>
          <a:effectLst/>
        </p:spPr>
      </p:pic>
      <p:sp>
        <p:nvSpPr>
          <p:cNvPr id="7" name="Text Box 7"/>
          <p:cNvSpPr txBox="1">
            <a:spLocks noChangeArrowheads="1"/>
          </p:cNvSpPr>
          <p:nvPr/>
        </p:nvSpPr>
        <p:spPr bwMode="auto">
          <a:xfrm>
            <a:off x="238125" y="5849938"/>
            <a:ext cx="8191499" cy="369332"/>
          </a:xfrm>
          <a:prstGeom prst="rect">
            <a:avLst/>
          </a:prstGeom>
          <a:noFill/>
          <a:ln w="9525" algn="ctr">
            <a:noFill/>
            <a:miter lim="800000"/>
            <a:headEnd/>
            <a:tailEnd/>
          </a:ln>
          <a:effectLst/>
        </p:spPr>
        <p:txBody>
          <a:bodyPr wrap="square">
            <a:spAutoFit/>
          </a:bodyPr>
          <a:lstStyle/>
          <a:p>
            <a:pPr algn="l"/>
            <a:r>
              <a:rPr lang="en-US" b="1" dirty="0">
                <a:solidFill>
                  <a:srgbClr val="FF0000"/>
                </a:solidFill>
              </a:rPr>
              <a:t>BIG </a:t>
            </a:r>
            <a:r>
              <a:rPr lang="en-US" b="1" dirty="0" smtClean="0">
                <a:solidFill>
                  <a:srgbClr val="FF0000"/>
                </a:solidFill>
              </a:rPr>
              <a:t>NOT 1/</a:t>
            </a:r>
            <a:r>
              <a:rPr lang="en-US" b="1" dirty="0" smtClean="0">
                <a:solidFill>
                  <a:srgbClr val="FF0000"/>
                </a:solidFill>
                <a:latin typeface="Symbol" pitchFamily="18" charset="2"/>
              </a:rPr>
              <a:t>b</a:t>
            </a:r>
            <a:r>
              <a:rPr lang="en-US" b="1" dirty="0">
                <a:solidFill>
                  <a:srgbClr val="FF0000"/>
                </a:solidFill>
              </a:rPr>
              <a:t>: </a:t>
            </a:r>
            <a:r>
              <a:rPr lang="en-US" b="0" dirty="0">
                <a:solidFill>
                  <a:srgbClr val="0000FF"/>
                </a:solidFill>
              </a:rPr>
              <a:t>At </a:t>
            </a:r>
            <a:r>
              <a:rPr lang="en-US" b="0" dirty="0" err="1">
                <a:solidFill>
                  <a:srgbClr val="0000FF"/>
                </a:solidFill>
              </a:rPr>
              <a:t>fcl</a:t>
            </a:r>
            <a:r>
              <a:rPr lang="en-US" b="0" dirty="0">
                <a:solidFill>
                  <a:srgbClr val="0000FF"/>
                </a:solidFill>
              </a:rPr>
              <a:t> rate-of-closure rule-of-thumb says circuit is stable but is it?</a:t>
            </a:r>
          </a:p>
        </p:txBody>
      </p:sp>
      <p:sp>
        <p:nvSpPr>
          <p:cNvPr id="9" name="Line 11"/>
          <p:cNvSpPr>
            <a:spLocks noChangeShapeType="1"/>
          </p:cNvSpPr>
          <p:nvPr/>
        </p:nvSpPr>
        <p:spPr bwMode="auto">
          <a:xfrm>
            <a:off x="4711867" y="3419475"/>
            <a:ext cx="441158" cy="257175"/>
          </a:xfrm>
          <a:prstGeom prst="line">
            <a:avLst/>
          </a:prstGeom>
          <a:noFill/>
          <a:ln w="28575">
            <a:solidFill>
              <a:srgbClr val="FF0000"/>
            </a:solidFill>
            <a:round/>
            <a:headEnd/>
            <a:tailEnd type="triangle" w="lg" len="lg"/>
          </a:ln>
          <a:effectLst/>
        </p:spPr>
        <p:txBody>
          <a:bodyPr wrap="none" anchor="ctr"/>
          <a:lstStyle/>
          <a:p>
            <a:endParaRPr lang="en-US"/>
          </a:p>
        </p:txBody>
      </p:sp>
      <p:sp>
        <p:nvSpPr>
          <p:cNvPr id="10" name="Text Box 12"/>
          <p:cNvSpPr txBox="1">
            <a:spLocks noChangeArrowheads="1"/>
          </p:cNvSpPr>
          <p:nvPr/>
        </p:nvSpPr>
        <p:spPr bwMode="auto">
          <a:xfrm>
            <a:off x="3962400" y="3086100"/>
            <a:ext cx="725487" cy="646331"/>
          </a:xfrm>
          <a:prstGeom prst="rect">
            <a:avLst/>
          </a:prstGeom>
          <a:solidFill>
            <a:schemeClr val="bg1"/>
          </a:solidFill>
          <a:ln w="19050" algn="ctr">
            <a:solidFill>
              <a:srgbClr val="FF0000"/>
            </a:solidFill>
            <a:miter lim="800000"/>
            <a:headEnd/>
            <a:tailEnd/>
          </a:ln>
          <a:effectLst/>
        </p:spPr>
        <p:txBody>
          <a:bodyPr wrap="square">
            <a:spAutoFit/>
          </a:bodyPr>
          <a:lstStyle/>
          <a:p>
            <a:r>
              <a:rPr lang="en-US" dirty="0">
                <a:solidFill>
                  <a:srgbClr val="FF0000"/>
                </a:solidFill>
              </a:rPr>
              <a:t>BIG NOT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6E81B0C4-7799-4879-AA11-84DFFAD032B7}" type="slidenum">
              <a:rPr lang="en-US"/>
              <a:pPr/>
              <a:t>112</a:t>
            </a:fld>
            <a:endParaRPr lang="en-US" dirty="0"/>
          </a:p>
        </p:txBody>
      </p:sp>
      <p:sp>
        <p:nvSpPr>
          <p:cNvPr id="55299" name="Rectangle 2"/>
          <p:cNvSpPr>
            <a:spLocks noGrp="1" noChangeArrowheads="1"/>
          </p:cNvSpPr>
          <p:nvPr>
            <p:ph type="title"/>
          </p:nvPr>
        </p:nvSpPr>
        <p:spPr bwMode="auto">
          <a:xfrm>
            <a:off x="762000" y="22091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cs typeface="Arial" charset="0"/>
              </a:rPr>
              <a:t>Dual </a:t>
            </a:r>
            <a:r>
              <a:rPr lang="en-US" sz="2800" b="1" dirty="0" smtClean="0">
                <a:solidFill>
                  <a:srgbClr val="C00000"/>
                </a:solidFill>
                <a:cs typeface="Arial" charset="0"/>
              </a:rPr>
              <a:t>Feedback and 1/</a:t>
            </a:r>
            <a:r>
              <a:rPr lang="el-GR" sz="2800" b="1" dirty="0" smtClean="0">
                <a:solidFill>
                  <a:srgbClr val="C00000"/>
                </a:solidFill>
                <a:cs typeface="Arial" charset="0"/>
              </a:rPr>
              <a:t>β </a:t>
            </a:r>
            <a:r>
              <a:rPr lang="en-US" sz="2800" b="1" dirty="0" smtClean="0">
                <a:solidFill>
                  <a:srgbClr val="C00000"/>
                </a:solidFill>
                <a:cs typeface="Arial" charset="0"/>
              </a:rPr>
              <a:t>– Create the BIG NOT</a:t>
            </a:r>
          </a:p>
        </p:txBody>
      </p:sp>
      <p:pic>
        <p:nvPicPr>
          <p:cNvPr id="4" name="Picture 3"/>
          <p:cNvPicPr>
            <a:picLocks noChangeAspect="1" noChangeArrowheads="1"/>
          </p:cNvPicPr>
          <p:nvPr/>
        </p:nvPicPr>
        <p:blipFill>
          <a:blip r:embed="rId3" cstate="print"/>
          <a:srcRect/>
          <a:stretch>
            <a:fillRect/>
          </a:stretch>
        </p:blipFill>
        <p:spPr bwMode="auto">
          <a:xfrm>
            <a:off x="561974" y="557807"/>
            <a:ext cx="7981951" cy="5105294"/>
          </a:xfrm>
          <a:prstGeom prst="rect">
            <a:avLst/>
          </a:prstGeom>
          <a:noFill/>
          <a:ln w="9525" algn="ctr">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6648450" y="3077263"/>
            <a:ext cx="780362" cy="780362"/>
          </a:xfrm>
          <a:prstGeom prst="rect">
            <a:avLst/>
          </a:prstGeom>
          <a:noFill/>
          <a:ln w="9525" algn="ctr">
            <a:noFill/>
            <a:miter lim="800000"/>
            <a:headEnd/>
            <a:tailEnd/>
          </a:ln>
          <a:effectLst/>
        </p:spPr>
      </p:pic>
      <p:sp>
        <p:nvSpPr>
          <p:cNvPr id="6" name="Text Box 8"/>
          <p:cNvSpPr txBox="1">
            <a:spLocks noChangeArrowheads="1"/>
          </p:cNvSpPr>
          <p:nvPr/>
        </p:nvSpPr>
        <p:spPr bwMode="auto">
          <a:xfrm>
            <a:off x="276224" y="5475728"/>
            <a:ext cx="8601076" cy="830997"/>
          </a:xfrm>
          <a:prstGeom prst="rect">
            <a:avLst/>
          </a:prstGeom>
          <a:noFill/>
          <a:ln w="9525" algn="ctr">
            <a:noFill/>
            <a:miter lim="800000"/>
            <a:headEnd/>
            <a:tailEnd/>
          </a:ln>
          <a:effectLst/>
        </p:spPr>
        <p:txBody>
          <a:bodyPr wrap="square">
            <a:spAutoFit/>
          </a:bodyPr>
          <a:lstStyle>
            <a:defPPr>
              <a:defRPr lang="en-US"/>
            </a:defPPr>
            <a:lvl1pPr algn="ctr" rtl="0" fontAlgn="base">
              <a:spcBef>
                <a:spcPct val="0"/>
              </a:spcBef>
              <a:spcAft>
                <a:spcPct val="0"/>
              </a:spcAft>
              <a:defRPr sz="1200" b="1" kern="1200">
                <a:solidFill>
                  <a:srgbClr val="0000CC"/>
                </a:solidFill>
                <a:latin typeface="Arial" charset="0"/>
                <a:ea typeface="+mn-ea"/>
                <a:cs typeface="+mn-cs"/>
              </a:defRPr>
            </a:lvl1pPr>
            <a:lvl2pPr marL="457200" algn="ctr" rtl="0" fontAlgn="base">
              <a:spcBef>
                <a:spcPct val="0"/>
              </a:spcBef>
              <a:spcAft>
                <a:spcPct val="0"/>
              </a:spcAft>
              <a:defRPr sz="1200" b="1" kern="1200">
                <a:solidFill>
                  <a:srgbClr val="0000CC"/>
                </a:solidFill>
                <a:latin typeface="Arial" charset="0"/>
                <a:ea typeface="+mn-ea"/>
                <a:cs typeface="+mn-cs"/>
              </a:defRPr>
            </a:lvl2pPr>
            <a:lvl3pPr marL="914400" algn="ctr" rtl="0" fontAlgn="base">
              <a:spcBef>
                <a:spcPct val="0"/>
              </a:spcBef>
              <a:spcAft>
                <a:spcPct val="0"/>
              </a:spcAft>
              <a:defRPr sz="1200" b="1" kern="1200">
                <a:solidFill>
                  <a:srgbClr val="0000CC"/>
                </a:solidFill>
                <a:latin typeface="Arial" charset="0"/>
                <a:ea typeface="+mn-ea"/>
                <a:cs typeface="+mn-cs"/>
              </a:defRPr>
            </a:lvl3pPr>
            <a:lvl4pPr marL="1371600" algn="ctr" rtl="0" fontAlgn="base">
              <a:spcBef>
                <a:spcPct val="0"/>
              </a:spcBef>
              <a:spcAft>
                <a:spcPct val="0"/>
              </a:spcAft>
              <a:defRPr sz="1200" b="1" kern="1200">
                <a:solidFill>
                  <a:srgbClr val="0000CC"/>
                </a:solidFill>
                <a:latin typeface="Arial" charset="0"/>
                <a:ea typeface="+mn-ea"/>
                <a:cs typeface="+mn-cs"/>
              </a:defRPr>
            </a:lvl4pPr>
            <a:lvl5pPr marL="1828800" algn="ctr" rtl="0" fontAlgn="base">
              <a:spcBef>
                <a:spcPct val="0"/>
              </a:spcBef>
              <a:spcAft>
                <a:spcPct val="0"/>
              </a:spcAft>
              <a:defRPr sz="1200" b="1" kern="1200">
                <a:solidFill>
                  <a:srgbClr val="0000CC"/>
                </a:solidFill>
                <a:latin typeface="Arial" charset="0"/>
                <a:ea typeface="+mn-ea"/>
                <a:cs typeface="+mn-cs"/>
              </a:defRPr>
            </a:lvl5pPr>
            <a:lvl6pPr marL="2286000" algn="l" defTabSz="914400" rtl="0" eaLnBrk="1" latinLnBrk="0" hangingPunct="1">
              <a:defRPr sz="1200" b="1" kern="1200">
                <a:solidFill>
                  <a:srgbClr val="0000CC"/>
                </a:solidFill>
                <a:latin typeface="Arial" charset="0"/>
                <a:ea typeface="+mn-ea"/>
                <a:cs typeface="+mn-cs"/>
              </a:defRPr>
            </a:lvl6pPr>
            <a:lvl7pPr marL="2743200" algn="l" defTabSz="914400" rtl="0" eaLnBrk="1" latinLnBrk="0" hangingPunct="1">
              <a:defRPr sz="1200" b="1" kern="1200">
                <a:solidFill>
                  <a:srgbClr val="0000CC"/>
                </a:solidFill>
                <a:latin typeface="Arial" charset="0"/>
                <a:ea typeface="+mn-ea"/>
                <a:cs typeface="+mn-cs"/>
              </a:defRPr>
            </a:lvl7pPr>
            <a:lvl8pPr marL="3200400" algn="l" defTabSz="914400" rtl="0" eaLnBrk="1" latinLnBrk="0" hangingPunct="1">
              <a:defRPr sz="1200" b="1" kern="1200">
                <a:solidFill>
                  <a:srgbClr val="0000CC"/>
                </a:solidFill>
                <a:latin typeface="Arial" charset="0"/>
                <a:ea typeface="+mn-ea"/>
                <a:cs typeface="+mn-cs"/>
              </a:defRPr>
            </a:lvl8pPr>
            <a:lvl9pPr marL="3657600" algn="l" defTabSz="914400" rtl="0" eaLnBrk="1" latinLnBrk="0" hangingPunct="1">
              <a:defRPr sz="1200" b="1" kern="1200">
                <a:solidFill>
                  <a:srgbClr val="0000CC"/>
                </a:solidFill>
                <a:latin typeface="Arial" charset="0"/>
                <a:ea typeface="+mn-ea"/>
                <a:cs typeface="+mn-cs"/>
              </a:defRPr>
            </a:lvl9pPr>
          </a:lstStyle>
          <a:p>
            <a:pPr algn="l"/>
            <a:r>
              <a:rPr lang="en-US" sz="1600" dirty="0">
                <a:solidFill>
                  <a:srgbClr val="FF0000"/>
                </a:solidFill>
              </a:rPr>
              <a:t>BIG NOT Loop Gain: </a:t>
            </a:r>
            <a:endParaRPr lang="en-US" sz="1600" dirty="0" smtClean="0">
              <a:solidFill>
                <a:srgbClr val="FF0000"/>
              </a:solidFill>
            </a:endParaRPr>
          </a:p>
          <a:p>
            <a:pPr algn="l"/>
            <a:r>
              <a:rPr lang="en-US" sz="1600" b="0" dirty="0" smtClean="0"/>
              <a:t>Loop </a:t>
            </a:r>
            <a:r>
              <a:rPr lang="en-US" sz="1600" b="0" dirty="0"/>
              <a:t>Gain</a:t>
            </a:r>
            <a:r>
              <a:rPr lang="en-US" sz="1600" dirty="0"/>
              <a:t> </a:t>
            </a:r>
            <a:r>
              <a:rPr lang="en-US" sz="1600" b="0" dirty="0"/>
              <a:t>phase shift &gt;135 degrees (&lt;45 degrees from 180 degree phase shift) for frequencies &lt;</a:t>
            </a:r>
            <a:r>
              <a:rPr lang="en-US" sz="1600" b="0" dirty="0" err="1"/>
              <a:t>fcl</a:t>
            </a:r>
            <a:r>
              <a:rPr lang="en-US" sz="1600" dirty="0"/>
              <a:t> </a:t>
            </a:r>
            <a:r>
              <a:rPr lang="en-US" sz="1600" b="0" dirty="0"/>
              <a:t>which violates the loop gain </a:t>
            </a:r>
            <a:r>
              <a:rPr lang="en-US" sz="1600" b="0" dirty="0" smtClean="0"/>
              <a:t>phase buffer rule-of-thumb</a:t>
            </a:r>
            <a:r>
              <a:rPr lang="en-US" sz="1600" b="0" dirty="0"/>
              <a:t>.  But is it stable?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6E81B0C4-7799-4879-AA11-84DFFAD032B7}" type="slidenum">
              <a:rPr lang="en-US"/>
              <a:pPr/>
              <a:t>113</a:t>
            </a:fld>
            <a:endParaRPr lang="en-US" dirty="0"/>
          </a:p>
        </p:txBody>
      </p:sp>
      <p:sp>
        <p:nvSpPr>
          <p:cNvPr id="55299" name="Rectangle 2"/>
          <p:cNvSpPr>
            <a:spLocks noGrp="1" noChangeArrowheads="1"/>
          </p:cNvSpPr>
          <p:nvPr>
            <p:ph type="title"/>
          </p:nvPr>
        </p:nvSpPr>
        <p:spPr bwMode="auto">
          <a:xfrm>
            <a:off x="762000" y="22091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cs typeface="Arial" charset="0"/>
              </a:rPr>
              <a:t>Dual </a:t>
            </a:r>
            <a:r>
              <a:rPr lang="en-US" sz="2800" b="1" dirty="0" smtClean="0">
                <a:solidFill>
                  <a:srgbClr val="C00000"/>
                </a:solidFill>
                <a:cs typeface="Arial" charset="0"/>
              </a:rPr>
              <a:t>Feedback and 1/</a:t>
            </a:r>
            <a:r>
              <a:rPr lang="el-GR" sz="2800" b="1" dirty="0" smtClean="0">
                <a:solidFill>
                  <a:srgbClr val="C00000"/>
                </a:solidFill>
                <a:cs typeface="Arial" charset="0"/>
              </a:rPr>
              <a:t>β</a:t>
            </a:r>
            <a:r>
              <a:rPr lang="en-US" sz="2800" b="1" dirty="0" smtClean="0">
                <a:solidFill>
                  <a:srgbClr val="C00000"/>
                </a:solidFill>
                <a:cs typeface="Arial" charset="0"/>
              </a:rPr>
              <a:t> – Create the BIG NOT</a:t>
            </a:r>
          </a:p>
        </p:txBody>
      </p:sp>
      <p:pic>
        <p:nvPicPr>
          <p:cNvPr id="7" name="Picture 6"/>
          <p:cNvPicPr>
            <a:picLocks noChangeAspect="1" noChangeArrowheads="1"/>
          </p:cNvPicPr>
          <p:nvPr/>
        </p:nvPicPr>
        <p:blipFill>
          <a:blip r:embed="rId3" cstate="print"/>
          <a:srcRect/>
          <a:stretch>
            <a:fillRect/>
          </a:stretch>
        </p:blipFill>
        <p:spPr bwMode="auto">
          <a:xfrm>
            <a:off x="381000" y="952500"/>
            <a:ext cx="8229600" cy="40163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6E81B0C4-7799-4879-AA11-84DFFAD032B7}" type="slidenum">
              <a:rPr lang="en-US"/>
              <a:pPr/>
              <a:t>114</a:t>
            </a:fld>
            <a:endParaRPr lang="en-US" dirty="0"/>
          </a:p>
        </p:txBody>
      </p:sp>
      <p:sp>
        <p:nvSpPr>
          <p:cNvPr id="55299" name="Rectangle 2"/>
          <p:cNvSpPr>
            <a:spLocks noGrp="1" noChangeArrowheads="1"/>
          </p:cNvSpPr>
          <p:nvPr>
            <p:ph type="title"/>
          </p:nvPr>
        </p:nvSpPr>
        <p:spPr bwMode="auto">
          <a:xfrm>
            <a:off x="762000" y="22091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cs typeface="Arial" charset="0"/>
              </a:rPr>
              <a:t>Dual </a:t>
            </a:r>
            <a:r>
              <a:rPr lang="en-US" sz="2800" b="1" dirty="0" smtClean="0">
                <a:solidFill>
                  <a:srgbClr val="C00000"/>
                </a:solidFill>
                <a:cs typeface="Arial" charset="0"/>
              </a:rPr>
              <a:t>Feedback and 1/</a:t>
            </a:r>
            <a:r>
              <a:rPr lang="el-GR" sz="2800" b="1" dirty="0" smtClean="0">
                <a:solidFill>
                  <a:srgbClr val="C00000"/>
                </a:solidFill>
                <a:cs typeface="Arial" charset="0"/>
              </a:rPr>
              <a:t>β</a:t>
            </a:r>
            <a:r>
              <a:rPr lang="en-US" sz="2800" b="1" dirty="0" smtClean="0">
                <a:solidFill>
                  <a:srgbClr val="C00000"/>
                </a:solidFill>
                <a:cs typeface="Arial" charset="0"/>
              </a:rPr>
              <a:t> – Create the BIG NOT</a:t>
            </a:r>
          </a:p>
        </p:txBody>
      </p:sp>
      <p:pic>
        <p:nvPicPr>
          <p:cNvPr id="4" name="Picture 3"/>
          <p:cNvPicPr>
            <a:picLocks noChangeAspect="1" noChangeArrowheads="1"/>
          </p:cNvPicPr>
          <p:nvPr/>
        </p:nvPicPr>
        <p:blipFill>
          <a:blip r:embed="rId3" cstate="print"/>
          <a:srcRect/>
          <a:stretch>
            <a:fillRect/>
          </a:stretch>
        </p:blipFill>
        <p:spPr bwMode="auto">
          <a:xfrm>
            <a:off x="552450" y="650073"/>
            <a:ext cx="7705725" cy="4929589"/>
          </a:xfrm>
          <a:prstGeom prst="rect">
            <a:avLst/>
          </a:prstGeom>
          <a:noFill/>
          <a:ln w="9525" algn="ctr">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6534150" y="3752850"/>
            <a:ext cx="838200" cy="815975"/>
          </a:xfrm>
          <a:prstGeom prst="rect">
            <a:avLst/>
          </a:prstGeom>
          <a:solidFill>
            <a:schemeClr val="bg1"/>
          </a:solidFill>
          <a:ln w="9525" algn="ctr">
            <a:noFill/>
            <a:miter lim="800000"/>
            <a:headEnd/>
            <a:tailEnd/>
          </a:ln>
          <a:effectLst/>
        </p:spPr>
      </p:pic>
      <p:sp>
        <p:nvSpPr>
          <p:cNvPr id="6" name="Text Box 8"/>
          <p:cNvSpPr txBox="1">
            <a:spLocks noChangeArrowheads="1"/>
          </p:cNvSpPr>
          <p:nvPr/>
        </p:nvSpPr>
        <p:spPr bwMode="auto">
          <a:xfrm>
            <a:off x="438150" y="5438775"/>
            <a:ext cx="8039100" cy="830997"/>
          </a:xfrm>
          <a:prstGeom prst="rect">
            <a:avLst/>
          </a:prstGeom>
          <a:noFill/>
          <a:ln w="9525" algn="ctr">
            <a:noFill/>
            <a:miter lim="800000"/>
            <a:headEnd/>
            <a:tailEnd/>
          </a:ln>
          <a:effectLst/>
        </p:spPr>
        <p:txBody>
          <a:bodyPr wrap="square">
            <a:spAutoFit/>
          </a:bodyPr>
          <a:lstStyle/>
          <a:p>
            <a:pPr algn="l"/>
            <a:r>
              <a:rPr lang="en-US" sz="1600" b="1" dirty="0">
                <a:solidFill>
                  <a:srgbClr val="FF0000"/>
                </a:solidFill>
              </a:rPr>
              <a:t>BIG NOT Transient Stability Test: </a:t>
            </a:r>
            <a:endParaRPr lang="en-US" sz="1600" b="1" dirty="0" smtClean="0">
              <a:solidFill>
                <a:srgbClr val="FF0000"/>
              </a:solidFill>
            </a:endParaRPr>
          </a:p>
          <a:p>
            <a:pPr algn="l"/>
            <a:r>
              <a:rPr lang="en-US" sz="1600" b="0" dirty="0" smtClean="0">
                <a:solidFill>
                  <a:srgbClr val="0000FF"/>
                </a:solidFill>
              </a:rPr>
              <a:t>Excessive </a:t>
            </a:r>
            <a:r>
              <a:rPr lang="en-US" sz="1600" b="0" dirty="0">
                <a:solidFill>
                  <a:srgbClr val="0000FF"/>
                </a:solidFill>
              </a:rPr>
              <a:t>ringing and marginal stability </a:t>
            </a:r>
            <a:r>
              <a:rPr lang="en-US" sz="1600" b="0" dirty="0">
                <a:solidFill>
                  <a:srgbClr val="0000FF"/>
                </a:solidFill>
                <a:sym typeface="Wingdings" pitchFamily="2" charset="2"/>
              </a:rPr>
              <a:t>are apparent.  Real world implementation and use may cause even more severe oscillations.  We do not want this in production!</a:t>
            </a:r>
            <a:endParaRPr lang="en-US" sz="1600" b="0" dirty="0">
              <a:solidFill>
                <a:srgbClr val="0000FF"/>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title"/>
          </p:nvPr>
        </p:nvSpPr>
        <p:spPr>
          <a:xfrm>
            <a:off x="613751" y="1104900"/>
            <a:ext cx="7701574" cy="2856014"/>
          </a:xfrm>
        </p:spPr>
        <p:txBody>
          <a:bodyPr/>
          <a:lstStyle/>
          <a:p>
            <a:pPr algn="ctr"/>
            <a:r>
              <a:rPr lang="en-US" sz="3600" dirty="0" smtClean="0">
                <a:solidFill>
                  <a:srgbClr val="C00000"/>
                </a:solidFill>
              </a:rPr>
              <a:t>4) Non-Loop Stability Problems</a:t>
            </a:r>
            <a:endParaRPr lang="en-US" sz="4800" dirty="0" smtClean="0">
              <a:solidFill>
                <a:srgbClr val="C0000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p:spPr>
        <p:txBody>
          <a:bodyPr/>
          <a:lstStyle/>
          <a:p>
            <a:fld id="{A5D4F512-6EDF-40FE-942F-1042311802FE}" type="slidenum">
              <a:rPr lang="en-US" smtClean="0"/>
              <a:pPr/>
              <a:t>116</a:t>
            </a:fld>
            <a:endParaRPr lang="en-US" smtClean="0"/>
          </a:p>
        </p:txBody>
      </p:sp>
      <p:sp>
        <p:nvSpPr>
          <p:cNvPr id="7577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Non-Loop Stability</a:t>
            </a:r>
          </a:p>
        </p:txBody>
      </p:sp>
      <p:sp>
        <p:nvSpPr>
          <p:cNvPr id="75780" name="Rectangle 3"/>
          <p:cNvSpPr>
            <a:spLocks noGrp="1" noChangeArrowheads="1"/>
          </p:cNvSpPr>
          <p:nvPr>
            <p:ph type="body" idx="1"/>
          </p:nvPr>
        </p:nvSpPr>
        <p:spPr bwMode="auto">
          <a:xfrm>
            <a:off x="314325" y="790575"/>
            <a:ext cx="8829675" cy="52387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t>Loop Frequencies</a:t>
            </a:r>
          </a:p>
          <a:p>
            <a:pPr eaLnBrk="1" hangingPunct="1"/>
            <a:r>
              <a:rPr lang="en-US" sz="2400" b="1" dirty="0" smtClean="0"/>
              <a:t>RB+</a:t>
            </a:r>
          </a:p>
          <a:p>
            <a:pPr eaLnBrk="1" hangingPunct="1"/>
            <a:r>
              <a:rPr lang="en-US" sz="2400" b="1" dirty="0" smtClean="0"/>
              <a:t>PCB Traces</a:t>
            </a:r>
            <a:endParaRPr lang="en-US" sz="2400" b="1" dirty="0" smtClean="0">
              <a:cs typeface="Arial" charset="0"/>
            </a:endParaRPr>
          </a:p>
          <a:p>
            <a:pPr eaLnBrk="1" hangingPunct="1"/>
            <a:r>
              <a:rPr lang="en-US" sz="2400" b="1" dirty="0" smtClean="0"/>
              <a:t>Supply Bypass</a:t>
            </a:r>
          </a:p>
          <a:p>
            <a:pPr eaLnBrk="1" hangingPunct="1"/>
            <a:r>
              <a:rPr lang="en-US" sz="2400" b="1" dirty="0" smtClean="0"/>
              <a:t>Ground Loops</a:t>
            </a:r>
          </a:p>
          <a:p>
            <a:pPr eaLnBrk="1" hangingPunct="1"/>
            <a:r>
              <a:rPr lang="en-US" sz="2400" b="1" dirty="0" smtClean="0"/>
              <a:t>Output Stage Oscillations</a:t>
            </a:r>
          </a:p>
          <a:p>
            <a:pPr lvl="1" eaLnBrk="1" hangingPunct="1">
              <a:buFontTx/>
              <a:buNone/>
            </a:pPr>
            <a:r>
              <a:rPr lang="en-US" sz="2400" b="1" i="1" dirty="0" smtClean="0"/>
              <a:t>   </a:t>
            </a:r>
            <a:endParaRPr lang="en-US" sz="2400" b="1" dirty="0" smtClean="0"/>
          </a:p>
          <a:p>
            <a:pPr algn="ctr" eaLnBrk="1" hangingPunct="1">
              <a:buFontTx/>
              <a:buNone/>
            </a:pPr>
            <a:r>
              <a:rPr lang="en-US" sz="2400" b="1" i="1" dirty="0" smtClean="0">
                <a:solidFill>
                  <a:srgbClr val="FF0000"/>
                </a:solidFill>
              </a:rPr>
              <a:t>Non-Loop Stability</a:t>
            </a:r>
          </a:p>
          <a:p>
            <a:pPr algn="ctr" eaLnBrk="1" hangingPunct="1">
              <a:buFontTx/>
              <a:buNone/>
            </a:pPr>
            <a:r>
              <a:rPr lang="en-US" sz="2400" b="1" dirty="0" smtClean="0">
                <a:solidFill>
                  <a:srgbClr val="0000FF"/>
                </a:solidFill>
              </a:rPr>
              <a:t>Oscillations NOT predicted by Loop Gain (</a:t>
            </a:r>
            <a:r>
              <a:rPr lang="en-US" sz="2400" b="1" dirty="0" err="1" smtClean="0">
                <a:solidFill>
                  <a:srgbClr val="0000FF"/>
                </a:solidFill>
              </a:rPr>
              <a:t>Aol</a:t>
            </a:r>
            <a:r>
              <a:rPr lang="en-US" sz="2400" b="1" dirty="0" err="1" smtClean="0">
                <a:solidFill>
                  <a:srgbClr val="0000FF"/>
                </a:solidFill>
                <a:latin typeface="Symbol" pitchFamily="18" charset="2"/>
              </a:rPr>
              <a:t>b</a:t>
            </a:r>
            <a:r>
              <a:rPr lang="en-US" sz="2400" b="1" dirty="0" smtClean="0">
                <a:solidFill>
                  <a:srgbClr val="0000FF"/>
                </a:solidFill>
              </a:rPr>
              <a:t>) Analysis</a:t>
            </a:r>
          </a:p>
          <a:p>
            <a:pPr algn="ctr" eaLnBrk="1" hangingPunct="1">
              <a:buFontTx/>
              <a:buNone/>
            </a:pPr>
            <a:r>
              <a:rPr lang="en-US" sz="2400" b="1" i="1" dirty="0" smtClean="0">
                <a:solidFill>
                  <a:srgbClr val="0000FF"/>
                </a:solidFill>
              </a:rPr>
              <a:t>or</a:t>
            </a:r>
          </a:p>
          <a:p>
            <a:pPr algn="ctr" eaLnBrk="1" hangingPunct="1">
              <a:buFontTx/>
              <a:buNone/>
            </a:pPr>
            <a:r>
              <a:rPr lang="en-US" sz="2400" b="1" dirty="0" smtClean="0">
                <a:solidFill>
                  <a:srgbClr val="0000FF"/>
                </a:solidFill>
              </a:rPr>
              <a:t>SPICE Simulations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3"/>
          <p:cNvSpPr>
            <a:spLocks noGrp="1"/>
          </p:cNvSpPr>
          <p:nvPr>
            <p:ph type="sldNum" sz="quarter" idx="10"/>
          </p:nvPr>
        </p:nvSpPr>
        <p:spPr>
          <a:noFill/>
        </p:spPr>
        <p:txBody>
          <a:bodyPr/>
          <a:lstStyle/>
          <a:p>
            <a:fld id="{08887B79-74FD-4C29-97E7-1BED1440908A}" type="slidenum">
              <a:rPr lang="en-US" smtClean="0"/>
              <a:pPr/>
              <a:t>117</a:t>
            </a:fld>
            <a:endParaRPr lang="en-US" smtClean="0"/>
          </a:p>
        </p:txBody>
      </p:sp>
      <p:sp>
        <p:nvSpPr>
          <p:cNvPr id="30724" name="Rectangle 2"/>
          <p:cNvSpPr>
            <a:spLocks noGrp="1" noChangeArrowheads="1"/>
          </p:cNvSpPr>
          <p:nvPr>
            <p:ph type="title"/>
          </p:nvPr>
        </p:nvSpPr>
        <p:spPr bwMode="auto">
          <a:xfrm>
            <a:off x="371475" y="266700"/>
            <a:ext cx="8553450" cy="4000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Non-Loop Stability:</a:t>
            </a:r>
            <a:r>
              <a:rPr lang="en-US" sz="2800" dirty="0" smtClean="0">
                <a:solidFill>
                  <a:srgbClr val="FF0000"/>
                </a:solidFill>
              </a:rPr>
              <a:t> </a:t>
            </a:r>
            <a:r>
              <a:rPr lang="en-US" sz="2800" b="1" dirty="0" smtClean="0">
                <a:solidFill>
                  <a:srgbClr val="C00000"/>
                </a:solidFill>
              </a:rPr>
              <a:t>Loop Frequency Definitions</a:t>
            </a:r>
          </a:p>
        </p:txBody>
      </p:sp>
      <p:graphicFrame>
        <p:nvGraphicFramePr>
          <p:cNvPr id="30722" name="Object 3"/>
          <p:cNvGraphicFramePr>
            <a:graphicFrameLocks noGrp="1" noChangeAspect="1"/>
          </p:cNvGraphicFramePr>
          <p:nvPr>
            <p:ph idx="1"/>
          </p:nvPr>
        </p:nvGraphicFramePr>
        <p:xfrm>
          <a:off x="0" y="950913"/>
          <a:ext cx="6856413" cy="5254625"/>
        </p:xfrm>
        <a:graphic>
          <a:graphicData uri="http://schemas.openxmlformats.org/presentationml/2006/ole">
            <p:oleObj spid="_x0000_s1047554" name="Visio" r:id="rId4" imgW="3214966" imgH="2463797" progId="Visio.Drawing.11">
              <p:embed/>
            </p:oleObj>
          </a:graphicData>
        </a:graphic>
      </p:graphicFrame>
      <p:sp>
        <p:nvSpPr>
          <p:cNvPr id="30725" name="Text Box 5"/>
          <p:cNvSpPr txBox="1">
            <a:spLocks noChangeArrowheads="1"/>
          </p:cNvSpPr>
          <p:nvPr/>
        </p:nvSpPr>
        <p:spPr bwMode="auto">
          <a:xfrm>
            <a:off x="4953000" y="955675"/>
            <a:ext cx="4191000" cy="1558925"/>
          </a:xfrm>
          <a:prstGeom prst="rect">
            <a:avLst/>
          </a:prstGeom>
          <a:noFill/>
          <a:ln w="9525" algn="ctr">
            <a:noFill/>
            <a:miter lim="800000"/>
            <a:headEnd/>
            <a:tailEnd/>
          </a:ln>
        </p:spPr>
        <p:txBody>
          <a:bodyPr>
            <a:spAutoFit/>
          </a:bodyPr>
          <a:lstStyle/>
          <a:p>
            <a:pPr algn="l"/>
            <a:r>
              <a:rPr lang="en-US" sz="1600" dirty="0" err="1">
                <a:solidFill>
                  <a:srgbClr val="FF6600"/>
                </a:solidFill>
              </a:rPr>
              <a:t>fcl</a:t>
            </a:r>
            <a:r>
              <a:rPr lang="en-US" sz="1600" dirty="0">
                <a:solidFill>
                  <a:srgbClr val="FF6600"/>
                </a:solidFill>
              </a:rPr>
              <a:t>:</a:t>
            </a:r>
            <a:r>
              <a:rPr lang="en-US" sz="1600" dirty="0">
                <a:solidFill>
                  <a:srgbClr val="FF0000"/>
                </a:solidFill>
              </a:rPr>
              <a:t> </a:t>
            </a:r>
          </a:p>
          <a:p>
            <a:pPr algn="l"/>
            <a:r>
              <a:rPr lang="en-US" sz="1600" dirty="0">
                <a:solidFill>
                  <a:schemeClr val="tx1"/>
                </a:solidFill>
              </a:rPr>
              <a:t>Where Loop Gain (</a:t>
            </a:r>
            <a:r>
              <a:rPr lang="en-US" sz="1600" dirty="0" err="1" smtClean="0">
                <a:solidFill>
                  <a:schemeClr val="tx1"/>
                </a:solidFill>
              </a:rPr>
              <a:t>Aol</a:t>
            </a:r>
            <a:r>
              <a:rPr lang="el-GR" sz="1600" dirty="0" smtClean="0">
                <a:solidFill>
                  <a:schemeClr val="tx1"/>
                </a:solidFill>
                <a:latin typeface="Arial"/>
                <a:cs typeface="Arial"/>
              </a:rPr>
              <a:t>β</a:t>
            </a:r>
            <a:r>
              <a:rPr lang="en-US" sz="1600" dirty="0" smtClean="0">
                <a:solidFill>
                  <a:schemeClr val="tx1"/>
                </a:solidFill>
              </a:rPr>
              <a:t>) </a:t>
            </a:r>
            <a:r>
              <a:rPr lang="en-US" sz="1600" dirty="0">
                <a:solidFill>
                  <a:schemeClr val="tx1"/>
                </a:solidFill>
              </a:rPr>
              <a:t>= 1</a:t>
            </a:r>
          </a:p>
          <a:p>
            <a:pPr algn="l"/>
            <a:endParaRPr lang="en-US" sz="1600" dirty="0">
              <a:solidFill>
                <a:schemeClr val="tx1"/>
              </a:solidFill>
            </a:endParaRPr>
          </a:p>
          <a:p>
            <a:pPr algn="l"/>
            <a:r>
              <a:rPr lang="en-US" sz="1600" dirty="0" err="1" smtClean="0">
                <a:solidFill>
                  <a:srgbClr val="FF6600"/>
                </a:solidFill>
              </a:rPr>
              <a:t>fGBW</a:t>
            </a:r>
            <a:r>
              <a:rPr lang="en-US" sz="1600" dirty="0" smtClean="0">
                <a:solidFill>
                  <a:srgbClr val="FF6600"/>
                </a:solidFill>
              </a:rPr>
              <a:t>:</a:t>
            </a:r>
            <a:r>
              <a:rPr lang="en-US" sz="1600" dirty="0" smtClean="0">
                <a:solidFill>
                  <a:srgbClr val="FF0000"/>
                </a:solidFill>
              </a:rPr>
              <a:t> </a:t>
            </a:r>
            <a:endParaRPr lang="en-US" sz="1600" dirty="0">
              <a:solidFill>
                <a:srgbClr val="FF0000"/>
              </a:solidFill>
            </a:endParaRPr>
          </a:p>
          <a:p>
            <a:pPr algn="l"/>
            <a:r>
              <a:rPr lang="en-US" sz="1600" dirty="0">
                <a:solidFill>
                  <a:schemeClr val="tx1"/>
                </a:solidFill>
              </a:rPr>
              <a:t>Where Op Amp Aol Curve crosses 0dB </a:t>
            </a:r>
          </a:p>
          <a:p>
            <a:pPr algn="l"/>
            <a:r>
              <a:rPr lang="en-US" sz="1600" dirty="0">
                <a:solidFill>
                  <a:schemeClr val="tx1"/>
                </a:solidFill>
              </a:rPr>
              <a:t>(Unity Gain Bandwidth)</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0"/>
          </p:nvPr>
        </p:nvSpPr>
        <p:spPr>
          <a:noFill/>
        </p:spPr>
        <p:txBody>
          <a:bodyPr/>
          <a:lstStyle/>
          <a:p>
            <a:fld id="{91D763F5-C2DD-433F-A053-C1640D0A9D2C}" type="slidenum">
              <a:rPr lang="en-US" smtClean="0"/>
              <a:pPr/>
              <a:t>118</a:t>
            </a:fld>
            <a:endParaRPr lang="en-US" smtClean="0"/>
          </a:p>
        </p:txBody>
      </p:sp>
      <p:sp>
        <p:nvSpPr>
          <p:cNvPr id="76803" name="Rectangle 2"/>
          <p:cNvSpPr>
            <a:spLocks noGrp="1" noChangeArrowheads="1"/>
          </p:cNvSpPr>
          <p:nvPr>
            <p:ph type="title"/>
          </p:nvPr>
        </p:nvSpPr>
        <p:spPr bwMode="auto">
          <a:xfrm>
            <a:off x="609600" y="304800"/>
            <a:ext cx="8229600" cy="6397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smtClean="0">
                <a:solidFill>
                  <a:srgbClr val="0000CC"/>
                </a:solidFill>
              </a:rPr>
              <a:t> </a:t>
            </a:r>
          </a:p>
        </p:txBody>
      </p:sp>
      <p:sp>
        <p:nvSpPr>
          <p:cNvPr id="76804" name="Rectangle 3"/>
          <p:cNvSpPr>
            <a:spLocks noChangeArrowheads="1"/>
          </p:cNvSpPr>
          <p:nvPr/>
        </p:nvSpPr>
        <p:spPr bwMode="auto">
          <a:xfrm>
            <a:off x="457200" y="152400"/>
            <a:ext cx="8229600" cy="1143000"/>
          </a:xfrm>
          <a:prstGeom prst="rect">
            <a:avLst/>
          </a:prstGeom>
          <a:noFill/>
          <a:ln w="9525">
            <a:noFill/>
            <a:miter lim="800000"/>
            <a:headEnd/>
            <a:tailEnd/>
          </a:ln>
        </p:spPr>
        <p:txBody>
          <a:bodyPr/>
          <a:lstStyle/>
          <a:p>
            <a:r>
              <a:rPr lang="en-US" sz="2800" b="1" dirty="0">
                <a:solidFill>
                  <a:srgbClr val="C00000"/>
                </a:solidFill>
              </a:rPr>
              <a:t>Non-Loop Stability</a:t>
            </a:r>
            <a:r>
              <a:rPr lang="en-US" sz="2800" b="1" dirty="0" smtClean="0">
                <a:solidFill>
                  <a:srgbClr val="C00000"/>
                </a:solidFill>
              </a:rPr>
              <a:t>: ? </a:t>
            </a:r>
            <a:r>
              <a:rPr lang="en-US" sz="2800" b="1" dirty="0">
                <a:solidFill>
                  <a:srgbClr val="C00000"/>
                </a:solidFill>
              </a:rPr>
              <a:t>Diagnostic Questions ?</a:t>
            </a:r>
          </a:p>
        </p:txBody>
      </p:sp>
      <p:sp>
        <p:nvSpPr>
          <p:cNvPr id="76805" name="Text Box 5"/>
          <p:cNvSpPr txBox="1">
            <a:spLocks noChangeArrowheads="1"/>
          </p:cNvSpPr>
          <p:nvPr/>
        </p:nvSpPr>
        <p:spPr bwMode="auto">
          <a:xfrm>
            <a:off x="1085850" y="1066800"/>
            <a:ext cx="6858000" cy="2443163"/>
          </a:xfrm>
          <a:prstGeom prst="rect">
            <a:avLst/>
          </a:prstGeom>
          <a:noFill/>
          <a:ln w="9525" algn="ctr">
            <a:noFill/>
            <a:miter lim="800000"/>
            <a:headEnd/>
            <a:tailEnd/>
          </a:ln>
        </p:spPr>
        <p:txBody>
          <a:bodyPr>
            <a:spAutoFit/>
          </a:bodyPr>
          <a:lstStyle/>
          <a:p>
            <a:pPr algn="l">
              <a:spcBef>
                <a:spcPct val="50000"/>
              </a:spcBef>
              <a:buFont typeface="Wingdings" pitchFamily="2" charset="2"/>
              <a:buChar char="Ø"/>
            </a:pPr>
            <a:r>
              <a:rPr lang="en-US" sz="2800" dirty="0">
                <a:solidFill>
                  <a:schemeClr val="tx1"/>
                </a:solidFill>
              </a:rPr>
              <a:t>  </a:t>
            </a:r>
            <a:r>
              <a:rPr lang="en-US" sz="2800" b="1" dirty="0">
                <a:solidFill>
                  <a:srgbClr val="0000FF"/>
                </a:solidFill>
              </a:rPr>
              <a:t>Frequency of oscillation (</a:t>
            </a:r>
            <a:r>
              <a:rPr lang="en-US" sz="2800" b="1" dirty="0" err="1">
                <a:solidFill>
                  <a:srgbClr val="0000FF"/>
                </a:solidFill>
              </a:rPr>
              <a:t>fosc</a:t>
            </a:r>
            <a:r>
              <a:rPr lang="en-US" sz="2800" b="1" dirty="0">
                <a:solidFill>
                  <a:srgbClr val="0000FF"/>
                </a:solidFill>
              </a:rPr>
              <a:t>)?</a:t>
            </a:r>
          </a:p>
          <a:p>
            <a:pPr algn="l">
              <a:spcBef>
                <a:spcPct val="50000"/>
              </a:spcBef>
              <a:buFont typeface="Wingdings" pitchFamily="2" charset="2"/>
              <a:buChar char="Ø"/>
            </a:pPr>
            <a:r>
              <a:rPr lang="en-US" sz="2800" b="1" dirty="0">
                <a:solidFill>
                  <a:schemeClr val="tx1"/>
                </a:solidFill>
              </a:rPr>
              <a:t>  </a:t>
            </a:r>
            <a:r>
              <a:rPr lang="en-US" sz="2800" b="1" dirty="0">
                <a:solidFill>
                  <a:srgbClr val="0000FF"/>
                </a:solidFill>
              </a:rPr>
              <a:t>When does the oscillation occur?</a:t>
            </a:r>
          </a:p>
          <a:p>
            <a:pPr lvl="1" algn="l">
              <a:spcBef>
                <a:spcPct val="50000"/>
              </a:spcBef>
              <a:buFont typeface="Wingdings" pitchFamily="2" charset="2"/>
              <a:buChar char="F"/>
            </a:pPr>
            <a:r>
              <a:rPr lang="en-US" sz="2800" b="1" dirty="0">
                <a:solidFill>
                  <a:schemeClr val="tx1"/>
                </a:solidFill>
              </a:rPr>
              <a:t>  Oscillates Unloaded?</a:t>
            </a:r>
          </a:p>
          <a:p>
            <a:pPr lvl="1" algn="l">
              <a:spcBef>
                <a:spcPct val="50000"/>
              </a:spcBef>
              <a:buFont typeface="Wingdings" pitchFamily="2" charset="2"/>
              <a:buChar char="F"/>
            </a:pPr>
            <a:r>
              <a:rPr lang="en-US" sz="2800" b="1" dirty="0">
                <a:solidFill>
                  <a:schemeClr val="tx1"/>
                </a:solidFill>
              </a:rPr>
              <a:t>  Oscillates with V</a:t>
            </a:r>
            <a:r>
              <a:rPr lang="en-US" sz="2800" b="1" baseline="-25000" dirty="0">
                <a:solidFill>
                  <a:schemeClr val="tx1"/>
                </a:solidFill>
              </a:rPr>
              <a:t>IN</a:t>
            </a:r>
            <a:r>
              <a:rPr lang="en-US" sz="2800" b="1" dirty="0">
                <a:solidFill>
                  <a:schemeClr val="tx1"/>
                </a:solidFill>
              </a:rPr>
              <a:t>=0?</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Slide Number Placeholder 6"/>
          <p:cNvSpPr>
            <a:spLocks noGrp="1"/>
          </p:cNvSpPr>
          <p:nvPr>
            <p:ph type="sldNum" sz="quarter" idx="10"/>
          </p:nvPr>
        </p:nvSpPr>
        <p:spPr>
          <a:noFill/>
        </p:spPr>
        <p:txBody>
          <a:bodyPr/>
          <a:lstStyle/>
          <a:p>
            <a:fld id="{5C0ED0A8-C66E-46CB-82D7-B10F72B2C7CC}" type="slidenum">
              <a:rPr lang="en-US" smtClean="0"/>
              <a:pPr/>
              <a:t>119</a:t>
            </a:fld>
            <a:endParaRPr lang="en-US" smtClean="0"/>
          </a:p>
        </p:txBody>
      </p:sp>
      <p:sp>
        <p:nvSpPr>
          <p:cNvPr id="31750" name="Rectangle 2"/>
          <p:cNvSpPr>
            <a:spLocks noGrp="1" noChangeArrowheads="1"/>
          </p:cNvSpPr>
          <p:nvPr>
            <p:ph type="title" sz="quarter"/>
          </p:nvPr>
        </p:nvSpPr>
        <p:spPr bwMode="auto">
          <a:xfrm>
            <a:off x="390525" y="188913"/>
            <a:ext cx="3276600" cy="6397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solidFill>
                  <a:srgbClr val="C00000"/>
                </a:solidFill>
              </a:rPr>
              <a:t>Non-Loop Stability:</a:t>
            </a:r>
            <a:br>
              <a:rPr lang="en-US" sz="2400" b="1" dirty="0" smtClean="0">
                <a:solidFill>
                  <a:srgbClr val="C00000"/>
                </a:solidFill>
              </a:rPr>
            </a:br>
            <a:r>
              <a:rPr lang="en-US" sz="2400" b="1" dirty="0" smtClean="0">
                <a:solidFill>
                  <a:srgbClr val="C00000"/>
                </a:solidFill>
              </a:rPr>
              <a:t>RB+ Resistor</a:t>
            </a:r>
          </a:p>
        </p:txBody>
      </p:sp>
      <p:graphicFrame>
        <p:nvGraphicFramePr>
          <p:cNvPr id="31746" name="Object 6"/>
          <p:cNvGraphicFramePr>
            <a:graphicFrameLocks noGrp="1" noChangeAspect="1"/>
          </p:cNvGraphicFramePr>
          <p:nvPr>
            <p:ph sz="quarter" idx="2"/>
          </p:nvPr>
        </p:nvGraphicFramePr>
        <p:xfrm>
          <a:off x="5715000" y="2971800"/>
          <a:ext cx="3030538" cy="2376488"/>
        </p:xfrm>
        <a:graphic>
          <a:graphicData uri="http://schemas.openxmlformats.org/presentationml/2006/ole">
            <p:oleObj spid="_x0000_s1048578" name="Visio" r:id="rId4" imgW="1353617" imgH="1061923" progId="Visio.Drawing.11">
              <p:embed/>
            </p:oleObj>
          </a:graphicData>
        </a:graphic>
      </p:graphicFrame>
      <p:graphicFrame>
        <p:nvGraphicFramePr>
          <p:cNvPr id="31747" name="Object 8"/>
          <p:cNvGraphicFramePr>
            <a:graphicFrameLocks noGrp="1" noChangeAspect="1"/>
          </p:cNvGraphicFramePr>
          <p:nvPr>
            <p:ph sz="quarter" idx="3"/>
          </p:nvPr>
        </p:nvGraphicFramePr>
        <p:xfrm>
          <a:off x="152400" y="3657600"/>
          <a:ext cx="3106738" cy="2514600"/>
        </p:xfrm>
        <a:graphic>
          <a:graphicData uri="http://schemas.openxmlformats.org/presentationml/2006/ole">
            <p:oleObj spid="_x0000_s1048579" name="Visio" r:id="rId5" imgW="1425550" imgH="1154582" progId="Visio.Drawing.11">
              <p:embed/>
            </p:oleObj>
          </a:graphicData>
        </a:graphic>
      </p:graphicFrame>
      <p:sp>
        <p:nvSpPr>
          <p:cNvPr id="31751" name="Text Box 3"/>
          <p:cNvSpPr txBox="1">
            <a:spLocks noChangeArrowheads="1"/>
          </p:cNvSpPr>
          <p:nvPr/>
        </p:nvSpPr>
        <p:spPr bwMode="auto">
          <a:xfrm>
            <a:off x="4572000" y="228600"/>
            <a:ext cx="4419600" cy="863600"/>
          </a:xfrm>
          <a:prstGeom prst="rect">
            <a:avLst/>
          </a:prstGeom>
          <a:solidFill>
            <a:schemeClr val="bg1"/>
          </a:solidFill>
          <a:ln w="38100" algn="ctr">
            <a:solidFill>
              <a:srgbClr val="FF0000"/>
            </a:solidFill>
            <a:miter lim="800000"/>
            <a:headEnd/>
            <a:tailEnd/>
          </a:ln>
        </p:spPr>
        <p:txBody>
          <a:bodyPr>
            <a:spAutoFit/>
          </a:bodyPr>
          <a:lstStyle/>
          <a:p>
            <a:pPr algn="l">
              <a:buFont typeface="Wingdings" pitchFamily="2" charset="2"/>
              <a:buChar char="ü"/>
            </a:pPr>
            <a:r>
              <a:rPr lang="en-US" sz="1600" dirty="0">
                <a:solidFill>
                  <a:srgbClr val="0000CC"/>
                </a:solidFill>
              </a:rPr>
              <a:t> </a:t>
            </a:r>
            <a:r>
              <a:rPr lang="en-US" sz="1600" dirty="0" err="1">
                <a:solidFill>
                  <a:srgbClr val="0000CC"/>
                </a:solidFill>
              </a:rPr>
              <a:t>fosc</a:t>
            </a:r>
            <a:r>
              <a:rPr lang="en-US" sz="1600" dirty="0">
                <a:solidFill>
                  <a:srgbClr val="0000CC"/>
                </a:solidFill>
              </a:rPr>
              <a:t> </a:t>
            </a:r>
            <a:r>
              <a:rPr lang="en-US" sz="1600" u="sng" dirty="0">
                <a:solidFill>
                  <a:srgbClr val="0000CC"/>
                </a:solidFill>
              </a:rPr>
              <a:t>&lt;</a:t>
            </a:r>
            <a:r>
              <a:rPr lang="en-US" sz="1600" dirty="0">
                <a:solidFill>
                  <a:srgbClr val="0000CC"/>
                </a:solidFill>
              </a:rPr>
              <a:t> </a:t>
            </a:r>
            <a:r>
              <a:rPr lang="en-US" sz="1600" dirty="0" err="1" smtClean="0">
                <a:solidFill>
                  <a:srgbClr val="0000CC"/>
                </a:solidFill>
              </a:rPr>
              <a:t>fGBW</a:t>
            </a:r>
            <a:endParaRPr lang="en-US" sz="1600" dirty="0">
              <a:solidFill>
                <a:srgbClr val="0000CC"/>
              </a:solidFill>
            </a:endParaRPr>
          </a:p>
          <a:p>
            <a:pPr algn="l">
              <a:buFont typeface="Wingdings" pitchFamily="2" charset="2"/>
              <a:buChar char="ü"/>
            </a:pPr>
            <a:r>
              <a:rPr lang="en-US" sz="1600" dirty="0">
                <a:solidFill>
                  <a:srgbClr val="0000CC"/>
                </a:solidFill>
              </a:rPr>
              <a:t> oscillates unloaded? -- may or may not</a:t>
            </a:r>
          </a:p>
          <a:p>
            <a:pPr algn="l">
              <a:buFont typeface="Wingdings" pitchFamily="2" charset="2"/>
              <a:buChar char="ü"/>
            </a:pPr>
            <a:r>
              <a:rPr lang="en-US" sz="1600" dirty="0">
                <a:solidFill>
                  <a:srgbClr val="0000CC"/>
                </a:solidFill>
              </a:rPr>
              <a:t> oscillates with V</a:t>
            </a:r>
            <a:r>
              <a:rPr lang="en-US" sz="1600" baseline="-25000" dirty="0">
                <a:solidFill>
                  <a:srgbClr val="0000CC"/>
                </a:solidFill>
              </a:rPr>
              <a:t>IN</a:t>
            </a:r>
            <a:r>
              <a:rPr lang="en-US" sz="1600" dirty="0">
                <a:solidFill>
                  <a:srgbClr val="0000CC"/>
                </a:solidFill>
              </a:rPr>
              <a:t>=0? -- may or may not</a:t>
            </a:r>
          </a:p>
        </p:txBody>
      </p:sp>
      <p:graphicFrame>
        <p:nvGraphicFramePr>
          <p:cNvPr id="31748" name="Object 10"/>
          <p:cNvGraphicFramePr>
            <a:graphicFrameLocks noGrp="1" noChangeAspect="1"/>
          </p:cNvGraphicFramePr>
          <p:nvPr>
            <p:ph sz="quarter" idx="4"/>
          </p:nvPr>
        </p:nvGraphicFramePr>
        <p:xfrm>
          <a:off x="381000" y="914400"/>
          <a:ext cx="3352800" cy="2686050"/>
        </p:xfrm>
        <a:graphic>
          <a:graphicData uri="http://schemas.openxmlformats.org/presentationml/2006/ole">
            <p:oleObj spid="_x0000_s1048580" name="Visio" r:id="rId6" imgW="1484986" imgH="1188415" progId="Visio.Drawing.11">
              <p:embed/>
            </p:oleObj>
          </a:graphicData>
        </a:graphic>
      </p:graphicFrame>
      <p:sp>
        <p:nvSpPr>
          <p:cNvPr id="31752" name="Text Box 13"/>
          <p:cNvSpPr txBox="1">
            <a:spLocks noChangeArrowheads="1"/>
          </p:cNvSpPr>
          <p:nvPr/>
        </p:nvSpPr>
        <p:spPr bwMode="auto">
          <a:xfrm>
            <a:off x="3810000" y="1371600"/>
            <a:ext cx="3352800" cy="1436688"/>
          </a:xfrm>
          <a:prstGeom prst="rect">
            <a:avLst/>
          </a:prstGeom>
          <a:noFill/>
          <a:ln w="9525" algn="ctr">
            <a:noFill/>
            <a:miter lim="800000"/>
            <a:headEnd/>
            <a:tailEnd/>
          </a:ln>
        </p:spPr>
        <p:txBody>
          <a:bodyPr>
            <a:spAutoFit/>
          </a:bodyPr>
          <a:lstStyle/>
          <a:p>
            <a:pPr algn="l">
              <a:spcBef>
                <a:spcPct val="50000"/>
              </a:spcBef>
            </a:pPr>
            <a:r>
              <a:rPr lang="en-US" sz="1600">
                <a:solidFill>
                  <a:srgbClr val="0000CC"/>
                </a:solidFill>
              </a:rPr>
              <a:t>RB+ is Ib current match resistor to reduce Vos errors due to Ib.</a:t>
            </a:r>
          </a:p>
          <a:p>
            <a:pPr algn="l">
              <a:spcBef>
                <a:spcPct val="50000"/>
              </a:spcBef>
            </a:pPr>
            <a:r>
              <a:rPr lang="en-US" sz="1600">
                <a:solidFill>
                  <a:srgbClr val="0000CC"/>
                </a:solidFill>
              </a:rPr>
              <a:t>RB+ can create high impedance node acting as antenna pickup for unwanted positive feedback.</a:t>
            </a:r>
          </a:p>
        </p:txBody>
      </p:sp>
      <p:sp>
        <p:nvSpPr>
          <p:cNvPr id="31753" name="Text Box 14"/>
          <p:cNvSpPr txBox="1">
            <a:spLocks noChangeArrowheads="1"/>
          </p:cNvSpPr>
          <p:nvPr/>
        </p:nvSpPr>
        <p:spPr bwMode="auto">
          <a:xfrm>
            <a:off x="3276600" y="3505200"/>
            <a:ext cx="3657600" cy="336550"/>
          </a:xfrm>
          <a:prstGeom prst="rect">
            <a:avLst/>
          </a:prstGeom>
          <a:noFill/>
          <a:ln w="9525" algn="ctr">
            <a:noFill/>
            <a:miter lim="800000"/>
            <a:headEnd/>
            <a:tailEnd/>
          </a:ln>
        </p:spPr>
        <p:txBody>
          <a:bodyPr>
            <a:spAutoFit/>
          </a:bodyPr>
          <a:lstStyle/>
          <a:p>
            <a:pPr algn="l">
              <a:spcBef>
                <a:spcPct val="50000"/>
              </a:spcBef>
            </a:pPr>
            <a:endParaRPr lang="en-US" sz="1600">
              <a:solidFill>
                <a:srgbClr val="0000CC"/>
              </a:solidFill>
            </a:endParaRPr>
          </a:p>
        </p:txBody>
      </p:sp>
      <p:sp>
        <p:nvSpPr>
          <p:cNvPr id="31754" name="Text Box 15"/>
          <p:cNvSpPr txBox="1">
            <a:spLocks noChangeArrowheads="1"/>
          </p:cNvSpPr>
          <p:nvPr/>
        </p:nvSpPr>
        <p:spPr bwMode="auto">
          <a:xfrm>
            <a:off x="5334000" y="5410200"/>
            <a:ext cx="3657600" cy="825500"/>
          </a:xfrm>
          <a:prstGeom prst="rect">
            <a:avLst/>
          </a:prstGeom>
          <a:noFill/>
          <a:ln w="9525" algn="ctr">
            <a:noFill/>
            <a:miter lim="800000"/>
            <a:headEnd/>
            <a:tailEnd/>
          </a:ln>
        </p:spPr>
        <p:txBody>
          <a:bodyPr>
            <a:spAutoFit/>
          </a:bodyPr>
          <a:lstStyle/>
          <a:p>
            <a:pPr algn="l">
              <a:spcBef>
                <a:spcPct val="50000"/>
              </a:spcBef>
            </a:pPr>
            <a:r>
              <a:rPr lang="en-US" sz="1600">
                <a:solidFill>
                  <a:srgbClr val="0000CC"/>
                </a:solidFill>
              </a:rPr>
              <a:t>Many Op Amps have low Ib so error is small.  Evaluate DC errors w/o RB+.</a:t>
            </a:r>
          </a:p>
        </p:txBody>
      </p:sp>
      <p:sp>
        <p:nvSpPr>
          <p:cNvPr id="31755" name="Text Box 16"/>
          <p:cNvSpPr txBox="1">
            <a:spLocks noChangeArrowheads="1"/>
          </p:cNvSpPr>
          <p:nvPr/>
        </p:nvSpPr>
        <p:spPr bwMode="auto">
          <a:xfrm>
            <a:off x="2438400" y="5105400"/>
            <a:ext cx="2362200" cy="825500"/>
          </a:xfrm>
          <a:prstGeom prst="rect">
            <a:avLst/>
          </a:prstGeom>
          <a:noFill/>
          <a:ln w="9525" algn="ctr">
            <a:noFill/>
            <a:miter lim="800000"/>
            <a:headEnd/>
            <a:tailEnd/>
          </a:ln>
        </p:spPr>
        <p:txBody>
          <a:bodyPr>
            <a:spAutoFit/>
          </a:bodyPr>
          <a:lstStyle/>
          <a:p>
            <a:pPr algn="l">
              <a:spcBef>
                <a:spcPct val="50000"/>
              </a:spcBef>
            </a:pPr>
            <a:r>
              <a:rPr lang="en-US" sz="1600">
                <a:solidFill>
                  <a:srgbClr val="0000CC"/>
                </a:solidFill>
              </a:rPr>
              <a:t>If you use RB+ bypass it in parallel with 0.1</a:t>
            </a:r>
            <a:r>
              <a:rPr lang="el-GR" sz="1600">
                <a:solidFill>
                  <a:srgbClr val="0000CC"/>
                </a:solidFill>
                <a:cs typeface="Arial" charset="0"/>
              </a:rPr>
              <a:t>μ</a:t>
            </a:r>
            <a:r>
              <a:rPr lang="en-US" sz="1600">
                <a:solidFill>
                  <a:srgbClr val="0000CC"/>
                </a:solidFill>
                <a:cs typeface="Arial" charset="0"/>
              </a:rPr>
              <a:t>F capacitor.</a:t>
            </a:r>
            <a:endParaRPr lang="el-GR" sz="1600">
              <a:solidFill>
                <a:srgbClr val="0000CC"/>
              </a:solidFill>
              <a:cs typeface="Arial" charset="0"/>
            </a:endParaRPr>
          </a:p>
        </p:txBody>
      </p:sp>
      <p:sp>
        <p:nvSpPr>
          <p:cNvPr id="31756" name="Text Box 17"/>
          <p:cNvSpPr txBox="1">
            <a:spLocks noChangeArrowheads="1"/>
          </p:cNvSpPr>
          <p:nvPr/>
        </p:nvSpPr>
        <p:spPr bwMode="auto">
          <a:xfrm>
            <a:off x="2743200" y="2819400"/>
            <a:ext cx="1600200" cy="434975"/>
          </a:xfrm>
          <a:prstGeom prst="rect">
            <a:avLst/>
          </a:prstGeom>
          <a:noFill/>
          <a:ln w="38100" algn="ctr">
            <a:solidFill>
              <a:srgbClr val="800080"/>
            </a:solidFill>
            <a:miter lim="800000"/>
            <a:headEnd/>
            <a:tailEnd/>
          </a:ln>
        </p:spPr>
        <p:txBody>
          <a:bodyPr>
            <a:spAutoFit/>
          </a:bodyPr>
          <a:lstStyle/>
          <a:p>
            <a:pPr>
              <a:spcBef>
                <a:spcPct val="50000"/>
              </a:spcBef>
            </a:pPr>
            <a:r>
              <a:rPr lang="en-US" sz="2000" i="1">
                <a:solidFill>
                  <a:srgbClr val="990099"/>
                </a:solidFill>
              </a:rPr>
              <a:t>PROBLEM</a:t>
            </a:r>
          </a:p>
        </p:txBody>
      </p:sp>
      <p:sp>
        <p:nvSpPr>
          <p:cNvPr id="31757" name="Text Box 18"/>
          <p:cNvSpPr txBox="1">
            <a:spLocks noChangeArrowheads="1"/>
          </p:cNvSpPr>
          <p:nvPr/>
        </p:nvSpPr>
        <p:spPr bwMode="auto">
          <a:xfrm>
            <a:off x="7315200" y="4648200"/>
            <a:ext cx="1676400" cy="434975"/>
          </a:xfrm>
          <a:prstGeom prst="rect">
            <a:avLst/>
          </a:prstGeom>
          <a:noFill/>
          <a:ln w="38100" algn="ctr">
            <a:solidFill>
              <a:srgbClr val="008000"/>
            </a:solidFill>
            <a:miter lim="800000"/>
            <a:headEnd/>
            <a:tailEnd/>
          </a:ln>
        </p:spPr>
        <p:txBody>
          <a:bodyPr>
            <a:spAutoFit/>
          </a:bodyPr>
          <a:lstStyle/>
          <a:p>
            <a:pPr>
              <a:spcBef>
                <a:spcPct val="50000"/>
              </a:spcBef>
            </a:pPr>
            <a:r>
              <a:rPr lang="en-US" sz="2000" i="1">
                <a:solidFill>
                  <a:srgbClr val="008000"/>
                </a:solidFill>
              </a:rPr>
              <a:t>SOLUTION</a:t>
            </a:r>
          </a:p>
        </p:txBody>
      </p:sp>
      <p:sp>
        <p:nvSpPr>
          <p:cNvPr id="31758" name="Text Box 19"/>
          <p:cNvSpPr txBox="1">
            <a:spLocks noChangeArrowheads="1"/>
          </p:cNvSpPr>
          <p:nvPr/>
        </p:nvSpPr>
        <p:spPr bwMode="auto">
          <a:xfrm>
            <a:off x="2819400" y="4038600"/>
            <a:ext cx="1676400" cy="434975"/>
          </a:xfrm>
          <a:prstGeom prst="rect">
            <a:avLst/>
          </a:prstGeom>
          <a:noFill/>
          <a:ln w="38100" algn="ctr">
            <a:solidFill>
              <a:srgbClr val="008000"/>
            </a:solidFill>
            <a:miter lim="800000"/>
            <a:headEnd/>
            <a:tailEnd/>
          </a:ln>
        </p:spPr>
        <p:txBody>
          <a:bodyPr>
            <a:spAutoFit/>
          </a:bodyPr>
          <a:lstStyle/>
          <a:p>
            <a:pPr>
              <a:spcBef>
                <a:spcPct val="50000"/>
              </a:spcBef>
            </a:pPr>
            <a:r>
              <a:rPr lang="en-US" sz="2000" i="1">
                <a:solidFill>
                  <a:srgbClr val="008000"/>
                </a:solidFill>
              </a:rPr>
              <a:t>SOLUTION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en-US" sz="2800" dirty="0" smtClean="0">
                <a:solidFill>
                  <a:srgbClr val="C00000"/>
                </a:solidFill>
              </a:rPr>
              <a:t>Capacitor - Intuitive Model</a:t>
            </a:r>
          </a:p>
        </p:txBody>
      </p:sp>
      <p:graphicFrame>
        <p:nvGraphicFramePr>
          <p:cNvPr id="3074" name="Object 3"/>
          <p:cNvGraphicFramePr>
            <a:graphicFrameLocks noChangeAspect="1"/>
          </p:cNvGraphicFramePr>
          <p:nvPr/>
        </p:nvGraphicFramePr>
        <p:xfrm>
          <a:off x="423863" y="1131888"/>
          <a:ext cx="8382000" cy="4484687"/>
        </p:xfrm>
        <a:graphic>
          <a:graphicData uri="http://schemas.openxmlformats.org/presentationml/2006/ole">
            <p:oleObj spid="_x0000_s3074" name="Visio" r:id="rId4" imgW="2359152" imgH="1261567" progId="Visio.Drawing.11">
              <p:embed/>
            </p:oleObj>
          </a:graphicData>
        </a:graphic>
      </p:graphicFrame>
      <p:sp>
        <p:nvSpPr>
          <p:cNvPr id="4"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12</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4"/>
          <p:cNvSpPr>
            <a:spLocks noGrp="1"/>
          </p:cNvSpPr>
          <p:nvPr>
            <p:ph type="sldNum" sz="quarter" idx="10"/>
          </p:nvPr>
        </p:nvSpPr>
        <p:spPr>
          <a:noFill/>
        </p:spPr>
        <p:txBody>
          <a:bodyPr/>
          <a:lstStyle/>
          <a:p>
            <a:fld id="{29DB616B-1BBD-4F25-92AA-45EBC750D67E}" type="slidenum">
              <a:rPr lang="en-US" smtClean="0"/>
              <a:pPr/>
              <a:t>120</a:t>
            </a:fld>
            <a:endParaRPr lang="en-US" smtClean="0"/>
          </a:p>
        </p:txBody>
      </p:sp>
      <p:sp>
        <p:nvSpPr>
          <p:cNvPr id="32772" name="Rectangle 2"/>
          <p:cNvSpPr>
            <a:spLocks noGrp="1" noChangeArrowheads="1"/>
          </p:cNvSpPr>
          <p:nvPr>
            <p:ph type="title"/>
          </p:nvPr>
        </p:nvSpPr>
        <p:spPr bwMode="auto">
          <a:xfrm>
            <a:off x="495300" y="188913"/>
            <a:ext cx="3276600" cy="6397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solidFill>
                  <a:srgbClr val="C00000"/>
                </a:solidFill>
              </a:rPr>
              <a:t>Non-Loop Stability:</a:t>
            </a:r>
            <a:r>
              <a:rPr lang="en-US" sz="2000" b="1" dirty="0" smtClean="0">
                <a:solidFill>
                  <a:srgbClr val="C00000"/>
                </a:solidFill>
              </a:rPr>
              <a:t/>
            </a:r>
            <a:br>
              <a:rPr lang="en-US" sz="2000" b="1" dirty="0" smtClean="0">
                <a:solidFill>
                  <a:srgbClr val="C00000"/>
                </a:solidFill>
              </a:rPr>
            </a:br>
            <a:r>
              <a:rPr lang="en-US" sz="2400" b="1" dirty="0" smtClean="0">
                <a:solidFill>
                  <a:srgbClr val="C00000"/>
                </a:solidFill>
              </a:rPr>
              <a:t>PCB Traces</a:t>
            </a:r>
          </a:p>
        </p:txBody>
      </p:sp>
      <p:sp>
        <p:nvSpPr>
          <p:cNvPr id="32773" name="Text Box 5"/>
          <p:cNvSpPr txBox="1">
            <a:spLocks noChangeArrowheads="1"/>
          </p:cNvSpPr>
          <p:nvPr/>
        </p:nvSpPr>
        <p:spPr bwMode="auto">
          <a:xfrm>
            <a:off x="4572000" y="228600"/>
            <a:ext cx="4419600" cy="863600"/>
          </a:xfrm>
          <a:prstGeom prst="rect">
            <a:avLst/>
          </a:prstGeom>
          <a:solidFill>
            <a:schemeClr val="bg1"/>
          </a:solidFill>
          <a:ln w="38100" algn="ctr">
            <a:solidFill>
              <a:srgbClr val="FF0000"/>
            </a:solidFill>
            <a:miter lim="800000"/>
            <a:headEnd/>
            <a:tailEnd/>
          </a:ln>
        </p:spPr>
        <p:txBody>
          <a:bodyPr>
            <a:spAutoFit/>
          </a:bodyPr>
          <a:lstStyle/>
          <a:p>
            <a:pPr algn="l">
              <a:buFont typeface="Wingdings" pitchFamily="2" charset="2"/>
              <a:buChar char="ü"/>
            </a:pPr>
            <a:r>
              <a:rPr lang="en-US" sz="1600" dirty="0">
                <a:solidFill>
                  <a:srgbClr val="0000CC"/>
                </a:solidFill>
              </a:rPr>
              <a:t> </a:t>
            </a:r>
            <a:r>
              <a:rPr lang="en-US" sz="1600" dirty="0" err="1">
                <a:solidFill>
                  <a:srgbClr val="0000CC"/>
                </a:solidFill>
              </a:rPr>
              <a:t>fosc</a:t>
            </a:r>
            <a:r>
              <a:rPr lang="en-US" sz="1600" dirty="0">
                <a:solidFill>
                  <a:srgbClr val="0000CC"/>
                </a:solidFill>
              </a:rPr>
              <a:t> </a:t>
            </a:r>
            <a:r>
              <a:rPr lang="en-US" sz="1600" u="sng" dirty="0">
                <a:solidFill>
                  <a:srgbClr val="0000CC"/>
                </a:solidFill>
              </a:rPr>
              <a:t>&lt;</a:t>
            </a:r>
            <a:r>
              <a:rPr lang="en-US" sz="1600" dirty="0">
                <a:solidFill>
                  <a:srgbClr val="0000CC"/>
                </a:solidFill>
              </a:rPr>
              <a:t> </a:t>
            </a:r>
            <a:r>
              <a:rPr lang="en-US" sz="1600" dirty="0" err="1" smtClean="0">
                <a:solidFill>
                  <a:srgbClr val="0000CC"/>
                </a:solidFill>
              </a:rPr>
              <a:t>fGBW</a:t>
            </a:r>
            <a:endParaRPr lang="en-US" sz="1600" dirty="0">
              <a:solidFill>
                <a:srgbClr val="0000CC"/>
              </a:solidFill>
            </a:endParaRPr>
          </a:p>
          <a:p>
            <a:pPr algn="l">
              <a:buFont typeface="Wingdings" pitchFamily="2" charset="2"/>
              <a:buChar char="ü"/>
            </a:pPr>
            <a:r>
              <a:rPr lang="en-US" sz="1600" dirty="0">
                <a:solidFill>
                  <a:srgbClr val="0000CC"/>
                </a:solidFill>
              </a:rPr>
              <a:t> oscillates unloaded? -- may or may not</a:t>
            </a:r>
          </a:p>
          <a:p>
            <a:pPr algn="l">
              <a:buFont typeface="Wingdings" pitchFamily="2" charset="2"/>
              <a:buChar char="ü"/>
            </a:pPr>
            <a:r>
              <a:rPr lang="en-US" sz="1600" dirty="0">
                <a:solidFill>
                  <a:srgbClr val="0000CC"/>
                </a:solidFill>
              </a:rPr>
              <a:t> oscillates with V</a:t>
            </a:r>
            <a:r>
              <a:rPr lang="en-US" sz="1600" baseline="-25000" dirty="0">
                <a:solidFill>
                  <a:srgbClr val="0000CC"/>
                </a:solidFill>
              </a:rPr>
              <a:t>IN</a:t>
            </a:r>
            <a:r>
              <a:rPr lang="en-US" sz="1600" dirty="0">
                <a:solidFill>
                  <a:srgbClr val="0000CC"/>
                </a:solidFill>
              </a:rPr>
              <a:t>=0? -- may or may not</a:t>
            </a:r>
          </a:p>
        </p:txBody>
      </p:sp>
      <p:sp>
        <p:nvSpPr>
          <p:cNvPr id="32774" name="Text Box 6"/>
          <p:cNvSpPr txBox="1">
            <a:spLocks noChangeArrowheads="1"/>
          </p:cNvSpPr>
          <p:nvPr/>
        </p:nvSpPr>
        <p:spPr bwMode="auto">
          <a:xfrm>
            <a:off x="762000" y="4572000"/>
            <a:ext cx="7772400" cy="1338828"/>
          </a:xfrm>
          <a:prstGeom prst="rect">
            <a:avLst/>
          </a:prstGeom>
          <a:noFill/>
          <a:ln w="9525" algn="ctr">
            <a:noFill/>
            <a:miter lim="800000"/>
            <a:headEnd/>
            <a:tailEnd/>
          </a:ln>
        </p:spPr>
        <p:txBody>
          <a:bodyPr>
            <a:spAutoFit/>
          </a:bodyPr>
          <a:lstStyle/>
          <a:p>
            <a:pPr algn="l">
              <a:spcBef>
                <a:spcPct val="50000"/>
              </a:spcBef>
            </a:pPr>
            <a:r>
              <a:rPr lang="en-US" sz="1800" i="1" dirty="0">
                <a:solidFill>
                  <a:srgbClr val="FF0000"/>
                </a:solidFill>
              </a:rPr>
              <a:t>DO NOT</a:t>
            </a:r>
            <a:r>
              <a:rPr lang="en-US" sz="1800" dirty="0">
                <a:solidFill>
                  <a:srgbClr val="0000CC"/>
                </a:solidFill>
              </a:rPr>
              <a:t> route high current, low impedance output traces near high impedance input traces</a:t>
            </a:r>
            <a:r>
              <a:rPr lang="en-US" sz="1800" dirty="0" smtClean="0">
                <a:solidFill>
                  <a:srgbClr val="0000CC"/>
                </a:solidFill>
              </a:rPr>
              <a:t>.  Unwanted positive feedback path.</a:t>
            </a:r>
            <a:endParaRPr lang="en-US" sz="1800" dirty="0">
              <a:solidFill>
                <a:srgbClr val="0000CC"/>
              </a:solidFill>
            </a:endParaRPr>
          </a:p>
          <a:p>
            <a:pPr algn="l">
              <a:spcBef>
                <a:spcPct val="50000"/>
              </a:spcBef>
            </a:pPr>
            <a:r>
              <a:rPr lang="en-US" sz="1800" i="1" dirty="0">
                <a:solidFill>
                  <a:srgbClr val="FF3300"/>
                </a:solidFill>
              </a:rPr>
              <a:t>DO</a:t>
            </a:r>
            <a:r>
              <a:rPr lang="en-US" sz="1800" dirty="0">
                <a:solidFill>
                  <a:srgbClr val="0000CC"/>
                </a:solidFill>
              </a:rPr>
              <a:t> route high current output traces adjacent to each other (on top of each other in a multi-layer PCB) to form a twisted pair for EMI cancellation</a:t>
            </a:r>
            <a:r>
              <a:rPr lang="en-US" sz="1600" dirty="0">
                <a:solidFill>
                  <a:srgbClr val="0000CC"/>
                </a:solidFill>
              </a:rPr>
              <a:t>.</a:t>
            </a:r>
          </a:p>
        </p:txBody>
      </p:sp>
      <p:graphicFrame>
        <p:nvGraphicFramePr>
          <p:cNvPr id="32770" name="Object 7"/>
          <p:cNvGraphicFramePr>
            <a:graphicFrameLocks noGrp="1" noChangeAspect="1"/>
          </p:cNvGraphicFramePr>
          <p:nvPr>
            <p:ph sz="half" idx="2"/>
          </p:nvPr>
        </p:nvGraphicFramePr>
        <p:xfrm>
          <a:off x="381000" y="1143000"/>
          <a:ext cx="8229600" cy="3489325"/>
        </p:xfrm>
        <a:graphic>
          <a:graphicData uri="http://schemas.openxmlformats.org/presentationml/2006/ole">
            <p:oleObj spid="_x0000_s1049602" name="Visio" r:id="rId4" imgW="2422855" imgH="1026871" progId="Visio.Drawing.11">
              <p:embed/>
            </p:oleObj>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4"/>
          <p:cNvSpPr>
            <a:spLocks noGrp="1"/>
          </p:cNvSpPr>
          <p:nvPr>
            <p:ph type="sldNum" sz="quarter" idx="10"/>
          </p:nvPr>
        </p:nvSpPr>
        <p:spPr>
          <a:noFill/>
        </p:spPr>
        <p:txBody>
          <a:bodyPr/>
          <a:lstStyle/>
          <a:p>
            <a:fld id="{EF7C4519-4C6E-472A-875C-6E037F4C88A0}" type="slidenum">
              <a:rPr lang="en-US" smtClean="0"/>
              <a:pPr/>
              <a:t>121</a:t>
            </a:fld>
            <a:endParaRPr lang="en-US" smtClean="0"/>
          </a:p>
        </p:txBody>
      </p:sp>
      <p:sp>
        <p:nvSpPr>
          <p:cNvPr id="33797" name="Rectangle 2"/>
          <p:cNvSpPr>
            <a:spLocks noGrp="1" noChangeArrowheads="1"/>
          </p:cNvSpPr>
          <p:nvPr>
            <p:ph type="title"/>
          </p:nvPr>
        </p:nvSpPr>
        <p:spPr bwMode="auto">
          <a:xfrm>
            <a:off x="438150" y="200025"/>
            <a:ext cx="4191000" cy="868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solidFill>
                  <a:srgbClr val="C00000"/>
                </a:solidFill>
              </a:rPr>
              <a:t>Non-Loop Stability:</a:t>
            </a:r>
            <a:br>
              <a:rPr lang="en-US" sz="2400" b="1" dirty="0" smtClean="0">
                <a:solidFill>
                  <a:srgbClr val="C00000"/>
                </a:solidFill>
              </a:rPr>
            </a:br>
            <a:r>
              <a:rPr lang="en-US" sz="2400" b="1" dirty="0" smtClean="0">
                <a:solidFill>
                  <a:srgbClr val="C00000"/>
                </a:solidFill>
              </a:rPr>
              <a:t>Supply Lines</a:t>
            </a:r>
          </a:p>
        </p:txBody>
      </p:sp>
      <p:graphicFrame>
        <p:nvGraphicFramePr>
          <p:cNvPr id="33794" name="Object 3"/>
          <p:cNvGraphicFramePr>
            <a:graphicFrameLocks noGrp="1" noChangeAspect="1"/>
          </p:cNvGraphicFramePr>
          <p:nvPr>
            <p:ph sz="half" idx="1"/>
          </p:nvPr>
        </p:nvGraphicFramePr>
        <p:xfrm>
          <a:off x="228600" y="1143000"/>
          <a:ext cx="4191000" cy="3173413"/>
        </p:xfrm>
        <a:graphic>
          <a:graphicData uri="http://schemas.openxmlformats.org/presentationml/2006/ole">
            <p:oleObj spid="_x0000_s1050626" name="Visio" r:id="rId4" imgW="2133905" imgH="1616354" progId="Visio.Drawing.11">
              <p:embed/>
            </p:oleObj>
          </a:graphicData>
        </a:graphic>
      </p:graphicFrame>
      <p:graphicFrame>
        <p:nvGraphicFramePr>
          <p:cNvPr id="33795" name="Object 5"/>
          <p:cNvGraphicFramePr>
            <a:graphicFrameLocks noGrp="1" noChangeAspect="1"/>
          </p:cNvGraphicFramePr>
          <p:nvPr>
            <p:ph sz="half" idx="2"/>
          </p:nvPr>
        </p:nvGraphicFramePr>
        <p:xfrm>
          <a:off x="5029200" y="1430338"/>
          <a:ext cx="3825875" cy="2760662"/>
        </p:xfrm>
        <a:graphic>
          <a:graphicData uri="http://schemas.openxmlformats.org/presentationml/2006/ole">
            <p:oleObj spid="_x0000_s1050627" name="Visio" r:id="rId5" imgW="1311250" imgH="945794" progId="Visio.Drawing.11">
              <p:embed/>
            </p:oleObj>
          </a:graphicData>
        </a:graphic>
      </p:graphicFrame>
      <p:sp>
        <p:nvSpPr>
          <p:cNvPr id="33798" name="Text Box 7"/>
          <p:cNvSpPr txBox="1">
            <a:spLocks noChangeArrowheads="1"/>
          </p:cNvSpPr>
          <p:nvPr/>
        </p:nvSpPr>
        <p:spPr bwMode="auto">
          <a:xfrm>
            <a:off x="381000" y="4419600"/>
            <a:ext cx="3810000" cy="1803400"/>
          </a:xfrm>
          <a:prstGeom prst="rect">
            <a:avLst/>
          </a:prstGeom>
          <a:noFill/>
          <a:ln w="9525" algn="ctr">
            <a:noFill/>
            <a:miter lim="800000"/>
            <a:headEnd/>
            <a:tailEnd/>
          </a:ln>
        </p:spPr>
        <p:txBody>
          <a:bodyPr>
            <a:spAutoFit/>
          </a:bodyPr>
          <a:lstStyle/>
          <a:p>
            <a:pPr algn="l">
              <a:spcBef>
                <a:spcPct val="50000"/>
              </a:spcBef>
            </a:pPr>
            <a:r>
              <a:rPr lang="en-US" sz="1600">
                <a:solidFill>
                  <a:srgbClr val="0000CC"/>
                </a:solidFill>
              </a:rPr>
              <a:t>Load current, IL, flows through power supply resistance, Rs, due to PCB trace or wiring.  Modulated supply voltages appear at Op Amp Power pins. Modulated signal couples into amplifier which relies on supply pins as AC Ground.</a:t>
            </a:r>
          </a:p>
        </p:txBody>
      </p:sp>
      <p:sp>
        <p:nvSpPr>
          <p:cNvPr id="33799" name="Text Box 8"/>
          <p:cNvSpPr txBox="1">
            <a:spLocks noChangeArrowheads="1"/>
          </p:cNvSpPr>
          <p:nvPr/>
        </p:nvSpPr>
        <p:spPr bwMode="auto">
          <a:xfrm>
            <a:off x="5410200" y="4267200"/>
            <a:ext cx="3352800" cy="1069975"/>
          </a:xfrm>
          <a:prstGeom prst="rect">
            <a:avLst/>
          </a:prstGeom>
          <a:noFill/>
          <a:ln w="9525" algn="ctr">
            <a:noFill/>
            <a:miter lim="800000"/>
            <a:headEnd/>
            <a:tailEnd/>
          </a:ln>
        </p:spPr>
        <p:txBody>
          <a:bodyPr>
            <a:spAutoFit/>
          </a:bodyPr>
          <a:lstStyle/>
          <a:p>
            <a:pPr algn="l">
              <a:spcBef>
                <a:spcPct val="50000"/>
              </a:spcBef>
            </a:pPr>
            <a:r>
              <a:rPr lang="en-US" sz="1600">
                <a:solidFill>
                  <a:srgbClr val="0000CC"/>
                </a:solidFill>
              </a:rPr>
              <a:t>Power supply lead inductance, Ls, interacts with a capacitive load, CL, to form an oscillatory LC, high Q, tank circuit.</a:t>
            </a:r>
          </a:p>
        </p:txBody>
      </p:sp>
      <p:sp>
        <p:nvSpPr>
          <p:cNvPr id="33800" name="Text Box 9"/>
          <p:cNvSpPr txBox="1">
            <a:spLocks noChangeArrowheads="1"/>
          </p:cNvSpPr>
          <p:nvPr/>
        </p:nvSpPr>
        <p:spPr bwMode="auto">
          <a:xfrm>
            <a:off x="4572000" y="228600"/>
            <a:ext cx="4419600" cy="863600"/>
          </a:xfrm>
          <a:prstGeom prst="rect">
            <a:avLst/>
          </a:prstGeom>
          <a:solidFill>
            <a:schemeClr val="bg1"/>
          </a:solidFill>
          <a:ln w="38100" algn="ctr">
            <a:solidFill>
              <a:srgbClr val="FF0000"/>
            </a:solidFill>
            <a:miter lim="800000"/>
            <a:headEnd/>
            <a:tailEnd/>
          </a:ln>
        </p:spPr>
        <p:txBody>
          <a:bodyPr>
            <a:spAutoFit/>
          </a:bodyPr>
          <a:lstStyle/>
          <a:p>
            <a:pPr algn="l">
              <a:buFont typeface="Wingdings" pitchFamily="2" charset="2"/>
              <a:buChar char="ü"/>
            </a:pPr>
            <a:r>
              <a:rPr lang="en-US" sz="1600" dirty="0">
                <a:solidFill>
                  <a:srgbClr val="0000CC"/>
                </a:solidFill>
              </a:rPr>
              <a:t> </a:t>
            </a:r>
            <a:r>
              <a:rPr lang="en-US" sz="1600" dirty="0" err="1">
                <a:solidFill>
                  <a:srgbClr val="0000CC"/>
                </a:solidFill>
              </a:rPr>
              <a:t>fosc</a:t>
            </a:r>
            <a:r>
              <a:rPr lang="en-US" sz="1600" dirty="0">
                <a:solidFill>
                  <a:srgbClr val="0000CC"/>
                </a:solidFill>
              </a:rPr>
              <a:t> </a:t>
            </a:r>
            <a:r>
              <a:rPr lang="en-US" sz="1600" u="sng" dirty="0">
                <a:solidFill>
                  <a:srgbClr val="0000CC"/>
                </a:solidFill>
              </a:rPr>
              <a:t>&lt;</a:t>
            </a:r>
            <a:r>
              <a:rPr lang="en-US" sz="1600" dirty="0">
                <a:solidFill>
                  <a:srgbClr val="0000CC"/>
                </a:solidFill>
              </a:rPr>
              <a:t> </a:t>
            </a:r>
            <a:r>
              <a:rPr lang="en-US" sz="1600" dirty="0" err="1" smtClean="0">
                <a:solidFill>
                  <a:srgbClr val="0000CC"/>
                </a:solidFill>
              </a:rPr>
              <a:t>fGBW</a:t>
            </a:r>
            <a:endParaRPr lang="en-US" sz="1600" dirty="0">
              <a:solidFill>
                <a:srgbClr val="0000CC"/>
              </a:solidFill>
            </a:endParaRPr>
          </a:p>
          <a:p>
            <a:pPr algn="l">
              <a:buFont typeface="Wingdings" pitchFamily="2" charset="2"/>
              <a:buChar char="ü"/>
            </a:pPr>
            <a:r>
              <a:rPr lang="en-US" sz="1600" dirty="0">
                <a:solidFill>
                  <a:srgbClr val="0000CC"/>
                </a:solidFill>
              </a:rPr>
              <a:t> oscillates unloaded? -- no</a:t>
            </a:r>
          </a:p>
          <a:p>
            <a:pPr algn="l">
              <a:buFont typeface="Wingdings" pitchFamily="2" charset="2"/>
              <a:buChar char="ü"/>
            </a:pPr>
            <a:r>
              <a:rPr lang="en-US" sz="1600" dirty="0">
                <a:solidFill>
                  <a:srgbClr val="0000CC"/>
                </a:solidFill>
              </a:rPr>
              <a:t> oscillates with V</a:t>
            </a:r>
            <a:r>
              <a:rPr lang="en-US" sz="1600" baseline="-25000" dirty="0">
                <a:solidFill>
                  <a:srgbClr val="0000CC"/>
                </a:solidFill>
              </a:rPr>
              <a:t>IN</a:t>
            </a:r>
            <a:r>
              <a:rPr lang="en-US" sz="1600" dirty="0">
                <a:solidFill>
                  <a:srgbClr val="0000CC"/>
                </a:solidFill>
              </a:rPr>
              <a:t>=0? -- may or may not</a:t>
            </a:r>
          </a:p>
        </p:txBody>
      </p:sp>
      <p:sp>
        <p:nvSpPr>
          <p:cNvPr id="33801" name="Text Box 11"/>
          <p:cNvSpPr txBox="1">
            <a:spLocks noChangeArrowheads="1"/>
          </p:cNvSpPr>
          <p:nvPr/>
        </p:nvSpPr>
        <p:spPr bwMode="auto">
          <a:xfrm>
            <a:off x="3200400" y="1524000"/>
            <a:ext cx="1600200" cy="434975"/>
          </a:xfrm>
          <a:prstGeom prst="rect">
            <a:avLst/>
          </a:prstGeom>
          <a:noFill/>
          <a:ln w="38100" algn="ctr">
            <a:solidFill>
              <a:srgbClr val="800080"/>
            </a:solidFill>
            <a:miter lim="800000"/>
            <a:headEnd/>
            <a:tailEnd/>
          </a:ln>
        </p:spPr>
        <p:txBody>
          <a:bodyPr>
            <a:spAutoFit/>
          </a:bodyPr>
          <a:lstStyle/>
          <a:p>
            <a:pPr>
              <a:spcBef>
                <a:spcPct val="50000"/>
              </a:spcBef>
            </a:pPr>
            <a:r>
              <a:rPr lang="en-US" sz="2000" i="1">
                <a:solidFill>
                  <a:srgbClr val="990099"/>
                </a:solidFill>
              </a:rPr>
              <a:t>PROBLEM</a:t>
            </a:r>
          </a:p>
        </p:txBody>
      </p:sp>
      <p:sp>
        <p:nvSpPr>
          <p:cNvPr id="33802" name="Text Box 12"/>
          <p:cNvSpPr txBox="1">
            <a:spLocks noChangeArrowheads="1"/>
          </p:cNvSpPr>
          <p:nvPr/>
        </p:nvSpPr>
        <p:spPr bwMode="auto">
          <a:xfrm>
            <a:off x="7162800" y="1447800"/>
            <a:ext cx="1600200" cy="434975"/>
          </a:xfrm>
          <a:prstGeom prst="rect">
            <a:avLst/>
          </a:prstGeom>
          <a:noFill/>
          <a:ln w="38100" algn="ctr">
            <a:solidFill>
              <a:srgbClr val="800080"/>
            </a:solidFill>
            <a:miter lim="800000"/>
            <a:headEnd/>
            <a:tailEnd/>
          </a:ln>
        </p:spPr>
        <p:txBody>
          <a:bodyPr>
            <a:spAutoFit/>
          </a:bodyPr>
          <a:lstStyle/>
          <a:p>
            <a:pPr>
              <a:spcBef>
                <a:spcPct val="50000"/>
              </a:spcBef>
            </a:pPr>
            <a:r>
              <a:rPr lang="en-US" sz="2000" i="1">
                <a:solidFill>
                  <a:srgbClr val="990099"/>
                </a:solidFill>
              </a:rPr>
              <a:t>PROBLEM</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4"/>
          <p:cNvSpPr>
            <a:spLocks noGrp="1"/>
          </p:cNvSpPr>
          <p:nvPr>
            <p:ph type="sldNum" sz="quarter" idx="10"/>
          </p:nvPr>
        </p:nvSpPr>
        <p:spPr>
          <a:noFill/>
        </p:spPr>
        <p:txBody>
          <a:bodyPr/>
          <a:lstStyle/>
          <a:p>
            <a:fld id="{D954AD46-A764-4D56-992E-FC6C25C19007}" type="slidenum">
              <a:rPr lang="en-US" smtClean="0"/>
              <a:pPr/>
              <a:t>122</a:t>
            </a:fld>
            <a:endParaRPr lang="en-US" smtClean="0"/>
          </a:p>
        </p:txBody>
      </p:sp>
      <p:sp>
        <p:nvSpPr>
          <p:cNvPr id="34820" name="Rectangle 2"/>
          <p:cNvSpPr>
            <a:spLocks noGrp="1" noChangeArrowheads="1"/>
          </p:cNvSpPr>
          <p:nvPr>
            <p:ph type="title"/>
          </p:nvPr>
        </p:nvSpPr>
        <p:spPr bwMode="auto">
          <a:xfrm>
            <a:off x="685800" y="762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solidFill>
                  <a:srgbClr val="C00000"/>
                </a:solidFill>
              </a:rPr>
              <a:t>Non-Loop Stability:</a:t>
            </a:r>
            <a:br>
              <a:rPr lang="en-US" sz="2400" b="1" dirty="0" smtClean="0">
                <a:solidFill>
                  <a:srgbClr val="C00000"/>
                </a:solidFill>
              </a:rPr>
            </a:br>
            <a:r>
              <a:rPr lang="en-US" sz="2400" b="1" dirty="0" smtClean="0">
                <a:solidFill>
                  <a:srgbClr val="C00000"/>
                </a:solidFill>
              </a:rPr>
              <a:t>Proper Supply Line Decouple</a:t>
            </a:r>
          </a:p>
        </p:txBody>
      </p:sp>
      <p:graphicFrame>
        <p:nvGraphicFramePr>
          <p:cNvPr id="34818" name="Object 5"/>
          <p:cNvGraphicFramePr>
            <a:graphicFrameLocks noGrp="1" noChangeAspect="1"/>
          </p:cNvGraphicFramePr>
          <p:nvPr>
            <p:ph sz="half" idx="2"/>
          </p:nvPr>
        </p:nvGraphicFramePr>
        <p:xfrm>
          <a:off x="304800" y="990600"/>
          <a:ext cx="4479925" cy="5257800"/>
        </p:xfrm>
        <a:graphic>
          <a:graphicData uri="http://schemas.openxmlformats.org/presentationml/2006/ole">
            <p:oleObj spid="_x0000_s1051650" name="Visio" r:id="rId4" imgW="1884883" imgH="2211629" progId="Visio.Drawing.11">
              <p:embed/>
            </p:oleObj>
          </a:graphicData>
        </a:graphic>
      </p:graphicFrame>
      <p:sp>
        <p:nvSpPr>
          <p:cNvPr id="34821" name="Text Box 8"/>
          <p:cNvSpPr txBox="1">
            <a:spLocks noChangeArrowheads="1"/>
          </p:cNvSpPr>
          <p:nvPr/>
        </p:nvSpPr>
        <p:spPr bwMode="auto">
          <a:xfrm>
            <a:off x="4953000" y="1611313"/>
            <a:ext cx="3810000" cy="1436687"/>
          </a:xfrm>
          <a:prstGeom prst="rect">
            <a:avLst/>
          </a:prstGeom>
          <a:noFill/>
          <a:ln w="9525" algn="ctr">
            <a:noFill/>
            <a:miter lim="800000"/>
            <a:headEnd/>
            <a:tailEnd/>
          </a:ln>
        </p:spPr>
        <p:txBody>
          <a:bodyPr>
            <a:spAutoFit/>
          </a:bodyPr>
          <a:lstStyle/>
          <a:p>
            <a:pPr algn="l">
              <a:spcBef>
                <a:spcPct val="50000"/>
              </a:spcBef>
            </a:pPr>
            <a:r>
              <a:rPr lang="en-US" sz="1600">
                <a:solidFill>
                  <a:srgbClr val="FF0000"/>
                </a:solidFill>
              </a:rPr>
              <a:t>C</a:t>
            </a:r>
            <a:r>
              <a:rPr lang="en-US" sz="1600" baseline="-25000">
                <a:solidFill>
                  <a:srgbClr val="FF0000"/>
                </a:solidFill>
              </a:rPr>
              <a:t>LF</a:t>
            </a:r>
            <a:r>
              <a:rPr lang="en-US" sz="1600">
                <a:solidFill>
                  <a:srgbClr val="FF0000"/>
                </a:solidFill>
              </a:rPr>
              <a:t>: Low Frequency Bypass</a:t>
            </a:r>
          </a:p>
          <a:p>
            <a:pPr algn="l">
              <a:spcBef>
                <a:spcPct val="50000"/>
              </a:spcBef>
            </a:pPr>
            <a:r>
              <a:rPr lang="en-US" sz="1600">
                <a:solidFill>
                  <a:srgbClr val="FF0000"/>
                </a:solidFill>
              </a:rPr>
              <a:t>10</a:t>
            </a:r>
            <a:r>
              <a:rPr lang="el-GR" sz="1600">
                <a:solidFill>
                  <a:srgbClr val="FF0000"/>
                </a:solidFill>
                <a:cs typeface="Arial" charset="0"/>
              </a:rPr>
              <a:t>μ</a:t>
            </a:r>
            <a:r>
              <a:rPr lang="en-US" sz="1600">
                <a:solidFill>
                  <a:srgbClr val="FF0000"/>
                </a:solidFill>
                <a:cs typeface="Arial" charset="0"/>
              </a:rPr>
              <a:t>F / Amp Out (peak) </a:t>
            </a:r>
          </a:p>
          <a:p>
            <a:pPr algn="l">
              <a:spcBef>
                <a:spcPct val="50000"/>
              </a:spcBef>
            </a:pPr>
            <a:r>
              <a:rPr lang="en-US" sz="1600">
                <a:solidFill>
                  <a:srgbClr val="FF0000"/>
                </a:solidFill>
                <a:cs typeface="Arial" charset="0"/>
              </a:rPr>
              <a:t>Aluminum Electrolytic or Tantalum</a:t>
            </a:r>
          </a:p>
          <a:p>
            <a:pPr algn="l">
              <a:spcBef>
                <a:spcPct val="50000"/>
              </a:spcBef>
            </a:pPr>
            <a:r>
              <a:rPr lang="en-US" sz="1600">
                <a:solidFill>
                  <a:srgbClr val="FF0000"/>
                </a:solidFill>
                <a:cs typeface="Arial" charset="0"/>
              </a:rPr>
              <a:t>&lt; 4 in (10cm) from Op Amp </a:t>
            </a:r>
            <a:endParaRPr lang="el-GR" sz="1600" baseline="-25000">
              <a:solidFill>
                <a:srgbClr val="FF0000"/>
              </a:solidFill>
              <a:cs typeface="Arial" charset="0"/>
            </a:endParaRPr>
          </a:p>
        </p:txBody>
      </p:sp>
      <p:sp>
        <p:nvSpPr>
          <p:cNvPr id="34822" name="Text Box 9"/>
          <p:cNvSpPr txBox="1">
            <a:spLocks noChangeArrowheads="1"/>
          </p:cNvSpPr>
          <p:nvPr/>
        </p:nvSpPr>
        <p:spPr bwMode="auto">
          <a:xfrm>
            <a:off x="4953000" y="3429000"/>
            <a:ext cx="4191000" cy="2536825"/>
          </a:xfrm>
          <a:prstGeom prst="rect">
            <a:avLst/>
          </a:prstGeom>
          <a:noFill/>
          <a:ln w="9525" algn="ctr">
            <a:noFill/>
            <a:miter lim="800000"/>
            <a:headEnd/>
            <a:tailEnd/>
          </a:ln>
        </p:spPr>
        <p:txBody>
          <a:bodyPr>
            <a:spAutoFit/>
          </a:bodyPr>
          <a:lstStyle/>
          <a:p>
            <a:pPr algn="l">
              <a:spcBef>
                <a:spcPct val="50000"/>
              </a:spcBef>
            </a:pPr>
            <a:r>
              <a:rPr lang="en-US" sz="1600">
                <a:solidFill>
                  <a:srgbClr val="0000FF"/>
                </a:solidFill>
              </a:rPr>
              <a:t>C</a:t>
            </a:r>
            <a:r>
              <a:rPr lang="en-US" sz="1600" baseline="-25000">
                <a:solidFill>
                  <a:srgbClr val="0000FF"/>
                </a:solidFill>
              </a:rPr>
              <a:t>HF</a:t>
            </a:r>
            <a:r>
              <a:rPr lang="en-US" sz="1600">
                <a:solidFill>
                  <a:srgbClr val="0000FF"/>
                </a:solidFill>
              </a:rPr>
              <a:t>: High Frequency Bypass</a:t>
            </a:r>
          </a:p>
          <a:p>
            <a:pPr algn="l">
              <a:spcBef>
                <a:spcPct val="50000"/>
              </a:spcBef>
            </a:pPr>
            <a:r>
              <a:rPr lang="en-US" sz="1600">
                <a:solidFill>
                  <a:srgbClr val="0000FF"/>
                </a:solidFill>
              </a:rPr>
              <a:t>0.1</a:t>
            </a:r>
            <a:r>
              <a:rPr lang="el-GR" sz="1600">
                <a:solidFill>
                  <a:srgbClr val="0000FF"/>
                </a:solidFill>
                <a:cs typeface="Arial" charset="0"/>
              </a:rPr>
              <a:t>μ</a:t>
            </a:r>
            <a:r>
              <a:rPr lang="en-US" sz="1600">
                <a:solidFill>
                  <a:srgbClr val="0000FF"/>
                </a:solidFill>
                <a:cs typeface="Arial" charset="0"/>
              </a:rPr>
              <a:t>F Ceramic </a:t>
            </a:r>
          </a:p>
          <a:p>
            <a:pPr algn="l">
              <a:spcBef>
                <a:spcPct val="50000"/>
              </a:spcBef>
            </a:pPr>
            <a:r>
              <a:rPr lang="en-US" sz="1600">
                <a:solidFill>
                  <a:srgbClr val="0000FF"/>
                </a:solidFill>
                <a:cs typeface="Arial" charset="0"/>
              </a:rPr>
              <a:t>Directly at Op Amp Power Supply Pins</a:t>
            </a:r>
          </a:p>
          <a:p>
            <a:pPr algn="l">
              <a:spcBef>
                <a:spcPct val="50000"/>
              </a:spcBef>
            </a:pPr>
            <a:endParaRPr lang="en-US" sz="1600">
              <a:solidFill>
                <a:srgbClr val="0000FF"/>
              </a:solidFill>
              <a:cs typeface="Arial" charset="0"/>
            </a:endParaRPr>
          </a:p>
          <a:p>
            <a:pPr algn="l">
              <a:spcBef>
                <a:spcPct val="50000"/>
              </a:spcBef>
            </a:pPr>
            <a:r>
              <a:rPr lang="en-US" sz="1600">
                <a:solidFill>
                  <a:srgbClr val="0000FF"/>
                </a:solidFill>
                <a:cs typeface="Arial" charset="0"/>
              </a:rPr>
              <a:t>R</a:t>
            </a:r>
            <a:r>
              <a:rPr lang="en-US" sz="1600" baseline="-25000">
                <a:solidFill>
                  <a:srgbClr val="0000FF"/>
                </a:solidFill>
                <a:cs typeface="Arial" charset="0"/>
              </a:rPr>
              <a:t>HF</a:t>
            </a:r>
            <a:r>
              <a:rPr lang="en-US" sz="1600">
                <a:solidFill>
                  <a:srgbClr val="0000FF"/>
                </a:solidFill>
                <a:cs typeface="Arial" charset="0"/>
              </a:rPr>
              <a:t>: </a:t>
            </a:r>
            <a:r>
              <a:rPr lang="en-US" sz="1600" i="1">
                <a:solidFill>
                  <a:srgbClr val="990099"/>
                </a:solidFill>
                <a:cs typeface="Arial" charset="0"/>
              </a:rPr>
              <a:t>Provisional</a:t>
            </a:r>
            <a:r>
              <a:rPr lang="en-US" sz="1600">
                <a:solidFill>
                  <a:srgbClr val="990099"/>
                </a:solidFill>
                <a:cs typeface="Arial" charset="0"/>
              </a:rPr>
              <a:t> </a:t>
            </a:r>
            <a:r>
              <a:rPr lang="en-US" sz="1600">
                <a:solidFill>
                  <a:srgbClr val="0000FF"/>
                </a:solidFill>
                <a:cs typeface="Arial" charset="0"/>
              </a:rPr>
              <a:t>Series C</a:t>
            </a:r>
            <a:r>
              <a:rPr lang="en-US" sz="1600" baseline="-25000">
                <a:solidFill>
                  <a:srgbClr val="0000FF"/>
                </a:solidFill>
                <a:cs typeface="Arial" charset="0"/>
              </a:rPr>
              <a:t>HF</a:t>
            </a:r>
            <a:r>
              <a:rPr lang="en-US" sz="1600">
                <a:solidFill>
                  <a:srgbClr val="0000FF"/>
                </a:solidFill>
                <a:cs typeface="Arial" charset="0"/>
              </a:rPr>
              <a:t> Resistance</a:t>
            </a:r>
          </a:p>
          <a:p>
            <a:pPr algn="l">
              <a:spcBef>
                <a:spcPct val="50000"/>
              </a:spcBef>
            </a:pPr>
            <a:r>
              <a:rPr lang="en-US" sz="1600">
                <a:solidFill>
                  <a:srgbClr val="0000FF"/>
                </a:solidFill>
                <a:cs typeface="Arial" charset="0"/>
              </a:rPr>
              <a:t>1Ω </a:t>
            </a:r>
            <a:r>
              <a:rPr lang="en-US" sz="1600" u="sng">
                <a:solidFill>
                  <a:srgbClr val="0000FF"/>
                </a:solidFill>
                <a:cs typeface="Arial" charset="0"/>
              </a:rPr>
              <a:t>&lt;</a:t>
            </a:r>
            <a:r>
              <a:rPr lang="en-US" sz="1600">
                <a:solidFill>
                  <a:srgbClr val="0000FF"/>
                </a:solidFill>
                <a:cs typeface="Arial" charset="0"/>
              </a:rPr>
              <a:t> R</a:t>
            </a:r>
            <a:r>
              <a:rPr lang="en-US" sz="1600" baseline="-25000">
                <a:solidFill>
                  <a:srgbClr val="0000FF"/>
                </a:solidFill>
                <a:cs typeface="Arial" charset="0"/>
              </a:rPr>
              <a:t>HF</a:t>
            </a:r>
            <a:r>
              <a:rPr lang="en-US" sz="1600">
                <a:solidFill>
                  <a:srgbClr val="0000FF"/>
                </a:solidFill>
                <a:cs typeface="Arial" charset="0"/>
              </a:rPr>
              <a:t> </a:t>
            </a:r>
            <a:r>
              <a:rPr lang="en-US" sz="1600" u="sng">
                <a:solidFill>
                  <a:srgbClr val="0000FF"/>
                </a:solidFill>
                <a:cs typeface="Arial" charset="0"/>
              </a:rPr>
              <a:t>&lt;</a:t>
            </a:r>
            <a:r>
              <a:rPr lang="en-US" sz="1600">
                <a:solidFill>
                  <a:srgbClr val="0000FF"/>
                </a:solidFill>
                <a:cs typeface="Arial" charset="0"/>
              </a:rPr>
              <a:t> 10</a:t>
            </a:r>
            <a:r>
              <a:rPr lang="en-US" sz="1600">
                <a:solidFill>
                  <a:srgbClr val="0000FF"/>
                </a:solidFill>
              </a:rPr>
              <a:t>Ω</a:t>
            </a:r>
          </a:p>
          <a:p>
            <a:pPr algn="l">
              <a:spcBef>
                <a:spcPct val="50000"/>
              </a:spcBef>
            </a:pPr>
            <a:r>
              <a:rPr lang="en-US" sz="1600">
                <a:solidFill>
                  <a:srgbClr val="0000FF"/>
                </a:solidFill>
              </a:rPr>
              <a:t> Highly Inductive Supply Lines</a:t>
            </a:r>
          </a:p>
        </p:txBody>
      </p:sp>
      <p:sp>
        <p:nvSpPr>
          <p:cNvPr id="34823" name="Text Box 10"/>
          <p:cNvSpPr txBox="1">
            <a:spLocks noChangeArrowheads="1"/>
          </p:cNvSpPr>
          <p:nvPr/>
        </p:nvSpPr>
        <p:spPr bwMode="auto">
          <a:xfrm>
            <a:off x="5457825" y="971550"/>
            <a:ext cx="1438275" cy="369332"/>
          </a:xfrm>
          <a:prstGeom prst="rect">
            <a:avLst/>
          </a:prstGeom>
          <a:noFill/>
          <a:ln w="38100" algn="ctr">
            <a:solidFill>
              <a:srgbClr val="008000"/>
            </a:solidFill>
            <a:miter lim="800000"/>
            <a:headEnd/>
            <a:tailEnd/>
          </a:ln>
        </p:spPr>
        <p:txBody>
          <a:bodyPr wrap="square">
            <a:spAutoFit/>
          </a:bodyPr>
          <a:lstStyle/>
          <a:p>
            <a:pPr>
              <a:spcBef>
                <a:spcPct val="50000"/>
              </a:spcBef>
            </a:pPr>
            <a:r>
              <a:rPr lang="en-US" i="1" dirty="0">
                <a:solidFill>
                  <a:srgbClr val="008000"/>
                </a:solidFill>
              </a:rPr>
              <a:t>SOLUTION</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4"/>
          <p:cNvSpPr>
            <a:spLocks noGrp="1"/>
          </p:cNvSpPr>
          <p:nvPr>
            <p:ph type="sldNum" sz="quarter" idx="10"/>
          </p:nvPr>
        </p:nvSpPr>
        <p:spPr>
          <a:noFill/>
        </p:spPr>
        <p:txBody>
          <a:bodyPr/>
          <a:lstStyle/>
          <a:p>
            <a:fld id="{181C9299-6FF4-4345-AFCC-4E0F1F7ABB9B}" type="slidenum">
              <a:rPr lang="en-US" smtClean="0"/>
              <a:pPr/>
              <a:t>123</a:t>
            </a:fld>
            <a:endParaRPr lang="en-US" smtClean="0"/>
          </a:p>
        </p:txBody>
      </p:sp>
      <p:sp>
        <p:nvSpPr>
          <p:cNvPr id="35845" name="Rectangle 2"/>
          <p:cNvSpPr>
            <a:spLocks noGrp="1" noChangeArrowheads="1"/>
          </p:cNvSpPr>
          <p:nvPr>
            <p:ph type="title"/>
          </p:nvPr>
        </p:nvSpPr>
        <p:spPr bwMode="auto">
          <a:xfrm>
            <a:off x="323850" y="219075"/>
            <a:ext cx="4038600" cy="6397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solidFill>
                  <a:srgbClr val="C00000"/>
                </a:solidFill>
              </a:rPr>
              <a:t>Non-Loop Stability:</a:t>
            </a:r>
            <a:br>
              <a:rPr lang="en-US" sz="2400" b="1" dirty="0" smtClean="0">
                <a:solidFill>
                  <a:srgbClr val="C00000"/>
                </a:solidFill>
              </a:rPr>
            </a:br>
            <a:r>
              <a:rPr lang="en-US" sz="2400" b="1" dirty="0" smtClean="0">
                <a:solidFill>
                  <a:srgbClr val="C00000"/>
                </a:solidFill>
              </a:rPr>
              <a:t>Ground Loops</a:t>
            </a:r>
          </a:p>
        </p:txBody>
      </p:sp>
      <p:graphicFrame>
        <p:nvGraphicFramePr>
          <p:cNvPr id="35842" name="Object 10"/>
          <p:cNvGraphicFramePr>
            <a:graphicFrameLocks noGrp="1" noChangeAspect="1"/>
          </p:cNvGraphicFramePr>
          <p:nvPr>
            <p:ph sz="half" idx="1"/>
          </p:nvPr>
        </p:nvGraphicFramePr>
        <p:xfrm>
          <a:off x="457200" y="1143000"/>
          <a:ext cx="3886200" cy="3762375"/>
        </p:xfrm>
        <a:graphic>
          <a:graphicData uri="http://schemas.openxmlformats.org/presentationml/2006/ole">
            <p:oleObj spid="_x0000_s1052674" name="Visio" r:id="rId4" imgW="1790090" imgH="1732788" progId="Visio.Drawing.11">
              <p:embed/>
            </p:oleObj>
          </a:graphicData>
        </a:graphic>
      </p:graphicFrame>
      <p:sp>
        <p:nvSpPr>
          <p:cNvPr id="35846" name="Text Box 3"/>
          <p:cNvSpPr txBox="1">
            <a:spLocks noChangeArrowheads="1"/>
          </p:cNvSpPr>
          <p:nvPr/>
        </p:nvSpPr>
        <p:spPr bwMode="auto">
          <a:xfrm>
            <a:off x="4572000" y="228600"/>
            <a:ext cx="2924175" cy="863600"/>
          </a:xfrm>
          <a:prstGeom prst="rect">
            <a:avLst/>
          </a:prstGeom>
          <a:solidFill>
            <a:schemeClr val="bg1"/>
          </a:solidFill>
          <a:ln w="38100" algn="ctr">
            <a:solidFill>
              <a:srgbClr val="FF0000"/>
            </a:solidFill>
            <a:miter lim="800000"/>
            <a:headEnd/>
            <a:tailEnd/>
          </a:ln>
        </p:spPr>
        <p:txBody>
          <a:bodyPr wrap="square">
            <a:spAutoFit/>
          </a:bodyPr>
          <a:lstStyle/>
          <a:p>
            <a:pPr algn="l">
              <a:buFont typeface="Wingdings" pitchFamily="2" charset="2"/>
              <a:buChar char="ü"/>
            </a:pPr>
            <a:r>
              <a:rPr lang="en-US" sz="1600" dirty="0">
                <a:solidFill>
                  <a:srgbClr val="0000CC"/>
                </a:solidFill>
              </a:rPr>
              <a:t> </a:t>
            </a:r>
            <a:r>
              <a:rPr lang="en-US" sz="1600" dirty="0" err="1">
                <a:solidFill>
                  <a:srgbClr val="0000CC"/>
                </a:solidFill>
              </a:rPr>
              <a:t>fosc</a:t>
            </a:r>
            <a:r>
              <a:rPr lang="en-US" sz="1600" dirty="0">
                <a:solidFill>
                  <a:srgbClr val="0000CC"/>
                </a:solidFill>
              </a:rPr>
              <a:t> &lt; </a:t>
            </a:r>
            <a:r>
              <a:rPr lang="en-US" sz="1600" dirty="0" err="1" smtClean="0">
                <a:solidFill>
                  <a:srgbClr val="0000CC"/>
                </a:solidFill>
              </a:rPr>
              <a:t>fGBW</a:t>
            </a:r>
            <a:endParaRPr lang="en-US" sz="1600" dirty="0">
              <a:solidFill>
                <a:srgbClr val="0000CC"/>
              </a:solidFill>
            </a:endParaRPr>
          </a:p>
          <a:p>
            <a:pPr algn="l">
              <a:buFont typeface="Wingdings" pitchFamily="2" charset="2"/>
              <a:buChar char="ü"/>
            </a:pPr>
            <a:r>
              <a:rPr lang="en-US" sz="1600" dirty="0">
                <a:solidFill>
                  <a:srgbClr val="0000CC"/>
                </a:solidFill>
              </a:rPr>
              <a:t> oscillates unloaded? -- no</a:t>
            </a:r>
          </a:p>
          <a:p>
            <a:pPr algn="l">
              <a:buFont typeface="Wingdings" pitchFamily="2" charset="2"/>
              <a:buChar char="ü"/>
            </a:pPr>
            <a:r>
              <a:rPr lang="en-US" sz="1600" dirty="0">
                <a:solidFill>
                  <a:srgbClr val="0000CC"/>
                </a:solidFill>
              </a:rPr>
              <a:t> oscillates with V</a:t>
            </a:r>
            <a:r>
              <a:rPr lang="en-US" sz="1600" baseline="-25000" dirty="0">
                <a:solidFill>
                  <a:srgbClr val="0000CC"/>
                </a:solidFill>
              </a:rPr>
              <a:t>IN</a:t>
            </a:r>
            <a:r>
              <a:rPr lang="en-US" sz="1600" dirty="0">
                <a:solidFill>
                  <a:srgbClr val="0000CC"/>
                </a:solidFill>
              </a:rPr>
              <a:t>=0? -- yes</a:t>
            </a:r>
          </a:p>
        </p:txBody>
      </p:sp>
      <p:graphicFrame>
        <p:nvGraphicFramePr>
          <p:cNvPr id="35843" name="Object 12"/>
          <p:cNvGraphicFramePr>
            <a:graphicFrameLocks noGrp="1" noChangeAspect="1"/>
          </p:cNvGraphicFramePr>
          <p:nvPr>
            <p:ph sz="half" idx="2"/>
          </p:nvPr>
        </p:nvGraphicFramePr>
        <p:xfrm>
          <a:off x="5181600" y="1143000"/>
          <a:ext cx="3725863" cy="3671888"/>
        </p:xfrm>
        <a:graphic>
          <a:graphicData uri="http://schemas.openxmlformats.org/presentationml/2006/ole">
            <p:oleObj spid="_x0000_s1052675" name="Visio" r:id="rId5" imgW="1744370" imgH="1719986" progId="Visio.Drawing.11">
              <p:embed/>
            </p:oleObj>
          </a:graphicData>
        </a:graphic>
      </p:graphicFrame>
      <p:sp>
        <p:nvSpPr>
          <p:cNvPr id="35847" name="Text Box 14"/>
          <p:cNvSpPr txBox="1">
            <a:spLocks noChangeArrowheads="1"/>
          </p:cNvSpPr>
          <p:nvPr/>
        </p:nvSpPr>
        <p:spPr bwMode="auto">
          <a:xfrm>
            <a:off x="533400" y="4953000"/>
            <a:ext cx="4191000" cy="1681163"/>
          </a:xfrm>
          <a:prstGeom prst="rect">
            <a:avLst/>
          </a:prstGeom>
          <a:noFill/>
          <a:ln w="9525" algn="ctr">
            <a:noFill/>
            <a:miter lim="800000"/>
            <a:headEnd/>
            <a:tailEnd/>
          </a:ln>
        </p:spPr>
        <p:txBody>
          <a:bodyPr>
            <a:spAutoFit/>
          </a:bodyPr>
          <a:lstStyle/>
          <a:p>
            <a:pPr algn="l">
              <a:spcBef>
                <a:spcPct val="50000"/>
              </a:spcBef>
            </a:pPr>
            <a:r>
              <a:rPr lang="en-US" sz="1600" dirty="0">
                <a:solidFill>
                  <a:srgbClr val="0000FF"/>
                </a:solidFill>
              </a:rPr>
              <a:t>Ground loops are created from load current flowing through parasitic resistances.  If part of V</a:t>
            </a:r>
            <a:r>
              <a:rPr lang="en-US" sz="1600" baseline="-25000" dirty="0">
                <a:solidFill>
                  <a:srgbClr val="0000FF"/>
                </a:solidFill>
              </a:rPr>
              <a:t>OUT </a:t>
            </a:r>
            <a:r>
              <a:rPr lang="en-US" sz="1600" dirty="0">
                <a:solidFill>
                  <a:srgbClr val="0000FF"/>
                </a:solidFill>
              </a:rPr>
              <a:t>is fed back to Op Amp +input, positive feedback and oscillations can occur.</a:t>
            </a:r>
            <a:endParaRPr lang="en-US" sz="1600" baseline="-25000" dirty="0">
              <a:solidFill>
                <a:srgbClr val="0000FF"/>
              </a:solidFill>
            </a:endParaRPr>
          </a:p>
          <a:p>
            <a:pPr algn="l">
              <a:spcBef>
                <a:spcPct val="50000"/>
              </a:spcBef>
            </a:pPr>
            <a:endParaRPr lang="en-US" sz="1600" dirty="0">
              <a:solidFill>
                <a:srgbClr val="0000FF"/>
              </a:solidFill>
            </a:endParaRPr>
          </a:p>
        </p:txBody>
      </p:sp>
      <p:sp>
        <p:nvSpPr>
          <p:cNvPr id="35848" name="Text Box 15"/>
          <p:cNvSpPr txBox="1">
            <a:spLocks noChangeArrowheads="1"/>
          </p:cNvSpPr>
          <p:nvPr/>
        </p:nvSpPr>
        <p:spPr bwMode="auto">
          <a:xfrm>
            <a:off x="4953000" y="4949825"/>
            <a:ext cx="4191000" cy="1069975"/>
          </a:xfrm>
          <a:prstGeom prst="rect">
            <a:avLst/>
          </a:prstGeom>
          <a:noFill/>
          <a:ln w="9525" algn="ctr">
            <a:noFill/>
            <a:miter lim="800000"/>
            <a:headEnd/>
            <a:tailEnd/>
          </a:ln>
        </p:spPr>
        <p:txBody>
          <a:bodyPr>
            <a:spAutoFit/>
          </a:bodyPr>
          <a:lstStyle/>
          <a:p>
            <a:pPr algn="l">
              <a:spcBef>
                <a:spcPct val="50000"/>
              </a:spcBef>
            </a:pPr>
            <a:r>
              <a:rPr lang="en-US" sz="1600">
                <a:solidFill>
                  <a:srgbClr val="0000FF"/>
                </a:solidFill>
              </a:rPr>
              <a:t>Parasitic resistances can be made to look like a common mode input by using a “Single-Point” or “Star” ground connection.  </a:t>
            </a:r>
          </a:p>
        </p:txBody>
      </p:sp>
      <p:sp>
        <p:nvSpPr>
          <p:cNvPr id="35849" name="Text Box 16"/>
          <p:cNvSpPr txBox="1">
            <a:spLocks noChangeArrowheads="1"/>
          </p:cNvSpPr>
          <p:nvPr/>
        </p:nvSpPr>
        <p:spPr bwMode="auto">
          <a:xfrm rot="-5400000">
            <a:off x="5246688" y="2297112"/>
            <a:ext cx="1676400" cy="434975"/>
          </a:xfrm>
          <a:prstGeom prst="rect">
            <a:avLst/>
          </a:prstGeom>
          <a:noFill/>
          <a:ln w="38100" algn="ctr">
            <a:solidFill>
              <a:srgbClr val="008000"/>
            </a:solidFill>
            <a:miter lim="800000"/>
            <a:headEnd/>
            <a:tailEnd/>
          </a:ln>
        </p:spPr>
        <p:txBody>
          <a:bodyPr>
            <a:spAutoFit/>
          </a:bodyPr>
          <a:lstStyle/>
          <a:p>
            <a:pPr>
              <a:spcBef>
                <a:spcPct val="50000"/>
              </a:spcBef>
            </a:pPr>
            <a:r>
              <a:rPr lang="en-US" sz="2000" i="1">
                <a:solidFill>
                  <a:srgbClr val="008000"/>
                </a:solidFill>
              </a:rPr>
              <a:t>SOLUTION</a:t>
            </a:r>
          </a:p>
        </p:txBody>
      </p:sp>
      <p:sp>
        <p:nvSpPr>
          <p:cNvPr id="35850" name="Text Box 17"/>
          <p:cNvSpPr txBox="1">
            <a:spLocks noChangeArrowheads="1"/>
          </p:cNvSpPr>
          <p:nvPr/>
        </p:nvSpPr>
        <p:spPr bwMode="auto">
          <a:xfrm rot="-5400000">
            <a:off x="560388" y="2563812"/>
            <a:ext cx="1600200" cy="434975"/>
          </a:xfrm>
          <a:prstGeom prst="rect">
            <a:avLst/>
          </a:prstGeom>
          <a:noFill/>
          <a:ln w="38100" algn="ctr">
            <a:solidFill>
              <a:srgbClr val="800080"/>
            </a:solidFill>
            <a:miter lim="800000"/>
            <a:headEnd/>
            <a:tailEnd/>
          </a:ln>
        </p:spPr>
        <p:txBody>
          <a:bodyPr>
            <a:spAutoFit/>
          </a:bodyPr>
          <a:lstStyle/>
          <a:p>
            <a:pPr>
              <a:spcBef>
                <a:spcPct val="50000"/>
              </a:spcBef>
            </a:pPr>
            <a:r>
              <a:rPr lang="en-US" sz="2000" i="1">
                <a:solidFill>
                  <a:srgbClr val="990099"/>
                </a:solidFill>
              </a:rPr>
              <a:t>PROBLEM</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lide Number Placeholder 5"/>
          <p:cNvSpPr>
            <a:spLocks noGrp="1"/>
          </p:cNvSpPr>
          <p:nvPr>
            <p:ph type="sldNum" sz="quarter" idx="10"/>
          </p:nvPr>
        </p:nvSpPr>
        <p:spPr>
          <a:noFill/>
        </p:spPr>
        <p:txBody>
          <a:bodyPr/>
          <a:lstStyle/>
          <a:p>
            <a:fld id="{05341F5D-B972-4380-880D-65DB6F4DE719}" type="slidenum">
              <a:rPr lang="en-US" smtClean="0"/>
              <a:pPr/>
              <a:t>124</a:t>
            </a:fld>
            <a:endParaRPr lang="en-US" smtClean="0"/>
          </a:p>
        </p:txBody>
      </p:sp>
      <p:sp>
        <p:nvSpPr>
          <p:cNvPr id="36869" name="Rectangle 2"/>
          <p:cNvSpPr>
            <a:spLocks noGrp="1" noChangeArrowheads="1"/>
          </p:cNvSpPr>
          <p:nvPr>
            <p:ph type="title"/>
          </p:nvPr>
        </p:nvSpPr>
        <p:spPr bwMode="auto">
          <a:xfrm>
            <a:off x="371475" y="180975"/>
            <a:ext cx="3733800" cy="563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solidFill>
                  <a:srgbClr val="C00000"/>
                </a:solidFill>
              </a:rPr>
              <a:t>Non-Loop Stability:</a:t>
            </a:r>
            <a:br>
              <a:rPr lang="en-US" sz="2400" b="1" dirty="0" smtClean="0">
                <a:solidFill>
                  <a:srgbClr val="C00000"/>
                </a:solidFill>
              </a:rPr>
            </a:br>
            <a:r>
              <a:rPr lang="en-US" sz="2400" b="1" dirty="0" smtClean="0">
                <a:solidFill>
                  <a:srgbClr val="C00000"/>
                </a:solidFill>
              </a:rPr>
              <a:t>Output Stages</a:t>
            </a:r>
          </a:p>
        </p:txBody>
      </p:sp>
      <p:graphicFrame>
        <p:nvGraphicFramePr>
          <p:cNvPr id="36866" name="Object 4"/>
          <p:cNvGraphicFramePr>
            <a:graphicFrameLocks noGrp="1" noChangeAspect="1"/>
          </p:cNvGraphicFramePr>
          <p:nvPr>
            <p:ph sz="half" idx="1"/>
          </p:nvPr>
        </p:nvGraphicFramePr>
        <p:xfrm>
          <a:off x="533400" y="1295400"/>
          <a:ext cx="3352800" cy="3170238"/>
        </p:xfrm>
        <a:graphic>
          <a:graphicData uri="http://schemas.openxmlformats.org/presentationml/2006/ole">
            <p:oleObj spid="_x0000_s1053698" name="Visio" r:id="rId4" imgW="1544422" imgH="1460297" progId="Visio.Drawing.11">
              <p:embed/>
            </p:oleObj>
          </a:graphicData>
        </a:graphic>
      </p:graphicFrame>
      <p:sp>
        <p:nvSpPr>
          <p:cNvPr id="36870" name="Text Box 3"/>
          <p:cNvSpPr txBox="1">
            <a:spLocks noChangeArrowheads="1"/>
          </p:cNvSpPr>
          <p:nvPr/>
        </p:nvSpPr>
        <p:spPr bwMode="auto">
          <a:xfrm>
            <a:off x="4572000" y="228600"/>
            <a:ext cx="2867025" cy="863600"/>
          </a:xfrm>
          <a:prstGeom prst="rect">
            <a:avLst/>
          </a:prstGeom>
          <a:solidFill>
            <a:schemeClr val="bg1"/>
          </a:solidFill>
          <a:ln w="38100" algn="ctr">
            <a:solidFill>
              <a:srgbClr val="FF0000"/>
            </a:solidFill>
            <a:miter lim="800000"/>
            <a:headEnd/>
            <a:tailEnd/>
          </a:ln>
        </p:spPr>
        <p:txBody>
          <a:bodyPr wrap="square">
            <a:spAutoFit/>
          </a:bodyPr>
          <a:lstStyle/>
          <a:p>
            <a:pPr algn="l">
              <a:buFont typeface="Wingdings" pitchFamily="2" charset="2"/>
              <a:buChar char="ü"/>
            </a:pPr>
            <a:r>
              <a:rPr lang="en-US" sz="1600" dirty="0">
                <a:solidFill>
                  <a:srgbClr val="0000CC"/>
                </a:solidFill>
              </a:rPr>
              <a:t> </a:t>
            </a:r>
            <a:r>
              <a:rPr lang="en-US" sz="1600" dirty="0" err="1">
                <a:solidFill>
                  <a:srgbClr val="0000CC"/>
                </a:solidFill>
              </a:rPr>
              <a:t>fosc</a:t>
            </a:r>
            <a:r>
              <a:rPr lang="en-US" sz="1600" dirty="0">
                <a:solidFill>
                  <a:srgbClr val="0000CC"/>
                </a:solidFill>
              </a:rPr>
              <a:t> &gt; </a:t>
            </a:r>
            <a:r>
              <a:rPr lang="en-US" sz="1600" dirty="0" err="1" smtClean="0">
                <a:solidFill>
                  <a:srgbClr val="0000CC"/>
                </a:solidFill>
              </a:rPr>
              <a:t>fGBW</a:t>
            </a:r>
            <a:endParaRPr lang="en-US" sz="1600" dirty="0">
              <a:solidFill>
                <a:srgbClr val="0000CC"/>
              </a:solidFill>
            </a:endParaRPr>
          </a:p>
          <a:p>
            <a:pPr algn="l">
              <a:buFont typeface="Wingdings" pitchFamily="2" charset="2"/>
              <a:buChar char="ü"/>
            </a:pPr>
            <a:r>
              <a:rPr lang="en-US" sz="1600" dirty="0">
                <a:solidFill>
                  <a:srgbClr val="0000CC"/>
                </a:solidFill>
              </a:rPr>
              <a:t> oscillates unloaded? -- no</a:t>
            </a:r>
          </a:p>
          <a:p>
            <a:pPr algn="l">
              <a:buFont typeface="Wingdings" pitchFamily="2" charset="2"/>
              <a:buChar char="ü"/>
            </a:pPr>
            <a:r>
              <a:rPr lang="en-US" sz="1600" dirty="0">
                <a:solidFill>
                  <a:srgbClr val="0000CC"/>
                </a:solidFill>
              </a:rPr>
              <a:t> oscillates with V</a:t>
            </a:r>
            <a:r>
              <a:rPr lang="en-US" sz="1600" baseline="-25000" dirty="0">
                <a:solidFill>
                  <a:srgbClr val="0000CC"/>
                </a:solidFill>
              </a:rPr>
              <a:t>IN</a:t>
            </a:r>
            <a:r>
              <a:rPr lang="en-US" sz="1600" dirty="0">
                <a:solidFill>
                  <a:srgbClr val="0000CC"/>
                </a:solidFill>
              </a:rPr>
              <a:t>=0? -- no</a:t>
            </a:r>
          </a:p>
        </p:txBody>
      </p:sp>
      <p:sp>
        <p:nvSpPr>
          <p:cNvPr id="36871" name="Text Box 8"/>
          <p:cNvSpPr txBox="1">
            <a:spLocks noChangeArrowheads="1"/>
          </p:cNvSpPr>
          <p:nvPr/>
        </p:nvSpPr>
        <p:spPr bwMode="auto">
          <a:xfrm>
            <a:off x="381000" y="4876800"/>
            <a:ext cx="4191000" cy="1314450"/>
          </a:xfrm>
          <a:prstGeom prst="rect">
            <a:avLst/>
          </a:prstGeom>
          <a:noFill/>
          <a:ln w="9525" algn="ctr">
            <a:noFill/>
            <a:miter lim="800000"/>
            <a:headEnd/>
            <a:tailEnd/>
          </a:ln>
        </p:spPr>
        <p:txBody>
          <a:bodyPr>
            <a:spAutoFit/>
          </a:bodyPr>
          <a:lstStyle/>
          <a:p>
            <a:pPr algn="l">
              <a:spcBef>
                <a:spcPct val="50000"/>
              </a:spcBef>
            </a:pPr>
            <a:r>
              <a:rPr lang="en-US" sz="1600">
                <a:solidFill>
                  <a:srgbClr val="0000FF"/>
                </a:solidFill>
              </a:rPr>
              <a:t>Some Op Amps use composite output stages, usually on the negative output, that contain local feedback paths. Under reactive loads these output stages can oscillate.</a:t>
            </a:r>
          </a:p>
        </p:txBody>
      </p:sp>
      <p:sp>
        <p:nvSpPr>
          <p:cNvPr id="36872" name="Text Box 9"/>
          <p:cNvSpPr txBox="1">
            <a:spLocks noChangeArrowheads="1"/>
          </p:cNvSpPr>
          <p:nvPr/>
        </p:nvSpPr>
        <p:spPr bwMode="auto">
          <a:xfrm>
            <a:off x="4876800" y="4800600"/>
            <a:ext cx="4191000" cy="1069975"/>
          </a:xfrm>
          <a:prstGeom prst="rect">
            <a:avLst/>
          </a:prstGeom>
          <a:noFill/>
          <a:ln w="9525" algn="ctr">
            <a:noFill/>
            <a:miter lim="800000"/>
            <a:headEnd/>
            <a:tailEnd/>
          </a:ln>
        </p:spPr>
        <p:txBody>
          <a:bodyPr>
            <a:spAutoFit/>
          </a:bodyPr>
          <a:lstStyle/>
          <a:p>
            <a:pPr algn="l">
              <a:spcBef>
                <a:spcPct val="50000"/>
              </a:spcBef>
            </a:pPr>
            <a:r>
              <a:rPr lang="en-US" sz="1600">
                <a:solidFill>
                  <a:srgbClr val="0000FF"/>
                </a:solidFill>
              </a:rPr>
              <a:t>The Output R-C Snubber Network lowers the high frequency gain of the output stage preventing unwanted oscillations under reactive loads.</a:t>
            </a:r>
          </a:p>
        </p:txBody>
      </p:sp>
      <p:graphicFrame>
        <p:nvGraphicFramePr>
          <p:cNvPr id="36867" name="Object 10"/>
          <p:cNvGraphicFramePr>
            <a:graphicFrameLocks noGrp="1" noChangeAspect="1"/>
          </p:cNvGraphicFramePr>
          <p:nvPr>
            <p:ph sz="quarter" idx="3"/>
          </p:nvPr>
        </p:nvGraphicFramePr>
        <p:xfrm>
          <a:off x="4572000" y="1143000"/>
          <a:ext cx="4400550" cy="3330575"/>
        </p:xfrm>
        <a:graphic>
          <a:graphicData uri="http://schemas.openxmlformats.org/presentationml/2006/ole">
            <p:oleObj spid="_x0000_s1053699" name="Visio" r:id="rId5" imgW="1656588" imgH="1254557" progId="Visio.Drawing.11">
              <p:embed/>
            </p:oleObj>
          </a:graphicData>
        </a:graphic>
      </p:graphicFrame>
      <p:sp>
        <p:nvSpPr>
          <p:cNvPr id="36873" name="Text Box 13"/>
          <p:cNvSpPr txBox="1">
            <a:spLocks noChangeArrowheads="1"/>
          </p:cNvSpPr>
          <p:nvPr/>
        </p:nvSpPr>
        <p:spPr bwMode="auto">
          <a:xfrm>
            <a:off x="2590800" y="3962400"/>
            <a:ext cx="1600200" cy="434975"/>
          </a:xfrm>
          <a:prstGeom prst="rect">
            <a:avLst/>
          </a:prstGeom>
          <a:noFill/>
          <a:ln w="38100" algn="ctr">
            <a:solidFill>
              <a:srgbClr val="800080"/>
            </a:solidFill>
            <a:miter lim="800000"/>
            <a:headEnd/>
            <a:tailEnd/>
          </a:ln>
        </p:spPr>
        <p:txBody>
          <a:bodyPr>
            <a:spAutoFit/>
          </a:bodyPr>
          <a:lstStyle/>
          <a:p>
            <a:pPr>
              <a:spcBef>
                <a:spcPct val="50000"/>
              </a:spcBef>
            </a:pPr>
            <a:r>
              <a:rPr lang="en-US" sz="2000" i="1">
                <a:solidFill>
                  <a:srgbClr val="990099"/>
                </a:solidFill>
              </a:rPr>
              <a:t>PROBLEM</a:t>
            </a:r>
          </a:p>
        </p:txBody>
      </p:sp>
      <p:sp>
        <p:nvSpPr>
          <p:cNvPr id="36874" name="Text Box 14"/>
          <p:cNvSpPr txBox="1">
            <a:spLocks noChangeArrowheads="1"/>
          </p:cNvSpPr>
          <p:nvPr/>
        </p:nvSpPr>
        <p:spPr bwMode="auto">
          <a:xfrm>
            <a:off x="5791200" y="3886200"/>
            <a:ext cx="1676400" cy="434975"/>
          </a:xfrm>
          <a:prstGeom prst="rect">
            <a:avLst/>
          </a:prstGeom>
          <a:noFill/>
          <a:ln w="38100" algn="ctr">
            <a:solidFill>
              <a:srgbClr val="008000"/>
            </a:solidFill>
            <a:miter lim="800000"/>
            <a:headEnd/>
            <a:tailEnd/>
          </a:ln>
        </p:spPr>
        <p:txBody>
          <a:bodyPr>
            <a:spAutoFit/>
          </a:bodyPr>
          <a:lstStyle/>
          <a:p>
            <a:pPr>
              <a:spcBef>
                <a:spcPct val="50000"/>
              </a:spcBef>
            </a:pPr>
            <a:r>
              <a:rPr lang="en-US" sz="2000" i="1">
                <a:solidFill>
                  <a:srgbClr val="008000"/>
                </a:solidFill>
              </a:rPr>
              <a:t>SOLUTION</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title"/>
          </p:nvPr>
        </p:nvSpPr>
        <p:spPr>
          <a:xfrm>
            <a:off x="947126" y="971550"/>
            <a:ext cx="6907241" cy="2856014"/>
          </a:xfrm>
        </p:spPr>
        <p:txBody>
          <a:bodyPr/>
          <a:lstStyle/>
          <a:p>
            <a:pPr algn="ctr"/>
            <a:r>
              <a:rPr lang="en-US" sz="3600" dirty="0" smtClean="0">
                <a:solidFill>
                  <a:srgbClr val="C00000"/>
                </a:solidFill>
              </a:rPr>
              <a:t>5) Riso (Output Cload)</a:t>
            </a:r>
            <a:endParaRPr lang="en-US" sz="4800" dirty="0" smtClean="0">
              <a:solidFill>
                <a:srgbClr val="C00000"/>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22" name="Picture 6"/>
          <p:cNvPicPr>
            <a:picLocks noChangeAspect="1" noChangeArrowheads="1"/>
          </p:cNvPicPr>
          <p:nvPr/>
        </p:nvPicPr>
        <p:blipFill>
          <a:blip r:embed="rId3" cstate="print"/>
          <a:srcRect/>
          <a:stretch>
            <a:fillRect/>
          </a:stretch>
        </p:blipFill>
        <p:spPr bwMode="auto">
          <a:xfrm>
            <a:off x="25167" y="578840"/>
            <a:ext cx="9040512" cy="5687139"/>
          </a:xfrm>
          <a:prstGeom prst="rect">
            <a:avLst/>
          </a:prstGeom>
          <a:noFill/>
          <a:ln w="9525">
            <a:noFill/>
            <a:miter lim="800000"/>
            <a:headEnd/>
            <a:tailEnd/>
          </a:ln>
          <a:effectLst/>
        </p:spPr>
      </p:pic>
      <p:sp>
        <p:nvSpPr>
          <p:cNvPr id="64514" name="Slide Number Placeholder 4"/>
          <p:cNvSpPr>
            <a:spLocks noGrp="1"/>
          </p:cNvSpPr>
          <p:nvPr>
            <p:ph type="sldNum" sz="quarter" idx="10"/>
          </p:nvPr>
        </p:nvSpPr>
        <p:spPr>
          <a:noFill/>
        </p:spPr>
        <p:txBody>
          <a:bodyPr/>
          <a:lstStyle/>
          <a:p>
            <a:fld id="{DE7B9739-58BD-475F-9D9C-6F31C614322B}" type="slidenum">
              <a:rPr lang="en-US"/>
              <a:pPr/>
              <a:t>126</a:t>
            </a:fld>
            <a:endParaRPr lang="en-US" dirty="0"/>
          </a:p>
        </p:txBody>
      </p:sp>
      <p:sp>
        <p:nvSpPr>
          <p:cNvPr id="64515" name="Rectangle 2"/>
          <p:cNvSpPr>
            <a:spLocks noGrp="1" noChangeArrowheads="1"/>
          </p:cNvSpPr>
          <p:nvPr>
            <p:ph type="title"/>
          </p:nvPr>
        </p:nvSpPr>
        <p:spPr bwMode="auto">
          <a:xfrm>
            <a:off x="315286" y="165581"/>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Loaded Aol</a:t>
            </a:r>
            <a:endParaRPr lang="el-GR" sz="2800" b="1" dirty="0" smtClean="0">
              <a:solidFill>
                <a:srgbClr val="C00000"/>
              </a:solidFill>
            </a:endParaRPr>
          </a:p>
        </p:txBody>
      </p:sp>
      <p:pic>
        <p:nvPicPr>
          <p:cNvPr id="470020" name="Picture 4"/>
          <p:cNvPicPr>
            <a:picLocks noChangeAspect="1" noChangeArrowheads="1"/>
          </p:cNvPicPr>
          <p:nvPr/>
        </p:nvPicPr>
        <p:blipFill>
          <a:blip r:embed="rId4" cstate="print"/>
          <a:srcRect l="2304" t="7365" r="3158" b="7166"/>
          <a:stretch>
            <a:fillRect/>
          </a:stretch>
        </p:blipFill>
        <p:spPr bwMode="auto">
          <a:xfrm>
            <a:off x="4372681" y="83890"/>
            <a:ext cx="4720985" cy="1803633"/>
          </a:xfrm>
          <a:prstGeom prst="rect">
            <a:avLst/>
          </a:prstGeom>
          <a:solidFill>
            <a:schemeClr val="bg1"/>
          </a:solidFill>
          <a:ln w="9525">
            <a:noFill/>
            <a:miter lim="800000"/>
            <a:headEnd/>
            <a:tailEnd/>
          </a:ln>
          <a:effectLst/>
        </p:spPr>
      </p:pic>
      <p:pic>
        <p:nvPicPr>
          <p:cNvPr id="14" name="Picture 15"/>
          <p:cNvPicPr>
            <a:picLocks noChangeAspect="1" noChangeArrowheads="1"/>
          </p:cNvPicPr>
          <p:nvPr/>
        </p:nvPicPr>
        <p:blipFill>
          <a:blip r:embed="rId5" cstate="print"/>
          <a:srcRect/>
          <a:stretch>
            <a:fillRect/>
          </a:stretch>
        </p:blipFill>
        <p:spPr bwMode="auto">
          <a:xfrm>
            <a:off x="5873692" y="3975683"/>
            <a:ext cx="762000" cy="741363"/>
          </a:xfrm>
          <a:prstGeom prst="rect">
            <a:avLst/>
          </a:prstGeom>
          <a:solidFill>
            <a:schemeClr val="bg1"/>
          </a:solidFill>
          <a:ln w="9525" algn="ctr">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8" name="Picture 6"/>
          <p:cNvPicPr>
            <a:picLocks noChangeAspect="1" noChangeArrowheads="1"/>
          </p:cNvPicPr>
          <p:nvPr/>
        </p:nvPicPr>
        <p:blipFill>
          <a:blip r:embed="rId3" cstate="print"/>
          <a:srcRect l="3749" t="6451" r="2823" b="6219"/>
          <a:stretch>
            <a:fillRect/>
          </a:stretch>
        </p:blipFill>
        <p:spPr bwMode="auto">
          <a:xfrm>
            <a:off x="145146" y="635003"/>
            <a:ext cx="4702628" cy="2554514"/>
          </a:xfrm>
          <a:prstGeom prst="rect">
            <a:avLst/>
          </a:prstGeom>
          <a:noFill/>
          <a:ln w="9525">
            <a:noFill/>
            <a:miter lim="800000"/>
            <a:headEnd/>
            <a:tailEnd/>
          </a:ln>
          <a:effectLst/>
        </p:spPr>
      </p:pic>
      <p:sp>
        <p:nvSpPr>
          <p:cNvPr id="64514" name="Slide Number Placeholder 4"/>
          <p:cNvSpPr>
            <a:spLocks noGrp="1"/>
          </p:cNvSpPr>
          <p:nvPr>
            <p:ph type="sldNum" sz="quarter" idx="10"/>
          </p:nvPr>
        </p:nvSpPr>
        <p:spPr>
          <a:noFill/>
        </p:spPr>
        <p:txBody>
          <a:bodyPr/>
          <a:lstStyle/>
          <a:p>
            <a:fld id="{DE7B9739-58BD-475F-9D9C-6F31C614322B}" type="slidenum">
              <a:rPr lang="en-US"/>
              <a:pPr/>
              <a:t>127</a:t>
            </a:fld>
            <a:endParaRPr lang="en-US" dirty="0"/>
          </a:p>
        </p:txBody>
      </p:sp>
      <p:sp>
        <p:nvSpPr>
          <p:cNvPr id="64515" name="Rectangle 2"/>
          <p:cNvSpPr>
            <a:spLocks noGrp="1" noChangeArrowheads="1"/>
          </p:cNvSpPr>
          <p:nvPr>
            <p:ph type="title"/>
          </p:nvPr>
        </p:nvSpPr>
        <p:spPr bwMode="auto">
          <a:xfrm>
            <a:off x="149803" y="153097"/>
            <a:ext cx="3758268"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Loaded Aol Model</a:t>
            </a:r>
            <a:endParaRPr lang="el-GR" sz="2800" b="1" dirty="0" smtClean="0">
              <a:solidFill>
                <a:srgbClr val="C00000"/>
              </a:solidFill>
            </a:endParaRPr>
          </a:p>
        </p:txBody>
      </p:sp>
      <p:pic>
        <p:nvPicPr>
          <p:cNvPr id="468996" name="Picture 4"/>
          <p:cNvPicPr>
            <a:picLocks noChangeAspect="1" noChangeArrowheads="1"/>
          </p:cNvPicPr>
          <p:nvPr/>
        </p:nvPicPr>
        <p:blipFill>
          <a:blip r:embed="rId4" cstate="print"/>
          <a:srcRect/>
          <a:stretch>
            <a:fillRect/>
          </a:stretch>
        </p:blipFill>
        <p:spPr bwMode="auto">
          <a:xfrm>
            <a:off x="3886199" y="3386951"/>
            <a:ext cx="4803343" cy="2910500"/>
          </a:xfrm>
          <a:prstGeom prst="rect">
            <a:avLst/>
          </a:prstGeom>
          <a:noFill/>
          <a:ln w="9525">
            <a:noFill/>
            <a:miter lim="800000"/>
            <a:headEnd/>
            <a:tailEnd/>
          </a:ln>
          <a:effectLst/>
        </p:spPr>
      </p:pic>
      <p:pic>
        <p:nvPicPr>
          <p:cNvPr id="468997" name="Picture 5"/>
          <p:cNvPicPr>
            <a:picLocks noChangeAspect="1" noChangeArrowheads="1"/>
          </p:cNvPicPr>
          <p:nvPr/>
        </p:nvPicPr>
        <p:blipFill>
          <a:blip r:embed="rId5" cstate="print"/>
          <a:srcRect/>
          <a:stretch>
            <a:fillRect/>
          </a:stretch>
        </p:blipFill>
        <p:spPr bwMode="auto">
          <a:xfrm>
            <a:off x="5346095" y="0"/>
            <a:ext cx="3797905" cy="2976317"/>
          </a:xfrm>
          <a:prstGeom prst="rect">
            <a:avLst/>
          </a:prstGeom>
          <a:noFill/>
          <a:ln w="9525">
            <a:noFill/>
            <a:miter lim="800000"/>
            <a:headEnd/>
            <a:tailEnd/>
          </a:ln>
          <a:effectLst/>
        </p:spPr>
      </p:pic>
      <p:sp>
        <p:nvSpPr>
          <p:cNvPr id="8" name="Line 7"/>
          <p:cNvSpPr>
            <a:spLocks noChangeShapeType="1"/>
          </p:cNvSpPr>
          <p:nvPr/>
        </p:nvSpPr>
        <p:spPr bwMode="auto">
          <a:xfrm>
            <a:off x="4027714" y="2634343"/>
            <a:ext cx="1295399" cy="1012371"/>
          </a:xfrm>
          <a:prstGeom prst="line">
            <a:avLst/>
          </a:prstGeom>
          <a:noFill/>
          <a:ln w="31750">
            <a:solidFill>
              <a:srgbClr val="FF0000"/>
            </a:solidFill>
            <a:round/>
            <a:headEnd/>
            <a:tailEnd type="triangle" w="lg" len="lg"/>
          </a:ln>
        </p:spPr>
        <p:txBody>
          <a:bodyPr/>
          <a:lstStyle/>
          <a:p>
            <a:endParaRPr lang="en-US" dirty="0"/>
          </a:p>
        </p:txBody>
      </p:sp>
      <p:sp>
        <p:nvSpPr>
          <p:cNvPr id="9" name="Line 7"/>
          <p:cNvSpPr>
            <a:spLocks noChangeShapeType="1"/>
          </p:cNvSpPr>
          <p:nvPr/>
        </p:nvSpPr>
        <p:spPr bwMode="auto">
          <a:xfrm flipV="1">
            <a:off x="6190000" y="2079171"/>
            <a:ext cx="635343" cy="1520917"/>
          </a:xfrm>
          <a:prstGeom prst="line">
            <a:avLst/>
          </a:prstGeom>
          <a:noFill/>
          <a:ln w="31750">
            <a:solidFill>
              <a:srgbClr val="FF0000"/>
            </a:solidFill>
            <a:round/>
            <a:headEnd/>
            <a:tailEnd type="triangle" w="lg" len="lg"/>
          </a:ln>
        </p:spPr>
        <p:txBody>
          <a:bodyPr/>
          <a:lstStyle/>
          <a:p>
            <a:endParaRPr lang="en-US" dirty="0"/>
          </a:p>
        </p:txBody>
      </p:sp>
      <p:pic>
        <p:nvPicPr>
          <p:cNvPr id="718850" name="Picture 2"/>
          <p:cNvPicPr>
            <a:picLocks noChangeAspect="1" noChangeArrowheads="1"/>
          </p:cNvPicPr>
          <p:nvPr/>
        </p:nvPicPr>
        <p:blipFill>
          <a:blip r:embed="rId6" cstate="print"/>
          <a:srcRect/>
          <a:stretch>
            <a:fillRect/>
          </a:stretch>
        </p:blipFill>
        <p:spPr bwMode="auto">
          <a:xfrm>
            <a:off x="174109" y="3505200"/>
            <a:ext cx="3704119" cy="2775859"/>
          </a:xfrm>
          <a:prstGeom prst="rect">
            <a:avLst/>
          </a:prstGeom>
          <a:noFill/>
          <a:ln w="9525">
            <a:solidFill>
              <a:srgbClr val="FF0000"/>
            </a:solidFill>
            <a:miter lim="800000"/>
            <a:headEnd/>
            <a:tailEnd/>
          </a:ln>
          <a:effectLst/>
        </p:spPr>
      </p:pic>
      <p:sp>
        <p:nvSpPr>
          <p:cNvPr id="11" name="Line 7"/>
          <p:cNvSpPr>
            <a:spLocks noChangeShapeType="1"/>
          </p:cNvSpPr>
          <p:nvPr/>
        </p:nvSpPr>
        <p:spPr bwMode="auto">
          <a:xfrm flipH="1">
            <a:off x="3886198" y="4942114"/>
            <a:ext cx="1611087" cy="283029"/>
          </a:xfrm>
          <a:prstGeom prst="line">
            <a:avLst/>
          </a:prstGeom>
          <a:noFill/>
          <a:ln w="38100">
            <a:solidFill>
              <a:srgbClr val="FF0000"/>
            </a:solidFill>
            <a:prstDash val="dash"/>
            <a:round/>
            <a:headEnd/>
            <a:tailEnd type="triangle" w="lg" len="lg"/>
          </a:ln>
        </p:spPr>
        <p:txBody>
          <a:bodyPr/>
          <a:lstStyle/>
          <a:p>
            <a:endParaRPr lang="en-US" dirty="0"/>
          </a:p>
        </p:txBody>
      </p:sp>
      <p:sp>
        <p:nvSpPr>
          <p:cNvPr id="13" name="Oval 12"/>
          <p:cNvSpPr/>
          <p:nvPr/>
        </p:nvSpPr>
        <p:spPr>
          <a:xfrm>
            <a:off x="5519057" y="4582886"/>
            <a:ext cx="838200" cy="8055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128</a:t>
            </a:fld>
            <a:endParaRPr lang="en-US" dirty="0"/>
          </a:p>
        </p:txBody>
      </p:sp>
      <p:sp>
        <p:nvSpPr>
          <p:cNvPr id="64515" name="Rectangle 2"/>
          <p:cNvSpPr>
            <a:spLocks noGrp="1" noChangeArrowheads="1"/>
          </p:cNvSpPr>
          <p:nvPr>
            <p:ph type="title"/>
          </p:nvPr>
        </p:nvSpPr>
        <p:spPr bwMode="auto">
          <a:xfrm>
            <a:off x="306897" y="299036"/>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Loaded Aol Model</a:t>
            </a:r>
            <a:endParaRPr lang="el-GR" sz="2800" b="1" dirty="0" smtClean="0">
              <a:solidFill>
                <a:srgbClr val="C00000"/>
              </a:solidFill>
            </a:endParaRPr>
          </a:p>
        </p:txBody>
      </p:sp>
      <p:graphicFrame>
        <p:nvGraphicFramePr>
          <p:cNvPr id="6" name="Object 11"/>
          <p:cNvGraphicFramePr>
            <a:graphicFrameLocks noChangeAspect="1"/>
          </p:cNvGraphicFramePr>
          <p:nvPr/>
        </p:nvGraphicFramePr>
        <p:xfrm>
          <a:off x="2969703" y="984047"/>
          <a:ext cx="6107185" cy="4589706"/>
        </p:xfrm>
        <a:graphic>
          <a:graphicData uri="http://schemas.openxmlformats.org/presentationml/2006/ole">
            <p:oleObj spid="_x0000_s1054722" name="Visio" r:id="rId4" imgW="5569268" imgH="4184523" progId="Visio.Drawing.11">
              <p:embed/>
            </p:oleObj>
          </a:graphicData>
        </a:graphic>
      </p:graphicFrame>
      <p:pic>
        <p:nvPicPr>
          <p:cNvPr id="471043" name="Picture 3"/>
          <p:cNvPicPr>
            <a:picLocks noChangeAspect="1" noChangeArrowheads="1"/>
          </p:cNvPicPr>
          <p:nvPr/>
        </p:nvPicPr>
        <p:blipFill>
          <a:blip r:embed="rId5" cstate="print"/>
          <a:srcRect/>
          <a:stretch>
            <a:fillRect/>
          </a:stretch>
        </p:blipFill>
        <p:spPr bwMode="auto">
          <a:xfrm>
            <a:off x="0" y="761861"/>
            <a:ext cx="3020037" cy="2366723"/>
          </a:xfrm>
          <a:prstGeom prst="rect">
            <a:avLst/>
          </a:prstGeom>
          <a:noFill/>
          <a:ln w="9525">
            <a:noFill/>
            <a:miter lim="800000"/>
            <a:headEnd/>
            <a:tailEnd/>
          </a:ln>
          <a:effectLst/>
        </p:spPr>
      </p:pic>
      <p:sp>
        <p:nvSpPr>
          <p:cNvPr id="10" name="TextBox 9"/>
          <p:cNvSpPr txBox="1"/>
          <p:nvPr/>
        </p:nvSpPr>
        <p:spPr>
          <a:xfrm flipH="1">
            <a:off x="5506949" y="751235"/>
            <a:ext cx="566679" cy="369332"/>
          </a:xfrm>
          <a:prstGeom prst="rect">
            <a:avLst/>
          </a:prstGeom>
          <a:noFill/>
        </p:spPr>
        <p:txBody>
          <a:bodyPr wrap="square" rtlCol="0">
            <a:spAutoFit/>
          </a:bodyPr>
          <a:lstStyle/>
          <a:p>
            <a:r>
              <a:rPr lang="en-US" b="1" dirty="0" smtClean="0"/>
              <a:t>fp2</a:t>
            </a:r>
            <a:endParaRPr lang="en-US" b="1" dirty="0"/>
          </a:p>
        </p:txBody>
      </p:sp>
      <p:graphicFrame>
        <p:nvGraphicFramePr>
          <p:cNvPr id="11" name="Object 10"/>
          <p:cNvGraphicFramePr>
            <a:graphicFrameLocks noChangeAspect="1"/>
          </p:cNvGraphicFramePr>
          <p:nvPr/>
        </p:nvGraphicFramePr>
        <p:xfrm>
          <a:off x="249484" y="3272288"/>
          <a:ext cx="2600091" cy="826519"/>
        </p:xfrm>
        <a:graphic>
          <a:graphicData uri="http://schemas.openxmlformats.org/presentationml/2006/ole">
            <p:oleObj spid="_x0000_s1054723" name="Equation" r:id="rId6" imgW="1917360" imgH="609480" progId="Equation.3">
              <p:embed/>
            </p:oleObj>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129</a:t>
            </a:fld>
            <a:endParaRPr lang="en-US" dirty="0"/>
          </a:p>
        </p:txBody>
      </p:sp>
      <p:sp>
        <p:nvSpPr>
          <p:cNvPr id="64515" name="Rectangle 2"/>
          <p:cNvSpPr>
            <a:spLocks noGrp="1" noChangeArrowheads="1"/>
          </p:cNvSpPr>
          <p:nvPr>
            <p:ph type="title"/>
          </p:nvPr>
        </p:nvSpPr>
        <p:spPr bwMode="auto">
          <a:xfrm>
            <a:off x="306897" y="291416"/>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Loaded Aol Model</a:t>
            </a:r>
            <a:endParaRPr lang="el-GR" sz="2800" b="1" dirty="0" smtClean="0">
              <a:solidFill>
                <a:srgbClr val="C00000"/>
              </a:solidFill>
            </a:endParaRPr>
          </a:p>
        </p:txBody>
      </p:sp>
      <p:sp>
        <p:nvSpPr>
          <p:cNvPr id="5" name="Text Box 3"/>
          <p:cNvSpPr txBox="1">
            <a:spLocks noChangeArrowheads="1"/>
          </p:cNvSpPr>
          <p:nvPr/>
        </p:nvSpPr>
        <p:spPr bwMode="auto">
          <a:xfrm>
            <a:off x="4176975" y="1903238"/>
            <a:ext cx="312737" cy="769441"/>
          </a:xfrm>
          <a:prstGeom prst="rect">
            <a:avLst/>
          </a:prstGeom>
          <a:noFill/>
          <a:ln w="9525">
            <a:noFill/>
            <a:miter lim="800000"/>
            <a:headEnd/>
            <a:tailEnd/>
          </a:ln>
        </p:spPr>
        <p:txBody>
          <a:bodyPr>
            <a:spAutoFit/>
          </a:bodyPr>
          <a:lstStyle/>
          <a:p>
            <a:pPr>
              <a:spcBef>
                <a:spcPct val="50000"/>
              </a:spcBef>
            </a:pPr>
            <a:r>
              <a:rPr lang="en-US" sz="4400" b="1" dirty="0" smtClean="0">
                <a:solidFill>
                  <a:srgbClr val="0000FF"/>
                </a:solidFill>
              </a:rPr>
              <a:t>+</a:t>
            </a:r>
            <a:endParaRPr lang="en-US" sz="4400" b="1" dirty="0">
              <a:solidFill>
                <a:srgbClr val="0000FF"/>
              </a:solidFill>
            </a:endParaRPr>
          </a:p>
        </p:txBody>
      </p:sp>
      <p:sp>
        <p:nvSpPr>
          <p:cNvPr id="6" name="Text Box 4"/>
          <p:cNvSpPr txBox="1">
            <a:spLocks noChangeArrowheads="1"/>
          </p:cNvSpPr>
          <p:nvPr/>
        </p:nvSpPr>
        <p:spPr bwMode="auto">
          <a:xfrm>
            <a:off x="1247208" y="4285434"/>
            <a:ext cx="581592" cy="769441"/>
          </a:xfrm>
          <a:prstGeom prst="rect">
            <a:avLst/>
          </a:prstGeom>
          <a:noFill/>
          <a:ln w="9525">
            <a:noFill/>
            <a:miter lim="800000"/>
            <a:headEnd/>
            <a:tailEnd/>
          </a:ln>
        </p:spPr>
        <p:txBody>
          <a:bodyPr wrap="square">
            <a:spAutoFit/>
          </a:bodyPr>
          <a:lstStyle/>
          <a:p>
            <a:pPr>
              <a:spcBef>
                <a:spcPct val="50000"/>
              </a:spcBef>
            </a:pPr>
            <a:r>
              <a:rPr lang="en-US" sz="4400" b="1" dirty="0">
                <a:solidFill>
                  <a:srgbClr val="0000FF"/>
                </a:solidFill>
              </a:rPr>
              <a:t>=</a:t>
            </a:r>
          </a:p>
        </p:txBody>
      </p:sp>
      <p:graphicFrame>
        <p:nvGraphicFramePr>
          <p:cNvPr id="7" name="Object 5"/>
          <p:cNvGraphicFramePr>
            <a:graphicFrameLocks noChangeAspect="1"/>
          </p:cNvGraphicFramePr>
          <p:nvPr/>
        </p:nvGraphicFramePr>
        <p:xfrm>
          <a:off x="4629150" y="918041"/>
          <a:ext cx="4514850" cy="2546350"/>
        </p:xfrm>
        <a:graphic>
          <a:graphicData uri="http://schemas.openxmlformats.org/presentationml/2006/ole">
            <p:oleObj spid="_x0000_s1055746" name="Visio" r:id="rId4" imgW="5606402" imgH="4183431" progId="Visio.Drawing.11">
              <p:embed/>
            </p:oleObj>
          </a:graphicData>
        </a:graphic>
      </p:graphicFrame>
      <p:graphicFrame>
        <p:nvGraphicFramePr>
          <p:cNvPr id="8" name="Object 6"/>
          <p:cNvGraphicFramePr>
            <a:graphicFrameLocks noChangeAspect="1"/>
          </p:cNvGraphicFramePr>
          <p:nvPr/>
        </p:nvGraphicFramePr>
        <p:xfrm>
          <a:off x="0" y="888330"/>
          <a:ext cx="4391025" cy="2586038"/>
        </p:xfrm>
        <a:graphic>
          <a:graphicData uri="http://schemas.openxmlformats.org/presentationml/2006/ole">
            <p:oleObj spid="_x0000_s1055747" name="Visio" r:id="rId5" imgW="5569268" imgH="4184523" progId="Visio.Drawing.11">
              <p:embed/>
            </p:oleObj>
          </a:graphicData>
        </a:graphic>
      </p:graphicFrame>
      <p:graphicFrame>
        <p:nvGraphicFramePr>
          <p:cNvPr id="9" name="Object 7"/>
          <p:cNvGraphicFramePr>
            <a:graphicFrameLocks noChangeAspect="1"/>
          </p:cNvGraphicFramePr>
          <p:nvPr/>
        </p:nvGraphicFramePr>
        <p:xfrm>
          <a:off x="1935163" y="3533775"/>
          <a:ext cx="5568950" cy="2765425"/>
        </p:xfrm>
        <a:graphic>
          <a:graphicData uri="http://schemas.openxmlformats.org/presentationml/2006/ole">
            <p:oleObj spid="_x0000_s1055748" name="Visio" r:id="rId6" imgW="5569268" imgH="4184523" progId="Visio.Drawing.11">
              <p:embed/>
            </p:oleObj>
          </a:graphicData>
        </a:graphic>
      </p:graphicFrame>
      <p:sp>
        <p:nvSpPr>
          <p:cNvPr id="10" name="Text Box 8"/>
          <p:cNvSpPr txBox="1">
            <a:spLocks noChangeArrowheads="1"/>
          </p:cNvSpPr>
          <p:nvPr/>
        </p:nvSpPr>
        <p:spPr bwMode="auto">
          <a:xfrm>
            <a:off x="3308220" y="1099599"/>
            <a:ext cx="674687" cy="369332"/>
          </a:xfrm>
          <a:prstGeom prst="rect">
            <a:avLst/>
          </a:prstGeom>
          <a:solidFill>
            <a:schemeClr val="bg1"/>
          </a:solidFill>
          <a:ln w="9525">
            <a:noFill/>
            <a:miter lim="800000"/>
            <a:headEnd/>
            <a:tailEnd/>
          </a:ln>
        </p:spPr>
        <p:txBody>
          <a:bodyPr>
            <a:spAutoFit/>
          </a:bodyPr>
          <a:lstStyle/>
          <a:p>
            <a:pPr>
              <a:spcBef>
                <a:spcPct val="50000"/>
              </a:spcBef>
            </a:pPr>
            <a:r>
              <a:rPr lang="en-US" b="1" dirty="0" smtClean="0"/>
              <a:t>Aol</a:t>
            </a:r>
            <a:endParaRPr lang="en-US" b="1" dirty="0"/>
          </a:p>
        </p:txBody>
      </p:sp>
      <p:sp>
        <p:nvSpPr>
          <p:cNvPr id="11" name="Text Box 9"/>
          <p:cNvSpPr txBox="1">
            <a:spLocks noChangeArrowheads="1"/>
          </p:cNvSpPr>
          <p:nvPr/>
        </p:nvSpPr>
        <p:spPr bwMode="auto">
          <a:xfrm>
            <a:off x="7649391" y="1135194"/>
            <a:ext cx="1175828" cy="369332"/>
          </a:xfrm>
          <a:prstGeom prst="rect">
            <a:avLst/>
          </a:prstGeom>
          <a:solidFill>
            <a:schemeClr val="bg1"/>
          </a:solidFill>
          <a:ln w="9525">
            <a:noFill/>
            <a:miter lim="800000"/>
            <a:headEnd/>
            <a:tailEnd/>
          </a:ln>
        </p:spPr>
        <p:txBody>
          <a:bodyPr wrap="square">
            <a:spAutoFit/>
          </a:bodyPr>
          <a:lstStyle/>
          <a:p>
            <a:pPr>
              <a:spcBef>
                <a:spcPct val="50000"/>
              </a:spcBef>
            </a:pPr>
            <a:r>
              <a:rPr lang="en-US" b="1" dirty="0" smtClean="0"/>
              <a:t>Aol </a:t>
            </a:r>
            <a:r>
              <a:rPr lang="en-US" b="1" dirty="0"/>
              <a:t>Load</a:t>
            </a:r>
          </a:p>
        </p:txBody>
      </p:sp>
      <p:sp>
        <p:nvSpPr>
          <p:cNvPr id="12" name="Text Box 10"/>
          <p:cNvSpPr txBox="1">
            <a:spLocks noChangeArrowheads="1"/>
          </p:cNvSpPr>
          <p:nvPr/>
        </p:nvSpPr>
        <p:spPr bwMode="auto">
          <a:xfrm>
            <a:off x="5371300" y="3718158"/>
            <a:ext cx="1423784" cy="369332"/>
          </a:xfrm>
          <a:prstGeom prst="rect">
            <a:avLst/>
          </a:prstGeom>
          <a:solidFill>
            <a:schemeClr val="bg1"/>
          </a:solidFill>
          <a:ln w="9525">
            <a:noFill/>
            <a:miter lim="800000"/>
            <a:headEnd/>
            <a:tailEnd/>
          </a:ln>
        </p:spPr>
        <p:txBody>
          <a:bodyPr wrap="square">
            <a:spAutoFit/>
          </a:bodyPr>
          <a:lstStyle/>
          <a:p>
            <a:pPr>
              <a:spcBef>
                <a:spcPct val="50000"/>
              </a:spcBef>
            </a:pPr>
            <a:r>
              <a:rPr lang="en-US" b="1" dirty="0" smtClean="0"/>
              <a:t>Loaded Aol</a:t>
            </a:r>
            <a:endParaRPr lang="en-US" b="1" dirty="0"/>
          </a:p>
        </p:txBody>
      </p:sp>
      <p:sp>
        <p:nvSpPr>
          <p:cNvPr id="13" name="TextBox 12"/>
          <p:cNvSpPr txBox="1"/>
          <p:nvPr/>
        </p:nvSpPr>
        <p:spPr>
          <a:xfrm flipH="1">
            <a:off x="817503" y="1103573"/>
            <a:ext cx="491180" cy="307777"/>
          </a:xfrm>
          <a:prstGeom prst="rect">
            <a:avLst/>
          </a:prstGeom>
          <a:solidFill>
            <a:schemeClr val="bg1"/>
          </a:solidFill>
        </p:spPr>
        <p:txBody>
          <a:bodyPr wrap="square" rtlCol="0">
            <a:spAutoFit/>
          </a:bodyPr>
          <a:lstStyle/>
          <a:p>
            <a:r>
              <a:rPr lang="en-US" sz="1400" b="1" dirty="0" smtClean="0"/>
              <a:t>fp1</a:t>
            </a:r>
            <a:endParaRPr lang="en-US" sz="1400" b="1" dirty="0"/>
          </a:p>
        </p:txBody>
      </p:sp>
      <p:sp>
        <p:nvSpPr>
          <p:cNvPr id="14" name="TextBox 13"/>
          <p:cNvSpPr txBox="1"/>
          <p:nvPr/>
        </p:nvSpPr>
        <p:spPr>
          <a:xfrm flipH="1">
            <a:off x="2798703" y="3697169"/>
            <a:ext cx="491180" cy="307777"/>
          </a:xfrm>
          <a:prstGeom prst="rect">
            <a:avLst/>
          </a:prstGeom>
          <a:solidFill>
            <a:schemeClr val="bg1"/>
          </a:solidFill>
        </p:spPr>
        <p:txBody>
          <a:bodyPr wrap="square" rtlCol="0">
            <a:spAutoFit/>
          </a:bodyPr>
          <a:lstStyle/>
          <a:p>
            <a:r>
              <a:rPr lang="en-US" sz="1400" b="1" dirty="0" smtClean="0"/>
              <a:t>fp1</a:t>
            </a:r>
            <a:endParaRPr lang="en-US" sz="1400" b="1" dirty="0"/>
          </a:p>
        </p:txBody>
      </p:sp>
      <p:sp>
        <p:nvSpPr>
          <p:cNvPr id="15" name="TextBox 14"/>
          <p:cNvSpPr txBox="1"/>
          <p:nvPr/>
        </p:nvSpPr>
        <p:spPr>
          <a:xfrm flipH="1">
            <a:off x="6481470" y="677133"/>
            <a:ext cx="491180" cy="307777"/>
          </a:xfrm>
          <a:prstGeom prst="rect">
            <a:avLst/>
          </a:prstGeom>
          <a:solidFill>
            <a:schemeClr val="bg1"/>
          </a:solidFill>
        </p:spPr>
        <p:txBody>
          <a:bodyPr wrap="square" rtlCol="0">
            <a:spAutoFit/>
          </a:bodyPr>
          <a:lstStyle/>
          <a:p>
            <a:r>
              <a:rPr lang="en-US" sz="1400" b="1" dirty="0" smtClean="0"/>
              <a:t>fp2</a:t>
            </a:r>
            <a:endParaRPr lang="en-US" sz="1400" b="1" dirty="0"/>
          </a:p>
        </p:txBody>
      </p:sp>
      <p:sp>
        <p:nvSpPr>
          <p:cNvPr id="16" name="TextBox 15"/>
          <p:cNvSpPr txBox="1"/>
          <p:nvPr/>
        </p:nvSpPr>
        <p:spPr>
          <a:xfrm flipH="1">
            <a:off x="3998329" y="4032729"/>
            <a:ext cx="491180" cy="307777"/>
          </a:xfrm>
          <a:prstGeom prst="rect">
            <a:avLst/>
          </a:prstGeom>
          <a:solidFill>
            <a:schemeClr val="bg1"/>
          </a:solidFill>
        </p:spPr>
        <p:txBody>
          <a:bodyPr wrap="square" rtlCol="0">
            <a:spAutoFit/>
          </a:bodyPr>
          <a:lstStyle/>
          <a:p>
            <a:r>
              <a:rPr lang="en-US" sz="1400" b="1" dirty="0" smtClean="0"/>
              <a:t>fp2</a:t>
            </a:r>
            <a:endParaRPr lang="en-US" sz="1400" b="1" dirty="0"/>
          </a:p>
        </p:txBody>
      </p:sp>
      <p:sp>
        <p:nvSpPr>
          <p:cNvPr id="17" name="TextBox 16"/>
          <p:cNvSpPr txBox="1"/>
          <p:nvPr/>
        </p:nvSpPr>
        <p:spPr>
          <a:xfrm>
            <a:off x="167780" y="6358855"/>
            <a:ext cx="5436168" cy="369332"/>
          </a:xfrm>
          <a:prstGeom prst="rect">
            <a:avLst/>
          </a:prstGeom>
          <a:noFill/>
        </p:spPr>
        <p:txBody>
          <a:bodyPr wrap="none" rtlCol="0">
            <a:spAutoFit/>
          </a:bodyPr>
          <a:lstStyle/>
          <a:p>
            <a:r>
              <a:rPr lang="en-US" b="1" dirty="0" smtClean="0">
                <a:solidFill>
                  <a:srgbClr val="0000FF"/>
                </a:solidFill>
              </a:rPr>
              <a:t>Note: </a:t>
            </a:r>
            <a:r>
              <a:rPr lang="en-US" dirty="0" smtClean="0"/>
              <a:t>Addition on Bode Plots = Linear Multiplication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US" sz="2800" dirty="0" smtClean="0">
                <a:solidFill>
                  <a:srgbClr val="C00000"/>
                </a:solidFill>
              </a:rPr>
              <a:t>Inductor - Intuitive Model</a:t>
            </a:r>
          </a:p>
        </p:txBody>
      </p:sp>
      <p:graphicFrame>
        <p:nvGraphicFramePr>
          <p:cNvPr id="4098" name="Object 3"/>
          <p:cNvGraphicFramePr>
            <a:graphicFrameLocks noChangeAspect="1"/>
          </p:cNvGraphicFramePr>
          <p:nvPr/>
        </p:nvGraphicFramePr>
        <p:xfrm>
          <a:off x="381000" y="1066800"/>
          <a:ext cx="8305800" cy="4422775"/>
        </p:xfrm>
        <a:graphic>
          <a:graphicData uri="http://schemas.openxmlformats.org/presentationml/2006/ole">
            <p:oleObj spid="_x0000_s4098" name="Visio" r:id="rId4" imgW="2370734" imgH="1261567" progId="Visio.Drawing.11">
              <p:embed/>
            </p:oleObj>
          </a:graphicData>
        </a:graphic>
      </p:graphicFrame>
      <p:sp>
        <p:nvSpPr>
          <p:cNvPr id="4"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13</a:t>
            </a:fld>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137" name="Picture 1"/>
          <p:cNvPicPr>
            <a:picLocks noChangeAspect="1" noChangeArrowheads="1"/>
          </p:cNvPicPr>
          <p:nvPr/>
        </p:nvPicPr>
        <p:blipFill>
          <a:blip r:embed="rId3" cstate="print"/>
          <a:srcRect/>
          <a:stretch>
            <a:fillRect/>
          </a:stretch>
        </p:blipFill>
        <p:spPr bwMode="auto">
          <a:xfrm>
            <a:off x="35860" y="1057836"/>
            <a:ext cx="8496071" cy="5344646"/>
          </a:xfrm>
          <a:prstGeom prst="rect">
            <a:avLst/>
          </a:prstGeom>
          <a:noFill/>
          <a:ln w="9525">
            <a:noFill/>
            <a:miter lim="800000"/>
            <a:headEnd/>
            <a:tailEnd/>
          </a:ln>
          <a:effectLst/>
        </p:spPr>
      </p:pic>
      <p:sp>
        <p:nvSpPr>
          <p:cNvPr id="64514" name="Slide Number Placeholder 4"/>
          <p:cNvSpPr>
            <a:spLocks noGrp="1"/>
          </p:cNvSpPr>
          <p:nvPr>
            <p:ph type="sldNum" sz="quarter" idx="10"/>
          </p:nvPr>
        </p:nvSpPr>
        <p:spPr>
          <a:noFill/>
        </p:spPr>
        <p:txBody>
          <a:bodyPr/>
          <a:lstStyle/>
          <a:p>
            <a:fld id="{DE7B9739-58BD-475F-9D9C-6F31C614322B}" type="slidenum">
              <a:rPr lang="en-US"/>
              <a:pPr/>
              <a:t>130</a:t>
            </a:fld>
            <a:endParaRPr lang="en-US" dirty="0"/>
          </a:p>
        </p:txBody>
      </p:sp>
      <p:sp>
        <p:nvSpPr>
          <p:cNvPr id="64515" name="Rectangle 2"/>
          <p:cNvSpPr>
            <a:spLocks noGrp="1" noChangeArrowheads="1"/>
          </p:cNvSpPr>
          <p:nvPr>
            <p:ph type="title"/>
          </p:nvPr>
        </p:nvSpPr>
        <p:spPr bwMode="auto">
          <a:xfrm>
            <a:off x="306897" y="291416"/>
            <a:ext cx="7239000" cy="84109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Loaded Aol – </a:t>
            </a:r>
            <a:br>
              <a:rPr lang="en-US" sz="2800" b="1" dirty="0" smtClean="0">
                <a:solidFill>
                  <a:srgbClr val="C00000"/>
                </a:solidFill>
              </a:rPr>
            </a:br>
            <a:r>
              <a:rPr lang="en-US" sz="2800" b="1" dirty="0" smtClean="0">
                <a:solidFill>
                  <a:srgbClr val="C00000"/>
                </a:solidFill>
              </a:rPr>
              <a:t>Loop Gain &amp; Phase</a:t>
            </a:r>
            <a:endParaRPr lang="el-GR" sz="2800" b="1" dirty="0" smtClean="0">
              <a:solidFill>
                <a:srgbClr val="C00000"/>
              </a:solidFill>
            </a:endParaRPr>
          </a:p>
        </p:txBody>
      </p:sp>
      <p:pic>
        <p:nvPicPr>
          <p:cNvPr id="473091" name="Picture 3"/>
          <p:cNvPicPr>
            <a:picLocks noChangeAspect="1" noChangeArrowheads="1"/>
          </p:cNvPicPr>
          <p:nvPr/>
        </p:nvPicPr>
        <p:blipFill>
          <a:blip r:embed="rId4" cstate="print"/>
          <a:srcRect l="2989" t="8294" r="3218" b="7848"/>
          <a:stretch>
            <a:fillRect/>
          </a:stretch>
        </p:blipFill>
        <p:spPr bwMode="auto">
          <a:xfrm>
            <a:off x="4786887" y="125835"/>
            <a:ext cx="4239667" cy="1891224"/>
          </a:xfrm>
          <a:prstGeom prst="rect">
            <a:avLst/>
          </a:prstGeom>
          <a:solidFill>
            <a:schemeClr val="bg1"/>
          </a:solidFill>
          <a:ln w="9525">
            <a:noFill/>
            <a:miter lim="800000"/>
            <a:headEnd/>
            <a:tailEnd/>
          </a:ln>
          <a:effectLst/>
        </p:spPr>
      </p:pic>
      <p:sp>
        <p:nvSpPr>
          <p:cNvPr id="7" name="Rectangle 6"/>
          <p:cNvSpPr/>
          <p:nvPr/>
        </p:nvSpPr>
        <p:spPr>
          <a:xfrm>
            <a:off x="4259551" y="3355020"/>
            <a:ext cx="612397" cy="167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59245" y="4007387"/>
            <a:ext cx="1814920" cy="307777"/>
          </a:xfrm>
          <a:prstGeom prst="rect">
            <a:avLst/>
          </a:prstGeom>
          <a:solidFill>
            <a:schemeClr val="bg1"/>
          </a:solidFill>
          <a:ln w="15875">
            <a:solidFill>
              <a:srgbClr val="FF0000"/>
            </a:solidFill>
          </a:ln>
        </p:spPr>
        <p:txBody>
          <a:bodyPr wrap="none" rtlCol="0">
            <a:spAutoFit/>
          </a:bodyPr>
          <a:lstStyle/>
          <a:p>
            <a:r>
              <a:rPr lang="en-US" sz="1400" b="1" dirty="0" smtClean="0">
                <a:solidFill>
                  <a:srgbClr val="FF0000"/>
                </a:solidFill>
              </a:rPr>
              <a:t>Phase Margin at </a:t>
            </a:r>
            <a:r>
              <a:rPr lang="en-US" sz="1400" b="1" dirty="0" err="1" smtClean="0">
                <a:solidFill>
                  <a:srgbClr val="FF0000"/>
                </a:solidFill>
              </a:rPr>
              <a:t>fcl</a:t>
            </a:r>
            <a:endParaRPr lang="en-US" sz="1400" b="1" dirty="0">
              <a:solidFill>
                <a:srgbClr val="FF0000"/>
              </a:solidFill>
            </a:endParaRPr>
          </a:p>
        </p:txBody>
      </p:sp>
      <p:cxnSp>
        <p:nvCxnSpPr>
          <p:cNvPr id="10" name="Straight Arrow Connector 9"/>
          <p:cNvCxnSpPr>
            <a:stCxn id="8" idx="0"/>
            <a:endCxn id="7" idx="2"/>
          </p:cNvCxnSpPr>
          <p:nvPr/>
        </p:nvCxnSpPr>
        <p:spPr>
          <a:xfrm flipH="1" flipV="1">
            <a:off x="4565750" y="3522800"/>
            <a:ext cx="955" cy="48458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5"/>
          <p:cNvPicPr>
            <a:picLocks noChangeAspect="1" noChangeArrowheads="1"/>
          </p:cNvPicPr>
          <p:nvPr/>
        </p:nvPicPr>
        <p:blipFill>
          <a:blip r:embed="rId5" cstate="print"/>
          <a:srcRect/>
          <a:stretch>
            <a:fillRect/>
          </a:stretch>
        </p:blipFill>
        <p:spPr bwMode="auto">
          <a:xfrm>
            <a:off x="6698445" y="3554342"/>
            <a:ext cx="762000" cy="741363"/>
          </a:xfrm>
          <a:prstGeom prst="rect">
            <a:avLst/>
          </a:prstGeom>
          <a:solidFill>
            <a:schemeClr val="bg1"/>
          </a:solidFill>
          <a:ln w="9525" algn="ctr">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131</a:t>
            </a:fld>
            <a:endParaRPr lang="en-US" dirty="0"/>
          </a:p>
        </p:txBody>
      </p:sp>
      <p:sp>
        <p:nvSpPr>
          <p:cNvPr id="64515" name="Rectangle 2"/>
          <p:cNvSpPr>
            <a:spLocks noGrp="1" noChangeArrowheads="1"/>
          </p:cNvSpPr>
          <p:nvPr>
            <p:ph type="title"/>
          </p:nvPr>
        </p:nvSpPr>
        <p:spPr bwMode="auto">
          <a:xfrm>
            <a:off x="306897" y="291416"/>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Riso Compensation</a:t>
            </a:r>
            <a:endParaRPr lang="el-GR" sz="2800" b="1" dirty="0" smtClean="0">
              <a:solidFill>
                <a:srgbClr val="C00000"/>
              </a:solidFill>
            </a:endParaRPr>
          </a:p>
        </p:txBody>
      </p:sp>
      <p:pic>
        <p:nvPicPr>
          <p:cNvPr id="707588" name="Picture 4"/>
          <p:cNvPicPr>
            <a:picLocks noChangeAspect="1" noChangeArrowheads="1"/>
          </p:cNvPicPr>
          <p:nvPr/>
        </p:nvPicPr>
        <p:blipFill>
          <a:blip r:embed="rId3" cstate="print"/>
          <a:srcRect/>
          <a:stretch>
            <a:fillRect/>
          </a:stretch>
        </p:blipFill>
        <p:spPr bwMode="auto">
          <a:xfrm>
            <a:off x="599595" y="1397262"/>
            <a:ext cx="7518688" cy="3258628"/>
          </a:xfrm>
          <a:prstGeom prst="rect">
            <a:avLst/>
          </a:prstGeom>
          <a:noFill/>
          <a:ln w="9525">
            <a:noFill/>
            <a:miter lim="800000"/>
            <a:headEnd/>
            <a:tailEnd/>
          </a:ln>
          <a:effectLst/>
        </p:spPr>
      </p:pic>
      <p:sp>
        <p:nvSpPr>
          <p:cNvPr id="8" name="Oval 7"/>
          <p:cNvSpPr/>
          <p:nvPr/>
        </p:nvSpPr>
        <p:spPr>
          <a:xfrm>
            <a:off x="5436066" y="2323750"/>
            <a:ext cx="1166070" cy="931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59684" y="1065402"/>
            <a:ext cx="6646178" cy="461665"/>
          </a:xfrm>
          <a:prstGeom prst="rect">
            <a:avLst/>
          </a:prstGeom>
          <a:noFill/>
        </p:spPr>
        <p:txBody>
          <a:bodyPr wrap="none" rtlCol="0">
            <a:spAutoFit/>
          </a:bodyPr>
          <a:lstStyle/>
          <a:p>
            <a:r>
              <a:rPr lang="en-US" sz="2400" b="1" dirty="0" smtClean="0"/>
              <a:t>Riso will add a zero in the Loaded Aol Curve</a:t>
            </a:r>
            <a:endParaRPr lang="en-US" sz="2400" b="1"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862" name="Picture 6"/>
          <p:cNvPicPr>
            <a:picLocks noChangeAspect="1" noChangeArrowheads="1"/>
          </p:cNvPicPr>
          <p:nvPr/>
        </p:nvPicPr>
        <p:blipFill>
          <a:blip r:embed="rId3" cstate="print"/>
          <a:srcRect/>
          <a:stretch>
            <a:fillRect/>
          </a:stretch>
        </p:blipFill>
        <p:spPr bwMode="auto">
          <a:xfrm>
            <a:off x="75500" y="729842"/>
            <a:ext cx="8880486" cy="5586471"/>
          </a:xfrm>
          <a:prstGeom prst="rect">
            <a:avLst/>
          </a:prstGeom>
          <a:noFill/>
          <a:ln w="9525">
            <a:noFill/>
            <a:miter lim="800000"/>
            <a:headEnd/>
            <a:tailEnd/>
          </a:ln>
          <a:effectLst/>
        </p:spPr>
      </p:pic>
      <p:sp>
        <p:nvSpPr>
          <p:cNvPr id="64514" name="Slide Number Placeholder 4"/>
          <p:cNvSpPr>
            <a:spLocks noGrp="1"/>
          </p:cNvSpPr>
          <p:nvPr>
            <p:ph type="sldNum" sz="quarter" idx="10"/>
          </p:nvPr>
        </p:nvSpPr>
        <p:spPr>
          <a:noFill/>
        </p:spPr>
        <p:txBody>
          <a:bodyPr/>
          <a:lstStyle/>
          <a:p>
            <a:fld id="{DE7B9739-58BD-475F-9D9C-6F31C614322B}" type="slidenum">
              <a:rPr lang="en-US"/>
              <a:pPr/>
              <a:t>132</a:t>
            </a:fld>
            <a:endParaRPr lang="en-US" dirty="0"/>
          </a:p>
        </p:txBody>
      </p:sp>
      <p:sp>
        <p:nvSpPr>
          <p:cNvPr id="64515" name="Rectangle 2"/>
          <p:cNvSpPr>
            <a:spLocks noGrp="1" noChangeArrowheads="1"/>
          </p:cNvSpPr>
          <p:nvPr>
            <p:ph type="title"/>
          </p:nvPr>
        </p:nvSpPr>
        <p:spPr bwMode="auto">
          <a:xfrm>
            <a:off x="332064" y="148803"/>
            <a:ext cx="4105712" cy="83270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solidFill>
                  <a:srgbClr val="C00000"/>
                </a:solidFill>
              </a:rPr>
              <a:t>Riso Compensation </a:t>
            </a:r>
            <a:br>
              <a:rPr lang="en-US" sz="2400" b="1" dirty="0" smtClean="0">
                <a:solidFill>
                  <a:srgbClr val="C00000"/>
                </a:solidFill>
              </a:rPr>
            </a:br>
            <a:r>
              <a:rPr lang="en-US" sz="2400" b="1" dirty="0" smtClean="0">
                <a:solidFill>
                  <a:srgbClr val="C00000"/>
                </a:solidFill>
              </a:rPr>
              <a:t>Results</a:t>
            </a:r>
            <a:endParaRPr lang="el-GR" sz="2400" b="1" dirty="0" smtClean="0">
              <a:solidFill>
                <a:srgbClr val="C00000"/>
              </a:solidFill>
            </a:endParaRPr>
          </a:p>
        </p:txBody>
      </p:sp>
      <p:pic>
        <p:nvPicPr>
          <p:cNvPr id="505858" name="Picture 2"/>
          <p:cNvPicPr>
            <a:picLocks noChangeAspect="1" noChangeArrowheads="1"/>
          </p:cNvPicPr>
          <p:nvPr/>
        </p:nvPicPr>
        <p:blipFill>
          <a:blip r:embed="rId4" cstate="print"/>
          <a:srcRect l="3548" t="7606" r="2793" b="8324"/>
          <a:stretch>
            <a:fillRect/>
          </a:stretch>
        </p:blipFill>
        <p:spPr bwMode="auto">
          <a:xfrm>
            <a:off x="4798503" y="159391"/>
            <a:ext cx="4219662" cy="1761688"/>
          </a:xfrm>
          <a:prstGeom prst="rect">
            <a:avLst/>
          </a:prstGeom>
          <a:solidFill>
            <a:schemeClr val="bg1"/>
          </a:solidFill>
          <a:ln w="9525">
            <a:noFill/>
            <a:miter lim="800000"/>
            <a:headEnd/>
            <a:tailEnd/>
          </a:ln>
          <a:effectLst/>
        </p:spPr>
      </p:pic>
      <p:sp>
        <p:nvSpPr>
          <p:cNvPr id="8" name="Rectangle 7"/>
          <p:cNvSpPr/>
          <p:nvPr/>
        </p:nvSpPr>
        <p:spPr>
          <a:xfrm>
            <a:off x="6233020" y="1879134"/>
            <a:ext cx="1409351" cy="85567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5861" name="Picture 5"/>
          <p:cNvPicPr>
            <a:picLocks noChangeAspect="1" noChangeArrowheads="1"/>
          </p:cNvPicPr>
          <p:nvPr/>
        </p:nvPicPr>
        <p:blipFill>
          <a:blip r:embed="rId5" cstate="print"/>
          <a:srcRect/>
          <a:stretch>
            <a:fillRect/>
          </a:stretch>
        </p:blipFill>
        <p:spPr bwMode="auto">
          <a:xfrm>
            <a:off x="6694415" y="3963551"/>
            <a:ext cx="842830" cy="8428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133</a:t>
            </a:fld>
            <a:endParaRPr lang="en-US" dirty="0"/>
          </a:p>
        </p:txBody>
      </p:sp>
      <p:sp>
        <p:nvSpPr>
          <p:cNvPr id="64515" name="Rectangle 2"/>
          <p:cNvSpPr>
            <a:spLocks noGrp="1" noChangeArrowheads="1"/>
          </p:cNvSpPr>
          <p:nvPr>
            <p:ph type="title"/>
          </p:nvPr>
        </p:nvSpPr>
        <p:spPr bwMode="auto">
          <a:xfrm>
            <a:off x="306897" y="291416"/>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Riso Compensation Theory</a:t>
            </a:r>
            <a:endParaRPr lang="el-GR" sz="2800" b="1" dirty="0" smtClean="0">
              <a:solidFill>
                <a:srgbClr val="C00000"/>
              </a:solidFill>
            </a:endParaRPr>
          </a:p>
        </p:txBody>
      </p:sp>
      <p:pic>
        <p:nvPicPr>
          <p:cNvPr id="708611" name="Picture 3"/>
          <p:cNvPicPr>
            <a:picLocks noChangeAspect="1" noChangeArrowheads="1"/>
          </p:cNvPicPr>
          <p:nvPr/>
        </p:nvPicPr>
        <p:blipFill>
          <a:blip r:embed="rId3" cstate="print"/>
          <a:srcRect/>
          <a:stretch>
            <a:fillRect/>
          </a:stretch>
        </p:blipFill>
        <p:spPr bwMode="auto">
          <a:xfrm>
            <a:off x="37211" y="3548543"/>
            <a:ext cx="5090647" cy="2786777"/>
          </a:xfrm>
          <a:prstGeom prst="rect">
            <a:avLst/>
          </a:prstGeom>
          <a:noFill/>
          <a:ln w="9525">
            <a:noFill/>
            <a:miter lim="800000"/>
            <a:headEnd/>
            <a:tailEnd/>
          </a:ln>
          <a:effectLst/>
        </p:spPr>
      </p:pic>
      <p:sp>
        <p:nvSpPr>
          <p:cNvPr id="7" name="Line 7"/>
          <p:cNvSpPr>
            <a:spLocks noChangeShapeType="1"/>
          </p:cNvSpPr>
          <p:nvPr/>
        </p:nvSpPr>
        <p:spPr bwMode="auto">
          <a:xfrm>
            <a:off x="2508309" y="2499920"/>
            <a:ext cx="0" cy="1375794"/>
          </a:xfrm>
          <a:prstGeom prst="line">
            <a:avLst/>
          </a:prstGeom>
          <a:noFill/>
          <a:ln w="31750">
            <a:solidFill>
              <a:srgbClr val="FF0000"/>
            </a:solidFill>
            <a:round/>
            <a:headEnd/>
            <a:tailEnd type="triangle" w="lg" len="lg"/>
          </a:ln>
        </p:spPr>
        <p:txBody>
          <a:bodyPr/>
          <a:lstStyle/>
          <a:p>
            <a:endParaRPr lang="en-US" dirty="0"/>
          </a:p>
        </p:txBody>
      </p:sp>
      <p:sp>
        <p:nvSpPr>
          <p:cNvPr id="8" name="Line 7"/>
          <p:cNvSpPr>
            <a:spLocks noChangeShapeType="1"/>
          </p:cNvSpPr>
          <p:nvPr/>
        </p:nvSpPr>
        <p:spPr bwMode="auto">
          <a:xfrm flipV="1">
            <a:off x="4741178" y="3070371"/>
            <a:ext cx="1391173" cy="1595306"/>
          </a:xfrm>
          <a:prstGeom prst="line">
            <a:avLst/>
          </a:prstGeom>
          <a:noFill/>
          <a:ln w="31750">
            <a:solidFill>
              <a:srgbClr val="FF0000"/>
            </a:solidFill>
            <a:round/>
            <a:headEnd/>
            <a:tailEnd type="triangle" w="lg" len="lg"/>
          </a:ln>
        </p:spPr>
        <p:txBody>
          <a:bodyPr/>
          <a:lstStyle/>
          <a:p>
            <a:endParaRPr lang="en-US" dirty="0"/>
          </a:p>
        </p:txBody>
      </p:sp>
      <p:pic>
        <p:nvPicPr>
          <p:cNvPr id="708613" name="Picture 5"/>
          <p:cNvPicPr>
            <a:picLocks noChangeAspect="1" noChangeArrowheads="1"/>
          </p:cNvPicPr>
          <p:nvPr/>
        </p:nvPicPr>
        <p:blipFill>
          <a:blip r:embed="rId4" cstate="print"/>
          <a:srcRect/>
          <a:stretch>
            <a:fillRect/>
          </a:stretch>
        </p:blipFill>
        <p:spPr bwMode="auto">
          <a:xfrm>
            <a:off x="5526466" y="1241580"/>
            <a:ext cx="3617534" cy="3515013"/>
          </a:xfrm>
          <a:prstGeom prst="rect">
            <a:avLst/>
          </a:prstGeom>
          <a:noFill/>
          <a:ln w="9525">
            <a:noFill/>
            <a:miter lim="800000"/>
            <a:headEnd/>
            <a:tailEnd/>
          </a:ln>
          <a:effectLst/>
        </p:spPr>
      </p:pic>
      <p:pic>
        <p:nvPicPr>
          <p:cNvPr id="708614" name="Picture 6"/>
          <p:cNvPicPr>
            <a:picLocks noChangeAspect="1" noChangeArrowheads="1"/>
          </p:cNvPicPr>
          <p:nvPr/>
        </p:nvPicPr>
        <p:blipFill>
          <a:blip r:embed="rId5" cstate="print"/>
          <a:srcRect/>
          <a:stretch>
            <a:fillRect/>
          </a:stretch>
        </p:blipFill>
        <p:spPr bwMode="auto">
          <a:xfrm>
            <a:off x="-1" y="656060"/>
            <a:ext cx="5224745" cy="26240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9637" name="Object 10"/>
          <p:cNvGraphicFramePr>
            <a:graphicFrameLocks noChangeAspect="1"/>
          </p:cNvGraphicFramePr>
          <p:nvPr/>
        </p:nvGraphicFramePr>
        <p:xfrm>
          <a:off x="3565322" y="810236"/>
          <a:ext cx="5478011" cy="4119405"/>
        </p:xfrm>
        <a:graphic>
          <a:graphicData uri="http://schemas.openxmlformats.org/presentationml/2006/ole">
            <p:oleObj spid="_x0000_s1056773" name="Visio" r:id="rId4" imgW="5569268" imgH="4184523" progId="Visio.Drawing.11">
              <p:embed/>
            </p:oleObj>
          </a:graphicData>
        </a:graphic>
      </p:graphicFrame>
      <p:sp>
        <p:nvSpPr>
          <p:cNvPr id="64514" name="Slide Number Placeholder 4"/>
          <p:cNvSpPr>
            <a:spLocks noGrp="1"/>
          </p:cNvSpPr>
          <p:nvPr>
            <p:ph type="sldNum" sz="quarter" idx="10"/>
          </p:nvPr>
        </p:nvSpPr>
        <p:spPr>
          <a:noFill/>
        </p:spPr>
        <p:txBody>
          <a:bodyPr/>
          <a:lstStyle/>
          <a:p>
            <a:fld id="{DE7B9739-58BD-475F-9D9C-6F31C614322B}" type="slidenum">
              <a:rPr lang="en-US"/>
              <a:pPr/>
              <a:t>134</a:t>
            </a:fld>
            <a:endParaRPr lang="en-US" dirty="0"/>
          </a:p>
        </p:txBody>
      </p:sp>
      <p:sp>
        <p:nvSpPr>
          <p:cNvPr id="64515" name="Rectangle 2"/>
          <p:cNvSpPr>
            <a:spLocks noGrp="1" noChangeArrowheads="1"/>
          </p:cNvSpPr>
          <p:nvPr>
            <p:ph type="title"/>
          </p:nvPr>
        </p:nvSpPr>
        <p:spPr bwMode="auto">
          <a:xfrm>
            <a:off x="306897" y="291416"/>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Riso Compensation Theory</a:t>
            </a:r>
            <a:endParaRPr lang="el-GR" sz="2800" b="1" dirty="0" smtClean="0">
              <a:solidFill>
                <a:srgbClr val="C00000"/>
              </a:solidFill>
            </a:endParaRPr>
          </a:p>
        </p:txBody>
      </p:sp>
      <p:pic>
        <p:nvPicPr>
          <p:cNvPr id="4" name="Picture 5"/>
          <p:cNvPicPr>
            <a:picLocks noChangeAspect="1" noChangeArrowheads="1"/>
          </p:cNvPicPr>
          <p:nvPr/>
        </p:nvPicPr>
        <p:blipFill>
          <a:blip r:embed="rId5" cstate="print"/>
          <a:srcRect/>
          <a:stretch>
            <a:fillRect/>
          </a:stretch>
        </p:blipFill>
        <p:spPr bwMode="auto">
          <a:xfrm>
            <a:off x="100668" y="654352"/>
            <a:ext cx="3171039" cy="3081172"/>
          </a:xfrm>
          <a:prstGeom prst="rect">
            <a:avLst/>
          </a:prstGeom>
          <a:noFill/>
          <a:ln w="9525">
            <a:noFill/>
            <a:miter lim="800000"/>
            <a:headEnd/>
            <a:tailEnd/>
          </a:ln>
          <a:effectLst/>
        </p:spPr>
      </p:pic>
      <p:graphicFrame>
        <p:nvGraphicFramePr>
          <p:cNvPr id="5" name="Object 4"/>
          <p:cNvGraphicFramePr>
            <a:graphicFrameLocks noChangeAspect="1"/>
          </p:cNvGraphicFramePr>
          <p:nvPr/>
        </p:nvGraphicFramePr>
        <p:xfrm>
          <a:off x="225453" y="3593750"/>
          <a:ext cx="3247589" cy="721686"/>
        </p:xfrm>
        <a:graphic>
          <a:graphicData uri="http://schemas.openxmlformats.org/presentationml/2006/ole">
            <p:oleObj spid="_x0000_s1056770" name="Equation" r:id="rId6" imgW="2971800" imgH="660240" progId="Equation.3">
              <p:embed/>
            </p:oleObj>
          </a:graphicData>
        </a:graphic>
      </p:graphicFrame>
      <p:graphicFrame>
        <p:nvGraphicFramePr>
          <p:cNvPr id="709635" name="Object 3"/>
          <p:cNvGraphicFramePr>
            <a:graphicFrameLocks noChangeAspect="1"/>
          </p:cNvGraphicFramePr>
          <p:nvPr/>
        </p:nvGraphicFramePr>
        <p:xfrm>
          <a:off x="235823" y="4471303"/>
          <a:ext cx="2512757" cy="805371"/>
        </p:xfrm>
        <a:graphic>
          <a:graphicData uri="http://schemas.openxmlformats.org/presentationml/2006/ole">
            <p:oleObj spid="_x0000_s1056771" name="Equation" r:id="rId7" imgW="1981080" imgH="634680" progId="Equation.3">
              <p:embed/>
            </p:oleObj>
          </a:graphicData>
        </a:graphic>
      </p:graphicFrame>
      <p:graphicFrame>
        <p:nvGraphicFramePr>
          <p:cNvPr id="709636" name="Object 4"/>
          <p:cNvGraphicFramePr>
            <a:graphicFrameLocks noChangeAspect="1"/>
          </p:cNvGraphicFramePr>
          <p:nvPr/>
        </p:nvGraphicFramePr>
        <p:xfrm>
          <a:off x="230828" y="5442577"/>
          <a:ext cx="2063107" cy="773665"/>
        </p:xfrm>
        <a:graphic>
          <a:graphicData uri="http://schemas.openxmlformats.org/presentationml/2006/ole">
            <p:oleObj spid="_x0000_s1056772" name="Equation" r:id="rId8" imgW="1625400" imgH="609480" progId="Equation.3">
              <p:embed/>
            </p:oleObj>
          </a:graphicData>
        </a:graphic>
      </p:graphicFrame>
      <p:sp>
        <p:nvSpPr>
          <p:cNvPr id="9" name="TextBox 8"/>
          <p:cNvSpPr txBox="1"/>
          <p:nvPr/>
        </p:nvSpPr>
        <p:spPr>
          <a:xfrm flipH="1">
            <a:off x="5561901" y="1162296"/>
            <a:ext cx="545284" cy="338554"/>
          </a:xfrm>
          <a:prstGeom prst="rect">
            <a:avLst/>
          </a:prstGeom>
          <a:solidFill>
            <a:schemeClr val="bg1"/>
          </a:solidFill>
        </p:spPr>
        <p:txBody>
          <a:bodyPr wrap="square" rtlCol="0">
            <a:spAutoFit/>
          </a:bodyPr>
          <a:lstStyle/>
          <a:p>
            <a:r>
              <a:rPr lang="en-US" sz="1600" b="1" dirty="0" smtClean="0"/>
              <a:t>fp2</a:t>
            </a:r>
            <a:endParaRPr lang="en-US" sz="1600" b="1" dirty="0"/>
          </a:p>
        </p:txBody>
      </p:sp>
      <p:sp>
        <p:nvSpPr>
          <p:cNvPr id="10" name="TextBox 9"/>
          <p:cNvSpPr txBox="1"/>
          <p:nvPr/>
        </p:nvSpPr>
        <p:spPr>
          <a:xfrm flipH="1">
            <a:off x="6720979" y="1365030"/>
            <a:ext cx="545284" cy="338554"/>
          </a:xfrm>
          <a:prstGeom prst="rect">
            <a:avLst/>
          </a:prstGeom>
          <a:solidFill>
            <a:schemeClr val="bg1"/>
          </a:solidFill>
        </p:spPr>
        <p:txBody>
          <a:bodyPr wrap="square" rtlCol="0">
            <a:spAutoFit/>
          </a:bodyPr>
          <a:lstStyle/>
          <a:p>
            <a:r>
              <a:rPr lang="en-US" sz="1600" b="1" dirty="0" smtClean="0"/>
              <a:t>fz1</a:t>
            </a:r>
            <a:endParaRPr lang="en-US" sz="1600"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17B23F77-B40D-436E-90BE-8B9EA9F70F64}" type="slidenum">
              <a:rPr lang="en-US" smtClean="0"/>
              <a:pPr/>
              <a:t>135</a:t>
            </a:fld>
            <a:endParaRPr lang="en-US" smtClean="0"/>
          </a:p>
        </p:txBody>
      </p:sp>
      <p:sp>
        <p:nvSpPr>
          <p:cNvPr id="30726" name="Rectangle 2"/>
          <p:cNvSpPr>
            <a:spLocks noGrp="1" noChangeArrowheads="1"/>
          </p:cNvSpPr>
          <p:nvPr>
            <p:ph type="title"/>
          </p:nvPr>
        </p:nvSpPr>
        <p:spPr>
          <a:xfrm>
            <a:off x="231775" y="142875"/>
            <a:ext cx="8458200" cy="637301"/>
          </a:xfrm>
        </p:spPr>
        <p:txBody>
          <a:bodyPr/>
          <a:lstStyle/>
          <a:p>
            <a:r>
              <a:rPr lang="en-US" sz="2800" dirty="0" smtClean="0">
                <a:solidFill>
                  <a:srgbClr val="C00000"/>
                </a:solidFill>
              </a:rPr>
              <a:t>Riso Compensation Theory</a:t>
            </a:r>
          </a:p>
        </p:txBody>
      </p:sp>
      <p:graphicFrame>
        <p:nvGraphicFramePr>
          <p:cNvPr id="30722" name="Object 6"/>
          <p:cNvGraphicFramePr>
            <a:graphicFrameLocks noChangeAspect="1"/>
          </p:cNvGraphicFramePr>
          <p:nvPr/>
        </p:nvGraphicFramePr>
        <p:xfrm>
          <a:off x="76200" y="735013"/>
          <a:ext cx="4391025" cy="2586037"/>
        </p:xfrm>
        <a:graphic>
          <a:graphicData uri="http://schemas.openxmlformats.org/presentationml/2006/ole">
            <p:oleObj spid="_x0000_s1057794" name="Visio" r:id="rId4" imgW="5569268" imgH="4184523" progId="Visio.Drawing.11">
              <p:embed/>
            </p:oleObj>
          </a:graphicData>
        </a:graphic>
      </p:graphicFrame>
      <p:graphicFrame>
        <p:nvGraphicFramePr>
          <p:cNvPr id="30723" name="Object 9"/>
          <p:cNvGraphicFramePr>
            <a:graphicFrameLocks noChangeAspect="1"/>
          </p:cNvGraphicFramePr>
          <p:nvPr/>
        </p:nvGraphicFramePr>
        <p:xfrm>
          <a:off x="4627563" y="755650"/>
          <a:ext cx="4516437" cy="2568575"/>
        </p:xfrm>
        <a:graphic>
          <a:graphicData uri="http://schemas.openxmlformats.org/presentationml/2006/ole">
            <p:oleObj spid="_x0000_s1057795" name="Visio" r:id="rId5" imgW="5569268" imgH="4184523" progId="Visio.Drawing.11">
              <p:embed/>
            </p:oleObj>
          </a:graphicData>
        </a:graphic>
      </p:graphicFrame>
      <p:graphicFrame>
        <p:nvGraphicFramePr>
          <p:cNvPr id="30724" name="Object 10"/>
          <p:cNvGraphicFramePr>
            <a:graphicFrameLocks noChangeAspect="1"/>
          </p:cNvGraphicFramePr>
          <p:nvPr/>
        </p:nvGraphicFramePr>
        <p:xfrm>
          <a:off x="1692275" y="3351213"/>
          <a:ext cx="5549900" cy="2947987"/>
        </p:xfrm>
        <a:graphic>
          <a:graphicData uri="http://schemas.openxmlformats.org/presentationml/2006/ole">
            <p:oleObj spid="_x0000_s1057796" name="Visio" r:id="rId6" imgW="5569268" imgH="4234244" progId="Visio.Drawing.11">
              <p:embed/>
            </p:oleObj>
          </a:graphicData>
        </a:graphic>
      </p:graphicFrame>
      <p:sp>
        <p:nvSpPr>
          <p:cNvPr id="10" name="Text Box 3"/>
          <p:cNvSpPr txBox="1">
            <a:spLocks noChangeArrowheads="1"/>
          </p:cNvSpPr>
          <p:nvPr/>
        </p:nvSpPr>
        <p:spPr bwMode="auto">
          <a:xfrm>
            <a:off x="4193753" y="1903238"/>
            <a:ext cx="312737" cy="707886"/>
          </a:xfrm>
          <a:prstGeom prst="rect">
            <a:avLst/>
          </a:prstGeom>
          <a:noFill/>
          <a:ln w="9525">
            <a:noFill/>
            <a:miter lim="800000"/>
            <a:headEnd/>
            <a:tailEnd/>
          </a:ln>
        </p:spPr>
        <p:txBody>
          <a:bodyPr>
            <a:spAutoFit/>
          </a:bodyPr>
          <a:lstStyle/>
          <a:p>
            <a:pPr>
              <a:spcBef>
                <a:spcPct val="50000"/>
              </a:spcBef>
            </a:pPr>
            <a:r>
              <a:rPr lang="en-US" sz="4000" b="1" dirty="0" smtClean="0">
                <a:solidFill>
                  <a:srgbClr val="0000FF"/>
                </a:solidFill>
              </a:rPr>
              <a:t>+</a:t>
            </a:r>
            <a:endParaRPr lang="en-US" sz="4000" b="1" dirty="0">
              <a:solidFill>
                <a:srgbClr val="0000FF"/>
              </a:solidFill>
            </a:endParaRPr>
          </a:p>
        </p:txBody>
      </p:sp>
      <p:sp>
        <p:nvSpPr>
          <p:cNvPr id="11" name="Text Box 4"/>
          <p:cNvSpPr txBox="1">
            <a:spLocks noChangeArrowheads="1"/>
          </p:cNvSpPr>
          <p:nvPr/>
        </p:nvSpPr>
        <p:spPr bwMode="auto">
          <a:xfrm>
            <a:off x="1112984" y="4285434"/>
            <a:ext cx="581592" cy="769441"/>
          </a:xfrm>
          <a:prstGeom prst="rect">
            <a:avLst/>
          </a:prstGeom>
          <a:noFill/>
          <a:ln w="9525">
            <a:noFill/>
            <a:miter lim="800000"/>
            <a:headEnd/>
            <a:tailEnd/>
          </a:ln>
        </p:spPr>
        <p:txBody>
          <a:bodyPr wrap="square">
            <a:spAutoFit/>
          </a:bodyPr>
          <a:lstStyle/>
          <a:p>
            <a:pPr>
              <a:spcBef>
                <a:spcPct val="50000"/>
              </a:spcBef>
            </a:pPr>
            <a:r>
              <a:rPr lang="en-US" sz="4400" b="1" dirty="0">
                <a:solidFill>
                  <a:srgbClr val="0000FF"/>
                </a:solidFill>
              </a:rPr>
              <a:t>=</a:t>
            </a:r>
          </a:p>
        </p:txBody>
      </p:sp>
      <p:sp>
        <p:nvSpPr>
          <p:cNvPr id="12" name="Text Box 8"/>
          <p:cNvSpPr txBox="1">
            <a:spLocks noChangeArrowheads="1"/>
          </p:cNvSpPr>
          <p:nvPr/>
        </p:nvSpPr>
        <p:spPr bwMode="auto">
          <a:xfrm>
            <a:off x="3467611" y="898263"/>
            <a:ext cx="674687" cy="369332"/>
          </a:xfrm>
          <a:prstGeom prst="rect">
            <a:avLst/>
          </a:prstGeom>
          <a:solidFill>
            <a:schemeClr val="bg1"/>
          </a:solidFill>
          <a:ln w="9525">
            <a:noFill/>
            <a:miter lim="800000"/>
            <a:headEnd/>
            <a:tailEnd/>
          </a:ln>
        </p:spPr>
        <p:txBody>
          <a:bodyPr>
            <a:spAutoFit/>
          </a:bodyPr>
          <a:lstStyle/>
          <a:p>
            <a:pPr>
              <a:spcBef>
                <a:spcPct val="50000"/>
              </a:spcBef>
            </a:pPr>
            <a:r>
              <a:rPr lang="en-US" b="1" dirty="0" smtClean="0"/>
              <a:t>Aol</a:t>
            </a:r>
            <a:endParaRPr lang="en-US" b="1" dirty="0"/>
          </a:p>
        </p:txBody>
      </p:sp>
      <p:sp>
        <p:nvSpPr>
          <p:cNvPr id="13" name="Text Box 9"/>
          <p:cNvSpPr txBox="1">
            <a:spLocks noChangeArrowheads="1"/>
          </p:cNvSpPr>
          <p:nvPr/>
        </p:nvSpPr>
        <p:spPr bwMode="auto">
          <a:xfrm>
            <a:off x="5115916" y="1537865"/>
            <a:ext cx="1175828" cy="369332"/>
          </a:xfrm>
          <a:prstGeom prst="rect">
            <a:avLst/>
          </a:prstGeom>
          <a:solidFill>
            <a:schemeClr val="bg1"/>
          </a:solidFill>
          <a:ln w="9525">
            <a:noFill/>
            <a:miter lim="800000"/>
            <a:headEnd/>
            <a:tailEnd/>
          </a:ln>
        </p:spPr>
        <p:txBody>
          <a:bodyPr wrap="square">
            <a:spAutoFit/>
          </a:bodyPr>
          <a:lstStyle/>
          <a:p>
            <a:pPr>
              <a:spcBef>
                <a:spcPct val="50000"/>
              </a:spcBef>
            </a:pPr>
            <a:r>
              <a:rPr lang="en-US" b="1" dirty="0" smtClean="0"/>
              <a:t>Aol </a:t>
            </a:r>
            <a:r>
              <a:rPr lang="en-US" b="1" dirty="0"/>
              <a:t>Load</a:t>
            </a:r>
          </a:p>
        </p:txBody>
      </p:sp>
      <p:sp>
        <p:nvSpPr>
          <p:cNvPr id="14" name="Text Box 9"/>
          <p:cNvSpPr txBox="1">
            <a:spLocks noChangeArrowheads="1"/>
          </p:cNvSpPr>
          <p:nvPr/>
        </p:nvSpPr>
        <p:spPr bwMode="auto">
          <a:xfrm>
            <a:off x="5461233" y="3484112"/>
            <a:ext cx="1426129" cy="369332"/>
          </a:xfrm>
          <a:prstGeom prst="rect">
            <a:avLst/>
          </a:prstGeom>
          <a:solidFill>
            <a:schemeClr val="bg1"/>
          </a:solidFill>
          <a:ln w="9525">
            <a:noFill/>
            <a:miter lim="800000"/>
            <a:headEnd/>
            <a:tailEnd/>
          </a:ln>
        </p:spPr>
        <p:txBody>
          <a:bodyPr wrap="square">
            <a:spAutoFit/>
          </a:bodyPr>
          <a:lstStyle/>
          <a:p>
            <a:pPr>
              <a:spcBef>
                <a:spcPct val="50000"/>
              </a:spcBef>
            </a:pPr>
            <a:r>
              <a:rPr lang="en-US" b="1" dirty="0" smtClean="0"/>
              <a:t>Loaded Aol</a:t>
            </a:r>
            <a:endParaRPr lang="en-US" b="1" dirty="0"/>
          </a:p>
        </p:txBody>
      </p:sp>
      <p:sp>
        <p:nvSpPr>
          <p:cNvPr id="15" name="TextBox 14"/>
          <p:cNvSpPr txBox="1"/>
          <p:nvPr/>
        </p:nvSpPr>
        <p:spPr>
          <a:xfrm flipH="1">
            <a:off x="3707934" y="3838384"/>
            <a:ext cx="545284" cy="338554"/>
          </a:xfrm>
          <a:prstGeom prst="rect">
            <a:avLst/>
          </a:prstGeom>
          <a:solidFill>
            <a:schemeClr val="bg1"/>
          </a:solidFill>
        </p:spPr>
        <p:txBody>
          <a:bodyPr wrap="square" rtlCol="0">
            <a:spAutoFit/>
          </a:bodyPr>
          <a:lstStyle/>
          <a:p>
            <a:r>
              <a:rPr lang="en-US" sz="1600" b="1" dirty="0" smtClean="0"/>
              <a:t>fp2</a:t>
            </a:r>
            <a:endParaRPr lang="en-US" sz="1600" b="1" dirty="0"/>
          </a:p>
        </p:txBody>
      </p:sp>
      <p:sp>
        <p:nvSpPr>
          <p:cNvPr id="16" name="TextBox 15"/>
          <p:cNvSpPr txBox="1"/>
          <p:nvPr/>
        </p:nvSpPr>
        <p:spPr>
          <a:xfrm flipH="1">
            <a:off x="4858624" y="3755893"/>
            <a:ext cx="545284" cy="338554"/>
          </a:xfrm>
          <a:prstGeom prst="rect">
            <a:avLst/>
          </a:prstGeom>
          <a:solidFill>
            <a:schemeClr val="bg1"/>
          </a:solidFill>
        </p:spPr>
        <p:txBody>
          <a:bodyPr wrap="square" rtlCol="0">
            <a:spAutoFit/>
          </a:bodyPr>
          <a:lstStyle/>
          <a:p>
            <a:r>
              <a:rPr lang="en-US" sz="1600" b="1" dirty="0" smtClean="0"/>
              <a:t>fz1</a:t>
            </a:r>
            <a:endParaRPr lang="en-US" sz="1600" b="1" dirty="0"/>
          </a:p>
        </p:txBody>
      </p:sp>
      <p:sp>
        <p:nvSpPr>
          <p:cNvPr id="17" name="TextBox 16"/>
          <p:cNvSpPr txBox="1"/>
          <p:nvPr/>
        </p:nvSpPr>
        <p:spPr>
          <a:xfrm flipH="1">
            <a:off x="532277" y="885460"/>
            <a:ext cx="491180" cy="307777"/>
          </a:xfrm>
          <a:prstGeom prst="rect">
            <a:avLst/>
          </a:prstGeom>
          <a:solidFill>
            <a:schemeClr val="bg1"/>
          </a:solidFill>
        </p:spPr>
        <p:txBody>
          <a:bodyPr wrap="square" rtlCol="0">
            <a:spAutoFit/>
          </a:bodyPr>
          <a:lstStyle/>
          <a:p>
            <a:r>
              <a:rPr lang="en-US" sz="1400" b="1" dirty="0" smtClean="0"/>
              <a:t>fp1</a:t>
            </a:r>
            <a:endParaRPr lang="en-US" sz="1400" b="1" dirty="0"/>
          </a:p>
        </p:txBody>
      </p:sp>
      <p:sp>
        <p:nvSpPr>
          <p:cNvPr id="18" name="TextBox 17"/>
          <p:cNvSpPr txBox="1"/>
          <p:nvPr/>
        </p:nvSpPr>
        <p:spPr>
          <a:xfrm flipH="1">
            <a:off x="2404420" y="3479056"/>
            <a:ext cx="491180" cy="307777"/>
          </a:xfrm>
          <a:prstGeom prst="rect">
            <a:avLst/>
          </a:prstGeom>
          <a:solidFill>
            <a:schemeClr val="bg1"/>
          </a:solidFill>
        </p:spPr>
        <p:txBody>
          <a:bodyPr wrap="square" rtlCol="0">
            <a:spAutoFit/>
          </a:bodyPr>
          <a:lstStyle/>
          <a:p>
            <a:r>
              <a:rPr lang="en-US" sz="1400" b="1" dirty="0" smtClean="0"/>
              <a:t>fp1</a:t>
            </a:r>
            <a:endParaRPr lang="en-US" sz="1400" b="1" dirty="0"/>
          </a:p>
        </p:txBody>
      </p:sp>
      <p:sp>
        <p:nvSpPr>
          <p:cNvPr id="19" name="TextBox 18"/>
          <p:cNvSpPr txBox="1"/>
          <p:nvPr/>
        </p:nvSpPr>
        <p:spPr>
          <a:xfrm flipH="1">
            <a:off x="6158918" y="979136"/>
            <a:ext cx="545284" cy="338554"/>
          </a:xfrm>
          <a:prstGeom prst="rect">
            <a:avLst/>
          </a:prstGeom>
          <a:solidFill>
            <a:schemeClr val="bg1"/>
          </a:solidFill>
        </p:spPr>
        <p:txBody>
          <a:bodyPr wrap="square" rtlCol="0">
            <a:spAutoFit/>
          </a:bodyPr>
          <a:lstStyle/>
          <a:p>
            <a:r>
              <a:rPr lang="en-US" sz="1600" b="1" dirty="0" smtClean="0"/>
              <a:t>fp2</a:t>
            </a:r>
            <a:endParaRPr lang="en-US" sz="1600" b="1" dirty="0"/>
          </a:p>
        </p:txBody>
      </p:sp>
      <p:sp>
        <p:nvSpPr>
          <p:cNvPr id="20" name="TextBox 19"/>
          <p:cNvSpPr txBox="1"/>
          <p:nvPr/>
        </p:nvSpPr>
        <p:spPr>
          <a:xfrm flipH="1">
            <a:off x="7234107" y="988924"/>
            <a:ext cx="545284" cy="338554"/>
          </a:xfrm>
          <a:prstGeom prst="rect">
            <a:avLst/>
          </a:prstGeom>
          <a:solidFill>
            <a:schemeClr val="bg1"/>
          </a:solidFill>
        </p:spPr>
        <p:txBody>
          <a:bodyPr wrap="square" rtlCol="0">
            <a:spAutoFit/>
          </a:bodyPr>
          <a:lstStyle/>
          <a:p>
            <a:r>
              <a:rPr lang="en-US" sz="1600" b="1" dirty="0" smtClean="0"/>
              <a:t>fz1</a:t>
            </a:r>
            <a:endParaRPr lang="en-US" sz="1600" b="1" dirty="0"/>
          </a:p>
        </p:txBody>
      </p:sp>
      <p:sp>
        <p:nvSpPr>
          <p:cNvPr id="22" name="TextBox 21"/>
          <p:cNvSpPr txBox="1"/>
          <p:nvPr/>
        </p:nvSpPr>
        <p:spPr>
          <a:xfrm>
            <a:off x="159391" y="6375633"/>
            <a:ext cx="5436168" cy="369332"/>
          </a:xfrm>
          <a:prstGeom prst="rect">
            <a:avLst/>
          </a:prstGeom>
          <a:noFill/>
        </p:spPr>
        <p:txBody>
          <a:bodyPr wrap="none" rtlCol="0">
            <a:spAutoFit/>
          </a:bodyPr>
          <a:lstStyle/>
          <a:p>
            <a:r>
              <a:rPr lang="en-US" b="1" dirty="0" smtClean="0">
                <a:solidFill>
                  <a:srgbClr val="0000FF"/>
                </a:solidFill>
              </a:rPr>
              <a:t>Note: </a:t>
            </a:r>
            <a:r>
              <a:rPr lang="en-US" dirty="0" smtClean="0"/>
              <a:t>Addition on Bode Plots = Linear Multiplication</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151001" y="115247"/>
            <a:ext cx="6992224"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Riso Compensation Design Steps</a:t>
            </a:r>
            <a:r>
              <a:rPr lang="en-US" b="1" dirty="0" smtClean="0">
                <a:solidFill>
                  <a:srgbClr val="C00000"/>
                </a:solidFill>
              </a:rPr>
              <a:t/>
            </a:r>
            <a:br>
              <a:rPr lang="en-US" b="1" dirty="0" smtClean="0">
                <a:solidFill>
                  <a:srgbClr val="C00000"/>
                </a:solidFill>
              </a:rPr>
            </a:br>
            <a:endParaRPr lang="el-GR" b="1" dirty="0" smtClean="0">
              <a:solidFill>
                <a:srgbClr val="C00000"/>
              </a:solidFill>
            </a:endParaRPr>
          </a:p>
        </p:txBody>
      </p:sp>
      <p:sp>
        <p:nvSpPr>
          <p:cNvPr id="11" name="TextBox 10"/>
          <p:cNvSpPr txBox="1"/>
          <p:nvPr/>
        </p:nvSpPr>
        <p:spPr>
          <a:xfrm>
            <a:off x="467804" y="702130"/>
            <a:ext cx="8684813" cy="5493812"/>
          </a:xfrm>
          <a:prstGeom prst="rect">
            <a:avLst/>
          </a:prstGeom>
          <a:noFill/>
        </p:spPr>
        <p:txBody>
          <a:bodyPr wrap="none" rtlCol="0">
            <a:spAutoFit/>
          </a:bodyPr>
          <a:lstStyle/>
          <a:p>
            <a:pPr marL="342900" indent="-342900">
              <a:buAutoNum type="arabicParenR"/>
            </a:pPr>
            <a:r>
              <a:rPr lang="en-US" dirty="0" smtClean="0"/>
              <a:t>Determine fp2 in Loaded Aol due to CLoad</a:t>
            </a:r>
          </a:p>
          <a:p>
            <a:pPr marL="800100" lvl="1" indent="-342900">
              <a:buAutoNum type="alphaUcParenR"/>
            </a:pPr>
            <a:r>
              <a:rPr lang="en-US" dirty="0" smtClean="0"/>
              <a:t>Measure in SPICE with CLoad on Op Amp Output</a:t>
            </a:r>
          </a:p>
          <a:p>
            <a:pPr marL="800100" lvl="1" indent="-342900"/>
            <a:endParaRPr lang="en-US" sz="900" dirty="0" smtClean="0"/>
          </a:p>
          <a:p>
            <a:pPr marL="342900" indent="-342900">
              <a:buAutoNum type="arabicParenR"/>
            </a:pPr>
            <a:r>
              <a:rPr lang="en-US" dirty="0" smtClean="0"/>
              <a:t>Plot fp2 on original Aol to create new Loaded Aol</a:t>
            </a:r>
          </a:p>
          <a:p>
            <a:pPr marL="342900" indent="-342900"/>
            <a:endParaRPr lang="en-US" sz="900" dirty="0" smtClean="0"/>
          </a:p>
          <a:p>
            <a:pPr marL="342900" indent="-342900"/>
            <a:r>
              <a:rPr lang="en-US" dirty="0" smtClean="0"/>
              <a:t>3)   Add Desired fz2 on to Loaded Aol Plot for Riso Compensation</a:t>
            </a:r>
          </a:p>
          <a:p>
            <a:pPr marL="800100" lvl="1" indent="-342900">
              <a:buAutoNum type="alphaUcParenR"/>
            </a:pPr>
            <a:r>
              <a:rPr lang="en-US" dirty="0" smtClean="0"/>
              <a:t>Keep fz1 </a:t>
            </a:r>
            <a:r>
              <a:rPr lang="en-US" u="sng" dirty="0" smtClean="0"/>
              <a:t>&lt;</a:t>
            </a:r>
            <a:r>
              <a:rPr lang="en-US" dirty="0" smtClean="0"/>
              <a:t> 10*fp2 </a:t>
            </a:r>
            <a:r>
              <a:rPr lang="en-US" i="1" dirty="0" smtClean="0"/>
              <a:t>(Case A)</a:t>
            </a:r>
          </a:p>
          <a:p>
            <a:pPr marL="800100" lvl="1" indent="-342900">
              <a:buAutoNum type="alphaUcParenR"/>
            </a:pPr>
            <a:r>
              <a:rPr lang="en-US" dirty="0" smtClean="0"/>
              <a:t>Or keep the Loaded Aol Magnitude at fz1 </a:t>
            </a:r>
            <a:r>
              <a:rPr lang="en-US" u="sng" dirty="0" smtClean="0"/>
              <a:t>&gt;</a:t>
            </a:r>
            <a:r>
              <a:rPr lang="en-US" dirty="0" smtClean="0"/>
              <a:t> 0dB </a:t>
            </a:r>
            <a:r>
              <a:rPr lang="en-US" i="1" dirty="0" smtClean="0"/>
              <a:t>(Case B)</a:t>
            </a:r>
          </a:p>
          <a:p>
            <a:pPr marL="800100" lvl="1" indent="-342900"/>
            <a:r>
              <a:rPr lang="en-US" i="1" dirty="0" smtClean="0"/>
              <a:t>      </a:t>
            </a:r>
            <a:r>
              <a:rPr lang="en-US" dirty="0" smtClean="0"/>
              <a:t>(fz1</a:t>
            </a:r>
            <a:r>
              <a:rPr lang="en-US" u="sng" dirty="0" smtClean="0"/>
              <a:t>&gt;</a:t>
            </a:r>
            <a:r>
              <a:rPr lang="en-US" dirty="0" smtClean="0"/>
              <a:t>10dB will allow for Aol variation of ½ Decade in Unity Gain Bandwidth)</a:t>
            </a:r>
          </a:p>
          <a:p>
            <a:pPr marL="800100" lvl="1" indent="-342900"/>
            <a:endParaRPr lang="en-US" sz="900" dirty="0" smtClean="0"/>
          </a:p>
          <a:p>
            <a:pPr marL="342900" indent="-342900"/>
            <a:r>
              <a:rPr lang="en-US" dirty="0" smtClean="0"/>
              <a:t>4)  Compute value for Riso based on plotted fz1</a:t>
            </a:r>
          </a:p>
          <a:p>
            <a:pPr marL="342900" indent="-342900"/>
            <a:endParaRPr lang="en-US" sz="900" dirty="0" smtClean="0"/>
          </a:p>
          <a:p>
            <a:pPr marL="342900" indent="-342900"/>
            <a:r>
              <a:rPr lang="en-US" dirty="0" smtClean="0"/>
              <a:t>5)  SPICE simulation with Riso for Loop Gain (</a:t>
            </a:r>
            <a:r>
              <a:rPr lang="en-US" dirty="0" err="1" smtClean="0"/>
              <a:t>Aol</a:t>
            </a:r>
            <a:r>
              <a:rPr lang="en-US" dirty="0" err="1" smtClean="0">
                <a:latin typeface="Symbol" pitchFamily="18" charset="2"/>
              </a:rPr>
              <a:t>b</a:t>
            </a:r>
            <a:r>
              <a:rPr lang="en-US" dirty="0" smtClean="0"/>
              <a:t>) Magnitude and Phase</a:t>
            </a:r>
          </a:p>
          <a:p>
            <a:pPr marL="342900" indent="-342900"/>
            <a:endParaRPr lang="en-US" sz="900" dirty="0" smtClean="0"/>
          </a:p>
          <a:p>
            <a:pPr marL="342900" indent="-342900">
              <a:buAutoNum type="arabicParenR" startAt="6"/>
            </a:pPr>
            <a:r>
              <a:rPr lang="en-US" dirty="0" smtClean="0"/>
              <a:t>Adjust Riso Compensation if greater Loop Gain (</a:t>
            </a:r>
            <a:r>
              <a:rPr lang="en-US" dirty="0" err="1" smtClean="0"/>
              <a:t>Aol</a:t>
            </a:r>
            <a:r>
              <a:rPr lang="en-US" dirty="0" err="1" smtClean="0">
                <a:latin typeface="Symbol" pitchFamily="18" charset="2"/>
              </a:rPr>
              <a:t>b</a:t>
            </a:r>
            <a:r>
              <a:rPr lang="en-US" dirty="0" smtClean="0"/>
              <a:t>) phase margin desired</a:t>
            </a:r>
          </a:p>
          <a:p>
            <a:pPr marL="342900" indent="-342900"/>
            <a:endParaRPr lang="en-US" sz="900" dirty="0" smtClean="0"/>
          </a:p>
          <a:p>
            <a:pPr marL="457200" indent="-457200">
              <a:buAutoNum type="arabicParenR" startAt="7"/>
            </a:pPr>
            <a:r>
              <a:rPr lang="en-US" dirty="0" smtClean="0"/>
              <a:t>Check closed loop AC response for VOUT/VIN</a:t>
            </a:r>
          </a:p>
          <a:p>
            <a:pPr marL="914400" lvl="1" indent="-457200">
              <a:buAutoNum type="alphaUcParenR"/>
            </a:pPr>
            <a:r>
              <a:rPr lang="en-US" dirty="0" smtClean="0"/>
              <a:t>Look for peaking which indicates marginal stability</a:t>
            </a:r>
          </a:p>
          <a:p>
            <a:pPr marL="914400" lvl="1" indent="-457200">
              <a:buAutoNum type="alphaUcParenR"/>
            </a:pPr>
            <a:r>
              <a:rPr lang="en-US" dirty="0" smtClean="0"/>
              <a:t>Check if closed AC response is acceptable for end application</a:t>
            </a:r>
          </a:p>
          <a:p>
            <a:pPr marL="342900" indent="-342900"/>
            <a:endParaRPr lang="en-US" sz="900" dirty="0" smtClean="0"/>
          </a:p>
          <a:p>
            <a:pPr marL="457200" indent="-457200">
              <a:buAutoNum type="arabicParenR" startAt="8"/>
            </a:pPr>
            <a:r>
              <a:rPr lang="en-US" dirty="0" smtClean="0"/>
              <a:t>Check Transient response for VOUT/VIN </a:t>
            </a:r>
          </a:p>
          <a:p>
            <a:pPr marL="914400" lvl="1" indent="-457200">
              <a:buAutoNum type="alphaUcParenR"/>
            </a:pPr>
            <a:r>
              <a:rPr lang="en-US" dirty="0" smtClean="0"/>
              <a:t>Overshoot and ringing in the time domain indicates marginal stability </a:t>
            </a:r>
          </a:p>
          <a:p>
            <a:pPr marL="914400" lvl="1" indent="-457200">
              <a:buAutoNum type="alphaUcParenR"/>
            </a:pPr>
            <a:r>
              <a:rPr lang="en-US" dirty="0" smtClean="0"/>
              <a:t>Determine if settling time is acceptable for end application</a:t>
            </a:r>
            <a:endParaRPr lang="en-US" dirty="0"/>
          </a:p>
        </p:txBody>
      </p:sp>
      <p:sp>
        <p:nvSpPr>
          <p:cNvPr id="4"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136</a:t>
            </a:fld>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332" name="Picture 4"/>
          <p:cNvPicPr>
            <a:picLocks noChangeAspect="1" noChangeArrowheads="1"/>
          </p:cNvPicPr>
          <p:nvPr/>
        </p:nvPicPr>
        <p:blipFill>
          <a:blip r:embed="rId3" cstate="print"/>
          <a:srcRect/>
          <a:stretch>
            <a:fillRect/>
          </a:stretch>
        </p:blipFill>
        <p:spPr bwMode="auto">
          <a:xfrm>
            <a:off x="58722" y="1233182"/>
            <a:ext cx="8187040" cy="5150243"/>
          </a:xfrm>
          <a:prstGeom prst="rect">
            <a:avLst/>
          </a:prstGeom>
          <a:noFill/>
          <a:ln w="9525">
            <a:noFill/>
            <a:miter lim="800000"/>
            <a:headEnd/>
            <a:tailEnd/>
          </a:ln>
          <a:effectLst/>
        </p:spPr>
      </p:pic>
      <p:sp>
        <p:nvSpPr>
          <p:cNvPr id="64515" name="Rectangle 2"/>
          <p:cNvSpPr>
            <a:spLocks noGrp="1" noChangeArrowheads="1"/>
          </p:cNvSpPr>
          <p:nvPr>
            <p:ph type="title"/>
          </p:nvPr>
        </p:nvSpPr>
        <p:spPr bwMode="auto">
          <a:xfrm>
            <a:off x="306896" y="90080"/>
            <a:ext cx="4560379" cy="79076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1),2) Loaded Aol and fp2</a:t>
            </a:r>
            <a:br>
              <a:rPr lang="en-US" sz="2800" b="1" dirty="0" smtClean="0">
                <a:solidFill>
                  <a:srgbClr val="C00000"/>
                </a:solidFill>
              </a:rPr>
            </a:br>
            <a:endParaRPr lang="el-GR" sz="2800" b="1" dirty="0" smtClean="0">
              <a:solidFill>
                <a:srgbClr val="C00000"/>
              </a:solidFill>
            </a:endParaRPr>
          </a:p>
        </p:txBody>
      </p:sp>
      <p:sp>
        <p:nvSpPr>
          <p:cNvPr id="6"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137</a:t>
            </a:fld>
            <a:endParaRPr lang="en-US" dirty="0"/>
          </a:p>
        </p:txBody>
      </p:sp>
      <p:sp>
        <p:nvSpPr>
          <p:cNvPr id="7" name="TextBox 6"/>
          <p:cNvSpPr txBox="1"/>
          <p:nvPr/>
        </p:nvSpPr>
        <p:spPr>
          <a:xfrm>
            <a:off x="192947" y="6157519"/>
            <a:ext cx="3696525" cy="584775"/>
          </a:xfrm>
          <a:prstGeom prst="rect">
            <a:avLst/>
          </a:prstGeom>
          <a:solidFill>
            <a:schemeClr val="bg1"/>
          </a:solidFill>
          <a:ln>
            <a:solidFill>
              <a:schemeClr val="accent1"/>
            </a:solidFill>
          </a:ln>
        </p:spPr>
        <p:txBody>
          <a:bodyPr wrap="none" rtlCol="0">
            <a:spAutoFit/>
          </a:bodyPr>
          <a:lstStyle/>
          <a:p>
            <a:r>
              <a:rPr lang="en-US" sz="1600" dirty="0" smtClean="0"/>
              <a:t>Case A, CLoad=1uF, fp2=2.98kHz</a:t>
            </a:r>
          </a:p>
          <a:p>
            <a:r>
              <a:rPr lang="en-US" sz="1600" dirty="0" smtClean="0"/>
              <a:t>Case B, CLoad=2.9nF, fp2=983.37kHz</a:t>
            </a:r>
            <a:endParaRPr lang="en-US" sz="1600" dirty="0"/>
          </a:p>
        </p:txBody>
      </p:sp>
      <p:sp>
        <p:nvSpPr>
          <p:cNvPr id="9" name="Rectangle 8"/>
          <p:cNvSpPr/>
          <p:nvPr/>
        </p:nvSpPr>
        <p:spPr>
          <a:xfrm>
            <a:off x="1778467" y="3338818"/>
            <a:ext cx="1644241" cy="201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30199" y="2692866"/>
            <a:ext cx="1424729" cy="1845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9330" name="Picture 2"/>
          <p:cNvPicPr>
            <a:picLocks noChangeAspect="1" noChangeArrowheads="1"/>
          </p:cNvPicPr>
          <p:nvPr/>
        </p:nvPicPr>
        <p:blipFill>
          <a:blip r:embed="rId4" cstate="print"/>
          <a:srcRect l="3451" t="8807" r="3501" b="6740"/>
          <a:stretch>
            <a:fillRect/>
          </a:stretch>
        </p:blipFill>
        <p:spPr bwMode="auto">
          <a:xfrm>
            <a:off x="4907560" y="100668"/>
            <a:ext cx="4236440" cy="1769713"/>
          </a:xfrm>
          <a:prstGeom prst="rect">
            <a:avLst/>
          </a:prstGeom>
          <a:solidFill>
            <a:schemeClr val="bg1"/>
          </a:solidFill>
          <a:ln w="9525">
            <a:noFill/>
            <a:miter lim="800000"/>
            <a:headEnd/>
            <a:tailEnd/>
          </a:ln>
          <a:effectLst/>
        </p:spPr>
      </p:pic>
      <p:sp>
        <p:nvSpPr>
          <p:cNvPr id="12" name="Rectangle 11"/>
          <p:cNvSpPr/>
          <p:nvPr/>
        </p:nvSpPr>
        <p:spPr>
          <a:xfrm>
            <a:off x="3246539" y="5194183"/>
            <a:ext cx="729843" cy="552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82373" y="4407016"/>
            <a:ext cx="845891" cy="552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264952" y="257860"/>
            <a:ext cx="8560265"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3) Add fz1 on Loaded Aol</a:t>
            </a:r>
            <a:endParaRPr lang="el-GR" sz="2800" b="1" dirty="0" smtClean="0">
              <a:solidFill>
                <a:srgbClr val="C00000"/>
              </a:solidFill>
            </a:endParaRPr>
          </a:p>
        </p:txBody>
      </p:sp>
      <p:sp>
        <p:nvSpPr>
          <p:cNvPr id="3"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138</a:t>
            </a:fld>
            <a:endParaRPr lang="en-US" dirty="0"/>
          </a:p>
        </p:txBody>
      </p:sp>
      <p:pic>
        <p:nvPicPr>
          <p:cNvPr id="737282" name="Picture 2"/>
          <p:cNvPicPr>
            <a:picLocks noChangeAspect="1" noChangeArrowheads="1"/>
          </p:cNvPicPr>
          <p:nvPr/>
        </p:nvPicPr>
        <p:blipFill>
          <a:blip r:embed="rId3" cstate="print"/>
          <a:srcRect/>
          <a:stretch>
            <a:fillRect/>
          </a:stretch>
        </p:blipFill>
        <p:spPr bwMode="auto">
          <a:xfrm>
            <a:off x="234892" y="863643"/>
            <a:ext cx="8565421" cy="5388272"/>
          </a:xfrm>
          <a:prstGeom prst="rect">
            <a:avLst/>
          </a:prstGeom>
          <a:noFill/>
          <a:ln w="9525">
            <a:noFill/>
            <a:miter lim="800000"/>
            <a:headEnd/>
            <a:tailEnd/>
          </a:ln>
          <a:effectLst/>
        </p:spPr>
      </p:pic>
      <p:sp>
        <p:nvSpPr>
          <p:cNvPr id="6" name="TextBox 5"/>
          <p:cNvSpPr txBox="1"/>
          <p:nvPr/>
        </p:nvSpPr>
        <p:spPr>
          <a:xfrm>
            <a:off x="159391" y="6082018"/>
            <a:ext cx="3526606" cy="584775"/>
          </a:xfrm>
          <a:prstGeom prst="rect">
            <a:avLst/>
          </a:prstGeom>
          <a:solidFill>
            <a:schemeClr val="bg1"/>
          </a:solidFill>
          <a:ln>
            <a:solidFill>
              <a:schemeClr val="accent1"/>
            </a:solidFill>
          </a:ln>
        </p:spPr>
        <p:txBody>
          <a:bodyPr wrap="none" rtlCol="0">
            <a:spAutoFit/>
          </a:bodyPr>
          <a:lstStyle/>
          <a:p>
            <a:r>
              <a:rPr lang="en-US" sz="1600" dirty="0" smtClean="0"/>
              <a:t>Case A, CLoad=1uF, fz1=29.8kHz</a:t>
            </a:r>
          </a:p>
          <a:p>
            <a:r>
              <a:rPr lang="en-US" sz="1600" dirty="0" smtClean="0"/>
              <a:t>Case B, CLoad=2.9nF, fz1=4.07MHz</a:t>
            </a:r>
            <a:endParaRPr lang="en-US" sz="1600" dirty="0"/>
          </a:p>
        </p:txBody>
      </p:sp>
      <p:sp>
        <p:nvSpPr>
          <p:cNvPr id="7" name="Rectangle 6"/>
          <p:cNvSpPr/>
          <p:nvPr/>
        </p:nvSpPr>
        <p:spPr>
          <a:xfrm>
            <a:off x="4819359" y="3432234"/>
            <a:ext cx="771816" cy="553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97817" y="4095227"/>
            <a:ext cx="887834" cy="553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05244" y="3540154"/>
            <a:ext cx="560664" cy="201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47024" y="3549649"/>
            <a:ext cx="581025" cy="1848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306897" y="316583"/>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4) Compute Value for Riso</a:t>
            </a:r>
            <a:endParaRPr lang="el-GR" sz="2800" b="1" dirty="0" smtClean="0">
              <a:solidFill>
                <a:srgbClr val="C00000"/>
              </a:solidFill>
            </a:endParaRPr>
          </a:p>
        </p:txBody>
      </p:sp>
      <p:sp>
        <p:nvSpPr>
          <p:cNvPr id="3"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139</a:t>
            </a:fld>
            <a:endParaRPr lang="en-US" dirty="0"/>
          </a:p>
        </p:txBody>
      </p:sp>
      <p:sp>
        <p:nvSpPr>
          <p:cNvPr id="4" name="TextBox 3"/>
          <p:cNvSpPr txBox="1"/>
          <p:nvPr/>
        </p:nvSpPr>
        <p:spPr>
          <a:xfrm>
            <a:off x="2978092" y="872455"/>
            <a:ext cx="3526606" cy="584775"/>
          </a:xfrm>
          <a:prstGeom prst="rect">
            <a:avLst/>
          </a:prstGeom>
          <a:solidFill>
            <a:schemeClr val="bg1"/>
          </a:solidFill>
          <a:ln>
            <a:solidFill>
              <a:schemeClr val="accent1"/>
            </a:solidFill>
          </a:ln>
        </p:spPr>
        <p:txBody>
          <a:bodyPr wrap="none" rtlCol="0">
            <a:spAutoFit/>
          </a:bodyPr>
          <a:lstStyle/>
          <a:p>
            <a:r>
              <a:rPr lang="en-US" sz="1600" dirty="0" smtClean="0"/>
              <a:t>Case A, CLoad=1uF, fz1=29.8kHz</a:t>
            </a:r>
          </a:p>
          <a:p>
            <a:r>
              <a:rPr lang="en-US" sz="1600" dirty="0" smtClean="0"/>
              <a:t>Case B, CLoad=2.9nF, fz1=4.07MHz</a:t>
            </a:r>
            <a:endParaRPr lang="en-US" sz="1600" dirty="0"/>
          </a:p>
        </p:txBody>
      </p:sp>
      <p:graphicFrame>
        <p:nvGraphicFramePr>
          <p:cNvPr id="898050" name="Object 2"/>
          <p:cNvGraphicFramePr>
            <a:graphicFrameLocks noChangeAspect="1"/>
          </p:cNvGraphicFramePr>
          <p:nvPr/>
        </p:nvGraphicFramePr>
        <p:xfrm>
          <a:off x="448098" y="1661152"/>
          <a:ext cx="2063750" cy="1323975"/>
        </p:xfrm>
        <a:graphic>
          <a:graphicData uri="http://schemas.openxmlformats.org/presentationml/2006/ole">
            <p:oleObj spid="_x0000_s1058818" name="Equation" r:id="rId4" imgW="1625400" imgH="1041120" progId="Equation.3">
              <p:embed/>
            </p:oleObj>
          </a:graphicData>
        </a:graphic>
      </p:graphicFrame>
      <p:graphicFrame>
        <p:nvGraphicFramePr>
          <p:cNvPr id="898051" name="Object 3"/>
          <p:cNvGraphicFramePr>
            <a:graphicFrameLocks noChangeAspect="1"/>
          </p:cNvGraphicFramePr>
          <p:nvPr/>
        </p:nvGraphicFramePr>
        <p:xfrm>
          <a:off x="3019424" y="1628775"/>
          <a:ext cx="4772025" cy="1531046"/>
        </p:xfrm>
        <a:graphic>
          <a:graphicData uri="http://schemas.openxmlformats.org/presentationml/2006/ole">
            <p:oleObj spid="_x0000_s1058819" name="Equation" r:id="rId5" imgW="4838400" imgH="1549080" progId="Equation.3">
              <p:embed/>
            </p:oleObj>
          </a:graphicData>
        </a:graphic>
      </p:graphicFrame>
      <p:graphicFrame>
        <p:nvGraphicFramePr>
          <p:cNvPr id="898052" name="Object 4"/>
          <p:cNvGraphicFramePr>
            <a:graphicFrameLocks noChangeAspect="1"/>
          </p:cNvGraphicFramePr>
          <p:nvPr/>
        </p:nvGraphicFramePr>
        <p:xfrm>
          <a:off x="3018666" y="3425316"/>
          <a:ext cx="4761495" cy="1413383"/>
        </p:xfrm>
        <a:graphic>
          <a:graphicData uri="http://schemas.openxmlformats.org/presentationml/2006/ole">
            <p:oleObj spid="_x0000_s1058820" name="Equation" r:id="rId6" imgW="3517560" imgH="1041120" progId="Equation.3">
              <p:embed/>
            </p:oleObj>
          </a:graphicData>
        </a:graphic>
      </p:graphicFrame>
      <p:cxnSp>
        <p:nvCxnSpPr>
          <p:cNvPr id="9" name="Straight Connector 8"/>
          <p:cNvCxnSpPr/>
          <p:nvPr/>
        </p:nvCxnSpPr>
        <p:spPr>
          <a:xfrm>
            <a:off x="3629025" y="1895475"/>
            <a:ext cx="2076450"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29025" y="3676650"/>
            <a:ext cx="2076450"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231775" y="142875"/>
            <a:ext cx="8716840" cy="814388"/>
          </a:xfrm>
        </p:spPr>
        <p:txBody>
          <a:bodyPr/>
          <a:lstStyle/>
          <a:p>
            <a:r>
              <a:rPr lang="en-US" sz="2800" dirty="0" smtClean="0">
                <a:solidFill>
                  <a:srgbClr val="C00000"/>
                </a:solidFill>
              </a:rPr>
              <a:t>Capacitor and Inductor - Impedance vs Frequency</a:t>
            </a:r>
          </a:p>
        </p:txBody>
      </p:sp>
      <p:pic>
        <p:nvPicPr>
          <p:cNvPr id="40961" name="Picture 1"/>
          <p:cNvPicPr>
            <a:picLocks noChangeAspect="1" noChangeArrowheads="1"/>
          </p:cNvPicPr>
          <p:nvPr/>
        </p:nvPicPr>
        <p:blipFill>
          <a:blip r:embed="rId3" cstate="print"/>
          <a:srcRect/>
          <a:stretch>
            <a:fillRect/>
          </a:stretch>
        </p:blipFill>
        <p:spPr bwMode="auto">
          <a:xfrm>
            <a:off x="252922" y="769783"/>
            <a:ext cx="8429440" cy="5238757"/>
          </a:xfrm>
          <a:prstGeom prst="rect">
            <a:avLst/>
          </a:prstGeom>
          <a:noFill/>
          <a:ln w="9525">
            <a:noFill/>
            <a:miter lim="800000"/>
            <a:headEnd/>
            <a:tailEnd/>
          </a:ln>
          <a:effectLst/>
        </p:spPr>
      </p:pic>
      <p:sp>
        <p:nvSpPr>
          <p:cNvPr id="4"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14</a:t>
            </a:fld>
            <a:endParaRPr lang="en-US" dirty="0"/>
          </a:p>
        </p:txBody>
      </p:sp>
      <p:sp>
        <p:nvSpPr>
          <p:cNvPr id="5" name="TextBox 4"/>
          <p:cNvSpPr txBox="1"/>
          <p:nvPr/>
        </p:nvSpPr>
        <p:spPr>
          <a:xfrm>
            <a:off x="2260600" y="4660900"/>
            <a:ext cx="1500475" cy="523220"/>
          </a:xfrm>
          <a:prstGeom prst="rect">
            <a:avLst/>
          </a:prstGeom>
          <a:solidFill>
            <a:schemeClr val="bg1"/>
          </a:solidFill>
          <a:ln w="12700">
            <a:solidFill>
              <a:srgbClr val="0000FF"/>
            </a:solidFill>
          </a:ln>
        </p:spPr>
        <p:txBody>
          <a:bodyPr wrap="none" rtlCol="0">
            <a:spAutoFit/>
          </a:bodyPr>
          <a:lstStyle/>
          <a:p>
            <a:r>
              <a:rPr lang="en-US" sz="1400" dirty="0" smtClean="0">
                <a:solidFill>
                  <a:srgbClr val="0000FF"/>
                </a:solidFill>
              </a:rPr>
              <a:t>Low frequency=</a:t>
            </a:r>
          </a:p>
          <a:p>
            <a:r>
              <a:rPr lang="en-US" sz="1400" dirty="0" smtClean="0">
                <a:solidFill>
                  <a:srgbClr val="0000FF"/>
                </a:solidFill>
              </a:rPr>
              <a:t>Low Impedance</a:t>
            </a:r>
            <a:endParaRPr lang="en-US" sz="1400" dirty="0">
              <a:solidFill>
                <a:srgbClr val="0000FF"/>
              </a:solidFill>
            </a:endParaRPr>
          </a:p>
        </p:txBody>
      </p:sp>
      <p:sp>
        <p:nvSpPr>
          <p:cNvPr id="6" name="TextBox 5"/>
          <p:cNvSpPr txBox="1"/>
          <p:nvPr/>
        </p:nvSpPr>
        <p:spPr>
          <a:xfrm>
            <a:off x="5908675" y="1050925"/>
            <a:ext cx="1487908" cy="523220"/>
          </a:xfrm>
          <a:prstGeom prst="rect">
            <a:avLst/>
          </a:prstGeom>
          <a:solidFill>
            <a:schemeClr val="bg1"/>
          </a:solidFill>
          <a:ln w="12700">
            <a:solidFill>
              <a:srgbClr val="0000FF"/>
            </a:solidFill>
          </a:ln>
        </p:spPr>
        <p:txBody>
          <a:bodyPr wrap="none" rtlCol="0">
            <a:spAutoFit/>
          </a:bodyPr>
          <a:lstStyle/>
          <a:p>
            <a:r>
              <a:rPr lang="en-US" sz="1400" dirty="0" smtClean="0">
                <a:solidFill>
                  <a:srgbClr val="0000FF"/>
                </a:solidFill>
              </a:rPr>
              <a:t>High frequency=</a:t>
            </a:r>
          </a:p>
          <a:p>
            <a:r>
              <a:rPr lang="en-US" sz="1400" dirty="0" smtClean="0">
                <a:solidFill>
                  <a:srgbClr val="0000FF"/>
                </a:solidFill>
              </a:rPr>
              <a:t>High Impedance</a:t>
            </a:r>
            <a:endParaRPr lang="en-US" sz="1400" dirty="0">
              <a:solidFill>
                <a:srgbClr val="0000FF"/>
              </a:solidFill>
            </a:endParaRPr>
          </a:p>
        </p:txBody>
      </p:sp>
      <p:sp>
        <p:nvSpPr>
          <p:cNvPr id="7" name="TextBox 6"/>
          <p:cNvSpPr txBox="1"/>
          <p:nvPr/>
        </p:nvSpPr>
        <p:spPr>
          <a:xfrm>
            <a:off x="2085975" y="1035050"/>
            <a:ext cx="1487908" cy="523220"/>
          </a:xfrm>
          <a:prstGeom prst="rect">
            <a:avLst/>
          </a:prstGeom>
          <a:solidFill>
            <a:schemeClr val="bg1"/>
          </a:solidFill>
          <a:ln w="12700">
            <a:solidFill>
              <a:schemeClr val="tx2">
                <a:lumMod val="75000"/>
              </a:schemeClr>
            </a:solidFill>
          </a:ln>
        </p:spPr>
        <p:txBody>
          <a:bodyPr wrap="none" rtlCol="0">
            <a:spAutoFit/>
          </a:bodyPr>
          <a:lstStyle/>
          <a:p>
            <a:r>
              <a:rPr lang="en-US" sz="1400" dirty="0" smtClean="0">
                <a:solidFill>
                  <a:schemeClr val="tx2">
                    <a:lumMod val="75000"/>
                  </a:schemeClr>
                </a:solidFill>
              </a:rPr>
              <a:t>Low frequency=</a:t>
            </a:r>
          </a:p>
          <a:p>
            <a:r>
              <a:rPr lang="en-US" sz="1400" dirty="0" smtClean="0">
                <a:solidFill>
                  <a:schemeClr val="tx2">
                    <a:lumMod val="75000"/>
                  </a:schemeClr>
                </a:solidFill>
              </a:rPr>
              <a:t>High Impedance</a:t>
            </a:r>
            <a:endParaRPr lang="en-US" sz="1400" dirty="0">
              <a:solidFill>
                <a:schemeClr val="tx2">
                  <a:lumMod val="75000"/>
                </a:schemeClr>
              </a:solidFill>
            </a:endParaRPr>
          </a:p>
        </p:txBody>
      </p:sp>
      <p:sp>
        <p:nvSpPr>
          <p:cNvPr id="8" name="TextBox 7"/>
          <p:cNvSpPr txBox="1"/>
          <p:nvPr/>
        </p:nvSpPr>
        <p:spPr>
          <a:xfrm>
            <a:off x="5819775" y="4664075"/>
            <a:ext cx="1487908" cy="523220"/>
          </a:xfrm>
          <a:prstGeom prst="rect">
            <a:avLst/>
          </a:prstGeom>
          <a:solidFill>
            <a:schemeClr val="bg1"/>
          </a:solidFill>
          <a:ln w="12700">
            <a:solidFill>
              <a:schemeClr val="tx2">
                <a:lumMod val="75000"/>
              </a:schemeClr>
            </a:solidFill>
          </a:ln>
        </p:spPr>
        <p:txBody>
          <a:bodyPr wrap="none" rtlCol="0">
            <a:spAutoFit/>
          </a:bodyPr>
          <a:lstStyle/>
          <a:p>
            <a:r>
              <a:rPr lang="en-US" sz="1400" dirty="0" smtClean="0">
                <a:solidFill>
                  <a:schemeClr val="tx2">
                    <a:lumMod val="75000"/>
                  </a:schemeClr>
                </a:solidFill>
              </a:rPr>
              <a:t>High frequency=</a:t>
            </a:r>
          </a:p>
          <a:p>
            <a:r>
              <a:rPr lang="en-US" sz="1400" dirty="0" smtClean="0">
                <a:solidFill>
                  <a:schemeClr val="tx2">
                    <a:lumMod val="75000"/>
                  </a:schemeClr>
                </a:solidFill>
              </a:rPr>
              <a:t>Low Impedance</a:t>
            </a:r>
            <a:endParaRPr lang="en-US" sz="1400" dirty="0">
              <a:solidFill>
                <a:schemeClr val="tx2">
                  <a:lumMod val="75000"/>
                </a:schemeClr>
              </a:solidFill>
            </a:endParaRPr>
          </a:p>
        </p:txBody>
      </p:sp>
      <p:sp>
        <p:nvSpPr>
          <p:cNvPr id="9" name="Rectangle 8"/>
          <p:cNvSpPr/>
          <p:nvPr/>
        </p:nvSpPr>
        <p:spPr>
          <a:xfrm>
            <a:off x="6472238" y="2714625"/>
            <a:ext cx="1285875" cy="3905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52550" y="2533650"/>
            <a:ext cx="1371600" cy="40004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100" name="Picture 4"/>
          <p:cNvPicPr>
            <a:picLocks noChangeAspect="1" noChangeArrowheads="1"/>
          </p:cNvPicPr>
          <p:nvPr/>
        </p:nvPicPr>
        <p:blipFill>
          <a:blip r:embed="rId3" cstate="print"/>
          <a:srcRect/>
          <a:stretch>
            <a:fillRect/>
          </a:stretch>
        </p:blipFill>
        <p:spPr bwMode="auto">
          <a:xfrm>
            <a:off x="41945" y="748629"/>
            <a:ext cx="9038267" cy="5685727"/>
          </a:xfrm>
          <a:prstGeom prst="rect">
            <a:avLst/>
          </a:prstGeom>
          <a:noFill/>
          <a:ln w="9525">
            <a:noFill/>
            <a:miter lim="800000"/>
            <a:headEnd/>
            <a:tailEnd/>
          </a:ln>
          <a:effectLst/>
        </p:spPr>
      </p:pic>
      <p:sp>
        <p:nvSpPr>
          <p:cNvPr id="64515" name="Rectangle 2"/>
          <p:cNvSpPr>
            <a:spLocks noGrp="1" noChangeArrowheads="1"/>
          </p:cNvSpPr>
          <p:nvPr>
            <p:ph type="title"/>
          </p:nvPr>
        </p:nvSpPr>
        <p:spPr bwMode="auto">
          <a:xfrm>
            <a:off x="166554" y="142686"/>
            <a:ext cx="4872171" cy="82432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5),6) Loop Gain, Case A</a:t>
            </a:r>
            <a:endParaRPr lang="el-GR" sz="2800" b="1" dirty="0" smtClean="0">
              <a:solidFill>
                <a:srgbClr val="C00000"/>
              </a:solidFill>
            </a:endParaRPr>
          </a:p>
        </p:txBody>
      </p:sp>
      <p:sp>
        <p:nvSpPr>
          <p:cNvPr id="3"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140</a:t>
            </a:fld>
            <a:endParaRPr lang="en-US" dirty="0"/>
          </a:p>
        </p:txBody>
      </p:sp>
      <p:sp>
        <p:nvSpPr>
          <p:cNvPr id="5" name="Rectangle 4"/>
          <p:cNvSpPr/>
          <p:nvPr/>
        </p:nvSpPr>
        <p:spPr>
          <a:xfrm>
            <a:off x="2734810" y="2818701"/>
            <a:ext cx="713065" cy="2265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8" idx="1"/>
            <a:endCxn id="5" idx="3"/>
          </p:cNvCxnSpPr>
          <p:nvPr/>
        </p:nvCxnSpPr>
        <p:spPr>
          <a:xfrm flipH="1" flipV="1">
            <a:off x="3447875" y="2931953"/>
            <a:ext cx="318784" cy="81"/>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66659" y="2793534"/>
            <a:ext cx="2709641" cy="276999"/>
          </a:xfrm>
          <a:prstGeom prst="rect">
            <a:avLst/>
          </a:prstGeom>
          <a:solidFill>
            <a:schemeClr val="bg1"/>
          </a:solidFill>
          <a:ln w="15875">
            <a:solidFill>
              <a:srgbClr val="FF0000"/>
            </a:solidFill>
          </a:ln>
        </p:spPr>
        <p:txBody>
          <a:bodyPr wrap="square" rtlCol="0">
            <a:spAutoFit/>
          </a:bodyPr>
          <a:lstStyle/>
          <a:p>
            <a:r>
              <a:rPr lang="en-US" sz="1200" b="1" dirty="0" smtClean="0">
                <a:solidFill>
                  <a:srgbClr val="FF0000"/>
                </a:solidFill>
              </a:rPr>
              <a:t>Phase Margin at </a:t>
            </a:r>
            <a:r>
              <a:rPr lang="en-US" sz="1200" b="1" dirty="0" err="1" smtClean="0">
                <a:solidFill>
                  <a:srgbClr val="FF0000"/>
                </a:solidFill>
              </a:rPr>
              <a:t>fcl</a:t>
            </a:r>
            <a:r>
              <a:rPr lang="en-US" sz="1200" b="1" dirty="0" smtClean="0">
                <a:solidFill>
                  <a:srgbClr val="FF0000"/>
                </a:solidFill>
              </a:rPr>
              <a:t> = 87.5 degrees</a:t>
            </a:r>
            <a:endParaRPr lang="en-US" sz="1200" b="1" dirty="0">
              <a:solidFill>
                <a:srgbClr val="FF0000"/>
              </a:solidFill>
            </a:endParaRPr>
          </a:p>
        </p:txBody>
      </p:sp>
      <p:sp>
        <p:nvSpPr>
          <p:cNvPr id="10" name="Rectangle 9"/>
          <p:cNvSpPr/>
          <p:nvPr/>
        </p:nvSpPr>
        <p:spPr>
          <a:xfrm>
            <a:off x="840298" y="1477860"/>
            <a:ext cx="1349229" cy="3928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0099" name="Picture 3"/>
          <p:cNvPicPr>
            <a:picLocks noChangeAspect="1" noChangeArrowheads="1"/>
          </p:cNvPicPr>
          <p:nvPr/>
        </p:nvPicPr>
        <p:blipFill>
          <a:blip r:embed="rId4" cstate="print"/>
          <a:srcRect l="3548" t="8390" r="3538" b="8341"/>
          <a:stretch>
            <a:fillRect/>
          </a:stretch>
        </p:blipFill>
        <p:spPr bwMode="auto">
          <a:xfrm>
            <a:off x="4806892" y="109056"/>
            <a:ext cx="4186106" cy="1744910"/>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147505" y="200025"/>
            <a:ext cx="4519745" cy="63887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5),6) Loop Gain, Case B</a:t>
            </a:r>
            <a:endParaRPr lang="el-GR" sz="2800" b="1" dirty="0" smtClean="0">
              <a:solidFill>
                <a:srgbClr val="C00000"/>
              </a:solidFill>
            </a:endParaRPr>
          </a:p>
        </p:txBody>
      </p:sp>
      <p:sp>
        <p:nvSpPr>
          <p:cNvPr id="3"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141</a:t>
            </a:fld>
            <a:endParaRPr lang="en-US" dirty="0"/>
          </a:p>
        </p:txBody>
      </p:sp>
      <p:pic>
        <p:nvPicPr>
          <p:cNvPr id="899074" name="Picture 2"/>
          <p:cNvPicPr>
            <a:picLocks noChangeAspect="1" noChangeArrowheads="1"/>
          </p:cNvPicPr>
          <p:nvPr/>
        </p:nvPicPr>
        <p:blipFill>
          <a:blip r:embed="rId3" cstate="print"/>
          <a:srcRect/>
          <a:stretch>
            <a:fillRect/>
          </a:stretch>
        </p:blipFill>
        <p:spPr bwMode="auto">
          <a:xfrm>
            <a:off x="41945" y="780176"/>
            <a:ext cx="8973834" cy="5645194"/>
          </a:xfrm>
          <a:prstGeom prst="rect">
            <a:avLst/>
          </a:prstGeom>
          <a:noFill/>
          <a:ln w="9525">
            <a:noFill/>
            <a:miter lim="800000"/>
            <a:headEnd/>
            <a:tailEnd/>
          </a:ln>
          <a:effectLst/>
        </p:spPr>
      </p:pic>
      <p:sp>
        <p:nvSpPr>
          <p:cNvPr id="5" name="Rectangle 4"/>
          <p:cNvSpPr/>
          <p:nvPr/>
        </p:nvSpPr>
        <p:spPr>
          <a:xfrm>
            <a:off x="2709643" y="2726422"/>
            <a:ext cx="713065" cy="2265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8" idx="1"/>
            <a:endCxn id="5" idx="3"/>
          </p:cNvCxnSpPr>
          <p:nvPr/>
        </p:nvCxnSpPr>
        <p:spPr>
          <a:xfrm flipH="1" flipV="1">
            <a:off x="3422708" y="2839674"/>
            <a:ext cx="582468" cy="572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05176" y="2691511"/>
            <a:ext cx="2953053" cy="307777"/>
          </a:xfrm>
          <a:prstGeom prst="rect">
            <a:avLst/>
          </a:prstGeom>
          <a:solidFill>
            <a:schemeClr val="bg1"/>
          </a:solidFill>
          <a:ln w="15875">
            <a:solidFill>
              <a:srgbClr val="FF0000"/>
            </a:solidFill>
          </a:ln>
        </p:spPr>
        <p:txBody>
          <a:bodyPr wrap="none" rtlCol="0">
            <a:spAutoFit/>
          </a:bodyPr>
          <a:lstStyle/>
          <a:p>
            <a:r>
              <a:rPr lang="en-US" sz="1400" b="1" dirty="0" smtClean="0">
                <a:solidFill>
                  <a:srgbClr val="FF0000"/>
                </a:solidFill>
              </a:rPr>
              <a:t>Phase Margin at </a:t>
            </a:r>
            <a:r>
              <a:rPr lang="en-US" sz="1400" b="1" dirty="0" err="1" smtClean="0">
                <a:solidFill>
                  <a:srgbClr val="FF0000"/>
                </a:solidFill>
              </a:rPr>
              <a:t>fcl</a:t>
            </a:r>
            <a:r>
              <a:rPr lang="en-US" sz="1400" b="1" dirty="0" smtClean="0">
                <a:solidFill>
                  <a:srgbClr val="FF0000"/>
                </a:solidFill>
              </a:rPr>
              <a:t> = 54 degrees</a:t>
            </a:r>
            <a:endParaRPr lang="en-US" sz="1400" b="1" dirty="0">
              <a:solidFill>
                <a:srgbClr val="FF0000"/>
              </a:solidFill>
            </a:endParaRPr>
          </a:p>
        </p:txBody>
      </p:sp>
      <p:sp>
        <p:nvSpPr>
          <p:cNvPr id="10" name="Rectangle 9"/>
          <p:cNvSpPr/>
          <p:nvPr/>
        </p:nvSpPr>
        <p:spPr>
          <a:xfrm>
            <a:off x="882242" y="1410748"/>
            <a:ext cx="1449897" cy="3928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9075" name="Picture 3"/>
          <p:cNvPicPr>
            <a:picLocks noChangeAspect="1" noChangeArrowheads="1"/>
          </p:cNvPicPr>
          <p:nvPr/>
        </p:nvPicPr>
        <p:blipFill>
          <a:blip r:embed="rId4" cstate="print"/>
          <a:srcRect l="3752" t="9190" r="3937" b="9142"/>
          <a:stretch>
            <a:fillRect/>
          </a:stretch>
        </p:blipFill>
        <p:spPr bwMode="auto">
          <a:xfrm>
            <a:off x="4848837" y="142612"/>
            <a:ext cx="4202884" cy="1711355"/>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142</a:t>
            </a:fld>
            <a:endParaRPr lang="en-US" dirty="0"/>
          </a:p>
        </p:txBody>
      </p:sp>
      <p:sp>
        <p:nvSpPr>
          <p:cNvPr id="64515" name="Rectangle 2"/>
          <p:cNvSpPr>
            <a:spLocks noGrp="1" noChangeArrowheads="1"/>
          </p:cNvSpPr>
          <p:nvPr>
            <p:ph type="title"/>
          </p:nvPr>
        </p:nvSpPr>
        <p:spPr bwMode="auto">
          <a:xfrm>
            <a:off x="180362" y="188476"/>
            <a:ext cx="4391638" cy="74043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7) AC VOUT/VIN, Case A</a:t>
            </a:r>
            <a:endParaRPr lang="el-GR" sz="2800" b="1" dirty="0" smtClean="0">
              <a:solidFill>
                <a:srgbClr val="C00000"/>
              </a:solidFill>
            </a:endParaRPr>
          </a:p>
        </p:txBody>
      </p:sp>
      <p:pic>
        <p:nvPicPr>
          <p:cNvPr id="912387" name="Picture 3"/>
          <p:cNvPicPr>
            <a:picLocks noChangeAspect="1" noChangeArrowheads="1"/>
          </p:cNvPicPr>
          <p:nvPr/>
        </p:nvPicPr>
        <p:blipFill>
          <a:blip r:embed="rId3" cstate="print"/>
          <a:srcRect/>
          <a:stretch>
            <a:fillRect/>
          </a:stretch>
        </p:blipFill>
        <p:spPr bwMode="auto">
          <a:xfrm>
            <a:off x="174334" y="1786456"/>
            <a:ext cx="7330665" cy="4611522"/>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l="3182" t="8907" r="2987" b="7957"/>
          <a:stretch>
            <a:fillRect/>
          </a:stretch>
        </p:blipFill>
        <p:spPr bwMode="auto">
          <a:xfrm>
            <a:off x="4605556" y="41945"/>
            <a:ext cx="4479721" cy="1879134"/>
          </a:xfrm>
          <a:prstGeom prst="rect">
            <a:avLst/>
          </a:prstGeom>
          <a:solidFill>
            <a:schemeClr val="bg1"/>
          </a:solidFill>
          <a:ln w="9525">
            <a:noFill/>
            <a:miter lim="800000"/>
            <a:headEnd/>
            <a:tailEnd/>
          </a:ln>
          <a:effectLst/>
        </p:spPr>
      </p:pic>
      <p:sp>
        <p:nvSpPr>
          <p:cNvPr id="6" name="Rectangle 5"/>
          <p:cNvSpPr/>
          <p:nvPr/>
        </p:nvSpPr>
        <p:spPr>
          <a:xfrm>
            <a:off x="845344" y="2458498"/>
            <a:ext cx="1173956" cy="503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143</a:t>
            </a:fld>
            <a:endParaRPr lang="en-US" dirty="0"/>
          </a:p>
        </p:txBody>
      </p:sp>
      <p:sp>
        <p:nvSpPr>
          <p:cNvPr id="64515" name="Rectangle 2"/>
          <p:cNvSpPr>
            <a:spLocks noGrp="1" noChangeArrowheads="1"/>
          </p:cNvSpPr>
          <p:nvPr>
            <p:ph type="title"/>
          </p:nvPr>
        </p:nvSpPr>
        <p:spPr bwMode="auto">
          <a:xfrm>
            <a:off x="142876" y="207526"/>
            <a:ext cx="4495800" cy="74043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dirty="0" smtClean="0">
                <a:solidFill>
                  <a:srgbClr val="C00000"/>
                </a:solidFill>
              </a:rPr>
              <a:t>8) Transient Analysis, Case A</a:t>
            </a:r>
            <a:endParaRPr lang="el-GR" sz="2400" b="1" dirty="0" smtClean="0">
              <a:solidFill>
                <a:srgbClr val="C00000"/>
              </a:solidFill>
            </a:endParaRPr>
          </a:p>
        </p:txBody>
      </p:sp>
      <p:pic>
        <p:nvPicPr>
          <p:cNvPr id="919554" name="Picture 2"/>
          <p:cNvPicPr>
            <a:picLocks noChangeAspect="1" noChangeArrowheads="1"/>
          </p:cNvPicPr>
          <p:nvPr/>
        </p:nvPicPr>
        <p:blipFill>
          <a:blip r:embed="rId3" cstate="print"/>
          <a:srcRect/>
          <a:stretch>
            <a:fillRect/>
          </a:stretch>
        </p:blipFill>
        <p:spPr bwMode="auto">
          <a:xfrm>
            <a:off x="103706" y="986319"/>
            <a:ext cx="8584256" cy="5400121"/>
          </a:xfrm>
          <a:prstGeom prst="rect">
            <a:avLst/>
          </a:prstGeom>
          <a:noFill/>
          <a:ln w="9525">
            <a:noFill/>
            <a:miter lim="800000"/>
            <a:headEnd/>
            <a:tailEnd/>
          </a:ln>
          <a:effectLst/>
        </p:spPr>
      </p:pic>
      <p:pic>
        <p:nvPicPr>
          <p:cNvPr id="911363" name="Picture 3"/>
          <p:cNvPicPr>
            <a:picLocks noChangeAspect="1" noChangeArrowheads="1"/>
          </p:cNvPicPr>
          <p:nvPr/>
        </p:nvPicPr>
        <p:blipFill>
          <a:blip r:embed="rId4" cstate="print"/>
          <a:srcRect l="3795" t="9968" r="3885" b="10033"/>
          <a:stretch>
            <a:fillRect/>
          </a:stretch>
        </p:blipFill>
        <p:spPr bwMode="auto">
          <a:xfrm>
            <a:off x="4674742" y="71924"/>
            <a:ext cx="4407614" cy="1808252"/>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686" name="Picture 6"/>
          <p:cNvPicPr>
            <a:picLocks noChangeAspect="1" noChangeArrowheads="1"/>
          </p:cNvPicPr>
          <p:nvPr/>
        </p:nvPicPr>
        <p:blipFill>
          <a:blip r:embed="rId3" cstate="print"/>
          <a:srcRect/>
          <a:stretch>
            <a:fillRect/>
          </a:stretch>
        </p:blipFill>
        <p:spPr bwMode="auto">
          <a:xfrm>
            <a:off x="767899" y="3830070"/>
            <a:ext cx="6832527" cy="2315154"/>
          </a:xfrm>
          <a:prstGeom prst="rect">
            <a:avLst/>
          </a:prstGeom>
          <a:solidFill>
            <a:schemeClr val="bg1"/>
          </a:solidFill>
          <a:ln w="9525">
            <a:solidFill>
              <a:srgbClr val="FF0000"/>
            </a:solidFill>
            <a:miter lim="800000"/>
            <a:headEnd/>
            <a:tailEnd/>
          </a:ln>
          <a:effectLst/>
        </p:spPr>
      </p:pic>
      <p:sp>
        <p:nvSpPr>
          <p:cNvPr id="64514" name="Slide Number Placeholder 4"/>
          <p:cNvSpPr>
            <a:spLocks noGrp="1"/>
          </p:cNvSpPr>
          <p:nvPr>
            <p:ph type="sldNum" sz="quarter" idx="10"/>
          </p:nvPr>
        </p:nvSpPr>
        <p:spPr>
          <a:noFill/>
        </p:spPr>
        <p:txBody>
          <a:bodyPr/>
          <a:lstStyle/>
          <a:p>
            <a:fld id="{DE7B9739-58BD-475F-9D9C-6F31C614322B}" type="slidenum">
              <a:rPr lang="en-US"/>
              <a:pPr/>
              <a:t>144</a:t>
            </a:fld>
            <a:endParaRPr lang="en-US" dirty="0"/>
          </a:p>
        </p:txBody>
      </p:sp>
      <p:sp>
        <p:nvSpPr>
          <p:cNvPr id="64515" name="Rectangle 2"/>
          <p:cNvSpPr>
            <a:spLocks noGrp="1" noChangeArrowheads="1"/>
          </p:cNvSpPr>
          <p:nvPr>
            <p:ph type="title"/>
          </p:nvPr>
        </p:nvSpPr>
        <p:spPr bwMode="auto">
          <a:xfrm>
            <a:off x="306896" y="291416"/>
            <a:ext cx="8467233"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Riso</a:t>
            </a:r>
            <a:r>
              <a:rPr lang="en-US" sz="2800" dirty="0" smtClean="0">
                <a:solidFill>
                  <a:srgbClr val="C00000"/>
                </a:solidFill>
              </a:rPr>
              <a:t> Compensation: Key Design Consideration </a:t>
            </a:r>
            <a:endParaRPr lang="el-GR" sz="2800" b="1" dirty="0" smtClean="0">
              <a:solidFill>
                <a:srgbClr val="C00000"/>
              </a:solidFill>
            </a:endParaRPr>
          </a:p>
        </p:txBody>
      </p:sp>
      <p:pic>
        <p:nvPicPr>
          <p:cNvPr id="711685" name="Picture 5"/>
          <p:cNvPicPr>
            <a:picLocks noChangeAspect="1" noChangeArrowheads="1"/>
          </p:cNvPicPr>
          <p:nvPr/>
        </p:nvPicPr>
        <p:blipFill>
          <a:blip r:embed="rId4" cstate="print"/>
          <a:srcRect/>
          <a:stretch>
            <a:fillRect/>
          </a:stretch>
        </p:blipFill>
        <p:spPr bwMode="auto">
          <a:xfrm>
            <a:off x="755665" y="1330150"/>
            <a:ext cx="6826847" cy="2344227"/>
          </a:xfrm>
          <a:prstGeom prst="rect">
            <a:avLst/>
          </a:prstGeom>
          <a:solidFill>
            <a:schemeClr val="bg1"/>
          </a:solidFill>
          <a:ln w="9525">
            <a:solidFill>
              <a:srgbClr val="FF0000"/>
            </a:solidFill>
            <a:miter lim="800000"/>
            <a:headEnd/>
            <a:tailEnd/>
          </a:ln>
          <a:effectLst/>
        </p:spPr>
      </p:pic>
      <p:sp>
        <p:nvSpPr>
          <p:cNvPr id="8" name="TextBox 7"/>
          <p:cNvSpPr txBox="1"/>
          <p:nvPr/>
        </p:nvSpPr>
        <p:spPr>
          <a:xfrm>
            <a:off x="713064" y="847288"/>
            <a:ext cx="6870584" cy="461665"/>
          </a:xfrm>
          <a:prstGeom prst="rect">
            <a:avLst/>
          </a:prstGeom>
          <a:noFill/>
        </p:spPr>
        <p:txBody>
          <a:bodyPr wrap="square" rtlCol="0">
            <a:spAutoFit/>
          </a:bodyPr>
          <a:lstStyle/>
          <a:p>
            <a:pPr algn="ctr"/>
            <a:r>
              <a:rPr lang="en-US" sz="2400" b="1" dirty="0" smtClean="0">
                <a:solidFill>
                  <a:srgbClr val="0000FF"/>
                </a:solidFill>
              </a:rPr>
              <a:t>Accuracy of VOUT depends on Load Current </a:t>
            </a:r>
            <a:endParaRPr lang="en-US" sz="2400" b="1" dirty="0">
              <a:solidFill>
                <a:srgbClr val="0000FF"/>
              </a:solidFill>
            </a:endParaRPr>
          </a:p>
        </p:txBody>
      </p:sp>
      <p:sp>
        <p:nvSpPr>
          <p:cNvPr id="9" name="TextBox 8"/>
          <p:cNvSpPr txBox="1"/>
          <p:nvPr/>
        </p:nvSpPr>
        <p:spPr>
          <a:xfrm>
            <a:off x="5637401" y="1375794"/>
            <a:ext cx="2031325" cy="338554"/>
          </a:xfrm>
          <a:prstGeom prst="rect">
            <a:avLst/>
          </a:prstGeom>
          <a:noFill/>
        </p:spPr>
        <p:txBody>
          <a:bodyPr wrap="none" rtlCol="0">
            <a:spAutoFit/>
          </a:bodyPr>
          <a:lstStyle/>
          <a:p>
            <a:r>
              <a:rPr lang="en-US" sz="1600" b="1" dirty="0" smtClean="0">
                <a:solidFill>
                  <a:srgbClr val="FF0000"/>
                </a:solidFill>
              </a:rPr>
              <a:t>Light Load Current</a:t>
            </a:r>
            <a:endParaRPr lang="en-US" sz="1600" b="1" dirty="0">
              <a:solidFill>
                <a:srgbClr val="FF0000"/>
              </a:solidFill>
            </a:endParaRPr>
          </a:p>
        </p:txBody>
      </p:sp>
      <p:sp>
        <p:nvSpPr>
          <p:cNvPr id="10" name="TextBox 9"/>
          <p:cNvSpPr txBox="1"/>
          <p:nvPr/>
        </p:nvSpPr>
        <p:spPr>
          <a:xfrm>
            <a:off x="5529742" y="3986168"/>
            <a:ext cx="2132315" cy="338554"/>
          </a:xfrm>
          <a:prstGeom prst="rect">
            <a:avLst/>
          </a:prstGeom>
          <a:noFill/>
        </p:spPr>
        <p:txBody>
          <a:bodyPr wrap="none" rtlCol="0">
            <a:spAutoFit/>
          </a:bodyPr>
          <a:lstStyle/>
          <a:p>
            <a:r>
              <a:rPr lang="en-US" sz="1600" b="1" dirty="0" smtClean="0">
                <a:solidFill>
                  <a:srgbClr val="FF0000"/>
                </a:solidFill>
              </a:rPr>
              <a:t>Heavy Load Current</a:t>
            </a:r>
            <a:endParaRPr lang="en-US" sz="1600" b="1" dirty="0">
              <a:solidFill>
                <a:srgbClr val="FF0000"/>
              </a:solidFill>
            </a:endParaRPr>
          </a:p>
        </p:txBody>
      </p:sp>
      <p:sp>
        <p:nvSpPr>
          <p:cNvPr id="11" name="Rectangle 10"/>
          <p:cNvSpPr/>
          <p:nvPr/>
        </p:nvSpPr>
        <p:spPr>
          <a:xfrm>
            <a:off x="2265027" y="2558643"/>
            <a:ext cx="880845" cy="36911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40590" y="4917347"/>
            <a:ext cx="880845" cy="36911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58917" y="4640510"/>
            <a:ext cx="1231784" cy="29221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126760" y="2251046"/>
            <a:ext cx="1231784" cy="29221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DBB906B5-8184-4FDD-AC60-86F5D49E35A7}" type="slidenum">
              <a:rPr lang="en-US" smtClean="0"/>
              <a:pPr/>
              <a:t>145</a:t>
            </a:fld>
            <a:endParaRPr lang="en-US" dirty="0" smtClean="0"/>
          </a:p>
        </p:txBody>
      </p:sp>
      <p:sp>
        <p:nvSpPr>
          <p:cNvPr id="100355" name="Rectangle 2"/>
          <p:cNvSpPr>
            <a:spLocks noGrp="1" noChangeArrowheads="1"/>
          </p:cNvSpPr>
          <p:nvPr>
            <p:ph type="title"/>
          </p:nvPr>
        </p:nvSpPr>
        <p:spPr>
          <a:xfrm>
            <a:off x="246281" y="1461956"/>
            <a:ext cx="8650288" cy="1089346"/>
          </a:xfrm>
        </p:spPr>
        <p:txBody>
          <a:bodyPr/>
          <a:lstStyle/>
          <a:p>
            <a:pPr algn="ctr"/>
            <a:r>
              <a:rPr lang="en-US" sz="4000" dirty="0" smtClean="0">
                <a:solidFill>
                  <a:srgbClr val="C00000"/>
                </a:solidFill>
              </a:rPr>
              <a:t>6) High Gain and CF</a:t>
            </a:r>
            <a:br>
              <a:rPr lang="en-US" sz="4000" dirty="0" smtClean="0">
                <a:solidFill>
                  <a:srgbClr val="C00000"/>
                </a:solidFill>
              </a:rPr>
            </a:br>
            <a:r>
              <a:rPr lang="en-US" sz="4000" dirty="0" smtClean="0">
                <a:solidFill>
                  <a:srgbClr val="C00000"/>
                </a:solidFill>
              </a:rPr>
              <a:t>(Output Cload) </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Original Circuit: Transient Response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146</a:t>
            </a:fld>
            <a:endParaRPr lang="en-US" dirty="0"/>
          </a:p>
        </p:txBody>
      </p:sp>
      <p:pic>
        <p:nvPicPr>
          <p:cNvPr id="1234950" name="Picture 6"/>
          <p:cNvPicPr>
            <a:picLocks noChangeAspect="1" noChangeArrowheads="1"/>
          </p:cNvPicPr>
          <p:nvPr/>
        </p:nvPicPr>
        <p:blipFill>
          <a:blip r:embed="rId2" cstate="print"/>
          <a:srcRect/>
          <a:stretch>
            <a:fillRect/>
          </a:stretch>
        </p:blipFill>
        <p:spPr bwMode="auto">
          <a:xfrm>
            <a:off x="1272970" y="2517058"/>
            <a:ext cx="6414427" cy="3906531"/>
          </a:xfrm>
          <a:prstGeom prst="rect">
            <a:avLst/>
          </a:prstGeom>
          <a:noFill/>
          <a:ln w="9525">
            <a:noFill/>
            <a:miter lim="800000"/>
            <a:headEnd/>
            <a:tailEnd/>
          </a:ln>
          <a:effectLst/>
        </p:spPr>
      </p:pic>
      <p:pic>
        <p:nvPicPr>
          <p:cNvPr id="1234951" name="Picture 7"/>
          <p:cNvPicPr>
            <a:picLocks noChangeAspect="1" noChangeArrowheads="1"/>
          </p:cNvPicPr>
          <p:nvPr/>
        </p:nvPicPr>
        <p:blipFill>
          <a:blip r:embed="rId3" cstate="print"/>
          <a:srcRect/>
          <a:stretch>
            <a:fillRect/>
          </a:stretch>
        </p:blipFill>
        <p:spPr bwMode="auto">
          <a:xfrm>
            <a:off x="1917700" y="508000"/>
            <a:ext cx="5367333" cy="2422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151000" y="115247"/>
            <a:ext cx="8619373"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High-Gain and CF Compensation Design Steps</a:t>
            </a:r>
            <a:br>
              <a:rPr lang="en-US" sz="2800" dirty="0" smtClean="0">
                <a:solidFill>
                  <a:srgbClr val="C00000"/>
                </a:solidFill>
              </a:rPr>
            </a:br>
            <a:endParaRPr lang="el-GR" b="1" dirty="0" smtClean="0">
              <a:solidFill>
                <a:srgbClr val="C00000"/>
              </a:solidFill>
            </a:endParaRPr>
          </a:p>
        </p:txBody>
      </p:sp>
      <p:sp>
        <p:nvSpPr>
          <p:cNvPr id="11" name="TextBox 10"/>
          <p:cNvSpPr txBox="1"/>
          <p:nvPr/>
        </p:nvSpPr>
        <p:spPr>
          <a:xfrm>
            <a:off x="467804" y="702130"/>
            <a:ext cx="7981672" cy="5770811"/>
          </a:xfrm>
          <a:prstGeom prst="rect">
            <a:avLst/>
          </a:prstGeom>
          <a:noFill/>
        </p:spPr>
        <p:txBody>
          <a:bodyPr wrap="none" rtlCol="0">
            <a:spAutoFit/>
          </a:bodyPr>
          <a:lstStyle/>
          <a:p>
            <a:pPr marL="342900" indent="-342900">
              <a:buAutoNum type="arabicParenR"/>
            </a:pPr>
            <a:r>
              <a:rPr lang="en-US" dirty="0" smtClean="0"/>
              <a:t>Break the loop and plot Aol and 1/Beta</a:t>
            </a:r>
          </a:p>
          <a:p>
            <a:pPr marL="800100" lvl="1" indent="-342900">
              <a:buFont typeface="+mj-lt"/>
              <a:buAutoNum type="alphaUcPeriod"/>
            </a:pPr>
            <a:r>
              <a:rPr lang="en-US" dirty="0" smtClean="0"/>
              <a:t>Determine fp2 in Loaded Aol due to Cload</a:t>
            </a:r>
            <a:endParaRPr lang="en-US" sz="900" dirty="0" smtClean="0"/>
          </a:p>
          <a:p>
            <a:pPr marL="800100" lvl="1" indent="-342900">
              <a:buAutoNum type="alphaUcPeriod"/>
            </a:pPr>
            <a:r>
              <a:rPr lang="en-US" dirty="0" smtClean="0"/>
              <a:t>Determine </a:t>
            </a:r>
            <a:r>
              <a:rPr lang="en-US" dirty="0" err="1" smtClean="0"/>
              <a:t>fcl</a:t>
            </a:r>
            <a:r>
              <a:rPr lang="en-US" dirty="0" smtClean="0"/>
              <a:t> of original Aol and 1/Beta</a:t>
            </a:r>
          </a:p>
          <a:p>
            <a:pPr marL="800100" lvl="1" indent="-342900">
              <a:buAutoNum type="alphaUcPeriod"/>
            </a:pPr>
            <a:r>
              <a:rPr lang="en-US" dirty="0" smtClean="0"/>
              <a:t>Determine f(</a:t>
            </a:r>
            <a:r>
              <a:rPr lang="en-US" dirty="0" err="1" smtClean="0"/>
              <a:t>Aol</a:t>
            </a:r>
            <a:r>
              <a:rPr lang="en-US" dirty="0" smtClean="0"/>
              <a:t>=0dB)</a:t>
            </a:r>
          </a:p>
          <a:p>
            <a:pPr marL="342900" lvl="1" indent="-342900"/>
            <a:r>
              <a:rPr lang="en-US" dirty="0" smtClean="0"/>
              <a:t>	        </a:t>
            </a:r>
            <a:r>
              <a:rPr lang="en-US" b="1" dirty="0" smtClean="0"/>
              <a:t>f(Aol=0dB):</a:t>
            </a:r>
            <a:r>
              <a:rPr lang="en-US" dirty="0" smtClean="0"/>
              <a:t> the frequency where the Loaded Aol Magnitude = 0dB</a:t>
            </a:r>
            <a:br>
              <a:rPr lang="en-US" dirty="0" smtClean="0"/>
            </a:br>
            <a:endParaRPr lang="en-US" sz="900" dirty="0" smtClean="0"/>
          </a:p>
          <a:p>
            <a:pPr marL="342900" indent="-342900">
              <a:buAutoNum type="arabicParenR"/>
            </a:pPr>
            <a:r>
              <a:rPr lang="en-US" dirty="0" smtClean="0"/>
              <a:t>Add Desired fp3 to 1/Beta for CF compensation</a:t>
            </a:r>
            <a:br>
              <a:rPr lang="en-US" dirty="0" smtClean="0"/>
            </a:br>
            <a:r>
              <a:rPr lang="en-US" dirty="0" smtClean="0"/>
              <a:t> (fz1 will occur when 1/Beta = 0dB)</a:t>
            </a:r>
          </a:p>
          <a:p>
            <a:pPr marL="800100" lvl="1" indent="-342900">
              <a:buAutoNum type="alphaUcParenR"/>
            </a:pPr>
            <a:r>
              <a:rPr lang="en-US" dirty="0" smtClean="0"/>
              <a:t>Keep fp3 </a:t>
            </a:r>
            <a:r>
              <a:rPr lang="en-US" u="sng" dirty="0" smtClean="0"/>
              <a:t>&lt;</a:t>
            </a:r>
            <a:r>
              <a:rPr lang="en-US" dirty="0" smtClean="0"/>
              <a:t> *</a:t>
            </a:r>
            <a:r>
              <a:rPr lang="en-US" dirty="0" err="1" smtClean="0"/>
              <a:t>fcl</a:t>
            </a:r>
            <a:r>
              <a:rPr lang="en-US" dirty="0" smtClean="0"/>
              <a:t> and fz1 </a:t>
            </a:r>
            <a:r>
              <a:rPr lang="en-US" u="sng" dirty="0" smtClean="0"/>
              <a:t>&lt;</a:t>
            </a:r>
            <a:r>
              <a:rPr lang="en-US" dirty="0" smtClean="0"/>
              <a:t> f(</a:t>
            </a:r>
            <a:r>
              <a:rPr lang="en-US" dirty="0" err="1" smtClean="0"/>
              <a:t>Aol</a:t>
            </a:r>
            <a:r>
              <a:rPr lang="en-US" dirty="0" smtClean="0"/>
              <a:t>=0dB)</a:t>
            </a:r>
            <a:endParaRPr lang="en-US" i="1" dirty="0" smtClean="0"/>
          </a:p>
          <a:p>
            <a:pPr marL="800100" lvl="1" indent="-342900">
              <a:buFontTx/>
              <a:buAutoNum type="alphaUcParenR"/>
            </a:pPr>
            <a:r>
              <a:rPr lang="en-US" dirty="0" smtClean="0"/>
              <a:t>To prevent </a:t>
            </a:r>
            <a:r>
              <a:rPr lang="en-US" dirty="0" err="1" smtClean="0"/>
              <a:t>AolB</a:t>
            </a:r>
            <a:r>
              <a:rPr lang="en-US" dirty="0" smtClean="0"/>
              <a:t> phase dip, Keep fp3 </a:t>
            </a:r>
            <a:r>
              <a:rPr lang="en-US" u="sng" dirty="0" smtClean="0"/>
              <a:t>&lt;</a:t>
            </a:r>
            <a:r>
              <a:rPr lang="en-US" dirty="0" smtClean="0"/>
              <a:t> 10*fp2</a:t>
            </a:r>
            <a:endParaRPr lang="en-US" i="1" dirty="0" smtClean="0"/>
          </a:p>
          <a:p>
            <a:pPr marL="800100" lvl="1" indent="-342900"/>
            <a:endParaRPr lang="en-US" sz="900" dirty="0" smtClean="0"/>
          </a:p>
          <a:p>
            <a:pPr marL="342900" indent="-342900"/>
            <a:r>
              <a:rPr lang="en-US" dirty="0" smtClean="0"/>
              <a:t>3)  Select value for CF based fp3, </a:t>
            </a:r>
            <a:r>
              <a:rPr lang="en-US" dirty="0" err="1" smtClean="0"/>
              <a:t>fcl</a:t>
            </a:r>
            <a:r>
              <a:rPr lang="en-US" dirty="0" smtClean="0"/>
              <a:t>, and f(</a:t>
            </a:r>
            <a:r>
              <a:rPr lang="en-US" dirty="0" err="1" smtClean="0"/>
              <a:t>Aol</a:t>
            </a:r>
            <a:r>
              <a:rPr lang="en-US" dirty="0" smtClean="0"/>
              <a:t>=0dB)</a:t>
            </a:r>
          </a:p>
          <a:p>
            <a:pPr marL="342900" indent="-342900"/>
            <a:endParaRPr lang="en-US" sz="900" dirty="0" smtClean="0"/>
          </a:p>
          <a:p>
            <a:pPr marL="342900" indent="-342900">
              <a:buAutoNum type="arabicParenR" startAt="4"/>
            </a:pPr>
            <a:r>
              <a:rPr lang="en-US" dirty="0" smtClean="0"/>
              <a:t>SPICE simulation with Riso for Loop Gain (</a:t>
            </a:r>
            <a:r>
              <a:rPr lang="en-US" dirty="0" err="1" smtClean="0"/>
              <a:t>Aol</a:t>
            </a:r>
            <a:r>
              <a:rPr lang="en-US" dirty="0" err="1" smtClean="0">
                <a:latin typeface="Symbol" pitchFamily="18" charset="2"/>
              </a:rPr>
              <a:t>b</a:t>
            </a:r>
            <a:r>
              <a:rPr lang="en-US" dirty="0" smtClean="0"/>
              <a:t>) Magnitude and Phase</a:t>
            </a:r>
            <a:br>
              <a:rPr lang="en-US" dirty="0" smtClean="0"/>
            </a:br>
            <a:endParaRPr lang="en-US" sz="900" dirty="0" smtClean="0"/>
          </a:p>
          <a:p>
            <a:pPr marL="342900" indent="-342900">
              <a:buAutoNum type="arabicParenR" startAt="4"/>
            </a:pPr>
            <a:r>
              <a:rPr lang="en-US" dirty="0" smtClean="0"/>
              <a:t>Adjust CF if greater Loop Gain (</a:t>
            </a:r>
            <a:r>
              <a:rPr lang="en-US" dirty="0" err="1" smtClean="0"/>
              <a:t>Aol</a:t>
            </a:r>
            <a:r>
              <a:rPr lang="en-US" dirty="0" err="1" smtClean="0">
                <a:latin typeface="Symbol" pitchFamily="18" charset="2"/>
              </a:rPr>
              <a:t>b</a:t>
            </a:r>
            <a:r>
              <a:rPr lang="en-US" dirty="0" smtClean="0"/>
              <a:t>) phase margin desired</a:t>
            </a:r>
            <a:br>
              <a:rPr lang="en-US" dirty="0" smtClean="0"/>
            </a:br>
            <a:endParaRPr lang="en-US" sz="900" dirty="0" smtClean="0"/>
          </a:p>
          <a:p>
            <a:pPr marL="342900" indent="-342900">
              <a:buAutoNum type="arabicParenR" startAt="4"/>
            </a:pPr>
            <a:r>
              <a:rPr lang="en-US" dirty="0" smtClean="0"/>
              <a:t>Check closed loop AC response for VOUT/VIN</a:t>
            </a:r>
          </a:p>
          <a:p>
            <a:pPr marL="914400" lvl="1" indent="-457200">
              <a:buAutoNum type="alphaUcParenR"/>
            </a:pPr>
            <a:r>
              <a:rPr lang="en-US" dirty="0" smtClean="0"/>
              <a:t>Look for peaking which indicates marginal stability</a:t>
            </a:r>
          </a:p>
          <a:p>
            <a:pPr marL="914400" lvl="1" indent="-457200">
              <a:buAutoNum type="alphaUcParenR"/>
            </a:pPr>
            <a:r>
              <a:rPr lang="en-US" dirty="0" smtClean="0"/>
              <a:t>Check if closed AC response is acceptable for end application</a:t>
            </a:r>
          </a:p>
          <a:p>
            <a:pPr marL="342900" indent="-342900"/>
            <a:endParaRPr lang="en-US" sz="900" dirty="0" smtClean="0"/>
          </a:p>
          <a:p>
            <a:pPr marL="457200" indent="-457200"/>
            <a:r>
              <a:rPr lang="en-US" dirty="0" smtClean="0"/>
              <a:t>7)  Check Transient response for VOUT/VIN </a:t>
            </a:r>
          </a:p>
          <a:p>
            <a:pPr marL="914400" lvl="1" indent="-457200"/>
            <a:r>
              <a:rPr lang="en-US" dirty="0" smtClean="0"/>
              <a:t>A) Overshoot and ringing in the time domain indicates marginal stability </a:t>
            </a:r>
            <a:endParaRPr lang="en-US" dirty="0"/>
          </a:p>
        </p:txBody>
      </p:sp>
      <p:sp>
        <p:nvSpPr>
          <p:cNvPr id="4"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147</a:t>
            </a:fld>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8858" name="Picture 10"/>
          <p:cNvPicPr>
            <a:picLocks noChangeAspect="1" noChangeArrowheads="1"/>
          </p:cNvPicPr>
          <p:nvPr/>
        </p:nvPicPr>
        <p:blipFill>
          <a:blip r:embed="rId2" cstate="print"/>
          <a:srcRect/>
          <a:stretch>
            <a:fillRect/>
          </a:stretch>
        </p:blipFill>
        <p:spPr bwMode="auto">
          <a:xfrm>
            <a:off x="0" y="1479400"/>
            <a:ext cx="7767484" cy="4830451"/>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3B20521C-F793-4067-BB07-C7AF74E21EF3}" type="slidenum">
              <a:rPr lang="en-US" smtClean="0"/>
              <a:pPr/>
              <a:t>148</a:t>
            </a:fld>
            <a:endParaRPr lang="en-US" dirty="0"/>
          </a:p>
        </p:txBody>
      </p:sp>
      <p:pic>
        <p:nvPicPr>
          <p:cNvPr id="1358863" name="Picture 15"/>
          <p:cNvPicPr>
            <a:picLocks noChangeAspect="1" noChangeArrowheads="1"/>
          </p:cNvPicPr>
          <p:nvPr/>
        </p:nvPicPr>
        <p:blipFill>
          <a:blip r:embed="rId3" cstate="print"/>
          <a:srcRect l="11757" t="8416" r="12791" b="9076"/>
          <a:stretch>
            <a:fillRect/>
          </a:stretch>
        </p:blipFill>
        <p:spPr bwMode="auto">
          <a:xfrm>
            <a:off x="4948088" y="901700"/>
            <a:ext cx="927100" cy="1587500"/>
          </a:xfrm>
          <a:prstGeom prst="rect">
            <a:avLst/>
          </a:prstGeom>
          <a:solidFill>
            <a:schemeClr val="bg1"/>
          </a:solidFill>
          <a:ln w="9525">
            <a:noFill/>
            <a:miter lim="800000"/>
            <a:headEnd/>
            <a:tailEnd/>
          </a:ln>
          <a:effectLst/>
        </p:spPr>
      </p:pic>
      <p:pic>
        <p:nvPicPr>
          <p:cNvPr id="1358864" name="Picture 16"/>
          <p:cNvPicPr>
            <a:picLocks noChangeAspect="1" noChangeArrowheads="1"/>
          </p:cNvPicPr>
          <p:nvPr/>
        </p:nvPicPr>
        <p:blipFill>
          <a:blip r:embed="rId4" cstate="print"/>
          <a:srcRect/>
          <a:stretch>
            <a:fillRect/>
          </a:stretch>
        </p:blipFill>
        <p:spPr bwMode="auto">
          <a:xfrm>
            <a:off x="5881472" y="221275"/>
            <a:ext cx="3262528" cy="2344942"/>
          </a:xfrm>
          <a:prstGeom prst="rect">
            <a:avLst/>
          </a:prstGeom>
          <a:solidFill>
            <a:schemeClr val="bg1"/>
          </a:solidFill>
          <a:ln w="9525">
            <a:noFill/>
            <a:miter lim="800000"/>
            <a:headEnd/>
            <a:tailEnd/>
          </a:ln>
          <a:effectLst/>
        </p:spPr>
      </p:pic>
      <p:sp>
        <p:nvSpPr>
          <p:cNvPr id="2" name="Title 1"/>
          <p:cNvSpPr>
            <a:spLocks noGrp="1"/>
          </p:cNvSpPr>
          <p:nvPr>
            <p:ph type="title"/>
          </p:nvPr>
        </p:nvSpPr>
        <p:spPr/>
        <p:txBody>
          <a:bodyPr/>
          <a:lstStyle/>
          <a:p>
            <a:r>
              <a:rPr lang="en-US" sz="2800" dirty="0" smtClean="0">
                <a:solidFill>
                  <a:srgbClr val="C00000"/>
                </a:solidFill>
              </a:rPr>
              <a:t>1) Original Circuit:  Break the Loop</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9875" name="Picture 3"/>
          <p:cNvPicPr>
            <a:picLocks noChangeAspect="1" noChangeArrowheads="1"/>
          </p:cNvPicPr>
          <p:nvPr/>
        </p:nvPicPr>
        <p:blipFill>
          <a:blip r:embed="rId2" cstate="print"/>
          <a:srcRect/>
          <a:stretch>
            <a:fillRect/>
          </a:stretch>
        </p:blipFill>
        <p:spPr bwMode="auto">
          <a:xfrm>
            <a:off x="0" y="762614"/>
            <a:ext cx="8898194" cy="5533618"/>
          </a:xfrm>
          <a:prstGeom prst="rect">
            <a:avLst/>
          </a:prstGeom>
          <a:noFill/>
          <a:ln w="9525">
            <a:noFill/>
            <a:miter lim="800000"/>
            <a:headEnd/>
            <a:tailEnd/>
          </a:ln>
        </p:spPr>
      </p:pic>
      <p:sp>
        <p:nvSpPr>
          <p:cNvPr id="2" name="Title 1"/>
          <p:cNvSpPr>
            <a:spLocks noGrp="1"/>
          </p:cNvSpPr>
          <p:nvPr>
            <p:ph type="title"/>
          </p:nvPr>
        </p:nvSpPr>
        <p:spPr/>
        <p:txBody>
          <a:bodyPr/>
          <a:lstStyle/>
          <a:p>
            <a:r>
              <a:rPr lang="en-US" sz="2800" dirty="0" smtClean="0">
                <a:solidFill>
                  <a:srgbClr val="C00000"/>
                </a:solidFill>
              </a:rPr>
              <a:t>2) Compensate with 1/Beta Pole (CF)</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149</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6" descr="OPA376 AOL + Phase"/>
          <p:cNvPicPr>
            <a:picLocks noChangeAspect="1" noChangeArrowheads="1"/>
          </p:cNvPicPr>
          <p:nvPr/>
        </p:nvPicPr>
        <p:blipFill>
          <a:blip r:embed="rId4" cstate="print"/>
          <a:srcRect l="1206" t="9180" r="5930"/>
          <a:stretch>
            <a:fillRect/>
          </a:stretch>
        </p:blipFill>
        <p:spPr bwMode="auto">
          <a:xfrm>
            <a:off x="4244829" y="3145872"/>
            <a:ext cx="4723381" cy="3119991"/>
          </a:xfrm>
          <a:prstGeom prst="rect">
            <a:avLst/>
          </a:prstGeom>
          <a:noFill/>
          <a:ln w="9525">
            <a:solidFill>
              <a:srgbClr val="FF0000"/>
            </a:solidFill>
            <a:miter lim="800000"/>
            <a:headEnd/>
            <a:tailEnd/>
          </a:ln>
        </p:spPr>
      </p:pic>
      <p:sp>
        <p:nvSpPr>
          <p:cNvPr id="5125" name="Rectangle 2"/>
          <p:cNvSpPr>
            <a:spLocks noGrp="1" noChangeArrowheads="1"/>
          </p:cNvSpPr>
          <p:nvPr>
            <p:ph type="title"/>
          </p:nvPr>
        </p:nvSpPr>
        <p:spPr>
          <a:xfrm>
            <a:off x="30438" y="75763"/>
            <a:ext cx="5019733" cy="814388"/>
          </a:xfrm>
        </p:spPr>
        <p:txBody>
          <a:bodyPr/>
          <a:lstStyle/>
          <a:p>
            <a:r>
              <a:rPr lang="en-US" sz="2800" dirty="0" smtClean="0">
                <a:solidFill>
                  <a:srgbClr val="C00000"/>
                </a:solidFill>
              </a:rPr>
              <a:t>Op Amp - Intuitive Model</a:t>
            </a:r>
          </a:p>
        </p:txBody>
      </p:sp>
      <p:graphicFrame>
        <p:nvGraphicFramePr>
          <p:cNvPr id="5122" name="Object 5"/>
          <p:cNvGraphicFramePr>
            <a:graphicFrameLocks noChangeAspect="1"/>
          </p:cNvGraphicFramePr>
          <p:nvPr/>
        </p:nvGraphicFramePr>
        <p:xfrm>
          <a:off x="265113" y="828675"/>
          <a:ext cx="4600575" cy="3760788"/>
        </p:xfrm>
        <a:graphic>
          <a:graphicData uri="http://schemas.openxmlformats.org/presentationml/2006/ole">
            <p:oleObj spid="_x0000_s5122" name="Visio" r:id="rId5" imgW="2607564" imgH="2131695" progId="Visio.Drawing.11">
              <p:embed/>
            </p:oleObj>
          </a:graphicData>
        </a:graphic>
      </p:graphicFrame>
      <p:sp>
        <p:nvSpPr>
          <p:cNvPr id="5126" name="Line 7"/>
          <p:cNvSpPr>
            <a:spLocks noChangeShapeType="1"/>
          </p:cNvSpPr>
          <p:nvPr/>
        </p:nvSpPr>
        <p:spPr bwMode="auto">
          <a:xfrm>
            <a:off x="2591062" y="2876113"/>
            <a:ext cx="1557338" cy="685800"/>
          </a:xfrm>
          <a:prstGeom prst="line">
            <a:avLst/>
          </a:prstGeom>
          <a:noFill/>
          <a:ln w="31750">
            <a:solidFill>
              <a:srgbClr val="FF0000"/>
            </a:solidFill>
            <a:round/>
            <a:headEnd/>
            <a:tailEnd type="triangle" w="lg" len="lg"/>
          </a:ln>
        </p:spPr>
        <p:txBody>
          <a:bodyPr/>
          <a:lstStyle/>
          <a:p>
            <a:endParaRPr lang="en-US" dirty="0"/>
          </a:p>
        </p:txBody>
      </p:sp>
      <p:sp>
        <p:nvSpPr>
          <p:cNvPr id="6" name="Line 7"/>
          <p:cNvSpPr>
            <a:spLocks noChangeShapeType="1"/>
          </p:cNvSpPr>
          <p:nvPr/>
        </p:nvSpPr>
        <p:spPr bwMode="auto">
          <a:xfrm flipV="1">
            <a:off x="3557194" y="1719742"/>
            <a:ext cx="1383922" cy="864154"/>
          </a:xfrm>
          <a:prstGeom prst="line">
            <a:avLst/>
          </a:prstGeom>
          <a:noFill/>
          <a:ln w="31750">
            <a:solidFill>
              <a:srgbClr val="FF0000"/>
            </a:solidFill>
            <a:round/>
            <a:headEnd/>
            <a:tailEnd type="triangle" w="lg" len="lg"/>
          </a:ln>
        </p:spPr>
        <p:txBody>
          <a:bodyPr/>
          <a:lstStyle/>
          <a:p>
            <a:endParaRPr lang="en-US" dirty="0"/>
          </a:p>
        </p:txBody>
      </p:sp>
      <p:pic>
        <p:nvPicPr>
          <p:cNvPr id="7" name="Picture 9" descr="OPA627 Zo"/>
          <p:cNvPicPr>
            <a:picLocks noChangeAspect="1" noChangeArrowheads="1"/>
          </p:cNvPicPr>
          <p:nvPr/>
        </p:nvPicPr>
        <p:blipFill>
          <a:blip r:embed="rId6" cstate="print"/>
          <a:srcRect/>
          <a:stretch>
            <a:fillRect/>
          </a:stretch>
        </p:blipFill>
        <p:spPr bwMode="auto">
          <a:xfrm>
            <a:off x="5035886" y="183233"/>
            <a:ext cx="3888379" cy="2811638"/>
          </a:xfrm>
          <a:prstGeom prst="rect">
            <a:avLst/>
          </a:prstGeom>
          <a:noFill/>
          <a:ln w="9525">
            <a:solidFill>
              <a:srgbClr val="FF0000"/>
            </a:solidFill>
            <a:miter lim="800000"/>
            <a:headEnd/>
            <a:tailEnd/>
          </a:ln>
        </p:spPr>
      </p:pic>
      <p:sp>
        <p:nvSpPr>
          <p:cNvPr id="8"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15</a:t>
            </a:fld>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3) 1/Beta Pole/Zero Equations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150</a:t>
            </a:fld>
            <a:endParaRPr lang="en-US" dirty="0"/>
          </a:p>
        </p:txBody>
      </p:sp>
      <p:sp>
        <p:nvSpPr>
          <p:cNvPr id="8" name="Rectangle 7"/>
          <p:cNvSpPr/>
          <p:nvPr/>
        </p:nvSpPr>
        <p:spPr>
          <a:xfrm>
            <a:off x="408040" y="858995"/>
            <a:ext cx="2767781" cy="369332"/>
          </a:xfrm>
          <a:prstGeom prst="rect">
            <a:avLst/>
          </a:prstGeom>
        </p:spPr>
        <p:txBody>
          <a:bodyPr wrap="square">
            <a:spAutoFit/>
          </a:bodyPr>
          <a:lstStyle/>
          <a:p>
            <a:pPr marL="342900" indent="-342900"/>
            <a:r>
              <a:rPr lang="en-US" u="sng" dirty="0" smtClean="0"/>
              <a:t>1/Beta Transfer Function:</a:t>
            </a:r>
          </a:p>
        </p:txBody>
      </p:sp>
      <p:sp>
        <p:nvSpPr>
          <p:cNvPr id="13" name="Rectangle 12"/>
          <p:cNvSpPr/>
          <p:nvPr/>
        </p:nvSpPr>
        <p:spPr>
          <a:xfrm>
            <a:off x="462119" y="2024118"/>
            <a:ext cx="2767781" cy="369332"/>
          </a:xfrm>
          <a:prstGeom prst="rect">
            <a:avLst/>
          </a:prstGeom>
        </p:spPr>
        <p:txBody>
          <a:bodyPr wrap="square">
            <a:spAutoFit/>
          </a:bodyPr>
          <a:lstStyle/>
          <a:p>
            <a:pPr marL="342900" indent="-342900"/>
            <a:r>
              <a:rPr lang="en-US" u="sng" dirty="0" smtClean="0"/>
              <a:t>DC 1/Beta:</a:t>
            </a:r>
          </a:p>
        </p:txBody>
      </p:sp>
      <p:sp>
        <p:nvSpPr>
          <p:cNvPr id="14" name="Rectangle 13"/>
          <p:cNvSpPr/>
          <p:nvPr/>
        </p:nvSpPr>
        <p:spPr>
          <a:xfrm>
            <a:off x="501446" y="3184324"/>
            <a:ext cx="2767781" cy="369332"/>
          </a:xfrm>
          <a:prstGeom prst="rect">
            <a:avLst/>
          </a:prstGeom>
        </p:spPr>
        <p:txBody>
          <a:bodyPr wrap="square">
            <a:spAutoFit/>
          </a:bodyPr>
          <a:lstStyle/>
          <a:p>
            <a:pPr marL="342900" indent="-342900"/>
            <a:r>
              <a:rPr lang="en-US" u="sng" dirty="0" smtClean="0"/>
              <a:t>1/Beta Pole Frequency:</a:t>
            </a:r>
          </a:p>
        </p:txBody>
      </p:sp>
      <p:sp>
        <p:nvSpPr>
          <p:cNvPr id="15" name="Rectangle 14"/>
          <p:cNvSpPr/>
          <p:nvPr/>
        </p:nvSpPr>
        <p:spPr>
          <a:xfrm>
            <a:off x="530943" y="4659163"/>
            <a:ext cx="2767781" cy="369332"/>
          </a:xfrm>
          <a:prstGeom prst="rect">
            <a:avLst/>
          </a:prstGeom>
        </p:spPr>
        <p:txBody>
          <a:bodyPr wrap="square">
            <a:spAutoFit/>
          </a:bodyPr>
          <a:lstStyle/>
          <a:p>
            <a:pPr marL="342900" indent="-342900"/>
            <a:r>
              <a:rPr lang="en-US" u="sng" dirty="0" smtClean="0"/>
              <a:t>1/Beta Zero Frequency:</a:t>
            </a:r>
          </a:p>
        </p:txBody>
      </p:sp>
      <p:pic>
        <p:nvPicPr>
          <p:cNvPr id="1233931" name="Picture 11"/>
          <p:cNvPicPr>
            <a:picLocks noChangeAspect="1" noChangeArrowheads="1"/>
          </p:cNvPicPr>
          <p:nvPr/>
        </p:nvPicPr>
        <p:blipFill>
          <a:blip r:embed="rId2" cstate="print"/>
          <a:srcRect/>
          <a:stretch>
            <a:fillRect/>
          </a:stretch>
        </p:blipFill>
        <p:spPr bwMode="auto">
          <a:xfrm>
            <a:off x="399281" y="4861489"/>
            <a:ext cx="2505075" cy="933450"/>
          </a:xfrm>
          <a:prstGeom prst="rect">
            <a:avLst/>
          </a:prstGeom>
          <a:noFill/>
          <a:ln w="9525">
            <a:noFill/>
            <a:miter lim="800000"/>
            <a:headEnd/>
            <a:tailEnd/>
          </a:ln>
          <a:effectLst/>
        </p:spPr>
      </p:pic>
      <p:sp>
        <p:nvSpPr>
          <p:cNvPr id="24" name="Rectangle 23"/>
          <p:cNvSpPr/>
          <p:nvPr/>
        </p:nvSpPr>
        <p:spPr>
          <a:xfrm>
            <a:off x="2214335" y="3651355"/>
            <a:ext cx="2767781" cy="369332"/>
          </a:xfrm>
          <a:prstGeom prst="rect">
            <a:avLst/>
          </a:prstGeom>
        </p:spPr>
        <p:txBody>
          <a:bodyPr wrap="square">
            <a:spAutoFit/>
          </a:bodyPr>
          <a:lstStyle/>
          <a:p>
            <a:pPr marL="342900" indent="-342900"/>
            <a:r>
              <a:rPr lang="en-US" dirty="0" smtClean="0"/>
              <a:t>=&gt; Solve for CF</a:t>
            </a:r>
          </a:p>
        </p:txBody>
      </p:sp>
      <p:sp>
        <p:nvSpPr>
          <p:cNvPr id="25" name="Rectangle 24"/>
          <p:cNvSpPr/>
          <p:nvPr/>
        </p:nvSpPr>
        <p:spPr>
          <a:xfrm>
            <a:off x="2772699" y="5140943"/>
            <a:ext cx="2767781" cy="369332"/>
          </a:xfrm>
          <a:prstGeom prst="rect">
            <a:avLst/>
          </a:prstGeom>
        </p:spPr>
        <p:txBody>
          <a:bodyPr wrap="square">
            <a:spAutoFit/>
          </a:bodyPr>
          <a:lstStyle/>
          <a:p>
            <a:pPr marL="342900" indent="-342900"/>
            <a:r>
              <a:rPr lang="en-US" dirty="0" smtClean="0"/>
              <a:t>=&gt; Solve for CF</a:t>
            </a:r>
          </a:p>
        </p:txBody>
      </p:sp>
      <p:pic>
        <p:nvPicPr>
          <p:cNvPr id="1233934" name="Picture 14"/>
          <p:cNvPicPr>
            <a:picLocks noChangeAspect="1" noChangeArrowheads="1"/>
          </p:cNvPicPr>
          <p:nvPr/>
        </p:nvPicPr>
        <p:blipFill>
          <a:blip r:embed="rId3" cstate="print"/>
          <a:srcRect/>
          <a:stretch>
            <a:fillRect/>
          </a:stretch>
        </p:blipFill>
        <p:spPr bwMode="auto">
          <a:xfrm>
            <a:off x="2987778" y="5299434"/>
            <a:ext cx="2343150" cy="933450"/>
          </a:xfrm>
          <a:prstGeom prst="rect">
            <a:avLst/>
          </a:prstGeom>
          <a:noFill/>
          <a:ln w="9525">
            <a:noFill/>
            <a:miter lim="800000"/>
            <a:headEnd/>
            <a:tailEnd/>
          </a:ln>
          <a:effectLst/>
        </p:spPr>
      </p:pic>
      <p:pic>
        <p:nvPicPr>
          <p:cNvPr id="1233935" name="Picture 15"/>
          <p:cNvPicPr>
            <a:picLocks noChangeAspect="1" noChangeArrowheads="1"/>
          </p:cNvPicPr>
          <p:nvPr/>
        </p:nvPicPr>
        <p:blipFill>
          <a:blip r:embed="rId4" cstate="print"/>
          <a:srcRect/>
          <a:stretch>
            <a:fillRect/>
          </a:stretch>
        </p:blipFill>
        <p:spPr bwMode="auto">
          <a:xfrm>
            <a:off x="2503526" y="3795711"/>
            <a:ext cx="1695450" cy="933450"/>
          </a:xfrm>
          <a:prstGeom prst="rect">
            <a:avLst/>
          </a:prstGeom>
          <a:noFill/>
          <a:ln w="9525">
            <a:noFill/>
            <a:miter lim="800000"/>
            <a:headEnd/>
            <a:tailEnd/>
          </a:ln>
          <a:effectLst/>
        </p:spPr>
      </p:pic>
      <p:sp>
        <p:nvSpPr>
          <p:cNvPr id="30" name="Rectangle 29"/>
          <p:cNvSpPr/>
          <p:nvPr/>
        </p:nvSpPr>
        <p:spPr>
          <a:xfrm>
            <a:off x="6076336" y="4293730"/>
            <a:ext cx="2767781" cy="1200329"/>
          </a:xfrm>
          <a:prstGeom prst="rect">
            <a:avLst/>
          </a:prstGeom>
        </p:spPr>
        <p:txBody>
          <a:bodyPr wrap="square">
            <a:spAutoFit/>
          </a:bodyPr>
          <a:lstStyle/>
          <a:p>
            <a:pPr marL="342900" indent="-342900"/>
            <a:r>
              <a:rPr lang="en-US" dirty="0" smtClean="0"/>
              <a:t>     CI is the equivalent input capacitance of the op amp.  (See Appendix #7)</a:t>
            </a:r>
          </a:p>
        </p:txBody>
      </p:sp>
      <p:cxnSp>
        <p:nvCxnSpPr>
          <p:cNvPr id="32" name="Straight Arrow Connector 31"/>
          <p:cNvCxnSpPr/>
          <p:nvPr/>
        </p:nvCxnSpPr>
        <p:spPr>
          <a:xfrm flipV="1">
            <a:off x="7670800" y="3416300"/>
            <a:ext cx="419100" cy="825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33940" name="Picture 20"/>
          <p:cNvPicPr>
            <a:picLocks noChangeAspect="1" noChangeArrowheads="1"/>
          </p:cNvPicPr>
          <p:nvPr/>
        </p:nvPicPr>
        <p:blipFill>
          <a:blip r:embed="rId5" cstate="print"/>
          <a:srcRect/>
          <a:stretch>
            <a:fillRect/>
          </a:stretch>
        </p:blipFill>
        <p:spPr bwMode="auto">
          <a:xfrm>
            <a:off x="4567118" y="0"/>
            <a:ext cx="4576882" cy="4226233"/>
          </a:xfrm>
          <a:prstGeom prst="rect">
            <a:avLst/>
          </a:prstGeom>
          <a:noFill/>
          <a:ln w="9525">
            <a:noFill/>
            <a:miter lim="800000"/>
            <a:headEnd/>
            <a:tailEnd/>
          </a:ln>
          <a:effectLst/>
        </p:spPr>
      </p:pic>
      <p:pic>
        <p:nvPicPr>
          <p:cNvPr id="1233944" name="Picture 24"/>
          <p:cNvPicPr>
            <a:picLocks noChangeAspect="1" noChangeArrowheads="1"/>
          </p:cNvPicPr>
          <p:nvPr/>
        </p:nvPicPr>
        <p:blipFill>
          <a:blip r:embed="rId6" cstate="print"/>
          <a:srcRect/>
          <a:stretch>
            <a:fillRect/>
          </a:stretch>
        </p:blipFill>
        <p:spPr bwMode="auto">
          <a:xfrm>
            <a:off x="384994" y="3387572"/>
            <a:ext cx="1924050" cy="990600"/>
          </a:xfrm>
          <a:prstGeom prst="rect">
            <a:avLst/>
          </a:prstGeom>
          <a:noFill/>
          <a:ln w="9525">
            <a:noFill/>
            <a:miter lim="800000"/>
            <a:headEnd/>
            <a:tailEnd/>
          </a:ln>
          <a:effectLst/>
        </p:spPr>
      </p:pic>
      <p:pic>
        <p:nvPicPr>
          <p:cNvPr id="1233945" name="Picture 25"/>
          <p:cNvPicPr>
            <a:picLocks noChangeAspect="1" noChangeArrowheads="1"/>
          </p:cNvPicPr>
          <p:nvPr/>
        </p:nvPicPr>
        <p:blipFill>
          <a:blip r:embed="rId7" cstate="print"/>
          <a:srcRect/>
          <a:stretch>
            <a:fillRect/>
          </a:stretch>
        </p:blipFill>
        <p:spPr bwMode="auto">
          <a:xfrm>
            <a:off x="384810" y="1110615"/>
            <a:ext cx="3276600" cy="1047750"/>
          </a:xfrm>
          <a:prstGeom prst="rect">
            <a:avLst/>
          </a:prstGeom>
          <a:noFill/>
          <a:ln w="9525">
            <a:noFill/>
            <a:miter lim="800000"/>
            <a:headEnd/>
            <a:tailEnd/>
          </a:ln>
          <a:effectLst/>
        </p:spPr>
      </p:pic>
      <p:pic>
        <p:nvPicPr>
          <p:cNvPr id="1233946" name="Picture 26"/>
          <p:cNvPicPr>
            <a:picLocks noChangeAspect="1" noChangeArrowheads="1"/>
          </p:cNvPicPr>
          <p:nvPr/>
        </p:nvPicPr>
        <p:blipFill>
          <a:blip r:embed="rId8" cstate="print"/>
          <a:srcRect/>
          <a:stretch>
            <a:fillRect/>
          </a:stretch>
        </p:blipFill>
        <p:spPr bwMode="auto">
          <a:xfrm>
            <a:off x="401003" y="2265045"/>
            <a:ext cx="2238375" cy="1047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3) Select CF to Compensate Circuit</a:t>
            </a:r>
            <a:endParaRPr lang="en-US" sz="2800" dirty="0">
              <a:solidFill>
                <a:srgbClr val="C00000"/>
              </a:solidFill>
            </a:endParaRPr>
          </a:p>
        </p:txBody>
      </p:sp>
      <p:sp>
        <p:nvSpPr>
          <p:cNvPr id="8" name="Rectangle 7"/>
          <p:cNvSpPr/>
          <p:nvPr/>
        </p:nvSpPr>
        <p:spPr>
          <a:xfrm>
            <a:off x="442576" y="3059084"/>
            <a:ext cx="3809998" cy="369332"/>
          </a:xfrm>
          <a:prstGeom prst="rect">
            <a:avLst/>
          </a:prstGeom>
        </p:spPr>
        <p:txBody>
          <a:bodyPr wrap="square">
            <a:spAutoFit/>
          </a:bodyPr>
          <a:lstStyle/>
          <a:p>
            <a:pPr marL="342900" indent="-342900"/>
            <a:r>
              <a:rPr lang="en-US" u="sng" dirty="0" smtClean="0"/>
              <a:t>Calculate CF(min) from fp3 &lt; *</a:t>
            </a:r>
            <a:r>
              <a:rPr lang="en-US" u="sng" dirty="0" err="1" smtClean="0"/>
              <a:t>fcl</a:t>
            </a:r>
            <a:r>
              <a:rPr lang="en-US" u="sng" dirty="0" smtClean="0"/>
              <a:t> :</a:t>
            </a:r>
          </a:p>
        </p:txBody>
      </p:sp>
      <p:sp>
        <p:nvSpPr>
          <p:cNvPr id="16" name="Rectangle 15"/>
          <p:cNvSpPr/>
          <p:nvPr/>
        </p:nvSpPr>
        <p:spPr>
          <a:xfrm>
            <a:off x="473117" y="4363028"/>
            <a:ext cx="4487503" cy="369332"/>
          </a:xfrm>
          <a:prstGeom prst="rect">
            <a:avLst/>
          </a:prstGeom>
        </p:spPr>
        <p:txBody>
          <a:bodyPr wrap="square">
            <a:spAutoFit/>
          </a:bodyPr>
          <a:lstStyle/>
          <a:p>
            <a:pPr marL="342900" indent="-342900"/>
            <a:r>
              <a:rPr lang="en-US" u="sng" dirty="0" smtClean="0"/>
              <a:t>Calculate CF(max) from fz1 &lt; f(</a:t>
            </a:r>
            <a:r>
              <a:rPr lang="en-US" u="sng" dirty="0" err="1" smtClean="0"/>
              <a:t>Aol</a:t>
            </a:r>
            <a:r>
              <a:rPr lang="en-US" u="sng" dirty="0" smtClean="0"/>
              <a:t>=0dB) :</a:t>
            </a:r>
          </a:p>
        </p:txBody>
      </p:sp>
      <p:sp>
        <p:nvSpPr>
          <p:cNvPr id="18" name="Rectangle 17"/>
          <p:cNvSpPr/>
          <p:nvPr/>
        </p:nvSpPr>
        <p:spPr>
          <a:xfrm>
            <a:off x="-1845" y="2214319"/>
            <a:ext cx="6631858" cy="769441"/>
          </a:xfrm>
          <a:prstGeom prst="rect">
            <a:avLst/>
          </a:prstGeom>
        </p:spPr>
        <p:txBody>
          <a:bodyPr wrap="square">
            <a:spAutoFit/>
          </a:bodyPr>
          <a:lstStyle/>
          <a:p>
            <a:pPr marL="800100" lvl="1" indent="-342900"/>
            <a:r>
              <a:rPr lang="en-US" u="sng" dirty="0" smtClean="0"/>
              <a:t>For stability:</a:t>
            </a:r>
          </a:p>
          <a:p>
            <a:pPr marL="800100" lvl="1" indent="-342900"/>
            <a:r>
              <a:rPr lang="en-US" sz="800" u="sng" dirty="0" smtClean="0"/>
              <a:t> </a:t>
            </a:r>
          </a:p>
          <a:p>
            <a:pPr marL="800100" lvl="1" indent="-342900">
              <a:buAutoNum type="alphaUcParenR"/>
            </a:pPr>
            <a:r>
              <a:rPr lang="en-US" dirty="0" smtClean="0"/>
              <a:t>Keep fp3 </a:t>
            </a:r>
            <a:r>
              <a:rPr lang="en-US" u="sng" dirty="0" smtClean="0"/>
              <a:t>&lt;</a:t>
            </a:r>
            <a:r>
              <a:rPr lang="en-US" dirty="0" smtClean="0"/>
              <a:t> *</a:t>
            </a:r>
            <a:r>
              <a:rPr lang="en-US" dirty="0" err="1" smtClean="0"/>
              <a:t>fcl</a:t>
            </a:r>
            <a:r>
              <a:rPr lang="en-US" dirty="0" smtClean="0"/>
              <a:t> and fz1 </a:t>
            </a:r>
            <a:r>
              <a:rPr lang="en-US" u="sng" dirty="0" smtClean="0"/>
              <a:t>&lt;</a:t>
            </a:r>
            <a:r>
              <a:rPr lang="en-US" dirty="0" smtClean="0"/>
              <a:t> f(</a:t>
            </a:r>
            <a:r>
              <a:rPr lang="en-US" dirty="0" err="1" smtClean="0"/>
              <a:t>Aol</a:t>
            </a:r>
            <a:r>
              <a:rPr lang="en-US" dirty="0" smtClean="0"/>
              <a:t>=0dB)</a:t>
            </a:r>
            <a:endParaRPr lang="en-US" i="1" dirty="0" smtClean="0"/>
          </a:p>
        </p:txBody>
      </p:sp>
      <p:pic>
        <p:nvPicPr>
          <p:cNvPr id="1360904" name="Picture 8"/>
          <p:cNvPicPr>
            <a:picLocks noChangeAspect="1" noChangeArrowheads="1"/>
          </p:cNvPicPr>
          <p:nvPr/>
        </p:nvPicPr>
        <p:blipFill>
          <a:blip r:embed="rId2" cstate="print"/>
          <a:srcRect/>
          <a:stretch>
            <a:fillRect/>
          </a:stretch>
        </p:blipFill>
        <p:spPr bwMode="auto">
          <a:xfrm>
            <a:off x="203527" y="4602224"/>
            <a:ext cx="6724650" cy="933450"/>
          </a:xfrm>
          <a:prstGeom prst="rect">
            <a:avLst/>
          </a:prstGeom>
          <a:noFill/>
          <a:ln w="9525">
            <a:noFill/>
            <a:miter lim="800000"/>
            <a:headEnd/>
            <a:tailEnd/>
          </a:ln>
          <a:effectLst/>
        </p:spPr>
      </p:pic>
      <p:sp>
        <p:nvSpPr>
          <p:cNvPr id="25" name="Rectangle 24"/>
          <p:cNvSpPr/>
          <p:nvPr/>
        </p:nvSpPr>
        <p:spPr>
          <a:xfrm>
            <a:off x="0" y="980249"/>
            <a:ext cx="2171700" cy="369332"/>
          </a:xfrm>
          <a:prstGeom prst="rect">
            <a:avLst/>
          </a:prstGeom>
        </p:spPr>
        <p:txBody>
          <a:bodyPr wrap="square">
            <a:spAutoFit/>
          </a:bodyPr>
          <a:lstStyle/>
          <a:p>
            <a:pPr marL="800100" lvl="1" indent="-342900"/>
            <a:r>
              <a:rPr lang="en-US" u="sng" dirty="0" smtClean="0"/>
              <a:t>From Step 1: </a:t>
            </a:r>
          </a:p>
        </p:txBody>
      </p:sp>
      <p:pic>
        <p:nvPicPr>
          <p:cNvPr id="1360912" name="Picture 16"/>
          <p:cNvPicPr>
            <a:picLocks noChangeAspect="1" noChangeArrowheads="1"/>
          </p:cNvPicPr>
          <p:nvPr/>
        </p:nvPicPr>
        <p:blipFill>
          <a:blip r:embed="rId3" cstate="print"/>
          <a:srcRect/>
          <a:stretch>
            <a:fillRect/>
          </a:stretch>
        </p:blipFill>
        <p:spPr bwMode="auto">
          <a:xfrm>
            <a:off x="5308600" y="0"/>
            <a:ext cx="3835400" cy="4932951"/>
          </a:xfrm>
          <a:prstGeom prst="rect">
            <a:avLst/>
          </a:prstGeom>
          <a:noFill/>
          <a:ln w="9525">
            <a:noFill/>
            <a:miter lim="800000"/>
            <a:headEnd/>
            <a:tailEnd/>
          </a:ln>
          <a:effectLst/>
        </p:spPr>
      </p:pic>
      <p:pic>
        <p:nvPicPr>
          <p:cNvPr id="1360914" name="Picture 18"/>
          <p:cNvPicPr>
            <a:picLocks noChangeAspect="1" noChangeArrowheads="1"/>
          </p:cNvPicPr>
          <p:nvPr/>
        </p:nvPicPr>
        <p:blipFill>
          <a:blip r:embed="rId4" cstate="print"/>
          <a:srcRect/>
          <a:stretch>
            <a:fillRect/>
          </a:stretch>
        </p:blipFill>
        <p:spPr bwMode="auto">
          <a:xfrm>
            <a:off x="355283" y="1170623"/>
            <a:ext cx="2581275" cy="1133475"/>
          </a:xfrm>
          <a:prstGeom prst="rect">
            <a:avLst/>
          </a:prstGeom>
          <a:noFill/>
          <a:ln w="9525">
            <a:noFill/>
            <a:miter lim="800000"/>
            <a:headEnd/>
            <a:tailEnd/>
          </a:ln>
          <a:effectLst/>
        </p:spPr>
      </p:pic>
      <p:pic>
        <p:nvPicPr>
          <p:cNvPr id="1360915" name="Picture 19"/>
          <p:cNvPicPr>
            <a:picLocks noChangeAspect="1" noChangeArrowheads="1"/>
          </p:cNvPicPr>
          <p:nvPr/>
        </p:nvPicPr>
        <p:blipFill>
          <a:blip r:embed="rId5" cstate="print"/>
          <a:srcRect/>
          <a:stretch>
            <a:fillRect/>
          </a:stretch>
        </p:blipFill>
        <p:spPr bwMode="auto">
          <a:xfrm>
            <a:off x="249555" y="3356610"/>
            <a:ext cx="4895850" cy="990600"/>
          </a:xfrm>
          <a:prstGeom prst="rect">
            <a:avLst/>
          </a:prstGeom>
          <a:noFill/>
          <a:ln w="9525">
            <a:noFill/>
            <a:miter lim="800000"/>
            <a:headEnd/>
            <a:tailEnd/>
          </a:ln>
          <a:effectLst/>
        </p:spPr>
      </p:pic>
      <p:sp>
        <p:nvSpPr>
          <p:cNvPr id="37" name="Rectangle 36"/>
          <p:cNvSpPr/>
          <p:nvPr/>
        </p:nvSpPr>
        <p:spPr>
          <a:xfrm>
            <a:off x="480060" y="5611784"/>
            <a:ext cx="5474970" cy="369332"/>
          </a:xfrm>
          <a:prstGeom prst="rect">
            <a:avLst/>
          </a:prstGeom>
        </p:spPr>
        <p:txBody>
          <a:bodyPr wrap="square">
            <a:spAutoFit/>
          </a:bodyPr>
          <a:lstStyle/>
          <a:p>
            <a:pPr marL="342900" indent="-342900"/>
            <a:r>
              <a:rPr lang="en-US" dirty="0" smtClean="0"/>
              <a:t>B) To prevent </a:t>
            </a:r>
            <a:r>
              <a:rPr lang="en-US" dirty="0" err="1" smtClean="0"/>
              <a:t>AolB</a:t>
            </a:r>
            <a:r>
              <a:rPr lang="en-US" dirty="0" smtClean="0"/>
              <a:t> phase dip, Keep fp3 </a:t>
            </a:r>
            <a:r>
              <a:rPr lang="en-US" u="sng" dirty="0" smtClean="0"/>
              <a:t>&lt;</a:t>
            </a:r>
            <a:r>
              <a:rPr lang="en-US" dirty="0" smtClean="0"/>
              <a:t> 10*fp2</a:t>
            </a:r>
            <a:endParaRPr lang="en-US" u="sng" dirty="0"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947" name="Picture 3"/>
          <p:cNvPicPr>
            <a:picLocks noChangeAspect="1" noChangeArrowheads="1"/>
          </p:cNvPicPr>
          <p:nvPr/>
        </p:nvPicPr>
        <p:blipFill>
          <a:blip r:embed="rId2" cstate="print"/>
          <a:srcRect/>
          <a:stretch>
            <a:fillRect/>
          </a:stretch>
        </p:blipFill>
        <p:spPr bwMode="auto">
          <a:xfrm>
            <a:off x="152400" y="786051"/>
            <a:ext cx="8656638" cy="5448062"/>
          </a:xfrm>
          <a:prstGeom prst="rect">
            <a:avLst/>
          </a:prstGeom>
          <a:noFill/>
          <a:ln w="9525">
            <a:noFill/>
            <a:miter lim="800000"/>
            <a:headEnd/>
            <a:tailEnd/>
          </a:ln>
        </p:spPr>
      </p:pic>
      <p:sp>
        <p:nvSpPr>
          <p:cNvPr id="2" name="Title 1"/>
          <p:cNvSpPr>
            <a:spLocks noGrp="1"/>
          </p:cNvSpPr>
          <p:nvPr>
            <p:ph type="title"/>
          </p:nvPr>
        </p:nvSpPr>
        <p:spPr>
          <a:xfrm>
            <a:off x="231774" y="142875"/>
            <a:ext cx="8912225" cy="814388"/>
          </a:xfrm>
        </p:spPr>
        <p:txBody>
          <a:bodyPr/>
          <a:lstStyle/>
          <a:p>
            <a:r>
              <a:rPr lang="en-US" sz="2800" dirty="0" smtClean="0">
                <a:solidFill>
                  <a:srgbClr val="C00000"/>
                </a:solidFill>
              </a:rPr>
              <a:t>4),5) Plot Aol and 1/Beta for Compensated Circuit</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152</a:t>
            </a:fld>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6) Plot Compensated Closed-Loop Gain</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153</a:t>
            </a:fld>
            <a:endParaRPr lang="en-US" dirty="0"/>
          </a:p>
        </p:txBody>
      </p:sp>
      <p:pic>
        <p:nvPicPr>
          <p:cNvPr id="1363970" name="Picture 2"/>
          <p:cNvPicPr>
            <a:picLocks noChangeAspect="1" noChangeArrowheads="1"/>
          </p:cNvPicPr>
          <p:nvPr/>
        </p:nvPicPr>
        <p:blipFill>
          <a:blip r:embed="rId2" cstate="print"/>
          <a:srcRect/>
          <a:stretch>
            <a:fillRect/>
          </a:stretch>
        </p:blipFill>
        <p:spPr bwMode="auto">
          <a:xfrm>
            <a:off x="211666" y="1562100"/>
            <a:ext cx="7719483" cy="4800600"/>
          </a:xfrm>
          <a:prstGeom prst="rect">
            <a:avLst/>
          </a:prstGeom>
          <a:noFill/>
          <a:ln w="9525">
            <a:noFill/>
            <a:miter lim="800000"/>
            <a:headEnd/>
            <a:tailEnd/>
          </a:ln>
        </p:spPr>
      </p:pic>
      <p:pic>
        <p:nvPicPr>
          <p:cNvPr id="1363972" name="Picture 4"/>
          <p:cNvPicPr>
            <a:picLocks noChangeAspect="1" noChangeArrowheads="1"/>
          </p:cNvPicPr>
          <p:nvPr/>
        </p:nvPicPr>
        <p:blipFill>
          <a:blip r:embed="rId3" cstate="print"/>
          <a:srcRect/>
          <a:stretch>
            <a:fillRect/>
          </a:stretch>
        </p:blipFill>
        <p:spPr bwMode="auto">
          <a:xfrm>
            <a:off x="5810250" y="365443"/>
            <a:ext cx="3409950" cy="3800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7) Plot Compensated Transient Response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154</a:t>
            </a:fld>
            <a:endParaRPr lang="en-US" dirty="0"/>
          </a:p>
        </p:txBody>
      </p:sp>
      <p:pic>
        <p:nvPicPr>
          <p:cNvPr id="1364994" name="Picture 2"/>
          <p:cNvPicPr>
            <a:picLocks noChangeAspect="1" noChangeArrowheads="1"/>
          </p:cNvPicPr>
          <p:nvPr/>
        </p:nvPicPr>
        <p:blipFill>
          <a:blip r:embed="rId2" cstate="print"/>
          <a:srcRect/>
          <a:stretch>
            <a:fillRect/>
          </a:stretch>
        </p:blipFill>
        <p:spPr bwMode="auto">
          <a:xfrm>
            <a:off x="0" y="843710"/>
            <a:ext cx="8585200" cy="5403104"/>
          </a:xfrm>
          <a:prstGeom prst="rect">
            <a:avLst/>
          </a:prstGeom>
          <a:noFill/>
          <a:ln w="9525">
            <a:noFill/>
            <a:miter lim="800000"/>
            <a:headEnd/>
            <a:tailEnd/>
          </a:ln>
        </p:spPr>
      </p:pic>
      <p:pic>
        <p:nvPicPr>
          <p:cNvPr id="1364995" name="Picture 3"/>
          <p:cNvPicPr>
            <a:picLocks noChangeAspect="1" noChangeArrowheads="1"/>
          </p:cNvPicPr>
          <p:nvPr/>
        </p:nvPicPr>
        <p:blipFill>
          <a:blip r:embed="rId3" cstate="print"/>
          <a:srcRect/>
          <a:stretch>
            <a:fillRect/>
          </a:stretch>
        </p:blipFill>
        <p:spPr bwMode="auto">
          <a:xfrm>
            <a:off x="4703763" y="2525713"/>
            <a:ext cx="4402137" cy="2577637"/>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High Gain and CF Summary</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155</a:t>
            </a:fld>
            <a:endParaRPr lang="en-US" dirty="0"/>
          </a:p>
        </p:txBody>
      </p:sp>
      <p:sp>
        <p:nvSpPr>
          <p:cNvPr id="5" name="TextBox 4"/>
          <p:cNvSpPr txBox="1"/>
          <p:nvPr/>
        </p:nvSpPr>
        <p:spPr>
          <a:xfrm>
            <a:off x="467805" y="702130"/>
            <a:ext cx="8676196" cy="2308324"/>
          </a:xfrm>
          <a:prstGeom prst="rect">
            <a:avLst/>
          </a:prstGeom>
          <a:noFill/>
        </p:spPr>
        <p:txBody>
          <a:bodyPr wrap="square" rtlCol="0">
            <a:spAutoFit/>
          </a:bodyPr>
          <a:lstStyle/>
          <a:p>
            <a:pPr marL="342900" indent="-342900">
              <a:buAutoNum type="arabicParenR"/>
            </a:pPr>
            <a:r>
              <a:rPr lang="en-US" dirty="0" smtClean="0"/>
              <a:t>Select CF between CF(min) and CF(max) for stability</a:t>
            </a:r>
          </a:p>
          <a:p>
            <a:pPr marL="342900" indent="-342900">
              <a:buAutoNum type="arabicParenR"/>
            </a:pPr>
            <a:r>
              <a:rPr lang="en-US" dirty="0" smtClean="0"/>
              <a:t>CF(min) and CF(max) produce similar phase-margins</a:t>
            </a:r>
          </a:p>
          <a:p>
            <a:pPr marL="342900" indent="-342900">
              <a:buAutoNum type="arabicParenR"/>
            </a:pPr>
            <a:r>
              <a:rPr lang="en-US" dirty="0" smtClean="0"/>
              <a:t>CF(min) will have the largest closed-loop bandwidth and fastest transient response</a:t>
            </a:r>
          </a:p>
          <a:p>
            <a:pPr marL="342900" indent="-342900">
              <a:buAutoNum type="arabicParenR"/>
            </a:pPr>
            <a:r>
              <a:rPr lang="en-US" dirty="0" smtClean="0"/>
              <a:t>CF(max) will produce the smallest closed-loop BW and the slowest transient response</a:t>
            </a:r>
          </a:p>
          <a:p>
            <a:pPr marL="342900" indent="-342900">
              <a:buAutoNum type="arabicParenR"/>
            </a:pPr>
            <a:r>
              <a:rPr lang="en-US" dirty="0" smtClean="0"/>
              <a:t>Selecting a value between CF(min) and CF(max) will produce the most robust design</a:t>
            </a:r>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DBB906B5-8184-4FDD-AC60-86F5D49E35A7}" type="slidenum">
              <a:rPr lang="en-US" smtClean="0"/>
              <a:pPr/>
              <a:t>156</a:t>
            </a:fld>
            <a:endParaRPr lang="en-US" dirty="0" smtClean="0"/>
          </a:p>
        </p:txBody>
      </p:sp>
      <p:sp>
        <p:nvSpPr>
          <p:cNvPr id="100355" name="Rectangle 2"/>
          <p:cNvSpPr>
            <a:spLocks noGrp="1" noChangeArrowheads="1"/>
          </p:cNvSpPr>
          <p:nvPr>
            <p:ph type="title"/>
          </p:nvPr>
        </p:nvSpPr>
        <p:spPr>
          <a:xfrm>
            <a:off x="246281" y="1461956"/>
            <a:ext cx="8650288" cy="1089346"/>
          </a:xfrm>
        </p:spPr>
        <p:txBody>
          <a:bodyPr/>
          <a:lstStyle/>
          <a:p>
            <a:pPr algn="ctr"/>
            <a:r>
              <a:rPr lang="en-US" sz="4000" dirty="0" smtClean="0">
                <a:solidFill>
                  <a:srgbClr val="C00000"/>
                </a:solidFill>
              </a:rPr>
              <a:t>7) CF Non-Inverting </a:t>
            </a:r>
            <a:br>
              <a:rPr lang="en-US" sz="4000" dirty="0" smtClean="0">
                <a:solidFill>
                  <a:srgbClr val="C00000"/>
                </a:solidFill>
              </a:rPr>
            </a:br>
            <a:r>
              <a:rPr lang="en-US" sz="4000" dirty="0" smtClean="0">
                <a:solidFill>
                  <a:srgbClr val="C00000"/>
                </a:solidFill>
              </a:rPr>
              <a:t>(Input Cload) </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02BAF104-EE6D-41C8-ABB8-DAE965BBBC5D}" type="slidenum">
              <a:rPr lang="en-US" smtClean="0"/>
              <a:pPr/>
              <a:t>157</a:t>
            </a:fld>
            <a:endParaRPr lang="en-US" dirty="0" smtClean="0"/>
          </a:p>
        </p:txBody>
      </p:sp>
      <p:sp>
        <p:nvSpPr>
          <p:cNvPr id="66564" name="Rectangle 2"/>
          <p:cNvSpPr>
            <a:spLocks noGrp="1" noChangeArrowheads="1"/>
          </p:cNvSpPr>
          <p:nvPr>
            <p:ph type="title"/>
          </p:nvPr>
        </p:nvSpPr>
        <p:spPr>
          <a:xfrm>
            <a:off x="1303019" y="203835"/>
            <a:ext cx="5474335" cy="814388"/>
          </a:xfrm>
        </p:spPr>
        <p:txBody>
          <a:bodyPr/>
          <a:lstStyle/>
          <a:p>
            <a:r>
              <a:rPr lang="en-US" sz="2800" dirty="0" smtClean="0">
                <a:solidFill>
                  <a:srgbClr val="C00000"/>
                </a:solidFill>
              </a:rPr>
              <a:t>Op Amp Input Capacitance</a:t>
            </a:r>
          </a:p>
        </p:txBody>
      </p:sp>
      <p:pic>
        <p:nvPicPr>
          <p:cNvPr id="252937" name="Picture 9"/>
          <p:cNvPicPr>
            <a:picLocks noChangeAspect="1" noChangeArrowheads="1"/>
          </p:cNvPicPr>
          <p:nvPr/>
        </p:nvPicPr>
        <p:blipFill>
          <a:blip r:embed="rId3" cstate="print"/>
          <a:srcRect/>
          <a:stretch>
            <a:fillRect/>
          </a:stretch>
        </p:blipFill>
        <p:spPr bwMode="auto">
          <a:xfrm>
            <a:off x="1643063" y="2145246"/>
            <a:ext cx="4894897" cy="4319027"/>
          </a:xfrm>
          <a:prstGeom prst="rect">
            <a:avLst/>
          </a:prstGeom>
          <a:noFill/>
          <a:ln w="9525">
            <a:noFill/>
            <a:miter lim="800000"/>
            <a:headEnd/>
            <a:tailEnd/>
          </a:ln>
          <a:effectLst/>
        </p:spPr>
      </p:pic>
      <p:grpSp>
        <p:nvGrpSpPr>
          <p:cNvPr id="2" name="Group 14"/>
          <p:cNvGrpSpPr/>
          <p:nvPr/>
        </p:nvGrpSpPr>
        <p:grpSpPr>
          <a:xfrm>
            <a:off x="68368" y="952500"/>
            <a:ext cx="8939848" cy="1192495"/>
            <a:chOff x="68368" y="952500"/>
            <a:chExt cx="8939848" cy="1192495"/>
          </a:xfrm>
        </p:grpSpPr>
        <p:pic>
          <p:nvPicPr>
            <p:cNvPr id="290819" name="Picture 3"/>
            <p:cNvPicPr>
              <a:picLocks noChangeAspect="1" noChangeArrowheads="1"/>
            </p:cNvPicPr>
            <p:nvPr/>
          </p:nvPicPr>
          <p:blipFill>
            <a:blip r:embed="rId4" cstate="print"/>
            <a:srcRect b="8149"/>
            <a:stretch>
              <a:fillRect/>
            </a:stretch>
          </p:blipFill>
          <p:spPr bwMode="auto">
            <a:xfrm>
              <a:off x="68368" y="1398990"/>
              <a:ext cx="8939848" cy="746005"/>
            </a:xfrm>
            <a:prstGeom prst="rect">
              <a:avLst/>
            </a:prstGeom>
            <a:noFill/>
            <a:ln w="9525">
              <a:noFill/>
              <a:miter lim="800000"/>
              <a:headEnd/>
              <a:tailEnd/>
            </a:ln>
            <a:effectLst/>
          </p:spPr>
        </p:pic>
        <p:pic>
          <p:nvPicPr>
            <p:cNvPr id="290820" name="Picture 4"/>
            <p:cNvPicPr>
              <a:picLocks noChangeAspect="1" noChangeArrowheads="1"/>
            </p:cNvPicPr>
            <p:nvPr/>
          </p:nvPicPr>
          <p:blipFill>
            <a:blip r:embed="rId5" cstate="print"/>
            <a:srcRect t="6111" b="7636"/>
            <a:stretch>
              <a:fillRect/>
            </a:stretch>
          </p:blipFill>
          <p:spPr bwMode="auto">
            <a:xfrm>
              <a:off x="85460" y="952500"/>
              <a:ext cx="8889048" cy="48319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46" name="Picture 18"/>
          <p:cNvPicPr>
            <a:picLocks noChangeAspect="1" noChangeArrowheads="1"/>
          </p:cNvPicPr>
          <p:nvPr/>
        </p:nvPicPr>
        <p:blipFill>
          <a:blip r:embed="rId4" cstate="print"/>
          <a:srcRect/>
          <a:stretch>
            <a:fillRect/>
          </a:stretch>
        </p:blipFill>
        <p:spPr bwMode="auto">
          <a:xfrm>
            <a:off x="145733" y="165100"/>
            <a:ext cx="3654742" cy="3345407"/>
          </a:xfrm>
          <a:prstGeom prst="rect">
            <a:avLst/>
          </a:prstGeom>
          <a:noFill/>
          <a:ln w="9525">
            <a:noFill/>
            <a:miter lim="800000"/>
            <a:headEnd/>
            <a:tailEnd/>
          </a:ln>
          <a:effectLst/>
        </p:spPr>
      </p:pic>
      <p:sp>
        <p:nvSpPr>
          <p:cNvPr id="66563"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02BAF104-EE6D-41C8-ABB8-DAE965BBBC5D}" type="slidenum">
              <a:rPr lang="en-US" smtClean="0"/>
              <a:pPr/>
              <a:t>158</a:t>
            </a:fld>
            <a:endParaRPr lang="en-US" dirty="0" smtClean="0"/>
          </a:p>
        </p:txBody>
      </p:sp>
      <p:sp>
        <p:nvSpPr>
          <p:cNvPr id="66564" name="Rectangle 2"/>
          <p:cNvSpPr>
            <a:spLocks noGrp="1" noChangeArrowheads="1"/>
          </p:cNvSpPr>
          <p:nvPr>
            <p:ph type="title"/>
          </p:nvPr>
        </p:nvSpPr>
        <p:spPr>
          <a:xfrm>
            <a:off x="4248150" y="219075"/>
            <a:ext cx="4746624" cy="814388"/>
          </a:xfrm>
        </p:spPr>
        <p:txBody>
          <a:bodyPr/>
          <a:lstStyle/>
          <a:p>
            <a:r>
              <a:rPr lang="en-US" sz="2800" dirty="0" smtClean="0">
                <a:solidFill>
                  <a:srgbClr val="C00000"/>
                </a:solidFill>
              </a:rPr>
              <a:t>Op Amp Input Capacitance</a:t>
            </a:r>
          </a:p>
        </p:txBody>
      </p:sp>
      <p:cxnSp>
        <p:nvCxnSpPr>
          <p:cNvPr id="18" name="Straight Arrow Connector 17"/>
          <p:cNvCxnSpPr/>
          <p:nvPr/>
        </p:nvCxnSpPr>
        <p:spPr>
          <a:xfrm>
            <a:off x="2385061" y="2518410"/>
            <a:ext cx="1053464" cy="11487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571662" y="3120390"/>
            <a:ext cx="1322533" cy="18983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52947" name="Picture 19"/>
          <p:cNvPicPr>
            <a:picLocks noChangeAspect="1" noChangeArrowheads="1"/>
          </p:cNvPicPr>
          <p:nvPr/>
        </p:nvPicPr>
        <p:blipFill>
          <a:blip r:embed="rId5" cstate="print"/>
          <a:srcRect/>
          <a:stretch>
            <a:fillRect/>
          </a:stretch>
        </p:blipFill>
        <p:spPr bwMode="auto">
          <a:xfrm>
            <a:off x="2085023" y="3164957"/>
            <a:ext cx="3953827" cy="3240445"/>
          </a:xfrm>
          <a:prstGeom prst="rect">
            <a:avLst/>
          </a:prstGeom>
          <a:noFill/>
          <a:ln w="9525">
            <a:noFill/>
            <a:miter lim="800000"/>
            <a:headEnd/>
            <a:tailEnd/>
          </a:ln>
          <a:effectLst/>
        </p:spPr>
      </p:pic>
      <p:pic>
        <p:nvPicPr>
          <p:cNvPr id="252943" name="Picture 15"/>
          <p:cNvPicPr>
            <a:picLocks noChangeAspect="1" noChangeArrowheads="1"/>
          </p:cNvPicPr>
          <p:nvPr/>
        </p:nvPicPr>
        <p:blipFill>
          <a:blip r:embed="rId6" cstate="print"/>
          <a:srcRect/>
          <a:stretch>
            <a:fillRect/>
          </a:stretch>
        </p:blipFill>
        <p:spPr bwMode="auto">
          <a:xfrm>
            <a:off x="5362574" y="971550"/>
            <a:ext cx="3343275" cy="2501172"/>
          </a:xfrm>
          <a:prstGeom prst="rect">
            <a:avLst/>
          </a:prstGeom>
          <a:noFill/>
          <a:ln w="9525">
            <a:noFill/>
            <a:miter lim="800000"/>
            <a:headEnd/>
            <a:tailEnd/>
          </a:ln>
          <a:effectLst/>
        </p:spPr>
      </p:pic>
      <p:graphicFrame>
        <p:nvGraphicFramePr>
          <p:cNvPr id="252944" name="Object 16"/>
          <p:cNvGraphicFramePr>
            <a:graphicFrameLocks noChangeAspect="1"/>
          </p:cNvGraphicFramePr>
          <p:nvPr/>
        </p:nvGraphicFramePr>
        <p:xfrm>
          <a:off x="4435475" y="1076325"/>
          <a:ext cx="1104900" cy="1231900"/>
        </p:xfrm>
        <a:graphic>
          <a:graphicData uri="http://schemas.openxmlformats.org/presentationml/2006/ole">
            <p:oleObj spid="_x0000_s1059842" name="Equation" r:id="rId7" imgW="1104840" imgH="1231560" progId="Equation.3">
              <p:embed/>
            </p:oleObj>
          </a:graphicData>
        </a:graphic>
      </p:graphicFrame>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62" name="Object 2"/>
          <p:cNvGraphicFramePr>
            <a:graphicFrameLocks noChangeAspect="1"/>
          </p:cNvGraphicFramePr>
          <p:nvPr/>
        </p:nvGraphicFramePr>
        <p:xfrm>
          <a:off x="387194" y="1564735"/>
          <a:ext cx="8405113" cy="4713287"/>
        </p:xfrm>
        <a:graphic>
          <a:graphicData uri="http://schemas.openxmlformats.org/presentationml/2006/ole">
            <p:oleObj spid="_x0000_s1060867" name="Equation" r:id="rId4" imgW="7848360" imgH="4228920" progId="Equation.3">
              <p:embed/>
            </p:oleObj>
          </a:graphicData>
        </a:graphic>
      </p:graphicFrame>
      <p:sp>
        <p:nvSpPr>
          <p:cNvPr id="64514" name="Slide Number Placeholder 4"/>
          <p:cNvSpPr>
            <a:spLocks noGrp="1"/>
          </p:cNvSpPr>
          <p:nvPr>
            <p:ph type="sldNum" sz="quarter" idx="10"/>
          </p:nvPr>
        </p:nvSpPr>
        <p:spPr>
          <a:noFill/>
        </p:spPr>
        <p:txBody>
          <a:bodyPr/>
          <a:lstStyle/>
          <a:p>
            <a:fld id="{DE7B9739-58BD-475F-9D9C-6F31C614322B}" type="slidenum">
              <a:rPr lang="en-US"/>
              <a:pPr/>
              <a:t>159</a:t>
            </a:fld>
            <a:endParaRPr lang="en-US" dirty="0"/>
          </a:p>
        </p:txBody>
      </p:sp>
      <p:sp>
        <p:nvSpPr>
          <p:cNvPr id="64515" name="Rectangle 2"/>
          <p:cNvSpPr>
            <a:spLocks noGrp="1" noChangeArrowheads="1"/>
          </p:cNvSpPr>
          <p:nvPr>
            <p:ph type="title"/>
          </p:nvPr>
        </p:nvSpPr>
        <p:spPr bwMode="auto">
          <a:xfrm>
            <a:off x="247630" y="172882"/>
            <a:ext cx="7637477"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Equivalent Input Capacitance and</a:t>
            </a:r>
            <a:r>
              <a:rPr lang="en-US" sz="2800" dirty="0" smtClean="0">
                <a:solidFill>
                  <a:srgbClr val="C00000"/>
                </a:solidFill>
                <a:latin typeface="Symbol" pitchFamily="18" charset="2"/>
              </a:rPr>
              <a:t> 1/b</a:t>
            </a:r>
            <a:endParaRPr lang="el-GR" sz="2800" b="1" dirty="0" smtClean="0">
              <a:solidFill>
                <a:srgbClr val="C00000"/>
              </a:solidFill>
            </a:endParaRPr>
          </a:p>
        </p:txBody>
      </p:sp>
      <p:sp>
        <p:nvSpPr>
          <p:cNvPr id="5" name="TextBox 4"/>
          <p:cNvSpPr txBox="1"/>
          <p:nvPr/>
        </p:nvSpPr>
        <p:spPr>
          <a:xfrm>
            <a:off x="7805403" y="561682"/>
            <a:ext cx="1040670" cy="307777"/>
          </a:xfrm>
          <a:prstGeom prst="rect">
            <a:avLst/>
          </a:prstGeom>
          <a:noFill/>
          <a:ln>
            <a:solidFill>
              <a:schemeClr val="tx1"/>
            </a:solidFill>
          </a:ln>
        </p:spPr>
        <p:txBody>
          <a:bodyPr wrap="none" rtlCol="0">
            <a:spAutoFit/>
          </a:bodyPr>
          <a:lstStyle/>
          <a:p>
            <a:r>
              <a:rPr lang="en-US" sz="1400" dirty="0" smtClean="0"/>
              <a:t>(Set to 1V)</a:t>
            </a:r>
            <a:endParaRPr lang="en-US" sz="1400" dirty="0"/>
          </a:p>
        </p:txBody>
      </p:sp>
      <p:sp>
        <p:nvSpPr>
          <p:cNvPr id="6" name="TextBox 5"/>
          <p:cNvSpPr txBox="1"/>
          <p:nvPr/>
        </p:nvSpPr>
        <p:spPr>
          <a:xfrm>
            <a:off x="5409643" y="1372709"/>
            <a:ext cx="296876" cy="338554"/>
          </a:xfrm>
          <a:prstGeom prst="rect">
            <a:avLst/>
          </a:prstGeom>
          <a:noFill/>
          <a:ln>
            <a:solidFill>
              <a:schemeClr val="tx1"/>
            </a:solidFill>
          </a:ln>
        </p:spPr>
        <p:txBody>
          <a:bodyPr wrap="none" rtlCol="0">
            <a:spAutoFit/>
          </a:bodyPr>
          <a:lstStyle/>
          <a:p>
            <a:r>
              <a:rPr lang="en-US" sz="1600" dirty="0" smtClean="0">
                <a:latin typeface="Symbol" pitchFamily="18" charset="2"/>
              </a:rPr>
              <a:t>b</a:t>
            </a:r>
            <a:endParaRPr lang="en-US" sz="1600" dirty="0">
              <a:latin typeface="Symbol" pitchFamily="18" charset="2"/>
            </a:endParaRPr>
          </a:p>
        </p:txBody>
      </p:sp>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p:oleObj spid="_x0000_s1060866" name="Equation" r:id="rId5" imgW="114120" imgH="215640" progId="Equation.3">
              <p:embed/>
            </p:oleObj>
          </a:graphicData>
        </a:graphic>
      </p:graphicFrame>
      <p:sp>
        <p:nvSpPr>
          <p:cNvPr id="10" name="Rectangle 9"/>
          <p:cNvSpPr/>
          <p:nvPr/>
        </p:nvSpPr>
        <p:spPr>
          <a:xfrm>
            <a:off x="341643" y="5572125"/>
            <a:ext cx="4125581" cy="71450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60869" y="5734643"/>
            <a:ext cx="923925" cy="3365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7554" y="4859696"/>
            <a:ext cx="2707194" cy="66273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60944" y="5012872"/>
            <a:ext cx="900112"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5732" name="Picture 4"/>
          <p:cNvPicPr>
            <a:picLocks noChangeAspect="1" noChangeArrowheads="1"/>
          </p:cNvPicPr>
          <p:nvPr/>
        </p:nvPicPr>
        <p:blipFill>
          <a:blip r:embed="rId6" cstate="print"/>
          <a:srcRect/>
          <a:stretch>
            <a:fillRect/>
          </a:stretch>
        </p:blipFill>
        <p:spPr bwMode="auto">
          <a:xfrm>
            <a:off x="4844109" y="0"/>
            <a:ext cx="4176066"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r>
              <a:rPr lang="en-US" sz="2800" dirty="0" smtClean="0">
                <a:solidFill>
                  <a:srgbClr val="C00000"/>
                </a:solidFill>
              </a:rPr>
              <a:t>Op-Amp Loop Gain Model</a:t>
            </a:r>
          </a:p>
        </p:txBody>
      </p:sp>
      <p:sp>
        <p:nvSpPr>
          <p:cNvPr id="6149" name="Text Box 4"/>
          <p:cNvSpPr txBox="1">
            <a:spLocks noChangeArrowheads="1"/>
          </p:cNvSpPr>
          <p:nvPr/>
        </p:nvSpPr>
        <p:spPr bwMode="auto">
          <a:xfrm>
            <a:off x="5791200" y="4365625"/>
            <a:ext cx="3276600" cy="1882775"/>
          </a:xfrm>
          <a:prstGeom prst="rect">
            <a:avLst/>
          </a:prstGeom>
          <a:noFill/>
          <a:ln w="9525" algn="ctr">
            <a:noFill/>
            <a:miter lim="800000"/>
            <a:headEnd/>
            <a:tailEnd/>
          </a:ln>
        </p:spPr>
        <p:txBody>
          <a:bodyPr>
            <a:spAutoFit/>
          </a:bodyPr>
          <a:lstStyle/>
          <a:p>
            <a:pPr marL="342900" indent="-342900">
              <a:lnSpc>
                <a:spcPct val="90000"/>
              </a:lnSpc>
              <a:spcBef>
                <a:spcPct val="50000"/>
              </a:spcBef>
            </a:pPr>
            <a:r>
              <a:rPr lang="en-US" sz="1800" b="1" dirty="0">
                <a:solidFill>
                  <a:srgbClr val="FF0000"/>
                </a:solidFill>
              </a:rPr>
              <a:t>V</a:t>
            </a:r>
            <a:r>
              <a:rPr lang="en-US" sz="1800" b="1" baseline="-25000" dirty="0">
                <a:solidFill>
                  <a:srgbClr val="FF0000"/>
                </a:solidFill>
              </a:rPr>
              <a:t>OUT</a:t>
            </a:r>
            <a:r>
              <a:rPr lang="en-US" sz="1800" b="1" dirty="0">
                <a:solidFill>
                  <a:srgbClr val="FF0000"/>
                </a:solidFill>
              </a:rPr>
              <a:t>/V</a:t>
            </a:r>
            <a:r>
              <a:rPr lang="en-US" sz="1800" b="1" baseline="-25000" dirty="0">
                <a:solidFill>
                  <a:srgbClr val="FF0000"/>
                </a:solidFill>
              </a:rPr>
              <a:t>IN</a:t>
            </a:r>
            <a:r>
              <a:rPr lang="en-US" sz="1800" b="1" dirty="0">
                <a:solidFill>
                  <a:srgbClr val="FF0000"/>
                </a:solidFill>
              </a:rPr>
              <a:t> = Acl = Aol/(1+Aol</a:t>
            </a:r>
            <a:r>
              <a:rPr lang="el-GR" sz="1800" b="1" dirty="0">
                <a:solidFill>
                  <a:srgbClr val="FF0000"/>
                </a:solidFill>
                <a:cs typeface="Arial" charset="0"/>
              </a:rPr>
              <a:t>β</a:t>
            </a:r>
            <a:r>
              <a:rPr lang="en-US" sz="1800" b="1" dirty="0">
                <a:solidFill>
                  <a:srgbClr val="FF0000"/>
                </a:solidFill>
                <a:cs typeface="Arial" charset="0"/>
              </a:rPr>
              <a:t>)</a:t>
            </a:r>
          </a:p>
          <a:p>
            <a:pPr marL="342900" indent="-342900">
              <a:lnSpc>
                <a:spcPct val="90000"/>
              </a:lnSpc>
              <a:spcBef>
                <a:spcPct val="50000"/>
              </a:spcBef>
            </a:pPr>
            <a:r>
              <a:rPr lang="en-US" sz="1800" b="1" dirty="0">
                <a:solidFill>
                  <a:srgbClr val="FF0000"/>
                </a:solidFill>
                <a:cs typeface="Arial" charset="0"/>
              </a:rPr>
              <a:t>If Aol &gt;&gt; 1 then Acl ≈ 1/</a:t>
            </a:r>
            <a:r>
              <a:rPr lang="el-GR" sz="1800" b="1" dirty="0">
                <a:solidFill>
                  <a:srgbClr val="FF0000"/>
                </a:solidFill>
              </a:rPr>
              <a:t>β</a:t>
            </a:r>
            <a:endParaRPr lang="en-US" sz="1800" b="1" dirty="0">
              <a:solidFill>
                <a:srgbClr val="FF0000"/>
              </a:solidFill>
            </a:endParaRPr>
          </a:p>
          <a:p>
            <a:pPr marL="342900" indent="-342900">
              <a:lnSpc>
                <a:spcPct val="90000"/>
              </a:lnSpc>
              <a:spcBef>
                <a:spcPct val="50000"/>
              </a:spcBef>
            </a:pPr>
            <a:r>
              <a:rPr lang="en-US" sz="1800" dirty="0"/>
              <a:t>Aol: Open Loop Gain</a:t>
            </a:r>
          </a:p>
          <a:p>
            <a:pPr marL="342900" indent="-342900">
              <a:lnSpc>
                <a:spcPct val="90000"/>
              </a:lnSpc>
              <a:spcBef>
                <a:spcPct val="50000"/>
              </a:spcBef>
            </a:pPr>
            <a:r>
              <a:rPr lang="el-GR" sz="1800" dirty="0">
                <a:cs typeface="Arial" charset="0"/>
              </a:rPr>
              <a:t>β</a:t>
            </a:r>
            <a:r>
              <a:rPr lang="en-US" sz="1800" dirty="0"/>
              <a:t>: Feedback Factor</a:t>
            </a:r>
          </a:p>
          <a:p>
            <a:pPr marL="342900" indent="-342900">
              <a:lnSpc>
                <a:spcPct val="90000"/>
              </a:lnSpc>
              <a:spcBef>
                <a:spcPct val="50000"/>
              </a:spcBef>
            </a:pPr>
            <a:r>
              <a:rPr lang="en-US" sz="1800" dirty="0"/>
              <a:t>Acl: Closed Loop Gain</a:t>
            </a:r>
          </a:p>
        </p:txBody>
      </p:sp>
      <p:pic>
        <p:nvPicPr>
          <p:cNvPr id="2" name="Picture 3"/>
          <p:cNvPicPr>
            <a:picLocks noChangeAspect="1" noChangeArrowheads="1"/>
          </p:cNvPicPr>
          <p:nvPr/>
        </p:nvPicPr>
        <p:blipFill>
          <a:blip r:embed="rId3" cstate="print"/>
          <a:srcRect/>
          <a:stretch>
            <a:fillRect/>
          </a:stretch>
        </p:blipFill>
        <p:spPr bwMode="auto">
          <a:xfrm>
            <a:off x="151293" y="858677"/>
            <a:ext cx="5952484" cy="5372277"/>
          </a:xfrm>
          <a:prstGeom prst="rect">
            <a:avLst/>
          </a:prstGeom>
          <a:noFill/>
          <a:ln w="9525">
            <a:noFill/>
            <a:miter lim="800000"/>
            <a:headEnd/>
            <a:tailEnd/>
          </a:ln>
          <a:effectLst/>
        </p:spPr>
      </p:pic>
      <p:sp>
        <p:nvSpPr>
          <p:cNvPr id="5"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16</a:t>
            </a:fld>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151001" y="115247"/>
            <a:ext cx="6992224"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CF Compensation Design Steps</a:t>
            </a:r>
            <a:br>
              <a:rPr lang="en-US" sz="2800" b="1" dirty="0" smtClean="0">
                <a:solidFill>
                  <a:srgbClr val="C00000"/>
                </a:solidFill>
              </a:rPr>
            </a:br>
            <a:endParaRPr lang="el-GR" sz="2800" b="1" dirty="0" smtClean="0">
              <a:solidFill>
                <a:srgbClr val="C00000"/>
              </a:solidFill>
            </a:endParaRPr>
          </a:p>
        </p:txBody>
      </p:sp>
      <p:sp>
        <p:nvSpPr>
          <p:cNvPr id="11" name="TextBox 10"/>
          <p:cNvSpPr txBox="1"/>
          <p:nvPr/>
        </p:nvSpPr>
        <p:spPr>
          <a:xfrm>
            <a:off x="156647" y="509022"/>
            <a:ext cx="8987353" cy="6355586"/>
          </a:xfrm>
          <a:prstGeom prst="rect">
            <a:avLst/>
          </a:prstGeom>
          <a:noFill/>
        </p:spPr>
        <p:txBody>
          <a:bodyPr wrap="square" rtlCol="0">
            <a:spAutoFit/>
          </a:bodyPr>
          <a:lstStyle/>
          <a:p>
            <a:pPr marL="342900" indent="-342900">
              <a:buAutoNum type="arabicParenR"/>
            </a:pPr>
            <a:r>
              <a:rPr lang="en-US" dirty="0" smtClean="0"/>
              <a:t>Determine fz1 in 1/</a:t>
            </a:r>
            <a:r>
              <a:rPr lang="en-US" dirty="0" smtClean="0">
                <a:latin typeface="Symbol" pitchFamily="18" charset="2"/>
              </a:rPr>
              <a:t>b</a:t>
            </a:r>
            <a:r>
              <a:rPr lang="en-US" dirty="0" smtClean="0"/>
              <a:t> due to Cin_eq</a:t>
            </a:r>
          </a:p>
          <a:p>
            <a:pPr marL="800100" lvl="1" indent="-342900">
              <a:buAutoNum type="alphaUcParenR"/>
            </a:pPr>
            <a:r>
              <a:rPr lang="en-US" dirty="0" smtClean="0"/>
              <a:t>Measure in SPICE</a:t>
            </a:r>
          </a:p>
          <a:p>
            <a:pPr marL="800100" lvl="1" indent="-342900"/>
            <a:r>
              <a:rPr lang="en-US" dirty="0" smtClean="0"/>
              <a:t>                    </a:t>
            </a:r>
            <a:r>
              <a:rPr lang="en-US" i="1" dirty="0" smtClean="0"/>
              <a:t>OR</a:t>
            </a:r>
          </a:p>
          <a:p>
            <a:pPr marL="800100" lvl="1" indent="-342900"/>
            <a:r>
              <a:rPr lang="en-US" dirty="0" smtClean="0"/>
              <a:t>B) Compute by Datasheet C</a:t>
            </a:r>
            <a:r>
              <a:rPr lang="en-US" baseline="-25000" dirty="0" smtClean="0"/>
              <a:t>DIFF </a:t>
            </a:r>
            <a:r>
              <a:rPr lang="en-US" dirty="0" smtClean="0"/>
              <a:t>and C</a:t>
            </a:r>
            <a:r>
              <a:rPr lang="en-US" baseline="-25000" dirty="0" smtClean="0"/>
              <a:t>CM</a:t>
            </a:r>
            <a:r>
              <a:rPr lang="en-US" dirty="0" smtClean="0"/>
              <a:t> and Circuit RF and RI</a:t>
            </a:r>
          </a:p>
          <a:p>
            <a:pPr marL="800100" lvl="1" indent="-342900"/>
            <a:endParaRPr lang="en-US" sz="900" dirty="0" smtClean="0"/>
          </a:p>
          <a:p>
            <a:pPr marL="342900" indent="-342900">
              <a:buAutoNum type="arabicParenR"/>
            </a:pPr>
            <a:r>
              <a:rPr lang="en-US" dirty="0" smtClean="0"/>
              <a:t>Plot 1/</a:t>
            </a:r>
            <a:r>
              <a:rPr lang="en-US" dirty="0" smtClean="0">
                <a:latin typeface="Symbol" pitchFamily="18" charset="2"/>
              </a:rPr>
              <a:t>b</a:t>
            </a:r>
            <a:r>
              <a:rPr lang="en-US" dirty="0" smtClean="0"/>
              <a:t> with fz1 on original Aol</a:t>
            </a:r>
          </a:p>
          <a:p>
            <a:pPr marL="342900" indent="-342900"/>
            <a:endParaRPr lang="en-US" sz="900" dirty="0" smtClean="0"/>
          </a:p>
          <a:p>
            <a:pPr marL="342900" indent="-342900"/>
            <a:r>
              <a:rPr lang="en-US" dirty="0" smtClean="0"/>
              <a:t>3)   Add Desired fp1 on 1/</a:t>
            </a:r>
            <a:r>
              <a:rPr lang="en-US" dirty="0" smtClean="0">
                <a:latin typeface="Symbol" pitchFamily="18" charset="2"/>
              </a:rPr>
              <a:t>b</a:t>
            </a:r>
            <a:r>
              <a:rPr lang="en-US" dirty="0" smtClean="0"/>
              <a:t> for CF Compensation</a:t>
            </a:r>
          </a:p>
          <a:p>
            <a:pPr marL="800100" lvl="1" indent="-342900">
              <a:buAutoNum type="alphaUcParenR"/>
            </a:pPr>
            <a:r>
              <a:rPr lang="en-US" dirty="0" smtClean="0"/>
              <a:t>Keep </a:t>
            </a:r>
            <a:r>
              <a:rPr lang="en-US" dirty="0" err="1" smtClean="0"/>
              <a:t>fp</a:t>
            </a:r>
            <a:r>
              <a:rPr lang="en-US" dirty="0" smtClean="0"/>
              <a:t> </a:t>
            </a:r>
            <a:r>
              <a:rPr lang="en-US" u="sng" dirty="0" smtClean="0"/>
              <a:t>&lt;</a:t>
            </a:r>
            <a:r>
              <a:rPr lang="en-US" dirty="0" smtClean="0"/>
              <a:t> 10*</a:t>
            </a:r>
            <a:r>
              <a:rPr lang="en-US" dirty="0" err="1" smtClean="0"/>
              <a:t>fz</a:t>
            </a:r>
            <a:endParaRPr lang="en-US" i="1" dirty="0" smtClean="0"/>
          </a:p>
          <a:p>
            <a:pPr marL="800100" lvl="1" indent="-342900">
              <a:buAutoNum type="alphaUcParenR"/>
            </a:pPr>
            <a:r>
              <a:rPr lang="en-US" dirty="0" smtClean="0"/>
              <a:t>Keep </a:t>
            </a:r>
            <a:r>
              <a:rPr lang="en-US" dirty="0" err="1" smtClean="0"/>
              <a:t>fp</a:t>
            </a:r>
            <a:r>
              <a:rPr lang="en-US" dirty="0" smtClean="0"/>
              <a:t> </a:t>
            </a:r>
            <a:r>
              <a:rPr lang="en-US" u="sng" dirty="0" smtClean="0"/>
              <a:t>&lt;</a:t>
            </a:r>
            <a:r>
              <a:rPr lang="en-US" dirty="0" smtClean="0"/>
              <a:t> 1/10 * </a:t>
            </a:r>
            <a:r>
              <a:rPr lang="en-US" dirty="0" err="1" smtClean="0"/>
              <a:t>fcl</a:t>
            </a:r>
            <a:r>
              <a:rPr lang="en-US" dirty="0" smtClean="0"/>
              <a:t>  </a:t>
            </a:r>
          </a:p>
          <a:p>
            <a:pPr marL="800100" lvl="1" indent="-342900"/>
            <a:endParaRPr lang="en-US" sz="900" dirty="0" smtClean="0"/>
          </a:p>
          <a:p>
            <a:pPr marL="342900" indent="-342900">
              <a:buAutoNum type="arabicParenR" startAt="4"/>
            </a:pPr>
            <a:r>
              <a:rPr lang="en-US" dirty="0" smtClean="0"/>
              <a:t>Compute value for CF based on plotted </a:t>
            </a:r>
            <a:r>
              <a:rPr lang="en-US" dirty="0" err="1" smtClean="0"/>
              <a:t>fp</a:t>
            </a:r>
            <a:endParaRPr lang="en-US" dirty="0" smtClean="0"/>
          </a:p>
          <a:p>
            <a:pPr marL="342900" indent="-342900"/>
            <a:endParaRPr lang="en-US" sz="900" dirty="0" smtClean="0"/>
          </a:p>
          <a:p>
            <a:pPr marL="342900" indent="-342900"/>
            <a:r>
              <a:rPr lang="en-US" dirty="0" smtClean="0"/>
              <a:t>5)   Check CF Compensation by 1/</a:t>
            </a:r>
            <a:r>
              <a:rPr lang="el-GR" dirty="0" smtClean="0">
                <a:latin typeface="Arial"/>
                <a:cs typeface="Arial"/>
              </a:rPr>
              <a:t>β</a:t>
            </a:r>
            <a:r>
              <a:rPr lang="en-US" dirty="0" smtClean="0">
                <a:latin typeface="Arial"/>
                <a:cs typeface="Arial"/>
              </a:rPr>
              <a:t> plot on Aol</a:t>
            </a:r>
            <a:endParaRPr lang="en-US" dirty="0" smtClean="0"/>
          </a:p>
          <a:p>
            <a:pPr marL="342900" indent="-342900"/>
            <a:endParaRPr lang="en-US" sz="900" dirty="0" smtClean="0"/>
          </a:p>
          <a:p>
            <a:pPr marL="342900" indent="-342900"/>
            <a:r>
              <a:rPr lang="en-US" dirty="0" smtClean="0"/>
              <a:t>6)  SPICE simulation with CF for Loop Gain (</a:t>
            </a:r>
            <a:r>
              <a:rPr lang="en-US" dirty="0" err="1" smtClean="0"/>
              <a:t>Aol</a:t>
            </a:r>
            <a:r>
              <a:rPr lang="en-US" dirty="0" err="1" smtClean="0">
                <a:latin typeface="Symbol" pitchFamily="18" charset="2"/>
              </a:rPr>
              <a:t>b</a:t>
            </a:r>
            <a:r>
              <a:rPr lang="en-US" dirty="0" smtClean="0"/>
              <a:t>) Magnitude and Phase</a:t>
            </a:r>
          </a:p>
          <a:p>
            <a:pPr marL="342900" indent="-342900"/>
            <a:endParaRPr lang="en-US" sz="900" dirty="0" smtClean="0"/>
          </a:p>
          <a:p>
            <a:pPr marL="342900" indent="-342900"/>
            <a:r>
              <a:rPr lang="en-US" dirty="0" smtClean="0"/>
              <a:t>7)   Adjust CF Compensation if greater Loop Gain (</a:t>
            </a:r>
            <a:r>
              <a:rPr lang="en-US" dirty="0" err="1" smtClean="0"/>
              <a:t>Aol</a:t>
            </a:r>
            <a:r>
              <a:rPr lang="en-US" dirty="0" err="1" smtClean="0">
                <a:latin typeface="Symbol" pitchFamily="18" charset="2"/>
              </a:rPr>
              <a:t>b</a:t>
            </a:r>
            <a:r>
              <a:rPr lang="en-US" dirty="0" smtClean="0"/>
              <a:t>) phase margin desired</a:t>
            </a:r>
          </a:p>
          <a:p>
            <a:pPr marL="342900" indent="-342900"/>
            <a:endParaRPr lang="en-US" sz="900" dirty="0" smtClean="0"/>
          </a:p>
          <a:p>
            <a:pPr marL="457200" indent="-457200"/>
            <a:r>
              <a:rPr lang="en-US" dirty="0" smtClean="0"/>
              <a:t>8)  Check closed loop AC response for VOUT/VIN</a:t>
            </a:r>
          </a:p>
          <a:p>
            <a:pPr marL="914400" lvl="1" indent="-457200">
              <a:buAutoNum type="alphaUcParenR"/>
            </a:pPr>
            <a:r>
              <a:rPr lang="en-US" dirty="0" smtClean="0"/>
              <a:t>Look for peaking which indicates marginal stability</a:t>
            </a:r>
          </a:p>
          <a:p>
            <a:pPr marL="914400" lvl="1" indent="-457200">
              <a:buAutoNum type="alphaUcParenR"/>
            </a:pPr>
            <a:r>
              <a:rPr lang="en-US" dirty="0" smtClean="0"/>
              <a:t>Check if closed AC response is acceptable for end application</a:t>
            </a:r>
          </a:p>
          <a:p>
            <a:pPr marL="342900" indent="-342900"/>
            <a:endParaRPr lang="en-US" sz="900" dirty="0" smtClean="0"/>
          </a:p>
          <a:p>
            <a:pPr marL="457200" indent="-457200"/>
            <a:r>
              <a:rPr lang="en-US" dirty="0" smtClean="0"/>
              <a:t>9)  Check Transient response for VOUT/VIN </a:t>
            </a:r>
          </a:p>
          <a:p>
            <a:pPr marL="914400" lvl="1" indent="-457200"/>
            <a:r>
              <a:rPr lang="en-US" dirty="0" smtClean="0"/>
              <a:t>A) Overshoot and ringing in the time domain indicates marginal stability </a:t>
            </a:r>
          </a:p>
          <a:p>
            <a:pPr marL="342900" indent="-342900"/>
            <a:endParaRPr lang="en-US" sz="2000" dirty="0"/>
          </a:p>
        </p:txBody>
      </p:sp>
      <p:sp>
        <p:nvSpPr>
          <p:cNvPr id="4"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160</a:t>
            </a:fld>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Picture 2"/>
          <p:cNvPicPr>
            <a:picLocks noChangeAspect="1" noChangeArrowheads="1"/>
          </p:cNvPicPr>
          <p:nvPr/>
        </p:nvPicPr>
        <p:blipFill>
          <a:blip r:embed="rId3" cstate="print"/>
          <a:srcRect/>
          <a:stretch>
            <a:fillRect/>
          </a:stretch>
        </p:blipFill>
        <p:spPr bwMode="auto">
          <a:xfrm>
            <a:off x="62138" y="1083080"/>
            <a:ext cx="8733724" cy="5319035"/>
          </a:xfrm>
          <a:prstGeom prst="rect">
            <a:avLst/>
          </a:prstGeom>
          <a:noFill/>
          <a:ln w="9525">
            <a:noFill/>
            <a:miter lim="800000"/>
            <a:headEnd/>
            <a:tailEnd/>
          </a:ln>
          <a:effectLst/>
        </p:spPr>
      </p:pic>
      <p:sp>
        <p:nvSpPr>
          <p:cNvPr id="66563"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02BAF104-EE6D-41C8-ABB8-DAE965BBBC5D}" type="slidenum">
              <a:rPr lang="en-US" smtClean="0"/>
              <a:pPr/>
              <a:t>161</a:t>
            </a:fld>
            <a:endParaRPr lang="en-US" dirty="0" smtClean="0"/>
          </a:p>
        </p:txBody>
      </p:sp>
      <p:sp>
        <p:nvSpPr>
          <p:cNvPr id="66564" name="Rectangle 2"/>
          <p:cNvSpPr>
            <a:spLocks noGrp="1" noChangeArrowheads="1"/>
          </p:cNvSpPr>
          <p:nvPr>
            <p:ph type="title"/>
          </p:nvPr>
        </p:nvSpPr>
        <p:spPr>
          <a:xfrm>
            <a:off x="89727" y="142875"/>
            <a:ext cx="5834823" cy="814388"/>
          </a:xfrm>
        </p:spPr>
        <p:txBody>
          <a:bodyPr/>
          <a:lstStyle/>
          <a:p>
            <a:r>
              <a:rPr lang="en-US" sz="2400" dirty="0" smtClean="0">
                <a:solidFill>
                  <a:srgbClr val="C00000"/>
                </a:solidFill>
              </a:rPr>
              <a:t>1),2),3) Plot Aol, 1/</a:t>
            </a:r>
            <a:r>
              <a:rPr lang="en-US" sz="2400" dirty="0" smtClean="0">
                <a:solidFill>
                  <a:srgbClr val="C00000"/>
                </a:solidFill>
                <a:latin typeface="Symbol" pitchFamily="18" charset="2"/>
              </a:rPr>
              <a:t>b,</a:t>
            </a:r>
            <a:br>
              <a:rPr lang="en-US" sz="2400" dirty="0" smtClean="0">
                <a:solidFill>
                  <a:srgbClr val="C00000"/>
                </a:solidFill>
                <a:latin typeface="Symbol" pitchFamily="18" charset="2"/>
              </a:rPr>
            </a:br>
            <a:r>
              <a:rPr lang="en-US" sz="2400" dirty="0" smtClean="0">
                <a:solidFill>
                  <a:srgbClr val="C00000"/>
                </a:solidFill>
                <a:latin typeface="Symbol" pitchFamily="18" charset="2"/>
              </a:rPr>
              <a:t>             </a:t>
            </a:r>
            <a:r>
              <a:rPr lang="en-US" sz="2400" dirty="0" smtClean="0">
                <a:solidFill>
                  <a:srgbClr val="C00000"/>
                </a:solidFill>
              </a:rPr>
              <a:t> Add </a:t>
            </a:r>
            <a:r>
              <a:rPr lang="en-US" sz="2400" dirty="0" err="1" smtClean="0">
                <a:solidFill>
                  <a:srgbClr val="C00000"/>
                </a:solidFill>
              </a:rPr>
              <a:t>fp</a:t>
            </a:r>
            <a:r>
              <a:rPr lang="en-US" sz="2400" dirty="0" smtClean="0">
                <a:solidFill>
                  <a:srgbClr val="C00000"/>
                </a:solidFill>
              </a:rPr>
              <a:t> in 1/</a:t>
            </a:r>
            <a:r>
              <a:rPr lang="en-US" sz="2400" dirty="0" smtClean="0">
                <a:solidFill>
                  <a:srgbClr val="C00000"/>
                </a:solidFill>
                <a:latin typeface="Symbol" pitchFamily="18" charset="2"/>
              </a:rPr>
              <a:t>b</a:t>
            </a:r>
            <a:r>
              <a:rPr lang="en-US" sz="2400" dirty="0" smtClean="0">
                <a:solidFill>
                  <a:srgbClr val="C00000"/>
                </a:solidFill>
              </a:rPr>
              <a:t> for Stability</a:t>
            </a:r>
          </a:p>
        </p:txBody>
      </p:sp>
      <p:pic>
        <p:nvPicPr>
          <p:cNvPr id="12" name="Picture 5"/>
          <p:cNvPicPr>
            <a:picLocks noGrp="1" noChangeAspect="1" noChangeArrowheads="1"/>
          </p:cNvPicPr>
          <p:nvPr>
            <p:ph sz="quarter" idx="4294967295"/>
          </p:nvPr>
        </p:nvPicPr>
        <p:blipFill>
          <a:blip r:embed="rId4" cstate="print"/>
          <a:srcRect/>
          <a:stretch>
            <a:fillRect/>
          </a:stretch>
        </p:blipFill>
        <p:spPr bwMode="auto">
          <a:xfrm>
            <a:off x="6362700" y="3307080"/>
            <a:ext cx="610906" cy="594361"/>
          </a:xfrm>
          <a:prstGeom prst="rect">
            <a:avLst/>
          </a:prstGeom>
          <a:solidFill>
            <a:schemeClr val="bg1"/>
          </a:solidFill>
          <a:ln algn="ctr">
            <a:miter lim="800000"/>
            <a:headEnd/>
            <a:tailEnd/>
          </a:ln>
        </p:spPr>
      </p:pic>
      <p:pic>
        <p:nvPicPr>
          <p:cNvPr id="280579" name="Picture 3"/>
          <p:cNvPicPr>
            <a:picLocks noChangeAspect="1" noChangeArrowheads="1"/>
          </p:cNvPicPr>
          <p:nvPr/>
        </p:nvPicPr>
        <p:blipFill>
          <a:blip r:embed="rId5" cstate="print"/>
          <a:srcRect/>
          <a:stretch>
            <a:fillRect/>
          </a:stretch>
        </p:blipFill>
        <p:spPr bwMode="auto">
          <a:xfrm>
            <a:off x="4951902" y="0"/>
            <a:ext cx="4192097" cy="2911876"/>
          </a:xfrm>
          <a:prstGeom prst="rect">
            <a:avLst/>
          </a:prstGeom>
          <a:solidFill>
            <a:schemeClr val="bg1"/>
          </a:solidFill>
          <a:ln w="9525">
            <a:noFill/>
            <a:miter lim="800000"/>
            <a:headEnd/>
            <a:tailEnd/>
          </a:ln>
          <a:effectLst/>
        </p:spPr>
      </p:pic>
      <p:cxnSp>
        <p:nvCxnSpPr>
          <p:cNvPr id="8" name="Straight Connector 7"/>
          <p:cNvCxnSpPr/>
          <p:nvPr/>
        </p:nvCxnSpPr>
        <p:spPr>
          <a:xfrm>
            <a:off x="6505575" y="4410075"/>
            <a:ext cx="234791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67525" y="4948237"/>
            <a:ext cx="750526" cy="523220"/>
          </a:xfrm>
          <a:prstGeom prst="rect">
            <a:avLst/>
          </a:prstGeom>
          <a:solidFill>
            <a:schemeClr val="bg1"/>
          </a:solidFill>
          <a:ln w="22225">
            <a:solidFill>
              <a:srgbClr val="FF0000"/>
            </a:solidFill>
          </a:ln>
        </p:spPr>
        <p:txBody>
          <a:bodyPr wrap="none" rtlCol="0">
            <a:spAutoFit/>
          </a:bodyPr>
          <a:lstStyle/>
          <a:p>
            <a:r>
              <a:rPr lang="en-US" sz="1400" b="1" dirty="0" smtClean="0">
                <a:solidFill>
                  <a:srgbClr val="FF0000"/>
                </a:solidFill>
              </a:rPr>
              <a:t>Add </a:t>
            </a:r>
            <a:r>
              <a:rPr lang="en-US" sz="1400" b="1" dirty="0" err="1" smtClean="0">
                <a:solidFill>
                  <a:srgbClr val="FF0000"/>
                </a:solidFill>
              </a:rPr>
              <a:t>fp</a:t>
            </a:r>
            <a:r>
              <a:rPr lang="en-US" sz="1400" b="1" dirty="0" smtClean="0">
                <a:solidFill>
                  <a:srgbClr val="FF0000"/>
                </a:solidFill>
              </a:rPr>
              <a:t/>
            </a:r>
            <a:br>
              <a:rPr lang="en-US" sz="1400" b="1" dirty="0" smtClean="0">
                <a:solidFill>
                  <a:srgbClr val="FF0000"/>
                </a:solidFill>
              </a:rPr>
            </a:br>
            <a:r>
              <a:rPr lang="en-US" sz="1400" b="1" dirty="0" smtClean="0">
                <a:solidFill>
                  <a:srgbClr val="FF0000"/>
                </a:solidFill>
              </a:rPr>
              <a:t>here?</a:t>
            </a:r>
            <a:endParaRPr lang="en-US" sz="1400" b="1" dirty="0">
              <a:solidFill>
                <a:srgbClr val="FF0000"/>
              </a:solidFill>
            </a:endParaRPr>
          </a:p>
        </p:txBody>
      </p:sp>
      <p:cxnSp>
        <p:nvCxnSpPr>
          <p:cNvPr id="14" name="Straight Arrow Connector 13"/>
          <p:cNvCxnSpPr/>
          <p:nvPr/>
        </p:nvCxnSpPr>
        <p:spPr>
          <a:xfrm flipH="1" flipV="1">
            <a:off x="6572250" y="4467225"/>
            <a:ext cx="285750" cy="495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530" name="Object 2"/>
          <p:cNvGraphicFramePr>
            <a:graphicFrameLocks noChangeAspect="1"/>
          </p:cNvGraphicFramePr>
          <p:nvPr/>
        </p:nvGraphicFramePr>
        <p:xfrm>
          <a:off x="3181350" y="860203"/>
          <a:ext cx="5857875" cy="5416772"/>
        </p:xfrm>
        <a:graphic>
          <a:graphicData uri="http://schemas.openxmlformats.org/presentationml/2006/ole">
            <p:oleObj spid="_x0000_s1061890" name="Equation" r:id="rId4" imgW="7264080" imgH="6502320" progId="Equation.3">
              <p:embed/>
            </p:oleObj>
          </a:graphicData>
        </a:graphic>
      </p:graphicFrame>
      <p:pic>
        <p:nvPicPr>
          <p:cNvPr id="278531" name="Picture 3"/>
          <p:cNvPicPr>
            <a:picLocks noChangeAspect="1" noChangeArrowheads="1"/>
          </p:cNvPicPr>
          <p:nvPr/>
        </p:nvPicPr>
        <p:blipFill>
          <a:blip r:embed="rId5" cstate="print"/>
          <a:srcRect/>
          <a:stretch>
            <a:fillRect/>
          </a:stretch>
        </p:blipFill>
        <p:spPr bwMode="auto">
          <a:xfrm>
            <a:off x="0" y="4132263"/>
            <a:ext cx="3163252" cy="2068612"/>
          </a:xfrm>
          <a:prstGeom prst="rect">
            <a:avLst/>
          </a:prstGeom>
          <a:noFill/>
          <a:ln w="9525">
            <a:noFill/>
            <a:miter lim="800000"/>
            <a:headEnd/>
            <a:tailEnd/>
          </a:ln>
          <a:effectLst/>
        </p:spPr>
      </p:pic>
      <p:sp>
        <p:nvSpPr>
          <p:cNvPr id="66563"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02BAF104-EE6D-41C8-ABB8-DAE965BBBC5D}" type="slidenum">
              <a:rPr lang="en-US" smtClean="0"/>
              <a:pPr/>
              <a:t>162</a:t>
            </a:fld>
            <a:endParaRPr lang="en-US" dirty="0" smtClean="0"/>
          </a:p>
        </p:txBody>
      </p:sp>
      <p:sp>
        <p:nvSpPr>
          <p:cNvPr id="66564" name="Rectangle 2"/>
          <p:cNvSpPr>
            <a:spLocks noGrp="1" noChangeArrowheads="1"/>
          </p:cNvSpPr>
          <p:nvPr>
            <p:ph type="title"/>
          </p:nvPr>
        </p:nvSpPr>
        <p:spPr/>
        <p:txBody>
          <a:bodyPr/>
          <a:lstStyle/>
          <a:p>
            <a:r>
              <a:rPr lang="en-US" sz="2800" dirty="0" smtClean="0">
                <a:solidFill>
                  <a:srgbClr val="C00000"/>
                </a:solidFill>
              </a:rPr>
              <a:t>4) Compute Value for CF based on location of </a:t>
            </a:r>
            <a:r>
              <a:rPr lang="en-US" sz="2800" dirty="0" err="1" smtClean="0">
                <a:solidFill>
                  <a:srgbClr val="C00000"/>
                </a:solidFill>
              </a:rPr>
              <a:t>fp</a:t>
            </a:r>
            <a:endParaRPr lang="en-US" sz="2800" dirty="0" smtClean="0">
              <a:solidFill>
                <a:srgbClr val="C00000"/>
              </a:solidFill>
            </a:endParaRPr>
          </a:p>
        </p:txBody>
      </p:sp>
      <p:cxnSp>
        <p:nvCxnSpPr>
          <p:cNvPr id="7" name="Straight Arrow Connector 6"/>
          <p:cNvCxnSpPr/>
          <p:nvPr/>
        </p:nvCxnSpPr>
        <p:spPr>
          <a:xfrm>
            <a:off x="1407795" y="3276600"/>
            <a:ext cx="7621" cy="10972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847850" y="3314700"/>
            <a:ext cx="1219200" cy="9620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78533" name="Picture 5"/>
          <p:cNvPicPr>
            <a:picLocks noChangeAspect="1" noChangeArrowheads="1"/>
          </p:cNvPicPr>
          <p:nvPr/>
        </p:nvPicPr>
        <p:blipFill>
          <a:blip r:embed="rId6" cstate="print"/>
          <a:srcRect/>
          <a:stretch>
            <a:fillRect/>
          </a:stretch>
        </p:blipFill>
        <p:spPr bwMode="auto">
          <a:xfrm>
            <a:off x="16193" y="658178"/>
            <a:ext cx="3114675" cy="3048000"/>
          </a:xfrm>
          <a:prstGeom prst="rect">
            <a:avLst/>
          </a:prstGeom>
          <a:noFill/>
          <a:ln w="9525">
            <a:noFill/>
            <a:miter lim="800000"/>
            <a:headEnd/>
            <a:tailEnd/>
          </a:ln>
          <a:effectLst/>
        </p:spPr>
      </p:pic>
      <p:sp>
        <p:nvSpPr>
          <p:cNvPr id="12" name="Rectangle 11"/>
          <p:cNvSpPr/>
          <p:nvPr/>
        </p:nvSpPr>
        <p:spPr>
          <a:xfrm>
            <a:off x="3137147" y="3571875"/>
            <a:ext cx="2053978" cy="4857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565776" y="3663796"/>
            <a:ext cx="581025" cy="2952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156197" y="4124325"/>
            <a:ext cx="3520828" cy="51989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413376" y="4768696"/>
            <a:ext cx="654174" cy="2952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146300" y="4663921"/>
            <a:ext cx="854199" cy="48910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146300" y="5216371"/>
            <a:ext cx="2235325" cy="48910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860926" y="5835496"/>
            <a:ext cx="654174" cy="2952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146301" y="5753100"/>
            <a:ext cx="1016124" cy="5238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5898591" y="1032991"/>
            <a:ext cx="3038475" cy="646331"/>
          </a:xfrm>
          <a:prstGeom prst="rect">
            <a:avLst/>
          </a:prstGeom>
          <a:noFill/>
          <a:ln>
            <a:solidFill>
              <a:schemeClr val="accent1">
                <a:shade val="95000"/>
                <a:satMod val="105000"/>
              </a:schemeClr>
            </a:solidFill>
          </a:ln>
        </p:spPr>
        <p:txBody>
          <a:bodyPr wrap="square" rtlCol="0">
            <a:spAutoFit/>
          </a:bodyPr>
          <a:lstStyle/>
          <a:p>
            <a:r>
              <a:rPr lang="en-US" dirty="0" smtClean="0">
                <a:solidFill>
                  <a:srgbClr val="FF0000"/>
                </a:solidFill>
              </a:rPr>
              <a:t>Note: Location of </a:t>
            </a:r>
            <a:r>
              <a:rPr lang="en-US" dirty="0" err="1" smtClean="0">
                <a:solidFill>
                  <a:srgbClr val="FF0000"/>
                </a:solidFill>
              </a:rPr>
              <a:t>fz</a:t>
            </a:r>
            <a:r>
              <a:rPr lang="en-US" dirty="0" smtClean="0">
                <a:solidFill>
                  <a:srgbClr val="FF0000"/>
                </a:solidFill>
              </a:rPr>
              <a:t> </a:t>
            </a:r>
          </a:p>
          <a:p>
            <a:r>
              <a:rPr lang="en-US" dirty="0" smtClean="0">
                <a:solidFill>
                  <a:srgbClr val="FF0000"/>
                </a:solidFill>
              </a:rPr>
              <a:t>changes when CF is added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6"/>
          <p:cNvSpPr>
            <a:spLocks noGrp="1" noChangeArrowheads="1"/>
          </p:cNvSpPr>
          <p:nvPr>
            <p:ph type="sldNum" sz="quarter" idx="4294967295"/>
          </p:nvPr>
        </p:nvSpPr>
        <p:spPr>
          <a:xfrm>
            <a:off x="6682294" y="6038322"/>
            <a:ext cx="2133600" cy="206375"/>
          </a:xfrm>
          <a:prstGeom prst="rect">
            <a:avLst/>
          </a:prstGeom>
          <a:noFill/>
        </p:spPr>
        <p:txBody>
          <a:bodyPr/>
          <a:lstStyle/>
          <a:p>
            <a:fld id="{02BAF104-EE6D-41C8-ABB8-DAE965BBBC5D}" type="slidenum">
              <a:rPr lang="en-US" smtClean="0"/>
              <a:pPr/>
              <a:t>163</a:t>
            </a:fld>
            <a:endParaRPr lang="en-US" dirty="0" smtClean="0"/>
          </a:p>
        </p:txBody>
      </p:sp>
      <p:sp>
        <p:nvSpPr>
          <p:cNvPr id="66564" name="Rectangle 2"/>
          <p:cNvSpPr>
            <a:spLocks noGrp="1" noChangeArrowheads="1"/>
          </p:cNvSpPr>
          <p:nvPr>
            <p:ph type="title"/>
          </p:nvPr>
        </p:nvSpPr>
        <p:spPr>
          <a:xfrm>
            <a:off x="231775" y="775899"/>
            <a:ext cx="8458200" cy="814388"/>
          </a:xfrm>
        </p:spPr>
        <p:txBody>
          <a:bodyPr/>
          <a:lstStyle/>
          <a:p>
            <a:r>
              <a:rPr lang="en-US" sz="2400" dirty="0" smtClean="0">
                <a:solidFill>
                  <a:srgbClr val="C00000"/>
                </a:solidFill>
              </a:rPr>
              <a:t>Maximum Bandwidth CF Compensation for Cin</a:t>
            </a:r>
          </a:p>
        </p:txBody>
      </p:sp>
      <p:pic>
        <p:nvPicPr>
          <p:cNvPr id="384008" name="Picture 8"/>
          <p:cNvPicPr>
            <a:picLocks noChangeAspect="1" noChangeArrowheads="1"/>
          </p:cNvPicPr>
          <p:nvPr/>
        </p:nvPicPr>
        <p:blipFill>
          <a:blip r:embed="rId3" cstate="print"/>
          <a:srcRect/>
          <a:stretch>
            <a:fillRect/>
          </a:stretch>
        </p:blipFill>
        <p:spPr bwMode="auto">
          <a:xfrm>
            <a:off x="125006" y="2814177"/>
            <a:ext cx="2844698" cy="2889286"/>
          </a:xfrm>
          <a:prstGeom prst="rect">
            <a:avLst/>
          </a:prstGeom>
          <a:noFill/>
          <a:ln w="9525">
            <a:noFill/>
            <a:miter lim="800000"/>
            <a:headEnd/>
            <a:tailEnd/>
          </a:ln>
          <a:effectLst/>
        </p:spPr>
      </p:pic>
      <p:pic>
        <p:nvPicPr>
          <p:cNvPr id="384010" name="Picture 10"/>
          <p:cNvPicPr>
            <a:picLocks noChangeAspect="1" noChangeArrowheads="1"/>
          </p:cNvPicPr>
          <p:nvPr/>
        </p:nvPicPr>
        <p:blipFill>
          <a:blip r:embed="rId4" cstate="print"/>
          <a:srcRect/>
          <a:stretch>
            <a:fillRect/>
          </a:stretch>
        </p:blipFill>
        <p:spPr bwMode="auto">
          <a:xfrm>
            <a:off x="6160373" y="2708092"/>
            <a:ext cx="2983627" cy="2773769"/>
          </a:xfrm>
          <a:prstGeom prst="rect">
            <a:avLst/>
          </a:prstGeom>
          <a:noFill/>
          <a:ln w="9525">
            <a:noFill/>
            <a:miter lim="800000"/>
            <a:headEnd/>
            <a:tailEnd/>
          </a:ln>
          <a:effectLst/>
        </p:spPr>
      </p:pic>
      <p:pic>
        <p:nvPicPr>
          <p:cNvPr id="384011" name="Picture 11"/>
          <p:cNvPicPr>
            <a:picLocks noChangeAspect="1" noChangeArrowheads="1"/>
          </p:cNvPicPr>
          <p:nvPr/>
        </p:nvPicPr>
        <p:blipFill>
          <a:blip r:embed="rId5" cstate="print"/>
          <a:srcRect/>
          <a:stretch>
            <a:fillRect/>
          </a:stretch>
        </p:blipFill>
        <p:spPr bwMode="auto">
          <a:xfrm>
            <a:off x="2972719" y="2699006"/>
            <a:ext cx="3114675" cy="3048000"/>
          </a:xfrm>
          <a:prstGeom prst="rect">
            <a:avLst/>
          </a:prstGeom>
          <a:noFill/>
          <a:ln w="9525">
            <a:noFill/>
            <a:miter lim="800000"/>
            <a:headEnd/>
            <a:tailEnd/>
          </a:ln>
          <a:effectLst/>
        </p:spPr>
      </p:pic>
      <p:sp>
        <p:nvSpPr>
          <p:cNvPr id="24" name="TextBox 23"/>
          <p:cNvSpPr txBox="1"/>
          <p:nvPr/>
        </p:nvSpPr>
        <p:spPr>
          <a:xfrm>
            <a:off x="6123962" y="2495381"/>
            <a:ext cx="2720553" cy="307777"/>
          </a:xfrm>
          <a:prstGeom prst="rect">
            <a:avLst/>
          </a:prstGeom>
          <a:noFill/>
        </p:spPr>
        <p:txBody>
          <a:bodyPr wrap="none" rtlCol="0">
            <a:spAutoFit/>
          </a:bodyPr>
          <a:lstStyle/>
          <a:p>
            <a:r>
              <a:rPr lang="en-US" sz="1400" dirty="0" smtClean="0"/>
              <a:t>Closed Loop VOUT / VIN Model</a:t>
            </a:r>
            <a:endParaRPr lang="en-US" sz="1400" dirty="0"/>
          </a:p>
        </p:txBody>
      </p:sp>
      <p:sp>
        <p:nvSpPr>
          <p:cNvPr id="25" name="TextBox 24"/>
          <p:cNvSpPr txBox="1"/>
          <p:nvPr/>
        </p:nvSpPr>
        <p:spPr>
          <a:xfrm>
            <a:off x="664128" y="2471611"/>
            <a:ext cx="1508746" cy="307777"/>
          </a:xfrm>
          <a:prstGeom prst="rect">
            <a:avLst/>
          </a:prstGeom>
          <a:noFill/>
        </p:spPr>
        <p:txBody>
          <a:bodyPr wrap="none" rtlCol="0">
            <a:spAutoFit/>
          </a:bodyPr>
          <a:lstStyle/>
          <a:p>
            <a:r>
              <a:rPr lang="en-US" sz="1400" dirty="0" smtClean="0"/>
              <a:t>Complete Circuit</a:t>
            </a:r>
            <a:endParaRPr lang="en-US" sz="1400" dirty="0"/>
          </a:p>
        </p:txBody>
      </p:sp>
      <p:sp>
        <p:nvSpPr>
          <p:cNvPr id="26" name="TextBox 25"/>
          <p:cNvSpPr txBox="1"/>
          <p:nvPr/>
        </p:nvSpPr>
        <p:spPr>
          <a:xfrm>
            <a:off x="3658996" y="2488391"/>
            <a:ext cx="1547218" cy="307777"/>
          </a:xfrm>
          <a:prstGeom prst="rect">
            <a:avLst/>
          </a:prstGeom>
          <a:noFill/>
        </p:spPr>
        <p:txBody>
          <a:bodyPr wrap="none" rtlCol="0">
            <a:spAutoFit/>
          </a:bodyPr>
          <a:lstStyle/>
          <a:p>
            <a:r>
              <a:rPr lang="en-US" sz="1400" dirty="0" smtClean="0"/>
              <a:t>Loop Gain Model</a:t>
            </a:r>
            <a:endParaRPr lang="en-US" sz="1400" dirty="0"/>
          </a:p>
        </p:txBody>
      </p:sp>
      <p:sp>
        <p:nvSpPr>
          <p:cNvPr id="27" name="TextBox 26"/>
          <p:cNvSpPr txBox="1"/>
          <p:nvPr/>
        </p:nvSpPr>
        <p:spPr>
          <a:xfrm>
            <a:off x="254463" y="1483110"/>
            <a:ext cx="8254054" cy="954107"/>
          </a:xfrm>
          <a:prstGeom prst="rect">
            <a:avLst/>
          </a:prstGeom>
          <a:noFill/>
          <a:ln>
            <a:solidFill>
              <a:schemeClr val="accent1"/>
            </a:solidFill>
          </a:ln>
        </p:spPr>
        <p:txBody>
          <a:bodyPr wrap="none" rtlCol="0">
            <a:spAutoFit/>
          </a:bodyPr>
          <a:lstStyle/>
          <a:p>
            <a:r>
              <a:rPr lang="en-US" sz="1400" dirty="0" smtClean="0"/>
              <a:t>For maximum Closed Loop Bandwidth for VOUT / VIN:</a:t>
            </a:r>
          </a:p>
          <a:p>
            <a:pPr marL="342900" indent="-342900">
              <a:buAutoNum type="arabicParenR"/>
            </a:pPr>
            <a:r>
              <a:rPr lang="en-US" sz="1400" dirty="0" smtClean="0"/>
              <a:t>CF needs to compensate input capacitance of Ccm- only since gain effects of Cdiff are </a:t>
            </a:r>
            <a:r>
              <a:rPr lang="en-US" sz="1400" dirty="0" err="1" smtClean="0"/>
              <a:t>nulled</a:t>
            </a:r>
            <a:r>
              <a:rPr lang="en-US" sz="1400" dirty="0" smtClean="0"/>
              <a:t> out</a:t>
            </a:r>
          </a:p>
          <a:p>
            <a:pPr marL="342900" indent="-342900"/>
            <a:r>
              <a:rPr lang="en-US" sz="1400" dirty="0" smtClean="0"/>
              <a:t>       (Similar to Non-Inverting Noise Gain op amp configuration) </a:t>
            </a:r>
          </a:p>
          <a:p>
            <a:pPr marL="342900" indent="-342900"/>
            <a:r>
              <a:rPr lang="en-US" sz="1400" dirty="0" smtClean="0"/>
              <a:t>2)    Stability and phase margin are still determined by Cin_eq (Cdiff // </a:t>
            </a:r>
            <a:r>
              <a:rPr lang="en-US" sz="1400" dirty="0" err="1" smtClean="0"/>
              <a:t>Ccm</a:t>
            </a:r>
            <a:r>
              <a:rPr lang="en-US" sz="1400" dirty="0" smtClean="0"/>
              <a:t>-)</a:t>
            </a:r>
            <a:endParaRPr lang="en-US" sz="1400" dirty="0"/>
          </a:p>
        </p:txBody>
      </p:sp>
      <p:sp>
        <p:nvSpPr>
          <p:cNvPr id="11" name="Rectangle 2"/>
          <p:cNvSpPr txBox="1">
            <a:spLocks noChangeArrowheads="1"/>
          </p:cNvSpPr>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C00000"/>
                </a:solidFill>
                <a:effectLst/>
                <a:uLnTx/>
                <a:uFillTx/>
                <a:latin typeface="+mj-lt"/>
                <a:ea typeface="+mj-ea"/>
                <a:cs typeface="+mj-cs"/>
              </a:rPr>
              <a:t>4) Compute Value for CF based on location of </a:t>
            </a:r>
            <a:r>
              <a:rPr kumimoji="0" lang="en-US" sz="2800" b="1" i="0" u="none" strike="noStrike" kern="0" cap="none" spc="0" normalizeH="0" baseline="0" noProof="0" dirty="0" err="1" smtClean="0">
                <a:ln>
                  <a:noFill/>
                </a:ln>
                <a:solidFill>
                  <a:srgbClr val="C00000"/>
                </a:solidFill>
                <a:effectLst/>
                <a:uLnTx/>
                <a:uFillTx/>
                <a:latin typeface="+mj-lt"/>
                <a:ea typeface="+mj-ea"/>
                <a:cs typeface="+mj-cs"/>
              </a:rPr>
              <a:t>fp</a:t>
            </a:r>
            <a:endParaRPr kumimoji="0" lang="en-US" sz="2800" b="1" i="0" u="none" strike="noStrike" kern="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5" name="Picture 3"/>
          <p:cNvPicPr>
            <a:picLocks noChangeAspect="1" noChangeArrowheads="1"/>
          </p:cNvPicPr>
          <p:nvPr/>
        </p:nvPicPr>
        <p:blipFill>
          <a:blip r:embed="rId3" cstate="print"/>
          <a:srcRect/>
          <a:stretch>
            <a:fillRect/>
          </a:stretch>
        </p:blipFill>
        <p:spPr bwMode="auto">
          <a:xfrm>
            <a:off x="123825" y="755446"/>
            <a:ext cx="8951309" cy="5451549"/>
          </a:xfrm>
          <a:prstGeom prst="rect">
            <a:avLst/>
          </a:prstGeom>
          <a:noFill/>
          <a:ln w="9525">
            <a:noFill/>
            <a:miter lim="800000"/>
            <a:headEnd/>
            <a:tailEnd/>
          </a:ln>
          <a:effectLst/>
        </p:spPr>
      </p:pic>
      <p:sp>
        <p:nvSpPr>
          <p:cNvPr id="66563"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02BAF104-EE6D-41C8-ABB8-DAE965BBBC5D}" type="slidenum">
              <a:rPr lang="en-US" smtClean="0"/>
              <a:pPr/>
              <a:t>164</a:t>
            </a:fld>
            <a:endParaRPr lang="en-US" dirty="0" smtClean="0"/>
          </a:p>
        </p:txBody>
      </p:sp>
      <p:sp>
        <p:nvSpPr>
          <p:cNvPr id="66564" name="Rectangle 2"/>
          <p:cNvSpPr>
            <a:spLocks noGrp="1" noChangeArrowheads="1"/>
          </p:cNvSpPr>
          <p:nvPr>
            <p:ph type="title"/>
          </p:nvPr>
        </p:nvSpPr>
        <p:spPr>
          <a:xfrm>
            <a:off x="45337" y="142875"/>
            <a:ext cx="6345415" cy="814388"/>
          </a:xfrm>
        </p:spPr>
        <p:txBody>
          <a:bodyPr/>
          <a:lstStyle/>
          <a:p>
            <a:r>
              <a:rPr lang="en-US" sz="2400" dirty="0" smtClean="0">
                <a:solidFill>
                  <a:srgbClr val="C00000"/>
                </a:solidFill>
              </a:rPr>
              <a:t>5) Check CF Compensation </a:t>
            </a:r>
            <a:br>
              <a:rPr lang="en-US" sz="2400" dirty="0" smtClean="0">
                <a:solidFill>
                  <a:srgbClr val="C00000"/>
                </a:solidFill>
              </a:rPr>
            </a:br>
            <a:r>
              <a:rPr lang="en-US" sz="2400" dirty="0" smtClean="0">
                <a:solidFill>
                  <a:srgbClr val="C00000"/>
                </a:solidFill>
              </a:rPr>
              <a:t>     by 1/</a:t>
            </a:r>
            <a:r>
              <a:rPr lang="el-GR" sz="2400" dirty="0" smtClean="0">
                <a:solidFill>
                  <a:srgbClr val="C00000"/>
                </a:solidFill>
                <a:latin typeface="Arial"/>
                <a:cs typeface="Arial"/>
              </a:rPr>
              <a:t>β</a:t>
            </a:r>
            <a:r>
              <a:rPr lang="en-US" sz="2400" dirty="0" smtClean="0">
                <a:solidFill>
                  <a:srgbClr val="C00000"/>
                </a:solidFill>
                <a:latin typeface="Arial"/>
                <a:cs typeface="Arial"/>
              </a:rPr>
              <a:t> on Aol</a:t>
            </a:r>
            <a:endParaRPr lang="en-US" sz="2400" dirty="0" smtClean="0">
              <a:solidFill>
                <a:srgbClr val="C00000"/>
              </a:solidFill>
            </a:endParaRPr>
          </a:p>
        </p:txBody>
      </p:sp>
      <p:pic>
        <p:nvPicPr>
          <p:cNvPr id="276482" name="Picture 2"/>
          <p:cNvPicPr>
            <a:picLocks noChangeAspect="1" noChangeArrowheads="1"/>
          </p:cNvPicPr>
          <p:nvPr/>
        </p:nvPicPr>
        <p:blipFill>
          <a:blip r:embed="rId4" cstate="print"/>
          <a:srcRect l="3333" t="4823" r="3323" b="4180"/>
          <a:stretch>
            <a:fillRect/>
          </a:stretch>
        </p:blipFill>
        <p:spPr bwMode="auto">
          <a:xfrm>
            <a:off x="5445439" y="102129"/>
            <a:ext cx="3586578" cy="2512381"/>
          </a:xfrm>
          <a:prstGeom prst="rect">
            <a:avLst/>
          </a:prstGeom>
          <a:solidFill>
            <a:schemeClr val="bg1"/>
          </a:solidFill>
          <a:ln w="9525">
            <a:noFill/>
            <a:miter lim="800000"/>
            <a:headEnd/>
            <a:tailEnd/>
          </a:ln>
          <a:effectLst/>
        </p:spPr>
      </p:pic>
      <p:pic>
        <p:nvPicPr>
          <p:cNvPr id="315396" name="Picture 4"/>
          <p:cNvPicPr>
            <a:picLocks noChangeAspect="1" noChangeArrowheads="1"/>
          </p:cNvPicPr>
          <p:nvPr/>
        </p:nvPicPr>
        <p:blipFill>
          <a:blip r:embed="rId5" cstate="print"/>
          <a:srcRect/>
          <a:stretch>
            <a:fillRect/>
          </a:stretch>
        </p:blipFill>
        <p:spPr bwMode="auto">
          <a:xfrm>
            <a:off x="1036522" y="2862714"/>
            <a:ext cx="2524125" cy="1152525"/>
          </a:xfrm>
          <a:prstGeom prst="rect">
            <a:avLst/>
          </a:prstGeom>
          <a:noFill/>
          <a:ln w="9525">
            <a:noFill/>
            <a:miter lim="800000"/>
            <a:headEnd/>
            <a:tailEnd/>
          </a:ln>
          <a:effectLst/>
        </p:spPr>
      </p:pic>
      <p:sp>
        <p:nvSpPr>
          <p:cNvPr id="10" name="TextBox 9"/>
          <p:cNvSpPr txBox="1"/>
          <p:nvPr/>
        </p:nvSpPr>
        <p:spPr>
          <a:xfrm>
            <a:off x="6543413" y="2743200"/>
            <a:ext cx="2044149" cy="276999"/>
          </a:xfrm>
          <a:prstGeom prst="rect">
            <a:avLst/>
          </a:prstGeom>
          <a:solidFill>
            <a:schemeClr val="bg1"/>
          </a:solidFill>
          <a:ln w="19050">
            <a:solidFill>
              <a:schemeClr val="accent1">
                <a:shade val="95000"/>
                <a:satMod val="105000"/>
              </a:schemeClr>
            </a:solidFill>
          </a:ln>
        </p:spPr>
        <p:txBody>
          <a:bodyPr wrap="none" rtlCol="0">
            <a:spAutoFit/>
          </a:bodyPr>
          <a:lstStyle/>
          <a:p>
            <a:r>
              <a:rPr lang="en-US" sz="1200" dirty="0" smtClean="0">
                <a:solidFill>
                  <a:srgbClr val="FF0000"/>
                </a:solidFill>
              </a:rPr>
              <a:t>Maximum Closed Loop BW</a:t>
            </a:r>
            <a:endParaRPr lang="en-US" sz="1200" dirty="0">
              <a:solidFill>
                <a:srgbClr val="FF0000"/>
              </a:solidFill>
            </a:endParaRPr>
          </a:p>
        </p:txBody>
      </p:sp>
      <p:cxnSp>
        <p:nvCxnSpPr>
          <p:cNvPr id="11" name="Straight Arrow Connector 10"/>
          <p:cNvCxnSpPr>
            <a:stCxn id="10" idx="2"/>
          </p:cNvCxnSpPr>
          <p:nvPr/>
        </p:nvCxnSpPr>
        <p:spPr>
          <a:xfrm flipH="1">
            <a:off x="7415869" y="3020199"/>
            <a:ext cx="149619" cy="32001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94022" y="2072473"/>
            <a:ext cx="1777753" cy="4191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7" name="Picture 3"/>
          <p:cNvPicPr>
            <a:picLocks noChangeAspect="1" noChangeArrowheads="1"/>
          </p:cNvPicPr>
          <p:nvPr/>
        </p:nvPicPr>
        <p:blipFill>
          <a:blip r:embed="rId3" cstate="print"/>
          <a:srcRect/>
          <a:stretch>
            <a:fillRect/>
          </a:stretch>
        </p:blipFill>
        <p:spPr bwMode="auto">
          <a:xfrm>
            <a:off x="117445" y="835253"/>
            <a:ext cx="8649049" cy="5440881"/>
          </a:xfrm>
          <a:prstGeom prst="rect">
            <a:avLst/>
          </a:prstGeom>
          <a:noFill/>
          <a:ln w="9525">
            <a:noFill/>
            <a:miter lim="800000"/>
            <a:headEnd/>
            <a:tailEnd/>
          </a:ln>
          <a:effectLst/>
        </p:spPr>
      </p:pic>
      <p:sp>
        <p:nvSpPr>
          <p:cNvPr id="66563"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02BAF104-EE6D-41C8-ABB8-DAE965BBBC5D}" type="slidenum">
              <a:rPr lang="en-US" smtClean="0"/>
              <a:pPr/>
              <a:t>165</a:t>
            </a:fld>
            <a:endParaRPr lang="en-US" dirty="0" smtClean="0"/>
          </a:p>
        </p:txBody>
      </p:sp>
      <p:sp>
        <p:nvSpPr>
          <p:cNvPr id="66564" name="Rectangle 2"/>
          <p:cNvSpPr>
            <a:spLocks noGrp="1" noChangeArrowheads="1"/>
          </p:cNvSpPr>
          <p:nvPr>
            <p:ph type="title"/>
          </p:nvPr>
        </p:nvSpPr>
        <p:spPr>
          <a:xfrm>
            <a:off x="45337" y="142875"/>
            <a:ext cx="5148093" cy="814388"/>
          </a:xfrm>
        </p:spPr>
        <p:txBody>
          <a:bodyPr/>
          <a:lstStyle/>
          <a:p>
            <a:r>
              <a:rPr lang="en-US" sz="2800" dirty="0" smtClean="0">
                <a:solidFill>
                  <a:srgbClr val="C00000"/>
                </a:solidFill>
              </a:rPr>
              <a:t>6),7) Loop Gain Check</a:t>
            </a:r>
          </a:p>
        </p:txBody>
      </p:sp>
      <p:pic>
        <p:nvPicPr>
          <p:cNvPr id="315396" name="Picture 4"/>
          <p:cNvPicPr>
            <a:picLocks noChangeAspect="1" noChangeArrowheads="1"/>
          </p:cNvPicPr>
          <p:nvPr/>
        </p:nvPicPr>
        <p:blipFill>
          <a:blip r:embed="rId4" cstate="print"/>
          <a:srcRect/>
          <a:stretch>
            <a:fillRect/>
          </a:stretch>
        </p:blipFill>
        <p:spPr bwMode="auto">
          <a:xfrm>
            <a:off x="6069917" y="597686"/>
            <a:ext cx="2524125" cy="1152525"/>
          </a:xfrm>
          <a:prstGeom prst="rect">
            <a:avLst/>
          </a:prstGeom>
          <a:noFill/>
          <a:ln w="9525">
            <a:noFill/>
            <a:miter lim="800000"/>
            <a:headEnd/>
            <a:tailEnd/>
          </a:ln>
          <a:effectLst/>
        </p:spPr>
      </p:pic>
      <p:sp>
        <p:nvSpPr>
          <p:cNvPr id="10" name="Rectangle 9"/>
          <p:cNvSpPr/>
          <p:nvPr/>
        </p:nvSpPr>
        <p:spPr>
          <a:xfrm>
            <a:off x="2365696" y="2323750"/>
            <a:ext cx="2315362" cy="218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174147" y="2769765"/>
            <a:ext cx="2062293" cy="218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182536" y="3180825"/>
            <a:ext cx="2079071" cy="218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182536" y="3650609"/>
            <a:ext cx="2070682" cy="218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stCxn id="17" idx="1"/>
            <a:endCxn id="11" idx="3"/>
          </p:cNvCxnSpPr>
          <p:nvPr/>
        </p:nvCxnSpPr>
        <p:spPr>
          <a:xfrm flipH="1" flipV="1">
            <a:off x="4236440" y="2878822"/>
            <a:ext cx="696287" cy="28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32727" y="2743200"/>
            <a:ext cx="2044149" cy="276999"/>
          </a:xfrm>
          <a:prstGeom prst="rect">
            <a:avLst/>
          </a:prstGeom>
          <a:solidFill>
            <a:schemeClr val="bg1"/>
          </a:solidFill>
          <a:ln w="19050">
            <a:solidFill>
              <a:schemeClr val="accent1">
                <a:shade val="95000"/>
                <a:satMod val="105000"/>
              </a:schemeClr>
            </a:solidFill>
          </a:ln>
        </p:spPr>
        <p:txBody>
          <a:bodyPr wrap="none" rtlCol="0">
            <a:spAutoFit/>
          </a:bodyPr>
          <a:lstStyle/>
          <a:p>
            <a:r>
              <a:rPr lang="en-US" sz="1200" dirty="0" smtClean="0">
                <a:solidFill>
                  <a:srgbClr val="FF0000"/>
                </a:solidFill>
              </a:rPr>
              <a:t>Maximum Closed Loop BW</a:t>
            </a:r>
            <a:endParaRPr lang="en-US" sz="1200" dirty="0">
              <a:solidFill>
                <a:srgbClr val="FF0000"/>
              </a:solidFill>
            </a:endParaRPr>
          </a:p>
        </p:txBody>
      </p:sp>
      <p:sp>
        <p:nvSpPr>
          <p:cNvPr id="14" name="Rectangle 13"/>
          <p:cNvSpPr/>
          <p:nvPr/>
        </p:nvSpPr>
        <p:spPr>
          <a:xfrm>
            <a:off x="1117847" y="1605748"/>
            <a:ext cx="1339603" cy="4191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p:cNvPicPr>
            <a:picLocks noChangeAspect="1" noChangeArrowheads="1"/>
          </p:cNvPicPr>
          <p:nvPr/>
        </p:nvPicPr>
        <p:blipFill>
          <a:blip r:embed="rId3" cstate="print"/>
          <a:srcRect/>
          <a:stretch>
            <a:fillRect/>
          </a:stretch>
        </p:blipFill>
        <p:spPr bwMode="auto">
          <a:xfrm>
            <a:off x="293615" y="1526666"/>
            <a:ext cx="7827189" cy="4923870"/>
          </a:xfrm>
          <a:prstGeom prst="rect">
            <a:avLst/>
          </a:prstGeom>
          <a:noFill/>
          <a:ln w="9525">
            <a:noFill/>
            <a:miter lim="800000"/>
            <a:headEnd/>
            <a:tailEnd/>
          </a:ln>
          <a:effectLst/>
        </p:spPr>
      </p:pic>
      <p:sp>
        <p:nvSpPr>
          <p:cNvPr id="66563"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02BAF104-EE6D-41C8-ABB8-DAE965BBBC5D}" type="slidenum">
              <a:rPr lang="en-US" smtClean="0"/>
              <a:pPr/>
              <a:t>166</a:t>
            </a:fld>
            <a:endParaRPr lang="en-US" dirty="0" smtClean="0"/>
          </a:p>
        </p:txBody>
      </p:sp>
      <p:sp>
        <p:nvSpPr>
          <p:cNvPr id="66564" name="Rectangle 2"/>
          <p:cNvSpPr>
            <a:spLocks noGrp="1" noChangeArrowheads="1"/>
          </p:cNvSpPr>
          <p:nvPr>
            <p:ph type="title"/>
          </p:nvPr>
        </p:nvSpPr>
        <p:spPr>
          <a:xfrm>
            <a:off x="3538263" y="0"/>
            <a:ext cx="5294238" cy="814388"/>
          </a:xfrm>
        </p:spPr>
        <p:txBody>
          <a:bodyPr/>
          <a:lstStyle/>
          <a:p>
            <a:pPr algn="r"/>
            <a:r>
              <a:rPr lang="en-US" sz="2800" dirty="0" smtClean="0">
                <a:solidFill>
                  <a:srgbClr val="C00000"/>
                </a:solidFill>
              </a:rPr>
              <a:t>8) AC Closed Loop </a:t>
            </a:r>
            <a:r>
              <a:rPr lang="en-US" sz="2800" dirty="0" err="1" smtClean="0">
                <a:solidFill>
                  <a:srgbClr val="C00000"/>
                </a:solidFill>
              </a:rPr>
              <a:t>Vout</a:t>
            </a:r>
            <a:r>
              <a:rPr lang="en-US" sz="2800" dirty="0" smtClean="0">
                <a:solidFill>
                  <a:srgbClr val="C00000"/>
                </a:solidFill>
              </a:rPr>
              <a:t>/Vin</a:t>
            </a:r>
          </a:p>
        </p:txBody>
      </p:sp>
      <p:pic>
        <p:nvPicPr>
          <p:cNvPr id="9" name="Picture 4"/>
          <p:cNvPicPr>
            <a:picLocks noChangeAspect="1" noChangeArrowheads="1"/>
          </p:cNvPicPr>
          <p:nvPr/>
        </p:nvPicPr>
        <p:blipFill>
          <a:blip r:embed="rId4" cstate="print"/>
          <a:srcRect/>
          <a:stretch>
            <a:fillRect/>
          </a:stretch>
        </p:blipFill>
        <p:spPr bwMode="auto">
          <a:xfrm>
            <a:off x="977799" y="2803992"/>
            <a:ext cx="2328789" cy="1063334"/>
          </a:xfrm>
          <a:prstGeom prst="rect">
            <a:avLst/>
          </a:prstGeom>
          <a:noFill/>
          <a:ln w="9525">
            <a:noFill/>
            <a:miter lim="800000"/>
            <a:headEnd/>
            <a:tailEnd/>
          </a:ln>
          <a:effectLst/>
        </p:spPr>
      </p:pic>
      <p:sp>
        <p:nvSpPr>
          <p:cNvPr id="10" name="TextBox 9"/>
          <p:cNvSpPr txBox="1"/>
          <p:nvPr/>
        </p:nvSpPr>
        <p:spPr>
          <a:xfrm>
            <a:off x="5905850" y="3590488"/>
            <a:ext cx="2044149" cy="276999"/>
          </a:xfrm>
          <a:prstGeom prst="rect">
            <a:avLst/>
          </a:prstGeom>
          <a:solidFill>
            <a:schemeClr val="bg1"/>
          </a:solidFill>
          <a:ln w="19050">
            <a:solidFill>
              <a:schemeClr val="accent1">
                <a:shade val="95000"/>
                <a:satMod val="105000"/>
              </a:schemeClr>
            </a:solidFill>
          </a:ln>
        </p:spPr>
        <p:txBody>
          <a:bodyPr wrap="none" rtlCol="0">
            <a:spAutoFit/>
          </a:bodyPr>
          <a:lstStyle/>
          <a:p>
            <a:r>
              <a:rPr lang="en-US" sz="1200" dirty="0" smtClean="0">
                <a:solidFill>
                  <a:srgbClr val="FF0000"/>
                </a:solidFill>
              </a:rPr>
              <a:t>Maximum Closed Loop BW</a:t>
            </a:r>
            <a:endParaRPr lang="en-US" sz="1200" dirty="0">
              <a:solidFill>
                <a:srgbClr val="FF0000"/>
              </a:solidFill>
            </a:endParaRPr>
          </a:p>
        </p:txBody>
      </p:sp>
      <p:cxnSp>
        <p:nvCxnSpPr>
          <p:cNvPr id="11" name="Straight Arrow Connector 10"/>
          <p:cNvCxnSpPr/>
          <p:nvPr/>
        </p:nvCxnSpPr>
        <p:spPr>
          <a:xfrm flipH="1" flipV="1">
            <a:off x="5955506" y="3419475"/>
            <a:ext cx="562742" cy="15851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1700" y="5101788"/>
            <a:ext cx="2044149" cy="276999"/>
          </a:xfrm>
          <a:prstGeom prst="rect">
            <a:avLst/>
          </a:prstGeom>
          <a:solidFill>
            <a:schemeClr val="bg1"/>
          </a:solidFill>
          <a:ln w="19050">
            <a:solidFill>
              <a:schemeClr val="accent1">
                <a:shade val="95000"/>
                <a:satMod val="105000"/>
              </a:schemeClr>
            </a:solidFill>
          </a:ln>
        </p:spPr>
        <p:txBody>
          <a:bodyPr wrap="none" rtlCol="0">
            <a:spAutoFit/>
          </a:bodyPr>
          <a:lstStyle/>
          <a:p>
            <a:r>
              <a:rPr lang="en-US" sz="1200" dirty="0" smtClean="0">
                <a:solidFill>
                  <a:srgbClr val="FF0000"/>
                </a:solidFill>
              </a:rPr>
              <a:t>Maximum Closed Loop BW</a:t>
            </a:r>
            <a:endParaRPr lang="en-US" sz="1200" dirty="0">
              <a:solidFill>
                <a:srgbClr val="FF0000"/>
              </a:solidFill>
            </a:endParaRPr>
          </a:p>
        </p:txBody>
      </p:sp>
      <p:cxnSp>
        <p:nvCxnSpPr>
          <p:cNvPr id="13" name="Straight Arrow Connector 12"/>
          <p:cNvCxnSpPr>
            <a:endCxn id="17" idx="1"/>
          </p:cNvCxnSpPr>
          <p:nvPr/>
        </p:nvCxnSpPr>
        <p:spPr>
          <a:xfrm>
            <a:off x="5241898" y="5235337"/>
            <a:ext cx="427858" cy="31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71550" y="2374900"/>
            <a:ext cx="1377949" cy="35479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064919" y="3291840"/>
            <a:ext cx="865980" cy="1728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669756" y="5149215"/>
            <a:ext cx="865980" cy="1728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65358" y="3322320"/>
            <a:ext cx="2334101"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6"/>
          <p:cNvPicPr>
            <a:picLocks noChangeAspect="1" noChangeArrowheads="1"/>
          </p:cNvPicPr>
          <p:nvPr/>
        </p:nvPicPr>
        <p:blipFill>
          <a:blip r:embed="rId5" cstate="print"/>
          <a:srcRect l="3194" t="4396" r="3194" b="5055"/>
          <a:stretch>
            <a:fillRect/>
          </a:stretch>
        </p:blipFill>
        <p:spPr bwMode="auto">
          <a:xfrm>
            <a:off x="1115366" y="10048"/>
            <a:ext cx="2763297" cy="2212069"/>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9) Transient Analysis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167</a:t>
            </a:fld>
            <a:endParaRPr lang="en-US" dirty="0"/>
          </a:p>
        </p:txBody>
      </p:sp>
      <p:pic>
        <p:nvPicPr>
          <p:cNvPr id="1338373" name="Picture 5"/>
          <p:cNvPicPr>
            <a:picLocks noChangeAspect="1" noChangeArrowheads="1"/>
          </p:cNvPicPr>
          <p:nvPr/>
        </p:nvPicPr>
        <p:blipFill>
          <a:blip r:embed="rId2" cstate="print"/>
          <a:srcRect/>
          <a:stretch>
            <a:fillRect/>
          </a:stretch>
        </p:blipFill>
        <p:spPr bwMode="auto">
          <a:xfrm>
            <a:off x="50240" y="1612572"/>
            <a:ext cx="7600950" cy="4781550"/>
          </a:xfrm>
          <a:prstGeom prst="rect">
            <a:avLst/>
          </a:prstGeom>
          <a:noFill/>
          <a:ln w="9525">
            <a:noFill/>
            <a:miter lim="800000"/>
            <a:headEnd/>
            <a:tailEnd/>
          </a:ln>
          <a:effectLst/>
        </p:spPr>
      </p:pic>
      <p:sp>
        <p:nvSpPr>
          <p:cNvPr id="8" name="Rectangle 7"/>
          <p:cNvSpPr/>
          <p:nvPr/>
        </p:nvSpPr>
        <p:spPr>
          <a:xfrm>
            <a:off x="1604595" y="1943100"/>
            <a:ext cx="1324343" cy="2172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56668" y="2980690"/>
            <a:ext cx="1113631" cy="19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594768" y="3723640"/>
            <a:ext cx="1113631" cy="19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632868" y="4568190"/>
            <a:ext cx="1113631" cy="19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635250" y="5317490"/>
            <a:ext cx="1149349" cy="19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8374" name="Picture 6"/>
          <p:cNvPicPr>
            <a:picLocks noChangeAspect="1" noChangeArrowheads="1"/>
          </p:cNvPicPr>
          <p:nvPr/>
        </p:nvPicPr>
        <p:blipFill>
          <a:blip r:embed="rId3" cstate="print"/>
          <a:srcRect l="3194" t="4396" r="3194" b="5055"/>
          <a:stretch>
            <a:fillRect/>
          </a:stretch>
        </p:blipFill>
        <p:spPr bwMode="auto">
          <a:xfrm>
            <a:off x="5265336" y="0"/>
            <a:ext cx="3878664" cy="3104941"/>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9) Transient Analysis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168</a:t>
            </a:fld>
            <a:endParaRPr lang="en-US" dirty="0"/>
          </a:p>
        </p:txBody>
      </p:sp>
      <p:pic>
        <p:nvPicPr>
          <p:cNvPr id="1339394" name="Picture 2"/>
          <p:cNvPicPr>
            <a:picLocks noChangeAspect="1" noChangeArrowheads="1"/>
          </p:cNvPicPr>
          <p:nvPr/>
        </p:nvPicPr>
        <p:blipFill>
          <a:blip r:embed="rId2" cstate="print"/>
          <a:srcRect/>
          <a:stretch>
            <a:fillRect/>
          </a:stretch>
        </p:blipFill>
        <p:spPr bwMode="auto">
          <a:xfrm>
            <a:off x="208817" y="884900"/>
            <a:ext cx="8380506" cy="5103917"/>
          </a:xfrm>
          <a:prstGeom prst="rect">
            <a:avLst/>
          </a:prstGeom>
          <a:noFill/>
          <a:ln w="9525">
            <a:noFill/>
            <a:miter lim="800000"/>
            <a:headEnd/>
            <a:tailEnd/>
          </a:ln>
          <a:effectLst/>
        </p:spPr>
      </p:pic>
      <p:sp>
        <p:nvSpPr>
          <p:cNvPr id="7" name="Rectangle 6"/>
          <p:cNvSpPr/>
          <p:nvPr/>
        </p:nvSpPr>
        <p:spPr>
          <a:xfrm>
            <a:off x="4648200" y="1229388"/>
            <a:ext cx="2905125" cy="2041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447741" y="2361391"/>
            <a:ext cx="1279709" cy="19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933391" y="3193241"/>
            <a:ext cx="1222559" cy="19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034991" y="4088591"/>
            <a:ext cx="1222559" cy="19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838141" y="4952191"/>
            <a:ext cx="1222559" cy="19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9) Transient Analysis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169</a:t>
            </a:fld>
            <a:endParaRPr lang="en-US" dirty="0"/>
          </a:p>
        </p:txBody>
      </p:sp>
      <p:pic>
        <p:nvPicPr>
          <p:cNvPr id="1340418" name="Picture 2"/>
          <p:cNvPicPr>
            <a:picLocks noChangeAspect="1" noChangeArrowheads="1"/>
          </p:cNvPicPr>
          <p:nvPr/>
        </p:nvPicPr>
        <p:blipFill>
          <a:blip r:embed="rId2" cstate="print"/>
          <a:srcRect/>
          <a:stretch>
            <a:fillRect/>
          </a:stretch>
        </p:blipFill>
        <p:spPr bwMode="auto">
          <a:xfrm>
            <a:off x="329398" y="955239"/>
            <a:ext cx="8380504" cy="5103916"/>
          </a:xfrm>
          <a:prstGeom prst="rect">
            <a:avLst/>
          </a:prstGeom>
          <a:noFill/>
          <a:ln w="9525">
            <a:noFill/>
            <a:miter lim="800000"/>
            <a:headEnd/>
            <a:tailEnd/>
          </a:ln>
          <a:effectLst/>
        </p:spPr>
      </p:pic>
      <p:sp>
        <p:nvSpPr>
          <p:cNvPr id="6" name="Rectangle 5"/>
          <p:cNvSpPr/>
          <p:nvPr/>
        </p:nvSpPr>
        <p:spPr>
          <a:xfrm>
            <a:off x="4883150" y="1355725"/>
            <a:ext cx="2898775" cy="2063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879791" y="2399491"/>
            <a:ext cx="1222559" cy="19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955991" y="3218641"/>
            <a:ext cx="1222559" cy="19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222691" y="4126690"/>
            <a:ext cx="1222559" cy="2103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590991" y="5098240"/>
            <a:ext cx="1279709" cy="2103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0"/>
          </p:nvPr>
        </p:nvSpPr>
        <p:spPr>
          <a:noFill/>
        </p:spPr>
        <p:txBody>
          <a:bodyPr/>
          <a:lstStyle/>
          <a:p>
            <a:fld id="{2A65FA7B-6BCB-4F00-A7F4-D073B28A6B47}" type="slidenum">
              <a:rPr lang="en-US"/>
              <a:pPr/>
              <a:t>17</a:t>
            </a:fld>
            <a:endParaRPr lang="en-US" dirty="0"/>
          </a:p>
        </p:txBody>
      </p:sp>
      <p:graphicFrame>
        <p:nvGraphicFramePr>
          <p:cNvPr id="10242" name="Object 4"/>
          <p:cNvGraphicFramePr>
            <a:graphicFrameLocks noGrp="1" noChangeAspect="1"/>
          </p:cNvGraphicFramePr>
          <p:nvPr>
            <p:ph idx="1"/>
          </p:nvPr>
        </p:nvGraphicFramePr>
        <p:xfrm>
          <a:off x="1295400" y="1295400"/>
          <a:ext cx="5715000" cy="3148013"/>
        </p:xfrm>
        <a:graphic>
          <a:graphicData uri="http://schemas.openxmlformats.org/presentationml/2006/ole">
            <p:oleObj spid="_x0000_s75778" name="Visio" r:id="rId4" imgW="2586838" imgH="1425550" progId="Visio.Drawing.11">
              <p:embed/>
            </p:oleObj>
          </a:graphicData>
        </a:graphic>
      </p:graphicFrame>
      <p:sp>
        <p:nvSpPr>
          <p:cNvPr id="10245" name="Text Box 8"/>
          <p:cNvSpPr txBox="1">
            <a:spLocks noChangeArrowheads="1"/>
          </p:cNvSpPr>
          <p:nvPr/>
        </p:nvSpPr>
        <p:spPr bwMode="auto">
          <a:xfrm>
            <a:off x="609600" y="4648200"/>
            <a:ext cx="8229600" cy="1661993"/>
          </a:xfrm>
          <a:prstGeom prst="rect">
            <a:avLst/>
          </a:prstGeom>
          <a:noFill/>
          <a:ln w="9525" algn="ctr">
            <a:noFill/>
            <a:miter lim="800000"/>
            <a:headEnd/>
            <a:tailEnd/>
          </a:ln>
        </p:spPr>
        <p:txBody>
          <a:bodyPr>
            <a:spAutoFit/>
          </a:bodyPr>
          <a:lstStyle/>
          <a:p>
            <a:pPr marL="342900" indent="-342900" algn="l">
              <a:lnSpc>
                <a:spcPct val="90000"/>
              </a:lnSpc>
              <a:spcBef>
                <a:spcPct val="50000"/>
              </a:spcBef>
              <a:buFont typeface="Wingdings" pitchFamily="2" charset="2"/>
              <a:buChar char="Ø"/>
            </a:pPr>
            <a:r>
              <a:rPr lang="el-GR" sz="2000" dirty="0">
                <a:solidFill>
                  <a:schemeClr val="tx1"/>
                </a:solidFill>
                <a:cs typeface="Arial" charset="0"/>
              </a:rPr>
              <a:t>β</a:t>
            </a:r>
            <a:r>
              <a:rPr lang="en-US" sz="2000" dirty="0">
                <a:solidFill>
                  <a:schemeClr val="tx1"/>
                </a:solidFill>
                <a:cs typeface="Arial" charset="0"/>
              </a:rPr>
              <a:t> is easy to calculate as feedback network around the Op Amp</a:t>
            </a:r>
          </a:p>
          <a:p>
            <a:pPr marL="342900" indent="-342900" algn="l">
              <a:lnSpc>
                <a:spcPct val="90000"/>
              </a:lnSpc>
              <a:spcBef>
                <a:spcPct val="50000"/>
              </a:spcBef>
              <a:buFont typeface="Wingdings" pitchFamily="2" charset="2"/>
              <a:buChar char="Ø"/>
            </a:pPr>
            <a:r>
              <a:rPr lang="en-US" sz="2000" dirty="0">
                <a:solidFill>
                  <a:schemeClr val="tx1"/>
                </a:solidFill>
                <a:cs typeface="Arial" charset="0"/>
              </a:rPr>
              <a:t>1/</a:t>
            </a:r>
            <a:r>
              <a:rPr lang="el-GR" sz="2000" dirty="0">
                <a:solidFill>
                  <a:schemeClr val="tx1"/>
                </a:solidFill>
                <a:cs typeface="Arial" charset="0"/>
              </a:rPr>
              <a:t>β</a:t>
            </a:r>
            <a:r>
              <a:rPr lang="en-US" sz="2000" dirty="0">
                <a:solidFill>
                  <a:schemeClr val="tx1"/>
                </a:solidFill>
                <a:cs typeface="Arial" charset="0"/>
              </a:rPr>
              <a:t> is reciprocal of </a:t>
            </a:r>
            <a:r>
              <a:rPr lang="el-GR" sz="2000" dirty="0">
                <a:solidFill>
                  <a:schemeClr val="tx1"/>
                </a:solidFill>
                <a:cs typeface="Arial" charset="0"/>
              </a:rPr>
              <a:t>β</a:t>
            </a:r>
            <a:endParaRPr lang="en-US" sz="2000" dirty="0">
              <a:solidFill>
                <a:schemeClr val="tx1"/>
              </a:solidFill>
              <a:cs typeface="Arial" charset="0"/>
            </a:endParaRPr>
          </a:p>
          <a:p>
            <a:pPr marL="342900" indent="-342900" algn="l">
              <a:lnSpc>
                <a:spcPct val="90000"/>
              </a:lnSpc>
              <a:spcBef>
                <a:spcPct val="50000"/>
              </a:spcBef>
              <a:buFont typeface="Wingdings" pitchFamily="2" charset="2"/>
              <a:buChar char="Ø"/>
            </a:pPr>
            <a:r>
              <a:rPr lang="en-US" sz="2000" dirty="0">
                <a:solidFill>
                  <a:schemeClr val="tx1"/>
                </a:solidFill>
                <a:cs typeface="Arial" charset="0"/>
              </a:rPr>
              <a:t>Easy Rules-Of-Thumb and Tricks to Plot 1/</a:t>
            </a:r>
            <a:r>
              <a:rPr lang="el-GR" sz="2000" dirty="0">
                <a:solidFill>
                  <a:schemeClr val="tx1"/>
                </a:solidFill>
                <a:cs typeface="Arial" charset="0"/>
              </a:rPr>
              <a:t>β</a:t>
            </a:r>
            <a:r>
              <a:rPr lang="en-US" sz="2000" dirty="0">
                <a:solidFill>
                  <a:schemeClr val="tx1"/>
                </a:solidFill>
                <a:cs typeface="Arial" charset="0"/>
              </a:rPr>
              <a:t> on Op Amp Aol </a:t>
            </a:r>
            <a:r>
              <a:rPr lang="en-US" sz="2000" dirty="0" smtClean="0">
                <a:solidFill>
                  <a:schemeClr val="tx1"/>
                </a:solidFill>
                <a:cs typeface="Arial" charset="0"/>
              </a:rPr>
              <a:t>Curve</a:t>
            </a:r>
          </a:p>
          <a:p>
            <a:pPr marL="342900" indent="-342900">
              <a:lnSpc>
                <a:spcPct val="90000"/>
              </a:lnSpc>
              <a:spcBef>
                <a:spcPct val="50000"/>
              </a:spcBef>
              <a:buFont typeface="Wingdings" pitchFamily="2" charset="2"/>
              <a:buChar char="Ø"/>
            </a:pPr>
            <a:r>
              <a:rPr lang="en-US" sz="2000" dirty="0" smtClean="0"/>
              <a:t>Plotting Aol Curve and 1/</a:t>
            </a:r>
            <a:r>
              <a:rPr lang="el-GR" sz="2000" dirty="0" smtClean="0"/>
              <a:t>β</a:t>
            </a:r>
            <a:r>
              <a:rPr lang="en-US" sz="2000" dirty="0" smtClean="0"/>
              <a:t> Curve shows Loop Gain</a:t>
            </a:r>
            <a:r>
              <a:rPr lang="en-US" sz="2000" dirty="0" smtClean="0">
                <a:solidFill>
                  <a:schemeClr val="tx1"/>
                </a:solidFill>
                <a:cs typeface="Arial" charset="0"/>
              </a:rPr>
              <a:t> </a:t>
            </a:r>
            <a:endParaRPr lang="el-GR" sz="2000" dirty="0">
              <a:solidFill>
                <a:schemeClr val="tx1"/>
              </a:solidFill>
              <a:cs typeface="Arial" charset="0"/>
            </a:endParaRPr>
          </a:p>
        </p:txBody>
      </p:sp>
      <p:sp>
        <p:nvSpPr>
          <p:cNvPr id="7" name="Title 6"/>
          <p:cNvSpPr>
            <a:spLocks noGrp="1"/>
          </p:cNvSpPr>
          <p:nvPr>
            <p:ph type="title"/>
          </p:nvPr>
        </p:nvSpPr>
        <p:spPr>
          <a:xfrm>
            <a:off x="407944" y="142875"/>
            <a:ext cx="8458200" cy="814388"/>
          </a:xfrm>
        </p:spPr>
        <p:txBody>
          <a:bodyPr/>
          <a:lstStyle/>
          <a:p>
            <a:r>
              <a:rPr lang="en-US" sz="2800" dirty="0" smtClean="0">
                <a:solidFill>
                  <a:srgbClr val="C00000"/>
                </a:solidFill>
                <a:latin typeface="Symbol" pitchFamily="18" charset="2"/>
              </a:rPr>
              <a:t>b</a:t>
            </a:r>
            <a:r>
              <a:rPr lang="en-US" sz="2800" dirty="0" smtClean="0">
                <a:solidFill>
                  <a:srgbClr val="C00000"/>
                </a:solidFill>
              </a:rPr>
              <a:t> and 1/</a:t>
            </a:r>
            <a:r>
              <a:rPr lang="en-US" sz="2800" dirty="0" smtClean="0">
                <a:solidFill>
                  <a:srgbClr val="C00000"/>
                </a:solidFill>
                <a:latin typeface="Symbol" pitchFamily="18" charset="2"/>
              </a:rPr>
              <a:t>b</a:t>
            </a:r>
            <a:endParaRPr lang="en-US" sz="2800" dirty="0">
              <a:solidFill>
                <a:srgbClr val="C00000"/>
              </a:solidFill>
              <a:latin typeface="Symbol" pitchFamily="18" charset="2"/>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DBB906B5-8184-4FDD-AC60-86F5D49E35A7}" type="slidenum">
              <a:rPr lang="en-US" smtClean="0"/>
              <a:pPr/>
              <a:t>170</a:t>
            </a:fld>
            <a:endParaRPr lang="en-US" dirty="0" smtClean="0"/>
          </a:p>
        </p:txBody>
      </p:sp>
      <p:sp>
        <p:nvSpPr>
          <p:cNvPr id="100355" name="Rectangle 2"/>
          <p:cNvSpPr>
            <a:spLocks noGrp="1" noChangeArrowheads="1"/>
          </p:cNvSpPr>
          <p:nvPr>
            <p:ph type="title"/>
          </p:nvPr>
        </p:nvSpPr>
        <p:spPr>
          <a:xfrm>
            <a:off x="246281" y="1461956"/>
            <a:ext cx="8650288" cy="1089346"/>
          </a:xfrm>
        </p:spPr>
        <p:txBody>
          <a:bodyPr/>
          <a:lstStyle/>
          <a:p>
            <a:pPr algn="ctr"/>
            <a:r>
              <a:rPr lang="en-US" sz="4000" dirty="0" smtClean="0">
                <a:solidFill>
                  <a:srgbClr val="C00000"/>
                </a:solidFill>
              </a:rPr>
              <a:t>8) CF Inverting </a:t>
            </a:r>
            <a:br>
              <a:rPr lang="en-US" sz="4000" dirty="0" smtClean="0">
                <a:solidFill>
                  <a:srgbClr val="C00000"/>
                </a:solidFill>
              </a:rPr>
            </a:br>
            <a:r>
              <a:rPr lang="en-US" sz="4000" dirty="0" smtClean="0">
                <a:solidFill>
                  <a:srgbClr val="C00000"/>
                </a:solidFill>
              </a:rPr>
              <a:t>(Input Cload) </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1013" name="Picture 5"/>
          <p:cNvPicPr>
            <a:picLocks noChangeAspect="1" noChangeArrowheads="1"/>
          </p:cNvPicPr>
          <p:nvPr/>
        </p:nvPicPr>
        <p:blipFill>
          <a:blip r:embed="rId3" cstate="print"/>
          <a:srcRect/>
          <a:stretch>
            <a:fillRect/>
          </a:stretch>
        </p:blipFill>
        <p:spPr bwMode="auto">
          <a:xfrm>
            <a:off x="33556" y="870402"/>
            <a:ext cx="9009776" cy="5487157"/>
          </a:xfrm>
          <a:prstGeom prst="rect">
            <a:avLst/>
          </a:prstGeom>
          <a:noFill/>
          <a:ln w="9525">
            <a:noFill/>
            <a:miter lim="800000"/>
            <a:headEnd/>
            <a:tailEnd/>
          </a:ln>
          <a:effectLst/>
        </p:spPr>
      </p:pic>
      <p:sp>
        <p:nvSpPr>
          <p:cNvPr id="64514" name="Slide Number Placeholder 4"/>
          <p:cNvSpPr>
            <a:spLocks noGrp="1"/>
          </p:cNvSpPr>
          <p:nvPr>
            <p:ph type="sldNum" sz="quarter" idx="10"/>
          </p:nvPr>
        </p:nvSpPr>
        <p:spPr>
          <a:noFill/>
        </p:spPr>
        <p:txBody>
          <a:bodyPr/>
          <a:lstStyle/>
          <a:p>
            <a:fld id="{DE7B9739-58BD-475F-9D9C-6F31C614322B}" type="slidenum">
              <a:rPr lang="en-US"/>
              <a:pPr/>
              <a:t>171</a:t>
            </a:fld>
            <a:endParaRPr lang="en-US" dirty="0"/>
          </a:p>
        </p:txBody>
      </p:sp>
      <p:sp>
        <p:nvSpPr>
          <p:cNvPr id="64515" name="Rectangle 2"/>
          <p:cNvSpPr>
            <a:spLocks noGrp="1" noChangeArrowheads="1"/>
          </p:cNvSpPr>
          <p:nvPr>
            <p:ph type="title"/>
          </p:nvPr>
        </p:nvSpPr>
        <p:spPr bwMode="auto">
          <a:xfrm>
            <a:off x="306897" y="291416"/>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Aol and 1/</a:t>
            </a:r>
            <a:r>
              <a:rPr lang="en-US" sz="2800" b="1" dirty="0" smtClean="0">
                <a:solidFill>
                  <a:srgbClr val="C00000"/>
                </a:solidFill>
                <a:latin typeface="Symbol" pitchFamily="18" charset="2"/>
              </a:rPr>
              <a:t>b</a:t>
            </a:r>
            <a:endParaRPr lang="el-GR" sz="2800" b="1" dirty="0" smtClean="0">
              <a:solidFill>
                <a:srgbClr val="C00000"/>
              </a:solidFill>
            </a:endParaRPr>
          </a:p>
        </p:txBody>
      </p:sp>
      <p:pic>
        <p:nvPicPr>
          <p:cNvPr id="811010" name="Picture 2"/>
          <p:cNvPicPr>
            <a:picLocks noChangeAspect="1" noChangeArrowheads="1"/>
          </p:cNvPicPr>
          <p:nvPr/>
        </p:nvPicPr>
        <p:blipFill>
          <a:blip r:embed="rId4" cstate="print"/>
          <a:srcRect l="3258" t="4755" r="2631" b="4009"/>
          <a:stretch>
            <a:fillRect/>
          </a:stretch>
        </p:blipFill>
        <p:spPr bwMode="auto">
          <a:xfrm>
            <a:off x="4922124" y="100668"/>
            <a:ext cx="4129597" cy="2726422"/>
          </a:xfrm>
          <a:prstGeom prst="rect">
            <a:avLst/>
          </a:prstGeom>
          <a:solidFill>
            <a:schemeClr val="bg1"/>
          </a:solidFill>
          <a:ln w="9525">
            <a:noFill/>
            <a:miter lim="800000"/>
            <a:headEnd/>
            <a:tailEnd/>
          </a:ln>
          <a:effectLst/>
        </p:spPr>
      </p:pic>
      <p:pic>
        <p:nvPicPr>
          <p:cNvPr id="6" name="Picture 15"/>
          <p:cNvPicPr>
            <a:picLocks noChangeAspect="1" noChangeArrowheads="1"/>
          </p:cNvPicPr>
          <p:nvPr/>
        </p:nvPicPr>
        <p:blipFill>
          <a:blip r:embed="rId5" cstate="print"/>
          <a:srcRect/>
          <a:stretch>
            <a:fillRect/>
          </a:stretch>
        </p:blipFill>
        <p:spPr bwMode="auto">
          <a:xfrm>
            <a:off x="7366933" y="4671969"/>
            <a:ext cx="762000" cy="741363"/>
          </a:xfrm>
          <a:prstGeom prst="rect">
            <a:avLst/>
          </a:prstGeom>
          <a:solidFill>
            <a:schemeClr val="bg1"/>
          </a:solidFill>
          <a:ln w="9525" algn="ctr">
            <a:noFill/>
            <a:miter lim="800000"/>
            <a:headEnd/>
            <a:tailEnd/>
          </a:ln>
        </p:spPr>
      </p:pic>
      <p:sp>
        <p:nvSpPr>
          <p:cNvPr id="10" name="Rectangle 9"/>
          <p:cNvSpPr/>
          <p:nvPr/>
        </p:nvSpPr>
        <p:spPr>
          <a:xfrm>
            <a:off x="6477700" y="4723001"/>
            <a:ext cx="577442" cy="41944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02BAF104-EE6D-41C8-ABB8-DAE965BBBC5D}" type="slidenum">
              <a:rPr lang="en-US" smtClean="0"/>
              <a:pPr/>
              <a:t>172</a:t>
            </a:fld>
            <a:endParaRPr lang="en-US" dirty="0" smtClean="0"/>
          </a:p>
        </p:txBody>
      </p:sp>
      <p:sp>
        <p:nvSpPr>
          <p:cNvPr id="66564" name="Rectangle 2"/>
          <p:cNvSpPr>
            <a:spLocks noGrp="1" noChangeArrowheads="1"/>
          </p:cNvSpPr>
          <p:nvPr>
            <p:ph type="title"/>
          </p:nvPr>
        </p:nvSpPr>
        <p:spPr>
          <a:xfrm>
            <a:off x="145338" y="161890"/>
            <a:ext cx="5474335" cy="814388"/>
          </a:xfrm>
        </p:spPr>
        <p:txBody>
          <a:bodyPr/>
          <a:lstStyle/>
          <a:p>
            <a:r>
              <a:rPr lang="en-US" sz="2800" dirty="0" smtClean="0">
                <a:solidFill>
                  <a:srgbClr val="C00000"/>
                </a:solidFill>
              </a:rPr>
              <a:t>Op Amp Input Capacitance</a:t>
            </a:r>
          </a:p>
        </p:txBody>
      </p:sp>
      <p:pic>
        <p:nvPicPr>
          <p:cNvPr id="252937" name="Picture 9"/>
          <p:cNvPicPr>
            <a:picLocks noChangeAspect="1" noChangeArrowheads="1"/>
          </p:cNvPicPr>
          <p:nvPr/>
        </p:nvPicPr>
        <p:blipFill>
          <a:blip r:embed="rId3" cstate="print"/>
          <a:srcRect/>
          <a:stretch>
            <a:fillRect/>
          </a:stretch>
        </p:blipFill>
        <p:spPr bwMode="auto">
          <a:xfrm>
            <a:off x="1643063" y="2145246"/>
            <a:ext cx="4894897" cy="4319027"/>
          </a:xfrm>
          <a:prstGeom prst="rect">
            <a:avLst/>
          </a:prstGeom>
          <a:noFill/>
          <a:ln w="9525">
            <a:noFill/>
            <a:miter lim="800000"/>
            <a:headEnd/>
            <a:tailEnd/>
          </a:ln>
          <a:effectLst/>
        </p:spPr>
      </p:pic>
      <p:grpSp>
        <p:nvGrpSpPr>
          <p:cNvPr id="2" name="Group 14"/>
          <p:cNvGrpSpPr/>
          <p:nvPr/>
        </p:nvGrpSpPr>
        <p:grpSpPr>
          <a:xfrm>
            <a:off x="68368" y="952500"/>
            <a:ext cx="8939848" cy="1192495"/>
            <a:chOff x="68368" y="952500"/>
            <a:chExt cx="8939848" cy="1192495"/>
          </a:xfrm>
        </p:grpSpPr>
        <p:pic>
          <p:nvPicPr>
            <p:cNvPr id="290819" name="Picture 3"/>
            <p:cNvPicPr>
              <a:picLocks noChangeAspect="1" noChangeArrowheads="1"/>
            </p:cNvPicPr>
            <p:nvPr/>
          </p:nvPicPr>
          <p:blipFill>
            <a:blip r:embed="rId4" cstate="print"/>
            <a:srcRect b="8149"/>
            <a:stretch>
              <a:fillRect/>
            </a:stretch>
          </p:blipFill>
          <p:spPr bwMode="auto">
            <a:xfrm>
              <a:off x="68368" y="1398990"/>
              <a:ext cx="8939848" cy="746005"/>
            </a:xfrm>
            <a:prstGeom prst="rect">
              <a:avLst/>
            </a:prstGeom>
            <a:noFill/>
            <a:ln w="9525">
              <a:noFill/>
              <a:miter lim="800000"/>
              <a:headEnd/>
              <a:tailEnd/>
            </a:ln>
            <a:effectLst/>
          </p:spPr>
        </p:pic>
        <p:pic>
          <p:nvPicPr>
            <p:cNvPr id="290820" name="Picture 4"/>
            <p:cNvPicPr>
              <a:picLocks noChangeAspect="1" noChangeArrowheads="1"/>
            </p:cNvPicPr>
            <p:nvPr/>
          </p:nvPicPr>
          <p:blipFill>
            <a:blip r:embed="rId5" cstate="print"/>
            <a:srcRect t="6111" b="7636"/>
            <a:stretch>
              <a:fillRect/>
            </a:stretch>
          </p:blipFill>
          <p:spPr bwMode="auto">
            <a:xfrm>
              <a:off x="85460" y="952500"/>
              <a:ext cx="8889048" cy="48319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173</a:t>
            </a:fld>
            <a:endParaRPr lang="en-US" dirty="0"/>
          </a:p>
        </p:txBody>
      </p:sp>
      <p:sp>
        <p:nvSpPr>
          <p:cNvPr id="64515" name="Rectangle 2"/>
          <p:cNvSpPr>
            <a:spLocks noGrp="1" noChangeArrowheads="1"/>
          </p:cNvSpPr>
          <p:nvPr>
            <p:ph type="title"/>
          </p:nvPr>
        </p:nvSpPr>
        <p:spPr bwMode="auto">
          <a:xfrm>
            <a:off x="315286" y="182359"/>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Equivalent Input Capacitance and</a:t>
            </a:r>
            <a:r>
              <a:rPr lang="en-US" sz="2800" b="1" dirty="0" smtClean="0">
                <a:solidFill>
                  <a:srgbClr val="C00000"/>
                </a:solidFill>
                <a:latin typeface="Symbol" pitchFamily="18" charset="2"/>
              </a:rPr>
              <a:t> b</a:t>
            </a:r>
            <a:endParaRPr lang="el-GR" sz="2800" b="1" dirty="0" smtClean="0">
              <a:solidFill>
                <a:srgbClr val="C00000"/>
              </a:solidFill>
            </a:endParaRPr>
          </a:p>
        </p:txBody>
      </p:sp>
      <p:pic>
        <p:nvPicPr>
          <p:cNvPr id="813057" name="Picture 1"/>
          <p:cNvPicPr>
            <a:picLocks noChangeAspect="1" noChangeArrowheads="1"/>
          </p:cNvPicPr>
          <p:nvPr/>
        </p:nvPicPr>
        <p:blipFill>
          <a:blip r:embed="rId4" cstate="print"/>
          <a:srcRect/>
          <a:stretch>
            <a:fillRect/>
          </a:stretch>
        </p:blipFill>
        <p:spPr bwMode="auto">
          <a:xfrm>
            <a:off x="0" y="552640"/>
            <a:ext cx="4404220" cy="2897816"/>
          </a:xfrm>
          <a:prstGeom prst="rect">
            <a:avLst/>
          </a:prstGeom>
          <a:noFill/>
          <a:ln w="9525">
            <a:noFill/>
            <a:miter lim="800000"/>
            <a:headEnd/>
            <a:tailEnd/>
          </a:ln>
          <a:effectLst/>
        </p:spPr>
      </p:pic>
      <p:pic>
        <p:nvPicPr>
          <p:cNvPr id="813058" name="Picture 2"/>
          <p:cNvPicPr>
            <a:picLocks noChangeAspect="1" noChangeArrowheads="1"/>
          </p:cNvPicPr>
          <p:nvPr/>
        </p:nvPicPr>
        <p:blipFill>
          <a:blip r:embed="rId5" cstate="print"/>
          <a:srcRect/>
          <a:stretch>
            <a:fillRect/>
          </a:stretch>
        </p:blipFill>
        <p:spPr bwMode="auto">
          <a:xfrm>
            <a:off x="472800" y="3381591"/>
            <a:ext cx="3889475" cy="3187704"/>
          </a:xfrm>
          <a:prstGeom prst="rect">
            <a:avLst/>
          </a:prstGeom>
          <a:noFill/>
          <a:ln w="9525">
            <a:noFill/>
            <a:miter lim="800000"/>
            <a:headEnd/>
            <a:tailEnd/>
          </a:ln>
          <a:effectLst/>
        </p:spPr>
      </p:pic>
      <p:pic>
        <p:nvPicPr>
          <p:cNvPr id="813060" name="Picture 4"/>
          <p:cNvPicPr>
            <a:picLocks noChangeAspect="1" noChangeArrowheads="1"/>
          </p:cNvPicPr>
          <p:nvPr/>
        </p:nvPicPr>
        <p:blipFill>
          <a:blip r:embed="rId6" cstate="print"/>
          <a:srcRect/>
          <a:stretch>
            <a:fillRect/>
          </a:stretch>
        </p:blipFill>
        <p:spPr bwMode="auto">
          <a:xfrm>
            <a:off x="4781637" y="1400962"/>
            <a:ext cx="3711644" cy="2776756"/>
          </a:xfrm>
          <a:prstGeom prst="rect">
            <a:avLst/>
          </a:prstGeom>
          <a:noFill/>
          <a:ln w="9525">
            <a:noFill/>
            <a:miter lim="800000"/>
            <a:headEnd/>
            <a:tailEnd/>
          </a:ln>
          <a:effectLst/>
        </p:spPr>
      </p:pic>
      <p:sp>
        <p:nvSpPr>
          <p:cNvPr id="10" name="Line 7"/>
          <p:cNvSpPr>
            <a:spLocks noChangeShapeType="1"/>
          </p:cNvSpPr>
          <p:nvPr/>
        </p:nvSpPr>
        <p:spPr bwMode="auto">
          <a:xfrm flipH="1">
            <a:off x="3078760" y="2910979"/>
            <a:ext cx="0" cy="889233"/>
          </a:xfrm>
          <a:prstGeom prst="line">
            <a:avLst/>
          </a:prstGeom>
          <a:noFill/>
          <a:ln w="31750">
            <a:solidFill>
              <a:srgbClr val="FF0000"/>
            </a:solidFill>
            <a:round/>
            <a:headEnd/>
            <a:tailEnd type="triangle" w="lg" len="lg"/>
          </a:ln>
        </p:spPr>
        <p:txBody>
          <a:bodyPr/>
          <a:lstStyle/>
          <a:p>
            <a:endParaRPr lang="en-US" dirty="0"/>
          </a:p>
        </p:txBody>
      </p:sp>
      <p:sp>
        <p:nvSpPr>
          <p:cNvPr id="11" name="Line 7"/>
          <p:cNvSpPr>
            <a:spLocks noChangeShapeType="1"/>
          </p:cNvSpPr>
          <p:nvPr/>
        </p:nvSpPr>
        <p:spPr bwMode="auto">
          <a:xfrm flipV="1">
            <a:off x="3682767" y="3531765"/>
            <a:ext cx="1929468" cy="1317072"/>
          </a:xfrm>
          <a:prstGeom prst="line">
            <a:avLst/>
          </a:prstGeom>
          <a:noFill/>
          <a:ln w="31750">
            <a:solidFill>
              <a:srgbClr val="FF0000"/>
            </a:solidFill>
            <a:round/>
            <a:headEnd/>
            <a:tailEnd type="triangle" w="lg" len="lg"/>
          </a:ln>
        </p:spPr>
        <p:txBody>
          <a:bodyPr/>
          <a:lstStyle/>
          <a:p>
            <a:endParaRPr lang="en-US" dirty="0"/>
          </a:p>
        </p:txBody>
      </p:sp>
      <p:graphicFrame>
        <p:nvGraphicFramePr>
          <p:cNvPr id="12" name="Object 11"/>
          <p:cNvGraphicFramePr>
            <a:graphicFrameLocks noChangeAspect="1"/>
          </p:cNvGraphicFramePr>
          <p:nvPr/>
        </p:nvGraphicFramePr>
        <p:xfrm>
          <a:off x="5454650" y="895350"/>
          <a:ext cx="1104900" cy="1231900"/>
        </p:xfrm>
        <a:graphic>
          <a:graphicData uri="http://schemas.openxmlformats.org/presentationml/2006/ole">
            <p:oleObj spid="_x0000_s1062914" name="Equation" r:id="rId7" imgW="1104840" imgH="1231560" progId="Equation.3">
              <p:embed/>
            </p:oleObj>
          </a:graphicData>
        </a:graphic>
      </p:graphicFrame>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62" name="Object 2"/>
          <p:cNvGraphicFramePr>
            <a:graphicFrameLocks noChangeAspect="1"/>
          </p:cNvGraphicFramePr>
          <p:nvPr/>
        </p:nvGraphicFramePr>
        <p:xfrm>
          <a:off x="115888" y="1544638"/>
          <a:ext cx="8986837" cy="4713287"/>
        </p:xfrm>
        <a:graphic>
          <a:graphicData uri="http://schemas.openxmlformats.org/presentationml/2006/ole">
            <p:oleObj spid="_x0000_s1063939" name="Equation" r:id="rId4" imgW="7848360" imgH="4228920" progId="Equation.3">
              <p:embed/>
            </p:oleObj>
          </a:graphicData>
        </a:graphic>
      </p:graphicFrame>
      <p:sp>
        <p:nvSpPr>
          <p:cNvPr id="64514" name="Slide Number Placeholder 4"/>
          <p:cNvSpPr>
            <a:spLocks noGrp="1"/>
          </p:cNvSpPr>
          <p:nvPr>
            <p:ph type="sldNum" sz="quarter" idx="10"/>
          </p:nvPr>
        </p:nvSpPr>
        <p:spPr>
          <a:noFill/>
        </p:spPr>
        <p:txBody>
          <a:bodyPr/>
          <a:lstStyle/>
          <a:p>
            <a:fld id="{DE7B9739-58BD-475F-9D9C-6F31C614322B}" type="slidenum">
              <a:rPr lang="en-US"/>
              <a:pPr/>
              <a:t>174</a:t>
            </a:fld>
            <a:endParaRPr lang="en-US" dirty="0"/>
          </a:p>
        </p:txBody>
      </p:sp>
      <p:sp>
        <p:nvSpPr>
          <p:cNvPr id="64515" name="Rectangle 2"/>
          <p:cNvSpPr>
            <a:spLocks noGrp="1" noChangeArrowheads="1"/>
          </p:cNvSpPr>
          <p:nvPr>
            <p:ph type="title"/>
          </p:nvPr>
        </p:nvSpPr>
        <p:spPr bwMode="auto">
          <a:xfrm>
            <a:off x="247630" y="172882"/>
            <a:ext cx="7637477"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Equivalent Input Capacitance and</a:t>
            </a:r>
            <a:r>
              <a:rPr lang="en-US" sz="2800" dirty="0" smtClean="0">
                <a:solidFill>
                  <a:srgbClr val="C00000"/>
                </a:solidFill>
                <a:latin typeface="Symbol" pitchFamily="18" charset="2"/>
              </a:rPr>
              <a:t> 1/b</a:t>
            </a:r>
            <a:endParaRPr lang="el-GR" sz="2800" b="1" dirty="0" smtClean="0">
              <a:solidFill>
                <a:srgbClr val="C00000"/>
              </a:solidFill>
            </a:endParaRPr>
          </a:p>
        </p:txBody>
      </p:sp>
      <p:pic>
        <p:nvPicPr>
          <p:cNvPr id="4" name="Picture 4"/>
          <p:cNvPicPr>
            <a:picLocks noChangeAspect="1" noChangeArrowheads="1"/>
          </p:cNvPicPr>
          <p:nvPr/>
        </p:nvPicPr>
        <p:blipFill>
          <a:blip r:embed="rId5" cstate="print"/>
          <a:srcRect l="6854" t="7916" r="6527" b="7250"/>
          <a:stretch>
            <a:fillRect/>
          </a:stretch>
        </p:blipFill>
        <p:spPr bwMode="auto">
          <a:xfrm>
            <a:off x="4972050" y="209550"/>
            <a:ext cx="3990975" cy="2924175"/>
          </a:xfrm>
          <a:prstGeom prst="rect">
            <a:avLst/>
          </a:prstGeom>
          <a:noFill/>
          <a:ln w="9525">
            <a:noFill/>
            <a:miter lim="800000"/>
            <a:headEnd/>
            <a:tailEnd/>
          </a:ln>
          <a:effectLst/>
        </p:spPr>
      </p:pic>
      <p:sp>
        <p:nvSpPr>
          <p:cNvPr id="5" name="TextBox 4"/>
          <p:cNvSpPr txBox="1"/>
          <p:nvPr/>
        </p:nvSpPr>
        <p:spPr>
          <a:xfrm>
            <a:off x="7872078" y="561682"/>
            <a:ext cx="1040670" cy="307777"/>
          </a:xfrm>
          <a:prstGeom prst="rect">
            <a:avLst/>
          </a:prstGeom>
          <a:noFill/>
          <a:ln>
            <a:solidFill>
              <a:schemeClr val="tx1"/>
            </a:solidFill>
          </a:ln>
        </p:spPr>
        <p:txBody>
          <a:bodyPr wrap="none" rtlCol="0">
            <a:spAutoFit/>
          </a:bodyPr>
          <a:lstStyle/>
          <a:p>
            <a:r>
              <a:rPr lang="en-US" sz="1400" dirty="0" smtClean="0"/>
              <a:t>(Set to 1V)</a:t>
            </a:r>
            <a:endParaRPr lang="en-US" sz="1400" dirty="0"/>
          </a:p>
        </p:txBody>
      </p:sp>
      <p:sp>
        <p:nvSpPr>
          <p:cNvPr id="6" name="TextBox 5"/>
          <p:cNvSpPr txBox="1"/>
          <p:nvPr/>
        </p:nvSpPr>
        <p:spPr>
          <a:xfrm>
            <a:off x="5409643" y="1448909"/>
            <a:ext cx="296876" cy="338554"/>
          </a:xfrm>
          <a:prstGeom prst="rect">
            <a:avLst/>
          </a:prstGeom>
          <a:noFill/>
          <a:ln>
            <a:solidFill>
              <a:schemeClr val="tx1"/>
            </a:solidFill>
          </a:ln>
        </p:spPr>
        <p:txBody>
          <a:bodyPr wrap="none" rtlCol="0">
            <a:spAutoFit/>
          </a:bodyPr>
          <a:lstStyle/>
          <a:p>
            <a:r>
              <a:rPr lang="en-US" sz="1600" dirty="0" smtClean="0">
                <a:latin typeface="Symbol" pitchFamily="18" charset="2"/>
              </a:rPr>
              <a:t>b</a:t>
            </a:r>
            <a:endParaRPr lang="en-US" sz="1600" dirty="0">
              <a:latin typeface="Symbol" pitchFamily="18" charset="2"/>
            </a:endParaRPr>
          </a:p>
        </p:txBody>
      </p:sp>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p:oleObj spid="_x0000_s1063938" name="Equation" r:id="rId6" imgW="114120" imgH="215640" progId="Equation.3">
              <p:embed/>
            </p:oleObj>
          </a:graphicData>
        </a:graphic>
      </p:graphicFrame>
      <p:sp>
        <p:nvSpPr>
          <p:cNvPr id="10" name="Rectangle 9"/>
          <p:cNvSpPr/>
          <p:nvPr/>
        </p:nvSpPr>
        <p:spPr>
          <a:xfrm>
            <a:off x="83559" y="5572125"/>
            <a:ext cx="4383666" cy="71450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94865" y="5714547"/>
            <a:ext cx="911677" cy="3365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 y="4849647"/>
            <a:ext cx="2867025" cy="66273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91088" y="5012872"/>
            <a:ext cx="518435"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151001" y="115247"/>
            <a:ext cx="6992224"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CF Compensation Design Steps</a:t>
            </a:r>
            <a:br>
              <a:rPr lang="en-US" sz="2800" b="1" dirty="0" smtClean="0">
                <a:solidFill>
                  <a:srgbClr val="C00000"/>
                </a:solidFill>
              </a:rPr>
            </a:br>
            <a:endParaRPr lang="el-GR" sz="2800" b="1" dirty="0" smtClean="0">
              <a:solidFill>
                <a:srgbClr val="C00000"/>
              </a:solidFill>
            </a:endParaRPr>
          </a:p>
        </p:txBody>
      </p:sp>
      <p:sp>
        <p:nvSpPr>
          <p:cNvPr id="11" name="TextBox 10"/>
          <p:cNvSpPr txBox="1"/>
          <p:nvPr/>
        </p:nvSpPr>
        <p:spPr>
          <a:xfrm>
            <a:off x="156647" y="509022"/>
            <a:ext cx="8987353" cy="5940088"/>
          </a:xfrm>
          <a:prstGeom prst="rect">
            <a:avLst/>
          </a:prstGeom>
          <a:noFill/>
        </p:spPr>
        <p:txBody>
          <a:bodyPr wrap="square" rtlCol="0">
            <a:spAutoFit/>
          </a:bodyPr>
          <a:lstStyle/>
          <a:p>
            <a:pPr marL="342900" indent="-342900">
              <a:buAutoNum type="arabicParenR"/>
            </a:pPr>
            <a:r>
              <a:rPr lang="en-US" dirty="0" smtClean="0"/>
              <a:t>Determine fz1 in 1/</a:t>
            </a:r>
            <a:r>
              <a:rPr lang="en-US" dirty="0" smtClean="0">
                <a:latin typeface="Symbol" pitchFamily="18" charset="2"/>
              </a:rPr>
              <a:t>b</a:t>
            </a:r>
            <a:r>
              <a:rPr lang="en-US" dirty="0" smtClean="0"/>
              <a:t> due to Cin_eq</a:t>
            </a:r>
          </a:p>
          <a:p>
            <a:pPr marL="800100" lvl="1" indent="-342900">
              <a:buAutoNum type="alphaUcParenR"/>
            </a:pPr>
            <a:r>
              <a:rPr lang="en-US" dirty="0" smtClean="0"/>
              <a:t>Measure in SPICE</a:t>
            </a:r>
          </a:p>
          <a:p>
            <a:pPr marL="800100" lvl="1" indent="-342900"/>
            <a:r>
              <a:rPr lang="en-US" dirty="0" smtClean="0"/>
              <a:t>                    </a:t>
            </a:r>
            <a:r>
              <a:rPr lang="en-US" i="1" dirty="0" smtClean="0"/>
              <a:t>OR</a:t>
            </a:r>
          </a:p>
          <a:p>
            <a:pPr marL="800100" lvl="1" indent="-342900"/>
            <a:r>
              <a:rPr lang="en-US" dirty="0" smtClean="0"/>
              <a:t>B) Compute by Datasheet </a:t>
            </a:r>
            <a:r>
              <a:rPr lang="en-US" dirty="0" err="1" smtClean="0"/>
              <a:t>C</a:t>
            </a:r>
            <a:r>
              <a:rPr lang="en-US" baseline="-25000" dirty="0" err="1" smtClean="0"/>
              <a:t>DIFF</a:t>
            </a:r>
            <a:r>
              <a:rPr lang="en-US" dirty="0" err="1" smtClean="0"/>
              <a:t>and</a:t>
            </a:r>
            <a:r>
              <a:rPr lang="en-US" dirty="0" smtClean="0"/>
              <a:t> C</a:t>
            </a:r>
            <a:r>
              <a:rPr lang="en-US" baseline="-25000" dirty="0" smtClean="0"/>
              <a:t>CM</a:t>
            </a:r>
            <a:r>
              <a:rPr lang="en-US" dirty="0" smtClean="0"/>
              <a:t> and Circuit RF and RI</a:t>
            </a:r>
          </a:p>
          <a:p>
            <a:pPr marL="800100" lvl="1" indent="-342900"/>
            <a:endParaRPr lang="en-US" sz="900" dirty="0" smtClean="0"/>
          </a:p>
          <a:p>
            <a:pPr marL="342900" indent="-342900">
              <a:buAutoNum type="arabicParenR"/>
            </a:pPr>
            <a:r>
              <a:rPr lang="en-US" dirty="0" smtClean="0"/>
              <a:t>Plot 1/</a:t>
            </a:r>
            <a:r>
              <a:rPr lang="en-US" dirty="0" smtClean="0">
                <a:latin typeface="Symbol" pitchFamily="18" charset="2"/>
              </a:rPr>
              <a:t>b</a:t>
            </a:r>
            <a:r>
              <a:rPr lang="en-US" dirty="0" smtClean="0"/>
              <a:t> with fz1 on original Aol</a:t>
            </a:r>
          </a:p>
          <a:p>
            <a:pPr marL="342900" indent="-342900"/>
            <a:endParaRPr lang="en-US" sz="900" dirty="0" smtClean="0"/>
          </a:p>
          <a:p>
            <a:pPr marL="342900" indent="-342900"/>
            <a:r>
              <a:rPr lang="en-US" dirty="0" smtClean="0"/>
              <a:t>3)   Add Desired fp1 on 1/</a:t>
            </a:r>
            <a:r>
              <a:rPr lang="en-US" dirty="0" smtClean="0">
                <a:latin typeface="Symbol" pitchFamily="18" charset="2"/>
              </a:rPr>
              <a:t>b</a:t>
            </a:r>
            <a:r>
              <a:rPr lang="en-US" dirty="0" smtClean="0"/>
              <a:t> for CF Compensation</a:t>
            </a:r>
          </a:p>
          <a:p>
            <a:pPr marL="800100" lvl="1" indent="-342900">
              <a:buAutoNum type="alphaUcParenR"/>
            </a:pPr>
            <a:r>
              <a:rPr lang="en-US" dirty="0" smtClean="0"/>
              <a:t>Keep fp1 </a:t>
            </a:r>
            <a:r>
              <a:rPr lang="en-US" u="sng" dirty="0" smtClean="0"/>
              <a:t>&lt;</a:t>
            </a:r>
            <a:r>
              <a:rPr lang="en-US" dirty="0" smtClean="0"/>
              <a:t> 10*fz1</a:t>
            </a:r>
            <a:endParaRPr lang="en-US" i="1" dirty="0" smtClean="0"/>
          </a:p>
          <a:p>
            <a:pPr marL="800100" lvl="1" indent="-342900">
              <a:buAutoNum type="alphaUcParenR"/>
            </a:pPr>
            <a:r>
              <a:rPr lang="en-US" dirty="0" smtClean="0"/>
              <a:t>Keep fp1 </a:t>
            </a:r>
            <a:r>
              <a:rPr lang="en-US" u="sng" dirty="0" smtClean="0"/>
              <a:t>&lt;</a:t>
            </a:r>
            <a:r>
              <a:rPr lang="en-US" dirty="0" smtClean="0"/>
              <a:t> 1/10 * </a:t>
            </a:r>
            <a:r>
              <a:rPr lang="en-US" dirty="0" err="1" smtClean="0"/>
              <a:t>fcl</a:t>
            </a:r>
            <a:r>
              <a:rPr lang="en-US" dirty="0" smtClean="0"/>
              <a:t>  </a:t>
            </a:r>
          </a:p>
          <a:p>
            <a:pPr marL="800100" lvl="1" indent="-342900"/>
            <a:endParaRPr lang="en-US" sz="900" dirty="0" smtClean="0"/>
          </a:p>
          <a:p>
            <a:pPr marL="342900" indent="-342900"/>
            <a:r>
              <a:rPr lang="en-US" dirty="0" smtClean="0"/>
              <a:t>4)  Compute value for CF based on plotted fp1</a:t>
            </a:r>
          </a:p>
          <a:p>
            <a:pPr marL="342900" indent="-342900"/>
            <a:endParaRPr lang="en-US" sz="900" dirty="0" smtClean="0"/>
          </a:p>
          <a:p>
            <a:pPr marL="342900" indent="-342900"/>
            <a:r>
              <a:rPr lang="en-US" dirty="0" smtClean="0"/>
              <a:t>5)  SPICE simulation with CF for Loop Gain (</a:t>
            </a:r>
            <a:r>
              <a:rPr lang="en-US" dirty="0" err="1" smtClean="0"/>
              <a:t>Aol</a:t>
            </a:r>
            <a:r>
              <a:rPr lang="en-US" dirty="0" err="1" smtClean="0">
                <a:latin typeface="Symbol" pitchFamily="18" charset="2"/>
              </a:rPr>
              <a:t>b</a:t>
            </a:r>
            <a:r>
              <a:rPr lang="en-US" dirty="0" smtClean="0"/>
              <a:t>) Magnitude and Phase</a:t>
            </a:r>
          </a:p>
          <a:p>
            <a:pPr marL="342900" indent="-342900"/>
            <a:endParaRPr lang="en-US" sz="900" dirty="0" smtClean="0"/>
          </a:p>
          <a:p>
            <a:pPr marL="342900" indent="-342900">
              <a:buAutoNum type="arabicParenR" startAt="6"/>
            </a:pPr>
            <a:r>
              <a:rPr lang="en-US" dirty="0" smtClean="0"/>
              <a:t>Adjust CF Compensation if greater Loop Gain (</a:t>
            </a:r>
            <a:r>
              <a:rPr lang="en-US" dirty="0" err="1" smtClean="0"/>
              <a:t>Aol</a:t>
            </a:r>
            <a:r>
              <a:rPr lang="en-US" dirty="0" err="1" smtClean="0">
                <a:latin typeface="Symbol" pitchFamily="18" charset="2"/>
              </a:rPr>
              <a:t>b</a:t>
            </a:r>
            <a:r>
              <a:rPr lang="en-US" dirty="0" smtClean="0"/>
              <a:t>) phase margin desired</a:t>
            </a:r>
          </a:p>
          <a:p>
            <a:pPr marL="342900" indent="-342900"/>
            <a:endParaRPr lang="en-US" sz="900" dirty="0" smtClean="0"/>
          </a:p>
          <a:p>
            <a:pPr marL="457200" indent="-457200"/>
            <a:r>
              <a:rPr lang="en-US" dirty="0" smtClean="0"/>
              <a:t>7)  Check closed loop AC response for VOUT/VIN</a:t>
            </a:r>
          </a:p>
          <a:p>
            <a:pPr marL="914400" lvl="1" indent="-457200">
              <a:buAutoNum type="alphaUcParenR"/>
            </a:pPr>
            <a:r>
              <a:rPr lang="en-US" dirty="0" smtClean="0"/>
              <a:t>Look for peaking which indicates marginal stability</a:t>
            </a:r>
          </a:p>
          <a:p>
            <a:pPr marL="914400" lvl="1" indent="-457200">
              <a:buAutoNum type="alphaUcParenR"/>
            </a:pPr>
            <a:r>
              <a:rPr lang="en-US" dirty="0" smtClean="0"/>
              <a:t>Check if closed AC response is acceptable for end application</a:t>
            </a:r>
          </a:p>
          <a:p>
            <a:pPr marL="342900" indent="-342900"/>
            <a:endParaRPr lang="en-US" sz="900" dirty="0" smtClean="0"/>
          </a:p>
          <a:p>
            <a:pPr marL="457200" indent="-457200"/>
            <a:r>
              <a:rPr lang="en-US" dirty="0" smtClean="0"/>
              <a:t>8)  Check Transient response for VOUT/VIN </a:t>
            </a:r>
          </a:p>
          <a:p>
            <a:pPr marL="914400" lvl="1" indent="-457200"/>
            <a:r>
              <a:rPr lang="en-US" dirty="0" smtClean="0"/>
              <a:t>A) Overshoot and ringing in the time domain indicates marginal stability </a:t>
            </a:r>
          </a:p>
          <a:p>
            <a:pPr marL="342900" indent="-342900"/>
            <a:endParaRPr lang="en-US" sz="2000" dirty="0"/>
          </a:p>
        </p:txBody>
      </p:sp>
      <p:sp>
        <p:nvSpPr>
          <p:cNvPr id="4"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175</a:t>
            </a:fld>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176</a:t>
            </a:fld>
            <a:endParaRPr lang="en-US" dirty="0"/>
          </a:p>
        </p:txBody>
      </p:sp>
      <p:sp>
        <p:nvSpPr>
          <p:cNvPr id="64515" name="Rectangle 2"/>
          <p:cNvSpPr>
            <a:spLocks noGrp="1" noChangeArrowheads="1"/>
          </p:cNvSpPr>
          <p:nvPr>
            <p:ph type="title"/>
          </p:nvPr>
        </p:nvSpPr>
        <p:spPr bwMode="auto">
          <a:xfrm>
            <a:off x="306897" y="167591"/>
            <a:ext cx="7239000" cy="78490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1),2),3) Plot Aol, 1/</a:t>
            </a:r>
            <a:r>
              <a:rPr lang="en-US" sz="2800" dirty="0" smtClean="0">
                <a:solidFill>
                  <a:srgbClr val="C00000"/>
                </a:solidFill>
                <a:latin typeface="Symbol" pitchFamily="18" charset="2"/>
              </a:rPr>
              <a:t>b,</a:t>
            </a:r>
            <a:br>
              <a:rPr lang="en-US" sz="2800" dirty="0" smtClean="0">
                <a:solidFill>
                  <a:srgbClr val="C00000"/>
                </a:solidFill>
                <a:latin typeface="Symbol" pitchFamily="18" charset="2"/>
              </a:rPr>
            </a:br>
            <a:r>
              <a:rPr lang="en-US" sz="2800" dirty="0" smtClean="0">
                <a:solidFill>
                  <a:srgbClr val="C00000"/>
                </a:solidFill>
                <a:latin typeface="Symbol" pitchFamily="18" charset="2"/>
              </a:rPr>
              <a:t>             </a:t>
            </a:r>
            <a:r>
              <a:rPr lang="en-US" sz="2800" b="1" dirty="0" smtClean="0">
                <a:solidFill>
                  <a:srgbClr val="C00000"/>
                </a:solidFill>
              </a:rPr>
              <a:t> Add fp1 in 1/</a:t>
            </a:r>
            <a:r>
              <a:rPr lang="en-US" sz="2800" b="1" dirty="0" smtClean="0">
                <a:solidFill>
                  <a:srgbClr val="C00000"/>
                </a:solidFill>
                <a:latin typeface="Symbol" pitchFamily="18" charset="2"/>
              </a:rPr>
              <a:t>b</a:t>
            </a:r>
            <a:r>
              <a:rPr lang="en-US" sz="2800" b="1" dirty="0" smtClean="0">
                <a:solidFill>
                  <a:srgbClr val="C00000"/>
                </a:solidFill>
              </a:rPr>
              <a:t> for Stability</a:t>
            </a:r>
            <a:endParaRPr lang="el-GR" sz="2800" b="1" dirty="0" smtClean="0">
              <a:solidFill>
                <a:srgbClr val="C00000"/>
              </a:solidFill>
            </a:endParaRPr>
          </a:p>
        </p:txBody>
      </p:sp>
      <p:pic>
        <p:nvPicPr>
          <p:cNvPr id="806913" name="Picture 1"/>
          <p:cNvPicPr>
            <a:picLocks noChangeAspect="1" noChangeArrowheads="1"/>
          </p:cNvPicPr>
          <p:nvPr/>
        </p:nvPicPr>
        <p:blipFill>
          <a:blip r:embed="rId3" cstate="print"/>
          <a:srcRect/>
          <a:stretch>
            <a:fillRect/>
          </a:stretch>
        </p:blipFill>
        <p:spPr bwMode="auto">
          <a:xfrm>
            <a:off x="0" y="835768"/>
            <a:ext cx="8966753" cy="5460955"/>
          </a:xfrm>
          <a:prstGeom prst="rect">
            <a:avLst/>
          </a:prstGeom>
          <a:noFill/>
          <a:ln w="9525">
            <a:noFill/>
            <a:miter lim="800000"/>
            <a:headEnd/>
            <a:tailEnd/>
          </a:ln>
          <a:effectLst/>
        </p:spPr>
      </p:pic>
      <p:sp>
        <p:nvSpPr>
          <p:cNvPr id="5" name="Rectangle 4"/>
          <p:cNvSpPr/>
          <p:nvPr/>
        </p:nvSpPr>
        <p:spPr>
          <a:xfrm>
            <a:off x="5848525" y="3734500"/>
            <a:ext cx="602610" cy="41805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96418" y="151002"/>
            <a:ext cx="1729961" cy="923330"/>
          </a:xfrm>
          <a:prstGeom prst="rect">
            <a:avLst/>
          </a:prstGeom>
          <a:noFill/>
          <a:ln>
            <a:solidFill>
              <a:srgbClr val="FF0000"/>
            </a:solidFill>
          </a:ln>
        </p:spPr>
        <p:txBody>
          <a:bodyPr wrap="none" rtlCol="0">
            <a:spAutoFit/>
          </a:bodyPr>
          <a:lstStyle/>
          <a:p>
            <a:r>
              <a:rPr lang="en-US" b="1" dirty="0" smtClean="0">
                <a:solidFill>
                  <a:srgbClr val="FF0000"/>
                </a:solidFill>
              </a:rPr>
              <a:t>For fp1:</a:t>
            </a:r>
          </a:p>
          <a:p>
            <a:r>
              <a:rPr lang="en-US" b="1" dirty="0" smtClean="0">
                <a:solidFill>
                  <a:srgbClr val="FF0000"/>
                </a:solidFill>
              </a:rPr>
              <a:t>fp1 </a:t>
            </a:r>
            <a:r>
              <a:rPr lang="en-US" b="1" u="sng" dirty="0" smtClean="0">
                <a:solidFill>
                  <a:srgbClr val="FF0000"/>
                </a:solidFill>
              </a:rPr>
              <a:t>&lt;</a:t>
            </a:r>
            <a:r>
              <a:rPr lang="en-US" b="1" dirty="0" smtClean="0">
                <a:solidFill>
                  <a:srgbClr val="FF0000"/>
                </a:solidFill>
              </a:rPr>
              <a:t> 10 * fz1</a:t>
            </a:r>
          </a:p>
          <a:p>
            <a:r>
              <a:rPr lang="en-US" b="1" dirty="0" smtClean="0">
                <a:solidFill>
                  <a:srgbClr val="FF0000"/>
                </a:solidFill>
              </a:rPr>
              <a:t>fp1 </a:t>
            </a:r>
            <a:r>
              <a:rPr lang="en-US" b="1" u="sng" dirty="0" smtClean="0">
                <a:solidFill>
                  <a:srgbClr val="FF0000"/>
                </a:solidFill>
              </a:rPr>
              <a:t>&lt;</a:t>
            </a:r>
            <a:r>
              <a:rPr lang="en-US" b="1" dirty="0" smtClean="0">
                <a:solidFill>
                  <a:srgbClr val="FF0000"/>
                </a:solidFill>
              </a:rPr>
              <a:t> 1/10 * </a:t>
            </a:r>
            <a:r>
              <a:rPr lang="en-US" b="1" dirty="0" err="1" smtClean="0">
                <a:solidFill>
                  <a:srgbClr val="FF0000"/>
                </a:solidFill>
              </a:rPr>
              <a:t>fcl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0820" name="Object 4"/>
          <p:cNvGraphicFramePr>
            <a:graphicFrameLocks noChangeAspect="1"/>
          </p:cNvGraphicFramePr>
          <p:nvPr/>
        </p:nvGraphicFramePr>
        <p:xfrm>
          <a:off x="180975" y="1743444"/>
          <a:ext cx="7774072" cy="4533530"/>
        </p:xfrm>
        <a:graphic>
          <a:graphicData uri="http://schemas.openxmlformats.org/presentationml/2006/ole">
            <p:oleObj spid="_x0000_s1064962" name="Equation" r:id="rId4" imgW="9118440" imgH="5194080" progId="Equation.3">
              <p:embed/>
            </p:oleObj>
          </a:graphicData>
        </a:graphic>
      </p:graphicFrame>
      <p:sp>
        <p:nvSpPr>
          <p:cNvPr id="9" name="Rectangle 8"/>
          <p:cNvSpPr/>
          <p:nvPr/>
        </p:nvSpPr>
        <p:spPr>
          <a:xfrm>
            <a:off x="139438" y="5737208"/>
            <a:ext cx="2441838" cy="55183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4" name="Slide Number Placeholder 4"/>
          <p:cNvSpPr>
            <a:spLocks noGrp="1"/>
          </p:cNvSpPr>
          <p:nvPr>
            <p:ph type="sldNum" sz="quarter" idx="10"/>
          </p:nvPr>
        </p:nvSpPr>
        <p:spPr>
          <a:noFill/>
        </p:spPr>
        <p:txBody>
          <a:bodyPr/>
          <a:lstStyle/>
          <a:p>
            <a:fld id="{DE7B9739-58BD-475F-9D9C-6F31C614322B}" type="slidenum">
              <a:rPr lang="en-US"/>
              <a:pPr/>
              <a:t>177</a:t>
            </a:fld>
            <a:endParaRPr lang="en-US" dirty="0"/>
          </a:p>
        </p:txBody>
      </p:sp>
      <p:sp>
        <p:nvSpPr>
          <p:cNvPr id="64515" name="Rectangle 2"/>
          <p:cNvSpPr>
            <a:spLocks noGrp="1" noChangeArrowheads="1"/>
          </p:cNvSpPr>
          <p:nvPr>
            <p:ph type="title"/>
          </p:nvPr>
        </p:nvSpPr>
        <p:spPr bwMode="auto">
          <a:xfrm>
            <a:off x="279400" y="148541"/>
            <a:ext cx="6538403"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4) Compute value of CF </a:t>
            </a:r>
            <a:endParaRPr lang="el-GR" sz="2800" b="1" dirty="0" smtClean="0">
              <a:solidFill>
                <a:srgbClr val="C00000"/>
              </a:solidFill>
            </a:endParaRPr>
          </a:p>
        </p:txBody>
      </p:sp>
      <p:pic>
        <p:nvPicPr>
          <p:cNvPr id="930818" name="Picture 2"/>
          <p:cNvPicPr>
            <a:picLocks noChangeAspect="1" noChangeArrowheads="1"/>
          </p:cNvPicPr>
          <p:nvPr/>
        </p:nvPicPr>
        <p:blipFill>
          <a:blip r:embed="rId5" cstate="print"/>
          <a:srcRect l="5010" t="6827" r="5193" b="5998"/>
          <a:stretch>
            <a:fillRect/>
          </a:stretch>
        </p:blipFill>
        <p:spPr bwMode="auto">
          <a:xfrm>
            <a:off x="5702300" y="25400"/>
            <a:ext cx="3416300" cy="2768600"/>
          </a:xfrm>
          <a:prstGeom prst="rect">
            <a:avLst/>
          </a:prstGeom>
          <a:solidFill>
            <a:schemeClr val="bg1"/>
          </a:solidFill>
          <a:ln w="9525">
            <a:noFill/>
            <a:miter lim="800000"/>
            <a:headEnd/>
            <a:tailEnd/>
          </a:ln>
          <a:effectLst/>
        </p:spPr>
      </p:pic>
      <p:pic>
        <p:nvPicPr>
          <p:cNvPr id="930819" name="Picture 3"/>
          <p:cNvPicPr>
            <a:picLocks noChangeAspect="1" noChangeArrowheads="1"/>
          </p:cNvPicPr>
          <p:nvPr/>
        </p:nvPicPr>
        <p:blipFill>
          <a:blip r:embed="rId6" cstate="print"/>
          <a:srcRect/>
          <a:stretch>
            <a:fillRect/>
          </a:stretch>
        </p:blipFill>
        <p:spPr bwMode="auto">
          <a:xfrm>
            <a:off x="2397646" y="258572"/>
            <a:ext cx="3184003" cy="2662255"/>
          </a:xfrm>
          <a:prstGeom prst="rect">
            <a:avLst/>
          </a:prstGeom>
          <a:noFill/>
          <a:ln w="9525">
            <a:noFill/>
            <a:miter lim="800000"/>
            <a:headEnd/>
            <a:tailEnd/>
          </a:ln>
          <a:effectLst/>
        </p:spPr>
      </p:pic>
      <p:sp>
        <p:nvSpPr>
          <p:cNvPr id="8" name="Rectangle 7"/>
          <p:cNvSpPr/>
          <p:nvPr/>
        </p:nvSpPr>
        <p:spPr>
          <a:xfrm>
            <a:off x="155051" y="5140324"/>
            <a:ext cx="3702574" cy="55716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56101" y="5832475"/>
            <a:ext cx="1024314" cy="25692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49769" y="5254626"/>
            <a:ext cx="932181" cy="25908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8963" y="4546583"/>
            <a:ext cx="2117987" cy="55183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92263" y="4660883"/>
            <a:ext cx="432062" cy="34926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1586" name="Picture 2"/>
          <p:cNvPicPr>
            <a:picLocks noChangeAspect="1" noChangeArrowheads="1"/>
          </p:cNvPicPr>
          <p:nvPr/>
        </p:nvPicPr>
        <p:blipFill>
          <a:blip r:embed="rId3" cstate="print"/>
          <a:srcRect/>
          <a:stretch>
            <a:fillRect/>
          </a:stretch>
        </p:blipFill>
        <p:spPr bwMode="auto">
          <a:xfrm>
            <a:off x="-1" y="1702965"/>
            <a:ext cx="7468845" cy="4698446"/>
          </a:xfrm>
          <a:prstGeom prst="rect">
            <a:avLst/>
          </a:prstGeom>
          <a:noFill/>
          <a:ln w="9525">
            <a:noFill/>
            <a:miter lim="800000"/>
            <a:headEnd/>
            <a:tailEnd/>
          </a:ln>
          <a:effectLst/>
        </p:spPr>
      </p:pic>
      <p:sp>
        <p:nvSpPr>
          <p:cNvPr id="64515" name="Rectangle 2"/>
          <p:cNvSpPr>
            <a:spLocks noGrp="1" noChangeArrowheads="1"/>
          </p:cNvSpPr>
          <p:nvPr>
            <p:ph type="title"/>
          </p:nvPr>
        </p:nvSpPr>
        <p:spPr bwMode="auto">
          <a:xfrm>
            <a:off x="318955" y="256549"/>
            <a:ext cx="4510220" cy="7823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5), 6) Loop Gain Check</a:t>
            </a:r>
            <a:endParaRPr lang="el-GR" sz="2800" b="1" dirty="0" smtClean="0">
              <a:solidFill>
                <a:srgbClr val="C00000"/>
              </a:solidFill>
            </a:endParaRPr>
          </a:p>
        </p:txBody>
      </p:sp>
      <p:sp>
        <p:nvSpPr>
          <p:cNvPr id="3"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178</a:t>
            </a:fld>
            <a:endParaRPr lang="en-US" dirty="0"/>
          </a:p>
        </p:txBody>
      </p:sp>
      <p:sp>
        <p:nvSpPr>
          <p:cNvPr id="5" name="Rectangle 4"/>
          <p:cNvSpPr/>
          <p:nvPr/>
        </p:nvSpPr>
        <p:spPr>
          <a:xfrm>
            <a:off x="2332139" y="3405930"/>
            <a:ext cx="645953" cy="1761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8" idx="1"/>
          </p:cNvCxnSpPr>
          <p:nvPr/>
        </p:nvCxnSpPr>
        <p:spPr>
          <a:xfrm flipH="1" flipV="1">
            <a:off x="2971800" y="3595688"/>
            <a:ext cx="199239" cy="41713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71039" y="3858935"/>
            <a:ext cx="2953053" cy="307777"/>
          </a:xfrm>
          <a:prstGeom prst="rect">
            <a:avLst/>
          </a:prstGeom>
          <a:solidFill>
            <a:schemeClr val="bg1"/>
          </a:solidFill>
          <a:ln w="15875">
            <a:solidFill>
              <a:srgbClr val="FF0000"/>
            </a:solidFill>
          </a:ln>
        </p:spPr>
        <p:txBody>
          <a:bodyPr wrap="none" rtlCol="0">
            <a:spAutoFit/>
          </a:bodyPr>
          <a:lstStyle/>
          <a:p>
            <a:r>
              <a:rPr lang="en-US" sz="1400" b="1" dirty="0" smtClean="0">
                <a:solidFill>
                  <a:srgbClr val="FF0000"/>
                </a:solidFill>
              </a:rPr>
              <a:t>Phase Margin at </a:t>
            </a:r>
            <a:r>
              <a:rPr lang="en-US" sz="1400" b="1" dirty="0" err="1" smtClean="0">
                <a:solidFill>
                  <a:srgbClr val="FF0000"/>
                </a:solidFill>
              </a:rPr>
              <a:t>fcl</a:t>
            </a:r>
            <a:r>
              <a:rPr lang="en-US" sz="1400" b="1" dirty="0" smtClean="0">
                <a:solidFill>
                  <a:srgbClr val="FF0000"/>
                </a:solidFill>
              </a:rPr>
              <a:t> = 68 degrees</a:t>
            </a:r>
            <a:endParaRPr lang="en-US" sz="1400" b="1" dirty="0">
              <a:solidFill>
                <a:srgbClr val="FF0000"/>
              </a:solidFill>
            </a:endParaRPr>
          </a:p>
        </p:txBody>
      </p:sp>
      <p:sp>
        <p:nvSpPr>
          <p:cNvPr id="10" name="Rectangle 9"/>
          <p:cNvSpPr/>
          <p:nvPr/>
        </p:nvSpPr>
        <p:spPr>
          <a:xfrm>
            <a:off x="731241" y="2383872"/>
            <a:ext cx="1030448" cy="350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6177" name="Picture 1"/>
          <p:cNvPicPr>
            <a:picLocks noChangeAspect="1" noChangeArrowheads="1"/>
          </p:cNvPicPr>
          <p:nvPr/>
        </p:nvPicPr>
        <p:blipFill>
          <a:blip r:embed="rId4" cstate="print"/>
          <a:srcRect l="3286" t="4597" r="3991" b="4995"/>
          <a:stretch>
            <a:fillRect/>
          </a:stretch>
        </p:blipFill>
        <p:spPr bwMode="auto">
          <a:xfrm>
            <a:off x="5295900" y="66675"/>
            <a:ext cx="3762375" cy="2809875"/>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179</a:t>
            </a:fld>
            <a:endParaRPr lang="en-US" dirty="0"/>
          </a:p>
        </p:txBody>
      </p:sp>
      <p:sp>
        <p:nvSpPr>
          <p:cNvPr id="64515" name="Rectangle 2"/>
          <p:cNvSpPr>
            <a:spLocks noGrp="1" noChangeArrowheads="1"/>
          </p:cNvSpPr>
          <p:nvPr>
            <p:ph type="title"/>
          </p:nvPr>
        </p:nvSpPr>
        <p:spPr bwMode="auto">
          <a:xfrm>
            <a:off x="275612" y="378976"/>
            <a:ext cx="5058387" cy="74043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7) VOUT/VIN AC Response</a:t>
            </a:r>
            <a:endParaRPr lang="el-GR" sz="2800" b="1" dirty="0" smtClean="0">
              <a:solidFill>
                <a:srgbClr val="C00000"/>
              </a:solidFill>
            </a:endParaRPr>
          </a:p>
        </p:txBody>
      </p:sp>
      <p:pic>
        <p:nvPicPr>
          <p:cNvPr id="1092610" name="Picture 2"/>
          <p:cNvPicPr>
            <a:picLocks noChangeAspect="1" noChangeArrowheads="1"/>
          </p:cNvPicPr>
          <p:nvPr/>
        </p:nvPicPr>
        <p:blipFill>
          <a:blip r:embed="rId3" cstate="print"/>
          <a:srcRect/>
          <a:stretch>
            <a:fillRect/>
          </a:stretch>
        </p:blipFill>
        <p:spPr bwMode="auto">
          <a:xfrm>
            <a:off x="45719" y="2171700"/>
            <a:ext cx="6737893" cy="4238625"/>
          </a:xfrm>
          <a:prstGeom prst="rect">
            <a:avLst/>
          </a:prstGeom>
          <a:noFill/>
          <a:ln w="9525">
            <a:noFill/>
            <a:miter lim="800000"/>
            <a:headEnd/>
            <a:tailEnd/>
          </a:ln>
          <a:effectLst/>
        </p:spPr>
      </p:pic>
      <p:pic>
        <p:nvPicPr>
          <p:cNvPr id="1092611" name="Picture 3"/>
          <p:cNvPicPr>
            <a:picLocks noChangeAspect="1" noChangeArrowheads="1"/>
          </p:cNvPicPr>
          <p:nvPr/>
        </p:nvPicPr>
        <p:blipFill>
          <a:blip r:embed="rId4" cstate="print"/>
          <a:srcRect l="3580" t="5897" r="4370" b="5385"/>
          <a:stretch>
            <a:fillRect/>
          </a:stretch>
        </p:blipFill>
        <p:spPr bwMode="auto">
          <a:xfrm>
            <a:off x="5730240" y="22860"/>
            <a:ext cx="3375660" cy="2506391"/>
          </a:xfrm>
          <a:prstGeom prst="rect">
            <a:avLst/>
          </a:prstGeom>
          <a:solidFill>
            <a:schemeClr val="bg1"/>
          </a:solidFill>
          <a:ln w="9525">
            <a:noFill/>
            <a:miter lim="800000"/>
            <a:headEnd/>
            <a:tailEnd/>
          </a:ln>
          <a:effectLst/>
        </p:spPr>
      </p:pic>
      <p:sp>
        <p:nvSpPr>
          <p:cNvPr id="6" name="Rectangle 5"/>
          <p:cNvSpPr/>
          <p:nvPr/>
        </p:nvSpPr>
        <p:spPr>
          <a:xfrm>
            <a:off x="597891" y="2524125"/>
            <a:ext cx="964209"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r>
              <a:rPr lang="en-US" sz="2800" dirty="0" smtClean="0">
                <a:solidFill>
                  <a:srgbClr val="C00000"/>
                </a:solidFill>
              </a:rPr>
              <a:t>Amplifier Stability Criteria</a:t>
            </a:r>
          </a:p>
        </p:txBody>
      </p:sp>
      <p:sp>
        <p:nvSpPr>
          <p:cNvPr id="84996" name="Rectangle 3"/>
          <p:cNvSpPr>
            <a:spLocks noGrp="1" noChangeArrowheads="1"/>
          </p:cNvSpPr>
          <p:nvPr>
            <p:ph type="body" idx="1"/>
          </p:nvPr>
        </p:nvSpPr>
        <p:spPr>
          <a:xfrm>
            <a:off x="226503" y="892175"/>
            <a:ext cx="8741328" cy="5173065"/>
          </a:xfrm>
          <a:noFill/>
        </p:spPr>
        <p:txBody>
          <a:bodyPr/>
          <a:lstStyle/>
          <a:p>
            <a:pPr>
              <a:lnSpc>
                <a:spcPct val="80000"/>
              </a:lnSpc>
              <a:buFontTx/>
              <a:buNone/>
            </a:pPr>
            <a:r>
              <a:rPr lang="en-US" sz="1800" b="1" dirty="0" smtClean="0">
                <a:solidFill>
                  <a:srgbClr val="000000"/>
                </a:solidFill>
              </a:rPr>
              <a:t>V</a:t>
            </a:r>
            <a:r>
              <a:rPr lang="en-US" sz="1800" b="1" baseline="-25000" dirty="0" smtClean="0">
                <a:solidFill>
                  <a:srgbClr val="000000"/>
                </a:solidFill>
              </a:rPr>
              <a:t>OUT</a:t>
            </a:r>
            <a:r>
              <a:rPr lang="en-US" sz="1800" b="1" dirty="0" smtClean="0">
                <a:solidFill>
                  <a:srgbClr val="000000"/>
                </a:solidFill>
              </a:rPr>
              <a:t>/V</a:t>
            </a:r>
            <a:r>
              <a:rPr lang="en-US" sz="1800" b="1" baseline="-25000" dirty="0" smtClean="0">
                <a:solidFill>
                  <a:srgbClr val="000000"/>
                </a:solidFill>
              </a:rPr>
              <a:t>IN</a:t>
            </a:r>
            <a:r>
              <a:rPr lang="en-US" sz="1800" b="1" dirty="0" smtClean="0">
                <a:solidFill>
                  <a:srgbClr val="000000"/>
                </a:solidFill>
              </a:rPr>
              <a:t> = Aol / (1+ Aolβ)</a:t>
            </a:r>
          </a:p>
          <a:p>
            <a:pPr>
              <a:lnSpc>
                <a:spcPct val="80000"/>
              </a:lnSpc>
              <a:buFontTx/>
              <a:buNone/>
            </a:pPr>
            <a:r>
              <a:rPr lang="en-US" sz="1800" b="1" dirty="0" smtClean="0">
                <a:solidFill>
                  <a:srgbClr val="0000CC"/>
                </a:solidFill>
              </a:rPr>
              <a:t>If:</a:t>
            </a:r>
            <a:r>
              <a:rPr lang="en-US" sz="1800" b="1" dirty="0" smtClean="0">
                <a:solidFill>
                  <a:srgbClr val="000000"/>
                </a:solidFill>
              </a:rPr>
              <a:t> Aolβ = -1 </a:t>
            </a:r>
          </a:p>
          <a:p>
            <a:pPr>
              <a:lnSpc>
                <a:spcPct val="80000"/>
              </a:lnSpc>
              <a:buFontTx/>
              <a:buNone/>
            </a:pPr>
            <a:r>
              <a:rPr lang="en-US" sz="1800" b="1" dirty="0" smtClean="0">
                <a:solidFill>
                  <a:srgbClr val="0000CC"/>
                </a:solidFill>
              </a:rPr>
              <a:t>Then:</a:t>
            </a:r>
            <a:r>
              <a:rPr lang="en-US" sz="1800" b="1" dirty="0" smtClean="0">
                <a:solidFill>
                  <a:srgbClr val="000000"/>
                </a:solidFill>
              </a:rPr>
              <a:t> V</a:t>
            </a:r>
            <a:r>
              <a:rPr lang="en-US" sz="1800" b="1" baseline="-25000" dirty="0" smtClean="0">
                <a:solidFill>
                  <a:srgbClr val="000000"/>
                </a:solidFill>
              </a:rPr>
              <a:t>OUT</a:t>
            </a:r>
            <a:r>
              <a:rPr lang="en-US" sz="1800" b="1" dirty="0" smtClean="0">
                <a:solidFill>
                  <a:srgbClr val="000000"/>
                </a:solidFill>
              </a:rPr>
              <a:t>/V</a:t>
            </a:r>
            <a:r>
              <a:rPr lang="en-US" sz="1800" b="1" baseline="-25000" dirty="0" smtClean="0">
                <a:solidFill>
                  <a:srgbClr val="000000"/>
                </a:solidFill>
              </a:rPr>
              <a:t>IN </a:t>
            </a:r>
            <a:r>
              <a:rPr lang="en-US" sz="1800" b="1" dirty="0" smtClean="0">
                <a:solidFill>
                  <a:srgbClr val="000000"/>
                </a:solidFill>
              </a:rPr>
              <a:t>= Aol / 0 </a:t>
            </a:r>
            <a:r>
              <a:rPr lang="en-US" sz="1800" b="1" dirty="0" smtClean="0">
                <a:solidFill>
                  <a:srgbClr val="000000"/>
                </a:solidFill>
                <a:sym typeface="Wingdings" pitchFamily="2" charset="2"/>
              </a:rPr>
              <a:t> </a:t>
            </a:r>
            <a:r>
              <a:rPr lang="en-US" sz="1800" b="1" dirty="0" smtClean="0">
                <a:solidFill>
                  <a:srgbClr val="000000"/>
                </a:solidFill>
                <a:cs typeface="Arial" charset="0"/>
                <a:sym typeface="Wingdings" pitchFamily="2" charset="2"/>
              </a:rPr>
              <a:t>∞ </a:t>
            </a:r>
            <a:br>
              <a:rPr lang="en-US" sz="1800" b="1" dirty="0" smtClean="0">
                <a:solidFill>
                  <a:srgbClr val="000000"/>
                </a:solidFill>
                <a:cs typeface="Arial" charset="0"/>
                <a:sym typeface="Wingdings" pitchFamily="2" charset="2"/>
              </a:rPr>
            </a:br>
            <a:endParaRPr lang="en-US" sz="1800" b="1" dirty="0" smtClean="0">
              <a:solidFill>
                <a:srgbClr val="000000"/>
              </a:solidFill>
              <a:cs typeface="Arial" charset="0"/>
              <a:sym typeface="Wingdings" pitchFamily="2" charset="2"/>
            </a:endParaRPr>
          </a:p>
          <a:p>
            <a:pPr>
              <a:lnSpc>
                <a:spcPct val="80000"/>
              </a:lnSpc>
              <a:buFontTx/>
              <a:buNone/>
            </a:pPr>
            <a:r>
              <a:rPr lang="en-US" sz="1800" b="1" dirty="0" smtClean="0">
                <a:solidFill>
                  <a:srgbClr val="FF0000"/>
                </a:solidFill>
                <a:cs typeface="Arial" charset="0"/>
                <a:sym typeface="Wingdings" pitchFamily="2" charset="2"/>
              </a:rPr>
              <a:t>If </a:t>
            </a:r>
            <a:r>
              <a:rPr lang="en-US" sz="1800" b="1" dirty="0" smtClean="0">
                <a:solidFill>
                  <a:srgbClr val="FF0000"/>
                </a:solidFill>
              </a:rPr>
              <a:t>V</a:t>
            </a:r>
            <a:r>
              <a:rPr lang="en-US" sz="1800" b="1" baseline="-25000" dirty="0" smtClean="0">
                <a:solidFill>
                  <a:srgbClr val="FF0000"/>
                </a:solidFill>
              </a:rPr>
              <a:t>OUT</a:t>
            </a:r>
            <a:r>
              <a:rPr lang="en-US" sz="1800" b="1" dirty="0" smtClean="0">
                <a:solidFill>
                  <a:srgbClr val="FF0000"/>
                </a:solidFill>
              </a:rPr>
              <a:t>/V</a:t>
            </a:r>
            <a:r>
              <a:rPr lang="en-US" sz="1800" b="1" baseline="-25000" dirty="0" smtClean="0">
                <a:solidFill>
                  <a:srgbClr val="FF0000"/>
                </a:solidFill>
              </a:rPr>
              <a:t>IN </a:t>
            </a:r>
            <a:r>
              <a:rPr lang="en-US" sz="1800" b="1" dirty="0" smtClean="0">
                <a:solidFill>
                  <a:srgbClr val="FF0000"/>
                </a:solidFill>
              </a:rPr>
              <a:t>= </a:t>
            </a:r>
            <a:r>
              <a:rPr lang="en-US" sz="1800" b="1" dirty="0" smtClean="0">
                <a:solidFill>
                  <a:srgbClr val="FF0000"/>
                </a:solidFill>
                <a:cs typeface="Arial" charset="0"/>
                <a:sym typeface="Wingdings" pitchFamily="2" charset="2"/>
              </a:rPr>
              <a:t>∞</a:t>
            </a:r>
            <a:r>
              <a:rPr lang="en-US" sz="1800" b="1" dirty="0" smtClean="0">
                <a:solidFill>
                  <a:srgbClr val="000000"/>
                </a:solidFill>
                <a:cs typeface="Arial" charset="0"/>
                <a:sym typeface="Wingdings" pitchFamily="2" charset="2"/>
              </a:rPr>
              <a:t>  Unbounded Gain </a:t>
            </a:r>
          </a:p>
          <a:p>
            <a:pPr>
              <a:lnSpc>
                <a:spcPct val="110000"/>
              </a:lnSpc>
              <a:buFontTx/>
              <a:buNone/>
            </a:pPr>
            <a:r>
              <a:rPr lang="en-US" sz="1800" b="1" dirty="0" smtClean="0">
                <a:solidFill>
                  <a:srgbClr val="000000"/>
                </a:solidFill>
                <a:cs typeface="Arial" charset="0"/>
                <a:sym typeface="Wingdings" pitchFamily="2" charset="2"/>
              </a:rPr>
              <a:t>Any small changes in V</a:t>
            </a:r>
            <a:r>
              <a:rPr lang="en-US" sz="1800" b="1" baseline="-25000" dirty="0" smtClean="0">
                <a:solidFill>
                  <a:srgbClr val="000000"/>
                </a:solidFill>
                <a:cs typeface="Arial" charset="0"/>
                <a:sym typeface="Wingdings" pitchFamily="2" charset="2"/>
              </a:rPr>
              <a:t>IN</a:t>
            </a:r>
            <a:r>
              <a:rPr lang="en-US" sz="1800" b="1" dirty="0" smtClean="0">
                <a:solidFill>
                  <a:srgbClr val="000000"/>
                </a:solidFill>
                <a:cs typeface="Arial" charset="0"/>
                <a:sym typeface="Wingdings" pitchFamily="2" charset="2"/>
              </a:rPr>
              <a:t> will result in large changes in V</a:t>
            </a:r>
            <a:r>
              <a:rPr lang="en-US" sz="1800" b="1" baseline="-25000" dirty="0" smtClean="0">
                <a:solidFill>
                  <a:srgbClr val="000000"/>
                </a:solidFill>
                <a:cs typeface="Arial" charset="0"/>
                <a:sym typeface="Wingdings" pitchFamily="2" charset="2"/>
              </a:rPr>
              <a:t>OUT </a:t>
            </a:r>
            <a:r>
              <a:rPr lang="en-US" sz="1800" b="1" dirty="0" smtClean="0">
                <a:solidFill>
                  <a:srgbClr val="000000"/>
                </a:solidFill>
                <a:cs typeface="Arial" charset="0"/>
                <a:sym typeface="Wingdings" pitchFamily="2" charset="2"/>
              </a:rPr>
              <a:t>which will feed back to V</a:t>
            </a:r>
            <a:r>
              <a:rPr lang="en-US" sz="1800" b="1" baseline="-25000" dirty="0" smtClean="0">
                <a:solidFill>
                  <a:srgbClr val="000000"/>
                </a:solidFill>
                <a:cs typeface="Arial" charset="0"/>
                <a:sym typeface="Wingdings" pitchFamily="2" charset="2"/>
              </a:rPr>
              <a:t>IN</a:t>
            </a:r>
            <a:r>
              <a:rPr lang="en-US" sz="1800" b="1" dirty="0" smtClean="0">
                <a:solidFill>
                  <a:srgbClr val="000000"/>
                </a:solidFill>
                <a:cs typeface="Arial" charset="0"/>
                <a:sym typeface="Wingdings" pitchFamily="2" charset="2"/>
              </a:rPr>
              <a:t> and result in even larger changes in V</a:t>
            </a:r>
            <a:r>
              <a:rPr lang="en-US" sz="1800" b="1" baseline="-25000" dirty="0" smtClean="0">
                <a:solidFill>
                  <a:srgbClr val="000000"/>
                </a:solidFill>
                <a:cs typeface="Arial" charset="0"/>
                <a:sym typeface="Wingdings" pitchFamily="2" charset="2"/>
              </a:rPr>
              <a:t>OUT </a:t>
            </a:r>
            <a:r>
              <a:rPr lang="en-US" sz="1800" b="1" dirty="0" smtClean="0">
                <a:solidFill>
                  <a:srgbClr val="000000"/>
                </a:solidFill>
                <a:cs typeface="Arial" charset="0"/>
                <a:sym typeface="Wingdings" pitchFamily="2" charset="2"/>
              </a:rPr>
              <a:t> </a:t>
            </a:r>
            <a:r>
              <a:rPr lang="en-US" sz="1800" b="1" i="1" dirty="0" smtClean="0">
                <a:solidFill>
                  <a:srgbClr val="FF0000"/>
                </a:solidFill>
                <a:cs typeface="Arial" charset="0"/>
                <a:sym typeface="Wingdings" pitchFamily="2" charset="2"/>
              </a:rPr>
              <a:t>OSCILLATIONS</a:t>
            </a:r>
            <a:r>
              <a:rPr lang="en-US" sz="1800" b="1" dirty="0" smtClean="0">
                <a:solidFill>
                  <a:srgbClr val="000000"/>
                </a:solidFill>
                <a:cs typeface="Arial" charset="0"/>
                <a:sym typeface="Wingdings" pitchFamily="2" charset="2"/>
              </a:rPr>
              <a:t> </a:t>
            </a:r>
            <a:r>
              <a:rPr lang="en-US" sz="1800" b="1" dirty="0" smtClean="0">
                <a:solidFill>
                  <a:srgbClr val="FF0000"/>
                </a:solidFill>
                <a:cs typeface="Arial" charset="0"/>
                <a:sym typeface="Wingdings" pitchFamily="2" charset="2"/>
              </a:rPr>
              <a:t> </a:t>
            </a:r>
            <a:r>
              <a:rPr lang="en-US" sz="1800" b="1" i="1" dirty="0" smtClean="0">
                <a:solidFill>
                  <a:srgbClr val="FF0000"/>
                </a:solidFill>
                <a:cs typeface="Arial" charset="0"/>
                <a:sym typeface="Wingdings" pitchFamily="2" charset="2"/>
              </a:rPr>
              <a:t>INSTABILITY </a:t>
            </a:r>
            <a:r>
              <a:rPr lang="en-US" sz="1800" b="1" i="1" dirty="0" smtClean="0">
                <a:solidFill>
                  <a:srgbClr val="000000"/>
                </a:solidFill>
                <a:cs typeface="Arial" charset="0"/>
                <a:sym typeface="Wingdings" pitchFamily="2" charset="2"/>
              </a:rPr>
              <a:t>!!</a:t>
            </a:r>
            <a:r>
              <a:rPr lang="en-US" sz="1600" b="1" i="1" dirty="0" smtClean="0">
                <a:solidFill>
                  <a:srgbClr val="000000"/>
                </a:solidFill>
                <a:cs typeface="Arial" charset="0"/>
                <a:sym typeface="Wingdings" pitchFamily="2" charset="2"/>
              </a:rPr>
              <a:t/>
            </a:r>
            <a:br>
              <a:rPr lang="en-US" sz="1600" b="1" i="1" dirty="0" smtClean="0">
                <a:solidFill>
                  <a:srgbClr val="000000"/>
                </a:solidFill>
                <a:cs typeface="Arial" charset="0"/>
                <a:sym typeface="Wingdings" pitchFamily="2" charset="2"/>
              </a:rPr>
            </a:br>
            <a:endParaRPr lang="en-US" sz="1600" b="1" i="1" dirty="0" smtClean="0">
              <a:solidFill>
                <a:srgbClr val="000000"/>
              </a:solidFill>
              <a:cs typeface="Arial" charset="0"/>
              <a:sym typeface="Wingdings" pitchFamily="2" charset="2"/>
            </a:endParaRPr>
          </a:p>
          <a:p>
            <a:pPr>
              <a:lnSpc>
                <a:spcPct val="80000"/>
              </a:lnSpc>
              <a:buFontTx/>
              <a:buNone/>
            </a:pPr>
            <a:r>
              <a:rPr lang="en-US" sz="1800" b="1" dirty="0" smtClean="0">
                <a:solidFill>
                  <a:srgbClr val="0000CC"/>
                </a:solidFill>
              </a:rPr>
              <a:t>Aolβ: Loop Gain</a:t>
            </a:r>
          </a:p>
          <a:p>
            <a:pPr>
              <a:lnSpc>
                <a:spcPct val="80000"/>
              </a:lnSpc>
              <a:buFontTx/>
              <a:buNone/>
            </a:pPr>
            <a:r>
              <a:rPr lang="en-US" sz="1800" b="1" dirty="0" smtClean="0">
                <a:solidFill>
                  <a:srgbClr val="0000CC"/>
                </a:solidFill>
              </a:rPr>
              <a:t>Aolβ = -1 </a:t>
            </a:r>
            <a:r>
              <a:rPr lang="en-US" sz="1800" b="1" dirty="0" smtClean="0">
                <a:solidFill>
                  <a:srgbClr val="0000CC"/>
                </a:solidFill>
                <a:sym typeface="Wingdings" pitchFamily="2" charset="2"/>
              </a:rPr>
              <a:t> Phase shift of </a:t>
            </a:r>
            <a:r>
              <a:rPr lang="en-US" sz="1800" b="1" u="sng" dirty="0" smtClean="0">
                <a:solidFill>
                  <a:srgbClr val="0000CC"/>
                </a:solidFill>
                <a:sym typeface="Wingdings" pitchFamily="2" charset="2"/>
              </a:rPr>
              <a:t>+</a:t>
            </a:r>
            <a:r>
              <a:rPr lang="en-US" sz="1800" b="1" dirty="0" smtClean="0">
                <a:solidFill>
                  <a:srgbClr val="0000CC"/>
                </a:solidFill>
                <a:sym typeface="Wingdings" pitchFamily="2" charset="2"/>
              </a:rPr>
              <a:t>180</a:t>
            </a:r>
            <a:r>
              <a:rPr lang="en-US" sz="1800" b="1" dirty="0" smtClean="0">
                <a:solidFill>
                  <a:srgbClr val="0000CC"/>
                </a:solidFill>
                <a:cs typeface="Arial" charset="0"/>
                <a:sym typeface="Wingdings" pitchFamily="2" charset="2"/>
              </a:rPr>
              <a:t>°, Magnitude of 1 (0dB)</a:t>
            </a:r>
          </a:p>
          <a:p>
            <a:pPr>
              <a:lnSpc>
                <a:spcPct val="80000"/>
              </a:lnSpc>
              <a:buFontTx/>
              <a:buNone/>
            </a:pPr>
            <a:r>
              <a:rPr lang="en-US" sz="1800" b="1" dirty="0" smtClean="0">
                <a:solidFill>
                  <a:srgbClr val="0000CC"/>
                </a:solidFill>
                <a:cs typeface="Arial" charset="0"/>
              </a:rPr>
              <a:t>fcl: frequency where Aol</a:t>
            </a:r>
            <a:r>
              <a:rPr lang="en-US" sz="1800" b="1" dirty="0" smtClean="0">
                <a:solidFill>
                  <a:srgbClr val="0000CC"/>
                </a:solidFill>
              </a:rPr>
              <a:t>β = 1 (0dB)</a:t>
            </a:r>
            <a:r>
              <a:rPr lang="en-US" sz="1600" b="1" dirty="0" smtClean="0">
                <a:solidFill>
                  <a:srgbClr val="0000CC"/>
                </a:solidFill>
              </a:rPr>
              <a:t/>
            </a:r>
            <a:br>
              <a:rPr lang="en-US" sz="1600" b="1" dirty="0" smtClean="0">
                <a:solidFill>
                  <a:srgbClr val="0000CC"/>
                </a:solidFill>
              </a:rPr>
            </a:br>
            <a:endParaRPr lang="en-US" sz="1600" b="1" dirty="0" smtClean="0">
              <a:solidFill>
                <a:srgbClr val="0000CC"/>
              </a:solidFill>
            </a:endParaRPr>
          </a:p>
          <a:p>
            <a:pPr>
              <a:lnSpc>
                <a:spcPct val="80000"/>
              </a:lnSpc>
              <a:buFontTx/>
              <a:buNone/>
            </a:pPr>
            <a:r>
              <a:rPr lang="en-US" sz="1800" b="1" dirty="0" smtClean="0">
                <a:solidFill>
                  <a:srgbClr val="FF0000"/>
                </a:solidFill>
              </a:rPr>
              <a:t>Stability Criteria:</a:t>
            </a:r>
          </a:p>
          <a:p>
            <a:pPr>
              <a:lnSpc>
                <a:spcPct val="80000"/>
              </a:lnSpc>
              <a:buFontTx/>
              <a:buNone/>
            </a:pPr>
            <a:r>
              <a:rPr lang="en-US" sz="1800" b="1" dirty="0" smtClean="0">
                <a:solidFill>
                  <a:srgbClr val="FF0000"/>
                </a:solidFill>
              </a:rPr>
              <a:t>At fcl, where Aolβ = 1 (0dB), Phase Shift &lt; </a:t>
            </a:r>
            <a:r>
              <a:rPr lang="en-US" sz="1800" b="1" u="sng" dirty="0" smtClean="0">
                <a:solidFill>
                  <a:srgbClr val="FF0000"/>
                </a:solidFill>
              </a:rPr>
              <a:t>+</a:t>
            </a:r>
            <a:r>
              <a:rPr lang="en-US" sz="1800" b="1" dirty="0" smtClean="0">
                <a:solidFill>
                  <a:srgbClr val="FF0000"/>
                </a:solidFill>
              </a:rPr>
              <a:t>180</a:t>
            </a:r>
            <a:r>
              <a:rPr lang="en-US" sz="1800" b="1" dirty="0" smtClean="0">
                <a:solidFill>
                  <a:srgbClr val="FF0000"/>
                </a:solidFill>
                <a:cs typeface="Arial" charset="0"/>
                <a:sym typeface="Wingdings" pitchFamily="2" charset="2"/>
              </a:rPr>
              <a:t>°</a:t>
            </a:r>
          </a:p>
          <a:p>
            <a:pPr>
              <a:lnSpc>
                <a:spcPct val="80000"/>
              </a:lnSpc>
              <a:buFontTx/>
              <a:buNone/>
            </a:pPr>
            <a:r>
              <a:rPr lang="en-US" sz="1800" b="1" dirty="0" smtClean="0">
                <a:solidFill>
                  <a:srgbClr val="FF0000"/>
                </a:solidFill>
                <a:cs typeface="Arial" charset="0"/>
                <a:sym typeface="Wingdings" pitchFamily="2" charset="2"/>
              </a:rPr>
              <a:t>Desired Phase Margin (distance from </a:t>
            </a:r>
            <a:r>
              <a:rPr lang="en-US" sz="1800" b="1" u="sng" dirty="0" smtClean="0">
                <a:solidFill>
                  <a:srgbClr val="FF0000"/>
                </a:solidFill>
                <a:cs typeface="Arial" charset="0"/>
                <a:sym typeface="Wingdings" pitchFamily="2" charset="2"/>
              </a:rPr>
              <a:t>+</a:t>
            </a:r>
            <a:r>
              <a:rPr lang="en-US" sz="1800" b="1" dirty="0" smtClean="0">
                <a:solidFill>
                  <a:srgbClr val="FF0000"/>
                </a:solidFill>
                <a:cs typeface="Arial" charset="0"/>
                <a:sym typeface="Wingdings" pitchFamily="2" charset="2"/>
              </a:rPr>
              <a:t>180° Phase Shift) </a:t>
            </a:r>
            <a:r>
              <a:rPr lang="en-US" sz="1800" b="1" u="sng" dirty="0" smtClean="0">
                <a:solidFill>
                  <a:srgbClr val="FF0000"/>
                </a:solidFill>
                <a:cs typeface="Arial" charset="0"/>
                <a:sym typeface="Wingdings" pitchFamily="2" charset="2"/>
              </a:rPr>
              <a:t>&gt;</a:t>
            </a:r>
            <a:r>
              <a:rPr lang="en-US" sz="1800" b="1" dirty="0" smtClean="0">
                <a:solidFill>
                  <a:srgbClr val="FF0000"/>
                </a:solidFill>
                <a:cs typeface="Arial" charset="0"/>
                <a:sym typeface="Wingdings" pitchFamily="2" charset="2"/>
              </a:rPr>
              <a:t> 45°</a:t>
            </a:r>
          </a:p>
        </p:txBody>
      </p:sp>
      <p:sp>
        <p:nvSpPr>
          <p:cNvPr id="4"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18</a:t>
            </a:fld>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81" name="Picture 1"/>
          <p:cNvPicPr>
            <a:picLocks noChangeAspect="1" noChangeArrowheads="1"/>
          </p:cNvPicPr>
          <p:nvPr/>
        </p:nvPicPr>
        <p:blipFill>
          <a:blip r:embed="rId3" cstate="print"/>
          <a:srcRect/>
          <a:stretch>
            <a:fillRect/>
          </a:stretch>
        </p:blipFill>
        <p:spPr bwMode="auto">
          <a:xfrm>
            <a:off x="57150" y="1781186"/>
            <a:ext cx="7305675" cy="4595801"/>
          </a:xfrm>
          <a:prstGeom prst="rect">
            <a:avLst/>
          </a:prstGeom>
          <a:noFill/>
          <a:ln w="9525">
            <a:noFill/>
            <a:miter lim="800000"/>
            <a:headEnd/>
            <a:tailEnd/>
          </a:ln>
          <a:effectLst/>
        </p:spPr>
      </p:pic>
      <p:sp>
        <p:nvSpPr>
          <p:cNvPr id="64514" name="Slide Number Placeholder 4"/>
          <p:cNvSpPr>
            <a:spLocks noGrp="1"/>
          </p:cNvSpPr>
          <p:nvPr>
            <p:ph type="sldNum" sz="quarter" idx="10"/>
          </p:nvPr>
        </p:nvSpPr>
        <p:spPr>
          <a:noFill/>
        </p:spPr>
        <p:txBody>
          <a:bodyPr/>
          <a:lstStyle/>
          <a:p>
            <a:fld id="{DE7B9739-58BD-475F-9D9C-6F31C614322B}" type="slidenum">
              <a:rPr lang="en-US"/>
              <a:pPr/>
              <a:t>180</a:t>
            </a:fld>
            <a:endParaRPr lang="en-US" dirty="0"/>
          </a:p>
        </p:txBody>
      </p:sp>
      <p:sp>
        <p:nvSpPr>
          <p:cNvPr id="64515" name="Rectangle 2"/>
          <p:cNvSpPr>
            <a:spLocks noGrp="1" noChangeArrowheads="1"/>
          </p:cNvSpPr>
          <p:nvPr>
            <p:ph type="title"/>
          </p:nvPr>
        </p:nvSpPr>
        <p:spPr bwMode="auto">
          <a:xfrm>
            <a:off x="256563" y="207526"/>
            <a:ext cx="4172824" cy="74043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8) Transient Analysis</a:t>
            </a:r>
            <a:endParaRPr lang="el-GR" sz="2800" b="1" dirty="0" smtClean="0">
              <a:solidFill>
                <a:srgbClr val="C00000"/>
              </a:solidFill>
            </a:endParaRPr>
          </a:p>
        </p:txBody>
      </p:sp>
      <p:pic>
        <p:nvPicPr>
          <p:cNvPr id="7" name="Picture 3"/>
          <p:cNvPicPr>
            <a:picLocks noChangeAspect="1" noChangeArrowheads="1"/>
          </p:cNvPicPr>
          <p:nvPr/>
        </p:nvPicPr>
        <p:blipFill>
          <a:blip r:embed="rId4" cstate="print"/>
          <a:srcRect l="3580" t="5897" r="4370" b="5385"/>
          <a:stretch>
            <a:fillRect/>
          </a:stretch>
        </p:blipFill>
        <p:spPr bwMode="auto">
          <a:xfrm>
            <a:off x="5730240" y="22860"/>
            <a:ext cx="3375660" cy="2506391"/>
          </a:xfrm>
          <a:prstGeom prst="rect">
            <a:avLst/>
          </a:prstGeom>
          <a:solidFill>
            <a:schemeClr val="bg1"/>
          </a:solidFill>
          <a:ln w="9525">
            <a:noFill/>
            <a:miter lim="800000"/>
            <a:headEnd/>
            <a:tailEnd/>
          </a:ln>
          <a:effectLst/>
        </p:spPr>
      </p:pic>
      <p:sp>
        <p:nvSpPr>
          <p:cNvPr id="8" name="Rectangle 7"/>
          <p:cNvSpPr/>
          <p:nvPr/>
        </p:nvSpPr>
        <p:spPr>
          <a:xfrm>
            <a:off x="1207491" y="2133600"/>
            <a:ext cx="1249959"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DBB906B5-8184-4FDD-AC60-86F5D49E35A7}" type="slidenum">
              <a:rPr lang="en-US" smtClean="0"/>
              <a:pPr/>
              <a:t>181</a:t>
            </a:fld>
            <a:endParaRPr lang="en-US" dirty="0" smtClean="0"/>
          </a:p>
        </p:txBody>
      </p:sp>
      <p:sp>
        <p:nvSpPr>
          <p:cNvPr id="100355" name="Rectangle 2"/>
          <p:cNvSpPr>
            <a:spLocks noGrp="1" noChangeArrowheads="1"/>
          </p:cNvSpPr>
          <p:nvPr>
            <p:ph type="title"/>
          </p:nvPr>
        </p:nvSpPr>
        <p:spPr>
          <a:xfrm>
            <a:off x="752017" y="1321003"/>
            <a:ext cx="7256519" cy="2145678"/>
          </a:xfrm>
        </p:spPr>
        <p:txBody>
          <a:bodyPr/>
          <a:lstStyle/>
          <a:p>
            <a:pPr algn="ctr"/>
            <a:r>
              <a:rPr lang="en-US" sz="4000" dirty="0" smtClean="0">
                <a:solidFill>
                  <a:srgbClr val="C00000"/>
                </a:solidFill>
              </a:rPr>
              <a:t>9) Noise Gain Inverting </a:t>
            </a:r>
            <a:br>
              <a:rPr lang="en-US" sz="4000" dirty="0" smtClean="0">
                <a:solidFill>
                  <a:srgbClr val="C00000"/>
                </a:solidFill>
              </a:rPr>
            </a:br>
            <a:r>
              <a:rPr lang="en-US" sz="4000" dirty="0" smtClean="0">
                <a:solidFill>
                  <a:srgbClr val="C00000"/>
                </a:solidFill>
              </a:rPr>
              <a:t>and </a:t>
            </a:r>
            <a:br>
              <a:rPr lang="en-US" sz="4000" dirty="0" smtClean="0">
                <a:solidFill>
                  <a:srgbClr val="C00000"/>
                </a:solidFill>
              </a:rPr>
            </a:br>
            <a:r>
              <a:rPr lang="en-US" sz="4000" dirty="0" smtClean="0">
                <a:solidFill>
                  <a:srgbClr val="C00000"/>
                </a:solidFill>
              </a:rPr>
              <a:t>Noise Gain Non-Inverting</a:t>
            </a:r>
            <a:br>
              <a:rPr lang="en-US" sz="4000" dirty="0" smtClean="0">
                <a:solidFill>
                  <a:srgbClr val="C00000"/>
                </a:solidFill>
              </a:rPr>
            </a:br>
            <a:r>
              <a:rPr lang="en-US" sz="4000" dirty="0" smtClean="0">
                <a:solidFill>
                  <a:srgbClr val="C00000"/>
                </a:solidFill>
              </a:rPr>
              <a:t>(Output Cload)</a:t>
            </a:r>
            <a:endParaRPr lang="en-US" sz="4800" dirty="0" smtClean="0">
              <a:solidFill>
                <a:srgbClr val="C00000"/>
              </a:solidFill>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Original Circuit: Transient Response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182</a:t>
            </a:fld>
            <a:endParaRPr lang="en-US" dirty="0"/>
          </a:p>
        </p:txBody>
      </p:sp>
      <p:pic>
        <p:nvPicPr>
          <p:cNvPr id="1234954" name="Picture 10"/>
          <p:cNvPicPr>
            <a:picLocks noChangeAspect="1" noChangeArrowheads="1"/>
          </p:cNvPicPr>
          <p:nvPr/>
        </p:nvPicPr>
        <p:blipFill>
          <a:blip r:embed="rId2" cstate="print"/>
          <a:srcRect/>
          <a:stretch>
            <a:fillRect/>
          </a:stretch>
        </p:blipFill>
        <p:spPr bwMode="auto">
          <a:xfrm>
            <a:off x="1054100" y="2391537"/>
            <a:ext cx="6438900" cy="4050537"/>
          </a:xfrm>
          <a:prstGeom prst="rect">
            <a:avLst/>
          </a:prstGeom>
          <a:noFill/>
          <a:ln w="9525">
            <a:noFill/>
            <a:miter lim="800000"/>
            <a:headEnd/>
            <a:tailEnd/>
          </a:ln>
          <a:effectLst/>
        </p:spPr>
      </p:pic>
      <p:pic>
        <p:nvPicPr>
          <p:cNvPr id="1234955" name="Picture 11"/>
          <p:cNvPicPr>
            <a:picLocks noChangeAspect="1" noChangeArrowheads="1"/>
          </p:cNvPicPr>
          <p:nvPr/>
        </p:nvPicPr>
        <p:blipFill>
          <a:blip r:embed="rId3" cstate="print"/>
          <a:srcRect/>
          <a:stretch>
            <a:fillRect/>
          </a:stretch>
        </p:blipFill>
        <p:spPr bwMode="auto">
          <a:xfrm>
            <a:off x="2481263" y="425450"/>
            <a:ext cx="3845670" cy="2305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4" y="142875"/>
            <a:ext cx="8912225" cy="814388"/>
          </a:xfrm>
        </p:spPr>
        <p:txBody>
          <a:bodyPr/>
          <a:lstStyle/>
          <a:p>
            <a:r>
              <a:rPr lang="en-US" sz="2800" dirty="0" smtClean="0">
                <a:solidFill>
                  <a:srgbClr val="C00000"/>
                </a:solidFill>
              </a:rPr>
              <a:t>Noise-Gain Compensation Circuit Configurations</a:t>
            </a:r>
            <a:endParaRPr lang="en-US" sz="2800" dirty="0">
              <a:solidFill>
                <a:srgbClr val="C00000"/>
              </a:solidFill>
            </a:endParaRPr>
          </a:p>
        </p:txBody>
      </p:sp>
      <p:sp>
        <p:nvSpPr>
          <p:cNvPr id="25" name="TextBox 24"/>
          <p:cNvSpPr txBox="1"/>
          <p:nvPr/>
        </p:nvSpPr>
        <p:spPr>
          <a:xfrm>
            <a:off x="903708" y="1616530"/>
            <a:ext cx="1633781" cy="369332"/>
          </a:xfrm>
          <a:prstGeom prst="rect">
            <a:avLst/>
          </a:prstGeom>
          <a:noFill/>
        </p:spPr>
        <p:txBody>
          <a:bodyPr wrap="none" rtlCol="0">
            <a:spAutoFit/>
          </a:bodyPr>
          <a:lstStyle/>
          <a:p>
            <a:pPr marL="342900" indent="-342900"/>
            <a:r>
              <a:rPr lang="en-US" u="sng" dirty="0" smtClean="0"/>
              <a:t>Non-Inverting:</a:t>
            </a:r>
          </a:p>
        </p:txBody>
      </p:sp>
      <p:sp>
        <p:nvSpPr>
          <p:cNvPr id="26" name="TextBox 25"/>
          <p:cNvSpPr txBox="1"/>
          <p:nvPr/>
        </p:nvSpPr>
        <p:spPr>
          <a:xfrm>
            <a:off x="5348708" y="1692730"/>
            <a:ext cx="1133644" cy="369332"/>
          </a:xfrm>
          <a:prstGeom prst="rect">
            <a:avLst/>
          </a:prstGeom>
          <a:noFill/>
        </p:spPr>
        <p:txBody>
          <a:bodyPr wrap="none" rtlCol="0">
            <a:spAutoFit/>
          </a:bodyPr>
          <a:lstStyle/>
          <a:p>
            <a:pPr marL="342900" indent="-342900"/>
            <a:r>
              <a:rPr lang="en-US" u="sng" dirty="0" smtClean="0"/>
              <a:t>Inverting:</a:t>
            </a:r>
          </a:p>
        </p:txBody>
      </p:sp>
      <p:pic>
        <p:nvPicPr>
          <p:cNvPr id="1368072" name="Picture 8"/>
          <p:cNvPicPr>
            <a:picLocks noChangeAspect="1" noChangeArrowheads="1"/>
          </p:cNvPicPr>
          <p:nvPr/>
        </p:nvPicPr>
        <p:blipFill>
          <a:blip r:embed="rId2" cstate="print"/>
          <a:srcRect/>
          <a:stretch>
            <a:fillRect/>
          </a:stretch>
        </p:blipFill>
        <p:spPr bwMode="auto">
          <a:xfrm>
            <a:off x="-165101" y="1905001"/>
            <a:ext cx="4682241" cy="3581400"/>
          </a:xfrm>
          <a:prstGeom prst="rect">
            <a:avLst/>
          </a:prstGeom>
          <a:noFill/>
          <a:ln w="9525">
            <a:noFill/>
            <a:miter lim="800000"/>
            <a:headEnd/>
            <a:tailEnd/>
          </a:ln>
          <a:effectLst/>
        </p:spPr>
      </p:pic>
      <p:pic>
        <p:nvPicPr>
          <p:cNvPr id="1368073" name="Picture 9"/>
          <p:cNvPicPr>
            <a:picLocks noChangeAspect="1" noChangeArrowheads="1"/>
          </p:cNvPicPr>
          <p:nvPr/>
        </p:nvPicPr>
        <p:blipFill>
          <a:blip r:embed="rId3" cstate="print"/>
          <a:srcRect/>
          <a:stretch>
            <a:fillRect/>
          </a:stretch>
        </p:blipFill>
        <p:spPr bwMode="auto">
          <a:xfrm>
            <a:off x="3903663" y="1874838"/>
            <a:ext cx="5418137" cy="33217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Noise-Gain Circuit Equations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184</a:t>
            </a:fld>
            <a:endParaRPr lang="en-US" dirty="0"/>
          </a:p>
        </p:txBody>
      </p:sp>
      <p:sp>
        <p:nvSpPr>
          <p:cNvPr id="8" name="Rectangle 7"/>
          <p:cNvSpPr/>
          <p:nvPr/>
        </p:nvSpPr>
        <p:spPr>
          <a:xfrm>
            <a:off x="52440" y="710405"/>
            <a:ext cx="2767781" cy="369332"/>
          </a:xfrm>
          <a:prstGeom prst="rect">
            <a:avLst/>
          </a:prstGeom>
        </p:spPr>
        <p:txBody>
          <a:bodyPr wrap="square">
            <a:spAutoFit/>
          </a:bodyPr>
          <a:lstStyle/>
          <a:p>
            <a:pPr marL="342900" indent="-342900"/>
            <a:r>
              <a:rPr lang="en-US" u="sng" dirty="0" smtClean="0"/>
              <a:t>1/</a:t>
            </a:r>
            <a:r>
              <a:rPr lang="el-GR" u="sng" dirty="0" smtClean="0">
                <a:latin typeface="Arial"/>
                <a:cs typeface="Arial"/>
              </a:rPr>
              <a:t>β</a:t>
            </a:r>
            <a:r>
              <a:rPr lang="en-US" u="sng" dirty="0" smtClean="0"/>
              <a:t> Transfer Function:</a:t>
            </a:r>
          </a:p>
        </p:txBody>
      </p:sp>
      <p:sp>
        <p:nvSpPr>
          <p:cNvPr id="13" name="Rectangle 12"/>
          <p:cNvSpPr/>
          <p:nvPr/>
        </p:nvSpPr>
        <p:spPr>
          <a:xfrm>
            <a:off x="106519" y="1909818"/>
            <a:ext cx="2767781" cy="369332"/>
          </a:xfrm>
          <a:prstGeom prst="rect">
            <a:avLst/>
          </a:prstGeom>
        </p:spPr>
        <p:txBody>
          <a:bodyPr wrap="square">
            <a:spAutoFit/>
          </a:bodyPr>
          <a:lstStyle/>
          <a:p>
            <a:pPr marL="342900" indent="-342900"/>
            <a:r>
              <a:rPr lang="en-US" u="sng" dirty="0" smtClean="0"/>
              <a:t>DC 1/</a:t>
            </a:r>
            <a:r>
              <a:rPr lang="el-GR" u="sng" dirty="0" smtClean="0">
                <a:latin typeface="Arial"/>
                <a:cs typeface="Arial"/>
              </a:rPr>
              <a:t>β</a:t>
            </a:r>
            <a:r>
              <a:rPr lang="en-US" u="sng" dirty="0" smtClean="0">
                <a:latin typeface="Arial"/>
                <a:cs typeface="Arial"/>
              </a:rPr>
              <a:t> Magnitude</a:t>
            </a:r>
            <a:r>
              <a:rPr lang="en-US" u="sng" dirty="0" smtClean="0"/>
              <a:t>:</a:t>
            </a:r>
          </a:p>
        </p:txBody>
      </p:sp>
      <p:sp>
        <p:nvSpPr>
          <p:cNvPr id="14" name="Rectangle 13"/>
          <p:cNvSpPr/>
          <p:nvPr/>
        </p:nvSpPr>
        <p:spPr>
          <a:xfrm>
            <a:off x="145846" y="4030144"/>
            <a:ext cx="2767781" cy="369332"/>
          </a:xfrm>
          <a:prstGeom prst="rect">
            <a:avLst/>
          </a:prstGeom>
        </p:spPr>
        <p:txBody>
          <a:bodyPr wrap="square">
            <a:spAutoFit/>
          </a:bodyPr>
          <a:lstStyle/>
          <a:p>
            <a:pPr marL="342900" indent="-342900"/>
            <a:r>
              <a:rPr lang="en-US" u="sng" dirty="0" smtClean="0"/>
              <a:t>1/Beta Pole Frequency:</a:t>
            </a:r>
          </a:p>
        </p:txBody>
      </p:sp>
      <p:sp>
        <p:nvSpPr>
          <p:cNvPr id="15" name="Rectangle 14"/>
          <p:cNvSpPr/>
          <p:nvPr/>
        </p:nvSpPr>
        <p:spPr>
          <a:xfrm>
            <a:off x="175343" y="5310673"/>
            <a:ext cx="2767781" cy="369332"/>
          </a:xfrm>
          <a:prstGeom prst="rect">
            <a:avLst/>
          </a:prstGeom>
        </p:spPr>
        <p:txBody>
          <a:bodyPr wrap="square">
            <a:spAutoFit/>
          </a:bodyPr>
          <a:lstStyle/>
          <a:p>
            <a:pPr marL="342900" indent="-342900"/>
            <a:r>
              <a:rPr lang="en-US" u="sng" dirty="0" smtClean="0"/>
              <a:t>1/Beta Zero Frequency:</a:t>
            </a:r>
          </a:p>
        </p:txBody>
      </p:sp>
      <p:sp>
        <p:nvSpPr>
          <p:cNvPr id="24" name="Rectangle 23"/>
          <p:cNvSpPr/>
          <p:nvPr/>
        </p:nvSpPr>
        <p:spPr>
          <a:xfrm>
            <a:off x="1858735" y="4405735"/>
            <a:ext cx="2767781" cy="369332"/>
          </a:xfrm>
          <a:prstGeom prst="rect">
            <a:avLst/>
          </a:prstGeom>
        </p:spPr>
        <p:txBody>
          <a:bodyPr wrap="square">
            <a:spAutoFit/>
          </a:bodyPr>
          <a:lstStyle/>
          <a:p>
            <a:pPr marL="342900" indent="-342900"/>
            <a:r>
              <a:rPr lang="en-US" dirty="0" smtClean="0"/>
              <a:t>=&gt; Solve for CN</a:t>
            </a:r>
          </a:p>
        </p:txBody>
      </p:sp>
      <p:sp>
        <p:nvSpPr>
          <p:cNvPr id="30" name="Rectangle 29"/>
          <p:cNvSpPr/>
          <p:nvPr/>
        </p:nvSpPr>
        <p:spPr>
          <a:xfrm>
            <a:off x="5263576" y="4344612"/>
            <a:ext cx="3880424" cy="2031325"/>
          </a:xfrm>
          <a:prstGeom prst="rect">
            <a:avLst/>
          </a:prstGeom>
        </p:spPr>
        <p:txBody>
          <a:bodyPr wrap="square">
            <a:spAutoFit/>
          </a:bodyPr>
          <a:lstStyle/>
          <a:p>
            <a:pPr marL="342900" indent="-342900"/>
            <a:r>
              <a:rPr lang="en-US" dirty="0" smtClean="0"/>
              <a:t>     The op amp equivalent input capacitance, CI, has been left out of these equations to simplify them.  If CI and RF||RI are causing a stability issue (Appendix 7), consider a different approach</a:t>
            </a:r>
          </a:p>
        </p:txBody>
      </p:sp>
      <p:pic>
        <p:nvPicPr>
          <p:cNvPr id="1233946" name="Picture 26"/>
          <p:cNvPicPr>
            <a:picLocks noChangeAspect="1" noChangeArrowheads="1"/>
          </p:cNvPicPr>
          <p:nvPr/>
        </p:nvPicPr>
        <p:blipFill>
          <a:blip r:embed="rId2" cstate="print"/>
          <a:srcRect/>
          <a:stretch>
            <a:fillRect/>
          </a:stretch>
        </p:blipFill>
        <p:spPr bwMode="auto">
          <a:xfrm>
            <a:off x="0" y="2088801"/>
            <a:ext cx="2238375" cy="1047750"/>
          </a:xfrm>
          <a:prstGeom prst="rect">
            <a:avLst/>
          </a:prstGeom>
          <a:noFill/>
          <a:ln w="9525">
            <a:noFill/>
            <a:miter lim="800000"/>
            <a:headEnd/>
            <a:tailEnd/>
          </a:ln>
          <a:effectLst/>
        </p:spPr>
      </p:pic>
      <p:pic>
        <p:nvPicPr>
          <p:cNvPr id="1233947" name="Picture 27"/>
          <p:cNvPicPr>
            <a:picLocks noChangeAspect="1" noChangeArrowheads="1"/>
          </p:cNvPicPr>
          <p:nvPr/>
        </p:nvPicPr>
        <p:blipFill>
          <a:blip r:embed="rId3" cstate="print"/>
          <a:srcRect/>
          <a:stretch>
            <a:fillRect/>
          </a:stretch>
        </p:blipFill>
        <p:spPr bwMode="auto">
          <a:xfrm>
            <a:off x="5534947" y="304492"/>
            <a:ext cx="3486150" cy="3781349"/>
          </a:xfrm>
          <a:prstGeom prst="rect">
            <a:avLst/>
          </a:prstGeom>
          <a:noFill/>
          <a:ln w="9525">
            <a:noFill/>
            <a:miter lim="800000"/>
            <a:headEnd/>
            <a:tailEnd/>
          </a:ln>
          <a:effectLst/>
        </p:spPr>
      </p:pic>
      <p:sp>
        <p:nvSpPr>
          <p:cNvPr id="44" name="Rectangle 43"/>
          <p:cNvSpPr/>
          <p:nvPr/>
        </p:nvSpPr>
        <p:spPr>
          <a:xfrm>
            <a:off x="123664" y="2919468"/>
            <a:ext cx="2767781" cy="369332"/>
          </a:xfrm>
          <a:prstGeom prst="rect">
            <a:avLst/>
          </a:prstGeom>
        </p:spPr>
        <p:txBody>
          <a:bodyPr wrap="square">
            <a:spAutoFit/>
          </a:bodyPr>
          <a:lstStyle/>
          <a:p>
            <a:pPr marL="342900" indent="-342900"/>
            <a:r>
              <a:rPr lang="en-US" u="sng" dirty="0" smtClean="0"/>
              <a:t>Hi-Freq 1/</a:t>
            </a:r>
            <a:r>
              <a:rPr lang="el-GR" u="sng" dirty="0" smtClean="0">
                <a:latin typeface="Arial"/>
                <a:cs typeface="Arial"/>
              </a:rPr>
              <a:t>β</a:t>
            </a:r>
            <a:r>
              <a:rPr lang="en-US" u="sng" dirty="0" smtClean="0">
                <a:latin typeface="Arial"/>
                <a:cs typeface="Arial"/>
              </a:rPr>
              <a:t> Magnitude</a:t>
            </a:r>
            <a:r>
              <a:rPr lang="en-US" u="sng" dirty="0" smtClean="0"/>
              <a:t>:</a:t>
            </a:r>
          </a:p>
        </p:txBody>
      </p:sp>
      <p:pic>
        <p:nvPicPr>
          <p:cNvPr id="1233953" name="Picture 33"/>
          <p:cNvPicPr>
            <a:picLocks noChangeAspect="1" noChangeArrowheads="1"/>
          </p:cNvPicPr>
          <p:nvPr/>
        </p:nvPicPr>
        <p:blipFill>
          <a:blip r:embed="rId4" cstate="print"/>
          <a:srcRect/>
          <a:stretch>
            <a:fillRect/>
          </a:stretch>
        </p:blipFill>
        <p:spPr bwMode="auto">
          <a:xfrm>
            <a:off x="7620" y="4202430"/>
            <a:ext cx="1905000" cy="990600"/>
          </a:xfrm>
          <a:prstGeom prst="rect">
            <a:avLst/>
          </a:prstGeom>
          <a:noFill/>
          <a:ln w="9525">
            <a:noFill/>
            <a:miter lim="800000"/>
            <a:headEnd/>
            <a:tailEnd/>
          </a:ln>
          <a:effectLst/>
        </p:spPr>
      </p:pic>
      <p:pic>
        <p:nvPicPr>
          <p:cNvPr id="1233957" name="Picture 37"/>
          <p:cNvPicPr>
            <a:picLocks noChangeAspect="1" noChangeArrowheads="1"/>
          </p:cNvPicPr>
          <p:nvPr/>
        </p:nvPicPr>
        <p:blipFill>
          <a:blip r:embed="rId5" cstate="print"/>
          <a:srcRect/>
          <a:stretch>
            <a:fillRect/>
          </a:stretch>
        </p:blipFill>
        <p:spPr bwMode="auto">
          <a:xfrm>
            <a:off x="52388" y="5482590"/>
            <a:ext cx="2867025" cy="990600"/>
          </a:xfrm>
          <a:prstGeom prst="rect">
            <a:avLst/>
          </a:prstGeom>
          <a:noFill/>
          <a:ln w="9525">
            <a:noFill/>
            <a:miter lim="800000"/>
            <a:headEnd/>
            <a:tailEnd/>
          </a:ln>
          <a:effectLst/>
        </p:spPr>
      </p:pic>
      <p:sp>
        <p:nvSpPr>
          <p:cNvPr id="54" name="Rectangle 53"/>
          <p:cNvSpPr/>
          <p:nvPr/>
        </p:nvSpPr>
        <p:spPr>
          <a:xfrm>
            <a:off x="3583101" y="3388465"/>
            <a:ext cx="2767781" cy="369332"/>
          </a:xfrm>
          <a:prstGeom prst="rect">
            <a:avLst/>
          </a:prstGeom>
        </p:spPr>
        <p:txBody>
          <a:bodyPr wrap="square">
            <a:spAutoFit/>
          </a:bodyPr>
          <a:lstStyle/>
          <a:p>
            <a:pPr marL="342900" indent="-342900"/>
            <a:r>
              <a:rPr lang="en-US" dirty="0" smtClean="0"/>
              <a:t>=&gt; Solve for RN</a:t>
            </a:r>
          </a:p>
        </p:txBody>
      </p:sp>
      <p:pic>
        <p:nvPicPr>
          <p:cNvPr id="1233960" name="Picture 40"/>
          <p:cNvPicPr>
            <a:picLocks noChangeAspect="1" noChangeArrowheads="1"/>
          </p:cNvPicPr>
          <p:nvPr/>
        </p:nvPicPr>
        <p:blipFill>
          <a:blip r:embed="rId6" cstate="print"/>
          <a:srcRect/>
          <a:stretch>
            <a:fillRect/>
          </a:stretch>
        </p:blipFill>
        <p:spPr bwMode="auto">
          <a:xfrm>
            <a:off x="18897" y="3080172"/>
            <a:ext cx="3762375" cy="1047750"/>
          </a:xfrm>
          <a:prstGeom prst="rect">
            <a:avLst/>
          </a:prstGeom>
          <a:noFill/>
          <a:ln w="9525">
            <a:noFill/>
            <a:miter lim="800000"/>
            <a:headEnd/>
            <a:tailEnd/>
          </a:ln>
          <a:effectLst/>
        </p:spPr>
      </p:pic>
      <p:pic>
        <p:nvPicPr>
          <p:cNvPr id="1233961" name="Picture 41"/>
          <p:cNvPicPr>
            <a:picLocks noChangeAspect="1" noChangeArrowheads="1"/>
          </p:cNvPicPr>
          <p:nvPr/>
        </p:nvPicPr>
        <p:blipFill>
          <a:blip r:embed="rId7" cstate="print"/>
          <a:srcRect/>
          <a:stretch>
            <a:fillRect/>
          </a:stretch>
        </p:blipFill>
        <p:spPr bwMode="auto">
          <a:xfrm>
            <a:off x="3435914" y="3514429"/>
            <a:ext cx="2867025" cy="1047750"/>
          </a:xfrm>
          <a:prstGeom prst="rect">
            <a:avLst/>
          </a:prstGeom>
          <a:noFill/>
          <a:ln w="9525">
            <a:noFill/>
            <a:miter lim="800000"/>
            <a:headEnd/>
            <a:tailEnd/>
          </a:ln>
          <a:effectLst/>
        </p:spPr>
      </p:pic>
      <p:pic>
        <p:nvPicPr>
          <p:cNvPr id="1233963" name="Picture 43"/>
          <p:cNvPicPr>
            <a:picLocks noChangeAspect="1" noChangeArrowheads="1"/>
          </p:cNvPicPr>
          <p:nvPr/>
        </p:nvPicPr>
        <p:blipFill>
          <a:blip r:embed="rId8" cstate="print"/>
          <a:srcRect/>
          <a:stretch>
            <a:fillRect/>
          </a:stretch>
        </p:blipFill>
        <p:spPr bwMode="auto">
          <a:xfrm>
            <a:off x="-3492" y="887730"/>
            <a:ext cx="4238625" cy="1219200"/>
          </a:xfrm>
          <a:prstGeom prst="rect">
            <a:avLst/>
          </a:prstGeom>
          <a:noFill/>
          <a:ln w="9525">
            <a:noFill/>
            <a:miter lim="800000"/>
            <a:headEnd/>
            <a:tailEnd/>
          </a:ln>
          <a:effectLst/>
        </p:spPr>
      </p:pic>
      <p:pic>
        <p:nvPicPr>
          <p:cNvPr id="1233964" name="Picture 44"/>
          <p:cNvPicPr>
            <a:picLocks noChangeAspect="1" noChangeArrowheads="1"/>
          </p:cNvPicPr>
          <p:nvPr/>
        </p:nvPicPr>
        <p:blipFill>
          <a:blip r:embed="rId9" cstate="print"/>
          <a:srcRect/>
          <a:stretch>
            <a:fillRect/>
          </a:stretch>
        </p:blipFill>
        <p:spPr bwMode="auto">
          <a:xfrm>
            <a:off x="2076450" y="4559300"/>
            <a:ext cx="179070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151000" y="115247"/>
            <a:ext cx="8619373"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Noise-Gain Compensation Design Steps</a:t>
            </a:r>
            <a:br>
              <a:rPr lang="en-US" sz="2800" dirty="0" smtClean="0">
                <a:solidFill>
                  <a:srgbClr val="C00000"/>
                </a:solidFill>
              </a:rPr>
            </a:br>
            <a:endParaRPr lang="el-GR" b="1" dirty="0" smtClean="0">
              <a:solidFill>
                <a:srgbClr val="C00000"/>
              </a:solidFill>
            </a:endParaRPr>
          </a:p>
        </p:txBody>
      </p:sp>
      <p:sp>
        <p:nvSpPr>
          <p:cNvPr id="11" name="TextBox 10"/>
          <p:cNvSpPr txBox="1"/>
          <p:nvPr/>
        </p:nvSpPr>
        <p:spPr>
          <a:xfrm>
            <a:off x="192508" y="702130"/>
            <a:ext cx="7981672" cy="5355312"/>
          </a:xfrm>
          <a:prstGeom prst="rect">
            <a:avLst/>
          </a:prstGeom>
          <a:noFill/>
        </p:spPr>
        <p:txBody>
          <a:bodyPr wrap="none" rtlCol="0">
            <a:spAutoFit/>
          </a:bodyPr>
          <a:lstStyle/>
          <a:p>
            <a:pPr marL="342900" indent="-342900">
              <a:buAutoNum type="arabicParenR"/>
            </a:pPr>
            <a:r>
              <a:rPr lang="en-US" dirty="0" smtClean="0"/>
              <a:t>Break the loop and plot </a:t>
            </a:r>
            <a:r>
              <a:rPr lang="en-US" dirty="0" err="1" smtClean="0"/>
              <a:t>Aol</a:t>
            </a:r>
            <a:r>
              <a:rPr lang="en-US" dirty="0" smtClean="0"/>
              <a:t> and 1/</a:t>
            </a:r>
            <a:r>
              <a:rPr lang="el-GR" dirty="0" smtClean="0">
                <a:latin typeface="Arial"/>
                <a:cs typeface="Arial"/>
              </a:rPr>
              <a:t> β</a:t>
            </a:r>
            <a:endParaRPr lang="en-US" dirty="0" smtClean="0"/>
          </a:p>
          <a:p>
            <a:pPr marL="800100" lvl="1" indent="-342900">
              <a:buFont typeface="+mj-lt"/>
              <a:buAutoNum type="alphaUcPeriod"/>
            </a:pPr>
            <a:r>
              <a:rPr lang="en-US" dirty="0" smtClean="0"/>
              <a:t>Determine fp2 in Loaded Aol due to </a:t>
            </a:r>
            <a:r>
              <a:rPr lang="en-US" dirty="0" err="1" smtClean="0"/>
              <a:t>Cload</a:t>
            </a:r>
            <a:endParaRPr lang="en-US" sz="900" dirty="0" smtClean="0"/>
          </a:p>
          <a:p>
            <a:pPr marL="800100" lvl="1" indent="-342900">
              <a:buAutoNum type="alphaUcPeriod"/>
            </a:pPr>
            <a:r>
              <a:rPr lang="en-US" dirty="0" smtClean="0"/>
              <a:t>Determine </a:t>
            </a:r>
            <a:r>
              <a:rPr lang="en-US" dirty="0" err="1" smtClean="0"/>
              <a:t>Aol</a:t>
            </a:r>
            <a:r>
              <a:rPr lang="en-US" dirty="0" smtClean="0"/>
              <a:t> Magnitude at fp2, </a:t>
            </a:r>
            <a:r>
              <a:rPr lang="en-US" dirty="0" err="1" smtClean="0"/>
              <a:t>Aol</a:t>
            </a:r>
            <a:r>
              <a:rPr lang="en-US" dirty="0" smtClean="0"/>
              <a:t>(fp2)</a:t>
            </a:r>
          </a:p>
          <a:p>
            <a:pPr marL="800100" lvl="1" indent="-342900">
              <a:buAutoNum type="alphaUcPeriod"/>
            </a:pPr>
            <a:endParaRPr lang="en-US" sz="900" dirty="0" smtClean="0"/>
          </a:p>
          <a:p>
            <a:pPr marL="342900" indent="-342900">
              <a:buAutoNum type="arabicParenR"/>
            </a:pPr>
            <a:r>
              <a:rPr lang="en-US" dirty="0" smtClean="0"/>
              <a:t>Select RN so 1/</a:t>
            </a:r>
            <a:r>
              <a:rPr lang="el-GR" dirty="0" smtClean="0">
                <a:latin typeface="Arial"/>
                <a:cs typeface="Arial"/>
              </a:rPr>
              <a:t>β</a:t>
            </a:r>
            <a:r>
              <a:rPr lang="en-US" dirty="0" smtClean="0">
                <a:latin typeface="Arial"/>
                <a:cs typeface="Arial"/>
              </a:rPr>
              <a:t>_Hi-f  </a:t>
            </a:r>
            <a:r>
              <a:rPr lang="en-US" u="sng" dirty="0" smtClean="0"/>
              <a:t>&gt;</a:t>
            </a:r>
            <a:r>
              <a:rPr lang="en-US" dirty="0" smtClean="0">
                <a:latin typeface="Arial"/>
                <a:cs typeface="Arial"/>
              </a:rPr>
              <a:t> </a:t>
            </a:r>
            <a:r>
              <a:rPr lang="en-US" dirty="0" err="1" smtClean="0">
                <a:latin typeface="Arial"/>
                <a:cs typeface="Arial"/>
              </a:rPr>
              <a:t>Aol</a:t>
            </a:r>
            <a:r>
              <a:rPr lang="en-US" dirty="0" smtClean="0">
                <a:latin typeface="Arial"/>
                <a:cs typeface="Arial"/>
              </a:rPr>
              <a:t>(fp2) +3dB</a:t>
            </a:r>
            <a:r>
              <a:rPr lang="en-US" dirty="0" smtClean="0"/>
              <a:t/>
            </a:r>
            <a:br>
              <a:rPr lang="en-US" dirty="0" smtClean="0"/>
            </a:br>
            <a:r>
              <a:rPr lang="en-US" dirty="0" smtClean="0"/>
              <a:t>	 </a:t>
            </a:r>
            <a:r>
              <a:rPr lang="en-US" b="1" dirty="0" smtClean="0"/>
              <a:t>1/</a:t>
            </a:r>
            <a:r>
              <a:rPr lang="el-GR" b="1" dirty="0" smtClean="0">
                <a:latin typeface="Arial"/>
                <a:cs typeface="Arial"/>
              </a:rPr>
              <a:t>β</a:t>
            </a:r>
            <a:r>
              <a:rPr lang="en-US" b="1" dirty="0" smtClean="0">
                <a:latin typeface="Arial"/>
                <a:cs typeface="Arial"/>
              </a:rPr>
              <a:t>_Hi-f: </a:t>
            </a:r>
            <a:r>
              <a:rPr lang="en-US" dirty="0" smtClean="0">
                <a:latin typeface="Arial"/>
                <a:cs typeface="Arial"/>
              </a:rPr>
              <a:t>the High-Frequency </a:t>
            </a:r>
            <a:r>
              <a:rPr lang="en-US" dirty="0" smtClean="0"/>
              <a:t>1/</a:t>
            </a:r>
            <a:r>
              <a:rPr lang="el-GR" dirty="0" smtClean="0">
                <a:latin typeface="Arial"/>
                <a:cs typeface="Arial"/>
              </a:rPr>
              <a:t>β</a:t>
            </a:r>
            <a:r>
              <a:rPr lang="en-US" dirty="0" smtClean="0">
                <a:latin typeface="Arial"/>
                <a:cs typeface="Arial"/>
              </a:rPr>
              <a:t> magnitude </a:t>
            </a:r>
          </a:p>
          <a:p>
            <a:pPr marL="800100" lvl="1" indent="-342900">
              <a:buFont typeface="+mj-lt"/>
              <a:buAutoNum type="alphaUcPeriod"/>
            </a:pPr>
            <a:r>
              <a:rPr lang="en-US" dirty="0" smtClean="0">
                <a:latin typeface="Arial"/>
                <a:cs typeface="Arial"/>
              </a:rPr>
              <a:t>Plot 1/</a:t>
            </a:r>
            <a:r>
              <a:rPr lang="el-GR" dirty="0" smtClean="0">
                <a:latin typeface="Arial"/>
                <a:cs typeface="Arial"/>
              </a:rPr>
              <a:t>β</a:t>
            </a:r>
            <a:r>
              <a:rPr lang="en-US" dirty="0" smtClean="0">
                <a:latin typeface="Arial"/>
                <a:cs typeface="Arial"/>
              </a:rPr>
              <a:t>_Hi-f and determine new </a:t>
            </a:r>
            <a:r>
              <a:rPr lang="en-US" dirty="0" err="1" smtClean="0">
                <a:latin typeface="Arial"/>
                <a:cs typeface="Arial"/>
              </a:rPr>
              <a:t>fcl</a:t>
            </a:r>
            <a:r>
              <a:rPr lang="en-US" dirty="0" smtClean="0">
                <a:latin typeface="Arial"/>
                <a:cs typeface="Arial"/>
              </a:rPr>
              <a:t> </a:t>
            </a:r>
            <a:endParaRPr lang="en-US" dirty="0" smtClean="0"/>
          </a:p>
          <a:p>
            <a:pPr marL="800100" lvl="1" indent="-342900"/>
            <a:endParaRPr lang="en-US" sz="900" dirty="0" smtClean="0"/>
          </a:p>
          <a:p>
            <a:pPr marL="342900" indent="-342900">
              <a:buAutoNum type="arabicParenR" startAt="3"/>
            </a:pPr>
            <a:r>
              <a:rPr lang="en-US" dirty="0" smtClean="0"/>
              <a:t>Select value for CN based on required fp3 frequency </a:t>
            </a:r>
          </a:p>
          <a:p>
            <a:pPr marL="800100" lvl="1" indent="-342900">
              <a:buAutoNum type="alphaUcParenR"/>
            </a:pPr>
            <a:r>
              <a:rPr lang="en-US" dirty="0" smtClean="0"/>
              <a:t>Keep fp3 </a:t>
            </a:r>
            <a:r>
              <a:rPr lang="en-US" u="sng" dirty="0" smtClean="0"/>
              <a:t>&lt;</a:t>
            </a:r>
            <a:r>
              <a:rPr lang="en-US" dirty="0" smtClean="0">
                <a:latin typeface="Arial"/>
                <a:cs typeface="Arial"/>
              </a:rPr>
              <a:t> </a:t>
            </a:r>
            <a:r>
              <a:rPr lang="en-US" dirty="0" err="1" smtClean="0">
                <a:latin typeface="Arial"/>
                <a:cs typeface="Arial"/>
              </a:rPr>
              <a:t>fcl</a:t>
            </a:r>
            <a:r>
              <a:rPr lang="en-US" dirty="0" smtClean="0">
                <a:latin typeface="Arial"/>
                <a:cs typeface="Arial"/>
              </a:rPr>
              <a:t>/10</a:t>
            </a:r>
            <a:endParaRPr lang="en-US" dirty="0" smtClean="0"/>
          </a:p>
          <a:p>
            <a:pPr marL="800100" lvl="1" indent="-342900">
              <a:buFontTx/>
              <a:buAutoNum type="alphaUcParenR"/>
            </a:pPr>
            <a:r>
              <a:rPr lang="en-US" dirty="0" smtClean="0"/>
              <a:t>To prevent </a:t>
            </a:r>
            <a:r>
              <a:rPr lang="en-US" dirty="0" err="1" smtClean="0"/>
              <a:t>AolB</a:t>
            </a:r>
            <a:r>
              <a:rPr lang="en-US" dirty="0" smtClean="0"/>
              <a:t> phase dip, Keep fp3 </a:t>
            </a:r>
            <a:r>
              <a:rPr lang="en-US" u="sng" dirty="0" smtClean="0"/>
              <a:t>&lt;</a:t>
            </a:r>
            <a:r>
              <a:rPr lang="en-US" dirty="0" smtClean="0"/>
              <a:t> 10*fz1</a:t>
            </a:r>
          </a:p>
          <a:p>
            <a:pPr marL="342900" indent="-342900"/>
            <a:endParaRPr lang="en-US" sz="900" dirty="0" smtClean="0"/>
          </a:p>
          <a:p>
            <a:pPr marL="342900" indent="-342900">
              <a:buAutoNum type="arabicParenR" startAt="4"/>
            </a:pPr>
            <a:r>
              <a:rPr lang="en-US" dirty="0" smtClean="0"/>
              <a:t>SPICE simulation with Riso for Loop Gain (</a:t>
            </a:r>
            <a:r>
              <a:rPr lang="en-US" dirty="0" err="1" smtClean="0"/>
              <a:t>Aol</a:t>
            </a:r>
            <a:r>
              <a:rPr lang="en-US" dirty="0" err="1" smtClean="0">
                <a:latin typeface="Symbol" pitchFamily="18" charset="2"/>
              </a:rPr>
              <a:t>b</a:t>
            </a:r>
            <a:r>
              <a:rPr lang="en-US" dirty="0" smtClean="0"/>
              <a:t>) Magnitude and Phase</a:t>
            </a:r>
            <a:br>
              <a:rPr lang="en-US" dirty="0" smtClean="0"/>
            </a:br>
            <a:endParaRPr lang="en-US" sz="900" dirty="0" smtClean="0"/>
          </a:p>
          <a:p>
            <a:pPr marL="342900" indent="-342900">
              <a:buAutoNum type="arabicParenR" startAt="4"/>
            </a:pPr>
            <a:r>
              <a:rPr lang="en-US" dirty="0" smtClean="0"/>
              <a:t>Adjust CN if greater Loop Gain (</a:t>
            </a:r>
            <a:r>
              <a:rPr lang="en-US" dirty="0" err="1" smtClean="0"/>
              <a:t>Aol</a:t>
            </a:r>
            <a:r>
              <a:rPr lang="en-US" dirty="0" err="1" smtClean="0">
                <a:latin typeface="Symbol" pitchFamily="18" charset="2"/>
              </a:rPr>
              <a:t>b</a:t>
            </a:r>
            <a:r>
              <a:rPr lang="en-US" dirty="0" smtClean="0"/>
              <a:t>) phase margin desired</a:t>
            </a:r>
            <a:br>
              <a:rPr lang="en-US" dirty="0" smtClean="0"/>
            </a:br>
            <a:endParaRPr lang="en-US" sz="900" dirty="0" smtClean="0"/>
          </a:p>
          <a:p>
            <a:pPr marL="342900" indent="-342900">
              <a:buAutoNum type="arabicParenR" startAt="4"/>
            </a:pPr>
            <a:r>
              <a:rPr lang="en-US" dirty="0" smtClean="0"/>
              <a:t>Check closed loop AC response for VOUT/VIN</a:t>
            </a:r>
          </a:p>
          <a:p>
            <a:pPr marL="914400" lvl="1" indent="-457200">
              <a:buAutoNum type="alphaUcParenR"/>
            </a:pPr>
            <a:r>
              <a:rPr lang="en-US" dirty="0" smtClean="0"/>
              <a:t>Look for peaking which indicates marginal stability</a:t>
            </a:r>
          </a:p>
          <a:p>
            <a:pPr marL="914400" lvl="1" indent="-457200">
              <a:buAutoNum type="alphaUcParenR"/>
            </a:pPr>
            <a:r>
              <a:rPr lang="en-US" dirty="0" smtClean="0"/>
              <a:t>Check if closed AC response is acceptable for end application</a:t>
            </a:r>
          </a:p>
          <a:p>
            <a:pPr marL="342900" indent="-342900"/>
            <a:endParaRPr lang="en-US" sz="900" dirty="0" smtClean="0"/>
          </a:p>
          <a:p>
            <a:pPr marL="457200" indent="-457200"/>
            <a:r>
              <a:rPr lang="en-US" dirty="0" smtClean="0"/>
              <a:t>7)  Check Transient response for VOUT/VIN </a:t>
            </a:r>
          </a:p>
          <a:p>
            <a:pPr marL="914400" lvl="1" indent="-457200"/>
            <a:r>
              <a:rPr lang="en-US" dirty="0" smtClean="0"/>
              <a:t>A) Overshoot and ringing in the time domain indicates marginal stability </a:t>
            </a:r>
            <a:endParaRPr lang="en-US" dirty="0"/>
          </a:p>
        </p:txBody>
      </p:sp>
      <p:sp>
        <p:nvSpPr>
          <p:cNvPr id="4"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185</a:t>
            </a:fld>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8867" name="Picture 19"/>
          <p:cNvPicPr>
            <a:picLocks noChangeAspect="1" noChangeArrowheads="1"/>
          </p:cNvPicPr>
          <p:nvPr/>
        </p:nvPicPr>
        <p:blipFill>
          <a:blip r:embed="rId2" cstate="print"/>
          <a:srcRect/>
          <a:stretch>
            <a:fillRect/>
          </a:stretch>
        </p:blipFill>
        <p:spPr bwMode="auto">
          <a:xfrm>
            <a:off x="25557" y="1320800"/>
            <a:ext cx="7984968" cy="496570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3B20521C-F793-4067-BB07-C7AF74E21EF3}" type="slidenum">
              <a:rPr lang="en-US" smtClean="0"/>
              <a:pPr/>
              <a:t>186</a:t>
            </a:fld>
            <a:endParaRPr lang="en-US" dirty="0"/>
          </a:p>
        </p:txBody>
      </p:sp>
      <p:pic>
        <p:nvPicPr>
          <p:cNvPr id="1358868" name="Picture 20"/>
          <p:cNvPicPr>
            <a:picLocks noChangeAspect="1" noChangeArrowheads="1"/>
          </p:cNvPicPr>
          <p:nvPr/>
        </p:nvPicPr>
        <p:blipFill>
          <a:blip r:embed="rId3" cstate="print"/>
          <a:srcRect/>
          <a:stretch>
            <a:fillRect/>
          </a:stretch>
        </p:blipFill>
        <p:spPr bwMode="auto">
          <a:xfrm>
            <a:off x="5715000" y="365125"/>
            <a:ext cx="3429000" cy="2464594"/>
          </a:xfrm>
          <a:prstGeom prst="rect">
            <a:avLst/>
          </a:prstGeom>
          <a:solidFill>
            <a:schemeClr val="bg1"/>
          </a:solidFill>
          <a:ln w="9525">
            <a:noFill/>
            <a:miter lim="800000"/>
            <a:headEnd/>
            <a:tailEnd/>
          </a:ln>
          <a:effectLst/>
        </p:spPr>
      </p:pic>
      <p:sp>
        <p:nvSpPr>
          <p:cNvPr id="2" name="Title 1"/>
          <p:cNvSpPr>
            <a:spLocks noGrp="1"/>
          </p:cNvSpPr>
          <p:nvPr>
            <p:ph type="title"/>
          </p:nvPr>
        </p:nvSpPr>
        <p:spPr/>
        <p:txBody>
          <a:bodyPr/>
          <a:lstStyle/>
          <a:p>
            <a:r>
              <a:rPr lang="en-US" sz="2800" dirty="0" smtClean="0">
                <a:solidFill>
                  <a:srgbClr val="C00000"/>
                </a:solidFill>
              </a:rPr>
              <a:t>1) Original Circuit:  Break the Loop</a:t>
            </a:r>
            <a:endParaRPr lang="en-US" sz="2800" dirty="0">
              <a:solidFill>
                <a:srgbClr val="C00000"/>
              </a:solidFill>
            </a:endParaRPr>
          </a:p>
        </p:txBody>
      </p:sp>
      <p:pic>
        <p:nvPicPr>
          <p:cNvPr id="1358863" name="Picture 15"/>
          <p:cNvPicPr>
            <a:picLocks noChangeAspect="1" noChangeArrowheads="1"/>
          </p:cNvPicPr>
          <p:nvPr/>
        </p:nvPicPr>
        <p:blipFill>
          <a:blip r:embed="rId4" cstate="print"/>
          <a:srcRect l="11757" t="8416" r="12791" b="9076"/>
          <a:stretch>
            <a:fillRect/>
          </a:stretch>
        </p:blipFill>
        <p:spPr bwMode="auto">
          <a:xfrm>
            <a:off x="4782988" y="762000"/>
            <a:ext cx="1135212" cy="1943856"/>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9878" name="Picture 6"/>
          <p:cNvPicPr>
            <a:picLocks noChangeAspect="1" noChangeArrowheads="1"/>
          </p:cNvPicPr>
          <p:nvPr/>
        </p:nvPicPr>
        <p:blipFill>
          <a:blip r:embed="rId2" cstate="print"/>
          <a:srcRect/>
          <a:stretch>
            <a:fillRect/>
          </a:stretch>
        </p:blipFill>
        <p:spPr bwMode="auto">
          <a:xfrm>
            <a:off x="0" y="723900"/>
            <a:ext cx="8902700" cy="5536420"/>
          </a:xfrm>
          <a:prstGeom prst="rect">
            <a:avLst/>
          </a:prstGeom>
          <a:noFill/>
          <a:ln w="9525">
            <a:noFill/>
            <a:miter lim="800000"/>
            <a:headEnd/>
            <a:tailEnd/>
          </a:ln>
        </p:spPr>
      </p:pic>
      <p:sp>
        <p:nvSpPr>
          <p:cNvPr id="2" name="Title 1"/>
          <p:cNvSpPr>
            <a:spLocks noGrp="1"/>
          </p:cNvSpPr>
          <p:nvPr>
            <p:ph type="title"/>
          </p:nvPr>
        </p:nvSpPr>
        <p:spPr/>
        <p:txBody>
          <a:bodyPr/>
          <a:lstStyle/>
          <a:p>
            <a:r>
              <a:rPr lang="en-US" sz="2800" dirty="0" smtClean="0">
                <a:solidFill>
                  <a:srgbClr val="C00000"/>
                </a:solidFill>
              </a:rPr>
              <a:t>1) Desired Compensation for Original Circuit</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187</a:t>
            </a:fld>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2) Calculate RN</a:t>
            </a:r>
            <a:endParaRPr lang="en-US" sz="2800" dirty="0">
              <a:solidFill>
                <a:srgbClr val="C00000"/>
              </a:solidFill>
            </a:endParaRPr>
          </a:p>
        </p:txBody>
      </p:sp>
      <p:sp>
        <p:nvSpPr>
          <p:cNvPr id="8" name="Rectangle 7"/>
          <p:cNvSpPr/>
          <p:nvPr/>
        </p:nvSpPr>
        <p:spPr>
          <a:xfrm>
            <a:off x="163176" y="3986184"/>
            <a:ext cx="4942224" cy="369332"/>
          </a:xfrm>
          <a:prstGeom prst="rect">
            <a:avLst/>
          </a:prstGeom>
        </p:spPr>
        <p:txBody>
          <a:bodyPr wrap="square">
            <a:spAutoFit/>
          </a:bodyPr>
          <a:lstStyle/>
          <a:p>
            <a:pPr marL="342900" indent="-342900"/>
            <a:r>
              <a:rPr lang="en-US" u="sng" dirty="0" smtClean="0"/>
              <a:t>Calculate RN(max):</a:t>
            </a:r>
          </a:p>
        </p:txBody>
      </p:sp>
      <p:sp>
        <p:nvSpPr>
          <p:cNvPr id="25" name="Rectangle 24"/>
          <p:cNvSpPr/>
          <p:nvPr/>
        </p:nvSpPr>
        <p:spPr>
          <a:xfrm>
            <a:off x="0" y="980249"/>
            <a:ext cx="2171700" cy="369332"/>
          </a:xfrm>
          <a:prstGeom prst="rect">
            <a:avLst/>
          </a:prstGeom>
        </p:spPr>
        <p:txBody>
          <a:bodyPr wrap="square">
            <a:spAutoFit/>
          </a:bodyPr>
          <a:lstStyle/>
          <a:p>
            <a:pPr marL="800100" lvl="1" indent="-342900"/>
            <a:r>
              <a:rPr lang="en-US" u="sng" dirty="0" smtClean="0"/>
              <a:t>From Step 1: </a:t>
            </a:r>
          </a:p>
        </p:txBody>
      </p:sp>
      <p:sp>
        <p:nvSpPr>
          <p:cNvPr id="42" name="Rectangle 41"/>
          <p:cNvSpPr/>
          <p:nvPr/>
        </p:nvSpPr>
        <p:spPr>
          <a:xfrm>
            <a:off x="239376" y="2995584"/>
            <a:ext cx="4942224" cy="369332"/>
          </a:xfrm>
          <a:prstGeom prst="rect">
            <a:avLst/>
          </a:prstGeom>
        </p:spPr>
        <p:txBody>
          <a:bodyPr wrap="square">
            <a:spAutoFit/>
          </a:bodyPr>
          <a:lstStyle/>
          <a:p>
            <a:pPr marL="342900" indent="-342900"/>
            <a:r>
              <a:rPr lang="en-US" u="sng" dirty="0" smtClean="0"/>
              <a:t>Convert 1/</a:t>
            </a:r>
            <a:r>
              <a:rPr lang="el-GR" u="sng" dirty="0" smtClean="0">
                <a:latin typeface="Arial"/>
                <a:cs typeface="Arial"/>
              </a:rPr>
              <a:t>β</a:t>
            </a:r>
            <a:r>
              <a:rPr lang="en-US" u="sng" dirty="0" smtClean="0"/>
              <a:t>_Hi-F to V/V:</a:t>
            </a:r>
          </a:p>
        </p:txBody>
      </p:sp>
      <p:pic>
        <p:nvPicPr>
          <p:cNvPr id="1360922" name="Picture 26"/>
          <p:cNvPicPr>
            <a:picLocks noChangeAspect="1" noChangeArrowheads="1"/>
          </p:cNvPicPr>
          <p:nvPr/>
        </p:nvPicPr>
        <p:blipFill>
          <a:blip r:embed="rId2" cstate="print"/>
          <a:srcRect/>
          <a:stretch>
            <a:fillRect/>
          </a:stretch>
        </p:blipFill>
        <p:spPr bwMode="auto">
          <a:xfrm>
            <a:off x="152400" y="4276725"/>
            <a:ext cx="6858000" cy="1047750"/>
          </a:xfrm>
          <a:prstGeom prst="rect">
            <a:avLst/>
          </a:prstGeom>
          <a:noFill/>
          <a:ln w="9525">
            <a:noFill/>
            <a:miter lim="800000"/>
            <a:headEnd/>
            <a:tailEnd/>
          </a:ln>
          <a:effectLst/>
        </p:spPr>
      </p:pic>
      <p:pic>
        <p:nvPicPr>
          <p:cNvPr id="1360924" name="Picture 28"/>
          <p:cNvPicPr>
            <a:picLocks noChangeAspect="1" noChangeArrowheads="1"/>
          </p:cNvPicPr>
          <p:nvPr/>
        </p:nvPicPr>
        <p:blipFill>
          <a:blip r:embed="rId3" cstate="print"/>
          <a:srcRect/>
          <a:stretch>
            <a:fillRect/>
          </a:stretch>
        </p:blipFill>
        <p:spPr bwMode="auto">
          <a:xfrm>
            <a:off x="265113" y="1204913"/>
            <a:ext cx="2085975" cy="638175"/>
          </a:xfrm>
          <a:prstGeom prst="rect">
            <a:avLst/>
          </a:prstGeom>
          <a:noFill/>
          <a:ln w="9525">
            <a:noFill/>
            <a:miter lim="800000"/>
            <a:headEnd/>
            <a:tailEnd/>
          </a:ln>
          <a:effectLst/>
        </p:spPr>
      </p:pic>
      <p:sp>
        <p:nvSpPr>
          <p:cNvPr id="49" name="Rectangle 48"/>
          <p:cNvSpPr/>
          <p:nvPr/>
        </p:nvSpPr>
        <p:spPr>
          <a:xfrm>
            <a:off x="213976" y="2157384"/>
            <a:ext cx="4802524" cy="646331"/>
          </a:xfrm>
          <a:prstGeom prst="rect">
            <a:avLst/>
          </a:prstGeom>
        </p:spPr>
        <p:txBody>
          <a:bodyPr wrap="square">
            <a:spAutoFit/>
          </a:bodyPr>
          <a:lstStyle/>
          <a:p>
            <a:pPr marL="342900" lvl="1" indent="-342900"/>
            <a:r>
              <a:rPr lang="en-US" u="sng" dirty="0" smtClean="0"/>
              <a:t>For stability keep 1/</a:t>
            </a:r>
            <a:r>
              <a:rPr lang="el-GR" u="sng" dirty="0" smtClean="0">
                <a:latin typeface="Arial"/>
                <a:cs typeface="Arial"/>
              </a:rPr>
              <a:t>β</a:t>
            </a:r>
            <a:r>
              <a:rPr lang="en-US" u="sng" dirty="0" smtClean="0"/>
              <a:t>_Hi-F &gt; </a:t>
            </a:r>
            <a:r>
              <a:rPr lang="en-US" u="sng" dirty="0" err="1" smtClean="0"/>
              <a:t>Aol</a:t>
            </a:r>
            <a:r>
              <a:rPr lang="en-US" u="sng" dirty="0" smtClean="0"/>
              <a:t>(fp2) +3dB:</a:t>
            </a:r>
            <a:endParaRPr lang="en-US" i="1" u="sng" dirty="0" smtClean="0"/>
          </a:p>
          <a:p>
            <a:pPr marL="342900" indent="-342900"/>
            <a:endParaRPr lang="en-US" u="sng" dirty="0" smtClean="0"/>
          </a:p>
        </p:txBody>
      </p:sp>
      <p:pic>
        <p:nvPicPr>
          <p:cNvPr id="1360926" name="Picture 30"/>
          <p:cNvPicPr>
            <a:picLocks noChangeAspect="1" noChangeArrowheads="1"/>
          </p:cNvPicPr>
          <p:nvPr/>
        </p:nvPicPr>
        <p:blipFill>
          <a:blip r:embed="rId4" cstate="print"/>
          <a:srcRect/>
          <a:stretch>
            <a:fillRect/>
          </a:stretch>
        </p:blipFill>
        <p:spPr bwMode="auto">
          <a:xfrm>
            <a:off x="173038" y="2422525"/>
            <a:ext cx="3590925" cy="666750"/>
          </a:xfrm>
          <a:prstGeom prst="rect">
            <a:avLst/>
          </a:prstGeom>
          <a:noFill/>
          <a:ln w="9525">
            <a:noFill/>
            <a:miter lim="800000"/>
            <a:headEnd/>
            <a:tailEnd/>
          </a:ln>
          <a:effectLst/>
        </p:spPr>
      </p:pic>
      <p:pic>
        <p:nvPicPr>
          <p:cNvPr id="1360927" name="Picture 31"/>
          <p:cNvPicPr>
            <a:picLocks noChangeAspect="1" noChangeArrowheads="1"/>
          </p:cNvPicPr>
          <p:nvPr/>
        </p:nvPicPr>
        <p:blipFill>
          <a:blip r:embed="rId5" cstate="print"/>
          <a:srcRect/>
          <a:stretch>
            <a:fillRect/>
          </a:stretch>
        </p:blipFill>
        <p:spPr bwMode="auto">
          <a:xfrm>
            <a:off x="190500" y="3198813"/>
            <a:ext cx="3581400" cy="866775"/>
          </a:xfrm>
          <a:prstGeom prst="rect">
            <a:avLst/>
          </a:prstGeom>
          <a:noFill/>
          <a:ln w="9525">
            <a:noFill/>
            <a:miter lim="800000"/>
            <a:headEnd/>
            <a:tailEnd/>
          </a:ln>
          <a:effectLst/>
        </p:spPr>
      </p:pic>
      <p:pic>
        <p:nvPicPr>
          <p:cNvPr id="1360930" name="Picture 34"/>
          <p:cNvPicPr>
            <a:picLocks noChangeAspect="1" noChangeArrowheads="1"/>
          </p:cNvPicPr>
          <p:nvPr/>
        </p:nvPicPr>
        <p:blipFill>
          <a:blip r:embed="rId6" cstate="print"/>
          <a:srcRect/>
          <a:stretch>
            <a:fillRect/>
          </a:stretch>
        </p:blipFill>
        <p:spPr bwMode="auto">
          <a:xfrm>
            <a:off x="4851400" y="555625"/>
            <a:ext cx="4292600" cy="3069708"/>
          </a:xfrm>
          <a:prstGeom prst="rect">
            <a:avLst/>
          </a:prstGeom>
          <a:noFill/>
          <a:ln w="9525">
            <a:noFill/>
            <a:miter lim="800000"/>
            <a:headEnd/>
            <a:tailEnd/>
          </a:ln>
          <a:effectLst/>
        </p:spPr>
      </p:pic>
      <p:pic>
        <p:nvPicPr>
          <p:cNvPr id="1360931" name="Picture 35"/>
          <p:cNvPicPr>
            <a:picLocks noChangeAspect="1" noChangeArrowheads="1"/>
          </p:cNvPicPr>
          <p:nvPr/>
        </p:nvPicPr>
        <p:blipFill>
          <a:blip r:embed="rId7" cstate="print"/>
          <a:srcRect/>
          <a:stretch>
            <a:fillRect/>
          </a:stretch>
        </p:blipFill>
        <p:spPr bwMode="auto">
          <a:xfrm>
            <a:off x="7056438" y="3303588"/>
            <a:ext cx="1693862" cy="26917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6023" name="Picture 7"/>
          <p:cNvPicPr>
            <a:picLocks noChangeAspect="1" noChangeArrowheads="1"/>
          </p:cNvPicPr>
          <p:nvPr/>
        </p:nvPicPr>
        <p:blipFill>
          <a:blip r:embed="rId2" cstate="print"/>
          <a:srcRect/>
          <a:stretch>
            <a:fillRect/>
          </a:stretch>
        </p:blipFill>
        <p:spPr bwMode="auto">
          <a:xfrm>
            <a:off x="38100" y="1257300"/>
            <a:ext cx="8005390" cy="4978400"/>
          </a:xfrm>
          <a:prstGeom prst="rect">
            <a:avLst/>
          </a:prstGeom>
          <a:noFill/>
          <a:ln w="9525">
            <a:noFill/>
            <a:miter lim="800000"/>
            <a:headEnd/>
            <a:tailEnd/>
          </a:ln>
        </p:spPr>
      </p:pic>
      <p:sp>
        <p:nvSpPr>
          <p:cNvPr id="2" name="Title 1"/>
          <p:cNvSpPr>
            <a:spLocks noGrp="1"/>
          </p:cNvSpPr>
          <p:nvPr>
            <p:ph type="title"/>
          </p:nvPr>
        </p:nvSpPr>
        <p:spPr>
          <a:xfrm>
            <a:off x="231774" y="142875"/>
            <a:ext cx="8912225" cy="814388"/>
          </a:xfrm>
        </p:spPr>
        <p:txBody>
          <a:bodyPr/>
          <a:lstStyle/>
          <a:p>
            <a:r>
              <a:rPr lang="en-US" sz="2800" dirty="0" smtClean="0">
                <a:solidFill>
                  <a:srgbClr val="C00000"/>
                </a:solidFill>
              </a:rPr>
              <a:t>2A) Find </a:t>
            </a:r>
            <a:r>
              <a:rPr lang="en-US" sz="2800" dirty="0" err="1" smtClean="0">
                <a:solidFill>
                  <a:srgbClr val="C00000"/>
                </a:solidFill>
              </a:rPr>
              <a:t>fcl</a:t>
            </a:r>
            <a:r>
              <a:rPr lang="en-US" sz="2800" dirty="0" smtClean="0">
                <a:solidFill>
                  <a:srgbClr val="C00000"/>
                </a:solidFill>
              </a:rPr>
              <a:t> with 1/</a:t>
            </a:r>
            <a:r>
              <a:rPr lang="el-GR" sz="2800" dirty="0" smtClean="0">
                <a:solidFill>
                  <a:srgbClr val="C00000"/>
                </a:solidFill>
                <a:latin typeface="Arial"/>
                <a:cs typeface="Arial"/>
              </a:rPr>
              <a:t>β</a:t>
            </a:r>
            <a:r>
              <a:rPr lang="en-US" sz="2800" dirty="0" smtClean="0">
                <a:solidFill>
                  <a:srgbClr val="C00000"/>
                </a:solidFill>
                <a:latin typeface="Arial"/>
                <a:cs typeface="Arial"/>
              </a:rPr>
              <a:t>_Hi-f</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189</a:t>
            </a:fld>
            <a:endParaRPr lang="en-US" dirty="0"/>
          </a:p>
        </p:txBody>
      </p:sp>
      <p:pic>
        <p:nvPicPr>
          <p:cNvPr id="1366020" name="Picture 4"/>
          <p:cNvPicPr>
            <a:picLocks noChangeAspect="1" noChangeArrowheads="1"/>
          </p:cNvPicPr>
          <p:nvPr/>
        </p:nvPicPr>
        <p:blipFill>
          <a:blip r:embed="rId3" cstate="print"/>
          <a:srcRect/>
          <a:stretch>
            <a:fillRect/>
          </a:stretch>
        </p:blipFill>
        <p:spPr bwMode="auto">
          <a:xfrm>
            <a:off x="5854700" y="0"/>
            <a:ext cx="3289300" cy="2577287"/>
          </a:xfrm>
          <a:prstGeom prst="rect">
            <a:avLst/>
          </a:prstGeom>
          <a:solidFill>
            <a:schemeClr val="bg1"/>
          </a:solidFill>
          <a:ln w="9525">
            <a:noFill/>
            <a:miter lim="800000"/>
            <a:headEnd/>
            <a:tailEnd/>
          </a:ln>
          <a:effectLst/>
        </p:spPr>
      </p:pic>
      <p:pic>
        <p:nvPicPr>
          <p:cNvPr id="1366021" name="Picture 5"/>
          <p:cNvPicPr>
            <a:picLocks noChangeAspect="1" noChangeArrowheads="1"/>
          </p:cNvPicPr>
          <p:nvPr/>
        </p:nvPicPr>
        <p:blipFill>
          <a:blip r:embed="rId4" cstate="print"/>
          <a:srcRect/>
          <a:stretch>
            <a:fillRect/>
          </a:stretch>
        </p:blipFill>
        <p:spPr bwMode="auto">
          <a:xfrm>
            <a:off x="4770438" y="458788"/>
            <a:ext cx="1228725" cy="1952625"/>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5"/>
          <p:cNvSpPr>
            <a:spLocks noGrp="1"/>
          </p:cNvSpPr>
          <p:nvPr>
            <p:ph type="sldNum" sz="quarter" idx="10"/>
          </p:nvPr>
        </p:nvSpPr>
        <p:spPr>
          <a:noFill/>
        </p:spPr>
        <p:txBody>
          <a:bodyPr/>
          <a:lstStyle/>
          <a:p>
            <a:fld id="{BD79EEB8-5066-4690-9AA8-545402E2A505}" type="slidenum">
              <a:rPr lang="en-US"/>
              <a:pPr/>
              <a:t>19</a:t>
            </a:fld>
            <a:endParaRPr lang="en-US" dirty="0"/>
          </a:p>
        </p:txBody>
      </p:sp>
      <p:graphicFrame>
        <p:nvGraphicFramePr>
          <p:cNvPr id="8194" name="Object 5"/>
          <p:cNvGraphicFramePr>
            <a:graphicFrameLocks noGrp="1" noChangeAspect="1"/>
          </p:cNvGraphicFramePr>
          <p:nvPr>
            <p:ph sz="half" idx="1"/>
          </p:nvPr>
        </p:nvGraphicFramePr>
        <p:xfrm>
          <a:off x="271244" y="1161147"/>
          <a:ext cx="4800600" cy="1898650"/>
        </p:xfrm>
        <a:graphic>
          <a:graphicData uri="http://schemas.openxmlformats.org/presentationml/2006/ole">
            <p:oleObj spid="_x0000_s73730" name="Visio" r:id="rId4" imgW="2950086" imgH="1166109" progId="Visio.Drawing.11">
              <p:embed/>
            </p:oleObj>
          </a:graphicData>
        </a:graphic>
      </p:graphicFrame>
      <p:sp>
        <p:nvSpPr>
          <p:cNvPr id="8198" name="Text Box 9"/>
          <p:cNvSpPr txBox="1">
            <a:spLocks noChangeArrowheads="1"/>
          </p:cNvSpPr>
          <p:nvPr/>
        </p:nvSpPr>
        <p:spPr bwMode="auto">
          <a:xfrm>
            <a:off x="5181600" y="1371600"/>
            <a:ext cx="3276600" cy="725488"/>
          </a:xfrm>
          <a:prstGeom prst="rect">
            <a:avLst/>
          </a:prstGeom>
          <a:noFill/>
          <a:ln w="9525" algn="ctr">
            <a:noFill/>
            <a:miter lim="800000"/>
            <a:headEnd/>
            <a:tailEnd/>
          </a:ln>
        </p:spPr>
        <p:txBody>
          <a:bodyPr>
            <a:spAutoFit/>
          </a:bodyPr>
          <a:lstStyle/>
          <a:p>
            <a:pPr marL="342900" indent="-342900" algn="l">
              <a:lnSpc>
                <a:spcPct val="90000"/>
              </a:lnSpc>
              <a:spcBef>
                <a:spcPct val="50000"/>
              </a:spcBef>
            </a:pPr>
            <a:r>
              <a:rPr lang="en-US" sz="1800" b="1" dirty="0">
                <a:solidFill>
                  <a:srgbClr val="FF0000"/>
                </a:solidFill>
              </a:rPr>
              <a:t>Op Amp Loop Gain Model</a:t>
            </a:r>
          </a:p>
          <a:p>
            <a:pPr marL="342900" indent="-342900" algn="l">
              <a:lnSpc>
                <a:spcPct val="90000"/>
              </a:lnSpc>
              <a:spcBef>
                <a:spcPct val="50000"/>
              </a:spcBef>
            </a:pPr>
            <a:r>
              <a:rPr lang="en-US" sz="1800" b="0" dirty="0">
                <a:solidFill>
                  <a:schemeClr val="tx1"/>
                </a:solidFill>
              </a:rPr>
              <a:t>Op Amp is “Closed Loop”</a:t>
            </a:r>
          </a:p>
        </p:txBody>
      </p:sp>
      <p:sp>
        <p:nvSpPr>
          <p:cNvPr id="8199" name="Text Box 10"/>
          <p:cNvSpPr txBox="1">
            <a:spLocks noChangeArrowheads="1"/>
          </p:cNvSpPr>
          <p:nvPr/>
        </p:nvSpPr>
        <p:spPr bwMode="auto">
          <a:xfrm>
            <a:off x="5486400" y="3801873"/>
            <a:ext cx="3505200" cy="2280624"/>
          </a:xfrm>
          <a:prstGeom prst="rect">
            <a:avLst/>
          </a:prstGeom>
          <a:noFill/>
          <a:ln w="9525" algn="ctr">
            <a:noFill/>
            <a:miter lim="800000"/>
            <a:headEnd/>
            <a:tailEnd/>
          </a:ln>
        </p:spPr>
        <p:txBody>
          <a:bodyPr>
            <a:spAutoFit/>
          </a:bodyPr>
          <a:lstStyle/>
          <a:p>
            <a:pPr marL="342900" indent="-342900" algn="l">
              <a:lnSpc>
                <a:spcPct val="90000"/>
              </a:lnSpc>
              <a:spcBef>
                <a:spcPct val="50000"/>
              </a:spcBef>
            </a:pPr>
            <a:r>
              <a:rPr lang="en-US" sz="1800" b="1" dirty="0">
                <a:solidFill>
                  <a:srgbClr val="FF0000"/>
                </a:solidFill>
              </a:rPr>
              <a:t>Loop Gain Test</a:t>
            </a:r>
            <a:r>
              <a:rPr lang="en-US" sz="1800" b="1" dirty="0" smtClean="0">
                <a:solidFill>
                  <a:srgbClr val="FF0000"/>
                </a:solidFill>
              </a:rPr>
              <a:t>:</a:t>
            </a:r>
          </a:p>
          <a:p>
            <a:pPr marL="342900" indent="-342900" algn="l">
              <a:lnSpc>
                <a:spcPct val="90000"/>
              </a:lnSpc>
              <a:spcBef>
                <a:spcPct val="50000"/>
              </a:spcBef>
            </a:pPr>
            <a:r>
              <a:rPr lang="en-US" b="1" dirty="0" smtClean="0">
                <a:solidFill>
                  <a:srgbClr val="FF0000"/>
                </a:solidFill>
              </a:rPr>
              <a:t>(An Open Loop Test)</a:t>
            </a:r>
            <a:endParaRPr lang="en-US" sz="1800" b="1" dirty="0">
              <a:solidFill>
                <a:srgbClr val="FF0000"/>
              </a:solidFill>
            </a:endParaRPr>
          </a:p>
          <a:p>
            <a:pPr marL="342900" indent="-342900" algn="l">
              <a:lnSpc>
                <a:spcPct val="90000"/>
              </a:lnSpc>
              <a:spcBef>
                <a:spcPct val="50000"/>
              </a:spcBef>
            </a:pPr>
            <a:r>
              <a:rPr lang="en-US" sz="1800" b="0" dirty="0">
                <a:solidFill>
                  <a:schemeClr val="tx1"/>
                </a:solidFill>
              </a:rPr>
              <a:t>Break the Closed Loop at </a:t>
            </a:r>
            <a:r>
              <a:rPr lang="en-US" sz="1800" b="0" dirty="0" smtClean="0">
                <a:solidFill>
                  <a:schemeClr val="tx1"/>
                </a:solidFill>
                <a:latin typeface="Symbol" pitchFamily="18" charset="2"/>
              </a:rPr>
              <a:t>b</a:t>
            </a:r>
            <a:endParaRPr lang="en-US" sz="1800" b="0" baseline="-25000" dirty="0">
              <a:solidFill>
                <a:schemeClr val="tx1"/>
              </a:solidFill>
              <a:latin typeface="Symbol" pitchFamily="18" charset="2"/>
            </a:endParaRPr>
          </a:p>
          <a:p>
            <a:pPr marL="342900" indent="-342900" algn="l">
              <a:lnSpc>
                <a:spcPct val="90000"/>
              </a:lnSpc>
              <a:spcBef>
                <a:spcPct val="50000"/>
              </a:spcBef>
            </a:pPr>
            <a:r>
              <a:rPr lang="en-US" sz="1800" b="0" dirty="0">
                <a:solidFill>
                  <a:schemeClr val="tx1"/>
                </a:solidFill>
              </a:rPr>
              <a:t>Ground V</a:t>
            </a:r>
            <a:r>
              <a:rPr lang="en-US" sz="1800" b="0" baseline="-25000" dirty="0">
                <a:solidFill>
                  <a:schemeClr val="tx1"/>
                </a:solidFill>
              </a:rPr>
              <a:t>IN</a:t>
            </a:r>
          </a:p>
          <a:p>
            <a:pPr marL="342900" indent="-342900" algn="l">
              <a:lnSpc>
                <a:spcPct val="90000"/>
              </a:lnSpc>
              <a:spcBef>
                <a:spcPct val="50000"/>
              </a:spcBef>
            </a:pPr>
            <a:r>
              <a:rPr lang="en-US" sz="1800" b="0" dirty="0">
                <a:solidFill>
                  <a:schemeClr val="tx1"/>
                </a:solidFill>
              </a:rPr>
              <a:t>Inject AC Source, </a:t>
            </a:r>
            <a:r>
              <a:rPr lang="en-US" sz="1800" b="0" dirty="0" smtClean="0">
                <a:solidFill>
                  <a:schemeClr val="tx1"/>
                </a:solidFill>
              </a:rPr>
              <a:t>V</a:t>
            </a:r>
            <a:r>
              <a:rPr lang="en-US" sz="1800" b="0" baseline="-25000" dirty="0" smtClean="0">
                <a:solidFill>
                  <a:schemeClr val="tx1"/>
                </a:solidFill>
              </a:rPr>
              <a:t>Test</a:t>
            </a:r>
            <a:r>
              <a:rPr lang="en-US" sz="1800" b="0" dirty="0" smtClean="0">
                <a:solidFill>
                  <a:schemeClr val="tx1"/>
                </a:solidFill>
              </a:rPr>
              <a:t>, </a:t>
            </a:r>
            <a:r>
              <a:rPr lang="en-US" sz="1800" b="0" dirty="0">
                <a:solidFill>
                  <a:schemeClr val="tx1"/>
                </a:solidFill>
              </a:rPr>
              <a:t>into </a:t>
            </a:r>
            <a:r>
              <a:rPr lang="en-US" sz="1800" b="0" dirty="0" smtClean="0">
                <a:solidFill>
                  <a:schemeClr val="tx1"/>
                </a:solidFill>
                <a:latin typeface="Symbol" pitchFamily="18" charset="2"/>
              </a:rPr>
              <a:t>b</a:t>
            </a:r>
            <a:endParaRPr lang="en-US" sz="1800" b="0" baseline="-25000" dirty="0">
              <a:solidFill>
                <a:schemeClr val="tx1"/>
              </a:solidFill>
              <a:latin typeface="Symbol" pitchFamily="18" charset="2"/>
            </a:endParaRPr>
          </a:p>
          <a:p>
            <a:pPr marL="342900" indent="-342900" algn="l">
              <a:lnSpc>
                <a:spcPct val="90000"/>
              </a:lnSpc>
              <a:spcBef>
                <a:spcPct val="50000"/>
              </a:spcBef>
            </a:pPr>
            <a:r>
              <a:rPr lang="en-US" sz="1800" b="0" dirty="0">
                <a:solidFill>
                  <a:schemeClr val="tx1"/>
                </a:solidFill>
              </a:rPr>
              <a:t>Aol</a:t>
            </a:r>
            <a:r>
              <a:rPr lang="el-GR" sz="1800" b="0" dirty="0">
                <a:solidFill>
                  <a:schemeClr val="tx1"/>
                </a:solidFill>
                <a:cs typeface="Arial" charset="0"/>
              </a:rPr>
              <a:t>β</a:t>
            </a:r>
            <a:r>
              <a:rPr lang="en-US" sz="1800" b="0" dirty="0">
                <a:solidFill>
                  <a:schemeClr val="tx1"/>
                </a:solidFill>
                <a:cs typeface="Arial" charset="0"/>
              </a:rPr>
              <a:t> = </a:t>
            </a:r>
            <a:r>
              <a:rPr lang="en-US" sz="1800" b="0" dirty="0" smtClean="0">
                <a:solidFill>
                  <a:schemeClr val="tx1"/>
                </a:solidFill>
                <a:cs typeface="Arial" charset="0"/>
              </a:rPr>
              <a:t>V</a:t>
            </a:r>
            <a:r>
              <a:rPr lang="en-US" sz="1800" b="0" baseline="-25000" dirty="0" smtClean="0">
                <a:solidFill>
                  <a:schemeClr val="tx1"/>
                </a:solidFill>
                <a:cs typeface="Arial" charset="0"/>
              </a:rPr>
              <a:t>OUT</a:t>
            </a:r>
            <a:endParaRPr lang="el-GR" sz="1800" b="0" baseline="-25000" dirty="0">
              <a:solidFill>
                <a:schemeClr val="tx1"/>
              </a:solidFill>
              <a:cs typeface="Arial" charset="0"/>
            </a:endParaRPr>
          </a:p>
        </p:txBody>
      </p:sp>
      <p:pic>
        <p:nvPicPr>
          <p:cNvPr id="73733" name="Picture 5"/>
          <p:cNvPicPr>
            <a:picLocks noChangeAspect="1" noChangeArrowheads="1"/>
          </p:cNvPicPr>
          <p:nvPr/>
        </p:nvPicPr>
        <p:blipFill>
          <a:blip r:embed="rId5" cstate="print"/>
          <a:srcRect/>
          <a:stretch>
            <a:fillRect/>
          </a:stretch>
        </p:blipFill>
        <p:spPr bwMode="auto">
          <a:xfrm>
            <a:off x="125835" y="3800214"/>
            <a:ext cx="5255687" cy="2090767"/>
          </a:xfrm>
          <a:prstGeom prst="rect">
            <a:avLst/>
          </a:prstGeom>
          <a:noFill/>
          <a:ln w="9525">
            <a:noFill/>
            <a:miter lim="800000"/>
            <a:headEnd/>
            <a:tailEnd/>
          </a:ln>
          <a:effectLst/>
        </p:spPr>
      </p:pic>
      <p:sp>
        <p:nvSpPr>
          <p:cNvPr id="12" name="Rectangle 2"/>
          <p:cNvSpPr txBox="1">
            <a:spLocks noChangeArrowheads="1"/>
          </p:cNvSpPr>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C00000"/>
                </a:solidFill>
                <a:effectLst/>
                <a:uLnTx/>
                <a:uFillTx/>
                <a:latin typeface="+mj-lt"/>
                <a:ea typeface="+mj-ea"/>
                <a:cs typeface="+mj-cs"/>
              </a:rPr>
              <a:t>Traditional Loop Gain Test</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3) Select CN</a:t>
            </a:r>
            <a:endParaRPr lang="en-US" sz="2800" dirty="0">
              <a:solidFill>
                <a:srgbClr val="C00000"/>
              </a:solidFill>
            </a:endParaRPr>
          </a:p>
        </p:txBody>
      </p:sp>
      <p:sp>
        <p:nvSpPr>
          <p:cNvPr id="18" name="Rectangle 17"/>
          <p:cNvSpPr/>
          <p:nvPr/>
        </p:nvSpPr>
        <p:spPr>
          <a:xfrm>
            <a:off x="-1845" y="2214319"/>
            <a:ext cx="6631858" cy="369332"/>
          </a:xfrm>
          <a:prstGeom prst="rect">
            <a:avLst/>
          </a:prstGeom>
        </p:spPr>
        <p:txBody>
          <a:bodyPr wrap="square">
            <a:spAutoFit/>
          </a:bodyPr>
          <a:lstStyle/>
          <a:p>
            <a:pPr marL="800100" lvl="1" indent="-342900"/>
            <a:r>
              <a:rPr lang="en-US" u="sng" dirty="0" smtClean="0"/>
              <a:t>For stability keep fp3 ≤ </a:t>
            </a:r>
            <a:r>
              <a:rPr lang="en-US" u="sng" dirty="0" err="1" smtClean="0"/>
              <a:t>fcl</a:t>
            </a:r>
            <a:r>
              <a:rPr lang="en-US" u="sng" dirty="0" smtClean="0"/>
              <a:t>/10:</a:t>
            </a:r>
            <a:endParaRPr lang="en-US" i="1" u="sng" dirty="0" smtClean="0"/>
          </a:p>
        </p:txBody>
      </p:sp>
      <p:sp>
        <p:nvSpPr>
          <p:cNvPr id="25" name="Rectangle 24"/>
          <p:cNvSpPr/>
          <p:nvPr/>
        </p:nvSpPr>
        <p:spPr>
          <a:xfrm>
            <a:off x="0" y="980249"/>
            <a:ext cx="2806700" cy="369332"/>
          </a:xfrm>
          <a:prstGeom prst="rect">
            <a:avLst/>
          </a:prstGeom>
        </p:spPr>
        <p:txBody>
          <a:bodyPr wrap="square">
            <a:spAutoFit/>
          </a:bodyPr>
          <a:lstStyle/>
          <a:p>
            <a:pPr marL="800100" lvl="1" indent="-342900"/>
            <a:r>
              <a:rPr lang="en-US" u="sng" dirty="0" smtClean="0"/>
              <a:t>From Steps 1 and 4: </a:t>
            </a:r>
          </a:p>
        </p:txBody>
      </p:sp>
      <p:pic>
        <p:nvPicPr>
          <p:cNvPr id="1367042" name="Picture 2"/>
          <p:cNvPicPr>
            <a:picLocks noChangeAspect="1" noChangeArrowheads="1"/>
          </p:cNvPicPr>
          <p:nvPr/>
        </p:nvPicPr>
        <p:blipFill>
          <a:blip r:embed="rId2" cstate="print"/>
          <a:srcRect/>
          <a:stretch>
            <a:fillRect/>
          </a:stretch>
        </p:blipFill>
        <p:spPr bwMode="auto">
          <a:xfrm>
            <a:off x="239713" y="1195388"/>
            <a:ext cx="2085975" cy="885825"/>
          </a:xfrm>
          <a:prstGeom prst="rect">
            <a:avLst/>
          </a:prstGeom>
          <a:noFill/>
          <a:ln w="9525">
            <a:noFill/>
            <a:miter lim="800000"/>
            <a:headEnd/>
            <a:tailEnd/>
          </a:ln>
          <a:effectLst/>
        </p:spPr>
      </p:pic>
      <p:pic>
        <p:nvPicPr>
          <p:cNvPr id="1367043" name="Picture 3"/>
          <p:cNvPicPr>
            <a:picLocks noChangeAspect="1" noChangeArrowheads="1"/>
          </p:cNvPicPr>
          <p:nvPr/>
        </p:nvPicPr>
        <p:blipFill>
          <a:blip r:embed="rId3" cstate="print"/>
          <a:srcRect/>
          <a:stretch>
            <a:fillRect/>
          </a:stretch>
        </p:blipFill>
        <p:spPr bwMode="auto">
          <a:xfrm>
            <a:off x="341313" y="2474913"/>
            <a:ext cx="2695575" cy="638175"/>
          </a:xfrm>
          <a:prstGeom prst="rect">
            <a:avLst/>
          </a:prstGeom>
          <a:noFill/>
          <a:ln w="9525">
            <a:noFill/>
            <a:miter lim="800000"/>
            <a:headEnd/>
            <a:tailEnd/>
          </a:ln>
          <a:effectLst/>
        </p:spPr>
      </p:pic>
      <p:pic>
        <p:nvPicPr>
          <p:cNvPr id="1367046" name="Picture 6"/>
          <p:cNvPicPr>
            <a:picLocks noChangeAspect="1" noChangeArrowheads="1"/>
          </p:cNvPicPr>
          <p:nvPr/>
        </p:nvPicPr>
        <p:blipFill>
          <a:blip r:embed="rId4" cstate="print"/>
          <a:srcRect/>
          <a:stretch>
            <a:fillRect/>
          </a:stretch>
        </p:blipFill>
        <p:spPr bwMode="auto">
          <a:xfrm>
            <a:off x="4369486" y="558800"/>
            <a:ext cx="4558614" cy="3513932"/>
          </a:xfrm>
          <a:prstGeom prst="rect">
            <a:avLst/>
          </a:prstGeom>
          <a:noFill/>
          <a:ln w="9525">
            <a:noFill/>
            <a:miter lim="800000"/>
            <a:headEnd/>
            <a:tailEnd/>
          </a:ln>
          <a:effectLst/>
        </p:spPr>
      </p:pic>
      <p:pic>
        <p:nvPicPr>
          <p:cNvPr id="1367047" name="Picture 7"/>
          <p:cNvPicPr>
            <a:picLocks noChangeAspect="1" noChangeArrowheads="1"/>
          </p:cNvPicPr>
          <p:nvPr/>
        </p:nvPicPr>
        <p:blipFill>
          <a:blip r:embed="rId5" cstate="print"/>
          <a:srcRect/>
          <a:stretch>
            <a:fillRect/>
          </a:stretch>
        </p:blipFill>
        <p:spPr bwMode="auto">
          <a:xfrm>
            <a:off x="314325" y="2895600"/>
            <a:ext cx="470535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949" name="Picture 5"/>
          <p:cNvPicPr>
            <a:picLocks noChangeAspect="1" noChangeArrowheads="1"/>
          </p:cNvPicPr>
          <p:nvPr/>
        </p:nvPicPr>
        <p:blipFill>
          <a:blip r:embed="rId2" cstate="print"/>
          <a:srcRect/>
          <a:stretch>
            <a:fillRect/>
          </a:stretch>
        </p:blipFill>
        <p:spPr bwMode="auto">
          <a:xfrm>
            <a:off x="114300" y="736600"/>
            <a:ext cx="8839200" cy="5562959"/>
          </a:xfrm>
          <a:prstGeom prst="rect">
            <a:avLst/>
          </a:prstGeom>
          <a:noFill/>
          <a:ln w="9525">
            <a:noFill/>
            <a:miter lim="800000"/>
            <a:headEnd/>
            <a:tailEnd/>
          </a:ln>
        </p:spPr>
      </p:pic>
      <p:sp>
        <p:nvSpPr>
          <p:cNvPr id="2" name="Title 1"/>
          <p:cNvSpPr>
            <a:spLocks noGrp="1"/>
          </p:cNvSpPr>
          <p:nvPr>
            <p:ph type="title"/>
          </p:nvPr>
        </p:nvSpPr>
        <p:spPr>
          <a:xfrm>
            <a:off x="231774" y="142875"/>
            <a:ext cx="8912225" cy="814388"/>
          </a:xfrm>
        </p:spPr>
        <p:txBody>
          <a:bodyPr/>
          <a:lstStyle/>
          <a:p>
            <a:r>
              <a:rPr lang="en-US" sz="2800" dirty="0" smtClean="0">
                <a:solidFill>
                  <a:srgbClr val="C00000"/>
                </a:solidFill>
              </a:rPr>
              <a:t>4),5) Plot Aol and 1/Beta for Compensated Circuit</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191</a:t>
            </a:fld>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3975" name="Picture 7"/>
          <p:cNvPicPr>
            <a:picLocks noChangeAspect="1" noChangeArrowheads="1"/>
          </p:cNvPicPr>
          <p:nvPr/>
        </p:nvPicPr>
        <p:blipFill>
          <a:blip r:embed="rId2" cstate="print"/>
          <a:srcRect/>
          <a:stretch>
            <a:fillRect/>
          </a:stretch>
        </p:blipFill>
        <p:spPr bwMode="auto">
          <a:xfrm>
            <a:off x="182791" y="703676"/>
            <a:ext cx="8732609" cy="5606637"/>
          </a:xfrm>
          <a:prstGeom prst="rect">
            <a:avLst/>
          </a:prstGeom>
          <a:noFill/>
          <a:ln w="9525">
            <a:noFill/>
            <a:miter lim="800000"/>
            <a:headEnd/>
            <a:tailEnd/>
          </a:ln>
        </p:spPr>
      </p:pic>
      <p:sp>
        <p:nvSpPr>
          <p:cNvPr id="2" name="Title 1"/>
          <p:cNvSpPr>
            <a:spLocks noGrp="1"/>
          </p:cNvSpPr>
          <p:nvPr>
            <p:ph type="title"/>
          </p:nvPr>
        </p:nvSpPr>
        <p:spPr/>
        <p:txBody>
          <a:bodyPr/>
          <a:lstStyle/>
          <a:p>
            <a:r>
              <a:rPr lang="en-US" sz="2800" dirty="0" smtClean="0">
                <a:solidFill>
                  <a:srgbClr val="C00000"/>
                </a:solidFill>
              </a:rPr>
              <a:t>6) Plot Compensated Closed-Loop Gain</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192</a:t>
            </a:fld>
            <a:endParaRPr lang="en-US" dirty="0"/>
          </a:p>
        </p:txBody>
      </p:sp>
      <p:pic>
        <p:nvPicPr>
          <p:cNvPr id="1363976" name="Picture 8"/>
          <p:cNvPicPr>
            <a:picLocks noChangeAspect="1" noChangeArrowheads="1"/>
          </p:cNvPicPr>
          <p:nvPr/>
        </p:nvPicPr>
        <p:blipFill>
          <a:blip r:embed="rId3" cstate="print"/>
          <a:srcRect t="8531" b="7081"/>
          <a:stretch>
            <a:fillRect/>
          </a:stretch>
        </p:blipFill>
        <p:spPr bwMode="auto">
          <a:xfrm>
            <a:off x="2544763" y="2730500"/>
            <a:ext cx="4046537" cy="2324100"/>
          </a:xfrm>
          <a:prstGeom prst="rect">
            <a:avLst/>
          </a:prstGeom>
          <a:solidFill>
            <a:schemeClr val="bg1"/>
          </a:solidFill>
          <a:ln w="9525">
            <a:noFill/>
            <a:miter lim="800000"/>
            <a:headEnd/>
            <a:tailEnd/>
          </a:ln>
          <a:effectLst/>
        </p:spPr>
      </p:pic>
      <p:pic>
        <p:nvPicPr>
          <p:cNvPr id="1363977" name="Picture 9"/>
          <p:cNvPicPr>
            <a:picLocks noChangeAspect="1" noChangeArrowheads="1"/>
          </p:cNvPicPr>
          <p:nvPr/>
        </p:nvPicPr>
        <p:blipFill>
          <a:blip r:embed="rId4" cstate="print"/>
          <a:srcRect l="11535" t="7796" r="15963" b="6807"/>
          <a:stretch>
            <a:fillRect/>
          </a:stretch>
        </p:blipFill>
        <p:spPr bwMode="auto">
          <a:xfrm>
            <a:off x="1638300" y="2717800"/>
            <a:ext cx="1117600" cy="2336800"/>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7) Plot Compensated Transient Response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193</a:t>
            </a:fld>
            <a:endParaRPr lang="en-US" dirty="0"/>
          </a:p>
        </p:txBody>
      </p:sp>
      <p:pic>
        <p:nvPicPr>
          <p:cNvPr id="1364997" name="Picture 5"/>
          <p:cNvPicPr>
            <a:picLocks noChangeAspect="1" noChangeArrowheads="1"/>
          </p:cNvPicPr>
          <p:nvPr/>
        </p:nvPicPr>
        <p:blipFill>
          <a:blip r:embed="rId2" cstate="print"/>
          <a:srcRect/>
          <a:stretch>
            <a:fillRect/>
          </a:stretch>
        </p:blipFill>
        <p:spPr bwMode="auto">
          <a:xfrm>
            <a:off x="203201" y="1447800"/>
            <a:ext cx="7958392" cy="4851400"/>
          </a:xfrm>
          <a:prstGeom prst="rect">
            <a:avLst/>
          </a:prstGeom>
          <a:noFill/>
          <a:ln w="9525">
            <a:noFill/>
            <a:miter lim="800000"/>
            <a:headEnd/>
            <a:tailEnd/>
          </a:ln>
        </p:spPr>
      </p:pic>
      <p:pic>
        <p:nvPicPr>
          <p:cNvPr id="10" name="Picture 8"/>
          <p:cNvPicPr>
            <a:picLocks noChangeAspect="1" noChangeArrowheads="1"/>
          </p:cNvPicPr>
          <p:nvPr/>
        </p:nvPicPr>
        <p:blipFill>
          <a:blip r:embed="rId3" cstate="print"/>
          <a:srcRect t="8531" b="7081"/>
          <a:stretch>
            <a:fillRect/>
          </a:stretch>
        </p:blipFill>
        <p:spPr bwMode="auto">
          <a:xfrm>
            <a:off x="5046663" y="711200"/>
            <a:ext cx="4046537" cy="2324100"/>
          </a:xfrm>
          <a:prstGeom prst="rect">
            <a:avLst/>
          </a:prstGeom>
          <a:solidFill>
            <a:schemeClr val="bg1"/>
          </a:solidFill>
          <a:ln w="9525">
            <a:noFill/>
            <a:miter lim="800000"/>
            <a:headEnd/>
            <a:tailEnd/>
          </a:ln>
          <a:effectLst/>
        </p:spPr>
      </p:pic>
      <p:pic>
        <p:nvPicPr>
          <p:cNvPr id="11" name="Picture 9"/>
          <p:cNvPicPr>
            <a:picLocks noChangeAspect="1" noChangeArrowheads="1"/>
          </p:cNvPicPr>
          <p:nvPr/>
        </p:nvPicPr>
        <p:blipFill>
          <a:blip r:embed="rId4" cstate="print"/>
          <a:srcRect l="11535" t="7796" r="15963" b="6807"/>
          <a:stretch>
            <a:fillRect/>
          </a:stretch>
        </p:blipFill>
        <p:spPr bwMode="auto">
          <a:xfrm>
            <a:off x="4140200" y="698500"/>
            <a:ext cx="1117600" cy="2336800"/>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9091" name="Picture 3"/>
          <p:cNvPicPr>
            <a:picLocks noChangeAspect="1" noChangeArrowheads="1"/>
          </p:cNvPicPr>
          <p:nvPr/>
        </p:nvPicPr>
        <p:blipFill>
          <a:blip r:embed="rId2" cstate="print"/>
          <a:srcRect/>
          <a:stretch>
            <a:fillRect/>
          </a:stretch>
        </p:blipFill>
        <p:spPr bwMode="auto">
          <a:xfrm>
            <a:off x="411162" y="939800"/>
            <a:ext cx="8553596" cy="5383213"/>
          </a:xfrm>
          <a:prstGeom prst="rect">
            <a:avLst/>
          </a:prstGeom>
          <a:noFill/>
          <a:ln w="9525">
            <a:noFill/>
            <a:miter lim="800000"/>
            <a:headEnd/>
            <a:tailEnd/>
          </a:ln>
        </p:spPr>
      </p:pic>
      <p:sp>
        <p:nvSpPr>
          <p:cNvPr id="2" name="Title 1"/>
          <p:cNvSpPr>
            <a:spLocks noGrp="1"/>
          </p:cNvSpPr>
          <p:nvPr>
            <p:ph type="title"/>
          </p:nvPr>
        </p:nvSpPr>
        <p:spPr/>
        <p:txBody>
          <a:bodyPr/>
          <a:lstStyle/>
          <a:p>
            <a:r>
              <a:rPr lang="en-US" sz="2800" dirty="0" smtClean="0">
                <a:solidFill>
                  <a:srgbClr val="C00000"/>
                </a:solidFill>
              </a:rPr>
              <a:t>It’s called “Noise-Gain” for a reason</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194</a:t>
            </a:fld>
            <a:endParaRPr lang="en-US" dirty="0"/>
          </a:p>
        </p:txBody>
      </p:sp>
      <p:pic>
        <p:nvPicPr>
          <p:cNvPr id="10" name="Picture 8"/>
          <p:cNvPicPr>
            <a:picLocks noChangeAspect="1" noChangeArrowheads="1"/>
          </p:cNvPicPr>
          <p:nvPr/>
        </p:nvPicPr>
        <p:blipFill>
          <a:blip r:embed="rId3" cstate="print"/>
          <a:srcRect t="8531" b="7081"/>
          <a:stretch>
            <a:fillRect/>
          </a:stretch>
        </p:blipFill>
        <p:spPr bwMode="auto">
          <a:xfrm>
            <a:off x="2176463" y="749300"/>
            <a:ext cx="3250497" cy="1866900"/>
          </a:xfrm>
          <a:prstGeom prst="rect">
            <a:avLst/>
          </a:prstGeom>
          <a:solidFill>
            <a:schemeClr val="bg1"/>
          </a:solidFill>
          <a:ln w="9525">
            <a:noFill/>
            <a:miter lim="800000"/>
            <a:headEnd/>
            <a:tailEnd/>
          </a:ln>
          <a:effectLst/>
        </p:spPr>
      </p:pic>
      <p:pic>
        <p:nvPicPr>
          <p:cNvPr id="11" name="Picture 9"/>
          <p:cNvPicPr>
            <a:picLocks noChangeAspect="1" noChangeArrowheads="1"/>
          </p:cNvPicPr>
          <p:nvPr/>
        </p:nvPicPr>
        <p:blipFill>
          <a:blip r:embed="rId4" cstate="print"/>
          <a:srcRect l="11535" t="7796" r="15963" b="6807"/>
          <a:stretch>
            <a:fillRect/>
          </a:stretch>
        </p:blipFill>
        <p:spPr bwMode="auto">
          <a:xfrm>
            <a:off x="1270000" y="736599"/>
            <a:ext cx="897745" cy="1877103"/>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4" y="142875"/>
            <a:ext cx="8778875" cy="814388"/>
          </a:xfrm>
        </p:spPr>
        <p:txBody>
          <a:bodyPr/>
          <a:lstStyle/>
          <a:p>
            <a:r>
              <a:rPr lang="en-US" sz="2800" dirty="0" smtClean="0">
                <a:solidFill>
                  <a:srgbClr val="C00000"/>
                </a:solidFill>
              </a:rPr>
              <a:t>Watch Out for Source Impedance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195</a:t>
            </a:fld>
            <a:endParaRPr lang="en-US" dirty="0"/>
          </a:p>
        </p:txBody>
      </p:sp>
      <p:sp>
        <p:nvSpPr>
          <p:cNvPr id="7" name="TextBox 6"/>
          <p:cNvSpPr txBox="1"/>
          <p:nvPr/>
        </p:nvSpPr>
        <p:spPr>
          <a:xfrm>
            <a:off x="3969099" y="804079"/>
            <a:ext cx="5034223" cy="1569660"/>
          </a:xfrm>
          <a:prstGeom prst="rect">
            <a:avLst/>
          </a:prstGeom>
          <a:solidFill>
            <a:schemeClr val="bg1"/>
          </a:solidFill>
          <a:ln>
            <a:solidFill>
              <a:srgbClr val="FF0000"/>
            </a:solidFill>
          </a:ln>
        </p:spPr>
        <p:txBody>
          <a:bodyPr wrap="square" rtlCol="0">
            <a:spAutoFit/>
          </a:bodyPr>
          <a:lstStyle/>
          <a:p>
            <a:r>
              <a:rPr lang="en-US" sz="1600" b="1" dirty="0" smtClean="0"/>
              <a:t>Note for Non-Inverting Noise Gain Compensation:</a:t>
            </a:r>
          </a:p>
          <a:p>
            <a:pPr marL="342900" indent="-342900">
              <a:buAutoNum type="arabicParenR"/>
            </a:pPr>
            <a:r>
              <a:rPr lang="en-US" sz="1600" dirty="0" smtClean="0"/>
              <a:t>Keep </a:t>
            </a:r>
            <a:r>
              <a:rPr lang="en-US" sz="1600" dirty="0" err="1" smtClean="0"/>
              <a:t>Rsource</a:t>
            </a:r>
            <a:r>
              <a:rPr lang="en-US" sz="1600" dirty="0" smtClean="0"/>
              <a:t>  (RS) &lt; 1/10*RN</a:t>
            </a:r>
          </a:p>
          <a:p>
            <a:pPr marL="342900" indent="-342900"/>
            <a:r>
              <a:rPr lang="en-US" sz="1600" dirty="0" smtClean="0"/>
              <a:t>                </a:t>
            </a:r>
            <a:r>
              <a:rPr lang="en-US" sz="1600" i="1" dirty="0" smtClean="0"/>
              <a:t>OR</a:t>
            </a:r>
          </a:p>
          <a:p>
            <a:pPr marL="342900" indent="-342900"/>
            <a:r>
              <a:rPr lang="en-US" sz="1600" dirty="0" smtClean="0"/>
              <a:t>2)   Add capacitor at U1, +input, to ground to lower impedance to &lt; 1/10*RN at fp3 for effective Non-Inverting Noise Gain Compensation</a:t>
            </a:r>
          </a:p>
        </p:txBody>
      </p:sp>
      <p:pic>
        <p:nvPicPr>
          <p:cNvPr id="1370118" name="Picture 6"/>
          <p:cNvPicPr>
            <a:picLocks noChangeAspect="1" noChangeArrowheads="1"/>
          </p:cNvPicPr>
          <p:nvPr/>
        </p:nvPicPr>
        <p:blipFill>
          <a:blip r:embed="rId2" cstate="print"/>
          <a:srcRect/>
          <a:stretch>
            <a:fillRect/>
          </a:stretch>
        </p:blipFill>
        <p:spPr bwMode="auto">
          <a:xfrm>
            <a:off x="3155823" y="2527299"/>
            <a:ext cx="5988177" cy="3844073"/>
          </a:xfrm>
          <a:prstGeom prst="rect">
            <a:avLst/>
          </a:prstGeom>
          <a:noFill/>
          <a:ln w="9525">
            <a:noFill/>
            <a:miter lim="800000"/>
            <a:headEnd/>
            <a:tailEnd/>
          </a:ln>
          <a:effectLst/>
        </p:spPr>
      </p:pic>
      <p:pic>
        <p:nvPicPr>
          <p:cNvPr id="1370116" name="Picture 4"/>
          <p:cNvPicPr>
            <a:picLocks noChangeAspect="1" noChangeArrowheads="1"/>
          </p:cNvPicPr>
          <p:nvPr/>
        </p:nvPicPr>
        <p:blipFill>
          <a:blip r:embed="rId3" cstate="print"/>
          <a:srcRect/>
          <a:stretch>
            <a:fillRect/>
          </a:stretch>
        </p:blipFill>
        <p:spPr bwMode="auto">
          <a:xfrm>
            <a:off x="0" y="539750"/>
            <a:ext cx="4449852" cy="360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Noise-Gain Compensation Summary</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196</a:t>
            </a:fld>
            <a:endParaRPr lang="en-US" dirty="0"/>
          </a:p>
        </p:txBody>
      </p:sp>
      <p:sp>
        <p:nvSpPr>
          <p:cNvPr id="5" name="TextBox 4"/>
          <p:cNvSpPr txBox="1"/>
          <p:nvPr/>
        </p:nvSpPr>
        <p:spPr>
          <a:xfrm>
            <a:off x="290005" y="702130"/>
            <a:ext cx="8676196" cy="1477328"/>
          </a:xfrm>
          <a:prstGeom prst="rect">
            <a:avLst/>
          </a:prstGeom>
          <a:noFill/>
        </p:spPr>
        <p:txBody>
          <a:bodyPr wrap="square" rtlCol="0">
            <a:spAutoFit/>
          </a:bodyPr>
          <a:lstStyle/>
          <a:p>
            <a:pPr marL="342900" indent="-342900">
              <a:buAutoNum type="arabicParenR"/>
            </a:pPr>
            <a:r>
              <a:rPr lang="en-US" dirty="0" smtClean="0"/>
              <a:t>Set 1/</a:t>
            </a:r>
            <a:r>
              <a:rPr lang="el-GR" dirty="0" smtClean="0">
                <a:latin typeface="Arial"/>
                <a:cs typeface="Arial"/>
              </a:rPr>
              <a:t> β</a:t>
            </a:r>
            <a:r>
              <a:rPr lang="en-US" dirty="0" smtClean="0"/>
              <a:t>_Hi-f </a:t>
            </a:r>
            <a:r>
              <a:rPr lang="el-GR" dirty="0" smtClean="0">
                <a:latin typeface="Arial"/>
                <a:cs typeface="Arial"/>
              </a:rPr>
              <a:t>≥</a:t>
            </a:r>
            <a:r>
              <a:rPr lang="en-US" dirty="0" smtClean="0">
                <a:latin typeface="Arial"/>
                <a:cs typeface="Arial"/>
              </a:rPr>
              <a:t> </a:t>
            </a:r>
            <a:r>
              <a:rPr lang="en-US" dirty="0" err="1" smtClean="0">
                <a:latin typeface="Arial"/>
                <a:cs typeface="Arial"/>
              </a:rPr>
              <a:t>Aol</a:t>
            </a:r>
            <a:r>
              <a:rPr lang="en-US" dirty="0" smtClean="0">
                <a:latin typeface="Arial"/>
                <a:cs typeface="Arial"/>
              </a:rPr>
              <a:t>(fp2)</a:t>
            </a:r>
          </a:p>
          <a:p>
            <a:pPr marL="342900" indent="-342900">
              <a:buAutoNum type="arabicParenR"/>
            </a:pPr>
            <a:r>
              <a:rPr lang="en-US" dirty="0" smtClean="0">
                <a:latin typeface="Arial"/>
                <a:cs typeface="Arial"/>
              </a:rPr>
              <a:t>Determine the new </a:t>
            </a:r>
            <a:r>
              <a:rPr lang="en-US" dirty="0" err="1" smtClean="0">
                <a:latin typeface="Arial"/>
                <a:cs typeface="Arial"/>
              </a:rPr>
              <a:t>fcl</a:t>
            </a:r>
            <a:endParaRPr lang="en-US" dirty="0" smtClean="0">
              <a:latin typeface="Arial"/>
              <a:cs typeface="Arial"/>
            </a:endParaRPr>
          </a:p>
          <a:p>
            <a:pPr marL="342900" indent="-342900">
              <a:buAutoNum type="arabicParenR"/>
            </a:pPr>
            <a:r>
              <a:rPr lang="en-US" dirty="0" smtClean="0">
                <a:latin typeface="Arial"/>
                <a:cs typeface="Arial"/>
              </a:rPr>
              <a:t>Set CN so fp3 ≤ </a:t>
            </a:r>
            <a:r>
              <a:rPr lang="en-US" dirty="0" err="1" smtClean="0">
                <a:latin typeface="Arial"/>
                <a:cs typeface="Arial"/>
              </a:rPr>
              <a:t>fcl</a:t>
            </a:r>
            <a:r>
              <a:rPr lang="en-US" dirty="0" smtClean="0">
                <a:latin typeface="Arial"/>
                <a:cs typeface="Arial"/>
              </a:rPr>
              <a:t>/10</a:t>
            </a:r>
            <a:r>
              <a:rPr lang="en-US" dirty="0" smtClean="0"/>
              <a:t> </a:t>
            </a:r>
          </a:p>
          <a:p>
            <a:pPr marL="342900" indent="-342900">
              <a:buAutoNum type="arabicParenR"/>
            </a:pPr>
            <a:r>
              <a:rPr lang="en-US" dirty="0" smtClean="0"/>
              <a:t>Avoid using this circuit in instances where fp3 </a:t>
            </a:r>
            <a:r>
              <a:rPr lang="el-GR" dirty="0" smtClean="0">
                <a:latin typeface="Arial"/>
                <a:cs typeface="Arial"/>
              </a:rPr>
              <a:t>≥</a:t>
            </a:r>
            <a:r>
              <a:rPr lang="en-US" dirty="0" smtClean="0">
                <a:latin typeface="Arial"/>
                <a:cs typeface="Arial"/>
              </a:rPr>
              <a:t> fz1*10 or large Loop Gain (Aol</a:t>
            </a:r>
            <a:r>
              <a:rPr lang="el-GR" dirty="0" smtClean="0">
                <a:latin typeface="Arial"/>
                <a:cs typeface="Arial"/>
              </a:rPr>
              <a:t>β</a:t>
            </a:r>
            <a:r>
              <a:rPr lang="en-US" dirty="0" smtClean="0">
                <a:latin typeface="Arial"/>
                <a:cs typeface="Arial"/>
              </a:rPr>
              <a:t>) phase dipping will occur which minimizes phase buffer for frequencies &lt; </a:t>
            </a:r>
            <a:r>
              <a:rPr lang="en-US" dirty="0" err="1" smtClean="0">
                <a:latin typeface="Arial"/>
                <a:cs typeface="Arial"/>
              </a:rPr>
              <a:t>fcl</a:t>
            </a:r>
            <a:r>
              <a:rPr lang="en-US" dirty="0" smtClean="0"/>
              <a:t>     </a:t>
            </a:r>
            <a:endParaRPr lang="en-US"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DBB906B5-8184-4FDD-AC60-86F5D49E35A7}" type="slidenum">
              <a:rPr lang="en-US" smtClean="0"/>
              <a:pPr/>
              <a:t>197</a:t>
            </a:fld>
            <a:endParaRPr lang="en-US" dirty="0" smtClean="0"/>
          </a:p>
        </p:txBody>
      </p:sp>
      <p:sp>
        <p:nvSpPr>
          <p:cNvPr id="100355" name="Rectangle 2"/>
          <p:cNvSpPr>
            <a:spLocks noGrp="1" noChangeArrowheads="1"/>
          </p:cNvSpPr>
          <p:nvPr>
            <p:ph type="title"/>
          </p:nvPr>
        </p:nvSpPr>
        <p:spPr>
          <a:xfrm>
            <a:off x="229503" y="1310955"/>
            <a:ext cx="7799130" cy="1089346"/>
          </a:xfrm>
        </p:spPr>
        <p:txBody>
          <a:bodyPr/>
          <a:lstStyle/>
          <a:p>
            <a:pPr algn="ctr"/>
            <a:r>
              <a:rPr lang="en-US" sz="4000" dirty="0" smtClean="0">
                <a:solidFill>
                  <a:srgbClr val="C00000"/>
                </a:solidFill>
              </a:rPr>
              <a:t>10) Noise Gain and CF</a:t>
            </a:r>
            <a:br>
              <a:rPr lang="en-US" sz="4000" dirty="0" smtClean="0">
                <a:solidFill>
                  <a:srgbClr val="C00000"/>
                </a:solidFill>
              </a:rPr>
            </a:br>
            <a:r>
              <a:rPr lang="en-US" sz="4000" dirty="0" smtClean="0">
                <a:solidFill>
                  <a:srgbClr val="C00000"/>
                </a:solidFill>
              </a:rPr>
              <a:t>(Output Cload)</a:t>
            </a:r>
            <a:endParaRPr lang="en-US" sz="4800" dirty="0" smtClean="0">
              <a:solidFill>
                <a:srgbClr val="C00000"/>
              </a:solidFill>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6995" name="Picture 3"/>
          <p:cNvPicPr>
            <a:picLocks noChangeAspect="1" noChangeArrowheads="1"/>
          </p:cNvPicPr>
          <p:nvPr/>
        </p:nvPicPr>
        <p:blipFill>
          <a:blip r:embed="rId2" cstate="print"/>
          <a:srcRect l="3020" t="2995" r="3552" b="4557"/>
          <a:stretch>
            <a:fillRect/>
          </a:stretch>
        </p:blipFill>
        <p:spPr bwMode="auto">
          <a:xfrm>
            <a:off x="123825" y="3333750"/>
            <a:ext cx="5010150" cy="3381375"/>
          </a:xfrm>
          <a:prstGeom prst="rect">
            <a:avLst/>
          </a:prstGeom>
          <a:solidFill>
            <a:schemeClr val="bg1"/>
          </a:solidFill>
          <a:ln w="9525">
            <a:noFill/>
            <a:miter lim="800000"/>
            <a:headEnd/>
            <a:tailEnd/>
          </a:ln>
          <a:effectLst/>
        </p:spPr>
      </p:pic>
      <p:pic>
        <p:nvPicPr>
          <p:cNvPr id="1236996" name="Picture 4"/>
          <p:cNvPicPr>
            <a:picLocks noChangeAspect="1" noChangeArrowheads="1"/>
          </p:cNvPicPr>
          <p:nvPr/>
        </p:nvPicPr>
        <p:blipFill>
          <a:blip r:embed="rId3" cstate="print"/>
          <a:srcRect l="2664" t="2995" r="2664" b="3255"/>
          <a:stretch>
            <a:fillRect/>
          </a:stretch>
        </p:blipFill>
        <p:spPr bwMode="auto">
          <a:xfrm>
            <a:off x="3838575" y="1047750"/>
            <a:ext cx="5076825" cy="3429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800" dirty="0" smtClean="0">
                <a:solidFill>
                  <a:srgbClr val="C00000"/>
                </a:solidFill>
              </a:rPr>
              <a:t>Noise Gain and CF: </a:t>
            </a:r>
            <a:br>
              <a:rPr lang="en-US" sz="2800" dirty="0" smtClean="0">
                <a:solidFill>
                  <a:srgbClr val="C00000"/>
                </a:solidFill>
              </a:rPr>
            </a:br>
            <a:r>
              <a:rPr lang="en-US" sz="2400" dirty="0" smtClean="0">
                <a:solidFill>
                  <a:srgbClr val="C00000"/>
                </a:solidFill>
              </a:rPr>
              <a:t>Programmable Power Supply (PPS) Design Example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198</a:t>
            </a:fld>
            <a:endParaRPr lang="en-US" dirty="0"/>
          </a:p>
        </p:txBody>
      </p:sp>
      <p:sp>
        <p:nvSpPr>
          <p:cNvPr id="6" name="TextBox 5"/>
          <p:cNvSpPr txBox="1"/>
          <p:nvPr/>
        </p:nvSpPr>
        <p:spPr>
          <a:xfrm>
            <a:off x="381000" y="1524000"/>
            <a:ext cx="4012637" cy="1631216"/>
          </a:xfrm>
          <a:prstGeom prst="rect">
            <a:avLst/>
          </a:prstGeom>
          <a:noFill/>
        </p:spPr>
        <p:txBody>
          <a:bodyPr wrap="none" rtlCol="0">
            <a:spAutoFit/>
          </a:bodyPr>
          <a:lstStyle/>
          <a:p>
            <a:r>
              <a:rPr lang="en-US" sz="2000" b="1" dirty="0" smtClean="0">
                <a:solidFill>
                  <a:srgbClr val="0000FF"/>
                </a:solidFill>
              </a:rPr>
              <a:t>Design for:</a:t>
            </a:r>
          </a:p>
          <a:p>
            <a:r>
              <a:rPr lang="en-US" sz="2000" b="1" dirty="0" smtClean="0">
                <a:solidFill>
                  <a:srgbClr val="0000FF"/>
                </a:solidFill>
              </a:rPr>
              <a:t>250nA&lt; Iout &lt;2A</a:t>
            </a:r>
          </a:p>
          <a:p>
            <a:r>
              <a:rPr lang="en-US" sz="2000" b="1" dirty="0" smtClean="0">
                <a:solidFill>
                  <a:srgbClr val="0000FF"/>
                </a:solidFill>
              </a:rPr>
              <a:t>Cload = 10</a:t>
            </a:r>
            <a:r>
              <a:rPr lang="el-GR" sz="2000" b="1" dirty="0" smtClean="0">
                <a:solidFill>
                  <a:srgbClr val="0000FF"/>
                </a:solidFill>
                <a:latin typeface="Arial"/>
                <a:cs typeface="Arial"/>
              </a:rPr>
              <a:t>μ</a:t>
            </a:r>
            <a:r>
              <a:rPr lang="en-US" sz="2000" b="1" dirty="0" smtClean="0">
                <a:solidFill>
                  <a:srgbClr val="0000FF"/>
                </a:solidFill>
                <a:latin typeface="Arial"/>
                <a:cs typeface="Arial"/>
              </a:rPr>
              <a:t>F</a:t>
            </a:r>
          </a:p>
          <a:p>
            <a:endParaRPr lang="en-US" sz="2000" b="1" dirty="0" smtClean="0">
              <a:solidFill>
                <a:srgbClr val="0000FF"/>
              </a:solidFill>
              <a:latin typeface="Arial"/>
              <a:cs typeface="Arial"/>
            </a:endParaRPr>
          </a:p>
          <a:p>
            <a:r>
              <a:rPr lang="en-US" sz="2000" b="1" dirty="0" smtClean="0">
                <a:solidFill>
                  <a:srgbClr val="0000FF"/>
                </a:solidFill>
                <a:latin typeface="Arial"/>
                <a:cs typeface="Arial"/>
              </a:rPr>
              <a:t>Check for stability at Iout range</a:t>
            </a:r>
            <a:endParaRPr lang="en-US" sz="2000" b="1" dirty="0">
              <a:solidFill>
                <a:srgbClr val="0000FF"/>
              </a:solidFill>
            </a:endParaRPr>
          </a:p>
        </p:txBody>
      </p:sp>
      <p:sp>
        <p:nvSpPr>
          <p:cNvPr id="7" name="Oval 6"/>
          <p:cNvSpPr/>
          <p:nvPr/>
        </p:nvSpPr>
        <p:spPr>
          <a:xfrm>
            <a:off x="2514600" y="4686300"/>
            <a:ext cx="742950" cy="209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05299" y="5467350"/>
            <a:ext cx="904876" cy="238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67450" y="2409825"/>
            <a:ext cx="590550" cy="200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067674" y="3181350"/>
            <a:ext cx="904876" cy="238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41486" y="4115428"/>
            <a:ext cx="2843471" cy="307777"/>
          </a:xfrm>
          <a:prstGeom prst="rect">
            <a:avLst/>
          </a:prstGeom>
          <a:noFill/>
        </p:spPr>
        <p:txBody>
          <a:bodyPr wrap="none" rtlCol="0">
            <a:spAutoFit/>
          </a:bodyPr>
          <a:lstStyle/>
          <a:p>
            <a:r>
              <a:rPr lang="en-US" sz="1400" dirty="0" smtClean="0"/>
              <a:t>DC and Transient Analysis Circuit</a:t>
            </a:r>
            <a:endParaRPr lang="en-US" sz="1400" dirty="0"/>
          </a:p>
        </p:txBody>
      </p:sp>
      <p:sp>
        <p:nvSpPr>
          <p:cNvPr id="15" name="Rectangle 14"/>
          <p:cNvSpPr/>
          <p:nvPr/>
        </p:nvSpPr>
        <p:spPr>
          <a:xfrm>
            <a:off x="174627" y="1063109"/>
            <a:ext cx="4352474" cy="369332"/>
          </a:xfrm>
          <a:prstGeom prst="rect">
            <a:avLst/>
          </a:prstGeom>
        </p:spPr>
        <p:txBody>
          <a:bodyPr wrap="none">
            <a:spAutoFit/>
          </a:bodyPr>
          <a:lstStyle/>
          <a:p>
            <a:pPr marL="342900" indent="-342900">
              <a:buAutoNum type="arabicParenR"/>
            </a:pPr>
            <a:r>
              <a:rPr lang="en-US" b="1" dirty="0" smtClean="0"/>
              <a:t>Define min and max load condition</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Original Transient Analysis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199</a:t>
            </a:fld>
            <a:endParaRPr lang="en-US" dirty="0"/>
          </a:p>
        </p:txBody>
      </p:sp>
      <p:pic>
        <p:nvPicPr>
          <p:cNvPr id="1320962" name="Picture 2"/>
          <p:cNvPicPr>
            <a:picLocks noChangeAspect="1" noChangeArrowheads="1"/>
          </p:cNvPicPr>
          <p:nvPr/>
        </p:nvPicPr>
        <p:blipFill>
          <a:blip r:embed="rId2" cstate="print"/>
          <a:srcRect/>
          <a:stretch>
            <a:fillRect/>
          </a:stretch>
        </p:blipFill>
        <p:spPr bwMode="auto">
          <a:xfrm>
            <a:off x="257175" y="909638"/>
            <a:ext cx="8335304" cy="5243512"/>
          </a:xfrm>
          <a:prstGeom prst="rect">
            <a:avLst/>
          </a:prstGeom>
          <a:noFill/>
          <a:ln w="9525">
            <a:noFill/>
            <a:miter lim="800000"/>
            <a:headEnd/>
            <a:tailEnd/>
          </a:ln>
          <a:effectLst/>
        </p:spPr>
      </p:pic>
      <p:sp>
        <p:nvSpPr>
          <p:cNvPr id="5" name="Rectangle 4"/>
          <p:cNvSpPr/>
          <p:nvPr/>
        </p:nvSpPr>
        <p:spPr>
          <a:xfrm>
            <a:off x="3368414" y="1269984"/>
            <a:ext cx="1251212" cy="41594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9C998CE0-E786-428B-96F1-9C29936BAD82}" type="slidenum">
              <a:rPr lang="en-US" smtClean="0"/>
              <a:pPr/>
              <a:t>2</a:t>
            </a:fld>
            <a:endParaRPr lang="en-US" dirty="0" smtClean="0"/>
          </a:p>
        </p:txBody>
      </p:sp>
      <p:sp>
        <p:nvSpPr>
          <p:cNvPr id="98307" name="Rectangle 2"/>
          <p:cNvSpPr>
            <a:spLocks noGrp="1" noChangeArrowheads="1"/>
          </p:cNvSpPr>
          <p:nvPr>
            <p:ph type="title"/>
          </p:nvPr>
        </p:nvSpPr>
        <p:spPr>
          <a:xfrm>
            <a:off x="232474" y="186830"/>
            <a:ext cx="8458200" cy="498970"/>
          </a:xfrm>
        </p:spPr>
        <p:txBody>
          <a:bodyPr/>
          <a:lstStyle/>
          <a:p>
            <a:pPr algn="ctr"/>
            <a:r>
              <a:rPr lang="en-US" dirty="0" smtClean="0">
                <a:solidFill>
                  <a:srgbClr val="C00000"/>
                </a:solidFill>
              </a:rPr>
              <a:t>Overview</a:t>
            </a:r>
          </a:p>
        </p:txBody>
      </p:sp>
      <p:sp>
        <p:nvSpPr>
          <p:cNvPr id="4" name="TextBox 3"/>
          <p:cNvSpPr txBox="1"/>
          <p:nvPr/>
        </p:nvSpPr>
        <p:spPr>
          <a:xfrm>
            <a:off x="367344" y="743964"/>
            <a:ext cx="8235140" cy="5447645"/>
          </a:xfrm>
          <a:prstGeom prst="rect">
            <a:avLst/>
          </a:prstGeom>
          <a:noFill/>
        </p:spPr>
        <p:txBody>
          <a:bodyPr wrap="none" rtlCol="0">
            <a:spAutoFit/>
          </a:bodyPr>
          <a:lstStyle/>
          <a:p>
            <a:r>
              <a:rPr lang="en-US" sz="2400" b="1" dirty="0" smtClean="0"/>
              <a:t>Main Presentation Focus:</a:t>
            </a:r>
          </a:p>
          <a:p>
            <a:pPr marL="342900" indent="-342900">
              <a:buAutoNum type="arabicParenR"/>
            </a:pPr>
            <a:r>
              <a:rPr lang="en-US" sz="2000" b="1" dirty="0" smtClean="0">
                <a:solidFill>
                  <a:srgbClr val="DE0000"/>
                </a:solidFill>
              </a:rPr>
              <a:t>Op Amp Stability Basics</a:t>
            </a:r>
          </a:p>
          <a:p>
            <a:pPr marL="342900" indent="-342900">
              <a:buAutoNum type="arabicParenR"/>
            </a:pPr>
            <a:r>
              <a:rPr lang="en-US" sz="2000" b="1" dirty="0" smtClean="0">
                <a:solidFill>
                  <a:srgbClr val="DE0000"/>
                </a:solidFill>
              </a:rPr>
              <a:t>Stability Analysis – Method 1 : Loaded Aol &amp; 1/</a:t>
            </a:r>
            <a:r>
              <a:rPr lang="en-US" sz="2000" b="1" dirty="0" smtClean="0">
                <a:solidFill>
                  <a:srgbClr val="DE0000"/>
                </a:solidFill>
                <a:latin typeface="Symbol" pitchFamily="18" charset="2"/>
              </a:rPr>
              <a:t>b</a:t>
            </a:r>
            <a:r>
              <a:rPr lang="en-US" sz="2000" b="1" dirty="0" smtClean="0">
                <a:solidFill>
                  <a:srgbClr val="DE0000"/>
                </a:solidFill>
              </a:rPr>
              <a:t> Technique</a:t>
            </a:r>
          </a:p>
          <a:p>
            <a:pPr marL="800100" lvl="1" indent="-342900"/>
            <a:r>
              <a:rPr lang="en-US" sz="2000" b="1" dirty="0" smtClean="0">
                <a:solidFill>
                  <a:srgbClr val="DE0000"/>
                </a:solidFill>
              </a:rPr>
              <a:t>A) Riso Compensation Technique for Output Capacitive Loads</a:t>
            </a:r>
          </a:p>
          <a:p>
            <a:pPr marL="342900" indent="-342900">
              <a:buAutoNum type="arabicParenR"/>
            </a:pPr>
            <a:r>
              <a:rPr lang="en-US" sz="2000" b="1" dirty="0" smtClean="0">
                <a:solidFill>
                  <a:srgbClr val="DE0000"/>
                </a:solidFill>
              </a:rPr>
              <a:t>Stability Analysis – Method 2 : Aol &amp; 1/</a:t>
            </a:r>
            <a:r>
              <a:rPr lang="en-US" sz="2000" b="1" dirty="0" smtClean="0">
                <a:solidFill>
                  <a:srgbClr val="DE0000"/>
                </a:solidFill>
                <a:latin typeface="Symbol" pitchFamily="18" charset="2"/>
              </a:rPr>
              <a:t>b</a:t>
            </a:r>
            <a:r>
              <a:rPr lang="en-US" sz="2000" b="1" dirty="0" smtClean="0">
                <a:solidFill>
                  <a:srgbClr val="DE0000"/>
                </a:solidFill>
              </a:rPr>
              <a:t> Technique</a:t>
            </a:r>
          </a:p>
          <a:p>
            <a:pPr marL="800100" lvl="1" indent="-342900">
              <a:buAutoNum type="alphaUcParenR"/>
            </a:pPr>
            <a:r>
              <a:rPr lang="en-US" sz="2000" b="1" dirty="0" smtClean="0">
                <a:solidFill>
                  <a:srgbClr val="DE0000"/>
                </a:solidFill>
              </a:rPr>
              <a:t>CF Compensation Technique for Input Capacitance </a:t>
            </a:r>
          </a:p>
          <a:p>
            <a:pPr marL="342900" indent="-342900">
              <a:buAutoNum type="arabicParenR"/>
            </a:pPr>
            <a:r>
              <a:rPr lang="en-US" sz="2000" b="1" dirty="0" smtClean="0">
                <a:solidFill>
                  <a:srgbClr val="DE0000"/>
                </a:solidFill>
              </a:rPr>
              <a:t>Stability Tricks and Rules of Thumb </a:t>
            </a:r>
          </a:p>
          <a:p>
            <a:pPr marL="342900" indent="-342900"/>
            <a:endParaRPr lang="en-US" sz="2000" dirty="0" smtClean="0"/>
          </a:p>
          <a:p>
            <a:pPr marL="342900" indent="-342900"/>
            <a:r>
              <a:rPr lang="en-US" sz="2400" b="1" dirty="0" smtClean="0"/>
              <a:t>Appendix:</a:t>
            </a:r>
          </a:p>
          <a:p>
            <a:pPr marL="457200" indent="-457200">
              <a:buAutoNum type="arabicParenR"/>
            </a:pPr>
            <a:r>
              <a:rPr lang="en-US" sz="2000" b="1" dirty="0" smtClean="0">
                <a:solidFill>
                  <a:srgbClr val="0000FF"/>
                </a:solidFill>
              </a:rPr>
              <a:t>Additional Useful Tools for your Analog Stability Toolbox</a:t>
            </a:r>
          </a:p>
          <a:p>
            <a:pPr marL="914400" lvl="1" indent="-457200">
              <a:buAutoNum type="alphaUcParenR"/>
            </a:pPr>
            <a:r>
              <a:rPr lang="en-US" sz="2000" b="1" dirty="0" smtClean="0">
                <a:solidFill>
                  <a:srgbClr val="0000FF"/>
                </a:solidFill>
              </a:rPr>
              <a:t>Op Amp Output Impedance</a:t>
            </a:r>
          </a:p>
          <a:p>
            <a:pPr marL="914400" lvl="1" indent="-457200">
              <a:buAutoNum type="alphaUcParenR"/>
            </a:pPr>
            <a:r>
              <a:rPr lang="en-US" sz="2000" b="1" dirty="0" smtClean="0">
                <a:solidFill>
                  <a:srgbClr val="0000FF"/>
                </a:solidFill>
              </a:rPr>
              <a:t>Pole and Zero: Magnitude and Phase on Bode Plots</a:t>
            </a:r>
          </a:p>
          <a:p>
            <a:pPr marL="914400" lvl="1" indent="-457200">
              <a:buAutoNum type="alphaUcParenR"/>
            </a:pPr>
            <a:r>
              <a:rPr lang="en-US" sz="2000" b="1" dirty="0" smtClean="0">
                <a:solidFill>
                  <a:srgbClr val="0000FF"/>
                </a:solidFill>
              </a:rPr>
              <a:t>Dual Feedback Paths and 1/</a:t>
            </a:r>
            <a:r>
              <a:rPr lang="en-US" sz="2000" b="1" dirty="0" smtClean="0">
                <a:solidFill>
                  <a:srgbClr val="0000FF"/>
                </a:solidFill>
                <a:latin typeface="Symbol" pitchFamily="18" charset="2"/>
              </a:rPr>
              <a:t>b</a:t>
            </a:r>
          </a:p>
          <a:p>
            <a:pPr marL="914400" lvl="1" indent="-457200">
              <a:buAutoNum type="alphaUcParenR"/>
            </a:pPr>
            <a:r>
              <a:rPr lang="en-US" sz="2000" b="1" dirty="0" smtClean="0">
                <a:solidFill>
                  <a:srgbClr val="0000FF"/>
                </a:solidFill>
                <a:latin typeface="+mj-lt"/>
              </a:rPr>
              <a:t>Non-Loop Stability Problems</a:t>
            </a:r>
          </a:p>
          <a:p>
            <a:pPr marL="342900" indent="-342900"/>
            <a:r>
              <a:rPr lang="en-US" sz="2000" b="1" dirty="0" smtClean="0">
                <a:solidFill>
                  <a:srgbClr val="0000FF"/>
                </a:solidFill>
              </a:rPr>
              <a:t>2) Nine different ways to stabilize op amps with capacitive loads</a:t>
            </a:r>
          </a:p>
          <a:p>
            <a:pPr marL="914400" lvl="1" indent="-457200"/>
            <a:r>
              <a:rPr lang="en-US" sz="2000" b="1" dirty="0" smtClean="0">
                <a:solidFill>
                  <a:srgbClr val="0000FF"/>
                </a:solidFill>
              </a:rPr>
              <a:t>A) Definition by example using TINA-TI simulations</a:t>
            </a:r>
          </a:p>
          <a:p>
            <a:pPr marL="457200" indent="-457200"/>
            <a:endParaRPr lang="en-US" sz="2000" b="1" dirty="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5"/>
          <p:cNvSpPr>
            <a:spLocks noGrp="1"/>
          </p:cNvSpPr>
          <p:nvPr>
            <p:ph type="sldNum" sz="quarter" idx="10"/>
          </p:nvPr>
        </p:nvSpPr>
        <p:spPr>
          <a:noFill/>
        </p:spPr>
        <p:txBody>
          <a:bodyPr/>
          <a:lstStyle/>
          <a:p>
            <a:fld id="{5B2FFFB8-6510-4115-A7C5-307931BC4599}" type="slidenum">
              <a:rPr lang="en-US"/>
              <a:pPr/>
              <a:t>20</a:t>
            </a:fld>
            <a:endParaRPr lang="en-US" dirty="0"/>
          </a:p>
        </p:txBody>
      </p:sp>
      <p:sp>
        <p:nvSpPr>
          <p:cNvPr id="9222" name="Text Box 8"/>
          <p:cNvSpPr txBox="1">
            <a:spLocks noChangeArrowheads="1"/>
          </p:cNvSpPr>
          <p:nvPr/>
        </p:nvSpPr>
        <p:spPr bwMode="auto">
          <a:xfrm>
            <a:off x="110454" y="3031920"/>
            <a:ext cx="3276600" cy="1003352"/>
          </a:xfrm>
          <a:prstGeom prst="rect">
            <a:avLst/>
          </a:prstGeom>
          <a:noFill/>
          <a:ln w="9525" algn="ctr">
            <a:noFill/>
            <a:miter lim="800000"/>
            <a:headEnd/>
            <a:tailEnd/>
          </a:ln>
        </p:spPr>
        <p:txBody>
          <a:bodyPr>
            <a:spAutoFit/>
          </a:bodyPr>
          <a:lstStyle/>
          <a:p>
            <a:pPr marL="342900" indent="-342900" algn="l">
              <a:lnSpc>
                <a:spcPct val="90000"/>
              </a:lnSpc>
              <a:spcBef>
                <a:spcPct val="50000"/>
              </a:spcBef>
            </a:pPr>
            <a:r>
              <a:rPr lang="en-US" sz="1600" b="1" dirty="0" smtClean="0">
                <a:solidFill>
                  <a:srgbClr val="FF0000"/>
                </a:solidFill>
              </a:rPr>
              <a:t>Op Amp Loop Gain Model</a:t>
            </a:r>
          </a:p>
          <a:p>
            <a:pPr marL="342900" indent="-342900" algn="l">
              <a:lnSpc>
                <a:spcPct val="90000"/>
              </a:lnSpc>
              <a:spcBef>
                <a:spcPct val="50000"/>
              </a:spcBef>
            </a:pPr>
            <a:r>
              <a:rPr lang="en-US" sz="1600" b="0" dirty="0" smtClean="0">
                <a:solidFill>
                  <a:schemeClr val="tx1"/>
                </a:solidFill>
              </a:rPr>
              <a:t>Op </a:t>
            </a:r>
            <a:r>
              <a:rPr lang="en-US" sz="1600" b="0" dirty="0">
                <a:solidFill>
                  <a:schemeClr val="tx1"/>
                </a:solidFill>
              </a:rPr>
              <a:t>Amp is “Closed Loop</a:t>
            </a:r>
            <a:r>
              <a:rPr lang="en-US" sz="1600" b="0" dirty="0" smtClean="0">
                <a:solidFill>
                  <a:schemeClr val="tx1"/>
                </a:solidFill>
              </a:rPr>
              <a:t>”</a:t>
            </a:r>
          </a:p>
          <a:p>
            <a:pPr marL="342900" indent="-342900" algn="l">
              <a:lnSpc>
                <a:spcPct val="90000"/>
              </a:lnSpc>
              <a:spcBef>
                <a:spcPct val="50000"/>
              </a:spcBef>
            </a:pPr>
            <a:r>
              <a:rPr lang="en-US" sz="1600" dirty="0" smtClean="0"/>
              <a:t>V</a:t>
            </a:r>
            <a:r>
              <a:rPr lang="en-US" sz="1600" baseline="-25000" dirty="0" smtClean="0"/>
              <a:t>OUT</a:t>
            </a:r>
            <a:r>
              <a:rPr lang="en-US" sz="1600" dirty="0" smtClean="0"/>
              <a:t>/V</a:t>
            </a:r>
            <a:r>
              <a:rPr lang="en-US" sz="1600" baseline="-25000" dirty="0" smtClean="0"/>
              <a:t>IN</a:t>
            </a:r>
            <a:r>
              <a:rPr lang="en-US" sz="1600" dirty="0" smtClean="0"/>
              <a:t> = Aol / (1+Aol</a:t>
            </a:r>
            <a:r>
              <a:rPr lang="en-US" sz="1600" dirty="0" smtClean="0">
                <a:latin typeface="Symbol" pitchFamily="18" charset="2"/>
              </a:rPr>
              <a:t>b</a:t>
            </a:r>
            <a:r>
              <a:rPr lang="en-US" sz="1600" dirty="0" smtClean="0"/>
              <a:t>)</a:t>
            </a:r>
            <a:endParaRPr lang="en-US" sz="1600" b="0" dirty="0">
              <a:solidFill>
                <a:schemeClr val="tx1"/>
              </a:solidFill>
            </a:endParaRPr>
          </a:p>
        </p:txBody>
      </p:sp>
      <p:sp>
        <p:nvSpPr>
          <p:cNvPr id="9223" name="Text Box 9"/>
          <p:cNvSpPr txBox="1">
            <a:spLocks noChangeArrowheads="1"/>
          </p:cNvSpPr>
          <p:nvPr/>
        </p:nvSpPr>
        <p:spPr bwMode="auto">
          <a:xfrm>
            <a:off x="3942825" y="3049711"/>
            <a:ext cx="4622334" cy="3114699"/>
          </a:xfrm>
          <a:prstGeom prst="rect">
            <a:avLst/>
          </a:prstGeom>
          <a:noFill/>
          <a:ln w="9525" algn="ctr">
            <a:noFill/>
            <a:miter lim="800000"/>
            <a:headEnd/>
            <a:tailEnd/>
          </a:ln>
        </p:spPr>
        <p:txBody>
          <a:bodyPr wrap="square">
            <a:spAutoFit/>
          </a:bodyPr>
          <a:lstStyle/>
          <a:p>
            <a:pPr marL="342900" indent="-342900" algn="l">
              <a:lnSpc>
                <a:spcPct val="90000"/>
              </a:lnSpc>
              <a:spcBef>
                <a:spcPct val="50000"/>
              </a:spcBef>
            </a:pPr>
            <a:r>
              <a:rPr lang="en-US" sz="1600" b="1" dirty="0">
                <a:solidFill>
                  <a:srgbClr val="FF0000"/>
                </a:solidFill>
              </a:rPr>
              <a:t>SPICE Loop Gain Test</a:t>
            </a:r>
            <a:r>
              <a:rPr lang="en-US" sz="1600" b="1" dirty="0" smtClean="0">
                <a:solidFill>
                  <a:srgbClr val="FF0000"/>
                </a:solidFill>
              </a:rPr>
              <a:t>:</a:t>
            </a:r>
          </a:p>
          <a:p>
            <a:pPr marL="342900" indent="-342900" algn="l">
              <a:lnSpc>
                <a:spcPct val="90000"/>
              </a:lnSpc>
              <a:spcBef>
                <a:spcPct val="50000"/>
              </a:spcBef>
            </a:pPr>
            <a:r>
              <a:rPr lang="en-US" sz="1400" b="1" i="1" dirty="0" smtClean="0"/>
              <a:t>Op Amp Loop Gain Test is an “Open Loop” Test</a:t>
            </a:r>
          </a:p>
          <a:p>
            <a:pPr marL="342900" indent="-342900" algn="l">
              <a:lnSpc>
                <a:spcPct val="90000"/>
              </a:lnSpc>
              <a:spcBef>
                <a:spcPct val="50000"/>
              </a:spcBef>
            </a:pPr>
            <a:r>
              <a:rPr lang="en-US" sz="1400" dirty="0" smtClean="0"/>
              <a:t>SPICE finds a DC Operating Point before it does an AC Analysis so loop must be closed for DC and open for AC. </a:t>
            </a:r>
            <a:endParaRPr lang="en-US" sz="1400" dirty="0"/>
          </a:p>
          <a:p>
            <a:pPr marL="342900" indent="-342900" algn="l">
              <a:lnSpc>
                <a:spcPct val="90000"/>
              </a:lnSpc>
              <a:spcBef>
                <a:spcPct val="50000"/>
              </a:spcBef>
            </a:pPr>
            <a:r>
              <a:rPr lang="en-US" sz="1400" b="0" dirty="0">
                <a:solidFill>
                  <a:schemeClr val="tx1"/>
                </a:solidFill>
              </a:rPr>
              <a:t>Break the Closed Loop at V</a:t>
            </a:r>
            <a:r>
              <a:rPr lang="en-US" sz="1400" b="0" baseline="-25000" dirty="0">
                <a:solidFill>
                  <a:schemeClr val="tx1"/>
                </a:solidFill>
              </a:rPr>
              <a:t>OUT</a:t>
            </a:r>
          </a:p>
          <a:p>
            <a:pPr marL="342900" indent="-342900" algn="l">
              <a:lnSpc>
                <a:spcPct val="90000"/>
              </a:lnSpc>
              <a:spcBef>
                <a:spcPct val="50000"/>
              </a:spcBef>
            </a:pPr>
            <a:r>
              <a:rPr lang="en-US" sz="1400" b="0" dirty="0">
                <a:solidFill>
                  <a:schemeClr val="tx1"/>
                </a:solidFill>
              </a:rPr>
              <a:t>Ground </a:t>
            </a:r>
            <a:r>
              <a:rPr lang="en-US" sz="1400" b="0" dirty="0" smtClean="0">
                <a:solidFill>
                  <a:schemeClr val="tx1"/>
                </a:solidFill>
              </a:rPr>
              <a:t>V</a:t>
            </a:r>
            <a:r>
              <a:rPr lang="en-US" sz="1400" b="0" baseline="-25000" dirty="0" smtClean="0">
                <a:solidFill>
                  <a:schemeClr val="tx1"/>
                </a:solidFill>
              </a:rPr>
              <a:t>IN </a:t>
            </a:r>
            <a:r>
              <a:rPr lang="en-US" sz="1400" dirty="0" smtClean="0"/>
              <a:t> </a:t>
            </a:r>
            <a:r>
              <a:rPr lang="en-US" sz="1400" dirty="0" smtClean="0">
                <a:sym typeface="Wingdings" pitchFamily="2" charset="2"/>
              </a:rPr>
              <a:t> source impedance low for AC analysis</a:t>
            </a:r>
            <a:endParaRPr lang="en-US" sz="1400" b="0" baseline="-25000" dirty="0">
              <a:solidFill>
                <a:schemeClr val="tx1"/>
              </a:solidFill>
            </a:endParaRPr>
          </a:p>
          <a:p>
            <a:pPr marL="342900" indent="-342900" algn="l">
              <a:lnSpc>
                <a:spcPct val="90000"/>
              </a:lnSpc>
              <a:spcBef>
                <a:spcPct val="50000"/>
              </a:spcBef>
            </a:pPr>
            <a:r>
              <a:rPr lang="en-US" sz="1400" b="1" dirty="0" smtClean="0">
                <a:solidFill>
                  <a:srgbClr val="0033CC"/>
                </a:solidFill>
              </a:rPr>
              <a:t>Inject: </a:t>
            </a:r>
            <a:r>
              <a:rPr lang="en-US" sz="1400" b="1" dirty="0">
                <a:solidFill>
                  <a:srgbClr val="0033CC"/>
                </a:solidFill>
              </a:rPr>
              <a:t>AC Source, </a:t>
            </a:r>
            <a:r>
              <a:rPr lang="en-US" sz="1400" b="1" dirty="0" smtClean="0">
                <a:solidFill>
                  <a:srgbClr val="0033CC"/>
                </a:solidFill>
              </a:rPr>
              <a:t>V</a:t>
            </a:r>
            <a:r>
              <a:rPr lang="en-US" sz="1400" b="1" baseline="-25000" dirty="0" smtClean="0">
                <a:solidFill>
                  <a:srgbClr val="0033CC"/>
                </a:solidFill>
              </a:rPr>
              <a:t>Test</a:t>
            </a:r>
            <a:r>
              <a:rPr lang="en-US" sz="1400" b="1" dirty="0" smtClean="0">
                <a:solidFill>
                  <a:srgbClr val="0033CC"/>
                </a:solidFill>
              </a:rPr>
              <a:t>, </a:t>
            </a:r>
            <a:r>
              <a:rPr lang="en-US" sz="1400" b="1" dirty="0">
                <a:solidFill>
                  <a:srgbClr val="0033CC"/>
                </a:solidFill>
              </a:rPr>
              <a:t>into </a:t>
            </a:r>
            <a:r>
              <a:rPr lang="en-US" sz="1400" b="1" dirty="0" smtClean="0">
                <a:solidFill>
                  <a:srgbClr val="0033CC"/>
                </a:solidFill>
              </a:rPr>
              <a:t>RF</a:t>
            </a:r>
          </a:p>
          <a:p>
            <a:pPr marL="342900" indent="-342900" algn="l">
              <a:lnSpc>
                <a:spcPct val="90000"/>
              </a:lnSpc>
              <a:spcBef>
                <a:spcPct val="50000"/>
              </a:spcBef>
            </a:pPr>
            <a:r>
              <a:rPr lang="en-US" sz="1400" b="1" dirty="0" smtClean="0">
                <a:solidFill>
                  <a:srgbClr val="0033CC"/>
                </a:solidFill>
              </a:rPr>
              <a:t>(Inject: AC Source into High Impedance Node)</a:t>
            </a:r>
            <a:endParaRPr lang="en-US" sz="1400" b="1" dirty="0">
              <a:solidFill>
                <a:srgbClr val="0033CC"/>
              </a:solidFill>
            </a:endParaRPr>
          </a:p>
          <a:p>
            <a:pPr marL="342900" indent="-342900" algn="l">
              <a:lnSpc>
                <a:spcPct val="90000"/>
              </a:lnSpc>
              <a:spcBef>
                <a:spcPct val="50000"/>
              </a:spcBef>
            </a:pPr>
            <a:r>
              <a:rPr lang="en-US" sz="1400" b="1" dirty="0" smtClean="0">
                <a:solidFill>
                  <a:srgbClr val="00CC00"/>
                </a:solidFill>
              </a:rPr>
              <a:t>Read: Aol</a:t>
            </a:r>
            <a:r>
              <a:rPr lang="el-GR" sz="1400" b="1" dirty="0">
                <a:solidFill>
                  <a:srgbClr val="00CC00"/>
                </a:solidFill>
                <a:cs typeface="Arial" charset="0"/>
              </a:rPr>
              <a:t>β</a:t>
            </a:r>
            <a:r>
              <a:rPr lang="en-US" sz="1400" b="1" dirty="0">
                <a:solidFill>
                  <a:srgbClr val="00CC00"/>
                </a:solidFill>
                <a:cs typeface="Arial" charset="0"/>
              </a:rPr>
              <a:t> = </a:t>
            </a:r>
            <a:r>
              <a:rPr lang="en-US" sz="1400" b="1" dirty="0" smtClean="0">
                <a:solidFill>
                  <a:srgbClr val="00CC00"/>
                </a:solidFill>
                <a:cs typeface="Arial" charset="0"/>
              </a:rPr>
              <a:t>Loop Gain = V</a:t>
            </a:r>
            <a:r>
              <a:rPr lang="en-US" sz="1400" b="1" baseline="-25000" dirty="0" smtClean="0">
                <a:solidFill>
                  <a:srgbClr val="00CC00"/>
                </a:solidFill>
                <a:cs typeface="Arial" charset="0"/>
              </a:rPr>
              <a:t>OUT</a:t>
            </a:r>
          </a:p>
          <a:p>
            <a:pPr marL="342900" indent="-342900" algn="l">
              <a:lnSpc>
                <a:spcPct val="90000"/>
              </a:lnSpc>
              <a:spcBef>
                <a:spcPct val="50000"/>
              </a:spcBef>
            </a:pPr>
            <a:r>
              <a:rPr lang="en-US" sz="1400" b="1" dirty="0" smtClean="0">
                <a:solidFill>
                  <a:srgbClr val="00CC00"/>
                </a:solidFill>
              </a:rPr>
              <a:t>(Read: Loop Gain from Low Impedance Node)</a:t>
            </a:r>
            <a:endParaRPr lang="el-GR" sz="1600" b="1" baseline="-25000" dirty="0">
              <a:solidFill>
                <a:srgbClr val="00CC00"/>
              </a:solidFill>
              <a:cs typeface="Arial" charset="0"/>
            </a:endParaRPr>
          </a:p>
        </p:txBody>
      </p:sp>
      <p:pic>
        <p:nvPicPr>
          <p:cNvPr id="74758" name="Picture 6"/>
          <p:cNvPicPr>
            <a:picLocks noChangeAspect="1" noChangeArrowheads="1"/>
          </p:cNvPicPr>
          <p:nvPr/>
        </p:nvPicPr>
        <p:blipFill>
          <a:blip r:embed="rId3" cstate="print"/>
          <a:srcRect/>
          <a:stretch>
            <a:fillRect/>
          </a:stretch>
        </p:blipFill>
        <p:spPr bwMode="auto">
          <a:xfrm>
            <a:off x="4095312" y="408775"/>
            <a:ext cx="4394346" cy="2541181"/>
          </a:xfrm>
          <a:prstGeom prst="rect">
            <a:avLst/>
          </a:prstGeom>
          <a:noFill/>
          <a:ln w="9525">
            <a:noFill/>
            <a:miter lim="800000"/>
            <a:headEnd/>
            <a:tailEnd/>
          </a:ln>
          <a:effectLst/>
        </p:spPr>
      </p:pic>
      <p:pic>
        <p:nvPicPr>
          <p:cNvPr id="74759" name="Picture 7"/>
          <p:cNvPicPr>
            <a:picLocks noChangeAspect="1" noChangeArrowheads="1"/>
          </p:cNvPicPr>
          <p:nvPr/>
        </p:nvPicPr>
        <p:blipFill>
          <a:blip r:embed="rId4" cstate="print"/>
          <a:srcRect/>
          <a:stretch>
            <a:fillRect/>
          </a:stretch>
        </p:blipFill>
        <p:spPr bwMode="auto">
          <a:xfrm>
            <a:off x="187718" y="728255"/>
            <a:ext cx="3049294" cy="2165947"/>
          </a:xfrm>
          <a:prstGeom prst="rect">
            <a:avLst/>
          </a:prstGeom>
          <a:noFill/>
          <a:ln w="9525">
            <a:noFill/>
            <a:miter lim="800000"/>
            <a:headEnd/>
            <a:tailEnd/>
          </a:ln>
          <a:effectLst/>
        </p:spPr>
      </p:pic>
      <p:sp>
        <p:nvSpPr>
          <p:cNvPr id="16" name="Title 15"/>
          <p:cNvSpPr>
            <a:spLocks noGrp="1"/>
          </p:cNvSpPr>
          <p:nvPr>
            <p:ph type="title"/>
          </p:nvPr>
        </p:nvSpPr>
        <p:spPr>
          <a:xfrm>
            <a:off x="255864" y="173970"/>
            <a:ext cx="8229600" cy="564261"/>
          </a:xfrm>
        </p:spPr>
        <p:txBody>
          <a:bodyPr/>
          <a:lstStyle/>
          <a:p>
            <a:r>
              <a:rPr lang="en-US" sz="2800" dirty="0" smtClean="0">
                <a:solidFill>
                  <a:srgbClr val="C00000"/>
                </a:solidFill>
              </a:rPr>
              <a:t>Traditional Loop Gain Tes</a:t>
            </a:r>
            <a:r>
              <a:rPr lang="en-US" dirty="0" smtClean="0">
                <a:solidFill>
                  <a:srgbClr val="C00000"/>
                </a:solidFill>
              </a:rPr>
              <a:t>t</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151000" y="115247"/>
            <a:ext cx="8726299"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Noise Gain and CF Compensation Design Steps</a:t>
            </a:r>
            <a:br>
              <a:rPr lang="en-US" sz="2800" b="1" dirty="0" smtClean="0">
                <a:solidFill>
                  <a:srgbClr val="C00000"/>
                </a:solidFill>
              </a:rPr>
            </a:br>
            <a:endParaRPr lang="el-GR" sz="2800" b="1" dirty="0" smtClean="0">
              <a:solidFill>
                <a:srgbClr val="C00000"/>
              </a:solidFill>
            </a:endParaRPr>
          </a:p>
        </p:txBody>
      </p:sp>
      <p:sp>
        <p:nvSpPr>
          <p:cNvPr id="11" name="TextBox 10"/>
          <p:cNvSpPr txBox="1"/>
          <p:nvPr/>
        </p:nvSpPr>
        <p:spPr>
          <a:xfrm>
            <a:off x="118547" y="661422"/>
            <a:ext cx="8987353" cy="5247590"/>
          </a:xfrm>
          <a:prstGeom prst="rect">
            <a:avLst/>
          </a:prstGeom>
          <a:noFill/>
        </p:spPr>
        <p:txBody>
          <a:bodyPr wrap="square" rtlCol="0">
            <a:spAutoFit/>
          </a:bodyPr>
          <a:lstStyle/>
          <a:p>
            <a:pPr marL="342900" indent="-342900">
              <a:buAutoNum type="arabicParenR"/>
            </a:pPr>
            <a:r>
              <a:rPr lang="en-US" dirty="0" smtClean="0"/>
              <a:t>Define min and max load condition</a:t>
            </a:r>
          </a:p>
          <a:p>
            <a:pPr marL="342900" indent="-342900">
              <a:buAutoNum type="arabicParenR"/>
            </a:pPr>
            <a:endParaRPr lang="en-US" sz="900" dirty="0" smtClean="0"/>
          </a:p>
          <a:p>
            <a:pPr marL="342900" indent="-342900">
              <a:buAutoNum type="arabicParenR"/>
            </a:pPr>
            <a:r>
              <a:rPr lang="en-US" dirty="0" smtClean="0"/>
              <a:t>SPICE simulation for Loaded Aol curves (min and max load)</a:t>
            </a:r>
          </a:p>
          <a:p>
            <a:pPr marL="800100" lvl="1" indent="-342900"/>
            <a:endParaRPr lang="en-US" sz="900" dirty="0" smtClean="0"/>
          </a:p>
          <a:p>
            <a:pPr marL="342900" indent="-342900">
              <a:buAutoNum type="arabicParenR"/>
            </a:pPr>
            <a:r>
              <a:rPr lang="en-US" dirty="0" smtClean="0"/>
              <a:t>Plot Desired 1/</a:t>
            </a:r>
            <a:r>
              <a:rPr lang="en-US" dirty="0" smtClean="0">
                <a:latin typeface="Symbol" pitchFamily="18" charset="2"/>
              </a:rPr>
              <a:t>b</a:t>
            </a:r>
            <a:r>
              <a:rPr lang="en-US" dirty="0" smtClean="0"/>
              <a:t> on Loaded Aol curves (min and max load)</a:t>
            </a:r>
          </a:p>
          <a:p>
            <a:pPr marL="800100" lvl="1" indent="-342900"/>
            <a:r>
              <a:rPr lang="en-US" dirty="0" smtClean="0"/>
              <a:t>A) Use Noise Gain and CF Compensation</a:t>
            </a:r>
          </a:p>
          <a:p>
            <a:pPr marL="342900" indent="-342900"/>
            <a:endParaRPr lang="en-US" sz="900" dirty="0" smtClean="0"/>
          </a:p>
          <a:p>
            <a:pPr marL="342900" indent="-342900"/>
            <a:r>
              <a:rPr lang="en-US" dirty="0" smtClean="0"/>
              <a:t>4)   From Desired 1/</a:t>
            </a:r>
            <a:r>
              <a:rPr lang="en-US" dirty="0" smtClean="0">
                <a:latin typeface="Symbol" pitchFamily="18" charset="2"/>
              </a:rPr>
              <a:t>b </a:t>
            </a:r>
            <a:r>
              <a:rPr lang="en-US" dirty="0" err="1" smtClean="0">
                <a:latin typeface="+mj-lt"/>
              </a:rPr>
              <a:t>detemine</a:t>
            </a:r>
            <a:r>
              <a:rPr lang="en-US" dirty="0" smtClean="0">
                <a:latin typeface="+mj-lt"/>
              </a:rPr>
              <a:t> fp3, fp4, and Mid-Band Gain</a:t>
            </a:r>
            <a:endParaRPr lang="en-US" dirty="0" smtClean="0"/>
          </a:p>
          <a:p>
            <a:pPr marL="800100" lvl="1" indent="-342900"/>
            <a:endParaRPr lang="en-US" sz="900" dirty="0" smtClean="0"/>
          </a:p>
          <a:p>
            <a:pPr marL="342900" indent="-342900"/>
            <a:r>
              <a:rPr lang="en-US" dirty="0" smtClean="0"/>
              <a:t>5)  Compute values for RF, CF, </a:t>
            </a:r>
            <a:r>
              <a:rPr lang="en-US" dirty="0" err="1" smtClean="0"/>
              <a:t>Rn</a:t>
            </a:r>
            <a:r>
              <a:rPr lang="en-US" dirty="0" smtClean="0"/>
              <a:t>, </a:t>
            </a:r>
            <a:r>
              <a:rPr lang="en-US" dirty="0" err="1" smtClean="0"/>
              <a:t>Cn</a:t>
            </a:r>
            <a:r>
              <a:rPr lang="en-US" dirty="0" smtClean="0"/>
              <a:t> based on plotted fp3, fp4, Mid-Band Gain</a:t>
            </a:r>
          </a:p>
          <a:p>
            <a:pPr marL="342900" indent="-342900"/>
            <a:endParaRPr lang="en-US" sz="900" dirty="0" smtClean="0"/>
          </a:p>
          <a:p>
            <a:pPr marL="342900" indent="-342900"/>
            <a:r>
              <a:rPr lang="en-US" dirty="0" smtClean="0"/>
              <a:t>6)  SPICE simulation w/final compensation for Loop Gain (</a:t>
            </a:r>
            <a:r>
              <a:rPr lang="en-US" dirty="0" err="1" smtClean="0"/>
              <a:t>Aol</a:t>
            </a:r>
            <a:r>
              <a:rPr lang="en-US" dirty="0" err="1" smtClean="0">
                <a:latin typeface="Symbol" pitchFamily="18" charset="2"/>
              </a:rPr>
              <a:t>b</a:t>
            </a:r>
            <a:r>
              <a:rPr lang="en-US" dirty="0" smtClean="0"/>
              <a:t>) Magnitude and Phase</a:t>
            </a:r>
          </a:p>
          <a:p>
            <a:pPr marL="342900" indent="-342900"/>
            <a:endParaRPr lang="en-US" sz="900" dirty="0" smtClean="0"/>
          </a:p>
          <a:p>
            <a:pPr marL="342900" indent="-342900"/>
            <a:r>
              <a:rPr lang="en-US" dirty="0" smtClean="0"/>
              <a:t>7)   Adjust Compensation if greater Loop Gain (</a:t>
            </a:r>
            <a:r>
              <a:rPr lang="en-US" dirty="0" err="1" smtClean="0"/>
              <a:t>Aol</a:t>
            </a:r>
            <a:r>
              <a:rPr lang="en-US" dirty="0" err="1" smtClean="0">
                <a:latin typeface="Symbol" pitchFamily="18" charset="2"/>
              </a:rPr>
              <a:t>b</a:t>
            </a:r>
            <a:r>
              <a:rPr lang="en-US" dirty="0" smtClean="0"/>
              <a:t>) phase margin desired</a:t>
            </a:r>
          </a:p>
          <a:p>
            <a:pPr marL="342900" indent="-342900"/>
            <a:endParaRPr lang="en-US" sz="900" dirty="0" smtClean="0"/>
          </a:p>
          <a:p>
            <a:pPr marL="457200" indent="-457200"/>
            <a:r>
              <a:rPr lang="en-US" dirty="0" smtClean="0"/>
              <a:t>8)  Check closed loop AC response for VOUT/VIN</a:t>
            </a:r>
          </a:p>
          <a:p>
            <a:pPr marL="914400" lvl="1" indent="-457200">
              <a:buAutoNum type="alphaUcParenR"/>
            </a:pPr>
            <a:r>
              <a:rPr lang="en-US" dirty="0" smtClean="0"/>
              <a:t>Look for peaking which indicates marginal stability</a:t>
            </a:r>
          </a:p>
          <a:p>
            <a:pPr marL="914400" lvl="1" indent="-457200">
              <a:buAutoNum type="alphaUcParenR"/>
            </a:pPr>
            <a:r>
              <a:rPr lang="en-US" dirty="0" smtClean="0"/>
              <a:t>Check if closed AC response is acceptable for end application</a:t>
            </a:r>
          </a:p>
          <a:p>
            <a:pPr marL="342900" indent="-342900"/>
            <a:endParaRPr lang="en-US" sz="900" dirty="0" smtClean="0"/>
          </a:p>
          <a:p>
            <a:pPr marL="457200" indent="-457200"/>
            <a:r>
              <a:rPr lang="en-US" dirty="0" smtClean="0"/>
              <a:t>9)  Check Transient response for VOUT/VIN </a:t>
            </a:r>
          </a:p>
          <a:p>
            <a:pPr marL="914400" lvl="1" indent="-457200"/>
            <a:r>
              <a:rPr lang="en-US" dirty="0" smtClean="0"/>
              <a:t>A) Overshoot and ringing in the time domain indicates marginal stability </a:t>
            </a:r>
          </a:p>
          <a:p>
            <a:pPr marL="342900" indent="-342900"/>
            <a:endParaRPr lang="en-US" sz="2000" dirty="0"/>
          </a:p>
        </p:txBody>
      </p:sp>
      <p:sp>
        <p:nvSpPr>
          <p:cNvPr id="4"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200</a:t>
            </a:fld>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2) Loop Gain Check for Loaded Aol</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201</a:t>
            </a:fld>
            <a:endParaRPr lang="en-US" dirty="0"/>
          </a:p>
        </p:txBody>
      </p:sp>
      <p:pic>
        <p:nvPicPr>
          <p:cNvPr id="1321986" name="Picture 2"/>
          <p:cNvPicPr>
            <a:picLocks noChangeAspect="1" noChangeArrowheads="1"/>
          </p:cNvPicPr>
          <p:nvPr/>
        </p:nvPicPr>
        <p:blipFill>
          <a:blip r:embed="rId2" cstate="print"/>
          <a:srcRect/>
          <a:stretch>
            <a:fillRect/>
          </a:stretch>
        </p:blipFill>
        <p:spPr bwMode="auto">
          <a:xfrm>
            <a:off x="1023938" y="938212"/>
            <a:ext cx="6366482" cy="4281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3010" name="Picture 2"/>
          <p:cNvPicPr>
            <a:picLocks noChangeAspect="1" noChangeArrowheads="1"/>
          </p:cNvPicPr>
          <p:nvPr/>
        </p:nvPicPr>
        <p:blipFill>
          <a:blip r:embed="rId3" cstate="print"/>
          <a:srcRect/>
          <a:stretch>
            <a:fillRect/>
          </a:stretch>
        </p:blipFill>
        <p:spPr bwMode="auto">
          <a:xfrm>
            <a:off x="9525" y="609600"/>
            <a:ext cx="9020175" cy="5674345"/>
          </a:xfrm>
          <a:prstGeom prst="rect">
            <a:avLst/>
          </a:prstGeom>
          <a:noFill/>
          <a:ln w="9525">
            <a:noFill/>
            <a:miter lim="800000"/>
            <a:headEnd/>
            <a:tailEnd/>
          </a:ln>
          <a:effectLst/>
        </p:spPr>
      </p:pic>
      <p:sp>
        <p:nvSpPr>
          <p:cNvPr id="2" name="Title 1"/>
          <p:cNvSpPr>
            <a:spLocks noGrp="1"/>
          </p:cNvSpPr>
          <p:nvPr>
            <p:ph type="title"/>
          </p:nvPr>
        </p:nvSpPr>
        <p:spPr>
          <a:xfrm>
            <a:off x="126999" y="142875"/>
            <a:ext cx="5445125" cy="638175"/>
          </a:xfrm>
        </p:spPr>
        <p:txBody>
          <a:bodyPr/>
          <a:lstStyle/>
          <a:p>
            <a:r>
              <a:rPr lang="en-US" sz="2400" dirty="0" smtClean="0">
                <a:solidFill>
                  <a:srgbClr val="C00000"/>
                </a:solidFill>
              </a:rPr>
              <a:t>2),3),4)  Loaded Aol and Desired 1/</a:t>
            </a:r>
            <a:r>
              <a:rPr lang="el-GR" sz="2400" dirty="0" smtClean="0">
                <a:solidFill>
                  <a:srgbClr val="C00000"/>
                </a:solidFill>
                <a:latin typeface="Arial"/>
                <a:cs typeface="Arial"/>
              </a:rPr>
              <a:t>β</a:t>
            </a:r>
            <a:endParaRPr lang="en-US" sz="24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202</a:t>
            </a:fld>
            <a:endParaRPr lang="en-US" dirty="0"/>
          </a:p>
        </p:txBody>
      </p:sp>
      <p:sp>
        <p:nvSpPr>
          <p:cNvPr id="5" name="Rectangle 4"/>
          <p:cNvSpPr/>
          <p:nvPr/>
        </p:nvSpPr>
        <p:spPr>
          <a:xfrm>
            <a:off x="3196964" y="1069959"/>
            <a:ext cx="1346462" cy="41594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30238" y="2486025"/>
            <a:ext cx="1613161"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48100" y="3257550"/>
            <a:ext cx="552450"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6688" y="3267075"/>
            <a:ext cx="670187"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19650" y="685800"/>
            <a:ext cx="3873048" cy="1323439"/>
          </a:xfrm>
          <a:prstGeom prst="rect">
            <a:avLst/>
          </a:prstGeom>
          <a:solidFill>
            <a:schemeClr val="bg1"/>
          </a:solidFill>
          <a:ln>
            <a:solidFill>
              <a:srgbClr val="FF0000"/>
            </a:solidFill>
          </a:ln>
        </p:spPr>
        <p:txBody>
          <a:bodyPr wrap="none" rtlCol="0">
            <a:spAutoFit/>
          </a:bodyPr>
          <a:lstStyle/>
          <a:p>
            <a:r>
              <a:rPr lang="en-US" sz="1600" dirty="0" smtClean="0"/>
              <a:t>On Loaded Aol Curves add Desired 1/</a:t>
            </a:r>
            <a:r>
              <a:rPr lang="el-GR" sz="1600" dirty="0" smtClean="0">
                <a:latin typeface="Arial"/>
                <a:cs typeface="Arial"/>
              </a:rPr>
              <a:t>β</a:t>
            </a:r>
            <a:r>
              <a:rPr lang="en-US" sz="1600" dirty="0" smtClean="0">
                <a:latin typeface="Arial"/>
                <a:cs typeface="Arial"/>
              </a:rPr>
              <a:t>:</a:t>
            </a:r>
          </a:p>
          <a:p>
            <a:r>
              <a:rPr lang="en-US" sz="1600" dirty="0" smtClean="0"/>
              <a:t>Noise Gain &amp; CF Compensation</a:t>
            </a:r>
          </a:p>
          <a:p>
            <a:pPr marL="342900" indent="-342900">
              <a:buAutoNum type="arabicParenR"/>
            </a:pPr>
            <a:r>
              <a:rPr lang="en-US" sz="1600" dirty="0" smtClean="0"/>
              <a:t>fp3=336Hz</a:t>
            </a:r>
          </a:p>
          <a:p>
            <a:pPr marL="342900" indent="-342900">
              <a:buAutoNum type="arabicParenR"/>
            </a:pPr>
            <a:r>
              <a:rPr lang="en-US" sz="1600" dirty="0" smtClean="0"/>
              <a:t>fp4=10.6kHz</a:t>
            </a:r>
          </a:p>
          <a:p>
            <a:pPr marL="342900" indent="-342900">
              <a:buAutoNum type="arabicParenR"/>
            </a:pPr>
            <a:r>
              <a:rPr lang="en-US" sz="1600" dirty="0" smtClean="0"/>
              <a:t>Mid-Band Gain = 30dB</a:t>
            </a:r>
            <a:endParaRPr lang="en-US" sz="1600"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4038" name="Picture 6"/>
          <p:cNvPicPr>
            <a:picLocks noChangeAspect="1" noChangeArrowheads="1"/>
          </p:cNvPicPr>
          <p:nvPr/>
        </p:nvPicPr>
        <p:blipFill>
          <a:blip r:embed="rId3" cstate="print"/>
          <a:srcRect/>
          <a:stretch>
            <a:fillRect/>
          </a:stretch>
        </p:blipFill>
        <p:spPr bwMode="auto">
          <a:xfrm>
            <a:off x="0" y="1039813"/>
            <a:ext cx="5609221" cy="4005262"/>
          </a:xfrm>
          <a:prstGeom prst="rect">
            <a:avLst/>
          </a:prstGeom>
          <a:noFill/>
          <a:ln w="9525">
            <a:noFill/>
            <a:miter lim="800000"/>
            <a:headEnd/>
            <a:tailEnd/>
          </a:ln>
          <a:effectLst/>
        </p:spPr>
      </p:pic>
      <p:sp>
        <p:nvSpPr>
          <p:cNvPr id="2" name="Title 1"/>
          <p:cNvSpPr>
            <a:spLocks noGrp="1"/>
          </p:cNvSpPr>
          <p:nvPr>
            <p:ph type="title"/>
          </p:nvPr>
        </p:nvSpPr>
        <p:spPr>
          <a:xfrm>
            <a:off x="117475" y="142875"/>
            <a:ext cx="8458200" cy="593725"/>
          </a:xfrm>
        </p:spPr>
        <p:txBody>
          <a:bodyPr/>
          <a:lstStyle/>
          <a:p>
            <a:r>
              <a:rPr lang="en-US" sz="2800" dirty="0" smtClean="0">
                <a:solidFill>
                  <a:srgbClr val="C00000"/>
                </a:solidFill>
              </a:rPr>
              <a:t>5) Noise Gain and CF Compensation</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203</a:t>
            </a:fld>
            <a:endParaRPr lang="en-US" dirty="0"/>
          </a:p>
        </p:txBody>
      </p:sp>
      <p:graphicFrame>
        <p:nvGraphicFramePr>
          <p:cNvPr id="6" name="Object 5"/>
          <p:cNvGraphicFramePr>
            <a:graphicFrameLocks noChangeAspect="1"/>
          </p:cNvGraphicFramePr>
          <p:nvPr/>
        </p:nvGraphicFramePr>
        <p:xfrm>
          <a:off x="5537200" y="1847850"/>
          <a:ext cx="3486150" cy="4244975"/>
        </p:xfrm>
        <a:graphic>
          <a:graphicData uri="http://schemas.openxmlformats.org/presentationml/2006/ole">
            <p:oleObj spid="_x0000_s1065986" name="Equation" r:id="rId4" imgW="4089240" imgH="4978080" progId="Equation.3">
              <p:embed/>
            </p:oleObj>
          </a:graphicData>
        </a:graphic>
      </p:graphicFrame>
      <p:sp>
        <p:nvSpPr>
          <p:cNvPr id="9" name="TextBox 8"/>
          <p:cNvSpPr txBox="1"/>
          <p:nvPr/>
        </p:nvSpPr>
        <p:spPr>
          <a:xfrm>
            <a:off x="5886450" y="704850"/>
            <a:ext cx="3114675" cy="1077218"/>
          </a:xfrm>
          <a:prstGeom prst="rect">
            <a:avLst/>
          </a:prstGeom>
          <a:solidFill>
            <a:schemeClr val="bg1"/>
          </a:solidFill>
          <a:ln>
            <a:solidFill>
              <a:srgbClr val="FF0000"/>
            </a:solidFill>
          </a:ln>
        </p:spPr>
        <p:txBody>
          <a:bodyPr wrap="square" rtlCol="0">
            <a:spAutoFit/>
          </a:bodyPr>
          <a:lstStyle/>
          <a:p>
            <a:r>
              <a:rPr lang="en-US" sz="1600" dirty="0" smtClean="0"/>
              <a:t>Noise Gain &amp; CF Compensation</a:t>
            </a:r>
          </a:p>
          <a:p>
            <a:pPr marL="342900" indent="-342900">
              <a:buAutoNum type="arabicParenR"/>
            </a:pPr>
            <a:r>
              <a:rPr lang="en-US" sz="1600" dirty="0" smtClean="0"/>
              <a:t>fp3=336Hz</a:t>
            </a:r>
          </a:p>
          <a:p>
            <a:pPr marL="342900" indent="-342900">
              <a:buAutoNum type="arabicParenR"/>
            </a:pPr>
            <a:r>
              <a:rPr lang="en-US" sz="1600" dirty="0" smtClean="0"/>
              <a:t>fp4=10.6kHz</a:t>
            </a:r>
          </a:p>
          <a:p>
            <a:pPr marL="342900" indent="-342900">
              <a:buAutoNum type="arabicParenR"/>
            </a:pPr>
            <a:r>
              <a:rPr lang="en-US" sz="1600" dirty="0" smtClean="0"/>
              <a:t>Mid-Band Gain = 30dB</a:t>
            </a:r>
            <a:endParaRPr lang="en-US" sz="1600" dirty="0"/>
          </a:p>
        </p:txBody>
      </p:sp>
      <p:sp>
        <p:nvSpPr>
          <p:cNvPr id="10" name="TextBox 9"/>
          <p:cNvSpPr txBox="1"/>
          <p:nvPr/>
        </p:nvSpPr>
        <p:spPr>
          <a:xfrm>
            <a:off x="351692" y="4916435"/>
            <a:ext cx="3980449" cy="338554"/>
          </a:xfrm>
          <a:prstGeom prst="rect">
            <a:avLst/>
          </a:prstGeom>
          <a:noFill/>
        </p:spPr>
        <p:txBody>
          <a:bodyPr wrap="none" rtlCol="0">
            <a:spAutoFit/>
          </a:bodyPr>
          <a:lstStyle/>
          <a:p>
            <a:r>
              <a:rPr lang="en-US" sz="1600" dirty="0" smtClean="0"/>
              <a:t>Loop Gain (</a:t>
            </a:r>
            <a:r>
              <a:rPr lang="en-US" sz="1600" dirty="0" err="1" smtClean="0"/>
              <a:t>Aol</a:t>
            </a:r>
            <a:r>
              <a:rPr lang="el-GR" sz="1600" dirty="0" smtClean="0">
                <a:latin typeface="Arial"/>
                <a:cs typeface="Arial"/>
              </a:rPr>
              <a:t>β</a:t>
            </a:r>
            <a:r>
              <a:rPr lang="en-US" sz="1600" dirty="0" smtClean="0">
                <a:latin typeface="Arial"/>
                <a:cs typeface="Arial"/>
              </a:rPr>
              <a:t>), Loaded Aol, 1/</a:t>
            </a:r>
            <a:r>
              <a:rPr lang="el-GR" sz="1600" dirty="0" smtClean="0">
                <a:latin typeface="Arial"/>
                <a:cs typeface="Arial"/>
              </a:rPr>
              <a:t> β</a:t>
            </a:r>
            <a:r>
              <a:rPr lang="en-US" sz="1600" dirty="0" smtClean="0">
                <a:latin typeface="Arial"/>
                <a:cs typeface="Arial"/>
              </a:rPr>
              <a:t> Circuit</a:t>
            </a:r>
            <a:endParaRPr lang="en-US" sz="1600"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5) Final Compensation: 1/</a:t>
            </a:r>
            <a:r>
              <a:rPr lang="el-GR" sz="2800" dirty="0" smtClean="0">
                <a:solidFill>
                  <a:srgbClr val="C00000"/>
                </a:solidFill>
                <a:latin typeface="Arial"/>
                <a:cs typeface="Arial"/>
              </a:rPr>
              <a:t>β</a:t>
            </a:r>
            <a:r>
              <a:rPr lang="en-US" sz="2800" dirty="0" smtClean="0">
                <a:solidFill>
                  <a:srgbClr val="C00000"/>
                </a:solidFill>
                <a:latin typeface="Arial"/>
                <a:cs typeface="Arial"/>
              </a:rPr>
              <a:t> &amp; Loaded Aol</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204</a:t>
            </a:fld>
            <a:endParaRPr lang="en-US" dirty="0"/>
          </a:p>
        </p:txBody>
      </p:sp>
      <p:pic>
        <p:nvPicPr>
          <p:cNvPr id="1325058" name="Picture 2"/>
          <p:cNvPicPr>
            <a:picLocks noChangeAspect="1" noChangeArrowheads="1"/>
          </p:cNvPicPr>
          <p:nvPr/>
        </p:nvPicPr>
        <p:blipFill>
          <a:blip r:embed="rId2" cstate="print"/>
          <a:srcRect/>
          <a:stretch>
            <a:fillRect/>
          </a:stretch>
        </p:blipFill>
        <p:spPr bwMode="auto">
          <a:xfrm>
            <a:off x="133350" y="652463"/>
            <a:ext cx="8820150" cy="5662040"/>
          </a:xfrm>
          <a:prstGeom prst="rect">
            <a:avLst/>
          </a:prstGeom>
          <a:noFill/>
          <a:ln w="9525">
            <a:noFill/>
            <a:miter lim="800000"/>
            <a:headEnd/>
            <a:tailEnd/>
          </a:ln>
          <a:effectLst/>
        </p:spPr>
      </p:pic>
      <p:sp>
        <p:nvSpPr>
          <p:cNvPr id="5" name="Rectangle 4"/>
          <p:cNvSpPr/>
          <p:nvPr/>
        </p:nvSpPr>
        <p:spPr>
          <a:xfrm>
            <a:off x="3092189" y="1209675"/>
            <a:ext cx="1413136" cy="2190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60006" y="3324224"/>
            <a:ext cx="521494"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43424" y="3350417"/>
            <a:ext cx="721519" cy="4024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39106" y="2800350"/>
            <a:ext cx="311944" cy="209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6083" name="Picture 3"/>
          <p:cNvPicPr>
            <a:picLocks noChangeAspect="1" noChangeArrowheads="1"/>
          </p:cNvPicPr>
          <p:nvPr/>
        </p:nvPicPr>
        <p:blipFill>
          <a:blip r:embed="rId3" cstate="print"/>
          <a:srcRect/>
          <a:stretch>
            <a:fillRect/>
          </a:stretch>
        </p:blipFill>
        <p:spPr bwMode="auto">
          <a:xfrm>
            <a:off x="-15861" y="633044"/>
            <a:ext cx="9104768" cy="5727561"/>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800" dirty="0" smtClean="0">
                <a:solidFill>
                  <a:srgbClr val="C00000"/>
                </a:solidFill>
              </a:rPr>
              <a:t>6) Final Compensation: Loop Gain (</a:t>
            </a:r>
            <a:r>
              <a:rPr lang="en-US" sz="2800" dirty="0" err="1" smtClean="0">
                <a:solidFill>
                  <a:srgbClr val="C00000"/>
                </a:solidFill>
              </a:rPr>
              <a:t>Aol</a:t>
            </a:r>
            <a:r>
              <a:rPr lang="el-GR" sz="2800" dirty="0" smtClean="0">
                <a:solidFill>
                  <a:srgbClr val="C00000"/>
                </a:solidFill>
                <a:latin typeface="Arial"/>
                <a:cs typeface="Arial"/>
              </a:rPr>
              <a:t>β</a:t>
            </a:r>
            <a:r>
              <a:rPr lang="en-US" sz="2800" dirty="0" smtClean="0">
                <a:solidFill>
                  <a:srgbClr val="C00000"/>
                </a:solidFill>
                <a:latin typeface="Arial"/>
                <a:cs typeface="Arial"/>
              </a:rPr>
              <a:t>)</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205</a:t>
            </a:fld>
            <a:endParaRPr lang="en-US" dirty="0"/>
          </a:p>
        </p:txBody>
      </p:sp>
      <p:sp>
        <p:nvSpPr>
          <p:cNvPr id="5" name="Rectangle 4"/>
          <p:cNvSpPr/>
          <p:nvPr/>
        </p:nvSpPr>
        <p:spPr>
          <a:xfrm>
            <a:off x="2504080" y="890221"/>
            <a:ext cx="2258420" cy="39565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1650" y="3064748"/>
            <a:ext cx="1324610" cy="2158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06654" y="1406769"/>
            <a:ext cx="1356346" cy="2148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56843" y="1983224"/>
            <a:ext cx="1130438" cy="276999"/>
          </a:xfrm>
          <a:prstGeom prst="rect">
            <a:avLst/>
          </a:prstGeom>
          <a:solidFill>
            <a:schemeClr val="bg1"/>
          </a:solidFill>
          <a:ln w="25400">
            <a:solidFill>
              <a:srgbClr val="FF0000"/>
            </a:solidFill>
          </a:ln>
        </p:spPr>
        <p:txBody>
          <a:bodyPr wrap="none" rtlCol="0">
            <a:spAutoFit/>
          </a:bodyPr>
          <a:lstStyle/>
          <a:p>
            <a:r>
              <a:rPr lang="en-US" sz="1200" dirty="0" smtClean="0"/>
              <a:t>Phase Margin</a:t>
            </a:r>
            <a:endParaRPr lang="en-US" sz="1200" dirty="0"/>
          </a:p>
        </p:txBody>
      </p:sp>
      <p:cxnSp>
        <p:nvCxnSpPr>
          <p:cNvPr id="11" name="Straight Arrow Connector 10"/>
          <p:cNvCxnSpPr/>
          <p:nvPr/>
        </p:nvCxnSpPr>
        <p:spPr>
          <a:xfrm flipV="1">
            <a:off x="8222062" y="1616180"/>
            <a:ext cx="208505" cy="34164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902946" y="3257340"/>
            <a:ext cx="208505" cy="34164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36276" y="3588937"/>
            <a:ext cx="1130438" cy="276999"/>
          </a:xfrm>
          <a:prstGeom prst="rect">
            <a:avLst/>
          </a:prstGeom>
          <a:solidFill>
            <a:schemeClr val="bg1"/>
          </a:solidFill>
          <a:ln w="25400">
            <a:solidFill>
              <a:srgbClr val="FF0000"/>
            </a:solidFill>
          </a:ln>
        </p:spPr>
        <p:txBody>
          <a:bodyPr wrap="none" rtlCol="0">
            <a:spAutoFit/>
          </a:bodyPr>
          <a:lstStyle/>
          <a:p>
            <a:r>
              <a:rPr lang="en-US" sz="1200" dirty="0" smtClean="0"/>
              <a:t>Phase Margin</a:t>
            </a:r>
            <a:endParaRPr lang="en-US" sz="1200"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4" y="142875"/>
            <a:ext cx="8778875" cy="814388"/>
          </a:xfrm>
        </p:spPr>
        <p:txBody>
          <a:bodyPr/>
          <a:lstStyle/>
          <a:p>
            <a:r>
              <a:rPr lang="en-US" sz="2800" dirty="0" smtClean="0">
                <a:solidFill>
                  <a:srgbClr val="C00000"/>
                </a:solidFill>
              </a:rPr>
              <a:t>7) Final Compensation: </a:t>
            </a:r>
            <a:r>
              <a:rPr lang="en-US" sz="2800" dirty="0" err="1" smtClean="0">
                <a:solidFill>
                  <a:srgbClr val="C00000"/>
                </a:solidFill>
              </a:rPr>
              <a:t>Vout</a:t>
            </a:r>
            <a:r>
              <a:rPr lang="en-US" sz="2800" dirty="0" smtClean="0">
                <a:solidFill>
                  <a:srgbClr val="C00000"/>
                </a:solidFill>
              </a:rPr>
              <a:t>/Vin AC Closed Loop</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206</a:t>
            </a:fld>
            <a:endParaRPr lang="en-US" dirty="0"/>
          </a:p>
        </p:txBody>
      </p:sp>
      <p:sp>
        <p:nvSpPr>
          <p:cNvPr id="5" name="TextBox 4"/>
          <p:cNvSpPr txBox="1"/>
          <p:nvPr/>
        </p:nvSpPr>
        <p:spPr>
          <a:xfrm>
            <a:off x="351692" y="5335675"/>
            <a:ext cx="4418902" cy="338554"/>
          </a:xfrm>
          <a:prstGeom prst="rect">
            <a:avLst/>
          </a:prstGeom>
          <a:noFill/>
        </p:spPr>
        <p:txBody>
          <a:bodyPr wrap="none" rtlCol="0">
            <a:spAutoFit/>
          </a:bodyPr>
          <a:lstStyle/>
          <a:p>
            <a:r>
              <a:rPr lang="en-US" sz="1600" dirty="0" err="1" smtClean="0"/>
              <a:t>Vout</a:t>
            </a:r>
            <a:r>
              <a:rPr lang="en-US" sz="1600" dirty="0" smtClean="0"/>
              <a:t>/Vin AC Closed Loop and Transient </a:t>
            </a:r>
            <a:r>
              <a:rPr lang="en-US" sz="1600" dirty="0" smtClean="0">
                <a:latin typeface="Arial"/>
                <a:cs typeface="Arial"/>
              </a:rPr>
              <a:t>Circuit</a:t>
            </a:r>
            <a:endParaRPr lang="en-US" sz="1600" dirty="0"/>
          </a:p>
        </p:txBody>
      </p:sp>
      <p:pic>
        <p:nvPicPr>
          <p:cNvPr id="1327107" name="Picture 3"/>
          <p:cNvPicPr>
            <a:picLocks noChangeAspect="1" noChangeArrowheads="1"/>
          </p:cNvPicPr>
          <p:nvPr/>
        </p:nvPicPr>
        <p:blipFill>
          <a:blip r:embed="rId2" cstate="print"/>
          <a:srcRect/>
          <a:stretch>
            <a:fillRect/>
          </a:stretch>
        </p:blipFill>
        <p:spPr bwMode="auto">
          <a:xfrm>
            <a:off x="0" y="1058445"/>
            <a:ext cx="5762625" cy="4362450"/>
          </a:xfrm>
          <a:prstGeom prst="rect">
            <a:avLst/>
          </a:prstGeom>
          <a:noFill/>
          <a:ln w="9525">
            <a:noFill/>
            <a:miter lim="800000"/>
            <a:headEnd/>
            <a:tailEnd/>
          </a:ln>
          <a:effectLst/>
        </p:spPr>
      </p:pic>
      <p:sp>
        <p:nvSpPr>
          <p:cNvPr id="7" name="TextBox 6"/>
          <p:cNvSpPr txBox="1"/>
          <p:nvPr/>
        </p:nvSpPr>
        <p:spPr>
          <a:xfrm>
            <a:off x="3969099" y="994579"/>
            <a:ext cx="5034223" cy="1569660"/>
          </a:xfrm>
          <a:prstGeom prst="rect">
            <a:avLst/>
          </a:prstGeom>
          <a:solidFill>
            <a:schemeClr val="bg1"/>
          </a:solidFill>
          <a:ln>
            <a:solidFill>
              <a:srgbClr val="FF0000"/>
            </a:solidFill>
          </a:ln>
        </p:spPr>
        <p:txBody>
          <a:bodyPr wrap="square" rtlCol="0">
            <a:spAutoFit/>
          </a:bodyPr>
          <a:lstStyle/>
          <a:p>
            <a:r>
              <a:rPr lang="en-US" sz="1600" b="1" dirty="0" smtClean="0"/>
              <a:t>Note for Non-Inverting Noise Gain Compensation:</a:t>
            </a:r>
          </a:p>
          <a:p>
            <a:pPr marL="342900" indent="-342900">
              <a:buAutoNum type="arabicParenR"/>
            </a:pPr>
            <a:r>
              <a:rPr lang="en-US" sz="1600" dirty="0" err="1" smtClean="0"/>
              <a:t>Rsource</a:t>
            </a:r>
            <a:r>
              <a:rPr lang="en-US" sz="1600" dirty="0" smtClean="0"/>
              <a:t> &lt; 1/10*</a:t>
            </a:r>
            <a:r>
              <a:rPr lang="en-US" sz="1600" dirty="0" err="1" smtClean="0"/>
              <a:t>Rn</a:t>
            </a:r>
            <a:endParaRPr lang="en-US" sz="1600" dirty="0" smtClean="0"/>
          </a:p>
          <a:p>
            <a:pPr marL="342900" indent="-342900"/>
            <a:r>
              <a:rPr lang="en-US" sz="1600" dirty="0" smtClean="0"/>
              <a:t>                </a:t>
            </a:r>
            <a:r>
              <a:rPr lang="en-US" sz="1600" i="1" dirty="0" smtClean="0"/>
              <a:t>OR</a:t>
            </a:r>
          </a:p>
          <a:p>
            <a:pPr marL="342900" indent="-342900"/>
            <a:r>
              <a:rPr lang="en-US" sz="1600" dirty="0" smtClean="0"/>
              <a:t>2)   Add capacitor (&gt;10*</a:t>
            </a:r>
            <a:r>
              <a:rPr lang="en-US" sz="1600" dirty="0" err="1" smtClean="0"/>
              <a:t>Cn</a:t>
            </a:r>
            <a:r>
              <a:rPr lang="en-US" sz="1600" dirty="0" smtClean="0"/>
              <a:t>) at U1, +input, to ground to lower impedance to &lt; 1/10*</a:t>
            </a:r>
            <a:r>
              <a:rPr lang="en-US" sz="1600" dirty="0" err="1" smtClean="0"/>
              <a:t>Rn</a:t>
            </a:r>
            <a:r>
              <a:rPr lang="en-US" sz="1600" dirty="0" smtClean="0"/>
              <a:t> at fp3 for effective Non-Inverting Noise Gain Compensation</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8132" name="Picture 4"/>
          <p:cNvPicPr>
            <a:picLocks noChangeAspect="1" noChangeArrowheads="1"/>
          </p:cNvPicPr>
          <p:nvPr/>
        </p:nvPicPr>
        <p:blipFill>
          <a:blip r:embed="rId2" cstate="print"/>
          <a:srcRect/>
          <a:stretch>
            <a:fillRect/>
          </a:stretch>
        </p:blipFill>
        <p:spPr bwMode="auto">
          <a:xfrm>
            <a:off x="60288" y="756792"/>
            <a:ext cx="8993275" cy="5657424"/>
          </a:xfrm>
          <a:prstGeom prst="rect">
            <a:avLst/>
          </a:prstGeom>
          <a:noFill/>
          <a:ln w="9525">
            <a:noFill/>
            <a:miter lim="800000"/>
            <a:headEnd/>
            <a:tailEnd/>
          </a:ln>
          <a:effectLst/>
        </p:spPr>
      </p:pic>
      <p:sp>
        <p:nvSpPr>
          <p:cNvPr id="2" name="Title 1"/>
          <p:cNvSpPr>
            <a:spLocks noGrp="1"/>
          </p:cNvSpPr>
          <p:nvPr>
            <p:ph type="title"/>
          </p:nvPr>
        </p:nvSpPr>
        <p:spPr>
          <a:xfrm>
            <a:off x="231775" y="142875"/>
            <a:ext cx="8674100" cy="671041"/>
          </a:xfrm>
        </p:spPr>
        <p:txBody>
          <a:bodyPr/>
          <a:lstStyle/>
          <a:p>
            <a:r>
              <a:rPr lang="en-US" sz="2800" dirty="0" smtClean="0">
                <a:solidFill>
                  <a:srgbClr val="C00000"/>
                </a:solidFill>
              </a:rPr>
              <a:t>8) Final Compensation: </a:t>
            </a:r>
            <a:r>
              <a:rPr lang="en-US" sz="2800" dirty="0" err="1" smtClean="0">
                <a:solidFill>
                  <a:srgbClr val="C00000"/>
                </a:solidFill>
              </a:rPr>
              <a:t>Vout</a:t>
            </a:r>
            <a:r>
              <a:rPr lang="en-US" sz="2800" dirty="0" smtClean="0">
                <a:solidFill>
                  <a:srgbClr val="C00000"/>
                </a:solidFill>
              </a:rPr>
              <a:t>/Vin AC Closed Loop</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207</a:t>
            </a:fld>
            <a:endParaRPr lang="en-US" dirty="0"/>
          </a:p>
        </p:txBody>
      </p:sp>
      <p:sp>
        <p:nvSpPr>
          <p:cNvPr id="5" name="Rectangle 4"/>
          <p:cNvSpPr/>
          <p:nvPr/>
        </p:nvSpPr>
        <p:spPr>
          <a:xfrm>
            <a:off x="2102645" y="1006474"/>
            <a:ext cx="1764506" cy="403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9) Final Compensation: Transient Analysis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208</a:t>
            </a:fld>
            <a:endParaRPr lang="en-US" dirty="0"/>
          </a:p>
        </p:txBody>
      </p:sp>
      <p:pic>
        <p:nvPicPr>
          <p:cNvPr id="1329154" name="Picture 2"/>
          <p:cNvPicPr>
            <a:picLocks noChangeAspect="1" noChangeArrowheads="1"/>
          </p:cNvPicPr>
          <p:nvPr/>
        </p:nvPicPr>
        <p:blipFill>
          <a:blip r:embed="rId2" cstate="print"/>
          <a:srcRect/>
          <a:stretch>
            <a:fillRect/>
          </a:stretch>
        </p:blipFill>
        <p:spPr bwMode="auto">
          <a:xfrm>
            <a:off x="187324" y="796924"/>
            <a:ext cx="8605325" cy="5413375"/>
          </a:xfrm>
          <a:prstGeom prst="rect">
            <a:avLst/>
          </a:prstGeom>
          <a:noFill/>
          <a:ln w="9525">
            <a:noFill/>
            <a:miter lim="800000"/>
            <a:headEnd/>
            <a:tailEnd/>
          </a:ln>
          <a:effectLst/>
        </p:spPr>
      </p:pic>
      <p:sp>
        <p:nvSpPr>
          <p:cNvPr id="6" name="Rectangle 5"/>
          <p:cNvSpPr/>
          <p:nvPr/>
        </p:nvSpPr>
        <p:spPr>
          <a:xfrm>
            <a:off x="3275605" y="1142633"/>
            <a:ext cx="1329733" cy="39565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DBB906B5-8184-4FDD-AC60-86F5D49E35A7}" type="slidenum">
              <a:rPr lang="en-US" smtClean="0"/>
              <a:pPr/>
              <a:t>209</a:t>
            </a:fld>
            <a:endParaRPr lang="en-US" dirty="0" smtClean="0"/>
          </a:p>
        </p:txBody>
      </p:sp>
      <p:sp>
        <p:nvSpPr>
          <p:cNvPr id="100355" name="Rectangle 2"/>
          <p:cNvSpPr>
            <a:spLocks noGrp="1" noChangeArrowheads="1"/>
          </p:cNvSpPr>
          <p:nvPr>
            <p:ph type="title"/>
          </p:nvPr>
        </p:nvSpPr>
        <p:spPr>
          <a:xfrm>
            <a:off x="229503" y="1310955"/>
            <a:ext cx="8650288" cy="1089346"/>
          </a:xfrm>
        </p:spPr>
        <p:txBody>
          <a:bodyPr/>
          <a:lstStyle/>
          <a:p>
            <a:pPr algn="ctr"/>
            <a:r>
              <a:rPr lang="en-US" sz="4000" dirty="0" smtClean="0">
                <a:solidFill>
                  <a:srgbClr val="C00000"/>
                </a:solidFill>
              </a:rPr>
              <a:t>11) Output Pin Compensation (Output Cload)</a:t>
            </a:r>
            <a:endParaRPr lang="en-US" sz="4800" dirty="0" smtClean="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1" y="308888"/>
            <a:ext cx="6836173" cy="3537404"/>
          </a:xfrm>
          <a:prstGeom prst="rect">
            <a:avLst/>
          </a:prstGeom>
          <a:noFill/>
          <a:ln w="9525">
            <a:noFill/>
            <a:miter lim="800000"/>
            <a:headEnd/>
            <a:tailEnd/>
          </a:ln>
          <a:effectLst/>
        </p:spPr>
      </p:pic>
      <p:pic>
        <p:nvPicPr>
          <p:cNvPr id="100353" name="Picture 1"/>
          <p:cNvPicPr>
            <a:picLocks noChangeAspect="1" noChangeArrowheads="1"/>
          </p:cNvPicPr>
          <p:nvPr/>
        </p:nvPicPr>
        <p:blipFill>
          <a:blip r:embed="rId4" cstate="print"/>
          <a:srcRect l="3178" t="7541" r="3364" b="5355"/>
          <a:stretch>
            <a:fillRect/>
          </a:stretch>
        </p:blipFill>
        <p:spPr bwMode="auto">
          <a:xfrm>
            <a:off x="218114" y="4194495"/>
            <a:ext cx="4288966" cy="1904301"/>
          </a:xfrm>
          <a:prstGeom prst="rect">
            <a:avLst/>
          </a:prstGeom>
          <a:noFill/>
          <a:ln w="9525">
            <a:solidFill>
              <a:schemeClr val="accent1"/>
            </a:solidFill>
            <a:miter lim="800000"/>
            <a:headEnd/>
            <a:tailEnd/>
          </a:ln>
          <a:effectLst/>
        </p:spPr>
      </p:pic>
      <p:pic>
        <p:nvPicPr>
          <p:cNvPr id="100354" name="Picture 2"/>
          <p:cNvPicPr>
            <a:picLocks noChangeAspect="1" noChangeArrowheads="1"/>
          </p:cNvPicPr>
          <p:nvPr/>
        </p:nvPicPr>
        <p:blipFill>
          <a:blip r:embed="rId5" cstate="print"/>
          <a:srcRect l="3113" t="6210" r="3143" b="6073"/>
          <a:stretch>
            <a:fillRect/>
          </a:stretch>
        </p:blipFill>
        <p:spPr bwMode="auto">
          <a:xfrm>
            <a:off x="4630723" y="4194495"/>
            <a:ext cx="4253218" cy="1895912"/>
          </a:xfrm>
          <a:prstGeom prst="rect">
            <a:avLst/>
          </a:prstGeom>
          <a:noFill/>
          <a:ln w="9525">
            <a:solidFill>
              <a:schemeClr val="accent1"/>
            </a:solidFill>
            <a:miter lim="800000"/>
            <a:headEnd/>
            <a:tailEnd/>
          </a:ln>
          <a:effectLst/>
        </p:spPr>
      </p:pic>
      <p:sp>
        <p:nvSpPr>
          <p:cNvPr id="10243" name="Slide Number Placeholder 3"/>
          <p:cNvSpPr>
            <a:spLocks noGrp="1"/>
          </p:cNvSpPr>
          <p:nvPr>
            <p:ph type="sldNum" sz="quarter" idx="10"/>
          </p:nvPr>
        </p:nvSpPr>
        <p:spPr>
          <a:noFill/>
        </p:spPr>
        <p:txBody>
          <a:bodyPr/>
          <a:lstStyle/>
          <a:p>
            <a:fld id="{2A65FA7B-6BCB-4F00-A7F4-D073B28A6B47}" type="slidenum">
              <a:rPr lang="en-US"/>
              <a:pPr/>
              <a:t>21</a:t>
            </a:fld>
            <a:endParaRPr lang="en-US" dirty="0"/>
          </a:p>
        </p:txBody>
      </p:sp>
      <p:sp>
        <p:nvSpPr>
          <p:cNvPr id="7" name="Title 6"/>
          <p:cNvSpPr>
            <a:spLocks noGrp="1"/>
          </p:cNvSpPr>
          <p:nvPr>
            <p:ph type="title"/>
          </p:nvPr>
        </p:nvSpPr>
        <p:spPr>
          <a:xfrm>
            <a:off x="407944" y="142875"/>
            <a:ext cx="8458200" cy="662468"/>
          </a:xfrm>
        </p:spPr>
        <p:txBody>
          <a:bodyPr/>
          <a:lstStyle/>
          <a:p>
            <a:r>
              <a:rPr lang="en-US" sz="2800" dirty="0" smtClean="0">
                <a:solidFill>
                  <a:srgbClr val="C00000"/>
                </a:solidFill>
              </a:rPr>
              <a:t>SPICE Loop Gain Test</a:t>
            </a:r>
            <a:endParaRPr lang="en-US" sz="2800" dirty="0">
              <a:solidFill>
                <a:srgbClr val="C00000"/>
              </a:solidFill>
              <a:latin typeface="Symbol" pitchFamily="18" charset="2"/>
            </a:endParaRPr>
          </a:p>
        </p:txBody>
      </p:sp>
      <p:pic>
        <p:nvPicPr>
          <p:cNvPr id="388100" name="Picture 4"/>
          <p:cNvPicPr>
            <a:picLocks noChangeAspect="1" noChangeArrowheads="1"/>
          </p:cNvPicPr>
          <p:nvPr/>
        </p:nvPicPr>
        <p:blipFill>
          <a:blip r:embed="rId6" cstate="print"/>
          <a:srcRect l="7889" t="13577" r="7525" b="15044"/>
          <a:stretch>
            <a:fillRect/>
          </a:stretch>
        </p:blipFill>
        <p:spPr bwMode="auto">
          <a:xfrm>
            <a:off x="6256789" y="2810172"/>
            <a:ext cx="2734811" cy="1317072"/>
          </a:xfrm>
          <a:prstGeom prst="rect">
            <a:avLst/>
          </a:prstGeom>
          <a:noFill/>
          <a:ln w="9525">
            <a:noFill/>
            <a:miter lim="800000"/>
            <a:headEnd/>
            <a:tailEnd/>
          </a:ln>
          <a:effectLst/>
        </p:spPr>
      </p:pic>
      <p:sp>
        <p:nvSpPr>
          <p:cNvPr id="11" name="TextBox 10"/>
          <p:cNvSpPr txBox="1"/>
          <p:nvPr/>
        </p:nvSpPr>
        <p:spPr>
          <a:xfrm>
            <a:off x="2676088" y="5704513"/>
            <a:ext cx="1641796" cy="276999"/>
          </a:xfrm>
          <a:prstGeom prst="rect">
            <a:avLst/>
          </a:prstGeom>
          <a:noFill/>
        </p:spPr>
        <p:txBody>
          <a:bodyPr wrap="none" rtlCol="0">
            <a:spAutoFit/>
          </a:bodyPr>
          <a:lstStyle/>
          <a:p>
            <a:r>
              <a:rPr lang="en-US" sz="1200" dirty="0" smtClean="0">
                <a:solidFill>
                  <a:srgbClr val="FF0000"/>
                </a:solidFill>
              </a:rPr>
              <a:t>DC Equivalent Circuit</a:t>
            </a:r>
            <a:endParaRPr lang="en-US" sz="1200" dirty="0">
              <a:solidFill>
                <a:srgbClr val="FF0000"/>
              </a:solidFill>
            </a:endParaRPr>
          </a:p>
        </p:txBody>
      </p:sp>
      <p:sp>
        <p:nvSpPr>
          <p:cNvPr id="12" name="TextBox 11"/>
          <p:cNvSpPr txBox="1"/>
          <p:nvPr/>
        </p:nvSpPr>
        <p:spPr>
          <a:xfrm>
            <a:off x="7098485" y="5705913"/>
            <a:ext cx="1641796" cy="276999"/>
          </a:xfrm>
          <a:prstGeom prst="rect">
            <a:avLst/>
          </a:prstGeom>
          <a:noFill/>
        </p:spPr>
        <p:txBody>
          <a:bodyPr wrap="none" rtlCol="0">
            <a:spAutoFit/>
          </a:bodyPr>
          <a:lstStyle/>
          <a:p>
            <a:r>
              <a:rPr lang="en-US" sz="1200" dirty="0" smtClean="0">
                <a:solidFill>
                  <a:srgbClr val="FF0000"/>
                </a:solidFill>
              </a:rPr>
              <a:t>AC Equivalent Circuit</a:t>
            </a:r>
            <a:endParaRPr lang="en-US" sz="1200" dirty="0">
              <a:solidFill>
                <a:srgbClr val="FF0000"/>
              </a:solidFill>
            </a:endParaRPr>
          </a:p>
        </p:txBody>
      </p:sp>
      <p:sp>
        <p:nvSpPr>
          <p:cNvPr id="14" name="TextBox 13"/>
          <p:cNvSpPr txBox="1"/>
          <p:nvPr/>
        </p:nvSpPr>
        <p:spPr>
          <a:xfrm>
            <a:off x="5600707" y="2269258"/>
            <a:ext cx="1011367" cy="276999"/>
          </a:xfrm>
          <a:prstGeom prst="rect">
            <a:avLst/>
          </a:prstGeom>
          <a:noFill/>
        </p:spPr>
        <p:txBody>
          <a:bodyPr wrap="none" rtlCol="0">
            <a:spAutoFit/>
          </a:bodyPr>
          <a:lstStyle/>
          <a:p>
            <a:r>
              <a:rPr lang="en-US" sz="1200" dirty="0" smtClean="0">
                <a:solidFill>
                  <a:srgbClr val="FF0000"/>
                </a:solidFill>
              </a:rPr>
              <a:t>DC Analysis</a:t>
            </a:r>
            <a:endParaRPr lang="en-US" sz="1200" dirty="0">
              <a:solidFill>
                <a:srgbClr val="FF0000"/>
              </a:solidFill>
            </a:endParaRPr>
          </a:p>
        </p:txBody>
      </p:sp>
      <p:sp>
        <p:nvSpPr>
          <p:cNvPr id="15" name="TextBox 14"/>
          <p:cNvSpPr txBox="1"/>
          <p:nvPr/>
        </p:nvSpPr>
        <p:spPr>
          <a:xfrm>
            <a:off x="1476743" y="725008"/>
            <a:ext cx="1011367" cy="276999"/>
          </a:xfrm>
          <a:prstGeom prst="rect">
            <a:avLst/>
          </a:prstGeom>
          <a:noFill/>
        </p:spPr>
        <p:txBody>
          <a:bodyPr wrap="none" rtlCol="0">
            <a:spAutoFit/>
          </a:bodyPr>
          <a:lstStyle/>
          <a:p>
            <a:r>
              <a:rPr lang="en-US" sz="1200" dirty="0" smtClean="0">
                <a:solidFill>
                  <a:srgbClr val="FF0000"/>
                </a:solidFill>
              </a:rPr>
              <a:t>DC Analysis</a:t>
            </a:r>
            <a:endParaRPr lang="en-US" sz="1200" dirty="0">
              <a:solidFill>
                <a:srgbClr val="FF0000"/>
              </a:solidFill>
            </a:endParaRPr>
          </a:p>
        </p:txBody>
      </p:sp>
      <p:sp>
        <p:nvSpPr>
          <p:cNvPr id="13" name="TextBox 12"/>
          <p:cNvSpPr txBox="1"/>
          <p:nvPr/>
        </p:nvSpPr>
        <p:spPr>
          <a:xfrm>
            <a:off x="4495807" y="694458"/>
            <a:ext cx="1011367" cy="276999"/>
          </a:xfrm>
          <a:prstGeom prst="rect">
            <a:avLst/>
          </a:prstGeom>
          <a:noFill/>
        </p:spPr>
        <p:txBody>
          <a:bodyPr wrap="none" rtlCol="0">
            <a:spAutoFit/>
          </a:bodyPr>
          <a:lstStyle/>
          <a:p>
            <a:r>
              <a:rPr lang="en-US" sz="1200" dirty="0" smtClean="0">
                <a:solidFill>
                  <a:srgbClr val="FF0000"/>
                </a:solidFill>
              </a:rPr>
              <a:t>DC Analysis</a:t>
            </a:r>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22" y="242312"/>
            <a:ext cx="8780550" cy="601750"/>
          </a:xfrm>
        </p:spPr>
        <p:txBody>
          <a:bodyPr/>
          <a:lstStyle/>
          <a:p>
            <a:r>
              <a:rPr lang="en-US" sz="2800" dirty="0" smtClean="0">
                <a:solidFill>
                  <a:srgbClr val="C00000"/>
                </a:solidFill>
              </a:rPr>
              <a:t>Output Pin Compensation – Design Example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210</a:t>
            </a:fld>
            <a:endParaRPr lang="en-US" dirty="0"/>
          </a:p>
        </p:txBody>
      </p:sp>
      <p:pic>
        <p:nvPicPr>
          <p:cNvPr id="381954" name="Picture 2"/>
          <p:cNvPicPr>
            <a:picLocks noChangeAspect="1" noChangeArrowheads="1"/>
          </p:cNvPicPr>
          <p:nvPr/>
        </p:nvPicPr>
        <p:blipFill>
          <a:blip r:embed="rId2" cstate="print"/>
          <a:srcRect/>
          <a:stretch>
            <a:fillRect/>
          </a:stretch>
        </p:blipFill>
        <p:spPr bwMode="auto">
          <a:xfrm>
            <a:off x="625290" y="1099063"/>
            <a:ext cx="7195096" cy="4324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INA152 Transient Analysis – No Compensation</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211</a:t>
            </a:fld>
            <a:endParaRPr lang="en-US" dirty="0"/>
          </a:p>
        </p:txBody>
      </p:sp>
      <p:pic>
        <p:nvPicPr>
          <p:cNvPr id="382978" name="Picture 2"/>
          <p:cNvPicPr>
            <a:picLocks noChangeAspect="1" noChangeArrowheads="1"/>
          </p:cNvPicPr>
          <p:nvPr/>
        </p:nvPicPr>
        <p:blipFill>
          <a:blip r:embed="rId2" cstate="print"/>
          <a:srcRect/>
          <a:stretch>
            <a:fillRect/>
          </a:stretch>
        </p:blipFill>
        <p:spPr bwMode="auto">
          <a:xfrm>
            <a:off x="443864" y="817562"/>
            <a:ext cx="7991475" cy="5027219"/>
          </a:xfrm>
          <a:prstGeom prst="rect">
            <a:avLst/>
          </a:prstGeom>
          <a:noFill/>
          <a:ln w="9525">
            <a:noFill/>
            <a:miter lim="800000"/>
            <a:headEnd/>
            <a:tailEnd/>
          </a:ln>
          <a:effectLst/>
        </p:spPr>
      </p:pic>
      <p:sp>
        <p:nvSpPr>
          <p:cNvPr id="5" name="Rectangle 4"/>
          <p:cNvSpPr/>
          <p:nvPr/>
        </p:nvSpPr>
        <p:spPr>
          <a:xfrm>
            <a:off x="5213597" y="1167598"/>
            <a:ext cx="2225428" cy="4191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Aol Test Circuit for Difference Amp</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212</a:t>
            </a:fld>
            <a:endParaRPr lang="en-US" dirty="0"/>
          </a:p>
        </p:txBody>
      </p:sp>
      <p:graphicFrame>
        <p:nvGraphicFramePr>
          <p:cNvPr id="5" name="Object 4"/>
          <p:cNvGraphicFramePr>
            <a:graphicFrameLocks noChangeAspect="1"/>
          </p:cNvGraphicFramePr>
          <p:nvPr/>
        </p:nvGraphicFramePr>
        <p:xfrm>
          <a:off x="6342430" y="312128"/>
          <a:ext cx="2557752" cy="2320541"/>
        </p:xfrm>
        <a:graphic>
          <a:graphicData uri="http://schemas.openxmlformats.org/presentationml/2006/ole">
            <p:oleObj spid="_x0000_s1067010" name="Equation" r:id="rId3" imgW="3149280" imgH="2857320" progId="Equation.3">
              <p:embed/>
            </p:oleObj>
          </a:graphicData>
        </a:graphic>
      </p:graphicFrame>
      <p:pic>
        <p:nvPicPr>
          <p:cNvPr id="373762" name="Picture 2"/>
          <p:cNvPicPr>
            <a:picLocks noChangeAspect="1" noChangeArrowheads="1"/>
          </p:cNvPicPr>
          <p:nvPr/>
        </p:nvPicPr>
        <p:blipFill>
          <a:blip r:embed="rId4" cstate="print"/>
          <a:srcRect/>
          <a:stretch>
            <a:fillRect/>
          </a:stretch>
        </p:blipFill>
        <p:spPr bwMode="auto">
          <a:xfrm>
            <a:off x="0" y="775334"/>
            <a:ext cx="6903720" cy="5571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42875"/>
            <a:ext cx="8308975" cy="814388"/>
          </a:xfrm>
        </p:spPr>
        <p:txBody>
          <a:bodyPr/>
          <a:lstStyle/>
          <a:p>
            <a:r>
              <a:rPr lang="en-US" sz="2800" dirty="0" smtClean="0">
                <a:solidFill>
                  <a:srgbClr val="C00000"/>
                </a:solidFill>
              </a:rPr>
              <a:t>INA152 Aol</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213</a:t>
            </a:fld>
            <a:endParaRPr lang="en-US" dirty="0"/>
          </a:p>
        </p:txBody>
      </p:sp>
      <p:pic>
        <p:nvPicPr>
          <p:cNvPr id="1114115" name="Picture 3"/>
          <p:cNvPicPr>
            <a:picLocks noChangeAspect="1" noChangeArrowheads="1"/>
          </p:cNvPicPr>
          <p:nvPr/>
        </p:nvPicPr>
        <p:blipFill>
          <a:blip r:embed="rId2" cstate="print"/>
          <a:srcRect/>
          <a:stretch>
            <a:fillRect/>
          </a:stretch>
        </p:blipFill>
        <p:spPr bwMode="auto">
          <a:xfrm>
            <a:off x="609600" y="914400"/>
            <a:ext cx="7659688" cy="3676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011" y="142875"/>
            <a:ext cx="7819963" cy="814388"/>
          </a:xfrm>
        </p:spPr>
        <p:txBody>
          <a:bodyPr/>
          <a:lstStyle/>
          <a:p>
            <a:r>
              <a:rPr lang="en-US" sz="2800" dirty="0" smtClean="0">
                <a:solidFill>
                  <a:srgbClr val="C00000"/>
                </a:solidFill>
              </a:rPr>
              <a:t>INA152 Aol</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214</a:t>
            </a:fld>
            <a:endParaRPr lang="en-US" dirty="0"/>
          </a:p>
        </p:txBody>
      </p:sp>
      <p:pic>
        <p:nvPicPr>
          <p:cNvPr id="359426" name="Picture 2"/>
          <p:cNvPicPr>
            <a:picLocks noChangeAspect="1" noChangeArrowheads="1"/>
          </p:cNvPicPr>
          <p:nvPr/>
        </p:nvPicPr>
        <p:blipFill>
          <a:blip r:embed="rId2" cstate="print"/>
          <a:srcRect/>
          <a:stretch>
            <a:fillRect/>
          </a:stretch>
        </p:blipFill>
        <p:spPr bwMode="auto">
          <a:xfrm>
            <a:off x="115410" y="887767"/>
            <a:ext cx="8756712" cy="5388746"/>
          </a:xfrm>
          <a:prstGeom prst="rect">
            <a:avLst/>
          </a:prstGeom>
          <a:noFill/>
          <a:ln w="9525">
            <a:noFill/>
            <a:miter lim="800000"/>
            <a:headEnd/>
            <a:tailEnd/>
          </a:ln>
          <a:effectLst/>
        </p:spPr>
      </p:pic>
      <p:sp>
        <p:nvSpPr>
          <p:cNvPr id="5" name="Rectangle 4"/>
          <p:cNvSpPr/>
          <p:nvPr/>
        </p:nvSpPr>
        <p:spPr>
          <a:xfrm>
            <a:off x="3299072" y="1187449"/>
            <a:ext cx="1015753" cy="2698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151000" y="115247"/>
            <a:ext cx="8726299"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Output Pin Compensation Design Steps</a:t>
            </a:r>
            <a:br>
              <a:rPr lang="en-US" sz="2800" b="1" dirty="0" smtClean="0">
                <a:solidFill>
                  <a:srgbClr val="C00000"/>
                </a:solidFill>
              </a:rPr>
            </a:br>
            <a:endParaRPr lang="el-GR" sz="2800" b="1" dirty="0" smtClean="0">
              <a:solidFill>
                <a:srgbClr val="C00000"/>
              </a:solidFill>
            </a:endParaRPr>
          </a:p>
        </p:txBody>
      </p:sp>
      <p:sp>
        <p:nvSpPr>
          <p:cNvPr id="11" name="TextBox 10"/>
          <p:cNvSpPr txBox="1"/>
          <p:nvPr/>
        </p:nvSpPr>
        <p:spPr>
          <a:xfrm>
            <a:off x="118547" y="661422"/>
            <a:ext cx="8987353" cy="4970591"/>
          </a:xfrm>
          <a:prstGeom prst="rect">
            <a:avLst/>
          </a:prstGeom>
          <a:noFill/>
        </p:spPr>
        <p:txBody>
          <a:bodyPr wrap="square" rtlCol="0">
            <a:spAutoFit/>
          </a:bodyPr>
          <a:lstStyle/>
          <a:p>
            <a:pPr marL="342900" indent="-342900"/>
            <a:endParaRPr lang="en-US" sz="900" dirty="0" smtClean="0"/>
          </a:p>
          <a:p>
            <a:pPr marL="342900" indent="-342900">
              <a:buAutoNum type="arabicParenR"/>
            </a:pPr>
            <a:r>
              <a:rPr lang="en-US" dirty="0" smtClean="0"/>
              <a:t>SPICE simulation for Loaded Aol curves (min and max load)</a:t>
            </a:r>
          </a:p>
          <a:p>
            <a:pPr marL="342900" indent="-342900"/>
            <a:endParaRPr lang="en-US" sz="900" dirty="0" smtClean="0"/>
          </a:p>
          <a:p>
            <a:pPr marL="342900" indent="-342900">
              <a:buAutoNum type="arabicParenR" startAt="2"/>
            </a:pPr>
            <a:r>
              <a:rPr lang="en-US" dirty="0" smtClean="0"/>
              <a:t>Measure Zo in SPICE</a:t>
            </a:r>
          </a:p>
          <a:p>
            <a:pPr marL="342900" indent="-342900"/>
            <a:endParaRPr lang="en-US" sz="900" dirty="0" smtClean="0"/>
          </a:p>
          <a:p>
            <a:pPr marL="342900" indent="-342900"/>
            <a:r>
              <a:rPr lang="en-US" dirty="0" smtClean="0"/>
              <a:t>3) Determine if CLoad is on resistive portion of Zo</a:t>
            </a:r>
          </a:p>
          <a:p>
            <a:pPr marL="800100" lvl="1" indent="-342900"/>
            <a:endParaRPr lang="en-US" sz="900" dirty="0" smtClean="0"/>
          </a:p>
          <a:p>
            <a:pPr marL="342900" indent="-342900"/>
            <a:r>
              <a:rPr lang="en-US" dirty="0" smtClean="0"/>
              <a:t>4) Plot Loaded Aol Original and Loaded Aol New for </a:t>
            </a:r>
            <a:r>
              <a:rPr lang="en-US" dirty="0" err="1" smtClean="0"/>
              <a:t>Ouptut</a:t>
            </a:r>
            <a:r>
              <a:rPr lang="en-US" dirty="0" smtClean="0"/>
              <a:t> Pin Compensation</a:t>
            </a:r>
          </a:p>
          <a:p>
            <a:pPr marL="342900" indent="-342900"/>
            <a:endParaRPr lang="en-US" sz="900" dirty="0" smtClean="0"/>
          </a:p>
          <a:p>
            <a:pPr marL="342900" indent="-342900"/>
            <a:r>
              <a:rPr lang="en-US" dirty="0" smtClean="0"/>
              <a:t>5) Compute </a:t>
            </a:r>
            <a:r>
              <a:rPr lang="en-US" dirty="0" err="1" smtClean="0"/>
              <a:t>Rco</a:t>
            </a:r>
            <a:r>
              <a:rPr lang="en-US" dirty="0" smtClean="0"/>
              <a:t> and </a:t>
            </a:r>
            <a:r>
              <a:rPr lang="en-US" dirty="0" err="1" smtClean="0"/>
              <a:t>Cco</a:t>
            </a:r>
            <a:r>
              <a:rPr lang="en-US" dirty="0" smtClean="0"/>
              <a:t> and check Loaded Aol New in SPICE</a:t>
            </a:r>
          </a:p>
          <a:p>
            <a:pPr marL="342900" indent="-342900"/>
            <a:endParaRPr lang="en-US" sz="900" dirty="0" smtClean="0"/>
          </a:p>
          <a:p>
            <a:pPr marL="342900" indent="-342900"/>
            <a:r>
              <a:rPr lang="en-US" dirty="0" smtClean="0"/>
              <a:t>6)  SPICE simulation w/final compensation for Loop Gain (</a:t>
            </a:r>
            <a:r>
              <a:rPr lang="en-US" dirty="0" err="1" smtClean="0"/>
              <a:t>Aol</a:t>
            </a:r>
            <a:r>
              <a:rPr lang="en-US" dirty="0" err="1" smtClean="0">
                <a:latin typeface="Symbol" pitchFamily="18" charset="2"/>
              </a:rPr>
              <a:t>b</a:t>
            </a:r>
            <a:r>
              <a:rPr lang="en-US" dirty="0" smtClean="0"/>
              <a:t>) Magnitude and Phase</a:t>
            </a:r>
          </a:p>
          <a:p>
            <a:pPr marL="342900" indent="-342900"/>
            <a:endParaRPr lang="en-US" sz="900" dirty="0" smtClean="0"/>
          </a:p>
          <a:p>
            <a:pPr marL="342900" indent="-342900"/>
            <a:r>
              <a:rPr lang="en-US" dirty="0" smtClean="0"/>
              <a:t>7)   Adjust Compensation if greater Loop Gain (</a:t>
            </a:r>
            <a:r>
              <a:rPr lang="en-US" dirty="0" err="1" smtClean="0"/>
              <a:t>Aol</a:t>
            </a:r>
            <a:r>
              <a:rPr lang="en-US" dirty="0" err="1" smtClean="0">
                <a:latin typeface="Symbol" pitchFamily="18" charset="2"/>
              </a:rPr>
              <a:t>b</a:t>
            </a:r>
            <a:r>
              <a:rPr lang="en-US" dirty="0" smtClean="0"/>
              <a:t>) phase margin desired</a:t>
            </a:r>
          </a:p>
          <a:p>
            <a:pPr marL="342900" indent="-342900"/>
            <a:endParaRPr lang="en-US" sz="900" dirty="0" smtClean="0"/>
          </a:p>
          <a:p>
            <a:pPr marL="457200" indent="-457200"/>
            <a:r>
              <a:rPr lang="en-US" dirty="0" smtClean="0"/>
              <a:t>8)  Check closed loop AC response for VOUT/VIN</a:t>
            </a:r>
          </a:p>
          <a:p>
            <a:pPr marL="914400" lvl="1" indent="-457200">
              <a:buAutoNum type="alphaUcParenR"/>
            </a:pPr>
            <a:r>
              <a:rPr lang="en-US" dirty="0" smtClean="0"/>
              <a:t>Look for peaking which indicates marginal stability</a:t>
            </a:r>
          </a:p>
          <a:p>
            <a:pPr marL="914400" lvl="1" indent="-457200">
              <a:buAutoNum type="alphaUcParenR"/>
            </a:pPr>
            <a:r>
              <a:rPr lang="en-US" dirty="0" smtClean="0"/>
              <a:t>Check if closed AC response is acceptable for end application</a:t>
            </a:r>
          </a:p>
          <a:p>
            <a:pPr marL="342900" indent="-342900"/>
            <a:endParaRPr lang="en-US" sz="900" dirty="0" smtClean="0"/>
          </a:p>
          <a:p>
            <a:pPr marL="457200" indent="-457200"/>
            <a:r>
              <a:rPr lang="en-US" dirty="0" smtClean="0"/>
              <a:t>9)  Check Transient response for VOUT/VIN </a:t>
            </a:r>
          </a:p>
          <a:p>
            <a:pPr marL="914400" lvl="1" indent="-457200"/>
            <a:r>
              <a:rPr lang="en-US" dirty="0" smtClean="0"/>
              <a:t>A) Overshoot and ringing in the time domain indicates marginal stability </a:t>
            </a:r>
          </a:p>
          <a:p>
            <a:pPr marL="342900" indent="-342900"/>
            <a:endParaRPr lang="en-US" sz="2000" dirty="0"/>
          </a:p>
        </p:txBody>
      </p:sp>
      <p:sp>
        <p:nvSpPr>
          <p:cNvPr id="4"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215</a:t>
            </a:fld>
            <a:endParaRPr 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1) INA152 Loaded Aol</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216</a:t>
            </a:fld>
            <a:endParaRPr lang="en-US" dirty="0"/>
          </a:p>
        </p:txBody>
      </p:sp>
      <p:pic>
        <p:nvPicPr>
          <p:cNvPr id="1115138" name="Picture 2"/>
          <p:cNvPicPr>
            <a:picLocks noChangeAspect="1" noChangeArrowheads="1"/>
          </p:cNvPicPr>
          <p:nvPr/>
        </p:nvPicPr>
        <p:blipFill>
          <a:blip r:embed="rId2" cstate="print"/>
          <a:srcRect/>
          <a:stretch>
            <a:fillRect/>
          </a:stretch>
        </p:blipFill>
        <p:spPr bwMode="auto">
          <a:xfrm>
            <a:off x="490538" y="1066800"/>
            <a:ext cx="7748067" cy="3943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41" y="142875"/>
            <a:ext cx="7819963" cy="814388"/>
          </a:xfrm>
        </p:spPr>
        <p:txBody>
          <a:bodyPr/>
          <a:lstStyle/>
          <a:p>
            <a:r>
              <a:rPr lang="en-US" sz="2800" dirty="0" smtClean="0">
                <a:solidFill>
                  <a:srgbClr val="C00000"/>
                </a:solidFill>
              </a:rPr>
              <a:t>1) INA152 Loaded Aol</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217</a:t>
            </a:fld>
            <a:endParaRPr lang="en-US" dirty="0"/>
          </a:p>
        </p:txBody>
      </p:sp>
      <p:pic>
        <p:nvPicPr>
          <p:cNvPr id="380931" name="Picture 3"/>
          <p:cNvPicPr>
            <a:picLocks noChangeAspect="1" noChangeArrowheads="1"/>
          </p:cNvPicPr>
          <p:nvPr/>
        </p:nvPicPr>
        <p:blipFill>
          <a:blip r:embed="rId2" cstate="print"/>
          <a:srcRect/>
          <a:stretch>
            <a:fillRect/>
          </a:stretch>
        </p:blipFill>
        <p:spPr bwMode="auto">
          <a:xfrm>
            <a:off x="382905" y="866774"/>
            <a:ext cx="8033992" cy="5053965"/>
          </a:xfrm>
          <a:prstGeom prst="rect">
            <a:avLst/>
          </a:prstGeom>
          <a:noFill/>
          <a:ln w="9525">
            <a:noFill/>
            <a:miter lim="800000"/>
            <a:headEnd/>
            <a:tailEnd/>
          </a:ln>
          <a:effectLst/>
        </p:spPr>
      </p:pic>
      <p:pic>
        <p:nvPicPr>
          <p:cNvPr id="7" name="Picture 5"/>
          <p:cNvPicPr>
            <a:picLocks noGrp="1" noChangeAspect="1" noChangeArrowheads="1"/>
          </p:cNvPicPr>
          <p:nvPr>
            <p:ph sz="quarter" idx="4294967295"/>
          </p:nvPr>
        </p:nvPicPr>
        <p:blipFill>
          <a:blip r:embed="rId3" cstate="print"/>
          <a:srcRect/>
          <a:stretch>
            <a:fillRect/>
          </a:stretch>
        </p:blipFill>
        <p:spPr bwMode="auto">
          <a:xfrm>
            <a:off x="5913120" y="1973580"/>
            <a:ext cx="610906" cy="594361"/>
          </a:xfrm>
          <a:prstGeom prst="rect">
            <a:avLst/>
          </a:prstGeom>
          <a:solidFill>
            <a:schemeClr val="bg1"/>
          </a:solidFill>
          <a:ln algn="ctr">
            <a:miter lim="800000"/>
            <a:headEnd/>
            <a:tailEnd/>
          </a:ln>
        </p:spPr>
      </p:pic>
      <p:sp>
        <p:nvSpPr>
          <p:cNvPr id="6" name="Rectangle 5"/>
          <p:cNvSpPr/>
          <p:nvPr/>
        </p:nvSpPr>
        <p:spPr>
          <a:xfrm>
            <a:off x="4213472" y="1129498"/>
            <a:ext cx="1511053" cy="4191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2) INA152 Z</a:t>
            </a:r>
            <a:r>
              <a:rPr lang="en-US" sz="2800" baseline="-25000" dirty="0" smtClean="0">
                <a:solidFill>
                  <a:srgbClr val="C00000"/>
                </a:solidFill>
              </a:rPr>
              <a:t>O</a:t>
            </a:r>
            <a:r>
              <a:rPr lang="en-US" sz="2800" dirty="0" smtClean="0">
                <a:solidFill>
                  <a:srgbClr val="C00000"/>
                </a:solidFill>
              </a:rPr>
              <a:t> Test</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218</a:t>
            </a:fld>
            <a:endParaRPr lang="en-US" dirty="0"/>
          </a:p>
        </p:txBody>
      </p:sp>
      <p:pic>
        <p:nvPicPr>
          <p:cNvPr id="1113090" name="Picture 2"/>
          <p:cNvPicPr>
            <a:picLocks noChangeAspect="1" noChangeArrowheads="1"/>
          </p:cNvPicPr>
          <p:nvPr/>
        </p:nvPicPr>
        <p:blipFill>
          <a:blip r:embed="rId2" cstate="print"/>
          <a:srcRect/>
          <a:stretch>
            <a:fillRect/>
          </a:stretch>
        </p:blipFill>
        <p:spPr bwMode="auto">
          <a:xfrm>
            <a:off x="0" y="709612"/>
            <a:ext cx="8804378" cy="4986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2) TINA SPICE Z</a:t>
            </a:r>
            <a:r>
              <a:rPr lang="en-US" sz="2800" baseline="-25000" dirty="0" smtClean="0">
                <a:solidFill>
                  <a:srgbClr val="C00000"/>
                </a:solidFill>
              </a:rPr>
              <a:t>O</a:t>
            </a:r>
            <a:r>
              <a:rPr lang="en-US" sz="2800" dirty="0" smtClean="0">
                <a:solidFill>
                  <a:srgbClr val="C00000"/>
                </a:solidFill>
              </a:rPr>
              <a:t> Test Circuit</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219</a:t>
            </a:fld>
            <a:endParaRPr lang="en-US" dirty="0"/>
          </a:p>
        </p:txBody>
      </p:sp>
      <p:pic>
        <p:nvPicPr>
          <p:cNvPr id="361475" name="Picture 3"/>
          <p:cNvPicPr>
            <a:picLocks noChangeAspect="1" noChangeArrowheads="1"/>
          </p:cNvPicPr>
          <p:nvPr/>
        </p:nvPicPr>
        <p:blipFill>
          <a:blip r:embed="rId2" cstate="print"/>
          <a:srcRect/>
          <a:stretch>
            <a:fillRect/>
          </a:stretch>
        </p:blipFill>
        <p:spPr bwMode="auto">
          <a:xfrm>
            <a:off x="711518" y="963295"/>
            <a:ext cx="6763702" cy="38873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15"/>
          <p:cNvGraphicFramePr>
            <a:graphicFrameLocks noGrp="1" noChangeAspect="1"/>
          </p:cNvGraphicFramePr>
          <p:nvPr>
            <p:ph sz="quarter" idx="3"/>
          </p:nvPr>
        </p:nvGraphicFramePr>
        <p:xfrm>
          <a:off x="3175" y="1282700"/>
          <a:ext cx="7251700" cy="5137150"/>
        </p:xfrm>
        <a:graphic>
          <a:graphicData uri="http://schemas.openxmlformats.org/presentationml/2006/ole">
            <p:oleObj spid="_x0000_s76802" name="Visio" r:id="rId4" imgW="3658681" imgH="2592270" progId="Visio.Drawing.11">
              <p:embed/>
            </p:oleObj>
          </a:graphicData>
        </a:graphic>
      </p:graphicFrame>
      <p:sp>
        <p:nvSpPr>
          <p:cNvPr id="11267" name="Slide Number Placeholder 5"/>
          <p:cNvSpPr>
            <a:spLocks noGrp="1"/>
          </p:cNvSpPr>
          <p:nvPr>
            <p:ph type="sldNum" sz="quarter" idx="10"/>
          </p:nvPr>
        </p:nvSpPr>
        <p:spPr>
          <a:noFill/>
        </p:spPr>
        <p:txBody>
          <a:bodyPr/>
          <a:lstStyle/>
          <a:p>
            <a:fld id="{0380675A-5D93-4266-9407-B4A981CBA756}" type="slidenum">
              <a:rPr lang="en-US"/>
              <a:pPr/>
              <a:t>22</a:t>
            </a:fld>
            <a:endParaRPr lang="en-US" dirty="0"/>
          </a:p>
        </p:txBody>
      </p:sp>
      <p:sp>
        <p:nvSpPr>
          <p:cNvPr id="11268" name="Text Box 6"/>
          <p:cNvSpPr txBox="1">
            <a:spLocks noChangeArrowheads="1"/>
          </p:cNvSpPr>
          <p:nvPr/>
        </p:nvSpPr>
        <p:spPr bwMode="auto">
          <a:xfrm>
            <a:off x="4660900" y="1628775"/>
            <a:ext cx="4165600" cy="1505027"/>
          </a:xfrm>
          <a:prstGeom prst="rect">
            <a:avLst/>
          </a:prstGeom>
          <a:noFill/>
          <a:ln w="9525" algn="ctr">
            <a:noFill/>
            <a:miter lim="800000"/>
            <a:headEnd/>
            <a:tailEnd/>
          </a:ln>
        </p:spPr>
        <p:txBody>
          <a:bodyPr wrap="square">
            <a:spAutoFit/>
          </a:bodyPr>
          <a:lstStyle/>
          <a:p>
            <a:pPr marL="342900" indent="-342900" algn="l">
              <a:lnSpc>
                <a:spcPct val="90000"/>
              </a:lnSpc>
              <a:spcBef>
                <a:spcPct val="50000"/>
              </a:spcBef>
            </a:pPr>
            <a:r>
              <a:rPr lang="en-US" sz="1800" b="0" dirty="0">
                <a:solidFill>
                  <a:srgbClr val="FF0000"/>
                </a:solidFill>
              </a:rPr>
              <a:t>Plot </a:t>
            </a:r>
            <a:r>
              <a:rPr lang="en-US" sz="1800" b="0" dirty="0" smtClean="0">
                <a:solidFill>
                  <a:srgbClr val="FF0000"/>
                </a:solidFill>
              </a:rPr>
              <a:t>(dB</a:t>
            </a:r>
            <a:r>
              <a:rPr lang="en-US" sz="1800" b="0" dirty="0">
                <a:solidFill>
                  <a:srgbClr val="FF0000"/>
                </a:solidFill>
              </a:rPr>
              <a:t>) 1/</a:t>
            </a:r>
            <a:r>
              <a:rPr lang="el-GR" sz="1800" b="0" dirty="0">
                <a:solidFill>
                  <a:srgbClr val="FF0000"/>
                </a:solidFill>
                <a:cs typeface="Arial" charset="0"/>
              </a:rPr>
              <a:t>β</a:t>
            </a:r>
            <a:r>
              <a:rPr lang="en-US" sz="1800" b="0" dirty="0">
                <a:solidFill>
                  <a:srgbClr val="FF0000"/>
                </a:solidFill>
                <a:cs typeface="Arial" charset="0"/>
              </a:rPr>
              <a:t> on Op Amp Aol </a:t>
            </a:r>
            <a:r>
              <a:rPr lang="en-US" dirty="0" smtClean="0">
                <a:solidFill>
                  <a:srgbClr val="FF0000"/>
                </a:solidFill>
              </a:rPr>
              <a:t>(</a:t>
            </a:r>
            <a:r>
              <a:rPr lang="en-US" sz="1800" b="0" dirty="0" smtClean="0">
                <a:solidFill>
                  <a:srgbClr val="FF0000"/>
                </a:solidFill>
                <a:cs typeface="Arial" charset="0"/>
              </a:rPr>
              <a:t>dB</a:t>
            </a:r>
            <a:r>
              <a:rPr lang="en-US" sz="1800" b="0" dirty="0">
                <a:solidFill>
                  <a:srgbClr val="FF0000"/>
                </a:solidFill>
                <a:cs typeface="Arial" charset="0"/>
              </a:rPr>
              <a:t>)</a:t>
            </a:r>
          </a:p>
          <a:p>
            <a:pPr marL="342900" indent="-342900" algn="l">
              <a:lnSpc>
                <a:spcPct val="90000"/>
              </a:lnSpc>
              <a:spcBef>
                <a:spcPct val="50000"/>
              </a:spcBef>
            </a:pPr>
            <a:r>
              <a:rPr lang="en-US" sz="1800" dirty="0">
                <a:solidFill>
                  <a:srgbClr val="FF0000"/>
                </a:solidFill>
                <a:cs typeface="Arial" charset="0"/>
              </a:rPr>
              <a:t>Aol</a:t>
            </a:r>
            <a:r>
              <a:rPr lang="el-GR" sz="1800" dirty="0">
                <a:solidFill>
                  <a:srgbClr val="FF0000"/>
                </a:solidFill>
                <a:cs typeface="Arial" charset="0"/>
              </a:rPr>
              <a:t>β</a:t>
            </a:r>
            <a:r>
              <a:rPr lang="en-US" sz="1800" dirty="0">
                <a:solidFill>
                  <a:srgbClr val="FF0000"/>
                </a:solidFill>
                <a:cs typeface="Arial" charset="0"/>
              </a:rPr>
              <a:t> = Aol(dB) – </a:t>
            </a:r>
            <a:r>
              <a:rPr lang="en-US" sz="1800" dirty="0">
                <a:solidFill>
                  <a:srgbClr val="FF0000"/>
                </a:solidFill>
              </a:rPr>
              <a:t>1/</a:t>
            </a:r>
            <a:r>
              <a:rPr lang="el-GR" sz="1800" dirty="0">
                <a:solidFill>
                  <a:srgbClr val="FF0000"/>
                </a:solidFill>
              </a:rPr>
              <a:t>β</a:t>
            </a:r>
            <a:r>
              <a:rPr lang="en-US" sz="1800" dirty="0">
                <a:solidFill>
                  <a:srgbClr val="FF0000"/>
                </a:solidFill>
              </a:rPr>
              <a:t>(dB</a:t>
            </a:r>
            <a:r>
              <a:rPr lang="en-US" sz="1800" dirty="0" smtClean="0">
                <a:solidFill>
                  <a:srgbClr val="FF0000"/>
                </a:solidFill>
              </a:rPr>
              <a:t>)</a:t>
            </a:r>
          </a:p>
          <a:p>
            <a:pPr marL="342900" indent="-342900">
              <a:lnSpc>
                <a:spcPct val="90000"/>
              </a:lnSpc>
              <a:spcBef>
                <a:spcPct val="50000"/>
              </a:spcBef>
            </a:pPr>
            <a:r>
              <a:rPr lang="en-US" dirty="0" err="1" smtClean="0">
                <a:solidFill>
                  <a:srgbClr val="FF0000"/>
                </a:solidFill>
              </a:rPr>
              <a:t>Aol</a:t>
            </a:r>
            <a:r>
              <a:rPr lang="el-GR" dirty="0" smtClean="0">
                <a:solidFill>
                  <a:srgbClr val="FF0000"/>
                </a:solidFill>
              </a:rPr>
              <a:t>β</a:t>
            </a:r>
            <a:r>
              <a:rPr lang="en-US" dirty="0" smtClean="0">
                <a:solidFill>
                  <a:srgbClr val="FF0000"/>
                </a:solidFill>
              </a:rPr>
              <a:t> = Aol / (1/</a:t>
            </a:r>
            <a:r>
              <a:rPr lang="el-GR" dirty="0" smtClean="0">
                <a:solidFill>
                  <a:srgbClr val="FF0000"/>
                </a:solidFill>
              </a:rPr>
              <a:t>β</a:t>
            </a:r>
            <a:r>
              <a:rPr lang="en-US" dirty="0" smtClean="0">
                <a:solidFill>
                  <a:srgbClr val="FF0000"/>
                </a:solidFill>
              </a:rPr>
              <a:t>) = </a:t>
            </a:r>
            <a:r>
              <a:rPr lang="en-US" dirty="0" err="1" smtClean="0">
                <a:solidFill>
                  <a:srgbClr val="FF0000"/>
                </a:solidFill>
              </a:rPr>
              <a:t>Aol</a:t>
            </a:r>
            <a:r>
              <a:rPr lang="el-GR" dirty="0" smtClean="0">
                <a:solidFill>
                  <a:srgbClr val="FF0000"/>
                </a:solidFill>
              </a:rPr>
              <a:t>β</a:t>
            </a:r>
            <a:r>
              <a:rPr lang="en-US" dirty="0" smtClean="0">
                <a:solidFill>
                  <a:srgbClr val="FF0000"/>
                </a:solidFill>
              </a:rPr>
              <a:t> </a:t>
            </a:r>
            <a:endParaRPr lang="en-US" sz="1800" dirty="0">
              <a:solidFill>
                <a:srgbClr val="FF0000"/>
              </a:solidFill>
            </a:endParaRPr>
          </a:p>
          <a:p>
            <a:pPr marL="342900" indent="-342900" algn="l">
              <a:lnSpc>
                <a:spcPct val="90000"/>
              </a:lnSpc>
              <a:spcBef>
                <a:spcPct val="50000"/>
              </a:spcBef>
            </a:pPr>
            <a:r>
              <a:rPr lang="en-US" sz="1800" b="0" dirty="0">
                <a:solidFill>
                  <a:srgbClr val="0000CC"/>
                </a:solidFill>
              </a:rPr>
              <a:t>Note how Aol</a:t>
            </a:r>
            <a:r>
              <a:rPr lang="el-GR" sz="1800" b="0" dirty="0">
                <a:solidFill>
                  <a:srgbClr val="0000CC"/>
                </a:solidFill>
                <a:cs typeface="Arial" charset="0"/>
              </a:rPr>
              <a:t>β</a:t>
            </a:r>
            <a:r>
              <a:rPr lang="en-US" sz="1800" b="0" dirty="0">
                <a:solidFill>
                  <a:srgbClr val="0000CC"/>
                </a:solidFill>
                <a:cs typeface="Arial" charset="0"/>
              </a:rPr>
              <a:t> changes with </a:t>
            </a:r>
            <a:r>
              <a:rPr lang="en-US" sz="1800" b="0" dirty="0" smtClean="0">
                <a:solidFill>
                  <a:srgbClr val="0000CC"/>
                </a:solidFill>
                <a:cs typeface="Arial" charset="0"/>
              </a:rPr>
              <a:t>frequency</a:t>
            </a:r>
            <a:endParaRPr lang="el-GR" sz="1800" b="0" dirty="0">
              <a:solidFill>
                <a:srgbClr val="0000CC"/>
              </a:solidFill>
              <a:cs typeface="Arial" charset="0"/>
            </a:endParaRPr>
          </a:p>
        </p:txBody>
      </p:sp>
      <p:sp>
        <p:nvSpPr>
          <p:cNvPr id="8" name="Title 7"/>
          <p:cNvSpPr>
            <a:spLocks noGrp="1"/>
          </p:cNvSpPr>
          <p:nvPr>
            <p:ph type="title"/>
          </p:nvPr>
        </p:nvSpPr>
        <p:spPr>
          <a:xfrm>
            <a:off x="381700" y="241082"/>
            <a:ext cx="8229600" cy="656540"/>
          </a:xfrm>
        </p:spPr>
        <p:txBody>
          <a:bodyPr/>
          <a:lstStyle/>
          <a:p>
            <a:r>
              <a:rPr lang="en-US" sz="2800" dirty="0" smtClean="0">
                <a:solidFill>
                  <a:srgbClr val="C00000"/>
                </a:solidFill>
              </a:rPr>
              <a:t>Loop Gain (Aol</a:t>
            </a:r>
            <a:r>
              <a:rPr lang="en-US" sz="2800" dirty="0" smtClean="0">
                <a:solidFill>
                  <a:srgbClr val="C00000"/>
                </a:solidFill>
                <a:latin typeface="Symbol" pitchFamily="18" charset="2"/>
              </a:rPr>
              <a:t>b</a:t>
            </a:r>
            <a:r>
              <a:rPr lang="en-US" sz="2800" dirty="0" smtClean="0">
                <a:solidFill>
                  <a:srgbClr val="C00000"/>
                </a:solidFill>
              </a:rPr>
              <a:t>) from Aol and 1/</a:t>
            </a:r>
            <a:r>
              <a:rPr lang="en-US" sz="2800" dirty="0" smtClean="0">
                <a:solidFill>
                  <a:srgbClr val="C00000"/>
                </a:solidFill>
                <a:latin typeface="Symbol" pitchFamily="18" charset="2"/>
              </a:rPr>
              <a:t>b</a:t>
            </a:r>
            <a:endParaRPr lang="en-US" sz="2800" dirty="0">
              <a:solidFill>
                <a:srgbClr val="C00000"/>
              </a:solidFill>
              <a:latin typeface="Symbol" pitchFamily="18" charset="2"/>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2) INA152 Z</a:t>
            </a:r>
            <a:r>
              <a:rPr lang="en-US" sz="2800" baseline="-25000" dirty="0" smtClean="0">
                <a:solidFill>
                  <a:srgbClr val="C00000"/>
                </a:solidFill>
              </a:rPr>
              <a:t>O</a:t>
            </a:r>
            <a:r>
              <a:rPr lang="en-US" sz="2800" dirty="0" smtClean="0">
                <a:solidFill>
                  <a:srgbClr val="C00000"/>
                </a:solidFill>
              </a:rPr>
              <a:t> Magnitude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220</a:t>
            </a:fld>
            <a:endParaRPr lang="en-US" dirty="0"/>
          </a:p>
        </p:txBody>
      </p:sp>
      <p:pic>
        <p:nvPicPr>
          <p:cNvPr id="358406" name="Picture 6"/>
          <p:cNvPicPr>
            <a:picLocks noChangeAspect="1" noChangeArrowheads="1"/>
          </p:cNvPicPr>
          <p:nvPr/>
        </p:nvPicPr>
        <p:blipFill>
          <a:blip r:embed="rId2" cstate="print"/>
          <a:srcRect/>
          <a:stretch>
            <a:fillRect/>
          </a:stretch>
        </p:blipFill>
        <p:spPr bwMode="auto">
          <a:xfrm>
            <a:off x="720090" y="914083"/>
            <a:ext cx="7448550" cy="4781550"/>
          </a:xfrm>
          <a:prstGeom prst="rect">
            <a:avLst/>
          </a:prstGeom>
          <a:noFill/>
          <a:ln w="9525">
            <a:noFill/>
            <a:miter lim="800000"/>
            <a:headEnd/>
            <a:tailEnd/>
          </a:ln>
          <a:effectLst/>
        </p:spPr>
      </p:pic>
      <p:sp>
        <p:nvSpPr>
          <p:cNvPr id="5" name="Rectangle 4"/>
          <p:cNvSpPr/>
          <p:nvPr/>
        </p:nvSpPr>
        <p:spPr>
          <a:xfrm>
            <a:off x="3775322" y="1272373"/>
            <a:ext cx="1606303" cy="26115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2) INA152 Z</a:t>
            </a:r>
            <a:r>
              <a:rPr lang="en-US" sz="2800" baseline="-25000" dirty="0" smtClean="0">
                <a:solidFill>
                  <a:srgbClr val="C00000"/>
                </a:solidFill>
              </a:rPr>
              <a:t>O</a:t>
            </a:r>
            <a:r>
              <a:rPr lang="en-US" sz="2800" dirty="0" smtClean="0">
                <a:solidFill>
                  <a:srgbClr val="C00000"/>
                </a:solidFill>
              </a:rPr>
              <a:t> Pole and Zero</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221</a:t>
            </a:fld>
            <a:endParaRPr lang="en-US" dirty="0"/>
          </a:p>
        </p:txBody>
      </p:sp>
      <p:pic>
        <p:nvPicPr>
          <p:cNvPr id="357379" name="Picture 3"/>
          <p:cNvPicPr>
            <a:picLocks noChangeAspect="1" noChangeArrowheads="1"/>
          </p:cNvPicPr>
          <p:nvPr/>
        </p:nvPicPr>
        <p:blipFill>
          <a:blip r:embed="rId2" cstate="print"/>
          <a:srcRect/>
          <a:stretch>
            <a:fillRect/>
          </a:stretch>
        </p:blipFill>
        <p:spPr bwMode="auto">
          <a:xfrm>
            <a:off x="475604" y="959768"/>
            <a:ext cx="7600950" cy="4781550"/>
          </a:xfrm>
          <a:prstGeom prst="rect">
            <a:avLst/>
          </a:prstGeom>
          <a:noFill/>
          <a:ln w="9525">
            <a:noFill/>
            <a:miter lim="800000"/>
            <a:headEnd/>
            <a:tailEnd/>
          </a:ln>
          <a:effectLst/>
        </p:spPr>
      </p:pic>
      <p:sp>
        <p:nvSpPr>
          <p:cNvPr id="5" name="Rectangle 4"/>
          <p:cNvSpPr/>
          <p:nvPr/>
        </p:nvSpPr>
        <p:spPr>
          <a:xfrm>
            <a:off x="4051547" y="1386673"/>
            <a:ext cx="1815853" cy="38497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9409" name="Picture 1"/>
          <p:cNvPicPr>
            <a:picLocks noChangeAspect="1" noChangeArrowheads="1"/>
          </p:cNvPicPr>
          <p:nvPr/>
        </p:nvPicPr>
        <p:blipFill>
          <a:blip r:embed="rId2" cstate="print"/>
          <a:srcRect/>
          <a:stretch>
            <a:fillRect/>
          </a:stretch>
        </p:blipFill>
        <p:spPr bwMode="auto">
          <a:xfrm>
            <a:off x="476249" y="1333500"/>
            <a:ext cx="7926489" cy="498633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800" dirty="0" smtClean="0">
                <a:solidFill>
                  <a:srgbClr val="C00000"/>
                </a:solidFill>
              </a:rPr>
              <a:t>3) INA152 Z</a:t>
            </a:r>
            <a:r>
              <a:rPr lang="en-US" sz="2800" baseline="-25000" dirty="0" smtClean="0">
                <a:solidFill>
                  <a:srgbClr val="C00000"/>
                </a:solidFill>
              </a:rPr>
              <a:t>O</a:t>
            </a:r>
            <a:r>
              <a:rPr lang="en-US" sz="2800" dirty="0" smtClean="0">
                <a:solidFill>
                  <a:srgbClr val="C00000"/>
                </a:solidFill>
              </a:rPr>
              <a:t> and CL </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222</a:t>
            </a:fld>
            <a:endParaRPr lang="en-US" dirty="0"/>
          </a:p>
        </p:txBody>
      </p:sp>
      <p:pic>
        <p:nvPicPr>
          <p:cNvPr id="360451" name="Picture 3"/>
          <p:cNvPicPr>
            <a:picLocks noChangeAspect="1" noChangeArrowheads="1"/>
          </p:cNvPicPr>
          <p:nvPr/>
        </p:nvPicPr>
        <p:blipFill>
          <a:blip r:embed="rId3" cstate="print"/>
          <a:srcRect l="8298" t="11855" r="12128" b="15692"/>
          <a:stretch>
            <a:fillRect/>
          </a:stretch>
        </p:blipFill>
        <p:spPr bwMode="auto">
          <a:xfrm>
            <a:off x="1196340" y="815340"/>
            <a:ext cx="1424940" cy="731520"/>
          </a:xfrm>
          <a:prstGeom prst="rect">
            <a:avLst/>
          </a:prstGeom>
          <a:solidFill>
            <a:schemeClr val="bg1"/>
          </a:solidFill>
          <a:ln w="9525">
            <a:noFill/>
            <a:miter lim="800000"/>
            <a:headEnd/>
            <a:tailEnd/>
          </a:ln>
          <a:effectLst/>
        </p:spPr>
      </p:pic>
      <p:pic>
        <p:nvPicPr>
          <p:cNvPr id="360452" name="Picture 4"/>
          <p:cNvPicPr>
            <a:picLocks noChangeAspect="1" noChangeArrowheads="1"/>
          </p:cNvPicPr>
          <p:nvPr/>
        </p:nvPicPr>
        <p:blipFill>
          <a:blip r:embed="rId4" cstate="print"/>
          <a:srcRect l="7576" t="12610" r="6768" b="16447"/>
          <a:stretch>
            <a:fillRect/>
          </a:stretch>
        </p:blipFill>
        <p:spPr bwMode="auto">
          <a:xfrm>
            <a:off x="2956560" y="815340"/>
            <a:ext cx="1615440" cy="716280"/>
          </a:xfrm>
          <a:prstGeom prst="rect">
            <a:avLst/>
          </a:prstGeom>
          <a:solidFill>
            <a:schemeClr val="bg1"/>
          </a:solidFill>
          <a:ln w="9525">
            <a:noFill/>
            <a:miter lim="800000"/>
            <a:headEnd/>
            <a:tailEnd/>
          </a:ln>
          <a:effectLst/>
        </p:spPr>
      </p:pic>
      <p:sp>
        <p:nvSpPr>
          <p:cNvPr id="8" name="TextBox 7"/>
          <p:cNvSpPr txBox="1"/>
          <p:nvPr/>
        </p:nvSpPr>
        <p:spPr>
          <a:xfrm>
            <a:off x="4991372" y="190500"/>
            <a:ext cx="3167855" cy="1169551"/>
          </a:xfrm>
          <a:prstGeom prst="rect">
            <a:avLst/>
          </a:prstGeom>
          <a:solidFill>
            <a:schemeClr val="bg1"/>
          </a:solidFill>
          <a:ln>
            <a:solidFill>
              <a:srgbClr val="0000FF"/>
            </a:solidFill>
          </a:ln>
        </p:spPr>
        <p:txBody>
          <a:bodyPr wrap="none" rtlCol="0">
            <a:spAutoFit/>
          </a:bodyPr>
          <a:lstStyle/>
          <a:p>
            <a:r>
              <a:rPr lang="en-US" sz="1400" b="1" dirty="0" smtClean="0">
                <a:solidFill>
                  <a:srgbClr val="0000FF"/>
                </a:solidFill>
              </a:rPr>
              <a:t>Note :</a:t>
            </a:r>
          </a:p>
          <a:p>
            <a:r>
              <a:rPr lang="en-US" sz="1400" dirty="0" smtClean="0">
                <a:solidFill>
                  <a:srgbClr val="0000FF"/>
                </a:solidFill>
              </a:rPr>
              <a:t>For both capacitive values of CL</a:t>
            </a:r>
          </a:p>
          <a:p>
            <a:r>
              <a:rPr lang="en-US" sz="1400" dirty="0" smtClean="0">
                <a:solidFill>
                  <a:srgbClr val="0000FF"/>
                </a:solidFill>
              </a:rPr>
              <a:t>the load impedance interacts with </a:t>
            </a:r>
          </a:p>
          <a:p>
            <a:r>
              <a:rPr lang="en-US" sz="1400" dirty="0" smtClean="0">
                <a:solidFill>
                  <a:srgbClr val="0000FF"/>
                </a:solidFill>
              </a:rPr>
              <a:t>Zo in its “high frequency” Zo resistive </a:t>
            </a:r>
          </a:p>
          <a:p>
            <a:r>
              <a:rPr lang="en-US" sz="1400" dirty="0" smtClean="0">
                <a:solidFill>
                  <a:srgbClr val="0000FF"/>
                </a:solidFill>
              </a:rPr>
              <a:t>region (Zo_Hif).</a:t>
            </a:r>
            <a:endParaRPr lang="en-US" sz="1400" dirty="0">
              <a:solidFill>
                <a:srgbClr val="0000FF"/>
              </a:solidFill>
            </a:endParaRPr>
          </a:p>
        </p:txBody>
      </p:sp>
      <p:sp>
        <p:nvSpPr>
          <p:cNvPr id="9" name="Rectangle 8"/>
          <p:cNvSpPr/>
          <p:nvPr/>
        </p:nvSpPr>
        <p:spPr>
          <a:xfrm>
            <a:off x="3243263" y="1685925"/>
            <a:ext cx="1395412" cy="22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4) INA152 Loaded Aol: Original and New</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223</a:t>
            </a:fld>
            <a:endParaRPr lang="en-US" dirty="0"/>
          </a:p>
        </p:txBody>
      </p:sp>
      <p:sp>
        <p:nvSpPr>
          <p:cNvPr id="7" name="TextBox 6"/>
          <p:cNvSpPr txBox="1"/>
          <p:nvPr/>
        </p:nvSpPr>
        <p:spPr>
          <a:xfrm>
            <a:off x="708695" y="5429687"/>
            <a:ext cx="7145931" cy="923330"/>
          </a:xfrm>
          <a:prstGeom prst="rect">
            <a:avLst/>
          </a:prstGeom>
          <a:noFill/>
        </p:spPr>
        <p:txBody>
          <a:bodyPr wrap="square" rtlCol="0">
            <a:spAutoFit/>
          </a:bodyPr>
          <a:lstStyle/>
          <a:p>
            <a:r>
              <a:rPr lang="en-US" dirty="0" smtClean="0"/>
              <a:t>Add Cco = 10x CL then fp3 will move one decade to the left of fp2</a:t>
            </a:r>
          </a:p>
          <a:p>
            <a:r>
              <a:rPr lang="en-US" dirty="0" smtClean="0"/>
              <a:t>Add Rco to create fz1</a:t>
            </a:r>
          </a:p>
          <a:p>
            <a:r>
              <a:rPr lang="en-US" dirty="0" smtClean="0"/>
              <a:t>Keep fz1 </a:t>
            </a:r>
            <a:r>
              <a:rPr lang="en-US" u="sng" dirty="0" smtClean="0"/>
              <a:t>&lt;</a:t>
            </a:r>
            <a:r>
              <a:rPr lang="en-US" dirty="0" smtClean="0"/>
              <a:t> 10*fp3 for overall best loop gain phase margin</a:t>
            </a:r>
            <a:endParaRPr lang="en-US" dirty="0"/>
          </a:p>
        </p:txBody>
      </p:sp>
      <p:pic>
        <p:nvPicPr>
          <p:cNvPr id="393218" name="Picture 2"/>
          <p:cNvPicPr>
            <a:picLocks noChangeAspect="1" noChangeArrowheads="1"/>
          </p:cNvPicPr>
          <p:nvPr/>
        </p:nvPicPr>
        <p:blipFill>
          <a:blip r:embed="rId2" cstate="print"/>
          <a:srcRect/>
          <a:stretch>
            <a:fillRect/>
          </a:stretch>
        </p:blipFill>
        <p:spPr bwMode="auto">
          <a:xfrm>
            <a:off x="340016" y="708098"/>
            <a:ext cx="7600950" cy="4781550"/>
          </a:xfrm>
          <a:prstGeom prst="rect">
            <a:avLst/>
          </a:prstGeom>
          <a:noFill/>
          <a:ln w="9525">
            <a:noFill/>
            <a:miter lim="800000"/>
            <a:headEnd/>
            <a:tailEnd/>
          </a:ln>
          <a:effectLst/>
        </p:spPr>
      </p:pic>
      <p:sp>
        <p:nvSpPr>
          <p:cNvPr id="6" name="Rectangle 5"/>
          <p:cNvSpPr/>
          <p:nvPr/>
        </p:nvSpPr>
        <p:spPr>
          <a:xfrm>
            <a:off x="6162675" y="1040668"/>
            <a:ext cx="1257300" cy="59286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nvGraphicFramePr>
        <p:xfrm>
          <a:off x="806450" y="3222625"/>
          <a:ext cx="4940300" cy="2832100"/>
        </p:xfrm>
        <a:graphic>
          <a:graphicData uri="http://schemas.openxmlformats.org/presentationml/2006/ole">
            <p:oleObj spid="_x0000_s1068034" name="Equation" r:id="rId3" imgW="4940280" imgH="2831760" progId="Equation.3">
              <p:embed/>
            </p:oleObj>
          </a:graphicData>
        </a:graphic>
      </p:graphicFrame>
      <p:pic>
        <p:nvPicPr>
          <p:cNvPr id="1112067" name="Picture 3"/>
          <p:cNvPicPr>
            <a:picLocks noChangeAspect="1" noChangeArrowheads="1"/>
          </p:cNvPicPr>
          <p:nvPr/>
        </p:nvPicPr>
        <p:blipFill>
          <a:blip r:embed="rId4" cstate="print"/>
          <a:srcRect/>
          <a:stretch>
            <a:fillRect/>
          </a:stretch>
        </p:blipFill>
        <p:spPr bwMode="auto">
          <a:xfrm>
            <a:off x="119063" y="485775"/>
            <a:ext cx="6475406" cy="28765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800" dirty="0" smtClean="0">
                <a:solidFill>
                  <a:srgbClr val="C00000"/>
                </a:solidFill>
              </a:rPr>
              <a:t>5) Compute </a:t>
            </a:r>
            <a:r>
              <a:rPr lang="en-US" sz="2800" dirty="0" err="1" smtClean="0">
                <a:solidFill>
                  <a:srgbClr val="C00000"/>
                </a:solidFill>
              </a:rPr>
              <a:t>Rco</a:t>
            </a:r>
            <a:r>
              <a:rPr lang="en-US" sz="2800" dirty="0" smtClean="0">
                <a:solidFill>
                  <a:srgbClr val="C00000"/>
                </a:solidFill>
              </a:rPr>
              <a:t> and </a:t>
            </a:r>
            <a:r>
              <a:rPr lang="en-US" sz="2800" dirty="0" err="1" smtClean="0">
                <a:solidFill>
                  <a:srgbClr val="C00000"/>
                </a:solidFill>
              </a:rPr>
              <a:t>Cco</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224</a:t>
            </a:fld>
            <a:endParaRPr lang="en-US" dirty="0"/>
          </a:p>
        </p:txBody>
      </p:sp>
      <p:sp>
        <p:nvSpPr>
          <p:cNvPr id="5" name="Rectangle 4"/>
          <p:cNvSpPr/>
          <p:nvPr/>
        </p:nvSpPr>
        <p:spPr>
          <a:xfrm>
            <a:off x="5476874" y="1952625"/>
            <a:ext cx="933451"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09906" y="990600"/>
            <a:ext cx="2272169" cy="738664"/>
          </a:xfrm>
          <a:prstGeom prst="rect">
            <a:avLst/>
          </a:prstGeom>
          <a:noFill/>
          <a:ln>
            <a:solidFill>
              <a:srgbClr val="FF0000"/>
            </a:solidFill>
          </a:ln>
        </p:spPr>
        <p:txBody>
          <a:bodyPr wrap="square" rtlCol="0">
            <a:spAutoFit/>
          </a:bodyPr>
          <a:lstStyle/>
          <a:p>
            <a:r>
              <a:rPr lang="en-US" sz="1400" dirty="0" smtClean="0">
                <a:solidFill>
                  <a:srgbClr val="FF0000"/>
                </a:solidFill>
              </a:rPr>
              <a:t>Not seen by </a:t>
            </a:r>
          </a:p>
          <a:p>
            <a:r>
              <a:rPr lang="en-US" sz="1400" dirty="0" smtClean="0">
                <a:solidFill>
                  <a:srgbClr val="FF0000"/>
                </a:solidFill>
              </a:rPr>
              <a:t>Output Pin Compensation</a:t>
            </a:r>
          </a:p>
          <a:p>
            <a:r>
              <a:rPr lang="en-US" sz="1400" dirty="0" smtClean="0">
                <a:solidFill>
                  <a:srgbClr val="FF0000"/>
                </a:solidFill>
              </a:rPr>
              <a:t>Loaded Aol New</a:t>
            </a:r>
            <a:endParaRPr lang="en-US" dirty="0"/>
          </a:p>
        </p:txBody>
      </p:sp>
      <p:cxnSp>
        <p:nvCxnSpPr>
          <p:cNvPr id="8" name="Straight Arrow Connector 7"/>
          <p:cNvCxnSpPr>
            <a:stCxn id="6" idx="2"/>
          </p:cNvCxnSpPr>
          <p:nvPr/>
        </p:nvCxnSpPr>
        <p:spPr>
          <a:xfrm flipH="1">
            <a:off x="6438900" y="1729264"/>
            <a:ext cx="1407091" cy="671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93997" y="3581401"/>
            <a:ext cx="3416053" cy="61912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93997" y="4895850"/>
            <a:ext cx="2206378" cy="609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84472" y="4314825"/>
            <a:ext cx="387103" cy="3429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65422" y="5591175"/>
            <a:ext cx="387103" cy="3429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842122" y="4333875"/>
            <a:ext cx="891928" cy="3429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546722" y="5600700"/>
            <a:ext cx="891928" cy="3429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5) Compute </a:t>
            </a:r>
            <a:r>
              <a:rPr lang="en-US" sz="2800" dirty="0" err="1" smtClean="0">
                <a:solidFill>
                  <a:srgbClr val="C00000"/>
                </a:solidFill>
              </a:rPr>
              <a:t>Rco</a:t>
            </a:r>
            <a:r>
              <a:rPr lang="en-US" sz="2800" dirty="0" smtClean="0">
                <a:solidFill>
                  <a:srgbClr val="C00000"/>
                </a:solidFill>
              </a:rPr>
              <a:t> and </a:t>
            </a:r>
            <a:r>
              <a:rPr lang="en-US" sz="2800" dirty="0" err="1" smtClean="0">
                <a:solidFill>
                  <a:srgbClr val="C00000"/>
                </a:solidFill>
              </a:rPr>
              <a:t>Cco</a:t>
            </a:r>
            <a:r>
              <a:rPr lang="en-US" sz="2800" dirty="0" smtClean="0">
                <a:solidFill>
                  <a:srgbClr val="C00000"/>
                </a:solidFill>
              </a:rPr>
              <a:t> and check in SPICE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225</a:t>
            </a:fld>
            <a:endParaRPr lang="en-US" dirty="0"/>
          </a:p>
        </p:txBody>
      </p:sp>
      <p:pic>
        <p:nvPicPr>
          <p:cNvPr id="1116163" name="Picture 3"/>
          <p:cNvPicPr>
            <a:picLocks noChangeAspect="1" noChangeArrowheads="1"/>
          </p:cNvPicPr>
          <p:nvPr/>
        </p:nvPicPr>
        <p:blipFill>
          <a:blip r:embed="rId2" cstate="print"/>
          <a:srcRect/>
          <a:stretch>
            <a:fillRect/>
          </a:stretch>
        </p:blipFill>
        <p:spPr bwMode="auto">
          <a:xfrm>
            <a:off x="328613" y="823912"/>
            <a:ext cx="8300162" cy="4224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5) Compute </a:t>
            </a:r>
            <a:r>
              <a:rPr lang="en-US" sz="2800" dirty="0" err="1" smtClean="0">
                <a:solidFill>
                  <a:srgbClr val="C00000"/>
                </a:solidFill>
              </a:rPr>
              <a:t>Rco</a:t>
            </a:r>
            <a:r>
              <a:rPr lang="en-US" sz="2800" dirty="0" smtClean="0">
                <a:solidFill>
                  <a:srgbClr val="C00000"/>
                </a:solidFill>
              </a:rPr>
              <a:t> and </a:t>
            </a:r>
            <a:r>
              <a:rPr lang="en-US" sz="2800" dirty="0" err="1" smtClean="0">
                <a:solidFill>
                  <a:srgbClr val="C00000"/>
                </a:solidFill>
              </a:rPr>
              <a:t>Cco</a:t>
            </a:r>
            <a:r>
              <a:rPr lang="en-US" sz="2800" dirty="0" smtClean="0">
                <a:solidFill>
                  <a:srgbClr val="C00000"/>
                </a:solidFill>
              </a:rPr>
              <a:t> and check in SPICE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226</a:t>
            </a:fld>
            <a:endParaRPr lang="en-US" dirty="0"/>
          </a:p>
        </p:txBody>
      </p:sp>
      <p:pic>
        <p:nvPicPr>
          <p:cNvPr id="1117186" name="Picture 2"/>
          <p:cNvPicPr>
            <a:picLocks noChangeAspect="1" noChangeArrowheads="1"/>
          </p:cNvPicPr>
          <p:nvPr/>
        </p:nvPicPr>
        <p:blipFill>
          <a:blip r:embed="rId2" cstate="print"/>
          <a:srcRect/>
          <a:stretch>
            <a:fillRect/>
          </a:stretch>
        </p:blipFill>
        <p:spPr bwMode="auto">
          <a:xfrm>
            <a:off x="161925" y="828675"/>
            <a:ext cx="8638132" cy="5434013"/>
          </a:xfrm>
          <a:prstGeom prst="rect">
            <a:avLst/>
          </a:prstGeom>
          <a:noFill/>
          <a:ln w="9525">
            <a:noFill/>
            <a:miter lim="800000"/>
            <a:headEnd/>
            <a:tailEnd/>
          </a:ln>
          <a:effectLst/>
        </p:spPr>
      </p:pic>
      <p:sp>
        <p:nvSpPr>
          <p:cNvPr id="5" name="Rectangle 4"/>
          <p:cNvSpPr/>
          <p:nvPr/>
        </p:nvSpPr>
        <p:spPr>
          <a:xfrm>
            <a:off x="1026407" y="1895308"/>
            <a:ext cx="1610113" cy="38307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797299" y="2749550"/>
            <a:ext cx="273051" cy="2032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556498" y="2574925"/>
            <a:ext cx="256928" cy="1968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6),7) Loop Gain Check</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227</a:t>
            </a:fld>
            <a:endParaRPr lang="en-US" dirty="0"/>
          </a:p>
        </p:txBody>
      </p:sp>
      <p:pic>
        <p:nvPicPr>
          <p:cNvPr id="1118210" name="Picture 2"/>
          <p:cNvPicPr>
            <a:picLocks noChangeAspect="1" noChangeArrowheads="1"/>
          </p:cNvPicPr>
          <p:nvPr/>
        </p:nvPicPr>
        <p:blipFill>
          <a:blip r:embed="rId2" cstate="print"/>
          <a:srcRect/>
          <a:stretch>
            <a:fillRect/>
          </a:stretch>
        </p:blipFill>
        <p:spPr bwMode="auto">
          <a:xfrm>
            <a:off x="747713" y="781050"/>
            <a:ext cx="6386512" cy="44993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6),7) Loop Gain Check</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228</a:t>
            </a:fld>
            <a:endParaRPr lang="en-US" dirty="0"/>
          </a:p>
        </p:txBody>
      </p:sp>
      <p:pic>
        <p:nvPicPr>
          <p:cNvPr id="1119234" name="Picture 2"/>
          <p:cNvPicPr>
            <a:picLocks noChangeAspect="1" noChangeArrowheads="1"/>
          </p:cNvPicPr>
          <p:nvPr/>
        </p:nvPicPr>
        <p:blipFill>
          <a:blip r:embed="rId2" cstate="print"/>
          <a:srcRect/>
          <a:stretch>
            <a:fillRect/>
          </a:stretch>
        </p:blipFill>
        <p:spPr bwMode="auto">
          <a:xfrm>
            <a:off x="333374" y="823912"/>
            <a:ext cx="8315325" cy="5230944"/>
          </a:xfrm>
          <a:prstGeom prst="rect">
            <a:avLst/>
          </a:prstGeom>
          <a:noFill/>
          <a:ln w="9525">
            <a:noFill/>
            <a:miter lim="800000"/>
            <a:headEnd/>
            <a:tailEnd/>
          </a:ln>
          <a:effectLst/>
        </p:spPr>
      </p:pic>
      <p:sp>
        <p:nvSpPr>
          <p:cNvPr id="5" name="Rectangle 4"/>
          <p:cNvSpPr/>
          <p:nvPr/>
        </p:nvSpPr>
        <p:spPr>
          <a:xfrm>
            <a:off x="1209922" y="1570822"/>
            <a:ext cx="1565028" cy="39132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540372" y="2920999"/>
            <a:ext cx="390278" cy="206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073387" y="3413760"/>
            <a:ext cx="1954033" cy="430887"/>
          </a:xfrm>
          <a:prstGeom prst="rect">
            <a:avLst/>
          </a:prstGeom>
          <a:solidFill>
            <a:schemeClr val="bg1"/>
          </a:solidFill>
          <a:ln w="25400">
            <a:solidFill>
              <a:srgbClr val="FF0000"/>
            </a:solidFill>
          </a:ln>
        </p:spPr>
        <p:txBody>
          <a:bodyPr wrap="square" rtlCol="0">
            <a:spAutoFit/>
          </a:bodyPr>
          <a:lstStyle/>
          <a:p>
            <a:r>
              <a:rPr lang="en-US" sz="1100" dirty="0" smtClean="0">
                <a:solidFill>
                  <a:srgbClr val="FF0000"/>
                </a:solidFill>
              </a:rPr>
              <a:t>Loop Gain </a:t>
            </a:r>
          </a:p>
          <a:p>
            <a:r>
              <a:rPr lang="en-US" sz="1100" dirty="0" smtClean="0">
                <a:solidFill>
                  <a:srgbClr val="FF0000"/>
                </a:solidFill>
              </a:rPr>
              <a:t>Phase Margin = 47 degrees</a:t>
            </a:r>
            <a:endParaRPr lang="en-US" sz="1400" dirty="0"/>
          </a:p>
        </p:txBody>
      </p:sp>
      <p:cxnSp>
        <p:nvCxnSpPr>
          <p:cNvPr id="9" name="Straight Arrow Connector 8"/>
          <p:cNvCxnSpPr/>
          <p:nvPr/>
        </p:nvCxnSpPr>
        <p:spPr>
          <a:xfrm flipH="1" flipV="1">
            <a:off x="3935412" y="3128963"/>
            <a:ext cx="422276" cy="2809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4" y="142875"/>
            <a:ext cx="8634823" cy="814388"/>
          </a:xfrm>
        </p:spPr>
        <p:txBody>
          <a:bodyPr/>
          <a:lstStyle/>
          <a:p>
            <a:r>
              <a:rPr lang="en-US" sz="2800" dirty="0" smtClean="0">
                <a:solidFill>
                  <a:srgbClr val="C00000"/>
                </a:solidFill>
              </a:rPr>
              <a:t>8) Closed Loop AC Response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229</a:t>
            </a:fld>
            <a:endParaRPr lang="en-US" dirty="0"/>
          </a:p>
        </p:txBody>
      </p:sp>
      <p:pic>
        <p:nvPicPr>
          <p:cNvPr id="1124354" name="Picture 2"/>
          <p:cNvPicPr>
            <a:picLocks noChangeAspect="1" noChangeArrowheads="1"/>
          </p:cNvPicPr>
          <p:nvPr/>
        </p:nvPicPr>
        <p:blipFill>
          <a:blip r:embed="rId2" cstate="print"/>
          <a:srcRect/>
          <a:stretch>
            <a:fillRect/>
          </a:stretch>
        </p:blipFill>
        <p:spPr bwMode="auto">
          <a:xfrm>
            <a:off x="267128" y="816455"/>
            <a:ext cx="8515297" cy="53238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4"/>
          <p:cNvSpPr>
            <a:spLocks noGrp="1"/>
          </p:cNvSpPr>
          <p:nvPr>
            <p:ph type="sldNum" sz="quarter" idx="10"/>
          </p:nvPr>
        </p:nvSpPr>
        <p:spPr>
          <a:noFill/>
        </p:spPr>
        <p:txBody>
          <a:bodyPr/>
          <a:lstStyle/>
          <a:p>
            <a:fld id="{CD52D4E1-FE3F-4560-970C-81CDAACF43B7}" type="slidenum">
              <a:rPr lang="en-US"/>
              <a:pPr/>
              <a:t>23</a:t>
            </a:fld>
            <a:endParaRPr lang="en-US" dirty="0"/>
          </a:p>
        </p:txBody>
      </p:sp>
      <p:sp>
        <p:nvSpPr>
          <p:cNvPr id="12292" name="Rectangle 2"/>
          <p:cNvSpPr>
            <a:spLocks noGrp="1" noChangeArrowheads="1"/>
          </p:cNvSpPr>
          <p:nvPr>
            <p:ph type="title"/>
          </p:nvPr>
        </p:nvSpPr>
        <p:spPr bwMode="auto">
          <a:xfrm>
            <a:off x="174172" y="173970"/>
            <a:ext cx="8795658" cy="522316"/>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“Rate-of-Closure” Stability Criteria using 1/</a:t>
            </a:r>
            <a:r>
              <a:rPr lang="el-GR" sz="2800" b="1" dirty="0" smtClean="0">
                <a:solidFill>
                  <a:srgbClr val="C00000"/>
                </a:solidFill>
                <a:cs typeface="Arial" charset="0"/>
              </a:rPr>
              <a:t>β</a:t>
            </a:r>
            <a:r>
              <a:rPr lang="en-US" sz="2800" b="1" dirty="0" smtClean="0">
                <a:solidFill>
                  <a:srgbClr val="C00000"/>
                </a:solidFill>
                <a:cs typeface="Arial" charset="0"/>
              </a:rPr>
              <a:t> &amp; Aol</a:t>
            </a:r>
            <a:endParaRPr lang="el-GR" sz="2800" b="1" dirty="0" smtClean="0">
              <a:solidFill>
                <a:srgbClr val="C00000"/>
              </a:solidFill>
              <a:cs typeface="Arial" charset="0"/>
            </a:endParaRPr>
          </a:p>
        </p:txBody>
      </p:sp>
      <p:pic>
        <p:nvPicPr>
          <p:cNvPr id="77827" name="Picture 3"/>
          <p:cNvPicPr>
            <a:picLocks noChangeAspect="1" noChangeArrowheads="1"/>
          </p:cNvPicPr>
          <p:nvPr/>
        </p:nvPicPr>
        <p:blipFill>
          <a:blip r:embed="rId3" cstate="print"/>
          <a:srcRect/>
          <a:stretch>
            <a:fillRect/>
          </a:stretch>
        </p:blipFill>
        <p:spPr bwMode="auto">
          <a:xfrm>
            <a:off x="38100" y="604838"/>
            <a:ext cx="7442001" cy="5719762"/>
          </a:xfrm>
          <a:prstGeom prst="rect">
            <a:avLst/>
          </a:prstGeom>
          <a:noFill/>
          <a:ln w="9525">
            <a:noFill/>
            <a:miter lim="800000"/>
            <a:headEnd/>
            <a:tailEnd/>
          </a:ln>
          <a:effectLst/>
        </p:spPr>
      </p:pic>
      <p:sp>
        <p:nvSpPr>
          <p:cNvPr id="12293" name="Text Box 8"/>
          <p:cNvSpPr txBox="1">
            <a:spLocks noChangeArrowheads="1"/>
          </p:cNvSpPr>
          <p:nvPr/>
        </p:nvSpPr>
        <p:spPr bwMode="auto">
          <a:xfrm>
            <a:off x="5125720" y="772160"/>
            <a:ext cx="3766820" cy="2062103"/>
          </a:xfrm>
          <a:prstGeom prst="rect">
            <a:avLst/>
          </a:prstGeom>
          <a:noFill/>
          <a:ln w="34925" algn="ctr">
            <a:solidFill>
              <a:srgbClr val="0000FF"/>
            </a:solidFill>
            <a:miter lim="800000"/>
            <a:headEnd/>
            <a:tailEnd/>
          </a:ln>
        </p:spPr>
        <p:txBody>
          <a:bodyPr wrap="square">
            <a:spAutoFit/>
          </a:bodyPr>
          <a:lstStyle/>
          <a:p>
            <a:pPr marL="342900" indent="-342900" algn="l">
              <a:lnSpc>
                <a:spcPct val="85000"/>
              </a:lnSpc>
            </a:pPr>
            <a:r>
              <a:rPr lang="en-US" sz="1600" dirty="0">
                <a:solidFill>
                  <a:schemeClr val="tx1"/>
                </a:solidFill>
              </a:rPr>
              <a:t>At fcl: Loop Gain (Aol</a:t>
            </a:r>
            <a:r>
              <a:rPr lang="en-US" sz="1600" dirty="0">
                <a:solidFill>
                  <a:schemeClr val="tx1"/>
                </a:solidFill>
                <a:latin typeface="Symbol" pitchFamily="18" charset="2"/>
              </a:rPr>
              <a:t>b</a:t>
            </a:r>
            <a:r>
              <a:rPr lang="en-US" sz="1600" dirty="0">
                <a:solidFill>
                  <a:schemeClr val="tx1"/>
                </a:solidFill>
              </a:rPr>
              <a:t>) = </a:t>
            </a:r>
            <a:r>
              <a:rPr lang="en-US" sz="1600" dirty="0" smtClean="0">
                <a:solidFill>
                  <a:schemeClr val="tx1"/>
                </a:solidFill>
              </a:rPr>
              <a:t>1 (0dB)</a:t>
            </a:r>
            <a:endParaRPr lang="en-US" sz="1600" dirty="0">
              <a:solidFill>
                <a:schemeClr val="tx1"/>
              </a:solidFill>
            </a:endParaRPr>
          </a:p>
          <a:p>
            <a:pPr marL="342900" indent="-342900" algn="l">
              <a:lnSpc>
                <a:spcPct val="85000"/>
              </a:lnSpc>
            </a:pPr>
            <a:endParaRPr lang="en-US" sz="1600" dirty="0">
              <a:solidFill>
                <a:schemeClr val="tx1"/>
              </a:solidFill>
            </a:endParaRPr>
          </a:p>
          <a:p>
            <a:pPr marL="342900" indent="-342900" algn="l">
              <a:lnSpc>
                <a:spcPct val="85000"/>
              </a:lnSpc>
            </a:pPr>
            <a:r>
              <a:rPr lang="en-US" sz="1600" dirty="0">
                <a:solidFill>
                  <a:schemeClr val="tx1"/>
                </a:solidFill>
              </a:rPr>
              <a:t>Rate-of-Closure @ fcl =</a:t>
            </a:r>
          </a:p>
          <a:p>
            <a:pPr marL="342900" indent="-342900" algn="l">
              <a:lnSpc>
                <a:spcPct val="85000"/>
              </a:lnSpc>
            </a:pPr>
            <a:r>
              <a:rPr lang="en-US" sz="1600" dirty="0">
                <a:solidFill>
                  <a:schemeClr val="tx1"/>
                </a:solidFill>
              </a:rPr>
              <a:t>		(Aol slope – 1/</a:t>
            </a:r>
            <a:r>
              <a:rPr lang="el-GR" sz="1600" dirty="0">
                <a:solidFill>
                  <a:schemeClr val="tx1"/>
                </a:solidFill>
                <a:cs typeface="Arial" charset="0"/>
              </a:rPr>
              <a:t>β</a:t>
            </a:r>
            <a:r>
              <a:rPr lang="en-US" sz="1600" dirty="0">
                <a:solidFill>
                  <a:schemeClr val="tx1"/>
                </a:solidFill>
                <a:cs typeface="Arial" charset="0"/>
              </a:rPr>
              <a:t> slope)</a:t>
            </a:r>
          </a:p>
          <a:p>
            <a:pPr marL="342900" indent="-342900" algn="l">
              <a:lnSpc>
                <a:spcPct val="90000"/>
              </a:lnSpc>
              <a:spcBef>
                <a:spcPct val="50000"/>
              </a:spcBef>
            </a:pPr>
            <a:r>
              <a:rPr lang="en-US" sz="1600" dirty="0">
                <a:solidFill>
                  <a:srgbClr val="00B050"/>
                </a:solidFill>
              </a:rPr>
              <a:t>*20dB/decade Rate-of-Closure @ fcl = 	</a:t>
            </a:r>
            <a:r>
              <a:rPr lang="en-US" sz="1600" i="1" dirty="0">
                <a:solidFill>
                  <a:srgbClr val="00B050"/>
                </a:solidFill>
              </a:rPr>
              <a:t>STABLE</a:t>
            </a:r>
          </a:p>
          <a:p>
            <a:pPr marL="342900" indent="-342900" algn="l">
              <a:lnSpc>
                <a:spcPct val="90000"/>
              </a:lnSpc>
              <a:spcBef>
                <a:spcPct val="50000"/>
              </a:spcBef>
            </a:pPr>
            <a:r>
              <a:rPr lang="en-US" sz="1600" dirty="0">
                <a:solidFill>
                  <a:srgbClr val="FF0000"/>
                </a:solidFill>
              </a:rPr>
              <a:t>**40dB/decade </a:t>
            </a:r>
            <a:r>
              <a:rPr lang="en-US" sz="1600" dirty="0" smtClean="0">
                <a:solidFill>
                  <a:srgbClr val="FF0000"/>
                </a:solidFill>
              </a:rPr>
              <a:t>Rate-of-Closure @ </a:t>
            </a:r>
            <a:r>
              <a:rPr lang="en-US" sz="1600" dirty="0">
                <a:solidFill>
                  <a:srgbClr val="FF0000"/>
                </a:solidFill>
              </a:rPr>
              <a:t>fcl = 	</a:t>
            </a:r>
            <a:r>
              <a:rPr lang="en-US" sz="1600" i="1" dirty="0">
                <a:solidFill>
                  <a:srgbClr val="FF0000"/>
                </a:solidFill>
              </a:rPr>
              <a:t>UNSTABLE</a:t>
            </a: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8) Closed Loop AC Response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230</a:t>
            </a:fld>
            <a:endParaRPr lang="en-US" dirty="0"/>
          </a:p>
        </p:txBody>
      </p:sp>
      <p:pic>
        <p:nvPicPr>
          <p:cNvPr id="1123330" name="Picture 2"/>
          <p:cNvPicPr>
            <a:picLocks noChangeAspect="1" noChangeArrowheads="1"/>
          </p:cNvPicPr>
          <p:nvPr/>
        </p:nvPicPr>
        <p:blipFill>
          <a:blip r:embed="rId2" cstate="print"/>
          <a:srcRect/>
          <a:stretch>
            <a:fillRect/>
          </a:stretch>
        </p:blipFill>
        <p:spPr bwMode="auto">
          <a:xfrm>
            <a:off x="309188" y="988442"/>
            <a:ext cx="8187540" cy="5150558"/>
          </a:xfrm>
          <a:prstGeom prst="rect">
            <a:avLst/>
          </a:prstGeom>
          <a:noFill/>
          <a:ln w="9525">
            <a:noFill/>
            <a:miter lim="800000"/>
            <a:headEnd/>
            <a:tailEnd/>
          </a:ln>
          <a:effectLst/>
        </p:spPr>
      </p:pic>
      <p:sp>
        <p:nvSpPr>
          <p:cNvPr id="5" name="Rectangle 4"/>
          <p:cNvSpPr/>
          <p:nvPr/>
        </p:nvSpPr>
        <p:spPr>
          <a:xfrm>
            <a:off x="1405131" y="1848225"/>
            <a:ext cx="2188969" cy="5867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9) Transient Analysis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231</a:t>
            </a:fld>
            <a:endParaRPr lang="en-US" dirty="0"/>
          </a:p>
        </p:txBody>
      </p:sp>
      <p:pic>
        <p:nvPicPr>
          <p:cNvPr id="1122306" name="Picture 2"/>
          <p:cNvPicPr>
            <a:picLocks noChangeAspect="1" noChangeArrowheads="1"/>
          </p:cNvPicPr>
          <p:nvPr/>
        </p:nvPicPr>
        <p:blipFill>
          <a:blip r:embed="rId2" cstate="print"/>
          <a:srcRect/>
          <a:stretch>
            <a:fillRect/>
          </a:stretch>
        </p:blipFill>
        <p:spPr bwMode="auto">
          <a:xfrm>
            <a:off x="680074" y="939747"/>
            <a:ext cx="7469398" cy="46699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9) Transient Analysis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232</a:t>
            </a:fld>
            <a:endParaRPr lang="en-US" dirty="0"/>
          </a:p>
        </p:txBody>
      </p:sp>
      <p:pic>
        <p:nvPicPr>
          <p:cNvPr id="1120258" name="Picture 2"/>
          <p:cNvPicPr>
            <a:picLocks noChangeAspect="1" noChangeArrowheads="1"/>
          </p:cNvPicPr>
          <p:nvPr/>
        </p:nvPicPr>
        <p:blipFill>
          <a:blip r:embed="rId2" cstate="print"/>
          <a:srcRect/>
          <a:stretch>
            <a:fillRect/>
          </a:stretch>
        </p:blipFill>
        <p:spPr bwMode="auto">
          <a:xfrm>
            <a:off x="350283" y="824054"/>
            <a:ext cx="7983085" cy="50219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9) Transient Analysis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233</a:t>
            </a:fld>
            <a:endParaRPr lang="en-US" dirty="0"/>
          </a:p>
        </p:txBody>
      </p:sp>
      <p:pic>
        <p:nvPicPr>
          <p:cNvPr id="1121282" name="Picture 2"/>
          <p:cNvPicPr>
            <a:picLocks noChangeAspect="1" noChangeArrowheads="1"/>
          </p:cNvPicPr>
          <p:nvPr/>
        </p:nvPicPr>
        <p:blipFill>
          <a:blip r:embed="rId2" cstate="print"/>
          <a:srcRect r="47161"/>
          <a:stretch>
            <a:fillRect/>
          </a:stretch>
        </p:blipFill>
        <p:spPr bwMode="auto">
          <a:xfrm>
            <a:off x="206446" y="1352317"/>
            <a:ext cx="4016233" cy="4629150"/>
          </a:xfrm>
          <a:prstGeom prst="rect">
            <a:avLst/>
          </a:prstGeom>
          <a:noFill/>
          <a:ln w="9525">
            <a:noFill/>
            <a:miter lim="800000"/>
            <a:headEnd/>
            <a:tailEnd/>
          </a:ln>
          <a:effectLst/>
        </p:spPr>
      </p:pic>
      <p:pic>
        <p:nvPicPr>
          <p:cNvPr id="1121283" name="Picture 3"/>
          <p:cNvPicPr>
            <a:picLocks noChangeAspect="1" noChangeArrowheads="1"/>
          </p:cNvPicPr>
          <p:nvPr/>
        </p:nvPicPr>
        <p:blipFill>
          <a:blip r:embed="rId3" cstate="print"/>
          <a:srcRect r="47026"/>
          <a:stretch>
            <a:fillRect/>
          </a:stretch>
        </p:blipFill>
        <p:spPr bwMode="auto">
          <a:xfrm>
            <a:off x="4614059" y="1372863"/>
            <a:ext cx="4026506" cy="4629150"/>
          </a:xfrm>
          <a:prstGeom prst="rect">
            <a:avLst/>
          </a:prstGeom>
          <a:noFill/>
          <a:ln w="9525">
            <a:noFill/>
            <a:miter lim="800000"/>
            <a:headEnd/>
            <a:tailEnd/>
          </a:ln>
          <a:effectLst/>
        </p:spPr>
      </p:pic>
      <p:sp>
        <p:nvSpPr>
          <p:cNvPr id="6" name="TextBox 5"/>
          <p:cNvSpPr txBox="1"/>
          <p:nvPr/>
        </p:nvSpPr>
        <p:spPr>
          <a:xfrm>
            <a:off x="1654139" y="865769"/>
            <a:ext cx="1674687" cy="584775"/>
          </a:xfrm>
          <a:prstGeom prst="rect">
            <a:avLst/>
          </a:prstGeom>
          <a:solidFill>
            <a:schemeClr val="bg1"/>
          </a:solidFill>
          <a:ln w="25400">
            <a:solidFill>
              <a:srgbClr val="FF0000"/>
            </a:solidFill>
          </a:ln>
        </p:spPr>
        <p:txBody>
          <a:bodyPr wrap="square" rtlCol="0">
            <a:spAutoFit/>
          </a:bodyPr>
          <a:lstStyle/>
          <a:p>
            <a:pPr algn="ctr"/>
            <a:r>
              <a:rPr lang="en-US" sz="1600" b="1" dirty="0" smtClean="0">
                <a:solidFill>
                  <a:srgbClr val="FF0000"/>
                </a:solidFill>
              </a:rPr>
              <a:t>Zoom on VOUT </a:t>
            </a:r>
          </a:p>
          <a:p>
            <a:pPr algn="ctr"/>
            <a:r>
              <a:rPr lang="en-US" sz="1600" b="1" dirty="0" smtClean="0">
                <a:solidFill>
                  <a:srgbClr val="FF0000"/>
                </a:solidFill>
              </a:rPr>
              <a:t>Rising Edge</a:t>
            </a:r>
            <a:endParaRPr lang="en-US" sz="2000" b="1" dirty="0"/>
          </a:p>
        </p:txBody>
      </p:sp>
      <p:sp>
        <p:nvSpPr>
          <p:cNvPr id="7" name="TextBox 6"/>
          <p:cNvSpPr txBox="1"/>
          <p:nvPr/>
        </p:nvSpPr>
        <p:spPr>
          <a:xfrm>
            <a:off x="5905928" y="843508"/>
            <a:ext cx="1674687" cy="584775"/>
          </a:xfrm>
          <a:prstGeom prst="rect">
            <a:avLst/>
          </a:prstGeom>
          <a:solidFill>
            <a:schemeClr val="bg1"/>
          </a:solidFill>
          <a:ln w="25400">
            <a:solidFill>
              <a:srgbClr val="FF0000"/>
            </a:solidFill>
          </a:ln>
        </p:spPr>
        <p:txBody>
          <a:bodyPr wrap="square" rtlCol="0">
            <a:spAutoFit/>
          </a:bodyPr>
          <a:lstStyle/>
          <a:p>
            <a:pPr algn="ctr"/>
            <a:r>
              <a:rPr lang="en-US" sz="1600" b="1" dirty="0" smtClean="0">
                <a:solidFill>
                  <a:srgbClr val="FF0000"/>
                </a:solidFill>
              </a:rPr>
              <a:t>Zoom on VOUT </a:t>
            </a:r>
          </a:p>
          <a:p>
            <a:pPr algn="ctr"/>
            <a:r>
              <a:rPr lang="en-US" sz="1600" b="1" dirty="0" smtClean="0">
                <a:solidFill>
                  <a:srgbClr val="FF0000"/>
                </a:solidFill>
              </a:rPr>
              <a:t>Falling Edge</a:t>
            </a:r>
            <a:endParaRPr lang="en-US" sz="2000" b="1" dirty="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DBB906B5-8184-4FDD-AC60-86F5D49E35A7}" type="slidenum">
              <a:rPr lang="en-US" smtClean="0"/>
              <a:pPr/>
              <a:t>234</a:t>
            </a:fld>
            <a:endParaRPr lang="en-US" dirty="0" smtClean="0"/>
          </a:p>
        </p:txBody>
      </p:sp>
      <p:sp>
        <p:nvSpPr>
          <p:cNvPr id="100355" name="Rectangle 2"/>
          <p:cNvSpPr>
            <a:spLocks noGrp="1" noChangeArrowheads="1"/>
          </p:cNvSpPr>
          <p:nvPr>
            <p:ph type="title"/>
          </p:nvPr>
        </p:nvSpPr>
        <p:spPr>
          <a:xfrm>
            <a:off x="627062" y="1781175"/>
            <a:ext cx="7173913" cy="1543051"/>
          </a:xfrm>
        </p:spPr>
        <p:txBody>
          <a:bodyPr/>
          <a:lstStyle/>
          <a:p>
            <a:pPr algn="ctr"/>
            <a:r>
              <a:rPr lang="en-US" sz="4000" dirty="0" smtClean="0">
                <a:solidFill>
                  <a:srgbClr val="C00000"/>
                </a:solidFill>
              </a:rPr>
              <a:t>12) Riso with Dual Feedback</a:t>
            </a:r>
            <a:br>
              <a:rPr lang="en-US" sz="4000" dirty="0" smtClean="0">
                <a:solidFill>
                  <a:srgbClr val="C00000"/>
                </a:solidFill>
              </a:rPr>
            </a:br>
            <a:r>
              <a:rPr lang="en-US" sz="4000" dirty="0" smtClean="0">
                <a:solidFill>
                  <a:srgbClr val="C00000"/>
                </a:solidFill>
              </a:rPr>
              <a:t> (Output Cload) </a:t>
            </a:r>
            <a:br>
              <a:rPr lang="en-US" sz="4000" dirty="0" smtClean="0">
                <a:solidFill>
                  <a:srgbClr val="C00000"/>
                </a:solidFill>
              </a:rPr>
            </a:br>
            <a:r>
              <a:rPr lang="en-US" sz="4000" dirty="0" smtClean="0">
                <a:solidFill>
                  <a:srgbClr val="C00000"/>
                </a:solidFill>
              </a:rPr>
              <a:t>  - Zo, 1/</a:t>
            </a:r>
            <a:r>
              <a:rPr lang="en-US" sz="4000" dirty="0" smtClean="0">
                <a:solidFill>
                  <a:srgbClr val="C00000"/>
                </a:solidFill>
                <a:latin typeface="Symbol" pitchFamily="18" charset="2"/>
              </a:rPr>
              <a:t>b</a:t>
            </a:r>
            <a:r>
              <a:rPr lang="en-US" sz="4000" dirty="0" smtClean="0">
                <a:solidFill>
                  <a:srgbClr val="C00000"/>
                </a:solidFill>
              </a:rPr>
              <a:t>, Aol Technique</a:t>
            </a:r>
            <a:br>
              <a:rPr lang="en-US" sz="4000" dirty="0" smtClean="0">
                <a:solidFill>
                  <a:srgbClr val="C00000"/>
                </a:solidFill>
              </a:rPr>
            </a:br>
            <a:endParaRPr lang="en-US" sz="4800" dirty="0" smtClean="0">
              <a:solidFill>
                <a:srgbClr val="C00000"/>
              </a:solidFill>
            </a:endParaRP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151001" y="115248"/>
            <a:ext cx="8792032" cy="42736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Riso with Dual Feedback- Zo, 1/</a:t>
            </a:r>
            <a:r>
              <a:rPr lang="en-US" sz="2800" dirty="0" smtClean="0">
                <a:solidFill>
                  <a:srgbClr val="C00000"/>
                </a:solidFill>
                <a:latin typeface="Symbol" pitchFamily="18" charset="2"/>
              </a:rPr>
              <a:t>b</a:t>
            </a:r>
            <a:r>
              <a:rPr lang="en-US" sz="2800" dirty="0" smtClean="0">
                <a:solidFill>
                  <a:srgbClr val="C00000"/>
                </a:solidFill>
              </a:rPr>
              <a:t>, Aol Technique</a:t>
            </a:r>
            <a:endParaRPr lang="el-GR" b="1" dirty="0" smtClean="0">
              <a:solidFill>
                <a:srgbClr val="C00000"/>
              </a:solidFill>
            </a:endParaRPr>
          </a:p>
        </p:txBody>
      </p:sp>
      <p:sp>
        <p:nvSpPr>
          <p:cNvPr id="11" name="TextBox 10"/>
          <p:cNvSpPr txBox="1"/>
          <p:nvPr/>
        </p:nvSpPr>
        <p:spPr>
          <a:xfrm>
            <a:off x="296982" y="571502"/>
            <a:ext cx="8580318" cy="5909310"/>
          </a:xfrm>
          <a:prstGeom prst="rect">
            <a:avLst/>
          </a:prstGeom>
          <a:noFill/>
        </p:spPr>
        <p:txBody>
          <a:bodyPr wrap="square" rtlCol="0">
            <a:spAutoFit/>
          </a:bodyPr>
          <a:lstStyle/>
          <a:p>
            <a:pPr marL="342900" lvl="0" indent="-342900"/>
            <a:r>
              <a:rPr lang="en-US" dirty="0" smtClean="0"/>
              <a:t>1) Given: Op Amp and Cload</a:t>
            </a:r>
          </a:p>
          <a:p>
            <a:pPr lvl="0"/>
            <a:r>
              <a:rPr lang="en-US" dirty="0" smtClean="0"/>
              <a:t>2) Determine Op Amp Zo</a:t>
            </a:r>
          </a:p>
          <a:p>
            <a:pPr marL="800100" lvl="1" indent="-342900">
              <a:buAutoNum type="alphaUcParenR"/>
            </a:pPr>
            <a:r>
              <a:rPr lang="en-US" dirty="0" smtClean="0"/>
              <a:t>Measure in SPICE </a:t>
            </a:r>
            <a:r>
              <a:rPr lang="en-US" i="1" dirty="0" smtClean="0"/>
              <a:t>OR </a:t>
            </a:r>
            <a:r>
              <a:rPr lang="en-US" dirty="0" smtClean="0"/>
              <a:t>Data Sheet Curve</a:t>
            </a:r>
          </a:p>
          <a:p>
            <a:pPr marL="342900" indent="-342900"/>
            <a:r>
              <a:rPr lang="en-US" dirty="0" smtClean="0"/>
              <a:t>3) Create External Zo Model for Loop Gain Analysis only</a:t>
            </a:r>
          </a:p>
          <a:p>
            <a:pPr marL="342900" indent="-342900"/>
            <a:r>
              <a:rPr lang="en-US" dirty="0" smtClean="0"/>
              <a:t>4) If large RF value to be used model Cin_eq</a:t>
            </a:r>
          </a:p>
          <a:p>
            <a:pPr lvl="0"/>
            <a:r>
              <a:rPr lang="en-US" dirty="0" smtClean="0"/>
              <a:t>4) Set Riso = 1/10*Ro </a:t>
            </a:r>
            <a:r>
              <a:rPr lang="en-US" dirty="0" smtClean="0">
                <a:sym typeface="Wingdings"/>
              </a:rPr>
              <a:t></a:t>
            </a:r>
            <a:r>
              <a:rPr lang="en-US" dirty="0" smtClean="0"/>
              <a:t> 1/</a:t>
            </a:r>
            <a:r>
              <a:rPr lang="en-US" dirty="0" err="1" smtClean="0"/>
              <a:t>β_Hif</a:t>
            </a:r>
            <a:r>
              <a:rPr lang="en-US" dirty="0" smtClean="0"/>
              <a:t> ≈ 20dB</a:t>
            </a:r>
          </a:p>
          <a:p>
            <a:pPr lvl="0"/>
            <a:r>
              <a:rPr lang="en-US" dirty="0" smtClean="0"/>
              <a:t>5) SPICE simulation: Aol, 1/β FB#1</a:t>
            </a:r>
          </a:p>
          <a:p>
            <a:pPr lvl="1"/>
            <a:r>
              <a:rPr lang="en-US" dirty="0" smtClean="0"/>
              <a:t>A) FB#1 gives: 1/</a:t>
            </a:r>
            <a:r>
              <a:rPr lang="en-US" dirty="0" err="1" smtClean="0"/>
              <a:t>β_Lof</a:t>
            </a:r>
            <a:r>
              <a:rPr lang="en-US" dirty="0" smtClean="0"/>
              <a:t> and fz1 </a:t>
            </a:r>
          </a:p>
          <a:p>
            <a:pPr lvl="0"/>
            <a:r>
              <a:rPr lang="en-US" dirty="0" smtClean="0"/>
              <a:t>6) Draw 1/β FB#2 (1/</a:t>
            </a:r>
            <a:r>
              <a:rPr lang="en-US" dirty="0" err="1" smtClean="0"/>
              <a:t>β_Hif</a:t>
            </a:r>
            <a:r>
              <a:rPr lang="en-US" dirty="0" smtClean="0"/>
              <a:t> ≈ 20dB from Step 4)</a:t>
            </a:r>
          </a:p>
          <a:p>
            <a:pPr lvl="1"/>
            <a:r>
              <a:rPr lang="en-US" dirty="0" smtClean="0"/>
              <a:t>A) fp1=10*fz1</a:t>
            </a:r>
          </a:p>
          <a:p>
            <a:pPr lvl="1"/>
            <a:r>
              <a:rPr lang="en-US" dirty="0" smtClean="0"/>
              <a:t>B) fz3=1/10*fp1</a:t>
            </a:r>
          </a:p>
          <a:p>
            <a:pPr lvl="1"/>
            <a:r>
              <a:rPr lang="en-US" dirty="0" smtClean="0"/>
              <a:t>C) fp1</a:t>
            </a:r>
            <a:r>
              <a:rPr lang="en-US" u="sng" dirty="0" smtClean="0"/>
              <a:t>&lt;</a:t>
            </a:r>
            <a:r>
              <a:rPr lang="en-US" dirty="0" smtClean="0"/>
              <a:t>1/10*</a:t>
            </a:r>
            <a:r>
              <a:rPr lang="en-US" dirty="0" err="1" smtClean="0"/>
              <a:t>fcl</a:t>
            </a:r>
            <a:endParaRPr lang="en-US" dirty="0" smtClean="0"/>
          </a:p>
          <a:p>
            <a:pPr lvl="0"/>
            <a:r>
              <a:rPr lang="en-US" dirty="0" smtClean="0"/>
              <a:t>7) Choose RF and CF so standard values yield fz3</a:t>
            </a:r>
          </a:p>
          <a:p>
            <a:pPr lvl="0"/>
            <a:r>
              <a:rPr lang="en-US" dirty="0" smtClean="0"/>
              <a:t>8) SPICE simulation: Loop Gain (</a:t>
            </a:r>
            <a:r>
              <a:rPr lang="en-US" dirty="0" err="1" smtClean="0"/>
              <a:t>Aol</a:t>
            </a:r>
            <a:r>
              <a:rPr lang="el-GR" dirty="0" smtClean="0">
                <a:latin typeface="Arial"/>
                <a:cs typeface="Arial"/>
              </a:rPr>
              <a:t>β</a:t>
            </a:r>
            <a:r>
              <a:rPr lang="en-US" dirty="0" smtClean="0"/>
              <a:t>) Magnitude &amp; Phase</a:t>
            </a:r>
          </a:p>
          <a:p>
            <a:pPr lvl="0"/>
            <a:r>
              <a:rPr lang="en-US" dirty="0" smtClean="0"/>
              <a:t>        A)  Adjust compensation for more Loop Gain (</a:t>
            </a:r>
            <a:r>
              <a:rPr lang="en-US" dirty="0" err="1" smtClean="0"/>
              <a:t>Aol</a:t>
            </a:r>
            <a:r>
              <a:rPr lang="el-GR" dirty="0" smtClean="0">
                <a:latin typeface="Arial"/>
                <a:cs typeface="Arial"/>
              </a:rPr>
              <a:t>β</a:t>
            </a:r>
            <a:r>
              <a:rPr lang="en-US" dirty="0" smtClean="0"/>
              <a:t>) phase margin if needed</a:t>
            </a:r>
          </a:p>
          <a:p>
            <a:pPr lvl="0"/>
            <a:r>
              <a:rPr lang="en-US" dirty="0" smtClean="0"/>
              <a:t>9) Check closed loop AC response for VOUT/VIN</a:t>
            </a:r>
          </a:p>
          <a:p>
            <a:pPr lvl="0"/>
            <a:r>
              <a:rPr lang="en-US" dirty="0" smtClean="0"/>
              <a:t>        A) Look for peaking which indicates marginal stability</a:t>
            </a:r>
          </a:p>
          <a:p>
            <a:pPr lvl="0"/>
            <a:r>
              <a:rPr lang="en-US" dirty="0" smtClean="0"/>
              <a:t>        B) Check if closed AC response is acceptable for end application</a:t>
            </a:r>
          </a:p>
          <a:p>
            <a:pPr lvl="0"/>
            <a:r>
              <a:rPr lang="en-US" dirty="0" smtClean="0"/>
              <a:t>10) Check Transient response for VOUT/VIN </a:t>
            </a:r>
          </a:p>
          <a:p>
            <a:pPr lvl="1"/>
            <a:r>
              <a:rPr lang="en-US" dirty="0" smtClean="0"/>
              <a:t> A) Overshoot and ringing in the time domain indicates marginal stability </a:t>
            </a:r>
          </a:p>
          <a:p>
            <a:r>
              <a:rPr lang="en-US" dirty="0" smtClean="0"/>
              <a:t> </a:t>
            </a:r>
            <a:endParaRPr lang="en-US" dirty="0"/>
          </a:p>
        </p:txBody>
      </p:sp>
      <p:sp>
        <p:nvSpPr>
          <p:cNvPr id="4"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235</a:t>
            </a:fld>
            <a:endParaRPr lang="en-US"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1) Riso w/Dual Feedback</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236</a:t>
            </a:fld>
            <a:endParaRPr lang="en-US" dirty="0"/>
          </a:p>
        </p:txBody>
      </p:sp>
      <p:pic>
        <p:nvPicPr>
          <p:cNvPr id="1207298" name="Picture 2"/>
          <p:cNvPicPr>
            <a:picLocks noChangeAspect="1" noChangeArrowheads="1"/>
          </p:cNvPicPr>
          <p:nvPr/>
        </p:nvPicPr>
        <p:blipFill>
          <a:blip r:embed="rId2" cstate="print"/>
          <a:srcRect/>
          <a:stretch>
            <a:fillRect/>
          </a:stretch>
        </p:blipFill>
        <p:spPr bwMode="auto">
          <a:xfrm>
            <a:off x="957263" y="747713"/>
            <a:ext cx="6900862" cy="4649707"/>
          </a:xfrm>
          <a:prstGeom prst="rect">
            <a:avLst/>
          </a:prstGeom>
          <a:noFill/>
          <a:ln w="9525">
            <a:noFill/>
            <a:miter lim="800000"/>
            <a:headEnd/>
            <a:tailEnd/>
          </a:ln>
          <a:effectLst/>
        </p:spPr>
      </p:pic>
      <p:sp>
        <p:nvSpPr>
          <p:cNvPr id="5" name="Text Box 12"/>
          <p:cNvSpPr txBox="1">
            <a:spLocks noChangeArrowheads="1"/>
          </p:cNvSpPr>
          <p:nvPr/>
        </p:nvSpPr>
        <p:spPr bwMode="auto">
          <a:xfrm>
            <a:off x="952500" y="5000625"/>
            <a:ext cx="7296150" cy="1200329"/>
          </a:xfrm>
          <a:prstGeom prst="rect">
            <a:avLst/>
          </a:prstGeom>
          <a:noFill/>
          <a:ln w="9525" algn="ctr">
            <a:noFill/>
            <a:miter lim="800000"/>
            <a:headEnd/>
            <a:tailEnd/>
          </a:ln>
          <a:effectLst/>
        </p:spPr>
        <p:txBody>
          <a:bodyPr wrap="square">
            <a:spAutoFit/>
          </a:bodyPr>
          <a:lstStyle/>
          <a:p>
            <a:pPr algn="l"/>
            <a:r>
              <a:rPr lang="en-US" dirty="0">
                <a:solidFill>
                  <a:srgbClr val="FF0000"/>
                </a:solidFill>
              </a:rPr>
              <a:t>Dual Feedback:</a:t>
            </a:r>
          </a:p>
          <a:p>
            <a:pPr algn="l"/>
            <a:r>
              <a:rPr lang="en-US" b="0" dirty="0"/>
              <a:t>FB#1 through RF forces accurate Vout across CL</a:t>
            </a:r>
          </a:p>
          <a:p>
            <a:pPr algn="l"/>
            <a:r>
              <a:rPr lang="en-US" b="0" dirty="0"/>
              <a:t>FB#2 through CF dominates at high frequency for stability</a:t>
            </a:r>
          </a:p>
          <a:p>
            <a:pPr algn="l"/>
            <a:r>
              <a:rPr lang="en-US" b="0" dirty="0"/>
              <a:t>Riso provides isolation between FB#1 and FB#2</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27" name="Picture 7"/>
          <p:cNvPicPr>
            <a:picLocks noChangeAspect="1" noChangeArrowheads="1"/>
          </p:cNvPicPr>
          <p:nvPr/>
        </p:nvPicPr>
        <p:blipFill>
          <a:blip r:embed="rId4" cstate="print"/>
          <a:srcRect/>
          <a:stretch>
            <a:fillRect/>
          </a:stretch>
        </p:blipFill>
        <p:spPr bwMode="auto">
          <a:xfrm>
            <a:off x="76200" y="706639"/>
            <a:ext cx="8915400" cy="5608435"/>
          </a:xfrm>
          <a:prstGeom prst="rect">
            <a:avLst/>
          </a:prstGeom>
          <a:noFill/>
          <a:ln w="9525">
            <a:noFill/>
            <a:miter lim="800000"/>
            <a:headEnd/>
            <a:tailEnd/>
          </a:ln>
          <a:effectLst/>
        </p:spPr>
      </p:pic>
      <p:sp>
        <p:nvSpPr>
          <p:cNvPr id="72707"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EC85C86F-5E66-43B6-8BE2-260F2146B408}" type="slidenum">
              <a:rPr lang="en-US" smtClean="0"/>
              <a:pPr/>
              <a:t>237</a:t>
            </a:fld>
            <a:endParaRPr lang="en-US" dirty="0" smtClean="0"/>
          </a:p>
        </p:txBody>
      </p:sp>
      <p:sp>
        <p:nvSpPr>
          <p:cNvPr id="72708" name="Rectangle 2"/>
          <p:cNvSpPr>
            <a:spLocks noGrp="1" noChangeArrowheads="1"/>
          </p:cNvSpPr>
          <p:nvPr>
            <p:ph type="title"/>
          </p:nvPr>
        </p:nvSpPr>
        <p:spPr>
          <a:xfrm>
            <a:off x="307975" y="114300"/>
            <a:ext cx="8710190" cy="615542"/>
          </a:xfrm>
        </p:spPr>
        <p:txBody>
          <a:bodyPr/>
          <a:lstStyle/>
          <a:p>
            <a:r>
              <a:rPr lang="en-US" sz="2400" dirty="0" smtClean="0">
                <a:solidFill>
                  <a:srgbClr val="C00000"/>
                </a:solidFill>
              </a:rPr>
              <a:t>2) OPA177 Zo – SPICE Measurement</a:t>
            </a:r>
          </a:p>
        </p:txBody>
      </p:sp>
      <p:graphicFrame>
        <p:nvGraphicFramePr>
          <p:cNvPr id="7" name="Object 6"/>
          <p:cNvGraphicFramePr>
            <a:graphicFrameLocks noChangeAspect="1"/>
          </p:cNvGraphicFramePr>
          <p:nvPr/>
        </p:nvGraphicFramePr>
        <p:xfrm>
          <a:off x="1581150" y="647592"/>
          <a:ext cx="3248025" cy="1705083"/>
        </p:xfrm>
        <a:graphic>
          <a:graphicData uri="http://schemas.openxmlformats.org/presentationml/2006/ole">
            <p:oleObj spid="_x0000_s1069058" name="Equation" r:id="rId5" imgW="4317840" imgH="2336760" progId="Equation.3">
              <p:embed/>
            </p:oleObj>
          </a:graphicData>
        </a:graphic>
      </p:graphicFrame>
      <p:pic>
        <p:nvPicPr>
          <p:cNvPr id="1208324" name="Picture 4"/>
          <p:cNvPicPr>
            <a:picLocks noChangeAspect="1" noChangeArrowheads="1"/>
          </p:cNvPicPr>
          <p:nvPr/>
        </p:nvPicPr>
        <p:blipFill>
          <a:blip r:embed="rId6" cstate="print"/>
          <a:srcRect/>
          <a:stretch>
            <a:fillRect/>
          </a:stretch>
        </p:blipFill>
        <p:spPr bwMode="auto">
          <a:xfrm>
            <a:off x="4982375" y="638174"/>
            <a:ext cx="3894925" cy="2657475"/>
          </a:xfrm>
          <a:prstGeom prst="rect">
            <a:avLst/>
          </a:prstGeom>
          <a:solidFill>
            <a:schemeClr val="bg1"/>
          </a:solidFill>
          <a:ln w="9525">
            <a:solidFill>
              <a:srgbClr val="0000FF"/>
            </a:solidFill>
            <a:miter lim="800000"/>
            <a:headEnd/>
            <a:tailEnd/>
          </a:ln>
          <a:effectLst/>
        </p:spPr>
      </p:pic>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3) Riso w/Dual Feedback – Zo External Model</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238</a:t>
            </a:fld>
            <a:endParaRPr lang="en-US" dirty="0"/>
          </a:p>
        </p:txBody>
      </p:sp>
      <p:sp>
        <p:nvSpPr>
          <p:cNvPr id="5" name="Text Box 12"/>
          <p:cNvSpPr txBox="1">
            <a:spLocks noChangeArrowheads="1"/>
          </p:cNvSpPr>
          <p:nvPr/>
        </p:nvSpPr>
        <p:spPr bwMode="auto">
          <a:xfrm>
            <a:off x="895350" y="4505325"/>
            <a:ext cx="7324725" cy="1754326"/>
          </a:xfrm>
          <a:prstGeom prst="rect">
            <a:avLst/>
          </a:prstGeom>
          <a:noFill/>
          <a:ln w="9525" algn="ctr">
            <a:noFill/>
            <a:miter lim="800000"/>
            <a:headEnd/>
            <a:tailEnd/>
          </a:ln>
          <a:effectLst/>
        </p:spPr>
        <p:txBody>
          <a:bodyPr wrap="square">
            <a:spAutoFit/>
          </a:bodyPr>
          <a:lstStyle/>
          <a:p>
            <a:pPr algn="l"/>
            <a:r>
              <a:rPr lang="en-US" dirty="0">
                <a:solidFill>
                  <a:srgbClr val="FF0000"/>
                </a:solidFill>
              </a:rPr>
              <a:t>Zo External Model:</a:t>
            </a:r>
          </a:p>
          <a:p>
            <a:pPr algn="l"/>
            <a:r>
              <a:rPr lang="en-US" b="0" dirty="0" smtClean="0"/>
              <a:t>VCVS1 </a:t>
            </a:r>
            <a:r>
              <a:rPr lang="en-US" b="0" dirty="0"/>
              <a:t>ideally isolates U1 so U1 only provides data sheet </a:t>
            </a:r>
            <a:r>
              <a:rPr lang="en-US" b="0" dirty="0" smtClean="0"/>
              <a:t>Aol at VOA</a:t>
            </a:r>
            <a:endParaRPr lang="en-US" b="0" dirty="0"/>
          </a:p>
          <a:p>
            <a:pPr algn="l"/>
            <a:r>
              <a:rPr lang="en-US" b="0" dirty="0"/>
              <a:t>Set Ro to match measured Ro</a:t>
            </a:r>
          </a:p>
          <a:p>
            <a:pPr algn="l"/>
            <a:r>
              <a:rPr lang="en-US" b="0" dirty="0" smtClean="0"/>
              <a:t>Analyze </a:t>
            </a:r>
            <a:r>
              <a:rPr lang="en-US" b="0" dirty="0"/>
              <a:t>with unloaded Ro (largest Ro) which creates </a:t>
            </a:r>
            <a:r>
              <a:rPr lang="en-US" b="0" dirty="0" smtClean="0"/>
              <a:t> worst instability</a:t>
            </a:r>
          </a:p>
          <a:p>
            <a:r>
              <a:rPr lang="en-US" dirty="0" smtClean="0"/>
              <a:t>Use 1/</a:t>
            </a:r>
            <a:r>
              <a:rPr lang="el-GR" dirty="0" smtClean="0">
                <a:latin typeface="Arial"/>
                <a:cs typeface="Arial"/>
              </a:rPr>
              <a:t>β</a:t>
            </a:r>
            <a:r>
              <a:rPr lang="en-US" dirty="0" smtClean="0"/>
              <a:t> on Aol stability analysis</a:t>
            </a:r>
          </a:p>
          <a:p>
            <a:r>
              <a:rPr lang="en-US" dirty="0" smtClean="0"/>
              <a:t>1/</a:t>
            </a:r>
            <a:r>
              <a:rPr lang="el-GR" dirty="0" smtClean="0">
                <a:latin typeface="Arial"/>
                <a:cs typeface="Arial"/>
              </a:rPr>
              <a:t> β</a:t>
            </a:r>
            <a:r>
              <a:rPr lang="en-US" dirty="0" smtClean="0">
                <a:latin typeface="Arial"/>
                <a:cs typeface="Arial"/>
              </a:rPr>
              <a:t>, taken from VOA, will include the effects of Zo, Riso, and CL </a:t>
            </a:r>
            <a:endParaRPr lang="en-US" b="0" dirty="0"/>
          </a:p>
        </p:txBody>
      </p:sp>
      <p:pic>
        <p:nvPicPr>
          <p:cNvPr id="1209347" name="Picture 3"/>
          <p:cNvPicPr>
            <a:picLocks noChangeAspect="1" noChangeArrowheads="1"/>
          </p:cNvPicPr>
          <p:nvPr/>
        </p:nvPicPr>
        <p:blipFill>
          <a:blip r:embed="rId2" cstate="print"/>
          <a:srcRect/>
          <a:stretch>
            <a:fillRect/>
          </a:stretch>
        </p:blipFill>
        <p:spPr bwMode="auto">
          <a:xfrm>
            <a:off x="909637" y="652463"/>
            <a:ext cx="6657959" cy="4081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3) Zo External Model, FB#1 and FB#2 Analysis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239</a:t>
            </a:fld>
            <a:endParaRPr lang="en-US" dirty="0"/>
          </a:p>
        </p:txBody>
      </p:sp>
      <p:sp>
        <p:nvSpPr>
          <p:cNvPr id="5" name="Text Box 12"/>
          <p:cNvSpPr txBox="1">
            <a:spLocks noChangeArrowheads="1"/>
          </p:cNvSpPr>
          <p:nvPr/>
        </p:nvSpPr>
        <p:spPr bwMode="auto">
          <a:xfrm>
            <a:off x="161925" y="4476750"/>
            <a:ext cx="8801100" cy="1938992"/>
          </a:xfrm>
          <a:prstGeom prst="rect">
            <a:avLst/>
          </a:prstGeom>
          <a:noFill/>
          <a:ln w="9525" algn="ctr">
            <a:noFill/>
            <a:miter lim="800000"/>
            <a:headEnd/>
            <a:tailEnd/>
          </a:ln>
          <a:effectLst/>
        </p:spPr>
        <p:txBody>
          <a:bodyPr wrap="square">
            <a:spAutoFit/>
          </a:bodyPr>
          <a:lstStyle/>
          <a:p>
            <a:r>
              <a:rPr lang="en-US" dirty="0" smtClean="0">
                <a:solidFill>
                  <a:srgbClr val="FF0000"/>
                </a:solidFill>
              </a:rPr>
              <a:t>FB#1 and FB#2 1/</a:t>
            </a:r>
            <a:r>
              <a:rPr lang="el-GR" dirty="0" smtClean="0">
                <a:solidFill>
                  <a:srgbClr val="FF0000"/>
                </a:solidFill>
                <a:latin typeface="Arial"/>
                <a:cs typeface="Arial"/>
              </a:rPr>
              <a:t> β </a:t>
            </a:r>
            <a:r>
              <a:rPr lang="en-US" dirty="0" smtClean="0">
                <a:solidFill>
                  <a:srgbClr val="FF0000"/>
                </a:solidFill>
                <a:latin typeface="Arial"/>
                <a:cs typeface="Arial"/>
              </a:rPr>
              <a:t> Analysis</a:t>
            </a:r>
            <a:r>
              <a:rPr lang="en-US" dirty="0" smtClean="0">
                <a:solidFill>
                  <a:srgbClr val="FF0000"/>
                </a:solidFill>
              </a:rPr>
              <a:t>:</a:t>
            </a:r>
          </a:p>
          <a:p>
            <a:r>
              <a:rPr lang="en-US" dirty="0" smtClean="0"/>
              <a:t>There is only one net voltage fed back as </a:t>
            </a:r>
            <a:r>
              <a:rPr lang="el-GR" dirty="0" smtClean="0">
                <a:latin typeface="Arial"/>
                <a:cs typeface="Arial"/>
              </a:rPr>
              <a:t>β</a:t>
            </a:r>
            <a:r>
              <a:rPr lang="en-US" dirty="0" smtClean="0">
                <a:latin typeface="Arial"/>
                <a:cs typeface="Arial"/>
              </a:rPr>
              <a:t> to the –input of the op amp</a:t>
            </a:r>
          </a:p>
          <a:p>
            <a:r>
              <a:rPr lang="el-GR" dirty="0" smtClean="0">
                <a:latin typeface="Arial"/>
                <a:cs typeface="Arial"/>
              </a:rPr>
              <a:t>β</a:t>
            </a:r>
            <a:r>
              <a:rPr lang="en-US" dirty="0" smtClean="0">
                <a:latin typeface="Arial"/>
                <a:cs typeface="Arial"/>
              </a:rPr>
              <a:t>_net = </a:t>
            </a:r>
            <a:r>
              <a:rPr lang="el-GR" dirty="0" smtClean="0">
                <a:latin typeface="Arial"/>
                <a:cs typeface="Arial"/>
              </a:rPr>
              <a:t>β</a:t>
            </a:r>
            <a:r>
              <a:rPr lang="en-US" dirty="0" smtClean="0">
                <a:latin typeface="Arial"/>
                <a:cs typeface="Arial"/>
              </a:rPr>
              <a:t>_FB#1 + </a:t>
            </a:r>
            <a:r>
              <a:rPr lang="el-GR" dirty="0" smtClean="0">
                <a:latin typeface="Arial"/>
                <a:cs typeface="Arial"/>
              </a:rPr>
              <a:t>β</a:t>
            </a:r>
            <a:r>
              <a:rPr lang="en-US" dirty="0" smtClean="0">
                <a:latin typeface="Arial"/>
                <a:cs typeface="Arial"/>
              </a:rPr>
              <a:t>_FB#2  </a:t>
            </a:r>
          </a:p>
          <a:p>
            <a:r>
              <a:rPr lang="en-US" dirty="0" smtClean="0">
                <a:latin typeface="Arial"/>
                <a:cs typeface="Arial"/>
              </a:rPr>
              <a:t>This implies that the largest </a:t>
            </a:r>
            <a:r>
              <a:rPr lang="el-GR" dirty="0" smtClean="0">
                <a:latin typeface="Arial"/>
                <a:cs typeface="Arial"/>
              </a:rPr>
              <a:t>β</a:t>
            </a:r>
            <a:r>
              <a:rPr lang="en-US" dirty="0" smtClean="0">
                <a:latin typeface="Arial"/>
                <a:cs typeface="Arial"/>
              </a:rPr>
              <a:t> will dominate → smallest </a:t>
            </a:r>
            <a:r>
              <a:rPr lang="en-US" dirty="0" smtClean="0"/>
              <a:t>1/</a:t>
            </a:r>
            <a:r>
              <a:rPr lang="el-GR" dirty="0" smtClean="0">
                <a:latin typeface="Arial"/>
                <a:cs typeface="Arial"/>
              </a:rPr>
              <a:t> β</a:t>
            </a:r>
            <a:r>
              <a:rPr lang="en-US" dirty="0" smtClean="0">
                <a:latin typeface="Arial"/>
                <a:cs typeface="Arial"/>
              </a:rPr>
              <a:t> will dominate</a:t>
            </a:r>
          </a:p>
          <a:p>
            <a:r>
              <a:rPr lang="en-US" dirty="0" smtClean="0">
                <a:latin typeface="Arial"/>
                <a:cs typeface="Arial"/>
              </a:rPr>
              <a:t>Analyze FB#1 with CF = open since it will only dominate at high frequencies</a:t>
            </a:r>
          </a:p>
          <a:p>
            <a:r>
              <a:rPr lang="en-US" dirty="0" smtClean="0">
                <a:latin typeface="Arial"/>
                <a:cs typeface="Arial"/>
              </a:rPr>
              <a:t>Analyze FB#2 with CL = short since it is at least 10x CF</a:t>
            </a:r>
            <a:endParaRPr lang="en-US" dirty="0" smtClean="0"/>
          </a:p>
          <a:p>
            <a:endParaRPr lang="en-US" sz="1200" dirty="0"/>
          </a:p>
        </p:txBody>
      </p:sp>
      <p:pic>
        <p:nvPicPr>
          <p:cNvPr id="6" name="Picture 2"/>
          <p:cNvPicPr>
            <a:picLocks noChangeAspect="1" noChangeArrowheads="1"/>
          </p:cNvPicPr>
          <p:nvPr/>
        </p:nvPicPr>
        <p:blipFill>
          <a:blip r:embed="rId2" cstate="print"/>
          <a:srcRect/>
          <a:stretch>
            <a:fillRect/>
          </a:stretch>
        </p:blipFill>
        <p:spPr bwMode="auto">
          <a:xfrm>
            <a:off x="776288" y="523875"/>
            <a:ext cx="6333322"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0"/>
          </p:nvPr>
        </p:nvSpPr>
        <p:spPr>
          <a:noFill/>
        </p:spPr>
        <p:txBody>
          <a:bodyPr/>
          <a:lstStyle/>
          <a:p>
            <a:fld id="{D0F45F45-7328-4F3B-BA1A-CC52B0AAEB15}" type="slidenum">
              <a:rPr lang="en-US"/>
              <a:pPr/>
              <a:t>24</a:t>
            </a:fld>
            <a:endParaRPr lang="en-US" dirty="0"/>
          </a:p>
        </p:txBody>
      </p:sp>
      <p:sp>
        <p:nvSpPr>
          <p:cNvPr id="13317" name="Rectangle 2"/>
          <p:cNvSpPr>
            <a:spLocks noGrp="1" noChangeArrowheads="1"/>
          </p:cNvSpPr>
          <p:nvPr>
            <p:ph type="title"/>
          </p:nvPr>
        </p:nvSpPr>
        <p:spPr bwMode="auto">
          <a:xfrm>
            <a:off x="222309" y="274638"/>
            <a:ext cx="5423482" cy="47198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Loop Gain </a:t>
            </a:r>
            <a:r>
              <a:rPr lang="en-US" sz="2800" dirty="0" smtClean="0">
                <a:solidFill>
                  <a:srgbClr val="C00000"/>
                </a:solidFill>
              </a:rPr>
              <a:t>(Aol</a:t>
            </a:r>
            <a:r>
              <a:rPr lang="en-US" sz="2800" dirty="0" smtClean="0">
                <a:solidFill>
                  <a:srgbClr val="C00000"/>
                </a:solidFill>
                <a:latin typeface="Symbol" pitchFamily="18" charset="2"/>
              </a:rPr>
              <a:t>b</a:t>
            </a:r>
            <a:r>
              <a:rPr lang="en-US" sz="2800" dirty="0" smtClean="0">
                <a:solidFill>
                  <a:srgbClr val="C00000"/>
                </a:solidFill>
              </a:rPr>
              <a:t>) </a:t>
            </a:r>
            <a:r>
              <a:rPr lang="en-US" sz="2800" b="1" dirty="0" smtClean="0">
                <a:solidFill>
                  <a:srgbClr val="C00000"/>
                </a:solidFill>
              </a:rPr>
              <a:t>Example</a:t>
            </a:r>
          </a:p>
        </p:txBody>
      </p:sp>
      <p:graphicFrame>
        <p:nvGraphicFramePr>
          <p:cNvPr id="13314" name="Object 7"/>
          <p:cNvGraphicFramePr>
            <a:graphicFrameLocks noGrp="1" noChangeAspect="1"/>
          </p:cNvGraphicFramePr>
          <p:nvPr>
            <p:ph sz="half" idx="1"/>
          </p:nvPr>
        </p:nvGraphicFramePr>
        <p:xfrm>
          <a:off x="76200" y="1143000"/>
          <a:ext cx="6781800" cy="5127625"/>
        </p:xfrm>
        <a:graphic>
          <a:graphicData uri="http://schemas.openxmlformats.org/presentationml/2006/ole">
            <p:oleObj spid="_x0000_s78850" name="Visio" r:id="rId4" imgW="2695042" imgH="2038502" progId="Visio.Drawing.11">
              <p:embed/>
            </p:oleObj>
          </a:graphicData>
        </a:graphic>
      </p:graphicFrame>
      <p:sp>
        <p:nvSpPr>
          <p:cNvPr id="13318" name="Text Box 11"/>
          <p:cNvSpPr txBox="1">
            <a:spLocks noChangeArrowheads="1"/>
          </p:cNvSpPr>
          <p:nvPr/>
        </p:nvSpPr>
        <p:spPr bwMode="auto">
          <a:xfrm>
            <a:off x="4800600" y="3914164"/>
            <a:ext cx="4343400" cy="725488"/>
          </a:xfrm>
          <a:prstGeom prst="rect">
            <a:avLst/>
          </a:prstGeom>
          <a:noFill/>
          <a:ln w="9525" algn="ctr">
            <a:noFill/>
            <a:miter lim="800000"/>
            <a:headEnd/>
            <a:tailEnd/>
          </a:ln>
        </p:spPr>
        <p:txBody>
          <a:bodyPr>
            <a:spAutoFit/>
          </a:bodyPr>
          <a:lstStyle/>
          <a:p>
            <a:pPr marL="342900" indent="-342900" algn="l">
              <a:lnSpc>
                <a:spcPct val="90000"/>
              </a:lnSpc>
              <a:spcBef>
                <a:spcPct val="50000"/>
              </a:spcBef>
            </a:pPr>
            <a:r>
              <a:rPr lang="en-US" sz="1800" dirty="0">
                <a:solidFill>
                  <a:schemeClr val="tx1"/>
                </a:solidFill>
              </a:rPr>
              <a:t>Rate-of-Closure @ fcl = 40dB/decade</a:t>
            </a:r>
          </a:p>
          <a:p>
            <a:pPr marL="342900" indent="-342900" algn="ctr">
              <a:lnSpc>
                <a:spcPct val="90000"/>
              </a:lnSpc>
              <a:spcBef>
                <a:spcPct val="50000"/>
              </a:spcBef>
            </a:pPr>
            <a:r>
              <a:rPr lang="en-US" sz="1800" b="0" dirty="0">
                <a:solidFill>
                  <a:srgbClr val="FF0000"/>
                </a:solidFill>
                <a:sym typeface="Wingdings" pitchFamily="2" charset="2"/>
              </a:rPr>
              <a:t> </a:t>
            </a:r>
            <a:r>
              <a:rPr lang="en-US" sz="1800" i="1" dirty="0">
                <a:solidFill>
                  <a:srgbClr val="FF0000"/>
                </a:solidFill>
                <a:sym typeface="Wingdings" pitchFamily="2" charset="2"/>
              </a:rPr>
              <a:t>UNSTABLE!</a:t>
            </a:r>
            <a:endParaRPr lang="en-US" sz="1800" i="1" dirty="0">
              <a:solidFill>
                <a:srgbClr val="FF0000"/>
              </a:solidFill>
            </a:endParaRPr>
          </a:p>
        </p:txBody>
      </p:sp>
      <p:graphicFrame>
        <p:nvGraphicFramePr>
          <p:cNvPr id="13315" name="Object 12"/>
          <p:cNvGraphicFramePr>
            <a:graphicFrameLocks noGrp="1" noChangeAspect="1"/>
          </p:cNvGraphicFramePr>
          <p:nvPr>
            <p:ph sz="quarter" idx="3"/>
          </p:nvPr>
        </p:nvGraphicFramePr>
        <p:xfrm>
          <a:off x="4892675" y="1079500"/>
          <a:ext cx="4038600" cy="2732088"/>
        </p:xfrm>
        <a:graphic>
          <a:graphicData uri="http://schemas.openxmlformats.org/presentationml/2006/ole">
            <p:oleObj spid="_x0000_s78851" name="Visio" r:id="rId5" imgW="1874115" imgH="1268238" progId="Visio.Drawing.11">
              <p:embed/>
            </p:oleObj>
          </a:graphicData>
        </a:graphic>
      </p:graphicFrame>
      <p:pic>
        <p:nvPicPr>
          <p:cNvPr id="13319" name="Picture 15"/>
          <p:cNvPicPr>
            <a:picLocks noChangeAspect="1" noChangeArrowheads="1"/>
          </p:cNvPicPr>
          <p:nvPr/>
        </p:nvPicPr>
        <p:blipFill>
          <a:blip r:embed="rId6" cstate="print"/>
          <a:srcRect/>
          <a:stretch>
            <a:fillRect/>
          </a:stretch>
        </p:blipFill>
        <p:spPr bwMode="auto">
          <a:xfrm>
            <a:off x="2895600" y="3581400"/>
            <a:ext cx="762000" cy="741363"/>
          </a:xfrm>
          <a:prstGeom prst="rect">
            <a:avLst/>
          </a:prstGeom>
          <a:solidFill>
            <a:schemeClr val="bg1"/>
          </a:solidFill>
          <a:ln w="9525" algn="ctr">
            <a:noFill/>
            <a:miter lim="800000"/>
            <a:headEnd/>
            <a:tailEnd/>
          </a:ln>
        </p:spPr>
      </p:pic>
      <p:sp>
        <p:nvSpPr>
          <p:cNvPr id="8" name="TextBox 7"/>
          <p:cNvSpPr txBox="1"/>
          <p:nvPr/>
        </p:nvSpPr>
        <p:spPr>
          <a:xfrm>
            <a:off x="125047" y="6377354"/>
            <a:ext cx="6458243" cy="369332"/>
          </a:xfrm>
          <a:prstGeom prst="rect">
            <a:avLst/>
          </a:prstGeom>
          <a:noFill/>
        </p:spPr>
        <p:txBody>
          <a:bodyPr wrap="none" rtlCol="0">
            <a:spAutoFit/>
          </a:bodyPr>
          <a:lstStyle/>
          <a:p>
            <a:r>
              <a:rPr lang="en-US" b="1" dirty="0" smtClean="0">
                <a:solidFill>
                  <a:srgbClr val="FF0000"/>
                </a:solidFill>
              </a:rPr>
              <a:t>Example 1: Note locations of poles and zeros in Aol &amp; 1/</a:t>
            </a:r>
            <a:r>
              <a:rPr lang="en-US" b="1" dirty="0" smtClean="0">
                <a:solidFill>
                  <a:srgbClr val="FF0000"/>
                </a:solidFill>
                <a:latin typeface="Symbol" pitchFamily="18" charset="2"/>
              </a:rPr>
              <a:t>b</a:t>
            </a:r>
            <a:endParaRPr lang="en-US" b="1" dirty="0">
              <a:solidFill>
                <a:srgbClr val="FF0000"/>
              </a:solidFill>
              <a:latin typeface="Symbol" pitchFamily="18" charset="2"/>
            </a:endParaRPr>
          </a:p>
        </p:txBody>
      </p:sp>
      <p:pic>
        <p:nvPicPr>
          <p:cNvPr id="78853" name="Picture 5"/>
          <p:cNvPicPr>
            <a:picLocks noChangeAspect="1" noChangeArrowheads="1"/>
          </p:cNvPicPr>
          <p:nvPr/>
        </p:nvPicPr>
        <p:blipFill>
          <a:blip r:embed="rId7" cstate="print"/>
          <a:srcRect/>
          <a:stretch>
            <a:fillRect/>
          </a:stretch>
        </p:blipFill>
        <p:spPr bwMode="auto">
          <a:xfrm>
            <a:off x="6240340" y="200025"/>
            <a:ext cx="2571750" cy="771525"/>
          </a:xfrm>
          <a:prstGeom prst="rect">
            <a:avLst/>
          </a:prstGeom>
          <a:noFill/>
          <a:ln w="9525">
            <a:noFill/>
            <a:miter lim="800000"/>
            <a:headEnd/>
            <a:tailEnd/>
          </a:ln>
          <a:effectLst/>
        </p:spPr>
      </p:pic>
      <p:sp>
        <p:nvSpPr>
          <p:cNvPr id="10" name="Rectangle 9"/>
          <p:cNvSpPr/>
          <p:nvPr/>
        </p:nvSpPr>
        <p:spPr>
          <a:xfrm>
            <a:off x="1627463" y="1208015"/>
            <a:ext cx="343949" cy="50333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21353" y="4949505"/>
            <a:ext cx="343949" cy="58862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79429" y="4558019"/>
            <a:ext cx="335558" cy="458598"/>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63591" y="219513"/>
            <a:ext cx="577444" cy="72005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Rectangle 13"/>
          <p:cNvSpPr/>
          <p:nvPr/>
        </p:nvSpPr>
        <p:spPr>
          <a:xfrm>
            <a:off x="7475989" y="202733"/>
            <a:ext cx="591686" cy="740242"/>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4) OPA177 Input Capacitance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240</a:t>
            </a:fld>
            <a:endParaRPr lang="en-US" dirty="0"/>
          </a:p>
        </p:txBody>
      </p:sp>
      <p:pic>
        <p:nvPicPr>
          <p:cNvPr id="1210370" name="Picture 2"/>
          <p:cNvPicPr>
            <a:picLocks noChangeAspect="1" noChangeArrowheads="1"/>
          </p:cNvPicPr>
          <p:nvPr/>
        </p:nvPicPr>
        <p:blipFill>
          <a:blip r:embed="rId2" cstate="print"/>
          <a:srcRect/>
          <a:stretch>
            <a:fillRect/>
          </a:stretch>
        </p:blipFill>
        <p:spPr bwMode="auto">
          <a:xfrm>
            <a:off x="133349" y="795338"/>
            <a:ext cx="4543425" cy="3682928"/>
          </a:xfrm>
          <a:prstGeom prst="rect">
            <a:avLst/>
          </a:prstGeom>
          <a:noFill/>
          <a:ln w="9525">
            <a:noFill/>
            <a:miter lim="800000"/>
            <a:headEnd/>
            <a:tailEnd/>
          </a:ln>
          <a:effectLst/>
        </p:spPr>
      </p:pic>
      <p:sp>
        <p:nvSpPr>
          <p:cNvPr id="5" name="Text Box 12"/>
          <p:cNvSpPr txBox="1">
            <a:spLocks noChangeArrowheads="1"/>
          </p:cNvSpPr>
          <p:nvPr/>
        </p:nvSpPr>
        <p:spPr bwMode="auto">
          <a:xfrm>
            <a:off x="209550" y="4457700"/>
            <a:ext cx="8801100" cy="1477328"/>
          </a:xfrm>
          <a:prstGeom prst="rect">
            <a:avLst/>
          </a:prstGeom>
          <a:noFill/>
          <a:ln w="9525" algn="ctr">
            <a:noFill/>
            <a:miter lim="800000"/>
            <a:headEnd/>
            <a:tailEnd/>
          </a:ln>
          <a:effectLst/>
        </p:spPr>
        <p:txBody>
          <a:bodyPr wrap="square">
            <a:spAutoFit/>
          </a:bodyPr>
          <a:lstStyle/>
          <a:p>
            <a:r>
              <a:rPr lang="en-US" dirty="0" smtClean="0">
                <a:solidFill>
                  <a:srgbClr val="FF0000"/>
                </a:solidFill>
              </a:rPr>
              <a:t>OPA177 Input Capacitance:</a:t>
            </a:r>
          </a:p>
          <a:p>
            <a:r>
              <a:rPr lang="en-US" dirty="0" err="1" smtClean="0"/>
              <a:t>Ccm</a:t>
            </a:r>
            <a:r>
              <a:rPr lang="en-US" dirty="0" smtClean="0"/>
              <a:t>- and </a:t>
            </a:r>
            <a:r>
              <a:rPr lang="en-US" dirty="0" err="1" smtClean="0"/>
              <a:t>Ccm</a:t>
            </a:r>
            <a:r>
              <a:rPr lang="en-US" dirty="0" smtClean="0"/>
              <a:t>+ are common mode input capacitance</a:t>
            </a:r>
          </a:p>
          <a:p>
            <a:r>
              <a:rPr lang="en-US" dirty="0" err="1" smtClean="0">
                <a:latin typeface="Arial"/>
                <a:cs typeface="Arial"/>
              </a:rPr>
              <a:t>Cdiff</a:t>
            </a:r>
            <a:r>
              <a:rPr lang="en-US" dirty="0" smtClean="0">
                <a:latin typeface="Arial"/>
                <a:cs typeface="Arial"/>
              </a:rPr>
              <a:t> is differential input capacitance</a:t>
            </a:r>
          </a:p>
          <a:p>
            <a:r>
              <a:rPr lang="en-US" dirty="0" err="1" smtClean="0">
                <a:latin typeface="Arial"/>
                <a:cs typeface="Arial"/>
              </a:rPr>
              <a:t>Ccm</a:t>
            </a:r>
            <a:r>
              <a:rPr lang="en-US" dirty="0" smtClean="0">
                <a:latin typeface="Arial"/>
                <a:cs typeface="Arial"/>
              </a:rPr>
              <a:t> and </a:t>
            </a:r>
            <a:r>
              <a:rPr lang="en-US" dirty="0" err="1" smtClean="0">
                <a:latin typeface="Arial"/>
                <a:cs typeface="Arial"/>
              </a:rPr>
              <a:t>Cdiff</a:t>
            </a:r>
            <a:r>
              <a:rPr lang="en-US" dirty="0" smtClean="0">
                <a:latin typeface="Arial"/>
                <a:cs typeface="Arial"/>
              </a:rPr>
              <a:t> can usually be found in op amp data sheet</a:t>
            </a:r>
          </a:p>
          <a:p>
            <a:r>
              <a:rPr lang="en-US" dirty="0" smtClean="0">
                <a:latin typeface="Arial"/>
                <a:cs typeface="Arial"/>
              </a:rPr>
              <a:t>For OPA177 </a:t>
            </a:r>
            <a:r>
              <a:rPr lang="en-US" dirty="0" err="1" smtClean="0">
                <a:latin typeface="Arial"/>
                <a:cs typeface="Arial"/>
              </a:rPr>
              <a:t>Ccm</a:t>
            </a:r>
            <a:r>
              <a:rPr lang="en-US" dirty="0" smtClean="0">
                <a:latin typeface="Arial"/>
                <a:cs typeface="Arial"/>
              </a:rPr>
              <a:t> and </a:t>
            </a:r>
            <a:r>
              <a:rPr lang="en-US" dirty="0" err="1" smtClean="0">
                <a:latin typeface="Arial"/>
                <a:cs typeface="Arial"/>
              </a:rPr>
              <a:t>Cdiff</a:t>
            </a:r>
            <a:r>
              <a:rPr lang="en-US" dirty="0" smtClean="0">
                <a:latin typeface="Arial"/>
                <a:cs typeface="Arial"/>
              </a:rPr>
              <a:t> are found inside the SPICE macromodel</a:t>
            </a:r>
          </a:p>
        </p:txBody>
      </p:sp>
      <p:sp>
        <p:nvSpPr>
          <p:cNvPr id="6" name="TextBox 5"/>
          <p:cNvSpPr txBox="1"/>
          <p:nvPr/>
        </p:nvSpPr>
        <p:spPr>
          <a:xfrm>
            <a:off x="5148943" y="473982"/>
            <a:ext cx="3632200" cy="3970318"/>
          </a:xfrm>
          <a:prstGeom prst="rect">
            <a:avLst/>
          </a:prstGeom>
          <a:noFill/>
        </p:spPr>
        <p:txBody>
          <a:bodyPr wrap="square" rtlCol="0">
            <a:spAutoFit/>
          </a:bodyPr>
          <a:lstStyle/>
          <a:p>
            <a:r>
              <a:rPr lang="en-US" sz="1400" dirty="0" smtClean="0"/>
              <a:t>****************************</a:t>
            </a:r>
          </a:p>
          <a:p>
            <a:r>
              <a:rPr lang="en-US" sz="1400" dirty="0" smtClean="0"/>
              <a:t>* OPA177 "E" - ENHANCEMENTS</a:t>
            </a:r>
          </a:p>
          <a:p>
            <a:r>
              <a:rPr lang="en-US" sz="1400" dirty="0" smtClean="0"/>
              <a:t>****************************</a:t>
            </a:r>
          </a:p>
          <a:p>
            <a:r>
              <a:rPr lang="en-US" sz="1400" dirty="0" smtClean="0"/>
              <a:t>* OUTPUT SUPPLY MIRROR</a:t>
            </a:r>
          </a:p>
          <a:p>
            <a:r>
              <a:rPr lang="en-US" sz="1400" dirty="0" smtClean="0"/>
              <a:t>FQ3   0 20 POLY(1) VLIM 0  1</a:t>
            </a:r>
          </a:p>
          <a:p>
            <a:r>
              <a:rPr lang="en-US" sz="1400" dirty="0" smtClean="0"/>
              <a:t>DQ1  20 21 DX</a:t>
            </a:r>
          </a:p>
          <a:p>
            <a:r>
              <a:rPr lang="en-US" sz="1400" dirty="0" smtClean="0"/>
              <a:t>DQ2  22 20 DX</a:t>
            </a:r>
          </a:p>
          <a:p>
            <a:r>
              <a:rPr lang="en-US" sz="1400" dirty="0" smtClean="0"/>
              <a:t>VQ1  21  0 0</a:t>
            </a:r>
          </a:p>
          <a:p>
            <a:r>
              <a:rPr lang="en-US" sz="1400" dirty="0" smtClean="0"/>
              <a:t>VQ2  22  0 0</a:t>
            </a:r>
          </a:p>
          <a:p>
            <a:r>
              <a:rPr lang="en-US" sz="1400" dirty="0" smtClean="0"/>
              <a:t>FQ1   3  0 POLY(1) VQ1  0.976E-3  1</a:t>
            </a:r>
          </a:p>
          <a:p>
            <a:r>
              <a:rPr lang="en-US" sz="1400" dirty="0" smtClean="0"/>
              <a:t>FQ2   0  4 POLY(1) VQ2  0.976E-3 -1</a:t>
            </a:r>
          </a:p>
          <a:p>
            <a:r>
              <a:rPr lang="en-US" sz="1400" dirty="0" smtClean="0"/>
              <a:t>* QUIESCIENT CURRENT</a:t>
            </a:r>
          </a:p>
          <a:p>
            <a:r>
              <a:rPr lang="en-US" sz="1400" dirty="0" smtClean="0"/>
              <a:t>RQ    3  4  3.0E4</a:t>
            </a:r>
          </a:p>
          <a:p>
            <a:r>
              <a:rPr lang="en-US" sz="1400" dirty="0" smtClean="0"/>
              <a:t>* DIFF INPUT CAPACITANCE</a:t>
            </a:r>
          </a:p>
          <a:p>
            <a:r>
              <a:rPr lang="en-US" sz="1400" dirty="0" smtClean="0"/>
              <a:t>CDIF  1  2  1.0E-12</a:t>
            </a:r>
          </a:p>
          <a:p>
            <a:r>
              <a:rPr lang="en-US" sz="1400" dirty="0" smtClean="0"/>
              <a:t>* COMMON MODE INPUT CAPACITANCE</a:t>
            </a:r>
          </a:p>
          <a:p>
            <a:r>
              <a:rPr lang="en-US" sz="1400" dirty="0" smtClean="0"/>
              <a:t>C1CM  1  99 1.5E-12</a:t>
            </a:r>
          </a:p>
          <a:p>
            <a:r>
              <a:rPr lang="en-US" sz="1400" dirty="0" smtClean="0"/>
              <a:t>C2CM  2  99 1.5E-12</a:t>
            </a:r>
            <a:endParaRPr lang="en-US" sz="1400" dirty="0"/>
          </a:p>
        </p:txBody>
      </p:sp>
      <p:sp>
        <p:nvSpPr>
          <p:cNvPr id="8" name="Rectangle 7"/>
          <p:cNvSpPr/>
          <p:nvPr/>
        </p:nvSpPr>
        <p:spPr>
          <a:xfrm flipV="1">
            <a:off x="5189413" y="3286125"/>
            <a:ext cx="3525962" cy="1114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4) Cin_eq </a:t>
            </a:r>
            <a:r>
              <a:rPr lang="en-US" sz="2800" dirty="0" smtClean="0">
                <a:solidFill>
                  <a:srgbClr val="C00000"/>
                </a:solidFill>
                <a:sym typeface="Wingdings" pitchFamily="2" charset="2"/>
              </a:rPr>
              <a:t> Equivalent Input Capacitance for </a:t>
            </a:r>
            <a:br>
              <a:rPr lang="en-US" sz="2800" dirty="0" smtClean="0">
                <a:solidFill>
                  <a:srgbClr val="C00000"/>
                </a:solidFill>
                <a:sym typeface="Wingdings" pitchFamily="2" charset="2"/>
              </a:rPr>
            </a:br>
            <a:r>
              <a:rPr lang="en-US" sz="2800" dirty="0" smtClean="0">
                <a:solidFill>
                  <a:srgbClr val="C00000"/>
                </a:solidFill>
                <a:sym typeface="Wingdings" pitchFamily="2" charset="2"/>
              </a:rPr>
              <a:t>Loop Gain Analysis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241</a:t>
            </a:fld>
            <a:endParaRPr lang="en-US" dirty="0"/>
          </a:p>
        </p:txBody>
      </p:sp>
      <p:pic>
        <p:nvPicPr>
          <p:cNvPr id="1211395" name="Picture 3"/>
          <p:cNvPicPr>
            <a:picLocks noChangeAspect="1" noChangeArrowheads="1"/>
          </p:cNvPicPr>
          <p:nvPr/>
        </p:nvPicPr>
        <p:blipFill>
          <a:blip r:embed="rId3" cstate="print"/>
          <a:srcRect l="1340" t="371" r="1575"/>
          <a:stretch>
            <a:fillRect/>
          </a:stretch>
        </p:blipFill>
        <p:spPr bwMode="auto">
          <a:xfrm>
            <a:off x="0" y="959801"/>
            <a:ext cx="9144000" cy="3731262"/>
          </a:xfrm>
          <a:prstGeom prst="rect">
            <a:avLst/>
          </a:prstGeom>
          <a:noFill/>
          <a:ln w="9525">
            <a:noFill/>
            <a:miter lim="800000"/>
            <a:headEnd/>
            <a:tailEnd/>
          </a:ln>
          <a:effectLst/>
        </p:spPr>
      </p:pic>
      <p:graphicFrame>
        <p:nvGraphicFramePr>
          <p:cNvPr id="6" name="Object 5"/>
          <p:cNvGraphicFramePr>
            <a:graphicFrameLocks noChangeAspect="1"/>
          </p:cNvGraphicFramePr>
          <p:nvPr/>
        </p:nvGraphicFramePr>
        <p:xfrm>
          <a:off x="2892425" y="3841750"/>
          <a:ext cx="2584450" cy="529866"/>
        </p:xfrm>
        <a:graphic>
          <a:graphicData uri="http://schemas.openxmlformats.org/presentationml/2006/ole">
            <p:oleObj spid="_x0000_s1070082" name="Equation" r:id="rId4" imgW="3035160" imgH="622080" progId="Equation.3">
              <p:embed/>
            </p:oleObj>
          </a:graphicData>
        </a:graphic>
      </p:graphicFrame>
      <p:sp>
        <p:nvSpPr>
          <p:cNvPr id="7" name="Text Box 12"/>
          <p:cNvSpPr txBox="1">
            <a:spLocks noChangeArrowheads="1"/>
          </p:cNvSpPr>
          <p:nvPr/>
        </p:nvSpPr>
        <p:spPr bwMode="auto">
          <a:xfrm>
            <a:off x="180975" y="4495800"/>
            <a:ext cx="8963025" cy="2031325"/>
          </a:xfrm>
          <a:prstGeom prst="rect">
            <a:avLst/>
          </a:prstGeom>
          <a:noFill/>
          <a:ln w="9525" algn="ctr">
            <a:noFill/>
            <a:miter lim="800000"/>
            <a:headEnd/>
            <a:tailEnd/>
          </a:ln>
          <a:effectLst/>
        </p:spPr>
        <p:txBody>
          <a:bodyPr wrap="square">
            <a:spAutoFit/>
          </a:bodyPr>
          <a:lstStyle/>
          <a:p>
            <a:r>
              <a:rPr lang="en-US" dirty="0" smtClean="0">
                <a:solidFill>
                  <a:srgbClr val="FF0000"/>
                </a:solidFill>
              </a:rPr>
              <a:t>Input Capacitance and Loop Gain Analysis:</a:t>
            </a:r>
          </a:p>
          <a:p>
            <a:r>
              <a:rPr lang="en-US" dirty="0" smtClean="0"/>
              <a:t>Final Loop Gain circuit break needs to break both FB#1 and FB#2</a:t>
            </a:r>
          </a:p>
          <a:p>
            <a:r>
              <a:rPr lang="en-US" dirty="0" smtClean="0"/>
              <a:t>Loop Gain circuit break will need to be made on op amp –input</a:t>
            </a:r>
          </a:p>
          <a:p>
            <a:r>
              <a:rPr lang="en-US" dirty="0" smtClean="0"/>
              <a:t>For some op amps feedback elements can interact with input capacitance and add </a:t>
            </a:r>
          </a:p>
          <a:p>
            <a:r>
              <a:rPr lang="en-US" dirty="0" smtClean="0"/>
              <a:t>     zero or pole to 1/</a:t>
            </a:r>
            <a:r>
              <a:rPr lang="el-GR" dirty="0" smtClean="0">
                <a:latin typeface="Arial"/>
                <a:cs typeface="Arial"/>
              </a:rPr>
              <a:t>β</a:t>
            </a:r>
            <a:endParaRPr lang="en-US" dirty="0" smtClean="0">
              <a:latin typeface="Arial"/>
              <a:cs typeface="Arial"/>
            </a:endParaRPr>
          </a:p>
          <a:p>
            <a:r>
              <a:rPr lang="en-US" dirty="0" smtClean="0">
                <a:latin typeface="Arial"/>
                <a:cs typeface="Arial"/>
              </a:rPr>
              <a:t>For Loop Gain analysis break loop at –input but add Cin_eq</a:t>
            </a:r>
          </a:p>
          <a:p>
            <a:r>
              <a:rPr lang="en-US" dirty="0" smtClean="0"/>
              <a:t> </a:t>
            </a:r>
            <a:endParaRPr lang="en-US" dirty="0" smtClean="0">
              <a:latin typeface="Arial"/>
              <a:cs typeface="Arial"/>
            </a:endParaRP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0" y="22299"/>
            <a:ext cx="4460805" cy="814388"/>
          </a:xfrm>
        </p:spPr>
        <p:txBody>
          <a:bodyPr/>
          <a:lstStyle/>
          <a:p>
            <a:r>
              <a:rPr lang="en-US" sz="2800" dirty="0" smtClean="0">
                <a:solidFill>
                  <a:srgbClr val="C00000"/>
                </a:solidFill>
              </a:rPr>
              <a:t>5) 1/</a:t>
            </a:r>
            <a:r>
              <a:rPr lang="el-GR" sz="2800" dirty="0" smtClean="0">
                <a:solidFill>
                  <a:srgbClr val="C00000"/>
                </a:solidFill>
                <a:latin typeface="Arial"/>
                <a:cs typeface="Arial"/>
              </a:rPr>
              <a:t>β</a:t>
            </a:r>
            <a:r>
              <a:rPr lang="en-US" sz="2800" dirty="0" smtClean="0">
                <a:solidFill>
                  <a:srgbClr val="C00000"/>
                </a:solidFill>
              </a:rPr>
              <a:t> FB#1 Analysis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242</a:t>
            </a:fld>
            <a:endParaRPr lang="en-US" dirty="0"/>
          </a:p>
        </p:txBody>
      </p:sp>
      <p:graphicFrame>
        <p:nvGraphicFramePr>
          <p:cNvPr id="6" name="Object 5"/>
          <p:cNvGraphicFramePr>
            <a:graphicFrameLocks noChangeAspect="1"/>
          </p:cNvGraphicFramePr>
          <p:nvPr/>
        </p:nvGraphicFramePr>
        <p:xfrm>
          <a:off x="247652" y="2649861"/>
          <a:ext cx="6162674" cy="3576618"/>
        </p:xfrm>
        <a:graphic>
          <a:graphicData uri="http://schemas.openxmlformats.org/presentationml/2006/ole">
            <p:oleObj spid="_x0000_s1071106" name="Equation" r:id="rId3" imgW="6972120" imgH="3949560" progId="Equation.3">
              <p:embed/>
            </p:oleObj>
          </a:graphicData>
        </a:graphic>
      </p:graphicFrame>
      <p:pic>
        <p:nvPicPr>
          <p:cNvPr id="1212421" name="Picture 5"/>
          <p:cNvPicPr>
            <a:picLocks noChangeAspect="1" noChangeArrowheads="1"/>
          </p:cNvPicPr>
          <p:nvPr/>
        </p:nvPicPr>
        <p:blipFill>
          <a:blip r:embed="rId4" cstate="print"/>
          <a:srcRect l="2545" t="4573" r="2722" b="4205"/>
          <a:stretch>
            <a:fillRect/>
          </a:stretch>
        </p:blipFill>
        <p:spPr bwMode="auto">
          <a:xfrm>
            <a:off x="3305800" y="0"/>
            <a:ext cx="5818098" cy="3185327"/>
          </a:xfrm>
          <a:prstGeom prst="rect">
            <a:avLst/>
          </a:prstGeom>
          <a:noFill/>
          <a:ln w="9525">
            <a:noFill/>
            <a:miter lim="800000"/>
            <a:headEnd/>
            <a:tailEnd/>
          </a:ln>
          <a:effectLst/>
        </p:spPr>
      </p:pic>
      <p:sp>
        <p:nvSpPr>
          <p:cNvPr id="8" name="Rectangle 7"/>
          <p:cNvSpPr/>
          <p:nvPr/>
        </p:nvSpPr>
        <p:spPr>
          <a:xfrm>
            <a:off x="190500" y="3867150"/>
            <a:ext cx="2590800" cy="5810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324475" y="3933825"/>
            <a:ext cx="609600" cy="3143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610100" y="5153025"/>
            <a:ext cx="800100" cy="3143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28599" y="5086350"/>
            <a:ext cx="2362201" cy="5429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09550" y="5686425"/>
            <a:ext cx="1714500" cy="5524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370654" y="5054320"/>
            <a:ext cx="2301072" cy="646331"/>
          </a:xfrm>
          <a:prstGeom prst="rect">
            <a:avLst/>
          </a:prstGeom>
          <a:noFill/>
          <a:ln w="19050">
            <a:solidFill>
              <a:srgbClr val="FF0000"/>
            </a:solidFill>
          </a:ln>
        </p:spPr>
        <p:txBody>
          <a:bodyPr wrap="square" rtlCol="0">
            <a:spAutoFit/>
          </a:bodyPr>
          <a:lstStyle/>
          <a:p>
            <a:r>
              <a:rPr lang="en-US" dirty="0" smtClean="0"/>
              <a:t>Set Riso = 1/10*Ro </a:t>
            </a:r>
            <a:r>
              <a:rPr lang="en-US" dirty="0" smtClean="0">
                <a:sym typeface="Wingdings"/>
              </a:rPr>
              <a:t></a:t>
            </a:r>
            <a:r>
              <a:rPr lang="en-US" dirty="0" smtClean="0"/>
              <a:t> 1/</a:t>
            </a:r>
            <a:r>
              <a:rPr lang="en-US" dirty="0" err="1" smtClean="0"/>
              <a:t>β_Hif</a:t>
            </a:r>
            <a:r>
              <a:rPr lang="en-US" dirty="0" smtClean="0"/>
              <a:t> ≈ 20dB</a:t>
            </a:r>
            <a:endParaRPr lang="en-US"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3447" name="Picture 7"/>
          <p:cNvPicPr>
            <a:picLocks noChangeAspect="1" noChangeArrowheads="1"/>
          </p:cNvPicPr>
          <p:nvPr/>
        </p:nvPicPr>
        <p:blipFill>
          <a:blip r:embed="rId2" cstate="print"/>
          <a:srcRect/>
          <a:stretch>
            <a:fillRect/>
          </a:stretch>
        </p:blipFill>
        <p:spPr bwMode="auto">
          <a:xfrm>
            <a:off x="47624" y="723900"/>
            <a:ext cx="9001525" cy="5662613"/>
          </a:xfrm>
          <a:prstGeom prst="rect">
            <a:avLst/>
          </a:prstGeom>
          <a:noFill/>
          <a:ln w="9525">
            <a:noFill/>
            <a:miter lim="800000"/>
            <a:headEnd/>
            <a:tailEnd/>
          </a:ln>
          <a:effectLst/>
        </p:spPr>
      </p:pic>
      <p:sp>
        <p:nvSpPr>
          <p:cNvPr id="2" name="Title 1"/>
          <p:cNvSpPr>
            <a:spLocks noGrp="1"/>
          </p:cNvSpPr>
          <p:nvPr>
            <p:ph type="title"/>
          </p:nvPr>
        </p:nvSpPr>
        <p:spPr>
          <a:xfrm>
            <a:off x="231775" y="142875"/>
            <a:ext cx="8458200" cy="504825"/>
          </a:xfrm>
        </p:spPr>
        <p:txBody>
          <a:bodyPr/>
          <a:lstStyle/>
          <a:p>
            <a:r>
              <a:rPr lang="en-US" sz="2800" dirty="0" smtClean="0">
                <a:solidFill>
                  <a:srgbClr val="C00000"/>
                </a:solidFill>
              </a:rPr>
              <a:t>5) 1/</a:t>
            </a:r>
            <a:r>
              <a:rPr lang="el-GR" sz="2800" dirty="0" smtClean="0">
                <a:solidFill>
                  <a:srgbClr val="C00000"/>
                </a:solidFill>
                <a:latin typeface="Arial"/>
                <a:cs typeface="Arial"/>
              </a:rPr>
              <a:t>β</a:t>
            </a:r>
            <a:r>
              <a:rPr lang="en-US" sz="2800" dirty="0" smtClean="0">
                <a:solidFill>
                  <a:srgbClr val="C00000"/>
                </a:solidFill>
              </a:rPr>
              <a:t> FB#1 SPICE Results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243</a:t>
            </a:fld>
            <a:endParaRPr lang="en-US" dirty="0"/>
          </a:p>
        </p:txBody>
      </p:sp>
      <p:sp>
        <p:nvSpPr>
          <p:cNvPr id="6" name="Oval 5"/>
          <p:cNvSpPr/>
          <p:nvPr/>
        </p:nvSpPr>
        <p:spPr>
          <a:xfrm>
            <a:off x="8648700" y="895350"/>
            <a:ext cx="171450" cy="162877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648700" y="3619500"/>
            <a:ext cx="190500" cy="221932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814489" y="2638425"/>
            <a:ext cx="1196161" cy="738664"/>
          </a:xfrm>
          <a:prstGeom prst="rect">
            <a:avLst/>
          </a:prstGeom>
          <a:solidFill>
            <a:schemeClr val="bg1"/>
          </a:solidFill>
        </p:spPr>
        <p:txBody>
          <a:bodyPr wrap="none" rtlCol="0">
            <a:spAutoFit/>
          </a:bodyPr>
          <a:lstStyle/>
          <a:p>
            <a:r>
              <a:rPr lang="en-US" sz="1050" dirty="0" smtClean="0">
                <a:solidFill>
                  <a:srgbClr val="FF0000"/>
                </a:solidFill>
              </a:rPr>
              <a:t>TINA</a:t>
            </a:r>
          </a:p>
          <a:p>
            <a:r>
              <a:rPr lang="en-US" sz="1050" dirty="0" smtClean="0">
                <a:solidFill>
                  <a:srgbClr val="FF0000"/>
                </a:solidFill>
              </a:rPr>
              <a:t>SPICE</a:t>
            </a:r>
          </a:p>
          <a:p>
            <a:r>
              <a:rPr lang="en-US" sz="1050" dirty="0" smtClean="0">
                <a:solidFill>
                  <a:srgbClr val="FF0000"/>
                </a:solidFill>
              </a:rPr>
              <a:t>Post Processing </a:t>
            </a:r>
          </a:p>
          <a:p>
            <a:r>
              <a:rPr lang="en-US" sz="1050" dirty="0" smtClean="0">
                <a:solidFill>
                  <a:srgbClr val="FF0000"/>
                </a:solidFill>
              </a:rPr>
              <a:t>Math Anomaly</a:t>
            </a:r>
            <a:endParaRPr lang="en-US" sz="1050" dirty="0">
              <a:solidFill>
                <a:srgbClr val="FF0000"/>
              </a:solidFill>
            </a:endParaRPr>
          </a:p>
        </p:txBody>
      </p:sp>
      <p:cxnSp>
        <p:nvCxnSpPr>
          <p:cNvPr id="11" name="Straight Arrow Connector 10"/>
          <p:cNvCxnSpPr>
            <a:endCxn id="6" idx="4"/>
          </p:cNvCxnSpPr>
          <p:nvPr/>
        </p:nvCxnSpPr>
        <p:spPr>
          <a:xfrm flipV="1">
            <a:off x="8553450" y="2524125"/>
            <a:ext cx="180975" cy="48577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8" idx="0"/>
          </p:cNvCxnSpPr>
          <p:nvPr/>
        </p:nvCxnSpPr>
        <p:spPr>
          <a:xfrm flipH="1">
            <a:off x="8743950" y="3248025"/>
            <a:ext cx="47625" cy="37147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91125" y="285750"/>
            <a:ext cx="248786" cy="369332"/>
          </a:xfrm>
          <a:prstGeom prst="rect">
            <a:avLst/>
          </a:prstGeom>
          <a:noFill/>
        </p:spPr>
        <p:txBody>
          <a:bodyPr wrap="none" rtlCol="0">
            <a:spAutoFit/>
          </a:bodyPr>
          <a:lstStyle/>
          <a:p>
            <a:r>
              <a:rPr lang="en-US" dirty="0" smtClean="0">
                <a:sym typeface="Wingdings" pitchFamily="2" charset="2"/>
              </a:rPr>
              <a:t> </a:t>
            </a:r>
            <a:endParaRPr lang="en-US" dirty="0"/>
          </a:p>
        </p:txBody>
      </p:sp>
      <p:sp>
        <p:nvSpPr>
          <p:cNvPr id="25" name="Rectangle 24"/>
          <p:cNvSpPr/>
          <p:nvPr/>
        </p:nvSpPr>
        <p:spPr>
          <a:xfrm>
            <a:off x="4057649" y="1031080"/>
            <a:ext cx="1133475" cy="24683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26" name="Rectangle 25"/>
          <p:cNvSpPr/>
          <p:nvPr/>
        </p:nvSpPr>
        <p:spPr>
          <a:xfrm>
            <a:off x="2263820" y="4397306"/>
            <a:ext cx="507955" cy="5937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7915275" y="4352925"/>
            <a:ext cx="5715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4466" name="Picture 2"/>
          <p:cNvPicPr>
            <a:picLocks noChangeAspect="1" noChangeArrowheads="1"/>
          </p:cNvPicPr>
          <p:nvPr/>
        </p:nvPicPr>
        <p:blipFill>
          <a:blip r:embed="rId3" cstate="print"/>
          <a:srcRect/>
          <a:stretch>
            <a:fillRect/>
          </a:stretch>
        </p:blipFill>
        <p:spPr bwMode="auto">
          <a:xfrm>
            <a:off x="0" y="274655"/>
            <a:ext cx="8199034" cy="5157788"/>
          </a:xfrm>
          <a:prstGeom prst="rect">
            <a:avLst/>
          </a:prstGeom>
          <a:noFill/>
          <a:ln w="9525">
            <a:noFill/>
            <a:miter lim="800000"/>
            <a:headEnd/>
            <a:tailEnd/>
          </a:ln>
          <a:effectLst/>
        </p:spPr>
      </p:pic>
      <p:sp>
        <p:nvSpPr>
          <p:cNvPr id="2" name="Title 1"/>
          <p:cNvSpPr>
            <a:spLocks noGrp="1"/>
          </p:cNvSpPr>
          <p:nvPr>
            <p:ph type="title"/>
          </p:nvPr>
        </p:nvSpPr>
        <p:spPr>
          <a:xfrm>
            <a:off x="222250" y="95250"/>
            <a:ext cx="8458200" cy="407194"/>
          </a:xfrm>
        </p:spPr>
        <p:txBody>
          <a:bodyPr/>
          <a:lstStyle/>
          <a:p>
            <a:r>
              <a:rPr lang="en-US" sz="2000" dirty="0" smtClean="0">
                <a:solidFill>
                  <a:srgbClr val="C00000"/>
                </a:solidFill>
              </a:rPr>
              <a:t>6) Add FB#2: Draw Desired 1/</a:t>
            </a:r>
            <a:r>
              <a:rPr lang="el-GR" sz="2000" dirty="0" smtClean="0">
                <a:solidFill>
                  <a:srgbClr val="C00000"/>
                </a:solidFill>
                <a:latin typeface="Arial"/>
                <a:cs typeface="Arial"/>
              </a:rPr>
              <a:t>β</a:t>
            </a:r>
            <a:r>
              <a:rPr lang="en-US" sz="2000" dirty="0" smtClean="0">
                <a:solidFill>
                  <a:srgbClr val="C00000"/>
                </a:solidFill>
                <a:latin typeface="Arial"/>
                <a:cs typeface="Arial"/>
              </a:rPr>
              <a:t> FB#2on Aol &amp; 1/</a:t>
            </a:r>
            <a:r>
              <a:rPr lang="el-GR" sz="2000" dirty="0" smtClean="0">
                <a:solidFill>
                  <a:srgbClr val="C00000"/>
                </a:solidFill>
                <a:latin typeface="Arial"/>
                <a:cs typeface="Arial"/>
              </a:rPr>
              <a:t>β</a:t>
            </a:r>
            <a:r>
              <a:rPr lang="en-US" sz="2000" dirty="0" smtClean="0">
                <a:solidFill>
                  <a:srgbClr val="C00000"/>
                </a:solidFill>
                <a:latin typeface="Arial"/>
                <a:cs typeface="Arial"/>
              </a:rPr>
              <a:t> FB#1 Curves</a:t>
            </a:r>
            <a:r>
              <a:rPr lang="en-US" sz="2000" dirty="0" smtClean="0">
                <a:solidFill>
                  <a:srgbClr val="C00000"/>
                </a:solidFill>
              </a:rPr>
              <a:t> </a:t>
            </a:r>
            <a:endParaRPr lang="en-US" sz="2000" dirty="0">
              <a:solidFill>
                <a:srgbClr val="C00000"/>
              </a:solidFill>
            </a:endParaRPr>
          </a:p>
        </p:txBody>
      </p:sp>
      <p:sp>
        <p:nvSpPr>
          <p:cNvPr id="4" name="Slide Number Placeholder 3"/>
          <p:cNvSpPr>
            <a:spLocks noGrp="1"/>
          </p:cNvSpPr>
          <p:nvPr>
            <p:ph type="sldNum" sz="quarter" idx="10"/>
          </p:nvPr>
        </p:nvSpPr>
        <p:spPr>
          <a:xfrm>
            <a:off x="6642100" y="5173663"/>
            <a:ext cx="2133600" cy="206375"/>
          </a:xfrm>
        </p:spPr>
        <p:txBody>
          <a:bodyPr/>
          <a:lstStyle/>
          <a:p>
            <a:fld id="{3B20521C-F793-4067-BB07-C7AF74E21EF3}" type="slidenum">
              <a:rPr lang="en-US" smtClean="0"/>
              <a:pPr/>
              <a:t>244</a:t>
            </a:fld>
            <a:endParaRPr lang="en-US" dirty="0"/>
          </a:p>
        </p:txBody>
      </p:sp>
      <p:sp>
        <p:nvSpPr>
          <p:cNvPr id="5" name="Rectangle 4"/>
          <p:cNvSpPr/>
          <p:nvPr/>
        </p:nvSpPr>
        <p:spPr>
          <a:xfrm>
            <a:off x="949370" y="3024137"/>
            <a:ext cx="507955" cy="22231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150145" y="2662187"/>
            <a:ext cx="507955" cy="2223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076575" y="3119387"/>
            <a:ext cx="466725" cy="36519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857500" y="1994914"/>
            <a:ext cx="466725" cy="36519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038600" y="2947937"/>
            <a:ext cx="523875" cy="365194"/>
          </a:xfrm>
          <a:prstGeom prst="rect">
            <a:avLst/>
          </a:prstGeom>
          <a:no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609725" y="1751031"/>
            <a:ext cx="600075" cy="2095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Object 14"/>
          <p:cNvGraphicFramePr>
            <a:graphicFrameLocks noChangeAspect="1"/>
          </p:cNvGraphicFramePr>
          <p:nvPr/>
        </p:nvGraphicFramePr>
        <p:xfrm>
          <a:off x="4108637" y="5607050"/>
          <a:ext cx="1253938" cy="1036241"/>
        </p:xfrm>
        <a:graphic>
          <a:graphicData uri="http://schemas.openxmlformats.org/presentationml/2006/ole">
            <p:oleObj spid="_x0000_s1072130" name="Equation" r:id="rId4" imgW="1828800" imgH="1511280" progId="Equation.3">
              <p:embed/>
            </p:oleObj>
          </a:graphicData>
        </a:graphic>
      </p:graphicFrame>
      <p:graphicFrame>
        <p:nvGraphicFramePr>
          <p:cNvPr id="1214468" name="Object 4"/>
          <p:cNvGraphicFramePr>
            <a:graphicFrameLocks noChangeAspect="1"/>
          </p:cNvGraphicFramePr>
          <p:nvPr/>
        </p:nvGraphicFramePr>
        <p:xfrm>
          <a:off x="720724" y="5133975"/>
          <a:ext cx="3098429" cy="1552575"/>
        </p:xfrm>
        <a:graphic>
          <a:graphicData uri="http://schemas.openxmlformats.org/presentationml/2006/ole">
            <p:oleObj spid="_x0000_s1072131" name="Equation" r:id="rId5" imgW="4991040" imgH="2577960" progId="Equation.3">
              <p:embed/>
            </p:oleObj>
          </a:graphicData>
        </a:graphic>
      </p:graphicFrame>
      <p:sp>
        <p:nvSpPr>
          <p:cNvPr id="17" name="Rectangle 16"/>
          <p:cNvSpPr/>
          <p:nvPr/>
        </p:nvSpPr>
        <p:spPr>
          <a:xfrm>
            <a:off x="2856674" y="733529"/>
            <a:ext cx="1675133" cy="221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647173" y="5606979"/>
            <a:ext cx="1909187" cy="523220"/>
          </a:xfrm>
          <a:prstGeom prst="rect">
            <a:avLst/>
          </a:prstGeom>
          <a:noFill/>
          <a:ln w="19050">
            <a:solidFill>
              <a:srgbClr val="FF0000"/>
            </a:solidFill>
          </a:ln>
        </p:spPr>
        <p:txBody>
          <a:bodyPr wrap="square" rtlCol="0">
            <a:spAutoFit/>
          </a:bodyPr>
          <a:lstStyle/>
          <a:p>
            <a:r>
              <a:rPr lang="en-US" sz="1400" dirty="0" smtClean="0"/>
              <a:t>Set Riso = 1/10*Ro </a:t>
            </a:r>
            <a:r>
              <a:rPr lang="en-US" sz="1400" dirty="0" smtClean="0">
                <a:sym typeface="Wingdings"/>
              </a:rPr>
              <a:t></a:t>
            </a:r>
            <a:r>
              <a:rPr lang="en-US" sz="1400" dirty="0" smtClean="0"/>
              <a:t> 1/</a:t>
            </a:r>
            <a:r>
              <a:rPr lang="en-US" sz="1400" dirty="0" err="1" smtClean="0"/>
              <a:t>β_Hif</a:t>
            </a:r>
            <a:r>
              <a:rPr lang="en-US" sz="1400" dirty="0" smtClean="0"/>
              <a:t> ≈ 20dB</a:t>
            </a:r>
            <a:endParaRPr lang="en-US" sz="1400"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938954" cy="533400"/>
          </a:xfrm>
        </p:spPr>
        <p:txBody>
          <a:bodyPr/>
          <a:lstStyle/>
          <a:p>
            <a:r>
              <a:rPr lang="en-US" sz="2800" dirty="0" smtClean="0">
                <a:solidFill>
                  <a:srgbClr val="C00000"/>
                </a:solidFill>
              </a:rPr>
              <a:t>7) 1/</a:t>
            </a:r>
            <a:r>
              <a:rPr lang="el-GR" sz="2800" dirty="0" smtClean="0">
                <a:solidFill>
                  <a:srgbClr val="C00000"/>
                </a:solidFill>
                <a:cs typeface="Arial"/>
              </a:rPr>
              <a:t>β</a:t>
            </a:r>
            <a:r>
              <a:rPr lang="en-US" sz="2800" dirty="0" smtClean="0">
                <a:solidFill>
                  <a:srgbClr val="C00000"/>
                </a:solidFill>
              </a:rPr>
              <a:t> FB#2 Analysis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245</a:t>
            </a:fld>
            <a:endParaRPr lang="en-US" dirty="0"/>
          </a:p>
        </p:txBody>
      </p:sp>
      <p:grpSp>
        <p:nvGrpSpPr>
          <p:cNvPr id="3" name="Group 13"/>
          <p:cNvGrpSpPr/>
          <p:nvPr/>
        </p:nvGrpSpPr>
        <p:grpSpPr>
          <a:xfrm>
            <a:off x="0" y="391884"/>
            <a:ext cx="3096776" cy="3376247"/>
            <a:chOff x="5886450" y="428625"/>
            <a:chExt cx="2724150" cy="2962275"/>
          </a:xfrm>
        </p:grpSpPr>
        <p:pic>
          <p:nvPicPr>
            <p:cNvPr id="1215491" name="Picture 3"/>
            <p:cNvPicPr>
              <a:picLocks noChangeAspect="1" noChangeArrowheads="1"/>
            </p:cNvPicPr>
            <p:nvPr/>
          </p:nvPicPr>
          <p:blipFill>
            <a:blip r:embed="rId3" cstate="print"/>
            <a:srcRect/>
            <a:stretch>
              <a:fillRect/>
            </a:stretch>
          </p:blipFill>
          <p:spPr bwMode="auto">
            <a:xfrm>
              <a:off x="5886450" y="428625"/>
              <a:ext cx="2724150" cy="2962275"/>
            </a:xfrm>
            <a:prstGeom prst="rect">
              <a:avLst/>
            </a:prstGeom>
            <a:noFill/>
            <a:ln w="9525">
              <a:noFill/>
              <a:miter lim="800000"/>
              <a:headEnd/>
              <a:tailEnd/>
            </a:ln>
            <a:effectLst/>
          </p:spPr>
        </p:pic>
        <p:cxnSp>
          <p:nvCxnSpPr>
            <p:cNvPr id="7" name="Straight Connector 6"/>
            <p:cNvCxnSpPr/>
            <p:nvPr/>
          </p:nvCxnSpPr>
          <p:spPr>
            <a:xfrm>
              <a:off x="7181850" y="847725"/>
              <a:ext cx="0" cy="60007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791450" y="857250"/>
              <a:ext cx="0" cy="60007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650956" y="838200"/>
              <a:ext cx="147638" cy="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aphicFrame>
        <p:nvGraphicFramePr>
          <p:cNvPr id="1215492" name="Object 4"/>
          <p:cNvGraphicFramePr>
            <a:graphicFrameLocks noChangeAspect="1"/>
          </p:cNvGraphicFramePr>
          <p:nvPr/>
        </p:nvGraphicFramePr>
        <p:xfrm>
          <a:off x="252448" y="3801749"/>
          <a:ext cx="6409609" cy="2357437"/>
        </p:xfrm>
        <a:graphic>
          <a:graphicData uri="http://schemas.openxmlformats.org/presentationml/2006/ole">
            <p:oleObj spid="_x0000_s1073154" name="Equation" r:id="rId4" imgW="6756120" imgH="2603160" progId="Equation.3">
              <p:embed/>
            </p:oleObj>
          </a:graphicData>
        </a:graphic>
      </p:graphicFrame>
      <p:sp>
        <p:nvSpPr>
          <p:cNvPr id="17" name="TextBox 16"/>
          <p:cNvSpPr txBox="1"/>
          <p:nvPr/>
        </p:nvSpPr>
        <p:spPr>
          <a:xfrm>
            <a:off x="4019340" y="3175279"/>
            <a:ext cx="4823209" cy="738664"/>
          </a:xfrm>
          <a:prstGeom prst="rect">
            <a:avLst/>
          </a:prstGeom>
          <a:noFill/>
          <a:ln>
            <a:solidFill>
              <a:srgbClr val="0000FF"/>
            </a:solidFill>
          </a:ln>
        </p:spPr>
        <p:txBody>
          <a:bodyPr wrap="square" rtlCol="0">
            <a:spAutoFit/>
          </a:bodyPr>
          <a:lstStyle/>
          <a:p>
            <a:r>
              <a:rPr lang="en-US" sz="1400" dirty="0" smtClean="0">
                <a:solidFill>
                  <a:srgbClr val="0000FF"/>
                </a:solidFill>
              </a:rPr>
              <a:t>For 1/</a:t>
            </a:r>
            <a:r>
              <a:rPr lang="el-GR" sz="1400" dirty="0" smtClean="0">
                <a:solidFill>
                  <a:srgbClr val="0000FF"/>
                </a:solidFill>
                <a:latin typeface="Arial"/>
                <a:cs typeface="Arial"/>
              </a:rPr>
              <a:t>β</a:t>
            </a:r>
            <a:r>
              <a:rPr lang="en-US" sz="1400" dirty="0" smtClean="0">
                <a:solidFill>
                  <a:srgbClr val="0000FF"/>
                </a:solidFill>
                <a:latin typeface="Arial"/>
                <a:cs typeface="Arial"/>
              </a:rPr>
              <a:t> FB#2 SPICE Analysis:</a:t>
            </a:r>
          </a:p>
          <a:p>
            <a:r>
              <a:rPr lang="en-US" sz="1400" dirty="0" smtClean="0">
                <a:solidFill>
                  <a:srgbClr val="0000FF"/>
                </a:solidFill>
                <a:latin typeface="Arial"/>
                <a:cs typeface="Arial"/>
              </a:rPr>
              <a:t>Set </a:t>
            </a:r>
            <a:r>
              <a:rPr lang="en-US" sz="1400" dirty="0" err="1" smtClean="0">
                <a:solidFill>
                  <a:srgbClr val="0000FF"/>
                </a:solidFill>
                <a:latin typeface="Arial"/>
                <a:cs typeface="Arial"/>
              </a:rPr>
              <a:t>Vref</a:t>
            </a:r>
            <a:r>
              <a:rPr lang="en-US" sz="1400" dirty="0" smtClean="0">
                <a:solidFill>
                  <a:srgbClr val="0000FF"/>
                </a:solidFill>
                <a:latin typeface="Arial"/>
                <a:cs typeface="Arial"/>
              </a:rPr>
              <a:t> = 0V</a:t>
            </a:r>
          </a:p>
          <a:p>
            <a:r>
              <a:rPr lang="en-US" sz="1400" dirty="0" smtClean="0">
                <a:solidFill>
                  <a:srgbClr val="0000FF"/>
                </a:solidFill>
                <a:latin typeface="Arial"/>
                <a:cs typeface="Arial"/>
              </a:rPr>
              <a:t>Else OPA177 VOA  will saturate with Vout = 5V into a short</a:t>
            </a:r>
            <a:endParaRPr lang="en-US" sz="1400" dirty="0">
              <a:solidFill>
                <a:srgbClr val="0000FF"/>
              </a:solidFill>
            </a:endParaRPr>
          </a:p>
        </p:txBody>
      </p:sp>
      <p:pic>
        <p:nvPicPr>
          <p:cNvPr id="1215494" name="Picture 6"/>
          <p:cNvPicPr>
            <a:picLocks noChangeAspect="1" noChangeArrowheads="1"/>
          </p:cNvPicPr>
          <p:nvPr/>
        </p:nvPicPr>
        <p:blipFill>
          <a:blip r:embed="rId5" cstate="print"/>
          <a:srcRect/>
          <a:stretch>
            <a:fillRect/>
          </a:stretch>
        </p:blipFill>
        <p:spPr bwMode="auto">
          <a:xfrm>
            <a:off x="3019425" y="0"/>
            <a:ext cx="6124575" cy="3238500"/>
          </a:xfrm>
          <a:prstGeom prst="rect">
            <a:avLst/>
          </a:prstGeom>
          <a:noFill/>
          <a:ln w="9525">
            <a:noFill/>
            <a:miter lim="800000"/>
            <a:headEnd/>
            <a:tailEnd/>
          </a:ln>
          <a:effectLst/>
        </p:spPr>
      </p:pic>
      <p:sp>
        <p:nvSpPr>
          <p:cNvPr id="19" name="Rectangle 18"/>
          <p:cNvSpPr/>
          <p:nvPr/>
        </p:nvSpPr>
        <p:spPr>
          <a:xfrm>
            <a:off x="200024" y="5000625"/>
            <a:ext cx="1895475" cy="5619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09549" y="5610225"/>
            <a:ext cx="1952626" cy="5619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933825" y="5124451"/>
            <a:ext cx="752475" cy="2857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476750" y="5724526"/>
            <a:ext cx="676275" cy="2857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6863023" y="5004077"/>
            <a:ext cx="1909187" cy="523220"/>
          </a:xfrm>
          <a:prstGeom prst="rect">
            <a:avLst/>
          </a:prstGeom>
          <a:noFill/>
          <a:ln w="19050">
            <a:solidFill>
              <a:srgbClr val="FF0000"/>
            </a:solidFill>
          </a:ln>
        </p:spPr>
        <p:txBody>
          <a:bodyPr wrap="square" rtlCol="0">
            <a:spAutoFit/>
          </a:bodyPr>
          <a:lstStyle/>
          <a:p>
            <a:r>
              <a:rPr lang="en-US" sz="1400" dirty="0" smtClean="0"/>
              <a:t>Set Riso = 1/10*Ro </a:t>
            </a:r>
            <a:r>
              <a:rPr lang="en-US" sz="1400" dirty="0" smtClean="0">
                <a:sym typeface="Wingdings"/>
              </a:rPr>
              <a:t></a:t>
            </a:r>
            <a:r>
              <a:rPr lang="en-US" sz="1400" dirty="0" smtClean="0"/>
              <a:t> 1/</a:t>
            </a:r>
            <a:r>
              <a:rPr lang="en-US" sz="1400" dirty="0" err="1" smtClean="0"/>
              <a:t>β_Hif</a:t>
            </a:r>
            <a:r>
              <a:rPr lang="en-US" sz="1400" dirty="0" smtClean="0"/>
              <a:t> ≈ 20dB</a:t>
            </a:r>
            <a:endParaRPr lang="en-US" sz="1400"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7) 1/</a:t>
            </a:r>
            <a:r>
              <a:rPr lang="el-GR" sz="2800" dirty="0" smtClean="0">
                <a:solidFill>
                  <a:srgbClr val="C00000"/>
                </a:solidFill>
                <a:cs typeface="Arial"/>
              </a:rPr>
              <a:t>β</a:t>
            </a:r>
            <a:r>
              <a:rPr lang="en-US" sz="2800" dirty="0" smtClean="0">
                <a:solidFill>
                  <a:srgbClr val="C00000"/>
                </a:solidFill>
              </a:rPr>
              <a:t> FB#2 SPICE Results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246</a:t>
            </a:fld>
            <a:endParaRPr lang="en-US" dirty="0"/>
          </a:p>
        </p:txBody>
      </p:sp>
      <p:pic>
        <p:nvPicPr>
          <p:cNvPr id="1216515" name="Picture 3"/>
          <p:cNvPicPr>
            <a:picLocks noChangeAspect="1" noChangeArrowheads="1"/>
          </p:cNvPicPr>
          <p:nvPr/>
        </p:nvPicPr>
        <p:blipFill>
          <a:blip r:embed="rId2" cstate="print"/>
          <a:srcRect/>
          <a:stretch>
            <a:fillRect/>
          </a:stretch>
        </p:blipFill>
        <p:spPr bwMode="auto">
          <a:xfrm>
            <a:off x="178671" y="803868"/>
            <a:ext cx="8662869" cy="5449574"/>
          </a:xfrm>
          <a:prstGeom prst="rect">
            <a:avLst/>
          </a:prstGeom>
          <a:noFill/>
          <a:ln w="9525">
            <a:noFill/>
            <a:miter lim="800000"/>
            <a:headEnd/>
            <a:tailEnd/>
          </a:ln>
          <a:effectLst/>
        </p:spPr>
      </p:pic>
      <p:sp>
        <p:nvSpPr>
          <p:cNvPr id="6" name="Rectangle 5"/>
          <p:cNvSpPr/>
          <p:nvPr/>
        </p:nvSpPr>
        <p:spPr>
          <a:xfrm>
            <a:off x="4704408" y="1135464"/>
            <a:ext cx="1143733" cy="25120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13579" y="2301072"/>
            <a:ext cx="519573" cy="4119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370058" y="2111829"/>
            <a:ext cx="519573" cy="23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552603" y="1577592"/>
            <a:ext cx="566465" cy="212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66" name="Picture 6"/>
          <p:cNvPicPr>
            <a:picLocks noChangeAspect="1" noChangeArrowheads="1"/>
          </p:cNvPicPr>
          <p:nvPr/>
        </p:nvPicPr>
        <p:blipFill>
          <a:blip r:embed="rId2" cstate="print"/>
          <a:srcRect/>
          <a:stretch>
            <a:fillRect/>
          </a:stretch>
        </p:blipFill>
        <p:spPr bwMode="auto">
          <a:xfrm>
            <a:off x="60325" y="1724025"/>
            <a:ext cx="7600950" cy="46291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400" dirty="0" smtClean="0">
                <a:solidFill>
                  <a:srgbClr val="C00000"/>
                </a:solidFill>
              </a:rPr>
              <a:t>7) SPICE 1/</a:t>
            </a:r>
            <a:r>
              <a:rPr lang="el-GR" sz="2400" dirty="0" smtClean="0">
                <a:solidFill>
                  <a:srgbClr val="C00000"/>
                </a:solidFill>
                <a:latin typeface="Arial"/>
                <a:cs typeface="Arial"/>
              </a:rPr>
              <a:t>β</a:t>
            </a:r>
            <a:r>
              <a:rPr lang="en-US" sz="2400" dirty="0" smtClean="0">
                <a:solidFill>
                  <a:srgbClr val="C00000"/>
                </a:solidFill>
                <a:latin typeface="Arial"/>
                <a:cs typeface="Arial"/>
              </a:rPr>
              <a:t> Complete</a:t>
            </a:r>
            <a:endParaRPr lang="en-US" sz="24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247</a:t>
            </a:fld>
            <a:endParaRPr lang="en-US" dirty="0"/>
          </a:p>
        </p:txBody>
      </p:sp>
      <p:pic>
        <p:nvPicPr>
          <p:cNvPr id="1218563" name="Picture 3"/>
          <p:cNvPicPr>
            <a:picLocks noChangeAspect="1" noChangeArrowheads="1"/>
          </p:cNvPicPr>
          <p:nvPr/>
        </p:nvPicPr>
        <p:blipFill>
          <a:blip r:embed="rId3" cstate="print"/>
          <a:srcRect l="2743" t="5930" r="2920" b="4844"/>
          <a:stretch>
            <a:fillRect/>
          </a:stretch>
        </p:blipFill>
        <p:spPr bwMode="auto">
          <a:xfrm>
            <a:off x="3720376" y="50240"/>
            <a:ext cx="5373384" cy="3000054"/>
          </a:xfrm>
          <a:prstGeom prst="rect">
            <a:avLst/>
          </a:prstGeom>
          <a:solidFill>
            <a:schemeClr val="bg1"/>
          </a:solidFill>
          <a:ln w="9525">
            <a:noFill/>
            <a:miter lim="800000"/>
            <a:headEnd/>
            <a:tailEnd/>
          </a:ln>
          <a:effectLst/>
        </p:spPr>
      </p:pic>
      <p:sp>
        <p:nvSpPr>
          <p:cNvPr id="7" name="Rectangle 6"/>
          <p:cNvSpPr/>
          <p:nvPr/>
        </p:nvSpPr>
        <p:spPr>
          <a:xfrm>
            <a:off x="995363" y="2962275"/>
            <a:ext cx="1209675" cy="1809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881314" y="2533651"/>
            <a:ext cx="252412" cy="1714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747964" y="3362324"/>
            <a:ext cx="242886" cy="176213"/>
          </a:xfrm>
          <a:prstGeom prst="rect">
            <a:avLst/>
          </a:prstGeom>
          <a:no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976563" y="4217193"/>
            <a:ext cx="419099" cy="335757"/>
          </a:xfrm>
          <a:prstGeom prst="rect">
            <a:avLst/>
          </a:prstGeom>
          <a:no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838576" y="3979069"/>
            <a:ext cx="419099" cy="330994"/>
          </a:xfrm>
          <a:prstGeom prst="rect">
            <a:avLst/>
          </a:prstGeom>
          <a:no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7539" name="Picture 3"/>
          <p:cNvPicPr>
            <a:picLocks noChangeAspect="1" noChangeArrowheads="1"/>
          </p:cNvPicPr>
          <p:nvPr/>
        </p:nvPicPr>
        <p:blipFill>
          <a:blip r:embed="rId2" cstate="print"/>
          <a:srcRect/>
          <a:stretch>
            <a:fillRect/>
          </a:stretch>
        </p:blipFill>
        <p:spPr bwMode="auto">
          <a:xfrm>
            <a:off x="0" y="1700102"/>
            <a:ext cx="7445829" cy="4683968"/>
          </a:xfrm>
          <a:prstGeom prst="rect">
            <a:avLst/>
          </a:prstGeom>
          <a:noFill/>
          <a:ln w="9525">
            <a:noFill/>
            <a:miter lim="800000"/>
            <a:headEnd/>
            <a:tailEnd/>
          </a:ln>
          <a:effectLst/>
        </p:spPr>
      </p:pic>
      <p:sp>
        <p:nvSpPr>
          <p:cNvPr id="2" name="Title 1"/>
          <p:cNvSpPr>
            <a:spLocks noGrp="1"/>
          </p:cNvSpPr>
          <p:nvPr>
            <p:ph type="title"/>
          </p:nvPr>
        </p:nvSpPr>
        <p:spPr>
          <a:xfrm>
            <a:off x="140676" y="190919"/>
            <a:ext cx="4994032" cy="814388"/>
          </a:xfrm>
        </p:spPr>
        <p:txBody>
          <a:bodyPr/>
          <a:lstStyle/>
          <a:p>
            <a:r>
              <a:rPr lang="en-US" sz="2400" dirty="0" smtClean="0">
                <a:solidFill>
                  <a:srgbClr val="C00000"/>
                </a:solidFill>
              </a:rPr>
              <a:t>8) SPICE Loop Gain Complete</a:t>
            </a:r>
            <a:endParaRPr lang="en-US" sz="24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248</a:t>
            </a:fld>
            <a:endParaRPr lang="en-US" dirty="0"/>
          </a:p>
        </p:txBody>
      </p:sp>
      <p:pic>
        <p:nvPicPr>
          <p:cNvPr id="1217538" name="Picture 2"/>
          <p:cNvPicPr>
            <a:picLocks noChangeAspect="1" noChangeArrowheads="1"/>
          </p:cNvPicPr>
          <p:nvPr/>
        </p:nvPicPr>
        <p:blipFill>
          <a:blip r:embed="rId3" cstate="print"/>
          <a:srcRect/>
          <a:stretch>
            <a:fillRect/>
          </a:stretch>
        </p:blipFill>
        <p:spPr bwMode="auto">
          <a:xfrm>
            <a:off x="4574788" y="211016"/>
            <a:ext cx="4428536" cy="2562330"/>
          </a:xfrm>
          <a:prstGeom prst="rect">
            <a:avLst/>
          </a:prstGeom>
          <a:solidFill>
            <a:schemeClr val="bg1"/>
          </a:solidFill>
          <a:ln w="9525">
            <a:noFill/>
            <a:miter lim="800000"/>
            <a:headEnd/>
            <a:tailEnd/>
          </a:ln>
          <a:effectLst/>
        </p:spPr>
      </p:pic>
      <p:sp>
        <p:nvSpPr>
          <p:cNvPr id="6" name="Rectangle 5"/>
          <p:cNvSpPr/>
          <p:nvPr/>
        </p:nvSpPr>
        <p:spPr>
          <a:xfrm>
            <a:off x="2893925" y="1969477"/>
            <a:ext cx="1517302" cy="22106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996084" y="3667648"/>
            <a:ext cx="289727" cy="202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025407" y="4108876"/>
            <a:ext cx="1954033" cy="430887"/>
          </a:xfrm>
          <a:prstGeom prst="rect">
            <a:avLst/>
          </a:prstGeom>
          <a:solidFill>
            <a:schemeClr val="bg1"/>
          </a:solidFill>
          <a:ln w="25400">
            <a:solidFill>
              <a:srgbClr val="FF0000"/>
            </a:solidFill>
          </a:ln>
        </p:spPr>
        <p:txBody>
          <a:bodyPr wrap="square" rtlCol="0">
            <a:spAutoFit/>
          </a:bodyPr>
          <a:lstStyle/>
          <a:p>
            <a:r>
              <a:rPr lang="en-US" sz="1100" dirty="0" smtClean="0">
                <a:solidFill>
                  <a:srgbClr val="FF0000"/>
                </a:solidFill>
              </a:rPr>
              <a:t>Loop Gain </a:t>
            </a:r>
          </a:p>
          <a:p>
            <a:r>
              <a:rPr lang="en-US" sz="1100" dirty="0" smtClean="0">
                <a:solidFill>
                  <a:srgbClr val="FF0000"/>
                </a:solidFill>
              </a:rPr>
              <a:t>Phase Margin = 82 degrees</a:t>
            </a:r>
            <a:endParaRPr lang="en-US" sz="1400" dirty="0"/>
          </a:p>
        </p:txBody>
      </p:sp>
      <p:cxnSp>
        <p:nvCxnSpPr>
          <p:cNvPr id="8" name="Straight Arrow Connector 7"/>
          <p:cNvCxnSpPr/>
          <p:nvPr/>
        </p:nvCxnSpPr>
        <p:spPr>
          <a:xfrm flipV="1">
            <a:off x="3066717" y="3869531"/>
            <a:ext cx="62245" cy="225057"/>
          </a:xfrm>
          <a:prstGeom prst="straightConnector1">
            <a:avLst/>
          </a:prstGeom>
          <a:ln w="19050">
            <a:solidFill>
              <a:srgbClr val="FF0000"/>
            </a:solidFill>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9) SPICE AC Closed Loop</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249</a:t>
            </a:fld>
            <a:endParaRPr lang="en-US" dirty="0"/>
          </a:p>
        </p:txBody>
      </p:sp>
      <p:pic>
        <p:nvPicPr>
          <p:cNvPr id="5" name="Picture 3"/>
          <p:cNvPicPr>
            <a:picLocks noChangeAspect="1" noChangeArrowheads="1"/>
          </p:cNvPicPr>
          <p:nvPr/>
        </p:nvPicPr>
        <p:blipFill>
          <a:blip r:embed="rId2" cstate="print"/>
          <a:srcRect l="3277" t="3562" r="4030" b="4925"/>
          <a:stretch>
            <a:fillRect/>
          </a:stretch>
        </p:blipFill>
        <p:spPr bwMode="auto">
          <a:xfrm>
            <a:off x="1909196" y="1185697"/>
            <a:ext cx="5345713" cy="3937507"/>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9" name="Object 20"/>
          <p:cNvGraphicFramePr>
            <a:graphicFrameLocks noGrp="1" noChangeAspect="1"/>
          </p:cNvGraphicFramePr>
          <p:nvPr>
            <p:ph sz="quarter" idx="2"/>
          </p:nvPr>
        </p:nvGraphicFramePr>
        <p:xfrm>
          <a:off x="201846" y="1087438"/>
          <a:ext cx="3798887" cy="4683125"/>
        </p:xfrm>
        <a:graphic>
          <a:graphicData uri="http://schemas.openxmlformats.org/presentationml/2006/ole">
            <p:oleObj spid="_x0000_s79875" name="Visio" r:id="rId4" imgW="3215122" imgH="3963060" progId="Visio.Drawing.11">
              <p:embed/>
            </p:oleObj>
          </a:graphicData>
        </a:graphic>
      </p:graphicFrame>
      <p:sp>
        <p:nvSpPr>
          <p:cNvPr id="14340" name="Slide Number Placeholder 5"/>
          <p:cNvSpPr>
            <a:spLocks noGrp="1"/>
          </p:cNvSpPr>
          <p:nvPr>
            <p:ph type="sldNum" sz="quarter" idx="10"/>
          </p:nvPr>
        </p:nvSpPr>
        <p:spPr>
          <a:noFill/>
        </p:spPr>
        <p:txBody>
          <a:bodyPr/>
          <a:lstStyle/>
          <a:p>
            <a:fld id="{04F87AB6-053E-402C-ADE4-3B040C9F0FD7}" type="slidenum">
              <a:rPr lang="en-US"/>
              <a:pPr/>
              <a:t>25</a:t>
            </a:fld>
            <a:endParaRPr lang="en-US" dirty="0"/>
          </a:p>
        </p:txBody>
      </p:sp>
      <p:sp>
        <p:nvSpPr>
          <p:cNvPr id="14341" name="Text Box 11"/>
          <p:cNvSpPr txBox="1">
            <a:spLocks noChangeArrowheads="1"/>
          </p:cNvSpPr>
          <p:nvPr/>
        </p:nvSpPr>
        <p:spPr bwMode="auto">
          <a:xfrm>
            <a:off x="3581400" y="4240213"/>
            <a:ext cx="5562600" cy="1931987"/>
          </a:xfrm>
          <a:prstGeom prst="rect">
            <a:avLst/>
          </a:prstGeom>
          <a:noFill/>
          <a:ln w="9525" algn="ctr">
            <a:noFill/>
            <a:miter lim="800000"/>
            <a:headEnd/>
            <a:tailEnd/>
          </a:ln>
        </p:spPr>
        <p:txBody>
          <a:bodyPr>
            <a:spAutoFit/>
          </a:bodyPr>
          <a:lstStyle/>
          <a:p>
            <a:pPr marL="342900" indent="-342900" algn="l">
              <a:lnSpc>
                <a:spcPct val="90000"/>
              </a:lnSpc>
              <a:spcBef>
                <a:spcPct val="20000"/>
              </a:spcBef>
            </a:pPr>
            <a:r>
              <a:rPr lang="en-US" sz="1600" b="1" dirty="0">
                <a:solidFill>
                  <a:srgbClr val="FF0000"/>
                </a:solidFill>
              </a:rPr>
              <a:t>To Plot Aolβ from Aol &amp; 1/β Plot:</a:t>
            </a:r>
          </a:p>
          <a:p>
            <a:pPr marL="342900" indent="-342900" algn="l">
              <a:lnSpc>
                <a:spcPct val="90000"/>
              </a:lnSpc>
              <a:spcBef>
                <a:spcPct val="20000"/>
              </a:spcBef>
            </a:pPr>
            <a:r>
              <a:rPr lang="en-US" sz="1600" b="1" dirty="0">
                <a:solidFill>
                  <a:schemeClr val="tx1"/>
                </a:solidFill>
              </a:rPr>
              <a:t>Poles</a:t>
            </a:r>
            <a:r>
              <a:rPr lang="en-US" sz="1600" dirty="0">
                <a:solidFill>
                  <a:schemeClr val="tx1"/>
                </a:solidFill>
              </a:rPr>
              <a:t> in Aol curve are </a:t>
            </a:r>
            <a:r>
              <a:rPr lang="en-US" sz="1600" b="1" dirty="0" smtClean="0">
                <a:solidFill>
                  <a:schemeClr val="tx1"/>
                </a:solidFill>
              </a:rPr>
              <a:t>Poles</a:t>
            </a:r>
            <a:r>
              <a:rPr lang="en-US" sz="1600" dirty="0" smtClean="0">
                <a:solidFill>
                  <a:schemeClr val="tx1"/>
                </a:solidFill>
              </a:rPr>
              <a:t> </a:t>
            </a:r>
            <a:r>
              <a:rPr lang="en-US" sz="1600" dirty="0">
                <a:solidFill>
                  <a:schemeClr val="tx1"/>
                </a:solidFill>
              </a:rPr>
              <a:t>in Aolβ (Loop Gain)Plot</a:t>
            </a:r>
          </a:p>
          <a:p>
            <a:pPr marL="342900" indent="-342900" algn="l">
              <a:lnSpc>
                <a:spcPct val="90000"/>
              </a:lnSpc>
              <a:spcBef>
                <a:spcPct val="20000"/>
              </a:spcBef>
            </a:pPr>
            <a:r>
              <a:rPr lang="en-US" sz="1600" b="1" dirty="0">
                <a:solidFill>
                  <a:schemeClr val="tx1"/>
                </a:solidFill>
              </a:rPr>
              <a:t>Zeros</a:t>
            </a:r>
            <a:r>
              <a:rPr lang="en-US" sz="1600" dirty="0">
                <a:solidFill>
                  <a:schemeClr val="tx1"/>
                </a:solidFill>
              </a:rPr>
              <a:t> in Aol curve are</a:t>
            </a:r>
            <a:r>
              <a:rPr lang="en-US" sz="1600" b="1" dirty="0">
                <a:solidFill>
                  <a:schemeClr val="tx1"/>
                </a:solidFill>
              </a:rPr>
              <a:t> </a:t>
            </a:r>
            <a:r>
              <a:rPr lang="en-US" sz="1600" b="1" dirty="0" smtClean="0">
                <a:solidFill>
                  <a:schemeClr val="tx1"/>
                </a:solidFill>
              </a:rPr>
              <a:t>Zeros </a:t>
            </a:r>
            <a:r>
              <a:rPr lang="en-US" sz="1600" dirty="0">
                <a:solidFill>
                  <a:schemeClr val="tx1"/>
                </a:solidFill>
              </a:rPr>
              <a:t>in  Aolβ (Loop Gain) Plot</a:t>
            </a:r>
          </a:p>
          <a:p>
            <a:pPr marL="342900" indent="-342900" algn="l">
              <a:lnSpc>
                <a:spcPct val="90000"/>
              </a:lnSpc>
              <a:spcBef>
                <a:spcPct val="20000"/>
              </a:spcBef>
            </a:pPr>
            <a:endParaRPr lang="en-US" sz="1600" dirty="0">
              <a:solidFill>
                <a:schemeClr val="tx1"/>
              </a:solidFill>
            </a:endParaRPr>
          </a:p>
          <a:p>
            <a:pPr marL="342900" indent="-342900" algn="l">
              <a:lnSpc>
                <a:spcPct val="90000"/>
              </a:lnSpc>
              <a:spcBef>
                <a:spcPct val="20000"/>
              </a:spcBef>
            </a:pPr>
            <a:r>
              <a:rPr lang="en-US" sz="1600" b="1" dirty="0">
                <a:solidFill>
                  <a:schemeClr val="tx1"/>
                </a:solidFill>
              </a:rPr>
              <a:t>Poles</a:t>
            </a:r>
            <a:r>
              <a:rPr lang="en-US" sz="1600" dirty="0">
                <a:solidFill>
                  <a:schemeClr val="tx1"/>
                </a:solidFill>
              </a:rPr>
              <a:t> in 1/β curve are</a:t>
            </a:r>
            <a:r>
              <a:rPr lang="en-US" sz="1600" b="1" dirty="0">
                <a:solidFill>
                  <a:schemeClr val="tx1"/>
                </a:solidFill>
              </a:rPr>
              <a:t> </a:t>
            </a:r>
            <a:r>
              <a:rPr lang="en-US" sz="1600" b="1" dirty="0" smtClean="0"/>
              <a:t>Z</a:t>
            </a:r>
            <a:r>
              <a:rPr lang="en-US" sz="1600" b="1" dirty="0" smtClean="0">
                <a:solidFill>
                  <a:schemeClr val="tx1"/>
                </a:solidFill>
              </a:rPr>
              <a:t>eros </a:t>
            </a:r>
            <a:r>
              <a:rPr lang="en-US" sz="1600" dirty="0">
                <a:solidFill>
                  <a:schemeClr val="tx1"/>
                </a:solidFill>
              </a:rPr>
              <a:t>in Aolβ (Loop Gain) Plot</a:t>
            </a:r>
          </a:p>
          <a:p>
            <a:pPr marL="342900" indent="-342900" algn="l">
              <a:lnSpc>
                <a:spcPct val="90000"/>
              </a:lnSpc>
              <a:spcBef>
                <a:spcPct val="20000"/>
              </a:spcBef>
            </a:pPr>
            <a:r>
              <a:rPr lang="en-US" sz="1600" b="1" dirty="0">
                <a:solidFill>
                  <a:schemeClr val="tx1"/>
                </a:solidFill>
              </a:rPr>
              <a:t>Zeros</a:t>
            </a:r>
            <a:r>
              <a:rPr lang="en-US" sz="1600" dirty="0">
                <a:solidFill>
                  <a:schemeClr val="tx1"/>
                </a:solidFill>
              </a:rPr>
              <a:t> in 1/β curve are </a:t>
            </a:r>
            <a:r>
              <a:rPr lang="en-US" sz="1600" b="1" dirty="0" smtClean="0">
                <a:solidFill>
                  <a:schemeClr val="tx1"/>
                </a:solidFill>
              </a:rPr>
              <a:t>Poles</a:t>
            </a:r>
            <a:r>
              <a:rPr lang="en-US" sz="1600" dirty="0" smtClean="0">
                <a:solidFill>
                  <a:schemeClr val="tx1"/>
                </a:solidFill>
              </a:rPr>
              <a:t> </a:t>
            </a:r>
            <a:r>
              <a:rPr lang="en-US" sz="1600" dirty="0">
                <a:solidFill>
                  <a:schemeClr val="tx1"/>
                </a:solidFill>
              </a:rPr>
              <a:t>in Aolβ ( Loop Gain) Plot</a:t>
            </a:r>
          </a:p>
          <a:p>
            <a:pPr marL="342900" indent="-342900" algn="l">
              <a:lnSpc>
                <a:spcPct val="90000"/>
              </a:lnSpc>
              <a:spcBef>
                <a:spcPct val="20000"/>
              </a:spcBef>
            </a:pPr>
            <a:r>
              <a:rPr lang="en-US" sz="1600" dirty="0">
                <a:solidFill>
                  <a:schemeClr val="tx1"/>
                </a:solidFill>
              </a:rPr>
              <a:t>[Remember: </a:t>
            </a:r>
            <a:r>
              <a:rPr lang="el-GR" sz="1600" dirty="0">
                <a:solidFill>
                  <a:schemeClr val="tx1"/>
                </a:solidFill>
                <a:cs typeface="Arial" charset="0"/>
              </a:rPr>
              <a:t>β</a:t>
            </a:r>
            <a:r>
              <a:rPr lang="en-US" sz="1600" dirty="0">
                <a:solidFill>
                  <a:schemeClr val="tx1"/>
                </a:solidFill>
                <a:cs typeface="Arial" charset="0"/>
              </a:rPr>
              <a:t> is the reciprocal of 1/</a:t>
            </a:r>
            <a:r>
              <a:rPr lang="el-GR" sz="1600" dirty="0">
                <a:solidFill>
                  <a:schemeClr val="tx1"/>
                </a:solidFill>
                <a:cs typeface="Arial" charset="0"/>
              </a:rPr>
              <a:t>β</a:t>
            </a:r>
            <a:r>
              <a:rPr lang="en-US" sz="1600" dirty="0">
                <a:solidFill>
                  <a:schemeClr val="tx1"/>
                </a:solidFill>
                <a:cs typeface="Arial" charset="0"/>
              </a:rPr>
              <a:t>]</a:t>
            </a:r>
            <a:endParaRPr lang="el-GR" sz="1600" dirty="0">
              <a:solidFill>
                <a:schemeClr val="tx1"/>
              </a:solidFill>
              <a:cs typeface="Arial" charset="0"/>
            </a:endParaRPr>
          </a:p>
        </p:txBody>
      </p:sp>
      <p:sp>
        <p:nvSpPr>
          <p:cNvPr id="14342" name="Rectangle 4"/>
          <p:cNvSpPr>
            <a:spLocks noGrp="1" noChangeArrowheads="1"/>
          </p:cNvSpPr>
          <p:nvPr>
            <p:ph type="title"/>
          </p:nvPr>
        </p:nvSpPr>
        <p:spPr bwMode="auto">
          <a:xfrm>
            <a:off x="419450" y="274638"/>
            <a:ext cx="8191150" cy="6397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Loop Gain (Aol</a:t>
            </a:r>
            <a:r>
              <a:rPr lang="el-GR" sz="2800" b="1" dirty="0" smtClean="0">
                <a:solidFill>
                  <a:srgbClr val="C00000"/>
                </a:solidFill>
                <a:cs typeface="Arial" charset="0"/>
              </a:rPr>
              <a:t>β</a:t>
            </a:r>
            <a:r>
              <a:rPr lang="en-US" sz="2800" b="1" dirty="0" smtClean="0">
                <a:solidFill>
                  <a:srgbClr val="C00000"/>
                </a:solidFill>
                <a:cs typeface="Arial" charset="0"/>
              </a:rPr>
              <a:t>) Plot</a:t>
            </a:r>
            <a:r>
              <a:rPr lang="en-US" sz="2800" dirty="0" smtClean="0">
                <a:solidFill>
                  <a:srgbClr val="C00000"/>
                </a:solidFill>
                <a:cs typeface="Arial" charset="0"/>
              </a:rPr>
              <a:t> </a:t>
            </a:r>
            <a:r>
              <a:rPr lang="en-US" sz="2800" b="1" dirty="0" smtClean="0">
                <a:solidFill>
                  <a:srgbClr val="C00000"/>
                </a:solidFill>
                <a:cs typeface="Arial" charset="0"/>
              </a:rPr>
              <a:t>from Aol &amp; 1/</a:t>
            </a:r>
            <a:r>
              <a:rPr lang="el-GR" sz="2800" b="1" dirty="0" smtClean="0">
                <a:solidFill>
                  <a:srgbClr val="C00000"/>
                </a:solidFill>
                <a:cs typeface="Arial" charset="0"/>
              </a:rPr>
              <a:t>β</a:t>
            </a:r>
            <a:r>
              <a:rPr lang="en-US" sz="2800" b="1" dirty="0" smtClean="0">
                <a:solidFill>
                  <a:srgbClr val="C00000"/>
                </a:solidFill>
                <a:cs typeface="Arial" charset="0"/>
              </a:rPr>
              <a:t> Plot</a:t>
            </a:r>
            <a:endParaRPr lang="el-GR" sz="2800" b="1" dirty="0" smtClean="0">
              <a:solidFill>
                <a:srgbClr val="C00000"/>
              </a:solidFill>
              <a:cs typeface="Arial" charset="0"/>
            </a:endParaRPr>
          </a:p>
        </p:txBody>
      </p:sp>
      <p:graphicFrame>
        <p:nvGraphicFramePr>
          <p:cNvPr id="14338" name="Object 16"/>
          <p:cNvGraphicFramePr>
            <a:graphicFrameLocks noGrp="1" noChangeAspect="1"/>
          </p:cNvGraphicFramePr>
          <p:nvPr>
            <p:ph sz="half" idx="1"/>
          </p:nvPr>
        </p:nvGraphicFramePr>
        <p:xfrm>
          <a:off x="4114800" y="1096963"/>
          <a:ext cx="4754563" cy="3094037"/>
        </p:xfrm>
        <a:graphic>
          <a:graphicData uri="http://schemas.openxmlformats.org/presentationml/2006/ole">
            <p:oleObj spid="_x0000_s79874" name="Visio" r:id="rId5" imgW="3136392" imgH="2042160" progId="Visio.Drawing.11">
              <p:embed/>
            </p:oleObj>
          </a:graphicData>
        </a:graphic>
      </p:graphicFrame>
      <p:sp>
        <p:nvSpPr>
          <p:cNvPr id="14344" name="Text Box 13"/>
          <p:cNvSpPr txBox="1">
            <a:spLocks noChangeArrowheads="1"/>
          </p:cNvSpPr>
          <p:nvPr/>
        </p:nvSpPr>
        <p:spPr bwMode="auto">
          <a:xfrm>
            <a:off x="5763237" y="875950"/>
            <a:ext cx="3129094" cy="1003352"/>
          </a:xfrm>
          <a:prstGeom prst="rect">
            <a:avLst/>
          </a:prstGeom>
          <a:noFill/>
          <a:ln w="9525" algn="ctr">
            <a:noFill/>
            <a:miter lim="800000"/>
            <a:headEnd/>
            <a:tailEnd/>
          </a:ln>
        </p:spPr>
        <p:txBody>
          <a:bodyPr wrap="square">
            <a:spAutoFit/>
          </a:bodyPr>
          <a:lstStyle/>
          <a:p>
            <a:pPr marL="342900" indent="-342900" algn="l">
              <a:lnSpc>
                <a:spcPct val="90000"/>
              </a:lnSpc>
              <a:spcBef>
                <a:spcPct val="50000"/>
              </a:spcBef>
            </a:pPr>
            <a:r>
              <a:rPr lang="en-US" sz="1600" b="1" dirty="0" smtClean="0">
                <a:solidFill>
                  <a:srgbClr val="FF0000"/>
                </a:solidFill>
              </a:rPr>
              <a:t>Loop Gain (Aol</a:t>
            </a:r>
            <a:r>
              <a:rPr lang="en-US" sz="1600" b="1" dirty="0" smtClean="0">
                <a:solidFill>
                  <a:srgbClr val="FF0000"/>
                </a:solidFill>
                <a:latin typeface="Symbol" pitchFamily="18" charset="2"/>
              </a:rPr>
              <a:t>b</a:t>
            </a:r>
            <a:r>
              <a:rPr lang="en-US" sz="1600" b="1" dirty="0" smtClean="0">
                <a:solidFill>
                  <a:srgbClr val="FF0000"/>
                </a:solidFill>
              </a:rPr>
              <a:t>) Phase at </a:t>
            </a:r>
            <a:r>
              <a:rPr lang="en-US" sz="1600" b="1" dirty="0">
                <a:solidFill>
                  <a:srgbClr val="FF0000"/>
                </a:solidFill>
              </a:rPr>
              <a:t>fcl:</a:t>
            </a:r>
          </a:p>
          <a:p>
            <a:pPr marL="342900" indent="-342900" algn="l">
              <a:lnSpc>
                <a:spcPct val="90000"/>
              </a:lnSpc>
              <a:spcBef>
                <a:spcPct val="50000"/>
              </a:spcBef>
            </a:pPr>
            <a:r>
              <a:rPr lang="en-US" sz="1600" b="1" dirty="0">
                <a:solidFill>
                  <a:schemeClr val="tx1"/>
                </a:solidFill>
              </a:rPr>
              <a:t>Phase Shift = -180</a:t>
            </a:r>
          </a:p>
          <a:p>
            <a:pPr marL="342900" indent="-342900" algn="l">
              <a:lnSpc>
                <a:spcPct val="90000"/>
              </a:lnSpc>
              <a:spcBef>
                <a:spcPct val="50000"/>
              </a:spcBef>
            </a:pPr>
            <a:r>
              <a:rPr lang="en-US" sz="1600" b="1" dirty="0">
                <a:solidFill>
                  <a:schemeClr val="tx1"/>
                </a:solidFill>
              </a:rPr>
              <a:t>Phase Margin = 0</a:t>
            </a:r>
            <a:endParaRPr lang="en-US" sz="1800" b="1" dirty="0">
              <a:solidFill>
                <a:schemeClr val="tx1"/>
              </a:solidFill>
            </a:endParaRPr>
          </a:p>
        </p:txBody>
      </p:sp>
      <p:pic>
        <p:nvPicPr>
          <p:cNvPr id="14345" name="Picture 22"/>
          <p:cNvPicPr>
            <a:picLocks noChangeAspect="1" noChangeArrowheads="1"/>
          </p:cNvPicPr>
          <p:nvPr/>
        </p:nvPicPr>
        <p:blipFill>
          <a:blip r:embed="rId6" cstate="print"/>
          <a:srcRect/>
          <a:stretch>
            <a:fillRect/>
          </a:stretch>
        </p:blipFill>
        <p:spPr bwMode="auto">
          <a:xfrm>
            <a:off x="2514600" y="2514600"/>
            <a:ext cx="762000" cy="741363"/>
          </a:xfrm>
          <a:prstGeom prst="rect">
            <a:avLst/>
          </a:prstGeom>
          <a:solidFill>
            <a:schemeClr val="bg1"/>
          </a:solidFill>
          <a:ln w="9525" algn="ctr">
            <a:noFill/>
            <a:miter lim="800000"/>
            <a:headEnd/>
            <a:tailEnd/>
          </a:ln>
        </p:spPr>
      </p:pic>
      <p:pic>
        <p:nvPicPr>
          <p:cNvPr id="14346" name="Picture 23"/>
          <p:cNvPicPr>
            <a:picLocks noChangeAspect="1" noChangeArrowheads="1"/>
          </p:cNvPicPr>
          <p:nvPr/>
        </p:nvPicPr>
        <p:blipFill>
          <a:blip r:embed="rId6" cstate="print"/>
          <a:srcRect/>
          <a:stretch>
            <a:fillRect/>
          </a:stretch>
        </p:blipFill>
        <p:spPr bwMode="auto">
          <a:xfrm>
            <a:off x="5638800" y="3200400"/>
            <a:ext cx="762000" cy="741363"/>
          </a:xfrm>
          <a:prstGeom prst="rect">
            <a:avLst/>
          </a:prstGeom>
          <a:solidFill>
            <a:schemeClr val="bg1"/>
          </a:solidFill>
          <a:ln w="9525" algn="ctr">
            <a:noFill/>
            <a:miter lim="800000"/>
            <a:headEnd/>
            <a:tailEnd/>
          </a:ln>
        </p:spPr>
      </p:pic>
      <p:sp>
        <p:nvSpPr>
          <p:cNvPr id="10" name="TextBox 9"/>
          <p:cNvSpPr txBox="1"/>
          <p:nvPr/>
        </p:nvSpPr>
        <p:spPr>
          <a:xfrm>
            <a:off x="164124" y="6377355"/>
            <a:ext cx="6622326" cy="369332"/>
          </a:xfrm>
          <a:prstGeom prst="rect">
            <a:avLst/>
          </a:prstGeom>
          <a:noFill/>
        </p:spPr>
        <p:txBody>
          <a:bodyPr wrap="none" rtlCol="0">
            <a:spAutoFit/>
          </a:bodyPr>
          <a:lstStyle/>
          <a:p>
            <a:r>
              <a:rPr lang="en-US" b="1" dirty="0" smtClean="0">
                <a:solidFill>
                  <a:srgbClr val="FF0000"/>
                </a:solidFill>
              </a:rPr>
              <a:t>Example 1: Note locations of poles and zeros in Loop Gain</a:t>
            </a:r>
            <a:endParaRPr lang="en-US" b="1" dirty="0">
              <a:solidFill>
                <a:srgbClr val="FF0000"/>
              </a:solidFill>
            </a:endParaRPr>
          </a:p>
        </p:txBody>
      </p:sp>
      <p:pic>
        <p:nvPicPr>
          <p:cNvPr id="79878" name="Picture 6"/>
          <p:cNvPicPr>
            <a:picLocks noChangeAspect="1" noChangeArrowheads="1"/>
          </p:cNvPicPr>
          <p:nvPr/>
        </p:nvPicPr>
        <p:blipFill>
          <a:blip r:embed="rId7" cstate="print"/>
          <a:srcRect/>
          <a:stretch>
            <a:fillRect/>
          </a:stretch>
        </p:blipFill>
        <p:spPr bwMode="auto">
          <a:xfrm>
            <a:off x="1488586" y="981564"/>
            <a:ext cx="2571750" cy="771525"/>
          </a:xfrm>
          <a:prstGeom prst="rect">
            <a:avLst/>
          </a:prstGeom>
          <a:noFill/>
          <a:ln w="9525">
            <a:noFill/>
            <a:miter lim="800000"/>
            <a:headEnd/>
            <a:tailEnd/>
          </a:ln>
          <a:effectLst/>
        </p:spPr>
      </p:pic>
      <p:sp>
        <p:nvSpPr>
          <p:cNvPr id="13" name="Rectangle 12"/>
          <p:cNvSpPr/>
          <p:nvPr/>
        </p:nvSpPr>
        <p:spPr>
          <a:xfrm>
            <a:off x="2122415" y="998290"/>
            <a:ext cx="553673" cy="53689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82180" y="1560351"/>
            <a:ext cx="243282" cy="33556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88484" y="5101903"/>
            <a:ext cx="303404" cy="33556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75990" y="3482828"/>
            <a:ext cx="243282" cy="33556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1905" y="1595305"/>
            <a:ext cx="243282" cy="33556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27820" y="1008076"/>
            <a:ext cx="560663" cy="728445"/>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37858" y="2435604"/>
            <a:ext cx="260058" cy="315986"/>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24695" y="2604782"/>
            <a:ext cx="350938" cy="315986"/>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4748169" y="1367406"/>
            <a:ext cx="922789" cy="93117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98485" y="3231160"/>
            <a:ext cx="922789" cy="93117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80745" y="2299982"/>
            <a:ext cx="922789" cy="931177"/>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621710" y="3232558"/>
            <a:ext cx="466987" cy="5592"/>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024070" y="4156745"/>
            <a:ext cx="466987" cy="559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52443"/>
            <a:ext cx="8458200" cy="711232"/>
          </a:xfrm>
        </p:spPr>
        <p:txBody>
          <a:bodyPr/>
          <a:lstStyle/>
          <a:p>
            <a:r>
              <a:rPr lang="en-US" sz="2800" dirty="0" smtClean="0">
                <a:solidFill>
                  <a:srgbClr val="C00000"/>
                </a:solidFill>
              </a:rPr>
              <a:t>9) SPICE AC Closed Loop</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250</a:t>
            </a:fld>
            <a:endParaRPr lang="en-US" dirty="0"/>
          </a:p>
        </p:txBody>
      </p:sp>
      <p:pic>
        <p:nvPicPr>
          <p:cNvPr id="1219588" name="Picture 4"/>
          <p:cNvPicPr>
            <a:picLocks noChangeAspect="1" noChangeArrowheads="1"/>
          </p:cNvPicPr>
          <p:nvPr/>
        </p:nvPicPr>
        <p:blipFill>
          <a:blip r:embed="rId2" cstate="print"/>
          <a:srcRect/>
          <a:stretch>
            <a:fillRect/>
          </a:stretch>
        </p:blipFill>
        <p:spPr bwMode="auto">
          <a:xfrm>
            <a:off x="20096" y="572758"/>
            <a:ext cx="9046226" cy="5690734"/>
          </a:xfrm>
          <a:prstGeom prst="rect">
            <a:avLst/>
          </a:prstGeom>
          <a:noFill/>
          <a:ln w="9525">
            <a:noFill/>
            <a:miter lim="800000"/>
            <a:headEnd/>
            <a:tailEnd/>
          </a:ln>
          <a:effectLst/>
        </p:spPr>
      </p:pic>
      <p:sp>
        <p:nvSpPr>
          <p:cNvPr id="7" name="Rectangle 6"/>
          <p:cNvSpPr/>
          <p:nvPr/>
        </p:nvSpPr>
        <p:spPr>
          <a:xfrm>
            <a:off x="861060" y="1185706"/>
            <a:ext cx="1801752" cy="20096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606040" y="1597186"/>
            <a:ext cx="1173480" cy="6126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053840" y="1932466"/>
            <a:ext cx="1074420" cy="6126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82" y="162972"/>
            <a:ext cx="5385254" cy="628650"/>
          </a:xfrm>
        </p:spPr>
        <p:txBody>
          <a:bodyPr/>
          <a:lstStyle/>
          <a:p>
            <a:r>
              <a:rPr lang="en-US" sz="2800" dirty="0" smtClean="0">
                <a:solidFill>
                  <a:srgbClr val="C00000"/>
                </a:solidFill>
              </a:rPr>
              <a:t>10) SPICE Transient Analysis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251</a:t>
            </a:fld>
            <a:endParaRPr lang="en-US" dirty="0"/>
          </a:p>
        </p:txBody>
      </p:sp>
      <p:pic>
        <p:nvPicPr>
          <p:cNvPr id="1220610" name="Picture 2"/>
          <p:cNvPicPr>
            <a:picLocks noChangeAspect="1" noChangeArrowheads="1"/>
          </p:cNvPicPr>
          <p:nvPr/>
        </p:nvPicPr>
        <p:blipFill>
          <a:blip r:embed="rId2" cstate="print"/>
          <a:srcRect/>
          <a:stretch>
            <a:fillRect/>
          </a:stretch>
        </p:blipFill>
        <p:spPr bwMode="auto">
          <a:xfrm>
            <a:off x="128431" y="1522134"/>
            <a:ext cx="7600950" cy="4781550"/>
          </a:xfrm>
          <a:prstGeom prst="rect">
            <a:avLst/>
          </a:prstGeom>
          <a:noFill/>
          <a:ln w="9525">
            <a:noFill/>
            <a:miter lim="800000"/>
            <a:headEnd/>
            <a:tailEnd/>
          </a:ln>
          <a:effectLst/>
        </p:spPr>
      </p:pic>
      <p:sp>
        <p:nvSpPr>
          <p:cNvPr id="5" name="Rectangle 4"/>
          <p:cNvSpPr/>
          <p:nvPr/>
        </p:nvSpPr>
        <p:spPr>
          <a:xfrm>
            <a:off x="3011407" y="1848898"/>
            <a:ext cx="1051006" cy="17992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0611" name="Picture 3"/>
          <p:cNvPicPr>
            <a:picLocks noChangeAspect="1" noChangeArrowheads="1"/>
          </p:cNvPicPr>
          <p:nvPr/>
        </p:nvPicPr>
        <p:blipFill>
          <a:blip r:embed="rId3" cstate="print"/>
          <a:srcRect l="3708" t="5120" r="4607" b="5120"/>
          <a:stretch>
            <a:fillRect/>
          </a:stretch>
        </p:blipFill>
        <p:spPr bwMode="auto">
          <a:xfrm>
            <a:off x="5181600" y="47625"/>
            <a:ext cx="3886200" cy="2838450"/>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DBB906B5-8184-4FDD-AC60-86F5D49E35A7}" type="slidenum">
              <a:rPr lang="en-US" smtClean="0"/>
              <a:pPr/>
              <a:t>252</a:t>
            </a:fld>
            <a:endParaRPr lang="en-US" dirty="0" smtClean="0"/>
          </a:p>
        </p:txBody>
      </p:sp>
      <p:sp>
        <p:nvSpPr>
          <p:cNvPr id="100355" name="Rectangle 2"/>
          <p:cNvSpPr>
            <a:spLocks noGrp="1" noChangeArrowheads="1"/>
          </p:cNvSpPr>
          <p:nvPr>
            <p:ph type="title"/>
          </p:nvPr>
        </p:nvSpPr>
        <p:spPr>
          <a:xfrm>
            <a:off x="229503" y="1310955"/>
            <a:ext cx="8650288" cy="1089346"/>
          </a:xfrm>
        </p:spPr>
        <p:txBody>
          <a:bodyPr/>
          <a:lstStyle/>
          <a:p>
            <a:pPr algn="ctr"/>
            <a:r>
              <a:rPr lang="en-US" sz="4000" dirty="0" smtClean="0">
                <a:solidFill>
                  <a:srgbClr val="C00000"/>
                </a:solidFill>
              </a:rPr>
              <a:t>13) Discrete Difference Amplifier</a:t>
            </a:r>
            <a:br>
              <a:rPr lang="en-US" sz="4000" dirty="0" smtClean="0">
                <a:solidFill>
                  <a:srgbClr val="C00000"/>
                </a:solidFill>
              </a:rPr>
            </a:br>
            <a:r>
              <a:rPr lang="en-US" sz="4000" dirty="0" smtClean="0">
                <a:solidFill>
                  <a:srgbClr val="C00000"/>
                </a:solidFill>
              </a:rPr>
              <a:t>(Output Cload)</a:t>
            </a:r>
            <a:endParaRPr lang="en-US" sz="4800" dirty="0" smtClean="0">
              <a:solidFill>
                <a:srgbClr val="C00000"/>
              </a:solidFill>
            </a:endParaRP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Difference Amp w/</a:t>
            </a:r>
            <a:r>
              <a:rPr lang="en-US" sz="2800" dirty="0" err="1" smtClean="0">
                <a:solidFill>
                  <a:srgbClr val="C00000"/>
                </a:solidFill>
              </a:rPr>
              <a:t>CLoad</a:t>
            </a:r>
            <a:r>
              <a:rPr lang="en-US" sz="2800" dirty="0" smtClean="0">
                <a:solidFill>
                  <a:srgbClr val="C00000"/>
                </a:solidFill>
              </a:rPr>
              <a:t>: No Compensation</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253</a:t>
            </a:fld>
            <a:endParaRPr lang="en-US" dirty="0"/>
          </a:p>
        </p:txBody>
      </p:sp>
      <p:pic>
        <p:nvPicPr>
          <p:cNvPr id="1181699" name="Picture 3"/>
          <p:cNvPicPr>
            <a:picLocks noChangeAspect="1" noChangeArrowheads="1"/>
          </p:cNvPicPr>
          <p:nvPr/>
        </p:nvPicPr>
        <p:blipFill>
          <a:blip r:embed="rId2" cstate="print"/>
          <a:srcRect/>
          <a:stretch>
            <a:fillRect/>
          </a:stretch>
        </p:blipFill>
        <p:spPr bwMode="auto">
          <a:xfrm>
            <a:off x="166688" y="1371600"/>
            <a:ext cx="8424862" cy="43266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Difference Amp w/</a:t>
            </a:r>
            <a:r>
              <a:rPr lang="en-US" sz="2800" dirty="0" err="1" smtClean="0">
                <a:solidFill>
                  <a:srgbClr val="C00000"/>
                </a:solidFill>
              </a:rPr>
              <a:t>CLoad</a:t>
            </a:r>
            <a:r>
              <a:rPr lang="en-US" sz="2800" dirty="0" smtClean="0">
                <a:solidFill>
                  <a:srgbClr val="C00000"/>
                </a:solidFill>
              </a:rPr>
              <a:t>: No Compensation</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254</a:t>
            </a:fld>
            <a:endParaRPr lang="en-US" dirty="0"/>
          </a:p>
        </p:txBody>
      </p:sp>
      <p:pic>
        <p:nvPicPr>
          <p:cNvPr id="1182722" name="Picture 2"/>
          <p:cNvPicPr>
            <a:picLocks noChangeAspect="1" noChangeArrowheads="1"/>
          </p:cNvPicPr>
          <p:nvPr/>
        </p:nvPicPr>
        <p:blipFill>
          <a:blip r:embed="rId2" cstate="print"/>
          <a:srcRect/>
          <a:stretch>
            <a:fillRect/>
          </a:stretch>
        </p:blipFill>
        <p:spPr bwMode="auto">
          <a:xfrm>
            <a:off x="304799" y="828675"/>
            <a:ext cx="8312593" cy="5229225"/>
          </a:xfrm>
          <a:prstGeom prst="rect">
            <a:avLst/>
          </a:prstGeom>
          <a:noFill/>
          <a:ln w="9525">
            <a:noFill/>
            <a:miter lim="800000"/>
            <a:headEnd/>
            <a:tailEnd/>
          </a:ln>
          <a:effectLst/>
        </p:spPr>
      </p:pic>
      <p:sp>
        <p:nvSpPr>
          <p:cNvPr id="5" name="Rectangle 4"/>
          <p:cNvSpPr/>
          <p:nvPr/>
        </p:nvSpPr>
        <p:spPr>
          <a:xfrm>
            <a:off x="1317582" y="1118649"/>
            <a:ext cx="1960639" cy="63232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151000" y="115247"/>
            <a:ext cx="8726299"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solidFill>
                  <a:srgbClr val="C00000"/>
                </a:solidFill>
              </a:rPr>
              <a:t>Discrete Difference Amplifier Compensation Design Steps</a:t>
            </a:r>
            <a:r>
              <a:rPr lang="en-US" sz="2800" b="1" dirty="0" smtClean="0">
                <a:solidFill>
                  <a:srgbClr val="C00000"/>
                </a:solidFill>
              </a:rPr>
              <a:t/>
            </a:r>
            <a:br>
              <a:rPr lang="en-US" sz="2800" b="1" dirty="0" smtClean="0">
                <a:solidFill>
                  <a:srgbClr val="C00000"/>
                </a:solidFill>
              </a:rPr>
            </a:br>
            <a:endParaRPr lang="el-GR" sz="2800" b="1" dirty="0" smtClean="0">
              <a:solidFill>
                <a:srgbClr val="C00000"/>
              </a:solidFill>
            </a:endParaRPr>
          </a:p>
        </p:txBody>
      </p:sp>
      <p:sp>
        <p:nvSpPr>
          <p:cNvPr id="11" name="TextBox 10"/>
          <p:cNvSpPr txBox="1"/>
          <p:nvPr/>
        </p:nvSpPr>
        <p:spPr>
          <a:xfrm>
            <a:off x="156647" y="556647"/>
            <a:ext cx="8987353" cy="4832092"/>
          </a:xfrm>
          <a:prstGeom prst="rect">
            <a:avLst/>
          </a:prstGeom>
          <a:noFill/>
        </p:spPr>
        <p:txBody>
          <a:bodyPr wrap="square" rtlCol="0">
            <a:spAutoFit/>
          </a:bodyPr>
          <a:lstStyle/>
          <a:p>
            <a:pPr marL="342900" indent="-342900"/>
            <a:endParaRPr lang="en-US" sz="900" dirty="0" smtClean="0"/>
          </a:p>
          <a:p>
            <a:pPr marL="342900" indent="-342900">
              <a:buAutoNum type="arabicParenR"/>
            </a:pPr>
            <a:r>
              <a:rPr lang="en-US" dirty="0" smtClean="0"/>
              <a:t>SPICE simulation for Loaded Aol curves</a:t>
            </a:r>
          </a:p>
          <a:p>
            <a:pPr marL="800100" lvl="1" indent="-342900"/>
            <a:endParaRPr lang="en-US" sz="900" dirty="0" smtClean="0"/>
          </a:p>
          <a:p>
            <a:pPr marL="342900" indent="-342900">
              <a:buAutoNum type="arabicParenR"/>
            </a:pPr>
            <a:r>
              <a:rPr lang="en-US" dirty="0" smtClean="0"/>
              <a:t>Plot Desired 1/</a:t>
            </a:r>
            <a:r>
              <a:rPr lang="en-US" dirty="0" smtClean="0">
                <a:latin typeface="Symbol" pitchFamily="18" charset="2"/>
              </a:rPr>
              <a:t>b</a:t>
            </a:r>
            <a:r>
              <a:rPr lang="en-US" dirty="0" smtClean="0"/>
              <a:t> on Loaded Aol curves</a:t>
            </a:r>
          </a:p>
          <a:p>
            <a:pPr marL="800100" lvl="1" indent="-342900"/>
            <a:r>
              <a:rPr lang="en-US" dirty="0" smtClean="0"/>
              <a:t>A) Use Noise Gain Compensation</a:t>
            </a:r>
          </a:p>
          <a:p>
            <a:pPr marL="342900" indent="-342900"/>
            <a:endParaRPr lang="en-US" sz="900" dirty="0" smtClean="0"/>
          </a:p>
          <a:p>
            <a:pPr marL="342900" indent="-342900"/>
            <a:r>
              <a:rPr lang="en-US" dirty="0" smtClean="0"/>
              <a:t>3)  From Desired 1/</a:t>
            </a:r>
            <a:r>
              <a:rPr lang="en-US" dirty="0" smtClean="0">
                <a:latin typeface="Symbol" pitchFamily="18" charset="2"/>
              </a:rPr>
              <a:t>b </a:t>
            </a:r>
            <a:r>
              <a:rPr lang="en-US" dirty="0" smtClean="0">
                <a:latin typeface="+mj-lt"/>
              </a:rPr>
              <a:t>determine </a:t>
            </a:r>
            <a:r>
              <a:rPr lang="en-US" dirty="0" err="1" smtClean="0">
                <a:latin typeface="+mj-lt"/>
              </a:rPr>
              <a:t>fp</a:t>
            </a:r>
            <a:r>
              <a:rPr lang="en-US" dirty="0" smtClean="0">
                <a:latin typeface="+mj-lt"/>
              </a:rPr>
              <a:t> and 1/</a:t>
            </a:r>
            <a:r>
              <a:rPr lang="el-GR" dirty="0" smtClean="0">
                <a:latin typeface="Arial"/>
                <a:cs typeface="Arial"/>
              </a:rPr>
              <a:t>β</a:t>
            </a:r>
            <a:r>
              <a:rPr lang="en-US" dirty="0" smtClean="0">
                <a:latin typeface="Arial"/>
                <a:cs typeface="Arial"/>
              </a:rPr>
              <a:t>_</a:t>
            </a:r>
            <a:r>
              <a:rPr lang="en-US" dirty="0" err="1" smtClean="0">
                <a:latin typeface="Arial"/>
                <a:cs typeface="Arial"/>
              </a:rPr>
              <a:t>Hif</a:t>
            </a:r>
            <a:endParaRPr lang="en-US" dirty="0" smtClean="0"/>
          </a:p>
          <a:p>
            <a:pPr marL="800100" lvl="1" indent="-342900"/>
            <a:endParaRPr lang="en-US" sz="900" dirty="0" smtClean="0"/>
          </a:p>
          <a:p>
            <a:pPr marL="342900" indent="-342900"/>
            <a:r>
              <a:rPr lang="en-US" dirty="0" smtClean="0"/>
              <a:t>4)  Compute values for </a:t>
            </a:r>
            <a:r>
              <a:rPr lang="en-US" dirty="0" err="1" smtClean="0"/>
              <a:t>Rn</a:t>
            </a:r>
            <a:r>
              <a:rPr lang="en-US" dirty="0" smtClean="0"/>
              <a:t>, </a:t>
            </a:r>
            <a:r>
              <a:rPr lang="en-US" dirty="0" err="1" smtClean="0"/>
              <a:t>Cn</a:t>
            </a:r>
            <a:r>
              <a:rPr lang="en-US" dirty="0" smtClean="0"/>
              <a:t> based on </a:t>
            </a:r>
            <a:r>
              <a:rPr lang="en-US" dirty="0" err="1" smtClean="0"/>
              <a:t>fp</a:t>
            </a:r>
            <a:r>
              <a:rPr lang="en-US" dirty="0" smtClean="0"/>
              <a:t> and 1/</a:t>
            </a:r>
            <a:r>
              <a:rPr lang="el-GR" dirty="0" smtClean="0">
                <a:latin typeface="Arial"/>
                <a:cs typeface="Arial"/>
              </a:rPr>
              <a:t>β</a:t>
            </a:r>
            <a:r>
              <a:rPr lang="en-US" dirty="0" smtClean="0">
                <a:latin typeface="Arial"/>
                <a:cs typeface="Arial"/>
              </a:rPr>
              <a:t>_</a:t>
            </a:r>
            <a:r>
              <a:rPr lang="en-US" dirty="0" err="1" smtClean="0">
                <a:latin typeface="Arial"/>
                <a:cs typeface="Arial"/>
              </a:rPr>
              <a:t>Hif</a:t>
            </a:r>
            <a:endParaRPr lang="en-US" dirty="0" smtClean="0"/>
          </a:p>
          <a:p>
            <a:pPr marL="342900" indent="-342900"/>
            <a:endParaRPr lang="en-US" sz="900" dirty="0" smtClean="0"/>
          </a:p>
          <a:p>
            <a:pPr marL="342900" indent="-342900"/>
            <a:r>
              <a:rPr lang="en-US" dirty="0" smtClean="0"/>
              <a:t>5)  SPICE simulation w/final compensation for Loop Gain (</a:t>
            </a:r>
            <a:r>
              <a:rPr lang="en-US" dirty="0" err="1" smtClean="0"/>
              <a:t>Aol</a:t>
            </a:r>
            <a:r>
              <a:rPr lang="en-US" dirty="0" err="1" smtClean="0">
                <a:latin typeface="Symbol" pitchFamily="18" charset="2"/>
              </a:rPr>
              <a:t>b</a:t>
            </a:r>
            <a:r>
              <a:rPr lang="en-US" dirty="0" smtClean="0"/>
              <a:t>) Magnitude and Phase</a:t>
            </a:r>
          </a:p>
          <a:p>
            <a:pPr marL="342900" indent="-342900"/>
            <a:endParaRPr lang="en-US" sz="900" dirty="0" smtClean="0"/>
          </a:p>
          <a:p>
            <a:pPr marL="342900" indent="-342900">
              <a:buAutoNum type="arabicParenR" startAt="6"/>
            </a:pPr>
            <a:r>
              <a:rPr lang="en-US" dirty="0" smtClean="0"/>
              <a:t>Adjust Compensation if greater Loop Gain (</a:t>
            </a:r>
            <a:r>
              <a:rPr lang="en-US" dirty="0" err="1" smtClean="0"/>
              <a:t>Aol</a:t>
            </a:r>
            <a:r>
              <a:rPr lang="en-US" dirty="0" err="1" smtClean="0">
                <a:latin typeface="Symbol" pitchFamily="18" charset="2"/>
              </a:rPr>
              <a:t>b</a:t>
            </a:r>
            <a:r>
              <a:rPr lang="en-US" dirty="0" smtClean="0"/>
              <a:t>) phase margin desired</a:t>
            </a:r>
          </a:p>
          <a:p>
            <a:pPr marL="342900" indent="-342900"/>
            <a:endParaRPr lang="en-US" sz="900" dirty="0" smtClean="0"/>
          </a:p>
          <a:p>
            <a:pPr marL="342900" indent="-342900"/>
            <a:r>
              <a:rPr lang="en-US" dirty="0" smtClean="0"/>
              <a:t>7)  Add Rnp-Cnp to +input of Difference Amplifier for flat VOUT/VIN Response</a:t>
            </a:r>
          </a:p>
          <a:p>
            <a:pPr marL="914400" lvl="1" indent="-457200">
              <a:buAutoNum type="alphaUcParenR"/>
            </a:pPr>
            <a:r>
              <a:rPr lang="en-US" dirty="0" smtClean="0"/>
              <a:t>Look for peaking which indicates marginal stability</a:t>
            </a:r>
          </a:p>
          <a:p>
            <a:pPr marL="914400" lvl="1" indent="-457200">
              <a:buAutoNum type="alphaUcParenR"/>
            </a:pPr>
            <a:r>
              <a:rPr lang="en-US" dirty="0" smtClean="0"/>
              <a:t>Check if closed AC response is acceptable for end application</a:t>
            </a:r>
          </a:p>
          <a:p>
            <a:pPr marL="914400" lvl="1" indent="-457200"/>
            <a:endParaRPr lang="en-US" sz="900" dirty="0" smtClean="0"/>
          </a:p>
          <a:p>
            <a:pPr marL="457200" indent="-457200"/>
            <a:r>
              <a:rPr lang="en-US" dirty="0" smtClean="0"/>
              <a:t>8)  Check Transient response for VOUT/VIN </a:t>
            </a:r>
          </a:p>
          <a:p>
            <a:pPr marL="914400" lvl="1" indent="-457200"/>
            <a:r>
              <a:rPr lang="en-US" dirty="0" smtClean="0"/>
              <a:t>A) Overshoot and ringing in the time domain indicates marginal stability </a:t>
            </a:r>
          </a:p>
          <a:p>
            <a:pPr marL="342900" indent="-342900"/>
            <a:endParaRPr lang="en-US" sz="2000" dirty="0"/>
          </a:p>
        </p:txBody>
      </p:sp>
      <p:sp>
        <p:nvSpPr>
          <p:cNvPr id="4"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255</a:t>
            </a:fld>
            <a:endParaRPr lang="en-US" dirty="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1) Loaded Aol: No Compensation</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256</a:t>
            </a:fld>
            <a:endParaRPr lang="en-US" dirty="0"/>
          </a:p>
        </p:txBody>
      </p:sp>
      <p:pic>
        <p:nvPicPr>
          <p:cNvPr id="1183746" name="Picture 2"/>
          <p:cNvPicPr>
            <a:picLocks noChangeAspect="1" noChangeArrowheads="1"/>
          </p:cNvPicPr>
          <p:nvPr/>
        </p:nvPicPr>
        <p:blipFill>
          <a:blip r:embed="rId2" cstate="print"/>
          <a:srcRect/>
          <a:stretch>
            <a:fillRect/>
          </a:stretch>
        </p:blipFill>
        <p:spPr bwMode="auto">
          <a:xfrm>
            <a:off x="566738" y="962025"/>
            <a:ext cx="7777535" cy="360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1) Loaded Aol: No Compensation</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257</a:t>
            </a:fld>
            <a:endParaRPr lang="en-US" dirty="0"/>
          </a:p>
        </p:txBody>
      </p:sp>
      <p:pic>
        <p:nvPicPr>
          <p:cNvPr id="1184770" name="Picture 2"/>
          <p:cNvPicPr>
            <a:picLocks noChangeAspect="1" noChangeArrowheads="1"/>
          </p:cNvPicPr>
          <p:nvPr/>
        </p:nvPicPr>
        <p:blipFill>
          <a:blip r:embed="rId2" cstate="print"/>
          <a:srcRect b="20603"/>
          <a:stretch>
            <a:fillRect/>
          </a:stretch>
        </p:blipFill>
        <p:spPr bwMode="auto">
          <a:xfrm>
            <a:off x="148956" y="1028498"/>
            <a:ext cx="8613706" cy="4302260"/>
          </a:xfrm>
          <a:prstGeom prst="rect">
            <a:avLst/>
          </a:prstGeom>
          <a:noFill/>
          <a:ln w="9525">
            <a:noFill/>
            <a:miter lim="800000"/>
            <a:headEnd/>
            <a:tailEnd/>
          </a:ln>
          <a:effectLst/>
        </p:spPr>
      </p:pic>
      <p:sp>
        <p:nvSpPr>
          <p:cNvPr id="5" name="Rectangle 4"/>
          <p:cNvSpPr/>
          <p:nvPr/>
        </p:nvSpPr>
        <p:spPr>
          <a:xfrm>
            <a:off x="6687251" y="1313234"/>
            <a:ext cx="1036512" cy="56420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2), 3) Plot 1/</a:t>
            </a:r>
            <a:r>
              <a:rPr lang="el-GR" sz="2800" dirty="0" smtClean="0">
                <a:solidFill>
                  <a:srgbClr val="C00000"/>
                </a:solidFill>
                <a:latin typeface="Arial"/>
                <a:cs typeface="Arial"/>
              </a:rPr>
              <a:t>β</a:t>
            </a:r>
            <a:r>
              <a:rPr lang="en-US" sz="2800" dirty="0" smtClean="0">
                <a:solidFill>
                  <a:srgbClr val="C00000"/>
                </a:solidFill>
                <a:latin typeface="Arial"/>
                <a:cs typeface="Arial"/>
              </a:rPr>
              <a:t> on Loaded Aol </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258</a:t>
            </a:fld>
            <a:endParaRPr lang="en-US" dirty="0"/>
          </a:p>
        </p:txBody>
      </p:sp>
      <p:pic>
        <p:nvPicPr>
          <p:cNvPr id="1185797" name="Picture 5"/>
          <p:cNvPicPr>
            <a:picLocks noChangeAspect="1" noChangeArrowheads="1"/>
          </p:cNvPicPr>
          <p:nvPr/>
        </p:nvPicPr>
        <p:blipFill>
          <a:blip r:embed="rId2" cstate="print"/>
          <a:srcRect/>
          <a:stretch>
            <a:fillRect/>
          </a:stretch>
        </p:blipFill>
        <p:spPr bwMode="auto">
          <a:xfrm>
            <a:off x="187865" y="824216"/>
            <a:ext cx="8478181" cy="5333392"/>
          </a:xfrm>
          <a:prstGeom prst="rect">
            <a:avLst/>
          </a:prstGeom>
          <a:noFill/>
          <a:ln w="9525">
            <a:noFill/>
            <a:miter lim="800000"/>
            <a:headEnd/>
            <a:tailEnd/>
          </a:ln>
          <a:effectLst/>
        </p:spPr>
      </p:pic>
      <p:sp>
        <p:nvSpPr>
          <p:cNvPr id="8" name="Rectangle 7"/>
          <p:cNvSpPr/>
          <p:nvPr/>
        </p:nvSpPr>
        <p:spPr>
          <a:xfrm>
            <a:off x="3584127" y="1177047"/>
            <a:ext cx="2106554" cy="38910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602928" y="3281465"/>
            <a:ext cx="848442" cy="201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465464" y="2908300"/>
            <a:ext cx="903836"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927599" y="2889249"/>
            <a:ext cx="637973" cy="215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999019" y="2447925"/>
            <a:ext cx="1859106" cy="215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6820" name="Object 4"/>
          <p:cNvGraphicFramePr>
            <a:graphicFrameLocks noChangeAspect="1"/>
          </p:cNvGraphicFramePr>
          <p:nvPr/>
        </p:nvGraphicFramePr>
        <p:xfrm>
          <a:off x="371475" y="3171825"/>
          <a:ext cx="4984296" cy="2892425"/>
        </p:xfrm>
        <a:graphic>
          <a:graphicData uri="http://schemas.openxmlformats.org/presentationml/2006/ole">
            <p:oleObj spid="_x0000_s1074179" name="Equation" r:id="rId3" imgW="5346360" imgH="3187440" progId="Equation.3">
              <p:embed/>
            </p:oleObj>
          </a:graphicData>
        </a:graphic>
      </p:graphicFrame>
      <p:sp>
        <p:nvSpPr>
          <p:cNvPr id="2" name="Title 1"/>
          <p:cNvSpPr>
            <a:spLocks noGrp="1"/>
          </p:cNvSpPr>
          <p:nvPr>
            <p:ph type="title"/>
          </p:nvPr>
        </p:nvSpPr>
        <p:spPr>
          <a:xfrm>
            <a:off x="231775" y="142875"/>
            <a:ext cx="5245100" cy="645065"/>
          </a:xfrm>
        </p:spPr>
        <p:txBody>
          <a:bodyPr/>
          <a:lstStyle/>
          <a:p>
            <a:r>
              <a:rPr lang="en-US" sz="2800" dirty="0" smtClean="0">
                <a:solidFill>
                  <a:srgbClr val="C00000"/>
                </a:solidFill>
              </a:rPr>
              <a:t>4) Compute </a:t>
            </a:r>
            <a:r>
              <a:rPr lang="en-US" sz="2800" dirty="0" err="1" smtClean="0">
                <a:solidFill>
                  <a:srgbClr val="C00000"/>
                </a:solidFill>
              </a:rPr>
              <a:t>Rn</a:t>
            </a:r>
            <a:r>
              <a:rPr lang="en-US" sz="2800" dirty="0" smtClean="0">
                <a:solidFill>
                  <a:srgbClr val="C00000"/>
                </a:solidFill>
              </a:rPr>
              <a:t> and </a:t>
            </a:r>
            <a:r>
              <a:rPr lang="en-US" sz="2800" dirty="0" err="1" smtClean="0">
                <a:solidFill>
                  <a:srgbClr val="C00000"/>
                </a:solidFill>
              </a:rPr>
              <a:t>Cn</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259</a:t>
            </a:fld>
            <a:endParaRPr lang="en-US" dirty="0"/>
          </a:p>
        </p:txBody>
      </p:sp>
      <p:pic>
        <p:nvPicPr>
          <p:cNvPr id="1186818" name="Picture 2"/>
          <p:cNvPicPr>
            <a:picLocks noChangeAspect="1" noChangeArrowheads="1"/>
          </p:cNvPicPr>
          <p:nvPr/>
        </p:nvPicPr>
        <p:blipFill>
          <a:blip r:embed="rId4" cstate="print"/>
          <a:srcRect/>
          <a:stretch>
            <a:fillRect/>
          </a:stretch>
        </p:blipFill>
        <p:spPr bwMode="auto">
          <a:xfrm>
            <a:off x="3867150" y="152400"/>
            <a:ext cx="5276850" cy="3121800"/>
          </a:xfrm>
          <a:prstGeom prst="rect">
            <a:avLst/>
          </a:prstGeom>
          <a:noFill/>
          <a:ln w="9525">
            <a:noFill/>
            <a:miter lim="800000"/>
            <a:headEnd/>
            <a:tailEnd/>
          </a:ln>
          <a:effectLst/>
        </p:spPr>
      </p:pic>
      <p:graphicFrame>
        <p:nvGraphicFramePr>
          <p:cNvPr id="5" name="Object 4"/>
          <p:cNvGraphicFramePr>
            <a:graphicFrameLocks noChangeAspect="1"/>
          </p:cNvGraphicFramePr>
          <p:nvPr/>
        </p:nvGraphicFramePr>
        <p:xfrm>
          <a:off x="273050" y="1708150"/>
          <a:ext cx="3707632" cy="1187450"/>
        </p:xfrm>
        <a:graphic>
          <a:graphicData uri="http://schemas.openxmlformats.org/presentationml/2006/ole">
            <p:oleObj spid="_x0000_s1074178" name="Equation" r:id="rId5" imgW="3924000" imgH="1307880" progId="Equation.3">
              <p:embed/>
            </p:oleObj>
          </a:graphicData>
        </a:graphic>
      </p:graphicFrame>
      <p:sp>
        <p:nvSpPr>
          <p:cNvPr id="7" name="Rectangle 6"/>
          <p:cNvSpPr/>
          <p:nvPr/>
        </p:nvSpPr>
        <p:spPr>
          <a:xfrm>
            <a:off x="365372" y="3467100"/>
            <a:ext cx="2511178"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027170" y="3562350"/>
            <a:ext cx="238126" cy="3143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74897" y="4010025"/>
            <a:ext cx="1286263"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02330" y="4133850"/>
            <a:ext cx="1405890" cy="3143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579370" y="4114800"/>
            <a:ext cx="533400" cy="3143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232785" y="5278755"/>
            <a:ext cx="609600" cy="3143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150994" y="5269230"/>
            <a:ext cx="1190625" cy="3143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80999" y="5229225"/>
            <a:ext cx="1242061" cy="51434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4"/>
          <p:cNvSpPr>
            <a:spLocks noGrp="1"/>
          </p:cNvSpPr>
          <p:nvPr>
            <p:ph type="sldNum" sz="quarter" idx="10"/>
          </p:nvPr>
        </p:nvSpPr>
        <p:spPr>
          <a:noFill/>
        </p:spPr>
        <p:txBody>
          <a:bodyPr/>
          <a:lstStyle/>
          <a:p>
            <a:fld id="{35B73387-4A3A-4D1B-8413-EC2DC6A9B509}" type="slidenum">
              <a:rPr lang="en-US"/>
              <a:pPr/>
              <a:t>26</a:t>
            </a:fld>
            <a:endParaRPr lang="en-US" dirty="0"/>
          </a:p>
        </p:txBody>
      </p:sp>
      <p:sp>
        <p:nvSpPr>
          <p:cNvPr id="15365" name="Rectangle 2"/>
          <p:cNvSpPr>
            <a:spLocks noGrp="1" noChangeArrowheads="1"/>
          </p:cNvSpPr>
          <p:nvPr>
            <p:ph type="title"/>
          </p:nvPr>
        </p:nvSpPr>
        <p:spPr bwMode="auto">
          <a:xfrm>
            <a:off x="371650" y="461293"/>
            <a:ext cx="8238950" cy="5055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1/</a:t>
            </a:r>
            <a:r>
              <a:rPr lang="el-GR" sz="2800" b="1" dirty="0" smtClean="0">
                <a:solidFill>
                  <a:srgbClr val="C00000"/>
                </a:solidFill>
                <a:cs typeface="Arial" charset="0"/>
              </a:rPr>
              <a:t>β</a:t>
            </a:r>
            <a:r>
              <a:rPr lang="en-US" sz="2800" b="1" dirty="0" smtClean="0">
                <a:solidFill>
                  <a:srgbClr val="C00000"/>
                </a:solidFill>
                <a:cs typeface="Arial" charset="0"/>
              </a:rPr>
              <a:t> Always = Closed Loop Response</a:t>
            </a:r>
            <a:endParaRPr lang="el-GR" sz="2800" b="1" dirty="0" smtClean="0">
              <a:solidFill>
                <a:srgbClr val="C00000"/>
              </a:solidFill>
              <a:cs typeface="Arial" charset="0"/>
            </a:endParaRPr>
          </a:p>
        </p:txBody>
      </p:sp>
      <p:graphicFrame>
        <p:nvGraphicFramePr>
          <p:cNvPr id="15362" name="Object 17"/>
          <p:cNvGraphicFramePr>
            <a:graphicFrameLocks noGrp="1" noChangeAspect="1"/>
          </p:cNvGraphicFramePr>
          <p:nvPr>
            <p:ph sz="half" idx="1"/>
          </p:nvPr>
        </p:nvGraphicFramePr>
        <p:xfrm>
          <a:off x="0" y="1752600"/>
          <a:ext cx="5943600" cy="4525963"/>
        </p:xfrm>
        <a:graphic>
          <a:graphicData uri="http://schemas.openxmlformats.org/presentationml/2006/ole">
            <p:oleObj spid="_x0000_s80898" name="Visio" r:id="rId4" imgW="2695042" imgH="2052523" progId="Visio.Drawing.11">
              <p:embed/>
            </p:oleObj>
          </a:graphicData>
        </a:graphic>
      </p:graphicFrame>
      <p:sp>
        <p:nvSpPr>
          <p:cNvPr id="15366" name="Text Box 11"/>
          <p:cNvSpPr txBox="1">
            <a:spLocks noChangeArrowheads="1"/>
          </p:cNvSpPr>
          <p:nvPr/>
        </p:nvSpPr>
        <p:spPr bwMode="auto">
          <a:xfrm>
            <a:off x="3209925" y="904501"/>
            <a:ext cx="5419725" cy="1089529"/>
          </a:xfrm>
          <a:prstGeom prst="rect">
            <a:avLst/>
          </a:prstGeom>
          <a:solidFill>
            <a:srgbClr val="00CC00">
              <a:alpha val="19000"/>
            </a:srgbClr>
          </a:solidFill>
          <a:ln w="25400" algn="ctr">
            <a:solidFill>
              <a:srgbClr val="00B050"/>
            </a:solidFill>
            <a:miter lim="800000"/>
            <a:headEnd/>
            <a:tailEnd/>
          </a:ln>
        </p:spPr>
        <p:txBody>
          <a:bodyPr wrap="square">
            <a:spAutoFit/>
          </a:bodyPr>
          <a:lstStyle/>
          <a:p>
            <a:pPr marL="342900" indent="-342900" algn="l">
              <a:lnSpc>
                <a:spcPct val="90000"/>
              </a:lnSpc>
            </a:pPr>
            <a:r>
              <a:rPr lang="en-US" sz="1800" b="1" dirty="0">
                <a:solidFill>
                  <a:schemeClr val="tx1"/>
                </a:solidFill>
              </a:rPr>
              <a:t>V</a:t>
            </a:r>
            <a:r>
              <a:rPr lang="en-US" sz="1800" b="1" baseline="-25000" dirty="0">
                <a:solidFill>
                  <a:schemeClr val="tx1"/>
                </a:solidFill>
              </a:rPr>
              <a:t>OUT</a:t>
            </a:r>
            <a:r>
              <a:rPr lang="en-US" sz="1800" b="1" dirty="0">
                <a:solidFill>
                  <a:schemeClr val="tx1"/>
                </a:solidFill>
              </a:rPr>
              <a:t>/V</a:t>
            </a:r>
            <a:r>
              <a:rPr lang="en-US" sz="1800" b="1" baseline="-25000" dirty="0">
                <a:solidFill>
                  <a:schemeClr val="tx1"/>
                </a:solidFill>
              </a:rPr>
              <a:t>IN</a:t>
            </a:r>
            <a:r>
              <a:rPr lang="en-US" sz="1800" b="1" dirty="0">
                <a:solidFill>
                  <a:schemeClr val="tx1"/>
                </a:solidFill>
              </a:rPr>
              <a:t> = Aol/(1+Aol</a:t>
            </a:r>
            <a:r>
              <a:rPr lang="el-GR" sz="1800" b="1" dirty="0">
                <a:solidFill>
                  <a:schemeClr val="tx1"/>
                </a:solidFill>
              </a:rPr>
              <a:t>β</a:t>
            </a:r>
            <a:r>
              <a:rPr lang="en-US" sz="1800" b="1" dirty="0">
                <a:solidFill>
                  <a:schemeClr val="tx1"/>
                </a:solidFill>
              </a:rPr>
              <a:t>)</a:t>
            </a:r>
          </a:p>
          <a:p>
            <a:pPr marL="342900" indent="-342900" algn="l">
              <a:lnSpc>
                <a:spcPct val="90000"/>
              </a:lnSpc>
            </a:pPr>
            <a:r>
              <a:rPr lang="en-US" sz="1800" b="1" dirty="0">
                <a:solidFill>
                  <a:schemeClr val="tx1"/>
                </a:solidFill>
              </a:rPr>
              <a:t>At </a:t>
            </a:r>
            <a:r>
              <a:rPr lang="en-US" sz="1800" b="1" dirty="0" smtClean="0">
                <a:solidFill>
                  <a:schemeClr val="tx1"/>
                </a:solidFill>
              </a:rPr>
              <a:t>fcl</a:t>
            </a:r>
            <a:r>
              <a:rPr lang="en-US" b="1" dirty="0" smtClean="0"/>
              <a:t>: </a:t>
            </a:r>
            <a:r>
              <a:rPr lang="en-US" sz="1800" b="1" dirty="0" smtClean="0">
                <a:solidFill>
                  <a:schemeClr val="tx1"/>
                </a:solidFill>
              </a:rPr>
              <a:t>Aol</a:t>
            </a:r>
            <a:r>
              <a:rPr lang="el-GR" sz="1800" b="1" dirty="0">
                <a:solidFill>
                  <a:schemeClr val="tx1"/>
                </a:solidFill>
                <a:cs typeface="Arial" charset="0"/>
              </a:rPr>
              <a:t>β</a:t>
            </a:r>
            <a:r>
              <a:rPr lang="en-US" sz="1800" b="1" dirty="0">
                <a:solidFill>
                  <a:schemeClr val="tx1"/>
                </a:solidFill>
                <a:cs typeface="Arial" charset="0"/>
              </a:rPr>
              <a:t> = 1 </a:t>
            </a:r>
            <a:r>
              <a:rPr lang="en-US" sz="1800" b="1" dirty="0">
                <a:solidFill>
                  <a:schemeClr val="tx1"/>
                </a:solidFill>
                <a:cs typeface="Arial" charset="0"/>
                <a:sym typeface="Wingdings" pitchFamily="2" charset="2"/>
              </a:rPr>
              <a:t> </a:t>
            </a:r>
            <a:r>
              <a:rPr lang="en-US" sz="1800" b="1" dirty="0" smtClean="0">
                <a:solidFill>
                  <a:schemeClr val="tx1"/>
                </a:solidFill>
                <a:cs typeface="Arial" charset="0"/>
                <a:sym typeface="Wingdings" pitchFamily="2" charset="2"/>
              </a:rPr>
              <a:t>V</a:t>
            </a:r>
            <a:r>
              <a:rPr lang="en-US" sz="1800" b="1" baseline="-25000" dirty="0" smtClean="0">
                <a:solidFill>
                  <a:schemeClr val="tx1"/>
                </a:solidFill>
                <a:cs typeface="Arial" charset="0"/>
                <a:sym typeface="Wingdings" pitchFamily="2" charset="2"/>
              </a:rPr>
              <a:t>OUT</a:t>
            </a:r>
            <a:r>
              <a:rPr lang="en-US" sz="1800" b="1" dirty="0" smtClean="0">
                <a:solidFill>
                  <a:schemeClr val="tx1"/>
                </a:solidFill>
                <a:cs typeface="Arial" charset="0"/>
                <a:sym typeface="Wingdings" pitchFamily="2" charset="2"/>
              </a:rPr>
              <a:t>/V</a:t>
            </a:r>
            <a:r>
              <a:rPr lang="en-US" sz="1800" b="1" baseline="-25000" dirty="0" smtClean="0">
                <a:solidFill>
                  <a:schemeClr val="tx1"/>
                </a:solidFill>
                <a:cs typeface="Arial" charset="0"/>
                <a:sym typeface="Wingdings" pitchFamily="2" charset="2"/>
              </a:rPr>
              <a:t>IN </a:t>
            </a:r>
            <a:r>
              <a:rPr lang="en-US" sz="1800" b="1" dirty="0" smtClean="0">
                <a:solidFill>
                  <a:schemeClr val="tx1"/>
                </a:solidFill>
              </a:rPr>
              <a:t>= </a:t>
            </a:r>
            <a:r>
              <a:rPr lang="en-US" sz="1800" b="1" dirty="0">
                <a:solidFill>
                  <a:schemeClr val="tx1"/>
                </a:solidFill>
              </a:rPr>
              <a:t>Aol/(1+1) </a:t>
            </a:r>
            <a:r>
              <a:rPr lang="en-US" sz="1800" b="1" dirty="0">
                <a:solidFill>
                  <a:schemeClr val="tx1"/>
                </a:solidFill>
                <a:cs typeface="Arial" charset="0"/>
              </a:rPr>
              <a:t>~ Aol</a:t>
            </a:r>
          </a:p>
          <a:p>
            <a:pPr marL="342900" indent="-342900" algn="l">
              <a:lnSpc>
                <a:spcPct val="90000"/>
              </a:lnSpc>
            </a:pPr>
            <a:r>
              <a:rPr lang="en-US" sz="1800" b="1" dirty="0" smtClean="0">
                <a:solidFill>
                  <a:schemeClr val="tx1"/>
                </a:solidFill>
                <a:cs typeface="Arial" charset="0"/>
              </a:rPr>
              <a:t>           No </a:t>
            </a:r>
            <a:r>
              <a:rPr lang="en-US" sz="1800" b="1" dirty="0">
                <a:solidFill>
                  <a:schemeClr val="tx1"/>
                </a:solidFill>
                <a:cs typeface="Arial" charset="0"/>
              </a:rPr>
              <a:t>Loop Gain left to correct for </a:t>
            </a:r>
            <a:r>
              <a:rPr lang="en-US" sz="1800" b="1" dirty="0" smtClean="0">
                <a:solidFill>
                  <a:schemeClr val="tx1"/>
                </a:solidFill>
                <a:cs typeface="Arial" charset="0"/>
              </a:rPr>
              <a:t>errors </a:t>
            </a:r>
            <a:endParaRPr lang="en-US" sz="1800" b="1" dirty="0">
              <a:solidFill>
                <a:schemeClr val="tx1"/>
              </a:solidFill>
              <a:cs typeface="Arial" charset="0"/>
            </a:endParaRPr>
          </a:p>
          <a:p>
            <a:pPr marL="342900" indent="-342900" algn="l">
              <a:lnSpc>
                <a:spcPct val="90000"/>
              </a:lnSpc>
            </a:pPr>
            <a:r>
              <a:rPr lang="en-US" sz="1800" b="1" dirty="0">
                <a:solidFill>
                  <a:schemeClr val="tx1"/>
                </a:solidFill>
                <a:cs typeface="Arial" charset="0"/>
              </a:rPr>
              <a:t>V</a:t>
            </a:r>
            <a:r>
              <a:rPr lang="en-US" sz="1800" b="1" baseline="-25000" dirty="0">
                <a:solidFill>
                  <a:schemeClr val="tx1"/>
                </a:solidFill>
                <a:cs typeface="Arial" charset="0"/>
              </a:rPr>
              <a:t>OUT</a:t>
            </a:r>
            <a:r>
              <a:rPr lang="en-US" sz="1800" b="1" dirty="0">
                <a:solidFill>
                  <a:schemeClr val="tx1"/>
                </a:solidFill>
                <a:cs typeface="Arial" charset="0"/>
              </a:rPr>
              <a:t>/V</a:t>
            </a:r>
            <a:r>
              <a:rPr lang="en-US" sz="1800" b="1" baseline="-25000" dirty="0">
                <a:solidFill>
                  <a:schemeClr val="tx1"/>
                </a:solidFill>
                <a:cs typeface="Arial" charset="0"/>
              </a:rPr>
              <a:t>IN </a:t>
            </a:r>
            <a:r>
              <a:rPr lang="en-US" sz="1800" b="1" dirty="0">
                <a:solidFill>
                  <a:schemeClr val="tx1"/>
                </a:solidFill>
                <a:cs typeface="Arial" charset="0"/>
              </a:rPr>
              <a:t>follows the Aol </a:t>
            </a:r>
            <a:r>
              <a:rPr lang="en-US" sz="1800" b="1" dirty="0" smtClean="0">
                <a:solidFill>
                  <a:schemeClr val="tx1"/>
                </a:solidFill>
                <a:cs typeface="Arial" charset="0"/>
              </a:rPr>
              <a:t>curve at f &gt; fcl</a:t>
            </a:r>
            <a:endParaRPr lang="en-US" sz="1800" b="1" dirty="0">
              <a:solidFill>
                <a:schemeClr val="tx1"/>
              </a:solidFill>
              <a:cs typeface="Arial" charset="0"/>
            </a:endParaRPr>
          </a:p>
        </p:txBody>
      </p:sp>
      <p:sp>
        <p:nvSpPr>
          <p:cNvPr id="15367" name="Text Box 21"/>
          <p:cNvSpPr txBox="1">
            <a:spLocks noChangeArrowheads="1"/>
          </p:cNvSpPr>
          <p:nvPr/>
        </p:nvSpPr>
        <p:spPr bwMode="auto">
          <a:xfrm>
            <a:off x="6019800" y="4156075"/>
            <a:ext cx="3124200" cy="2016125"/>
          </a:xfrm>
          <a:prstGeom prst="rect">
            <a:avLst/>
          </a:prstGeom>
          <a:noFill/>
          <a:ln w="9525" algn="ctr">
            <a:noFill/>
            <a:miter lim="800000"/>
            <a:headEnd/>
            <a:tailEnd/>
          </a:ln>
        </p:spPr>
        <p:txBody>
          <a:bodyPr>
            <a:spAutoFit/>
          </a:bodyPr>
          <a:lstStyle/>
          <a:p>
            <a:pPr algn="l">
              <a:spcBef>
                <a:spcPct val="50000"/>
              </a:spcBef>
            </a:pPr>
            <a:r>
              <a:rPr lang="en-US" sz="1800" i="1" dirty="0">
                <a:solidFill>
                  <a:srgbClr val="FF0000"/>
                </a:solidFill>
              </a:rPr>
              <a:t>Note:</a:t>
            </a:r>
          </a:p>
          <a:p>
            <a:pPr algn="l">
              <a:spcBef>
                <a:spcPct val="50000"/>
              </a:spcBef>
            </a:pPr>
            <a:r>
              <a:rPr lang="en-US" sz="1800" dirty="0">
                <a:solidFill>
                  <a:srgbClr val="0000FF"/>
                </a:solidFill>
              </a:rPr>
              <a:t>1/</a:t>
            </a:r>
            <a:r>
              <a:rPr lang="el-GR" sz="1800" dirty="0">
                <a:solidFill>
                  <a:srgbClr val="0000FF"/>
                </a:solidFill>
                <a:cs typeface="Arial" charset="0"/>
              </a:rPr>
              <a:t>β</a:t>
            </a:r>
            <a:r>
              <a:rPr lang="en-US" sz="1800" dirty="0">
                <a:solidFill>
                  <a:srgbClr val="0000FF"/>
                </a:solidFill>
                <a:cs typeface="Arial" charset="0"/>
              </a:rPr>
              <a:t> is the </a:t>
            </a:r>
            <a:r>
              <a:rPr lang="en-US" sz="1800" dirty="0" smtClean="0">
                <a:solidFill>
                  <a:srgbClr val="0000FF"/>
                </a:solidFill>
                <a:cs typeface="Arial" charset="0"/>
              </a:rPr>
              <a:t>AC, </a:t>
            </a:r>
            <a:r>
              <a:rPr lang="en-US" sz="1800" dirty="0">
                <a:solidFill>
                  <a:srgbClr val="0000FF"/>
                </a:solidFill>
                <a:cs typeface="Arial" charset="0"/>
              </a:rPr>
              <a:t>Small </a:t>
            </a:r>
            <a:r>
              <a:rPr lang="en-US" sz="1800" dirty="0" smtClean="0">
                <a:solidFill>
                  <a:srgbClr val="0000FF"/>
                </a:solidFill>
                <a:cs typeface="Arial" charset="0"/>
              </a:rPr>
              <a:t>Signal, </a:t>
            </a:r>
            <a:r>
              <a:rPr lang="en-US" sz="1800" dirty="0">
                <a:solidFill>
                  <a:srgbClr val="0000FF"/>
                </a:solidFill>
                <a:cs typeface="Arial" charset="0"/>
              </a:rPr>
              <a:t>Closed </a:t>
            </a:r>
            <a:r>
              <a:rPr lang="en-US" sz="1800" dirty="0" smtClean="0">
                <a:solidFill>
                  <a:srgbClr val="0000FF"/>
                </a:solidFill>
                <a:cs typeface="Arial" charset="0"/>
              </a:rPr>
              <a:t>Loop, ”Noise Gain” for </a:t>
            </a:r>
            <a:r>
              <a:rPr lang="en-US" sz="1800" dirty="0">
                <a:solidFill>
                  <a:srgbClr val="0000FF"/>
                </a:solidFill>
                <a:cs typeface="Arial" charset="0"/>
              </a:rPr>
              <a:t>the Op Amp. </a:t>
            </a:r>
          </a:p>
          <a:p>
            <a:pPr algn="l">
              <a:spcBef>
                <a:spcPct val="50000"/>
              </a:spcBef>
            </a:pPr>
            <a:r>
              <a:rPr lang="en-US" sz="1800" dirty="0">
                <a:solidFill>
                  <a:srgbClr val="FF0000"/>
                </a:solidFill>
                <a:cs typeface="Arial" charset="0"/>
              </a:rPr>
              <a:t>V</a:t>
            </a:r>
            <a:r>
              <a:rPr lang="en-US" sz="1800" baseline="-25000" dirty="0">
                <a:solidFill>
                  <a:srgbClr val="FF0000"/>
                </a:solidFill>
                <a:cs typeface="Arial" charset="0"/>
              </a:rPr>
              <a:t>OUT</a:t>
            </a:r>
            <a:r>
              <a:rPr lang="en-US" sz="1800" dirty="0">
                <a:solidFill>
                  <a:srgbClr val="FF0000"/>
                </a:solidFill>
                <a:cs typeface="Arial" charset="0"/>
              </a:rPr>
              <a:t>/V</a:t>
            </a:r>
            <a:r>
              <a:rPr lang="en-US" sz="1800" baseline="-25000" dirty="0">
                <a:solidFill>
                  <a:srgbClr val="FF0000"/>
                </a:solidFill>
                <a:cs typeface="Arial" charset="0"/>
              </a:rPr>
              <a:t>IN</a:t>
            </a:r>
            <a:r>
              <a:rPr lang="en-US" sz="1800" dirty="0">
                <a:solidFill>
                  <a:srgbClr val="FF0000"/>
                </a:solidFill>
                <a:cs typeface="Arial" charset="0"/>
              </a:rPr>
              <a:t> is often </a:t>
            </a:r>
            <a:r>
              <a:rPr lang="en-US" sz="1800" i="1" dirty="0">
                <a:solidFill>
                  <a:srgbClr val="FF0000"/>
                </a:solidFill>
                <a:cs typeface="Arial" charset="0"/>
              </a:rPr>
              <a:t>NOT</a:t>
            </a:r>
            <a:r>
              <a:rPr lang="en-US" sz="1800" dirty="0">
                <a:solidFill>
                  <a:srgbClr val="FF0000"/>
                </a:solidFill>
                <a:cs typeface="Arial" charset="0"/>
              </a:rPr>
              <a:t> the same as 1/</a:t>
            </a:r>
            <a:r>
              <a:rPr lang="el-GR" sz="1800" dirty="0">
                <a:solidFill>
                  <a:srgbClr val="FF0000"/>
                </a:solidFill>
                <a:cs typeface="Arial" charset="0"/>
              </a:rPr>
              <a:t>β</a:t>
            </a:r>
            <a:r>
              <a:rPr lang="en-US" sz="1800" dirty="0">
                <a:solidFill>
                  <a:srgbClr val="FF0000"/>
                </a:solidFill>
                <a:cs typeface="Arial" charset="0"/>
              </a:rPr>
              <a:t>.</a:t>
            </a:r>
            <a:endParaRPr lang="el-GR" sz="1800" dirty="0">
              <a:solidFill>
                <a:srgbClr val="FF0000"/>
              </a:solidFill>
              <a:cs typeface="Arial" charset="0"/>
            </a:endParaRPr>
          </a:p>
        </p:txBody>
      </p:sp>
      <p:pic>
        <p:nvPicPr>
          <p:cNvPr id="80901" name="Picture 5"/>
          <p:cNvPicPr>
            <a:picLocks noChangeAspect="1" noChangeArrowheads="1"/>
          </p:cNvPicPr>
          <p:nvPr/>
        </p:nvPicPr>
        <p:blipFill>
          <a:blip r:embed="rId5" cstate="print"/>
          <a:srcRect/>
          <a:stretch>
            <a:fillRect/>
          </a:stretch>
        </p:blipFill>
        <p:spPr bwMode="auto">
          <a:xfrm>
            <a:off x="971550" y="66675"/>
            <a:ext cx="1390650" cy="1390650"/>
          </a:xfrm>
          <a:prstGeom prst="rect">
            <a:avLst/>
          </a:prstGeom>
          <a:noFill/>
          <a:ln w="9525">
            <a:noFill/>
            <a:miter lim="800000"/>
            <a:headEnd/>
            <a:tailEnd/>
          </a:ln>
          <a:effectLst/>
        </p:spPr>
      </p:pic>
      <p:pic>
        <p:nvPicPr>
          <p:cNvPr id="80900" name="Picture 4"/>
          <p:cNvPicPr>
            <a:picLocks noChangeAspect="1" noChangeArrowheads="1"/>
          </p:cNvPicPr>
          <p:nvPr/>
        </p:nvPicPr>
        <p:blipFill>
          <a:blip r:embed="rId6" cstate="print"/>
          <a:srcRect/>
          <a:stretch>
            <a:fillRect/>
          </a:stretch>
        </p:blipFill>
        <p:spPr bwMode="auto">
          <a:xfrm>
            <a:off x="5844603" y="2004969"/>
            <a:ext cx="3265841" cy="2476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5),6) Loop Gain Check</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260</a:t>
            </a:fld>
            <a:endParaRPr lang="en-US" dirty="0"/>
          </a:p>
        </p:txBody>
      </p:sp>
      <p:pic>
        <p:nvPicPr>
          <p:cNvPr id="1187842" name="Picture 2"/>
          <p:cNvPicPr>
            <a:picLocks noChangeAspect="1" noChangeArrowheads="1"/>
          </p:cNvPicPr>
          <p:nvPr/>
        </p:nvPicPr>
        <p:blipFill>
          <a:blip r:embed="rId2" cstate="print"/>
          <a:srcRect/>
          <a:stretch>
            <a:fillRect/>
          </a:stretch>
        </p:blipFill>
        <p:spPr bwMode="auto">
          <a:xfrm>
            <a:off x="0" y="800101"/>
            <a:ext cx="8761025" cy="5511322"/>
          </a:xfrm>
          <a:prstGeom prst="rect">
            <a:avLst/>
          </a:prstGeom>
          <a:noFill/>
          <a:ln w="9525">
            <a:noFill/>
            <a:miter lim="800000"/>
            <a:headEnd/>
            <a:tailEnd/>
          </a:ln>
          <a:effectLst/>
        </p:spPr>
      </p:pic>
      <p:sp>
        <p:nvSpPr>
          <p:cNvPr id="5" name="Rectangle 4"/>
          <p:cNvSpPr/>
          <p:nvPr/>
        </p:nvSpPr>
        <p:spPr>
          <a:xfrm>
            <a:off x="4269927" y="1092200"/>
            <a:ext cx="1702248" cy="38822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940297" y="2305051"/>
            <a:ext cx="460128" cy="2127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673337" y="2832735"/>
            <a:ext cx="1954033" cy="430887"/>
          </a:xfrm>
          <a:prstGeom prst="rect">
            <a:avLst/>
          </a:prstGeom>
          <a:solidFill>
            <a:schemeClr val="bg1"/>
          </a:solidFill>
          <a:ln w="25400">
            <a:solidFill>
              <a:srgbClr val="FF0000"/>
            </a:solidFill>
          </a:ln>
        </p:spPr>
        <p:txBody>
          <a:bodyPr wrap="square" rtlCol="0">
            <a:spAutoFit/>
          </a:bodyPr>
          <a:lstStyle/>
          <a:p>
            <a:r>
              <a:rPr lang="en-US" sz="1100" dirty="0" smtClean="0">
                <a:solidFill>
                  <a:srgbClr val="FF0000"/>
                </a:solidFill>
              </a:rPr>
              <a:t>Loop Gain </a:t>
            </a:r>
          </a:p>
          <a:p>
            <a:r>
              <a:rPr lang="en-US" sz="1100" dirty="0" smtClean="0">
                <a:solidFill>
                  <a:srgbClr val="FF0000"/>
                </a:solidFill>
              </a:rPr>
              <a:t>Phase Margin = 81 degrees</a:t>
            </a:r>
            <a:endParaRPr lang="en-US" sz="1400" dirty="0"/>
          </a:p>
        </p:txBody>
      </p:sp>
      <p:cxnSp>
        <p:nvCxnSpPr>
          <p:cNvPr id="9" name="Straight Arrow Connector 8"/>
          <p:cNvCxnSpPr/>
          <p:nvPr/>
        </p:nvCxnSpPr>
        <p:spPr>
          <a:xfrm flipH="1" flipV="1">
            <a:off x="3395662" y="2516189"/>
            <a:ext cx="490538" cy="30956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7) VOUT/Vin_diff: Noise Gain Compensation </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261</a:t>
            </a:fld>
            <a:endParaRPr lang="en-US" dirty="0"/>
          </a:p>
        </p:txBody>
      </p:sp>
      <p:pic>
        <p:nvPicPr>
          <p:cNvPr id="1188866" name="Picture 2"/>
          <p:cNvPicPr>
            <a:picLocks noChangeAspect="1" noChangeArrowheads="1"/>
          </p:cNvPicPr>
          <p:nvPr/>
        </p:nvPicPr>
        <p:blipFill>
          <a:blip r:embed="rId2" cstate="print"/>
          <a:srcRect/>
          <a:stretch>
            <a:fillRect/>
          </a:stretch>
        </p:blipFill>
        <p:spPr bwMode="auto">
          <a:xfrm>
            <a:off x="905585" y="1008941"/>
            <a:ext cx="6398457" cy="42537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7) VOUT/Vin_diff: Noise Gain Compensation </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262</a:t>
            </a:fld>
            <a:endParaRPr lang="en-US" dirty="0"/>
          </a:p>
        </p:txBody>
      </p:sp>
      <p:pic>
        <p:nvPicPr>
          <p:cNvPr id="1189890" name="Picture 2"/>
          <p:cNvPicPr>
            <a:picLocks noChangeAspect="1" noChangeArrowheads="1"/>
          </p:cNvPicPr>
          <p:nvPr/>
        </p:nvPicPr>
        <p:blipFill>
          <a:blip r:embed="rId2" cstate="print"/>
          <a:srcRect/>
          <a:stretch>
            <a:fillRect/>
          </a:stretch>
        </p:blipFill>
        <p:spPr bwMode="auto">
          <a:xfrm>
            <a:off x="0" y="765851"/>
            <a:ext cx="8518390" cy="5358686"/>
          </a:xfrm>
          <a:prstGeom prst="rect">
            <a:avLst/>
          </a:prstGeom>
          <a:noFill/>
          <a:ln w="9525">
            <a:noFill/>
            <a:miter lim="800000"/>
            <a:headEnd/>
            <a:tailEnd/>
          </a:ln>
          <a:effectLst/>
        </p:spPr>
      </p:pic>
      <p:sp>
        <p:nvSpPr>
          <p:cNvPr id="5" name="Rectangle 4"/>
          <p:cNvSpPr/>
          <p:nvPr/>
        </p:nvSpPr>
        <p:spPr>
          <a:xfrm>
            <a:off x="972250" y="1043561"/>
            <a:ext cx="1702248" cy="38822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455863" y="1138136"/>
            <a:ext cx="1359328" cy="2025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11770" y="2282757"/>
            <a:ext cx="1359328" cy="2025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623837" y="1089498"/>
            <a:ext cx="778912" cy="2090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61" y="142875"/>
            <a:ext cx="8639851" cy="814388"/>
          </a:xfrm>
        </p:spPr>
        <p:txBody>
          <a:bodyPr/>
          <a:lstStyle/>
          <a:p>
            <a:r>
              <a:rPr lang="en-US" sz="2400" dirty="0" smtClean="0">
                <a:solidFill>
                  <a:srgbClr val="C00000"/>
                </a:solidFill>
              </a:rPr>
              <a:t>7) Rnp-Cnp Compensation plus Noise Gain Compensation       </a:t>
            </a:r>
            <a:br>
              <a:rPr lang="en-US" sz="2400" dirty="0" smtClean="0">
                <a:solidFill>
                  <a:srgbClr val="C00000"/>
                </a:solidFill>
              </a:rPr>
            </a:br>
            <a:r>
              <a:rPr lang="en-US" sz="2400" dirty="0" smtClean="0">
                <a:solidFill>
                  <a:srgbClr val="C00000"/>
                </a:solidFill>
              </a:rPr>
              <a:t>    = FLAT VOUT/Vin_diff Response</a:t>
            </a:r>
            <a:endParaRPr lang="en-US" sz="24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263</a:t>
            </a:fld>
            <a:endParaRPr lang="en-US" dirty="0"/>
          </a:p>
        </p:txBody>
      </p:sp>
      <p:pic>
        <p:nvPicPr>
          <p:cNvPr id="1190914" name="Picture 2"/>
          <p:cNvPicPr>
            <a:picLocks noChangeAspect="1" noChangeArrowheads="1"/>
          </p:cNvPicPr>
          <p:nvPr/>
        </p:nvPicPr>
        <p:blipFill>
          <a:blip r:embed="rId2" cstate="print"/>
          <a:srcRect l="3160" t="5003" r="3791" b="4275"/>
          <a:stretch>
            <a:fillRect/>
          </a:stretch>
        </p:blipFill>
        <p:spPr bwMode="auto">
          <a:xfrm>
            <a:off x="3180945" y="914400"/>
            <a:ext cx="5729591" cy="4046707"/>
          </a:xfrm>
          <a:prstGeom prst="rect">
            <a:avLst/>
          </a:prstGeom>
          <a:noFill/>
          <a:ln w="9525">
            <a:noFill/>
            <a:miter lim="800000"/>
            <a:headEnd/>
            <a:tailEnd/>
          </a:ln>
          <a:effectLst/>
        </p:spPr>
      </p:pic>
      <p:sp>
        <p:nvSpPr>
          <p:cNvPr id="5" name="Rectangle 4"/>
          <p:cNvSpPr/>
          <p:nvPr/>
        </p:nvSpPr>
        <p:spPr>
          <a:xfrm rot="5400000">
            <a:off x="4156357" y="3047406"/>
            <a:ext cx="1181478" cy="1167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1107" y="2976664"/>
            <a:ext cx="3700229" cy="3262432"/>
          </a:xfrm>
          <a:prstGeom prst="rect">
            <a:avLst/>
          </a:prstGeom>
          <a:solidFill>
            <a:schemeClr val="bg1"/>
          </a:solidFill>
          <a:ln w="25400">
            <a:solidFill>
              <a:srgbClr val="FF0000"/>
            </a:solidFill>
          </a:ln>
        </p:spPr>
        <p:txBody>
          <a:bodyPr wrap="square" rtlCol="0">
            <a:spAutoFit/>
          </a:bodyPr>
          <a:lstStyle/>
          <a:p>
            <a:r>
              <a:rPr lang="en-US" b="1" dirty="0" smtClean="0">
                <a:solidFill>
                  <a:srgbClr val="FF0000"/>
                </a:solidFill>
              </a:rPr>
              <a:t>Add Rnp-Cnp Compensation</a:t>
            </a:r>
            <a:r>
              <a:rPr lang="en-US" dirty="0" smtClean="0">
                <a:solidFill>
                  <a:srgbClr val="FF0000"/>
                </a:solidFill>
              </a:rPr>
              <a:t>:</a:t>
            </a:r>
          </a:p>
          <a:p>
            <a:r>
              <a:rPr lang="en-US" dirty="0" err="1" smtClean="0">
                <a:solidFill>
                  <a:srgbClr val="FF0000"/>
                </a:solidFill>
              </a:rPr>
              <a:t>Rnp</a:t>
            </a:r>
            <a:r>
              <a:rPr lang="en-US" dirty="0" smtClean="0">
                <a:solidFill>
                  <a:srgbClr val="FF0000"/>
                </a:solidFill>
              </a:rPr>
              <a:t> = </a:t>
            </a:r>
            <a:r>
              <a:rPr lang="en-US" dirty="0" err="1" smtClean="0">
                <a:solidFill>
                  <a:srgbClr val="FF0000"/>
                </a:solidFill>
              </a:rPr>
              <a:t>Rn</a:t>
            </a:r>
            <a:r>
              <a:rPr lang="en-US" dirty="0" smtClean="0">
                <a:solidFill>
                  <a:srgbClr val="FF0000"/>
                </a:solidFill>
              </a:rPr>
              <a:t> </a:t>
            </a:r>
          </a:p>
          <a:p>
            <a:r>
              <a:rPr lang="en-US" dirty="0" err="1" smtClean="0">
                <a:solidFill>
                  <a:srgbClr val="FF0000"/>
                </a:solidFill>
              </a:rPr>
              <a:t>Cnp</a:t>
            </a:r>
            <a:r>
              <a:rPr lang="en-US" dirty="0" smtClean="0">
                <a:solidFill>
                  <a:srgbClr val="FF0000"/>
                </a:solidFill>
              </a:rPr>
              <a:t> = Cp</a:t>
            </a:r>
          </a:p>
          <a:p>
            <a:endParaRPr lang="en-US" dirty="0" smtClean="0">
              <a:solidFill>
                <a:srgbClr val="FF0000"/>
              </a:solidFill>
            </a:endParaRPr>
          </a:p>
          <a:p>
            <a:pPr marL="342900" indent="-342900">
              <a:buAutoNum type="arabicParenR"/>
            </a:pPr>
            <a:r>
              <a:rPr lang="en-US" dirty="0" smtClean="0">
                <a:solidFill>
                  <a:srgbClr val="FF0000"/>
                </a:solidFill>
              </a:rPr>
              <a:t>This will balance the differential gain so inverting and non-inverting gain paths have the same gain over frequency for a flat differential gain of VOUT/Vin_diff.</a:t>
            </a:r>
          </a:p>
          <a:p>
            <a:pPr marL="342900" indent="-342900"/>
            <a:endParaRPr lang="en-US" sz="800" dirty="0" smtClean="0">
              <a:solidFill>
                <a:srgbClr val="FF0000"/>
              </a:solidFill>
            </a:endParaRPr>
          </a:p>
          <a:p>
            <a:pPr marL="342900" indent="-342900">
              <a:buAutoNum type="arabicParenR"/>
            </a:pPr>
            <a:r>
              <a:rPr lang="en-US" dirty="0" smtClean="0">
                <a:solidFill>
                  <a:srgbClr val="FF0000"/>
                </a:solidFill>
              </a:rPr>
              <a:t>No Effect on Loop Gain (</a:t>
            </a:r>
            <a:r>
              <a:rPr lang="en-US" dirty="0" err="1" smtClean="0">
                <a:solidFill>
                  <a:srgbClr val="FF0000"/>
                </a:solidFill>
              </a:rPr>
              <a:t>Aol</a:t>
            </a:r>
            <a:r>
              <a:rPr lang="el-GR" dirty="0" smtClean="0">
                <a:solidFill>
                  <a:srgbClr val="FF0000"/>
                </a:solidFill>
                <a:latin typeface="Arial"/>
                <a:cs typeface="Arial"/>
              </a:rPr>
              <a:t>β</a:t>
            </a:r>
            <a:r>
              <a:rPr lang="en-US" dirty="0" smtClean="0">
                <a:solidFill>
                  <a:srgbClr val="FF0000"/>
                </a:solidFill>
                <a:latin typeface="Arial"/>
                <a:cs typeface="Arial"/>
              </a:rPr>
              <a:t>)</a:t>
            </a:r>
            <a:endParaRPr lang="en-US" sz="1400" dirty="0"/>
          </a:p>
        </p:txBody>
      </p:sp>
      <p:cxnSp>
        <p:nvCxnSpPr>
          <p:cNvPr id="8" name="Straight Arrow Connector 7"/>
          <p:cNvCxnSpPr/>
          <p:nvPr/>
        </p:nvCxnSpPr>
        <p:spPr>
          <a:xfrm>
            <a:off x="3550596" y="3219855"/>
            <a:ext cx="856743" cy="25937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6" y="152602"/>
            <a:ext cx="8669033" cy="814388"/>
          </a:xfrm>
        </p:spPr>
        <p:txBody>
          <a:bodyPr/>
          <a:lstStyle/>
          <a:p>
            <a:r>
              <a:rPr lang="en-US" sz="2400" dirty="0" smtClean="0">
                <a:solidFill>
                  <a:srgbClr val="C00000"/>
                </a:solidFill>
              </a:rPr>
              <a:t>7) Rnp-Cnp Compensation plus Noise Gain Compensation  </a:t>
            </a:r>
            <a:br>
              <a:rPr lang="en-US" sz="2400" dirty="0" smtClean="0">
                <a:solidFill>
                  <a:srgbClr val="C00000"/>
                </a:solidFill>
              </a:rPr>
            </a:br>
            <a:r>
              <a:rPr lang="en-US" sz="2400" dirty="0" smtClean="0">
                <a:solidFill>
                  <a:srgbClr val="C00000"/>
                </a:solidFill>
              </a:rPr>
              <a:t>    = FLAT VOUT/Vin_diff Response</a:t>
            </a:r>
            <a:endParaRPr lang="en-US" sz="24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264</a:t>
            </a:fld>
            <a:endParaRPr lang="en-US" dirty="0"/>
          </a:p>
        </p:txBody>
      </p:sp>
      <p:pic>
        <p:nvPicPr>
          <p:cNvPr id="1191938" name="Picture 2"/>
          <p:cNvPicPr>
            <a:picLocks noChangeAspect="1" noChangeArrowheads="1"/>
          </p:cNvPicPr>
          <p:nvPr/>
        </p:nvPicPr>
        <p:blipFill>
          <a:blip r:embed="rId2" cstate="print"/>
          <a:srcRect/>
          <a:stretch>
            <a:fillRect/>
          </a:stretch>
        </p:blipFill>
        <p:spPr bwMode="auto">
          <a:xfrm>
            <a:off x="197592" y="787940"/>
            <a:ext cx="8849305" cy="5566856"/>
          </a:xfrm>
          <a:prstGeom prst="rect">
            <a:avLst/>
          </a:prstGeom>
          <a:noFill/>
          <a:ln w="9525">
            <a:noFill/>
            <a:miter lim="800000"/>
            <a:headEnd/>
            <a:tailEnd/>
          </a:ln>
          <a:effectLst/>
        </p:spPr>
      </p:pic>
      <p:sp>
        <p:nvSpPr>
          <p:cNvPr id="5" name="Rectangle 4"/>
          <p:cNvSpPr/>
          <p:nvPr/>
        </p:nvSpPr>
        <p:spPr>
          <a:xfrm>
            <a:off x="1361355" y="1743953"/>
            <a:ext cx="1916865" cy="61986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7) Rnp-Cnp Compensation plus </a:t>
            </a:r>
            <a:br>
              <a:rPr lang="en-US" sz="2800" dirty="0" smtClean="0">
                <a:solidFill>
                  <a:srgbClr val="C00000"/>
                </a:solidFill>
              </a:rPr>
            </a:br>
            <a:r>
              <a:rPr lang="en-US" sz="2800" dirty="0" smtClean="0">
                <a:solidFill>
                  <a:srgbClr val="C00000"/>
                </a:solidFill>
              </a:rPr>
              <a:t>    Noise Gain Compensation = Improved CMRR</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265</a:t>
            </a:fld>
            <a:endParaRPr lang="en-US" dirty="0"/>
          </a:p>
        </p:txBody>
      </p:sp>
      <p:pic>
        <p:nvPicPr>
          <p:cNvPr id="1192963" name="Picture 3"/>
          <p:cNvPicPr>
            <a:picLocks noChangeAspect="1" noChangeArrowheads="1"/>
          </p:cNvPicPr>
          <p:nvPr/>
        </p:nvPicPr>
        <p:blipFill>
          <a:blip r:embed="rId2" cstate="print"/>
          <a:srcRect/>
          <a:stretch>
            <a:fillRect/>
          </a:stretch>
        </p:blipFill>
        <p:spPr bwMode="auto">
          <a:xfrm>
            <a:off x="258290" y="788447"/>
            <a:ext cx="7917533" cy="53010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3988" name="Picture 4"/>
          <p:cNvPicPr>
            <a:picLocks noChangeAspect="1" noChangeArrowheads="1"/>
          </p:cNvPicPr>
          <p:nvPr/>
        </p:nvPicPr>
        <p:blipFill>
          <a:blip r:embed="rId2" cstate="print"/>
          <a:srcRect/>
          <a:stretch>
            <a:fillRect/>
          </a:stretch>
        </p:blipFill>
        <p:spPr bwMode="auto">
          <a:xfrm>
            <a:off x="0" y="894945"/>
            <a:ext cx="8887741" cy="541283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800" dirty="0" smtClean="0">
                <a:solidFill>
                  <a:srgbClr val="C00000"/>
                </a:solidFill>
              </a:rPr>
              <a:t>7) Rnp-Cnp Compensation plus </a:t>
            </a:r>
            <a:br>
              <a:rPr lang="en-US" sz="2800" dirty="0" smtClean="0">
                <a:solidFill>
                  <a:srgbClr val="C00000"/>
                </a:solidFill>
              </a:rPr>
            </a:br>
            <a:r>
              <a:rPr lang="en-US" sz="2800" dirty="0" smtClean="0">
                <a:solidFill>
                  <a:srgbClr val="C00000"/>
                </a:solidFill>
              </a:rPr>
              <a:t>    Noise Gain Compensation = Improved CMRR</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266</a:t>
            </a:fld>
            <a:endParaRPr lang="en-US" dirty="0"/>
          </a:p>
        </p:txBody>
      </p:sp>
      <p:sp>
        <p:nvSpPr>
          <p:cNvPr id="5" name="Rectangle 4"/>
          <p:cNvSpPr/>
          <p:nvPr/>
        </p:nvSpPr>
        <p:spPr>
          <a:xfrm>
            <a:off x="1417320" y="1188720"/>
            <a:ext cx="2793460" cy="57198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776443" y="5243209"/>
            <a:ext cx="2241080" cy="523220"/>
          </a:xfrm>
          <a:prstGeom prst="rect">
            <a:avLst/>
          </a:prstGeom>
          <a:solidFill>
            <a:schemeClr val="bg1"/>
          </a:solidFill>
          <a:ln w="25400">
            <a:solidFill>
              <a:srgbClr val="FF0000"/>
            </a:solidFill>
          </a:ln>
        </p:spPr>
        <p:txBody>
          <a:bodyPr wrap="square" rtlCol="0">
            <a:spAutoFit/>
          </a:bodyPr>
          <a:lstStyle/>
          <a:p>
            <a:r>
              <a:rPr lang="en-US" sz="1400" dirty="0" smtClean="0"/>
              <a:t>OPA2367</a:t>
            </a:r>
          </a:p>
          <a:p>
            <a:r>
              <a:rPr lang="en-US" sz="1400" dirty="0" smtClean="0"/>
              <a:t>CMRR = 40dB @ 600kHz</a:t>
            </a:r>
            <a:endParaRPr lang="en-US" sz="1400" dirty="0"/>
          </a:p>
        </p:txBody>
      </p:sp>
      <p:sp>
        <p:nvSpPr>
          <p:cNvPr id="9" name="TextBox 8"/>
          <p:cNvSpPr txBox="1"/>
          <p:nvPr/>
        </p:nvSpPr>
        <p:spPr>
          <a:xfrm>
            <a:off x="5216792" y="5191329"/>
            <a:ext cx="2555608" cy="954107"/>
          </a:xfrm>
          <a:prstGeom prst="rect">
            <a:avLst/>
          </a:prstGeom>
          <a:solidFill>
            <a:schemeClr val="bg1"/>
          </a:solidFill>
          <a:ln w="25400">
            <a:solidFill>
              <a:srgbClr val="FF0000"/>
            </a:solidFill>
          </a:ln>
        </p:spPr>
        <p:txBody>
          <a:bodyPr wrap="square" rtlCol="0">
            <a:spAutoFit/>
          </a:bodyPr>
          <a:lstStyle/>
          <a:p>
            <a:r>
              <a:rPr lang="en-US" sz="1400" dirty="0" smtClean="0"/>
              <a:t>Difference Amp</a:t>
            </a:r>
          </a:p>
          <a:p>
            <a:r>
              <a:rPr lang="en-US" sz="1400" dirty="0" smtClean="0"/>
              <a:t>Noise Gain Compensation</a:t>
            </a:r>
          </a:p>
          <a:p>
            <a:r>
              <a:rPr lang="en-US" sz="1400" dirty="0" smtClean="0"/>
              <a:t>Rnp-Cnp Compensation</a:t>
            </a:r>
          </a:p>
          <a:p>
            <a:r>
              <a:rPr lang="en-US" sz="1400" dirty="0" smtClean="0"/>
              <a:t>CMRR = 69dB @ 600kHz</a:t>
            </a:r>
            <a:endParaRPr lang="en-US" sz="1400" dirty="0"/>
          </a:p>
        </p:txBody>
      </p:sp>
      <p:cxnSp>
        <p:nvCxnSpPr>
          <p:cNvPr id="11" name="Straight Arrow Connector 10"/>
          <p:cNvCxnSpPr>
            <a:stCxn id="8" idx="3"/>
          </p:cNvCxnSpPr>
          <p:nvPr/>
        </p:nvCxnSpPr>
        <p:spPr>
          <a:xfrm>
            <a:off x="4017523" y="5504819"/>
            <a:ext cx="1225686" cy="1036"/>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7) Rnp-Cnp Compensation plus Noise Gain  </a:t>
            </a:r>
            <a:br>
              <a:rPr lang="en-US" sz="2800" dirty="0" smtClean="0">
                <a:solidFill>
                  <a:srgbClr val="C00000"/>
                </a:solidFill>
              </a:rPr>
            </a:br>
            <a:r>
              <a:rPr lang="en-US" sz="2800" dirty="0" smtClean="0">
                <a:solidFill>
                  <a:srgbClr val="C00000"/>
                </a:solidFill>
              </a:rPr>
              <a:t>    Compensation = Improved CMRR</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267</a:t>
            </a:fld>
            <a:endParaRPr lang="en-US" dirty="0"/>
          </a:p>
        </p:txBody>
      </p:sp>
      <p:pic>
        <p:nvPicPr>
          <p:cNvPr id="1195010" name="Picture 2"/>
          <p:cNvPicPr>
            <a:picLocks noChangeAspect="1" noChangeArrowheads="1"/>
          </p:cNvPicPr>
          <p:nvPr/>
        </p:nvPicPr>
        <p:blipFill>
          <a:blip r:embed="rId2" cstate="print"/>
          <a:srcRect/>
          <a:stretch>
            <a:fillRect/>
          </a:stretch>
        </p:blipFill>
        <p:spPr bwMode="auto">
          <a:xfrm>
            <a:off x="0" y="1260677"/>
            <a:ext cx="7124700" cy="5059363"/>
          </a:xfrm>
          <a:prstGeom prst="rect">
            <a:avLst/>
          </a:prstGeom>
          <a:noFill/>
          <a:ln w="9525">
            <a:noFill/>
            <a:miter lim="800000"/>
            <a:headEnd/>
            <a:tailEnd/>
          </a:ln>
          <a:effectLst/>
        </p:spPr>
      </p:pic>
      <p:sp>
        <p:nvSpPr>
          <p:cNvPr id="5" name="Oval 4"/>
          <p:cNvSpPr/>
          <p:nvPr/>
        </p:nvSpPr>
        <p:spPr>
          <a:xfrm>
            <a:off x="5272391" y="4233761"/>
            <a:ext cx="136188" cy="223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endCxn id="5" idx="7"/>
          </p:cNvCxnSpPr>
          <p:nvPr/>
        </p:nvCxnSpPr>
        <p:spPr>
          <a:xfrm flipH="1">
            <a:off x="5388635" y="3348543"/>
            <a:ext cx="1401271" cy="9179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1635" y="2813523"/>
            <a:ext cx="2241080" cy="523220"/>
          </a:xfrm>
          <a:prstGeom prst="rect">
            <a:avLst/>
          </a:prstGeom>
          <a:solidFill>
            <a:schemeClr val="bg1"/>
          </a:solidFill>
          <a:ln w="25400">
            <a:solidFill>
              <a:srgbClr val="FF0000"/>
            </a:solidFill>
          </a:ln>
        </p:spPr>
        <p:txBody>
          <a:bodyPr wrap="square" rtlCol="0">
            <a:spAutoFit/>
          </a:bodyPr>
          <a:lstStyle/>
          <a:p>
            <a:r>
              <a:rPr lang="en-US" sz="1400" dirty="0" smtClean="0"/>
              <a:t>OPA2367</a:t>
            </a:r>
          </a:p>
          <a:p>
            <a:r>
              <a:rPr lang="en-US" sz="1400" dirty="0" smtClean="0"/>
              <a:t>CMRR = 40dB @ 600kHz</a:t>
            </a:r>
            <a:endParaRPr lang="en-US" sz="1400" dirty="0"/>
          </a:p>
        </p:txBody>
      </p:sp>
      <p:sp>
        <p:nvSpPr>
          <p:cNvPr id="9" name="TextBox 8"/>
          <p:cNvSpPr txBox="1"/>
          <p:nvPr/>
        </p:nvSpPr>
        <p:spPr>
          <a:xfrm>
            <a:off x="6588392" y="1156579"/>
            <a:ext cx="2351328" cy="954107"/>
          </a:xfrm>
          <a:prstGeom prst="rect">
            <a:avLst/>
          </a:prstGeom>
          <a:solidFill>
            <a:schemeClr val="bg1"/>
          </a:solidFill>
          <a:ln w="25400">
            <a:solidFill>
              <a:srgbClr val="FF0000"/>
            </a:solidFill>
          </a:ln>
        </p:spPr>
        <p:txBody>
          <a:bodyPr wrap="square" rtlCol="0">
            <a:spAutoFit/>
          </a:bodyPr>
          <a:lstStyle/>
          <a:p>
            <a:r>
              <a:rPr lang="en-US" sz="1400" dirty="0" smtClean="0"/>
              <a:t>Difference Amp</a:t>
            </a:r>
          </a:p>
          <a:p>
            <a:r>
              <a:rPr lang="en-US" sz="1400" dirty="0" smtClean="0"/>
              <a:t>Noise Gain Compensation</a:t>
            </a:r>
          </a:p>
          <a:p>
            <a:r>
              <a:rPr lang="en-US" sz="1400" dirty="0" smtClean="0"/>
              <a:t>Rnp-Cnp Compensation</a:t>
            </a:r>
          </a:p>
          <a:p>
            <a:r>
              <a:rPr lang="en-US" sz="1400" dirty="0" smtClean="0"/>
              <a:t>CMRR = 69dB @ 600kHz</a:t>
            </a:r>
            <a:endParaRPr lang="en-US" sz="1400" dirty="0"/>
          </a:p>
        </p:txBody>
      </p:sp>
      <p:cxnSp>
        <p:nvCxnSpPr>
          <p:cNvPr id="10" name="Straight Arrow Connector 9"/>
          <p:cNvCxnSpPr>
            <a:stCxn id="9" idx="2"/>
          </p:cNvCxnSpPr>
          <p:nvPr/>
        </p:nvCxnSpPr>
        <p:spPr>
          <a:xfrm flipH="1">
            <a:off x="7491413" y="2110686"/>
            <a:ext cx="272643" cy="689664"/>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7058" name="Picture 2"/>
          <p:cNvPicPr>
            <a:picLocks noChangeAspect="1" noChangeArrowheads="1"/>
          </p:cNvPicPr>
          <p:nvPr/>
        </p:nvPicPr>
        <p:blipFill>
          <a:blip r:embed="rId2" cstate="print"/>
          <a:srcRect/>
          <a:stretch>
            <a:fillRect/>
          </a:stretch>
        </p:blipFill>
        <p:spPr bwMode="auto">
          <a:xfrm>
            <a:off x="814387" y="776288"/>
            <a:ext cx="7596187" cy="5502638"/>
          </a:xfrm>
          <a:prstGeom prst="rect">
            <a:avLst/>
          </a:prstGeom>
          <a:noFill/>
          <a:ln w="9525">
            <a:noFill/>
            <a:miter lim="800000"/>
            <a:headEnd/>
            <a:tailEnd/>
          </a:ln>
          <a:effectLst/>
        </p:spPr>
      </p:pic>
      <p:sp>
        <p:nvSpPr>
          <p:cNvPr id="2" name="Title 1"/>
          <p:cNvSpPr>
            <a:spLocks noGrp="1"/>
          </p:cNvSpPr>
          <p:nvPr>
            <p:ph type="title"/>
          </p:nvPr>
        </p:nvSpPr>
        <p:spPr>
          <a:xfrm>
            <a:off x="231774" y="142876"/>
            <a:ext cx="8759825" cy="800100"/>
          </a:xfrm>
        </p:spPr>
        <p:txBody>
          <a:bodyPr/>
          <a:lstStyle/>
          <a:p>
            <a:r>
              <a:rPr lang="en-US" sz="2400" dirty="0" smtClean="0">
                <a:solidFill>
                  <a:srgbClr val="C00000"/>
                </a:solidFill>
              </a:rPr>
              <a:t>8) Transient Analysis: </a:t>
            </a:r>
            <a:br>
              <a:rPr lang="en-US" sz="2400" dirty="0" smtClean="0">
                <a:solidFill>
                  <a:srgbClr val="C00000"/>
                </a:solidFill>
              </a:rPr>
            </a:br>
            <a:r>
              <a:rPr lang="en-US" sz="2400" dirty="0" smtClean="0">
                <a:solidFill>
                  <a:srgbClr val="C00000"/>
                </a:solidFill>
              </a:rPr>
              <a:t>     Rnp-Cnp Compensation plus Noise Gain Compensation</a:t>
            </a:r>
            <a:endParaRPr lang="en-US" sz="24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268</a:t>
            </a:fld>
            <a:endParaRPr lang="en-US" dirty="0"/>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6035" name="Picture 3"/>
          <p:cNvPicPr>
            <a:picLocks noChangeAspect="1" noChangeArrowheads="1"/>
          </p:cNvPicPr>
          <p:nvPr/>
        </p:nvPicPr>
        <p:blipFill>
          <a:blip r:embed="rId2" cstate="print"/>
          <a:srcRect/>
          <a:stretch>
            <a:fillRect/>
          </a:stretch>
        </p:blipFill>
        <p:spPr bwMode="auto">
          <a:xfrm>
            <a:off x="219074" y="952500"/>
            <a:ext cx="8615419" cy="5419725"/>
          </a:xfrm>
          <a:prstGeom prst="rect">
            <a:avLst/>
          </a:prstGeom>
          <a:noFill/>
          <a:ln w="9525">
            <a:noFill/>
            <a:miter lim="800000"/>
            <a:headEnd/>
            <a:tailEnd/>
          </a:ln>
          <a:effectLst/>
        </p:spPr>
      </p:pic>
      <p:sp>
        <p:nvSpPr>
          <p:cNvPr id="2" name="Title 1"/>
          <p:cNvSpPr>
            <a:spLocks noGrp="1"/>
          </p:cNvSpPr>
          <p:nvPr>
            <p:ph type="title"/>
          </p:nvPr>
        </p:nvSpPr>
        <p:spPr>
          <a:xfrm>
            <a:off x="231775" y="142875"/>
            <a:ext cx="8788400" cy="814388"/>
          </a:xfrm>
        </p:spPr>
        <p:txBody>
          <a:bodyPr/>
          <a:lstStyle/>
          <a:p>
            <a:r>
              <a:rPr lang="en-US" sz="2400" dirty="0" smtClean="0">
                <a:solidFill>
                  <a:srgbClr val="C00000"/>
                </a:solidFill>
              </a:rPr>
              <a:t>8) Transient Analysis: </a:t>
            </a:r>
            <a:br>
              <a:rPr lang="en-US" sz="2400" dirty="0" smtClean="0">
                <a:solidFill>
                  <a:srgbClr val="C00000"/>
                </a:solidFill>
              </a:rPr>
            </a:br>
            <a:r>
              <a:rPr lang="en-US" sz="2400" dirty="0" smtClean="0">
                <a:solidFill>
                  <a:srgbClr val="C00000"/>
                </a:solidFill>
              </a:rPr>
              <a:t>     Rnp-Cnp Compensation plus Noise Gain Compensation</a:t>
            </a:r>
            <a:endParaRPr lang="en-US" sz="24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269</a:t>
            </a:fld>
            <a:endParaRPr lang="en-US" dirty="0"/>
          </a:p>
        </p:txBody>
      </p:sp>
      <p:sp>
        <p:nvSpPr>
          <p:cNvPr id="5" name="Rectangle 4"/>
          <p:cNvSpPr/>
          <p:nvPr/>
        </p:nvSpPr>
        <p:spPr>
          <a:xfrm>
            <a:off x="6313170" y="1169670"/>
            <a:ext cx="2078355" cy="87820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10"/>
          </p:nvPr>
        </p:nvSpPr>
        <p:spPr>
          <a:noFill/>
        </p:spPr>
        <p:txBody>
          <a:bodyPr/>
          <a:lstStyle/>
          <a:p>
            <a:fld id="{8E31DE8D-DFCA-4A3F-893F-F1107ED7D830}" type="slidenum">
              <a:rPr lang="en-US"/>
              <a:pPr/>
              <a:t>27</a:t>
            </a:fld>
            <a:endParaRPr lang="en-US" dirty="0"/>
          </a:p>
        </p:txBody>
      </p:sp>
      <p:sp>
        <p:nvSpPr>
          <p:cNvPr id="17412" name="Rectangle 2"/>
          <p:cNvSpPr>
            <a:spLocks noGrp="1" noChangeArrowheads="1"/>
          </p:cNvSpPr>
          <p:nvPr>
            <p:ph type="title"/>
          </p:nvPr>
        </p:nvSpPr>
        <p:spPr bwMode="auto">
          <a:xfrm>
            <a:off x="1019175" y="284163"/>
            <a:ext cx="73152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2800" b="1" dirty="0" smtClean="0">
                <a:solidFill>
                  <a:srgbClr val="C00000"/>
                </a:solidFill>
              </a:rPr>
              <a:t>How to Modify 1/</a:t>
            </a:r>
            <a:r>
              <a:rPr lang="el-GR" sz="2800" b="1" dirty="0" smtClean="0">
                <a:solidFill>
                  <a:srgbClr val="C00000"/>
                </a:solidFill>
                <a:cs typeface="Arial" charset="0"/>
              </a:rPr>
              <a:t>β</a:t>
            </a:r>
            <a:r>
              <a:rPr lang="en-US" sz="2800" b="1" dirty="0" smtClean="0">
                <a:solidFill>
                  <a:srgbClr val="C00000"/>
                </a:solidFill>
                <a:cs typeface="Arial" charset="0"/>
              </a:rPr>
              <a:t> for Stable Circuits</a:t>
            </a:r>
            <a:endParaRPr lang="el-GR" sz="2800" b="1" dirty="0" smtClean="0">
              <a:solidFill>
                <a:srgbClr val="C00000"/>
              </a:solidFill>
              <a:cs typeface="Arial" charset="0"/>
            </a:endParaRPr>
          </a:p>
        </p:txBody>
      </p:sp>
      <p:graphicFrame>
        <p:nvGraphicFramePr>
          <p:cNvPr id="17410" name="Object 3"/>
          <p:cNvGraphicFramePr>
            <a:graphicFrameLocks noGrp="1" noChangeAspect="1"/>
          </p:cNvGraphicFramePr>
          <p:nvPr>
            <p:ph sz="half" idx="2"/>
          </p:nvPr>
        </p:nvGraphicFramePr>
        <p:xfrm>
          <a:off x="1828800" y="1295400"/>
          <a:ext cx="5300663" cy="3676650"/>
        </p:xfrm>
        <a:graphic>
          <a:graphicData uri="http://schemas.openxmlformats.org/presentationml/2006/ole">
            <p:oleObj spid="_x0000_s82946" name="Visio" r:id="rId4" imgW="2531974" imgH="1755648" progId="Visio.Drawing.11">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0"/>
          </p:nvPr>
        </p:nvSpPr>
        <p:spPr>
          <a:noFill/>
        </p:spPr>
        <p:txBody>
          <a:bodyPr/>
          <a:lstStyle/>
          <a:p>
            <a:fld id="{196AAFE8-692E-4CDD-97F6-036EB83E2D98}" type="slidenum">
              <a:rPr lang="en-US"/>
              <a:pPr/>
              <a:t>28</a:t>
            </a:fld>
            <a:endParaRPr lang="en-US" dirty="0"/>
          </a:p>
        </p:txBody>
      </p:sp>
      <p:sp>
        <p:nvSpPr>
          <p:cNvPr id="18436" name="Rectangle 2"/>
          <p:cNvSpPr>
            <a:spLocks noGrp="1" noChangeArrowheads="1"/>
          </p:cNvSpPr>
          <p:nvPr>
            <p:ph type="title"/>
          </p:nvPr>
        </p:nvSpPr>
        <p:spPr bwMode="auto">
          <a:xfrm>
            <a:off x="458387" y="278055"/>
            <a:ext cx="7239000" cy="52093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1/</a:t>
            </a:r>
            <a:r>
              <a:rPr lang="el-GR" sz="2800" b="1" dirty="0" smtClean="0">
                <a:solidFill>
                  <a:srgbClr val="C00000"/>
                </a:solidFill>
                <a:cs typeface="Arial" charset="0"/>
              </a:rPr>
              <a:t>β</a:t>
            </a:r>
            <a:r>
              <a:rPr lang="en-US" sz="2800" b="1" dirty="0" smtClean="0">
                <a:solidFill>
                  <a:srgbClr val="C00000"/>
                </a:solidFill>
                <a:cs typeface="Arial" charset="0"/>
              </a:rPr>
              <a:t> “First Order Analysis” for ZF</a:t>
            </a:r>
            <a:br>
              <a:rPr lang="en-US" sz="2800" b="1" dirty="0" smtClean="0">
                <a:solidFill>
                  <a:srgbClr val="C00000"/>
                </a:solidFill>
                <a:cs typeface="Arial" charset="0"/>
              </a:rPr>
            </a:br>
            <a:endParaRPr lang="el-GR" sz="2800" b="1" dirty="0" smtClean="0">
              <a:solidFill>
                <a:srgbClr val="C00000"/>
              </a:solidFill>
              <a:cs typeface="Arial" charset="0"/>
            </a:endParaRPr>
          </a:p>
        </p:txBody>
      </p:sp>
      <p:graphicFrame>
        <p:nvGraphicFramePr>
          <p:cNvPr id="18434" name="Object 4"/>
          <p:cNvGraphicFramePr>
            <a:graphicFrameLocks noGrp="1" noChangeAspect="1"/>
          </p:cNvGraphicFramePr>
          <p:nvPr>
            <p:ph sz="quarter" idx="2"/>
          </p:nvPr>
        </p:nvGraphicFramePr>
        <p:xfrm>
          <a:off x="3962400" y="187325"/>
          <a:ext cx="4953000" cy="3317875"/>
        </p:xfrm>
        <a:graphic>
          <a:graphicData uri="http://schemas.openxmlformats.org/presentationml/2006/ole">
            <p:oleObj spid="_x0000_s83970" name="Visio" r:id="rId4" imgW="2083003" imgH="1394765" progId="Visio.Drawing.11">
              <p:embed/>
            </p:oleObj>
          </a:graphicData>
        </a:graphic>
      </p:graphicFrame>
      <p:sp>
        <p:nvSpPr>
          <p:cNvPr id="18438" name="Text Box 5"/>
          <p:cNvSpPr txBox="1">
            <a:spLocks noChangeArrowheads="1"/>
          </p:cNvSpPr>
          <p:nvPr/>
        </p:nvSpPr>
        <p:spPr bwMode="auto">
          <a:xfrm>
            <a:off x="57150" y="2784475"/>
            <a:ext cx="6362700" cy="3444020"/>
          </a:xfrm>
          <a:prstGeom prst="rect">
            <a:avLst/>
          </a:prstGeom>
          <a:noFill/>
          <a:ln w="9525" algn="ctr">
            <a:noFill/>
            <a:miter lim="800000"/>
            <a:headEnd/>
            <a:tailEnd/>
          </a:ln>
        </p:spPr>
        <p:txBody>
          <a:bodyPr wrap="square">
            <a:spAutoFit/>
          </a:bodyPr>
          <a:lstStyle/>
          <a:p>
            <a:pPr marL="342900" indent="-342900" algn="l">
              <a:lnSpc>
                <a:spcPct val="90000"/>
              </a:lnSpc>
              <a:spcBef>
                <a:spcPct val="50000"/>
              </a:spcBef>
              <a:buFont typeface="Wingdings" pitchFamily="2" charset="2"/>
              <a:buChar char="Ø"/>
            </a:pPr>
            <a:r>
              <a:rPr lang="en-US" sz="1800" dirty="0">
                <a:solidFill>
                  <a:schemeClr val="tx1"/>
                </a:solidFill>
              </a:rPr>
              <a:t>1/</a:t>
            </a:r>
            <a:r>
              <a:rPr lang="el-GR" sz="1800" dirty="0">
                <a:solidFill>
                  <a:schemeClr val="tx1"/>
                </a:solidFill>
                <a:cs typeface="Arial" charset="0"/>
              </a:rPr>
              <a:t>β</a:t>
            </a:r>
            <a:r>
              <a:rPr lang="en-US" sz="1800" dirty="0">
                <a:solidFill>
                  <a:schemeClr val="tx1"/>
                </a:solidFill>
                <a:cs typeface="Arial" charset="0"/>
              </a:rPr>
              <a:t> </a:t>
            </a:r>
            <a:r>
              <a:rPr lang="en-US" sz="1800" dirty="0">
                <a:solidFill>
                  <a:srgbClr val="990099"/>
                </a:solidFill>
                <a:cs typeface="Arial" charset="0"/>
              </a:rPr>
              <a:t>Low Frequency</a:t>
            </a:r>
            <a:r>
              <a:rPr lang="en-US" sz="1800" dirty="0">
                <a:solidFill>
                  <a:schemeClr val="tx1"/>
                </a:solidFill>
              </a:rPr>
              <a:t> = RF/RI = 100 </a:t>
            </a:r>
            <a:r>
              <a:rPr lang="en-US" sz="1800" dirty="0">
                <a:solidFill>
                  <a:schemeClr val="tx1"/>
                </a:solidFill>
                <a:sym typeface="Wingdings" pitchFamily="2" charset="2"/>
              </a:rPr>
              <a:t> </a:t>
            </a:r>
            <a:r>
              <a:rPr lang="en-US" sz="1800" dirty="0">
                <a:solidFill>
                  <a:srgbClr val="990099"/>
                </a:solidFill>
                <a:sym typeface="Wingdings" pitchFamily="2" charset="2"/>
              </a:rPr>
              <a:t>40dB</a:t>
            </a:r>
            <a:endParaRPr lang="en-US" sz="1800" dirty="0">
              <a:solidFill>
                <a:srgbClr val="990099"/>
              </a:solidFill>
            </a:endParaRPr>
          </a:p>
          <a:p>
            <a:pPr lvl="1" algn="l">
              <a:lnSpc>
                <a:spcPct val="90000"/>
              </a:lnSpc>
              <a:spcBef>
                <a:spcPct val="50000"/>
              </a:spcBef>
              <a:buFont typeface="Wingdings" pitchFamily="2" charset="2"/>
              <a:buNone/>
            </a:pPr>
            <a:r>
              <a:rPr lang="en-US" sz="1800" dirty="0">
                <a:solidFill>
                  <a:schemeClr val="tx1"/>
                </a:solidFill>
              </a:rPr>
              <a:t>	Cp = Open at Low Frequency </a:t>
            </a:r>
          </a:p>
          <a:p>
            <a:pPr marL="342900" indent="-342900" algn="l">
              <a:lnSpc>
                <a:spcPct val="90000"/>
              </a:lnSpc>
              <a:spcBef>
                <a:spcPct val="50000"/>
              </a:spcBef>
              <a:buFont typeface="Wingdings" pitchFamily="2" charset="2"/>
              <a:buChar char="Ø"/>
            </a:pPr>
            <a:r>
              <a:rPr lang="en-US" sz="1800" dirty="0">
                <a:solidFill>
                  <a:schemeClr val="tx1"/>
                </a:solidFill>
              </a:rPr>
              <a:t>1/</a:t>
            </a:r>
            <a:r>
              <a:rPr lang="el-GR" sz="1800" dirty="0">
                <a:solidFill>
                  <a:schemeClr val="tx1"/>
                </a:solidFill>
                <a:cs typeface="Arial" charset="0"/>
              </a:rPr>
              <a:t>β</a:t>
            </a:r>
            <a:r>
              <a:rPr lang="en-US" sz="1800" dirty="0">
                <a:solidFill>
                  <a:schemeClr val="tx1"/>
                </a:solidFill>
                <a:cs typeface="Arial" charset="0"/>
              </a:rPr>
              <a:t> </a:t>
            </a:r>
            <a:r>
              <a:rPr lang="en-US" sz="1800" dirty="0">
                <a:solidFill>
                  <a:srgbClr val="990099"/>
                </a:solidFill>
              </a:rPr>
              <a:t>High Frequency</a:t>
            </a:r>
            <a:r>
              <a:rPr lang="en-US" sz="1800" dirty="0">
                <a:solidFill>
                  <a:schemeClr val="tx1"/>
                </a:solidFill>
              </a:rPr>
              <a:t> = (Rp//RF)/RI </a:t>
            </a:r>
            <a:r>
              <a:rPr lang="en-US" sz="1800" dirty="0" smtClean="0">
                <a:solidFill>
                  <a:schemeClr val="tx1"/>
                </a:solidFill>
                <a:cs typeface="Arial" charset="0"/>
              </a:rPr>
              <a:t>≈ </a:t>
            </a:r>
            <a:r>
              <a:rPr lang="en-US" sz="1800" dirty="0" err="1" smtClean="0">
                <a:solidFill>
                  <a:schemeClr val="tx1"/>
                </a:solidFill>
                <a:cs typeface="Arial" charset="0"/>
              </a:rPr>
              <a:t>Rp</a:t>
            </a:r>
            <a:r>
              <a:rPr lang="en-US" sz="1800" dirty="0" smtClean="0">
                <a:solidFill>
                  <a:schemeClr val="tx1"/>
                </a:solidFill>
                <a:cs typeface="Arial" charset="0"/>
              </a:rPr>
              <a:t>/RI = </a:t>
            </a:r>
            <a:r>
              <a:rPr lang="en-US" sz="1800" dirty="0">
                <a:solidFill>
                  <a:schemeClr val="tx1"/>
                </a:solidFill>
                <a:cs typeface="Arial" charset="0"/>
              </a:rPr>
              <a:t>10 </a:t>
            </a:r>
            <a:r>
              <a:rPr lang="en-US" sz="1800" dirty="0">
                <a:solidFill>
                  <a:schemeClr val="tx1"/>
                </a:solidFill>
                <a:cs typeface="Arial" charset="0"/>
                <a:sym typeface="Wingdings" pitchFamily="2" charset="2"/>
              </a:rPr>
              <a:t> </a:t>
            </a:r>
            <a:r>
              <a:rPr lang="en-US" sz="1800" dirty="0">
                <a:solidFill>
                  <a:srgbClr val="990099"/>
                </a:solidFill>
                <a:cs typeface="Arial" charset="0"/>
                <a:sym typeface="Wingdings" pitchFamily="2" charset="2"/>
              </a:rPr>
              <a:t>20dB</a:t>
            </a:r>
            <a:endParaRPr lang="en-US" sz="1800" dirty="0">
              <a:solidFill>
                <a:srgbClr val="990099"/>
              </a:solidFill>
            </a:endParaRPr>
          </a:p>
          <a:p>
            <a:pPr lvl="1" algn="l">
              <a:lnSpc>
                <a:spcPct val="90000"/>
              </a:lnSpc>
              <a:spcBef>
                <a:spcPct val="50000"/>
              </a:spcBef>
              <a:buFont typeface="Wingdings" pitchFamily="2" charset="2"/>
              <a:buNone/>
            </a:pPr>
            <a:r>
              <a:rPr lang="en-US" sz="1800" dirty="0">
                <a:solidFill>
                  <a:schemeClr val="tx1"/>
                </a:solidFill>
              </a:rPr>
              <a:t>	Cp = Short at High Frequency</a:t>
            </a:r>
          </a:p>
          <a:p>
            <a:pPr marL="342900" indent="-342900" algn="l">
              <a:lnSpc>
                <a:spcPct val="90000"/>
              </a:lnSpc>
              <a:spcBef>
                <a:spcPct val="50000"/>
              </a:spcBef>
              <a:buFont typeface="Wingdings" pitchFamily="2" charset="2"/>
              <a:buChar char="Ø"/>
            </a:pPr>
            <a:r>
              <a:rPr lang="en-US" sz="1800" dirty="0">
                <a:solidFill>
                  <a:schemeClr val="tx1"/>
                </a:solidFill>
              </a:rPr>
              <a:t>Pole in 1/</a:t>
            </a:r>
            <a:r>
              <a:rPr lang="el-GR" sz="1800" dirty="0">
                <a:solidFill>
                  <a:schemeClr val="tx1"/>
                </a:solidFill>
                <a:cs typeface="Arial" charset="0"/>
              </a:rPr>
              <a:t>β</a:t>
            </a:r>
            <a:r>
              <a:rPr lang="en-US" sz="1800" dirty="0">
                <a:solidFill>
                  <a:schemeClr val="tx1"/>
                </a:solidFill>
                <a:cs typeface="Arial" charset="0"/>
              </a:rPr>
              <a:t> when Magnitude of X</a:t>
            </a:r>
            <a:r>
              <a:rPr lang="en-US" sz="1800" baseline="-25000" dirty="0">
                <a:solidFill>
                  <a:schemeClr val="tx1"/>
                </a:solidFill>
                <a:cs typeface="Arial" charset="0"/>
              </a:rPr>
              <a:t>Cp  </a:t>
            </a:r>
            <a:r>
              <a:rPr lang="en-US" sz="1800" dirty="0">
                <a:solidFill>
                  <a:schemeClr val="tx1"/>
                </a:solidFill>
                <a:cs typeface="Arial" charset="0"/>
              </a:rPr>
              <a:t>= RF</a:t>
            </a:r>
          </a:p>
          <a:p>
            <a:pPr lvl="2" algn="l">
              <a:lnSpc>
                <a:spcPct val="90000"/>
              </a:lnSpc>
              <a:spcBef>
                <a:spcPct val="50000"/>
              </a:spcBef>
              <a:buFont typeface="Wingdings" pitchFamily="2" charset="2"/>
              <a:buNone/>
            </a:pPr>
            <a:r>
              <a:rPr lang="en-US" sz="1800" dirty="0">
                <a:solidFill>
                  <a:schemeClr val="tx1"/>
                </a:solidFill>
                <a:cs typeface="Arial" charset="0"/>
              </a:rPr>
              <a:t>Magnitude </a:t>
            </a:r>
            <a:r>
              <a:rPr lang="en-US" sz="1800" dirty="0">
                <a:solidFill>
                  <a:schemeClr val="tx1"/>
                </a:solidFill>
              </a:rPr>
              <a:t>X</a:t>
            </a:r>
            <a:r>
              <a:rPr lang="en-US" sz="1800" baseline="-25000" dirty="0">
                <a:solidFill>
                  <a:schemeClr val="tx1"/>
                </a:solidFill>
              </a:rPr>
              <a:t>Cp </a:t>
            </a:r>
            <a:r>
              <a:rPr lang="en-US" sz="1800" dirty="0">
                <a:solidFill>
                  <a:schemeClr val="tx1"/>
                </a:solidFill>
              </a:rPr>
              <a:t>= 1/(2</a:t>
            </a:r>
            <a:r>
              <a:rPr lang="en-US" sz="1800" dirty="0" smtClean="0">
                <a:solidFill>
                  <a:schemeClr val="tx1"/>
                </a:solidFill>
                <a:cs typeface="Arial" charset="0"/>
              </a:rPr>
              <a:t>∙</a:t>
            </a:r>
            <a:r>
              <a:rPr lang="ru-RU" sz="1800" dirty="0" smtClean="0">
                <a:solidFill>
                  <a:schemeClr val="tx1"/>
                </a:solidFill>
                <a:cs typeface="Arial" charset="0"/>
              </a:rPr>
              <a:t>п∙</a:t>
            </a:r>
            <a:r>
              <a:rPr lang="en-US" sz="1800" dirty="0">
                <a:solidFill>
                  <a:schemeClr val="tx1"/>
                </a:solidFill>
                <a:cs typeface="Arial" charset="0"/>
              </a:rPr>
              <a:t>f∙Cp)</a:t>
            </a:r>
          </a:p>
          <a:p>
            <a:pPr marL="342900" indent="-342900" algn="l">
              <a:lnSpc>
                <a:spcPct val="90000"/>
              </a:lnSpc>
              <a:spcBef>
                <a:spcPct val="50000"/>
              </a:spcBef>
              <a:buFont typeface="Wingdings" pitchFamily="2" charset="2"/>
              <a:buNone/>
            </a:pPr>
            <a:r>
              <a:rPr lang="en-US" sz="1800" dirty="0">
                <a:solidFill>
                  <a:schemeClr val="tx1"/>
                </a:solidFill>
                <a:cs typeface="Arial" charset="0"/>
              </a:rPr>
              <a:t>		</a:t>
            </a:r>
            <a:r>
              <a:rPr lang="en-US" sz="1800" dirty="0">
                <a:solidFill>
                  <a:srgbClr val="990099"/>
                </a:solidFill>
                <a:cs typeface="Arial" charset="0"/>
              </a:rPr>
              <a:t>fp</a:t>
            </a:r>
            <a:r>
              <a:rPr lang="en-US" sz="1800" dirty="0">
                <a:solidFill>
                  <a:schemeClr val="tx1"/>
                </a:solidFill>
                <a:cs typeface="Arial" charset="0"/>
              </a:rPr>
              <a:t> = 1</a:t>
            </a:r>
            <a:r>
              <a:rPr lang="en-US" sz="1800" dirty="0">
                <a:solidFill>
                  <a:schemeClr val="tx1"/>
                </a:solidFill>
              </a:rPr>
              <a:t>/(2</a:t>
            </a:r>
            <a:r>
              <a:rPr lang="en-US" sz="1800" dirty="0" smtClean="0">
                <a:solidFill>
                  <a:schemeClr val="tx1"/>
                </a:solidFill>
                <a:cs typeface="Arial" charset="0"/>
              </a:rPr>
              <a:t>∙</a:t>
            </a:r>
            <a:r>
              <a:rPr lang="ru-RU" sz="1800" dirty="0" smtClean="0">
                <a:solidFill>
                  <a:schemeClr val="tx1"/>
                </a:solidFill>
              </a:rPr>
              <a:t>п</a:t>
            </a:r>
            <a:r>
              <a:rPr lang="ru-RU" sz="1800" dirty="0" smtClean="0">
                <a:solidFill>
                  <a:schemeClr val="tx1"/>
                </a:solidFill>
                <a:cs typeface="Arial" charset="0"/>
              </a:rPr>
              <a:t>∙</a:t>
            </a:r>
            <a:r>
              <a:rPr lang="en-US" sz="1800" dirty="0">
                <a:solidFill>
                  <a:schemeClr val="tx1"/>
                </a:solidFill>
              </a:rPr>
              <a:t>RF</a:t>
            </a:r>
            <a:r>
              <a:rPr lang="en-US" sz="1800" dirty="0">
                <a:solidFill>
                  <a:schemeClr val="tx1"/>
                </a:solidFill>
                <a:cs typeface="Arial" charset="0"/>
              </a:rPr>
              <a:t>∙</a:t>
            </a:r>
            <a:r>
              <a:rPr lang="en-US" sz="1800" dirty="0">
                <a:solidFill>
                  <a:schemeClr val="tx1"/>
                </a:solidFill>
              </a:rPr>
              <a:t>Cp) = </a:t>
            </a:r>
            <a:r>
              <a:rPr lang="en-US" sz="1800" dirty="0">
                <a:solidFill>
                  <a:srgbClr val="990099"/>
                </a:solidFill>
              </a:rPr>
              <a:t>1kHz</a:t>
            </a:r>
          </a:p>
          <a:p>
            <a:pPr marL="342900" indent="-342900" algn="l">
              <a:lnSpc>
                <a:spcPct val="90000"/>
              </a:lnSpc>
              <a:spcBef>
                <a:spcPct val="50000"/>
              </a:spcBef>
              <a:buFont typeface="Wingdings" pitchFamily="2" charset="2"/>
              <a:buChar char="Ø"/>
            </a:pPr>
            <a:r>
              <a:rPr lang="en-US" sz="1800" dirty="0">
                <a:solidFill>
                  <a:schemeClr val="tx1"/>
                </a:solidFill>
              </a:rPr>
              <a:t>Zero in 1/</a:t>
            </a:r>
            <a:r>
              <a:rPr lang="el-GR" sz="1800" dirty="0">
                <a:solidFill>
                  <a:schemeClr val="tx1"/>
                </a:solidFill>
                <a:cs typeface="Arial" charset="0"/>
              </a:rPr>
              <a:t>β</a:t>
            </a:r>
            <a:r>
              <a:rPr lang="en-US" sz="1800" dirty="0">
                <a:solidFill>
                  <a:schemeClr val="tx1"/>
                </a:solidFill>
                <a:cs typeface="Arial" charset="0"/>
              </a:rPr>
              <a:t> when Magnitude of X</a:t>
            </a:r>
            <a:r>
              <a:rPr lang="en-US" sz="1800" baseline="-25000" dirty="0">
                <a:solidFill>
                  <a:schemeClr val="tx1"/>
                </a:solidFill>
                <a:cs typeface="Arial" charset="0"/>
              </a:rPr>
              <a:t>Cp </a:t>
            </a:r>
            <a:r>
              <a:rPr lang="en-US" sz="1800" dirty="0">
                <a:solidFill>
                  <a:schemeClr val="tx1"/>
                </a:solidFill>
                <a:cs typeface="Arial" charset="0"/>
              </a:rPr>
              <a:t>= Rp</a:t>
            </a:r>
          </a:p>
          <a:p>
            <a:pPr marL="342900" indent="-342900" algn="l">
              <a:lnSpc>
                <a:spcPct val="90000"/>
              </a:lnSpc>
              <a:spcBef>
                <a:spcPct val="50000"/>
              </a:spcBef>
              <a:buFont typeface="Wingdings" pitchFamily="2" charset="2"/>
              <a:buNone/>
            </a:pPr>
            <a:r>
              <a:rPr lang="en-US" sz="1800" dirty="0">
                <a:solidFill>
                  <a:schemeClr val="tx1"/>
                </a:solidFill>
                <a:cs typeface="Arial" charset="0"/>
              </a:rPr>
              <a:t>		</a:t>
            </a:r>
            <a:r>
              <a:rPr lang="en-US" sz="1800" dirty="0">
                <a:solidFill>
                  <a:srgbClr val="990099"/>
                </a:solidFill>
                <a:cs typeface="Arial" charset="0"/>
              </a:rPr>
              <a:t>fz</a:t>
            </a:r>
            <a:r>
              <a:rPr lang="en-US" sz="1800" dirty="0">
                <a:solidFill>
                  <a:schemeClr val="tx1"/>
                </a:solidFill>
                <a:cs typeface="Arial" charset="0"/>
              </a:rPr>
              <a:t> = </a:t>
            </a:r>
            <a:r>
              <a:rPr lang="en-US" sz="1800" dirty="0">
                <a:solidFill>
                  <a:schemeClr val="tx1"/>
                </a:solidFill>
              </a:rPr>
              <a:t>1/(2</a:t>
            </a:r>
            <a:r>
              <a:rPr lang="en-US" sz="1800" dirty="0" smtClean="0">
                <a:solidFill>
                  <a:schemeClr val="tx1"/>
                </a:solidFill>
              </a:rPr>
              <a:t>∙</a:t>
            </a:r>
            <a:r>
              <a:rPr lang="ru-RU" sz="1800" dirty="0" smtClean="0">
                <a:solidFill>
                  <a:schemeClr val="tx1"/>
                </a:solidFill>
              </a:rPr>
              <a:t>п∙</a:t>
            </a:r>
            <a:r>
              <a:rPr lang="en-US" sz="1800" dirty="0">
                <a:solidFill>
                  <a:schemeClr val="tx1"/>
                </a:solidFill>
              </a:rPr>
              <a:t>Rp∙Cp) = </a:t>
            </a:r>
            <a:r>
              <a:rPr lang="en-US" sz="1800" dirty="0">
                <a:solidFill>
                  <a:srgbClr val="990099"/>
                </a:solidFill>
              </a:rPr>
              <a:t>10kHz</a:t>
            </a:r>
          </a:p>
        </p:txBody>
      </p:sp>
      <p:graphicFrame>
        <p:nvGraphicFramePr>
          <p:cNvPr id="7" name="Object 6"/>
          <p:cNvGraphicFramePr>
            <a:graphicFrameLocks noChangeAspect="1"/>
          </p:cNvGraphicFramePr>
          <p:nvPr/>
        </p:nvGraphicFramePr>
        <p:xfrm>
          <a:off x="6165850" y="4484688"/>
          <a:ext cx="2689225" cy="1495425"/>
        </p:xfrm>
        <a:graphic>
          <a:graphicData uri="http://schemas.openxmlformats.org/presentationml/2006/ole">
            <p:oleObj spid="_x0000_s83971" name="Equation" r:id="rId5" imgW="2882880" imgH="160020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4" cstate="print"/>
          <a:srcRect/>
          <a:stretch>
            <a:fillRect/>
          </a:stretch>
        </p:blipFill>
        <p:spPr bwMode="auto">
          <a:xfrm>
            <a:off x="0" y="813732"/>
            <a:ext cx="9006405" cy="5485104"/>
          </a:xfrm>
          <a:prstGeom prst="rect">
            <a:avLst/>
          </a:prstGeom>
          <a:noFill/>
          <a:ln w="9525">
            <a:noFill/>
            <a:miter lim="800000"/>
            <a:headEnd/>
            <a:tailEnd/>
          </a:ln>
          <a:effectLst/>
        </p:spPr>
      </p:pic>
      <p:sp>
        <p:nvSpPr>
          <p:cNvPr id="47106" name="Slide Number Placeholder 3"/>
          <p:cNvSpPr>
            <a:spLocks noGrp="1"/>
          </p:cNvSpPr>
          <p:nvPr>
            <p:ph type="sldNum" sz="quarter" idx="10"/>
          </p:nvPr>
        </p:nvSpPr>
        <p:spPr>
          <a:noFill/>
        </p:spPr>
        <p:txBody>
          <a:bodyPr/>
          <a:lstStyle/>
          <a:p>
            <a:fld id="{C16C4A3E-2BDB-450A-84AB-24EAC2987A1F}" type="slidenum">
              <a:rPr lang="en-US"/>
              <a:pPr/>
              <a:t>29</a:t>
            </a:fld>
            <a:endParaRPr lang="en-US" dirty="0"/>
          </a:p>
        </p:txBody>
      </p:sp>
      <p:sp>
        <p:nvSpPr>
          <p:cNvPr id="47108" name="Rectangle 3"/>
          <p:cNvSpPr>
            <a:spLocks noGrp="1" noChangeArrowheads="1"/>
          </p:cNvSpPr>
          <p:nvPr>
            <p:ph type="title"/>
          </p:nvPr>
        </p:nvSpPr>
        <p:spPr bwMode="auto">
          <a:xfrm>
            <a:off x="281730" y="246077"/>
            <a:ext cx="4650996" cy="563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TINA SPICE: 1/</a:t>
            </a:r>
            <a:r>
              <a:rPr lang="el-GR" sz="2800" b="1" dirty="0" smtClean="0">
                <a:solidFill>
                  <a:srgbClr val="C00000"/>
                </a:solidFill>
                <a:cs typeface="Arial" charset="0"/>
              </a:rPr>
              <a:t>β</a:t>
            </a:r>
            <a:r>
              <a:rPr lang="en-US" sz="2800" b="1" dirty="0" smtClean="0">
                <a:solidFill>
                  <a:srgbClr val="C00000"/>
                </a:solidFill>
                <a:cs typeface="Arial" charset="0"/>
              </a:rPr>
              <a:t> for ZF</a:t>
            </a:r>
            <a:endParaRPr lang="el-GR" sz="2800" b="1" dirty="0" smtClean="0">
              <a:solidFill>
                <a:srgbClr val="C00000"/>
              </a:solidFill>
              <a:cs typeface="Arial" charset="0"/>
            </a:endParaRPr>
          </a:p>
        </p:txBody>
      </p:sp>
      <p:sp>
        <p:nvSpPr>
          <p:cNvPr id="47112" name="Text Box 7"/>
          <p:cNvSpPr txBox="1">
            <a:spLocks noChangeArrowheads="1"/>
          </p:cNvSpPr>
          <p:nvPr/>
        </p:nvSpPr>
        <p:spPr bwMode="auto">
          <a:xfrm>
            <a:off x="1988190" y="3582849"/>
            <a:ext cx="511729" cy="258532"/>
          </a:xfrm>
          <a:prstGeom prst="rect">
            <a:avLst/>
          </a:prstGeom>
          <a:solidFill>
            <a:schemeClr val="bg1"/>
          </a:solidFill>
          <a:ln w="9525" algn="ctr">
            <a:noFill/>
            <a:miter lim="800000"/>
            <a:headEnd/>
            <a:tailEnd/>
          </a:ln>
        </p:spPr>
        <p:txBody>
          <a:bodyPr wrap="square">
            <a:spAutoFit/>
          </a:bodyPr>
          <a:lstStyle/>
          <a:p>
            <a:pPr marL="342900" indent="-342900" algn="ctr">
              <a:lnSpc>
                <a:spcPct val="90000"/>
              </a:lnSpc>
              <a:spcBef>
                <a:spcPct val="50000"/>
              </a:spcBef>
            </a:pPr>
            <a:r>
              <a:rPr lang="en-US" sz="1200" b="1" dirty="0">
                <a:solidFill>
                  <a:srgbClr val="990099"/>
                </a:solidFill>
              </a:rPr>
              <a:t>Lo </a:t>
            </a:r>
            <a:r>
              <a:rPr lang="en-US" sz="1200" b="1" dirty="0" smtClean="0">
                <a:solidFill>
                  <a:srgbClr val="990099"/>
                </a:solidFill>
              </a:rPr>
              <a:t>f</a:t>
            </a:r>
            <a:endParaRPr lang="en-US" sz="1200" b="1" dirty="0">
              <a:solidFill>
                <a:srgbClr val="990099"/>
              </a:solidFill>
            </a:endParaRPr>
          </a:p>
        </p:txBody>
      </p:sp>
      <p:sp>
        <p:nvSpPr>
          <p:cNvPr id="47113" name="Text Box 8"/>
          <p:cNvSpPr txBox="1">
            <a:spLocks noChangeArrowheads="1"/>
          </p:cNvSpPr>
          <p:nvPr/>
        </p:nvSpPr>
        <p:spPr bwMode="auto">
          <a:xfrm>
            <a:off x="7600425" y="3729928"/>
            <a:ext cx="461394" cy="258532"/>
          </a:xfrm>
          <a:prstGeom prst="rect">
            <a:avLst/>
          </a:prstGeom>
          <a:solidFill>
            <a:schemeClr val="bg1"/>
          </a:solidFill>
          <a:ln w="9525" algn="ctr">
            <a:noFill/>
            <a:miter lim="800000"/>
            <a:headEnd/>
            <a:tailEnd/>
          </a:ln>
        </p:spPr>
        <p:txBody>
          <a:bodyPr wrap="square">
            <a:spAutoFit/>
          </a:bodyPr>
          <a:lstStyle/>
          <a:p>
            <a:pPr marL="342900" indent="-342900" algn="ctr">
              <a:lnSpc>
                <a:spcPct val="90000"/>
              </a:lnSpc>
              <a:spcBef>
                <a:spcPct val="50000"/>
              </a:spcBef>
            </a:pPr>
            <a:r>
              <a:rPr lang="en-US" sz="1200" b="1" dirty="0">
                <a:solidFill>
                  <a:srgbClr val="990099"/>
                </a:solidFill>
              </a:rPr>
              <a:t>Hi </a:t>
            </a:r>
            <a:r>
              <a:rPr lang="en-US" sz="1200" b="1" dirty="0" smtClean="0">
                <a:solidFill>
                  <a:srgbClr val="990099"/>
                </a:solidFill>
              </a:rPr>
              <a:t>f</a:t>
            </a:r>
            <a:endParaRPr lang="en-US" sz="1200" b="1" dirty="0">
              <a:solidFill>
                <a:srgbClr val="990099"/>
              </a:solidFill>
            </a:endParaRPr>
          </a:p>
        </p:txBody>
      </p:sp>
      <p:pic>
        <p:nvPicPr>
          <p:cNvPr id="182278" name="Picture 6"/>
          <p:cNvPicPr>
            <a:picLocks noChangeAspect="1" noChangeArrowheads="1"/>
          </p:cNvPicPr>
          <p:nvPr/>
        </p:nvPicPr>
        <p:blipFill>
          <a:blip r:embed="rId5" cstate="print"/>
          <a:srcRect/>
          <a:stretch>
            <a:fillRect/>
          </a:stretch>
        </p:blipFill>
        <p:spPr bwMode="auto">
          <a:xfrm>
            <a:off x="5491726" y="4256941"/>
            <a:ext cx="1905000" cy="581025"/>
          </a:xfrm>
          <a:prstGeom prst="rect">
            <a:avLst/>
          </a:prstGeom>
          <a:noFill/>
          <a:ln w="9525">
            <a:noFill/>
            <a:miter lim="800000"/>
            <a:headEnd/>
            <a:tailEnd/>
          </a:ln>
          <a:effectLst/>
        </p:spPr>
      </p:pic>
      <p:pic>
        <p:nvPicPr>
          <p:cNvPr id="182279" name="Picture 7"/>
          <p:cNvPicPr>
            <a:picLocks noChangeAspect="1" noChangeArrowheads="1"/>
          </p:cNvPicPr>
          <p:nvPr/>
        </p:nvPicPr>
        <p:blipFill>
          <a:blip r:embed="rId6" cstate="print"/>
          <a:srcRect/>
          <a:stretch>
            <a:fillRect/>
          </a:stretch>
        </p:blipFill>
        <p:spPr bwMode="auto">
          <a:xfrm>
            <a:off x="1400089" y="4054067"/>
            <a:ext cx="1905000" cy="581025"/>
          </a:xfrm>
          <a:prstGeom prst="rect">
            <a:avLst/>
          </a:prstGeom>
          <a:noFill/>
          <a:ln w="9525">
            <a:noFill/>
            <a:miter lim="800000"/>
            <a:headEnd/>
            <a:tailEnd/>
          </a:ln>
          <a:effectLst/>
        </p:spPr>
      </p:pic>
      <p:graphicFrame>
        <p:nvGraphicFramePr>
          <p:cNvPr id="2" name="Object 4"/>
          <p:cNvGraphicFramePr>
            <a:graphicFrameLocks noGrp="1" noChangeAspect="1"/>
          </p:cNvGraphicFramePr>
          <p:nvPr/>
        </p:nvGraphicFramePr>
        <p:xfrm>
          <a:off x="4944487" y="160061"/>
          <a:ext cx="3981400" cy="2667029"/>
        </p:xfrm>
        <a:graphic>
          <a:graphicData uri="http://schemas.openxmlformats.org/presentationml/2006/ole">
            <p:oleObj spid="_x0000_s99329" name="Visio" r:id="rId7" imgW="2083003" imgH="1394765" progId="Visio.Drawing.11">
              <p:embed/>
            </p:oleObj>
          </a:graphicData>
        </a:graphic>
      </p:graphicFrame>
      <p:cxnSp>
        <p:nvCxnSpPr>
          <p:cNvPr id="15" name="Straight Connector 14"/>
          <p:cNvCxnSpPr/>
          <p:nvPr/>
        </p:nvCxnSpPr>
        <p:spPr>
          <a:xfrm>
            <a:off x="4186106" y="3649211"/>
            <a:ext cx="8389" cy="1988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310231" y="4002947"/>
            <a:ext cx="1398" cy="162606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511566" y="4460081"/>
            <a:ext cx="1870745" cy="1622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512964" y="4648900"/>
            <a:ext cx="1870745" cy="17313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507831" y="3475838"/>
            <a:ext cx="272184" cy="23176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391635" y="3082953"/>
            <a:ext cx="282431" cy="2488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250825" y="0"/>
            <a:ext cx="8458200" cy="814388"/>
          </a:xfrm>
        </p:spPr>
        <p:txBody>
          <a:bodyPr/>
          <a:lstStyle/>
          <a:p>
            <a:r>
              <a:rPr lang="en-US" sz="2800" dirty="0" smtClean="0">
                <a:solidFill>
                  <a:srgbClr val="C00000"/>
                </a:solidFill>
              </a:rPr>
              <a:t>The Culprits</a:t>
            </a:r>
          </a:p>
        </p:txBody>
      </p:sp>
      <p:sp>
        <p:nvSpPr>
          <p:cNvPr id="78852" name="Text Box 5"/>
          <p:cNvSpPr txBox="1">
            <a:spLocks noChangeArrowheads="1"/>
          </p:cNvSpPr>
          <p:nvPr/>
        </p:nvSpPr>
        <p:spPr bwMode="auto">
          <a:xfrm>
            <a:off x="2352675" y="598488"/>
            <a:ext cx="4733925" cy="492443"/>
          </a:xfrm>
          <a:prstGeom prst="rect">
            <a:avLst/>
          </a:prstGeom>
          <a:noFill/>
          <a:ln w="9525">
            <a:noFill/>
            <a:miter lim="800000"/>
            <a:headEnd/>
            <a:tailEnd/>
          </a:ln>
        </p:spPr>
        <p:txBody>
          <a:bodyPr wrap="square">
            <a:spAutoFit/>
          </a:bodyPr>
          <a:lstStyle/>
          <a:p>
            <a:pPr>
              <a:spcBef>
                <a:spcPct val="50000"/>
              </a:spcBef>
            </a:pPr>
            <a:r>
              <a:rPr lang="en-US" sz="2600" b="1" dirty="0" smtClean="0">
                <a:solidFill>
                  <a:srgbClr val="FF0000"/>
                </a:solidFill>
              </a:rPr>
              <a:t>Output Capacitive </a:t>
            </a:r>
            <a:r>
              <a:rPr lang="en-US" sz="2600" b="1" dirty="0">
                <a:solidFill>
                  <a:srgbClr val="FF0000"/>
                </a:solidFill>
              </a:rPr>
              <a:t>Loads!</a:t>
            </a:r>
          </a:p>
        </p:txBody>
      </p:sp>
      <p:sp>
        <p:nvSpPr>
          <p:cNvPr id="78853" name="Text Box 11"/>
          <p:cNvSpPr txBox="1">
            <a:spLocks noChangeArrowheads="1"/>
          </p:cNvSpPr>
          <p:nvPr/>
        </p:nvSpPr>
        <p:spPr bwMode="auto">
          <a:xfrm>
            <a:off x="409072" y="3381292"/>
            <a:ext cx="8313821" cy="492443"/>
          </a:xfrm>
          <a:prstGeom prst="rect">
            <a:avLst/>
          </a:prstGeom>
          <a:noFill/>
          <a:ln w="9525">
            <a:noFill/>
            <a:miter lim="800000"/>
            <a:headEnd/>
            <a:tailEnd/>
          </a:ln>
        </p:spPr>
        <p:txBody>
          <a:bodyPr wrap="square">
            <a:spAutoFit/>
          </a:bodyPr>
          <a:lstStyle/>
          <a:p>
            <a:pPr>
              <a:spcBef>
                <a:spcPct val="50000"/>
              </a:spcBef>
            </a:pPr>
            <a:r>
              <a:rPr lang="en-US" sz="2600" b="1" dirty="0" smtClean="0">
                <a:solidFill>
                  <a:srgbClr val="FF0000"/>
                </a:solidFill>
              </a:rPr>
              <a:t>Input Capacitance and Large Value Resistors</a:t>
            </a:r>
            <a:endParaRPr lang="en-US" sz="2600" b="1" dirty="0">
              <a:solidFill>
                <a:srgbClr val="FF0000"/>
              </a:solidFill>
            </a:endParaRPr>
          </a:p>
        </p:txBody>
      </p:sp>
      <p:sp>
        <p:nvSpPr>
          <p:cNvPr id="78854" name="Text Box 12"/>
          <p:cNvSpPr txBox="1">
            <a:spLocks noChangeArrowheads="1"/>
          </p:cNvSpPr>
          <p:nvPr/>
        </p:nvSpPr>
        <p:spPr bwMode="auto">
          <a:xfrm>
            <a:off x="339725" y="4095750"/>
            <a:ext cx="3463925" cy="304800"/>
          </a:xfrm>
          <a:prstGeom prst="rect">
            <a:avLst/>
          </a:prstGeom>
          <a:noFill/>
          <a:ln w="9525">
            <a:noFill/>
            <a:miter lim="800000"/>
            <a:headEnd/>
            <a:tailEnd/>
          </a:ln>
        </p:spPr>
        <p:txBody>
          <a:bodyPr>
            <a:spAutoFit/>
          </a:bodyPr>
          <a:lstStyle/>
          <a:p>
            <a:pPr>
              <a:spcBef>
                <a:spcPct val="50000"/>
              </a:spcBef>
            </a:pPr>
            <a:r>
              <a:rPr lang="en-US" sz="1400" b="1" dirty="0"/>
              <a:t>Transimpedance Amplifiers!</a:t>
            </a:r>
          </a:p>
        </p:txBody>
      </p:sp>
      <p:sp>
        <p:nvSpPr>
          <p:cNvPr id="78855" name="Rectangle 13"/>
          <p:cNvSpPr>
            <a:spLocks noChangeArrowheads="1"/>
          </p:cNvSpPr>
          <p:nvPr/>
        </p:nvSpPr>
        <p:spPr bwMode="auto">
          <a:xfrm>
            <a:off x="606425" y="1184275"/>
            <a:ext cx="1770063" cy="304800"/>
          </a:xfrm>
          <a:prstGeom prst="rect">
            <a:avLst/>
          </a:prstGeom>
          <a:noFill/>
          <a:ln w="9525">
            <a:noFill/>
            <a:miter lim="800000"/>
            <a:headEnd/>
            <a:tailEnd/>
          </a:ln>
        </p:spPr>
        <p:txBody>
          <a:bodyPr wrap="none">
            <a:spAutoFit/>
          </a:bodyPr>
          <a:lstStyle/>
          <a:p>
            <a:pPr>
              <a:spcBef>
                <a:spcPct val="50000"/>
              </a:spcBef>
            </a:pPr>
            <a:r>
              <a:rPr lang="en-US" sz="1400" b="1" dirty="0"/>
              <a:t>Reference Buffers!</a:t>
            </a:r>
          </a:p>
        </p:txBody>
      </p:sp>
      <p:sp>
        <p:nvSpPr>
          <p:cNvPr id="78856" name="Rectangle 14"/>
          <p:cNvSpPr>
            <a:spLocks noChangeArrowheads="1"/>
          </p:cNvSpPr>
          <p:nvPr/>
        </p:nvSpPr>
        <p:spPr bwMode="auto">
          <a:xfrm>
            <a:off x="3711575" y="1165225"/>
            <a:ext cx="1800225" cy="304800"/>
          </a:xfrm>
          <a:prstGeom prst="rect">
            <a:avLst/>
          </a:prstGeom>
          <a:noFill/>
          <a:ln w="9525">
            <a:noFill/>
            <a:miter lim="800000"/>
            <a:headEnd/>
            <a:tailEnd/>
          </a:ln>
        </p:spPr>
        <p:txBody>
          <a:bodyPr wrap="none">
            <a:spAutoFit/>
          </a:bodyPr>
          <a:lstStyle/>
          <a:p>
            <a:pPr>
              <a:spcBef>
                <a:spcPct val="50000"/>
              </a:spcBef>
            </a:pPr>
            <a:r>
              <a:rPr lang="en-US" sz="1400" b="1" dirty="0"/>
              <a:t>Cable/Shield Drive!</a:t>
            </a:r>
          </a:p>
        </p:txBody>
      </p:sp>
      <p:sp>
        <p:nvSpPr>
          <p:cNvPr id="78857" name="Rectangle 15"/>
          <p:cNvSpPr>
            <a:spLocks noChangeArrowheads="1"/>
          </p:cNvSpPr>
          <p:nvPr/>
        </p:nvSpPr>
        <p:spPr bwMode="auto">
          <a:xfrm>
            <a:off x="6610350" y="1168400"/>
            <a:ext cx="1919288" cy="304800"/>
          </a:xfrm>
          <a:prstGeom prst="rect">
            <a:avLst/>
          </a:prstGeom>
          <a:noFill/>
          <a:ln w="9525">
            <a:noFill/>
            <a:miter lim="800000"/>
            <a:headEnd/>
            <a:tailEnd/>
          </a:ln>
        </p:spPr>
        <p:txBody>
          <a:bodyPr wrap="none">
            <a:spAutoFit/>
          </a:bodyPr>
          <a:lstStyle/>
          <a:p>
            <a:pPr>
              <a:spcBef>
                <a:spcPct val="50000"/>
              </a:spcBef>
            </a:pPr>
            <a:r>
              <a:rPr lang="en-US" sz="1400" b="1" dirty="0"/>
              <a:t>MOSFET Gate Drive!</a:t>
            </a:r>
          </a:p>
        </p:txBody>
      </p:sp>
      <p:sp>
        <p:nvSpPr>
          <p:cNvPr id="78858" name="Text Box 16"/>
          <p:cNvSpPr txBox="1">
            <a:spLocks noChangeArrowheads="1"/>
          </p:cNvSpPr>
          <p:nvPr/>
        </p:nvSpPr>
        <p:spPr bwMode="auto">
          <a:xfrm>
            <a:off x="3529013" y="3968750"/>
            <a:ext cx="2378728" cy="523220"/>
          </a:xfrm>
          <a:prstGeom prst="rect">
            <a:avLst/>
          </a:prstGeom>
          <a:noFill/>
          <a:ln w="9525">
            <a:noFill/>
            <a:miter lim="800000"/>
            <a:headEnd/>
            <a:tailEnd/>
          </a:ln>
        </p:spPr>
        <p:txBody>
          <a:bodyPr wrap="square">
            <a:spAutoFit/>
          </a:bodyPr>
          <a:lstStyle/>
          <a:p>
            <a:pPr>
              <a:spcBef>
                <a:spcPct val="50000"/>
              </a:spcBef>
            </a:pPr>
            <a:r>
              <a:rPr lang="en-US" sz="1400" b="1" dirty="0" smtClean="0"/>
              <a:t>Large Value Resistors or </a:t>
            </a:r>
            <a:r>
              <a:rPr lang="en-US" sz="1400" b="1" dirty="0"/>
              <a:t>Low-Power Circuits!</a:t>
            </a:r>
          </a:p>
        </p:txBody>
      </p:sp>
      <p:pic>
        <p:nvPicPr>
          <p:cNvPr id="78859" name="Picture 26"/>
          <p:cNvPicPr>
            <a:picLocks noChangeAspect="1" noChangeArrowheads="1"/>
          </p:cNvPicPr>
          <p:nvPr/>
        </p:nvPicPr>
        <p:blipFill>
          <a:blip r:embed="rId3" cstate="print"/>
          <a:srcRect/>
          <a:stretch>
            <a:fillRect/>
          </a:stretch>
        </p:blipFill>
        <p:spPr bwMode="auto">
          <a:xfrm>
            <a:off x="3206750" y="4473575"/>
            <a:ext cx="2906713" cy="1679575"/>
          </a:xfrm>
          <a:prstGeom prst="rect">
            <a:avLst/>
          </a:prstGeom>
          <a:noFill/>
          <a:ln w="9525">
            <a:noFill/>
            <a:miter lim="800000"/>
            <a:headEnd/>
            <a:tailEnd/>
          </a:ln>
        </p:spPr>
      </p:pic>
      <p:pic>
        <p:nvPicPr>
          <p:cNvPr id="78860" name="Picture 27"/>
          <p:cNvPicPr>
            <a:picLocks noChangeAspect="1" noChangeArrowheads="1"/>
          </p:cNvPicPr>
          <p:nvPr/>
        </p:nvPicPr>
        <p:blipFill>
          <a:blip r:embed="rId4" cstate="print"/>
          <a:srcRect/>
          <a:stretch>
            <a:fillRect/>
          </a:stretch>
        </p:blipFill>
        <p:spPr bwMode="auto">
          <a:xfrm>
            <a:off x="9525" y="1544638"/>
            <a:ext cx="3032125" cy="1611312"/>
          </a:xfrm>
          <a:prstGeom prst="rect">
            <a:avLst/>
          </a:prstGeom>
          <a:noFill/>
          <a:ln w="9525">
            <a:noFill/>
            <a:miter lim="800000"/>
            <a:headEnd/>
            <a:tailEnd/>
          </a:ln>
        </p:spPr>
      </p:pic>
      <p:pic>
        <p:nvPicPr>
          <p:cNvPr id="78861" name="Picture 28"/>
          <p:cNvPicPr>
            <a:picLocks noChangeAspect="1" noChangeArrowheads="1"/>
          </p:cNvPicPr>
          <p:nvPr/>
        </p:nvPicPr>
        <p:blipFill>
          <a:blip r:embed="rId5" cstate="print"/>
          <a:srcRect/>
          <a:stretch>
            <a:fillRect/>
          </a:stretch>
        </p:blipFill>
        <p:spPr bwMode="auto">
          <a:xfrm>
            <a:off x="2749550" y="1384300"/>
            <a:ext cx="3787775" cy="1739900"/>
          </a:xfrm>
          <a:prstGeom prst="rect">
            <a:avLst/>
          </a:prstGeom>
          <a:noFill/>
          <a:ln w="9525">
            <a:noFill/>
            <a:miter lim="800000"/>
            <a:headEnd/>
            <a:tailEnd/>
          </a:ln>
        </p:spPr>
      </p:pic>
      <p:pic>
        <p:nvPicPr>
          <p:cNvPr id="78862" name="Picture 29"/>
          <p:cNvPicPr>
            <a:picLocks noChangeAspect="1" noChangeArrowheads="1"/>
          </p:cNvPicPr>
          <p:nvPr/>
        </p:nvPicPr>
        <p:blipFill>
          <a:blip r:embed="rId6" cstate="print"/>
          <a:srcRect/>
          <a:stretch>
            <a:fillRect/>
          </a:stretch>
        </p:blipFill>
        <p:spPr bwMode="auto">
          <a:xfrm>
            <a:off x="6557963" y="1344613"/>
            <a:ext cx="2500312" cy="1847850"/>
          </a:xfrm>
          <a:prstGeom prst="rect">
            <a:avLst/>
          </a:prstGeom>
          <a:noFill/>
          <a:ln w="9525">
            <a:noFill/>
            <a:miter lim="800000"/>
            <a:headEnd/>
            <a:tailEnd/>
          </a:ln>
        </p:spPr>
      </p:pic>
      <p:pic>
        <p:nvPicPr>
          <p:cNvPr id="78863" name="Picture 31"/>
          <p:cNvPicPr>
            <a:picLocks noChangeAspect="1" noChangeArrowheads="1"/>
          </p:cNvPicPr>
          <p:nvPr/>
        </p:nvPicPr>
        <p:blipFill>
          <a:blip r:embed="rId7" cstate="print"/>
          <a:srcRect/>
          <a:stretch>
            <a:fillRect/>
          </a:stretch>
        </p:blipFill>
        <p:spPr bwMode="auto">
          <a:xfrm>
            <a:off x="0" y="4387850"/>
            <a:ext cx="3676650" cy="2095500"/>
          </a:xfrm>
          <a:prstGeom prst="rect">
            <a:avLst/>
          </a:prstGeom>
          <a:noFill/>
          <a:ln w="9525">
            <a:noFill/>
            <a:miter lim="800000"/>
            <a:headEnd/>
            <a:tailEnd/>
          </a:ln>
        </p:spPr>
      </p:pic>
      <p:sp>
        <p:nvSpPr>
          <p:cNvPr id="78864" name="Text Box 33"/>
          <p:cNvSpPr txBox="1">
            <a:spLocks noChangeArrowheads="1"/>
          </p:cNvSpPr>
          <p:nvPr/>
        </p:nvSpPr>
        <p:spPr bwMode="auto">
          <a:xfrm>
            <a:off x="6257365" y="4022258"/>
            <a:ext cx="2196353" cy="307777"/>
          </a:xfrm>
          <a:prstGeom prst="rect">
            <a:avLst/>
          </a:prstGeom>
          <a:noFill/>
          <a:ln w="9525">
            <a:noFill/>
            <a:miter lim="800000"/>
            <a:headEnd/>
            <a:tailEnd/>
          </a:ln>
        </p:spPr>
        <p:txBody>
          <a:bodyPr wrap="square">
            <a:spAutoFit/>
          </a:bodyPr>
          <a:lstStyle/>
          <a:p>
            <a:pPr>
              <a:spcBef>
                <a:spcPct val="50000"/>
              </a:spcBef>
            </a:pPr>
            <a:r>
              <a:rPr lang="en-US" sz="1400" b="1" dirty="0" smtClean="0"/>
              <a:t>Transient Suppression!</a:t>
            </a:r>
            <a:endParaRPr lang="en-US" sz="1400" b="1" dirty="0"/>
          </a:p>
        </p:txBody>
      </p:sp>
      <p:pic>
        <p:nvPicPr>
          <p:cNvPr id="78865" name="Picture 37"/>
          <p:cNvPicPr>
            <a:picLocks noChangeAspect="1" noChangeArrowheads="1"/>
          </p:cNvPicPr>
          <p:nvPr/>
        </p:nvPicPr>
        <p:blipFill>
          <a:blip r:embed="rId8" cstate="print"/>
          <a:srcRect t="9076" b="8055"/>
          <a:stretch>
            <a:fillRect/>
          </a:stretch>
        </p:blipFill>
        <p:spPr bwMode="auto">
          <a:xfrm>
            <a:off x="5683250" y="4276165"/>
            <a:ext cx="3460750" cy="1739153"/>
          </a:xfrm>
          <a:prstGeom prst="rect">
            <a:avLst/>
          </a:prstGeom>
          <a:noFill/>
          <a:ln w="9525">
            <a:noFill/>
            <a:miter lim="800000"/>
            <a:headEnd/>
            <a:tailEnd/>
          </a:ln>
        </p:spPr>
      </p:pic>
      <p:sp>
        <p:nvSpPr>
          <p:cNvPr id="17"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3"/>
          <p:cNvSpPr>
            <a:spLocks noGrp="1"/>
          </p:cNvSpPr>
          <p:nvPr>
            <p:ph type="sldNum" sz="quarter" idx="10"/>
          </p:nvPr>
        </p:nvSpPr>
        <p:spPr>
          <a:noFill/>
        </p:spPr>
        <p:txBody>
          <a:bodyPr/>
          <a:lstStyle/>
          <a:p>
            <a:fld id="{1DF30479-55C4-46C4-AEDC-BCB1236C0D81}" type="slidenum">
              <a:rPr lang="en-US"/>
              <a:pPr/>
              <a:t>30</a:t>
            </a:fld>
            <a:endParaRPr lang="en-US" dirty="0"/>
          </a:p>
        </p:txBody>
      </p:sp>
      <p:graphicFrame>
        <p:nvGraphicFramePr>
          <p:cNvPr id="19458" name="Object 2"/>
          <p:cNvGraphicFramePr>
            <a:graphicFrameLocks noGrp="1" noChangeAspect="1"/>
          </p:cNvGraphicFramePr>
          <p:nvPr>
            <p:ph idx="1"/>
          </p:nvPr>
        </p:nvGraphicFramePr>
        <p:xfrm>
          <a:off x="3505200" y="546101"/>
          <a:ext cx="5562600" cy="3111966"/>
        </p:xfrm>
        <a:graphic>
          <a:graphicData uri="http://schemas.openxmlformats.org/presentationml/2006/ole">
            <p:oleObj spid="_x0000_s84994" name="Visio" r:id="rId4" imgW="2495398" imgH="1394765" progId="Visio.Drawing.11">
              <p:embed/>
            </p:oleObj>
          </a:graphicData>
        </a:graphic>
      </p:graphicFrame>
      <p:sp>
        <p:nvSpPr>
          <p:cNvPr id="19462" name="Text Box 5"/>
          <p:cNvSpPr txBox="1">
            <a:spLocks noChangeArrowheads="1"/>
          </p:cNvSpPr>
          <p:nvPr/>
        </p:nvSpPr>
        <p:spPr bwMode="auto">
          <a:xfrm>
            <a:off x="28574" y="2905125"/>
            <a:ext cx="6486526" cy="3444020"/>
          </a:xfrm>
          <a:prstGeom prst="rect">
            <a:avLst/>
          </a:prstGeom>
          <a:noFill/>
          <a:ln w="9525" algn="ctr">
            <a:noFill/>
            <a:miter lim="800000"/>
            <a:headEnd/>
            <a:tailEnd/>
          </a:ln>
        </p:spPr>
        <p:txBody>
          <a:bodyPr wrap="square">
            <a:spAutoFit/>
          </a:bodyPr>
          <a:lstStyle/>
          <a:p>
            <a:pPr marL="342900" indent="-342900" algn="l">
              <a:lnSpc>
                <a:spcPct val="90000"/>
              </a:lnSpc>
              <a:spcBef>
                <a:spcPct val="50000"/>
              </a:spcBef>
              <a:buFont typeface="Wingdings" pitchFamily="2" charset="2"/>
              <a:buChar char="Ø"/>
            </a:pPr>
            <a:r>
              <a:rPr lang="en-US" sz="1800" dirty="0">
                <a:solidFill>
                  <a:schemeClr val="tx1"/>
                </a:solidFill>
              </a:rPr>
              <a:t>1/</a:t>
            </a:r>
            <a:r>
              <a:rPr lang="el-GR" sz="1800" dirty="0">
                <a:solidFill>
                  <a:schemeClr val="tx1"/>
                </a:solidFill>
                <a:cs typeface="Arial" charset="0"/>
              </a:rPr>
              <a:t>β</a:t>
            </a:r>
            <a:r>
              <a:rPr lang="en-US" sz="1800" dirty="0">
                <a:solidFill>
                  <a:schemeClr val="tx1"/>
                </a:solidFill>
                <a:cs typeface="Arial" charset="0"/>
              </a:rPr>
              <a:t> </a:t>
            </a:r>
            <a:r>
              <a:rPr lang="en-US" sz="1800" dirty="0">
                <a:solidFill>
                  <a:srgbClr val="990099"/>
                </a:solidFill>
                <a:cs typeface="Arial" charset="0"/>
              </a:rPr>
              <a:t>Low Frequency</a:t>
            </a:r>
            <a:r>
              <a:rPr lang="en-US" sz="1800" dirty="0">
                <a:solidFill>
                  <a:schemeClr val="tx1"/>
                </a:solidFill>
              </a:rPr>
              <a:t> = RF/RI = 10 </a:t>
            </a:r>
            <a:r>
              <a:rPr lang="en-US" sz="1800" dirty="0">
                <a:solidFill>
                  <a:schemeClr val="tx1"/>
                </a:solidFill>
                <a:sym typeface="Wingdings" pitchFamily="2" charset="2"/>
              </a:rPr>
              <a:t> </a:t>
            </a:r>
            <a:r>
              <a:rPr lang="en-US" sz="1800" dirty="0">
                <a:solidFill>
                  <a:srgbClr val="990099"/>
                </a:solidFill>
                <a:sym typeface="Wingdings" pitchFamily="2" charset="2"/>
              </a:rPr>
              <a:t>20dB</a:t>
            </a:r>
            <a:endParaRPr lang="en-US" sz="1800" dirty="0">
              <a:solidFill>
                <a:srgbClr val="990099"/>
              </a:solidFill>
            </a:endParaRPr>
          </a:p>
          <a:p>
            <a:pPr lvl="1" algn="l">
              <a:lnSpc>
                <a:spcPct val="90000"/>
              </a:lnSpc>
              <a:spcBef>
                <a:spcPct val="50000"/>
              </a:spcBef>
              <a:buFont typeface="Wingdings" pitchFamily="2" charset="2"/>
              <a:buNone/>
            </a:pPr>
            <a:r>
              <a:rPr lang="en-US" sz="1800" dirty="0">
                <a:solidFill>
                  <a:schemeClr val="tx1"/>
                </a:solidFill>
              </a:rPr>
              <a:t>	Cn = Open at Low Frequency </a:t>
            </a:r>
          </a:p>
          <a:p>
            <a:pPr marL="342900" indent="-342900" algn="l">
              <a:lnSpc>
                <a:spcPct val="90000"/>
              </a:lnSpc>
              <a:spcBef>
                <a:spcPct val="50000"/>
              </a:spcBef>
              <a:buFont typeface="Wingdings" pitchFamily="2" charset="2"/>
              <a:buChar char="Ø"/>
            </a:pPr>
            <a:r>
              <a:rPr lang="en-US" sz="1800" dirty="0">
                <a:solidFill>
                  <a:schemeClr val="tx1"/>
                </a:solidFill>
              </a:rPr>
              <a:t>1/</a:t>
            </a:r>
            <a:r>
              <a:rPr lang="el-GR" sz="1800" dirty="0">
                <a:solidFill>
                  <a:schemeClr val="tx1"/>
                </a:solidFill>
                <a:cs typeface="Arial" charset="0"/>
              </a:rPr>
              <a:t>β</a:t>
            </a:r>
            <a:r>
              <a:rPr lang="en-US" sz="1800" dirty="0">
                <a:solidFill>
                  <a:schemeClr val="tx1"/>
                </a:solidFill>
                <a:cs typeface="Arial" charset="0"/>
              </a:rPr>
              <a:t> </a:t>
            </a:r>
            <a:r>
              <a:rPr lang="en-US" sz="1800" dirty="0">
                <a:solidFill>
                  <a:srgbClr val="990099"/>
                </a:solidFill>
              </a:rPr>
              <a:t>High Frequency</a:t>
            </a:r>
            <a:r>
              <a:rPr lang="en-US" sz="1800" dirty="0">
                <a:solidFill>
                  <a:schemeClr val="tx1"/>
                </a:solidFill>
              </a:rPr>
              <a:t> = RF/(RI//Rn) </a:t>
            </a:r>
            <a:r>
              <a:rPr lang="en-US" sz="1800" dirty="0">
                <a:solidFill>
                  <a:schemeClr val="tx1"/>
                </a:solidFill>
                <a:cs typeface="Arial" charset="0"/>
              </a:rPr>
              <a:t>≈ </a:t>
            </a:r>
            <a:r>
              <a:rPr lang="en-US" sz="1800" dirty="0" smtClean="0">
                <a:solidFill>
                  <a:schemeClr val="tx1"/>
                </a:solidFill>
                <a:cs typeface="Arial" charset="0"/>
              </a:rPr>
              <a:t>RF/</a:t>
            </a:r>
            <a:r>
              <a:rPr lang="en-US" sz="1800" dirty="0" err="1" smtClean="0">
                <a:solidFill>
                  <a:schemeClr val="tx1"/>
                </a:solidFill>
                <a:cs typeface="Arial" charset="0"/>
              </a:rPr>
              <a:t>Rn</a:t>
            </a:r>
            <a:r>
              <a:rPr lang="en-US" sz="1800" dirty="0" smtClean="0">
                <a:solidFill>
                  <a:schemeClr val="tx1"/>
                </a:solidFill>
                <a:cs typeface="Arial" charset="0"/>
              </a:rPr>
              <a:t> =100 </a:t>
            </a:r>
            <a:r>
              <a:rPr lang="en-US" sz="1800" dirty="0">
                <a:solidFill>
                  <a:schemeClr val="tx1"/>
                </a:solidFill>
                <a:cs typeface="Arial" charset="0"/>
                <a:sym typeface="Wingdings" pitchFamily="2" charset="2"/>
              </a:rPr>
              <a:t> </a:t>
            </a:r>
            <a:r>
              <a:rPr lang="en-US" sz="1800" dirty="0">
                <a:solidFill>
                  <a:srgbClr val="990099"/>
                </a:solidFill>
                <a:cs typeface="Arial" charset="0"/>
                <a:sym typeface="Wingdings" pitchFamily="2" charset="2"/>
              </a:rPr>
              <a:t>40dB</a:t>
            </a:r>
            <a:endParaRPr lang="en-US" sz="1800" dirty="0">
              <a:solidFill>
                <a:srgbClr val="990099"/>
              </a:solidFill>
            </a:endParaRPr>
          </a:p>
          <a:p>
            <a:pPr lvl="1" algn="l">
              <a:lnSpc>
                <a:spcPct val="90000"/>
              </a:lnSpc>
              <a:spcBef>
                <a:spcPct val="50000"/>
              </a:spcBef>
              <a:buFont typeface="Wingdings" pitchFamily="2" charset="2"/>
              <a:buNone/>
            </a:pPr>
            <a:r>
              <a:rPr lang="en-US" sz="1800" dirty="0">
                <a:solidFill>
                  <a:schemeClr val="tx1"/>
                </a:solidFill>
              </a:rPr>
              <a:t>	Cn = Short at High Frequency</a:t>
            </a:r>
          </a:p>
          <a:p>
            <a:pPr marL="342900" indent="-342900" algn="l">
              <a:lnSpc>
                <a:spcPct val="90000"/>
              </a:lnSpc>
              <a:spcBef>
                <a:spcPct val="50000"/>
              </a:spcBef>
              <a:buFont typeface="Wingdings" pitchFamily="2" charset="2"/>
              <a:buChar char="Ø"/>
            </a:pPr>
            <a:r>
              <a:rPr lang="en-US" sz="1800" dirty="0">
                <a:solidFill>
                  <a:schemeClr val="tx1"/>
                </a:solidFill>
              </a:rPr>
              <a:t>Zero in 1/</a:t>
            </a:r>
            <a:r>
              <a:rPr lang="el-GR" sz="1800" dirty="0">
                <a:solidFill>
                  <a:schemeClr val="tx1"/>
                </a:solidFill>
                <a:cs typeface="Arial" charset="0"/>
              </a:rPr>
              <a:t>β</a:t>
            </a:r>
            <a:r>
              <a:rPr lang="en-US" sz="1800" dirty="0">
                <a:solidFill>
                  <a:schemeClr val="tx1"/>
                </a:solidFill>
                <a:cs typeface="Arial" charset="0"/>
              </a:rPr>
              <a:t> when Magnitude of X</a:t>
            </a:r>
            <a:r>
              <a:rPr lang="en-US" sz="1800" baseline="-25000" dirty="0">
                <a:solidFill>
                  <a:schemeClr val="tx1"/>
                </a:solidFill>
                <a:cs typeface="Arial" charset="0"/>
              </a:rPr>
              <a:t>Cn  </a:t>
            </a:r>
            <a:r>
              <a:rPr lang="en-US" sz="1800" dirty="0">
                <a:solidFill>
                  <a:schemeClr val="tx1"/>
                </a:solidFill>
                <a:cs typeface="Arial" charset="0"/>
              </a:rPr>
              <a:t>= RI</a:t>
            </a:r>
          </a:p>
          <a:p>
            <a:pPr lvl="2" algn="l">
              <a:lnSpc>
                <a:spcPct val="90000"/>
              </a:lnSpc>
              <a:spcBef>
                <a:spcPct val="50000"/>
              </a:spcBef>
              <a:buFont typeface="Wingdings" pitchFamily="2" charset="2"/>
              <a:buNone/>
            </a:pPr>
            <a:r>
              <a:rPr lang="en-US" sz="1800" dirty="0">
                <a:solidFill>
                  <a:schemeClr val="tx1"/>
                </a:solidFill>
                <a:cs typeface="Arial" charset="0"/>
              </a:rPr>
              <a:t>Magnitude </a:t>
            </a:r>
            <a:r>
              <a:rPr lang="en-US" sz="1800" dirty="0">
                <a:solidFill>
                  <a:schemeClr val="tx1"/>
                </a:solidFill>
              </a:rPr>
              <a:t>X</a:t>
            </a:r>
            <a:r>
              <a:rPr lang="en-US" sz="1800" baseline="-25000" dirty="0">
                <a:solidFill>
                  <a:schemeClr val="tx1"/>
                </a:solidFill>
              </a:rPr>
              <a:t>Cn </a:t>
            </a:r>
            <a:r>
              <a:rPr lang="en-US" sz="1800" dirty="0">
                <a:solidFill>
                  <a:schemeClr val="tx1"/>
                </a:solidFill>
              </a:rPr>
              <a:t>= 1/(2</a:t>
            </a:r>
            <a:r>
              <a:rPr lang="en-US" sz="1800" dirty="0" smtClean="0">
                <a:solidFill>
                  <a:schemeClr val="tx1"/>
                </a:solidFill>
                <a:cs typeface="Arial" charset="0"/>
              </a:rPr>
              <a:t>∙</a:t>
            </a:r>
            <a:r>
              <a:rPr lang="ru-RU" sz="1800" dirty="0" smtClean="0">
                <a:solidFill>
                  <a:schemeClr val="tx1"/>
                </a:solidFill>
                <a:cs typeface="Arial" charset="0"/>
              </a:rPr>
              <a:t>п∙</a:t>
            </a:r>
            <a:r>
              <a:rPr lang="en-US" sz="1800" dirty="0">
                <a:solidFill>
                  <a:schemeClr val="tx1"/>
                </a:solidFill>
                <a:cs typeface="Arial" charset="0"/>
              </a:rPr>
              <a:t>f∙Cn)</a:t>
            </a:r>
          </a:p>
          <a:p>
            <a:pPr marL="342900" indent="-342900" algn="l">
              <a:lnSpc>
                <a:spcPct val="90000"/>
              </a:lnSpc>
              <a:spcBef>
                <a:spcPct val="50000"/>
              </a:spcBef>
              <a:buFont typeface="Wingdings" pitchFamily="2" charset="2"/>
              <a:buNone/>
            </a:pPr>
            <a:r>
              <a:rPr lang="en-US" sz="1800" dirty="0">
                <a:solidFill>
                  <a:schemeClr val="tx1"/>
                </a:solidFill>
                <a:cs typeface="Arial" charset="0"/>
              </a:rPr>
              <a:t>		</a:t>
            </a:r>
            <a:r>
              <a:rPr lang="en-US" sz="1800" dirty="0">
                <a:solidFill>
                  <a:srgbClr val="990099"/>
                </a:solidFill>
                <a:cs typeface="Arial" charset="0"/>
              </a:rPr>
              <a:t>fz</a:t>
            </a:r>
            <a:r>
              <a:rPr lang="en-US" sz="1800" dirty="0">
                <a:solidFill>
                  <a:schemeClr val="tx1"/>
                </a:solidFill>
                <a:cs typeface="Arial" charset="0"/>
              </a:rPr>
              <a:t> = 1</a:t>
            </a:r>
            <a:r>
              <a:rPr lang="en-US" sz="1800" dirty="0">
                <a:solidFill>
                  <a:schemeClr val="tx1"/>
                </a:solidFill>
              </a:rPr>
              <a:t>/(2</a:t>
            </a:r>
            <a:r>
              <a:rPr lang="en-US" sz="1800" dirty="0" smtClean="0">
                <a:solidFill>
                  <a:schemeClr val="tx1"/>
                </a:solidFill>
                <a:cs typeface="Arial" charset="0"/>
              </a:rPr>
              <a:t>∙</a:t>
            </a:r>
            <a:r>
              <a:rPr lang="ru-RU" sz="1800" dirty="0" smtClean="0">
                <a:solidFill>
                  <a:schemeClr val="tx1"/>
                </a:solidFill>
              </a:rPr>
              <a:t>п</a:t>
            </a:r>
            <a:r>
              <a:rPr lang="ru-RU" sz="1800" dirty="0" smtClean="0">
                <a:solidFill>
                  <a:schemeClr val="tx1"/>
                </a:solidFill>
                <a:cs typeface="Arial" charset="0"/>
              </a:rPr>
              <a:t>∙</a:t>
            </a:r>
            <a:r>
              <a:rPr lang="en-US" sz="1800" dirty="0">
                <a:solidFill>
                  <a:schemeClr val="tx1"/>
                </a:solidFill>
              </a:rPr>
              <a:t>RI</a:t>
            </a:r>
            <a:r>
              <a:rPr lang="en-US" sz="1800" dirty="0">
                <a:solidFill>
                  <a:schemeClr val="tx1"/>
                </a:solidFill>
                <a:cs typeface="Arial" charset="0"/>
              </a:rPr>
              <a:t>∙</a:t>
            </a:r>
            <a:r>
              <a:rPr lang="en-US" sz="1800" dirty="0">
                <a:solidFill>
                  <a:schemeClr val="tx1"/>
                </a:solidFill>
              </a:rPr>
              <a:t>Cn) = </a:t>
            </a:r>
            <a:r>
              <a:rPr lang="en-US" sz="1800" dirty="0">
                <a:solidFill>
                  <a:srgbClr val="990099"/>
                </a:solidFill>
              </a:rPr>
              <a:t>1kHz</a:t>
            </a:r>
          </a:p>
          <a:p>
            <a:pPr marL="342900" indent="-342900" algn="l">
              <a:lnSpc>
                <a:spcPct val="90000"/>
              </a:lnSpc>
              <a:spcBef>
                <a:spcPct val="50000"/>
              </a:spcBef>
              <a:buFont typeface="Wingdings" pitchFamily="2" charset="2"/>
              <a:buChar char="Ø"/>
            </a:pPr>
            <a:r>
              <a:rPr lang="en-US" sz="1800" dirty="0">
                <a:solidFill>
                  <a:schemeClr val="tx1"/>
                </a:solidFill>
              </a:rPr>
              <a:t>Pole in 1/</a:t>
            </a:r>
            <a:r>
              <a:rPr lang="el-GR" sz="1800" dirty="0">
                <a:solidFill>
                  <a:schemeClr val="tx1"/>
                </a:solidFill>
                <a:cs typeface="Arial" charset="0"/>
              </a:rPr>
              <a:t>β</a:t>
            </a:r>
            <a:r>
              <a:rPr lang="en-US" sz="1800" dirty="0">
                <a:solidFill>
                  <a:schemeClr val="tx1"/>
                </a:solidFill>
                <a:cs typeface="Arial" charset="0"/>
              </a:rPr>
              <a:t> when Magnitude of X</a:t>
            </a:r>
            <a:r>
              <a:rPr lang="en-US" sz="1800" baseline="-25000" dirty="0">
                <a:solidFill>
                  <a:schemeClr val="tx1"/>
                </a:solidFill>
                <a:cs typeface="Arial" charset="0"/>
              </a:rPr>
              <a:t>Cn </a:t>
            </a:r>
            <a:r>
              <a:rPr lang="en-US" sz="1800" dirty="0">
                <a:solidFill>
                  <a:schemeClr val="tx1"/>
                </a:solidFill>
                <a:cs typeface="Arial" charset="0"/>
              </a:rPr>
              <a:t>= Rn</a:t>
            </a:r>
          </a:p>
          <a:p>
            <a:pPr marL="342900" indent="-342900" algn="l">
              <a:lnSpc>
                <a:spcPct val="90000"/>
              </a:lnSpc>
              <a:spcBef>
                <a:spcPct val="50000"/>
              </a:spcBef>
              <a:buFont typeface="Wingdings" pitchFamily="2" charset="2"/>
              <a:buNone/>
            </a:pPr>
            <a:r>
              <a:rPr lang="en-US" sz="1800" dirty="0">
                <a:solidFill>
                  <a:schemeClr val="tx1"/>
                </a:solidFill>
                <a:cs typeface="Arial" charset="0"/>
              </a:rPr>
              <a:t>		</a:t>
            </a:r>
            <a:r>
              <a:rPr lang="en-US" sz="1800" dirty="0">
                <a:solidFill>
                  <a:srgbClr val="990099"/>
                </a:solidFill>
                <a:cs typeface="Arial" charset="0"/>
              </a:rPr>
              <a:t>fp</a:t>
            </a:r>
            <a:r>
              <a:rPr lang="en-US" sz="1800" dirty="0">
                <a:solidFill>
                  <a:schemeClr val="tx1"/>
                </a:solidFill>
                <a:cs typeface="Arial" charset="0"/>
              </a:rPr>
              <a:t> = </a:t>
            </a:r>
            <a:r>
              <a:rPr lang="en-US" sz="1800" dirty="0">
                <a:solidFill>
                  <a:schemeClr val="tx1"/>
                </a:solidFill>
              </a:rPr>
              <a:t>1/(2</a:t>
            </a:r>
            <a:r>
              <a:rPr lang="en-US" sz="1800" dirty="0" smtClean="0">
                <a:solidFill>
                  <a:schemeClr val="tx1"/>
                </a:solidFill>
              </a:rPr>
              <a:t>∙</a:t>
            </a:r>
            <a:r>
              <a:rPr lang="ru-RU" sz="1800" dirty="0" smtClean="0">
                <a:solidFill>
                  <a:schemeClr val="tx1"/>
                </a:solidFill>
              </a:rPr>
              <a:t>п∙</a:t>
            </a:r>
            <a:r>
              <a:rPr lang="en-US" sz="1800" dirty="0">
                <a:solidFill>
                  <a:schemeClr val="tx1"/>
                </a:solidFill>
              </a:rPr>
              <a:t>Rn∙Cn) = </a:t>
            </a:r>
            <a:r>
              <a:rPr lang="en-US" sz="1800" dirty="0">
                <a:solidFill>
                  <a:srgbClr val="990099"/>
                </a:solidFill>
              </a:rPr>
              <a:t>10kHz</a:t>
            </a:r>
          </a:p>
        </p:txBody>
      </p:sp>
      <p:sp>
        <p:nvSpPr>
          <p:cNvPr id="19463" name="Rectangle 6"/>
          <p:cNvSpPr>
            <a:spLocks noChangeArrowheads="1"/>
          </p:cNvSpPr>
          <p:nvPr/>
        </p:nvSpPr>
        <p:spPr bwMode="auto">
          <a:xfrm>
            <a:off x="182162" y="167442"/>
            <a:ext cx="7162800" cy="526774"/>
          </a:xfrm>
          <a:prstGeom prst="rect">
            <a:avLst/>
          </a:prstGeom>
          <a:noFill/>
          <a:ln w="9525">
            <a:noFill/>
            <a:miter lim="800000"/>
            <a:headEnd/>
            <a:tailEnd/>
          </a:ln>
        </p:spPr>
        <p:txBody>
          <a:bodyPr/>
          <a:lstStyle/>
          <a:p>
            <a:r>
              <a:rPr lang="en-US" sz="2800" b="1" dirty="0">
                <a:solidFill>
                  <a:srgbClr val="C00000"/>
                </a:solidFill>
              </a:rPr>
              <a:t>1/</a:t>
            </a:r>
            <a:r>
              <a:rPr lang="el-GR" sz="2800" b="1" dirty="0">
                <a:solidFill>
                  <a:srgbClr val="C00000"/>
                </a:solidFill>
                <a:cs typeface="Arial" charset="0"/>
              </a:rPr>
              <a:t>β</a:t>
            </a:r>
            <a:r>
              <a:rPr lang="en-US" sz="2800" b="1" dirty="0">
                <a:solidFill>
                  <a:srgbClr val="C00000"/>
                </a:solidFill>
                <a:cs typeface="Arial" charset="0"/>
              </a:rPr>
              <a:t> </a:t>
            </a:r>
            <a:r>
              <a:rPr lang="en-US" sz="2800" b="1" dirty="0" smtClean="0">
                <a:solidFill>
                  <a:srgbClr val="C00000"/>
                </a:solidFill>
                <a:cs typeface="Arial" charset="0"/>
              </a:rPr>
              <a:t>“First Order Analysis” </a:t>
            </a:r>
            <a:r>
              <a:rPr lang="en-US" sz="2800" b="1" dirty="0">
                <a:solidFill>
                  <a:srgbClr val="C00000"/>
                </a:solidFill>
                <a:cs typeface="Arial" charset="0"/>
              </a:rPr>
              <a:t>for </a:t>
            </a:r>
            <a:r>
              <a:rPr lang="en-US" sz="2800" b="1" dirty="0" smtClean="0">
                <a:solidFill>
                  <a:srgbClr val="C00000"/>
                </a:solidFill>
                <a:cs typeface="Arial" charset="0"/>
              </a:rPr>
              <a:t>ZI</a:t>
            </a:r>
          </a:p>
        </p:txBody>
      </p:sp>
      <p:graphicFrame>
        <p:nvGraphicFramePr>
          <p:cNvPr id="84995" name="Object 3"/>
          <p:cNvGraphicFramePr>
            <a:graphicFrameLocks noChangeAspect="1"/>
          </p:cNvGraphicFramePr>
          <p:nvPr/>
        </p:nvGraphicFramePr>
        <p:xfrm>
          <a:off x="6454588" y="4649196"/>
          <a:ext cx="2263746" cy="1303369"/>
        </p:xfrm>
        <a:graphic>
          <a:graphicData uri="http://schemas.openxmlformats.org/presentationml/2006/ole">
            <p:oleObj spid="_x0000_s84995" name="Equation" r:id="rId5" imgW="2692080" imgH="154908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4" cstate="print"/>
          <a:srcRect/>
          <a:stretch>
            <a:fillRect/>
          </a:stretch>
        </p:blipFill>
        <p:spPr bwMode="auto">
          <a:xfrm>
            <a:off x="123820" y="822121"/>
            <a:ext cx="9020180" cy="5493493"/>
          </a:xfrm>
          <a:prstGeom prst="rect">
            <a:avLst/>
          </a:prstGeom>
          <a:noFill/>
          <a:ln w="9525">
            <a:noFill/>
            <a:miter lim="800000"/>
            <a:headEnd/>
            <a:tailEnd/>
          </a:ln>
          <a:effectLst/>
        </p:spPr>
      </p:pic>
      <p:sp>
        <p:nvSpPr>
          <p:cNvPr id="48130" name="Slide Number Placeholder 3"/>
          <p:cNvSpPr>
            <a:spLocks noGrp="1"/>
          </p:cNvSpPr>
          <p:nvPr>
            <p:ph type="sldNum" sz="quarter" idx="10"/>
          </p:nvPr>
        </p:nvSpPr>
        <p:spPr>
          <a:noFill/>
        </p:spPr>
        <p:txBody>
          <a:bodyPr/>
          <a:lstStyle/>
          <a:p>
            <a:fld id="{9D04BABF-D16E-4707-BC26-7BC3D3C152BA}" type="slidenum">
              <a:rPr lang="en-US"/>
              <a:pPr/>
              <a:t>31</a:t>
            </a:fld>
            <a:endParaRPr lang="en-US" dirty="0"/>
          </a:p>
        </p:txBody>
      </p:sp>
      <p:sp>
        <p:nvSpPr>
          <p:cNvPr id="48132" name="Rectangle 3"/>
          <p:cNvSpPr>
            <a:spLocks noGrp="1" noChangeArrowheads="1"/>
          </p:cNvSpPr>
          <p:nvPr>
            <p:ph type="title"/>
          </p:nvPr>
        </p:nvSpPr>
        <p:spPr bwMode="auto">
          <a:xfrm>
            <a:off x="226503" y="339055"/>
            <a:ext cx="4848836" cy="487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TINA SPICE: 1/</a:t>
            </a:r>
            <a:r>
              <a:rPr lang="el-GR" sz="2800" b="1" dirty="0" smtClean="0">
                <a:solidFill>
                  <a:srgbClr val="C00000"/>
                </a:solidFill>
                <a:cs typeface="Arial" charset="0"/>
              </a:rPr>
              <a:t>β</a:t>
            </a:r>
            <a:r>
              <a:rPr lang="en-US" sz="2800" b="1" dirty="0" smtClean="0">
                <a:solidFill>
                  <a:srgbClr val="C00000"/>
                </a:solidFill>
                <a:cs typeface="Arial" charset="0"/>
              </a:rPr>
              <a:t> for ZI</a:t>
            </a:r>
            <a:endParaRPr lang="el-GR" sz="2800" b="1" dirty="0" smtClean="0">
              <a:solidFill>
                <a:srgbClr val="C00000"/>
              </a:solidFill>
              <a:cs typeface="Arial" charset="0"/>
            </a:endParaRPr>
          </a:p>
        </p:txBody>
      </p:sp>
      <p:sp>
        <p:nvSpPr>
          <p:cNvPr id="48136" name="Text Box 7"/>
          <p:cNvSpPr txBox="1">
            <a:spLocks noChangeArrowheads="1"/>
          </p:cNvSpPr>
          <p:nvPr/>
        </p:nvSpPr>
        <p:spPr bwMode="auto">
          <a:xfrm>
            <a:off x="2198569" y="3706918"/>
            <a:ext cx="485908" cy="258532"/>
          </a:xfrm>
          <a:prstGeom prst="rect">
            <a:avLst/>
          </a:prstGeom>
          <a:solidFill>
            <a:schemeClr val="bg1"/>
          </a:solidFill>
          <a:ln w="9525" algn="ctr">
            <a:noFill/>
            <a:miter lim="800000"/>
            <a:headEnd/>
            <a:tailEnd/>
          </a:ln>
        </p:spPr>
        <p:txBody>
          <a:bodyPr wrap="square">
            <a:spAutoFit/>
          </a:bodyPr>
          <a:lstStyle/>
          <a:p>
            <a:pPr marL="342900" indent="-342900" algn="ctr">
              <a:lnSpc>
                <a:spcPct val="90000"/>
              </a:lnSpc>
              <a:spcBef>
                <a:spcPct val="50000"/>
              </a:spcBef>
            </a:pPr>
            <a:r>
              <a:rPr lang="en-US" sz="1200" b="1" dirty="0">
                <a:solidFill>
                  <a:srgbClr val="990099"/>
                </a:solidFill>
              </a:rPr>
              <a:t>Lo </a:t>
            </a:r>
            <a:r>
              <a:rPr lang="en-US" sz="1200" b="1" dirty="0" smtClean="0">
                <a:solidFill>
                  <a:srgbClr val="990099"/>
                </a:solidFill>
              </a:rPr>
              <a:t>f</a:t>
            </a:r>
            <a:endParaRPr lang="en-US" sz="1200" b="1" dirty="0">
              <a:solidFill>
                <a:srgbClr val="990099"/>
              </a:solidFill>
            </a:endParaRPr>
          </a:p>
        </p:txBody>
      </p:sp>
      <p:sp>
        <p:nvSpPr>
          <p:cNvPr id="48137" name="Text Box 8"/>
          <p:cNvSpPr txBox="1">
            <a:spLocks noChangeArrowheads="1"/>
          </p:cNvSpPr>
          <p:nvPr/>
        </p:nvSpPr>
        <p:spPr bwMode="auto">
          <a:xfrm>
            <a:off x="7852094" y="3253906"/>
            <a:ext cx="449607" cy="258532"/>
          </a:xfrm>
          <a:prstGeom prst="rect">
            <a:avLst/>
          </a:prstGeom>
          <a:solidFill>
            <a:schemeClr val="bg1"/>
          </a:solidFill>
          <a:ln w="9525" algn="ctr">
            <a:noFill/>
            <a:miter lim="800000"/>
            <a:headEnd/>
            <a:tailEnd/>
          </a:ln>
        </p:spPr>
        <p:txBody>
          <a:bodyPr wrap="square">
            <a:spAutoFit/>
          </a:bodyPr>
          <a:lstStyle/>
          <a:p>
            <a:pPr marL="342900" indent="-342900" algn="ctr">
              <a:lnSpc>
                <a:spcPct val="90000"/>
              </a:lnSpc>
              <a:spcBef>
                <a:spcPct val="50000"/>
              </a:spcBef>
            </a:pPr>
            <a:r>
              <a:rPr lang="en-US" sz="1200" b="1" dirty="0">
                <a:solidFill>
                  <a:srgbClr val="990099"/>
                </a:solidFill>
              </a:rPr>
              <a:t>Hi f </a:t>
            </a:r>
          </a:p>
        </p:txBody>
      </p:sp>
      <p:pic>
        <p:nvPicPr>
          <p:cNvPr id="188422" name="Picture 6"/>
          <p:cNvPicPr>
            <a:picLocks noChangeAspect="1" noChangeArrowheads="1"/>
          </p:cNvPicPr>
          <p:nvPr/>
        </p:nvPicPr>
        <p:blipFill>
          <a:blip r:embed="rId5" cstate="print"/>
          <a:srcRect/>
          <a:stretch>
            <a:fillRect/>
          </a:stretch>
        </p:blipFill>
        <p:spPr bwMode="auto">
          <a:xfrm>
            <a:off x="5774778" y="4323893"/>
            <a:ext cx="1933575" cy="581025"/>
          </a:xfrm>
          <a:prstGeom prst="rect">
            <a:avLst/>
          </a:prstGeom>
          <a:noFill/>
          <a:ln w="9525">
            <a:noFill/>
            <a:miter lim="800000"/>
            <a:headEnd/>
            <a:tailEnd/>
          </a:ln>
          <a:effectLst/>
        </p:spPr>
      </p:pic>
      <p:pic>
        <p:nvPicPr>
          <p:cNvPr id="188423" name="Picture 7"/>
          <p:cNvPicPr>
            <a:picLocks noChangeAspect="1" noChangeArrowheads="1"/>
          </p:cNvPicPr>
          <p:nvPr/>
        </p:nvPicPr>
        <p:blipFill>
          <a:blip r:embed="rId6" cstate="print"/>
          <a:srcRect/>
          <a:stretch>
            <a:fillRect/>
          </a:stretch>
        </p:blipFill>
        <p:spPr bwMode="auto">
          <a:xfrm>
            <a:off x="1645627" y="4202674"/>
            <a:ext cx="1933575" cy="581025"/>
          </a:xfrm>
          <a:prstGeom prst="rect">
            <a:avLst/>
          </a:prstGeom>
          <a:noFill/>
          <a:ln w="9525">
            <a:noFill/>
            <a:miter lim="800000"/>
            <a:headEnd/>
            <a:tailEnd/>
          </a:ln>
          <a:effectLst/>
        </p:spPr>
      </p:pic>
      <p:cxnSp>
        <p:nvCxnSpPr>
          <p:cNvPr id="13" name="Straight Connector 12"/>
          <p:cNvCxnSpPr/>
          <p:nvPr/>
        </p:nvCxnSpPr>
        <p:spPr>
          <a:xfrm>
            <a:off x="5444455" y="3598877"/>
            <a:ext cx="8389" cy="20888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11941" y="3944224"/>
            <a:ext cx="1398" cy="162606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598172" y="4157728"/>
            <a:ext cx="259580" cy="24887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53121" y="3138675"/>
            <a:ext cx="282431" cy="2488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87791" y="4719657"/>
            <a:ext cx="1901265" cy="1574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791571" y="4525075"/>
            <a:ext cx="1897485" cy="16360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5474" name="Object 2"/>
          <p:cNvGraphicFramePr>
            <a:graphicFrameLocks noGrp="1" noChangeAspect="1"/>
          </p:cNvGraphicFramePr>
          <p:nvPr/>
        </p:nvGraphicFramePr>
        <p:xfrm>
          <a:off x="4622334" y="130409"/>
          <a:ext cx="4387441" cy="2454530"/>
        </p:xfrm>
        <a:graphic>
          <a:graphicData uri="http://schemas.openxmlformats.org/presentationml/2006/ole">
            <p:oleObj spid="_x0000_s105474" name="Visio" r:id="rId7" imgW="2495398" imgH="1394765" progId="Visio.Drawing.11">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title"/>
          </p:nvPr>
        </p:nvSpPr>
        <p:spPr>
          <a:xfrm>
            <a:off x="486562" y="1551963"/>
            <a:ext cx="8347046" cy="3582099"/>
          </a:xfrm>
        </p:spPr>
        <p:txBody>
          <a:bodyPr/>
          <a:lstStyle/>
          <a:p>
            <a:pPr algn="ctr"/>
            <a:r>
              <a:rPr lang="en-US" sz="3600" i="1" dirty="0" smtClean="0">
                <a:solidFill>
                  <a:srgbClr val="C00000"/>
                </a:solidFill>
              </a:rPr>
              <a:t>Stability Analysis - Method 1 </a:t>
            </a:r>
            <a:r>
              <a:rPr lang="en-US" sz="3600" dirty="0" smtClean="0">
                <a:solidFill>
                  <a:srgbClr val="C00000"/>
                </a:solidFill>
              </a:rPr>
              <a:t/>
            </a:r>
            <a:br>
              <a:rPr lang="en-US" sz="3600" dirty="0" smtClean="0">
                <a:solidFill>
                  <a:srgbClr val="C00000"/>
                </a:solidFill>
              </a:rPr>
            </a:br>
            <a:r>
              <a:rPr lang="en-US" sz="3600" dirty="0" smtClean="0">
                <a:solidFill>
                  <a:srgbClr val="C00000"/>
                </a:solidFill>
              </a:rPr>
              <a:t>(Loaded Aol &amp; 1/</a:t>
            </a:r>
            <a:r>
              <a:rPr lang="en-US" sz="3600" dirty="0" smtClean="0">
                <a:solidFill>
                  <a:srgbClr val="C00000"/>
                </a:solidFill>
                <a:latin typeface="Symbol" pitchFamily="18" charset="2"/>
              </a:rPr>
              <a:t>b</a:t>
            </a:r>
            <a:r>
              <a:rPr lang="en-US" sz="3600" dirty="0" smtClean="0">
                <a:solidFill>
                  <a:srgbClr val="C00000"/>
                </a:solidFill>
              </a:rPr>
              <a:t> Technique)</a:t>
            </a:r>
            <a:r>
              <a:rPr lang="en-US" sz="3600" dirty="0" smtClean="0"/>
              <a:t/>
            </a:r>
            <a:br>
              <a:rPr lang="en-US" sz="3600" dirty="0" smtClean="0"/>
            </a:br>
            <a:r>
              <a:rPr lang="en-US" sz="3600" dirty="0" smtClean="0"/>
              <a:t/>
            </a:r>
            <a:br>
              <a:rPr lang="en-US" sz="3600" dirty="0" smtClean="0"/>
            </a:br>
            <a:r>
              <a:rPr lang="en-US" sz="3600" dirty="0" smtClean="0">
                <a:solidFill>
                  <a:srgbClr val="0000FF"/>
                </a:solidFill>
              </a:rPr>
              <a:t>(Riso Compensation)</a:t>
            </a:r>
            <a:r>
              <a:rPr lang="en-US" sz="3600" dirty="0" smtClean="0"/>
              <a:t/>
            </a:r>
            <a:br>
              <a:rPr lang="en-US" sz="3600" dirty="0" smtClean="0"/>
            </a:br>
            <a:r>
              <a:rPr lang="en-US" sz="3600" dirty="0" smtClean="0"/>
              <a:t/>
            </a:r>
            <a:br>
              <a:rPr lang="en-US" sz="3600" dirty="0" smtClean="0"/>
            </a:br>
            <a:endParaRPr lang="en-US" sz="4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p:cNvGraphicFramePr>
            <a:graphicFrameLocks noChangeAspect="1"/>
          </p:cNvGraphicFramePr>
          <p:nvPr/>
        </p:nvGraphicFramePr>
        <p:xfrm>
          <a:off x="5142088" y="906463"/>
          <a:ext cx="4005262" cy="2579687"/>
        </p:xfrm>
        <a:graphic>
          <a:graphicData uri="http://schemas.openxmlformats.org/presentationml/2006/ole">
            <p:oleObj spid="_x0000_s467972" name="Visio" r:id="rId4" imgW="2056792" imgH="1331100" progId="Visio.Drawing.11">
              <p:embed/>
            </p:oleObj>
          </a:graphicData>
        </a:graphic>
      </p:graphicFrame>
      <p:sp>
        <p:nvSpPr>
          <p:cNvPr id="64514" name="Slide Number Placeholder 4"/>
          <p:cNvSpPr>
            <a:spLocks noGrp="1"/>
          </p:cNvSpPr>
          <p:nvPr>
            <p:ph type="sldNum" sz="quarter" idx="10"/>
          </p:nvPr>
        </p:nvSpPr>
        <p:spPr>
          <a:noFill/>
        </p:spPr>
        <p:txBody>
          <a:bodyPr/>
          <a:lstStyle/>
          <a:p>
            <a:fld id="{DE7B9739-58BD-475F-9D9C-6F31C614322B}" type="slidenum">
              <a:rPr lang="en-US"/>
              <a:pPr/>
              <a:t>33</a:t>
            </a:fld>
            <a:endParaRPr lang="en-US" dirty="0"/>
          </a:p>
        </p:txBody>
      </p:sp>
      <p:sp>
        <p:nvSpPr>
          <p:cNvPr id="64515" name="Rectangle 2"/>
          <p:cNvSpPr>
            <a:spLocks noGrp="1" noChangeArrowheads="1"/>
          </p:cNvSpPr>
          <p:nvPr>
            <p:ph type="title"/>
          </p:nvPr>
        </p:nvSpPr>
        <p:spPr bwMode="auto">
          <a:xfrm>
            <a:off x="449510" y="308194"/>
            <a:ext cx="8476376"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Capacitive Loading on Op Amp Outputs</a:t>
            </a:r>
            <a:endParaRPr lang="el-GR" sz="2800" b="1" dirty="0" smtClean="0">
              <a:solidFill>
                <a:srgbClr val="C00000"/>
              </a:solidFill>
            </a:endParaRPr>
          </a:p>
        </p:txBody>
      </p:sp>
      <p:graphicFrame>
        <p:nvGraphicFramePr>
          <p:cNvPr id="4" name="Object 7"/>
          <p:cNvGraphicFramePr>
            <a:graphicFrameLocks noChangeAspect="1"/>
          </p:cNvGraphicFramePr>
          <p:nvPr/>
        </p:nvGraphicFramePr>
        <p:xfrm>
          <a:off x="4568825" y="3184525"/>
          <a:ext cx="4541838" cy="3146425"/>
        </p:xfrm>
        <a:graphic>
          <a:graphicData uri="http://schemas.openxmlformats.org/presentationml/2006/ole">
            <p:oleObj spid="_x0000_s467970" name="Visio" r:id="rId5" imgW="5895594" imgH="4083939" progId="Visio.Drawing.11">
              <p:embed/>
            </p:oleObj>
          </a:graphicData>
        </a:graphic>
      </p:graphicFrame>
      <p:sp>
        <p:nvSpPr>
          <p:cNvPr id="5" name="Text Box 3"/>
          <p:cNvSpPr txBox="1">
            <a:spLocks noChangeArrowheads="1"/>
          </p:cNvSpPr>
          <p:nvPr/>
        </p:nvSpPr>
        <p:spPr bwMode="auto">
          <a:xfrm>
            <a:off x="806450" y="858838"/>
            <a:ext cx="7926388" cy="369332"/>
          </a:xfrm>
          <a:prstGeom prst="rect">
            <a:avLst/>
          </a:prstGeom>
          <a:noFill/>
          <a:ln w="9525">
            <a:noFill/>
            <a:miter lim="800000"/>
            <a:headEnd/>
            <a:tailEnd/>
          </a:ln>
        </p:spPr>
        <p:txBody>
          <a:bodyPr>
            <a:spAutoFit/>
          </a:bodyPr>
          <a:lstStyle/>
          <a:p>
            <a:pPr>
              <a:spcBef>
                <a:spcPct val="50000"/>
              </a:spcBef>
            </a:pPr>
            <a:r>
              <a:rPr lang="en-US" b="1" dirty="0" smtClean="0"/>
              <a:t>Unity </a:t>
            </a:r>
            <a:r>
              <a:rPr lang="en-US" b="1" dirty="0"/>
              <a:t>Gain Buffer Circuits  </a:t>
            </a:r>
            <a:r>
              <a:rPr lang="en-US" b="1" dirty="0" smtClean="0"/>
              <a:t>                               </a:t>
            </a:r>
            <a:r>
              <a:rPr lang="en-US" b="1" dirty="0"/>
              <a:t>Circuits with Gain</a:t>
            </a:r>
          </a:p>
        </p:txBody>
      </p:sp>
      <p:pic>
        <p:nvPicPr>
          <p:cNvPr id="6" name="Picture 5"/>
          <p:cNvPicPr>
            <a:picLocks noChangeAspect="1" noChangeArrowheads="1"/>
          </p:cNvPicPr>
          <p:nvPr/>
        </p:nvPicPr>
        <p:blipFill>
          <a:blip r:embed="rId6" cstate="print"/>
          <a:srcRect/>
          <a:stretch>
            <a:fillRect/>
          </a:stretch>
        </p:blipFill>
        <p:spPr bwMode="auto">
          <a:xfrm>
            <a:off x="409677" y="1182688"/>
            <a:ext cx="3462337" cy="2220912"/>
          </a:xfrm>
          <a:prstGeom prst="rect">
            <a:avLst/>
          </a:prstGeom>
          <a:noFill/>
          <a:ln w="9525">
            <a:noFill/>
            <a:miter lim="800000"/>
            <a:headEnd/>
            <a:tailEnd/>
          </a:ln>
        </p:spPr>
      </p:pic>
      <p:graphicFrame>
        <p:nvGraphicFramePr>
          <p:cNvPr id="7" name="Object 6"/>
          <p:cNvGraphicFramePr>
            <a:graphicFrameLocks noChangeAspect="1"/>
          </p:cNvGraphicFramePr>
          <p:nvPr/>
        </p:nvGraphicFramePr>
        <p:xfrm>
          <a:off x="115888" y="3203575"/>
          <a:ext cx="4478337" cy="3086100"/>
        </p:xfrm>
        <a:graphic>
          <a:graphicData uri="http://schemas.openxmlformats.org/presentationml/2006/ole">
            <p:oleObj spid="_x0000_s467971" name="Visio" r:id="rId7" imgW="5928170" imgH="4083939" progId="Visio.Drawing.11">
              <p:embed/>
            </p:oleObj>
          </a:graphicData>
        </a:graphic>
      </p:graphicFrame>
      <p:sp>
        <p:nvSpPr>
          <p:cNvPr id="11" name="TextBox 10"/>
          <p:cNvSpPr txBox="1"/>
          <p:nvPr/>
        </p:nvSpPr>
        <p:spPr>
          <a:xfrm>
            <a:off x="3640823" y="1728131"/>
            <a:ext cx="2617833" cy="584775"/>
          </a:xfrm>
          <a:prstGeom prst="rect">
            <a:avLst/>
          </a:prstGeom>
          <a:solidFill>
            <a:schemeClr val="bg1"/>
          </a:solidFill>
          <a:ln w="15875">
            <a:solidFill>
              <a:srgbClr val="FF0000"/>
            </a:solidFill>
          </a:ln>
        </p:spPr>
        <p:txBody>
          <a:bodyPr wrap="none" rtlCol="0">
            <a:spAutoFit/>
          </a:bodyPr>
          <a:lstStyle/>
          <a:p>
            <a:r>
              <a:rPr lang="en-US" sz="1600" b="1" dirty="0" smtClean="0">
                <a:solidFill>
                  <a:srgbClr val="FF0000"/>
                </a:solidFill>
              </a:rPr>
              <a:t>Will this circuit behavior </a:t>
            </a:r>
          </a:p>
          <a:p>
            <a:r>
              <a:rPr lang="en-US" sz="1600" b="1" dirty="0" smtClean="0">
                <a:solidFill>
                  <a:srgbClr val="FF0000"/>
                </a:solidFill>
              </a:rPr>
              <a:t>get you a raise in pay?</a:t>
            </a:r>
            <a:endParaRPr lang="en-US" sz="1600" b="1" dirty="0">
              <a:solidFill>
                <a:srgbClr val="FF0000"/>
              </a:solidFill>
            </a:endParaRPr>
          </a:p>
        </p:txBody>
      </p:sp>
      <p:sp>
        <p:nvSpPr>
          <p:cNvPr id="12" name="Line 7"/>
          <p:cNvSpPr>
            <a:spLocks noChangeShapeType="1"/>
          </p:cNvSpPr>
          <p:nvPr/>
        </p:nvSpPr>
        <p:spPr bwMode="auto">
          <a:xfrm flipH="1">
            <a:off x="4244828" y="2315361"/>
            <a:ext cx="427839" cy="989901"/>
          </a:xfrm>
          <a:prstGeom prst="line">
            <a:avLst/>
          </a:prstGeom>
          <a:noFill/>
          <a:ln w="31750">
            <a:solidFill>
              <a:srgbClr val="FF0000"/>
            </a:solidFill>
            <a:round/>
            <a:headEnd/>
            <a:tailEnd type="triangle" w="lg" len="lg"/>
          </a:ln>
        </p:spPr>
        <p:txBody>
          <a:bodyPr/>
          <a:lstStyle/>
          <a:p>
            <a:endParaRPr lang="en-US" dirty="0"/>
          </a:p>
        </p:txBody>
      </p:sp>
      <p:sp>
        <p:nvSpPr>
          <p:cNvPr id="13" name="Line 7"/>
          <p:cNvSpPr>
            <a:spLocks noChangeShapeType="1"/>
          </p:cNvSpPr>
          <p:nvPr/>
        </p:nvSpPr>
        <p:spPr bwMode="auto">
          <a:xfrm>
            <a:off x="5201173" y="2315361"/>
            <a:ext cx="973123" cy="906011"/>
          </a:xfrm>
          <a:prstGeom prst="line">
            <a:avLst/>
          </a:prstGeom>
          <a:noFill/>
          <a:ln w="31750">
            <a:solidFill>
              <a:srgbClr val="FF0000"/>
            </a:solidFill>
            <a:round/>
            <a:headEnd/>
            <a:tailEnd type="triangle" w="lg" len="lg"/>
          </a:ln>
        </p:spPr>
        <p:txBody>
          <a:bodyPr/>
          <a:lstStyle/>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22" name="Picture 6"/>
          <p:cNvPicPr>
            <a:picLocks noChangeAspect="1" noChangeArrowheads="1"/>
          </p:cNvPicPr>
          <p:nvPr/>
        </p:nvPicPr>
        <p:blipFill>
          <a:blip r:embed="rId3" cstate="print"/>
          <a:srcRect/>
          <a:stretch>
            <a:fillRect/>
          </a:stretch>
        </p:blipFill>
        <p:spPr bwMode="auto">
          <a:xfrm>
            <a:off x="25167" y="578840"/>
            <a:ext cx="9040512" cy="5687139"/>
          </a:xfrm>
          <a:prstGeom prst="rect">
            <a:avLst/>
          </a:prstGeom>
          <a:noFill/>
          <a:ln w="9525">
            <a:noFill/>
            <a:miter lim="800000"/>
            <a:headEnd/>
            <a:tailEnd/>
          </a:ln>
          <a:effectLst/>
        </p:spPr>
      </p:pic>
      <p:sp>
        <p:nvSpPr>
          <p:cNvPr id="64514" name="Slide Number Placeholder 4"/>
          <p:cNvSpPr>
            <a:spLocks noGrp="1"/>
          </p:cNvSpPr>
          <p:nvPr>
            <p:ph type="sldNum" sz="quarter" idx="10"/>
          </p:nvPr>
        </p:nvSpPr>
        <p:spPr>
          <a:noFill/>
        </p:spPr>
        <p:txBody>
          <a:bodyPr/>
          <a:lstStyle/>
          <a:p>
            <a:fld id="{DE7B9739-58BD-475F-9D9C-6F31C614322B}" type="slidenum">
              <a:rPr lang="en-US"/>
              <a:pPr/>
              <a:t>34</a:t>
            </a:fld>
            <a:endParaRPr lang="en-US" dirty="0"/>
          </a:p>
        </p:txBody>
      </p:sp>
      <p:sp>
        <p:nvSpPr>
          <p:cNvPr id="64515" name="Rectangle 2"/>
          <p:cNvSpPr>
            <a:spLocks noGrp="1" noChangeArrowheads="1"/>
          </p:cNvSpPr>
          <p:nvPr>
            <p:ph type="title"/>
          </p:nvPr>
        </p:nvSpPr>
        <p:spPr bwMode="auto">
          <a:xfrm>
            <a:off x="315286" y="165581"/>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Loaded Aol</a:t>
            </a:r>
            <a:endParaRPr lang="el-GR" sz="2800" b="1" dirty="0" smtClean="0">
              <a:solidFill>
                <a:srgbClr val="C00000"/>
              </a:solidFill>
            </a:endParaRPr>
          </a:p>
        </p:txBody>
      </p:sp>
      <p:pic>
        <p:nvPicPr>
          <p:cNvPr id="470020" name="Picture 4"/>
          <p:cNvPicPr>
            <a:picLocks noChangeAspect="1" noChangeArrowheads="1"/>
          </p:cNvPicPr>
          <p:nvPr/>
        </p:nvPicPr>
        <p:blipFill>
          <a:blip r:embed="rId4" cstate="print"/>
          <a:srcRect l="2304" t="7365" r="3158" b="7166"/>
          <a:stretch>
            <a:fillRect/>
          </a:stretch>
        </p:blipFill>
        <p:spPr bwMode="auto">
          <a:xfrm>
            <a:off x="4372681" y="83890"/>
            <a:ext cx="4720985" cy="1803633"/>
          </a:xfrm>
          <a:prstGeom prst="rect">
            <a:avLst/>
          </a:prstGeom>
          <a:solidFill>
            <a:schemeClr val="bg1"/>
          </a:solidFill>
          <a:ln w="9525">
            <a:noFill/>
            <a:miter lim="800000"/>
            <a:headEnd/>
            <a:tailEnd/>
          </a:ln>
          <a:effectLst/>
        </p:spPr>
      </p:pic>
      <p:pic>
        <p:nvPicPr>
          <p:cNvPr id="14" name="Picture 15"/>
          <p:cNvPicPr>
            <a:picLocks noChangeAspect="1" noChangeArrowheads="1"/>
          </p:cNvPicPr>
          <p:nvPr/>
        </p:nvPicPr>
        <p:blipFill>
          <a:blip r:embed="rId5" cstate="print"/>
          <a:srcRect/>
          <a:stretch>
            <a:fillRect/>
          </a:stretch>
        </p:blipFill>
        <p:spPr bwMode="auto">
          <a:xfrm>
            <a:off x="5873692" y="3975683"/>
            <a:ext cx="762000" cy="741363"/>
          </a:xfrm>
          <a:prstGeom prst="rect">
            <a:avLst/>
          </a:prstGeom>
          <a:solidFill>
            <a:schemeClr val="bg1"/>
          </a:solidFill>
          <a:ln w="9525" algn="ctr">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8" name="Picture 6"/>
          <p:cNvPicPr>
            <a:picLocks noChangeAspect="1" noChangeArrowheads="1"/>
          </p:cNvPicPr>
          <p:nvPr/>
        </p:nvPicPr>
        <p:blipFill>
          <a:blip r:embed="rId3" cstate="print"/>
          <a:srcRect l="3749" t="6451" r="2823" b="6219"/>
          <a:stretch>
            <a:fillRect/>
          </a:stretch>
        </p:blipFill>
        <p:spPr bwMode="auto">
          <a:xfrm>
            <a:off x="145146" y="635003"/>
            <a:ext cx="4702628" cy="2554514"/>
          </a:xfrm>
          <a:prstGeom prst="rect">
            <a:avLst/>
          </a:prstGeom>
          <a:noFill/>
          <a:ln w="9525">
            <a:noFill/>
            <a:miter lim="800000"/>
            <a:headEnd/>
            <a:tailEnd/>
          </a:ln>
          <a:effectLst/>
        </p:spPr>
      </p:pic>
      <p:sp>
        <p:nvSpPr>
          <p:cNvPr id="64514" name="Slide Number Placeholder 4"/>
          <p:cNvSpPr>
            <a:spLocks noGrp="1"/>
          </p:cNvSpPr>
          <p:nvPr>
            <p:ph type="sldNum" sz="quarter" idx="10"/>
          </p:nvPr>
        </p:nvSpPr>
        <p:spPr>
          <a:noFill/>
        </p:spPr>
        <p:txBody>
          <a:bodyPr/>
          <a:lstStyle/>
          <a:p>
            <a:fld id="{DE7B9739-58BD-475F-9D9C-6F31C614322B}" type="slidenum">
              <a:rPr lang="en-US"/>
              <a:pPr/>
              <a:t>35</a:t>
            </a:fld>
            <a:endParaRPr lang="en-US" dirty="0"/>
          </a:p>
        </p:txBody>
      </p:sp>
      <p:sp>
        <p:nvSpPr>
          <p:cNvPr id="64515" name="Rectangle 2"/>
          <p:cNvSpPr>
            <a:spLocks noGrp="1" noChangeArrowheads="1"/>
          </p:cNvSpPr>
          <p:nvPr>
            <p:ph type="title"/>
          </p:nvPr>
        </p:nvSpPr>
        <p:spPr bwMode="auto">
          <a:xfrm>
            <a:off x="149803" y="153097"/>
            <a:ext cx="3758268"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Loaded Aol Model</a:t>
            </a:r>
            <a:endParaRPr lang="el-GR" sz="2800" b="1" dirty="0" smtClean="0">
              <a:solidFill>
                <a:srgbClr val="C00000"/>
              </a:solidFill>
            </a:endParaRPr>
          </a:p>
        </p:txBody>
      </p:sp>
      <p:pic>
        <p:nvPicPr>
          <p:cNvPr id="468996" name="Picture 4"/>
          <p:cNvPicPr>
            <a:picLocks noChangeAspect="1" noChangeArrowheads="1"/>
          </p:cNvPicPr>
          <p:nvPr/>
        </p:nvPicPr>
        <p:blipFill>
          <a:blip r:embed="rId4" cstate="print"/>
          <a:srcRect/>
          <a:stretch>
            <a:fillRect/>
          </a:stretch>
        </p:blipFill>
        <p:spPr bwMode="auto">
          <a:xfrm>
            <a:off x="3886199" y="3386951"/>
            <a:ext cx="4803343" cy="2910500"/>
          </a:xfrm>
          <a:prstGeom prst="rect">
            <a:avLst/>
          </a:prstGeom>
          <a:noFill/>
          <a:ln w="9525">
            <a:noFill/>
            <a:miter lim="800000"/>
            <a:headEnd/>
            <a:tailEnd/>
          </a:ln>
          <a:effectLst/>
        </p:spPr>
      </p:pic>
      <p:pic>
        <p:nvPicPr>
          <p:cNvPr id="468997" name="Picture 5"/>
          <p:cNvPicPr>
            <a:picLocks noChangeAspect="1" noChangeArrowheads="1"/>
          </p:cNvPicPr>
          <p:nvPr/>
        </p:nvPicPr>
        <p:blipFill>
          <a:blip r:embed="rId5" cstate="print"/>
          <a:srcRect/>
          <a:stretch>
            <a:fillRect/>
          </a:stretch>
        </p:blipFill>
        <p:spPr bwMode="auto">
          <a:xfrm>
            <a:off x="5346095" y="0"/>
            <a:ext cx="3797905" cy="2976317"/>
          </a:xfrm>
          <a:prstGeom prst="rect">
            <a:avLst/>
          </a:prstGeom>
          <a:noFill/>
          <a:ln w="9525">
            <a:noFill/>
            <a:miter lim="800000"/>
            <a:headEnd/>
            <a:tailEnd/>
          </a:ln>
          <a:effectLst/>
        </p:spPr>
      </p:pic>
      <p:sp>
        <p:nvSpPr>
          <p:cNvPr id="8" name="Line 7"/>
          <p:cNvSpPr>
            <a:spLocks noChangeShapeType="1"/>
          </p:cNvSpPr>
          <p:nvPr/>
        </p:nvSpPr>
        <p:spPr bwMode="auto">
          <a:xfrm>
            <a:off x="4027714" y="2634343"/>
            <a:ext cx="1295399" cy="1012371"/>
          </a:xfrm>
          <a:prstGeom prst="line">
            <a:avLst/>
          </a:prstGeom>
          <a:noFill/>
          <a:ln w="31750">
            <a:solidFill>
              <a:srgbClr val="FF0000"/>
            </a:solidFill>
            <a:round/>
            <a:headEnd/>
            <a:tailEnd type="triangle" w="lg" len="lg"/>
          </a:ln>
        </p:spPr>
        <p:txBody>
          <a:bodyPr/>
          <a:lstStyle/>
          <a:p>
            <a:endParaRPr lang="en-US" dirty="0"/>
          </a:p>
        </p:txBody>
      </p:sp>
      <p:sp>
        <p:nvSpPr>
          <p:cNvPr id="9" name="Line 7"/>
          <p:cNvSpPr>
            <a:spLocks noChangeShapeType="1"/>
          </p:cNvSpPr>
          <p:nvPr/>
        </p:nvSpPr>
        <p:spPr bwMode="auto">
          <a:xfrm flipV="1">
            <a:off x="6190000" y="2079171"/>
            <a:ext cx="635343" cy="1520917"/>
          </a:xfrm>
          <a:prstGeom prst="line">
            <a:avLst/>
          </a:prstGeom>
          <a:noFill/>
          <a:ln w="31750">
            <a:solidFill>
              <a:srgbClr val="FF0000"/>
            </a:solidFill>
            <a:round/>
            <a:headEnd/>
            <a:tailEnd type="triangle" w="lg" len="lg"/>
          </a:ln>
        </p:spPr>
        <p:txBody>
          <a:bodyPr/>
          <a:lstStyle/>
          <a:p>
            <a:endParaRPr lang="en-US" dirty="0"/>
          </a:p>
        </p:txBody>
      </p:sp>
      <p:pic>
        <p:nvPicPr>
          <p:cNvPr id="718850" name="Picture 2"/>
          <p:cNvPicPr>
            <a:picLocks noChangeAspect="1" noChangeArrowheads="1"/>
          </p:cNvPicPr>
          <p:nvPr/>
        </p:nvPicPr>
        <p:blipFill>
          <a:blip r:embed="rId6" cstate="print"/>
          <a:srcRect/>
          <a:stretch>
            <a:fillRect/>
          </a:stretch>
        </p:blipFill>
        <p:spPr bwMode="auto">
          <a:xfrm>
            <a:off x="174109" y="3505200"/>
            <a:ext cx="3704119" cy="2775859"/>
          </a:xfrm>
          <a:prstGeom prst="rect">
            <a:avLst/>
          </a:prstGeom>
          <a:noFill/>
          <a:ln w="9525">
            <a:solidFill>
              <a:srgbClr val="FF0000"/>
            </a:solidFill>
            <a:miter lim="800000"/>
            <a:headEnd/>
            <a:tailEnd/>
          </a:ln>
          <a:effectLst/>
        </p:spPr>
      </p:pic>
      <p:sp>
        <p:nvSpPr>
          <p:cNvPr id="11" name="Line 7"/>
          <p:cNvSpPr>
            <a:spLocks noChangeShapeType="1"/>
          </p:cNvSpPr>
          <p:nvPr/>
        </p:nvSpPr>
        <p:spPr bwMode="auto">
          <a:xfrm flipH="1">
            <a:off x="3886198" y="4942114"/>
            <a:ext cx="1611087" cy="283029"/>
          </a:xfrm>
          <a:prstGeom prst="line">
            <a:avLst/>
          </a:prstGeom>
          <a:noFill/>
          <a:ln w="38100">
            <a:solidFill>
              <a:srgbClr val="FF0000"/>
            </a:solidFill>
            <a:prstDash val="dash"/>
            <a:round/>
            <a:headEnd/>
            <a:tailEnd type="triangle" w="lg" len="lg"/>
          </a:ln>
        </p:spPr>
        <p:txBody>
          <a:bodyPr/>
          <a:lstStyle/>
          <a:p>
            <a:endParaRPr lang="en-US" dirty="0"/>
          </a:p>
        </p:txBody>
      </p:sp>
      <p:sp>
        <p:nvSpPr>
          <p:cNvPr id="13" name="Oval 12"/>
          <p:cNvSpPr/>
          <p:nvPr/>
        </p:nvSpPr>
        <p:spPr>
          <a:xfrm>
            <a:off x="5519057" y="4582886"/>
            <a:ext cx="838200" cy="8055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36</a:t>
            </a:fld>
            <a:endParaRPr lang="en-US" dirty="0"/>
          </a:p>
        </p:txBody>
      </p:sp>
      <p:sp>
        <p:nvSpPr>
          <p:cNvPr id="64515" name="Rectangle 2"/>
          <p:cNvSpPr>
            <a:spLocks noGrp="1" noChangeArrowheads="1"/>
          </p:cNvSpPr>
          <p:nvPr>
            <p:ph type="title"/>
          </p:nvPr>
        </p:nvSpPr>
        <p:spPr bwMode="auto">
          <a:xfrm>
            <a:off x="306897" y="299036"/>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Loaded Aol Model</a:t>
            </a:r>
            <a:endParaRPr lang="el-GR" sz="2800" b="1" dirty="0" smtClean="0">
              <a:solidFill>
                <a:srgbClr val="C00000"/>
              </a:solidFill>
            </a:endParaRPr>
          </a:p>
        </p:txBody>
      </p:sp>
      <p:graphicFrame>
        <p:nvGraphicFramePr>
          <p:cNvPr id="6" name="Object 11"/>
          <p:cNvGraphicFramePr>
            <a:graphicFrameLocks noChangeAspect="1"/>
          </p:cNvGraphicFramePr>
          <p:nvPr/>
        </p:nvGraphicFramePr>
        <p:xfrm>
          <a:off x="2969703" y="984047"/>
          <a:ext cx="6107185" cy="4589706"/>
        </p:xfrm>
        <a:graphic>
          <a:graphicData uri="http://schemas.openxmlformats.org/presentationml/2006/ole">
            <p:oleObj spid="_x0000_s471042" name="Visio" r:id="rId4" imgW="5569268" imgH="4184523" progId="Visio.Drawing.11">
              <p:embed/>
            </p:oleObj>
          </a:graphicData>
        </a:graphic>
      </p:graphicFrame>
      <p:pic>
        <p:nvPicPr>
          <p:cNvPr id="471043" name="Picture 3"/>
          <p:cNvPicPr>
            <a:picLocks noChangeAspect="1" noChangeArrowheads="1"/>
          </p:cNvPicPr>
          <p:nvPr/>
        </p:nvPicPr>
        <p:blipFill>
          <a:blip r:embed="rId5" cstate="print"/>
          <a:srcRect/>
          <a:stretch>
            <a:fillRect/>
          </a:stretch>
        </p:blipFill>
        <p:spPr bwMode="auto">
          <a:xfrm>
            <a:off x="0" y="761861"/>
            <a:ext cx="3020037" cy="2366723"/>
          </a:xfrm>
          <a:prstGeom prst="rect">
            <a:avLst/>
          </a:prstGeom>
          <a:noFill/>
          <a:ln w="9525">
            <a:noFill/>
            <a:miter lim="800000"/>
            <a:headEnd/>
            <a:tailEnd/>
          </a:ln>
          <a:effectLst/>
        </p:spPr>
      </p:pic>
      <p:sp>
        <p:nvSpPr>
          <p:cNvPr id="10" name="TextBox 9"/>
          <p:cNvSpPr txBox="1"/>
          <p:nvPr/>
        </p:nvSpPr>
        <p:spPr>
          <a:xfrm flipH="1">
            <a:off x="5506949" y="751235"/>
            <a:ext cx="566679" cy="369332"/>
          </a:xfrm>
          <a:prstGeom prst="rect">
            <a:avLst/>
          </a:prstGeom>
          <a:noFill/>
        </p:spPr>
        <p:txBody>
          <a:bodyPr wrap="square" rtlCol="0">
            <a:spAutoFit/>
          </a:bodyPr>
          <a:lstStyle/>
          <a:p>
            <a:r>
              <a:rPr lang="en-US" b="1" dirty="0" smtClean="0"/>
              <a:t>fp2</a:t>
            </a:r>
            <a:endParaRPr lang="en-US" b="1" dirty="0"/>
          </a:p>
        </p:txBody>
      </p:sp>
      <p:graphicFrame>
        <p:nvGraphicFramePr>
          <p:cNvPr id="11" name="Object 10"/>
          <p:cNvGraphicFramePr>
            <a:graphicFrameLocks noChangeAspect="1"/>
          </p:cNvGraphicFramePr>
          <p:nvPr/>
        </p:nvGraphicFramePr>
        <p:xfrm>
          <a:off x="249484" y="3272288"/>
          <a:ext cx="2600091" cy="826519"/>
        </p:xfrm>
        <a:graphic>
          <a:graphicData uri="http://schemas.openxmlformats.org/presentationml/2006/ole">
            <p:oleObj spid="_x0000_s471044" name="Equation" r:id="rId6" imgW="1917360" imgH="60948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37</a:t>
            </a:fld>
            <a:endParaRPr lang="en-US" dirty="0"/>
          </a:p>
        </p:txBody>
      </p:sp>
      <p:sp>
        <p:nvSpPr>
          <p:cNvPr id="64515" name="Rectangle 2"/>
          <p:cNvSpPr>
            <a:spLocks noGrp="1" noChangeArrowheads="1"/>
          </p:cNvSpPr>
          <p:nvPr>
            <p:ph type="title"/>
          </p:nvPr>
        </p:nvSpPr>
        <p:spPr bwMode="auto">
          <a:xfrm>
            <a:off x="306897" y="291416"/>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Loaded Aol Model</a:t>
            </a:r>
            <a:endParaRPr lang="el-GR" sz="2800" b="1" dirty="0" smtClean="0">
              <a:solidFill>
                <a:srgbClr val="C00000"/>
              </a:solidFill>
            </a:endParaRPr>
          </a:p>
        </p:txBody>
      </p:sp>
      <p:sp>
        <p:nvSpPr>
          <p:cNvPr id="5" name="Text Box 3"/>
          <p:cNvSpPr txBox="1">
            <a:spLocks noChangeArrowheads="1"/>
          </p:cNvSpPr>
          <p:nvPr/>
        </p:nvSpPr>
        <p:spPr bwMode="auto">
          <a:xfrm>
            <a:off x="4176975" y="1903238"/>
            <a:ext cx="312737" cy="769441"/>
          </a:xfrm>
          <a:prstGeom prst="rect">
            <a:avLst/>
          </a:prstGeom>
          <a:noFill/>
          <a:ln w="9525">
            <a:noFill/>
            <a:miter lim="800000"/>
            <a:headEnd/>
            <a:tailEnd/>
          </a:ln>
        </p:spPr>
        <p:txBody>
          <a:bodyPr>
            <a:spAutoFit/>
          </a:bodyPr>
          <a:lstStyle/>
          <a:p>
            <a:pPr>
              <a:spcBef>
                <a:spcPct val="50000"/>
              </a:spcBef>
            </a:pPr>
            <a:r>
              <a:rPr lang="en-US" sz="4400" b="1" dirty="0" smtClean="0">
                <a:solidFill>
                  <a:srgbClr val="0000FF"/>
                </a:solidFill>
              </a:rPr>
              <a:t>+</a:t>
            </a:r>
            <a:endParaRPr lang="en-US" sz="4400" b="1" dirty="0">
              <a:solidFill>
                <a:srgbClr val="0000FF"/>
              </a:solidFill>
            </a:endParaRPr>
          </a:p>
        </p:txBody>
      </p:sp>
      <p:sp>
        <p:nvSpPr>
          <p:cNvPr id="6" name="Text Box 4"/>
          <p:cNvSpPr txBox="1">
            <a:spLocks noChangeArrowheads="1"/>
          </p:cNvSpPr>
          <p:nvPr/>
        </p:nvSpPr>
        <p:spPr bwMode="auto">
          <a:xfrm>
            <a:off x="1247208" y="4285434"/>
            <a:ext cx="581592" cy="769441"/>
          </a:xfrm>
          <a:prstGeom prst="rect">
            <a:avLst/>
          </a:prstGeom>
          <a:noFill/>
          <a:ln w="9525">
            <a:noFill/>
            <a:miter lim="800000"/>
            <a:headEnd/>
            <a:tailEnd/>
          </a:ln>
        </p:spPr>
        <p:txBody>
          <a:bodyPr wrap="square">
            <a:spAutoFit/>
          </a:bodyPr>
          <a:lstStyle/>
          <a:p>
            <a:pPr>
              <a:spcBef>
                <a:spcPct val="50000"/>
              </a:spcBef>
            </a:pPr>
            <a:r>
              <a:rPr lang="en-US" sz="4400" b="1" dirty="0">
                <a:solidFill>
                  <a:srgbClr val="0000FF"/>
                </a:solidFill>
              </a:rPr>
              <a:t>=</a:t>
            </a:r>
          </a:p>
        </p:txBody>
      </p:sp>
      <p:graphicFrame>
        <p:nvGraphicFramePr>
          <p:cNvPr id="7" name="Object 5"/>
          <p:cNvGraphicFramePr>
            <a:graphicFrameLocks noChangeAspect="1"/>
          </p:cNvGraphicFramePr>
          <p:nvPr/>
        </p:nvGraphicFramePr>
        <p:xfrm>
          <a:off x="4629150" y="918041"/>
          <a:ext cx="4514850" cy="2546350"/>
        </p:xfrm>
        <a:graphic>
          <a:graphicData uri="http://schemas.openxmlformats.org/presentationml/2006/ole">
            <p:oleObj spid="_x0000_s472066" name="Visio" r:id="rId4" imgW="5606402" imgH="4183431" progId="Visio.Drawing.11">
              <p:embed/>
            </p:oleObj>
          </a:graphicData>
        </a:graphic>
      </p:graphicFrame>
      <p:graphicFrame>
        <p:nvGraphicFramePr>
          <p:cNvPr id="8" name="Object 6"/>
          <p:cNvGraphicFramePr>
            <a:graphicFrameLocks noChangeAspect="1"/>
          </p:cNvGraphicFramePr>
          <p:nvPr/>
        </p:nvGraphicFramePr>
        <p:xfrm>
          <a:off x="0" y="888330"/>
          <a:ext cx="4391025" cy="2586038"/>
        </p:xfrm>
        <a:graphic>
          <a:graphicData uri="http://schemas.openxmlformats.org/presentationml/2006/ole">
            <p:oleObj spid="_x0000_s472067" name="Visio" r:id="rId5" imgW="5569268" imgH="4184523" progId="Visio.Drawing.11">
              <p:embed/>
            </p:oleObj>
          </a:graphicData>
        </a:graphic>
      </p:graphicFrame>
      <p:graphicFrame>
        <p:nvGraphicFramePr>
          <p:cNvPr id="9" name="Object 7"/>
          <p:cNvGraphicFramePr>
            <a:graphicFrameLocks noChangeAspect="1"/>
          </p:cNvGraphicFramePr>
          <p:nvPr/>
        </p:nvGraphicFramePr>
        <p:xfrm>
          <a:off x="1935163" y="3533775"/>
          <a:ext cx="5568950" cy="2765425"/>
        </p:xfrm>
        <a:graphic>
          <a:graphicData uri="http://schemas.openxmlformats.org/presentationml/2006/ole">
            <p:oleObj spid="_x0000_s472068" name="Visio" r:id="rId6" imgW="5569268" imgH="4184523" progId="Visio.Drawing.11">
              <p:embed/>
            </p:oleObj>
          </a:graphicData>
        </a:graphic>
      </p:graphicFrame>
      <p:sp>
        <p:nvSpPr>
          <p:cNvPr id="10" name="Text Box 8"/>
          <p:cNvSpPr txBox="1">
            <a:spLocks noChangeArrowheads="1"/>
          </p:cNvSpPr>
          <p:nvPr/>
        </p:nvSpPr>
        <p:spPr bwMode="auto">
          <a:xfrm>
            <a:off x="3308220" y="1099599"/>
            <a:ext cx="674687" cy="369332"/>
          </a:xfrm>
          <a:prstGeom prst="rect">
            <a:avLst/>
          </a:prstGeom>
          <a:solidFill>
            <a:schemeClr val="bg1"/>
          </a:solidFill>
          <a:ln w="9525">
            <a:noFill/>
            <a:miter lim="800000"/>
            <a:headEnd/>
            <a:tailEnd/>
          </a:ln>
        </p:spPr>
        <p:txBody>
          <a:bodyPr>
            <a:spAutoFit/>
          </a:bodyPr>
          <a:lstStyle/>
          <a:p>
            <a:pPr>
              <a:spcBef>
                <a:spcPct val="50000"/>
              </a:spcBef>
            </a:pPr>
            <a:r>
              <a:rPr lang="en-US" b="1" dirty="0" smtClean="0"/>
              <a:t>Aol</a:t>
            </a:r>
            <a:endParaRPr lang="en-US" b="1" dirty="0"/>
          </a:p>
        </p:txBody>
      </p:sp>
      <p:sp>
        <p:nvSpPr>
          <p:cNvPr id="11" name="Text Box 9"/>
          <p:cNvSpPr txBox="1">
            <a:spLocks noChangeArrowheads="1"/>
          </p:cNvSpPr>
          <p:nvPr/>
        </p:nvSpPr>
        <p:spPr bwMode="auto">
          <a:xfrm>
            <a:off x="7649391" y="1135194"/>
            <a:ext cx="1175828" cy="369332"/>
          </a:xfrm>
          <a:prstGeom prst="rect">
            <a:avLst/>
          </a:prstGeom>
          <a:solidFill>
            <a:schemeClr val="bg1"/>
          </a:solidFill>
          <a:ln w="9525">
            <a:noFill/>
            <a:miter lim="800000"/>
            <a:headEnd/>
            <a:tailEnd/>
          </a:ln>
        </p:spPr>
        <p:txBody>
          <a:bodyPr wrap="square">
            <a:spAutoFit/>
          </a:bodyPr>
          <a:lstStyle/>
          <a:p>
            <a:pPr>
              <a:spcBef>
                <a:spcPct val="50000"/>
              </a:spcBef>
            </a:pPr>
            <a:r>
              <a:rPr lang="en-US" b="1" dirty="0" smtClean="0"/>
              <a:t>Aol </a:t>
            </a:r>
            <a:r>
              <a:rPr lang="en-US" b="1" dirty="0"/>
              <a:t>Load</a:t>
            </a:r>
          </a:p>
        </p:txBody>
      </p:sp>
      <p:sp>
        <p:nvSpPr>
          <p:cNvPr id="12" name="Text Box 10"/>
          <p:cNvSpPr txBox="1">
            <a:spLocks noChangeArrowheads="1"/>
          </p:cNvSpPr>
          <p:nvPr/>
        </p:nvSpPr>
        <p:spPr bwMode="auto">
          <a:xfrm>
            <a:off x="5371300" y="3718158"/>
            <a:ext cx="1423784" cy="369332"/>
          </a:xfrm>
          <a:prstGeom prst="rect">
            <a:avLst/>
          </a:prstGeom>
          <a:solidFill>
            <a:schemeClr val="bg1"/>
          </a:solidFill>
          <a:ln w="9525">
            <a:noFill/>
            <a:miter lim="800000"/>
            <a:headEnd/>
            <a:tailEnd/>
          </a:ln>
        </p:spPr>
        <p:txBody>
          <a:bodyPr wrap="square">
            <a:spAutoFit/>
          </a:bodyPr>
          <a:lstStyle/>
          <a:p>
            <a:pPr>
              <a:spcBef>
                <a:spcPct val="50000"/>
              </a:spcBef>
            </a:pPr>
            <a:r>
              <a:rPr lang="en-US" b="1" dirty="0" smtClean="0"/>
              <a:t>Loaded Aol</a:t>
            </a:r>
            <a:endParaRPr lang="en-US" b="1" dirty="0"/>
          </a:p>
        </p:txBody>
      </p:sp>
      <p:sp>
        <p:nvSpPr>
          <p:cNvPr id="13" name="TextBox 12"/>
          <p:cNvSpPr txBox="1"/>
          <p:nvPr/>
        </p:nvSpPr>
        <p:spPr>
          <a:xfrm flipH="1">
            <a:off x="817503" y="1103573"/>
            <a:ext cx="491180" cy="307777"/>
          </a:xfrm>
          <a:prstGeom prst="rect">
            <a:avLst/>
          </a:prstGeom>
          <a:solidFill>
            <a:schemeClr val="bg1"/>
          </a:solidFill>
        </p:spPr>
        <p:txBody>
          <a:bodyPr wrap="square" rtlCol="0">
            <a:spAutoFit/>
          </a:bodyPr>
          <a:lstStyle/>
          <a:p>
            <a:r>
              <a:rPr lang="en-US" sz="1400" b="1" dirty="0" smtClean="0"/>
              <a:t>fp1</a:t>
            </a:r>
            <a:endParaRPr lang="en-US" sz="1400" b="1" dirty="0"/>
          </a:p>
        </p:txBody>
      </p:sp>
      <p:sp>
        <p:nvSpPr>
          <p:cNvPr id="14" name="TextBox 13"/>
          <p:cNvSpPr txBox="1"/>
          <p:nvPr/>
        </p:nvSpPr>
        <p:spPr>
          <a:xfrm flipH="1">
            <a:off x="2798703" y="3697169"/>
            <a:ext cx="491180" cy="307777"/>
          </a:xfrm>
          <a:prstGeom prst="rect">
            <a:avLst/>
          </a:prstGeom>
          <a:solidFill>
            <a:schemeClr val="bg1"/>
          </a:solidFill>
        </p:spPr>
        <p:txBody>
          <a:bodyPr wrap="square" rtlCol="0">
            <a:spAutoFit/>
          </a:bodyPr>
          <a:lstStyle/>
          <a:p>
            <a:r>
              <a:rPr lang="en-US" sz="1400" b="1" dirty="0" smtClean="0"/>
              <a:t>fp1</a:t>
            </a:r>
            <a:endParaRPr lang="en-US" sz="1400" b="1" dirty="0"/>
          </a:p>
        </p:txBody>
      </p:sp>
      <p:sp>
        <p:nvSpPr>
          <p:cNvPr id="15" name="TextBox 14"/>
          <p:cNvSpPr txBox="1"/>
          <p:nvPr/>
        </p:nvSpPr>
        <p:spPr>
          <a:xfrm flipH="1">
            <a:off x="6481470" y="677133"/>
            <a:ext cx="491180" cy="307777"/>
          </a:xfrm>
          <a:prstGeom prst="rect">
            <a:avLst/>
          </a:prstGeom>
          <a:solidFill>
            <a:schemeClr val="bg1"/>
          </a:solidFill>
        </p:spPr>
        <p:txBody>
          <a:bodyPr wrap="square" rtlCol="0">
            <a:spAutoFit/>
          </a:bodyPr>
          <a:lstStyle/>
          <a:p>
            <a:r>
              <a:rPr lang="en-US" sz="1400" b="1" dirty="0" smtClean="0"/>
              <a:t>fp2</a:t>
            </a:r>
            <a:endParaRPr lang="en-US" sz="1400" b="1" dirty="0"/>
          </a:p>
        </p:txBody>
      </p:sp>
      <p:sp>
        <p:nvSpPr>
          <p:cNvPr id="16" name="TextBox 15"/>
          <p:cNvSpPr txBox="1"/>
          <p:nvPr/>
        </p:nvSpPr>
        <p:spPr>
          <a:xfrm flipH="1">
            <a:off x="3998329" y="4032729"/>
            <a:ext cx="491180" cy="307777"/>
          </a:xfrm>
          <a:prstGeom prst="rect">
            <a:avLst/>
          </a:prstGeom>
          <a:solidFill>
            <a:schemeClr val="bg1"/>
          </a:solidFill>
        </p:spPr>
        <p:txBody>
          <a:bodyPr wrap="square" rtlCol="0">
            <a:spAutoFit/>
          </a:bodyPr>
          <a:lstStyle/>
          <a:p>
            <a:r>
              <a:rPr lang="en-US" sz="1400" b="1" dirty="0" smtClean="0"/>
              <a:t>fp2</a:t>
            </a:r>
            <a:endParaRPr lang="en-US" sz="1400" b="1" dirty="0"/>
          </a:p>
        </p:txBody>
      </p:sp>
      <p:sp>
        <p:nvSpPr>
          <p:cNvPr id="17" name="TextBox 16"/>
          <p:cNvSpPr txBox="1"/>
          <p:nvPr/>
        </p:nvSpPr>
        <p:spPr>
          <a:xfrm>
            <a:off x="167780" y="6358855"/>
            <a:ext cx="5436168" cy="369332"/>
          </a:xfrm>
          <a:prstGeom prst="rect">
            <a:avLst/>
          </a:prstGeom>
          <a:noFill/>
        </p:spPr>
        <p:txBody>
          <a:bodyPr wrap="none" rtlCol="0">
            <a:spAutoFit/>
          </a:bodyPr>
          <a:lstStyle/>
          <a:p>
            <a:r>
              <a:rPr lang="en-US" b="1" dirty="0" smtClean="0">
                <a:solidFill>
                  <a:srgbClr val="0000FF"/>
                </a:solidFill>
              </a:rPr>
              <a:t>Note: </a:t>
            </a:r>
            <a:r>
              <a:rPr lang="en-US" dirty="0" smtClean="0"/>
              <a:t>Addition on Bode Plots = Linear Multiplication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137" name="Picture 1"/>
          <p:cNvPicPr>
            <a:picLocks noChangeAspect="1" noChangeArrowheads="1"/>
          </p:cNvPicPr>
          <p:nvPr/>
        </p:nvPicPr>
        <p:blipFill>
          <a:blip r:embed="rId3" cstate="print"/>
          <a:srcRect/>
          <a:stretch>
            <a:fillRect/>
          </a:stretch>
        </p:blipFill>
        <p:spPr bwMode="auto">
          <a:xfrm>
            <a:off x="35860" y="1057836"/>
            <a:ext cx="8496071" cy="5344646"/>
          </a:xfrm>
          <a:prstGeom prst="rect">
            <a:avLst/>
          </a:prstGeom>
          <a:noFill/>
          <a:ln w="9525">
            <a:noFill/>
            <a:miter lim="800000"/>
            <a:headEnd/>
            <a:tailEnd/>
          </a:ln>
          <a:effectLst/>
        </p:spPr>
      </p:pic>
      <p:sp>
        <p:nvSpPr>
          <p:cNvPr id="64514" name="Slide Number Placeholder 4"/>
          <p:cNvSpPr>
            <a:spLocks noGrp="1"/>
          </p:cNvSpPr>
          <p:nvPr>
            <p:ph type="sldNum" sz="quarter" idx="10"/>
          </p:nvPr>
        </p:nvSpPr>
        <p:spPr>
          <a:noFill/>
        </p:spPr>
        <p:txBody>
          <a:bodyPr/>
          <a:lstStyle/>
          <a:p>
            <a:fld id="{DE7B9739-58BD-475F-9D9C-6F31C614322B}" type="slidenum">
              <a:rPr lang="en-US"/>
              <a:pPr/>
              <a:t>38</a:t>
            </a:fld>
            <a:endParaRPr lang="en-US" dirty="0"/>
          </a:p>
        </p:txBody>
      </p:sp>
      <p:sp>
        <p:nvSpPr>
          <p:cNvPr id="64515" name="Rectangle 2"/>
          <p:cNvSpPr>
            <a:spLocks noGrp="1" noChangeArrowheads="1"/>
          </p:cNvSpPr>
          <p:nvPr>
            <p:ph type="title"/>
          </p:nvPr>
        </p:nvSpPr>
        <p:spPr bwMode="auto">
          <a:xfrm>
            <a:off x="306897" y="291416"/>
            <a:ext cx="7239000" cy="84109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Loaded Aol – </a:t>
            </a:r>
            <a:br>
              <a:rPr lang="en-US" sz="2800" b="1" dirty="0" smtClean="0">
                <a:solidFill>
                  <a:srgbClr val="C00000"/>
                </a:solidFill>
              </a:rPr>
            </a:br>
            <a:r>
              <a:rPr lang="en-US" sz="2800" b="1" dirty="0" smtClean="0">
                <a:solidFill>
                  <a:srgbClr val="C00000"/>
                </a:solidFill>
              </a:rPr>
              <a:t>Loop Gain &amp; Phase</a:t>
            </a:r>
            <a:endParaRPr lang="el-GR" sz="2800" b="1" dirty="0" smtClean="0">
              <a:solidFill>
                <a:srgbClr val="C00000"/>
              </a:solidFill>
            </a:endParaRPr>
          </a:p>
        </p:txBody>
      </p:sp>
      <p:pic>
        <p:nvPicPr>
          <p:cNvPr id="473091" name="Picture 3"/>
          <p:cNvPicPr>
            <a:picLocks noChangeAspect="1" noChangeArrowheads="1"/>
          </p:cNvPicPr>
          <p:nvPr/>
        </p:nvPicPr>
        <p:blipFill>
          <a:blip r:embed="rId4" cstate="print"/>
          <a:srcRect l="2989" t="8294" r="3218" b="7848"/>
          <a:stretch>
            <a:fillRect/>
          </a:stretch>
        </p:blipFill>
        <p:spPr bwMode="auto">
          <a:xfrm>
            <a:off x="4786887" y="125835"/>
            <a:ext cx="4239667" cy="1891224"/>
          </a:xfrm>
          <a:prstGeom prst="rect">
            <a:avLst/>
          </a:prstGeom>
          <a:solidFill>
            <a:schemeClr val="bg1"/>
          </a:solidFill>
          <a:ln w="9525">
            <a:noFill/>
            <a:miter lim="800000"/>
            <a:headEnd/>
            <a:tailEnd/>
          </a:ln>
          <a:effectLst/>
        </p:spPr>
      </p:pic>
      <p:sp>
        <p:nvSpPr>
          <p:cNvPr id="7" name="Rectangle 6"/>
          <p:cNvSpPr/>
          <p:nvPr/>
        </p:nvSpPr>
        <p:spPr>
          <a:xfrm>
            <a:off x="4259551" y="3355020"/>
            <a:ext cx="612397" cy="167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59245" y="4007387"/>
            <a:ext cx="1814920" cy="307777"/>
          </a:xfrm>
          <a:prstGeom prst="rect">
            <a:avLst/>
          </a:prstGeom>
          <a:solidFill>
            <a:schemeClr val="bg1"/>
          </a:solidFill>
          <a:ln w="15875">
            <a:solidFill>
              <a:srgbClr val="FF0000"/>
            </a:solidFill>
          </a:ln>
        </p:spPr>
        <p:txBody>
          <a:bodyPr wrap="none" rtlCol="0">
            <a:spAutoFit/>
          </a:bodyPr>
          <a:lstStyle/>
          <a:p>
            <a:r>
              <a:rPr lang="en-US" sz="1400" b="1" dirty="0" smtClean="0">
                <a:solidFill>
                  <a:srgbClr val="FF0000"/>
                </a:solidFill>
              </a:rPr>
              <a:t>Phase Margin at </a:t>
            </a:r>
            <a:r>
              <a:rPr lang="en-US" sz="1400" b="1" dirty="0" err="1" smtClean="0">
                <a:solidFill>
                  <a:srgbClr val="FF0000"/>
                </a:solidFill>
              </a:rPr>
              <a:t>fcl</a:t>
            </a:r>
            <a:endParaRPr lang="en-US" sz="1400" b="1" dirty="0">
              <a:solidFill>
                <a:srgbClr val="FF0000"/>
              </a:solidFill>
            </a:endParaRPr>
          </a:p>
        </p:txBody>
      </p:sp>
      <p:cxnSp>
        <p:nvCxnSpPr>
          <p:cNvPr id="10" name="Straight Arrow Connector 9"/>
          <p:cNvCxnSpPr>
            <a:stCxn id="8" idx="0"/>
            <a:endCxn id="7" idx="2"/>
          </p:cNvCxnSpPr>
          <p:nvPr/>
        </p:nvCxnSpPr>
        <p:spPr>
          <a:xfrm flipH="1" flipV="1">
            <a:off x="4565750" y="3522800"/>
            <a:ext cx="955" cy="48458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5"/>
          <p:cNvPicPr>
            <a:picLocks noChangeAspect="1" noChangeArrowheads="1"/>
          </p:cNvPicPr>
          <p:nvPr/>
        </p:nvPicPr>
        <p:blipFill>
          <a:blip r:embed="rId5" cstate="print"/>
          <a:srcRect/>
          <a:stretch>
            <a:fillRect/>
          </a:stretch>
        </p:blipFill>
        <p:spPr bwMode="auto">
          <a:xfrm>
            <a:off x="6698445" y="3554342"/>
            <a:ext cx="762000" cy="741363"/>
          </a:xfrm>
          <a:prstGeom prst="rect">
            <a:avLst/>
          </a:prstGeom>
          <a:solidFill>
            <a:schemeClr val="bg1"/>
          </a:solidFill>
          <a:ln w="9525" algn="ctr">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39</a:t>
            </a:fld>
            <a:endParaRPr lang="en-US" dirty="0"/>
          </a:p>
        </p:txBody>
      </p:sp>
      <p:sp>
        <p:nvSpPr>
          <p:cNvPr id="64515" name="Rectangle 2"/>
          <p:cNvSpPr>
            <a:spLocks noGrp="1" noChangeArrowheads="1"/>
          </p:cNvSpPr>
          <p:nvPr>
            <p:ph type="title"/>
          </p:nvPr>
        </p:nvSpPr>
        <p:spPr bwMode="auto">
          <a:xfrm>
            <a:off x="306897" y="291416"/>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Riso Compensation</a:t>
            </a:r>
            <a:endParaRPr lang="el-GR" sz="2800" b="1" dirty="0" smtClean="0">
              <a:solidFill>
                <a:srgbClr val="C00000"/>
              </a:solidFill>
            </a:endParaRPr>
          </a:p>
        </p:txBody>
      </p:sp>
      <p:pic>
        <p:nvPicPr>
          <p:cNvPr id="707588" name="Picture 4"/>
          <p:cNvPicPr>
            <a:picLocks noChangeAspect="1" noChangeArrowheads="1"/>
          </p:cNvPicPr>
          <p:nvPr/>
        </p:nvPicPr>
        <p:blipFill>
          <a:blip r:embed="rId3" cstate="print"/>
          <a:srcRect/>
          <a:stretch>
            <a:fillRect/>
          </a:stretch>
        </p:blipFill>
        <p:spPr bwMode="auto">
          <a:xfrm>
            <a:off x="599595" y="1397262"/>
            <a:ext cx="7518688" cy="3258628"/>
          </a:xfrm>
          <a:prstGeom prst="rect">
            <a:avLst/>
          </a:prstGeom>
          <a:noFill/>
          <a:ln w="9525">
            <a:noFill/>
            <a:miter lim="800000"/>
            <a:headEnd/>
            <a:tailEnd/>
          </a:ln>
          <a:effectLst/>
        </p:spPr>
      </p:pic>
      <p:sp>
        <p:nvSpPr>
          <p:cNvPr id="8" name="Oval 7"/>
          <p:cNvSpPr/>
          <p:nvPr/>
        </p:nvSpPr>
        <p:spPr>
          <a:xfrm>
            <a:off x="5436066" y="2323750"/>
            <a:ext cx="1166070" cy="931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59684" y="1065402"/>
            <a:ext cx="6646178" cy="461665"/>
          </a:xfrm>
          <a:prstGeom prst="rect">
            <a:avLst/>
          </a:prstGeom>
          <a:noFill/>
        </p:spPr>
        <p:txBody>
          <a:bodyPr wrap="none" rtlCol="0">
            <a:spAutoFit/>
          </a:bodyPr>
          <a:lstStyle/>
          <a:p>
            <a:r>
              <a:rPr lang="en-US" sz="2400" b="1" dirty="0" smtClean="0"/>
              <a:t>Riso will add a zero in the Loaded Aol Curve</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lstStyle/>
          <a:p>
            <a:r>
              <a:rPr lang="en-US" sz="2800" dirty="0" smtClean="0">
                <a:solidFill>
                  <a:srgbClr val="C00000"/>
                </a:solidFill>
              </a:rPr>
              <a:t>Just Plain Trouble!</a:t>
            </a:r>
          </a:p>
        </p:txBody>
      </p:sp>
      <p:sp>
        <p:nvSpPr>
          <p:cNvPr id="79876" name="Text Box 4"/>
          <p:cNvSpPr txBox="1">
            <a:spLocks noChangeArrowheads="1"/>
          </p:cNvSpPr>
          <p:nvPr/>
        </p:nvSpPr>
        <p:spPr bwMode="auto">
          <a:xfrm>
            <a:off x="501650" y="911225"/>
            <a:ext cx="3259138" cy="427038"/>
          </a:xfrm>
          <a:prstGeom prst="rect">
            <a:avLst/>
          </a:prstGeom>
          <a:noFill/>
          <a:ln w="9525">
            <a:noFill/>
            <a:miter lim="800000"/>
            <a:headEnd/>
            <a:tailEnd/>
          </a:ln>
        </p:spPr>
        <p:txBody>
          <a:bodyPr>
            <a:spAutoFit/>
          </a:bodyPr>
          <a:lstStyle/>
          <a:p>
            <a:pPr>
              <a:spcBef>
                <a:spcPct val="50000"/>
              </a:spcBef>
            </a:pPr>
            <a:r>
              <a:rPr lang="en-US" sz="2200" b="1" dirty="0"/>
              <a:t>Inverting Input Filter??</a:t>
            </a:r>
          </a:p>
        </p:txBody>
      </p:sp>
      <p:sp>
        <p:nvSpPr>
          <p:cNvPr id="79877" name="Text Box 6"/>
          <p:cNvSpPr txBox="1">
            <a:spLocks noChangeArrowheads="1"/>
          </p:cNvSpPr>
          <p:nvPr/>
        </p:nvSpPr>
        <p:spPr bwMode="auto">
          <a:xfrm>
            <a:off x="565150" y="3541713"/>
            <a:ext cx="2209800" cy="427037"/>
          </a:xfrm>
          <a:prstGeom prst="rect">
            <a:avLst/>
          </a:prstGeom>
          <a:noFill/>
          <a:ln w="9525">
            <a:noFill/>
            <a:miter lim="800000"/>
            <a:headEnd/>
            <a:tailEnd/>
          </a:ln>
        </p:spPr>
        <p:txBody>
          <a:bodyPr>
            <a:spAutoFit/>
          </a:bodyPr>
          <a:lstStyle/>
          <a:p>
            <a:pPr>
              <a:spcBef>
                <a:spcPct val="50000"/>
              </a:spcBef>
            </a:pPr>
            <a:r>
              <a:rPr lang="en-US" sz="2200" b="1" dirty="0"/>
              <a:t>Output Filter??</a:t>
            </a:r>
          </a:p>
        </p:txBody>
      </p:sp>
      <p:pic>
        <p:nvPicPr>
          <p:cNvPr id="79878" name="Picture 16"/>
          <p:cNvPicPr>
            <a:picLocks noChangeAspect="1" noChangeArrowheads="1"/>
          </p:cNvPicPr>
          <p:nvPr/>
        </p:nvPicPr>
        <p:blipFill>
          <a:blip r:embed="rId3" cstate="print"/>
          <a:srcRect l="5254"/>
          <a:stretch>
            <a:fillRect/>
          </a:stretch>
        </p:blipFill>
        <p:spPr bwMode="auto">
          <a:xfrm>
            <a:off x="0" y="4098925"/>
            <a:ext cx="3836988" cy="2068513"/>
          </a:xfrm>
          <a:prstGeom prst="rect">
            <a:avLst/>
          </a:prstGeom>
          <a:noFill/>
          <a:ln w="9525">
            <a:noFill/>
            <a:miter lim="800000"/>
            <a:headEnd/>
            <a:tailEnd/>
          </a:ln>
        </p:spPr>
      </p:pic>
      <p:pic>
        <p:nvPicPr>
          <p:cNvPr id="79879" name="Picture 17"/>
          <p:cNvPicPr>
            <a:picLocks noChangeAspect="1" noChangeArrowheads="1"/>
          </p:cNvPicPr>
          <p:nvPr/>
        </p:nvPicPr>
        <p:blipFill>
          <a:blip r:embed="rId4" cstate="print"/>
          <a:srcRect l="5585"/>
          <a:stretch>
            <a:fillRect/>
          </a:stretch>
        </p:blipFill>
        <p:spPr bwMode="auto">
          <a:xfrm>
            <a:off x="0" y="1341438"/>
            <a:ext cx="3784600" cy="1981200"/>
          </a:xfrm>
          <a:prstGeom prst="rect">
            <a:avLst/>
          </a:prstGeom>
          <a:noFill/>
          <a:ln w="9525">
            <a:noFill/>
            <a:miter lim="800000"/>
            <a:headEnd/>
            <a:tailEnd/>
          </a:ln>
        </p:spPr>
      </p:pic>
      <p:sp>
        <p:nvSpPr>
          <p:cNvPr id="79880" name="Text Box 20"/>
          <p:cNvSpPr txBox="1">
            <a:spLocks noChangeArrowheads="1"/>
          </p:cNvSpPr>
          <p:nvPr/>
        </p:nvSpPr>
        <p:spPr bwMode="auto">
          <a:xfrm>
            <a:off x="6180138" y="3608388"/>
            <a:ext cx="2097087" cy="427037"/>
          </a:xfrm>
          <a:prstGeom prst="rect">
            <a:avLst/>
          </a:prstGeom>
          <a:noFill/>
          <a:ln w="9525">
            <a:noFill/>
            <a:miter lim="800000"/>
            <a:headEnd/>
            <a:tailEnd/>
          </a:ln>
        </p:spPr>
        <p:txBody>
          <a:bodyPr>
            <a:spAutoFit/>
          </a:bodyPr>
          <a:lstStyle/>
          <a:p>
            <a:pPr>
              <a:spcBef>
                <a:spcPct val="50000"/>
              </a:spcBef>
            </a:pPr>
            <a:r>
              <a:rPr lang="en-US" sz="2200" b="1" dirty="0"/>
              <a:t>Oscillator</a:t>
            </a:r>
          </a:p>
        </p:txBody>
      </p:sp>
      <p:sp>
        <p:nvSpPr>
          <p:cNvPr id="79881" name="Text Box 21"/>
          <p:cNvSpPr txBox="1">
            <a:spLocks noChangeArrowheads="1"/>
          </p:cNvSpPr>
          <p:nvPr/>
        </p:nvSpPr>
        <p:spPr bwMode="auto">
          <a:xfrm>
            <a:off x="6189663" y="950913"/>
            <a:ext cx="2097087" cy="427037"/>
          </a:xfrm>
          <a:prstGeom prst="rect">
            <a:avLst/>
          </a:prstGeom>
          <a:noFill/>
          <a:ln w="9525">
            <a:noFill/>
            <a:miter lim="800000"/>
            <a:headEnd/>
            <a:tailEnd/>
          </a:ln>
        </p:spPr>
        <p:txBody>
          <a:bodyPr>
            <a:spAutoFit/>
          </a:bodyPr>
          <a:lstStyle/>
          <a:p>
            <a:pPr>
              <a:spcBef>
                <a:spcPct val="50000"/>
              </a:spcBef>
            </a:pPr>
            <a:r>
              <a:rPr lang="en-US" sz="2200" b="1" dirty="0"/>
              <a:t>Oscillator</a:t>
            </a:r>
          </a:p>
        </p:txBody>
      </p:sp>
      <p:pic>
        <p:nvPicPr>
          <p:cNvPr id="79882" name="Picture 22"/>
          <p:cNvPicPr>
            <a:picLocks noChangeAspect="1" noChangeArrowheads="1"/>
          </p:cNvPicPr>
          <p:nvPr/>
        </p:nvPicPr>
        <p:blipFill>
          <a:blip r:embed="rId5" cstate="print"/>
          <a:srcRect/>
          <a:stretch>
            <a:fillRect/>
          </a:stretch>
        </p:blipFill>
        <p:spPr bwMode="auto">
          <a:xfrm>
            <a:off x="4557713" y="1431925"/>
            <a:ext cx="4464050" cy="1992313"/>
          </a:xfrm>
          <a:prstGeom prst="rect">
            <a:avLst/>
          </a:prstGeom>
          <a:noFill/>
          <a:ln w="9525">
            <a:noFill/>
            <a:miter lim="800000"/>
            <a:headEnd/>
            <a:tailEnd/>
          </a:ln>
        </p:spPr>
      </p:pic>
      <p:pic>
        <p:nvPicPr>
          <p:cNvPr id="79883" name="Picture 23"/>
          <p:cNvPicPr>
            <a:picLocks noChangeAspect="1" noChangeArrowheads="1"/>
          </p:cNvPicPr>
          <p:nvPr/>
        </p:nvPicPr>
        <p:blipFill>
          <a:blip r:embed="rId5" cstate="print"/>
          <a:srcRect/>
          <a:stretch>
            <a:fillRect/>
          </a:stretch>
        </p:blipFill>
        <p:spPr bwMode="auto">
          <a:xfrm>
            <a:off x="4608513" y="4067175"/>
            <a:ext cx="4464050" cy="1992313"/>
          </a:xfrm>
          <a:prstGeom prst="rect">
            <a:avLst/>
          </a:prstGeom>
          <a:noFill/>
          <a:ln w="9525">
            <a:noFill/>
            <a:miter lim="800000"/>
            <a:headEnd/>
            <a:tailEnd/>
          </a:ln>
        </p:spPr>
      </p:pic>
      <p:sp>
        <p:nvSpPr>
          <p:cNvPr id="79884" name="Line 24"/>
          <p:cNvSpPr>
            <a:spLocks noChangeShapeType="1"/>
          </p:cNvSpPr>
          <p:nvPr/>
        </p:nvSpPr>
        <p:spPr bwMode="auto">
          <a:xfrm flipV="1">
            <a:off x="3681413" y="2638425"/>
            <a:ext cx="987425" cy="0"/>
          </a:xfrm>
          <a:prstGeom prst="line">
            <a:avLst/>
          </a:prstGeom>
          <a:noFill/>
          <a:ln w="63500">
            <a:solidFill>
              <a:srgbClr val="FF0000"/>
            </a:solidFill>
            <a:round/>
            <a:headEnd/>
            <a:tailEnd type="triangle" w="lg" len="lg"/>
          </a:ln>
        </p:spPr>
        <p:txBody>
          <a:bodyPr/>
          <a:lstStyle/>
          <a:p>
            <a:endParaRPr lang="en-US" dirty="0"/>
          </a:p>
        </p:txBody>
      </p:sp>
      <p:sp>
        <p:nvSpPr>
          <p:cNvPr id="79885" name="Line 25"/>
          <p:cNvSpPr>
            <a:spLocks noChangeShapeType="1"/>
          </p:cNvSpPr>
          <p:nvPr/>
        </p:nvSpPr>
        <p:spPr bwMode="auto">
          <a:xfrm flipV="1">
            <a:off x="3684588" y="5013325"/>
            <a:ext cx="914400" cy="0"/>
          </a:xfrm>
          <a:prstGeom prst="line">
            <a:avLst/>
          </a:prstGeom>
          <a:noFill/>
          <a:ln w="63500">
            <a:solidFill>
              <a:srgbClr val="FF0000"/>
            </a:solidFill>
            <a:round/>
            <a:headEnd/>
            <a:tailEnd type="triangle" w="lg" len="lg"/>
          </a:ln>
        </p:spPr>
        <p:txBody>
          <a:bodyPr/>
          <a:lstStyle/>
          <a:p>
            <a:endParaRPr lang="en-US" dirty="0"/>
          </a:p>
        </p:txBody>
      </p:sp>
      <p:sp>
        <p:nvSpPr>
          <p:cNvPr id="13"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862" name="Picture 6"/>
          <p:cNvPicPr>
            <a:picLocks noChangeAspect="1" noChangeArrowheads="1"/>
          </p:cNvPicPr>
          <p:nvPr/>
        </p:nvPicPr>
        <p:blipFill>
          <a:blip r:embed="rId3" cstate="print"/>
          <a:srcRect/>
          <a:stretch>
            <a:fillRect/>
          </a:stretch>
        </p:blipFill>
        <p:spPr bwMode="auto">
          <a:xfrm>
            <a:off x="75500" y="729842"/>
            <a:ext cx="8880486" cy="5586471"/>
          </a:xfrm>
          <a:prstGeom prst="rect">
            <a:avLst/>
          </a:prstGeom>
          <a:noFill/>
          <a:ln w="9525">
            <a:noFill/>
            <a:miter lim="800000"/>
            <a:headEnd/>
            <a:tailEnd/>
          </a:ln>
          <a:effectLst/>
        </p:spPr>
      </p:pic>
      <p:sp>
        <p:nvSpPr>
          <p:cNvPr id="64514" name="Slide Number Placeholder 4"/>
          <p:cNvSpPr>
            <a:spLocks noGrp="1"/>
          </p:cNvSpPr>
          <p:nvPr>
            <p:ph type="sldNum" sz="quarter" idx="10"/>
          </p:nvPr>
        </p:nvSpPr>
        <p:spPr>
          <a:noFill/>
        </p:spPr>
        <p:txBody>
          <a:bodyPr/>
          <a:lstStyle/>
          <a:p>
            <a:fld id="{DE7B9739-58BD-475F-9D9C-6F31C614322B}" type="slidenum">
              <a:rPr lang="en-US"/>
              <a:pPr/>
              <a:t>40</a:t>
            </a:fld>
            <a:endParaRPr lang="en-US" dirty="0"/>
          </a:p>
        </p:txBody>
      </p:sp>
      <p:sp>
        <p:nvSpPr>
          <p:cNvPr id="64515" name="Rectangle 2"/>
          <p:cNvSpPr>
            <a:spLocks noGrp="1" noChangeArrowheads="1"/>
          </p:cNvSpPr>
          <p:nvPr>
            <p:ph type="title"/>
          </p:nvPr>
        </p:nvSpPr>
        <p:spPr bwMode="auto">
          <a:xfrm>
            <a:off x="332064" y="148803"/>
            <a:ext cx="4105712" cy="83270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solidFill>
                  <a:srgbClr val="C00000"/>
                </a:solidFill>
              </a:rPr>
              <a:t>Riso Compensation </a:t>
            </a:r>
            <a:br>
              <a:rPr lang="en-US" sz="2400" b="1" dirty="0" smtClean="0">
                <a:solidFill>
                  <a:srgbClr val="C00000"/>
                </a:solidFill>
              </a:rPr>
            </a:br>
            <a:r>
              <a:rPr lang="en-US" sz="2400" b="1" dirty="0" smtClean="0">
                <a:solidFill>
                  <a:srgbClr val="C00000"/>
                </a:solidFill>
              </a:rPr>
              <a:t>Results</a:t>
            </a:r>
            <a:endParaRPr lang="el-GR" sz="2400" b="1" dirty="0" smtClean="0">
              <a:solidFill>
                <a:srgbClr val="C00000"/>
              </a:solidFill>
            </a:endParaRPr>
          </a:p>
        </p:txBody>
      </p:sp>
      <p:pic>
        <p:nvPicPr>
          <p:cNvPr id="505858" name="Picture 2"/>
          <p:cNvPicPr>
            <a:picLocks noChangeAspect="1" noChangeArrowheads="1"/>
          </p:cNvPicPr>
          <p:nvPr/>
        </p:nvPicPr>
        <p:blipFill>
          <a:blip r:embed="rId4" cstate="print"/>
          <a:srcRect l="3548" t="7606" r="2793" b="8324"/>
          <a:stretch>
            <a:fillRect/>
          </a:stretch>
        </p:blipFill>
        <p:spPr bwMode="auto">
          <a:xfrm>
            <a:off x="4798503" y="159391"/>
            <a:ext cx="4219662" cy="1761688"/>
          </a:xfrm>
          <a:prstGeom prst="rect">
            <a:avLst/>
          </a:prstGeom>
          <a:solidFill>
            <a:schemeClr val="bg1"/>
          </a:solidFill>
          <a:ln w="9525">
            <a:noFill/>
            <a:miter lim="800000"/>
            <a:headEnd/>
            <a:tailEnd/>
          </a:ln>
          <a:effectLst/>
        </p:spPr>
      </p:pic>
      <p:sp>
        <p:nvSpPr>
          <p:cNvPr id="8" name="Rectangle 7"/>
          <p:cNvSpPr/>
          <p:nvPr/>
        </p:nvSpPr>
        <p:spPr>
          <a:xfrm>
            <a:off x="6233020" y="1879134"/>
            <a:ext cx="1409351" cy="85567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5861" name="Picture 5"/>
          <p:cNvPicPr>
            <a:picLocks noChangeAspect="1" noChangeArrowheads="1"/>
          </p:cNvPicPr>
          <p:nvPr/>
        </p:nvPicPr>
        <p:blipFill>
          <a:blip r:embed="rId5" cstate="print"/>
          <a:srcRect/>
          <a:stretch>
            <a:fillRect/>
          </a:stretch>
        </p:blipFill>
        <p:spPr bwMode="auto">
          <a:xfrm>
            <a:off x="6694415" y="3963551"/>
            <a:ext cx="842830" cy="8428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41</a:t>
            </a:fld>
            <a:endParaRPr lang="en-US" dirty="0"/>
          </a:p>
        </p:txBody>
      </p:sp>
      <p:sp>
        <p:nvSpPr>
          <p:cNvPr id="64515" name="Rectangle 2"/>
          <p:cNvSpPr>
            <a:spLocks noGrp="1" noChangeArrowheads="1"/>
          </p:cNvSpPr>
          <p:nvPr>
            <p:ph type="title"/>
          </p:nvPr>
        </p:nvSpPr>
        <p:spPr bwMode="auto">
          <a:xfrm>
            <a:off x="306897" y="291416"/>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Riso Compensation Theory</a:t>
            </a:r>
            <a:endParaRPr lang="el-GR" sz="2800" b="1" dirty="0" smtClean="0">
              <a:solidFill>
                <a:srgbClr val="C00000"/>
              </a:solidFill>
            </a:endParaRPr>
          </a:p>
        </p:txBody>
      </p:sp>
      <p:pic>
        <p:nvPicPr>
          <p:cNvPr id="708611" name="Picture 3"/>
          <p:cNvPicPr>
            <a:picLocks noChangeAspect="1" noChangeArrowheads="1"/>
          </p:cNvPicPr>
          <p:nvPr/>
        </p:nvPicPr>
        <p:blipFill>
          <a:blip r:embed="rId3" cstate="print"/>
          <a:srcRect/>
          <a:stretch>
            <a:fillRect/>
          </a:stretch>
        </p:blipFill>
        <p:spPr bwMode="auto">
          <a:xfrm>
            <a:off x="37211" y="3548543"/>
            <a:ext cx="5090647" cy="2786777"/>
          </a:xfrm>
          <a:prstGeom prst="rect">
            <a:avLst/>
          </a:prstGeom>
          <a:noFill/>
          <a:ln w="9525">
            <a:noFill/>
            <a:miter lim="800000"/>
            <a:headEnd/>
            <a:tailEnd/>
          </a:ln>
          <a:effectLst/>
        </p:spPr>
      </p:pic>
      <p:sp>
        <p:nvSpPr>
          <p:cNvPr id="7" name="Line 7"/>
          <p:cNvSpPr>
            <a:spLocks noChangeShapeType="1"/>
          </p:cNvSpPr>
          <p:nvPr/>
        </p:nvSpPr>
        <p:spPr bwMode="auto">
          <a:xfrm>
            <a:off x="2508309" y="2499920"/>
            <a:ext cx="0" cy="1375794"/>
          </a:xfrm>
          <a:prstGeom prst="line">
            <a:avLst/>
          </a:prstGeom>
          <a:noFill/>
          <a:ln w="31750">
            <a:solidFill>
              <a:srgbClr val="FF0000"/>
            </a:solidFill>
            <a:round/>
            <a:headEnd/>
            <a:tailEnd type="triangle" w="lg" len="lg"/>
          </a:ln>
        </p:spPr>
        <p:txBody>
          <a:bodyPr/>
          <a:lstStyle/>
          <a:p>
            <a:endParaRPr lang="en-US" dirty="0"/>
          </a:p>
        </p:txBody>
      </p:sp>
      <p:sp>
        <p:nvSpPr>
          <p:cNvPr id="8" name="Line 7"/>
          <p:cNvSpPr>
            <a:spLocks noChangeShapeType="1"/>
          </p:cNvSpPr>
          <p:nvPr/>
        </p:nvSpPr>
        <p:spPr bwMode="auto">
          <a:xfrm flipV="1">
            <a:off x="4741178" y="3070371"/>
            <a:ext cx="1391173" cy="1595306"/>
          </a:xfrm>
          <a:prstGeom prst="line">
            <a:avLst/>
          </a:prstGeom>
          <a:noFill/>
          <a:ln w="31750">
            <a:solidFill>
              <a:srgbClr val="FF0000"/>
            </a:solidFill>
            <a:round/>
            <a:headEnd/>
            <a:tailEnd type="triangle" w="lg" len="lg"/>
          </a:ln>
        </p:spPr>
        <p:txBody>
          <a:bodyPr/>
          <a:lstStyle/>
          <a:p>
            <a:endParaRPr lang="en-US" dirty="0"/>
          </a:p>
        </p:txBody>
      </p:sp>
      <p:pic>
        <p:nvPicPr>
          <p:cNvPr id="708613" name="Picture 5"/>
          <p:cNvPicPr>
            <a:picLocks noChangeAspect="1" noChangeArrowheads="1"/>
          </p:cNvPicPr>
          <p:nvPr/>
        </p:nvPicPr>
        <p:blipFill>
          <a:blip r:embed="rId4" cstate="print"/>
          <a:srcRect/>
          <a:stretch>
            <a:fillRect/>
          </a:stretch>
        </p:blipFill>
        <p:spPr bwMode="auto">
          <a:xfrm>
            <a:off x="5526466" y="1241580"/>
            <a:ext cx="3617534" cy="3515013"/>
          </a:xfrm>
          <a:prstGeom prst="rect">
            <a:avLst/>
          </a:prstGeom>
          <a:noFill/>
          <a:ln w="9525">
            <a:noFill/>
            <a:miter lim="800000"/>
            <a:headEnd/>
            <a:tailEnd/>
          </a:ln>
          <a:effectLst/>
        </p:spPr>
      </p:pic>
      <p:pic>
        <p:nvPicPr>
          <p:cNvPr id="708614" name="Picture 6"/>
          <p:cNvPicPr>
            <a:picLocks noChangeAspect="1" noChangeArrowheads="1"/>
          </p:cNvPicPr>
          <p:nvPr/>
        </p:nvPicPr>
        <p:blipFill>
          <a:blip r:embed="rId5" cstate="print"/>
          <a:srcRect/>
          <a:stretch>
            <a:fillRect/>
          </a:stretch>
        </p:blipFill>
        <p:spPr bwMode="auto">
          <a:xfrm>
            <a:off x="-1" y="656060"/>
            <a:ext cx="5224745" cy="26240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9637" name="Object 10"/>
          <p:cNvGraphicFramePr>
            <a:graphicFrameLocks noChangeAspect="1"/>
          </p:cNvGraphicFramePr>
          <p:nvPr/>
        </p:nvGraphicFramePr>
        <p:xfrm>
          <a:off x="3565322" y="810236"/>
          <a:ext cx="5478011" cy="4119405"/>
        </p:xfrm>
        <a:graphic>
          <a:graphicData uri="http://schemas.openxmlformats.org/presentationml/2006/ole">
            <p:oleObj spid="_x0000_s709637" name="Visio" r:id="rId4" imgW="5569268" imgH="4184523" progId="Visio.Drawing.11">
              <p:embed/>
            </p:oleObj>
          </a:graphicData>
        </a:graphic>
      </p:graphicFrame>
      <p:sp>
        <p:nvSpPr>
          <p:cNvPr id="64514" name="Slide Number Placeholder 4"/>
          <p:cNvSpPr>
            <a:spLocks noGrp="1"/>
          </p:cNvSpPr>
          <p:nvPr>
            <p:ph type="sldNum" sz="quarter" idx="10"/>
          </p:nvPr>
        </p:nvSpPr>
        <p:spPr>
          <a:noFill/>
        </p:spPr>
        <p:txBody>
          <a:bodyPr/>
          <a:lstStyle/>
          <a:p>
            <a:fld id="{DE7B9739-58BD-475F-9D9C-6F31C614322B}" type="slidenum">
              <a:rPr lang="en-US"/>
              <a:pPr/>
              <a:t>42</a:t>
            </a:fld>
            <a:endParaRPr lang="en-US" dirty="0"/>
          </a:p>
        </p:txBody>
      </p:sp>
      <p:sp>
        <p:nvSpPr>
          <p:cNvPr id="64515" name="Rectangle 2"/>
          <p:cNvSpPr>
            <a:spLocks noGrp="1" noChangeArrowheads="1"/>
          </p:cNvSpPr>
          <p:nvPr>
            <p:ph type="title"/>
          </p:nvPr>
        </p:nvSpPr>
        <p:spPr bwMode="auto">
          <a:xfrm>
            <a:off x="306897" y="291416"/>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Riso Compensation Theory</a:t>
            </a:r>
            <a:endParaRPr lang="el-GR" sz="2800" b="1" dirty="0" smtClean="0">
              <a:solidFill>
                <a:srgbClr val="C00000"/>
              </a:solidFill>
            </a:endParaRPr>
          </a:p>
        </p:txBody>
      </p:sp>
      <p:pic>
        <p:nvPicPr>
          <p:cNvPr id="4" name="Picture 5"/>
          <p:cNvPicPr>
            <a:picLocks noChangeAspect="1" noChangeArrowheads="1"/>
          </p:cNvPicPr>
          <p:nvPr/>
        </p:nvPicPr>
        <p:blipFill>
          <a:blip r:embed="rId5" cstate="print"/>
          <a:srcRect/>
          <a:stretch>
            <a:fillRect/>
          </a:stretch>
        </p:blipFill>
        <p:spPr bwMode="auto">
          <a:xfrm>
            <a:off x="100668" y="654352"/>
            <a:ext cx="3171039" cy="3081172"/>
          </a:xfrm>
          <a:prstGeom prst="rect">
            <a:avLst/>
          </a:prstGeom>
          <a:noFill/>
          <a:ln w="9525">
            <a:noFill/>
            <a:miter lim="800000"/>
            <a:headEnd/>
            <a:tailEnd/>
          </a:ln>
          <a:effectLst/>
        </p:spPr>
      </p:pic>
      <p:graphicFrame>
        <p:nvGraphicFramePr>
          <p:cNvPr id="5" name="Object 4"/>
          <p:cNvGraphicFramePr>
            <a:graphicFrameLocks noChangeAspect="1"/>
          </p:cNvGraphicFramePr>
          <p:nvPr/>
        </p:nvGraphicFramePr>
        <p:xfrm>
          <a:off x="225453" y="3593750"/>
          <a:ext cx="3247589" cy="721686"/>
        </p:xfrm>
        <a:graphic>
          <a:graphicData uri="http://schemas.openxmlformats.org/presentationml/2006/ole">
            <p:oleObj spid="_x0000_s709634" name="Equation" r:id="rId6" imgW="2971800" imgH="660240" progId="Equation.3">
              <p:embed/>
            </p:oleObj>
          </a:graphicData>
        </a:graphic>
      </p:graphicFrame>
      <p:graphicFrame>
        <p:nvGraphicFramePr>
          <p:cNvPr id="709635" name="Object 3"/>
          <p:cNvGraphicFramePr>
            <a:graphicFrameLocks noChangeAspect="1"/>
          </p:cNvGraphicFramePr>
          <p:nvPr/>
        </p:nvGraphicFramePr>
        <p:xfrm>
          <a:off x="235823" y="4471303"/>
          <a:ext cx="2512757" cy="805371"/>
        </p:xfrm>
        <a:graphic>
          <a:graphicData uri="http://schemas.openxmlformats.org/presentationml/2006/ole">
            <p:oleObj spid="_x0000_s709635" name="Equation" r:id="rId7" imgW="1981080" imgH="634680" progId="Equation.3">
              <p:embed/>
            </p:oleObj>
          </a:graphicData>
        </a:graphic>
      </p:graphicFrame>
      <p:graphicFrame>
        <p:nvGraphicFramePr>
          <p:cNvPr id="709636" name="Object 4"/>
          <p:cNvGraphicFramePr>
            <a:graphicFrameLocks noChangeAspect="1"/>
          </p:cNvGraphicFramePr>
          <p:nvPr/>
        </p:nvGraphicFramePr>
        <p:xfrm>
          <a:off x="230828" y="5442577"/>
          <a:ext cx="2063107" cy="773665"/>
        </p:xfrm>
        <a:graphic>
          <a:graphicData uri="http://schemas.openxmlformats.org/presentationml/2006/ole">
            <p:oleObj spid="_x0000_s709636" name="Equation" r:id="rId8" imgW="1625400" imgH="609480" progId="Equation.3">
              <p:embed/>
            </p:oleObj>
          </a:graphicData>
        </a:graphic>
      </p:graphicFrame>
      <p:sp>
        <p:nvSpPr>
          <p:cNvPr id="9" name="TextBox 8"/>
          <p:cNvSpPr txBox="1"/>
          <p:nvPr/>
        </p:nvSpPr>
        <p:spPr>
          <a:xfrm flipH="1">
            <a:off x="5561901" y="1162296"/>
            <a:ext cx="545284" cy="338554"/>
          </a:xfrm>
          <a:prstGeom prst="rect">
            <a:avLst/>
          </a:prstGeom>
          <a:solidFill>
            <a:schemeClr val="bg1"/>
          </a:solidFill>
        </p:spPr>
        <p:txBody>
          <a:bodyPr wrap="square" rtlCol="0">
            <a:spAutoFit/>
          </a:bodyPr>
          <a:lstStyle/>
          <a:p>
            <a:r>
              <a:rPr lang="en-US" sz="1600" b="1" dirty="0" smtClean="0"/>
              <a:t>fp2</a:t>
            </a:r>
            <a:endParaRPr lang="en-US" sz="1600" b="1" dirty="0"/>
          </a:p>
        </p:txBody>
      </p:sp>
      <p:sp>
        <p:nvSpPr>
          <p:cNvPr id="10" name="TextBox 9"/>
          <p:cNvSpPr txBox="1"/>
          <p:nvPr/>
        </p:nvSpPr>
        <p:spPr>
          <a:xfrm flipH="1">
            <a:off x="6720979" y="1365030"/>
            <a:ext cx="545284" cy="338554"/>
          </a:xfrm>
          <a:prstGeom prst="rect">
            <a:avLst/>
          </a:prstGeom>
          <a:solidFill>
            <a:schemeClr val="bg1"/>
          </a:solidFill>
        </p:spPr>
        <p:txBody>
          <a:bodyPr wrap="square" rtlCol="0">
            <a:spAutoFit/>
          </a:bodyPr>
          <a:lstStyle/>
          <a:p>
            <a:r>
              <a:rPr lang="en-US" sz="1600" b="1" dirty="0" smtClean="0"/>
              <a:t>fz1</a:t>
            </a:r>
            <a:endParaRPr lang="en-US" sz="16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17B23F77-B40D-436E-90BE-8B9EA9F70F64}" type="slidenum">
              <a:rPr lang="en-US" smtClean="0"/>
              <a:pPr/>
              <a:t>43</a:t>
            </a:fld>
            <a:endParaRPr lang="en-US" smtClean="0"/>
          </a:p>
        </p:txBody>
      </p:sp>
      <p:sp>
        <p:nvSpPr>
          <p:cNvPr id="30726" name="Rectangle 2"/>
          <p:cNvSpPr>
            <a:spLocks noGrp="1" noChangeArrowheads="1"/>
          </p:cNvSpPr>
          <p:nvPr>
            <p:ph type="title"/>
          </p:nvPr>
        </p:nvSpPr>
        <p:spPr>
          <a:xfrm>
            <a:off x="231775" y="142875"/>
            <a:ext cx="8458200" cy="637301"/>
          </a:xfrm>
        </p:spPr>
        <p:txBody>
          <a:bodyPr/>
          <a:lstStyle/>
          <a:p>
            <a:r>
              <a:rPr lang="en-US" sz="2800" dirty="0" smtClean="0">
                <a:solidFill>
                  <a:srgbClr val="C00000"/>
                </a:solidFill>
              </a:rPr>
              <a:t>Riso Compensation Theory</a:t>
            </a:r>
          </a:p>
        </p:txBody>
      </p:sp>
      <p:graphicFrame>
        <p:nvGraphicFramePr>
          <p:cNvPr id="30722" name="Object 6"/>
          <p:cNvGraphicFramePr>
            <a:graphicFrameLocks noChangeAspect="1"/>
          </p:cNvGraphicFramePr>
          <p:nvPr/>
        </p:nvGraphicFramePr>
        <p:xfrm>
          <a:off x="76200" y="735013"/>
          <a:ext cx="4391025" cy="2586037"/>
        </p:xfrm>
        <a:graphic>
          <a:graphicData uri="http://schemas.openxmlformats.org/presentationml/2006/ole">
            <p:oleObj spid="_x0000_s455682" name="Visio" r:id="rId4" imgW="5569268" imgH="4184523" progId="Visio.Drawing.11">
              <p:embed/>
            </p:oleObj>
          </a:graphicData>
        </a:graphic>
      </p:graphicFrame>
      <p:graphicFrame>
        <p:nvGraphicFramePr>
          <p:cNvPr id="30723" name="Object 9"/>
          <p:cNvGraphicFramePr>
            <a:graphicFrameLocks noChangeAspect="1"/>
          </p:cNvGraphicFramePr>
          <p:nvPr/>
        </p:nvGraphicFramePr>
        <p:xfrm>
          <a:off x="4627563" y="755650"/>
          <a:ext cx="4516437" cy="2568575"/>
        </p:xfrm>
        <a:graphic>
          <a:graphicData uri="http://schemas.openxmlformats.org/presentationml/2006/ole">
            <p:oleObj spid="_x0000_s455683" name="Visio" r:id="rId5" imgW="5569268" imgH="4184523" progId="Visio.Drawing.11">
              <p:embed/>
            </p:oleObj>
          </a:graphicData>
        </a:graphic>
      </p:graphicFrame>
      <p:graphicFrame>
        <p:nvGraphicFramePr>
          <p:cNvPr id="30724" name="Object 10"/>
          <p:cNvGraphicFramePr>
            <a:graphicFrameLocks noChangeAspect="1"/>
          </p:cNvGraphicFramePr>
          <p:nvPr/>
        </p:nvGraphicFramePr>
        <p:xfrm>
          <a:off x="1692275" y="3351213"/>
          <a:ext cx="5549900" cy="2947987"/>
        </p:xfrm>
        <a:graphic>
          <a:graphicData uri="http://schemas.openxmlformats.org/presentationml/2006/ole">
            <p:oleObj spid="_x0000_s455684" name="Visio" r:id="rId6" imgW="5569268" imgH="4234244" progId="Visio.Drawing.11">
              <p:embed/>
            </p:oleObj>
          </a:graphicData>
        </a:graphic>
      </p:graphicFrame>
      <p:sp>
        <p:nvSpPr>
          <p:cNvPr id="10" name="Text Box 3"/>
          <p:cNvSpPr txBox="1">
            <a:spLocks noChangeArrowheads="1"/>
          </p:cNvSpPr>
          <p:nvPr/>
        </p:nvSpPr>
        <p:spPr bwMode="auto">
          <a:xfrm>
            <a:off x="4193753" y="1903238"/>
            <a:ext cx="312737" cy="707886"/>
          </a:xfrm>
          <a:prstGeom prst="rect">
            <a:avLst/>
          </a:prstGeom>
          <a:noFill/>
          <a:ln w="9525">
            <a:noFill/>
            <a:miter lim="800000"/>
            <a:headEnd/>
            <a:tailEnd/>
          </a:ln>
        </p:spPr>
        <p:txBody>
          <a:bodyPr>
            <a:spAutoFit/>
          </a:bodyPr>
          <a:lstStyle/>
          <a:p>
            <a:pPr>
              <a:spcBef>
                <a:spcPct val="50000"/>
              </a:spcBef>
            </a:pPr>
            <a:r>
              <a:rPr lang="en-US" sz="4000" b="1" dirty="0" smtClean="0">
                <a:solidFill>
                  <a:srgbClr val="0000FF"/>
                </a:solidFill>
              </a:rPr>
              <a:t>+</a:t>
            </a:r>
            <a:endParaRPr lang="en-US" sz="4000" b="1" dirty="0">
              <a:solidFill>
                <a:srgbClr val="0000FF"/>
              </a:solidFill>
            </a:endParaRPr>
          </a:p>
        </p:txBody>
      </p:sp>
      <p:sp>
        <p:nvSpPr>
          <p:cNvPr id="11" name="Text Box 4"/>
          <p:cNvSpPr txBox="1">
            <a:spLocks noChangeArrowheads="1"/>
          </p:cNvSpPr>
          <p:nvPr/>
        </p:nvSpPr>
        <p:spPr bwMode="auto">
          <a:xfrm>
            <a:off x="1112984" y="4285434"/>
            <a:ext cx="581592" cy="769441"/>
          </a:xfrm>
          <a:prstGeom prst="rect">
            <a:avLst/>
          </a:prstGeom>
          <a:noFill/>
          <a:ln w="9525">
            <a:noFill/>
            <a:miter lim="800000"/>
            <a:headEnd/>
            <a:tailEnd/>
          </a:ln>
        </p:spPr>
        <p:txBody>
          <a:bodyPr wrap="square">
            <a:spAutoFit/>
          </a:bodyPr>
          <a:lstStyle/>
          <a:p>
            <a:pPr>
              <a:spcBef>
                <a:spcPct val="50000"/>
              </a:spcBef>
            </a:pPr>
            <a:r>
              <a:rPr lang="en-US" sz="4400" b="1" dirty="0">
                <a:solidFill>
                  <a:srgbClr val="0000FF"/>
                </a:solidFill>
              </a:rPr>
              <a:t>=</a:t>
            </a:r>
          </a:p>
        </p:txBody>
      </p:sp>
      <p:sp>
        <p:nvSpPr>
          <p:cNvPr id="12" name="Text Box 8"/>
          <p:cNvSpPr txBox="1">
            <a:spLocks noChangeArrowheads="1"/>
          </p:cNvSpPr>
          <p:nvPr/>
        </p:nvSpPr>
        <p:spPr bwMode="auto">
          <a:xfrm>
            <a:off x="3467611" y="898263"/>
            <a:ext cx="674687" cy="369332"/>
          </a:xfrm>
          <a:prstGeom prst="rect">
            <a:avLst/>
          </a:prstGeom>
          <a:solidFill>
            <a:schemeClr val="bg1"/>
          </a:solidFill>
          <a:ln w="9525">
            <a:noFill/>
            <a:miter lim="800000"/>
            <a:headEnd/>
            <a:tailEnd/>
          </a:ln>
        </p:spPr>
        <p:txBody>
          <a:bodyPr>
            <a:spAutoFit/>
          </a:bodyPr>
          <a:lstStyle/>
          <a:p>
            <a:pPr>
              <a:spcBef>
                <a:spcPct val="50000"/>
              </a:spcBef>
            </a:pPr>
            <a:r>
              <a:rPr lang="en-US" b="1" dirty="0" smtClean="0"/>
              <a:t>Aol</a:t>
            </a:r>
            <a:endParaRPr lang="en-US" b="1" dirty="0"/>
          </a:p>
        </p:txBody>
      </p:sp>
      <p:sp>
        <p:nvSpPr>
          <p:cNvPr id="13" name="Text Box 9"/>
          <p:cNvSpPr txBox="1">
            <a:spLocks noChangeArrowheads="1"/>
          </p:cNvSpPr>
          <p:nvPr/>
        </p:nvSpPr>
        <p:spPr bwMode="auto">
          <a:xfrm>
            <a:off x="5115916" y="1537865"/>
            <a:ext cx="1175828" cy="369332"/>
          </a:xfrm>
          <a:prstGeom prst="rect">
            <a:avLst/>
          </a:prstGeom>
          <a:solidFill>
            <a:schemeClr val="bg1"/>
          </a:solidFill>
          <a:ln w="9525">
            <a:noFill/>
            <a:miter lim="800000"/>
            <a:headEnd/>
            <a:tailEnd/>
          </a:ln>
        </p:spPr>
        <p:txBody>
          <a:bodyPr wrap="square">
            <a:spAutoFit/>
          </a:bodyPr>
          <a:lstStyle/>
          <a:p>
            <a:pPr>
              <a:spcBef>
                <a:spcPct val="50000"/>
              </a:spcBef>
            </a:pPr>
            <a:r>
              <a:rPr lang="en-US" b="1" dirty="0" smtClean="0"/>
              <a:t>Aol </a:t>
            </a:r>
            <a:r>
              <a:rPr lang="en-US" b="1" dirty="0"/>
              <a:t>Load</a:t>
            </a:r>
          </a:p>
        </p:txBody>
      </p:sp>
      <p:sp>
        <p:nvSpPr>
          <p:cNvPr id="14" name="Text Box 9"/>
          <p:cNvSpPr txBox="1">
            <a:spLocks noChangeArrowheads="1"/>
          </p:cNvSpPr>
          <p:nvPr/>
        </p:nvSpPr>
        <p:spPr bwMode="auto">
          <a:xfrm>
            <a:off x="5461233" y="3484112"/>
            <a:ext cx="1426129" cy="369332"/>
          </a:xfrm>
          <a:prstGeom prst="rect">
            <a:avLst/>
          </a:prstGeom>
          <a:solidFill>
            <a:schemeClr val="bg1"/>
          </a:solidFill>
          <a:ln w="9525">
            <a:noFill/>
            <a:miter lim="800000"/>
            <a:headEnd/>
            <a:tailEnd/>
          </a:ln>
        </p:spPr>
        <p:txBody>
          <a:bodyPr wrap="square">
            <a:spAutoFit/>
          </a:bodyPr>
          <a:lstStyle/>
          <a:p>
            <a:pPr>
              <a:spcBef>
                <a:spcPct val="50000"/>
              </a:spcBef>
            </a:pPr>
            <a:r>
              <a:rPr lang="en-US" b="1" dirty="0" smtClean="0"/>
              <a:t>Loaded Aol</a:t>
            </a:r>
            <a:endParaRPr lang="en-US" b="1" dirty="0"/>
          </a:p>
        </p:txBody>
      </p:sp>
      <p:sp>
        <p:nvSpPr>
          <p:cNvPr id="15" name="TextBox 14"/>
          <p:cNvSpPr txBox="1"/>
          <p:nvPr/>
        </p:nvSpPr>
        <p:spPr>
          <a:xfrm flipH="1">
            <a:off x="3707934" y="3838384"/>
            <a:ext cx="545284" cy="338554"/>
          </a:xfrm>
          <a:prstGeom prst="rect">
            <a:avLst/>
          </a:prstGeom>
          <a:solidFill>
            <a:schemeClr val="bg1"/>
          </a:solidFill>
        </p:spPr>
        <p:txBody>
          <a:bodyPr wrap="square" rtlCol="0">
            <a:spAutoFit/>
          </a:bodyPr>
          <a:lstStyle/>
          <a:p>
            <a:r>
              <a:rPr lang="en-US" sz="1600" b="1" dirty="0" smtClean="0"/>
              <a:t>fp2</a:t>
            </a:r>
            <a:endParaRPr lang="en-US" sz="1600" b="1" dirty="0"/>
          </a:p>
        </p:txBody>
      </p:sp>
      <p:sp>
        <p:nvSpPr>
          <p:cNvPr id="16" name="TextBox 15"/>
          <p:cNvSpPr txBox="1"/>
          <p:nvPr/>
        </p:nvSpPr>
        <p:spPr>
          <a:xfrm flipH="1">
            <a:off x="4858624" y="3755893"/>
            <a:ext cx="545284" cy="338554"/>
          </a:xfrm>
          <a:prstGeom prst="rect">
            <a:avLst/>
          </a:prstGeom>
          <a:solidFill>
            <a:schemeClr val="bg1"/>
          </a:solidFill>
        </p:spPr>
        <p:txBody>
          <a:bodyPr wrap="square" rtlCol="0">
            <a:spAutoFit/>
          </a:bodyPr>
          <a:lstStyle/>
          <a:p>
            <a:r>
              <a:rPr lang="en-US" sz="1600" b="1" dirty="0" smtClean="0"/>
              <a:t>fz1</a:t>
            </a:r>
            <a:endParaRPr lang="en-US" sz="1600" b="1" dirty="0"/>
          </a:p>
        </p:txBody>
      </p:sp>
      <p:sp>
        <p:nvSpPr>
          <p:cNvPr id="17" name="TextBox 16"/>
          <p:cNvSpPr txBox="1"/>
          <p:nvPr/>
        </p:nvSpPr>
        <p:spPr>
          <a:xfrm flipH="1">
            <a:off x="532277" y="885460"/>
            <a:ext cx="491180" cy="307777"/>
          </a:xfrm>
          <a:prstGeom prst="rect">
            <a:avLst/>
          </a:prstGeom>
          <a:solidFill>
            <a:schemeClr val="bg1"/>
          </a:solidFill>
        </p:spPr>
        <p:txBody>
          <a:bodyPr wrap="square" rtlCol="0">
            <a:spAutoFit/>
          </a:bodyPr>
          <a:lstStyle/>
          <a:p>
            <a:r>
              <a:rPr lang="en-US" sz="1400" b="1" dirty="0" smtClean="0"/>
              <a:t>fp1</a:t>
            </a:r>
            <a:endParaRPr lang="en-US" sz="1400" b="1" dirty="0"/>
          </a:p>
        </p:txBody>
      </p:sp>
      <p:sp>
        <p:nvSpPr>
          <p:cNvPr id="18" name="TextBox 17"/>
          <p:cNvSpPr txBox="1"/>
          <p:nvPr/>
        </p:nvSpPr>
        <p:spPr>
          <a:xfrm flipH="1">
            <a:off x="2404420" y="3479056"/>
            <a:ext cx="491180" cy="307777"/>
          </a:xfrm>
          <a:prstGeom prst="rect">
            <a:avLst/>
          </a:prstGeom>
          <a:solidFill>
            <a:schemeClr val="bg1"/>
          </a:solidFill>
        </p:spPr>
        <p:txBody>
          <a:bodyPr wrap="square" rtlCol="0">
            <a:spAutoFit/>
          </a:bodyPr>
          <a:lstStyle/>
          <a:p>
            <a:r>
              <a:rPr lang="en-US" sz="1400" b="1" dirty="0" smtClean="0"/>
              <a:t>fp1</a:t>
            </a:r>
            <a:endParaRPr lang="en-US" sz="1400" b="1" dirty="0"/>
          </a:p>
        </p:txBody>
      </p:sp>
      <p:sp>
        <p:nvSpPr>
          <p:cNvPr id="19" name="TextBox 18"/>
          <p:cNvSpPr txBox="1"/>
          <p:nvPr/>
        </p:nvSpPr>
        <p:spPr>
          <a:xfrm flipH="1">
            <a:off x="6158918" y="979136"/>
            <a:ext cx="545284" cy="338554"/>
          </a:xfrm>
          <a:prstGeom prst="rect">
            <a:avLst/>
          </a:prstGeom>
          <a:solidFill>
            <a:schemeClr val="bg1"/>
          </a:solidFill>
        </p:spPr>
        <p:txBody>
          <a:bodyPr wrap="square" rtlCol="0">
            <a:spAutoFit/>
          </a:bodyPr>
          <a:lstStyle/>
          <a:p>
            <a:r>
              <a:rPr lang="en-US" sz="1600" b="1" dirty="0" smtClean="0"/>
              <a:t>fp2</a:t>
            </a:r>
            <a:endParaRPr lang="en-US" sz="1600" b="1" dirty="0"/>
          </a:p>
        </p:txBody>
      </p:sp>
      <p:sp>
        <p:nvSpPr>
          <p:cNvPr id="20" name="TextBox 19"/>
          <p:cNvSpPr txBox="1"/>
          <p:nvPr/>
        </p:nvSpPr>
        <p:spPr>
          <a:xfrm flipH="1">
            <a:off x="7234107" y="988924"/>
            <a:ext cx="545284" cy="338554"/>
          </a:xfrm>
          <a:prstGeom prst="rect">
            <a:avLst/>
          </a:prstGeom>
          <a:solidFill>
            <a:schemeClr val="bg1"/>
          </a:solidFill>
        </p:spPr>
        <p:txBody>
          <a:bodyPr wrap="square" rtlCol="0">
            <a:spAutoFit/>
          </a:bodyPr>
          <a:lstStyle/>
          <a:p>
            <a:r>
              <a:rPr lang="en-US" sz="1600" b="1" dirty="0" smtClean="0"/>
              <a:t>fz1</a:t>
            </a:r>
            <a:endParaRPr lang="en-US" sz="1600" b="1" dirty="0"/>
          </a:p>
        </p:txBody>
      </p:sp>
      <p:sp>
        <p:nvSpPr>
          <p:cNvPr id="22" name="TextBox 21"/>
          <p:cNvSpPr txBox="1"/>
          <p:nvPr/>
        </p:nvSpPr>
        <p:spPr>
          <a:xfrm>
            <a:off x="159391" y="6375633"/>
            <a:ext cx="5436168" cy="369332"/>
          </a:xfrm>
          <a:prstGeom prst="rect">
            <a:avLst/>
          </a:prstGeom>
          <a:noFill/>
        </p:spPr>
        <p:txBody>
          <a:bodyPr wrap="none" rtlCol="0">
            <a:spAutoFit/>
          </a:bodyPr>
          <a:lstStyle/>
          <a:p>
            <a:r>
              <a:rPr lang="en-US" b="1" dirty="0" smtClean="0">
                <a:solidFill>
                  <a:srgbClr val="0000FF"/>
                </a:solidFill>
              </a:rPr>
              <a:t>Note: </a:t>
            </a:r>
            <a:r>
              <a:rPr lang="en-US" dirty="0" smtClean="0"/>
              <a:t>Addition on Bode Plots = Linear Multiplication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151001" y="115247"/>
            <a:ext cx="6992224"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Riso Compensation Design Steps</a:t>
            </a:r>
            <a:r>
              <a:rPr lang="en-US" b="1" dirty="0" smtClean="0">
                <a:solidFill>
                  <a:srgbClr val="C00000"/>
                </a:solidFill>
              </a:rPr>
              <a:t/>
            </a:r>
            <a:br>
              <a:rPr lang="en-US" b="1" dirty="0" smtClean="0">
                <a:solidFill>
                  <a:srgbClr val="C00000"/>
                </a:solidFill>
              </a:rPr>
            </a:br>
            <a:endParaRPr lang="el-GR" b="1" dirty="0" smtClean="0">
              <a:solidFill>
                <a:srgbClr val="C00000"/>
              </a:solidFill>
            </a:endParaRPr>
          </a:p>
        </p:txBody>
      </p:sp>
      <p:sp>
        <p:nvSpPr>
          <p:cNvPr id="11" name="TextBox 10"/>
          <p:cNvSpPr txBox="1"/>
          <p:nvPr/>
        </p:nvSpPr>
        <p:spPr>
          <a:xfrm>
            <a:off x="467804" y="702130"/>
            <a:ext cx="8684813" cy="5493812"/>
          </a:xfrm>
          <a:prstGeom prst="rect">
            <a:avLst/>
          </a:prstGeom>
          <a:noFill/>
        </p:spPr>
        <p:txBody>
          <a:bodyPr wrap="none" rtlCol="0">
            <a:spAutoFit/>
          </a:bodyPr>
          <a:lstStyle/>
          <a:p>
            <a:pPr marL="342900" indent="-342900">
              <a:buAutoNum type="arabicParenR"/>
            </a:pPr>
            <a:r>
              <a:rPr lang="en-US" dirty="0" smtClean="0"/>
              <a:t>Determine fp2 in Loaded Aol due to CLoad</a:t>
            </a:r>
          </a:p>
          <a:p>
            <a:pPr marL="800100" lvl="1" indent="-342900">
              <a:buAutoNum type="alphaUcParenR"/>
            </a:pPr>
            <a:r>
              <a:rPr lang="en-US" dirty="0" smtClean="0"/>
              <a:t>Measure in SPICE with CLoad on Op Amp Output</a:t>
            </a:r>
          </a:p>
          <a:p>
            <a:pPr marL="800100" lvl="1" indent="-342900"/>
            <a:endParaRPr lang="en-US" sz="900" dirty="0" smtClean="0"/>
          </a:p>
          <a:p>
            <a:pPr marL="342900" indent="-342900">
              <a:buAutoNum type="arabicParenR"/>
            </a:pPr>
            <a:r>
              <a:rPr lang="en-US" dirty="0" smtClean="0"/>
              <a:t>Plot fp2 on original Aol to create new Loaded Aol</a:t>
            </a:r>
          </a:p>
          <a:p>
            <a:pPr marL="342900" indent="-342900"/>
            <a:endParaRPr lang="en-US" sz="900" dirty="0" smtClean="0"/>
          </a:p>
          <a:p>
            <a:pPr marL="342900" indent="-342900"/>
            <a:r>
              <a:rPr lang="en-US" dirty="0" smtClean="0"/>
              <a:t>3)   Add Desired fz2 on to Loaded Aol Plot for Riso Compensation</a:t>
            </a:r>
          </a:p>
          <a:p>
            <a:pPr marL="800100" lvl="1" indent="-342900">
              <a:buAutoNum type="alphaUcParenR"/>
            </a:pPr>
            <a:r>
              <a:rPr lang="en-US" dirty="0" smtClean="0"/>
              <a:t>Keep fz1 </a:t>
            </a:r>
            <a:r>
              <a:rPr lang="en-US" u="sng" dirty="0" smtClean="0"/>
              <a:t>&lt;</a:t>
            </a:r>
            <a:r>
              <a:rPr lang="en-US" dirty="0" smtClean="0"/>
              <a:t> 10*fp2 </a:t>
            </a:r>
            <a:r>
              <a:rPr lang="en-US" i="1" dirty="0" smtClean="0"/>
              <a:t>(Case A)</a:t>
            </a:r>
          </a:p>
          <a:p>
            <a:pPr marL="800100" lvl="1" indent="-342900">
              <a:buAutoNum type="alphaUcParenR"/>
            </a:pPr>
            <a:r>
              <a:rPr lang="en-US" dirty="0" smtClean="0"/>
              <a:t>Or keep the Loaded Aol Magnitude at fz1 </a:t>
            </a:r>
            <a:r>
              <a:rPr lang="en-US" u="sng" dirty="0" smtClean="0"/>
              <a:t>&gt;</a:t>
            </a:r>
            <a:r>
              <a:rPr lang="en-US" dirty="0" smtClean="0"/>
              <a:t> 0dB </a:t>
            </a:r>
            <a:r>
              <a:rPr lang="en-US" i="1" dirty="0" smtClean="0"/>
              <a:t>(Case B)</a:t>
            </a:r>
          </a:p>
          <a:p>
            <a:pPr marL="800100" lvl="1" indent="-342900"/>
            <a:r>
              <a:rPr lang="en-US" i="1" dirty="0" smtClean="0"/>
              <a:t>      </a:t>
            </a:r>
            <a:r>
              <a:rPr lang="en-US" dirty="0" smtClean="0"/>
              <a:t>(fz1</a:t>
            </a:r>
            <a:r>
              <a:rPr lang="en-US" u="sng" dirty="0" smtClean="0"/>
              <a:t>&gt;</a:t>
            </a:r>
            <a:r>
              <a:rPr lang="en-US" dirty="0" smtClean="0"/>
              <a:t>10dB will allow for Aol variation of ½ Decade in Unity Gain Bandwidth)</a:t>
            </a:r>
          </a:p>
          <a:p>
            <a:pPr marL="800100" lvl="1" indent="-342900"/>
            <a:endParaRPr lang="en-US" sz="900" dirty="0" smtClean="0"/>
          </a:p>
          <a:p>
            <a:pPr marL="342900" indent="-342900"/>
            <a:r>
              <a:rPr lang="en-US" dirty="0" smtClean="0"/>
              <a:t>4)  Compute value for Riso based on plotted fz1</a:t>
            </a:r>
          </a:p>
          <a:p>
            <a:pPr marL="342900" indent="-342900"/>
            <a:endParaRPr lang="en-US" sz="900" dirty="0" smtClean="0"/>
          </a:p>
          <a:p>
            <a:pPr marL="342900" indent="-342900"/>
            <a:r>
              <a:rPr lang="en-US" dirty="0" smtClean="0"/>
              <a:t>5)  SPICE simulation with Riso for Loop Gain (</a:t>
            </a:r>
            <a:r>
              <a:rPr lang="en-US" dirty="0" err="1" smtClean="0"/>
              <a:t>Aol</a:t>
            </a:r>
            <a:r>
              <a:rPr lang="en-US" dirty="0" err="1" smtClean="0">
                <a:latin typeface="Symbol" pitchFamily="18" charset="2"/>
              </a:rPr>
              <a:t>b</a:t>
            </a:r>
            <a:r>
              <a:rPr lang="en-US" dirty="0" smtClean="0"/>
              <a:t>) Magnitude and Phase</a:t>
            </a:r>
          </a:p>
          <a:p>
            <a:pPr marL="342900" indent="-342900"/>
            <a:endParaRPr lang="en-US" sz="900" dirty="0" smtClean="0"/>
          </a:p>
          <a:p>
            <a:pPr marL="342900" indent="-342900">
              <a:buAutoNum type="arabicParenR" startAt="6"/>
            </a:pPr>
            <a:r>
              <a:rPr lang="en-US" dirty="0" smtClean="0"/>
              <a:t>Adjust Riso Compensation if greater Loop Gain (</a:t>
            </a:r>
            <a:r>
              <a:rPr lang="en-US" dirty="0" err="1" smtClean="0"/>
              <a:t>Aol</a:t>
            </a:r>
            <a:r>
              <a:rPr lang="en-US" dirty="0" err="1" smtClean="0">
                <a:latin typeface="Symbol" pitchFamily="18" charset="2"/>
              </a:rPr>
              <a:t>b</a:t>
            </a:r>
            <a:r>
              <a:rPr lang="en-US" dirty="0" smtClean="0"/>
              <a:t>) phase margin desired</a:t>
            </a:r>
          </a:p>
          <a:p>
            <a:pPr marL="342900" indent="-342900"/>
            <a:endParaRPr lang="en-US" sz="900" dirty="0" smtClean="0"/>
          </a:p>
          <a:p>
            <a:pPr marL="457200" indent="-457200">
              <a:buAutoNum type="arabicParenR" startAt="7"/>
            </a:pPr>
            <a:r>
              <a:rPr lang="en-US" dirty="0" smtClean="0"/>
              <a:t>Check closed loop AC response for VOUT/VIN</a:t>
            </a:r>
          </a:p>
          <a:p>
            <a:pPr marL="914400" lvl="1" indent="-457200">
              <a:buAutoNum type="alphaUcParenR"/>
            </a:pPr>
            <a:r>
              <a:rPr lang="en-US" dirty="0" smtClean="0"/>
              <a:t>Look for peaking which indicates marginal stability</a:t>
            </a:r>
          </a:p>
          <a:p>
            <a:pPr marL="914400" lvl="1" indent="-457200">
              <a:buAutoNum type="alphaUcParenR"/>
            </a:pPr>
            <a:r>
              <a:rPr lang="en-US" dirty="0" smtClean="0"/>
              <a:t>Check if closed AC response is acceptable for end application</a:t>
            </a:r>
          </a:p>
          <a:p>
            <a:pPr marL="342900" indent="-342900"/>
            <a:endParaRPr lang="en-US" sz="900" dirty="0" smtClean="0"/>
          </a:p>
          <a:p>
            <a:pPr marL="457200" indent="-457200">
              <a:buAutoNum type="arabicParenR" startAt="8"/>
            </a:pPr>
            <a:r>
              <a:rPr lang="en-US" dirty="0" smtClean="0"/>
              <a:t>Check Transient response for VOUT/VIN </a:t>
            </a:r>
          </a:p>
          <a:p>
            <a:pPr marL="914400" lvl="1" indent="-457200">
              <a:buAutoNum type="alphaUcParenR"/>
            </a:pPr>
            <a:r>
              <a:rPr lang="en-US" dirty="0" smtClean="0"/>
              <a:t>Overshoot and ringing in the time domain indicates marginal stability </a:t>
            </a:r>
          </a:p>
          <a:p>
            <a:pPr marL="914400" lvl="1" indent="-457200">
              <a:buAutoNum type="alphaUcParenR"/>
            </a:pPr>
            <a:r>
              <a:rPr lang="en-US" dirty="0" smtClean="0"/>
              <a:t>Determine if settling time is acceptable for end application</a:t>
            </a:r>
            <a:endParaRPr lang="en-US" dirty="0"/>
          </a:p>
        </p:txBody>
      </p:sp>
      <p:sp>
        <p:nvSpPr>
          <p:cNvPr id="4"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332" name="Picture 4"/>
          <p:cNvPicPr>
            <a:picLocks noChangeAspect="1" noChangeArrowheads="1"/>
          </p:cNvPicPr>
          <p:nvPr/>
        </p:nvPicPr>
        <p:blipFill>
          <a:blip r:embed="rId3" cstate="print"/>
          <a:srcRect/>
          <a:stretch>
            <a:fillRect/>
          </a:stretch>
        </p:blipFill>
        <p:spPr bwMode="auto">
          <a:xfrm>
            <a:off x="58722" y="1233182"/>
            <a:ext cx="8187040" cy="5150243"/>
          </a:xfrm>
          <a:prstGeom prst="rect">
            <a:avLst/>
          </a:prstGeom>
          <a:noFill/>
          <a:ln w="9525">
            <a:noFill/>
            <a:miter lim="800000"/>
            <a:headEnd/>
            <a:tailEnd/>
          </a:ln>
          <a:effectLst/>
        </p:spPr>
      </p:pic>
      <p:sp>
        <p:nvSpPr>
          <p:cNvPr id="64515" name="Rectangle 2"/>
          <p:cNvSpPr>
            <a:spLocks noGrp="1" noChangeArrowheads="1"/>
          </p:cNvSpPr>
          <p:nvPr>
            <p:ph type="title"/>
          </p:nvPr>
        </p:nvSpPr>
        <p:spPr bwMode="auto">
          <a:xfrm>
            <a:off x="263353" y="264251"/>
            <a:ext cx="4560379" cy="5630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1),2) Loaded Aol and fp2</a:t>
            </a:r>
            <a:endParaRPr lang="el-GR" sz="2800" b="1" dirty="0" smtClean="0">
              <a:solidFill>
                <a:srgbClr val="C00000"/>
              </a:solidFill>
            </a:endParaRPr>
          </a:p>
        </p:txBody>
      </p:sp>
      <p:sp>
        <p:nvSpPr>
          <p:cNvPr id="6"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45</a:t>
            </a:fld>
            <a:endParaRPr lang="en-US" dirty="0"/>
          </a:p>
        </p:txBody>
      </p:sp>
      <p:sp>
        <p:nvSpPr>
          <p:cNvPr id="7" name="TextBox 6"/>
          <p:cNvSpPr txBox="1"/>
          <p:nvPr/>
        </p:nvSpPr>
        <p:spPr>
          <a:xfrm>
            <a:off x="192947" y="6157519"/>
            <a:ext cx="3696525" cy="584775"/>
          </a:xfrm>
          <a:prstGeom prst="rect">
            <a:avLst/>
          </a:prstGeom>
          <a:solidFill>
            <a:schemeClr val="bg1"/>
          </a:solidFill>
          <a:ln>
            <a:solidFill>
              <a:schemeClr val="accent1"/>
            </a:solidFill>
          </a:ln>
        </p:spPr>
        <p:txBody>
          <a:bodyPr wrap="none" rtlCol="0">
            <a:spAutoFit/>
          </a:bodyPr>
          <a:lstStyle/>
          <a:p>
            <a:r>
              <a:rPr lang="en-US" sz="1600" dirty="0" smtClean="0"/>
              <a:t>Case A, CLoad=1uF, fp2=2.98kHz</a:t>
            </a:r>
          </a:p>
          <a:p>
            <a:r>
              <a:rPr lang="en-US" sz="1600" dirty="0" smtClean="0"/>
              <a:t>Case B, CLoad=2.9nF, fp2=983.37kHz</a:t>
            </a:r>
            <a:endParaRPr lang="en-US" sz="1600" dirty="0"/>
          </a:p>
        </p:txBody>
      </p:sp>
      <p:sp>
        <p:nvSpPr>
          <p:cNvPr id="9" name="Rectangle 8"/>
          <p:cNvSpPr/>
          <p:nvPr/>
        </p:nvSpPr>
        <p:spPr>
          <a:xfrm>
            <a:off x="1778467" y="3338818"/>
            <a:ext cx="1644241" cy="201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30199" y="2692866"/>
            <a:ext cx="1424729" cy="1845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9330" name="Picture 2"/>
          <p:cNvPicPr>
            <a:picLocks noChangeAspect="1" noChangeArrowheads="1"/>
          </p:cNvPicPr>
          <p:nvPr/>
        </p:nvPicPr>
        <p:blipFill>
          <a:blip r:embed="rId4" cstate="print"/>
          <a:srcRect l="3451" t="8807" r="3501" b="6740"/>
          <a:stretch>
            <a:fillRect/>
          </a:stretch>
        </p:blipFill>
        <p:spPr bwMode="auto">
          <a:xfrm>
            <a:off x="4907560" y="100668"/>
            <a:ext cx="4236440" cy="1769713"/>
          </a:xfrm>
          <a:prstGeom prst="rect">
            <a:avLst/>
          </a:prstGeom>
          <a:solidFill>
            <a:schemeClr val="bg1"/>
          </a:solidFill>
          <a:ln w="9525">
            <a:noFill/>
            <a:miter lim="800000"/>
            <a:headEnd/>
            <a:tailEnd/>
          </a:ln>
          <a:effectLst/>
        </p:spPr>
      </p:pic>
      <p:sp>
        <p:nvSpPr>
          <p:cNvPr id="12" name="Rectangle 11"/>
          <p:cNvSpPr/>
          <p:nvPr/>
        </p:nvSpPr>
        <p:spPr>
          <a:xfrm>
            <a:off x="3246539" y="5194183"/>
            <a:ext cx="729843" cy="552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82373" y="4407016"/>
            <a:ext cx="845891" cy="552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264952" y="257860"/>
            <a:ext cx="8560265"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3) Add fz1 on Loaded Aol</a:t>
            </a:r>
            <a:endParaRPr lang="el-GR" sz="2800" b="1" dirty="0" smtClean="0">
              <a:solidFill>
                <a:srgbClr val="C00000"/>
              </a:solidFill>
            </a:endParaRPr>
          </a:p>
        </p:txBody>
      </p:sp>
      <p:sp>
        <p:nvSpPr>
          <p:cNvPr id="3"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46</a:t>
            </a:fld>
            <a:endParaRPr lang="en-US" dirty="0"/>
          </a:p>
        </p:txBody>
      </p:sp>
      <p:pic>
        <p:nvPicPr>
          <p:cNvPr id="737282" name="Picture 2"/>
          <p:cNvPicPr>
            <a:picLocks noChangeAspect="1" noChangeArrowheads="1"/>
          </p:cNvPicPr>
          <p:nvPr/>
        </p:nvPicPr>
        <p:blipFill>
          <a:blip r:embed="rId3" cstate="print"/>
          <a:srcRect/>
          <a:stretch>
            <a:fillRect/>
          </a:stretch>
        </p:blipFill>
        <p:spPr bwMode="auto">
          <a:xfrm>
            <a:off x="234892" y="863643"/>
            <a:ext cx="8565421" cy="5388272"/>
          </a:xfrm>
          <a:prstGeom prst="rect">
            <a:avLst/>
          </a:prstGeom>
          <a:noFill/>
          <a:ln w="9525">
            <a:noFill/>
            <a:miter lim="800000"/>
            <a:headEnd/>
            <a:tailEnd/>
          </a:ln>
          <a:effectLst/>
        </p:spPr>
      </p:pic>
      <p:sp>
        <p:nvSpPr>
          <p:cNvPr id="6" name="TextBox 5"/>
          <p:cNvSpPr txBox="1"/>
          <p:nvPr/>
        </p:nvSpPr>
        <p:spPr>
          <a:xfrm>
            <a:off x="159391" y="6082018"/>
            <a:ext cx="3526606" cy="584775"/>
          </a:xfrm>
          <a:prstGeom prst="rect">
            <a:avLst/>
          </a:prstGeom>
          <a:solidFill>
            <a:schemeClr val="bg1"/>
          </a:solidFill>
          <a:ln>
            <a:solidFill>
              <a:schemeClr val="accent1"/>
            </a:solidFill>
          </a:ln>
        </p:spPr>
        <p:txBody>
          <a:bodyPr wrap="none" rtlCol="0">
            <a:spAutoFit/>
          </a:bodyPr>
          <a:lstStyle/>
          <a:p>
            <a:r>
              <a:rPr lang="en-US" sz="1600" dirty="0" smtClean="0"/>
              <a:t>Case A, CLoad=1uF, fz1=29.8kHz</a:t>
            </a:r>
          </a:p>
          <a:p>
            <a:r>
              <a:rPr lang="en-US" sz="1600" dirty="0" smtClean="0"/>
              <a:t>Case B, CLoad=2.9nF, fz1=4.07MHz</a:t>
            </a:r>
            <a:endParaRPr lang="en-US" sz="1600" dirty="0"/>
          </a:p>
        </p:txBody>
      </p:sp>
      <p:sp>
        <p:nvSpPr>
          <p:cNvPr id="7" name="Rectangle 6"/>
          <p:cNvSpPr/>
          <p:nvPr/>
        </p:nvSpPr>
        <p:spPr>
          <a:xfrm>
            <a:off x="4819359" y="3432234"/>
            <a:ext cx="771816" cy="553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97817" y="4095227"/>
            <a:ext cx="887834" cy="553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05244" y="3540154"/>
            <a:ext cx="560664" cy="201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47024" y="3549649"/>
            <a:ext cx="581025" cy="1848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306897" y="316583"/>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4) Compute Value for Riso</a:t>
            </a:r>
            <a:endParaRPr lang="el-GR" sz="2800" b="1" dirty="0" smtClean="0">
              <a:solidFill>
                <a:srgbClr val="C00000"/>
              </a:solidFill>
            </a:endParaRPr>
          </a:p>
        </p:txBody>
      </p:sp>
      <p:sp>
        <p:nvSpPr>
          <p:cNvPr id="3"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47</a:t>
            </a:fld>
            <a:endParaRPr lang="en-US" dirty="0"/>
          </a:p>
        </p:txBody>
      </p:sp>
      <p:sp>
        <p:nvSpPr>
          <p:cNvPr id="4" name="TextBox 3"/>
          <p:cNvSpPr txBox="1"/>
          <p:nvPr/>
        </p:nvSpPr>
        <p:spPr>
          <a:xfrm>
            <a:off x="2978092" y="872455"/>
            <a:ext cx="3526606" cy="584775"/>
          </a:xfrm>
          <a:prstGeom prst="rect">
            <a:avLst/>
          </a:prstGeom>
          <a:solidFill>
            <a:schemeClr val="bg1"/>
          </a:solidFill>
          <a:ln>
            <a:solidFill>
              <a:schemeClr val="accent1"/>
            </a:solidFill>
          </a:ln>
        </p:spPr>
        <p:txBody>
          <a:bodyPr wrap="none" rtlCol="0">
            <a:spAutoFit/>
          </a:bodyPr>
          <a:lstStyle/>
          <a:p>
            <a:r>
              <a:rPr lang="en-US" sz="1600" dirty="0" smtClean="0"/>
              <a:t>Case A, CLoad=1uF, fz1=29.8kHz</a:t>
            </a:r>
          </a:p>
          <a:p>
            <a:r>
              <a:rPr lang="en-US" sz="1600" dirty="0" smtClean="0"/>
              <a:t>Case B, CLoad=2.9nF, fz1=4.07MHz</a:t>
            </a:r>
            <a:endParaRPr lang="en-US" sz="1600" dirty="0"/>
          </a:p>
        </p:txBody>
      </p:sp>
      <p:graphicFrame>
        <p:nvGraphicFramePr>
          <p:cNvPr id="898050" name="Object 2"/>
          <p:cNvGraphicFramePr>
            <a:graphicFrameLocks noChangeAspect="1"/>
          </p:cNvGraphicFramePr>
          <p:nvPr/>
        </p:nvGraphicFramePr>
        <p:xfrm>
          <a:off x="448098" y="1661152"/>
          <a:ext cx="2063750" cy="1323975"/>
        </p:xfrm>
        <a:graphic>
          <a:graphicData uri="http://schemas.openxmlformats.org/presentationml/2006/ole">
            <p:oleObj spid="_x0000_s898050" name="Equation" r:id="rId4" imgW="1625400" imgH="1041120" progId="Equation.3">
              <p:embed/>
            </p:oleObj>
          </a:graphicData>
        </a:graphic>
      </p:graphicFrame>
      <p:graphicFrame>
        <p:nvGraphicFramePr>
          <p:cNvPr id="898051" name="Object 3"/>
          <p:cNvGraphicFramePr>
            <a:graphicFrameLocks noChangeAspect="1"/>
          </p:cNvGraphicFramePr>
          <p:nvPr/>
        </p:nvGraphicFramePr>
        <p:xfrm>
          <a:off x="3019424" y="1628775"/>
          <a:ext cx="4772025" cy="1531046"/>
        </p:xfrm>
        <a:graphic>
          <a:graphicData uri="http://schemas.openxmlformats.org/presentationml/2006/ole">
            <p:oleObj spid="_x0000_s898051" name="Equation" r:id="rId5" imgW="4838400" imgH="1549080" progId="Equation.3">
              <p:embed/>
            </p:oleObj>
          </a:graphicData>
        </a:graphic>
      </p:graphicFrame>
      <p:graphicFrame>
        <p:nvGraphicFramePr>
          <p:cNvPr id="898052" name="Object 4"/>
          <p:cNvGraphicFramePr>
            <a:graphicFrameLocks noChangeAspect="1"/>
          </p:cNvGraphicFramePr>
          <p:nvPr/>
        </p:nvGraphicFramePr>
        <p:xfrm>
          <a:off x="3018666" y="3425316"/>
          <a:ext cx="4761495" cy="1413383"/>
        </p:xfrm>
        <a:graphic>
          <a:graphicData uri="http://schemas.openxmlformats.org/presentationml/2006/ole">
            <p:oleObj spid="_x0000_s898052" name="Equation" r:id="rId6" imgW="3517560" imgH="1041120" progId="Equation.3">
              <p:embed/>
            </p:oleObj>
          </a:graphicData>
        </a:graphic>
      </p:graphicFrame>
      <p:cxnSp>
        <p:nvCxnSpPr>
          <p:cNvPr id="9" name="Straight Connector 8"/>
          <p:cNvCxnSpPr/>
          <p:nvPr/>
        </p:nvCxnSpPr>
        <p:spPr>
          <a:xfrm>
            <a:off x="3629025" y="1895475"/>
            <a:ext cx="2076450"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29025" y="3676650"/>
            <a:ext cx="2076450"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100" name="Picture 4"/>
          <p:cNvPicPr>
            <a:picLocks noChangeAspect="1" noChangeArrowheads="1"/>
          </p:cNvPicPr>
          <p:nvPr/>
        </p:nvPicPr>
        <p:blipFill>
          <a:blip r:embed="rId3" cstate="print"/>
          <a:srcRect/>
          <a:stretch>
            <a:fillRect/>
          </a:stretch>
        </p:blipFill>
        <p:spPr bwMode="auto">
          <a:xfrm>
            <a:off x="41945" y="748629"/>
            <a:ext cx="9038267" cy="5685727"/>
          </a:xfrm>
          <a:prstGeom prst="rect">
            <a:avLst/>
          </a:prstGeom>
          <a:noFill/>
          <a:ln w="9525">
            <a:noFill/>
            <a:miter lim="800000"/>
            <a:headEnd/>
            <a:tailEnd/>
          </a:ln>
          <a:effectLst/>
        </p:spPr>
      </p:pic>
      <p:sp>
        <p:nvSpPr>
          <p:cNvPr id="64515" name="Rectangle 2"/>
          <p:cNvSpPr>
            <a:spLocks noGrp="1" noChangeArrowheads="1"/>
          </p:cNvSpPr>
          <p:nvPr>
            <p:ph type="title"/>
          </p:nvPr>
        </p:nvSpPr>
        <p:spPr bwMode="auto">
          <a:xfrm>
            <a:off x="166554" y="142686"/>
            <a:ext cx="4872171" cy="82432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5),6) Loop Gain, Case A</a:t>
            </a:r>
            <a:endParaRPr lang="el-GR" sz="2800" b="1" dirty="0" smtClean="0">
              <a:solidFill>
                <a:srgbClr val="C00000"/>
              </a:solidFill>
            </a:endParaRPr>
          </a:p>
        </p:txBody>
      </p:sp>
      <p:sp>
        <p:nvSpPr>
          <p:cNvPr id="3"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48</a:t>
            </a:fld>
            <a:endParaRPr lang="en-US" dirty="0"/>
          </a:p>
        </p:txBody>
      </p:sp>
      <p:sp>
        <p:nvSpPr>
          <p:cNvPr id="5" name="Rectangle 4"/>
          <p:cNvSpPr/>
          <p:nvPr/>
        </p:nvSpPr>
        <p:spPr>
          <a:xfrm>
            <a:off x="2734810" y="2818701"/>
            <a:ext cx="713065" cy="2265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8" idx="1"/>
            <a:endCxn id="5" idx="3"/>
          </p:cNvCxnSpPr>
          <p:nvPr/>
        </p:nvCxnSpPr>
        <p:spPr>
          <a:xfrm flipH="1" flipV="1">
            <a:off x="3447875" y="2931953"/>
            <a:ext cx="318784" cy="81"/>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66659" y="2793534"/>
            <a:ext cx="2709641" cy="276999"/>
          </a:xfrm>
          <a:prstGeom prst="rect">
            <a:avLst/>
          </a:prstGeom>
          <a:solidFill>
            <a:schemeClr val="bg1"/>
          </a:solidFill>
          <a:ln w="15875">
            <a:solidFill>
              <a:srgbClr val="FF0000"/>
            </a:solidFill>
          </a:ln>
        </p:spPr>
        <p:txBody>
          <a:bodyPr wrap="square" rtlCol="0">
            <a:spAutoFit/>
          </a:bodyPr>
          <a:lstStyle/>
          <a:p>
            <a:r>
              <a:rPr lang="en-US" sz="1200" b="1" dirty="0" smtClean="0">
                <a:solidFill>
                  <a:srgbClr val="FF0000"/>
                </a:solidFill>
              </a:rPr>
              <a:t>Phase Margin at </a:t>
            </a:r>
            <a:r>
              <a:rPr lang="en-US" sz="1200" b="1" dirty="0" err="1" smtClean="0">
                <a:solidFill>
                  <a:srgbClr val="FF0000"/>
                </a:solidFill>
              </a:rPr>
              <a:t>fcl</a:t>
            </a:r>
            <a:r>
              <a:rPr lang="en-US" sz="1200" b="1" dirty="0" smtClean="0">
                <a:solidFill>
                  <a:srgbClr val="FF0000"/>
                </a:solidFill>
              </a:rPr>
              <a:t> = 87.5 degrees</a:t>
            </a:r>
            <a:endParaRPr lang="en-US" sz="1200" b="1" dirty="0">
              <a:solidFill>
                <a:srgbClr val="FF0000"/>
              </a:solidFill>
            </a:endParaRPr>
          </a:p>
        </p:txBody>
      </p:sp>
      <p:sp>
        <p:nvSpPr>
          <p:cNvPr id="10" name="Rectangle 9"/>
          <p:cNvSpPr/>
          <p:nvPr/>
        </p:nvSpPr>
        <p:spPr>
          <a:xfrm>
            <a:off x="840298" y="1477860"/>
            <a:ext cx="1349229" cy="3928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0099" name="Picture 3"/>
          <p:cNvPicPr>
            <a:picLocks noChangeAspect="1" noChangeArrowheads="1"/>
          </p:cNvPicPr>
          <p:nvPr/>
        </p:nvPicPr>
        <p:blipFill>
          <a:blip r:embed="rId4" cstate="print"/>
          <a:srcRect l="3548" t="8390" r="3538" b="8341"/>
          <a:stretch>
            <a:fillRect/>
          </a:stretch>
        </p:blipFill>
        <p:spPr bwMode="auto">
          <a:xfrm>
            <a:off x="4806892" y="109056"/>
            <a:ext cx="4186106" cy="1744910"/>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147505" y="200025"/>
            <a:ext cx="4519745" cy="63887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5),6) Loop Gain, Case B</a:t>
            </a:r>
            <a:endParaRPr lang="el-GR" sz="2800" b="1" dirty="0" smtClean="0">
              <a:solidFill>
                <a:srgbClr val="C00000"/>
              </a:solidFill>
            </a:endParaRPr>
          </a:p>
        </p:txBody>
      </p:sp>
      <p:sp>
        <p:nvSpPr>
          <p:cNvPr id="3"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49</a:t>
            </a:fld>
            <a:endParaRPr lang="en-US" dirty="0"/>
          </a:p>
        </p:txBody>
      </p:sp>
      <p:pic>
        <p:nvPicPr>
          <p:cNvPr id="899074" name="Picture 2"/>
          <p:cNvPicPr>
            <a:picLocks noChangeAspect="1" noChangeArrowheads="1"/>
          </p:cNvPicPr>
          <p:nvPr/>
        </p:nvPicPr>
        <p:blipFill>
          <a:blip r:embed="rId3" cstate="print"/>
          <a:srcRect/>
          <a:stretch>
            <a:fillRect/>
          </a:stretch>
        </p:blipFill>
        <p:spPr bwMode="auto">
          <a:xfrm>
            <a:off x="41945" y="780176"/>
            <a:ext cx="8973834" cy="5645194"/>
          </a:xfrm>
          <a:prstGeom prst="rect">
            <a:avLst/>
          </a:prstGeom>
          <a:noFill/>
          <a:ln w="9525">
            <a:noFill/>
            <a:miter lim="800000"/>
            <a:headEnd/>
            <a:tailEnd/>
          </a:ln>
          <a:effectLst/>
        </p:spPr>
      </p:pic>
      <p:sp>
        <p:nvSpPr>
          <p:cNvPr id="5" name="Rectangle 4"/>
          <p:cNvSpPr/>
          <p:nvPr/>
        </p:nvSpPr>
        <p:spPr>
          <a:xfrm>
            <a:off x="2709643" y="2726422"/>
            <a:ext cx="713065" cy="2265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8" idx="1"/>
            <a:endCxn id="5" idx="3"/>
          </p:cNvCxnSpPr>
          <p:nvPr/>
        </p:nvCxnSpPr>
        <p:spPr>
          <a:xfrm flipH="1" flipV="1">
            <a:off x="3422708" y="2839674"/>
            <a:ext cx="582468" cy="572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05176" y="2691511"/>
            <a:ext cx="2953053" cy="307777"/>
          </a:xfrm>
          <a:prstGeom prst="rect">
            <a:avLst/>
          </a:prstGeom>
          <a:solidFill>
            <a:schemeClr val="bg1"/>
          </a:solidFill>
          <a:ln w="15875">
            <a:solidFill>
              <a:srgbClr val="FF0000"/>
            </a:solidFill>
          </a:ln>
        </p:spPr>
        <p:txBody>
          <a:bodyPr wrap="none" rtlCol="0">
            <a:spAutoFit/>
          </a:bodyPr>
          <a:lstStyle/>
          <a:p>
            <a:r>
              <a:rPr lang="en-US" sz="1400" b="1" dirty="0" smtClean="0">
                <a:solidFill>
                  <a:srgbClr val="FF0000"/>
                </a:solidFill>
              </a:rPr>
              <a:t>Phase Margin at </a:t>
            </a:r>
            <a:r>
              <a:rPr lang="en-US" sz="1400" b="1" dirty="0" err="1" smtClean="0">
                <a:solidFill>
                  <a:srgbClr val="FF0000"/>
                </a:solidFill>
              </a:rPr>
              <a:t>fcl</a:t>
            </a:r>
            <a:r>
              <a:rPr lang="en-US" sz="1400" b="1" dirty="0" smtClean="0">
                <a:solidFill>
                  <a:srgbClr val="FF0000"/>
                </a:solidFill>
              </a:rPr>
              <a:t> = 54 degrees</a:t>
            </a:r>
            <a:endParaRPr lang="en-US" sz="1400" b="1" dirty="0">
              <a:solidFill>
                <a:srgbClr val="FF0000"/>
              </a:solidFill>
            </a:endParaRPr>
          </a:p>
        </p:txBody>
      </p:sp>
      <p:sp>
        <p:nvSpPr>
          <p:cNvPr id="10" name="Rectangle 9"/>
          <p:cNvSpPr/>
          <p:nvPr/>
        </p:nvSpPr>
        <p:spPr>
          <a:xfrm>
            <a:off x="882242" y="1410748"/>
            <a:ext cx="1449897" cy="3928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9075" name="Picture 3"/>
          <p:cNvPicPr>
            <a:picLocks noChangeAspect="1" noChangeArrowheads="1"/>
          </p:cNvPicPr>
          <p:nvPr/>
        </p:nvPicPr>
        <p:blipFill>
          <a:blip r:embed="rId4" cstate="print"/>
          <a:srcRect l="3752" t="9190" r="3937" b="9142"/>
          <a:stretch>
            <a:fillRect/>
          </a:stretch>
        </p:blipFill>
        <p:spPr bwMode="auto">
          <a:xfrm>
            <a:off x="4848837" y="142612"/>
            <a:ext cx="4202884" cy="1711355"/>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903" name="Picture 7"/>
          <p:cNvPicPr>
            <a:picLocks noChangeAspect="1" noChangeArrowheads="1"/>
          </p:cNvPicPr>
          <p:nvPr/>
        </p:nvPicPr>
        <p:blipFill>
          <a:blip r:embed="rId3" cstate="print"/>
          <a:srcRect/>
          <a:stretch>
            <a:fillRect/>
          </a:stretch>
        </p:blipFill>
        <p:spPr bwMode="auto">
          <a:xfrm>
            <a:off x="3093951" y="114485"/>
            <a:ext cx="5925757" cy="2718361"/>
          </a:xfrm>
          <a:prstGeom prst="rect">
            <a:avLst/>
          </a:prstGeom>
          <a:solidFill>
            <a:schemeClr val="bg1"/>
          </a:solidFill>
          <a:ln w="9525">
            <a:noFill/>
            <a:miter lim="800000"/>
            <a:headEnd/>
            <a:tailEnd/>
          </a:ln>
          <a:effectLst/>
        </p:spPr>
      </p:pic>
      <p:pic>
        <p:nvPicPr>
          <p:cNvPr id="1104900" name="Picture 4"/>
          <p:cNvPicPr>
            <a:picLocks noChangeAspect="1" noChangeArrowheads="1"/>
          </p:cNvPicPr>
          <p:nvPr/>
        </p:nvPicPr>
        <p:blipFill>
          <a:blip r:embed="rId4" cstate="print"/>
          <a:srcRect t="1910" r="582" b="1723"/>
          <a:stretch>
            <a:fillRect/>
          </a:stretch>
        </p:blipFill>
        <p:spPr bwMode="auto">
          <a:xfrm>
            <a:off x="53790" y="2918667"/>
            <a:ext cx="6275294" cy="3826501"/>
          </a:xfrm>
          <a:prstGeom prst="rect">
            <a:avLst/>
          </a:prstGeom>
          <a:solidFill>
            <a:schemeClr val="bg1"/>
          </a:solidFill>
          <a:ln w="9525">
            <a:noFill/>
            <a:miter lim="800000"/>
            <a:headEnd/>
            <a:tailEnd/>
          </a:ln>
          <a:effectLst/>
        </p:spPr>
      </p:pic>
      <p:sp>
        <p:nvSpPr>
          <p:cNvPr id="79875" name="Rectangle 2"/>
          <p:cNvSpPr>
            <a:spLocks noGrp="1" noChangeArrowheads="1"/>
          </p:cNvSpPr>
          <p:nvPr>
            <p:ph type="title"/>
          </p:nvPr>
        </p:nvSpPr>
        <p:spPr>
          <a:xfrm>
            <a:off x="177987" y="151840"/>
            <a:ext cx="3219637" cy="814388"/>
          </a:xfrm>
        </p:spPr>
        <p:txBody>
          <a:bodyPr/>
          <a:lstStyle/>
          <a:p>
            <a:r>
              <a:rPr lang="en-US" sz="2800" i="1" dirty="0" smtClean="0">
                <a:solidFill>
                  <a:srgbClr val="C00000"/>
                </a:solidFill>
              </a:rPr>
              <a:t>But it worked fine </a:t>
            </a:r>
            <a:br>
              <a:rPr lang="en-US" sz="2800" i="1" dirty="0" smtClean="0">
                <a:solidFill>
                  <a:srgbClr val="C00000"/>
                </a:solidFill>
              </a:rPr>
            </a:br>
            <a:r>
              <a:rPr lang="en-US" sz="2800" i="1" dirty="0" smtClean="0">
                <a:solidFill>
                  <a:srgbClr val="C00000"/>
                </a:solidFill>
              </a:rPr>
              <a:t>in the lab!</a:t>
            </a:r>
          </a:p>
        </p:txBody>
      </p:sp>
      <p:sp>
        <p:nvSpPr>
          <p:cNvPr id="79876" name="Text Box 4"/>
          <p:cNvSpPr txBox="1">
            <a:spLocks noChangeArrowheads="1"/>
          </p:cNvSpPr>
          <p:nvPr/>
        </p:nvSpPr>
        <p:spPr bwMode="auto">
          <a:xfrm>
            <a:off x="250636" y="1000872"/>
            <a:ext cx="2779435" cy="1446550"/>
          </a:xfrm>
          <a:prstGeom prst="rect">
            <a:avLst/>
          </a:prstGeom>
          <a:noFill/>
          <a:ln w="9525">
            <a:solidFill>
              <a:schemeClr val="accent1"/>
            </a:solidFill>
            <a:miter lim="800000"/>
            <a:headEnd/>
            <a:tailEnd/>
          </a:ln>
        </p:spPr>
        <p:txBody>
          <a:bodyPr wrap="square">
            <a:spAutoFit/>
          </a:bodyPr>
          <a:lstStyle/>
          <a:p>
            <a:pPr>
              <a:spcBef>
                <a:spcPts val="0"/>
              </a:spcBef>
            </a:pPr>
            <a:r>
              <a:rPr lang="en-US" sz="2200" b="1" dirty="0" smtClean="0">
                <a:solidFill>
                  <a:srgbClr val="FF0000"/>
                </a:solidFill>
              </a:rPr>
              <a:t>Transient on:</a:t>
            </a:r>
          </a:p>
          <a:p>
            <a:pPr>
              <a:spcBef>
                <a:spcPts val="0"/>
              </a:spcBef>
            </a:pPr>
            <a:r>
              <a:rPr lang="en-US" sz="2200" b="1" dirty="0" smtClean="0"/>
              <a:t>+Input </a:t>
            </a:r>
            <a:r>
              <a:rPr lang="en-US" sz="2200" b="1" i="1" dirty="0" smtClean="0"/>
              <a:t>or</a:t>
            </a:r>
            <a:r>
              <a:rPr lang="en-US" sz="2200" b="1" dirty="0" smtClean="0"/>
              <a:t> –Input</a:t>
            </a:r>
          </a:p>
          <a:p>
            <a:pPr>
              <a:spcBef>
                <a:spcPts val="0"/>
              </a:spcBef>
            </a:pPr>
            <a:r>
              <a:rPr lang="en-US" sz="2200" b="1" dirty="0" smtClean="0"/>
              <a:t>Vcc </a:t>
            </a:r>
            <a:r>
              <a:rPr lang="en-US" sz="2200" b="1" i="1" dirty="0" smtClean="0"/>
              <a:t>or</a:t>
            </a:r>
            <a:r>
              <a:rPr lang="en-US" sz="2200" b="1" dirty="0" smtClean="0"/>
              <a:t> Vee</a:t>
            </a:r>
          </a:p>
          <a:p>
            <a:pPr>
              <a:spcBef>
                <a:spcPts val="0"/>
              </a:spcBef>
            </a:pPr>
            <a:r>
              <a:rPr lang="en-US" sz="2200" b="1" dirty="0" smtClean="0"/>
              <a:t>Output</a:t>
            </a:r>
            <a:endParaRPr lang="en-US" sz="2200" b="1" dirty="0"/>
          </a:p>
        </p:txBody>
      </p:sp>
      <p:sp>
        <p:nvSpPr>
          <p:cNvPr id="16"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5</a:t>
            </a:fld>
            <a:endParaRPr lang="en-US" dirty="0"/>
          </a:p>
        </p:txBody>
      </p:sp>
      <p:sp>
        <p:nvSpPr>
          <p:cNvPr id="17" name="Line 7"/>
          <p:cNvSpPr>
            <a:spLocks noChangeShapeType="1"/>
          </p:cNvSpPr>
          <p:nvPr/>
        </p:nvSpPr>
        <p:spPr bwMode="auto">
          <a:xfrm>
            <a:off x="2761129" y="2330825"/>
            <a:ext cx="349623" cy="1075764"/>
          </a:xfrm>
          <a:prstGeom prst="line">
            <a:avLst/>
          </a:prstGeom>
          <a:noFill/>
          <a:ln w="31750">
            <a:solidFill>
              <a:srgbClr val="FF0000"/>
            </a:solidFill>
            <a:round/>
            <a:headEnd/>
            <a:tailEnd type="triangle" w="lg" len="lg"/>
          </a:ln>
        </p:spPr>
        <p:txBody>
          <a:bodyPr/>
          <a:lstStyle/>
          <a:p>
            <a:endParaRPr lang="en-US" dirty="0"/>
          </a:p>
        </p:txBody>
      </p:sp>
      <p:sp>
        <p:nvSpPr>
          <p:cNvPr id="18" name="Text Box 4"/>
          <p:cNvSpPr txBox="1">
            <a:spLocks noChangeArrowheads="1"/>
          </p:cNvSpPr>
          <p:nvPr/>
        </p:nvSpPr>
        <p:spPr bwMode="auto">
          <a:xfrm>
            <a:off x="6436283" y="3609601"/>
            <a:ext cx="2555315" cy="2462213"/>
          </a:xfrm>
          <a:prstGeom prst="rect">
            <a:avLst/>
          </a:prstGeom>
          <a:noFill/>
          <a:ln w="9525">
            <a:solidFill>
              <a:schemeClr val="tx1"/>
            </a:solidFill>
            <a:miter lim="800000"/>
            <a:headEnd/>
            <a:tailEnd/>
          </a:ln>
        </p:spPr>
        <p:txBody>
          <a:bodyPr wrap="square">
            <a:spAutoFit/>
          </a:bodyPr>
          <a:lstStyle/>
          <a:p>
            <a:pPr>
              <a:spcBef>
                <a:spcPts val="0"/>
              </a:spcBef>
            </a:pPr>
            <a:r>
              <a:rPr lang="en-US" sz="2200" b="1" dirty="0" smtClean="0"/>
              <a:t>Check</a:t>
            </a:r>
            <a:r>
              <a:rPr lang="en-US" sz="2200" b="1" i="1" dirty="0" smtClean="0"/>
              <a:t> ALL </a:t>
            </a:r>
            <a:r>
              <a:rPr lang="en-US" sz="2200" b="1" dirty="0" smtClean="0"/>
              <a:t>Op Amp Circuits for Stability regardless of their closed loop signal frequency of operation! </a:t>
            </a:r>
            <a:endParaRPr lang="en-US" sz="2200" b="1" dirty="0"/>
          </a:p>
        </p:txBody>
      </p:sp>
      <p:pic>
        <p:nvPicPr>
          <p:cNvPr id="1104902" name="Picture 6"/>
          <p:cNvPicPr>
            <a:picLocks noChangeAspect="1" noChangeArrowheads="1"/>
          </p:cNvPicPr>
          <p:nvPr/>
        </p:nvPicPr>
        <p:blipFill>
          <a:blip r:embed="rId5" cstate="print"/>
          <a:srcRect/>
          <a:stretch>
            <a:fillRect/>
          </a:stretch>
        </p:blipFill>
        <p:spPr bwMode="auto">
          <a:xfrm>
            <a:off x="2456330" y="1104862"/>
            <a:ext cx="548249" cy="1296652"/>
          </a:xfrm>
          <a:prstGeom prst="rect">
            <a:avLst/>
          </a:prstGeom>
          <a:noFill/>
          <a:ln w="9525">
            <a:noFill/>
            <a:miter lim="800000"/>
            <a:headEnd/>
            <a:tailEnd/>
          </a:ln>
          <a:effectLst/>
        </p:spPr>
      </p:pic>
      <p:sp>
        <p:nvSpPr>
          <p:cNvPr id="22" name="Rectangle 2"/>
          <p:cNvSpPr txBox="1">
            <a:spLocks noChangeArrowheads="1"/>
          </p:cNvSpPr>
          <p:nvPr/>
        </p:nvSpPr>
        <p:spPr bwMode="auto">
          <a:xfrm>
            <a:off x="6435352" y="2706781"/>
            <a:ext cx="3219637"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C00000"/>
                </a:solidFill>
                <a:effectLst/>
                <a:uLnTx/>
                <a:uFillTx/>
                <a:latin typeface="+mj-lt"/>
                <a:ea typeface="+mj-ea"/>
                <a:cs typeface="+mj-cs"/>
              </a:rPr>
              <a:t>But I’m only using it</a:t>
            </a:r>
            <a:r>
              <a:rPr kumimoji="0" lang="en-US" sz="2800" b="1" i="1" u="none" strike="noStrike" kern="0" cap="none" spc="0" normalizeH="0" noProof="0" dirty="0" smtClean="0">
                <a:ln>
                  <a:noFill/>
                </a:ln>
                <a:solidFill>
                  <a:srgbClr val="C00000"/>
                </a:solidFill>
                <a:effectLst/>
                <a:uLnTx/>
                <a:uFillTx/>
                <a:latin typeface="+mj-lt"/>
                <a:ea typeface="+mj-ea"/>
                <a:cs typeface="+mj-cs"/>
              </a:rPr>
              <a:t> at DC!</a:t>
            </a:r>
            <a:endParaRPr kumimoji="0" lang="en-US" sz="2800" b="1" i="1" u="none" strike="noStrike" kern="0" cap="none" spc="0" normalizeH="0" baseline="0" noProof="0" dirty="0" smtClean="0">
              <a:ln>
                <a:noFill/>
              </a:ln>
              <a:solidFill>
                <a:srgbClr val="C00000"/>
              </a:solidFill>
              <a:effectLst/>
              <a:uLnTx/>
              <a:uFillTx/>
              <a:latin typeface="+mj-lt"/>
              <a:ea typeface="+mj-ea"/>
              <a:cs typeface="+mj-cs"/>
            </a:endParaRPr>
          </a:p>
        </p:txBody>
      </p:sp>
      <p:sp>
        <p:nvSpPr>
          <p:cNvPr id="23" name="Rectangle 22"/>
          <p:cNvSpPr/>
          <p:nvPr/>
        </p:nvSpPr>
        <p:spPr>
          <a:xfrm>
            <a:off x="35860" y="4419600"/>
            <a:ext cx="439269" cy="277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50</a:t>
            </a:fld>
            <a:endParaRPr lang="en-US" dirty="0"/>
          </a:p>
        </p:txBody>
      </p:sp>
      <p:sp>
        <p:nvSpPr>
          <p:cNvPr id="64515" name="Rectangle 2"/>
          <p:cNvSpPr>
            <a:spLocks noGrp="1" noChangeArrowheads="1"/>
          </p:cNvSpPr>
          <p:nvPr>
            <p:ph type="title"/>
          </p:nvPr>
        </p:nvSpPr>
        <p:spPr bwMode="auto">
          <a:xfrm>
            <a:off x="180362" y="188476"/>
            <a:ext cx="4391638" cy="74043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7) AC VOUT/VIN, Case A</a:t>
            </a:r>
            <a:endParaRPr lang="el-GR" sz="2800" b="1" dirty="0" smtClean="0">
              <a:solidFill>
                <a:srgbClr val="C00000"/>
              </a:solidFill>
            </a:endParaRPr>
          </a:p>
        </p:txBody>
      </p:sp>
      <p:pic>
        <p:nvPicPr>
          <p:cNvPr id="912387" name="Picture 3"/>
          <p:cNvPicPr>
            <a:picLocks noChangeAspect="1" noChangeArrowheads="1"/>
          </p:cNvPicPr>
          <p:nvPr/>
        </p:nvPicPr>
        <p:blipFill>
          <a:blip r:embed="rId3" cstate="print"/>
          <a:srcRect/>
          <a:stretch>
            <a:fillRect/>
          </a:stretch>
        </p:blipFill>
        <p:spPr bwMode="auto">
          <a:xfrm>
            <a:off x="174334" y="1786456"/>
            <a:ext cx="7330665" cy="4611522"/>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l="3182" t="8907" r="2987" b="7957"/>
          <a:stretch>
            <a:fillRect/>
          </a:stretch>
        </p:blipFill>
        <p:spPr bwMode="auto">
          <a:xfrm>
            <a:off x="4605556" y="41945"/>
            <a:ext cx="4479721" cy="1879134"/>
          </a:xfrm>
          <a:prstGeom prst="rect">
            <a:avLst/>
          </a:prstGeom>
          <a:solidFill>
            <a:schemeClr val="bg1"/>
          </a:solidFill>
          <a:ln w="9525">
            <a:noFill/>
            <a:miter lim="800000"/>
            <a:headEnd/>
            <a:tailEnd/>
          </a:ln>
          <a:effectLst/>
        </p:spPr>
      </p:pic>
      <p:sp>
        <p:nvSpPr>
          <p:cNvPr id="6" name="Rectangle 5"/>
          <p:cNvSpPr/>
          <p:nvPr/>
        </p:nvSpPr>
        <p:spPr>
          <a:xfrm>
            <a:off x="845344" y="2458498"/>
            <a:ext cx="1173956" cy="503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51</a:t>
            </a:fld>
            <a:endParaRPr lang="en-US" dirty="0"/>
          </a:p>
        </p:txBody>
      </p:sp>
      <p:sp>
        <p:nvSpPr>
          <p:cNvPr id="64515" name="Rectangle 2"/>
          <p:cNvSpPr>
            <a:spLocks noGrp="1" noChangeArrowheads="1"/>
          </p:cNvSpPr>
          <p:nvPr>
            <p:ph type="title"/>
          </p:nvPr>
        </p:nvSpPr>
        <p:spPr bwMode="auto">
          <a:xfrm>
            <a:off x="142876" y="207526"/>
            <a:ext cx="4495800" cy="74043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dirty="0" smtClean="0">
                <a:solidFill>
                  <a:srgbClr val="C00000"/>
                </a:solidFill>
              </a:rPr>
              <a:t>8) Transient Analysis, Case A</a:t>
            </a:r>
            <a:endParaRPr lang="el-GR" sz="2400" b="1" dirty="0" smtClean="0">
              <a:solidFill>
                <a:srgbClr val="C00000"/>
              </a:solidFill>
            </a:endParaRPr>
          </a:p>
        </p:txBody>
      </p:sp>
      <p:pic>
        <p:nvPicPr>
          <p:cNvPr id="919554" name="Picture 2"/>
          <p:cNvPicPr>
            <a:picLocks noChangeAspect="1" noChangeArrowheads="1"/>
          </p:cNvPicPr>
          <p:nvPr/>
        </p:nvPicPr>
        <p:blipFill>
          <a:blip r:embed="rId3" cstate="print"/>
          <a:srcRect/>
          <a:stretch>
            <a:fillRect/>
          </a:stretch>
        </p:blipFill>
        <p:spPr bwMode="auto">
          <a:xfrm>
            <a:off x="103706" y="986319"/>
            <a:ext cx="8584256" cy="5400121"/>
          </a:xfrm>
          <a:prstGeom prst="rect">
            <a:avLst/>
          </a:prstGeom>
          <a:noFill/>
          <a:ln w="9525">
            <a:noFill/>
            <a:miter lim="800000"/>
            <a:headEnd/>
            <a:tailEnd/>
          </a:ln>
          <a:effectLst/>
        </p:spPr>
      </p:pic>
      <p:pic>
        <p:nvPicPr>
          <p:cNvPr id="911363" name="Picture 3"/>
          <p:cNvPicPr>
            <a:picLocks noChangeAspect="1" noChangeArrowheads="1"/>
          </p:cNvPicPr>
          <p:nvPr/>
        </p:nvPicPr>
        <p:blipFill>
          <a:blip r:embed="rId4" cstate="print"/>
          <a:srcRect l="3795" t="9968" r="3885" b="10033"/>
          <a:stretch>
            <a:fillRect/>
          </a:stretch>
        </p:blipFill>
        <p:spPr bwMode="auto">
          <a:xfrm>
            <a:off x="4674742" y="71924"/>
            <a:ext cx="4407614" cy="1808252"/>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686" name="Picture 6"/>
          <p:cNvPicPr>
            <a:picLocks noChangeAspect="1" noChangeArrowheads="1"/>
          </p:cNvPicPr>
          <p:nvPr/>
        </p:nvPicPr>
        <p:blipFill>
          <a:blip r:embed="rId3" cstate="print"/>
          <a:srcRect/>
          <a:stretch>
            <a:fillRect/>
          </a:stretch>
        </p:blipFill>
        <p:spPr bwMode="auto">
          <a:xfrm>
            <a:off x="767899" y="3830070"/>
            <a:ext cx="6832527" cy="2315154"/>
          </a:xfrm>
          <a:prstGeom prst="rect">
            <a:avLst/>
          </a:prstGeom>
          <a:solidFill>
            <a:schemeClr val="bg1"/>
          </a:solidFill>
          <a:ln w="9525">
            <a:solidFill>
              <a:srgbClr val="FF0000"/>
            </a:solidFill>
            <a:miter lim="800000"/>
            <a:headEnd/>
            <a:tailEnd/>
          </a:ln>
          <a:effectLst/>
        </p:spPr>
      </p:pic>
      <p:sp>
        <p:nvSpPr>
          <p:cNvPr id="64514" name="Slide Number Placeholder 4"/>
          <p:cNvSpPr>
            <a:spLocks noGrp="1"/>
          </p:cNvSpPr>
          <p:nvPr>
            <p:ph type="sldNum" sz="quarter" idx="10"/>
          </p:nvPr>
        </p:nvSpPr>
        <p:spPr>
          <a:noFill/>
        </p:spPr>
        <p:txBody>
          <a:bodyPr/>
          <a:lstStyle/>
          <a:p>
            <a:fld id="{DE7B9739-58BD-475F-9D9C-6F31C614322B}" type="slidenum">
              <a:rPr lang="en-US"/>
              <a:pPr/>
              <a:t>52</a:t>
            </a:fld>
            <a:endParaRPr lang="en-US" dirty="0"/>
          </a:p>
        </p:txBody>
      </p:sp>
      <p:sp>
        <p:nvSpPr>
          <p:cNvPr id="64515" name="Rectangle 2"/>
          <p:cNvSpPr>
            <a:spLocks noGrp="1" noChangeArrowheads="1"/>
          </p:cNvSpPr>
          <p:nvPr>
            <p:ph type="title"/>
          </p:nvPr>
        </p:nvSpPr>
        <p:spPr bwMode="auto">
          <a:xfrm>
            <a:off x="306896" y="291416"/>
            <a:ext cx="8467233"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Riso</a:t>
            </a:r>
            <a:r>
              <a:rPr lang="en-US" sz="2800" dirty="0" smtClean="0">
                <a:solidFill>
                  <a:srgbClr val="C00000"/>
                </a:solidFill>
              </a:rPr>
              <a:t> Compensation: Key Design Consideration </a:t>
            </a:r>
            <a:endParaRPr lang="el-GR" sz="2800" b="1" dirty="0" smtClean="0">
              <a:solidFill>
                <a:srgbClr val="C00000"/>
              </a:solidFill>
            </a:endParaRPr>
          </a:p>
        </p:txBody>
      </p:sp>
      <p:pic>
        <p:nvPicPr>
          <p:cNvPr id="711685" name="Picture 5"/>
          <p:cNvPicPr>
            <a:picLocks noChangeAspect="1" noChangeArrowheads="1"/>
          </p:cNvPicPr>
          <p:nvPr/>
        </p:nvPicPr>
        <p:blipFill>
          <a:blip r:embed="rId4" cstate="print"/>
          <a:srcRect/>
          <a:stretch>
            <a:fillRect/>
          </a:stretch>
        </p:blipFill>
        <p:spPr bwMode="auto">
          <a:xfrm>
            <a:off x="755665" y="1330150"/>
            <a:ext cx="6826847" cy="2344227"/>
          </a:xfrm>
          <a:prstGeom prst="rect">
            <a:avLst/>
          </a:prstGeom>
          <a:solidFill>
            <a:schemeClr val="bg1"/>
          </a:solidFill>
          <a:ln w="9525">
            <a:solidFill>
              <a:srgbClr val="FF0000"/>
            </a:solidFill>
            <a:miter lim="800000"/>
            <a:headEnd/>
            <a:tailEnd/>
          </a:ln>
          <a:effectLst/>
        </p:spPr>
      </p:pic>
      <p:sp>
        <p:nvSpPr>
          <p:cNvPr id="8" name="TextBox 7"/>
          <p:cNvSpPr txBox="1"/>
          <p:nvPr/>
        </p:nvSpPr>
        <p:spPr>
          <a:xfrm>
            <a:off x="713064" y="847288"/>
            <a:ext cx="6870584" cy="461665"/>
          </a:xfrm>
          <a:prstGeom prst="rect">
            <a:avLst/>
          </a:prstGeom>
          <a:noFill/>
        </p:spPr>
        <p:txBody>
          <a:bodyPr wrap="square" rtlCol="0">
            <a:spAutoFit/>
          </a:bodyPr>
          <a:lstStyle/>
          <a:p>
            <a:pPr algn="ctr"/>
            <a:r>
              <a:rPr lang="en-US" sz="2400" b="1" dirty="0" smtClean="0">
                <a:solidFill>
                  <a:srgbClr val="0000FF"/>
                </a:solidFill>
              </a:rPr>
              <a:t>Accuracy of VOUT depends on Load Current </a:t>
            </a:r>
            <a:endParaRPr lang="en-US" sz="2400" b="1" dirty="0">
              <a:solidFill>
                <a:srgbClr val="0000FF"/>
              </a:solidFill>
            </a:endParaRPr>
          </a:p>
        </p:txBody>
      </p:sp>
      <p:sp>
        <p:nvSpPr>
          <p:cNvPr id="9" name="TextBox 8"/>
          <p:cNvSpPr txBox="1"/>
          <p:nvPr/>
        </p:nvSpPr>
        <p:spPr>
          <a:xfrm>
            <a:off x="5637401" y="1375794"/>
            <a:ext cx="2031325" cy="338554"/>
          </a:xfrm>
          <a:prstGeom prst="rect">
            <a:avLst/>
          </a:prstGeom>
          <a:noFill/>
        </p:spPr>
        <p:txBody>
          <a:bodyPr wrap="none" rtlCol="0">
            <a:spAutoFit/>
          </a:bodyPr>
          <a:lstStyle/>
          <a:p>
            <a:r>
              <a:rPr lang="en-US" sz="1600" b="1" dirty="0" smtClean="0">
                <a:solidFill>
                  <a:srgbClr val="FF0000"/>
                </a:solidFill>
              </a:rPr>
              <a:t>Light Load Current</a:t>
            </a:r>
            <a:endParaRPr lang="en-US" sz="1600" b="1" dirty="0">
              <a:solidFill>
                <a:srgbClr val="FF0000"/>
              </a:solidFill>
            </a:endParaRPr>
          </a:p>
        </p:txBody>
      </p:sp>
      <p:sp>
        <p:nvSpPr>
          <p:cNvPr id="10" name="TextBox 9"/>
          <p:cNvSpPr txBox="1"/>
          <p:nvPr/>
        </p:nvSpPr>
        <p:spPr>
          <a:xfrm>
            <a:off x="5529742" y="3986168"/>
            <a:ext cx="2132315" cy="338554"/>
          </a:xfrm>
          <a:prstGeom prst="rect">
            <a:avLst/>
          </a:prstGeom>
          <a:noFill/>
        </p:spPr>
        <p:txBody>
          <a:bodyPr wrap="none" rtlCol="0">
            <a:spAutoFit/>
          </a:bodyPr>
          <a:lstStyle/>
          <a:p>
            <a:r>
              <a:rPr lang="en-US" sz="1600" b="1" dirty="0" smtClean="0">
                <a:solidFill>
                  <a:srgbClr val="FF0000"/>
                </a:solidFill>
              </a:rPr>
              <a:t>Heavy Load Current</a:t>
            </a:r>
            <a:endParaRPr lang="en-US" sz="1600" b="1" dirty="0">
              <a:solidFill>
                <a:srgbClr val="FF0000"/>
              </a:solidFill>
            </a:endParaRPr>
          </a:p>
        </p:txBody>
      </p:sp>
      <p:sp>
        <p:nvSpPr>
          <p:cNvPr id="11" name="Rectangle 10"/>
          <p:cNvSpPr/>
          <p:nvPr/>
        </p:nvSpPr>
        <p:spPr>
          <a:xfrm>
            <a:off x="2265027" y="2558643"/>
            <a:ext cx="880845" cy="36911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40590" y="4917347"/>
            <a:ext cx="880845" cy="36911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58917" y="4640510"/>
            <a:ext cx="1231784" cy="29221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126760" y="2251046"/>
            <a:ext cx="1231784" cy="29221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title"/>
          </p:nvPr>
        </p:nvSpPr>
        <p:spPr>
          <a:xfrm>
            <a:off x="1057013" y="1400962"/>
            <a:ext cx="7189365" cy="2936148"/>
          </a:xfrm>
        </p:spPr>
        <p:txBody>
          <a:bodyPr/>
          <a:lstStyle/>
          <a:p>
            <a:pPr algn="ctr"/>
            <a:r>
              <a:rPr lang="en-US" sz="3600" i="1" dirty="0" smtClean="0">
                <a:solidFill>
                  <a:srgbClr val="C00000"/>
                </a:solidFill>
              </a:rPr>
              <a:t>Stability Analysis - Method 2 </a:t>
            </a:r>
            <a:r>
              <a:rPr lang="en-US" sz="3600" dirty="0" smtClean="0">
                <a:solidFill>
                  <a:srgbClr val="C00000"/>
                </a:solidFill>
              </a:rPr>
              <a:t/>
            </a:r>
            <a:br>
              <a:rPr lang="en-US" sz="3600" dirty="0" smtClean="0">
                <a:solidFill>
                  <a:srgbClr val="C00000"/>
                </a:solidFill>
              </a:rPr>
            </a:br>
            <a:r>
              <a:rPr lang="en-US" sz="3600" dirty="0" smtClean="0">
                <a:solidFill>
                  <a:srgbClr val="C00000"/>
                </a:solidFill>
              </a:rPr>
              <a:t> (Aol and1/</a:t>
            </a:r>
            <a:r>
              <a:rPr lang="en-US" sz="3600" dirty="0" smtClean="0">
                <a:solidFill>
                  <a:srgbClr val="C00000"/>
                </a:solidFill>
                <a:latin typeface="Symbol" pitchFamily="18" charset="2"/>
              </a:rPr>
              <a:t>b </a:t>
            </a:r>
            <a:r>
              <a:rPr lang="en-US" sz="3600" dirty="0" smtClean="0">
                <a:solidFill>
                  <a:srgbClr val="C00000"/>
                </a:solidFill>
              </a:rPr>
              <a:t>Technique)</a:t>
            </a:r>
            <a:r>
              <a:rPr lang="en-US" sz="3600" dirty="0" smtClean="0"/>
              <a:t/>
            </a:r>
            <a:br>
              <a:rPr lang="en-US" sz="3600" dirty="0" smtClean="0"/>
            </a:br>
            <a:r>
              <a:rPr lang="en-US" sz="3600" dirty="0" smtClean="0"/>
              <a:t/>
            </a:r>
            <a:br>
              <a:rPr lang="en-US" sz="3600" dirty="0" smtClean="0"/>
            </a:br>
            <a:r>
              <a:rPr lang="en-US" sz="3600" dirty="0" smtClean="0">
                <a:solidFill>
                  <a:srgbClr val="0000FF"/>
                </a:solidFill>
              </a:rPr>
              <a:t>(CF Compensation)</a:t>
            </a:r>
            <a:r>
              <a:rPr lang="en-US" sz="3600" dirty="0" smtClean="0"/>
              <a:t/>
            </a:r>
            <a:br>
              <a:rPr lang="en-US" sz="3600" dirty="0" smtClean="0"/>
            </a:br>
            <a:r>
              <a:rPr lang="en-US" sz="3600" dirty="0" smtClean="0"/>
              <a:t/>
            </a:r>
            <a:br>
              <a:rPr lang="en-US" sz="3600" dirty="0" smtClean="0"/>
            </a:br>
            <a:endParaRPr lang="en-US" sz="4800" i="1" dirty="0" smtClean="0">
              <a:solidFill>
                <a:srgbClr val="00CC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54</a:t>
            </a:fld>
            <a:endParaRPr lang="en-US" dirty="0"/>
          </a:p>
        </p:txBody>
      </p:sp>
      <p:sp>
        <p:nvSpPr>
          <p:cNvPr id="64515" name="Rectangle 2"/>
          <p:cNvSpPr>
            <a:spLocks noGrp="1" noChangeArrowheads="1"/>
          </p:cNvSpPr>
          <p:nvPr>
            <p:ph type="title"/>
          </p:nvPr>
        </p:nvSpPr>
        <p:spPr bwMode="auto">
          <a:xfrm>
            <a:off x="189451" y="148803"/>
            <a:ext cx="4835554" cy="90821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Large Input Resistance &amp;</a:t>
            </a:r>
            <a:br>
              <a:rPr lang="en-US" sz="2800" b="1" dirty="0" smtClean="0">
                <a:solidFill>
                  <a:srgbClr val="C00000"/>
                </a:solidFill>
              </a:rPr>
            </a:br>
            <a:r>
              <a:rPr lang="en-US" sz="2800" b="1" dirty="0" smtClean="0">
                <a:solidFill>
                  <a:srgbClr val="C00000"/>
                </a:solidFill>
              </a:rPr>
              <a:t>Input Capacitance</a:t>
            </a:r>
            <a:endParaRPr lang="el-GR" sz="2800" b="1" dirty="0" smtClean="0">
              <a:solidFill>
                <a:srgbClr val="C00000"/>
              </a:solidFill>
            </a:endParaRPr>
          </a:p>
        </p:txBody>
      </p:sp>
      <p:pic>
        <p:nvPicPr>
          <p:cNvPr id="815106" name="Picture 2"/>
          <p:cNvPicPr>
            <a:picLocks noChangeAspect="1" noChangeArrowheads="1"/>
          </p:cNvPicPr>
          <p:nvPr/>
        </p:nvPicPr>
        <p:blipFill>
          <a:blip r:embed="rId3" cstate="print"/>
          <a:srcRect/>
          <a:stretch>
            <a:fillRect/>
          </a:stretch>
        </p:blipFill>
        <p:spPr bwMode="auto">
          <a:xfrm>
            <a:off x="209461" y="1275127"/>
            <a:ext cx="8322595" cy="5068649"/>
          </a:xfrm>
          <a:prstGeom prst="rect">
            <a:avLst/>
          </a:prstGeom>
          <a:noFill/>
          <a:ln w="9525">
            <a:noFill/>
            <a:miter lim="800000"/>
            <a:headEnd/>
            <a:tailEnd/>
          </a:ln>
          <a:effectLst/>
        </p:spPr>
      </p:pic>
      <p:pic>
        <p:nvPicPr>
          <p:cNvPr id="815107" name="Picture 3"/>
          <p:cNvPicPr>
            <a:picLocks noChangeAspect="1" noChangeArrowheads="1"/>
          </p:cNvPicPr>
          <p:nvPr/>
        </p:nvPicPr>
        <p:blipFill>
          <a:blip r:embed="rId4" cstate="print"/>
          <a:srcRect l="4332" t="6775" r="3028" b="6168"/>
          <a:stretch>
            <a:fillRect/>
          </a:stretch>
        </p:blipFill>
        <p:spPr bwMode="auto">
          <a:xfrm>
            <a:off x="4716586" y="197490"/>
            <a:ext cx="4338514" cy="2617366"/>
          </a:xfrm>
          <a:prstGeom prst="rect">
            <a:avLst/>
          </a:prstGeom>
          <a:solidFill>
            <a:schemeClr val="bg1"/>
          </a:solidFill>
          <a:ln w="9525">
            <a:noFill/>
            <a:miter lim="800000"/>
            <a:headEnd/>
            <a:tailEnd/>
          </a:ln>
          <a:effectLst/>
        </p:spPr>
      </p:pic>
      <p:sp>
        <p:nvSpPr>
          <p:cNvPr id="7" name="TextBox 6"/>
          <p:cNvSpPr txBox="1"/>
          <p:nvPr/>
        </p:nvSpPr>
        <p:spPr>
          <a:xfrm>
            <a:off x="5192786" y="3632433"/>
            <a:ext cx="3429144" cy="646331"/>
          </a:xfrm>
          <a:prstGeom prst="rect">
            <a:avLst/>
          </a:prstGeom>
          <a:solidFill>
            <a:schemeClr val="bg1"/>
          </a:solidFill>
          <a:ln w="15875">
            <a:solidFill>
              <a:srgbClr val="FF0000"/>
            </a:solidFill>
          </a:ln>
        </p:spPr>
        <p:txBody>
          <a:bodyPr wrap="none" rtlCol="0">
            <a:spAutoFit/>
          </a:bodyPr>
          <a:lstStyle/>
          <a:p>
            <a:r>
              <a:rPr lang="en-US" b="1" dirty="0" smtClean="0">
                <a:solidFill>
                  <a:srgbClr val="FF0000"/>
                </a:solidFill>
              </a:rPr>
              <a:t>Do you want this hidden in </a:t>
            </a:r>
          </a:p>
          <a:p>
            <a:r>
              <a:rPr lang="en-US" b="1" dirty="0" smtClean="0">
                <a:solidFill>
                  <a:srgbClr val="FF0000"/>
                </a:solidFill>
              </a:rPr>
              <a:t>your product - in production?</a:t>
            </a:r>
            <a:endParaRPr lang="en-US" b="1" dirty="0">
              <a:solidFill>
                <a:srgbClr val="FF0000"/>
              </a:solidFill>
            </a:endParaRPr>
          </a:p>
        </p:txBody>
      </p:sp>
      <p:sp>
        <p:nvSpPr>
          <p:cNvPr id="11" name="Line 7"/>
          <p:cNvSpPr>
            <a:spLocks noChangeShapeType="1"/>
          </p:cNvSpPr>
          <p:nvPr/>
        </p:nvSpPr>
        <p:spPr bwMode="auto">
          <a:xfrm flipH="1">
            <a:off x="4597167" y="3934436"/>
            <a:ext cx="595616" cy="570451"/>
          </a:xfrm>
          <a:prstGeom prst="line">
            <a:avLst/>
          </a:prstGeom>
          <a:noFill/>
          <a:ln w="31750">
            <a:solidFill>
              <a:srgbClr val="FF0000"/>
            </a:solidFill>
            <a:round/>
            <a:headEnd/>
            <a:tailEnd type="triangle" w="lg" len="lg"/>
          </a:ln>
        </p:spPr>
        <p:txBody>
          <a:bodyPr/>
          <a:lstStyle/>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1013" name="Picture 5"/>
          <p:cNvPicPr>
            <a:picLocks noChangeAspect="1" noChangeArrowheads="1"/>
          </p:cNvPicPr>
          <p:nvPr/>
        </p:nvPicPr>
        <p:blipFill>
          <a:blip r:embed="rId3" cstate="print"/>
          <a:srcRect/>
          <a:stretch>
            <a:fillRect/>
          </a:stretch>
        </p:blipFill>
        <p:spPr bwMode="auto">
          <a:xfrm>
            <a:off x="33556" y="870402"/>
            <a:ext cx="9009776" cy="5487157"/>
          </a:xfrm>
          <a:prstGeom prst="rect">
            <a:avLst/>
          </a:prstGeom>
          <a:noFill/>
          <a:ln w="9525">
            <a:noFill/>
            <a:miter lim="800000"/>
            <a:headEnd/>
            <a:tailEnd/>
          </a:ln>
          <a:effectLst/>
        </p:spPr>
      </p:pic>
      <p:sp>
        <p:nvSpPr>
          <p:cNvPr id="64514" name="Slide Number Placeholder 4"/>
          <p:cNvSpPr>
            <a:spLocks noGrp="1"/>
          </p:cNvSpPr>
          <p:nvPr>
            <p:ph type="sldNum" sz="quarter" idx="10"/>
          </p:nvPr>
        </p:nvSpPr>
        <p:spPr>
          <a:noFill/>
        </p:spPr>
        <p:txBody>
          <a:bodyPr/>
          <a:lstStyle/>
          <a:p>
            <a:fld id="{DE7B9739-58BD-475F-9D9C-6F31C614322B}" type="slidenum">
              <a:rPr lang="en-US"/>
              <a:pPr/>
              <a:t>55</a:t>
            </a:fld>
            <a:endParaRPr lang="en-US" dirty="0"/>
          </a:p>
        </p:txBody>
      </p:sp>
      <p:sp>
        <p:nvSpPr>
          <p:cNvPr id="64515" name="Rectangle 2"/>
          <p:cNvSpPr>
            <a:spLocks noGrp="1" noChangeArrowheads="1"/>
          </p:cNvSpPr>
          <p:nvPr>
            <p:ph type="title"/>
          </p:nvPr>
        </p:nvSpPr>
        <p:spPr bwMode="auto">
          <a:xfrm>
            <a:off x="306897" y="291416"/>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Aol and 1/</a:t>
            </a:r>
            <a:r>
              <a:rPr lang="en-US" sz="2800" b="1" dirty="0" smtClean="0">
                <a:solidFill>
                  <a:srgbClr val="C00000"/>
                </a:solidFill>
                <a:latin typeface="Symbol" pitchFamily="18" charset="2"/>
              </a:rPr>
              <a:t>b</a:t>
            </a:r>
            <a:endParaRPr lang="el-GR" sz="2800" b="1" dirty="0" smtClean="0">
              <a:solidFill>
                <a:srgbClr val="C00000"/>
              </a:solidFill>
            </a:endParaRPr>
          </a:p>
        </p:txBody>
      </p:sp>
      <p:pic>
        <p:nvPicPr>
          <p:cNvPr id="811010" name="Picture 2"/>
          <p:cNvPicPr>
            <a:picLocks noChangeAspect="1" noChangeArrowheads="1"/>
          </p:cNvPicPr>
          <p:nvPr/>
        </p:nvPicPr>
        <p:blipFill>
          <a:blip r:embed="rId4" cstate="print"/>
          <a:srcRect l="3258" t="4755" r="2631" b="4009"/>
          <a:stretch>
            <a:fillRect/>
          </a:stretch>
        </p:blipFill>
        <p:spPr bwMode="auto">
          <a:xfrm>
            <a:off x="4922124" y="100668"/>
            <a:ext cx="4129597" cy="2726422"/>
          </a:xfrm>
          <a:prstGeom prst="rect">
            <a:avLst/>
          </a:prstGeom>
          <a:solidFill>
            <a:schemeClr val="bg1"/>
          </a:solidFill>
          <a:ln w="9525">
            <a:noFill/>
            <a:miter lim="800000"/>
            <a:headEnd/>
            <a:tailEnd/>
          </a:ln>
          <a:effectLst/>
        </p:spPr>
      </p:pic>
      <p:pic>
        <p:nvPicPr>
          <p:cNvPr id="6" name="Picture 15"/>
          <p:cNvPicPr>
            <a:picLocks noChangeAspect="1" noChangeArrowheads="1"/>
          </p:cNvPicPr>
          <p:nvPr/>
        </p:nvPicPr>
        <p:blipFill>
          <a:blip r:embed="rId5" cstate="print"/>
          <a:srcRect/>
          <a:stretch>
            <a:fillRect/>
          </a:stretch>
        </p:blipFill>
        <p:spPr bwMode="auto">
          <a:xfrm>
            <a:off x="7366933" y="4671969"/>
            <a:ext cx="762000" cy="741363"/>
          </a:xfrm>
          <a:prstGeom prst="rect">
            <a:avLst/>
          </a:prstGeom>
          <a:solidFill>
            <a:schemeClr val="bg1"/>
          </a:solidFill>
          <a:ln w="9525" algn="ctr">
            <a:noFill/>
            <a:miter lim="800000"/>
            <a:headEnd/>
            <a:tailEnd/>
          </a:ln>
        </p:spPr>
      </p:pic>
      <p:sp>
        <p:nvSpPr>
          <p:cNvPr id="10" name="Rectangle 9"/>
          <p:cNvSpPr/>
          <p:nvPr/>
        </p:nvSpPr>
        <p:spPr>
          <a:xfrm>
            <a:off x="6477700" y="4723001"/>
            <a:ext cx="577442" cy="41944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02BAF104-EE6D-41C8-ABB8-DAE965BBBC5D}" type="slidenum">
              <a:rPr lang="en-US" smtClean="0"/>
              <a:pPr/>
              <a:t>56</a:t>
            </a:fld>
            <a:endParaRPr lang="en-US" dirty="0" smtClean="0"/>
          </a:p>
        </p:txBody>
      </p:sp>
      <p:sp>
        <p:nvSpPr>
          <p:cNvPr id="66564" name="Rectangle 2"/>
          <p:cNvSpPr>
            <a:spLocks noGrp="1" noChangeArrowheads="1"/>
          </p:cNvSpPr>
          <p:nvPr>
            <p:ph type="title"/>
          </p:nvPr>
        </p:nvSpPr>
        <p:spPr>
          <a:xfrm>
            <a:off x="145338" y="161890"/>
            <a:ext cx="5474335" cy="814388"/>
          </a:xfrm>
        </p:spPr>
        <p:txBody>
          <a:bodyPr/>
          <a:lstStyle/>
          <a:p>
            <a:r>
              <a:rPr lang="en-US" sz="2800" dirty="0" smtClean="0">
                <a:solidFill>
                  <a:srgbClr val="C00000"/>
                </a:solidFill>
              </a:rPr>
              <a:t>Op Amp Input Capacitance</a:t>
            </a:r>
          </a:p>
        </p:txBody>
      </p:sp>
      <p:pic>
        <p:nvPicPr>
          <p:cNvPr id="252937" name="Picture 9"/>
          <p:cNvPicPr>
            <a:picLocks noChangeAspect="1" noChangeArrowheads="1"/>
          </p:cNvPicPr>
          <p:nvPr/>
        </p:nvPicPr>
        <p:blipFill>
          <a:blip r:embed="rId3" cstate="print"/>
          <a:srcRect/>
          <a:stretch>
            <a:fillRect/>
          </a:stretch>
        </p:blipFill>
        <p:spPr bwMode="auto">
          <a:xfrm>
            <a:off x="1643063" y="2145246"/>
            <a:ext cx="4894897" cy="4319027"/>
          </a:xfrm>
          <a:prstGeom prst="rect">
            <a:avLst/>
          </a:prstGeom>
          <a:noFill/>
          <a:ln w="9525">
            <a:noFill/>
            <a:miter lim="800000"/>
            <a:headEnd/>
            <a:tailEnd/>
          </a:ln>
          <a:effectLst/>
        </p:spPr>
      </p:pic>
      <p:grpSp>
        <p:nvGrpSpPr>
          <p:cNvPr id="2" name="Group 14"/>
          <p:cNvGrpSpPr/>
          <p:nvPr/>
        </p:nvGrpSpPr>
        <p:grpSpPr>
          <a:xfrm>
            <a:off x="68368" y="952500"/>
            <a:ext cx="8939848" cy="1192495"/>
            <a:chOff x="68368" y="952500"/>
            <a:chExt cx="8939848" cy="1192495"/>
          </a:xfrm>
        </p:grpSpPr>
        <p:pic>
          <p:nvPicPr>
            <p:cNvPr id="290819" name="Picture 3"/>
            <p:cNvPicPr>
              <a:picLocks noChangeAspect="1" noChangeArrowheads="1"/>
            </p:cNvPicPr>
            <p:nvPr/>
          </p:nvPicPr>
          <p:blipFill>
            <a:blip r:embed="rId4" cstate="print"/>
            <a:srcRect b="8149"/>
            <a:stretch>
              <a:fillRect/>
            </a:stretch>
          </p:blipFill>
          <p:spPr bwMode="auto">
            <a:xfrm>
              <a:off x="68368" y="1398990"/>
              <a:ext cx="8939848" cy="746005"/>
            </a:xfrm>
            <a:prstGeom prst="rect">
              <a:avLst/>
            </a:prstGeom>
            <a:noFill/>
            <a:ln w="9525">
              <a:noFill/>
              <a:miter lim="800000"/>
              <a:headEnd/>
              <a:tailEnd/>
            </a:ln>
            <a:effectLst/>
          </p:spPr>
        </p:pic>
        <p:pic>
          <p:nvPicPr>
            <p:cNvPr id="290820" name="Picture 4"/>
            <p:cNvPicPr>
              <a:picLocks noChangeAspect="1" noChangeArrowheads="1"/>
            </p:cNvPicPr>
            <p:nvPr/>
          </p:nvPicPr>
          <p:blipFill>
            <a:blip r:embed="rId5" cstate="print"/>
            <a:srcRect t="6111" b="7636"/>
            <a:stretch>
              <a:fillRect/>
            </a:stretch>
          </p:blipFill>
          <p:spPr bwMode="auto">
            <a:xfrm>
              <a:off x="85460" y="952500"/>
              <a:ext cx="8889048" cy="48319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57</a:t>
            </a:fld>
            <a:endParaRPr lang="en-US" dirty="0"/>
          </a:p>
        </p:txBody>
      </p:sp>
      <p:sp>
        <p:nvSpPr>
          <p:cNvPr id="64515" name="Rectangle 2"/>
          <p:cNvSpPr>
            <a:spLocks noGrp="1" noChangeArrowheads="1"/>
          </p:cNvSpPr>
          <p:nvPr>
            <p:ph type="title"/>
          </p:nvPr>
        </p:nvSpPr>
        <p:spPr bwMode="auto">
          <a:xfrm>
            <a:off x="315286" y="182359"/>
            <a:ext cx="7239000"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Equivalent Input Capacitance and</a:t>
            </a:r>
            <a:r>
              <a:rPr lang="en-US" sz="2800" b="1" dirty="0" smtClean="0">
                <a:solidFill>
                  <a:srgbClr val="C00000"/>
                </a:solidFill>
                <a:latin typeface="Symbol" pitchFamily="18" charset="2"/>
              </a:rPr>
              <a:t> b</a:t>
            </a:r>
            <a:endParaRPr lang="el-GR" sz="2800" b="1" dirty="0" smtClean="0">
              <a:solidFill>
                <a:srgbClr val="C00000"/>
              </a:solidFill>
            </a:endParaRPr>
          </a:p>
        </p:txBody>
      </p:sp>
      <p:pic>
        <p:nvPicPr>
          <p:cNvPr id="813057" name="Picture 1"/>
          <p:cNvPicPr>
            <a:picLocks noChangeAspect="1" noChangeArrowheads="1"/>
          </p:cNvPicPr>
          <p:nvPr/>
        </p:nvPicPr>
        <p:blipFill>
          <a:blip r:embed="rId4" cstate="print"/>
          <a:srcRect/>
          <a:stretch>
            <a:fillRect/>
          </a:stretch>
        </p:blipFill>
        <p:spPr bwMode="auto">
          <a:xfrm>
            <a:off x="0" y="552640"/>
            <a:ext cx="4404220" cy="2897816"/>
          </a:xfrm>
          <a:prstGeom prst="rect">
            <a:avLst/>
          </a:prstGeom>
          <a:noFill/>
          <a:ln w="9525">
            <a:noFill/>
            <a:miter lim="800000"/>
            <a:headEnd/>
            <a:tailEnd/>
          </a:ln>
          <a:effectLst/>
        </p:spPr>
      </p:pic>
      <p:pic>
        <p:nvPicPr>
          <p:cNvPr id="813058" name="Picture 2"/>
          <p:cNvPicPr>
            <a:picLocks noChangeAspect="1" noChangeArrowheads="1"/>
          </p:cNvPicPr>
          <p:nvPr/>
        </p:nvPicPr>
        <p:blipFill>
          <a:blip r:embed="rId5" cstate="print"/>
          <a:srcRect/>
          <a:stretch>
            <a:fillRect/>
          </a:stretch>
        </p:blipFill>
        <p:spPr bwMode="auto">
          <a:xfrm>
            <a:off x="472800" y="3381591"/>
            <a:ext cx="3889475" cy="3187704"/>
          </a:xfrm>
          <a:prstGeom prst="rect">
            <a:avLst/>
          </a:prstGeom>
          <a:noFill/>
          <a:ln w="9525">
            <a:noFill/>
            <a:miter lim="800000"/>
            <a:headEnd/>
            <a:tailEnd/>
          </a:ln>
          <a:effectLst/>
        </p:spPr>
      </p:pic>
      <p:pic>
        <p:nvPicPr>
          <p:cNvPr id="813060" name="Picture 4"/>
          <p:cNvPicPr>
            <a:picLocks noChangeAspect="1" noChangeArrowheads="1"/>
          </p:cNvPicPr>
          <p:nvPr/>
        </p:nvPicPr>
        <p:blipFill>
          <a:blip r:embed="rId6" cstate="print"/>
          <a:srcRect/>
          <a:stretch>
            <a:fillRect/>
          </a:stretch>
        </p:blipFill>
        <p:spPr bwMode="auto">
          <a:xfrm>
            <a:off x="4781637" y="1400962"/>
            <a:ext cx="3711644" cy="2776756"/>
          </a:xfrm>
          <a:prstGeom prst="rect">
            <a:avLst/>
          </a:prstGeom>
          <a:noFill/>
          <a:ln w="9525">
            <a:noFill/>
            <a:miter lim="800000"/>
            <a:headEnd/>
            <a:tailEnd/>
          </a:ln>
          <a:effectLst/>
        </p:spPr>
      </p:pic>
      <p:sp>
        <p:nvSpPr>
          <p:cNvPr id="10" name="Line 7"/>
          <p:cNvSpPr>
            <a:spLocks noChangeShapeType="1"/>
          </p:cNvSpPr>
          <p:nvPr/>
        </p:nvSpPr>
        <p:spPr bwMode="auto">
          <a:xfrm flipH="1">
            <a:off x="3078760" y="2910979"/>
            <a:ext cx="0" cy="889233"/>
          </a:xfrm>
          <a:prstGeom prst="line">
            <a:avLst/>
          </a:prstGeom>
          <a:noFill/>
          <a:ln w="31750">
            <a:solidFill>
              <a:srgbClr val="FF0000"/>
            </a:solidFill>
            <a:round/>
            <a:headEnd/>
            <a:tailEnd type="triangle" w="lg" len="lg"/>
          </a:ln>
        </p:spPr>
        <p:txBody>
          <a:bodyPr/>
          <a:lstStyle/>
          <a:p>
            <a:endParaRPr lang="en-US" dirty="0"/>
          </a:p>
        </p:txBody>
      </p:sp>
      <p:sp>
        <p:nvSpPr>
          <p:cNvPr id="11" name="Line 7"/>
          <p:cNvSpPr>
            <a:spLocks noChangeShapeType="1"/>
          </p:cNvSpPr>
          <p:nvPr/>
        </p:nvSpPr>
        <p:spPr bwMode="auto">
          <a:xfrm flipV="1">
            <a:off x="3682767" y="3531765"/>
            <a:ext cx="1929468" cy="1317072"/>
          </a:xfrm>
          <a:prstGeom prst="line">
            <a:avLst/>
          </a:prstGeom>
          <a:noFill/>
          <a:ln w="31750">
            <a:solidFill>
              <a:srgbClr val="FF0000"/>
            </a:solidFill>
            <a:round/>
            <a:headEnd/>
            <a:tailEnd type="triangle" w="lg" len="lg"/>
          </a:ln>
        </p:spPr>
        <p:txBody>
          <a:bodyPr/>
          <a:lstStyle/>
          <a:p>
            <a:endParaRPr lang="en-US" dirty="0"/>
          </a:p>
        </p:txBody>
      </p:sp>
      <p:graphicFrame>
        <p:nvGraphicFramePr>
          <p:cNvPr id="12" name="Object 11"/>
          <p:cNvGraphicFramePr>
            <a:graphicFrameLocks noChangeAspect="1"/>
          </p:cNvGraphicFramePr>
          <p:nvPr/>
        </p:nvGraphicFramePr>
        <p:xfrm>
          <a:off x="5454650" y="895350"/>
          <a:ext cx="1104900" cy="1231900"/>
        </p:xfrm>
        <a:graphic>
          <a:graphicData uri="http://schemas.openxmlformats.org/presentationml/2006/ole">
            <p:oleObj spid="_x0000_s907265" name="Equation" r:id="rId7" imgW="1104840" imgH="1231560" progId="Equation.3">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62" name="Object 2"/>
          <p:cNvGraphicFramePr>
            <a:graphicFrameLocks noChangeAspect="1"/>
          </p:cNvGraphicFramePr>
          <p:nvPr/>
        </p:nvGraphicFramePr>
        <p:xfrm>
          <a:off x="115888" y="1544638"/>
          <a:ext cx="8986837" cy="4713287"/>
        </p:xfrm>
        <a:graphic>
          <a:graphicData uri="http://schemas.openxmlformats.org/presentationml/2006/ole">
            <p:oleObj spid="_x0000_s808962" name="Equation" r:id="rId4" imgW="7848360" imgH="4228920" progId="Equation.3">
              <p:embed/>
            </p:oleObj>
          </a:graphicData>
        </a:graphic>
      </p:graphicFrame>
      <p:sp>
        <p:nvSpPr>
          <p:cNvPr id="64514" name="Slide Number Placeholder 4"/>
          <p:cNvSpPr>
            <a:spLocks noGrp="1"/>
          </p:cNvSpPr>
          <p:nvPr>
            <p:ph type="sldNum" sz="quarter" idx="10"/>
          </p:nvPr>
        </p:nvSpPr>
        <p:spPr>
          <a:noFill/>
        </p:spPr>
        <p:txBody>
          <a:bodyPr/>
          <a:lstStyle/>
          <a:p>
            <a:fld id="{DE7B9739-58BD-475F-9D9C-6F31C614322B}" type="slidenum">
              <a:rPr lang="en-US"/>
              <a:pPr/>
              <a:t>58</a:t>
            </a:fld>
            <a:endParaRPr lang="en-US" dirty="0"/>
          </a:p>
        </p:txBody>
      </p:sp>
      <p:sp>
        <p:nvSpPr>
          <p:cNvPr id="64515" name="Rectangle 2"/>
          <p:cNvSpPr>
            <a:spLocks noGrp="1" noChangeArrowheads="1"/>
          </p:cNvSpPr>
          <p:nvPr>
            <p:ph type="title"/>
          </p:nvPr>
        </p:nvSpPr>
        <p:spPr bwMode="auto">
          <a:xfrm>
            <a:off x="247630" y="172882"/>
            <a:ext cx="7637477"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Equivalent Input Capacitance and</a:t>
            </a:r>
            <a:r>
              <a:rPr lang="en-US" sz="2800" dirty="0" smtClean="0">
                <a:solidFill>
                  <a:srgbClr val="C00000"/>
                </a:solidFill>
                <a:latin typeface="Symbol" pitchFamily="18" charset="2"/>
              </a:rPr>
              <a:t> 1/b</a:t>
            </a:r>
            <a:endParaRPr lang="el-GR" sz="2800" b="1" dirty="0" smtClean="0">
              <a:solidFill>
                <a:srgbClr val="C00000"/>
              </a:solidFill>
            </a:endParaRPr>
          </a:p>
        </p:txBody>
      </p:sp>
      <p:pic>
        <p:nvPicPr>
          <p:cNvPr id="4" name="Picture 4"/>
          <p:cNvPicPr>
            <a:picLocks noChangeAspect="1" noChangeArrowheads="1"/>
          </p:cNvPicPr>
          <p:nvPr/>
        </p:nvPicPr>
        <p:blipFill>
          <a:blip r:embed="rId5" cstate="print"/>
          <a:srcRect l="6854" t="7916" r="6527" b="7250"/>
          <a:stretch>
            <a:fillRect/>
          </a:stretch>
        </p:blipFill>
        <p:spPr bwMode="auto">
          <a:xfrm>
            <a:off x="4972050" y="209550"/>
            <a:ext cx="3990975" cy="2924175"/>
          </a:xfrm>
          <a:prstGeom prst="rect">
            <a:avLst/>
          </a:prstGeom>
          <a:noFill/>
          <a:ln w="9525">
            <a:noFill/>
            <a:miter lim="800000"/>
            <a:headEnd/>
            <a:tailEnd/>
          </a:ln>
          <a:effectLst/>
        </p:spPr>
      </p:pic>
      <p:sp>
        <p:nvSpPr>
          <p:cNvPr id="5" name="TextBox 4"/>
          <p:cNvSpPr txBox="1"/>
          <p:nvPr/>
        </p:nvSpPr>
        <p:spPr>
          <a:xfrm>
            <a:off x="7872078" y="561682"/>
            <a:ext cx="1040670" cy="307777"/>
          </a:xfrm>
          <a:prstGeom prst="rect">
            <a:avLst/>
          </a:prstGeom>
          <a:noFill/>
          <a:ln>
            <a:solidFill>
              <a:schemeClr val="tx1"/>
            </a:solidFill>
          </a:ln>
        </p:spPr>
        <p:txBody>
          <a:bodyPr wrap="none" rtlCol="0">
            <a:spAutoFit/>
          </a:bodyPr>
          <a:lstStyle/>
          <a:p>
            <a:r>
              <a:rPr lang="en-US" sz="1400" dirty="0" smtClean="0"/>
              <a:t>(Set to 1V)</a:t>
            </a:r>
            <a:endParaRPr lang="en-US" sz="1400" dirty="0"/>
          </a:p>
        </p:txBody>
      </p:sp>
      <p:sp>
        <p:nvSpPr>
          <p:cNvPr id="6" name="TextBox 5"/>
          <p:cNvSpPr txBox="1"/>
          <p:nvPr/>
        </p:nvSpPr>
        <p:spPr>
          <a:xfrm>
            <a:off x="5409643" y="1448909"/>
            <a:ext cx="296876" cy="338554"/>
          </a:xfrm>
          <a:prstGeom prst="rect">
            <a:avLst/>
          </a:prstGeom>
          <a:noFill/>
          <a:ln>
            <a:solidFill>
              <a:schemeClr val="tx1"/>
            </a:solidFill>
          </a:ln>
        </p:spPr>
        <p:txBody>
          <a:bodyPr wrap="none" rtlCol="0">
            <a:spAutoFit/>
          </a:bodyPr>
          <a:lstStyle/>
          <a:p>
            <a:r>
              <a:rPr lang="en-US" sz="1600" dirty="0" smtClean="0">
                <a:latin typeface="Symbol" pitchFamily="18" charset="2"/>
              </a:rPr>
              <a:t>b</a:t>
            </a:r>
            <a:endParaRPr lang="en-US" sz="1600" dirty="0">
              <a:latin typeface="Symbol" pitchFamily="18" charset="2"/>
            </a:endParaRPr>
          </a:p>
        </p:txBody>
      </p:sp>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p:oleObj spid="_x0000_s808961" name="Equation" r:id="rId6" imgW="114120" imgH="215640" progId="Equation.3">
              <p:embed/>
            </p:oleObj>
          </a:graphicData>
        </a:graphic>
      </p:graphicFrame>
      <p:sp>
        <p:nvSpPr>
          <p:cNvPr id="10" name="Rectangle 9"/>
          <p:cNvSpPr/>
          <p:nvPr/>
        </p:nvSpPr>
        <p:spPr>
          <a:xfrm>
            <a:off x="83559" y="5572125"/>
            <a:ext cx="4383666" cy="71450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94865" y="5714547"/>
            <a:ext cx="911677" cy="3365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 y="4849647"/>
            <a:ext cx="2867025" cy="66273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91088" y="5012872"/>
            <a:ext cx="518435"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bwMode="auto">
          <a:xfrm>
            <a:off x="151001" y="115247"/>
            <a:ext cx="6992224"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CF Compensation Design Steps</a:t>
            </a:r>
            <a:br>
              <a:rPr lang="en-US" sz="2800" b="1" dirty="0" smtClean="0">
                <a:solidFill>
                  <a:srgbClr val="C00000"/>
                </a:solidFill>
              </a:rPr>
            </a:br>
            <a:endParaRPr lang="el-GR" sz="2800" b="1" dirty="0" smtClean="0">
              <a:solidFill>
                <a:srgbClr val="C00000"/>
              </a:solidFill>
            </a:endParaRPr>
          </a:p>
        </p:txBody>
      </p:sp>
      <p:sp>
        <p:nvSpPr>
          <p:cNvPr id="11" name="TextBox 10"/>
          <p:cNvSpPr txBox="1"/>
          <p:nvPr/>
        </p:nvSpPr>
        <p:spPr>
          <a:xfrm>
            <a:off x="156647" y="509022"/>
            <a:ext cx="8987353" cy="5940088"/>
          </a:xfrm>
          <a:prstGeom prst="rect">
            <a:avLst/>
          </a:prstGeom>
          <a:noFill/>
        </p:spPr>
        <p:txBody>
          <a:bodyPr wrap="square" rtlCol="0">
            <a:spAutoFit/>
          </a:bodyPr>
          <a:lstStyle/>
          <a:p>
            <a:pPr marL="342900" indent="-342900">
              <a:buAutoNum type="arabicParenR"/>
            </a:pPr>
            <a:r>
              <a:rPr lang="en-US" dirty="0" smtClean="0"/>
              <a:t>Determine fz1 in 1/</a:t>
            </a:r>
            <a:r>
              <a:rPr lang="en-US" dirty="0" smtClean="0">
                <a:latin typeface="Symbol" pitchFamily="18" charset="2"/>
              </a:rPr>
              <a:t>b</a:t>
            </a:r>
            <a:r>
              <a:rPr lang="en-US" dirty="0" smtClean="0"/>
              <a:t> due to Cin_eq</a:t>
            </a:r>
          </a:p>
          <a:p>
            <a:pPr marL="800100" lvl="1" indent="-342900">
              <a:buAutoNum type="alphaUcParenR"/>
            </a:pPr>
            <a:r>
              <a:rPr lang="en-US" dirty="0" smtClean="0"/>
              <a:t>Measure in SPICE</a:t>
            </a:r>
          </a:p>
          <a:p>
            <a:pPr marL="800100" lvl="1" indent="-342900"/>
            <a:r>
              <a:rPr lang="en-US" dirty="0" smtClean="0"/>
              <a:t>                    </a:t>
            </a:r>
            <a:r>
              <a:rPr lang="en-US" i="1" dirty="0" smtClean="0"/>
              <a:t>OR</a:t>
            </a:r>
          </a:p>
          <a:p>
            <a:pPr marL="800100" lvl="1" indent="-342900"/>
            <a:r>
              <a:rPr lang="en-US" dirty="0" smtClean="0"/>
              <a:t>B) Compute by Datasheet </a:t>
            </a:r>
            <a:r>
              <a:rPr lang="en-US" dirty="0" err="1" smtClean="0"/>
              <a:t>C</a:t>
            </a:r>
            <a:r>
              <a:rPr lang="en-US" baseline="-25000" dirty="0" err="1" smtClean="0"/>
              <a:t>DIFF</a:t>
            </a:r>
            <a:r>
              <a:rPr lang="en-US" dirty="0" err="1" smtClean="0"/>
              <a:t>and</a:t>
            </a:r>
            <a:r>
              <a:rPr lang="en-US" dirty="0" smtClean="0"/>
              <a:t> C</a:t>
            </a:r>
            <a:r>
              <a:rPr lang="en-US" baseline="-25000" dirty="0" smtClean="0"/>
              <a:t>CM</a:t>
            </a:r>
            <a:r>
              <a:rPr lang="en-US" dirty="0" smtClean="0"/>
              <a:t> and Circuit RF and RI</a:t>
            </a:r>
          </a:p>
          <a:p>
            <a:pPr marL="800100" lvl="1" indent="-342900"/>
            <a:endParaRPr lang="en-US" sz="900" dirty="0" smtClean="0"/>
          </a:p>
          <a:p>
            <a:pPr marL="342900" indent="-342900">
              <a:buAutoNum type="arabicParenR"/>
            </a:pPr>
            <a:r>
              <a:rPr lang="en-US" dirty="0" smtClean="0"/>
              <a:t>Plot 1/</a:t>
            </a:r>
            <a:r>
              <a:rPr lang="en-US" dirty="0" smtClean="0">
                <a:latin typeface="Symbol" pitchFamily="18" charset="2"/>
              </a:rPr>
              <a:t>b</a:t>
            </a:r>
            <a:r>
              <a:rPr lang="en-US" dirty="0" smtClean="0"/>
              <a:t> with fz1 on original Aol</a:t>
            </a:r>
          </a:p>
          <a:p>
            <a:pPr marL="342900" indent="-342900"/>
            <a:endParaRPr lang="en-US" sz="900" dirty="0" smtClean="0"/>
          </a:p>
          <a:p>
            <a:pPr marL="342900" indent="-342900"/>
            <a:r>
              <a:rPr lang="en-US" dirty="0" smtClean="0"/>
              <a:t>3)   Add Desired fp1 on 1/</a:t>
            </a:r>
            <a:r>
              <a:rPr lang="en-US" dirty="0" smtClean="0">
                <a:latin typeface="Symbol" pitchFamily="18" charset="2"/>
              </a:rPr>
              <a:t>b</a:t>
            </a:r>
            <a:r>
              <a:rPr lang="en-US" dirty="0" smtClean="0"/>
              <a:t> for CF Compensation</a:t>
            </a:r>
          </a:p>
          <a:p>
            <a:pPr marL="800100" lvl="1" indent="-342900">
              <a:buAutoNum type="alphaUcParenR"/>
            </a:pPr>
            <a:r>
              <a:rPr lang="en-US" dirty="0" smtClean="0"/>
              <a:t>Keep fp1 </a:t>
            </a:r>
            <a:r>
              <a:rPr lang="en-US" u="sng" dirty="0" smtClean="0"/>
              <a:t>&lt;</a:t>
            </a:r>
            <a:r>
              <a:rPr lang="en-US" dirty="0" smtClean="0"/>
              <a:t> 10*fz1</a:t>
            </a:r>
            <a:endParaRPr lang="en-US" i="1" dirty="0" smtClean="0"/>
          </a:p>
          <a:p>
            <a:pPr marL="800100" lvl="1" indent="-342900">
              <a:buAutoNum type="alphaUcParenR"/>
            </a:pPr>
            <a:r>
              <a:rPr lang="en-US" dirty="0" smtClean="0"/>
              <a:t>Keep fp1 </a:t>
            </a:r>
            <a:r>
              <a:rPr lang="en-US" u="sng" dirty="0" smtClean="0"/>
              <a:t>&lt;</a:t>
            </a:r>
            <a:r>
              <a:rPr lang="en-US" dirty="0" smtClean="0"/>
              <a:t> 1/10 * </a:t>
            </a:r>
            <a:r>
              <a:rPr lang="en-US" dirty="0" err="1" smtClean="0"/>
              <a:t>fcl</a:t>
            </a:r>
            <a:r>
              <a:rPr lang="en-US" dirty="0" smtClean="0"/>
              <a:t>  </a:t>
            </a:r>
          </a:p>
          <a:p>
            <a:pPr marL="800100" lvl="1" indent="-342900"/>
            <a:endParaRPr lang="en-US" sz="900" dirty="0" smtClean="0"/>
          </a:p>
          <a:p>
            <a:pPr marL="342900" indent="-342900"/>
            <a:r>
              <a:rPr lang="en-US" dirty="0" smtClean="0"/>
              <a:t>4)  Compute value for CF based on plotted fp1</a:t>
            </a:r>
          </a:p>
          <a:p>
            <a:pPr marL="342900" indent="-342900"/>
            <a:endParaRPr lang="en-US" sz="900" dirty="0" smtClean="0"/>
          </a:p>
          <a:p>
            <a:pPr marL="342900" indent="-342900"/>
            <a:r>
              <a:rPr lang="en-US" dirty="0" smtClean="0"/>
              <a:t>5)  SPICE simulation with CF for Loop Gain (</a:t>
            </a:r>
            <a:r>
              <a:rPr lang="en-US" dirty="0" err="1" smtClean="0"/>
              <a:t>Aol</a:t>
            </a:r>
            <a:r>
              <a:rPr lang="en-US" dirty="0" err="1" smtClean="0">
                <a:latin typeface="Symbol" pitchFamily="18" charset="2"/>
              </a:rPr>
              <a:t>b</a:t>
            </a:r>
            <a:r>
              <a:rPr lang="en-US" dirty="0" smtClean="0"/>
              <a:t>) Magnitude and Phase</a:t>
            </a:r>
          </a:p>
          <a:p>
            <a:pPr marL="342900" indent="-342900"/>
            <a:endParaRPr lang="en-US" sz="900" dirty="0" smtClean="0"/>
          </a:p>
          <a:p>
            <a:pPr marL="342900" indent="-342900">
              <a:buAutoNum type="arabicParenR" startAt="6"/>
            </a:pPr>
            <a:r>
              <a:rPr lang="en-US" dirty="0" smtClean="0"/>
              <a:t>Adjust CF Compensation if greater Loop Gain (</a:t>
            </a:r>
            <a:r>
              <a:rPr lang="en-US" dirty="0" err="1" smtClean="0"/>
              <a:t>Aol</a:t>
            </a:r>
            <a:r>
              <a:rPr lang="en-US" dirty="0" err="1" smtClean="0">
                <a:latin typeface="Symbol" pitchFamily="18" charset="2"/>
              </a:rPr>
              <a:t>b</a:t>
            </a:r>
            <a:r>
              <a:rPr lang="en-US" dirty="0" smtClean="0"/>
              <a:t>) phase margin desired</a:t>
            </a:r>
          </a:p>
          <a:p>
            <a:pPr marL="342900" indent="-342900"/>
            <a:endParaRPr lang="en-US" sz="900" dirty="0" smtClean="0"/>
          </a:p>
          <a:p>
            <a:pPr marL="457200" indent="-457200"/>
            <a:r>
              <a:rPr lang="en-US" dirty="0" smtClean="0"/>
              <a:t>7)  Check closed loop AC response for VOUT/VIN</a:t>
            </a:r>
          </a:p>
          <a:p>
            <a:pPr marL="914400" lvl="1" indent="-457200">
              <a:buAutoNum type="alphaUcParenR"/>
            </a:pPr>
            <a:r>
              <a:rPr lang="en-US" dirty="0" smtClean="0"/>
              <a:t>Look for peaking which indicates marginal stability</a:t>
            </a:r>
          </a:p>
          <a:p>
            <a:pPr marL="914400" lvl="1" indent="-457200">
              <a:buAutoNum type="alphaUcParenR"/>
            </a:pPr>
            <a:r>
              <a:rPr lang="en-US" dirty="0" smtClean="0"/>
              <a:t>Check if closed AC response is acceptable for end application</a:t>
            </a:r>
          </a:p>
          <a:p>
            <a:pPr marL="342900" indent="-342900"/>
            <a:endParaRPr lang="en-US" sz="900" dirty="0" smtClean="0"/>
          </a:p>
          <a:p>
            <a:pPr marL="457200" indent="-457200"/>
            <a:r>
              <a:rPr lang="en-US" dirty="0" smtClean="0"/>
              <a:t>8)  Check Transient response for VOUT/VIN </a:t>
            </a:r>
          </a:p>
          <a:p>
            <a:pPr marL="914400" lvl="1" indent="-457200"/>
            <a:r>
              <a:rPr lang="en-US" dirty="0" smtClean="0"/>
              <a:t>A) Overshoot and ringing in the time domain indicates marginal stability </a:t>
            </a:r>
          </a:p>
          <a:p>
            <a:pPr marL="342900" indent="-342900"/>
            <a:endParaRPr lang="en-US" sz="2000" dirty="0"/>
          </a:p>
        </p:txBody>
      </p:sp>
      <p:sp>
        <p:nvSpPr>
          <p:cNvPr id="4"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10" descr="HP-4194A"/>
          <p:cNvPicPr>
            <a:picLocks noChangeAspect="1" noChangeArrowheads="1"/>
          </p:cNvPicPr>
          <p:nvPr/>
        </p:nvPicPr>
        <p:blipFill>
          <a:blip r:embed="rId3" cstate="print"/>
          <a:srcRect/>
          <a:stretch>
            <a:fillRect/>
          </a:stretch>
        </p:blipFill>
        <p:spPr bwMode="auto">
          <a:xfrm>
            <a:off x="4554538" y="3671888"/>
            <a:ext cx="3402012" cy="2551112"/>
          </a:xfrm>
          <a:prstGeom prst="rect">
            <a:avLst/>
          </a:prstGeom>
          <a:noFill/>
          <a:ln w="9525">
            <a:noFill/>
            <a:miter lim="800000"/>
            <a:headEnd/>
            <a:tailEnd/>
          </a:ln>
        </p:spPr>
      </p:pic>
      <p:sp>
        <p:nvSpPr>
          <p:cNvPr id="80900" name="Rectangle 2"/>
          <p:cNvSpPr>
            <a:spLocks noGrp="1" noChangeArrowheads="1"/>
          </p:cNvSpPr>
          <p:nvPr>
            <p:ph type="title"/>
          </p:nvPr>
        </p:nvSpPr>
        <p:spPr>
          <a:xfrm>
            <a:off x="231775" y="142875"/>
            <a:ext cx="8756650" cy="814388"/>
          </a:xfrm>
        </p:spPr>
        <p:txBody>
          <a:bodyPr/>
          <a:lstStyle/>
          <a:p>
            <a:r>
              <a:rPr lang="en-US" sz="2800" dirty="0" smtClean="0">
                <a:solidFill>
                  <a:srgbClr val="C00000"/>
                </a:solidFill>
              </a:rPr>
              <a:t>Recognize Amplifier Stability Issues on the Bench</a:t>
            </a:r>
          </a:p>
        </p:txBody>
      </p:sp>
      <p:sp>
        <p:nvSpPr>
          <p:cNvPr id="80901" name="Rectangle 3"/>
          <p:cNvSpPr>
            <a:spLocks noGrp="1" noChangeArrowheads="1"/>
          </p:cNvSpPr>
          <p:nvPr>
            <p:ph type="body" idx="1"/>
          </p:nvPr>
        </p:nvSpPr>
        <p:spPr>
          <a:xfrm>
            <a:off x="333375" y="936625"/>
            <a:ext cx="8455025" cy="4692650"/>
          </a:xfrm>
        </p:spPr>
        <p:txBody>
          <a:bodyPr/>
          <a:lstStyle/>
          <a:p>
            <a:r>
              <a:rPr lang="en-US" u="sng" dirty="0" smtClean="0"/>
              <a:t>Required Tools:</a:t>
            </a:r>
          </a:p>
          <a:p>
            <a:pPr lvl="1"/>
            <a:r>
              <a:rPr lang="en-US" dirty="0" smtClean="0"/>
              <a:t>Oscilloscope</a:t>
            </a:r>
          </a:p>
          <a:p>
            <a:pPr lvl="1"/>
            <a:r>
              <a:rPr lang="en-US" dirty="0" smtClean="0"/>
              <a:t>Signal Generator</a:t>
            </a:r>
          </a:p>
          <a:p>
            <a:pPr lvl="1"/>
            <a:endParaRPr lang="en-US" dirty="0" smtClean="0"/>
          </a:p>
          <a:p>
            <a:r>
              <a:rPr lang="en-US" u="sng" dirty="0" smtClean="0"/>
              <a:t>Other Useful Tools:</a:t>
            </a:r>
          </a:p>
          <a:p>
            <a:pPr lvl="1"/>
            <a:r>
              <a:rPr lang="en-US" dirty="0" smtClean="0"/>
              <a:t>Gain / Phase Analyzer</a:t>
            </a:r>
          </a:p>
          <a:p>
            <a:pPr lvl="1"/>
            <a:r>
              <a:rPr lang="en-US" dirty="0" smtClean="0"/>
              <a:t>Network / Spectrum Analyzer</a:t>
            </a:r>
          </a:p>
        </p:txBody>
      </p:sp>
      <p:pic>
        <p:nvPicPr>
          <p:cNvPr id="80902" name="Picture 6"/>
          <p:cNvPicPr>
            <a:picLocks noChangeAspect="1" noChangeArrowheads="1"/>
          </p:cNvPicPr>
          <p:nvPr/>
        </p:nvPicPr>
        <p:blipFill>
          <a:blip r:embed="rId4" cstate="print"/>
          <a:srcRect r="2222"/>
          <a:stretch>
            <a:fillRect/>
          </a:stretch>
        </p:blipFill>
        <p:spPr bwMode="auto">
          <a:xfrm>
            <a:off x="4362450" y="842963"/>
            <a:ext cx="3506788" cy="2789237"/>
          </a:xfrm>
          <a:prstGeom prst="rect">
            <a:avLst/>
          </a:prstGeom>
          <a:noFill/>
          <a:ln w="9525" algn="ctr">
            <a:noFill/>
            <a:miter lim="800000"/>
            <a:headEnd/>
            <a:tailEnd/>
          </a:ln>
        </p:spPr>
      </p:pic>
      <p:pic>
        <p:nvPicPr>
          <p:cNvPr id="80903" name="Picture 12" descr="agilent-E4440A"/>
          <p:cNvPicPr>
            <a:picLocks noChangeAspect="1" noChangeArrowheads="1"/>
          </p:cNvPicPr>
          <p:nvPr/>
        </p:nvPicPr>
        <p:blipFill>
          <a:blip r:embed="rId5" cstate="print"/>
          <a:srcRect/>
          <a:stretch>
            <a:fillRect/>
          </a:stretch>
        </p:blipFill>
        <p:spPr bwMode="auto">
          <a:xfrm>
            <a:off x="225425" y="3827463"/>
            <a:ext cx="4191000" cy="2151062"/>
          </a:xfrm>
          <a:prstGeom prst="rect">
            <a:avLst/>
          </a:prstGeom>
          <a:noFill/>
          <a:ln w="9525">
            <a:noFill/>
            <a:miter lim="800000"/>
            <a:headEnd/>
            <a:tailEnd/>
          </a:ln>
        </p:spPr>
      </p:pic>
      <p:sp>
        <p:nvSpPr>
          <p:cNvPr id="7"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60</a:t>
            </a:fld>
            <a:endParaRPr lang="en-US" dirty="0"/>
          </a:p>
        </p:txBody>
      </p:sp>
      <p:sp>
        <p:nvSpPr>
          <p:cNvPr id="64515" name="Rectangle 2"/>
          <p:cNvSpPr>
            <a:spLocks noGrp="1" noChangeArrowheads="1"/>
          </p:cNvSpPr>
          <p:nvPr>
            <p:ph type="title"/>
          </p:nvPr>
        </p:nvSpPr>
        <p:spPr bwMode="auto">
          <a:xfrm>
            <a:off x="306897" y="167591"/>
            <a:ext cx="7239000" cy="78490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1),2),3) Plot Aol, 1/</a:t>
            </a:r>
            <a:r>
              <a:rPr lang="en-US" sz="2800" dirty="0" smtClean="0">
                <a:solidFill>
                  <a:srgbClr val="C00000"/>
                </a:solidFill>
                <a:latin typeface="Symbol" pitchFamily="18" charset="2"/>
              </a:rPr>
              <a:t>b,</a:t>
            </a:r>
            <a:br>
              <a:rPr lang="en-US" sz="2800" dirty="0" smtClean="0">
                <a:solidFill>
                  <a:srgbClr val="C00000"/>
                </a:solidFill>
                <a:latin typeface="Symbol" pitchFamily="18" charset="2"/>
              </a:rPr>
            </a:br>
            <a:r>
              <a:rPr lang="en-US" sz="2800" dirty="0" smtClean="0">
                <a:solidFill>
                  <a:srgbClr val="C00000"/>
                </a:solidFill>
                <a:latin typeface="Symbol" pitchFamily="18" charset="2"/>
              </a:rPr>
              <a:t>             </a:t>
            </a:r>
            <a:r>
              <a:rPr lang="en-US" sz="2800" b="1" dirty="0" smtClean="0">
                <a:solidFill>
                  <a:srgbClr val="C00000"/>
                </a:solidFill>
              </a:rPr>
              <a:t> Add fp1 in 1/</a:t>
            </a:r>
            <a:r>
              <a:rPr lang="en-US" sz="2800" b="1" dirty="0" smtClean="0">
                <a:solidFill>
                  <a:srgbClr val="C00000"/>
                </a:solidFill>
                <a:latin typeface="Symbol" pitchFamily="18" charset="2"/>
              </a:rPr>
              <a:t>b</a:t>
            </a:r>
            <a:r>
              <a:rPr lang="en-US" sz="2800" b="1" dirty="0" smtClean="0">
                <a:solidFill>
                  <a:srgbClr val="C00000"/>
                </a:solidFill>
              </a:rPr>
              <a:t> for Stability</a:t>
            </a:r>
            <a:endParaRPr lang="el-GR" sz="2800" b="1" dirty="0" smtClean="0">
              <a:solidFill>
                <a:srgbClr val="C00000"/>
              </a:solidFill>
            </a:endParaRPr>
          </a:p>
        </p:txBody>
      </p:sp>
      <p:pic>
        <p:nvPicPr>
          <p:cNvPr id="806913" name="Picture 1"/>
          <p:cNvPicPr>
            <a:picLocks noChangeAspect="1" noChangeArrowheads="1"/>
          </p:cNvPicPr>
          <p:nvPr/>
        </p:nvPicPr>
        <p:blipFill>
          <a:blip r:embed="rId3" cstate="print"/>
          <a:srcRect/>
          <a:stretch>
            <a:fillRect/>
          </a:stretch>
        </p:blipFill>
        <p:spPr bwMode="auto">
          <a:xfrm>
            <a:off x="0" y="864343"/>
            <a:ext cx="8966753" cy="5460955"/>
          </a:xfrm>
          <a:prstGeom prst="rect">
            <a:avLst/>
          </a:prstGeom>
          <a:noFill/>
          <a:ln w="9525">
            <a:noFill/>
            <a:miter lim="800000"/>
            <a:headEnd/>
            <a:tailEnd/>
          </a:ln>
          <a:effectLst/>
        </p:spPr>
      </p:pic>
      <p:sp>
        <p:nvSpPr>
          <p:cNvPr id="5" name="Rectangle 4"/>
          <p:cNvSpPr/>
          <p:nvPr/>
        </p:nvSpPr>
        <p:spPr>
          <a:xfrm>
            <a:off x="5848525" y="3734500"/>
            <a:ext cx="602610" cy="41805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96418" y="151002"/>
            <a:ext cx="1729961" cy="923330"/>
          </a:xfrm>
          <a:prstGeom prst="rect">
            <a:avLst/>
          </a:prstGeom>
          <a:noFill/>
          <a:ln>
            <a:solidFill>
              <a:srgbClr val="FF0000"/>
            </a:solidFill>
          </a:ln>
        </p:spPr>
        <p:txBody>
          <a:bodyPr wrap="none" rtlCol="0">
            <a:spAutoFit/>
          </a:bodyPr>
          <a:lstStyle/>
          <a:p>
            <a:r>
              <a:rPr lang="en-US" b="1" dirty="0" smtClean="0">
                <a:solidFill>
                  <a:srgbClr val="FF0000"/>
                </a:solidFill>
              </a:rPr>
              <a:t>For fp1:</a:t>
            </a:r>
          </a:p>
          <a:p>
            <a:r>
              <a:rPr lang="en-US" b="1" dirty="0" smtClean="0">
                <a:solidFill>
                  <a:srgbClr val="FF0000"/>
                </a:solidFill>
              </a:rPr>
              <a:t>fp1 </a:t>
            </a:r>
            <a:r>
              <a:rPr lang="en-US" b="1" u="sng" dirty="0" smtClean="0">
                <a:solidFill>
                  <a:srgbClr val="FF0000"/>
                </a:solidFill>
              </a:rPr>
              <a:t>&lt;</a:t>
            </a:r>
            <a:r>
              <a:rPr lang="en-US" b="1" dirty="0" smtClean="0">
                <a:solidFill>
                  <a:srgbClr val="FF0000"/>
                </a:solidFill>
              </a:rPr>
              <a:t> 10 * fz1</a:t>
            </a:r>
          </a:p>
          <a:p>
            <a:r>
              <a:rPr lang="en-US" b="1" dirty="0" smtClean="0">
                <a:solidFill>
                  <a:srgbClr val="FF0000"/>
                </a:solidFill>
              </a:rPr>
              <a:t>fp1 </a:t>
            </a:r>
            <a:r>
              <a:rPr lang="en-US" b="1" u="sng" dirty="0" smtClean="0">
                <a:solidFill>
                  <a:srgbClr val="FF0000"/>
                </a:solidFill>
              </a:rPr>
              <a:t>&lt;</a:t>
            </a:r>
            <a:r>
              <a:rPr lang="en-US" b="1" dirty="0" smtClean="0">
                <a:solidFill>
                  <a:srgbClr val="FF0000"/>
                </a:solidFill>
              </a:rPr>
              <a:t> 1/10 * </a:t>
            </a:r>
            <a:r>
              <a:rPr lang="en-US" b="1" dirty="0" err="1" smtClean="0">
                <a:solidFill>
                  <a:srgbClr val="FF0000"/>
                </a:solidFill>
              </a:rPr>
              <a:t>fcl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0820" name="Object 4"/>
          <p:cNvGraphicFramePr>
            <a:graphicFrameLocks noChangeAspect="1"/>
          </p:cNvGraphicFramePr>
          <p:nvPr/>
        </p:nvGraphicFramePr>
        <p:xfrm>
          <a:off x="180975" y="1743444"/>
          <a:ext cx="7774072" cy="4533530"/>
        </p:xfrm>
        <a:graphic>
          <a:graphicData uri="http://schemas.openxmlformats.org/presentationml/2006/ole">
            <p:oleObj spid="_x0000_s930820" name="Equation" r:id="rId4" imgW="9118440" imgH="5194080" progId="Equation.3">
              <p:embed/>
            </p:oleObj>
          </a:graphicData>
        </a:graphic>
      </p:graphicFrame>
      <p:sp>
        <p:nvSpPr>
          <p:cNvPr id="9" name="Rectangle 8"/>
          <p:cNvSpPr/>
          <p:nvPr/>
        </p:nvSpPr>
        <p:spPr>
          <a:xfrm>
            <a:off x="139438" y="5737208"/>
            <a:ext cx="2441838" cy="55183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4" name="Slide Number Placeholder 4"/>
          <p:cNvSpPr>
            <a:spLocks noGrp="1"/>
          </p:cNvSpPr>
          <p:nvPr>
            <p:ph type="sldNum" sz="quarter" idx="10"/>
          </p:nvPr>
        </p:nvSpPr>
        <p:spPr>
          <a:noFill/>
        </p:spPr>
        <p:txBody>
          <a:bodyPr/>
          <a:lstStyle/>
          <a:p>
            <a:fld id="{DE7B9739-58BD-475F-9D9C-6F31C614322B}" type="slidenum">
              <a:rPr lang="en-US"/>
              <a:pPr/>
              <a:t>61</a:t>
            </a:fld>
            <a:endParaRPr lang="en-US" dirty="0"/>
          </a:p>
        </p:txBody>
      </p:sp>
      <p:sp>
        <p:nvSpPr>
          <p:cNvPr id="64515" name="Rectangle 2"/>
          <p:cNvSpPr>
            <a:spLocks noGrp="1" noChangeArrowheads="1"/>
          </p:cNvSpPr>
          <p:nvPr>
            <p:ph type="title"/>
          </p:nvPr>
        </p:nvSpPr>
        <p:spPr bwMode="auto">
          <a:xfrm>
            <a:off x="279400" y="148541"/>
            <a:ext cx="6538403" cy="49714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4) Compute value of CF </a:t>
            </a:r>
            <a:endParaRPr lang="el-GR" sz="2800" b="1" dirty="0" smtClean="0">
              <a:solidFill>
                <a:srgbClr val="C00000"/>
              </a:solidFill>
            </a:endParaRPr>
          </a:p>
        </p:txBody>
      </p:sp>
      <p:pic>
        <p:nvPicPr>
          <p:cNvPr id="930818" name="Picture 2"/>
          <p:cNvPicPr>
            <a:picLocks noChangeAspect="1" noChangeArrowheads="1"/>
          </p:cNvPicPr>
          <p:nvPr/>
        </p:nvPicPr>
        <p:blipFill>
          <a:blip r:embed="rId5" cstate="print"/>
          <a:srcRect l="5010" t="6827" r="5193" b="5998"/>
          <a:stretch>
            <a:fillRect/>
          </a:stretch>
        </p:blipFill>
        <p:spPr bwMode="auto">
          <a:xfrm>
            <a:off x="5702300" y="25400"/>
            <a:ext cx="3416300" cy="2768600"/>
          </a:xfrm>
          <a:prstGeom prst="rect">
            <a:avLst/>
          </a:prstGeom>
          <a:solidFill>
            <a:schemeClr val="bg1"/>
          </a:solidFill>
          <a:ln w="9525">
            <a:noFill/>
            <a:miter lim="800000"/>
            <a:headEnd/>
            <a:tailEnd/>
          </a:ln>
          <a:effectLst/>
        </p:spPr>
      </p:pic>
      <p:pic>
        <p:nvPicPr>
          <p:cNvPr id="930819" name="Picture 3"/>
          <p:cNvPicPr>
            <a:picLocks noChangeAspect="1" noChangeArrowheads="1"/>
          </p:cNvPicPr>
          <p:nvPr/>
        </p:nvPicPr>
        <p:blipFill>
          <a:blip r:embed="rId6" cstate="print"/>
          <a:srcRect/>
          <a:stretch>
            <a:fillRect/>
          </a:stretch>
        </p:blipFill>
        <p:spPr bwMode="auto">
          <a:xfrm>
            <a:off x="2397646" y="258572"/>
            <a:ext cx="3184003" cy="2662255"/>
          </a:xfrm>
          <a:prstGeom prst="rect">
            <a:avLst/>
          </a:prstGeom>
          <a:noFill/>
          <a:ln w="9525">
            <a:noFill/>
            <a:miter lim="800000"/>
            <a:headEnd/>
            <a:tailEnd/>
          </a:ln>
          <a:effectLst/>
        </p:spPr>
      </p:pic>
      <p:sp>
        <p:nvSpPr>
          <p:cNvPr id="8" name="Rectangle 7"/>
          <p:cNvSpPr/>
          <p:nvPr/>
        </p:nvSpPr>
        <p:spPr>
          <a:xfrm>
            <a:off x="155051" y="5140324"/>
            <a:ext cx="3702574" cy="55716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56101" y="5832475"/>
            <a:ext cx="1024314" cy="25692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49769" y="5254626"/>
            <a:ext cx="932181" cy="25908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8963" y="4546583"/>
            <a:ext cx="2117987" cy="55183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92263" y="4660883"/>
            <a:ext cx="432062" cy="34926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1586" name="Picture 2"/>
          <p:cNvPicPr>
            <a:picLocks noChangeAspect="1" noChangeArrowheads="1"/>
          </p:cNvPicPr>
          <p:nvPr/>
        </p:nvPicPr>
        <p:blipFill>
          <a:blip r:embed="rId3" cstate="print"/>
          <a:srcRect/>
          <a:stretch>
            <a:fillRect/>
          </a:stretch>
        </p:blipFill>
        <p:spPr bwMode="auto">
          <a:xfrm>
            <a:off x="-1" y="1702965"/>
            <a:ext cx="7468845" cy="4698446"/>
          </a:xfrm>
          <a:prstGeom prst="rect">
            <a:avLst/>
          </a:prstGeom>
          <a:noFill/>
          <a:ln w="9525">
            <a:noFill/>
            <a:miter lim="800000"/>
            <a:headEnd/>
            <a:tailEnd/>
          </a:ln>
          <a:effectLst/>
        </p:spPr>
      </p:pic>
      <p:sp>
        <p:nvSpPr>
          <p:cNvPr id="64515" name="Rectangle 2"/>
          <p:cNvSpPr>
            <a:spLocks noGrp="1" noChangeArrowheads="1"/>
          </p:cNvSpPr>
          <p:nvPr>
            <p:ph type="title"/>
          </p:nvPr>
        </p:nvSpPr>
        <p:spPr bwMode="auto">
          <a:xfrm>
            <a:off x="318955" y="256549"/>
            <a:ext cx="4510220" cy="7823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5), 6) Loop Gain Check</a:t>
            </a:r>
            <a:endParaRPr lang="el-GR" sz="2800" b="1" dirty="0" smtClean="0">
              <a:solidFill>
                <a:srgbClr val="C00000"/>
              </a:solidFill>
            </a:endParaRPr>
          </a:p>
        </p:txBody>
      </p:sp>
      <p:sp>
        <p:nvSpPr>
          <p:cNvPr id="3" name="Slide Number Placeholder 4"/>
          <p:cNvSpPr>
            <a:spLocks noGrp="1"/>
          </p:cNvSpPr>
          <p:nvPr>
            <p:ph type="sldNum" sz="quarter" idx="10"/>
          </p:nvPr>
        </p:nvSpPr>
        <p:spPr>
          <a:xfrm>
            <a:off x="6642100" y="6049963"/>
            <a:ext cx="2133600" cy="206375"/>
          </a:xfrm>
          <a:noFill/>
        </p:spPr>
        <p:txBody>
          <a:bodyPr/>
          <a:lstStyle/>
          <a:p>
            <a:fld id="{DE7B9739-58BD-475F-9D9C-6F31C614322B}" type="slidenum">
              <a:rPr lang="en-US"/>
              <a:pPr/>
              <a:t>62</a:t>
            </a:fld>
            <a:endParaRPr lang="en-US" dirty="0"/>
          </a:p>
        </p:txBody>
      </p:sp>
      <p:sp>
        <p:nvSpPr>
          <p:cNvPr id="5" name="Rectangle 4"/>
          <p:cNvSpPr/>
          <p:nvPr/>
        </p:nvSpPr>
        <p:spPr>
          <a:xfrm>
            <a:off x="2332139" y="3405930"/>
            <a:ext cx="645953" cy="1761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8" idx="1"/>
          </p:cNvCxnSpPr>
          <p:nvPr/>
        </p:nvCxnSpPr>
        <p:spPr>
          <a:xfrm flipH="1" flipV="1">
            <a:off x="2971800" y="3595688"/>
            <a:ext cx="199239" cy="41713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71039" y="3858935"/>
            <a:ext cx="2953053" cy="307777"/>
          </a:xfrm>
          <a:prstGeom prst="rect">
            <a:avLst/>
          </a:prstGeom>
          <a:solidFill>
            <a:schemeClr val="bg1"/>
          </a:solidFill>
          <a:ln w="15875">
            <a:solidFill>
              <a:srgbClr val="FF0000"/>
            </a:solidFill>
          </a:ln>
        </p:spPr>
        <p:txBody>
          <a:bodyPr wrap="none" rtlCol="0">
            <a:spAutoFit/>
          </a:bodyPr>
          <a:lstStyle/>
          <a:p>
            <a:r>
              <a:rPr lang="en-US" sz="1400" b="1" dirty="0" smtClean="0">
                <a:solidFill>
                  <a:srgbClr val="FF0000"/>
                </a:solidFill>
              </a:rPr>
              <a:t>Phase Margin at </a:t>
            </a:r>
            <a:r>
              <a:rPr lang="en-US" sz="1400" b="1" dirty="0" err="1" smtClean="0">
                <a:solidFill>
                  <a:srgbClr val="FF0000"/>
                </a:solidFill>
              </a:rPr>
              <a:t>fcl</a:t>
            </a:r>
            <a:r>
              <a:rPr lang="en-US" sz="1400" b="1" dirty="0" smtClean="0">
                <a:solidFill>
                  <a:srgbClr val="FF0000"/>
                </a:solidFill>
              </a:rPr>
              <a:t> = 68 degrees</a:t>
            </a:r>
            <a:endParaRPr lang="en-US" sz="1400" b="1" dirty="0">
              <a:solidFill>
                <a:srgbClr val="FF0000"/>
              </a:solidFill>
            </a:endParaRPr>
          </a:p>
        </p:txBody>
      </p:sp>
      <p:sp>
        <p:nvSpPr>
          <p:cNvPr id="10" name="Rectangle 9"/>
          <p:cNvSpPr/>
          <p:nvPr/>
        </p:nvSpPr>
        <p:spPr>
          <a:xfrm>
            <a:off x="731241" y="2383872"/>
            <a:ext cx="1030448" cy="350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6177" name="Picture 1"/>
          <p:cNvPicPr>
            <a:picLocks noChangeAspect="1" noChangeArrowheads="1"/>
          </p:cNvPicPr>
          <p:nvPr/>
        </p:nvPicPr>
        <p:blipFill>
          <a:blip r:embed="rId4" cstate="print"/>
          <a:srcRect l="3286" t="4597" r="3991" b="4995"/>
          <a:stretch>
            <a:fillRect/>
          </a:stretch>
        </p:blipFill>
        <p:spPr bwMode="auto">
          <a:xfrm>
            <a:off x="5295900" y="66675"/>
            <a:ext cx="3762375" cy="2809875"/>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DE7B9739-58BD-475F-9D9C-6F31C614322B}" type="slidenum">
              <a:rPr lang="en-US"/>
              <a:pPr/>
              <a:t>63</a:t>
            </a:fld>
            <a:endParaRPr lang="en-US" dirty="0"/>
          </a:p>
        </p:txBody>
      </p:sp>
      <p:sp>
        <p:nvSpPr>
          <p:cNvPr id="64515" name="Rectangle 2"/>
          <p:cNvSpPr>
            <a:spLocks noGrp="1" noChangeArrowheads="1"/>
          </p:cNvSpPr>
          <p:nvPr>
            <p:ph type="title"/>
          </p:nvPr>
        </p:nvSpPr>
        <p:spPr bwMode="auto">
          <a:xfrm>
            <a:off x="275612" y="378976"/>
            <a:ext cx="5058387" cy="74043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7) VOUT/VIN AC Response</a:t>
            </a:r>
            <a:endParaRPr lang="el-GR" sz="2800" b="1" dirty="0" smtClean="0">
              <a:solidFill>
                <a:srgbClr val="C00000"/>
              </a:solidFill>
            </a:endParaRPr>
          </a:p>
        </p:txBody>
      </p:sp>
      <p:pic>
        <p:nvPicPr>
          <p:cNvPr id="1092610" name="Picture 2"/>
          <p:cNvPicPr>
            <a:picLocks noChangeAspect="1" noChangeArrowheads="1"/>
          </p:cNvPicPr>
          <p:nvPr/>
        </p:nvPicPr>
        <p:blipFill>
          <a:blip r:embed="rId3" cstate="print"/>
          <a:srcRect/>
          <a:stretch>
            <a:fillRect/>
          </a:stretch>
        </p:blipFill>
        <p:spPr bwMode="auto">
          <a:xfrm>
            <a:off x="45719" y="2171700"/>
            <a:ext cx="6737893" cy="4238625"/>
          </a:xfrm>
          <a:prstGeom prst="rect">
            <a:avLst/>
          </a:prstGeom>
          <a:noFill/>
          <a:ln w="9525">
            <a:noFill/>
            <a:miter lim="800000"/>
            <a:headEnd/>
            <a:tailEnd/>
          </a:ln>
          <a:effectLst/>
        </p:spPr>
      </p:pic>
      <p:pic>
        <p:nvPicPr>
          <p:cNvPr id="1092611" name="Picture 3"/>
          <p:cNvPicPr>
            <a:picLocks noChangeAspect="1" noChangeArrowheads="1"/>
          </p:cNvPicPr>
          <p:nvPr/>
        </p:nvPicPr>
        <p:blipFill>
          <a:blip r:embed="rId4" cstate="print"/>
          <a:srcRect l="3580" t="5897" r="4370" b="5385"/>
          <a:stretch>
            <a:fillRect/>
          </a:stretch>
        </p:blipFill>
        <p:spPr bwMode="auto">
          <a:xfrm>
            <a:off x="5730240" y="22860"/>
            <a:ext cx="3375660" cy="2506391"/>
          </a:xfrm>
          <a:prstGeom prst="rect">
            <a:avLst/>
          </a:prstGeom>
          <a:solidFill>
            <a:schemeClr val="bg1"/>
          </a:solidFill>
          <a:ln w="9525">
            <a:noFill/>
            <a:miter lim="800000"/>
            <a:headEnd/>
            <a:tailEnd/>
          </a:ln>
          <a:effectLst/>
        </p:spPr>
      </p:pic>
      <p:sp>
        <p:nvSpPr>
          <p:cNvPr id="6" name="Rectangle 5"/>
          <p:cNvSpPr/>
          <p:nvPr/>
        </p:nvSpPr>
        <p:spPr>
          <a:xfrm>
            <a:off x="597891" y="2524125"/>
            <a:ext cx="964209"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81" name="Picture 1"/>
          <p:cNvPicPr>
            <a:picLocks noChangeAspect="1" noChangeArrowheads="1"/>
          </p:cNvPicPr>
          <p:nvPr/>
        </p:nvPicPr>
        <p:blipFill>
          <a:blip r:embed="rId3" cstate="print"/>
          <a:srcRect/>
          <a:stretch>
            <a:fillRect/>
          </a:stretch>
        </p:blipFill>
        <p:spPr bwMode="auto">
          <a:xfrm>
            <a:off x="57150" y="1781186"/>
            <a:ext cx="7305675" cy="4595801"/>
          </a:xfrm>
          <a:prstGeom prst="rect">
            <a:avLst/>
          </a:prstGeom>
          <a:noFill/>
          <a:ln w="9525">
            <a:noFill/>
            <a:miter lim="800000"/>
            <a:headEnd/>
            <a:tailEnd/>
          </a:ln>
          <a:effectLst/>
        </p:spPr>
      </p:pic>
      <p:sp>
        <p:nvSpPr>
          <p:cNvPr id="64514" name="Slide Number Placeholder 4"/>
          <p:cNvSpPr>
            <a:spLocks noGrp="1"/>
          </p:cNvSpPr>
          <p:nvPr>
            <p:ph type="sldNum" sz="quarter" idx="10"/>
          </p:nvPr>
        </p:nvSpPr>
        <p:spPr>
          <a:noFill/>
        </p:spPr>
        <p:txBody>
          <a:bodyPr/>
          <a:lstStyle/>
          <a:p>
            <a:fld id="{DE7B9739-58BD-475F-9D9C-6F31C614322B}" type="slidenum">
              <a:rPr lang="en-US"/>
              <a:pPr/>
              <a:t>64</a:t>
            </a:fld>
            <a:endParaRPr lang="en-US" dirty="0"/>
          </a:p>
        </p:txBody>
      </p:sp>
      <p:sp>
        <p:nvSpPr>
          <p:cNvPr id="64515" name="Rectangle 2"/>
          <p:cNvSpPr>
            <a:spLocks noGrp="1" noChangeArrowheads="1"/>
          </p:cNvSpPr>
          <p:nvPr>
            <p:ph type="title"/>
          </p:nvPr>
        </p:nvSpPr>
        <p:spPr bwMode="auto">
          <a:xfrm>
            <a:off x="256563" y="207526"/>
            <a:ext cx="4172824" cy="74043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rPr>
              <a:t>8) Transient Analysis</a:t>
            </a:r>
            <a:endParaRPr lang="el-GR" sz="2800" b="1" dirty="0" smtClean="0">
              <a:solidFill>
                <a:srgbClr val="C00000"/>
              </a:solidFill>
            </a:endParaRPr>
          </a:p>
        </p:txBody>
      </p:sp>
      <p:pic>
        <p:nvPicPr>
          <p:cNvPr id="7" name="Picture 3"/>
          <p:cNvPicPr>
            <a:picLocks noChangeAspect="1" noChangeArrowheads="1"/>
          </p:cNvPicPr>
          <p:nvPr/>
        </p:nvPicPr>
        <p:blipFill>
          <a:blip r:embed="rId4" cstate="print"/>
          <a:srcRect l="3580" t="5897" r="4370" b="5385"/>
          <a:stretch>
            <a:fillRect/>
          </a:stretch>
        </p:blipFill>
        <p:spPr bwMode="auto">
          <a:xfrm>
            <a:off x="5730240" y="22860"/>
            <a:ext cx="3375660" cy="2506391"/>
          </a:xfrm>
          <a:prstGeom prst="rect">
            <a:avLst/>
          </a:prstGeom>
          <a:solidFill>
            <a:schemeClr val="bg1"/>
          </a:solidFill>
          <a:ln w="9525">
            <a:noFill/>
            <a:miter lim="800000"/>
            <a:headEnd/>
            <a:tailEnd/>
          </a:ln>
          <a:effectLst/>
        </p:spPr>
      </p:pic>
      <p:sp>
        <p:nvSpPr>
          <p:cNvPr id="8" name="Rectangle 7"/>
          <p:cNvSpPr/>
          <p:nvPr/>
        </p:nvSpPr>
        <p:spPr>
          <a:xfrm>
            <a:off x="1207491" y="2133600"/>
            <a:ext cx="1249959"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title"/>
          </p:nvPr>
        </p:nvSpPr>
        <p:spPr>
          <a:xfrm>
            <a:off x="928076" y="1518407"/>
            <a:ext cx="6907241" cy="1728132"/>
          </a:xfrm>
        </p:spPr>
        <p:txBody>
          <a:bodyPr/>
          <a:lstStyle/>
          <a:p>
            <a:r>
              <a:rPr lang="en-US" sz="3600" dirty="0" smtClean="0">
                <a:solidFill>
                  <a:srgbClr val="C00000"/>
                </a:solidFill>
              </a:rPr>
              <a:t>Stability </a:t>
            </a:r>
            <a:br>
              <a:rPr lang="en-US" sz="3600" dirty="0" smtClean="0">
                <a:solidFill>
                  <a:srgbClr val="C00000"/>
                </a:solidFill>
              </a:rPr>
            </a:br>
            <a:r>
              <a:rPr lang="en-US" sz="3600" dirty="0" smtClean="0">
                <a:solidFill>
                  <a:srgbClr val="C00000"/>
                </a:solidFill>
              </a:rPr>
              <a:t>Tricks and Rules-of-Thumb</a:t>
            </a:r>
            <a:r>
              <a:rPr lang="en-US" sz="4800" dirty="0" smtClean="0"/>
              <a:t/>
            </a:r>
            <a:br>
              <a:rPr lang="en-US" sz="4800" dirty="0" smtClean="0"/>
            </a:br>
            <a:endParaRPr lang="en-US" sz="48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p:cNvPicPr>
            <a:picLocks noChangeAspect="1" noChangeArrowheads="1"/>
          </p:cNvPicPr>
          <p:nvPr/>
        </p:nvPicPr>
        <p:blipFill>
          <a:blip r:embed="rId3" cstate="print"/>
          <a:srcRect/>
          <a:stretch>
            <a:fillRect/>
          </a:stretch>
        </p:blipFill>
        <p:spPr bwMode="auto">
          <a:xfrm>
            <a:off x="152539" y="783269"/>
            <a:ext cx="8658890" cy="4019549"/>
          </a:xfrm>
          <a:prstGeom prst="rect">
            <a:avLst/>
          </a:prstGeom>
          <a:noFill/>
          <a:ln w="9525">
            <a:noFill/>
            <a:miter lim="800000"/>
            <a:headEnd/>
            <a:tailEnd/>
          </a:ln>
          <a:effectLst/>
        </p:spPr>
      </p:pic>
      <p:sp>
        <p:nvSpPr>
          <p:cNvPr id="21507" name="Slide Number Placeholder 5"/>
          <p:cNvSpPr>
            <a:spLocks noGrp="1"/>
          </p:cNvSpPr>
          <p:nvPr>
            <p:ph type="sldNum" sz="quarter" idx="10"/>
          </p:nvPr>
        </p:nvSpPr>
        <p:spPr>
          <a:noFill/>
        </p:spPr>
        <p:txBody>
          <a:bodyPr/>
          <a:lstStyle/>
          <a:p>
            <a:fld id="{2F65C3DB-7A63-4674-BAB7-19DEBC5A64F4}" type="slidenum">
              <a:rPr lang="en-US"/>
              <a:pPr/>
              <a:t>66</a:t>
            </a:fld>
            <a:endParaRPr lang="en-US" dirty="0"/>
          </a:p>
        </p:txBody>
      </p:sp>
      <p:sp>
        <p:nvSpPr>
          <p:cNvPr id="21508" name="Rectangle 3"/>
          <p:cNvSpPr>
            <a:spLocks noGrp="1" noChangeArrowheads="1"/>
          </p:cNvSpPr>
          <p:nvPr>
            <p:ph type="title"/>
          </p:nvPr>
        </p:nvSpPr>
        <p:spPr bwMode="auto">
          <a:xfrm>
            <a:off x="177800" y="203440"/>
            <a:ext cx="8813800" cy="48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cs typeface="Arial" charset="0"/>
              </a:rPr>
              <a:t>Loop Gain Bandwidth Rule: 45 degrees for f </a:t>
            </a:r>
            <a:r>
              <a:rPr lang="en-US" sz="2800" b="1" u="sng" dirty="0" smtClean="0">
                <a:solidFill>
                  <a:srgbClr val="C00000"/>
                </a:solidFill>
                <a:cs typeface="Arial" charset="0"/>
              </a:rPr>
              <a:t>&lt;</a:t>
            </a:r>
            <a:r>
              <a:rPr lang="en-US" sz="2800" b="1" dirty="0" smtClean="0">
                <a:solidFill>
                  <a:srgbClr val="C00000"/>
                </a:solidFill>
                <a:cs typeface="Arial" charset="0"/>
              </a:rPr>
              <a:t> fcl</a:t>
            </a:r>
          </a:p>
        </p:txBody>
      </p:sp>
      <p:sp>
        <p:nvSpPr>
          <p:cNvPr id="21510" name="Text Box 5"/>
          <p:cNvSpPr txBox="1">
            <a:spLocks noChangeArrowheads="1"/>
          </p:cNvSpPr>
          <p:nvPr/>
        </p:nvSpPr>
        <p:spPr bwMode="auto">
          <a:xfrm>
            <a:off x="3124200" y="807864"/>
            <a:ext cx="3200400" cy="336550"/>
          </a:xfrm>
          <a:prstGeom prst="rect">
            <a:avLst/>
          </a:prstGeom>
          <a:noFill/>
          <a:ln w="9525" algn="ctr">
            <a:noFill/>
            <a:miter lim="800000"/>
            <a:headEnd/>
            <a:tailEnd/>
          </a:ln>
        </p:spPr>
        <p:txBody>
          <a:bodyPr>
            <a:spAutoFit/>
          </a:bodyPr>
          <a:lstStyle/>
          <a:p>
            <a:pPr>
              <a:spcBef>
                <a:spcPct val="50000"/>
              </a:spcBef>
            </a:pPr>
            <a:r>
              <a:rPr lang="en-US" sz="1600" dirty="0">
                <a:solidFill>
                  <a:srgbClr val="FF0000"/>
                </a:solidFill>
              </a:rPr>
              <a:t>Aol</a:t>
            </a:r>
            <a:r>
              <a:rPr lang="el-GR" sz="1600" dirty="0">
                <a:solidFill>
                  <a:srgbClr val="FF0000"/>
                </a:solidFill>
                <a:cs typeface="Arial" charset="0"/>
              </a:rPr>
              <a:t>β</a:t>
            </a:r>
            <a:r>
              <a:rPr lang="en-US" sz="1600" dirty="0">
                <a:solidFill>
                  <a:srgbClr val="FF0000"/>
                </a:solidFill>
                <a:cs typeface="Arial" charset="0"/>
              </a:rPr>
              <a:t> (</a:t>
            </a:r>
            <a:r>
              <a:rPr lang="en-US" sz="1600" dirty="0">
                <a:solidFill>
                  <a:srgbClr val="FF0000"/>
                </a:solidFill>
              </a:rPr>
              <a:t>Loop Gain) Phase Plot</a:t>
            </a:r>
          </a:p>
        </p:txBody>
      </p:sp>
      <p:sp>
        <p:nvSpPr>
          <p:cNvPr id="21511" name="Text Box 6"/>
          <p:cNvSpPr txBox="1">
            <a:spLocks noChangeArrowheads="1"/>
          </p:cNvSpPr>
          <p:nvPr/>
        </p:nvSpPr>
        <p:spPr bwMode="auto">
          <a:xfrm>
            <a:off x="3062796" y="4421080"/>
            <a:ext cx="5877017" cy="1600438"/>
          </a:xfrm>
          <a:prstGeom prst="rect">
            <a:avLst/>
          </a:prstGeom>
          <a:noFill/>
          <a:ln w="9525" algn="ctr">
            <a:noFill/>
            <a:miter lim="800000"/>
            <a:headEnd/>
            <a:tailEnd/>
          </a:ln>
        </p:spPr>
        <p:txBody>
          <a:bodyPr wrap="square">
            <a:spAutoFit/>
          </a:bodyPr>
          <a:lstStyle/>
          <a:p>
            <a:pPr algn="l">
              <a:spcBef>
                <a:spcPct val="50000"/>
              </a:spcBef>
            </a:pPr>
            <a:r>
              <a:rPr lang="en-US" sz="1400" b="1" dirty="0">
                <a:solidFill>
                  <a:schemeClr val="tx1"/>
                </a:solidFill>
              </a:rPr>
              <a:t>Loop Stability Criteria:</a:t>
            </a:r>
            <a:r>
              <a:rPr lang="en-US" sz="1400" b="1" dirty="0">
                <a:solidFill>
                  <a:srgbClr val="0000CC"/>
                </a:solidFill>
              </a:rPr>
              <a:t> </a:t>
            </a:r>
            <a:r>
              <a:rPr lang="en-US" sz="1400" dirty="0" smtClean="0">
                <a:solidFill>
                  <a:schemeClr val="tx1"/>
                </a:solidFill>
              </a:rPr>
              <a:t>&lt; -</a:t>
            </a:r>
            <a:r>
              <a:rPr lang="en-US" sz="1400" dirty="0">
                <a:solidFill>
                  <a:schemeClr val="tx1"/>
                </a:solidFill>
              </a:rPr>
              <a:t>180 degree phase shift at fcl</a:t>
            </a:r>
          </a:p>
          <a:p>
            <a:pPr algn="l"/>
            <a:r>
              <a:rPr lang="en-US" sz="1400" b="1" dirty="0">
                <a:solidFill>
                  <a:srgbClr val="FF0000"/>
                </a:solidFill>
              </a:rPr>
              <a:t>Design for: </a:t>
            </a:r>
            <a:r>
              <a:rPr lang="en-US" sz="1400" b="1" u="sng" dirty="0" smtClean="0">
                <a:solidFill>
                  <a:srgbClr val="FF0000"/>
                </a:solidFill>
              </a:rPr>
              <a:t>&lt; </a:t>
            </a:r>
            <a:r>
              <a:rPr lang="en-US" sz="1400" b="1" dirty="0" smtClean="0">
                <a:solidFill>
                  <a:srgbClr val="FF0000"/>
                </a:solidFill>
              </a:rPr>
              <a:t>-</a:t>
            </a:r>
            <a:r>
              <a:rPr lang="en-US" sz="1400" b="1" dirty="0">
                <a:solidFill>
                  <a:srgbClr val="FF0000"/>
                </a:solidFill>
              </a:rPr>
              <a:t>135 degree phase shift at all frequencies </a:t>
            </a:r>
            <a:r>
              <a:rPr lang="en-US" sz="1400" b="1" dirty="0" smtClean="0">
                <a:solidFill>
                  <a:srgbClr val="FF0000"/>
                </a:solidFill>
              </a:rPr>
              <a:t>&lt; fcl</a:t>
            </a:r>
            <a:endParaRPr lang="en-US" sz="1400" b="1" dirty="0">
              <a:solidFill>
                <a:srgbClr val="FF0000"/>
              </a:solidFill>
            </a:endParaRPr>
          </a:p>
          <a:p>
            <a:pPr algn="l"/>
            <a:r>
              <a:rPr lang="en-US" sz="1400" b="1" i="1" dirty="0"/>
              <a:t>Why?: </a:t>
            </a:r>
          </a:p>
          <a:p>
            <a:pPr algn="l"/>
            <a:r>
              <a:rPr lang="en-US" sz="1400" dirty="0"/>
              <a:t>Because Aol is not always “Typical”</a:t>
            </a:r>
          </a:p>
          <a:p>
            <a:pPr algn="l"/>
            <a:r>
              <a:rPr lang="en-US" sz="1400" dirty="0"/>
              <a:t>Power-up, Power-down, Power-transient </a:t>
            </a:r>
            <a:r>
              <a:rPr lang="en-US" sz="1400" dirty="0">
                <a:sym typeface="Wingdings" pitchFamily="2" charset="2"/>
              </a:rPr>
              <a:t> Undefined “Typical” </a:t>
            </a:r>
            <a:r>
              <a:rPr lang="en-US" sz="1400" dirty="0"/>
              <a:t>Aol</a:t>
            </a:r>
          </a:p>
          <a:p>
            <a:pPr algn="l"/>
            <a:r>
              <a:rPr lang="en-US" sz="1400" dirty="0"/>
              <a:t>Allows for phase shift due to real world Layout &amp; Component Parasitics</a:t>
            </a:r>
          </a:p>
          <a:p>
            <a:pPr algn="l"/>
            <a:r>
              <a:rPr lang="en-US" sz="1400" dirty="0"/>
              <a:t>Prevent excessive ringing due to phase margin </a:t>
            </a:r>
            <a:r>
              <a:rPr lang="en-US" sz="1400" dirty="0" smtClean="0"/>
              <a:t>dip near fcl</a:t>
            </a:r>
            <a:endParaRPr lang="en-US" sz="1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5"/>
          <p:cNvSpPr>
            <a:spLocks noGrp="1"/>
          </p:cNvSpPr>
          <p:nvPr>
            <p:ph type="sldNum" sz="quarter" idx="10"/>
          </p:nvPr>
        </p:nvSpPr>
        <p:spPr>
          <a:noFill/>
        </p:spPr>
        <p:txBody>
          <a:bodyPr/>
          <a:lstStyle/>
          <a:p>
            <a:fld id="{3ACF70DC-A048-4D1F-8F50-75BECFE16B66}" type="slidenum">
              <a:rPr lang="en-US"/>
              <a:pPr/>
              <a:t>67</a:t>
            </a:fld>
            <a:endParaRPr lang="en-US" dirty="0"/>
          </a:p>
        </p:txBody>
      </p:sp>
      <p:graphicFrame>
        <p:nvGraphicFramePr>
          <p:cNvPr id="23554" name="Object 3"/>
          <p:cNvGraphicFramePr>
            <a:graphicFrameLocks noGrp="1" noChangeAspect="1"/>
          </p:cNvGraphicFramePr>
          <p:nvPr>
            <p:ph sz="half" idx="1"/>
          </p:nvPr>
        </p:nvGraphicFramePr>
        <p:xfrm>
          <a:off x="5657253" y="4012718"/>
          <a:ext cx="3426829" cy="2261309"/>
        </p:xfrm>
        <a:graphic>
          <a:graphicData uri="http://schemas.openxmlformats.org/presentationml/2006/ole">
            <p:oleObj spid="_x0000_s89090" name="Visio" r:id="rId4" imgW="1624279" imgH="1071067" progId="Visio.Drawing.11">
              <p:embed/>
            </p:oleObj>
          </a:graphicData>
        </a:graphic>
      </p:graphicFrame>
      <p:graphicFrame>
        <p:nvGraphicFramePr>
          <p:cNvPr id="23555" name="Object 4"/>
          <p:cNvGraphicFramePr>
            <a:graphicFrameLocks noGrp="1" noChangeAspect="1"/>
          </p:cNvGraphicFramePr>
          <p:nvPr>
            <p:ph sz="quarter" idx="2"/>
          </p:nvPr>
        </p:nvGraphicFramePr>
        <p:xfrm>
          <a:off x="152399" y="1911808"/>
          <a:ext cx="5369511" cy="4383804"/>
        </p:xfrm>
        <a:graphic>
          <a:graphicData uri="http://schemas.openxmlformats.org/presentationml/2006/ole">
            <p:oleObj spid="_x0000_s89091" name="Visio" r:id="rId5" imgW="2695042" imgH="2199742" progId="Visio.Drawing.11">
              <p:embed/>
            </p:oleObj>
          </a:graphicData>
        </a:graphic>
      </p:graphicFrame>
      <p:sp>
        <p:nvSpPr>
          <p:cNvPr id="23557" name="Text Box 5"/>
          <p:cNvSpPr txBox="1">
            <a:spLocks noChangeArrowheads="1"/>
          </p:cNvSpPr>
          <p:nvPr/>
        </p:nvSpPr>
        <p:spPr bwMode="auto">
          <a:xfrm>
            <a:off x="4438834" y="1103050"/>
            <a:ext cx="4572000" cy="2246769"/>
          </a:xfrm>
          <a:prstGeom prst="rect">
            <a:avLst/>
          </a:prstGeom>
          <a:noFill/>
          <a:ln w="9525" algn="ctr">
            <a:noFill/>
            <a:miter lim="800000"/>
            <a:headEnd/>
            <a:tailEnd/>
          </a:ln>
        </p:spPr>
        <p:txBody>
          <a:bodyPr wrap="square">
            <a:spAutoFit/>
          </a:bodyPr>
          <a:lstStyle/>
          <a:p>
            <a:pPr algn="l"/>
            <a:r>
              <a:rPr lang="en-US" sz="1400" dirty="0">
                <a:solidFill>
                  <a:srgbClr val="0000CC"/>
                </a:solidFill>
              </a:rPr>
              <a:t>Loop Gain View: </a:t>
            </a:r>
            <a:r>
              <a:rPr lang="en-US" sz="1400" dirty="0" smtClean="0">
                <a:solidFill>
                  <a:srgbClr val="0000CC"/>
                </a:solidFill>
              </a:rPr>
              <a:t>Poles</a:t>
            </a:r>
            <a:r>
              <a:rPr lang="en-US" sz="1400" dirty="0">
                <a:solidFill>
                  <a:srgbClr val="0000CC"/>
                </a:solidFill>
              </a:rPr>
              <a:t>: fp1, fp2, fz1; Zero: fp3</a:t>
            </a:r>
          </a:p>
          <a:p>
            <a:pPr algn="l"/>
            <a:endParaRPr lang="en-US" sz="1400" dirty="0">
              <a:solidFill>
                <a:srgbClr val="0000CC"/>
              </a:solidFill>
            </a:endParaRPr>
          </a:p>
          <a:p>
            <a:pPr algn="l"/>
            <a:r>
              <a:rPr lang="en-US" sz="1400" dirty="0">
                <a:solidFill>
                  <a:srgbClr val="FF0000"/>
                </a:solidFill>
              </a:rPr>
              <a:t>Rules of Thumb for Good Loop Stability:</a:t>
            </a:r>
          </a:p>
          <a:p>
            <a:pPr algn="l"/>
            <a:endParaRPr lang="en-US" sz="1400" dirty="0">
              <a:solidFill>
                <a:srgbClr val="FF0000"/>
              </a:solidFill>
            </a:endParaRPr>
          </a:p>
          <a:p>
            <a:pPr algn="l">
              <a:buFont typeface="Wingdings" pitchFamily="2" charset="2"/>
              <a:buChar char="Ø"/>
            </a:pPr>
            <a:r>
              <a:rPr lang="en-US" sz="1400" dirty="0">
                <a:solidFill>
                  <a:srgbClr val="0000CC"/>
                </a:solidFill>
              </a:rPr>
              <a:t>  </a:t>
            </a:r>
            <a:r>
              <a:rPr lang="en-US" sz="1400" dirty="0">
                <a:solidFill>
                  <a:srgbClr val="FF0000"/>
                </a:solidFill>
              </a:rPr>
              <a:t>Place fp3 within a decade of fz1</a:t>
            </a:r>
          </a:p>
          <a:p>
            <a:pPr algn="l"/>
            <a:r>
              <a:rPr lang="en-US" sz="1400" dirty="0">
                <a:solidFill>
                  <a:srgbClr val="0000CC"/>
                </a:solidFill>
              </a:rPr>
              <a:t>         fp1 and fz1 = -135</a:t>
            </a:r>
            <a:r>
              <a:rPr lang="en-US" sz="1400" dirty="0">
                <a:solidFill>
                  <a:srgbClr val="0000CC"/>
                </a:solidFill>
                <a:cs typeface="Arial" charset="0"/>
              </a:rPr>
              <a:t>° phase shift at fz1</a:t>
            </a:r>
          </a:p>
          <a:p>
            <a:pPr algn="l"/>
            <a:r>
              <a:rPr lang="en-US" sz="1400" dirty="0">
                <a:solidFill>
                  <a:srgbClr val="0000CC"/>
                </a:solidFill>
                <a:cs typeface="Arial" charset="0"/>
              </a:rPr>
              <a:t>         fp3 </a:t>
            </a:r>
            <a:r>
              <a:rPr lang="en-US" sz="1400" u="sng" dirty="0">
                <a:solidFill>
                  <a:srgbClr val="0000CC"/>
                </a:solidFill>
                <a:cs typeface="Arial" charset="0"/>
              </a:rPr>
              <a:t>&lt;</a:t>
            </a:r>
            <a:r>
              <a:rPr lang="en-US" sz="1400" dirty="0">
                <a:solidFill>
                  <a:srgbClr val="0000CC"/>
                </a:solidFill>
                <a:cs typeface="Arial" charset="0"/>
              </a:rPr>
              <a:t> decade will keep phase from dipping further</a:t>
            </a:r>
          </a:p>
          <a:p>
            <a:pPr algn="l"/>
            <a:endParaRPr lang="en-US" sz="1400" dirty="0">
              <a:solidFill>
                <a:srgbClr val="0000CC"/>
              </a:solidFill>
              <a:cs typeface="Arial" charset="0"/>
            </a:endParaRPr>
          </a:p>
          <a:p>
            <a:pPr algn="l">
              <a:buFont typeface="Wingdings" pitchFamily="2" charset="2"/>
              <a:buChar char="Ø"/>
            </a:pPr>
            <a:r>
              <a:rPr lang="en-US" sz="1400" dirty="0">
                <a:solidFill>
                  <a:srgbClr val="0000CC"/>
                </a:solidFill>
                <a:cs typeface="Arial" charset="0"/>
              </a:rPr>
              <a:t>  </a:t>
            </a:r>
            <a:r>
              <a:rPr lang="en-US" sz="1400" dirty="0">
                <a:solidFill>
                  <a:srgbClr val="FF0000"/>
                </a:solidFill>
                <a:cs typeface="Arial" charset="0"/>
              </a:rPr>
              <a:t>Place fp3 at least a decade below fcl</a:t>
            </a:r>
          </a:p>
          <a:p>
            <a:pPr algn="l"/>
            <a:r>
              <a:rPr lang="en-US" sz="1400" dirty="0">
                <a:solidFill>
                  <a:srgbClr val="0000CC"/>
                </a:solidFill>
                <a:cs typeface="Arial" charset="0"/>
              </a:rPr>
              <a:t>         Allows Aol curve to shift to the left by one decade</a:t>
            </a:r>
          </a:p>
        </p:txBody>
      </p:sp>
      <p:sp>
        <p:nvSpPr>
          <p:cNvPr id="23559" name="Rectangle 7"/>
          <p:cNvSpPr>
            <a:spLocks noChangeArrowheads="1"/>
          </p:cNvSpPr>
          <p:nvPr/>
        </p:nvSpPr>
        <p:spPr bwMode="auto">
          <a:xfrm>
            <a:off x="511728" y="136125"/>
            <a:ext cx="8022672" cy="884808"/>
          </a:xfrm>
          <a:prstGeom prst="rect">
            <a:avLst/>
          </a:prstGeom>
          <a:noFill/>
          <a:ln w="9525">
            <a:noFill/>
            <a:miter lim="800000"/>
            <a:headEnd/>
            <a:tailEnd/>
          </a:ln>
        </p:spPr>
        <p:txBody>
          <a:bodyPr/>
          <a:lstStyle/>
          <a:p>
            <a:pPr algn="ctr"/>
            <a:r>
              <a:rPr lang="en-US" sz="2800" b="1" dirty="0">
                <a:solidFill>
                  <a:srgbClr val="C00000"/>
                </a:solidFill>
              </a:rPr>
              <a:t>Frequency Decade Rules for Loop </a:t>
            </a:r>
            <a:r>
              <a:rPr lang="en-US" sz="2800" b="1" dirty="0" smtClean="0">
                <a:solidFill>
                  <a:srgbClr val="C00000"/>
                </a:solidFill>
              </a:rPr>
              <a:t>Gain</a:t>
            </a:r>
          </a:p>
          <a:p>
            <a:pPr algn="ctr"/>
            <a:r>
              <a:rPr lang="en-US" sz="2400" b="1" dirty="0" smtClean="0">
                <a:solidFill>
                  <a:srgbClr val="C00000"/>
                </a:solidFill>
              </a:rPr>
              <a:t>For 45</a:t>
            </a:r>
            <a:r>
              <a:rPr lang="en-US" sz="2400" b="1" baseline="30000" dirty="0" smtClean="0">
                <a:solidFill>
                  <a:srgbClr val="C00000"/>
                </a:solidFill>
              </a:rPr>
              <a:t>O</a:t>
            </a:r>
            <a:r>
              <a:rPr lang="en-US" sz="2400" b="1" dirty="0" smtClean="0">
                <a:solidFill>
                  <a:srgbClr val="C00000"/>
                </a:solidFill>
              </a:rPr>
              <a:t> Phase Buffer away from 180</a:t>
            </a:r>
            <a:r>
              <a:rPr lang="en-US" sz="2400" b="1" baseline="30000" dirty="0" smtClean="0">
                <a:solidFill>
                  <a:srgbClr val="C00000"/>
                </a:solidFill>
              </a:rPr>
              <a:t>O</a:t>
            </a:r>
            <a:r>
              <a:rPr lang="en-US" sz="2400" b="1" dirty="0" smtClean="0">
                <a:solidFill>
                  <a:srgbClr val="C00000"/>
                </a:solidFill>
              </a:rPr>
              <a:t> Phase Shift</a:t>
            </a:r>
            <a:r>
              <a:rPr lang="en-US" sz="3200" b="1" dirty="0">
                <a:solidFill>
                  <a:srgbClr val="C00000"/>
                </a:solidFill>
              </a:rPr>
              <a:t/>
            </a:r>
            <a:br>
              <a:rPr lang="en-US" sz="3200" b="1" dirty="0">
                <a:solidFill>
                  <a:srgbClr val="C00000"/>
                </a:solidFill>
              </a:rPr>
            </a:br>
            <a:endParaRPr lang="en-US" sz="3200" b="1" dirty="0">
              <a:solidFill>
                <a:srgbClr val="C00000"/>
              </a:solidFill>
            </a:endParaRPr>
          </a:p>
        </p:txBody>
      </p:sp>
      <p:pic>
        <p:nvPicPr>
          <p:cNvPr id="8" name="Picture 5"/>
          <p:cNvPicPr>
            <a:picLocks noChangeAspect="1" noChangeArrowheads="1"/>
          </p:cNvPicPr>
          <p:nvPr/>
        </p:nvPicPr>
        <p:blipFill>
          <a:blip r:embed="rId6" cstate="print"/>
          <a:srcRect/>
          <a:stretch>
            <a:fillRect/>
          </a:stretch>
        </p:blipFill>
        <p:spPr bwMode="auto">
          <a:xfrm>
            <a:off x="1721130" y="1108887"/>
            <a:ext cx="2571750" cy="962025"/>
          </a:xfrm>
          <a:prstGeom prst="rect">
            <a:avLst/>
          </a:prstGeom>
          <a:noFill/>
          <a:ln w="9525">
            <a:noFill/>
            <a:miter lim="800000"/>
            <a:headEnd/>
            <a:tailEnd/>
          </a:ln>
          <a:effectLst/>
        </p:spPr>
      </p:pic>
      <p:sp>
        <p:nvSpPr>
          <p:cNvPr id="9" name="TextBox 8"/>
          <p:cNvSpPr txBox="1"/>
          <p:nvPr/>
        </p:nvSpPr>
        <p:spPr>
          <a:xfrm>
            <a:off x="133350" y="6391275"/>
            <a:ext cx="4953000" cy="338554"/>
          </a:xfrm>
          <a:prstGeom prst="rect">
            <a:avLst/>
          </a:prstGeom>
          <a:noFill/>
          <a:ln>
            <a:solidFill>
              <a:srgbClr val="FF0000"/>
            </a:solidFill>
          </a:ln>
        </p:spPr>
        <p:txBody>
          <a:bodyPr wrap="square" rtlCol="0">
            <a:spAutoFit/>
          </a:bodyPr>
          <a:lstStyle/>
          <a:p>
            <a:r>
              <a:rPr lang="en-US" sz="1600" dirty="0" smtClean="0"/>
              <a:t>Note locations of poles in zeroes in Aol and 1/</a:t>
            </a:r>
            <a:r>
              <a:rPr lang="el-GR" sz="1600" dirty="0" smtClean="0">
                <a:latin typeface="Arial"/>
                <a:cs typeface="Arial"/>
              </a:rPr>
              <a:t>β</a:t>
            </a:r>
            <a:r>
              <a:rPr lang="en-US" sz="1600" dirty="0" smtClean="0">
                <a:latin typeface="Arial"/>
                <a:cs typeface="Arial"/>
              </a:rPr>
              <a:t> plots</a:t>
            </a:r>
            <a:endParaRPr lang="en-US" sz="16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1" name="Picture 3"/>
          <p:cNvPicPr>
            <a:picLocks noChangeAspect="1" noChangeArrowheads="1"/>
          </p:cNvPicPr>
          <p:nvPr/>
        </p:nvPicPr>
        <p:blipFill>
          <a:blip r:embed="rId3" cstate="print"/>
          <a:srcRect/>
          <a:stretch>
            <a:fillRect/>
          </a:stretch>
        </p:blipFill>
        <p:spPr bwMode="auto">
          <a:xfrm>
            <a:off x="79901" y="934242"/>
            <a:ext cx="8971210" cy="5368909"/>
          </a:xfrm>
          <a:prstGeom prst="rect">
            <a:avLst/>
          </a:prstGeom>
          <a:noFill/>
          <a:ln w="9525">
            <a:noFill/>
            <a:miter lim="800000"/>
            <a:headEnd/>
            <a:tailEnd/>
          </a:ln>
          <a:effectLst/>
        </p:spPr>
      </p:pic>
      <p:sp>
        <p:nvSpPr>
          <p:cNvPr id="54274" name="Slide Number Placeholder 3"/>
          <p:cNvSpPr>
            <a:spLocks noGrp="1"/>
          </p:cNvSpPr>
          <p:nvPr>
            <p:ph type="sldNum" sz="quarter" idx="10"/>
          </p:nvPr>
        </p:nvSpPr>
        <p:spPr>
          <a:noFill/>
        </p:spPr>
        <p:txBody>
          <a:bodyPr/>
          <a:lstStyle/>
          <a:p>
            <a:fld id="{316284F1-5150-41F1-8EF5-BAB584937E9E}" type="slidenum">
              <a:rPr lang="en-US"/>
              <a:pPr/>
              <a:t>68</a:t>
            </a:fld>
            <a:endParaRPr lang="en-US" dirty="0"/>
          </a:p>
        </p:txBody>
      </p:sp>
      <p:sp>
        <p:nvSpPr>
          <p:cNvPr id="54276" name="Rectangle 3"/>
          <p:cNvSpPr>
            <a:spLocks noGrp="1" noChangeArrowheads="1"/>
          </p:cNvSpPr>
          <p:nvPr>
            <p:ph type="title"/>
          </p:nvPr>
        </p:nvSpPr>
        <p:spPr bwMode="auto">
          <a:xfrm>
            <a:off x="597786" y="144780"/>
            <a:ext cx="8081394" cy="77724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2800" dirty="0" smtClean="0">
                <a:solidFill>
                  <a:srgbClr val="C00000"/>
                </a:solidFill>
              </a:rPr>
              <a:t>Frequency Decade Rules for Loop Gain</a:t>
            </a:r>
            <a:br>
              <a:rPr lang="en-US" sz="2800" dirty="0" smtClean="0">
                <a:solidFill>
                  <a:srgbClr val="C00000"/>
                </a:solidFill>
              </a:rPr>
            </a:br>
            <a:r>
              <a:rPr lang="en-US" sz="2400" dirty="0" smtClean="0">
                <a:solidFill>
                  <a:srgbClr val="C00000"/>
                </a:solidFill>
              </a:rPr>
              <a:t>Phase Plot Prediction</a:t>
            </a:r>
          </a:p>
        </p:txBody>
      </p:sp>
      <p:sp>
        <p:nvSpPr>
          <p:cNvPr id="8" name="Text Box 5"/>
          <p:cNvSpPr txBox="1">
            <a:spLocks noChangeArrowheads="1"/>
          </p:cNvSpPr>
          <p:nvPr/>
        </p:nvSpPr>
        <p:spPr bwMode="auto">
          <a:xfrm>
            <a:off x="6800293" y="3038383"/>
            <a:ext cx="1883913" cy="738664"/>
          </a:xfrm>
          <a:prstGeom prst="rect">
            <a:avLst/>
          </a:prstGeom>
          <a:noFill/>
          <a:ln w="9525" algn="ctr">
            <a:noFill/>
            <a:miter lim="800000"/>
            <a:headEnd/>
            <a:tailEnd/>
          </a:ln>
        </p:spPr>
        <p:txBody>
          <a:bodyPr wrap="square">
            <a:spAutoFit/>
          </a:bodyPr>
          <a:lstStyle/>
          <a:p>
            <a:pPr algn="l"/>
            <a:r>
              <a:rPr lang="en-US" sz="1400" b="1" dirty="0" smtClean="0">
                <a:solidFill>
                  <a:srgbClr val="0000CC"/>
                </a:solidFill>
              </a:rPr>
              <a:t>At fcl:</a:t>
            </a:r>
          </a:p>
          <a:p>
            <a:pPr algn="l"/>
            <a:r>
              <a:rPr lang="en-US" sz="1400" b="1" dirty="0" smtClean="0">
                <a:solidFill>
                  <a:srgbClr val="0000CC"/>
                </a:solidFill>
                <a:cs typeface="Arial" charset="0"/>
              </a:rPr>
              <a:t>Phase Shift = 135</a:t>
            </a:r>
            <a:r>
              <a:rPr lang="en-US" sz="1400" b="1" baseline="30000" dirty="0" smtClean="0">
                <a:solidFill>
                  <a:srgbClr val="0000CC"/>
                </a:solidFill>
                <a:cs typeface="Arial" charset="0"/>
              </a:rPr>
              <a:t>O</a:t>
            </a:r>
          </a:p>
          <a:p>
            <a:pPr algn="l"/>
            <a:r>
              <a:rPr lang="en-US" sz="1400" b="1" dirty="0" smtClean="0">
                <a:solidFill>
                  <a:srgbClr val="0000CC"/>
                </a:solidFill>
              </a:rPr>
              <a:t>Phase Margin = 45</a:t>
            </a:r>
            <a:r>
              <a:rPr lang="en-US" sz="1400" b="1" baseline="30000" dirty="0" smtClean="0">
                <a:solidFill>
                  <a:srgbClr val="0000CC"/>
                </a:solidFill>
              </a:rPr>
              <a:t>O</a:t>
            </a:r>
            <a:endParaRPr lang="en-US" sz="1400" b="1" baseline="30000" dirty="0">
              <a:solidFill>
                <a:srgbClr val="0000CC"/>
              </a:solidFill>
              <a:cs typeface="Arial" charset="0"/>
            </a:endParaRPr>
          </a:p>
        </p:txBody>
      </p:sp>
      <p:pic>
        <p:nvPicPr>
          <p:cNvPr id="299013" name="Picture 5"/>
          <p:cNvPicPr>
            <a:picLocks noChangeAspect="1" noChangeArrowheads="1"/>
          </p:cNvPicPr>
          <p:nvPr/>
        </p:nvPicPr>
        <p:blipFill>
          <a:blip r:embed="rId4" cstate="print"/>
          <a:srcRect/>
          <a:stretch>
            <a:fillRect/>
          </a:stretch>
        </p:blipFill>
        <p:spPr bwMode="auto">
          <a:xfrm>
            <a:off x="915787" y="3038355"/>
            <a:ext cx="2571750" cy="962025"/>
          </a:xfrm>
          <a:prstGeom prst="rect">
            <a:avLst/>
          </a:prstGeom>
          <a:noFill/>
          <a:ln w="9525">
            <a:noFill/>
            <a:miter lim="800000"/>
            <a:headEnd/>
            <a:tailEnd/>
          </a:ln>
          <a:effectLst/>
        </p:spPr>
      </p:pic>
      <p:sp>
        <p:nvSpPr>
          <p:cNvPr id="7" name="TextBox 6"/>
          <p:cNvSpPr txBox="1"/>
          <p:nvPr/>
        </p:nvSpPr>
        <p:spPr>
          <a:xfrm>
            <a:off x="133350" y="6391275"/>
            <a:ext cx="4953000" cy="338554"/>
          </a:xfrm>
          <a:prstGeom prst="rect">
            <a:avLst/>
          </a:prstGeom>
          <a:noFill/>
          <a:ln>
            <a:solidFill>
              <a:srgbClr val="FF0000"/>
            </a:solidFill>
          </a:ln>
        </p:spPr>
        <p:txBody>
          <a:bodyPr wrap="square" rtlCol="0">
            <a:spAutoFit/>
          </a:bodyPr>
          <a:lstStyle/>
          <a:p>
            <a:r>
              <a:rPr lang="en-US" sz="1600" dirty="0" smtClean="0"/>
              <a:t>Note locations of poles in zeroes in Aol and 1/</a:t>
            </a:r>
            <a:r>
              <a:rPr lang="el-GR" sz="1600" dirty="0" smtClean="0">
                <a:latin typeface="Arial"/>
                <a:cs typeface="Arial"/>
              </a:rPr>
              <a:t>β</a:t>
            </a:r>
            <a:r>
              <a:rPr lang="en-US" sz="1600" dirty="0" smtClean="0">
                <a:latin typeface="Arial"/>
                <a:cs typeface="Arial"/>
              </a:rPr>
              <a:t> plots</a:t>
            </a:r>
            <a:endParaRPr lang="en-US" sz="16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5"/>
          <p:cNvSpPr>
            <a:spLocks noGrp="1"/>
          </p:cNvSpPr>
          <p:nvPr>
            <p:ph type="sldNum" sz="quarter" idx="10"/>
          </p:nvPr>
        </p:nvSpPr>
        <p:spPr>
          <a:noFill/>
        </p:spPr>
        <p:txBody>
          <a:bodyPr/>
          <a:lstStyle/>
          <a:p>
            <a:fld id="{5814B0C0-0C04-4908-B41C-64CF2DDA0485}" type="slidenum">
              <a:rPr lang="en-US"/>
              <a:pPr/>
              <a:t>69</a:t>
            </a:fld>
            <a:endParaRPr lang="en-US" dirty="0"/>
          </a:p>
        </p:txBody>
      </p:sp>
      <p:sp>
        <p:nvSpPr>
          <p:cNvPr id="26629" name="Rectangle 2"/>
          <p:cNvSpPr>
            <a:spLocks noGrp="1" noChangeArrowheads="1"/>
          </p:cNvSpPr>
          <p:nvPr>
            <p:ph type="title"/>
          </p:nvPr>
        </p:nvSpPr>
        <p:spPr bwMode="auto">
          <a:xfrm>
            <a:off x="471493" y="308893"/>
            <a:ext cx="7537127"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Op Amp Circuits &amp; Second Order Systems</a:t>
            </a:r>
          </a:p>
        </p:txBody>
      </p:sp>
      <p:graphicFrame>
        <p:nvGraphicFramePr>
          <p:cNvPr id="26626" name="Object 3"/>
          <p:cNvGraphicFramePr>
            <a:graphicFrameLocks noGrp="1" noChangeAspect="1"/>
          </p:cNvGraphicFramePr>
          <p:nvPr>
            <p:ph sz="half" idx="1"/>
          </p:nvPr>
        </p:nvGraphicFramePr>
        <p:xfrm>
          <a:off x="381000" y="838200"/>
          <a:ext cx="4495800" cy="3897313"/>
        </p:xfrm>
        <a:graphic>
          <a:graphicData uri="http://schemas.openxmlformats.org/presentationml/2006/ole">
            <p:oleObj spid="_x0000_s92162" name="Visio" r:id="rId4" imgW="2695042" imgH="2336597" progId="Visio.Drawing.11">
              <p:embed/>
            </p:oleObj>
          </a:graphicData>
        </a:graphic>
      </p:graphicFrame>
      <p:graphicFrame>
        <p:nvGraphicFramePr>
          <p:cNvPr id="26627" name="Object 4"/>
          <p:cNvGraphicFramePr>
            <a:graphicFrameLocks noGrp="1" noChangeAspect="1"/>
          </p:cNvGraphicFramePr>
          <p:nvPr>
            <p:ph sz="quarter" idx="2"/>
          </p:nvPr>
        </p:nvGraphicFramePr>
        <p:xfrm>
          <a:off x="4419600" y="1049338"/>
          <a:ext cx="4114800" cy="2074862"/>
        </p:xfrm>
        <a:graphic>
          <a:graphicData uri="http://schemas.openxmlformats.org/presentationml/2006/ole">
            <p:oleObj spid="_x0000_s92163" name="Visio" r:id="rId5" imgW="2111959" imgH="1065581" progId="Visio.Drawing.11">
              <p:embed/>
            </p:oleObj>
          </a:graphicData>
        </a:graphic>
      </p:graphicFrame>
      <p:sp>
        <p:nvSpPr>
          <p:cNvPr id="26630" name="Text Box 5"/>
          <p:cNvSpPr txBox="1">
            <a:spLocks noChangeArrowheads="1"/>
          </p:cNvSpPr>
          <p:nvPr/>
        </p:nvSpPr>
        <p:spPr bwMode="auto">
          <a:xfrm>
            <a:off x="304800" y="4800600"/>
            <a:ext cx="6096000" cy="1314450"/>
          </a:xfrm>
          <a:prstGeom prst="rect">
            <a:avLst/>
          </a:prstGeom>
          <a:noFill/>
          <a:ln w="9525" algn="ctr">
            <a:noFill/>
            <a:miter lim="800000"/>
            <a:headEnd/>
            <a:tailEnd/>
          </a:ln>
        </p:spPr>
        <p:txBody>
          <a:bodyPr>
            <a:spAutoFit/>
          </a:bodyPr>
          <a:lstStyle/>
          <a:p>
            <a:pPr algn="l"/>
            <a:r>
              <a:rPr lang="en-US" sz="1600" dirty="0">
                <a:solidFill>
                  <a:srgbClr val="0000CC"/>
                </a:solidFill>
              </a:rPr>
              <a:t>Most Op Amps are dominated by Two Poles:</a:t>
            </a:r>
          </a:p>
          <a:p>
            <a:pPr algn="l"/>
            <a:r>
              <a:rPr lang="en-US" sz="1600" dirty="0">
                <a:solidFill>
                  <a:srgbClr val="FF0000"/>
                </a:solidFill>
              </a:rPr>
              <a:t>Aol curve shows a low frequency pole, fp1</a:t>
            </a:r>
          </a:p>
          <a:p>
            <a:pPr algn="l"/>
            <a:r>
              <a:rPr lang="en-US" sz="1600" dirty="0">
                <a:solidFill>
                  <a:srgbClr val="FF0000"/>
                </a:solidFill>
              </a:rPr>
              <a:t>Aol curve also has a high frequency pole, fp2</a:t>
            </a:r>
          </a:p>
          <a:p>
            <a:pPr algn="l"/>
            <a:r>
              <a:rPr lang="en-US" sz="1600" dirty="0">
                <a:solidFill>
                  <a:srgbClr val="0000CC"/>
                </a:solidFill>
              </a:rPr>
              <a:t>	Often fp2 is at fcl for unity gain</a:t>
            </a:r>
          </a:p>
          <a:p>
            <a:pPr algn="l"/>
            <a:r>
              <a:rPr lang="en-US" sz="1600" dirty="0">
                <a:solidFill>
                  <a:srgbClr val="0000CC"/>
                </a:solidFill>
              </a:rPr>
              <a:t>	This yields 45 degrees phase margin at unity gain</a:t>
            </a:r>
          </a:p>
        </p:txBody>
      </p:sp>
      <p:sp>
        <p:nvSpPr>
          <p:cNvPr id="26632" name="Text Box 7"/>
          <p:cNvSpPr txBox="1">
            <a:spLocks noChangeArrowheads="1"/>
          </p:cNvSpPr>
          <p:nvPr/>
        </p:nvSpPr>
        <p:spPr bwMode="auto">
          <a:xfrm>
            <a:off x="6096000" y="3200400"/>
            <a:ext cx="2590800" cy="1803400"/>
          </a:xfrm>
          <a:prstGeom prst="rect">
            <a:avLst/>
          </a:prstGeom>
          <a:noFill/>
          <a:ln w="9525" algn="ctr">
            <a:noFill/>
            <a:miter lim="800000"/>
            <a:headEnd/>
            <a:tailEnd/>
          </a:ln>
        </p:spPr>
        <p:txBody>
          <a:bodyPr>
            <a:spAutoFit/>
          </a:bodyPr>
          <a:lstStyle/>
          <a:p>
            <a:pPr>
              <a:spcBef>
                <a:spcPct val="50000"/>
              </a:spcBef>
            </a:pPr>
            <a:r>
              <a:rPr lang="en-US" sz="1600" i="1" dirty="0">
                <a:solidFill>
                  <a:srgbClr val="0000CC"/>
                </a:solidFill>
              </a:rPr>
              <a:t>Most Op Amp Circuits are adequately analyzed, simulated, and real world tested using well-known second order system response behavior.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r>
              <a:rPr lang="en-US" sz="2800" dirty="0" smtClean="0">
                <a:solidFill>
                  <a:srgbClr val="C00000"/>
                </a:solidFill>
              </a:rPr>
              <a:t>Recognize Amplifier Stability Issues</a:t>
            </a:r>
          </a:p>
        </p:txBody>
      </p:sp>
      <p:sp>
        <p:nvSpPr>
          <p:cNvPr id="81924" name="Rectangle 3"/>
          <p:cNvSpPr>
            <a:spLocks noGrp="1" noChangeArrowheads="1"/>
          </p:cNvSpPr>
          <p:nvPr>
            <p:ph type="body" idx="1"/>
          </p:nvPr>
        </p:nvSpPr>
        <p:spPr>
          <a:xfrm>
            <a:off x="333375" y="881063"/>
            <a:ext cx="8455025" cy="4692650"/>
          </a:xfrm>
        </p:spPr>
        <p:txBody>
          <a:bodyPr/>
          <a:lstStyle/>
          <a:p>
            <a:r>
              <a:rPr lang="en-US" u="sng" dirty="0" smtClean="0"/>
              <a:t>Oscilloscope - Transient Domain Analysis:</a:t>
            </a:r>
            <a:r>
              <a:rPr lang="en-US" dirty="0" smtClean="0"/>
              <a:t> </a:t>
            </a:r>
          </a:p>
          <a:p>
            <a:pPr lvl="1"/>
            <a:r>
              <a:rPr lang="en-US" dirty="0" smtClean="0"/>
              <a:t>Oscillations or Ringing</a:t>
            </a:r>
          </a:p>
          <a:p>
            <a:pPr lvl="1"/>
            <a:r>
              <a:rPr lang="en-US" dirty="0" smtClean="0"/>
              <a:t>Overshoots</a:t>
            </a:r>
          </a:p>
          <a:p>
            <a:pPr lvl="1"/>
            <a:r>
              <a:rPr lang="en-US" dirty="0" smtClean="0"/>
              <a:t>Unstable DC Voltages</a:t>
            </a:r>
          </a:p>
          <a:p>
            <a:pPr lvl="1"/>
            <a:r>
              <a:rPr lang="en-US" dirty="0" smtClean="0"/>
              <a:t>High Distortion</a:t>
            </a:r>
            <a:endParaRPr lang="en-US" u="sng" dirty="0" smtClean="0"/>
          </a:p>
        </p:txBody>
      </p:sp>
      <p:pic>
        <p:nvPicPr>
          <p:cNvPr id="81925" name="Picture 4"/>
          <p:cNvPicPr>
            <a:picLocks noChangeAspect="1" noChangeArrowheads="1"/>
          </p:cNvPicPr>
          <p:nvPr/>
        </p:nvPicPr>
        <p:blipFill>
          <a:blip r:embed="rId3" cstate="print"/>
          <a:srcRect/>
          <a:stretch>
            <a:fillRect/>
          </a:stretch>
        </p:blipFill>
        <p:spPr bwMode="auto">
          <a:xfrm>
            <a:off x="4087813" y="1323975"/>
            <a:ext cx="4483100" cy="2308225"/>
          </a:xfrm>
          <a:prstGeom prst="rect">
            <a:avLst/>
          </a:prstGeom>
          <a:noFill/>
          <a:ln w="9525">
            <a:noFill/>
            <a:miter lim="800000"/>
            <a:headEnd/>
            <a:tailEnd/>
          </a:ln>
        </p:spPr>
      </p:pic>
      <p:pic>
        <p:nvPicPr>
          <p:cNvPr id="81926" name="Picture 6"/>
          <p:cNvPicPr>
            <a:picLocks noChangeAspect="1" noChangeArrowheads="1"/>
          </p:cNvPicPr>
          <p:nvPr/>
        </p:nvPicPr>
        <p:blipFill>
          <a:blip r:embed="rId4" cstate="print"/>
          <a:srcRect/>
          <a:stretch>
            <a:fillRect/>
          </a:stretch>
        </p:blipFill>
        <p:spPr bwMode="auto">
          <a:xfrm>
            <a:off x="227013" y="3984625"/>
            <a:ext cx="4017962" cy="2068513"/>
          </a:xfrm>
          <a:prstGeom prst="rect">
            <a:avLst/>
          </a:prstGeom>
          <a:noFill/>
          <a:ln w="9525">
            <a:noFill/>
            <a:miter lim="800000"/>
            <a:headEnd/>
            <a:tailEnd/>
          </a:ln>
        </p:spPr>
      </p:pic>
      <p:pic>
        <p:nvPicPr>
          <p:cNvPr id="81927" name="Picture 7"/>
          <p:cNvPicPr>
            <a:picLocks noChangeAspect="1" noChangeArrowheads="1"/>
          </p:cNvPicPr>
          <p:nvPr/>
        </p:nvPicPr>
        <p:blipFill>
          <a:blip r:embed="rId5" cstate="print"/>
          <a:srcRect/>
          <a:stretch>
            <a:fillRect/>
          </a:stretch>
        </p:blipFill>
        <p:spPr bwMode="auto">
          <a:xfrm>
            <a:off x="4346575" y="3916363"/>
            <a:ext cx="4325938" cy="2225675"/>
          </a:xfrm>
          <a:prstGeom prst="rect">
            <a:avLst/>
          </a:prstGeom>
          <a:noFill/>
          <a:ln w="9525">
            <a:noFill/>
            <a:miter lim="800000"/>
            <a:headEnd/>
            <a:tailEnd/>
          </a:ln>
        </p:spPr>
      </p:pic>
      <p:sp>
        <p:nvSpPr>
          <p:cNvPr id="7"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5"/>
          <p:cNvSpPr>
            <a:spLocks noGrp="1"/>
          </p:cNvSpPr>
          <p:nvPr>
            <p:ph type="sldNum" sz="quarter" idx="10"/>
          </p:nvPr>
        </p:nvSpPr>
        <p:spPr>
          <a:noFill/>
        </p:spPr>
        <p:txBody>
          <a:bodyPr/>
          <a:lstStyle/>
          <a:p>
            <a:fld id="{5814B0C0-0C04-4908-B41C-64CF2DDA0485}" type="slidenum">
              <a:rPr lang="en-US"/>
              <a:pPr/>
              <a:t>70</a:t>
            </a:fld>
            <a:endParaRPr lang="en-US" dirty="0"/>
          </a:p>
        </p:txBody>
      </p:sp>
      <p:sp>
        <p:nvSpPr>
          <p:cNvPr id="26629" name="Rectangle 2"/>
          <p:cNvSpPr>
            <a:spLocks noGrp="1" noChangeArrowheads="1"/>
          </p:cNvSpPr>
          <p:nvPr>
            <p:ph type="title"/>
          </p:nvPr>
        </p:nvSpPr>
        <p:spPr bwMode="auto">
          <a:xfrm>
            <a:off x="353806" y="308893"/>
            <a:ext cx="8672507"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Control Loop - Second Order System</a:t>
            </a:r>
          </a:p>
        </p:txBody>
      </p:sp>
      <p:pic>
        <p:nvPicPr>
          <p:cNvPr id="389125" name="Picture 5"/>
          <p:cNvPicPr>
            <a:picLocks noChangeAspect="1" noChangeArrowheads="1"/>
          </p:cNvPicPr>
          <p:nvPr/>
        </p:nvPicPr>
        <p:blipFill>
          <a:blip r:embed="rId4" cstate="print"/>
          <a:srcRect/>
          <a:stretch>
            <a:fillRect/>
          </a:stretch>
        </p:blipFill>
        <p:spPr bwMode="auto">
          <a:xfrm>
            <a:off x="2071835" y="945059"/>
            <a:ext cx="3263564" cy="834519"/>
          </a:xfrm>
          <a:prstGeom prst="rect">
            <a:avLst/>
          </a:prstGeom>
          <a:noFill/>
          <a:ln w="9525">
            <a:noFill/>
            <a:miter lim="800000"/>
            <a:headEnd/>
            <a:tailEnd/>
          </a:ln>
          <a:effectLst/>
        </p:spPr>
      </p:pic>
      <p:graphicFrame>
        <p:nvGraphicFramePr>
          <p:cNvPr id="12" name="Object 11"/>
          <p:cNvGraphicFramePr>
            <a:graphicFrameLocks noChangeAspect="1"/>
          </p:cNvGraphicFramePr>
          <p:nvPr/>
        </p:nvGraphicFramePr>
        <p:xfrm>
          <a:off x="2071688" y="1927225"/>
          <a:ext cx="4781550" cy="4346575"/>
        </p:xfrm>
        <a:graphic>
          <a:graphicData uri="http://schemas.openxmlformats.org/presentationml/2006/ole">
            <p:oleObj spid="_x0000_s389126" name="Equation" r:id="rId5" imgW="2793960" imgH="2539800" progId="Equation.3">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p>
            <a:fld id="{EE08856D-E518-49BD-9FDC-130E5F25BDE9}" type="slidenum">
              <a:rPr lang="en-US"/>
              <a:pPr/>
              <a:t>71</a:t>
            </a:fld>
            <a:endParaRPr lang="en-US" dirty="0"/>
          </a:p>
        </p:txBody>
      </p:sp>
      <p:sp>
        <p:nvSpPr>
          <p:cNvPr id="57347" name="Rectangle 2"/>
          <p:cNvSpPr>
            <a:spLocks noGrp="1" noChangeArrowheads="1"/>
          </p:cNvSpPr>
          <p:nvPr>
            <p:ph type="title"/>
          </p:nvPr>
        </p:nvSpPr>
        <p:spPr bwMode="auto">
          <a:xfrm>
            <a:off x="629174" y="274638"/>
            <a:ext cx="8514826"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solidFill>
                  <a:srgbClr val="C00000"/>
                </a:solidFill>
              </a:rPr>
              <a:t>Closed Loop Peaking in </a:t>
            </a:r>
            <a:br>
              <a:rPr lang="en-US" sz="2400" b="1" dirty="0" smtClean="0">
                <a:solidFill>
                  <a:srgbClr val="C00000"/>
                </a:solidFill>
              </a:rPr>
            </a:br>
            <a:r>
              <a:rPr lang="en-US" sz="2400" b="1" dirty="0" smtClean="0">
                <a:solidFill>
                  <a:srgbClr val="C00000"/>
                </a:solidFill>
              </a:rPr>
              <a:t>AC Frequency Sweep vs Phase Margin</a:t>
            </a:r>
          </a:p>
        </p:txBody>
      </p:sp>
      <p:graphicFrame>
        <p:nvGraphicFramePr>
          <p:cNvPr id="18" name="Chart 17"/>
          <p:cNvGraphicFramePr/>
          <p:nvPr/>
        </p:nvGraphicFramePr>
        <p:xfrm>
          <a:off x="0" y="1191985"/>
          <a:ext cx="6850743" cy="43234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le 18"/>
          <p:cNvGraphicFramePr>
            <a:graphicFrameLocks noGrp="1"/>
          </p:cNvGraphicFramePr>
          <p:nvPr/>
        </p:nvGraphicFramePr>
        <p:xfrm>
          <a:off x="6881584" y="1765300"/>
          <a:ext cx="2082800" cy="2019300"/>
        </p:xfrm>
        <a:graphic>
          <a:graphicData uri="http://schemas.openxmlformats.org/drawingml/2006/table">
            <a:tbl>
              <a:tblPr>
                <a:tableStyleId>{5940675A-B579-460E-94D1-54222C63F5DA}</a:tableStyleId>
              </a:tblPr>
              <a:tblGrid>
                <a:gridCol w="609600"/>
                <a:gridCol w="660400"/>
                <a:gridCol w="812800"/>
              </a:tblGrid>
              <a:tr h="106680">
                <a:tc>
                  <a:txBody>
                    <a:bodyPr/>
                    <a:lstStyle/>
                    <a:p>
                      <a:pPr algn="ctr" fontAlgn="b"/>
                      <a:r>
                        <a:rPr lang="en-US" sz="1200" b="1" u="none" strike="noStrike" dirty="0" smtClean="0">
                          <a:latin typeface="Symbol" pitchFamily="18" charset="2"/>
                        </a:rPr>
                        <a:t>z</a:t>
                      </a:r>
                      <a:endParaRPr lang="en-US" sz="1200" b="1" i="0" u="none" strike="noStrike" dirty="0">
                        <a:solidFill>
                          <a:srgbClr val="000000"/>
                        </a:solidFill>
                        <a:latin typeface="Symbol" pitchFamily="18" charset="2"/>
                      </a:endParaRPr>
                    </a:p>
                  </a:txBody>
                  <a:tcPr marL="7620" marR="7620" marT="7620" marB="0" anchor="b">
                    <a:solidFill>
                      <a:srgbClr val="FABA86"/>
                    </a:solidFill>
                  </a:tcPr>
                </a:tc>
                <a:tc>
                  <a:txBody>
                    <a:bodyPr/>
                    <a:lstStyle/>
                    <a:p>
                      <a:pPr algn="ctr" fontAlgn="b"/>
                      <a:r>
                        <a:rPr lang="en-US" sz="1200" b="1" u="none" strike="noStrike" dirty="0"/>
                        <a:t>ac </a:t>
                      </a:r>
                      <a:r>
                        <a:rPr lang="en-US" sz="1200" b="1" u="none" strike="noStrike" dirty="0" smtClean="0"/>
                        <a:t>peaking</a:t>
                      </a:r>
                    </a:p>
                    <a:p>
                      <a:pPr algn="ctr" fontAlgn="b"/>
                      <a:r>
                        <a:rPr lang="en-US" sz="1200" b="1" i="0" u="none" strike="noStrike" dirty="0" smtClean="0">
                          <a:solidFill>
                            <a:srgbClr val="000000"/>
                          </a:solidFill>
                          <a:latin typeface="Calibri"/>
                        </a:rPr>
                        <a:t>(dB)</a:t>
                      </a:r>
                      <a:endParaRPr lang="en-US" sz="1200" b="1" i="0" u="none" strike="noStrike" dirty="0">
                        <a:solidFill>
                          <a:srgbClr val="000000"/>
                        </a:solidFill>
                        <a:latin typeface="Calibri"/>
                      </a:endParaRPr>
                    </a:p>
                  </a:txBody>
                  <a:tcPr marL="7620" marR="7620" marT="7620" marB="0" anchor="b">
                    <a:solidFill>
                      <a:srgbClr val="FABA86"/>
                    </a:solidFill>
                  </a:tcPr>
                </a:tc>
                <a:tc>
                  <a:txBody>
                    <a:bodyPr/>
                    <a:lstStyle/>
                    <a:p>
                      <a:pPr algn="ctr" fontAlgn="b"/>
                      <a:r>
                        <a:rPr lang="en-US" sz="1200" b="1" u="none" strike="noStrike" dirty="0"/>
                        <a:t>phase </a:t>
                      </a:r>
                      <a:r>
                        <a:rPr lang="en-US" sz="1200" b="1" u="none" strike="noStrike" dirty="0" smtClean="0"/>
                        <a:t>margin</a:t>
                      </a:r>
                    </a:p>
                    <a:p>
                      <a:pPr algn="ctr" fontAlgn="b"/>
                      <a:r>
                        <a:rPr lang="en-US" sz="1200" b="1" i="0" u="none" strike="noStrike" dirty="0" smtClean="0">
                          <a:solidFill>
                            <a:srgbClr val="000000"/>
                          </a:solidFill>
                          <a:latin typeface="Calibri"/>
                        </a:rPr>
                        <a:t>(deg)</a:t>
                      </a:r>
                      <a:endParaRPr lang="en-US" sz="1200" b="1" i="0" u="none" strike="noStrike" dirty="0">
                        <a:solidFill>
                          <a:srgbClr val="000000"/>
                        </a:solidFill>
                        <a:latin typeface="Calibri"/>
                      </a:endParaRPr>
                    </a:p>
                  </a:txBody>
                  <a:tcPr marL="7620" marR="7620" marT="7620" marB="0" anchor="b">
                    <a:solidFill>
                      <a:srgbClr val="FABA86"/>
                    </a:solidFill>
                  </a:tcPr>
                </a:tc>
              </a:tr>
              <a:tr h="182880">
                <a:tc>
                  <a:txBody>
                    <a:bodyPr/>
                    <a:lstStyle/>
                    <a:p>
                      <a:pPr algn="ctr" fontAlgn="b"/>
                      <a:r>
                        <a:rPr lang="en-US" sz="1100" u="none" strike="noStrike" dirty="0"/>
                        <a:t>0.05</a:t>
                      </a:r>
                      <a:endParaRPr lang="en-US" sz="1100" b="0" i="0" u="none" strike="noStrike" dirty="0">
                        <a:solidFill>
                          <a:srgbClr val="000000"/>
                        </a:solidFill>
                        <a:latin typeface="Calibri"/>
                      </a:endParaRPr>
                    </a:p>
                  </a:txBody>
                  <a:tcPr marL="7620" marR="7620" marT="7620" marB="0" anchor="b">
                    <a:solidFill>
                      <a:srgbClr val="FFE593"/>
                    </a:solidFill>
                  </a:tcPr>
                </a:tc>
                <a:tc>
                  <a:txBody>
                    <a:bodyPr/>
                    <a:lstStyle/>
                    <a:p>
                      <a:pPr algn="ctr" fontAlgn="b"/>
                      <a:r>
                        <a:rPr lang="en-US" sz="1100" b="0" i="0" u="none" strike="noStrike">
                          <a:solidFill>
                            <a:srgbClr val="000000"/>
                          </a:solidFill>
                          <a:latin typeface="Calibri"/>
                        </a:rPr>
                        <a:t>20.0</a:t>
                      </a:r>
                    </a:p>
                  </a:txBody>
                  <a:tcPr marL="7620" marR="7620" marT="7620" marB="0" anchor="b">
                    <a:solidFill>
                      <a:srgbClr val="FFE593"/>
                    </a:solidFill>
                  </a:tcPr>
                </a:tc>
                <a:tc>
                  <a:txBody>
                    <a:bodyPr/>
                    <a:lstStyle/>
                    <a:p>
                      <a:pPr algn="ctr" fontAlgn="b"/>
                      <a:r>
                        <a:rPr lang="en-US" sz="1100" u="none" strike="noStrike" dirty="0"/>
                        <a:t>5.7</a:t>
                      </a:r>
                      <a:endParaRPr lang="en-US" sz="1100" b="0" i="0" u="none" strike="noStrike" dirty="0">
                        <a:solidFill>
                          <a:srgbClr val="000000"/>
                        </a:solidFill>
                        <a:latin typeface="Calibri"/>
                      </a:endParaRPr>
                    </a:p>
                  </a:txBody>
                  <a:tcPr marL="7620" marR="7620" marT="7620" marB="0" anchor="b">
                    <a:solidFill>
                      <a:srgbClr val="FFE593"/>
                    </a:solidFill>
                  </a:tcPr>
                </a:tc>
              </a:tr>
              <a:tr h="182880">
                <a:tc>
                  <a:txBody>
                    <a:bodyPr/>
                    <a:lstStyle/>
                    <a:p>
                      <a:pPr algn="ctr" fontAlgn="b"/>
                      <a:r>
                        <a:rPr lang="en-US" sz="1100" u="none" strike="noStrike" dirty="0"/>
                        <a:t>0.1</a:t>
                      </a:r>
                      <a:endParaRPr lang="en-US" sz="1100" b="0" i="0" u="none" strike="noStrike" dirty="0">
                        <a:solidFill>
                          <a:srgbClr val="000000"/>
                        </a:solidFill>
                        <a:latin typeface="Calibri"/>
                      </a:endParaRPr>
                    </a:p>
                  </a:txBody>
                  <a:tcPr marL="7620" marR="7620" marT="7620" marB="0" anchor="b">
                    <a:solidFill>
                      <a:srgbClr val="FFE593"/>
                    </a:solidFill>
                  </a:tcPr>
                </a:tc>
                <a:tc>
                  <a:txBody>
                    <a:bodyPr/>
                    <a:lstStyle/>
                    <a:p>
                      <a:pPr algn="ctr" fontAlgn="b"/>
                      <a:r>
                        <a:rPr lang="en-US" sz="1100" b="0" i="0" u="none" strike="noStrike">
                          <a:solidFill>
                            <a:srgbClr val="000000"/>
                          </a:solidFill>
                          <a:latin typeface="Calibri"/>
                        </a:rPr>
                        <a:t>14.0</a:t>
                      </a:r>
                    </a:p>
                  </a:txBody>
                  <a:tcPr marL="7620" marR="7620" marT="7620" marB="0" anchor="b">
                    <a:solidFill>
                      <a:srgbClr val="FFE593"/>
                    </a:solidFill>
                  </a:tcPr>
                </a:tc>
                <a:tc>
                  <a:txBody>
                    <a:bodyPr/>
                    <a:lstStyle/>
                    <a:p>
                      <a:pPr algn="ctr" fontAlgn="b"/>
                      <a:r>
                        <a:rPr lang="en-US" sz="1100" u="none" strike="noStrike" dirty="0"/>
                        <a:t>11.4</a:t>
                      </a:r>
                      <a:endParaRPr lang="en-US" sz="1100" b="0" i="0" u="none" strike="noStrike" dirty="0">
                        <a:solidFill>
                          <a:srgbClr val="000000"/>
                        </a:solidFill>
                        <a:latin typeface="Calibri"/>
                      </a:endParaRPr>
                    </a:p>
                  </a:txBody>
                  <a:tcPr marL="7620" marR="7620" marT="7620" marB="0" anchor="b">
                    <a:solidFill>
                      <a:srgbClr val="FFE593"/>
                    </a:solidFill>
                  </a:tcPr>
                </a:tc>
              </a:tr>
              <a:tr h="182880">
                <a:tc>
                  <a:txBody>
                    <a:bodyPr/>
                    <a:lstStyle/>
                    <a:p>
                      <a:pPr algn="ctr" fontAlgn="b"/>
                      <a:r>
                        <a:rPr lang="en-US" sz="1100" u="none" strike="noStrike" dirty="0"/>
                        <a:t>0.2</a:t>
                      </a:r>
                      <a:endParaRPr lang="en-US" sz="1100" b="0" i="0" u="none" strike="noStrike" dirty="0">
                        <a:solidFill>
                          <a:srgbClr val="000000"/>
                        </a:solidFill>
                        <a:latin typeface="Calibri"/>
                      </a:endParaRPr>
                    </a:p>
                  </a:txBody>
                  <a:tcPr marL="7620" marR="7620" marT="7620" marB="0" anchor="b">
                    <a:solidFill>
                      <a:srgbClr val="FFE593"/>
                    </a:solidFill>
                  </a:tcPr>
                </a:tc>
                <a:tc>
                  <a:txBody>
                    <a:bodyPr/>
                    <a:lstStyle/>
                    <a:p>
                      <a:pPr algn="ctr" fontAlgn="b"/>
                      <a:r>
                        <a:rPr lang="en-US" sz="1100" b="0" i="0" u="none" strike="noStrike">
                          <a:solidFill>
                            <a:srgbClr val="000000"/>
                          </a:solidFill>
                          <a:latin typeface="Calibri"/>
                        </a:rPr>
                        <a:t>8.1</a:t>
                      </a:r>
                    </a:p>
                  </a:txBody>
                  <a:tcPr marL="7620" marR="7620" marT="7620" marB="0" anchor="b">
                    <a:solidFill>
                      <a:srgbClr val="FFE593"/>
                    </a:solidFill>
                  </a:tcPr>
                </a:tc>
                <a:tc>
                  <a:txBody>
                    <a:bodyPr/>
                    <a:lstStyle/>
                    <a:p>
                      <a:pPr algn="ctr" fontAlgn="b"/>
                      <a:r>
                        <a:rPr lang="en-US" sz="1100" u="none" strike="noStrike" dirty="0"/>
                        <a:t>22.6</a:t>
                      </a:r>
                      <a:endParaRPr lang="en-US" sz="1100" b="0" i="0" u="none" strike="noStrike" dirty="0">
                        <a:solidFill>
                          <a:srgbClr val="000000"/>
                        </a:solidFill>
                        <a:latin typeface="Calibri"/>
                      </a:endParaRPr>
                    </a:p>
                  </a:txBody>
                  <a:tcPr marL="7620" marR="7620" marT="7620" marB="0" anchor="b">
                    <a:solidFill>
                      <a:srgbClr val="FFE593"/>
                    </a:solidFill>
                  </a:tcPr>
                </a:tc>
              </a:tr>
              <a:tr h="182880">
                <a:tc>
                  <a:txBody>
                    <a:bodyPr/>
                    <a:lstStyle/>
                    <a:p>
                      <a:pPr algn="ctr" fontAlgn="b"/>
                      <a:r>
                        <a:rPr lang="en-US" sz="1100" u="none" strike="noStrike" dirty="0"/>
                        <a:t>0.3</a:t>
                      </a:r>
                      <a:endParaRPr lang="en-US" sz="1100" b="0" i="0" u="none" strike="noStrike" dirty="0">
                        <a:solidFill>
                          <a:srgbClr val="000000"/>
                        </a:solidFill>
                        <a:latin typeface="Calibri"/>
                      </a:endParaRPr>
                    </a:p>
                  </a:txBody>
                  <a:tcPr marL="7620" marR="7620" marT="7620" marB="0" anchor="b">
                    <a:solidFill>
                      <a:srgbClr val="FFE593"/>
                    </a:solidFill>
                  </a:tcPr>
                </a:tc>
                <a:tc>
                  <a:txBody>
                    <a:bodyPr/>
                    <a:lstStyle/>
                    <a:p>
                      <a:pPr algn="ctr" fontAlgn="b"/>
                      <a:r>
                        <a:rPr lang="en-US" sz="1100" b="0" i="0" u="none" strike="noStrike">
                          <a:solidFill>
                            <a:srgbClr val="000000"/>
                          </a:solidFill>
                          <a:latin typeface="Calibri"/>
                        </a:rPr>
                        <a:t>4.8</a:t>
                      </a:r>
                    </a:p>
                  </a:txBody>
                  <a:tcPr marL="7620" marR="7620" marT="7620" marB="0" anchor="b">
                    <a:solidFill>
                      <a:srgbClr val="FFE593"/>
                    </a:solidFill>
                  </a:tcPr>
                </a:tc>
                <a:tc>
                  <a:txBody>
                    <a:bodyPr/>
                    <a:lstStyle/>
                    <a:p>
                      <a:pPr algn="ctr" fontAlgn="b"/>
                      <a:r>
                        <a:rPr lang="en-US" sz="1100" u="none" strike="noStrike" dirty="0"/>
                        <a:t>33.3</a:t>
                      </a:r>
                      <a:endParaRPr lang="en-US" sz="1100" b="0" i="0" u="none" strike="noStrike" dirty="0">
                        <a:solidFill>
                          <a:srgbClr val="000000"/>
                        </a:solidFill>
                        <a:latin typeface="Calibri"/>
                      </a:endParaRPr>
                    </a:p>
                  </a:txBody>
                  <a:tcPr marL="7620" marR="7620" marT="7620" marB="0" anchor="b">
                    <a:solidFill>
                      <a:srgbClr val="FFE593"/>
                    </a:solidFill>
                  </a:tcPr>
                </a:tc>
              </a:tr>
              <a:tr h="182880">
                <a:tc>
                  <a:txBody>
                    <a:bodyPr/>
                    <a:lstStyle/>
                    <a:p>
                      <a:pPr algn="ctr" fontAlgn="b"/>
                      <a:r>
                        <a:rPr lang="en-US" sz="1100" u="none" strike="noStrike"/>
                        <a:t>0.4</a:t>
                      </a:r>
                      <a:endParaRPr lang="en-US" sz="1100" b="0" i="0" u="none" strike="noStrike">
                        <a:solidFill>
                          <a:srgbClr val="000000"/>
                        </a:solidFill>
                        <a:latin typeface="Calibri"/>
                      </a:endParaRPr>
                    </a:p>
                  </a:txBody>
                  <a:tcPr marL="7620" marR="7620" marT="7620" marB="0" anchor="b">
                    <a:solidFill>
                      <a:srgbClr val="FFE593"/>
                    </a:solidFill>
                  </a:tcPr>
                </a:tc>
                <a:tc>
                  <a:txBody>
                    <a:bodyPr/>
                    <a:lstStyle/>
                    <a:p>
                      <a:pPr algn="ctr" fontAlgn="b"/>
                      <a:r>
                        <a:rPr lang="en-US" sz="1100" b="0" i="0" u="none" strike="noStrike">
                          <a:solidFill>
                            <a:srgbClr val="000000"/>
                          </a:solidFill>
                          <a:latin typeface="Calibri"/>
                        </a:rPr>
                        <a:t>2.7</a:t>
                      </a:r>
                    </a:p>
                  </a:txBody>
                  <a:tcPr marL="7620" marR="7620" marT="7620" marB="0" anchor="b">
                    <a:solidFill>
                      <a:srgbClr val="FFE593"/>
                    </a:solidFill>
                  </a:tcPr>
                </a:tc>
                <a:tc>
                  <a:txBody>
                    <a:bodyPr/>
                    <a:lstStyle/>
                    <a:p>
                      <a:pPr algn="ctr" fontAlgn="b"/>
                      <a:r>
                        <a:rPr lang="en-US" sz="1100" u="none" strike="noStrike" dirty="0"/>
                        <a:t>43.1</a:t>
                      </a:r>
                      <a:endParaRPr lang="en-US" sz="1100" b="0" i="0" u="none" strike="noStrike" dirty="0">
                        <a:solidFill>
                          <a:srgbClr val="000000"/>
                        </a:solidFill>
                        <a:latin typeface="Calibri"/>
                      </a:endParaRPr>
                    </a:p>
                  </a:txBody>
                  <a:tcPr marL="7620" marR="7620" marT="7620" marB="0" anchor="b">
                    <a:solidFill>
                      <a:srgbClr val="FFE593"/>
                    </a:solidFill>
                  </a:tcPr>
                </a:tc>
              </a:tr>
              <a:tr h="182880">
                <a:tc>
                  <a:txBody>
                    <a:bodyPr/>
                    <a:lstStyle/>
                    <a:p>
                      <a:pPr algn="ctr" fontAlgn="b"/>
                      <a:r>
                        <a:rPr lang="en-US" sz="1100" u="none" strike="noStrike"/>
                        <a:t>0.5</a:t>
                      </a:r>
                      <a:endParaRPr lang="en-US" sz="1100" b="0" i="0" u="none" strike="noStrike">
                        <a:solidFill>
                          <a:srgbClr val="000000"/>
                        </a:solidFill>
                        <a:latin typeface="Calibri"/>
                      </a:endParaRPr>
                    </a:p>
                  </a:txBody>
                  <a:tcPr marL="7620" marR="7620" marT="7620" marB="0" anchor="b">
                    <a:solidFill>
                      <a:srgbClr val="FFE593"/>
                    </a:solidFill>
                  </a:tcPr>
                </a:tc>
                <a:tc>
                  <a:txBody>
                    <a:bodyPr/>
                    <a:lstStyle/>
                    <a:p>
                      <a:pPr algn="ctr" fontAlgn="b"/>
                      <a:r>
                        <a:rPr lang="en-US" sz="1100" b="0" i="0" u="none" strike="noStrike" dirty="0">
                          <a:solidFill>
                            <a:srgbClr val="000000"/>
                          </a:solidFill>
                          <a:latin typeface="Calibri"/>
                        </a:rPr>
                        <a:t>1.2</a:t>
                      </a:r>
                    </a:p>
                  </a:txBody>
                  <a:tcPr marL="7620" marR="7620" marT="7620" marB="0" anchor="b">
                    <a:solidFill>
                      <a:srgbClr val="FFE593"/>
                    </a:solidFill>
                  </a:tcPr>
                </a:tc>
                <a:tc>
                  <a:txBody>
                    <a:bodyPr/>
                    <a:lstStyle/>
                    <a:p>
                      <a:pPr algn="ctr" fontAlgn="b"/>
                      <a:r>
                        <a:rPr lang="en-US" sz="1100" u="none" strike="noStrike" dirty="0"/>
                        <a:t>51.8</a:t>
                      </a:r>
                      <a:endParaRPr lang="en-US" sz="1100" b="0" i="0" u="none" strike="noStrike" dirty="0">
                        <a:solidFill>
                          <a:srgbClr val="000000"/>
                        </a:solidFill>
                        <a:latin typeface="Calibri"/>
                      </a:endParaRPr>
                    </a:p>
                  </a:txBody>
                  <a:tcPr marL="7620" marR="7620" marT="7620" marB="0" anchor="b">
                    <a:solidFill>
                      <a:srgbClr val="FFE593"/>
                    </a:solidFill>
                  </a:tcPr>
                </a:tc>
              </a:tr>
              <a:tr h="182880">
                <a:tc>
                  <a:txBody>
                    <a:bodyPr/>
                    <a:lstStyle/>
                    <a:p>
                      <a:pPr algn="ctr" fontAlgn="b"/>
                      <a:r>
                        <a:rPr lang="en-US" sz="1100" u="none" strike="noStrike"/>
                        <a:t>0.6</a:t>
                      </a:r>
                      <a:endParaRPr lang="en-US" sz="1100" b="0" i="0" u="none" strike="noStrike">
                        <a:solidFill>
                          <a:srgbClr val="000000"/>
                        </a:solidFill>
                        <a:latin typeface="Calibri"/>
                      </a:endParaRPr>
                    </a:p>
                  </a:txBody>
                  <a:tcPr marL="7620" marR="7620" marT="7620" marB="0" anchor="b">
                    <a:solidFill>
                      <a:srgbClr val="FFE593"/>
                    </a:solidFill>
                  </a:tcPr>
                </a:tc>
                <a:tc>
                  <a:txBody>
                    <a:bodyPr/>
                    <a:lstStyle/>
                    <a:p>
                      <a:pPr algn="ctr" fontAlgn="b"/>
                      <a:r>
                        <a:rPr lang="en-US" sz="1100" b="0" i="0" u="none" strike="noStrike" dirty="0">
                          <a:solidFill>
                            <a:srgbClr val="000000"/>
                          </a:solidFill>
                          <a:latin typeface="Calibri"/>
                        </a:rPr>
                        <a:t>0.4</a:t>
                      </a:r>
                    </a:p>
                  </a:txBody>
                  <a:tcPr marL="7620" marR="7620" marT="7620" marB="0" anchor="b">
                    <a:solidFill>
                      <a:srgbClr val="FFE593"/>
                    </a:solidFill>
                  </a:tcPr>
                </a:tc>
                <a:tc>
                  <a:txBody>
                    <a:bodyPr/>
                    <a:lstStyle/>
                    <a:p>
                      <a:pPr algn="ctr" fontAlgn="b"/>
                      <a:r>
                        <a:rPr lang="en-US" sz="1100" u="none" strike="noStrike" dirty="0"/>
                        <a:t>59.2</a:t>
                      </a:r>
                      <a:endParaRPr lang="en-US" sz="1100" b="0" i="0" u="none" strike="noStrike" dirty="0">
                        <a:solidFill>
                          <a:srgbClr val="000000"/>
                        </a:solidFill>
                        <a:latin typeface="Calibri"/>
                      </a:endParaRPr>
                    </a:p>
                  </a:txBody>
                  <a:tcPr marL="7620" marR="7620" marT="7620" marB="0" anchor="b">
                    <a:solidFill>
                      <a:srgbClr val="FFE593"/>
                    </a:solidFill>
                  </a:tcPr>
                </a:tc>
              </a:tr>
              <a:tr h="182880">
                <a:tc>
                  <a:txBody>
                    <a:bodyPr/>
                    <a:lstStyle/>
                    <a:p>
                      <a:pPr algn="ctr" fontAlgn="b"/>
                      <a:r>
                        <a:rPr lang="en-US" sz="1100" u="none" strike="noStrike" dirty="0"/>
                        <a:t>0.7</a:t>
                      </a:r>
                      <a:endParaRPr lang="en-US" sz="1100" b="0" i="0" u="none" strike="noStrike" dirty="0">
                        <a:solidFill>
                          <a:srgbClr val="000000"/>
                        </a:solidFill>
                        <a:latin typeface="Calibri"/>
                      </a:endParaRPr>
                    </a:p>
                  </a:txBody>
                  <a:tcPr marL="7620" marR="7620" marT="7620" marB="0" anchor="b">
                    <a:solidFill>
                      <a:srgbClr val="FFE593"/>
                    </a:solidFill>
                  </a:tcPr>
                </a:tc>
                <a:tc>
                  <a:txBody>
                    <a:bodyPr/>
                    <a:lstStyle/>
                    <a:p>
                      <a:pPr algn="ctr" fontAlgn="b"/>
                      <a:r>
                        <a:rPr lang="en-US" sz="1100" b="0" i="0" u="none" strike="noStrike" dirty="0">
                          <a:solidFill>
                            <a:srgbClr val="000000"/>
                          </a:solidFill>
                          <a:latin typeface="Calibri"/>
                        </a:rPr>
                        <a:t>0.0</a:t>
                      </a:r>
                    </a:p>
                  </a:txBody>
                  <a:tcPr marL="7620" marR="7620" marT="7620" marB="0" anchor="b">
                    <a:solidFill>
                      <a:srgbClr val="FFE593"/>
                    </a:solidFill>
                  </a:tcPr>
                </a:tc>
                <a:tc>
                  <a:txBody>
                    <a:bodyPr/>
                    <a:lstStyle/>
                    <a:p>
                      <a:pPr algn="ctr" fontAlgn="b"/>
                      <a:r>
                        <a:rPr lang="en-US" sz="1100" u="none" strike="noStrike" dirty="0"/>
                        <a:t>65.2</a:t>
                      </a:r>
                      <a:endParaRPr lang="en-US" sz="1100" b="0" i="0" u="none" strike="noStrike" dirty="0">
                        <a:solidFill>
                          <a:srgbClr val="000000"/>
                        </a:solidFill>
                        <a:latin typeface="Calibri"/>
                      </a:endParaRPr>
                    </a:p>
                  </a:txBody>
                  <a:tcPr marL="7620" marR="7620" marT="7620" marB="0" anchor="b">
                    <a:solidFill>
                      <a:srgbClr val="FFE593"/>
                    </a:solidFill>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6"/>
          <p:cNvSpPr>
            <a:spLocks noGrp="1"/>
          </p:cNvSpPr>
          <p:nvPr>
            <p:ph type="sldNum" sz="quarter" idx="10"/>
          </p:nvPr>
        </p:nvSpPr>
        <p:spPr>
          <a:noFill/>
        </p:spPr>
        <p:txBody>
          <a:bodyPr/>
          <a:lstStyle/>
          <a:p>
            <a:fld id="{F473A152-59F6-46E9-A2C9-B3C70C54993A}" type="slidenum">
              <a:rPr lang="en-US"/>
              <a:pPr/>
              <a:t>72</a:t>
            </a:fld>
            <a:endParaRPr lang="en-US" dirty="0"/>
          </a:p>
        </p:txBody>
      </p:sp>
      <p:sp>
        <p:nvSpPr>
          <p:cNvPr id="27653" name="Rectangle 2"/>
          <p:cNvSpPr>
            <a:spLocks noGrp="1" noChangeArrowheads="1"/>
          </p:cNvSpPr>
          <p:nvPr>
            <p:ph type="title" sz="quarter"/>
          </p:nvPr>
        </p:nvSpPr>
        <p:spPr bwMode="auto">
          <a:xfrm>
            <a:off x="309694" y="178252"/>
            <a:ext cx="8229600" cy="6397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Transient Real World Stability Test</a:t>
            </a:r>
            <a:br>
              <a:rPr lang="en-US" sz="2800" b="1" dirty="0" smtClean="0">
                <a:solidFill>
                  <a:srgbClr val="C00000"/>
                </a:solidFill>
              </a:rPr>
            </a:br>
            <a:endParaRPr lang="en-US" sz="2800" b="1" dirty="0" smtClean="0">
              <a:solidFill>
                <a:srgbClr val="C00000"/>
              </a:solidFill>
            </a:endParaRPr>
          </a:p>
        </p:txBody>
      </p:sp>
      <p:sp>
        <p:nvSpPr>
          <p:cNvPr id="27655" name="Text Box 6"/>
          <p:cNvSpPr txBox="1">
            <a:spLocks noChangeArrowheads="1"/>
          </p:cNvSpPr>
          <p:nvPr/>
        </p:nvSpPr>
        <p:spPr bwMode="auto">
          <a:xfrm>
            <a:off x="399403" y="3439450"/>
            <a:ext cx="8534400" cy="2846933"/>
          </a:xfrm>
          <a:prstGeom prst="rect">
            <a:avLst/>
          </a:prstGeom>
          <a:noFill/>
          <a:ln w="9525" algn="ctr">
            <a:noFill/>
            <a:miter lim="800000"/>
            <a:headEnd/>
            <a:tailEnd/>
          </a:ln>
        </p:spPr>
        <p:txBody>
          <a:bodyPr>
            <a:spAutoFit/>
          </a:bodyPr>
          <a:lstStyle/>
          <a:p>
            <a:pPr algn="l">
              <a:spcBef>
                <a:spcPct val="50000"/>
              </a:spcBef>
            </a:pPr>
            <a:r>
              <a:rPr lang="en-US" sz="1600" b="1" dirty="0">
                <a:solidFill>
                  <a:srgbClr val="FF0000"/>
                </a:solidFill>
              </a:rPr>
              <a:t>Test Tips:</a:t>
            </a:r>
          </a:p>
          <a:p>
            <a:pPr algn="l">
              <a:spcBef>
                <a:spcPts val="600"/>
              </a:spcBef>
              <a:buFont typeface="Wingdings" pitchFamily="2" charset="2"/>
              <a:buChar char="Ø"/>
            </a:pPr>
            <a:r>
              <a:rPr lang="en-US" sz="1600" dirty="0">
                <a:solidFill>
                  <a:srgbClr val="0000CC"/>
                </a:solidFill>
              </a:rPr>
              <a:t>  Choose test frequency &lt;&lt; </a:t>
            </a:r>
            <a:r>
              <a:rPr lang="en-US" sz="1600" dirty="0" err="1" smtClean="0">
                <a:solidFill>
                  <a:srgbClr val="0000CC"/>
                </a:solidFill>
              </a:rPr>
              <a:t>fcl</a:t>
            </a:r>
            <a:endParaRPr lang="en-US" sz="1600" dirty="0" smtClean="0">
              <a:solidFill>
                <a:srgbClr val="0000CC"/>
              </a:solidFill>
            </a:endParaRPr>
          </a:p>
          <a:p>
            <a:pPr>
              <a:spcBef>
                <a:spcPts val="600"/>
              </a:spcBef>
            </a:pPr>
            <a:r>
              <a:rPr lang="en-US" sz="1600" dirty="0" smtClean="0">
                <a:solidFill>
                  <a:srgbClr val="0000CC"/>
                </a:solidFill>
              </a:rPr>
              <a:t>     “Small Signal” AC Output Square Wave (1kHz usually works well)</a:t>
            </a:r>
            <a:endParaRPr lang="en-US" sz="1600" dirty="0">
              <a:solidFill>
                <a:srgbClr val="0000CC"/>
              </a:solidFill>
            </a:endParaRPr>
          </a:p>
          <a:p>
            <a:pPr algn="l">
              <a:spcBef>
                <a:spcPts val="600"/>
              </a:spcBef>
              <a:buFont typeface="Wingdings" pitchFamily="2" charset="2"/>
              <a:buChar char="Ø"/>
            </a:pPr>
            <a:r>
              <a:rPr lang="en-US" sz="1600" dirty="0">
                <a:solidFill>
                  <a:srgbClr val="0000CC"/>
                </a:solidFill>
              </a:rPr>
              <a:t>  Adjust V</a:t>
            </a:r>
            <a:r>
              <a:rPr lang="en-US" sz="1600" baseline="-25000" dirty="0">
                <a:solidFill>
                  <a:srgbClr val="0000CC"/>
                </a:solidFill>
              </a:rPr>
              <a:t>IN</a:t>
            </a:r>
            <a:r>
              <a:rPr lang="en-US" sz="1600" dirty="0">
                <a:solidFill>
                  <a:srgbClr val="0000CC"/>
                </a:solidFill>
              </a:rPr>
              <a:t> amplitude to yield </a:t>
            </a:r>
            <a:r>
              <a:rPr lang="en-US" sz="1600" dirty="0" smtClean="0">
                <a:solidFill>
                  <a:srgbClr val="0000CC"/>
                </a:solidFill>
              </a:rPr>
              <a:t>output </a:t>
            </a:r>
            <a:r>
              <a:rPr lang="en-US" sz="1600" u="sng" dirty="0" smtClean="0">
                <a:solidFill>
                  <a:srgbClr val="0000CC"/>
                </a:solidFill>
              </a:rPr>
              <a:t>&lt;</a:t>
            </a:r>
            <a:r>
              <a:rPr lang="en-US" sz="1600" dirty="0" smtClean="0">
                <a:solidFill>
                  <a:srgbClr val="0000CC"/>
                </a:solidFill>
              </a:rPr>
              <a:t>50mVpp</a:t>
            </a:r>
            <a:endParaRPr lang="en-US" sz="1600" dirty="0">
              <a:solidFill>
                <a:srgbClr val="0000CC"/>
              </a:solidFill>
            </a:endParaRPr>
          </a:p>
          <a:p>
            <a:pPr algn="l">
              <a:spcBef>
                <a:spcPts val="600"/>
              </a:spcBef>
              <a:buFont typeface="Wingdings" pitchFamily="2" charset="2"/>
              <a:buChar char="Ø"/>
            </a:pPr>
            <a:r>
              <a:rPr lang="en-US" sz="1600" dirty="0">
                <a:solidFill>
                  <a:srgbClr val="0000CC"/>
                </a:solidFill>
              </a:rPr>
              <a:t>  Worst case is usually when V</a:t>
            </a:r>
            <a:r>
              <a:rPr lang="en-US" sz="1600" baseline="-25000" dirty="0">
                <a:solidFill>
                  <a:srgbClr val="0000CC"/>
                </a:solidFill>
              </a:rPr>
              <a:t>Offset </a:t>
            </a:r>
            <a:r>
              <a:rPr lang="en-US" sz="1600" dirty="0">
                <a:solidFill>
                  <a:srgbClr val="0000CC"/>
                </a:solidFill>
              </a:rPr>
              <a:t>= 0 </a:t>
            </a:r>
            <a:r>
              <a:rPr lang="en-US" sz="1600" dirty="0">
                <a:solidFill>
                  <a:srgbClr val="0000CC"/>
                </a:solidFill>
                <a:sym typeface="Wingdings" pitchFamily="2" charset="2"/>
              </a:rPr>
              <a:t> Largest Op Amp R</a:t>
            </a:r>
            <a:r>
              <a:rPr lang="en-US" sz="1600" baseline="-25000" dirty="0">
                <a:solidFill>
                  <a:srgbClr val="0000CC"/>
                </a:solidFill>
                <a:sym typeface="Wingdings" pitchFamily="2" charset="2"/>
              </a:rPr>
              <a:t>O </a:t>
            </a:r>
            <a:r>
              <a:rPr lang="en-US" sz="1600" dirty="0">
                <a:solidFill>
                  <a:srgbClr val="0000CC"/>
                </a:solidFill>
                <a:sym typeface="Wingdings" pitchFamily="2" charset="2"/>
              </a:rPr>
              <a:t>(I</a:t>
            </a:r>
            <a:r>
              <a:rPr lang="en-US" sz="1600" baseline="-25000" dirty="0">
                <a:solidFill>
                  <a:srgbClr val="0000CC"/>
                </a:solidFill>
                <a:sym typeface="Wingdings" pitchFamily="2" charset="2"/>
              </a:rPr>
              <a:t>OUT </a:t>
            </a:r>
            <a:r>
              <a:rPr lang="en-US" sz="1600" dirty="0">
                <a:solidFill>
                  <a:srgbClr val="0000CC"/>
                </a:solidFill>
                <a:sym typeface="Wingdings" pitchFamily="2" charset="2"/>
              </a:rPr>
              <a:t>= 0)</a:t>
            </a:r>
          </a:p>
          <a:p>
            <a:pPr algn="l">
              <a:spcBef>
                <a:spcPts val="600"/>
              </a:spcBef>
              <a:buFont typeface="Wingdings" pitchFamily="2" charset="2"/>
              <a:buChar char="Ø"/>
            </a:pPr>
            <a:r>
              <a:rPr lang="en-US" sz="1600" dirty="0">
                <a:solidFill>
                  <a:srgbClr val="0000CC"/>
                </a:solidFill>
                <a:sym typeface="Wingdings" pitchFamily="2" charset="2"/>
              </a:rPr>
              <a:t>  Use V</a:t>
            </a:r>
            <a:r>
              <a:rPr lang="en-US" sz="1600" baseline="-25000" dirty="0">
                <a:solidFill>
                  <a:srgbClr val="0000CC"/>
                </a:solidFill>
                <a:sym typeface="Wingdings" pitchFamily="2" charset="2"/>
              </a:rPr>
              <a:t>Offset</a:t>
            </a:r>
            <a:r>
              <a:rPr lang="en-US" sz="1600" dirty="0">
                <a:solidFill>
                  <a:srgbClr val="0000CC"/>
                </a:solidFill>
                <a:sym typeface="Wingdings" pitchFamily="2" charset="2"/>
              </a:rPr>
              <a:t> as desired to check all output operating points for stability</a:t>
            </a:r>
          </a:p>
          <a:p>
            <a:pPr algn="l">
              <a:spcBef>
                <a:spcPts val="600"/>
              </a:spcBef>
              <a:buFont typeface="Wingdings" pitchFamily="2" charset="2"/>
              <a:buChar char="Ø"/>
            </a:pPr>
            <a:r>
              <a:rPr lang="en-US" sz="1600" dirty="0">
                <a:solidFill>
                  <a:srgbClr val="0000CC"/>
                </a:solidFill>
                <a:sym typeface="Wingdings" pitchFamily="2" charset="2"/>
              </a:rPr>
              <a:t>  Set scope = AC Couple &amp; expand vertical scope scale to look for </a:t>
            </a:r>
            <a:r>
              <a:rPr lang="en-US" sz="1600" dirty="0" smtClean="0">
                <a:solidFill>
                  <a:srgbClr val="0000CC"/>
                </a:solidFill>
                <a:sym typeface="Wingdings" pitchFamily="2" charset="2"/>
              </a:rPr>
              <a:t>amount of            </a:t>
            </a:r>
            <a:endParaRPr lang="en-US" sz="1600" dirty="0">
              <a:solidFill>
                <a:srgbClr val="0000CC"/>
              </a:solidFill>
              <a:sym typeface="Wingdings" pitchFamily="2" charset="2"/>
            </a:endParaRPr>
          </a:p>
          <a:p>
            <a:pPr algn="l">
              <a:spcBef>
                <a:spcPts val="0"/>
              </a:spcBef>
              <a:buFont typeface="Wingdings" pitchFamily="2" charset="2"/>
              <a:buNone/>
            </a:pPr>
            <a:r>
              <a:rPr lang="en-US" sz="1600" dirty="0">
                <a:solidFill>
                  <a:srgbClr val="0000CC"/>
                </a:solidFill>
                <a:sym typeface="Wingdings" pitchFamily="2" charset="2"/>
              </a:rPr>
              <a:t>     overshoot, undershoot, ringing on V</a:t>
            </a:r>
            <a:r>
              <a:rPr lang="en-US" sz="1600" baseline="-25000" dirty="0">
                <a:solidFill>
                  <a:srgbClr val="0000CC"/>
                </a:solidFill>
                <a:sym typeface="Wingdings" pitchFamily="2" charset="2"/>
              </a:rPr>
              <a:t>OUT </a:t>
            </a:r>
            <a:r>
              <a:rPr lang="en-US" sz="1600" dirty="0">
                <a:solidFill>
                  <a:srgbClr val="0000CC"/>
                </a:solidFill>
                <a:sym typeface="Wingdings" pitchFamily="2" charset="2"/>
              </a:rPr>
              <a:t>small signal square </a:t>
            </a:r>
            <a:r>
              <a:rPr lang="en-US" sz="1600" dirty="0" smtClean="0">
                <a:solidFill>
                  <a:srgbClr val="0000CC"/>
                </a:solidFill>
                <a:sym typeface="Wingdings" pitchFamily="2" charset="2"/>
              </a:rPr>
              <a:t>wave</a:t>
            </a:r>
          </a:p>
          <a:p>
            <a:pPr algn="l">
              <a:spcBef>
                <a:spcPts val="600"/>
              </a:spcBef>
              <a:buFont typeface="Wingdings" pitchFamily="2" charset="2"/>
              <a:buChar char="Ø"/>
            </a:pPr>
            <a:r>
              <a:rPr lang="en-US" sz="1600" dirty="0" smtClean="0">
                <a:solidFill>
                  <a:srgbClr val="0000CC"/>
                </a:solidFill>
                <a:sym typeface="Wingdings" pitchFamily="2" charset="2"/>
              </a:rPr>
              <a:t>  Use X1 Scope Probe on V</a:t>
            </a:r>
            <a:r>
              <a:rPr lang="en-US" sz="1600" baseline="-25000" dirty="0" smtClean="0">
                <a:solidFill>
                  <a:srgbClr val="0000CC"/>
                </a:solidFill>
                <a:sym typeface="Wingdings" pitchFamily="2" charset="2"/>
              </a:rPr>
              <a:t>OUT </a:t>
            </a:r>
            <a:r>
              <a:rPr lang="en-US" sz="1600" dirty="0" smtClean="0">
                <a:solidFill>
                  <a:srgbClr val="0000CC"/>
                </a:solidFill>
                <a:sym typeface="Wingdings" pitchFamily="2" charset="2"/>
              </a:rPr>
              <a:t>for best resolution</a:t>
            </a:r>
            <a:endParaRPr lang="en-US" sz="1600" dirty="0">
              <a:solidFill>
                <a:srgbClr val="0000CC"/>
              </a:solidFill>
            </a:endParaRPr>
          </a:p>
        </p:txBody>
      </p:sp>
      <p:pic>
        <p:nvPicPr>
          <p:cNvPr id="93188" name="Picture 4"/>
          <p:cNvPicPr>
            <a:picLocks noChangeAspect="1" noChangeArrowheads="1"/>
          </p:cNvPicPr>
          <p:nvPr/>
        </p:nvPicPr>
        <p:blipFill>
          <a:blip r:embed="rId3" cstate="print"/>
          <a:srcRect/>
          <a:stretch>
            <a:fillRect/>
          </a:stretch>
        </p:blipFill>
        <p:spPr bwMode="auto">
          <a:xfrm>
            <a:off x="388892" y="565211"/>
            <a:ext cx="8505006" cy="29867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3"/>
          <p:cNvSpPr>
            <a:spLocks noGrp="1"/>
          </p:cNvSpPr>
          <p:nvPr>
            <p:ph type="sldNum" sz="quarter" idx="10"/>
          </p:nvPr>
        </p:nvSpPr>
        <p:spPr>
          <a:noFill/>
        </p:spPr>
        <p:txBody>
          <a:bodyPr/>
          <a:lstStyle/>
          <a:p>
            <a:fld id="{8FAD4312-087C-4434-9C6A-399E8616153A}" type="slidenum">
              <a:rPr lang="en-US"/>
              <a:pPr/>
              <a:t>73</a:t>
            </a:fld>
            <a:endParaRPr lang="en-US" dirty="0"/>
          </a:p>
        </p:txBody>
      </p:sp>
      <p:sp>
        <p:nvSpPr>
          <p:cNvPr id="28676" name="Rectangle 2"/>
          <p:cNvSpPr>
            <a:spLocks noGrp="1" noChangeArrowheads="1"/>
          </p:cNvSpPr>
          <p:nvPr>
            <p:ph type="title"/>
          </p:nvPr>
        </p:nvSpPr>
        <p:spPr bwMode="auto">
          <a:xfrm>
            <a:off x="364066" y="262466"/>
            <a:ext cx="8534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2nd Order Transient Curves</a:t>
            </a:r>
          </a:p>
        </p:txBody>
      </p:sp>
      <p:graphicFrame>
        <p:nvGraphicFramePr>
          <p:cNvPr id="28674" name="Object 3"/>
          <p:cNvGraphicFramePr>
            <a:graphicFrameLocks noGrp="1" noChangeAspect="1"/>
          </p:cNvGraphicFramePr>
          <p:nvPr>
            <p:ph idx="1"/>
          </p:nvPr>
        </p:nvGraphicFramePr>
        <p:xfrm>
          <a:off x="280159" y="710355"/>
          <a:ext cx="6093202" cy="4602661"/>
        </p:xfrm>
        <a:graphic>
          <a:graphicData uri="http://schemas.openxmlformats.org/presentationml/2006/ole">
            <p:oleObj spid="_x0000_s94210" name="Photo Editor Photo" r:id="rId4" imgW="21866667" imgH="12800000" progId="">
              <p:embed/>
            </p:oleObj>
          </a:graphicData>
        </a:graphic>
      </p:graphicFrame>
      <p:sp>
        <p:nvSpPr>
          <p:cNvPr id="28677" name="Text Box 4"/>
          <p:cNvSpPr txBox="1">
            <a:spLocks noChangeArrowheads="1"/>
          </p:cNvSpPr>
          <p:nvPr/>
        </p:nvSpPr>
        <p:spPr bwMode="auto">
          <a:xfrm>
            <a:off x="127582" y="6327047"/>
            <a:ext cx="5105400" cy="457200"/>
          </a:xfrm>
          <a:prstGeom prst="rect">
            <a:avLst/>
          </a:prstGeom>
          <a:noFill/>
          <a:ln w="9525" algn="ctr">
            <a:noFill/>
            <a:miter lim="800000"/>
            <a:headEnd/>
            <a:tailEnd/>
          </a:ln>
        </p:spPr>
        <p:txBody>
          <a:bodyPr>
            <a:spAutoFit/>
          </a:bodyPr>
          <a:lstStyle/>
          <a:p>
            <a:pPr algn="l"/>
            <a:r>
              <a:rPr lang="en-US" sz="1200" dirty="0">
                <a:solidFill>
                  <a:schemeClr val="tx1"/>
                </a:solidFill>
              </a:rPr>
              <a:t>From: Dorf, Richard C.  Modern Control Systems. Addison-Wesley Publishing Company. Reading, Massachusetts. Third Edition, 1981.</a:t>
            </a:r>
          </a:p>
        </p:txBody>
      </p:sp>
      <p:sp>
        <p:nvSpPr>
          <p:cNvPr id="8" name="TextBox 7"/>
          <p:cNvSpPr txBox="1"/>
          <p:nvPr/>
        </p:nvSpPr>
        <p:spPr>
          <a:xfrm>
            <a:off x="496347" y="5103674"/>
            <a:ext cx="8085591" cy="954107"/>
          </a:xfrm>
          <a:prstGeom prst="rect">
            <a:avLst/>
          </a:prstGeom>
          <a:noFill/>
        </p:spPr>
        <p:txBody>
          <a:bodyPr wrap="square" rtlCol="0">
            <a:spAutoFit/>
          </a:bodyPr>
          <a:lstStyle/>
          <a:p>
            <a:r>
              <a:rPr lang="en-US" sz="1400" b="1" dirty="0" smtClean="0">
                <a:solidFill>
                  <a:srgbClr val="FF0000"/>
                </a:solidFill>
              </a:rPr>
              <a:t>* Phase Margin:</a:t>
            </a:r>
          </a:p>
          <a:p>
            <a:pPr marL="342900" indent="-342900">
              <a:buAutoNum type="arabicParenR"/>
            </a:pPr>
            <a:r>
              <a:rPr lang="en-US" sz="1400" b="1" dirty="0" smtClean="0">
                <a:solidFill>
                  <a:srgbClr val="FF0000"/>
                </a:solidFill>
              </a:rPr>
              <a:t>Measure closed loop transient overshoot (%)</a:t>
            </a:r>
          </a:p>
          <a:p>
            <a:pPr marL="342900" indent="-342900">
              <a:buAutoNum type="arabicParenR"/>
            </a:pPr>
            <a:r>
              <a:rPr lang="en-US" sz="1400" b="1" dirty="0" smtClean="0">
                <a:solidFill>
                  <a:srgbClr val="FF0000"/>
                </a:solidFill>
              </a:rPr>
              <a:t>Find overshoot on graph above and read closest damping ratio, </a:t>
            </a:r>
            <a:r>
              <a:rPr lang="en-US" sz="1400" b="1" dirty="0" smtClean="0">
                <a:solidFill>
                  <a:srgbClr val="FF0000"/>
                </a:solidFill>
                <a:latin typeface="Symbol" pitchFamily="18" charset="2"/>
              </a:rPr>
              <a:t>z</a:t>
            </a:r>
            <a:r>
              <a:rPr lang="en-US" sz="1400" b="1" dirty="0" smtClean="0">
                <a:solidFill>
                  <a:srgbClr val="FF0000"/>
                </a:solidFill>
              </a:rPr>
              <a:t> </a:t>
            </a:r>
          </a:p>
          <a:p>
            <a:pPr marL="342900" indent="-342900">
              <a:buAutoNum type="arabicParenR"/>
            </a:pPr>
            <a:r>
              <a:rPr lang="en-US" sz="1400" b="1" dirty="0" smtClean="0">
                <a:solidFill>
                  <a:srgbClr val="FF0000"/>
                </a:solidFill>
              </a:rPr>
              <a:t>Use damping ratio, </a:t>
            </a:r>
            <a:r>
              <a:rPr lang="en-US" sz="1400" b="1" dirty="0" smtClean="0">
                <a:solidFill>
                  <a:srgbClr val="FF0000"/>
                </a:solidFill>
                <a:latin typeface="Symbol" pitchFamily="18" charset="2"/>
              </a:rPr>
              <a:t>z</a:t>
            </a:r>
            <a:r>
              <a:rPr lang="en-US" sz="1400" b="1" dirty="0" smtClean="0">
                <a:solidFill>
                  <a:srgbClr val="FF0000"/>
                </a:solidFill>
              </a:rPr>
              <a:t>, or Overshoot (%) to find phase margin using Slide 75 graph</a:t>
            </a:r>
            <a:endParaRPr lang="en-US" b="1" dirty="0">
              <a:solidFill>
                <a:srgbClr val="FF0000"/>
              </a:solidFill>
            </a:endParaRPr>
          </a:p>
        </p:txBody>
      </p:sp>
      <p:cxnSp>
        <p:nvCxnSpPr>
          <p:cNvPr id="9" name="Straight Connector 8"/>
          <p:cNvCxnSpPr/>
          <p:nvPr/>
        </p:nvCxnSpPr>
        <p:spPr>
          <a:xfrm flipH="1">
            <a:off x="1006679" y="2743200"/>
            <a:ext cx="587229"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66134" y="2172749"/>
            <a:ext cx="1785455" cy="139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66738" y="2189526"/>
            <a:ext cx="0" cy="553673"/>
          </a:xfrm>
          <a:prstGeom prst="straightConnector1">
            <a:avLst/>
          </a:prstGeom>
          <a:ln w="22225">
            <a:headEnd type="arrow"/>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157370" y="1989589"/>
            <a:ext cx="343948" cy="1593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14586" y="2371659"/>
            <a:ext cx="624981" cy="276999"/>
          </a:xfrm>
          <a:prstGeom prst="rect">
            <a:avLst/>
          </a:prstGeom>
          <a:noFill/>
          <a:ln>
            <a:solidFill>
              <a:srgbClr val="FF0000"/>
            </a:solidFill>
          </a:ln>
        </p:spPr>
        <p:txBody>
          <a:bodyPr wrap="square" rtlCol="0">
            <a:spAutoFit/>
          </a:bodyPr>
          <a:lstStyle/>
          <a:p>
            <a:pPr algn="ctr"/>
            <a:r>
              <a:rPr lang="en-US" sz="1200" b="1" dirty="0" smtClean="0">
                <a:solidFill>
                  <a:srgbClr val="FF0000"/>
                </a:solidFill>
              </a:rPr>
              <a:t>* 25%</a:t>
            </a:r>
            <a:endParaRPr lang="en-US" sz="1600" b="1" dirty="0">
              <a:solidFill>
                <a:srgbClr val="FF0000"/>
              </a:solidFill>
            </a:endParaRPr>
          </a:p>
        </p:txBody>
      </p:sp>
      <p:graphicFrame>
        <p:nvGraphicFramePr>
          <p:cNvPr id="22" name="Table 21"/>
          <p:cNvGraphicFramePr>
            <a:graphicFrameLocks noGrp="1"/>
          </p:cNvGraphicFramePr>
          <p:nvPr/>
        </p:nvGraphicFramePr>
        <p:xfrm>
          <a:off x="5954488" y="658587"/>
          <a:ext cx="2906938" cy="1406470"/>
        </p:xfrm>
        <a:graphic>
          <a:graphicData uri="http://schemas.openxmlformats.org/drawingml/2006/table">
            <a:tbl>
              <a:tblPr>
                <a:tableStyleId>{5940675A-B579-460E-94D1-54222C63F5DA}</a:tableStyleId>
              </a:tblPr>
              <a:tblGrid>
                <a:gridCol w="850811"/>
                <a:gridCol w="921712"/>
                <a:gridCol w="1134415"/>
              </a:tblGrid>
              <a:tr h="470864">
                <a:tc>
                  <a:txBody>
                    <a:bodyPr/>
                    <a:lstStyle/>
                    <a:p>
                      <a:pPr algn="ctr" fontAlgn="b"/>
                      <a:r>
                        <a:rPr lang="en-US" sz="1100" b="1" u="none" strike="noStrike" dirty="0" smtClean="0">
                          <a:latin typeface="Symbol" pitchFamily="18" charset="2"/>
                        </a:rPr>
                        <a:t>z</a:t>
                      </a:r>
                      <a:endParaRPr lang="en-US" sz="1100" b="1" i="0" u="none" strike="noStrike" dirty="0">
                        <a:solidFill>
                          <a:srgbClr val="000000"/>
                        </a:solidFill>
                        <a:latin typeface="Symbol" pitchFamily="18" charset="2"/>
                      </a:endParaRPr>
                    </a:p>
                  </a:txBody>
                  <a:tcPr marL="7620" marR="7620" marT="7620" marB="0" anchor="b">
                    <a:solidFill>
                      <a:srgbClr val="FABA86"/>
                    </a:solidFill>
                  </a:tcPr>
                </a:tc>
                <a:tc>
                  <a:txBody>
                    <a:bodyPr/>
                    <a:lstStyle/>
                    <a:p>
                      <a:pPr algn="ctr" fontAlgn="b"/>
                      <a:r>
                        <a:rPr lang="en-US" sz="1100" b="1" u="none" strike="noStrike" dirty="0" smtClean="0">
                          <a:latin typeface="+mj-lt"/>
                        </a:rPr>
                        <a:t>%</a:t>
                      </a:r>
                    </a:p>
                    <a:p>
                      <a:pPr algn="ctr" fontAlgn="b"/>
                      <a:r>
                        <a:rPr lang="en-US" sz="1100" b="1" u="none" strike="noStrike" dirty="0" smtClean="0">
                          <a:latin typeface="+mj-lt"/>
                        </a:rPr>
                        <a:t>overshoot</a:t>
                      </a:r>
                      <a:endParaRPr lang="en-US" sz="1100" b="1" i="0" u="none" strike="noStrike" dirty="0">
                        <a:solidFill>
                          <a:srgbClr val="000000"/>
                        </a:solidFill>
                        <a:latin typeface="+mj-lt"/>
                      </a:endParaRPr>
                    </a:p>
                  </a:txBody>
                  <a:tcPr marL="7620" marR="7620" marT="7620" marB="0" anchor="b">
                    <a:solidFill>
                      <a:srgbClr val="FABA86"/>
                    </a:solidFill>
                  </a:tcPr>
                </a:tc>
                <a:tc>
                  <a:txBody>
                    <a:bodyPr/>
                    <a:lstStyle/>
                    <a:p>
                      <a:pPr algn="ctr" fontAlgn="b"/>
                      <a:r>
                        <a:rPr lang="en-US" sz="1100" b="1" u="none" strike="noStrike" dirty="0" smtClean="0">
                          <a:latin typeface="+mj-lt"/>
                        </a:rPr>
                        <a:t>phase</a:t>
                      </a:r>
                    </a:p>
                    <a:p>
                      <a:pPr algn="ctr" fontAlgn="b"/>
                      <a:r>
                        <a:rPr lang="en-US" sz="1100" b="1" u="none" strike="noStrike" dirty="0" smtClean="0">
                          <a:latin typeface="+mj-lt"/>
                        </a:rPr>
                        <a:t> margin</a:t>
                      </a:r>
                    </a:p>
                    <a:p>
                      <a:pPr algn="ctr" fontAlgn="b"/>
                      <a:r>
                        <a:rPr lang="en-US" sz="1100" b="1" i="0" u="none" strike="noStrike" dirty="0" smtClean="0">
                          <a:solidFill>
                            <a:srgbClr val="000000"/>
                          </a:solidFill>
                          <a:latin typeface="+mj-lt"/>
                        </a:rPr>
                        <a:t>(deg)</a:t>
                      </a:r>
                      <a:endParaRPr lang="en-US" sz="1100" b="1" i="0" u="none" strike="noStrike" dirty="0">
                        <a:solidFill>
                          <a:srgbClr val="000000"/>
                        </a:solidFill>
                        <a:latin typeface="+mj-lt"/>
                      </a:endParaRPr>
                    </a:p>
                  </a:txBody>
                  <a:tcPr marL="7620" marR="7620" marT="7620" marB="0" anchor="b">
                    <a:solidFill>
                      <a:srgbClr val="FABA86"/>
                    </a:solidFill>
                  </a:tcPr>
                </a:tc>
              </a:tr>
              <a:tr h="204049">
                <a:tc>
                  <a:txBody>
                    <a:bodyPr/>
                    <a:lstStyle/>
                    <a:p>
                      <a:pPr algn="ctr" fontAlgn="b"/>
                      <a:r>
                        <a:rPr lang="en-US" sz="1100" u="none" strike="noStrike" dirty="0">
                          <a:latin typeface="+mj-lt"/>
                        </a:rPr>
                        <a:t>0.1</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b="0" i="0" u="none" strike="noStrike" dirty="0" smtClean="0">
                          <a:solidFill>
                            <a:srgbClr val="000000"/>
                          </a:solidFill>
                          <a:latin typeface="+mj-lt"/>
                        </a:rPr>
                        <a:t>72.5</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u="none" strike="noStrike" dirty="0">
                          <a:latin typeface="+mj-lt"/>
                        </a:rPr>
                        <a:t>11.4</a:t>
                      </a:r>
                      <a:endParaRPr lang="en-US" sz="1100" b="0" i="0" u="none" strike="noStrike" dirty="0">
                        <a:solidFill>
                          <a:srgbClr val="000000"/>
                        </a:solidFill>
                        <a:latin typeface="+mj-lt"/>
                      </a:endParaRPr>
                    </a:p>
                  </a:txBody>
                  <a:tcPr marL="7620" marR="7620" marT="7620" marB="0" anchor="b">
                    <a:solidFill>
                      <a:srgbClr val="FFE593"/>
                    </a:solidFill>
                  </a:tcPr>
                </a:tc>
              </a:tr>
              <a:tr h="230627">
                <a:tc>
                  <a:txBody>
                    <a:bodyPr/>
                    <a:lstStyle/>
                    <a:p>
                      <a:pPr algn="ctr" fontAlgn="b"/>
                      <a:r>
                        <a:rPr lang="en-US" sz="1100" u="none" strike="noStrike" dirty="0">
                          <a:latin typeface="+mj-lt"/>
                        </a:rPr>
                        <a:t>0.2</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b="0" i="0" u="none" strike="noStrike" dirty="0" smtClean="0">
                          <a:solidFill>
                            <a:srgbClr val="000000"/>
                          </a:solidFill>
                          <a:latin typeface="+mj-lt"/>
                        </a:rPr>
                        <a:t>56.25</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u="none" strike="noStrike" dirty="0">
                          <a:latin typeface="+mj-lt"/>
                        </a:rPr>
                        <a:t>22.6</a:t>
                      </a:r>
                      <a:endParaRPr lang="en-US" sz="1100" b="0" i="0" u="none" strike="noStrike" dirty="0">
                        <a:solidFill>
                          <a:srgbClr val="000000"/>
                        </a:solidFill>
                        <a:latin typeface="+mj-lt"/>
                      </a:endParaRPr>
                    </a:p>
                  </a:txBody>
                  <a:tcPr marL="7620" marR="7620" marT="7620" marB="0" anchor="b">
                    <a:solidFill>
                      <a:srgbClr val="FFE593"/>
                    </a:solidFill>
                  </a:tcPr>
                </a:tc>
              </a:tr>
              <a:tr h="230627">
                <a:tc>
                  <a:txBody>
                    <a:bodyPr/>
                    <a:lstStyle/>
                    <a:p>
                      <a:pPr algn="ctr" fontAlgn="b"/>
                      <a:r>
                        <a:rPr lang="en-US" sz="1100" u="none" strike="noStrike" dirty="0">
                          <a:latin typeface="+mj-lt"/>
                        </a:rPr>
                        <a:t>0.4</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b="0" i="0" u="none" strike="noStrike" dirty="0" smtClean="0">
                          <a:solidFill>
                            <a:srgbClr val="000000"/>
                          </a:solidFill>
                          <a:latin typeface="+mj-lt"/>
                        </a:rPr>
                        <a:t>25</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u="none" strike="noStrike" dirty="0">
                          <a:latin typeface="+mj-lt"/>
                        </a:rPr>
                        <a:t>43.1</a:t>
                      </a:r>
                      <a:endParaRPr lang="en-US" sz="1100" b="0" i="0" u="none" strike="noStrike" dirty="0">
                        <a:solidFill>
                          <a:srgbClr val="000000"/>
                        </a:solidFill>
                        <a:latin typeface="+mj-lt"/>
                      </a:endParaRPr>
                    </a:p>
                  </a:txBody>
                  <a:tcPr marL="7620" marR="7620" marT="7620" marB="0" anchor="b">
                    <a:solidFill>
                      <a:srgbClr val="FFE593"/>
                    </a:solidFill>
                  </a:tcPr>
                </a:tc>
              </a:tr>
              <a:tr h="230627">
                <a:tc>
                  <a:txBody>
                    <a:bodyPr/>
                    <a:lstStyle/>
                    <a:p>
                      <a:pPr algn="ctr" fontAlgn="b"/>
                      <a:r>
                        <a:rPr lang="en-US" sz="1100" u="none" strike="noStrike" dirty="0">
                          <a:latin typeface="+mj-lt"/>
                        </a:rPr>
                        <a:t>0.7</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b="0" i="0" u="none" strike="noStrike" dirty="0" smtClean="0">
                          <a:solidFill>
                            <a:srgbClr val="000000"/>
                          </a:solidFill>
                          <a:latin typeface="+mj-lt"/>
                        </a:rPr>
                        <a:t>6.25</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u="none" strike="noStrike" dirty="0">
                          <a:latin typeface="+mj-lt"/>
                        </a:rPr>
                        <a:t>65.2</a:t>
                      </a:r>
                      <a:endParaRPr lang="en-US" sz="1100" b="0" i="0" u="none" strike="noStrike" dirty="0">
                        <a:solidFill>
                          <a:srgbClr val="000000"/>
                        </a:solidFill>
                        <a:latin typeface="+mj-lt"/>
                      </a:endParaRPr>
                    </a:p>
                  </a:txBody>
                  <a:tcPr marL="7620" marR="7620" marT="7620" marB="0" anchor="b">
                    <a:solidFill>
                      <a:srgbClr val="FFE593"/>
                    </a:solidFill>
                  </a:tcPr>
                </a:tc>
              </a:tr>
            </a:tbl>
          </a:graphicData>
        </a:graphic>
      </p:graphicFrame>
      <p:cxnSp>
        <p:nvCxnSpPr>
          <p:cNvPr id="24" name="Straight Arrow Connector 23"/>
          <p:cNvCxnSpPr/>
          <p:nvPr/>
        </p:nvCxnSpPr>
        <p:spPr>
          <a:xfrm>
            <a:off x="5153025" y="1695450"/>
            <a:ext cx="75247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72575" y="2815771"/>
            <a:ext cx="6487886" cy="3585028"/>
            <a:chOff x="1011559" y="1383481"/>
            <a:chExt cx="7227174" cy="4657236"/>
          </a:xfrm>
        </p:grpSpPr>
        <p:pic>
          <p:nvPicPr>
            <p:cNvPr id="49" name="Picture 4"/>
            <p:cNvPicPr>
              <a:picLocks noChangeAspect="1" noChangeArrowheads="1"/>
            </p:cNvPicPr>
            <p:nvPr/>
          </p:nvPicPr>
          <p:blipFill>
            <a:blip r:embed="rId3" cstate="print"/>
            <a:srcRect l="7662" t="19186" r="4519" b="3446"/>
            <a:stretch>
              <a:fillRect/>
            </a:stretch>
          </p:blipFill>
          <p:spPr bwMode="auto">
            <a:xfrm>
              <a:off x="1011559" y="1383481"/>
              <a:ext cx="7227174" cy="4657236"/>
            </a:xfrm>
            <a:prstGeom prst="rect">
              <a:avLst/>
            </a:prstGeom>
            <a:noFill/>
            <a:ln w="9525">
              <a:noFill/>
              <a:miter lim="800000"/>
              <a:headEnd/>
              <a:tailEnd/>
            </a:ln>
          </p:spPr>
        </p:pic>
        <p:sp>
          <p:nvSpPr>
            <p:cNvPr id="50" name="Rectangle 10"/>
            <p:cNvSpPr>
              <a:spLocks noChangeArrowheads="1"/>
            </p:cNvSpPr>
            <p:nvPr/>
          </p:nvSpPr>
          <p:spPr bwMode="auto">
            <a:xfrm>
              <a:off x="5041337" y="5564668"/>
              <a:ext cx="1005426" cy="16757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51" name="Straight Connector 50"/>
            <p:cNvCxnSpPr>
              <a:stCxn id="55" idx="0"/>
            </p:cNvCxnSpPr>
            <p:nvPr/>
          </p:nvCxnSpPr>
          <p:spPr>
            <a:xfrm flipV="1">
              <a:off x="4114800" y="3810000"/>
              <a:ext cx="0" cy="1600200"/>
            </a:xfrm>
            <a:prstGeom prst="line">
              <a:avLst/>
            </a:prstGeom>
            <a:ln w="1587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86000" y="3810000"/>
              <a:ext cx="1828800" cy="0"/>
            </a:xfrm>
            <a:prstGeom prst="line">
              <a:avLst/>
            </a:prstGeom>
            <a:ln w="22225">
              <a:solidFill>
                <a:srgbClr val="FF0000"/>
              </a:solidFill>
              <a:headEnd type="triangle"/>
              <a:tailEnd type="none" w="lg"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86000" y="3733800"/>
              <a:ext cx="3124200" cy="0"/>
            </a:xfrm>
            <a:prstGeom prst="line">
              <a:avLst/>
            </a:prstGeom>
            <a:ln w="15875">
              <a:solidFill>
                <a:srgbClr val="FF0000"/>
              </a:solidFill>
              <a:prstDash val="dash"/>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410200" y="3733800"/>
              <a:ext cx="0" cy="1676400"/>
            </a:xfrm>
            <a:prstGeom prst="line">
              <a:avLst/>
            </a:prstGeom>
            <a:ln w="15875">
              <a:solidFill>
                <a:srgbClr val="FF0000"/>
              </a:solidFill>
              <a:prstDash val="dash"/>
              <a:tailEnd type="triangl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52800" y="5410200"/>
              <a:ext cx="1524000" cy="276999"/>
            </a:xfrm>
            <a:prstGeom prst="rect">
              <a:avLst/>
            </a:prstGeom>
            <a:noFill/>
            <a:ln>
              <a:noFill/>
            </a:ln>
          </p:spPr>
          <p:txBody>
            <a:bodyPr wrap="square" rtlCol="0">
              <a:spAutoFit/>
            </a:bodyPr>
            <a:lstStyle/>
            <a:p>
              <a:pPr algn="ctr"/>
              <a:r>
                <a:rPr lang="en-US" sz="1200" b="1" dirty="0" smtClean="0">
                  <a:solidFill>
                    <a:srgbClr val="FF0000"/>
                  </a:solidFill>
                </a:rPr>
                <a:t>25%  Overshoot</a:t>
              </a:r>
              <a:endParaRPr lang="en-US" sz="1200" b="1" dirty="0">
                <a:solidFill>
                  <a:srgbClr val="FF0000"/>
                </a:solidFill>
              </a:endParaRPr>
            </a:p>
          </p:txBody>
        </p:sp>
        <p:sp>
          <p:nvSpPr>
            <p:cNvPr id="56" name="TextBox 55"/>
            <p:cNvSpPr txBox="1"/>
            <p:nvPr/>
          </p:nvSpPr>
          <p:spPr>
            <a:xfrm>
              <a:off x="1447800" y="3609201"/>
              <a:ext cx="457200" cy="338554"/>
            </a:xfrm>
            <a:prstGeom prst="rect">
              <a:avLst/>
            </a:prstGeom>
            <a:noFill/>
            <a:ln>
              <a:noFill/>
            </a:ln>
          </p:spPr>
          <p:txBody>
            <a:bodyPr wrap="square" rtlCol="0">
              <a:spAutoFit/>
            </a:bodyPr>
            <a:lstStyle/>
            <a:p>
              <a:pPr algn="ctr"/>
              <a:r>
                <a:rPr lang="en-US" sz="1600" b="1" dirty="0" smtClean="0">
                  <a:solidFill>
                    <a:srgbClr val="FF0000"/>
                  </a:solidFill>
                  <a:latin typeface="Symbol" pitchFamily="18" charset="2"/>
                </a:rPr>
                <a:t>z</a:t>
              </a:r>
              <a:r>
                <a:rPr lang="en-US" sz="1600" b="1" dirty="0" smtClean="0">
                  <a:solidFill>
                    <a:srgbClr val="FF0000"/>
                  </a:solidFill>
                </a:rPr>
                <a:t>=</a:t>
              </a:r>
              <a:endParaRPr lang="en-US" sz="1600" b="1" dirty="0">
                <a:solidFill>
                  <a:srgbClr val="FF0000"/>
                </a:solidFill>
              </a:endParaRPr>
            </a:p>
          </p:txBody>
        </p:sp>
        <p:sp>
          <p:nvSpPr>
            <p:cNvPr id="57" name="TextBox 56"/>
            <p:cNvSpPr txBox="1"/>
            <p:nvPr/>
          </p:nvSpPr>
          <p:spPr>
            <a:xfrm>
              <a:off x="4800600" y="5391345"/>
              <a:ext cx="2362200" cy="276999"/>
            </a:xfrm>
            <a:prstGeom prst="rect">
              <a:avLst/>
            </a:prstGeom>
            <a:noFill/>
            <a:ln>
              <a:noFill/>
            </a:ln>
          </p:spPr>
          <p:txBody>
            <a:bodyPr wrap="square" rtlCol="0">
              <a:spAutoFit/>
            </a:bodyPr>
            <a:lstStyle/>
            <a:p>
              <a:pPr algn="ctr"/>
              <a:r>
                <a:rPr lang="en-US" sz="1200" b="1" dirty="0" smtClean="0">
                  <a:solidFill>
                    <a:srgbClr val="FF0000"/>
                  </a:solidFill>
                </a:rPr>
                <a:t>Phase Margin = 43deg</a:t>
              </a:r>
              <a:endParaRPr lang="en-US" sz="1200" b="1" dirty="0">
                <a:solidFill>
                  <a:srgbClr val="FF0000"/>
                </a:solidFill>
              </a:endParaRPr>
            </a:p>
          </p:txBody>
        </p:sp>
      </p:grpSp>
      <p:sp>
        <p:nvSpPr>
          <p:cNvPr id="29699" name="Slide Number Placeholder 3"/>
          <p:cNvSpPr>
            <a:spLocks noGrp="1"/>
          </p:cNvSpPr>
          <p:nvPr>
            <p:ph type="sldNum" sz="quarter" idx="10"/>
          </p:nvPr>
        </p:nvSpPr>
        <p:spPr>
          <a:noFill/>
        </p:spPr>
        <p:txBody>
          <a:bodyPr/>
          <a:lstStyle/>
          <a:p>
            <a:fld id="{30CF5916-D9EF-46DD-B929-83DEA89DEAD2}" type="slidenum">
              <a:rPr lang="en-US"/>
              <a:pPr/>
              <a:t>74</a:t>
            </a:fld>
            <a:endParaRPr lang="en-US" dirty="0"/>
          </a:p>
        </p:txBody>
      </p:sp>
      <p:sp>
        <p:nvSpPr>
          <p:cNvPr id="29700" name="Rectangle 3"/>
          <p:cNvSpPr>
            <a:spLocks noGrp="1" noChangeArrowheads="1"/>
          </p:cNvSpPr>
          <p:nvPr>
            <p:ph type="title"/>
          </p:nvPr>
        </p:nvSpPr>
        <p:spPr bwMode="auto">
          <a:xfrm>
            <a:off x="287129" y="256623"/>
            <a:ext cx="7727636" cy="385916"/>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solidFill>
                  <a:srgbClr val="C00000"/>
                </a:solidFill>
              </a:rPr>
              <a:t>2nd Order Damping Ratio, Overshoot, Phase Margin</a:t>
            </a:r>
          </a:p>
        </p:txBody>
      </p:sp>
      <p:sp>
        <p:nvSpPr>
          <p:cNvPr id="9" name="TextBox 8"/>
          <p:cNvSpPr txBox="1"/>
          <p:nvPr/>
        </p:nvSpPr>
        <p:spPr>
          <a:xfrm>
            <a:off x="183604" y="926180"/>
            <a:ext cx="5738225" cy="1415772"/>
          </a:xfrm>
          <a:prstGeom prst="rect">
            <a:avLst/>
          </a:prstGeom>
          <a:noFill/>
          <a:ln>
            <a:solidFill>
              <a:schemeClr val="accent1"/>
            </a:solidFill>
          </a:ln>
        </p:spPr>
        <p:txBody>
          <a:bodyPr wrap="square" rtlCol="0">
            <a:spAutoFit/>
          </a:bodyPr>
          <a:lstStyle/>
          <a:p>
            <a:pPr marL="342900" indent="-342900" algn="ctr"/>
            <a:r>
              <a:rPr lang="en-US" sz="1600" b="1" dirty="0" smtClean="0"/>
              <a:t>Overshoot = 25%, Phase Margin = 43 degrees</a:t>
            </a:r>
          </a:p>
          <a:p>
            <a:pPr marL="342900" indent="-342900">
              <a:buFont typeface="+mj-lt"/>
              <a:buAutoNum type="arabicPeriod"/>
            </a:pPr>
            <a:r>
              <a:rPr lang="en-US" sz="1400" dirty="0" smtClean="0"/>
              <a:t>Start at % Overshoot on x-axis</a:t>
            </a:r>
          </a:p>
          <a:p>
            <a:pPr marL="342900" indent="-342900">
              <a:buFont typeface="+mj-lt"/>
              <a:buAutoNum type="arabicPeriod"/>
            </a:pPr>
            <a:r>
              <a:rPr lang="en-US" sz="1400" dirty="0" smtClean="0"/>
              <a:t>Read  up to  “Damping Ratio” on “Percent Maximum Overshoot” curve</a:t>
            </a:r>
          </a:p>
          <a:p>
            <a:pPr marL="342900" indent="-342900">
              <a:buFont typeface="+mj-lt"/>
              <a:buAutoNum type="arabicPeriod"/>
            </a:pPr>
            <a:r>
              <a:rPr lang="en-US" sz="1400" dirty="0" smtClean="0"/>
              <a:t>Read Across to Damping Ratio on y-axis</a:t>
            </a:r>
          </a:p>
          <a:p>
            <a:pPr marL="342900" indent="-342900">
              <a:buFont typeface="+mj-lt"/>
              <a:buAutoNum type="arabicPeriod"/>
            </a:pPr>
            <a:r>
              <a:rPr lang="en-US" sz="1400" dirty="0" smtClean="0"/>
              <a:t>Use Damping Ratio to read across to “Phase Margin” curve.</a:t>
            </a:r>
            <a:endParaRPr lang="en-US" sz="1400" dirty="0"/>
          </a:p>
        </p:txBody>
      </p:sp>
      <p:graphicFrame>
        <p:nvGraphicFramePr>
          <p:cNvPr id="8" name="Table 7"/>
          <p:cNvGraphicFramePr>
            <a:graphicFrameLocks noGrp="1"/>
          </p:cNvGraphicFramePr>
          <p:nvPr/>
        </p:nvGraphicFramePr>
        <p:xfrm>
          <a:off x="6049285" y="932095"/>
          <a:ext cx="2906938" cy="1406470"/>
        </p:xfrm>
        <a:graphic>
          <a:graphicData uri="http://schemas.openxmlformats.org/drawingml/2006/table">
            <a:tbl>
              <a:tblPr>
                <a:tableStyleId>{5940675A-B579-460E-94D1-54222C63F5DA}</a:tableStyleId>
              </a:tblPr>
              <a:tblGrid>
                <a:gridCol w="850811"/>
                <a:gridCol w="921712"/>
                <a:gridCol w="1134415"/>
              </a:tblGrid>
              <a:tr h="470864">
                <a:tc>
                  <a:txBody>
                    <a:bodyPr/>
                    <a:lstStyle/>
                    <a:p>
                      <a:pPr algn="ctr" fontAlgn="b"/>
                      <a:r>
                        <a:rPr lang="en-US" sz="1100" b="1" u="none" strike="noStrike" dirty="0" smtClean="0">
                          <a:latin typeface="Symbol" pitchFamily="18" charset="2"/>
                        </a:rPr>
                        <a:t>z</a:t>
                      </a:r>
                      <a:endParaRPr lang="en-US" sz="1100" b="1" i="0" u="none" strike="noStrike" dirty="0">
                        <a:solidFill>
                          <a:srgbClr val="000000"/>
                        </a:solidFill>
                        <a:latin typeface="Symbol" pitchFamily="18" charset="2"/>
                      </a:endParaRPr>
                    </a:p>
                  </a:txBody>
                  <a:tcPr marL="7620" marR="7620" marT="7620" marB="0" anchor="b">
                    <a:solidFill>
                      <a:srgbClr val="FABA86"/>
                    </a:solidFill>
                  </a:tcPr>
                </a:tc>
                <a:tc>
                  <a:txBody>
                    <a:bodyPr/>
                    <a:lstStyle/>
                    <a:p>
                      <a:pPr algn="ctr" fontAlgn="b"/>
                      <a:r>
                        <a:rPr lang="en-US" sz="1100" b="1" u="none" strike="noStrike" dirty="0" smtClean="0">
                          <a:latin typeface="+mj-lt"/>
                        </a:rPr>
                        <a:t>%</a:t>
                      </a:r>
                    </a:p>
                    <a:p>
                      <a:pPr algn="ctr" fontAlgn="b"/>
                      <a:r>
                        <a:rPr lang="en-US" sz="1100" b="1" u="none" strike="noStrike" dirty="0" smtClean="0">
                          <a:latin typeface="+mj-lt"/>
                        </a:rPr>
                        <a:t>overshoot</a:t>
                      </a:r>
                      <a:endParaRPr lang="en-US" sz="1100" b="1" i="0" u="none" strike="noStrike" dirty="0">
                        <a:solidFill>
                          <a:srgbClr val="000000"/>
                        </a:solidFill>
                        <a:latin typeface="+mj-lt"/>
                      </a:endParaRPr>
                    </a:p>
                  </a:txBody>
                  <a:tcPr marL="7620" marR="7620" marT="7620" marB="0" anchor="b">
                    <a:solidFill>
                      <a:srgbClr val="FABA86"/>
                    </a:solidFill>
                  </a:tcPr>
                </a:tc>
                <a:tc>
                  <a:txBody>
                    <a:bodyPr/>
                    <a:lstStyle/>
                    <a:p>
                      <a:pPr algn="ctr" fontAlgn="b"/>
                      <a:r>
                        <a:rPr lang="en-US" sz="1100" b="1" u="none" strike="noStrike" dirty="0">
                          <a:latin typeface="+mj-lt"/>
                        </a:rPr>
                        <a:t>phase </a:t>
                      </a:r>
                      <a:endParaRPr lang="en-US" sz="1100" b="1" u="none" strike="noStrike" dirty="0" smtClean="0">
                        <a:latin typeface="+mj-lt"/>
                      </a:endParaRPr>
                    </a:p>
                    <a:p>
                      <a:pPr algn="ctr" fontAlgn="b"/>
                      <a:r>
                        <a:rPr lang="en-US" sz="1100" b="1" u="none" strike="noStrike" dirty="0" smtClean="0">
                          <a:latin typeface="+mj-lt"/>
                        </a:rPr>
                        <a:t>margin</a:t>
                      </a:r>
                    </a:p>
                    <a:p>
                      <a:pPr algn="ctr" fontAlgn="b"/>
                      <a:r>
                        <a:rPr lang="en-US" sz="1100" b="1" i="0" u="none" strike="noStrike" dirty="0" smtClean="0">
                          <a:solidFill>
                            <a:srgbClr val="000000"/>
                          </a:solidFill>
                          <a:latin typeface="+mj-lt"/>
                        </a:rPr>
                        <a:t>(deg)</a:t>
                      </a:r>
                      <a:endParaRPr lang="en-US" sz="1100" b="1" i="0" u="none" strike="noStrike" dirty="0">
                        <a:solidFill>
                          <a:srgbClr val="000000"/>
                        </a:solidFill>
                        <a:latin typeface="+mj-lt"/>
                      </a:endParaRPr>
                    </a:p>
                  </a:txBody>
                  <a:tcPr marL="7620" marR="7620" marT="7620" marB="0" anchor="b">
                    <a:solidFill>
                      <a:srgbClr val="FABA86"/>
                    </a:solidFill>
                  </a:tcPr>
                </a:tc>
              </a:tr>
              <a:tr h="204049">
                <a:tc>
                  <a:txBody>
                    <a:bodyPr/>
                    <a:lstStyle/>
                    <a:p>
                      <a:pPr algn="ctr" fontAlgn="b"/>
                      <a:r>
                        <a:rPr lang="en-US" sz="1100" u="none" strike="noStrike" dirty="0">
                          <a:latin typeface="+mj-lt"/>
                        </a:rPr>
                        <a:t>0.1</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b="0" i="0" u="none" strike="noStrike" dirty="0" smtClean="0">
                          <a:solidFill>
                            <a:srgbClr val="000000"/>
                          </a:solidFill>
                          <a:latin typeface="+mj-lt"/>
                        </a:rPr>
                        <a:t>72.5</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u="none" strike="noStrike" dirty="0">
                          <a:latin typeface="+mj-lt"/>
                        </a:rPr>
                        <a:t>11.4</a:t>
                      </a:r>
                      <a:endParaRPr lang="en-US" sz="1100" b="0" i="0" u="none" strike="noStrike" dirty="0">
                        <a:solidFill>
                          <a:srgbClr val="000000"/>
                        </a:solidFill>
                        <a:latin typeface="+mj-lt"/>
                      </a:endParaRPr>
                    </a:p>
                  </a:txBody>
                  <a:tcPr marL="7620" marR="7620" marT="7620" marB="0" anchor="b">
                    <a:solidFill>
                      <a:srgbClr val="FFE593"/>
                    </a:solidFill>
                  </a:tcPr>
                </a:tc>
              </a:tr>
              <a:tr h="230627">
                <a:tc>
                  <a:txBody>
                    <a:bodyPr/>
                    <a:lstStyle/>
                    <a:p>
                      <a:pPr algn="ctr" fontAlgn="b"/>
                      <a:r>
                        <a:rPr lang="en-US" sz="1100" u="none" strike="noStrike" dirty="0">
                          <a:latin typeface="+mj-lt"/>
                        </a:rPr>
                        <a:t>0.2</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b="0" i="0" u="none" strike="noStrike" dirty="0" smtClean="0">
                          <a:solidFill>
                            <a:srgbClr val="000000"/>
                          </a:solidFill>
                          <a:latin typeface="+mj-lt"/>
                        </a:rPr>
                        <a:t>56.25</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u="none" strike="noStrike" dirty="0">
                          <a:latin typeface="+mj-lt"/>
                        </a:rPr>
                        <a:t>22.6</a:t>
                      </a:r>
                      <a:endParaRPr lang="en-US" sz="1100" b="0" i="0" u="none" strike="noStrike" dirty="0">
                        <a:solidFill>
                          <a:srgbClr val="000000"/>
                        </a:solidFill>
                        <a:latin typeface="+mj-lt"/>
                      </a:endParaRPr>
                    </a:p>
                  </a:txBody>
                  <a:tcPr marL="7620" marR="7620" marT="7620" marB="0" anchor="b">
                    <a:solidFill>
                      <a:srgbClr val="FFE593"/>
                    </a:solidFill>
                  </a:tcPr>
                </a:tc>
              </a:tr>
              <a:tr h="230627">
                <a:tc>
                  <a:txBody>
                    <a:bodyPr/>
                    <a:lstStyle/>
                    <a:p>
                      <a:pPr algn="ctr" fontAlgn="b"/>
                      <a:r>
                        <a:rPr lang="en-US" sz="1100" u="none" strike="noStrike" dirty="0">
                          <a:latin typeface="+mj-lt"/>
                        </a:rPr>
                        <a:t>0.4</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b="0" i="0" u="none" strike="noStrike" dirty="0" smtClean="0">
                          <a:solidFill>
                            <a:srgbClr val="000000"/>
                          </a:solidFill>
                          <a:latin typeface="+mj-lt"/>
                        </a:rPr>
                        <a:t>25</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u="none" strike="noStrike" dirty="0">
                          <a:latin typeface="+mj-lt"/>
                        </a:rPr>
                        <a:t>43.1</a:t>
                      </a:r>
                      <a:endParaRPr lang="en-US" sz="1100" b="0" i="0" u="none" strike="noStrike" dirty="0">
                        <a:solidFill>
                          <a:srgbClr val="000000"/>
                        </a:solidFill>
                        <a:latin typeface="+mj-lt"/>
                      </a:endParaRPr>
                    </a:p>
                  </a:txBody>
                  <a:tcPr marL="7620" marR="7620" marT="7620" marB="0" anchor="b">
                    <a:solidFill>
                      <a:srgbClr val="FFE593"/>
                    </a:solidFill>
                  </a:tcPr>
                </a:tc>
              </a:tr>
              <a:tr h="230627">
                <a:tc>
                  <a:txBody>
                    <a:bodyPr/>
                    <a:lstStyle/>
                    <a:p>
                      <a:pPr algn="ctr" fontAlgn="b"/>
                      <a:r>
                        <a:rPr lang="en-US" sz="1100" u="none" strike="noStrike" dirty="0">
                          <a:latin typeface="+mj-lt"/>
                        </a:rPr>
                        <a:t>0.7</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b="0" i="0" u="none" strike="noStrike" dirty="0" smtClean="0">
                          <a:solidFill>
                            <a:srgbClr val="000000"/>
                          </a:solidFill>
                          <a:latin typeface="+mj-lt"/>
                        </a:rPr>
                        <a:t>6.25</a:t>
                      </a:r>
                      <a:endParaRPr lang="en-US" sz="1100" b="0" i="0" u="none" strike="noStrike" dirty="0">
                        <a:solidFill>
                          <a:srgbClr val="000000"/>
                        </a:solidFill>
                        <a:latin typeface="+mj-lt"/>
                      </a:endParaRPr>
                    </a:p>
                  </a:txBody>
                  <a:tcPr marL="7620" marR="7620" marT="7620" marB="0" anchor="b">
                    <a:solidFill>
                      <a:srgbClr val="FFE593"/>
                    </a:solidFill>
                  </a:tcPr>
                </a:tc>
                <a:tc>
                  <a:txBody>
                    <a:bodyPr/>
                    <a:lstStyle/>
                    <a:p>
                      <a:pPr algn="ctr" fontAlgn="b"/>
                      <a:r>
                        <a:rPr lang="en-US" sz="1100" u="none" strike="noStrike" dirty="0">
                          <a:latin typeface="+mj-lt"/>
                        </a:rPr>
                        <a:t>65.2</a:t>
                      </a:r>
                      <a:endParaRPr lang="en-US" sz="1100" b="0" i="0" u="none" strike="noStrike" dirty="0">
                        <a:solidFill>
                          <a:srgbClr val="000000"/>
                        </a:solidFill>
                        <a:latin typeface="+mj-lt"/>
                      </a:endParaRPr>
                    </a:p>
                  </a:txBody>
                  <a:tcPr marL="7620" marR="7620" marT="7620" marB="0" anchor="b">
                    <a:solidFill>
                      <a:srgbClr val="FFE593"/>
                    </a:solidFill>
                  </a:tcPr>
                </a:tc>
              </a:tr>
            </a:tbl>
          </a:graphicData>
        </a:graphic>
      </p:graphicFrame>
      <p:sp>
        <p:nvSpPr>
          <p:cNvPr id="58" name="TextBox 57"/>
          <p:cNvSpPr txBox="1"/>
          <p:nvPr/>
        </p:nvSpPr>
        <p:spPr>
          <a:xfrm>
            <a:off x="2206160" y="2481945"/>
            <a:ext cx="3241593" cy="338554"/>
          </a:xfrm>
          <a:prstGeom prst="rect">
            <a:avLst/>
          </a:prstGeom>
          <a:noFill/>
        </p:spPr>
        <p:txBody>
          <a:bodyPr wrap="none" rtlCol="0">
            <a:spAutoFit/>
          </a:bodyPr>
          <a:lstStyle/>
          <a:p>
            <a:r>
              <a:rPr lang="en-US" sz="1600" b="1" dirty="0" smtClean="0">
                <a:solidFill>
                  <a:srgbClr val="FF0000"/>
                </a:solidFill>
              </a:rPr>
              <a:t>Phase Margin, Overshoot and </a:t>
            </a:r>
            <a:r>
              <a:rPr lang="en-US" sz="1600" b="1" dirty="0" smtClean="0">
                <a:solidFill>
                  <a:srgbClr val="FF0000"/>
                </a:solidFill>
                <a:latin typeface="Symbol" pitchFamily="18" charset="2"/>
              </a:rPr>
              <a:t>z</a:t>
            </a:r>
            <a:endParaRPr lang="en-US" sz="1600" b="1" dirty="0">
              <a:solidFill>
                <a:srgbClr val="FF0000"/>
              </a:solidFill>
              <a:latin typeface="Symbol" pitchFamily="18" charset="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CF3944F2-CDDF-4D0F-BE1E-9721E967398F}" type="slidenum">
              <a:rPr lang="en-US" smtClean="0"/>
              <a:pPr/>
              <a:t>75</a:t>
            </a:fld>
            <a:endParaRPr lang="en-US" dirty="0" smtClean="0"/>
          </a:p>
        </p:txBody>
      </p:sp>
      <p:sp>
        <p:nvSpPr>
          <p:cNvPr id="101379" name="Rectangle 2"/>
          <p:cNvSpPr>
            <a:spLocks noGrp="1" noChangeArrowheads="1"/>
          </p:cNvSpPr>
          <p:nvPr>
            <p:ph type="title"/>
          </p:nvPr>
        </p:nvSpPr>
        <p:spPr/>
        <p:txBody>
          <a:bodyPr/>
          <a:lstStyle/>
          <a:p>
            <a:r>
              <a:rPr lang="en-US" sz="2800" dirty="0" smtClean="0">
                <a:solidFill>
                  <a:srgbClr val="C00000"/>
                </a:solidFill>
              </a:rPr>
              <a:t>When R</a:t>
            </a:r>
            <a:r>
              <a:rPr lang="en-US" sz="2800" baseline="-25000" dirty="0" smtClean="0">
                <a:solidFill>
                  <a:srgbClr val="C00000"/>
                </a:solidFill>
              </a:rPr>
              <a:t>O</a:t>
            </a:r>
            <a:r>
              <a:rPr lang="en-US" sz="2800" dirty="0" smtClean="0">
                <a:solidFill>
                  <a:srgbClr val="C00000"/>
                </a:solidFill>
              </a:rPr>
              <a:t> is really Z</a:t>
            </a:r>
            <a:r>
              <a:rPr lang="en-US" sz="2800" baseline="-25000" dirty="0" smtClean="0">
                <a:solidFill>
                  <a:srgbClr val="C00000"/>
                </a:solidFill>
              </a:rPr>
              <a:t>O</a:t>
            </a:r>
            <a:r>
              <a:rPr lang="en-US" sz="2800" dirty="0" smtClean="0">
                <a:solidFill>
                  <a:srgbClr val="C00000"/>
                </a:solidFill>
              </a:rPr>
              <a:t>!!</a:t>
            </a:r>
          </a:p>
        </p:txBody>
      </p:sp>
      <p:pic>
        <p:nvPicPr>
          <p:cNvPr id="101381" name="Picture 8" descr="OPA376 Zo"/>
          <p:cNvPicPr>
            <a:picLocks noChangeAspect="1" noChangeArrowheads="1"/>
          </p:cNvPicPr>
          <p:nvPr/>
        </p:nvPicPr>
        <p:blipFill>
          <a:blip r:embed="rId3" cstate="print"/>
          <a:srcRect/>
          <a:stretch>
            <a:fillRect/>
          </a:stretch>
        </p:blipFill>
        <p:spPr bwMode="auto">
          <a:xfrm>
            <a:off x="4571112" y="1538637"/>
            <a:ext cx="4419600" cy="3179762"/>
          </a:xfrm>
          <a:prstGeom prst="rect">
            <a:avLst/>
          </a:prstGeom>
          <a:noFill/>
          <a:ln w="9525">
            <a:noFill/>
            <a:miter lim="800000"/>
            <a:headEnd/>
            <a:tailEnd/>
          </a:ln>
        </p:spPr>
      </p:pic>
      <p:pic>
        <p:nvPicPr>
          <p:cNvPr id="101382" name="Picture 9" descr="OPA627 Zo"/>
          <p:cNvPicPr>
            <a:picLocks noChangeAspect="1" noChangeArrowheads="1"/>
          </p:cNvPicPr>
          <p:nvPr/>
        </p:nvPicPr>
        <p:blipFill>
          <a:blip r:embed="rId4" cstate="print"/>
          <a:srcRect/>
          <a:stretch>
            <a:fillRect/>
          </a:stretch>
        </p:blipFill>
        <p:spPr bwMode="auto">
          <a:xfrm>
            <a:off x="0" y="1408025"/>
            <a:ext cx="4586287" cy="3316287"/>
          </a:xfrm>
          <a:prstGeom prst="rect">
            <a:avLst/>
          </a:prstGeom>
          <a:noFill/>
          <a:ln w="9525">
            <a:noFill/>
            <a:miter lim="800000"/>
            <a:headEnd/>
            <a:tailEnd/>
          </a:ln>
        </p:spPr>
      </p:pic>
      <p:sp>
        <p:nvSpPr>
          <p:cNvPr id="8" name="TextBox 7"/>
          <p:cNvSpPr txBox="1"/>
          <p:nvPr/>
        </p:nvSpPr>
        <p:spPr>
          <a:xfrm>
            <a:off x="1761688" y="973123"/>
            <a:ext cx="1865126" cy="369332"/>
          </a:xfrm>
          <a:prstGeom prst="rect">
            <a:avLst/>
          </a:prstGeom>
          <a:noFill/>
        </p:spPr>
        <p:txBody>
          <a:bodyPr wrap="none" rtlCol="0">
            <a:spAutoFit/>
          </a:bodyPr>
          <a:lstStyle/>
          <a:p>
            <a:r>
              <a:rPr lang="en-US" b="1" dirty="0" smtClean="0">
                <a:solidFill>
                  <a:srgbClr val="0000FF"/>
                </a:solidFill>
              </a:rPr>
              <a:t>OPA627 has R</a:t>
            </a:r>
            <a:r>
              <a:rPr lang="en-US" b="1" baseline="-25000" dirty="0" smtClean="0">
                <a:solidFill>
                  <a:srgbClr val="0000FF"/>
                </a:solidFill>
              </a:rPr>
              <a:t>O</a:t>
            </a:r>
            <a:endParaRPr lang="en-US" b="1" baseline="-25000" dirty="0">
              <a:solidFill>
                <a:srgbClr val="0000FF"/>
              </a:solidFill>
            </a:endParaRPr>
          </a:p>
        </p:txBody>
      </p:sp>
      <p:sp>
        <p:nvSpPr>
          <p:cNvPr id="9" name="TextBox 8"/>
          <p:cNvSpPr txBox="1"/>
          <p:nvPr/>
        </p:nvSpPr>
        <p:spPr>
          <a:xfrm>
            <a:off x="5924026" y="1033244"/>
            <a:ext cx="1967718" cy="369332"/>
          </a:xfrm>
          <a:prstGeom prst="rect">
            <a:avLst/>
          </a:prstGeom>
          <a:noFill/>
        </p:spPr>
        <p:txBody>
          <a:bodyPr wrap="none" rtlCol="0">
            <a:spAutoFit/>
          </a:bodyPr>
          <a:lstStyle/>
          <a:p>
            <a:r>
              <a:rPr lang="en-US" b="1" dirty="0" smtClean="0">
                <a:solidFill>
                  <a:srgbClr val="0000FF"/>
                </a:solidFill>
              </a:rPr>
              <a:t>OPA2376 has Z</a:t>
            </a:r>
            <a:r>
              <a:rPr lang="en-US" b="1" baseline="-25000" dirty="0" smtClean="0">
                <a:solidFill>
                  <a:srgbClr val="0000FF"/>
                </a:solidFill>
              </a:rPr>
              <a:t>O</a:t>
            </a:r>
            <a:endParaRPr lang="en-US" b="1" baseline="-25000" dirty="0">
              <a:solidFill>
                <a:srgbClr val="0000FF"/>
              </a:solidFill>
            </a:endParaRPr>
          </a:p>
        </p:txBody>
      </p:sp>
      <p:cxnSp>
        <p:nvCxnSpPr>
          <p:cNvPr id="11" name="Straight Arrow Connector 10"/>
          <p:cNvCxnSpPr/>
          <p:nvPr/>
        </p:nvCxnSpPr>
        <p:spPr>
          <a:xfrm>
            <a:off x="7248088" y="2265028"/>
            <a:ext cx="360726" cy="41105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11567" y="2290195"/>
            <a:ext cx="293615" cy="49495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1" idx="0"/>
          </p:cNvCxnSpPr>
          <p:nvPr/>
        </p:nvCxnSpPr>
        <p:spPr>
          <a:xfrm flipH="1" flipV="1">
            <a:off x="6544813" y="3474442"/>
            <a:ext cx="6894" cy="39428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392260" y="2838276"/>
            <a:ext cx="1400" cy="48516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12690" y="3313651"/>
            <a:ext cx="970137" cy="307777"/>
          </a:xfrm>
          <a:prstGeom prst="rect">
            <a:avLst/>
          </a:prstGeom>
          <a:solidFill>
            <a:schemeClr val="bg1"/>
          </a:solidFill>
        </p:spPr>
        <p:txBody>
          <a:bodyPr wrap="none" rtlCol="0">
            <a:spAutoFit/>
          </a:bodyPr>
          <a:lstStyle/>
          <a:p>
            <a:r>
              <a:rPr lang="en-US" sz="1400" b="1" dirty="0" smtClean="0">
                <a:solidFill>
                  <a:srgbClr val="FF0000"/>
                </a:solidFill>
              </a:rPr>
              <a:t>Resistive</a:t>
            </a:r>
            <a:endParaRPr lang="en-US" sz="1400" b="1" dirty="0">
              <a:solidFill>
                <a:srgbClr val="FF0000"/>
              </a:solidFill>
            </a:endParaRPr>
          </a:p>
        </p:txBody>
      </p:sp>
      <p:sp>
        <p:nvSpPr>
          <p:cNvPr id="21" name="TextBox 20"/>
          <p:cNvSpPr txBox="1"/>
          <p:nvPr/>
        </p:nvSpPr>
        <p:spPr>
          <a:xfrm>
            <a:off x="6066638" y="3868722"/>
            <a:ext cx="970137" cy="307777"/>
          </a:xfrm>
          <a:prstGeom prst="rect">
            <a:avLst/>
          </a:prstGeom>
          <a:solidFill>
            <a:schemeClr val="bg1"/>
          </a:solidFill>
        </p:spPr>
        <p:txBody>
          <a:bodyPr wrap="none" rtlCol="0">
            <a:spAutoFit/>
          </a:bodyPr>
          <a:lstStyle/>
          <a:p>
            <a:r>
              <a:rPr lang="en-US" sz="1400" b="1" dirty="0" smtClean="0">
                <a:solidFill>
                  <a:srgbClr val="FF0000"/>
                </a:solidFill>
              </a:rPr>
              <a:t>Resistive</a:t>
            </a:r>
            <a:endParaRPr lang="en-US" sz="1400" b="1" dirty="0">
              <a:solidFill>
                <a:srgbClr val="FF0000"/>
              </a:solidFill>
            </a:endParaRPr>
          </a:p>
        </p:txBody>
      </p:sp>
      <p:sp>
        <p:nvSpPr>
          <p:cNvPr id="23" name="TextBox 22"/>
          <p:cNvSpPr txBox="1"/>
          <p:nvPr/>
        </p:nvSpPr>
        <p:spPr>
          <a:xfrm>
            <a:off x="5329804" y="1974208"/>
            <a:ext cx="1079142" cy="307777"/>
          </a:xfrm>
          <a:prstGeom prst="rect">
            <a:avLst/>
          </a:prstGeom>
          <a:solidFill>
            <a:schemeClr val="bg1"/>
          </a:solidFill>
        </p:spPr>
        <p:txBody>
          <a:bodyPr wrap="none" rtlCol="0">
            <a:spAutoFit/>
          </a:bodyPr>
          <a:lstStyle/>
          <a:p>
            <a:r>
              <a:rPr lang="en-US" sz="1400" b="1" dirty="0" smtClean="0">
                <a:solidFill>
                  <a:srgbClr val="FF0000"/>
                </a:solidFill>
              </a:rPr>
              <a:t>Capacitive</a:t>
            </a:r>
            <a:endParaRPr lang="en-US" sz="1400" b="1" dirty="0">
              <a:solidFill>
                <a:srgbClr val="FF0000"/>
              </a:solidFill>
            </a:endParaRPr>
          </a:p>
        </p:txBody>
      </p:sp>
      <p:sp>
        <p:nvSpPr>
          <p:cNvPr id="25" name="TextBox 24"/>
          <p:cNvSpPr txBox="1"/>
          <p:nvPr/>
        </p:nvSpPr>
        <p:spPr>
          <a:xfrm>
            <a:off x="6925110" y="1958829"/>
            <a:ext cx="968535" cy="307777"/>
          </a:xfrm>
          <a:prstGeom prst="rect">
            <a:avLst/>
          </a:prstGeom>
          <a:solidFill>
            <a:schemeClr val="bg1"/>
          </a:solidFill>
        </p:spPr>
        <p:txBody>
          <a:bodyPr wrap="none" rtlCol="0">
            <a:spAutoFit/>
          </a:bodyPr>
          <a:lstStyle/>
          <a:p>
            <a:r>
              <a:rPr lang="en-US" sz="1400" b="1" dirty="0" smtClean="0">
                <a:solidFill>
                  <a:srgbClr val="FF0000"/>
                </a:solidFill>
              </a:rPr>
              <a:t>Inductive</a:t>
            </a:r>
            <a:endParaRPr lang="en-US" sz="1400" b="1" dirty="0">
              <a:solidFill>
                <a:srgbClr val="FF0000"/>
              </a:solidFill>
            </a:endParaRPr>
          </a:p>
        </p:txBody>
      </p:sp>
      <p:sp>
        <p:nvSpPr>
          <p:cNvPr id="17" name="TextBox 16"/>
          <p:cNvSpPr txBox="1"/>
          <p:nvPr/>
        </p:nvSpPr>
        <p:spPr>
          <a:xfrm>
            <a:off x="7868874" y="3707934"/>
            <a:ext cx="838499" cy="276999"/>
          </a:xfrm>
          <a:prstGeom prst="rect">
            <a:avLst/>
          </a:prstGeom>
          <a:solidFill>
            <a:schemeClr val="bg1"/>
          </a:solidFill>
        </p:spPr>
        <p:txBody>
          <a:bodyPr wrap="none" rtlCol="0">
            <a:spAutoFit/>
          </a:bodyPr>
          <a:lstStyle/>
          <a:p>
            <a:r>
              <a:rPr lang="en-US" sz="1200" dirty="0" smtClean="0"/>
              <a:t>OPA2376</a:t>
            </a:r>
            <a:endParaRPr lang="en-US" sz="1200" dirty="0"/>
          </a:p>
        </p:txBody>
      </p:sp>
      <p:sp>
        <p:nvSpPr>
          <p:cNvPr id="18" name="TextBox 17"/>
          <p:cNvSpPr txBox="1"/>
          <p:nvPr/>
        </p:nvSpPr>
        <p:spPr>
          <a:xfrm>
            <a:off x="3407330" y="3751277"/>
            <a:ext cx="753540" cy="276999"/>
          </a:xfrm>
          <a:prstGeom prst="rect">
            <a:avLst/>
          </a:prstGeom>
          <a:solidFill>
            <a:schemeClr val="bg1"/>
          </a:solidFill>
        </p:spPr>
        <p:txBody>
          <a:bodyPr wrap="none" rtlCol="0">
            <a:spAutoFit/>
          </a:bodyPr>
          <a:lstStyle/>
          <a:p>
            <a:r>
              <a:rPr lang="en-US" sz="1200" dirty="0" smtClean="0"/>
              <a:t>OPA627</a:t>
            </a:r>
            <a:endParaRPr lang="en-US" sz="1200" dirty="0"/>
          </a:p>
        </p:txBody>
      </p:sp>
      <p:sp>
        <p:nvSpPr>
          <p:cNvPr id="22" name="Rectangle 5"/>
          <p:cNvSpPr>
            <a:spLocks noChangeArrowheads="1"/>
          </p:cNvSpPr>
          <p:nvPr/>
        </p:nvSpPr>
        <p:spPr bwMode="auto">
          <a:xfrm>
            <a:off x="857772" y="5057163"/>
            <a:ext cx="7690609" cy="584775"/>
          </a:xfrm>
          <a:prstGeom prst="rect">
            <a:avLst/>
          </a:prstGeom>
          <a:noFill/>
          <a:ln w="9525" algn="ctr">
            <a:noFill/>
            <a:miter lim="800000"/>
            <a:headEnd/>
            <a:tailEnd/>
          </a:ln>
        </p:spPr>
        <p:txBody>
          <a:bodyPr wrap="square">
            <a:spAutoFit/>
          </a:bodyPr>
          <a:lstStyle/>
          <a:p>
            <a:pPr algn="l">
              <a:lnSpc>
                <a:spcPct val="80000"/>
              </a:lnSpc>
              <a:spcBef>
                <a:spcPts val="0"/>
              </a:spcBef>
              <a:buFont typeface="Wingdings" pitchFamily="2" charset="2"/>
              <a:buNone/>
            </a:pPr>
            <a:r>
              <a:rPr lang="en-US" sz="2000" b="1" i="1" dirty="0" smtClean="0">
                <a:solidFill>
                  <a:srgbClr val="FF0000"/>
                </a:solidFill>
              </a:rPr>
              <a:t>Note:</a:t>
            </a:r>
            <a:r>
              <a:rPr lang="en-US" sz="2000" b="1" dirty="0" smtClean="0">
                <a:solidFill>
                  <a:srgbClr val="FF0000"/>
                </a:solidFill>
              </a:rPr>
              <a:t> </a:t>
            </a:r>
            <a:r>
              <a:rPr lang="en-US" sz="2000" b="1" dirty="0" smtClean="0">
                <a:solidFill>
                  <a:srgbClr val="008000"/>
                </a:solidFill>
              </a:rPr>
              <a:t>Some op amps have Z</a:t>
            </a:r>
            <a:r>
              <a:rPr lang="en-US" sz="2000" b="1" baseline="-25000" dirty="0" smtClean="0">
                <a:solidFill>
                  <a:srgbClr val="008000"/>
                </a:solidFill>
              </a:rPr>
              <a:t>O</a:t>
            </a:r>
            <a:r>
              <a:rPr lang="en-US" sz="2000" b="1" dirty="0" smtClean="0">
                <a:solidFill>
                  <a:srgbClr val="008000"/>
                </a:solidFill>
              </a:rPr>
              <a:t> characteristics other than pure                   </a:t>
            </a:r>
          </a:p>
          <a:p>
            <a:pPr algn="l">
              <a:lnSpc>
                <a:spcPct val="80000"/>
              </a:lnSpc>
              <a:spcBef>
                <a:spcPts val="0"/>
              </a:spcBef>
              <a:buFont typeface="Wingdings" pitchFamily="2" charset="2"/>
              <a:buNone/>
            </a:pPr>
            <a:r>
              <a:rPr lang="en-US" sz="2000" b="1" dirty="0" smtClean="0">
                <a:solidFill>
                  <a:srgbClr val="008000"/>
                </a:solidFill>
              </a:rPr>
              <a:t>resistance – consult data sheet / manufacturer / SPICE Model</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EC85C86F-5E66-43B6-8BE2-260F2146B408}" type="slidenum">
              <a:rPr lang="en-US" smtClean="0"/>
              <a:pPr/>
              <a:t>76</a:t>
            </a:fld>
            <a:endParaRPr lang="en-US" dirty="0" smtClean="0"/>
          </a:p>
        </p:txBody>
      </p:sp>
      <p:sp>
        <p:nvSpPr>
          <p:cNvPr id="72708" name="Rectangle 2"/>
          <p:cNvSpPr>
            <a:spLocks noGrp="1" noChangeArrowheads="1"/>
          </p:cNvSpPr>
          <p:nvPr>
            <p:ph type="title"/>
          </p:nvPr>
        </p:nvSpPr>
        <p:spPr>
          <a:xfrm>
            <a:off x="307975" y="114300"/>
            <a:ext cx="8710190" cy="615542"/>
          </a:xfrm>
        </p:spPr>
        <p:txBody>
          <a:bodyPr/>
          <a:lstStyle/>
          <a:p>
            <a:r>
              <a:rPr lang="en-US" sz="2400" dirty="0" smtClean="0">
                <a:solidFill>
                  <a:srgbClr val="C00000"/>
                </a:solidFill>
              </a:rPr>
              <a:t>Open Loop Output Impedance – SPICE Measurement</a:t>
            </a:r>
          </a:p>
        </p:txBody>
      </p:sp>
      <p:graphicFrame>
        <p:nvGraphicFramePr>
          <p:cNvPr id="7" name="Object 6"/>
          <p:cNvGraphicFramePr>
            <a:graphicFrameLocks noChangeAspect="1"/>
          </p:cNvGraphicFramePr>
          <p:nvPr/>
        </p:nvGraphicFramePr>
        <p:xfrm>
          <a:off x="673100" y="562255"/>
          <a:ext cx="3852863" cy="2121497"/>
        </p:xfrm>
        <a:graphic>
          <a:graphicData uri="http://schemas.openxmlformats.org/presentationml/2006/ole">
            <p:oleObj spid="_x0000_s712706" name="Equation" r:id="rId4" imgW="4012920" imgH="2336760" progId="Equation.3">
              <p:embed/>
            </p:oleObj>
          </a:graphicData>
        </a:graphic>
      </p:graphicFrame>
      <p:pic>
        <p:nvPicPr>
          <p:cNvPr id="712708" name="Picture 4"/>
          <p:cNvPicPr>
            <a:picLocks noChangeAspect="1" noChangeArrowheads="1"/>
          </p:cNvPicPr>
          <p:nvPr/>
        </p:nvPicPr>
        <p:blipFill>
          <a:blip r:embed="rId5" cstate="print"/>
          <a:srcRect/>
          <a:stretch>
            <a:fillRect/>
          </a:stretch>
        </p:blipFill>
        <p:spPr bwMode="auto">
          <a:xfrm>
            <a:off x="377504" y="2680920"/>
            <a:ext cx="5636966" cy="3618615"/>
          </a:xfrm>
          <a:prstGeom prst="rect">
            <a:avLst/>
          </a:prstGeom>
          <a:noFill/>
          <a:ln w="9525">
            <a:noFill/>
            <a:miter lim="800000"/>
            <a:headEnd/>
            <a:tailEnd/>
          </a:ln>
          <a:effectLst/>
        </p:spPr>
      </p:pic>
      <p:pic>
        <p:nvPicPr>
          <p:cNvPr id="712707" name="Picture 3"/>
          <p:cNvPicPr>
            <a:picLocks noChangeAspect="1" noChangeArrowheads="1"/>
          </p:cNvPicPr>
          <p:nvPr/>
        </p:nvPicPr>
        <p:blipFill>
          <a:blip r:embed="rId6" cstate="print"/>
          <a:srcRect/>
          <a:stretch>
            <a:fillRect/>
          </a:stretch>
        </p:blipFill>
        <p:spPr bwMode="auto">
          <a:xfrm>
            <a:off x="4768953" y="724059"/>
            <a:ext cx="4087300" cy="2803393"/>
          </a:xfrm>
          <a:prstGeom prst="rect">
            <a:avLst/>
          </a:prstGeom>
          <a:solidFill>
            <a:schemeClr val="bg1"/>
          </a:solidFill>
          <a:ln w="9525">
            <a:solidFill>
              <a:srgbClr val="0000FF"/>
            </a:solid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9C998CE0-E786-428B-96F1-9C29936BAD82}" type="slidenum">
              <a:rPr lang="en-US" smtClean="0"/>
              <a:pPr/>
              <a:t>77</a:t>
            </a:fld>
            <a:endParaRPr lang="en-US" dirty="0" smtClean="0"/>
          </a:p>
        </p:txBody>
      </p:sp>
      <p:sp>
        <p:nvSpPr>
          <p:cNvPr id="98307" name="Rectangle 2"/>
          <p:cNvSpPr>
            <a:spLocks noGrp="1" noChangeArrowheads="1"/>
          </p:cNvSpPr>
          <p:nvPr>
            <p:ph type="title"/>
          </p:nvPr>
        </p:nvSpPr>
        <p:spPr>
          <a:xfrm>
            <a:off x="232474" y="186830"/>
            <a:ext cx="8458200" cy="509456"/>
          </a:xfrm>
        </p:spPr>
        <p:txBody>
          <a:bodyPr/>
          <a:lstStyle/>
          <a:p>
            <a:pPr algn="ctr"/>
            <a:r>
              <a:rPr lang="en-US" dirty="0" smtClean="0">
                <a:solidFill>
                  <a:srgbClr val="C00000"/>
                </a:solidFill>
              </a:rPr>
              <a:t>Summary for Stability</a:t>
            </a:r>
          </a:p>
        </p:txBody>
      </p:sp>
      <p:sp>
        <p:nvSpPr>
          <p:cNvPr id="4" name="TextBox 3"/>
          <p:cNvSpPr txBox="1"/>
          <p:nvPr/>
        </p:nvSpPr>
        <p:spPr>
          <a:xfrm>
            <a:off x="77343" y="677411"/>
            <a:ext cx="9007594" cy="4478149"/>
          </a:xfrm>
          <a:prstGeom prst="rect">
            <a:avLst/>
          </a:prstGeom>
          <a:noFill/>
        </p:spPr>
        <p:txBody>
          <a:bodyPr wrap="none" rtlCol="0">
            <a:spAutoFit/>
          </a:bodyPr>
          <a:lstStyle/>
          <a:p>
            <a:r>
              <a:rPr lang="en-US" sz="2000" b="1" dirty="0" smtClean="0"/>
              <a:t>For </a:t>
            </a:r>
            <a:r>
              <a:rPr lang="en-US" sz="2000" b="1" i="1" dirty="0" smtClean="0">
                <a:solidFill>
                  <a:srgbClr val="FF0000"/>
                </a:solidFill>
              </a:rPr>
              <a:t>Stability Loop Gain Analysis </a:t>
            </a:r>
            <a:r>
              <a:rPr lang="en-US" sz="2000" b="1" dirty="0" smtClean="0"/>
              <a:t>all we need is:</a:t>
            </a:r>
          </a:p>
          <a:p>
            <a:pPr marL="342900" indent="-342900">
              <a:buAutoNum type="arabicParenR"/>
            </a:pPr>
            <a:r>
              <a:rPr lang="en-US" b="1" dirty="0" smtClean="0">
                <a:solidFill>
                  <a:srgbClr val="FF0000"/>
                </a:solidFill>
              </a:rPr>
              <a:t>Aol</a:t>
            </a:r>
            <a:r>
              <a:rPr lang="en-US" dirty="0" smtClean="0"/>
              <a:t> – from </a:t>
            </a:r>
            <a:r>
              <a:rPr lang="en-US" dirty="0" smtClean="0">
                <a:solidFill>
                  <a:srgbClr val="0000FF"/>
                </a:solidFill>
              </a:rPr>
              <a:t>op amp </a:t>
            </a:r>
            <a:r>
              <a:rPr lang="en-US" dirty="0" smtClean="0"/>
              <a:t>data sheet or macromodel</a:t>
            </a:r>
          </a:p>
          <a:p>
            <a:pPr marL="342900" indent="-342900">
              <a:buAutoNum type="arabicParenR"/>
            </a:pPr>
            <a:r>
              <a:rPr lang="en-US" b="1" dirty="0" err="1" smtClean="0">
                <a:solidFill>
                  <a:srgbClr val="FF0000"/>
                </a:solidFill>
              </a:rPr>
              <a:t>Zo</a:t>
            </a:r>
            <a:r>
              <a:rPr lang="en-US" dirty="0" smtClean="0"/>
              <a:t> – Op Amp open loop, small signal AC output impedance </a:t>
            </a:r>
          </a:p>
          <a:p>
            <a:pPr marL="342900" indent="-342900"/>
            <a:r>
              <a:rPr lang="en-US" dirty="0" smtClean="0"/>
              <a:t>              from </a:t>
            </a:r>
            <a:r>
              <a:rPr lang="en-US" dirty="0" smtClean="0">
                <a:solidFill>
                  <a:srgbClr val="0000FF"/>
                </a:solidFill>
              </a:rPr>
              <a:t>op amp </a:t>
            </a:r>
            <a:r>
              <a:rPr lang="en-US" dirty="0" smtClean="0"/>
              <a:t>data sheet or macromodel</a:t>
            </a:r>
          </a:p>
          <a:p>
            <a:pPr marL="342900" indent="-342900"/>
            <a:r>
              <a:rPr lang="en-US" b="1" dirty="0" smtClean="0">
                <a:solidFill>
                  <a:srgbClr val="FF0000"/>
                </a:solidFill>
              </a:rPr>
              <a:t>3) 1/</a:t>
            </a:r>
            <a:r>
              <a:rPr lang="en-US" b="1" dirty="0" smtClean="0">
                <a:solidFill>
                  <a:srgbClr val="FF0000"/>
                </a:solidFill>
                <a:latin typeface="Symbol" pitchFamily="18" charset="2"/>
              </a:rPr>
              <a:t>b</a:t>
            </a:r>
            <a:r>
              <a:rPr lang="en-US" dirty="0" smtClean="0">
                <a:latin typeface="Symbol" pitchFamily="18" charset="2"/>
              </a:rPr>
              <a:t> </a:t>
            </a:r>
            <a:r>
              <a:rPr lang="en-US" dirty="0" smtClean="0">
                <a:latin typeface="+mj-lt"/>
              </a:rPr>
              <a:t>– basic by </a:t>
            </a:r>
            <a:r>
              <a:rPr lang="en-US" dirty="0" smtClean="0">
                <a:solidFill>
                  <a:srgbClr val="008000"/>
                </a:solidFill>
                <a:latin typeface="+mj-lt"/>
              </a:rPr>
              <a:t>application</a:t>
            </a:r>
            <a:r>
              <a:rPr lang="en-US" dirty="0" smtClean="0">
                <a:latin typeface="+mj-lt"/>
              </a:rPr>
              <a:t>, modified for stability</a:t>
            </a:r>
          </a:p>
          <a:p>
            <a:pPr marL="342900" indent="-342900"/>
            <a:r>
              <a:rPr lang="en-US" b="1" dirty="0" smtClean="0">
                <a:solidFill>
                  <a:srgbClr val="FF0000"/>
                </a:solidFill>
              </a:rPr>
              <a:t>4) </a:t>
            </a:r>
            <a:r>
              <a:rPr lang="en-US" b="1" dirty="0" err="1" smtClean="0">
                <a:solidFill>
                  <a:srgbClr val="FF0000"/>
                </a:solidFill>
              </a:rPr>
              <a:t>Z_Load</a:t>
            </a:r>
            <a:r>
              <a:rPr lang="en-US" dirty="0" smtClean="0"/>
              <a:t> – given by </a:t>
            </a:r>
            <a:r>
              <a:rPr lang="en-US" dirty="0" smtClean="0">
                <a:solidFill>
                  <a:srgbClr val="008000"/>
                </a:solidFill>
              </a:rPr>
              <a:t>application</a:t>
            </a:r>
            <a:r>
              <a:rPr lang="en-US" dirty="0" smtClean="0"/>
              <a:t> </a:t>
            </a:r>
          </a:p>
          <a:p>
            <a:pPr marL="342900" indent="-342900"/>
            <a:endParaRPr lang="en-US" sz="1100" dirty="0" smtClean="0"/>
          </a:p>
          <a:p>
            <a:pPr marL="342900" indent="-342900"/>
            <a:r>
              <a:rPr lang="en-US" sz="2000" b="1" dirty="0" smtClean="0"/>
              <a:t>Stability General Comments:</a:t>
            </a:r>
          </a:p>
          <a:p>
            <a:pPr marL="342900" indent="-342900">
              <a:buFont typeface="+mj-lt"/>
              <a:buAutoNum type="arabicParenR"/>
            </a:pPr>
            <a:r>
              <a:rPr lang="en-US" dirty="0" smtClean="0"/>
              <a:t>Stability by modifying 1/</a:t>
            </a:r>
            <a:r>
              <a:rPr lang="en-US" dirty="0" smtClean="0">
                <a:latin typeface="Symbol" pitchFamily="18" charset="2"/>
              </a:rPr>
              <a:t>b</a:t>
            </a:r>
            <a:r>
              <a:rPr lang="en-US" dirty="0" smtClean="0"/>
              <a:t> will decrease closed loop bandwidth</a:t>
            </a:r>
          </a:p>
          <a:p>
            <a:pPr marL="342900" indent="-342900">
              <a:buFont typeface="+mj-lt"/>
              <a:buAutoNum type="arabicParenR"/>
            </a:pPr>
            <a:r>
              <a:rPr lang="en-US" dirty="0" smtClean="0"/>
              <a:t>Stability compensation can slow large signal response (charging of caps) – check it</a:t>
            </a:r>
          </a:p>
          <a:p>
            <a:pPr marL="342900" indent="-342900">
              <a:buFont typeface="+mj-lt"/>
              <a:buAutoNum type="arabicParenR"/>
            </a:pPr>
            <a:r>
              <a:rPr lang="en-US" dirty="0" smtClean="0"/>
              <a:t>Simulate AC Transfer function (Closed Loop AC Response) as final check</a:t>
            </a:r>
          </a:p>
          <a:p>
            <a:pPr marL="342900" indent="-342900">
              <a:buFont typeface="+mj-lt"/>
              <a:buAutoNum type="arabicParenR"/>
            </a:pPr>
            <a:r>
              <a:rPr lang="en-US" dirty="0" smtClean="0"/>
              <a:t>Simulate Small Signal Transient Response as final check</a:t>
            </a:r>
          </a:p>
          <a:p>
            <a:pPr marL="342900" indent="-342900">
              <a:buFont typeface="+mj-lt"/>
              <a:buAutoNum type="arabicParenR"/>
            </a:pPr>
            <a:r>
              <a:rPr lang="en-US" dirty="0" smtClean="0"/>
              <a:t>DC operation in the lab does not guarantee stability</a:t>
            </a:r>
          </a:p>
          <a:p>
            <a:pPr marL="342900" indent="-342900">
              <a:buFont typeface="+mj-lt"/>
              <a:buAutoNum type="arabicParenR"/>
            </a:pPr>
            <a:r>
              <a:rPr lang="en-US" dirty="0" smtClean="0"/>
              <a:t>Marginal stability can cause undesired overshoot and ringing</a:t>
            </a:r>
          </a:p>
          <a:p>
            <a:pPr marL="342900" indent="-342900">
              <a:buFont typeface="+mj-lt"/>
              <a:buAutoNum type="arabicParenR"/>
            </a:pPr>
            <a:r>
              <a:rPr lang="en-US" dirty="0" smtClean="0"/>
              <a:t>DC circuits can get real world transient inputs from supplies, inputs, or output</a:t>
            </a:r>
          </a:p>
          <a:p>
            <a:pPr marL="342900" indent="-342900">
              <a:buFont typeface="+mj-lt"/>
              <a:buAutoNum type="arabicParenR"/>
            </a:pPr>
            <a:r>
              <a:rPr lang="en-US" dirty="0" smtClean="0"/>
              <a:t>That ringing in your circuit is </a:t>
            </a:r>
            <a:r>
              <a:rPr lang="en-US" i="1" dirty="0" smtClean="0"/>
              <a:t>not</a:t>
            </a:r>
            <a:r>
              <a:rPr lang="en-US" dirty="0" smtClean="0"/>
              <a:t> your Grandmother’s dial telephone</a:t>
            </a:r>
            <a:endParaRPr lang="en-US" dirty="0"/>
          </a:p>
        </p:txBody>
      </p:sp>
      <p:pic>
        <p:nvPicPr>
          <p:cNvPr id="1036290" name="Picture 2" descr="http://g-ecx.images-amazon.com/images/G/01/askville/1074208_7488421_mywrite/cr64_black.jpg"/>
          <p:cNvPicPr>
            <a:picLocks noChangeAspect="1" noChangeArrowheads="1"/>
          </p:cNvPicPr>
          <p:nvPr/>
        </p:nvPicPr>
        <p:blipFill>
          <a:blip r:embed="rId4" cstate="print"/>
          <a:srcRect/>
          <a:stretch>
            <a:fillRect/>
          </a:stretch>
        </p:blipFill>
        <p:spPr bwMode="auto">
          <a:xfrm>
            <a:off x="4820349" y="5046847"/>
            <a:ext cx="1270058" cy="1698249"/>
          </a:xfrm>
          <a:prstGeom prst="rect">
            <a:avLst/>
          </a:prstGeom>
          <a:noFill/>
        </p:spPr>
      </p:pic>
      <p:pic>
        <p:nvPicPr>
          <p:cNvPr id="1036292" name="Picture 4"/>
          <p:cNvPicPr>
            <a:picLocks noChangeAspect="1" noChangeArrowheads="1"/>
          </p:cNvPicPr>
          <p:nvPr/>
        </p:nvPicPr>
        <p:blipFill>
          <a:blip r:embed="rId5" cstate="print"/>
          <a:srcRect/>
          <a:stretch>
            <a:fillRect/>
          </a:stretch>
        </p:blipFill>
        <p:spPr bwMode="auto">
          <a:xfrm>
            <a:off x="1249960" y="5087706"/>
            <a:ext cx="2782810" cy="1694793"/>
          </a:xfrm>
          <a:prstGeom prst="rect">
            <a:avLst/>
          </a:prstGeom>
          <a:solidFill>
            <a:schemeClr val="bg1"/>
          </a:solidFill>
          <a:ln w="9525">
            <a:noFill/>
            <a:miter lim="800000"/>
            <a:headEnd/>
            <a:tailEnd/>
          </a:ln>
          <a:effectLst/>
        </p:spPr>
      </p:pic>
      <p:graphicFrame>
        <p:nvGraphicFramePr>
          <p:cNvPr id="8" name="Object 7"/>
          <p:cNvGraphicFramePr>
            <a:graphicFrameLocks noChangeAspect="1"/>
          </p:cNvGraphicFramePr>
          <p:nvPr/>
        </p:nvGraphicFramePr>
        <p:xfrm>
          <a:off x="4010811" y="5400412"/>
          <a:ext cx="854803" cy="854803"/>
        </p:xfrm>
        <a:graphic>
          <a:graphicData uri="http://schemas.openxmlformats.org/presentationml/2006/ole">
            <p:oleObj spid="_x0000_s1325058" name="Equation" r:id="rId6" imgW="266400" imgH="266400" progId="Equation.3">
              <p:embed/>
            </p:oleObj>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9C998CE0-E786-428B-96F1-9C29936BAD82}" type="slidenum">
              <a:rPr lang="en-US" smtClean="0"/>
              <a:pPr/>
              <a:t>78</a:t>
            </a:fld>
            <a:endParaRPr lang="en-US" dirty="0" smtClean="0"/>
          </a:p>
        </p:txBody>
      </p:sp>
      <p:sp>
        <p:nvSpPr>
          <p:cNvPr id="4" name="Rectangle 3"/>
          <p:cNvSpPr/>
          <p:nvPr/>
        </p:nvSpPr>
        <p:spPr>
          <a:xfrm>
            <a:off x="266454" y="194465"/>
            <a:ext cx="8445745" cy="954107"/>
          </a:xfrm>
          <a:prstGeom prst="rect">
            <a:avLst/>
          </a:prstGeom>
          <a:solidFill>
            <a:schemeClr val="bg1"/>
          </a:solidFill>
          <a:ln w="19050">
            <a:noFill/>
          </a:ln>
        </p:spPr>
        <p:txBody>
          <a:bodyPr wrap="square">
            <a:spAutoFit/>
          </a:bodyPr>
          <a:lstStyle/>
          <a:p>
            <a:r>
              <a:rPr lang="en-US" sz="2400" b="1" dirty="0" smtClean="0"/>
              <a:t>Additional Design Resources:</a:t>
            </a:r>
          </a:p>
          <a:p>
            <a:r>
              <a:rPr lang="en-US" sz="2400" b="1" dirty="0" smtClean="0">
                <a:solidFill>
                  <a:srgbClr val="FF0000"/>
                </a:solidFill>
                <a:hlinkClick r:id="rId3"/>
              </a:rPr>
              <a:t>http://www.ti.com/ww/en/analog/precision-designs/</a:t>
            </a:r>
            <a:endParaRPr lang="en-US" sz="2400" b="1" dirty="0" smtClean="0">
              <a:solidFill>
                <a:srgbClr val="FF0000"/>
              </a:solidFill>
            </a:endParaRPr>
          </a:p>
          <a:p>
            <a:endParaRPr lang="en-US" sz="800" b="1" dirty="0">
              <a:solidFill>
                <a:srgbClr val="FF0000"/>
              </a:solidFill>
            </a:endParaRPr>
          </a:p>
        </p:txBody>
      </p:sp>
      <p:sp>
        <p:nvSpPr>
          <p:cNvPr id="1347585" name="Rectangle 1"/>
          <p:cNvSpPr>
            <a:spLocks noChangeArrowheads="1"/>
          </p:cNvSpPr>
          <p:nvPr/>
        </p:nvSpPr>
        <p:spPr bwMode="auto">
          <a:xfrm>
            <a:off x="211016" y="1098051"/>
            <a:ext cx="9144000" cy="12157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TI Precision Designs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CC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C0000"/>
                </a:solidFill>
                <a:effectLst/>
                <a:latin typeface="Arial" pitchFamily="34" charset="0"/>
                <a:cs typeface="Arial" pitchFamily="34" charset="0"/>
              </a:rPr>
              <a:t>Three design levels from the desks of our analog experts.</a:t>
            </a:r>
            <a:endParaRPr kumimoji="0" lang="en-US" sz="1300" b="1" i="0" u="none" strike="noStrike" cap="none" normalizeH="0" baseline="0" dirty="0" smtClean="0">
              <a:ln>
                <a:noFill/>
              </a:ln>
              <a:solidFill>
                <a:srgbClr val="CC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8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47586" name="Picture 2" descr="http://www.ti.com/ww/en/analog/precision-designs/images/xTI_precision_710x134.jpg.pagespeed.ic.SbzIcUuoxv.jpg"/>
          <p:cNvPicPr>
            <a:picLocks noChangeAspect="1" noChangeArrowheads="1"/>
          </p:cNvPicPr>
          <p:nvPr/>
        </p:nvPicPr>
        <p:blipFill>
          <a:blip r:embed="rId4" cstate="print"/>
          <a:srcRect/>
          <a:stretch>
            <a:fillRect/>
          </a:stretch>
        </p:blipFill>
        <p:spPr bwMode="auto">
          <a:xfrm>
            <a:off x="272910" y="2279053"/>
            <a:ext cx="8002182" cy="1510271"/>
          </a:xfrm>
          <a:prstGeom prst="rect">
            <a:avLst/>
          </a:prstGeom>
          <a:noFill/>
        </p:spPr>
      </p:pic>
      <p:sp>
        <p:nvSpPr>
          <p:cNvPr id="1347587" name="Rectangle 3"/>
          <p:cNvSpPr>
            <a:spLocks noChangeArrowheads="1"/>
          </p:cNvSpPr>
          <p:nvPr/>
        </p:nvSpPr>
        <p:spPr bwMode="auto">
          <a:xfrm>
            <a:off x="291403" y="4075258"/>
            <a:ext cx="6630982" cy="247760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TI Precision Designs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Hub blog</a:t>
            </a:r>
          </a:p>
          <a:p>
            <a:pPr marL="0" marR="0" lvl="0" indent="0" algn="l" defTabSz="914400" rtl="0" eaLnBrk="1" fontAlgn="base" latinLnBrk="0" hangingPunct="1">
              <a:lnSpc>
                <a:spcPct val="100000"/>
              </a:lnSpc>
              <a:spcBef>
                <a:spcPct val="0"/>
              </a:spcBef>
              <a:spcAft>
                <a:spcPct val="0"/>
              </a:spcAft>
              <a:buClrTx/>
              <a:buSzTx/>
              <a:buFontTx/>
              <a:buNone/>
              <a:tabLst/>
            </a:pPr>
            <a:endParaRPr lang="en-US" sz="13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3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  </a:t>
            </a:r>
            <a:r>
              <a:rPr kumimoji="0" lang="en-US" sz="6600" b="0" i="0" u="none" strike="noStrike" cap="none" normalizeH="0" baseline="0" dirty="0" smtClean="0">
                <a:ln>
                  <a:noFill/>
                </a:ln>
                <a:solidFill>
                  <a:schemeClr val="tx1"/>
                </a:solidFill>
                <a:effectLst/>
                <a:latin typeface="Arial" pitchFamily="34" charset="0"/>
                <a:cs typeface="Arial" pitchFamily="34" charset="0"/>
              </a:rPr>
              <a:t/>
            </a:r>
            <a:br>
              <a:rPr kumimoji="0" lang="en-US" sz="66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Get tips, tricks and techniques from TI precision analog experts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47588" name="Picture 4" descr="Precision Hub blog"/>
          <p:cNvPicPr>
            <a:picLocks noChangeAspect="1" noChangeArrowheads="1"/>
          </p:cNvPicPr>
          <p:nvPr/>
        </p:nvPicPr>
        <p:blipFill>
          <a:blip r:embed="rId5" cstate="print"/>
          <a:srcRect/>
          <a:stretch>
            <a:fillRect/>
          </a:stretch>
        </p:blipFill>
        <p:spPr bwMode="auto">
          <a:xfrm>
            <a:off x="406224" y="4793532"/>
            <a:ext cx="1905000" cy="1047750"/>
          </a:xfrm>
          <a:prstGeom prst="rect">
            <a:avLst/>
          </a:prstGeom>
          <a:noFill/>
        </p:spPr>
      </p:pic>
      <p:cxnSp>
        <p:nvCxnSpPr>
          <p:cNvPr id="10" name="Straight Connector 9"/>
          <p:cNvCxnSpPr/>
          <p:nvPr/>
        </p:nvCxnSpPr>
        <p:spPr>
          <a:xfrm>
            <a:off x="0" y="1121418"/>
            <a:ext cx="9144000" cy="659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4036566"/>
            <a:ext cx="9144000" cy="659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9C998CE0-E786-428B-96F1-9C29936BAD82}" type="slidenum">
              <a:rPr lang="en-US" smtClean="0"/>
              <a:pPr/>
              <a:t>79</a:t>
            </a:fld>
            <a:endParaRPr lang="en-US" dirty="0" smtClean="0"/>
          </a:p>
        </p:txBody>
      </p:sp>
      <p:sp>
        <p:nvSpPr>
          <p:cNvPr id="4" name="Rectangle 3"/>
          <p:cNvSpPr/>
          <p:nvPr/>
        </p:nvSpPr>
        <p:spPr>
          <a:xfrm>
            <a:off x="266455" y="252522"/>
            <a:ext cx="8703374" cy="584775"/>
          </a:xfrm>
          <a:prstGeom prst="rect">
            <a:avLst/>
          </a:prstGeom>
          <a:solidFill>
            <a:schemeClr val="bg1"/>
          </a:solidFill>
          <a:ln w="19050">
            <a:noFill/>
          </a:ln>
        </p:spPr>
        <p:txBody>
          <a:bodyPr wrap="square">
            <a:spAutoFit/>
          </a:bodyPr>
          <a:lstStyle/>
          <a:p>
            <a:r>
              <a:rPr lang="en-US" sz="2400" b="1" dirty="0" smtClean="0"/>
              <a:t>Technical Support:  </a:t>
            </a:r>
            <a:r>
              <a:rPr lang="en-US" sz="2400" b="1" dirty="0" smtClean="0">
                <a:solidFill>
                  <a:srgbClr val="FF0000"/>
                </a:solidFill>
                <a:hlinkClick r:id="rId3"/>
              </a:rPr>
              <a:t>http://e2e.ti.com/</a:t>
            </a:r>
            <a:endParaRPr lang="en-US" sz="2400" b="1" dirty="0" smtClean="0">
              <a:solidFill>
                <a:srgbClr val="FF0000"/>
              </a:solidFill>
            </a:endParaRPr>
          </a:p>
          <a:p>
            <a:endParaRPr lang="en-US" sz="800" b="1" dirty="0">
              <a:solidFill>
                <a:srgbClr val="FF0000"/>
              </a:solidFill>
            </a:endParaRPr>
          </a:p>
        </p:txBody>
      </p:sp>
      <p:pic>
        <p:nvPicPr>
          <p:cNvPr id="1519618" name="Picture 2"/>
          <p:cNvPicPr>
            <a:picLocks noChangeAspect="1" noChangeArrowheads="1"/>
          </p:cNvPicPr>
          <p:nvPr/>
        </p:nvPicPr>
        <p:blipFill>
          <a:blip r:embed="rId4" cstate="print"/>
          <a:srcRect l="7143" t="17708" r="8452" b="29688"/>
          <a:stretch>
            <a:fillRect/>
          </a:stretch>
        </p:blipFill>
        <p:spPr bwMode="auto">
          <a:xfrm>
            <a:off x="87084" y="928914"/>
            <a:ext cx="8969829" cy="4472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r>
              <a:rPr lang="en-US" sz="2800" dirty="0" smtClean="0">
                <a:solidFill>
                  <a:srgbClr val="C00000"/>
                </a:solidFill>
              </a:rPr>
              <a:t>Recognize Amplifier Stability Issues</a:t>
            </a:r>
          </a:p>
        </p:txBody>
      </p:sp>
      <p:sp>
        <p:nvSpPr>
          <p:cNvPr id="82948" name="Rectangle 3"/>
          <p:cNvSpPr>
            <a:spLocks noGrp="1" noChangeArrowheads="1"/>
          </p:cNvSpPr>
          <p:nvPr>
            <p:ph type="body" idx="1"/>
          </p:nvPr>
        </p:nvSpPr>
        <p:spPr>
          <a:xfrm>
            <a:off x="333375" y="881063"/>
            <a:ext cx="8455025" cy="863847"/>
          </a:xfrm>
        </p:spPr>
        <p:txBody>
          <a:bodyPr/>
          <a:lstStyle/>
          <a:p>
            <a:r>
              <a:rPr lang="en-US" u="sng" dirty="0" smtClean="0"/>
              <a:t>Gain / Phase Analyzer - Frequency Domain:</a:t>
            </a:r>
            <a:r>
              <a:rPr lang="en-US" dirty="0" smtClean="0"/>
              <a:t>  </a:t>
            </a:r>
          </a:p>
          <a:p>
            <a:pPr>
              <a:buNone/>
            </a:pPr>
            <a:r>
              <a:rPr lang="en-US" dirty="0" smtClean="0"/>
              <a:t>   - Peaking, Unexpected Gains, Rapid Phase Shifts </a:t>
            </a:r>
          </a:p>
        </p:txBody>
      </p:sp>
      <p:pic>
        <p:nvPicPr>
          <p:cNvPr id="82949" name="Picture 11"/>
          <p:cNvPicPr>
            <a:picLocks noChangeAspect="1" noChangeArrowheads="1"/>
          </p:cNvPicPr>
          <p:nvPr/>
        </p:nvPicPr>
        <p:blipFill>
          <a:blip r:embed="rId3" cstate="print"/>
          <a:srcRect/>
          <a:stretch>
            <a:fillRect/>
          </a:stretch>
        </p:blipFill>
        <p:spPr bwMode="auto">
          <a:xfrm>
            <a:off x="371475" y="1808163"/>
            <a:ext cx="7972425" cy="4103687"/>
          </a:xfrm>
          <a:prstGeom prst="rect">
            <a:avLst/>
          </a:prstGeom>
          <a:noFill/>
          <a:ln w="9525">
            <a:noFill/>
            <a:miter lim="800000"/>
            <a:headEnd/>
            <a:tailEnd/>
          </a:ln>
        </p:spPr>
      </p:pic>
      <p:sp>
        <p:nvSpPr>
          <p:cNvPr id="5"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DBB906B5-8184-4FDD-AC60-86F5D49E35A7}" type="slidenum">
              <a:rPr lang="en-US" smtClean="0"/>
              <a:pPr/>
              <a:t>80</a:t>
            </a:fld>
            <a:endParaRPr lang="en-US" dirty="0" smtClean="0"/>
          </a:p>
        </p:txBody>
      </p:sp>
      <p:sp>
        <p:nvSpPr>
          <p:cNvPr id="100355" name="Rectangle 2"/>
          <p:cNvSpPr>
            <a:spLocks noGrp="1" noChangeArrowheads="1"/>
          </p:cNvSpPr>
          <p:nvPr>
            <p:ph type="title"/>
          </p:nvPr>
        </p:nvSpPr>
        <p:spPr>
          <a:xfrm>
            <a:off x="256173" y="236535"/>
            <a:ext cx="8650288" cy="814388"/>
          </a:xfrm>
        </p:spPr>
        <p:txBody>
          <a:bodyPr/>
          <a:lstStyle/>
          <a:p>
            <a:pPr algn="ctr"/>
            <a:r>
              <a:rPr lang="en-US" dirty="0" smtClean="0">
                <a:solidFill>
                  <a:srgbClr val="C00000"/>
                </a:solidFill>
              </a:rPr>
              <a:t>Acknowledgements</a:t>
            </a:r>
          </a:p>
        </p:txBody>
      </p:sp>
      <p:sp>
        <p:nvSpPr>
          <p:cNvPr id="4" name="Rectangle 3"/>
          <p:cNvSpPr/>
          <p:nvPr/>
        </p:nvSpPr>
        <p:spPr>
          <a:xfrm>
            <a:off x="166456" y="5488840"/>
            <a:ext cx="6309360" cy="584775"/>
          </a:xfrm>
          <a:prstGeom prst="rect">
            <a:avLst/>
          </a:prstGeom>
        </p:spPr>
        <p:txBody>
          <a:bodyPr wrap="square">
            <a:spAutoFit/>
          </a:bodyPr>
          <a:lstStyle/>
          <a:p>
            <a:r>
              <a:rPr lang="en-US" sz="1600" b="1" dirty="0" smtClean="0"/>
              <a:t>Jerald Graeme Books:</a:t>
            </a:r>
            <a:endParaRPr lang="en-US" sz="1600" b="1" dirty="0" smtClean="0">
              <a:hlinkClick r:id="rId3"/>
            </a:endParaRPr>
          </a:p>
          <a:p>
            <a:r>
              <a:rPr lang="en-US" sz="1600" dirty="0" smtClean="0">
                <a:hlinkClick r:id="rId3"/>
              </a:rPr>
              <a:t>http://www.amazon.com/Jerald-G.-Graeme/e/B001HO9X60</a:t>
            </a:r>
            <a:endParaRPr lang="en-US" sz="1600" dirty="0"/>
          </a:p>
        </p:txBody>
      </p:sp>
      <p:sp>
        <p:nvSpPr>
          <p:cNvPr id="5" name="TextBox 4"/>
          <p:cNvSpPr txBox="1"/>
          <p:nvPr/>
        </p:nvSpPr>
        <p:spPr>
          <a:xfrm>
            <a:off x="117107" y="1005840"/>
            <a:ext cx="8973553" cy="4431983"/>
          </a:xfrm>
          <a:prstGeom prst="rect">
            <a:avLst/>
          </a:prstGeom>
          <a:noFill/>
        </p:spPr>
        <p:txBody>
          <a:bodyPr wrap="square" rtlCol="0">
            <a:spAutoFit/>
          </a:bodyPr>
          <a:lstStyle/>
          <a:p>
            <a:r>
              <a:rPr lang="en-US" b="1" i="1" dirty="0" smtClean="0"/>
              <a:t>A special thanks to Jerald Graeme, whom we honorably dub </a:t>
            </a:r>
          </a:p>
          <a:p>
            <a:r>
              <a:rPr lang="en-US" b="1" i="1" dirty="0" smtClean="0"/>
              <a:t>“The Godfather of 1/</a:t>
            </a:r>
            <a:r>
              <a:rPr lang="en-US" b="1" i="1" dirty="0" smtClean="0">
                <a:latin typeface="Symbol" pitchFamily="18" charset="2"/>
              </a:rPr>
              <a:t>b</a:t>
            </a:r>
            <a:r>
              <a:rPr lang="en-US" b="1" i="1" dirty="0" smtClean="0"/>
              <a:t>” for his work at Burr-Brown Corporation, et ali, in research and writing about Op Amp Stability using 1/</a:t>
            </a:r>
            <a:r>
              <a:rPr lang="en-US" b="1" i="1" dirty="0" smtClean="0">
                <a:latin typeface="Symbol" pitchFamily="18" charset="2"/>
              </a:rPr>
              <a:t>b.</a:t>
            </a:r>
            <a:r>
              <a:rPr lang="en-US" b="1" i="1" dirty="0" smtClean="0"/>
              <a:t> </a:t>
            </a:r>
          </a:p>
          <a:p>
            <a:endParaRPr lang="en-US" dirty="0" smtClean="0"/>
          </a:p>
          <a:p>
            <a:r>
              <a:rPr lang="en-US" sz="1600" b="1" dirty="0" smtClean="0"/>
              <a:t>Jerald Graeme Brief Biography:</a:t>
            </a:r>
          </a:p>
          <a:p>
            <a:r>
              <a:rPr lang="en-US" sz="1400" dirty="0" smtClean="0"/>
              <a:t>From: </a:t>
            </a:r>
            <a:r>
              <a:rPr lang="en-US" sz="1400" dirty="0" smtClean="0">
                <a:hlinkClick r:id="rId4"/>
              </a:rPr>
              <a:t>http://electronicdesign.com/analog/jerald-graeme</a:t>
            </a:r>
            <a:endParaRPr lang="en-US" sz="1400" dirty="0" smtClean="0"/>
          </a:p>
          <a:p>
            <a:endParaRPr lang="en-US" sz="1200" dirty="0" smtClean="0"/>
          </a:p>
          <a:p>
            <a:r>
              <a:rPr lang="en-US" sz="1400" dirty="0" smtClean="0"/>
              <a:t>When ICs and op amps were separate devices, Jerald Graeme was among  the first to develop a combined IC op amp while at Burr-Brown, in a 1968 team effort with Motorola. He designed many more op amps and video amplifiers whose precision, high speed, or low drift amplification made them a very useful component in a variety of analog applications. Nine U.S. patents and numerous foreign counterparts resulted from these designs. The internationally acknowledged authority on electronic amplifiers wrote five very popular books about op amps, the latest being Photodiode Amplifiers: Op Amp Solutions and Optimizing Op Amp Performance. The latter, subtitled "A new approach for maximizing op amp behavior in circuit designs without extensive mathematical analysis," offers design equations and models that reflect real-world op amp behavior and makes analysis of difficult-looking configurations easy. Graeme's earlier books are: Op Amps: Design and Application, Designing with Operational Amplifiers, and Amplifier Applications of Op Amps. He expects signal processing with op amps to be the domain of digital devices, but they will still require an analog interface to integrate with real-world items like process control or avionics.</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DBB906B5-8184-4FDD-AC60-86F5D49E35A7}" type="slidenum">
              <a:rPr lang="en-US" smtClean="0"/>
              <a:pPr/>
              <a:t>81</a:t>
            </a:fld>
            <a:endParaRPr lang="en-US" dirty="0" smtClean="0"/>
          </a:p>
        </p:txBody>
      </p:sp>
      <p:sp>
        <p:nvSpPr>
          <p:cNvPr id="100355" name="Rectangle 2"/>
          <p:cNvSpPr>
            <a:spLocks noGrp="1" noChangeArrowheads="1"/>
          </p:cNvSpPr>
          <p:nvPr>
            <p:ph type="title"/>
          </p:nvPr>
        </p:nvSpPr>
        <p:spPr>
          <a:xfrm>
            <a:off x="239028" y="1330005"/>
            <a:ext cx="8650288" cy="814388"/>
          </a:xfrm>
        </p:spPr>
        <p:txBody>
          <a:bodyPr/>
          <a:lstStyle/>
          <a:p>
            <a:pPr algn="ctr"/>
            <a:r>
              <a:rPr lang="en-US" sz="6000" dirty="0" smtClean="0">
                <a:solidFill>
                  <a:srgbClr val="C00000"/>
                </a:solidFill>
              </a:rPr>
              <a:t>Appendix</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DBB906B5-8184-4FDD-AC60-86F5D49E35A7}" type="slidenum">
              <a:rPr lang="en-US" smtClean="0"/>
              <a:pPr/>
              <a:t>82</a:t>
            </a:fld>
            <a:endParaRPr lang="en-US" dirty="0" smtClean="0"/>
          </a:p>
        </p:txBody>
      </p:sp>
      <p:sp>
        <p:nvSpPr>
          <p:cNvPr id="100355" name="Rectangle 2"/>
          <p:cNvSpPr>
            <a:spLocks noGrp="1" noChangeArrowheads="1"/>
          </p:cNvSpPr>
          <p:nvPr>
            <p:ph type="title"/>
          </p:nvPr>
        </p:nvSpPr>
        <p:spPr>
          <a:xfrm>
            <a:off x="170343" y="206055"/>
            <a:ext cx="8650288" cy="814388"/>
          </a:xfrm>
        </p:spPr>
        <p:txBody>
          <a:bodyPr/>
          <a:lstStyle/>
          <a:p>
            <a:pPr algn="ctr"/>
            <a:r>
              <a:rPr lang="en-US" sz="4400" dirty="0" smtClean="0">
                <a:solidFill>
                  <a:srgbClr val="C00000"/>
                </a:solidFill>
              </a:rPr>
              <a:t>Appendix Index</a:t>
            </a:r>
          </a:p>
        </p:txBody>
      </p:sp>
      <p:sp>
        <p:nvSpPr>
          <p:cNvPr id="4" name="TextBox 3"/>
          <p:cNvSpPr txBox="1"/>
          <p:nvPr/>
        </p:nvSpPr>
        <p:spPr>
          <a:xfrm>
            <a:off x="428624" y="972636"/>
            <a:ext cx="8143875" cy="4924425"/>
          </a:xfrm>
          <a:prstGeom prst="rect">
            <a:avLst/>
          </a:prstGeom>
          <a:noFill/>
        </p:spPr>
        <p:txBody>
          <a:bodyPr wrap="square" rtlCol="0">
            <a:spAutoFit/>
          </a:bodyPr>
          <a:lstStyle/>
          <a:p>
            <a:pPr marL="342900" indent="-342900">
              <a:buFont typeface="+mj-lt"/>
              <a:buAutoNum type="arabicParenR"/>
            </a:pPr>
            <a:r>
              <a:rPr lang="en-US" sz="2000" dirty="0" smtClean="0"/>
              <a:t>  Op Amp Output Impedance</a:t>
            </a:r>
            <a:endParaRPr lang="en-US" sz="2000" i="1" baseline="-25000" dirty="0" smtClean="0"/>
          </a:p>
          <a:p>
            <a:pPr marL="342900" indent="-342900">
              <a:buFont typeface="+mj-lt"/>
              <a:buAutoNum type="arabicParenR"/>
            </a:pPr>
            <a:r>
              <a:rPr lang="en-US" sz="2000" dirty="0" smtClean="0"/>
              <a:t>  Pole and Zero: Magnitude and Phase on Bode Plots</a:t>
            </a:r>
          </a:p>
          <a:p>
            <a:pPr marL="342900" indent="-342900">
              <a:buFont typeface="+mj-lt"/>
              <a:buAutoNum type="arabicParenR"/>
            </a:pPr>
            <a:r>
              <a:rPr lang="en-US" sz="2000" dirty="0" smtClean="0"/>
              <a:t>  Dual Feedback Paths and 1/</a:t>
            </a:r>
            <a:r>
              <a:rPr lang="en-US" sz="2000" dirty="0" smtClean="0">
                <a:latin typeface="Symbol" pitchFamily="18" charset="2"/>
              </a:rPr>
              <a:t>b</a:t>
            </a:r>
          </a:p>
          <a:p>
            <a:pPr marL="342900" indent="-342900">
              <a:buFont typeface="+mj-lt"/>
              <a:buAutoNum type="arabicParenR"/>
            </a:pPr>
            <a:r>
              <a:rPr lang="en-US" sz="2000" dirty="0" smtClean="0"/>
              <a:t>  Non-Loop Stability Problems</a:t>
            </a:r>
          </a:p>
          <a:p>
            <a:pPr marL="342900" indent="-342900">
              <a:buFont typeface="+mj-lt"/>
              <a:buAutoNum type="arabicParenR"/>
            </a:pPr>
            <a:r>
              <a:rPr lang="en-US" sz="2000" dirty="0" smtClean="0"/>
              <a:t>  Stability: Riso  (Output Cload)</a:t>
            </a:r>
          </a:p>
          <a:p>
            <a:pPr marL="342900" indent="-342900">
              <a:buFont typeface="+mj-lt"/>
              <a:buAutoNum type="arabicParenR"/>
            </a:pPr>
            <a:r>
              <a:rPr lang="en-US" sz="2000" dirty="0" smtClean="0"/>
              <a:t>  Stability: High Gain and CF (Output Cload)</a:t>
            </a:r>
          </a:p>
          <a:p>
            <a:pPr marL="342900" indent="-342900">
              <a:buFont typeface="+mj-lt"/>
              <a:buAutoNum type="arabicParenR"/>
            </a:pPr>
            <a:r>
              <a:rPr lang="en-US" sz="2000" dirty="0" smtClean="0"/>
              <a:t>  Stability: CF Non-Inverting (Input Cload)</a:t>
            </a:r>
          </a:p>
          <a:p>
            <a:pPr marL="342900" indent="-342900">
              <a:buFont typeface="+mj-lt"/>
              <a:buAutoNum type="arabicParenR"/>
            </a:pPr>
            <a:r>
              <a:rPr lang="en-US" sz="2000" dirty="0" smtClean="0"/>
              <a:t>  Stability: CF Inverting (Input Cload)</a:t>
            </a:r>
          </a:p>
          <a:p>
            <a:pPr marL="342900" indent="-342900">
              <a:buFont typeface="+mj-lt"/>
              <a:buAutoNum type="arabicParenR"/>
            </a:pPr>
            <a:r>
              <a:rPr lang="en-US" sz="2000" dirty="0" smtClean="0"/>
              <a:t>  Stability: Noise Gain Inverting &amp; Non-Inverting (Output Cload) </a:t>
            </a:r>
          </a:p>
          <a:p>
            <a:pPr marL="342900" indent="-342900">
              <a:buFont typeface="+mj-lt"/>
              <a:buAutoNum type="arabicParenR"/>
            </a:pPr>
            <a:r>
              <a:rPr lang="en-US" sz="2000" dirty="0" smtClean="0"/>
              <a:t> Stability: Noise Gain and CF (Output Cload)</a:t>
            </a:r>
          </a:p>
          <a:p>
            <a:pPr marL="342900" indent="-342900">
              <a:buFont typeface="+mj-lt"/>
              <a:buAutoNum type="arabicParenR"/>
            </a:pPr>
            <a:r>
              <a:rPr lang="en-US" sz="2000" dirty="0" smtClean="0"/>
              <a:t> Stability: Output Pin Compensation (Output Cload)</a:t>
            </a:r>
          </a:p>
          <a:p>
            <a:pPr marL="342900" indent="-342900"/>
            <a:r>
              <a:rPr lang="en-US" sz="2000" dirty="0" smtClean="0"/>
              <a:t>12) Stability: Riso w/Dual Feedback (Output Cload) </a:t>
            </a:r>
          </a:p>
          <a:p>
            <a:pPr marL="342900" indent="-342900"/>
            <a:r>
              <a:rPr lang="en-US" sz="2000" dirty="0" smtClean="0"/>
              <a:t>                     – Zo, 1/</a:t>
            </a:r>
            <a:r>
              <a:rPr lang="en-US" sz="2000" dirty="0" smtClean="0">
                <a:latin typeface="Symbol" pitchFamily="18" charset="2"/>
              </a:rPr>
              <a:t>b</a:t>
            </a:r>
            <a:r>
              <a:rPr lang="en-US" sz="2000" dirty="0" smtClean="0"/>
              <a:t>, Aol Technique</a:t>
            </a:r>
          </a:p>
          <a:p>
            <a:pPr marL="342900" indent="-342900"/>
            <a:r>
              <a:rPr lang="en-US" sz="2000" dirty="0" smtClean="0"/>
              <a:t>13) Stability: Discrete Difference Amplifier (Output Cload)</a:t>
            </a:r>
          </a:p>
          <a:p>
            <a:endParaRPr lang="en-US" sz="1600" dirty="0" smtClean="0">
              <a:solidFill>
                <a:srgbClr val="92D050"/>
              </a:solidFill>
            </a:endParaRPr>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DBB906B5-8184-4FDD-AC60-86F5D49E35A7}" type="slidenum">
              <a:rPr lang="en-US" smtClean="0"/>
              <a:pPr/>
              <a:t>83</a:t>
            </a:fld>
            <a:endParaRPr lang="en-US" dirty="0" smtClean="0"/>
          </a:p>
        </p:txBody>
      </p:sp>
      <p:sp>
        <p:nvSpPr>
          <p:cNvPr id="100355" name="Rectangle 2"/>
          <p:cNvSpPr>
            <a:spLocks noGrp="1" noChangeArrowheads="1"/>
          </p:cNvSpPr>
          <p:nvPr>
            <p:ph type="title"/>
          </p:nvPr>
        </p:nvSpPr>
        <p:spPr>
          <a:xfrm>
            <a:off x="160818" y="234630"/>
            <a:ext cx="8650288" cy="460695"/>
          </a:xfrm>
        </p:spPr>
        <p:txBody>
          <a:bodyPr/>
          <a:lstStyle/>
          <a:p>
            <a:pPr algn="ctr"/>
            <a:r>
              <a:rPr lang="en-US" sz="3600" dirty="0" smtClean="0">
                <a:solidFill>
                  <a:srgbClr val="C00000"/>
                </a:solidFill>
              </a:rPr>
              <a:t>Appendix Index</a:t>
            </a:r>
          </a:p>
        </p:txBody>
      </p:sp>
      <p:pic>
        <p:nvPicPr>
          <p:cNvPr id="1227781" name="Picture 5"/>
          <p:cNvPicPr>
            <a:picLocks noChangeAspect="1" noChangeArrowheads="1"/>
          </p:cNvPicPr>
          <p:nvPr/>
        </p:nvPicPr>
        <p:blipFill>
          <a:blip r:embed="rId3" cstate="print"/>
          <a:srcRect/>
          <a:stretch>
            <a:fillRect/>
          </a:stretch>
        </p:blipFill>
        <p:spPr bwMode="auto">
          <a:xfrm>
            <a:off x="101601" y="867368"/>
            <a:ext cx="8940799" cy="46583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title"/>
          </p:nvPr>
        </p:nvSpPr>
        <p:spPr>
          <a:xfrm>
            <a:off x="947126" y="971550"/>
            <a:ext cx="6907241" cy="2856014"/>
          </a:xfrm>
        </p:spPr>
        <p:txBody>
          <a:bodyPr/>
          <a:lstStyle/>
          <a:p>
            <a:pPr algn="ctr"/>
            <a:r>
              <a:rPr lang="en-US" sz="3600" dirty="0" smtClean="0">
                <a:solidFill>
                  <a:srgbClr val="C00000"/>
                </a:solidFill>
              </a:rPr>
              <a:t>1) Op Amp Output Impedance</a:t>
            </a:r>
            <a:br>
              <a:rPr lang="en-US" sz="3600" dirty="0" smtClean="0">
                <a:solidFill>
                  <a:srgbClr val="C00000"/>
                </a:solidFill>
              </a:rPr>
            </a:br>
            <a:r>
              <a:rPr lang="en-US" sz="3600" dirty="0" smtClean="0">
                <a:solidFill>
                  <a:srgbClr val="C00000"/>
                </a:solidFill>
              </a:rPr>
              <a:t> </a:t>
            </a:r>
            <a:br>
              <a:rPr lang="en-US" sz="3600" dirty="0" smtClean="0">
                <a:solidFill>
                  <a:srgbClr val="C00000"/>
                </a:solidFill>
              </a:rPr>
            </a:br>
            <a:r>
              <a:rPr lang="en-US" sz="3600" dirty="0" smtClean="0">
                <a:solidFill>
                  <a:srgbClr val="C00000"/>
                </a:solidFill>
              </a:rPr>
              <a:t>Open Loop (Z</a:t>
            </a:r>
            <a:r>
              <a:rPr lang="en-US" sz="3600" baseline="-25000" dirty="0" smtClean="0">
                <a:solidFill>
                  <a:srgbClr val="C00000"/>
                </a:solidFill>
              </a:rPr>
              <a:t>O</a:t>
            </a:r>
            <a:r>
              <a:rPr lang="en-US" sz="3600" dirty="0" smtClean="0">
                <a:solidFill>
                  <a:srgbClr val="C00000"/>
                </a:solidFill>
              </a:rPr>
              <a:t>) </a:t>
            </a:r>
            <a:br>
              <a:rPr lang="en-US" sz="3600" dirty="0" smtClean="0">
                <a:solidFill>
                  <a:srgbClr val="C00000"/>
                </a:solidFill>
              </a:rPr>
            </a:br>
            <a:r>
              <a:rPr lang="en-US" sz="3600" dirty="0" smtClean="0">
                <a:solidFill>
                  <a:srgbClr val="C00000"/>
                </a:solidFill>
              </a:rPr>
              <a:t>&amp;  </a:t>
            </a:r>
            <a:br>
              <a:rPr lang="en-US" sz="3600" dirty="0" smtClean="0">
                <a:solidFill>
                  <a:srgbClr val="C00000"/>
                </a:solidFill>
              </a:rPr>
            </a:br>
            <a:r>
              <a:rPr lang="en-US" sz="3600" dirty="0" smtClean="0">
                <a:solidFill>
                  <a:srgbClr val="C00000"/>
                </a:solidFill>
              </a:rPr>
              <a:t>Closed Loop (Z</a:t>
            </a:r>
            <a:r>
              <a:rPr lang="en-US" sz="3600" baseline="-25000" dirty="0" smtClean="0">
                <a:solidFill>
                  <a:srgbClr val="C00000"/>
                </a:solidFill>
              </a:rPr>
              <a:t>OUT</a:t>
            </a:r>
            <a:r>
              <a:rPr lang="en-US" sz="3600" dirty="0" smtClean="0">
                <a:solidFill>
                  <a:srgbClr val="C00000"/>
                </a:solidFill>
              </a:rPr>
              <a:t>)</a:t>
            </a:r>
            <a:endParaRPr lang="en-US" sz="4800" dirty="0" smtClean="0">
              <a:solidFill>
                <a:srgbClr val="C0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p:cNvSpPr>
            <a:spLocks noGrp="1"/>
          </p:cNvSpPr>
          <p:nvPr>
            <p:ph type="sldNum" sz="quarter" idx="10"/>
          </p:nvPr>
        </p:nvSpPr>
        <p:spPr>
          <a:noFill/>
        </p:spPr>
        <p:txBody>
          <a:bodyPr/>
          <a:lstStyle/>
          <a:p>
            <a:fld id="{FAD57AC3-4E5B-470B-8B7E-4ACBC01BEF81}" type="slidenum">
              <a:rPr lang="en-US"/>
              <a:pPr/>
              <a:t>85</a:t>
            </a:fld>
            <a:endParaRPr lang="en-US" dirty="0"/>
          </a:p>
        </p:txBody>
      </p:sp>
      <p:sp>
        <p:nvSpPr>
          <p:cNvPr id="20484" name="Rectangle 2"/>
          <p:cNvSpPr>
            <a:spLocks noGrp="1" noChangeArrowheads="1"/>
          </p:cNvSpPr>
          <p:nvPr>
            <p:ph type="title"/>
          </p:nvPr>
        </p:nvSpPr>
        <p:spPr bwMode="auto">
          <a:xfrm>
            <a:off x="570451" y="218835"/>
            <a:ext cx="8040149" cy="8382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solidFill>
                  <a:srgbClr val="C00000"/>
                </a:solidFill>
              </a:rPr>
              <a:t>Op Amps and “Output Resistance” </a:t>
            </a:r>
            <a:endParaRPr lang="el-GR" sz="2800" dirty="0">
              <a:solidFill>
                <a:srgbClr val="C00000"/>
              </a:solidFill>
              <a:cs typeface="Arial" charset="0"/>
            </a:endParaRPr>
          </a:p>
        </p:txBody>
      </p:sp>
      <p:graphicFrame>
        <p:nvGraphicFramePr>
          <p:cNvPr id="20482" name="Object 3"/>
          <p:cNvGraphicFramePr>
            <a:graphicFrameLocks noGrp="1" noChangeAspect="1"/>
          </p:cNvGraphicFramePr>
          <p:nvPr>
            <p:ph sz="half" idx="2"/>
          </p:nvPr>
        </p:nvGraphicFramePr>
        <p:xfrm>
          <a:off x="271586" y="1842473"/>
          <a:ext cx="8185150" cy="4429125"/>
        </p:xfrm>
        <a:graphic>
          <a:graphicData uri="http://schemas.openxmlformats.org/presentationml/2006/ole">
            <p:oleObj spid="_x0000_s1038338" name="Visio" r:id="rId4" imgW="3760251" imgH="2034990" progId="Visio.Drawing.11">
              <p:embed/>
            </p:oleObj>
          </a:graphicData>
        </a:graphic>
      </p:graphicFrame>
      <p:sp>
        <p:nvSpPr>
          <p:cNvPr id="20485" name="Text Box 4"/>
          <p:cNvSpPr txBox="1">
            <a:spLocks noChangeArrowheads="1"/>
          </p:cNvSpPr>
          <p:nvPr/>
        </p:nvSpPr>
        <p:spPr bwMode="auto">
          <a:xfrm>
            <a:off x="128954" y="6334368"/>
            <a:ext cx="5257800" cy="457200"/>
          </a:xfrm>
          <a:prstGeom prst="rect">
            <a:avLst/>
          </a:prstGeom>
          <a:noFill/>
          <a:ln w="9525" algn="ctr">
            <a:noFill/>
            <a:miter lim="800000"/>
            <a:headEnd/>
            <a:tailEnd/>
          </a:ln>
        </p:spPr>
        <p:txBody>
          <a:bodyPr>
            <a:spAutoFit/>
          </a:bodyPr>
          <a:lstStyle/>
          <a:p>
            <a:pPr algn="l"/>
            <a:r>
              <a:rPr lang="en-US" sz="1200" b="1" dirty="0">
                <a:solidFill>
                  <a:schemeClr val="tx1"/>
                </a:solidFill>
              </a:rPr>
              <a:t>From: </a:t>
            </a:r>
            <a:r>
              <a:rPr lang="en-US" sz="1200" dirty="0">
                <a:solidFill>
                  <a:schemeClr val="tx1"/>
                </a:solidFill>
              </a:rPr>
              <a:t>Frederiksen, Thomas M.  Intuitive Operational Amplifiers. </a:t>
            </a:r>
          </a:p>
          <a:p>
            <a:pPr algn="l"/>
            <a:r>
              <a:rPr lang="en-US" sz="1200" dirty="0">
                <a:solidFill>
                  <a:schemeClr val="tx1"/>
                </a:solidFill>
              </a:rPr>
              <a:t>           McGraw-Hill Book Company.  New York.  Revised Edition. 1988.</a:t>
            </a:r>
          </a:p>
        </p:txBody>
      </p:sp>
      <p:sp>
        <p:nvSpPr>
          <p:cNvPr id="6" name="Rectangle 2"/>
          <p:cNvSpPr txBox="1">
            <a:spLocks noChangeArrowheads="1"/>
          </p:cNvSpPr>
          <p:nvPr/>
        </p:nvSpPr>
        <p:spPr bwMode="auto">
          <a:xfrm>
            <a:off x="1012093" y="726830"/>
            <a:ext cx="7010400" cy="1211386"/>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1" fontAlgn="base" latinLnBrk="0" hangingPunct="1">
              <a:lnSpc>
                <a:spcPct val="100000"/>
              </a:lnSpc>
              <a:spcBef>
                <a:spcPts val="800"/>
              </a:spcBef>
              <a:spcAft>
                <a:spcPct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Definition of Terms:</a:t>
            </a:r>
          </a:p>
          <a:p>
            <a:pPr marL="227013" marR="0" lvl="0" indent="-227013" algn="l" defTabSz="914400" rtl="0" eaLnBrk="1" fontAlgn="base" latinLnBrk="0" hangingPunct="1">
              <a:lnSpc>
                <a:spcPct val="100000"/>
              </a:lnSpc>
              <a:spcBef>
                <a:spcPts val="800"/>
              </a:spcBef>
              <a:spcAft>
                <a:spcPct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R</a:t>
            </a:r>
            <a:r>
              <a:rPr kumimoji="0" lang="en-US" sz="2000" b="1" i="0" u="none" strike="noStrike" kern="0" cap="none" spc="0" normalizeH="0" baseline="-25000" noProof="0" dirty="0" smtClean="0">
                <a:ln>
                  <a:noFill/>
                </a:ln>
                <a:solidFill>
                  <a:schemeClr val="tx1"/>
                </a:solidFill>
                <a:effectLst/>
                <a:uLnTx/>
                <a:uFillTx/>
                <a:latin typeface="+mn-lt"/>
                <a:ea typeface="+mn-ea"/>
                <a:cs typeface="+mn-cs"/>
              </a:rPr>
              <a:t>O</a:t>
            </a:r>
            <a:r>
              <a:rPr kumimoji="0" lang="en-US" sz="2000" b="1"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 Op Amp </a:t>
            </a:r>
            <a:r>
              <a:rPr kumimoji="0" lang="en-US" sz="2000" b="1" i="1" u="none" strike="noStrike" kern="0" cap="none" spc="0" normalizeH="0" baseline="0" noProof="0" dirty="0" smtClean="0">
                <a:ln>
                  <a:noFill/>
                </a:ln>
                <a:solidFill>
                  <a:schemeClr val="tx1"/>
                </a:solidFill>
                <a:effectLst/>
                <a:uLnTx/>
                <a:uFillTx/>
                <a:latin typeface="+mn-lt"/>
                <a:ea typeface="+mn-ea"/>
                <a:cs typeface="+mn-cs"/>
              </a:rPr>
              <a:t>Open Loop</a:t>
            </a:r>
            <a:r>
              <a:rPr kumimoji="0" lang="en-US" sz="2000" b="0" i="0" u="none" strike="noStrike" kern="0" cap="none" spc="0" normalizeH="0" baseline="0" noProof="0" dirty="0" smtClean="0">
                <a:ln>
                  <a:noFill/>
                </a:ln>
                <a:solidFill>
                  <a:schemeClr val="tx1"/>
                </a:solidFill>
                <a:effectLst/>
                <a:uLnTx/>
                <a:uFillTx/>
                <a:latin typeface="+mn-lt"/>
                <a:ea typeface="+mn-ea"/>
                <a:cs typeface="+mn-cs"/>
              </a:rPr>
              <a:t> Output Resistance</a:t>
            </a:r>
          </a:p>
          <a:p>
            <a:pPr marL="227013" marR="0" lvl="0" indent="-227013" algn="l" defTabSz="914400" rtl="0" eaLnBrk="1" fontAlgn="base" latinLnBrk="0" hangingPunct="1">
              <a:lnSpc>
                <a:spcPct val="100000"/>
              </a:lnSpc>
              <a:spcBef>
                <a:spcPts val="800"/>
              </a:spcBef>
              <a:spcAft>
                <a:spcPct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R</a:t>
            </a:r>
            <a:r>
              <a:rPr kumimoji="0" lang="en-US" sz="2000" b="1" i="0" u="none" strike="noStrike" kern="0" cap="none" spc="0" normalizeH="0" baseline="-25000" noProof="0" dirty="0" smtClean="0">
                <a:ln>
                  <a:noFill/>
                </a:ln>
                <a:solidFill>
                  <a:schemeClr val="tx1"/>
                </a:solidFill>
                <a:effectLst/>
                <a:uLnTx/>
                <a:uFillTx/>
                <a:latin typeface="+mn-lt"/>
                <a:ea typeface="+mn-ea"/>
                <a:cs typeface="+mn-cs"/>
              </a:rPr>
              <a:t>OUT</a:t>
            </a:r>
            <a:r>
              <a:rPr kumimoji="0" lang="en-US" sz="2000" b="1"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 Op Amp </a:t>
            </a:r>
            <a:r>
              <a:rPr kumimoji="0" lang="en-US" sz="2000" b="1" i="1" u="none" strike="noStrike" kern="0" cap="none" spc="0" normalizeH="0" baseline="0" noProof="0" dirty="0" smtClean="0">
                <a:ln>
                  <a:noFill/>
                </a:ln>
                <a:solidFill>
                  <a:schemeClr val="tx1"/>
                </a:solidFill>
                <a:effectLst/>
                <a:uLnTx/>
                <a:uFillTx/>
                <a:latin typeface="+mn-lt"/>
                <a:ea typeface="+mn-ea"/>
                <a:cs typeface="+mn-cs"/>
              </a:rPr>
              <a:t>Closed Loop</a:t>
            </a:r>
            <a:r>
              <a:rPr kumimoji="0" lang="en-US" sz="2000" b="0" i="0" u="none" strike="noStrike" kern="0" cap="none" spc="0" normalizeH="0" baseline="0" noProof="0" dirty="0" smtClean="0">
                <a:ln>
                  <a:noFill/>
                </a:ln>
                <a:solidFill>
                  <a:schemeClr val="tx1"/>
                </a:solidFill>
                <a:effectLst/>
                <a:uLnTx/>
                <a:uFillTx/>
                <a:latin typeface="+mn-lt"/>
                <a:ea typeface="+mn-ea"/>
                <a:cs typeface="+mn-cs"/>
              </a:rPr>
              <a:t> Output Resistance</a:t>
            </a:r>
          </a:p>
          <a:p>
            <a:pPr marL="227013" marR="0" lvl="0" indent="-227013" algn="l" defTabSz="914400" rtl="0" eaLnBrk="1" fontAlgn="base" latinLnBrk="0" hangingPunct="1">
              <a:lnSpc>
                <a:spcPct val="100000"/>
              </a:lnSpc>
              <a:spcBef>
                <a:spcPts val="800"/>
              </a:spcBef>
              <a:spcAft>
                <a:spcPct val="0"/>
              </a:spcAft>
              <a:buClrTx/>
              <a:buSzTx/>
              <a:buFontTx/>
              <a:buNone/>
              <a:tabLst/>
              <a:defRPr/>
            </a:pPr>
            <a:endParaRPr kumimoji="0" lang="en-US" sz="2400" b="1" i="0" u="none" strike="noStrike" kern="0" cap="none" spc="0" normalizeH="0" baseline="0" noProof="0" dirty="0" smtClean="0">
              <a:ln>
                <a:noFill/>
              </a:ln>
              <a:solidFill>
                <a:srgbClr val="FF0000"/>
              </a:solidFill>
              <a:effectLst/>
              <a:uLnTx/>
              <a:uFillTx/>
              <a:latin typeface="+mn-lt"/>
              <a:ea typeface="+mn-ea"/>
              <a:cs typeface="+mn-cs"/>
            </a:endParaRPr>
          </a:p>
          <a:p>
            <a:pPr marL="227013" marR="0" lvl="0" indent="-227013" algn="l" defTabSz="914400" rtl="0" eaLnBrk="1" fontAlgn="base" latinLnBrk="0" hangingPunct="1">
              <a:lnSpc>
                <a:spcPct val="100000"/>
              </a:lnSpc>
              <a:spcBef>
                <a:spcPts val="800"/>
              </a:spcBef>
              <a:spcAft>
                <a:spcPct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mn-lt"/>
                <a:ea typeface="+mn-ea"/>
                <a:cs typeface="+mn-cs"/>
              </a:rPr>
              <a:t> </a:t>
            </a:r>
          </a:p>
        </p:txBody>
      </p:sp>
      <p:sp>
        <p:nvSpPr>
          <p:cNvPr id="7" name="Rectangle 5"/>
          <p:cNvSpPr>
            <a:spLocks noChangeArrowheads="1"/>
          </p:cNvSpPr>
          <p:nvPr/>
        </p:nvSpPr>
        <p:spPr bwMode="auto">
          <a:xfrm>
            <a:off x="2809875" y="5457825"/>
            <a:ext cx="2585964" cy="400110"/>
          </a:xfrm>
          <a:prstGeom prst="rect">
            <a:avLst/>
          </a:prstGeom>
          <a:noFill/>
          <a:ln w="9525" algn="ctr">
            <a:noFill/>
            <a:miter lim="800000"/>
            <a:headEnd/>
            <a:tailEnd/>
          </a:ln>
        </p:spPr>
        <p:txBody>
          <a:bodyPr wrap="none">
            <a:spAutoFit/>
          </a:bodyPr>
          <a:lstStyle/>
          <a:p>
            <a:r>
              <a:rPr lang="en-US" sz="2000" b="1" i="1" dirty="0">
                <a:solidFill>
                  <a:srgbClr val="FF0000"/>
                </a:solidFill>
              </a:rPr>
              <a:t>R</a:t>
            </a:r>
            <a:r>
              <a:rPr lang="en-US" sz="2000" b="1" i="1" baseline="-25000" dirty="0">
                <a:solidFill>
                  <a:srgbClr val="FF0000"/>
                </a:solidFill>
              </a:rPr>
              <a:t>OUT</a:t>
            </a:r>
            <a:r>
              <a:rPr lang="en-US" sz="2000" b="1" i="1" dirty="0">
                <a:solidFill>
                  <a:srgbClr val="FF0000"/>
                </a:solidFill>
              </a:rPr>
              <a:t> = R</a:t>
            </a:r>
            <a:r>
              <a:rPr lang="en-US" sz="2000" b="1" i="1" baseline="-25000" dirty="0">
                <a:solidFill>
                  <a:srgbClr val="FF0000"/>
                </a:solidFill>
              </a:rPr>
              <a:t>O</a:t>
            </a:r>
            <a:r>
              <a:rPr lang="en-US" sz="2000" b="1" i="1" dirty="0">
                <a:solidFill>
                  <a:srgbClr val="FF0000"/>
                </a:solidFill>
              </a:rPr>
              <a:t> / (1+Aol</a:t>
            </a:r>
            <a:r>
              <a:rPr lang="el-GR" sz="2000" b="1" i="1" dirty="0">
                <a:solidFill>
                  <a:srgbClr val="FF0000"/>
                </a:solidFill>
                <a:cs typeface="Arial" charset="0"/>
              </a:rPr>
              <a:t>β</a:t>
            </a:r>
            <a:r>
              <a:rPr lang="en-US" sz="2000" b="1" i="1" dirty="0">
                <a:solidFill>
                  <a:srgbClr val="FF0000"/>
                </a:solidFill>
              </a:rPr>
              <a:t>)</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E10FC551-983A-4E2F-B33E-ACB699E33328}" type="slidenum">
              <a:rPr lang="en-US"/>
              <a:pPr/>
              <a:t>86</a:t>
            </a:fld>
            <a:endParaRPr lang="en-US" dirty="0"/>
          </a:p>
        </p:txBody>
      </p:sp>
      <p:sp>
        <p:nvSpPr>
          <p:cNvPr id="51203" name="Text Box 2"/>
          <p:cNvSpPr txBox="1">
            <a:spLocks noChangeArrowheads="1"/>
          </p:cNvSpPr>
          <p:nvPr/>
        </p:nvSpPr>
        <p:spPr bwMode="auto">
          <a:xfrm>
            <a:off x="762000" y="1066800"/>
            <a:ext cx="5943600" cy="1446213"/>
          </a:xfrm>
          <a:prstGeom prst="rect">
            <a:avLst/>
          </a:prstGeom>
          <a:noFill/>
          <a:ln w="9525" algn="ctr">
            <a:solidFill>
              <a:schemeClr val="tx1"/>
            </a:solidFill>
            <a:miter lim="800000"/>
            <a:headEnd/>
            <a:tailEnd/>
          </a:ln>
        </p:spPr>
        <p:txBody>
          <a:bodyPr>
            <a:spAutoFit/>
          </a:bodyPr>
          <a:lstStyle/>
          <a:p>
            <a:pPr marL="457200" indent="-457200" algn="l" eaLnBrk="0" hangingPunct="0">
              <a:spcBef>
                <a:spcPct val="50000"/>
              </a:spcBef>
              <a:buFont typeface="Wingdings" pitchFamily="2" charset="2"/>
              <a:buNone/>
            </a:pPr>
            <a:r>
              <a:rPr lang="en-US" sz="1600" dirty="0">
                <a:solidFill>
                  <a:schemeClr val="tx1"/>
                </a:solidFill>
                <a:cs typeface="Arial" charset="0"/>
              </a:rPr>
              <a:t>1)</a:t>
            </a:r>
            <a:r>
              <a:rPr lang="en-US" sz="1600" dirty="0">
                <a:solidFill>
                  <a:schemeClr val="tx1"/>
                </a:solidFill>
                <a:latin typeface="Symbol" pitchFamily="18" charset="2"/>
                <a:cs typeface="Arial" charset="0"/>
              </a:rPr>
              <a:t> b</a:t>
            </a:r>
            <a:r>
              <a:rPr lang="en-US" sz="1600" dirty="0">
                <a:solidFill>
                  <a:schemeClr val="tx1"/>
                </a:solidFill>
                <a:cs typeface="Arial" charset="0"/>
              </a:rPr>
              <a:t> = V</a:t>
            </a:r>
            <a:r>
              <a:rPr lang="en-US" sz="1600" baseline="-25000" dirty="0">
                <a:solidFill>
                  <a:schemeClr val="tx1"/>
                </a:solidFill>
                <a:cs typeface="Arial" charset="0"/>
              </a:rPr>
              <a:t>FB </a:t>
            </a:r>
            <a:r>
              <a:rPr lang="en-US" sz="1600" dirty="0">
                <a:solidFill>
                  <a:schemeClr val="tx1"/>
                </a:solidFill>
                <a:cs typeface="Arial" charset="0"/>
              </a:rPr>
              <a:t>/ V</a:t>
            </a:r>
            <a:r>
              <a:rPr lang="en-US" sz="1600" baseline="-25000" dirty="0">
                <a:solidFill>
                  <a:schemeClr val="tx1"/>
                </a:solidFill>
                <a:cs typeface="Arial" charset="0"/>
              </a:rPr>
              <a:t>OUT </a:t>
            </a:r>
            <a:r>
              <a:rPr lang="en-US" sz="1600" dirty="0">
                <a:solidFill>
                  <a:schemeClr val="tx1"/>
                </a:solidFill>
                <a:cs typeface="Arial" charset="0"/>
              </a:rPr>
              <a:t>= [V</a:t>
            </a:r>
            <a:r>
              <a:rPr lang="en-US" sz="1600" baseline="-25000" dirty="0">
                <a:solidFill>
                  <a:schemeClr val="tx1"/>
                </a:solidFill>
                <a:cs typeface="Arial" charset="0"/>
              </a:rPr>
              <a:t>OUT </a:t>
            </a:r>
            <a:r>
              <a:rPr lang="en-US" sz="1600" dirty="0">
                <a:solidFill>
                  <a:schemeClr val="tx1"/>
                </a:solidFill>
                <a:cs typeface="Arial" charset="0"/>
              </a:rPr>
              <a:t>(R</a:t>
            </a:r>
            <a:r>
              <a:rPr lang="en-US" sz="1600" baseline="-25000" dirty="0">
                <a:solidFill>
                  <a:schemeClr val="tx1"/>
                </a:solidFill>
                <a:cs typeface="Arial" charset="0"/>
              </a:rPr>
              <a:t>I</a:t>
            </a:r>
            <a:r>
              <a:rPr lang="en-US" sz="1600" dirty="0">
                <a:solidFill>
                  <a:schemeClr val="tx1"/>
                </a:solidFill>
                <a:cs typeface="Arial" charset="0"/>
              </a:rPr>
              <a:t> / {R</a:t>
            </a:r>
            <a:r>
              <a:rPr lang="en-US" sz="1600" baseline="-25000" dirty="0">
                <a:solidFill>
                  <a:schemeClr val="tx1"/>
                </a:solidFill>
                <a:cs typeface="Arial" charset="0"/>
              </a:rPr>
              <a:t>F</a:t>
            </a:r>
            <a:r>
              <a:rPr lang="en-US" sz="1600" dirty="0">
                <a:solidFill>
                  <a:schemeClr val="tx1"/>
                </a:solidFill>
                <a:cs typeface="Arial" charset="0"/>
              </a:rPr>
              <a:t> + R</a:t>
            </a:r>
            <a:r>
              <a:rPr lang="en-US" sz="1600" baseline="-25000" dirty="0">
                <a:solidFill>
                  <a:schemeClr val="tx1"/>
                </a:solidFill>
                <a:cs typeface="Arial" charset="0"/>
              </a:rPr>
              <a:t>I</a:t>
            </a:r>
            <a:r>
              <a:rPr lang="en-US" sz="1600" dirty="0">
                <a:solidFill>
                  <a:schemeClr val="tx1"/>
                </a:solidFill>
                <a:cs typeface="Arial" charset="0"/>
              </a:rPr>
              <a:t>})]/V</a:t>
            </a:r>
            <a:r>
              <a:rPr lang="en-US" sz="1600" baseline="-25000" dirty="0">
                <a:solidFill>
                  <a:schemeClr val="tx1"/>
                </a:solidFill>
                <a:cs typeface="Arial" charset="0"/>
              </a:rPr>
              <a:t>OUT</a:t>
            </a:r>
            <a:r>
              <a:rPr lang="en-US" sz="1600" dirty="0">
                <a:solidFill>
                  <a:schemeClr val="tx1"/>
                </a:solidFill>
                <a:cs typeface="Arial" charset="0"/>
              </a:rPr>
              <a:t> = </a:t>
            </a:r>
            <a:r>
              <a:rPr lang="en-US" sz="1600" dirty="0">
                <a:solidFill>
                  <a:schemeClr val="tx1"/>
                </a:solidFill>
              </a:rPr>
              <a:t>R</a:t>
            </a:r>
            <a:r>
              <a:rPr lang="en-US" sz="1600" baseline="-25000" dirty="0">
                <a:solidFill>
                  <a:schemeClr val="tx1"/>
                </a:solidFill>
              </a:rPr>
              <a:t>I</a:t>
            </a:r>
            <a:r>
              <a:rPr lang="en-US" sz="1600" dirty="0">
                <a:solidFill>
                  <a:schemeClr val="tx1"/>
                </a:solidFill>
              </a:rPr>
              <a:t> / (R</a:t>
            </a:r>
            <a:r>
              <a:rPr lang="en-US" sz="1600" baseline="-25000" dirty="0">
                <a:solidFill>
                  <a:schemeClr val="tx1"/>
                </a:solidFill>
              </a:rPr>
              <a:t>F</a:t>
            </a:r>
            <a:r>
              <a:rPr lang="en-US" sz="1600" dirty="0">
                <a:solidFill>
                  <a:schemeClr val="tx1"/>
                </a:solidFill>
              </a:rPr>
              <a:t> + R</a:t>
            </a:r>
            <a:r>
              <a:rPr lang="en-US" sz="1600" baseline="-25000" dirty="0">
                <a:solidFill>
                  <a:schemeClr val="tx1"/>
                </a:solidFill>
              </a:rPr>
              <a:t>I</a:t>
            </a:r>
            <a:r>
              <a:rPr lang="en-US" sz="1600" dirty="0">
                <a:solidFill>
                  <a:schemeClr val="tx1"/>
                </a:solidFill>
              </a:rPr>
              <a:t>)</a:t>
            </a:r>
          </a:p>
          <a:p>
            <a:pPr marL="457200" indent="-457200" algn="l" eaLnBrk="0" hangingPunct="0">
              <a:spcBef>
                <a:spcPct val="50000"/>
              </a:spcBef>
              <a:buFont typeface="Wingdings" pitchFamily="2" charset="2"/>
              <a:buNone/>
            </a:pPr>
            <a:r>
              <a:rPr lang="en-US" sz="1600" dirty="0">
                <a:solidFill>
                  <a:schemeClr val="tx1"/>
                </a:solidFill>
              </a:rPr>
              <a:t>2) R</a:t>
            </a:r>
            <a:r>
              <a:rPr lang="en-US" sz="1600" baseline="-25000" dirty="0">
                <a:solidFill>
                  <a:schemeClr val="tx1"/>
                </a:solidFill>
              </a:rPr>
              <a:t>OUT</a:t>
            </a:r>
            <a:r>
              <a:rPr lang="en-US" sz="1600" dirty="0">
                <a:solidFill>
                  <a:schemeClr val="tx1"/>
                </a:solidFill>
              </a:rPr>
              <a:t> = V</a:t>
            </a:r>
            <a:r>
              <a:rPr lang="en-US" sz="1600" baseline="-25000" dirty="0">
                <a:solidFill>
                  <a:schemeClr val="tx1"/>
                </a:solidFill>
              </a:rPr>
              <a:t>OUT </a:t>
            </a:r>
            <a:r>
              <a:rPr lang="en-US" sz="1600" dirty="0">
                <a:solidFill>
                  <a:schemeClr val="tx1"/>
                </a:solidFill>
              </a:rPr>
              <a:t>/ I</a:t>
            </a:r>
            <a:r>
              <a:rPr lang="en-US" sz="1600" baseline="-25000" dirty="0">
                <a:solidFill>
                  <a:schemeClr val="tx1"/>
                </a:solidFill>
              </a:rPr>
              <a:t>OUT</a:t>
            </a:r>
          </a:p>
          <a:p>
            <a:pPr marL="457200" indent="-457200" algn="l" eaLnBrk="0" hangingPunct="0">
              <a:spcBef>
                <a:spcPct val="50000"/>
              </a:spcBef>
              <a:buFont typeface="Wingdings" pitchFamily="2" charset="2"/>
              <a:buNone/>
            </a:pPr>
            <a:r>
              <a:rPr lang="en-US" sz="1600" dirty="0">
                <a:solidFill>
                  <a:schemeClr val="tx1"/>
                </a:solidFill>
              </a:rPr>
              <a:t>3) V</a:t>
            </a:r>
            <a:r>
              <a:rPr lang="en-US" sz="1600" baseline="-25000" dirty="0">
                <a:solidFill>
                  <a:schemeClr val="tx1"/>
                </a:solidFill>
              </a:rPr>
              <a:t>O</a:t>
            </a:r>
            <a:r>
              <a:rPr lang="en-US" sz="1600" dirty="0">
                <a:solidFill>
                  <a:schemeClr val="tx1"/>
                </a:solidFill>
              </a:rPr>
              <a:t> = -V</a:t>
            </a:r>
            <a:r>
              <a:rPr lang="en-US" sz="1600" baseline="-25000" dirty="0">
                <a:solidFill>
                  <a:schemeClr val="tx1"/>
                </a:solidFill>
              </a:rPr>
              <a:t>E</a:t>
            </a:r>
            <a:r>
              <a:rPr lang="en-US" sz="1600" dirty="0">
                <a:solidFill>
                  <a:schemeClr val="tx1"/>
                </a:solidFill>
              </a:rPr>
              <a:t> Aol</a:t>
            </a:r>
          </a:p>
          <a:p>
            <a:pPr marL="457200" indent="-457200" algn="l" eaLnBrk="0" hangingPunct="0">
              <a:spcBef>
                <a:spcPct val="50000"/>
              </a:spcBef>
              <a:buFont typeface="Wingdings" pitchFamily="2" charset="2"/>
              <a:buNone/>
            </a:pPr>
            <a:r>
              <a:rPr lang="en-US" sz="1600" dirty="0">
                <a:solidFill>
                  <a:schemeClr val="tx1"/>
                </a:solidFill>
              </a:rPr>
              <a:t>4) V</a:t>
            </a:r>
            <a:r>
              <a:rPr lang="en-US" sz="1600" baseline="-25000" dirty="0">
                <a:solidFill>
                  <a:schemeClr val="tx1"/>
                </a:solidFill>
              </a:rPr>
              <a:t>E</a:t>
            </a:r>
            <a:r>
              <a:rPr lang="en-US" sz="1600" dirty="0">
                <a:solidFill>
                  <a:schemeClr val="tx1"/>
                </a:solidFill>
              </a:rPr>
              <a:t> = V</a:t>
            </a:r>
            <a:r>
              <a:rPr lang="en-US" sz="1600" baseline="-25000" dirty="0">
                <a:solidFill>
                  <a:schemeClr val="tx1"/>
                </a:solidFill>
              </a:rPr>
              <a:t>OUT</a:t>
            </a:r>
            <a:r>
              <a:rPr lang="en-US" sz="1600" dirty="0">
                <a:solidFill>
                  <a:schemeClr val="tx1"/>
                </a:solidFill>
              </a:rPr>
              <a:t> [R</a:t>
            </a:r>
            <a:r>
              <a:rPr lang="en-US" sz="1600" baseline="-25000" dirty="0">
                <a:solidFill>
                  <a:schemeClr val="tx1"/>
                </a:solidFill>
              </a:rPr>
              <a:t>I </a:t>
            </a:r>
            <a:r>
              <a:rPr lang="en-US" sz="1600" dirty="0">
                <a:solidFill>
                  <a:schemeClr val="tx1"/>
                </a:solidFill>
              </a:rPr>
              <a:t>/ (R</a:t>
            </a:r>
            <a:r>
              <a:rPr lang="en-US" sz="1600" baseline="-25000" dirty="0">
                <a:solidFill>
                  <a:schemeClr val="tx1"/>
                </a:solidFill>
              </a:rPr>
              <a:t>F</a:t>
            </a:r>
            <a:r>
              <a:rPr lang="en-US" sz="1600" dirty="0">
                <a:solidFill>
                  <a:schemeClr val="tx1"/>
                </a:solidFill>
              </a:rPr>
              <a:t> + R</a:t>
            </a:r>
            <a:r>
              <a:rPr lang="en-US" sz="1600" baseline="-25000" dirty="0">
                <a:solidFill>
                  <a:schemeClr val="tx1"/>
                </a:solidFill>
              </a:rPr>
              <a:t>I</a:t>
            </a:r>
            <a:r>
              <a:rPr lang="en-US" sz="1600" dirty="0">
                <a:solidFill>
                  <a:schemeClr val="tx1"/>
                </a:solidFill>
              </a:rPr>
              <a:t>)]</a:t>
            </a:r>
            <a:endParaRPr lang="el-GR" sz="1600" dirty="0">
              <a:solidFill>
                <a:schemeClr val="tx1"/>
              </a:solidFill>
            </a:endParaRPr>
          </a:p>
        </p:txBody>
      </p:sp>
      <p:sp>
        <p:nvSpPr>
          <p:cNvPr id="51204" name="Text Box 3"/>
          <p:cNvSpPr txBox="1">
            <a:spLocks noChangeArrowheads="1"/>
          </p:cNvSpPr>
          <p:nvPr/>
        </p:nvSpPr>
        <p:spPr bwMode="auto">
          <a:xfrm>
            <a:off x="762000" y="2667000"/>
            <a:ext cx="8153400" cy="2913063"/>
          </a:xfrm>
          <a:prstGeom prst="rect">
            <a:avLst/>
          </a:prstGeom>
          <a:noFill/>
          <a:ln w="9525" algn="ctr">
            <a:solidFill>
              <a:schemeClr val="tx1"/>
            </a:solidFill>
            <a:miter lim="800000"/>
            <a:headEnd/>
            <a:tailEnd/>
          </a:ln>
        </p:spPr>
        <p:txBody>
          <a:bodyPr>
            <a:spAutoFit/>
          </a:bodyPr>
          <a:lstStyle/>
          <a:p>
            <a:pPr marL="457200" indent="-457200" algn="l" eaLnBrk="0" hangingPunct="0">
              <a:spcBef>
                <a:spcPct val="50000"/>
              </a:spcBef>
              <a:buFont typeface="Wingdings" pitchFamily="2" charset="2"/>
              <a:buNone/>
            </a:pPr>
            <a:r>
              <a:rPr lang="en-US" sz="1600" dirty="0">
                <a:solidFill>
                  <a:schemeClr val="tx1"/>
                </a:solidFill>
              </a:rPr>
              <a:t>5) V</a:t>
            </a:r>
            <a:r>
              <a:rPr lang="en-US" sz="1600" baseline="-25000" dirty="0">
                <a:solidFill>
                  <a:schemeClr val="tx1"/>
                </a:solidFill>
              </a:rPr>
              <a:t>OUT</a:t>
            </a:r>
            <a:r>
              <a:rPr lang="en-US" sz="1600" dirty="0">
                <a:solidFill>
                  <a:schemeClr val="tx1"/>
                </a:solidFill>
              </a:rPr>
              <a:t> = V</a:t>
            </a:r>
            <a:r>
              <a:rPr lang="en-US" sz="1600" baseline="-25000" dirty="0">
                <a:solidFill>
                  <a:schemeClr val="tx1"/>
                </a:solidFill>
              </a:rPr>
              <a:t>O</a:t>
            </a:r>
            <a:r>
              <a:rPr lang="en-US" sz="1600" dirty="0">
                <a:solidFill>
                  <a:schemeClr val="tx1"/>
                </a:solidFill>
              </a:rPr>
              <a:t> + I</a:t>
            </a:r>
            <a:r>
              <a:rPr lang="en-US" sz="1600" baseline="-25000" dirty="0">
                <a:solidFill>
                  <a:schemeClr val="tx1"/>
                </a:solidFill>
              </a:rPr>
              <a:t>OUT</a:t>
            </a:r>
            <a:r>
              <a:rPr lang="en-US" sz="1600" dirty="0">
                <a:solidFill>
                  <a:schemeClr val="tx1"/>
                </a:solidFill>
              </a:rPr>
              <a:t>R</a:t>
            </a:r>
            <a:r>
              <a:rPr lang="en-US" sz="1600" baseline="-25000" dirty="0">
                <a:solidFill>
                  <a:schemeClr val="tx1"/>
                </a:solidFill>
              </a:rPr>
              <a:t>O</a:t>
            </a:r>
          </a:p>
          <a:p>
            <a:pPr marL="457200" indent="-457200" algn="l" eaLnBrk="0" hangingPunct="0">
              <a:spcBef>
                <a:spcPct val="50000"/>
              </a:spcBef>
              <a:buFont typeface="Wingdings" pitchFamily="2" charset="2"/>
              <a:buNone/>
            </a:pPr>
            <a:r>
              <a:rPr lang="en-US" sz="1600" dirty="0">
                <a:solidFill>
                  <a:schemeClr val="tx1"/>
                </a:solidFill>
              </a:rPr>
              <a:t>6) V</a:t>
            </a:r>
            <a:r>
              <a:rPr lang="en-US" sz="1600" baseline="-25000" dirty="0">
                <a:solidFill>
                  <a:schemeClr val="tx1"/>
                </a:solidFill>
              </a:rPr>
              <a:t>OUT</a:t>
            </a:r>
            <a:r>
              <a:rPr lang="en-US" sz="1600" dirty="0">
                <a:solidFill>
                  <a:schemeClr val="tx1"/>
                </a:solidFill>
              </a:rPr>
              <a:t> = -V</a:t>
            </a:r>
            <a:r>
              <a:rPr lang="en-US" sz="1600" baseline="-25000" dirty="0">
                <a:solidFill>
                  <a:schemeClr val="tx1"/>
                </a:solidFill>
              </a:rPr>
              <a:t>E</a:t>
            </a:r>
            <a:r>
              <a:rPr lang="en-US" sz="1600" dirty="0">
                <a:solidFill>
                  <a:schemeClr val="tx1"/>
                </a:solidFill>
              </a:rPr>
              <a:t>Aol + I</a:t>
            </a:r>
            <a:r>
              <a:rPr lang="en-US" sz="1600" baseline="-25000" dirty="0">
                <a:solidFill>
                  <a:schemeClr val="tx1"/>
                </a:solidFill>
              </a:rPr>
              <a:t>OUT</a:t>
            </a:r>
            <a:r>
              <a:rPr lang="en-US" sz="1600" dirty="0">
                <a:solidFill>
                  <a:schemeClr val="tx1"/>
                </a:solidFill>
              </a:rPr>
              <a:t>R</a:t>
            </a:r>
            <a:r>
              <a:rPr lang="en-US" sz="1600" baseline="-25000" dirty="0">
                <a:solidFill>
                  <a:schemeClr val="tx1"/>
                </a:solidFill>
              </a:rPr>
              <a:t>O</a:t>
            </a:r>
            <a:r>
              <a:rPr lang="en-US" sz="1600" dirty="0">
                <a:solidFill>
                  <a:schemeClr val="tx1"/>
                </a:solidFill>
              </a:rPr>
              <a:t>  </a:t>
            </a:r>
            <a:r>
              <a:rPr lang="en-US" sz="1600" b="0" i="1" dirty="0">
                <a:solidFill>
                  <a:schemeClr val="tx1"/>
                </a:solidFill>
              </a:rPr>
              <a:t>Substitute 3) into 5) for V</a:t>
            </a:r>
            <a:r>
              <a:rPr lang="en-US" sz="1600" b="0" i="1" baseline="-25000" dirty="0">
                <a:solidFill>
                  <a:schemeClr val="tx1"/>
                </a:solidFill>
              </a:rPr>
              <a:t>O</a:t>
            </a:r>
          </a:p>
          <a:p>
            <a:pPr marL="457200" indent="-457200" algn="l" eaLnBrk="0" hangingPunct="0">
              <a:spcBef>
                <a:spcPct val="50000"/>
              </a:spcBef>
              <a:buFont typeface="Wingdings" pitchFamily="2" charset="2"/>
              <a:buNone/>
            </a:pPr>
            <a:r>
              <a:rPr lang="en-US" sz="1600" dirty="0">
                <a:solidFill>
                  <a:schemeClr val="tx1"/>
                </a:solidFill>
              </a:rPr>
              <a:t>7) V</a:t>
            </a:r>
            <a:r>
              <a:rPr lang="en-US" sz="1600" baseline="-25000" dirty="0">
                <a:solidFill>
                  <a:schemeClr val="tx1"/>
                </a:solidFill>
              </a:rPr>
              <a:t>OUT</a:t>
            </a:r>
            <a:r>
              <a:rPr lang="en-US" sz="1600" dirty="0">
                <a:solidFill>
                  <a:schemeClr val="tx1"/>
                </a:solidFill>
              </a:rPr>
              <a:t> = -V</a:t>
            </a:r>
            <a:r>
              <a:rPr lang="en-US" sz="1600" baseline="-25000" dirty="0">
                <a:solidFill>
                  <a:schemeClr val="tx1"/>
                </a:solidFill>
              </a:rPr>
              <a:t>OUT</a:t>
            </a:r>
            <a:r>
              <a:rPr lang="en-US" sz="1600" dirty="0">
                <a:solidFill>
                  <a:schemeClr val="tx1"/>
                </a:solidFill>
              </a:rPr>
              <a:t> [R</a:t>
            </a:r>
            <a:r>
              <a:rPr lang="en-US" sz="1600" baseline="-25000" dirty="0">
                <a:solidFill>
                  <a:schemeClr val="tx1"/>
                </a:solidFill>
              </a:rPr>
              <a:t>I</a:t>
            </a:r>
            <a:r>
              <a:rPr lang="en-US" sz="1600" dirty="0">
                <a:solidFill>
                  <a:schemeClr val="tx1"/>
                </a:solidFill>
              </a:rPr>
              <a:t>/(R</a:t>
            </a:r>
            <a:r>
              <a:rPr lang="en-US" sz="1600" baseline="-25000" dirty="0">
                <a:solidFill>
                  <a:schemeClr val="tx1"/>
                </a:solidFill>
              </a:rPr>
              <a:t>F</a:t>
            </a:r>
            <a:r>
              <a:rPr lang="en-US" sz="1600" dirty="0">
                <a:solidFill>
                  <a:schemeClr val="tx1"/>
                </a:solidFill>
              </a:rPr>
              <a:t> + R</a:t>
            </a:r>
            <a:r>
              <a:rPr lang="en-US" sz="1600" baseline="-25000" dirty="0">
                <a:solidFill>
                  <a:schemeClr val="tx1"/>
                </a:solidFill>
              </a:rPr>
              <a:t>I</a:t>
            </a:r>
            <a:r>
              <a:rPr lang="en-US" sz="1600" dirty="0">
                <a:solidFill>
                  <a:schemeClr val="tx1"/>
                </a:solidFill>
              </a:rPr>
              <a:t>)] Aol+ I</a:t>
            </a:r>
            <a:r>
              <a:rPr lang="en-US" sz="1600" baseline="-25000" dirty="0">
                <a:solidFill>
                  <a:schemeClr val="tx1"/>
                </a:solidFill>
              </a:rPr>
              <a:t>OUT</a:t>
            </a:r>
            <a:r>
              <a:rPr lang="en-US" sz="1600" dirty="0">
                <a:solidFill>
                  <a:schemeClr val="tx1"/>
                </a:solidFill>
              </a:rPr>
              <a:t>R</a:t>
            </a:r>
            <a:r>
              <a:rPr lang="en-US" sz="1600" baseline="-25000" dirty="0">
                <a:solidFill>
                  <a:schemeClr val="tx1"/>
                </a:solidFill>
              </a:rPr>
              <a:t>O  </a:t>
            </a:r>
            <a:r>
              <a:rPr lang="en-US" sz="1600" b="0" i="1" dirty="0">
                <a:solidFill>
                  <a:schemeClr val="tx1"/>
                </a:solidFill>
              </a:rPr>
              <a:t>Substitute 4) into 6) for V</a:t>
            </a:r>
            <a:r>
              <a:rPr lang="en-US" sz="1600" b="0" i="1" baseline="-25000" dirty="0">
                <a:solidFill>
                  <a:schemeClr val="tx1"/>
                </a:solidFill>
              </a:rPr>
              <a:t>E</a:t>
            </a:r>
          </a:p>
          <a:p>
            <a:pPr marL="457200" indent="-457200" algn="l" eaLnBrk="0" hangingPunct="0">
              <a:spcBef>
                <a:spcPct val="50000"/>
              </a:spcBef>
              <a:buFont typeface="Wingdings" pitchFamily="2" charset="2"/>
              <a:buNone/>
            </a:pPr>
            <a:r>
              <a:rPr lang="en-US" sz="1600" dirty="0">
                <a:solidFill>
                  <a:schemeClr val="tx1"/>
                </a:solidFill>
              </a:rPr>
              <a:t>8) V</a:t>
            </a:r>
            <a:r>
              <a:rPr lang="en-US" sz="1600" baseline="-25000" dirty="0">
                <a:solidFill>
                  <a:schemeClr val="tx1"/>
                </a:solidFill>
              </a:rPr>
              <a:t>OUT</a:t>
            </a:r>
            <a:r>
              <a:rPr lang="en-US" sz="1600" dirty="0">
                <a:solidFill>
                  <a:schemeClr val="tx1"/>
                </a:solidFill>
              </a:rPr>
              <a:t> + V</a:t>
            </a:r>
            <a:r>
              <a:rPr lang="en-US" sz="1600" baseline="-25000" dirty="0">
                <a:solidFill>
                  <a:schemeClr val="tx1"/>
                </a:solidFill>
              </a:rPr>
              <a:t>OUT</a:t>
            </a:r>
            <a:r>
              <a:rPr lang="en-US" sz="1600" dirty="0">
                <a:solidFill>
                  <a:schemeClr val="tx1"/>
                </a:solidFill>
              </a:rPr>
              <a:t> [R</a:t>
            </a:r>
            <a:r>
              <a:rPr lang="en-US" sz="1600" baseline="-25000" dirty="0">
                <a:solidFill>
                  <a:schemeClr val="tx1"/>
                </a:solidFill>
              </a:rPr>
              <a:t>I</a:t>
            </a:r>
            <a:r>
              <a:rPr lang="en-US" sz="1600" dirty="0">
                <a:solidFill>
                  <a:schemeClr val="tx1"/>
                </a:solidFill>
              </a:rPr>
              <a:t>/(R</a:t>
            </a:r>
            <a:r>
              <a:rPr lang="en-US" sz="1600" baseline="-25000" dirty="0">
                <a:solidFill>
                  <a:schemeClr val="tx1"/>
                </a:solidFill>
              </a:rPr>
              <a:t>F</a:t>
            </a:r>
            <a:r>
              <a:rPr lang="en-US" sz="1600" dirty="0">
                <a:solidFill>
                  <a:schemeClr val="tx1"/>
                </a:solidFill>
              </a:rPr>
              <a:t> + R</a:t>
            </a:r>
            <a:r>
              <a:rPr lang="en-US" sz="1600" baseline="-25000" dirty="0">
                <a:solidFill>
                  <a:schemeClr val="tx1"/>
                </a:solidFill>
              </a:rPr>
              <a:t>I</a:t>
            </a:r>
            <a:r>
              <a:rPr lang="en-US" sz="1600" dirty="0">
                <a:solidFill>
                  <a:schemeClr val="tx1"/>
                </a:solidFill>
              </a:rPr>
              <a:t>)] Aol = I</a:t>
            </a:r>
            <a:r>
              <a:rPr lang="en-US" sz="1600" baseline="-25000" dirty="0">
                <a:solidFill>
                  <a:schemeClr val="tx1"/>
                </a:solidFill>
              </a:rPr>
              <a:t>OUT</a:t>
            </a:r>
            <a:r>
              <a:rPr lang="en-US" sz="1600" dirty="0">
                <a:solidFill>
                  <a:schemeClr val="tx1"/>
                </a:solidFill>
              </a:rPr>
              <a:t>R</a:t>
            </a:r>
            <a:r>
              <a:rPr lang="en-US" sz="1600" baseline="-25000" dirty="0">
                <a:solidFill>
                  <a:schemeClr val="tx1"/>
                </a:solidFill>
              </a:rPr>
              <a:t>O  </a:t>
            </a:r>
            <a:r>
              <a:rPr lang="en-US" sz="1600" b="0" i="1" dirty="0">
                <a:solidFill>
                  <a:schemeClr val="tx1"/>
                </a:solidFill>
              </a:rPr>
              <a:t>Rearrange 7) to get V</a:t>
            </a:r>
            <a:r>
              <a:rPr lang="en-US" sz="1600" b="0" i="1" baseline="-25000" dirty="0">
                <a:solidFill>
                  <a:schemeClr val="tx1"/>
                </a:solidFill>
              </a:rPr>
              <a:t>OUT</a:t>
            </a:r>
            <a:r>
              <a:rPr lang="en-US" sz="1600" b="0" i="1" dirty="0">
                <a:solidFill>
                  <a:schemeClr val="tx1"/>
                </a:solidFill>
              </a:rPr>
              <a:t> terms on left</a:t>
            </a:r>
            <a:endParaRPr lang="en-US" sz="1600" b="0" i="1" baseline="-25000" dirty="0">
              <a:solidFill>
                <a:schemeClr val="tx1"/>
              </a:solidFill>
            </a:endParaRPr>
          </a:p>
          <a:p>
            <a:pPr marL="457200" indent="-457200" algn="l" eaLnBrk="0" hangingPunct="0">
              <a:spcBef>
                <a:spcPct val="50000"/>
              </a:spcBef>
              <a:buFont typeface="Wingdings" pitchFamily="2" charset="2"/>
              <a:buNone/>
            </a:pPr>
            <a:r>
              <a:rPr lang="en-US" sz="1600" dirty="0">
                <a:solidFill>
                  <a:schemeClr val="tx1"/>
                </a:solidFill>
              </a:rPr>
              <a:t>9) V</a:t>
            </a:r>
            <a:r>
              <a:rPr lang="en-US" sz="1600" baseline="-25000" dirty="0">
                <a:solidFill>
                  <a:schemeClr val="tx1"/>
                </a:solidFill>
              </a:rPr>
              <a:t>OUT</a:t>
            </a:r>
            <a:r>
              <a:rPr lang="en-US" sz="1600" dirty="0">
                <a:solidFill>
                  <a:schemeClr val="tx1"/>
                </a:solidFill>
              </a:rPr>
              <a:t> = I</a:t>
            </a:r>
            <a:r>
              <a:rPr lang="en-US" sz="1600" baseline="-25000" dirty="0">
                <a:solidFill>
                  <a:schemeClr val="tx1"/>
                </a:solidFill>
              </a:rPr>
              <a:t>OUT</a:t>
            </a:r>
            <a:r>
              <a:rPr lang="en-US" sz="1600" dirty="0">
                <a:solidFill>
                  <a:schemeClr val="tx1"/>
                </a:solidFill>
              </a:rPr>
              <a:t>R</a:t>
            </a:r>
            <a:r>
              <a:rPr lang="en-US" sz="1600" baseline="-25000" dirty="0">
                <a:solidFill>
                  <a:schemeClr val="tx1"/>
                </a:solidFill>
              </a:rPr>
              <a:t>O</a:t>
            </a:r>
            <a:r>
              <a:rPr lang="en-US" sz="1600" dirty="0">
                <a:solidFill>
                  <a:schemeClr val="tx1"/>
                </a:solidFill>
              </a:rPr>
              <a:t> / {1+[R</a:t>
            </a:r>
            <a:r>
              <a:rPr lang="en-US" sz="1600" baseline="-25000" dirty="0">
                <a:solidFill>
                  <a:schemeClr val="tx1"/>
                </a:solidFill>
              </a:rPr>
              <a:t>I</a:t>
            </a:r>
            <a:r>
              <a:rPr lang="en-US" sz="1600" dirty="0">
                <a:solidFill>
                  <a:schemeClr val="tx1"/>
                </a:solidFill>
              </a:rPr>
              <a:t>Aol/(R</a:t>
            </a:r>
            <a:r>
              <a:rPr lang="en-US" sz="1600" baseline="-25000" dirty="0">
                <a:solidFill>
                  <a:schemeClr val="tx1"/>
                </a:solidFill>
              </a:rPr>
              <a:t>F</a:t>
            </a:r>
            <a:r>
              <a:rPr lang="en-US" sz="1600" dirty="0">
                <a:solidFill>
                  <a:schemeClr val="tx1"/>
                </a:solidFill>
              </a:rPr>
              <a:t>+R</a:t>
            </a:r>
            <a:r>
              <a:rPr lang="en-US" sz="1600" baseline="-25000" dirty="0">
                <a:solidFill>
                  <a:schemeClr val="tx1"/>
                </a:solidFill>
              </a:rPr>
              <a:t>I</a:t>
            </a:r>
            <a:r>
              <a:rPr lang="en-US" sz="1600" dirty="0">
                <a:solidFill>
                  <a:schemeClr val="tx1"/>
                </a:solidFill>
              </a:rPr>
              <a:t>)]}  </a:t>
            </a:r>
            <a:r>
              <a:rPr lang="en-US" sz="1600" b="0" i="1" dirty="0">
                <a:solidFill>
                  <a:schemeClr val="tx1"/>
                </a:solidFill>
              </a:rPr>
              <a:t>Divide in 8) to get V</a:t>
            </a:r>
            <a:r>
              <a:rPr lang="en-US" sz="1600" b="0" i="1" baseline="-25000" dirty="0">
                <a:solidFill>
                  <a:schemeClr val="tx1"/>
                </a:solidFill>
              </a:rPr>
              <a:t>OUT</a:t>
            </a:r>
            <a:r>
              <a:rPr lang="en-US" sz="1600" b="0" i="1" dirty="0">
                <a:solidFill>
                  <a:schemeClr val="tx1"/>
                </a:solidFill>
              </a:rPr>
              <a:t> on left</a:t>
            </a:r>
          </a:p>
          <a:p>
            <a:pPr marL="457200" indent="-457200" algn="l" eaLnBrk="0" hangingPunct="0">
              <a:spcBef>
                <a:spcPct val="50000"/>
              </a:spcBef>
              <a:buFont typeface="Wingdings" pitchFamily="2" charset="2"/>
              <a:buNone/>
            </a:pPr>
            <a:r>
              <a:rPr lang="en-US" sz="1600" dirty="0">
                <a:solidFill>
                  <a:schemeClr val="tx1"/>
                </a:solidFill>
              </a:rPr>
              <a:t>10) R</a:t>
            </a:r>
            <a:r>
              <a:rPr lang="en-US" sz="1600" baseline="-25000" dirty="0">
                <a:solidFill>
                  <a:schemeClr val="tx1"/>
                </a:solidFill>
              </a:rPr>
              <a:t>OUT</a:t>
            </a:r>
            <a:r>
              <a:rPr lang="en-US" sz="1600" dirty="0">
                <a:solidFill>
                  <a:schemeClr val="tx1"/>
                </a:solidFill>
              </a:rPr>
              <a:t> = V</a:t>
            </a:r>
            <a:r>
              <a:rPr lang="en-US" sz="1600" baseline="-25000" dirty="0">
                <a:solidFill>
                  <a:schemeClr val="tx1"/>
                </a:solidFill>
              </a:rPr>
              <a:t>OUT</a:t>
            </a:r>
            <a:r>
              <a:rPr lang="en-US" sz="1600" dirty="0">
                <a:solidFill>
                  <a:schemeClr val="tx1"/>
                </a:solidFill>
              </a:rPr>
              <a:t>/I</a:t>
            </a:r>
            <a:r>
              <a:rPr lang="en-US" sz="1600" baseline="-25000" dirty="0">
                <a:solidFill>
                  <a:schemeClr val="tx1"/>
                </a:solidFill>
              </a:rPr>
              <a:t>OUT</a:t>
            </a:r>
            <a:r>
              <a:rPr lang="en-US" sz="1600" dirty="0">
                <a:solidFill>
                  <a:schemeClr val="tx1"/>
                </a:solidFill>
              </a:rPr>
              <a:t> =[ I</a:t>
            </a:r>
            <a:r>
              <a:rPr lang="en-US" sz="1600" baseline="-25000" dirty="0">
                <a:solidFill>
                  <a:schemeClr val="tx1"/>
                </a:solidFill>
              </a:rPr>
              <a:t>OUT</a:t>
            </a:r>
            <a:r>
              <a:rPr lang="en-US" sz="1600" dirty="0">
                <a:solidFill>
                  <a:schemeClr val="tx1"/>
                </a:solidFill>
              </a:rPr>
              <a:t>R</a:t>
            </a:r>
            <a:r>
              <a:rPr lang="en-US" sz="1600" baseline="-25000" dirty="0">
                <a:solidFill>
                  <a:schemeClr val="tx1"/>
                </a:solidFill>
              </a:rPr>
              <a:t>O</a:t>
            </a:r>
            <a:r>
              <a:rPr lang="en-US" sz="1600" dirty="0">
                <a:solidFill>
                  <a:schemeClr val="tx1"/>
                </a:solidFill>
              </a:rPr>
              <a:t> / {1+[R</a:t>
            </a:r>
            <a:r>
              <a:rPr lang="en-US" sz="1600" baseline="-25000" dirty="0">
                <a:solidFill>
                  <a:schemeClr val="tx1"/>
                </a:solidFill>
              </a:rPr>
              <a:t>I</a:t>
            </a:r>
            <a:r>
              <a:rPr lang="en-US" sz="1600" dirty="0">
                <a:solidFill>
                  <a:schemeClr val="tx1"/>
                </a:solidFill>
              </a:rPr>
              <a:t>Aol / (R</a:t>
            </a:r>
            <a:r>
              <a:rPr lang="en-US" sz="1600" baseline="-25000" dirty="0">
                <a:solidFill>
                  <a:schemeClr val="tx1"/>
                </a:solidFill>
              </a:rPr>
              <a:t>F</a:t>
            </a:r>
            <a:r>
              <a:rPr lang="en-US" sz="1600" dirty="0">
                <a:solidFill>
                  <a:schemeClr val="tx1"/>
                </a:solidFill>
              </a:rPr>
              <a:t>+R</a:t>
            </a:r>
            <a:r>
              <a:rPr lang="en-US" sz="1600" baseline="-25000" dirty="0">
                <a:solidFill>
                  <a:schemeClr val="tx1"/>
                </a:solidFill>
              </a:rPr>
              <a:t>I</a:t>
            </a:r>
            <a:r>
              <a:rPr lang="en-US" sz="1600" dirty="0">
                <a:solidFill>
                  <a:schemeClr val="tx1"/>
                </a:solidFill>
              </a:rPr>
              <a:t>)]} ] / I</a:t>
            </a:r>
            <a:r>
              <a:rPr lang="en-US" sz="1600" baseline="-25000" dirty="0">
                <a:solidFill>
                  <a:schemeClr val="tx1"/>
                </a:solidFill>
              </a:rPr>
              <a:t>OUT </a:t>
            </a:r>
          </a:p>
          <a:p>
            <a:pPr marL="457200" indent="-457200" algn="l" eaLnBrk="0" hangingPunct="0">
              <a:spcBef>
                <a:spcPct val="50000"/>
              </a:spcBef>
              <a:buFont typeface="Wingdings" pitchFamily="2" charset="2"/>
              <a:buNone/>
            </a:pPr>
            <a:r>
              <a:rPr lang="en-US" sz="1600" b="0" i="1" dirty="0">
                <a:solidFill>
                  <a:schemeClr val="tx1"/>
                </a:solidFill>
              </a:rPr>
              <a:t>      Divide both sides of 9) by I</a:t>
            </a:r>
            <a:r>
              <a:rPr lang="en-US" sz="1600" b="0" i="1" baseline="-25000" dirty="0">
                <a:solidFill>
                  <a:schemeClr val="tx1"/>
                </a:solidFill>
              </a:rPr>
              <a:t>OUT</a:t>
            </a:r>
            <a:r>
              <a:rPr lang="en-US" sz="1600" b="0" i="1" dirty="0">
                <a:solidFill>
                  <a:schemeClr val="tx1"/>
                </a:solidFill>
              </a:rPr>
              <a:t> to get R</a:t>
            </a:r>
            <a:r>
              <a:rPr lang="en-US" sz="1600" b="0" i="1" baseline="-25000" dirty="0">
                <a:solidFill>
                  <a:schemeClr val="tx1"/>
                </a:solidFill>
              </a:rPr>
              <a:t>OUT </a:t>
            </a:r>
            <a:r>
              <a:rPr lang="en-US" sz="1600" b="0" i="1" dirty="0">
                <a:solidFill>
                  <a:schemeClr val="tx1"/>
                </a:solidFill>
              </a:rPr>
              <a:t>[from 2)] on left</a:t>
            </a:r>
          </a:p>
          <a:p>
            <a:pPr marL="457200" indent="-457200" algn="l" eaLnBrk="0" hangingPunct="0">
              <a:spcBef>
                <a:spcPct val="50000"/>
              </a:spcBef>
              <a:buFont typeface="Wingdings" pitchFamily="2" charset="2"/>
              <a:buNone/>
            </a:pPr>
            <a:r>
              <a:rPr lang="en-US" sz="1600" dirty="0">
                <a:solidFill>
                  <a:schemeClr val="tx1"/>
                </a:solidFill>
              </a:rPr>
              <a:t>11) R</a:t>
            </a:r>
            <a:r>
              <a:rPr lang="en-US" sz="1600" baseline="-25000" dirty="0">
                <a:solidFill>
                  <a:schemeClr val="tx1"/>
                </a:solidFill>
              </a:rPr>
              <a:t>OUT</a:t>
            </a:r>
            <a:r>
              <a:rPr lang="en-US" sz="1600" dirty="0">
                <a:solidFill>
                  <a:schemeClr val="tx1"/>
                </a:solidFill>
              </a:rPr>
              <a:t> = R</a:t>
            </a:r>
            <a:r>
              <a:rPr lang="en-US" sz="1600" baseline="-25000" dirty="0">
                <a:solidFill>
                  <a:schemeClr val="tx1"/>
                </a:solidFill>
              </a:rPr>
              <a:t>O </a:t>
            </a:r>
            <a:r>
              <a:rPr lang="en-US" sz="1600" dirty="0">
                <a:solidFill>
                  <a:schemeClr val="tx1"/>
                </a:solidFill>
              </a:rPr>
              <a:t>/ (1+Aol</a:t>
            </a:r>
            <a:r>
              <a:rPr lang="el-GR" sz="1600" dirty="0">
                <a:solidFill>
                  <a:schemeClr val="tx1"/>
                </a:solidFill>
                <a:cs typeface="Arial" charset="0"/>
              </a:rPr>
              <a:t>β</a:t>
            </a:r>
            <a:r>
              <a:rPr lang="en-US" sz="1600" dirty="0">
                <a:solidFill>
                  <a:schemeClr val="tx1"/>
                </a:solidFill>
                <a:cs typeface="Arial" charset="0"/>
              </a:rPr>
              <a:t>)</a:t>
            </a:r>
            <a:r>
              <a:rPr lang="en-US" sz="1600" dirty="0">
                <a:solidFill>
                  <a:schemeClr val="tx1"/>
                </a:solidFill>
              </a:rPr>
              <a:t> </a:t>
            </a:r>
            <a:r>
              <a:rPr lang="en-US" sz="1600" b="0" i="1" dirty="0">
                <a:solidFill>
                  <a:schemeClr val="tx1"/>
                </a:solidFill>
              </a:rPr>
              <a:t>Substitute 1) into 10)</a:t>
            </a:r>
          </a:p>
        </p:txBody>
      </p:sp>
      <p:sp>
        <p:nvSpPr>
          <p:cNvPr id="51205" name="Text Box 4"/>
          <p:cNvSpPr txBox="1">
            <a:spLocks noChangeArrowheads="1"/>
          </p:cNvSpPr>
          <p:nvPr/>
        </p:nvSpPr>
        <p:spPr bwMode="auto">
          <a:xfrm>
            <a:off x="753052" y="114300"/>
            <a:ext cx="7543800" cy="954107"/>
          </a:xfrm>
          <a:prstGeom prst="rect">
            <a:avLst/>
          </a:prstGeom>
          <a:noFill/>
          <a:ln w="9525" algn="ctr">
            <a:noFill/>
            <a:miter lim="800000"/>
            <a:headEnd/>
            <a:tailEnd/>
          </a:ln>
        </p:spPr>
        <p:txBody>
          <a:bodyPr>
            <a:spAutoFit/>
          </a:bodyPr>
          <a:lstStyle/>
          <a:p>
            <a:pPr marL="381000" indent="-381000" eaLnBrk="0" hangingPunct="0">
              <a:buFont typeface="Wingdings" pitchFamily="2" charset="2"/>
              <a:buNone/>
            </a:pPr>
            <a:r>
              <a:rPr lang="en-US" sz="2800" b="1" i="1" dirty="0">
                <a:solidFill>
                  <a:srgbClr val="C00000"/>
                </a:solidFill>
              </a:rPr>
              <a:t>Derivation of R</a:t>
            </a:r>
            <a:r>
              <a:rPr lang="en-US" sz="2800" b="1" i="1" baseline="-25000" dirty="0">
                <a:solidFill>
                  <a:srgbClr val="C00000"/>
                </a:solidFill>
              </a:rPr>
              <a:t>OUT </a:t>
            </a:r>
          </a:p>
          <a:p>
            <a:pPr marL="381000" indent="-381000" eaLnBrk="0" hangingPunct="0">
              <a:buFont typeface="Wingdings" pitchFamily="2" charset="2"/>
              <a:buNone/>
            </a:pPr>
            <a:r>
              <a:rPr lang="en-US" sz="2800" b="1" i="1" dirty="0">
                <a:solidFill>
                  <a:srgbClr val="C00000"/>
                </a:solidFill>
              </a:rPr>
              <a:t>(Closed Loop Output Resistance)</a:t>
            </a:r>
          </a:p>
        </p:txBody>
      </p:sp>
      <p:sp>
        <p:nvSpPr>
          <p:cNvPr id="51206" name="Rectangle 5"/>
          <p:cNvSpPr>
            <a:spLocks noChangeArrowheads="1"/>
          </p:cNvSpPr>
          <p:nvPr/>
        </p:nvSpPr>
        <p:spPr bwMode="auto">
          <a:xfrm>
            <a:off x="2819400" y="5715000"/>
            <a:ext cx="2585964" cy="400110"/>
          </a:xfrm>
          <a:prstGeom prst="rect">
            <a:avLst/>
          </a:prstGeom>
          <a:noFill/>
          <a:ln w="9525" algn="ctr">
            <a:noFill/>
            <a:miter lim="800000"/>
            <a:headEnd/>
            <a:tailEnd/>
          </a:ln>
        </p:spPr>
        <p:txBody>
          <a:bodyPr wrap="none">
            <a:spAutoFit/>
          </a:bodyPr>
          <a:lstStyle/>
          <a:p>
            <a:r>
              <a:rPr lang="en-US" sz="2000" b="1" i="1" dirty="0">
                <a:solidFill>
                  <a:srgbClr val="FF0000"/>
                </a:solidFill>
              </a:rPr>
              <a:t>R</a:t>
            </a:r>
            <a:r>
              <a:rPr lang="en-US" sz="2000" b="1" i="1" baseline="-25000" dirty="0">
                <a:solidFill>
                  <a:srgbClr val="FF0000"/>
                </a:solidFill>
              </a:rPr>
              <a:t>OUT</a:t>
            </a:r>
            <a:r>
              <a:rPr lang="en-US" sz="2000" b="1" i="1" dirty="0">
                <a:solidFill>
                  <a:srgbClr val="FF0000"/>
                </a:solidFill>
              </a:rPr>
              <a:t> = R</a:t>
            </a:r>
            <a:r>
              <a:rPr lang="en-US" sz="2000" b="1" i="1" baseline="-25000" dirty="0">
                <a:solidFill>
                  <a:srgbClr val="FF0000"/>
                </a:solidFill>
              </a:rPr>
              <a:t>O</a:t>
            </a:r>
            <a:r>
              <a:rPr lang="en-US" sz="2000" b="1" i="1" dirty="0">
                <a:solidFill>
                  <a:srgbClr val="FF0000"/>
                </a:solidFill>
              </a:rPr>
              <a:t> / (1+Aol</a:t>
            </a:r>
            <a:r>
              <a:rPr lang="el-GR" sz="2000" b="1" i="1" dirty="0">
                <a:solidFill>
                  <a:srgbClr val="FF0000"/>
                </a:solidFill>
                <a:cs typeface="Arial" charset="0"/>
              </a:rPr>
              <a:t>β</a:t>
            </a:r>
            <a:r>
              <a:rPr lang="en-US" sz="2000" b="1" i="1" dirty="0">
                <a:solidFill>
                  <a:srgbClr val="FF0000"/>
                </a:solidFill>
              </a:rPr>
              <a:t>)</a:t>
            </a:r>
          </a:p>
        </p:txBody>
      </p:sp>
      <p:cxnSp>
        <p:nvCxnSpPr>
          <p:cNvPr id="8" name="Straight Arrow Connector 7"/>
          <p:cNvCxnSpPr/>
          <p:nvPr/>
        </p:nvCxnSpPr>
        <p:spPr>
          <a:xfrm>
            <a:off x="1234440" y="5905500"/>
            <a:ext cx="14859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5448300" y="5905500"/>
            <a:ext cx="14859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p>
            <a:fld id="{3310166C-AE94-4699-B29F-95C2ED7C354B}" type="slidenum">
              <a:rPr lang="en-US"/>
              <a:pPr/>
              <a:t>87</a:t>
            </a:fld>
            <a:endParaRPr lang="en-US" dirty="0"/>
          </a:p>
        </p:txBody>
      </p:sp>
      <p:sp>
        <p:nvSpPr>
          <p:cNvPr id="52227" name="Rectangle 2"/>
          <p:cNvSpPr>
            <a:spLocks noGrp="1" noChangeArrowheads="1"/>
          </p:cNvSpPr>
          <p:nvPr>
            <p:ph type="title"/>
          </p:nvPr>
        </p:nvSpPr>
        <p:spPr bwMode="auto">
          <a:xfrm>
            <a:off x="751514" y="271244"/>
            <a:ext cx="7086600" cy="71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C00000"/>
                </a:solidFill>
              </a:rPr>
              <a:t>R</a:t>
            </a:r>
            <a:r>
              <a:rPr lang="en-US" sz="2800" b="1" baseline="-25000" dirty="0" smtClean="0">
                <a:solidFill>
                  <a:srgbClr val="C00000"/>
                </a:solidFill>
              </a:rPr>
              <a:t>OUT</a:t>
            </a:r>
            <a:r>
              <a:rPr lang="en-US" sz="2800" b="1" dirty="0" smtClean="0">
                <a:solidFill>
                  <a:srgbClr val="C00000"/>
                </a:solidFill>
              </a:rPr>
              <a:t> vs R</a:t>
            </a:r>
            <a:r>
              <a:rPr lang="en-US" sz="2800" b="1" baseline="-25000" dirty="0" smtClean="0">
                <a:solidFill>
                  <a:srgbClr val="C00000"/>
                </a:solidFill>
              </a:rPr>
              <a:t>O</a:t>
            </a:r>
          </a:p>
        </p:txBody>
      </p:sp>
      <p:sp>
        <p:nvSpPr>
          <p:cNvPr id="52228" name="Rectangle 3"/>
          <p:cNvSpPr>
            <a:spLocks noGrp="1" noChangeArrowheads="1"/>
          </p:cNvSpPr>
          <p:nvPr>
            <p:ph type="body" idx="1"/>
          </p:nvPr>
        </p:nvSpPr>
        <p:spPr bwMode="auto">
          <a:xfrm>
            <a:off x="838200" y="1143000"/>
            <a:ext cx="7696200" cy="3124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Font typeface="Wingdings" pitchFamily="2" charset="2"/>
              <a:buChar char="Ø"/>
            </a:pPr>
            <a:r>
              <a:rPr lang="en-US" sz="2400" b="1" dirty="0" smtClean="0">
                <a:solidFill>
                  <a:srgbClr val="FF0000"/>
                </a:solidFill>
              </a:rPr>
              <a:t>R</a:t>
            </a:r>
            <a:r>
              <a:rPr lang="en-US" sz="2400" b="1" baseline="-25000" dirty="0" smtClean="0">
                <a:solidFill>
                  <a:srgbClr val="FF0000"/>
                </a:solidFill>
              </a:rPr>
              <a:t>O</a:t>
            </a:r>
            <a:r>
              <a:rPr lang="en-US" sz="2400" b="1" dirty="0" smtClean="0"/>
              <a:t> does </a:t>
            </a:r>
            <a:r>
              <a:rPr lang="en-US" sz="2400" b="1" i="1" dirty="0" smtClean="0"/>
              <a:t>NOT</a:t>
            </a:r>
            <a:r>
              <a:rPr lang="en-US" sz="2400" b="1" dirty="0" smtClean="0"/>
              <a:t> change when Closed Loop feedback is used</a:t>
            </a:r>
          </a:p>
          <a:p>
            <a:pPr eaLnBrk="1" hangingPunct="1">
              <a:lnSpc>
                <a:spcPct val="80000"/>
              </a:lnSpc>
              <a:buFontTx/>
              <a:buNone/>
            </a:pPr>
            <a:endParaRPr lang="en-US" sz="1400" b="1" dirty="0" smtClean="0"/>
          </a:p>
          <a:p>
            <a:pPr eaLnBrk="1" hangingPunct="1">
              <a:lnSpc>
                <a:spcPct val="80000"/>
              </a:lnSpc>
              <a:buFont typeface="Wingdings" pitchFamily="2" charset="2"/>
              <a:buChar char="Ø"/>
            </a:pPr>
            <a:r>
              <a:rPr lang="en-US" sz="2400" b="1" dirty="0" smtClean="0">
                <a:solidFill>
                  <a:srgbClr val="0000FF"/>
                </a:solidFill>
              </a:rPr>
              <a:t>R</a:t>
            </a:r>
            <a:r>
              <a:rPr lang="en-US" sz="2400" b="1" baseline="-25000" dirty="0" smtClean="0">
                <a:solidFill>
                  <a:srgbClr val="0000FF"/>
                </a:solidFill>
              </a:rPr>
              <a:t>OUT</a:t>
            </a:r>
            <a:r>
              <a:rPr lang="en-US" sz="2400" b="1" dirty="0" smtClean="0"/>
              <a:t> is the effect of R</a:t>
            </a:r>
            <a:r>
              <a:rPr lang="en-US" sz="2400" b="1" baseline="-25000" dirty="0" smtClean="0"/>
              <a:t>O</a:t>
            </a:r>
            <a:r>
              <a:rPr lang="en-US" sz="2400" b="1" dirty="0" smtClean="0"/>
              <a:t>, Aol, and  </a:t>
            </a:r>
            <a:r>
              <a:rPr lang="el-GR" sz="2400" b="1" dirty="0" smtClean="0">
                <a:cs typeface="Arial" charset="0"/>
              </a:rPr>
              <a:t>β</a:t>
            </a:r>
            <a:r>
              <a:rPr lang="en-US" sz="2400" b="1" dirty="0" smtClean="0"/>
              <a:t> controlling V</a:t>
            </a:r>
            <a:r>
              <a:rPr lang="en-US" sz="2400" b="1" baseline="-25000" dirty="0" smtClean="0"/>
              <a:t>O</a:t>
            </a:r>
            <a:endParaRPr lang="en-US" sz="2400" b="1" dirty="0" smtClean="0"/>
          </a:p>
          <a:p>
            <a:pPr lvl="1" eaLnBrk="1" hangingPunct="1">
              <a:lnSpc>
                <a:spcPct val="80000"/>
              </a:lnSpc>
              <a:spcBef>
                <a:spcPct val="50000"/>
              </a:spcBef>
              <a:buFont typeface="Wingdings" pitchFamily="2" charset="2"/>
              <a:buChar char="ü"/>
            </a:pPr>
            <a:r>
              <a:rPr lang="en-US" sz="2000" b="1" dirty="0" smtClean="0"/>
              <a:t>Closed Loop feedback (</a:t>
            </a:r>
            <a:r>
              <a:rPr lang="el-GR" sz="2000" b="1" dirty="0" smtClean="0">
                <a:cs typeface="Arial" charset="0"/>
              </a:rPr>
              <a:t>β</a:t>
            </a:r>
            <a:r>
              <a:rPr lang="en-US" sz="2000" b="1" dirty="0" smtClean="0">
                <a:cs typeface="Arial" charset="0"/>
              </a:rPr>
              <a:t>)</a:t>
            </a:r>
            <a:r>
              <a:rPr lang="en-US" sz="2000" b="1" dirty="0" smtClean="0"/>
              <a:t>  forces V</a:t>
            </a:r>
            <a:r>
              <a:rPr lang="en-US" sz="2000" b="1" baseline="-25000" dirty="0" smtClean="0"/>
              <a:t>O</a:t>
            </a:r>
            <a:r>
              <a:rPr lang="en-US" sz="2000" b="1" dirty="0" smtClean="0"/>
              <a:t> to increase or decrease as needed to accommodate V</a:t>
            </a:r>
            <a:r>
              <a:rPr lang="en-US" sz="2000" b="1" baseline="-25000" dirty="0" smtClean="0"/>
              <a:t>O</a:t>
            </a:r>
            <a:r>
              <a:rPr lang="en-US" sz="2000" b="1" dirty="0" smtClean="0"/>
              <a:t> loading </a:t>
            </a:r>
          </a:p>
          <a:p>
            <a:pPr lvl="1" eaLnBrk="1" hangingPunct="1">
              <a:lnSpc>
                <a:spcPct val="80000"/>
              </a:lnSpc>
              <a:spcBef>
                <a:spcPct val="50000"/>
              </a:spcBef>
              <a:buFont typeface="Wingdings" pitchFamily="2" charset="2"/>
              <a:buChar char="ü"/>
            </a:pPr>
            <a:r>
              <a:rPr lang="en-US" sz="2000" b="1" dirty="0" smtClean="0"/>
              <a:t>Closed Loop (</a:t>
            </a:r>
            <a:r>
              <a:rPr lang="el-GR" sz="2000" b="1" dirty="0" smtClean="0">
                <a:cs typeface="Arial" charset="0"/>
              </a:rPr>
              <a:t>β</a:t>
            </a:r>
            <a:r>
              <a:rPr lang="en-US" sz="2000" b="1" dirty="0" smtClean="0"/>
              <a:t>) increase or decrease in V</a:t>
            </a:r>
            <a:r>
              <a:rPr lang="en-US" sz="2000" b="1" baseline="-25000" dirty="0" smtClean="0"/>
              <a:t>O</a:t>
            </a:r>
            <a:r>
              <a:rPr lang="en-US" sz="2000" b="1" dirty="0" smtClean="0"/>
              <a:t> appears at V</a:t>
            </a:r>
            <a:r>
              <a:rPr lang="en-US" sz="2000" b="1" baseline="-25000" dirty="0" smtClean="0"/>
              <a:t>OUT</a:t>
            </a:r>
            <a:r>
              <a:rPr lang="en-US" sz="2000" b="1" dirty="0" smtClean="0"/>
              <a:t> as a reduction in R</a:t>
            </a:r>
            <a:r>
              <a:rPr lang="en-US" sz="2000" b="1" baseline="-25000" dirty="0" smtClean="0"/>
              <a:t>O</a:t>
            </a:r>
          </a:p>
          <a:p>
            <a:pPr lvl="1" eaLnBrk="1" hangingPunct="1">
              <a:lnSpc>
                <a:spcPct val="80000"/>
              </a:lnSpc>
              <a:spcBef>
                <a:spcPct val="50000"/>
              </a:spcBef>
              <a:buFont typeface="Wingdings" pitchFamily="2" charset="2"/>
              <a:buChar char="ü"/>
            </a:pPr>
            <a:r>
              <a:rPr lang="en-US" sz="2000" b="1" dirty="0" smtClean="0"/>
              <a:t>R</a:t>
            </a:r>
            <a:r>
              <a:rPr lang="en-US" sz="2000" b="1" baseline="-25000" dirty="0" smtClean="0"/>
              <a:t>OUT</a:t>
            </a:r>
            <a:r>
              <a:rPr lang="en-US" sz="2000" b="1" dirty="0" smtClean="0"/>
              <a:t> increases as Loop Gain (Aol</a:t>
            </a:r>
            <a:r>
              <a:rPr lang="el-GR" sz="2000" b="1" dirty="0" smtClean="0">
                <a:cs typeface="Arial" charset="0"/>
              </a:rPr>
              <a:t>β</a:t>
            </a:r>
            <a:r>
              <a:rPr lang="en-US" sz="2000" b="1" dirty="0" smtClean="0">
                <a:cs typeface="Arial" charset="0"/>
              </a:rPr>
              <a:t>) decreases</a:t>
            </a:r>
            <a:r>
              <a:rPr lang="en-US" sz="2000" b="1" dirty="0" smtClean="0"/>
              <a:t> </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CF3944F2-CDDF-4D0F-BE1E-9721E967398F}" type="slidenum">
              <a:rPr lang="en-US" smtClean="0"/>
              <a:pPr/>
              <a:t>88</a:t>
            </a:fld>
            <a:endParaRPr lang="en-US" dirty="0" smtClean="0"/>
          </a:p>
        </p:txBody>
      </p:sp>
      <p:sp>
        <p:nvSpPr>
          <p:cNvPr id="101379" name="Rectangle 2"/>
          <p:cNvSpPr>
            <a:spLocks noGrp="1" noChangeArrowheads="1"/>
          </p:cNvSpPr>
          <p:nvPr>
            <p:ph type="title"/>
          </p:nvPr>
        </p:nvSpPr>
        <p:spPr/>
        <p:txBody>
          <a:bodyPr/>
          <a:lstStyle/>
          <a:p>
            <a:r>
              <a:rPr lang="en-US" sz="2800" dirty="0" smtClean="0">
                <a:solidFill>
                  <a:srgbClr val="C00000"/>
                </a:solidFill>
              </a:rPr>
              <a:t>When R</a:t>
            </a:r>
            <a:r>
              <a:rPr lang="en-US" sz="2800" baseline="-25000" dirty="0" smtClean="0">
                <a:solidFill>
                  <a:srgbClr val="C00000"/>
                </a:solidFill>
              </a:rPr>
              <a:t>O</a:t>
            </a:r>
            <a:r>
              <a:rPr lang="en-US" sz="2800" dirty="0" smtClean="0">
                <a:solidFill>
                  <a:srgbClr val="C00000"/>
                </a:solidFill>
              </a:rPr>
              <a:t> is really Z</a:t>
            </a:r>
            <a:r>
              <a:rPr lang="en-US" sz="2800" baseline="-25000" dirty="0" smtClean="0">
                <a:solidFill>
                  <a:srgbClr val="C00000"/>
                </a:solidFill>
              </a:rPr>
              <a:t>O</a:t>
            </a:r>
            <a:r>
              <a:rPr lang="en-US" sz="2800" dirty="0" smtClean="0">
                <a:solidFill>
                  <a:srgbClr val="C00000"/>
                </a:solidFill>
              </a:rPr>
              <a:t>!!</a:t>
            </a:r>
          </a:p>
        </p:txBody>
      </p:sp>
      <p:pic>
        <p:nvPicPr>
          <p:cNvPr id="101381" name="Picture 8" descr="OPA376 Zo"/>
          <p:cNvPicPr>
            <a:picLocks noChangeAspect="1" noChangeArrowheads="1"/>
          </p:cNvPicPr>
          <p:nvPr/>
        </p:nvPicPr>
        <p:blipFill>
          <a:blip r:embed="rId3" cstate="print"/>
          <a:srcRect/>
          <a:stretch>
            <a:fillRect/>
          </a:stretch>
        </p:blipFill>
        <p:spPr bwMode="auto">
          <a:xfrm>
            <a:off x="4571112" y="1538637"/>
            <a:ext cx="4419600" cy="3179762"/>
          </a:xfrm>
          <a:prstGeom prst="rect">
            <a:avLst/>
          </a:prstGeom>
          <a:noFill/>
          <a:ln w="9525">
            <a:noFill/>
            <a:miter lim="800000"/>
            <a:headEnd/>
            <a:tailEnd/>
          </a:ln>
        </p:spPr>
      </p:pic>
      <p:pic>
        <p:nvPicPr>
          <p:cNvPr id="101382" name="Picture 9" descr="OPA627 Zo"/>
          <p:cNvPicPr>
            <a:picLocks noChangeAspect="1" noChangeArrowheads="1"/>
          </p:cNvPicPr>
          <p:nvPr/>
        </p:nvPicPr>
        <p:blipFill>
          <a:blip r:embed="rId4" cstate="print"/>
          <a:srcRect/>
          <a:stretch>
            <a:fillRect/>
          </a:stretch>
        </p:blipFill>
        <p:spPr bwMode="auto">
          <a:xfrm>
            <a:off x="0" y="1408025"/>
            <a:ext cx="4586287" cy="3316287"/>
          </a:xfrm>
          <a:prstGeom prst="rect">
            <a:avLst/>
          </a:prstGeom>
          <a:noFill/>
          <a:ln w="9525">
            <a:noFill/>
            <a:miter lim="800000"/>
            <a:headEnd/>
            <a:tailEnd/>
          </a:ln>
        </p:spPr>
      </p:pic>
      <p:sp>
        <p:nvSpPr>
          <p:cNvPr id="8" name="TextBox 7"/>
          <p:cNvSpPr txBox="1"/>
          <p:nvPr/>
        </p:nvSpPr>
        <p:spPr>
          <a:xfrm>
            <a:off x="1761688" y="973123"/>
            <a:ext cx="1865126" cy="369332"/>
          </a:xfrm>
          <a:prstGeom prst="rect">
            <a:avLst/>
          </a:prstGeom>
          <a:noFill/>
        </p:spPr>
        <p:txBody>
          <a:bodyPr wrap="none" rtlCol="0">
            <a:spAutoFit/>
          </a:bodyPr>
          <a:lstStyle/>
          <a:p>
            <a:r>
              <a:rPr lang="en-US" b="1" dirty="0" smtClean="0">
                <a:solidFill>
                  <a:srgbClr val="0000FF"/>
                </a:solidFill>
              </a:rPr>
              <a:t>OPA627 has R</a:t>
            </a:r>
            <a:r>
              <a:rPr lang="en-US" b="1" baseline="-25000" dirty="0" smtClean="0">
                <a:solidFill>
                  <a:srgbClr val="0000FF"/>
                </a:solidFill>
              </a:rPr>
              <a:t>O</a:t>
            </a:r>
            <a:endParaRPr lang="en-US" b="1" baseline="-25000" dirty="0">
              <a:solidFill>
                <a:srgbClr val="0000FF"/>
              </a:solidFill>
            </a:endParaRPr>
          </a:p>
        </p:txBody>
      </p:sp>
      <p:sp>
        <p:nvSpPr>
          <p:cNvPr id="9" name="TextBox 8"/>
          <p:cNvSpPr txBox="1"/>
          <p:nvPr/>
        </p:nvSpPr>
        <p:spPr>
          <a:xfrm>
            <a:off x="5924026" y="1033244"/>
            <a:ext cx="1967718" cy="369332"/>
          </a:xfrm>
          <a:prstGeom prst="rect">
            <a:avLst/>
          </a:prstGeom>
          <a:noFill/>
        </p:spPr>
        <p:txBody>
          <a:bodyPr wrap="none" rtlCol="0">
            <a:spAutoFit/>
          </a:bodyPr>
          <a:lstStyle/>
          <a:p>
            <a:r>
              <a:rPr lang="en-US" b="1" dirty="0" smtClean="0">
                <a:solidFill>
                  <a:srgbClr val="0000FF"/>
                </a:solidFill>
              </a:rPr>
              <a:t>OPA2376 has Z</a:t>
            </a:r>
            <a:r>
              <a:rPr lang="en-US" b="1" baseline="-25000" dirty="0" smtClean="0">
                <a:solidFill>
                  <a:srgbClr val="0000FF"/>
                </a:solidFill>
              </a:rPr>
              <a:t>O</a:t>
            </a:r>
            <a:endParaRPr lang="en-US" b="1" baseline="-25000" dirty="0">
              <a:solidFill>
                <a:srgbClr val="0000FF"/>
              </a:solidFill>
            </a:endParaRPr>
          </a:p>
        </p:txBody>
      </p:sp>
      <p:cxnSp>
        <p:nvCxnSpPr>
          <p:cNvPr id="11" name="Straight Arrow Connector 10"/>
          <p:cNvCxnSpPr/>
          <p:nvPr/>
        </p:nvCxnSpPr>
        <p:spPr>
          <a:xfrm>
            <a:off x="7248088" y="2265028"/>
            <a:ext cx="360726" cy="41105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11567" y="2290195"/>
            <a:ext cx="293615" cy="49495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1" idx="0"/>
          </p:cNvCxnSpPr>
          <p:nvPr/>
        </p:nvCxnSpPr>
        <p:spPr>
          <a:xfrm flipH="1" flipV="1">
            <a:off x="6544813" y="3474442"/>
            <a:ext cx="6894" cy="39428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392260" y="2838276"/>
            <a:ext cx="1400" cy="48516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12690" y="3313651"/>
            <a:ext cx="970137" cy="307777"/>
          </a:xfrm>
          <a:prstGeom prst="rect">
            <a:avLst/>
          </a:prstGeom>
          <a:solidFill>
            <a:schemeClr val="bg1"/>
          </a:solidFill>
        </p:spPr>
        <p:txBody>
          <a:bodyPr wrap="none" rtlCol="0">
            <a:spAutoFit/>
          </a:bodyPr>
          <a:lstStyle/>
          <a:p>
            <a:r>
              <a:rPr lang="en-US" sz="1400" b="1" dirty="0" smtClean="0">
                <a:solidFill>
                  <a:srgbClr val="FF0000"/>
                </a:solidFill>
              </a:rPr>
              <a:t>Resistive</a:t>
            </a:r>
            <a:endParaRPr lang="en-US" sz="1400" b="1" dirty="0">
              <a:solidFill>
                <a:srgbClr val="FF0000"/>
              </a:solidFill>
            </a:endParaRPr>
          </a:p>
        </p:txBody>
      </p:sp>
      <p:sp>
        <p:nvSpPr>
          <p:cNvPr id="21" name="TextBox 20"/>
          <p:cNvSpPr txBox="1"/>
          <p:nvPr/>
        </p:nvSpPr>
        <p:spPr>
          <a:xfrm>
            <a:off x="6066638" y="3868722"/>
            <a:ext cx="970137" cy="307777"/>
          </a:xfrm>
          <a:prstGeom prst="rect">
            <a:avLst/>
          </a:prstGeom>
          <a:solidFill>
            <a:schemeClr val="bg1"/>
          </a:solidFill>
        </p:spPr>
        <p:txBody>
          <a:bodyPr wrap="none" rtlCol="0">
            <a:spAutoFit/>
          </a:bodyPr>
          <a:lstStyle/>
          <a:p>
            <a:r>
              <a:rPr lang="en-US" sz="1400" b="1" dirty="0" smtClean="0">
                <a:solidFill>
                  <a:srgbClr val="FF0000"/>
                </a:solidFill>
              </a:rPr>
              <a:t>Resistive</a:t>
            </a:r>
            <a:endParaRPr lang="en-US" sz="1400" b="1" dirty="0">
              <a:solidFill>
                <a:srgbClr val="FF0000"/>
              </a:solidFill>
            </a:endParaRPr>
          </a:p>
        </p:txBody>
      </p:sp>
      <p:sp>
        <p:nvSpPr>
          <p:cNvPr id="23" name="TextBox 22"/>
          <p:cNvSpPr txBox="1"/>
          <p:nvPr/>
        </p:nvSpPr>
        <p:spPr>
          <a:xfrm>
            <a:off x="5329804" y="1974208"/>
            <a:ext cx="1079142" cy="307777"/>
          </a:xfrm>
          <a:prstGeom prst="rect">
            <a:avLst/>
          </a:prstGeom>
          <a:solidFill>
            <a:schemeClr val="bg1"/>
          </a:solidFill>
        </p:spPr>
        <p:txBody>
          <a:bodyPr wrap="none" rtlCol="0">
            <a:spAutoFit/>
          </a:bodyPr>
          <a:lstStyle/>
          <a:p>
            <a:r>
              <a:rPr lang="en-US" sz="1400" b="1" dirty="0" smtClean="0">
                <a:solidFill>
                  <a:srgbClr val="FF0000"/>
                </a:solidFill>
              </a:rPr>
              <a:t>Capacitive</a:t>
            </a:r>
            <a:endParaRPr lang="en-US" sz="1400" b="1" dirty="0">
              <a:solidFill>
                <a:srgbClr val="FF0000"/>
              </a:solidFill>
            </a:endParaRPr>
          </a:p>
        </p:txBody>
      </p:sp>
      <p:sp>
        <p:nvSpPr>
          <p:cNvPr id="25" name="TextBox 24"/>
          <p:cNvSpPr txBox="1"/>
          <p:nvPr/>
        </p:nvSpPr>
        <p:spPr>
          <a:xfrm>
            <a:off x="6925110" y="1958829"/>
            <a:ext cx="968535" cy="307777"/>
          </a:xfrm>
          <a:prstGeom prst="rect">
            <a:avLst/>
          </a:prstGeom>
          <a:solidFill>
            <a:schemeClr val="bg1"/>
          </a:solidFill>
        </p:spPr>
        <p:txBody>
          <a:bodyPr wrap="none" rtlCol="0">
            <a:spAutoFit/>
          </a:bodyPr>
          <a:lstStyle/>
          <a:p>
            <a:r>
              <a:rPr lang="en-US" sz="1400" b="1" dirty="0" smtClean="0">
                <a:solidFill>
                  <a:srgbClr val="FF0000"/>
                </a:solidFill>
              </a:rPr>
              <a:t>Inductive</a:t>
            </a:r>
            <a:endParaRPr lang="en-US" sz="1400" b="1" dirty="0">
              <a:solidFill>
                <a:srgbClr val="FF0000"/>
              </a:solidFill>
            </a:endParaRPr>
          </a:p>
        </p:txBody>
      </p:sp>
      <p:sp>
        <p:nvSpPr>
          <p:cNvPr id="17" name="TextBox 16"/>
          <p:cNvSpPr txBox="1"/>
          <p:nvPr/>
        </p:nvSpPr>
        <p:spPr>
          <a:xfrm>
            <a:off x="7868874" y="3707934"/>
            <a:ext cx="838499" cy="276999"/>
          </a:xfrm>
          <a:prstGeom prst="rect">
            <a:avLst/>
          </a:prstGeom>
          <a:solidFill>
            <a:schemeClr val="bg1"/>
          </a:solidFill>
        </p:spPr>
        <p:txBody>
          <a:bodyPr wrap="none" rtlCol="0">
            <a:spAutoFit/>
          </a:bodyPr>
          <a:lstStyle/>
          <a:p>
            <a:r>
              <a:rPr lang="en-US" sz="1200" dirty="0" smtClean="0"/>
              <a:t>OPA2376</a:t>
            </a:r>
            <a:endParaRPr lang="en-US" sz="1200" dirty="0"/>
          </a:p>
        </p:txBody>
      </p:sp>
      <p:sp>
        <p:nvSpPr>
          <p:cNvPr id="18" name="TextBox 17"/>
          <p:cNvSpPr txBox="1"/>
          <p:nvPr/>
        </p:nvSpPr>
        <p:spPr>
          <a:xfrm>
            <a:off x="3407330" y="3751277"/>
            <a:ext cx="753540" cy="276999"/>
          </a:xfrm>
          <a:prstGeom prst="rect">
            <a:avLst/>
          </a:prstGeom>
          <a:solidFill>
            <a:schemeClr val="bg1"/>
          </a:solidFill>
        </p:spPr>
        <p:txBody>
          <a:bodyPr wrap="none" rtlCol="0">
            <a:spAutoFit/>
          </a:bodyPr>
          <a:lstStyle/>
          <a:p>
            <a:r>
              <a:rPr lang="en-US" sz="1200" dirty="0" smtClean="0"/>
              <a:t>OPA627</a:t>
            </a:r>
            <a:endParaRPr lang="en-US" sz="1200" dirty="0"/>
          </a:p>
        </p:txBody>
      </p:sp>
      <p:sp>
        <p:nvSpPr>
          <p:cNvPr id="22" name="Rectangle 5"/>
          <p:cNvSpPr>
            <a:spLocks noChangeArrowheads="1"/>
          </p:cNvSpPr>
          <p:nvPr/>
        </p:nvSpPr>
        <p:spPr bwMode="auto">
          <a:xfrm>
            <a:off x="606103" y="5090719"/>
            <a:ext cx="8168781" cy="584775"/>
          </a:xfrm>
          <a:prstGeom prst="rect">
            <a:avLst/>
          </a:prstGeom>
          <a:noFill/>
          <a:ln w="9525" algn="ctr">
            <a:noFill/>
            <a:miter lim="800000"/>
            <a:headEnd/>
            <a:tailEnd/>
          </a:ln>
        </p:spPr>
        <p:txBody>
          <a:bodyPr wrap="square">
            <a:spAutoFit/>
          </a:bodyPr>
          <a:lstStyle/>
          <a:p>
            <a:pPr algn="l">
              <a:lnSpc>
                <a:spcPct val="80000"/>
              </a:lnSpc>
              <a:spcBef>
                <a:spcPts val="0"/>
              </a:spcBef>
              <a:buFont typeface="Wingdings" pitchFamily="2" charset="2"/>
              <a:buNone/>
            </a:pPr>
            <a:r>
              <a:rPr lang="en-US" sz="2000" b="1" i="1" dirty="0" smtClean="0">
                <a:solidFill>
                  <a:srgbClr val="008000"/>
                </a:solidFill>
              </a:rPr>
              <a:t>Note:</a:t>
            </a:r>
            <a:r>
              <a:rPr lang="en-US" sz="2000" b="1" dirty="0" smtClean="0">
                <a:solidFill>
                  <a:srgbClr val="008000"/>
                </a:solidFill>
              </a:rPr>
              <a:t> Some op amps have Z</a:t>
            </a:r>
            <a:r>
              <a:rPr lang="en-US" sz="2000" b="1" baseline="-25000" dirty="0" smtClean="0">
                <a:solidFill>
                  <a:srgbClr val="008000"/>
                </a:solidFill>
              </a:rPr>
              <a:t>O</a:t>
            </a:r>
            <a:r>
              <a:rPr lang="en-US" sz="2000" b="1" dirty="0" smtClean="0">
                <a:solidFill>
                  <a:srgbClr val="008000"/>
                </a:solidFill>
              </a:rPr>
              <a:t> characteristics other than pure                   </a:t>
            </a:r>
          </a:p>
          <a:p>
            <a:pPr algn="l">
              <a:lnSpc>
                <a:spcPct val="80000"/>
              </a:lnSpc>
              <a:spcBef>
                <a:spcPts val="0"/>
              </a:spcBef>
              <a:buFont typeface="Wingdings" pitchFamily="2" charset="2"/>
              <a:buNone/>
            </a:pPr>
            <a:r>
              <a:rPr lang="en-US" sz="2000" b="1" dirty="0" smtClean="0">
                <a:solidFill>
                  <a:srgbClr val="008000"/>
                </a:solidFill>
              </a:rPr>
              <a:t>          resistance – consult data sheet / manufacturer</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EC85C86F-5E66-43B6-8BE2-260F2146B408}" type="slidenum">
              <a:rPr lang="en-US" smtClean="0"/>
              <a:pPr/>
              <a:t>89</a:t>
            </a:fld>
            <a:endParaRPr lang="en-US" dirty="0" smtClean="0"/>
          </a:p>
        </p:txBody>
      </p:sp>
      <p:sp>
        <p:nvSpPr>
          <p:cNvPr id="72708" name="Rectangle 2"/>
          <p:cNvSpPr>
            <a:spLocks noGrp="1" noChangeArrowheads="1"/>
          </p:cNvSpPr>
          <p:nvPr>
            <p:ph type="title"/>
          </p:nvPr>
        </p:nvSpPr>
        <p:spPr>
          <a:xfrm>
            <a:off x="307975" y="0"/>
            <a:ext cx="8458200" cy="814388"/>
          </a:xfrm>
        </p:spPr>
        <p:txBody>
          <a:bodyPr/>
          <a:lstStyle/>
          <a:p>
            <a:r>
              <a:rPr lang="en-US" sz="2800" dirty="0" smtClean="0">
                <a:solidFill>
                  <a:srgbClr val="C00000"/>
                </a:solidFill>
              </a:rPr>
              <a:t>With Complex Z</a:t>
            </a:r>
            <a:r>
              <a:rPr lang="en-US" sz="2800" baseline="-25000" dirty="0" smtClean="0">
                <a:solidFill>
                  <a:srgbClr val="C00000"/>
                </a:solidFill>
              </a:rPr>
              <a:t>O</a:t>
            </a:r>
            <a:r>
              <a:rPr lang="en-US" sz="2800" dirty="0" smtClean="0">
                <a:solidFill>
                  <a:srgbClr val="C00000"/>
                </a:solidFill>
              </a:rPr>
              <a:t>, Accurate Models are Key!</a:t>
            </a:r>
          </a:p>
        </p:txBody>
      </p:sp>
      <p:pic>
        <p:nvPicPr>
          <p:cNvPr id="104451" name="Picture 3"/>
          <p:cNvPicPr>
            <a:picLocks noChangeAspect="1" noChangeArrowheads="1"/>
          </p:cNvPicPr>
          <p:nvPr/>
        </p:nvPicPr>
        <p:blipFill>
          <a:blip r:embed="rId4" cstate="print"/>
          <a:srcRect l="4159" t="6597" r="4187" b="6810"/>
          <a:stretch>
            <a:fillRect/>
          </a:stretch>
        </p:blipFill>
        <p:spPr bwMode="auto">
          <a:xfrm>
            <a:off x="704850" y="762000"/>
            <a:ext cx="3752850" cy="2400300"/>
          </a:xfrm>
          <a:prstGeom prst="rect">
            <a:avLst/>
          </a:prstGeom>
          <a:noFill/>
          <a:ln w="15875">
            <a:solidFill>
              <a:srgbClr val="0000FF"/>
            </a:solidFill>
            <a:miter lim="800000"/>
            <a:headEnd/>
            <a:tailEnd/>
          </a:ln>
          <a:effectLst/>
        </p:spPr>
      </p:pic>
      <p:graphicFrame>
        <p:nvGraphicFramePr>
          <p:cNvPr id="7" name="Object 6"/>
          <p:cNvGraphicFramePr>
            <a:graphicFrameLocks noChangeAspect="1"/>
          </p:cNvGraphicFramePr>
          <p:nvPr/>
        </p:nvGraphicFramePr>
        <p:xfrm>
          <a:off x="4851167" y="946340"/>
          <a:ext cx="3489325" cy="1900237"/>
        </p:xfrm>
        <a:graphic>
          <a:graphicData uri="http://schemas.openxmlformats.org/presentationml/2006/ole">
            <p:oleObj spid="_x0000_s1039362" name="Equation" r:id="rId5" imgW="2895480" imgH="1574640" progId="Equation.3">
              <p:embed/>
            </p:oleObj>
          </a:graphicData>
        </a:graphic>
      </p:graphicFrame>
      <p:pic>
        <p:nvPicPr>
          <p:cNvPr id="8" name="Picture 8" descr="OPA376 Zo"/>
          <p:cNvPicPr>
            <a:picLocks noChangeAspect="1" noChangeArrowheads="1"/>
          </p:cNvPicPr>
          <p:nvPr/>
        </p:nvPicPr>
        <p:blipFill>
          <a:blip r:embed="rId6" cstate="print"/>
          <a:srcRect/>
          <a:stretch>
            <a:fillRect/>
          </a:stretch>
        </p:blipFill>
        <p:spPr bwMode="auto">
          <a:xfrm>
            <a:off x="5193272" y="3248026"/>
            <a:ext cx="3903103" cy="2808159"/>
          </a:xfrm>
          <a:prstGeom prst="rect">
            <a:avLst/>
          </a:prstGeom>
          <a:noFill/>
          <a:ln w="9525">
            <a:noFill/>
            <a:miter lim="800000"/>
            <a:headEnd/>
            <a:tailEnd/>
          </a:ln>
        </p:spPr>
      </p:pic>
      <p:pic>
        <p:nvPicPr>
          <p:cNvPr id="104456" name="Picture 8"/>
          <p:cNvPicPr>
            <a:picLocks noChangeAspect="1" noChangeArrowheads="1"/>
          </p:cNvPicPr>
          <p:nvPr/>
        </p:nvPicPr>
        <p:blipFill>
          <a:blip r:embed="rId7" cstate="print"/>
          <a:srcRect/>
          <a:stretch>
            <a:fillRect/>
          </a:stretch>
        </p:blipFill>
        <p:spPr bwMode="auto">
          <a:xfrm>
            <a:off x="19050" y="3209925"/>
            <a:ext cx="5200650" cy="3200400"/>
          </a:xfrm>
          <a:prstGeom prst="rect">
            <a:avLst/>
          </a:prstGeom>
          <a:noFill/>
          <a:ln w="9525">
            <a:noFill/>
            <a:miter lim="800000"/>
            <a:headEnd/>
            <a:tailEnd/>
          </a:ln>
          <a:effectLst/>
        </p:spPr>
      </p:pic>
      <p:sp>
        <p:nvSpPr>
          <p:cNvPr id="9" name="TextBox 8"/>
          <p:cNvSpPr txBox="1"/>
          <p:nvPr/>
        </p:nvSpPr>
        <p:spPr>
          <a:xfrm>
            <a:off x="7357145" y="3598877"/>
            <a:ext cx="838499" cy="276999"/>
          </a:xfrm>
          <a:prstGeom prst="rect">
            <a:avLst/>
          </a:prstGeom>
          <a:solidFill>
            <a:schemeClr val="bg1"/>
          </a:solidFill>
        </p:spPr>
        <p:txBody>
          <a:bodyPr wrap="none" rtlCol="0">
            <a:spAutoFit/>
          </a:bodyPr>
          <a:lstStyle/>
          <a:p>
            <a:r>
              <a:rPr lang="en-US" sz="1200" dirty="0" smtClean="0"/>
              <a:t>OPA2376</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title"/>
          </p:nvPr>
        </p:nvSpPr>
        <p:spPr>
          <a:xfrm>
            <a:off x="928076" y="1518407"/>
            <a:ext cx="6907241" cy="1728132"/>
          </a:xfrm>
        </p:spPr>
        <p:txBody>
          <a:bodyPr/>
          <a:lstStyle/>
          <a:p>
            <a:r>
              <a:rPr lang="en-US" sz="4000" dirty="0" smtClean="0">
                <a:solidFill>
                  <a:srgbClr val="C00000"/>
                </a:solidFill>
              </a:rPr>
              <a:t>Quick Op-Amp Theory </a:t>
            </a:r>
            <a:br>
              <a:rPr lang="en-US" sz="4000" dirty="0" smtClean="0">
                <a:solidFill>
                  <a:srgbClr val="C00000"/>
                </a:solidFill>
              </a:rPr>
            </a:br>
            <a:r>
              <a:rPr lang="en-US" sz="4000" dirty="0" smtClean="0">
                <a:solidFill>
                  <a:srgbClr val="C00000"/>
                </a:solidFill>
              </a:rPr>
              <a:t>Bode Plot Review</a:t>
            </a:r>
            <a:br>
              <a:rPr lang="en-US" sz="4000" dirty="0" smtClean="0">
                <a:solidFill>
                  <a:srgbClr val="C00000"/>
                </a:solidFill>
              </a:rPr>
            </a:br>
            <a:r>
              <a:rPr lang="en-US" sz="4000" dirty="0" smtClean="0">
                <a:solidFill>
                  <a:srgbClr val="C00000"/>
                </a:solidFill>
              </a:rPr>
              <a:t>Basic Stability Tools</a:t>
            </a:r>
          </a:p>
        </p:txBody>
      </p:sp>
      <p:sp>
        <p:nvSpPr>
          <p:cNvPr id="3" name="Slide Number Placeholder 5"/>
          <p:cNvSpPr>
            <a:spLocks noGrp="1"/>
          </p:cNvSpPr>
          <p:nvPr>
            <p:ph type="sldNum" sz="quarter" idx="10"/>
          </p:nvPr>
        </p:nvSpPr>
        <p:spPr>
          <a:xfrm>
            <a:off x="6642100" y="6049963"/>
            <a:ext cx="2133600" cy="206375"/>
          </a:xfrm>
          <a:noFill/>
        </p:spPr>
        <p:txBody>
          <a:bodyPr/>
          <a:lstStyle/>
          <a:p>
            <a:fld id="{BD79EEB8-5066-4690-9AA8-545402E2A505}" type="slidenum">
              <a:rPr lang="en-US"/>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2" name="Picture 4"/>
          <p:cNvPicPr>
            <a:picLocks noChangeAspect="1" noChangeArrowheads="1"/>
          </p:cNvPicPr>
          <p:nvPr/>
        </p:nvPicPr>
        <p:blipFill>
          <a:blip r:embed="rId4" cstate="print"/>
          <a:srcRect l="4903" r="3946"/>
          <a:stretch>
            <a:fillRect/>
          </a:stretch>
        </p:blipFill>
        <p:spPr bwMode="auto">
          <a:xfrm>
            <a:off x="4543425" y="1352551"/>
            <a:ext cx="4400550" cy="4819650"/>
          </a:xfrm>
          <a:prstGeom prst="rect">
            <a:avLst/>
          </a:prstGeom>
          <a:noFill/>
          <a:ln w="9525">
            <a:noFill/>
            <a:miter lim="800000"/>
            <a:headEnd/>
            <a:tailEnd/>
          </a:ln>
          <a:effectLst/>
        </p:spPr>
      </p:pic>
      <p:pic>
        <p:nvPicPr>
          <p:cNvPr id="283651" name="Picture 3"/>
          <p:cNvPicPr>
            <a:picLocks noChangeAspect="1" noChangeArrowheads="1"/>
          </p:cNvPicPr>
          <p:nvPr/>
        </p:nvPicPr>
        <p:blipFill>
          <a:blip r:embed="rId5" cstate="print"/>
          <a:srcRect/>
          <a:stretch>
            <a:fillRect/>
          </a:stretch>
        </p:blipFill>
        <p:spPr bwMode="auto">
          <a:xfrm>
            <a:off x="195264" y="1628775"/>
            <a:ext cx="3917778" cy="4514850"/>
          </a:xfrm>
          <a:prstGeom prst="rect">
            <a:avLst/>
          </a:prstGeom>
          <a:noFill/>
          <a:ln w="9525">
            <a:noFill/>
            <a:miter lim="800000"/>
            <a:headEnd/>
            <a:tailEnd/>
          </a:ln>
          <a:effectLst/>
        </p:spPr>
      </p:pic>
      <p:sp>
        <p:nvSpPr>
          <p:cNvPr id="72707" name="Rectangle 6"/>
          <p:cNvSpPr>
            <a:spLocks noGrp="1" noChangeArrowheads="1"/>
          </p:cNvSpPr>
          <p:nvPr>
            <p:ph type="sldNum" sz="quarter" idx="4294967295"/>
          </p:nvPr>
        </p:nvSpPr>
        <p:spPr>
          <a:xfrm>
            <a:off x="6642100" y="5935663"/>
            <a:ext cx="2133600" cy="206375"/>
          </a:xfrm>
          <a:prstGeom prst="rect">
            <a:avLst/>
          </a:prstGeom>
          <a:noFill/>
        </p:spPr>
        <p:txBody>
          <a:bodyPr/>
          <a:lstStyle/>
          <a:p>
            <a:fld id="{EC85C86F-5E66-43B6-8BE2-260F2146B408}" type="slidenum">
              <a:rPr lang="en-US" smtClean="0"/>
              <a:pPr/>
              <a:t>90</a:t>
            </a:fld>
            <a:endParaRPr lang="en-US" dirty="0" smtClean="0"/>
          </a:p>
        </p:txBody>
      </p:sp>
      <p:sp>
        <p:nvSpPr>
          <p:cNvPr id="72708" name="Rectangle 2"/>
          <p:cNvSpPr>
            <a:spLocks noGrp="1" noChangeArrowheads="1"/>
          </p:cNvSpPr>
          <p:nvPr>
            <p:ph type="title"/>
          </p:nvPr>
        </p:nvSpPr>
        <p:spPr>
          <a:xfrm>
            <a:off x="123417" y="139467"/>
            <a:ext cx="8458200" cy="609600"/>
          </a:xfrm>
        </p:spPr>
        <p:txBody>
          <a:bodyPr/>
          <a:lstStyle/>
          <a:p>
            <a:r>
              <a:rPr lang="en-US" sz="2800" dirty="0" smtClean="0">
                <a:solidFill>
                  <a:srgbClr val="C00000"/>
                </a:solidFill>
              </a:rPr>
              <a:t>Some Data Sheets Specify Z</a:t>
            </a:r>
            <a:r>
              <a:rPr lang="en-US" sz="2800" baseline="-25000" dirty="0" smtClean="0">
                <a:solidFill>
                  <a:srgbClr val="C00000"/>
                </a:solidFill>
              </a:rPr>
              <a:t>OUT </a:t>
            </a:r>
            <a:r>
              <a:rPr lang="en-US" sz="2800" i="1" dirty="0" smtClean="0">
                <a:solidFill>
                  <a:srgbClr val="0000FF"/>
                </a:solidFill>
              </a:rPr>
              <a:t>NOT</a:t>
            </a:r>
            <a:r>
              <a:rPr lang="en-US" sz="2800" dirty="0" smtClean="0">
                <a:solidFill>
                  <a:srgbClr val="C00000"/>
                </a:solidFill>
              </a:rPr>
              <a:t> Z</a:t>
            </a:r>
            <a:r>
              <a:rPr lang="en-US" sz="2800" baseline="-25000" dirty="0" smtClean="0">
                <a:solidFill>
                  <a:srgbClr val="C00000"/>
                </a:solidFill>
              </a:rPr>
              <a:t>O</a:t>
            </a:r>
          </a:p>
        </p:txBody>
      </p:sp>
      <p:sp>
        <p:nvSpPr>
          <p:cNvPr id="10" name="Oval 9"/>
          <p:cNvSpPr/>
          <p:nvPr/>
        </p:nvSpPr>
        <p:spPr>
          <a:xfrm>
            <a:off x="3695700" y="3057525"/>
            <a:ext cx="29527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448550" y="4905375"/>
            <a:ext cx="29527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700711" y="3133725"/>
            <a:ext cx="29527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897856" y="4729163"/>
            <a:ext cx="29527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505075" y="4095750"/>
            <a:ext cx="29527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286500" y="3714750"/>
            <a:ext cx="29527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flipV="1">
            <a:off x="2045494" y="4855370"/>
            <a:ext cx="2381" cy="8762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657475" y="4219575"/>
            <a:ext cx="0" cy="15120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832225" y="3152775"/>
            <a:ext cx="3175" cy="25844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600950" y="5014121"/>
            <a:ext cx="3175" cy="7040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426200" y="3845721"/>
            <a:ext cx="9525" cy="18597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847557" y="3240881"/>
            <a:ext cx="7937" cy="24812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52850" y="2784475"/>
            <a:ext cx="177800" cy="261610"/>
          </a:xfrm>
          <a:prstGeom prst="rect">
            <a:avLst/>
          </a:prstGeom>
          <a:solidFill>
            <a:schemeClr val="bg1"/>
          </a:solidFill>
        </p:spPr>
        <p:txBody>
          <a:bodyPr wrap="square" rtlCol="0">
            <a:spAutoFit/>
          </a:bodyPr>
          <a:lstStyle/>
          <a:p>
            <a:pPr algn="ctr"/>
            <a:r>
              <a:rPr lang="en-US" sz="1100" b="1" dirty="0" smtClean="0">
                <a:solidFill>
                  <a:srgbClr val="FF0000"/>
                </a:solidFill>
              </a:rPr>
              <a:t>1</a:t>
            </a:r>
            <a:endParaRPr lang="en-US" sz="1100" b="1" dirty="0">
              <a:solidFill>
                <a:srgbClr val="FF0000"/>
              </a:solidFill>
            </a:endParaRPr>
          </a:p>
        </p:txBody>
      </p:sp>
      <p:sp>
        <p:nvSpPr>
          <p:cNvPr id="35" name="TextBox 34"/>
          <p:cNvSpPr txBox="1"/>
          <p:nvPr/>
        </p:nvSpPr>
        <p:spPr>
          <a:xfrm>
            <a:off x="7531100" y="4619625"/>
            <a:ext cx="177800" cy="261610"/>
          </a:xfrm>
          <a:prstGeom prst="rect">
            <a:avLst/>
          </a:prstGeom>
          <a:solidFill>
            <a:schemeClr val="bg1"/>
          </a:solidFill>
        </p:spPr>
        <p:txBody>
          <a:bodyPr wrap="square" rtlCol="0">
            <a:spAutoFit/>
          </a:bodyPr>
          <a:lstStyle/>
          <a:p>
            <a:pPr algn="ctr"/>
            <a:r>
              <a:rPr lang="en-US" sz="1100" b="1" dirty="0" smtClean="0">
                <a:solidFill>
                  <a:srgbClr val="FF0000"/>
                </a:solidFill>
              </a:rPr>
              <a:t>1</a:t>
            </a:r>
            <a:endParaRPr lang="en-US" sz="1100" b="1" dirty="0">
              <a:solidFill>
                <a:srgbClr val="FF0000"/>
              </a:solidFill>
            </a:endParaRPr>
          </a:p>
        </p:txBody>
      </p:sp>
      <p:sp>
        <p:nvSpPr>
          <p:cNvPr id="36" name="TextBox 35"/>
          <p:cNvSpPr txBox="1"/>
          <p:nvPr/>
        </p:nvSpPr>
        <p:spPr>
          <a:xfrm>
            <a:off x="2546350" y="3794125"/>
            <a:ext cx="177800" cy="261610"/>
          </a:xfrm>
          <a:prstGeom prst="rect">
            <a:avLst/>
          </a:prstGeom>
          <a:solidFill>
            <a:schemeClr val="bg1"/>
          </a:solidFill>
        </p:spPr>
        <p:txBody>
          <a:bodyPr wrap="square" rtlCol="0">
            <a:spAutoFit/>
          </a:bodyPr>
          <a:lstStyle/>
          <a:p>
            <a:pPr algn="ctr"/>
            <a:r>
              <a:rPr lang="en-US" sz="1100" b="1" dirty="0" smtClean="0">
                <a:solidFill>
                  <a:srgbClr val="FF0000"/>
                </a:solidFill>
              </a:rPr>
              <a:t>2</a:t>
            </a:r>
            <a:endParaRPr lang="en-US" sz="1100" b="1" dirty="0">
              <a:solidFill>
                <a:srgbClr val="FF0000"/>
              </a:solidFill>
            </a:endParaRPr>
          </a:p>
        </p:txBody>
      </p:sp>
      <p:sp>
        <p:nvSpPr>
          <p:cNvPr id="37" name="TextBox 36"/>
          <p:cNvSpPr txBox="1"/>
          <p:nvPr/>
        </p:nvSpPr>
        <p:spPr>
          <a:xfrm>
            <a:off x="6356350" y="3438525"/>
            <a:ext cx="177800" cy="261610"/>
          </a:xfrm>
          <a:prstGeom prst="rect">
            <a:avLst/>
          </a:prstGeom>
          <a:solidFill>
            <a:schemeClr val="bg1"/>
          </a:solidFill>
        </p:spPr>
        <p:txBody>
          <a:bodyPr wrap="square" rtlCol="0">
            <a:spAutoFit/>
          </a:bodyPr>
          <a:lstStyle/>
          <a:p>
            <a:pPr algn="ctr"/>
            <a:r>
              <a:rPr lang="en-US" sz="1100" b="1" dirty="0" smtClean="0">
                <a:solidFill>
                  <a:srgbClr val="FF0000"/>
                </a:solidFill>
              </a:rPr>
              <a:t>2</a:t>
            </a:r>
            <a:endParaRPr lang="en-US" sz="1100" b="1" dirty="0">
              <a:solidFill>
                <a:srgbClr val="FF0000"/>
              </a:solidFill>
            </a:endParaRPr>
          </a:p>
        </p:txBody>
      </p:sp>
      <p:sp>
        <p:nvSpPr>
          <p:cNvPr id="38" name="TextBox 37"/>
          <p:cNvSpPr txBox="1"/>
          <p:nvPr/>
        </p:nvSpPr>
        <p:spPr>
          <a:xfrm>
            <a:off x="1943100" y="4429125"/>
            <a:ext cx="177800" cy="261610"/>
          </a:xfrm>
          <a:prstGeom prst="rect">
            <a:avLst/>
          </a:prstGeom>
          <a:solidFill>
            <a:schemeClr val="bg1"/>
          </a:solidFill>
        </p:spPr>
        <p:txBody>
          <a:bodyPr wrap="square" rtlCol="0">
            <a:spAutoFit/>
          </a:bodyPr>
          <a:lstStyle/>
          <a:p>
            <a:pPr algn="ctr"/>
            <a:r>
              <a:rPr lang="en-US" sz="1100" b="1" dirty="0" smtClean="0">
                <a:solidFill>
                  <a:srgbClr val="FF0000"/>
                </a:solidFill>
              </a:rPr>
              <a:t>3</a:t>
            </a:r>
            <a:endParaRPr lang="en-US" sz="1100" b="1" dirty="0">
              <a:solidFill>
                <a:srgbClr val="FF0000"/>
              </a:solidFill>
            </a:endParaRPr>
          </a:p>
        </p:txBody>
      </p:sp>
      <p:sp>
        <p:nvSpPr>
          <p:cNvPr id="39" name="TextBox 38"/>
          <p:cNvSpPr txBox="1"/>
          <p:nvPr/>
        </p:nvSpPr>
        <p:spPr>
          <a:xfrm>
            <a:off x="5765800" y="2835275"/>
            <a:ext cx="177800" cy="261610"/>
          </a:xfrm>
          <a:prstGeom prst="rect">
            <a:avLst/>
          </a:prstGeom>
          <a:solidFill>
            <a:schemeClr val="bg1"/>
          </a:solidFill>
        </p:spPr>
        <p:txBody>
          <a:bodyPr wrap="square" rtlCol="0">
            <a:spAutoFit/>
          </a:bodyPr>
          <a:lstStyle/>
          <a:p>
            <a:pPr algn="ctr"/>
            <a:r>
              <a:rPr lang="en-US" sz="1100" b="1" dirty="0" smtClean="0">
                <a:solidFill>
                  <a:srgbClr val="FF0000"/>
                </a:solidFill>
              </a:rPr>
              <a:t>3</a:t>
            </a:r>
            <a:endParaRPr lang="en-US" sz="1100" b="1" dirty="0">
              <a:solidFill>
                <a:srgbClr val="FF0000"/>
              </a:solidFill>
            </a:endParaRPr>
          </a:p>
        </p:txBody>
      </p:sp>
      <p:graphicFrame>
        <p:nvGraphicFramePr>
          <p:cNvPr id="283654" name="Object 6"/>
          <p:cNvGraphicFramePr>
            <a:graphicFrameLocks noChangeAspect="1"/>
          </p:cNvGraphicFramePr>
          <p:nvPr/>
        </p:nvGraphicFramePr>
        <p:xfrm>
          <a:off x="7168030" y="159435"/>
          <a:ext cx="1668462" cy="1131887"/>
        </p:xfrm>
        <a:graphic>
          <a:graphicData uri="http://schemas.openxmlformats.org/presentationml/2006/ole">
            <p:oleObj spid="_x0000_s1040386" name="Equation" r:id="rId6" imgW="1587240" imgH="1066680" progId="Equation.3">
              <p:embed/>
            </p:oleObj>
          </a:graphicData>
        </a:graphic>
      </p:graphicFrame>
      <p:sp>
        <p:nvSpPr>
          <p:cNvPr id="57" name="TextBox 56"/>
          <p:cNvSpPr txBox="1"/>
          <p:nvPr/>
        </p:nvSpPr>
        <p:spPr>
          <a:xfrm>
            <a:off x="437627" y="806741"/>
            <a:ext cx="3329030" cy="738664"/>
          </a:xfrm>
          <a:prstGeom prst="rect">
            <a:avLst/>
          </a:prstGeom>
          <a:noFill/>
          <a:ln w="22225">
            <a:solidFill>
              <a:srgbClr val="0000FF"/>
            </a:solidFill>
          </a:ln>
        </p:spPr>
        <p:txBody>
          <a:bodyPr wrap="square" rtlCol="0">
            <a:spAutoFit/>
          </a:bodyPr>
          <a:lstStyle/>
          <a:p>
            <a:r>
              <a:rPr lang="en-US" sz="1400" b="1" dirty="0" smtClean="0">
                <a:solidFill>
                  <a:srgbClr val="0000FF"/>
                </a:solidFill>
              </a:rPr>
              <a:t>Recognize R</a:t>
            </a:r>
            <a:r>
              <a:rPr lang="en-US" sz="1400" b="1" baseline="-25000" dirty="0" smtClean="0">
                <a:solidFill>
                  <a:srgbClr val="0000FF"/>
                </a:solidFill>
              </a:rPr>
              <a:t>OUT</a:t>
            </a:r>
            <a:r>
              <a:rPr lang="en-US" sz="1400" b="1" dirty="0" smtClean="0">
                <a:solidFill>
                  <a:srgbClr val="0000FF"/>
                </a:solidFill>
              </a:rPr>
              <a:t> instead of R</a:t>
            </a:r>
            <a:r>
              <a:rPr lang="en-US" sz="1400" b="1" baseline="-25000" dirty="0" smtClean="0">
                <a:solidFill>
                  <a:srgbClr val="0000FF"/>
                </a:solidFill>
              </a:rPr>
              <a:t>O</a:t>
            </a:r>
            <a:r>
              <a:rPr lang="en-US" sz="1400" b="1" dirty="0" smtClean="0">
                <a:solidFill>
                  <a:srgbClr val="0000FF"/>
                </a:solidFill>
              </a:rPr>
              <a:t>:</a:t>
            </a:r>
          </a:p>
          <a:p>
            <a:r>
              <a:rPr lang="en-US" sz="1400" dirty="0" smtClean="0">
                <a:solidFill>
                  <a:srgbClr val="0000FF"/>
                </a:solidFill>
              </a:rPr>
              <a:t>R</a:t>
            </a:r>
            <a:r>
              <a:rPr lang="en-US" sz="1400" baseline="-25000" dirty="0" smtClean="0">
                <a:solidFill>
                  <a:srgbClr val="0000FF"/>
                </a:solidFill>
              </a:rPr>
              <a:t>OUT</a:t>
            </a:r>
            <a:r>
              <a:rPr lang="en-US" sz="1400" dirty="0" smtClean="0">
                <a:solidFill>
                  <a:srgbClr val="0000FF"/>
                </a:solidFill>
              </a:rPr>
              <a:t> inversely proportional to Aol</a:t>
            </a:r>
          </a:p>
          <a:p>
            <a:r>
              <a:rPr lang="en-US" sz="1400" dirty="0" smtClean="0">
                <a:solidFill>
                  <a:srgbClr val="0000FF"/>
                </a:solidFill>
              </a:rPr>
              <a:t>R</a:t>
            </a:r>
            <a:r>
              <a:rPr lang="en-US" sz="1400" baseline="-25000" dirty="0" smtClean="0">
                <a:solidFill>
                  <a:srgbClr val="0000FF"/>
                </a:solidFill>
              </a:rPr>
              <a:t>OUT</a:t>
            </a:r>
            <a:r>
              <a:rPr lang="en-US" sz="1400" dirty="0" smtClean="0">
                <a:solidFill>
                  <a:srgbClr val="0000FF"/>
                </a:solidFill>
              </a:rPr>
              <a:t> typically &lt;100</a:t>
            </a:r>
            <a:r>
              <a:rPr lang="en-US" sz="1400" dirty="0" smtClean="0">
                <a:solidFill>
                  <a:srgbClr val="0000FF"/>
                </a:solidFill>
                <a:latin typeface="Symbol" pitchFamily="18" charset="2"/>
              </a:rPr>
              <a:t>W</a:t>
            </a:r>
            <a:r>
              <a:rPr lang="en-US" sz="1400" dirty="0" smtClean="0">
                <a:solidFill>
                  <a:srgbClr val="0000FF"/>
                </a:solidFill>
              </a:rPr>
              <a:t> at high frequency</a:t>
            </a:r>
            <a:endParaRPr lang="en-US" sz="1400" dirty="0">
              <a:solidFill>
                <a:srgbClr val="0000FF"/>
              </a:solidFill>
            </a:endParaRPr>
          </a:p>
        </p:txBody>
      </p:sp>
      <p:sp>
        <p:nvSpPr>
          <p:cNvPr id="26" name="TextBox 25"/>
          <p:cNvSpPr txBox="1"/>
          <p:nvPr/>
        </p:nvSpPr>
        <p:spPr>
          <a:xfrm>
            <a:off x="2768367" y="2759978"/>
            <a:ext cx="729687" cy="276999"/>
          </a:xfrm>
          <a:prstGeom prst="rect">
            <a:avLst/>
          </a:prstGeom>
          <a:solidFill>
            <a:schemeClr val="bg1"/>
          </a:solidFill>
        </p:spPr>
        <p:txBody>
          <a:bodyPr wrap="none" rtlCol="0">
            <a:spAutoFit/>
          </a:bodyPr>
          <a:lstStyle/>
          <a:p>
            <a:r>
              <a:rPr lang="en-US" sz="1200" dirty="0" smtClean="0"/>
              <a:t>TLC082</a:t>
            </a:r>
            <a:endParaRPr lang="en-US" sz="1200" dirty="0"/>
          </a:p>
        </p:txBody>
      </p:sp>
      <p:sp>
        <p:nvSpPr>
          <p:cNvPr id="28" name="TextBox 27"/>
          <p:cNvSpPr txBox="1"/>
          <p:nvPr/>
        </p:nvSpPr>
        <p:spPr>
          <a:xfrm>
            <a:off x="7308209" y="2778154"/>
            <a:ext cx="729687" cy="276999"/>
          </a:xfrm>
          <a:prstGeom prst="rect">
            <a:avLst/>
          </a:prstGeom>
          <a:solidFill>
            <a:schemeClr val="bg1"/>
          </a:solidFill>
        </p:spPr>
        <p:txBody>
          <a:bodyPr wrap="none" rtlCol="0">
            <a:spAutoFit/>
          </a:bodyPr>
          <a:lstStyle/>
          <a:p>
            <a:r>
              <a:rPr lang="en-US" sz="1200" dirty="0" smtClean="0"/>
              <a:t>TLC082</a:t>
            </a:r>
            <a:endParaRPr lang="en-US" sz="1200" dirty="0"/>
          </a:p>
        </p:txBody>
      </p:sp>
      <p:cxnSp>
        <p:nvCxnSpPr>
          <p:cNvPr id="31" name="Straight Arrow Connector 30"/>
          <p:cNvCxnSpPr/>
          <p:nvPr/>
        </p:nvCxnSpPr>
        <p:spPr>
          <a:xfrm>
            <a:off x="342900" y="2413000"/>
            <a:ext cx="6350" cy="679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0127" y="1949741"/>
            <a:ext cx="1146611" cy="461665"/>
          </a:xfrm>
          <a:prstGeom prst="rect">
            <a:avLst/>
          </a:prstGeom>
          <a:noFill/>
          <a:ln w="22225">
            <a:solidFill>
              <a:srgbClr val="FF0000"/>
            </a:solidFill>
          </a:ln>
        </p:spPr>
        <p:txBody>
          <a:bodyPr wrap="square" rtlCol="0">
            <a:spAutoFit/>
          </a:bodyPr>
          <a:lstStyle/>
          <a:p>
            <a:pPr algn="ctr"/>
            <a:r>
              <a:rPr lang="en-US" sz="1200" b="1" dirty="0" smtClean="0">
                <a:solidFill>
                  <a:srgbClr val="DE0000"/>
                </a:solidFill>
              </a:rPr>
              <a:t>This is really</a:t>
            </a:r>
          </a:p>
          <a:p>
            <a:pPr algn="ctr"/>
            <a:r>
              <a:rPr lang="en-US" sz="1200" b="1" dirty="0" smtClean="0">
                <a:solidFill>
                  <a:srgbClr val="DE0000"/>
                </a:solidFill>
              </a:rPr>
              <a:t>Z</a:t>
            </a:r>
            <a:r>
              <a:rPr lang="en-US" sz="1200" b="1" baseline="-25000" dirty="0" smtClean="0">
                <a:solidFill>
                  <a:srgbClr val="DE0000"/>
                </a:solidFill>
              </a:rPr>
              <a:t>OUT</a:t>
            </a:r>
            <a:r>
              <a:rPr lang="en-US" sz="1200" b="1" dirty="0" smtClean="0">
                <a:solidFill>
                  <a:srgbClr val="DE0000"/>
                </a:solidFill>
              </a:rPr>
              <a:t> or R</a:t>
            </a:r>
            <a:r>
              <a:rPr lang="en-US" sz="1200" b="1" baseline="-25000" dirty="0" smtClean="0">
                <a:solidFill>
                  <a:srgbClr val="DE0000"/>
                </a:solidFill>
              </a:rPr>
              <a:t>OUT</a:t>
            </a:r>
            <a:r>
              <a:rPr lang="en-US" sz="1200" b="1" dirty="0" smtClean="0">
                <a:solidFill>
                  <a:srgbClr val="DE0000"/>
                </a:solidFill>
              </a:rPr>
              <a:t>!</a:t>
            </a:r>
            <a:endParaRPr lang="en-US" sz="1200" b="1" dirty="0">
              <a:solidFill>
                <a:srgbClr val="DE00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6"/>
          <p:cNvSpPr>
            <a:spLocks noGrp="1" noChangeArrowheads="1"/>
          </p:cNvSpPr>
          <p:nvPr>
            <p:ph type="sldNum" sz="quarter" idx="4294967295"/>
          </p:nvPr>
        </p:nvSpPr>
        <p:spPr>
          <a:xfrm>
            <a:off x="6642100" y="5935663"/>
            <a:ext cx="2133600" cy="206375"/>
          </a:xfrm>
          <a:prstGeom prst="rect">
            <a:avLst/>
          </a:prstGeom>
          <a:noFill/>
        </p:spPr>
        <p:txBody>
          <a:bodyPr/>
          <a:lstStyle/>
          <a:p>
            <a:fld id="{EC85C86F-5E66-43B6-8BE2-260F2146B408}" type="slidenum">
              <a:rPr lang="en-US" smtClean="0"/>
              <a:pPr/>
              <a:t>91</a:t>
            </a:fld>
            <a:endParaRPr lang="en-US" dirty="0" smtClean="0"/>
          </a:p>
        </p:txBody>
      </p:sp>
      <p:sp>
        <p:nvSpPr>
          <p:cNvPr id="72708" name="Rectangle 2"/>
          <p:cNvSpPr>
            <a:spLocks noGrp="1" noChangeArrowheads="1"/>
          </p:cNvSpPr>
          <p:nvPr>
            <p:ph type="title"/>
          </p:nvPr>
        </p:nvSpPr>
        <p:spPr>
          <a:xfrm>
            <a:off x="123417" y="139467"/>
            <a:ext cx="8458200" cy="609600"/>
          </a:xfrm>
        </p:spPr>
        <p:txBody>
          <a:bodyPr/>
          <a:lstStyle/>
          <a:p>
            <a:r>
              <a:rPr lang="en-US" sz="2800" dirty="0" smtClean="0">
                <a:solidFill>
                  <a:srgbClr val="C00000"/>
                </a:solidFill>
              </a:rPr>
              <a:t>Some Data Sheets Specify Z</a:t>
            </a:r>
            <a:r>
              <a:rPr lang="en-US" sz="2800" baseline="-25000" dirty="0" smtClean="0">
                <a:solidFill>
                  <a:srgbClr val="C00000"/>
                </a:solidFill>
              </a:rPr>
              <a:t>OUT</a:t>
            </a:r>
            <a:r>
              <a:rPr lang="en-US" sz="2800" dirty="0" smtClean="0">
                <a:solidFill>
                  <a:srgbClr val="C00000"/>
                </a:solidFill>
              </a:rPr>
              <a:t> </a:t>
            </a:r>
            <a:r>
              <a:rPr lang="en-US" sz="2800" i="1" dirty="0" smtClean="0">
                <a:solidFill>
                  <a:srgbClr val="0000FF"/>
                </a:solidFill>
              </a:rPr>
              <a:t>NOT</a:t>
            </a:r>
            <a:r>
              <a:rPr lang="en-US" sz="2800" dirty="0" smtClean="0">
                <a:solidFill>
                  <a:srgbClr val="C00000"/>
                </a:solidFill>
              </a:rPr>
              <a:t> Z</a:t>
            </a:r>
            <a:r>
              <a:rPr lang="en-US" sz="2800" baseline="-25000" dirty="0" smtClean="0">
                <a:solidFill>
                  <a:srgbClr val="C00000"/>
                </a:solidFill>
              </a:rPr>
              <a:t>O</a:t>
            </a:r>
          </a:p>
        </p:txBody>
      </p:sp>
      <p:graphicFrame>
        <p:nvGraphicFramePr>
          <p:cNvPr id="283654" name="Object 6"/>
          <p:cNvGraphicFramePr>
            <a:graphicFrameLocks noChangeAspect="1"/>
          </p:cNvGraphicFramePr>
          <p:nvPr/>
        </p:nvGraphicFramePr>
        <p:xfrm>
          <a:off x="685800" y="3378200"/>
          <a:ext cx="3536950" cy="1403350"/>
        </p:xfrm>
        <a:graphic>
          <a:graphicData uri="http://schemas.openxmlformats.org/presentationml/2006/ole">
            <p:oleObj spid="_x0000_s1041410" name="Equation" r:id="rId4" imgW="3365280" imgH="1320480" progId="Equation.3">
              <p:embed/>
            </p:oleObj>
          </a:graphicData>
        </a:graphic>
      </p:graphicFrame>
      <p:pic>
        <p:nvPicPr>
          <p:cNvPr id="284675" name="Picture 3"/>
          <p:cNvPicPr>
            <a:picLocks noChangeAspect="1" noChangeArrowheads="1"/>
          </p:cNvPicPr>
          <p:nvPr/>
        </p:nvPicPr>
        <p:blipFill>
          <a:blip r:embed="rId5" cstate="print"/>
          <a:srcRect/>
          <a:stretch>
            <a:fillRect/>
          </a:stretch>
        </p:blipFill>
        <p:spPr bwMode="auto">
          <a:xfrm>
            <a:off x="402278" y="1213928"/>
            <a:ext cx="4272488" cy="1655108"/>
          </a:xfrm>
          <a:prstGeom prst="rect">
            <a:avLst/>
          </a:prstGeom>
          <a:noFill/>
          <a:ln w="9525">
            <a:noFill/>
            <a:miter lim="800000"/>
            <a:headEnd/>
            <a:tailEnd/>
          </a:ln>
          <a:effectLst/>
        </p:spPr>
      </p:pic>
      <p:pic>
        <p:nvPicPr>
          <p:cNvPr id="28" name="Picture 27"/>
          <p:cNvPicPr>
            <a:picLocks noChangeAspect="1" noChangeArrowheads="1"/>
          </p:cNvPicPr>
          <p:nvPr/>
        </p:nvPicPr>
        <p:blipFill>
          <a:blip r:embed="rId6" cstate="print"/>
          <a:srcRect/>
          <a:stretch>
            <a:fillRect/>
          </a:stretch>
        </p:blipFill>
        <p:spPr bwMode="auto">
          <a:xfrm>
            <a:off x="4735526" y="1213520"/>
            <a:ext cx="3917778" cy="4514850"/>
          </a:xfrm>
          <a:prstGeom prst="rect">
            <a:avLst/>
          </a:prstGeom>
          <a:noFill/>
          <a:ln w="9525">
            <a:noFill/>
            <a:miter lim="800000"/>
            <a:headEnd/>
            <a:tailEnd/>
          </a:ln>
          <a:effectLst/>
        </p:spPr>
      </p:pic>
      <p:sp>
        <p:nvSpPr>
          <p:cNvPr id="29" name="Oval 28"/>
          <p:cNvSpPr/>
          <p:nvPr/>
        </p:nvSpPr>
        <p:spPr>
          <a:xfrm>
            <a:off x="8235962" y="2642270"/>
            <a:ext cx="29527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31" name="Oval 30"/>
          <p:cNvSpPr/>
          <p:nvPr/>
        </p:nvSpPr>
        <p:spPr>
          <a:xfrm>
            <a:off x="6438118" y="4313908"/>
            <a:ext cx="29527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33" name="Oval 32"/>
          <p:cNvSpPr/>
          <p:nvPr/>
        </p:nvSpPr>
        <p:spPr>
          <a:xfrm>
            <a:off x="7045337" y="3680495"/>
            <a:ext cx="29527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cxnSp>
        <p:nvCxnSpPr>
          <p:cNvPr id="40" name="Straight Connector 39"/>
          <p:cNvCxnSpPr/>
          <p:nvPr/>
        </p:nvCxnSpPr>
        <p:spPr>
          <a:xfrm flipV="1">
            <a:off x="6585756" y="4440115"/>
            <a:ext cx="2381" cy="8762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197737" y="3804320"/>
            <a:ext cx="0" cy="15120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8372487" y="2737520"/>
            <a:ext cx="3175" cy="25844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3" name="TextBox 33"/>
          <p:cNvSpPr txBox="1"/>
          <p:nvPr/>
        </p:nvSpPr>
        <p:spPr>
          <a:xfrm>
            <a:off x="8293112" y="2369220"/>
            <a:ext cx="177800" cy="261610"/>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100" b="1" dirty="0" smtClean="0">
                <a:solidFill>
                  <a:srgbClr val="FF0000"/>
                </a:solidFill>
              </a:rPr>
              <a:t>1</a:t>
            </a:r>
            <a:endParaRPr lang="en-US" sz="1100" b="1" dirty="0">
              <a:solidFill>
                <a:srgbClr val="FF0000"/>
              </a:solidFill>
            </a:endParaRPr>
          </a:p>
        </p:txBody>
      </p:sp>
      <p:sp>
        <p:nvSpPr>
          <p:cNvPr id="44" name="TextBox 35"/>
          <p:cNvSpPr txBox="1"/>
          <p:nvPr/>
        </p:nvSpPr>
        <p:spPr>
          <a:xfrm>
            <a:off x="7086612" y="3378870"/>
            <a:ext cx="177800" cy="261610"/>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100" b="1" dirty="0" smtClean="0">
                <a:solidFill>
                  <a:srgbClr val="FF0000"/>
                </a:solidFill>
              </a:rPr>
              <a:t>2</a:t>
            </a:r>
            <a:endParaRPr lang="en-US" sz="1100" b="1" dirty="0">
              <a:solidFill>
                <a:srgbClr val="FF0000"/>
              </a:solidFill>
            </a:endParaRPr>
          </a:p>
        </p:txBody>
      </p:sp>
      <p:sp>
        <p:nvSpPr>
          <p:cNvPr id="45" name="TextBox 37"/>
          <p:cNvSpPr txBox="1"/>
          <p:nvPr/>
        </p:nvSpPr>
        <p:spPr>
          <a:xfrm>
            <a:off x="6483362" y="4013870"/>
            <a:ext cx="177800" cy="261610"/>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100" b="1" dirty="0" smtClean="0">
                <a:solidFill>
                  <a:srgbClr val="FF0000"/>
                </a:solidFill>
              </a:rPr>
              <a:t>3</a:t>
            </a:r>
            <a:endParaRPr lang="en-US" sz="1100" b="1" dirty="0">
              <a:solidFill>
                <a:srgbClr val="FF0000"/>
              </a:solidFill>
            </a:endParaRPr>
          </a:p>
        </p:txBody>
      </p:sp>
      <p:sp>
        <p:nvSpPr>
          <p:cNvPr id="16" name="TextBox 15"/>
          <p:cNvSpPr txBox="1"/>
          <p:nvPr/>
        </p:nvSpPr>
        <p:spPr>
          <a:xfrm>
            <a:off x="7315200" y="2357306"/>
            <a:ext cx="729687" cy="276999"/>
          </a:xfrm>
          <a:prstGeom prst="rect">
            <a:avLst/>
          </a:prstGeom>
          <a:solidFill>
            <a:schemeClr val="bg1"/>
          </a:solidFill>
        </p:spPr>
        <p:txBody>
          <a:bodyPr wrap="none" rtlCol="0">
            <a:spAutoFit/>
          </a:bodyPr>
          <a:lstStyle/>
          <a:p>
            <a:r>
              <a:rPr lang="en-US" sz="1200" dirty="0" smtClean="0"/>
              <a:t>TLC082</a:t>
            </a:r>
            <a:endParaRPr lang="en-US" sz="12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4294967295"/>
          </p:nvPr>
        </p:nvSpPr>
        <p:spPr>
          <a:xfrm>
            <a:off x="6642100" y="6078538"/>
            <a:ext cx="2133600" cy="206375"/>
          </a:xfrm>
          <a:prstGeom prst="rect">
            <a:avLst/>
          </a:prstGeom>
          <a:noFill/>
        </p:spPr>
        <p:txBody>
          <a:bodyPr/>
          <a:lstStyle/>
          <a:p>
            <a:fld id="{DBB906B5-8184-4FDD-AC60-86F5D49E35A7}" type="slidenum">
              <a:rPr lang="en-US" smtClean="0"/>
              <a:pPr/>
              <a:t>92</a:t>
            </a:fld>
            <a:endParaRPr lang="en-US" dirty="0" smtClean="0"/>
          </a:p>
        </p:txBody>
      </p:sp>
      <p:sp>
        <p:nvSpPr>
          <p:cNvPr id="100355" name="Rectangle 2"/>
          <p:cNvSpPr>
            <a:spLocks noGrp="1" noChangeArrowheads="1"/>
          </p:cNvSpPr>
          <p:nvPr>
            <p:ph type="title"/>
          </p:nvPr>
        </p:nvSpPr>
        <p:spPr>
          <a:xfrm>
            <a:off x="371475" y="885824"/>
            <a:ext cx="8372475" cy="2371725"/>
          </a:xfrm>
        </p:spPr>
        <p:txBody>
          <a:bodyPr/>
          <a:lstStyle/>
          <a:p>
            <a:pPr marL="342900" indent="-342900"/>
            <a:r>
              <a:rPr lang="en-US" sz="3600" dirty="0" smtClean="0">
                <a:solidFill>
                  <a:srgbClr val="C00000"/>
                </a:solidFill>
              </a:rPr>
              <a:t>2) Pole and Zero:</a:t>
            </a:r>
            <a:br>
              <a:rPr lang="en-US" sz="3600" dirty="0" smtClean="0">
                <a:solidFill>
                  <a:srgbClr val="C00000"/>
                </a:solidFill>
              </a:rPr>
            </a:br>
            <a:r>
              <a:rPr lang="en-US" sz="3600" dirty="0" smtClean="0">
                <a:solidFill>
                  <a:srgbClr val="C00000"/>
                </a:solidFill>
              </a:rPr>
              <a:t> Magnitude &amp; Phase on Bode Plots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Formulae for Pole and Zero Calculations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93</a:t>
            </a:fld>
            <a:endParaRPr lang="en-US" dirty="0"/>
          </a:p>
        </p:txBody>
      </p:sp>
      <p:graphicFrame>
        <p:nvGraphicFramePr>
          <p:cNvPr id="5" name="Object 4"/>
          <p:cNvGraphicFramePr>
            <a:graphicFrameLocks noChangeAspect="1"/>
          </p:cNvGraphicFramePr>
          <p:nvPr/>
        </p:nvGraphicFramePr>
        <p:xfrm>
          <a:off x="506413" y="1331913"/>
          <a:ext cx="2578100" cy="1587500"/>
        </p:xfrm>
        <a:graphic>
          <a:graphicData uri="http://schemas.openxmlformats.org/presentationml/2006/ole">
            <p:oleObj spid="_x0000_s1042434" name="Equation" r:id="rId3" imgW="2577960" imgH="1587240" progId="Equation.3">
              <p:embed/>
            </p:oleObj>
          </a:graphicData>
        </a:graphic>
      </p:graphicFrame>
      <p:graphicFrame>
        <p:nvGraphicFramePr>
          <p:cNvPr id="319490" name="Object 2"/>
          <p:cNvGraphicFramePr>
            <a:graphicFrameLocks noChangeAspect="1"/>
          </p:cNvGraphicFramePr>
          <p:nvPr/>
        </p:nvGraphicFramePr>
        <p:xfrm>
          <a:off x="4960938" y="1258888"/>
          <a:ext cx="2540000" cy="1358900"/>
        </p:xfrm>
        <a:graphic>
          <a:graphicData uri="http://schemas.openxmlformats.org/presentationml/2006/ole">
            <p:oleObj spid="_x0000_s1042435" name="Equation" r:id="rId4" imgW="2539800" imgH="1358640" progId="Equation.3">
              <p:embed/>
            </p:oleObj>
          </a:graphicData>
        </a:graphic>
      </p:graphicFrame>
      <p:graphicFrame>
        <p:nvGraphicFramePr>
          <p:cNvPr id="319491" name="Object 3"/>
          <p:cNvGraphicFramePr>
            <a:graphicFrameLocks noChangeAspect="1"/>
          </p:cNvGraphicFramePr>
          <p:nvPr/>
        </p:nvGraphicFramePr>
        <p:xfrm>
          <a:off x="563563" y="3286125"/>
          <a:ext cx="1701800" cy="1333500"/>
        </p:xfrm>
        <a:graphic>
          <a:graphicData uri="http://schemas.openxmlformats.org/presentationml/2006/ole">
            <p:oleObj spid="_x0000_s1042436" name="Equation" r:id="rId5" imgW="1701720" imgH="1333440" progId="Equation.3">
              <p:embed/>
            </p:oleObj>
          </a:graphicData>
        </a:graphic>
      </p:graphicFrame>
      <p:graphicFrame>
        <p:nvGraphicFramePr>
          <p:cNvPr id="319492" name="Object 4"/>
          <p:cNvGraphicFramePr>
            <a:graphicFrameLocks noChangeAspect="1"/>
          </p:cNvGraphicFramePr>
          <p:nvPr/>
        </p:nvGraphicFramePr>
        <p:xfrm>
          <a:off x="5041900" y="3228975"/>
          <a:ext cx="1701800" cy="1295400"/>
        </p:xfrm>
        <a:graphic>
          <a:graphicData uri="http://schemas.openxmlformats.org/presentationml/2006/ole">
            <p:oleObj spid="_x0000_s1042437" name="Equation" r:id="rId6" imgW="1701720" imgH="1295280" progId="Equation.3">
              <p:embed/>
            </p:oleObj>
          </a:graphicData>
        </a:graphic>
      </p:graphicFrame>
      <p:cxnSp>
        <p:nvCxnSpPr>
          <p:cNvPr id="9" name="Straight Connector 8"/>
          <p:cNvCxnSpPr/>
          <p:nvPr/>
        </p:nvCxnSpPr>
        <p:spPr>
          <a:xfrm>
            <a:off x="3945467" y="1126066"/>
            <a:ext cx="16933" cy="363643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Closed Loop Gain: Magnitude and Phase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94</a:t>
            </a:fld>
            <a:endParaRPr lang="en-US" dirty="0"/>
          </a:p>
        </p:txBody>
      </p:sp>
      <p:graphicFrame>
        <p:nvGraphicFramePr>
          <p:cNvPr id="5" name="Object 4"/>
          <p:cNvGraphicFramePr>
            <a:graphicFrameLocks noChangeAspect="1"/>
          </p:cNvGraphicFramePr>
          <p:nvPr/>
        </p:nvGraphicFramePr>
        <p:xfrm>
          <a:off x="366712" y="889529"/>
          <a:ext cx="7950201" cy="2971800"/>
        </p:xfrm>
        <a:graphic>
          <a:graphicData uri="http://schemas.openxmlformats.org/presentationml/2006/ole">
            <p:oleObj spid="_x0000_s1043458" name="Equation" r:id="rId3" imgW="7949880" imgH="2971800" progId="Equation.3">
              <p:embed/>
            </p:oleObj>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10" y="25429"/>
            <a:ext cx="8458200" cy="814388"/>
          </a:xfrm>
        </p:spPr>
        <p:txBody>
          <a:bodyPr/>
          <a:lstStyle/>
          <a:p>
            <a:r>
              <a:rPr lang="en-US" sz="2800" dirty="0" smtClean="0">
                <a:solidFill>
                  <a:srgbClr val="C00000"/>
                </a:solidFill>
              </a:rPr>
              <a:t>Closed Loop Gain: Magnitude and Phase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95</a:t>
            </a:fld>
            <a:endParaRPr lang="en-US" dirty="0"/>
          </a:p>
        </p:txBody>
      </p:sp>
      <p:graphicFrame>
        <p:nvGraphicFramePr>
          <p:cNvPr id="5" name="Object 4"/>
          <p:cNvGraphicFramePr>
            <a:graphicFrameLocks noChangeAspect="1"/>
          </p:cNvGraphicFramePr>
          <p:nvPr/>
        </p:nvGraphicFramePr>
        <p:xfrm>
          <a:off x="159391" y="2457974"/>
          <a:ext cx="7023100" cy="3832735"/>
        </p:xfrm>
        <a:graphic>
          <a:graphicData uri="http://schemas.openxmlformats.org/presentationml/2006/ole">
            <p:oleObj spid="_x0000_s1044482" name="Equation" r:id="rId3" imgW="7022880" imgH="3822480" progId="Equation.3">
              <p:embed/>
            </p:oleObj>
          </a:graphicData>
        </a:graphic>
      </p:graphicFrame>
      <p:pic>
        <p:nvPicPr>
          <p:cNvPr id="379907" name="Picture 3"/>
          <p:cNvPicPr>
            <a:picLocks noChangeAspect="1" noChangeArrowheads="1"/>
          </p:cNvPicPr>
          <p:nvPr/>
        </p:nvPicPr>
        <p:blipFill>
          <a:blip r:embed="rId4" cstate="print"/>
          <a:srcRect/>
          <a:stretch>
            <a:fillRect/>
          </a:stretch>
        </p:blipFill>
        <p:spPr bwMode="auto">
          <a:xfrm>
            <a:off x="5186093" y="764987"/>
            <a:ext cx="3841423" cy="3001670"/>
          </a:xfrm>
          <a:prstGeom prst="rect">
            <a:avLst/>
          </a:prstGeom>
          <a:noFill/>
          <a:ln w="12700">
            <a:solidFill>
              <a:schemeClr val="accent1">
                <a:shade val="95000"/>
                <a:satMod val="105000"/>
              </a:schemeClr>
            </a:solidFill>
            <a:miter lim="800000"/>
            <a:headEnd/>
            <a:tailEnd/>
          </a:ln>
          <a:effectLst/>
        </p:spPr>
      </p:pic>
      <p:graphicFrame>
        <p:nvGraphicFramePr>
          <p:cNvPr id="6" name="Object 5"/>
          <p:cNvGraphicFramePr>
            <a:graphicFrameLocks noChangeAspect="1"/>
          </p:cNvGraphicFramePr>
          <p:nvPr/>
        </p:nvGraphicFramePr>
        <p:xfrm>
          <a:off x="1293477" y="761650"/>
          <a:ext cx="3771900" cy="838200"/>
        </p:xfrm>
        <a:graphic>
          <a:graphicData uri="http://schemas.openxmlformats.org/presentationml/2006/ole">
            <p:oleObj spid="_x0000_s1044483" name="Equation" r:id="rId5" imgW="3771720" imgH="838080" progId="Equation.3">
              <p:embed/>
            </p:oleObj>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Closed Loop Gain: Magnitude and Phase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96</a:t>
            </a:fld>
            <a:endParaRPr lang="en-US" dirty="0"/>
          </a:p>
        </p:txBody>
      </p:sp>
      <p:pic>
        <p:nvPicPr>
          <p:cNvPr id="386053" name="Picture 5"/>
          <p:cNvPicPr>
            <a:picLocks noChangeAspect="1" noChangeArrowheads="1"/>
          </p:cNvPicPr>
          <p:nvPr/>
        </p:nvPicPr>
        <p:blipFill>
          <a:blip r:embed="rId2" cstate="print"/>
          <a:srcRect/>
          <a:stretch>
            <a:fillRect/>
          </a:stretch>
        </p:blipFill>
        <p:spPr bwMode="auto">
          <a:xfrm>
            <a:off x="133962" y="779753"/>
            <a:ext cx="8815428" cy="55455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C00000"/>
                </a:solidFill>
              </a:rPr>
              <a:t>Spice Compared with Calculated Analysis</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97</a:t>
            </a:fld>
            <a:endParaRPr lang="en-US" dirty="0"/>
          </a:p>
        </p:txBody>
      </p:sp>
      <p:pic>
        <p:nvPicPr>
          <p:cNvPr id="386054" name="Picture 6"/>
          <p:cNvPicPr>
            <a:picLocks noChangeAspect="1" noChangeArrowheads="1"/>
          </p:cNvPicPr>
          <p:nvPr/>
        </p:nvPicPr>
        <p:blipFill>
          <a:blip r:embed="rId2" cstate="print"/>
          <a:srcRect/>
          <a:stretch>
            <a:fillRect/>
          </a:stretch>
        </p:blipFill>
        <p:spPr bwMode="auto">
          <a:xfrm>
            <a:off x="3657600" y="981351"/>
            <a:ext cx="2743199" cy="2069409"/>
          </a:xfrm>
          <a:prstGeom prst="rect">
            <a:avLst/>
          </a:prstGeom>
          <a:noFill/>
          <a:ln w="9525">
            <a:noFill/>
            <a:miter lim="800000"/>
            <a:headEnd/>
            <a:tailEnd/>
          </a:ln>
          <a:effectLst/>
        </p:spPr>
      </p:pic>
      <p:sp>
        <p:nvSpPr>
          <p:cNvPr id="6" name="TextBox 5"/>
          <p:cNvSpPr txBox="1"/>
          <p:nvPr/>
        </p:nvSpPr>
        <p:spPr>
          <a:xfrm>
            <a:off x="469785" y="989901"/>
            <a:ext cx="3187091" cy="646331"/>
          </a:xfrm>
          <a:prstGeom prst="rect">
            <a:avLst/>
          </a:prstGeom>
          <a:noFill/>
        </p:spPr>
        <p:txBody>
          <a:bodyPr wrap="none" rtlCol="0">
            <a:spAutoFit/>
          </a:bodyPr>
          <a:lstStyle/>
          <a:p>
            <a:r>
              <a:rPr lang="en-US" sz="1200" b="1" dirty="0" smtClean="0">
                <a:solidFill>
                  <a:srgbClr val="FF0000"/>
                </a:solidFill>
              </a:rPr>
              <a:t>SPICE AC Analysis:</a:t>
            </a:r>
          </a:p>
          <a:p>
            <a:r>
              <a:rPr lang="en-US" sz="1200" b="1" dirty="0" smtClean="0">
                <a:solidFill>
                  <a:srgbClr val="FF0000"/>
                </a:solidFill>
              </a:rPr>
              <a:t>For best accuracy use highest resolution</a:t>
            </a:r>
          </a:p>
          <a:p>
            <a:r>
              <a:rPr lang="en-US" sz="1200" b="1" dirty="0" smtClean="0">
                <a:solidFill>
                  <a:srgbClr val="FF0000"/>
                </a:solidFill>
              </a:rPr>
              <a:t>i.e. maximum “Number of Points”</a:t>
            </a:r>
          </a:p>
        </p:txBody>
      </p:sp>
      <p:sp>
        <p:nvSpPr>
          <p:cNvPr id="8" name="TextBox 7"/>
          <p:cNvSpPr txBox="1"/>
          <p:nvPr/>
        </p:nvSpPr>
        <p:spPr>
          <a:xfrm>
            <a:off x="429238" y="4892180"/>
            <a:ext cx="8674169" cy="1323439"/>
          </a:xfrm>
          <a:prstGeom prst="rect">
            <a:avLst/>
          </a:prstGeom>
          <a:noFill/>
        </p:spPr>
        <p:txBody>
          <a:bodyPr wrap="none" rtlCol="0">
            <a:spAutoFit/>
          </a:bodyPr>
          <a:lstStyle/>
          <a:p>
            <a:r>
              <a:rPr lang="en-US" sz="1600" b="1" dirty="0" smtClean="0">
                <a:solidFill>
                  <a:srgbClr val="FF0000"/>
                </a:solidFill>
              </a:rPr>
              <a:t>Note: </a:t>
            </a:r>
          </a:p>
          <a:p>
            <a:pPr marL="342900" indent="-342900"/>
            <a:r>
              <a:rPr lang="en-US" sz="1600" b="1" dirty="0" smtClean="0">
                <a:solidFill>
                  <a:srgbClr val="FF0000"/>
                </a:solidFill>
              </a:rPr>
              <a:t>1) SPICE analysis accounts for loop gain effects and closed loop phase shifts </a:t>
            </a:r>
          </a:p>
          <a:p>
            <a:pPr marL="342900" indent="-342900"/>
            <a:r>
              <a:rPr lang="en-US" sz="1600" b="1" dirty="0" smtClean="0">
                <a:solidFill>
                  <a:srgbClr val="FF0000"/>
                </a:solidFill>
              </a:rPr>
              <a:t>    due to op amp Aol.</a:t>
            </a:r>
          </a:p>
          <a:p>
            <a:r>
              <a:rPr lang="en-US" sz="1600" b="1" dirty="0" smtClean="0">
                <a:solidFill>
                  <a:srgbClr val="FF0000"/>
                </a:solidFill>
              </a:rPr>
              <a:t>2) Calculated results do not account for loop gain effects and closed loop phase shifts </a:t>
            </a:r>
          </a:p>
          <a:p>
            <a:r>
              <a:rPr lang="en-US" sz="1600" b="1" dirty="0" smtClean="0">
                <a:solidFill>
                  <a:srgbClr val="FF0000"/>
                </a:solidFill>
              </a:rPr>
              <a:t>    due to op amp Aol.  </a:t>
            </a:r>
          </a:p>
        </p:txBody>
      </p:sp>
      <p:pic>
        <p:nvPicPr>
          <p:cNvPr id="387075" name="Picture 3"/>
          <p:cNvPicPr>
            <a:picLocks noChangeAspect="1" noChangeArrowheads="1"/>
          </p:cNvPicPr>
          <p:nvPr/>
        </p:nvPicPr>
        <p:blipFill>
          <a:blip r:embed="rId3" cstate="print"/>
          <a:srcRect/>
          <a:stretch>
            <a:fillRect/>
          </a:stretch>
        </p:blipFill>
        <p:spPr bwMode="auto">
          <a:xfrm>
            <a:off x="281642" y="3112317"/>
            <a:ext cx="8681477" cy="16297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10" y="25429"/>
            <a:ext cx="8458200" cy="814388"/>
          </a:xfrm>
        </p:spPr>
        <p:txBody>
          <a:bodyPr/>
          <a:lstStyle/>
          <a:p>
            <a:r>
              <a:rPr lang="en-US" sz="2800" dirty="0" smtClean="0">
                <a:solidFill>
                  <a:srgbClr val="C00000"/>
                </a:solidFill>
              </a:rPr>
              <a:t>Closed Loop Gain: Magnitude and Phase</a:t>
            </a:r>
            <a:endParaRPr lang="en-US"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98</a:t>
            </a:fld>
            <a:endParaRPr lang="en-US" dirty="0"/>
          </a:p>
        </p:txBody>
      </p:sp>
      <p:pic>
        <p:nvPicPr>
          <p:cNvPr id="390146" name="Picture 2"/>
          <p:cNvPicPr>
            <a:picLocks noChangeAspect="1" noChangeArrowheads="1"/>
          </p:cNvPicPr>
          <p:nvPr/>
        </p:nvPicPr>
        <p:blipFill>
          <a:blip r:embed="rId2" cstate="print"/>
          <a:srcRect/>
          <a:stretch>
            <a:fillRect/>
          </a:stretch>
        </p:blipFill>
        <p:spPr bwMode="auto">
          <a:xfrm>
            <a:off x="756364" y="1481894"/>
            <a:ext cx="7162843" cy="1873928"/>
          </a:xfrm>
          <a:prstGeom prst="rect">
            <a:avLst/>
          </a:prstGeom>
          <a:noFill/>
          <a:ln w="9525">
            <a:noFill/>
            <a:miter lim="800000"/>
            <a:headEnd/>
            <a:tailEnd/>
          </a:ln>
          <a:effectLst/>
        </p:spPr>
      </p:pic>
      <p:sp>
        <p:nvSpPr>
          <p:cNvPr id="6" name="TextBox 5"/>
          <p:cNvSpPr txBox="1"/>
          <p:nvPr/>
        </p:nvSpPr>
        <p:spPr>
          <a:xfrm>
            <a:off x="1585521" y="1275127"/>
            <a:ext cx="5498044" cy="369332"/>
          </a:xfrm>
          <a:prstGeom prst="rect">
            <a:avLst/>
          </a:prstGeom>
          <a:noFill/>
        </p:spPr>
        <p:txBody>
          <a:bodyPr wrap="none" rtlCol="0">
            <a:spAutoFit/>
          </a:bodyPr>
          <a:lstStyle/>
          <a:p>
            <a:r>
              <a:rPr lang="en-US" b="1" dirty="0" smtClean="0">
                <a:solidFill>
                  <a:srgbClr val="FF0000"/>
                </a:solidFill>
              </a:rPr>
              <a:t>SPICE Ideal Op Amp &amp; Poles:  Equivalent Circuit</a:t>
            </a:r>
          </a:p>
        </p:txBody>
      </p:sp>
      <p:sp>
        <p:nvSpPr>
          <p:cNvPr id="7" name="TextBox 6"/>
          <p:cNvSpPr txBox="1"/>
          <p:nvPr/>
        </p:nvSpPr>
        <p:spPr>
          <a:xfrm>
            <a:off x="739631" y="5026403"/>
            <a:ext cx="6944915" cy="830997"/>
          </a:xfrm>
          <a:prstGeom prst="rect">
            <a:avLst/>
          </a:prstGeom>
          <a:noFill/>
        </p:spPr>
        <p:txBody>
          <a:bodyPr wrap="none" rtlCol="0">
            <a:spAutoFit/>
          </a:bodyPr>
          <a:lstStyle/>
          <a:p>
            <a:r>
              <a:rPr lang="en-US" sz="1600" b="1" dirty="0" smtClean="0">
                <a:solidFill>
                  <a:srgbClr val="FF0000"/>
                </a:solidFill>
              </a:rPr>
              <a:t>Note: </a:t>
            </a:r>
          </a:p>
          <a:p>
            <a:r>
              <a:rPr lang="en-US" sz="1600" b="1" dirty="0" smtClean="0">
                <a:solidFill>
                  <a:srgbClr val="FF0000"/>
                </a:solidFill>
              </a:rPr>
              <a:t>1) SPICE - Ideal Circuit analysis matches Calculated results.</a:t>
            </a:r>
          </a:p>
          <a:p>
            <a:r>
              <a:rPr lang="en-US" sz="1600" b="1" dirty="0" smtClean="0">
                <a:solidFill>
                  <a:srgbClr val="FF0000"/>
                </a:solidFill>
              </a:rPr>
              <a:t>2) No loop gain effect or closed loop phase shifts due to op amp Aol.  </a:t>
            </a:r>
          </a:p>
        </p:txBody>
      </p:sp>
      <p:pic>
        <p:nvPicPr>
          <p:cNvPr id="390148" name="Picture 4"/>
          <p:cNvPicPr>
            <a:picLocks noChangeAspect="1" noChangeArrowheads="1"/>
          </p:cNvPicPr>
          <p:nvPr/>
        </p:nvPicPr>
        <p:blipFill>
          <a:blip r:embed="rId3" cstate="print"/>
          <a:srcRect/>
          <a:stretch>
            <a:fillRect/>
          </a:stretch>
        </p:blipFill>
        <p:spPr bwMode="auto">
          <a:xfrm>
            <a:off x="348755" y="3338818"/>
            <a:ext cx="8502738" cy="15962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10" y="25429"/>
            <a:ext cx="8458200" cy="814388"/>
          </a:xfrm>
        </p:spPr>
        <p:txBody>
          <a:bodyPr/>
          <a:lstStyle/>
          <a:p>
            <a:r>
              <a:rPr lang="en-US" sz="2800" dirty="0" smtClean="0">
                <a:solidFill>
                  <a:srgbClr val="C00000"/>
                </a:solidFill>
              </a:rPr>
              <a:t>Closed Loop Gain: Magnitude and Phase</a:t>
            </a:r>
            <a:endParaRPr lang="en-US" sz="2800" dirty="0">
              <a:solidFill>
                <a:srgbClr val="C0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99</a:t>
            </a:fld>
            <a:endParaRPr lang="en-US" dirty="0"/>
          </a:p>
        </p:txBody>
      </p:sp>
      <p:sp>
        <p:nvSpPr>
          <p:cNvPr id="6" name="TextBox 5"/>
          <p:cNvSpPr txBox="1"/>
          <p:nvPr/>
        </p:nvSpPr>
        <p:spPr>
          <a:xfrm>
            <a:off x="1702966" y="671119"/>
            <a:ext cx="5498044" cy="369332"/>
          </a:xfrm>
          <a:prstGeom prst="rect">
            <a:avLst/>
          </a:prstGeom>
          <a:noFill/>
        </p:spPr>
        <p:txBody>
          <a:bodyPr wrap="none" rtlCol="0">
            <a:spAutoFit/>
          </a:bodyPr>
          <a:lstStyle/>
          <a:p>
            <a:r>
              <a:rPr lang="en-US" b="1" dirty="0" smtClean="0">
                <a:solidFill>
                  <a:srgbClr val="FF0000"/>
                </a:solidFill>
              </a:rPr>
              <a:t>SPICE Ideal Op Amp &amp; Poles:  Equivalent Circuit</a:t>
            </a:r>
          </a:p>
        </p:txBody>
      </p:sp>
      <p:pic>
        <p:nvPicPr>
          <p:cNvPr id="391170" name="Picture 2"/>
          <p:cNvPicPr>
            <a:picLocks noChangeAspect="1" noChangeArrowheads="1"/>
          </p:cNvPicPr>
          <p:nvPr/>
        </p:nvPicPr>
        <p:blipFill>
          <a:blip r:embed="rId2" cstate="print"/>
          <a:srcRect/>
          <a:stretch>
            <a:fillRect/>
          </a:stretch>
        </p:blipFill>
        <p:spPr bwMode="auto">
          <a:xfrm>
            <a:off x="368853" y="947956"/>
            <a:ext cx="8440416" cy="53096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21466</TotalTime>
  <Words>22231</Words>
  <Application>Microsoft Office PowerPoint</Application>
  <PresentationFormat>On-screen Show (4:3)</PresentationFormat>
  <Paragraphs>1980</Paragraphs>
  <Slides>269</Slides>
  <Notes>174</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269</vt:i4>
      </vt:variant>
    </vt:vector>
  </HeadingPairs>
  <TitlesOfParts>
    <vt:vector size="274" baseType="lpstr">
      <vt:lpstr>FinalPowerpoint</vt:lpstr>
      <vt:lpstr>Visio</vt:lpstr>
      <vt:lpstr>Equation</vt:lpstr>
      <vt:lpstr>Photo Editor Photo</vt:lpstr>
      <vt:lpstr>Microsoft Equation 3.0</vt:lpstr>
      <vt:lpstr>Solving Op Amp Stability Issues</vt:lpstr>
      <vt:lpstr>Overview</vt:lpstr>
      <vt:lpstr>The Culprits</vt:lpstr>
      <vt:lpstr>Just Plain Trouble!</vt:lpstr>
      <vt:lpstr>But it worked fine  in the lab!</vt:lpstr>
      <vt:lpstr>Recognize Amplifier Stability Issues on the Bench</vt:lpstr>
      <vt:lpstr>Recognize Amplifier Stability Issues</vt:lpstr>
      <vt:lpstr>Recognize Amplifier Stability Issues</vt:lpstr>
      <vt:lpstr>Quick Op-Amp Theory  Bode Plot Review Basic Stability Tools</vt:lpstr>
      <vt:lpstr>Poles and Bode Plots</vt:lpstr>
      <vt:lpstr>Zeros and Bode Plots</vt:lpstr>
      <vt:lpstr>Capacitor - Intuitive Model</vt:lpstr>
      <vt:lpstr>Inductor - Intuitive Model</vt:lpstr>
      <vt:lpstr>Capacitor and Inductor - Impedance vs Frequency</vt:lpstr>
      <vt:lpstr>Op Amp - Intuitive Model</vt:lpstr>
      <vt:lpstr>Op-Amp Loop Gain Model</vt:lpstr>
      <vt:lpstr>b and 1/b</vt:lpstr>
      <vt:lpstr>Amplifier Stability Criteria</vt:lpstr>
      <vt:lpstr>Slide 19</vt:lpstr>
      <vt:lpstr>Traditional Loop Gain Test</vt:lpstr>
      <vt:lpstr>SPICE Loop Gain Test</vt:lpstr>
      <vt:lpstr>Loop Gain (Aolb) from Aol and 1/b</vt:lpstr>
      <vt:lpstr>“Rate-of-Closure” Stability Criteria using 1/β &amp; Aol</vt:lpstr>
      <vt:lpstr>Loop Gain (Aolb) Example</vt:lpstr>
      <vt:lpstr>Loop Gain (Aolβ) Plot from Aol &amp; 1/β Plot</vt:lpstr>
      <vt:lpstr>1/β Always = Closed Loop Response</vt:lpstr>
      <vt:lpstr>How to Modify 1/β for Stable Circuits</vt:lpstr>
      <vt:lpstr>1/β “First Order Analysis” for ZF </vt:lpstr>
      <vt:lpstr>TINA SPICE: 1/β for ZF</vt:lpstr>
      <vt:lpstr>Slide 30</vt:lpstr>
      <vt:lpstr>TINA SPICE: 1/β for ZI</vt:lpstr>
      <vt:lpstr>Stability Analysis - Method 1  (Loaded Aol &amp; 1/b Technique)  (Riso Compensation)  </vt:lpstr>
      <vt:lpstr>Capacitive Loading on Op Amp Outputs</vt:lpstr>
      <vt:lpstr>Loaded Aol</vt:lpstr>
      <vt:lpstr>Loaded Aol Model</vt:lpstr>
      <vt:lpstr>Loaded Aol Model</vt:lpstr>
      <vt:lpstr>Loaded Aol Model</vt:lpstr>
      <vt:lpstr>Loaded Aol –  Loop Gain &amp; Phase</vt:lpstr>
      <vt:lpstr>Riso Compensation</vt:lpstr>
      <vt:lpstr>Riso Compensation  Results</vt:lpstr>
      <vt:lpstr>Riso Compensation Theory</vt:lpstr>
      <vt:lpstr>Riso Compensation Theory</vt:lpstr>
      <vt:lpstr>Riso Compensation Theory</vt:lpstr>
      <vt:lpstr>Riso Compensation Design Steps </vt:lpstr>
      <vt:lpstr>1),2) Loaded Aol and fp2</vt:lpstr>
      <vt:lpstr>3) Add fz1 on Loaded Aol</vt:lpstr>
      <vt:lpstr>4) Compute Value for Riso</vt:lpstr>
      <vt:lpstr>5),6) Loop Gain, Case A</vt:lpstr>
      <vt:lpstr>5),6) Loop Gain, Case B</vt:lpstr>
      <vt:lpstr>7) AC VOUT/VIN, Case A</vt:lpstr>
      <vt:lpstr>8) Transient Analysis, Case A</vt:lpstr>
      <vt:lpstr>Riso Compensation: Key Design Consideration </vt:lpstr>
      <vt:lpstr>Stability Analysis - Method 2   (Aol and1/b Technique)  (CF Compensation)  </vt:lpstr>
      <vt:lpstr>Large Input Resistance &amp; Input Capacitance</vt:lpstr>
      <vt:lpstr>Aol and 1/b</vt:lpstr>
      <vt:lpstr>Op Amp Input Capacitance</vt:lpstr>
      <vt:lpstr>Equivalent Input Capacitance and b</vt:lpstr>
      <vt:lpstr>Equivalent Input Capacitance and 1/b</vt:lpstr>
      <vt:lpstr>CF Compensation Design Steps </vt:lpstr>
      <vt:lpstr>1),2),3) Plot Aol, 1/b,               Add fp1 in 1/b for Stability</vt:lpstr>
      <vt:lpstr>4) Compute value of CF </vt:lpstr>
      <vt:lpstr>5), 6) Loop Gain Check</vt:lpstr>
      <vt:lpstr>7) VOUT/VIN AC Response</vt:lpstr>
      <vt:lpstr>8) Transient Analysis</vt:lpstr>
      <vt:lpstr>Stability  Tricks and Rules-of-Thumb </vt:lpstr>
      <vt:lpstr>Loop Gain Bandwidth Rule: 45 degrees for f &lt; fcl</vt:lpstr>
      <vt:lpstr>Slide 67</vt:lpstr>
      <vt:lpstr>Frequency Decade Rules for Loop Gain Phase Plot Prediction</vt:lpstr>
      <vt:lpstr>Op Amp Circuits &amp; Second Order Systems</vt:lpstr>
      <vt:lpstr>Control Loop - Second Order System</vt:lpstr>
      <vt:lpstr>Closed Loop Peaking in  AC Frequency Sweep vs Phase Margin</vt:lpstr>
      <vt:lpstr>Transient Real World Stability Test </vt:lpstr>
      <vt:lpstr>2nd Order Transient Curves</vt:lpstr>
      <vt:lpstr>2nd Order Damping Ratio, Overshoot, Phase Margin</vt:lpstr>
      <vt:lpstr>When RO is really ZO!!</vt:lpstr>
      <vt:lpstr>Open Loop Output Impedance – SPICE Measurement</vt:lpstr>
      <vt:lpstr>Summary for Stability</vt:lpstr>
      <vt:lpstr>Slide 78</vt:lpstr>
      <vt:lpstr>Slide 79</vt:lpstr>
      <vt:lpstr>Acknowledgements</vt:lpstr>
      <vt:lpstr>Appendix</vt:lpstr>
      <vt:lpstr>Appendix Index</vt:lpstr>
      <vt:lpstr>Appendix Index</vt:lpstr>
      <vt:lpstr>1) Op Amp Output Impedance   Open Loop (ZO)  &amp;   Closed Loop (ZOUT)</vt:lpstr>
      <vt:lpstr>Op Amps and “Output Resistance” </vt:lpstr>
      <vt:lpstr>Slide 86</vt:lpstr>
      <vt:lpstr>ROUT vs RO</vt:lpstr>
      <vt:lpstr>When RO is really ZO!!</vt:lpstr>
      <vt:lpstr>With Complex ZO, Accurate Models are Key!</vt:lpstr>
      <vt:lpstr>Some Data Sheets Specify ZOUT NOT ZO</vt:lpstr>
      <vt:lpstr>Some Data Sheets Specify ZOUT NOT ZO</vt:lpstr>
      <vt:lpstr>2) Pole and Zero:  Magnitude &amp; Phase on Bode Plots</vt:lpstr>
      <vt:lpstr>Formulae for Pole and Zero Calculations</vt:lpstr>
      <vt:lpstr>Closed Loop Gain: Magnitude and Phase</vt:lpstr>
      <vt:lpstr>Closed Loop Gain: Magnitude and Phase</vt:lpstr>
      <vt:lpstr>Closed Loop Gain: Magnitude and Phase</vt:lpstr>
      <vt:lpstr>Spice Compared with Calculated Analysis</vt:lpstr>
      <vt:lpstr>Closed Loop Gain: Magnitude and Phase</vt:lpstr>
      <vt:lpstr>Closed Loop Gain: Magnitude and Phase</vt:lpstr>
      <vt:lpstr>3) Dual Feedback Paths and 1/b</vt:lpstr>
      <vt:lpstr>Dual Feedback and 1/β Concept</vt:lpstr>
      <vt:lpstr>Slide 102</vt:lpstr>
      <vt:lpstr>Dual Feedback and the BIG NOT</vt:lpstr>
      <vt:lpstr>Complex Conjugate Pole Phase Example</vt:lpstr>
      <vt:lpstr>Dual Feedback and 1/β Example</vt:lpstr>
      <vt:lpstr>Zo External Model for Dual Feedback Analysis</vt:lpstr>
      <vt:lpstr>Dual Feedback, FB#1 And FB#2</vt:lpstr>
      <vt:lpstr>Dual Feedback and 1/β Example</vt:lpstr>
      <vt:lpstr>Dual Feedback and 1/β – Create the BIG NOT</vt:lpstr>
      <vt:lpstr>Dual Feedback and 1/β – Create the BIG NOT</vt:lpstr>
      <vt:lpstr>Dual Feedback and 1/β – Create the BIG NOT</vt:lpstr>
      <vt:lpstr>Dual Feedback and 1/β – Create the BIG NOT</vt:lpstr>
      <vt:lpstr>Dual Feedback and 1/β – Create the BIG NOT</vt:lpstr>
      <vt:lpstr>Dual Feedback and 1/β – Create the BIG NOT</vt:lpstr>
      <vt:lpstr>4) Non-Loop Stability Problems</vt:lpstr>
      <vt:lpstr>Non-Loop Stability</vt:lpstr>
      <vt:lpstr>Non-Loop Stability: Loop Frequency Definitions</vt:lpstr>
      <vt:lpstr> </vt:lpstr>
      <vt:lpstr>Non-Loop Stability: RB+ Resistor</vt:lpstr>
      <vt:lpstr>Non-Loop Stability: PCB Traces</vt:lpstr>
      <vt:lpstr>Non-Loop Stability: Supply Lines</vt:lpstr>
      <vt:lpstr>Non-Loop Stability: Proper Supply Line Decouple</vt:lpstr>
      <vt:lpstr>Non-Loop Stability: Ground Loops</vt:lpstr>
      <vt:lpstr>Non-Loop Stability: Output Stages</vt:lpstr>
      <vt:lpstr>5) Riso (Output Cload)</vt:lpstr>
      <vt:lpstr>Loaded Aol</vt:lpstr>
      <vt:lpstr>Loaded Aol Model</vt:lpstr>
      <vt:lpstr>Loaded Aol Model</vt:lpstr>
      <vt:lpstr>Loaded Aol Model</vt:lpstr>
      <vt:lpstr>Loaded Aol –  Loop Gain &amp; Phase</vt:lpstr>
      <vt:lpstr>Riso Compensation</vt:lpstr>
      <vt:lpstr>Riso Compensation  Results</vt:lpstr>
      <vt:lpstr>Riso Compensation Theory</vt:lpstr>
      <vt:lpstr>Riso Compensation Theory</vt:lpstr>
      <vt:lpstr>Riso Compensation Theory</vt:lpstr>
      <vt:lpstr>Riso Compensation Design Steps </vt:lpstr>
      <vt:lpstr>1),2) Loaded Aol and fp2 </vt:lpstr>
      <vt:lpstr>3) Add fz1 on Loaded Aol</vt:lpstr>
      <vt:lpstr>4) Compute Value for Riso</vt:lpstr>
      <vt:lpstr>5),6) Loop Gain, Case A</vt:lpstr>
      <vt:lpstr>5),6) Loop Gain, Case B</vt:lpstr>
      <vt:lpstr>7) AC VOUT/VIN, Case A</vt:lpstr>
      <vt:lpstr>8) Transient Analysis, Case A</vt:lpstr>
      <vt:lpstr>Riso Compensation: Key Design Consideration </vt:lpstr>
      <vt:lpstr>6) High Gain and CF (Output Cload) </vt:lpstr>
      <vt:lpstr>Original Circuit: Transient Response</vt:lpstr>
      <vt:lpstr>High-Gain and CF Compensation Design Steps </vt:lpstr>
      <vt:lpstr>1) Original Circuit:  Break the Loop</vt:lpstr>
      <vt:lpstr>2) Compensate with 1/Beta Pole (CF)</vt:lpstr>
      <vt:lpstr>3) 1/Beta Pole/Zero Equations</vt:lpstr>
      <vt:lpstr>3) Select CF to Compensate Circuit</vt:lpstr>
      <vt:lpstr>4),5) Plot Aol and 1/Beta for Compensated Circuit</vt:lpstr>
      <vt:lpstr>6) Plot Compensated Closed-Loop Gain</vt:lpstr>
      <vt:lpstr>7) Plot Compensated Transient Response</vt:lpstr>
      <vt:lpstr>High Gain and CF Summary</vt:lpstr>
      <vt:lpstr>7) CF Non-Inverting  (Input Cload) </vt:lpstr>
      <vt:lpstr>Op Amp Input Capacitance</vt:lpstr>
      <vt:lpstr>Op Amp Input Capacitance</vt:lpstr>
      <vt:lpstr>Equivalent Input Capacitance and 1/b</vt:lpstr>
      <vt:lpstr>CF Compensation Design Steps </vt:lpstr>
      <vt:lpstr>1),2),3) Plot Aol, 1/b,               Add fp in 1/b for Stability</vt:lpstr>
      <vt:lpstr>4) Compute Value for CF based on location of fp</vt:lpstr>
      <vt:lpstr>Maximum Bandwidth CF Compensation for Cin</vt:lpstr>
      <vt:lpstr>5) Check CF Compensation       by 1/β on Aol</vt:lpstr>
      <vt:lpstr>6),7) Loop Gain Check</vt:lpstr>
      <vt:lpstr>8) AC Closed Loop Vout/Vin</vt:lpstr>
      <vt:lpstr>9) Transient Analysis</vt:lpstr>
      <vt:lpstr>9) Transient Analysis</vt:lpstr>
      <vt:lpstr>9) Transient Analysis</vt:lpstr>
      <vt:lpstr>8) CF Inverting  (Input Cload) </vt:lpstr>
      <vt:lpstr>Aol and 1/b</vt:lpstr>
      <vt:lpstr>Op Amp Input Capacitance</vt:lpstr>
      <vt:lpstr>Equivalent Input Capacitance and b</vt:lpstr>
      <vt:lpstr>Equivalent Input Capacitance and 1/b</vt:lpstr>
      <vt:lpstr>CF Compensation Design Steps </vt:lpstr>
      <vt:lpstr>1),2),3) Plot Aol, 1/b,               Add fp1 in 1/b for Stability</vt:lpstr>
      <vt:lpstr>4) Compute value of CF </vt:lpstr>
      <vt:lpstr>5), 6) Loop Gain Check</vt:lpstr>
      <vt:lpstr>7) VOUT/VIN AC Response</vt:lpstr>
      <vt:lpstr>8) Transient Analysis</vt:lpstr>
      <vt:lpstr>9) Noise Gain Inverting  and  Noise Gain Non-Inverting (Output Cload)</vt:lpstr>
      <vt:lpstr>Original Circuit: Transient Response</vt:lpstr>
      <vt:lpstr>Noise-Gain Compensation Circuit Configurations</vt:lpstr>
      <vt:lpstr>Noise-Gain Circuit Equations</vt:lpstr>
      <vt:lpstr>Noise-Gain Compensation Design Steps </vt:lpstr>
      <vt:lpstr>1) Original Circuit:  Break the Loop</vt:lpstr>
      <vt:lpstr>1) Desired Compensation for Original Circuit</vt:lpstr>
      <vt:lpstr>2) Calculate RN</vt:lpstr>
      <vt:lpstr>2A) Find fcl with 1/β_Hi-f</vt:lpstr>
      <vt:lpstr>3) Select CN</vt:lpstr>
      <vt:lpstr>4),5) Plot Aol and 1/Beta for Compensated Circuit</vt:lpstr>
      <vt:lpstr>6) Plot Compensated Closed-Loop Gain</vt:lpstr>
      <vt:lpstr>7) Plot Compensated Transient Response</vt:lpstr>
      <vt:lpstr>It’s called “Noise-Gain” for a reason</vt:lpstr>
      <vt:lpstr>Watch Out for Source Impedance</vt:lpstr>
      <vt:lpstr>Noise-Gain Compensation Summary</vt:lpstr>
      <vt:lpstr>10) Noise Gain and CF (Output Cload)</vt:lpstr>
      <vt:lpstr>Noise Gain and CF:  Programmable Power Supply (PPS) Design Example</vt:lpstr>
      <vt:lpstr>Original Transient Analysis</vt:lpstr>
      <vt:lpstr>Noise Gain and CF Compensation Design Steps </vt:lpstr>
      <vt:lpstr>2) Loop Gain Check for Loaded Aol</vt:lpstr>
      <vt:lpstr>2),3),4)  Loaded Aol and Desired 1/β</vt:lpstr>
      <vt:lpstr>5) Noise Gain and CF Compensation</vt:lpstr>
      <vt:lpstr>5) Final Compensation: 1/β &amp; Loaded Aol</vt:lpstr>
      <vt:lpstr>6) Final Compensation: Loop Gain (Aolβ)</vt:lpstr>
      <vt:lpstr>7) Final Compensation: Vout/Vin AC Closed Loop</vt:lpstr>
      <vt:lpstr>8) Final Compensation: Vout/Vin AC Closed Loop</vt:lpstr>
      <vt:lpstr>9) Final Compensation: Transient Analysis</vt:lpstr>
      <vt:lpstr>11) Output Pin Compensation (Output Cload)</vt:lpstr>
      <vt:lpstr>Output Pin Compensation – Design Example</vt:lpstr>
      <vt:lpstr>INA152 Transient Analysis – No Compensation</vt:lpstr>
      <vt:lpstr>Aol Test Circuit for Difference Amp</vt:lpstr>
      <vt:lpstr>INA152 Aol</vt:lpstr>
      <vt:lpstr>INA152 Aol</vt:lpstr>
      <vt:lpstr>Output Pin Compensation Design Steps </vt:lpstr>
      <vt:lpstr>1) INA152 Loaded Aol</vt:lpstr>
      <vt:lpstr>1) INA152 Loaded Aol</vt:lpstr>
      <vt:lpstr>2) INA152 ZO Test</vt:lpstr>
      <vt:lpstr>2) TINA SPICE ZO Test Circuit</vt:lpstr>
      <vt:lpstr>2) INA152 ZO Magnitude</vt:lpstr>
      <vt:lpstr>2) INA152 ZO Pole and Zero</vt:lpstr>
      <vt:lpstr>3) INA152 ZO and CL </vt:lpstr>
      <vt:lpstr>4) INA152 Loaded Aol: Original and New</vt:lpstr>
      <vt:lpstr>5) Compute Rco and Cco</vt:lpstr>
      <vt:lpstr>5) Compute Rco and Cco and check in SPICE</vt:lpstr>
      <vt:lpstr>5) Compute Rco and Cco and check in SPICE</vt:lpstr>
      <vt:lpstr>6),7) Loop Gain Check</vt:lpstr>
      <vt:lpstr>6),7) Loop Gain Check</vt:lpstr>
      <vt:lpstr>8) Closed Loop AC Response</vt:lpstr>
      <vt:lpstr>8) Closed Loop AC Response</vt:lpstr>
      <vt:lpstr>9) Transient Analysis</vt:lpstr>
      <vt:lpstr>9) Transient Analysis</vt:lpstr>
      <vt:lpstr>9) Transient Analysis</vt:lpstr>
      <vt:lpstr>12) Riso with Dual Feedback  (Output Cload)    - Zo, 1/b, Aol Technique </vt:lpstr>
      <vt:lpstr>Riso with Dual Feedback- Zo, 1/b, Aol Technique</vt:lpstr>
      <vt:lpstr>1) Riso w/Dual Feedback</vt:lpstr>
      <vt:lpstr>2) OPA177 Zo – SPICE Measurement</vt:lpstr>
      <vt:lpstr>3) Riso w/Dual Feedback – Zo External Model</vt:lpstr>
      <vt:lpstr>3) Zo External Model, FB#1 and FB#2 Analysis</vt:lpstr>
      <vt:lpstr>4) OPA177 Input Capacitance</vt:lpstr>
      <vt:lpstr>4) Cin_eq  Equivalent Input Capacitance for  Loop Gain Analysis</vt:lpstr>
      <vt:lpstr>5) 1/β FB#1 Analysis</vt:lpstr>
      <vt:lpstr>5) 1/β FB#1 SPICE Results</vt:lpstr>
      <vt:lpstr>6) Add FB#2: Draw Desired 1/β FB#2on Aol &amp; 1/β FB#1 Curves </vt:lpstr>
      <vt:lpstr>7) 1/β FB#2 Analysis</vt:lpstr>
      <vt:lpstr>7) 1/β FB#2 SPICE Results</vt:lpstr>
      <vt:lpstr>7) SPICE 1/β Complete</vt:lpstr>
      <vt:lpstr>8) SPICE Loop Gain Complete</vt:lpstr>
      <vt:lpstr>9) SPICE AC Closed Loop</vt:lpstr>
      <vt:lpstr>9) SPICE AC Closed Loop</vt:lpstr>
      <vt:lpstr>10) SPICE Transient Analysis</vt:lpstr>
      <vt:lpstr>13) Discrete Difference Amplifier (Output Cload)</vt:lpstr>
      <vt:lpstr>Difference Amp w/CLoad: No Compensation</vt:lpstr>
      <vt:lpstr>Difference Amp w/CLoad: No Compensation</vt:lpstr>
      <vt:lpstr>Discrete Difference Amplifier Compensation Design Steps </vt:lpstr>
      <vt:lpstr>1) Loaded Aol: No Compensation</vt:lpstr>
      <vt:lpstr>1) Loaded Aol: No Compensation</vt:lpstr>
      <vt:lpstr>2), 3) Plot 1/β on Loaded Aol </vt:lpstr>
      <vt:lpstr>4) Compute Rn and Cn</vt:lpstr>
      <vt:lpstr>5),6) Loop Gain Check</vt:lpstr>
      <vt:lpstr>7) VOUT/Vin_diff: Noise Gain Compensation </vt:lpstr>
      <vt:lpstr>7) VOUT/Vin_diff: Noise Gain Compensation </vt:lpstr>
      <vt:lpstr>7) Rnp-Cnp Compensation plus Noise Gain Compensation            = FLAT VOUT/Vin_diff Response</vt:lpstr>
      <vt:lpstr>7) Rnp-Cnp Compensation plus Noise Gain Compensation       = FLAT VOUT/Vin_diff Response</vt:lpstr>
      <vt:lpstr>7) Rnp-Cnp Compensation plus      Noise Gain Compensation = Improved CMRR</vt:lpstr>
      <vt:lpstr>7) Rnp-Cnp Compensation plus      Noise Gain Compensation = Improved CMRR</vt:lpstr>
      <vt:lpstr>7) Rnp-Cnp Compensation plus Noise Gain       Compensation = Improved CMRR</vt:lpstr>
      <vt:lpstr>8) Transient Analysis:       Rnp-Cnp Compensation plus Noise Gain Compensation</vt:lpstr>
      <vt:lpstr>8) Transient Analysis:       Rnp-Cnp Compensation plus Noise Gain Compensation</vt:lpstr>
    </vt:vector>
  </TitlesOfParts>
  <Company>Texas Instruments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Greene, Matt</dc:creator>
  <cp:lastModifiedBy>Tim Green</cp:lastModifiedBy>
  <cp:revision>1259</cp:revision>
  <dcterms:created xsi:type="dcterms:W3CDTF">2007-12-19T20:51:45Z</dcterms:created>
  <dcterms:modified xsi:type="dcterms:W3CDTF">2014-04-25T21:09:28Z</dcterms:modified>
</cp:coreProperties>
</file>