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02"/>
  </p:notesMasterIdLst>
  <p:handoutMasterIdLst>
    <p:handoutMasterId r:id="rId103"/>
  </p:handoutMasterIdLst>
  <p:sldIdLst>
    <p:sldId id="615" r:id="rId2"/>
    <p:sldId id="277" r:id="rId3"/>
    <p:sldId id="359" r:id="rId4"/>
    <p:sldId id="365" r:id="rId5"/>
    <p:sldId id="360" r:id="rId6"/>
    <p:sldId id="278" r:id="rId7"/>
    <p:sldId id="361" r:id="rId8"/>
    <p:sldId id="279" r:id="rId9"/>
    <p:sldId id="280" r:id="rId10"/>
    <p:sldId id="281" r:id="rId11"/>
    <p:sldId id="282" r:id="rId12"/>
    <p:sldId id="283" r:id="rId13"/>
    <p:sldId id="284" r:id="rId14"/>
    <p:sldId id="285" r:id="rId15"/>
    <p:sldId id="275" r:id="rId16"/>
    <p:sldId id="276" r:id="rId17"/>
    <p:sldId id="287" r:id="rId18"/>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305" r:id="rId35"/>
    <p:sldId id="288" r:id="rId36"/>
    <p:sldId id="310" r:id="rId37"/>
    <p:sldId id="312" r:id="rId38"/>
    <p:sldId id="311" r:id="rId39"/>
    <p:sldId id="313" r:id="rId40"/>
    <p:sldId id="314" r:id="rId41"/>
    <p:sldId id="315" r:id="rId42"/>
    <p:sldId id="320" r:id="rId43"/>
    <p:sldId id="321" r:id="rId44"/>
    <p:sldId id="322" r:id="rId45"/>
    <p:sldId id="323" r:id="rId46"/>
    <p:sldId id="319" r:id="rId47"/>
    <p:sldId id="318" r:id="rId48"/>
    <p:sldId id="316" r:id="rId49"/>
    <p:sldId id="368" r:id="rId50"/>
    <p:sldId id="317" r:id="rId51"/>
    <p:sldId id="324" r:id="rId52"/>
    <p:sldId id="325" r:id="rId53"/>
    <p:sldId id="326" r:id="rId54"/>
    <p:sldId id="308" r:id="rId55"/>
    <p:sldId id="307" r:id="rId56"/>
    <p:sldId id="306" r:id="rId57"/>
    <p:sldId id="290" r:id="rId58"/>
    <p:sldId id="291" r:id="rId59"/>
    <p:sldId id="289" r:id="rId60"/>
    <p:sldId id="304" r:id="rId61"/>
    <p:sldId id="332" r:id="rId62"/>
    <p:sldId id="295" r:id="rId63"/>
    <p:sldId id="296" r:id="rId64"/>
    <p:sldId id="293" r:id="rId65"/>
    <p:sldId id="294" r:id="rId66"/>
    <p:sldId id="297" r:id="rId67"/>
    <p:sldId id="299" r:id="rId68"/>
    <p:sldId id="300" r:id="rId69"/>
    <p:sldId id="301" r:id="rId70"/>
    <p:sldId id="302" r:id="rId71"/>
    <p:sldId id="303" r:id="rId72"/>
    <p:sldId id="333" r:id="rId73"/>
    <p:sldId id="334" r:id="rId74"/>
    <p:sldId id="335" r:id="rId75"/>
    <p:sldId id="336" r:id="rId76"/>
    <p:sldId id="337" r:id="rId77"/>
    <p:sldId id="338" r:id="rId78"/>
    <p:sldId id="339" r:id="rId79"/>
    <p:sldId id="340" r:id="rId80"/>
    <p:sldId id="341" r:id="rId81"/>
    <p:sldId id="342" r:id="rId82"/>
    <p:sldId id="298" r:id="rId83"/>
    <p:sldId id="343" r:id="rId84"/>
    <p:sldId id="344" r:id="rId85"/>
    <p:sldId id="345" r:id="rId86"/>
    <p:sldId id="346" r:id="rId87"/>
    <p:sldId id="347" r:id="rId88"/>
    <p:sldId id="348" r:id="rId89"/>
    <p:sldId id="349" r:id="rId90"/>
    <p:sldId id="350" r:id="rId91"/>
    <p:sldId id="292" r:id="rId92"/>
    <p:sldId id="355" r:id="rId93"/>
    <p:sldId id="356" r:id="rId94"/>
    <p:sldId id="357" r:id="rId95"/>
    <p:sldId id="327" r:id="rId96"/>
    <p:sldId id="328" r:id="rId97"/>
    <p:sldId id="329" r:id="rId98"/>
    <p:sldId id="330" r:id="rId99"/>
    <p:sldId id="331" r:id="rId100"/>
    <p:sldId id="358" r:id="rId101"/>
  </p:sldIdLst>
  <p:sldSz cx="9144000" cy="6858000" type="screen4x3"/>
  <p:notesSz cx="6997700" cy="9271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800080"/>
    <a:srgbClr val="008000"/>
    <a:srgbClr val="000099"/>
    <a:srgbClr val="FF0000"/>
    <a:srgbClr val="FFFF99"/>
    <a:srgbClr val="FF9900"/>
    <a:srgbClr val="33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71" autoAdjust="0"/>
  </p:normalViewPr>
  <p:slideViewPr>
    <p:cSldViewPr>
      <p:cViewPr>
        <p:scale>
          <a:sx n="100" d="100"/>
          <a:sy n="100" d="100"/>
        </p:scale>
        <p:origin x="-2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image" Target="../media/image12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image" Target="../media/image1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5" tIns="46478" rIns="92955" bIns="46478" numCol="1" anchor="t" anchorCtr="0" compatLnSpc="1">
            <a:prstTxWarp prst="textNoShape">
              <a:avLst/>
            </a:prstTxWarp>
          </a:bodyPr>
          <a:lstStyle>
            <a:lvl1pPr defTabSz="928688">
              <a:defRPr sz="1200" smtClean="0">
                <a:latin typeface="Times New Roman" pitchFamily="18" charset="0"/>
              </a:defRPr>
            </a:lvl1pPr>
          </a:lstStyle>
          <a:p>
            <a:pPr>
              <a:defRPr/>
            </a:pPr>
            <a:endParaRPr lang="en-US"/>
          </a:p>
        </p:txBody>
      </p:sp>
      <p:sp>
        <p:nvSpPr>
          <p:cNvPr id="5632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955" tIns="46478" rIns="92955" bIns="46478" numCol="1" anchor="t" anchorCtr="0" compatLnSpc="1">
            <a:prstTxWarp prst="textNoShape">
              <a:avLst/>
            </a:prstTxWarp>
          </a:bodyPr>
          <a:lstStyle>
            <a:lvl1pPr algn="r" defTabSz="928688">
              <a:defRPr sz="1200" smtClean="0">
                <a:latin typeface="Times New Roman" pitchFamily="18" charset="0"/>
              </a:defRPr>
            </a:lvl1pPr>
          </a:lstStyle>
          <a:p>
            <a:pPr>
              <a:defRPr/>
            </a:pPr>
            <a:endParaRPr lang="en-US"/>
          </a:p>
        </p:txBody>
      </p:sp>
      <p:sp>
        <p:nvSpPr>
          <p:cNvPr id="56324"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2955" tIns="46478" rIns="92955" bIns="46478" numCol="1" anchor="b" anchorCtr="0" compatLnSpc="1">
            <a:prstTxWarp prst="textNoShape">
              <a:avLst/>
            </a:prstTxWarp>
          </a:bodyPr>
          <a:lstStyle>
            <a:lvl1pPr defTabSz="928688">
              <a:defRPr sz="1200" smtClean="0">
                <a:latin typeface="Times New Roman" pitchFamily="18" charset="0"/>
              </a:defRPr>
            </a:lvl1pPr>
          </a:lstStyle>
          <a:p>
            <a:pPr>
              <a:defRPr/>
            </a:pPr>
            <a:endParaRPr lang="en-US"/>
          </a:p>
        </p:txBody>
      </p:sp>
      <p:sp>
        <p:nvSpPr>
          <p:cNvPr id="56325"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2955" tIns="46478" rIns="92955" bIns="46478" numCol="1" anchor="b" anchorCtr="0" compatLnSpc="1">
            <a:prstTxWarp prst="textNoShape">
              <a:avLst/>
            </a:prstTxWarp>
          </a:bodyPr>
          <a:lstStyle>
            <a:lvl1pPr algn="r" defTabSz="928688">
              <a:defRPr sz="1200" smtClean="0">
                <a:latin typeface="Times New Roman" pitchFamily="18" charset="0"/>
              </a:defRPr>
            </a:lvl1pPr>
          </a:lstStyle>
          <a:p>
            <a:pPr>
              <a:defRPr/>
            </a:pPr>
            <a:fld id="{995F3337-6541-45A7-AA29-D3288F2A55A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98788" cy="490538"/>
          </a:xfrm>
          <a:prstGeom prst="rect">
            <a:avLst/>
          </a:prstGeom>
          <a:noFill/>
          <a:ln w="12700">
            <a:noFill/>
            <a:miter lim="800000"/>
            <a:headEnd type="none" w="sm" len="sm"/>
            <a:tailEnd type="none" w="sm" len="sm"/>
          </a:ln>
          <a:effectLst/>
        </p:spPr>
        <p:txBody>
          <a:bodyPr vert="horz" wrap="square" lIns="92946" tIns="46474" rIns="92946" bIns="46474" numCol="1" anchor="t" anchorCtr="0" compatLnSpc="1">
            <a:prstTxWarp prst="textNoShape">
              <a:avLst/>
            </a:prstTxWarp>
          </a:bodyPr>
          <a:lstStyle>
            <a:lvl1pPr defTabSz="928688">
              <a:defRPr sz="1200" smtClean="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998913" y="0"/>
            <a:ext cx="2998787" cy="490538"/>
          </a:xfrm>
          <a:prstGeom prst="rect">
            <a:avLst/>
          </a:prstGeom>
          <a:noFill/>
          <a:ln w="12700">
            <a:noFill/>
            <a:miter lim="800000"/>
            <a:headEnd type="none" w="sm" len="sm"/>
            <a:tailEnd type="none" w="sm" len="sm"/>
          </a:ln>
          <a:effectLst/>
        </p:spPr>
        <p:txBody>
          <a:bodyPr vert="horz" wrap="square" lIns="92946" tIns="46474" rIns="92946" bIns="46474" numCol="1" anchor="t" anchorCtr="0" compatLnSpc="1">
            <a:prstTxWarp prst="textNoShape">
              <a:avLst/>
            </a:prstTxWarp>
          </a:bodyPr>
          <a:lstStyle>
            <a:lvl1pPr algn="r" defTabSz="928688">
              <a:defRPr sz="1200" smtClean="0">
                <a:latin typeface="Times New Roman" pitchFamily="18" charset="0"/>
              </a:defRPr>
            </a:lvl1pPr>
          </a:lstStyle>
          <a:p>
            <a:pPr>
              <a:defRPr/>
            </a:pPr>
            <a:endParaRPr lang="en-US"/>
          </a:p>
        </p:txBody>
      </p:sp>
      <p:sp>
        <p:nvSpPr>
          <p:cNvPr id="267268" name="Rectangle 4"/>
          <p:cNvSpPr>
            <a:spLocks noChangeArrowheads="1" noTextEdit="1"/>
          </p:cNvSpPr>
          <p:nvPr>
            <p:ph type="sldImg" idx="2"/>
          </p:nvPr>
        </p:nvSpPr>
        <p:spPr bwMode="auto">
          <a:xfrm>
            <a:off x="1211263" y="735013"/>
            <a:ext cx="4576762" cy="34321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23925" y="4411663"/>
            <a:ext cx="5149850" cy="4167187"/>
          </a:xfrm>
          <a:prstGeom prst="rect">
            <a:avLst/>
          </a:prstGeom>
          <a:noFill/>
          <a:ln w="12700">
            <a:noFill/>
            <a:miter lim="800000"/>
            <a:headEnd type="none" w="sm" len="sm"/>
            <a:tailEnd type="none" w="sm" len="sm"/>
          </a:ln>
          <a:effectLst/>
        </p:spPr>
        <p:txBody>
          <a:bodyPr vert="horz" wrap="square" lIns="92946" tIns="46474" rIns="92946" bIns="464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3325"/>
            <a:ext cx="2998788" cy="409575"/>
          </a:xfrm>
          <a:prstGeom prst="rect">
            <a:avLst/>
          </a:prstGeom>
          <a:noFill/>
          <a:ln w="12700">
            <a:noFill/>
            <a:miter lim="800000"/>
            <a:headEnd type="none" w="sm" len="sm"/>
            <a:tailEnd type="none" w="sm" len="sm"/>
          </a:ln>
          <a:effectLst/>
        </p:spPr>
        <p:txBody>
          <a:bodyPr vert="horz" wrap="square" lIns="92946" tIns="46474" rIns="92946" bIns="46474" numCol="1" anchor="b" anchorCtr="0" compatLnSpc="1">
            <a:prstTxWarp prst="textNoShape">
              <a:avLst/>
            </a:prstTxWarp>
          </a:bodyPr>
          <a:lstStyle>
            <a:lvl1pPr defTabSz="928688">
              <a:defRPr sz="1200" smtClean="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998913" y="8823325"/>
            <a:ext cx="2998787" cy="409575"/>
          </a:xfrm>
          <a:prstGeom prst="rect">
            <a:avLst/>
          </a:prstGeom>
          <a:noFill/>
          <a:ln w="12700">
            <a:noFill/>
            <a:miter lim="800000"/>
            <a:headEnd type="none" w="sm" len="sm"/>
            <a:tailEnd type="none" w="sm" len="sm"/>
          </a:ln>
          <a:effectLst/>
        </p:spPr>
        <p:txBody>
          <a:bodyPr vert="horz" wrap="square" lIns="92946" tIns="46474" rIns="92946" bIns="46474" numCol="1" anchor="b" anchorCtr="0" compatLnSpc="1">
            <a:prstTxWarp prst="textNoShape">
              <a:avLst/>
            </a:prstTxWarp>
          </a:bodyPr>
          <a:lstStyle>
            <a:lvl1pPr algn="r" defTabSz="928688">
              <a:defRPr sz="1200" smtClean="0">
                <a:latin typeface="Times New Roman" pitchFamily="18" charset="0"/>
              </a:defRPr>
            </a:lvl1pPr>
          </a:lstStyle>
          <a:p>
            <a:pPr>
              <a:defRPr/>
            </a:pPr>
            <a:fld id="{DEFB22DF-A130-4C09-ADA0-2DA4DF32144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p:spPr>
        <p:txBody>
          <a:bodyPr/>
          <a:lstStyle/>
          <a:p>
            <a:fld id="{B3D11FAE-69CC-4F87-9BE7-07FD563E35E9}" type="slidenum">
              <a:rPr lang="en-US"/>
              <a:pPr/>
              <a:t>1</a:t>
            </a:fld>
            <a:endParaRPr lang="en-US"/>
          </a:p>
        </p:txBody>
      </p:sp>
      <p:sp>
        <p:nvSpPr>
          <p:cNvPr id="268291" name="Rectangle 2"/>
          <p:cNvSpPr>
            <a:spLocks noChangeArrowheads="1" noTextEdit="1"/>
          </p:cNvSpPr>
          <p:nvPr>
            <p:ph type="sldImg"/>
          </p:nvPr>
        </p:nvSpPr>
        <p:spPr>
          <a:xfrm>
            <a:off x="1138238" y="673100"/>
            <a:ext cx="4748212" cy="3560763"/>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1D2558F5-33BC-4BCF-AB32-917B3F5870AD}" type="slidenum">
              <a:rPr lang="en-US"/>
              <a:pPr/>
              <a:t>15</a:t>
            </a:fld>
            <a:endParaRPr lang="en-US"/>
          </a:p>
        </p:txBody>
      </p:sp>
      <p:sp>
        <p:nvSpPr>
          <p:cNvPr id="277507" name="Rectangle 2"/>
          <p:cNvSpPr>
            <a:spLocks noChangeArrowheads="1" noTextEdit="1"/>
          </p:cNvSpPr>
          <p:nvPr>
            <p:ph type="sldImg"/>
          </p:nvPr>
        </p:nvSpPr>
        <p:spPr>
          <a:xfrm>
            <a:off x="1181100" y="693738"/>
            <a:ext cx="4637088" cy="3478212"/>
          </a:xfrm>
          <a:ln/>
        </p:spPr>
      </p:sp>
      <p:sp>
        <p:nvSpPr>
          <p:cNvPr id="277508" name="Rectangle 3"/>
          <p:cNvSpPr>
            <a:spLocks noGrp="1" noChangeArrowheads="1"/>
          </p:cNvSpPr>
          <p:nvPr>
            <p:ph type="body" idx="1"/>
          </p:nvPr>
        </p:nvSpPr>
        <p:spPr>
          <a:xfrm>
            <a:off x="701675" y="4405313"/>
            <a:ext cx="5594350" cy="4171950"/>
          </a:xfrm>
          <a:noFill/>
          <a:ln w="9525"/>
        </p:spPr>
        <p:txBody>
          <a:bodyPr/>
          <a:lstStyle/>
          <a:p>
            <a:r>
              <a:rPr lang="en-US" smtClean="0"/>
              <a:t>As hinted at in the previous slide RO and ROUT are related.  ROUT is RO reduced by loop gain.  This slide will define the op amp model used for the derivation of ROUT from RO.  This simplified op amp model focuses solely on the basic DC characteristics of an op amp.  A high input resistance (100m</a:t>
            </a:r>
            <a:r>
              <a:rPr lang="en-US" smtClean="0">
                <a:cs typeface="Arial" charset="0"/>
              </a:rPr>
              <a:t>Ω to GΩ), RDIFF develops an error voltage across it, VE, due to the voltage differences between -IN and +IN.  The error voltage , VE, is amplified by the open loop gain factor Aol and becomes VO.  In series with VO to the output, VOUT, is RO, the open loop output resistance.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03A93222-DF4E-4DBB-91C4-7661E03EC075}" type="slidenum">
              <a:rPr lang="en-US"/>
              <a:pPr/>
              <a:t>16</a:t>
            </a:fld>
            <a:endParaRPr lang="en-US"/>
          </a:p>
        </p:txBody>
      </p:sp>
      <p:sp>
        <p:nvSpPr>
          <p:cNvPr id="278531" name="Rectangle 2"/>
          <p:cNvSpPr>
            <a:spLocks noChangeArrowheads="1" noTextEdit="1"/>
          </p:cNvSpPr>
          <p:nvPr>
            <p:ph type="sldImg"/>
          </p:nvPr>
        </p:nvSpPr>
        <p:spPr>
          <a:xfrm>
            <a:off x="1181100" y="693738"/>
            <a:ext cx="4637088" cy="3478212"/>
          </a:xfrm>
          <a:ln/>
        </p:spPr>
      </p:sp>
      <p:sp>
        <p:nvSpPr>
          <p:cNvPr id="278532" name="Rectangle 3"/>
          <p:cNvSpPr>
            <a:spLocks noGrp="1" noChangeArrowheads="1"/>
          </p:cNvSpPr>
          <p:nvPr>
            <p:ph type="body" idx="1"/>
          </p:nvPr>
        </p:nvSpPr>
        <p:spPr>
          <a:xfrm>
            <a:off x="701675" y="4405313"/>
            <a:ext cx="5594350" cy="4171950"/>
          </a:xfrm>
          <a:noFill/>
          <a:ln w="9525"/>
        </p:spPr>
        <p:txBody>
          <a:bodyPr/>
          <a:lstStyle/>
          <a:p>
            <a:r>
              <a:rPr lang="en-US" smtClean="0"/>
              <a:t>This slides summarizes the key points of RO.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AE84CC67-03C2-433F-A585-E705B1EC3594}" type="slidenum">
              <a:rPr lang="en-US"/>
              <a:pPr/>
              <a:t>95</a:t>
            </a:fld>
            <a:endParaRPr lang="en-US"/>
          </a:p>
        </p:txBody>
      </p:sp>
      <p:sp>
        <p:nvSpPr>
          <p:cNvPr id="279555" name="Rectangle 2"/>
          <p:cNvSpPr>
            <a:spLocks noChangeArrowheads="1" noTextEdit="1"/>
          </p:cNvSpPr>
          <p:nvPr>
            <p:ph type="sldImg"/>
          </p:nvPr>
        </p:nvSpPr>
        <p:spPr>
          <a:xfrm>
            <a:off x="1181100" y="693738"/>
            <a:ext cx="4637088" cy="3478212"/>
          </a:xfrm>
          <a:ln/>
        </p:spPr>
      </p:sp>
      <p:sp>
        <p:nvSpPr>
          <p:cNvPr id="279556" name="Rectangle 3"/>
          <p:cNvSpPr>
            <a:spLocks noGrp="1" noChangeArrowheads="1"/>
          </p:cNvSpPr>
          <p:nvPr>
            <p:ph type="body" idx="1"/>
          </p:nvPr>
        </p:nvSpPr>
        <p:spPr>
          <a:xfrm>
            <a:off x="700088" y="4403725"/>
            <a:ext cx="5597525" cy="4173538"/>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EF6A8BDA-1392-4C6C-983E-3B9D50CA4105}" type="slidenum">
              <a:rPr lang="en-US"/>
              <a:pPr/>
              <a:t>96</a:t>
            </a:fld>
            <a:endParaRPr lang="en-US"/>
          </a:p>
        </p:txBody>
      </p:sp>
      <p:sp>
        <p:nvSpPr>
          <p:cNvPr id="280579" name="Rectangle 2"/>
          <p:cNvSpPr>
            <a:spLocks noChangeArrowheads="1" noTextEdit="1"/>
          </p:cNvSpPr>
          <p:nvPr>
            <p:ph type="sldImg"/>
          </p:nvPr>
        </p:nvSpPr>
        <p:spPr>
          <a:xfrm>
            <a:off x="1181100" y="693738"/>
            <a:ext cx="4637088" cy="3478212"/>
          </a:xfrm>
          <a:ln/>
        </p:spPr>
      </p:sp>
      <p:sp>
        <p:nvSpPr>
          <p:cNvPr id="280580" name="Rectangle 3"/>
          <p:cNvSpPr>
            <a:spLocks noGrp="1" noChangeArrowheads="1"/>
          </p:cNvSpPr>
          <p:nvPr>
            <p:ph type="body" idx="1"/>
          </p:nvPr>
        </p:nvSpPr>
        <p:spPr>
          <a:xfrm>
            <a:off x="700088" y="4403725"/>
            <a:ext cx="5597525" cy="4173538"/>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C14C744C-AE38-4B6D-BCFD-CF0C0BEB3DF8}" type="slidenum">
              <a:rPr lang="en-US"/>
              <a:pPr/>
              <a:t>97</a:t>
            </a:fld>
            <a:endParaRPr lang="en-US"/>
          </a:p>
        </p:txBody>
      </p:sp>
      <p:sp>
        <p:nvSpPr>
          <p:cNvPr id="281603" name="Rectangle 2"/>
          <p:cNvSpPr>
            <a:spLocks noChangeArrowheads="1" noTextEdit="1"/>
          </p:cNvSpPr>
          <p:nvPr>
            <p:ph type="sldImg"/>
          </p:nvPr>
        </p:nvSpPr>
        <p:spPr>
          <a:xfrm>
            <a:off x="1181100" y="693738"/>
            <a:ext cx="4637088" cy="3478212"/>
          </a:xfrm>
          <a:ln/>
        </p:spPr>
      </p:sp>
      <p:sp>
        <p:nvSpPr>
          <p:cNvPr id="281604" name="Rectangle 3"/>
          <p:cNvSpPr>
            <a:spLocks noGrp="1" noChangeArrowheads="1"/>
          </p:cNvSpPr>
          <p:nvPr>
            <p:ph type="body" idx="1"/>
          </p:nvPr>
        </p:nvSpPr>
        <p:spPr>
          <a:xfrm>
            <a:off x="700088" y="4403725"/>
            <a:ext cx="5597525" cy="4173538"/>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1D1D0A68-3587-4D87-B46B-7BD0BB5D7F78}" type="slidenum">
              <a:rPr lang="en-US"/>
              <a:pPr/>
              <a:t>98</a:t>
            </a:fld>
            <a:endParaRPr lang="en-US"/>
          </a:p>
        </p:txBody>
      </p:sp>
      <p:sp>
        <p:nvSpPr>
          <p:cNvPr id="282627" name="Rectangle 2"/>
          <p:cNvSpPr>
            <a:spLocks noChangeArrowheads="1" noTextEdit="1"/>
          </p:cNvSpPr>
          <p:nvPr>
            <p:ph type="sldImg"/>
          </p:nvPr>
        </p:nvSpPr>
        <p:spPr>
          <a:xfrm>
            <a:off x="1181100" y="693738"/>
            <a:ext cx="4637088" cy="3478212"/>
          </a:xfrm>
          <a:ln/>
        </p:spPr>
      </p:sp>
      <p:sp>
        <p:nvSpPr>
          <p:cNvPr id="282628" name="Rectangle 3"/>
          <p:cNvSpPr>
            <a:spLocks noGrp="1" noChangeArrowheads="1"/>
          </p:cNvSpPr>
          <p:nvPr>
            <p:ph type="body" idx="1"/>
          </p:nvPr>
        </p:nvSpPr>
        <p:spPr>
          <a:xfrm>
            <a:off x="700088" y="4403725"/>
            <a:ext cx="5597525" cy="4173538"/>
          </a:xfrm>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F4229267-AA19-4EC8-91E3-BD3F38A6C0A8}" type="slidenum">
              <a:rPr lang="en-US"/>
              <a:pPr/>
              <a:t>99</a:t>
            </a:fld>
            <a:endParaRPr lang="en-US"/>
          </a:p>
        </p:txBody>
      </p:sp>
      <p:sp>
        <p:nvSpPr>
          <p:cNvPr id="283651" name="Rectangle 2"/>
          <p:cNvSpPr>
            <a:spLocks noChangeArrowheads="1" noTextEdit="1"/>
          </p:cNvSpPr>
          <p:nvPr>
            <p:ph type="sldImg"/>
          </p:nvPr>
        </p:nvSpPr>
        <p:spPr>
          <a:xfrm>
            <a:off x="1181100" y="693738"/>
            <a:ext cx="4637088" cy="3478212"/>
          </a:xfrm>
          <a:ln/>
        </p:spPr>
      </p:sp>
      <p:sp>
        <p:nvSpPr>
          <p:cNvPr id="283652" name="Rectangle 3"/>
          <p:cNvSpPr>
            <a:spLocks noGrp="1" noChangeArrowheads="1"/>
          </p:cNvSpPr>
          <p:nvPr>
            <p:ph type="body" idx="1"/>
          </p:nvPr>
        </p:nvSpPr>
        <p:spPr>
          <a:xfrm>
            <a:off x="700088" y="4403725"/>
            <a:ext cx="5597525" cy="4173538"/>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p:spPr>
        <p:txBody>
          <a:bodyPr/>
          <a:lstStyle/>
          <a:p>
            <a:fld id="{27EDE190-BD2A-488C-A753-A9977942ED35}" type="slidenum">
              <a:rPr lang="en-US"/>
              <a:pPr/>
              <a:t>6</a:t>
            </a:fld>
            <a:endParaRPr lang="en-US"/>
          </a:p>
        </p:txBody>
      </p:sp>
      <p:sp>
        <p:nvSpPr>
          <p:cNvPr id="269315" name="Rectangle 2"/>
          <p:cNvSpPr>
            <a:spLocks noChangeArrowheads="1" noTextEdit="1"/>
          </p:cNvSpPr>
          <p:nvPr>
            <p:ph type="sldImg"/>
          </p:nvPr>
        </p:nvSpPr>
        <p:spPr>
          <a:xfrm>
            <a:off x="1181100" y="693738"/>
            <a:ext cx="4640263" cy="3479800"/>
          </a:xfrm>
          <a:ln/>
        </p:spPr>
      </p:sp>
      <p:sp>
        <p:nvSpPr>
          <p:cNvPr id="269316" name="Rectangle 3"/>
          <p:cNvSpPr>
            <a:spLocks noGrp="1" noChangeArrowheads="1"/>
          </p:cNvSpPr>
          <p:nvPr>
            <p:ph type="body" idx="1"/>
          </p:nvPr>
        </p:nvSpPr>
        <p:spPr>
          <a:xfrm>
            <a:off x="698500" y="4403725"/>
            <a:ext cx="5600700" cy="4173538"/>
          </a:xfrm>
          <a:noFill/>
          <a:ln w="9525"/>
        </p:spPr>
        <p:txBody>
          <a:bodyPr/>
          <a:lstStyle/>
          <a:p>
            <a:r>
              <a:rPr lang="en-US" smtClean="0"/>
              <a:t>The lower diagram is the traditional control loop model which represents an op amp circuit with feedback.  The top diagram depicts the sections of a typical op amp circuit with feedback which correspond to the control loop model.  This model of an op amp circuit with feedback we will call the Op Amp Loop Gain Model.  Notice that the Aol is the Op Amp data sheet parameter Aol, and is the open loop gain of the op amp. </a:t>
            </a:r>
            <a:r>
              <a:rPr lang="el-GR" smtClean="0">
                <a:cs typeface="Arial" charset="0"/>
              </a:rPr>
              <a:t>β</a:t>
            </a:r>
            <a:r>
              <a:rPr lang="en-US" smtClean="0"/>
              <a:t> (Beta) is the amount of output voltage from V</a:t>
            </a:r>
            <a:r>
              <a:rPr lang="en-US" baseline="-25000" smtClean="0"/>
              <a:t>OUT</a:t>
            </a:r>
            <a:r>
              <a:rPr lang="en-US" smtClean="0"/>
              <a:t> which gets fed back as feedback.  The </a:t>
            </a:r>
            <a:r>
              <a:rPr lang="el-GR" smtClean="0">
                <a:cs typeface="Arial" charset="0"/>
              </a:rPr>
              <a:t>β</a:t>
            </a:r>
            <a:r>
              <a:rPr lang="en-US" smtClean="0"/>
              <a:t> network in this example is a resistor feedback network.</a:t>
            </a:r>
          </a:p>
          <a:p>
            <a:endParaRPr lang="en-US" smtClean="0"/>
          </a:p>
          <a:p>
            <a:r>
              <a:rPr lang="en-US" smtClean="0"/>
              <a:t>In the derivation of V</a:t>
            </a:r>
            <a:r>
              <a:rPr lang="en-US" baseline="-25000" smtClean="0"/>
              <a:t>OUT</a:t>
            </a:r>
            <a:r>
              <a:rPr lang="en-US" smtClean="0"/>
              <a:t>/V</a:t>
            </a:r>
            <a:r>
              <a:rPr lang="en-US" baseline="-25000" smtClean="0"/>
              <a:t>IN</a:t>
            </a:r>
            <a:r>
              <a:rPr lang="en-US" smtClean="0"/>
              <a:t> we see that the closed loop gain function is directly defined by Aol and </a:t>
            </a:r>
            <a:r>
              <a:rPr lang="el-GR" smtClean="0">
                <a:cs typeface="Arial" charset="0"/>
              </a:rPr>
              <a:t>β</a:t>
            </a:r>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p:spPr>
        <p:txBody>
          <a:bodyPr/>
          <a:lstStyle/>
          <a:p>
            <a:fld id="{258E2435-B868-415D-9DF6-90200974E893}" type="slidenum">
              <a:rPr lang="en-US"/>
              <a:pPr/>
              <a:t>8</a:t>
            </a:fld>
            <a:endParaRPr lang="en-US"/>
          </a:p>
        </p:txBody>
      </p:sp>
      <p:sp>
        <p:nvSpPr>
          <p:cNvPr id="270339" name="Rectangle 2"/>
          <p:cNvSpPr>
            <a:spLocks noChangeArrowheads="1" noTextEdit="1"/>
          </p:cNvSpPr>
          <p:nvPr>
            <p:ph type="sldImg"/>
          </p:nvPr>
        </p:nvSpPr>
        <p:spPr>
          <a:xfrm>
            <a:off x="1181100" y="693738"/>
            <a:ext cx="4640263" cy="3479800"/>
          </a:xfrm>
          <a:ln/>
        </p:spPr>
      </p:sp>
      <p:sp>
        <p:nvSpPr>
          <p:cNvPr id="270340" name="Rectangle 3"/>
          <p:cNvSpPr>
            <a:spLocks noGrp="1" noChangeArrowheads="1"/>
          </p:cNvSpPr>
          <p:nvPr>
            <p:ph type="body" idx="1"/>
          </p:nvPr>
        </p:nvSpPr>
        <p:spPr>
          <a:xfrm>
            <a:off x="698500" y="4403725"/>
            <a:ext cx="5600700" cy="4173538"/>
          </a:xfrm>
          <a:noFill/>
          <a:ln w="9525"/>
        </p:spPr>
        <p:txBody>
          <a:bodyPr/>
          <a:lstStyle/>
          <a:p>
            <a:r>
              <a:rPr lang="en-US" smtClean="0"/>
              <a:t>When analyzing a circuit built in SPICE for simulation the traditional Loop Gain Test breaks the closed loop op amp circuit through the use of an inductor and capacitor.  A very large value of inductance ensures the loop is closed at DC (a requirement for SPICE simulation is to be able to calculate a DC Operating Point first before performing an AC Analysis) but open at AC frequencies of interest.  A very large value of capacitance ensures that our AC Small Signal Source is not connected at DC but is directly connected at the frequencies of interest.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noFill/>
        </p:spPr>
        <p:txBody>
          <a:bodyPr/>
          <a:lstStyle/>
          <a:p>
            <a:fld id="{6C7319C5-F487-4C00-A0B9-0DC513976D2B}" type="slidenum">
              <a:rPr lang="en-US"/>
              <a:pPr/>
              <a:t>9</a:t>
            </a:fld>
            <a:endParaRPr lang="en-US"/>
          </a:p>
        </p:txBody>
      </p:sp>
      <p:sp>
        <p:nvSpPr>
          <p:cNvPr id="271363" name="Rectangle 2"/>
          <p:cNvSpPr>
            <a:spLocks noChangeArrowheads="1" noTextEdit="1"/>
          </p:cNvSpPr>
          <p:nvPr>
            <p:ph type="sldImg"/>
          </p:nvPr>
        </p:nvSpPr>
        <p:spPr>
          <a:xfrm>
            <a:off x="1181100" y="693738"/>
            <a:ext cx="4640263" cy="3479800"/>
          </a:xfrm>
          <a:ln/>
        </p:spPr>
      </p:sp>
      <p:sp>
        <p:nvSpPr>
          <p:cNvPr id="271364" name="Rectangle 3"/>
          <p:cNvSpPr>
            <a:spLocks noGrp="1" noChangeArrowheads="1"/>
          </p:cNvSpPr>
          <p:nvPr>
            <p:ph type="body" idx="1"/>
          </p:nvPr>
        </p:nvSpPr>
        <p:spPr>
          <a:xfrm>
            <a:off x="698500" y="4403725"/>
            <a:ext cx="5600700" cy="4173538"/>
          </a:xfrm>
          <a:noFill/>
          <a:ln w="9525"/>
        </p:spPr>
        <p:txBody>
          <a:bodyPr/>
          <a:lstStyle/>
          <a:p>
            <a:r>
              <a:rPr lang="en-US" smtClean="0"/>
              <a:t>Before we simulate a circuit in SPICE we will want to know what the approximate outcome will be.  Remember GIGO (Garbage In Garbage Out)!!</a:t>
            </a:r>
          </a:p>
          <a:p>
            <a:r>
              <a:rPr lang="en-US" smtClean="0"/>
              <a:t>Beta (</a:t>
            </a:r>
            <a:r>
              <a:rPr lang="el-GR" smtClean="0">
                <a:cs typeface="Arial" charset="0"/>
              </a:rPr>
              <a:t>β</a:t>
            </a:r>
            <a:r>
              <a:rPr lang="en-US" smtClean="0">
                <a:cs typeface="Arial" charset="0"/>
              </a:rPr>
              <a:t>) and its reciprocal 1/Beta (1/</a:t>
            </a:r>
            <a:r>
              <a:rPr lang="el-GR" smtClean="0">
                <a:cs typeface="Arial" charset="0"/>
              </a:rPr>
              <a:t>β</a:t>
            </a:r>
            <a:r>
              <a:rPr lang="en-US" smtClean="0">
                <a:cs typeface="Arial" charset="0"/>
              </a:rPr>
              <a:t>) along with the data sheet Aol Curve will provide a powerful method for first-order approximations of Loop Gain analysis before we run SPICE.  Beta </a:t>
            </a:r>
            <a:r>
              <a:rPr lang="en-US" smtClean="0"/>
              <a:t>(</a:t>
            </a:r>
            <a:r>
              <a:rPr lang="el-GR" smtClean="0">
                <a:cs typeface="Arial" charset="0"/>
              </a:rPr>
              <a:t>β</a:t>
            </a:r>
            <a:r>
              <a:rPr lang="en-US" smtClean="0">
                <a:cs typeface="Arial" charset="0"/>
              </a:rPr>
              <a:t>) is easy to compute and its reciprocal even easier to plot!</a:t>
            </a:r>
            <a:endParaRPr lang="el-G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noFill/>
        </p:spPr>
        <p:txBody>
          <a:bodyPr/>
          <a:lstStyle/>
          <a:p>
            <a:fld id="{7BA7F0A8-2BD7-4E24-BFB4-5040FF5883AA}" type="slidenum">
              <a:rPr lang="en-US"/>
              <a:pPr/>
              <a:t>10</a:t>
            </a:fld>
            <a:endParaRPr lang="en-US"/>
          </a:p>
        </p:txBody>
      </p:sp>
      <p:sp>
        <p:nvSpPr>
          <p:cNvPr id="272387" name="Rectangle 2"/>
          <p:cNvSpPr>
            <a:spLocks noChangeArrowheads="1" noTextEdit="1"/>
          </p:cNvSpPr>
          <p:nvPr>
            <p:ph type="sldImg"/>
          </p:nvPr>
        </p:nvSpPr>
        <p:spPr>
          <a:xfrm>
            <a:off x="1181100" y="693738"/>
            <a:ext cx="4640263" cy="3479800"/>
          </a:xfrm>
          <a:ln/>
        </p:spPr>
      </p:sp>
      <p:sp>
        <p:nvSpPr>
          <p:cNvPr id="272388" name="Rectangle 3"/>
          <p:cNvSpPr>
            <a:spLocks noGrp="1" noChangeArrowheads="1"/>
          </p:cNvSpPr>
          <p:nvPr>
            <p:ph type="body" idx="1"/>
          </p:nvPr>
        </p:nvSpPr>
        <p:spPr>
          <a:xfrm>
            <a:off x="698500" y="4403725"/>
            <a:ext cx="5600700" cy="4173538"/>
          </a:xfrm>
          <a:noFill/>
          <a:ln w="9525"/>
        </p:spPr>
        <p:txBody>
          <a:bodyPr/>
          <a:lstStyle/>
          <a:p>
            <a:r>
              <a:rPr lang="en-US" smtClean="0"/>
              <a:t>The 1/</a:t>
            </a:r>
            <a:r>
              <a:rPr lang="el-GR" smtClean="0">
                <a:cs typeface="Arial" charset="0"/>
              </a:rPr>
              <a:t>β</a:t>
            </a:r>
            <a:r>
              <a:rPr lang="en-US" smtClean="0">
                <a:cs typeface="Arial" charset="0"/>
              </a:rPr>
              <a:t> plot plotted on the Aol curve will provide a clear picture of exactly what the Loop Gain (Aol</a:t>
            </a:r>
            <a:r>
              <a:rPr lang="el-GR" smtClean="0">
                <a:cs typeface="Arial" charset="0"/>
              </a:rPr>
              <a:t>β</a:t>
            </a:r>
            <a:r>
              <a:rPr lang="en-US" smtClean="0">
                <a:cs typeface="Arial" charset="0"/>
              </a:rPr>
              <a:t>) plot is.  From our derivation above we clearly see that the Aol</a:t>
            </a:r>
            <a:r>
              <a:rPr lang="el-GR" smtClean="0">
                <a:cs typeface="Arial" charset="0"/>
              </a:rPr>
              <a:t>β</a:t>
            </a:r>
            <a:r>
              <a:rPr lang="en-US" smtClean="0">
                <a:cs typeface="Arial" charset="0"/>
              </a:rPr>
              <a:t> magnitude plot is simply the difference between Aol and </a:t>
            </a:r>
            <a:r>
              <a:rPr lang="en-US" smtClean="0"/>
              <a:t>1/</a:t>
            </a:r>
            <a:r>
              <a:rPr lang="el-GR" smtClean="0">
                <a:cs typeface="Arial" charset="0"/>
              </a:rPr>
              <a:t>β</a:t>
            </a:r>
            <a:r>
              <a:rPr lang="en-US" smtClean="0">
                <a:cs typeface="Arial" charset="0"/>
              </a:rPr>
              <a:t> when we plot </a:t>
            </a:r>
            <a:r>
              <a:rPr lang="en-US" smtClean="0"/>
              <a:t>1/</a:t>
            </a:r>
            <a:r>
              <a:rPr lang="el-GR" smtClean="0">
                <a:cs typeface="Arial" charset="0"/>
              </a:rPr>
              <a:t>β</a:t>
            </a:r>
            <a:r>
              <a:rPr lang="en-US" smtClean="0">
                <a:cs typeface="Arial" charset="0"/>
              </a:rPr>
              <a:t> in dB on an Aol curve.  Note that as frequency increases Aol</a:t>
            </a:r>
            <a:r>
              <a:rPr lang="el-GR" smtClean="0">
                <a:cs typeface="Arial" charset="0"/>
              </a:rPr>
              <a:t>β</a:t>
            </a:r>
            <a:r>
              <a:rPr lang="en-US" smtClean="0">
                <a:cs typeface="Arial" charset="0"/>
              </a:rPr>
              <a:t> decreases.  Aol</a:t>
            </a:r>
            <a:r>
              <a:rPr lang="el-GR" smtClean="0">
                <a:cs typeface="Arial" charset="0"/>
              </a:rPr>
              <a:t>β</a:t>
            </a:r>
            <a:r>
              <a:rPr lang="en-US" smtClean="0">
                <a:cs typeface="Arial" charset="0"/>
              </a:rPr>
              <a:t> is the gain left to correct for errors in the V</a:t>
            </a:r>
            <a:r>
              <a:rPr lang="en-US" baseline="-25000" smtClean="0">
                <a:cs typeface="Arial" charset="0"/>
              </a:rPr>
              <a:t>OUT</a:t>
            </a:r>
            <a:r>
              <a:rPr lang="en-US" smtClean="0">
                <a:cs typeface="Arial" charset="0"/>
              </a:rPr>
              <a:t>/V</a:t>
            </a:r>
            <a:r>
              <a:rPr lang="en-US" baseline="-25000" smtClean="0">
                <a:cs typeface="Arial" charset="0"/>
              </a:rPr>
              <a:t>IN</a:t>
            </a:r>
            <a:r>
              <a:rPr lang="en-US" smtClean="0">
                <a:cs typeface="Arial" charset="0"/>
              </a:rPr>
              <a:t> or Closed Loop response.  So as Aol</a:t>
            </a:r>
            <a:r>
              <a:rPr lang="el-GR" smtClean="0">
                <a:cs typeface="Arial" charset="0"/>
              </a:rPr>
              <a:t>β</a:t>
            </a:r>
            <a:r>
              <a:rPr lang="en-US" smtClean="0">
                <a:cs typeface="Arial" charset="0"/>
              </a:rPr>
              <a:t> decreases the V</a:t>
            </a:r>
            <a:r>
              <a:rPr lang="en-US" baseline="-25000" smtClean="0">
                <a:cs typeface="Arial" charset="0"/>
              </a:rPr>
              <a:t>OUT</a:t>
            </a:r>
            <a:r>
              <a:rPr lang="en-US" smtClean="0">
                <a:cs typeface="Arial" charset="0"/>
              </a:rPr>
              <a:t>/V</a:t>
            </a:r>
            <a:r>
              <a:rPr lang="en-US" baseline="-25000" smtClean="0">
                <a:cs typeface="Arial" charset="0"/>
              </a:rPr>
              <a:t>IN</a:t>
            </a:r>
            <a:r>
              <a:rPr lang="en-US" smtClean="0">
                <a:cs typeface="Arial" charset="0"/>
              </a:rPr>
              <a:t> response will become less accurate until the point where Aol</a:t>
            </a:r>
            <a:r>
              <a:rPr lang="el-GR" smtClean="0">
                <a:cs typeface="Arial" charset="0"/>
              </a:rPr>
              <a:t>β</a:t>
            </a:r>
            <a:r>
              <a:rPr lang="en-US" smtClean="0">
                <a:cs typeface="Arial" charset="0"/>
              </a:rPr>
              <a:t> goes to 0dB where from then on the V</a:t>
            </a:r>
            <a:r>
              <a:rPr lang="en-US" baseline="-25000" smtClean="0">
                <a:cs typeface="Arial" charset="0"/>
              </a:rPr>
              <a:t>OUT</a:t>
            </a:r>
            <a:r>
              <a:rPr lang="en-US" smtClean="0">
                <a:cs typeface="Arial" charset="0"/>
              </a:rPr>
              <a:t>/V</a:t>
            </a:r>
            <a:r>
              <a:rPr lang="en-US" baseline="-25000" smtClean="0">
                <a:cs typeface="Arial" charset="0"/>
              </a:rPr>
              <a:t>IN</a:t>
            </a:r>
            <a:r>
              <a:rPr lang="en-US" smtClean="0">
                <a:cs typeface="Arial" charset="0"/>
              </a:rPr>
              <a:t> response will simply follow the Aol curve.</a:t>
            </a:r>
            <a:endParaRPr lang="el-G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1FDF92DE-47FE-4EF6-9779-06A0C16C94B8}" type="slidenum">
              <a:rPr lang="en-US"/>
              <a:pPr/>
              <a:t>11</a:t>
            </a:fld>
            <a:endParaRPr lang="en-US"/>
          </a:p>
        </p:txBody>
      </p:sp>
      <p:sp>
        <p:nvSpPr>
          <p:cNvPr id="273411" name="Rectangle 2"/>
          <p:cNvSpPr>
            <a:spLocks noChangeArrowheads="1" noTextEdit="1"/>
          </p:cNvSpPr>
          <p:nvPr>
            <p:ph type="sldImg"/>
          </p:nvPr>
        </p:nvSpPr>
        <p:spPr>
          <a:xfrm>
            <a:off x="1181100" y="693738"/>
            <a:ext cx="4640263" cy="3479800"/>
          </a:xfrm>
          <a:ln/>
        </p:spPr>
      </p:sp>
      <p:sp>
        <p:nvSpPr>
          <p:cNvPr id="273412" name="Rectangle 3"/>
          <p:cNvSpPr>
            <a:spLocks noGrp="1" noChangeArrowheads="1"/>
          </p:cNvSpPr>
          <p:nvPr>
            <p:ph type="body" idx="1"/>
          </p:nvPr>
        </p:nvSpPr>
        <p:spPr>
          <a:xfrm>
            <a:off x="698500" y="4403725"/>
            <a:ext cx="5600700" cy="4173538"/>
          </a:xfrm>
          <a:noFill/>
          <a:ln w="9525"/>
        </p:spPr>
        <p:txBody>
          <a:bodyPr/>
          <a:lstStyle/>
          <a:p>
            <a:r>
              <a:rPr lang="en-US" smtClean="0"/>
              <a:t>Once we plot 1/</a:t>
            </a:r>
            <a:r>
              <a:rPr lang="el-GR" smtClean="0">
                <a:cs typeface="Arial" charset="0"/>
              </a:rPr>
              <a:t>β</a:t>
            </a:r>
            <a:r>
              <a:rPr lang="en-US" smtClean="0">
                <a:cs typeface="Arial" charset="0"/>
              </a:rPr>
              <a:t> on the Aol curve there is an easy first-order check for stability called Rate-Of-Closure.  This Rate-Of-Closure stability check is defined as the </a:t>
            </a:r>
            <a:r>
              <a:rPr lang="en-US" smtClean="0">
                <a:latin typeface="Arial" charset="0"/>
                <a:cs typeface="Arial" charset="0"/>
              </a:rPr>
              <a:t>“</a:t>
            </a:r>
            <a:r>
              <a:rPr lang="en-US" smtClean="0">
                <a:cs typeface="Arial" charset="0"/>
              </a:rPr>
              <a:t>rate of closure</a:t>
            </a:r>
            <a:r>
              <a:rPr lang="en-US" smtClean="0">
                <a:latin typeface="Arial" charset="0"/>
                <a:cs typeface="Arial" charset="0"/>
              </a:rPr>
              <a:t>”</a:t>
            </a:r>
            <a:r>
              <a:rPr lang="en-US" smtClean="0">
                <a:cs typeface="Arial" charset="0"/>
              </a:rPr>
              <a:t> of </a:t>
            </a:r>
            <a:r>
              <a:rPr lang="en-US" smtClean="0"/>
              <a:t>1/</a:t>
            </a:r>
            <a:r>
              <a:rPr lang="el-GR" smtClean="0">
                <a:cs typeface="Arial" charset="0"/>
              </a:rPr>
              <a:t>β</a:t>
            </a:r>
            <a:r>
              <a:rPr lang="en-US" smtClean="0">
                <a:cs typeface="Arial" charset="0"/>
              </a:rPr>
              <a:t> curve with the Aol curve at fcl, where loop gain goes to 0dB.  A 40db/decade rate-of-closure implies an UNSTABLE circuit and a 20dB/decade rate-of-closure implies a STABLE circuit.  The 40dB/decade rate-of-closure implies instability because it implies two poles in the Aol</a:t>
            </a:r>
            <a:r>
              <a:rPr lang="el-GR" smtClean="0">
                <a:cs typeface="Arial" charset="0"/>
              </a:rPr>
              <a:t>β</a:t>
            </a:r>
            <a:r>
              <a:rPr lang="en-US" smtClean="0">
                <a:cs typeface="Arial" charset="0"/>
              </a:rPr>
              <a:t> plot before fcl which can mean a 180 phase shift.  Four examples are shown above with their respective rate-of-closure computed below.</a:t>
            </a:r>
          </a:p>
          <a:p>
            <a:endParaRPr lang="en-US" smtClean="0">
              <a:cs typeface="Arial" charset="0"/>
            </a:endParaRPr>
          </a:p>
          <a:p>
            <a:r>
              <a:rPr lang="en-US" smtClean="0">
                <a:cs typeface="Arial" charset="0"/>
              </a:rPr>
              <a:t>fcl1: Aol-</a:t>
            </a:r>
            <a:r>
              <a:rPr lang="en-US" smtClean="0"/>
              <a:t>1/</a:t>
            </a:r>
            <a:r>
              <a:rPr lang="el-GR" smtClean="0">
                <a:cs typeface="Arial" charset="0"/>
              </a:rPr>
              <a:t>β</a:t>
            </a:r>
            <a:r>
              <a:rPr lang="en-US" smtClean="0">
                <a:cs typeface="Arial" charset="0"/>
              </a:rPr>
              <a:t>1 = -20dB/decade - +20dB/decade = -40dB/decade </a:t>
            </a:r>
            <a:r>
              <a:rPr lang="en-US" smtClean="0">
                <a:cs typeface="Arial" charset="0"/>
                <a:sym typeface="Wingdings" pitchFamily="2" charset="2"/>
              </a:rPr>
              <a:t> 40dB/decade rate-of-closure &amp; UNSTABLE</a:t>
            </a:r>
          </a:p>
          <a:p>
            <a:r>
              <a:rPr lang="en-US" smtClean="0">
                <a:cs typeface="Arial" charset="0"/>
              </a:rPr>
              <a:t>fcl2: Aol-</a:t>
            </a:r>
            <a:r>
              <a:rPr lang="en-US" smtClean="0"/>
              <a:t>1/</a:t>
            </a:r>
            <a:r>
              <a:rPr lang="el-GR" smtClean="0">
                <a:cs typeface="Arial" charset="0"/>
              </a:rPr>
              <a:t>β</a:t>
            </a:r>
            <a:r>
              <a:rPr lang="en-US" smtClean="0">
                <a:cs typeface="Arial" charset="0"/>
              </a:rPr>
              <a:t>2 = -20dB/decade - 0dB/decade = -20dB/decade </a:t>
            </a:r>
            <a:r>
              <a:rPr lang="en-US" smtClean="0">
                <a:cs typeface="Arial" charset="0"/>
                <a:sym typeface="Wingdings" pitchFamily="2" charset="2"/>
              </a:rPr>
              <a:t> 20dB/decade rate-of-closure &amp; STABLE</a:t>
            </a:r>
          </a:p>
          <a:p>
            <a:r>
              <a:rPr lang="en-US" smtClean="0">
                <a:cs typeface="Arial" charset="0"/>
              </a:rPr>
              <a:t>fcl3: Aol-</a:t>
            </a:r>
            <a:r>
              <a:rPr lang="en-US" smtClean="0"/>
              <a:t>1/</a:t>
            </a:r>
            <a:r>
              <a:rPr lang="el-GR" smtClean="0">
                <a:cs typeface="Arial" charset="0"/>
              </a:rPr>
              <a:t>β</a:t>
            </a:r>
            <a:r>
              <a:rPr lang="en-US" smtClean="0">
                <a:cs typeface="Arial" charset="0"/>
              </a:rPr>
              <a:t>3 = -40dB/decade - 0dB/decade = -40dB/decade </a:t>
            </a:r>
            <a:r>
              <a:rPr lang="en-US" smtClean="0">
                <a:cs typeface="Arial" charset="0"/>
                <a:sym typeface="Wingdings" pitchFamily="2" charset="2"/>
              </a:rPr>
              <a:t> 40dB/decade rate-of-closure &amp; UNSTABLE</a:t>
            </a:r>
          </a:p>
          <a:p>
            <a:r>
              <a:rPr lang="en-US" smtClean="0">
                <a:cs typeface="Arial" charset="0"/>
              </a:rPr>
              <a:t>fcl4: Aol-</a:t>
            </a:r>
            <a:r>
              <a:rPr lang="en-US" smtClean="0"/>
              <a:t>1/</a:t>
            </a:r>
            <a:r>
              <a:rPr lang="el-GR" smtClean="0">
                <a:cs typeface="Arial" charset="0"/>
              </a:rPr>
              <a:t>β</a:t>
            </a:r>
            <a:r>
              <a:rPr lang="en-US" smtClean="0">
                <a:cs typeface="Arial" charset="0"/>
              </a:rPr>
              <a:t>4 = -40dB/decade - -20dB/decade = -20dB/decade </a:t>
            </a:r>
            <a:r>
              <a:rPr lang="en-US" smtClean="0">
                <a:cs typeface="Arial" charset="0"/>
                <a:sym typeface="Wingdings" pitchFamily="2" charset="2"/>
              </a:rPr>
              <a:t> 20dB/decade rate-of-closure &amp; STABLE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noFill/>
        </p:spPr>
        <p:txBody>
          <a:bodyPr/>
          <a:lstStyle/>
          <a:p>
            <a:fld id="{0F3B0038-3E3E-4AE7-AC1D-B1B1AEE6DA6C}" type="slidenum">
              <a:rPr lang="en-US"/>
              <a:pPr/>
              <a:t>12</a:t>
            </a:fld>
            <a:endParaRPr lang="en-US"/>
          </a:p>
        </p:txBody>
      </p:sp>
      <p:sp>
        <p:nvSpPr>
          <p:cNvPr id="274435" name="Rectangle 2"/>
          <p:cNvSpPr>
            <a:spLocks noChangeArrowheads="1" noTextEdit="1"/>
          </p:cNvSpPr>
          <p:nvPr>
            <p:ph type="sldImg"/>
          </p:nvPr>
        </p:nvSpPr>
        <p:spPr>
          <a:xfrm>
            <a:off x="1181100" y="693738"/>
            <a:ext cx="4637088" cy="3478212"/>
          </a:xfrm>
          <a:ln/>
        </p:spPr>
      </p:sp>
      <p:sp>
        <p:nvSpPr>
          <p:cNvPr id="274436" name="Rectangle 3"/>
          <p:cNvSpPr>
            <a:spLocks noGrp="1" noChangeArrowheads="1"/>
          </p:cNvSpPr>
          <p:nvPr>
            <p:ph type="body" idx="1"/>
          </p:nvPr>
        </p:nvSpPr>
        <p:spPr>
          <a:xfrm>
            <a:off x="701675" y="4405313"/>
            <a:ext cx="5594350" cy="4171950"/>
          </a:xfrm>
          <a:noFill/>
          <a:ln w="9525"/>
        </p:spPr>
        <p:txBody>
          <a:bodyPr/>
          <a:lstStyle/>
          <a:p>
            <a:r>
              <a:rPr lang="en-US" smtClean="0"/>
              <a:t>The established loop stability criteria is less than a 180 degree phase shift at fcl, the frequency at which loop gain goes to zero.  How close the phase shift is to a full 180 degrees phase shift at fcl is defined as phase margin.  As detailed in this slide the recommended rule-of-thumb for real world circuits is to design for 135 degree phase shift (45 degree phase margin) throughout the loop gain bandwidth (f </a:t>
            </a:r>
            <a:r>
              <a:rPr lang="en-US" u="sng" smtClean="0"/>
              <a:t>&lt;</a:t>
            </a:r>
            <a:r>
              <a:rPr lang="en-US" smtClean="0"/>
              <a:t> fcl).  This allows for the real world cases of power-up, power-down and power-transient conditions where the op amp can have changes in its Aol curve which may result in transient oscillations.  This is especially undesirable in power op amp circuits.  This rule-of-thumb also allows for extra phase margin in the loop gain bandwidth to account for additional real world phase shifts due to parasitic capacitances and PCB layout parasitics.  Also, phase margins less than 45 degrees within the loop gain bandwidth can result in undesired peaking in the closed loop transfer function.  The lower the phase margin dip and the closer it is to fcl, the more pronounced the closed loop peaking will be.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5349C83A-148F-448D-BAAA-707DDC25CE71}" type="slidenum">
              <a:rPr lang="en-US"/>
              <a:pPr/>
              <a:t>13</a:t>
            </a:fld>
            <a:endParaRPr lang="en-US"/>
          </a:p>
        </p:txBody>
      </p:sp>
      <p:sp>
        <p:nvSpPr>
          <p:cNvPr id="275459" name="Rectangle 2"/>
          <p:cNvSpPr>
            <a:spLocks noChangeArrowheads="1" noTextEdit="1"/>
          </p:cNvSpPr>
          <p:nvPr>
            <p:ph type="sldImg"/>
          </p:nvPr>
        </p:nvSpPr>
        <p:spPr>
          <a:xfrm>
            <a:off x="1181100" y="693738"/>
            <a:ext cx="4637088" cy="3478212"/>
          </a:xfrm>
          <a:ln/>
        </p:spPr>
      </p:sp>
      <p:sp>
        <p:nvSpPr>
          <p:cNvPr id="275460" name="Rectangle 3"/>
          <p:cNvSpPr>
            <a:spLocks noGrp="1" noChangeArrowheads="1"/>
          </p:cNvSpPr>
          <p:nvPr>
            <p:ph type="body" idx="1"/>
          </p:nvPr>
        </p:nvSpPr>
        <p:spPr>
          <a:xfrm>
            <a:off x="701675" y="4405313"/>
            <a:ext cx="5594350" cy="4171950"/>
          </a:xfrm>
          <a:noFill/>
          <a:ln w="9525"/>
        </p:spPr>
        <p:txBody>
          <a:bodyPr/>
          <a:lstStyle/>
          <a:p>
            <a:r>
              <a:rPr lang="en-US" smtClean="0"/>
              <a:t>This slide reminds us of the relationship between the Loop Gain plot and the Aol plot with a 1/</a:t>
            </a:r>
            <a:r>
              <a:rPr lang="el-GR" smtClean="0">
                <a:cs typeface="Arial" charset="0"/>
              </a:rPr>
              <a:t>β</a:t>
            </a:r>
            <a:r>
              <a:rPr lang="en-US" smtClean="0">
                <a:cs typeface="Arial" charset="0"/>
              </a:rPr>
              <a:t> plot included on it.  This relationship allows us to use the manufacturer</a:t>
            </a:r>
            <a:r>
              <a:rPr lang="en-US" smtClean="0">
                <a:latin typeface="Arial" charset="0"/>
                <a:cs typeface="Arial" charset="0"/>
              </a:rPr>
              <a:t>’</a:t>
            </a:r>
            <a:r>
              <a:rPr lang="en-US" smtClean="0">
                <a:cs typeface="Arial" charset="0"/>
              </a:rPr>
              <a:t>s Aol curve from an op amp data sheet and plot our feedback curve, </a:t>
            </a:r>
            <a:r>
              <a:rPr lang="en-US" smtClean="0"/>
              <a:t>1/</a:t>
            </a:r>
            <a:r>
              <a:rPr lang="el-GR" smtClean="0">
                <a:cs typeface="Arial" charset="0"/>
              </a:rPr>
              <a:t>β</a:t>
            </a:r>
            <a:r>
              <a:rPr lang="en-US" smtClean="0">
                <a:cs typeface="Arial" charset="0"/>
              </a:rPr>
              <a:t>, on it. From these two plots it is easy to infer what is going on in the Loop Gain plot and therefore easy to synthesize what we need to modify our feedback to for good stability.  Think of the Loop Gain plot as a </a:t>
            </a:r>
            <a:r>
              <a:rPr lang="en-US" smtClean="0">
                <a:latin typeface="Arial" charset="0"/>
                <a:cs typeface="Arial" charset="0"/>
              </a:rPr>
              <a:t>“</a:t>
            </a:r>
            <a:r>
              <a:rPr lang="en-US" smtClean="0">
                <a:cs typeface="Arial" charset="0"/>
              </a:rPr>
              <a:t>open loop</a:t>
            </a:r>
            <a:r>
              <a:rPr lang="en-US" smtClean="0">
                <a:latin typeface="Arial" charset="0"/>
                <a:cs typeface="Arial" charset="0"/>
              </a:rPr>
              <a:t>”</a:t>
            </a:r>
            <a:r>
              <a:rPr lang="en-US" smtClean="0">
                <a:cs typeface="Arial" charset="0"/>
              </a:rPr>
              <a:t> plot.  The Aol plot is already an open loop plot and therefore poles in the Aol plot are poles in the Loop Gain plot, and zeros in the Aol are zeros in the Loop Gain plot.  The 1/</a:t>
            </a:r>
            <a:r>
              <a:rPr lang="el-GR" smtClean="0">
                <a:cs typeface="Arial" charset="0"/>
              </a:rPr>
              <a:t>β</a:t>
            </a:r>
            <a:r>
              <a:rPr lang="en-US" smtClean="0">
                <a:cs typeface="Arial" charset="0"/>
              </a:rPr>
              <a:t> plot is a plot of small-signal AC closed loop gain.  If we want to open the loop and look at the effects of the feedback network we will see an inverse relationship as we analyze the network.  A simpler way to remember the translation between the 1/</a:t>
            </a:r>
            <a:r>
              <a:rPr lang="el-GR" smtClean="0">
                <a:cs typeface="Arial" charset="0"/>
              </a:rPr>
              <a:t>β</a:t>
            </a:r>
            <a:r>
              <a:rPr lang="en-US" smtClean="0">
                <a:cs typeface="Arial" charset="0"/>
              </a:rPr>
              <a:t> plot and Loop Gain plot is that the Loop Gain plot is Aol</a:t>
            </a:r>
            <a:r>
              <a:rPr lang="el-GR" smtClean="0">
                <a:cs typeface="Arial" charset="0"/>
              </a:rPr>
              <a:t>β</a:t>
            </a:r>
            <a:r>
              <a:rPr lang="en-US" smtClean="0">
                <a:cs typeface="Arial" charset="0"/>
              </a:rPr>
              <a:t> and the closed loop feedback plot is 1/</a:t>
            </a:r>
            <a:r>
              <a:rPr lang="el-GR" smtClean="0">
                <a:cs typeface="Arial" charset="0"/>
              </a:rPr>
              <a:t>β</a:t>
            </a:r>
            <a:r>
              <a:rPr lang="en-US" smtClean="0">
                <a:cs typeface="Arial" charset="0"/>
              </a:rPr>
              <a:t>.  Therefore, since </a:t>
            </a:r>
            <a:r>
              <a:rPr lang="el-GR" smtClean="0">
                <a:cs typeface="Arial" charset="0"/>
              </a:rPr>
              <a:t>β</a:t>
            </a:r>
            <a:r>
              <a:rPr lang="en-US" smtClean="0">
                <a:cs typeface="Arial" charset="0"/>
              </a:rPr>
              <a:t>, is the reciprocal of 1/</a:t>
            </a:r>
            <a:r>
              <a:rPr lang="el-GR" smtClean="0">
                <a:cs typeface="Arial" charset="0"/>
              </a:rPr>
              <a:t>β</a:t>
            </a:r>
            <a:r>
              <a:rPr lang="en-US" smtClean="0">
                <a:cs typeface="Arial" charset="0"/>
              </a:rPr>
              <a:t>, poles in the 1/</a:t>
            </a:r>
            <a:r>
              <a:rPr lang="el-GR" smtClean="0">
                <a:cs typeface="Arial" charset="0"/>
              </a:rPr>
              <a:t>β</a:t>
            </a:r>
            <a:r>
              <a:rPr lang="en-US" smtClean="0">
                <a:cs typeface="Arial" charset="0"/>
              </a:rPr>
              <a:t> plot will become zeros in the Loop Gain (Aol</a:t>
            </a:r>
            <a:r>
              <a:rPr lang="el-GR" smtClean="0">
                <a:cs typeface="Arial" charset="0"/>
              </a:rPr>
              <a:t>β</a:t>
            </a:r>
            <a:r>
              <a:rPr lang="en-US" smtClean="0">
                <a:cs typeface="Arial" charset="0"/>
              </a:rPr>
              <a:t>) plot and zeros in the 1/</a:t>
            </a:r>
            <a:r>
              <a:rPr lang="el-GR" smtClean="0">
                <a:cs typeface="Arial" charset="0"/>
              </a:rPr>
              <a:t>β</a:t>
            </a:r>
            <a:r>
              <a:rPr lang="en-US" smtClean="0">
                <a:cs typeface="Arial" charset="0"/>
              </a:rPr>
              <a:t> plot will become poles in the Loop Gain plot (Aol</a:t>
            </a:r>
            <a:r>
              <a:rPr lang="el-GR" smtClean="0">
                <a:cs typeface="Arial" charset="0"/>
              </a:rPr>
              <a:t>β</a:t>
            </a:r>
            <a:r>
              <a:rPr lang="en-US" smtClean="0">
                <a:cs typeface="Arial" charset="0"/>
              </a:rPr>
              <a:t>). </a:t>
            </a:r>
            <a:endParaRPr lang="el-GR"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a:noFill/>
        </p:spPr>
        <p:txBody>
          <a:bodyPr/>
          <a:lstStyle/>
          <a:p>
            <a:fld id="{C31D2FD9-2159-493E-BCB5-9751CF8F7EEC}" type="slidenum">
              <a:rPr lang="en-US"/>
              <a:pPr/>
              <a:t>14</a:t>
            </a:fld>
            <a:endParaRPr lang="en-US"/>
          </a:p>
        </p:txBody>
      </p:sp>
      <p:sp>
        <p:nvSpPr>
          <p:cNvPr id="276483" name="Rectangle 2"/>
          <p:cNvSpPr>
            <a:spLocks noChangeArrowheads="1" noTextEdit="1"/>
          </p:cNvSpPr>
          <p:nvPr>
            <p:ph type="sldImg"/>
          </p:nvPr>
        </p:nvSpPr>
        <p:spPr>
          <a:xfrm>
            <a:off x="1181100" y="693738"/>
            <a:ext cx="4637088" cy="3478212"/>
          </a:xfrm>
          <a:ln/>
        </p:spPr>
      </p:sp>
      <p:sp>
        <p:nvSpPr>
          <p:cNvPr id="276484" name="Rectangle 3"/>
          <p:cNvSpPr>
            <a:spLocks noGrp="1" noChangeArrowheads="1"/>
          </p:cNvSpPr>
          <p:nvPr>
            <p:ph type="body" idx="1"/>
          </p:nvPr>
        </p:nvSpPr>
        <p:spPr>
          <a:xfrm>
            <a:off x="701675" y="4405313"/>
            <a:ext cx="5594350" cy="4171950"/>
          </a:xfrm>
          <a:noFill/>
          <a:ln w="9525"/>
        </p:spPr>
        <p:txBody>
          <a:bodyPr/>
          <a:lstStyle/>
          <a:p>
            <a:r>
              <a:rPr lang="en-US" smtClean="0"/>
              <a:t>The “decade rules” for frequency in the Loop Gain plot are detailed in the slide above.  These frequency decade rules will be used for 1/</a:t>
            </a:r>
            <a:r>
              <a:rPr lang="el-GR" smtClean="0">
                <a:cs typeface="Arial" charset="0"/>
              </a:rPr>
              <a:t>β</a:t>
            </a:r>
            <a:r>
              <a:rPr lang="en-US" smtClean="0">
                <a:cs typeface="Arial" charset="0"/>
              </a:rPr>
              <a:t> plots and Aol plots as well as Aol</a:t>
            </a:r>
            <a:r>
              <a:rPr lang="el-GR" smtClean="0">
                <a:cs typeface="Arial" charset="0"/>
              </a:rPr>
              <a:t>β</a:t>
            </a:r>
            <a:r>
              <a:rPr lang="en-US" smtClean="0">
                <a:cs typeface="Arial" charset="0"/>
              </a:rPr>
              <a:t>, loop gain plots, which we can predict directly from the Aol and 1/</a:t>
            </a:r>
            <a:r>
              <a:rPr lang="el-GR" smtClean="0">
                <a:cs typeface="Arial" charset="0"/>
              </a:rPr>
              <a:t>β</a:t>
            </a:r>
            <a:r>
              <a:rPr lang="en-US" smtClean="0">
                <a:cs typeface="Arial" charset="0"/>
              </a:rPr>
              <a:t> plots.   For the circuit shown in this slide the Aol curve contains a second pole, fp2, around 100kHz due to the capacitive load, CL, and the op amp</a:t>
            </a:r>
            <a:r>
              <a:rPr lang="en-US" smtClean="0">
                <a:latin typeface="Arial" charset="0"/>
                <a:cs typeface="Arial" charset="0"/>
              </a:rPr>
              <a:t>’</a:t>
            </a:r>
            <a:r>
              <a:rPr lang="en-US" smtClean="0">
                <a:cs typeface="Arial" charset="0"/>
              </a:rPr>
              <a:t>s R</a:t>
            </a:r>
            <a:r>
              <a:rPr lang="en-US" baseline="-25000" smtClean="0">
                <a:cs typeface="Arial" charset="0"/>
              </a:rPr>
              <a:t>O</a:t>
            </a:r>
            <a:r>
              <a:rPr lang="en-US" smtClean="0">
                <a:cs typeface="Arial" charset="0"/>
              </a:rPr>
              <a:t>, the details of which will be presented in Part 6 of this series.  We will create a feedback network that will meet our Loop Gain Bandwidth rule of 45 degrees margin for f</a:t>
            </a:r>
            <a:r>
              <a:rPr lang="en-US" u="sng" smtClean="0">
                <a:cs typeface="Arial" charset="0"/>
              </a:rPr>
              <a:t>&lt;</a:t>
            </a:r>
            <a:r>
              <a:rPr lang="en-US" smtClean="0">
                <a:cs typeface="Arial" charset="0"/>
              </a:rPr>
              <a:t> fcl.  We will analyze and synthesize the feedback network using the 1/</a:t>
            </a:r>
            <a:r>
              <a:rPr lang="el-GR" smtClean="0">
                <a:cs typeface="Arial" charset="0"/>
              </a:rPr>
              <a:t>β</a:t>
            </a:r>
            <a:r>
              <a:rPr lang="en-US" smtClean="0">
                <a:cs typeface="Arial" charset="0"/>
              </a:rPr>
              <a:t> plot and Aol plot with the knowledge of what we are doing to the Loop Gain plot, Aol</a:t>
            </a:r>
            <a:r>
              <a:rPr lang="el-GR" smtClean="0">
                <a:cs typeface="Arial" charset="0"/>
              </a:rPr>
              <a:t>β</a:t>
            </a:r>
            <a:r>
              <a:rPr lang="en-US" smtClean="0">
                <a:cs typeface="Arial" charset="0"/>
              </a:rPr>
              <a:t>.  fp1 gives us a first pole at 10Hz in the Loop Gain plot which implies a 45 degree phase shift at 10Hz with phase shifting to a 90 degrees by 100Hz.  At 1kHz, fz1, a zero in the 1/</a:t>
            </a:r>
            <a:r>
              <a:rPr lang="el-GR" smtClean="0">
                <a:cs typeface="Arial" charset="0"/>
              </a:rPr>
              <a:t>β</a:t>
            </a:r>
            <a:r>
              <a:rPr lang="en-US" smtClean="0">
                <a:cs typeface="Arial" charset="0"/>
              </a:rPr>
              <a:t> plot, we add a pole in the Loop Gain plot and another 45 degree phase shift at 1kHz.  Our total phase shift now is -135 degrees at 1kHz.  But if we continue on in frequency with just fz1 we will reach -180 phase shift at 10kHz!!  So we add fp3, a pole in the 1/</a:t>
            </a:r>
            <a:r>
              <a:rPr lang="el-GR" smtClean="0">
                <a:cs typeface="Arial" charset="0"/>
              </a:rPr>
              <a:t>β</a:t>
            </a:r>
            <a:r>
              <a:rPr lang="en-US" smtClean="0">
                <a:cs typeface="Arial" charset="0"/>
              </a:rPr>
              <a:t> plot, which is a zero in the Loop Gain plot at 10kHz.  This keeps the phase shift at 1kHz to -135 degrees and flattens the phase plot to -135 degrees phase shift from 1kHz to 10kHz (remember poles and zeros have an effect a decade above and a decade below their actual frequency location).   fp2 adds another pole in the Loop Gain plot at 100kHz since fp2 is from the Aol plot.  Between 10kHz, where fp3 is, and 100kHz, where fp2 is, we expect no change in phase shift since fp3 is a Loop Gain plot zero and fp2 is a Loop Gain plot pole.  </a:t>
            </a:r>
          </a:p>
          <a:p>
            <a:endParaRPr lang="en-US" smtClean="0">
              <a:cs typeface="Arial" charset="0"/>
            </a:endParaRPr>
          </a:p>
          <a:p>
            <a:r>
              <a:rPr lang="en-US" smtClean="0">
                <a:cs typeface="Arial" charset="0"/>
              </a:rPr>
              <a:t>So if we keep poles and zeros spaced a decade away from each other they will keep the phase shift from dipping between them since each has an effect on one another a decade above and a decade below their location.  The final key part of the  Frequency Decade Rules for Loop Gain is to place fp3 no closer than a decade away from fcl.  This allows for a decade shift in Aol towards the lower frequency range before we would be in a marginal stability condition.  Typical Aol curves may shift as much as </a:t>
            </a:r>
            <a:r>
              <a:rPr lang="en-US" smtClean="0">
                <a:latin typeface="Arial" charset="0"/>
                <a:cs typeface="Arial" charset="0"/>
              </a:rPr>
              <a:t>½</a:t>
            </a:r>
            <a:r>
              <a:rPr lang="en-US" smtClean="0">
                <a:cs typeface="Arial" charset="0"/>
              </a:rPr>
              <a:t> decade in the real world.  </a:t>
            </a:r>
          </a:p>
          <a:p>
            <a:endParaRPr lang="en-US" smtClean="0">
              <a:cs typeface="Arial" charset="0"/>
            </a:endParaRPr>
          </a:p>
          <a:p>
            <a:r>
              <a:rPr lang="en-US" smtClean="0">
                <a:cs typeface="Arial" charset="0"/>
              </a:rPr>
              <a:t>The V</a:t>
            </a:r>
            <a:r>
              <a:rPr lang="en-US" baseline="-25000" smtClean="0">
                <a:cs typeface="Arial" charset="0"/>
              </a:rPr>
              <a:t>OUT</a:t>
            </a:r>
            <a:r>
              <a:rPr lang="en-US" smtClean="0">
                <a:cs typeface="Arial" charset="0"/>
              </a:rPr>
              <a:t>/V</a:t>
            </a:r>
            <a:r>
              <a:rPr lang="en-US" baseline="-25000" smtClean="0">
                <a:cs typeface="Arial" charset="0"/>
              </a:rPr>
              <a:t>IN</a:t>
            </a:r>
            <a:r>
              <a:rPr lang="en-US" smtClean="0">
                <a:cs typeface="Arial" charset="0"/>
              </a:rPr>
              <a:t> for this circuit is predicted to be flat until loop gain goes away at 100kHz, at which point it will then follow the Aol curve on down. </a:t>
            </a:r>
            <a:endParaRPr lang="el-G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8BF7C924-CAEB-411F-9DC5-3AAF02141D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9B1362B8-F65E-4E1B-A5F6-33C2700CBF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9A3DA6FF-D267-433D-8B8C-A2454C40F9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5"/>
          <p:cNvSpPr>
            <a:spLocks noGrp="1" noChangeArrowheads="1"/>
          </p:cNvSpPr>
          <p:nvPr>
            <p:ph type="sldNum" sz="quarter" idx="10"/>
          </p:nvPr>
        </p:nvSpPr>
        <p:spPr>
          <a:ln/>
        </p:spPr>
        <p:txBody>
          <a:bodyPr/>
          <a:lstStyle>
            <a:lvl1pPr>
              <a:defRPr/>
            </a:lvl1pPr>
          </a:lstStyle>
          <a:p>
            <a:pPr>
              <a:defRPr/>
            </a:pPr>
            <a:fld id="{09FCEE4E-2C50-4521-B2C7-14686267C6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5"/>
          <p:cNvSpPr>
            <a:spLocks noGrp="1" noChangeArrowheads="1"/>
          </p:cNvSpPr>
          <p:nvPr>
            <p:ph type="sldNum" sz="quarter" idx="10"/>
          </p:nvPr>
        </p:nvSpPr>
        <p:spPr>
          <a:ln/>
        </p:spPr>
        <p:txBody>
          <a:bodyPr/>
          <a:lstStyle>
            <a:lvl1pPr>
              <a:defRPr/>
            </a:lvl1pPr>
          </a:lstStyle>
          <a:p>
            <a:pPr>
              <a:defRPr/>
            </a:pPr>
            <a:fld id="{FD983512-F9BE-4110-8B58-C01FD1B183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5"/>
          <p:cNvSpPr>
            <a:spLocks noGrp="1" noChangeArrowheads="1"/>
          </p:cNvSpPr>
          <p:nvPr>
            <p:ph type="sldNum" sz="quarter" idx="10"/>
          </p:nvPr>
        </p:nvSpPr>
        <p:spPr>
          <a:ln/>
        </p:spPr>
        <p:txBody>
          <a:bodyPr/>
          <a:lstStyle>
            <a:lvl1pPr>
              <a:defRPr/>
            </a:lvl1pPr>
          </a:lstStyle>
          <a:p>
            <a:pPr>
              <a:defRPr/>
            </a:pPr>
            <a:fld id="{012D1D15-645F-4D97-AF3E-5CCCD27D21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5"/>
          <p:cNvSpPr>
            <a:spLocks noGrp="1" noChangeArrowheads="1"/>
          </p:cNvSpPr>
          <p:nvPr>
            <p:ph type="sldNum" sz="quarter" idx="10"/>
          </p:nvPr>
        </p:nvSpPr>
        <p:spPr>
          <a:ln/>
        </p:spPr>
        <p:txBody>
          <a:bodyPr/>
          <a:lstStyle>
            <a:lvl1pPr>
              <a:defRPr/>
            </a:lvl1pPr>
          </a:lstStyle>
          <a:p>
            <a:pPr>
              <a:defRPr/>
            </a:pPr>
            <a:fld id="{987A2E7B-B0C0-4C1E-9676-ADFC4DA65B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5"/>
          <p:cNvSpPr>
            <a:spLocks noGrp="1" noChangeArrowheads="1"/>
          </p:cNvSpPr>
          <p:nvPr>
            <p:ph type="sldNum" sz="quarter" idx="10"/>
          </p:nvPr>
        </p:nvSpPr>
        <p:spPr>
          <a:ln/>
        </p:spPr>
        <p:txBody>
          <a:bodyPr/>
          <a:lstStyle>
            <a:lvl1pPr>
              <a:defRPr/>
            </a:lvl1pPr>
          </a:lstStyle>
          <a:p>
            <a:pPr>
              <a:defRPr/>
            </a:pPr>
            <a:fld id="{4CC685DE-BBD0-4770-B353-E1D4C0E089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5"/>
          <p:cNvSpPr>
            <a:spLocks noGrp="1" noChangeArrowheads="1"/>
          </p:cNvSpPr>
          <p:nvPr>
            <p:ph type="sldNum" sz="quarter" idx="10"/>
          </p:nvPr>
        </p:nvSpPr>
        <p:spPr>
          <a:ln/>
        </p:spPr>
        <p:txBody>
          <a:bodyPr/>
          <a:lstStyle>
            <a:lvl1pPr>
              <a:defRPr/>
            </a:lvl1pPr>
          </a:lstStyle>
          <a:p>
            <a:pPr>
              <a:defRPr/>
            </a:pPr>
            <a:fld id="{D2801E67-4867-4915-9582-26C46FD0B9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5"/>
          <p:cNvSpPr>
            <a:spLocks noGrp="1" noChangeArrowheads="1"/>
          </p:cNvSpPr>
          <p:nvPr>
            <p:ph type="sldNum" sz="quarter" idx="10"/>
          </p:nvPr>
        </p:nvSpPr>
        <p:spPr>
          <a:ln/>
        </p:spPr>
        <p:txBody>
          <a:bodyPr/>
          <a:lstStyle>
            <a:lvl1pPr>
              <a:defRPr/>
            </a:lvl1pPr>
          </a:lstStyle>
          <a:p>
            <a:pPr>
              <a:defRPr/>
            </a:pPr>
            <a:fld id="{D9BB422E-CA90-4587-88FB-4D5F4D958C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5"/>
          <p:cNvSpPr>
            <a:spLocks noGrp="1" noChangeArrowheads="1"/>
          </p:cNvSpPr>
          <p:nvPr>
            <p:ph type="sldNum" sz="quarter" idx="10"/>
          </p:nvPr>
        </p:nvSpPr>
        <p:spPr>
          <a:ln/>
        </p:spPr>
        <p:txBody>
          <a:bodyPr/>
          <a:lstStyle>
            <a:lvl1pPr>
              <a:defRPr/>
            </a:lvl1pPr>
          </a:lstStyle>
          <a:p>
            <a:pPr>
              <a:defRPr/>
            </a:pPr>
            <a:fld id="{2DEAEFF4-E168-409F-8905-5D5A8FC948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pPr>
              <a:defRPr/>
            </a:pPr>
            <a:fld id="{4B9D7FD3-7545-45DB-9A92-039C3E34ECE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5"/>
          <p:cNvSpPr>
            <a:spLocks noGrp="1" noChangeArrowheads="1"/>
          </p:cNvSpPr>
          <p:nvPr>
            <p:ph type="sldNum" sz="quarter" idx="10"/>
          </p:nvPr>
        </p:nvSpPr>
        <p:spPr>
          <a:ln/>
        </p:spPr>
        <p:txBody>
          <a:bodyPr/>
          <a:lstStyle>
            <a:lvl1pPr>
              <a:defRPr/>
            </a:lvl1pPr>
          </a:lstStyle>
          <a:p>
            <a:pPr>
              <a:defRPr/>
            </a:pPr>
            <a:fld id="{64A7A78E-B4F9-43C1-A904-C9982BCC3D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524000" y="228600"/>
            <a:ext cx="71628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083" name="Freeform 11"/>
          <p:cNvSpPr>
            <a:spLocks/>
          </p:cNvSpPr>
          <p:nvPr/>
        </p:nvSpPr>
        <p:spPr bwMode="auto">
          <a:xfrm>
            <a:off x="549275" y="6556375"/>
            <a:ext cx="107950" cy="185738"/>
          </a:xfrm>
          <a:custGeom>
            <a:avLst/>
            <a:gdLst/>
            <a:ahLst/>
            <a:cxnLst>
              <a:cxn ang="0">
                <a:pos x="0" y="0"/>
              </a:cxn>
              <a:cxn ang="0">
                <a:pos x="68" y="0"/>
              </a:cxn>
              <a:cxn ang="0">
                <a:pos x="68" y="19"/>
              </a:cxn>
              <a:cxn ang="0">
                <a:pos x="44" y="19"/>
              </a:cxn>
              <a:cxn ang="0">
                <a:pos x="44" y="117"/>
              </a:cxn>
              <a:cxn ang="0">
                <a:pos x="26" y="117"/>
              </a:cxn>
              <a:cxn ang="0">
                <a:pos x="26" y="19"/>
              </a:cxn>
              <a:cxn ang="0">
                <a:pos x="0" y="19"/>
              </a:cxn>
              <a:cxn ang="0">
                <a:pos x="0" y="0"/>
              </a:cxn>
            </a:cxnLst>
            <a:rect l="0" t="0" r="r" b="b"/>
            <a:pathLst>
              <a:path w="68" h="117">
                <a:moveTo>
                  <a:pt x="0" y="0"/>
                </a:moveTo>
                <a:lnTo>
                  <a:pt x="68" y="0"/>
                </a:lnTo>
                <a:lnTo>
                  <a:pt x="68" y="19"/>
                </a:lnTo>
                <a:lnTo>
                  <a:pt x="44" y="19"/>
                </a:lnTo>
                <a:lnTo>
                  <a:pt x="44" y="117"/>
                </a:lnTo>
                <a:lnTo>
                  <a:pt x="26" y="117"/>
                </a:lnTo>
                <a:lnTo>
                  <a:pt x="26" y="19"/>
                </a:lnTo>
                <a:lnTo>
                  <a:pt x="0" y="19"/>
                </a:lnTo>
                <a:lnTo>
                  <a:pt x="0" y="0"/>
                </a:lnTo>
                <a:close/>
              </a:path>
            </a:pathLst>
          </a:custGeom>
          <a:solidFill>
            <a:srgbClr val="FFFFFF"/>
          </a:solidFill>
          <a:ln w="9525">
            <a:noFill/>
            <a:round/>
            <a:headEnd/>
            <a:tailEnd/>
          </a:ln>
        </p:spPr>
        <p:txBody>
          <a:bodyPr/>
          <a:lstStyle/>
          <a:p>
            <a:pPr>
              <a:defRPr/>
            </a:pPr>
            <a:endParaRPr lang="en-US"/>
          </a:p>
        </p:txBody>
      </p:sp>
      <p:sp>
        <p:nvSpPr>
          <p:cNvPr id="3084" name="Freeform 12"/>
          <p:cNvSpPr>
            <a:spLocks/>
          </p:cNvSpPr>
          <p:nvPr/>
        </p:nvSpPr>
        <p:spPr bwMode="auto">
          <a:xfrm>
            <a:off x="781050" y="6607175"/>
            <a:ext cx="82550" cy="134938"/>
          </a:xfrm>
          <a:custGeom>
            <a:avLst/>
            <a:gdLst/>
            <a:ahLst/>
            <a:cxnLst>
              <a:cxn ang="0">
                <a:pos x="0" y="85"/>
              </a:cxn>
              <a:cxn ang="0">
                <a:pos x="0" y="0"/>
              </a:cxn>
              <a:cxn ang="0">
                <a:pos x="15" y="0"/>
              </a:cxn>
              <a:cxn ang="0">
                <a:pos x="15" y="34"/>
              </a:cxn>
              <a:cxn ang="0">
                <a:pos x="37" y="34"/>
              </a:cxn>
              <a:cxn ang="0">
                <a:pos x="37" y="0"/>
              </a:cxn>
              <a:cxn ang="0">
                <a:pos x="52" y="0"/>
              </a:cxn>
              <a:cxn ang="0">
                <a:pos x="52" y="85"/>
              </a:cxn>
              <a:cxn ang="0">
                <a:pos x="37" y="85"/>
              </a:cxn>
              <a:cxn ang="0">
                <a:pos x="37" y="48"/>
              </a:cxn>
              <a:cxn ang="0">
                <a:pos x="15" y="48"/>
              </a:cxn>
              <a:cxn ang="0">
                <a:pos x="15" y="85"/>
              </a:cxn>
              <a:cxn ang="0">
                <a:pos x="0" y="85"/>
              </a:cxn>
            </a:cxnLst>
            <a:rect l="0" t="0" r="r" b="b"/>
            <a:pathLst>
              <a:path w="52" h="85">
                <a:moveTo>
                  <a:pt x="0" y="85"/>
                </a:moveTo>
                <a:lnTo>
                  <a:pt x="0" y="0"/>
                </a:lnTo>
                <a:lnTo>
                  <a:pt x="15" y="0"/>
                </a:lnTo>
                <a:lnTo>
                  <a:pt x="15" y="34"/>
                </a:lnTo>
                <a:lnTo>
                  <a:pt x="37" y="34"/>
                </a:lnTo>
                <a:lnTo>
                  <a:pt x="37" y="0"/>
                </a:lnTo>
                <a:lnTo>
                  <a:pt x="52" y="0"/>
                </a:lnTo>
                <a:lnTo>
                  <a:pt x="52" y="85"/>
                </a:lnTo>
                <a:lnTo>
                  <a:pt x="37" y="85"/>
                </a:lnTo>
                <a:lnTo>
                  <a:pt x="37" y="48"/>
                </a:lnTo>
                <a:lnTo>
                  <a:pt x="15" y="48"/>
                </a:lnTo>
                <a:lnTo>
                  <a:pt x="15" y="85"/>
                </a:lnTo>
                <a:lnTo>
                  <a:pt x="0" y="85"/>
                </a:lnTo>
                <a:close/>
              </a:path>
            </a:pathLst>
          </a:custGeom>
          <a:solidFill>
            <a:srgbClr val="FFFFFF"/>
          </a:solidFill>
          <a:ln w="9525">
            <a:noFill/>
            <a:round/>
            <a:headEnd/>
            <a:tailEnd/>
          </a:ln>
        </p:spPr>
        <p:txBody>
          <a:bodyPr/>
          <a:lstStyle/>
          <a:p>
            <a:pPr>
              <a:defRPr/>
            </a:pPr>
            <a:endParaRPr lang="en-US"/>
          </a:p>
        </p:txBody>
      </p:sp>
      <p:sp>
        <p:nvSpPr>
          <p:cNvPr id="3085" name="Freeform 13"/>
          <p:cNvSpPr>
            <a:spLocks/>
          </p:cNvSpPr>
          <p:nvPr/>
        </p:nvSpPr>
        <p:spPr bwMode="auto">
          <a:xfrm>
            <a:off x="960438" y="6607175"/>
            <a:ext cx="68262" cy="134938"/>
          </a:xfrm>
          <a:custGeom>
            <a:avLst/>
            <a:gdLst/>
            <a:ahLst/>
            <a:cxnLst>
              <a:cxn ang="0">
                <a:pos x="0" y="0"/>
              </a:cxn>
              <a:cxn ang="0">
                <a:pos x="43" y="0"/>
              </a:cxn>
              <a:cxn ang="0">
                <a:pos x="43" y="14"/>
              </a:cxn>
              <a:cxn ang="0">
                <a:pos x="13" y="14"/>
              </a:cxn>
              <a:cxn ang="0">
                <a:pos x="13" y="34"/>
              </a:cxn>
              <a:cxn ang="0">
                <a:pos x="41" y="34"/>
              </a:cxn>
              <a:cxn ang="0">
                <a:pos x="41" y="48"/>
              </a:cxn>
              <a:cxn ang="0">
                <a:pos x="13" y="48"/>
              </a:cxn>
              <a:cxn ang="0">
                <a:pos x="13" y="71"/>
              </a:cxn>
              <a:cxn ang="0">
                <a:pos x="43" y="71"/>
              </a:cxn>
              <a:cxn ang="0">
                <a:pos x="43" y="85"/>
              </a:cxn>
              <a:cxn ang="0">
                <a:pos x="0" y="85"/>
              </a:cxn>
              <a:cxn ang="0">
                <a:pos x="0" y="0"/>
              </a:cxn>
            </a:cxnLst>
            <a:rect l="0" t="0" r="r" b="b"/>
            <a:pathLst>
              <a:path w="43" h="85">
                <a:moveTo>
                  <a:pt x="0" y="0"/>
                </a:moveTo>
                <a:lnTo>
                  <a:pt x="43" y="0"/>
                </a:lnTo>
                <a:lnTo>
                  <a:pt x="43" y="14"/>
                </a:lnTo>
                <a:lnTo>
                  <a:pt x="13" y="14"/>
                </a:lnTo>
                <a:lnTo>
                  <a:pt x="13" y="34"/>
                </a:lnTo>
                <a:lnTo>
                  <a:pt x="41" y="34"/>
                </a:lnTo>
                <a:lnTo>
                  <a:pt x="41" y="48"/>
                </a:lnTo>
                <a:lnTo>
                  <a:pt x="13" y="48"/>
                </a:lnTo>
                <a:lnTo>
                  <a:pt x="13" y="71"/>
                </a:lnTo>
                <a:lnTo>
                  <a:pt x="43" y="71"/>
                </a:lnTo>
                <a:lnTo>
                  <a:pt x="43" y="85"/>
                </a:lnTo>
                <a:lnTo>
                  <a:pt x="0" y="85"/>
                </a:lnTo>
                <a:lnTo>
                  <a:pt x="0" y="0"/>
                </a:lnTo>
                <a:close/>
              </a:path>
            </a:pathLst>
          </a:custGeom>
          <a:solidFill>
            <a:srgbClr val="FFFFFF"/>
          </a:solidFill>
          <a:ln w="9525">
            <a:noFill/>
            <a:round/>
            <a:headEnd/>
            <a:tailEnd/>
          </a:ln>
        </p:spPr>
        <p:txBody>
          <a:bodyPr/>
          <a:lstStyle/>
          <a:p>
            <a:pPr>
              <a:defRPr/>
            </a:pPr>
            <a:endParaRPr lang="en-US"/>
          </a:p>
        </p:txBody>
      </p:sp>
      <p:sp>
        <p:nvSpPr>
          <p:cNvPr id="3086" name="Freeform 14"/>
          <p:cNvSpPr>
            <a:spLocks/>
          </p:cNvSpPr>
          <p:nvPr/>
        </p:nvSpPr>
        <p:spPr bwMode="auto">
          <a:xfrm>
            <a:off x="1284288" y="6556375"/>
            <a:ext cx="180975" cy="185738"/>
          </a:xfrm>
          <a:custGeom>
            <a:avLst/>
            <a:gdLst/>
            <a:ahLst/>
            <a:cxnLst>
              <a:cxn ang="0">
                <a:pos x="48" y="0"/>
              </a:cxn>
              <a:cxn ang="0">
                <a:pos x="68" y="0"/>
              </a:cxn>
              <a:cxn ang="0">
                <a:pos x="83" y="87"/>
              </a:cxn>
              <a:cxn ang="0">
                <a:pos x="85" y="87"/>
              </a:cxn>
              <a:cxn ang="0">
                <a:pos x="98" y="0"/>
              </a:cxn>
              <a:cxn ang="0">
                <a:pos x="114" y="0"/>
              </a:cxn>
              <a:cxn ang="0">
                <a:pos x="94" y="117"/>
              </a:cxn>
              <a:cxn ang="0">
                <a:pos x="74" y="117"/>
              </a:cxn>
              <a:cxn ang="0">
                <a:pos x="57" y="28"/>
              </a:cxn>
              <a:cxn ang="0">
                <a:pos x="57" y="28"/>
              </a:cxn>
              <a:cxn ang="0">
                <a:pos x="40" y="117"/>
              </a:cxn>
              <a:cxn ang="0">
                <a:pos x="20" y="117"/>
              </a:cxn>
              <a:cxn ang="0">
                <a:pos x="0" y="0"/>
              </a:cxn>
              <a:cxn ang="0">
                <a:pos x="18" y="0"/>
              </a:cxn>
              <a:cxn ang="0">
                <a:pos x="31" y="87"/>
              </a:cxn>
              <a:cxn ang="0">
                <a:pos x="31" y="87"/>
              </a:cxn>
              <a:cxn ang="0">
                <a:pos x="48" y="0"/>
              </a:cxn>
            </a:cxnLst>
            <a:rect l="0" t="0" r="r" b="b"/>
            <a:pathLst>
              <a:path w="114" h="117">
                <a:moveTo>
                  <a:pt x="48" y="0"/>
                </a:moveTo>
                <a:lnTo>
                  <a:pt x="68" y="0"/>
                </a:lnTo>
                <a:lnTo>
                  <a:pt x="83" y="87"/>
                </a:lnTo>
                <a:lnTo>
                  <a:pt x="85" y="87"/>
                </a:lnTo>
                <a:lnTo>
                  <a:pt x="98" y="0"/>
                </a:lnTo>
                <a:lnTo>
                  <a:pt x="114" y="0"/>
                </a:lnTo>
                <a:lnTo>
                  <a:pt x="94" y="117"/>
                </a:lnTo>
                <a:lnTo>
                  <a:pt x="74" y="117"/>
                </a:lnTo>
                <a:lnTo>
                  <a:pt x="57" y="28"/>
                </a:lnTo>
                <a:lnTo>
                  <a:pt x="57" y="28"/>
                </a:lnTo>
                <a:lnTo>
                  <a:pt x="40" y="117"/>
                </a:lnTo>
                <a:lnTo>
                  <a:pt x="20" y="117"/>
                </a:lnTo>
                <a:lnTo>
                  <a:pt x="0" y="0"/>
                </a:lnTo>
                <a:lnTo>
                  <a:pt x="18" y="0"/>
                </a:lnTo>
                <a:lnTo>
                  <a:pt x="31" y="87"/>
                </a:lnTo>
                <a:lnTo>
                  <a:pt x="31" y="87"/>
                </a:lnTo>
                <a:lnTo>
                  <a:pt x="48" y="0"/>
                </a:lnTo>
                <a:close/>
              </a:path>
            </a:pathLst>
          </a:custGeom>
          <a:solidFill>
            <a:srgbClr val="FFFFFF"/>
          </a:solidFill>
          <a:ln w="9525">
            <a:noFill/>
            <a:round/>
            <a:headEnd/>
            <a:tailEnd/>
          </a:ln>
        </p:spPr>
        <p:txBody>
          <a:bodyPr/>
          <a:lstStyle/>
          <a:p>
            <a:pPr>
              <a:defRPr/>
            </a:pPr>
            <a:endParaRPr lang="en-US"/>
          </a:p>
        </p:txBody>
      </p:sp>
      <p:sp>
        <p:nvSpPr>
          <p:cNvPr id="3087" name="Freeform 15"/>
          <p:cNvSpPr>
            <a:spLocks noEditPoints="1"/>
          </p:cNvSpPr>
          <p:nvPr/>
        </p:nvSpPr>
        <p:spPr bwMode="auto">
          <a:xfrm>
            <a:off x="1585913" y="6604000"/>
            <a:ext cx="93662" cy="141288"/>
          </a:xfrm>
          <a:custGeom>
            <a:avLst/>
            <a:gdLst/>
            <a:ahLst/>
            <a:cxnLst>
              <a:cxn ang="0">
                <a:pos x="0" y="36"/>
              </a:cxn>
              <a:cxn ang="0">
                <a:pos x="4" y="20"/>
              </a:cxn>
              <a:cxn ang="0">
                <a:pos x="11" y="7"/>
              </a:cxn>
              <a:cxn ang="0">
                <a:pos x="22" y="2"/>
              </a:cxn>
              <a:cxn ang="0">
                <a:pos x="37" y="2"/>
              </a:cxn>
              <a:cxn ang="0">
                <a:pos x="48" y="7"/>
              </a:cxn>
              <a:cxn ang="0">
                <a:pos x="56" y="20"/>
              </a:cxn>
              <a:cxn ang="0">
                <a:pos x="59" y="36"/>
              </a:cxn>
              <a:cxn ang="0">
                <a:pos x="59" y="53"/>
              </a:cxn>
              <a:cxn ang="0">
                <a:pos x="56" y="69"/>
              </a:cxn>
              <a:cxn ang="0">
                <a:pos x="48" y="82"/>
              </a:cxn>
              <a:cxn ang="0">
                <a:pos x="37" y="87"/>
              </a:cxn>
              <a:cxn ang="0">
                <a:pos x="22" y="87"/>
              </a:cxn>
              <a:cxn ang="0">
                <a:pos x="11" y="82"/>
              </a:cxn>
              <a:cxn ang="0">
                <a:pos x="4" y="69"/>
              </a:cxn>
              <a:cxn ang="0">
                <a:pos x="0" y="53"/>
              </a:cxn>
              <a:cxn ang="0">
                <a:pos x="15" y="45"/>
              </a:cxn>
              <a:cxn ang="0">
                <a:pos x="15" y="55"/>
              </a:cxn>
              <a:cxn ang="0">
                <a:pos x="17" y="66"/>
              </a:cxn>
              <a:cxn ang="0">
                <a:pos x="22" y="73"/>
              </a:cxn>
              <a:cxn ang="0">
                <a:pos x="30" y="75"/>
              </a:cxn>
              <a:cxn ang="0">
                <a:pos x="39" y="73"/>
              </a:cxn>
              <a:cxn ang="0">
                <a:pos x="43" y="66"/>
              </a:cxn>
              <a:cxn ang="0">
                <a:pos x="44" y="55"/>
              </a:cxn>
              <a:cxn ang="0">
                <a:pos x="46" y="45"/>
              </a:cxn>
              <a:cxn ang="0">
                <a:pos x="44" y="34"/>
              </a:cxn>
              <a:cxn ang="0">
                <a:pos x="43" y="23"/>
              </a:cxn>
              <a:cxn ang="0">
                <a:pos x="39" y="16"/>
              </a:cxn>
              <a:cxn ang="0">
                <a:pos x="30" y="14"/>
              </a:cxn>
              <a:cxn ang="0">
                <a:pos x="22" y="16"/>
              </a:cxn>
              <a:cxn ang="0">
                <a:pos x="17" y="23"/>
              </a:cxn>
              <a:cxn ang="0">
                <a:pos x="15" y="34"/>
              </a:cxn>
              <a:cxn ang="0">
                <a:pos x="15" y="45"/>
              </a:cxn>
            </a:cxnLst>
            <a:rect l="0" t="0" r="r" b="b"/>
            <a:pathLst>
              <a:path w="59" h="89">
                <a:moveTo>
                  <a:pt x="0" y="45"/>
                </a:moveTo>
                <a:lnTo>
                  <a:pt x="0" y="36"/>
                </a:lnTo>
                <a:lnTo>
                  <a:pt x="2" y="27"/>
                </a:lnTo>
                <a:lnTo>
                  <a:pt x="4" y="20"/>
                </a:lnTo>
                <a:lnTo>
                  <a:pt x="7" y="12"/>
                </a:lnTo>
                <a:lnTo>
                  <a:pt x="11" y="7"/>
                </a:lnTo>
                <a:lnTo>
                  <a:pt x="17" y="4"/>
                </a:lnTo>
                <a:lnTo>
                  <a:pt x="22" y="2"/>
                </a:lnTo>
                <a:lnTo>
                  <a:pt x="30" y="0"/>
                </a:lnTo>
                <a:lnTo>
                  <a:pt x="37" y="2"/>
                </a:lnTo>
                <a:lnTo>
                  <a:pt x="43" y="4"/>
                </a:lnTo>
                <a:lnTo>
                  <a:pt x="48" y="7"/>
                </a:lnTo>
                <a:lnTo>
                  <a:pt x="52" y="12"/>
                </a:lnTo>
                <a:lnTo>
                  <a:pt x="56" y="20"/>
                </a:lnTo>
                <a:lnTo>
                  <a:pt x="57" y="27"/>
                </a:lnTo>
                <a:lnTo>
                  <a:pt x="59" y="36"/>
                </a:lnTo>
                <a:lnTo>
                  <a:pt x="59" y="45"/>
                </a:lnTo>
                <a:lnTo>
                  <a:pt x="59" y="53"/>
                </a:lnTo>
                <a:lnTo>
                  <a:pt x="57" y="62"/>
                </a:lnTo>
                <a:lnTo>
                  <a:pt x="56" y="69"/>
                </a:lnTo>
                <a:lnTo>
                  <a:pt x="52" y="77"/>
                </a:lnTo>
                <a:lnTo>
                  <a:pt x="48" y="82"/>
                </a:lnTo>
                <a:lnTo>
                  <a:pt x="43" y="85"/>
                </a:lnTo>
                <a:lnTo>
                  <a:pt x="37" y="87"/>
                </a:lnTo>
                <a:lnTo>
                  <a:pt x="30" y="89"/>
                </a:lnTo>
                <a:lnTo>
                  <a:pt x="22" y="87"/>
                </a:lnTo>
                <a:lnTo>
                  <a:pt x="17" y="85"/>
                </a:lnTo>
                <a:lnTo>
                  <a:pt x="11" y="82"/>
                </a:lnTo>
                <a:lnTo>
                  <a:pt x="7" y="77"/>
                </a:lnTo>
                <a:lnTo>
                  <a:pt x="4" y="69"/>
                </a:lnTo>
                <a:lnTo>
                  <a:pt x="2" y="62"/>
                </a:lnTo>
                <a:lnTo>
                  <a:pt x="0" y="53"/>
                </a:lnTo>
                <a:lnTo>
                  <a:pt x="0" y="45"/>
                </a:lnTo>
                <a:close/>
                <a:moveTo>
                  <a:pt x="15" y="45"/>
                </a:moveTo>
                <a:lnTo>
                  <a:pt x="15" y="50"/>
                </a:lnTo>
                <a:lnTo>
                  <a:pt x="15" y="55"/>
                </a:lnTo>
                <a:lnTo>
                  <a:pt x="17" y="61"/>
                </a:lnTo>
                <a:lnTo>
                  <a:pt x="17" y="66"/>
                </a:lnTo>
                <a:lnTo>
                  <a:pt x="19" y="69"/>
                </a:lnTo>
                <a:lnTo>
                  <a:pt x="22" y="73"/>
                </a:lnTo>
                <a:lnTo>
                  <a:pt x="26" y="75"/>
                </a:lnTo>
                <a:lnTo>
                  <a:pt x="30" y="75"/>
                </a:lnTo>
                <a:lnTo>
                  <a:pt x="35" y="75"/>
                </a:lnTo>
                <a:lnTo>
                  <a:pt x="39" y="73"/>
                </a:lnTo>
                <a:lnTo>
                  <a:pt x="41" y="69"/>
                </a:lnTo>
                <a:lnTo>
                  <a:pt x="43" y="66"/>
                </a:lnTo>
                <a:lnTo>
                  <a:pt x="44" y="61"/>
                </a:lnTo>
                <a:lnTo>
                  <a:pt x="44" y="55"/>
                </a:lnTo>
                <a:lnTo>
                  <a:pt x="46" y="50"/>
                </a:lnTo>
                <a:lnTo>
                  <a:pt x="46" y="45"/>
                </a:lnTo>
                <a:lnTo>
                  <a:pt x="46" y="39"/>
                </a:lnTo>
                <a:lnTo>
                  <a:pt x="44" y="34"/>
                </a:lnTo>
                <a:lnTo>
                  <a:pt x="44" y="29"/>
                </a:lnTo>
                <a:lnTo>
                  <a:pt x="43" y="23"/>
                </a:lnTo>
                <a:lnTo>
                  <a:pt x="41" y="20"/>
                </a:lnTo>
                <a:lnTo>
                  <a:pt x="39" y="16"/>
                </a:lnTo>
                <a:lnTo>
                  <a:pt x="35" y="14"/>
                </a:lnTo>
                <a:lnTo>
                  <a:pt x="30" y="14"/>
                </a:lnTo>
                <a:lnTo>
                  <a:pt x="26" y="14"/>
                </a:lnTo>
                <a:lnTo>
                  <a:pt x="22" y="16"/>
                </a:lnTo>
                <a:lnTo>
                  <a:pt x="19" y="20"/>
                </a:lnTo>
                <a:lnTo>
                  <a:pt x="17" y="23"/>
                </a:lnTo>
                <a:lnTo>
                  <a:pt x="17" y="29"/>
                </a:lnTo>
                <a:lnTo>
                  <a:pt x="15" y="34"/>
                </a:lnTo>
                <a:lnTo>
                  <a:pt x="15" y="39"/>
                </a:lnTo>
                <a:lnTo>
                  <a:pt x="15" y="45"/>
                </a:lnTo>
                <a:close/>
              </a:path>
            </a:pathLst>
          </a:custGeom>
          <a:solidFill>
            <a:srgbClr val="FFFFFF"/>
          </a:solidFill>
          <a:ln w="9525">
            <a:noFill/>
            <a:round/>
            <a:headEnd/>
            <a:tailEnd/>
          </a:ln>
        </p:spPr>
        <p:txBody>
          <a:bodyPr/>
          <a:lstStyle/>
          <a:p>
            <a:pPr>
              <a:defRPr/>
            </a:pPr>
            <a:endParaRPr lang="en-US"/>
          </a:p>
        </p:txBody>
      </p:sp>
      <p:sp>
        <p:nvSpPr>
          <p:cNvPr id="3088" name="Freeform 16"/>
          <p:cNvSpPr>
            <a:spLocks noEditPoints="1"/>
          </p:cNvSpPr>
          <p:nvPr/>
        </p:nvSpPr>
        <p:spPr bwMode="auto">
          <a:xfrm>
            <a:off x="1776413" y="6607175"/>
            <a:ext cx="79375" cy="134938"/>
          </a:xfrm>
          <a:custGeom>
            <a:avLst/>
            <a:gdLst/>
            <a:ahLst/>
            <a:cxnLst>
              <a:cxn ang="0">
                <a:pos x="24" y="37"/>
              </a:cxn>
              <a:cxn ang="0">
                <a:pos x="28" y="35"/>
              </a:cxn>
              <a:cxn ang="0">
                <a:pos x="32" y="34"/>
              </a:cxn>
              <a:cxn ang="0">
                <a:pos x="34" y="30"/>
              </a:cxn>
              <a:cxn ang="0">
                <a:pos x="34" y="25"/>
              </a:cxn>
              <a:cxn ang="0">
                <a:pos x="34" y="19"/>
              </a:cxn>
              <a:cxn ang="0">
                <a:pos x="32" y="18"/>
              </a:cxn>
              <a:cxn ang="0">
                <a:pos x="28" y="14"/>
              </a:cxn>
              <a:cxn ang="0">
                <a:pos x="24" y="14"/>
              </a:cxn>
              <a:cxn ang="0">
                <a:pos x="13" y="37"/>
              </a:cxn>
              <a:cxn ang="0">
                <a:pos x="0" y="85"/>
              </a:cxn>
              <a:cxn ang="0">
                <a:pos x="26" y="0"/>
              </a:cxn>
              <a:cxn ang="0">
                <a:pos x="34" y="2"/>
              </a:cxn>
              <a:cxn ang="0">
                <a:pos x="41" y="5"/>
              </a:cxn>
              <a:cxn ang="0">
                <a:pos x="47" y="12"/>
              </a:cxn>
              <a:cxn ang="0">
                <a:pos x="48" y="23"/>
              </a:cxn>
              <a:cxn ang="0">
                <a:pos x="47" y="30"/>
              </a:cxn>
              <a:cxn ang="0">
                <a:pos x="45" y="35"/>
              </a:cxn>
              <a:cxn ang="0">
                <a:pos x="41" y="41"/>
              </a:cxn>
              <a:cxn ang="0">
                <a:pos x="36" y="43"/>
              </a:cxn>
              <a:cxn ang="0">
                <a:pos x="37" y="44"/>
              </a:cxn>
              <a:cxn ang="0">
                <a:pos x="43" y="48"/>
              </a:cxn>
              <a:cxn ang="0">
                <a:pos x="45" y="53"/>
              </a:cxn>
              <a:cxn ang="0">
                <a:pos x="47" y="60"/>
              </a:cxn>
              <a:cxn ang="0">
                <a:pos x="47" y="67"/>
              </a:cxn>
              <a:cxn ang="0">
                <a:pos x="47" y="73"/>
              </a:cxn>
              <a:cxn ang="0">
                <a:pos x="48" y="78"/>
              </a:cxn>
              <a:cxn ang="0">
                <a:pos x="48" y="83"/>
              </a:cxn>
              <a:cxn ang="0">
                <a:pos x="36" y="85"/>
              </a:cxn>
              <a:cxn ang="0">
                <a:pos x="34" y="78"/>
              </a:cxn>
              <a:cxn ang="0">
                <a:pos x="34" y="73"/>
              </a:cxn>
              <a:cxn ang="0">
                <a:pos x="34" y="67"/>
              </a:cxn>
              <a:cxn ang="0">
                <a:pos x="34" y="62"/>
              </a:cxn>
              <a:cxn ang="0">
                <a:pos x="32" y="59"/>
              </a:cxn>
              <a:cxn ang="0">
                <a:pos x="32" y="55"/>
              </a:cxn>
              <a:cxn ang="0">
                <a:pos x="30" y="51"/>
              </a:cxn>
              <a:cxn ang="0">
                <a:pos x="28" y="51"/>
              </a:cxn>
              <a:cxn ang="0">
                <a:pos x="13" y="85"/>
              </a:cxn>
            </a:cxnLst>
            <a:rect l="0" t="0" r="r" b="b"/>
            <a:pathLst>
              <a:path w="50" h="85">
                <a:moveTo>
                  <a:pt x="13" y="37"/>
                </a:moveTo>
                <a:lnTo>
                  <a:pt x="24" y="37"/>
                </a:lnTo>
                <a:lnTo>
                  <a:pt x="26" y="37"/>
                </a:lnTo>
                <a:lnTo>
                  <a:pt x="28" y="35"/>
                </a:lnTo>
                <a:lnTo>
                  <a:pt x="30" y="35"/>
                </a:lnTo>
                <a:lnTo>
                  <a:pt x="32" y="34"/>
                </a:lnTo>
                <a:lnTo>
                  <a:pt x="32" y="32"/>
                </a:lnTo>
                <a:lnTo>
                  <a:pt x="34" y="30"/>
                </a:lnTo>
                <a:lnTo>
                  <a:pt x="34" y="28"/>
                </a:lnTo>
                <a:lnTo>
                  <a:pt x="34" y="25"/>
                </a:lnTo>
                <a:lnTo>
                  <a:pt x="34" y="23"/>
                </a:lnTo>
                <a:lnTo>
                  <a:pt x="34" y="19"/>
                </a:lnTo>
                <a:lnTo>
                  <a:pt x="32" y="18"/>
                </a:lnTo>
                <a:lnTo>
                  <a:pt x="32" y="18"/>
                </a:lnTo>
                <a:lnTo>
                  <a:pt x="30" y="16"/>
                </a:lnTo>
                <a:lnTo>
                  <a:pt x="28" y="14"/>
                </a:lnTo>
                <a:lnTo>
                  <a:pt x="26" y="14"/>
                </a:lnTo>
                <a:lnTo>
                  <a:pt x="24" y="14"/>
                </a:lnTo>
                <a:lnTo>
                  <a:pt x="13" y="14"/>
                </a:lnTo>
                <a:lnTo>
                  <a:pt x="13" y="37"/>
                </a:lnTo>
                <a:close/>
                <a:moveTo>
                  <a:pt x="13" y="85"/>
                </a:moveTo>
                <a:lnTo>
                  <a:pt x="0" y="85"/>
                </a:lnTo>
                <a:lnTo>
                  <a:pt x="0" y="0"/>
                </a:lnTo>
                <a:lnTo>
                  <a:pt x="26" y="0"/>
                </a:lnTo>
                <a:lnTo>
                  <a:pt x="30" y="0"/>
                </a:lnTo>
                <a:lnTo>
                  <a:pt x="34" y="2"/>
                </a:lnTo>
                <a:lnTo>
                  <a:pt x="37" y="3"/>
                </a:lnTo>
                <a:lnTo>
                  <a:pt x="41" y="5"/>
                </a:lnTo>
                <a:lnTo>
                  <a:pt x="43" y="7"/>
                </a:lnTo>
                <a:lnTo>
                  <a:pt x="47" y="12"/>
                </a:lnTo>
                <a:lnTo>
                  <a:pt x="47" y="16"/>
                </a:lnTo>
                <a:lnTo>
                  <a:pt x="48" y="23"/>
                </a:lnTo>
                <a:lnTo>
                  <a:pt x="47" y="27"/>
                </a:lnTo>
                <a:lnTo>
                  <a:pt x="47" y="30"/>
                </a:lnTo>
                <a:lnTo>
                  <a:pt x="47" y="34"/>
                </a:lnTo>
                <a:lnTo>
                  <a:pt x="45" y="35"/>
                </a:lnTo>
                <a:lnTo>
                  <a:pt x="43" y="37"/>
                </a:lnTo>
                <a:lnTo>
                  <a:pt x="41" y="41"/>
                </a:lnTo>
                <a:lnTo>
                  <a:pt x="37" y="41"/>
                </a:lnTo>
                <a:lnTo>
                  <a:pt x="36" y="43"/>
                </a:lnTo>
                <a:lnTo>
                  <a:pt x="36" y="43"/>
                </a:lnTo>
                <a:lnTo>
                  <a:pt x="37" y="44"/>
                </a:lnTo>
                <a:lnTo>
                  <a:pt x="41" y="46"/>
                </a:lnTo>
                <a:lnTo>
                  <a:pt x="43" y="48"/>
                </a:lnTo>
                <a:lnTo>
                  <a:pt x="45" y="50"/>
                </a:lnTo>
                <a:lnTo>
                  <a:pt x="45" y="53"/>
                </a:lnTo>
                <a:lnTo>
                  <a:pt x="45" y="57"/>
                </a:lnTo>
                <a:lnTo>
                  <a:pt x="47" y="60"/>
                </a:lnTo>
                <a:lnTo>
                  <a:pt x="47" y="64"/>
                </a:lnTo>
                <a:lnTo>
                  <a:pt x="47" y="67"/>
                </a:lnTo>
                <a:lnTo>
                  <a:pt x="47" y="69"/>
                </a:lnTo>
                <a:lnTo>
                  <a:pt x="47" y="73"/>
                </a:lnTo>
                <a:lnTo>
                  <a:pt x="47" y="75"/>
                </a:lnTo>
                <a:lnTo>
                  <a:pt x="48" y="78"/>
                </a:lnTo>
                <a:lnTo>
                  <a:pt x="48" y="80"/>
                </a:lnTo>
                <a:lnTo>
                  <a:pt x="48" y="83"/>
                </a:lnTo>
                <a:lnTo>
                  <a:pt x="50" y="85"/>
                </a:lnTo>
                <a:lnTo>
                  <a:pt x="36" y="85"/>
                </a:lnTo>
                <a:lnTo>
                  <a:pt x="36" y="82"/>
                </a:lnTo>
                <a:lnTo>
                  <a:pt x="34" y="78"/>
                </a:lnTo>
                <a:lnTo>
                  <a:pt x="34" y="76"/>
                </a:lnTo>
                <a:lnTo>
                  <a:pt x="34" y="73"/>
                </a:lnTo>
                <a:lnTo>
                  <a:pt x="34" y="71"/>
                </a:lnTo>
                <a:lnTo>
                  <a:pt x="34" y="67"/>
                </a:lnTo>
                <a:lnTo>
                  <a:pt x="34" y="64"/>
                </a:lnTo>
                <a:lnTo>
                  <a:pt x="34" y="62"/>
                </a:lnTo>
                <a:lnTo>
                  <a:pt x="32" y="60"/>
                </a:lnTo>
                <a:lnTo>
                  <a:pt x="32" y="59"/>
                </a:lnTo>
                <a:lnTo>
                  <a:pt x="32" y="57"/>
                </a:lnTo>
                <a:lnTo>
                  <a:pt x="32" y="55"/>
                </a:lnTo>
                <a:lnTo>
                  <a:pt x="30" y="53"/>
                </a:lnTo>
                <a:lnTo>
                  <a:pt x="30" y="51"/>
                </a:lnTo>
                <a:lnTo>
                  <a:pt x="28" y="51"/>
                </a:lnTo>
                <a:lnTo>
                  <a:pt x="28" y="51"/>
                </a:lnTo>
                <a:lnTo>
                  <a:pt x="13" y="51"/>
                </a:lnTo>
                <a:lnTo>
                  <a:pt x="13" y="85"/>
                </a:lnTo>
                <a:close/>
              </a:path>
            </a:pathLst>
          </a:custGeom>
          <a:solidFill>
            <a:srgbClr val="FFFFFF"/>
          </a:solidFill>
          <a:ln w="9525">
            <a:noFill/>
            <a:round/>
            <a:headEnd/>
            <a:tailEnd/>
          </a:ln>
        </p:spPr>
        <p:txBody>
          <a:bodyPr/>
          <a:lstStyle/>
          <a:p>
            <a:pPr>
              <a:defRPr/>
            </a:pPr>
            <a:endParaRPr lang="en-US"/>
          </a:p>
        </p:txBody>
      </p:sp>
      <p:sp>
        <p:nvSpPr>
          <p:cNvPr id="3089" name="Freeform 17"/>
          <p:cNvSpPr>
            <a:spLocks/>
          </p:cNvSpPr>
          <p:nvPr/>
        </p:nvSpPr>
        <p:spPr bwMode="auto">
          <a:xfrm>
            <a:off x="1951038" y="6607175"/>
            <a:ext cx="63500" cy="134938"/>
          </a:xfrm>
          <a:custGeom>
            <a:avLst/>
            <a:gdLst/>
            <a:ahLst/>
            <a:cxnLst>
              <a:cxn ang="0">
                <a:pos x="0" y="85"/>
              </a:cxn>
              <a:cxn ang="0">
                <a:pos x="0" y="0"/>
              </a:cxn>
              <a:cxn ang="0">
                <a:pos x="12" y="0"/>
              </a:cxn>
              <a:cxn ang="0">
                <a:pos x="12" y="71"/>
              </a:cxn>
              <a:cxn ang="0">
                <a:pos x="40" y="71"/>
              </a:cxn>
              <a:cxn ang="0">
                <a:pos x="40" y="85"/>
              </a:cxn>
              <a:cxn ang="0">
                <a:pos x="0" y="85"/>
              </a:cxn>
            </a:cxnLst>
            <a:rect l="0" t="0" r="r" b="b"/>
            <a:pathLst>
              <a:path w="40" h="85">
                <a:moveTo>
                  <a:pt x="0" y="85"/>
                </a:moveTo>
                <a:lnTo>
                  <a:pt x="0" y="0"/>
                </a:lnTo>
                <a:lnTo>
                  <a:pt x="12" y="0"/>
                </a:lnTo>
                <a:lnTo>
                  <a:pt x="12" y="71"/>
                </a:lnTo>
                <a:lnTo>
                  <a:pt x="40" y="71"/>
                </a:lnTo>
                <a:lnTo>
                  <a:pt x="40" y="85"/>
                </a:lnTo>
                <a:lnTo>
                  <a:pt x="0" y="85"/>
                </a:lnTo>
                <a:close/>
              </a:path>
            </a:pathLst>
          </a:custGeom>
          <a:solidFill>
            <a:srgbClr val="FFFFFF"/>
          </a:solidFill>
          <a:ln w="9525">
            <a:noFill/>
            <a:round/>
            <a:headEnd/>
            <a:tailEnd/>
          </a:ln>
        </p:spPr>
        <p:txBody>
          <a:bodyPr/>
          <a:lstStyle/>
          <a:p>
            <a:pPr>
              <a:defRPr/>
            </a:pPr>
            <a:endParaRPr lang="en-US"/>
          </a:p>
        </p:txBody>
      </p:sp>
      <p:sp>
        <p:nvSpPr>
          <p:cNvPr id="3090" name="Freeform 18"/>
          <p:cNvSpPr>
            <a:spLocks noEditPoints="1"/>
          </p:cNvSpPr>
          <p:nvPr/>
        </p:nvSpPr>
        <p:spPr bwMode="auto">
          <a:xfrm>
            <a:off x="2106613" y="6607175"/>
            <a:ext cx="80962" cy="134938"/>
          </a:xfrm>
          <a:custGeom>
            <a:avLst/>
            <a:gdLst/>
            <a:ahLst/>
            <a:cxnLst>
              <a:cxn ang="0">
                <a:pos x="0" y="0"/>
              </a:cxn>
              <a:cxn ang="0">
                <a:pos x="22" y="0"/>
              </a:cxn>
              <a:cxn ang="0">
                <a:pos x="27" y="2"/>
              </a:cxn>
              <a:cxn ang="0">
                <a:pos x="35" y="3"/>
              </a:cxn>
              <a:cxn ang="0">
                <a:pos x="38" y="5"/>
              </a:cxn>
              <a:cxn ang="0">
                <a:pos x="44" y="10"/>
              </a:cxn>
              <a:cxn ang="0">
                <a:pos x="48" y="16"/>
              </a:cxn>
              <a:cxn ang="0">
                <a:pos x="50" y="23"/>
              </a:cxn>
              <a:cxn ang="0">
                <a:pos x="51" y="32"/>
              </a:cxn>
              <a:cxn ang="0">
                <a:pos x="51" y="43"/>
              </a:cxn>
              <a:cxn ang="0">
                <a:pos x="51" y="53"/>
              </a:cxn>
              <a:cxn ang="0">
                <a:pos x="50" y="62"/>
              </a:cxn>
              <a:cxn ang="0">
                <a:pos x="48" y="69"/>
              </a:cxn>
              <a:cxn ang="0">
                <a:pos x="44" y="75"/>
              </a:cxn>
              <a:cxn ang="0">
                <a:pos x="38" y="80"/>
              </a:cxn>
              <a:cxn ang="0">
                <a:pos x="35" y="82"/>
              </a:cxn>
              <a:cxn ang="0">
                <a:pos x="27" y="83"/>
              </a:cxn>
              <a:cxn ang="0">
                <a:pos x="22" y="85"/>
              </a:cxn>
              <a:cxn ang="0">
                <a:pos x="0" y="85"/>
              </a:cxn>
              <a:cxn ang="0">
                <a:pos x="0" y="0"/>
              </a:cxn>
              <a:cxn ang="0">
                <a:pos x="13" y="71"/>
              </a:cxn>
              <a:cxn ang="0">
                <a:pos x="20" y="71"/>
              </a:cxn>
              <a:cxn ang="0">
                <a:pos x="25" y="69"/>
              </a:cxn>
              <a:cxn ang="0">
                <a:pos x="29" y="67"/>
              </a:cxn>
              <a:cxn ang="0">
                <a:pos x="33" y="66"/>
              </a:cxn>
              <a:cxn ang="0">
                <a:pos x="35" y="62"/>
              </a:cxn>
              <a:cxn ang="0">
                <a:pos x="37" y="57"/>
              </a:cxn>
              <a:cxn ang="0">
                <a:pos x="38" y="53"/>
              </a:cxn>
              <a:cxn ang="0">
                <a:pos x="38" y="48"/>
              </a:cxn>
              <a:cxn ang="0">
                <a:pos x="38" y="43"/>
              </a:cxn>
              <a:cxn ang="0">
                <a:pos x="38" y="37"/>
              </a:cxn>
              <a:cxn ang="0">
                <a:pos x="38" y="32"/>
              </a:cxn>
              <a:cxn ang="0">
                <a:pos x="37" y="28"/>
              </a:cxn>
              <a:cxn ang="0">
                <a:pos x="35" y="23"/>
              </a:cxn>
              <a:cxn ang="0">
                <a:pos x="33" y="19"/>
              </a:cxn>
              <a:cxn ang="0">
                <a:pos x="29" y="16"/>
              </a:cxn>
              <a:cxn ang="0">
                <a:pos x="25" y="14"/>
              </a:cxn>
              <a:cxn ang="0">
                <a:pos x="20" y="14"/>
              </a:cxn>
              <a:cxn ang="0">
                <a:pos x="13" y="14"/>
              </a:cxn>
              <a:cxn ang="0">
                <a:pos x="13" y="71"/>
              </a:cxn>
            </a:cxnLst>
            <a:rect l="0" t="0" r="r" b="b"/>
            <a:pathLst>
              <a:path w="51" h="85">
                <a:moveTo>
                  <a:pt x="0" y="0"/>
                </a:moveTo>
                <a:lnTo>
                  <a:pt x="22" y="0"/>
                </a:lnTo>
                <a:lnTo>
                  <a:pt x="27" y="2"/>
                </a:lnTo>
                <a:lnTo>
                  <a:pt x="35" y="3"/>
                </a:lnTo>
                <a:lnTo>
                  <a:pt x="38" y="5"/>
                </a:lnTo>
                <a:lnTo>
                  <a:pt x="44" y="10"/>
                </a:lnTo>
                <a:lnTo>
                  <a:pt x="48" y="16"/>
                </a:lnTo>
                <a:lnTo>
                  <a:pt x="50" y="23"/>
                </a:lnTo>
                <a:lnTo>
                  <a:pt x="51" y="32"/>
                </a:lnTo>
                <a:lnTo>
                  <a:pt x="51" y="43"/>
                </a:lnTo>
                <a:lnTo>
                  <a:pt x="51" y="53"/>
                </a:lnTo>
                <a:lnTo>
                  <a:pt x="50" y="62"/>
                </a:lnTo>
                <a:lnTo>
                  <a:pt x="48" y="69"/>
                </a:lnTo>
                <a:lnTo>
                  <a:pt x="44" y="75"/>
                </a:lnTo>
                <a:lnTo>
                  <a:pt x="38" y="80"/>
                </a:lnTo>
                <a:lnTo>
                  <a:pt x="35" y="82"/>
                </a:lnTo>
                <a:lnTo>
                  <a:pt x="27" y="83"/>
                </a:lnTo>
                <a:lnTo>
                  <a:pt x="22" y="85"/>
                </a:lnTo>
                <a:lnTo>
                  <a:pt x="0" y="85"/>
                </a:lnTo>
                <a:lnTo>
                  <a:pt x="0" y="0"/>
                </a:lnTo>
                <a:close/>
                <a:moveTo>
                  <a:pt x="13" y="71"/>
                </a:moveTo>
                <a:lnTo>
                  <a:pt x="20" y="71"/>
                </a:lnTo>
                <a:lnTo>
                  <a:pt x="25" y="69"/>
                </a:lnTo>
                <a:lnTo>
                  <a:pt x="29" y="67"/>
                </a:lnTo>
                <a:lnTo>
                  <a:pt x="33" y="66"/>
                </a:lnTo>
                <a:lnTo>
                  <a:pt x="35" y="62"/>
                </a:lnTo>
                <a:lnTo>
                  <a:pt x="37" y="57"/>
                </a:lnTo>
                <a:lnTo>
                  <a:pt x="38" y="53"/>
                </a:lnTo>
                <a:lnTo>
                  <a:pt x="38" y="48"/>
                </a:lnTo>
                <a:lnTo>
                  <a:pt x="38" y="43"/>
                </a:lnTo>
                <a:lnTo>
                  <a:pt x="38" y="37"/>
                </a:lnTo>
                <a:lnTo>
                  <a:pt x="38" y="32"/>
                </a:lnTo>
                <a:lnTo>
                  <a:pt x="37" y="28"/>
                </a:lnTo>
                <a:lnTo>
                  <a:pt x="35" y="23"/>
                </a:lnTo>
                <a:lnTo>
                  <a:pt x="33" y="19"/>
                </a:lnTo>
                <a:lnTo>
                  <a:pt x="29" y="16"/>
                </a:lnTo>
                <a:lnTo>
                  <a:pt x="25" y="14"/>
                </a:lnTo>
                <a:lnTo>
                  <a:pt x="20" y="14"/>
                </a:lnTo>
                <a:lnTo>
                  <a:pt x="13" y="14"/>
                </a:lnTo>
                <a:lnTo>
                  <a:pt x="13" y="71"/>
                </a:lnTo>
                <a:close/>
              </a:path>
            </a:pathLst>
          </a:custGeom>
          <a:solidFill>
            <a:srgbClr val="FFFFFF"/>
          </a:solidFill>
          <a:ln w="9525">
            <a:noFill/>
            <a:round/>
            <a:headEnd/>
            <a:tailEnd/>
          </a:ln>
        </p:spPr>
        <p:txBody>
          <a:bodyPr/>
          <a:lstStyle/>
          <a:p>
            <a:pPr>
              <a:defRPr/>
            </a:pPr>
            <a:endParaRPr lang="en-US"/>
          </a:p>
        </p:txBody>
      </p:sp>
      <p:sp>
        <p:nvSpPr>
          <p:cNvPr id="3091" name="Freeform 19"/>
          <p:cNvSpPr>
            <a:spLocks/>
          </p:cNvSpPr>
          <p:nvPr/>
        </p:nvSpPr>
        <p:spPr bwMode="auto">
          <a:xfrm>
            <a:off x="2455863" y="6556375"/>
            <a:ext cx="84137" cy="185738"/>
          </a:xfrm>
          <a:custGeom>
            <a:avLst/>
            <a:gdLst/>
            <a:ahLst/>
            <a:cxnLst>
              <a:cxn ang="0">
                <a:pos x="0" y="117"/>
              </a:cxn>
              <a:cxn ang="0">
                <a:pos x="0" y="0"/>
              </a:cxn>
              <a:cxn ang="0">
                <a:pos x="18" y="0"/>
              </a:cxn>
              <a:cxn ang="0">
                <a:pos x="18" y="98"/>
              </a:cxn>
              <a:cxn ang="0">
                <a:pos x="53" y="98"/>
              </a:cxn>
              <a:cxn ang="0">
                <a:pos x="53" y="117"/>
              </a:cxn>
              <a:cxn ang="0">
                <a:pos x="0" y="117"/>
              </a:cxn>
            </a:cxnLst>
            <a:rect l="0" t="0" r="r" b="b"/>
            <a:pathLst>
              <a:path w="53" h="117">
                <a:moveTo>
                  <a:pt x="0" y="117"/>
                </a:moveTo>
                <a:lnTo>
                  <a:pt x="0" y="0"/>
                </a:lnTo>
                <a:lnTo>
                  <a:pt x="18" y="0"/>
                </a:lnTo>
                <a:lnTo>
                  <a:pt x="18" y="98"/>
                </a:lnTo>
                <a:lnTo>
                  <a:pt x="53" y="98"/>
                </a:lnTo>
                <a:lnTo>
                  <a:pt x="53" y="117"/>
                </a:lnTo>
                <a:lnTo>
                  <a:pt x="0" y="117"/>
                </a:lnTo>
                <a:close/>
              </a:path>
            </a:pathLst>
          </a:custGeom>
          <a:solidFill>
            <a:srgbClr val="FFFFFF"/>
          </a:solidFill>
          <a:ln w="9525">
            <a:noFill/>
            <a:round/>
            <a:headEnd/>
            <a:tailEnd/>
          </a:ln>
        </p:spPr>
        <p:txBody>
          <a:bodyPr/>
          <a:lstStyle/>
          <a:p>
            <a:pPr>
              <a:defRPr/>
            </a:pPr>
            <a:endParaRPr lang="en-US"/>
          </a:p>
        </p:txBody>
      </p:sp>
      <p:sp>
        <p:nvSpPr>
          <p:cNvPr id="3092" name="Freeform 20"/>
          <p:cNvSpPr>
            <a:spLocks/>
          </p:cNvSpPr>
          <p:nvPr/>
        </p:nvSpPr>
        <p:spPr bwMode="auto">
          <a:xfrm>
            <a:off x="2667000" y="6607175"/>
            <a:ext cx="65088" cy="134938"/>
          </a:xfrm>
          <a:custGeom>
            <a:avLst/>
            <a:gdLst/>
            <a:ahLst/>
            <a:cxnLst>
              <a:cxn ang="0">
                <a:pos x="0" y="0"/>
              </a:cxn>
              <a:cxn ang="0">
                <a:pos x="41" y="0"/>
              </a:cxn>
              <a:cxn ang="0">
                <a:pos x="41" y="14"/>
              </a:cxn>
              <a:cxn ang="0">
                <a:pos x="13" y="14"/>
              </a:cxn>
              <a:cxn ang="0">
                <a:pos x="13" y="34"/>
              </a:cxn>
              <a:cxn ang="0">
                <a:pos x="39" y="34"/>
              </a:cxn>
              <a:cxn ang="0">
                <a:pos x="39" y="48"/>
              </a:cxn>
              <a:cxn ang="0">
                <a:pos x="13" y="48"/>
              </a:cxn>
              <a:cxn ang="0">
                <a:pos x="13" y="71"/>
              </a:cxn>
              <a:cxn ang="0">
                <a:pos x="41" y="71"/>
              </a:cxn>
              <a:cxn ang="0">
                <a:pos x="41" y="85"/>
              </a:cxn>
              <a:cxn ang="0">
                <a:pos x="0" y="85"/>
              </a:cxn>
              <a:cxn ang="0">
                <a:pos x="0" y="0"/>
              </a:cxn>
            </a:cxnLst>
            <a:rect l="0" t="0" r="r" b="b"/>
            <a:pathLst>
              <a:path w="41" h="85">
                <a:moveTo>
                  <a:pt x="0" y="0"/>
                </a:moveTo>
                <a:lnTo>
                  <a:pt x="41" y="0"/>
                </a:lnTo>
                <a:lnTo>
                  <a:pt x="41" y="14"/>
                </a:lnTo>
                <a:lnTo>
                  <a:pt x="13" y="14"/>
                </a:lnTo>
                <a:lnTo>
                  <a:pt x="13" y="34"/>
                </a:lnTo>
                <a:lnTo>
                  <a:pt x="39" y="34"/>
                </a:lnTo>
                <a:lnTo>
                  <a:pt x="39" y="48"/>
                </a:lnTo>
                <a:lnTo>
                  <a:pt x="13" y="48"/>
                </a:lnTo>
                <a:lnTo>
                  <a:pt x="13" y="71"/>
                </a:lnTo>
                <a:lnTo>
                  <a:pt x="41" y="71"/>
                </a:lnTo>
                <a:lnTo>
                  <a:pt x="41" y="85"/>
                </a:lnTo>
                <a:lnTo>
                  <a:pt x="0" y="85"/>
                </a:lnTo>
                <a:lnTo>
                  <a:pt x="0" y="0"/>
                </a:lnTo>
                <a:close/>
              </a:path>
            </a:pathLst>
          </a:custGeom>
          <a:solidFill>
            <a:srgbClr val="FFFFFF"/>
          </a:solidFill>
          <a:ln w="9525">
            <a:noFill/>
            <a:round/>
            <a:headEnd/>
            <a:tailEnd/>
          </a:ln>
        </p:spPr>
        <p:txBody>
          <a:bodyPr/>
          <a:lstStyle/>
          <a:p>
            <a:pPr>
              <a:defRPr/>
            </a:pPr>
            <a:endParaRPr lang="en-US"/>
          </a:p>
        </p:txBody>
      </p:sp>
      <p:sp>
        <p:nvSpPr>
          <p:cNvPr id="3093" name="Freeform 21"/>
          <p:cNvSpPr>
            <a:spLocks noEditPoints="1"/>
          </p:cNvSpPr>
          <p:nvPr/>
        </p:nvSpPr>
        <p:spPr bwMode="auto">
          <a:xfrm>
            <a:off x="2822575" y="6607175"/>
            <a:ext cx="96838" cy="134938"/>
          </a:xfrm>
          <a:custGeom>
            <a:avLst/>
            <a:gdLst/>
            <a:ahLst/>
            <a:cxnLst>
              <a:cxn ang="0">
                <a:pos x="0" y="85"/>
              </a:cxn>
              <a:cxn ang="0">
                <a:pos x="24" y="0"/>
              </a:cxn>
              <a:cxn ang="0">
                <a:pos x="39" y="0"/>
              </a:cxn>
              <a:cxn ang="0">
                <a:pos x="61" y="85"/>
              </a:cxn>
              <a:cxn ang="0">
                <a:pos x="46" y="85"/>
              </a:cxn>
              <a:cxn ang="0">
                <a:pos x="43" y="67"/>
              </a:cxn>
              <a:cxn ang="0">
                <a:pos x="18" y="67"/>
              </a:cxn>
              <a:cxn ang="0">
                <a:pos x="13" y="85"/>
              </a:cxn>
              <a:cxn ang="0">
                <a:pos x="0" y="85"/>
              </a:cxn>
              <a:cxn ang="0">
                <a:pos x="39" y="53"/>
              </a:cxn>
              <a:cxn ang="0">
                <a:pos x="31" y="16"/>
              </a:cxn>
              <a:cxn ang="0">
                <a:pos x="31" y="16"/>
              </a:cxn>
              <a:cxn ang="0">
                <a:pos x="22" y="53"/>
              </a:cxn>
              <a:cxn ang="0">
                <a:pos x="39" y="53"/>
              </a:cxn>
            </a:cxnLst>
            <a:rect l="0" t="0" r="r" b="b"/>
            <a:pathLst>
              <a:path w="61" h="85">
                <a:moveTo>
                  <a:pt x="0" y="85"/>
                </a:moveTo>
                <a:lnTo>
                  <a:pt x="24" y="0"/>
                </a:lnTo>
                <a:lnTo>
                  <a:pt x="39" y="0"/>
                </a:lnTo>
                <a:lnTo>
                  <a:pt x="61" y="85"/>
                </a:lnTo>
                <a:lnTo>
                  <a:pt x="46" y="85"/>
                </a:lnTo>
                <a:lnTo>
                  <a:pt x="43" y="67"/>
                </a:lnTo>
                <a:lnTo>
                  <a:pt x="18" y="67"/>
                </a:lnTo>
                <a:lnTo>
                  <a:pt x="13" y="85"/>
                </a:lnTo>
                <a:lnTo>
                  <a:pt x="0" y="85"/>
                </a:lnTo>
                <a:close/>
                <a:moveTo>
                  <a:pt x="39" y="53"/>
                </a:moveTo>
                <a:lnTo>
                  <a:pt x="31" y="16"/>
                </a:lnTo>
                <a:lnTo>
                  <a:pt x="31" y="16"/>
                </a:lnTo>
                <a:lnTo>
                  <a:pt x="22" y="53"/>
                </a:lnTo>
                <a:lnTo>
                  <a:pt x="39" y="53"/>
                </a:lnTo>
                <a:close/>
              </a:path>
            </a:pathLst>
          </a:custGeom>
          <a:solidFill>
            <a:srgbClr val="FFFFFF"/>
          </a:solidFill>
          <a:ln w="9525">
            <a:noFill/>
            <a:round/>
            <a:headEnd/>
            <a:tailEnd/>
          </a:ln>
        </p:spPr>
        <p:txBody>
          <a:bodyPr/>
          <a:lstStyle/>
          <a:p>
            <a:pPr>
              <a:defRPr/>
            </a:pPr>
            <a:endParaRPr lang="en-US"/>
          </a:p>
        </p:txBody>
      </p:sp>
      <p:sp>
        <p:nvSpPr>
          <p:cNvPr id="3094" name="Freeform 22"/>
          <p:cNvSpPr>
            <a:spLocks noEditPoints="1"/>
          </p:cNvSpPr>
          <p:nvPr/>
        </p:nvSpPr>
        <p:spPr bwMode="auto">
          <a:xfrm>
            <a:off x="3009900" y="6607175"/>
            <a:ext cx="82550" cy="134938"/>
          </a:xfrm>
          <a:custGeom>
            <a:avLst/>
            <a:gdLst/>
            <a:ahLst/>
            <a:cxnLst>
              <a:cxn ang="0">
                <a:pos x="0" y="0"/>
              </a:cxn>
              <a:cxn ang="0">
                <a:pos x="21" y="0"/>
              </a:cxn>
              <a:cxn ang="0">
                <a:pos x="28" y="2"/>
              </a:cxn>
              <a:cxn ang="0">
                <a:pos x="36" y="3"/>
              </a:cxn>
              <a:cxn ang="0">
                <a:pos x="39" y="5"/>
              </a:cxn>
              <a:cxn ang="0">
                <a:pos x="45" y="10"/>
              </a:cxn>
              <a:cxn ang="0">
                <a:pos x="49" y="16"/>
              </a:cxn>
              <a:cxn ang="0">
                <a:pos x="50" y="23"/>
              </a:cxn>
              <a:cxn ang="0">
                <a:pos x="52" y="32"/>
              </a:cxn>
              <a:cxn ang="0">
                <a:pos x="52" y="43"/>
              </a:cxn>
              <a:cxn ang="0">
                <a:pos x="52" y="53"/>
              </a:cxn>
              <a:cxn ang="0">
                <a:pos x="50" y="62"/>
              </a:cxn>
              <a:cxn ang="0">
                <a:pos x="49" y="69"/>
              </a:cxn>
              <a:cxn ang="0">
                <a:pos x="45" y="75"/>
              </a:cxn>
              <a:cxn ang="0">
                <a:pos x="39" y="80"/>
              </a:cxn>
              <a:cxn ang="0">
                <a:pos x="36" y="82"/>
              </a:cxn>
              <a:cxn ang="0">
                <a:pos x="28" y="83"/>
              </a:cxn>
              <a:cxn ang="0">
                <a:pos x="21" y="85"/>
              </a:cxn>
              <a:cxn ang="0">
                <a:pos x="0" y="85"/>
              </a:cxn>
              <a:cxn ang="0">
                <a:pos x="0" y="0"/>
              </a:cxn>
              <a:cxn ang="0">
                <a:pos x="13" y="71"/>
              </a:cxn>
              <a:cxn ang="0">
                <a:pos x="21" y="71"/>
              </a:cxn>
              <a:cxn ang="0">
                <a:pos x="26" y="69"/>
              </a:cxn>
              <a:cxn ang="0">
                <a:pos x="30" y="67"/>
              </a:cxn>
              <a:cxn ang="0">
                <a:pos x="34" y="66"/>
              </a:cxn>
              <a:cxn ang="0">
                <a:pos x="36" y="62"/>
              </a:cxn>
              <a:cxn ang="0">
                <a:pos x="37" y="57"/>
              </a:cxn>
              <a:cxn ang="0">
                <a:pos x="37" y="53"/>
              </a:cxn>
              <a:cxn ang="0">
                <a:pos x="39" y="48"/>
              </a:cxn>
              <a:cxn ang="0">
                <a:pos x="39" y="43"/>
              </a:cxn>
              <a:cxn ang="0">
                <a:pos x="39" y="37"/>
              </a:cxn>
              <a:cxn ang="0">
                <a:pos x="37" y="32"/>
              </a:cxn>
              <a:cxn ang="0">
                <a:pos x="37" y="28"/>
              </a:cxn>
              <a:cxn ang="0">
                <a:pos x="36" y="23"/>
              </a:cxn>
              <a:cxn ang="0">
                <a:pos x="34" y="19"/>
              </a:cxn>
              <a:cxn ang="0">
                <a:pos x="30" y="16"/>
              </a:cxn>
              <a:cxn ang="0">
                <a:pos x="26" y="14"/>
              </a:cxn>
              <a:cxn ang="0">
                <a:pos x="21" y="14"/>
              </a:cxn>
              <a:cxn ang="0">
                <a:pos x="13" y="14"/>
              </a:cxn>
              <a:cxn ang="0">
                <a:pos x="13" y="71"/>
              </a:cxn>
            </a:cxnLst>
            <a:rect l="0" t="0" r="r" b="b"/>
            <a:pathLst>
              <a:path w="52" h="85">
                <a:moveTo>
                  <a:pt x="0" y="0"/>
                </a:moveTo>
                <a:lnTo>
                  <a:pt x="21" y="0"/>
                </a:lnTo>
                <a:lnTo>
                  <a:pt x="28" y="2"/>
                </a:lnTo>
                <a:lnTo>
                  <a:pt x="36" y="3"/>
                </a:lnTo>
                <a:lnTo>
                  <a:pt x="39" y="5"/>
                </a:lnTo>
                <a:lnTo>
                  <a:pt x="45" y="10"/>
                </a:lnTo>
                <a:lnTo>
                  <a:pt x="49" y="16"/>
                </a:lnTo>
                <a:lnTo>
                  <a:pt x="50" y="23"/>
                </a:lnTo>
                <a:lnTo>
                  <a:pt x="52" y="32"/>
                </a:lnTo>
                <a:lnTo>
                  <a:pt x="52" y="43"/>
                </a:lnTo>
                <a:lnTo>
                  <a:pt x="52" y="53"/>
                </a:lnTo>
                <a:lnTo>
                  <a:pt x="50" y="62"/>
                </a:lnTo>
                <a:lnTo>
                  <a:pt x="49" y="69"/>
                </a:lnTo>
                <a:lnTo>
                  <a:pt x="45" y="75"/>
                </a:lnTo>
                <a:lnTo>
                  <a:pt x="39" y="80"/>
                </a:lnTo>
                <a:lnTo>
                  <a:pt x="36" y="82"/>
                </a:lnTo>
                <a:lnTo>
                  <a:pt x="28" y="83"/>
                </a:lnTo>
                <a:lnTo>
                  <a:pt x="21" y="85"/>
                </a:lnTo>
                <a:lnTo>
                  <a:pt x="0" y="85"/>
                </a:lnTo>
                <a:lnTo>
                  <a:pt x="0" y="0"/>
                </a:lnTo>
                <a:close/>
                <a:moveTo>
                  <a:pt x="13" y="71"/>
                </a:moveTo>
                <a:lnTo>
                  <a:pt x="21" y="71"/>
                </a:lnTo>
                <a:lnTo>
                  <a:pt x="26" y="69"/>
                </a:lnTo>
                <a:lnTo>
                  <a:pt x="30" y="67"/>
                </a:lnTo>
                <a:lnTo>
                  <a:pt x="34" y="66"/>
                </a:lnTo>
                <a:lnTo>
                  <a:pt x="36" y="62"/>
                </a:lnTo>
                <a:lnTo>
                  <a:pt x="37" y="57"/>
                </a:lnTo>
                <a:lnTo>
                  <a:pt x="37" y="53"/>
                </a:lnTo>
                <a:lnTo>
                  <a:pt x="39" y="48"/>
                </a:lnTo>
                <a:lnTo>
                  <a:pt x="39" y="43"/>
                </a:lnTo>
                <a:lnTo>
                  <a:pt x="39" y="37"/>
                </a:lnTo>
                <a:lnTo>
                  <a:pt x="37" y="32"/>
                </a:lnTo>
                <a:lnTo>
                  <a:pt x="37" y="28"/>
                </a:lnTo>
                <a:lnTo>
                  <a:pt x="36" y="23"/>
                </a:lnTo>
                <a:lnTo>
                  <a:pt x="34" y="19"/>
                </a:lnTo>
                <a:lnTo>
                  <a:pt x="30" y="16"/>
                </a:lnTo>
                <a:lnTo>
                  <a:pt x="26" y="14"/>
                </a:lnTo>
                <a:lnTo>
                  <a:pt x="21" y="14"/>
                </a:lnTo>
                <a:lnTo>
                  <a:pt x="13" y="14"/>
                </a:lnTo>
                <a:lnTo>
                  <a:pt x="13" y="71"/>
                </a:lnTo>
                <a:close/>
              </a:path>
            </a:pathLst>
          </a:custGeom>
          <a:solidFill>
            <a:srgbClr val="FFFFFF"/>
          </a:solidFill>
          <a:ln w="9525">
            <a:noFill/>
            <a:round/>
            <a:headEnd/>
            <a:tailEnd/>
          </a:ln>
        </p:spPr>
        <p:txBody>
          <a:bodyPr/>
          <a:lstStyle/>
          <a:p>
            <a:pPr>
              <a:defRPr/>
            </a:pPr>
            <a:endParaRPr lang="en-US"/>
          </a:p>
        </p:txBody>
      </p:sp>
      <p:sp>
        <p:nvSpPr>
          <p:cNvPr id="3095" name="Freeform 23"/>
          <p:cNvSpPr>
            <a:spLocks/>
          </p:cNvSpPr>
          <p:nvPr/>
        </p:nvSpPr>
        <p:spPr bwMode="auto">
          <a:xfrm>
            <a:off x="3189288" y="6607175"/>
            <a:ext cx="68262" cy="134938"/>
          </a:xfrm>
          <a:custGeom>
            <a:avLst/>
            <a:gdLst/>
            <a:ahLst/>
            <a:cxnLst>
              <a:cxn ang="0">
                <a:pos x="0" y="0"/>
              </a:cxn>
              <a:cxn ang="0">
                <a:pos x="41" y="0"/>
              </a:cxn>
              <a:cxn ang="0">
                <a:pos x="41" y="14"/>
              </a:cxn>
              <a:cxn ang="0">
                <a:pos x="13" y="14"/>
              </a:cxn>
              <a:cxn ang="0">
                <a:pos x="13" y="34"/>
              </a:cxn>
              <a:cxn ang="0">
                <a:pos x="39" y="34"/>
              </a:cxn>
              <a:cxn ang="0">
                <a:pos x="39" y="48"/>
              </a:cxn>
              <a:cxn ang="0">
                <a:pos x="13" y="48"/>
              </a:cxn>
              <a:cxn ang="0">
                <a:pos x="13" y="71"/>
              </a:cxn>
              <a:cxn ang="0">
                <a:pos x="43" y="71"/>
              </a:cxn>
              <a:cxn ang="0">
                <a:pos x="43" y="85"/>
              </a:cxn>
              <a:cxn ang="0">
                <a:pos x="0" y="85"/>
              </a:cxn>
              <a:cxn ang="0">
                <a:pos x="0" y="0"/>
              </a:cxn>
            </a:cxnLst>
            <a:rect l="0" t="0" r="r" b="b"/>
            <a:pathLst>
              <a:path w="43" h="85">
                <a:moveTo>
                  <a:pt x="0" y="0"/>
                </a:moveTo>
                <a:lnTo>
                  <a:pt x="41" y="0"/>
                </a:lnTo>
                <a:lnTo>
                  <a:pt x="41" y="14"/>
                </a:lnTo>
                <a:lnTo>
                  <a:pt x="13" y="14"/>
                </a:lnTo>
                <a:lnTo>
                  <a:pt x="13" y="34"/>
                </a:lnTo>
                <a:lnTo>
                  <a:pt x="39" y="34"/>
                </a:lnTo>
                <a:lnTo>
                  <a:pt x="39" y="48"/>
                </a:lnTo>
                <a:lnTo>
                  <a:pt x="13" y="48"/>
                </a:lnTo>
                <a:lnTo>
                  <a:pt x="13" y="71"/>
                </a:lnTo>
                <a:lnTo>
                  <a:pt x="43" y="71"/>
                </a:lnTo>
                <a:lnTo>
                  <a:pt x="43" y="85"/>
                </a:lnTo>
                <a:lnTo>
                  <a:pt x="0" y="85"/>
                </a:lnTo>
                <a:lnTo>
                  <a:pt x="0" y="0"/>
                </a:lnTo>
                <a:close/>
              </a:path>
            </a:pathLst>
          </a:custGeom>
          <a:solidFill>
            <a:srgbClr val="FFFFFF"/>
          </a:solidFill>
          <a:ln w="9525">
            <a:noFill/>
            <a:round/>
            <a:headEnd/>
            <a:tailEnd/>
          </a:ln>
        </p:spPr>
        <p:txBody>
          <a:bodyPr/>
          <a:lstStyle/>
          <a:p>
            <a:pPr>
              <a:defRPr/>
            </a:pPr>
            <a:endParaRPr lang="en-US"/>
          </a:p>
        </p:txBody>
      </p:sp>
      <p:sp>
        <p:nvSpPr>
          <p:cNvPr id="3096" name="Freeform 24"/>
          <p:cNvSpPr>
            <a:spLocks noEditPoints="1"/>
          </p:cNvSpPr>
          <p:nvPr/>
        </p:nvSpPr>
        <p:spPr bwMode="auto">
          <a:xfrm>
            <a:off x="3354388" y="6607175"/>
            <a:ext cx="79375" cy="134938"/>
          </a:xfrm>
          <a:custGeom>
            <a:avLst/>
            <a:gdLst/>
            <a:ahLst/>
            <a:cxnLst>
              <a:cxn ang="0">
                <a:pos x="0" y="85"/>
              </a:cxn>
              <a:cxn ang="0">
                <a:pos x="26" y="0"/>
              </a:cxn>
              <a:cxn ang="0">
                <a:pos x="35" y="2"/>
              </a:cxn>
              <a:cxn ang="0">
                <a:pos x="41" y="5"/>
              </a:cxn>
              <a:cxn ang="0">
                <a:pos x="46" y="12"/>
              </a:cxn>
              <a:cxn ang="0">
                <a:pos x="48" y="23"/>
              </a:cxn>
              <a:cxn ang="0">
                <a:pos x="46" y="30"/>
              </a:cxn>
              <a:cxn ang="0">
                <a:pos x="44" y="35"/>
              </a:cxn>
              <a:cxn ang="0">
                <a:pos x="41" y="41"/>
              </a:cxn>
              <a:cxn ang="0">
                <a:pos x="35" y="43"/>
              </a:cxn>
              <a:cxn ang="0">
                <a:pos x="39" y="44"/>
              </a:cxn>
              <a:cxn ang="0">
                <a:pos x="42" y="48"/>
              </a:cxn>
              <a:cxn ang="0">
                <a:pos x="44" y="53"/>
              </a:cxn>
              <a:cxn ang="0">
                <a:pos x="46" y="60"/>
              </a:cxn>
              <a:cxn ang="0">
                <a:pos x="46" y="67"/>
              </a:cxn>
              <a:cxn ang="0">
                <a:pos x="48" y="73"/>
              </a:cxn>
              <a:cxn ang="0">
                <a:pos x="48" y="78"/>
              </a:cxn>
              <a:cxn ang="0">
                <a:pos x="50" y="83"/>
              </a:cxn>
              <a:cxn ang="0">
                <a:pos x="35" y="85"/>
              </a:cxn>
              <a:cxn ang="0">
                <a:pos x="35" y="78"/>
              </a:cxn>
              <a:cxn ang="0">
                <a:pos x="33" y="73"/>
              </a:cxn>
              <a:cxn ang="0">
                <a:pos x="33" y="67"/>
              </a:cxn>
              <a:cxn ang="0">
                <a:pos x="33" y="62"/>
              </a:cxn>
              <a:cxn ang="0">
                <a:pos x="33" y="59"/>
              </a:cxn>
              <a:cxn ang="0">
                <a:pos x="31" y="55"/>
              </a:cxn>
              <a:cxn ang="0">
                <a:pos x="29" y="51"/>
              </a:cxn>
              <a:cxn ang="0">
                <a:pos x="28" y="51"/>
              </a:cxn>
              <a:cxn ang="0">
                <a:pos x="13" y="85"/>
              </a:cxn>
              <a:cxn ang="0">
                <a:pos x="24" y="37"/>
              </a:cxn>
              <a:cxn ang="0">
                <a:pos x="28" y="35"/>
              </a:cxn>
              <a:cxn ang="0">
                <a:pos x="31" y="34"/>
              </a:cxn>
              <a:cxn ang="0">
                <a:pos x="33" y="30"/>
              </a:cxn>
              <a:cxn ang="0">
                <a:pos x="33" y="25"/>
              </a:cxn>
              <a:cxn ang="0">
                <a:pos x="33" y="19"/>
              </a:cxn>
              <a:cxn ang="0">
                <a:pos x="31" y="18"/>
              </a:cxn>
              <a:cxn ang="0">
                <a:pos x="28" y="14"/>
              </a:cxn>
              <a:cxn ang="0">
                <a:pos x="24" y="14"/>
              </a:cxn>
              <a:cxn ang="0">
                <a:pos x="13" y="37"/>
              </a:cxn>
            </a:cxnLst>
            <a:rect l="0" t="0" r="r" b="b"/>
            <a:pathLst>
              <a:path w="50" h="85">
                <a:moveTo>
                  <a:pt x="13" y="85"/>
                </a:moveTo>
                <a:lnTo>
                  <a:pt x="0" y="85"/>
                </a:lnTo>
                <a:lnTo>
                  <a:pt x="0" y="0"/>
                </a:lnTo>
                <a:lnTo>
                  <a:pt x="26" y="0"/>
                </a:lnTo>
                <a:lnTo>
                  <a:pt x="29" y="0"/>
                </a:lnTo>
                <a:lnTo>
                  <a:pt x="35" y="2"/>
                </a:lnTo>
                <a:lnTo>
                  <a:pt x="39" y="3"/>
                </a:lnTo>
                <a:lnTo>
                  <a:pt x="41" y="5"/>
                </a:lnTo>
                <a:lnTo>
                  <a:pt x="44" y="7"/>
                </a:lnTo>
                <a:lnTo>
                  <a:pt x="46" y="12"/>
                </a:lnTo>
                <a:lnTo>
                  <a:pt x="48" y="16"/>
                </a:lnTo>
                <a:lnTo>
                  <a:pt x="48" y="23"/>
                </a:lnTo>
                <a:lnTo>
                  <a:pt x="48" y="27"/>
                </a:lnTo>
                <a:lnTo>
                  <a:pt x="46" y="30"/>
                </a:lnTo>
                <a:lnTo>
                  <a:pt x="46" y="34"/>
                </a:lnTo>
                <a:lnTo>
                  <a:pt x="44" y="35"/>
                </a:lnTo>
                <a:lnTo>
                  <a:pt x="42" y="37"/>
                </a:lnTo>
                <a:lnTo>
                  <a:pt x="41" y="41"/>
                </a:lnTo>
                <a:lnTo>
                  <a:pt x="37" y="41"/>
                </a:lnTo>
                <a:lnTo>
                  <a:pt x="35" y="43"/>
                </a:lnTo>
                <a:lnTo>
                  <a:pt x="35" y="43"/>
                </a:lnTo>
                <a:lnTo>
                  <a:pt x="39" y="44"/>
                </a:lnTo>
                <a:lnTo>
                  <a:pt x="41" y="46"/>
                </a:lnTo>
                <a:lnTo>
                  <a:pt x="42" y="48"/>
                </a:lnTo>
                <a:lnTo>
                  <a:pt x="44" y="50"/>
                </a:lnTo>
                <a:lnTo>
                  <a:pt x="44" y="53"/>
                </a:lnTo>
                <a:lnTo>
                  <a:pt x="46" y="57"/>
                </a:lnTo>
                <a:lnTo>
                  <a:pt x="46" y="60"/>
                </a:lnTo>
                <a:lnTo>
                  <a:pt x="46" y="64"/>
                </a:lnTo>
                <a:lnTo>
                  <a:pt x="46" y="67"/>
                </a:lnTo>
                <a:lnTo>
                  <a:pt x="46" y="69"/>
                </a:lnTo>
                <a:lnTo>
                  <a:pt x="48" y="73"/>
                </a:lnTo>
                <a:lnTo>
                  <a:pt x="48" y="75"/>
                </a:lnTo>
                <a:lnTo>
                  <a:pt x="48" y="78"/>
                </a:lnTo>
                <a:lnTo>
                  <a:pt x="48" y="80"/>
                </a:lnTo>
                <a:lnTo>
                  <a:pt x="50" y="83"/>
                </a:lnTo>
                <a:lnTo>
                  <a:pt x="50" y="85"/>
                </a:lnTo>
                <a:lnTo>
                  <a:pt x="35" y="85"/>
                </a:lnTo>
                <a:lnTo>
                  <a:pt x="35" y="82"/>
                </a:lnTo>
                <a:lnTo>
                  <a:pt x="35" y="78"/>
                </a:lnTo>
                <a:lnTo>
                  <a:pt x="35" y="76"/>
                </a:lnTo>
                <a:lnTo>
                  <a:pt x="33" y="73"/>
                </a:lnTo>
                <a:lnTo>
                  <a:pt x="33" y="71"/>
                </a:lnTo>
                <a:lnTo>
                  <a:pt x="33" y="67"/>
                </a:lnTo>
                <a:lnTo>
                  <a:pt x="33" y="64"/>
                </a:lnTo>
                <a:lnTo>
                  <a:pt x="33" y="62"/>
                </a:lnTo>
                <a:lnTo>
                  <a:pt x="33" y="60"/>
                </a:lnTo>
                <a:lnTo>
                  <a:pt x="33" y="59"/>
                </a:lnTo>
                <a:lnTo>
                  <a:pt x="31" y="57"/>
                </a:lnTo>
                <a:lnTo>
                  <a:pt x="31" y="55"/>
                </a:lnTo>
                <a:lnTo>
                  <a:pt x="31" y="53"/>
                </a:lnTo>
                <a:lnTo>
                  <a:pt x="29" y="51"/>
                </a:lnTo>
                <a:lnTo>
                  <a:pt x="29" y="51"/>
                </a:lnTo>
                <a:lnTo>
                  <a:pt x="28" y="51"/>
                </a:lnTo>
                <a:lnTo>
                  <a:pt x="13" y="51"/>
                </a:lnTo>
                <a:lnTo>
                  <a:pt x="13" y="85"/>
                </a:lnTo>
                <a:close/>
                <a:moveTo>
                  <a:pt x="13" y="37"/>
                </a:moveTo>
                <a:lnTo>
                  <a:pt x="24" y="37"/>
                </a:lnTo>
                <a:lnTo>
                  <a:pt x="26" y="37"/>
                </a:lnTo>
                <a:lnTo>
                  <a:pt x="28" y="35"/>
                </a:lnTo>
                <a:lnTo>
                  <a:pt x="29" y="35"/>
                </a:lnTo>
                <a:lnTo>
                  <a:pt x="31" y="34"/>
                </a:lnTo>
                <a:lnTo>
                  <a:pt x="33" y="32"/>
                </a:lnTo>
                <a:lnTo>
                  <a:pt x="33" y="30"/>
                </a:lnTo>
                <a:lnTo>
                  <a:pt x="33" y="28"/>
                </a:lnTo>
                <a:lnTo>
                  <a:pt x="33" y="25"/>
                </a:lnTo>
                <a:lnTo>
                  <a:pt x="33" y="23"/>
                </a:lnTo>
                <a:lnTo>
                  <a:pt x="33" y="19"/>
                </a:lnTo>
                <a:lnTo>
                  <a:pt x="33" y="18"/>
                </a:lnTo>
                <a:lnTo>
                  <a:pt x="31" y="18"/>
                </a:lnTo>
                <a:lnTo>
                  <a:pt x="29" y="16"/>
                </a:lnTo>
                <a:lnTo>
                  <a:pt x="28" y="14"/>
                </a:lnTo>
                <a:lnTo>
                  <a:pt x="26" y="14"/>
                </a:lnTo>
                <a:lnTo>
                  <a:pt x="24" y="14"/>
                </a:lnTo>
                <a:lnTo>
                  <a:pt x="13" y="14"/>
                </a:lnTo>
                <a:lnTo>
                  <a:pt x="13" y="37"/>
                </a:lnTo>
                <a:close/>
              </a:path>
            </a:pathLst>
          </a:custGeom>
          <a:solidFill>
            <a:srgbClr val="FFFFFF"/>
          </a:solidFill>
          <a:ln w="9525">
            <a:noFill/>
            <a:round/>
            <a:headEnd/>
            <a:tailEnd/>
          </a:ln>
        </p:spPr>
        <p:txBody>
          <a:bodyPr/>
          <a:lstStyle/>
          <a:p>
            <a:pPr>
              <a:defRPr/>
            </a:pPr>
            <a:endParaRPr lang="en-US"/>
          </a:p>
        </p:txBody>
      </p:sp>
      <p:sp>
        <p:nvSpPr>
          <p:cNvPr id="3097" name="Rectangle 25"/>
          <p:cNvSpPr>
            <a:spLocks noChangeArrowheads="1"/>
          </p:cNvSpPr>
          <p:nvPr/>
        </p:nvSpPr>
        <p:spPr bwMode="auto">
          <a:xfrm>
            <a:off x="3694113" y="6556375"/>
            <a:ext cx="30162" cy="185738"/>
          </a:xfrm>
          <a:prstGeom prst="rect">
            <a:avLst/>
          </a:prstGeom>
          <a:solidFill>
            <a:srgbClr val="FFFFFF"/>
          </a:solidFill>
          <a:ln w="9525">
            <a:noFill/>
            <a:miter lim="800000"/>
            <a:headEnd/>
            <a:tailEnd/>
          </a:ln>
        </p:spPr>
        <p:txBody>
          <a:bodyPr/>
          <a:lstStyle/>
          <a:p>
            <a:pPr>
              <a:defRPr/>
            </a:pPr>
            <a:endParaRPr lang="en-US"/>
          </a:p>
        </p:txBody>
      </p:sp>
      <p:sp>
        <p:nvSpPr>
          <p:cNvPr id="3098" name="Freeform 26"/>
          <p:cNvSpPr>
            <a:spLocks/>
          </p:cNvSpPr>
          <p:nvPr/>
        </p:nvSpPr>
        <p:spPr bwMode="auto">
          <a:xfrm>
            <a:off x="3856038" y="6607175"/>
            <a:ext cx="88900" cy="134938"/>
          </a:xfrm>
          <a:custGeom>
            <a:avLst/>
            <a:gdLst/>
            <a:ahLst/>
            <a:cxnLst>
              <a:cxn ang="0">
                <a:pos x="37" y="85"/>
              </a:cxn>
              <a:cxn ang="0">
                <a:pos x="13" y="14"/>
              </a:cxn>
              <a:cxn ang="0">
                <a:pos x="13" y="14"/>
              </a:cxn>
              <a:cxn ang="0">
                <a:pos x="13" y="85"/>
              </a:cxn>
              <a:cxn ang="0">
                <a:pos x="0" y="85"/>
              </a:cxn>
              <a:cxn ang="0">
                <a:pos x="0" y="0"/>
              </a:cxn>
              <a:cxn ang="0">
                <a:pos x="19" y="0"/>
              </a:cxn>
              <a:cxn ang="0">
                <a:pos x="43" y="67"/>
              </a:cxn>
              <a:cxn ang="0">
                <a:pos x="43" y="66"/>
              </a:cxn>
              <a:cxn ang="0">
                <a:pos x="43" y="0"/>
              </a:cxn>
              <a:cxn ang="0">
                <a:pos x="56" y="0"/>
              </a:cxn>
              <a:cxn ang="0">
                <a:pos x="56" y="85"/>
              </a:cxn>
              <a:cxn ang="0">
                <a:pos x="37" y="85"/>
              </a:cxn>
            </a:cxnLst>
            <a:rect l="0" t="0" r="r" b="b"/>
            <a:pathLst>
              <a:path w="56" h="85">
                <a:moveTo>
                  <a:pt x="37" y="85"/>
                </a:moveTo>
                <a:lnTo>
                  <a:pt x="13" y="14"/>
                </a:lnTo>
                <a:lnTo>
                  <a:pt x="13" y="14"/>
                </a:lnTo>
                <a:lnTo>
                  <a:pt x="13" y="85"/>
                </a:lnTo>
                <a:lnTo>
                  <a:pt x="0" y="85"/>
                </a:lnTo>
                <a:lnTo>
                  <a:pt x="0" y="0"/>
                </a:lnTo>
                <a:lnTo>
                  <a:pt x="19" y="0"/>
                </a:lnTo>
                <a:lnTo>
                  <a:pt x="43" y="67"/>
                </a:lnTo>
                <a:lnTo>
                  <a:pt x="43" y="66"/>
                </a:lnTo>
                <a:lnTo>
                  <a:pt x="43" y="0"/>
                </a:lnTo>
                <a:lnTo>
                  <a:pt x="56" y="0"/>
                </a:lnTo>
                <a:lnTo>
                  <a:pt x="56" y="85"/>
                </a:lnTo>
                <a:lnTo>
                  <a:pt x="37" y="85"/>
                </a:lnTo>
                <a:close/>
              </a:path>
            </a:pathLst>
          </a:custGeom>
          <a:solidFill>
            <a:srgbClr val="FFFFFF"/>
          </a:solidFill>
          <a:ln w="9525">
            <a:noFill/>
            <a:round/>
            <a:headEnd/>
            <a:tailEnd/>
          </a:ln>
        </p:spPr>
        <p:txBody>
          <a:bodyPr/>
          <a:lstStyle/>
          <a:p>
            <a:pPr>
              <a:defRPr/>
            </a:pPr>
            <a:endParaRPr lang="en-US"/>
          </a:p>
        </p:txBody>
      </p:sp>
      <p:sp>
        <p:nvSpPr>
          <p:cNvPr id="3099" name="Freeform 27"/>
          <p:cNvSpPr>
            <a:spLocks noEditPoints="1"/>
          </p:cNvSpPr>
          <p:nvPr/>
        </p:nvSpPr>
        <p:spPr bwMode="auto">
          <a:xfrm>
            <a:off x="4211638" y="6556375"/>
            <a:ext cx="111125" cy="185738"/>
          </a:xfrm>
          <a:custGeom>
            <a:avLst/>
            <a:gdLst/>
            <a:ahLst/>
            <a:cxnLst>
              <a:cxn ang="0">
                <a:pos x="0" y="0"/>
              </a:cxn>
              <a:cxn ang="0">
                <a:pos x="28" y="0"/>
              </a:cxn>
              <a:cxn ang="0">
                <a:pos x="37" y="2"/>
              </a:cxn>
              <a:cxn ang="0">
                <a:pos x="46" y="3"/>
              </a:cxn>
              <a:cxn ang="0">
                <a:pos x="54" y="9"/>
              </a:cxn>
              <a:cxn ang="0">
                <a:pos x="59" y="14"/>
              </a:cxn>
              <a:cxn ang="0">
                <a:pos x="65" y="23"/>
              </a:cxn>
              <a:cxn ang="0">
                <a:pos x="69" y="32"/>
              </a:cxn>
              <a:cxn ang="0">
                <a:pos x="70" y="44"/>
              </a:cxn>
              <a:cxn ang="0">
                <a:pos x="70" y="59"/>
              </a:cxn>
              <a:cxn ang="0">
                <a:pos x="70" y="73"/>
              </a:cxn>
              <a:cxn ang="0">
                <a:pos x="69" y="85"/>
              </a:cxn>
              <a:cxn ang="0">
                <a:pos x="65" y="94"/>
              </a:cxn>
              <a:cxn ang="0">
                <a:pos x="59" y="103"/>
              </a:cxn>
              <a:cxn ang="0">
                <a:pos x="54" y="108"/>
              </a:cxn>
              <a:cxn ang="0">
                <a:pos x="46" y="114"/>
              </a:cxn>
              <a:cxn ang="0">
                <a:pos x="37" y="115"/>
              </a:cxn>
              <a:cxn ang="0">
                <a:pos x="28" y="117"/>
              </a:cxn>
              <a:cxn ang="0">
                <a:pos x="0" y="117"/>
              </a:cxn>
              <a:cxn ang="0">
                <a:pos x="0" y="0"/>
              </a:cxn>
              <a:cxn ang="0">
                <a:pos x="17" y="98"/>
              </a:cxn>
              <a:cxn ang="0">
                <a:pos x="28" y="98"/>
              </a:cxn>
              <a:cxn ang="0">
                <a:pos x="33" y="96"/>
              </a:cxn>
              <a:cxn ang="0">
                <a:pos x="41" y="94"/>
              </a:cxn>
              <a:cxn ang="0">
                <a:pos x="45" y="91"/>
              </a:cxn>
              <a:cxn ang="0">
                <a:pos x="48" y="85"/>
              </a:cxn>
              <a:cxn ang="0">
                <a:pos x="50" y="80"/>
              </a:cxn>
              <a:cxn ang="0">
                <a:pos x="52" y="73"/>
              </a:cxn>
              <a:cxn ang="0">
                <a:pos x="52" y="66"/>
              </a:cxn>
              <a:cxn ang="0">
                <a:pos x="52" y="59"/>
              </a:cxn>
              <a:cxn ang="0">
                <a:pos x="52" y="51"/>
              </a:cxn>
              <a:cxn ang="0">
                <a:pos x="52" y="44"/>
              </a:cxn>
              <a:cxn ang="0">
                <a:pos x="50" y="37"/>
              </a:cxn>
              <a:cxn ang="0">
                <a:pos x="48" y="32"/>
              </a:cxn>
              <a:cxn ang="0">
                <a:pos x="45" y="26"/>
              </a:cxn>
              <a:cxn ang="0">
                <a:pos x="41" y="23"/>
              </a:cxn>
              <a:cxn ang="0">
                <a:pos x="33" y="21"/>
              </a:cxn>
              <a:cxn ang="0">
                <a:pos x="28" y="19"/>
              </a:cxn>
              <a:cxn ang="0">
                <a:pos x="17" y="19"/>
              </a:cxn>
              <a:cxn ang="0">
                <a:pos x="17" y="98"/>
              </a:cxn>
            </a:cxnLst>
            <a:rect l="0" t="0" r="r" b="b"/>
            <a:pathLst>
              <a:path w="70" h="117">
                <a:moveTo>
                  <a:pt x="0" y="0"/>
                </a:moveTo>
                <a:lnTo>
                  <a:pt x="28" y="0"/>
                </a:lnTo>
                <a:lnTo>
                  <a:pt x="37" y="2"/>
                </a:lnTo>
                <a:lnTo>
                  <a:pt x="46" y="3"/>
                </a:lnTo>
                <a:lnTo>
                  <a:pt x="54" y="9"/>
                </a:lnTo>
                <a:lnTo>
                  <a:pt x="59" y="14"/>
                </a:lnTo>
                <a:lnTo>
                  <a:pt x="65" y="23"/>
                </a:lnTo>
                <a:lnTo>
                  <a:pt x="69" y="32"/>
                </a:lnTo>
                <a:lnTo>
                  <a:pt x="70" y="44"/>
                </a:lnTo>
                <a:lnTo>
                  <a:pt x="70" y="59"/>
                </a:lnTo>
                <a:lnTo>
                  <a:pt x="70" y="73"/>
                </a:lnTo>
                <a:lnTo>
                  <a:pt x="69" y="85"/>
                </a:lnTo>
                <a:lnTo>
                  <a:pt x="65" y="94"/>
                </a:lnTo>
                <a:lnTo>
                  <a:pt x="59" y="103"/>
                </a:lnTo>
                <a:lnTo>
                  <a:pt x="54" y="108"/>
                </a:lnTo>
                <a:lnTo>
                  <a:pt x="46" y="114"/>
                </a:lnTo>
                <a:lnTo>
                  <a:pt x="37" y="115"/>
                </a:lnTo>
                <a:lnTo>
                  <a:pt x="28" y="117"/>
                </a:lnTo>
                <a:lnTo>
                  <a:pt x="0" y="117"/>
                </a:lnTo>
                <a:lnTo>
                  <a:pt x="0" y="0"/>
                </a:lnTo>
                <a:close/>
                <a:moveTo>
                  <a:pt x="17" y="98"/>
                </a:moveTo>
                <a:lnTo>
                  <a:pt x="28" y="98"/>
                </a:lnTo>
                <a:lnTo>
                  <a:pt x="33" y="96"/>
                </a:lnTo>
                <a:lnTo>
                  <a:pt x="41" y="94"/>
                </a:lnTo>
                <a:lnTo>
                  <a:pt x="45" y="91"/>
                </a:lnTo>
                <a:lnTo>
                  <a:pt x="48" y="85"/>
                </a:lnTo>
                <a:lnTo>
                  <a:pt x="50" y="80"/>
                </a:lnTo>
                <a:lnTo>
                  <a:pt x="52" y="73"/>
                </a:lnTo>
                <a:lnTo>
                  <a:pt x="52" y="66"/>
                </a:lnTo>
                <a:lnTo>
                  <a:pt x="52" y="59"/>
                </a:lnTo>
                <a:lnTo>
                  <a:pt x="52" y="51"/>
                </a:lnTo>
                <a:lnTo>
                  <a:pt x="52" y="44"/>
                </a:lnTo>
                <a:lnTo>
                  <a:pt x="50" y="37"/>
                </a:lnTo>
                <a:lnTo>
                  <a:pt x="48" y="32"/>
                </a:lnTo>
                <a:lnTo>
                  <a:pt x="45" y="26"/>
                </a:lnTo>
                <a:lnTo>
                  <a:pt x="41" y="23"/>
                </a:lnTo>
                <a:lnTo>
                  <a:pt x="33" y="21"/>
                </a:lnTo>
                <a:lnTo>
                  <a:pt x="28" y="19"/>
                </a:lnTo>
                <a:lnTo>
                  <a:pt x="17" y="19"/>
                </a:lnTo>
                <a:lnTo>
                  <a:pt x="17" y="98"/>
                </a:lnTo>
                <a:close/>
              </a:path>
            </a:pathLst>
          </a:custGeom>
          <a:solidFill>
            <a:srgbClr val="FFFFFF"/>
          </a:solidFill>
          <a:ln w="9525">
            <a:noFill/>
            <a:round/>
            <a:headEnd/>
            <a:tailEnd/>
          </a:ln>
        </p:spPr>
        <p:txBody>
          <a:bodyPr/>
          <a:lstStyle/>
          <a:p>
            <a:pPr>
              <a:defRPr/>
            </a:pPr>
            <a:endParaRPr lang="en-US"/>
          </a:p>
        </p:txBody>
      </p:sp>
      <p:sp>
        <p:nvSpPr>
          <p:cNvPr id="3100" name="Freeform 28"/>
          <p:cNvSpPr>
            <a:spLocks/>
          </p:cNvSpPr>
          <p:nvPr/>
        </p:nvSpPr>
        <p:spPr bwMode="auto">
          <a:xfrm>
            <a:off x="4452938" y="6553200"/>
            <a:ext cx="107950" cy="192088"/>
          </a:xfrm>
          <a:custGeom>
            <a:avLst/>
            <a:gdLst/>
            <a:ahLst/>
            <a:cxnLst>
              <a:cxn ang="0">
                <a:pos x="48" y="32"/>
              </a:cxn>
              <a:cxn ang="0">
                <a:pos x="46" y="25"/>
              </a:cxn>
              <a:cxn ang="0">
                <a:pos x="42" y="21"/>
              </a:cxn>
              <a:cxn ang="0">
                <a:pos x="39" y="18"/>
              </a:cxn>
              <a:cxn ang="0">
                <a:pos x="31" y="18"/>
              </a:cxn>
              <a:cxn ang="0">
                <a:pos x="28" y="20"/>
              </a:cxn>
              <a:cxn ang="0">
                <a:pos x="24" y="23"/>
              </a:cxn>
              <a:cxn ang="0">
                <a:pos x="22" y="30"/>
              </a:cxn>
              <a:cxn ang="0">
                <a:pos x="22" y="37"/>
              </a:cxn>
              <a:cxn ang="0">
                <a:pos x="24" y="43"/>
              </a:cxn>
              <a:cxn ang="0">
                <a:pos x="29" y="46"/>
              </a:cxn>
              <a:cxn ang="0">
                <a:pos x="33" y="48"/>
              </a:cxn>
              <a:cxn ang="0">
                <a:pos x="42" y="52"/>
              </a:cxn>
              <a:cxn ang="0">
                <a:pos x="52" y="55"/>
              </a:cxn>
              <a:cxn ang="0">
                <a:pos x="63" y="62"/>
              </a:cxn>
              <a:cxn ang="0">
                <a:pos x="68" y="75"/>
              </a:cxn>
              <a:cxn ang="0">
                <a:pos x="68" y="93"/>
              </a:cxn>
              <a:cxn ang="0">
                <a:pos x="63" y="107"/>
              </a:cxn>
              <a:cxn ang="0">
                <a:pos x="52" y="116"/>
              </a:cxn>
              <a:cxn ang="0">
                <a:pos x="39" y="121"/>
              </a:cxn>
              <a:cxn ang="0">
                <a:pos x="26" y="121"/>
              </a:cxn>
              <a:cxn ang="0">
                <a:pos x="13" y="116"/>
              </a:cxn>
              <a:cxn ang="0">
                <a:pos x="4" y="107"/>
              </a:cxn>
              <a:cxn ang="0">
                <a:pos x="0" y="91"/>
              </a:cxn>
              <a:cxn ang="0">
                <a:pos x="18" y="82"/>
              </a:cxn>
              <a:cxn ang="0">
                <a:pos x="18" y="91"/>
              </a:cxn>
              <a:cxn ang="0">
                <a:pos x="22" y="98"/>
              </a:cxn>
              <a:cxn ang="0">
                <a:pos x="26" y="101"/>
              </a:cxn>
              <a:cxn ang="0">
                <a:pos x="33" y="103"/>
              </a:cxn>
              <a:cxn ang="0">
                <a:pos x="39" y="101"/>
              </a:cxn>
              <a:cxn ang="0">
                <a:pos x="44" y="100"/>
              </a:cxn>
              <a:cxn ang="0">
                <a:pos x="48" y="94"/>
              </a:cxn>
              <a:cxn ang="0">
                <a:pos x="50" y="87"/>
              </a:cxn>
              <a:cxn ang="0">
                <a:pos x="48" y="80"/>
              </a:cxn>
              <a:cxn ang="0">
                <a:pos x="42" y="75"/>
              </a:cxn>
              <a:cxn ang="0">
                <a:pos x="37" y="73"/>
              </a:cxn>
              <a:cxn ang="0">
                <a:pos x="29" y="71"/>
              </a:cxn>
              <a:cxn ang="0">
                <a:pos x="20" y="66"/>
              </a:cxn>
              <a:cxn ang="0">
                <a:pos x="11" y="61"/>
              </a:cxn>
              <a:cxn ang="0">
                <a:pos x="4" y="52"/>
              </a:cxn>
              <a:cxn ang="0">
                <a:pos x="2" y="39"/>
              </a:cxn>
              <a:cxn ang="0">
                <a:pos x="5" y="21"/>
              </a:cxn>
              <a:cxn ang="0">
                <a:pos x="13" y="9"/>
              </a:cxn>
              <a:cxn ang="0">
                <a:pos x="24" y="2"/>
              </a:cxn>
              <a:cxn ang="0">
                <a:pos x="37" y="0"/>
              </a:cxn>
              <a:cxn ang="0">
                <a:pos x="48" y="2"/>
              </a:cxn>
              <a:cxn ang="0">
                <a:pos x="57" y="9"/>
              </a:cxn>
              <a:cxn ang="0">
                <a:pos x="65" y="20"/>
              </a:cxn>
              <a:cxn ang="0">
                <a:pos x="66" y="36"/>
              </a:cxn>
            </a:cxnLst>
            <a:rect l="0" t="0" r="r" b="b"/>
            <a:pathLst>
              <a:path w="68" h="121">
                <a:moveTo>
                  <a:pt x="48" y="36"/>
                </a:moveTo>
                <a:lnTo>
                  <a:pt x="48" y="32"/>
                </a:lnTo>
                <a:lnTo>
                  <a:pt x="48" y="28"/>
                </a:lnTo>
                <a:lnTo>
                  <a:pt x="46" y="25"/>
                </a:lnTo>
                <a:lnTo>
                  <a:pt x="44" y="23"/>
                </a:lnTo>
                <a:lnTo>
                  <a:pt x="42" y="21"/>
                </a:lnTo>
                <a:lnTo>
                  <a:pt x="41" y="20"/>
                </a:lnTo>
                <a:lnTo>
                  <a:pt x="39" y="18"/>
                </a:lnTo>
                <a:lnTo>
                  <a:pt x="35" y="18"/>
                </a:lnTo>
                <a:lnTo>
                  <a:pt x="31" y="18"/>
                </a:lnTo>
                <a:lnTo>
                  <a:pt x="29" y="20"/>
                </a:lnTo>
                <a:lnTo>
                  <a:pt x="28" y="20"/>
                </a:lnTo>
                <a:lnTo>
                  <a:pt x="26" y="21"/>
                </a:lnTo>
                <a:lnTo>
                  <a:pt x="24" y="23"/>
                </a:lnTo>
                <a:lnTo>
                  <a:pt x="22" y="27"/>
                </a:lnTo>
                <a:lnTo>
                  <a:pt x="22" y="30"/>
                </a:lnTo>
                <a:lnTo>
                  <a:pt x="22" y="34"/>
                </a:lnTo>
                <a:lnTo>
                  <a:pt x="22" y="37"/>
                </a:lnTo>
                <a:lnTo>
                  <a:pt x="22" y="41"/>
                </a:lnTo>
                <a:lnTo>
                  <a:pt x="24" y="43"/>
                </a:lnTo>
                <a:lnTo>
                  <a:pt x="26" y="44"/>
                </a:lnTo>
                <a:lnTo>
                  <a:pt x="29" y="46"/>
                </a:lnTo>
                <a:lnTo>
                  <a:pt x="31" y="48"/>
                </a:lnTo>
                <a:lnTo>
                  <a:pt x="33" y="48"/>
                </a:lnTo>
                <a:lnTo>
                  <a:pt x="37" y="50"/>
                </a:lnTo>
                <a:lnTo>
                  <a:pt x="42" y="52"/>
                </a:lnTo>
                <a:lnTo>
                  <a:pt x="48" y="53"/>
                </a:lnTo>
                <a:lnTo>
                  <a:pt x="52" y="55"/>
                </a:lnTo>
                <a:lnTo>
                  <a:pt x="57" y="59"/>
                </a:lnTo>
                <a:lnTo>
                  <a:pt x="63" y="62"/>
                </a:lnTo>
                <a:lnTo>
                  <a:pt x="66" y="68"/>
                </a:lnTo>
                <a:lnTo>
                  <a:pt x="68" y="75"/>
                </a:lnTo>
                <a:lnTo>
                  <a:pt x="68" y="82"/>
                </a:lnTo>
                <a:lnTo>
                  <a:pt x="68" y="93"/>
                </a:lnTo>
                <a:lnTo>
                  <a:pt x="66" y="100"/>
                </a:lnTo>
                <a:lnTo>
                  <a:pt x="63" y="107"/>
                </a:lnTo>
                <a:lnTo>
                  <a:pt x="57" y="112"/>
                </a:lnTo>
                <a:lnTo>
                  <a:pt x="52" y="116"/>
                </a:lnTo>
                <a:lnTo>
                  <a:pt x="46" y="119"/>
                </a:lnTo>
                <a:lnTo>
                  <a:pt x="39" y="121"/>
                </a:lnTo>
                <a:lnTo>
                  <a:pt x="31" y="121"/>
                </a:lnTo>
                <a:lnTo>
                  <a:pt x="26" y="121"/>
                </a:lnTo>
                <a:lnTo>
                  <a:pt x="18" y="119"/>
                </a:lnTo>
                <a:lnTo>
                  <a:pt x="13" y="116"/>
                </a:lnTo>
                <a:lnTo>
                  <a:pt x="9" y="112"/>
                </a:lnTo>
                <a:lnTo>
                  <a:pt x="4" y="107"/>
                </a:lnTo>
                <a:lnTo>
                  <a:pt x="2" y="100"/>
                </a:lnTo>
                <a:lnTo>
                  <a:pt x="0" y="91"/>
                </a:lnTo>
                <a:lnTo>
                  <a:pt x="0" y="82"/>
                </a:lnTo>
                <a:lnTo>
                  <a:pt x="18" y="82"/>
                </a:lnTo>
                <a:lnTo>
                  <a:pt x="18" y="85"/>
                </a:lnTo>
                <a:lnTo>
                  <a:pt x="18" y="91"/>
                </a:lnTo>
                <a:lnTo>
                  <a:pt x="20" y="94"/>
                </a:lnTo>
                <a:lnTo>
                  <a:pt x="22" y="98"/>
                </a:lnTo>
                <a:lnTo>
                  <a:pt x="24" y="100"/>
                </a:lnTo>
                <a:lnTo>
                  <a:pt x="26" y="101"/>
                </a:lnTo>
                <a:lnTo>
                  <a:pt x="29" y="103"/>
                </a:lnTo>
                <a:lnTo>
                  <a:pt x="33" y="103"/>
                </a:lnTo>
                <a:lnTo>
                  <a:pt x="35" y="103"/>
                </a:lnTo>
                <a:lnTo>
                  <a:pt x="39" y="101"/>
                </a:lnTo>
                <a:lnTo>
                  <a:pt x="41" y="101"/>
                </a:lnTo>
                <a:lnTo>
                  <a:pt x="44" y="100"/>
                </a:lnTo>
                <a:lnTo>
                  <a:pt x="46" y="98"/>
                </a:lnTo>
                <a:lnTo>
                  <a:pt x="48" y="94"/>
                </a:lnTo>
                <a:lnTo>
                  <a:pt x="50" y="93"/>
                </a:lnTo>
                <a:lnTo>
                  <a:pt x="50" y="87"/>
                </a:lnTo>
                <a:lnTo>
                  <a:pt x="48" y="84"/>
                </a:lnTo>
                <a:lnTo>
                  <a:pt x="48" y="80"/>
                </a:lnTo>
                <a:lnTo>
                  <a:pt x="44" y="77"/>
                </a:lnTo>
                <a:lnTo>
                  <a:pt x="42" y="75"/>
                </a:lnTo>
                <a:lnTo>
                  <a:pt x="39" y="73"/>
                </a:lnTo>
                <a:lnTo>
                  <a:pt x="37" y="73"/>
                </a:lnTo>
                <a:lnTo>
                  <a:pt x="33" y="71"/>
                </a:lnTo>
                <a:lnTo>
                  <a:pt x="29" y="71"/>
                </a:lnTo>
                <a:lnTo>
                  <a:pt x="26" y="69"/>
                </a:lnTo>
                <a:lnTo>
                  <a:pt x="20" y="66"/>
                </a:lnTo>
                <a:lnTo>
                  <a:pt x="16" y="64"/>
                </a:lnTo>
                <a:lnTo>
                  <a:pt x="11" y="61"/>
                </a:lnTo>
                <a:lnTo>
                  <a:pt x="7" y="57"/>
                </a:lnTo>
                <a:lnTo>
                  <a:pt x="4" y="52"/>
                </a:lnTo>
                <a:lnTo>
                  <a:pt x="2" y="46"/>
                </a:lnTo>
                <a:lnTo>
                  <a:pt x="2" y="39"/>
                </a:lnTo>
                <a:lnTo>
                  <a:pt x="2" y="28"/>
                </a:lnTo>
                <a:lnTo>
                  <a:pt x="5" y="21"/>
                </a:lnTo>
                <a:lnTo>
                  <a:pt x="9" y="14"/>
                </a:lnTo>
                <a:lnTo>
                  <a:pt x="13" y="9"/>
                </a:lnTo>
                <a:lnTo>
                  <a:pt x="18" y="5"/>
                </a:lnTo>
                <a:lnTo>
                  <a:pt x="24" y="2"/>
                </a:lnTo>
                <a:lnTo>
                  <a:pt x="31" y="0"/>
                </a:lnTo>
                <a:lnTo>
                  <a:pt x="37" y="0"/>
                </a:lnTo>
                <a:lnTo>
                  <a:pt x="42" y="0"/>
                </a:lnTo>
                <a:lnTo>
                  <a:pt x="48" y="2"/>
                </a:lnTo>
                <a:lnTo>
                  <a:pt x="53" y="5"/>
                </a:lnTo>
                <a:lnTo>
                  <a:pt x="57" y="9"/>
                </a:lnTo>
                <a:lnTo>
                  <a:pt x="61" y="14"/>
                </a:lnTo>
                <a:lnTo>
                  <a:pt x="65" y="20"/>
                </a:lnTo>
                <a:lnTo>
                  <a:pt x="66" y="27"/>
                </a:lnTo>
                <a:lnTo>
                  <a:pt x="66" y="36"/>
                </a:lnTo>
                <a:lnTo>
                  <a:pt x="48" y="36"/>
                </a:lnTo>
                <a:close/>
              </a:path>
            </a:pathLst>
          </a:custGeom>
          <a:solidFill>
            <a:srgbClr val="FFFFFF"/>
          </a:solidFill>
          <a:ln w="9525">
            <a:noFill/>
            <a:round/>
            <a:headEnd/>
            <a:tailEnd/>
          </a:ln>
        </p:spPr>
        <p:txBody>
          <a:bodyPr/>
          <a:lstStyle/>
          <a:p>
            <a:pPr>
              <a:defRPr/>
            </a:pPr>
            <a:endParaRPr lang="en-US"/>
          </a:p>
        </p:txBody>
      </p:sp>
      <p:sp>
        <p:nvSpPr>
          <p:cNvPr id="3101" name="Freeform 29"/>
          <p:cNvSpPr>
            <a:spLocks noEditPoints="1"/>
          </p:cNvSpPr>
          <p:nvPr/>
        </p:nvSpPr>
        <p:spPr bwMode="auto">
          <a:xfrm>
            <a:off x="4694238" y="6556375"/>
            <a:ext cx="96837" cy="185738"/>
          </a:xfrm>
          <a:custGeom>
            <a:avLst/>
            <a:gdLst/>
            <a:ahLst/>
            <a:cxnLst>
              <a:cxn ang="0">
                <a:pos x="0" y="117"/>
              </a:cxn>
              <a:cxn ang="0">
                <a:pos x="0" y="0"/>
              </a:cxn>
              <a:cxn ang="0">
                <a:pos x="27" y="0"/>
              </a:cxn>
              <a:cxn ang="0">
                <a:pos x="33" y="2"/>
              </a:cxn>
              <a:cxn ang="0">
                <a:pos x="40" y="2"/>
              </a:cxn>
              <a:cxn ang="0">
                <a:pos x="46" y="3"/>
              </a:cxn>
              <a:cxn ang="0">
                <a:pos x="51" y="7"/>
              </a:cxn>
              <a:cxn ang="0">
                <a:pos x="55" y="12"/>
              </a:cxn>
              <a:cxn ang="0">
                <a:pos x="59" y="18"/>
              </a:cxn>
              <a:cxn ang="0">
                <a:pos x="61" y="26"/>
              </a:cxn>
              <a:cxn ang="0">
                <a:pos x="61" y="35"/>
              </a:cxn>
              <a:cxn ang="0">
                <a:pos x="61" y="44"/>
              </a:cxn>
              <a:cxn ang="0">
                <a:pos x="59" y="51"/>
              </a:cxn>
              <a:cxn ang="0">
                <a:pos x="57" y="57"/>
              </a:cxn>
              <a:cxn ang="0">
                <a:pos x="53" y="62"/>
              </a:cxn>
              <a:cxn ang="0">
                <a:pos x="49" y="66"/>
              </a:cxn>
              <a:cxn ang="0">
                <a:pos x="44" y="69"/>
              </a:cxn>
              <a:cxn ang="0">
                <a:pos x="38" y="71"/>
              </a:cxn>
              <a:cxn ang="0">
                <a:pos x="31" y="73"/>
              </a:cxn>
              <a:cxn ang="0">
                <a:pos x="18" y="73"/>
              </a:cxn>
              <a:cxn ang="0">
                <a:pos x="18" y="117"/>
              </a:cxn>
              <a:cxn ang="0">
                <a:pos x="0" y="117"/>
              </a:cxn>
              <a:cxn ang="0">
                <a:pos x="18" y="53"/>
              </a:cxn>
              <a:cxn ang="0">
                <a:pos x="22" y="53"/>
              </a:cxn>
              <a:cxn ang="0">
                <a:pos x="27" y="53"/>
              </a:cxn>
              <a:cxn ang="0">
                <a:pos x="31" y="53"/>
              </a:cxn>
              <a:cxn ang="0">
                <a:pos x="35" y="51"/>
              </a:cxn>
              <a:cxn ang="0">
                <a:pos x="37" y="50"/>
              </a:cxn>
              <a:cxn ang="0">
                <a:pos x="40" y="48"/>
              </a:cxn>
              <a:cxn ang="0">
                <a:pos x="42" y="42"/>
              </a:cxn>
              <a:cxn ang="0">
                <a:pos x="42" y="35"/>
              </a:cxn>
              <a:cxn ang="0">
                <a:pos x="42" y="30"/>
              </a:cxn>
              <a:cxn ang="0">
                <a:pos x="40" y="25"/>
              </a:cxn>
              <a:cxn ang="0">
                <a:pos x="37" y="23"/>
              </a:cxn>
              <a:cxn ang="0">
                <a:pos x="35" y="21"/>
              </a:cxn>
              <a:cxn ang="0">
                <a:pos x="31" y="19"/>
              </a:cxn>
              <a:cxn ang="0">
                <a:pos x="27" y="19"/>
              </a:cxn>
              <a:cxn ang="0">
                <a:pos x="22" y="19"/>
              </a:cxn>
              <a:cxn ang="0">
                <a:pos x="18" y="19"/>
              </a:cxn>
              <a:cxn ang="0">
                <a:pos x="18" y="53"/>
              </a:cxn>
            </a:cxnLst>
            <a:rect l="0" t="0" r="r" b="b"/>
            <a:pathLst>
              <a:path w="61" h="117">
                <a:moveTo>
                  <a:pt x="0" y="117"/>
                </a:moveTo>
                <a:lnTo>
                  <a:pt x="0" y="0"/>
                </a:lnTo>
                <a:lnTo>
                  <a:pt x="27" y="0"/>
                </a:lnTo>
                <a:lnTo>
                  <a:pt x="33" y="2"/>
                </a:lnTo>
                <a:lnTo>
                  <a:pt x="40" y="2"/>
                </a:lnTo>
                <a:lnTo>
                  <a:pt x="46" y="3"/>
                </a:lnTo>
                <a:lnTo>
                  <a:pt x="51" y="7"/>
                </a:lnTo>
                <a:lnTo>
                  <a:pt x="55" y="12"/>
                </a:lnTo>
                <a:lnTo>
                  <a:pt x="59" y="18"/>
                </a:lnTo>
                <a:lnTo>
                  <a:pt x="61" y="26"/>
                </a:lnTo>
                <a:lnTo>
                  <a:pt x="61" y="35"/>
                </a:lnTo>
                <a:lnTo>
                  <a:pt x="61" y="44"/>
                </a:lnTo>
                <a:lnTo>
                  <a:pt x="59" y="51"/>
                </a:lnTo>
                <a:lnTo>
                  <a:pt x="57" y="57"/>
                </a:lnTo>
                <a:lnTo>
                  <a:pt x="53" y="62"/>
                </a:lnTo>
                <a:lnTo>
                  <a:pt x="49" y="66"/>
                </a:lnTo>
                <a:lnTo>
                  <a:pt x="44" y="69"/>
                </a:lnTo>
                <a:lnTo>
                  <a:pt x="38" y="71"/>
                </a:lnTo>
                <a:lnTo>
                  <a:pt x="31" y="73"/>
                </a:lnTo>
                <a:lnTo>
                  <a:pt x="18" y="73"/>
                </a:lnTo>
                <a:lnTo>
                  <a:pt x="18" y="117"/>
                </a:lnTo>
                <a:lnTo>
                  <a:pt x="0" y="117"/>
                </a:lnTo>
                <a:close/>
                <a:moveTo>
                  <a:pt x="18" y="53"/>
                </a:moveTo>
                <a:lnTo>
                  <a:pt x="22" y="53"/>
                </a:lnTo>
                <a:lnTo>
                  <a:pt x="27" y="53"/>
                </a:lnTo>
                <a:lnTo>
                  <a:pt x="31" y="53"/>
                </a:lnTo>
                <a:lnTo>
                  <a:pt x="35" y="51"/>
                </a:lnTo>
                <a:lnTo>
                  <a:pt x="37" y="50"/>
                </a:lnTo>
                <a:lnTo>
                  <a:pt x="40" y="48"/>
                </a:lnTo>
                <a:lnTo>
                  <a:pt x="42" y="42"/>
                </a:lnTo>
                <a:lnTo>
                  <a:pt x="42" y="35"/>
                </a:lnTo>
                <a:lnTo>
                  <a:pt x="42" y="30"/>
                </a:lnTo>
                <a:lnTo>
                  <a:pt x="40" y="25"/>
                </a:lnTo>
                <a:lnTo>
                  <a:pt x="37" y="23"/>
                </a:lnTo>
                <a:lnTo>
                  <a:pt x="35" y="21"/>
                </a:lnTo>
                <a:lnTo>
                  <a:pt x="31" y="19"/>
                </a:lnTo>
                <a:lnTo>
                  <a:pt x="27" y="19"/>
                </a:lnTo>
                <a:lnTo>
                  <a:pt x="22" y="19"/>
                </a:lnTo>
                <a:lnTo>
                  <a:pt x="18" y="19"/>
                </a:lnTo>
                <a:lnTo>
                  <a:pt x="18" y="53"/>
                </a:lnTo>
                <a:close/>
              </a:path>
            </a:pathLst>
          </a:custGeom>
          <a:solidFill>
            <a:srgbClr val="FFFFFF"/>
          </a:solidFill>
          <a:ln w="9525">
            <a:noFill/>
            <a:round/>
            <a:headEnd/>
            <a:tailEnd/>
          </a:ln>
        </p:spPr>
        <p:txBody>
          <a:bodyPr/>
          <a:lstStyle/>
          <a:p>
            <a:pPr>
              <a:defRPr/>
            </a:pPr>
            <a:endParaRPr lang="en-US"/>
          </a:p>
        </p:txBody>
      </p:sp>
      <p:sp>
        <p:nvSpPr>
          <p:cNvPr id="3102" name="Freeform 30"/>
          <p:cNvSpPr>
            <a:spLocks/>
          </p:cNvSpPr>
          <p:nvPr/>
        </p:nvSpPr>
        <p:spPr bwMode="auto">
          <a:xfrm>
            <a:off x="5078413" y="6553200"/>
            <a:ext cx="111125" cy="192088"/>
          </a:xfrm>
          <a:custGeom>
            <a:avLst/>
            <a:gdLst/>
            <a:ahLst/>
            <a:cxnLst>
              <a:cxn ang="0">
                <a:pos x="50" y="32"/>
              </a:cxn>
              <a:cxn ang="0">
                <a:pos x="48" y="25"/>
              </a:cxn>
              <a:cxn ang="0">
                <a:pos x="44" y="21"/>
              </a:cxn>
              <a:cxn ang="0">
                <a:pos x="39" y="18"/>
              </a:cxn>
              <a:cxn ang="0">
                <a:pos x="33" y="18"/>
              </a:cxn>
              <a:cxn ang="0">
                <a:pos x="29" y="20"/>
              </a:cxn>
              <a:cxn ang="0">
                <a:pos x="24" y="23"/>
              </a:cxn>
              <a:cxn ang="0">
                <a:pos x="22" y="30"/>
              </a:cxn>
              <a:cxn ang="0">
                <a:pos x="22" y="37"/>
              </a:cxn>
              <a:cxn ang="0">
                <a:pos x="26" y="43"/>
              </a:cxn>
              <a:cxn ang="0">
                <a:pos x="29" y="46"/>
              </a:cxn>
              <a:cxn ang="0">
                <a:pos x="35" y="48"/>
              </a:cxn>
              <a:cxn ang="0">
                <a:pos x="42" y="52"/>
              </a:cxn>
              <a:cxn ang="0">
                <a:pos x="54" y="55"/>
              </a:cxn>
              <a:cxn ang="0">
                <a:pos x="63" y="62"/>
              </a:cxn>
              <a:cxn ang="0">
                <a:pos x="68" y="75"/>
              </a:cxn>
              <a:cxn ang="0">
                <a:pos x="68" y="93"/>
              </a:cxn>
              <a:cxn ang="0">
                <a:pos x="63" y="107"/>
              </a:cxn>
              <a:cxn ang="0">
                <a:pos x="54" y="116"/>
              </a:cxn>
              <a:cxn ang="0">
                <a:pos x="41" y="121"/>
              </a:cxn>
              <a:cxn ang="0">
                <a:pos x="26" y="121"/>
              </a:cxn>
              <a:cxn ang="0">
                <a:pos x="15" y="116"/>
              </a:cxn>
              <a:cxn ang="0">
                <a:pos x="5" y="107"/>
              </a:cxn>
              <a:cxn ang="0">
                <a:pos x="2" y="91"/>
              </a:cxn>
              <a:cxn ang="0">
                <a:pos x="18" y="82"/>
              </a:cxn>
              <a:cxn ang="0">
                <a:pos x="20" y="91"/>
              </a:cxn>
              <a:cxn ang="0">
                <a:pos x="22" y="98"/>
              </a:cxn>
              <a:cxn ang="0">
                <a:pos x="28" y="101"/>
              </a:cxn>
              <a:cxn ang="0">
                <a:pos x="33" y="103"/>
              </a:cxn>
              <a:cxn ang="0">
                <a:pos x="39" y="101"/>
              </a:cxn>
              <a:cxn ang="0">
                <a:pos x="44" y="100"/>
              </a:cxn>
              <a:cxn ang="0">
                <a:pos x="48" y="94"/>
              </a:cxn>
              <a:cxn ang="0">
                <a:pos x="50" y="87"/>
              </a:cxn>
              <a:cxn ang="0">
                <a:pos x="48" y="80"/>
              </a:cxn>
              <a:cxn ang="0">
                <a:pos x="44" y="75"/>
              </a:cxn>
              <a:cxn ang="0">
                <a:pos x="37" y="73"/>
              </a:cxn>
              <a:cxn ang="0">
                <a:pos x="31" y="71"/>
              </a:cxn>
              <a:cxn ang="0">
                <a:pos x="22" y="66"/>
              </a:cxn>
              <a:cxn ang="0">
                <a:pos x="13" y="61"/>
              </a:cxn>
              <a:cxn ang="0">
                <a:pos x="5" y="52"/>
              </a:cxn>
              <a:cxn ang="0">
                <a:pos x="4" y="39"/>
              </a:cxn>
              <a:cxn ang="0">
                <a:pos x="5" y="21"/>
              </a:cxn>
              <a:cxn ang="0">
                <a:pos x="15" y="9"/>
              </a:cxn>
              <a:cxn ang="0">
                <a:pos x="26" y="2"/>
              </a:cxn>
              <a:cxn ang="0">
                <a:pos x="39" y="0"/>
              </a:cxn>
              <a:cxn ang="0">
                <a:pos x="50" y="2"/>
              </a:cxn>
              <a:cxn ang="0">
                <a:pos x="59" y="9"/>
              </a:cxn>
              <a:cxn ang="0">
                <a:pos x="65" y="20"/>
              </a:cxn>
              <a:cxn ang="0">
                <a:pos x="68" y="36"/>
              </a:cxn>
            </a:cxnLst>
            <a:rect l="0" t="0" r="r" b="b"/>
            <a:pathLst>
              <a:path w="70" h="121">
                <a:moveTo>
                  <a:pt x="50" y="36"/>
                </a:moveTo>
                <a:lnTo>
                  <a:pt x="50" y="32"/>
                </a:lnTo>
                <a:lnTo>
                  <a:pt x="48" y="28"/>
                </a:lnTo>
                <a:lnTo>
                  <a:pt x="48" y="25"/>
                </a:lnTo>
                <a:lnTo>
                  <a:pt x="46" y="23"/>
                </a:lnTo>
                <a:lnTo>
                  <a:pt x="44" y="21"/>
                </a:lnTo>
                <a:lnTo>
                  <a:pt x="42" y="20"/>
                </a:lnTo>
                <a:lnTo>
                  <a:pt x="39" y="18"/>
                </a:lnTo>
                <a:lnTo>
                  <a:pt x="35" y="18"/>
                </a:lnTo>
                <a:lnTo>
                  <a:pt x="33" y="18"/>
                </a:lnTo>
                <a:lnTo>
                  <a:pt x="31" y="20"/>
                </a:lnTo>
                <a:lnTo>
                  <a:pt x="29" y="20"/>
                </a:lnTo>
                <a:lnTo>
                  <a:pt x="26" y="21"/>
                </a:lnTo>
                <a:lnTo>
                  <a:pt x="24" y="23"/>
                </a:lnTo>
                <a:lnTo>
                  <a:pt x="24" y="27"/>
                </a:lnTo>
                <a:lnTo>
                  <a:pt x="22" y="30"/>
                </a:lnTo>
                <a:lnTo>
                  <a:pt x="22" y="34"/>
                </a:lnTo>
                <a:lnTo>
                  <a:pt x="22" y="37"/>
                </a:lnTo>
                <a:lnTo>
                  <a:pt x="24" y="41"/>
                </a:lnTo>
                <a:lnTo>
                  <a:pt x="26" y="43"/>
                </a:lnTo>
                <a:lnTo>
                  <a:pt x="28" y="44"/>
                </a:lnTo>
                <a:lnTo>
                  <a:pt x="29" y="46"/>
                </a:lnTo>
                <a:lnTo>
                  <a:pt x="33" y="48"/>
                </a:lnTo>
                <a:lnTo>
                  <a:pt x="35" y="48"/>
                </a:lnTo>
                <a:lnTo>
                  <a:pt x="39" y="50"/>
                </a:lnTo>
                <a:lnTo>
                  <a:pt x="42" y="52"/>
                </a:lnTo>
                <a:lnTo>
                  <a:pt x="48" y="53"/>
                </a:lnTo>
                <a:lnTo>
                  <a:pt x="54" y="55"/>
                </a:lnTo>
                <a:lnTo>
                  <a:pt x="59" y="59"/>
                </a:lnTo>
                <a:lnTo>
                  <a:pt x="63" y="62"/>
                </a:lnTo>
                <a:lnTo>
                  <a:pt x="66" y="68"/>
                </a:lnTo>
                <a:lnTo>
                  <a:pt x="68" y="75"/>
                </a:lnTo>
                <a:lnTo>
                  <a:pt x="70" y="82"/>
                </a:lnTo>
                <a:lnTo>
                  <a:pt x="68" y="93"/>
                </a:lnTo>
                <a:lnTo>
                  <a:pt x="66" y="100"/>
                </a:lnTo>
                <a:lnTo>
                  <a:pt x="63" y="107"/>
                </a:lnTo>
                <a:lnTo>
                  <a:pt x="59" y="112"/>
                </a:lnTo>
                <a:lnTo>
                  <a:pt x="54" y="116"/>
                </a:lnTo>
                <a:lnTo>
                  <a:pt x="46" y="119"/>
                </a:lnTo>
                <a:lnTo>
                  <a:pt x="41" y="121"/>
                </a:lnTo>
                <a:lnTo>
                  <a:pt x="33" y="121"/>
                </a:lnTo>
                <a:lnTo>
                  <a:pt x="26" y="121"/>
                </a:lnTo>
                <a:lnTo>
                  <a:pt x="20" y="119"/>
                </a:lnTo>
                <a:lnTo>
                  <a:pt x="15" y="116"/>
                </a:lnTo>
                <a:lnTo>
                  <a:pt x="9" y="112"/>
                </a:lnTo>
                <a:lnTo>
                  <a:pt x="5" y="107"/>
                </a:lnTo>
                <a:lnTo>
                  <a:pt x="4" y="100"/>
                </a:lnTo>
                <a:lnTo>
                  <a:pt x="2" y="91"/>
                </a:lnTo>
                <a:lnTo>
                  <a:pt x="0" y="82"/>
                </a:lnTo>
                <a:lnTo>
                  <a:pt x="18" y="82"/>
                </a:lnTo>
                <a:lnTo>
                  <a:pt x="18" y="85"/>
                </a:lnTo>
                <a:lnTo>
                  <a:pt x="20" y="91"/>
                </a:lnTo>
                <a:lnTo>
                  <a:pt x="20" y="94"/>
                </a:lnTo>
                <a:lnTo>
                  <a:pt x="22" y="98"/>
                </a:lnTo>
                <a:lnTo>
                  <a:pt x="24" y="100"/>
                </a:lnTo>
                <a:lnTo>
                  <a:pt x="28" y="101"/>
                </a:lnTo>
                <a:lnTo>
                  <a:pt x="29" y="103"/>
                </a:lnTo>
                <a:lnTo>
                  <a:pt x="33" y="103"/>
                </a:lnTo>
                <a:lnTo>
                  <a:pt x="37" y="103"/>
                </a:lnTo>
                <a:lnTo>
                  <a:pt x="39" y="101"/>
                </a:lnTo>
                <a:lnTo>
                  <a:pt x="42" y="101"/>
                </a:lnTo>
                <a:lnTo>
                  <a:pt x="44" y="100"/>
                </a:lnTo>
                <a:lnTo>
                  <a:pt x="46" y="98"/>
                </a:lnTo>
                <a:lnTo>
                  <a:pt x="48" y="94"/>
                </a:lnTo>
                <a:lnTo>
                  <a:pt x="50" y="93"/>
                </a:lnTo>
                <a:lnTo>
                  <a:pt x="50" y="87"/>
                </a:lnTo>
                <a:lnTo>
                  <a:pt x="50" y="84"/>
                </a:lnTo>
                <a:lnTo>
                  <a:pt x="48" y="80"/>
                </a:lnTo>
                <a:lnTo>
                  <a:pt x="46" y="77"/>
                </a:lnTo>
                <a:lnTo>
                  <a:pt x="44" y="75"/>
                </a:lnTo>
                <a:lnTo>
                  <a:pt x="41" y="73"/>
                </a:lnTo>
                <a:lnTo>
                  <a:pt x="37" y="73"/>
                </a:lnTo>
                <a:lnTo>
                  <a:pt x="33" y="71"/>
                </a:lnTo>
                <a:lnTo>
                  <a:pt x="31" y="71"/>
                </a:lnTo>
                <a:lnTo>
                  <a:pt x="26" y="69"/>
                </a:lnTo>
                <a:lnTo>
                  <a:pt x="22" y="66"/>
                </a:lnTo>
                <a:lnTo>
                  <a:pt x="17" y="64"/>
                </a:lnTo>
                <a:lnTo>
                  <a:pt x="13" y="61"/>
                </a:lnTo>
                <a:lnTo>
                  <a:pt x="9" y="57"/>
                </a:lnTo>
                <a:lnTo>
                  <a:pt x="5" y="52"/>
                </a:lnTo>
                <a:lnTo>
                  <a:pt x="4" y="46"/>
                </a:lnTo>
                <a:lnTo>
                  <a:pt x="4" y="39"/>
                </a:lnTo>
                <a:lnTo>
                  <a:pt x="4" y="28"/>
                </a:lnTo>
                <a:lnTo>
                  <a:pt x="5" y="21"/>
                </a:lnTo>
                <a:lnTo>
                  <a:pt x="9" y="14"/>
                </a:lnTo>
                <a:lnTo>
                  <a:pt x="15" y="9"/>
                </a:lnTo>
                <a:lnTo>
                  <a:pt x="20" y="5"/>
                </a:lnTo>
                <a:lnTo>
                  <a:pt x="26" y="2"/>
                </a:lnTo>
                <a:lnTo>
                  <a:pt x="31" y="0"/>
                </a:lnTo>
                <a:lnTo>
                  <a:pt x="39" y="0"/>
                </a:lnTo>
                <a:lnTo>
                  <a:pt x="44" y="0"/>
                </a:lnTo>
                <a:lnTo>
                  <a:pt x="50" y="2"/>
                </a:lnTo>
                <a:lnTo>
                  <a:pt x="55" y="5"/>
                </a:lnTo>
                <a:lnTo>
                  <a:pt x="59" y="9"/>
                </a:lnTo>
                <a:lnTo>
                  <a:pt x="63" y="14"/>
                </a:lnTo>
                <a:lnTo>
                  <a:pt x="65" y="20"/>
                </a:lnTo>
                <a:lnTo>
                  <a:pt x="66" y="27"/>
                </a:lnTo>
                <a:lnTo>
                  <a:pt x="68" y="36"/>
                </a:lnTo>
                <a:lnTo>
                  <a:pt x="50" y="36"/>
                </a:lnTo>
                <a:close/>
              </a:path>
            </a:pathLst>
          </a:custGeom>
          <a:solidFill>
            <a:srgbClr val="FFFFFF"/>
          </a:solidFill>
          <a:ln w="9525">
            <a:noFill/>
            <a:round/>
            <a:headEnd/>
            <a:tailEnd/>
          </a:ln>
        </p:spPr>
        <p:txBody>
          <a:bodyPr/>
          <a:lstStyle/>
          <a:p>
            <a:pPr>
              <a:defRPr/>
            </a:pPr>
            <a:endParaRPr lang="en-US"/>
          </a:p>
        </p:txBody>
      </p:sp>
      <p:sp>
        <p:nvSpPr>
          <p:cNvPr id="3103" name="Freeform 31"/>
          <p:cNvSpPr>
            <a:spLocks noEditPoints="1"/>
          </p:cNvSpPr>
          <p:nvPr/>
        </p:nvSpPr>
        <p:spPr bwMode="auto">
          <a:xfrm>
            <a:off x="5316538" y="6604000"/>
            <a:ext cx="93662" cy="141288"/>
          </a:xfrm>
          <a:custGeom>
            <a:avLst/>
            <a:gdLst/>
            <a:ahLst/>
            <a:cxnLst>
              <a:cxn ang="0">
                <a:pos x="0" y="36"/>
              </a:cxn>
              <a:cxn ang="0">
                <a:pos x="3" y="20"/>
              </a:cxn>
              <a:cxn ang="0">
                <a:pos x="11" y="7"/>
              </a:cxn>
              <a:cxn ang="0">
                <a:pos x="22" y="2"/>
              </a:cxn>
              <a:cxn ang="0">
                <a:pos x="37" y="2"/>
              </a:cxn>
              <a:cxn ang="0">
                <a:pos x="48" y="7"/>
              </a:cxn>
              <a:cxn ang="0">
                <a:pos x="55" y="20"/>
              </a:cxn>
              <a:cxn ang="0">
                <a:pos x="59" y="36"/>
              </a:cxn>
              <a:cxn ang="0">
                <a:pos x="59" y="53"/>
              </a:cxn>
              <a:cxn ang="0">
                <a:pos x="55" y="69"/>
              </a:cxn>
              <a:cxn ang="0">
                <a:pos x="48" y="82"/>
              </a:cxn>
              <a:cxn ang="0">
                <a:pos x="37" y="87"/>
              </a:cxn>
              <a:cxn ang="0">
                <a:pos x="22" y="87"/>
              </a:cxn>
              <a:cxn ang="0">
                <a:pos x="11" y="82"/>
              </a:cxn>
              <a:cxn ang="0">
                <a:pos x="3" y="69"/>
              </a:cxn>
              <a:cxn ang="0">
                <a:pos x="0" y="53"/>
              </a:cxn>
              <a:cxn ang="0">
                <a:pos x="13" y="45"/>
              </a:cxn>
              <a:cxn ang="0">
                <a:pos x="15" y="55"/>
              </a:cxn>
              <a:cxn ang="0">
                <a:pos x="16" y="66"/>
              </a:cxn>
              <a:cxn ang="0">
                <a:pos x="22" y="73"/>
              </a:cxn>
              <a:cxn ang="0">
                <a:pos x="29" y="75"/>
              </a:cxn>
              <a:cxn ang="0">
                <a:pos x="37" y="73"/>
              </a:cxn>
              <a:cxn ang="0">
                <a:pos x="42" y="66"/>
              </a:cxn>
              <a:cxn ang="0">
                <a:pos x="44" y="55"/>
              </a:cxn>
              <a:cxn ang="0">
                <a:pos x="44" y="45"/>
              </a:cxn>
              <a:cxn ang="0">
                <a:pos x="44" y="34"/>
              </a:cxn>
              <a:cxn ang="0">
                <a:pos x="42" y="23"/>
              </a:cxn>
              <a:cxn ang="0">
                <a:pos x="37" y="16"/>
              </a:cxn>
              <a:cxn ang="0">
                <a:pos x="29" y="14"/>
              </a:cxn>
              <a:cxn ang="0">
                <a:pos x="22" y="16"/>
              </a:cxn>
              <a:cxn ang="0">
                <a:pos x="16" y="23"/>
              </a:cxn>
              <a:cxn ang="0">
                <a:pos x="15" y="34"/>
              </a:cxn>
              <a:cxn ang="0">
                <a:pos x="13" y="45"/>
              </a:cxn>
            </a:cxnLst>
            <a:rect l="0" t="0" r="r" b="b"/>
            <a:pathLst>
              <a:path w="59" h="89">
                <a:moveTo>
                  <a:pt x="0" y="45"/>
                </a:moveTo>
                <a:lnTo>
                  <a:pt x="0" y="36"/>
                </a:lnTo>
                <a:lnTo>
                  <a:pt x="2" y="27"/>
                </a:lnTo>
                <a:lnTo>
                  <a:pt x="3" y="20"/>
                </a:lnTo>
                <a:lnTo>
                  <a:pt x="7" y="12"/>
                </a:lnTo>
                <a:lnTo>
                  <a:pt x="11" y="7"/>
                </a:lnTo>
                <a:lnTo>
                  <a:pt x="16" y="4"/>
                </a:lnTo>
                <a:lnTo>
                  <a:pt x="22" y="2"/>
                </a:lnTo>
                <a:lnTo>
                  <a:pt x="29" y="0"/>
                </a:lnTo>
                <a:lnTo>
                  <a:pt x="37" y="2"/>
                </a:lnTo>
                <a:lnTo>
                  <a:pt x="42" y="4"/>
                </a:lnTo>
                <a:lnTo>
                  <a:pt x="48" y="7"/>
                </a:lnTo>
                <a:lnTo>
                  <a:pt x="52" y="12"/>
                </a:lnTo>
                <a:lnTo>
                  <a:pt x="55" y="20"/>
                </a:lnTo>
                <a:lnTo>
                  <a:pt x="57" y="27"/>
                </a:lnTo>
                <a:lnTo>
                  <a:pt x="59" y="36"/>
                </a:lnTo>
                <a:lnTo>
                  <a:pt x="59" y="45"/>
                </a:lnTo>
                <a:lnTo>
                  <a:pt x="59" y="53"/>
                </a:lnTo>
                <a:lnTo>
                  <a:pt x="57" y="62"/>
                </a:lnTo>
                <a:lnTo>
                  <a:pt x="55" y="69"/>
                </a:lnTo>
                <a:lnTo>
                  <a:pt x="52" y="77"/>
                </a:lnTo>
                <a:lnTo>
                  <a:pt x="48" y="82"/>
                </a:lnTo>
                <a:lnTo>
                  <a:pt x="42" y="85"/>
                </a:lnTo>
                <a:lnTo>
                  <a:pt x="37" y="87"/>
                </a:lnTo>
                <a:lnTo>
                  <a:pt x="29" y="89"/>
                </a:lnTo>
                <a:lnTo>
                  <a:pt x="22" y="87"/>
                </a:lnTo>
                <a:lnTo>
                  <a:pt x="16" y="85"/>
                </a:lnTo>
                <a:lnTo>
                  <a:pt x="11" y="82"/>
                </a:lnTo>
                <a:lnTo>
                  <a:pt x="7" y="77"/>
                </a:lnTo>
                <a:lnTo>
                  <a:pt x="3" y="69"/>
                </a:lnTo>
                <a:lnTo>
                  <a:pt x="2" y="62"/>
                </a:lnTo>
                <a:lnTo>
                  <a:pt x="0" y="53"/>
                </a:lnTo>
                <a:lnTo>
                  <a:pt x="0" y="45"/>
                </a:lnTo>
                <a:close/>
                <a:moveTo>
                  <a:pt x="13" y="45"/>
                </a:moveTo>
                <a:lnTo>
                  <a:pt x="13" y="50"/>
                </a:lnTo>
                <a:lnTo>
                  <a:pt x="15" y="55"/>
                </a:lnTo>
                <a:lnTo>
                  <a:pt x="15" y="61"/>
                </a:lnTo>
                <a:lnTo>
                  <a:pt x="16" y="66"/>
                </a:lnTo>
                <a:lnTo>
                  <a:pt x="18" y="69"/>
                </a:lnTo>
                <a:lnTo>
                  <a:pt x="22" y="73"/>
                </a:lnTo>
                <a:lnTo>
                  <a:pt x="24" y="75"/>
                </a:lnTo>
                <a:lnTo>
                  <a:pt x="29" y="75"/>
                </a:lnTo>
                <a:lnTo>
                  <a:pt x="33" y="75"/>
                </a:lnTo>
                <a:lnTo>
                  <a:pt x="37" y="73"/>
                </a:lnTo>
                <a:lnTo>
                  <a:pt x="40" y="69"/>
                </a:lnTo>
                <a:lnTo>
                  <a:pt x="42" y="66"/>
                </a:lnTo>
                <a:lnTo>
                  <a:pt x="42" y="61"/>
                </a:lnTo>
                <a:lnTo>
                  <a:pt x="44" y="55"/>
                </a:lnTo>
                <a:lnTo>
                  <a:pt x="44" y="50"/>
                </a:lnTo>
                <a:lnTo>
                  <a:pt x="44" y="45"/>
                </a:lnTo>
                <a:lnTo>
                  <a:pt x="44" y="39"/>
                </a:lnTo>
                <a:lnTo>
                  <a:pt x="44" y="34"/>
                </a:lnTo>
                <a:lnTo>
                  <a:pt x="42" y="29"/>
                </a:lnTo>
                <a:lnTo>
                  <a:pt x="42" y="23"/>
                </a:lnTo>
                <a:lnTo>
                  <a:pt x="40" y="20"/>
                </a:lnTo>
                <a:lnTo>
                  <a:pt x="37" y="16"/>
                </a:lnTo>
                <a:lnTo>
                  <a:pt x="33" y="14"/>
                </a:lnTo>
                <a:lnTo>
                  <a:pt x="29" y="14"/>
                </a:lnTo>
                <a:lnTo>
                  <a:pt x="24" y="14"/>
                </a:lnTo>
                <a:lnTo>
                  <a:pt x="22" y="16"/>
                </a:lnTo>
                <a:lnTo>
                  <a:pt x="18" y="20"/>
                </a:lnTo>
                <a:lnTo>
                  <a:pt x="16" y="23"/>
                </a:lnTo>
                <a:lnTo>
                  <a:pt x="15" y="29"/>
                </a:lnTo>
                <a:lnTo>
                  <a:pt x="15" y="34"/>
                </a:lnTo>
                <a:lnTo>
                  <a:pt x="13" y="39"/>
                </a:lnTo>
                <a:lnTo>
                  <a:pt x="13" y="45"/>
                </a:lnTo>
                <a:close/>
              </a:path>
            </a:pathLst>
          </a:custGeom>
          <a:solidFill>
            <a:srgbClr val="FFFFFF"/>
          </a:solidFill>
          <a:ln w="9525">
            <a:noFill/>
            <a:round/>
            <a:headEnd/>
            <a:tailEnd/>
          </a:ln>
        </p:spPr>
        <p:txBody>
          <a:bodyPr/>
          <a:lstStyle/>
          <a:p>
            <a:pPr>
              <a:defRPr/>
            </a:pPr>
            <a:endParaRPr lang="en-US"/>
          </a:p>
        </p:txBody>
      </p:sp>
      <p:sp>
        <p:nvSpPr>
          <p:cNvPr id="3104" name="Freeform 32"/>
          <p:cNvSpPr>
            <a:spLocks/>
          </p:cNvSpPr>
          <p:nvPr/>
        </p:nvSpPr>
        <p:spPr bwMode="auto">
          <a:xfrm>
            <a:off x="5507038" y="6607175"/>
            <a:ext cx="61912" cy="134938"/>
          </a:xfrm>
          <a:custGeom>
            <a:avLst/>
            <a:gdLst/>
            <a:ahLst/>
            <a:cxnLst>
              <a:cxn ang="0">
                <a:pos x="0" y="85"/>
              </a:cxn>
              <a:cxn ang="0">
                <a:pos x="0" y="0"/>
              </a:cxn>
              <a:cxn ang="0">
                <a:pos x="13" y="0"/>
              </a:cxn>
              <a:cxn ang="0">
                <a:pos x="13" y="71"/>
              </a:cxn>
              <a:cxn ang="0">
                <a:pos x="39" y="71"/>
              </a:cxn>
              <a:cxn ang="0">
                <a:pos x="39" y="85"/>
              </a:cxn>
              <a:cxn ang="0">
                <a:pos x="0" y="85"/>
              </a:cxn>
            </a:cxnLst>
            <a:rect l="0" t="0" r="r" b="b"/>
            <a:pathLst>
              <a:path w="39" h="85">
                <a:moveTo>
                  <a:pt x="0" y="85"/>
                </a:moveTo>
                <a:lnTo>
                  <a:pt x="0" y="0"/>
                </a:lnTo>
                <a:lnTo>
                  <a:pt x="13" y="0"/>
                </a:lnTo>
                <a:lnTo>
                  <a:pt x="13" y="71"/>
                </a:lnTo>
                <a:lnTo>
                  <a:pt x="39" y="71"/>
                </a:lnTo>
                <a:lnTo>
                  <a:pt x="39" y="85"/>
                </a:lnTo>
                <a:lnTo>
                  <a:pt x="0" y="85"/>
                </a:lnTo>
                <a:close/>
              </a:path>
            </a:pathLst>
          </a:custGeom>
          <a:solidFill>
            <a:srgbClr val="FFFFFF"/>
          </a:solidFill>
          <a:ln w="9525">
            <a:noFill/>
            <a:round/>
            <a:headEnd/>
            <a:tailEnd/>
          </a:ln>
        </p:spPr>
        <p:txBody>
          <a:bodyPr/>
          <a:lstStyle/>
          <a:p>
            <a:pPr>
              <a:defRPr/>
            </a:pPr>
            <a:endParaRPr lang="en-US"/>
          </a:p>
        </p:txBody>
      </p:sp>
      <p:sp>
        <p:nvSpPr>
          <p:cNvPr id="3105" name="Freeform 33"/>
          <p:cNvSpPr>
            <a:spLocks/>
          </p:cNvSpPr>
          <p:nvPr/>
        </p:nvSpPr>
        <p:spPr bwMode="auto">
          <a:xfrm>
            <a:off x="5665788" y="6607175"/>
            <a:ext cx="85725" cy="138113"/>
          </a:xfrm>
          <a:custGeom>
            <a:avLst/>
            <a:gdLst/>
            <a:ahLst/>
            <a:cxnLst>
              <a:cxn ang="0">
                <a:pos x="54" y="0"/>
              </a:cxn>
              <a:cxn ang="0">
                <a:pos x="54" y="53"/>
              </a:cxn>
              <a:cxn ang="0">
                <a:pos x="52" y="60"/>
              </a:cxn>
              <a:cxn ang="0">
                <a:pos x="50" y="67"/>
              </a:cxn>
              <a:cxn ang="0">
                <a:pos x="48" y="73"/>
              </a:cxn>
              <a:cxn ang="0">
                <a:pos x="44" y="78"/>
              </a:cxn>
              <a:cxn ang="0">
                <a:pos x="41" y="82"/>
              </a:cxn>
              <a:cxn ang="0">
                <a:pos x="37" y="83"/>
              </a:cxn>
              <a:cxn ang="0">
                <a:pos x="31" y="85"/>
              </a:cxn>
              <a:cxn ang="0">
                <a:pos x="26" y="87"/>
              </a:cxn>
              <a:cxn ang="0">
                <a:pos x="20" y="85"/>
              </a:cxn>
              <a:cxn ang="0">
                <a:pos x="15" y="83"/>
              </a:cxn>
              <a:cxn ang="0">
                <a:pos x="11" y="82"/>
              </a:cxn>
              <a:cxn ang="0">
                <a:pos x="7" y="78"/>
              </a:cxn>
              <a:cxn ang="0">
                <a:pos x="4" y="73"/>
              </a:cxn>
              <a:cxn ang="0">
                <a:pos x="2" y="67"/>
              </a:cxn>
              <a:cxn ang="0">
                <a:pos x="0" y="60"/>
              </a:cxn>
              <a:cxn ang="0">
                <a:pos x="0" y="53"/>
              </a:cxn>
              <a:cxn ang="0">
                <a:pos x="0" y="0"/>
              </a:cxn>
              <a:cxn ang="0">
                <a:pos x="13" y="0"/>
              </a:cxn>
              <a:cxn ang="0">
                <a:pos x="13" y="46"/>
              </a:cxn>
              <a:cxn ang="0">
                <a:pos x="13" y="51"/>
              </a:cxn>
              <a:cxn ang="0">
                <a:pos x="13" y="57"/>
              </a:cxn>
              <a:cxn ang="0">
                <a:pos x="13" y="60"/>
              </a:cxn>
              <a:cxn ang="0">
                <a:pos x="15" y="66"/>
              </a:cxn>
              <a:cxn ang="0">
                <a:pos x="17" y="69"/>
              </a:cxn>
              <a:cxn ang="0">
                <a:pos x="18" y="71"/>
              </a:cxn>
              <a:cxn ang="0">
                <a:pos x="22" y="73"/>
              </a:cxn>
              <a:cxn ang="0">
                <a:pos x="26" y="73"/>
              </a:cxn>
              <a:cxn ang="0">
                <a:pos x="30" y="73"/>
              </a:cxn>
              <a:cxn ang="0">
                <a:pos x="33" y="71"/>
              </a:cxn>
              <a:cxn ang="0">
                <a:pos x="37" y="69"/>
              </a:cxn>
              <a:cxn ang="0">
                <a:pos x="37" y="66"/>
              </a:cxn>
              <a:cxn ang="0">
                <a:pos x="39" y="60"/>
              </a:cxn>
              <a:cxn ang="0">
                <a:pos x="39" y="57"/>
              </a:cxn>
              <a:cxn ang="0">
                <a:pos x="39" y="51"/>
              </a:cxn>
              <a:cxn ang="0">
                <a:pos x="39" y="46"/>
              </a:cxn>
              <a:cxn ang="0">
                <a:pos x="39" y="0"/>
              </a:cxn>
              <a:cxn ang="0">
                <a:pos x="54" y="0"/>
              </a:cxn>
            </a:cxnLst>
            <a:rect l="0" t="0" r="r" b="b"/>
            <a:pathLst>
              <a:path w="54" h="87">
                <a:moveTo>
                  <a:pt x="54" y="0"/>
                </a:moveTo>
                <a:lnTo>
                  <a:pt x="54" y="53"/>
                </a:lnTo>
                <a:lnTo>
                  <a:pt x="52" y="60"/>
                </a:lnTo>
                <a:lnTo>
                  <a:pt x="50" y="67"/>
                </a:lnTo>
                <a:lnTo>
                  <a:pt x="48" y="73"/>
                </a:lnTo>
                <a:lnTo>
                  <a:pt x="44" y="78"/>
                </a:lnTo>
                <a:lnTo>
                  <a:pt x="41" y="82"/>
                </a:lnTo>
                <a:lnTo>
                  <a:pt x="37" y="83"/>
                </a:lnTo>
                <a:lnTo>
                  <a:pt x="31" y="85"/>
                </a:lnTo>
                <a:lnTo>
                  <a:pt x="26" y="87"/>
                </a:lnTo>
                <a:lnTo>
                  <a:pt x="20" y="85"/>
                </a:lnTo>
                <a:lnTo>
                  <a:pt x="15" y="83"/>
                </a:lnTo>
                <a:lnTo>
                  <a:pt x="11" y="82"/>
                </a:lnTo>
                <a:lnTo>
                  <a:pt x="7" y="78"/>
                </a:lnTo>
                <a:lnTo>
                  <a:pt x="4" y="73"/>
                </a:lnTo>
                <a:lnTo>
                  <a:pt x="2" y="67"/>
                </a:lnTo>
                <a:lnTo>
                  <a:pt x="0" y="60"/>
                </a:lnTo>
                <a:lnTo>
                  <a:pt x="0" y="53"/>
                </a:lnTo>
                <a:lnTo>
                  <a:pt x="0" y="0"/>
                </a:lnTo>
                <a:lnTo>
                  <a:pt x="13" y="0"/>
                </a:lnTo>
                <a:lnTo>
                  <a:pt x="13" y="46"/>
                </a:lnTo>
                <a:lnTo>
                  <a:pt x="13" y="51"/>
                </a:lnTo>
                <a:lnTo>
                  <a:pt x="13" y="57"/>
                </a:lnTo>
                <a:lnTo>
                  <a:pt x="13" y="60"/>
                </a:lnTo>
                <a:lnTo>
                  <a:pt x="15" y="66"/>
                </a:lnTo>
                <a:lnTo>
                  <a:pt x="17" y="69"/>
                </a:lnTo>
                <a:lnTo>
                  <a:pt x="18" y="71"/>
                </a:lnTo>
                <a:lnTo>
                  <a:pt x="22" y="73"/>
                </a:lnTo>
                <a:lnTo>
                  <a:pt x="26" y="73"/>
                </a:lnTo>
                <a:lnTo>
                  <a:pt x="30" y="73"/>
                </a:lnTo>
                <a:lnTo>
                  <a:pt x="33" y="71"/>
                </a:lnTo>
                <a:lnTo>
                  <a:pt x="37" y="69"/>
                </a:lnTo>
                <a:lnTo>
                  <a:pt x="37" y="66"/>
                </a:lnTo>
                <a:lnTo>
                  <a:pt x="39" y="60"/>
                </a:lnTo>
                <a:lnTo>
                  <a:pt x="39" y="57"/>
                </a:lnTo>
                <a:lnTo>
                  <a:pt x="39" y="51"/>
                </a:lnTo>
                <a:lnTo>
                  <a:pt x="39" y="46"/>
                </a:lnTo>
                <a:lnTo>
                  <a:pt x="39" y="0"/>
                </a:lnTo>
                <a:lnTo>
                  <a:pt x="54" y="0"/>
                </a:lnTo>
                <a:close/>
              </a:path>
            </a:pathLst>
          </a:custGeom>
          <a:solidFill>
            <a:srgbClr val="FFFFFF"/>
          </a:solidFill>
          <a:ln w="9525">
            <a:noFill/>
            <a:round/>
            <a:headEnd/>
            <a:tailEnd/>
          </a:ln>
        </p:spPr>
        <p:txBody>
          <a:bodyPr/>
          <a:lstStyle/>
          <a:p>
            <a:pPr>
              <a:defRPr/>
            </a:pPr>
            <a:endParaRPr lang="en-US"/>
          </a:p>
        </p:txBody>
      </p:sp>
      <p:sp>
        <p:nvSpPr>
          <p:cNvPr id="3106" name="Freeform 34"/>
          <p:cNvSpPr>
            <a:spLocks/>
          </p:cNvSpPr>
          <p:nvPr/>
        </p:nvSpPr>
        <p:spPr bwMode="auto">
          <a:xfrm>
            <a:off x="5842000" y="6607175"/>
            <a:ext cx="82550" cy="134938"/>
          </a:xfrm>
          <a:custGeom>
            <a:avLst/>
            <a:gdLst/>
            <a:ahLst/>
            <a:cxnLst>
              <a:cxn ang="0">
                <a:pos x="0" y="0"/>
              </a:cxn>
              <a:cxn ang="0">
                <a:pos x="52" y="0"/>
              </a:cxn>
              <a:cxn ang="0">
                <a:pos x="52" y="14"/>
              </a:cxn>
              <a:cxn ang="0">
                <a:pos x="33" y="14"/>
              </a:cxn>
              <a:cxn ang="0">
                <a:pos x="33" y="85"/>
              </a:cxn>
              <a:cxn ang="0">
                <a:pos x="18" y="85"/>
              </a:cxn>
              <a:cxn ang="0">
                <a:pos x="18" y="14"/>
              </a:cxn>
              <a:cxn ang="0">
                <a:pos x="0" y="14"/>
              </a:cxn>
              <a:cxn ang="0">
                <a:pos x="0" y="0"/>
              </a:cxn>
            </a:cxnLst>
            <a:rect l="0" t="0" r="r" b="b"/>
            <a:pathLst>
              <a:path w="52" h="85">
                <a:moveTo>
                  <a:pt x="0" y="0"/>
                </a:moveTo>
                <a:lnTo>
                  <a:pt x="52" y="0"/>
                </a:lnTo>
                <a:lnTo>
                  <a:pt x="52" y="14"/>
                </a:lnTo>
                <a:lnTo>
                  <a:pt x="33" y="14"/>
                </a:lnTo>
                <a:lnTo>
                  <a:pt x="33" y="85"/>
                </a:lnTo>
                <a:lnTo>
                  <a:pt x="18" y="85"/>
                </a:lnTo>
                <a:lnTo>
                  <a:pt x="18" y="14"/>
                </a:lnTo>
                <a:lnTo>
                  <a:pt x="0" y="14"/>
                </a:lnTo>
                <a:lnTo>
                  <a:pt x="0" y="0"/>
                </a:lnTo>
                <a:close/>
              </a:path>
            </a:pathLst>
          </a:custGeom>
          <a:solidFill>
            <a:srgbClr val="FFFFFF"/>
          </a:solidFill>
          <a:ln w="9525">
            <a:noFill/>
            <a:round/>
            <a:headEnd/>
            <a:tailEnd/>
          </a:ln>
        </p:spPr>
        <p:txBody>
          <a:bodyPr/>
          <a:lstStyle/>
          <a:p>
            <a:pPr>
              <a:defRPr/>
            </a:pPr>
            <a:endParaRPr lang="en-US"/>
          </a:p>
        </p:txBody>
      </p:sp>
      <p:sp>
        <p:nvSpPr>
          <p:cNvPr id="3107" name="Rectangle 35"/>
          <p:cNvSpPr>
            <a:spLocks noChangeArrowheads="1"/>
          </p:cNvSpPr>
          <p:nvPr/>
        </p:nvSpPr>
        <p:spPr bwMode="auto">
          <a:xfrm>
            <a:off x="6015038" y="6607175"/>
            <a:ext cx="20637" cy="134938"/>
          </a:xfrm>
          <a:prstGeom prst="rect">
            <a:avLst/>
          </a:prstGeom>
          <a:solidFill>
            <a:srgbClr val="FFFFFF"/>
          </a:solidFill>
          <a:ln w="9525">
            <a:noFill/>
            <a:miter lim="800000"/>
            <a:headEnd/>
            <a:tailEnd/>
          </a:ln>
        </p:spPr>
        <p:txBody>
          <a:bodyPr/>
          <a:lstStyle/>
          <a:p>
            <a:pPr>
              <a:defRPr/>
            </a:pPr>
            <a:endParaRPr lang="en-US"/>
          </a:p>
        </p:txBody>
      </p:sp>
      <p:sp>
        <p:nvSpPr>
          <p:cNvPr id="3108" name="Freeform 36"/>
          <p:cNvSpPr>
            <a:spLocks noEditPoints="1"/>
          </p:cNvSpPr>
          <p:nvPr/>
        </p:nvSpPr>
        <p:spPr bwMode="auto">
          <a:xfrm>
            <a:off x="6132513" y="6604000"/>
            <a:ext cx="93662" cy="141288"/>
          </a:xfrm>
          <a:custGeom>
            <a:avLst/>
            <a:gdLst/>
            <a:ahLst/>
            <a:cxnLst>
              <a:cxn ang="0">
                <a:pos x="0" y="36"/>
              </a:cxn>
              <a:cxn ang="0">
                <a:pos x="4" y="20"/>
              </a:cxn>
              <a:cxn ang="0">
                <a:pos x="11" y="7"/>
              </a:cxn>
              <a:cxn ang="0">
                <a:pos x="22" y="2"/>
              </a:cxn>
              <a:cxn ang="0">
                <a:pos x="35" y="2"/>
              </a:cxn>
              <a:cxn ang="0">
                <a:pos x="48" y="7"/>
              </a:cxn>
              <a:cxn ang="0">
                <a:pos x="54" y="20"/>
              </a:cxn>
              <a:cxn ang="0">
                <a:pos x="57" y="36"/>
              </a:cxn>
              <a:cxn ang="0">
                <a:pos x="57" y="53"/>
              </a:cxn>
              <a:cxn ang="0">
                <a:pos x="54" y="69"/>
              </a:cxn>
              <a:cxn ang="0">
                <a:pos x="48" y="82"/>
              </a:cxn>
              <a:cxn ang="0">
                <a:pos x="35" y="87"/>
              </a:cxn>
              <a:cxn ang="0">
                <a:pos x="22" y="87"/>
              </a:cxn>
              <a:cxn ang="0">
                <a:pos x="11" y="82"/>
              </a:cxn>
              <a:cxn ang="0">
                <a:pos x="4" y="69"/>
              </a:cxn>
              <a:cxn ang="0">
                <a:pos x="0" y="53"/>
              </a:cxn>
              <a:cxn ang="0">
                <a:pos x="13" y="45"/>
              </a:cxn>
              <a:cxn ang="0">
                <a:pos x="13" y="55"/>
              </a:cxn>
              <a:cxn ang="0">
                <a:pos x="17" y="66"/>
              </a:cxn>
              <a:cxn ang="0">
                <a:pos x="20" y="73"/>
              </a:cxn>
              <a:cxn ang="0">
                <a:pos x="30" y="75"/>
              </a:cxn>
              <a:cxn ang="0">
                <a:pos x="37" y="73"/>
              </a:cxn>
              <a:cxn ang="0">
                <a:pos x="41" y="66"/>
              </a:cxn>
              <a:cxn ang="0">
                <a:pos x="44" y="55"/>
              </a:cxn>
              <a:cxn ang="0">
                <a:pos x="44" y="45"/>
              </a:cxn>
              <a:cxn ang="0">
                <a:pos x="44" y="34"/>
              </a:cxn>
              <a:cxn ang="0">
                <a:pos x="41" y="23"/>
              </a:cxn>
              <a:cxn ang="0">
                <a:pos x="37" y="16"/>
              </a:cxn>
              <a:cxn ang="0">
                <a:pos x="30" y="14"/>
              </a:cxn>
              <a:cxn ang="0">
                <a:pos x="20" y="16"/>
              </a:cxn>
              <a:cxn ang="0">
                <a:pos x="17" y="23"/>
              </a:cxn>
              <a:cxn ang="0">
                <a:pos x="13" y="34"/>
              </a:cxn>
              <a:cxn ang="0">
                <a:pos x="13" y="45"/>
              </a:cxn>
            </a:cxnLst>
            <a:rect l="0" t="0" r="r" b="b"/>
            <a:pathLst>
              <a:path w="59" h="89">
                <a:moveTo>
                  <a:pt x="0" y="45"/>
                </a:moveTo>
                <a:lnTo>
                  <a:pt x="0" y="36"/>
                </a:lnTo>
                <a:lnTo>
                  <a:pt x="0" y="27"/>
                </a:lnTo>
                <a:lnTo>
                  <a:pt x="4" y="20"/>
                </a:lnTo>
                <a:lnTo>
                  <a:pt x="6" y="12"/>
                </a:lnTo>
                <a:lnTo>
                  <a:pt x="11" y="7"/>
                </a:lnTo>
                <a:lnTo>
                  <a:pt x="15" y="4"/>
                </a:lnTo>
                <a:lnTo>
                  <a:pt x="22" y="2"/>
                </a:lnTo>
                <a:lnTo>
                  <a:pt x="30" y="0"/>
                </a:lnTo>
                <a:lnTo>
                  <a:pt x="35" y="2"/>
                </a:lnTo>
                <a:lnTo>
                  <a:pt x="43" y="4"/>
                </a:lnTo>
                <a:lnTo>
                  <a:pt x="48" y="7"/>
                </a:lnTo>
                <a:lnTo>
                  <a:pt x="52" y="12"/>
                </a:lnTo>
                <a:lnTo>
                  <a:pt x="54" y="20"/>
                </a:lnTo>
                <a:lnTo>
                  <a:pt x="57" y="27"/>
                </a:lnTo>
                <a:lnTo>
                  <a:pt x="57" y="36"/>
                </a:lnTo>
                <a:lnTo>
                  <a:pt x="59" y="45"/>
                </a:lnTo>
                <a:lnTo>
                  <a:pt x="57" y="53"/>
                </a:lnTo>
                <a:lnTo>
                  <a:pt x="57" y="62"/>
                </a:lnTo>
                <a:lnTo>
                  <a:pt x="54" y="69"/>
                </a:lnTo>
                <a:lnTo>
                  <a:pt x="52" y="77"/>
                </a:lnTo>
                <a:lnTo>
                  <a:pt x="48" y="82"/>
                </a:lnTo>
                <a:lnTo>
                  <a:pt x="43" y="85"/>
                </a:lnTo>
                <a:lnTo>
                  <a:pt x="35" y="87"/>
                </a:lnTo>
                <a:lnTo>
                  <a:pt x="30" y="89"/>
                </a:lnTo>
                <a:lnTo>
                  <a:pt x="22" y="87"/>
                </a:lnTo>
                <a:lnTo>
                  <a:pt x="15" y="85"/>
                </a:lnTo>
                <a:lnTo>
                  <a:pt x="11" y="82"/>
                </a:lnTo>
                <a:lnTo>
                  <a:pt x="6" y="77"/>
                </a:lnTo>
                <a:lnTo>
                  <a:pt x="4" y="69"/>
                </a:lnTo>
                <a:lnTo>
                  <a:pt x="0" y="62"/>
                </a:lnTo>
                <a:lnTo>
                  <a:pt x="0" y="53"/>
                </a:lnTo>
                <a:lnTo>
                  <a:pt x="0" y="45"/>
                </a:lnTo>
                <a:close/>
                <a:moveTo>
                  <a:pt x="13" y="45"/>
                </a:moveTo>
                <a:lnTo>
                  <a:pt x="13" y="50"/>
                </a:lnTo>
                <a:lnTo>
                  <a:pt x="13" y="55"/>
                </a:lnTo>
                <a:lnTo>
                  <a:pt x="15" y="61"/>
                </a:lnTo>
                <a:lnTo>
                  <a:pt x="17" y="66"/>
                </a:lnTo>
                <a:lnTo>
                  <a:pt x="19" y="69"/>
                </a:lnTo>
                <a:lnTo>
                  <a:pt x="20" y="73"/>
                </a:lnTo>
                <a:lnTo>
                  <a:pt x="24" y="75"/>
                </a:lnTo>
                <a:lnTo>
                  <a:pt x="30" y="75"/>
                </a:lnTo>
                <a:lnTo>
                  <a:pt x="33" y="75"/>
                </a:lnTo>
                <a:lnTo>
                  <a:pt x="37" y="73"/>
                </a:lnTo>
                <a:lnTo>
                  <a:pt x="39" y="69"/>
                </a:lnTo>
                <a:lnTo>
                  <a:pt x="41" y="66"/>
                </a:lnTo>
                <a:lnTo>
                  <a:pt x="43" y="61"/>
                </a:lnTo>
                <a:lnTo>
                  <a:pt x="44" y="55"/>
                </a:lnTo>
                <a:lnTo>
                  <a:pt x="44" y="50"/>
                </a:lnTo>
                <a:lnTo>
                  <a:pt x="44" y="45"/>
                </a:lnTo>
                <a:lnTo>
                  <a:pt x="44" y="39"/>
                </a:lnTo>
                <a:lnTo>
                  <a:pt x="44" y="34"/>
                </a:lnTo>
                <a:lnTo>
                  <a:pt x="43" y="29"/>
                </a:lnTo>
                <a:lnTo>
                  <a:pt x="41" y="23"/>
                </a:lnTo>
                <a:lnTo>
                  <a:pt x="39" y="20"/>
                </a:lnTo>
                <a:lnTo>
                  <a:pt x="37" y="16"/>
                </a:lnTo>
                <a:lnTo>
                  <a:pt x="33" y="14"/>
                </a:lnTo>
                <a:lnTo>
                  <a:pt x="30" y="14"/>
                </a:lnTo>
                <a:lnTo>
                  <a:pt x="24" y="14"/>
                </a:lnTo>
                <a:lnTo>
                  <a:pt x="20" y="16"/>
                </a:lnTo>
                <a:lnTo>
                  <a:pt x="19" y="20"/>
                </a:lnTo>
                <a:lnTo>
                  <a:pt x="17" y="23"/>
                </a:lnTo>
                <a:lnTo>
                  <a:pt x="15" y="29"/>
                </a:lnTo>
                <a:lnTo>
                  <a:pt x="13" y="34"/>
                </a:lnTo>
                <a:lnTo>
                  <a:pt x="13" y="39"/>
                </a:lnTo>
                <a:lnTo>
                  <a:pt x="13" y="45"/>
                </a:lnTo>
                <a:close/>
              </a:path>
            </a:pathLst>
          </a:custGeom>
          <a:solidFill>
            <a:srgbClr val="FFFFFF"/>
          </a:solidFill>
          <a:ln w="9525">
            <a:noFill/>
            <a:round/>
            <a:headEnd/>
            <a:tailEnd/>
          </a:ln>
        </p:spPr>
        <p:txBody>
          <a:bodyPr/>
          <a:lstStyle/>
          <a:p>
            <a:pPr>
              <a:defRPr/>
            </a:pPr>
            <a:endParaRPr lang="en-US"/>
          </a:p>
        </p:txBody>
      </p:sp>
      <p:sp>
        <p:nvSpPr>
          <p:cNvPr id="3109" name="Freeform 37"/>
          <p:cNvSpPr>
            <a:spLocks/>
          </p:cNvSpPr>
          <p:nvPr/>
        </p:nvSpPr>
        <p:spPr bwMode="auto">
          <a:xfrm>
            <a:off x="6319838" y="6607175"/>
            <a:ext cx="92075" cy="134938"/>
          </a:xfrm>
          <a:custGeom>
            <a:avLst/>
            <a:gdLst/>
            <a:ahLst/>
            <a:cxnLst>
              <a:cxn ang="0">
                <a:pos x="37" y="85"/>
              </a:cxn>
              <a:cxn ang="0">
                <a:pos x="13" y="14"/>
              </a:cxn>
              <a:cxn ang="0">
                <a:pos x="13" y="14"/>
              </a:cxn>
              <a:cxn ang="0">
                <a:pos x="13" y="85"/>
              </a:cxn>
              <a:cxn ang="0">
                <a:pos x="0" y="85"/>
              </a:cxn>
              <a:cxn ang="0">
                <a:pos x="0" y="0"/>
              </a:cxn>
              <a:cxn ang="0">
                <a:pos x="21" y="0"/>
              </a:cxn>
              <a:cxn ang="0">
                <a:pos x="45" y="67"/>
              </a:cxn>
              <a:cxn ang="0">
                <a:pos x="45" y="66"/>
              </a:cxn>
              <a:cxn ang="0">
                <a:pos x="45" y="0"/>
              </a:cxn>
              <a:cxn ang="0">
                <a:pos x="58" y="0"/>
              </a:cxn>
              <a:cxn ang="0">
                <a:pos x="58" y="85"/>
              </a:cxn>
              <a:cxn ang="0">
                <a:pos x="37" y="85"/>
              </a:cxn>
            </a:cxnLst>
            <a:rect l="0" t="0" r="r" b="b"/>
            <a:pathLst>
              <a:path w="58" h="85">
                <a:moveTo>
                  <a:pt x="37" y="85"/>
                </a:moveTo>
                <a:lnTo>
                  <a:pt x="13" y="14"/>
                </a:lnTo>
                <a:lnTo>
                  <a:pt x="13" y="14"/>
                </a:lnTo>
                <a:lnTo>
                  <a:pt x="13" y="85"/>
                </a:lnTo>
                <a:lnTo>
                  <a:pt x="0" y="85"/>
                </a:lnTo>
                <a:lnTo>
                  <a:pt x="0" y="0"/>
                </a:lnTo>
                <a:lnTo>
                  <a:pt x="21" y="0"/>
                </a:lnTo>
                <a:lnTo>
                  <a:pt x="45" y="67"/>
                </a:lnTo>
                <a:lnTo>
                  <a:pt x="45" y="66"/>
                </a:lnTo>
                <a:lnTo>
                  <a:pt x="45" y="0"/>
                </a:lnTo>
                <a:lnTo>
                  <a:pt x="58" y="0"/>
                </a:lnTo>
                <a:lnTo>
                  <a:pt x="58" y="85"/>
                </a:lnTo>
                <a:lnTo>
                  <a:pt x="37" y="85"/>
                </a:lnTo>
                <a:close/>
              </a:path>
            </a:pathLst>
          </a:custGeom>
          <a:solidFill>
            <a:srgbClr val="FFFFFF"/>
          </a:solidFill>
          <a:ln w="9525">
            <a:noFill/>
            <a:round/>
            <a:headEnd/>
            <a:tailEnd/>
          </a:ln>
        </p:spPr>
        <p:txBody>
          <a:bodyPr/>
          <a:lstStyle/>
          <a:p>
            <a:pPr>
              <a:defRPr/>
            </a:pPr>
            <a:endParaRPr lang="en-US"/>
          </a:p>
        </p:txBody>
      </p:sp>
      <p:sp>
        <p:nvSpPr>
          <p:cNvPr id="3110" name="Freeform 38"/>
          <p:cNvSpPr>
            <a:spLocks/>
          </p:cNvSpPr>
          <p:nvPr/>
        </p:nvSpPr>
        <p:spPr bwMode="auto">
          <a:xfrm>
            <a:off x="6505575" y="6604000"/>
            <a:ext cx="79375" cy="141288"/>
          </a:xfrm>
          <a:custGeom>
            <a:avLst/>
            <a:gdLst/>
            <a:ahLst/>
            <a:cxnLst>
              <a:cxn ang="0">
                <a:pos x="35" y="23"/>
              </a:cxn>
              <a:cxn ang="0">
                <a:pos x="33" y="18"/>
              </a:cxn>
              <a:cxn ang="0">
                <a:pos x="31" y="16"/>
              </a:cxn>
              <a:cxn ang="0">
                <a:pos x="28" y="14"/>
              </a:cxn>
              <a:cxn ang="0">
                <a:pos x="24" y="14"/>
              </a:cxn>
              <a:cxn ang="0">
                <a:pos x="20" y="14"/>
              </a:cxn>
              <a:cxn ang="0">
                <a:pos x="17" y="18"/>
              </a:cxn>
              <a:cxn ang="0">
                <a:pos x="15" y="21"/>
              </a:cxn>
              <a:cxn ang="0">
                <a:pos x="15" y="27"/>
              </a:cxn>
              <a:cxn ang="0">
                <a:pos x="17" y="32"/>
              </a:cxn>
              <a:cxn ang="0">
                <a:pos x="20" y="34"/>
              </a:cxn>
              <a:cxn ang="0">
                <a:pos x="24" y="36"/>
              </a:cxn>
              <a:cxn ang="0">
                <a:pos x="30" y="37"/>
              </a:cxn>
              <a:cxn ang="0">
                <a:pos x="39" y="41"/>
              </a:cxn>
              <a:cxn ang="0">
                <a:pos x="44" y="46"/>
              </a:cxn>
              <a:cxn ang="0">
                <a:pos x="50" y="55"/>
              </a:cxn>
              <a:cxn ang="0">
                <a:pos x="50" y="68"/>
              </a:cxn>
              <a:cxn ang="0">
                <a:pos x="44" y="78"/>
              </a:cxn>
              <a:cxn ang="0">
                <a:pos x="37" y="85"/>
              </a:cxn>
              <a:cxn ang="0">
                <a:pos x="28" y="87"/>
              </a:cxn>
              <a:cxn ang="0">
                <a:pos x="19" y="87"/>
              </a:cxn>
              <a:cxn ang="0">
                <a:pos x="9" y="85"/>
              </a:cxn>
              <a:cxn ang="0">
                <a:pos x="4" y="78"/>
              </a:cxn>
              <a:cxn ang="0">
                <a:pos x="0" y="68"/>
              </a:cxn>
              <a:cxn ang="0">
                <a:pos x="13" y="59"/>
              </a:cxn>
              <a:cxn ang="0">
                <a:pos x="13" y="66"/>
              </a:cxn>
              <a:cxn ang="0">
                <a:pos x="15" y="71"/>
              </a:cxn>
              <a:cxn ang="0">
                <a:pos x="19" y="75"/>
              </a:cxn>
              <a:cxn ang="0">
                <a:pos x="24" y="75"/>
              </a:cxn>
              <a:cxn ang="0">
                <a:pos x="28" y="75"/>
              </a:cxn>
              <a:cxn ang="0">
                <a:pos x="31" y="73"/>
              </a:cxn>
              <a:cxn ang="0">
                <a:pos x="35" y="69"/>
              </a:cxn>
              <a:cxn ang="0">
                <a:pos x="35" y="64"/>
              </a:cxn>
              <a:cxn ang="0">
                <a:pos x="35" y="59"/>
              </a:cxn>
              <a:cxn ang="0">
                <a:pos x="31" y="55"/>
              </a:cxn>
              <a:cxn ang="0">
                <a:pos x="26" y="53"/>
              </a:cxn>
              <a:cxn ang="0">
                <a:pos x="22" y="52"/>
              </a:cxn>
              <a:cxn ang="0">
                <a:pos x="15" y="48"/>
              </a:cxn>
              <a:cxn ang="0">
                <a:pos x="7" y="45"/>
              </a:cxn>
              <a:cxn ang="0">
                <a:pos x="4" y="37"/>
              </a:cxn>
              <a:cxn ang="0">
                <a:pos x="2" y="29"/>
              </a:cxn>
              <a:cxn ang="0">
                <a:pos x="4" y="16"/>
              </a:cxn>
              <a:cxn ang="0">
                <a:pos x="9" y="7"/>
              </a:cxn>
              <a:cxn ang="0">
                <a:pos x="17" y="2"/>
              </a:cxn>
              <a:cxn ang="0">
                <a:pos x="28" y="0"/>
              </a:cxn>
              <a:cxn ang="0">
                <a:pos x="35" y="2"/>
              </a:cxn>
              <a:cxn ang="0">
                <a:pos x="43" y="7"/>
              </a:cxn>
              <a:cxn ang="0">
                <a:pos x="46" y="14"/>
              </a:cxn>
              <a:cxn ang="0">
                <a:pos x="48" y="27"/>
              </a:cxn>
            </a:cxnLst>
            <a:rect l="0" t="0" r="r" b="b"/>
            <a:pathLst>
              <a:path w="50" h="89">
                <a:moveTo>
                  <a:pt x="35" y="27"/>
                </a:moveTo>
                <a:lnTo>
                  <a:pt x="35" y="23"/>
                </a:lnTo>
                <a:lnTo>
                  <a:pt x="35" y="21"/>
                </a:lnTo>
                <a:lnTo>
                  <a:pt x="33" y="18"/>
                </a:lnTo>
                <a:lnTo>
                  <a:pt x="33" y="16"/>
                </a:lnTo>
                <a:lnTo>
                  <a:pt x="31" y="16"/>
                </a:lnTo>
                <a:lnTo>
                  <a:pt x="30" y="14"/>
                </a:lnTo>
                <a:lnTo>
                  <a:pt x="28" y="14"/>
                </a:lnTo>
                <a:lnTo>
                  <a:pt x="26" y="14"/>
                </a:lnTo>
                <a:lnTo>
                  <a:pt x="24" y="14"/>
                </a:lnTo>
                <a:lnTo>
                  <a:pt x="22" y="14"/>
                </a:lnTo>
                <a:lnTo>
                  <a:pt x="20" y="14"/>
                </a:lnTo>
                <a:lnTo>
                  <a:pt x="19" y="16"/>
                </a:lnTo>
                <a:lnTo>
                  <a:pt x="17" y="18"/>
                </a:lnTo>
                <a:lnTo>
                  <a:pt x="17" y="20"/>
                </a:lnTo>
                <a:lnTo>
                  <a:pt x="15" y="21"/>
                </a:lnTo>
                <a:lnTo>
                  <a:pt x="15" y="25"/>
                </a:lnTo>
                <a:lnTo>
                  <a:pt x="15" y="27"/>
                </a:lnTo>
                <a:lnTo>
                  <a:pt x="17" y="30"/>
                </a:lnTo>
                <a:lnTo>
                  <a:pt x="17" y="32"/>
                </a:lnTo>
                <a:lnTo>
                  <a:pt x="19" y="34"/>
                </a:lnTo>
                <a:lnTo>
                  <a:pt x="20" y="34"/>
                </a:lnTo>
                <a:lnTo>
                  <a:pt x="22" y="36"/>
                </a:lnTo>
                <a:lnTo>
                  <a:pt x="24" y="36"/>
                </a:lnTo>
                <a:lnTo>
                  <a:pt x="26" y="36"/>
                </a:lnTo>
                <a:lnTo>
                  <a:pt x="30" y="37"/>
                </a:lnTo>
                <a:lnTo>
                  <a:pt x="35" y="39"/>
                </a:lnTo>
                <a:lnTo>
                  <a:pt x="39" y="41"/>
                </a:lnTo>
                <a:lnTo>
                  <a:pt x="43" y="43"/>
                </a:lnTo>
                <a:lnTo>
                  <a:pt x="44" y="46"/>
                </a:lnTo>
                <a:lnTo>
                  <a:pt x="48" y="50"/>
                </a:lnTo>
                <a:lnTo>
                  <a:pt x="50" y="55"/>
                </a:lnTo>
                <a:lnTo>
                  <a:pt x="50" y="61"/>
                </a:lnTo>
                <a:lnTo>
                  <a:pt x="50" y="68"/>
                </a:lnTo>
                <a:lnTo>
                  <a:pt x="48" y="73"/>
                </a:lnTo>
                <a:lnTo>
                  <a:pt x="44" y="78"/>
                </a:lnTo>
                <a:lnTo>
                  <a:pt x="41" y="82"/>
                </a:lnTo>
                <a:lnTo>
                  <a:pt x="37" y="85"/>
                </a:lnTo>
                <a:lnTo>
                  <a:pt x="33" y="87"/>
                </a:lnTo>
                <a:lnTo>
                  <a:pt x="28" y="87"/>
                </a:lnTo>
                <a:lnTo>
                  <a:pt x="24" y="89"/>
                </a:lnTo>
                <a:lnTo>
                  <a:pt x="19" y="87"/>
                </a:lnTo>
                <a:lnTo>
                  <a:pt x="13" y="87"/>
                </a:lnTo>
                <a:lnTo>
                  <a:pt x="9" y="85"/>
                </a:lnTo>
                <a:lnTo>
                  <a:pt x="6" y="82"/>
                </a:lnTo>
                <a:lnTo>
                  <a:pt x="4" y="78"/>
                </a:lnTo>
                <a:lnTo>
                  <a:pt x="2" y="73"/>
                </a:lnTo>
                <a:lnTo>
                  <a:pt x="0" y="68"/>
                </a:lnTo>
                <a:lnTo>
                  <a:pt x="0" y="59"/>
                </a:lnTo>
                <a:lnTo>
                  <a:pt x="13" y="59"/>
                </a:lnTo>
                <a:lnTo>
                  <a:pt x="13" y="62"/>
                </a:lnTo>
                <a:lnTo>
                  <a:pt x="13" y="66"/>
                </a:lnTo>
                <a:lnTo>
                  <a:pt x="15" y="69"/>
                </a:lnTo>
                <a:lnTo>
                  <a:pt x="15" y="71"/>
                </a:lnTo>
                <a:lnTo>
                  <a:pt x="17" y="73"/>
                </a:lnTo>
                <a:lnTo>
                  <a:pt x="19" y="75"/>
                </a:lnTo>
                <a:lnTo>
                  <a:pt x="20" y="75"/>
                </a:lnTo>
                <a:lnTo>
                  <a:pt x="24" y="75"/>
                </a:lnTo>
                <a:lnTo>
                  <a:pt x="26" y="75"/>
                </a:lnTo>
                <a:lnTo>
                  <a:pt x="28" y="75"/>
                </a:lnTo>
                <a:lnTo>
                  <a:pt x="30" y="75"/>
                </a:lnTo>
                <a:lnTo>
                  <a:pt x="31" y="73"/>
                </a:lnTo>
                <a:lnTo>
                  <a:pt x="33" y="71"/>
                </a:lnTo>
                <a:lnTo>
                  <a:pt x="35" y="69"/>
                </a:lnTo>
                <a:lnTo>
                  <a:pt x="35" y="68"/>
                </a:lnTo>
                <a:lnTo>
                  <a:pt x="35" y="64"/>
                </a:lnTo>
                <a:lnTo>
                  <a:pt x="35" y="61"/>
                </a:lnTo>
                <a:lnTo>
                  <a:pt x="35" y="59"/>
                </a:lnTo>
                <a:lnTo>
                  <a:pt x="33" y="57"/>
                </a:lnTo>
                <a:lnTo>
                  <a:pt x="31" y="55"/>
                </a:lnTo>
                <a:lnTo>
                  <a:pt x="28" y="53"/>
                </a:lnTo>
                <a:lnTo>
                  <a:pt x="26" y="53"/>
                </a:lnTo>
                <a:lnTo>
                  <a:pt x="24" y="52"/>
                </a:lnTo>
                <a:lnTo>
                  <a:pt x="22" y="52"/>
                </a:lnTo>
                <a:lnTo>
                  <a:pt x="19" y="50"/>
                </a:lnTo>
                <a:lnTo>
                  <a:pt x="15" y="48"/>
                </a:lnTo>
                <a:lnTo>
                  <a:pt x="11" y="46"/>
                </a:lnTo>
                <a:lnTo>
                  <a:pt x="7" y="45"/>
                </a:lnTo>
                <a:lnTo>
                  <a:pt x="6" y="41"/>
                </a:lnTo>
                <a:lnTo>
                  <a:pt x="4" y="37"/>
                </a:lnTo>
                <a:lnTo>
                  <a:pt x="2" y="34"/>
                </a:lnTo>
                <a:lnTo>
                  <a:pt x="2" y="29"/>
                </a:lnTo>
                <a:lnTo>
                  <a:pt x="2" y="21"/>
                </a:lnTo>
                <a:lnTo>
                  <a:pt x="4" y="16"/>
                </a:lnTo>
                <a:lnTo>
                  <a:pt x="6" y="11"/>
                </a:lnTo>
                <a:lnTo>
                  <a:pt x="9" y="7"/>
                </a:lnTo>
                <a:lnTo>
                  <a:pt x="13" y="4"/>
                </a:lnTo>
                <a:lnTo>
                  <a:pt x="17" y="2"/>
                </a:lnTo>
                <a:lnTo>
                  <a:pt x="22" y="0"/>
                </a:lnTo>
                <a:lnTo>
                  <a:pt x="28" y="0"/>
                </a:lnTo>
                <a:lnTo>
                  <a:pt x="31" y="0"/>
                </a:lnTo>
                <a:lnTo>
                  <a:pt x="35" y="2"/>
                </a:lnTo>
                <a:lnTo>
                  <a:pt x="39" y="4"/>
                </a:lnTo>
                <a:lnTo>
                  <a:pt x="43" y="7"/>
                </a:lnTo>
                <a:lnTo>
                  <a:pt x="44" y="11"/>
                </a:lnTo>
                <a:lnTo>
                  <a:pt x="46" y="14"/>
                </a:lnTo>
                <a:lnTo>
                  <a:pt x="48" y="20"/>
                </a:lnTo>
                <a:lnTo>
                  <a:pt x="48" y="27"/>
                </a:lnTo>
                <a:lnTo>
                  <a:pt x="35" y="27"/>
                </a:lnTo>
                <a:close/>
              </a:path>
            </a:pathLst>
          </a:custGeom>
          <a:solidFill>
            <a:srgbClr val="FFFFFF"/>
          </a:solidFill>
          <a:ln w="9525">
            <a:noFill/>
            <a:round/>
            <a:headEnd/>
            <a:tailEnd/>
          </a:ln>
        </p:spPr>
        <p:txBody>
          <a:bodyPr/>
          <a:lstStyle/>
          <a:p>
            <a:pPr>
              <a:defRPr/>
            </a:pPr>
            <a:endParaRPr lang="en-US"/>
          </a:p>
        </p:txBody>
      </p:sp>
      <p:sp>
        <p:nvSpPr>
          <p:cNvPr id="3117" name="Rectangle 45"/>
          <p:cNvSpPr>
            <a:spLocks noGrp="1" noChangeArrowheads="1"/>
          </p:cNvSpPr>
          <p:nvPr>
            <p:ph type="sldNum" sz="quarter" idx="4"/>
          </p:nvPr>
        </p:nvSpPr>
        <p:spPr bwMode="auto">
          <a:xfrm>
            <a:off x="67818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DFA7312E-74F7-4AB8-813C-A9C424CA116E}" type="slidenum">
              <a:rPr lang="en-US"/>
              <a:pPr>
                <a:defRPr/>
              </a:pPr>
              <a:t>‹#›</a:t>
            </a:fld>
            <a:endParaRPr lang="en-US"/>
          </a:p>
        </p:txBody>
      </p:sp>
      <p:pic>
        <p:nvPicPr>
          <p:cNvPr id="1058" name="Picture 57" descr="hpa2"/>
          <p:cNvPicPr>
            <a:picLocks noChangeAspect="1" noChangeArrowheads="1"/>
          </p:cNvPicPr>
          <p:nvPr userDrawn="1"/>
        </p:nvPicPr>
        <p:blipFill>
          <a:blip r:embed="rId16" cstate="print"/>
          <a:srcRect/>
          <a:stretch>
            <a:fillRect/>
          </a:stretch>
        </p:blipFill>
        <p:spPr bwMode="auto">
          <a:xfrm>
            <a:off x="76200" y="55563"/>
            <a:ext cx="1295400" cy="1027112"/>
          </a:xfrm>
          <a:prstGeom prst="rect">
            <a:avLst/>
          </a:prstGeom>
          <a:noFill/>
          <a:ln w="9525">
            <a:noFill/>
            <a:miter lim="800000"/>
            <a:headEnd/>
            <a:tailEnd/>
          </a:ln>
        </p:spPr>
      </p:pic>
      <p:pic>
        <p:nvPicPr>
          <p:cNvPr id="1059" name="Picture 58" descr="SlidesLogoBar"/>
          <p:cNvPicPr>
            <a:picLocks noChangeAspect="1" noChangeArrowheads="1"/>
          </p:cNvPicPr>
          <p:nvPr userDrawn="1"/>
        </p:nvPicPr>
        <p:blipFill>
          <a:blip r:embed="rId17" cstate="print"/>
          <a:srcRect/>
          <a:stretch>
            <a:fillRect/>
          </a:stretch>
        </p:blipFill>
        <p:spPr bwMode="auto">
          <a:xfrm>
            <a:off x="0" y="6327775"/>
            <a:ext cx="9144000" cy="530225"/>
          </a:xfrm>
          <a:prstGeom prst="rect">
            <a:avLst/>
          </a:prstGeom>
          <a:noFill/>
          <a:ln w="9525">
            <a:noFill/>
            <a:miter lim="800000"/>
            <a:headEnd/>
            <a:tailEnd/>
          </a:ln>
        </p:spPr>
      </p:pic>
      <p:graphicFrame>
        <p:nvGraphicFramePr>
          <p:cNvPr id="1026" name="Object 59"/>
          <p:cNvGraphicFramePr>
            <a:graphicFrameLocks noChangeAspect="1"/>
          </p:cNvGraphicFramePr>
          <p:nvPr/>
        </p:nvGraphicFramePr>
        <p:xfrm>
          <a:off x="152400" y="6402388"/>
          <a:ext cx="2286000" cy="379412"/>
        </p:xfrm>
        <a:graphic>
          <a:graphicData uri="http://schemas.openxmlformats.org/presentationml/2006/ole">
            <p:oleObj spid="_x0000_s1026" name="Bitmap Image" r:id="rId18" imgW="1895238" imgH="314286" progId="Paint.Picture">
              <p:embed/>
            </p:oleObj>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2800" b="1">
          <a:solidFill>
            <a:schemeClr val="accent2"/>
          </a:solidFill>
          <a:latin typeface="+mj-lt"/>
          <a:ea typeface="+mj-ea"/>
          <a:cs typeface="+mj-cs"/>
        </a:defRPr>
      </a:lvl1pPr>
      <a:lvl2pPr algn="ctr" rtl="0" eaLnBrk="0" fontAlgn="base" hangingPunct="0">
        <a:spcBef>
          <a:spcPct val="0"/>
        </a:spcBef>
        <a:spcAft>
          <a:spcPct val="0"/>
        </a:spcAft>
        <a:defRPr sz="2800" b="1">
          <a:solidFill>
            <a:schemeClr val="accent2"/>
          </a:solidFill>
          <a:latin typeface="Arial" charset="0"/>
        </a:defRPr>
      </a:lvl2pPr>
      <a:lvl3pPr algn="ctr" rtl="0" eaLnBrk="0" fontAlgn="base" hangingPunct="0">
        <a:spcBef>
          <a:spcPct val="0"/>
        </a:spcBef>
        <a:spcAft>
          <a:spcPct val="0"/>
        </a:spcAft>
        <a:defRPr sz="2800" b="1">
          <a:solidFill>
            <a:schemeClr val="accent2"/>
          </a:solidFill>
          <a:latin typeface="Arial" charset="0"/>
        </a:defRPr>
      </a:lvl3pPr>
      <a:lvl4pPr algn="ctr" rtl="0" eaLnBrk="0" fontAlgn="base" hangingPunct="0">
        <a:spcBef>
          <a:spcPct val="0"/>
        </a:spcBef>
        <a:spcAft>
          <a:spcPct val="0"/>
        </a:spcAft>
        <a:defRPr sz="2800" b="1">
          <a:solidFill>
            <a:schemeClr val="accent2"/>
          </a:solidFill>
          <a:latin typeface="Arial" charset="0"/>
        </a:defRPr>
      </a:lvl4pPr>
      <a:lvl5pPr algn="ctr" rtl="0" eaLnBrk="0" fontAlgn="base" hangingPunct="0">
        <a:spcBef>
          <a:spcPct val="0"/>
        </a:spcBef>
        <a:spcAft>
          <a:spcPct val="0"/>
        </a:spcAft>
        <a:defRPr sz="2800" b="1">
          <a:solidFill>
            <a:schemeClr val="accent2"/>
          </a:solidFill>
          <a:latin typeface="Arial" charset="0"/>
        </a:defRPr>
      </a:lvl5pPr>
      <a:lvl6pPr marL="457200" algn="ctr" rtl="0" eaLnBrk="0" fontAlgn="base" hangingPunct="0">
        <a:spcBef>
          <a:spcPct val="0"/>
        </a:spcBef>
        <a:spcAft>
          <a:spcPct val="0"/>
        </a:spcAft>
        <a:defRPr sz="2800" b="1">
          <a:solidFill>
            <a:schemeClr val="accent2"/>
          </a:solidFill>
          <a:latin typeface="Arial" charset="0"/>
        </a:defRPr>
      </a:lvl6pPr>
      <a:lvl7pPr marL="914400" algn="ctr" rtl="0" eaLnBrk="0" fontAlgn="base" hangingPunct="0">
        <a:spcBef>
          <a:spcPct val="0"/>
        </a:spcBef>
        <a:spcAft>
          <a:spcPct val="0"/>
        </a:spcAft>
        <a:defRPr sz="2800" b="1">
          <a:solidFill>
            <a:schemeClr val="accent2"/>
          </a:solidFill>
          <a:latin typeface="Arial" charset="0"/>
        </a:defRPr>
      </a:lvl7pPr>
      <a:lvl8pPr marL="1371600" algn="ctr" rtl="0" eaLnBrk="0" fontAlgn="base" hangingPunct="0">
        <a:spcBef>
          <a:spcPct val="0"/>
        </a:spcBef>
        <a:spcAft>
          <a:spcPct val="0"/>
        </a:spcAft>
        <a:defRPr sz="2800" b="1">
          <a:solidFill>
            <a:schemeClr val="accent2"/>
          </a:solidFill>
          <a:latin typeface="Arial" charset="0"/>
        </a:defRPr>
      </a:lvl8pPr>
      <a:lvl9pPr marL="1828800" algn="ctr" rtl="0" eaLnBrk="0" fontAlgn="base" hangingPunct="0">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10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12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9.wmf"/><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mlDrawing" Target="../drawings/vmlDrawing13.vml"/><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2.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3.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6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5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9.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 Id="rId4" Type="http://schemas.openxmlformats.org/officeDocument/2006/relationships/image" Target="../media/image82.wmf"/></Relationships>
</file>

<file path=ppt/slides/_rels/slide63.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4.wmf"/><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6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6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88.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9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93.e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7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4.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6.e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7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01.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02.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3.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104.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0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5.wmf"/><Relationship Id="rId1" Type="http://schemas.openxmlformats.org/officeDocument/2006/relationships/slideLayout" Target="../slideLayouts/slideLayout2.xml"/><Relationship Id="rId4" Type="http://schemas.openxmlformats.org/officeDocument/2006/relationships/image" Target="../media/image106.emf"/></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7.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8.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1.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9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emf"/><Relationship Id="rId1" Type="http://schemas.openxmlformats.org/officeDocument/2006/relationships/slideLayout" Target="../slideLayouts/slideLayout2.xml"/><Relationship Id="rId5" Type="http://schemas.openxmlformats.org/officeDocument/2006/relationships/image" Target="../media/image118.png"/><Relationship Id="rId4" Type="http://schemas.openxmlformats.org/officeDocument/2006/relationships/image" Target="../media/image117.wmf"/></Relationships>
</file>

<file path=ppt/slides/_rels/slide94.x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24.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19.wmf"/><Relationship Id="rId4" Type="http://schemas.openxmlformats.org/officeDocument/2006/relationships/oleObject" Target="../embeddings/oleObject2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0"/>
          </p:nvPr>
        </p:nvSpPr>
        <p:spPr>
          <a:noFill/>
        </p:spPr>
        <p:txBody>
          <a:bodyPr/>
          <a:lstStyle/>
          <a:p>
            <a:fld id="{67056C6D-3061-4F55-BD70-AF98A760284D}" type="slidenum">
              <a:rPr lang="en-US"/>
              <a:pPr/>
              <a:t>1</a:t>
            </a:fld>
            <a:endParaRPr lang="en-US"/>
          </a:p>
        </p:txBody>
      </p:sp>
      <p:sp>
        <p:nvSpPr>
          <p:cNvPr id="36867" name="Text Box 2"/>
          <p:cNvSpPr txBox="1">
            <a:spLocks noChangeArrowheads="1"/>
          </p:cNvSpPr>
          <p:nvPr/>
        </p:nvSpPr>
        <p:spPr bwMode="auto">
          <a:xfrm>
            <a:off x="5410200" y="5943600"/>
            <a:ext cx="1371600" cy="366713"/>
          </a:xfrm>
          <a:prstGeom prst="rect">
            <a:avLst/>
          </a:prstGeom>
          <a:noFill/>
          <a:ln w="9525">
            <a:noFill/>
            <a:miter lim="800000"/>
            <a:headEnd/>
            <a:tailEnd/>
          </a:ln>
        </p:spPr>
        <p:txBody>
          <a:bodyPr wrap="square" lIns="91432" tIns="45716" rIns="91432" bIns="45716">
            <a:spAutoFit/>
          </a:bodyPr>
          <a:lstStyle/>
          <a:p>
            <a:pPr eaLnBrk="1" hangingPunct="1">
              <a:spcBef>
                <a:spcPct val="50000"/>
              </a:spcBef>
            </a:pPr>
            <a:r>
              <a:rPr lang="en-US" sz="1800" b="1" i="1" dirty="0" smtClean="0"/>
              <a:t>Tim Green</a:t>
            </a:r>
            <a:endParaRPr lang="en-US" sz="1800" b="1" dirty="0"/>
          </a:p>
        </p:txBody>
      </p:sp>
      <p:pic>
        <p:nvPicPr>
          <p:cNvPr id="36870" name="Picture 5" descr="Tim%20Green"/>
          <p:cNvPicPr>
            <a:picLocks noChangeAspect="1" noChangeArrowheads="1"/>
          </p:cNvPicPr>
          <p:nvPr/>
        </p:nvPicPr>
        <p:blipFill>
          <a:blip r:embed="rId3" cstate="print"/>
          <a:srcRect/>
          <a:stretch>
            <a:fillRect/>
          </a:stretch>
        </p:blipFill>
        <p:spPr bwMode="auto">
          <a:xfrm>
            <a:off x="5029200" y="4195763"/>
            <a:ext cx="2133600" cy="1747837"/>
          </a:xfrm>
          <a:prstGeom prst="rect">
            <a:avLst/>
          </a:prstGeom>
          <a:noFill/>
          <a:ln w="9525">
            <a:noFill/>
            <a:miter lim="800000"/>
            <a:headEnd/>
            <a:tailEnd/>
          </a:ln>
        </p:spPr>
      </p:pic>
      <p:pic>
        <p:nvPicPr>
          <p:cNvPr id="36881" name="Picture 16"/>
          <p:cNvPicPr>
            <a:picLocks noChangeAspect="1" noChangeArrowheads="1"/>
          </p:cNvPicPr>
          <p:nvPr/>
        </p:nvPicPr>
        <p:blipFill>
          <a:blip r:embed="rId4" cstate="print"/>
          <a:srcRect/>
          <a:stretch>
            <a:fillRect/>
          </a:stretch>
        </p:blipFill>
        <p:spPr bwMode="auto">
          <a:xfrm>
            <a:off x="3581400" y="1524000"/>
            <a:ext cx="5181600" cy="1785937"/>
          </a:xfrm>
          <a:prstGeom prst="rect">
            <a:avLst/>
          </a:prstGeom>
          <a:solidFill>
            <a:schemeClr val="bg1"/>
          </a:solidFill>
          <a:ln w="12700">
            <a:noFill/>
            <a:miter lim="800000"/>
            <a:headEnd type="none" w="sm" len="sm"/>
            <a:tailEnd type="none" w="sm" len="sm"/>
          </a:ln>
        </p:spPr>
      </p:pic>
      <p:sp>
        <p:nvSpPr>
          <p:cNvPr id="36882" name="Text Box 17"/>
          <p:cNvSpPr txBox="1">
            <a:spLocks noChangeArrowheads="1"/>
          </p:cNvSpPr>
          <p:nvPr/>
        </p:nvSpPr>
        <p:spPr bwMode="auto">
          <a:xfrm>
            <a:off x="609600" y="1676400"/>
            <a:ext cx="2895600" cy="1066800"/>
          </a:xfrm>
          <a:prstGeom prst="rect">
            <a:avLst/>
          </a:prstGeom>
          <a:solidFill>
            <a:schemeClr val="bg1"/>
          </a:solidFill>
          <a:ln w="76200">
            <a:noFill/>
            <a:miter lim="800000"/>
            <a:headEnd/>
            <a:tailEnd/>
          </a:ln>
        </p:spPr>
        <p:txBody>
          <a:bodyPr lIns="91432" tIns="45716" rIns="91432" bIns="45716">
            <a:spAutoFit/>
          </a:bodyPr>
          <a:lstStyle/>
          <a:p>
            <a:pPr algn="ctr" eaLnBrk="1" hangingPunct="1"/>
            <a:r>
              <a:rPr lang="en-US" sz="3200" b="1" dirty="0">
                <a:solidFill>
                  <a:srgbClr val="0000CC"/>
                </a:solidFill>
              </a:rPr>
              <a:t>High Current </a:t>
            </a:r>
          </a:p>
          <a:p>
            <a:pPr algn="ctr" eaLnBrk="1" hangingPunct="1"/>
            <a:r>
              <a:rPr lang="en-US" sz="3200" b="1" dirty="0">
                <a:solidFill>
                  <a:srgbClr val="0000CC"/>
                </a:solidFill>
              </a:rPr>
              <a:t>V-I Circuits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0"/>
          </p:nvPr>
        </p:nvSpPr>
        <p:spPr>
          <a:noFill/>
        </p:spPr>
        <p:txBody>
          <a:bodyPr/>
          <a:lstStyle/>
          <a:p>
            <a:fld id="{56CB25D7-C2B7-402E-BD43-2B6ADF2F7271}" type="slidenum">
              <a:rPr lang="en-US"/>
              <a:pPr/>
              <a:t>10</a:t>
            </a:fld>
            <a:endParaRPr lang="en-US"/>
          </a:p>
        </p:txBody>
      </p:sp>
      <p:graphicFrame>
        <p:nvGraphicFramePr>
          <p:cNvPr id="8194" name="Object 5"/>
          <p:cNvGraphicFramePr>
            <a:graphicFrameLocks noGrp="1" noChangeAspect="1"/>
          </p:cNvGraphicFramePr>
          <p:nvPr>
            <p:ph sz="quarter" idx="3"/>
          </p:nvPr>
        </p:nvGraphicFramePr>
        <p:xfrm>
          <a:off x="149225" y="1238250"/>
          <a:ext cx="7169150" cy="5035550"/>
        </p:xfrm>
        <a:graphic>
          <a:graphicData uri="http://schemas.openxmlformats.org/presentationml/2006/ole">
            <p:oleObj spid="_x0000_s8194" name="Visio" r:id="rId4" imgW="3051353" imgH="2143658" progId="Visio.Drawing.6">
              <p:embed/>
            </p:oleObj>
          </a:graphicData>
        </a:graphic>
      </p:graphicFrame>
      <p:sp>
        <p:nvSpPr>
          <p:cNvPr id="8196" name="Text Box 2"/>
          <p:cNvSpPr txBox="1">
            <a:spLocks noChangeArrowheads="1"/>
          </p:cNvSpPr>
          <p:nvPr/>
        </p:nvSpPr>
        <p:spPr bwMode="auto">
          <a:xfrm>
            <a:off x="4419600" y="914400"/>
            <a:ext cx="4648200" cy="3425825"/>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90000"/>
              </a:lnSpc>
              <a:spcBef>
                <a:spcPct val="50000"/>
              </a:spcBef>
            </a:pPr>
            <a:r>
              <a:rPr lang="en-US" sz="1800">
                <a:solidFill>
                  <a:srgbClr val="FF0000"/>
                </a:solidFill>
              </a:rPr>
              <a:t>Plot (in dB) 1/</a:t>
            </a:r>
            <a:r>
              <a:rPr lang="el-GR" sz="1800">
                <a:solidFill>
                  <a:srgbClr val="FF0000"/>
                </a:solidFill>
                <a:cs typeface="Arial" charset="0"/>
              </a:rPr>
              <a:t>β</a:t>
            </a:r>
            <a:r>
              <a:rPr lang="en-US" sz="1800">
                <a:solidFill>
                  <a:srgbClr val="FF0000"/>
                </a:solidFill>
                <a:cs typeface="Arial" charset="0"/>
              </a:rPr>
              <a:t> on Op Amp Aol (in dB)</a:t>
            </a:r>
          </a:p>
          <a:p>
            <a:pPr marL="342900" indent="-342900" eaLnBrk="1" hangingPunct="1">
              <a:lnSpc>
                <a:spcPct val="90000"/>
              </a:lnSpc>
              <a:spcBef>
                <a:spcPct val="50000"/>
              </a:spcBef>
            </a:pPr>
            <a:r>
              <a:rPr lang="en-US" sz="1800" b="1">
                <a:solidFill>
                  <a:srgbClr val="FF0000"/>
                </a:solidFill>
                <a:cs typeface="Arial" charset="0"/>
              </a:rPr>
              <a:t>Aol</a:t>
            </a:r>
            <a:r>
              <a:rPr lang="el-GR" sz="1800" b="1">
                <a:solidFill>
                  <a:srgbClr val="FF0000"/>
                </a:solidFill>
                <a:cs typeface="Arial" charset="0"/>
              </a:rPr>
              <a:t>β</a:t>
            </a:r>
            <a:r>
              <a:rPr lang="en-US" sz="1800" b="1">
                <a:solidFill>
                  <a:srgbClr val="FF0000"/>
                </a:solidFill>
                <a:cs typeface="Arial" charset="0"/>
              </a:rPr>
              <a:t> = Aol(dB) – </a:t>
            </a:r>
            <a:r>
              <a:rPr lang="en-US" sz="1800" b="1">
                <a:solidFill>
                  <a:srgbClr val="FF0000"/>
                </a:solidFill>
              </a:rPr>
              <a:t>1/</a:t>
            </a:r>
            <a:r>
              <a:rPr lang="el-GR" sz="1800" b="1">
                <a:solidFill>
                  <a:srgbClr val="FF0000"/>
                </a:solidFill>
              </a:rPr>
              <a:t>β</a:t>
            </a:r>
            <a:r>
              <a:rPr lang="en-US" sz="1800" b="1">
                <a:solidFill>
                  <a:srgbClr val="FF0000"/>
                </a:solidFill>
              </a:rPr>
              <a:t>(dB)</a:t>
            </a:r>
          </a:p>
          <a:p>
            <a:pPr marL="342900" indent="-342900" eaLnBrk="1" hangingPunct="1">
              <a:lnSpc>
                <a:spcPct val="90000"/>
              </a:lnSpc>
              <a:spcBef>
                <a:spcPct val="50000"/>
              </a:spcBef>
            </a:pPr>
            <a:r>
              <a:rPr lang="en-US" sz="1800">
                <a:solidFill>
                  <a:srgbClr val="0000CC"/>
                </a:solidFill>
              </a:rPr>
              <a:t>Note how Aol</a:t>
            </a:r>
            <a:r>
              <a:rPr lang="el-GR" sz="1800">
                <a:solidFill>
                  <a:srgbClr val="0000CC"/>
                </a:solidFill>
                <a:cs typeface="Arial" charset="0"/>
              </a:rPr>
              <a:t>β</a:t>
            </a:r>
            <a:r>
              <a:rPr lang="en-US" sz="1800">
                <a:solidFill>
                  <a:srgbClr val="0000CC"/>
                </a:solidFill>
                <a:cs typeface="Arial" charset="0"/>
              </a:rPr>
              <a:t> changes with frequency</a:t>
            </a:r>
            <a:endParaRPr lang="el-GR" sz="1800">
              <a:solidFill>
                <a:srgbClr val="0000CC"/>
              </a:solidFill>
              <a:cs typeface="Arial" charset="0"/>
            </a:endParaRPr>
          </a:p>
          <a:p>
            <a:pPr marL="342900" indent="-342900" eaLnBrk="1" hangingPunct="1">
              <a:lnSpc>
                <a:spcPct val="90000"/>
              </a:lnSpc>
              <a:spcBef>
                <a:spcPct val="50000"/>
              </a:spcBef>
            </a:pPr>
            <a:endParaRPr lang="en-US" sz="1800" b="1">
              <a:solidFill>
                <a:srgbClr val="0000CC"/>
              </a:solidFill>
              <a:cs typeface="Arial" charset="0"/>
            </a:endParaRPr>
          </a:p>
          <a:p>
            <a:pPr marL="342900" indent="-342900" eaLnBrk="1" hangingPunct="1">
              <a:lnSpc>
                <a:spcPct val="90000"/>
              </a:lnSpc>
              <a:spcBef>
                <a:spcPct val="50000"/>
              </a:spcBef>
            </a:pPr>
            <a:r>
              <a:rPr lang="en-US" sz="1800">
                <a:cs typeface="Arial" charset="0"/>
              </a:rPr>
              <a:t>Proof (using log functions):</a:t>
            </a:r>
            <a:r>
              <a:rPr lang="en-US" sz="1800"/>
              <a:t> </a:t>
            </a:r>
          </a:p>
          <a:p>
            <a:pPr marL="342900" indent="-342900" eaLnBrk="1" hangingPunct="1">
              <a:lnSpc>
                <a:spcPct val="90000"/>
              </a:lnSpc>
              <a:spcBef>
                <a:spcPct val="50000"/>
              </a:spcBef>
            </a:pPr>
            <a:r>
              <a:rPr lang="en-US" sz="1800"/>
              <a:t>20Log</a:t>
            </a:r>
            <a:r>
              <a:rPr lang="en-US" sz="1800" baseline="-25000"/>
              <a:t>10</a:t>
            </a:r>
            <a:r>
              <a:rPr lang="en-US" sz="1800"/>
              <a:t>[Aol</a:t>
            </a:r>
            <a:r>
              <a:rPr lang="el-GR" sz="1800"/>
              <a:t>β</a:t>
            </a:r>
            <a:r>
              <a:rPr lang="en-US" sz="1800"/>
              <a:t>] = 20Log</a:t>
            </a:r>
            <a:r>
              <a:rPr lang="en-US" sz="1800" baseline="-25000"/>
              <a:t>10</a:t>
            </a:r>
            <a:r>
              <a:rPr lang="en-US" sz="1800"/>
              <a:t>(Aol) - 20Log</a:t>
            </a:r>
            <a:r>
              <a:rPr lang="en-US" sz="1800" baseline="-25000"/>
              <a:t>10</a:t>
            </a:r>
            <a:r>
              <a:rPr lang="en-US" sz="1800"/>
              <a:t>(1/</a:t>
            </a:r>
            <a:r>
              <a:rPr lang="el-GR" sz="1800">
                <a:cs typeface="Arial" charset="0"/>
              </a:rPr>
              <a:t>β</a:t>
            </a:r>
            <a:r>
              <a:rPr lang="en-US" sz="1800">
                <a:cs typeface="Arial" charset="0"/>
              </a:rPr>
              <a:t>)</a:t>
            </a:r>
          </a:p>
          <a:p>
            <a:pPr marL="342900" indent="-342900" eaLnBrk="1" hangingPunct="1">
              <a:lnSpc>
                <a:spcPct val="90000"/>
              </a:lnSpc>
              <a:spcBef>
                <a:spcPct val="50000"/>
              </a:spcBef>
            </a:pPr>
            <a:r>
              <a:rPr lang="en-US" sz="1800">
                <a:cs typeface="Arial" charset="0"/>
              </a:rPr>
              <a:t>                       = 20Log</a:t>
            </a:r>
            <a:r>
              <a:rPr lang="en-US" sz="1800" baseline="-25000">
                <a:cs typeface="Arial" charset="0"/>
              </a:rPr>
              <a:t>10</a:t>
            </a:r>
            <a:r>
              <a:rPr lang="en-US" sz="1800">
                <a:cs typeface="Arial" charset="0"/>
              </a:rPr>
              <a:t>[Aol/(1/</a:t>
            </a:r>
            <a:r>
              <a:rPr lang="el-GR" sz="1800">
                <a:cs typeface="Arial" charset="0"/>
              </a:rPr>
              <a:t>β</a:t>
            </a:r>
            <a:r>
              <a:rPr lang="en-US" sz="1800">
                <a:cs typeface="Arial" charset="0"/>
              </a:rPr>
              <a:t>)]</a:t>
            </a:r>
          </a:p>
          <a:p>
            <a:pPr marL="342900" indent="-342900" eaLnBrk="1" hangingPunct="1">
              <a:lnSpc>
                <a:spcPct val="90000"/>
              </a:lnSpc>
              <a:spcBef>
                <a:spcPct val="50000"/>
              </a:spcBef>
            </a:pPr>
            <a:r>
              <a:rPr lang="en-US" sz="1800">
                <a:cs typeface="Arial" charset="0"/>
              </a:rPr>
              <a:t>                       = 20Log</a:t>
            </a:r>
            <a:r>
              <a:rPr lang="en-US" sz="1800" baseline="-25000">
                <a:cs typeface="Arial" charset="0"/>
              </a:rPr>
              <a:t>10</a:t>
            </a:r>
            <a:r>
              <a:rPr lang="en-US" sz="1800">
                <a:cs typeface="Arial" charset="0"/>
              </a:rPr>
              <a:t>[Aol</a:t>
            </a:r>
            <a:r>
              <a:rPr lang="el-GR" sz="1800">
                <a:cs typeface="Arial" charset="0"/>
              </a:rPr>
              <a:t>β</a:t>
            </a:r>
            <a:r>
              <a:rPr lang="en-US" sz="1800">
                <a:cs typeface="Arial" charset="0"/>
              </a:rPr>
              <a:t>]	</a:t>
            </a:r>
            <a:r>
              <a:rPr lang="en-US" sz="1800"/>
              <a:t> </a:t>
            </a:r>
            <a:endParaRPr lang="el-GR" sz="1800">
              <a:cs typeface="Arial" charset="0"/>
            </a:endParaRPr>
          </a:p>
          <a:p>
            <a:pPr marL="342900" indent="-342900" eaLnBrk="1" hangingPunct="1">
              <a:lnSpc>
                <a:spcPct val="90000"/>
              </a:lnSpc>
              <a:spcBef>
                <a:spcPct val="50000"/>
              </a:spcBef>
            </a:pPr>
            <a:endParaRPr lang="el-GR" sz="1800">
              <a:cs typeface="Arial" charset="0"/>
            </a:endParaRPr>
          </a:p>
        </p:txBody>
      </p:sp>
      <p:sp>
        <p:nvSpPr>
          <p:cNvPr id="8197" name="Rectangle 3"/>
          <p:cNvSpPr>
            <a:spLocks noGrp="1" noChangeArrowheads="1"/>
          </p:cNvSpPr>
          <p:nvPr>
            <p:ph type="title"/>
          </p:nvPr>
        </p:nvSpPr>
        <p:spPr>
          <a:xfrm>
            <a:off x="1371600" y="0"/>
            <a:ext cx="7162800" cy="1143000"/>
          </a:xfrm>
          <a:noFill/>
        </p:spPr>
        <p:txBody>
          <a:bodyPr lIns="91432" tIns="45716" rIns="91432" bIns="45716"/>
          <a:lstStyle/>
          <a:p>
            <a:r>
              <a:rPr lang="en-US" smtClean="0">
                <a:solidFill>
                  <a:srgbClr val="0000CC"/>
                </a:solidFill>
              </a:rPr>
              <a:t>Loop Gain Using Aol &amp; 1/</a:t>
            </a:r>
            <a:r>
              <a:rPr lang="el-GR" smtClean="0">
                <a:solidFill>
                  <a:srgbClr val="0000CC"/>
                </a:solidFill>
                <a:cs typeface="Arial" charset="0"/>
              </a:rPr>
              <a:t>β</a:t>
            </a:r>
          </a:p>
        </p:txBody>
      </p:sp>
      <p:pic>
        <p:nvPicPr>
          <p:cNvPr id="8198" name="Picture 4" descr="EN00268_[1]"/>
          <p:cNvPicPr>
            <a:picLocks noGrp="1" noChangeAspect="1" noChangeArrowheads="1"/>
          </p:cNvPicPr>
          <p:nvPr>
            <p:ph sz="quarter" idx="2"/>
          </p:nvPr>
        </p:nvPicPr>
        <p:blipFill>
          <a:blip r:embed="rId5" cstate="print"/>
          <a:srcRect/>
          <a:stretch>
            <a:fillRect/>
          </a:stretch>
        </p:blipFill>
        <p:spPr bwMode="auto">
          <a:xfrm>
            <a:off x="7391400" y="4724400"/>
            <a:ext cx="1271588" cy="963613"/>
          </a:xfrm>
          <a:noFill/>
          <a:ln>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0"/>
          </p:nvPr>
        </p:nvSpPr>
        <p:spPr>
          <a:noFill/>
        </p:spPr>
        <p:txBody>
          <a:bodyPr/>
          <a:lstStyle/>
          <a:p>
            <a:fld id="{71D169EF-4207-4B50-9A3B-94DE01E3405F}" type="slidenum">
              <a:rPr lang="en-US"/>
              <a:pPr/>
              <a:t>100</a:t>
            </a:fld>
            <a:endParaRPr lang="en-US"/>
          </a:p>
        </p:txBody>
      </p:sp>
      <p:sp>
        <p:nvSpPr>
          <p:cNvPr id="124931" name="Rectangle 2"/>
          <p:cNvSpPr>
            <a:spLocks noGrp="1" noChangeArrowheads="1"/>
          </p:cNvSpPr>
          <p:nvPr>
            <p:ph type="title"/>
          </p:nvPr>
        </p:nvSpPr>
        <p:spPr>
          <a:xfrm>
            <a:off x="1524000" y="-76200"/>
            <a:ext cx="7162800" cy="1143000"/>
          </a:xfrm>
        </p:spPr>
        <p:txBody>
          <a:bodyPr/>
          <a:lstStyle/>
          <a:p>
            <a:r>
              <a:rPr lang="en-US" smtClean="0"/>
              <a:t>Transient Protection</a:t>
            </a:r>
          </a:p>
        </p:txBody>
      </p:sp>
      <p:pic>
        <p:nvPicPr>
          <p:cNvPr id="124932" name="Picture 4" descr="j0098039"/>
          <p:cNvPicPr>
            <a:picLocks noChangeAspect="1" noChangeArrowheads="1"/>
          </p:cNvPicPr>
          <p:nvPr/>
        </p:nvPicPr>
        <p:blipFill>
          <a:blip r:embed="rId2" cstate="print"/>
          <a:srcRect/>
          <a:stretch>
            <a:fillRect/>
          </a:stretch>
        </p:blipFill>
        <p:spPr bwMode="auto">
          <a:xfrm>
            <a:off x="7793038" y="152400"/>
            <a:ext cx="665162" cy="762000"/>
          </a:xfrm>
          <a:prstGeom prst="rect">
            <a:avLst/>
          </a:prstGeom>
          <a:noFill/>
          <a:ln w="9525">
            <a:noFill/>
            <a:miter lim="800000"/>
            <a:headEnd/>
            <a:tailEnd/>
          </a:ln>
        </p:spPr>
      </p:pic>
      <p:pic>
        <p:nvPicPr>
          <p:cNvPr id="124933" name="Picture 5" descr="EN00268_[1]"/>
          <p:cNvPicPr>
            <a:picLocks noChangeAspect="1" noChangeArrowheads="1"/>
          </p:cNvPicPr>
          <p:nvPr/>
        </p:nvPicPr>
        <p:blipFill>
          <a:blip r:embed="rId3" cstate="print"/>
          <a:srcRect/>
          <a:stretch>
            <a:fillRect/>
          </a:stretch>
        </p:blipFill>
        <p:spPr bwMode="auto">
          <a:xfrm>
            <a:off x="1752600" y="152400"/>
            <a:ext cx="914400" cy="693738"/>
          </a:xfrm>
          <a:prstGeom prst="rect">
            <a:avLst/>
          </a:prstGeom>
          <a:noFill/>
          <a:ln w="9525">
            <a:noFill/>
            <a:miter lim="800000"/>
            <a:headEnd/>
            <a:tailEnd/>
          </a:ln>
        </p:spPr>
      </p:pic>
      <p:pic>
        <p:nvPicPr>
          <p:cNvPr id="124934" name="Picture 6"/>
          <p:cNvPicPr>
            <a:picLocks noChangeAspect="1" noChangeArrowheads="1"/>
          </p:cNvPicPr>
          <p:nvPr/>
        </p:nvPicPr>
        <p:blipFill>
          <a:blip r:embed="rId4" cstate="print"/>
          <a:srcRect/>
          <a:stretch>
            <a:fillRect/>
          </a:stretch>
        </p:blipFill>
        <p:spPr bwMode="auto">
          <a:xfrm>
            <a:off x="914400" y="939800"/>
            <a:ext cx="7724775" cy="5308600"/>
          </a:xfrm>
          <a:prstGeom prst="rect">
            <a:avLst/>
          </a:prstGeom>
          <a:noFill/>
          <a:ln w="12700">
            <a:noFill/>
            <a:miter lim="800000"/>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4"/>
          <p:cNvSpPr>
            <a:spLocks noGrp="1"/>
          </p:cNvSpPr>
          <p:nvPr>
            <p:ph type="sldNum" sz="quarter" idx="10"/>
          </p:nvPr>
        </p:nvSpPr>
        <p:spPr>
          <a:noFill/>
        </p:spPr>
        <p:txBody>
          <a:bodyPr/>
          <a:lstStyle/>
          <a:p>
            <a:fld id="{5D582448-032B-4BD4-B39C-E8C055A593BA}" type="slidenum">
              <a:rPr lang="en-US"/>
              <a:pPr/>
              <a:t>11</a:t>
            </a:fld>
            <a:endParaRPr lang="en-US"/>
          </a:p>
        </p:txBody>
      </p:sp>
      <p:sp>
        <p:nvSpPr>
          <p:cNvPr id="9220" name="Rectangle 2"/>
          <p:cNvSpPr>
            <a:spLocks noGrp="1" noChangeArrowheads="1"/>
          </p:cNvSpPr>
          <p:nvPr>
            <p:ph type="title"/>
          </p:nvPr>
        </p:nvSpPr>
        <p:spPr>
          <a:xfrm>
            <a:off x="1524000" y="0"/>
            <a:ext cx="7162800" cy="1143000"/>
          </a:xfrm>
          <a:noFill/>
        </p:spPr>
        <p:txBody>
          <a:bodyPr lIns="91432" tIns="45716" rIns="91432" bIns="45716"/>
          <a:lstStyle/>
          <a:p>
            <a:r>
              <a:rPr lang="en-US" smtClean="0">
                <a:solidFill>
                  <a:srgbClr val="0000CC"/>
                </a:solidFill>
              </a:rPr>
              <a:t>Stability Criteria using 1/</a:t>
            </a:r>
            <a:r>
              <a:rPr lang="el-GR" smtClean="0">
                <a:solidFill>
                  <a:srgbClr val="0000CC"/>
                </a:solidFill>
                <a:cs typeface="Arial" charset="0"/>
              </a:rPr>
              <a:t>β</a:t>
            </a:r>
            <a:r>
              <a:rPr lang="en-US" smtClean="0">
                <a:solidFill>
                  <a:srgbClr val="0000CC"/>
                </a:solidFill>
                <a:cs typeface="Arial" charset="0"/>
              </a:rPr>
              <a:t> &amp; Aol</a:t>
            </a:r>
            <a:endParaRPr lang="el-GR" smtClean="0">
              <a:solidFill>
                <a:srgbClr val="0000CC"/>
              </a:solidFill>
              <a:cs typeface="Arial" charset="0"/>
            </a:endParaRPr>
          </a:p>
        </p:txBody>
      </p:sp>
      <p:graphicFrame>
        <p:nvGraphicFramePr>
          <p:cNvPr id="9218" name="Object 3"/>
          <p:cNvGraphicFramePr>
            <a:graphicFrameLocks noGrp="1" noChangeAspect="1"/>
          </p:cNvGraphicFramePr>
          <p:nvPr>
            <p:ph sz="half" idx="1"/>
          </p:nvPr>
        </p:nvGraphicFramePr>
        <p:xfrm>
          <a:off x="219075" y="1073150"/>
          <a:ext cx="6572250" cy="5046663"/>
        </p:xfrm>
        <a:graphic>
          <a:graphicData uri="http://schemas.openxmlformats.org/presentationml/2006/ole">
            <p:oleObj spid="_x0000_s9218" name="Visio" r:id="rId4" imgW="2695042" imgH="2070811" progId="Visio.Drawing.6">
              <p:embed/>
            </p:oleObj>
          </a:graphicData>
        </a:graphic>
      </p:graphicFrame>
      <p:sp>
        <p:nvSpPr>
          <p:cNvPr id="9221" name="Text Box 4"/>
          <p:cNvSpPr txBox="1">
            <a:spLocks noChangeArrowheads="1"/>
          </p:cNvSpPr>
          <p:nvPr/>
        </p:nvSpPr>
        <p:spPr bwMode="auto">
          <a:xfrm>
            <a:off x="4648200" y="990600"/>
            <a:ext cx="4343400" cy="2292350"/>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85000"/>
              </a:lnSpc>
            </a:pPr>
            <a:r>
              <a:rPr lang="en-US" sz="1800" b="1"/>
              <a:t>At fcl: Loop Gain (Aol</a:t>
            </a:r>
            <a:r>
              <a:rPr lang="en-US" sz="1800" b="1">
                <a:latin typeface="Symbol" pitchFamily="18" charset="2"/>
              </a:rPr>
              <a:t>b</a:t>
            </a:r>
            <a:r>
              <a:rPr lang="en-US" sz="1800" b="1"/>
              <a:t>) = 1</a:t>
            </a:r>
          </a:p>
          <a:p>
            <a:pPr marL="342900" indent="-342900" eaLnBrk="1" hangingPunct="1">
              <a:lnSpc>
                <a:spcPct val="85000"/>
              </a:lnSpc>
            </a:pPr>
            <a:endParaRPr lang="en-US" sz="1800" b="1"/>
          </a:p>
          <a:p>
            <a:pPr marL="342900" indent="-342900" eaLnBrk="1" hangingPunct="1">
              <a:lnSpc>
                <a:spcPct val="85000"/>
              </a:lnSpc>
            </a:pPr>
            <a:r>
              <a:rPr lang="en-US" sz="1800" b="1"/>
              <a:t>Rate-of-Closure @ fcl =</a:t>
            </a:r>
          </a:p>
          <a:p>
            <a:pPr marL="342900" indent="-342900" eaLnBrk="1" hangingPunct="1">
              <a:lnSpc>
                <a:spcPct val="85000"/>
              </a:lnSpc>
            </a:pPr>
            <a:r>
              <a:rPr lang="en-US" sz="1800" b="1"/>
              <a:t>		(Aol slope – 1/</a:t>
            </a:r>
            <a:r>
              <a:rPr lang="el-GR" sz="1800" b="1">
                <a:cs typeface="Arial" charset="0"/>
              </a:rPr>
              <a:t>β</a:t>
            </a:r>
            <a:r>
              <a:rPr lang="en-US" sz="1800" b="1">
                <a:cs typeface="Arial" charset="0"/>
              </a:rPr>
              <a:t> slope)</a:t>
            </a:r>
          </a:p>
          <a:p>
            <a:pPr marL="342900" indent="-342900" eaLnBrk="1" hangingPunct="1">
              <a:lnSpc>
                <a:spcPct val="90000"/>
              </a:lnSpc>
              <a:spcBef>
                <a:spcPct val="50000"/>
              </a:spcBef>
            </a:pPr>
            <a:r>
              <a:rPr lang="en-US" sz="1800" b="1">
                <a:solidFill>
                  <a:srgbClr val="0000CC"/>
                </a:solidFill>
              </a:rPr>
              <a:t>*20dB/decade Rate-of-Closure @ fcl = 	</a:t>
            </a:r>
            <a:r>
              <a:rPr lang="en-US" sz="1800" b="1" i="1">
                <a:solidFill>
                  <a:srgbClr val="0000CC"/>
                </a:solidFill>
              </a:rPr>
              <a:t>STABLE</a:t>
            </a:r>
          </a:p>
          <a:p>
            <a:pPr marL="342900" indent="-342900" eaLnBrk="1" hangingPunct="1">
              <a:lnSpc>
                <a:spcPct val="90000"/>
              </a:lnSpc>
              <a:spcBef>
                <a:spcPct val="50000"/>
              </a:spcBef>
            </a:pPr>
            <a:r>
              <a:rPr lang="en-US" sz="1800" b="1">
                <a:solidFill>
                  <a:srgbClr val="FF0000"/>
                </a:solidFill>
              </a:rPr>
              <a:t>**40dB/decade Rate-of-Closure@ fcl = 	</a:t>
            </a:r>
            <a:r>
              <a:rPr lang="en-US" sz="1800" b="1" i="1">
                <a:solidFill>
                  <a:srgbClr val="FF0000"/>
                </a:solidFill>
              </a:rPr>
              <a:t>UNSTABLE</a:t>
            </a:r>
          </a:p>
        </p:txBody>
      </p:sp>
      <p:pic>
        <p:nvPicPr>
          <p:cNvPr id="9222" name="Picture 5" descr="j0098039"/>
          <p:cNvPicPr>
            <a:picLocks noGrp="1" noChangeAspect="1" noChangeArrowheads="1"/>
          </p:cNvPicPr>
          <p:nvPr>
            <p:ph sz="half" idx="2"/>
          </p:nvPr>
        </p:nvPicPr>
        <p:blipFill>
          <a:blip r:embed="rId5" cstate="print"/>
          <a:srcRect/>
          <a:stretch>
            <a:fillRect/>
          </a:stretch>
        </p:blipFill>
        <p:spPr bwMode="auto">
          <a:xfrm>
            <a:off x="7848600" y="3352800"/>
            <a:ext cx="862013" cy="990600"/>
          </a:xfrm>
          <a:noFill/>
          <a:ln>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0"/>
          </p:nvPr>
        </p:nvSpPr>
        <p:spPr>
          <a:noFill/>
        </p:spPr>
        <p:txBody>
          <a:bodyPr/>
          <a:lstStyle/>
          <a:p>
            <a:fld id="{5E48E523-92F6-4997-8FAD-5AAB726BE214}" type="slidenum">
              <a:rPr lang="en-US"/>
              <a:pPr/>
              <a:t>12</a:t>
            </a:fld>
            <a:endParaRPr lang="en-US"/>
          </a:p>
        </p:txBody>
      </p:sp>
      <p:graphicFrame>
        <p:nvGraphicFramePr>
          <p:cNvPr id="10242" name="Object 2"/>
          <p:cNvGraphicFramePr>
            <a:graphicFrameLocks noGrp="1" noChangeAspect="1"/>
          </p:cNvGraphicFramePr>
          <p:nvPr>
            <p:ph sz="half" idx="1"/>
          </p:nvPr>
        </p:nvGraphicFramePr>
        <p:xfrm>
          <a:off x="76200" y="990600"/>
          <a:ext cx="8915400" cy="4038600"/>
        </p:xfrm>
        <a:graphic>
          <a:graphicData uri="http://schemas.openxmlformats.org/presentationml/2006/ole">
            <p:oleObj spid="_x0000_s10242" name="Visio" r:id="rId4" imgW="3926434" imgH="1778508" progId="Visio.Drawing.6">
              <p:embed/>
            </p:oleObj>
          </a:graphicData>
        </a:graphic>
      </p:graphicFrame>
      <p:sp>
        <p:nvSpPr>
          <p:cNvPr id="10244" name="Rectangle 3"/>
          <p:cNvSpPr>
            <a:spLocks noGrp="1" noChangeArrowheads="1"/>
          </p:cNvSpPr>
          <p:nvPr>
            <p:ph type="title"/>
          </p:nvPr>
        </p:nvSpPr>
        <p:spPr>
          <a:xfrm>
            <a:off x="914400" y="152400"/>
            <a:ext cx="8229600" cy="533400"/>
          </a:xfrm>
          <a:noFill/>
        </p:spPr>
        <p:txBody>
          <a:bodyPr/>
          <a:lstStyle/>
          <a:p>
            <a:r>
              <a:rPr lang="en-US" sz="2400" smtClean="0">
                <a:solidFill>
                  <a:srgbClr val="0000CC"/>
                </a:solidFill>
                <a:cs typeface="Arial" charset="0"/>
              </a:rPr>
              <a:t>Loop Gain Bandwidth Rule: 45 degrees for f </a:t>
            </a:r>
            <a:r>
              <a:rPr lang="en-US" sz="2400" u="sng" smtClean="0">
                <a:solidFill>
                  <a:srgbClr val="0000CC"/>
                </a:solidFill>
                <a:cs typeface="Arial" charset="0"/>
              </a:rPr>
              <a:t>&lt;</a:t>
            </a:r>
            <a:r>
              <a:rPr lang="en-US" sz="2400" smtClean="0">
                <a:solidFill>
                  <a:srgbClr val="0000CC"/>
                </a:solidFill>
                <a:cs typeface="Arial" charset="0"/>
              </a:rPr>
              <a:t> fcl</a:t>
            </a:r>
          </a:p>
        </p:txBody>
      </p:sp>
      <p:pic>
        <p:nvPicPr>
          <p:cNvPr id="10245" name="Picture 4" descr="j0098039"/>
          <p:cNvPicPr>
            <a:picLocks noGrp="1" noChangeAspect="1" noChangeArrowheads="1"/>
          </p:cNvPicPr>
          <p:nvPr>
            <p:ph sz="quarter" idx="2"/>
          </p:nvPr>
        </p:nvPicPr>
        <p:blipFill>
          <a:blip r:embed="rId5" cstate="print"/>
          <a:srcRect/>
          <a:stretch>
            <a:fillRect/>
          </a:stretch>
        </p:blipFill>
        <p:spPr bwMode="auto">
          <a:xfrm>
            <a:off x="7315200" y="1219200"/>
            <a:ext cx="695325" cy="798513"/>
          </a:xfrm>
          <a:noFill/>
          <a:ln>
            <a:miter lim="800000"/>
            <a:headEnd/>
            <a:tailEnd/>
          </a:ln>
        </p:spPr>
      </p:pic>
      <p:sp>
        <p:nvSpPr>
          <p:cNvPr id="10246" name="Text Box 5"/>
          <p:cNvSpPr txBox="1">
            <a:spLocks noChangeArrowheads="1"/>
          </p:cNvSpPr>
          <p:nvPr/>
        </p:nvSpPr>
        <p:spPr bwMode="auto">
          <a:xfrm>
            <a:off x="3124200" y="914400"/>
            <a:ext cx="3200400" cy="336550"/>
          </a:xfrm>
          <a:prstGeom prst="rect">
            <a:avLst/>
          </a:prstGeom>
          <a:noFill/>
          <a:ln w="9525" algn="ctr">
            <a:noFill/>
            <a:miter lim="800000"/>
            <a:headEnd/>
            <a:tailEnd/>
          </a:ln>
        </p:spPr>
        <p:txBody>
          <a:bodyPr>
            <a:spAutoFit/>
          </a:bodyPr>
          <a:lstStyle/>
          <a:p>
            <a:pPr algn="ctr" eaLnBrk="1" hangingPunct="1">
              <a:spcBef>
                <a:spcPct val="50000"/>
              </a:spcBef>
            </a:pPr>
            <a:r>
              <a:rPr lang="en-US" sz="1600" b="1">
                <a:solidFill>
                  <a:srgbClr val="FF0000"/>
                </a:solidFill>
              </a:rPr>
              <a:t>Aol</a:t>
            </a:r>
            <a:r>
              <a:rPr lang="el-GR" sz="1600" b="1">
                <a:solidFill>
                  <a:srgbClr val="FF0000"/>
                </a:solidFill>
                <a:cs typeface="Arial" charset="0"/>
              </a:rPr>
              <a:t>β</a:t>
            </a:r>
            <a:r>
              <a:rPr lang="en-US" sz="1600" b="1">
                <a:solidFill>
                  <a:srgbClr val="FF0000"/>
                </a:solidFill>
                <a:cs typeface="Arial" charset="0"/>
              </a:rPr>
              <a:t> (</a:t>
            </a:r>
            <a:r>
              <a:rPr lang="en-US" sz="1600" b="1">
                <a:solidFill>
                  <a:srgbClr val="FF0000"/>
                </a:solidFill>
              </a:rPr>
              <a:t>Loop Gain) Phase Plot</a:t>
            </a:r>
          </a:p>
        </p:txBody>
      </p:sp>
      <p:sp>
        <p:nvSpPr>
          <p:cNvPr id="10247" name="Text Box 6"/>
          <p:cNvSpPr txBox="1">
            <a:spLocks noChangeArrowheads="1"/>
          </p:cNvSpPr>
          <p:nvPr/>
        </p:nvSpPr>
        <p:spPr bwMode="auto">
          <a:xfrm>
            <a:off x="2743200" y="5029200"/>
            <a:ext cx="5410200" cy="1187450"/>
          </a:xfrm>
          <a:prstGeom prst="rect">
            <a:avLst/>
          </a:prstGeom>
          <a:noFill/>
          <a:ln w="9525" algn="ctr">
            <a:noFill/>
            <a:miter lim="800000"/>
            <a:headEnd/>
            <a:tailEnd/>
          </a:ln>
        </p:spPr>
        <p:txBody>
          <a:bodyPr>
            <a:spAutoFit/>
          </a:bodyPr>
          <a:lstStyle/>
          <a:p>
            <a:pPr eaLnBrk="1" hangingPunct="1">
              <a:spcBef>
                <a:spcPct val="50000"/>
              </a:spcBef>
            </a:pPr>
            <a:r>
              <a:rPr lang="en-US" sz="1200" b="1"/>
              <a:t>Loop Stability Criteria:</a:t>
            </a:r>
            <a:r>
              <a:rPr lang="en-US" sz="1200" b="1">
                <a:solidFill>
                  <a:srgbClr val="0000CC"/>
                </a:solidFill>
              </a:rPr>
              <a:t> </a:t>
            </a:r>
            <a:r>
              <a:rPr lang="en-US" sz="1200" b="1"/>
              <a:t>&lt;-180 degree phase shift at fcl</a:t>
            </a:r>
          </a:p>
          <a:p>
            <a:pPr eaLnBrk="1" hangingPunct="1"/>
            <a:r>
              <a:rPr lang="en-US" sz="1200" b="1">
                <a:solidFill>
                  <a:srgbClr val="FF0000"/>
                </a:solidFill>
              </a:rPr>
              <a:t>Design for: </a:t>
            </a:r>
            <a:r>
              <a:rPr lang="en-US" sz="1200" b="1" u="sng">
                <a:solidFill>
                  <a:srgbClr val="FF0000"/>
                </a:solidFill>
              </a:rPr>
              <a:t>&lt;</a:t>
            </a:r>
            <a:r>
              <a:rPr lang="en-US" sz="1200" b="1">
                <a:solidFill>
                  <a:srgbClr val="FF0000"/>
                </a:solidFill>
              </a:rPr>
              <a:t>-135 degree phase shift at all frequencies &lt;fcl</a:t>
            </a:r>
          </a:p>
          <a:p>
            <a:pPr eaLnBrk="1" hangingPunct="1"/>
            <a:r>
              <a:rPr lang="en-US" sz="1200" b="1" i="1">
                <a:solidFill>
                  <a:srgbClr val="0033CC"/>
                </a:solidFill>
              </a:rPr>
              <a:t>Why?: </a:t>
            </a:r>
          </a:p>
          <a:p>
            <a:pPr eaLnBrk="1" hangingPunct="1"/>
            <a:r>
              <a:rPr lang="en-US" sz="1200" b="1">
                <a:solidFill>
                  <a:srgbClr val="0033CC"/>
                </a:solidFill>
              </a:rPr>
              <a:t>Because Aol is not always “Typical”</a:t>
            </a:r>
          </a:p>
          <a:p>
            <a:pPr eaLnBrk="1" hangingPunct="1"/>
            <a:r>
              <a:rPr lang="en-US" sz="1200" b="1">
                <a:solidFill>
                  <a:srgbClr val="0033CC"/>
                </a:solidFill>
              </a:rPr>
              <a:t>Power-up, Power-down, Power-transient </a:t>
            </a:r>
            <a:r>
              <a:rPr lang="en-US" sz="1200" b="1">
                <a:solidFill>
                  <a:srgbClr val="0033CC"/>
                </a:solidFill>
                <a:sym typeface="Wingdings" pitchFamily="2" charset="2"/>
              </a:rPr>
              <a:t> Undefined “Typical” </a:t>
            </a:r>
            <a:r>
              <a:rPr lang="en-US" sz="1200" b="1">
                <a:solidFill>
                  <a:srgbClr val="0033CC"/>
                </a:solidFill>
              </a:rPr>
              <a:t>Aol</a:t>
            </a:r>
          </a:p>
          <a:p>
            <a:pPr eaLnBrk="1" hangingPunct="1"/>
            <a:r>
              <a:rPr lang="en-US" sz="1200" b="1">
                <a:solidFill>
                  <a:srgbClr val="0033CC"/>
                </a:solidFill>
              </a:rPr>
              <a:t>Allows for phase shift due to real world Layout &amp; Component Parasitics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5"/>
          <p:cNvSpPr>
            <a:spLocks noGrp="1"/>
          </p:cNvSpPr>
          <p:nvPr>
            <p:ph type="sldNum" sz="quarter" idx="10"/>
          </p:nvPr>
        </p:nvSpPr>
        <p:spPr>
          <a:noFill/>
        </p:spPr>
        <p:txBody>
          <a:bodyPr/>
          <a:lstStyle/>
          <a:p>
            <a:fld id="{A04D4D9C-7A2A-42C3-A67E-3F0E57B76BF9}" type="slidenum">
              <a:rPr lang="en-US"/>
              <a:pPr/>
              <a:t>13</a:t>
            </a:fld>
            <a:endParaRPr lang="en-US"/>
          </a:p>
        </p:txBody>
      </p:sp>
      <p:sp>
        <p:nvSpPr>
          <p:cNvPr id="11269" name="Rectangle 2"/>
          <p:cNvSpPr>
            <a:spLocks noGrp="1" noChangeArrowheads="1"/>
          </p:cNvSpPr>
          <p:nvPr>
            <p:ph type="title"/>
          </p:nvPr>
        </p:nvSpPr>
        <p:spPr>
          <a:xfrm>
            <a:off x="914400" y="152400"/>
            <a:ext cx="8229600" cy="1143000"/>
          </a:xfrm>
          <a:noFill/>
        </p:spPr>
        <p:txBody>
          <a:bodyPr/>
          <a:lstStyle/>
          <a:p>
            <a:r>
              <a:rPr lang="en-US" smtClean="0">
                <a:solidFill>
                  <a:srgbClr val="0000CC"/>
                </a:solidFill>
                <a:cs typeface="Arial" charset="0"/>
              </a:rPr>
              <a:t>Poles &amp; Zeros Transfer: (</a:t>
            </a:r>
            <a:r>
              <a:rPr lang="en-US" smtClean="0">
                <a:solidFill>
                  <a:srgbClr val="0000CC"/>
                </a:solidFill>
              </a:rPr>
              <a:t>1/</a:t>
            </a:r>
            <a:r>
              <a:rPr lang="el-GR" smtClean="0">
                <a:solidFill>
                  <a:srgbClr val="0000CC"/>
                </a:solidFill>
                <a:cs typeface="Arial" charset="0"/>
              </a:rPr>
              <a:t>β</a:t>
            </a:r>
            <a:r>
              <a:rPr lang="en-US" smtClean="0">
                <a:solidFill>
                  <a:srgbClr val="0000CC"/>
                </a:solidFill>
                <a:cs typeface="Arial" charset="0"/>
              </a:rPr>
              <a:t>, Aol) to Aol</a:t>
            </a:r>
            <a:r>
              <a:rPr lang="el-GR" smtClean="0">
                <a:solidFill>
                  <a:srgbClr val="0000CC"/>
                </a:solidFill>
                <a:cs typeface="Arial" charset="0"/>
              </a:rPr>
              <a:t>β</a:t>
            </a:r>
            <a:r>
              <a:rPr lang="en-US" b="0" smtClean="0">
                <a:cs typeface="Arial" charset="0"/>
              </a:rPr>
              <a:t/>
            </a:r>
            <a:br>
              <a:rPr lang="en-US" b="0" smtClean="0">
                <a:cs typeface="Arial" charset="0"/>
              </a:rPr>
            </a:br>
            <a:endParaRPr lang="en-US" b="0" smtClean="0">
              <a:cs typeface="Arial" charset="0"/>
            </a:endParaRPr>
          </a:p>
        </p:txBody>
      </p:sp>
      <p:graphicFrame>
        <p:nvGraphicFramePr>
          <p:cNvPr id="11266" name="Object 3"/>
          <p:cNvGraphicFramePr>
            <a:graphicFrameLocks noGrp="1" noChangeAspect="1"/>
          </p:cNvGraphicFramePr>
          <p:nvPr>
            <p:ph sz="half" idx="1"/>
          </p:nvPr>
        </p:nvGraphicFramePr>
        <p:xfrm>
          <a:off x="381000" y="914400"/>
          <a:ext cx="4267200" cy="3225800"/>
        </p:xfrm>
        <a:graphic>
          <a:graphicData uri="http://schemas.openxmlformats.org/presentationml/2006/ole">
            <p:oleObj spid="_x0000_s11266" name="Visio" r:id="rId4" imgW="2695042" imgH="2038502" progId="Visio.Drawing.6">
              <p:embed/>
            </p:oleObj>
          </a:graphicData>
        </a:graphic>
      </p:graphicFrame>
      <p:graphicFrame>
        <p:nvGraphicFramePr>
          <p:cNvPr id="11267" name="Object 4"/>
          <p:cNvGraphicFramePr>
            <a:graphicFrameLocks noGrp="1" noChangeAspect="1"/>
          </p:cNvGraphicFramePr>
          <p:nvPr>
            <p:ph sz="quarter" idx="2"/>
          </p:nvPr>
        </p:nvGraphicFramePr>
        <p:xfrm>
          <a:off x="4845050" y="990600"/>
          <a:ext cx="4167188" cy="5181600"/>
        </p:xfrm>
        <a:graphic>
          <a:graphicData uri="http://schemas.openxmlformats.org/presentationml/2006/ole">
            <p:oleObj spid="_x0000_s11267" name="Visio" r:id="rId5" imgW="2695042" imgH="3352800" progId="Visio.Drawing.6">
              <p:embed/>
            </p:oleObj>
          </a:graphicData>
        </a:graphic>
      </p:graphicFrame>
      <p:sp>
        <p:nvSpPr>
          <p:cNvPr id="11270" name="Line 5"/>
          <p:cNvSpPr>
            <a:spLocks noChangeShapeType="1"/>
          </p:cNvSpPr>
          <p:nvPr/>
        </p:nvSpPr>
        <p:spPr bwMode="auto">
          <a:xfrm>
            <a:off x="3657600" y="1981200"/>
            <a:ext cx="1066800" cy="0"/>
          </a:xfrm>
          <a:prstGeom prst="line">
            <a:avLst/>
          </a:prstGeom>
          <a:noFill/>
          <a:ln w="88900">
            <a:solidFill>
              <a:srgbClr val="FF0000"/>
            </a:solidFill>
            <a:round/>
            <a:headEnd/>
            <a:tailEnd type="triangle" w="med" len="med"/>
          </a:ln>
        </p:spPr>
        <p:txBody>
          <a:bodyPr/>
          <a:lstStyle/>
          <a:p>
            <a:endParaRPr lang="en-US"/>
          </a:p>
        </p:txBody>
      </p:sp>
      <p:sp>
        <p:nvSpPr>
          <p:cNvPr id="11271" name="Text Box 6"/>
          <p:cNvSpPr txBox="1">
            <a:spLocks noChangeArrowheads="1"/>
          </p:cNvSpPr>
          <p:nvPr/>
        </p:nvSpPr>
        <p:spPr bwMode="auto">
          <a:xfrm>
            <a:off x="2286000" y="1295400"/>
            <a:ext cx="1524000" cy="336550"/>
          </a:xfrm>
          <a:prstGeom prst="rect">
            <a:avLst/>
          </a:prstGeom>
          <a:noFill/>
          <a:ln w="9525" algn="ctr">
            <a:noFill/>
            <a:miter lim="800000"/>
            <a:headEnd/>
            <a:tailEnd/>
          </a:ln>
        </p:spPr>
        <p:txBody>
          <a:bodyPr>
            <a:spAutoFit/>
          </a:bodyPr>
          <a:lstStyle/>
          <a:p>
            <a:pPr algn="ctr" eaLnBrk="1" hangingPunct="1">
              <a:spcBef>
                <a:spcPct val="50000"/>
              </a:spcBef>
            </a:pPr>
            <a:r>
              <a:rPr lang="en-US" sz="1600" b="1">
                <a:solidFill>
                  <a:srgbClr val="0000CC"/>
                </a:solidFill>
              </a:rPr>
              <a:t>Aol &amp; 1/</a:t>
            </a:r>
            <a:r>
              <a:rPr lang="el-GR" sz="1600" b="1">
                <a:solidFill>
                  <a:srgbClr val="0000CC"/>
                </a:solidFill>
                <a:cs typeface="Arial" charset="0"/>
              </a:rPr>
              <a:t>β</a:t>
            </a:r>
            <a:r>
              <a:rPr lang="en-US" sz="1600" b="1">
                <a:solidFill>
                  <a:srgbClr val="0000CC"/>
                </a:solidFill>
                <a:cs typeface="Arial" charset="0"/>
              </a:rPr>
              <a:t> Plot</a:t>
            </a:r>
            <a:endParaRPr lang="el-GR" sz="1600" b="1">
              <a:solidFill>
                <a:srgbClr val="0000CC"/>
              </a:solidFill>
              <a:cs typeface="Arial" charset="0"/>
            </a:endParaRPr>
          </a:p>
        </p:txBody>
      </p:sp>
      <p:sp>
        <p:nvSpPr>
          <p:cNvPr id="11272" name="Text Box 7"/>
          <p:cNvSpPr txBox="1">
            <a:spLocks noChangeArrowheads="1"/>
          </p:cNvSpPr>
          <p:nvPr/>
        </p:nvSpPr>
        <p:spPr bwMode="auto">
          <a:xfrm>
            <a:off x="6400800" y="1295400"/>
            <a:ext cx="1905000" cy="581025"/>
          </a:xfrm>
          <a:prstGeom prst="rect">
            <a:avLst/>
          </a:prstGeom>
          <a:noFill/>
          <a:ln w="9525" algn="ctr">
            <a:noFill/>
            <a:miter lim="800000"/>
            <a:headEnd/>
            <a:tailEnd/>
          </a:ln>
        </p:spPr>
        <p:txBody>
          <a:bodyPr>
            <a:spAutoFit/>
          </a:bodyPr>
          <a:lstStyle/>
          <a:p>
            <a:pPr algn="ctr" eaLnBrk="1" hangingPunct="1"/>
            <a:r>
              <a:rPr lang="en-US" sz="1600" b="1">
                <a:solidFill>
                  <a:srgbClr val="0000CC"/>
                </a:solidFill>
              </a:rPr>
              <a:t>Loop Gain</a:t>
            </a:r>
            <a:r>
              <a:rPr lang="en-US" sz="1600" b="1">
                <a:solidFill>
                  <a:srgbClr val="0000CC"/>
                </a:solidFill>
                <a:cs typeface="Arial" charset="0"/>
              </a:rPr>
              <a:t> Plot</a:t>
            </a:r>
          </a:p>
          <a:p>
            <a:pPr algn="ctr" eaLnBrk="1" hangingPunct="1"/>
            <a:r>
              <a:rPr lang="en-US" sz="1600" b="1">
                <a:solidFill>
                  <a:srgbClr val="0000CC"/>
                </a:solidFill>
                <a:cs typeface="Arial" charset="0"/>
              </a:rPr>
              <a:t>(Aol</a:t>
            </a:r>
            <a:r>
              <a:rPr lang="el-GR" sz="1600" b="1">
                <a:solidFill>
                  <a:srgbClr val="0000CC"/>
                </a:solidFill>
                <a:cs typeface="Arial" charset="0"/>
              </a:rPr>
              <a:t>β</a:t>
            </a:r>
            <a:r>
              <a:rPr lang="en-US" sz="1600" b="1">
                <a:solidFill>
                  <a:srgbClr val="0000CC"/>
                </a:solidFill>
                <a:cs typeface="Arial" charset="0"/>
              </a:rPr>
              <a:t>)</a:t>
            </a:r>
            <a:endParaRPr lang="el-GR" sz="1600" b="1">
              <a:solidFill>
                <a:srgbClr val="0000CC"/>
              </a:solidFill>
              <a:cs typeface="Arial" charset="0"/>
            </a:endParaRPr>
          </a:p>
        </p:txBody>
      </p:sp>
      <p:sp>
        <p:nvSpPr>
          <p:cNvPr id="11273" name="Text Box 8"/>
          <p:cNvSpPr txBox="1">
            <a:spLocks noChangeArrowheads="1"/>
          </p:cNvSpPr>
          <p:nvPr/>
        </p:nvSpPr>
        <p:spPr bwMode="auto">
          <a:xfrm>
            <a:off x="685800" y="4419600"/>
            <a:ext cx="5562600" cy="1668463"/>
          </a:xfrm>
          <a:prstGeom prst="rect">
            <a:avLst/>
          </a:prstGeom>
          <a:noFill/>
          <a:ln w="9525" algn="ctr">
            <a:noFill/>
            <a:miter lim="800000"/>
            <a:headEnd/>
            <a:tailEnd/>
          </a:ln>
        </p:spPr>
        <p:txBody>
          <a:bodyPr>
            <a:spAutoFit/>
          </a:bodyPr>
          <a:lstStyle/>
          <a:p>
            <a:pPr marL="342900" indent="-342900" eaLnBrk="1" hangingPunct="1">
              <a:lnSpc>
                <a:spcPct val="90000"/>
              </a:lnSpc>
              <a:spcBef>
                <a:spcPct val="20000"/>
              </a:spcBef>
            </a:pPr>
            <a:r>
              <a:rPr lang="en-US" sz="1200" b="1"/>
              <a:t>To Plot Aolβ from Aol &amp; 1/β Plot:</a:t>
            </a:r>
          </a:p>
          <a:p>
            <a:pPr marL="342900" indent="-342900" eaLnBrk="1" hangingPunct="1">
              <a:lnSpc>
                <a:spcPct val="90000"/>
              </a:lnSpc>
              <a:spcBef>
                <a:spcPct val="20000"/>
              </a:spcBef>
            </a:pPr>
            <a:endParaRPr lang="en-US" sz="1200" b="1"/>
          </a:p>
          <a:p>
            <a:pPr marL="342900" indent="-342900" eaLnBrk="1" hangingPunct="1">
              <a:lnSpc>
                <a:spcPct val="90000"/>
              </a:lnSpc>
              <a:spcBef>
                <a:spcPct val="20000"/>
              </a:spcBef>
            </a:pPr>
            <a:r>
              <a:rPr lang="en-US" sz="1200" b="1">
                <a:solidFill>
                  <a:srgbClr val="0000CC"/>
                </a:solidFill>
              </a:rPr>
              <a:t>Poles in Aol</a:t>
            </a:r>
            <a:r>
              <a:rPr lang="en-US" sz="1200" b="1"/>
              <a:t> curve are </a:t>
            </a:r>
            <a:r>
              <a:rPr lang="en-US" sz="1200" b="1">
                <a:solidFill>
                  <a:srgbClr val="0000CC"/>
                </a:solidFill>
              </a:rPr>
              <a:t>poles in Aolβ</a:t>
            </a:r>
            <a:r>
              <a:rPr lang="en-US" sz="1200" b="1"/>
              <a:t> (Loop Gain)Plot</a:t>
            </a:r>
          </a:p>
          <a:p>
            <a:pPr marL="342900" indent="-342900" eaLnBrk="1" hangingPunct="1">
              <a:lnSpc>
                <a:spcPct val="90000"/>
              </a:lnSpc>
              <a:spcBef>
                <a:spcPct val="20000"/>
              </a:spcBef>
            </a:pPr>
            <a:r>
              <a:rPr lang="en-US" sz="1200" b="1">
                <a:solidFill>
                  <a:srgbClr val="FF0000"/>
                </a:solidFill>
              </a:rPr>
              <a:t>Zeros in Aol</a:t>
            </a:r>
            <a:r>
              <a:rPr lang="en-US" sz="1200" b="1"/>
              <a:t> curve are </a:t>
            </a:r>
            <a:r>
              <a:rPr lang="en-US" sz="1200" b="1">
                <a:solidFill>
                  <a:srgbClr val="FF0000"/>
                </a:solidFill>
              </a:rPr>
              <a:t>zeros in  Aolβ</a:t>
            </a:r>
            <a:r>
              <a:rPr lang="en-US" sz="1200" b="1"/>
              <a:t> (Loop Gain) Plot</a:t>
            </a:r>
          </a:p>
          <a:p>
            <a:pPr marL="342900" indent="-342900" eaLnBrk="1" hangingPunct="1">
              <a:lnSpc>
                <a:spcPct val="90000"/>
              </a:lnSpc>
              <a:spcBef>
                <a:spcPct val="20000"/>
              </a:spcBef>
            </a:pPr>
            <a:endParaRPr lang="en-US" sz="1200" b="1"/>
          </a:p>
          <a:p>
            <a:pPr marL="342900" indent="-342900" eaLnBrk="1" hangingPunct="1">
              <a:lnSpc>
                <a:spcPct val="90000"/>
              </a:lnSpc>
              <a:spcBef>
                <a:spcPct val="20000"/>
              </a:spcBef>
            </a:pPr>
            <a:r>
              <a:rPr lang="en-US" sz="1200" b="1">
                <a:solidFill>
                  <a:srgbClr val="0000CC"/>
                </a:solidFill>
              </a:rPr>
              <a:t>Poles in 1/β</a:t>
            </a:r>
            <a:r>
              <a:rPr lang="en-US" sz="1200" b="1"/>
              <a:t> curve are </a:t>
            </a:r>
            <a:r>
              <a:rPr lang="en-US" sz="1200" b="1">
                <a:solidFill>
                  <a:srgbClr val="FF0000"/>
                </a:solidFill>
              </a:rPr>
              <a:t>zeros in Aolβ</a:t>
            </a:r>
            <a:r>
              <a:rPr lang="en-US" sz="1200" b="1"/>
              <a:t> (Loop Gain) Plot</a:t>
            </a:r>
          </a:p>
          <a:p>
            <a:pPr marL="342900" indent="-342900" eaLnBrk="1" hangingPunct="1">
              <a:lnSpc>
                <a:spcPct val="90000"/>
              </a:lnSpc>
              <a:spcBef>
                <a:spcPct val="20000"/>
              </a:spcBef>
            </a:pPr>
            <a:r>
              <a:rPr lang="en-US" sz="1200" b="1">
                <a:solidFill>
                  <a:srgbClr val="FF0000"/>
                </a:solidFill>
              </a:rPr>
              <a:t>Zeros in 1/β</a:t>
            </a:r>
            <a:r>
              <a:rPr lang="en-US" sz="1200" b="1"/>
              <a:t> curve are </a:t>
            </a:r>
            <a:r>
              <a:rPr lang="en-US" sz="1200" b="1">
                <a:solidFill>
                  <a:srgbClr val="0000CC"/>
                </a:solidFill>
              </a:rPr>
              <a:t>poles in Aolβ</a:t>
            </a:r>
            <a:r>
              <a:rPr lang="en-US" sz="1200" b="1"/>
              <a:t> (Loop Gain) Plot</a:t>
            </a:r>
          </a:p>
          <a:p>
            <a:pPr marL="342900" indent="-342900" eaLnBrk="1" hangingPunct="1">
              <a:lnSpc>
                <a:spcPct val="90000"/>
              </a:lnSpc>
              <a:spcBef>
                <a:spcPct val="20000"/>
              </a:spcBef>
            </a:pPr>
            <a:r>
              <a:rPr lang="en-US" sz="1200" b="1"/>
              <a:t>[Remember: </a:t>
            </a:r>
            <a:r>
              <a:rPr lang="el-GR" sz="1200" b="1">
                <a:cs typeface="Arial" charset="0"/>
              </a:rPr>
              <a:t>β</a:t>
            </a:r>
            <a:r>
              <a:rPr lang="en-US" sz="1200" b="1">
                <a:cs typeface="Arial" charset="0"/>
              </a:rPr>
              <a:t> is the reciprocal of 1/</a:t>
            </a:r>
            <a:r>
              <a:rPr lang="el-GR" sz="1200" b="1">
                <a:cs typeface="Arial" charset="0"/>
              </a:rPr>
              <a:t>β</a:t>
            </a:r>
            <a:r>
              <a:rPr lang="en-US" sz="1200" b="1">
                <a:cs typeface="Arial" charset="0"/>
              </a:rPr>
              <a:t>]</a:t>
            </a:r>
            <a:endParaRPr lang="el-GR" sz="1200" b="1">
              <a:cs typeface="Arial" charset="0"/>
            </a:endParaRPr>
          </a:p>
        </p:txBody>
      </p:sp>
      <p:pic>
        <p:nvPicPr>
          <p:cNvPr id="11274" name="Picture 9" descr="EN00268_[1]"/>
          <p:cNvPicPr>
            <a:picLocks noGrp="1" noChangeAspect="1" noChangeArrowheads="1"/>
          </p:cNvPicPr>
          <p:nvPr>
            <p:ph sz="quarter" idx="3"/>
          </p:nvPr>
        </p:nvPicPr>
        <p:blipFill>
          <a:blip r:embed="rId6" cstate="print"/>
          <a:srcRect/>
          <a:stretch>
            <a:fillRect/>
          </a:stretch>
        </p:blipFill>
        <p:spPr bwMode="auto">
          <a:xfrm>
            <a:off x="4953000" y="4800600"/>
            <a:ext cx="990600" cy="752475"/>
          </a:xfrm>
          <a:noFill/>
          <a:ln>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5"/>
          <p:cNvSpPr>
            <a:spLocks noGrp="1"/>
          </p:cNvSpPr>
          <p:nvPr>
            <p:ph type="sldNum" sz="quarter" idx="10"/>
          </p:nvPr>
        </p:nvSpPr>
        <p:spPr>
          <a:noFill/>
        </p:spPr>
        <p:txBody>
          <a:bodyPr/>
          <a:lstStyle/>
          <a:p>
            <a:fld id="{333D8287-5BB9-49D3-9830-51165D96FEF5}" type="slidenum">
              <a:rPr lang="en-US"/>
              <a:pPr/>
              <a:t>14</a:t>
            </a:fld>
            <a:endParaRPr lang="en-US"/>
          </a:p>
        </p:txBody>
      </p:sp>
      <p:sp>
        <p:nvSpPr>
          <p:cNvPr id="12293" name="Rectangle 2"/>
          <p:cNvSpPr>
            <a:spLocks noGrp="1" noChangeArrowheads="1"/>
          </p:cNvSpPr>
          <p:nvPr>
            <p:ph type="title"/>
          </p:nvPr>
        </p:nvSpPr>
        <p:spPr>
          <a:xfrm>
            <a:off x="914400" y="228600"/>
            <a:ext cx="8229600" cy="563563"/>
          </a:xfrm>
          <a:noFill/>
        </p:spPr>
        <p:txBody>
          <a:bodyPr/>
          <a:lstStyle/>
          <a:p>
            <a:r>
              <a:rPr lang="en-US" smtClean="0">
                <a:solidFill>
                  <a:srgbClr val="0000CC"/>
                </a:solidFill>
                <a:cs typeface="Arial" charset="0"/>
              </a:rPr>
              <a:t>Frequency Decade Rules for Loop Gain</a:t>
            </a:r>
          </a:p>
        </p:txBody>
      </p:sp>
      <p:graphicFrame>
        <p:nvGraphicFramePr>
          <p:cNvPr id="12290" name="Object 3"/>
          <p:cNvGraphicFramePr>
            <a:graphicFrameLocks noGrp="1" noChangeAspect="1"/>
          </p:cNvGraphicFramePr>
          <p:nvPr>
            <p:ph sz="half" idx="1"/>
          </p:nvPr>
        </p:nvGraphicFramePr>
        <p:xfrm>
          <a:off x="5638800" y="3810000"/>
          <a:ext cx="3276600" cy="2162175"/>
        </p:xfrm>
        <a:graphic>
          <a:graphicData uri="http://schemas.openxmlformats.org/presentationml/2006/ole">
            <p:oleObj spid="_x0000_s12290" name="Visio" r:id="rId4" imgW="1624279" imgH="1071067" progId="Visio.Drawing.6">
              <p:embed/>
            </p:oleObj>
          </a:graphicData>
        </a:graphic>
      </p:graphicFrame>
      <p:graphicFrame>
        <p:nvGraphicFramePr>
          <p:cNvPr id="12291" name="Object 4"/>
          <p:cNvGraphicFramePr>
            <a:graphicFrameLocks noGrp="1" noChangeAspect="1"/>
          </p:cNvGraphicFramePr>
          <p:nvPr>
            <p:ph sz="quarter" idx="2"/>
          </p:nvPr>
        </p:nvGraphicFramePr>
        <p:xfrm>
          <a:off x="152400" y="1931988"/>
          <a:ext cx="5257800" cy="4292600"/>
        </p:xfrm>
        <a:graphic>
          <a:graphicData uri="http://schemas.openxmlformats.org/presentationml/2006/ole">
            <p:oleObj spid="_x0000_s12291" name="Visio" r:id="rId5" imgW="2695042" imgH="2199742" progId="Visio.Drawing.6">
              <p:embed/>
            </p:oleObj>
          </a:graphicData>
        </a:graphic>
      </p:graphicFrame>
      <p:sp>
        <p:nvSpPr>
          <p:cNvPr id="12294" name="Text Box 5"/>
          <p:cNvSpPr txBox="1">
            <a:spLocks noChangeArrowheads="1"/>
          </p:cNvSpPr>
          <p:nvPr/>
        </p:nvSpPr>
        <p:spPr bwMode="auto">
          <a:xfrm>
            <a:off x="3886200" y="1600200"/>
            <a:ext cx="4343400" cy="1917700"/>
          </a:xfrm>
          <a:prstGeom prst="rect">
            <a:avLst/>
          </a:prstGeom>
          <a:noFill/>
          <a:ln w="9525" algn="ctr">
            <a:noFill/>
            <a:miter lim="800000"/>
            <a:headEnd/>
            <a:tailEnd/>
          </a:ln>
        </p:spPr>
        <p:txBody>
          <a:bodyPr>
            <a:spAutoFit/>
          </a:bodyPr>
          <a:lstStyle/>
          <a:p>
            <a:pPr eaLnBrk="1" hangingPunct="1"/>
            <a:r>
              <a:rPr lang="en-US" sz="1200" b="1">
                <a:solidFill>
                  <a:srgbClr val="0000CC"/>
                </a:solidFill>
              </a:rPr>
              <a:t>Loop Gain View: 	Poles: fp1, fp2, fz1; Zero: fp3</a:t>
            </a:r>
          </a:p>
          <a:p>
            <a:pPr eaLnBrk="1" hangingPunct="1"/>
            <a:endParaRPr lang="en-US" sz="1200" b="1">
              <a:solidFill>
                <a:srgbClr val="0000CC"/>
              </a:solidFill>
            </a:endParaRPr>
          </a:p>
          <a:p>
            <a:pPr eaLnBrk="1" hangingPunct="1"/>
            <a:r>
              <a:rPr lang="en-US" sz="1200" b="1">
                <a:solidFill>
                  <a:srgbClr val="FF0000"/>
                </a:solidFill>
              </a:rPr>
              <a:t>Rules of Thumb for Good Loop Stability:</a:t>
            </a:r>
          </a:p>
          <a:p>
            <a:pPr eaLnBrk="1" hangingPunct="1"/>
            <a:endParaRPr lang="en-US" sz="1200" b="1">
              <a:solidFill>
                <a:srgbClr val="FF0000"/>
              </a:solidFill>
            </a:endParaRPr>
          </a:p>
          <a:p>
            <a:pPr eaLnBrk="1" hangingPunct="1">
              <a:buFont typeface="Wingdings" pitchFamily="2" charset="2"/>
              <a:buChar char="Ø"/>
            </a:pPr>
            <a:r>
              <a:rPr lang="en-US" sz="1200" b="1">
                <a:solidFill>
                  <a:srgbClr val="0000CC"/>
                </a:solidFill>
              </a:rPr>
              <a:t>  </a:t>
            </a:r>
            <a:r>
              <a:rPr lang="en-US" sz="1200" b="1">
                <a:solidFill>
                  <a:srgbClr val="FF0000"/>
                </a:solidFill>
              </a:rPr>
              <a:t>Place fp3 within a decade of fz1</a:t>
            </a:r>
          </a:p>
          <a:p>
            <a:pPr eaLnBrk="1" hangingPunct="1"/>
            <a:r>
              <a:rPr lang="en-US" sz="1200" b="1">
                <a:solidFill>
                  <a:srgbClr val="0000CC"/>
                </a:solidFill>
              </a:rPr>
              <a:t>         fp1 and fz1 = -135</a:t>
            </a:r>
            <a:r>
              <a:rPr lang="en-US" sz="1200" b="1">
                <a:solidFill>
                  <a:srgbClr val="0000CC"/>
                </a:solidFill>
                <a:cs typeface="Arial" charset="0"/>
              </a:rPr>
              <a:t>° phase shift at fz1</a:t>
            </a:r>
          </a:p>
          <a:p>
            <a:pPr eaLnBrk="1" hangingPunct="1"/>
            <a:r>
              <a:rPr lang="en-US" sz="1200" b="1">
                <a:solidFill>
                  <a:srgbClr val="0000CC"/>
                </a:solidFill>
                <a:cs typeface="Arial" charset="0"/>
              </a:rPr>
              <a:t>         fp3 </a:t>
            </a:r>
            <a:r>
              <a:rPr lang="en-US" sz="1200" b="1" u="sng">
                <a:solidFill>
                  <a:srgbClr val="0000CC"/>
                </a:solidFill>
                <a:cs typeface="Arial" charset="0"/>
              </a:rPr>
              <a:t>&lt;</a:t>
            </a:r>
            <a:r>
              <a:rPr lang="en-US" sz="1200" b="1">
                <a:solidFill>
                  <a:srgbClr val="0000CC"/>
                </a:solidFill>
                <a:cs typeface="Arial" charset="0"/>
              </a:rPr>
              <a:t> decade will keep phase from dipping further</a:t>
            </a:r>
          </a:p>
          <a:p>
            <a:pPr eaLnBrk="1" hangingPunct="1"/>
            <a:endParaRPr lang="en-US" sz="1200" b="1">
              <a:solidFill>
                <a:srgbClr val="0000CC"/>
              </a:solidFill>
              <a:cs typeface="Arial" charset="0"/>
            </a:endParaRPr>
          </a:p>
          <a:p>
            <a:pPr eaLnBrk="1" hangingPunct="1">
              <a:buFont typeface="Wingdings" pitchFamily="2" charset="2"/>
              <a:buChar char="Ø"/>
            </a:pPr>
            <a:r>
              <a:rPr lang="en-US" sz="1200" b="1">
                <a:solidFill>
                  <a:srgbClr val="0000CC"/>
                </a:solidFill>
                <a:cs typeface="Arial" charset="0"/>
              </a:rPr>
              <a:t>  </a:t>
            </a:r>
            <a:r>
              <a:rPr lang="en-US" sz="1200" b="1">
                <a:solidFill>
                  <a:srgbClr val="FF0000"/>
                </a:solidFill>
                <a:cs typeface="Arial" charset="0"/>
              </a:rPr>
              <a:t>Place fp3 at least a decade below fcl</a:t>
            </a:r>
          </a:p>
          <a:p>
            <a:pPr eaLnBrk="1" hangingPunct="1"/>
            <a:r>
              <a:rPr lang="en-US" sz="1200" b="1">
                <a:solidFill>
                  <a:srgbClr val="0000CC"/>
                </a:solidFill>
                <a:cs typeface="Arial" charset="0"/>
              </a:rPr>
              <a:t>         Allows Aol curve to shift to the left by one decade</a:t>
            </a:r>
          </a:p>
        </p:txBody>
      </p:sp>
      <p:pic>
        <p:nvPicPr>
          <p:cNvPr id="12295" name="Picture 6" descr="j0098039"/>
          <p:cNvPicPr>
            <a:picLocks noGrp="1" noChangeAspect="1" noChangeArrowheads="1"/>
          </p:cNvPicPr>
          <p:nvPr>
            <p:ph sz="quarter" idx="3"/>
          </p:nvPr>
        </p:nvPicPr>
        <p:blipFill>
          <a:blip r:embed="rId6" cstate="print"/>
          <a:srcRect/>
          <a:stretch>
            <a:fillRect/>
          </a:stretch>
        </p:blipFill>
        <p:spPr bwMode="auto">
          <a:xfrm>
            <a:off x="2743200" y="1676400"/>
            <a:ext cx="661988" cy="762000"/>
          </a:xfrm>
          <a:noFill/>
          <a:ln>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0"/>
          </p:nvPr>
        </p:nvSpPr>
        <p:spPr>
          <a:noFill/>
        </p:spPr>
        <p:txBody>
          <a:bodyPr/>
          <a:lstStyle/>
          <a:p>
            <a:fld id="{20032967-A1A8-4701-8A86-6FF091BA5859}" type="slidenum">
              <a:rPr lang="en-US"/>
              <a:pPr/>
              <a:t>15</a:t>
            </a:fld>
            <a:endParaRPr lang="en-US"/>
          </a:p>
        </p:txBody>
      </p:sp>
      <p:sp>
        <p:nvSpPr>
          <p:cNvPr id="13316" name="Rectangle 2"/>
          <p:cNvSpPr>
            <a:spLocks noGrp="1" noChangeArrowheads="1"/>
          </p:cNvSpPr>
          <p:nvPr>
            <p:ph type="title"/>
          </p:nvPr>
        </p:nvSpPr>
        <p:spPr>
          <a:xfrm>
            <a:off x="1371600" y="152400"/>
            <a:ext cx="7239000" cy="838200"/>
          </a:xfrm>
          <a:noFill/>
        </p:spPr>
        <p:txBody>
          <a:bodyPr/>
          <a:lstStyle/>
          <a:p>
            <a:r>
              <a:rPr lang="en-US" smtClean="0">
                <a:solidFill>
                  <a:srgbClr val="0000CC"/>
                </a:solidFill>
              </a:rPr>
              <a:t>Op Amp Model for Derivation of R</a:t>
            </a:r>
            <a:r>
              <a:rPr lang="en-US" baseline="-25000" smtClean="0">
                <a:solidFill>
                  <a:srgbClr val="0000CC"/>
                </a:solidFill>
              </a:rPr>
              <a:t>OUT</a:t>
            </a:r>
            <a:r>
              <a:rPr lang="en-US" sz="1600" b="0" baseline="-25000" smtClean="0">
                <a:solidFill>
                  <a:srgbClr val="0000CC"/>
                </a:solidFill>
              </a:rPr>
              <a:t> </a:t>
            </a:r>
          </a:p>
        </p:txBody>
      </p:sp>
      <p:graphicFrame>
        <p:nvGraphicFramePr>
          <p:cNvPr id="13314" name="Object 3"/>
          <p:cNvGraphicFramePr>
            <a:graphicFrameLocks noGrp="1" noChangeAspect="1"/>
          </p:cNvGraphicFramePr>
          <p:nvPr>
            <p:ph sz="half" idx="2"/>
          </p:nvPr>
        </p:nvGraphicFramePr>
        <p:xfrm>
          <a:off x="457200" y="1676400"/>
          <a:ext cx="8185150" cy="4429125"/>
        </p:xfrm>
        <a:graphic>
          <a:graphicData uri="http://schemas.openxmlformats.org/presentationml/2006/ole">
            <p:oleObj spid="_x0000_s13314" name="Visio" r:id="rId4" imgW="3183636" imgH="1723034" progId="Visio.Drawing.6">
              <p:embed/>
            </p:oleObj>
          </a:graphicData>
        </a:graphic>
      </p:graphicFrame>
      <p:sp>
        <p:nvSpPr>
          <p:cNvPr id="13317" name="Text Box 4"/>
          <p:cNvSpPr txBox="1">
            <a:spLocks noChangeArrowheads="1"/>
          </p:cNvSpPr>
          <p:nvPr/>
        </p:nvSpPr>
        <p:spPr bwMode="auto">
          <a:xfrm>
            <a:off x="457200" y="5638800"/>
            <a:ext cx="5257800" cy="457200"/>
          </a:xfrm>
          <a:prstGeom prst="rect">
            <a:avLst/>
          </a:prstGeom>
          <a:noFill/>
          <a:ln w="9525" algn="ctr">
            <a:noFill/>
            <a:miter lim="800000"/>
            <a:headEnd/>
            <a:tailEnd/>
          </a:ln>
        </p:spPr>
        <p:txBody>
          <a:bodyPr>
            <a:spAutoFit/>
          </a:bodyPr>
          <a:lstStyle/>
          <a:p>
            <a:pPr eaLnBrk="1" hangingPunct="1"/>
            <a:r>
              <a:rPr lang="en-US" sz="1200" b="1"/>
              <a:t>From: Frederiksen, Thomas M.  Intuitive Operational Amplifiers. </a:t>
            </a:r>
          </a:p>
          <a:p>
            <a:pPr eaLnBrk="1" hangingPunct="1"/>
            <a:r>
              <a:rPr lang="en-US" sz="1200" b="1"/>
              <a:t>           McGraw-Hill Book Company.  New York.  Revised Edition. 1988.</a:t>
            </a:r>
          </a:p>
        </p:txBody>
      </p:sp>
      <p:sp>
        <p:nvSpPr>
          <p:cNvPr id="13318" name="Rectangle 5"/>
          <p:cNvSpPr>
            <a:spLocks noChangeArrowheads="1"/>
          </p:cNvSpPr>
          <p:nvPr/>
        </p:nvSpPr>
        <p:spPr bwMode="auto">
          <a:xfrm>
            <a:off x="1295400" y="1295400"/>
            <a:ext cx="2551113" cy="396875"/>
          </a:xfrm>
          <a:prstGeom prst="rect">
            <a:avLst/>
          </a:prstGeom>
          <a:noFill/>
          <a:ln w="9525" algn="ctr">
            <a:noFill/>
            <a:miter lim="800000"/>
            <a:headEnd/>
            <a:tailEnd/>
          </a:ln>
        </p:spPr>
        <p:txBody>
          <a:bodyPr wrap="none">
            <a:spAutoFit/>
          </a:bodyPr>
          <a:lstStyle/>
          <a:p>
            <a:pPr algn="ctr" eaLnBrk="1" hangingPunct="1"/>
            <a:r>
              <a:rPr lang="en-US" sz="2000" b="1" i="1">
                <a:solidFill>
                  <a:srgbClr val="FF0000"/>
                </a:solidFill>
              </a:rPr>
              <a:t>R</a:t>
            </a:r>
            <a:r>
              <a:rPr lang="en-US" sz="2000" b="1" i="1" baseline="-25000">
                <a:solidFill>
                  <a:srgbClr val="FF0000"/>
                </a:solidFill>
              </a:rPr>
              <a:t>OUT</a:t>
            </a:r>
            <a:r>
              <a:rPr lang="en-US" sz="2000" b="1" i="1">
                <a:solidFill>
                  <a:srgbClr val="FF0000"/>
                </a:solidFill>
              </a:rPr>
              <a:t> = R</a:t>
            </a:r>
            <a:r>
              <a:rPr lang="en-US" sz="2000" b="1" i="1" baseline="-25000">
                <a:solidFill>
                  <a:srgbClr val="FF0000"/>
                </a:solidFill>
              </a:rPr>
              <a:t>O</a:t>
            </a:r>
            <a:r>
              <a:rPr lang="en-US" sz="2000" b="1" i="1">
                <a:solidFill>
                  <a:srgbClr val="FF0000"/>
                </a:solidFill>
              </a:rPr>
              <a:t> / (1+Aol</a:t>
            </a:r>
            <a:r>
              <a:rPr lang="el-GR" sz="2000" b="1" i="1">
                <a:solidFill>
                  <a:srgbClr val="FF0000"/>
                </a:solidFill>
                <a:cs typeface="Arial" charset="0"/>
              </a:rPr>
              <a:t>β</a:t>
            </a:r>
            <a:r>
              <a:rPr lang="en-US" sz="2000" b="1" i="1">
                <a:solidFill>
                  <a:srgbClr val="FF0000"/>
                </a:solidFill>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0"/>
          </p:nvPr>
        </p:nvSpPr>
        <p:spPr>
          <a:noFill/>
        </p:spPr>
        <p:txBody>
          <a:bodyPr/>
          <a:lstStyle/>
          <a:p>
            <a:fld id="{C7C17466-9088-417C-9D38-0B25CBA3ED12}" type="slidenum">
              <a:rPr lang="en-US"/>
              <a:pPr/>
              <a:t>16</a:t>
            </a:fld>
            <a:endParaRPr lang="en-US"/>
          </a:p>
        </p:txBody>
      </p:sp>
      <p:sp>
        <p:nvSpPr>
          <p:cNvPr id="45059" name="Rectangle 2"/>
          <p:cNvSpPr>
            <a:spLocks noGrp="1" noChangeArrowheads="1"/>
          </p:cNvSpPr>
          <p:nvPr>
            <p:ph type="title"/>
          </p:nvPr>
        </p:nvSpPr>
        <p:spPr>
          <a:xfrm>
            <a:off x="1219200" y="152400"/>
            <a:ext cx="7543800" cy="792163"/>
          </a:xfrm>
          <a:noFill/>
        </p:spPr>
        <p:txBody>
          <a:bodyPr/>
          <a:lstStyle/>
          <a:p>
            <a:r>
              <a:rPr lang="en-US" i="1" smtClean="0">
                <a:solidFill>
                  <a:srgbClr val="0000CC"/>
                </a:solidFill>
              </a:rPr>
              <a:t>Op Amp Model for Loop Stability Analysis</a:t>
            </a:r>
          </a:p>
        </p:txBody>
      </p:sp>
      <p:sp>
        <p:nvSpPr>
          <p:cNvPr id="45060" name="Text Box 3"/>
          <p:cNvSpPr txBox="1">
            <a:spLocks noChangeArrowheads="1"/>
          </p:cNvSpPr>
          <p:nvPr/>
        </p:nvSpPr>
        <p:spPr bwMode="auto">
          <a:xfrm>
            <a:off x="685800" y="1600200"/>
            <a:ext cx="8153400" cy="2257425"/>
          </a:xfrm>
          <a:prstGeom prst="rect">
            <a:avLst/>
          </a:prstGeom>
          <a:noFill/>
          <a:ln w="9525" algn="ctr">
            <a:noFill/>
            <a:miter lim="800000"/>
            <a:headEnd/>
            <a:tailEnd/>
          </a:ln>
        </p:spPr>
        <p:txBody>
          <a:bodyPr>
            <a:spAutoFit/>
          </a:bodyPr>
          <a:lstStyle/>
          <a:p>
            <a:pPr marL="381000" indent="-381000">
              <a:spcBef>
                <a:spcPct val="50000"/>
              </a:spcBef>
              <a:buFont typeface="Wingdings" pitchFamily="2" charset="2"/>
              <a:buChar char="Ø"/>
            </a:pPr>
            <a:r>
              <a:rPr lang="en-US" sz="2000" b="1" i="1">
                <a:solidFill>
                  <a:srgbClr val="FF0000"/>
                </a:solidFill>
              </a:rPr>
              <a:t>R</a:t>
            </a:r>
            <a:r>
              <a:rPr lang="en-US" sz="2000" b="1" i="1" baseline="-25000">
                <a:solidFill>
                  <a:srgbClr val="FF0000"/>
                </a:solidFill>
              </a:rPr>
              <a:t>O</a:t>
            </a:r>
            <a:r>
              <a:rPr lang="en-US" sz="2000" b="1" i="1"/>
              <a:t> is constant over the Op Amp’s bandwidth </a:t>
            </a:r>
          </a:p>
          <a:p>
            <a:pPr marL="381000" indent="-381000">
              <a:spcBef>
                <a:spcPct val="50000"/>
              </a:spcBef>
              <a:buFont typeface="Wingdings" pitchFamily="2" charset="2"/>
              <a:buChar char="Ø"/>
            </a:pPr>
            <a:r>
              <a:rPr lang="en-US" sz="2000" b="1" i="1">
                <a:solidFill>
                  <a:srgbClr val="FF0000"/>
                </a:solidFill>
              </a:rPr>
              <a:t>R</a:t>
            </a:r>
            <a:r>
              <a:rPr lang="en-US" sz="2000" b="1" i="1" baseline="-25000">
                <a:solidFill>
                  <a:srgbClr val="FF0000"/>
                </a:solidFill>
              </a:rPr>
              <a:t>O</a:t>
            </a:r>
            <a:r>
              <a:rPr lang="en-US" sz="2000" b="1" i="1">
                <a:solidFill>
                  <a:srgbClr val="FF0000"/>
                </a:solidFill>
              </a:rPr>
              <a:t> </a:t>
            </a:r>
            <a:r>
              <a:rPr lang="en-US" sz="2000" b="1" i="1"/>
              <a:t>is defined as the Op Amp’s Open Loop Output Resistance </a:t>
            </a:r>
          </a:p>
          <a:p>
            <a:pPr marL="381000" indent="-381000">
              <a:spcBef>
                <a:spcPct val="50000"/>
              </a:spcBef>
              <a:buFont typeface="Wingdings" pitchFamily="2" charset="2"/>
              <a:buChar char="Ø"/>
            </a:pPr>
            <a:r>
              <a:rPr lang="en-US" sz="2000" b="1" i="1">
                <a:solidFill>
                  <a:srgbClr val="FF0000"/>
                </a:solidFill>
              </a:rPr>
              <a:t>R</a:t>
            </a:r>
            <a:r>
              <a:rPr lang="en-US" sz="2000" b="1" i="1" baseline="-25000">
                <a:solidFill>
                  <a:srgbClr val="FF0000"/>
                </a:solidFill>
              </a:rPr>
              <a:t>O</a:t>
            </a:r>
            <a:r>
              <a:rPr lang="en-US" sz="2000" b="1" i="1"/>
              <a:t> is measured at I</a:t>
            </a:r>
            <a:r>
              <a:rPr lang="en-US" sz="2000" b="1" i="1" baseline="-25000"/>
              <a:t>OUT</a:t>
            </a:r>
            <a:r>
              <a:rPr lang="en-US" sz="2000" b="1" i="1"/>
              <a:t> = 0 Amps, f = 1MHz </a:t>
            </a:r>
          </a:p>
          <a:p>
            <a:pPr marL="381000" indent="-381000">
              <a:buFont typeface="Wingdings" pitchFamily="2" charset="2"/>
              <a:buNone/>
            </a:pPr>
            <a:r>
              <a:rPr lang="en-US" sz="1600" b="1" i="1"/>
              <a:t>     (use the unloaded R</a:t>
            </a:r>
            <a:r>
              <a:rPr lang="en-US" sz="1600" b="1" i="1" baseline="-25000"/>
              <a:t>O</a:t>
            </a:r>
            <a:r>
              <a:rPr lang="en-US" sz="1600" b="1" i="1"/>
              <a:t> for Loop Stability calculations since it will be the largest value </a:t>
            </a:r>
            <a:r>
              <a:rPr lang="en-US" sz="1600" b="1" i="1">
                <a:sym typeface="Wingdings" pitchFamily="2" charset="2"/>
              </a:rPr>
              <a:t></a:t>
            </a:r>
            <a:r>
              <a:rPr lang="en-US" sz="1600" b="1" i="1"/>
              <a:t> worst case for Loop Stability analysis)</a:t>
            </a:r>
          </a:p>
          <a:p>
            <a:pPr marL="381000" indent="-381000">
              <a:spcBef>
                <a:spcPct val="50000"/>
              </a:spcBef>
              <a:buFont typeface="Wingdings" pitchFamily="2" charset="2"/>
              <a:buChar char="Ø"/>
            </a:pPr>
            <a:r>
              <a:rPr lang="en-US" sz="2000" b="1" i="1">
                <a:solidFill>
                  <a:srgbClr val="FF0000"/>
                </a:solidFill>
              </a:rPr>
              <a:t>R</a:t>
            </a:r>
            <a:r>
              <a:rPr lang="en-US" sz="2000" b="1" i="1" baseline="-25000">
                <a:solidFill>
                  <a:srgbClr val="FF0000"/>
                </a:solidFill>
              </a:rPr>
              <a:t>O</a:t>
            </a:r>
            <a:r>
              <a:rPr lang="en-US" sz="2000" b="1" i="1">
                <a:solidFill>
                  <a:srgbClr val="FF0000"/>
                </a:solidFill>
              </a:rPr>
              <a:t> </a:t>
            </a:r>
            <a:r>
              <a:rPr lang="en-US" sz="2000" b="1" i="1"/>
              <a:t>is included when calculating </a:t>
            </a:r>
            <a:r>
              <a:rPr lang="en-US" sz="2000" b="1" i="1">
                <a:latin typeface="Symbol" pitchFamily="18" charset="2"/>
              </a:rPr>
              <a:t>b  </a:t>
            </a:r>
            <a:r>
              <a:rPr lang="en-US" sz="2000" b="1" i="1"/>
              <a:t>for Loop Stability analysis</a:t>
            </a:r>
          </a:p>
        </p:txBody>
      </p:sp>
      <p:pic>
        <p:nvPicPr>
          <p:cNvPr id="45061" name="Picture 4" descr="j0098039"/>
          <p:cNvPicPr>
            <a:picLocks noGrp="1" noChangeAspect="1" noChangeArrowheads="1"/>
          </p:cNvPicPr>
          <p:nvPr>
            <p:ph sz="half" idx="2"/>
          </p:nvPr>
        </p:nvPicPr>
        <p:blipFill>
          <a:blip r:embed="rId3" cstate="print"/>
          <a:srcRect/>
          <a:stretch>
            <a:fillRect/>
          </a:stretch>
        </p:blipFill>
        <p:spPr bwMode="auto">
          <a:xfrm>
            <a:off x="6934200" y="1295400"/>
            <a:ext cx="671513" cy="771525"/>
          </a:xfrm>
          <a:noFill/>
          <a:ln>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D0F83623-ABB7-464B-B505-A1EEC8FD60A0}" type="slidenum">
              <a:rPr lang="en-US"/>
              <a:pPr/>
              <a:t>17</a:t>
            </a:fld>
            <a:endParaRPr lang="en-US"/>
          </a:p>
        </p:txBody>
      </p:sp>
      <p:sp>
        <p:nvSpPr>
          <p:cNvPr id="46083" name="Rectangle 2"/>
          <p:cNvSpPr>
            <a:spLocks noGrp="1" noChangeArrowheads="1"/>
          </p:cNvSpPr>
          <p:nvPr>
            <p:ph type="title"/>
          </p:nvPr>
        </p:nvSpPr>
        <p:spPr>
          <a:xfrm>
            <a:off x="1371600" y="-76200"/>
            <a:ext cx="7162800" cy="1143000"/>
          </a:xfrm>
        </p:spPr>
        <p:txBody>
          <a:bodyPr/>
          <a:lstStyle/>
          <a:p>
            <a:r>
              <a:rPr lang="en-US" sz="3600" smtClean="0">
                <a:solidFill>
                  <a:srgbClr val="33CC33"/>
                </a:solidFill>
                <a:latin typeface="Baskerville Old Face" pitchFamily="18" charset="0"/>
              </a:rPr>
              <a:t>R</a:t>
            </a:r>
            <a:r>
              <a:rPr lang="en-US" sz="3600" baseline="-25000" smtClean="0">
                <a:solidFill>
                  <a:srgbClr val="33CC33"/>
                </a:solidFill>
                <a:latin typeface="Baskerville Old Face" pitchFamily="18" charset="0"/>
              </a:rPr>
              <a:t>O</a:t>
            </a:r>
            <a:r>
              <a:rPr lang="en-US" sz="3600" smtClean="0">
                <a:solidFill>
                  <a:srgbClr val="33CC33"/>
                </a:solidFill>
                <a:latin typeface="Baskerville Old Face" pitchFamily="18" charset="0"/>
              </a:rPr>
              <a:t> &amp; Op Amp Output Operation</a:t>
            </a:r>
          </a:p>
        </p:txBody>
      </p:sp>
      <p:sp>
        <p:nvSpPr>
          <p:cNvPr id="46084" name="Rectangle 3"/>
          <p:cNvSpPr>
            <a:spLocks noGrp="1" noChangeArrowheads="1"/>
          </p:cNvSpPr>
          <p:nvPr>
            <p:ph type="body" idx="1"/>
          </p:nvPr>
        </p:nvSpPr>
        <p:spPr bwMode="auto">
          <a:xfrm>
            <a:off x="1447800" y="1219200"/>
            <a:ext cx="7086600" cy="31242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400" smtClean="0"/>
              <a:t>  </a:t>
            </a:r>
            <a:r>
              <a:rPr lang="en-US" sz="2800" b="1" i="1" smtClean="0"/>
              <a:t>Bipolar Power Op Amps</a:t>
            </a:r>
          </a:p>
          <a:p>
            <a:pPr>
              <a:buFont typeface="Wingdings" pitchFamily="2" charset="2"/>
              <a:buChar char="Ø"/>
            </a:pPr>
            <a:r>
              <a:rPr lang="en-US" sz="2800" b="1" i="1" smtClean="0"/>
              <a:t>  CMOS Power Op Amps</a:t>
            </a:r>
          </a:p>
          <a:p>
            <a:pPr>
              <a:buFont typeface="Wingdings" pitchFamily="2" charset="2"/>
              <a:buChar char="Ø"/>
            </a:pPr>
            <a:r>
              <a:rPr lang="en-US" sz="2800" b="1" i="1" smtClean="0">
                <a:cs typeface="Arial" charset="0"/>
              </a:rPr>
              <a:t>  Light Load vs Heavy Load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0"/>
          </p:nvPr>
        </p:nvSpPr>
        <p:spPr>
          <a:noFill/>
        </p:spPr>
        <p:txBody>
          <a:bodyPr/>
          <a:lstStyle/>
          <a:p>
            <a:fld id="{C7BE3504-C2DB-499F-9F9C-160BF0E18B87}" type="slidenum">
              <a:rPr lang="en-US"/>
              <a:pPr/>
              <a:t>18</a:t>
            </a:fld>
            <a:endParaRPr lang="en-US"/>
          </a:p>
        </p:txBody>
      </p:sp>
      <p:sp>
        <p:nvSpPr>
          <p:cNvPr id="47107" name="Rectangle 7"/>
          <p:cNvSpPr>
            <a:spLocks noGrp="1" noChangeArrowheads="1"/>
          </p:cNvSpPr>
          <p:nvPr>
            <p:ph type="title"/>
          </p:nvPr>
        </p:nvSpPr>
        <p:spPr>
          <a:xfrm>
            <a:off x="1524000" y="0"/>
            <a:ext cx="7162800" cy="1143000"/>
          </a:xfrm>
        </p:spPr>
        <p:txBody>
          <a:bodyPr/>
          <a:lstStyle/>
          <a:p>
            <a:r>
              <a:rPr lang="en-US" sz="2400" smtClean="0"/>
              <a:t>R</a:t>
            </a:r>
            <a:r>
              <a:rPr lang="en-US" sz="2400" baseline="-25000" smtClean="0"/>
              <a:t>O</a:t>
            </a:r>
            <a:r>
              <a:rPr lang="en-US" sz="2400" smtClean="0"/>
              <a:t> Measure w/DC Operating Point: I</a:t>
            </a:r>
            <a:r>
              <a:rPr lang="en-US" sz="2400" baseline="-25000" smtClean="0"/>
              <a:t>OUT</a:t>
            </a:r>
            <a:r>
              <a:rPr lang="en-US" sz="2400" smtClean="0"/>
              <a:t> = 0mA</a:t>
            </a:r>
          </a:p>
        </p:txBody>
      </p:sp>
      <p:pic>
        <p:nvPicPr>
          <p:cNvPr id="47108" name="Picture 13"/>
          <p:cNvPicPr>
            <a:picLocks noGrp="1" noChangeAspect="1" noChangeArrowheads="1"/>
          </p:cNvPicPr>
          <p:nvPr>
            <p:ph sz="half" idx="1"/>
          </p:nvPr>
        </p:nvPicPr>
        <p:blipFill>
          <a:blip r:embed="rId2" cstate="print"/>
          <a:srcRect l="11363" t="21814" r="35612" b="24237"/>
          <a:stretch>
            <a:fillRect/>
          </a:stretch>
        </p:blipFill>
        <p:spPr bwMode="auto">
          <a:xfrm>
            <a:off x="381000" y="1066800"/>
            <a:ext cx="7010400" cy="5105400"/>
          </a:xfrm>
          <a:noFill/>
          <a:ln w="12700">
            <a:miter lim="800000"/>
            <a:headEnd type="none" w="sm" len="sm"/>
            <a:tailEnd type="none" w="sm" len="sm"/>
          </a:ln>
        </p:spPr>
      </p:pic>
      <p:pic>
        <p:nvPicPr>
          <p:cNvPr id="47109" name="Picture 22"/>
          <p:cNvPicPr>
            <a:picLocks noGrp="1" noChangeAspect="1" noChangeArrowheads="1"/>
          </p:cNvPicPr>
          <p:nvPr>
            <p:ph sz="half" idx="2"/>
          </p:nvPr>
        </p:nvPicPr>
        <p:blipFill>
          <a:blip r:embed="rId3" cstate="print"/>
          <a:srcRect/>
          <a:stretch>
            <a:fillRect/>
          </a:stretch>
        </p:blipFill>
        <p:spPr bwMode="auto">
          <a:xfrm>
            <a:off x="5562600" y="3505200"/>
            <a:ext cx="1878013" cy="2586038"/>
          </a:xfrm>
          <a:noFill/>
          <a:ln w="12700">
            <a:miter lim="800000"/>
            <a:headEnd type="none" w="sm" len="sm"/>
            <a:tailEnd type="none" w="sm" len="sm"/>
          </a:ln>
        </p:spPr>
      </p:pic>
      <p:pic>
        <p:nvPicPr>
          <p:cNvPr id="47110" name="Picture 24"/>
          <p:cNvPicPr>
            <a:picLocks noChangeAspect="1" noChangeArrowheads="1"/>
          </p:cNvPicPr>
          <p:nvPr/>
        </p:nvPicPr>
        <p:blipFill>
          <a:blip r:embed="rId4" cstate="print"/>
          <a:srcRect/>
          <a:stretch>
            <a:fillRect/>
          </a:stretch>
        </p:blipFill>
        <p:spPr bwMode="auto">
          <a:xfrm>
            <a:off x="8001000" y="1066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0"/>
          </p:nvPr>
        </p:nvSpPr>
        <p:spPr>
          <a:noFill/>
        </p:spPr>
        <p:txBody>
          <a:bodyPr/>
          <a:lstStyle/>
          <a:p>
            <a:fld id="{AC1B653B-7D7A-44DA-879A-2C4BC87849B6}" type="slidenum">
              <a:rPr lang="en-US"/>
              <a:pPr/>
              <a:t>19</a:t>
            </a:fld>
            <a:endParaRPr lang="en-US"/>
          </a:p>
        </p:txBody>
      </p:sp>
      <p:pic>
        <p:nvPicPr>
          <p:cNvPr id="48131" name="Picture 16"/>
          <p:cNvPicPr>
            <a:picLocks noGrp="1" noChangeAspect="1" noChangeArrowheads="1"/>
          </p:cNvPicPr>
          <p:nvPr>
            <p:ph sz="half" idx="2"/>
          </p:nvPr>
        </p:nvPicPr>
        <p:blipFill>
          <a:blip r:embed="rId2" cstate="print"/>
          <a:srcRect l="11111" t="20216" r="35185" b="18056"/>
          <a:stretch>
            <a:fillRect/>
          </a:stretch>
        </p:blipFill>
        <p:spPr bwMode="auto">
          <a:xfrm>
            <a:off x="152400" y="1066800"/>
            <a:ext cx="6019800" cy="5189538"/>
          </a:xfrm>
          <a:noFill/>
          <a:ln w="12700">
            <a:miter lim="800000"/>
            <a:headEnd type="none" w="sm" len="sm"/>
            <a:tailEnd type="none" w="sm" len="sm"/>
          </a:ln>
        </p:spPr>
      </p:pic>
      <p:sp>
        <p:nvSpPr>
          <p:cNvPr id="48132" name="Rectangle 9"/>
          <p:cNvSpPr>
            <a:spLocks noGrp="1" noChangeArrowheads="1"/>
          </p:cNvSpPr>
          <p:nvPr>
            <p:ph type="title"/>
          </p:nvPr>
        </p:nvSpPr>
        <p:spPr>
          <a:xfrm>
            <a:off x="1600200" y="0"/>
            <a:ext cx="7162800" cy="1143000"/>
          </a:xfrm>
        </p:spPr>
        <p:txBody>
          <a:bodyPr/>
          <a:lstStyle/>
          <a:p>
            <a:r>
              <a:rPr lang="en-US" sz="2400" smtClean="0"/>
              <a:t>R</a:t>
            </a:r>
            <a:r>
              <a:rPr lang="en-US" sz="2400" baseline="-25000" smtClean="0"/>
              <a:t>O</a:t>
            </a:r>
            <a:r>
              <a:rPr lang="en-US" sz="2400" smtClean="0"/>
              <a:t> Measure w/DC Operating Point: I</a:t>
            </a:r>
            <a:r>
              <a:rPr lang="en-US" sz="2400" baseline="-25000" smtClean="0"/>
              <a:t>OUT</a:t>
            </a:r>
            <a:r>
              <a:rPr lang="en-US" sz="2400" smtClean="0"/>
              <a:t> = 0mA</a:t>
            </a:r>
          </a:p>
        </p:txBody>
      </p:sp>
      <p:pic>
        <p:nvPicPr>
          <p:cNvPr id="48133" name="Picture 14"/>
          <p:cNvPicPr>
            <a:picLocks noGrp="1" noChangeAspect="1" noChangeArrowheads="1"/>
          </p:cNvPicPr>
          <p:nvPr>
            <p:ph sz="half" idx="1"/>
          </p:nvPr>
        </p:nvPicPr>
        <p:blipFill>
          <a:blip r:embed="rId3" cstate="print"/>
          <a:srcRect l="12125" t="53096" r="50858" b="20221"/>
          <a:stretch>
            <a:fillRect/>
          </a:stretch>
        </p:blipFill>
        <p:spPr bwMode="auto">
          <a:xfrm>
            <a:off x="4267200" y="3810000"/>
            <a:ext cx="4572000" cy="2224088"/>
          </a:xfrm>
          <a:noFill/>
          <a:ln w="12700">
            <a:miter lim="800000"/>
            <a:headEnd type="none" w="sm" len="sm"/>
            <a:tailEnd type="none" w="sm" len="sm"/>
          </a:ln>
        </p:spPr>
      </p:pic>
      <p:sp>
        <p:nvSpPr>
          <p:cNvPr id="48134" name="Text Box 11"/>
          <p:cNvSpPr txBox="1">
            <a:spLocks noChangeArrowheads="1"/>
          </p:cNvSpPr>
          <p:nvPr/>
        </p:nvSpPr>
        <p:spPr bwMode="auto">
          <a:xfrm>
            <a:off x="5334000" y="1127125"/>
            <a:ext cx="35052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9.61mVrms / 698.17</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13.765</a:t>
            </a:r>
            <a:r>
              <a:rPr lang="en-US" sz="1600" b="1">
                <a:solidFill>
                  <a:srgbClr val="FF0000"/>
                </a:solidFill>
                <a:cs typeface="Arial" charset="0"/>
              </a:rPr>
              <a:t>Ω</a:t>
            </a:r>
          </a:p>
        </p:txBody>
      </p:sp>
      <p:pic>
        <p:nvPicPr>
          <p:cNvPr id="48135" name="Picture 18"/>
          <p:cNvPicPr>
            <a:picLocks noChangeAspect="1" noChangeArrowheads="1"/>
          </p:cNvPicPr>
          <p:nvPr/>
        </p:nvPicPr>
        <p:blipFill>
          <a:blip r:embed="rId4" cstate="print"/>
          <a:srcRect/>
          <a:stretch>
            <a:fillRect/>
          </a:stretch>
        </p:blipFill>
        <p:spPr bwMode="auto">
          <a:xfrm>
            <a:off x="8153400" y="2667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84363F2C-96FB-4133-98D2-A8F548139487}" type="slidenum">
              <a:rPr lang="en-US"/>
              <a:pPr/>
              <a:t>2</a:t>
            </a:fld>
            <a:endParaRPr lang="en-US"/>
          </a:p>
        </p:txBody>
      </p:sp>
      <p:sp>
        <p:nvSpPr>
          <p:cNvPr id="41987" name="Rectangle 2"/>
          <p:cNvSpPr>
            <a:spLocks noGrp="1" noChangeArrowheads="1"/>
          </p:cNvSpPr>
          <p:nvPr>
            <p:ph type="title"/>
          </p:nvPr>
        </p:nvSpPr>
        <p:spPr>
          <a:xfrm>
            <a:off x="1371600" y="0"/>
            <a:ext cx="7162800" cy="1143000"/>
          </a:xfrm>
        </p:spPr>
        <p:txBody>
          <a:bodyPr/>
          <a:lstStyle/>
          <a:p>
            <a:r>
              <a:rPr lang="en-US" sz="3600" smtClean="0">
                <a:solidFill>
                  <a:srgbClr val="33CC33"/>
                </a:solidFill>
                <a:latin typeface="Baskerville Old Face" pitchFamily="18" charset="0"/>
                <a:ea typeface="Batang" pitchFamily="18" charset="-127"/>
              </a:rPr>
              <a:t>Review - Essential Principles</a:t>
            </a:r>
          </a:p>
        </p:txBody>
      </p:sp>
      <p:sp>
        <p:nvSpPr>
          <p:cNvPr id="41988" name="Rectangle 3"/>
          <p:cNvSpPr>
            <a:spLocks noGrp="1" noChangeArrowheads="1"/>
          </p:cNvSpPr>
          <p:nvPr>
            <p:ph type="body" idx="1"/>
          </p:nvPr>
        </p:nvSpPr>
        <p:spPr bwMode="auto">
          <a:xfrm>
            <a:off x="838200" y="1219200"/>
            <a:ext cx="8001000" cy="37338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800" b="1" dirty="0" smtClean="0"/>
              <a:t>  </a:t>
            </a:r>
            <a:r>
              <a:rPr lang="en-US" sz="2400" b="1" dirty="0" smtClean="0"/>
              <a:t>Poles, Zeros, Bode Plots</a:t>
            </a:r>
            <a:r>
              <a:rPr lang="en-US" sz="2400" dirty="0" smtClean="0"/>
              <a:t>  </a:t>
            </a:r>
          </a:p>
          <a:p>
            <a:pPr>
              <a:buFont typeface="Wingdings" pitchFamily="2" charset="2"/>
              <a:buChar char="Ø"/>
            </a:pPr>
            <a:r>
              <a:rPr lang="en-US" sz="2400" b="1" i="1" dirty="0" smtClean="0"/>
              <a:t>  </a:t>
            </a:r>
            <a:r>
              <a:rPr lang="en-US" sz="2400" b="1" dirty="0" smtClean="0"/>
              <a:t>Op Amp Loop Gain Model</a:t>
            </a:r>
          </a:p>
          <a:p>
            <a:pPr>
              <a:buFont typeface="Wingdings" pitchFamily="2" charset="2"/>
              <a:buChar char="Ø"/>
            </a:pPr>
            <a:r>
              <a:rPr lang="en-US" sz="2400" b="1" dirty="0" smtClean="0"/>
              <a:t>  Loop Gain Test</a:t>
            </a:r>
          </a:p>
          <a:p>
            <a:pPr>
              <a:buFont typeface="Wingdings" pitchFamily="2" charset="2"/>
              <a:buChar char="Ø"/>
            </a:pPr>
            <a:r>
              <a:rPr lang="en-US" sz="2400" b="1" dirty="0" smtClean="0">
                <a:cs typeface="Arial" charset="0"/>
              </a:rPr>
              <a:t>  </a:t>
            </a:r>
            <a:r>
              <a:rPr lang="el-GR" sz="2400" b="1" dirty="0" smtClean="0">
                <a:cs typeface="Arial" charset="0"/>
              </a:rPr>
              <a:t>β</a:t>
            </a:r>
            <a:r>
              <a:rPr lang="en-US" sz="2400" b="1" dirty="0" smtClean="0">
                <a:cs typeface="Arial" charset="0"/>
              </a:rPr>
              <a:t> and 1/</a:t>
            </a:r>
            <a:r>
              <a:rPr lang="el-GR" sz="2400" b="1" dirty="0" smtClean="0">
                <a:cs typeface="Arial" charset="0"/>
              </a:rPr>
              <a:t>β</a:t>
            </a:r>
            <a:endParaRPr lang="en-US" sz="2400" b="1" dirty="0" smtClean="0">
              <a:cs typeface="Arial" charset="0"/>
            </a:endParaRPr>
          </a:p>
          <a:p>
            <a:pPr>
              <a:buFont typeface="Wingdings" pitchFamily="2" charset="2"/>
              <a:buChar char="Ø"/>
            </a:pPr>
            <a:r>
              <a:rPr lang="en-US" sz="2400" b="1" dirty="0" smtClean="0">
                <a:cs typeface="Arial" charset="0"/>
              </a:rPr>
              <a:t>  Rate-of-Closure Stability Criteria</a:t>
            </a:r>
          </a:p>
          <a:p>
            <a:pPr>
              <a:buFont typeface="Wingdings" pitchFamily="2" charset="2"/>
              <a:buChar char="Ø"/>
            </a:pPr>
            <a:r>
              <a:rPr lang="en-US" sz="2400" b="1" dirty="0" smtClean="0">
                <a:cs typeface="Arial" charset="0"/>
              </a:rPr>
              <a:t>  Loop Gain Rules-of-Thumb for Stability</a:t>
            </a:r>
          </a:p>
          <a:p>
            <a:pPr>
              <a:buFont typeface="Wingdings" pitchFamily="2" charset="2"/>
              <a:buChar char="Ø"/>
            </a:pPr>
            <a:r>
              <a:rPr lang="en-US" sz="2400" b="1" dirty="0" smtClean="0">
                <a:cs typeface="Arial" charset="0"/>
              </a:rPr>
              <a:t>  R</a:t>
            </a:r>
            <a:r>
              <a:rPr lang="en-US" sz="2400" b="1" baseline="-25000" dirty="0" smtClean="0">
                <a:cs typeface="Arial" charset="0"/>
              </a:rPr>
              <a:t>O</a:t>
            </a:r>
            <a:r>
              <a:rPr lang="en-US" sz="2400" b="1" dirty="0" smtClean="0">
                <a:cs typeface="Arial" charset="0"/>
              </a:rPr>
              <a:t> and R</a:t>
            </a:r>
            <a:r>
              <a:rPr lang="en-US" sz="2400" b="1" baseline="-25000" dirty="0" smtClean="0">
                <a:cs typeface="Arial" charset="0"/>
              </a:rPr>
              <a:t>OUT</a:t>
            </a:r>
            <a:endParaRPr lang="el-GR" sz="2400" b="1" baseline="-25000" dirty="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D1291BD5-55BA-4FBC-97DA-ED60E6921E20}" type="slidenum">
              <a:rPr lang="en-US"/>
              <a:pPr/>
              <a:t>20</a:t>
            </a:fld>
            <a:endParaRPr lang="en-US"/>
          </a:p>
        </p:txBody>
      </p:sp>
      <p:sp>
        <p:nvSpPr>
          <p:cNvPr id="49155" name="Rectangle 5"/>
          <p:cNvSpPr>
            <a:spLocks noGrp="1" noChangeArrowheads="1"/>
          </p:cNvSpPr>
          <p:nvPr>
            <p:ph type="title"/>
          </p:nvPr>
        </p:nvSpPr>
        <p:spPr>
          <a:xfrm>
            <a:off x="1447800" y="-76200"/>
            <a:ext cx="7162800" cy="12954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4.45mA Sink</a:t>
            </a:r>
          </a:p>
        </p:txBody>
      </p:sp>
      <p:pic>
        <p:nvPicPr>
          <p:cNvPr id="49156" name="Picture 8"/>
          <p:cNvPicPr>
            <a:picLocks noGrp="1" noChangeAspect="1" noChangeArrowheads="1"/>
          </p:cNvPicPr>
          <p:nvPr>
            <p:ph idx="1"/>
          </p:nvPr>
        </p:nvPicPr>
        <p:blipFill>
          <a:blip r:embed="rId2" cstate="print"/>
          <a:srcRect l="11362" t="20204" r="34351" b="24237"/>
          <a:stretch>
            <a:fillRect/>
          </a:stretch>
        </p:blipFill>
        <p:spPr bwMode="auto">
          <a:xfrm>
            <a:off x="1524000" y="1277938"/>
            <a:ext cx="6477000" cy="4970462"/>
          </a:xfrm>
          <a:noFill/>
          <a:ln w="12700">
            <a:miter lim="800000"/>
            <a:headEnd type="none" w="sm" len="sm"/>
            <a:tailEnd type="none" w="sm" len="sm"/>
          </a:ln>
        </p:spPr>
      </p:pic>
      <p:pic>
        <p:nvPicPr>
          <p:cNvPr id="49157" name="Picture 10"/>
          <p:cNvPicPr>
            <a:picLocks noChangeAspect="1" noChangeArrowheads="1"/>
          </p:cNvPicPr>
          <p:nvPr/>
        </p:nvPicPr>
        <p:blipFill>
          <a:blip r:embed="rId3" cstate="print"/>
          <a:srcRect/>
          <a:stretch>
            <a:fillRect/>
          </a:stretch>
        </p:blipFill>
        <p:spPr bwMode="auto">
          <a:xfrm>
            <a:off x="8077200" y="990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0"/>
          </p:nvPr>
        </p:nvSpPr>
        <p:spPr>
          <a:noFill/>
        </p:spPr>
        <p:txBody>
          <a:bodyPr/>
          <a:lstStyle/>
          <a:p>
            <a:fld id="{AE80BB14-85B0-47AE-BE54-133055F7E697}" type="slidenum">
              <a:rPr lang="en-US"/>
              <a:pPr/>
              <a:t>21</a:t>
            </a:fld>
            <a:endParaRPr lang="en-US"/>
          </a:p>
        </p:txBody>
      </p:sp>
      <p:sp>
        <p:nvSpPr>
          <p:cNvPr id="50179" name="Rectangle 11"/>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4.45mA Sink</a:t>
            </a:r>
          </a:p>
        </p:txBody>
      </p:sp>
      <p:pic>
        <p:nvPicPr>
          <p:cNvPr id="50180" name="Picture 16"/>
          <p:cNvPicPr>
            <a:picLocks noGrp="1" noChangeAspect="1" noChangeArrowheads="1"/>
          </p:cNvPicPr>
          <p:nvPr>
            <p:ph sz="half" idx="1"/>
          </p:nvPr>
        </p:nvPicPr>
        <p:blipFill>
          <a:blip r:embed="rId2" cstate="print"/>
          <a:srcRect l="10100" t="20204" r="35612" b="20869"/>
          <a:stretch>
            <a:fillRect/>
          </a:stretch>
        </p:blipFill>
        <p:spPr bwMode="auto">
          <a:xfrm>
            <a:off x="228600" y="1295400"/>
            <a:ext cx="6553200" cy="4914900"/>
          </a:xfrm>
          <a:noFill/>
          <a:ln w="12700">
            <a:miter lim="800000"/>
            <a:headEnd type="none" w="sm" len="sm"/>
            <a:tailEnd type="none" w="sm" len="sm"/>
          </a:ln>
        </p:spPr>
      </p:pic>
      <p:sp>
        <p:nvSpPr>
          <p:cNvPr id="50181" name="Text Box 13"/>
          <p:cNvSpPr txBox="1">
            <a:spLocks noChangeArrowheads="1"/>
          </p:cNvSpPr>
          <p:nvPr/>
        </p:nvSpPr>
        <p:spPr bwMode="auto">
          <a:xfrm>
            <a:off x="5334000" y="1371600"/>
            <a:ext cx="35052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3.45Vrms / 706.25</a:t>
            </a:r>
            <a:r>
              <a:rPr lang="en-US" sz="1600" b="1">
                <a:solidFill>
                  <a:srgbClr val="FF0000"/>
                </a:solidFill>
                <a:cs typeface="Arial" charset="0"/>
              </a:rPr>
              <a:t>µ</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4.885</a:t>
            </a:r>
            <a:r>
              <a:rPr lang="en-US" sz="1600" b="1">
                <a:solidFill>
                  <a:srgbClr val="FF0000"/>
                </a:solidFill>
                <a:cs typeface="Arial" charset="0"/>
              </a:rPr>
              <a:t>Ω</a:t>
            </a:r>
          </a:p>
        </p:txBody>
      </p:sp>
      <p:pic>
        <p:nvPicPr>
          <p:cNvPr id="50182" name="Picture 18"/>
          <p:cNvPicPr>
            <a:picLocks noGrp="1" noChangeAspect="1" noChangeArrowheads="1"/>
          </p:cNvPicPr>
          <p:nvPr>
            <p:ph sz="half" idx="2"/>
          </p:nvPr>
        </p:nvPicPr>
        <p:blipFill>
          <a:blip r:embed="rId3" cstate="print"/>
          <a:srcRect l="10609" t="53137" r="54716" b="21001"/>
          <a:stretch>
            <a:fillRect/>
          </a:stretch>
        </p:blipFill>
        <p:spPr bwMode="auto">
          <a:xfrm>
            <a:off x="4953000" y="3962400"/>
            <a:ext cx="3810000" cy="2132013"/>
          </a:xfrm>
          <a:noFill/>
          <a:ln w="12700">
            <a:miter lim="800000"/>
            <a:headEnd type="none" w="sm" len="sm"/>
            <a:tailEnd type="none" w="sm" len="sm"/>
          </a:ln>
        </p:spPr>
      </p:pic>
      <p:pic>
        <p:nvPicPr>
          <p:cNvPr id="50183" name="Picture 20"/>
          <p:cNvPicPr>
            <a:picLocks noChangeAspect="1" noChangeArrowheads="1"/>
          </p:cNvPicPr>
          <p:nvPr/>
        </p:nvPicPr>
        <p:blipFill>
          <a:blip r:embed="rId4" cstate="print"/>
          <a:srcRect/>
          <a:stretch>
            <a:fillRect/>
          </a:stretch>
        </p:blipFill>
        <p:spPr bwMode="auto">
          <a:xfrm>
            <a:off x="8153400" y="2514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ED489CBB-87C1-458F-AA56-40DBA7417FDA}" type="slidenum">
              <a:rPr lang="en-US"/>
              <a:pPr/>
              <a:t>22</a:t>
            </a:fld>
            <a:endParaRPr lang="en-US"/>
          </a:p>
        </p:txBody>
      </p:sp>
      <p:sp>
        <p:nvSpPr>
          <p:cNvPr id="51203" name="Rectangle 4"/>
          <p:cNvSpPr>
            <a:spLocks noGrp="1" noChangeArrowheads="1"/>
          </p:cNvSpPr>
          <p:nvPr>
            <p:ph type="title"/>
          </p:nvPr>
        </p:nvSpPr>
        <p:spPr>
          <a:xfrm>
            <a:off x="15240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5.61mA Source</a:t>
            </a:r>
          </a:p>
        </p:txBody>
      </p:sp>
      <p:pic>
        <p:nvPicPr>
          <p:cNvPr id="51204" name="Picture 7"/>
          <p:cNvPicPr>
            <a:picLocks noGrp="1" noChangeAspect="1" noChangeArrowheads="1"/>
          </p:cNvPicPr>
          <p:nvPr>
            <p:ph idx="1"/>
          </p:nvPr>
        </p:nvPicPr>
        <p:blipFill>
          <a:blip r:embed="rId2" cstate="print"/>
          <a:srcRect l="11362" t="20204" r="34351" b="24237"/>
          <a:stretch>
            <a:fillRect/>
          </a:stretch>
        </p:blipFill>
        <p:spPr bwMode="auto">
          <a:xfrm>
            <a:off x="1295400" y="1271588"/>
            <a:ext cx="6400800" cy="4913312"/>
          </a:xfrm>
          <a:noFill/>
          <a:ln w="12700">
            <a:miter lim="800000"/>
            <a:headEnd type="none" w="sm" len="sm"/>
            <a:tailEnd type="none" w="sm" len="sm"/>
          </a:ln>
        </p:spPr>
      </p:pic>
      <p:pic>
        <p:nvPicPr>
          <p:cNvPr id="51205" name="Picture 9"/>
          <p:cNvPicPr>
            <a:picLocks noChangeAspect="1" noChangeArrowheads="1"/>
          </p:cNvPicPr>
          <p:nvPr/>
        </p:nvPicPr>
        <p:blipFill>
          <a:blip r:embed="rId3" cstate="print"/>
          <a:srcRect/>
          <a:stretch>
            <a:fillRect/>
          </a:stretch>
        </p:blipFill>
        <p:spPr bwMode="auto">
          <a:xfrm>
            <a:off x="7924800" y="1219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0"/>
          </p:nvPr>
        </p:nvSpPr>
        <p:spPr>
          <a:noFill/>
        </p:spPr>
        <p:txBody>
          <a:bodyPr/>
          <a:lstStyle/>
          <a:p>
            <a:fld id="{19C14257-3E64-4306-A595-959542EDF975}" type="slidenum">
              <a:rPr lang="en-US"/>
              <a:pPr/>
              <a:t>23</a:t>
            </a:fld>
            <a:endParaRPr lang="en-US"/>
          </a:p>
        </p:txBody>
      </p:sp>
      <p:sp>
        <p:nvSpPr>
          <p:cNvPr id="52227" name="Rectangle 7"/>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5.61mA Source</a:t>
            </a:r>
          </a:p>
        </p:txBody>
      </p:sp>
      <p:pic>
        <p:nvPicPr>
          <p:cNvPr id="52228" name="Picture 15"/>
          <p:cNvPicPr>
            <a:picLocks noGrp="1" noChangeAspect="1" noChangeArrowheads="1"/>
          </p:cNvPicPr>
          <p:nvPr>
            <p:ph sz="half" idx="1"/>
          </p:nvPr>
        </p:nvPicPr>
        <p:blipFill>
          <a:blip r:embed="rId2" cstate="print"/>
          <a:srcRect l="11363" t="20203" r="35612" b="19186"/>
          <a:stretch>
            <a:fillRect/>
          </a:stretch>
        </p:blipFill>
        <p:spPr bwMode="auto">
          <a:xfrm>
            <a:off x="0" y="1257300"/>
            <a:ext cx="6553200" cy="4914900"/>
          </a:xfrm>
          <a:noFill/>
          <a:ln w="12700">
            <a:miter lim="800000"/>
            <a:headEnd type="none" w="sm" len="sm"/>
            <a:tailEnd type="none" w="sm" len="sm"/>
          </a:ln>
        </p:spPr>
      </p:pic>
      <p:sp>
        <p:nvSpPr>
          <p:cNvPr id="52229" name="Text Box 12"/>
          <p:cNvSpPr txBox="1">
            <a:spLocks noChangeArrowheads="1"/>
          </p:cNvSpPr>
          <p:nvPr/>
        </p:nvSpPr>
        <p:spPr bwMode="auto">
          <a:xfrm>
            <a:off x="5181600" y="1524000"/>
            <a:ext cx="35052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3.29mVrms / 700.98</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4.693</a:t>
            </a:r>
            <a:r>
              <a:rPr lang="en-US" sz="1600" b="1">
                <a:solidFill>
                  <a:srgbClr val="FF0000"/>
                </a:solidFill>
                <a:cs typeface="Arial" charset="0"/>
              </a:rPr>
              <a:t>Ω</a:t>
            </a:r>
          </a:p>
        </p:txBody>
      </p:sp>
      <p:pic>
        <p:nvPicPr>
          <p:cNvPr id="52230" name="Picture 17"/>
          <p:cNvPicPr>
            <a:picLocks noGrp="1" noChangeAspect="1" noChangeArrowheads="1"/>
          </p:cNvPicPr>
          <p:nvPr>
            <p:ph sz="half" idx="2"/>
          </p:nvPr>
        </p:nvPicPr>
        <p:blipFill>
          <a:blip r:embed="rId3" cstate="print"/>
          <a:srcRect l="16849" t="51956" r="47169" b="21121"/>
          <a:stretch>
            <a:fillRect/>
          </a:stretch>
        </p:blipFill>
        <p:spPr bwMode="auto">
          <a:xfrm>
            <a:off x="5105400" y="3810000"/>
            <a:ext cx="3810000" cy="2136775"/>
          </a:xfrm>
          <a:noFill/>
          <a:ln w="12700">
            <a:miter lim="800000"/>
            <a:headEnd type="none" w="sm" len="sm"/>
            <a:tailEnd type="none" w="sm" len="sm"/>
          </a:ln>
        </p:spPr>
      </p:pic>
      <p:pic>
        <p:nvPicPr>
          <p:cNvPr id="52231" name="Picture 19"/>
          <p:cNvPicPr>
            <a:picLocks noChangeAspect="1" noChangeArrowheads="1"/>
          </p:cNvPicPr>
          <p:nvPr/>
        </p:nvPicPr>
        <p:blipFill>
          <a:blip r:embed="rId4" cstate="print"/>
          <a:srcRect/>
          <a:stretch>
            <a:fillRect/>
          </a:stretch>
        </p:blipFill>
        <p:spPr bwMode="auto">
          <a:xfrm>
            <a:off x="8001000" y="2743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B99746C0-00CC-4689-A176-141462D716D0}" type="slidenum">
              <a:rPr lang="en-US"/>
              <a:pPr/>
              <a:t>24</a:t>
            </a:fld>
            <a:endParaRPr lang="en-US"/>
          </a:p>
        </p:txBody>
      </p:sp>
      <p:sp>
        <p:nvSpPr>
          <p:cNvPr id="53251" name="Rectangle 4"/>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2.74A Source</a:t>
            </a:r>
          </a:p>
        </p:txBody>
      </p:sp>
      <p:pic>
        <p:nvPicPr>
          <p:cNvPr id="53252" name="Picture 7"/>
          <p:cNvPicPr>
            <a:picLocks noGrp="1" noChangeAspect="1" noChangeArrowheads="1"/>
          </p:cNvPicPr>
          <p:nvPr>
            <p:ph idx="1"/>
          </p:nvPr>
        </p:nvPicPr>
        <p:blipFill>
          <a:blip r:embed="rId2" cstate="print"/>
          <a:srcRect l="12125" t="20204" r="34850" b="20869"/>
          <a:stretch>
            <a:fillRect/>
          </a:stretch>
        </p:blipFill>
        <p:spPr bwMode="auto">
          <a:xfrm>
            <a:off x="1524000" y="1435100"/>
            <a:ext cx="5867400" cy="4889500"/>
          </a:xfrm>
          <a:noFill/>
          <a:ln w="12700">
            <a:miter lim="800000"/>
            <a:headEnd type="none" w="sm" len="sm"/>
            <a:tailEnd type="none" w="sm" len="sm"/>
          </a:ln>
        </p:spPr>
      </p:pic>
      <p:pic>
        <p:nvPicPr>
          <p:cNvPr id="53253" name="Picture 9"/>
          <p:cNvPicPr>
            <a:picLocks noChangeAspect="1" noChangeArrowheads="1"/>
          </p:cNvPicPr>
          <p:nvPr/>
        </p:nvPicPr>
        <p:blipFill>
          <a:blip r:embed="rId3" cstate="print"/>
          <a:srcRect/>
          <a:stretch>
            <a:fillRect/>
          </a:stretch>
        </p:blipFill>
        <p:spPr bwMode="auto">
          <a:xfrm>
            <a:off x="8077200" y="1295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0"/>
          </p:nvPr>
        </p:nvSpPr>
        <p:spPr>
          <a:noFill/>
        </p:spPr>
        <p:txBody>
          <a:bodyPr/>
          <a:lstStyle/>
          <a:p>
            <a:fld id="{E17AEC0C-5AF7-4B66-B646-7CC7631EF036}" type="slidenum">
              <a:rPr lang="en-US"/>
              <a:pPr/>
              <a:t>25</a:t>
            </a:fld>
            <a:endParaRPr lang="en-US"/>
          </a:p>
        </p:txBody>
      </p:sp>
      <p:sp>
        <p:nvSpPr>
          <p:cNvPr id="54275" name="Rectangle 18"/>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2.74A Source</a:t>
            </a:r>
          </a:p>
        </p:txBody>
      </p:sp>
      <p:pic>
        <p:nvPicPr>
          <p:cNvPr id="54276" name="Picture 14"/>
          <p:cNvPicPr>
            <a:picLocks noGrp="1" noChangeAspect="1" noChangeArrowheads="1"/>
          </p:cNvPicPr>
          <p:nvPr>
            <p:ph sz="half" idx="1"/>
          </p:nvPr>
        </p:nvPicPr>
        <p:blipFill>
          <a:blip r:embed="rId2" cstate="print"/>
          <a:srcRect l="8838" t="20204" r="35612" b="20869"/>
          <a:stretch>
            <a:fillRect/>
          </a:stretch>
        </p:blipFill>
        <p:spPr bwMode="auto">
          <a:xfrm>
            <a:off x="762000" y="1371600"/>
            <a:ext cx="6400800" cy="4800600"/>
          </a:xfrm>
          <a:noFill/>
          <a:ln w="12700">
            <a:miter lim="800000"/>
            <a:headEnd type="none" w="sm" len="sm"/>
            <a:tailEnd type="none" w="sm" len="sm"/>
          </a:ln>
        </p:spPr>
      </p:pic>
      <p:pic>
        <p:nvPicPr>
          <p:cNvPr id="54277" name="Picture 17"/>
          <p:cNvPicPr>
            <a:picLocks noGrp="1" noChangeAspect="1" noChangeArrowheads="1"/>
          </p:cNvPicPr>
          <p:nvPr>
            <p:ph sz="half" idx="2"/>
          </p:nvPr>
        </p:nvPicPr>
        <p:blipFill>
          <a:blip r:embed="rId3" cstate="print"/>
          <a:srcRect l="9435" t="53197" r="54716" b="20978"/>
          <a:stretch>
            <a:fillRect/>
          </a:stretch>
        </p:blipFill>
        <p:spPr bwMode="auto">
          <a:xfrm>
            <a:off x="4876800" y="4038600"/>
            <a:ext cx="3810000" cy="2057400"/>
          </a:xfrm>
          <a:noFill/>
          <a:ln w="12700">
            <a:miter lim="800000"/>
            <a:headEnd type="none" w="sm" len="sm"/>
            <a:tailEnd type="none" w="sm" len="sm"/>
          </a:ln>
        </p:spPr>
      </p:pic>
      <p:sp>
        <p:nvSpPr>
          <p:cNvPr id="54278" name="Text Box 20"/>
          <p:cNvSpPr txBox="1">
            <a:spLocks noChangeArrowheads="1"/>
          </p:cNvSpPr>
          <p:nvPr/>
        </p:nvSpPr>
        <p:spPr bwMode="auto">
          <a:xfrm>
            <a:off x="5410200" y="1447800"/>
            <a:ext cx="37338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314.31uVrms / 550.1</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0.571</a:t>
            </a:r>
            <a:r>
              <a:rPr lang="en-US" sz="1600" b="1">
                <a:solidFill>
                  <a:srgbClr val="FF0000"/>
                </a:solidFill>
                <a:cs typeface="Arial" charset="0"/>
              </a:rPr>
              <a:t>Ω</a:t>
            </a:r>
          </a:p>
        </p:txBody>
      </p:sp>
      <p:pic>
        <p:nvPicPr>
          <p:cNvPr id="54279" name="Picture 21"/>
          <p:cNvPicPr>
            <a:picLocks noChangeAspect="1" noChangeArrowheads="1"/>
          </p:cNvPicPr>
          <p:nvPr/>
        </p:nvPicPr>
        <p:blipFill>
          <a:blip r:embed="rId4" cstate="print"/>
          <a:srcRect/>
          <a:stretch>
            <a:fillRect/>
          </a:stretch>
        </p:blipFill>
        <p:spPr bwMode="auto">
          <a:xfrm>
            <a:off x="7848600" y="2514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EE3DDB54-DAAC-4C64-BB70-5F08A8BC85AE}" type="slidenum">
              <a:rPr lang="en-US"/>
              <a:pPr/>
              <a:t>26</a:t>
            </a:fld>
            <a:endParaRPr lang="en-US"/>
          </a:p>
        </p:txBody>
      </p:sp>
      <p:sp>
        <p:nvSpPr>
          <p:cNvPr id="55299" name="Rectangle 4"/>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2.2A Sink</a:t>
            </a:r>
          </a:p>
        </p:txBody>
      </p:sp>
      <p:pic>
        <p:nvPicPr>
          <p:cNvPr id="55300" name="Picture 3"/>
          <p:cNvPicPr>
            <a:picLocks noGrp="1" noChangeAspect="1" noChangeArrowheads="1"/>
          </p:cNvPicPr>
          <p:nvPr>
            <p:ph idx="1"/>
          </p:nvPr>
        </p:nvPicPr>
        <p:blipFill>
          <a:blip r:embed="rId2" cstate="print"/>
          <a:srcRect l="12125" t="20204" r="34850" b="24237"/>
          <a:stretch>
            <a:fillRect/>
          </a:stretch>
        </p:blipFill>
        <p:spPr bwMode="auto">
          <a:xfrm>
            <a:off x="1752600" y="1338263"/>
            <a:ext cx="6248400" cy="4910137"/>
          </a:xfrm>
          <a:noFill/>
          <a:ln w="12700">
            <a:miter lim="800000"/>
            <a:headEnd type="none" w="sm" len="sm"/>
            <a:tailEnd type="none" w="sm" len="sm"/>
          </a:ln>
        </p:spPr>
      </p:pic>
      <p:pic>
        <p:nvPicPr>
          <p:cNvPr id="55301" name="Picture 6"/>
          <p:cNvPicPr>
            <a:picLocks noChangeAspect="1" noChangeArrowheads="1"/>
          </p:cNvPicPr>
          <p:nvPr/>
        </p:nvPicPr>
        <p:blipFill>
          <a:blip r:embed="rId3" cstate="print"/>
          <a:srcRect/>
          <a:stretch>
            <a:fillRect/>
          </a:stretch>
        </p:blipFill>
        <p:spPr bwMode="auto">
          <a:xfrm>
            <a:off x="7924800" y="1752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0"/>
          </p:nvPr>
        </p:nvSpPr>
        <p:spPr>
          <a:noFill/>
        </p:spPr>
        <p:txBody>
          <a:bodyPr/>
          <a:lstStyle/>
          <a:p>
            <a:fld id="{395CB142-40E2-4F5F-91B0-BD697078505C}" type="slidenum">
              <a:rPr lang="en-US"/>
              <a:pPr/>
              <a:t>27</a:t>
            </a:fld>
            <a:endParaRPr lang="en-US"/>
          </a:p>
        </p:txBody>
      </p:sp>
      <p:sp>
        <p:nvSpPr>
          <p:cNvPr id="56323" name="Rectangle 7"/>
          <p:cNvSpPr>
            <a:spLocks noGrp="1" noChangeArrowheads="1"/>
          </p:cNvSpPr>
          <p:nvPr>
            <p:ph type="title"/>
          </p:nvPr>
        </p:nvSpPr>
        <p:spPr>
          <a:xfrm>
            <a:off x="1447800" y="0"/>
            <a:ext cx="7162800" cy="1143000"/>
          </a:xfrm>
        </p:spPr>
        <p:txBody>
          <a:bodyPr/>
          <a:lstStyle/>
          <a:p>
            <a:r>
              <a:rPr lang="en-US" sz="2400" smtClean="0"/>
              <a:t>R</a:t>
            </a:r>
            <a:r>
              <a:rPr lang="en-US" sz="2400" baseline="-25000" smtClean="0"/>
              <a:t>O</a:t>
            </a:r>
            <a:r>
              <a:rPr lang="en-US" sz="2400" smtClean="0"/>
              <a:t> Measure w/DC Operating Point </a:t>
            </a:r>
            <a:br>
              <a:rPr lang="en-US" sz="2400" smtClean="0"/>
            </a:br>
            <a:r>
              <a:rPr lang="en-US" sz="2400" smtClean="0"/>
              <a:t>I</a:t>
            </a:r>
            <a:r>
              <a:rPr lang="en-US" sz="2400" baseline="-25000" smtClean="0"/>
              <a:t>OUT</a:t>
            </a:r>
            <a:r>
              <a:rPr lang="en-US" sz="2400" smtClean="0"/>
              <a:t> = 2.2A Sink</a:t>
            </a:r>
          </a:p>
        </p:txBody>
      </p:sp>
      <p:pic>
        <p:nvPicPr>
          <p:cNvPr id="56324" name="Picture 3"/>
          <p:cNvPicPr>
            <a:picLocks noGrp="1" noChangeAspect="1" noChangeArrowheads="1"/>
          </p:cNvPicPr>
          <p:nvPr>
            <p:ph sz="half" idx="1"/>
          </p:nvPr>
        </p:nvPicPr>
        <p:blipFill>
          <a:blip r:embed="rId2" cstate="print"/>
          <a:srcRect l="12125" t="20204" r="34850" b="20869"/>
          <a:stretch>
            <a:fillRect/>
          </a:stretch>
        </p:blipFill>
        <p:spPr bwMode="auto">
          <a:xfrm>
            <a:off x="304800" y="1352550"/>
            <a:ext cx="6629400" cy="4972050"/>
          </a:xfrm>
          <a:noFill/>
          <a:ln w="12700">
            <a:miter lim="800000"/>
            <a:headEnd type="none" w="sm" len="sm"/>
            <a:tailEnd type="none" w="sm" len="sm"/>
          </a:ln>
        </p:spPr>
      </p:pic>
      <p:pic>
        <p:nvPicPr>
          <p:cNvPr id="56325" name="Picture 6"/>
          <p:cNvPicPr>
            <a:picLocks noGrp="1" noChangeAspect="1" noChangeArrowheads="1"/>
          </p:cNvPicPr>
          <p:nvPr>
            <p:ph sz="half" idx="2"/>
          </p:nvPr>
        </p:nvPicPr>
        <p:blipFill>
          <a:blip r:embed="rId3" cstate="print"/>
          <a:srcRect l="11320" t="52831" r="52831" b="21541"/>
          <a:stretch>
            <a:fillRect/>
          </a:stretch>
        </p:blipFill>
        <p:spPr bwMode="auto">
          <a:xfrm>
            <a:off x="4724400" y="4165600"/>
            <a:ext cx="3886200" cy="2082800"/>
          </a:xfrm>
          <a:noFill/>
          <a:ln w="12700">
            <a:miter lim="800000"/>
            <a:headEnd type="none" w="sm" len="sm"/>
            <a:tailEnd type="none" w="sm" len="sm"/>
          </a:ln>
        </p:spPr>
      </p:pic>
      <p:sp>
        <p:nvSpPr>
          <p:cNvPr id="56326" name="Text Box 9"/>
          <p:cNvSpPr txBox="1">
            <a:spLocks noChangeArrowheads="1"/>
          </p:cNvSpPr>
          <p:nvPr/>
        </p:nvSpPr>
        <p:spPr bwMode="auto">
          <a:xfrm>
            <a:off x="5410200" y="1524000"/>
            <a:ext cx="37338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169.92uVrms / 635.16</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0.267</a:t>
            </a:r>
            <a:r>
              <a:rPr lang="en-US" sz="1600" b="1">
                <a:solidFill>
                  <a:srgbClr val="FF0000"/>
                </a:solidFill>
                <a:cs typeface="Arial" charset="0"/>
              </a:rPr>
              <a:t>Ω</a:t>
            </a:r>
          </a:p>
        </p:txBody>
      </p:sp>
      <p:pic>
        <p:nvPicPr>
          <p:cNvPr id="56327" name="Picture 10"/>
          <p:cNvPicPr>
            <a:picLocks noChangeAspect="1" noChangeArrowheads="1"/>
          </p:cNvPicPr>
          <p:nvPr/>
        </p:nvPicPr>
        <p:blipFill>
          <a:blip r:embed="rId4" cstate="print"/>
          <a:srcRect/>
          <a:stretch>
            <a:fillRect/>
          </a:stretch>
        </p:blipFill>
        <p:spPr bwMode="auto">
          <a:xfrm>
            <a:off x="8077200" y="3048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0"/>
          </p:nvPr>
        </p:nvSpPr>
        <p:spPr>
          <a:noFill/>
        </p:spPr>
        <p:txBody>
          <a:bodyPr/>
          <a:lstStyle/>
          <a:p>
            <a:fld id="{CEBFE413-CB3A-4D88-A956-44C2B2222C9B}" type="slidenum">
              <a:rPr lang="en-US"/>
              <a:pPr/>
              <a:t>28</a:t>
            </a:fld>
            <a:endParaRPr lang="en-US"/>
          </a:p>
        </p:txBody>
      </p:sp>
      <p:sp>
        <p:nvSpPr>
          <p:cNvPr id="57347" name="Rectangle 3"/>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 </a:t>
            </a:r>
            <a:r>
              <a:rPr lang="en-US" sz="2400" smtClean="0"/>
              <a:t>Measure w/DC Operating Point </a:t>
            </a:r>
            <a:br>
              <a:rPr lang="en-US" sz="2400" smtClean="0"/>
            </a:br>
            <a:r>
              <a:rPr lang="en-US" sz="2400" smtClean="0"/>
              <a:t>I</a:t>
            </a:r>
            <a:r>
              <a:rPr lang="en-US" sz="2400" baseline="-25000" smtClean="0"/>
              <a:t>OUT</a:t>
            </a:r>
            <a:r>
              <a:rPr lang="en-US" sz="2400" smtClean="0"/>
              <a:t> = 0A</a:t>
            </a:r>
          </a:p>
        </p:txBody>
      </p:sp>
      <p:pic>
        <p:nvPicPr>
          <p:cNvPr id="57348" name="Picture 7"/>
          <p:cNvPicPr>
            <a:picLocks noGrp="1" noChangeAspect="1" noChangeArrowheads="1"/>
          </p:cNvPicPr>
          <p:nvPr>
            <p:ph sz="half" idx="1"/>
          </p:nvPr>
        </p:nvPicPr>
        <p:blipFill>
          <a:blip r:embed="rId2" cstate="print"/>
          <a:srcRect l="676" t="18520" r="22987" b="27605"/>
          <a:stretch>
            <a:fillRect/>
          </a:stretch>
        </p:blipFill>
        <p:spPr bwMode="auto">
          <a:xfrm>
            <a:off x="228600" y="1633538"/>
            <a:ext cx="8153400" cy="4254500"/>
          </a:xfrm>
          <a:noFill/>
          <a:ln w="12700">
            <a:miter lim="800000"/>
            <a:headEnd type="none" w="sm" len="sm"/>
            <a:tailEnd type="none" w="sm" len="sm"/>
          </a:ln>
        </p:spPr>
      </p:pic>
      <p:pic>
        <p:nvPicPr>
          <p:cNvPr id="57349" name="Picture 9"/>
          <p:cNvPicPr>
            <a:picLocks noGrp="1" noChangeAspect="1" noChangeArrowheads="1"/>
          </p:cNvPicPr>
          <p:nvPr>
            <p:ph sz="half" idx="2"/>
          </p:nvPr>
        </p:nvPicPr>
        <p:blipFill>
          <a:blip r:embed="rId3" cstate="print"/>
          <a:srcRect/>
          <a:stretch>
            <a:fillRect/>
          </a:stretch>
        </p:blipFill>
        <p:spPr bwMode="auto">
          <a:xfrm>
            <a:off x="6858000" y="1143000"/>
            <a:ext cx="1838325" cy="2533650"/>
          </a:xfrm>
          <a:noFill/>
          <a:ln w="12700">
            <a:miter lim="800000"/>
            <a:headEnd type="none" w="sm" len="sm"/>
            <a:tailEnd type="none" w="sm" len="sm"/>
          </a:ln>
        </p:spPr>
      </p:pic>
      <p:pic>
        <p:nvPicPr>
          <p:cNvPr id="57350" name="Picture 11"/>
          <p:cNvPicPr>
            <a:picLocks noChangeAspect="1" noChangeArrowheads="1"/>
          </p:cNvPicPr>
          <p:nvPr/>
        </p:nvPicPr>
        <p:blipFill>
          <a:blip r:embed="rId4" cstate="print"/>
          <a:srcRect/>
          <a:stretch>
            <a:fillRect/>
          </a:stretch>
        </p:blipFill>
        <p:spPr bwMode="auto">
          <a:xfrm>
            <a:off x="7924800" y="609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0"/>
          </p:nvPr>
        </p:nvSpPr>
        <p:spPr>
          <a:noFill/>
        </p:spPr>
        <p:txBody>
          <a:bodyPr/>
          <a:lstStyle/>
          <a:p>
            <a:fld id="{E7A5AD3E-57BF-4859-ADCE-5952973544BF}" type="slidenum">
              <a:rPr lang="en-US"/>
              <a:pPr/>
              <a:t>29</a:t>
            </a:fld>
            <a:endParaRPr lang="en-US"/>
          </a:p>
        </p:txBody>
      </p:sp>
      <p:sp>
        <p:nvSpPr>
          <p:cNvPr id="58371" name="Rectangle 5"/>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a:t>
            </a:r>
            <a:r>
              <a:rPr lang="en-US" sz="2400" smtClean="0"/>
              <a:t> Measure w/DC Operating Point</a:t>
            </a:r>
            <a:br>
              <a:rPr lang="en-US" sz="2400" smtClean="0"/>
            </a:br>
            <a:r>
              <a:rPr lang="en-US" sz="2400" smtClean="0"/>
              <a:t>I</a:t>
            </a:r>
            <a:r>
              <a:rPr lang="en-US" sz="2400" baseline="-25000" smtClean="0"/>
              <a:t>OUT</a:t>
            </a:r>
            <a:r>
              <a:rPr lang="en-US" sz="2400" smtClean="0"/>
              <a:t> = 0A</a:t>
            </a:r>
          </a:p>
        </p:txBody>
      </p:sp>
      <p:pic>
        <p:nvPicPr>
          <p:cNvPr id="58372" name="Picture 13"/>
          <p:cNvPicPr>
            <a:picLocks noGrp="1" noChangeAspect="1" noChangeArrowheads="1"/>
          </p:cNvPicPr>
          <p:nvPr>
            <p:ph sz="half" idx="1"/>
          </p:nvPr>
        </p:nvPicPr>
        <p:blipFill>
          <a:blip r:embed="rId2" cstate="print"/>
          <a:srcRect l="821" t="19025" r="34351" b="12451"/>
          <a:stretch>
            <a:fillRect/>
          </a:stretch>
        </p:blipFill>
        <p:spPr bwMode="auto">
          <a:xfrm>
            <a:off x="457200" y="1352550"/>
            <a:ext cx="6705600" cy="5029200"/>
          </a:xfrm>
          <a:noFill/>
          <a:ln w="12700">
            <a:miter lim="800000"/>
            <a:headEnd type="none" w="sm" len="sm"/>
            <a:tailEnd type="none" w="sm" len="sm"/>
          </a:ln>
        </p:spPr>
      </p:pic>
      <p:sp>
        <p:nvSpPr>
          <p:cNvPr id="58373" name="Text Box 10"/>
          <p:cNvSpPr txBox="1">
            <a:spLocks noChangeArrowheads="1"/>
          </p:cNvSpPr>
          <p:nvPr/>
        </p:nvSpPr>
        <p:spPr bwMode="auto">
          <a:xfrm>
            <a:off x="5105400" y="1143000"/>
            <a:ext cx="37338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4.42mVrms / 702.69</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6.29</a:t>
            </a:r>
            <a:r>
              <a:rPr lang="en-US" sz="1600" b="1">
                <a:solidFill>
                  <a:srgbClr val="FF0000"/>
                </a:solidFill>
                <a:cs typeface="Arial" charset="0"/>
              </a:rPr>
              <a:t>Ω</a:t>
            </a:r>
          </a:p>
        </p:txBody>
      </p:sp>
      <p:pic>
        <p:nvPicPr>
          <p:cNvPr id="58374" name="Picture 15"/>
          <p:cNvPicPr>
            <a:picLocks noGrp="1" noChangeAspect="1" noChangeArrowheads="1"/>
          </p:cNvPicPr>
          <p:nvPr>
            <p:ph sz="half" idx="2"/>
          </p:nvPr>
        </p:nvPicPr>
        <p:blipFill>
          <a:blip r:embed="rId3" cstate="print"/>
          <a:srcRect l="2934" t="62805" r="61845" b="12733"/>
          <a:stretch>
            <a:fillRect/>
          </a:stretch>
        </p:blipFill>
        <p:spPr bwMode="auto">
          <a:xfrm>
            <a:off x="4724400" y="4498975"/>
            <a:ext cx="3505200" cy="1825625"/>
          </a:xfrm>
          <a:noFill/>
          <a:ln w="12700">
            <a:miter lim="800000"/>
            <a:headEnd type="none" w="sm" len="sm"/>
            <a:tailEnd type="none" w="sm" len="sm"/>
          </a:ln>
        </p:spPr>
      </p:pic>
      <p:pic>
        <p:nvPicPr>
          <p:cNvPr id="58375" name="Picture 17"/>
          <p:cNvPicPr>
            <a:picLocks noChangeAspect="1" noChangeArrowheads="1"/>
          </p:cNvPicPr>
          <p:nvPr/>
        </p:nvPicPr>
        <p:blipFill>
          <a:blip r:embed="rId4" cstate="print"/>
          <a:srcRect/>
          <a:stretch>
            <a:fillRect/>
          </a:stretch>
        </p:blipFill>
        <p:spPr bwMode="auto">
          <a:xfrm>
            <a:off x="7772400" y="3124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0"/>
          </p:nvPr>
        </p:nvSpPr>
        <p:spPr>
          <a:noFill/>
        </p:spPr>
        <p:txBody>
          <a:bodyPr/>
          <a:lstStyle/>
          <a:p>
            <a:fld id="{30BA6C39-2677-47E8-8971-67089696B229}" type="slidenum">
              <a:rPr lang="en-US"/>
              <a:pPr/>
              <a:t>3</a:t>
            </a:fld>
            <a:endParaRPr lang="en-US"/>
          </a:p>
        </p:txBody>
      </p:sp>
      <p:graphicFrame>
        <p:nvGraphicFramePr>
          <p:cNvPr id="2050" name="Object 6"/>
          <p:cNvGraphicFramePr>
            <a:graphicFrameLocks noChangeAspect="1"/>
          </p:cNvGraphicFramePr>
          <p:nvPr/>
        </p:nvGraphicFramePr>
        <p:xfrm>
          <a:off x="5257800" y="914400"/>
          <a:ext cx="3506788" cy="2173288"/>
        </p:xfrm>
        <a:graphic>
          <a:graphicData uri="http://schemas.openxmlformats.org/presentationml/2006/ole">
            <p:oleObj spid="_x0000_s2050" name="Visio" r:id="rId3" imgW="1677619" imgH="1040282" progId="Visio.Drawing.6">
              <p:embed/>
            </p:oleObj>
          </a:graphicData>
        </a:graphic>
      </p:graphicFrame>
      <p:sp>
        <p:nvSpPr>
          <p:cNvPr id="2053" name="Text Box 7"/>
          <p:cNvSpPr txBox="1">
            <a:spLocks noChangeArrowheads="1"/>
          </p:cNvSpPr>
          <p:nvPr/>
        </p:nvSpPr>
        <p:spPr bwMode="auto">
          <a:xfrm>
            <a:off x="2819400" y="304800"/>
            <a:ext cx="4572000" cy="476250"/>
          </a:xfrm>
          <a:prstGeom prst="rect">
            <a:avLst/>
          </a:prstGeom>
          <a:noFill/>
          <a:ln w="9525" algn="ctr">
            <a:noFill/>
            <a:miter lim="800000"/>
            <a:headEnd/>
            <a:tailEnd/>
          </a:ln>
        </p:spPr>
        <p:txBody>
          <a:bodyPr>
            <a:spAutoFit/>
          </a:bodyPr>
          <a:lstStyle/>
          <a:p>
            <a:pPr marL="342900" indent="-342900" eaLnBrk="1" hangingPunct="1">
              <a:lnSpc>
                <a:spcPct val="90000"/>
              </a:lnSpc>
              <a:spcBef>
                <a:spcPct val="50000"/>
              </a:spcBef>
            </a:pPr>
            <a:r>
              <a:rPr lang="en-US" sz="2800" b="1">
                <a:solidFill>
                  <a:srgbClr val="0000CC"/>
                </a:solidFill>
              </a:rPr>
              <a:t>Poles and Bode Plots</a:t>
            </a:r>
          </a:p>
        </p:txBody>
      </p:sp>
      <p:sp>
        <p:nvSpPr>
          <p:cNvPr id="2054" name="Text Box 8"/>
          <p:cNvSpPr txBox="1">
            <a:spLocks noChangeArrowheads="1"/>
          </p:cNvSpPr>
          <p:nvPr/>
        </p:nvSpPr>
        <p:spPr bwMode="auto">
          <a:xfrm>
            <a:off x="5181600" y="3124200"/>
            <a:ext cx="4114800" cy="2933700"/>
          </a:xfrm>
          <a:prstGeom prst="rect">
            <a:avLst/>
          </a:prstGeom>
          <a:noFill/>
          <a:ln w="9525" algn="ctr">
            <a:noFill/>
            <a:miter lim="800000"/>
            <a:headEnd/>
            <a:tailEnd/>
          </a:ln>
        </p:spPr>
        <p:txBody>
          <a:bodyPr>
            <a:spAutoFit/>
          </a:bodyPr>
          <a:lstStyle/>
          <a:p>
            <a:pPr marL="342900" indent="-342900" eaLnBrk="1" hangingPunct="1">
              <a:lnSpc>
                <a:spcPct val="90000"/>
              </a:lnSpc>
              <a:spcBef>
                <a:spcPct val="50000"/>
              </a:spcBef>
              <a:buFont typeface="Wingdings" pitchFamily="2" charset="2"/>
              <a:buChar char="Ø"/>
            </a:pPr>
            <a:r>
              <a:rPr lang="en-US" sz="1600" b="1">
                <a:solidFill>
                  <a:srgbClr val="FF0000"/>
                </a:solidFill>
              </a:rPr>
              <a:t>Pole Location</a:t>
            </a:r>
            <a:r>
              <a:rPr lang="en-US" sz="1600"/>
              <a:t> = f</a:t>
            </a:r>
            <a:r>
              <a:rPr lang="en-US" sz="1600" baseline="-25000"/>
              <a:t>P</a:t>
            </a:r>
          </a:p>
          <a:p>
            <a:pPr marL="342900" indent="-342900" eaLnBrk="1" hangingPunct="1">
              <a:lnSpc>
                <a:spcPct val="90000"/>
              </a:lnSpc>
              <a:spcBef>
                <a:spcPct val="50000"/>
              </a:spcBef>
              <a:buFont typeface="Wingdings" pitchFamily="2" charset="2"/>
              <a:buChar char="Ø"/>
            </a:pPr>
            <a:r>
              <a:rPr lang="en-US" sz="1600" b="1">
                <a:solidFill>
                  <a:srgbClr val="FF0000"/>
                </a:solidFill>
              </a:rPr>
              <a:t>Magnitude</a:t>
            </a:r>
            <a:r>
              <a:rPr lang="en-US" sz="1600"/>
              <a:t> = -20dB/Decade Slope</a:t>
            </a:r>
          </a:p>
          <a:p>
            <a:pPr marL="342900" indent="-342900" eaLnBrk="1" hangingPunct="1">
              <a:lnSpc>
                <a:spcPct val="90000"/>
              </a:lnSpc>
              <a:spcBef>
                <a:spcPct val="50000"/>
              </a:spcBef>
              <a:buFont typeface="Wingdings" pitchFamily="2" charset="2"/>
              <a:buChar char="§"/>
            </a:pPr>
            <a:r>
              <a:rPr lang="en-US" sz="1600"/>
              <a:t>Slope begins at f</a:t>
            </a:r>
            <a:r>
              <a:rPr lang="en-US" sz="1600" baseline="-25000"/>
              <a:t>P</a:t>
            </a:r>
            <a:r>
              <a:rPr lang="en-US" sz="1600"/>
              <a:t> and continues down as frequency increases</a:t>
            </a:r>
          </a:p>
          <a:p>
            <a:pPr marL="342900" indent="-342900" eaLnBrk="1" hangingPunct="1">
              <a:lnSpc>
                <a:spcPct val="90000"/>
              </a:lnSpc>
              <a:spcBef>
                <a:spcPct val="50000"/>
              </a:spcBef>
              <a:buFont typeface="Wingdings" pitchFamily="2" charset="2"/>
              <a:buChar char="§"/>
            </a:pPr>
            <a:r>
              <a:rPr lang="en-US" sz="1600"/>
              <a:t>Actual Function = -3dB down @ f</a:t>
            </a:r>
            <a:r>
              <a:rPr lang="en-US" sz="1600" baseline="-25000"/>
              <a:t>P</a:t>
            </a:r>
          </a:p>
          <a:p>
            <a:pPr marL="342900" indent="-342900" eaLnBrk="1" hangingPunct="1">
              <a:lnSpc>
                <a:spcPct val="90000"/>
              </a:lnSpc>
              <a:spcBef>
                <a:spcPct val="50000"/>
              </a:spcBef>
              <a:buFont typeface="Wingdings" pitchFamily="2" charset="2"/>
              <a:buChar char="Ø"/>
            </a:pPr>
            <a:r>
              <a:rPr lang="en-US" sz="1600" b="1">
                <a:solidFill>
                  <a:srgbClr val="FF0000"/>
                </a:solidFill>
              </a:rPr>
              <a:t>Phase</a:t>
            </a:r>
            <a:r>
              <a:rPr lang="en-US" sz="1600" b="1"/>
              <a:t> </a:t>
            </a:r>
            <a:r>
              <a:rPr lang="en-US" sz="1600"/>
              <a:t>= -45</a:t>
            </a:r>
            <a:r>
              <a:rPr lang="en-US" sz="1600">
                <a:cs typeface="Arial" charset="0"/>
              </a:rPr>
              <a:t>°/Decade Slope through f</a:t>
            </a:r>
            <a:r>
              <a:rPr lang="en-US" sz="1600" baseline="-25000">
                <a:cs typeface="Arial" charset="0"/>
              </a:rPr>
              <a:t>P</a:t>
            </a:r>
          </a:p>
          <a:p>
            <a:pPr marL="342900" indent="-342900" eaLnBrk="1" hangingPunct="1">
              <a:lnSpc>
                <a:spcPct val="90000"/>
              </a:lnSpc>
              <a:spcBef>
                <a:spcPct val="50000"/>
              </a:spcBef>
              <a:buFont typeface="Wingdings" pitchFamily="2" charset="2"/>
              <a:buChar char="§"/>
            </a:pPr>
            <a:r>
              <a:rPr lang="en-US" sz="1600">
                <a:cs typeface="Arial" charset="0"/>
              </a:rPr>
              <a:t>Decade Above f</a:t>
            </a:r>
            <a:r>
              <a:rPr lang="en-US" sz="1600" baseline="-25000">
                <a:cs typeface="Arial" charset="0"/>
              </a:rPr>
              <a:t>P</a:t>
            </a:r>
            <a:r>
              <a:rPr lang="en-US" sz="1600">
                <a:cs typeface="Arial" charset="0"/>
              </a:rPr>
              <a:t> Phase = -90°</a:t>
            </a:r>
          </a:p>
          <a:p>
            <a:pPr marL="342900" indent="-342900" eaLnBrk="1" hangingPunct="1">
              <a:lnSpc>
                <a:spcPct val="90000"/>
              </a:lnSpc>
              <a:spcBef>
                <a:spcPct val="50000"/>
              </a:spcBef>
              <a:buFont typeface="Wingdings" pitchFamily="2" charset="2"/>
              <a:buChar char="§"/>
            </a:pPr>
            <a:r>
              <a:rPr lang="en-US" sz="1600">
                <a:cs typeface="Arial" charset="0"/>
              </a:rPr>
              <a:t>Decade Below f</a:t>
            </a:r>
            <a:r>
              <a:rPr lang="en-US" sz="1600" baseline="-25000">
                <a:cs typeface="Arial" charset="0"/>
              </a:rPr>
              <a:t>P</a:t>
            </a:r>
            <a:r>
              <a:rPr lang="en-US" sz="1600">
                <a:cs typeface="Arial" charset="0"/>
              </a:rPr>
              <a:t> Phase = 0°</a:t>
            </a:r>
          </a:p>
          <a:p>
            <a:pPr marL="342900" indent="-342900" eaLnBrk="1" hangingPunct="1">
              <a:lnSpc>
                <a:spcPct val="90000"/>
              </a:lnSpc>
              <a:spcBef>
                <a:spcPct val="50000"/>
              </a:spcBef>
              <a:buFont typeface="Wingdings" pitchFamily="2" charset="2"/>
              <a:buChar char="Ø"/>
            </a:pPr>
            <a:r>
              <a:rPr lang="en-US" sz="1600" b="1">
                <a:solidFill>
                  <a:srgbClr val="FF0000"/>
                </a:solidFill>
                <a:cs typeface="Arial" charset="0"/>
              </a:rPr>
              <a:t>A(dB)</a:t>
            </a:r>
            <a:r>
              <a:rPr lang="en-US" sz="1600">
                <a:cs typeface="Arial" charset="0"/>
              </a:rPr>
              <a:t> = 20Log</a:t>
            </a:r>
            <a:r>
              <a:rPr lang="en-US" sz="1600" baseline="-25000">
                <a:cs typeface="Arial" charset="0"/>
              </a:rPr>
              <a:t>10</a:t>
            </a:r>
            <a:r>
              <a:rPr lang="en-US" sz="1600">
                <a:cs typeface="Arial" charset="0"/>
              </a:rPr>
              <a:t>(V</a:t>
            </a:r>
            <a:r>
              <a:rPr lang="en-US" sz="1600" baseline="-25000">
                <a:cs typeface="Arial" charset="0"/>
              </a:rPr>
              <a:t>OUT</a:t>
            </a:r>
            <a:r>
              <a:rPr lang="en-US" sz="1600">
                <a:cs typeface="Arial" charset="0"/>
              </a:rPr>
              <a:t>/V</a:t>
            </a:r>
            <a:r>
              <a:rPr lang="en-US" sz="1600" baseline="-25000">
                <a:cs typeface="Arial" charset="0"/>
              </a:rPr>
              <a:t>IN</a:t>
            </a:r>
            <a:r>
              <a:rPr lang="en-US" sz="1600">
                <a:cs typeface="Arial" charset="0"/>
              </a:rPr>
              <a:t>)</a:t>
            </a:r>
            <a:endParaRPr lang="en-US" sz="4000">
              <a:cs typeface="Arial" charset="0"/>
            </a:endParaRPr>
          </a:p>
        </p:txBody>
      </p:sp>
      <p:graphicFrame>
        <p:nvGraphicFramePr>
          <p:cNvPr id="2051" name="Object 9"/>
          <p:cNvGraphicFramePr>
            <a:graphicFrameLocks noChangeAspect="1"/>
          </p:cNvGraphicFramePr>
          <p:nvPr/>
        </p:nvGraphicFramePr>
        <p:xfrm>
          <a:off x="457200" y="990600"/>
          <a:ext cx="4721225" cy="5486400"/>
        </p:xfrm>
        <a:graphic>
          <a:graphicData uri="http://schemas.openxmlformats.org/presentationml/2006/ole">
            <p:oleObj spid="_x0000_s2051" name="Visio" r:id="rId4" imgW="3078785" imgH="3575914" progId="Visio.Drawing.6">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0799F458-0BB6-4FB8-9507-E533DEE025CB}" type="slidenum">
              <a:rPr lang="en-US"/>
              <a:pPr/>
              <a:t>30</a:t>
            </a:fld>
            <a:endParaRPr lang="en-US"/>
          </a:p>
        </p:txBody>
      </p:sp>
      <p:sp>
        <p:nvSpPr>
          <p:cNvPr id="59395" name="Rectangle 2"/>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a:t>
            </a:r>
            <a:r>
              <a:rPr lang="en-US" sz="2400" smtClean="0"/>
              <a:t> Measure w/DC Operating Point</a:t>
            </a:r>
            <a:br>
              <a:rPr lang="en-US" sz="2400" smtClean="0"/>
            </a:br>
            <a:r>
              <a:rPr lang="en-US" sz="2400" smtClean="0"/>
              <a:t>I</a:t>
            </a:r>
            <a:r>
              <a:rPr lang="en-US" sz="2400" baseline="-25000" smtClean="0"/>
              <a:t>OUT</a:t>
            </a:r>
            <a:r>
              <a:rPr lang="en-US" sz="2400" smtClean="0"/>
              <a:t> = 1A Sink</a:t>
            </a:r>
          </a:p>
        </p:txBody>
      </p:sp>
      <p:pic>
        <p:nvPicPr>
          <p:cNvPr id="59396" name="Picture 8"/>
          <p:cNvPicPr>
            <a:picLocks noGrp="1" noChangeAspect="1" noChangeArrowheads="1"/>
          </p:cNvPicPr>
          <p:nvPr>
            <p:ph idx="1"/>
          </p:nvPr>
        </p:nvPicPr>
        <p:blipFill>
          <a:blip r:embed="rId2" cstate="print"/>
          <a:srcRect l="3297" t="18477" r="21979" b="26718"/>
          <a:stretch>
            <a:fillRect/>
          </a:stretch>
        </p:blipFill>
        <p:spPr bwMode="auto">
          <a:xfrm>
            <a:off x="228600" y="1403350"/>
            <a:ext cx="8534400" cy="4692650"/>
          </a:xfrm>
          <a:noFill/>
          <a:ln w="12700">
            <a:miter lim="800000"/>
            <a:headEnd type="none" w="sm" len="sm"/>
            <a:tailEnd type="none" w="sm" len="sm"/>
          </a:ln>
        </p:spPr>
      </p:pic>
      <p:pic>
        <p:nvPicPr>
          <p:cNvPr id="59397" name="Picture 11"/>
          <p:cNvPicPr>
            <a:picLocks noChangeAspect="1" noChangeArrowheads="1"/>
          </p:cNvPicPr>
          <p:nvPr/>
        </p:nvPicPr>
        <p:blipFill>
          <a:blip r:embed="rId3" cstate="print"/>
          <a:srcRect/>
          <a:stretch>
            <a:fillRect/>
          </a:stretch>
        </p:blipFill>
        <p:spPr bwMode="auto">
          <a:xfrm>
            <a:off x="7696200" y="12192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0"/>
          </p:nvPr>
        </p:nvSpPr>
        <p:spPr>
          <a:noFill/>
        </p:spPr>
        <p:txBody>
          <a:bodyPr/>
          <a:lstStyle/>
          <a:p>
            <a:fld id="{0EEAA3E1-805F-4A51-B225-5FBC86E2925C}" type="slidenum">
              <a:rPr lang="en-US"/>
              <a:pPr/>
              <a:t>31</a:t>
            </a:fld>
            <a:endParaRPr lang="en-US"/>
          </a:p>
        </p:txBody>
      </p:sp>
      <p:sp>
        <p:nvSpPr>
          <p:cNvPr id="60419" name="Rectangle 2"/>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a:t>
            </a:r>
            <a:r>
              <a:rPr lang="en-US" sz="2400" smtClean="0"/>
              <a:t> Measure w/DC Operating Point</a:t>
            </a:r>
            <a:br>
              <a:rPr lang="en-US" sz="2400" smtClean="0"/>
            </a:br>
            <a:r>
              <a:rPr lang="en-US" sz="2400" smtClean="0"/>
              <a:t>I</a:t>
            </a:r>
            <a:r>
              <a:rPr lang="en-US" sz="2400" baseline="-25000" smtClean="0"/>
              <a:t>OUT</a:t>
            </a:r>
            <a:r>
              <a:rPr lang="en-US" sz="2400" smtClean="0"/>
              <a:t> = 1A Sink</a:t>
            </a:r>
          </a:p>
        </p:txBody>
      </p:sp>
      <p:pic>
        <p:nvPicPr>
          <p:cNvPr id="60420" name="Picture 5"/>
          <p:cNvPicPr>
            <a:picLocks noGrp="1" noChangeAspect="1" noChangeArrowheads="1"/>
          </p:cNvPicPr>
          <p:nvPr>
            <p:ph sz="half" idx="1"/>
          </p:nvPr>
        </p:nvPicPr>
        <p:blipFill>
          <a:blip r:embed="rId2" cstate="print"/>
          <a:srcRect l="3787" t="18520" r="33087" b="12451"/>
          <a:stretch>
            <a:fillRect/>
          </a:stretch>
        </p:blipFill>
        <p:spPr bwMode="auto">
          <a:xfrm>
            <a:off x="228600" y="1257300"/>
            <a:ext cx="6705600" cy="5029200"/>
          </a:xfrm>
          <a:noFill/>
          <a:ln w="12700">
            <a:miter lim="800000"/>
            <a:headEnd type="none" w="sm" len="sm"/>
            <a:tailEnd type="none" w="sm" len="sm"/>
          </a:ln>
        </p:spPr>
      </p:pic>
      <p:pic>
        <p:nvPicPr>
          <p:cNvPr id="60421" name="Picture 7"/>
          <p:cNvPicPr>
            <a:picLocks noGrp="1" noChangeAspect="1" noChangeArrowheads="1"/>
          </p:cNvPicPr>
          <p:nvPr>
            <p:ph sz="half" idx="2"/>
          </p:nvPr>
        </p:nvPicPr>
        <p:blipFill>
          <a:blip r:embed="rId3" cstate="print"/>
          <a:srcRect l="3773" t="61935" r="60378" b="12518"/>
          <a:stretch>
            <a:fillRect/>
          </a:stretch>
        </p:blipFill>
        <p:spPr bwMode="auto">
          <a:xfrm>
            <a:off x="4114800" y="4452938"/>
            <a:ext cx="3505200" cy="1871662"/>
          </a:xfrm>
          <a:noFill/>
          <a:ln w="12700">
            <a:miter lim="800000"/>
            <a:headEnd type="none" w="sm" len="sm"/>
            <a:tailEnd type="none" w="sm" len="sm"/>
          </a:ln>
        </p:spPr>
      </p:pic>
      <p:sp>
        <p:nvSpPr>
          <p:cNvPr id="60422" name="Text Box 9"/>
          <p:cNvSpPr txBox="1">
            <a:spLocks noChangeArrowheads="1"/>
          </p:cNvSpPr>
          <p:nvPr/>
        </p:nvSpPr>
        <p:spPr bwMode="auto">
          <a:xfrm>
            <a:off x="5105400" y="1371600"/>
            <a:ext cx="37338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166.76</a:t>
            </a:r>
            <a:r>
              <a:rPr lang="el-GR" sz="1600" b="1">
                <a:solidFill>
                  <a:srgbClr val="FF0000"/>
                </a:solidFill>
              </a:rPr>
              <a:t>μ</a:t>
            </a:r>
            <a:r>
              <a:rPr lang="en-US" sz="1600" b="1">
                <a:solidFill>
                  <a:srgbClr val="FF0000"/>
                </a:solidFill>
              </a:rPr>
              <a:t>Vrms / 540.19</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0.309</a:t>
            </a:r>
            <a:r>
              <a:rPr lang="en-US" sz="1600" b="1">
                <a:solidFill>
                  <a:srgbClr val="FF0000"/>
                </a:solidFill>
                <a:cs typeface="Arial" charset="0"/>
              </a:rPr>
              <a:t>Ω</a:t>
            </a:r>
          </a:p>
        </p:txBody>
      </p:sp>
      <p:pic>
        <p:nvPicPr>
          <p:cNvPr id="60423" name="Picture 10"/>
          <p:cNvPicPr>
            <a:picLocks noChangeAspect="1" noChangeArrowheads="1"/>
          </p:cNvPicPr>
          <p:nvPr/>
        </p:nvPicPr>
        <p:blipFill>
          <a:blip r:embed="rId4" cstate="print"/>
          <a:srcRect/>
          <a:stretch>
            <a:fillRect/>
          </a:stretch>
        </p:blipFill>
        <p:spPr bwMode="auto">
          <a:xfrm>
            <a:off x="7543800" y="3429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fld id="{D487392B-F057-4CC0-B70C-B0549D419A6A}" type="slidenum">
              <a:rPr lang="en-US"/>
              <a:pPr/>
              <a:t>32</a:t>
            </a:fld>
            <a:endParaRPr lang="en-US"/>
          </a:p>
        </p:txBody>
      </p:sp>
      <p:sp>
        <p:nvSpPr>
          <p:cNvPr id="61443" name="Rectangle 2"/>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a:t>
            </a:r>
            <a:r>
              <a:rPr lang="en-US" sz="2400" smtClean="0"/>
              <a:t> Measure w/DC Operating Point</a:t>
            </a:r>
            <a:br>
              <a:rPr lang="en-US" sz="2400" smtClean="0"/>
            </a:br>
            <a:r>
              <a:rPr lang="en-US" sz="2400" smtClean="0"/>
              <a:t>I</a:t>
            </a:r>
            <a:r>
              <a:rPr lang="en-US" sz="2400" baseline="-25000" smtClean="0"/>
              <a:t>OUT</a:t>
            </a:r>
            <a:r>
              <a:rPr lang="en-US" sz="2400" smtClean="0"/>
              <a:t> = 1A Source</a:t>
            </a:r>
          </a:p>
        </p:txBody>
      </p:sp>
      <p:pic>
        <p:nvPicPr>
          <p:cNvPr id="61444" name="Picture 5"/>
          <p:cNvPicPr>
            <a:picLocks noGrp="1" noChangeAspect="1" noChangeArrowheads="1"/>
          </p:cNvPicPr>
          <p:nvPr>
            <p:ph idx="1"/>
          </p:nvPr>
        </p:nvPicPr>
        <p:blipFill>
          <a:blip r:embed="rId2" cstate="print"/>
          <a:srcRect l="3787" t="18520" r="21725" b="25920"/>
          <a:stretch>
            <a:fillRect/>
          </a:stretch>
        </p:blipFill>
        <p:spPr bwMode="auto">
          <a:xfrm>
            <a:off x="457200" y="1447800"/>
            <a:ext cx="8305800" cy="4645025"/>
          </a:xfrm>
          <a:noFill/>
          <a:ln w="12700">
            <a:miter lim="800000"/>
            <a:headEnd type="none" w="sm" len="sm"/>
            <a:tailEnd type="none" w="sm" len="sm"/>
          </a:ln>
        </p:spPr>
      </p:pic>
      <p:pic>
        <p:nvPicPr>
          <p:cNvPr id="61445" name="Picture 7"/>
          <p:cNvPicPr>
            <a:picLocks noChangeAspect="1" noChangeArrowheads="1"/>
          </p:cNvPicPr>
          <p:nvPr/>
        </p:nvPicPr>
        <p:blipFill>
          <a:blip r:embed="rId3" cstate="print"/>
          <a:srcRect/>
          <a:stretch>
            <a:fillRect/>
          </a:stretch>
        </p:blipFill>
        <p:spPr bwMode="auto">
          <a:xfrm>
            <a:off x="7543800" y="1143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0"/>
          </p:nvPr>
        </p:nvSpPr>
        <p:spPr>
          <a:noFill/>
        </p:spPr>
        <p:txBody>
          <a:bodyPr/>
          <a:lstStyle/>
          <a:p>
            <a:fld id="{E7A5E846-9FF0-493A-A52E-459749A3EF32}" type="slidenum">
              <a:rPr lang="en-US"/>
              <a:pPr/>
              <a:t>33</a:t>
            </a:fld>
            <a:endParaRPr lang="en-US"/>
          </a:p>
        </p:txBody>
      </p:sp>
      <p:sp>
        <p:nvSpPr>
          <p:cNvPr id="62467" name="Rectangle 2"/>
          <p:cNvSpPr>
            <a:spLocks noGrp="1" noChangeArrowheads="1"/>
          </p:cNvSpPr>
          <p:nvPr>
            <p:ph type="title"/>
          </p:nvPr>
        </p:nvSpPr>
        <p:spPr>
          <a:xfrm>
            <a:off x="1447800" y="76200"/>
            <a:ext cx="7162800" cy="1143000"/>
          </a:xfrm>
          <a:noFill/>
        </p:spPr>
        <p:txBody>
          <a:bodyPr/>
          <a:lstStyle/>
          <a:p>
            <a:r>
              <a:rPr lang="en-US" sz="2400" smtClean="0"/>
              <a:t>R</a:t>
            </a:r>
            <a:r>
              <a:rPr lang="en-US" sz="2400" baseline="-25000" smtClean="0"/>
              <a:t>O</a:t>
            </a:r>
            <a:r>
              <a:rPr lang="en-US" sz="2400" smtClean="0"/>
              <a:t> Measure w/DC Operating Point</a:t>
            </a:r>
            <a:br>
              <a:rPr lang="en-US" sz="2400" smtClean="0"/>
            </a:br>
            <a:r>
              <a:rPr lang="en-US" sz="2400" smtClean="0"/>
              <a:t>I</a:t>
            </a:r>
            <a:r>
              <a:rPr lang="en-US" sz="2400" baseline="-25000" smtClean="0"/>
              <a:t>OUT</a:t>
            </a:r>
            <a:r>
              <a:rPr lang="en-US" sz="2400" smtClean="0"/>
              <a:t> = 1A Source</a:t>
            </a:r>
          </a:p>
        </p:txBody>
      </p:sp>
      <p:pic>
        <p:nvPicPr>
          <p:cNvPr id="62468" name="Picture 8"/>
          <p:cNvPicPr>
            <a:picLocks noGrp="1" noChangeAspect="1" noChangeArrowheads="1"/>
          </p:cNvPicPr>
          <p:nvPr>
            <p:ph sz="half" idx="1"/>
          </p:nvPr>
        </p:nvPicPr>
        <p:blipFill>
          <a:blip r:embed="rId2" cstate="print"/>
          <a:srcRect l="3787" t="18520" r="33087" b="12451"/>
          <a:stretch>
            <a:fillRect/>
          </a:stretch>
        </p:blipFill>
        <p:spPr bwMode="auto">
          <a:xfrm>
            <a:off x="228600" y="1238250"/>
            <a:ext cx="6781800" cy="5086350"/>
          </a:xfrm>
          <a:noFill/>
          <a:ln w="12700">
            <a:miter lim="800000"/>
            <a:headEnd type="none" w="sm" len="sm"/>
            <a:tailEnd type="none" w="sm" len="sm"/>
          </a:ln>
        </p:spPr>
      </p:pic>
      <p:sp>
        <p:nvSpPr>
          <p:cNvPr id="62469" name="Text Box 5"/>
          <p:cNvSpPr txBox="1">
            <a:spLocks noChangeArrowheads="1"/>
          </p:cNvSpPr>
          <p:nvPr/>
        </p:nvSpPr>
        <p:spPr bwMode="auto">
          <a:xfrm>
            <a:off x="5105400" y="1295400"/>
            <a:ext cx="3733800" cy="825500"/>
          </a:xfrm>
          <a:prstGeom prst="rect">
            <a:avLst/>
          </a:prstGeom>
          <a:noFill/>
          <a:ln w="12700">
            <a:noFill/>
            <a:miter lim="800000"/>
            <a:headEnd type="none" w="sm" len="sm"/>
            <a:tailEnd type="none" w="sm" len="sm"/>
          </a:ln>
        </p:spPr>
        <p:txBody>
          <a:bodyPr>
            <a:spAutoFit/>
          </a:bodyPr>
          <a:lstStyle/>
          <a:p>
            <a:r>
              <a:rPr lang="en-US" sz="1600" b="1">
                <a:solidFill>
                  <a:srgbClr val="FF0000"/>
                </a:solidFill>
              </a:rPr>
              <a:t>R</a:t>
            </a:r>
            <a:r>
              <a:rPr lang="en-US" sz="1600" b="1" baseline="-25000">
                <a:solidFill>
                  <a:srgbClr val="FF0000"/>
                </a:solidFill>
              </a:rPr>
              <a:t>O</a:t>
            </a:r>
            <a:r>
              <a:rPr lang="en-US" sz="1600" b="1">
                <a:solidFill>
                  <a:srgbClr val="FF0000"/>
                </a:solidFill>
              </a:rPr>
              <a:t> = VOA / AM1</a:t>
            </a:r>
          </a:p>
          <a:p>
            <a:r>
              <a:rPr lang="en-US" sz="1600" b="1">
                <a:solidFill>
                  <a:srgbClr val="FF0000"/>
                </a:solidFill>
              </a:rPr>
              <a:t>R</a:t>
            </a:r>
            <a:r>
              <a:rPr lang="en-US" sz="1600" b="1" baseline="-25000">
                <a:solidFill>
                  <a:srgbClr val="FF0000"/>
                </a:solidFill>
              </a:rPr>
              <a:t>O</a:t>
            </a:r>
            <a:r>
              <a:rPr lang="en-US" sz="1600" b="1">
                <a:solidFill>
                  <a:srgbClr val="FF0000"/>
                </a:solidFill>
              </a:rPr>
              <a:t> = 166.61</a:t>
            </a:r>
            <a:r>
              <a:rPr lang="el-GR" sz="1600" b="1">
                <a:solidFill>
                  <a:srgbClr val="FF0000"/>
                </a:solidFill>
              </a:rPr>
              <a:t>μ</a:t>
            </a:r>
            <a:r>
              <a:rPr lang="en-US" sz="1600" b="1">
                <a:solidFill>
                  <a:srgbClr val="FF0000"/>
                </a:solidFill>
              </a:rPr>
              <a:t>Vrms / 540.34</a:t>
            </a:r>
            <a:r>
              <a:rPr lang="el-GR" sz="1600" b="1">
                <a:solidFill>
                  <a:srgbClr val="FF0000"/>
                </a:solidFill>
                <a:cs typeface="Arial" charset="0"/>
              </a:rPr>
              <a:t>μ</a:t>
            </a:r>
            <a:r>
              <a:rPr lang="en-US" sz="1600" b="1">
                <a:solidFill>
                  <a:srgbClr val="FF0000"/>
                </a:solidFill>
              </a:rPr>
              <a:t>Arms </a:t>
            </a:r>
          </a:p>
          <a:p>
            <a:r>
              <a:rPr lang="en-US" sz="1600" b="1">
                <a:solidFill>
                  <a:srgbClr val="FF0000"/>
                </a:solidFill>
              </a:rPr>
              <a:t>R</a:t>
            </a:r>
            <a:r>
              <a:rPr lang="en-US" sz="1600" b="1" baseline="-25000">
                <a:solidFill>
                  <a:srgbClr val="FF0000"/>
                </a:solidFill>
              </a:rPr>
              <a:t>O</a:t>
            </a:r>
            <a:r>
              <a:rPr lang="en-US" sz="1600" b="1">
                <a:solidFill>
                  <a:srgbClr val="FF0000"/>
                </a:solidFill>
              </a:rPr>
              <a:t> = 0.308</a:t>
            </a:r>
            <a:r>
              <a:rPr lang="en-US" sz="1600" b="1">
                <a:solidFill>
                  <a:srgbClr val="FF0000"/>
                </a:solidFill>
                <a:cs typeface="Arial" charset="0"/>
              </a:rPr>
              <a:t>Ω</a:t>
            </a:r>
          </a:p>
        </p:txBody>
      </p:sp>
      <p:pic>
        <p:nvPicPr>
          <p:cNvPr id="62470" name="Picture 10"/>
          <p:cNvPicPr>
            <a:picLocks noGrp="1" noChangeAspect="1" noChangeArrowheads="1"/>
          </p:cNvPicPr>
          <p:nvPr>
            <p:ph sz="half" idx="2"/>
          </p:nvPr>
        </p:nvPicPr>
        <p:blipFill>
          <a:blip r:embed="rId3" cstate="print"/>
          <a:srcRect l="1888" t="62019" r="60378" b="13403"/>
          <a:stretch>
            <a:fillRect/>
          </a:stretch>
        </p:blipFill>
        <p:spPr bwMode="auto">
          <a:xfrm>
            <a:off x="3962400" y="4419600"/>
            <a:ext cx="3810000" cy="1860550"/>
          </a:xfrm>
          <a:noFill/>
          <a:ln w="12700">
            <a:miter lim="800000"/>
            <a:headEnd type="none" w="sm" len="sm"/>
            <a:tailEnd type="none" w="sm" len="sm"/>
          </a:ln>
        </p:spPr>
      </p:pic>
      <p:pic>
        <p:nvPicPr>
          <p:cNvPr id="62471" name="Picture 12"/>
          <p:cNvPicPr>
            <a:picLocks noChangeAspect="1" noChangeArrowheads="1"/>
          </p:cNvPicPr>
          <p:nvPr/>
        </p:nvPicPr>
        <p:blipFill>
          <a:blip r:embed="rId4" cstate="print"/>
          <a:srcRect/>
          <a:stretch>
            <a:fillRect/>
          </a:stretch>
        </p:blipFill>
        <p:spPr bwMode="auto">
          <a:xfrm>
            <a:off x="7543800" y="2514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fld id="{8D8A0F88-38DE-45C8-8036-BAF4C8ADC369}" type="slidenum">
              <a:rPr lang="en-US"/>
              <a:pPr/>
              <a:t>34</a:t>
            </a:fld>
            <a:endParaRPr lang="en-US"/>
          </a:p>
        </p:txBody>
      </p:sp>
      <p:sp>
        <p:nvSpPr>
          <p:cNvPr id="63491" name="Rectangle 2"/>
          <p:cNvSpPr>
            <a:spLocks noGrp="1" noChangeArrowheads="1"/>
          </p:cNvSpPr>
          <p:nvPr>
            <p:ph type="title"/>
          </p:nvPr>
        </p:nvSpPr>
        <p:spPr>
          <a:xfrm>
            <a:off x="1371600" y="76200"/>
            <a:ext cx="7162800" cy="1143000"/>
          </a:xfrm>
        </p:spPr>
        <p:txBody>
          <a:bodyPr/>
          <a:lstStyle/>
          <a:p>
            <a:r>
              <a:rPr lang="en-US" sz="3600" smtClean="0">
                <a:solidFill>
                  <a:srgbClr val="33CC33"/>
                </a:solidFill>
                <a:latin typeface="Baskerville Old Face" pitchFamily="18" charset="0"/>
              </a:rPr>
              <a:t>Non-Inverting Floating Load V-I</a:t>
            </a:r>
            <a:r>
              <a:rPr lang="en-US" smtClean="0"/>
              <a:t> </a:t>
            </a:r>
          </a:p>
        </p:txBody>
      </p:sp>
      <p:sp>
        <p:nvSpPr>
          <p:cNvPr id="63492" name="Rectangle 3"/>
          <p:cNvSpPr>
            <a:spLocks noGrp="1" noChangeArrowheads="1"/>
          </p:cNvSpPr>
          <p:nvPr>
            <p:ph type="body" idx="1"/>
          </p:nvPr>
        </p:nvSpPr>
        <p:spPr bwMode="auto">
          <a:xfrm>
            <a:off x="1219200" y="1295400"/>
            <a:ext cx="7620000" cy="50292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800" b="1" i="1" smtClean="0"/>
              <a:t>Basic Topology</a:t>
            </a:r>
          </a:p>
          <a:p>
            <a:pPr>
              <a:buFont typeface="Wingdings" pitchFamily="2" charset="2"/>
              <a:buChar char="Ø"/>
            </a:pPr>
            <a:r>
              <a:rPr lang="en-US" sz="2800" b="1" i="1" smtClean="0"/>
              <a:t>Stability Analysis (w/effects of Ro)</a:t>
            </a:r>
          </a:p>
          <a:p>
            <a:pPr lvl="1">
              <a:buFont typeface="Wingdings" pitchFamily="2" charset="2"/>
              <a:buChar char="ü"/>
            </a:pPr>
            <a:r>
              <a:rPr lang="en-US" sz="2400" b="1" i="1" smtClean="0"/>
              <a:t>1/</a:t>
            </a:r>
            <a:r>
              <a:rPr lang="en-US" sz="2400" b="1" i="1" smtClean="0">
                <a:latin typeface="Symbol" pitchFamily="18" charset="2"/>
              </a:rPr>
              <a:t>b</a:t>
            </a:r>
            <a:r>
              <a:rPr lang="en-US" sz="2400" b="1" i="1" smtClean="0"/>
              <a:t> &amp; Aol Test</a:t>
            </a:r>
          </a:p>
          <a:p>
            <a:pPr lvl="1">
              <a:buFont typeface="Wingdings" pitchFamily="2" charset="2"/>
              <a:buChar char="ü"/>
            </a:pPr>
            <a:r>
              <a:rPr lang="en-US" sz="2400" b="1" i="1" smtClean="0"/>
              <a:t>Loop Gain Test</a:t>
            </a:r>
          </a:p>
          <a:p>
            <a:pPr lvl="1">
              <a:buFont typeface="Wingdings" pitchFamily="2" charset="2"/>
              <a:buChar char="ü"/>
            </a:pPr>
            <a:r>
              <a:rPr lang="en-US" sz="2400" b="1" i="1" smtClean="0"/>
              <a:t>Transient Test</a:t>
            </a:r>
          </a:p>
          <a:p>
            <a:pPr>
              <a:buFont typeface="Wingdings" pitchFamily="2" charset="2"/>
              <a:buChar char="Ø"/>
            </a:pPr>
            <a:r>
              <a:rPr lang="en-US" sz="2800" b="1" i="1" smtClean="0"/>
              <a:t>Small Signal BW for Current Control</a:t>
            </a:r>
          </a:p>
          <a:p>
            <a:pPr>
              <a:buFont typeface="Wingdings" pitchFamily="2" charset="2"/>
              <a:buNone/>
            </a:pPr>
            <a:endParaRPr lang="en-US" b="1"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7C0D6362-75D7-4B47-A5D8-29135647828E}" type="slidenum">
              <a:rPr lang="en-US"/>
              <a:pPr/>
              <a:t>35</a:t>
            </a:fld>
            <a:endParaRPr lang="en-US"/>
          </a:p>
        </p:txBody>
      </p:sp>
      <p:sp>
        <p:nvSpPr>
          <p:cNvPr id="64515" name="Rectangle 5"/>
          <p:cNvSpPr>
            <a:spLocks noGrp="1" noChangeArrowheads="1"/>
          </p:cNvSpPr>
          <p:nvPr>
            <p:ph type="title"/>
          </p:nvPr>
        </p:nvSpPr>
        <p:spPr>
          <a:xfrm>
            <a:off x="1524000" y="0"/>
            <a:ext cx="7162800" cy="1143000"/>
          </a:xfrm>
        </p:spPr>
        <p:txBody>
          <a:bodyPr/>
          <a:lstStyle/>
          <a:p>
            <a:r>
              <a:rPr lang="en-US" smtClean="0"/>
              <a:t>Non-Inverting V-I Floating Load</a:t>
            </a:r>
          </a:p>
        </p:txBody>
      </p:sp>
      <p:pic>
        <p:nvPicPr>
          <p:cNvPr id="64516" name="Picture 4"/>
          <p:cNvPicPr>
            <a:picLocks noGrp="1" noChangeAspect="1" noChangeArrowheads="1"/>
          </p:cNvPicPr>
          <p:nvPr>
            <p:ph idx="1"/>
          </p:nvPr>
        </p:nvPicPr>
        <p:blipFill>
          <a:blip r:embed="rId2" cstate="print"/>
          <a:srcRect l="2942" t="5524" r="2942" b="4718"/>
          <a:stretch>
            <a:fillRect/>
          </a:stretch>
        </p:blipFill>
        <p:spPr bwMode="auto">
          <a:xfrm>
            <a:off x="2057400" y="914400"/>
            <a:ext cx="6781800" cy="4592638"/>
          </a:xfrm>
          <a:noFill/>
          <a:ln w="12700">
            <a:miter lim="800000"/>
            <a:headEnd type="none" w="sm" len="sm"/>
            <a:tailEnd type="none" w="sm" len="sm"/>
          </a:ln>
        </p:spPr>
      </p:pic>
      <p:sp>
        <p:nvSpPr>
          <p:cNvPr id="64517" name="Text Box 7"/>
          <p:cNvSpPr txBox="1">
            <a:spLocks noChangeArrowheads="1"/>
          </p:cNvSpPr>
          <p:nvPr/>
        </p:nvSpPr>
        <p:spPr bwMode="auto">
          <a:xfrm>
            <a:off x="228600" y="5715000"/>
            <a:ext cx="4660900" cy="641350"/>
          </a:xfrm>
          <a:prstGeom prst="rect">
            <a:avLst/>
          </a:prstGeom>
          <a:noFill/>
          <a:ln w="12700">
            <a:noFill/>
            <a:miter lim="800000"/>
            <a:headEnd type="none" w="sm" len="sm"/>
            <a:tailEnd type="none" w="sm" len="sm"/>
          </a:ln>
        </p:spPr>
        <p:txBody>
          <a:bodyPr wrap="none">
            <a:spAutoFit/>
          </a:bodyPr>
          <a:lstStyle/>
          <a:p>
            <a:r>
              <a:rPr lang="en-US" sz="1800" b="1"/>
              <a:t>IOUT = VP / RS</a:t>
            </a:r>
          </a:p>
          <a:p>
            <a:r>
              <a:rPr lang="en-US" sz="1800" b="1"/>
              <a:t>IOUT = {(R2*VIN) / (R1A + R1B + R2)} / RS</a:t>
            </a:r>
          </a:p>
        </p:txBody>
      </p:sp>
      <p:sp>
        <p:nvSpPr>
          <p:cNvPr id="64518" name="Text Box 8"/>
          <p:cNvSpPr txBox="1">
            <a:spLocks noChangeArrowheads="1"/>
          </p:cNvSpPr>
          <p:nvPr/>
        </p:nvSpPr>
        <p:spPr bwMode="auto">
          <a:xfrm>
            <a:off x="1905000" y="2895600"/>
            <a:ext cx="576263" cy="361950"/>
          </a:xfrm>
          <a:prstGeom prst="rect">
            <a:avLst/>
          </a:prstGeom>
          <a:noFill/>
          <a:ln w="25400">
            <a:solidFill>
              <a:srgbClr val="800080"/>
            </a:solidFill>
            <a:prstDash val="dash"/>
            <a:miter lim="800000"/>
            <a:headEnd type="none" w="sm" len="sm"/>
            <a:tailEnd type="none" w="sm" len="sm"/>
          </a:ln>
        </p:spPr>
        <p:txBody>
          <a:bodyPr wrap="none">
            <a:spAutoFit/>
          </a:bodyPr>
          <a:lstStyle/>
          <a:p>
            <a:r>
              <a:rPr lang="en-US" sz="1600" b="1">
                <a:solidFill>
                  <a:srgbClr val="800080"/>
                </a:solidFill>
              </a:rPr>
              <a:t>+5V</a:t>
            </a:r>
          </a:p>
        </p:txBody>
      </p:sp>
      <p:sp>
        <p:nvSpPr>
          <p:cNvPr id="64519" name="Text Box 9"/>
          <p:cNvSpPr txBox="1">
            <a:spLocks noChangeArrowheads="1"/>
          </p:cNvSpPr>
          <p:nvPr/>
        </p:nvSpPr>
        <p:spPr bwMode="auto">
          <a:xfrm>
            <a:off x="6248400" y="3143250"/>
            <a:ext cx="838200" cy="361950"/>
          </a:xfrm>
          <a:prstGeom prst="rect">
            <a:avLst/>
          </a:prstGeom>
          <a:noFill/>
          <a:ln w="25400">
            <a:solidFill>
              <a:srgbClr val="800080"/>
            </a:solidFill>
            <a:prstDash val="dash"/>
            <a:miter lim="800000"/>
            <a:headEnd type="none" w="sm" len="sm"/>
            <a:tailEnd type="none" w="sm" len="sm"/>
          </a:ln>
        </p:spPr>
        <p:txBody>
          <a:bodyPr>
            <a:spAutoFit/>
          </a:bodyPr>
          <a:lstStyle/>
          <a:p>
            <a:r>
              <a:rPr lang="en-US" sz="1600" b="1">
                <a:solidFill>
                  <a:srgbClr val="800080"/>
                </a:solidFill>
              </a:rPr>
              <a:t>3.03A</a:t>
            </a:r>
          </a:p>
        </p:txBody>
      </p:sp>
      <p:sp>
        <p:nvSpPr>
          <p:cNvPr id="64520" name="Text Box 10"/>
          <p:cNvSpPr txBox="1">
            <a:spLocks noChangeArrowheads="1"/>
          </p:cNvSpPr>
          <p:nvPr/>
        </p:nvSpPr>
        <p:spPr bwMode="auto">
          <a:xfrm>
            <a:off x="1905000" y="3581400"/>
            <a:ext cx="601663"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-5V</a:t>
            </a:r>
          </a:p>
        </p:txBody>
      </p:sp>
      <p:sp>
        <p:nvSpPr>
          <p:cNvPr id="64521" name="Text Box 11"/>
          <p:cNvSpPr txBox="1">
            <a:spLocks noChangeArrowheads="1"/>
          </p:cNvSpPr>
          <p:nvPr/>
        </p:nvSpPr>
        <p:spPr bwMode="auto">
          <a:xfrm>
            <a:off x="6256338" y="3829050"/>
            <a:ext cx="830262"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-3.03A</a:t>
            </a:r>
          </a:p>
        </p:txBody>
      </p:sp>
      <p:sp>
        <p:nvSpPr>
          <p:cNvPr id="64522" name="Text Box 12"/>
          <p:cNvSpPr txBox="1">
            <a:spLocks noChangeArrowheads="1"/>
          </p:cNvSpPr>
          <p:nvPr/>
        </p:nvSpPr>
        <p:spPr bwMode="auto">
          <a:xfrm>
            <a:off x="4784725" y="3048000"/>
            <a:ext cx="549275" cy="304800"/>
          </a:xfrm>
          <a:prstGeom prst="rect">
            <a:avLst/>
          </a:prstGeom>
          <a:noFill/>
          <a:ln w="12700">
            <a:noFill/>
            <a:miter lim="800000"/>
            <a:headEnd type="none" w="sm" len="sm"/>
            <a:tailEnd type="none" w="sm" len="sm"/>
          </a:ln>
        </p:spPr>
        <p:txBody>
          <a:bodyPr>
            <a:spAutoFit/>
          </a:bodyPr>
          <a:lstStyle/>
          <a:p>
            <a:pPr>
              <a:spcBef>
                <a:spcPct val="50000"/>
              </a:spcBef>
            </a:pPr>
            <a:r>
              <a:rPr lang="en-US" sz="1400" b="1" i="1">
                <a:solidFill>
                  <a:srgbClr val="FF9900"/>
                </a:solidFill>
              </a:rPr>
              <a:t>VP</a:t>
            </a:r>
          </a:p>
        </p:txBody>
      </p:sp>
      <p:sp>
        <p:nvSpPr>
          <p:cNvPr id="64523" name="Text Box 13"/>
          <p:cNvSpPr txBox="1">
            <a:spLocks noChangeArrowheads="1"/>
          </p:cNvSpPr>
          <p:nvPr/>
        </p:nvSpPr>
        <p:spPr bwMode="auto">
          <a:xfrm>
            <a:off x="4784725" y="2254250"/>
            <a:ext cx="549275" cy="304800"/>
          </a:xfrm>
          <a:prstGeom prst="rect">
            <a:avLst/>
          </a:prstGeom>
          <a:noFill/>
          <a:ln w="12700">
            <a:noFill/>
            <a:miter lim="800000"/>
            <a:headEnd type="none" w="sm" len="sm"/>
            <a:tailEnd type="none" w="sm" len="sm"/>
          </a:ln>
        </p:spPr>
        <p:txBody>
          <a:bodyPr>
            <a:spAutoFit/>
          </a:bodyPr>
          <a:lstStyle/>
          <a:p>
            <a:pPr>
              <a:spcBef>
                <a:spcPct val="50000"/>
              </a:spcBef>
            </a:pPr>
            <a:r>
              <a:rPr lang="en-US" sz="1400" b="1" i="1">
                <a:solidFill>
                  <a:srgbClr val="FF9900"/>
                </a:solidFill>
              </a:rPr>
              <a:t>VP</a:t>
            </a:r>
          </a:p>
        </p:txBody>
      </p:sp>
      <p:sp>
        <p:nvSpPr>
          <p:cNvPr id="64524" name="Text Box 14"/>
          <p:cNvSpPr txBox="1">
            <a:spLocks noChangeArrowheads="1"/>
          </p:cNvSpPr>
          <p:nvPr/>
        </p:nvSpPr>
        <p:spPr bwMode="auto">
          <a:xfrm>
            <a:off x="7620000" y="4267200"/>
            <a:ext cx="549275" cy="304800"/>
          </a:xfrm>
          <a:prstGeom prst="rect">
            <a:avLst/>
          </a:prstGeom>
          <a:noFill/>
          <a:ln w="12700">
            <a:noFill/>
            <a:miter lim="800000"/>
            <a:headEnd type="none" w="sm" len="sm"/>
            <a:tailEnd type="none" w="sm" len="sm"/>
          </a:ln>
        </p:spPr>
        <p:txBody>
          <a:bodyPr>
            <a:spAutoFit/>
          </a:bodyPr>
          <a:lstStyle/>
          <a:p>
            <a:pPr>
              <a:spcBef>
                <a:spcPct val="50000"/>
              </a:spcBef>
            </a:pPr>
            <a:r>
              <a:rPr lang="en-US" sz="1400" b="1" i="1">
                <a:solidFill>
                  <a:srgbClr val="FF9900"/>
                </a:solidFill>
              </a:rPr>
              <a:t>VP</a:t>
            </a:r>
          </a:p>
        </p:txBody>
      </p:sp>
      <p:sp>
        <p:nvSpPr>
          <p:cNvPr id="64525" name="Text Box 15"/>
          <p:cNvSpPr txBox="1">
            <a:spLocks noChangeArrowheads="1"/>
          </p:cNvSpPr>
          <p:nvPr/>
        </p:nvSpPr>
        <p:spPr bwMode="auto">
          <a:xfrm>
            <a:off x="228600" y="4953000"/>
            <a:ext cx="5884863" cy="701675"/>
          </a:xfrm>
          <a:prstGeom prst="rect">
            <a:avLst/>
          </a:prstGeom>
          <a:noFill/>
          <a:ln w="12700">
            <a:noFill/>
            <a:miter lim="800000"/>
            <a:headEnd type="none" w="sm" len="sm"/>
            <a:tailEnd type="none" w="sm" len="sm"/>
          </a:ln>
        </p:spPr>
        <p:txBody>
          <a:bodyPr wrap="none">
            <a:spAutoFit/>
          </a:bodyPr>
          <a:lstStyle/>
          <a:p>
            <a:r>
              <a:rPr lang="en-US" sz="2000" b="1">
                <a:solidFill>
                  <a:schemeClr val="accent2"/>
                </a:solidFill>
              </a:rPr>
              <a:t>Op Amp Point of Feedback is VRS</a:t>
            </a:r>
          </a:p>
          <a:p>
            <a:r>
              <a:rPr lang="en-US" sz="2000" b="1">
                <a:solidFill>
                  <a:schemeClr val="accent2"/>
                </a:solidFill>
              </a:rPr>
              <a:t>Op Amp Loop Gain forces +IN (VP) = -IN = VRS </a:t>
            </a:r>
          </a:p>
        </p:txBody>
      </p:sp>
      <p:sp>
        <p:nvSpPr>
          <p:cNvPr id="64526" name="Text Box 16"/>
          <p:cNvSpPr txBox="1">
            <a:spLocks noChangeArrowheads="1"/>
          </p:cNvSpPr>
          <p:nvPr/>
        </p:nvSpPr>
        <p:spPr bwMode="auto">
          <a:xfrm>
            <a:off x="4114800" y="4210050"/>
            <a:ext cx="576263" cy="361950"/>
          </a:xfrm>
          <a:prstGeom prst="rect">
            <a:avLst/>
          </a:prstGeom>
          <a:noFill/>
          <a:ln w="25400">
            <a:solidFill>
              <a:srgbClr val="800080"/>
            </a:solidFill>
            <a:prstDash val="dash"/>
            <a:miter lim="800000"/>
            <a:headEnd type="none" w="sm" len="sm"/>
            <a:tailEnd type="none" w="sm" len="sm"/>
          </a:ln>
        </p:spPr>
        <p:txBody>
          <a:bodyPr wrap="none">
            <a:spAutoFit/>
          </a:bodyPr>
          <a:lstStyle/>
          <a:p>
            <a:r>
              <a:rPr lang="en-US" sz="1600" b="1">
                <a:solidFill>
                  <a:srgbClr val="800080"/>
                </a:solidFill>
              </a:rPr>
              <a:t>+1V</a:t>
            </a:r>
          </a:p>
        </p:txBody>
      </p:sp>
      <p:sp>
        <p:nvSpPr>
          <p:cNvPr id="64527" name="Text Box 17"/>
          <p:cNvSpPr txBox="1">
            <a:spLocks noChangeArrowheads="1"/>
          </p:cNvSpPr>
          <p:nvPr/>
        </p:nvSpPr>
        <p:spPr bwMode="auto">
          <a:xfrm>
            <a:off x="4800600" y="4191000"/>
            <a:ext cx="601663"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-1V</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fld id="{C2541EBC-8EDF-4E5C-B781-E6DBF9654A66}" type="slidenum">
              <a:rPr lang="en-US"/>
              <a:pPr/>
              <a:t>36</a:t>
            </a:fld>
            <a:endParaRPr lang="en-US"/>
          </a:p>
        </p:txBody>
      </p:sp>
      <p:sp>
        <p:nvSpPr>
          <p:cNvPr id="65539"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R</a:t>
            </a:r>
            <a:r>
              <a:rPr lang="en-US" sz="2400" baseline="-25000" smtClean="0"/>
              <a:t>O</a:t>
            </a:r>
            <a:r>
              <a:rPr lang="en-US" sz="2400" smtClean="0"/>
              <a:t> Reflected Outside of Op Amp</a:t>
            </a:r>
          </a:p>
        </p:txBody>
      </p:sp>
      <p:pic>
        <p:nvPicPr>
          <p:cNvPr id="65540" name="Picture 5"/>
          <p:cNvPicPr>
            <a:picLocks noChangeAspect="1" noChangeArrowheads="1"/>
          </p:cNvPicPr>
          <p:nvPr/>
        </p:nvPicPr>
        <p:blipFill>
          <a:blip r:embed="rId2" cstate="print"/>
          <a:srcRect l="3125" t="4739" r="2083" b="5200"/>
          <a:stretch>
            <a:fillRect/>
          </a:stretch>
        </p:blipFill>
        <p:spPr bwMode="auto">
          <a:xfrm>
            <a:off x="381000" y="1219200"/>
            <a:ext cx="8001000" cy="5000625"/>
          </a:xfrm>
          <a:prstGeom prst="rect">
            <a:avLst/>
          </a:prstGeom>
          <a:noFill/>
          <a:ln w="12700">
            <a:noFill/>
            <a:miter lim="800000"/>
            <a:headEnd type="none" w="sm" len="sm"/>
            <a:tailEnd type="none" w="sm" len="sm"/>
          </a:ln>
        </p:spPr>
      </p:pic>
      <p:pic>
        <p:nvPicPr>
          <p:cNvPr id="65541" name="Picture 6" descr="EN00268_[1]"/>
          <p:cNvPicPr>
            <a:picLocks noChangeAspect="1" noChangeArrowheads="1"/>
          </p:cNvPicPr>
          <p:nvPr/>
        </p:nvPicPr>
        <p:blipFill>
          <a:blip r:embed="rId3" cstate="print"/>
          <a:srcRect/>
          <a:stretch>
            <a:fillRect/>
          </a:stretch>
        </p:blipFill>
        <p:spPr bwMode="auto">
          <a:xfrm>
            <a:off x="78486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p>
            <a:fld id="{F30621B0-D433-487E-9688-0D7C1893BD41}" type="slidenum">
              <a:rPr lang="en-US"/>
              <a:pPr/>
              <a:t>37</a:t>
            </a:fld>
            <a:endParaRPr lang="en-US"/>
          </a:p>
        </p:txBody>
      </p:sp>
      <p:sp>
        <p:nvSpPr>
          <p:cNvPr id="66563"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DC 1/</a:t>
            </a:r>
            <a:r>
              <a:rPr lang="en-US" sz="2400" smtClean="0">
                <a:latin typeface="Symbol" pitchFamily="18" charset="2"/>
              </a:rPr>
              <a:t>b</a:t>
            </a:r>
            <a:r>
              <a:rPr lang="en-US" sz="2400" smtClean="0"/>
              <a:t> Derivation</a:t>
            </a:r>
          </a:p>
        </p:txBody>
      </p:sp>
      <p:pic>
        <p:nvPicPr>
          <p:cNvPr id="66564" name="Picture 8"/>
          <p:cNvPicPr>
            <a:picLocks noChangeAspect="1" noChangeArrowheads="1"/>
          </p:cNvPicPr>
          <p:nvPr/>
        </p:nvPicPr>
        <p:blipFill>
          <a:blip r:embed="rId2" cstate="print"/>
          <a:srcRect/>
          <a:stretch>
            <a:fillRect/>
          </a:stretch>
        </p:blipFill>
        <p:spPr bwMode="auto">
          <a:xfrm>
            <a:off x="0" y="1676400"/>
            <a:ext cx="8839200" cy="4006850"/>
          </a:xfrm>
          <a:prstGeom prst="rect">
            <a:avLst/>
          </a:prstGeom>
          <a:noFill/>
          <a:ln w="9525">
            <a:noFill/>
            <a:miter lim="800000"/>
            <a:headEnd/>
            <a:tailEnd/>
          </a:ln>
        </p:spPr>
      </p:pic>
      <p:pic>
        <p:nvPicPr>
          <p:cNvPr id="66565" name="Picture 9" descr="EN00268_[1]"/>
          <p:cNvPicPr>
            <a:picLocks noChangeAspect="1" noChangeArrowheads="1"/>
          </p:cNvPicPr>
          <p:nvPr/>
        </p:nvPicPr>
        <p:blipFill>
          <a:blip r:embed="rId3" cstate="print"/>
          <a:srcRect/>
          <a:stretch>
            <a:fillRect/>
          </a:stretch>
        </p:blipFill>
        <p:spPr bwMode="auto">
          <a:xfrm>
            <a:off x="533400" y="15240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fld id="{26888741-D484-4388-B20E-9867A116BB76}" type="slidenum">
              <a:rPr lang="en-US"/>
              <a:pPr/>
              <a:t>38</a:t>
            </a:fld>
            <a:endParaRPr lang="en-US"/>
          </a:p>
        </p:txBody>
      </p:sp>
      <p:sp>
        <p:nvSpPr>
          <p:cNvPr id="67587" name="Rectangle 2"/>
          <p:cNvSpPr>
            <a:spLocks noGrp="1" noChangeArrowheads="1"/>
          </p:cNvSpPr>
          <p:nvPr>
            <p:ph type="title"/>
          </p:nvPr>
        </p:nvSpPr>
        <p:spPr>
          <a:xfrm>
            <a:off x="2438400" y="76200"/>
            <a:ext cx="53340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a:t>
            </a:r>
            <a:r>
              <a:rPr lang="en-US" sz="2400" smtClean="0"/>
              <a:t> Derivation</a:t>
            </a:r>
          </a:p>
        </p:txBody>
      </p:sp>
      <p:pic>
        <p:nvPicPr>
          <p:cNvPr id="67588" name="Picture 6"/>
          <p:cNvPicPr>
            <a:picLocks noChangeAspect="1" noChangeArrowheads="1"/>
          </p:cNvPicPr>
          <p:nvPr/>
        </p:nvPicPr>
        <p:blipFill>
          <a:blip r:embed="rId2" cstate="print"/>
          <a:srcRect/>
          <a:stretch>
            <a:fillRect/>
          </a:stretch>
        </p:blipFill>
        <p:spPr bwMode="auto">
          <a:xfrm>
            <a:off x="0" y="1349375"/>
            <a:ext cx="8763000" cy="4746625"/>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p>
            <a:fld id="{0705123C-2FAC-4F2D-B00D-61458A4A6F3A}" type="slidenum">
              <a:rPr lang="en-US"/>
              <a:pPr/>
              <a:t>39</a:t>
            </a:fld>
            <a:endParaRPr lang="en-US"/>
          </a:p>
        </p:txBody>
      </p:sp>
      <p:sp>
        <p:nvSpPr>
          <p:cNvPr id="68611"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 </a:t>
            </a:r>
            <a:r>
              <a:rPr lang="en-US" sz="2400" smtClean="0"/>
              <a:t>Data for R</a:t>
            </a:r>
            <a:r>
              <a:rPr lang="en-US" sz="2400" baseline="-25000" smtClean="0"/>
              <a:t>O</a:t>
            </a:r>
            <a:r>
              <a:rPr lang="en-US" sz="2400" smtClean="0"/>
              <a:t> No Load &amp; Full Load</a:t>
            </a:r>
          </a:p>
        </p:txBody>
      </p:sp>
      <p:graphicFrame>
        <p:nvGraphicFramePr>
          <p:cNvPr id="189515" name="Group 75"/>
          <p:cNvGraphicFramePr>
            <a:graphicFrameLocks noGrp="1"/>
          </p:cNvGraphicFramePr>
          <p:nvPr>
            <p:ph idx="1"/>
          </p:nvPr>
        </p:nvGraphicFramePr>
        <p:xfrm>
          <a:off x="457200" y="1600200"/>
          <a:ext cx="8183563" cy="1524000"/>
        </p:xfrm>
        <a:graphic>
          <a:graphicData uri="http://schemas.openxmlformats.org/drawingml/2006/table">
            <a:tbl>
              <a:tblPr/>
              <a:tblGrid>
                <a:gridCol w="1600200"/>
                <a:gridCol w="1600200"/>
                <a:gridCol w="1692275"/>
                <a:gridCol w="1644650"/>
                <a:gridCol w="1646238"/>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2500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I</a:t>
                      </a:r>
                      <a:r>
                        <a:rPr kumimoji="0" lang="en-US" sz="2400" b="1" i="0" u="none" strike="noStrike" cap="none" normalizeH="0" baseline="-25000" smtClean="0">
                          <a:ln>
                            <a:noFill/>
                          </a:ln>
                          <a:solidFill>
                            <a:schemeClr val="tx1"/>
                          </a:solidFill>
                          <a:effectLst/>
                          <a:latin typeface="Arial" charset="0"/>
                        </a:rPr>
                        <a:t>OUT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a:t>
                      </a:r>
                      <a:r>
                        <a:rPr kumimoji="0" lang="en-US" sz="2400" b="1" i="0" u="none" strike="noStrike" cap="none" normalizeH="0" baseline="-2500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DC 1/</a:t>
                      </a:r>
                      <a:r>
                        <a:rPr kumimoji="0" lang="en-US" sz="2400" b="1" i="0" u="none" strike="noStrike" cap="none" normalizeH="0" baseline="0" smtClean="0">
                          <a:ln>
                            <a:noFill/>
                          </a:ln>
                          <a:solidFill>
                            <a:schemeClr val="tx1"/>
                          </a:solidFill>
                          <a:effectLst/>
                          <a:latin typeface="Symbol" pitchFamily="18" charset="2"/>
                        </a:rPr>
                        <a: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No Load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0A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13.765</a:t>
                      </a:r>
                      <a:r>
                        <a:rPr kumimoji="0" lang="en-US" sz="2400" b="1" i="0" u="none" strike="noStrike" cap="none" normalizeH="0" baseline="0" smtClean="0">
                          <a:ln>
                            <a:noFill/>
                          </a:ln>
                          <a:solidFill>
                            <a:schemeClr val="tx1"/>
                          </a:solidFill>
                          <a:effectLst/>
                          <a:latin typeface="Symbol" pitchFamily="18" charset="2"/>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165Hz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33.49dB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Full Load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0.267</a:t>
                      </a:r>
                      <a:r>
                        <a:rPr kumimoji="0" lang="en-US" sz="2400" b="1" i="0" u="none" strike="noStrike" cap="none" normalizeH="0" baseline="0" smtClean="0">
                          <a:ln>
                            <a:noFill/>
                          </a:ln>
                          <a:solidFill>
                            <a:schemeClr val="tx1"/>
                          </a:solidFill>
                          <a:effectLst/>
                          <a:latin typeface="Symbol" pitchFamily="18" charset="2"/>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22.25Hz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16.06dB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3"/>
          <p:cNvSpPr>
            <a:spLocks noGrp="1"/>
          </p:cNvSpPr>
          <p:nvPr>
            <p:ph type="sldNum" sz="quarter" idx="10"/>
          </p:nvPr>
        </p:nvSpPr>
        <p:spPr>
          <a:noFill/>
        </p:spPr>
        <p:txBody>
          <a:bodyPr/>
          <a:lstStyle/>
          <a:p>
            <a:fld id="{92E0E076-FA49-4763-BA00-07CF8E0E3E23}" type="slidenum">
              <a:rPr lang="en-US"/>
              <a:pPr/>
              <a:t>4</a:t>
            </a:fld>
            <a:endParaRPr lang="en-US"/>
          </a:p>
        </p:txBody>
      </p:sp>
      <p:sp>
        <p:nvSpPr>
          <p:cNvPr id="3077" name="Rectangle 2"/>
          <p:cNvSpPr>
            <a:spLocks noGrp="1" noChangeArrowheads="1"/>
          </p:cNvSpPr>
          <p:nvPr>
            <p:ph type="title"/>
          </p:nvPr>
        </p:nvSpPr>
        <p:spPr>
          <a:xfrm>
            <a:off x="1371600" y="228600"/>
            <a:ext cx="7162800" cy="639763"/>
          </a:xfrm>
          <a:noFill/>
        </p:spPr>
        <p:txBody>
          <a:bodyPr/>
          <a:lstStyle/>
          <a:p>
            <a:r>
              <a:rPr lang="en-US" smtClean="0"/>
              <a:t>Zeros and Bode Plots</a:t>
            </a:r>
          </a:p>
        </p:txBody>
      </p:sp>
      <p:graphicFrame>
        <p:nvGraphicFramePr>
          <p:cNvPr id="3074" name="Object 3"/>
          <p:cNvGraphicFramePr>
            <a:graphicFrameLocks noChangeAspect="1"/>
          </p:cNvGraphicFramePr>
          <p:nvPr/>
        </p:nvGraphicFramePr>
        <p:xfrm>
          <a:off x="5334000" y="914400"/>
          <a:ext cx="3294063" cy="2387600"/>
        </p:xfrm>
        <a:graphic>
          <a:graphicData uri="http://schemas.openxmlformats.org/presentationml/2006/ole">
            <p:oleObj spid="_x0000_s3074" name="Visio" r:id="rId3" imgW="1541678" imgH="1117702" progId="Visio.Drawing.6">
              <p:embed/>
            </p:oleObj>
          </a:graphicData>
        </a:graphic>
      </p:graphicFrame>
      <p:sp>
        <p:nvSpPr>
          <p:cNvPr id="3078" name="Text Box 4"/>
          <p:cNvSpPr txBox="1">
            <a:spLocks noChangeArrowheads="1"/>
          </p:cNvSpPr>
          <p:nvPr/>
        </p:nvSpPr>
        <p:spPr bwMode="auto">
          <a:xfrm>
            <a:off x="4953000" y="3352800"/>
            <a:ext cx="4191000" cy="2933700"/>
          </a:xfrm>
          <a:prstGeom prst="rect">
            <a:avLst/>
          </a:prstGeom>
          <a:noFill/>
          <a:ln w="9525" algn="ctr">
            <a:noFill/>
            <a:miter lim="800000"/>
            <a:headEnd/>
            <a:tailEnd/>
          </a:ln>
        </p:spPr>
        <p:txBody>
          <a:bodyPr>
            <a:spAutoFit/>
          </a:bodyPr>
          <a:lstStyle/>
          <a:p>
            <a:pPr marL="342900" indent="-342900" eaLnBrk="1" hangingPunct="1">
              <a:lnSpc>
                <a:spcPct val="90000"/>
              </a:lnSpc>
              <a:spcBef>
                <a:spcPct val="50000"/>
              </a:spcBef>
              <a:buFont typeface="Wingdings" pitchFamily="2" charset="2"/>
              <a:buChar char="Ø"/>
            </a:pPr>
            <a:r>
              <a:rPr lang="en-US" sz="1600" b="1">
                <a:solidFill>
                  <a:srgbClr val="FF0000"/>
                </a:solidFill>
              </a:rPr>
              <a:t>Zero Location</a:t>
            </a:r>
            <a:r>
              <a:rPr lang="en-US" sz="1600"/>
              <a:t> = f</a:t>
            </a:r>
            <a:r>
              <a:rPr lang="en-US" sz="1600" baseline="-25000"/>
              <a:t>Z</a:t>
            </a:r>
          </a:p>
          <a:p>
            <a:pPr marL="342900" indent="-342900" eaLnBrk="1" hangingPunct="1">
              <a:lnSpc>
                <a:spcPct val="90000"/>
              </a:lnSpc>
              <a:spcBef>
                <a:spcPct val="50000"/>
              </a:spcBef>
              <a:buFont typeface="Wingdings" pitchFamily="2" charset="2"/>
              <a:buChar char="Ø"/>
            </a:pPr>
            <a:r>
              <a:rPr lang="en-US" sz="1600" b="1">
                <a:solidFill>
                  <a:srgbClr val="FF0000"/>
                </a:solidFill>
              </a:rPr>
              <a:t>Magnitude</a:t>
            </a:r>
            <a:r>
              <a:rPr lang="en-US" sz="1600"/>
              <a:t> = +20dB/Decade Slope</a:t>
            </a:r>
          </a:p>
          <a:p>
            <a:pPr marL="342900" indent="-342900" eaLnBrk="1" hangingPunct="1">
              <a:lnSpc>
                <a:spcPct val="90000"/>
              </a:lnSpc>
              <a:spcBef>
                <a:spcPct val="50000"/>
              </a:spcBef>
              <a:buFont typeface="Wingdings" pitchFamily="2" charset="2"/>
              <a:buChar char="§"/>
            </a:pPr>
            <a:r>
              <a:rPr lang="en-US" sz="1600"/>
              <a:t>Slope begins at f</a:t>
            </a:r>
            <a:r>
              <a:rPr lang="en-US" sz="1600" baseline="-25000"/>
              <a:t>Z</a:t>
            </a:r>
            <a:r>
              <a:rPr lang="en-US" sz="1600"/>
              <a:t> and continues up as frequency increases</a:t>
            </a:r>
          </a:p>
          <a:p>
            <a:pPr marL="342900" indent="-342900" eaLnBrk="1" hangingPunct="1">
              <a:lnSpc>
                <a:spcPct val="90000"/>
              </a:lnSpc>
              <a:spcBef>
                <a:spcPct val="50000"/>
              </a:spcBef>
              <a:buFont typeface="Wingdings" pitchFamily="2" charset="2"/>
              <a:buChar char="§"/>
            </a:pPr>
            <a:r>
              <a:rPr lang="en-US" sz="1600"/>
              <a:t>Actual Function = +3dB up @ f</a:t>
            </a:r>
            <a:r>
              <a:rPr lang="en-US" sz="1600" baseline="-25000"/>
              <a:t>Z</a:t>
            </a:r>
          </a:p>
          <a:p>
            <a:pPr marL="342900" indent="-342900" eaLnBrk="1" hangingPunct="1">
              <a:lnSpc>
                <a:spcPct val="90000"/>
              </a:lnSpc>
              <a:spcBef>
                <a:spcPct val="50000"/>
              </a:spcBef>
              <a:buFont typeface="Wingdings" pitchFamily="2" charset="2"/>
              <a:buChar char="Ø"/>
            </a:pPr>
            <a:r>
              <a:rPr lang="en-US" sz="1600" b="1">
                <a:solidFill>
                  <a:srgbClr val="FF0000"/>
                </a:solidFill>
              </a:rPr>
              <a:t>Phase</a:t>
            </a:r>
            <a:r>
              <a:rPr lang="en-US" sz="1600"/>
              <a:t> = +45</a:t>
            </a:r>
            <a:r>
              <a:rPr lang="en-US" sz="1600">
                <a:cs typeface="Arial" charset="0"/>
              </a:rPr>
              <a:t>°/Decade Slope through f</a:t>
            </a:r>
            <a:r>
              <a:rPr lang="en-US" sz="1600" baseline="-25000">
                <a:cs typeface="Arial" charset="0"/>
              </a:rPr>
              <a:t>Z</a:t>
            </a:r>
          </a:p>
          <a:p>
            <a:pPr marL="342900" indent="-342900" eaLnBrk="1" hangingPunct="1">
              <a:lnSpc>
                <a:spcPct val="90000"/>
              </a:lnSpc>
              <a:spcBef>
                <a:spcPct val="50000"/>
              </a:spcBef>
              <a:buFont typeface="Wingdings" pitchFamily="2" charset="2"/>
              <a:buChar char="§"/>
            </a:pPr>
            <a:r>
              <a:rPr lang="en-US" sz="1600">
                <a:cs typeface="Arial" charset="0"/>
              </a:rPr>
              <a:t>Decade Above f</a:t>
            </a:r>
            <a:r>
              <a:rPr lang="en-US" sz="1600" baseline="-25000">
                <a:cs typeface="Arial" charset="0"/>
              </a:rPr>
              <a:t>Z</a:t>
            </a:r>
            <a:r>
              <a:rPr lang="en-US" sz="1600">
                <a:cs typeface="Arial" charset="0"/>
              </a:rPr>
              <a:t> Phase = +90°</a:t>
            </a:r>
          </a:p>
          <a:p>
            <a:pPr marL="342900" indent="-342900" eaLnBrk="1" hangingPunct="1">
              <a:lnSpc>
                <a:spcPct val="90000"/>
              </a:lnSpc>
              <a:spcBef>
                <a:spcPct val="50000"/>
              </a:spcBef>
              <a:buFont typeface="Wingdings" pitchFamily="2" charset="2"/>
              <a:buChar char="§"/>
            </a:pPr>
            <a:r>
              <a:rPr lang="en-US" sz="1600">
                <a:cs typeface="Arial" charset="0"/>
              </a:rPr>
              <a:t>Decade Below f</a:t>
            </a:r>
            <a:r>
              <a:rPr lang="en-US" sz="1600" baseline="-25000">
                <a:cs typeface="Arial" charset="0"/>
              </a:rPr>
              <a:t>Z</a:t>
            </a:r>
            <a:r>
              <a:rPr lang="en-US" sz="1600">
                <a:cs typeface="Arial" charset="0"/>
              </a:rPr>
              <a:t> Phase = 0°</a:t>
            </a:r>
          </a:p>
          <a:p>
            <a:pPr marL="342900" indent="-342900" eaLnBrk="1" hangingPunct="1">
              <a:lnSpc>
                <a:spcPct val="90000"/>
              </a:lnSpc>
              <a:spcBef>
                <a:spcPct val="50000"/>
              </a:spcBef>
              <a:buFont typeface="Wingdings" pitchFamily="2" charset="2"/>
              <a:buChar char="Ø"/>
            </a:pPr>
            <a:r>
              <a:rPr lang="en-US" sz="1600" b="1">
                <a:solidFill>
                  <a:srgbClr val="FF0000"/>
                </a:solidFill>
              </a:rPr>
              <a:t>A(dB)</a:t>
            </a:r>
            <a:r>
              <a:rPr lang="en-US" sz="1600"/>
              <a:t> = 20Log10(VOUT/VIN)</a:t>
            </a:r>
          </a:p>
        </p:txBody>
      </p:sp>
      <p:graphicFrame>
        <p:nvGraphicFramePr>
          <p:cNvPr id="3075" name="Object 5"/>
          <p:cNvGraphicFramePr>
            <a:graphicFrameLocks noChangeAspect="1"/>
          </p:cNvGraphicFramePr>
          <p:nvPr/>
        </p:nvGraphicFramePr>
        <p:xfrm>
          <a:off x="228600" y="990600"/>
          <a:ext cx="4676775" cy="5334000"/>
        </p:xfrm>
        <a:graphic>
          <a:graphicData uri="http://schemas.openxmlformats.org/presentationml/2006/ole">
            <p:oleObj spid="_x0000_s3075" name="Visio" r:id="rId4" imgW="3078785" imgH="3510686" progId="Visio.Drawing.6">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fld id="{2D9C1623-FAED-4F1A-B78D-061666A08ABE}" type="slidenum">
              <a:rPr lang="en-US"/>
              <a:pPr/>
              <a:t>40</a:t>
            </a:fld>
            <a:endParaRPr lang="en-US"/>
          </a:p>
        </p:txBody>
      </p:sp>
      <p:sp>
        <p:nvSpPr>
          <p:cNvPr id="69635" name="Rectangle 2"/>
          <p:cNvSpPr>
            <a:spLocks noGrp="1" noChangeArrowheads="1"/>
          </p:cNvSpPr>
          <p:nvPr>
            <p:ph type="title"/>
          </p:nvPr>
        </p:nvSpPr>
        <p:spPr>
          <a:xfrm>
            <a:off x="1524000" y="0"/>
            <a:ext cx="7162800" cy="1143000"/>
          </a:xfrm>
        </p:spPr>
        <p:txBody>
          <a:bodyPr/>
          <a:lstStyle/>
          <a:p>
            <a:r>
              <a:rPr lang="en-US" smtClean="0"/>
              <a:t>OPA548 Data Sheet Aol</a:t>
            </a:r>
          </a:p>
        </p:txBody>
      </p:sp>
      <p:pic>
        <p:nvPicPr>
          <p:cNvPr id="69636" name="Picture 3"/>
          <p:cNvPicPr>
            <a:picLocks noChangeAspect="1" noChangeArrowheads="1"/>
          </p:cNvPicPr>
          <p:nvPr/>
        </p:nvPicPr>
        <p:blipFill>
          <a:blip r:embed="rId2" cstate="print"/>
          <a:srcRect l="6976" t="6174" r="2325" b="8939"/>
          <a:stretch>
            <a:fillRect/>
          </a:stretch>
        </p:blipFill>
        <p:spPr bwMode="auto">
          <a:xfrm>
            <a:off x="1143000" y="992188"/>
            <a:ext cx="7239000" cy="5103812"/>
          </a:xfrm>
          <a:prstGeom prst="rect">
            <a:avLst/>
          </a:prstGeom>
          <a:noFill/>
          <a:ln w="12700">
            <a:noFill/>
            <a:miter lim="800000"/>
            <a:headEnd type="none" w="sm" len="sm"/>
            <a:tailEnd type="none" w="sm" len="sm"/>
          </a:ln>
        </p:spPr>
      </p:pic>
      <p:pic>
        <p:nvPicPr>
          <p:cNvPr id="69637" name="Picture 4" descr="j0150663[1]"/>
          <p:cNvPicPr>
            <a:picLocks noChangeAspect="1" noChangeArrowheads="1"/>
          </p:cNvPicPr>
          <p:nvPr/>
        </p:nvPicPr>
        <p:blipFill>
          <a:blip r:embed="rId3" cstate="print"/>
          <a:srcRect/>
          <a:stretch>
            <a:fillRect/>
          </a:stretch>
        </p:blipFill>
        <p:spPr bwMode="auto">
          <a:xfrm>
            <a:off x="7848600" y="152400"/>
            <a:ext cx="68103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fld id="{24211BA7-1A71-4BB0-9327-007763E23D58}" type="slidenum">
              <a:rPr lang="en-US"/>
              <a:pPr/>
              <a:t>41</a:t>
            </a:fld>
            <a:endParaRPr lang="en-US"/>
          </a:p>
        </p:txBody>
      </p:sp>
      <p:pic>
        <p:nvPicPr>
          <p:cNvPr id="70659" name="Picture 5"/>
          <p:cNvPicPr>
            <a:picLocks noChangeAspect="1" noChangeArrowheads="1"/>
          </p:cNvPicPr>
          <p:nvPr/>
        </p:nvPicPr>
        <p:blipFill>
          <a:blip r:embed="rId2" cstate="print"/>
          <a:srcRect/>
          <a:stretch>
            <a:fillRect/>
          </a:stretch>
        </p:blipFill>
        <p:spPr bwMode="auto">
          <a:xfrm>
            <a:off x="228600" y="1285875"/>
            <a:ext cx="8610600" cy="4810125"/>
          </a:xfrm>
          <a:prstGeom prst="rect">
            <a:avLst/>
          </a:prstGeom>
          <a:noFill/>
          <a:ln w="12700">
            <a:noFill/>
            <a:miter lim="800000"/>
            <a:headEnd type="none" w="sm" len="sm"/>
            <a:tailEnd type="none" w="sm" len="sm"/>
          </a:ln>
        </p:spPr>
      </p:pic>
      <p:sp>
        <p:nvSpPr>
          <p:cNvPr id="70660"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a:t>
            </a:r>
            <a:r>
              <a:rPr lang="en-US" sz="2400" smtClean="0"/>
              <a:t> Plot for R</a:t>
            </a:r>
            <a:r>
              <a:rPr lang="en-US" sz="2400" baseline="-25000" smtClean="0"/>
              <a:t>O</a:t>
            </a:r>
            <a:r>
              <a:rPr lang="en-US" sz="2400" smtClean="0"/>
              <a:t> No Load &amp; Full Load</a:t>
            </a:r>
          </a:p>
        </p:txBody>
      </p:sp>
      <p:pic>
        <p:nvPicPr>
          <p:cNvPr id="70661" name="Picture 4"/>
          <p:cNvPicPr>
            <a:picLocks noChangeAspect="1" noChangeArrowheads="1"/>
          </p:cNvPicPr>
          <p:nvPr/>
        </p:nvPicPr>
        <p:blipFill>
          <a:blip r:embed="rId3" cstate="print"/>
          <a:srcRect/>
          <a:stretch>
            <a:fillRect/>
          </a:stretch>
        </p:blipFill>
        <p:spPr bwMode="auto">
          <a:xfrm>
            <a:off x="5486400" y="3200400"/>
            <a:ext cx="1066800" cy="1039813"/>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fld id="{E2DC6E51-57C4-438B-8B92-3B2C5C59890D}" type="slidenum">
              <a:rPr lang="en-US"/>
              <a:pPr/>
              <a:t>42</a:t>
            </a:fld>
            <a:endParaRPr lang="en-US"/>
          </a:p>
        </p:txBody>
      </p:sp>
      <p:sp>
        <p:nvSpPr>
          <p:cNvPr id="71683"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a:t>
            </a:r>
            <a:r>
              <a:rPr lang="en-US" sz="2400" smtClean="0"/>
              <a:t> Tina SPICE</a:t>
            </a:r>
          </a:p>
        </p:txBody>
      </p:sp>
      <p:pic>
        <p:nvPicPr>
          <p:cNvPr id="71684" name="Picture 3"/>
          <p:cNvPicPr>
            <a:picLocks noChangeAspect="1" noChangeArrowheads="1"/>
          </p:cNvPicPr>
          <p:nvPr/>
        </p:nvPicPr>
        <p:blipFill>
          <a:blip r:embed="rId2" cstate="print"/>
          <a:srcRect/>
          <a:stretch>
            <a:fillRect/>
          </a:stretch>
        </p:blipFill>
        <p:spPr bwMode="auto">
          <a:xfrm>
            <a:off x="609600" y="1295400"/>
            <a:ext cx="8229600" cy="4589463"/>
          </a:xfrm>
          <a:prstGeom prst="rect">
            <a:avLst/>
          </a:prstGeom>
          <a:noFill/>
          <a:ln w="12700">
            <a:noFill/>
            <a:miter lim="800000"/>
            <a:headEnd type="none" w="sm" len="sm"/>
            <a:tailEnd type="none" w="sm" len="sm"/>
          </a:ln>
        </p:spPr>
      </p:pic>
      <p:pic>
        <p:nvPicPr>
          <p:cNvPr id="71685" name="Picture 4"/>
          <p:cNvPicPr>
            <a:picLocks noChangeAspect="1" noChangeArrowheads="1"/>
          </p:cNvPicPr>
          <p:nvPr/>
        </p:nvPicPr>
        <p:blipFill>
          <a:blip r:embed="rId3" cstate="print"/>
          <a:srcRect/>
          <a:stretch>
            <a:fillRect/>
          </a:stretch>
        </p:blipFill>
        <p:spPr bwMode="auto">
          <a:xfrm>
            <a:off x="7848600" y="5334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fld id="{AA3874C2-CDB4-42B6-AA90-AF6E48DF49C4}" type="slidenum">
              <a:rPr lang="en-US"/>
              <a:pPr/>
              <a:t>43</a:t>
            </a:fld>
            <a:endParaRPr lang="en-US"/>
          </a:p>
        </p:txBody>
      </p:sp>
      <p:sp>
        <p:nvSpPr>
          <p:cNvPr id="72707" name="Rectangle 2"/>
          <p:cNvSpPr>
            <a:spLocks noGrp="1" noChangeArrowheads="1"/>
          </p:cNvSpPr>
          <p:nvPr>
            <p:ph type="title"/>
          </p:nvPr>
        </p:nvSpPr>
        <p:spPr>
          <a:xfrm>
            <a:off x="1524000" y="0"/>
            <a:ext cx="71628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a:t>
            </a:r>
            <a:r>
              <a:rPr lang="en-US" sz="2400" smtClean="0"/>
              <a:t> Tina SPICE Results</a:t>
            </a:r>
          </a:p>
        </p:txBody>
      </p:sp>
      <p:pic>
        <p:nvPicPr>
          <p:cNvPr id="72708" name="Picture 3"/>
          <p:cNvPicPr>
            <a:picLocks noChangeAspect="1" noChangeArrowheads="1"/>
          </p:cNvPicPr>
          <p:nvPr/>
        </p:nvPicPr>
        <p:blipFill>
          <a:blip r:embed="rId2" cstate="print"/>
          <a:srcRect/>
          <a:stretch>
            <a:fillRect/>
          </a:stretch>
        </p:blipFill>
        <p:spPr bwMode="auto">
          <a:xfrm>
            <a:off x="762000" y="1066800"/>
            <a:ext cx="8001000" cy="5054600"/>
          </a:xfrm>
          <a:prstGeom prst="rect">
            <a:avLst/>
          </a:prstGeom>
          <a:noFill/>
          <a:ln w="12700">
            <a:noFill/>
            <a:miter lim="800000"/>
            <a:headEnd type="none" w="sm" len="sm"/>
            <a:tailEnd type="none" w="sm" len="sm"/>
          </a:ln>
        </p:spPr>
      </p:pic>
      <p:pic>
        <p:nvPicPr>
          <p:cNvPr id="72709" name="Picture 4"/>
          <p:cNvPicPr>
            <a:picLocks noChangeAspect="1" noChangeArrowheads="1"/>
          </p:cNvPicPr>
          <p:nvPr/>
        </p:nvPicPr>
        <p:blipFill>
          <a:blip r:embed="rId3" cstate="print"/>
          <a:srcRect/>
          <a:stretch>
            <a:fillRect/>
          </a:stretch>
        </p:blipFill>
        <p:spPr bwMode="auto">
          <a:xfrm>
            <a:off x="6629400" y="2286000"/>
            <a:ext cx="1066800" cy="1039813"/>
          </a:xfrm>
          <a:prstGeom prst="rect">
            <a:avLst/>
          </a:prstGeom>
          <a:noFill/>
          <a:ln w="12700">
            <a:noFill/>
            <a:miter lim="800000"/>
            <a:headEnd type="none" w="sm" len="sm"/>
            <a:tailEnd type="none" w="sm" len="sm"/>
          </a:ln>
        </p:spPr>
      </p:pic>
      <p:pic>
        <p:nvPicPr>
          <p:cNvPr id="72710" name="Picture 5"/>
          <p:cNvPicPr>
            <a:picLocks noChangeAspect="1" noChangeArrowheads="1"/>
          </p:cNvPicPr>
          <p:nvPr/>
        </p:nvPicPr>
        <p:blipFill>
          <a:blip r:embed="rId4" cstate="print"/>
          <a:srcRect/>
          <a:stretch>
            <a:fillRect/>
          </a:stretch>
        </p:blipFill>
        <p:spPr bwMode="auto">
          <a:xfrm>
            <a:off x="78486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fld id="{5CA5B17A-399A-43D2-91B3-A8E12FB3B317}" type="slidenum">
              <a:rPr lang="en-US"/>
              <a:pPr/>
              <a:t>44</a:t>
            </a:fld>
            <a:endParaRPr lang="en-US"/>
          </a:p>
        </p:txBody>
      </p:sp>
      <p:sp>
        <p:nvSpPr>
          <p:cNvPr id="73731"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1/</a:t>
            </a:r>
            <a:r>
              <a:rPr lang="en-US" sz="2400" smtClean="0">
                <a:latin typeface="Symbol" pitchFamily="18" charset="2"/>
              </a:rPr>
              <a:t>b</a:t>
            </a:r>
            <a:r>
              <a:rPr lang="en-US" sz="2400" smtClean="0"/>
              <a:t> Tina SPICE Results</a:t>
            </a:r>
          </a:p>
        </p:txBody>
      </p:sp>
      <p:pic>
        <p:nvPicPr>
          <p:cNvPr id="73732" name="Picture 3"/>
          <p:cNvPicPr>
            <a:picLocks noChangeAspect="1" noChangeArrowheads="1"/>
          </p:cNvPicPr>
          <p:nvPr/>
        </p:nvPicPr>
        <p:blipFill>
          <a:blip r:embed="rId2" cstate="print"/>
          <a:srcRect/>
          <a:stretch>
            <a:fillRect/>
          </a:stretch>
        </p:blipFill>
        <p:spPr bwMode="auto">
          <a:xfrm>
            <a:off x="609600" y="1219200"/>
            <a:ext cx="8153400" cy="5151438"/>
          </a:xfrm>
          <a:prstGeom prst="rect">
            <a:avLst/>
          </a:prstGeom>
          <a:noFill/>
          <a:ln w="12700">
            <a:noFill/>
            <a:miter lim="800000"/>
            <a:headEnd type="none" w="sm" len="sm"/>
            <a:tailEnd type="none" w="sm" len="sm"/>
          </a:ln>
        </p:spPr>
      </p:pic>
      <p:pic>
        <p:nvPicPr>
          <p:cNvPr id="73733" name="Picture 4"/>
          <p:cNvPicPr>
            <a:picLocks noChangeAspect="1" noChangeArrowheads="1"/>
          </p:cNvPicPr>
          <p:nvPr/>
        </p:nvPicPr>
        <p:blipFill>
          <a:blip r:embed="rId3" cstate="print"/>
          <a:srcRect/>
          <a:stretch>
            <a:fillRect/>
          </a:stretch>
        </p:blipFill>
        <p:spPr bwMode="auto">
          <a:xfrm>
            <a:off x="5943600" y="2743200"/>
            <a:ext cx="1066800" cy="1039813"/>
          </a:xfrm>
          <a:prstGeom prst="rect">
            <a:avLst/>
          </a:prstGeom>
          <a:noFill/>
          <a:ln w="12700">
            <a:noFill/>
            <a:miter lim="800000"/>
            <a:headEnd type="none" w="sm" len="sm"/>
            <a:tailEnd type="none" w="sm" len="sm"/>
          </a:ln>
        </p:spPr>
      </p:pic>
      <p:pic>
        <p:nvPicPr>
          <p:cNvPr id="73734" name="Picture 5"/>
          <p:cNvPicPr>
            <a:picLocks noChangeAspect="1" noChangeArrowheads="1"/>
          </p:cNvPicPr>
          <p:nvPr/>
        </p:nvPicPr>
        <p:blipFill>
          <a:blip r:embed="rId4" cstate="print"/>
          <a:srcRect/>
          <a:stretch>
            <a:fillRect/>
          </a:stretch>
        </p:blipFill>
        <p:spPr bwMode="auto">
          <a:xfrm>
            <a:off x="78486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p>
            <a:fld id="{5CFAB36B-50CD-4472-893C-069AB56E8523}" type="slidenum">
              <a:rPr lang="en-US"/>
              <a:pPr/>
              <a:t>45</a:t>
            </a:fld>
            <a:endParaRPr lang="en-US"/>
          </a:p>
        </p:txBody>
      </p:sp>
      <p:sp>
        <p:nvSpPr>
          <p:cNvPr id="74755"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Loop Gain Tina SPICE Results</a:t>
            </a:r>
          </a:p>
        </p:txBody>
      </p:sp>
      <p:pic>
        <p:nvPicPr>
          <p:cNvPr id="74756" name="Picture 3"/>
          <p:cNvPicPr>
            <a:picLocks noChangeAspect="1" noChangeArrowheads="1"/>
          </p:cNvPicPr>
          <p:nvPr/>
        </p:nvPicPr>
        <p:blipFill>
          <a:blip r:embed="rId2" cstate="print"/>
          <a:srcRect/>
          <a:stretch>
            <a:fillRect/>
          </a:stretch>
        </p:blipFill>
        <p:spPr bwMode="auto">
          <a:xfrm>
            <a:off x="609600" y="1270000"/>
            <a:ext cx="8001000" cy="5054600"/>
          </a:xfrm>
          <a:prstGeom prst="rect">
            <a:avLst/>
          </a:prstGeom>
          <a:noFill/>
          <a:ln w="12700">
            <a:noFill/>
            <a:miter lim="800000"/>
            <a:headEnd type="none" w="sm" len="sm"/>
            <a:tailEnd type="none" w="sm" len="sm"/>
          </a:ln>
        </p:spPr>
      </p:pic>
      <p:pic>
        <p:nvPicPr>
          <p:cNvPr id="74757" name="Picture 4"/>
          <p:cNvPicPr>
            <a:picLocks noChangeAspect="1" noChangeArrowheads="1"/>
          </p:cNvPicPr>
          <p:nvPr/>
        </p:nvPicPr>
        <p:blipFill>
          <a:blip r:embed="rId3" cstate="print"/>
          <a:srcRect/>
          <a:stretch>
            <a:fillRect/>
          </a:stretch>
        </p:blipFill>
        <p:spPr bwMode="auto">
          <a:xfrm>
            <a:off x="5562600" y="1752600"/>
            <a:ext cx="1066800" cy="1039813"/>
          </a:xfrm>
          <a:prstGeom prst="rect">
            <a:avLst/>
          </a:prstGeom>
          <a:noFill/>
          <a:ln w="12700">
            <a:noFill/>
            <a:miter lim="800000"/>
            <a:headEnd type="none" w="sm" len="sm"/>
            <a:tailEnd type="none" w="sm" len="sm"/>
          </a:ln>
        </p:spPr>
      </p:pic>
      <p:pic>
        <p:nvPicPr>
          <p:cNvPr id="74758" name="Picture 5"/>
          <p:cNvPicPr>
            <a:picLocks noChangeAspect="1" noChangeArrowheads="1"/>
          </p:cNvPicPr>
          <p:nvPr/>
        </p:nvPicPr>
        <p:blipFill>
          <a:blip r:embed="rId4" cstate="print"/>
          <a:srcRect/>
          <a:stretch>
            <a:fillRect/>
          </a:stretch>
        </p:blipFill>
        <p:spPr bwMode="auto">
          <a:xfrm>
            <a:off x="79248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fld id="{0E4BA6B9-8554-4E48-9158-9FC7BAF33AB2}" type="slidenum">
              <a:rPr lang="en-US"/>
              <a:pPr/>
              <a:t>46</a:t>
            </a:fld>
            <a:endParaRPr lang="en-US"/>
          </a:p>
        </p:txBody>
      </p:sp>
      <p:sp>
        <p:nvSpPr>
          <p:cNvPr id="75779"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FB#1 Transient Analysis Tina SPICE Circuit</a:t>
            </a:r>
          </a:p>
        </p:txBody>
      </p:sp>
      <p:pic>
        <p:nvPicPr>
          <p:cNvPr id="75780" name="Picture 3"/>
          <p:cNvPicPr>
            <a:picLocks noChangeAspect="1" noChangeArrowheads="1"/>
          </p:cNvPicPr>
          <p:nvPr/>
        </p:nvPicPr>
        <p:blipFill>
          <a:blip r:embed="rId2" cstate="print"/>
          <a:srcRect/>
          <a:stretch>
            <a:fillRect/>
          </a:stretch>
        </p:blipFill>
        <p:spPr bwMode="auto">
          <a:xfrm>
            <a:off x="838200" y="1447800"/>
            <a:ext cx="7010400" cy="4724400"/>
          </a:xfrm>
          <a:prstGeom prst="rect">
            <a:avLst/>
          </a:prstGeom>
          <a:noFill/>
          <a:ln w="12700">
            <a:noFill/>
            <a:miter lim="800000"/>
            <a:headEnd type="none" w="sm" len="sm"/>
            <a:tailEnd type="none" w="sm" len="sm"/>
          </a:ln>
        </p:spPr>
      </p:pic>
      <p:pic>
        <p:nvPicPr>
          <p:cNvPr id="75781" name="Picture 4"/>
          <p:cNvPicPr>
            <a:picLocks noChangeAspect="1" noChangeArrowheads="1"/>
          </p:cNvPicPr>
          <p:nvPr/>
        </p:nvPicPr>
        <p:blipFill>
          <a:blip r:embed="rId3" cstate="print"/>
          <a:srcRect/>
          <a:stretch>
            <a:fillRect/>
          </a:stretch>
        </p:blipFill>
        <p:spPr bwMode="auto">
          <a:xfrm>
            <a:off x="609600" y="5257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fld id="{93EF5BDF-B7FB-4A34-9B4E-4F1533E397BB}" type="slidenum">
              <a:rPr lang="en-US"/>
              <a:pPr/>
              <a:t>47</a:t>
            </a:fld>
            <a:endParaRPr lang="en-US"/>
          </a:p>
        </p:txBody>
      </p:sp>
      <p:sp>
        <p:nvSpPr>
          <p:cNvPr id="76803"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FB#1 Transient Analysis Tina SPICE Results</a:t>
            </a:r>
          </a:p>
        </p:txBody>
      </p:sp>
      <p:pic>
        <p:nvPicPr>
          <p:cNvPr id="76804" name="Picture 3"/>
          <p:cNvPicPr>
            <a:picLocks noChangeAspect="1" noChangeArrowheads="1"/>
          </p:cNvPicPr>
          <p:nvPr/>
        </p:nvPicPr>
        <p:blipFill>
          <a:blip r:embed="rId2" cstate="print"/>
          <a:srcRect/>
          <a:stretch>
            <a:fillRect/>
          </a:stretch>
        </p:blipFill>
        <p:spPr bwMode="auto">
          <a:xfrm>
            <a:off x="685800" y="1295400"/>
            <a:ext cx="8001000" cy="5054600"/>
          </a:xfrm>
          <a:prstGeom prst="rect">
            <a:avLst/>
          </a:prstGeom>
          <a:noFill/>
          <a:ln w="12700">
            <a:noFill/>
            <a:miter lim="800000"/>
            <a:headEnd type="none" w="sm" len="sm"/>
            <a:tailEnd type="none" w="sm" len="sm"/>
          </a:ln>
        </p:spPr>
      </p:pic>
      <p:pic>
        <p:nvPicPr>
          <p:cNvPr id="76805" name="Picture 4"/>
          <p:cNvPicPr>
            <a:picLocks noChangeAspect="1" noChangeArrowheads="1"/>
          </p:cNvPicPr>
          <p:nvPr/>
        </p:nvPicPr>
        <p:blipFill>
          <a:blip r:embed="rId3" cstate="print"/>
          <a:srcRect/>
          <a:stretch>
            <a:fillRect/>
          </a:stretch>
        </p:blipFill>
        <p:spPr bwMode="auto">
          <a:xfrm>
            <a:off x="6934200" y="2819400"/>
            <a:ext cx="1066800" cy="1039813"/>
          </a:xfrm>
          <a:prstGeom prst="rect">
            <a:avLst/>
          </a:prstGeom>
          <a:noFill/>
          <a:ln w="12700">
            <a:noFill/>
            <a:miter lim="800000"/>
            <a:headEnd type="none" w="sm" len="sm"/>
            <a:tailEnd type="none" w="sm" len="sm"/>
          </a:ln>
        </p:spPr>
      </p:pic>
      <p:pic>
        <p:nvPicPr>
          <p:cNvPr id="76806" name="Picture 5"/>
          <p:cNvPicPr>
            <a:picLocks noChangeAspect="1" noChangeArrowheads="1"/>
          </p:cNvPicPr>
          <p:nvPr/>
        </p:nvPicPr>
        <p:blipFill>
          <a:blip r:embed="rId4" cstate="print"/>
          <a:srcRect/>
          <a:stretch>
            <a:fillRect/>
          </a:stretch>
        </p:blipFill>
        <p:spPr bwMode="auto">
          <a:xfrm>
            <a:off x="8382000" y="1143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fld id="{0479ACDC-A877-4C6E-AA5B-356B4CB9A552}" type="slidenum">
              <a:rPr lang="en-US"/>
              <a:pPr/>
              <a:t>48</a:t>
            </a:fld>
            <a:endParaRPr lang="en-US"/>
          </a:p>
        </p:txBody>
      </p:sp>
      <p:sp>
        <p:nvSpPr>
          <p:cNvPr id="77827" name="Rectangle 2"/>
          <p:cNvSpPr>
            <a:spLocks noGrp="1" noChangeArrowheads="1"/>
          </p:cNvSpPr>
          <p:nvPr>
            <p:ph type="title"/>
          </p:nvPr>
        </p:nvSpPr>
        <p:spPr>
          <a:xfrm>
            <a:off x="1447800" y="-76200"/>
            <a:ext cx="7162800" cy="1143000"/>
          </a:xfrm>
        </p:spPr>
        <p:txBody>
          <a:bodyPr/>
          <a:lstStyle/>
          <a:p>
            <a:r>
              <a:rPr lang="en-US" sz="2400" smtClean="0"/>
              <a:t>Non-Inverting V-I Floating Load</a:t>
            </a:r>
            <a:br>
              <a:rPr lang="en-US" sz="2400" smtClean="0"/>
            </a:br>
            <a:r>
              <a:rPr lang="en-US" sz="2400" smtClean="0"/>
              <a:t>Add FB#2 and Predict 1/</a:t>
            </a:r>
            <a:r>
              <a:rPr lang="en-US" sz="2400" smtClean="0">
                <a:latin typeface="Symbol" pitchFamily="18" charset="2"/>
              </a:rPr>
              <a:t>b</a:t>
            </a:r>
          </a:p>
        </p:txBody>
      </p:sp>
      <p:pic>
        <p:nvPicPr>
          <p:cNvPr id="77828" name="Picture 3"/>
          <p:cNvPicPr>
            <a:picLocks noChangeAspect="1" noChangeArrowheads="1"/>
          </p:cNvPicPr>
          <p:nvPr/>
        </p:nvPicPr>
        <p:blipFill>
          <a:blip r:embed="rId2" cstate="print"/>
          <a:srcRect/>
          <a:stretch>
            <a:fillRect/>
          </a:stretch>
        </p:blipFill>
        <p:spPr bwMode="auto">
          <a:xfrm>
            <a:off x="228600" y="1403350"/>
            <a:ext cx="8534400" cy="4768850"/>
          </a:xfrm>
          <a:prstGeom prst="rect">
            <a:avLst/>
          </a:prstGeom>
          <a:noFill/>
          <a:ln w="12700">
            <a:noFill/>
            <a:miter lim="800000"/>
            <a:headEnd type="none" w="sm" len="sm"/>
            <a:tailEnd type="none" w="sm" len="sm"/>
          </a:ln>
        </p:spPr>
      </p:pic>
      <p:sp>
        <p:nvSpPr>
          <p:cNvPr id="77829" name="Text Box 4"/>
          <p:cNvSpPr txBox="1">
            <a:spLocks noChangeArrowheads="1"/>
          </p:cNvSpPr>
          <p:nvPr/>
        </p:nvSpPr>
        <p:spPr bwMode="auto">
          <a:xfrm>
            <a:off x="2590800" y="1828800"/>
            <a:ext cx="3429000" cy="457200"/>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US" sz="1200" b="1" i="1">
                <a:solidFill>
                  <a:srgbClr val="FF0000"/>
                </a:solidFill>
              </a:rPr>
              <a:t>Note:</a:t>
            </a:r>
            <a:r>
              <a:rPr lang="en-US" sz="1200" b="1"/>
              <a:t> </a:t>
            </a:r>
            <a:r>
              <a:rPr lang="en-US" sz="1200" b="1">
                <a:solidFill>
                  <a:schemeClr val="accent2"/>
                </a:solidFill>
              </a:rPr>
              <a:t>Load Current Control begins to roll-off in frequency where FB#2 dominates</a:t>
            </a:r>
          </a:p>
        </p:txBody>
      </p:sp>
      <p:pic>
        <p:nvPicPr>
          <p:cNvPr id="77830" name="Picture 5" descr="EN00268_[1]"/>
          <p:cNvPicPr>
            <a:picLocks noChangeAspect="1" noChangeArrowheads="1"/>
          </p:cNvPicPr>
          <p:nvPr/>
        </p:nvPicPr>
        <p:blipFill>
          <a:blip r:embed="rId3" cstate="print"/>
          <a:srcRect/>
          <a:stretch>
            <a:fillRect/>
          </a:stretch>
        </p:blipFill>
        <p:spPr bwMode="auto">
          <a:xfrm>
            <a:off x="78486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p:spPr>
        <p:txBody>
          <a:bodyPr/>
          <a:lstStyle/>
          <a:p>
            <a:fld id="{53FEC6C0-015C-4E77-8BD6-BC5E090A7110}" type="slidenum">
              <a:rPr lang="en-US"/>
              <a:pPr/>
              <a:t>49</a:t>
            </a:fld>
            <a:endParaRPr lang="en-US"/>
          </a:p>
        </p:txBody>
      </p:sp>
      <p:graphicFrame>
        <p:nvGraphicFramePr>
          <p:cNvPr id="14338" name="Object 4"/>
          <p:cNvGraphicFramePr>
            <a:graphicFrameLocks noChangeAspect="1"/>
          </p:cNvGraphicFramePr>
          <p:nvPr/>
        </p:nvGraphicFramePr>
        <p:xfrm>
          <a:off x="4648200" y="1162050"/>
          <a:ext cx="3530600" cy="5162550"/>
        </p:xfrm>
        <a:graphic>
          <a:graphicData uri="http://schemas.openxmlformats.org/presentationml/2006/ole">
            <p:oleObj spid="_x0000_s14338" name="Visio" r:id="rId3" imgW="3530630" imgH="5162906" progId="Visio.Drawing.11">
              <p:embed/>
            </p:oleObj>
          </a:graphicData>
        </a:graphic>
      </p:graphicFrame>
      <p:sp>
        <p:nvSpPr>
          <p:cNvPr id="14340" name="Text Box 5"/>
          <p:cNvSpPr txBox="1">
            <a:spLocks noChangeArrowheads="1"/>
          </p:cNvSpPr>
          <p:nvPr/>
        </p:nvSpPr>
        <p:spPr bwMode="auto">
          <a:xfrm>
            <a:off x="4495800" y="1676400"/>
            <a:ext cx="1828800" cy="579438"/>
          </a:xfrm>
          <a:prstGeom prst="rect">
            <a:avLst/>
          </a:prstGeom>
          <a:noFill/>
          <a:ln w="38100">
            <a:noFill/>
            <a:miter lim="800000"/>
            <a:headEnd/>
            <a:tailEnd/>
          </a:ln>
        </p:spPr>
        <p:txBody>
          <a:bodyPr>
            <a:spAutoFit/>
          </a:bodyPr>
          <a:lstStyle/>
          <a:p>
            <a:pPr eaLnBrk="1" hangingPunct="1">
              <a:spcBef>
                <a:spcPct val="50000"/>
              </a:spcBef>
            </a:pPr>
            <a:r>
              <a:rPr lang="en-US" sz="3200" b="1">
                <a:solidFill>
                  <a:srgbClr val="3333CC"/>
                </a:solidFill>
                <a:cs typeface="Arial" charset="0"/>
              </a:rPr>
              <a:t>Large </a:t>
            </a:r>
            <a:r>
              <a:rPr lang="el-GR" sz="3200" b="1">
                <a:solidFill>
                  <a:srgbClr val="3333CC"/>
                </a:solidFill>
                <a:cs typeface="Arial" charset="0"/>
              </a:rPr>
              <a:t>β</a:t>
            </a:r>
          </a:p>
        </p:txBody>
      </p:sp>
      <p:sp>
        <p:nvSpPr>
          <p:cNvPr id="14341" name="Text Box 6"/>
          <p:cNvSpPr txBox="1">
            <a:spLocks noChangeArrowheads="1"/>
          </p:cNvSpPr>
          <p:nvPr/>
        </p:nvSpPr>
        <p:spPr bwMode="auto">
          <a:xfrm>
            <a:off x="5105400" y="3519488"/>
            <a:ext cx="1371600" cy="366712"/>
          </a:xfrm>
          <a:prstGeom prst="rect">
            <a:avLst/>
          </a:prstGeom>
          <a:noFill/>
          <a:ln w="38100">
            <a:noFill/>
            <a:miter lim="800000"/>
            <a:headEnd/>
            <a:tailEnd/>
          </a:ln>
        </p:spPr>
        <p:txBody>
          <a:bodyPr>
            <a:spAutoFit/>
          </a:bodyPr>
          <a:lstStyle/>
          <a:p>
            <a:pPr eaLnBrk="1" hangingPunct="1">
              <a:spcBef>
                <a:spcPct val="50000"/>
              </a:spcBef>
            </a:pPr>
            <a:r>
              <a:rPr lang="en-US" sz="1800" b="1">
                <a:solidFill>
                  <a:srgbClr val="3333CC"/>
                </a:solidFill>
                <a:cs typeface="Arial" charset="0"/>
              </a:rPr>
              <a:t>Small </a:t>
            </a:r>
            <a:r>
              <a:rPr lang="el-GR" sz="1800" b="1">
                <a:solidFill>
                  <a:srgbClr val="3333CC"/>
                </a:solidFill>
                <a:cs typeface="Arial" charset="0"/>
              </a:rPr>
              <a:t>β</a:t>
            </a:r>
          </a:p>
        </p:txBody>
      </p:sp>
      <p:sp>
        <p:nvSpPr>
          <p:cNvPr id="14342" name="Text Box 7"/>
          <p:cNvSpPr txBox="1">
            <a:spLocks noChangeArrowheads="1"/>
          </p:cNvSpPr>
          <p:nvPr/>
        </p:nvSpPr>
        <p:spPr bwMode="auto">
          <a:xfrm>
            <a:off x="457200" y="1219200"/>
            <a:ext cx="4114800" cy="2286000"/>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cs typeface="Arial" charset="0"/>
              </a:rPr>
              <a:t>Answer:  </a:t>
            </a:r>
          </a:p>
          <a:p>
            <a:pPr eaLnBrk="1" hangingPunct="1">
              <a:spcBef>
                <a:spcPct val="50000"/>
              </a:spcBef>
            </a:pPr>
            <a:r>
              <a:rPr lang="en-US" sz="3200" b="1">
                <a:solidFill>
                  <a:srgbClr val="FF0000"/>
                </a:solidFill>
                <a:cs typeface="Arial" charset="0"/>
              </a:rPr>
              <a:t>The largest </a:t>
            </a:r>
            <a:r>
              <a:rPr lang="el-GR" sz="3200" b="1">
                <a:solidFill>
                  <a:srgbClr val="FF0000"/>
                </a:solidFill>
                <a:cs typeface="Arial" charset="0"/>
              </a:rPr>
              <a:t>β</a:t>
            </a:r>
            <a:r>
              <a:rPr lang="en-US" sz="3200" b="1">
                <a:solidFill>
                  <a:srgbClr val="FF0000"/>
                </a:solidFill>
                <a:cs typeface="Arial" charset="0"/>
              </a:rPr>
              <a:t> </a:t>
            </a:r>
            <a:r>
              <a:rPr lang="en-US" sz="3200" b="1">
                <a:solidFill>
                  <a:srgbClr val="FF0000"/>
                </a:solidFill>
              </a:rPr>
              <a:t>(smallest 1/</a:t>
            </a:r>
            <a:r>
              <a:rPr lang="el-GR" sz="3200" b="1">
                <a:solidFill>
                  <a:srgbClr val="FF0000"/>
                </a:solidFill>
              </a:rPr>
              <a:t>β</a:t>
            </a:r>
            <a:r>
              <a:rPr lang="en-US" sz="3200" b="1">
                <a:solidFill>
                  <a:srgbClr val="FF0000"/>
                </a:solidFill>
              </a:rPr>
              <a:t>)</a:t>
            </a:r>
            <a:r>
              <a:rPr lang="en-US"/>
              <a:t> </a:t>
            </a:r>
            <a:r>
              <a:rPr lang="en-US" sz="3200" b="1">
                <a:solidFill>
                  <a:srgbClr val="FF0000"/>
                </a:solidFill>
                <a:cs typeface="Arial" charset="0"/>
              </a:rPr>
              <a:t>will dominate!</a:t>
            </a:r>
            <a:endParaRPr lang="el-GR" sz="3200" b="1">
              <a:solidFill>
                <a:srgbClr val="FF0000"/>
              </a:solidFill>
              <a:cs typeface="Arial" charset="0"/>
            </a:endParaRPr>
          </a:p>
        </p:txBody>
      </p:sp>
      <p:sp>
        <p:nvSpPr>
          <p:cNvPr id="14343" name="Text Box 8"/>
          <p:cNvSpPr txBox="1">
            <a:spLocks noChangeArrowheads="1"/>
          </p:cNvSpPr>
          <p:nvPr/>
        </p:nvSpPr>
        <p:spPr bwMode="auto">
          <a:xfrm>
            <a:off x="1752600" y="228600"/>
            <a:ext cx="7162800" cy="519113"/>
          </a:xfrm>
          <a:prstGeom prst="rect">
            <a:avLst/>
          </a:prstGeom>
          <a:solidFill>
            <a:schemeClr val="bg1"/>
          </a:solidFill>
          <a:ln w="38100">
            <a:noFill/>
            <a:miter lim="800000"/>
            <a:headEnd/>
            <a:tailEnd/>
          </a:ln>
        </p:spPr>
        <p:txBody>
          <a:bodyPr>
            <a:spAutoFit/>
          </a:bodyPr>
          <a:lstStyle/>
          <a:p>
            <a:pPr eaLnBrk="1" hangingPunct="1">
              <a:spcBef>
                <a:spcPct val="50000"/>
              </a:spcBef>
            </a:pPr>
            <a:r>
              <a:rPr lang="en-US" sz="2800" b="1">
                <a:solidFill>
                  <a:schemeClr val="accent2"/>
                </a:solidFill>
                <a:cs typeface="Arial" charset="0"/>
              </a:rPr>
              <a:t>How will the two feedbacks combine?</a:t>
            </a:r>
            <a:endParaRPr lang="el-GR" sz="2800" b="1">
              <a:solidFill>
                <a:schemeClr val="accent2"/>
              </a:solidFill>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3"/>
          <p:cNvSpPr>
            <a:spLocks noGrp="1"/>
          </p:cNvSpPr>
          <p:nvPr>
            <p:ph type="sldNum" sz="quarter" idx="10"/>
          </p:nvPr>
        </p:nvSpPr>
        <p:spPr>
          <a:noFill/>
        </p:spPr>
        <p:txBody>
          <a:bodyPr/>
          <a:lstStyle/>
          <a:p>
            <a:fld id="{F9CC16E0-B9E5-4311-848E-4E06E97DE7C4}" type="slidenum">
              <a:rPr lang="en-US"/>
              <a:pPr/>
              <a:t>5</a:t>
            </a:fld>
            <a:endParaRPr lang="en-US"/>
          </a:p>
        </p:txBody>
      </p:sp>
      <p:sp>
        <p:nvSpPr>
          <p:cNvPr id="4100" name="Rectangle 4"/>
          <p:cNvSpPr>
            <a:spLocks noGrp="1" noChangeArrowheads="1"/>
          </p:cNvSpPr>
          <p:nvPr>
            <p:ph type="title"/>
          </p:nvPr>
        </p:nvSpPr>
        <p:spPr>
          <a:xfrm>
            <a:off x="1447800" y="152400"/>
            <a:ext cx="7162800" cy="715963"/>
          </a:xfrm>
          <a:noFill/>
        </p:spPr>
        <p:txBody>
          <a:bodyPr/>
          <a:lstStyle/>
          <a:p>
            <a:r>
              <a:rPr lang="en-US" smtClean="0"/>
              <a:t>Op Amp: Intuitive Model</a:t>
            </a:r>
          </a:p>
        </p:txBody>
      </p:sp>
      <p:graphicFrame>
        <p:nvGraphicFramePr>
          <p:cNvPr id="4098" name="Object 5"/>
          <p:cNvGraphicFramePr>
            <a:graphicFrameLocks noChangeAspect="1"/>
          </p:cNvGraphicFramePr>
          <p:nvPr/>
        </p:nvGraphicFramePr>
        <p:xfrm>
          <a:off x="1295400" y="990600"/>
          <a:ext cx="6781800" cy="5295900"/>
        </p:xfrm>
        <a:graphic>
          <a:graphicData uri="http://schemas.openxmlformats.org/presentationml/2006/ole">
            <p:oleObj spid="_x0000_s4098" name="Visio" r:id="rId3" imgW="1624889" imgH="1237183" progId="Visio.Drawing.6">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p>
            <a:fld id="{F673EA20-6B7F-4EC2-9DF5-6902047EDD07}" type="slidenum">
              <a:rPr lang="en-US"/>
              <a:pPr/>
              <a:t>50</a:t>
            </a:fld>
            <a:endParaRPr lang="en-US"/>
          </a:p>
        </p:txBody>
      </p:sp>
      <p:sp>
        <p:nvSpPr>
          <p:cNvPr id="78851"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FB#2 Circuit</a:t>
            </a:r>
            <a:endParaRPr lang="en-US" sz="2400" smtClean="0">
              <a:latin typeface="Symbol" pitchFamily="18" charset="2"/>
            </a:endParaRPr>
          </a:p>
        </p:txBody>
      </p:sp>
      <p:pic>
        <p:nvPicPr>
          <p:cNvPr id="78852" name="Picture 4"/>
          <p:cNvPicPr>
            <a:picLocks noChangeAspect="1" noChangeArrowheads="1"/>
          </p:cNvPicPr>
          <p:nvPr/>
        </p:nvPicPr>
        <p:blipFill>
          <a:blip r:embed="rId2" cstate="print"/>
          <a:srcRect/>
          <a:stretch>
            <a:fillRect/>
          </a:stretch>
        </p:blipFill>
        <p:spPr bwMode="auto">
          <a:xfrm>
            <a:off x="762000" y="1198563"/>
            <a:ext cx="7772400" cy="527843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fld id="{CCA1876F-E9E6-4374-8BCD-E2D2F986F551}" type="slidenum">
              <a:rPr lang="en-US"/>
              <a:pPr/>
              <a:t>51</a:t>
            </a:fld>
            <a:endParaRPr lang="en-US"/>
          </a:p>
        </p:txBody>
      </p:sp>
      <p:sp>
        <p:nvSpPr>
          <p:cNvPr id="79875"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FB#2 High Frequency 1/</a:t>
            </a:r>
            <a:r>
              <a:rPr lang="en-US" sz="2400" smtClean="0">
                <a:latin typeface="Symbol" pitchFamily="18" charset="2"/>
              </a:rPr>
              <a:t>b</a:t>
            </a:r>
          </a:p>
        </p:txBody>
      </p:sp>
      <p:pic>
        <p:nvPicPr>
          <p:cNvPr id="79876" name="Picture 3"/>
          <p:cNvPicPr>
            <a:picLocks noChangeAspect="1" noChangeArrowheads="1"/>
          </p:cNvPicPr>
          <p:nvPr/>
        </p:nvPicPr>
        <p:blipFill>
          <a:blip r:embed="rId2" cstate="print"/>
          <a:srcRect/>
          <a:stretch>
            <a:fillRect/>
          </a:stretch>
        </p:blipFill>
        <p:spPr bwMode="auto">
          <a:xfrm>
            <a:off x="228600" y="1603375"/>
            <a:ext cx="8610600" cy="4568825"/>
          </a:xfrm>
          <a:prstGeom prst="rect">
            <a:avLst/>
          </a:prstGeom>
          <a:noFill/>
          <a:ln w="12700">
            <a:noFill/>
            <a:miter lim="800000"/>
            <a:headEnd type="none" w="sm" len="sm"/>
            <a:tailEnd type="none" w="sm" len="sm"/>
          </a:ln>
        </p:spPr>
      </p:pic>
      <p:pic>
        <p:nvPicPr>
          <p:cNvPr id="79877" name="Picture 4" descr="EN00268_[1]"/>
          <p:cNvPicPr>
            <a:picLocks noChangeAspect="1" noChangeArrowheads="1"/>
          </p:cNvPicPr>
          <p:nvPr/>
        </p:nvPicPr>
        <p:blipFill>
          <a:blip r:embed="rId3" cstate="print"/>
          <a:srcRect/>
          <a:stretch>
            <a:fillRect/>
          </a:stretch>
        </p:blipFill>
        <p:spPr bwMode="auto">
          <a:xfrm>
            <a:off x="685800" y="4343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fld id="{A01B1EE9-0CC4-47E9-A1D7-FC284E3C9754}" type="slidenum">
              <a:rPr lang="en-US"/>
              <a:pPr/>
              <a:t>52</a:t>
            </a:fld>
            <a:endParaRPr lang="en-US"/>
          </a:p>
        </p:txBody>
      </p:sp>
      <p:sp>
        <p:nvSpPr>
          <p:cNvPr id="80899"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FB#2 fz1</a:t>
            </a:r>
            <a:endParaRPr lang="en-US" sz="2400" smtClean="0">
              <a:latin typeface="Symbol" pitchFamily="18" charset="2"/>
            </a:endParaRPr>
          </a:p>
        </p:txBody>
      </p:sp>
      <p:pic>
        <p:nvPicPr>
          <p:cNvPr id="80900" name="Picture 9"/>
          <p:cNvPicPr>
            <a:picLocks noChangeAspect="1" noChangeArrowheads="1"/>
          </p:cNvPicPr>
          <p:nvPr/>
        </p:nvPicPr>
        <p:blipFill>
          <a:blip r:embed="rId2" cstate="print"/>
          <a:srcRect/>
          <a:stretch>
            <a:fillRect/>
          </a:stretch>
        </p:blipFill>
        <p:spPr bwMode="auto">
          <a:xfrm>
            <a:off x="1295400" y="1295400"/>
            <a:ext cx="5943600" cy="5030788"/>
          </a:xfrm>
          <a:prstGeom prst="rect">
            <a:avLst/>
          </a:prstGeom>
          <a:noFill/>
          <a:ln w="12700">
            <a:noFill/>
            <a:miter lim="800000"/>
            <a:headEnd type="none" w="sm" len="sm"/>
            <a:tailEnd type="none" w="sm" len="sm"/>
          </a:ln>
        </p:spPr>
      </p:pic>
      <p:pic>
        <p:nvPicPr>
          <p:cNvPr id="80901" name="Picture 10" descr="j0098039"/>
          <p:cNvPicPr>
            <a:picLocks noChangeAspect="1" noChangeArrowheads="1"/>
          </p:cNvPicPr>
          <p:nvPr/>
        </p:nvPicPr>
        <p:blipFill>
          <a:blip r:embed="rId3" cstate="print"/>
          <a:srcRect/>
          <a:stretch>
            <a:fillRect/>
          </a:stretch>
        </p:blipFill>
        <p:spPr bwMode="auto">
          <a:xfrm>
            <a:off x="7467600" y="19050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p:spPr>
        <p:txBody>
          <a:bodyPr/>
          <a:lstStyle/>
          <a:p>
            <a:fld id="{6212F1BC-8C8C-400F-9467-361149D4CD4C}" type="slidenum">
              <a:rPr lang="en-US"/>
              <a:pPr/>
              <a:t>53</a:t>
            </a:fld>
            <a:endParaRPr lang="en-US"/>
          </a:p>
        </p:txBody>
      </p:sp>
      <p:sp>
        <p:nvSpPr>
          <p:cNvPr id="81923"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Tina SPICE Loop Test</a:t>
            </a:r>
          </a:p>
        </p:txBody>
      </p:sp>
      <p:pic>
        <p:nvPicPr>
          <p:cNvPr id="81924" name="Picture 3"/>
          <p:cNvPicPr>
            <a:picLocks noChangeAspect="1" noChangeArrowheads="1"/>
          </p:cNvPicPr>
          <p:nvPr/>
        </p:nvPicPr>
        <p:blipFill>
          <a:blip r:embed="rId2" cstate="print"/>
          <a:srcRect/>
          <a:stretch>
            <a:fillRect/>
          </a:stretch>
        </p:blipFill>
        <p:spPr bwMode="auto">
          <a:xfrm>
            <a:off x="914400" y="1066800"/>
            <a:ext cx="7620000" cy="5176838"/>
          </a:xfrm>
          <a:prstGeom prst="rect">
            <a:avLst/>
          </a:prstGeom>
          <a:noFill/>
          <a:ln w="12700">
            <a:noFill/>
            <a:miter lim="800000"/>
            <a:headEnd type="none" w="sm" len="sm"/>
            <a:tailEnd type="none" w="sm" len="sm"/>
          </a:ln>
        </p:spPr>
      </p:pic>
      <p:pic>
        <p:nvPicPr>
          <p:cNvPr id="81925" name="Picture 4"/>
          <p:cNvPicPr>
            <a:picLocks noChangeAspect="1" noChangeArrowheads="1"/>
          </p:cNvPicPr>
          <p:nvPr/>
        </p:nvPicPr>
        <p:blipFill>
          <a:blip r:embed="rId3" cstate="print"/>
          <a:srcRect/>
          <a:stretch>
            <a:fillRect/>
          </a:stretch>
        </p:blipFill>
        <p:spPr bwMode="auto">
          <a:xfrm>
            <a:off x="8077200" y="685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p:spPr>
        <p:txBody>
          <a:bodyPr/>
          <a:lstStyle/>
          <a:p>
            <a:fld id="{EEBBE4E7-EE4F-474E-86D2-50747BC54077}" type="slidenum">
              <a:rPr lang="en-US"/>
              <a:pPr/>
              <a:t>54</a:t>
            </a:fld>
            <a:endParaRPr lang="en-US"/>
          </a:p>
        </p:txBody>
      </p:sp>
      <p:sp>
        <p:nvSpPr>
          <p:cNvPr id="82947"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Aol and 1/</a:t>
            </a:r>
            <a:r>
              <a:rPr lang="en-US" sz="2400" smtClean="0">
                <a:latin typeface="Symbol" pitchFamily="18" charset="2"/>
              </a:rPr>
              <a:t>b</a:t>
            </a:r>
            <a:r>
              <a:rPr lang="en-US" sz="2400" smtClean="0"/>
              <a:t> Tina SPICE Results</a:t>
            </a:r>
          </a:p>
        </p:txBody>
      </p:sp>
      <p:pic>
        <p:nvPicPr>
          <p:cNvPr id="82948" name="Picture 3"/>
          <p:cNvPicPr>
            <a:picLocks noChangeAspect="1" noChangeArrowheads="1"/>
          </p:cNvPicPr>
          <p:nvPr/>
        </p:nvPicPr>
        <p:blipFill>
          <a:blip r:embed="rId2" cstate="print"/>
          <a:srcRect/>
          <a:stretch>
            <a:fillRect/>
          </a:stretch>
        </p:blipFill>
        <p:spPr bwMode="auto">
          <a:xfrm>
            <a:off x="609600" y="1193800"/>
            <a:ext cx="8001000" cy="5054600"/>
          </a:xfrm>
          <a:prstGeom prst="rect">
            <a:avLst/>
          </a:prstGeom>
          <a:noFill/>
          <a:ln w="12700">
            <a:noFill/>
            <a:miter lim="800000"/>
            <a:headEnd type="none" w="sm" len="sm"/>
            <a:tailEnd type="none" w="sm" len="sm"/>
          </a:ln>
        </p:spPr>
      </p:pic>
      <p:pic>
        <p:nvPicPr>
          <p:cNvPr id="82949" name="Picture 4"/>
          <p:cNvPicPr>
            <a:picLocks noChangeAspect="1" noChangeArrowheads="1"/>
          </p:cNvPicPr>
          <p:nvPr/>
        </p:nvPicPr>
        <p:blipFill>
          <a:blip r:embed="rId3" cstate="print"/>
          <a:srcRect/>
          <a:stretch>
            <a:fillRect/>
          </a:stretch>
        </p:blipFill>
        <p:spPr bwMode="auto">
          <a:xfrm>
            <a:off x="77724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p>
            <a:fld id="{4CE5640D-F273-4417-9B75-680E74EC091A}" type="slidenum">
              <a:rPr lang="en-US"/>
              <a:pPr/>
              <a:t>55</a:t>
            </a:fld>
            <a:endParaRPr lang="en-US"/>
          </a:p>
        </p:txBody>
      </p:sp>
      <p:sp>
        <p:nvSpPr>
          <p:cNvPr id="83971"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Loop Gain Tina SPICE Results</a:t>
            </a:r>
          </a:p>
        </p:txBody>
      </p:sp>
      <p:pic>
        <p:nvPicPr>
          <p:cNvPr id="83972" name="Picture 3"/>
          <p:cNvPicPr>
            <a:picLocks noChangeAspect="1" noChangeArrowheads="1"/>
          </p:cNvPicPr>
          <p:nvPr/>
        </p:nvPicPr>
        <p:blipFill>
          <a:blip r:embed="rId2" cstate="print"/>
          <a:srcRect/>
          <a:stretch>
            <a:fillRect/>
          </a:stretch>
        </p:blipFill>
        <p:spPr bwMode="auto">
          <a:xfrm>
            <a:off x="609600" y="1249363"/>
            <a:ext cx="8153400" cy="5151437"/>
          </a:xfrm>
          <a:prstGeom prst="rect">
            <a:avLst/>
          </a:prstGeom>
          <a:noFill/>
          <a:ln w="12700">
            <a:noFill/>
            <a:miter lim="800000"/>
            <a:headEnd type="none" w="sm" len="sm"/>
            <a:tailEnd type="none" w="sm" len="sm"/>
          </a:ln>
        </p:spPr>
      </p:pic>
      <p:pic>
        <p:nvPicPr>
          <p:cNvPr id="83973" name="Picture 4"/>
          <p:cNvPicPr>
            <a:picLocks noChangeAspect="1" noChangeArrowheads="1"/>
          </p:cNvPicPr>
          <p:nvPr/>
        </p:nvPicPr>
        <p:blipFill>
          <a:blip r:embed="rId3" cstate="print"/>
          <a:srcRect/>
          <a:stretch>
            <a:fillRect/>
          </a:stretch>
        </p:blipFill>
        <p:spPr bwMode="auto">
          <a:xfrm>
            <a:off x="80010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p:spPr>
        <p:txBody>
          <a:bodyPr/>
          <a:lstStyle/>
          <a:p>
            <a:fld id="{651E94A0-3754-4377-BD4B-83A3CC3656A2}" type="slidenum">
              <a:rPr lang="en-US"/>
              <a:pPr/>
              <a:t>56</a:t>
            </a:fld>
            <a:endParaRPr lang="en-US"/>
          </a:p>
        </p:txBody>
      </p:sp>
      <p:sp>
        <p:nvSpPr>
          <p:cNvPr id="84995"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I</a:t>
            </a:r>
            <a:r>
              <a:rPr lang="en-US" sz="2400" baseline="-25000" smtClean="0"/>
              <a:t>OUT</a:t>
            </a:r>
            <a:r>
              <a:rPr lang="en-US" sz="2400" smtClean="0"/>
              <a:t>/V</a:t>
            </a:r>
            <a:r>
              <a:rPr lang="en-US" sz="2400" baseline="-25000" smtClean="0"/>
              <a:t>IN </a:t>
            </a:r>
            <a:r>
              <a:rPr lang="en-US" sz="2400" smtClean="0"/>
              <a:t>AC Response Circuit</a:t>
            </a:r>
          </a:p>
        </p:txBody>
      </p:sp>
      <p:pic>
        <p:nvPicPr>
          <p:cNvPr id="84996" name="Picture 4"/>
          <p:cNvPicPr>
            <a:picLocks noChangeAspect="1" noChangeArrowheads="1"/>
          </p:cNvPicPr>
          <p:nvPr/>
        </p:nvPicPr>
        <p:blipFill>
          <a:blip r:embed="rId2" cstate="print"/>
          <a:srcRect/>
          <a:stretch>
            <a:fillRect/>
          </a:stretch>
        </p:blipFill>
        <p:spPr bwMode="auto">
          <a:xfrm>
            <a:off x="1219200" y="1295400"/>
            <a:ext cx="6858000" cy="4973638"/>
          </a:xfrm>
          <a:prstGeom prst="rect">
            <a:avLst/>
          </a:prstGeom>
          <a:noFill/>
          <a:ln w="12700">
            <a:noFill/>
            <a:miter lim="800000"/>
            <a:headEnd type="none" w="sm" len="sm"/>
            <a:tailEnd type="none" w="sm" len="sm"/>
          </a:ln>
        </p:spPr>
      </p:pic>
      <p:pic>
        <p:nvPicPr>
          <p:cNvPr id="84997" name="Picture 5"/>
          <p:cNvPicPr>
            <a:picLocks noChangeAspect="1" noChangeArrowheads="1"/>
          </p:cNvPicPr>
          <p:nvPr/>
        </p:nvPicPr>
        <p:blipFill>
          <a:blip r:embed="rId3" cstate="print"/>
          <a:srcRect/>
          <a:stretch>
            <a:fillRect/>
          </a:stretch>
        </p:blipFill>
        <p:spPr bwMode="auto">
          <a:xfrm>
            <a:off x="7924800" y="685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p:spPr>
        <p:txBody>
          <a:bodyPr/>
          <a:lstStyle/>
          <a:p>
            <a:fld id="{7ABEE4C4-ABFB-4195-8916-AF3B0F6FEB2E}" type="slidenum">
              <a:rPr lang="en-US"/>
              <a:pPr/>
              <a:t>57</a:t>
            </a:fld>
            <a:endParaRPr lang="en-US"/>
          </a:p>
        </p:txBody>
      </p:sp>
      <p:sp>
        <p:nvSpPr>
          <p:cNvPr id="86019" name="Rectangle 2"/>
          <p:cNvSpPr>
            <a:spLocks noGrp="1" noChangeArrowheads="1"/>
          </p:cNvSpPr>
          <p:nvPr>
            <p:ph type="title"/>
          </p:nvPr>
        </p:nvSpPr>
        <p:spPr>
          <a:xfrm>
            <a:off x="1371600" y="0"/>
            <a:ext cx="7162800" cy="1143000"/>
          </a:xfrm>
        </p:spPr>
        <p:txBody>
          <a:bodyPr/>
          <a:lstStyle/>
          <a:p>
            <a:r>
              <a:rPr lang="en-US" sz="2400" smtClean="0"/>
              <a:t>Non-Inverting V-I Floating Load</a:t>
            </a:r>
            <a:br>
              <a:rPr lang="en-US" sz="2400" smtClean="0"/>
            </a:br>
            <a:r>
              <a:rPr lang="en-US" sz="2400" smtClean="0"/>
              <a:t>I</a:t>
            </a:r>
            <a:r>
              <a:rPr lang="en-US" sz="2400" baseline="-25000" smtClean="0"/>
              <a:t>OUT</a:t>
            </a:r>
            <a:r>
              <a:rPr lang="en-US" sz="2400" smtClean="0"/>
              <a:t>/V</a:t>
            </a:r>
            <a:r>
              <a:rPr lang="en-US" sz="2400" baseline="-25000" smtClean="0"/>
              <a:t>IN </a:t>
            </a:r>
            <a:r>
              <a:rPr lang="en-US" sz="2400" smtClean="0"/>
              <a:t>AC Tina SPICE Results</a:t>
            </a:r>
          </a:p>
        </p:txBody>
      </p:sp>
      <p:pic>
        <p:nvPicPr>
          <p:cNvPr id="86020" name="Picture 3"/>
          <p:cNvPicPr>
            <a:picLocks noChangeAspect="1" noChangeArrowheads="1"/>
          </p:cNvPicPr>
          <p:nvPr/>
        </p:nvPicPr>
        <p:blipFill>
          <a:blip r:embed="rId2" cstate="print"/>
          <a:srcRect/>
          <a:stretch>
            <a:fillRect/>
          </a:stretch>
        </p:blipFill>
        <p:spPr bwMode="auto">
          <a:xfrm>
            <a:off x="685800" y="1219200"/>
            <a:ext cx="7924800" cy="5008563"/>
          </a:xfrm>
          <a:prstGeom prst="rect">
            <a:avLst/>
          </a:prstGeom>
          <a:noFill/>
          <a:ln w="12700">
            <a:noFill/>
            <a:miter lim="800000"/>
            <a:headEnd type="none" w="sm" len="sm"/>
            <a:tailEnd type="none" w="sm" len="sm"/>
          </a:ln>
        </p:spPr>
      </p:pic>
      <p:pic>
        <p:nvPicPr>
          <p:cNvPr id="86021" name="Picture 4"/>
          <p:cNvPicPr>
            <a:picLocks noChangeAspect="1" noChangeArrowheads="1"/>
          </p:cNvPicPr>
          <p:nvPr/>
        </p:nvPicPr>
        <p:blipFill>
          <a:blip r:embed="rId3" cstate="print"/>
          <a:srcRect/>
          <a:stretch>
            <a:fillRect/>
          </a:stretch>
        </p:blipFill>
        <p:spPr bwMode="auto">
          <a:xfrm>
            <a:off x="79248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p:spPr>
        <p:txBody>
          <a:bodyPr/>
          <a:lstStyle/>
          <a:p>
            <a:fld id="{E2A7028C-BFE5-474A-9E52-C347FA03934B}" type="slidenum">
              <a:rPr lang="en-US"/>
              <a:pPr/>
              <a:t>58</a:t>
            </a:fld>
            <a:endParaRPr lang="en-US"/>
          </a:p>
        </p:txBody>
      </p:sp>
      <p:sp>
        <p:nvSpPr>
          <p:cNvPr id="87043"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I</a:t>
            </a:r>
            <a:r>
              <a:rPr lang="en-US" sz="2400" baseline="-25000" smtClean="0"/>
              <a:t>OUT</a:t>
            </a:r>
            <a:r>
              <a:rPr lang="en-US" sz="2400" smtClean="0"/>
              <a:t>/V</a:t>
            </a:r>
            <a:r>
              <a:rPr lang="en-US" sz="2400" baseline="-25000" smtClean="0"/>
              <a:t>IN </a:t>
            </a:r>
            <a:r>
              <a:rPr lang="en-US" sz="2400" smtClean="0"/>
              <a:t>Transient Circuit</a:t>
            </a:r>
          </a:p>
        </p:txBody>
      </p:sp>
      <p:pic>
        <p:nvPicPr>
          <p:cNvPr id="87044" name="Picture 4"/>
          <p:cNvPicPr>
            <a:picLocks noChangeAspect="1" noChangeArrowheads="1"/>
          </p:cNvPicPr>
          <p:nvPr/>
        </p:nvPicPr>
        <p:blipFill>
          <a:blip r:embed="rId2" cstate="print"/>
          <a:srcRect/>
          <a:stretch>
            <a:fillRect/>
          </a:stretch>
        </p:blipFill>
        <p:spPr bwMode="auto">
          <a:xfrm>
            <a:off x="533400" y="1082675"/>
            <a:ext cx="7696200" cy="5364163"/>
          </a:xfrm>
          <a:prstGeom prst="rect">
            <a:avLst/>
          </a:prstGeom>
          <a:noFill/>
          <a:ln w="12700">
            <a:noFill/>
            <a:miter lim="800000"/>
            <a:headEnd type="none" w="sm" len="sm"/>
            <a:tailEnd type="none" w="sm" len="sm"/>
          </a:ln>
        </p:spPr>
      </p:pic>
      <p:pic>
        <p:nvPicPr>
          <p:cNvPr id="87045" name="Picture 5"/>
          <p:cNvPicPr>
            <a:picLocks noChangeAspect="1" noChangeArrowheads="1"/>
          </p:cNvPicPr>
          <p:nvPr/>
        </p:nvPicPr>
        <p:blipFill>
          <a:blip r:embed="rId3" cstate="print"/>
          <a:srcRect/>
          <a:stretch>
            <a:fillRect/>
          </a:stretch>
        </p:blipFill>
        <p:spPr bwMode="auto">
          <a:xfrm>
            <a:off x="8077200" y="228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p:spPr>
        <p:txBody>
          <a:bodyPr/>
          <a:lstStyle/>
          <a:p>
            <a:fld id="{1D2B0F35-384D-4199-A4F6-7A782B578D9B}" type="slidenum">
              <a:rPr lang="en-US"/>
              <a:pPr/>
              <a:t>59</a:t>
            </a:fld>
            <a:endParaRPr lang="en-US"/>
          </a:p>
        </p:txBody>
      </p:sp>
      <p:sp>
        <p:nvSpPr>
          <p:cNvPr id="88067" name="Rectangle 2"/>
          <p:cNvSpPr>
            <a:spLocks noGrp="1" noChangeArrowheads="1"/>
          </p:cNvSpPr>
          <p:nvPr>
            <p:ph type="title"/>
          </p:nvPr>
        </p:nvSpPr>
        <p:spPr>
          <a:xfrm>
            <a:off x="1447800" y="0"/>
            <a:ext cx="7162800" cy="1143000"/>
          </a:xfrm>
        </p:spPr>
        <p:txBody>
          <a:bodyPr/>
          <a:lstStyle/>
          <a:p>
            <a:r>
              <a:rPr lang="en-US" sz="2400" smtClean="0"/>
              <a:t>Non-Inverting V-I Floating Load</a:t>
            </a:r>
            <a:br>
              <a:rPr lang="en-US" sz="2400" smtClean="0"/>
            </a:br>
            <a:r>
              <a:rPr lang="en-US" sz="2400" smtClean="0"/>
              <a:t>I</a:t>
            </a:r>
            <a:r>
              <a:rPr lang="en-US" sz="2400" baseline="-25000" smtClean="0"/>
              <a:t>OUT</a:t>
            </a:r>
            <a:r>
              <a:rPr lang="en-US" sz="2400" smtClean="0"/>
              <a:t>/V</a:t>
            </a:r>
            <a:r>
              <a:rPr lang="en-US" sz="2400" baseline="-25000" smtClean="0"/>
              <a:t>IN </a:t>
            </a:r>
            <a:r>
              <a:rPr lang="en-US" sz="2400" smtClean="0"/>
              <a:t>Transient Tina SPICE Results</a:t>
            </a:r>
          </a:p>
        </p:txBody>
      </p:sp>
      <p:pic>
        <p:nvPicPr>
          <p:cNvPr id="88068" name="Picture 3"/>
          <p:cNvPicPr>
            <a:picLocks noChangeAspect="1" noChangeArrowheads="1"/>
          </p:cNvPicPr>
          <p:nvPr/>
        </p:nvPicPr>
        <p:blipFill>
          <a:blip r:embed="rId2" cstate="print"/>
          <a:srcRect/>
          <a:stretch>
            <a:fillRect/>
          </a:stretch>
        </p:blipFill>
        <p:spPr bwMode="auto">
          <a:xfrm>
            <a:off x="533400" y="1219200"/>
            <a:ext cx="8153400" cy="5151438"/>
          </a:xfrm>
          <a:prstGeom prst="rect">
            <a:avLst/>
          </a:prstGeom>
          <a:noFill/>
          <a:ln w="12700">
            <a:noFill/>
            <a:miter lim="800000"/>
            <a:headEnd type="none" w="sm" len="sm"/>
            <a:tailEnd type="none" w="sm" len="sm"/>
          </a:ln>
        </p:spPr>
      </p:pic>
      <p:pic>
        <p:nvPicPr>
          <p:cNvPr id="88069" name="Picture 4"/>
          <p:cNvPicPr>
            <a:picLocks noChangeAspect="1" noChangeArrowheads="1"/>
          </p:cNvPicPr>
          <p:nvPr/>
        </p:nvPicPr>
        <p:blipFill>
          <a:blip r:embed="rId3" cstate="print"/>
          <a:srcRect/>
          <a:stretch>
            <a:fillRect/>
          </a:stretch>
        </p:blipFill>
        <p:spPr bwMode="auto">
          <a:xfrm>
            <a:off x="8153400" y="3810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3"/>
          <p:cNvSpPr>
            <a:spLocks noGrp="1"/>
          </p:cNvSpPr>
          <p:nvPr>
            <p:ph type="sldNum" sz="quarter" idx="10"/>
          </p:nvPr>
        </p:nvSpPr>
        <p:spPr>
          <a:noFill/>
        </p:spPr>
        <p:txBody>
          <a:bodyPr/>
          <a:lstStyle/>
          <a:p>
            <a:fld id="{B492D7BD-8A86-4BB8-87BB-125A7E20A910}" type="slidenum">
              <a:rPr lang="en-US"/>
              <a:pPr/>
              <a:t>6</a:t>
            </a:fld>
            <a:endParaRPr lang="en-US"/>
          </a:p>
        </p:txBody>
      </p:sp>
      <p:sp>
        <p:nvSpPr>
          <p:cNvPr id="5124" name="Rectangle 2"/>
          <p:cNvSpPr>
            <a:spLocks noGrp="1" noChangeArrowheads="1"/>
          </p:cNvSpPr>
          <p:nvPr>
            <p:ph type="title"/>
          </p:nvPr>
        </p:nvSpPr>
        <p:spPr>
          <a:xfrm>
            <a:off x="1447800" y="0"/>
            <a:ext cx="7162800" cy="1143000"/>
          </a:xfrm>
          <a:noFill/>
        </p:spPr>
        <p:txBody>
          <a:bodyPr lIns="91432" tIns="45716" rIns="91432" bIns="45716"/>
          <a:lstStyle/>
          <a:p>
            <a:r>
              <a:rPr lang="en-US" smtClean="0">
                <a:solidFill>
                  <a:srgbClr val="0000CC"/>
                </a:solidFill>
              </a:rPr>
              <a:t>Op Amp Loop Gain Model</a:t>
            </a:r>
          </a:p>
        </p:txBody>
      </p:sp>
      <p:graphicFrame>
        <p:nvGraphicFramePr>
          <p:cNvPr id="5122" name="Object 3"/>
          <p:cNvGraphicFramePr>
            <a:graphicFrameLocks noGrp="1" noChangeAspect="1"/>
          </p:cNvGraphicFramePr>
          <p:nvPr>
            <p:ph idx="1"/>
          </p:nvPr>
        </p:nvGraphicFramePr>
        <p:xfrm>
          <a:off x="217488" y="1063625"/>
          <a:ext cx="6346825" cy="5184775"/>
        </p:xfrm>
        <a:graphic>
          <a:graphicData uri="http://schemas.openxmlformats.org/presentationml/2006/ole">
            <p:oleObj spid="_x0000_s5122" name="Visio" r:id="rId4" imgW="2877617" imgH="2351837" progId="Visio.Drawing.6">
              <p:embed/>
            </p:oleObj>
          </a:graphicData>
        </a:graphic>
      </p:graphicFrame>
      <p:sp>
        <p:nvSpPr>
          <p:cNvPr id="5125" name="Text Box 4"/>
          <p:cNvSpPr txBox="1">
            <a:spLocks noChangeArrowheads="1"/>
          </p:cNvSpPr>
          <p:nvPr/>
        </p:nvSpPr>
        <p:spPr bwMode="auto">
          <a:xfrm>
            <a:off x="5791200" y="4365625"/>
            <a:ext cx="3276600" cy="1882775"/>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90000"/>
              </a:lnSpc>
              <a:spcBef>
                <a:spcPct val="50000"/>
              </a:spcBef>
            </a:pPr>
            <a:r>
              <a:rPr lang="en-US" sz="1800" b="1">
                <a:solidFill>
                  <a:srgbClr val="FF0000"/>
                </a:solidFill>
              </a:rPr>
              <a:t>V</a:t>
            </a:r>
            <a:r>
              <a:rPr lang="en-US" sz="1800" b="1" baseline="-25000">
                <a:solidFill>
                  <a:srgbClr val="FF0000"/>
                </a:solidFill>
              </a:rPr>
              <a:t>OUT</a:t>
            </a:r>
            <a:r>
              <a:rPr lang="en-US" sz="1800" b="1">
                <a:solidFill>
                  <a:srgbClr val="FF0000"/>
                </a:solidFill>
              </a:rPr>
              <a:t>/V</a:t>
            </a:r>
            <a:r>
              <a:rPr lang="en-US" sz="1800" b="1" baseline="-25000">
                <a:solidFill>
                  <a:srgbClr val="FF0000"/>
                </a:solidFill>
              </a:rPr>
              <a:t>IN</a:t>
            </a:r>
            <a:r>
              <a:rPr lang="en-US" sz="1800" b="1">
                <a:solidFill>
                  <a:srgbClr val="FF0000"/>
                </a:solidFill>
              </a:rPr>
              <a:t> = Acl = Aol/(1+Aol</a:t>
            </a:r>
            <a:r>
              <a:rPr lang="el-GR" sz="1800" b="1">
                <a:solidFill>
                  <a:srgbClr val="FF0000"/>
                </a:solidFill>
                <a:cs typeface="Arial" charset="0"/>
              </a:rPr>
              <a:t>β</a:t>
            </a:r>
            <a:r>
              <a:rPr lang="en-US" sz="1800" b="1">
                <a:solidFill>
                  <a:srgbClr val="FF0000"/>
                </a:solidFill>
                <a:cs typeface="Arial" charset="0"/>
              </a:rPr>
              <a:t>)</a:t>
            </a:r>
          </a:p>
          <a:p>
            <a:pPr marL="342900" indent="-342900" eaLnBrk="1" hangingPunct="1">
              <a:lnSpc>
                <a:spcPct val="90000"/>
              </a:lnSpc>
              <a:spcBef>
                <a:spcPct val="50000"/>
              </a:spcBef>
            </a:pPr>
            <a:r>
              <a:rPr lang="en-US" sz="1800" b="1">
                <a:solidFill>
                  <a:srgbClr val="FF0000"/>
                </a:solidFill>
                <a:cs typeface="Arial" charset="0"/>
              </a:rPr>
              <a:t>If Aol &gt;&gt; 1 then Acl ≈ 1/</a:t>
            </a:r>
            <a:r>
              <a:rPr lang="el-GR" sz="1800" b="1">
                <a:solidFill>
                  <a:srgbClr val="FF0000"/>
                </a:solidFill>
              </a:rPr>
              <a:t>β</a:t>
            </a:r>
            <a:endParaRPr lang="en-US" sz="1800" b="1">
              <a:solidFill>
                <a:srgbClr val="FF0000"/>
              </a:solidFill>
            </a:endParaRPr>
          </a:p>
          <a:p>
            <a:pPr marL="342900" indent="-342900" eaLnBrk="1" hangingPunct="1">
              <a:lnSpc>
                <a:spcPct val="90000"/>
              </a:lnSpc>
              <a:spcBef>
                <a:spcPct val="50000"/>
              </a:spcBef>
            </a:pPr>
            <a:r>
              <a:rPr lang="en-US" sz="1800" b="1">
                <a:solidFill>
                  <a:srgbClr val="FF0000"/>
                </a:solidFill>
              </a:rPr>
              <a:t>Aol: Open Loop Gain</a:t>
            </a:r>
          </a:p>
          <a:p>
            <a:pPr marL="342900" indent="-342900" eaLnBrk="1" hangingPunct="1">
              <a:lnSpc>
                <a:spcPct val="90000"/>
              </a:lnSpc>
              <a:spcBef>
                <a:spcPct val="50000"/>
              </a:spcBef>
            </a:pPr>
            <a:r>
              <a:rPr lang="el-GR" sz="1800" b="1">
                <a:solidFill>
                  <a:srgbClr val="FF0000"/>
                </a:solidFill>
                <a:cs typeface="Arial" charset="0"/>
              </a:rPr>
              <a:t>β</a:t>
            </a:r>
            <a:r>
              <a:rPr lang="en-US" sz="1800" b="1">
                <a:solidFill>
                  <a:srgbClr val="FF0000"/>
                </a:solidFill>
              </a:rPr>
              <a:t>: Feedback Factor</a:t>
            </a:r>
          </a:p>
          <a:p>
            <a:pPr marL="342900" indent="-342900" eaLnBrk="1" hangingPunct="1">
              <a:lnSpc>
                <a:spcPct val="90000"/>
              </a:lnSpc>
              <a:spcBef>
                <a:spcPct val="50000"/>
              </a:spcBef>
            </a:pPr>
            <a:r>
              <a:rPr lang="en-US" sz="1800" b="1">
                <a:solidFill>
                  <a:srgbClr val="FF0000"/>
                </a:solidFill>
              </a:rPr>
              <a:t>Acl: Closed Loop Gain</a:t>
            </a:r>
          </a:p>
        </p:txBody>
      </p:sp>
      <p:sp>
        <p:nvSpPr>
          <p:cNvPr id="5126" name="Text Box 5"/>
          <p:cNvSpPr txBox="1">
            <a:spLocks noChangeArrowheads="1"/>
          </p:cNvSpPr>
          <p:nvPr/>
        </p:nvSpPr>
        <p:spPr bwMode="auto">
          <a:xfrm rot="-3686382">
            <a:off x="6273007" y="2145506"/>
            <a:ext cx="3136900" cy="779463"/>
          </a:xfrm>
          <a:prstGeom prst="rect">
            <a:avLst/>
          </a:prstGeom>
          <a:noFill/>
          <a:ln w="12700">
            <a:noFill/>
            <a:miter lim="800000"/>
            <a:headEnd type="none" w="sm" len="sm"/>
            <a:tailEnd type="none" w="sm" len="sm"/>
          </a:ln>
        </p:spPr>
        <p:txBody>
          <a:bodyPr>
            <a:spAutoFit/>
          </a:bodyPr>
          <a:lstStyle/>
          <a:p>
            <a:pPr>
              <a:spcBef>
                <a:spcPct val="50000"/>
              </a:spcBef>
            </a:pPr>
            <a:r>
              <a:rPr lang="en-US" sz="1800" b="1">
                <a:solidFill>
                  <a:schemeClr val="accent2"/>
                </a:solidFill>
              </a:rPr>
              <a:t>1/</a:t>
            </a:r>
            <a:r>
              <a:rPr lang="en-US" sz="1800" b="1">
                <a:solidFill>
                  <a:schemeClr val="accent2"/>
                </a:solidFill>
                <a:latin typeface="Symbol" pitchFamily="18" charset="2"/>
              </a:rPr>
              <a:t>b</a:t>
            </a:r>
            <a:r>
              <a:rPr lang="en-US" sz="1800" b="1">
                <a:solidFill>
                  <a:schemeClr val="accent2"/>
                </a:solidFill>
              </a:rPr>
              <a:t> = Small Signal AC Gain</a:t>
            </a:r>
          </a:p>
          <a:p>
            <a:pPr>
              <a:spcBef>
                <a:spcPct val="50000"/>
              </a:spcBef>
            </a:pPr>
            <a:r>
              <a:rPr lang="en-US" sz="1800" b="1">
                <a:solidFill>
                  <a:schemeClr val="accent2"/>
                </a:solidFill>
                <a:latin typeface="Symbol" pitchFamily="18" charset="2"/>
              </a:rPr>
              <a:t>b </a:t>
            </a:r>
            <a:r>
              <a:rPr lang="en-US" sz="1800" b="1">
                <a:solidFill>
                  <a:schemeClr val="accent2"/>
                </a:solidFill>
              </a:rPr>
              <a:t>= feedback attenuation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0"/>
          </p:nvPr>
        </p:nvSpPr>
        <p:spPr>
          <a:noFill/>
        </p:spPr>
        <p:txBody>
          <a:bodyPr/>
          <a:lstStyle/>
          <a:p>
            <a:fld id="{813062F7-A96A-4D06-A80A-5874E798461A}" type="slidenum">
              <a:rPr lang="en-US"/>
              <a:pPr/>
              <a:t>60</a:t>
            </a:fld>
            <a:endParaRPr lang="en-US"/>
          </a:p>
        </p:txBody>
      </p:sp>
      <p:pic>
        <p:nvPicPr>
          <p:cNvPr id="89091" name="Picture 16"/>
          <p:cNvPicPr>
            <a:picLocks noGrp="1" noChangeAspect="1" noChangeArrowheads="1"/>
          </p:cNvPicPr>
          <p:nvPr>
            <p:ph sz="half" idx="1"/>
          </p:nvPr>
        </p:nvPicPr>
        <p:blipFill>
          <a:blip r:embed="rId2" cstate="print"/>
          <a:srcRect l="4045" t="4272" r="1917" b="4570"/>
          <a:stretch>
            <a:fillRect/>
          </a:stretch>
        </p:blipFill>
        <p:spPr bwMode="auto">
          <a:xfrm>
            <a:off x="1981200" y="838200"/>
            <a:ext cx="7086600" cy="4876800"/>
          </a:xfrm>
          <a:noFill/>
          <a:ln w="12700">
            <a:miter lim="800000"/>
            <a:headEnd type="none" w="sm" len="sm"/>
            <a:tailEnd type="none" w="sm" len="sm"/>
          </a:ln>
        </p:spPr>
      </p:pic>
      <p:sp>
        <p:nvSpPr>
          <p:cNvPr id="89092" name="Rectangle 2"/>
          <p:cNvSpPr>
            <a:spLocks noGrp="1" noChangeArrowheads="1"/>
          </p:cNvSpPr>
          <p:nvPr>
            <p:ph type="title"/>
          </p:nvPr>
        </p:nvSpPr>
        <p:spPr>
          <a:xfrm>
            <a:off x="1524000" y="-76200"/>
            <a:ext cx="7162800" cy="1143000"/>
          </a:xfrm>
        </p:spPr>
        <p:txBody>
          <a:bodyPr/>
          <a:lstStyle/>
          <a:p>
            <a:r>
              <a:rPr lang="en-US" smtClean="0"/>
              <a:t>Inverting V-I Floating Load</a:t>
            </a:r>
          </a:p>
        </p:txBody>
      </p:sp>
      <p:sp>
        <p:nvSpPr>
          <p:cNvPr id="89093" name="Text Box 4"/>
          <p:cNvSpPr txBox="1">
            <a:spLocks noChangeArrowheads="1"/>
          </p:cNvSpPr>
          <p:nvPr/>
        </p:nvSpPr>
        <p:spPr bwMode="auto">
          <a:xfrm>
            <a:off x="457200" y="5105400"/>
            <a:ext cx="2971800" cy="641350"/>
          </a:xfrm>
          <a:prstGeom prst="rect">
            <a:avLst/>
          </a:prstGeom>
          <a:noFill/>
          <a:ln w="12700">
            <a:noFill/>
            <a:miter lim="800000"/>
            <a:headEnd type="none" w="sm" len="sm"/>
            <a:tailEnd type="none" w="sm" len="sm"/>
          </a:ln>
        </p:spPr>
        <p:txBody>
          <a:bodyPr wrap="none">
            <a:spAutoFit/>
          </a:bodyPr>
          <a:lstStyle/>
          <a:p>
            <a:r>
              <a:rPr lang="en-US" sz="1800" b="1"/>
              <a:t>IOUT = {-VIN*(RF/RI)} / RS</a:t>
            </a:r>
          </a:p>
          <a:p>
            <a:r>
              <a:rPr lang="en-US" sz="1800" b="1"/>
              <a:t>IOUT = -VIN*{RF/ (RI*RS)}</a:t>
            </a:r>
          </a:p>
        </p:txBody>
      </p:sp>
      <p:sp>
        <p:nvSpPr>
          <p:cNvPr id="89094" name="Text Box 5"/>
          <p:cNvSpPr txBox="1">
            <a:spLocks noChangeArrowheads="1"/>
          </p:cNvSpPr>
          <p:nvPr/>
        </p:nvSpPr>
        <p:spPr bwMode="auto">
          <a:xfrm>
            <a:off x="1828800" y="2381250"/>
            <a:ext cx="576263" cy="361950"/>
          </a:xfrm>
          <a:prstGeom prst="rect">
            <a:avLst/>
          </a:prstGeom>
          <a:noFill/>
          <a:ln w="25400">
            <a:solidFill>
              <a:srgbClr val="800080"/>
            </a:solidFill>
            <a:prstDash val="dash"/>
            <a:miter lim="800000"/>
            <a:headEnd type="none" w="sm" len="sm"/>
            <a:tailEnd type="none" w="sm" len="sm"/>
          </a:ln>
        </p:spPr>
        <p:txBody>
          <a:bodyPr>
            <a:spAutoFit/>
          </a:bodyPr>
          <a:lstStyle/>
          <a:p>
            <a:r>
              <a:rPr lang="en-US" sz="1600" b="1">
                <a:solidFill>
                  <a:srgbClr val="800080"/>
                </a:solidFill>
              </a:rPr>
              <a:t>+5V</a:t>
            </a:r>
          </a:p>
        </p:txBody>
      </p:sp>
      <p:sp>
        <p:nvSpPr>
          <p:cNvPr id="89095" name="Text Box 6"/>
          <p:cNvSpPr txBox="1">
            <a:spLocks noChangeArrowheads="1"/>
          </p:cNvSpPr>
          <p:nvPr/>
        </p:nvSpPr>
        <p:spPr bwMode="auto">
          <a:xfrm>
            <a:off x="6172200" y="3219450"/>
            <a:ext cx="914400" cy="361950"/>
          </a:xfrm>
          <a:prstGeom prst="rect">
            <a:avLst/>
          </a:prstGeom>
          <a:noFill/>
          <a:ln w="25400">
            <a:solidFill>
              <a:srgbClr val="800080"/>
            </a:solidFill>
            <a:prstDash val="dash"/>
            <a:miter lim="800000"/>
            <a:headEnd type="none" w="sm" len="sm"/>
            <a:tailEnd type="none" w="sm" len="sm"/>
          </a:ln>
        </p:spPr>
        <p:txBody>
          <a:bodyPr>
            <a:spAutoFit/>
          </a:bodyPr>
          <a:lstStyle/>
          <a:p>
            <a:r>
              <a:rPr lang="en-US" sz="1600" b="1">
                <a:solidFill>
                  <a:srgbClr val="800080"/>
                </a:solidFill>
              </a:rPr>
              <a:t>-3.03A</a:t>
            </a:r>
          </a:p>
        </p:txBody>
      </p:sp>
      <p:sp>
        <p:nvSpPr>
          <p:cNvPr id="89096" name="Text Box 7"/>
          <p:cNvSpPr txBox="1">
            <a:spLocks noChangeArrowheads="1"/>
          </p:cNvSpPr>
          <p:nvPr/>
        </p:nvSpPr>
        <p:spPr bwMode="auto">
          <a:xfrm>
            <a:off x="1828800" y="3143250"/>
            <a:ext cx="601663"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-5V</a:t>
            </a:r>
          </a:p>
        </p:txBody>
      </p:sp>
      <p:sp>
        <p:nvSpPr>
          <p:cNvPr id="89097" name="Text Box 8"/>
          <p:cNvSpPr txBox="1">
            <a:spLocks noChangeArrowheads="1"/>
          </p:cNvSpPr>
          <p:nvPr/>
        </p:nvSpPr>
        <p:spPr bwMode="auto">
          <a:xfrm>
            <a:off x="6172200" y="3981450"/>
            <a:ext cx="914400"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+3.03A</a:t>
            </a:r>
          </a:p>
        </p:txBody>
      </p:sp>
      <p:sp>
        <p:nvSpPr>
          <p:cNvPr id="89098" name="Text Box 12"/>
          <p:cNvSpPr txBox="1">
            <a:spLocks noChangeArrowheads="1"/>
          </p:cNvSpPr>
          <p:nvPr/>
        </p:nvSpPr>
        <p:spPr bwMode="auto">
          <a:xfrm>
            <a:off x="457200" y="4343400"/>
            <a:ext cx="5619750" cy="701675"/>
          </a:xfrm>
          <a:prstGeom prst="rect">
            <a:avLst/>
          </a:prstGeom>
          <a:noFill/>
          <a:ln w="12700">
            <a:noFill/>
            <a:miter lim="800000"/>
            <a:headEnd type="none" w="sm" len="sm"/>
            <a:tailEnd type="none" w="sm" len="sm"/>
          </a:ln>
        </p:spPr>
        <p:txBody>
          <a:bodyPr>
            <a:spAutoFit/>
          </a:bodyPr>
          <a:lstStyle/>
          <a:p>
            <a:r>
              <a:rPr lang="en-US" sz="2000" b="1">
                <a:solidFill>
                  <a:schemeClr val="accent2"/>
                </a:solidFill>
              </a:rPr>
              <a:t>Op Amp Point of Feedback is VRS</a:t>
            </a:r>
          </a:p>
          <a:p>
            <a:r>
              <a:rPr lang="en-US" sz="2000" b="1">
                <a:solidFill>
                  <a:schemeClr val="accent2"/>
                </a:solidFill>
              </a:rPr>
              <a:t>Op Amp Loop Gain forces VRS = -VIN (RF/RI)</a:t>
            </a:r>
          </a:p>
        </p:txBody>
      </p:sp>
      <p:sp>
        <p:nvSpPr>
          <p:cNvPr id="89099" name="Text Box 19"/>
          <p:cNvSpPr txBox="1">
            <a:spLocks noChangeArrowheads="1"/>
          </p:cNvSpPr>
          <p:nvPr/>
        </p:nvSpPr>
        <p:spPr bwMode="auto">
          <a:xfrm>
            <a:off x="6096000" y="4953000"/>
            <a:ext cx="525463" cy="361950"/>
          </a:xfrm>
          <a:prstGeom prst="rect">
            <a:avLst/>
          </a:prstGeom>
          <a:noFill/>
          <a:ln w="25400">
            <a:solidFill>
              <a:srgbClr val="800080"/>
            </a:solidFill>
            <a:prstDash val="dash"/>
            <a:miter lim="800000"/>
            <a:headEnd type="none" w="sm" len="sm"/>
            <a:tailEnd type="none" w="sm" len="sm"/>
          </a:ln>
        </p:spPr>
        <p:txBody>
          <a:bodyPr wrap="none">
            <a:spAutoFit/>
          </a:bodyPr>
          <a:lstStyle/>
          <a:p>
            <a:r>
              <a:rPr lang="en-US" sz="1600" b="1">
                <a:solidFill>
                  <a:srgbClr val="800080"/>
                </a:solidFill>
              </a:rPr>
              <a:t>-1V</a:t>
            </a:r>
          </a:p>
        </p:txBody>
      </p:sp>
      <p:sp>
        <p:nvSpPr>
          <p:cNvPr id="89100" name="Text Box 20"/>
          <p:cNvSpPr txBox="1">
            <a:spLocks noChangeArrowheads="1"/>
          </p:cNvSpPr>
          <p:nvPr/>
        </p:nvSpPr>
        <p:spPr bwMode="auto">
          <a:xfrm>
            <a:off x="6781800" y="4953000"/>
            <a:ext cx="601663" cy="361950"/>
          </a:xfrm>
          <a:prstGeom prst="rect">
            <a:avLst/>
          </a:prstGeom>
          <a:noFill/>
          <a:ln w="25400">
            <a:solidFill>
              <a:srgbClr val="008000"/>
            </a:solidFill>
            <a:miter lim="800000"/>
            <a:headEnd type="none" w="sm" len="sm"/>
            <a:tailEnd type="none" w="sm" len="sm"/>
          </a:ln>
        </p:spPr>
        <p:txBody>
          <a:bodyPr>
            <a:spAutoFit/>
          </a:bodyPr>
          <a:lstStyle/>
          <a:p>
            <a:r>
              <a:rPr lang="en-US" sz="1600" b="1">
                <a:solidFill>
                  <a:srgbClr val="008000"/>
                </a:solidFill>
              </a:rPr>
              <a:t>+1V</a:t>
            </a:r>
          </a:p>
        </p:txBody>
      </p:sp>
      <p:sp>
        <p:nvSpPr>
          <p:cNvPr id="89101" name="Text Box 21"/>
          <p:cNvSpPr txBox="1">
            <a:spLocks noChangeArrowheads="1"/>
          </p:cNvSpPr>
          <p:nvPr/>
        </p:nvSpPr>
        <p:spPr bwMode="auto">
          <a:xfrm>
            <a:off x="385763" y="5791200"/>
            <a:ext cx="8770937" cy="336550"/>
          </a:xfrm>
          <a:prstGeom prst="rect">
            <a:avLst/>
          </a:prstGeom>
          <a:noFill/>
          <a:ln w="12700">
            <a:noFill/>
            <a:miter lim="800000"/>
            <a:headEnd type="none" w="sm" len="sm"/>
            <a:tailEnd type="none" w="sm" len="sm"/>
          </a:ln>
        </p:spPr>
        <p:txBody>
          <a:bodyPr wrap="none">
            <a:spAutoFit/>
          </a:bodyPr>
          <a:lstStyle/>
          <a:p>
            <a:r>
              <a:rPr lang="en-US" sz="1600" b="1" i="1">
                <a:solidFill>
                  <a:srgbClr val="FF0000"/>
                </a:solidFill>
              </a:rPr>
              <a:t>Stability Analysis &amp; Compensation Techniques similar to Non-Inverting V-I Floating Load</a:t>
            </a:r>
          </a:p>
        </p:txBody>
      </p:sp>
      <p:pic>
        <p:nvPicPr>
          <p:cNvPr id="89102" name="Picture 22"/>
          <p:cNvPicPr>
            <a:picLocks noChangeAspect="1" noChangeArrowheads="1"/>
          </p:cNvPicPr>
          <p:nvPr/>
        </p:nvPicPr>
        <p:blipFill>
          <a:blip r:embed="rId3" cstate="print"/>
          <a:srcRect/>
          <a:stretch>
            <a:fillRect/>
          </a:stretch>
        </p:blipFill>
        <p:spPr bwMode="auto">
          <a:xfrm>
            <a:off x="78486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p:spPr>
        <p:txBody>
          <a:bodyPr/>
          <a:lstStyle/>
          <a:p>
            <a:fld id="{6690BAB3-944B-4798-8186-FA423B4AA30A}" type="slidenum">
              <a:rPr lang="en-US"/>
              <a:pPr/>
              <a:t>61</a:t>
            </a:fld>
            <a:endParaRPr lang="en-US"/>
          </a:p>
        </p:txBody>
      </p:sp>
      <p:sp>
        <p:nvSpPr>
          <p:cNvPr id="90115" name="Rectangle 2"/>
          <p:cNvSpPr>
            <a:spLocks noGrp="1" noChangeArrowheads="1"/>
          </p:cNvSpPr>
          <p:nvPr>
            <p:ph type="title"/>
          </p:nvPr>
        </p:nvSpPr>
        <p:spPr>
          <a:xfrm>
            <a:off x="1371600" y="76200"/>
            <a:ext cx="7162800" cy="1143000"/>
          </a:xfrm>
        </p:spPr>
        <p:txBody>
          <a:bodyPr/>
          <a:lstStyle/>
          <a:p>
            <a:r>
              <a:rPr lang="en-US" sz="2400" smtClean="0"/>
              <a:t> </a:t>
            </a:r>
            <a:r>
              <a:rPr lang="en-US" sz="3200" smtClean="0">
                <a:solidFill>
                  <a:srgbClr val="33CC33"/>
                </a:solidFill>
                <a:latin typeface="Baskerville Old Face" pitchFamily="18" charset="0"/>
              </a:rPr>
              <a:t>Grounded Load V-I</a:t>
            </a:r>
            <a:br>
              <a:rPr lang="en-US" sz="3200" smtClean="0">
                <a:solidFill>
                  <a:srgbClr val="33CC33"/>
                </a:solidFill>
                <a:latin typeface="Baskerville Old Face" pitchFamily="18" charset="0"/>
              </a:rPr>
            </a:br>
            <a:r>
              <a:rPr lang="en-US" sz="3200" smtClean="0">
                <a:solidFill>
                  <a:srgbClr val="33CC33"/>
                </a:solidFill>
                <a:latin typeface="Baskerville Old Face" pitchFamily="18" charset="0"/>
              </a:rPr>
              <a:t>Improved Howland Current Pump</a:t>
            </a:r>
            <a:r>
              <a:rPr lang="en-US" sz="2400" smtClean="0"/>
              <a:t> </a:t>
            </a:r>
          </a:p>
        </p:txBody>
      </p:sp>
      <p:sp>
        <p:nvSpPr>
          <p:cNvPr id="90116" name="Rectangle 3"/>
          <p:cNvSpPr>
            <a:spLocks noGrp="1" noChangeArrowheads="1"/>
          </p:cNvSpPr>
          <p:nvPr>
            <p:ph type="body" idx="1"/>
          </p:nvPr>
        </p:nvSpPr>
        <p:spPr bwMode="auto">
          <a:xfrm>
            <a:off x="1371600" y="1524000"/>
            <a:ext cx="7010400" cy="3124200"/>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Char char="Ø"/>
            </a:pPr>
            <a:r>
              <a:rPr lang="en-US" sz="2800" b="1" i="1" smtClean="0"/>
              <a:t>Basic Topology</a:t>
            </a:r>
          </a:p>
          <a:p>
            <a:pPr>
              <a:buFont typeface="Wingdings" pitchFamily="2" charset="2"/>
              <a:buChar char="Ø"/>
            </a:pPr>
            <a:r>
              <a:rPr lang="en-US" sz="2800" b="1" i="1" smtClean="0"/>
              <a:t>Stability Analysis (w/effects of Ro)</a:t>
            </a:r>
          </a:p>
          <a:p>
            <a:pPr lvl="1">
              <a:buFont typeface="Wingdings" pitchFamily="2" charset="2"/>
              <a:buChar char="ü"/>
            </a:pPr>
            <a:r>
              <a:rPr lang="en-US" sz="2400" b="1" i="1" smtClean="0"/>
              <a:t>1/</a:t>
            </a:r>
            <a:r>
              <a:rPr lang="en-US" sz="2400" b="1" i="1" smtClean="0">
                <a:latin typeface="Symbol" pitchFamily="18" charset="2"/>
              </a:rPr>
              <a:t>b</a:t>
            </a:r>
            <a:r>
              <a:rPr lang="en-US" sz="2400" b="1" i="1" smtClean="0"/>
              <a:t> &amp; Aol Test</a:t>
            </a:r>
          </a:p>
          <a:p>
            <a:pPr lvl="1">
              <a:buFont typeface="Wingdings" pitchFamily="2" charset="2"/>
              <a:buChar char="ü"/>
            </a:pPr>
            <a:r>
              <a:rPr lang="en-US" sz="2400" b="1" i="1" smtClean="0"/>
              <a:t>Loop Gain Test</a:t>
            </a:r>
          </a:p>
          <a:p>
            <a:pPr lvl="1">
              <a:buFont typeface="Wingdings" pitchFamily="2" charset="2"/>
              <a:buChar char="ü"/>
            </a:pPr>
            <a:r>
              <a:rPr lang="en-US" sz="2400" b="1" i="1" smtClean="0"/>
              <a:t>Transient Test</a:t>
            </a:r>
          </a:p>
          <a:p>
            <a:pPr>
              <a:buFont typeface="Wingdings" pitchFamily="2" charset="2"/>
              <a:buChar char="Ø"/>
            </a:pPr>
            <a:r>
              <a:rPr lang="en-US" sz="2800" b="1" i="1" smtClean="0"/>
              <a:t>Small Signal BW for Current Control</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p:spPr>
        <p:txBody>
          <a:bodyPr/>
          <a:lstStyle/>
          <a:p>
            <a:fld id="{71B1F0D1-8E01-40BF-B758-3708178E3BDA}" type="slidenum">
              <a:rPr lang="en-US"/>
              <a:pPr/>
              <a:t>62</a:t>
            </a:fld>
            <a:endParaRPr lang="en-US"/>
          </a:p>
        </p:txBody>
      </p:sp>
      <p:sp>
        <p:nvSpPr>
          <p:cNvPr id="91139" name="Rectangle 2"/>
          <p:cNvSpPr>
            <a:spLocks noGrp="1" noChangeArrowheads="1"/>
          </p:cNvSpPr>
          <p:nvPr>
            <p:ph type="title"/>
          </p:nvPr>
        </p:nvSpPr>
        <p:spPr>
          <a:xfrm>
            <a:off x="1447800" y="-76200"/>
            <a:ext cx="7162800" cy="1143000"/>
          </a:xfrm>
        </p:spPr>
        <p:txBody>
          <a:bodyPr/>
          <a:lstStyle/>
          <a:p>
            <a:r>
              <a:rPr lang="en-US" sz="2400" smtClean="0"/>
              <a:t>Improved Howland Current Pump</a:t>
            </a:r>
            <a:br>
              <a:rPr lang="en-US" sz="2400" smtClean="0"/>
            </a:br>
            <a:r>
              <a:rPr lang="en-US" sz="2400" smtClean="0"/>
              <a:t>IL Accuracy Circuit</a:t>
            </a:r>
          </a:p>
        </p:txBody>
      </p:sp>
      <p:pic>
        <p:nvPicPr>
          <p:cNvPr id="91140" name="Picture 3"/>
          <p:cNvPicPr>
            <a:picLocks noChangeAspect="1" noChangeArrowheads="1"/>
          </p:cNvPicPr>
          <p:nvPr/>
        </p:nvPicPr>
        <p:blipFill>
          <a:blip r:embed="rId2" cstate="print"/>
          <a:srcRect/>
          <a:stretch>
            <a:fillRect/>
          </a:stretch>
        </p:blipFill>
        <p:spPr bwMode="auto">
          <a:xfrm>
            <a:off x="76200" y="1066800"/>
            <a:ext cx="8077200" cy="3916363"/>
          </a:xfrm>
          <a:prstGeom prst="rect">
            <a:avLst/>
          </a:prstGeom>
          <a:noFill/>
          <a:ln w="12700">
            <a:noFill/>
            <a:miter lim="800000"/>
            <a:headEnd type="none" w="sm" len="sm"/>
            <a:tailEnd type="none" w="sm" len="sm"/>
          </a:ln>
        </p:spPr>
      </p:pic>
      <p:sp>
        <p:nvSpPr>
          <p:cNvPr id="91141" name="Text Box 4"/>
          <p:cNvSpPr txBox="1">
            <a:spLocks noChangeArrowheads="1"/>
          </p:cNvSpPr>
          <p:nvPr/>
        </p:nvSpPr>
        <p:spPr bwMode="auto">
          <a:xfrm>
            <a:off x="1143000" y="914400"/>
            <a:ext cx="7737475" cy="396875"/>
          </a:xfrm>
          <a:prstGeom prst="rect">
            <a:avLst/>
          </a:prstGeom>
          <a:noFill/>
          <a:ln w="12700">
            <a:noFill/>
            <a:miter lim="800000"/>
            <a:headEnd type="none" w="sm" len="sm"/>
            <a:tailEnd type="none" w="sm" len="sm"/>
          </a:ln>
        </p:spPr>
        <p:txBody>
          <a:bodyPr wrap="none">
            <a:spAutoFit/>
          </a:bodyPr>
          <a:lstStyle/>
          <a:p>
            <a:r>
              <a:rPr lang="en-US" sz="2000" b="1" i="1">
                <a:solidFill>
                  <a:srgbClr val="FF0000"/>
                </a:solidFill>
              </a:rPr>
              <a:t>RT allows for trim to optimum Z</a:t>
            </a:r>
            <a:r>
              <a:rPr lang="en-US" sz="2000" b="1" i="1" baseline="-25000">
                <a:solidFill>
                  <a:srgbClr val="FF0000"/>
                </a:solidFill>
              </a:rPr>
              <a:t>OUT</a:t>
            </a:r>
            <a:r>
              <a:rPr lang="en-US" sz="2000" b="1" i="1">
                <a:solidFill>
                  <a:srgbClr val="FF0000"/>
                </a:solidFill>
              </a:rPr>
              <a:t> and improved DC Accuracy</a:t>
            </a:r>
          </a:p>
        </p:txBody>
      </p:sp>
      <p:pic>
        <p:nvPicPr>
          <p:cNvPr id="91142" name="Picture 6"/>
          <p:cNvPicPr>
            <a:picLocks noChangeAspect="1" noChangeArrowheads="1"/>
          </p:cNvPicPr>
          <p:nvPr/>
        </p:nvPicPr>
        <p:blipFill>
          <a:blip r:embed="rId3" cstate="print"/>
          <a:srcRect/>
          <a:stretch>
            <a:fillRect/>
          </a:stretch>
        </p:blipFill>
        <p:spPr bwMode="auto">
          <a:xfrm>
            <a:off x="1295400" y="4648200"/>
            <a:ext cx="6172200" cy="1533525"/>
          </a:xfrm>
          <a:prstGeom prst="rect">
            <a:avLst/>
          </a:prstGeom>
          <a:noFill/>
          <a:ln w="25400">
            <a:solidFill>
              <a:srgbClr val="FF0000"/>
            </a:solidFill>
            <a:miter lim="800000"/>
            <a:headEnd type="none" w="sm" len="sm"/>
            <a:tailEnd type="none" w="sm" len="sm"/>
          </a:ln>
        </p:spPr>
      </p:pic>
      <p:pic>
        <p:nvPicPr>
          <p:cNvPr id="91143" name="Picture 8" descr="MCj03326800000[1]"/>
          <p:cNvPicPr>
            <a:picLocks noChangeAspect="1" noChangeArrowheads="1"/>
          </p:cNvPicPr>
          <p:nvPr/>
        </p:nvPicPr>
        <p:blipFill>
          <a:blip r:embed="rId4" cstate="print"/>
          <a:srcRect/>
          <a:stretch>
            <a:fillRect/>
          </a:stretch>
        </p:blipFill>
        <p:spPr bwMode="auto">
          <a:xfrm>
            <a:off x="7848600" y="1447800"/>
            <a:ext cx="99060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p:spPr>
        <p:txBody>
          <a:bodyPr/>
          <a:lstStyle/>
          <a:p>
            <a:fld id="{02D7ABBF-0738-4D07-BDC2-209559CDD319}" type="slidenum">
              <a:rPr lang="en-US"/>
              <a:pPr/>
              <a:t>63</a:t>
            </a:fld>
            <a:endParaRPr lang="en-US"/>
          </a:p>
        </p:txBody>
      </p:sp>
      <p:sp>
        <p:nvSpPr>
          <p:cNvPr id="92163" name="Rectangle 2"/>
          <p:cNvSpPr>
            <a:spLocks noGrp="1" noChangeArrowheads="1"/>
          </p:cNvSpPr>
          <p:nvPr>
            <p:ph type="title"/>
          </p:nvPr>
        </p:nvSpPr>
        <p:spPr>
          <a:xfrm>
            <a:off x="1447800" y="76200"/>
            <a:ext cx="7162800" cy="1143000"/>
          </a:xfrm>
        </p:spPr>
        <p:txBody>
          <a:bodyPr/>
          <a:lstStyle/>
          <a:p>
            <a:r>
              <a:rPr lang="en-US" sz="2400" smtClean="0"/>
              <a:t>Improved Howland Current Pump</a:t>
            </a:r>
            <a:br>
              <a:rPr lang="en-US" sz="2400" smtClean="0"/>
            </a:br>
            <a:r>
              <a:rPr lang="en-US" sz="2400" smtClean="0"/>
              <a:t>V-I DC Accuracy Calculations</a:t>
            </a:r>
          </a:p>
        </p:txBody>
      </p:sp>
      <p:sp>
        <p:nvSpPr>
          <p:cNvPr id="92164" name="Text Box 4"/>
          <p:cNvSpPr txBox="1">
            <a:spLocks noChangeArrowheads="1"/>
          </p:cNvSpPr>
          <p:nvPr/>
        </p:nvSpPr>
        <p:spPr bwMode="auto">
          <a:xfrm>
            <a:off x="728663" y="3781425"/>
            <a:ext cx="7786687" cy="1371600"/>
          </a:xfrm>
          <a:prstGeom prst="rect">
            <a:avLst/>
          </a:prstGeom>
          <a:noFill/>
          <a:ln w="12700">
            <a:noFill/>
            <a:miter lim="800000"/>
            <a:headEnd type="none" w="sm" len="sm"/>
            <a:tailEnd type="none" w="sm" len="sm"/>
          </a:ln>
        </p:spPr>
        <p:txBody>
          <a:bodyPr wrap="none">
            <a:spAutoFit/>
          </a:bodyPr>
          <a:lstStyle/>
          <a:p>
            <a:pPr algn="ctr"/>
            <a:r>
              <a:rPr lang="en-US" sz="2000" b="1">
                <a:solidFill>
                  <a:srgbClr val="FF0000"/>
                </a:solidFill>
              </a:rPr>
              <a:t>1% Resistors (w/RT=0) could yield only 9% Accuracy at T=25</a:t>
            </a:r>
            <a:r>
              <a:rPr lang="en-US" sz="2000" b="1">
                <a:solidFill>
                  <a:srgbClr val="FF0000"/>
                </a:solidFill>
                <a:cs typeface="Arial" charset="0"/>
              </a:rPr>
              <a:t>°</a:t>
            </a:r>
            <a:r>
              <a:rPr lang="en-US" sz="2000" b="1">
                <a:solidFill>
                  <a:srgbClr val="FF0000"/>
                </a:solidFill>
              </a:rPr>
              <a:t>C</a:t>
            </a:r>
          </a:p>
          <a:p>
            <a:pPr algn="ctr"/>
            <a:endParaRPr lang="en-US">
              <a:solidFill>
                <a:srgbClr val="FF0000"/>
              </a:solidFill>
            </a:endParaRPr>
          </a:p>
          <a:p>
            <a:pPr algn="ctr"/>
            <a:r>
              <a:rPr lang="en-US" sz="2000" i="1">
                <a:solidFill>
                  <a:srgbClr val="FF0000"/>
                </a:solidFill>
              </a:rPr>
              <a:t>Still useful for V-I control in Motors/Valves </a:t>
            </a:r>
            <a:r>
              <a:rPr lang="en-US" sz="2000" i="1">
                <a:solidFill>
                  <a:srgbClr val="FF0000"/>
                </a:solidFill>
                <a:sym typeface="Wingdings" pitchFamily="2" charset="2"/>
              </a:rPr>
              <a:t> V-Torque Control</a:t>
            </a:r>
          </a:p>
          <a:p>
            <a:pPr algn="ctr"/>
            <a:r>
              <a:rPr lang="en-US" sz="2000" i="1">
                <a:solidFill>
                  <a:srgbClr val="FF0000"/>
                </a:solidFill>
                <a:sym typeface="Wingdings" pitchFamily="2" charset="2"/>
              </a:rPr>
              <a:t>	Outer position feedback adjusts V for final position</a:t>
            </a:r>
            <a:endParaRPr lang="en-US" sz="2000" i="1">
              <a:solidFill>
                <a:srgbClr val="FF0000"/>
              </a:solidFill>
            </a:endParaRPr>
          </a:p>
        </p:txBody>
      </p:sp>
      <p:pic>
        <p:nvPicPr>
          <p:cNvPr id="92165" name="Picture 5"/>
          <p:cNvPicPr>
            <a:picLocks noChangeAspect="1" noChangeArrowheads="1"/>
          </p:cNvPicPr>
          <p:nvPr/>
        </p:nvPicPr>
        <p:blipFill>
          <a:blip r:embed="rId2" cstate="print"/>
          <a:srcRect/>
          <a:stretch>
            <a:fillRect/>
          </a:stretch>
        </p:blipFill>
        <p:spPr bwMode="auto">
          <a:xfrm>
            <a:off x="152400" y="1371600"/>
            <a:ext cx="8763000" cy="2120900"/>
          </a:xfrm>
          <a:prstGeom prst="rect">
            <a:avLst/>
          </a:prstGeom>
          <a:noFill/>
          <a:ln w="12700">
            <a:noFill/>
            <a:miter lim="800000"/>
            <a:headEnd type="none" w="sm" len="sm"/>
            <a:tailEnd type="none" w="sm" len="sm"/>
          </a:ln>
        </p:spPr>
      </p:pic>
      <p:pic>
        <p:nvPicPr>
          <p:cNvPr id="92166" name="Picture 6" descr="MCj03326800000[1]"/>
          <p:cNvPicPr>
            <a:picLocks noChangeAspect="1" noChangeArrowheads="1"/>
          </p:cNvPicPr>
          <p:nvPr/>
        </p:nvPicPr>
        <p:blipFill>
          <a:blip r:embed="rId3" cstate="print"/>
          <a:srcRect/>
          <a:stretch>
            <a:fillRect/>
          </a:stretch>
        </p:blipFill>
        <p:spPr bwMode="auto">
          <a:xfrm>
            <a:off x="381000" y="5105400"/>
            <a:ext cx="990600" cy="900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p:spPr>
        <p:txBody>
          <a:bodyPr/>
          <a:lstStyle/>
          <a:p>
            <a:fld id="{FE766BBD-4BB1-4899-B843-DD8AAE557CAC}" type="slidenum">
              <a:rPr lang="en-US"/>
              <a:pPr/>
              <a:t>64</a:t>
            </a:fld>
            <a:endParaRPr lang="en-US"/>
          </a:p>
        </p:txBody>
      </p:sp>
      <p:sp>
        <p:nvSpPr>
          <p:cNvPr id="93187" name="Rectangle 2"/>
          <p:cNvSpPr>
            <a:spLocks noGrp="1" noChangeArrowheads="1"/>
          </p:cNvSpPr>
          <p:nvPr>
            <p:ph type="title"/>
          </p:nvPr>
        </p:nvSpPr>
        <p:spPr>
          <a:xfrm>
            <a:off x="1447800" y="0"/>
            <a:ext cx="7162800" cy="1143000"/>
          </a:xfrm>
        </p:spPr>
        <p:txBody>
          <a:bodyPr/>
          <a:lstStyle/>
          <a:p>
            <a:r>
              <a:rPr lang="en-US" sz="2400" smtClean="0"/>
              <a:t>Improved Howland Current Pump</a:t>
            </a:r>
            <a:br>
              <a:rPr lang="en-US" sz="2400" smtClean="0"/>
            </a:br>
            <a:r>
              <a:rPr lang="en-US" sz="2400" smtClean="0"/>
              <a:t>General Equation</a:t>
            </a:r>
          </a:p>
        </p:txBody>
      </p:sp>
      <p:pic>
        <p:nvPicPr>
          <p:cNvPr id="93188" name="Picture 7"/>
          <p:cNvPicPr>
            <a:picLocks noChangeAspect="1" noChangeArrowheads="1"/>
          </p:cNvPicPr>
          <p:nvPr/>
        </p:nvPicPr>
        <p:blipFill>
          <a:blip r:embed="rId2" cstate="print"/>
          <a:srcRect/>
          <a:stretch>
            <a:fillRect/>
          </a:stretch>
        </p:blipFill>
        <p:spPr bwMode="auto">
          <a:xfrm>
            <a:off x="228600" y="1143000"/>
            <a:ext cx="4038600" cy="1249363"/>
          </a:xfrm>
          <a:prstGeom prst="rect">
            <a:avLst/>
          </a:prstGeom>
          <a:noFill/>
          <a:ln w="25400">
            <a:solidFill>
              <a:srgbClr val="FF0000"/>
            </a:solidFill>
            <a:miter lim="800000"/>
            <a:headEnd type="none" w="sm" len="sm"/>
            <a:tailEnd type="none" w="sm" len="sm"/>
          </a:ln>
        </p:spPr>
      </p:pic>
      <p:pic>
        <p:nvPicPr>
          <p:cNvPr id="93189" name="Picture 9" descr="MCj03326800000[1]"/>
          <p:cNvPicPr>
            <a:picLocks noChangeAspect="1" noChangeArrowheads="1"/>
          </p:cNvPicPr>
          <p:nvPr/>
        </p:nvPicPr>
        <p:blipFill>
          <a:blip r:embed="rId3" cstate="print"/>
          <a:srcRect/>
          <a:stretch>
            <a:fillRect/>
          </a:stretch>
        </p:blipFill>
        <p:spPr bwMode="auto">
          <a:xfrm>
            <a:off x="381000" y="3048000"/>
            <a:ext cx="990600" cy="900113"/>
          </a:xfrm>
          <a:prstGeom prst="rect">
            <a:avLst/>
          </a:prstGeom>
          <a:noFill/>
          <a:ln w="9525">
            <a:noFill/>
            <a:miter lim="800000"/>
            <a:headEnd/>
            <a:tailEnd/>
          </a:ln>
        </p:spPr>
      </p:pic>
      <p:pic>
        <p:nvPicPr>
          <p:cNvPr id="93190" name="Picture 10"/>
          <p:cNvPicPr>
            <a:picLocks noChangeAspect="1" noChangeArrowheads="1"/>
          </p:cNvPicPr>
          <p:nvPr/>
        </p:nvPicPr>
        <p:blipFill>
          <a:blip r:embed="rId4" cstate="print"/>
          <a:srcRect/>
          <a:stretch>
            <a:fillRect/>
          </a:stretch>
        </p:blipFill>
        <p:spPr bwMode="auto">
          <a:xfrm>
            <a:off x="2247900" y="1905000"/>
            <a:ext cx="6896100" cy="4403725"/>
          </a:xfrm>
          <a:prstGeom prst="rect">
            <a:avLst/>
          </a:prstGeom>
          <a:noFill/>
          <a:ln w="12700">
            <a:noFill/>
            <a:miter lim="800000"/>
            <a:headEnd type="none" w="sm" len="sm"/>
            <a:tailEnd type="none" w="sm" len="sm"/>
          </a:ln>
        </p:spPr>
      </p:pic>
      <p:sp>
        <p:nvSpPr>
          <p:cNvPr id="93191" name="Text Box 11"/>
          <p:cNvSpPr txBox="1">
            <a:spLocks noChangeArrowheads="1"/>
          </p:cNvSpPr>
          <p:nvPr/>
        </p:nvSpPr>
        <p:spPr bwMode="auto">
          <a:xfrm>
            <a:off x="4548188" y="1190625"/>
            <a:ext cx="2824162" cy="396875"/>
          </a:xfrm>
          <a:prstGeom prst="rect">
            <a:avLst/>
          </a:prstGeom>
          <a:noFill/>
          <a:ln w="12700">
            <a:noFill/>
            <a:miter lim="800000"/>
            <a:headEnd type="none" w="sm" len="sm"/>
            <a:tailEnd type="none" w="sm" len="sm"/>
          </a:ln>
        </p:spPr>
        <p:txBody>
          <a:bodyPr wrap="none">
            <a:spAutoFit/>
          </a:bodyPr>
          <a:lstStyle/>
          <a:p>
            <a:r>
              <a:rPr lang="en-US" sz="2000" b="1" i="1">
                <a:solidFill>
                  <a:srgbClr val="FF0000"/>
                </a:solidFill>
              </a:rPr>
              <a:t>Set RX=RF and RZ=RI</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p:spPr>
        <p:txBody>
          <a:bodyPr/>
          <a:lstStyle/>
          <a:p>
            <a:fld id="{3F11694B-B75D-4452-ABA9-169E6DA39702}" type="slidenum">
              <a:rPr lang="en-US"/>
              <a:pPr/>
              <a:t>65</a:t>
            </a:fld>
            <a:endParaRPr lang="en-US"/>
          </a:p>
        </p:txBody>
      </p:sp>
      <p:sp>
        <p:nvSpPr>
          <p:cNvPr id="94211" name="Rectangle 2"/>
          <p:cNvSpPr>
            <a:spLocks noGrp="1" noChangeArrowheads="1"/>
          </p:cNvSpPr>
          <p:nvPr>
            <p:ph type="title"/>
          </p:nvPr>
        </p:nvSpPr>
        <p:spPr>
          <a:xfrm>
            <a:off x="1447800" y="0"/>
            <a:ext cx="7162800" cy="1143000"/>
          </a:xfrm>
        </p:spPr>
        <p:txBody>
          <a:bodyPr/>
          <a:lstStyle/>
          <a:p>
            <a:r>
              <a:rPr lang="en-US" sz="2400" smtClean="0"/>
              <a:t>Improved Howland Current Pump</a:t>
            </a:r>
            <a:br>
              <a:rPr lang="en-US" sz="2400" smtClean="0"/>
            </a:br>
            <a:r>
              <a:rPr lang="en-US" sz="2400" smtClean="0"/>
              <a:t>Simplified Equation</a:t>
            </a:r>
          </a:p>
        </p:txBody>
      </p:sp>
      <p:pic>
        <p:nvPicPr>
          <p:cNvPr id="94212" name="Picture 3"/>
          <p:cNvPicPr>
            <a:picLocks noChangeAspect="1" noChangeArrowheads="1"/>
          </p:cNvPicPr>
          <p:nvPr/>
        </p:nvPicPr>
        <p:blipFill>
          <a:blip r:embed="rId2" cstate="print"/>
          <a:srcRect/>
          <a:stretch>
            <a:fillRect/>
          </a:stretch>
        </p:blipFill>
        <p:spPr bwMode="auto">
          <a:xfrm>
            <a:off x="1752600" y="1524000"/>
            <a:ext cx="7391400" cy="4718050"/>
          </a:xfrm>
          <a:prstGeom prst="rect">
            <a:avLst/>
          </a:prstGeom>
          <a:noFill/>
          <a:ln w="12700">
            <a:noFill/>
            <a:miter lim="800000"/>
            <a:headEnd type="none" w="sm" len="sm"/>
            <a:tailEnd type="none" w="sm" len="sm"/>
          </a:ln>
        </p:spPr>
      </p:pic>
      <p:pic>
        <p:nvPicPr>
          <p:cNvPr id="94213" name="Picture 4"/>
          <p:cNvPicPr>
            <a:picLocks noChangeAspect="1" noChangeArrowheads="1"/>
          </p:cNvPicPr>
          <p:nvPr/>
        </p:nvPicPr>
        <p:blipFill>
          <a:blip r:embed="rId3" cstate="print"/>
          <a:srcRect/>
          <a:stretch>
            <a:fillRect/>
          </a:stretch>
        </p:blipFill>
        <p:spPr bwMode="auto">
          <a:xfrm>
            <a:off x="381000" y="1295400"/>
            <a:ext cx="3429000" cy="1512888"/>
          </a:xfrm>
          <a:prstGeom prst="rect">
            <a:avLst/>
          </a:prstGeom>
          <a:noFill/>
          <a:ln w="25400">
            <a:solidFill>
              <a:srgbClr val="FF0000"/>
            </a:solidFill>
            <a:miter lim="800000"/>
            <a:headEnd type="none" w="sm" len="sm"/>
            <a:tailEnd type="none" w="sm" len="sm"/>
          </a:ln>
        </p:spPr>
      </p:pic>
      <p:pic>
        <p:nvPicPr>
          <p:cNvPr id="94214" name="Picture 6" descr="j0098039"/>
          <p:cNvPicPr>
            <a:picLocks noChangeAspect="1" noChangeArrowheads="1"/>
          </p:cNvPicPr>
          <p:nvPr/>
        </p:nvPicPr>
        <p:blipFill>
          <a:blip r:embed="rId4" cstate="print"/>
          <a:srcRect/>
          <a:stretch>
            <a:fillRect/>
          </a:stretch>
        </p:blipFill>
        <p:spPr bwMode="auto">
          <a:xfrm>
            <a:off x="457200" y="30480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p:cNvSpPr>
            <a:spLocks noGrp="1"/>
          </p:cNvSpPr>
          <p:nvPr>
            <p:ph type="sldNum" sz="quarter" idx="10"/>
          </p:nvPr>
        </p:nvSpPr>
        <p:spPr>
          <a:noFill/>
        </p:spPr>
        <p:txBody>
          <a:bodyPr/>
          <a:lstStyle/>
          <a:p>
            <a:fld id="{882BE6DE-C01F-4AE2-89A4-B3C5AEE5826F}" type="slidenum">
              <a:rPr lang="en-US"/>
              <a:pPr/>
              <a:t>66</a:t>
            </a:fld>
            <a:endParaRPr lang="en-US"/>
          </a:p>
        </p:txBody>
      </p:sp>
      <p:pic>
        <p:nvPicPr>
          <p:cNvPr id="95235" name="Picture 4"/>
          <p:cNvPicPr>
            <a:picLocks noChangeAspect="1" noChangeArrowheads="1"/>
          </p:cNvPicPr>
          <p:nvPr/>
        </p:nvPicPr>
        <p:blipFill>
          <a:blip r:embed="rId2" cstate="print"/>
          <a:srcRect/>
          <a:stretch>
            <a:fillRect/>
          </a:stretch>
        </p:blipFill>
        <p:spPr bwMode="auto">
          <a:xfrm>
            <a:off x="990600" y="609600"/>
            <a:ext cx="8001000" cy="5118100"/>
          </a:xfrm>
          <a:prstGeom prst="rect">
            <a:avLst/>
          </a:prstGeom>
          <a:noFill/>
          <a:ln w="12700">
            <a:noFill/>
            <a:miter lim="800000"/>
            <a:headEnd type="none" w="sm" len="sm"/>
            <a:tailEnd type="none" w="sm" len="sm"/>
          </a:ln>
        </p:spPr>
      </p:pic>
      <p:sp>
        <p:nvSpPr>
          <p:cNvPr id="95236" name="Rectangle 2"/>
          <p:cNvSpPr>
            <a:spLocks noGrp="1" noChangeArrowheads="1"/>
          </p:cNvSpPr>
          <p:nvPr>
            <p:ph type="title"/>
          </p:nvPr>
        </p:nvSpPr>
        <p:spPr>
          <a:xfrm>
            <a:off x="1143000" y="0"/>
            <a:ext cx="7162800" cy="1143000"/>
          </a:xfrm>
        </p:spPr>
        <p:txBody>
          <a:bodyPr/>
          <a:lstStyle/>
          <a:p>
            <a:r>
              <a:rPr lang="en-US" smtClean="0"/>
              <a:t>Improved Howland AC Analysis</a:t>
            </a:r>
          </a:p>
        </p:txBody>
      </p:sp>
      <p:sp>
        <p:nvSpPr>
          <p:cNvPr id="95237" name="Text Box 5"/>
          <p:cNvSpPr txBox="1">
            <a:spLocks noChangeArrowheads="1"/>
          </p:cNvSpPr>
          <p:nvPr/>
        </p:nvSpPr>
        <p:spPr bwMode="auto">
          <a:xfrm>
            <a:off x="1371600" y="5486400"/>
            <a:ext cx="6934200" cy="701675"/>
          </a:xfrm>
          <a:prstGeom prst="rect">
            <a:avLst/>
          </a:prstGeom>
          <a:noFill/>
          <a:ln w="12700">
            <a:noFill/>
            <a:miter lim="800000"/>
            <a:headEnd type="none" w="sm" len="sm"/>
            <a:tailEnd type="none" w="sm" len="sm"/>
          </a:ln>
        </p:spPr>
        <p:txBody>
          <a:bodyPr>
            <a:spAutoFit/>
          </a:bodyPr>
          <a:lstStyle/>
          <a:p>
            <a:r>
              <a:rPr lang="en-US" sz="2000" b="1" i="1"/>
              <a:t>Op Amp sees differential [(-IN) – (+IN)] feedback</a:t>
            </a:r>
          </a:p>
          <a:p>
            <a:r>
              <a:rPr lang="en-US" sz="2000" b="1" i="1">
                <a:solidFill>
                  <a:srgbClr val="008000"/>
                </a:solidFill>
                <a:latin typeface="Symbol" pitchFamily="18" charset="2"/>
              </a:rPr>
              <a:t>b</a:t>
            </a:r>
            <a:r>
              <a:rPr lang="en-US" sz="2000" b="1" i="1">
                <a:solidFill>
                  <a:srgbClr val="008000"/>
                </a:solidFill>
              </a:rPr>
              <a:t> </a:t>
            </a:r>
            <a:r>
              <a:rPr lang="en-US" sz="2000" b="1" i="1"/>
              <a:t>=</a:t>
            </a:r>
            <a:r>
              <a:rPr lang="en-US" sz="2000" b="1" i="1">
                <a:solidFill>
                  <a:srgbClr val="FF0000"/>
                </a:solidFill>
              </a:rPr>
              <a:t> </a:t>
            </a:r>
            <a:r>
              <a:rPr lang="en-US" sz="2000" b="1" i="1">
                <a:solidFill>
                  <a:srgbClr val="FF0000"/>
                </a:solidFill>
                <a:latin typeface="Symbol" pitchFamily="18" charset="2"/>
              </a:rPr>
              <a:t>b</a:t>
            </a:r>
            <a:r>
              <a:rPr lang="en-US" sz="2000" b="1" i="1">
                <a:solidFill>
                  <a:srgbClr val="FF0000"/>
                </a:solidFill>
              </a:rPr>
              <a:t>- </a:t>
            </a:r>
            <a:r>
              <a:rPr lang="en-US" sz="2000" b="1" i="1"/>
              <a:t>-</a:t>
            </a:r>
            <a:r>
              <a:rPr lang="en-US" sz="2000" b="1" i="1">
                <a:solidFill>
                  <a:srgbClr val="FF0000"/>
                </a:solidFill>
              </a:rPr>
              <a:t> </a:t>
            </a:r>
            <a:r>
              <a:rPr lang="en-US" sz="2000" b="1" i="1">
                <a:solidFill>
                  <a:schemeClr val="accent2"/>
                </a:solidFill>
                <a:latin typeface="Symbol" pitchFamily="18" charset="2"/>
              </a:rPr>
              <a:t>b</a:t>
            </a:r>
            <a:r>
              <a:rPr lang="en-US" sz="2000" b="1" i="1">
                <a:solidFill>
                  <a:schemeClr val="accent2"/>
                </a:solidFill>
              </a:rPr>
              <a:t>+ </a:t>
            </a:r>
            <a:r>
              <a:rPr lang="en-US" sz="2000" b="1" i="1"/>
              <a:t>(Must be positive number else oscillation!)</a:t>
            </a:r>
          </a:p>
        </p:txBody>
      </p:sp>
      <p:pic>
        <p:nvPicPr>
          <p:cNvPr id="95238" name="Picture 6" descr="EN00268_[1]"/>
          <p:cNvPicPr>
            <a:picLocks noChangeAspect="1" noChangeArrowheads="1"/>
          </p:cNvPicPr>
          <p:nvPr/>
        </p:nvPicPr>
        <p:blipFill>
          <a:blip r:embed="rId3" cstate="print"/>
          <a:srcRect/>
          <a:stretch>
            <a:fillRect/>
          </a:stretch>
        </p:blipFill>
        <p:spPr bwMode="auto">
          <a:xfrm>
            <a:off x="7924800" y="152400"/>
            <a:ext cx="914400" cy="693738"/>
          </a:xfrm>
          <a:prstGeom prst="rect">
            <a:avLst/>
          </a:prstGeom>
          <a:noFill/>
          <a:ln w="9525">
            <a:noFill/>
            <a:miter lim="800000"/>
            <a:headEnd/>
            <a:tailEnd/>
          </a:ln>
        </p:spPr>
      </p:pic>
      <p:sp>
        <p:nvSpPr>
          <p:cNvPr id="95239" name="Text Box 7"/>
          <p:cNvSpPr txBox="1">
            <a:spLocks noChangeArrowheads="1"/>
          </p:cNvSpPr>
          <p:nvPr/>
        </p:nvSpPr>
        <p:spPr bwMode="auto">
          <a:xfrm>
            <a:off x="4724400" y="4648200"/>
            <a:ext cx="420688"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RF</a:t>
            </a:r>
          </a:p>
        </p:txBody>
      </p:sp>
      <p:sp>
        <p:nvSpPr>
          <p:cNvPr id="95240" name="Text Box 8"/>
          <p:cNvSpPr txBox="1">
            <a:spLocks noChangeArrowheads="1"/>
          </p:cNvSpPr>
          <p:nvPr/>
        </p:nvSpPr>
        <p:spPr bwMode="auto">
          <a:xfrm>
            <a:off x="2703513" y="3429000"/>
            <a:ext cx="420687" cy="304800"/>
          </a:xfrm>
          <a:prstGeom prst="rect">
            <a:avLst/>
          </a:prstGeom>
          <a:noFill/>
          <a:ln w="12700">
            <a:noFill/>
            <a:miter lim="800000"/>
            <a:headEnd type="none" w="sm" len="sm"/>
            <a:tailEnd type="none" w="sm" len="sm"/>
          </a:ln>
        </p:spPr>
        <p:txBody>
          <a:bodyPr>
            <a:spAutoFit/>
          </a:bodyPr>
          <a:lstStyle/>
          <a:p>
            <a:r>
              <a:rPr lang="en-US" sz="1400" b="1">
                <a:solidFill>
                  <a:srgbClr val="FF0000"/>
                </a:solidFill>
              </a:rPr>
              <a:t>RI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p:spPr>
        <p:txBody>
          <a:bodyPr/>
          <a:lstStyle/>
          <a:p>
            <a:fld id="{520A98DE-ADF4-4795-95C9-DBCAEA92C1D3}" type="slidenum">
              <a:rPr lang="en-US"/>
              <a:pPr/>
              <a:t>67</a:t>
            </a:fld>
            <a:endParaRPr lang="en-US"/>
          </a:p>
        </p:txBody>
      </p:sp>
      <p:sp>
        <p:nvSpPr>
          <p:cNvPr id="96259" name="Rectangle 2"/>
          <p:cNvSpPr>
            <a:spLocks noGrp="1" noChangeArrowheads="1"/>
          </p:cNvSpPr>
          <p:nvPr>
            <p:ph type="title"/>
          </p:nvPr>
        </p:nvSpPr>
        <p:spPr>
          <a:xfrm>
            <a:off x="1371600" y="76200"/>
            <a:ext cx="7162800" cy="1143000"/>
          </a:xfrm>
        </p:spPr>
        <p:txBody>
          <a:bodyPr/>
          <a:lstStyle/>
          <a:p>
            <a:r>
              <a:rPr lang="en-US" smtClean="0"/>
              <a:t>Improved Howland AC Analysis</a:t>
            </a:r>
          </a:p>
        </p:txBody>
      </p:sp>
      <p:pic>
        <p:nvPicPr>
          <p:cNvPr id="96260" name="Picture 3"/>
          <p:cNvPicPr>
            <a:picLocks noChangeAspect="1" noChangeArrowheads="1"/>
          </p:cNvPicPr>
          <p:nvPr/>
        </p:nvPicPr>
        <p:blipFill>
          <a:blip r:embed="rId2" cstate="print"/>
          <a:srcRect/>
          <a:stretch>
            <a:fillRect/>
          </a:stretch>
        </p:blipFill>
        <p:spPr bwMode="auto">
          <a:xfrm>
            <a:off x="1219200" y="1600200"/>
            <a:ext cx="4167188" cy="3903663"/>
          </a:xfrm>
          <a:prstGeom prst="rect">
            <a:avLst/>
          </a:prstGeom>
          <a:noFill/>
          <a:ln w="12700">
            <a:noFill/>
            <a:miter lim="800000"/>
            <a:headEnd type="none" w="sm" len="sm"/>
            <a:tailEnd type="none" w="sm" len="sm"/>
          </a:ln>
        </p:spPr>
      </p:pic>
      <p:pic>
        <p:nvPicPr>
          <p:cNvPr id="96261" name="Picture 4"/>
          <p:cNvPicPr>
            <a:picLocks noChangeAspect="1" noChangeArrowheads="1"/>
          </p:cNvPicPr>
          <p:nvPr/>
        </p:nvPicPr>
        <p:blipFill>
          <a:blip r:embed="rId3" cstate="print"/>
          <a:srcRect/>
          <a:stretch>
            <a:fillRect/>
          </a:stretch>
        </p:blipFill>
        <p:spPr bwMode="auto">
          <a:xfrm>
            <a:off x="4419600" y="1905000"/>
            <a:ext cx="4114800" cy="1155700"/>
          </a:xfrm>
          <a:prstGeom prst="rect">
            <a:avLst/>
          </a:prstGeom>
          <a:noFill/>
          <a:ln w="12700">
            <a:noFill/>
            <a:miter lim="800000"/>
            <a:headEnd type="none" w="sm" len="sm"/>
            <a:tailEnd type="none" w="sm" len="sm"/>
          </a:ln>
        </p:spPr>
      </p:pic>
      <p:pic>
        <p:nvPicPr>
          <p:cNvPr id="96262" name="Picture 5" descr="EN00268_[1]"/>
          <p:cNvPicPr>
            <a:picLocks noChangeAspect="1" noChangeArrowheads="1"/>
          </p:cNvPicPr>
          <p:nvPr/>
        </p:nvPicPr>
        <p:blipFill>
          <a:blip r:embed="rId4" cstate="print"/>
          <a:srcRect/>
          <a:stretch>
            <a:fillRect/>
          </a:stretch>
        </p:blipFill>
        <p:spPr bwMode="auto">
          <a:xfrm>
            <a:off x="79248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3"/>
          <p:cNvSpPr>
            <a:spLocks noGrp="1"/>
          </p:cNvSpPr>
          <p:nvPr>
            <p:ph type="sldNum" sz="quarter" idx="10"/>
          </p:nvPr>
        </p:nvSpPr>
        <p:spPr>
          <a:noFill/>
        </p:spPr>
        <p:txBody>
          <a:bodyPr/>
          <a:lstStyle/>
          <a:p>
            <a:fld id="{DB1481FA-133F-4057-958D-F7962F95CB9B}" type="slidenum">
              <a:rPr lang="en-US"/>
              <a:pPr/>
              <a:t>68</a:t>
            </a:fld>
            <a:endParaRPr lang="en-US"/>
          </a:p>
        </p:txBody>
      </p:sp>
      <p:sp>
        <p:nvSpPr>
          <p:cNvPr id="97283" name="Rectangle 2"/>
          <p:cNvSpPr>
            <a:spLocks noGrp="1" noChangeArrowheads="1"/>
          </p:cNvSpPr>
          <p:nvPr>
            <p:ph type="title"/>
          </p:nvPr>
        </p:nvSpPr>
        <p:spPr>
          <a:xfrm>
            <a:off x="1447800" y="0"/>
            <a:ext cx="7162800" cy="1143000"/>
          </a:xfrm>
        </p:spPr>
        <p:txBody>
          <a:bodyPr/>
          <a:lstStyle/>
          <a:p>
            <a:r>
              <a:rPr lang="en-US" sz="2400" smtClean="0"/>
              <a:t>Improved Howland AC Analysis</a:t>
            </a:r>
            <a:br>
              <a:rPr lang="en-US" sz="2400" smtClean="0"/>
            </a:br>
            <a:r>
              <a:rPr lang="en-US" sz="2400" smtClean="0"/>
              <a:t>Include Effects of RO</a:t>
            </a:r>
          </a:p>
        </p:txBody>
      </p:sp>
      <p:pic>
        <p:nvPicPr>
          <p:cNvPr id="97284" name="Picture 5"/>
          <p:cNvPicPr>
            <a:picLocks noChangeAspect="1" noChangeArrowheads="1"/>
          </p:cNvPicPr>
          <p:nvPr/>
        </p:nvPicPr>
        <p:blipFill>
          <a:blip r:embed="rId2" cstate="print"/>
          <a:srcRect l="2499" r="2499"/>
          <a:stretch>
            <a:fillRect/>
          </a:stretch>
        </p:blipFill>
        <p:spPr bwMode="auto">
          <a:xfrm>
            <a:off x="152400" y="1295400"/>
            <a:ext cx="8763000" cy="4243388"/>
          </a:xfrm>
          <a:prstGeom prst="rect">
            <a:avLst/>
          </a:prstGeom>
          <a:noFill/>
          <a:ln w="12700">
            <a:noFill/>
            <a:miter lim="800000"/>
            <a:headEnd type="none" w="sm" len="sm"/>
            <a:tailEnd type="none" w="sm" len="sm"/>
          </a:ln>
        </p:spPr>
      </p:pic>
      <p:pic>
        <p:nvPicPr>
          <p:cNvPr id="97285" name="Picture 6" descr="EN00268_[1]"/>
          <p:cNvPicPr>
            <a:picLocks noChangeAspect="1" noChangeArrowheads="1"/>
          </p:cNvPicPr>
          <p:nvPr/>
        </p:nvPicPr>
        <p:blipFill>
          <a:blip r:embed="rId3" cstate="print"/>
          <a:srcRect/>
          <a:stretch>
            <a:fillRect/>
          </a:stretch>
        </p:blipFill>
        <p:spPr bwMode="auto">
          <a:xfrm>
            <a:off x="7924800" y="152400"/>
            <a:ext cx="914400" cy="693738"/>
          </a:xfrm>
          <a:prstGeom prst="rect">
            <a:avLst/>
          </a:prstGeom>
          <a:noFill/>
          <a:ln w="9525">
            <a:noFill/>
            <a:miter lim="800000"/>
            <a:headEnd/>
            <a:tailEnd/>
          </a:ln>
        </p:spPr>
      </p:pic>
      <p:sp>
        <p:nvSpPr>
          <p:cNvPr id="97286" name="Text Box 7"/>
          <p:cNvSpPr txBox="1">
            <a:spLocks noChangeArrowheads="1"/>
          </p:cNvSpPr>
          <p:nvPr/>
        </p:nvSpPr>
        <p:spPr bwMode="auto">
          <a:xfrm>
            <a:off x="3200400" y="5181600"/>
            <a:ext cx="387350" cy="274638"/>
          </a:xfrm>
          <a:prstGeom prst="rect">
            <a:avLst/>
          </a:prstGeom>
          <a:noFill/>
          <a:ln w="12700">
            <a:noFill/>
            <a:miter lim="800000"/>
            <a:headEnd type="none" w="sm" len="sm"/>
            <a:tailEnd type="none" w="sm" len="sm"/>
          </a:ln>
        </p:spPr>
        <p:txBody>
          <a:bodyPr wrap="none">
            <a:spAutoFit/>
          </a:bodyPr>
          <a:lstStyle/>
          <a:p>
            <a:r>
              <a:rPr lang="en-US" sz="1200" b="1">
                <a:solidFill>
                  <a:srgbClr val="FF0000"/>
                </a:solidFill>
              </a:rPr>
              <a:t>RF</a:t>
            </a:r>
          </a:p>
        </p:txBody>
      </p:sp>
      <p:sp>
        <p:nvSpPr>
          <p:cNvPr id="97287" name="Text Box 8"/>
          <p:cNvSpPr txBox="1">
            <a:spLocks noChangeArrowheads="1"/>
          </p:cNvSpPr>
          <p:nvPr/>
        </p:nvSpPr>
        <p:spPr bwMode="auto">
          <a:xfrm>
            <a:off x="1492250" y="3154363"/>
            <a:ext cx="336550" cy="274637"/>
          </a:xfrm>
          <a:prstGeom prst="rect">
            <a:avLst/>
          </a:prstGeom>
          <a:noFill/>
          <a:ln w="12700">
            <a:noFill/>
            <a:miter lim="800000"/>
            <a:headEnd type="none" w="sm" len="sm"/>
            <a:tailEnd type="none" w="sm" len="sm"/>
          </a:ln>
        </p:spPr>
        <p:txBody>
          <a:bodyPr wrap="none">
            <a:spAutoFit/>
          </a:bodyPr>
          <a:lstStyle/>
          <a:p>
            <a:r>
              <a:rPr lang="en-US" sz="1200" b="1">
                <a:solidFill>
                  <a:srgbClr val="FF0000"/>
                </a:solidFill>
              </a:rPr>
              <a:t>RI</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p:spPr>
        <p:txBody>
          <a:bodyPr/>
          <a:lstStyle/>
          <a:p>
            <a:fld id="{007202B8-DDD7-4C18-BF75-6F4EB3409085}" type="slidenum">
              <a:rPr lang="en-US"/>
              <a:pPr/>
              <a:t>69</a:t>
            </a:fld>
            <a:endParaRPr lang="en-US"/>
          </a:p>
        </p:txBody>
      </p:sp>
      <p:sp>
        <p:nvSpPr>
          <p:cNvPr id="98307" name="Rectangle 2"/>
          <p:cNvSpPr>
            <a:spLocks noGrp="1" noChangeArrowheads="1"/>
          </p:cNvSpPr>
          <p:nvPr>
            <p:ph type="title"/>
          </p:nvPr>
        </p:nvSpPr>
        <p:spPr>
          <a:xfrm>
            <a:off x="1524000" y="-76200"/>
            <a:ext cx="7162800" cy="1143000"/>
          </a:xfrm>
        </p:spPr>
        <p:txBody>
          <a:bodyPr/>
          <a:lstStyle/>
          <a:p>
            <a:r>
              <a:rPr lang="en-US" smtClean="0"/>
              <a:t>Improved Howland </a:t>
            </a:r>
            <a:r>
              <a:rPr lang="en-US" smtClean="0">
                <a:latin typeface="Symbol" pitchFamily="18" charset="2"/>
              </a:rPr>
              <a:t>b</a:t>
            </a:r>
            <a:r>
              <a:rPr lang="en-US" smtClean="0"/>
              <a:t>- Calculation</a:t>
            </a:r>
          </a:p>
        </p:txBody>
      </p:sp>
      <p:pic>
        <p:nvPicPr>
          <p:cNvPr id="98308" name="Picture 4"/>
          <p:cNvPicPr>
            <a:picLocks noChangeAspect="1" noChangeArrowheads="1"/>
          </p:cNvPicPr>
          <p:nvPr/>
        </p:nvPicPr>
        <p:blipFill>
          <a:blip r:embed="rId2" cstate="print"/>
          <a:srcRect/>
          <a:stretch>
            <a:fillRect/>
          </a:stretch>
        </p:blipFill>
        <p:spPr bwMode="auto">
          <a:xfrm>
            <a:off x="685800" y="1006475"/>
            <a:ext cx="7772400" cy="5089525"/>
          </a:xfrm>
          <a:prstGeom prst="rect">
            <a:avLst/>
          </a:prstGeom>
          <a:noFill/>
          <a:ln w="12700">
            <a:noFill/>
            <a:miter lim="800000"/>
            <a:headEnd type="none" w="sm" len="sm"/>
            <a:tailEnd type="none" w="sm" len="sm"/>
          </a:ln>
        </p:spPr>
      </p:pic>
      <p:pic>
        <p:nvPicPr>
          <p:cNvPr id="98309" name="Picture 5" descr="j0098039"/>
          <p:cNvPicPr>
            <a:picLocks noChangeAspect="1" noChangeArrowheads="1"/>
          </p:cNvPicPr>
          <p:nvPr/>
        </p:nvPicPr>
        <p:blipFill>
          <a:blip r:embed="rId3" cstate="print"/>
          <a:srcRect/>
          <a:stretch>
            <a:fillRect/>
          </a:stretch>
        </p:blipFill>
        <p:spPr bwMode="auto">
          <a:xfrm>
            <a:off x="381000" y="51816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A3F0993B-F8B2-4F14-898A-413162CF7987}" type="slidenum">
              <a:rPr lang="en-US"/>
              <a:pPr/>
              <a:t>7</a:t>
            </a:fld>
            <a:endParaRPr lang="en-US"/>
          </a:p>
        </p:txBody>
      </p:sp>
      <p:sp>
        <p:nvSpPr>
          <p:cNvPr id="44035" name="Rectangle 2"/>
          <p:cNvSpPr>
            <a:spLocks noGrp="1" noChangeArrowheads="1"/>
          </p:cNvSpPr>
          <p:nvPr>
            <p:ph type="title"/>
          </p:nvPr>
        </p:nvSpPr>
        <p:spPr>
          <a:xfrm>
            <a:off x="1524000" y="228600"/>
            <a:ext cx="7086600" cy="639763"/>
          </a:xfrm>
          <a:noFill/>
        </p:spPr>
        <p:txBody>
          <a:bodyPr/>
          <a:lstStyle/>
          <a:p>
            <a:r>
              <a:rPr lang="en-US" smtClean="0"/>
              <a:t>Stability Criteria</a:t>
            </a:r>
          </a:p>
        </p:txBody>
      </p:sp>
      <p:pic>
        <p:nvPicPr>
          <p:cNvPr id="44036" name="Picture 8"/>
          <p:cNvPicPr>
            <a:picLocks noChangeAspect="1" noChangeArrowheads="1"/>
          </p:cNvPicPr>
          <p:nvPr/>
        </p:nvPicPr>
        <p:blipFill>
          <a:blip r:embed="rId2" cstate="print"/>
          <a:srcRect/>
          <a:stretch>
            <a:fillRect/>
          </a:stretch>
        </p:blipFill>
        <p:spPr bwMode="auto">
          <a:xfrm>
            <a:off x="1066800" y="1143000"/>
            <a:ext cx="7861300" cy="51863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p:spPr>
        <p:txBody>
          <a:bodyPr/>
          <a:lstStyle/>
          <a:p>
            <a:fld id="{C8726B41-D973-43D3-8AAA-C9C0E70D7699}" type="slidenum">
              <a:rPr lang="en-US"/>
              <a:pPr/>
              <a:t>70</a:t>
            </a:fld>
            <a:endParaRPr lang="en-US"/>
          </a:p>
        </p:txBody>
      </p:sp>
      <p:sp>
        <p:nvSpPr>
          <p:cNvPr id="99331" name="Rectangle 2"/>
          <p:cNvSpPr>
            <a:spLocks noGrp="1" noChangeArrowheads="1"/>
          </p:cNvSpPr>
          <p:nvPr>
            <p:ph type="title"/>
          </p:nvPr>
        </p:nvSpPr>
        <p:spPr>
          <a:xfrm>
            <a:off x="1676400" y="76200"/>
            <a:ext cx="6858000" cy="762000"/>
          </a:xfrm>
        </p:spPr>
        <p:txBody>
          <a:bodyPr/>
          <a:lstStyle/>
          <a:p>
            <a:r>
              <a:rPr lang="en-US" smtClean="0"/>
              <a:t>Improved Howland </a:t>
            </a:r>
            <a:r>
              <a:rPr lang="en-US" smtClean="0">
                <a:latin typeface="Symbol" pitchFamily="18" charset="2"/>
              </a:rPr>
              <a:t>b</a:t>
            </a:r>
            <a:r>
              <a:rPr lang="en-US" smtClean="0"/>
              <a:t>+ Calculation</a:t>
            </a:r>
          </a:p>
        </p:txBody>
      </p:sp>
      <p:pic>
        <p:nvPicPr>
          <p:cNvPr id="99332" name="Picture 11"/>
          <p:cNvPicPr>
            <a:picLocks noChangeAspect="1" noChangeArrowheads="1"/>
          </p:cNvPicPr>
          <p:nvPr/>
        </p:nvPicPr>
        <p:blipFill>
          <a:blip r:embed="rId2" cstate="print"/>
          <a:srcRect/>
          <a:stretch>
            <a:fillRect/>
          </a:stretch>
        </p:blipFill>
        <p:spPr bwMode="auto">
          <a:xfrm>
            <a:off x="152400" y="1174750"/>
            <a:ext cx="8839200" cy="4540250"/>
          </a:xfrm>
          <a:prstGeom prst="rect">
            <a:avLst/>
          </a:prstGeom>
          <a:noFill/>
          <a:ln w="12700">
            <a:noFill/>
            <a:miter lim="800000"/>
            <a:headEnd type="none" w="sm" len="sm"/>
            <a:tailEnd type="none" w="sm" len="sm"/>
          </a:ln>
        </p:spPr>
      </p:pic>
      <p:pic>
        <p:nvPicPr>
          <p:cNvPr id="99333" name="Picture 12" descr="j0098039"/>
          <p:cNvPicPr>
            <a:picLocks noChangeAspect="1" noChangeArrowheads="1"/>
          </p:cNvPicPr>
          <p:nvPr/>
        </p:nvPicPr>
        <p:blipFill>
          <a:blip r:embed="rId3" cstate="print"/>
          <a:srcRect/>
          <a:stretch>
            <a:fillRect/>
          </a:stretch>
        </p:blipFill>
        <p:spPr bwMode="auto">
          <a:xfrm>
            <a:off x="4343400" y="4876800"/>
            <a:ext cx="665163" cy="762000"/>
          </a:xfrm>
          <a:prstGeom prst="rect">
            <a:avLst/>
          </a:prstGeom>
          <a:noFill/>
          <a:ln w="9525">
            <a:noFill/>
            <a:miter lim="800000"/>
            <a:headEnd/>
            <a:tailEnd/>
          </a:ln>
        </p:spPr>
      </p:pic>
      <p:pic>
        <p:nvPicPr>
          <p:cNvPr id="99334" name="Picture 13" descr="EN00268_[1]"/>
          <p:cNvPicPr>
            <a:picLocks noChangeAspect="1" noChangeArrowheads="1"/>
          </p:cNvPicPr>
          <p:nvPr/>
        </p:nvPicPr>
        <p:blipFill>
          <a:blip r:embed="rId4" cstate="print"/>
          <a:srcRect/>
          <a:stretch>
            <a:fillRect/>
          </a:stretch>
        </p:blipFill>
        <p:spPr bwMode="auto">
          <a:xfrm>
            <a:off x="3124200" y="49530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p:spPr>
        <p:txBody>
          <a:bodyPr/>
          <a:lstStyle/>
          <a:p>
            <a:fld id="{CE0A52F4-F085-4BBE-A32B-775FE978273D}" type="slidenum">
              <a:rPr lang="en-US"/>
              <a:pPr/>
              <a:t>71</a:t>
            </a:fld>
            <a:endParaRPr lang="en-US"/>
          </a:p>
        </p:txBody>
      </p:sp>
      <p:sp>
        <p:nvSpPr>
          <p:cNvPr id="100355" name="Rectangle 2"/>
          <p:cNvSpPr>
            <a:spLocks noGrp="1" noChangeArrowheads="1"/>
          </p:cNvSpPr>
          <p:nvPr>
            <p:ph type="title"/>
          </p:nvPr>
        </p:nvSpPr>
        <p:spPr>
          <a:xfrm>
            <a:off x="1371600" y="-76200"/>
            <a:ext cx="7162800" cy="1143000"/>
          </a:xfrm>
        </p:spPr>
        <p:txBody>
          <a:bodyPr/>
          <a:lstStyle/>
          <a:p>
            <a:r>
              <a:rPr lang="en-US" smtClean="0"/>
              <a:t>Improved Howland 1/</a:t>
            </a:r>
            <a:r>
              <a:rPr lang="en-US" smtClean="0">
                <a:latin typeface="Symbol" pitchFamily="18" charset="2"/>
              </a:rPr>
              <a:t>b</a:t>
            </a:r>
            <a:r>
              <a:rPr lang="en-US" smtClean="0"/>
              <a:t> Calculation</a:t>
            </a:r>
          </a:p>
        </p:txBody>
      </p:sp>
      <p:pic>
        <p:nvPicPr>
          <p:cNvPr id="100356" name="Picture 3"/>
          <p:cNvPicPr>
            <a:picLocks noChangeAspect="1" noChangeArrowheads="1"/>
          </p:cNvPicPr>
          <p:nvPr/>
        </p:nvPicPr>
        <p:blipFill>
          <a:blip r:embed="rId2" cstate="print"/>
          <a:srcRect/>
          <a:stretch>
            <a:fillRect/>
          </a:stretch>
        </p:blipFill>
        <p:spPr bwMode="auto">
          <a:xfrm>
            <a:off x="1828800" y="1143000"/>
            <a:ext cx="6019800" cy="4073525"/>
          </a:xfrm>
          <a:prstGeom prst="rect">
            <a:avLst/>
          </a:prstGeom>
          <a:noFill/>
          <a:ln w="12700">
            <a:noFill/>
            <a:miter lim="800000"/>
            <a:headEnd type="none" w="sm" len="sm"/>
            <a:tailEnd type="none" w="sm" len="sm"/>
          </a:ln>
        </p:spPr>
      </p:pic>
      <p:pic>
        <p:nvPicPr>
          <p:cNvPr id="100357" name="Picture 4" descr="EN00268_[1]"/>
          <p:cNvPicPr>
            <a:picLocks noChangeAspect="1" noChangeArrowheads="1"/>
          </p:cNvPicPr>
          <p:nvPr/>
        </p:nvPicPr>
        <p:blipFill>
          <a:blip r:embed="rId3" cstate="print"/>
          <a:srcRect/>
          <a:stretch>
            <a:fillRect/>
          </a:stretch>
        </p:blipFill>
        <p:spPr bwMode="auto">
          <a:xfrm>
            <a:off x="80010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3"/>
          <p:cNvSpPr>
            <a:spLocks noGrp="1"/>
          </p:cNvSpPr>
          <p:nvPr>
            <p:ph type="sldNum" sz="quarter" idx="10"/>
          </p:nvPr>
        </p:nvSpPr>
        <p:spPr>
          <a:noFill/>
        </p:spPr>
        <p:txBody>
          <a:bodyPr/>
          <a:lstStyle/>
          <a:p>
            <a:fld id="{200F1ECA-490E-46D0-B6C8-07EFE6A2A1BD}" type="slidenum">
              <a:rPr lang="en-US"/>
              <a:pPr/>
              <a:t>72</a:t>
            </a:fld>
            <a:endParaRPr lang="en-US"/>
          </a:p>
        </p:txBody>
      </p:sp>
      <p:sp>
        <p:nvSpPr>
          <p:cNvPr id="101379" name="Rectangle 2"/>
          <p:cNvSpPr>
            <a:spLocks noGrp="1" noChangeArrowheads="1"/>
          </p:cNvSpPr>
          <p:nvPr>
            <p:ph type="title"/>
          </p:nvPr>
        </p:nvSpPr>
        <p:spPr>
          <a:xfrm>
            <a:off x="1524000" y="0"/>
            <a:ext cx="7162800" cy="1143000"/>
          </a:xfrm>
        </p:spPr>
        <p:txBody>
          <a:bodyPr/>
          <a:lstStyle/>
          <a:p>
            <a:r>
              <a:rPr lang="en-US" sz="2400" smtClean="0"/>
              <a:t>Improved Howland </a:t>
            </a:r>
            <a:r>
              <a:rPr lang="en-US" sz="2400" smtClean="0">
                <a:latin typeface="Symbol" pitchFamily="18" charset="2"/>
              </a:rPr>
              <a:t>b</a:t>
            </a:r>
            <a:r>
              <a:rPr lang="en-US" sz="2400" smtClean="0"/>
              <a:t>- Calculation</a:t>
            </a:r>
            <a:br>
              <a:rPr lang="en-US" sz="2400" smtClean="0"/>
            </a:br>
            <a:r>
              <a:rPr lang="en-US" sz="2400" smtClean="0"/>
              <a:t>RO = Full Load</a:t>
            </a:r>
          </a:p>
        </p:txBody>
      </p:sp>
      <p:pic>
        <p:nvPicPr>
          <p:cNvPr id="101380" name="Picture 4"/>
          <p:cNvPicPr>
            <a:picLocks noChangeAspect="1" noChangeArrowheads="1"/>
          </p:cNvPicPr>
          <p:nvPr/>
        </p:nvPicPr>
        <p:blipFill>
          <a:blip r:embed="rId2" cstate="print"/>
          <a:srcRect/>
          <a:stretch>
            <a:fillRect/>
          </a:stretch>
        </p:blipFill>
        <p:spPr bwMode="auto">
          <a:xfrm>
            <a:off x="838200" y="1371600"/>
            <a:ext cx="6934200" cy="4732338"/>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p:spPr>
        <p:txBody>
          <a:bodyPr/>
          <a:lstStyle/>
          <a:p>
            <a:fld id="{A01FBF36-3698-4533-8C9D-1A532C48D59E}" type="slidenum">
              <a:rPr lang="en-US"/>
              <a:pPr/>
              <a:t>73</a:t>
            </a:fld>
            <a:endParaRPr lang="en-US"/>
          </a:p>
        </p:txBody>
      </p:sp>
      <p:sp>
        <p:nvSpPr>
          <p:cNvPr id="102403" name="Rectangle 2"/>
          <p:cNvSpPr>
            <a:spLocks noGrp="1" noChangeArrowheads="1"/>
          </p:cNvSpPr>
          <p:nvPr>
            <p:ph type="title"/>
          </p:nvPr>
        </p:nvSpPr>
        <p:spPr>
          <a:xfrm>
            <a:off x="1447800" y="0"/>
            <a:ext cx="7162800" cy="1143000"/>
          </a:xfrm>
        </p:spPr>
        <p:txBody>
          <a:bodyPr/>
          <a:lstStyle/>
          <a:p>
            <a:r>
              <a:rPr lang="en-US" sz="2400" smtClean="0"/>
              <a:t>Improved Howland </a:t>
            </a:r>
            <a:r>
              <a:rPr lang="en-US" sz="2400" smtClean="0">
                <a:latin typeface="Symbol" pitchFamily="18" charset="2"/>
              </a:rPr>
              <a:t>b</a:t>
            </a:r>
            <a:r>
              <a:rPr lang="en-US" sz="2400" smtClean="0"/>
              <a:t>+ Calculation</a:t>
            </a:r>
            <a:br>
              <a:rPr lang="en-US" sz="2400" smtClean="0"/>
            </a:br>
            <a:r>
              <a:rPr lang="en-US" sz="2400" smtClean="0"/>
              <a:t>RO = Full Load</a:t>
            </a:r>
          </a:p>
        </p:txBody>
      </p:sp>
      <p:pic>
        <p:nvPicPr>
          <p:cNvPr id="102404" name="Picture 3"/>
          <p:cNvPicPr>
            <a:picLocks noChangeAspect="1" noChangeArrowheads="1"/>
          </p:cNvPicPr>
          <p:nvPr/>
        </p:nvPicPr>
        <p:blipFill>
          <a:blip r:embed="rId2" cstate="print"/>
          <a:srcRect/>
          <a:stretch>
            <a:fillRect/>
          </a:stretch>
        </p:blipFill>
        <p:spPr bwMode="auto">
          <a:xfrm>
            <a:off x="152400" y="1371600"/>
            <a:ext cx="8839200" cy="4500563"/>
          </a:xfrm>
          <a:prstGeom prst="rect">
            <a:avLst/>
          </a:prstGeom>
          <a:noFill/>
          <a:ln w="12700">
            <a:noFill/>
            <a:miter lim="800000"/>
            <a:headEnd type="none" w="sm" len="sm"/>
            <a:tailEnd type="none" w="sm" len="sm"/>
          </a:ln>
        </p:spPr>
      </p:pic>
      <p:pic>
        <p:nvPicPr>
          <p:cNvPr id="102405" name="Picture 4" descr="EN00268_[1]"/>
          <p:cNvPicPr>
            <a:picLocks noChangeAspect="1" noChangeArrowheads="1"/>
          </p:cNvPicPr>
          <p:nvPr/>
        </p:nvPicPr>
        <p:blipFill>
          <a:blip r:embed="rId3" cstate="print"/>
          <a:srcRect/>
          <a:stretch>
            <a:fillRect/>
          </a:stretch>
        </p:blipFill>
        <p:spPr bwMode="auto">
          <a:xfrm>
            <a:off x="2819400" y="4876800"/>
            <a:ext cx="914400" cy="693738"/>
          </a:xfrm>
          <a:prstGeom prst="rect">
            <a:avLst/>
          </a:prstGeom>
          <a:noFill/>
          <a:ln w="9525">
            <a:noFill/>
            <a:miter lim="800000"/>
            <a:headEnd/>
            <a:tailEnd/>
          </a:ln>
        </p:spPr>
      </p:pic>
      <p:pic>
        <p:nvPicPr>
          <p:cNvPr id="102406" name="Picture 5" descr="j0098039"/>
          <p:cNvPicPr>
            <a:picLocks noChangeAspect="1" noChangeArrowheads="1"/>
          </p:cNvPicPr>
          <p:nvPr/>
        </p:nvPicPr>
        <p:blipFill>
          <a:blip r:embed="rId4" cstate="print"/>
          <a:srcRect/>
          <a:stretch>
            <a:fillRect/>
          </a:stretch>
        </p:blipFill>
        <p:spPr bwMode="auto">
          <a:xfrm>
            <a:off x="4267200" y="48006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a:spLocks noGrp="1"/>
          </p:cNvSpPr>
          <p:nvPr>
            <p:ph type="sldNum" sz="quarter" idx="10"/>
          </p:nvPr>
        </p:nvSpPr>
        <p:spPr>
          <a:noFill/>
        </p:spPr>
        <p:txBody>
          <a:bodyPr/>
          <a:lstStyle/>
          <a:p>
            <a:fld id="{E4BA2727-DF09-487E-A5A2-6D57BFBCF444}" type="slidenum">
              <a:rPr lang="en-US"/>
              <a:pPr/>
              <a:t>74</a:t>
            </a:fld>
            <a:endParaRPr lang="en-US"/>
          </a:p>
        </p:txBody>
      </p:sp>
      <p:sp>
        <p:nvSpPr>
          <p:cNvPr id="103427" name="Rectangle 2"/>
          <p:cNvSpPr>
            <a:spLocks noGrp="1" noChangeArrowheads="1"/>
          </p:cNvSpPr>
          <p:nvPr>
            <p:ph type="title"/>
          </p:nvPr>
        </p:nvSpPr>
        <p:spPr>
          <a:xfrm>
            <a:off x="1447800" y="0"/>
            <a:ext cx="7162800" cy="1143000"/>
          </a:xfrm>
        </p:spPr>
        <p:txBody>
          <a:bodyPr/>
          <a:lstStyle/>
          <a:p>
            <a:r>
              <a:rPr lang="en-US" sz="2400" smtClean="0"/>
              <a:t>Improved Howland 1/</a:t>
            </a:r>
            <a:r>
              <a:rPr lang="en-US" sz="2400" smtClean="0">
                <a:latin typeface="Symbol" pitchFamily="18" charset="2"/>
              </a:rPr>
              <a:t>b</a:t>
            </a:r>
            <a:r>
              <a:rPr lang="en-US" sz="2400" smtClean="0"/>
              <a:t> Calculation</a:t>
            </a:r>
            <a:br>
              <a:rPr lang="en-US" sz="2400" smtClean="0"/>
            </a:br>
            <a:r>
              <a:rPr lang="en-US" sz="2400" smtClean="0"/>
              <a:t>RO = Full Load</a:t>
            </a:r>
          </a:p>
        </p:txBody>
      </p:sp>
      <p:pic>
        <p:nvPicPr>
          <p:cNvPr id="103428" name="Picture 3"/>
          <p:cNvPicPr>
            <a:picLocks noChangeAspect="1" noChangeArrowheads="1"/>
          </p:cNvPicPr>
          <p:nvPr/>
        </p:nvPicPr>
        <p:blipFill>
          <a:blip r:embed="rId2" cstate="print"/>
          <a:srcRect/>
          <a:stretch>
            <a:fillRect/>
          </a:stretch>
        </p:blipFill>
        <p:spPr bwMode="auto">
          <a:xfrm>
            <a:off x="2057400" y="1295400"/>
            <a:ext cx="5943600" cy="4406900"/>
          </a:xfrm>
          <a:prstGeom prst="rect">
            <a:avLst/>
          </a:prstGeom>
          <a:noFill/>
          <a:ln w="12700">
            <a:noFill/>
            <a:miter lim="800000"/>
            <a:headEnd type="none" w="sm" len="sm"/>
            <a:tailEnd type="none" w="sm" len="sm"/>
          </a:ln>
        </p:spPr>
      </p:pic>
      <p:pic>
        <p:nvPicPr>
          <p:cNvPr id="103429" name="Picture 4" descr="EN00268_[1]"/>
          <p:cNvPicPr>
            <a:picLocks noChangeAspect="1" noChangeArrowheads="1"/>
          </p:cNvPicPr>
          <p:nvPr/>
        </p:nvPicPr>
        <p:blipFill>
          <a:blip r:embed="rId3" cstate="print"/>
          <a:srcRect/>
          <a:stretch>
            <a:fillRect/>
          </a:stretch>
        </p:blipFill>
        <p:spPr bwMode="auto">
          <a:xfrm>
            <a:off x="79248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p:spPr>
        <p:txBody>
          <a:bodyPr/>
          <a:lstStyle/>
          <a:p>
            <a:fld id="{8320A058-D3F4-4C92-B6A3-D25E58318FAE}" type="slidenum">
              <a:rPr lang="en-US"/>
              <a:pPr/>
              <a:t>75</a:t>
            </a:fld>
            <a:endParaRPr lang="en-US"/>
          </a:p>
        </p:txBody>
      </p:sp>
      <p:sp>
        <p:nvSpPr>
          <p:cNvPr id="104451" name="Rectangle 25"/>
          <p:cNvSpPr>
            <a:spLocks noGrp="1" noChangeArrowheads="1"/>
          </p:cNvSpPr>
          <p:nvPr>
            <p:ph type="title"/>
          </p:nvPr>
        </p:nvSpPr>
        <p:spPr>
          <a:xfrm>
            <a:off x="1447800" y="152400"/>
            <a:ext cx="7162800" cy="1143000"/>
          </a:xfrm>
        </p:spPr>
        <p:txBody>
          <a:bodyPr/>
          <a:lstStyle/>
          <a:p>
            <a:r>
              <a:rPr lang="en-US" sz="2400" smtClean="0"/>
              <a:t>Improved Howland 1/</a:t>
            </a:r>
            <a:r>
              <a:rPr lang="en-US" sz="2400" smtClean="0">
                <a:latin typeface="Symbol" pitchFamily="18" charset="2"/>
              </a:rPr>
              <a:t>b</a:t>
            </a:r>
            <a:r>
              <a:rPr lang="en-US" sz="2400" smtClean="0"/>
              <a:t> Calculation</a:t>
            </a:r>
            <a:br>
              <a:rPr lang="en-US" sz="2400" smtClean="0"/>
            </a:br>
            <a:r>
              <a:rPr lang="en-US" sz="2400" smtClean="0"/>
              <a:t>No Load &amp; Full Load</a:t>
            </a:r>
            <a:br>
              <a:rPr lang="en-US" sz="2400" smtClean="0"/>
            </a:br>
            <a:endParaRPr lang="en-US" sz="2400" smtClean="0"/>
          </a:p>
        </p:txBody>
      </p:sp>
      <p:graphicFrame>
        <p:nvGraphicFramePr>
          <p:cNvPr id="222311" name="Group 103"/>
          <p:cNvGraphicFramePr>
            <a:graphicFrameLocks noGrp="1"/>
          </p:cNvGraphicFramePr>
          <p:nvPr>
            <p:ph idx="1"/>
          </p:nvPr>
        </p:nvGraphicFramePr>
        <p:xfrm>
          <a:off x="990600" y="1752600"/>
          <a:ext cx="7556500" cy="2057400"/>
        </p:xfrm>
        <a:graphic>
          <a:graphicData uri="http://schemas.openxmlformats.org/drawingml/2006/table">
            <a:tbl>
              <a:tblPr/>
              <a:tblGrid>
                <a:gridCol w="1312863"/>
                <a:gridCol w="509587"/>
                <a:gridCol w="1014413"/>
                <a:gridCol w="1130300"/>
                <a:gridCol w="1271587"/>
                <a:gridCol w="1158875"/>
                <a:gridCol w="1158875"/>
              </a:tblGrid>
              <a:tr h="457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IL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RO</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fp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DC 1/</a:t>
                      </a:r>
                      <a:r>
                        <a:rPr kumimoji="0" lang="en-US" sz="2000" b="1" i="0" u="none" strike="noStrike" cap="none" normalizeH="0" baseline="0" smtClean="0">
                          <a:ln>
                            <a:noFill/>
                          </a:ln>
                          <a:solidFill>
                            <a:schemeClr val="tx1"/>
                          </a:solidFill>
                          <a:effectLst/>
                          <a:latin typeface="Symbol" pitchFamily="18" charset="2"/>
                        </a:rPr>
                        <a:t>b</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Symbol" pitchFamily="18" charset="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Hi-f 1/</a:t>
                      </a:r>
                      <a:r>
                        <a:rPr kumimoji="0" lang="en-US" sz="2000" b="1" i="0" u="none" strike="noStrike" cap="none" normalizeH="0" baseline="0" smtClean="0">
                          <a:ln>
                            <a:noFill/>
                          </a:ln>
                          <a:solidFill>
                            <a:schemeClr val="tx1"/>
                          </a:solidFill>
                          <a:effectLst/>
                          <a:latin typeface="Symbol" pitchFamily="18" charset="2"/>
                        </a:rPr>
                        <a:t>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Load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0A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6.29</a:t>
                      </a:r>
                      <a:r>
                        <a:rPr kumimoji="0" lang="en-US" sz="2000" b="1" i="0" u="none" strike="noStrike" cap="none" normalizeH="0" baseline="0" smtClean="0">
                          <a:ln>
                            <a:noFill/>
                          </a:ln>
                          <a:solidFill>
                            <a:schemeClr val="tx1"/>
                          </a:solidFill>
                          <a:effectLst/>
                          <a:latin typeface="Symbol" pitchFamily="18" charset="2"/>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75.8Hz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31.83kHz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17.62dB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77.17dB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9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Full Load</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1A</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0.308</a:t>
                      </a:r>
                      <a:r>
                        <a:rPr kumimoji="0" lang="en-US" sz="2000" b="1" i="1" u="none" strike="noStrike" cap="none" normalizeH="0" baseline="0" smtClean="0">
                          <a:ln>
                            <a:noFill/>
                          </a:ln>
                          <a:solidFill>
                            <a:schemeClr val="tx1"/>
                          </a:solidFill>
                          <a:effectLst/>
                          <a:latin typeface="Symbol" pitchFamily="18" charset="2"/>
                        </a:rPr>
                        <a:t>W</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44.08Hz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31.83kHz</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19.45dB</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1" u="none" strike="noStrike" cap="none" normalizeH="0" baseline="0" smtClean="0">
                          <a:ln>
                            <a:noFill/>
                          </a:ln>
                          <a:solidFill>
                            <a:schemeClr val="tx1"/>
                          </a:solidFill>
                          <a:effectLst/>
                          <a:latin typeface="Arial" charset="0"/>
                        </a:rPr>
                        <a:t>77.15dB</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04486" name="Text Box 104"/>
          <p:cNvSpPr txBox="1">
            <a:spLocks noChangeArrowheads="1"/>
          </p:cNvSpPr>
          <p:nvPr/>
        </p:nvSpPr>
        <p:spPr bwMode="auto">
          <a:xfrm>
            <a:off x="1050925" y="4154488"/>
            <a:ext cx="7132638" cy="822325"/>
          </a:xfrm>
          <a:prstGeom prst="rect">
            <a:avLst/>
          </a:prstGeom>
          <a:noFill/>
          <a:ln w="12700">
            <a:noFill/>
            <a:miter lim="800000"/>
            <a:headEnd type="none" w="sm" len="sm"/>
            <a:tailEnd type="none" w="sm" len="sm"/>
          </a:ln>
        </p:spPr>
        <p:txBody>
          <a:bodyPr wrap="none">
            <a:spAutoFit/>
          </a:bodyPr>
          <a:lstStyle/>
          <a:p>
            <a:r>
              <a:rPr lang="en-US" b="1" i="1">
                <a:solidFill>
                  <a:srgbClr val="FF0000"/>
                </a:solidFill>
              </a:rPr>
              <a:t>Change in RO from No Load to Full Load has no</a:t>
            </a:r>
          </a:p>
          <a:p>
            <a:r>
              <a:rPr lang="en-US" b="1" i="1">
                <a:solidFill>
                  <a:srgbClr val="FF0000"/>
                </a:solidFill>
              </a:rPr>
              <a:t>significant impact on the 1/</a:t>
            </a:r>
            <a:r>
              <a:rPr lang="en-US" b="1" i="1">
                <a:solidFill>
                  <a:srgbClr val="FF0000"/>
                </a:solidFill>
                <a:latin typeface="Symbol" pitchFamily="18" charset="2"/>
              </a:rPr>
              <a:t>b</a:t>
            </a:r>
            <a:r>
              <a:rPr lang="en-US" b="1" i="1">
                <a:solidFill>
                  <a:srgbClr val="FF0000"/>
                </a:solidFill>
              </a:rPr>
              <a:t> Plot</a:t>
            </a:r>
          </a:p>
        </p:txBody>
      </p:sp>
      <p:pic>
        <p:nvPicPr>
          <p:cNvPr id="104487" name="Picture 105" descr="j0098039"/>
          <p:cNvPicPr>
            <a:picLocks noChangeAspect="1" noChangeArrowheads="1"/>
          </p:cNvPicPr>
          <p:nvPr/>
        </p:nvPicPr>
        <p:blipFill>
          <a:blip r:embed="rId2" cstate="print"/>
          <a:srcRect/>
          <a:stretch>
            <a:fillRect/>
          </a:stretch>
        </p:blipFill>
        <p:spPr bwMode="auto">
          <a:xfrm>
            <a:off x="8077200" y="1524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a:spLocks noGrp="1"/>
          </p:cNvSpPr>
          <p:nvPr>
            <p:ph type="sldNum" sz="quarter" idx="10"/>
          </p:nvPr>
        </p:nvSpPr>
        <p:spPr>
          <a:noFill/>
        </p:spPr>
        <p:txBody>
          <a:bodyPr/>
          <a:lstStyle/>
          <a:p>
            <a:fld id="{8DB25571-3387-4107-B7C1-C8B084CD2094}" type="slidenum">
              <a:rPr lang="en-US"/>
              <a:pPr/>
              <a:t>76</a:t>
            </a:fld>
            <a:endParaRPr lang="en-US"/>
          </a:p>
        </p:txBody>
      </p:sp>
      <p:sp>
        <p:nvSpPr>
          <p:cNvPr id="105475" name="Rectangle 2"/>
          <p:cNvSpPr>
            <a:spLocks noGrp="1" noChangeArrowheads="1"/>
          </p:cNvSpPr>
          <p:nvPr>
            <p:ph type="title"/>
          </p:nvPr>
        </p:nvSpPr>
        <p:spPr>
          <a:xfrm>
            <a:off x="1524000" y="-76200"/>
            <a:ext cx="7162800" cy="1143000"/>
          </a:xfrm>
        </p:spPr>
        <p:txBody>
          <a:bodyPr/>
          <a:lstStyle/>
          <a:p>
            <a:r>
              <a:rPr lang="en-US" smtClean="0"/>
              <a:t>OPA569 Data Sheet Aol</a:t>
            </a:r>
          </a:p>
        </p:txBody>
      </p:sp>
      <p:pic>
        <p:nvPicPr>
          <p:cNvPr id="105476" name="Picture 3"/>
          <p:cNvPicPr>
            <a:picLocks noChangeAspect="1" noChangeArrowheads="1"/>
          </p:cNvPicPr>
          <p:nvPr/>
        </p:nvPicPr>
        <p:blipFill>
          <a:blip r:embed="rId2" cstate="print"/>
          <a:srcRect l="8163" t="7138" r="7143" b="10054"/>
          <a:stretch>
            <a:fillRect/>
          </a:stretch>
        </p:blipFill>
        <p:spPr bwMode="auto">
          <a:xfrm>
            <a:off x="1371600" y="1066800"/>
            <a:ext cx="6934200" cy="4845050"/>
          </a:xfrm>
          <a:prstGeom prst="rect">
            <a:avLst/>
          </a:prstGeom>
          <a:noFill/>
          <a:ln w="12700">
            <a:noFill/>
            <a:miter lim="800000"/>
            <a:headEnd type="none" w="sm" len="sm"/>
            <a:tailEnd type="none" w="sm" len="sm"/>
          </a:ln>
        </p:spPr>
      </p:pic>
      <p:pic>
        <p:nvPicPr>
          <p:cNvPr id="105477" name="Picture 4" descr="j0150663[1]"/>
          <p:cNvPicPr>
            <a:picLocks noChangeAspect="1" noChangeArrowheads="1"/>
          </p:cNvPicPr>
          <p:nvPr/>
        </p:nvPicPr>
        <p:blipFill>
          <a:blip r:embed="rId3" cstate="print"/>
          <a:srcRect/>
          <a:stretch>
            <a:fillRect/>
          </a:stretch>
        </p:blipFill>
        <p:spPr bwMode="auto">
          <a:xfrm>
            <a:off x="7848600" y="152400"/>
            <a:ext cx="681038"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p:spPr>
        <p:txBody>
          <a:bodyPr/>
          <a:lstStyle/>
          <a:p>
            <a:fld id="{15C095C7-7B65-4974-B080-B0E83CC89889}" type="slidenum">
              <a:rPr lang="en-US"/>
              <a:pPr/>
              <a:t>77</a:t>
            </a:fld>
            <a:endParaRPr lang="en-US"/>
          </a:p>
        </p:txBody>
      </p:sp>
      <p:sp>
        <p:nvSpPr>
          <p:cNvPr id="106499" name="Rectangle 2"/>
          <p:cNvSpPr>
            <a:spLocks noGrp="1" noChangeArrowheads="1"/>
          </p:cNvSpPr>
          <p:nvPr>
            <p:ph type="title"/>
          </p:nvPr>
        </p:nvSpPr>
        <p:spPr>
          <a:xfrm>
            <a:off x="1524000" y="152400"/>
            <a:ext cx="7162800" cy="838200"/>
          </a:xfrm>
        </p:spPr>
        <p:txBody>
          <a:bodyPr/>
          <a:lstStyle/>
          <a:p>
            <a:r>
              <a:rPr lang="en-US" sz="2400" smtClean="0"/>
              <a:t>Improved Howland 1/</a:t>
            </a:r>
            <a:r>
              <a:rPr lang="en-US" sz="2400" smtClean="0">
                <a:latin typeface="Symbol" pitchFamily="18" charset="2"/>
              </a:rPr>
              <a:t>b</a:t>
            </a:r>
            <a:r>
              <a:rPr lang="en-US" sz="2400" smtClean="0"/>
              <a:t> Plot - Full Load</a:t>
            </a:r>
            <a:br>
              <a:rPr lang="en-US" sz="2400" smtClean="0"/>
            </a:br>
            <a:endParaRPr lang="en-US" sz="2400" smtClean="0"/>
          </a:p>
        </p:txBody>
      </p:sp>
      <p:pic>
        <p:nvPicPr>
          <p:cNvPr id="106500" name="Picture 3"/>
          <p:cNvPicPr>
            <a:picLocks noChangeAspect="1" noChangeArrowheads="1"/>
          </p:cNvPicPr>
          <p:nvPr/>
        </p:nvPicPr>
        <p:blipFill>
          <a:blip r:embed="rId2" cstate="print"/>
          <a:srcRect/>
          <a:stretch>
            <a:fillRect/>
          </a:stretch>
        </p:blipFill>
        <p:spPr bwMode="auto">
          <a:xfrm>
            <a:off x="152400" y="990600"/>
            <a:ext cx="8763000" cy="4895850"/>
          </a:xfrm>
          <a:prstGeom prst="rect">
            <a:avLst/>
          </a:prstGeom>
          <a:noFill/>
          <a:ln w="12700">
            <a:noFill/>
            <a:miter lim="800000"/>
            <a:headEnd type="none" w="sm" len="sm"/>
            <a:tailEnd type="none" w="sm" len="sm"/>
          </a:ln>
        </p:spPr>
      </p:pic>
      <p:pic>
        <p:nvPicPr>
          <p:cNvPr id="106501" name="Picture 4"/>
          <p:cNvPicPr>
            <a:picLocks noChangeAspect="1" noChangeArrowheads="1"/>
          </p:cNvPicPr>
          <p:nvPr/>
        </p:nvPicPr>
        <p:blipFill>
          <a:blip r:embed="rId3" cstate="print"/>
          <a:srcRect/>
          <a:stretch>
            <a:fillRect/>
          </a:stretch>
        </p:blipFill>
        <p:spPr bwMode="auto">
          <a:xfrm>
            <a:off x="5715000" y="2819400"/>
            <a:ext cx="1066800" cy="1039813"/>
          </a:xfrm>
          <a:prstGeom prst="rect">
            <a:avLst/>
          </a:prstGeom>
          <a:solidFill>
            <a:schemeClr val="bg1"/>
          </a:solidFill>
          <a:ln w="9525" algn="ctr">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3"/>
          <p:cNvSpPr>
            <a:spLocks noGrp="1"/>
          </p:cNvSpPr>
          <p:nvPr>
            <p:ph type="sldNum" sz="quarter" idx="10"/>
          </p:nvPr>
        </p:nvSpPr>
        <p:spPr>
          <a:noFill/>
        </p:spPr>
        <p:txBody>
          <a:bodyPr/>
          <a:lstStyle/>
          <a:p>
            <a:fld id="{3E10C54A-D1CE-4859-A25E-CB43684DEA88}" type="slidenum">
              <a:rPr lang="en-US"/>
              <a:pPr/>
              <a:t>78</a:t>
            </a:fld>
            <a:endParaRPr lang="en-US"/>
          </a:p>
        </p:txBody>
      </p:sp>
      <p:sp>
        <p:nvSpPr>
          <p:cNvPr id="107523" name="Rectangle 2"/>
          <p:cNvSpPr>
            <a:spLocks noGrp="1" noChangeArrowheads="1"/>
          </p:cNvSpPr>
          <p:nvPr>
            <p:ph type="title"/>
          </p:nvPr>
        </p:nvSpPr>
        <p:spPr>
          <a:xfrm>
            <a:off x="1447800" y="0"/>
            <a:ext cx="7467600" cy="1143000"/>
          </a:xfrm>
        </p:spPr>
        <p:txBody>
          <a:bodyPr/>
          <a:lstStyle/>
          <a:p>
            <a:r>
              <a:rPr lang="en-US" sz="2400" smtClean="0"/>
              <a:t>Improved Howland 1/</a:t>
            </a:r>
            <a:r>
              <a:rPr lang="en-US" sz="2400" smtClean="0">
                <a:latin typeface="Symbol" pitchFamily="18" charset="2"/>
              </a:rPr>
              <a:t>b</a:t>
            </a:r>
            <a:r>
              <a:rPr lang="en-US" sz="2400" smtClean="0"/>
              <a:t> Tina SPICE Plot - Full Load</a:t>
            </a:r>
            <a:r>
              <a:rPr lang="en-US" sz="2000" smtClean="0"/>
              <a:t/>
            </a:r>
            <a:br>
              <a:rPr lang="en-US" sz="2000" smtClean="0"/>
            </a:br>
            <a:endParaRPr lang="en-US" sz="2000" smtClean="0"/>
          </a:p>
        </p:txBody>
      </p:sp>
      <p:pic>
        <p:nvPicPr>
          <p:cNvPr id="107524" name="Picture 3"/>
          <p:cNvPicPr>
            <a:picLocks noChangeAspect="1" noChangeArrowheads="1"/>
          </p:cNvPicPr>
          <p:nvPr/>
        </p:nvPicPr>
        <p:blipFill>
          <a:blip r:embed="rId2" cstate="print"/>
          <a:srcRect/>
          <a:stretch>
            <a:fillRect/>
          </a:stretch>
        </p:blipFill>
        <p:spPr bwMode="auto">
          <a:xfrm>
            <a:off x="304800" y="914400"/>
            <a:ext cx="8839200" cy="5584825"/>
          </a:xfrm>
          <a:prstGeom prst="rect">
            <a:avLst/>
          </a:prstGeom>
          <a:noFill/>
          <a:ln w="12700">
            <a:noFill/>
            <a:miter lim="800000"/>
            <a:headEnd type="none" w="sm" len="sm"/>
            <a:tailEnd type="none" w="sm" len="sm"/>
          </a:ln>
        </p:spPr>
      </p:pic>
      <p:pic>
        <p:nvPicPr>
          <p:cNvPr id="107525" name="Picture 4"/>
          <p:cNvPicPr>
            <a:picLocks noChangeAspect="1" noChangeArrowheads="1"/>
          </p:cNvPicPr>
          <p:nvPr/>
        </p:nvPicPr>
        <p:blipFill>
          <a:blip r:embed="rId3" cstate="print"/>
          <a:srcRect/>
          <a:stretch>
            <a:fillRect/>
          </a:stretch>
        </p:blipFill>
        <p:spPr bwMode="auto">
          <a:xfrm>
            <a:off x="6477000" y="2971800"/>
            <a:ext cx="1066800" cy="1039813"/>
          </a:xfrm>
          <a:prstGeom prst="rect">
            <a:avLst/>
          </a:prstGeom>
          <a:solidFill>
            <a:schemeClr val="bg1"/>
          </a:solidFill>
          <a:ln w="9525" algn="ctr">
            <a:noFill/>
            <a:miter lim="800000"/>
            <a:headEnd/>
            <a:tailEnd/>
          </a:ln>
        </p:spPr>
      </p:pic>
      <p:pic>
        <p:nvPicPr>
          <p:cNvPr id="107526" name="Picture 5"/>
          <p:cNvPicPr>
            <a:picLocks noChangeAspect="1" noChangeArrowheads="1"/>
          </p:cNvPicPr>
          <p:nvPr/>
        </p:nvPicPr>
        <p:blipFill>
          <a:blip r:embed="rId4" cstate="print"/>
          <a:srcRect/>
          <a:stretch>
            <a:fillRect/>
          </a:stretch>
        </p:blipFill>
        <p:spPr bwMode="auto">
          <a:xfrm>
            <a:off x="8229600" y="6096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p:spPr>
        <p:txBody>
          <a:bodyPr/>
          <a:lstStyle/>
          <a:p>
            <a:fld id="{49E891B8-5135-4E37-942E-36BC802D731D}" type="slidenum">
              <a:rPr lang="en-US"/>
              <a:pPr/>
              <a:t>79</a:t>
            </a:fld>
            <a:endParaRPr lang="en-US"/>
          </a:p>
        </p:txBody>
      </p:sp>
      <p:sp>
        <p:nvSpPr>
          <p:cNvPr id="108547" name="Rectangle 2"/>
          <p:cNvSpPr>
            <a:spLocks noGrp="1" noChangeArrowheads="1"/>
          </p:cNvSpPr>
          <p:nvPr>
            <p:ph type="title"/>
          </p:nvPr>
        </p:nvSpPr>
        <p:spPr>
          <a:xfrm>
            <a:off x="1295400" y="152400"/>
            <a:ext cx="7620000" cy="1143000"/>
          </a:xfrm>
        </p:spPr>
        <p:txBody>
          <a:bodyPr/>
          <a:lstStyle/>
          <a:p>
            <a:r>
              <a:rPr lang="en-US" sz="2400" smtClean="0"/>
              <a:t>Improved Howland Loop Gain </a:t>
            </a:r>
            <a:br>
              <a:rPr lang="en-US" sz="2400" smtClean="0"/>
            </a:br>
            <a:r>
              <a:rPr lang="en-US" sz="2400" smtClean="0"/>
              <a:t>Tina SPICE Plot - Full Load</a:t>
            </a:r>
            <a:br>
              <a:rPr lang="en-US" sz="2400" smtClean="0"/>
            </a:br>
            <a:endParaRPr lang="en-US" sz="2400" smtClean="0"/>
          </a:p>
        </p:txBody>
      </p:sp>
      <p:pic>
        <p:nvPicPr>
          <p:cNvPr id="108548" name="Picture 3"/>
          <p:cNvPicPr>
            <a:picLocks noChangeAspect="1" noChangeArrowheads="1"/>
          </p:cNvPicPr>
          <p:nvPr/>
        </p:nvPicPr>
        <p:blipFill>
          <a:blip r:embed="rId2" cstate="print"/>
          <a:srcRect/>
          <a:stretch>
            <a:fillRect/>
          </a:stretch>
        </p:blipFill>
        <p:spPr bwMode="auto">
          <a:xfrm>
            <a:off x="457200" y="1066800"/>
            <a:ext cx="8305800" cy="5246688"/>
          </a:xfrm>
          <a:prstGeom prst="rect">
            <a:avLst/>
          </a:prstGeom>
          <a:noFill/>
          <a:ln w="12700">
            <a:noFill/>
            <a:miter lim="800000"/>
            <a:headEnd type="none" w="sm" len="sm"/>
            <a:tailEnd type="none" w="sm" len="sm"/>
          </a:ln>
        </p:spPr>
      </p:pic>
      <p:pic>
        <p:nvPicPr>
          <p:cNvPr id="108549" name="Picture 4"/>
          <p:cNvPicPr>
            <a:picLocks noChangeAspect="1" noChangeArrowheads="1"/>
          </p:cNvPicPr>
          <p:nvPr/>
        </p:nvPicPr>
        <p:blipFill>
          <a:blip r:embed="rId3" cstate="print"/>
          <a:srcRect/>
          <a:stretch>
            <a:fillRect/>
          </a:stretch>
        </p:blipFill>
        <p:spPr bwMode="auto">
          <a:xfrm>
            <a:off x="3962400" y="4038600"/>
            <a:ext cx="1066800" cy="1039813"/>
          </a:xfrm>
          <a:prstGeom prst="rect">
            <a:avLst/>
          </a:prstGeom>
          <a:solidFill>
            <a:schemeClr val="bg1"/>
          </a:solidFill>
          <a:ln w="9525" algn="ctr">
            <a:noFill/>
            <a:miter lim="800000"/>
            <a:headEnd/>
            <a:tailEnd/>
          </a:ln>
        </p:spPr>
      </p:pic>
      <p:pic>
        <p:nvPicPr>
          <p:cNvPr id="108550" name="Picture 5"/>
          <p:cNvPicPr>
            <a:picLocks noChangeAspect="1" noChangeArrowheads="1"/>
          </p:cNvPicPr>
          <p:nvPr/>
        </p:nvPicPr>
        <p:blipFill>
          <a:blip r:embed="rId4" cstate="print"/>
          <a:srcRect/>
          <a:stretch>
            <a:fillRect/>
          </a:stretch>
        </p:blipFill>
        <p:spPr bwMode="auto">
          <a:xfrm>
            <a:off x="7924800" y="304800"/>
            <a:ext cx="6096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10"/>
          </p:nvPr>
        </p:nvSpPr>
        <p:spPr>
          <a:noFill/>
        </p:spPr>
        <p:txBody>
          <a:bodyPr/>
          <a:lstStyle/>
          <a:p>
            <a:fld id="{FB60EF5B-6F3B-4EA3-BB00-C818ECAD3EA2}" type="slidenum">
              <a:rPr lang="en-US"/>
              <a:pPr/>
              <a:t>8</a:t>
            </a:fld>
            <a:endParaRPr lang="en-US"/>
          </a:p>
        </p:txBody>
      </p:sp>
      <p:sp>
        <p:nvSpPr>
          <p:cNvPr id="6149" name="Rectangle 2"/>
          <p:cNvSpPr>
            <a:spLocks noGrp="1" noChangeArrowheads="1"/>
          </p:cNvSpPr>
          <p:nvPr>
            <p:ph type="title"/>
          </p:nvPr>
        </p:nvSpPr>
        <p:spPr>
          <a:xfrm>
            <a:off x="1371600" y="0"/>
            <a:ext cx="7162800" cy="1143000"/>
          </a:xfrm>
          <a:noFill/>
        </p:spPr>
        <p:txBody>
          <a:bodyPr lIns="91432" tIns="45716" rIns="91432" bIns="45716"/>
          <a:lstStyle/>
          <a:p>
            <a:r>
              <a:rPr lang="en-US" smtClean="0">
                <a:solidFill>
                  <a:srgbClr val="0000CC"/>
                </a:solidFill>
              </a:rPr>
              <a:t>Traditional Loop Gain Test</a:t>
            </a:r>
          </a:p>
        </p:txBody>
      </p:sp>
      <p:graphicFrame>
        <p:nvGraphicFramePr>
          <p:cNvPr id="6146" name="Object 3"/>
          <p:cNvGraphicFramePr>
            <a:graphicFrameLocks noGrp="1" noChangeAspect="1"/>
          </p:cNvGraphicFramePr>
          <p:nvPr>
            <p:ph sz="quarter" idx="2"/>
          </p:nvPr>
        </p:nvGraphicFramePr>
        <p:xfrm>
          <a:off x="947738" y="1089025"/>
          <a:ext cx="3209925" cy="2279650"/>
        </p:xfrm>
        <a:graphic>
          <a:graphicData uri="http://schemas.openxmlformats.org/presentationml/2006/ole">
            <p:oleObj spid="_x0000_s6146" name="Visio" r:id="rId4" imgW="1643482" imgH="1167384" progId="Visio.Drawing.6">
              <p:embed/>
            </p:oleObj>
          </a:graphicData>
        </a:graphic>
      </p:graphicFrame>
      <p:sp>
        <p:nvSpPr>
          <p:cNvPr id="6150" name="Text Box 4"/>
          <p:cNvSpPr txBox="1">
            <a:spLocks noChangeArrowheads="1"/>
          </p:cNvSpPr>
          <p:nvPr/>
        </p:nvSpPr>
        <p:spPr bwMode="auto">
          <a:xfrm>
            <a:off x="4724400" y="1295400"/>
            <a:ext cx="3276600" cy="725488"/>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90000"/>
              </a:lnSpc>
              <a:spcBef>
                <a:spcPct val="50000"/>
              </a:spcBef>
            </a:pPr>
            <a:r>
              <a:rPr lang="en-US" sz="1800" b="1">
                <a:solidFill>
                  <a:srgbClr val="FF0000"/>
                </a:solidFill>
              </a:rPr>
              <a:t>Op Amp Loop Gain Model</a:t>
            </a:r>
          </a:p>
          <a:p>
            <a:pPr marL="342900" indent="-342900" eaLnBrk="1" hangingPunct="1">
              <a:lnSpc>
                <a:spcPct val="90000"/>
              </a:lnSpc>
              <a:spcBef>
                <a:spcPct val="50000"/>
              </a:spcBef>
            </a:pPr>
            <a:r>
              <a:rPr lang="en-US" sz="1800"/>
              <a:t>Op Amp is “Closed Loop”</a:t>
            </a:r>
          </a:p>
        </p:txBody>
      </p:sp>
      <p:sp>
        <p:nvSpPr>
          <p:cNvPr id="6151" name="Text Box 5"/>
          <p:cNvSpPr txBox="1">
            <a:spLocks noChangeArrowheads="1"/>
          </p:cNvSpPr>
          <p:nvPr/>
        </p:nvSpPr>
        <p:spPr bwMode="auto">
          <a:xfrm>
            <a:off x="4876800" y="3352800"/>
            <a:ext cx="3505200" cy="1882775"/>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90000"/>
              </a:lnSpc>
              <a:spcBef>
                <a:spcPct val="50000"/>
              </a:spcBef>
            </a:pPr>
            <a:r>
              <a:rPr lang="en-US" sz="1800" b="1">
                <a:solidFill>
                  <a:srgbClr val="FF0000"/>
                </a:solidFill>
              </a:rPr>
              <a:t>SPICE Loop Gain Test:</a:t>
            </a:r>
          </a:p>
          <a:p>
            <a:pPr marL="342900" indent="-342900" eaLnBrk="1" hangingPunct="1">
              <a:lnSpc>
                <a:spcPct val="90000"/>
              </a:lnSpc>
              <a:spcBef>
                <a:spcPct val="50000"/>
              </a:spcBef>
            </a:pPr>
            <a:r>
              <a:rPr lang="en-US" sz="1800"/>
              <a:t>Break the Closed Loop at V</a:t>
            </a:r>
            <a:r>
              <a:rPr lang="en-US" sz="1800" baseline="-25000"/>
              <a:t>OUT</a:t>
            </a:r>
          </a:p>
          <a:p>
            <a:pPr marL="342900" indent="-342900" eaLnBrk="1" hangingPunct="1">
              <a:lnSpc>
                <a:spcPct val="90000"/>
              </a:lnSpc>
              <a:spcBef>
                <a:spcPct val="50000"/>
              </a:spcBef>
            </a:pPr>
            <a:r>
              <a:rPr lang="en-US" sz="1800"/>
              <a:t>Ground V</a:t>
            </a:r>
            <a:r>
              <a:rPr lang="en-US" sz="1800" baseline="-25000"/>
              <a:t>IN</a:t>
            </a:r>
          </a:p>
          <a:p>
            <a:pPr marL="342900" indent="-342900" eaLnBrk="1" hangingPunct="1">
              <a:lnSpc>
                <a:spcPct val="90000"/>
              </a:lnSpc>
              <a:spcBef>
                <a:spcPct val="50000"/>
              </a:spcBef>
            </a:pPr>
            <a:r>
              <a:rPr lang="en-US" sz="1800"/>
              <a:t>Inject AC Source, V</a:t>
            </a:r>
            <a:r>
              <a:rPr lang="en-US" sz="1800" baseline="-25000"/>
              <a:t>X</a:t>
            </a:r>
            <a:r>
              <a:rPr lang="en-US" sz="1800"/>
              <a:t>, into V</a:t>
            </a:r>
            <a:r>
              <a:rPr lang="en-US" sz="1800" baseline="-25000"/>
              <a:t>OUT</a:t>
            </a:r>
          </a:p>
          <a:p>
            <a:pPr marL="342900" indent="-342900" eaLnBrk="1" hangingPunct="1">
              <a:lnSpc>
                <a:spcPct val="90000"/>
              </a:lnSpc>
              <a:spcBef>
                <a:spcPct val="50000"/>
              </a:spcBef>
            </a:pPr>
            <a:r>
              <a:rPr lang="en-US" sz="1800"/>
              <a:t>Aol</a:t>
            </a:r>
            <a:r>
              <a:rPr lang="el-GR" sz="1800">
                <a:cs typeface="Arial" charset="0"/>
              </a:rPr>
              <a:t>β</a:t>
            </a:r>
            <a:r>
              <a:rPr lang="en-US" sz="1800">
                <a:cs typeface="Arial" charset="0"/>
              </a:rPr>
              <a:t> = V</a:t>
            </a:r>
            <a:r>
              <a:rPr lang="en-US" sz="1800" baseline="-25000">
                <a:cs typeface="Arial" charset="0"/>
              </a:rPr>
              <a:t>Y</a:t>
            </a:r>
            <a:r>
              <a:rPr lang="en-US" sz="1800">
                <a:cs typeface="Arial" charset="0"/>
              </a:rPr>
              <a:t>/V</a:t>
            </a:r>
            <a:r>
              <a:rPr lang="en-US" sz="1800" baseline="-25000">
                <a:cs typeface="Arial" charset="0"/>
              </a:rPr>
              <a:t>X</a:t>
            </a:r>
            <a:endParaRPr lang="el-GR" sz="1800" baseline="-25000">
              <a:cs typeface="Arial" charset="0"/>
            </a:endParaRPr>
          </a:p>
        </p:txBody>
      </p:sp>
      <p:graphicFrame>
        <p:nvGraphicFramePr>
          <p:cNvPr id="6147" name="Object 6"/>
          <p:cNvGraphicFramePr>
            <a:graphicFrameLocks noGrp="1" noChangeAspect="1"/>
          </p:cNvGraphicFramePr>
          <p:nvPr>
            <p:ph sz="quarter" idx="3"/>
          </p:nvPr>
        </p:nvGraphicFramePr>
        <p:xfrm>
          <a:off x="809625" y="3683000"/>
          <a:ext cx="4703763" cy="2527300"/>
        </p:xfrm>
        <a:graphic>
          <a:graphicData uri="http://schemas.openxmlformats.org/presentationml/2006/ole">
            <p:oleObj spid="_x0000_s6147" name="Visio" r:id="rId5" imgW="2466746" imgH="1324966" progId="Visio.Drawing.6">
              <p:embed/>
            </p:oleObj>
          </a:graphicData>
        </a:graphic>
      </p:graphicFrame>
      <p:pic>
        <p:nvPicPr>
          <p:cNvPr id="6152" name="Picture 8" descr="EN00268_[1]"/>
          <p:cNvPicPr>
            <a:picLocks noChangeAspect="1" noChangeArrowheads="1"/>
          </p:cNvPicPr>
          <p:nvPr/>
        </p:nvPicPr>
        <p:blipFill>
          <a:blip r:embed="rId6" cstate="print"/>
          <a:srcRect/>
          <a:stretch>
            <a:fillRect/>
          </a:stretch>
        </p:blipFill>
        <p:spPr bwMode="auto">
          <a:xfrm>
            <a:off x="7848600" y="152400"/>
            <a:ext cx="914400" cy="69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a:spLocks noGrp="1"/>
          </p:cNvSpPr>
          <p:nvPr>
            <p:ph type="sldNum" sz="quarter" idx="10"/>
          </p:nvPr>
        </p:nvSpPr>
        <p:spPr>
          <a:noFill/>
        </p:spPr>
        <p:txBody>
          <a:bodyPr/>
          <a:lstStyle/>
          <a:p>
            <a:fld id="{FBF9C0E9-B929-4121-8BB9-C22FEEC94A8E}" type="slidenum">
              <a:rPr lang="en-US"/>
              <a:pPr/>
              <a:t>80</a:t>
            </a:fld>
            <a:endParaRPr lang="en-US"/>
          </a:p>
        </p:txBody>
      </p:sp>
      <p:sp>
        <p:nvSpPr>
          <p:cNvPr id="109571" name="Rectangle 2"/>
          <p:cNvSpPr>
            <a:spLocks noGrp="1" noChangeArrowheads="1"/>
          </p:cNvSpPr>
          <p:nvPr>
            <p:ph type="title"/>
          </p:nvPr>
        </p:nvSpPr>
        <p:spPr>
          <a:xfrm>
            <a:off x="1371600" y="76200"/>
            <a:ext cx="7162800" cy="1143000"/>
          </a:xfrm>
        </p:spPr>
        <p:txBody>
          <a:bodyPr/>
          <a:lstStyle/>
          <a:p>
            <a:r>
              <a:rPr lang="en-US" sz="2400" smtClean="0"/>
              <a:t>Improved Howland </a:t>
            </a:r>
            <a:br>
              <a:rPr lang="en-US" sz="2400" smtClean="0"/>
            </a:br>
            <a:r>
              <a:rPr lang="en-US" sz="2400" smtClean="0"/>
              <a:t>Tina Transient Analysis Circuit</a:t>
            </a:r>
          </a:p>
        </p:txBody>
      </p:sp>
      <p:pic>
        <p:nvPicPr>
          <p:cNvPr id="109572" name="Picture 3"/>
          <p:cNvPicPr>
            <a:picLocks noChangeAspect="1" noChangeArrowheads="1"/>
          </p:cNvPicPr>
          <p:nvPr/>
        </p:nvPicPr>
        <p:blipFill>
          <a:blip r:embed="rId2" cstate="print"/>
          <a:srcRect/>
          <a:stretch>
            <a:fillRect/>
          </a:stretch>
        </p:blipFill>
        <p:spPr bwMode="auto">
          <a:xfrm>
            <a:off x="457200" y="1219200"/>
            <a:ext cx="8153400" cy="4652963"/>
          </a:xfrm>
          <a:prstGeom prst="rect">
            <a:avLst/>
          </a:prstGeom>
          <a:noFill/>
          <a:ln w="12700">
            <a:noFill/>
            <a:miter lim="800000"/>
            <a:headEnd type="none" w="sm" len="sm"/>
            <a:tailEnd type="none" w="sm" len="sm"/>
          </a:ln>
        </p:spPr>
      </p:pic>
      <p:sp>
        <p:nvSpPr>
          <p:cNvPr id="109573" name="Text Box 4"/>
          <p:cNvSpPr txBox="1">
            <a:spLocks noChangeArrowheads="1"/>
          </p:cNvSpPr>
          <p:nvPr/>
        </p:nvSpPr>
        <p:spPr bwMode="auto">
          <a:xfrm>
            <a:off x="4413250" y="5311775"/>
            <a:ext cx="420688"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RF</a:t>
            </a:r>
          </a:p>
        </p:txBody>
      </p:sp>
      <p:sp>
        <p:nvSpPr>
          <p:cNvPr id="109574" name="Text Box 5"/>
          <p:cNvSpPr txBox="1">
            <a:spLocks noChangeArrowheads="1"/>
          </p:cNvSpPr>
          <p:nvPr/>
        </p:nvSpPr>
        <p:spPr bwMode="auto">
          <a:xfrm>
            <a:off x="2590800" y="3124200"/>
            <a:ext cx="361950"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RI</a:t>
            </a:r>
          </a:p>
        </p:txBody>
      </p:sp>
      <p:pic>
        <p:nvPicPr>
          <p:cNvPr id="109575" name="Picture 6"/>
          <p:cNvPicPr>
            <a:picLocks noChangeAspect="1" noChangeArrowheads="1"/>
          </p:cNvPicPr>
          <p:nvPr/>
        </p:nvPicPr>
        <p:blipFill>
          <a:blip r:embed="rId3" cstate="print"/>
          <a:srcRect/>
          <a:stretch>
            <a:fillRect/>
          </a:stretch>
        </p:blipFill>
        <p:spPr bwMode="auto">
          <a:xfrm>
            <a:off x="7924800" y="381000"/>
            <a:ext cx="609600" cy="6096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p:spPr>
        <p:txBody>
          <a:bodyPr/>
          <a:lstStyle/>
          <a:p>
            <a:fld id="{19BFCC71-13E8-4E20-8AD0-FAE45C532FF1}" type="slidenum">
              <a:rPr lang="en-US"/>
              <a:pPr/>
              <a:t>81</a:t>
            </a:fld>
            <a:endParaRPr lang="en-US"/>
          </a:p>
        </p:txBody>
      </p:sp>
      <p:sp>
        <p:nvSpPr>
          <p:cNvPr id="110595" name="Rectangle 2"/>
          <p:cNvSpPr>
            <a:spLocks noGrp="1" noChangeArrowheads="1"/>
          </p:cNvSpPr>
          <p:nvPr>
            <p:ph type="title"/>
          </p:nvPr>
        </p:nvSpPr>
        <p:spPr>
          <a:xfrm>
            <a:off x="1524000" y="0"/>
            <a:ext cx="7162800" cy="1143000"/>
          </a:xfrm>
        </p:spPr>
        <p:txBody>
          <a:bodyPr/>
          <a:lstStyle/>
          <a:p>
            <a:r>
              <a:rPr lang="en-US" sz="2400" smtClean="0"/>
              <a:t>Improved Howland </a:t>
            </a:r>
            <a:br>
              <a:rPr lang="en-US" sz="2400" smtClean="0"/>
            </a:br>
            <a:r>
              <a:rPr lang="en-US" sz="2400" smtClean="0"/>
              <a:t>Tina Transient Analysis Results</a:t>
            </a:r>
          </a:p>
        </p:txBody>
      </p:sp>
      <p:pic>
        <p:nvPicPr>
          <p:cNvPr id="110596" name="Picture 3"/>
          <p:cNvPicPr>
            <a:picLocks noChangeAspect="1" noChangeArrowheads="1"/>
          </p:cNvPicPr>
          <p:nvPr/>
        </p:nvPicPr>
        <p:blipFill>
          <a:blip r:embed="rId2" cstate="print"/>
          <a:srcRect/>
          <a:stretch>
            <a:fillRect/>
          </a:stretch>
        </p:blipFill>
        <p:spPr bwMode="auto">
          <a:xfrm>
            <a:off x="533400" y="1046163"/>
            <a:ext cx="8305800" cy="5248275"/>
          </a:xfrm>
          <a:prstGeom prst="rect">
            <a:avLst/>
          </a:prstGeom>
          <a:noFill/>
          <a:ln w="12700">
            <a:noFill/>
            <a:miter lim="800000"/>
            <a:headEnd type="none" w="sm" len="sm"/>
            <a:tailEnd type="none" w="sm" len="sm"/>
          </a:ln>
        </p:spPr>
      </p:pic>
      <p:pic>
        <p:nvPicPr>
          <p:cNvPr id="110597" name="Picture 4"/>
          <p:cNvPicPr>
            <a:picLocks noChangeAspect="1" noChangeArrowheads="1"/>
          </p:cNvPicPr>
          <p:nvPr/>
        </p:nvPicPr>
        <p:blipFill>
          <a:blip r:embed="rId3" cstate="print"/>
          <a:srcRect/>
          <a:stretch>
            <a:fillRect/>
          </a:stretch>
        </p:blipFill>
        <p:spPr bwMode="auto">
          <a:xfrm>
            <a:off x="7162800" y="3200400"/>
            <a:ext cx="1066800" cy="1039813"/>
          </a:xfrm>
          <a:prstGeom prst="rect">
            <a:avLst/>
          </a:prstGeom>
          <a:solidFill>
            <a:schemeClr val="bg1"/>
          </a:solidFill>
          <a:ln w="9525" algn="ctr">
            <a:noFill/>
            <a:miter lim="800000"/>
            <a:headEnd/>
            <a:tailEnd/>
          </a:ln>
        </p:spPr>
      </p:pic>
      <p:pic>
        <p:nvPicPr>
          <p:cNvPr id="110598" name="Picture 5"/>
          <p:cNvPicPr>
            <a:picLocks noChangeAspect="1" noChangeArrowheads="1"/>
          </p:cNvPicPr>
          <p:nvPr/>
        </p:nvPicPr>
        <p:blipFill>
          <a:blip r:embed="rId4" cstate="print"/>
          <a:srcRect/>
          <a:stretch>
            <a:fillRect/>
          </a:stretch>
        </p:blipFill>
        <p:spPr bwMode="auto">
          <a:xfrm>
            <a:off x="7772400" y="304800"/>
            <a:ext cx="609600" cy="6096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a:spLocks noGrp="1"/>
          </p:cNvSpPr>
          <p:nvPr>
            <p:ph type="sldNum" sz="quarter" idx="10"/>
          </p:nvPr>
        </p:nvSpPr>
        <p:spPr>
          <a:noFill/>
        </p:spPr>
        <p:txBody>
          <a:bodyPr/>
          <a:lstStyle/>
          <a:p>
            <a:fld id="{74186D88-A6B9-4C4F-BB35-FFC8E0B45706}" type="slidenum">
              <a:rPr lang="en-US"/>
              <a:pPr/>
              <a:t>82</a:t>
            </a:fld>
            <a:endParaRPr lang="en-US"/>
          </a:p>
        </p:txBody>
      </p:sp>
      <p:sp>
        <p:nvSpPr>
          <p:cNvPr id="111619" name="Rectangle 2"/>
          <p:cNvSpPr>
            <a:spLocks noGrp="1" noChangeArrowheads="1"/>
          </p:cNvSpPr>
          <p:nvPr>
            <p:ph type="title"/>
          </p:nvPr>
        </p:nvSpPr>
        <p:spPr>
          <a:xfrm>
            <a:off x="1447800" y="0"/>
            <a:ext cx="7162800" cy="1143000"/>
          </a:xfrm>
        </p:spPr>
        <p:txBody>
          <a:bodyPr/>
          <a:lstStyle/>
          <a:p>
            <a:r>
              <a:rPr lang="en-US" sz="2400" smtClean="0"/>
              <a:t>Improved Howland</a:t>
            </a:r>
            <a:br>
              <a:rPr lang="en-US" sz="2400" smtClean="0"/>
            </a:br>
            <a:r>
              <a:rPr lang="en-US" sz="2400" smtClean="0"/>
              <a:t>Modified 1/</a:t>
            </a:r>
            <a:r>
              <a:rPr lang="en-US" sz="2400" smtClean="0">
                <a:latin typeface="Symbol" pitchFamily="18" charset="2"/>
              </a:rPr>
              <a:t>b</a:t>
            </a:r>
            <a:r>
              <a:rPr lang="en-US" sz="2400" smtClean="0"/>
              <a:t> for Stability</a:t>
            </a:r>
          </a:p>
        </p:txBody>
      </p:sp>
      <p:pic>
        <p:nvPicPr>
          <p:cNvPr id="111620" name="Picture 5"/>
          <p:cNvPicPr>
            <a:picLocks noChangeAspect="1" noChangeArrowheads="1"/>
          </p:cNvPicPr>
          <p:nvPr/>
        </p:nvPicPr>
        <p:blipFill>
          <a:blip r:embed="rId2" cstate="print"/>
          <a:srcRect/>
          <a:stretch>
            <a:fillRect/>
          </a:stretch>
        </p:blipFill>
        <p:spPr bwMode="auto">
          <a:xfrm>
            <a:off x="152400" y="1219200"/>
            <a:ext cx="8915400" cy="4981575"/>
          </a:xfrm>
          <a:prstGeom prst="rect">
            <a:avLst/>
          </a:prstGeom>
          <a:noFill/>
          <a:ln w="12700">
            <a:noFill/>
            <a:miter lim="800000"/>
            <a:headEnd type="none" w="sm" len="sm"/>
            <a:tailEnd type="none" w="sm" len="sm"/>
          </a:ln>
        </p:spPr>
      </p:pic>
      <p:pic>
        <p:nvPicPr>
          <p:cNvPr id="111621" name="Picture 6" descr="EN00268_[1]"/>
          <p:cNvPicPr>
            <a:picLocks noChangeAspect="1" noChangeArrowheads="1"/>
          </p:cNvPicPr>
          <p:nvPr/>
        </p:nvPicPr>
        <p:blipFill>
          <a:blip r:embed="rId3" cstate="print"/>
          <a:srcRect/>
          <a:stretch>
            <a:fillRect/>
          </a:stretch>
        </p:blipFill>
        <p:spPr bwMode="auto">
          <a:xfrm>
            <a:off x="7772400" y="152400"/>
            <a:ext cx="914400" cy="693738"/>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noFill/>
        </p:spPr>
        <p:txBody>
          <a:bodyPr/>
          <a:lstStyle/>
          <a:p>
            <a:fld id="{39B12142-29CF-4197-B4EB-B6AACEC1E1BE}" type="slidenum">
              <a:rPr lang="en-US"/>
              <a:pPr/>
              <a:t>83</a:t>
            </a:fld>
            <a:endParaRPr lang="en-US"/>
          </a:p>
        </p:txBody>
      </p:sp>
      <p:sp>
        <p:nvSpPr>
          <p:cNvPr id="112643" name="Rectangle 2"/>
          <p:cNvSpPr>
            <a:spLocks noGrp="1" noChangeArrowheads="1"/>
          </p:cNvSpPr>
          <p:nvPr>
            <p:ph type="title"/>
          </p:nvPr>
        </p:nvSpPr>
        <p:spPr>
          <a:xfrm>
            <a:off x="1524000" y="-152400"/>
            <a:ext cx="7162800" cy="1143000"/>
          </a:xfrm>
        </p:spPr>
        <p:txBody>
          <a:bodyPr/>
          <a:lstStyle/>
          <a:p>
            <a:r>
              <a:rPr lang="en-US" sz="2400" smtClean="0">
                <a:latin typeface="Symbol" pitchFamily="18" charset="2"/>
              </a:rPr>
              <a:t>b</a:t>
            </a:r>
            <a:r>
              <a:rPr lang="en-US" sz="2400" smtClean="0"/>
              <a:t>+ FB#2 Calculation to Modify 1/</a:t>
            </a:r>
            <a:r>
              <a:rPr lang="en-US" sz="2400" smtClean="0">
                <a:latin typeface="Symbol" pitchFamily="18" charset="2"/>
              </a:rPr>
              <a:t>b</a:t>
            </a:r>
            <a:r>
              <a:rPr lang="en-US" sz="2400" smtClean="0"/>
              <a:t> for Stability</a:t>
            </a:r>
          </a:p>
        </p:txBody>
      </p:sp>
      <p:pic>
        <p:nvPicPr>
          <p:cNvPr id="112644" name="Picture 5" descr="EN00268_[1]"/>
          <p:cNvPicPr>
            <a:picLocks noChangeAspect="1" noChangeArrowheads="1"/>
          </p:cNvPicPr>
          <p:nvPr/>
        </p:nvPicPr>
        <p:blipFill>
          <a:blip r:embed="rId2" cstate="print"/>
          <a:srcRect/>
          <a:stretch>
            <a:fillRect/>
          </a:stretch>
        </p:blipFill>
        <p:spPr bwMode="auto">
          <a:xfrm>
            <a:off x="685800" y="5249863"/>
            <a:ext cx="914400" cy="693737"/>
          </a:xfrm>
          <a:prstGeom prst="rect">
            <a:avLst/>
          </a:prstGeom>
          <a:noFill/>
          <a:ln w="9525">
            <a:noFill/>
            <a:miter lim="800000"/>
            <a:headEnd/>
            <a:tailEnd/>
          </a:ln>
        </p:spPr>
      </p:pic>
      <p:pic>
        <p:nvPicPr>
          <p:cNvPr id="112645" name="Picture 6" descr="j0098039"/>
          <p:cNvPicPr>
            <a:picLocks noChangeAspect="1" noChangeArrowheads="1"/>
          </p:cNvPicPr>
          <p:nvPr/>
        </p:nvPicPr>
        <p:blipFill>
          <a:blip r:embed="rId3" cstate="print"/>
          <a:srcRect/>
          <a:stretch>
            <a:fillRect/>
          </a:stretch>
        </p:blipFill>
        <p:spPr bwMode="auto">
          <a:xfrm>
            <a:off x="2590800" y="5105400"/>
            <a:ext cx="665163" cy="762000"/>
          </a:xfrm>
          <a:prstGeom prst="rect">
            <a:avLst/>
          </a:prstGeom>
          <a:noFill/>
          <a:ln w="9525">
            <a:noFill/>
            <a:miter lim="800000"/>
            <a:headEnd/>
            <a:tailEnd/>
          </a:ln>
        </p:spPr>
      </p:pic>
      <p:pic>
        <p:nvPicPr>
          <p:cNvPr id="112646" name="Picture 7"/>
          <p:cNvPicPr>
            <a:picLocks noChangeAspect="1" noChangeArrowheads="1"/>
          </p:cNvPicPr>
          <p:nvPr/>
        </p:nvPicPr>
        <p:blipFill>
          <a:blip r:embed="rId4" cstate="print"/>
          <a:srcRect/>
          <a:stretch>
            <a:fillRect/>
          </a:stretch>
        </p:blipFill>
        <p:spPr bwMode="auto">
          <a:xfrm>
            <a:off x="274638" y="855663"/>
            <a:ext cx="8594725" cy="5145087"/>
          </a:xfrm>
          <a:prstGeom prst="rect">
            <a:avLst/>
          </a:prstGeom>
          <a:noFill/>
          <a:ln w="12700">
            <a:noFill/>
            <a:miter lim="800000"/>
            <a:headEnd type="none" w="sm" len="sm"/>
            <a:tailEnd type="none" w="sm" len="sm"/>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3"/>
          <p:cNvSpPr>
            <a:spLocks noGrp="1"/>
          </p:cNvSpPr>
          <p:nvPr>
            <p:ph type="sldNum" sz="quarter" idx="10"/>
          </p:nvPr>
        </p:nvSpPr>
        <p:spPr>
          <a:noFill/>
        </p:spPr>
        <p:txBody>
          <a:bodyPr/>
          <a:lstStyle/>
          <a:p>
            <a:fld id="{808E05FB-9122-41BD-A8AC-05BC5F3332D2}" type="slidenum">
              <a:rPr lang="en-US"/>
              <a:pPr/>
              <a:t>84</a:t>
            </a:fld>
            <a:endParaRPr lang="en-US"/>
          </a:p>
        </p:txBody>
      </p:sp>
      <p:sp>
        <p:nvSpPr>
          <p:cNvPr id="113667" name="Rectangle 2"/>
          <p:cNvSpPr>
            <a:spLocks noGrp="1" noChangeArrowheads="1"/>
          </p:cNvSpPr>
          <p:nvPr>
            <p:ph type="title"/>
          </p:nvPr>
        </p:nvSpPr>
        <p:spPr>
          <a:xfrm>
            <a:off x="1447800" y="0"/>
            <a:ext cx="7162800" cy="1143000"/>
          </a:xfrm>
        </p:spPr>
        <p:txBody>
          <a:bodyPr/>
          <a:lstStyle/>
          <a:p>
            <a:r>
              <a:rPr lang="en-US" sz="2400" smtClean="0"/>
              <a:t>Improved Howland AC Analysis</a:t>
            </a:r>
            <a:br>
              <a:rPr lang="en-US" sz="2400" smtClean="0"/>
            </a:br>
            <a:r>
              <a:rPr lang="en-US" sz="2400" smtClean="0"/>
              <a:t>Final Design for Stability</a:t>
            </a:r>
          </a:p>
        </p:txBody>
      </p:sp>
      <p:pic>
        <p:nvPicPr>
          <p:cNvPr id="113668" name="Picture 3"/>
          <p:cNvPicPr>
            <a:picLocks noChangeAspect="1" noChangeArrowheads="1"/>
          </p:cNvPicPr>
          <p:nvPr/>
        </p:nvPicPr>
        <p:blipFill>
          <a:blip r:embed="rId2" cstate="print"/>
          <a:srcRect/>
          <a:stretch>
            <a:fillRect/>
          </a:stretch>
        </p:blipFill>
        <p:spPr bwMode="auto">
          <a:xfrm>
            <a:off x="0" y="1295400"/>
            <a:ext cx="9144000" cy="4491038"/>
          </a:xfrm>
          <a:prstGeom prst="rect">
            <a:avLst/>
          </a:prstGeom>
          <a:noFill/>
          <a:ln w="12700">
            <a:noFill/>
            <a:miter lim="800000"/>
            <a:headEnd type="none" w="sm" len="sm"/>
            <a:tailEnd type="none" w="sm" len="sm"/>
          </a:ln>
        </p:spPr>
      </p:pic>
      <p:sp>
        <p:nvSpPr>
          <p:cNvPr id="113669" name="Text Box 4"/>
          <p:cNvSpPr txBox="1">
            <a:spLocks noChangeArrowheads="1"/>
          </p:cNvSpPr>
          <p:nvPr/>
        </p:nvSpPr>
        <p:spPr bwMode="auto">
          <a:xfrm>
            <a:off x="3276600" y="5181600"/>
            <a:ext cx="387350" cy="274638"/>
          </a:xfrm>
          <a:prstGeom prst="rect">
            <a:avLst/>
          </a:prstGeom>
          <a:noFill/>
          <a:ln w="12700">
            <a:noFill/>
            <a:miter lim="800000"/>
            <a:headEnd type="none" w="sm" len="sm"/>
            <a:tailEnd type="none" w="sm" len="sm"/>
          </a:ln>
        </p:spPr>
        <p:txBody>
          <a:bodyPr wrap="none">
            <a:spAutoFit/>
          </a:bodyPr>
          <a:lstStyle/>
          <a:p>
            <a:r>
              <a:rPr lang="en-US" sz="1200" b="1">
                <a:solidFill>
                  <a:srgbClr val="FF0000"/>
                </a:solidFill>
              </a:rPr>
              <a:t>RF</a:t>
            </a:r>
          </a:p>
        </p:txBody>
      </p:sp>
      <p:sp>
        <p:nvSpPr>
          <p:cNvPr id="113670" name="Text Box 5"/>
          <p:cNvSpPr txBox="1">
            <a:spLocks noChangeArrowheads="1"/>
          </p:cNvSpPr>
          <p:nvPr/>
        </p:nvSpPr>
        <p:spPr bwMode="auto">
          <a:xfrm>
            <a:off x="1600200" y="3124200"/>
            <a:ext cx="336550" cy="274638"/>
          </a:xfrm>
          <a:prstGeom prst="rect">
            <a:avLst/>
          </a:prstGeom>
          <a:noFill/>
          <a:ln w="12700">
            <a:noFill/>
            <a:miter lim="800000"/>
            <a:headEnd type="none" w="sm" len="sm"/>
            <a:tailEnd type="none" w="sm" len="sm"/>
          </a:ln>
        </p:spPr>
        <p:txBody>
          <a:bodyPr wrap="none">
            <a:spAutoFit/>
          </a:bodyPr>
          <a:lstStyle/>
          <a:p>
            <a:r>
              <a:rPr lang="en-US" sz="1200" b="1">
                <a:solidFill>
                  <a:srgbClr val="FF0000"/>
                </a:solidFill>
              </a:rPr>
              <a:t>RI</a:t>
            </a:r>
          </a:p>
        </p:txBody>
      </p:sp>
      <p:pic>
        <p:nvPicPr>
          <p:cNvPr id="113671" name="Picture 6"/>
          <p:cNvPicPr>
            <a:picLocks noChangeAspect="1" noChangeArrowheads="1"/>
          </p:cNvPicPr>
          <p:nvPr/>
        </p:nvPicPr>
        <p:blipFill>
          <a:blip r:embed="rId3" cstate="print"/>
          <a:srcRect/>
          <a:stretch>
            <a:fillRect/>
          </a:stretch>
        </p:blipFill>
        <p:spPr bwMode="auto">
          <a:xfrm>
            <a:off x="7772400" y="609600"/>
            <a:ext cx="609600" cy="6096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p:spPr>
        <p:txBody>
          <a:bodyPr/>
          <a:lstStyle/>
          <a:p>
            <a:fld id="{B7FD1C67-B8D2-4227-9439-7CF60E4FAD47}" type="slidenum">
              <a:rPr lang="en-US"/>
              <a:pPr/>
              <a:t>85</a:t>
            </a:fld>
            <a:endParaRPr lang="en-US"/>
          </a:p>
        </p:txBody>
      </p:sp>
      <p:sp>
        <p:nvSpPr>
          <p:cNvPr id="114691" name="Rectangle 2"/>
          <p:cNvSpPr>
            <a:spLocks noGrp="1" noChangeArrowheads="1"/>
          </p:cNvSpPr>
          <p:nvPr>
            <p:ph type="title"/>
          </p:nvPr>
        </p:nvSpPr>
        <p:spPr>
          <a:xfrm>
            <a:off x="1447800" y="-76200"/>
            <a:ext cx="7162800" cy="1143000"/>
          </a:xfrm>
        </p:spPr>
        <p:txBody>
          <a:bodyPr/>
          <a:lstStyle/>
          <a:p>
            <a:r>
              <a:rPr lang="en-US" sz="2400" smtClean="0"/>
              <a:t>Improved Howland AC Analysis</a:t>
            </a:r>
            <a:br>
              <a:rPr lang="en-US" sz="2400" smtClean="0"/>
            </a:br>
            <a:r>
              <a:rPr lang="en-US" sz="2400" smtClean="0"/>
              <a:t>1/</a:t>
            </a:r>
            <a:r>
              <a:rPr lang="en-US" sz="2400" smtClean="0">
                <a:latin typeface="Symbol" pitchFamily="18" charset="2"/>
              </a:rPr>
              <a:t>b</a:t>
            </a:r>
            <a:r>
              <a:rPr lang="en-US" sz="2400" smtClean="0"/>
              <a:t> - Final Design for Stability</a:t>
            </a:r>
          </a:p>
        </p:txBody>
      </p:sp>
      <p:pic>
        <p:nvPicPr>
          <p:cNvPr id="114692" name="Picture 3"/>
          <p:cNvPicPr>
            <a:picLocks noChangeAspect="1" noChangeArrowheads="1"/>
          </p:cNvPicPr>
          <p:nvPr/>
        </p:nvPicPr>
        <p:blipFill>
          <a:blip r:embed="rId2" cstate="print"/>
          <a:srcRect/>
          <a:stretch>
            <a:fillRect/>
          </a:stretch>
        </p:blipFill>
        <p:spPr bwMode="auto">
          <a:xfrm>
            <a:off x="381000" y="914400"/>
            <a:ext cx="8458200" cy="5343525"/>
          </a:xfrm>
          <a:prstGeom prst="rect">
            <a:avLst/>
          </a:prstGeom>
          <a:noFill/>
          <a:ln w="12700">
            <a:noFill/>
            <a:miter lim="800000"/>
            <a:headEnd type="none" w="sm" len="sm"/>
            <a:tailEnd type="none" w="sm" len="sm"/>
          </a:ln>
        </p:spPr>
      </p:pic>
      <p:sp>
        <p:nvSpPr>
          <p:cNvPr id="114693" name="Line 4"/>
          <p:cNvSpPr>
            <a:spLocks noChangeShapeType="1"/>
          </p:cNvSpPr>
          <p:nvPr/>
        </p:nvSpPr>
        <p:spPr bwMode="auto">
          <a:xfrm>
            <a:off x="5562600" y="3048000"/>
            <a:ext cx="0" cy="609600"/>
          </a:xfrm>
          <a:prstGeom prst="line">
            <a:avLst/>
          </a:prstGeom>
          <a:noFill/>
          <a:ln w="28575">
            <a:solidFill>
              <a:srgbClr val="008000"/>
            </a:solidFill>
            <a:round/>
            <a:headEnd type="none" w="sm" len="sm"/>
            <a:tailEnd type="none" w="sm" len="sm"/>
          </a:ln>
        </p:spPr>
        <p:txBody>
          <a:bodyPr/>
          <a:lstStyle/>
          <a:p>
            <a:endParaRPr lang="en-US"/>
          </a:p>
        </p:txBody>
      </p:sp>
      <p:sp>
        <p:nvSpPr>
          <p:cNvPr id="114694" name="Text Box 5"/>
          <p:cNvSpPr txBox="1">
            <a:spLocks noChangeArrowheads="1"/>
          </p:cNvSpPr>
          <p:nvPr/>
        </p:nvSpPr>
        <p:spPr bwMode="auto">
          <a:xfrm>
            <a:off x="5334000" y="2743200"/>
            <a:ext cx="396875" cy="304800"/>
          </a:xfrm>
          <a:prstGeom prst="rect">
            <a:avLst/>
          </a:prstGeom>
          <a:solidFill>
            <a:schemeClr val="bg1"/>
          </a:solidFill>
          <a:ln w="12700">
            <a:noFill/>
            <a:miter lim="800000"/>
            <a:headEnd type="none" w="sm" len="sm"/>
            <a:tailEnd type="none" w="sm" len="sm"/>
          </a:ln>
        </p:spPr>
        <p:txBody>
          <a:bodyPr>
            <a:spAutoFit/>
          </a:bodyPr>
          <a:lstStyle/>
          <a:p>
            <a:r>
              <a:rPr lang="en-US" sz="1400" b="1">
                <a:solidFill>
                  <a:srgbClr val="008000"/>
                </a:solidFill>
              </a:rPr>
              <a:t>fcl</a:t>
            </a:r>
          </a:p>
        </p:txBody>
      </p:sp>
      <p:pic>
        <p:nvPicPr>
          <p:cNvPr id="114695" name="Picture 6"/>
          <p:cNvPicPr>
            <a:picLocks noChangeAspect="1" noChangeArrowheads="1"/>
          </p:cNvPicPr>
          <p:nvPr/>
        </p:nvPicPr>
        <p:blipFill>
          <a:blip r:embed="rId3" cstate="print"/>
          <a:srcRect/>
          <a:stretch>
            <a:fillRect/>
          </a:stretch>
        </p:blipFill>
        <p:spPr bwMode="auto">
          <a:xfrm>
            <a:off x="7848600" y="304800"/>
            <a:ext cx="609600" cy="6096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3"/>
          <p:cNvSpPr>
            <a:spLocks noGrp="1"/>
          </p:cNvSpPr>
          <p:nvPr>
            <p:ph type="sldNum" sz="quarter" idx="10"/>
          </p:nvPr>
        </p:nvSpPr>
        <p:spPr>
          <a:noFill/>
        </p:spPr>
        <p:txBody>
          <a:bodyPr/>
          <a:lstStyle/>
          <a:p>
            <a:fld id="{C4ACA15D-AC24-4665-874C-581AD66688E6}" type="slidenum">
              <a:rPr lang="en-US"/>
              <a:pPr/>
              <a:t>86</a:t>
            </a:fld>
            <a:endParaRPr lang="en-US"/>
          </a:p>
        </p:txBody>
      </p:sp>
      <p:sp>
        <p:nvSpPr>
          <p:cNvPr id="115715" name="Rectangle 2"/>
          <p:cNvSpPr>
            <a:spLocks noGrp="1" noChangeArrowheads="1"/>
          </p:cNvSpPr>
          <p:nvPr>
            <p:ph type="title"/>
          </p:nvPr>
        </p:nvSpPr>
        <p:spPr>
          <a:xfrm>
            <a:off x="1447800" y="-76200"/>
            <a:ext cx="7162800" cy="1143000"/>
          </a:xfrm>
        </p:spPr>
        <p:txBody>
          <a:bodyPr/>
          <a:lstStyle/>
          <a:p>
            <a:r>
              <a:rPr lang="en-US" sz="2400" smtClean="0"/>
              <a:t>Improved Howland AC Analysis</a:t>
            </a:r>
            <a:br>
              <a:rPr lang="en-US" sz="2400" smtClean="0"/>
            </a:br>
            <a:r>
              <a:rPr lang="en-US" sz="2400" smtClean="0"/>
              <a:t>Loop Gain - Final Design for Stability</a:t>
            </a:r>
          </a:p>
        </p:txBody>
      </p:sp>
      <p:pic>
        <p:nvPicPr>
          <p:cNvPr id="115716" name="Picture 3"/>
          <p:cNvPicPr>
            <a:picLocks noChangeAspect="1" noChangeArrowheads="1"/>
          </p:cNvPicPr>
          <p:nvPr/>
        </p:nvPicPr>
        <p:blipFill>
          <a:blip r:embed="rId2" cstate="print"/>
          <a:srcRect/>
          <a:stretch>
            <a:fillRect/>
          </a:stretch>
        </p:blipFill>
        <p:spPr bwMode="auto">
          <a:xfrm>
            <a:off x="533400" y="1076325"/>
            <a:ext cx="8305800" cy="5248275"/>
          </a:xfrm>
          <a:prstGeom prst="rect">
            <a:avLst/>
          </a:prstGeom>
          <a:noFill/>
          <a:ln w="12700">
            <a:noFill/>
            <a:miter lim="800000"/>
            <a:headEnd type="none" w="sm" len="sm"/>
            <a:tailEnd type="none" w="sm" len="sm"/>
          </a:ln>
        </p:spPr>
      </p:pic>
      <p:sp>
        <p:nvSpPr>
          <p:cNvPr id="115717" name="Text Box 4"/>
          <p:cNvSpPr txBox="1">
            <a:spLocks noChangeArrowheads="1"/>
          </p:cNvSpPr>
          <p:nvPr/>
        </p:nvSpPr>
        <p:spPr bwMode="auto">
          <a:xfrm>
            <a:off x="5394325" y="3352800"/>
            <a:ext cx="396875" cy="304800"/>
          </a:xfrm>
          <a:prstGeom prst="rect">
            <a:avLst/>
          </a:prstGeom>
          <a:noFill/>
          <a:ln w="12700">
            <a:noFill/>
            <a:miter lim="800000"/>
            <a:headEnd type="none" w="sm" len="sm"/>
            <a:tailEnd type="none" w="sm" len="sm"/>
          </a:ln>
        </p:spPr>
        <p:txBody>
          <a:bodyPr>
            <a:spAutoFit/>
          </a:bodyPr>
          <a:lstStyle/>
          <a:p>
            <a:r>
              <a:rPr lang="en-US" sz="1400" b="1">
                <a:solidFill>
                  <a:srgbClr val="008000"/>
                </a:solidFill>
              </a:rPr>
              <a:t>fcl</a:t>
            </a:r>
          </a:p>
        </p:txBody>
      </p:sp>
      <p:pic>
        <p:nvPicPr>
          <p:cNvPr id="115718" name="Picture 5"/>
          <p:cNvPicPr>
            <a:picLocks noChangeAspect="1" noChangeArrowheads="1"/>
          </p:cNvPicPr>
          <p:nvPr/>
        </p:nvPicPr>
        <p:blipFill>
          <a:blip r:embed="rId3" cstate="print"/>
          <a:srcRect/>
          <a:stretch>
            <a:fillRect/>
          </a:stretch>
        </p:blipFill>
        <p:spPr bwMode="auto">
          <a:xfrm>
            <a:off x="8001000" y="304800"/>
            <a:ext cx="609600" cy="6096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p:spPr>
        <p:txBody>
          <a:bodyPr/>
          <a:lstStyle/>
          <a:p>
            <a:fld id="{80B0EB47-8F09-4408-812F-6AB79CF20E59}" type="slidenum">
              <a:rPr lang="en-US"/>
              <a:pPr/>
              <a:t>87</a:t>
            </a:fld>
            <a:endParaRPr lang="en-US"/>
          </a:p>
        </p:txBody>
      </p:sp>
      <p:pic>
        <p:nvPicPr>
          <p:cNvPr id="116739" name="Picture 3"/>
          <p:cNvPicPr>
            <a:picLocks noChangeAspect="1" noChangeArrowheads="1"/>
          </p:cNvPicPr>
          <p:nvPr/>
        </p:nvPicPr>
        <p:blipFill>
          <a:blip r:embed="rId2" cstate="print"/>
          <a:srcRect/>
          <a:stretch>
            <a:fillRect/>
          </a:stretch>
        </p:blipFill>
        <p:spPr bwMode="auto">
          <a:xfrm>
            <a:off x="228600" y="1206500"/>
            <a:ext cx="8458200" cy="5045075"/>
          </a:xfrm>
          <a:prstGeom prst="rect">
            <a:avLst/>
          </a:prstGeom>
          <a:noFill/>
          <a:ln w="12700">
            <a:noFill/>
            <a:miter lim="800000"/>
            <a:headEnd type="none" w="sm" len="sm"/>
            <a:tailEnd type="none" w="sm" len="sm"/>
          </a:ln>
        </p:spPr>
      </p:pic>
      <p:sp>
        <p:nvSpPr>
          <p:cNvPr id="116740" name="Rectangle 2"/>
          <p:cNvSpPr>
            <a:spLocks noGrp="1" noChangeArrowheads="1"/>
          </p:cNvSpPr>
          <p:nvPr>
            <p:ph type="title"/>
          </p:nvPr>
        </p:nvSpPr>
        <p:spPr>
          <a:xfrm>
            <a:off x="1447800" y="0"/>
            <a:ext cx="7162800" cy="1143000"/>
          </a:xfrm>
        </p:spPr>
        <p:txBody>
          <a:bodyPr/>
          <a:lstStyle/>
          <a:p>
            <a:r>
              <a:rPr lang="en-US" sz="2400" smtClean="0"/>
              <a:t>Improved Howland AC Transfer Analysis</a:t>
            </a:r>
            <a:br>
              <a:rPr lang="en-US" sz="2400" smtClean="0"/>
            </a:br>
            <a:r>
              <a:rPr lang="en-US" sz="2400" smtClean="0"/>
              <a:t>IL/VIN - Final Design for Stability</a:t>
            </a:r>
          </a:p>
        </p:txBody>
      </p:sp>
      <p:sp>
        <p:nvSpPr>
          <p:cNvPr id="116741" name="Text Box 4"/>
          <p:cNvSpPr txBox="1">
            <a:spLocks noChangeArrowheads="1"/>
          </p:cNvSpPr>
          <p:nvPr/>
        </p:nvSpPr>
        <p:spPr bwMode="auto">
          <a:xfrm>
            <a:off x="4191000" y="5616575"/>
            <a:ext cx="420688"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RF</a:t>
            </a:r>
          </a:p>
        </p:txBody>
      </p:sp>
      <p:sp>
        <p:nvSpPr>
          <p:cNvPr id="116742" name="Text Box 5"/>
          <p:cNvSpPr txBox="1">
            <a:spLocks noChangeArrowheads="1"/>
          </p:cNvSpPr>
          <p:nvPr/>
        </p:nvSpPr>
        <p:spPr bwMode="auto">
          <a:xfrm>
            <a:off x="1905000" y="3330575"/>
            <a:ext cx="361950"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RI</a:t>
            </a:r>
          </a:p>
        </p:txBody>
      </p:sp>
      <p:pic>
        <p:nvPicPr>
          <p:cNvPr id="116743" name="Picture 6"/>
          <p:cNvPicPr>
            <a:picLocks noChangeAspect="1" noChangeArrowheads="1"/>
          </p:cNvPicPr>
          <p:nvPr/>
        </p:nvPicPr>
        <p:blipFill>
          <a:blip r:embed="rId3" cstate="print"/>
          <a:srcRect/>
          <a:stretch>
            <a:fillRect/>
          </a:stretch>
        </p:blipFill>
        <p:spPr bwMode="auto">
          <a:xfrm>
            <a:off x="7848600" y="685800"/>
            <a:ext cx="609600" cy="609600"/>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0"/>
          </p:nvPr>
        </p:nvSpPr>
        <p:spPr>
          <a:noFill/>
        </p:spPr>
        <p:txBody>
          <a:bodyPr/>
          <a:lstStyle/>
          <a:p>
            <a:fld id="{9C9C2841-9A9C-4EDE-9210-1B1DD5505843}" type="slidenum">
              <a:rPr lang="en-US"/>
              <a:pPr/>
              <a:t>88</a:t>
            </a:fld>
            <a:endParaRPr lang="en-US"/>
          </a:p>
        </p:txBody>
      </p:sp>
      <p:sp>
        <p:nvSpPr>
          <p:cNvPr id="117763" name="Rectangle 2"/>
          <p:cNvSpPr>
            <a:spLocks noGrp="1" noChangeArrowheads="1"/>
          </p:cNvSpPr>
          <p:nvPr>
            <p:ph type="title"/>
          </p:nvPr>
        </p:nvSpPr>
        <p:spPr>
          <a:xfrm>
            <a:off x="1447800" y="0"/>
            <a:ext cx="7162800" cy="1143000"/>
          </a:xfrm>
        </p:spPr>
        <p:txBody>
          <a:bodyPr/>
          <a:lstStyle/>
          <a:p>
            <a:r>
              <a:rPr lang="en-US" sz="2400" smtClean="0"/>
              <a:t>Improved Howland AC Transfer Analysis</a:t>
            </a:r>
            <a:br>
              <a:rPr lang="en-US" sz="2400" smtClean="0"/>
            </a:br>
            <a:r>
              <a:rPr lang="en-US" sz="2400" smtClean="0"/>
              <a:t>IL/VIN - Final Design for Stability</a:t>
            </a:r>
          </a:p>
        </p:txBody>
      </p:sp>
      <p:pic>
        <p:nvPicPr>
          <p:cNvPr id="117764" name="Picture 3"/>
          <p:cNvPicPr>
            <a:picLocks noChangeAspect="1" noChangeArrowheads="1"/>
          </p:cNvPicPr>
          <p:nvPr/>
        </p:nvPicPr>
        <p:blipFill>
          <a:blip r:embed="rId2" cstate="print"/>
          <a:srcRect/>
          <a:stretch>
            <a:fillRect/>
          </a:stretch>
        </p:blipFill>
        <p:spPr bwMode="auto">
          <a:xfrm>
            <a:off x="381000" y="1000125"/>
            <a:ext cx="8305800" cy="5248275"/>
          </a:xfrm>
          <a:prstGeom prst="rect">
            <a:avLst/>
          </a:prstGeom>
          <a:noFill/>
          <a:ln w="12700">
            <a:noFill/>
            <a:miter lim="800000"/>
            <a:headEnd type="none" w="sm" len="sm"/>
            <a:tailEnd type="none" w="sm" len="sm"/>
          </a:ln>
        </p:spPr>
      </p:pic>
      <p:pic>
        <p:nvPicPr>
          <p:cNvPr id="117765" name="Picture 4"/>
          <p:cNvPicPr>
            <a:picLocks noChangeAspect="1" noChangeArrowheads="1"/>
          </p:cNvPicPr>
          <p:nvPr/>
        </p:nvPicPr>
        <p:blipFill>
          <a:blip r:embed="rId3" cstate="print"/>
          <a:srcRect/>
          <a:stretch>
            <a:fillRect/>
          </a:stretch>
        </p:blipFill>
        <p:spPr bwMode="auto">
          <a:xfrm>
            <a:off x="8229600" y="381000"/>
            <a:ext cx="609600" cy="609600"/>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p:spPr>
        <p:txBody>
          <a:bodyPr/>
          <a:lstStyle/>
          <a:p>
            <a:fld id="{1EDAD776-508A-4AF3-8274-C2A8B1F919BA}" type="slidenum">
              <a:rPr lang="en-US"/>
              <a:pPr/>
              <a:t>89</a:t>
            </a:fld>
            <a:endParaRPr lang="en-US"/>
          </a:p>
        </p:txBody>
      </p:sp>
      <p:sp>
        <p:nvSpPr>
          <p:cNvPr id="118787" name="Rectangle 2"/>
          <p:cNvSpPr>
            <a:spLocks noGrp="1" noChangeArrowheads="1"/>
          </p:cNvSpPr>
          <p:nvPr>
            <p:ph type="title"/>
          </p:nvPr>
        </p:nvSpPr>
        <p:spPr>
          <a:xfrm>
            <a:off x="1447800" y="0"/>
            <a:ext cx="7162800" cy="1143000"/>
          </a:xfrm>
        </p:spPr>
        <p:txBody>
          <a:bodyPr/>
          <a:lstStyle/>
          <a:p>
            <a:r>
              <a:rPr lang="en-US" sz="2400" smtClean="0"/>
              <a:t>Improved Howland Transient Analysis</a:t>
            </a:r>
            <a:br>
              <a:rPr lang="en-US" sz="2400" smtClean="0"/>
            </a:br>
            <a:r>
              <a:rPr lang="en-US" sz="2400" smtClean="0"/>
              <a:t>IL/VIN - Final Design for Stability</a:t>
            </a:r>
          </a:p>
        </p:txBody>
      </p:sp>
      <p:pic>
        <p:nvPicPr>
          <p:cNvPr id="118788" name="Picture 4"/>
          <p:cNvPicPr>
            <a:picLocks noChangeAspect="1" noChangeArrowheads="1"/>
          </p:cNvPicPr>
          <p:nvPr/>
        </p:nvPicPr>
        <p:blipFill>
          <a:blip r:embed="rId2" cstate="print"/>
          <a:srcRect/>
          <a:stretch>
            <a:fillRect/>
          </a:stretch>
        </p:blipFill>
        <p:spPr bwMode="auto">
          <a:xfrm>
            <a:off x="152400" y="990600"/>
            <a:ext cx="8839200" cy="5043488"/>
          </a:xfrm>
          <a:prstGeom prst="rect">
            <a:avLst/>
          </a:prstGeom>
          <a:noFill/>
          <a:ln w="12700">
            <a:noFill/>
            <a:miter lim="800000"/>
            <a:headEnd type="none" w="sm" len="sm"/>
            <a:tailEnd type="none" w="sm" len="sm"/>
          </a:ln>
        </p:spPr>
      </p:pic>
      <p:sp>
        <p:nvSpPr>
          <p:cNvPr id="118789" name="Text Box 5"/>
          <p:cNvSpPr txBox="1">
            <a:spLocks noChangeArrowheads="1"/>
          </p:cNvSpPr>
          <p:nvPr/>
        </p:nvSpPr>
        <p:spPr bwMode="auto">
          <a:xfrm>
            <a:off x="4419600" y="5410200"/>
            <a:ext cx="533400" cy="304800"/>
          </a:xfrm>
          <a:prstGeom prst="rect">
            <a:avLst/>
          </a:prstGeom>
          <a:noFill/>
          <a:ln w="12700">
            <a:noFill/>
            <a:miter lim="800000"/>
            <a:headEnd type="none" w="sm" len="sm"/>
            <a:tailEnd type="none" w="sm" len="sm"/>
          </a:ln>
        </p:spPr>
        <p:txBody>
          <a:bodyPr>
            <a:spAutoFit/>
          </a:bodyPr>
          <a:lstStyle/>
          <a:p>
            <a:r>
              <a:rPr lang="en-US" sz="1400" b="1">
                <a:solidFill>
                  <a:srgbClr val="FF0000"/>
                </a:solidFill>
              </a:rPr>
              <a:t>RF</a:t>
            </a:r>
          </a:p>
        </p:txBody>
      </p:sp>
      <p:sp>
        <p:nvSpPr>
          <p:cNvPr id="118790" name="Text Box 6"/>
          <p:cNvSpPr txBox="1">
            <a:spLocks noChangeArrowheads="1"/>
          </p:cNvSpPr>
          <p:nvPr/>
        </p:nvSpPr>
        <p:spPr bwMode="auto">
          <a:xfrm>
            <a:off x="1981200" y="3124200"/>
            <a:ext cx="361950" cy="304800"/>
          </a:xfrm>
          <a:prstGeom prst="rect">
            <a:avLst/>
          </a:prstGeom>
          <a:noFill/>
          <a:ln w="12700">
            <a:noFill/>
            <a:miter lim="800000"/>
            <a:headEnd type="none" w="sm" len="sm"/>
            <a:tailEnd type="none" w="sm" len="sm"/>
          </a:ln>
        </p:spPr>
        <p:txBody>
          <a:bodyPr wrap="none">
            <a:spAutoFit/>
          </a:bodyPr>
          <a:lstStyle/>
          <a:p>
            <a:r>
              <a:rPr lang="en-US" sz="1400" b="1">
                <a:solidFill>
                  <a:srgbClr val="FF0000"/>
                </a:solidFill>
              </a:rPr>
              <a:t>RI</a:t>
            </a:r>
          </a:p>
        </p:txBody>
      </p:sp>
      <p:pic>
        <p:nvPicPr>
          <p:cNvPr id="118791" name="Picture 7"/>
          <p:cNvPicPr>
            <a:picLocks noChangeAspect="1" noChangeArrowheads="1"/>
          </p:cNvPicPr>
          <p:nvPr/>
        </p:nvPicPr>
        <p:blipFill>
          <a:blip r:embed="rId3" cstate="print"/>
          <a:srcRect/>
          <a:stretch>
            <a:fillRect/>
          </a:stretch>
        </p:blipFill>
        <p:spPr bwMode="auto">
          <a:xfrm>
            <a:off x="7848600" y="1143000"/>
            <a:ext cx="609600" cy="609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3"/>
          <p:cNvSpPr>
            <a:spLocks noGrp="1"/>
          </p:cNvSpPr>
          <p:nvPr>
            <p:ph type="sldNum" sz="quarter" idx="10"/>
          </p:nvPr>
        </p:nvSpPr>
        <p:spPr>
          <a:noFill/>
        </p:spPr>
        <p:txBody>
          <a:bodyPr/>
          <a:lstStyle/>
          <a:p>
            <a:fld id="{2E9A4C12-ECF1-44EE-ACA3-A481F644D4CF}" type="slidenum">
              <a:rPr lang="en-US"/>
              <a:pPr/>
              <a:t>9</a:t>
            </a:fld>
            <a:endParaRPr lang="en-US"/>
          </a:p>
        </p:txBody>
      </p:sp>
      <p:sp>
        <p:nvSpPr>
          <p:cNvPr id="7172" name="Rectangle 2"/>
          <p:cNvSpPr>
            <a:spLocks noGrp="1" noChangeArrowheads="1"/>
          </p:cNvSpPr>
          <p:nvPr>
            <p:ph type="title"/>
          </p:nvPr>
        </p:nvSpPr>
        <p:spPr>
          <a:xfrm>
            <a:off x="1295400" y="0"/>
            <a:ext cx="7162800" cy="1143000"/>
          </a:xfrm>
          <a:noFill/>
        </p:spPr>
        <p:txBody>
          <a:bodyPr lIns="91432" tIns="45716" rIns="91432" bIns="45716"/>
          <a:lstStyle/>
          <a:p>
            <a:r>
              <a:rPr lang="el-GR" smtClean="0">
                <a:solidFill>
                  <a:srgbClr val="0000CC"/>
                </a:solidFill>
                <a:cs typeface="Arial" charset="0"/>
              </a:rPr>
              <a:t>β</a:t>
            </a:r>
            <a:r>
              <a:rPr lang="en-US" smtClean="0">
                <a:solidFill>
                  <a:srgbClr val="0000CC"/>
                </a:solidFill>
                <a:cs typeface="Arial" charset="0"/>
              </a:rPr>
              <a:t> and 1/</a:t>
            </a:r>
            <a:r>
              <a:rPr lang="el-GR" smtClean="0">
                <a:solidFill>
                  <a:srgbClr val="0000CC"/>
                </a:solidFill>
                <a:cs typeface="Arial" charset="0"/>
              </a:rPr>
              <a:t>β</a:t>
            </a:r>
          </a:p>
        </p:txBody>
      </p:sp>
      <p:graphicFrame>
        <p:nvGraphicFramePr>
          <p:cNvPr id="7170" name="Object 3"/>
          <p:cNvGraphicFramePr>
            <a:graphicFrameLocks noGrp="1" noChangeAspect="1"/>
          </p:cNvGraphicFramePr>
          <p:nvPr>
            <p:ph idx="1"/>
          </p:nvPr>
        </p:nvGraphicFramePr>
        <p:xfrm>
          <a:off x="1350963" y="1325563"/>
          <a:ext cx="5602287" cy="3086100"/>
        </p:xfrm>
        <a:graphic>
          <a:graphicData uri="http://schemas.openxmlformats.org/presentationml/2006/ole">
            <p:oleObj spid="_x0000_s7170" name="Visio" r:id="rId4" imgW="2586838" imgH="1425550" progId="Visio.Drawing.6">
              <p:embed/>
            </p:oleObj>
          </a:graphicData>
        </a:graphic>
      </p:graphicFrame>
      <p:sp>
        <p:nvSpPr>
          <p:cNvPr id="7173" name="Text Box 4"/>
          <p:cNvSpPr txBox="1">
            <a:spLocks noChangeArrowheads="1"/>
          </p:cNvSpPr>
          <p:nvPr/>
        </p:nvSpPr>
        <p:spPr bwMode="auto">
          <a:xfrm>
            <a:off x="609600" y="4648200"/>
            <a:ext cx="8229600" cy="1220788"/>
          </a:xfrm>
          <a:prstGeom prst="rect">
            <a:avLst/>
          </a:prstGeom>
          <a:noFill/>
          <a:ln w="9525" algn="ctr">
            <a:noFill/>
            <a:miter lim="800000"/>
            <a:headEnd/>
            <a:tailEnd/>
          </a:ln>
        </p:spPr>
        <p:txBody>
          <a:bodyPr lIns="91432" tIns="45716" rIns="91432" bIns="45716">
            <a:spAutoFit/>
          </a:bodyPr>
          <a:lstStyle/>
          <a:p>
            <a:pPr marL="342900" indent="-342900" eaLnBrk="1" hangingPunct="1">
              <a:lnSpc>
                <a:spcPct val="90000"/>
              </a:lnSpc>
              <a:spcBef>
                <a:spcPct val="50000"/>
              </a:spcBef>
            </a:pPr>
            <a:r>
              <a:rPr lang="el-GR" sz="2000" b="1">
                <a:cs typeface="Arial" charset="0"/>
              </a:rPr>
              <a:t>β</a:t>
            </a:r>
            <a:r>
              <a:rPr lang="en-US" sz="2000" b="1">
                <a:cs typeface="Arial" charset="0"/>
              </a:rPr>
              <a:t> is easy to calculate as feedback network around the Op Amp</a:t>
            </a:r>
          </a:p>
          <a:p>
            <a:pPr marL="342900" indent="-342900" eaLnBrk="1" hangingPunct="1">
              <a:lnSpc>
                <a:spcPct val="90000"/>
              </a:lnSpc>
              <a:spcBef>
                <a:spcPct val="50000"/>
              </a:spcBef>
            </a:pPr>
            <a:r>
              <a:rPr lang="en-US" sz="2000" b="1">
                <a:cs typeface="Arial" charset="0"/>
              </a:rPr>
              <a:t>1/</a:t>
            </a:r>
            <a:r>
              <a:rPr lang="el-GR" sz="2000" b="1">
                <a:cs typeface="Arial" charset="0"/>
              </a:rPr>
              <a:t>β</a:t>
            </a:r>
            <a:r>
              <a:rPr lang="en-US" sz="2000" b="1">
                <a:cs typeface="Arial" charset="0"/>
              </a:rPr>
              <a:t> is reciprocal of </a:t>
            </a:r>
            <a:r>
              <a:rPr lang="el-GR" sz="2000" b="1">
                <a:cs typeface="Arial" charset="0"/>
              </a:rPr>
              <a:t>β</a:t>
            </a:r>
            <a:r>
              <a:rPr lang="en-US" sz="2000" b="1">
                <a:cs typeface="Arial" charset="0"/>
              </a:rPr>
              <a:t> </a:t>
            </a:r>
          </a:p>
          <a:p>
            <a:pPr marL="342900" indent="-342900" eaLnBrk="1" hangingPunct="1">
              <a:lnSpc>
                <a:spcPct val="90000"/>
              </a:lnSpc>
              <a:spcBef>
                <a:spcPct val="50000"/>
              </a:spcBef>
            </a:pPr>
            <a:r>
              <a:rPr lang="en-US" sz="2000" b="1">
                <a:cs typeface="Arial" charset="0"/>
              </a:rPr>
              <a:t>Easy Rules-Of-Thumb and Tricks to Plot 1/</a:t>
            </a:r>
            <a:r>
              <a:rPr lang="el-GR" sz="2000" b="1">
                <a:cs typeface="Arial" charset="0"/>
              </a:rPr>
              <a:t>β</a:t>
            </a:r>
            <a:r>
              <a:rPr lang="en-US" sz="2000" b="1">
                <a:cs typeface="Arial" charset="0"/>
              </a:rPr>
              <a:t> on Op Amp Aol Curve </a:t>
            </a:r>
            <a:endParaRPr lang="el-GR" sz="2000" b="1">
              <a:cs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3"/>
          <p:cNvSpPr>
            <a:spLocks noGrp="1"/>
          </p:cNvSpPr>
          <p:nvPr>
            <p:ph type="sldNum" sz="quarter" idx="10"/>
          </p:nvPr>
        </p:nvSpPr>
        <p:spPr>
          <a:noFill/>
        </p:spPr>
        <p:txBody>
          <a:bodyPr/>
          <a:lstStyle/>
          <a:p>
            <a:fld id="{FBFF043C-717C-4C6D-AD44-29DCCE9F5710}" type="slidenum">
              <a:rPr lang="en-US"/>
              <a:pPr/>
              <a:t>90</a:t>
            </a:fld>
            <a:endParaRPr lang="en-US"/>
          </a:p>
        </p:txBody>
      </p:sp>
      <p:sp>
        <p:nvSpPr>
          <p:cNvPr id="119811" name="Rectangle 2"/>
          <p:cNvSpPr>
            <a:spLocks noGrp="1" noChangeArrowheads="1"/>
          </p:cNvSpPr>
          <p:nvPr>
            <p:ph type="title"/>
          </p:nvPr>
        </p:nvSpPr>
        <p:spPr>
          <a:xfrm>
            <a:off x="1447800" y="0"/>
            <a:ext cx="7162800" cy="1143000"/>
          </a:xfrm>
        </p:spPr>
        <p:txBody>
          <a:bodyPr/>
          <a:lstStyle/>
          <a:p>
            <a:r>
              <a:rPr lang="en-US" sz="2400" smtClean="0"/>
              <a:t>Improved Howland Transient Analysis</a:t>
            </a:r>
            <a:br>
              <a:rPr lang="en-US" sz="2400" smtClean="0"/>
            </a:br>
            <a:r>
              <a:rPr lang="en-US" sz="2400" smtClean="0"/>
              <a:t>IL/VIN - Final Design for Stability</a:t>
            </a:r>
          </a:p>
        </p:txBody>
      </p:sp>
      <p:pic>
        <p:nvPicPr>
          <p:cNvPr id="119812" name="Picture 4"/>
          <p:cNvPicPr>
            <a:picLocks noChangeAspect="1" noChangeArrowheads="1"/>
          </p:cNvPicPr>
          <p:nvPr/>
        </p:nvPicPr>
        <p:blipFill>
          <a:blip r:embed="rId2" cstate="print"/>
          <a:srcRect/>
          <a:stretch>
            <a:fillRect/>
          </a:stretch>
        </p:blipFill>
        <p:spPr bwMode="auto">
          <a:xfrm>
            <a:off x="762000" y="952500"/>
            <a:ext cx="8382000" cy="5295900"/>
          </a:xfrm>
          <a:prstGeom prst="rect">
            <a:avLst/>
          </a:prstGeom>
          <a:noFill/>
          <a:ln w="12700">
            <a:noFill/>
            <a:miter lim="800000"/>
            <a:headEnd type="none" w="sm" len="sm"/>
            <a:tailEnd type="none" w="sm" len="sm"/>
          </a:ln>
        </p:spPr>
      </p:pic>
      <p:pic>
        <p:nvPicPr>
          <p:cNvPr id="119813" name="Picture 5"/>
          <p:cNvPicPr>
            <a:picLocks noChangeAspect="1" noChangeArrowheads="1"/>
          </p:cNvPicPr>
          <p:nvPr/>
        </p:nvPicPr>
        <p:blipFill>
          <a:blip r:embed="rId3" cstate="print"/>
          <a:srcRect/>
          <a:stretch>
            <a:fillRect/>
          </a:stretch>
        </p:blipFill>
        <p:spPr bwMode="auto">
          <a:xfrm>
            <a:off x="8153400" y="304800"/>
            <a:ext cx="609600" cy="6096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p:spPr>
        <p:txBody>
          <a:bodyPr/>
          <a:lstStyle/>
          <a:p>
            <a:fld id="{CA188907-094C-4EFC-B3A8-0594E11DB994}" type="slidenum">
              <a:rPr lang="en-US"/>
              <a:pPr/>
              <a:t>91</a:t>
            </a:fld>
            <a:endParaRPr lang="en-US"/>
          </a:p>
        </p:txBody>
      </p:sp>
      <p:sp>
        <p:nvSpPr>
          <p:cNvPr id="120835" name="Rectangle 2"/>
          <p:cNvSpPr>
            <a:spLocks noGrp="1" noChangeArrowheads="1"/>
          </p:cNvSpPr>
          <p:nvPr>
            <p:ph type="title"/>
          </p:nvPr>
        </p:nvSpPr>
        <p:spPr>
          <a:xfrm>
            <a:off x="1524000" y="-76200"/>
            <a:ext cx="7162800" cy="1143000"/>
          </a:xfrm>
        </p:spPr>
        <p:txBody>
          <a:bodyPr/>
          <a:lstStyle/>
          <a:p>
            <a:r>
              <a:rPr lang="en-US" sz="3600" smtClean="0">
                <a:solidFill>
                  <a:srgbClr val="33CC33"/>
                </a:solidFill>
                <a:latin typeface="Baskerville Old Face" pitchFamily="18" charset="0"/>
              </a:rPr>
              <a:t>High Current V-I General Checklist</a:t>
            </a:r>
          </a:p>
        </p:txBody>
      </p:sp>
      <p:sp>
        <p:nvSpPr>
          <p:cNvPr id="120836" name="Rectangle 3"/>
          <p:cNvSpPr>
            <a:spLocks noChangeArrowheads="1"/>
          </p:cNvSpPr>
          <p:nvPr/>
        </p:nvSpPr>
        <p:spPr bwMode="auto">
          <a:xfrm>
            <a:off x="762000" y="914400"/>
            <a:ext cx="8534400" cy="5765800"/>
          </a:xfrm>
          <a:prstGeom prst="rect">
            <a:avLst/>
          </a:prstGeom>
          <a:noFill/>
          <a:ln w="12700">
            <a:noFill/>
            <a:miter lim="800000"/>
            <a:headEnd type="none" w="sm" len="sm"/>
            <a:tailEnd type="none" w="sm" len="sm"/>
          </a:ln>
        </p:spPr>
        <p:txBody>
          <a:bodyPr>
            <a:spAutoFit/>
          </a:bodyPr>
          <a:lstStyle/>
          <a:p>
            <a:pPr lvl="1">
              <a:spcBef>
                <a:spcPct val="40000"/>
              </a:spcBef>
              <a:buFont typeface="Wingdings" pitchFamily="2" charset="2"/>
              <a:buChar char="Ø"/>
            </a:pPr>
            <a:r>
              <a:rPr lang="en-US" sz="2000" b="1" i="1"/>
              <a:t>Large Signal &amp; Transient SOA Considerations (V=L*di/dt)</a:t>
            </a:r>
          </a:p>
          <a:p>
            <a:pPr lvl="1">
              <a:spcBef>
                <a:spcPct val="40000"/>
              </a:spcBef>
              <a:buFont typeface="Wingdings" pitchFamily="2" charset="2"/>
              <a:buChar char="Ø"/>
            </a:pPr>
            <a:r>
              <a:rPr lang="en-US" sz="2000" b="1" i="1"/>
              <a:t>Bipolar Output Stages &amp; Oscillations</a:t>
            </a:r>
          </a:p>
          <a:p>
            <a:pPr lvl="1">
              <a:spcBef>
                <a:spcPct val="40000"/>
              </a:spcBef>
              <a:buFont typeface="Wingdings" pitchFamily="2" charset="2"/>
              <a:buChar char="Ø"/>
            </a:pPr>
            <a:r>
              <a:rPr lang="en-US" sz="2000" b="1" i="1"/>
              <a:t>High Current Grounding</a:t>
            </a:r>
          </a:p>
          <a:p>
            <a:pPr lvl="1">
              <a:spcBef>
                <a:spcPct val="40000"/>
              </a:spcBef>
              <a:buFont typeface="Wingdings" pitchFamily="2" charset="2"/>
              <a:buChar char="Ø"/>
            </a:pPr>
            <a:r>
              <a:rPr lang="en-US" sz="2000" b="1" i="1"/>
              <a:t>High Current PCB Traces</a:t>
            </a:r>
          </a:p>
          <a:p>
            <a:pPr lvl="1">
              <a:spcBef>
                <a:spcPct val="40000"/>
              </a:spcBef>
              <a:buFont typeface="Wingdings" pitchFamily="2" charset="2"/>
              <a:buChar char="Ø"/>
            </a:pPr>
            <a:r>
              <a:rPr lang="en-US" sz="2000" b="1" i="1"/>
              <a:t>High Current Supply Issues</a:t>
            </a:r>
          </a:p>
          <a:p>
            <a:pPr lvl="1">
              <a:spcBef>
                <a:spcPct val="40000"/>
              </a:spcBef>
              <a:buFont typeface="Wingdings" pitchFamily="2" charset="2"/>
              <a:buChar char="Ø"/>
            </a:pPr>
            <a:r>
              <a:rPr lang="en-US" sz="2000" b="1" i="1"/>
              <a:t>Power Supply Bypass (Low f &amp; High f)</a:t>
            </a:r>
          </a:p>
          <a:p>
            <a:pPr lvl="1">
              <a:spcBef>
                <a:spcPct val="40000"/>
              </a:spcBef>
              <a:buFont typeface="Wingdings" pitchFamily="2" charset="2"/>
              <a:buChar char="Ø"/>
            </a:pPr>
            <a:r>
              <a:rPr lang="en-US" sz="2000" b="1" i="1"/>
              <a:t>Transient Protection (Supply, VIN, VOUT)</a:t>
            </a:r>
          </a:p>
          <a:p>
            <a:pPr lvl="1">
              <a:spcBef>
                <a:spcPct val="40000"/>
              </a:spcBef>
              <a:buFont typeface="Wingdings" pitchFamily="2" charset="2"/>
              <a:buChar char="Ø"/>
            </a:pPr>
            <a:r>
              <a:rPr lang="en-US" sz="2000" b="1" i="1">
                <a:solidFill>
                  <a:srgbClr val="0000CC"/>
                </a:solidFill>
              </a:rPr>
              <a:t>Power Dissipation Considerations </a:t>
            </a:r>
          </a:p>
          <a:p>
            <a:pPr lvl="2">
              <a:buFont typeface="Wingdings" pitchFamily="2" charset="2"/>
              <a:buNone/>
            </a:pPr>
            <a:r>
              <a:rPr lang="en-US" sz="2000" b="1" i="1">
                <a:solidFill>
                  <a:srgbClr val="0000CC"/>
                </a:solidFill>
              </a:rPr>
              <a:t>(see “V-I Circuits Using External Transistors” section)</a:t>
            </a:r>
          </a:p>
          <a:p>
            <a:pPr lvl="2">
              <a:spcBef>
                <a:spcPct val="40000"/>
              </a:spcBef>
              <a:buFont typeface="Wingdings" pitchFamily="2" charset="2"/>
              <a:buChar char="v"/>
            </a:pPr>
            <a:r>
              <a:rPr lang="en-US" sz="2000" b="1" i="1">
                <a:solidFill>
                  <a:srgbClr val="0000CC"/>
                </a:solidFill>
              </a:rPr>
              <a:t>Consider:</a:t>
            </a:r>
          </a:p>
          <a:p>
            <a:pPr lvl="3">
              <a:spcBef>
                <a:spcPct val="40000"/>
              </a:spcBef>
              <a:buFont typeface="Wingdings" pitchFamily="2" charset="2"/>
              <a:buChar char="ü"/>
            </a:pPr>
            <a:r>
              <a:rPr lang="en-US" sz="2000" b="1" i="1">
                <a:solidFill>
                  <a:srgbClr val="0000CC"/>
                </a:solidFill>
              </a:rPr>
              <a:t>Short Circuit to Ground Power Dissipation </a:t>
            </a:r>
          </a:p>
          <a:p>
            <a:pPr lvl="3">
              <a:spcBef>
                <a:spcPct val="40000"/>
              </a:spcBef>
              <a:buFont typeface="Wingdings" pitchFamily="2" charset="2"/>
              <a:buChar char="ü"/>
            </a:pPr>
            <a:r>
              <a:rPr lang="en-US" sz="2000" b="1" i="1">
                <a:solidFill>
                  <a:srgbClr val="0000CC"/>
                </a:solidFill>
              </a:rPr>
              <a:t>Heatsink Selection</a:t>
            </a:r>
          </a:p>
          <a:p>
            <a:pPr lvl="3">
              <a:spcBef>
                <a:spcPct val="40000"/>
              </a:spcBef>
              <a:buFont typeface="Wingdings" pitchFamily="2" charset="2"/>
              <a:buChar char="ü"/>
            </a:pPr>
            <a:r>
              <a:rPr lang="en-US" sz="2000" b="1" i="1">
                <a:solidFill>
                  <a:srgbClr val="0000CC"/>
                </a:solidFill>
              </a:rPr>
              <a:t>Current Sense Resistor (RS) Power Dissipation</a:t>
            </a:r>
          </a:p>
          <a:p>
            <a:pPr>
              <a:lnSpc>
                <a:spcPct val="80000"/>
              </a:lnSpc>
              <a:spcBef>
                <a:spcPct val="40000"/>
              </a:spcBef>
              <a:buFont typeface="Wingdings" pitchFamily="2" charset="2"/>
              <a:buNone/>
            </a:pPr>
            <a:endParaRPr lang="en-US" sz="2000" b="1" i="1">
              <a:solidFill>
                <a:srgbClr val="0000CC"/>
              </a:solidFill>
              <a:cs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a:spLocks noGrp="1"/>
          </p:cNvSpPr>
          <p:nvPr>
            <p:ph type="sldNum" sz="quarter" idx="10"/>
          </p:nvPr>
        </p:nvSpPr>
        <p:spPr>
          <a:noFill/>
        </p:spPr>
        <p:txBody>
          <a:bodyPr/>
          <a:lstStyle/>
          <a:p>
            <a:fld id="{04933DD5-B62E-489A-9328-0B544D93C85A}" type="slidenum">
              <a:rPr lang="en-US"/>
              <a:pPr/>
              <a:t>92</a:t>
            </a:fld>
            <a:endParaRPr lang="en-US"/>
          </a:p>
        </p:txBody>
      </p:sp>
      <p:sp>
        <p:nvSpPr>
          <p:cNvPr id="121859" name="Rectangle 2"/>
          <p:cNvSpPr>
            <a:spLocks noGrp="1" noChangeArrowheads="1"/>
          </p:cNvSpPr>
          <p:nvPr>
            <p:ph type="title"/>
          </p:nvPr>
        </p:nvSpPr>
        <p:spPr>
          <a:xfrm>
            <a:off x="1524000" y="0"/>
            <a:ext cx="7162800" cy="1143000"/>
          </a:xfrm>
        </p:spPr>
        <p:txBody>
          <a:bodyPr/>
          <a:lstStyle/>
          <a:p>
            <a:r>
              <a:rPr lang="en-US" smtClean="0"/>
              <a:t>V-I Large Signal Limits: V=Ldi/dt</a:t>
            </a:r>
          </a:p>
        </p:txBody>
      </p:sp>
      <p:pic>
        <p:nvPicPr>
          <p:cNvPr id="121860" name="Picture 5" descr="j0098039"/>
          <p:cNvPicPr>
            <a:picLocks noChangeAspect="1" noChangeArrowheads="1"/>
          </p:cNvPicPr>
          <p:nvPr/>
        </p:nvPicPr>
        <p:blipFill>
          <a:blip r:embed="rId2" cstate="print"/>
          <a:srcRect/>
          <a:stretch>
            <a:fillRect/>
          </a:stretch>
        </p:blipFill>
        <p:spPr bwMode="auto">
          <a:xfrm>
            <a:off x="762000" y="4648200"/>
            <a:ext cx="665163" cy="762000"/>
          </a:xfrm>
          <a:prstGeom prst="rect">
            <a:avLst/>
          </a:prstGeom>
          <a:noFill/>
          <a:ln w="9525">
            <a:noFill/>
            <a:miter lim="800000"/>
            <a:headEnd/>
            <a:tailEnd/>
          </a:ln>
        </p:spPr>
      </p:pic>
      <p:pic>
        <p:nvPicPr>
          <p:cNvPr id="121861" name="Picture 9"/>
          <p:cNvPicPr>
            <a:picLocks noChangeAspect="1" noChangeArrowheads="1"/>
          </p:cNvPicPr>
          <p:nvPr/>
        </p:nvPicPr>
        <p:blipFill>
          <a:blip r:embed="rId3" cstate="print"/>
          <a:srcRect/>
          <a:stretch>
            <a:fillRect/>
          </a:stretch>
        </p:blipFill>
        <p:spPr bwMode="auto">
          <a:xfrm>
            <a:off x="-152400" y="914400"/>
            <a:ext cx="9144000" cy="4976813"/>
          </a:xfrm>
          <a:prstGeom prst="rect">
            <a:avLst/>
          </a:prstGeom>
          <a:noFill/>
          <a:ln w="12700">
            <a:noFill/>
            <a:miter lim="800000"/>
            <a:headEnd type="none" w="sm" len="sm"/>
            <a:tailEnd type="none" w="sm" len="sm"/>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noFill/>
        </p:spPr>
        <p:txBody>
          <a:bodyPr/>
          <a:lstStyle/>
          <a:p>
            <a:fld id="{C13070DD-1C82-4B13-90B1-548B724E8FEB}" type="slidenum">
              <a:rPr lang="en-US"/>
              <a:pPr/>
              <a:t>93</a:t>
            </a:fld>
            <a:endParaRPr lang="en-US"/>
          </a:p>
        </p:txBody>
      </p:sp>
      <p:pic>
        <p:nvPicPr>
          <p:cNvPr id="122883" name="Picture 9"/>
          <p:cNvPicPr>
            <a:picLocks noChangeAspect="1" noChangeArrowheads="1"/>
          </p:cNvPicPr>
          <p:nvPr/>
        </p:nvPicPr>
        <p:blipFill>
          <a:blip r:embed="rId2" cstate="print"/>
          <a:srcRect/>
          <a:stretch>
            <a:fillRect/>
          </a:stretch>
        </p:blipFill>
        <p:spPr bwMode="auto">
          <a:xfrm>
            <a:off x="304800" y="990600"/>
            <a:ext cx="8534400" cy="5237163"/>
          </a:xfrm>
          <a:prstGeom prst="rect">
            <a:avLst/>
          </a:prstGeom>
          <a:noFill/>
          <a:ln w="12700">
            <a:noFill/>
            <a:miter lim="800000"/>
            <a:headEnd type="none" w="sm" len="sm"/>
            <a:tailEnd type="none" w="sm" len="sm"/>
          </a:ln>
        </p:spPr>
      </p:pic>
      <p:sp>
        <p:nvSpPr>
          <p:cNvPr id="122884" name="Rectangle 2"/>
          <p:cNvSpPr>
            <a:spLocks noGrp="1" noChangeArrowheads="1"/>
          </p:cNvSpPr>
          <p:nvPr>
            <p:ph type="title"/>
          </p:nvPr>
        </p:nvSpPr>
        <p:spPr>
          <a:xfrm>
            <a:off x="1524000" y="228600"/>
            <a:ext cx="7162800" cy="838200"/>
          </a:xfrm>
        </p:spPr>
        <p:txBody>
          <a:bodyPr/>
          <a:lstStyle/>
          <a:p>
            <a:r>
              <a:rPr lang="en-US" sz="2400" i="1" smtClean="0"/>
              <a:t>Violate the Laws of Physics and Pay the Price!</a:t>
            </a:r>
          </a:p>
        </p:txBody>
      </p:sp>
      <p:pic>
        <p:nvPicPr>
          <p:cNvPr id="122885" name="Picture 5" descr="MCj02817980000[1]"/>
          <p:cNvPicPr>
            <a:picLocks noChangeAspect="1" noChangeArrowheads="1"/>
          </p:cNvPicPr>
          <p:nvPr/>
        </p:nvPicPr>
        <p:blipFill>
          <a:blip r:embed="rId3" cstate="print"/>
          <a:srcRect/>
          <a:stretch>
            <a:fillRect/>
          </a:stretch>
        </p:blipFill>
        <p:spPr bwMode="auto">
          <a:xfrm>
            <a:off x="4267200" y="1676400"/>
            <a:ext cx="517525" cy="871538"/>
          </a:xfrm>
          <a:prstGeom prst="rect">
            <a:avLst/>
          </a:prstGeom>
          <a:noFill/>
          <a:ln w="9525">
            <a:noFill/>
            <a:miter lim="800000"/>
            <a:headEnd/>
            <a:tailEnd/>
          </a:ln>
        </p:spPr>
      </p:pic>
      <p:pic>
        <p:nvPicPr>
          <p:cNvPr id="122886" name="Picture 6" descr="j0118347"/>
          <p:cNvPicPr>
            <a:picLocks noChangeAspect="1" noChangeArrowheads="1"/>
          </p:cNvPicPr>
          <p:nvPr/>
        </p:nvPicPr>
        <p:blipFill>
          <a:blip r:embed="rId4" cstate="print"/>
          <a:srcRect/>
          <a:stretch>
            <a:fillRect/>
          </a:stretch>
        </p:blipFill>
        <p:spPr bwMode="auto">
          <a:xfrm>
            <a:off x="3886200" y="2590800"/>
            <a:ext cx="741363" cy="762000"/>
          </a:xfrm>
          <a:prstGeom prst="rect">
            <a:avLst/>
          </a:prstGeom>
          <a:noFill/>
          <a:ln w="9525">
            <a:noFill/>
            <a:miter lim="800000"/>
            <a:headEnd/>
            <a:tailEnd/>
          </a:ln>
        </p:spPr>
      </p:pic>
      <p:pic>
        <p:nvPicPr>
          <p:cNvPr id="122887" name="Picture 7"/>
          <p:cNvPicPr>
            <a:picLocks noChangeAspect="1" noChangeArrowheads="1"/>
          </p:cNvPicPr>
          <p:nvPr/>
        </p:nvPicPr>
        <p:blipFill>
          <a:blip r:embed="rId5" cstate="print"/>
          <a:srcRect/>
          <a:stretch>
            <a:fillRect/>
          </a:stretch>
        </p:blipFill>
        <p:spPr bwMode="auto">
          <a:xfrm>
            <a:off x="1371600" y="2438400"/>
            <a:ext cx="762000" cy="690563"/>
          </a:xfrm>
          <a:prstGeom prst="rect">
            <a:avLst/>
          </a:prstGeom>
          <a:noFill/>
          <a:ln w="12700">
            <a:noFill/>
            <a:miter lim="800000"/>
            <a:headEnd type="none" w="sm" len="sm"/>
            <a:tailEnd type="none" w="sm" len="sm"/>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a:spLocks noGrp="1"/>
          </p:cNvSpPr>
          <p:nvPr>
            <p:ph type="sldNum" sz="quarter" idx="10"/>
          </p:nvPr>
        </p:nvSpPr>
        <p:spPr>
          <a:noFill/>
        </p:spPr>
        <p:txBody>
          <a:bodyPr/>
          <a:lstStyle/>
          <a:p>
            <a:fld id="{CF540966-4D30-415C-815A-6FD3717B4074}" type="slidenum">
              <a:rPr lang="en-US"/>
              <a:pPr/>
              <a:t>94</a:t>
            </a:fld>
            <a:endParaRPr lang="en-US"/>
          </a:p>
        </p:txBody>
      </p:sp>
      <p:sp>
        <p:nvSpPr>
          <p:cNvPr id="123907" name="Rectangle 2"/>
          <p:cNvSpPr>
            <a:spLocks noGrp="1" noChangeArrowheads="1"/>
          </p:cNvSpPr>
          <p:nvPr>
            <p:ph type="title"/>
          </p:nvPr>
        </p:nvSpPr>
        <p:spPr>
          <a:xfrm>
            <a:off x="1524000" y="76200"/>
            <a:ext cx="7162800" cy="1143000"/>
          </a:xfrm>
        </p:spPr>
        <p:txBody>
          <a:bodyPr/>
          <a:lstStyle/>
          <a:p>
            <a:r>
              <a:rPr lang="en-US" smtClean="0"/>
              <a:t>Instant V-I Reversal </a:t>
            </a:r>
            <a:r>
              <a:rPr lang="en-US" smtClean="0">
                <a:sym typeface="Wingdings" pitchFamily="2" charset="2"/>
              </a:rPr>
              <a:t> SOA Violations</a:t>
            </a:r>
            <a:endParaRPr lang="en-US" smtClean="0"/>
          </a:p>
        </p:txBody>
      </p:sp>
      <p:pic>
        <p:nvPicPr>
          <p:cNvPr id="123908" name="Picture 4"/>
          <p:cNvPicPr>
            <a:picLocks noChangeAspect="1" noChangeArrowheads="1"/>
          </p:cNvPicPr>
          <p:nvPr/>
        </p:nvPicPr>
        <p:blipFill>
          <a:blip r:embed="rId2" cstate="print">
            <a:lum bright="-2000" contrast="14000"/>
          </a:blip>
          <a:srcRect l="2127" t="1575" r="3192" b="2853"/>
          <a:stretch>
            <a:fillRect/>
          </a:stretch>
        </p:blipFill>
        <p:spPr bwMode="auto">
          <a:xfrm>
            <a:off x="1371600" y="1143000"/>
            <a:ext cx="6781800" cy="5105400"/>
          </a:xfrm>
          <a:prstGeom prst="rect">
            <a:avLst/>
          </a:prstGeom>
          <a:noFill/>
          <a:ln w="12700">
            <a:noFill/>
            <a:miter lim="800000"/>
            <a:headEnd type="none" w="sm" len="sm"/>
            <a:tailEnd type="none" w="sm" len="sm"/>
          </a:ln>
        </p:spPr>
      </p:pic>
      <p:pic>
        <p:nvPicPr>
          <p:cNvPr id="123909" name="Picture 5" descr="j0118347"/>
          <p:cNvPicPr>
            <a:picLocks noChangeAspect="1" noChangeArrowheads="1"/>
          </p:cNvPicPr>
          <p:nvPr/>
        </p:nvPicPr>
        <p:blipFill>
          <a:blip r:embed="rId3" cstate="print"/>
          <a:srcRect/>
          <a:stretch>
            <a:fillRect/>
          </a:stretch>
        </p:blipFill>
        <p:spPr bwMode="auto">
          <a:xfrm>
            <a:off x="6019800" y="2438400"/>
            <a:ext cx="446088" cy="457200"/>
          </a:xfrm>
          <a:prstGeom prst="rect">
            <a:avLst/>
          </a:prstGeom>
          <a:noFill/>
          <a:ln w="9525">
            <a:noFill/>
            <a:miter lim="800000"/>
            <a:headEnd/>
            <a:tailEnd/>
          </a:ln>
        </p:spPr>
      </p:pic>
      <p:pic>
        <p:nvPicPr>
          <p:cNvPr id="123910" name="Picture 6"/>
          <p:cNvPicPr>
            <a:picLocks noChangeAspect="1" noChangeArrowheads="1"/>
          </p:cNvPicPr>
          <p:nvPr/>
        </p:nvPicPr>
        <p:blipFill>
          <a:blip r:embed="rId4" cstate="print"/>
          <a:srcRect/>
          <a:stretch>
            <a:fillRect/>
          </a:stretch>
        </p:blipFill>
        <p:spPr bwMode="auto">
          <a:xfrm>
            <a:off x="4953000" y="2514600"/>
            <a:ext cx="457200" cy="414338"/>
          </a:xfrm>
          <a:prstGeom prst="rect">
            <a:avLst/>
          </a:prstGeom>
          <a:noFill/>
          <a:ln w="12700">
            <a:noFill/>
            <a:miter lim="800000"/>
            <a:headEnd type="none" w="sm" len="sm"/>
            <a:tailEnd type="none" w="sm" len="sm"/>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0"/>
          </p:nvPr>
        </p:nvSpPr>
        <p:spPr>
          <a:noFill/>
        </p:spPr>
        <p:txBody>
          <a:bodyPr/>
          <a:lstStyle/>
          <a:p>
            <a:fld id="{7A85D71A-4C60-496C-9B9F-E3EAD8CFF376}" type="slidenum">
              <a:rPr lang="en-US"/>
              <a:pPr/>
              <a:t>95</a:t>
            </a:fld>
            <a:endParaRPr lang="en-US"/>
          </a:p>
        </p:txBody>
      </p:sp>
      <p:sp>
        <p:nvSpPr>
          <p:cNvPr id="15365" name="Rectangle 2"/>
          <p:cNvSpPr>
            <a:spLocks noGrp="1" noChangeArrowheads="1"/>
          </p:cNvSpPr>
          <p:nvPr>
            <p:ph type="title"/>
          </p:nvPr>
        </p:nvSpPr>
        <p:spPr>
          <a:xfrm>
            <a:off x="1066800" y="381000"/>
            <a:ext cx="3249613" cy="563563"/>
          </a:xfrm>
          <a:noFill/>
        </p:spPr>
        <p:txBody>
          <a:bodyPr/>
          <a:lstStyle/>
          <a:p>
            <a:r>
              <a:rPr lang="en-US" smtClean="0">
                <a:solidFill>
                  <a:srgbClr val="0033CC"/>
                </a:solidFill>
              </a:rPr>
              <a:t>Output Stages</a:t>
            </a:r>
          </a:p>
        </p:txBody>
      </p:sp>
      <p:graphicFrame>
        <p:nvGraphicFramePr>
          <p:cNvPr id="15362" name="Object 3"/>
          <p:cNvGraphicFramePr>
            <a:graphicFrameLocks noGrp="1" noChangeAspect="1"/>
          </p:cNvGraphicFramePr>
          <p:nvPr>
            <p:ph sz="half" idx="1"/>
          </p:nvPr>
        </p:nvGraphicFramePr>
        <p:xfrm>
          <a:off x="533400" y="1295400"/>
          <a:ext cx="3352800" cy="3170238"/>
        </p:xfrm>
        <a:graphic>
          <a:graphicData uri="http://schemas.openxmlformats.org/presentationml/2006/ole">
            <p:oleObj spid="_x0000_s15362" name="Visio" r:id="rId4" imgW="1544422" imgH="1460297" progId="Visio.Drawing.6">
              <p:embed/>
            </p:oleObj>
          </a:graphicData>
        </a:graphic>
      </p:graphicFrame>
      <p:sp>
        <p:nvSpPr>
          <p:cNvPr id="15366" name="Text Box 4"/>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eaLnBrk="1" hangingPunct="1">
              <a:buFont typeface="Wingdings" pitchFamily="2" charset="2"/>
              <a:buChar char="ü"/>
            </a:pPr>
            <a:r>
              <a:rPr lang="en-US" sz="1600" b="1">
                <a:solidFill>
                  <a:srgbClr val="0000CC"/>
                </a:solidFill>
              </a:rPr>
              <a:t> fosc &gt; UGBW</a:t>
            </a:r>
          </a:p>
          <a:p>
            <a:pPr eaLnBrk="1" hangingPunct="1">
              <a:buFont typeface="Wingdings" pitchFamily="2" charset="2"/>
              <a:buChar char="ü"/>
            </a:pPr>
            <a:r>
              <a:rPr lang="en-US" sz="1600" b="1">
                <a:solidFill>
                  <a:srgbClr val="0000CC"/>
                </a:solidFill>
              </a:rPr>
              <a:t> oscillates unloaded? -- no</a:t>
            </a:r>
          </a:p>
          <a:p>
            <a:pPr eaLnBrk="1" hangingPunct="1">
              <a:buFont typeface="Wingdings" pitchFamily="2" charset="2"/>
              <a:buChar char="ü"/>
            </a:pPr>
            <a:r>
              <a:rPr lang="en-US" sz="1600" b="1">
                <a:solidFill>
                  <a:srgbClr val="0000CC"/>
                </a:solidFill>
              </a:rPr>
              <a:t> oscillates with V</a:t>
            </a:r>
            <a:r>
              <a:rPr lang="en-US" sz="1600" b="1" baseline="-25000">
                <a:solidFill>
                  <a:srgbClr val="0000CC"/>
                </a:solidFill>
              </a:rPr>
              <a:t>IN</a:t>
            </a:r>
            <a:r>
              <a:rPr lang="en-US" sz="1600" b="1">
                <a:solidFill>
                  <a:srgbClr val="0000CC"/>
                </a:solidFill>
              </a:rPr>
              <a:t>=0? -- no</a:t>
            </a:r>
          </a:p>
        </p:txBody>
      </p:sp>
      <p:sp>
        <p:nvSpPr>
          <p:cNvPr id="15367" name="Text Box 5"/>
          <p:cNvSpPr txBox="1">
            <a:spLocks noChangeArrowheads="1"/>
          </p:cNvSpPr>
          <p:nvPr/>
        </p:nvSpPr>
        <p:spPr bwMode="auto">
          <a:xfrm>
            <a:off x="381000" y="4876800"/>
            <a:ext cx="4191000" cy="1314450"/>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FF"/>
                </a:solidFill>
              </a:rPr>
              <a:t>Some Op Amps use composite output stages, usually on the negative output, that contain local feedback paths. Under reactive loads these output stages can oscillate.</a:t>
            </a:r>
          </a:p>
        </p:txBody>
      </p:sp>
      <p:sp>
        <p:nvSpPr>
          <p:cNvPr id="15368" name="Text Box 6"/>
          <p:cNvSpPr txBox="1">
            <a:spLocks noChangeArrowheads="1"/>
          </p:cNvSpPr>
          <p:nvPr/>
        </p:nvSpPr>
        <p:spPr bwMode="auto">
          <a:xfrm>
            <a:off x="4876800" y="4873625"/>
            <a:ext cx="4191000" cy="1069975"/>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FF"/>
                </a:solidFill>
              </a:rPr>
              <a:t>The Output R-C Snubber Network lowers the high frequency gain of the output stage preventing unwanted oscillations under reactive loads.</a:t>
            </a:r>
          </a:p>
        </p:txBody>
      </p:sp>
      <p:graphicFrame>
        <p:nvGraphicFramePr>
          <p:cNvPr id="15363" name="Object 7"/>
          <p:cNvGraphicFramePr>
            <a:graphicFrameLocks noGrp="1" noChangeAspect="1"/>
          </p:cNvGraphicFramePr>
          <p:nvPr>
            <p:ph sz="quarter" idx="3"/>
          </p:nvPr>
        </p:nvGraphicFramePr>
        <p:xfrm>
          <a:off x="4572000" y="1143000"/>
          <a:ext cx="4400550" cy="3330575"/>
        </p:xfrm>
        <a:graphic>
          <a:graphicData uri="http://schemas.openxmlformats.org/presentationml/2006/ole">
            <p:oleObj spid="_x0000_s15363" name="Visio" r:id="rId5" imgW="1656588" imgH="1254557" progId="Visio.Drawing.6">
              <p:embed/>
            </p:oleObj>
          </a:graphicData>
        </a:graphic>
      </p:graphicFrame>
      <p:sp>
        <p:nvSpPr>
          <p:cNvPr id="15369" name="Text Box 8"/>
          <p:cNvSpPr txBox="1">
            <a:spLocks noChangeArrowheads="1"/>
          </p:cNvSpPr>
          <p:nvPr/>
        </p:nvSpPr>
        <p:spPr bwMode="auto">
          <a:xfrm>
            <a:off x="2590800" y="3962400"/>
            <a:ext cx="1600200" cy="434975"/>
          </a:xfrm>
          <a:prstGeom prst="rect">
            <a:avLst/>
          </a:prstGeom>
          <a:noFill/>
          <a:ln w="38100" algn="ctr">
            <a:solidFill>
              <a:srgbClr val="800080"/>
            </a:solidFill>
            <a:miter lim="800000"/>
            <a:headEnd/>
            <a:tailEnd/>
          </a:ln>
        </p:spPr>
        <p:txBody>
          <a:bodyPr>
            <a:spAutoFit/>
          </a:bodyPr>
          <a:lstStyle/>
          <a:p>
            <a:pPr algn="ctr" eaLnBrk="1" hangingPunct="1">
              <a:spcBef>
                <a:spcPct val="50000"/>
              </a:spcBef>
            </a:pPr>
            <a:r>
              <a:rPr lang="en-US" sz="2000" b="1" i="1">
                <a:solidFill>
                  <a:srgbClr val="990099"/>
                </a:solidFill>
              </a:rPr>
              <a:t>PROBLEM</a:t>
            </a:r>
          </a:p>
        </p:txBody>
      </p:sp>
      <p:sp>
        <p:nvSpPr>
          <p:cNvPr id="15370" name="Text Box 9"/>
          <p:cNvSpPr txBox="1">
            <a:spLocks noChangeArrowheads="1"/>
          </p:cNvSpPr>
          <p:nvPr/>
        </p:nvSpPr>
        <p:spPr bwMode="auto">
          <a:xfrm>
            <a:off x="5791200" y="3886200"/>
            <a:ext cx="1676400" cy="434975"/>
          </a:xfrm>
          <a:prstGeom prst="rect">
            <a:avLst/>
          </a:prstGeom>
          <a:noFill/>
          <a:ln w="38100" algn="ctr">
            <a:solidFill>
              <a:srgbClr val="008000"/>
            </a:solidFill>
            <a:miter lim="800000"/>
            <a:headEnd/>
            <a:tailEnd/>
          </a:ln>
        </p:spPr>
        <p:txBody>
          <a:bodyPr>
            <a:spAutoFit/>
          </a:bodyPr>
          <a:lstStyle/>
          <a:p>
            <a:pPr algn="ctr" eaLnBrk="1" hangingPunct="1">
              <a:spcBef>
                <a:spcPct val="50000"/>
              </a:spcBef>
            </a:pPr>
            <a:r>
              <a:rPr lang="en-US" sz="2000" b="1" i="1">
                <a:solidFill>
                  <a:srgbClr val="008000"/>
                </a:solidFill>
              </a:rPr>
              <a:t>SOLUTION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4"/>
          <p:cNvSpPr>
            <a:spLocks noGrp="1"/>
          </p:cNvSpPr>
          <p:nvPr>
            <p:ph type="sldNum" sz="quarter" idx="10"/>
          </p:nvPr>
        </p:nvSpPr>
        <p:spPr>
          <a:noFill/>
        </p:spPr>
        <p:txBody>
          <a:bodyPr/>
          <a:lstStyle/>
          <a:p>
            <a:fld id="{F1AB789D-ADE4-4711-A33F-94B0E0424D3B}" type="slidenum">
              <a:rPr lang="en-US"/>
              <a:pPr/>
              <a:t>96</a:t>
            </a:fld>
            <a:endParaRPr lang="en-US"/>
          </a:p>
        </p:txBody>
      </p:sp>
      <p:sp>
        <p:nvSpPr>
          <p:cNvPr id="16389" name="Rectangle 2"/>
          <p:cNvSpPr>
            <a:spLocks noGrp="1" noChangeArrowheads="1"/>
          </p:cNvSpPr>
          <p:nvPr>
            <p:ph type="title"/>
          </p:nvPr>
        </p:nvSpPr>
        <p:spPr>
          <a:xfrm>
            <a:off x="990600" y="304800"/>
            <a:ext cx="3514725" cy="639763"/>
          </a:xfrm>
          <a:noFill/>
        </p:spPr>
        <p:txBody>
          <a:bodyPr/>
          <a:lstStyle/>
          <a:p>
            <a:r>
              <a:rPr lang="en-US" smtClean="0">
                <a:solidFill>
                  <a:srgbClr val="0033CC"/>
                </a:solidFill>
              </a:rPr>
              <a:t>Ground Loops</a:t>
            </a:r>
          </a:p>
        </p:txBody>
      </p:sp>
      <p:graphicFrame>
        <p:nvGraphicFramePr>
          <p:cNvPr id="16386" name="Object 3"/>
          <p:cNvGraphicFramePr>
            <a:graphicFrameLocks noGrp="1" noChangeAspect="1"/>
          </p:cNvGraphicFramePr>
          <p:nvPr>
            <p:ph sz="half" idx="1"/>
          </p:nvPr>
        </p:nvGraphicFramePr>
        <p:xfrm>
          <a:off x="457200" y="1143000"/>
          <a:ext cx="3886200" cy="3762375"/>
        </p:xfrm>
        <a:graphic>
          <a:graphicData uri="http://schemas.openxmlformats.org/presentationml/2006/ole">
            <p:oleObj spid="_x0000_s16386" name="Visio" r:id="rId4" imgW="1790090" imgH="1732788" progId="Visio.Drawing.6">
              <p:embed/>
            </p:oleObj>
          </a:graphicData>
        </a:graphic>
      </p:graphicFrame>
      <p:sp>
        <p:nvSpPr>
          <p:cNvPr id="16390" name="Text Box 4"/>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eaLnBrk="1" hangingPunct="1">
              <a:buFont typeface="Wingdings" pitchFamily="2" charset="2"/>
              <a:buChar char="ü"/>
            </a:pPr>
            <a:r>
              <a:rPr lang="en-US" sz="1600" b="1">
                <a:solidFill>
                  <a:srgbClr val="0000CC"/>
                </a:solidFill>
              </a:rPr>
              <a:t> fosc &lt; UGBW</a:t>
            </a:r>
          </a:p>
          <a:p>
            <a:pPr eaLnBrk="1" hangingPunct="1">
              <a:buFont typeface="Wingdings" pitchFamily="2" charset="2"/>
              <a:buChar char="ü"/>
            </a:pPr>
            <a:r>
              <a:rPr lang="en-US" sz="1600" b="1">
                <a:solidFill>
                  <a:srgbClr val="0000CC"/>
                </a:solidFill>
              </a:rPr>
              <a:t> oscillates unloaded? -- no</a:t>
            </a:r>
          </a:p>
          <a:p>
            <a:pPr eaLnBrk="1" hangingPunct="1">
              <a:buFont typeface="Wingdings" pitchFamily="2" charset="2"/>
              <a:buChar char="ü"/>
            </a:pPr>
            <a:r>
              <a:rPr lang="en-US" sz="1600" b="1">
                <a:solidFill>
                  <a:srgbClr val="0000CC"/>
                </a:solidFill>
              </a:rPr>
              <a:t> oscillates with V</a:t>
            </a:r>
            <a:r>
              <a:rPr lang="en-US" sz="1600" b="1" baseline="-25000">
                <a:solidFill>
                  <a:srgbClr val="0000CC"/>
                </a:solidFill>
              </a:rPr>
              <a:t>IN</a:t>
            </a:r>
            <a:r>
              <a:rPr lang="en-US" sz="1600" b="1">
                <a:solidFill>
                  <a:srgbClr val="0000CC"/>
                </a:solidFill>
              </a:rPr>
              <a:t>=0? -- yes</a:t>
            </a:r>
          </a:p>
        </p:txBody>
      </p:sp>
      <p:graphicFrame>
        <p:nvGraphicFramePr>
          <p:cNvPr id="16387" name="Object 5"/>
          <p:cNvGraphicFramePr>
            <a:graphicFrameLocks noGrp="1" noChangeAspect="1"/>
          </p:cNvGraphicFramePr>
          <p:nvPr>
            <p:ph sz="half" idx="2"/>
          </p:nvPr>
        </p:nvGraphicFramePr>
        <p:xfrm>
          <a:off x="5181600" y="1143000"/>
          <a:ext cx="3725863" cy="3671888"/>
        </p:xfrm>
        <a:graphic>
          <a:graphicData uri="http://schemas.openxmlformats.org/presentationml/2006/ole">
            <p:oleObj spid="_x0000_s16387" name="Visio" r:id="rId5" imgW="1744370" imgH="1719986" progId="Visio.Drawing.6">
              <p:embed/>
            </p:oleObj>
          </a:graphicData>
        </a:graphic>
      </p:graphicFrame>
      <p:sp>
        <p:nvSpPr>
          <p:cNvPr id="16391" name="Text Box 6"/>
          <p:cNvSpPr txBox="1">
            <a:spLocks noChangeArrowheads="1"/>
          </p:cNvSpPr>
          <p:nvPr/>
        </p:nvSpPr>
        <p:spPr bwMode="auto">
          <a:xfrm>
            <a:off x="533400" y="4953000"/>
            <a:ext cx="4191000" cy="1681163"/>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FF"/>
                </a:solidFill>
              </a:rPr>
              <a:t>Ground loops are created from load current flowing through parasitic resistances.  If part of V</a:t>
            </a:r>
            <a:r>
              <a:rPr lang="en-US" sz="1600" b="1" baseline="-25000">
                <a:solidFill>
                  <a:srgbClr val="0000FF"/>
                </a:solidFill>
              </a:rPr>
              <a:t>OUT </a:t>
            </a:r>
            <a:r>
              <a:rPr lang="en-US" sz="1600" b="1">
                <a:solidFill>
                  <a:srgbClr val="0000FF"/>
                </a:solidFill>
              </a:rPr>
              <a:t>is fed back to Op Amp +input, positive feedback and oscillations can occur.</a:t>
            </a:r>
            <a:endParaRPr lang="en-US" sz="1600" b="1" baseline="-25000">
              <a:solidFill>
                <a:srgbClr val="0000FF"/>
              </a:solidFill>
            </a:endParaRPr>
          </a:p>
          <a:p>
            <a:pPr eaLnBrk="1" hangingPunct="1">
              <a:spcBef>
                <a:spcPct val="50000"/>
              </a:spcBef>
            </a:pPr>
            <a:endParaRPr lang="en-US" sz="1600" b="1">
              <a:solidFill>
                <a:srgbClr val="0000FF"/>
              </a:solidFill>
            </a:endParaRPr>
          </a:p>
        </p:txBody>
      </p:sp>
      <p:sp>
        <p:nvSpPr>
          <p:cNvPr id="16392" name="Text Box 7"/>
          <p:cNvSpPr txBox="1">
            <a:spLocks noChangeArrowheads="1"/>
          </p:cNvSpPr>
          <p:nvPr/>
        </p:nvSpPr>
        <p:spPr bwMode="auto">
          <a:xfrm>
            <a:off x="4953000" y="4949825"/>
            <a:ext cx="4191000" cy="1069975"/>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FF"/>
                </a:solidFill>
              </a:rPr>
              <a:t>Parasitic resistances can be made to look like a common mode input by using a “Single-Point” or “Star” ground connection.  </a:t>
            </a:r>
          </a:p>
        </p:txBody>
      </p:sp>
      <p:sp>
        <p:nvSpPr>
          <p:cNvPr id="16393" name="Text Box 8"/>
          <p:cNvSpPr txBox="1">
            <a:spLocks noChangeArrowheads="1"/>
          </p:cNvSpPr>
          <p:nvPr/>
        </p:nvSpPr>
        <p:spPr bwMode="auto">
          <a:xfrm rot="-5400000">
            <a:off x="5246688" y="2297112"/>
            <a:ext cx="1676400" cy="434975"/>
          </a:xfrm>
          <a:prstGeom prst="rect">
            <a:avLst/>
          </a:prstGeom>
          <a:noFill/>
          <a:ln w="38100" algn="ctr">
            <a:solidFill>
              <a:srgbClr val="008000"/>
            </a:solidFill>
            <a:miter lim="800000"/>
            <a:headEnd/>
            <a:tailEnd/>
          </a:ln>
        </p:spPr>
        <p:txBody>
          <a:bodyPr>
            <a:spAutoFit/>
          </a:bodyPr>
          <a:lstStyle/>
          <a:p>
            <a:pPr algn="ctr" eaLnBrk="1" hangingPunct="1">
              <a:spcBef>
                <a:spcPct val="50000"/>
              </a:spcBef>
            </a:pPr>
            <a:r>
              <a:rPr lang="en-US" sz="2000" b="1" i="1">
                <a:solidFill>
                  <a:srgbClr val="008000"/>
                </a:solidFill>
              </a:rPr>
              <a:t>SOLUTION</a:t>
            </a:r>
          </a:p>
        </p:txBody>
      </p:sp>
      <p:sp>
        <p:nvSpPr>
          <p:cNvPr id="16394" name="Text Box 9"/>
          <p:cNvSpPr txBox="1">
            <a:spLocks noChangeArrowheads="1"/>
          </p:cNvSpPr>
          <p:nvPr/>
        </p:nvSpPr>
        <p:spPr bwMode="auto">
          <a:xfrm rot="-5400000">
            <a:off x="560388" y="2563812"/>
            <a:ext cx="1600200" cy="434975"/>
          </a:xfrm>
          <a:prstGeom prst="rect">
            <a:avLst/>
          </a:prstGeom>
          <a:noFill/>
          <a:ln w="38100" algn="ctr">
            <a:solidFill>
              <a:srgbClr val="800080"/>
            </a:solidFill>
            <a:miter lim="800000"/>
            <a:headEnd/>
            <a:tailEnd/>
          </a:ln>
        </p:spPr>
        <p:txBody>
          <a:bodyPr>
            <a:spAutoFit/>
          </a:bodyPr>
          <a:lstStyle/>
          <a:p>
            <a:pPr algn="ctr" eaLnBrk="1" hangingPunct="1">
              <a:spcBef>
                <a:spcPct val="50000"/>
              </a:spcBef>
            </a:pPr>
            <a:r>
              <a:rPr lang="en-US" sz="2000" b="1" i="1">
                <a:solidFill>
                  <a:srgbClr val="990099"/>
                </a:solidFill>
              </a:rPr>
              <a:t>PROBLEM</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4"/>
          <p:cNvSpPr>
            <a:spLocks noGrp="1"/>
          </p:cNvSpPr>
          <p:nvPr>
            <p:ph type="sldNum" sz="quarter" idx="10"/>
          </p:nvPr>
        </p:nvSpPr>
        <p:spPr>
          <a:noFill/>
        </p:spPr>
        <p:txBody>
          <a:bodyPr/>
          <a:lstStyle/>
          <a:p>
            <a:fld id="{DCDD401B-89E5-4C4B-8920-19E5763A56E0}" type="slidenum">
              <a:rPr lang="en-US"/>
              <a:pPr/>
              <a:t>97</a:t>
            </a:fld>
            <a:endParaRPr lang="en-US"/>
          </a:p>
        </p:txBody>
      </p:sp>
      <p:sp>
        <p:nvSpPr>
          <p:cNvPr id="17412" name="Rectangle 2"/>
          <p:cNvSpPr>
            <a:spLocks noGrp="1" noChangeArrowheads="1"/>
          </p:cNvSpPr>
          <p:nvPr>
            <p:ph type="title"/>
          </p:nvPr>
        </p:nvSpPr>
        <p:spPr>
          <a:xfrm>
            <a:off x="1447800" y="304800"/>
            <a:ext cx="2255838" cy="639763"/>
          </a:xfrm>
          <a:noFill/>
        </p:spPr>
        <p:txBody>
          <a:bodyPr/>
          <a:lstStyle/>
          <a:p>
            <a:r>
              <a:rPr lang="en-US" smtClean="0">
                <a:solidFill>
                  <a:srgbClr val="0033CC"/>
                </a:solidFill>
              </a:rPr>
              <a:t>PCB Traces</a:t>
            </a:r>
          </a:p>
        </p:txBody>
      </p:sp>
      <p:sp>
        <p:nvSpPr>
          <p:cNvPr id="17413" name="Text Box 3"/>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eaLnBrk="1" hangingPunct="1">
              <a:buFont typeface="Wingdings" pitchFamily="2" charset="2"/>
              <a:buChar char="ü"/>
            </a:pPr>
            <a:r>
              <a:rPr lang="en-US" sz="1600" b="1">
                <a:solidFill>
                  <a:srgbClr val="0000CC"/>
                </a:solidFill>
              </a:rPr>
              <a:t> fosc &lt; UGBW</a:t>
            </a:r>
          </a:p>
          <a:p>
            <a:pPr eaLnBrk="1" hangingPunct="1">
              <a:buFont typeface="Wingdings" pitchFamily="2" charset="2"/>
              <a:buChar char="ü"/>
            </a:pPr>
            <a:r>
              <a:rPr lang="en-US" sz="1600" b="1">
                <a:solidFill>
                  <a:srgbClr val="0000CC"/>
                </a:solidFill>
              </a:rPr>
              <a:t> oscillates unloaded? -- may or may not</a:t>
            </a:r>
          </a:p>
          <a:p>
            <a:pPr eaLnBrk="1" hangingPunct="1">
              <a:buFont typeface="Wingdings" pitchFamily="2" charset="2"/>
              <a:buChar char="ü"/>
            </a:pPr>
            <a:r>
              <a:rPr lang="en-US" sz="1600" b="1">
                <a:solidFill>
                  <a:srgbClr val="0000CC"/>
                </a:solidFill>
              </a:rPr>
              <a:t> oscillates with V</a:t>
            </a:r>
            <a:r>
              <a:rPr lang="en-US" sz="1600" b="1" baseline="-25000">
                <a:solidFill>
                  <a:srgbClr val="0000CC"/>
                </a:solidFill>
              </a:rPr>
              <a:t>IN</a:t>
            </a:r>
            <a:r>
              <a:rPr lang="en-US" sz="1600" b="1">
                <a:solidFill>
                  <a:srgbClr val="0000CC"/>
                </a:solidFill>
              </a:rPr>
              <a:t>=0? -- may or may not</a:t>
            </a:r>
          </a:p>
        </p:txBody>
      </p:sp>
      <p:sp>
        <p:nvSpPr>
          <p:cNvPr id="17414" name="Text Box 4"/>
          <p:cNvSpPr txBox="1">
            <a:spLocks noChangeArrowheads="1"/>
          </p:cNvSpPr>
          <p:nvPr/>
        </p:nvSpPr>
        <p:spPr bwMode="auto">
          <a:xfrm>
            <a:off x="762000" y="4572000"/>
            <a:ext cx="7772400" cy="1603375"/>
          </a:xfrm>
          <a:prstGeom prst="rect">
            <a:avLst/>
          </a:prstGeom>
          <a:noFill/>
          <a:ln w="9525" algn="ctr">
            <a:noFill/>
            <a:miter lim="800000"/>
            <a:headEnd/>
            <a:tailEnd/>
          </a:ln>
        </p:spPr>
        <p:txBody>
          <a:bodyPr>
            <a:spAutoFit/>
          </a:bodyPr>
          <a:lstStyle/>
          <a:p>
            <a:pPr eaLnBrk="1" hangingPunct="1">
              <a:spcBef>
                <a:spcPct val="50000"/>
              </a:spcBef>
            </a:pPr>
            <a:r>
              <a:rPr lang="en-US" sz="1800" b="1" i="1">
                <a:solidFill>
                  <a:srgbClr val="FF0000"/>
                </a:solidFill>
              </a:rPr>
              <a:t>DO NOT</a:t>
            </a:r>
            <a:r>
              <a:rPr lang="en-US" sz="1800" b="1">
                <a:solidFill>
                  <a:srgbClr val="0000CC"/>
                </a:solidFill>
              </a:rPr>
              <a:t> route high current, low impedance output traces near high impedance input traces.</a:t>
            </a:r>
          </a:p>
          <a:p>
            <a:pPr eaLnBrk="1" hangingPunct="1">
              <a:spcBef>
                <a:spcPct val="50000"/>
              </a:spcBef>
            </a:pPr>
            <a:r>
              <a:rPr lang="en-US" sz="1800" b="1" i="1">
                <a:solidFill>
                  <a:srgbClr val="FF3300"/>
                </a:solidFill>
              </a:rPr>
              <a:t>DO</a:t>
            </a:r>
            <a:r>
              <a:rPr lang="en-US" sz="1800" b="1">
                <a:solidFill>
                  <a:srgbClr val="0000CC"/>
                </a:solidFill>
              </a:rPr>
              <a:t> route high current output traces adjacent to each other (on top of each other in a multi-layer PCB) to form a twisted pair for EMI cancellation</a:t>
            </a:r>
            <a:r>
              <a:rPr lang="en-US" sz="1600" b="1">
                <a:solidFill>
                  <a:srgbClr val="0000CC"/>
                </a:solidFill>
              </a:rPr>
              <a:t>.</a:t>
            </a:r>
          </a:p>
        </p:txBody>
      </p:sp>
      <p:graphicFrame>
        <p:nvGraphicFramePr>
          <p:cNvPr id="17410" name="Object 5"/>
          <p:cNvGraphicFramePr>
            <a:graphicFrameLocks noGrp="1" noChangeAspect="1"/>
          </p:cNvGraphicFramePr>
          <p:nvPr>
            <p:ph sz="half" idx="2"/>
          </p:nvPr>
        </p:nvGraphicFramePr>
        <p:xfrm>
          <a:off x="381000" y="1143000"/>
          <a:ext cx="8229600" cy="3489325"/>
        </p:xfrm>
        <a:graphic>
          <a:graphicData uri="http://schemas.openxmlformats.org/presentationml/2006/ole">
            <p:oleObj spid="_x0000_s17410" name="Visio" r:id="rId4" imgW="2422855" imgH="1026871" progId="Visio.Drawing.6">
              <p:embed/>
            </p:oleObj>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4"/>
          <p:cNvSpPr>
            <a:spLocks noGrp="1"/>
          </p:cNvSpPr>
          <p:nvPr>
            <p:ph type="sldNum" sz="quarter" idx="10"/>
          </p:nvPr>
        </p:nvSpPr>
        <p:spPr>
          <a:noFill/>
        </p:spPr>
        <p:txBody>
          <a:bodyPr/>
          <a:lstStyle/>
          <a:p>
            <a:fld id="{8787E54D-4462-4B2D-A2B0-0F175AD53E21}" type="slidenum">
              <a:rPr lang="en-US"/>
              <a:pPr/>
              <a:t>98</a:t>
            </a:fld>
            <a:endParaRPr lang="en-US"/>
          </a:p>
        </p:txBody>
      </p:sp>
      <p:sp>
        <p:nvSpPr>
          <p:cNvPr id="18437" name="Rectangle 2"/>
          <p:cNvSpPr>
            <a:spLocks noGrp="1" noChangeArrowheads="1"/>
          </p:cNvSpPr>
          <p:nvPr>
            <p:ph type="title"/>
          </p:nvPr>
        </p:nvSpPr>
        <p:spPr>
          <a:xfrm>
            <a:off x="1447800" y="228600"/>
            <a:ext cx="2579688" cy="868363"/>
          </a:xfrm>
          <a:noFill/>
        </p:spPr>
        <p:txBody>
          <a:bodyPr/>
          <a:lstStyle/>
          <a:p>
            <a:r>
              <a:rPr lang="en-US" smtClean="0">
                <a:solidFill>
                  <a:srgbClr val="0033CC"/>
                </a:solidFill>
              </a:rPr>
              <a:t>Supply Lines</a:t>
            </a:r>
          </a:p>
        </p:txBody>
      </p:sp>
      <p:graphicFrame>
        <p:nvGraphicFramePr>
          <p:cNvPr id="18434" name="Object 3"/>
          <p:cNvGraphicFramePr>
            <a:graphicFrameLocks noGrp="1" noChangeAspect="1"/>
          </p:cNvGraphicFramePr>
          <p:nvPr>
            <p:ph sz="half" idx="1"/>
          </p:nvPr>
        </p:nvGraphicFramePr>
        <p:xfrm>
          <a:off x="228600" y="1143000"/>
          <a:ext cx="4191000" cy="3173413"/>
        </p:xfrm>
        <a:graphic>
          <a:graphicData uri="http://schemas.openxmlformats.org/presentationml/2006/ole">
            <p:oleObj spid="_x0000_s18434" name="Visio" r:id="rId4" imgW="2133905" imgH="1616354" progId="Visio.Drawing.6">
              <p:embed/>
            </p:oleObj>
          </a:graphicData>
        </a:graphic>
      </p:graphicFrame>
      <p:graphicFrame>
        <p:nvGraphicFramePr>
          <p:cNvPr id="18435" name="Object 4"/>
          <p:cNvGraphicFramePr>
            <a:graphicFrameLocks noGrp="1" noChangeAspect="1"/>
          </p:cNvGraphicFramePr>
          <p:nvPr>
            <p:ph sz="half" idx="2"/>
          </p:nvPr>
        </p:nvGraphicFramePr>
        <p:xfrm>
          <a:off x="5029200" y="1430338"/>
          <a:ext cx="3825875" cy="2760662"/>
        </p:xfrm>
        <a:graphic>
          <a:graphicData uri="http://schemas.openxmlformats.org/presentationml/2006/ole">
            <p:oleObj spid="_x0000_s18435" name="Visio" r:id="rId5" imgW="1311250" imgH="945794" progId="Visio.Drawing.6">
              <p:embed/>
            </p:oleObj>
          </a:graphicData>
        </a:graphic>
      </p:graphicFrame>
      <p:sp>
        <p:nvSpPr>
          <p:cNvPr id="18438" name="Text Box 5"/>
          <p:cNvSpPr txBox="1">
            <a:spLocks noChangeArrowheads="1"/>
          </p:cNvSpPr>
          <p:nvPr/>
        </p:nvSpPr>
        <p:spPr bwMode="auto">
          <a:xfrm>
            <a:off x="381000" y="4419600"/>
            <a:ext cx="3810000" cy="1803400"/>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CC"/>
                </a:solidFill>
              </a:rPr>
              <a:t>Load current, IL, flows through power supply resistance, Rs, due to PCB trace or wiring.  Modulated supply voltages appear at Op Amp Power pins. Modulated signal couples into amplifier which relies on supply pins as AC Ground.</a:t>
            </a:r>
          </a:p>
        </p:txBody>
      </p:sp>
      <p:sp>
        <p:nvSpPr>
          <p:cNvPr id="18439" name="Text Box 6"/>
          <p:cNvSpPr txBox="1">
            <a:spLocks noChangeArrowheads="1"/>
          </p:cNvSpPr>
          <p:nvPr/>
        </p:nvSpPr>
        <p:spPr bwMode="auto">
          <a:xfrm>
            <a:off x="5410200" y="4267200"/>
            <a:ext cx="3352800" cy="1069975"/>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CC"/>
                </a:solidFill>
              </a:rPr>
              <a:t>Power supply lead inductance, Ls, interacts with a capacitive load, CL, to form an oscillatory LC, high Q, tank circuit.</a:t>
            </a:r>
          </a:p>
        </p:txBody>
      </p:sp>
      <p:sp>
        <p:nvSpPr>
          <p:cNvPr id="18440" name="Text Box 7"/>
          <p:cNvSpPr txBox="1">
            <a:spLocks noChangeArrowheads="1"/>
          </p:cNvSpPr>
          <p:nvPr/>
        </p:nvSpPr>
        <p:spPr bwMode="auto">
          <a:xfrm>
            <a:off x="4572000" y="228600"/>
            <a:ext cx="4419600" cy="863600"/>
          </a:xfrm>
          <a:prstGeom prst="rect">
            <a:avLst/>
          </a:prstGeom>
          <a:solidFill>
            <a:schemeClr val="bg1"/>
          </a:solidFill>
          <a:ln w="38100" algn="ctr">
            <a:solidFill>
              <a:srgbClr val="FF0000"/>
            </a:solidFill>
            <a:miter lim="800000"/>
            <a:headEnd/>
            <a:tailEnd/>
          </a:ln>
        </p:spPr>
        <p:txBody>
          <a:bodyPr>
            <a:spAutoFit/>
          </a:bodyPr>
          <a:lstStyle/>
          <a:p>
            <a:pPr eaLnBrk="1" hangingPunct="1">
              <a:buFont typeface="Wingdings" pitchFamily="2" charset="2"/>
              <a:buChar char="ü"/>
            </a:pPr>
            <a:r>
              <a:rPr lang="en-US" sz="1600" b="1">
                <a:solidFill>
                  <a:srgbClr val="0000CC"/>
                </a:solidFill>
              </a:rPr>
              <a:t> fosc &lt; UGBW</a:t>
            </a:r>
          </a:p>
          <a:p>
            <a:pPr eaLnBrk="1" hangingPunct="1">
              <a:buFont typeface="Wingdings" pitchFamily="2" charset="2"/>
              <a:buChar char="ü"/>
            </a:pPr>
            <a:r>
              <a:rPr lang="en-US" sz="1600" b="1">
                <a:solidFill>
                  <a:srgbClr val="0000CC"/>
                </a:solidFill>
              </a:rPr>
              <a:t> oscillates unloaded? -- no</a:t>
            </a:r>
          </a:p>
          <a:p>
            <a:pPr eaLnBrk="1" hangingPunct="1">
              <a:buFont typeface="Wingdings" pitchFamily="2" charset="2"/>
              <a:buChar char="ü"/>
            </a:pPr>
            <a:r>
              <a:rPr lang="en-US" sz="1600" b="1">
                <a:solidFill>
                  <a:srgbClr val="0000CC"/>
                </a:solidFill>
              </a:rPr>
              <a:t> oscillates with V</a:t>
            </a:r>
            <a:r>
              <a:rPr lang="en-US" sz="1600" b="1" baseline="-25000">
                <a:solidFill>
                  <a:srgbClr val="0000CC"/>
                </a:solidFill>
              </a:rPr>
              <a:t>IN</a:t>
            </a:r>
            <a:r>
              <a:rPr lang="en-US" sz="1600" b="1">
                <a:solidFill>
                  <a:srgbClr val="0000CC"/>
                </a:solidFill>
              </a:rPr>
              <a:t>=0? -- may or may not</a:t>
            </a:r>
          </a:p>
        </p:txBody>
      </p:sp>
      <p:sp>
        <p:nvSpPr>
          <p:cNvPr id="18441" name="Text Box 8"/>
          <p:cNvSpPr txBox="1">
            <a:spLocks noChangeArrowheads="1"/>
          </p:cNvSpPr>
          <p:nvPr/>
        </p:nvSpPr>
        <p:spPr bwMode="auto">
          <a:xfrm>
            <a:off x="3200400" y="1524000"/>
            <a:ext cx="1600200" cy="434975"/>
          </a:xfrm>
          <a:prstGeom prst="rect">
            <a:avLst/>
          </a:prstGeom>
          <a:noFill/>
          <a:ln w="38100" algn="ctr">
            <a:solidFill>
              <a:srgbClr val="800080"/>
            </a:solidFill>
            <a:miter lim="800000"/>
            <a:headEnd/>
            <a:tailEnd/>
          </a:ln>
        </p:spPr>
        <p:txBody>
          <a:bodyPr>
            <a:spAutoFit/>
          </a:bodyPr>
          <a:lstStyle/>
          <a:p>
            <a:pPr algn="ctr" eaLnBrk="1" hangingPunct="1">
              <a:spcBef>
                <a:spcPct val="50000"/>
              </a:spcBef>
            </a:pPr>
            <a:r>
              <a:rPr lang="en-US" sz="2000" b="1" i="1">
                <a:solidFill>
                  <a:srgbClr val="990099"/>
                </a:solidFill>
              </a:rPr>
              <a:t>PROBLEM</a:t>
            </a:r>
          </a:p>
        </p:txBody>
      </p:sp>
      <p:sp>
        <p:nvSpPr>
          <p:cNvPr id="18442" name="Text Box 9"/>
          <p:cNvSpPr txBox="1">
            <a:spLocks noChangeArrowheads="1"/>
          </p:cNvSpPr>
          <p:nvPr/>
        </p:nvSpPr>
        <p:spPr bwMode="auto">
          <a:xfrm>
            <a:off x="7162800" y="1447800"/>
            <a:ext cx="1600200" cy="434975"/>
          </a:xfrm>
          <a:prstGeom prst="rect">
            <a:avLst/>
          </a:prstGeom>
          <a:noFill/>
          <a:ln w="38100" algn="ctr">
            <a:solidFill>
              <a:srgbClr val="800080"/>
            </a:solidFill>
            <a:miter lim="800000"/>
            <a:headEnd/>
            <a:tailEnd/>
          </a:ln>
        </p:spPr>
        <p:txBody>
          <a:bodyPr>
            <a:spAutoFit/>
          </a:bodyPr>
          <a:lstStyle/>
          <a:p>
            <a:pPr algn="ctr" eaLnBrk="1" hangingPunct="1">
              <a:spcBef>
                <a:spcPct val="50000"/>
              </a:spcBef>
            </a:pPr>
            <a:r>
              <a:rPr lang="en-US" sz="2000" b="1" i="1">
                <a:solidFill>
                  <a:srgbClr val="990099"/>
                </a:solidFill>
              </a:rPr>
              <a:t>PROBLEM</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4"/>
          <p:cNvSpPr>
            <a:spLocks noGrp="1"/>
          </p:cNvSpPr>
          <p:nvPr>
            <p:ph type="sldNum" sz="quarter" idx="10"/>
          </p:nvPr>
        </p:nvSpPr>
        <p:spPr>
          <a:noFill/>
        </p:spPr>
        <p:txBody>
          <a:bodyPr/>
          <a:lstStyle/>
          <a:p>
            <a:fld id="{44C4142A-9A26-45E6-ADA6-D4848ED03076}" type="slidenum">
              <a:rPr lang="en-US"/>
              <a:pPr/>
              <a:t>99</a:t>
            </a:fld>
            <a:endParaRPr lang="en-US"/>
          </a:p>
        </p:txBody>
      </p:sp>
      <p:sp>
        <p:nvSpPr>
          <p:cNvPr id="19460" name="Rectangle 2"/>
          <p:cNvSpPr>
            <a:spLocks noGrp="1" noChangeArrowheads="1"/>
          </p:cNvSpPr>
          <p:nvPr>
            <p:ph type="title"/>
          </p:nvPr>
        </p:nvSpPr>
        <p:spPr>
          <a:xfrm>
            <a:off x="762000" y="0"/>
            <a:ext cx="8229600" cy="1143000"/>
          </a:xfrm>
          <a:noFill/>
        </p:spPr>
        <p:txBody>
          <a:bodyPr/>
          <a:lstStyle/>
          <a:p>
            <a:r>
              <a:rPr lang="en-US" smtClean="0">
                <a:solidFill>
                  <a:srgbClr val="0033CC"/>
                </a:solidFill>
              </a:rPr>
              <a:t>Proper Supply Line Decouple</a:t>
            </a:r>
          </a:p>
        </p:txBody>
      </p:sp>
      <p:graphicFrame>
        <p:nvGraphicFramePr>
          <p:cNvPr id="19458" name="Object 3"/>
          <p:cNvGraphicFramePr>
            <a:graphicFrameLocks noGrp="1" noChangeAspect="1"/>
          </p:cNvGraphicFramePr>
          <p:nvPr>
            <p:ph sz="half" idx="2"/>
          </p:nvPr>
        </p:nvGraphicFramePr>
        <p:xfrm>
          <a:off x="304800" y="990600"/>
          <a:ext cx="4479925" cy="5257800"/>
        </p:xfrm>
        <a:graphic>
          <a:graphicData uri="http://schemas.openxmlformats.org/presentationml/2006/ole">
            <p:oleObj spid="_x0000_s19458" name="Visio" r:id="rId4" imgW="1884883" imgH="2211629" progId="Visio.Drawing.6">
              <p:embed/>
            </p:oleObj>
          </a:graphicData>
        </a:graphic>
      </p:graphicFrame>
      <p:sp>
        <p:nvSpPr>
          <p:cNvPr id="19461" name="Text Box 4"/>
          <p:cNvSpPr txBox="1">
            <a:spLocks noChangeArrowheads="1"/>
          </p:cNvSpPr>
          <p:nvPr/>
        </p:nvSpPr>
        <p:spPr bwMode="auto">
          <a:xfrm>
            <a:off x="4953000" y="1611313"/>
            <a:ext cx="3810000" cy="1436687"/>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FF0000"/>
                </a:solidFill>
              </a:rPr>
              <a:t>C</a:t>
            </a:r>
            <a:r>
              <a:rPr lang="en-US" sz="1600" b="1" baseline="-25000">
                <a:solidFill>
                  <a:srgbClr val="FF0000"/>
                </a:solidFill>
              </a:rPr>
              <a:t>LF</a:t>
            </a:r>
            <a:r>
              <a:rPr lang="en-US" sz="1600" b="1">
                <a:solidFill>
                  <a:srgbClr val="FF0000"/>
                </a:solidFill>
              </a:rPr>
              <a:t>: Low Frequency Bypass</a:t>
            </a:r>
          </a:p>
          <a:p>
            <a:pPr eaLnBrk="1" hangingPunct="1">
              <a:spcBef>
                <a:spcPct val="50000"/>
              </a:spcBef>
            </a:pPr>
            <a:r>
              <a:rPr lang="en-US" sz="1600" b="1">
                <a:solidFill>
                  <a:srgbClr val="FF0000"/>
                </a:solidFill>
              </a:rPr>
              <a:t>10</a:t>
            </a:r>
            <a:r>
              <a:rPr lang="el-GR" sz="1600" b="1">
                <a:solidFill>
                  <a:srgbClr val="FF0000"/>
                </a:solidFill>
                <a:cs typeface="Arial" charset="0"/>
              </a:rPr>
              <a:t>μ</a:t>
            </a:r>
            <a:r>
              <a:rPr lang="en-US" sz="1600" b="1">
                <a:solidFill>
                  <a:srgbClr val="FF0000"/>
                </a:solidFill>
                <a:cs typeface="Arial" charset="0"/>
              </a:rPr>
              <a:t>F / Amp Out (peak) </a:t>
            </a:r>
          </a:p>
          <a:p>
            <a:pPr eaLnBrk="1" hangingPunct="1">
              <a:spcBef>
                <a:spcPct val="50000"/>
              </a:spcBef>
            </a:pPr>
            <a:r>
              <a:rPr lang="en-US" sz="1600" b="1">
                <a:solidFill>
                  <a:srgbClr val="FF0000"/>
                </a:solidFill>
                <a:cs typeface="Arial" charset="0"/>
              </a:rPr>
              <a:t>Aluminum Electrolytic or Tantalum</a:t>
            </a:r>
          </a:p>
          <a:p>
            <a:pPr eaLnBrk="1" hangingPunct="1">
              <a:spcBef>
                <a:spcPct val="50000"/>
              </a:spcBef>
            </a:pPr>
            <a:r>
              <a:rPr lang="en-US" sz="1600" b="1">
                <a:solidFill>
                  <a:srgbClr val="FF0000"/>
                </a:solidFill>
                <a:cs typeface="Arial" charset="0"/>
              </a:rPr>
              <a:t>&lt; 4 in (10cm) from Op Amp </a:t>
            </a:r>
            <a:endParaRPr lang="el-GR" sz="1600" b="1" baseline="-25000">
              <a:solidFill>
                <a:srgbClr val="FF0000"/>
              </a:solidFill>
              <a:cs typeface="Arial" charset="0"/>
            </a:endParaRPr>
          </a:p>
        </p:txBody>
      </p:sp>
      <p:sp>
        <p:nvSpPr>
          <p:cNvPr id="19462" name="Text Box 5"/>
          <p:cNvSpPr txBox="1">
            <a:spLocks noChangeArrowheads="1"/>
          </p:cNvSpPr>
          <p:nvPr/>
        </p:nvSpPr>
        <p:spPr bwMode="auto">
          <a:xfrm>
            <a:off x="4953000" y="3429000"/>
            <a:ext cx="4191000" cy="2536825"/>
          </a:xfrm>
          <a:prstGeom prst="rect">
            <a:avLst/>
          </a:prstGeom>
          <a:noFill/>
          <a:ln w="9525" algn="ctr">
            <a:noFill/>
            <a:miter lim="800000"/>
            <a:headEnd/>
            <a:tailEnd/>
          </a:ln>
        </p:spPr>
        <p:txBody>
          <a:bodyPr>
            <a:spAutoFit/>
          </a:bodyPr>
          <a:lstStyle/>
          <a:p>
            <a:pPr eaLnBrk="1" hangingPunct="1">
              <a:spcBef>
                <a:spcPct val="50000"/>
              </a:spcBef>
            </a:pPr>
            <a:r>
              <a:rPr lang="en-US" sz="1600" b="1">
                <a:solidFill>
                  <a:srgbClr val="0000FF"/>
                </a:solidFill>
              </a:rPr>
              <a:t>C</a:t>
            </a:r>
            <a:r>
              <a:rPr lang="en-US" sz="1600" b="1" baseline="-25000">
                <a:solidFill>
                  <a:srgbClr val="0000FF"/>
                </a:solidFill>
              </a:rPr>
              <a:t>HF</a:t>
            </a:r>
            <a:r>
              <a:rPr lang="en-US" sz="1600" b="1">
                <a:solidFill>
                  <a:srgbClr val="0000FF"/>
                </a:solidFill>
              </a:rPr>
              <a:t>: High Frequency Bypass</a:t>
            </a:r>
          </a:p>
          <a:p>
            <a:pPr eaLnBrk="1" hangingPunct="1">
              <a:spcBef>
                <a:spcPct val="50000"/>
              </a:spcBef>
            </a:pPr>
            <a:r>
              <a:rPr lang="en-US" sz="1600" b="1">
                <a:solidFill>
                  <a:srgbClr val="0000FF"/>
                </a:solidFill>
              </a:rPr>
              <a:t>0.1</a:t>
            </a:r>
            <a:r>
              <a:rPr lang="el-GR" sz="1600" b="1">
                <a:solidFill>
                  <a:srgbClr val="0000FF"/>
                </a:solidFill>
                <a:cs typeface="Arial" charset="0"/>
              </a:rPr>
              <a:t>μ</a:t>
            </a:r>
            <a:r>
              <a:rPr lang="en-US" sz="1600" b="1">
                <a:solidFill>
                  <a:srgbClr val="0000FF"/>
                </a:solidFill>
                <a:cs typeface="Arial" charset="0"/>
              </a:rPr>
              <a:t>F Ceramic </a:t>
            </a:r>
          </a:p>
          <a:p>
            <a:pPr eaLnBrk="1" hangingPunct="1">
              <a:spcBef>
                <a:spcPct val="50000"/>
              </a:spcBef>
            </a:pPr>
            <a:r>
              <a:rPr lang="en-US" sz="1600" b="1">
                <a:solidFill>
                  <a:srgbClr val="0000FF"/>
                </a:solidFill>
                <a:cs typeface="Arial" charset="0"/>
              </a:rPr>
              <a:t>Directly at Op Amp Power Supply Pins</a:t>
            </a:r>
          </a:p>
          <a:p>
            <a:pPr eaLnBrk="1" hangingPunct="1">
              <a:spcBef>
                <a:spcPct val="50000"/>
              </a:spcBef>
            </a:pPr>
            <a:endParaRPr lang="en-US" sz="1600" b="1">
              <a:solidFill>
                <a:srgbClr val="0000FF"/>
              </a:solidFill>
              <a:cs typeface="Arial" charset="0"/>
            </a:endParaRPr>
          </a:p>
          <a:p>
            <a:pPr eaLnBrk="1" hangingPunct="1">
              <a:spcBef>
                <a:spcPct val="50000"/>
              </a:spcBef>
            </a:pPr>
            <a:r>
              <a:rPr lang="en-US" sz="1600" b="1">
                <a:solidFill>
                  <a:srgbClr val="0000FF"/>
                </a:solidFill>
                <a:cs typeface="Arial" charset="0"/>
              </a:rPr>
              <a:t>R</a:t>
            </a:r>
            <a:r>
              <a:rPr lang="en-US" sz="1600" b="1" baseline="-25000">
                <a:solidFill>
                  <a:srgbClr val="0000FF"/>
                </a:solidFill>
                <a:cs typeface="Arial" charset="0"/>
              </a:rPr>
              <a:t>HF</a:t>
            </a:r>
            <a:r>
              <a:rPr lang="en-US" sz="1600" b="1">
                <a:solidFill>
                  <a:srgbClr val="0000FF"/>
                </a:solidFill>
                <a:cs typeface="Arial" charset="0"/>
              </a:rPr>
              <a:t>: </a:t>
            </a:r>
            <a:r>
              <a:rPr lang="en-US" sz="1600" b="1" i="1">
                <a:solidFill>
                  <a:srgbClr val="990099"/>
                </a:solidFill>
                <a:cs typeface="Arial" charset="0"/>
              </a:rPr>
              <a:t>Provisional</a:t>
            </a:r>
            <a:r>
              <a:rPr lang="en-US" sz="1600" b="1">
                <a:solidFill>
                  <a:srgbClr val="990099"/>
                </a:solidFill>
                <a:cs typeface="Arial" charset="0"/>
              </a:rPr>
              <a:t> </a:t>
            </a:r>
            <a:r>
              <a:rPr lang="en-US" sz="1600" b="1">
                <a:solidFill>
                  <a:srgbClr val="0000FF"/>
                </a:solidFill>
                <a:cs typeface="Arial" charset="0"/>
              </a:rPr>
              <a:t>Series C</a:t>
            </a:r>
            <a:r>
              <a:rPr lang="en-US" sz="1600" b="1" baseline="-25000">
                <a:solidFill>
                  <a:srgbClr val="0000FF"/>
                </a:solidFill>
                <a:cs typeface="Arial" charset="0"/>
              </a:rPr>
              <a:t>HF</a:t>
            </a:r>
            <a:r>
              <a:rPr lang="en-US" sz="1600" b="1">
                <a:solidFill>
                  <a:srgbClr val="0000FF"/>
                </a:solidFill>
                <a:cs typeface="Arial" charset="0"/>
              </a:rPr>
              <a:t> Resistance</a:t>
            </a:r>
          </a:p>
          <a:p>
            <a:pPr eaLnBrk="1" hangingPunct="1">
              <a:spcBef>
                <a:spcPct val="50000"/>
              </a:spcBef>
            </a:pPr>
            <a:r>
              <a:rPr lang="en-US" sz="1600" b="1">
                <a:solidFill>
                  <a:srgbClr val="0000FF"/>
                </a:solidFill>
                <a:cs typeface="Arial" charset="0"/>
              </a:rPr>
              <a:t>1Ω </a:t>
            </a:r>
            <a:r>
              <a:rPr lang="en-US" sz="1600" b="1" u="sng">
                <a:solidFill>
                  <a:srgbClr val="0000FF"/>
                </a:solidFill>
                <a:cs typeface="Arial" charset="0"/>
              </a:rPr>
              <a:t>&lt;</a:t>
            </a:r>
            <a:r>
              <a:rPr lang="en-US" sz="1600" b="1">
                <a:solidFill>
                  <a:srgbClr val="0000FF"/>
                </a:solidFill>
                <a:cs typeface="Arial" charset="0"/>
              </a:rPr>
              <a:t> R</a:t>
            </a:r>
            <a:r>
              <a:rPr lang="en-US" sz="1600" b="1" baseline="-25000">
                <a:solidFill>
                  <a:srgbClr val="0000FF"/>
                </a:solidFill>
                <a:cs typeface="Arial" charset="0"/>
              </a:rPr>
              <a:t>HF</a:t>
            </a:r>
            <a:r>
              <a:rPr lang="en-US" sz="1600" b="1">
                <a:solidFill>
                  <a:srgbClr val="0000FF"/>
                </a:solidFill>
                <a:cs typeface="Arial" charset="0"/>
              </a:rPr>
              <a:t> </a:t>
            </a:r>
            <a:r>
              <a:rPr lang="en-US" sz="1600" b="1" u="sng">
                <a:solidFill>
                  <a:srgbClr val="0000FF"/>
                </a:solidFill>
                <a:cs typeface="Arial" charset="0"/>
              </a:rPr>
              <a:t>&lt;</a:t>
            </a:r>
            <a:r>
              <a:rPr lang="en-US" sz="1600" b="1">
                <a:solidFill>
                  <a:srgbClr val="0000FF"/>
                </a:solidFill>
                <a:cs typeface="Arial" charset="0"/>
              </a:rPr>
              <a:t> 10</a:t>
            </a:r>
            <a:r>
              <a:rPr lang="en-US" sz="1600" b="1">
                <a:solidFill>
                  <a:srgbClr val="0000FF"/>
                </a:solidFill>
              </a:rPr>
              <a:t>Ω</a:t>
            </a:r>
          </a:p>
          <a:p>
            <a:pPr eaLnBrk="1" hangingPunct="1">
              <a:spcBef>
                <a:spcPct val="50000"/>
              </a:spcBef>
            </a:pPr>
            <a:r>
              <a:rPr lang="en-US" sz="1600" b="1">
                <a:solidFill>
                  <a:srgbClr val="0000FF"/>
                </a:solidFill>
              </a:rPr>
              <a:t> Highly Inductive Supply Lines</a:t>
            </a:r>
          </a:p>
        </p:txBody>
      </p:sp>
      <p:sp>
        <p:nvSpPr>
          <p:cNvPr id="19463" name="Text Box 6"/>
          <p:cNvSpPr txBox="1">
            <a:spLocks noChangeArrowheads="1"/>
          </p:cNvSpPr>
          <p:nvPr/>
        </p:nvSpPr>
        <p:spPr bwMode="auto">
          <a:xfrm>
            <a:off x="5257800" y="990600"/>
            <a:ext cx="2135188" cy="495300"/>
          </a:xfrm>
          <a:prstGeom prst="rect">
            <a:avLst/>
          </a:prstGeom>
          <a:noFill/>
          <a:ln w="38100" algn="ctr">
            <a:solidFill>
              <a:srgbClr val="008000"/>
            </a:solidFill>
            <a:miter lim="800000"/>
            <a:headEnd/>
            <a:tailEnd/>
          </a:ln>
        </p:spPr>
        <p:txBody>
          <a:bodyPr>
            <a:spAutoFit/>
          </a:bodyPr>
          <a:lstStyle/>
          <a:p>
            <a:pPr algn="ctr" eaLnBrk="1" hangingPunct="1">
              <a:spcBef>
                <a:spcPct val="50000"/>
              </a:spcBef>
            </a:pPr>
            <a:r>
              <a:rPr lang="en-US" b="1" i="1">
                <a:solidFill>
                  <a:srgbClr val="008000"/>
                </a:solidFill>
              </a:rPr>
              <a:t>SOLUTION</a:t>
            </a:r>
          </a:p>
        </p:txBody>
      </p:sp>
      <p:pic>
        <p:nvPicPr>
          <p:cNvPr id="19464" name="Picture 7" descr="j0098039"/>
          <p:cNvPicPr>
            <a:picLocks noChangeAspect="1" noChangeArrowheads="1"/>
          </p:cNvPicPr>
          <p:nvPr/>
        </p:nvPicPr>
        <p:blipFill>
          <a:blip r:embed="rId5" cstate="print"/>
          <a:srcRect/>
          <a:stretch>
            <a:fillRect/>
          </a:stretch>
        </p:blipFill>
        <p:spPr bwMode="auto">
          <a:xfrm>
            <a:off x="7924800" y="152400"/>
            <a:ext cx="665163"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SP&amp;A">
  <a:themeElements>
    <a:clrScheme name="DSP&amp;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SP&amp;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SP&amp;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SP&amp;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SP&amp;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SP&amp;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SP&amp;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SP&amp;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SP&amp;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Designs\DSP&amp;A.pot</Template>
  <TotalTime>7276</TotalTime>
  <Words>3821</Words>
  <Application>Microsoft Office PowerPoint</Application>
  <PresentationFormat>On-screen Show (4:3)</PresentationFormat>
  <Paragraphs>507</Paragraphs>
  <Slides>100</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9" baseType="lpstr">
      <vt:lpstr>Arial</vt:lpstr>
      <vt:lpstr>Times New Roman</vt:lpstr>
      <vt:lpstr>Wingdings</vt:lpstr>
      <vt:lpstr>Baskerville Old Face</vt:lpstr>
      <vt:lpstr>Batang</vt:lpstr>
      <vt:lpstr>Symbol</vt:lpstr>
      <vt:lpstr>DSP&amp;A</vt:lpstr>
      <vt:lpstr>Bitmap Image</vt:lpstr>
      <vt:lpstr>Microsoft Visio Drawing</vt:lpstr>
      <vt:lpstr>Slide 1</vt:lpstr>
      <vt:lpstr>Review - Essential Principles</vt:lpstr>
      <vt:lpstr>Slide 3</vt:lpstr>
      <vt:lpstr>Zeros and Bode Plots</vt:lpstr>
      <vt:lpstr>Op Amp: Intuitive Model</vt:lpstr>
      <vt:lpstr>Op Amp Loop Gain Model</vt:lpstr>
      <vt:lpstr>Stability Criteria</vt:lpstr>
      <vt:lpstr>Traditional Loop Gain Test</vt:lpstr>
      <vt:lpstr>β and 1/β</vt:lpstr>
      <vt:lpstr>Loop Gain Using Aol &amp; 1/β</vt:lpstr>
      <vt:lpstr>Stability Criteria using 1/β &amp; Aol</vt:lpstr>
      <vt:lpstr>Loop Gain Bandwidth Rule: 45 degrees for f &lt; fcl</vt:lpstr>
      <vt:lpstr>Poles &amp; Zeros Transfer: (1/β, Aol) to Aolβ </vt:lpstr>
      <vt:lpstr>Frequency Decade Rules for Loop Gain</vt:lpstr>
      <vt:lpstr>Op Amp Model for Derivation of ROUT </vt:lpstr>
      <vt:lpstr>Op Amp Model for Loop Stability Analysis</vt:lpstr>
      <vt:lpstr>RO &amp; Op Amp Output Operation</vt:lpstr>
      <vt:lpstr>RO Measure w/DC Operating Point: IOUT = 0mA</vt:lpstr>
      <vt:lpstr>RO Measure w/DC Operating Point: IOUT = 0mA</vt:lpstr>
      <vt:lpstr>RO Measure w/DC Operating Point  IOUT = 4.45mA Sink</vt:lpstr>
      <vt:lpstr>RO Measure w/DC Operating Point  IOUT = 4.45mA Sink</vt:lpstr>
      <vt:lpstr>RO Measure w/DC Operating Point  IOUT = 5.61mA Source</vt:lpstr>
      <vt:lpstr>RO Measure w/DC Operating Point  IOUT = 5.61mA Source</vt:lpstr>
      <vt:lpstr>RO Measure w/DC Operating Point  IOUT = 2.74A Source</vt:lpstr>
      <vt:lpstr>RO Measure w/DC Operating Point  IOUT = 2.74A Source</vt:lpstr>
      <vt:lpstr>RO Measure w/DC Operating Point  IOUT = 2.2A Sink</vt:lpstr>
      <vt:lpstr>RO Measure w/DC Operating Point  IOUT = 2.2A Sink</vt:lpstr>
      <vt:lpstr>RO Measure w/DC Operating Point  IOUT = 0A</vt:lpstr>
      <vt:lpstr>RO Measure w/DC Operating Point IOUT = 0A</vt:lpstr>
      <vt:lpstr>RO Measure w/DC Operating Point IOUT = 1A Sink</vt:lpstr>
      <vt:lpstr>RO Measure w/DC Operating Point IOUT = 1A Sink</vt:lpstr>
      <vt:lpstr>RO Measure w/DC Operating Point IOUT = 1A Source</vt:lpstr>
      <vt:lpstr>RO Measure w/DC Operating Point IOUT = 1A Source</vt:lpstr>
      <vt:lpstr>Non-Inverting Floating Load V-I </vt:lpstr>
      <vt:lpstr>Non-Inverting V-I Floating Load</vt:lpstr>
      <vt:lpstr>Non-Inverting V-I Floating Load RO Reflected Outside of Op Amp</vt:lpstr>
      <vt:lpstr>Non-Inverting V-I Floating Load FB#1 DC 1/b Derivation</vt:lpstr>
      <vt:lpstr>Non-Inverting V-I Floating Load FB#1 1/b Derivation</vt:lpstr>
      <vt:lpstr>Non-Inverting V-I Floating Load FB#1 1/b Data for RO No Load &amp; Full Load</vt:lpstr>
      <vt:lpstr>OPA548 Data Sheet Aol</vt:lpstr>
      <vt:lpstr>Non-Inverting V-I Floating Load FB#1 1/b Plot for RO No Load &amp; Full Load</vt:lpstr>
      <vt:lpstr>Non-Inverting V-I Floating Load FB#1 1/b Tina SPICE</vt:lpstr>
      <vt:lpstr>Non-Inverting V-I Floating Load FB#1 1/b Tina SPICE Results</vt:lpstr>
      <vt:lpstr>Non-Inverting V-I Floating Load FB#1 1/b Tina SPICE Results</vt:lpstr>
      <vt:lpstr>Non-Inverting V-I Floating Load FB#1 Loop Gain Tina SPICE Results</vt:lpstr>
      <vt:lpstr>Non-Inverting V-I Floating Load FB#1 Transient Analysis Tina SPICE Circuit</vt:lpstr>
      <vt:lpstr>Non-Inverting V-I Floating Load FB#1 Transient Analysis Tina SPICE Results</vt:lpstr>
      <vt:lpstr>Non-Inverting V-I Floating Load Add FB#2 and Predict 1/b</vt:lpstr>
      <vt:lpstr>Slide 49</vt:lpstr>
      <vt:lpstr>Non-Inverting V-I Floating Load FB#2 Circuit</vt:lpstr>
      <vt:lpstr>Non-Inverting V-I Floating Load FB#2 High Frequency 1/b</vt:lpstr>
      <vt:lpstr>Non-Inverting V-I Floating Load FB#2 fz1</vt:lpstr>
      <vt:lpstr>Non-Inverting V-I Floating Load Tina SPICE Loop Test</vt:lpstr>
      <vt:lpstr>Non-Inverting V-I Floating Load Aol and 1/b Tina SPICE Results</vt:lpstr>
      <vt:lpstr>Non-Inverting V-I Floating Load Loop Gain Tina SPICE Results</vt:lpstr>
      <vt:lpstr>Non-Inverting V-I Floating Load IOUT/VIN AC Response Circuit</vt:lpstr>
      <vt:lpstr>Non-Inverting V-I Floating Load IOUT/VIN AC Tina SPICE Results</vt:lpstr>
      <vt:lpstr>Non-Inverting V-I Floating Load IOUT/VIN Transient Circuit</vt:lpstr>
      <vt:lpstr>Non-Inverting V-I Floating Load IOUT/VIN Transient Tina SPICE Results</vt:lpstr>
      <vt:lpstr>Inverting V-I Floating Load</vt:lpstr>
      <vt:lpstr> Grounded Load V-I Improved Howland Current Pump </vt:lpstr>
      <vt:lpstr>Improved Howland Current Pump IL Accuracy Circuit</vt:lpstr>
      <vt:lpstr>Improved Howland Current Pump V-I DC Accuracy Calculations</vt:lpstr>
      <vt:lpstr>Improved Howland Current Pump General Equation</vt:lpstr>
      <vt:lpstr>Improved Howland Current Pump Simplified Equation</vt:lpstr>
      <vt:lpstr>Improved Howland AC Analysis</vt:lpstr>
      <vt:lpstr>Improved Howland AC Analysis</vt:lpstr>
      <vt:lpstr>Improved Howland AC Analysis Include Effects of RO</vt:lpstr>
      <vt:lpstr>Improved Howland b- Calculation</vt:lpstr>
      <vt:lpstr>Improved Howland b+ Calculation</vt:lpstr>
      <vt:lpstr>Improved Howland 1/b Calculation</vt:lpstr>
      <vt:lpstr>Improved Howland b- Calculation RO = Full Load</vt:lpstr>
      <vt:lpstr>Improved Howland b+ Calculation RO = Full Load</vt:lpstr>
      <vt:lpstr>Improved Howland 1/b Calculation RO = Full Load</vt:lpstr>
      <vt:lpstr>Improved Howland 1/b Calculation No Load &amp; Full Load </vt:lpstr>
      <vt:lpstr>OPA569 Data Sheet Aol</vt:lpstr>
      <vt:lpstr>Improved Howland 1/b Plot - Full Load </vt:lpstr>
      <vt:lpstr>Improved Howland 1/b Tina SPICE Plot - Full Load </vt:lpstr>
      <vt:lpstr>Improved Howland Loop Gain  Tina SPICE Plot - Full Load </vt:lpstr>
      <vt:lpstr>Improved Howland  Tina Transient Analysis Circuit</vt:lpstr>
      <vt:lpstr>Improved Howland  Tina Transient Analysis Results</vt:lpstr>
      <vt:lpstr>Improved Howland Modified 1/b for Stability</vt:lpstr>
      <vt:lpstr>b+ FB#2 Calculation to Modify 1/b for Stability</vt:lpstr>
      <vt:lpstr>Improved Howland AC Analysis Final Design for Stability</vt:lpstr>
      <vt:lpstr>Improved Howland AC Analysis 1/b - Final Design for Stability</vt:lpstr>
      <vt:lpstr>Improved Howland AC Analysis Loop Gain - Final Design for Stability</vt:lpstr>
      <vt:lpstr>Improved Howland AC Transfer Analysis IL/VIN - Final Design for Stability</vt:lpstr>
      <vt:lpstr>Improved Howland AC Transfer Analysis IL/VIN - Final Design for Stability</vt:lpstr>
      <vt:lpstr>Improved Howland Transient Analysis IL/VIN - Final Design for Stability</vt:lpstr>
      <vt:lpstr>Improved Howland Transient Analysis IL/VIN - Final Design for Stability</vt:lpstr>
      <vt:lpstr>High Current V-I General Checklist</vt:lpstr>
      <vt:lpstr>V-I Large Signal Limits: V=Ldi/dt</vt:lpstr>
      <vt:lpstr>Violate the Laws of Physics and Pay the Price!</vt:lpstr>
      <vt:lpstr>Instant V-I Reversal  SOA Violations</vt:lpstr>
      <vt:lpstr>Output Stages</vt:lpstr>
      <vt:lpstr>Ground Loops</vt:lpstr>
      <vt:lpstr>PCB Traces</vt:lpstr>
      <vt:lpstr>Supply Lines</vt:lpstr>
      <vt:lpstr>Proper Supply Line Decouple</vt:lpstr>
      <vt:lpstr>Transient Protection</vt:lpstr>
    </vt:vector>
  </TitlesOfParts>
  <Company>Texas Instruments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1998 Strategic Communications Plan</dc:title>
  <dc:creator>Cina Roan</dc:creator>
  <cp:lastModifiedBy>Tim Green</cp:lastModifiedBy>
  <cp:revision>144</cp:revision>
  <cp:lastPrinted>2000-01-11T01:11:34Z</cp:lastPrinted>
  <dcterms:created xsi:type="dcterms:W3CDTF">1998-09-15T21:03:30Z</dcterms:created>
  <dcterms:modified xsi:type="dcterms:W3CDTF">2014-09-18T05:47:39Z</dcterms:modified>
</cp:coreProperties>
</file>