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66" r:id="rId2"/>
    <p:sldId id="589" r:id="rId3"/>
    <p:sldId id="590" r:id="rId4"/>
    <p:sldId id="591" r:id="rId5"/>
    <p:sldId id="588" r:id="rId6"/>
    <p:sldId id="552" r:id="rId7"/>
    <p:sldId id="564" r:id="rId8"/>
    <p:sldId id="525" r:id="rId9"/>
    <p:sldId id="526" r:id="rId10"/>
    <p:sldId id="560" r:id="rId11"/>
    <p:sldId id="557" r:id="rId12"/>
    <p:sldId id="561" r:id="rId13"/>
    <p:sldId id="558" r:id="rId14"/>
    <p:sldId id="559" r:id="rId15"/>
    <p:sldId id="562" r:id="rId16"/>
    <p:sldId id="565" r:id="rId17"/>
    <p:sldId id="576" r:id="rId18"/>
    <p:sldId id="568" r:id="rId19"/>
    <p:sldId id="570" r:id="rId20"/>
    <p:sldId id="569" r:id="rId21"/>
    <p:sldId id="571" r:id="rId22"/>
    <p:sldId id="572" r:id="rId23"/>
    <p:sldId id="573" r:id="rId24"/>
    <p:sldId id="574" r:id="rId25"/>
    <p:sldId id="575" r:id="rId26"/>
    <p:sldId id="578" r:id="rId27"/>
    <p:sldId id="579" r:id="rId28"/>
    <p:sldId id="580" r:id="rId29"/>
    <p:sldId id="581" r:id="rId30"/>
    <p:sldId id="582" r:id="rId31"/>
    <p:sldId id="583" r:id="rId32"/>
    <p:sldId id="584" r:id="rId33"/>
    <p:sldId id="585" r:id="rId34"/>
    <p:sldId id="586" r:id="rId35"/>
    <p:sldId id="587" r:id="rId36"/>
    <p:sldId id="577" r:id="rId37"/>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700C0"/>
    <a:srgbClr val="70F72D"/>
    <a:srgbClr val="0070C0"/>
    <a:srgbClr val="DE0000"/>
    <a:srgbClr val="AAAA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76623" autoAdjust="0"/>
  </p:normalViewPr>
  <p:slideViewPr>
    <p:cSldViewPr snapToGrid="0">
      <p:cViewPr varScale="1">
        <p:scale>
          <a:sx n="82" d="100"/>
          <a:sy n="82" d="100"/>
        </p:scale>
        <p:origin x="-2370" y="-84"/>
      </p:cViewPr>
      <p:guideLst>
        <p:guide orient="horz" pos="2160"/>
        <p:guide pos="2878"/>
      </p:guideLst>
    </p:cSldViewPr>
  </p:slideViewPr>
  <p:notesTextViewPr>
    <p:cViewPr>
      <p:scale>
        <a:sx n="100" d="100"/>
        <a:sy n="100" d="100"/>
      </p:scale>
      <p:origin x="0" y="0"/>
    </p:cViewPr>
  </p:notesTextViewPr>
  <p:sorterViewPr>
    <p:cViewPr>
      <p:scale>
        <a:sx n="100" d="100"/>
        <a:sy n="100" d="100"/>
      </p:scale>
      <p:origin x="0" y="1122"/>
    </p:cViewPr>
  </p:sorterViewPr>
  <p:notesViewPr>
    <p:cSldViewPr snapToGrid="0">
      <p:cViewPr varScale="1">
        <p:scale>
          <a:sx n="51" d="100"/>
          <a:sy n="51" d="100"/>
        </p:scale>
        <p:origin x="-2850" y="-96"/>
      </p:cViewPr>
      <p:guideLst>
        <p:guide orient="horz" pos="2957"/>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3304" tIns="46651" rIns="93304" bIns="46651" numCol="1" anchor="t" anchorCtr="0" compatLnSpc="1">
            <a:prstTxWarp prst="textNoShape">
              <a:avLst/>
            </a:prstTxWarp>
          </a:bodyPr>
          <a:lstStyle>
            <a:lvl1pPr>
              <a:defRPr sz="1200"/>
            </a:lvl1pPr>
          </a:lstStyle>
          <a:p>
            <a:pPr>
              <a:defRPr/>
            </a:pPr>
            <a:endParaRPr lang="en-US"/>
          </a:p>
        </p:txBody>
      </p:sp>
      <p:sp>
        <p:nvSpPr>
          <p:cNvPr id="122883" name="Rectangle 3"/>
          <p:cNvSpPr>
            <a:spLocks noGrp="1" noChangeArrowheads="1"/>
          </p:cNvSpPr>
          <p:nvPr>
            <p:ph type="dt" sz="quarter" idx="1"/>
          </p:nvPr>
        </p:nvSpPr>
        <p:spPr bwMode="auto">
          <a:xfrm>
            <a:off x="4023092" y="0"/>
            <a:ext cx="3077739" cy="469424"/>
          </a:xfrm>
          <a:prstGeom prst="rect">
            <a:avLst/>
          </a:prstGeom>
          <a:noFill/>
          <a:ln w="9525">
            <a:noFill/>
            <a:miter lim="800000"/>
            <a:headEnd/>
            <a:tailEnd/>
          </a:ln>
          <a:effectLst/>
        </p:spPr>
        <p:txBody>
          <a:bodyPr vert="horz" wrap="square" lIns="93304" tIns="46651" rIns="93304" bIns="46651" numCol="1" anchor="t" anchorCtr="0" compatLnSpc="1">
            <a:prstTxWarp prst="textNoShape">
              <a:avLst/>
            </a:prstTxWarp>
          </a:bodyPr>
          <a:lstStyle>
            <a:lvl1pPr algn="r">
              <a:defRPr sz="1200"/>
            </a:lvl1pPr>
          </a:lstStyle>
          <a:p>
            <a:pPr>
              <a:defRPr/>
            </a:pPr>
            <a:endParaRPr lang="en-US"/>
          </a:p>
        </p:txBody>
      </p:sp>
      <p:sp>
        <p:nvSpPr>
          <p:cNvPr id="122884" name="Rectangle 4"/>
          <p:cNvSpPr>
            <a:spLocks noGrp="1" noChangeArrowheads="1"/>
          </p:cNvSpPr>
          <p:nvPr>
            <p:ph type="ftr" sz="quarter" idx="2"/>
          </p:nvPr>
        </p:nvSpPr>
        <p:spPr bwMode="auto">
          <a:xfrm>
            <a:off x="0" y="8917422"/>
            <a:ext cx="3077739" cy="469424"/>
          </a:xfrm>
          <a:prstGeom prst="rect">
            <a:avLst/>
          </a:prstGeom>
          <a:noFill/>
          <a:ln w="9525">
            <a:noFill/>
            <a:miter lim="800000"/>
            <a:headEnd/>
            <a:tailEnd/>
          </a:ln>
          <a:effectLst/>
        </p:spPr>
        <p:txBody>
          <a:bodyPr vert="horz" wrap="square" lIns="93304" tIns="46651" rIns="93304" bIns="46651" numCol="1" anchor="b" anchorCtr="0" compatLnSpc="1">
            <a:prstTxWarp prst="textNoShape">
              <a:avLst/>
            </a:prstTxWarp>
          </a:bodyPr>
          <a:lstStyle>
            <a:lvl1pPr>
              <a:defRPr sz="1200"/>
            </a:lvl1pPr>
          </a:lstStyle>
          <a:p>
            <a:pPr>
              <a:defRPr/>
            </a:pPr>
            <a:endParaRPr lang="en-US"/>
          </a:p>
        </p:txBody>
      </p:sp>
      <p:sp>
        <p:nvSpPr>
          <p:cNvPr id="122885" name="Rectangle 5"/>
          <p:cNvSpPr>
            <a:spLocks noGrp="1" noChangeArrowheads="1"/>
          </p:cNvSpPr>
          <p:nvPr>
            <p:ph type="sldNum" sz="quarter" idx="3"/>
          </p:nvPr>
        </p:nvSpPr>
        <p:spPr bwMode="auto">
          <a:xfrm>
            <a:off x="4023092" y="8917422"/>
            <a:ext cx="3077739" cy="469424"/>
          </a:xfrm>
          <a:prstGeom prst="rect">
            <a:avLst/>
          </a:prstGeom>
          <a:noFill/>
          <a:ln w="9525">
            <a:noFill/>
            <a:miter lim="800000"/>
            <a:headEnd/>
            <a:tailEnd/>
          </a:ln>
          <a:effectLst/>
        </p:spPr>
        <p:txBody>
          <a:bodyPr vert="horz" wrap="square" lIns="93304" tIns="46651" rIns="93304" bIns="46651" numCol="1" anchor="b" anchorCtr="0" compatLnSpc="1">
            <a:prstTxWarp prst="textNoShape">
              <a:avLst/>
            </a:prstTxWarp>
          </a:bodyPr>
          <a:lstStyle>
            <a:lvl1pPr algn="r">
              <a:defRPr sz="1200"/>
            </a:lvl1pPr>
          </a:lstStyle>
          <a:p>
            <a:pPr>
              <a:defRPr/>
            </a:pPr>
            <a:fld id="{59F21AE6-629B-40CD-99D1-85B8D87C3EE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3304" tIns="46651" rIns="93304" bIns="46651" numCol="1" anchor="t" anchorCtr="0" compatLnSpc="1">
            <a:prstTxWarp prst="textNoShape">
              <a:avLst/>
            </a:prstTxWarp>
          </a:bodyPr>
          <a:lstStyle>
            <a:lvl1pPr>
              <a:defRPr sz="1200"/>
            </a:lvl1pPr>
          </a:lstStyle>
          <a:p>
            <a:pPr>
              <a:defRPr/>
            </a:pPr>
            <a:endParaRPr lang="en-US"/>
          </a:p>
        </p:txBody>
      </p:sp>
      <p:sp>
        <p:nvSpPr>
          <p:cNvPr id="121859"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3304" tIns="46651" rIns="93304" bIns="46651" numCol="1" anchor="t" anchorCtr="0" compatLnSpc="1">
            <a:prstTxWarp prst="textNoShape">
              <a:avLst/>
            </a:prstTxWarp>
          </a:bodyPr>
          <a:lstStyle>
            <a:lvl1pPr algn="r">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203325" y="704850"/>
            <a:ext cx="4695825" cy="3521075"/>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3304" tIns="46651" rIns="93304" bIns="466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3304" tIns="46651" rIns="93304" bIns="46651" numCol="1" anchor="b" anchorCtr="0" compatLnSpc="1">
            <a:prstTxWarp prst="textNoShape">
              <a:avLst/>
            </a:prstTxWarp>
          </a:bodyPr>
          <a:lstStyle>
            <a:lvl1pPr>
              <a:defRPr sz="1200"/>
            </a:lvl1pPr>
          </a:lstStyle>
          <a:p>
            <a:pPr>
              <a:defRPr/>
            </a:pPr>
            <a:endParaRPr lang="en-US"/>
          </a:p>
        </p:txBody>
      </p:sp>
      <p:sp>
        <p:nvSpPr>
          <p:cNvPr id="121863"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3304" tIns="46651" rIns="93304" bIns="46651" numCol="1" anchor="b" anchorCtr="0" compatLnSpc="1">
            <a:prstTxWarp prst="textNoShape">
              <a:avLst/>
            </a:prstTxWarp>
          </a:bodyPr>
          <a:lstStyle>
            <a:lvl1pPr algn="r">
              <a:defRPr sz="1200"/>
            </a:lvl1pPr>
          </a:lstStyle>
          <a:p>
            <a:pPr>
              <a:defRPr/>
            </a:pPr>
            <a:fld id="{321501AE-5172-4FFD-819B-AA054DA7634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5C1D2AFE-4E5F-458E-B855-E3BEF7B0B227}"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Ensure a 0.1uF capacitor</a:t>
            </a:r>
            <a:r>
              <a:rPr lang="en-US" baseline="0" dirty="0" smtClean="0"/>
              <a:t> is directly across pin 7 pin 4 of TLC271.  This bypass capacitor must be located directly close to the op amp.  </a:t>
            </a:r>
          </a:p>
          <a:p>
            <a:pPr marL="228600" indent="-228600">
              <a:buAutoNum type="arabicParenR"/>
            </a:pPr>
            <a:r>
              <a:rPr lang="en-US" baseline="0" dirty="0" smtClean="0"/>
              <a:t>Where and how does 0V2 connect to 0V3 as these appear to be two different grounds.</a:t>
            </a:r>
          </a:p>
          <a:p>
            <a:pPr marL="228600" indent="-228600">
              <a:buAutoNum type="arabicParenR"/>
            </a:pPr>
            <a:r>
              <a:rPr lang="en-US" dirty="0" smtClean="0"/>
              <a:t>I made some</a:t>
            </a:r>
            <a:r>
              <a:rPr lang="en-US" baseline="0" dirty="0" smtClean="0"/>
              <a:t> assumptions in my SPICE analysis for Loop stability on what exactly is connected to the other end of C16 as input signal source impedance.  Any more specifics if my assumptions are not close?</a:t>
            </a:r>
          </a:p>
          <a:p>
            <a:pPr marL="228600" indent="-228600">
              <a:buAutoNum type="arabicParenR"/>
            </a:pPr>
            <a:r>
              <a:rPr lang="en-US" dirty="0" smtClean="0"/>
              <a:t>Do you have a PCB layout we can look at?  Is</a:t>
            </a:r>
            <a:r>
              <a:rPr lang="en-US" baseline="0" dirty="0" smtClean="0"/>
              <a:t> it possible any output traces are routed near either of the op amp inputs?  You do not want low impedance traces (output) coupling in to the high impedance inputs. </a:t>
            </a:r>
            <a:r>
              <a:rPr lang="en-US" dirty="0" smtClean="0"/>
              <a:t> </a:t>
            </a:r>
          </a:p>
          <a:p>
            <a:pPr marL="228600" indent="-228600">
              <a:buAutoNum type="arabicParenR"/>
            </a:pPr>
            <a:r>
              <a:rPr lang="en-US" dirty="0" smtClean="0"/>
              <a:t>Replace R22 with a short and see if the problem goes away.</a:t>
            </a:r>
          </a:p>
          <a:p>
            <a:pPr marL="228600" indent="-228600">
              <a:buAutoNum type="arabicParenR"/>
            </a:pPr>
            <a:r>
              <a:rPr lang="en-US" dirty="0" smtClean="0"/>
              <a:t>You mention a DAC output.  Is this a mixed signal PCB with BOTH digital and analog running about? </a:t>
            </a:r>
          </a:p>
          <a:p>
            <a:pPr marL="228600" indent="-228600">
              <a:buAutoNum type="arabicParenR"/>
            </a:pPr>
            <a:r>
              <a:rPr lang="en-US" dirty="0" smtClean="0"/>
              <a:t>If it is a mixed signal PCB get me the complete schematic of the entire PCB.</a:t>
            </a:r>
          </a:p>
          <a:p>
            <a:pPr marL="228600" indent="-228600">
              <a:buAutoNum type="arabicParenR"/>
            </a:pPr>
            <a:r>
              <a:rPr lang="en-US" dirty="0" smtClean="0"/>
              <a:t>Is there a switching power supply on the PCB? If so get me detailed</a:t>
            </a:r>
            <a:r>
              <a:rPr lang="en-US" baseline="0" dirty="0" smtClean="0"/>
              <a:t> schematic with part numbers on it. </a:t>
            </a:r>
            <a:endParaRPr lang="en-US" dirty="0"/>
          </a:p>
        </p:txBody>
      </p:sp>
      <p:sp>
        <p:nvSpPr>
          <p:cNvPr id="4" name="Slide Number Placeholder 3"/>
          <p:cNvSpPr>
            <a:spLocks noGrp="1"/>
          </p:cNvSpPr>
          <p:nvPr>
            <p:ph type="sldNum" sz="quarter" idx="10"/>
          </p:nvPr>
        </p:nvSpPr>
        <p:spPr/>
        <p:txBody>
          <a:bodyPr/>
          <a:lstStyle/>
          <a:p>
            <a:pPr>
              <a:defRPr/>
            </a:pPr>
            <a:fld id="{321501AE-5172-4FFD-819B-AA054DA7634D}"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5C1D2AFE-4E5F-458E-B855-E3BEF7B0B227}"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1501AE-5172-4FFD-819B-AA054DA7634D}"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1501AE-5172-4FFD-819B-AA054DA7634D}" type="slidenum">
              <a:rPr lang="en-US" smtClean="0"/>
              <a:pPr>
                <a:defRPr/>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1501AE-5172-4FFD-819B-AA054DA7634D}" type="slidenum">
              <a:rPr lang="en-US" smtClean="0"/>
              <a:pPr>
                <a:defRPr/>
              </a:pPr>
              <a:t>27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en-US" smtClean="0"/>
          </a:p>
        </p:txBody>
      </p:sp>
      <p:sp>
        <p:nvSpPr>
          <p:cNvPr id="12292" name="Slide Number Placeholder 3"/>
          <p:cNvSpPr>
            <a:spLocks noGrp="1"/>
          </p:cNvSpPr>
          <p:nvPr>
            <p:ph type="sldNum" sz="quarter" idx="5"/>
          </p:nvPr>
        </p:nvSpPr>
        <p:spPr>
          <a:noFill/>
        </p:spPr>
        <p:txBody>
          <a:bodyPr/>
          <a:lstStyle/>
          <a:p>
            <a:fld id="{741321C2-8930-42D1-9F82-89968566A590}" type="slidenum">
              <a:rPr lang="en-US" smtClean="0"/>
              <a:pPr/>
              <a:t>36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15DAE17C-7708-4A93-9DF3-C9E0FB33BB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7244203-2459-42D4-90A1-E14024B541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32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3BC723D-38FB-42CC-9DD6-020B6CA2ED8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8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67BCE0E-117F-4B1B-B65D-23A0CC705F2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07FE8F7F-3A21-4871-A021-7469C66240E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5A49A13-F837-4A2C-822C-C678A16EEEB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04452186-EF28-44C8-BC38-5FCCF463D35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Rectangle 5"/>
          <p:cNvSpPr/>
          <p:nvPr userDrawn="1"/>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E286BB9B-C2E6-4390-8172-4E6F1A15D1A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Rectangle 5"/>
          <p:cNvSpPr/>
          <p:nvPr userDrawn="1"/>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6038850"/>
            <a:ext cx="2133600" cy="206375"/>
          </a:xfrm>
        </p:spPr>
        <p:txBody>
          <a:bodyPr/>
          <a:lstStyle>
            <a:lvl1pPr>
              <a:defRPr/>
            </a:lvl1pPr>
          </a:lstStyle>
          <a:p>
            <a:pPr>
              <a:defRPr/>
            </a:pPr>
            <a:fld id="{2A7CBC60-B4AA-498B-BF1B-FE31552F657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BE0552DA-37CB-4FFB-9E96-59D47427FDA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pPr>
              <a:defRPr/>
            </a:pPr>
            <a:fld id="{9D5B2BC5-CBE2-48A5-B568-9F1C0BC2DC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5" y="1185863"/>
            <a:ext cx="4157663" cy="4692650"/>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3438" y="1185863"/>
            <a:ext cx="4157662" cy="4692650"/>
          </a:xfrm>
          <a:noFill/>
          <a:ln w="9525" algn="ctr">
            <a:noFill/>
            <a:miter lim="800000"/>
            <a:headEnd/>
            <a:tailEnd/>
          </a:ln>
        </p:spPr>
        <p:txBody>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74BC3220-45E1-4D49-B491-B1AE4FF1D2F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0"/>
          </p:nvPr>
        </p:nvSpPr>
        <p:spPr>
          <a:ln/>
        </p:spPr>
        <p:txBody>
          <a:bodyPr/>
          <a:lstStyle>
            <a:lvl1pPr>
              <a:defRPr/>
            </a:lvl1pPr>
          </a:lstStyle>
          <a:p>
            <a:pPr>
              <a:defRPr/>
            </a:pPr>
            <a:fld id="{DF7EB06C-2702-4D85-BF03-A5949292353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1232329-08D7-4A47-96B1-6D898DE670B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9" name="Rectangle 18"/>
          <p:cNvSpPr/>
          <p:nvPr/>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22" name="Rectangle 21"/>
          <p:cNvSpPr/>
          <p:nvPr/>
        </p:nvSpPr>
        <p:spPr>
          <a:xfrm>
            <a:off x="0" y="6321425"/>
            <a:ext cx="8810625" cy="466725"/>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149" name="Picture 8" descr="ti_logo_powerpoint_1_line.png"/>
          <p:cNvPicPr>
            <a:picLocks noChangeAspect="1"/>
          </p:cNvPicPr>
          <p:nvPr/>
        </p:nvPicPr>
        <p:blipFill>
          <a:blip r:embed="rId16" cstate="print"/>
          <a:srcRect/>
          <a:stretch>
            <a:fillRect/>
          </a:stretch>
        </p:blipFill>
        <p:spPr bwMode="auto">
          <a:xfrm>
            <a:off x="6675438" y="6440488"/>
            <a:ext cx="1874837" cy="231775"/>
          </a:xfrm>
          <a:prstGeom prst="rect">
            <a:avLst/>
          </a:prstGeom>
          <a:noFill/>
          <a:ln w="9525">
            <a:noFill/>
            <a:miter lim="800000"/>
            <a:headEnd/>
            <a:tailEnd/>
          </a:ln>
        </p:spPr>
      </p:pic>
      <p:sp>
        <p:nvSpPr>
          <p:cNvPr id="6150"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51"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pPr>
              <a:defRPr/>
            </a:pPr>
            <a:fld id="{998AE3FB-87F6-4639-963D-088656C0A5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82" r:id="rId5"/>
    <p:sldLayoutId id="2147483895"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Layout" Target="../slideLayouts/slideLayout5.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5.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slideLayout" Target="../slideLayouts/slideLayout5.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slideLayout" Target="../slideLayouts/slideLayout5.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slideLayout" Target="../slideLayouts/slideLayout5.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25.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slideLayout" Target="../slideLayouts/slideLayout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slideLayout" Target="../slideLayouts/slideLayout5.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s/_rels/slide32.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slideLayout" Target="../slideLayouts/slideLayout5.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s/_rels/slide35.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hyperlink" Target="http://e2e.ti.com/support/amplifiers/precision_amplifiers/w/design_notes/2645.solving-op-amp-stability-issues.aspx"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http://www.ti.com/tool/tina-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74625" y="342900"/>
            <a:ext cx="8655050" cy="2379663"/>
          </a:xfrm>
        </p:spPr>
        <p:txBody>
          <a:bodyPr/>
          <a:lstStyle/>
          <a:p>
            <a:pPr algn="ctr"/>
            <a:r>
              <a:rPr lang="en-US" dirty="0" smtClean="0"/>
              <a:t>TLC271 Stability</a:t>
            </a:r>
            <a:br>
              <a:rPr lang="en-US" dirty="0" smtClean="0"/>
            </a:br>
            <a:r>
              <a:rPr lang="en-US" dirty="0" smtClean="0"/>
              <a:t>Investigation</a:t>
            </a:r>
            <a:endParaRPr lang="en-US" i="1" dirty="0" smtClean="0">
              <a:solidFill>
                <a:srgbClr val="0070C0"/>
              </a:solidFill>
            </a:endParaRPr>
          </a:p>
        </p:txBody>
      </p:sp>
      <p:sp>
        <p:nvSpPr>
          <p:cNvPr id="12291" name="Rectangle 3"/>
          <p:cNvSpPr>
            <a:spLocks noGrp="1" noChangeArrowheads="1"/>
          </p:cNvSpPr>
          <p:nvPr>
            <p:ph type="subTitle" idx="1"/>
          </p:nvPr>
        </p:nvSpPr>
        <p:spPr>
          <a:xfrm>
            <a:off x="330200" y="4435475"/>
            <a:ext cx="8458200" cy="1485900"/>
          </a:xfrm>
        </p:spPr>
        <p:txBody>
          <a:bodyPr/>
          <a:lstStyle/>
          <a:p>
            <a:r>
              <a:rPr lang="en-US" dirty="0" smtClean="0"/>
              <a:t>Tim Green, MGTS</a:t>
            </a:r>
          </a:p>
          <a:p>
            <a:r>
              <a:rPr lang="en-US" dirty="0" smtClean="0"/>
              <a:t>Precision Linear Analog Applications</a:t>
            </a:r>
          </a:p>
          <a:p>
            <a:r>
              <a:rPr lang="en-US" dirty="0" smtClean="0"/>
              <a:t>February </a:t>
            </a:r>
            <a:r>
              <a:rPr lang="en-US" dirty="0" smtClean="0"/>
              <a:t>25, </a:t>
            </a:r>
            <a:r>
              <a:rPr lang="en-US" dirty="0" smtClean="0"/>
              <a:t>2015</a:t>
            </a:r>
          </a:p>
        </p:txBody>
      </p:sp>
      <p:sp>
        <p:nvSpPr>
          <p:cNvPr id="12292" name="Rectangle 24"/>
          <p:cNvSpPr>
            <a:spLocks noGrp="1" noChangeArrowheads="1"/>
          </p:cNvSpPr>
          <p:nvPr>
            <p:ph type="sldNum" sz="quarter" idx="10"/>
          </p:nvPr>
        </p:nvSpPr>
        <p:spPr>
          <a:noFill/>
        </p:spPr>
        <p:txBody>
          <a:bodyPr/>
          <a:lstStyle/>
          <a:p>
            <a:fld id="{292D0DBB-57DA-41DF-9D08-CA77E0B12C63}"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10</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Web Cap Load Test 1</a:t>
            </a:r>
            <a:endParaRPr lang="en-US" sz="2000" dirty="0" smtClean="0">
              <a:solidFill>
                <a:srgbClr val="FF0000"/>
              </a:solidFill>
            </a:endParaRPr>
          </a:p>
        </p:txBody>
      </p:sp>
      <p:pic>
        <p:nvPicPr>
          <p:cNvPr id="3075" name="Picture 3"/>
          <p:cNvPicPr>
            <a:picLocks noChangeAspect="1" noChangeArrowheads="1"/>
          </p:cNvPicPr>
          <p:nvPr/>
        </p:nvPicPr>
        <p:blipFill>
          <a:blip r:embed="rId2" cstate="print"/>
          <a:srcRect/>
          <a:stretch>
            <a:fillRect/>
          </a:stretch>
        </p:blipFill>
        <p:spPr bwMode="auto">
          <a:xfrm>
            <a:off x="212725" y="682624"/>
            <a:ext cx="8645702" cy="54387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11</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TG-Revised Cap Load Test 1</a:t>
            </a:r>
            <a:endParaRPr lang="en-US" sz="2000" dirty="0" smtClean="0">
              <a:solidFill>
                <a:srgbClr val="FF0000"/>
              </a:solidFill>
            </a:endParaRPr>
          </a:p>
        </p:txBody>
      </p:sp>
      <p:pic>
        <p:nvPicPr>
          <p:cNvPr id="4098" name="Picture 2"/>
          <p:cNvPicPr>
            <a:picLocks noChangeAspect="1" noChangeArrowheads="1"/>
          </p:cNvPicPr>
          <p:nvPr/>
        </p:nvPicPr>
        <p:blipFill>
          <a:blip r:embed="rId3" cstate="print"/>
          <a:srcRect/>
          <a:stretch>
            <a:fillRect/>
          </a:stretch>
        </p:blipFill>
        <p:spPr bwMode="auto">
          <a:xfrm>
            <a:off x="471488" y="736599"/>
            <a:ext cx="5827712" cy="4063877"/>
          </a:xfrm>
          <a:prstGeom prst="rect">
            <a:avLst/>
          </a:prstGeom>
          <a:noFill/>
          <a:ln w="9525">
            <a:noFill/>
            <a:miter lim="800000"/>
            <a:headEnd/>
            <a:tailEnd/>
          </a:ln>
          <a:effectLst/>
        </p:spPr>
      </p:pic>
      <p:graphicFrame>
        <p:nvGraphicFramePr>
          <p:cNvPr id="2" name="Object 2"/>
          <p:cNvGraphicFramePr>
            <a:graphicFrameLocks noChangeAspect="1"/>
          </p:cNvGraphicFramePr>
          <p:nvPr/>
        </p:nvGraphicFramePr>
        <p:xfrm>
          <a:off x="5486400" y="4378325"/>
          <a:ext cx="2995613" cy="685800"/>
        </p:xfrm>
        <a:graphic>
          <a:graphicData uri="http://schemas.openxmlformats.org/presentationml/2006/ole">
            <p:oleObj spid="_x0000_s18434" name="Packager Shell Object" showAsIcon="1" r:id="rId4" imgW="2995560" imgH="685800" progId="Package">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12</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TG-Revised Cap Load Test 1</a:t>
            </a:r>
            <a:endParaRPr lang="en-US" sz="2000" dirty="0" smtClean="0">
              <a:solidFill>
                <a:srgbClr val="FF0000"/>
              </a:solidFill>
            </a:endParaRPr>
          </a:p>
        </p:txBody>
      </p:sp>
      <p:pic>
        <p:nvPicPr>
          <p:cNvPr id="5123" name="Picture 3"/>
          <p:cNvPicPr>
            <a:picLocks noChangeAspect="1" noChangeArrowheads="1"/>
          </p:cNvPicPr>
          <p:nvPr/>
        </p:nvPicPr>
        <p:blipFill>
          <a:blip r:embed="rId2" cstate="print"/>
          <a:srcRect/>
          <a:stretch>
            <a:fillRect/>
          </a:stretch>
        </p:blipFill>
        <p:spPr bwMode="auto">
          <a:xfrm>
            <a:off x="225424" y="669925"/>
            <a:ext cx="8562975" cy="5386734"/>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13</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TG-Revised Cap Load Test 2</a:t>
            </a:r>
            <a:endParaRPr lang="en-US" sz="2000" dirty="0" smtClean="0">
              <a:solidFill>
                <a:srgbClr val="FF0000"/>
              </a:solidFill>
            </a:endParaRPr>
          </a:p>
        </p:txBody>
      </p:sp>
      <p:pic>
        <p:nvPicPr>
          <p:cNvPr id="6147" name="Picture 3"/>
          <p:cNvPicPr>
            <a:picLocks noChangeAspect="1" noChangeArrowheads="1"/>
          </p:cNvPicPr>
          <p:nvPr/>
        </p:nvPicPr>
        <p:blipFill>
          <a:blip r:embed="rId2" cstate="print"/>
          <a:srcRect/>
          <a:stretch>
            <a:fillRect/>
          </a:stretch>
        </p:blipFill>
        <p:spPr bwMode="auto">
          <a:xfrm>
            <a:off x="301625" y="669924"/>
            <a:ext cx="8504384" cy="5349876"/>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14</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TG-Revised </a:t>
            </a:r>
            <a:r>
              <a:rPr lang="en-US" sz="2000" dirty="0" err="1" smtClean="0"/>
              <a:t>Aol</a:t>
            </a:r>
            <a:r>
              <a:rPr lang="en-US" sz="2000" dirty="0" smtClean="0"/>
              <a:t> Test</a:t>
            </a:r>
            <a:endParaRPr lang="en-US" sz="2000" dirty="0" smtClean="0">
              <a:solidFill>
                <a:srgbClr val="FF0000"/>
              </a:solidFill>
            </a:endParaRPr>
          </a:p>
        </p:txBody>
      </p:sp>
      <p:pic>
        <p:nvPicPr>
          <p:cNvPr id="7170" name="Picture 2"/>
          <p:cNvPicPr>
            <a:picLocks noChangeAspect="1" noChangeArrowheads="1"/>
          </p:cNvPicPr>
          <p:nvPr/>
        </p:nvPicPr>
        <p:blipFill>
          <a:blip r:embed="rId3" cstate="print"/>
          <a:srcRect/>
          <a:stretch>
            <a:fillRect/>
          </a:stretch>
        </p:blipFill>
        <p:spPr bwMode="auto">
          <a:xfrm>
            <a:off x="534988" y="711200"/>
            <a:ext cx="6177649" cy="3898900"/>
          </a:xfrm>
          <a:prstGeom prst="rect">
            <a:avLst/>
          </a:prstGeom>
          <a:noFill/>
          <a:ln w="9525">
            <a:noFill/>
            <a:miter lim="800000"/>
            <a:headEnd/>
            <a:tailEnd/>
          </a:ln>
          <a:effectLst/>
        </p:spPr>
      </p:pic>
      <p:graphicFrame>
        <p:nvGraphicFramePr>
          <p:cNvPr id="19458" name="Object 2"/>
          <p:cNvGraphicFramePr>
            <a:graphicFrameLocks noChangeAspect="1"/>
          </p:cNvGraphicFramePr>
          <p:nvPr/>
        </p:nvGraphicFramePr>
        <p:xfrm>
          <a:off x="4846638" y="4308475"/>
          <a:ext cx="2246312" cy="685800"/>
        </p:xfrm>
        <a:graphic>
          <a:graphicData uri="http://schemas.openxmlformats.org/presentationml/2006/ole">
            <p:oleObj spid="_x0000_s19458" name="Packager Shell Object" showAsIcon="1" r:id="rId4" imgW="2246760" imgH="685800" progId="Package">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15</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TG-Revised </a:t>
            </a:r>
            <a:r>
              <a:rPr lang="en-US" sz="2000" dirty="0" err="1" smtClean="0"/>
              <a:t>Aol</a:t>
            </a:r>
            <a:r>
              <a:rPr lang="en-US" sz="2000" dirty="0" smtClean="0"/>
              <a:t> Test</a:t>
            </a:r>
            <a:endParaRPr lang="en-US" sz="2000" dirty="0" smtClean="0">
              <a:solidFill>
                <a:srgbClr val="FF0000"/>
              </a:solidFill>
            </a:endParaRPr>
          </a:p>
        </p:txBody>
      </p:sp>
      <p:pic>
        <p:nvPicPr>
          <p:cNvPr id="2" name="Picture 2"/>
          <p:cNvPicPr>
            <a:picLocks noChangeAspect="1" noChangeArrowheads="1"/>
          </p:cNvPicPr>
          <p:nvPr/>
        </p:nvPicPr>
        <p:blipFill>
          <a:blip r:embed="rId2" cstate="print"/>
          <a:srcRect/>
          <a:stretch>
            <a:fillRect/>
          </a:stretch>
        </p:blipFill>
        <p:spPr bwMode="auto">
          <a:xfrm>
            <a:off x="323849" y="600075"/>
            <a:ext cx="8524875" cy="5362766"/>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16</a:t>
            </a:fld>
            <a:endParaRPr lang="en-US" smtClean="0"/>
          </a:p>
        </p:txBody>
      </p:sp>
      <p:sp>
        <p:nvSpPr>
          <p:cNvPr id="18435" name="Rectangle 2"/>
          <p:cNvSpPr>
            <a:spLocks noGrp="1" noChangeArrowheads="1"/>
          </p:cNvSpPr>
          <p:nvPr>
            <p:ph type="title"/>
          </p:nvPr>
        </p:nvSpPr>
        <p:spPr>
          <a:xfrm>
            <a:off x="326752" y="1282700"/>
            <a:ext cx="8550548" cy="1740776"/>
          </a:xfrm>
        </p:spPr>
        <p:txBody>
          <a:bodyPr/>
          <a:lstStyle/>
          <a:p>
            <a:pPr algn="ctr"/>
            <a:r>
              <a:rPr lang="en-US" dirty="0" smtClean="0">
                <a:solidFill>
                  <a:schemeClr val="tx1"/>
                </a:solidFill>
              </a:rPr>
              <a:t> </a:t>
            </a:r>
            <a:r>
              <a:rPr lang="en-US" dirty="0" smtClean="0">
                <a:solidFill>
                  <a:srgbClr val="FF0000"/>
                </a:solidFill>
              </a:rPr>
              <a:t>TLC271_5V_MB</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TLC271: 5V </a:t>
            </a:r>
            <a:r>
              <a:rPr lang="en-US" dirty="0" smtClean="0">
                <a:solidFill>
                  <a:schemeClr val="tx1"/>
                </a:solidFill>
              </a:rPr>
              <a:t>Supply, </a:t>
            </a:r>
            <a:r>
              <a:rPr lang="en-US" dirty="0" smtClean="0">
                <a:solidFill>
                  <a:schemeClr val="tx1"/>
                </a:solidFill>
              </a:rPr>
              <a:t>Medium Bias Mode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Zo Revised for Proper </a:t>
            </a:r>
            <a:r>
              <a:rPr lang="en-US" dirty="0" err="1" smtClean="0">
                <a:solidFill>
                  <a:schemeClr val="tx1"/>
                </a:solidFill>
              </a:rPr>
              <a:t>Cload</a:t>
            </a:r>
            <a:r>
              <a:rPr lang="en-US" dirty="0" smtClean="0">
                <a:solidFill>
                  <a:schemeClr val="tx1"/>
                </a:solidFill>
              </a:rPr>
              <a:t> Phase Margin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17</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 – Bias Modes of Operation</a:t>
            </a:r>
            <a:endParaRPr lang="en-US" sz="2000" dirty="0" smtClean="0">
              <a:solidFill>
                <a:srgbClr val="FF0000"/>
              </a:solidFill>
            </a:endParaRPr>
          </a:p>
        </p:txBody>
      </p:sp>
      <p:pic>
        <p:nvPicPr>
          <p:cNvPr id="1026" name="Picture 2"/>
          <p:cNvPicPr>
            <a:picLocks noChangeAspect="1" noChangeArrowheads="1"/>
          </p:cNvPicPr>
          <p:nvPr/>
        </p:nvPicPr>
        <p:blipFill>
          <a:blip r:embed="rId3" cstate="print"/>
          <a:srcRect/>
          <a:stretch>
            <a:fillRect/>
          </a:stretch>
        </p:blipFill>
        <p:spPr bwMode="auto">
          <a:xfrm>
            <a:off x="0" y="802107"/>
            <a:ext cx="8936182" cy="2480385"/>
          </a:xfrm>
          <a:prstGeom prst="rect">
            <a:avLst/>
          </a:prstGeom>
          <a:noFill/>
          <a:ln w="9525">
            <a:noFill/>
            <a:miter lim="800000"/>
            <a:headEnd/>
            <a:tailEnd/>
          </a:ln>
        </p:spPr>
      </p:pic>
      <p:sp>
        <p:nvSpPr>
          <p:cNvPr id="5" name="TextBox 4"/>
          <p:cNvSpPr txBox="1"/>
          <p:nvPr/>
        </p:nvSpPr>
        <p:spPr>
          <a:xfrm>
            <a:off x="5140960" y="3180080"/>
            <a:ext cx="702436" cy="307777"/>
          </a:xfrm>
          <a:prstGeom prst="rect">
            <a:avLst/>
          </a:prstGeom>
          <a:noFill/>
          <a:ln>
            <a:solidFill>
              <a:srgbClr val="FF0000"/>
            </a:solidFill>
          </a:ln>
        </p:spPr>
        <p:txBody>
          <a:bodyPr wrap="none" rtlCol="0">
            <a:spAutoFit/>
          </a:bodyPr>
          <a:lstStyle/>
          <a:p>
            <a:r>
              <a:rPr lang="en-US" sz="1400" dirty="0" smtClean="0">
                <a:solidFill>
                  <a:srgbClr val="FF0000"/>
                </a:solidFill>
              </a:rPr>
              <a:t>680uA</a:t>
            </a:r>
            <a:endParaRPr lang="en-US" sz="1400" dirty="0">
              <a:solidFill>
                <a:srgbClr val="FF0000"/>
              </a:solidFill>
            </a:endParaRPr>
          </a:p>
        </p:txBody>
      </p:sp>
      <p:sp>
        <p:nvSpPr>
          <p:cNvPr id="6" name="TextBox 5"/>
          <p:cNvSpPr txBox="1"/>
          <p:nvPr/>
        </p:nvSpPr>
        <p:spPr>
          <a:xfrm>
            <a:off x="6177280" y="3190240"/>
            <a:ext cx="702436" cy="307777"/>
          </a:xfrm>
          <a:prstGeom prst="rect">
            <a:avLst/>
          </a:prstGeom>
          <a:noFill/>
          <a:ln>
            <a:solidFill>
              <a:srgbClr val="FF0000"/>
            </a:solidFill>
          </a:ln>
        </p:spPr>
        <p:txBody>
          <a:bodyPr wrap="none" rtlCol="0">
            <a:spAutoFit/>
          </a:bodyPr>
          <a:lstStyle/>
          <a:p>
            <a:r>
              <a:rPr lang="en-US" sz="1400" dirty="0" smtClean="0">
                <a:solidFill>
                  <a:srgbClr val="FF0000"/>
                </a:solidFill>
              </a:rPr>
              <a:t>100uA</a:t>
            </a:r>
            <a:endParaRPr lang="en-US" sz="1400" dirty="0">
              <a:solidFill>
                <a:srgbClr val="FF0000"/>
              </a:solidFill>
            </a:endParaRPr>
          </a:p>
        </p:txBody>
      </p:sp>
      <p:sp>
        <p:nvSpPr>
          <p:cNvPr id="7" name="TextBox 6"/>
          <p:cNvSpPr txBox="1"/>
          <p:nvPr/>
        </p:nvSpPr>
        <p:spPr>
          <a:xfrm>
            <a:off x="7233920" y="3190240"/>
            <a:ext cx="603050" cy="307777"/>
          </a:xfrm>
          <a:prstGeom prst="rect">
            <a:avLst/>
          </a:prstGeom>
          <a:noFill/>
          <a:ln>
            <a:solidFill>
              <a:srgbClr val="FF0000"/>
            </a:solidFill>
          </a:ln>
        </p:spPr>
        <p:txBody>
          <a:bodyPr wrap="none" rtlCol="0">
            <a:spAutoFit/>
          </a:bodyPr>
          <a:lstStyle/>
          <a:p>
            <a:r>
              <a:rPr lang="en-US" sz="1400" dirty="0" smtClean="0">
                <a:solidFill>
                  <a:srgbClr val="FF0000"/>
                </a:solidFill>
              </a:rPr>
              <a:t>10uA</a:t>
            </a:r>
            <a:endParaRPr lang="en-US" sz="1400" dirty="0">
              <a:solidFill>
                <a:srgbClr val="FF0000"/>
              </a:solidFill>
            </a:endParaRPr>
          </a:p>
        </p:txBody>
      </p:sp>
      <p:sp>
        <p:nvSpPr>
          <p:cNvPr id="8" name="TextBox 7"/>
          <p:cNvSpPr txBox="1"/>
          <p:nvPr/>
        </p:nvSpPr>
        <p:spPr>
          <a:xfrm>
            <a:off x="3505200" y="2413000"/>
            <a:ext cx="925253" cy="307777"/>
          </a:xfrm>
          <a:prstGeom prst="rect">
            <a:avLst/>
          </a:prstGeom>
          <a:noFill/>
        </p:spPr>
        <p:txBody>
          <a:bodyPr wrap="none" rtlCol="0">
            <a:spAutoFit/>
          </a:bodyPr>
          <a:lstStyle/>
          <a:p>
            <a:r>
              <a:rPr lang="en-US" sz="1400" dirty="0" smtClean="0">
                <a:solidFill>
                  <a:srgbClr val="FF0000"/>
                </a:solidFill>
              </a:rPr>
              <a:t>CL=20pF</a:t>
            </a:r>
            <a:endParaRPr lang="en-US" sz="1400" dirty="0">
              <a:solidFill>
                <a:srgbClr val="FF0000"/>
              </a:solidFill>
            </a:endParaRPr>
          </a:p>
        </p:txBody>
      </p:sp>
      <p:sp>
        <p:nvSpPr>
          <p:cNvPr id="9" name="TextBox 8"/>
          <p:cNvSpPr txBox="1"/>
          <p:nvPr/>
        </p:nvSpPr>
        <p:spPr>
          <a:xfrm>
            <a:off x="3505200" y="2641600"/>
            <a:ext cx="925253" cy="307777"/>
          </a:xfrm>
          <a:prstGeom prst="rect">
            <a:avLst/>
          </a:prstGeom>
          <a:noFill/>
        </p:spPr>
        <p:txBody>
          <a:bodyPr wrap="none" rtlCol="0">
            <a:spAutoFit/>
          </a:bodyPr>
          <a:lstStyle/>
          <a:p>
            <a:r>
              <a:rPr lang="en-US" sz="1400" dirty="0" smtClean="0">
                <a:solidFill>
                  <a:srgbClr val="FF0000"/>
                </a:solidFill>
              </a:rPr>
              <a:t>CL=20pF</a:t>
            </a:r>
            <a:endParaRPr lang="en-US" sz="1400" dirty="0">
              <a:solidFill>
                <a:srgbClr val="FF0000"/>
              </a:solidFill>
            </a:endParaRPr>
          </a:p>
        </p:txBody>
      </p:sp>
      <p:cxnSp>
        <p:nvCxnSpPr>
          <p:cNvPr id="11" name="Straight Arrow Connector 10"/>
          <p:cNvCxnSpPr/>
          <p:nvPr/>
        </p:nvCxnSpPr>
        <p:spPr>
          <a:xfrm flipH="1" flipV="1">
            <a:off x="6540500" y="3517900"/>
            <a:ext cx="12700" cy="210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22060" y="5631180"/>
            <a:ext cx="463588" cy="307777"/>
          </a:xfrm>
          <a:prstGeom prst="rect">
            <a:avLst/>
          </a:prstGeom>
          <a:noFill/>
          <a:ln>
            <a:solidFill>
              <a:srgbClr val="FF0000"/>
            </a:solidFill>
          </a:ln>
        </p:spPr>
        <p:txBody>
          <a:bodyPr wrap="none" rtlCol="0">
            <a:spAutoFit/>
          </a:bodyPr>
          <a:lstStyle/>
          <a:p>
            <a:r>
              <a:rPr lang="en-US" sz="1400" b="1" dirty="0" smtClean="0">
                <a:solidFill>
                  <a:srgbClr val="FF0000"/>
                </a:solidFill>
              </a:rPr>
              <a:t>MB</a:t>
            </a:r>
            <a:endParaRPr lang="en-US" sz="1400"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p:cNvPicPr>
            <a:picLocks noChangeAspect="1" noChangeArrowheads="1"/>
          </p:cNvPicPr>
          <p:nvPr/>
        </p:nvPicPr>
        <p:blipFill>
          <a:blip r:embed="rId2" cstate="print"/>
          <a:srcRect/>
          <a:stretch>
            <a:fillRect/>
          </a:stretch>
        </p:blipFill>
        <p:spPr bwMode="auto">
          <a:xfrm>
            <a:off x="3403600" y="800100"/>
            <a:ext cx="5477211" cy="5546426"/>
          </a:xfrm>
          <a:prstGeom prst="rect">
            <a:avLst/>
          </a:prstGeom>
          <a:noFill/>
          <a:ln w="9525">
            <a:noFill/>
            <a:miter lim="800000"/>
            <a:headEnd/>
            <a:tailEnd/>
          </a:ln>
          <a:effectLst/>
        </p:spPr>
      </p:pic>
      <p:sp>
        <p:nvSpPr>
          <p:cNvPr id="18434" name="Slide Number Placeholder 3"/>
          <p:cNvSpPr>
            <a:spLocks noGrp="1"/>
          </p:cNvSpPr>
          <p:nvPr>
            <p:ph type="sldNum" sz="quarter" idx="10"/>
          </p:nvPr>
        </p:nvSpPr>
        <p:spPr>
          <a:noFill/>
        </p:spPr>
        <p:txBody>
          <a:bodyPr/>
          <a:lstStyle/>
          <a:p>
            <a:fld id="{5A71635C-AFF6-438D-8F32-FEDF398973B0}" type="slidenum">
              <a:rPr lang="en-US" smtClean="0"/>
              <a:pPr/>
              <a:t>18</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Cap Load Testing</a:t>
            </a:r>
            <a:endParaRPr lang="en-US" sz="2000" dirty="0" smtClean="0">
              <a:solidFill>
                <a:srgbClr val="FF0000"/>
              </a:solidFill>
            </a:endParaRPr>
          </a:p>
        </p:txBody>
      </p:sp>
      <p:cxnSp>
        <p:nvCxnSpPr>
          <p:cNvPr id="8" name="Straight Connector 7"/>
          <p:cNvCxnSpPr/>
          <p:nvPr/>
        </p:nvCxnSpPr>
        <p:spPr>
          <a:xfrm flipV="1">
            <a:off x="8279493" y="5034643"/>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7274560" y="5447030"/>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454140" y="528320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25.8deg</a:t>
            </a:r>
            <a:endParaRPr lang="en-US" sz="1400" b="1" dirty="0">
              <a:solidFill>
                <a:srgbClr val="FF0000"/>
              </a:solidFill>
            </a:endParaRPr>
          </a:p>
        </p:txBody>
      </p:sp>
      <p:cxnSp>
        <p:nvCxnSpPr>
          <p:cNvPr id="13" name="Straight Connector 12"/>
          <p:cNvCxnSpPr/>
          <p:nvPr/>
        </p:nvCxnSpPr>
        <p:spPr>
          <a:xfrm flipV="1">
            <a:off x="5107033" y="2295253"/>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297658" y="3323953"/>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5791200" y="3648075"/>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4333875" y="2699385"/>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945380" y="3474085"/>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39.4deg</a:t>
            </a:r>
            <a:endParaRPr lang="en-US" sz="1400" b="1" dirty="0">
              <a:solidFill>
                <a:srgbClr val="FF0000"/>
              </a:solidFill>
            </a:endParaRPr>
          </a:p>
        </p:txBody>
      </p:sp>
      <p:sp>
        <p:nvSpPr>
          <p:cNvPr id="21" name="TextBox 20"/>
          <p:cNvSpPr txBox="1"/>
          <p:nvPr/>
        </p:nvSpPr>
        <p:spPr>
          <a:xfrm>
            <a:off x="5455920" y="2534920"/>
            <a:ext cx="70083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40deg</a:t>
            </a:r>
            <a:endParaRPr lang="en-US" sz="1400" b="1" dirty="0">
              <a:solidFill>
                <a:srgbClr val="FF0000"/>
              </a:solidFill>
            </a:endParaRPr>
          </a:p>
        </p:txBody>
      </p:sp>
      <p:sp>
        <p:nvSpPr>
          <p:cNvPr id="22" name="TextBox 21"/>
          <p:cNvSpPr txBox="1"/>
          <p:nvPr/>
        </p:nvSpPr>
        <p:spPr>
          <a:xfrm>
            <a:off x="6461125" y="492760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1</a:t>
            </a:r>
            <a:endParaRPr lang="en-US" sz="1600" b="1" dirty="0">
              <a:solidFill>
                <a:srgbClr val="1700C0"/>
              </a:solidFill>
            </a:endParaRPr>
          </a:p>
        </p:txBody>
      </p:sp>
      <p:sp>
        <p:nvSpPr>
          <p:cNvPr id="23" name="TextBox 22"/>
          <p:cNvSpPr txBox="1"/>
          <p:nvPr/>
        </p:nvSpPr>
        <p:spPr>
          <a:xfrm>
            <a:off x="4943475" y="311785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2</a:t>
            </a:r>
            <a:endParaRPr lang="en-US" sz="1600" b="1" dirty="0">
              <a:solidFill>
                <a:srgbClr val="1700C0"/>
              </a:solidFill>
            </a:endParaRPr>
          </a:p>
        </p:txBody>
      </p:sp>
      <p:sp>
        <p:nvSpPr>
          <p:cNvPr id="25" name="TextBox 24"/>
          <p:cNvSpPr txBox="1"/>
          <p:nvPr/>
        </p:nvSpPr>
        <p:spPr>
          <a:xfrm>
            <a:off x="5467350" y="2168525"/>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3</a:t>
            </a:r>
            <a:endParaRPr lang="en-US" sz="1600" b="1" dirty="0">
              <a:solidFill>
                <a:srgbClr val="170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19</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Web Cap Load Test 1</a:t>
            </a:r>
            <a:endParaRPr lang="en-US" sz="2000" dirty="0" smtClean="0">
              <a:solidFill>
                <a:srgbClr val="FF0000"/>
              </a:solidFill>
            </a:endParaRPr>
          </a:p>
        </p:txBody>
      </p:sp>
      <p:pic>
        <p:nvPicPr>
          <p:cNvPr id="2050" name="Picture 2"/>
          <p:cNvPicPr>
            <a:picLocks noChangeAspect="1" noChangeArrowheads="1"/>
          </p:cNvPicPr>
          <p:nvPr/>
        </p:nvPicPr>
        <p:blipFill>
          <a:blip r:embed="rId3" cstate="print"/>
          <a:srcRect/>
          <a:stretch>
            <a:fillRect/>
          </a:stretch>
        </p:blipFill>
        <p:spPr bwMode="auto">
          <a:xfrm>
            <a:off x="404813" y="747712"/>
            <a:ext cx="5295496" cy="3119437"/>
          </a:xfrm>
          <a:prstGeom prst="rect">
            <a:avLst/>
          </a:prstGeom>
          <a:noFill/>
          <a:ln w="9525">
            <a:noFill/>
            <a:miter lim="800000"/>
            <a:headEnd/>
            <a:tailEnd/>
          </a:ln>
          <a:effectLst/>
        </p:spPr>
      </p:pic>
      <p:graphicFrame>
        <p:nvGraphicFramePr>
          <p:cNvPr id="2051" name="Object 3"/>
          <p:cNvGraphicFramePr>
            <a:graphicFrameLocks noChangeAspect="1"/>
          </p:cNvGraphicFramePr>
          <p:nvPr/>
        </p:nvGraphicFramePr>
        <p:xfrm>
          <a:off x="5253038" y="4216400"/>
          <a:ext cx="2627312" cy="685800"/>
        </p:xfrm>
        <a:graphic>
          <a:graphicData uri="http://schemas.openxmlformats.org/presentationml/2006/ole">
            <p:oleObj spid="_x0000_s2051" name="Packager Shell Object" showAsIcon="1" r:id="rId4" imgW="2627640" imgH="685800" progId="Package">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Loop Gain Analysis</a:t>
            </a:r>
            <a:endParaRPr lang="en-US" sz="2000" dirty="0" smtClean="0">
              <a:solidFill>
                <a:srgbClr val="FF0000"/>
              </a:solidFill>
            </a:endParaRPr>
          </a:p>
        </p:txBody>
      </p:sp>
      <p:pic>
        <p:nvPicPr>
          <p:cNvPr id="20484" name="Picture 4"/>
          <p:cNvPicPr>
            <a:picLocks noChangeAspect="1" noChangeArrowheads="1"/>
          </p:cNvPicPr>
          <p:nvPr/>
        </p:nvPicPr>
        <p:blipFill>
          <a:blip r:embed="rId3" cstate="print"/>
          <a:srcRect/>
          <a:stretch>
            <a:fillRect/>
          </a:stretch>
        </p:blipFill>
        <p:spPr bwMode="auto">
          <a:xfrm>
            <a:off x="0" y="548640"/>
            <a:ext cx="9067800" cy="4419600"/>
          </a:xfrm>
          <a:prstGeom prst="rect">
            <a:avLst/>
          </a:prstGeom>
          <a:noFill/>
          <a:ln w="9525">
            <a:noFill/>
            <a:miter lim="800000"/>
            <a:headEnd/>
            <a:tailEnd/>
          </a:ln>
          <a:effectLst/>
        </p:spPr>
      </p:pic>
      <p:graphicFrame>
        <p:nvGraphicFramePr>
          <p:cNvPr id="20485" name="Object 5"/>
          <p:cNvGraphicFramePr>
            <a:graphicFrameLocks noChangeAspect="1"/>
          </p:cNvGraphicFramePr>
          <p:nvPr/>
        </p:nvGraphicFramePr>
        <p:xfrm>
          <a:off x="1938338" y="5013325"/>
          <a:ext cx="2132012" cy="685800"/>
        </p:xfrm>
        <a:graphic>
          <a:graphicData uri="http://schemas.openxmlformats.org/presentationml/2006/ole">
            <p:oleObj spid="_x0000_s20485" name="Packager Shell Object" showAsIcon="1" r:id="rId4" imgW="2132640" imgH="685800" progId="Package">
              <p:embed/>
            </p:oleObj>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20</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Web Cap Load Test 1</a:t>
            </a:r>
            <a:endParaRPr lang="en-US" sz="2000" dirty="0" smtClean="0">
              <a:solidFill>
                <a:srgbClr val="FF0000"/>
              </a:solidFill>
            </a:endParaRPr>
          </a:p>
        </p:txBody>
      </p:sp>
      <p:pic>
        <p:nvPicPr>
          <p:cNvPr id="1028" name="Picture 4"/>
          <p:cNvPicPr>
            <a:picLocks noChangeAspect="1" noChangeArrowheads="1"/>
          </p:cNvPicPr>
          <p:nvPr/>
        </p:nvPicPr>
        <p:blipFill>
          <a:blip r:embed="rId2" cstate="print"/>
          <a:srcRect/>
          <a:stretch>
            <a:fillRect/>
          </a:stretch>
        </p:blipFill>
        <p:spPr bwMode="auto">
          <a:xfrm>
            <a:off x="219075" y="600074"/>
            <a:ext cx="8591550" cy="5404709"/>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21</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TG-Revised Cap Load Test 1</a:t>
            </a:r>
            <a:endParaRPr lang="en-US" sz="2000" dirty="0" smtClean="0">
              <a:solidFill>
                <a:srgbClr val="FF0000"/>
              </a:solidFill>
            </a:endParaRPr>
          </a:p>
        </p:txBody>
      </p:sp>
      <p:pic>
        <p:nvPicPr>
          <p:cNvPr id="3076" name="Picture 4"/>
          <p:cNvPicPr>
            <a:picLocks noChangeAspect="1" noChangeArrowheads="1"/>
          </p:cNvPicPr>
          <p:nvPr/>
        </p:nvPicPr>
        <p:blipFill>
          <a:blip r:embed="rId3" cstate="print"/>
          <a:srcRect/>
          <a:stretch>
            <a:fillRect/>
          </a:stretch>
        </p:blipFill>
        <p:spPr bwMode="auto">
          <a:xfrm>
            <a:off x="461328" y="726439"/>
            <a:ext cx="5360352" cy="3737969"/>
          </a:xfrm>
          <a:prstGeom prst="rect">
            <a:avLst/>
          </a:prstGeom>
          <a:noFill/>
          <a:ln w="9525">
            <a:noFill/>
            <a:miter lim="800000"/>
            <a:headEnd/>
            <a:tailEnd/>
          </a:ln>
          <a:effectLst/>
        </p:spPr>
      </p:pic>
      <p:graphicFrame>
        <p:nvGraphicFramePr>
          <p:cNvPr id="3077" name="Object 5"/>
          <p:cNvGraphicFramePr>
            <a:graphicFrameLocks noChangeAspect="1"/>
          </p:cNvGraphicFramePr>
          <p:nvPr/>
        </p:nvGraphicFramePr>
        <p:xfrm>
          <a:off x="5516245" y="3871595"/>
          <a:ext cx="3173413" cy="685800"/>
        </p:xfrm>
        <a:graphic>
          <a:graphicData uri="http://schemas.openxmlformats.org/presentationml/2006/ole">
            <p:oleObj spid="_x0000_s3077" name="Packager Shell Object" showAsIcon="1" r:id="rId4" imgW="3173400" imgH="685800" progId="Package">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22</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TG-Revised Cap Load Test 1</a:t>
            </a:r>
            <a:endParaRPr lang="en-US" sz="2000" dirty="0" smtClean="0">
              <a:solidFill>
                <a:srgbClr val="FF0000"/>
              </a:solidFill>
            </a:endParaRPr>
          </a:p>
        </p:txBody>
      </p:sp>
      <p:pic>
        <p:nvPicPr>
          <p:cNvPr id="4098" name="Picture 2"/>
          <p:cNvPicPr>
            <a:picLocks noChangeAspect="1" noChangeArrowheads="1"/>
          </p:cNvPicPr>
          <p:nvPr/>
        </p:nvPicPr>
        <p:blipFill>
          <a:blip r:embed="rId2" cstate="print"/>
          <a:srcRect/>
          <a:stretch>
            <a:fillRect/>
          </a:stretch>
        </p:blipFill>
        <p:spPr bwMode="auto">
          <a:xfrm>
            <a:off x="161924" y="657224"/>
            <a:ext cx="8070331" cy="5076825"/>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23</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TG-Revised Cap Load Test 2</a:t>
            </a:r>
            <a:endParaRPr lang="en-US" sz="2000" dirty="0" smtClean="0">
              <a:solidFill>
                <a:srgbClr val="FF0000"/>
              </a:solidFill>
            </a:endParaRPr>
          </a:p>
        </p:txBody>
      </p:sp>
      <p:pic>
        <p:nvPicPr>
          <p:cNvPr id="5123" name="Picture 3"/>
          <p:cNvPicPr>
            <a:picLocks noChangeAspect="1" noChangeArrowheads="1"/>
          </p:cNvPicPr>
          <p:nvPr/>
        </p:nvPicPr>
        <p:blipFill>
          <a:blip r:embed="rId2" cstate="print"/>
          <a:srcRect/>
          <a:stretch>
            <a:fillRect/>
          </a:stretch>
        </p:blipFill>
        <p:spPr bwMode="auto">
          <a:xfrm>
            <a:off x="371474" y="723899"/>
            <a:ext cx="8221745" cy="517207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24</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TG-Revised </a:t>
            </a:r>
            <a:r>
              <a:rPr lang="en-US" sz="2000" dirty="0" err="1" smtClean="0"/>
              <a:t>Aol</a:t>
            </a:r>
            <a:r>
              <a:rPr lang="en-US" sz="2000" dirty="0" smtClean="0"/>
              <a:t> Test</a:t>
            </a:r>
            <a:endParaRPr lang="en-US" sz="2000" dirty="0" smtClean="0">
              <a:solidFill>
                <a:srgbClr val="FF0000"/>
              </a:solidFill>
            </a:endParaRPr>
          </a:p>
        </p:txBody>
      </p:sp>
      <p:pic>
        <p:nvPicPr>
          <p:cNvPr id="6146" name="Picture 2"/>
          <p:cNvPicPr>
            <a:picLocks noChangeAspect="1" noChangeArrowheads="1"/>
          </p:cNvPicPr>
          <p:nvPr/>
        </p:nvPicPr>
        <p:blipFill>
          <a:blip r:embed="rId3" cstate="print"/>
          <a:srcRect/>
          <a:stretch>
            <a:fillRect/>
          </a:stretch>
        </p:blipFill>
        <p:spPr bwMode="auto">
          <a:xfrm>
            <a:off x="519113" y="619124"/>
            <a:ext cx="4872037" cy="3578469"/>
          </a:xfrm>
          <a:prstGeom prst="rect">
            <a:avLst/>
          </a:prstGeom>
          <a:noFill/>
          <a:ln w="9525">
            <a:noFill/>
            <a:miter lim="800000"/>
            <a:headEnd/>
            <a:tailEnd/>
          </a:ln>
          <a:effectLst/>
        </p:spPr>
      </p:pic>
      <p:graphicFrame>
        <p:nvGraphicFramePr>
          <p:cNvPr id="6147" name="Object 3"/>
          <p:cNvGraphicFramePr>
            <a:graphicFrameLocks noChangeAspect="1"/>
          </p:cNvGraphicFramePr>
          <p:nvPr/>
        </p:nvGraphicFramePr>
        <p:xfrm>
          <a:off x="5516563" y="4175125"/>
          <a:ext cx="2957512" cy="685800"/>
        </p:xfrm>
        <a:graphic>
          <a:graphicData uri="http://schemas.openxmlformats.org/presentationml/2006/ole">
            <p:oleObj spid="_x0000_s6147" name="Packager Shell Object" showAsIcon="1" r:id="rId4" imgW="2957760" imgH="685800" progId="Package">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25</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TLC271_5V_MB </a:t>
            </a:r>
            <a:r>
              <a:rPr lang="en-US" sz="2000" dirty="0" smtClean="0"/>
              <a:t>TG-Revised </a:t>
            </a:r>
            <a:r>
              <a:rPr lang="en-US" sz="2000" dirty="0" err="1" smtClean="0"/>
              <a:t>Aol</a:t>
            </a:r>
            <a:r>
              <a:rPr lang="en-US" sz="2000" dirty="0" smtClean="0"/>
              <a:t> Test</a:t>
            </a:r>
            <a:endParaRPr lang="en-US" sz="2000" dirty="0" smtClean="0">
              <a:solidFill>
                <a:srgbClr val="FF0000"/>
              </a:solidFill>
            </a:endParaRPr>
          </a:p>
        </p:txBody>
      </p:sp>
      <p:pic>
        <p:nvPicPr>
          <p:cNvPr id="7170" name="Picture 2"/>
          <p:cNvPicPr>
            <a:picLocks noChangeAspect="1" noChangeArrowheads="1"/>
          </p:cNvPicPr>
          <p:nvPr/>
        </p:nvPicPr>
        <p:blipFill>
          <a:blip r:embed="rId2" cstate="print"/>
          <a:srcRect/>
          <a:stretch>
            <a:fillRect/>
          </a:stretch>
        </p:blipFill>
        <p:spPr bwMode="auto">
          <a:xfrm>
            <a:off x="247649" y="619124"/>
            <a:ext cx="8494289" cy="534352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26</a:t>
            </a:fld>
            <a:endParaRPr lang="en-US" smtClean="0"/>
          </a:p>
        </p:txBody>
      </p:sp>
      <p:sp>
        <p:nvSpPr>
          <p:cNvPr id="18435" name="Rectangle 2"/>
          <p:cNvSpPr>
            <a:spLocks noGrp="1" noChangeArrowheads="1"/>
          </p:cNvSpPr>
          <p:nvPr>
            <p:ph type="title"/>
          </p:nvPr>
        </p:nvSpPr>
        <p:spPr>
          <a:xfrm>
            <a:off x="326752" y="1282700"/>
            <a:ext cx="8550548" cy="1740776"/>
          </a:xfrm>
        </p:spPr>
        <p:txBody>
          <a:bodyPr/>
          <a:lstStyle/>
          <a:p>
            <a:pPr algn="ctr"/>
            <a:r>
              <a:rPr lang="en-US" dirty="0" smtClean="0">
                <a:solidFill>
                  <a:schemeClr val="tx1"/>
                </a:solidFill>
              </a:rPr>
              <a:t> </a:t>
            </a:r>
            <a:r>
              <a:rPr lang="en-US" dirty="0" smtClean="0">
                <a:solidFill>
                  <a:srgbClr val="FF0000"/>
                </a:solidFill>
              </a:rPr>
              <a:t>TLC271_5V_LB</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TLC271: 5V </a:t>
            </a:r>
            <a:r>
              <a:rPr lang="en-US" dirty="0" smtClean="0">
                <a:solidFill>
                  <a:schemeClr val="tx1"/>
                </a:solidFill>
              </a:rPr>
              <a:t>Supply, Low </a:t>
            </a:r>
            <a:r>
              <a:rPr lang="en-US" dirty="0" smtClean="0">
                <a:solidFill>
                  <a:schemeClr val="tx1"/>
                </a:solidFill>
              </a:rPr>
              <a:t>Bias Mode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Zo Revised for Proper </a:t>
            </a:r>
            <a:r>
              <a:rPr lang="en-US" dirty="0" err="1" smtClean="0">
                <a:solidFill>
                  <a:schemeClr val="tx1"/>
                </a:solidFill>
              </a:rPr>
              <a:t>Cload</a:t>
            </a:r>
            <a:r>
              <a:rPr lang="en-US" dirty="0" smtClean="0">
                <a:solidFill>
                  <a:schemeClr val="tx1"/>
                </a:solidFill>
              </a:rPr>
              <a:t> Phase Margin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27</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 – Bias Modes of Operation</a:t>
            </a:r>
            <a:endParaRPr lang="en-US" sz="2000" dirty="0" smtClean="0">
              <a:solidFill>
                <a:srgbClr val="FF0000"/>
              </a:solidFill>
            </a:endParaRPr>
          </a:p>
        </p:txBody>
      </p:sp>
      <p:pic>
        <p:nvPicPr>
          <p:cNvPr id="1026" name="Picture 2"/>
          <p:cNvPicPr>
            <a:picLocks noChangeAspect="1" noChangeArrowheads="1"/>
          </p:cNvPicPr>
          <p:nvPr/>
        </p:nvPicPr>
        <p:blipFill>
          <a:blip r:embed="rId3" cstate="print"/>
          <a:srcRect/>
          <a:stretch>
            <a:fillRect/>
          </a:stretch>
        </p:blipFill>
        <p:spPr bwMode="auto">
          <a:xfrm>
            <a:off x="0" y="802107"/>
            <a:ext cx="8936182" cy="2480385"/>
          </a:xfrm>
          <a:prstGeom prst="rect">
            <a:avLst/>
          </a:prstGeom>
          <a:noFill/>
          <a:ln w="9525">
            <a:noFill/>
            <a:miter lim="800000"/>
            <a:headEnd/>
            <a:tailEnd/>
          </a:ln>
        </p:spPr>
      </p:pic>
      <p:sp>
        <p:nvSpPr>
          <p:cNvPr id="5" name="TextBox 4"/>
          <p:cNvSpPr txBox="1"/>
          <p:nvPr/>
        </p:nvSpPr>
        <p:spPr>
          <a:xfrm>
            <a:off x="5140960" y="3180080"/>
            <a:ext cx="702436" cy="307777"/>
          </a:xfrm>
          <a:prstGeom prst="rect">
            <a:avLst/>
          </a:prstGeom>
          <a:noFill/>
          <a:ln>
            <a:solidFill>
              <a:srgbClr val="FF0000"/>
            </a:solidFill>
          </a:ln>
        </p:spPr>
        <p:txBody>
          <a:bodyPr wrap="none" rtlCol="0">
            <a:spAutoFit/>
          </a:bodyPr>
          <a:lstStyle/>
          <a:p>
            <a:r>
              <a:rPr lang="en-US" sz="1400" dirty="0" smtClean="0">
                <a:solidFill>
                  <a:srgbClr val="FF0000"/>
                </a:solidFill>
              </a:rPr>
              <a:t>680uA</a:t>
            </a:r>
            <a:endParaRPr lang="en-US" sz="1400" dirty="0">
              <a:solidFill>
                <a:srgbClr val="FF0000"/>
              </a:solidFill>
            </a:endParaRPr>
          </a:p>
        </p:txBody>
      </p:sp>
      <p:sp>
        <p:nvSpPr>
          <p:cNvPr id="6" name="TextBox 5"/>
          <p:cNvSpPr txBox="1"/>
          <p:nvPr/>
        </p:nvSpPr>
        <p:spPr>
          <a:xfrm>
            <a:off x="6177280" y="3190240"/>
            <a:ext cx="702436" cy="307777"/>
          </a:xfrm>
          <a:prstGeom prst="rect">
            <a:avLst/>
          </a:prstGeom>
          <a:noFill/>
          <a:ln>
            <a:solidFill>
              <a:srgbClr val="FF0000"/>
            </a:solidFill>
          </a:ln>
        </p:spPr>
        <p:txBody>
          <a:bodyPr wrap="none" rtlCol="0">
            <a:spAutoFit/>
          </a:bodyPr>
          <a:lstStyle/>
          <a:p>
            <a:r>
              <a:rPr lang="en-US" sz="1400" dirty="0" smtClean="0">
                <a:solidFill>
                  <a:srgbClr val="FF0000"/>
                </a:solidFill>
              </a:rPr>
              <a:t>100uA</a:t>
            </a:r>
            <a:endParaRPr lang="en-US" sz="1400" dirty="0">
              <a:solidFill>
                <a:srgbClr val="FF0000"/>
              </a:solidFill>
            </a:endParaRPr>
          </a:p>
        </p:txBody>
      </p:sp>
      <p:sp>
        <p:nvSpPr>
          <p:cNvPr id="7" name="TextBox 6"/>
          <p:cNvSpPr txBox="1"/>
          <p:nvPr/>
        </p:nvSpPr>
        <p:spPr>
          <a:xfrm>
            <a:off x="7233920" y="3190240"/>
            <a:ext cx="603050" cy="307777"/>
          </a:xfrm>
          <a:prstGeom prst="rect">
            <a:avLst/>
          </a:prstGeom>
          <a:noFill/>
          <a:ln>
            <a:solidFill>
              <a:srgbClr val="FF0000"/>
            </a:solidFill>
          </a:ln>
        </p:spPr>
        <p:txBody>
          <a:bodyPr wrap="none" rtlCol="0">
            <a:spAutoFit/>
          </a:bodyPr>
          <a:lstStyle/>
          <a:p>
            <a:r>
              <a:rPr lang="en-US" sz="1400" dirty="0" smtClean="0">
                <a:solidFill>
                  <a:srgbClr val="FF0000"/>
                </a:solidFill>
              </a:rPr>
              <a:t>10uA</a:t>
            </a:r>
            <a:endParaRPr lang="en-US" sz="1400" dirty="0">
              <a:solidFill>
                <a:srgbClr val="FF0000"/>
              </a:solidFill>
            </a:endParaRPr>
          </a:p>
        </p:txBody>
      </p:sp>
      <p:sp>
        <p:nvSpPr>
          <p:cNvPr id="8" name="TextBox 7"/>
          <p:cNvSpPr txBox="1"/>
          <p:nvPr/>
        </p:nvSpPr>
        <p:spPr>
          <a:xfrm>
            <a:off x="3505200" y="2413000"/>
            <a:ext cx="925253" cy="307777"/>
          </a:xfrm>
          <a:prstGeom prst="rect">
            <a:avLst/>
          </a:prstGeom>
          <a:noFill/>
        </p:spPr>
        <p:txBody>
          <a:bodyPr wrap="none" rtlCol="0">
            <a:spAutoFit/>
          </a:bodyPr>
          <a:lstStyle/>
          <a:p>
            <a:r>
              <a:rPr lang="en-US" sz="1400" dirty="0" smtClean="0">
                <a:solidFill>
                  <a:srgbClr val="FF0000"/>
                </a:solidFill>
              </a:rPr>
              <a:t>CL=20pF</a:t>
            </a:r>
            <a:endParaRPr lang="en-US" sz="1400" dirty="0">
              <a:solidFill>
                <a:srgbClr val="FF0000"/>
              </a:solidFill>
            </a:endParaRPr>
          </a:p>
        </p:txBody>
      </p:sp>
      <p:sp>
        <p:nvSpPr>
          <p:cNvPr id="9" name="TextBox 8"/>
          <p:cNvSpPr txBox="1"/>
          <p:nvPr/>
        </p:nvSpPr>
        <p:spPr>
          <a:xfrm>
            <a:off x="3505200" y="2641600"/>
            <a:ext cx="925253" cy="307777"/>
          </a:xfrm>
          <a:prstGeom prst="rect">
            <a:avLst/>
          </a:prstGeom>
          <a:noFill/>
        </p:spPr>
        <p:txBody>
          <a:bodyPr wrap="none" rtlCol="0">
            <a:spAutoFit/>
          </a:bodyPr>
          <a:lstStyle/>
          <a:p>
            <a:r>
              <a:rPr lang="en-US" sz="1400" dirty="0" smtClean="0">
                <a:solidFill>
                  <a:srgbClr val="FF0000"/>
                </a:solidFill>
              </a:rPr>
              <a:t>CL=20pF</a:t>
            </a:r>
            <a:endParaRPr lang="en-US" sz="1400" dirty="0">
              <a:solidFill>
                <a:srgbClr val="FF0000"/>
              </a:solidFill>
            </a:endParaRPr>
          </a:p>
        </p:txBody>
      </p:sp>
      <p:cxnSp>
        <p:nvCxnSpPr>
          <p:cNvPr id="11" name="Straight Arrow Connector 10"/>
          <p:cNvCxnSpPr/>
          <p:nvPr/>
        </p:nvCxnSpPr>
        <p:spPr>
          <a:xfrm flipH="1" flipV="1">
            <a:off x="7531100" y="3517900"/>
            <a:ext cx="12700" cy="210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322185" y="5621655"/>
            <a:ext cx="423514" cy="307777"/>
          </a:xfrm>
          <a:prstGeom prst="rect">
            <a:avLst/>
          </a:prstGeom>
          <a:noFill/>
          <a:ln>
            <a:solidFill>
              <a:srgbClr val="FF0000"/>
            </a:solidFill>
          </a:ln>
        </p:spPr>
        <p:txBody>
          <a:bodyPr wrap="none" rtlCol="0">
            <a:spAutoFit/>
          </a:bodyPr>
          <a:lstStyle/>
          <a:p>
            <a:r>
              <a:rPr lang="en-US" sz="1400" b="1" dirty="0" smtClean="0">
                <a:solidFill>
                  <a:srgbClr val="FF0000"/>
                </a:solidFill>
              </a:rPr>
              <a:t>LB</a:t>
            </a:r>
            <a:endParaRPr lang="en-US" sz="1400" b="1"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3271765" y="561975"/>
            <a:ext cx="5253109" cy="5534024"/>
          </a:xfrm>
          <a:prstGeom prst="rect">
            <a:avLst/>
          </a:prstGeom>
          <a:noFill/>
          <a:ln w="9525">
            <a:noFill/>
            <a:miter lim="800000"/>
            <a:headEnd/>
            <a:tailEnd/>
          </a:ln>
        </p:spPr>
      </p:pic>
      <p:sp>
        <p:nvSpPr>
          <p:cNvPr id="18434" name="Slide Number Placeholder 3"/>
          <p:cNvSpPr>
            <a:spLocks noGrp="1"/>
          </p:cNvSpPr>
          <p:nvPr>
            <p:ph type="sldNum" sz="quarter" idx="10"/>
          </p:nvPr>
        </p:nvSpPr>
        <p:spPr>
          <a:noFill/>
        </p:spPr>
        <p:txBody>
          <a:bodyPr/>
          <a:lstStyle/>
          <a:p>
            <a:fld id="{5A71635C-AFF6-438D-8F32-FEDF398973B0}" type="slidenum">
              <a:rPr lang="en-US" smtClean="0"/>
              <a:pPr/>
              <a:t>28</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TLC271_5V_LB </a:t>
            </a:r>
            <a:r>
              <a:rPr lang="en-US" sz="2000" dirty="0" smtClean="0"/>
              <a:t>Cap Load Testing</a:t>
            </a:r>
            <a:endParaRPr lang="en-US" sz="2000" dirty="0" smtClean="0">
              <a:solidFill>
                <a:srgbClr val="FF0000"/>
              </a:solidFill>
            </a:endParaRPr>
          </a:p>
        </p:txBody>
      </p:sp>
      <p:cxnSp>
        <p:nvCxnSpPr>
          <p:cNvPr id="8" name="Straight Connector 7"/>
          <p:cNvCxnSpPr/>
          <p:nvPr/>
        </p:nvCxnSpPr>
        <p:spPr>
          <a:xfrm flipV="1">
            <a:off x="8256633" y="4773658"/>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7337425" y="5098415"/>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11290" y="494030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26.3deg</a:t>
            </a:r>
            <a:endParaRPr lang="en-US" sz="1400" b="1" dirty="0">
              <a:solidFill>
                <a:srgbClr val="FF0000"/>
              </a:solidFill>
            </a:endParaRPr>
          </a:p>
        </p:txBody>
      </p:sp>
      <p:cxnSp>
        <p:nvCxnSpPr>
          <p:cNvPr id="13" name="Straight Connector 12"/>
          <p:cNvCxnSpPr/>
          <p:nvPr/>
        </p:nvCxnSpPr>
        <p:spPr>
          <a:xfrm flipV="1">
            <a:off x="5080363" y="2186668"/>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276703" y="3196318"/>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5638800" y="3522345"/>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4322445" y="2569845"/>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768465" y="334645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30.9deg</a:t>
            </a:r>
            <a:endParaRPr lang="en-US" sz="1400" b="1" dirty="0">
              <a:solidFill>
                <a:srgbClr val="FF0000"/>
              </a:solidFill>
            </a:endParaRPr>
          </a:p>
        </p:txBody>
      </p:sp>
      <p:sp>
        <p:nvSpPr>
          <p:cNvPr id="21" name="TextBox 20"/>
          <p:cNvSpPr txBox="1"/>
          <p:nvPr/>
        </p:nvSpPr>
        <p:spPr>
          <a:xfrm>
            <a:off x="5436870" y="240157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33.7deg</a:t>
            </a:r>
            <a:endParaRPr lang="en-US" sz="1400" b="1" dirty="0">
              <a:solidFill>
                <a:srgbClr val="FF0000"/>
              </a:solidFill>
            </a:endParaRPr>
          </a:p>
        </p:txBody>
      </p:sp>
      <p:sp>
        <p:nvSpPr>
          <p:cNvPr id="22" name="TextBox 21"/>
          <p:cNvSpPr txBox="1"/>
          <p:nvPr/>
        </p:nvSpPr>
        <p:spPr>
          <a:xfrm>
            <a:off x="6518275" y="458470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1</a:t>
            </a:r>
            <a:endParaRPr lang="en-US" sz="1600" b="1" dirty="0">
              <a:solidFill>
                <a:srgbClr val="1700C0"/>
              </a:solidFill>
            </a:endParaRPr>
          </a:p>
        </p:txBody>
      </p:sp>
      <p:sp>
        <p:nvSpPr>
          <p:cNvPr id="23" name="TextBox 22"/>
          <p:cNvSpPr txBox="1"/>
          <p:nvPr/>
        </p:nvSpPr>
        <p:spPr>
          <a:xfrm>
            <a:off x="6764655" y="299593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2</a:t>
            </a:r>
            <a:endParaRPr lang="en-US" sz="1600" b="1" dirty="0">
              <a:solidFill>
                <a:srgbClr val="1700C0"/>
              </a:solidFill>
            </a:endParaRPr>
          </a:p>
        </p:txBody>
      </p:sp>
      <p:sp>
        <p:nvSpPr>
          <p:cNvPr id="25" name="TextBox 24"/>
          <p:cNvSpPr txBox="1"/>
          <p:nvPr/>
        </p:nvSpPr>
        <p:spPr>
          <a:xfrm>
            <a:off x="5438775" y="2035175"/>
            <a:ext cx="762516" cy="338554"/>
          </a:xfrm>
          <a:prstGeom prst="rect">
            <a:avLst/>
          </a:prstGeom>
          <a:solidFill>
            <a:schemeClr val="bg1"/>
          </a:solidFill>
          <a:ln>
            <a:solidFill>
              <a:schemeClr val="accent1"/>
            </a:solidFill>
          </a:ln>
        </p:spPr>
        <p:txBody>
          <a:bodyPr wrap="square" rtlCol="0">
            <a:spAutoFit/>
          </a:bodyPr>
          <a:lstStyle/>
          <a:p>
            <a:r>
              <a:rPr lang="en-US" sz="1600" b="1" dirty="0" smtClean="0">
                <a:solidFill>
                  <a:srgbClr val="1700C0"/>
                </a:solidFill>
              </a:rPr>
              <a:t>Test 3</a:t>
            </a:r>
            <a:endParaRPr lang="en-US" sz="1600" b="1" dirty="0">
              <a:solidFill>
                <a:srgbClr val="1700C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29</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Web Cap Load Test 1</a:t>
            </a:r>
            <a:endParaRPr lang="en-US" sz="2000" dirty="0" smtClean="0">
              <a:solidFill>
                <a:srgbClr val="FF0000"/>
              </a:solidFill>
            </a:endParaRPr>
          </a:p>
        </p:txBody>
      </p:sp>
      <p:pic>
        <p:nvPicPr>
          <p:cNvPr id="10242" name="Picture 2"/>
          <p:cNvPicPr>
            <a:picLocks noChangeAspect="1" noChangeArrowheads="1"/>
          </p:cNvPicPr>
          <p:nvPr/>
        </p:nvPicPr>
        <p:blipFill>
          <a:blip r:embed="rId3" cstate="print"/>
          <a:srcRect/>
          <a:stretch>
            <a:fillRect/>
          </a:stretch>
        </p:blipFill>
        <p:spPr bwMode="auto">
          <a:xfrm>
            <a:off x="311468" y="734060"/>
            <a:ext cx="5877058" cy="3462020"/>
          </a:xfrm>
          <a:prstGeom prst="rect">
            <a:avLst/>
          </a:prstGeom>
          <a:noFill/>
          <a:ln w="9525">
            <a:noFill/>
            <a:miter lim="800000"/>
            <a:headEnd/>
            <a:tailEnd/>
          </a:ln>
          <a:effectLst/>
        </p:spPr>
      </p:pic>
      <p:graphicFrame>
        <p:nvGraphicFramePr>
          <p:cNvPr id="10243" name="Object 3"/>
          <p:cNvGraphicFramePr>
            <a:graphicFrameLocks noChangeAspect="1"/>
          </p:cNvGraphicFramePr>
          <p:nvPr/>
        </p:nvGraphicFramePr>
        <p:xfrm>
          <a:off x="5232400" y="4449763"/>
          <a:ext cx="2551113" cy="685800"/>
        </p:xfrm>
        <a:graphic>
          <a:graphicData uri="http://schemas.openxmlformats.org/presentationml/2006/ole">
            <p:oleObj spid="_x0000_s10243" name="Packager Shell Object" showAsIcon="1" r:id="rId4" imgW="2551320" imgH="685800" progId="Package">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Loop Gain Analysis</a:t>
            </a:r>
            <a:endParaRPr lang="en-US" sz="2000" dirty="0" smtClean="0">
              <a:solidFill>
                <a:srgbClr val="FF0000"/>
              </a:solidFill>
            </a:endParaRPr>
          </a:p>
        </p:txBody>
      </p:sp>
      <p:pic>
        <p:nvPicPr>
          <p:cNvPr id="21507" name="Picture 3"/>
          <p:cNvPicPr>
            <a:picLocks noChangeAspect="1" noChangeArrowheads="1"/>
          </p:cNvPicPr>
          <p:nvPr/>
        </p:nvPicPr>
        <p:blipFill>
          <a:blip r:embed="rId2" cstate="print"/>
          <a:srcRect/>
          <a:stretch>
            <a:fillRect/>
          </a:stretch>
        </p:blipFill>
        <p:spPr bwMode="auto">
          <a:xfrm>
            <a:off x="375284" y="621664"/>
            <a:ext cx="8352155" cy="5254113"/>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30</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Web Cap Load Test 1</a:t>
            </a:r>
            <a:endParaRPr lang="en-US" sz="2000" dirty="0" smtClean="0">
              <a:solidFill>
                <a:srgbClr val="FF0000"/>
              </a:solidFill>
            </a:endParaRPr>
          </a:p>
        </p:txBody>
      </p:sp>
      <p:pic>
        <p:nvPicPr>
          <p:cNvPr id="11266" name="Picture 2"/>
          <p:cNvPicPr>
            <a:picLocks noChangeAspect="1" noChangeArrowheads="1"/>
          </p:cNvPicPr>
          <p:nvPr/>
        </p:nvPicPr>
        <p:blipFill>
          <a:blip r:embed="rId2" cstate="print"/>
          <a:srcRect/>
          <a:stretch>
            <a:fillRect/>
          </a:stretch>
        </p:blipFill>
        <p:spPr bwMode="auto">
          <a:xfrm>
            <a:off x="304165" y="743584"/>
            <a:ext cx="8540722" cy="5372735"/>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31</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TG-Revised Cap Load Test 1</a:t>
            </a:r>
            <a:endParaRPr lang="en-US" sz="2000" dirty="0" smtClean="0">
              <a:solidFill>
                <a:srgbClr val="FF0000"/>
              </a:solidFill>
            </a:endParaRPr>
          </a:p>
        </p:txBody>
      </p:sp>
      <p:pic>
        <p:nvPicPr>
          <p:cNvPr id="12290" name="Picture 2"/>
          <p:cNvPicPr>
            <a:picLocks noChangeAspect="1" noChangeArrowheads="1"/>
          </p:cNvPicPr>
          <p:nvPr/>
        </p:nvPicPr>
        <p:blipFill>
          <a:blip r:embed="rId3" cstate="print"/>
          <a:srcRect/>
          <a:stretch>
            <a:fillRect/>
          </a:stretch>
        </p:blipFill>
        <p:spPr bwMode="auto">
          <a:xfrm>
            <a:off x="725488" y="828039"/>
            <a:ext cx="5014912" cy="3497081"/>
          </a:xfrm>
          <a:prstGeom prst="rect">
            <a:avLst/>
          </a:prstGeom>
          <a:noFill/>
          <a:ln w="9525">
            <a:noFill/>
            <a:miter lim="800000"/>
            <a:headEnd/>
            <a:tailEnd/>
          </a:ln>
          <a:effectLst/>
        </p:spPr>
      </p:pic>
      <p:graphicFrame>
        <p:nvGraphicFramePr>
          <p:cNvPr id="12291" name="Object 3"/>
          <p:cNvGraphicFramePr>
            <a:graphicFrameLocks noChangeAspect="1"/>
          </p:cNvGraphicFramePr>
          <p:nvPr/>
        </p:nvGraphicFramePr>
        <p:xfrm>
          <a:off x="5334000" y="4073525"/>
          <a:ext cx="3084513" cy="685800"/>
        </p:xfrm>
        <a:graphic>
          <a:graphicData uri="http://schemas.openxmlformats.org/presentationml/2006/ole">
            <p:oleObj spid="_x0000_s12291" name="Packager Shell Object" showAsIcon="1" r:id="rId4" imgW="3084480" imgH="685800" progId="Package">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32</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TG-Revised Cap Load Test 1</a:t>
            </a:r>
            <a:endParaRPr lang="en-US" sz="2000" dirty="0" smtClean="0">
              <a:solidFill>
                <a:srgbClr val="FF0000"/>
              </a:solidFill>
            </a:endParaRPr>
          </a:p>
        </p:txBody>
      </p:sp>
      <p:pic>
        <p:nvPicPr>
          <p:cNvPr id="13314" name="Picture 2"/>
          <p:cNvPicPr>
            <a:picLocks noChangeAspect="1" noChangeArrowheads="1"/>
          </p:cNvPicPr>
          <p:nvPr/>
        </p:nvPicPr>
        <p:blipFill>
          <a:blip r:embed="rId2" cstate="print"/>
          <a:srcRect/>
          <a:stretch>
            <a:fillRect/>
          </a:stretch>
        </p:blipFill>
        <p:spPr bwMode="auto">
          <a:xfrm>
            <a:off x="304164" y="662304"/>
            <a:ext cx="8605325" cy="541337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33</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TG-Revised Cap Load Test 2</a:t>
            </a:r>
            <a:endParaRPr lang="en-US" sz="2000" dirty="0" smtClean="0">
              <a:solidFill>
                <a:srgbClr val="FF0000"/>
              </a:solidFill>
            </a:endParaRPr>
          </a:p>
        </p:txBody>
      </p:sp>
      <p:pic>
        <p:nvPicPr>
          <p:cNvPr id="16386" name="Picture 2"/>
          <p:cNvPicPr>
            <a:picLocks noChangeAspect="1" noChangeArrowheads="1"/>
          </p:cNvPicPr>
          <p:nvPr/>
        </p:nvPicPr>
        <p:blipFill>
          <a:blip r:embed="rId2" cstate="print"/>
          <a:srcRect/>
          <a:stretch>
            <a:fillRect/>
          </a:stretch>
        </p:blipFill>
        <p:spPr bwMode="auto">
          <a:xfrm>
            <a:off x="182244" y="652144"/>
            <a:ext cx="8524571" cy="5362575"/>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34</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TG-Revised </a:t>
            </a:r>
            <a:r>
              <a:rPr lang="en-US" sz="2000" dirty="0" err="1" smtClean="0"/>
              <a:t>Aol</a:t>
            </a:r>
            <a:r>
              <a:rPr lang="en-US" sz="2000" dirty="0" smtClean="0"/>
              <a:t> Test</a:t>
            </a:r>
            <a:endParaRPr lang="en-US" sz="2000" dirty="0" smtClean="0">
              <a:solidFill>
                <a:srgbClr val="FF0000"/>
              </a:solidFill>
            </a:endParaRPr>
          </a:p>
        </p:txBody>
      </p:sp>
      <p:pic>
        <p:nvPicPr>
          <p:cNvPr id="15362" name="Picture 2"/>
          <p:cNvPicPr>
            <a:picLocks noChangeAspect="1" noChangeArrowheads="1"/>
          </p:cNvPicPr>
          <p:nvPr/>
        </p:nvPicPr>
        <p:blipFill>
          <a:blip r:embed="rId3" cstate="print"/>
          <a:srcRect/>
          <a:stretch>
            <a:fillRect/>
          </a:stretch>
        </p:blipFill>
        <p:spPr bwMode="auto">
          <a:xfrm>
            <a:off x="611188" y="708660"/>
            <a:ext cx="6829622" cy="4310380"/>
          </a:xfrm>
          <a:prstGeom prst="rect">
            <a:avLst/>
          </a:prstGeom>
          <a:noFill/>
          <a:ln w="9525">
            <a:noFill/>
            <a:miter lim="800000"/>
            <a:headEnd/>
            <a:tailEnd/>
          </a:ln>
          <a:effectLst/>
        </p:spPr>
      </p:pic>
      <p:graphicFrame>
        <p:nvGraphicFramePr>
          <p:cNvPr id="15363" name="Object 3"/>
          <p:cNvGraphicFramePr>
            <a:graphicFrameLocks noChangeAspect="1"/>
          </p:cNvGraphicFramePr>
          <p:nvPr/>
        </p:nvGraphicFramePr>
        <p:xfrm>
          <a:off x="5111115" y="4745355"/>
          <a:ext cx="2881313" cy="685800"/>
        </p:xfrm>
        <a:graphic>
          <a:graphicData uri="http://schemas.openxmlformats.org/presentationml/2006/ole">
            <p:oleObj spid="_x0000_s15363" name="Packager Shell Object" showAsIcon="1" r:id="rId4" imgW="2881440" imgH="685800" progId="Package">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35</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a:t>
            </a:r>
            <a:r>
              <a:rPr lang="en-US" sz="2000" dirty="0" smtClean="0"/>
              <a:t>L</a:t>
            </a:r>
            <a:r>
              <a:rPr lang="en-US" sz="2000" dirty="0" smtClean="0"/>
              <a:t>B </a:t>
            </a:r>
            <a:r>
              <a:rPr lang="en-US" sz="2000" dirty="0" smtClean="0"/>
              <a:t>TG-Revised </a:t>
            </a:r>
            <a:r>
              <a:rPr lang="en-US" sz="2000" dirty="0" err="1" smtClean="0"/>
              <a:t>Aol</a:t>
            </a:r>
            <a:r>
              <a:rPr lang="en-US" sz="2000" dirty="0" smtClean="0"/>
              <a:t> Test</a:t>
            </a:r>
            <a:endParaRPr lang="en-US" sz="2000" dirty="0" smtClean="0">
              <a:solidFill>
                <a:srgbClr val="FF0000"/>
              </a:solidFill>
            </a:endParaRPr>
          </a:p>
        </p:txBody>
      </p:sp>
      <p:pic>
        <p:nvPicPr>
          <p:cNvPr id="14338" name="Picture 2"/>
          <p:cNvPicPr>
            <a:picLocks noChangeAspect="1" noChangeArrowheads="1"/>
          </p:cNvPicPr>
          <p:nvPr/>
        </p:nvPicPr>
        <p:blipFill>
          <a:blip r:embed="rId2" cstate="print"/>
          <a:srcRect/>
          <a:stretch>
            <a:fillRect/>
          </a:stretch>
        </p:blipFill>
        <p:spPr bwMode="auto">
          <a:xfrm>
            <a:off x="202564" y="631825"/>
            <a:ext cx="8555355" cy="538194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98450" y="163513"/>
            <a:ext cx="8458200" cy="814387"/>
          </a:xfrm>
        </p:spPr>
        <p:txBody>
          <a:bodyPr/>
          <a:lstStyle/>
          <a:p>
            <a:r>
              <a:rPr lang="en-US" sz="2800" dirty="0" smtClean="0"/>
              <a:t>Op Amp Stability Reference</a:t>
            </a:r>
          </a:p>
        </p:txBody>
      </p:sp>
      <p:sp>
        <p:nvSpPr>
          <p:cNvPr id="9219" name="TextBox 17"/>
          <p:cNvSpPr txBox="1">
            <a:spLocks noChangeArrowheads="1"/>
          </p:cNvSpPr>
          <p:nvPr/>
        </p:nvSpPr>
        <p:spPr bwMode="auto">
          <a:xfrm>
            <a:off x="303213" y="898525"/>
            <a:ext cx="8123237" cy="1323975"/>
          </a:xfrm>
          <a:prstGeom prst="rect">
            <a:avLst/>
          </a:prstGeom>
          <a:noFill/>
          <a:ln w="9525">
            <a:noFill/>
            <a:miter lim="800000"/>
            <a:headEnd/>
            <a:tailEnd/>
          </a:ln>
        </p:spPr>
        <p:txBody>
          <a:bodyPr wrap="none">
            <a:spAutoFit/>
          </a:bodyPr>
          <a:lstStyle/>
          <a:p>
            <a:r>
              <a:rPr lang="en-US" sz="2000"/>
              <a:t>For detailed, definition-by-example of 10 different ways to stabilize </a:t>
            </a:r>
          </a:p>
          <a:p>
            <a:r>
              <a:rPr lang="en-US" sz="2000"/>
              <a:t>op amps driving capacitive loads, and additional technical information </a:t>
            </a:r>
          </a:p>
          <a:p>
            <a:r>
              <a:rPr lang="en-US" sz="2000"/>
              <a:t>on solving op amp stability problems, visit the Texas Instruments </a:t>
            </a:r>
          </a:p>
          <a:p>
            <a:r>
              <a:rPr lang="en-US" sz="2000"/>
              <a:t>E2E Forum at:</a:t>
            </a:r>
          </a:p>
        </p:txBody>
      </p:sp>
      <p:sp>
        <p:nvSpPr>
          <p:cNvPr id="9220" name="Rectangle 19"/>
          <p:cNvSpPr>
            <a:spLocks noChangeArrowheads="1"/>
          </p:cNvSpPr>
          <p:nvPr/>
        </p:nvSpPr>
        <p:spPr bwMode="auto">
          <a:xfrm>
            <a:off x="374650" y="2274888"/>
            <a:ext cx="8312150" cy="708025"/>
          </a:xfrm>
          <a:prstGeom prst="rect">
            <a:avLst/>
          </a:prstGeom>
          <a:noFill/>
          <a:ln w="9525">
            <a:solidFill>
              <a:srgbClr val="FF0000"/>
            </a:solidFill>
            <a:miter lim="800000"/>
            <a:headEnd/>
            <a:tailEnd/>
          </a:ln>
        </p:spPr>
        <p:txBody>
          <a:bodyPr>
            <a:spAutoFit/>
          </a:bodyPr>
          <a:lstStyle/>
          <a:p>
            <a:r>
              <a:rPr lang="en-US" sz="2000"/>
              <a:t>http://e2e.ti.com/support/amplifiers/precision_amplifiers/w/design_notes/2645.solving-op-amp-stability-issues.aspx</a:t>
            </a:r>
            <a:endParaRPr lang="en-US" sz="2000">
              <a:hlinkClick r:id="rId3"/>
            </a:endParaRPr>
          </a:p>
        </p:txBody>
      </p:sp>
      <p:sp>
        <p:nvSpPr>
          <p:cNvPr id="9221" name="TextBox 20"/>
          <p:cNvSpPr txBox="1">
            <a:spLocks noChangeArrowheads="1"/>
          </p:cNvSpPr>
          <p:nvPr/>
        </p:nvSpPr>
        <p:spPr bwMode="auto">
          <a:xfrm>
            <a:off x="315913" y="3149600"/>
            <a:ext cx="5121275" cy="400050"/>
          </a:xfrm>
          <a:prstGeom prst="rect">
            <a:avLst/>
          </a:prstGeom>
          <a:noFill/>
          <a:ln w="9525">
            <a:noFill/>
            <a:miter lim="800000"/>
            <a:headEnd/>
            <a:tailEnd/>
          </a:ln>
        </p:spPr>
        <p:txBody>
          <a:bodyPr wrap="none">
            <a:spAutoFit/>
          </a:bodyPr>
          <a:lstStyle/>
          <a:p>
            <a:r>
              <a:rPr lang="en-US" sz="2000"/>
              <a:t>Download Part 1, Part 2, Part 3, and Part 4.</a:t>
            </a:r>
          </a:p>
        </p:txBody>
      </p:sp>
      <p:sp>
        <p:nvSpPr>
          <p:cNvPr id="9222" name="Slide Number Placeholder 3"/>
          <p:cNvSpPr>
            <a:spLocks noGrp="1"/>
          </p:cNvSpPr>
          <p:nvPr>
            <p:ph type="sldNum" sz="quarter" idx="10"/>
          </p:nvPr>
        </p:nvSpPr>
        <p:spPr>
          <a:xfrm>
            <a:off x="8443913" y="6022975"/>
            <a:ext cx="334962" cy="254000"/>
          </a:xfrm>
          <a:noFill/>
        </p:spPr>
        <p:txBody>
          <a:bodyPr/>
          <a:lstStyle/>
          <a:p>
            <a:pPr algn="ctr"/>
            <a:fld id="{6F84FE9D-06F7-4B94-9D95-7B53E8EF17EB}" type="slidenum">
              <a:rPr lang="en-US" sz="900" smtClean="0"/>
              <a:pPr algn="ctr"/>
              <a:t>36</a:t>
            </a:fld>
            <a:endParaRPr lang="en-US" sz="900" dirty="0" smtClean="0"/>
          </a:p>
          <a:p>
            <a:pPr algn="ctr"/>
            <a:endParaRPr lang="en-US" sz="900" b="1" dirty="0" smtClean="0"/>
          </a:p>
        </p:txBody>
      </p:sp>
      <p:sp>
        <p:nvSpPr>
          <p:cNvPr id="8" name="Rectangle 2"/>
          <p:cNvSpPr txBox="1">
            <a:spLocks noChangeArrowheads="1"/>
          </p:cNvSpPr>
          <p:nvPr/>
        </p:nvSpPr>
        <p:spPr bwMode="auto">
          <a:xfrm>
            <a:off x="336550" y="4271963"/>
            <a:ext cx="7824788" cy="411162"/>
          </a:xfrm>
          <a:prstGeom prst="rect">
            <a:avLst/>
          </a:prstGeom>
          <a:noFill/>
          <a:ln w="9525">
            <a:noFill/>
            <a:miter lim="800000"/>
            <a:headEnd/>
            <a:tailEnd/>
          </a:ln>
        </p:spPr>
        <p:txBody>
          <a:bodyPr anchor="ctr"/>
          <a:lstStyle/>
          <a:p>
            <a:pPr eaLnBrk="0" hangingPunct="0">
              <a:lnSpc>
                <a:spcPct val="85000"/>
              </a:lnSpc>
              <a:defRPr/>
            </a:pPr>
            <a:r>
              <a:rPr lang="en-US" sz="2000" b="1" kern="0">
                <a:solidFill>
                  <a:srgbClr val="1700C0"/>
                </a:solidFill>
                <a:latin typeface="+mj-lt"/>
                <a:ea typeface="+mj-ea"/>
                <a:cs typeface="+mj-cs"/>
              </a:rPr>
              <a:t>All Embedded Schematics in this presentation can be run in the Free TINA_TI SPICE simulator available at:</a:t>
            </a:r>
            <a:endParaRPr lang="en-US" sz="2000" b="1" kern="0" dirty="0">
              <a:solidFill>
                <a:srgbClr val="1700C0"/>
              </a:solidFill>
              <a:latin typeface="+mj-lt"/>
              <a:ea typeface="+mj-ea"/>
              <a:cs typeface="+mj-cs"/>
            </a:endParaRPr>
          </a:p>
        </p:txBody>
      </p:sp>
      <p:sp>
        <p:nvSpPr>
          <p:cNvPr id="9224" name="Rectangle 8"/>
          <p:cNvSpPr>
            <a:spLocks noChangeArrowheads="1"/>
          </p:cNvSpPr>
          <p:nvPr/>
        </p:nvSpPr>
        <p:spPr bwMode="auto">
          <a:xfrm>
            <a:off x="1617663" y="4767263"/>
            <a:ext cx="3302000" cy="400050"/>
          </a:xfrm>
          <a:prstGeom prst="rect">
            <a:avLst/>
          </a:prstGeom>
          <a:noFill/>
          <a:ln w="9525">
            <a:noFill/>
            <a:miter lim="800000"/>
            <a:headEnd/>
            <a:tailEnd/>
          </a:ln>
        </p:spPr>
        <p:txBody>
          <a:bodyPr wrap="none">
            <a:spAutoFit/>
          </a:bodyPr>
          <a:lstStyle/>
          <a:p>
            <a:r>
              <a:rPr lang="en-US" sz="2000" u="sng">
                <a:solidFill>
                  <a:srgbClr val="1700C0"/>
                </a:solidFill>
                <a:hlinkClick r:id="rId4"/>
              </a:rPr>
              <a:t>http://www.ti.com/tool/tina-ti</a:t>
            </a:r>
            <a:endParaRPr lang="en-US" sz="2000">
              <a:solidFill>
                <a:srgbClr val="170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4</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Customer Schematic: See Speaker Notes for Comments</a:t>
            </a:r>
            <a:endParaRPr lang="en-US" sz="2000" dirty="0" smtClean="0">
              <a:solidFill>
                <a:srgbClr val="FF0000"/>
              </a:solidFill>
            </a:endParaRPr>
          </a:p>
        </p:txBody>
      </p:sp>
      <p:pic>
        <p:nvPicPr>
          <p:cNvPr id="22530" name="Picture 2"/>
          <p:cNvPicPr>
            <a:picLocks noChangeAspect="1" noChangeArrowheads="1"/>
          </p:cNvPicPr>
          <p:nvPr/>
        </p:nvPicPr>
        <p:blipFill>
          <a:blip r:embed="rId3" cstate="print"/>
          <a:srcRect/>
          <a:stretch>
            <a:fillRect/>
          </a:stretch>
        </p:blipFill>
        <p:spPr bwMode="auto">
          <a:xfrm>
            <a:off x="0" y="514668"/>
            <a:ext cx="8767705" cy="4067492"/>
          </a:xfrm>
          <a:prstGeom prst="rect">
            <a:avLst/>
          </a:prstGeom>
          <a:noFill/>
          <a:ln w="9525">
            <a:noFill/>
            <a:miter lim="800000"/>
            <a:headEnd/>
            <a:tailEnd/>
          </a:ln>
        </p:spPr>
      </p:pic>
      <p:sp>
        <p:nvSpPr>
          <p:cNvPr id="6" name="Oval 5"/>
          <p:cNvSpPr/>
          <p:nvPr/>
        </p:nvSpPr>
        <p:spPr>
          <a:xfrm>
            <a:off x="6441440" y="4043680"/>
            <a:ext cx="965200" cy="4876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367280" y="3444240"/>
            <a:ext cx="965200" cy="4876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H="1">
            <a:off x="3566160" y="2712720"/>
            <a:ext cx="487680" cy="34544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576320" y="2743200"/>
            <a:ext cx="386080" cy="29464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28171" y="4522057"/>
            <a:ext cx="965200" cy="4876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74625" y="342900"/>
            <a:ext cx="8655050" cy="2379663"/>
          </a:xfrm>
        </p:spPr>
        <p:txBody>
          <a:bodyPr/>
          <a:lstStyle/>
          <a:p>
            <a:pPr algn="ctr"/>
            <a:r>
              <a:rPr lang="en-US" dirty="0" smtClean="0"/>
              <a:t>TLC271 Stability</a:t>
            </a:r>
            <a:br>
              <a:rPr lang="en-US" dirty="0" smtClean="0"/>
            </a:br>
            <a:r>
              <a:rPr lang="en-US" dirty="0" smtClean="0"/>
              <a:t>5V Supplies </a:t>
            </a:r>
            <a:r>
              <a:rPr lang="en-US" dirty="0" smtClean="0"/>
              <a:t>Only</a:t>
            </a:r>
            <a:br>
              <a:rPr lang="en-US" dirty="0" smtClean="0"/>
            </a:br>
            <a:r>
              <a:rPr lang="en-US" dirty="0" smtClean="0"/>
              <a:t>Appendix</a:t>
            </a:r>
            <a:endParaRPr lang="en-US" i="1" dirty="0" smtClean="0">
              <a:solidFill>
                <a:srgbClr val="0070C0"/>
              </a:solidFill>
            </a:endParaRPr>
          </a:p>
        </p:txBody>
      </p:sp>
      <p:sp>
        <p:nvSpPr>
          <p:cNvPr id="12291" name="Rectangle 3"/>
          <p:cNvSpPr>
            <a:spLocks noGrp="1" noChangeArrowheads="1"/>
          </p:cNvSpPr>
          <p:nvPr>
            <p:ph type="subTitle" idx="1"/>
          </p:nvPr>
        </p:nvSpPr>
        <p:spPr>
          <a:xfrm>
            <a:off x="330200" y="4435475"/>
            <a:ext cx="8458200" cy="1485900"/>
          </a:xfrm>
        </p:spPr>
        <p:txBody>
          <a:bodyPr/>
          <a:lstStyle/>
          <a:p>
            <a:r>
              <a:rPr lang="en-US" dirty="0" smtClean="0"/>
              <a:t>Tim Green, MGTS</a:t>
            </a:r>
          </a:p>
          <a:p>
            <a:r>
              <a:rPr lang="en-US" dirty="0" smtClean="0"/>
              <a:t>Precision Linear Analog Applications</a:t>
            </a:r>
          </a:p>
          <a:p>
            <a:r>
              <a:rPr lang="en-US" dirty="0" smtClean="0"/>
              <a:t>February 24, 2015</a:t>
            </a:r>
          </a:p>
        </p:txBody>
      </p:sp>
      <p:sp>
        <p:nvSpPr>
          <p:cNvPr id="12292" name="Rectangle 24"/>
          <p:cNvSpPr>
            <a:spLocks noGrp="1" noChangeArrowheads="1"/>
          </p:cNvSpPr>
          <p:nvPr>
            <p:ph type="sldNum" sz="quarter" idx="10"/>
          </p:nvPr>
        </p:nvSpPr>
        <p:spPr>
          <a:noFill/>
        </p:spPr>
        <p:txBody>
          <a:bodyPr/>
          <a:lstStyle/>
          <a:p>
            <a:fld id="{292D0DBB-57DA-41DF-9D08-CA77E0B12C63}"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6</a:t>
            </a:fld>
            <a:endParaRPr lang="en-US" smtClean="0"/>
          </a:p>
        </p:txBody>
      </p:sp>
      <p:sp>
        <p:nvSpPr>
          <p:cNvPr id="18435" name="Rectangle 2"/>
          <p:cNvSpPr>
            <a:spLocks noGrp="1" noChangeArrowheads="1"/>
          </p:cNvSpPr>
          <p:nvPr>
            <p:ph type="title"/>
          </p:nvPr>
        </p:nvSpPr>
        <p:spPr>
          <a:xfrm>
            <a:off x="326752" y="1282700"/>
            <a:ext cx="8550548" cy="1740776"/>
          </a:xfrm>
        </p:spPr>
        <p:txBody>
          <a:bodyPr/>
          <a:lstStyle/>
          <a:p>
            <a:pPr algn="ctr"/>
            <a:r>
              <a:rPr lang="en-US" dirty="0" smtClean="0">
                <a:solidFill>
                  <a:schemeClr val="tx1"/>
                </a:solidFill>
              </a:rPr>
              <a:t> </a:t>
            </a:r>
            <a:r>
              <a:rPr lang="en-US" dirty="0" smtClean="0">
                <a:solidFill>
                  <a:srgbClr val="FF0000"/>
                </a:solidFill>
              </a:rPr>
              <a:t>TLC271_5V_HB</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TLC271: 5V </a:t>
            </a:r>
            <a:r>
              <a:rPr lang="en-US" dirty="0" smtClean="0">
                <a:solidFill>
                  <a:schemeClr val="tx1"/>
                </a:solidFill>
              </a:rPr>
              <a:t>Supply, </a:t>
            </a:r>
            <a:r>
              <a:rPr lang="en-US" dirty="0" smtClean="0">
                <a:solidFill>
                  <a:schemeClr val="tx1"/>
                </a:solidFill>
              </a:rPr>
              <a:t>High Bias Mode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Zo Revised for Proper </a:t>
            </a:r>
            <a:r>
              <a:rPr lang="en-US" dirty="0" err="1" smtClean="0">
                <a:solidFill>
                  <a:schemeClr val="tx1"/>
                </a:solidFill>
              </a:rPr>
              <a:t>Cload</a:t>
            </a:r>
            <a:r>
              <a:rPr lang="en-US" dirty="0" smtClean="0">
                <a:solidFill>
                  <a:schemeClr val="tx1"/>
                </a:solidFill>
              </a:rPr>
              <a:t> Phase Margin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7</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 – Bias Modes of Operation</a:t>
            </a:r>
            <a:endParaRPr lang="en-US" sz="2000" dirty="0" smtClean="0">
              <a:solidFill>
                <a:srgbClr val="FF0000"/>
              </a:solidFill>
            </a:endParaRPr>
          </a:p>
        </p:txBody>
      </p:sp>
      <p:pic>
        <p:nvPicPr>
          <p:cNvPr id="1026" name="Picture 2"/>
          <p:cNvPicPr>
            <a:picLocks noChangeAspect="1" noChangeArrowheads="1"/>
          </p:cNvPicPr>
          <p:nvPr/>
        </p:nvPicPr>
        <p:blipFill>
          <a:blip r:embed="rId3" cstate="print"/>
          <a:srcRect/>
          <a:stretch>
            <a:fillRect/>
          </a:stretch>
        </p:blipFill>
        <p:spPr bwMode="auto">
          <a:xfrm>
            <a:off x="0" y="802107"/>
            <a:ext cx="8936182" cy="2480385"/>
          </a:xfrm>
          <a:prstGeom prst="rect">
            <a:avLst/>
          </a:prstGeom>
          <a:noFill/>
          <a:ln w="9525">
            <a:noFill/>
            <a:miter lim="800000"/>
            <a:headEnd/>
            <a:tailEnd/>
          </a:ln>
        </p:spPr>
      </p:pic>
      <p:sp>
        <p:nvSpPr>
          <p:cNvPr id="5" name="TextBox 4"/>
          <p:cNvSpPr txBox="1"/>
          <p:nvPr/>
        </p:nvSpPr>
        <p:spPr>
          <a:xfrm>
            <a:off x="5140960" y="3180080"/>
            <a:ext cx="702436" cy="307777"/>
          </a:xfrm>
          <a:prstGeom prst="rect">
            <a:avLst/>
          </a:prstGeom>
          <a:noFill/>
          <a:ln>
            <a:solidFill>
              <a:srgbClr val="FF0000"/>
            </a:solidFill>
          </a:ln>
        </p:spPr>
        <p:txBody>
          <a:bodyPr wrap="none" rtlCol="0">
            <a:spAutoFit/>
          </a:bodyPr>
          <a:lstStyle/>
          <a:p>
            <a:r>
              <a:rPr lang="en-US" sz="1400" dirty="0" smtClean="0">
                <a:solidFill>
                  <a:srgbClr val="FF0000"/>
                </a:solidFill>
              </a:rPr>
              <a:t>680uA</a:t>
            </a:r>
            <a:endParaRPr lang="en-US" sz="1400" dirty="0">
              <a:solidFill>
                <a:srgbClr val="FF0000"/>
              </a:solidFill>
            </a:endParaRPr>
          </a:p>
        </p:txBody>
      </p:sp>
      <p:sp>
        <p:nvSpPr>
          <p:cNvPr id="6" name="TextBox 5"/>
          <p:cNvSpPr txBox="1"/>
          <p:nvPr/>
        </p:nvSpPr>
        <p:spPr>
          <a:xfrm>
            <a:off x="6177280" y="3190240"/>
            <a:ext cx="702436" cy="307777"/>
          </a:xfrm>
          <a:prstGeom prst="rect">
            <a:avLst/>
          </a:prstGeom>
          <a:noFill/>
          <a:ln>
            <a:solidFill>
              <a:srgbClr val="FF0000"/>
            </a:solidFill>
          </a:ln>
        </p:spPr>
        <p:txBody>
          <a:bodyPr wrap="none" rtlCol="0">
            <a:spAutoFit/>
          </a:bodyPr>
          <a:lstStyle/>
          <a:p>
            <a:r>
              <a:rPr lang="en-US" sz="1400" dirty="0" smtClean="0">
                <a:solidFill>
                  <a:srgbClr val="FF0000"/>
                </a:solidFill>
              </a:rPr>
              <a:t>100uA</a:t>
            </a:r>
            <a:endParaRPr lang="en-US" sz="1400" dirty="0">
              <a:solidFill>
                <a:srgbClr val="FF0000"/>
              </a:solidFill>
            </a:endParaRPr>
          </a:p>
        </p:txBody>
      </p:sp>
      <p:sp>
        <p:nvSpPr>
          <p:cNvPr id="7" name="TextBox 6"/>
          <p:cNvSpPr txBox="1"/>
          <p:nvPr/>
        </p:nvSpPr>
        <p:spPr>
          <a:xfrm>
            <a:off x="7233920" y="3190240"/>
            <a:ext cx="603050" cy="307777"/>
          </a:xfrm>
          <a:prstGeom prst="rect">
            <a:avLst/>
          </a:prstGeom>
          <a:noFill/>
          <a:ln>
            <a:solidFill>
              <a:srgbClr val="FF0000"/>
            </a:solidFill>
          </a:ln>
        </p:spPr>
        <p:txBody>
          <a:bodyPr wrap="none" rtlCol="0">
            <a:spAutoFit/>
          </a:bodyPr>
          <a:lstStyle/>
          <a:p>
            <a:r>
              <a:rPr lang="en-US" sz="1400" dirty="0" smtClean="0">
                <a:solidFill>
                  <a:srgbClr val="FF0000"/>
                </a:solidFill>
              </a:rPr>
              <a:t>10uA</a:t>
            </a:r>
            <a:endParaRPr lang="en-US" sz="1400" dirty="0">
              <a:solidFill>
                <a:srgbClr val="FF0000"/>
              </a:solidFill>
            </a:endParaRPr>
          </a:p>
        </p:txBody>
      </p:sp>
      <p:sp>
        <p:nvSpPr>
          <p:cNvPr id="8" name="TextBox 7"/>
          <p:cNvSpPr txBox="1"/>
          <p:nvPr/>
        </p:nvSpPr>
        <p:spPr>
          <a:xfrm>
            <a:off x="3505200" y="2413000"/>
            <a:ext cx="925253" cy="307777"/>
          </a:xfrm>
          <a:prstGeom prst="rect">
            <a:avLst/>
          </a:prstGeom>
          <a:noFill/>
        </p:spPr>
        <p:txBody>
          <a:bodyPr wrap="none" rtlCol="0">
            <a:spAutoFit/>
          </a:bodyPr>
          <a:lstStyle/>
          <a:p>
            <a:r>
              <a:rPr lang="en-US" sz="1400" dirty="0" smtClean="0">
                <a:solidFill>
                  <a:srgbClr val="FF0000"/>
                </a:solidFill>
              </a:rPr>
              <a:t>CL=20pF</a:t>
            </a:r>
            <a:endParaRPr lang="en-US" sz="1400" dirty="0">
              <a:solidFill>
                <a:srgbClr val="FF0000"/>
              </a:solidFill>
            </a:endParaRPr>
          </a:p>
        </p:txBody>
      </p:sp>
      <p:sp>
        <p:nvSpPr>
          <p:cNvPr id="9" name="TextBox 8"/>
          <p:cNvSpPr txBox="1"/>
          <p:nvPr/>
        </p:nvSpPr>
        <p:spPr>
          <a:xfrm>
            <a:off x="3505200" y="2641600"/>
            <a:ext cx="925253" cy="307777"/>
          </a:xfrm>
          <a:prstGeom prst="rect">
            <a:avLst/>
          </a:prstGeom>
          <a:noFill/>
        </p:spPr>
        <p:txBody>
          <a:bodyPr wrap="none" rtlCol="0">
            <a:spAutoFit/>
          </a:bodyPr>
          <a:lstStyle/>
          <a:p>
            <a:r>
              <a:rPr lang="en-US" sz="1400" dirty="0" smtClean="0">
                <a:solidFill>
                  <a:srgbClr val="FF0000"/>
                </a:solidFill>
              </a:rPr>
              <a:t>CL=20pF</a:t>
            </a:r>
            <a:endParaRPr lang="en-US" sz="1400" dirty="0">
              <a:solidFill>
                <a:srgbClr val="FF0000"/>
              </a:solidFill>
            </a:endParaRPr>
          </a:p>
        </p:txBody>
      </p:sp>
      <p:cxnSp>
        <p:nvCxnSpPr>
          <p:cNvPr id="11" name="Straight Arrow Connector 10"/>
          <p:cNvCxnSpPr/>
          <p:nvPr/>
        </p:nvCxnSpPr>
        <p:spPr>
          <a:xfrm flipH="1" flipV="1">
            <a:off x="5511800" y="3530600"/>
            <a:ext cx="12700" cy="2108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331460" y="5643880"/>
            <a:ext cx="444352" cy="307777"/>
          </a:xfrm>
          <a:prstGeom prst="rect">
            <a:avLst/>
          </a:prstGeom>
          <a:noFill/>
          <a:ln>
            <a:solidFill>
              <a:srgbClr val="FF0000"/>
            </a:solidFill>
          </a:ln>
        </p:spPr>
        <p:txBody>
          <a:bodyPr wrap="none" rtlCol="0">
            <a:spAutoFit/>
          </a:bodyPr>
          <a:lstStyle/>
          <a:p>
            <a:r>
              <a:rPr lang="en-US" sz="1400" b="1" dirty="0" smtClean="0">
                <a:solidFill>
                  <a:srgbClr val="FF0000"/>
                </a:solidFill>
              </a:rPr>
              <a:t>HB</a:t>
            </a:r>
            <a:endParaRPr lang="en-US" sz="14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l="2662" t="3537" r="8801"/>
          <a:stretch>
            <a:fillRect/>
          </a:stretch>
        </p:blipFill>
        <p:spPr bwMode="auto">
          <a:xfrm>
            <a:off x="3820160" y="568960"/>
            <a:ext cx="5110480" cy="5705793"/>
          </a:xfrm>
          <a:prstGeom prst="rect">
            <a:avLst/>
          </a:prstGeom>
          <a:noFill/>
          <a:ln w="9525">
            <a:noFill/>
            <a:miter lim="800000"/>
            <a:headEnd/>
            <a:tailEnd/>
          </a:ln>
        </p:spPr>
      </p:pic>
      <p:sp>
        <p:nvSpPr>
          <p:cNvPr id="18434" name="Slide Number Placeholder 3"/>
          <p:cNvSpPr>
            <a:spLocks noGrp="1"/>
          </p:cNvSpPr>
          <p:nvPr>
            <p:ph type="sldNum" sz="quarter" idx="10"/>
          </p:nvPr>
        </p:nvSpPr>
        <p:spPr>
          <a:noFill/>
        </p:spPr>
        <p:txBody>
          <a:bodyPr/>
          <a:lstStyle/>
          <a:p>
            <a:fld id="{5A71635C-AFF6-438D-8F32-FEDF398973B0}" type="slidenum">
              <a:rPr lang="en-US" smtClean="0"/>
              <a:pPr/>
              <a:t>8</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Cap Load Testing</a:t>
            </a:r>
            <a:endParaRPr lang="en-US" sz="2000" dirty="0" smtClean="0">
              <a:solidFill>
                <a:srgbClr val="FF0000"/>
              </a:solidFill>
            </a:endParaRPr>
          </a:p>
        </p:txBody>
      </p:sp>
      <p:cxnSp>
        <p:nvCxnSpPr>
          <p:cNvPr id="8" name="Straight Connector 7"/>
          <p:cNvCxnSpPr/>
          <p:nvPr/>
        </p:nvCxnSpPr>
        <p:spPr>
          <a:xfrm flipV="1">
            <a:off x="8730343" y="5072743"/>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8023860" y="5478780"/>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178040" y="530860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25.8deg</a:t>
            </a:r>
            <a:endParaRPr lang="en-US" sz="1400" b="1" dirty="0">
              <a:solidFill>
                <a:srgbClr val="FF0000"/>
              </a:solidFill>
            </a:endParaRPr>
          </a:p>
        </p:txBody>
      </p:sp>
      <p:cxnSp>
        <p:nvCxnSpPr>
          <p:cNvPr id="13" name="Straight Connector 12"/>
          <p:cNvCxnSpPr/>
          <p:nvPr/>
        </p:nvCxnSpPr>
        <p:spPr>
          <a:xfrm flipV="1">
            <a:off x="5468983" y="2009503"/>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688183" y="3000103"/>
            <a:ext cx="0" cy="620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5981700" y="3276600"/>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4800600" y="2232660"/>
            <a:ext cx="1120141" cy="363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135880" y="312166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39.4deg</a:t>
            </a:r>
            <a:endParaRPr lang="en-US" sz="1400" b="1" dirty="0">
              <a:solidFill>
                <a:srgbClr val="FF0000"/>
              </a:solidFill>
            </a:endParaRPr>
          </a:p>
        </p:txBody>
      </p:sp>
      <p:sp>
        <p:nvSpPr>
          <p:cNvPr id="21" name="TextBox 20"/>
          <p:cNvSpPr txBox="1"/>
          <p:nvPr/>
        </p:nvSpPr>
        <p:spPr>
          <a:xfrm>
            <a:off x="5913120" y="2077720"/>
            <a:ext cx="849913" cy="307777"/>
          </a:xfrm>
          <a:prstGeom prst="rect">
            <a:avLst/>
          </a:prstGeom>
          <a:solidFill>
            <a:schemeClr val="bg1"/>
          </a:solidFill>
          <a:ln>
            <a:solidFill>
              <a:srgbClr val="FF0000"/>
            </a:solidFill>
          </a:ln>
        </p:spPr>
        <p:txBody>
          <a:bodyPr wrap="none" rtlCol="0">
            <a:spAutoFit/>
          </a:bodyPr>
          <a:lstStyle/>
          <a:p>
            <a:r>
              <a:rPr lang="en-US" sz="1400" b="1" dirty="0" smtClean="0">
                <a:solidFill>
                  <a:srgbClr val="FF0000"/>
                </a:solidFill>
              </a:rPr>
              <a:t>45.7deg</a:t>
            </a:r>
            <a:endParaRPr lang="en-US" sz="1400" b="1" dirty="0">
              <a:solidFill>
                <a:srgbClr val="FF0000"/>
              </a:solidFill>
            </a:endParaRPr>
          </a:p>
        </p:txBody>
      </p:sp>
      <p:sp>
        <p:nvSpPr>
          <p:cNvPr id="22" name="TextBox 21"/>
          <p:cNvSpPr txBox="1"/>
          <p:nvPr/>
        </p:nvSpPr>
        <p:spPr>
          <a:xfrm>
            <a:off x="7175500" y="488950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1</a:t>
            </a:r>
            <a:endParaRPr lang="en-US" sz="1600" b="1" dirty="0">
              <a:solidFill>
                <a:srgbClr val="1700C0"/>
              </a:solidFill>
            </a:endParaRPr>
          </a:p>
        </p:txBody>
      </p:sp>
      <p:sp>
        <p:nvSpPr>
          <p:cNvPr id="23" name="TextBox 22"/>
          <p:cNvSpPr txBox="1"/>
          <p:nvPr/>
        </p:nvSpPr>
        <p:spPr>
          <a:xfrm>
            <a:off x="5143500" y="275590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2</a:t>
            </a:r>
            <a:endParaRPr lang="en-US" sz="1600" b="1" dirty="0">
              <a:solidFill>
                <a:srgbClr val="1700C0"/>
              </a:solidFill>
            </a:endParaRPr>
          </a:p>
        </p:txBody>
      </p:sp>
      <p:sp>
        <p:nvSpPr>
          <p:cNvPr id="25" name="TextBox 24"/>
          <p:cNvSpPr txBox="1"/>
          <p:nvPr/>
        </p:nvSpPr>
        <p:spPr>
          <a:xfrm>
            <a:off x="5905500" y="1701800"/>
            <a:ext cx="762516" cy="338554"/>
          </a:xfrm>
          <a:prstGeom prst="rect">
            <a:avLst/>
          </a:prstGeom>
          <a:solidFill>
            <a:schemeClr val="bg1"/>
          </a:solidFill>
          <a:ln>
            <a:solidFill>
              <a:schemeClr val="accent1"/>
            </a:solidFill>
          </a:ln>
        </p:spPr>
        <p:txBody>
          <a:bodyPr wrap="none" rtlCol="0">
            <a:spAutoFit/>
          </a:bodyPr>
          <a:lstStyle/>
          <a:p>
            <a:r>
              <a:rPr lang="en-US" sz="1600" b="1" dirty="0" smtClean="0">
                <a:solidFill>
                  <a:srgbClr val="1700C0"/>
                </a:solidFill>
              </a:rPr>
              <a:t>Test 3</a:t>
            </a:r>
            <a:endParaRPr lang="en-US" sz="1600" b="1" dirty="0">
              <a:solidFill>
                <a:srgbClr val="170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5A71635C-AFF6-438D-8F32-FEDF398973B0}" type="slidenum">
              <a:rPr lang="en-US" smtClean="0"/>
              <a:pPr/>
              <a:t>9</a:t>
            </a:fld>
            <a:endParaRPr lang="en-US" smtClean="0"/>
          </a:p>
        </p:txBody>
      </p:sp>
      <p:sp>
        <p:nvSpPr>
          <p:cNvPr id="18435" name="Rectangle 2"/>
          <p:cNvSpPr>
            <a:spLocks noGrp="1" noChangeArrowheads="1"/>
          </p:cNvSpPr>
          <p:nvPr>
            <p:ph type="title"/>
          </p:nvPr>
        </p:nvSpPr>
        <p:spPr>
          <a:xfrm>
            <a:off x="265113" y="179388"/>
            <a:ext cx="7824787" cy="411162"/>
          </a:xfrm>
        </p:spPr>
        <p:txBody>
          <a:bodyPr/>
          <a:lstStyle/>
          <a:p>
            <a:r>
              <a:rPr lang="en-US" sz="2000" dirty="0" smtClean="0"/>
              <a:t>TLC271_5V_HB Web Cap Load Test 1</a:t>
            </a:r>
            <a:endParaRPr lang="en-US" sz="2000" dirty="0" smtClean="0">
              <a:solidFill>
                <a:srgbClr val="FF0000"/>
              </a:solidFill>
            </a:endParaRPr>
          </a:p>
        </p:txBody>
      </p:sp>
      <p:pic>
        <p:nvPicPr>
          <p:cNvPr id="2050" name="Picture 2"/>
          <p:cNvPicPr>
            <a:picLocks noChangeAspect="1" noChangeArrowheads="1"/>
          </p:cNvPicPr>
          <p:nvPr/>
        </p:nvPicPr>
        <p:blipFill>
          <a:blip r:embed="rId3" cstate="print"/>
          <a:srcRect/>
          <a:stretch>
            <a:fillRect/>
          </a:stretch>
        </p:blipFill>
        <p:spPr bwMode="auto">
          <a:xfrm>
            <a:off x="496888" y="812800"/>
            <a:ext cx="5853112" cy="3447914"/>
          </a:xfrm>
          <a:prstGeom prst="rect">
            <a:avLst/>
          </a:prstGeom>
          <a:noFill/>
          <a:ln w="9525">
            <a:noFill/>
            <a:miter lim="800000"/>
            <a:headEnd/>
            <a:tailEnd/>
          </a:ln>
          <a:effectLst/>
        </p:spPr>
      </p:pic>
      <p:graphicFrame>
        <p:nvGraphicFramePr>
          <p:cNvPr id="17410" name="Object 2"/>
          <p:cNvGraphicFramePr>
            <a:graphicFrameLocks noChangeAspect="1"/>
          </p:cNvGraphicFramePr>
          <p:nvPr/>
        </p:nvGraphicFramePr>
        <p:xfrm>
          <a:off x="6197600" y="4165600"/>
          <a:ext cx="2601913" cy="685800"/>
        </p:xfrm>
        <a:graphic>
          <a:graphicData uri="http://schemas.openxmlformats.org/presentationml/2006/ole">
            <p:oleObj spid="_x0000_s17410" name="Packager Shell Object" showAsIcon="1" r:id="rId4" imgW="2602080" imgH="685800" progId="Package">
              <p:embed/>
            </p:oleObj>
          </a:graphicData>
        </a:graphic>
      </p:graphicFrame>
    </p:spTree>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30560</TotalTime>
  <Words>556</Words>
  <Application>Microsoft Office PowerPoint</Application>
  <PresentationFormat>On-screen Show (4:3)</PresentationFormat>
  <Paragraphs>137</Paragraphs>
  <Slides>36</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FinalPowerpoint</vt:lpstr>
      <vt:lpstr>Package</vt:lpstr>
      <vt:lpstr>TLC271 Stability Investigation</vt:lpstr>
      <vt:lpstr>Loop Gain Analysis</vt:lpstr>
      <vt:lpstr>Loop Gain Analysis</vt:lpstr>
      <vt:lpstr>Customer Schematic: See Speaker Notes for Comments</vt:lpstr>
      <vt:lpstr>TLC271 Stability 5V Supplies Only Appendix</vt:lpstr>
      <vt:lpstr> TLC271_5V_HB  TLC271: 5V Supply, High Bias Mode   Zo Revised for Proper Cload Phase Margin</vt:lpstr>
      <vt:lpstr>TLC271 – Bias Modes of Operation</vt:lpstr>
      <vt:lpstr>TLC271_5V_HB Cap Load Testing</vt:lpstr>
      <vt:lpstr>TLC271_5V_HB Web Cap Load Test 1</vt:lpstr>
      <vt:lpstr>TLC271_5V_HB Web Cap Load Test 1</vt:lpstr>
      <vt:lpstr>TLC271_5V_HB TG-Revised Cap Load Test 1</vt:lpstr>
      <vt:lpstr>TLC271_5V_HB TG-Revised Cap Load Test 1</vt:lpstr>
      <vt:lpstr>TLC271_5V_HB TG-Revised Cap Load Test 2</vt:lpstr>
      <vt:lpstr>TLC271_5V_HB TG-Revised Aol Test</vt:lpstr>
      <vt:lpstr>TLC271_5V_HB TG-Revised Aol Test</vt:lpstr>
      <vt:lpstr> TLC271_5V_MB  TLC271: 5V Supply, Medium Bias Mode   Zo Revised for Proper Cload Phase Margin</vt:lpstr>
      <vt:lpstr>TLC271 – Bias Modes of Operation</vt:lpstr>
      <vt:lpstr>TLC271_5V_MB Cap Load Testing</vt:lpstr>
      <vt:lpstr>TLC271_5V_MB Web Cap Load Test 1</vt:lpstr>
      <vt:lpstr>TLC271_5V_MB Web Cap Load Test 1</vt:lpstr>
      <vt:lpstr>TLC271_5V_MB TG-Revised Cap Load Test 1</vt:lpstr>
      <vt:lpstr>TLC271_5V_MB TG-Revised Cap Load Test 1</vt:lpstr>
      <vt:lpstr>TLC271_5V_MB TG-Revised Cap Load Test 2</vt:lpstr>
      <vt:lpstr>TLC271_5V_MB TG-Revised Aol Test</vt:lpstr>
      <vt:lpstr>TLC271_5V_MB TG-Revised Aol Test</vt:lpstr>
      <vt:lpstr> TLC271_5V_LB  TLC271: 5V Supply, Low Bias Mode   Zo Revised for Proper Cload Phase Margin</vt:lpstr>
      <vt:lpstr>TLC271 – Bias Modes of Operation</vt:lpstr>
      <vt:lpstr>TLC271_5V_LB Cap Load Testing</vt:lpstr>
      <vt:lpstr>TLC271_5V_LB Web Cap Load Test 1</vt:lpstr>
      <vt:lpstr>TLC271_5V_LB Web Cap Load Test 1</vt:lpstr>
      <vt:lpstr>TLC271_5V_LB TG-Revised Cap Load Test 1</vt:lpstr>
      <vt:lpstr>TLC271_5V_LB TG-Revised Cap Load Test 1</vt:lpstr>
      <vt:lpstr>TLC271_5V_LB TG-Revised Cap Load Test 2</vt:lpstr>
      <vt:lpstr>TLC271_5V_LB TG-Revised Aol Test</vt:lpstr>
      <vt:lpstr>TLC271_5V_LB TG-Revised Aol Test</vt:lpstr>
      <vt:lpstr>Op Amp Stability Reference</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Greene, Matt</dc:creator>
  <cp:lastModifiedBy>Tim Green</cp:lastModifiedBy>
  <cp:revision>1563</cp:revision>
  <dcterms:created xsi:type="dcterms:W3CDTF">2007-12-19T20:51:45Z</dcterms:created>
  <dcterms:modified xsi:type="dcterms:W3CDTF">2015-02-26T02:11:15Z</dcterms:modified>
</cp:coreProperties>
</file>