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69" r:id="rId4"/>
    <p:sldId id="270" r:id="rId5"/>
    <p:sldId id="271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DE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9" autoAdjust="0"/>
    <p:restoredTop sz="94718" autoAdjust="0"/>
  </p:normalViewPr>
  <p:slideViewPr>
    <p:cSldViewPr snapToGrid="0">
      <p:cViewPr varScale="1">
        <p:scale>
          <a:sx n="85" d="100"/>
          <a:sy n="85" d="100"/>
        </p:scale>
        <p:origin x="-1570" y="-82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09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201" y="4416111"/>
            <a:ext cx="5607998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2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3122E-3B7F-4271-8F0A-1EC52184483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59" y="4416282"/>
            <a:ext cx="5607684" cy="41831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Does this circuit look familiar?</a:t>
            </a:r>
          </a:p>
          <a:p>
            <a:endParaRPr lang="en-US" altLang="en-US"/>
          </a:p>
          <a:p>
            <a:r>
              <a:rPr lang="en-US" altLang="en-US"/>
              <a:t>Simplified, conceptual</a:t>
            </a:r>
          </a:p>
          <a:p>
            <a:endParaRPr lang="en-US" altLang="en-US"/>
          </a:p>
          <a:p>
            <a:r>
              <a:rPr lang="en-US" altLang="en-US"/>
              <a:t>How does the customer use it? With the inputs at mid supply?  With the inputs at the most negative rail?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59" y="4416282"/>
            <a:ext cx="5607684" cy="41831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834" tIns="53418" rIns="106834" bIns="53418"/>
          <a:lstStyle/>
          <a:p>
            <a:r>
              <a:rPr lang="en-US" altLang="en-US"/>
              <a:t>We include PSRR vs. Frequency and CMRR vs. Frequency in out data sheets.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59" y="4416282"/>
            <a:ext cx="5607684" cy="41831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? At min Vs the Aol falls off</a:t>
            </a:r>
          </a:p>
          <a:p>
            <a:r>
              <a:rPr lang="en-US" altLang="en-US"/>
              <a:t>? At max Vs soft breakdown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28" r:id="rId5"/>
    <p:sldLayoutId id="2147483741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1" fontAlgn="base" hangingPunct="1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1" fontAlgn="base" hangingPunct="1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1" fontAlgn="base" hangingPunct="1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Two op amp measurement loop </a:t>
            </a:r>
            <a:endParaRPr lang="en-US" b="0" dirty="0" smtClean="0"/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C78278-2A4A-4873-B12C-5FA0FB6AA3C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Power Supply Rejection Ratio</a:t>
            </a: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5981700" y="4178300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400" b="0">
                <a:effectLst/>
              </a:rPr>
              <a:t>1000·V</a:t>
            </a:r>
            <a:r>
              <a:rPr lang="en-US" altLang="en-US" sz="1400" b="0" baseline="-25000">
                <a:effectLst/>
              </a:rPr>
              <a:t>OS</a:t>
            </a:r>
            <a:endParaRPr lang="en-US" altLang="en-US" sz="1600" b="0">
              <a:effectLst/>
            </a:endParaRPr>
          </a:p>
        </p:txBody>
      </p:sp>
      <p:grpSp>
        <p:nvGrpSpPr>
          <p:cNvPr id="587780" name="Group 4"/>
          <p:cNvGrpSpPr>
            <a:grpSpLocks/>
          </p:cNvGrpSpPr>
          <p:nvPr/>
        </p:nvGrpSpPr>
        <p:grpSpPr bwMode="auto">
          <a:xfrm rot="5400000">
            <a:off x="4940300" y="2932113"/>
            <a:ext cx="177800" cy="304800"/>
            <a:chOff x="4496" y="720"/>
            <a:chExt cx="258" cy="586"/>
          </a:xfrm>
        </p:grpSpPr>
        <p:sp>
          <p:nvSpPr>
            <p:cNvPr id="587781" name="Line 5"/>
            <p:cNvSpPr>
              <a:spLocks noChangeShapeType="1"/>
            </p:cNvSpPr>
            <p:nvPr/>
          </p:nvSpPr>
          <p:spPr bwMode="auto">
            <a:xfrm>
              <a:off x="4510" y="768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82" name="Line 6"/>
            <p:cNvSpPr>
              <a:spLocks noChangeShapeType="1"/>
            </p:cNvSpPr>
            <p:nvPr/>
          </p:nvSpPr>
          <p:spPr bwMode="auto">
            <a:xfrm>
              <a:off x="4512" y="969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83" name="Line 7"/>
            <p:cNvSpPr>
              <a:spLocks noChangeShapeType="1"/>
            </p:cNvSpPr>
            <p:nvPr/>
          </p:nvSpPr>
          <p:spPr bwMode="auto">
            <a:xfrm flipH="1">
              <a:off x="4496" y="1073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84" name="Line 8"/>
            <p:cNvSpPr>
              <a:spLocks noChangeShapeType="1"/>
            </p:cNvSpPr>
            <p:nvPr/>
          </p:nvSpPr>
          <p:spPr bwMode="auto">
            <a:xfrm flipH="1">
              <a:off x="4622" y="1256"/>
              <a:ext cx="122" cy="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85" name="Line 9"/>
            <p:cNvSpPr>
              <a:spLocks noChangeShapeType="1"/>
            </p:cNvSpPr>
            <p:nvPr/>
          </p:nvSpPr>
          <p:spPr bwMode="auto">
            <a:xfrm flipH="1">
              <a:off x="4496" y="864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86" name="Line 10"/>
            <p:cNvSpPr>
              <a:spLocks noChangeShapeType="1"/>
            </p:cNvSpPr>
            <p:nvPr/>
          </p:nvSpPr>
          <p:spPr bwMode="auto">
            <a:xfrm>
              <a:off x="4510" y="1168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87" name="Line 11"/>
            <p:cNvSpPr>
              <a:spLocks noChangeShapeType="1"/>
            </p:cNvSpPr>
            <p:nvPr/>
          </p:nvSpPr>
          <p:spPr bwMode="auto">
            <a:xfrm flipH="1">
              <a:off x="4528" y="720"/>
              <a:ext cx="122" cy="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7788" name="Group 12"/>
          <p:cNvGrpSpPr>
            <a:grpSpLocks/>
          </p:cNvGrpSpPr>
          <p:nvPr/>
        </p:nvGrpSpPr>
        <p:grpSpPr bwMode="auto">
          <a:xfrm rot="5400000">
            <a:off x="2222500" y="2933700"/>
            <a:ext cx="177800" cy="304800"/>
            <a:chOff x="4496" y="720"/>
            <a:chExt cx="258" cy="586"/>
          </a:xfrm>
        </p:grpSpPr>
        <p:sp>
          <p:nvSpPr>
            <p:cNvPr id="587789" name="Line 13"/>
            <p:cNvSpPr>
              <a:spLocks noChangeShapeType="1"/>
            </p:cNvSpPr>
            <p:nvPr/>
          </p:nvSpPr>
          <p:spPr bwMode="auto">
            <a:xfrm>
              <a:off x="4510" y="768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90" name="Line 14"/>
            <p:cNvSpPr>
              <a:spLocks noChangeShapeType="1"/>
            </p:cNvSpPr>
            <p:nvPr/>
          </p:nvSpPr>
          <p:spPr bwMode="auto">
            <a:xfrm>
              <a:off x="4512" y="969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91" name="Line 15"/>
            <p:cNvSpPr>
              <a:spLocks noChangeShapeType="1"/>
            </p:cNvSpPr>
            <p:nvPr/>
          </p:nvSpPr>
          <p:spPr bwMode="auto">
            <a:xfrm flipH="1">
              <a:off x="4496" y="1073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92" name="Line 16"/>
            <p:cNvSpPr>
              <a:spLocks noChangeShapeType="1"/>
            </p:cNvSpPr>
            <p:nvPr/>
          </p:nvSpPr>
          <p:spPr bwMode="auto">
            <a:xfrm flipH="1">
              <a:off x="4622" y="1256"/>
              <a:ext cx="122" cy="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93" name="Line 17"/>
            <p:cNvSpPr>
              <a:spLocks noChangeShapeType="1"/>
            </p:cNvSpPr>
            <p:nvPr/>
          </p:nvSpPr>
          <p:spPr bwMode="auto">
            <a:xfrm flipH="1">
              <a:off x="4496" y="864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94" name="Line 18"/>
            <p:cNvSpPr>
              <a:spLocks noChangeShapeType="1"/>
            </p:cNvSpPr>
            <p:nvPr/>
          </p:nvSpPr>
          <p:spPr bwMode="auto">
            <a:xfrm>
              <a:off x="4510" y="1168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95" name="Line 19"/>
            <p:cNvSpPr>
              <a:spLocks noChangeShapeType="1"/>
            </p:cNvSpPr>
            <p:nvPr/>
          </p:nvSpPr>
          <p:spPr bwMode="auto">
            <a:xfrm flipH="1">
              <a:off x="4528" y="720"/>
              <a:ext cx="122" cy="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7796" name="Line 20"/>
          <p:cNvSpPr>
            <a:spLocks noChangeShapeType="1"/>
          </p:cNvSpPr>
          <p:nvPr/>
        </p:nvSpPr>
        <p:spPr bwMode="auto">
          <a:xfrm flipV="1">
            <a:off x="3889375" y="3878263"/>
            <a:ext cx="1038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7799" name="Line 23"/>
          <p:cNvSpPr>
            <a:spLocks noChangeShapeType="1"/>
          </p:cNvSpPr>
          <p:nvPr/>
        </p:nvSpPr>
        <p:spPr bwMode="auto">
          <a:xfrm>
            <a:off x="2692400" y="3073400"/>
            <a:ext cx="0" cy="55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7800" name="Line 24"/>
          <p:cNvSpPr>
            <a:spLocks noChangeShapeType="1"/>
          </p:cNvSpPr>
          <p:nvPr/>
        </p:nvSpPr>
        <p:spPr bwMode="auto">
          <a:xfrm flipH="1">
            <a:off x="2692400" y="3625850"/>
            <a:ext cx="368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7801" name="Line 25"/>
          <p:cNvSpPr>
            <a:spLocks noChangeShapeType="1"/>
          </p:cNvSpPr>
          <p:nvPr/>
        </p:nvSpPr>
        <p:spPr bwMode="auto">
          <a:xfrm flipH="1">
            <a:off x="1778000" y="3073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7802" name="Line 26"/>
          <p:cNvSpPr>
            <a:spLocks noChangeShapeType="1"/>
          </p:cNvSpPr>
          <p:nvPr/>
        </p:nvSpPr>
        <p:spPr bwMode="auto">
          <a:xfrm>
            <a:off x="1778000" y="3073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7803" name="Group 27"/>
          <p:cNvGrpSpPr>
            <a:grpSpLocks/>
          </p:cNvGrpSpPr>
          <p:nvPr/>
        </p:nvGrpSpPr>
        <p:grpSpPr bwMode="auto">
          <a:xfrm>
            <a:off x="1600200" y="3302000"/>
            <a:ext cx="349250" cy="152400"/>
            <a:chOff x="2736" y="3456"/>
            <a:chExt cx="192" cy="96"/>
          </a:xfrm>
        </p:grpSpPr>
        <p:sp>
          <p:nvSpPr>
            <p:cNvPr id="587804" name="Line 28"/>
            <p:cNvSpPr>
              <a:spLocks noChangeShapeType="1"/>
            </p:cNvSpPr>
            <p:nvPr/>
          </p:nvSpPr>
          <p:spPr bwMode="auto">
            <a:xfrm>
              <a:off x="2736" y="3456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auto">
            <a:xfrm>
              <a:off x="2784" y="350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auto">
            <a:xfrm>
              <a:off x="2808" y="3552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7807" name="Group 31"/>
          <p:cNvGrpSpPr>
            <a:grpSpLocks/>
          </p:cNvGrpSpPr>
          <p:nvPr/>
        </p:nvGrpSpPr>
        <p:grpSpPr bwMode="auto">
          <a:xfrm>
            <a:off x="2133600" y="4597400"/>
            <a:ext cx="349250" cy="152400"/>
            <a:chOff x="2736" y="3456"/>
            <a:chExt cx="192" cy="96"/>
          </a:xfrm>
        </p:grpSpPr>
        <p:sp>
          <p:nvSpPr>
            <p:cNvPr id="587808" name="Line 32"/>
            <p:cNvSpPr>
              <a:spLocks noChangeShapeType="1"/>
            </p:cNvSpPr>
            <p:nvPr/>
          </p:nvSpPr>
          <p:spPr bwMode="auto">
            <a:xfrm>
              <a:off x="2736" y="3456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09" name="Line 33"/>
            <p:cNvSpPr>
              <a:spLocks noChangeShapeType="1"/>
            </p:cNvSpPr>
            <p:nvPr/>
          </p:nvSpPr>
          <p:spPr bwMode="auto">
            <a:xfrm>
              <a:off x="2784" y="350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10" name="Line 34"/>
            <p:cNvSpPr>
              <a:spLocks noChangeShapeType="1"/>
            </p:cNvSpPr>
            <p:nvPr/>
          </p:nvSpPr>
          <p:spPr bwMode="auto">
            <a:xfrm>
              <a:off x="2808" y="3552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7811" name="Group 35"/>
          <p:cNvGrpSpPr>
            <a:grpSpLocks/>
          </p:cNvGrpSpPr>
          <p:nvPr/>
        </p:nvGrpSpPr>
        <p:grpSpPr bwMode="auto">
          <a:xfrm>
            <a:off x="3060700" y="3378200"/>
            <a:ext cx="838200" cy="990600"/>
            <a:chOff x="3408" y="2016"/>
            <a:chExt cx="528" cy="624"/>
          </a:xfrm>
        </p:grpSpPr>
        <p:sp>
          <p:nvSpPr>
            <p:cNvPr id="587812" name="AutoShape 36"/>
            <p:cNvSpPr>
              <a:spLocks noChangeArrowheads="1"/>
            </p:cNvSpPr>
            <p:nvPr/>
          </p:nvSpPr>
          <p:spPr bwMode="auto">
            <a:xfrm rot="5400000" flipH="1">
              <a:off x="3360" y="2064"/>
              <a:ext cx="624" cy="52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7813" name="Group 37"/>
            <p:cNvGrpSpPr>
              <a:grpSpLocks/>
            </p:cNvGrpSpPr>
            <p:nvPr/>
          </p:nvGrpSpPr>
          <p:grpSpPr bwMode="auto">
            <a:xfrm>
              <a:off x="3440" y="2392"/>
              <a:ext cx="96" cy="96"/>
              <a:chOff x="3744" y="3216"/>
              <a:chExt cx="288" cy="288"/>
            </a:xfrm>
          </p:grpSpPr>
          <p:sp>
            <p:nvSpPr>
              <p:cNvPr id="587814" name="Line 38"/>
              <p:cNvSpPr>
                <a:spLocks noChangeShapeType="1"/>
              </p:cNvSpPr>
              <p:nvPr/>
            </p:nvSpPr>
            <p:spPr bwMode="auto">
              <a:xfrm>
                <a:off x="388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69696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7815" name="Line 39"/>
              <p:cNvSpPr>
                <a:spLocks noChangeShapeType="1"/>
              </p:cNvSpPr>
              <p:nvPr/>
            </p:nvSpPr>
            <p:spPr bwMode="auto">
              <a:xfrm>
                <a:off x="3744" y="336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69696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7816" name="Line 40"/>
            <p:cNvSpPr>
              <a:spLocks noChangeShapeType="1"/>
            </p:cNvSpPr>
            <p:nvPr/>
          </p:nvSpPr>
          <p:spPr bwMode="auto">
            <a:xfrm>
              <a:off x="3440" y="218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7817" name="Line 41"/>
          <p:cNvSpPr>
            <a:spLocks noChangeShapeType="1"/>
          </p:cNvSpPr>
          <p:nvPr/>
        </p:nvSpPr>
        <p:spPr bwMode="auto">
          <a:xfrm>
            <a:off x="2314575" y="4064000"/>
            <a:ext cx="1588" cy="542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7818" name="Text Box 42"/>
          <p:cNvSpPr txBox="1">
            <a:spLocks noChangeArrowheads="1"/>
          </p:cNvSpPr>
          <p:nvPr/>
        </p:nvSpPr>
        <p:spPr bwMode="auto">
          <a:xfrm>
            <a:off x="2120900" y="27305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</a:p>
        </p:txBody>
      </p:sp>
      <p:grpSp>
        <p:nvGrpSpPr>
          <p:cNvPr id="587820" name="Group 44"/>
          <p:cNvGrpSpPr>
            <a:grpSpLocks/>
          </p:cNvGrpSpPr>
          <p:nvPr/>
        </p:nvGrpSpPr>
        <p:grpSpPr bwMode="auto">
          <a:xfrm flipV="1">
            <a:off x="4926013" y="3609975"/>
            <a:ext cx="836612" cy="990600"/>
            <a:chOff x="3408" y="2016"/>
            <a:chExt cx="528" cy="624"/>
          </a:xfrm>
        </p:grpSpPr>
        <p:sp>
          <p:nvSpPr>
            <p:cNvPr id="587821" name="AutoShape 45"/>
            <p:cNvSpPr>
              <a:spLocks noChangeArrowheads="1"/>
            </p:cNvSpPr>
            <p:nvPr/>
          </p:nvSpPr>
          <p:spPr bwMode="auto">
            <a:xfrm rot="5400000" flipH="1">
              <a:off x="3360" y="2064"/>
              <a:ext cx="624" cy="52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7822" name="Group 46"/>
            <p:cNvGrpSpPr>
              <a:grpSpLocks/>
            </p:cNvGrpSpPr>
            <p:nvPr/>
          </p:nvGrpSpPr>
          <p:grpSpPr bwMode="auto">
            <a:xfrm>
              <a:off x="3440" y="2392"/>
              <a:ext cx="96" cy="96"/>
              <a:chOff x="3744" y="3216"/>
              <a:chExt cx="288" cy="288"/>
            </a:xfrm>
          </p:grpSpPr>
          <p:sp>
            <p:nvSpPr>
              <p:cNvPr id="587823" name="Line 47"/>
              <p:cNvSpPr>
                <a:spLocks noChangeShapeType="1"/>
              </p:cNvSpPr>
              <p:nvPr/>
            </p:nvSpPr>
            <p:spPr bwMode="auto">
              <a:xfrm>
                <a:off x="388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69696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7824" name="Line 48"/>
              <p:cNvSpPr>
                <a:spLocks noChangeShapeType="1"/>
              </p:cNvSpPr>
              <p:nvPr/>
            </p:nvSpPr>
            <p:spPr bwMode="auto">
              <a:xfrm>
                <a:off x="3744" y="336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69696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7825" name="Line 49"/>
            <p:cNvSpPr>
              <a:spLocks noChangeShapeType="1"/>
            </p:cNvSpPr>
            <p:nvPr/>
          </p:nvSpPr>
          <p:spPr bwMode="auto">
            <a:xfrm>
              <a:off x="3440" y="218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7826" name="Line 50"/>
          <p:cNvSpPr>
            <a:spLocks noChangeShapeType="1"/>
          </p:cNvSpPr>
          <p:nvPr/>
        </p:nvSpPr>
        <p:spPr bwMode="auto">
          <a:xfrm flipV="1">
            <a:off x="6134100" y="3071813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827" name="Line 51"/>
          <p:cNvSpPr>
            <a:spLocks noChangeShapeType="1"/>
          </p:cNvSpPr>
          <p:nvPr/>
        </p:nvSpPr>
        <p:spPr bwMode="auto">
          <a:xfrm flipV="1">
            <a:off x="5770563" y="4097338"/>
            <a:ext cx="538162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828" name="Line 52"/>
          <p:cNvSpPr>
            <a:spLocks noChangeShapeType="1"/>
          </p:cNvSpPr>
          <p:nvPr/>
        </p:nvSpPr>
        <p:spPr bwMode="auto">
          <a:xfrm>
            <a:off x="6022975" y="3081338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829" name="Line 53"/>
          <p:cNvSpPr>
            <a:spLocks noChangeShapeType="1"/>
          </p:cNvSpPr>
          <p:nvPr/>
        </p:nvSpPr>
        <p:spPr bwMode="auto">
          <a:xfrm flipV="1">
            <a:off x="6134100" y="3184525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830" name="Line 54"/>
          <p:cNvSpPr>
            <a:spLocks noChangeShapeType="1"/>
          </p:cNvSpPr>
          <p:nvPr/>
        </p:nvSpPr>
        <p:spPr bwMode="auto">
          <a:xfrm flipH="1" flipV="1">
            <a:off x="4592638" y="4279900"/>
            <a:ext cx="328612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831" name="Text Box 55"/>
          <p:cNvSpPr txBox="1">
            <a:spLocks noChangeArrowheads="1"/>
          </p:cNvSpPr>
          <p:nvPr/>
        </p:nvSpPr>
        <p:spPr bwMode="auto">
          <a:xfrm>
            <a:off x="3514725" y="3132138"/>
            <a:ext cx="9144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600" b="0">
                <a:effectLst/>
              </a:rPr>
              <a:t>+1.85V</a:t>
            </a:r>
            <a:endParaRPr lang="en-US" altLang="en-US" sz="1600" b="0" baseline="-25000">
              <a:effectLst/>
            </a:endParaRPr>
          </a:p>
        </p:txBody>
      </p:sp>
      <p:sp>
        <p:nvSpPr>
          <p:cNvPr id="587832" name="Oval 56"/>
          <p:cNvSpPr>
            <a:spLocks noChangeArrowheads="1"/>
          </p:cNvSpPr>
          <p:nvPr/>
        </p:nvSpPr>
        <p:spPr bwMode="auto">
          <a:xfrm>
            <a:off x="2638425" y="3927475"/>
            <a:ext cx="250825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7833" name="Text Box 57"/>
          <p:cNvSpPr txBox="1">
            <a:spLocks noChangeArrowheads="1"/>
          </p:cNvSpPr>
          <p:nvPr/>
        </p:nvSpPr>
        <p:spPr bwMode="auto">
          <a:xfrm>
            <a:off x="2562225" y="3937000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b="0">
                <a:effectLst/>
              </a:rPr>
              <a:t>V</a:t>
            </a:r>
            <a:r>
              <a:rPr lang="en-US" altLang="en-US" b="0" baseline="-25000">
                <a:effectLst/>
              </a:rPr>
              <a:t>OS</a:t>
            </a:r>
          </a:p>
        </p:txBody>
      </p:sp>
      <p:sp>
        <p:nvSpPr>
          <p:cNvPr id="587834" name="Line 58"/>
          <p:cNvSpPr>
            <a:spLocks noChangeShapeType="1"/>
          </p:cNvSpPr>
          <p:nvPr/>
        </p:nvSpPr>
        <p:spPr bwMode="auto">
          <a:xfrm>
            <a:off x="5657850" y="3081338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835" name="Line 59"/>
          <p:cNvSpPr>
            <a:spLocks noChangeShapeType="1"/>
          </p:cNvSpPr>
          <p:nvPr/>
        </p:nvSpPr>
        <p:spPr bwMode="auto">
          <a:xfrm flipV="1">
            <a:off x="2468563" y="3081338"/>
            <a:ext cx="2398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836" name="Line 60"/>
          <p:cNvSpPr>
            <a:spLocks noChangeShapeType="1"/>
          </p:cNvSpPr>
          <p:nvPr/>
        </p:nvSpPr>
        <p:spPr bwMode="auto">
          <a:xfrm>
            <a:off x="5200650" y="308133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837" name="Line 61"/>
          <p:cNvSpPr>
            <a:spLocks noChangeShapeType="1"/>
          </p:cNvSpPr>
          <p:nvPr/>
        </p:nvSpPr>
        <p:spPr bwMode="auto">
          <a:xfrm>
            <a:off x="2314575" y="4054475"/>
            <a:ext cx="309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838" name="Line 62"/>
          <p:cNvSpPr>
            <a:spLocks noChangeShapeType="1"/>
          </p:cNvSpPr>
          <p:nvPr/>
        </p:nvSpPr>
        <p:spPr bwMode="auto">
          <a:xfrm>
            <a:off x="2882900" y="4064000"/>
            <a:ext cx="174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7839" name="Group 63"/>
          <p:cNvGrpSpPr>
            <a:grpSpLocks/>
          </p:cNvGrpSpPr>
          <p:nvPr/>
        </p:nvGrpSpPr>
        <p:grpSpPr bwMode="auto">
          <a:xfrm>
            <a:off x="4448175" y="4800600"/>
            <a:ext cx="349250" cy="152400"/>
            <a:chOff x="2736" y="3456"/>
            <a:chExt cx="192" cy="96"/>
          </a:xfrm>
        </p:grpSpPr>
        <p:sp>
          <p:nvSpPr>
            <p:cNvPr id="587840" name="Line 64"/>
            <p:cNvSpPr>
              <a:spLocks noChangeShapeType="1"/>
            </p:cNvSpPr>
            <p:nvPr/>
          </p:nvSpPr>
          <p:spPr bwMode="auto">
            <a:xfrm>
              <a:off x="2736" y="3456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41" name="Line 65"/>
            <p:cNvSpPr>
              <a:spLocks noChangeShapeType="1"/>
            </p:cNvSpPr>
            <p:nvPr/>
          </p:nvSpPr>
          <p:spPr bwMode="auto">
            <a:xfrm>
              <a:off x="2784" y="350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42" name="Line 66"/>
            <p:cNvSpPr>
              <a:spLocks noChangeShapeType="1"/>
            </p:cNvSpPr>
            <p:nvPr/>
          </p:nvSpPr>
          <p:spPr bwMode="auto">
            <a:xfrm>
              <a:off x="2808" y="3552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7843" name="Line 67"/>
          <p:cNvSpPr>
            <a:spLocks noChangeShapeType="1"/>
          </p:cNvSpPr>
          <p:nvPr/>
        </p:nvSpPr>
        <p:spPr bwMode="auto">
          <a:xfrm>
            <a:off x="4610100" y="4278313"/>
            <a:ext cx="0" cy="509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587844" name="Text Box 68"/>
          <p:cNvSpPr txBox="1">
            <a:spLocks noChangeArrowheads="1"/>
          </p:cNvSpPr>
          <p:nvPr/>
        </p:nvSpPr>
        <p:spPr bwMode="auto">
          <a:xfrm>
            <a:off x="3159125" y="37211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DUT</a:t>
            </a:r>
          </a:p>
        </p:txBody>
      </p:sp>
      <p:sp>
        <p:nvSpPr>
          <p:cNvPr id="587845" name="Text Box 69"/>
          <p:cNvSpPr txBox="1">
            <a:spLocks noChangeArrowheads="1"/>
          </p:cNvSpPr>
          <p:nvPr/>
        </p:nvSpPr>
        <p:spPr bwMode="auto">
          <a:xfrm>
            <a:off x="3530600" y="4254500"/>
            <a:ext cx="9144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600" b="0">
                <a:effectLst/>
              </a:rPr>
              <a:t>-0.85V</a:t>
            </a:r>
            <a:endParaRPr lang="en-US" altLang="en-US" sz="1600" b="0" baseline="-25000">
              <a:effectLst/>
            </a:endParaRPr>
          </a:p>
        </p:txBody>
      </p:sp>
      <p:sp>
        <p:nvSpPr>
          <p:cNvPr id="587846" name="Oval 70"/>
          <p:cNvSpPr>
            <a:spLocks noChangeArrowheads="1"/>
          </p:cNvSpPr>
          <p:nvPr/>
        </p:nvSpPr>
        <p:spPr bwMode="auto">
          <a:xfrm>
            <a:off x="3429000" y="3228975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7847" name="Line 71"/>
          <p:cNvSpPr>
            <a:spLocks noChangeShapeType="1"/>
          </p:cNvSpPr>
          <p:nvPr/>
        </p:nvSpPr>
        <p:spPr bwMode="auto">
          <a:xfrm flipV="1">
            <a:off x="3489325" y="3314700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587848" name="Line 72"/>
          <p:cNvSpPr>
            <a:spLocks noChangeShapeType="1"/>
          </p:cNvSpPr>
          <p:nvPr/>
        </p:nvSpPr>
        <p:spPr bwMode="auto">
          <a:xfrm flipV="1">
            <a:off x="3492500" y="4127500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587849" name="Oval 73"/>
          <p:cNvSpPr>
            <a:spLocks noChangeArrowheads="1"/>
          </p:cNvSpPr>
          <p:nvPr/>
        </p:nvSpPr>
        <p:spPr bwMode="auto">
          <a:xfrm>
            <a:off x="3429000" y="438150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7850" name="Text Box 74"/>
          <p:cNvSpPr txBox="1">
            <a:spLocks noChangeArrowheads="1"/>
          </p:cNvSpPr>
          <p:nvPr/>
        </p:nvSpPr>
        <p:spPr bwMode="auto">
          <a:xfrm>
            <a:off x="2971800" y="22098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Min Supply</a:t>
            </a:r>
          </a:p>
        </p:txBody>
      </p:sp>
      <p:sp>
        <p:nvSpPr>
          <p:cNvPr id="587851" name="Rectangle 75"/>
          <p:cNvSpPr>
            <a:spLocks noChangeArrowheads="1"/>
          </p:cNvSpPr>
          <p:nvPr/>
        </p:nvSpPr>
        <p:spPr bwMode="auto">
          <a:xfrm>
            <a:off x="4495800" y="1676400"/>
            <a:ext cx="449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08585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42875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177165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effectLst/>
              </a:rPr>
              <a:t>PSRR = </a:t>
            </a:r>
            <a:r>
              <a:rPr lang="en-US" altLang="en-US" b="0">
                <a:effectLst/>
                <a:cs typeface="Arial" pitchFamily="34" charset="0"/>
              </a:rPr>
              <a:t>ΔV</a:t>
            </a:r>
            <a:r>
              <a:rPr lang="en-US" altLang="en-US" b="0" baseline="-25000">
                <a:effectLst/>
                <a:cs typeface="Arial" pitchFamily="34" charset="0"/>
              </a:rPr>
              <a:t>OS </a:t>
            </a:r>
            <a:r>
              <a:rPr lang="en-US" altLang="en-US" b="0">
                <a:effectLst/>
                <a:cs typeface="Arial" pitchFamily="34" charset="0"/>
              </a:rPr>
              <a:t>/ ΔV</a:t>
            </a:r>
            <a:r>
              <a:rPr lang="en-US" altLang="en-US" b="0" baseline="-25000">
                <a:effectLst/>
                <a:cs typeface="Arial" pitchFamily="34" charset="0"/>
              </a:rPr>
              <a:t>S</a:t>
            </a:r>
            <a:endParaRPr lang="en-US" altLang="en-US" b="0">
              <a:effectLst/>
            </a:endParaRPr>
          </a:p>
        </p:txBody>
      </p:sp>
      <p:sp>
        <p:nvSpPr>
          <p:cNvPr id="587852" name="Text Box 76"/>
          <p:cNvSpPr txBox="1">
            <a:spLocks noChangeArrowheads="1"/>
          </p:cNvSpPr>
          <p:nvPr/>
        </p:nvSpPr>
        <p:spPr bwMode="auto">
          <a:xfrm>
            <a:off x="4729163" y="2679700"/>
            <a:ext cx="869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999 R1</a:t>
            </a:r>
          </a:p>
        </p:txBody>
      </p:sp>
      <p:sp>
        <p:nvSpPr>
          <p:cNvPr id="587853" name="Oval 77"/>
          <p:cNvSpPr>
            <a:spLocks noChangeArrowheads="1"/>
          </p:cNvSpPr>
          <p:nvPr/>
        </p:nvSpPr>
        <p:spPr bwMode="auto">
          <a:xfrm>
            <a:off x="2657475" y="303847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  <p:sp>
        <p:nvSpPr>
          <p:cNvPr id="587854" name="Oval 78"/>
          <p:cNvSpPr>
            <a:spLocks noChangeArrowheads="1"/>
          </p:cNvSpPr>
          <p:nvPr/>
        </p:nvSpPr>
        <p:spPr bwMode="auto">
          <a:xfrm>
            <a:off x="6096000" y="406717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  <p:sp>
        <p:nvSpPr>
          <p:cNvPr id="587855" name="Oval 79"/>
          <p:cNvSpPr>
            <a:spLocks noChangeArrowheads="1"/>
          </p:cNvSpPr>
          <p:nvPr/>
        </p:nvSpPr>
        <p:spPr bwMode="auto">
          <a:xfrm>
            <a:off x="6305550" y="406717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  <p:sp>
        <p:nvSpPr>
          <p:cNvPr id="587856" name="Text Box 80"/>
          <p:cNvSpPr txBox="1">
            <a:spLocks noChangeArrowheads="1"/>
          </p:cNvSpPr>
          <p:nvPr/>
        </p:nvSpPr>
        <p:spPr bwMode="auto">
          <a:xfrm>
            <a:off x="5334000" y="1066800"/>
            <a:ext cx="306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>
                <a:effectLst>
                  <a:outerShdw blurRad="38100" dist="38100" dir="2700000" algn="tl">
                    <a:srgbClr val="C0C0C0"/>
                  </a:outerShdw>
                </a:effectLst>
              </a:rPr>
              <a:t>PSRR test part 1 of 2</a:t>
            </a:r>
          </a:p>
        </p:txBody>
      </p:sp>
      <p:sp>
        <p:nvSpPr>
          <p:cNvPr id="587857" name="Text Box 81"/>
          <p:cNvSpPr txBox="1">
            <a:spLocks noChangeArrowheads="1"/>
          </p:cNvSpPr>
          <p:nvPr/>
        </p:nvSpPr>
        <p:spPr bwMode="auto">
          <a:xfrm>
            <a:off x="2806700" y="3832225"/>
            <a:ext cx="258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587858" name="Text Box 82"/>
          <p:cNvSpPr txBox="1">
            <a:spLocks noChangeArrowheads="1"/>
          </p:cNvSpPr>
          <p:nvPr/>
        </p:nvSpPr>
        <p:spPr bwMode="auto">
          <a:xfrm>
            <a:off x="2481263" y="3810000"/>
            <a:ext cx="227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587859" name="Text Box 83"/>
          <p:cNvSpPr txBox="1">
            <a:spLocks noChangeArrowheads="1"/>
          </p:cNvSpPr>
          <p:nvPr/>
        </p:nvSpPr>
        <p:spPr bwMode="auto">
          <a:xfrm>
            <a:off x="5029200" y="39624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</a:p>
        </p:txBody>
      </p:sp>
    </p:spTree>
    <p:extLst>
      <p:ext uri="{BB962C8B-B14F-4D97-AF65-F5344CB8AC3E}">
        <p14:creationId xmlns:p14="http://schemas.microsoft.com/office/powerpoint/2010/main" val="110634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Power Supply Rejection Ratio</a:t>
            </a:r>
          </a:p>
        </p:txBody>
      </p:sp>
      <p:sp>
        <p:nvSpPr>
          <p:cNvPr id="588803" name="Text Box 3"/>
          <p:cNvSpPr txBox="1">
            <a:spLocks noChangeArrowheads="1"/>
          </p:cNvSpPr>
          <p:nvPr/>
        </p:nvSpPr>
        <p:spPr bwMode="auto">
          <a:xfrm>
            <a:off x="5981700" y="4178300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400" b="0">
                <a:effectLst/>
              </a:rPr>
              <a:t>1000·V</a:t>
            </a:r>
            <a:r>
              <a:rPr lang="en-US" altLang="en-US" sz="1400" b="0" baseline="-25000">
                <a:effectLst/>
              </a:rPr>
              <a:t>OS</a:t>
            </a:r>
            <a:endParaRPr lang="en-US" altLang="en-US" sz="1600" b="0">
              <a:effectLst/>
            </a:endParaRPr>
          </a:p>
        </p:txBody>
      </p:sp>
      <p:grpSp>
        <p:nvGrpSpPr>
          <p:cNvPr id="588804" name="Group 4"/>
          <p:cNvGrpSpPr>
            <a:grpSpLocks/>
          </p:cNvGrpSpPr>
          <p:nvPr/>
        </p:nvGrpSpPr>
        <p:grpSpPr bwMode="auto">
          <a:xfrm rot="5400000">
            <a:off x="4940300" y="2932113"/>
            <a:ext cx="177800" cy="304800"/>
            <a:chOff x="4496" y="720"/>
            <a:chExt cx="258" cy="586"/>
          </a:xfrm>
        </p:grpSpPr>
        <p:sp>
          <p:nvSpPr>
            <p:cNvPr id="588805" name="Line 5"/>
            <p:cNvSpPr>
              <a:spLocks noChangeShapeType="1"/>
            </p:cNvSpPr>
            <p:nvPr/>
          </p:nvSpPr>
          <p:spPr bwMode="auto">
            <a:xfrm>
              <a:off x="4510" y="768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06" name="Line 6"/>
            <p:cNvSpPr>
              <a:spLocks noChangeShapeType="1"/>
            </p:cNvSpPr>
            <p:nvPr/>
          </p:nvSpPr>
          <p:spPr bwMode="auto">
            <a:xfrm>
              <a:off x="4512" y="969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07" name="Line 7"/>
            <p:cNvSpPr>
              <a:spLocks noChangeShapeType="1"/>
            </p:cNvSpPr>
            <p:nvPr/>
          </p:nvSpPr>
          <p:spPr bwMode="auto">
            <a:xfrm flipH="1">
              <a:off x="4496" y="1073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08" name="Line 8"/>
            <p:cNvSpPr>
              <a:spLocks noChangeShapeType="1"/>
            </p:cNvSpPr>
            <p:nvPr/>
          </p:nvSpPr>
          <p:spPr bwMode="auto">
            <a:xfrm flipH="1">
              <a:off x="4622" y="1256"/>
              <a:ext cx="122" cy="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09" name="Line 9"/>
            <p:cNvSpPr>
              <a:spLocks noChangeShapeType="1"/>
            </p:cNvSpPr>
            <p:nvPr/>
          </p:nvSpPr>
          <p:spPr bwMode="auto">
            <a:xfrm flipH="1">
              <a:off x="4496" y="864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10" name="Line 10"/>
            <p:cNvSpPr>
              <a:spLocks noChangeShapeType="1"/>
            </p:cNvSpPr>
            <p:nvPr/>
          </p:nvSpPr>
          <p:spPr bwMode="auto">
            <a:xfrm>
              <a:off x="4510" y="1168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11" name="Line 11"/>
            <p:cNvSpPr>
              <a:spLocks noChangeShapeType="1"/>
            </p:cNvSpPr>
            <p:nvPr/>
          </p:nvSpPr>
          <p:spPr bwMode="auto">
            <a:xfrm flipH="1">
              <a:off x="4528" y="720"/>
              <a:ext cx="122" cy="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8812" name="Group 12"/>
          <p:cNvGrpSpPr>
            <a:grpSpLocks/>
          </p:cNvGrpSpPr>
          <p:nvPr/>
        </p:nvGrpSpPr>
        <p:grpSpPr bwMode="auto">
          <a:xfrm rot="5400000">
            <a:off x="2222500" y="2933700"/>
            <a:ext cx="177800" cy="304800"/>
            <a:chOff x="4496" y="720"/>
            <a:chExt cx="258" cy="586"/>
          </a:xfrm>
        </p:grpSpPr>
        <p:sp>
          <p:nvSpPr>
            <p:cNvPr id="588813" name="Line 13"/>
            <p:cNvSpPr>
              <a:spLocks noChangeShapeType="1"/>
            </p:cNvSpPr>
            <p:nvPr/>
          </p:nvSpPr>
          <p:spPr bwMode="auto">
            <a:xfrm>
              <a:off x="4510" y="768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14" name="Line 14"/>
            <p:cNvSpPr>
              <a:spLocks noChangeShapeType="1"/>
            </p:cNvSpPr>
            <p:nvPr/>
          </p:nvSpPr>
          <p:spPr bwMode="auto">
            <a:xfrm>
              <a:off x="4512" y="969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15" name="Line 15"/>
            <p:cNvSpPr>
              <a:spLocks noChangeShapeType="1"/>
            </p:cNvSpPr>
            <p:nvPr/>
          </p:nvSpPr>
          <p:spPr bwMode="auto">
            <a:xfrm flipH="1">
              <a:off x="4496" y="1073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16" name="Line 16"/>
            <p:cNvSpPr>
              <a:spLocks noChangeShapeType="1"/>
            </p:cNvSpPr>
            <p:nvPr/>
          </p:nvSpPr>
          <p:spPr bwMode="auto">
            <a:xfrm flipH="1">
              <a:off x="4622" y="1256"/>
              <a:ext cx="122" cy="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17" name="Line 17"/>
            <p:cNvSpPr>
              <a:spLocks noChangeShapeType="1"/>
            </p:cNvSpPr>
            <p:nvPr/>
          </p:nvSpPr>
          <p:spPr bwMode="auto">
            <a:xfrm flipH="1">
              <a:off x="4496" y="864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18" name="Line 18"/>
            <p:cNvSpPr>
              <a:spLocks noChangeShapeType="1"/>
            </p:cNvSpPr>
            <p:nvPr/>
          </p:nvSpPr>
          <p:spPr bwMode="auto">
            <a:xfrm>
              <a:off x="4510" y="1168"/>
              <a:ext cx="24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19" name="Line 19"/>
            <p:cNvSpPr>
              <a:spLocks noChangeShapeType="1"/>
            </p:cNvSpPr>
            <p:nvPr/>
          </p:nvSpPr>
          <p:spPr bwMode="auto">
            <a:xfrm flipH="1">
              <a:off x="4528" y="720"/>
              <a:ext cx="122" cy="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8820" name="Line 20"/>
          <p:cNvSpPr>
            <a:spLocks noChangeShapeType="1"/>
          </p:cNvSpPr>
          <p:nvPr/>
        </p:nvSpPr>
        <p:spPr bwMode="auto">
          <a:xfrm>
            <a:off x="3889375" y="3878263"/>
            <a:ext cx="10287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8821" name="Line 21"/>
          <p:cNvSpPr>
            <a:spLocks noChangeShapeType="1"/>
          </p:cNvSpPr>
          <p:nvPr/>
        </p:nvSpPr>
        <p:spPr bwMode="auto">
          <a:xfrm>
            <a:off x="3287713" y="3081338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8822" name="Line 22"/>
          <p:cNvSpPr>
            <a:spLocks noChangeShapeType="1"/>
          </p:cNvSpPr>
          <p:nvPr/>
        </p:nvSpPr>
        <p:spPr bwMode="auto">
          <a:xfrm>
            <a:off x="2463800" y="3079750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8823" name="Line 23"/>
          <p:cNvSpPr>
            <a:spLocks noChangeShapeType="1"/>
          </p:cNvSpPr>
          <p:nvPr/>
        </p:nvSpPr>
        <p:spPr bwMode="auto">
          <a:xfrm>
            <a:off x="2692400" y="3073400"/>
            <a:ext cx="0" cy="55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8824" name="Line 24"/>
          <p:cNvSpPr>
            <a:spLocks noChangeShapeType="1"/>
          </p:cNvSpPr>
          <p:nvPr/>
        </p:nvSpPr>
        <p:spPr bwMode="auto">
          <a:xfrm flipH="1">
            <a:off x="2692400" y="3625850"/>
            <a:ext cx="368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8825" name="Line 25"/>
          <p:cNvSpPr>
            <a:spLocks noChangeShapeType="1"/>
          </p:cNvSpPr>
          <p:nvPr/>
        </p:nvSpPr>
        <p:spPr bwMode="auto">
          <a:xfrm flipH="1">
            <a:off x="1778000" y="3073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8826" name="Line 26"/>
          <p:cNvSpPr>
            <a:spLocks noChangeShapeType="1"/>
          </p:cNvSpPr>
          <p:nvPr/>
        </p:nvSpPr>
        <p:spPr bwMode="auto">
          <a:xfrm>
            <a:off x="1778000" y="3073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8827" name="Group 27"/>
          <p:cNvGrpSpPr>
            <a:grpSpLocks/>
          </p:cNvGrpSpPr>
          <p:nvPr/>
        </p:nvGrpSpPr>
        <p:grpSpPr bwMode="auto">
          <a:xfrm>
            <a:off x="1600200" y="3302000"/>
            <a:ext cx="349250" cy="152400"/>
            <a:chOff x="2736" y="3456"/>
            <a:chExt cx="192" cy="96"/>
          </a:xfrm>
        </p:grpSpPr>
        <p:sp>
          <p:nvSpPr>
            <p:cNvPr id="588828" name="Line 28"/>
            <p:cNvSpPr>
              <a:spLocks noChangeShapeType="1"/>
            </p:cNvSpPr>
            <p:nvPr/>
          </p:nvSpPr>
          <p:spPr bwMode="auto">
            <a:xfrm>
              <a:off x="2736" y="3456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29" name="Line 29"/>
            <p:cNvSpPr>
              <a:spLocks noChangeShapeType="1"/>
            </p:cNvSpPr>
            <p:nvPr/>
          </p:nvSpPr>
          <p:spPr bwMode="auto">
            <a:xfrm>
              <a:off x="2784" y="350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30" name="Line 30"/>
            <p:cNvSpPr>
              <a:spLocks noChangeShapeType="1"/>
            </p:cNvSpPr>
            <p:nvPr/>
          </p:nvSpPr>
          <p:spPr bwMode="auto">
            <a:xfrm>
              <a:off x="2808" y="3552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8831" name="Group 31"/>
          <p:cNvGrpSpPr>
            <a:grpSpLocks/>
          </p:cNvGrpSpPr>
          <p:nvPr/>
        </p:nvGrpSpPr>
        <p:grpSpPr bwMode="auto">
          <a:xfrm>
            <a:off x="2133600" y="4597400"/>
            <a:ext cx="349250" cy="152400"/>
            <a:chOff x="2736" y="3456"/>
            <a:chExt cx="192" cy="96"/>
          </a:xfrm>
        </p:grpSpPr>
        <p:sp>
          <p:nvSpPr>
            <p:cNvPr id="588832" name="Line 32"/>
            <p:cNvSpPr>
              <a:spLocks noChangeShapeType="1"/>
            </p:cNvSpPr>
            <p:nvPr/>
          </p:nvSpPr>
          <p:spPr bwMode="auto">
            <a:xfrm>
              <a:off x="2736" y="3456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33" name="Line 33"/>
            <p:cNvSpPr>
              <a:spLocks noChangeShapeType="1"/>
            </p:cNvSpPr>
            <p:nvPr/>
          </p:nvSpPr>
          <p:spPr bwMode="auto">
            <a:xfrm>
              <a:off x="2784" y="350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34" name="Line 34"/>
            <p:cNvSpPr>
              <a:spLocks noChangeShapeType="1"/>
            </p:cNvSpPr>
            <p:nvPr/>
          </p:nvSpPr>
          <p:spPr bwMode="auto">
            <a:xfrm>
              <a:off x="2808" y="3552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8835" name="Group 35"/>
          <p:cNvGrpSpPr>
            <a:grpSpLocks/>
          </p:cNvGrpSpPr>
          <p:nvPr/>
        </p:nvGrpSpPr>
        <p:grpSpPr bwMode="auto">
          <a:xfrm>
            <a:off x="3060700" y="3378200"/>
            <a:ext cx="838200" cy="990600"/>
            <a:chOff x="3408" y="2016"/>
            <a:chExt cx="528" cy="624"/>
          </a:xfrm>
        </p:grpSpPr>
        <p:sp>
          <p:nvSpPr>
            <p:cNvPr id="588836" name="AutoShape 36"/>
            <p:cNvSpPr>
              <a:spLocks noChangeArrowheads="1"/>
            </p:cNvSpPr>
            <p:nvPr/>
          </p:nvSpPr>
          <p:spPr bwMode="auto">
            <a:xfrm rot="5400000" flipH="1">
              <a:off x="3360" y="2064"/>
              <a:ext cx="624" cy="52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8837" name="Group 37"/>
            <p:cNvGrpSpPr>
              <a:grpSpLocks/>
            </p:cNvGrpSpPr>
            <p:nvPr/>
          </p:nvGrpSpPr>
          <p:grpSpPr bwMode="auto">
            <a:xfrm>
              <a:off x="3440" y="2392"/>
              <a:ext cx="96" cy="96"/>
              <a:chOff x="3744" y="3216"/>
              <a:chExt cx="288" cy="288"/>
            </a:xfrm>
          </p:grpSpPr>
          <p:sp>
            <p:nvSpPr>
              <p:cNvPr id="588838" name="Line 38"/>
              <p:cNvSpPr>
                <a:spLocks noChangeShapeType="1"/>
              </p:cNvSpPr>
              <p:nvPr/>
            </p:nvSpPr>
            <p:spPr bwMode="auto">
              <a:xfrm>
                <a:off x="388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69696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8839" name="Line 39"/>
              <p:cNvSpPr>
                <a:spLocks noChangeShapeType="1"/>
              </p:cNvSpPr>
              <p:nvPr/>
            </p:nvSpPr>
            <p:spPr bwMode="auto">
              <a:xfrm>
                <a:off x="3744" y="336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69696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8840" name="Line 40"/>
            <p:cNvSpPr>
              <a:spLocks noChangeShapeType="1"/>
            </p:cNvSpPr>
            <p:nvPr/>
          </p:nvSpPr>
          <p:spPr bwMode="auto">
            <a:xfrm>
              <a:off x="3440" y="218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8841" name="Line 41"/>
          <p:cNvSpPr>
            <a:spLocks noChangeShapeType="1"/>
          </p:cNvSpPr>
          <p:nvPr/>
        </p:nvSpPr>
        <p:spPr bwMode="auto">
          <a:xfrm>
            <a:off x="2314575" y="4064000"/>
            <a:ext cx="1588" cy="542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8842" name="Text Box 42"/>
          <p:cNvSpPr txBox="1">
            <a:spLocks noChangeArrowheads="1"/>
          </p:cNvSpPr>
          <p:nvPr/>
        </p:nvSpPr>
        <p:spPr bwMode="auto">
          <a:xfrm>
            <a:off x="2120900" y="27305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</a:p>
        </p:txBody>
      </p:sp>
      <p:sp>
        <p:nvSpPr>
          <p:cNvPr id="588843" name="Text Box 43"/>
          <p:cNvSpPr txBox="1">
            <a:spLocks noChangeArrowheads="1"/>
          </p:cNvSpPr>
          <p:nvPr/>
        </p:nvSpPr>
        <p:spPr bwMode="auto">
          <a:xfrm>
            <a:off x="4729163" y="2679700"/>
            <a:ext cx="869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999 R1</a:t>
            </a:r>
          </a:p>
        </p:txBody>
      </p:sp>
      <p:grpSp>
        <p:nvGrpSpPr>
          <p:cNvPr id="588844" name="Group 44"/>
          <p:cNvGrpSpPr>
            <a:grpSpLocks/>
          </p:cNvGrpSpPr>
          <p:nvPr/>
        </p:nvGrpSpPr>
        <p:grpSpPr bwMode="auto">
          <a:xfrm flipV="1">
            <a:off x="4926013" y="3609975"/>
            <a:ext cx="836612" cy="990600"/>
            <a:chOff x="3408" y="2016"/>
            <a:chExt cx="528" cy="624"/>
          </a:xfrm>
        </p:grpSpPr>
        <p:sp>
          <p:nvSpPr>
            <p:cNvPr id="588845" name="AutoShape 45"/>
            <p:cNvSpPr>
              <a:spLocks noChangeArrowheads="1"/>
            </p:cNvSpPr>
            <p:nvPr/>
          </p:nvSpPr>
          <p:spPr bwMode="auto">
            <a:xfrm rot="5400000" flipH="1">
              <a:off x="3360" y="2064"/>
              <a:ext cx="624" cy="52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8846" name="Group 46"/>
            <p:cNvGrpSpPr>
              <a:grpSpLocks/>
            </p:cNvGrpSpPr>
            <p:nvPr/>
          </p:nvGrpSpPr>
          <p:grpSpPr bwMode="auto">
            <a:xfrm>
              <a:off x="3440" y="2392"/>
              <a:ext cx="96" cy="96"/>
              <a:chOff x="3744" y="3216"/>
              <a:chExt cx="288" cy="288"/>
            </a:xfrm>
          </p:grpSpPr>
          <p:sp>
            <p:nvSpPr>
              <p:cNvPr id="588847" name="Line 47"/>
              <p:cNvSpPr>
                <a:spLocks noChangeShapeType="1"/>
              </p:cNvSpPr>
              <p:nvPr/>
            </p:nvSpPr>
            <p:spPr bwMode="auto">
              <a:xfrm>
                <a:off x="388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69696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8848" name="Line 48"/>
              <p:cNvSpPr>
                <a:spLocks noChangeShapeType="1"/>
              </p:cNvSpPr>
              <p:nvPr/>
            </p:nvSpPr>
            <p:spPr bwMode="auto">
              <a:xfrm>
                <a:off x="3744" y="336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69696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8849" name="Line 49"/>
            <p:cNvSpPr>
              <a:spLocks noChangeShapeType="1"/>
            </p:cNvSpPr>
            <p:nvPr/>
          </p:nvSpPr>
          <p:spPr bwMode="auto">
            <a:xfrm>
              <a:off x="3440" y="218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8850" name="Line 50"/>
          <p:cNvSpPr>
            <a:spLocks noChangeShapeType="1"/>
          </p:cNvSpPr>
          <p:nvPr/>
        </p:nvSpPr>
        <p:spPr bwMode="auto">
          <a:xfrm flipV="1">
            <a:off x="6134100" y="3071813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852" name="Line 52"/>
          <p:cNvSpPr>
            <a:spLocks noChangeShapeType="1"/>
          </p:cNvSpPr>
          <p:nvPr/>
        </p:nvSpPr>
        <p:spPr bwMode="auto">
          <a:xfrm>
            <a:off x="6022975" y="3081338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853" name="Line 53"/>
          <p:cNvSpPr>
            <a:spLocks noChangeShapeType="1"/>
          </p:cNvSpPr>
          <p:nvPr/>
        </p:nvSpPr>
        <p:spPr bwMode="auto">
          <a:xfrm flipV="1">
            <a:off x="6134100" y="3184525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854" name="Line 54"/>
          <p:cNvSpPr>
            <a:spLocks noChangeShapeType="1"/>
          </p:cNvSpPr>
          <p:nvPr/>
        </p:nvSpPr>
        <p:spPr bwMode="auto">
          <a:xfrm flipH="1" flipV="1">
            <a:off x="4592638" y="4279900"/>
            <a:ext cx="328612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855" name="Text Box 55"/>
          <p:cNvSpPr txBox="1">
            <a:spLocks noChangeArrowheads="1"/>
          </p:cNvSpPr>
          <p:nvPr/>
        </p:nvSpPr>
        <p:spPr bwMode="auto">
          <a:xfrm>
            <a:off x="3559175" y="1784350"/>
            <a:ext cx="9144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600" b="0">
                <a:effectLst/>
              </a:rPr>
              <a:t>+3.25V</a:t>
            </a:r>
            <a:endParaRPr lang="en-US" altLang="en-US" sz="1600" b="0" baseline="-25000">
              <a:effectLst/>
            </a:endParaRPr>
          </a:p>
        </p:txBody>
      </p:sp>
      <p:sp>
        <p:nvSpPr>
          <p:cNvPr id="588856" name="Oval 56"/>
          <p:cNvSpPr>
            <a:spLocks noChangeArrowheads="1"/>
          </p:cNvSpPr>
          <p:nvPr/>
        </p:nvSpPr>
        <p:spPr bwMode="auto">
          <a:xfrm>
            <a:off x="2638425" y="3927475"/>
            <a:ext cx="250825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8857" name="Text Box 57"/>
          <p:cNvSpPr txBox="1">
            <a:spLocks noChangeArrowheads="1"/>
          </p:cNvSpPr>
          <p:nvPr/>
        </p:nvSpPr>
        <p:spPr bwMode="auto">
          <a:xfrm>
            <a:off x="2562225" y="3937000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b="0">
                <a:effectLst/>
              </a:rPr>
              <a:t>V</a:t>
            </a:r>
            <a:r>
              <a:rPr lang="en-US" altLang="en-US" b="0" baseline="-25000">
                <a:effectLst/>
              </a:rPr>
              <a:t>OS</a:t>
            </a:r>
          </a:p>
        </p:txBody>
      </p:sp>
      <p:sp>
        <p:nvSpPr>
          <p:cNvPr id="588858" name="Line 58"/>
          <p:cNvSpPr>
            <a:spLocks noChangeShapeType="1"/>
          </p:cNvSpPr>
          <p:nvPr/>
        </p:nvSpPr>
        <p:spPr bwMode="auto">
          <a:xfrm>
            <a:off x="5657850" y="3081338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859" name="Line 59"/>
          <p:cNvSpPr>
            <a:spLocks noChangeShapeType="1"/>
          </p:cNvSpPr>
          <p:nvPr/>
        </p:nvSpPr>
        <p:spPr bwMode="auto">
          <a:xfrm>
            <a:off x="3609975" y="3081338"/>
            <a:ext cx="1257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860" name="Line 60"/>
          <p:cNvSpPr>
            <a:spLocks noChangeShapeType="1"/>
          </p:cNvSpPr>
          <p:nvPr/>
        </p:nvSpPr>
        <p:spPr bwMode="auto">
          <a:xfrm>
            <a:off x="5200650" y="308133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861" name="Line 61"/>
          <p:cNvSpPr>
            <a:spLocks noChangeShapeType="1"/>
          </p:cNvSpPr>
          <p:nvPr/>
        </p:nvSpPr>
        <p:spPr bwMode="auto">
          <a:xfrm>
            <a:off x="2314575" y="4054475"/>
            <a:ext cx="309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862" name="Line 62"/>
          <p:cNvSpPr>
            <a:spLocks noChangeShapeType="1"/>
          </p:cNvSpPr>
          <p:nvPr/>
        </p:nvSpPr>
        <p:spPr bwMode="auto">
          <a:xfrm>
            <a:off x="2882900" y="4064000"/>
            <a:ext cx="174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8863" name="Group 63"/>
          <p:cNvGrpSpPr>
            <a:grpSpLocks/>
          </p:cNvGrpSpPr>
          <p:nvPr/>
        </p:nvGrpSpPr>
        <p:grpSpPr bwMode="auto">
          <a:xfrm>
            <a:off x="4438650" y="4800600"/>
            <a:ext cx="349250" cy="152400"/>
            <a:chOff x="2736" y="3456"/>
            <a:chExt cx="192" cy="96"/>
          </a:xfrm>
        </p:grpSpPr>
        <p:sp>
          <p:nvSpPr>
            <p:cNvPr id="588864" name="Line 64"/>
            <p:cNvSpPr>
              <a:spLocks noChangeShapeType="1"/>
            </p:cNvSpPr>
            <p:nvPr/>
          </p:nvSpPr>
          <p:spPr bwMode="auto">
            <a:xfrm>
              <a:off x="2736" y="3456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65" name="Line 65"/>
            <p:cNvSpPr>
              <a:spLocks noChangeShapeType="1"/>
            </p:cNvSpPr>
            <p:nvPr/>
          </p:nvSpPr>
          <p:spPr bwMode="auto">
            <a:xfrm>
              <a:off x="2784" y="3504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66" name="Line 66"/>
            <p:cNvSpPr>
              <a:spLocks noChangeShapeType="1"/>
            </p:cNvSpPr>
            <p:nvPr/>
          </p:nvSpPr>
          <p:spPr bwMode="auto">
            <a:xfrm>
              <a:off x="2808" y="3552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8867" name="Line 67"/>
          <p:cNvSpPr>
            <a:spLocks noChangeShapeType="1"/>
          </p:cNvSpPr>
          <p:nvPr/>
        </p:nvSpPr>
        <p:spPr bwMode="auto">
          <a:xfrm>
            <a:off x="4610100" y="4278313"/>
            <a:ext cx="0" cy="509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588868" name="Text Box 68"/>
          <p:cNvSpPr txBox="1">
            <a:spLocks noChangeArrowheads="1"/>
          </p:cNvSpPr>
          <p:nvPr/>
        </p:nvSpPr>
        <p:spPr bwMode="auto">
          <a:xfrm>
            <a:off x="3159125" y="37211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DUT</a:t>
            </a:r>
          </a:p>
        </p:txBody>
      </p:sp>
      <p:sp>
        <p:nvSpPr>
          <p:cNvPr id="588869" name="Text Box 69"/>
          <p:cNvSpPr txBox="1">
            <a:spLocks noChangeArrowheads="1"/>
          </p:cNvSpPr>
          <p:nvPr/>
        </p:nvSpPr>
        <p:spPr bwMode="auto">
          <a:xfrm>
            <a:off x="3603625" y="5764213"/>
            <a:ext cx="9144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600" b="0">
                <a:effectLst/>
              </a:rPr>
              <a:t>-2.25V</a:t>
            </a:r>
            <a:endParaRPr lang="en-US" altLang="en-US" sz="1600" b="0" baseline="-25000">
              <a:effectLst/>
            </a:endParaRPr>
          </a:p>
        </p:txBody>
      </p:sp>
      <p:sp>
        <p:nvSpPr>
          <p:cNvPr id="588870" name="Oval 70"/>
          <p:cNvSpPr>
            <a:spLocks noChangeArrowheads="1"/>
          </p:cNvSpPr>
          <p:nvPr/>
        </p:nvSpPr>
        <p:spPr bwMode="auto">
          <a:xfrm>
            <a:off x="3429000" y="190500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8871" name="Line 71"/>
          <p:cNvSpPr>
            <a:spLocks noChangeShapeType="1"/>
          </p:cNvSpPr>
          <p:nvPr/>
        </p:nvSpPr>
        <p:spPr bwMode="auto">
          <a:xfrm flipV="1">
            <a:off x="3489325" y="1997075"/>
            <a:ext cx="0" cy="16224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588872" name="Line 72"/>
          <p:cNvSpPr>
            <a:spLocks noChangeShapeType="1"/>
          </p:cNvSpPr>
          <p:nvPr/>
        </p:nvSpPr>
        <p:spPr bwMode="auto">
          <a:xfrm flipH="1" flipV="1">
            <a:off x="3492500" y="4127500"/>
            <a:ext cx="4763" cy="17621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588873" name="Oval 73"/>
          <p:cNvSpPr>
            <a:spLocks noChangeArrowheads="1"/>
          </p:cNvSpPr>
          <p:nvPr/>
        </p:nvSpPr>
        <p:spPr bwMode="auto">
          <a:xfrm>
            <a:off x="3441700" y="586740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8874" name="Text Box 74"/>
          <p:cNvSpPr txBox="1">
            <a:spLocks noChangeArrowheads="1"/>
          </p:cNvSpPr>
          <p:nvPr/>
        </p:nvSpPr>
        <p:spPr bwMode="auto">
          <a:xfrm>
            <a:off x="2962275" y="11430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Max Supply</a:t>
            </a:r>
          </a:p>
        </p:txBody>
      </p:sp>
      <p:sp>
        <p:nvSpPr>
          <p:cNvPr id="588875" name="Rectangle 75"/>
          <p:cNvSpPr>
            <a:spLocks noChangeArrowheads="1"/>
          </p:cNvSpPr>
          <p:nvPr/>
        </p:nvSpPr>
        <p:spPr bwMode="auto">
          <a:xfrm>
            <a:off x="4495800" y="1676400"/>
            <a:ext cx="449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08585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42875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177165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effectLst/>
              </a:rPr>
              <a:t>PSRR = </a:t>
            </a:r>
            <a:r>
              <a:rPr lang="en-US" altLang="en-US" b="0">
                <a:effectLst/>
                <a:cs typeface="Arial" pitchFamily="34" charset="0"/>
              </a:rPr>
              <a:t>ΔV</a:t>
            </a:r>
            <a:r>
              <a:rPr lang="en-US" altLang="en-US" b="0" baseline="-25000">
                <a:effectLst/>
                <a:cs typeface="Arial" pitchFamily="34" charset="0"/>
              </a:rPr>
              <a:t>OS </a:t>
            </a:r>
            <a:r>
              <a:rPr lang="en-US" altLang="en-US" b="0">
                <a:effectLst/>
                <a:cs typeface="Arial" pitchFamily="34" charset="0"/>
              </a:rPr>
              <a:t>/ ΔV</a:t>
            </a:r>
            <a:r>
              <a:rPr lang="en-US" altLang="en-US" b="0" baseline="-25000">
                <a:effectLst/>
                <a:cs typeface="Arial" pitchFamily="34" charset="0"/>
              </a:rPr>
              <a:t>S</a:t>
            </a:r>
            <a:endParaRPr lang="en-US" altLang="en-US" b="0">
              <a:effectLst/>
            </a:endParaRPr>
          </a:p>
        </p:txBody>
      </p:sp>
      <p:sp>
        <p:nvSpPr>
          <p:cNvPr id="588876" name="Oval 76"/>
          <p:cNvSpPr>
            <a:spLocks noChangeArrowheads="1"/>
          </p:cNvSpPr>
          <p:nvPr/>
        </p:nvSpPr>
        <p:spPr bwMode="auto">
          <a:xfrm>
            <a:off x="2657475" y="303847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  <p:sp>
        <p:nvSpPr>
          <p:cNvPr id="588877" name="Line 77"/>
          <p:cNvSpPr>
            <a:spLocks noChangeShapeType="1"/>
          </p:cNvSpPr>
          <p:nvPr/>
        </p:nvSpPr>
        <p:spPr bwMode="auto">
          <a:xfrm flipV="1">
            <a:off x="5770563" y="4097338"/>
            <a:ext cx="538162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878" name="Oval 78"/>
          <p:cNvSpPr>
            <a:spLocks noChangeArrowheads="1"/>
          </p:cNvSpPr>
          <p:nvPr/>
        </p:nvSpPr>
        <p:spPr bwMode="auto">
          <a:xfrm>
            <a:off x="6096000" y="406717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  <p:sp>
        <p:nvSpPr>
          <p:cNvPr id="588879" name="Oval 79"/>
          <p:cNvSpPr>
            <a:spLocks noChangeArrowheads="1"/>
          </p:cNvSpPr>
          <p:nvPr/>
        </p:nvSpPr>
        <p:spPr bwMode="auto">
          <a:xfrm>
            <a:off x="6305550" y="4067175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  <p:sp>
        <p:nvSpPr>
          <p:cNvPr id="588880" name="Text Box 80"/>
          <p:cNvSpPr txBox="1">
            <a:spLocks noChangeArrowheads="1"/>
          </p:cNvSpPr>
          <p:nvPr/>
        </p:nvSpPr>
        <p:spPr bwMode="auto">
          <a:xfrm>
            <a:off x="5334000" y="1066800"/>
            <a:ext cx="306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>
                <a:effectLst>
                  <a:outerShdw blurRad="38100" dist="38100" dir="2700000" algn="tl">
                    <a:srgbClr val="C0C0C0"/>
                  </a:outerShdw>
                </a:effectLst>
              </a:rPr>
              <a:t>PSRR test part 2 of 2</a:t>
            </a:r>
          </a:p>
        </p:txBody>
      </p:sp>
      <p:sp>
        <p:nvSpPr>
          <p:cNvPr id="588881" name="Text Box 81"/>
          <p:cNvSpPr txBox="1">
            <a:spLocks noChangeArrowheads="1"/>
          </p:cNvSpPr>
          <p:nvPr/>
        </p:nvSpPr>
        <p:spPr bwMode="auto">
          <a:xfrm>
            <a:off x="2797175" y="3811588"/>
            <a:ext cx="258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588882" name="Text Box 82"/>
          <p:cNvSpPr txBox="1">
            <a:spLocks noChangeArrowheads="1"/>
          </p:cNvSpPr>
          <p:nvPr/>
        </p:nvSpPr>
        <p:spPr bwMode="auto">
          <a:xfrm>
            <a:off x="2471738" y="3789363"/>
            <a:ext cx="227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588883" name="Text Box 83"/>
          <p:cNvSpPr txBox="1">
            <a:spLocks noChangeArrowheads="1"/>
          </p:cNvSpPr>
          <p:nvPr/>
        </p:nvSpPr>
        <p:spPr bwMode="auto">
          <a:xfrm>
            <a:off x="5029200" y="39624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</a:p>
        </p:txBody>
      </p:sp>
    </p:spTree>
    <p:extLst>
      <p:ext uri="{BB962C8B-B14F-4D97-AF65-F5344CB8AC3E}">
        <p14:creationId xmlns:p14="http://schemas.microsoft.com/office/powerpoint/2010/main" val="7991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Power Supply Rejection Ratio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3124200" y="12954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altLang="en-US" sz="20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OS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vs. V</a:t>
            </a:r>
            <a:r>
              <a:rPr lang="en-US" altLang="en-US" sz="20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 rot="5358200">
            <a:off x="1987550" y="3346450"/>
            <a:ext cx="99218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/>
          <a:lstStyle/>
          <a:p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altLang="en-US" sz="18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OS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μV)</a:t>
            </a:r>
            <a:endParaRPr lang="en-US" altLang="en-US" sz="1800" baseline="-25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3733800" y="5486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Total Supply Voltage</a:t>
            </a:r>
          </a:p>
        </p:txBody>
      </p:sp>
      <p:grpSp>
        <p:nvGrpSpPr>
          <p:cNvPr id="558097" name="Group 17"/>
          <p:cNvGrpSpPr>
            <a:grpSpLocks/>
          </p:cNvGrpSpPr>
          <p:nvPr/>
        </p:nvGrpSpPr>
        <p:grpSpPr bwMode="auto">
          <a:xfrm>
            <a:off x="2895600" y="2057400"/>
            <a:ext cx="4191000" cy="2895600"/>
            <a:chOff x="2160" y="1248"/>
            <a:chExt cx="2640" cy="1824"/>
          </a:xfrm>
        </p:grpSpPr>
        <p:sp>
          <p:nvSpPr>
            <p:cNvPr id="558098" name="Rectangle 18"/>
            <p:cNvSpPr>
              <a:spLocks noChangeArrowheads="1"/>
            </p:cNvSpPr>
            <p:nvPr/>
          </p:nvSpPr>
          <p:spPr bwMode="auto">
            <a:xfrm>
              <a:off x="2160" y="1248"/>
              <a:ext cx="2640" cy="1824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99" name="Line 19"/>
            <p:cNvSpPr>
              <a:spLocks noChangeShapeType="1"/>
            </p:cNvSpPr>
            <p:nvPr/>
          </p:nvSpPr>
          <p:spPr bwMode="auto">
            <a:xfrm>
              <a:off x="2160" y="2832"/>
              <a:ext cx="2640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0" name="Line 20"/>
            <p:cNvSpPr>
              <a:spLocks noChangeShapeType="1"/>
            </p:cNvSpPr>
            <p:nvPr/>
          </p:nvSpPr>
          <p:spPr bwMode="auto">
            <a:xfrm>
              <a:off x="2160" y="1722"/>
              <a:ext cx="2640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1" name="Line 21"/>
            <p:cNvSpPr>
              <a:spLocks noChangeShapeType="1"/>
            </p:cNvSpPr>
            <p:nvPr/>
          </p:nvSpPr>
          <p:spPr bwMode="auto">
            <a:xfrm>
              <a:off x="2160" y="2370"/>
              <a:ext cx="2640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2" name="Line 22"/>
            <p:cNvSpPr>
              <a:spLocks noChangeShapeType="1"/>
            </p:cNvSpPr>
            <p:nvPr/>
          </p:nvSpPr>
          <p:spPr bwMode="auto">
            <a:xfrm>
              <a:off x="2160" y="1938"/>
              <a:ext cx="2640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3" name="Line 23"/>
            <p:cNvSpPr>
              <a:spLocks noChangeShapeType="1"/>
            </p:cNvSpPr>
            <p:nvPr/>
          </p:nvSpPr>
          <p:spPr bwMode="auto">
            <a:xfrm>
              <a:off x="2160" y="2598"/>
              <a:ext cx="2640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4" name="Line 24"/>
            <p:cNvSpPr>
              <a:spLocks noChangeShapeType="1"/>
            </p:cNvSpPr>
            <p:nvPr/>
          </p:nvSpPr>
          <p:spPr bwMode="auto">
            <a:xfrm>
              <a:off x="2160" y="2160"/>
              <a:ext cx="2640" cy="0"/>
            </a:xfrm>
            <a:prstGeom prst="line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5" name="Line 25"/>
            <p:cNvSpPr>
              <a:spLocks noChangeShapeType="1"/>
            </p:cNvSpPr>
            <p:nvPr/>
          </p:nvSpPr>
          <p:spPr bwMode="auto">
            <a:xfrm>
              <a:off x="2160" y="1488"/>
              <a:ext cx="2640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6" name="Line 26"/>
            <p:cNvSpPr>
              <a:spLocks noChangeShapeType="1"/>
            </p:cNvSpPr>
            <p:nvPr/>
          </p:nvSpPr>
          <p:spPr bwMode="auto">
            <a:xfrm>
              <a:off x="3480" y="1248"/>
              <a:ext cx="0" cy="18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7" name="Line 27"/>
            <p:cNvSpPr>
              <a:spLocks noChangeShapeType="1"/>
            </p:cNvSpPr>
            <p:nvPr/>
          </p:nvSpPr>
          <p:spPr bwMode="auto">
            <a:xfrm>
              <a:off x="3738" y="1248"/>
              <a:ext cx="0" cy="1824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8" name="Line 28"/>
            <p:cNvSpPr>
              <a:spLocks noChangeShapeType="1"/>
            </p:cNvSpPr>
            <p:nvPr/>
          </p:nvSpPr>
          <p:spPr bwMode="auto">
            <a:xfrm>
              <a:off x="3996" y="1248"/>
              <a:ext cx="0" cy="1824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09" name="Line 29"/>
            <p:cNvSpPr>
              <a:spLocks noChangeShapeType="1"/>
            </p:cNvSpPr>
            <p:nvPr/>
          </p:nvSpPr>
          <p:spPr bwMode="auto">
            <a:xfrm>
              <a:off x="3216" y="1248"/>
              <a:ext cx="0" cy="1824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10" name="Line 30"/>
            <p:cNvSpPr>
              <a:spLocks noChangeShapeType="1"/>
            </p:cNvSpPr>
            <p:nvPr/>
          </p:nvSpPr>
          <p:spPr bwMode="auto">
            <a:xfrm>
              <a:off x="2976" y="1248"/>
              <a:ext cx="0" cy="1824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11" name="Line 31"/>
            <p:cNvSpPr>
              <a:spLocks noChangeShapeType="1"/>
            </p:cNvSpPr>
            <p:nvPr/>
          </p:nvSpPr>
          <p:spPr bwMode="auto">
            <a:xfrm>
              <a:off x="4260" y="1248"/>
              <a:ext cx="0" cy="1824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12" name="Line 32"/>
            <p:cNvSpPr>
              <a:spLocks noChangeShapeType="1"/>
            </p:cNvSpPr>
            <p:nvPr/>
          </p:nvSpPr>
          <p:spPr bwMode="auto">
            <a:xfrm>
              <a:off x="4530" y="1248"/>
              <a:ext cx="0" cy="1824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13" name="Line 33"/>
            <p:cNvSpPr>
              <a:spLocks noChangeShapeType="1"/>
            </p:cNvSpPr>
            <p:nvPr/>
          </p:nvSpPr>
          <p:spPr bwMode="auto">
            <a:xfrm>
              <a:off x="2448" y="1248"/>
              <a:ext cx="0" cy="1824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14" name="Line 34"/>
            <p:cNvSpPr>
              <a:spLocks noChangeShapeType="1"/>
            </p:cNvSpPr>
            <p:nvPr/>
          </p:nvSpPr>
          <p:spPr bwMode="auto">
            <a:xfrm>
              <a:off x="2706" y="1248"/>
              <a:ext cx="0" cy="1824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8115" name="Freeform 35"/>
          <p:cNvSpPr>
            <a:spLocks/>
          </p:cNvSpPr>
          <p:nvPr/>
        </p:nvSpPr>
        <p:spPr bwMode="auto">
          <a:xfrm>
            <a:off x="3810000" y="2362200"/>
            <a:ext cx="3276600" cy="2590800"/>
          </a:xfrm>
          <a:custGeom>
            <a:avLst/>
            <a:gdLst>
              <a:gd name="T0" fmla="*/ 1920 w 1920"/>
              <a:gd name="T1" fmla="*/ 0 h 1104"/>
              <a:gd name="T2" fmla="*/ 1488 w 1920"/>
              <a:gd name="T3" fmla="*/ 192 h 1104"/>
              <a:gd name="T4" fmla="*/ 288 w 1920"/>
              <a:gd name="T5" fmla="*/ 384 h 1104"/>
              <a:gd name="T6" fmla="*/ 0 w 1920"/>
              <a:gd name="T7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20" h="1104">
                <a:moveTo>
                  <a:pt x="1920" y="0"/>
                </a:moveTo>
                <a:cubicBezTo>
                  <a:pt x="1840" y="64"/>
                  <a:pt x="1760" y="128"/>
                  <a:pt x="1488" y="192"/>
                </a:cubicBezTo>
                <a:cubicBezTo>
                  <a:pt x="1216" y="256"/>
                  <a:pt x="536" y="232"/>
                  <a:pt x="288" y="384"/>
                </a:cubicBezTo>
                <a:cubicBezTo>
                  <a:pt x="40" y="536"/>
                  <a:pt x="40" y="976"/>
                  <a:pt x="0" y="1104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8118" name="Text Box 38"/>
          <p:cNvSpPr txBox="1">
            <a:spLocks noChangeArrowheads="1"/>
          </p:cNvSpPr>
          <p:nvPr/>
        </p:nvSpPr>
        <p:spPr bwMode="auto">
          <a:xfrm>
            <a:off x="4648200" y="4114800"/>
            <a:ext cx="2209800" cy="5381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Operation “falling out”</a:t>
            </a:r>
          </a:p>
          <a:p>
            <a:pPr>
              <a:lnSpc>
                <a:spcPct val="80000"/>
              </a:lnSpc>
            </a:pPr>
            <a:r>
              <a:rPr lang="en-US" alt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at low voltage.</a:t>
            </a:r>
          </a:p>
        </p:txBody>
      </p:sp>
      <p:sp>
        <p:nvSpPr>
          <p:cNvPr id="558119" name="Text Box 39"/>
          <p:cNvSpPr txBox="1">
            <a:spLocks noChangeArrowheads="1"/>
          </p:cNvSpPr>
          <p:nvPr/>
        </p:nvSpPr>
        <p:spPr bwMode="auto">
          <a:xfrm>
            <a:off x="6686550" y="3305175"/>
            <a:ext cx="16002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“Soft” breakdown at high voltage.</a:t>
            </a:r>
          </a:p>
        </p:txBody>
      </p:sp>
      <p:sp>
        <p:nvSpPr>
          <p:cNvPr id="558120" name="Line 40"/>
          <p:cNvSpPr>
            <a:spLocks noChangeShapeType="1"/>
          </p:cNvSpPr>
          <p:nvPr/>
        </p:nvSpPr>
        <p:spPr bwMode="auto">
          <a:xfrm flipH="1" flipV="1">
            <a:off x="4038600" y="3657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558121" name="Line 41"/>
          <p:cNvSpPr>
            <a:spLocks noChangeShapeType="1"/>
          </p:cNvSpPr>
          <p:nvPr/>
        </p:nvSpPr>
        <p:spPr bwMode="auto">
          <a:xfrm flipH="1" flipV="1">
            <a:off x="6629400" y="27432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558122" name="Text Box 42"/>
          <p:cNvSpPr txBox="1">
            <a:spLocks noChangeArrowheads="1"/>
          </p:cNvSpPr>
          <p:nvPr/>
        </p:nvSpPr>
        <p:spPr bwMode="auto">
          <a:xfrm>
            <a:off x="2743200" y="4953000"/>
            <a:ext cx="4524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1          2         3          4           5          6</a:t>
            </a:r>
          </a:p>
        </p:txBody>
      </p:sp>
    </p:spTree>
    <p:extLst>
      <p:ext uri="{BB962C8B-B14F-4D97-AF65-F5344CB8AC3E}">
        <p14:creationId xmlns:p14="http://schemas.microsoft.com/office/powerpoint/2010/main" val="3226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Power Supply Rejection Ratio</a:t>
            </a:r>
          </a:p>
        </p:txBody>
      </p:sp>
      <p:sp>
        <p:nvSpPr>
          <p:cNvPr id="566290" name="Text Box 18"/>
          <p:cNvSpPr txBox="1">
            <a:spLocks noChangeArrowheads="1"/>
          </p:cNvSpPr>
          <p:nvPr/>
        </p:nvSpPr>
        <p:spPr bwMode="auto">
          <a:xfrm>
            <a:off x="6019800" y="3657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PSRR = Δ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altLang="en-US" sz="20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OS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altLang="en-US" sz="20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566292" name="Text Box 20"/>
          <p:cNvSpPr txBox="1">
            <a:spLocks noChangeArrowheads="1"/>
          </p:cNvSpPr>
          <p:nvPr/>
        </p:nvSpPr>
        <p:spPr bwMode="auto">
          <a:xfrm>
            <a:off x="2209800" y="5881688"/>
            <a:ext cx="259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Total Supply Voltage</a:t>
            </a:r>
          </a:p>
        </p:txBody>
      </p:sp>
      <p:sp>
        <p:nvSpPr>
          <p:cNvPr id="566321" name="Text Box 49"/>
          <p:cNvSpPr txBox="1">
            <a:spLocks noChangeArrowheads="1"/>
          </p:cNvSpPr>
          <p:nvPr/>
        </p:nvSpPr>
        <p:spPr bwMode="auto">
          <a:xfrm>
            <a:off x="1219200" y="5334000"/>
            <a:ext cx="4522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1          2         3          4                       6</a:t>
            </a:r>
          </a:p>
        </p:txBody>
      </p:sp>
      <p:grpSp>
        <p:nvGrpSpPr>
          <p:cNvPr id="566327" name="Group 55"/>
          <p:cNvGrpSpPr>
            <a:grpSpLocks/>
          </p:cNvGrpSpPr>
          <p:nvPr/>
        </p:nvGrpSpPr>
        <p:grpSpPr bwMode="auto">
          <a:xfrm>
            <a:off x="228600" y="1219200"/>
            <a:ext cx="8686800" cy="1003300"/>
            <a:chOff x="154" y="624"/>
            <a:chExt cx="5472" cy="632"/>
          </a:xfrm>
        </p:grpSpPr>
        <p:pic>
          <p:nvPicPr>
            <p:cNvPr id="566324" name="Picture 52"/>
            <p:cNvPicPr>
              <a:picLocks noChangeAspect="1" noChangeArrowheads="1"/>
            </p:cNvPicPr>
            <p:nvPr/>
          </p:nvPicPr>
          <p:blipFill>
            <a:blip r:embed="rId3">
              <a:lum bright="-2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624"/>
              <a:ext cx="5448" cy="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6326" name="Picture 54"/>
            <p:cNvPicPr>
              <a:picLocks noChangeAspect="1" noChangeArrowheads="1"/>
            </p:cNvPicPr>
            <p:nvPr/>
          </p:nvPicPr>
          <p:blipFill>
            <a:blip r:embed="rId4">
              <a:lum bright="-2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" y="1152"/>
              <a:ext cx="5472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66328" name="Rectangle 56"/>
          <p:cNvSpPr>
            <a:spLocks noChangeArrowheads="1"/>
          </p:cNvSpPr>
          <p:nvPr/>
        </p:nvSpPr>
        <p:spPr bwMode="auto">
          <a:xfrm>
            <a:off x="1295400" y="990600"/>
            <a:ext cx="6245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effectLst/>
              </a:rPr>
              <a:t>At TA = +25°C, RL = 10kW connected to VS/2 and VOUT = VS/2, unless otherwise noted.</a:t>
            </a:r>
          </a:p>
        </p:txBody>
      </p:sp>
      <p:grpSp>
        <p:nvGrpSpPr>
          <p:cNvPr id="566330" name="Group 58"/>
          <p:cNvGrpSpPr>
            <a:grpSpLocks/>
          </p:cNvGrpSpPr>
          <p:nvPr/>
        </p:nvGrpSpPr>
        <p:grpSpPr bwMode="auto">
          <a:xfrm>
            <a:off x="609600" y="2181225"/>
            <a:ext cx="4953000" cy="3686175"/>
            <a:chOff x="384" y="1374"/>
            <a:chExt cx="3120" cy="2322"/>
          </a:xfrm>
        </p:grpSpPr>
        <p:sp>
          <p:nvSpPr>
            <p:cNvPr id="566291" name="Text Box 19"/>
            <p:cNvSpPr txBox="1">
              <a:spLocks noChangeArrowheads="1"/>
            </p:cNvSpPr>
            <p:nvPr/>
          </p:nvSpPr>
          <p:spPr bwMode="auto">
            <a:xfrm rot="5358200">
              <a:off x="196" y="2348"/>
              <a:ext cx="6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/>
            <a:lstStyle/>
            <a:p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1800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OS</a:t>
              </a: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</a:t>
              </a: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μV)</a:t>
              </a:r>
              <a:endParaRPr lang="en-US" altLang="en-US" sz="1800" baseline="-250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566293" name="Group 21"/>
            <p:cNvGrpSpPr>
              <a:grpSpLocks/>
            </p:cNvGrpSpPr>
            <p:nvPr/>
          </p:nvGrpSpPr>
          <p:grpSpPr bwMode="auto">
            <a:xfrm>
              <a:off x="864" y="1536"/>
              <a:ext cx="2640" cy="1824"/>
              <a:chOff x="2160" y="1248"/>
              <a:chExt cx="2640" cy="1824"/>
            </a:xfrm>
          </p:grpSpPr>
          <p:sp>
            <p:nvSpPr>
              <p:cNvPr id="566294" name="Rectangle 22"/>
              <p:cNvSpPr>
                <a:spLocks noChangeArrowheads="1"/>
              </p:cNvSpPr>
              <p:nvPr/>
            </p:nvSpPr>
            <p:spPr bwMode="auto">
              <a:xfrm>
                <a:off x="2160" y="1248"/>
                <a:ext cx="2640" cy="1824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295" name="Line 23"/>
              <p:cNvSpPr>
                <a:spLocks noChangeShapeType="1"/>
              </p:cNvSpPr>
              <p:nvPr/>
            </p:nvSpPr>
            <p:spPr bwMode="auto">
              <a:xfrm>
                <a:off x="2160" y="2832"/>
                <a:ext cx="2640" cy="0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296" name="Line 24"/>
              <p:cNvSpPr>
                <a:spLocks noChangeShapeType="1"/>
              </p:cNvSpPr>
              <p:nvPr/>
            </p:nvSpPr>
            <p:spPr bwMode="auto">
              <a:xfrm>
                <a:off x="2160" y="1722"/>
                <a:ext cx="2640" cy="0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297" name="Line 25"/>
              <p:cNvSpPr>
                <a:spLocks noChangeShapeType="1"/>
              </p:cNvSpPr>
              <p:nvPr/>
            </p:nvSpPr>
            <p:spPr bwMode="auto">
              <a:xfrm>
                <a:off x="2160" y="2370"/>
                <a:ext cx="2640" cy="0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298" name="Line 26"/>
              <p:cNvSpPr>
                <a:spLocks noChangeShapeType="1"/>
              </p:cNvSpPr>
              <p:nvPr/>
            </p:nvSpPr>
            <p:spPr bwMode="auto">
              <a:xfrm>
                <a:off x="2160" y="1938"/>
                <a:ext cx="2640" cy="0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299" name="Line 27"/>
              <p:cNvSpPr>
                <a:spLocks noChangeShapeType="1"/>
              </p:cNvSpPr>
              <p:nvPr/>
            </p:nvSpPr>
            <p:spPr bwMode="auto">
              <a:xfrm>
                <a:off x="2160" y="2598"/>
                <a:ext cx="2640" cy="0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0" name="Line 28"/>
              <p:cNvSpPr>
                <a:spLocks noChangeShapeType="1"/>
              </p:cNvSpPr>
              <p:nvPr/>
            </p:nvSpPr>
            <p:spPr bwMode="auto">
              <a:xfrm>
                <a:off x="2160" y="2160"/>
                <a:ext cx="2640" cy="0"/>
              </a:xfrm>
              <a:prstGeom prst="line">
                <a:avLst/>
              </a:prstGeom>
              <a:noFill/>
              <a:ln w="158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1" name="Line 29"/>
              <p:cNvSpPr>
                <a:spLocks noChangeShapeType="1"/>
              </p:cNvSpPr>
              <p:nvPr/>
            </p:nvSpPr>
            <p:spPr bwMode="auto">
              <a:xfrm>
                <a:off x="2160" y="1488"/>
                <a:ext cx="2640" cy="0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2" name="Line 30"/>
              <p:cNvSpPr>
                <a:spLocks noChangeShapeType="1"/>
              </p:cNvSpPr>
              <p:nvPr/>
            </p:nvSpPr>
            <p:spPr bwMode="auto">
              <a:xfrm>
                <a:off x="3480" y="1248"/>
                <a:ext cx="0" cy="182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3" name="Line 31"/>
              <p:cNvSpPr>
                <a:spLocks noChangeShapeType="1"/>
              </p:cNvSpPr>
              <p:nvPr/>
            </p:nvSpPr>
            <p:spPr bwMode="auto">
              <a:xfrm>
                <a:off x="3738" y="1248"/>
                <a:ext cx="0" cy="1824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4" name="Line 32"/>
              <p:cNvSpPr>
                <a:spLocks noChangeShapeType="1"/>
              </p:cNvSpPr>
              <p:nvPr/>
            </p:nvSpPr>
            <p:spPr bwMode="auto">
              <a:xfrm>
                <a:off x="3996" y="1248"/>
                <a:ext cx="0" cy="1824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5" name="Line 33"/>
              <p:cNvSpPr>
                <a:spLocks noChangeShapeType="1"/>
              </p:cNvSpPr>
              <p:nvPr/>
            </p:nvSpPr>
            <p:spPr bwMode="auto">
              <a:xfrm>
                <a:off x="3216" y="1248"/>
                <a:ext cx="0" cy="1824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6" name="Line 34"/>
              <p:cNvSpPr>
                <a:spLocks noChangeShapeType="1"/>
              </p:cNvSpPr>
              <p:nvPr/>
            </p:nvSpPr>
            <p:spPr bwMode="auto">
              <a:xfrm>
                <a:off x="2976" y="1248"/>
                <a:ext cx="0" cy="1824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7" name="Line 35"/>
              <p:cNvSpPr>
                <a:spLocks noChangeShapeType="1"/>
              </p:cNvSpPr>
              <p:nvPr/>
            </p:nvSpPr>
            <p:spPr bwMode="auto">
              <a:xfrm>
                <a:off x="4260" y="1248"/>
                <a:ext cx="0" cy="1824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8" name="Line 36"/>
              <p:cNvSpPr>
                <a:spLocks noChangeShapeType="1"/>
              </p:cNvSpPr>
              <p:nvPr/>
            </p:nvSpPr>
            <p:spPr bwMode="auto">
              <a:xfrm>
                <a:off x="4530" y="1248"/>
                <a:ext cx="0" cy="1824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09" name="Line 37"/>
              <p:cNvSpPr>
                <a:spLocks noChangeShapeType="1"/>
              </p:cNvSpPr>
              <p:nvPr/>
            </p:nvSpPr>
            <p:spPr bwMode="auto">
              <a:xfrm>
                <a:off x="2448" y="1248"/>
                <a:ext cx="0" cy="1824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310" name="Line 38"/>
              <p:cNvSpPr>
                <a:spLocks noChangeShapeType="1"/>
              </p:cNvSpPr>
              <p:nvPr/>
            </p:nvSpPr>
            <p:spPr bwMode="auto">
              <a:xfrm>
                <a:off x="2706" y="1248"/>
                <a:ext cx="0" cy="1824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6311" name="Freeform 39"/>
            <p:cNvSpPr>
              <a:spLocks/>
            </p:cNvSpPr>
            <p:nvPr/>
          </p:nvSpPr>
          <p:spPr bwMode="auto">
            <a:xfrm>
              <a:off x="1440" y="1728"/>
              <a:ext cx="2064" cy="1632"/>
            </a:xfrm>
            <a:custGeom>
              <a:avLst/>
              <a:gdLst>
                <a:gd name="T0" fmla="*/ 1920 w 1920"/>
                <a:gd name="T1" fmla="*/ 0 h 1104"/>
                <a:gd name="T2" fmla="*/ 1488 w 1920"/>
                <a:gd name="T3" fmla="*/ 192 h 1104"/>
                <a:gd name="T4" fmla="*/ 288 w 1920"/>
                <a:gd name="T5" fmla="*/ 384 h 1104"/>
                <a:gd name="T6" fmla="*/ 0 w 1920"/>
                <a:gd name="T7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0" h="1104">
                  <a:moveTo>
                    <a:pt x="1920" y="0"/>
                  </a:moveTo>
                  <a:cubicBezTo>
                    <a:pt x="1840" y="64"/>
                    <a:pt x="1760" y="128"/>
                    <a:pt x="1488" y="192"/>
                  </a:cubicBezTo>
                  <a:cubicBezTo>
                    <a:pt x="1216" y="256"/>
                    <a:pt x="536" y="232"/>
                    <a:pt x="288" y="384"/>
                  </a:cubicBezTo>
                  <a:cubicBezTo>
                    <a:pt x="40" y="536"/>
                    <a:pt x="40" y="976"/>
                    <a:pt x="0" y="1104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314" name="Line 42"/>
            <p:cNvSpPr>
              <a:spLocks noChangeShapeType="1"/>
            </p:cNvSpPr>
            <p:nvPr/>
          </p:nvSpPr>
          <p:spPr bwMode="auto">
            <a:xfrm flipV="1">
              <a:off x="2966" y="2031"/>
              <a:ext cx="0" cy="13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endParaRPr lang="en-US"/>
            </a:p>
          </p:txBody>
        </p:sp>
        <p:sp>
          <p:nvSpPr>
            <p:cNvPr id="566315" name="Text Box 43"/>
            <p:cNvSpPr txBox="1">
              <a:spLocks noChangeArrowheads="1"/>
            </p:cNvSpPr>
            <p:nvPr/>
          </p:nvSpPr>
          <p:spPr bwMode="auto">
            <a:xfrm>
              <a:off x="2808" y="3453"/>
              <a:ext cx="44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40000"/>
                </a:lnSpc>
              </a:pPr>
              <a:r>
                <a:rPr lang="en-US" alt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Max</a:t>
              </a:r>
            </a:p>
            <a:p>
              <a:pPr>
                <a:lnSpc>
                  <a:spcPct val="40000"/>
                </a:lnSpc>
              </a:pPr>
              <a:r>
                <a:rPr lang="en-US" alt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Vs</a:t>
              </a:r>
            </a:p>
          </p:txBody>
        </p:sp>
        <p:sp>
          <p:nvSpPr>
            <p:cNvPr id="566316" name="Line 44"/>
            <p:cNvSpPr>
              <a:spLocks noChangeShapeType="1"/>
            </p:cNvSpPr>
            <p:nvPr/>
          </p:nvSpPr>
          <p:spPr bwMode="auto">
            <a:xfrm flipH="1" flipV="1">
              <a:off x="1592" y="2555"/>
              <a:ext cx="4" cy="8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endParaRPr lang="en-US"/>
            </a:p>
          </p:txBody>
        </p:sp>
        <p:sp>
          <p:nvSpPr>
            <p:cNvPr id="566317" name="Text Box 45"/>
            <p:cNvSpPr txBox="1">
              <a:spLocks noChangeArrowheads="1"/>
            </p:cNvSpPr>
            <p:nvPr/>
          </p:nvSpPr>
          <p:spPr bwMode="auto">
            <a:xfrm>
              <a:off x="1440" y="3463"/>
              <a:ext cx="44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40000"/>
                </a:lnSpc>
              </a:pPr>
              <a:r>
                <a:rPr lang="en-US" alt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Min</a:t>
              </a:r>
            </a:p>
            <a:p>
              <a:pPr>
                <a:lnSpc>
                  <a:spcPct val="40000"/>
                </a:lnSpc>
              </a:pPr>
              <a:r>
                <a:rPr lang="en-US" alt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Vs</a:t>
              </a:r>
            </a:p>
          </p:txBody>
        </p:sp>
        <p:sp>
          <p:nvSpPr>
            <p:cNvPr id="566318" name="Line 46"/>
            <p:cNvSpPr>
              <a:spLocks noChangeShapeType="1"/>
            </p:cNvSpPr>
            <p:nvPr/>
          </p:nvSpPr>
          <p:spPr bwMode="auto">
            <a:xfrm flipV="1">
              <a:off x="1584" y="2016"/>
              <a:ext cx="1392" cy="528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6319" name="Text Box 47"/>
            <p:cNvSpPr txBox="1">
              <a:spLocks noChangeArrowheads="1"/>
            </p:cNvSpPr>
            <p:nvPr/>
          </p:nvSpPr>
          <p:spPr bwMode="auto">
            <a:xfrm>
              <a:off x="960" y="1648"/>
              <a:ext cx="1008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PSRR is slope over end-points.</a:t>
              </a:r>
            </a:p>
          </p:txBody>
        </p:sp>
        <p:sp>
          <p:nvSpPr>
            <p:cNvPr id="566320" name="Line 48"/>
            <p:cNvSpPr>
              <a:spLocks noChangeShapeType="1"/>
            </p:cNvSpPr>
            <p:nvPr/>
          </p:nvSpPr>
          <p:spPr bwMode="auto">
            <a:xfrm>
              <a:off x="1800" y="1955"/>
              <a:ext cx="312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endParaRPr lang="en-US"/>
            </a:p>
          </p:txBody>
        </p:sp>
        <p:sp>
          <p:nvSpPr>
            <p:cNvPr id="566329" name="Text Box 57"/>
            <p:cNvSpPr txBox="1">
              <a:spLocks noChangeArrowheads="1"/>
            </p:cNvSpPr>
            <p:nvPr/>
          </p:nvSpPr>
          <p:spPr bwMode="auto">
            <a:xfrm>
              <a:off x="510" y="1374"/>
              <a:ext cx="373" cy="2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120</a:t>
              </a:r>
            </a:p>
            <a:p>
              <a:r>
                <a:rPr lang="en-US" alt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90</a:t>
              </a:r>
            </a:p>
            <a:p>
              <a:r>
                <a:rPr lang="en-US" alt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60</a:t>
              </a:r>
            </a:p>
            <a:p>
              <a:r>
                <a:rPr lang="en-US" alt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30</a:t>
              </a:r>
            </a:p>
            <a:p>
              <a:r>
                <a:rPr lang="en-US" alt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0</a:t>
              </a:r>
            </a:p>
            <a:p>
              <a:r>
                <a:rPr lang="en-US" alt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-30</a:t>
              </a:r>
            </a:p>
            <a:p>
              <a:r>
                <a:rPr lang="en-US" alt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-60</a:t>
              </a:r>
            </a:p>
            <a:p>
              <a:r>
                <a:rPr lang="en-US" alt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-90</a:t>
              </a:r>
            </a:p>
            <a:p>
              <a:r>
                <a:rPr lang="en-US" alt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-120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8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_Standard_PowerPoint_v7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TI_Standard_PowerPoint_v7</Template>
  <TotalTime>2</TotalTime>
  <Words>240</Words>
  <Application>Microsoft Office PowerPoint</Application>
  <PresentationFormat>On-screen Show (4:3)</PresentationFormat>
  <Paragraphs>68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TI_Standard_PowerPoint_v7</vt:lpstr>
      <vt:lpstr>Two op amp measurement loop </vt:lpstr>
      <vt:lpstr>Power Supply Rejection Ratio</vt:lpstr>
      <vt:lpstr>Power Supply Rejection Ratio</vt:lpstr>
      <vt:lpstr>Power Supply Rejection Ratio</vt:lpstr>
      <vt:lpstr>Power Supply Rejection Ratio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op amp measurement loop </dc:title>
  <dc:creator>Kuehl, Thomas</dc:creator>
  <cp:lastModifiedBy>Kuehl, Thomas</cp:lastModifiedBy>
  <cp:revision>1</cp:revision>
  <dcterms:created xsi:type="dcterms:W3CDTF">2017-06-12T17:54:37Z</dcterms:created>
  <dcterms:modified xsi:type="dcterms:W3CDTF">2017-06-12T17:57:26Z</dcterms:modified>
</cp:coreProperties>
</file>