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4" r:id="rId2"/>
    <p:sldId id="268" r:id="rId3"/>
    <p:sldId id="269" r:id="rId4"/>
    <p:sldId id="270" r:id="rId5"/>
    <p:sldId id="271" r:id="rId6"/>
    <p:sldId id="272" r:id="rId7"/>
    <p:sldId id="273" r:id="rId8"/>
  </p:sldIdLst>
  <p:sldSz cx="10972800" cy="6172200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65" autoAdjust="0"/>
    <p:restoredTop sz="94598" autoAdjust="0"/>
  </p:normalViewPr>
  <p:slideViewPr>
    <p:cSldViewPr snapToGrid="0">
      <p:cViewPr>
        <p:scale>
          <a:sx n="75" d="100"/>
          <a:sy n="75" d="100"/>
        </p:scale>
        <p:origin x="-1450" y="-456"/>
      </p:cViewPr>
      <p:guideLst>
        <p:guide orient="horz" pos="1944"/>
        <p:guide pos="345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89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77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1375166">
              <a:defRPr/>
            </a:pPr>
            <a:r>
              <a:rPr lang="en-US" dirty="0" smtClean="0"/>
              <a:t>Hello, and welcome to the presentation for the TI Precision Lab supplement for op amp input offset voltage (VOS) and input bias current</a:t>
            </a:r>
            <a:r>
              <a:rPr lang="en-US" baseline="0" dirty="0" smtClean="0"/>
              <a:t> (IB)</a:t>
            </a:r>
            <a:r>
              <a:rPr lang="en-US" dirty="0" smtClean="0"/>
              <a:t>.</a:t>
            </a:r>
            <a:r>
              <a:rPr lang="en-US" baseline="0" dirty="0" smtClean="0"/>
              <a:t> This lab will walk through detailed calculations, SPICE simulations, and real-world measurements that greatly help to reinforce the concepts established in the op amp VOS and IB lecture.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610A66-7AD7-41F4-8B5C-DE104783780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the next part of the lab, we’ll repeat the same procedure as experiment 1, but this time with 5k</a:t>
            </a:r>
            <a:r>
              <a:rPr lang="el-GR" dirty="0" smtClean="0">
                <a:latin typeface="Arial"/>
                <a:cs typeface="Arial"/>
              </a:rPr>
              <a:t>Ω</a:t>
            </a:r>
            <a:r>
              <a:rPr lang="en-US" dirty="0" smtClean="0">
                <a:latin typeface="Arial"/>
                <a:cs typeface="Arial"/>
              </a:rPr>
              <a:t> of input resistance. This will emphasize the effects of input bias current, IB.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DCE8F-393C-4486-963D-E96CD33D32A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52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shown in the schematic, jumper JMP15 shorting the positive input of U5 to ground is now</a:t>
            </a:r>
            <a:r>
              <a:rPr lang="en-US" baseline="0" dirty="0" smtClean="0"/>
              <a:t> removed. Jumper JMP14 is now installed in order to connect the positive input of U5 to a 5k</a:t>
            </a:r>
            <a:r>
              <a:rPr lang="el-GR" baseline="0" dirty="0" smtClean="0">
                <a:latin typeface="Arial"/>
                <a:cs typeface="Arial"/>
              </a:rPr>
              <a:t>Ω</a:t>
            </a:r>
            <a:r>
              <a:rPr lang="en-US" baseline="0" dirty="0" smtClean="0">
                <a:latin typeface="Arial"/>
                <a:cs typeface="Arial"/>
              </a:rPr>
              <a:t> resistor. The IB of U5 will now flow through this resistor, developing a DC voltage due to Ohm’s law and increasing the amount of offset voltage. </a:t>
            </a:r>
          </a:p>
          <a:p>
            <a:endParaRPr lang="en-US" baseline="0" dirty="0" smtClean="0">
              <a:latin typeface="Arial"/>
              <a:cs typeface="Arial"/>
            </a:endParaRPr>
          </a:p>
          <a:p>
            <a:r>
              <a:rPr lang="en-US" baseline="0" dirty="0" smtClean="0">
                <a:latin typeface="Arial"/>
                <a:cs typeface="Arial"/>
              </a:rPr>
              <a:t>As before, calculate the total output voltage due to VOS and IB for this circuit, using both the OPA211 and OPA188.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DCE8F-393C-4486-963D-E96CD33D32A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29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data sheet parameters for both devices are provided again for reference.</a:t>
            </a:r>
            <a:r>
              <a:rPr lang="en-US" baseline="0" dirty="0" smtClean="0"/>
              <a:t> Enter your calculated results in the lower table. The answers have been provided so that you can check your 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DCE8F-393C-4486-963D-E96CD33D32A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90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RIN =</a:t>
            </a:r>
            <a:r>
              <a:rPr lang="en-US" baseline="0" dirty="0" smtClean="0"/>
              <a:t> 5k, the calculations change slightly since the voltage caused by IB is now affected by R_IN. Use the new equation VIB = IB*R_EQ + IB*R_IN. Otherwise, the steps are the same as in experiment 1. Repeat the calculations for the maximum values.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DCE8F-393C-4486-963D-E96CD33D32A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52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Repeat both</a:t>
            </a:r>
            <a:r>
              <a:rPr lang="en-US" baseline="0" dirty="0" smtClean="0"/>
              <a:t> sets of calculations for the OPA188, again using typical and maximum values. As before, the different electrical characteristics of the OPA188 will result in different output voltage calculations.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DCE8F-393C-4486-963D-E96CD33D32A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88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Re-run the simulated</a:t>
            </a:r>
            <a:r>
              <a:rPr lang="en-US" baseline="0" dirty="0" smtClean="0"/>
              <a:t> DC nodal voltage analysis, making sure to use the proper jumper settings.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the OPA211 circuit, JMP13 and JMP15 are open, and JMP14 is closed.</a:t>
            </a:r>
          </a:p>
          <a:p>
            <a:r>
              <a:rPr lang="en-US" baseline="0" dirty="0" smtClean="0"/>
              <a:t>In the OPA188 circuit, JMP9 and JMP11 are open, and JMP10 is closed.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DCE8F-393C-4486-963D-E96CD33D32A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02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520" y="5434965"/>
            <a:ext cx="256032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45745"/>
            <a:ext cx="3609976" cy="1045845"/>
          </a:xfrm>
        </p:spPr>
        <p:txBody>
          <a:bodyPr anchor="b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245745"/>
            <a:ext cx="6134100" cy="5267802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" y="1291590"/>
            <a:ext cx="3609976" cy="422195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4320540"/>
            <a:ext cx="6583680" cy="510064"/>
          </a:xfrm>
        </p:spPr>
        <p:txBody>
          <a:bodyPr anchor="b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551498"/>
            <a:ext cx="6583680" cy="37033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4830604"/>
            <a:ext cx="6583680" cy="72437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1476" y="128588"/>
            <a:ext cx="2569844" cy="5162074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8130" y="128588"/>
            <a:ext cx="7530466" cy="51620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972800" cy="61722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520" y="5434965"/>
            <a:ext cx="256032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5648325"/>
            <a:ext cx="10591800" cy="466344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972800" cy="61722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520" y="5434965"/>
            <a:ext cx="256032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5648325"/>
            <a:ext cx="10591800" cy="466344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2357"/>
            <a:ext cx="10972800" cy="61722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520" y="5434965"/>
            <a:ext cx="256032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5648325"/>
            <a:ext cx="10591800" cy="466344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943621"/>
            <a:ext cx="10161270" cy="4451339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3966210"/>
            <a:ext cx="9326880" cy="1225868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2616042"/>
            <a:ext cx="9326880" cy="135016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66710" y="5444967"/>
            <a:ext cx="2560320" cy="18573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067277"/>
            <a:ext cx="4989196" cy="422338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2126" y="1067277"/>
            <a:ext cx="4989194" cy="422338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47174"/>
            <a:ext cx="9875520" cy="10287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381602"/>
            <a:ext cx="4848226" cy="5757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1957388"/>
            <a:ext cx="4848226" cy="3556159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1" y="1381602"/>
            <a:ext cx="4850130" cy="5757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1" y="1957388"/>
            <a:ext cx="4850130" cy="3556159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" y="5692140"/>
            <a:ext cx="10565130" cy="411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0292" y="5692140"/>
            <a:ext cx="10488168" cy="411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8130" y="128588"/>
            <a:ext cx="10149840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1" y="952976"/>
            <a:ext cx="10161270" cy="444198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70520" y="5444967"/>
            <a:ext cx="256032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5648325"/>
            <a:ext cx="10591800" cy="466344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1" fontAlgn="base" hangingPunct="1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1" fontAlgn="base" hangingPunct="1">
        <a:spcBef>
          <a:spcPct val="15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1738" indent="-233363" algn="l" rtl="0" eaLnBrk="1" fontAlgn="base" hangingPunct="1">
        <a:spcBef>
          <a:spcPct val="5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1489075" indent="-173038" algn="l" rtl="0" eaLnBrk="1" fontAlgn="base" hangingPunct="1">
        <a:spcBef>
          <a:spcPct val="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19462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1"/>
            <a:ext cx="10149840" cy="1649550"/>
          </a:xfrm>
        </p:spPr>
        <p:txBody>
          <a:bodyPr anchor="ctr"/>
          <a:lstStyle/>
          <a:p>
            <a:pPr eaLnBrk="1" hangingPunct="1"/>
            <a:r>
              <a:rPr lang="en-US" dirty="0" smtClean="0">
                <a:solidFill>
                  <a:srgbClr val="DE0000"/>
                </a:solidFill>
              </a:rPr>
              <a:t>V</a:t>
            </a:r>
            <a:r>
              <a:rPr lang="en-US" baseline="-25000" dirty="0" smtClean="0">
                <a:solidFill>
                  <a:srgbClr val="DE0000"/>
                </a:solidFill>
              </a:rPr>
              <a:t>OS</a:t>
            </a:r>
            <a:r>
              <a:rPr lang="en-US" dirty="0" smtClean="0">
                <a:solidFill>
                  <a:srgbClr val="DE0000"/>
                </a:solidFill>
              </a:rPr>
              <a:t> &amp; I</a:t>
            </a:r>
            <a:r>
              <a:rPr lang="en-US" baseline="-25000" dirty="0" smtClean="0">
                <a:solidFill>
                  <a:srgbClr val="DE0000"/>
                </a:solidFill>
              </a:rPr>
              <a:t>B</a:t>
            </a:r>
            <a:r>
              <a:rPr lang="en-US" dirty="0" smtClean="0">
                <a:solidFill>
                  <a:srgbClr val="DE0000"/>
                </a:solidFill>
              </a:rPr>
              <a:t> – Lab</a:t>
            </a:r>
            <a:r>
              <a:rPr lang="en-US" sz="4800" dirty="0" smtClean="0">
                <a:solidFill>
                  <a:srgbClr val="DE0000"/>
                </a:solidFill>
              </a:rPr>
              <a:t/>
            </a:r>
            <a:br>
              <a:rPr lang="en-US" sz="4800" dirty="0" smtClean="0">
                <a:solidFill>
                  <a:srgbClr val="DE0000"/>
                </a:solidFill>
              </a:rPr>
            </a:br>
            <a:r>
              <a:rPr lang="en-US" sz="2400" dirty="0">
                <a:solidFill>
                  <a:srgbClr val="DE0000"/>
                </a:solidFill>
              </a:rPr>
              <a:t>TI Precision Labs – Op Amps</a:t>
            </a:r>
            <a:br>
              <a:rPr lang="en-US" sz="2400" dirty="0">
                <a:solidFill>
                  <a:srgbClr val="DE0000"/>
                </a:solidFill>
              </a:rPr>
            </a:br>
            <a:endParaRPr lang="en-US" sz="2400" dirty="0" smtClean="0">
              <a:solidFill>
                <a:srgbClr val="DE000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Developed by Art Kay and Ian Williams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24F433E-C10F-4552-9AE4-5D3BF20D1F80}" type="slidenum">
              <a:rPr lang="en-US">
                <a:solidFill>
                  <a:srgbClr val="000000"/>
                </a:solidFill>
              </a:rPr>
              <a:pPr/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5" descr="C:\Users\a0282827\Documents\Applications Work\Precision Amplifiers\^TI Precision Workshop\Templates\TIDesigns Logo Precis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99276" y="4637724"/>
            <a:ext cx="3657600" cy="8886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2343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D9FE4-F784-4A94-8F3E-54A098F0E8CC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78130" y="2323148"/>
            <a:ext cx="10149840" cy="1448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algn="ctr"/>
            <a:r>
              <a:rPr lang="en-US" sz="5000" kern="0" dirty="0" smtClean="0"/>
              <a:t>Experiment 2</a:t>
            </a:r>
            <a:br>
              <a:rPr lang="en-US" sz="5000" kern="0" dirty="0" smtClean="0"/>
            </a:br>
            <a:r>
              <a:rPr lang="en-US" sz="5000" kern="0" dirty="0" smtClean="0"/>
              <a:t>R</a:t>
            </a:r>
            <a:r>
              <a:rPr lang="en-US" sz="5000" kern="0" baseline="-25000" dirty="0" smtClean="0"/>
              <a:t>IN</a:t>
            </a:r>
            <a:r>
              <a:rPr lang="en-US" sz="5000" kern="0" dirty="0" smtClean="0"/>
              <a:t> = 5k</a:t>
            </a:r>
            <a:r>
              <a:rPr lang="el-GR" sz="5000" kern="0" dirty="0" smtClean="0">
                <a:latin typeface="Arial"/>
                <a:cs typeface="Arial"/>
              </a:rPr>
              <a:t>Ω</a:t>
            </a:r>
            <a:endParaRPr lang="en-US" sz="5000" kern="0" dirty="0"/>
          </a:p>
        </p:txBody>
      </p:sp>
    </p:spTree>
    <p:extLst>
      <p:ext uri="{BB962C8B-B14F-4D97-AF65-F5344CB8AC3E}">
        <p14:creationId xmlns:p14="http://schemas.microsoft.com/office/powerpoint/2010/main" val="354160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190989"/>
            <a:ext cx="7961118" cy="445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 – R</a:t>
            </a:r>
            <a:r>
              <a:rPr lang="en-US" baseline="-25000" dirty="0"/>
              <a:t>IN</a:t>
            </a:r>
            <a:r>
              <a:rPr lang="en-US" dirty="0"/>
              <a:t> = </a:t>
            </a:r>
            <a:r>
              <a:rPr lang="en-US" dirty="0" smtClean="0"/>
              <a:t>5k</a:t>
            </a:r>
            <a:r>
              <a:rPr lang="el-GR" dirty="0" smtClean="0">
                <a:cs typeface="Arial"/>
              </a:rPr>
              <a:t>Ω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D9FE4-F784-4A94-8F3E-54A098F0E8CC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43200" y="1371600"/>
            <a:ext cx="883920" cy="5105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58240" y="3634740"/>
            <a:ext cx="731520" cy="5486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" y="3634740"/>
            <a:ext cx="731520" cy="5486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615804"/>
              </p:ext>
            </p:extLst>
          </p:nvPr>
        </p:nvGraphicFramePr>
        <p:xfrm>
          <a:off x="6630161" y="3671316"/>
          <a:ext cx="4159760" cy="1335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022"/>
                <a:gridCol w="994792"/>
                <a:gridCol w="2234946"/>
              </a:tblGrid>
              <a:tr h="333756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Jumper</a:t>
                      </a:r>
                      <a:endParaRPr lang="en-US" sz="1100" b="1" dirty="0"/>
                    </a:p>
                  </a:txBody>
                  <a:tcPr marL="109728" marR="109728" marT="41148" marB="41148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Position</a:t>
                      </a:r>
                      <a:endParaRPr lang="en-US" sz="1100" b="1" dirty="0"/>
                    </a:p>
                  </a:txBody>
                  <a:tcPr marL="109728" marR="109728" marT="41148" marB="41148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Description</a:t>
                      </a:r>
                      <a:endParaRPr lang="en-US" sz="1100" b="1" dirty="0"/>
                    </a:p>
                  </a:txBody>
                  <a:tcPr marL="109728" marR="109728" marT="41148" marB="41148"/>
                </a:tc>
              </a:tr>
              <a:tr h="333756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JMP13</a:t>
                      </a:r>
                      <a:endParaRPr lang="en-US" sz="1100" b="1" dirty="0"/>
                    </a:p>
                  </a:txBody>
                  <a:tcPr marL="109728" marR="109728" marT="41148" marB="41148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OPEN</a:t>
                      </a:r>
                      <a:endParaRPr lang="en-US" sz="1100" dirty="0"/>
                    </a:p>
                  </a:txBody>
                  <a:tcPr marL="109728" marR="109728" marT="41148" marB="41148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C5 disconnected</a:t>
                      </a:r>
                      <a:endParaRPr lang="en-US" sz="1100" dirty="0"/>
                    </a:p>
                  </a:txBody>
                  <a:tcPr marL="109728" marR="109728" marT="41148" marB="41148"/>
                </a:tc>
              </a:tr>
              <a:tr h="333756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JMP14</a:t>
                      </a:r>
                      <a:endParaRPr lang="en-US" sz="1100" b="1" dirty="0"/>
                    </a:p>
                  </a:txBody>
                  <a:tcPr marL="109728" marR="109728" marT="41148" marB="41148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CLOSED</a:t>
                      </a:r>
                      <a:endParaRPr lang="en-US" sz="1100" dirty="0"/>
                    </a:p>
                  </a:txBody>
                  <a:tcPr marL="109728" marR="109728" marT="41148" marB="41148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R15</a:t>
                      </a:r>
                      <a:r>
                        <a:rPr lang="en-US" sz="1100" baseline="0" dirty="0" smtClean="0"/>
                        <a:t> connected</a:t>
                      </a:r>
                      <a:endParaRPr lang="en-US" sz="1100" dirty="0"/>
                    </a:p>
                  </a:txBody>
                  <a:tcPr marL="109728" marR="109728" marT="41148" marB="41148"/>
                </a:tc>
              </a:tr>
              <a:tr h="333756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JMP15</a:t>
                      </a:r>
                      <a:endParaRPr lang="en-US" sz="1100" b="1" dirty="0"/>
                    </a:p>
                  </a:txBody>
                  <a:tcPr marL="109728" marR="109728" marT="41148" marB="41148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OPEN</a:t>
                      </a:r>
                      <a:endParaRPr lang="en-US" sz="1100" dirty="0"/>
                    </a:p>
                  </a:txBody>
                  <a:tcPr marL="109728" marR="109728" marT="41148" marB="41148"/>
                </a:tc>
                <a:tc>
                  <a:txBody>
                    <a:bodyPr/>
                    <a:lstStyle/>
                    <a:p>
                      <a:r>
                        <a:rPr lang="en-US" sz="1100" baseline="0" dirty="0" smtClean="0"/>
                        <a:t>VIN+ connected to R15</a:t>
                      </a:r>
                      <a:endParaRPr lang="en-US" sz="1100" dirty="0"/>
                    </a:p>
                  </a:txBody>
                  <a:tcPr marL="109728" marR="109728" marT="41148" marB="41148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659177" y="5276623"/>
            <a:ext cx="5651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Calculate the result for both OPA211 and OPA188!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7680" y="720090"/>
            <a:ext cx="9662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Calculate the total output voltage due to </a:t>
            </a:r>
            <a:r>
              <a:rPr lang="en-US" sz="1400" b="1" dirty="0" smtClean="0"/>
              <a:t>V</a:t>
            </a:r>
            <a:r>
              <a:rPr lang="en-US" sz="1400" b="1" baseline="-25000" dirty="0" smtClean="0"/>
              <a:t>OS</a:t>
            </a:r>
            <a:r>
              <a:rPr lang="en-US" sz="1400" dirty="0" smtClean="0"/>
              <a:t> and </a:t>
            </a:r>
            <a:r>
              <a:rPr lang="en-US" sz="1400" b="1" dirty="0" smtClean="0"/>
              <a:t>I</a:t>
            </a:r>
            <a:r>
              <a:rPr lang="en-US" sz="1400" b="1" baseline="-25000" dirty="0" smtClean="0"/>
              <a:t>B</a:t>
            </a:r>
            <a:r>
              <a:rPr lang="en-US" sz="1400" dirty="0" smtClean="0"/>
              <a:t> for the circuit shown below. Use the typical and maximum values for </a:t>
            </a:r>
            <a:r>
              <a:rPr lang="en-US" sz="1400" b="1" dirty="0" smtClean="0"/>
              <a:t>V</a:t>
            </a:r>
            <a:r>
              <a:rPr lang="en-US" sz="1400" b="1" baseline="-25000" dirty="0" smtClean="0"/>
              <a:t>OS</a:t>
            </a:r>
            <a:r>
              <a:rPr lang="en-US" sz="1400" dirty="0" smtClean="0"/>
              <a:t> and </a:t>
            </a:r>
            <a:r>
              <a:rPr lang="en-US" sz="1400" b="1" dirty="0" smtClean="0"/>
              <a:t>I</a:t>
            </a:r>
            <a:r>
              <a:rPr lang="en-US" sz="1400" b="1" baseline="-25000" dirty="0" smtClean="0"/>
              <a:t>B</a:t>
            </a:r>
            <a:r>
              <a:rPr lang="en-US" sz="1400" b="1" dirty="0" smtClean="0"/>
              <a:t> </a:t>
            </a:r>
            <a:r>
              <a:rPr lang="en-US" sz="1400" dirty="0" smtClean="0"/>
              <a:t>given on the next slide.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179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3743B-47A6-46D2-B41A-85B73DD5E277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073836"/>
              </p:ext>
            </p:extLst>
          </p:nvPr>
        </p:nvGraphicFramePr>
        <p:xfrm>
          <a:off x="2396399" y="1028700"/>
          <a:ext cx="6127593" cy="1335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320"/>
                <a:gridCol w="649926"/>
                <a:gridCol w="799355"/>
                <a:gridCol w="848678"/>
                <a:gridCol w="865334"/>
                <a:gridCol w="735980"/>
              </a:tblGrid>
              <a:tr h="333756">
                <a:tc>
                  <a:txBody>
                    <a:bodyPr/>
                    <a:lstStyle/>
                    <a:p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PARAMETER</a:t>
                      </a:r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OPA211</a:t>
                      </a:r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3756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/>
                        <a:t>MIN</a:t>
                      </a:r>
                      <a:endParaRPr lang="en-US" sz="1300" b="1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/>
                        <a:t>TYP</a:t>
                      </a:r>
                      <a:endParaRPr lang="en-US" sz="1300" b="1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/>
                        <a:t>MAX</a:t>
                      </a:r>
                      <a:endParaRPr lang="en-US" sz="1300" b="1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/>
                        <a:t>UNIT</a:t>
                      </a:r>
                      <a:endParaRPr lang="en-US" sz="1300" b="1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3756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Input</a:t>
                      </a:r>
                      <a:r>
                        <a:rPr lang="en-US" sz="1300" baseline="0" dirty="0" smtClean="0"/>
                        <a:t> Offset Voltage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V</a:t>
                      </a:r>
                      <a:r>
                        <a:rPr lang="en-US" sz="1300" baseline="-25000" dirty="0" smtClean="0"/>
                        <a:t>OS</a:t>
                      </a:r>
                      <a:endParaRPr lang="en-US" sz="1300" baseline="-250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±30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±125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µV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3756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Input Bias Current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I</a:t>
                      </a:r>
                      <a:r>
                        <a:rPr lang="en-US" sz="1300" baseline="-25000" dirty="0" smtClean="0"/>
                        <a:t>B</a:t>
                      </a:r>
                      <a:endParaRPr lang="en-US" sz="1300" baseline="-250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±60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±175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smtClean="0"/>
                        <a:t>nA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823379"/>
              </p:ext>
            </p:extLst>
          </p:nvPr>
        </p:nvGraphicFramePr>
        <p:xfrm>
          <a:off x="2396399" y="2574036"/>
          <a:ext cx="6124955" cy="1335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320"/>
                <a:gridCol w="649926"/>
                <a:gridCol w="799355"/>
                <a:gridCol w="848678"/>
                <a:gridCol w="867156"/>
                <a:gridCol w="731520"/>
              </a:tblGrid>
              <a:tr h="333756">
                <a:tc>
                  <a:txBody>
                    <a:bodyPr/>
                    <a:lstStyle/>
                    <a:p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PARAMETER</a:t>
                      </a:r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OPA188</a:t>
                      </a:r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3756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/>
                        <a:t>MIN</a:t>
                      </a:r>
                      <a:endParaRPr lang="en-US" sz="1300" b="1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/>
                        <a:t>TYP</a:t>
                      </a:r>
                      <a:endParaRPr lang="en-US" sz="1300" b="1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/>
                        <a:t>MAX</a:t>
                      </a:r>
                      <a:endParaRPr lang="en-US" sz="1300" b="1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/>
                        <a:t>UNIT</a:t>
                      </a:r>
                      <a:endParaRPr lang="en-US" sz="1300" b="1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3756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Input</a:t>
                      </a:r>
                      <a:r>
                        <a:rPr lang="en-US" sz="1300" baseline="0" dirty="0" smtClean="0"/>
                        <a:t> Offset Voltage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V</a:t>
                      </a:r>
                      <a:r>
                        <a:rPr lang="en-US" sz="1300" baseline="-25000" dirty="0" smtClean="0"/>
                        <a:t>OS</a:t>
                      </a:r>
                      <a:endParaRPr lang="en-US" sz="1300" baseline="-250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±6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±25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µV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3756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Input Bias Current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I</a:t>
                      </a:r>
                      <a:r>
                        <a:rPr lang="en-US" sz="1300" baseline="-25000" dirty="0" smtClean="0"/>
                        <a:t>B</a:t>
                      </a:r>
                      <a:endParaRPr lang="en-US" sz="1300" baseline="-250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±160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±1400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err="1" smtClean="0"/>
                        <a:t>pA</a:t>
                      </a:r>
                      <a:endParaRPr lang="en-US" sz="1300" dirty="0"/>
                    </a:p>
                  </a:txBody>
                  <a:tcPr marL="109728" marR="109728" marT="41148" marB="41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 – R</a:t>
            </a:r>
            <a:r>
              <a:rPr lang="en-US" baseline="-25000" dirty="0"/>
              <a:t>IN</a:t>
            </a:r>
            <a:r>
              <a:rPr lang="en-US" dirty="0"/>
              <a:t> = </a:t>
            </a:r>
            <a:r>
              <a:rPr lang="en-US" dirty="0" smtClean="0"/>
              <a:t>5k</a:t>
            </a:r>
            <a:r>
              <a:rPr lang="el-GR" dirty="0" smtClean="0">
                <a:cs typeface="Arial"/>
              </a:rPr>
              <a:t>Ω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449080"/>
              </p:ext>
            </p:extLst>
          </p:nvPr>
        </p:nvGraphicFramePr>
        <p:xfrm>
          <a:off x="1916311" y="4149090"/>
          <a:ext cx="7051297" cy="816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7307"/>
                <a:gridCol w="2708488"/>
                <a:gridCol w="2155502"/>
              </a:tblGrid>
              <a:tr h="296902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tx1"/>
                          </a:solidFill>
                        </a:rPr>
                        <a:t>Device</a:t>
                      </a:r>
                      <a:endParaRPr 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46304" marR="146304" marT="30861" marB="308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Typical 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 Output</a:t>
                      </a:r>
                    </a:p>
                  </a:txBody>
                  <a:tcPr marL="146304" marR="146304" marT="30861" marB="308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Maximum Output</a:t>
                      </a:r>
                      <a:endParaRPr 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46304" marR="146304" marT="30861" marB="308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37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/>
                        <a:t>OPA188</a:t>
                      </a:r>
                    </a:p>
                  </a:txBody>
                  <a:tcPr marL="146304" marR="146304" marT="30861" marB="308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solidFill>
                            <a:schemeClr val="accent1"/>
                          </a:solidFill>
                        </a:rPr>
                        <a:t>±15mV</a:t>
                      </a:r>
                      <a:endParaRPr lang="en-US" sz="1300" dirty="0">
                        <a:solidFill>
                          <a:schemeClr val="accent1"/>
                        </a:solidFill>
                      </a:endParaRPr>
                    </a:p>
                  </a:txBody>
                  <a:tcPr marL="146304" marR="146304" marT="30861" marB="308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solidFill>
                            <a:schemeClr val="accent1"/>
                          </a:solidFill>
                        </a:rPr>
                        <a:t>±71mV</a:t>
                      </a:r>
                      <a:endParaRPr lang="en-US" sz="1300" dirty="0">
                        <a:solidFill>
                          <a:schemeClr val="accent1"/>
                        </a:solidFill>
                      </a:endParaRPr>
                    </a:p>
                  </a:txBody>
                  <a:tcPr marL="146304" marR="146304" marT="30861" marB="308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746">
                <a:tc>
                  <a:txBody>
                    <a:bodyPr/>
                    <a:lstStyle/>
                    <a:p>
                      <a:pPr algn="l"/>
                      <a:r>
                        <a:rPr lang="en-US" sz="1300" dirty="0" smtClean="0"/>
                        <a:t>OPA211</a:t>
                      </a:r>
                      <a:endParaRPr lang="en-US" sz="1300" dirty="0"/>
                    </a:p>
                  </a:txBody>
                  <a:tcPr marL="146304" marR="146304" marT="30861" marB="308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solidFill>
                            <a:schemeClr val="accent1"/>
                          </a:solidFill>
                        </a:rPr>
                        <a:t>±191mV</a:t>
                      </a:r>
                      <a:endParaRPr lang="en-US" sz="1300" dirty="0">
                        <a:solidFill>
                          <a:schemeClr val="accent1"/>
                        </a:solidFill>
                      </a:endParaRPr>
                    </a:p>
                  </a:txBody>
                  <a:tcPr marL="146304" marR="146304" marT="30861" marB="308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solidFill>
                            <a:schemeClr val="accent1"/>
                          </a:solidFill>
                        </a:rPr>
                        <a:t>±2492mV</a:t>
                      </a:r>
                      <a:endParaRPr lang="en-US" sz="1300" dirty="0">
                        <a:solidFill>
                          <a:schemeClr val="accent1"/>
                        </a:solidFill>
                      </a:endParaRPr>
                    </a:p>
                  </a:txBody>
                  <a:tcPr marL="146304" marR="146304" marT="30861" marB="308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828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 – R</a:t>
            </a:r>
            <a:r>
              <a:rPr lang="en-US" baseline="-25000" dirty="0" smtClean="0"/>
              <a:t>IN</a:t>
            </a:r>
            <a:r>
              <a:rPr lang="en-US" dirty="0" smtClean="0"/>
              <a:t> = 5k</a:t>
            </a:r>
            <a:r>
              <a:rPr lang="el-GR" dirty="0" smtClean="0">
                <a:cs typeface="Arial"/>
              </a:rPr>
              <a:t>Ω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D9FE4-F784-4A94-8F3E-54A098F0E8CC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546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45746" y="3779354"/>
            <a:ext cx="4469587" cy="1876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630" name="Picture 6"/>
          <p:cNvPicPr>
            <a:picLocks noChangeAspect="1" noChangeArrowheads="1"/>
          </p:cNvPicPr>
          <p:nvPr/>
        </p:nvPicPr>
        <p:blipFill>
          <a:blip r:embed="rId4" cstate="print"/>
          <a:srcRect r="7103" b="10645"/>
          <a:stretch>
            <a:fillRect/>
          </a:stretch>
        </p:blipFill>
        <p:spPr bwMode="auto">
          <a:xfrm>
            <a:off x="184778" y="664760"/>
            <a:ext cx="10542073" cy="3055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6412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 – R</a:t>
            </a:r>
            <a:r>
              <a:rPr lang="en-US" baseline="-25000" dirty="0" smtClean="0"/>
              <a:t>IN</a:t>
            </a:r>
            <a:r>
              <a:rPr lang="en-US" dirty="0" smtClean="0"/>
              <a:t> = 5k</a:t>
            </a:r>
            <a:r>
              <a:rPr lang="el-GR" dirty="0" smtClean="0">
                <a:cs typeface="Arial"/>
              </a:rPr>
              <a:t>Ω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D9FE4-F784-4A94-8F3E-54A098F0E8CC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55652" name="Picture 4"/>
          <p:cNvPicPr>
            <a:picLocks noChangeAspect="1" noChangeArrowheads="1"/>
          </p:cNvPicPr>
          <p:nvPr/>
        </p:nvPicPr>
        <p:blipFill>
          <a:blip r:embed="rId3" cstate="print"/>
          <a:srcRect t="10430" r="7008"/>
          <a:stretch>
            <a:fillRect/>
          </a:stretch>
        </p:blipFill>
        <p:spPr bwMode="auto">
          <a:xfrm>
            <a:off x="192124" y="616561"/>
            <a:ext cx="10552885" cy="3466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56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7856" y="3777516"/>
            <a:ext cx="4469587" cy="1876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5851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8630" y="1365772"/>
            <a:ext cx="5217882" cy="2634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90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365771"/>
            <a:ext cx="5381341" cy="2634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 </a:t>
            </a:r>
            <a:r>
              <a:rPr lang="en-US" dirty="0" smtClean="0"/>
              <a:t>Results – R</a:t>
            </a:r>
            <a:r>
              <a:rPr lang="en-US" baseline="-25000" dirty="0" smtClean="0"/>
              <a:t>IN</a:t>
            </a:r>
            <a:r>
              <a:rPr lang="en-US" dirty="0" smtClean="0"/>
              <a:t> = 5k</a:t>
            </a:r>
            <a:r>
              <a:rPr lang="el-GR" dirty="0" smtClean="0">
                <a:latin typeface="Arial"/>
                <a:cs typeface="Arial"/>
              </a:rPr>
              <a:t>Ω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3743B-47A6-46D2-B41A-85B73DD5E27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063737" y="4052702"/>
            <a:ext cx="23317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OPA188</a:t>
            </a:r>
          </a:p>
          <a:p>
            <a:pPr algn="ctr"/>
            <a:r>
              <a:rPr lang="en-US" sz="2400" dirty="0" err="1" smtClean="0"/>
              <a:t>Vout</a:t>
            </a:r>
            <a:r>
              <a:rPr lang="en-US" sz="2400" dirty="0" smtClean="0"/>
              <a:t> = </a:t>
            </a:r>
            <a:r>
              <a:rPr lang="en-US" sz="2400" b="1" dirty="0" smtClean="0">
                <a:solidFill>
                  <a:schemeClr val="accent1"/>
                </a:solidFill>
              </a:rPr>
              <a:t>-9.03mV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00799" y="4052703"/>
            <a:ext cx="26747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OPA211</a:t>
            </a:r>
          </a:p>
          <a:p>
            <a:pPr algn="ctr"/>
            <a:r>
              <a:rPr lang="en-US" sz="2400" dirty="0" err="1" smtClean="0"/>
              <a:t>Vout</a:t>
            </a:r>
            <a:r>
              <a:rPr lang="en-US" sz="2400" dirty="0" smtClean="0"/>
              <a:t> = </a:t>
            </a:r>
            <a:r>
              <a:rPr lang="en-US" sz="2400" b="1" dirty="0" smtClean="0">
                <a:solidFill>
                  <a:schemeClr val="accent1"/>
                </a:solidFill>
              </a:rPr>
              <a:t>-209.19mV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cxnSp>
        <p:nvCxnSpPr>
          <p:cNvPr id="14" name="Straight Arrow Connector 13"/>
          <p:cNvCxnSpPr>
            <a:stCxn id="3" idx="3"/>
          </p:cNvCxnSpPr>
          <p:nvPr/>
        </p:nvCxnSpPr>
        <p:spPr bwMode="auto">
          <a:xfrm flipV="1">
            <a:off x="9395465" y="2537461"/>
            <a:ext cx="973832" cy="193074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9" name="Straight Arrow Connector 18"/>
          <p:cNvCxnSpPr>
            <a:stCxn id="13" idx="3"/>
          </p:cNvCxnSpPr>
          <p:nvPr/>
        </p:nvCxnSpPr>
        <p:spPr bwMode="auto">
          <a:xfrm flipV="1">
            <a:off x="4075569" y="2537462"/>
            <a:ext cx="905800" cy="193074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87680" y="720090"/>
            <a:ext cx="9662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Open switches </a:t>
            </a:r>
            <a:r>
              <a:rPr lang="en-US" sz="1400" b="1" dirty="0" smtClean="0"/>
              <a:t>JMP15</a:t>
            </a:r>
            <a:r>
              <a:rPr lang="en-US" sz="1400" dirty="0" smtClean="0"/>
              <a:t> 	and </a:t>
            </a:r>
            <a:r>
              <a:rPr lang="en-US" sz="1400" b="1" dirty="0" smtClean="0"/>
              <a:t>JMP11</a:t>
            </a:r>
            <a:r>
              <a:rPr lang="en-US" sz="1400" dirty="0" smtClean="0"/>
              <a:t>, and close switches </a:t>
            </a:r>
            <a:r>
              <a:rPr lang="en-US" sz="1400" b="1" dirty="0" smtClean="0"/>
              <a:t>JMP14</a:t>
            </a:r>
            <a:r>
              <a:rPr lang="en-US" sz="1400" dirty="0" smtClean="0"/>
              <a:t> and </a:t>
            </a:r>
            <a:r>
              <a:rPr lang="en-US" sz="1400" b="1" dirty="0" smtClean="0"/>
              <a:t>JMP10</a:t>
            </a:r>
            <a:r>
              <a:rPr lang="en-US" sz="1400" dirty="0" smtClean="0"/>
              <a:t>. Re-run the simulation to determine the new output voltage due to </a:t>
            </a:r>
            <a:r>
              <a:rPr lang="en-US" sz="1400" b="1" dirty="0" smtClean="0"/>
              <a:t>V</a:t>
            </a:r>
            <a:r>
              <a:rPr lang="en-US" sz="1400" b="1" baseline="-25000" dirty="0" smtClean="0"/>
              <a:t>OS</a:t>
            </a:r>
            <a:r>
              <a:rPr lang="en-US" sz="1400" dirty="0" smtClean="0"/>
              <a:t> and </a:t>
            </a:r>
            <a:r>
              <a:rPr lang="en-US" sz="1400" b="1" dirty="0" smtClean="0"/>
              <a:t>I</a:t>
            </a:r>
            <a:r>
              <a:rPr lang="en-US" sz="1400" b="1" baseline="-25000" dirty="0" smtClean="0"/>
              <a:t>B</a:t>
            </a:r>
            <a:r>
              <a:rPr lang="en-US" sz="1400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9463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_ExternalUse_Template_PowerPoint_16x9-v7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TI_ExternalUse_Template_PowerPoint_16x9-v7</Template>
  <TotalTime>2</TotalTime>
  <Words>553</Words>
  <Application>Microsoft Office PowerPoint</Application>
  <PresentationFormat>Custom</PresentationFormat>
  <Paragraphs>94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TI_ExternalUse_Template_PowerPoint_16x9-v7</vt:lpstr>
      <vt:lpstr>VOS &amp; IB – Lab TI Precision Labs – Op Amps </vt:lpstr>
      <vt:lpstr>PowerPoint Presentation</vt:lpstr>
      <vt:lpstr>Calculation – RIN = 5kΩ</vt:lpstr>
      <vt:lpstr>Calculation – RIN = 5kΩ</vt:lpstr>
      <vt:lpstr>Calculation – RIN = 5kΩ</vt:lpstr>
      <vt:lpstr>Calculation – RIN = 5kΩ</vt:lpstr>
      <vt:lpstr>Simulation Results – RIN = 5kΩ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VOS &amp; IB – Lab TI Precision Labs – Op Amps </dc:title>
  <dc:creator>Kuehl, Thomas</dc:creator>
  <cp:lastModifiedBy>Kuehl, Thomas</cp:lastModifiedBy>
  <cp:revision>1</cp:revision>
  <dcterms:created xsi:type="dcterms:W3CDTF">2018-06-20T21:11:26Z</dcterms:created>
  <dcterms:modified xsi:type="dcterms:W3CDTF">2018-06-20T21:14:19Z</dcterms:modified>
</cp:coreProperties>
</file>