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08" r:id="rId5"/>
    <p:sldId id="309" r:id="rId6"/>
    <p:sldId id="310" r:id="rId7"/>
    <p:sldId id="311" r:id="rId8"/>
    <p:sldId id="450" r:id="rId9"/>
    <p:sldId id="312" r:id="rId10"/>
    <p:sldId id="315" r:id="rId11"/>
    <p:sldId id="313" r:id="rId12"/>
    <p:sldId id="316" r:id="rId13"/>
    <p:sldId id="317" r:id="rId14"/>
    <p:sldId id="318" r:id="rId15"/>
    <p:sldId id="31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85822" autoAdjust="0"/>
  </p:normalViewPr>
  <p:slideViewPr>
    <p:cSldViewPr snapToGrid="0">
      <p:cViewPr>
        <p:scale>
          <a:sx n="120" d="100"/>
          <a:sy n="120" d="100"/>
        </p:scale>
        <p:origin x="-137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55CA9-CECA-42E3-829B-3A0B1B9A2F4D}" type="datetimeFigureOut">
              <a:rPr lang="en-US" smtClean="0"/>
              <a:pPr/>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1C228-45F2-4BE7-8DD1-C2994D3BBA8A}" type="slidenum">
              <a:rPr lang="en-US" smtClean="0"/>
              <a:pPr/>
              <a:t>‹#›</a:t>
            </a:fld>
            <a:endParaRPr lang="en-US"/>
          </a:p>
        </p:txBody>
      </p:sp>
    </p:spTree>
    <p:extLst>
      <p:ext uri="{BB962C8B-B14F-4D97-AF65-F5344CB8AC3E}">
        <p14:creationId xmlns:p14="http://schemas.microsoft.com/office/powerpoint/2010/main" val="199605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calculate</a:t>
            </a:r>
            <a:r>
              <a:rPr lang="en-US" baseline="0" dirty="0" smtClean="0"/>
              <a:t> the input common mode voltage range and output voltage swing for the circuit shown here, using the techniques and equations given in the input/output limitations lecture. Use the data sheet parameters given on the next slide.</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1</a:t>
            </a:fld>
            <a:endParaRPr lang="en-US"/>
          </a:p>
        </p:txBody>
      </p:sp>
    </p:spTree>
    <p:extLst>
      <p:ext uri="{BB962C8B-B14F-4D97-AF65-F5344CB8AC3E}">
        <p14:creationId xmlns:p14="http://schemas.microsoft.com/office/powerpoint/2010/main" val="158248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apply power to the National Instruments</a:t>
            </a:r>
            <a:r>
              <a:rPr lang="en-US" baseline="0" dirty="0" smtClean="0"/>
              <a:t> VirtualBench and connect it to your computer with a USB cable. The hardware should be detected as a virtual CD drive, and you can run the VirtualBench software directly from the drive. Once the software opens, configure the software as follows:</a:t>
            </a:r>
          </a:p>
          <a:p>
            <a:endParaRPr lang="en-US" dirty="0" smtClean="0"/>
          </a:p>
          <a:p>
            <a:r>
              <a:rPr lang="en-US" dirty="0" smtClean="0"/>
              <a:t>Set the time scale to 5us per division,</a:t>
            </a:r>
            <a:r>
              <a:rPr lang="en-US" baseline="0" dirty="0" smtClean="0"/>
              <a:t> with the acquisition mode set to “Auto.” Enable channels 1 and 2 on the oscilloscope, and set them to 1x, DC-coupled mode, 2V/div. Enable the function generator and setup the signal as follows:</a:t>
            </a:r>
          </a:p>
          <a:p>
            <a:endParaRPr lang="en-US" baseline="0" dirty="0" smtClean="0"/>
          </a:p>
          <a:p>
            <a:r>
              <a:rPr lang="en-US" baseline="0" dirty="0" smtClean="0"/>
              <a:t>50kHz frequency, 9Vpp, 0V offset, 50% symmetry triangle wave.</a:t>
            </a:r>
          </a:p>
          <a:p>
            <a:endParaRPr lang="en-US" baseline="0" dirty="0" smtClean="0"/>
          </a:p>
          <a:p>
            <a:r>
              <a:rPr lang="en-US" baseline="0" dirty="0" smtClean="0"/>
              <a:t>Enable the cursors and set them to +1.5V and -5V to show the valid input common mode range.</a:t>
            </a:r>
          </a:p>
          <a:p>
            <a:endParaRPr lang="en-US" baseline="0" dirty="0" smtClean="0"/>
          </a:p>
          <a:p>
            <a:r>
              <a:rPr lang="en-US" baseline="0" dirty="0" smtClean="0"/>
              <a:t>Set the +25V power supply to +5V, 0.500A. Set the -25V power supply to -5V, 0.500A. Press the power button to turn on the power supply rails.</a:t>
            </a:r>
            <a:endParaRPr lang="en-US" dirty="0" smtClean="0"/>
          </a:p>
        </p:txBody>
      </p:sp>
      <p:sp>
        <p:nvSpPr>
          <p:cNvPr id="4" name="Slide Number Placeholder 3"/>
          <p:cNvSpPr>
            <a:spLocks noGrp="1"/>
          </p:cNvSpPr>
          <p:nvPr>
            <p:ph type="sldNum" sz="quarter" idx="10"/>
          </p:nvPr>
        </p:nvSpPr>
        <p:spPr/>
        <p:txBody>
          <a:bodyPr/>
          <a:lstStyle/>
          <a:p>
            <a:fld id="{45FDCE8F-393C-4486-963D-E96CD33D32A9}" type="slidenum">
              <a:rPr lang="en-US" smtClean="0"/>
              <a:pPr/>
              <a:t>10</a:t>
            </a:fld>
            <a:endParaRPr lang="en-US"/>
          </a:p>
        </p:txBody>
      </p:sp>
    </p:spTree>
    <p:extLst>
      <p:ext uri="{BB962C8B-B14F-4D97-AF65-F5344CB8AC3E}">
        <p14:creationId xmlns:p14="http://schemas.microsoft.com/office/powerpoint/2010/main" val="264790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expected measurement results are shown here. Compare the oscilloscope display of the VirtualBench to the simulation results from TINA-TI. Also, use the cursors on the VirtualBench and TINA-TI tool to measure the voltage</a:t>
            </a:r>
            <a:r>
              <a:rPr lang="en-US" baseline="0" dirty="0" smtClean="0"/>
              <a:t> where </a:t>
            </a:r>
            <a:r>
              <a:rPr lang="en-US" baseline="0" dirty="0" err="1" smtClean="0"/>
              <a:t>Vout</a:t>
            </a:r>
            <a:r>
              <a:rPr lang="en-US" baseline="0" dirty="0" smtClean="0"/>
              <a:t> becomes limited, or clipped. Compare this to your calculation.</a:t>
            </a:r>
          </a:p>
          <a:p>
            <a:endParaRPr lang="en-US" baseline="0" dirty="0" smtClean="0"/>
          </a:p>
          <a:p>
            <a:r>
              <a:rPr lang="en-US" baseline="0" dirty="0" smtClean="0"/>
              <a:t>The results have already been entered into the table to allow you to check your results. You may have different results in your experiment.</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11</a:t>
            </a:fld>
            <a:endParaRPr lang="en-US"/>
          </a:p>
        </p:txBody>
      </p:sp>
    </p:spTree>
    <p:extLst>
      <p:ext uri="{BB962C8B-B14F-4D97-AF65-F5344CB8AC3E}">
        <p14:creationId xmlns:p14="http://schemas.microsoft.com/office/powerpoint/2010/main" val="36539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circuit uses the OPA140. In order to perform the calculations, you need to know the input voltage range</a:t>
            </a:r>
            <a:r>
              <a:rPr lang="en-US" baseline="0" dirty="0" smtClean="0"/>
              <a:t> and voltage output swing values for that device. Those values are given here.</a:t>
            </a:r>
          </a:p>
          <a:p>
            <a:endParaRPr lang="en-US" baseline="0" dirty="0" smtClean="0"/>
          </a:p>
          <a:p>
            <a:r>
              <a:rPr lang="en-US" baseline="0" dirty="0" smtClean="0"/>
              <a:t>Enter your answers in the table in the middle of the slide. The solutions are already provided to allow you to check your work.</a:t>
            </a:r>
          </a:p>
          <a:p>
            <a:endParaRPr lang="en-US" baseline="0" dirty="0" smtClean="0"/>
          </a:p>
          <a:p>
            <a:r>
              <a:rPr lang="en-US" baseline="0" dirty="0" smtClean="0"/>
              <a:t>Also answer the question at the bottom of the slide. Again, the solution is already provided.</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2</a:t>
            </a:fld>
            <a:endParaRPr lang="en-US"/>
          </a:p>
        </p:txBody>
      </p:sp>
    </p:spTree>
    <p:extLst>
      <p:ext uri="{BB962C8B-B14F-4D97-AF65-F5344CB8AC3E}">
        <p14:creationId xmlns:p14="http://schemas.microsoft.com/office/powerpoint/2010/main" val="410481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is to run a SPICE simulation analysis for the transient output</a:t>
            </a:r>
            <a:r>
              <a:rPr lang="en-US" baseline="0" dirty="0" smtClean="0"/>
              <a:t> voltage behavior. This will allow us to see the op amp’s output voltage response for a specified input signal, which in this case is a 2Vp, 1kHz triangle wave.</a:t>
            </a:r>
          </a:p>
          <a:p>
            <a:endParaRPr lang="en-US" baseline="0" dirty="0" smtClean="0"/>
          </a:p>
          <a:p>
            <a:r>
              <a:rPr lang="en-US" baseline="0" dirty="0" smtClean="0"/>
              <a:t>The necessary TINA-TI simulation schematic is embedded in this slide set – simply double-click the icon to open it. To simulate the transient output behavior, click Analysis </a:t>
            </a:r>
            <a:r>
              <a:rPr lang="en-US" baseline="0" dirty="0" smtClean="0">
                <a:sym typeface="Wingdings" panose="05000000000000000000" pitchFamily="2" charset="2"/>
              </a:rPr>
              <a:t> Transient. Run the analysis from 0ms to 2ms.</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3</a:t>
            </a:fld>
            <a:endParaRPr lang="en-US"/>
          </a:p>
        </p:txBody>
      </p:sp>
    </p:spTree>
    <p:extLst>
      <p:ext uri="{BB962C8B-B14F-4D97-AF65-F5344CB8AC3E}">
        <p14:creationId xmlns:p14="http://schemas.microsoft.com/office/powerpoint/2010/main" val="254627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see a result similar to this. Vin is a triangle wave, as expected, but </a:t>
            </a:r>
            <a:r>
              <a:rPr lang="en-US" dirty="0" err="1" smtClean="0"/>
              <a:t>Vout</a:t>
            </a:r>
            <a:r>
              <a:rPr lang="en-US" dirty="0" smtClean="0"/>
              <a:t> cannot</a:t>
            </a:r>
            <a:r>
              <a:rPr lang="en-US" baseline="0" dirty="0" smtClean="0"/>
              <a:t> exceed +1V. This is due to the input common mode voltage limitation of the OPA735.</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4</a:t>
            </a:fld>
            <a:endParaRPr lang="en-US"/>
          </a:p>
        </p:txBody>
      </p:sp>
    </p:spTree>
    <p:extLst>
      <p:ext uri="{BB962C8B-B14F-4D97-AF65-F5344CB8AC3E}">
        <p14:creationId xmlns:p14="http://schemas.microsoft.com/office/powerpoint/2010/main" val="168758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make sure the Function Generator is OFF.</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5</a:t>
            </a:fld>
            <a:endParaRPr lang="en-US"/>
          </a:p>
        </p:txBody>
      </p:sp>
    </p:spTree>
    <p:extLst>
      <p:ext uri="{BB962C8B-B14F-4D97-AF65-F5344CB8AC3E}">
        <p14:creationId xmlns:p14="http://schemas.microsoft.com/office/powerpoint/2010/main" val="36821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disable the DC power supply before setting up the test PCB! In the VirtualBench software, click the power button in the DC Power Supply area to turn off the power.</a:t>
            </a:r>
            <a:r>
              <a:rPr lang="en-US" baseline="0" dirty="0" smtClean="0"/>
              <a:t> Check the front panel of the VirtualBench unit to make sure the LEDs are OFF!</a:t>
            </a:r>
            <a:endParaRPr lang="en-US" dirty="0"/>
          </a:p>
        </p:txBody>
      </p:sp>
      <p:sp>
        <p:nvSpPr>
          <p:cNvPr id="4" name="Slide Number Placeholder 3"/>
          <p:cNvSpPr>
            <a:spLocks noGrp="1"/>
          </p:cNvSpPr>
          <p:nvPr>
            <p:ph type="sldNum" sz="quarter" idx="10"/>
          </p:nvPr>
        </p:nvSpPr>
        <p:spPr/>
        <p:txBody>
          <a:bodyPr/>
          <a:lstStyle/>
          <a:p>
            <a:fld id="{45FDCE8F-393C-4486-963D-E96CD33D32A9}" type="slidenum">
              <a:rPr lang="en-US" smtClean="0"/>
              <a:pPr/>
              <a:t>6</a:t>
            </a:fld>
            <a:endParaRPr lang="en-US"/>
          </a:p>
        </p:txBody>
      </p:sp>
    </p:spTree>
    <p:extLst>
      <p:ext uri="{BB962C8B-B14F-4D97-AF65-F5344CB8AC3E}">
        <p14:creationId xmlns:p14="http://schemas.microsoft.com/office/powerpoint/2010/main" val="36821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the test board to function properly, it is important that you only install jumpers and devices in circuit 5. Do not install any jumpers or devices in any other circuits on the PCB! Remove any jumpers or devices from the unused circuits and store them in the storage area at the bottom of the test board.</a:t>
            </a:r>
            <a:endParaRPr lang="en-US" dirty="0" smtClean="0"/>
          </a:p>
          <a:p>
            <a:endParaRPr lang="en-US" dirty="0"/>
          </a:p>
        </p:txBody>
      </p:sp>
      <p:sp>
        <p:nvSpPr>
          <p:cNvPr id="4" name="Slide Number Placeholder 3"/>
          <p:cNvSpPr>
            <a:spLocks noGrp="1"/>
          </p:cNvSpPr>
          <p:nvPr>
            <p:ph type="sldNum" sz="quarter" idx="10"/>
          </p:nvPr>
        </p:nvSpPr>
        <p:spPr/>
        <p:txBody>
          <a:bodyPr/>
          <a:lstStyle/>
          <a:p>
            <a:fld id="{C1408D2A-3FCE-44DE-BBB6-F8509AEA5D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prepare the test board for the measurement, install the jumpers and devices on circuit 5</a:t>
            </a:r>
            <a:r>
              <a:rPr lang="en-US" baseline="0" dirty="0" smtClean="0"/>
              <a:t> as shown here.</a:t>
            </a:r>
          </a:p>
          <a:p>
            <a:endParaRPr lang="en-US" baseline="0" dirty="0" smtClean="0"/>
          </a:p>
          <a:p>
            <a:r>
              <a:rPr lang="en-US" baseline="0" dirty="0" smtClean="0"/>
              <a:t>Install JMP17, JMP18, and JMP20, as well as the OPA735 in socket U7.</a:t>
            </a:r>
            <a:endParaRPr lang="en-US" dirty="0"/>
          </a:p>
        </p:txBody>
      </p:sp>
      <p:sp>
        <p:nvSpPr>
          <p:cNvPr id="4" name="Slide Number Placeholder 3"/>
          <p:cNvSpPr>
            <a:spLocks noGrp="1"/>
          </p:cNvSpPr>
          <p:nvPr>
            <p:ph type="sldNum" sz="quarter" idx="10"/>
          </p:nvPr>
        </p:nvSpPr>
        <p:spPr/>
        <p:txBody>
          <a:bodyPr/>
          <a:lstStyle/>
          <a:p>
            <a:fld id="{C1408D2A-3FCE-44DE-BBB6-F8509AEA5D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gives the connection diagram between the TI</a:t>
            </a:r>
            <a:r>
              <a:rPr lang="en-US" baseline="0" dirty="0" smtClean="0"/>
              <a:t> Precision Labs test board and the National Instruments VirtualBench. Connect the provided power cable to the DC power supply of the Virtual Bench and power connector J4 on the test board. Connect Vin2 on the test board to VirtualBench channel FGEN, or function generator. Then connect Vin1 on the test board to VirtualBench oscilloscope channel 1, and Vout1 on the test board to VirtualBench oscilloscope channel 2.</a:t>
            </a:r>
            <a:endParaRPr lang="en-US" dirty="0"/>
          </a:p>
        </p:txBody>
      </p:sp>
      <p:sp>
        <p:nvSpPr>
          <p:cNvPr id="4" name="Slide Number Placeholder 3"/>
          <p:cNvSpPr>
            <a:spLocks noGrp="1"/>
          </p:cNvSpPr>
          <p:nvPr>
            <p:ph type="sldNum" sz="quarter" idx="10"/>
          </p:nvPr>
        </p:nvSpPr>
        <p:spPr/>
        <p:txBody>
          <a:bodyPr/>
          <a:lstStyle/>
          <a:p>
            <a:fld id="{C1408D2A-3FCE-44DE-BBB6-F8509AEA5D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Classroom_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3438" y="1185863"/>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FFC24696-BE25-4590-A41D-19A59BD964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81" y="1337833"/>
            <a:ext cx="8746197" cy="419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Calculation – Voltage Follower</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a:t>
            </a:fld>
            <a:endParaRPr lang="en-US">
              <a:solidFill>
                <a:srgbClr val="000000"/>
              </a:solidFill>
            </a:endParaRPr>
          </a:p>
        </p:txBody>
      </p:sp>
      <p:sp>
        <p:nvSpPr>
          <p:cNvPr id="5" name="TextBox 4"/>
          <p:cNvSpPr txBox="1"/>
          <p:nvPr/>
        </p:nvSpPr>
        <p:spPr>
          <a:xfrm>
            <a:off x="406400" y="800100"/>
            <a:ext cx="8051800" cy="523220"/>
          </a:xfrm>
          <a:prstGeom prst="rect">
            <a:avLst/>
          </a:prstGeom>
          <a:noFill/>
        </p:spPr>
        <p:txBody>
          <a:bodyPr wrap="square" rtlCol="0">
            <a:spAutoFit/>
          </a:bodyPr>
          <a:lstStyle/>
          <a:p>
            <a:r>
              <a:rPr lang="en-US" sz="1400" dirty="0" smtClean="0"/>
              <a:t>Calculate the input common mode voltage range and output voltage swing for the circuit shown below. Use the data sheet parameters given on the next slide.</a:t>
            </a:r>
            <a:endParaRPr lang="en-US" sz="1400" dirty="0"/>
          </a:p>
        </p:txBody>
      </p:sp>
    </p:spTree>
    <p:extLst>
      <p:ext uri="{BB962C8B-B14F-4D97-AF65-F5344CB8AC3E}">
        <p14:creationId xmlns:p14="http://schemas.microsoft.com/office/powerpoint/2010/main" val="368795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7625911" y="3733800"/>
            <a:ext cx="1423471" cy="954107"/>
          </a:xfrm>
          <a:prstGeom prst="rect">
            <a:avLst/>
          </a:prstGeom>
          <a:solidFill>
            <a:schemeClr val="bg1"/>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000000"/>
                </a:solidFill>
              </a:rPr>
              <a:t>9</a:t>
            </a:r>
            <a:r>
              <a:rPr lang="en-US" sz="1400" dirty="0" smtClean="0">
                <a:solidFill>
                  <a:srgbClr val="000000"/>
                </a:solidFill>
              </a:rPr>
              <a:t>Vpp, 0V offset, 50% symmetry triangle wave</a:t>
            </a:r>
            <a:endParaRPr lang="en-US" sz="1400" dirty="0">
              <a:solidFill>
                <a:srgbClr val="000000"/>
              </a:solidFill>
            </a:endParaRPr>
          </a:p>
        </p:txBody>
      </p:sp>
      <p:pic>
        <p:nvPicPr>
          <p:cNvPr id="24" name="Picture 1"/>
          <p:cNvPicPr>
            <a:picLocks noChangeAspect="1" noChangeArrowheads="1"/>
          </p:cNvPicPr>
          <p:nvPr/>
        </p:nvPicPr>
        <p:blipFill>
          <a:blip r:embed="rId3" cstate="print">
            <a:lum bright="20000"/>
          </a:blip>
          <a:srcRect/>
          <a:stretch>
            <a:fillRect/>
          </a:stretch>
        </p:blipFill>
        <p:spPr bwMode="auto">
          <a:xfrm>
            <a:off x="68294" y="971415"/>
            <a:ext cx="7355401" cy="3937353"/>
          </a:xfrm>
          <a:prstGeom prst="rect">
            <a:avLst/>
          </a:prstGeom>
          <a:noFill/>
          <a:ln w="9525">
            <a:noFill/>
            <a:miter lim="800000"/>
            <a:headEnd/>
            <a:tailEnd/>
          </a:ln>
        </p:spPr>
      </p:pic>
      <p:sp>
        <p:nvSpPr>
          <p:cNvPr id="2" name="Title 1"/>
          <p:cNvSpPr>
            <a:spLocks noGrp="1"/>
          </p:cNvSpPr>
          <p:nvPr>
            <p:ph type="title"/>
          </p:nvPr>
        </p:nvSpPr>
        <p:spPr/>
        <p:txBody>
          <a:bodyPr/>
          <a:lstStyle/>
          <a:p>
            <a:r>
              <a:rPr lang="de-DE" dirty="0" smtClean="0"/>
              <a:t>VirtualBench</a:t>
            </a:r>
            <a:r>
              <a:rPr lang="de-DE" baseline="30000" dirty="0" smtClean="0"/>
              <a:t>TM</a:t>
            </a:r>
            <a:r>
              <a:rPr lang="de-DE" dirty="0" smtClean="0"/>
              <a:t> Instrument Setup</a:t>
            </a:r>
            <a:endParaRPr lang="en-US" dirty="0"/>
          </a:p>
        </p:txBody>
      </p:sp>
      <p:sp>
        <p:nvSpPr>
          <p:cNvPr id="5" name="Slide Number Placeholder 4"/>
          <p:cNvSpPr>
            <a:spLocks noGrp="1"/>
          </p:cNvSpPr>
          <p:nvPr>
            <p:ph type="sldNum" sz="quarter" idx="10"/>
          </p:nvPr>
        </p:nvSpPr>
        <p:spPr/>
        <p:txBody>
          <a:bodyPr/>
          <a:lstStyle/>
          <a:p>
            <a:fld id="{93A6A834-CC4A-4943-952A-D55BFAADAD59}" type="slidenum">
              <a:rPr lang="en-US" smtClean="0">
                <a:solidFill>
                  <a:srgbClr val="000000"/>
                </a:solidFill>
              </a:rPr>
              <a:pPr/>
              <a:t>10</a:t>
            </a:fld>
            <a:endParaRPr lang="en-US">
              <a:solidFill>
                <a:srgbClr val="000000"/>
              </a:solidFill>
            </a:endParaRPr>
          </a:p>
        </p:txBody>
      </p:sp>
      <p:sp>
        <p:nvSpPr>
          <p:cNvPr id="22" name="TextBox 21"/>
          <p:cNvSpPr txBox="1"/>
          <p:nvPr/>
        </p:nvSpPr>
        <p:spPr>
          <a:xfrm>
            <a:off x="7625911" y="2590800"/>
            <a:ext cx="1197823" cy="523220"/>
          </a:xfrm>
          <a:prstGeom prst="rect">
            <a:avLst/>
          </a:prstGeom>
          <a:solidFill>
            <a:schemeClr val="bg1"/>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0000"/>
                </a:solidFill>
              </a:rPr>
              <a:t>DC coupled, 1x, </a:t>
            </a:r>
            <a:r>
              <a:rPr lang="en-US" sz="1400" dirty="0">
                <a:solidFill>
                  <a:srgbClr val="000000"/>
                </a:solidFill>
              </a:rPr>
              <a:t>2</a:t>
            </a:r>
            <a:r>
              <a:rPr lang="en-US" sz="1400" dirty="0" smtClean="0">
                <a:solidFill>
                  <a:srgbClr val="000000"/>
                </a:solidFill>
              </a:rPr>
              <a:t>V/div</a:t>
            </a:r>
          </a:p>
        </p:txBody>
      </p:sp>
      <p:sp>
        <p:nvSpPr>
          <p:cNvPr id="25" name="TextBox 24"/>
          <p:cNvSpPr txBox="1"/>
          <p:nvPr/>
        </p:nvSpPr>
        <p:spPr>
          <a:xfrm>
            <a:off x="7625911" y="1905000"/>
            <a:ext cx="1423472" cy="523220"/>
          </a:xfrm>
          <a:prstGeom prst="rect">
            <a:avLst/>
          </a:prstGeom>
          <a:solidFill>
            <a:schemeClr val="bg1"/>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0000"/>
                </a:solidFill>
              </a:rPr>
              <a:t>50kHz signal frequency</a:t>
            </a:r>
          </a:p>
        </p:txBody>
      </p:sp>
      <p:cxnSp>
        <p:nvCxnSpPr>
          <p:cNvPr id="16" name="Straight Arrow Connector 15"/>
          <p:cNvCxnSpPr>
            <a:stCxn id="17" idx="1"/>
          </p:cNvCxnSpPr>
          <p:nvPr/>
        </p:nvCxnSpPr>
        <p:spPr>
          <a:xfrm flipH="1">
            <a:off x="6199377" y="1106358"/>
            <a:ext cx="1426534" cy="13080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5911" y="844748"/>
            <a:ext cx="1606225" cy="52322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0000"/>
                </a:solidFill>
              </a:rPr>
              <a:t>5µs/div, “Auto” acquisition</a:t>
            </a:r>
            <a:endParaRPr lang="en-US" sz="1400" dirty="0">
              <a:solidFill>
                <a:srgbClr val="000000"/>
              </a:solidFill>
            </a:endParaRPr>
          </a:p>
        </p:txBody>
      </p:sp>
      <p:sp>
        <p:nvSpPr>
          <p:cNvPr id="18" name="TextBox 17"/>
          <p:cNvSpPr txBox="1"/>
          <p:nvPr/>
        </p:nvSpPr>
        <p:spPr>
          <a:xfrm>
            <a:off x="4724400" y="5476875"/>
            <a:ext cx="1600200" cy="523220"/>
          </a:xfrm>
          <a:prstGeom prst="rect">
            <a:avLst/>
          </a:prstGeom>
          <a:solidFill>
            <a:schemeClr val="bg1"/>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0000"/>
                </a:solidFill>
              </a:rPr>
              <a:t>±</a:t>
            </a:r>
            <a:r>
              <a:rPr lang="en-US" sz="1400" dirty="0">
                <a:solidFill>
                  <a:srgbClr val="000000"/>
                </a:solidFill>
              </a:rPr>
              <a:t>5</a:t>
            </a:r>
            <a:r>
              <a:rPr lang="en-US" sz="1400" dirty="0" smtClean="0">
                <a:solidFill>
                  <a:srgbClr val="000000"/>
                </a:solidFill>
              </a:rPr>
              <a:t>V , 0.100A</a:t>
            </a:r>
            <a:br>
              <a:rPr lang="en-US" sz="1400" dirty="0" smtClean="0">
                <a:solidFill>
                  <a:srgbClr val="000000"/>
                </a:solidFill>
              </a:rPr>
            </a:br>
            <a:r>
              <a:rPr lang="en-US" sz="1400" dirty="0" smtClean="0">
                <a:solidFill>
                  <a:srgbClr val="000000"/>
                </a:solidFill>
              </a:rPr>
              <a:t>power supply</a:t>
            </a:r>
            <a:endParaRPr lang="en-US" sz="1400" dirty="0">
              <a:solidFill>
                <a:srgbClr val="000000"/>
              </a:solidFill>
            </a:endParaRPr>
          </a:p>
        </p:txBody>
      </p:sp>
      <p:cxnSp>
        <p:nvCxnSpPr>
          <p:cNvPr id="20" name="Straight Arrow Connector 19"/>
          <p:cNvCxnSpPr/>
          <p:nvPr/>
        </p:nvCxnSpPr>
        <p:spPr>
          <a:xfrm flipH="1" flipV="1">
            <a:off x="2946400" y="4905377"/>
            <a:ext cx="520700" cy="57149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01851" y="5391814"/>
            <a:ext cx="1600200" cy="738664"/>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rgbClr val="FF0000"/>
                </a:solidFill>
              </a:rPr>
              <a:t>First:</a:t>
            </a:r>
          </a:p>
          <a:p>
            <a:r>
              <a:rPr lang="en-US" sz="1400" dirty="0" smtClean="0">
                <a:solidFill>
                  <a:srgbClr val="FF0000"/>
                </a:solidFill>
              </a:rPr>
              <a:t>Power supply</a:t>
            </a:r>
          </a:p>
          <a:p>
            <a:r>
              <a:rPr lang="en-US" sz="1400" dirty="0" smtClean="0">
                <a:solidFill>
                  <a:srgbClr val="FF0000"/>
                </a:solidFill>
              </a:rPr>
              <a:t>enable/disable</a:t>
            </a:r>
            <a:endParaRPr lang="en-US" sz="1400" dirty="0">
              <a:solidFill>
                <a:srgbClr val="FF0000"/>
              </a:solidFill>
            </a:endParaRPr>
          </a:p>
        </p:txBody>
      </p:sp>
      <p:cxnSp>
        <p:nvCxnSpPr>
          <p:cNvPr id="31" name="Straight Arrow Connector 30"/>
          <p:cNvCxnSpPr>
            <a:stCxn id="22" idx="1"/>
          </p:cNvCxnSpPr>
          <p:nvPr/>
        </p:nvCxnSpPr>
        <p:spPr>
          <a:xfrm flipH="1" flipV="1">
            <a:off x="6199377" y="2428220"/>
            <a:ext cx="1426534" cy="42419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724400" y="4726314"/>
            <a:ext cx="581026" cy="75056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1"/>
          </p:cNvCxnSpPr>
          <p:nvPr/>
        </p:nvCxnSpPr>
        <p:spPr>
          <a:xfrm flipH="1" flipV="1">
            <a:off x="7293799" y="1706880"/>
            <a:ext cx="332112" cy="45973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794001" y="4766946"/>
            <a:ext cx="152400" cy="1169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64" idx="1"/>
          </p:cNvCxnSpPr>
          <p:nvPr/>
        </p:nvCxnSpPr>
        <p:spPr>
          <a:xfrm flipH="1" flipV="1">
            <a:off x="7423695" y="3913832"/>
            <a:ext cx="202216" cy="29702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6963" y="5369153"/>
            <a:ext cx="2057400" cy="738664"/>
          </a:xfrm>
          <a:prstGeom prst="rect">
            <a:avLst/>
          </a:prstGeom>
          <a:solidFill>
            <a:schemeClr val="bg1"/>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0000"/>
                </a:solidFill>
              </a:rPr>
              <a:t>Set cursors to +1.5V and -5.1V to show valid common mode range.</a:t>
            </a:r>
            <a:endParaRPr lang="en-US" sz="1400" dirty="0">
              <a:solidFill>
                <a:srgbClr val="000000"/>
              </a:solidFill>
            </a:endParaRPr>
          </a:p>
        </p:txBody>
      </p:sp>
      <p:cxnSp>
        <p:nvCxnSpPr>
          <p:cNvPr id="23" name="Straight Arrow Connector 22"/>
          <p:cNvCxnSpPr/>
          <p:nvPr/>
        </p:nvCxnSpPr>
        <p:spPr>
          <a:xfrm flipH="1" flipV="1">
            <a:off x="4546600" y="3913832"/>
            <a:ext cx="2601282" cy="148875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46600" y="1237163"/>
            <a:ext cx="1564640" cy="2944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24500" y="1531620"/>
            <a:ext cx="586740" cy="11449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86380" y="3811923"/>
            <a:ext cx="1760219" cy="2038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30120" y="4192765"/>
            <a:ext cx="2784793" cy="5335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11241" y="3114020"/>
            <a:ext cx="1312454" cy="9646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111241" y="1399801"/>
            <a:ext cx="1312454" cy="3070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83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Results – Voltage Follower</a:t>
            </a:r>
            <a:endParaRPr lang="en-US" dirty="0"/>
          </a:p>
        </p:txBody>
      </p:sp>
      <p:sp>
        <p:nvSpPr>
          <p:cNvPr id="10" name="Slide Number Placeholder 9"/>
          <p:cNvSpPr>
            <a:spLocks noGrp="1"/>
          </p:cNvSpPr>
          <p:nvPr>
            <p:ph type="sldNum" sz="quarter" idx="10"/>
          </p:nvPr>
        </p:nvSpPr>
        <p:spPr/>
        <p:txBody>
          <a:bodyPr/>
          <a:lstStyle/>
          <a:p>
            <a:fld id="{23D3743B-47A6-46D2-B41A-85B73DD5E277}" type="slidenum">
              <a:rPr lang="en-US" smtClean="0"/>
              <a:pPr/>
              <a:t>11</a:t>
            </a:fld>
            <a:endParaRPr lang="en-US"/>
          </a:p>
        </p:txBody>
      </p:sp>
      <p:sp>
        <p:nvSpPr>
          <p:cNvPr id="12" name="TextBox 11"/>
          <p:cNvSpPr txBox="1"/>
          <p:nvPr/>
        </p:nvSpPr>
        <p:spPr>
          <a:xfrm>
            <a:off x="304801" y="952500"/>
            <a:ext cx="7721600" cy="369332"/>
          </a:xfrm>
          <a:prstGeom prst="rect">
            <a:avLst/>
          </a:prstGeom>
          <a:noFill/>
        </p:spPr>
        <p:txBody>
          <a:bodyPr wrap="square" rtlCol="0">
            <a:spAutoFit/>
          </a:bodyPr>
          <a:lstStyle/>
          <a:p>
            <a:r>
              <a:rPr lang="en-US" dirty="0" smtClean="0"/>
              <a:t>1.  Compare TINA-TI</a:t>
            </a:r>
            <a:r>
              <a:rPr lang="en-US" baseline="30000" dirty="0" smtClean="0"/>
              <a:t>TM</a:t>
            </a:r>
            <a:r>
              <a:rPr lang="en-US" dirty="0" smtClean="0"/>
              <a:t> simulation results to measured results.</a:t>
            </a:r>
            <a:endParaRPr lang="en-US" dirty="0"/>
          </a:p>
        </p:txBody>
      </p:sp>
      <p:sp>
        <p:nvSpPr>
          <p:cNvPr id="8" name="TextBox 7"/>
          <p:cNvSpPr txBox="1"/>
          <p:nvPr/>
        </p:nvSpPr>
        <p:spPr>
          <a:xfrm>
            <a:off x="381000" y="4094480"/>
            <a:ext cx="8534400" cy="646331"/>
          </a:xfrm>
          <a:prstGeom prst="rect">
            <a:avLst/>
          </a:prstGeom>
          <a:noFill/>
        </p:spPr>
        <p:txBody>
          <a:bodyPr wrap="square" rtlCol="0">
            <a:spAutoFit/>
          </a:bodyPr>
          <a:lstStyle/>
          <a:p>
            <a:r>
              <a:rPr lang="en-US" dirty="0" smtClean="0"/>
              <a:t>2.  Use the cursors on the VirtualBench and </a:t>
            </a:r>
            <a:r>
              <a:rPr lang="en-US" dirty="0"/>
              <a:t>TINA-TI</a:t>
            </a:r>
            <a:r>
              <a:rPr lang="en-US" baseline="30000" dirty="0"/>
              <a:t>TM </a:t>
            </a:r>
            <a:r>
              <a:rPr lang="en-US" dirty="0" smtClean="0"/>
              <a:t>tool to  measure the voltage where </a:t>
            </a:r>
            <a:r>
              <a:rPr lang="en-US" dirty="0" err="1" smtClean="0"/>
              <a:t>Vout</a:t>
            </a:r>
            <a:r>
              <a:rPr lang="en-US" dirty="0" smtClean="0"/>
              <a:t> becomes limited (clipped). Compare this to your calculation.</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582817318"/>
              </p:ext>
            </p:extLst>
          </p:nvPr>
        </p:nvGraphicFramePr>
        <p:xfrm>
          <a:off x="533400" y="4846320"/>
          <a:ext cx="8001000" cy="1112520"/>
        </p:xfrm>
        <a:graphic>
          <a:graphicData uri="http://schemas.openxmlformats.org/drawingml/2006/table">
            <a:tbl>
              <a:tblPr firstRow="1" bandRow="1">
                <a:tableStyleId>{5940675A-B579-460E-94D1-54222C63F5DA}</a:tableStyleId>
              </a:tblPr>
              <a:tblGrid>
                <a:gridCol w="2600325"/>
                <a:gridCol w="54006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Answer</a:t>
                      </a:r>
                      <a:r>
                        <a:rPr lang="en-US" sz="1400" b="1" baseline="0" dirty="0" smtClean="0"/>
                        <a:t> (calculation):</a:t>
                      </a:r>
                      <a:endParaRPr lang="en-US" sz="1400" b="1" dirty="0" smtClean="0"/>
                    </a:p>
                  </a:txBody>
                  <a:tcPr/>
                </a:tc>
                <a:tc>
                  <a:txBody>
                    <a:bodyPr/>
                    <a:lstStyle/>
                    <a:p>
                      <a:r>
                        <a:rPr lang="en-US" sz="1400" dirty="0" smtClean="0">
                          <a:solidFill>
                            <a:srgbClr val="FF0000"/>
                          </a:solidFill>
                        </a:rPr>
                        <a:t>clipped at +1.5V</a:t>
                      </a:r>
                      <a:endParaRPr lang="en-US" sz="1400" dirty="0">
                        <a:solidFill>
                          <a:srgbClr val="FF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Answer</a:t>
                      </a:r>
                      <a:r>
                        <a:rPr lang="en-US" sz="1400" b="1" baseline="0" dirty="0" smtClean="0"/>
                        <a:t> (simulation):</a:t>
                      </a:r>
                      <a:endParaRPr lang="en-US" sz="1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clipped at +2.3V</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Answer</a:t>
                      </a:r>
                      <a:r>
                        <a:rPr lang="en-US" sz="1400" b="1" baseline="0" dirty="0" smtClean="0"/>
                        <a:t> (measurement):</a:t>
                      </a:r>
                      <a:endParaRPr lang="en-US" sz="1400" b="1" dirty="0" smtClean="0"/>
                    </a:p>
                  </a:txBody>
                  <a:tcPr/>
                </a:tc>
                <a:tc>
                  <a:txBody>
                    <a:bodyPr/>
                    <a:lstStyle/>
                    <a:p>
                      <a:r>
                        <a:rPr lang="en-US" sz="1400" baseline="0" dirty="0" smtClean="0">
                          <a:solidFill>
                            <a:srgbClr val="FF0000"/>
                          </a:solidFill>
                        </a:rPr>
                        <a:t>visible distortion above +2.5V</a:t>
                      </a:r>
                      <a:endParaRPr lang="en-US" sz="1400" dirty="0">
                        <a:solidFill>
                          <a:srgbClr val="FF0000"/>
                        </a:solidFill>
                      </a:endParaRPr>
                    </a:p>
                  </a:txBody>
                  <a:tcPr/>
                </a:tc>
              </a:tr>
            </a:tbl>
          </a:graphicData>
        </a:graphic>
      </p:graphicFrame>
      <p:pic>
        <p:nvPicPr>
          <p:cNvPr id="9" name="Picture 1"/>
          <p:cNvPicPr>
            <a:picLocks noChangeAspect="1" noChangeArrowheads="1"/>
          </p:cNvPicPr>
          <p:nvPr/>
        </p:nvPicPr>
        <p:blipFill>
          <a:blip r:embed="rId3" cstate="print"/>
          <a:srcRect/>
          <a:stretch>
            <a:fillRect/>
          </a:stretch>
        </p:blipFill>
        <p:spPr bwMode="auto">
          <a:xfrm>
            <a:off x="4424184" y="1164114"/>
            <a:ext cx="4713006" cy="2930366"/>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lum bright="40000" contrast="30000"/>
          </a:blip>
          <a:srcRect l="22222" t="26648" r="41667" b="30541"/>
          <a:stretch>
            <a:fillRect/>
          </a:stretch>
        </p:blipFill>
        <p:spPr bwMode="auto">
          <a:xfrm>
            <a:off x="419554" y="1371600"/>
            <a:ext cx="3962400" cy="2514600"/>
          </a:xfrm>
          <a:prstGeom prst="rect">
            <a:avLst/>
          </a:prstGeom>
          <a:noFill/>
          <a:ln w="9525">
            <a:noFill/>
            <a:miter lim="800000"/>
            <a:headEnd/>
            <a:tailEnd/>
          </a:ln>
        </p:spPr>
      </p:pic>
    </p:spTree>
    <p:extLst>
      <p:ext uri="{BB962C8B-B14F-4D97-AF65-F5344CB8AC3E}">
        <p14:creationId xmlns:p14="http://schemas.microsoft.com/office/powerpoint/2010/main" val="173096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15" y="150495"/>
            <a:ext cx="8458200" cy="814388"/>
          </a:xfrm>
        </p:spPr>
        <p:txBody>
          <a:bodyPr/>
          <a:lstStyle/>
          <a:p>
            <a:r>
              <a:rPr lang="en-US" dirty="0" smtClean="0"/>
              <a:t>Extra Experiment:  1kHz vs. 50kHz Input</a:t>
            </a:r>
            <a:endParaRPr lang="en-US" dirty="0"/>
          </a:p>
        </p:txBody>
      </p:sp>
      <p:sp>
        <p:nvSpPr>
          <p:cNvPr id="10" name="Slide Number Placeholder 9"/>
          <p:cNvSpPr>
            <a:spLocks noGrp="1"/>
          </p:cNvSpPr>
          <p:nvPr>
            <p:ph type="sldNum" sz="quarter" idx="10"/>
          </p:nvPr>
        </p:nvSpPr>
        <p:spPr/>
        <p:txBody>
          <a:bodyPr/>
          <a:lstStyle/>
          <a:p>
            <a:fld id="{23D3743B-47A6-46D2-B41A-85B73DD5E277}" type="slidenum">
              <a:rPr lang="en-US" smtClean="0"/>
              <a:pPr/>
              <a:t>12</a:t>
            </a:fld>
            <a:endParaRPr lang="en-US"/>
          </a:p>
        </p:txBody>
      </p:sp>
      <p:sp>
        <p:nvSpPr>
          <p:cNvPr id="12" name="TextBox 11"/>
          <p:cNvSpPr txBox="1"/>
          <p:nvPr/>
        </p:nvSpPr>
        <p:spPr>
          <a:xfrm>
            <a:off x="304800" y="952500"/>
            <a:ext cx="8229599" cy="646331"/>
          </a:xfrm>
          <a:prstGeom prst="rect">
            <a:avLst/>
          </a:prstGeom>
          <a:noFill/>
        </p:spPr>
        <p:txBody>
          <a:bodyPr wrap="square" rtlCol="0">
            <a:spAutoFit/>
          </a:bodyPr>
          <a:lstStyle/>
          <a:p>
            <a:r>
              <a:rPr lang="en-US" dirty="0" smtClean="0"/>
              <a:t>3.  Change the triangle waveform frequency to 1kHz and compare the common mode range to the 50kHz wave. Change the time scale to 200µs/div. </a:t>
            </a:r>
            <a:endParaRPr lang="en-US" dirty="0"/>
          </a:p>
        </p:txBody>
      </p:sp>
      <p:pic>
        <p:nvPicPr>
          <p:cNvPr id="155650" name="Picture 2"/>
          <p:cNvPicPr>
            <a:picLocks noChangeAspect="1" noChangeArrowheads="1"/>
          </p:cNvPicPr>
          <p:nvPr/>
        </p:nvPicPr>
        <p:blipFill>
          <a:blip r:embed="rId2" cstate="print"/>
          <a:srcRect l="24266" t="28206" r="39487" b="31838"/>
          <a:stretch>
            <a:fillRect/>
          </a:stretch>
        </p:blipFill>
        <p:spPr bwMode="auto">
          <a:xfrm>
            <a:off x="228600" y="1676400"/>
            <a:ext cx="4267200" cy="2517929"/>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22222" t="26648" r="41667" b="30541"/>
          <a:stretch>
            <a:fillRect/>
          </a:stretch>
        </p:blipFill>
        <p:spPr bwMode="auto">
          <a:xfrm>
            <a:off x="4572000" y="1676400"/>
            <a:ext cx="3962400" cy="2514600"/>
          </a:xfrm>
          <a:prstGeom prst="rect">
            <a:avLst/>
          </a:prstGeom>
          <a:noFill/>
          <a:ln w="9525">
            <a:noFill/>
            <a:miter lim="800000"/>
            <a:headEnd/>
            <a:tailEnd/>
          </a:ln>
        </p:spPr>
      </p:pic>
      <p:sp>
        <p:nvSpPr>
          <p:cNvPr id="14" name="TextBox 13"/>
          <p:cNvSpPr txBox="1"/>
          <p:nvPr/>
        </p:nvSpPr>
        <p:spPr>
          <a:xfrm>
            <a:off x="1981200" y="3048000"/>
            <a:ext cx="1219200" cy="461665"/>
          </a:xfrm>
          <a:prstGeom prst="rect">
            <a:avLst/>
          </a:prstGeom>
          <a:noFill/>
        </p:spPr>
        <p:txBody>
          <a:bodyPr wrap="square" rtlCol="0">
            <a:spAutoFit/>
          </a:bodyPr>
          <a:lstStyle/>
          <a:p>
            <a:r>
              <a:rPr lang="en-US" sz="2400" b="1" dirty="0" smtClean="0">
                <a:solidFill>
                  <a:srgbClr val="FF0000"/>
                </a:solidFill>
              </a:rPr>
              <a:t>1kHz</a:t>
            </a:r>
            <a:endParaRPr lang="en-US" sz="2400" b="1" dirty="0">
              <a:solidFill>
                <a:srgbClr val="FF0000"/>
              </a:solidFill>
            </a:endParaRPr>
          </a:p>
        </p:txBody>
      </p:sp>
      <p:sp>
        <p:nvSpPr>
          <p:cNvPr id="15" name="TextBox 14"/>
          <p:cNvSpPr txBox="1"/>
          <p:nvPr/>
        </p:nvSpPr>
        <p:spPr>
          <a:xfrm>
            <a:off x="6172200" y="3124200"/>
            <a:ext cx="1219200" cy="461665"/>
          </a:xfrm>
          <a:prstGeom prst="rect">
            <a:avLst/>
          </a:prstGeom>
          <a:noFill/>
        </p:spPr>
        <p:txBody>
          <a:bodyPr wrap="square" rtlCol="0">
            <a:spAutoFit/>
          </a:bodyPr>
          <a:lstStyle/>
          <a:p>
            <a:r>
              <a:rPr lang="en-US" sz="2400" b="1" dirty="0" smtClean="0">
                <a:solidFill>
                  <a:srgbClr val="FF0000"/>
                </a:solidFill>
              </a:rPr>
              <a:t>50kHz</a:t>
            </a:r>
            <a:endParaRPr lang="en-US" sz="2400" b="1" dirty="0">
              <a:solidFill>
                <a:srgbClr val="FF0000"/>
              </a:solidFill>
            </a:endParaRPr>
          </a:p>
        </p:txBody>
      </p:sp>
      <p:sp>
        <p:nvSpPr>
          <p:cNvPr id="16" name="TextBox 15"/>
          <p:cNvSpPr txBox="1"/>
          <p:nvPr/>
        </p:nvSpPr>
        <p:spPr>
          <a:xfrm>
            <a:off x="304800" y="4419600"/>
            <a:ext cx="7721600" cy="369332"/>
          </a:xfrm>
          <a:prstGeom prst="rect">
            <a:avLst/>
          </a:prstGeom>
          <a:noFill/>
        </p:spPr>
        <p:txBody>
          <a:bodyPr wrap="square" rtlCol="0">
            <a:spAutoFit/>
          </a:bodyPr>
          <a:lstStyle/>
          <a:p>
            <a:r>
              <a:rPr lang="en-US" dirty="0" smtClean="0"/>
              <a:t>4.  What conclusion do you draw from the measurement?</a:t>
            </a:r>
            <a:endParaRPr lang="en-US" dirty="0"/>
          </a:p>
        </p:txBody>
      </p:sp>
      <p:sp>
        <p:nvSpPr>
          <p:cNvPr id="17" name="TextBox 16"/>
          <p:cNvSpPr txBox="1"/>
          <p:nvPr/>
        </p:nvSpPr>
        <p:spPr>
          <a:xfrm>
            <a:off x="533400" y="4876800"/>
            <a:ext cx="7721600" cy="1200329"/>
          </a:xfrm>
          <a:prstGeom prst="rect">
            <a:avLst/>
          </a:prstGeom>
          <a:noFill/>
        </p:spPr>
        <p:txBody>
          <a:bodyPr wrap="square" rtlCol="0">
            <a:spAutoFit/>
          </a:bodyPr>
          <a:lstStyle/>
          <a:p>
            <a:r>
              <a:rPr lang="en-US" dirty="0" smtClean="0">
                <a:solidFill>
                  <a:srgbClr val="FF0000"/>
                </a:solidFill>
              </a:rPr>
              <a:t>The 1kHz waveform does not show the common mode limitation, but the 50kHz waveform does.  This device is actually “rail-to-rail” for low frequencies, but common mode performance ~2V from the positive rail degrades at higher frequencies.</a:t>
            </a:r>
            <a:endParaRPr lang="en-US" dirty="0">
              <a:solidFill>
                <a:srgbClr val="FF0000"/>
              </a:solidFill>
            </a:endParaRPr>
          </a:p>
        </p:txBody>
      </p:sp>
    </p:spTree>
    <p:extLst>
      <p:ext uri="{BB962C8B-B14F-4D97-AF65-F5344CB8AC3E}">
        <p14:creationId xmlns:p14="http://schemas.microsoft.com/office/powerpoint/2010/main" val="202723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 Voltage Follower</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a:t>
            </a:fld>
            <a:endParaRPr lang="en-US">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26498792"/>
              </p:ext>
            </p:extLst>
          </p:nvPr>
        </p:nvGraphicFramePr>
        <p:xfrm>
          <a:off x="990601" y="1066800"/>
          <a:ext cx="7162799" cy="1483360"/>
        </p:xfrm>
        <a:graphic>
          <a:graphicData uri="http://schemas.openxmlformats.org/drawingml/2006/table">
            <a:tbl>
              <a:tblPr firstRow="1" bandRow="1">
                <a:tableStyleId>{21E4AEA4-8DFA-4A89-87EB-49C32662AFE0}</a:tableStyleId>
              </a:tblPr>
              <a:tblGrid>
                <a:gridCol w="2802835"/>
                <a:gridCol w="613265"/>
                <a:gridCol w="1029775"/>
                <a:gridCol w="1004081"/>
                <a:gridCol w="1054194"/>
                <a:gridCol w="658649"/>
              </a:tblGrid>
              <a:tr h="370840">
                <a:tc>
                  <a:txBody>
                    <a:bodyPr/>
                    <a:lstStyle/>
                    <a:p>
                      <a:r>
                        <a:rPr lang="en-US" sz="1400" dirty="0" smtClean="0">
                          <a:solidFill>
                            <a:sysClr val="windowText" lastClr="000000"/>
                          </a:solidFill>
                        </a:rPr>
                        <a:t>PARAMETER</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400" dirty="0" smtClean="0">
                          <a:solidFill>
                            <a:sysClr val="windowText" lastClr="000000"/>
                          </a:solidFill>
                        </a:rPr>
                        <a:t>OPA140</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400" dirty="0"/>
                    </a:p>
                  </a:txBody>
                  <a:tcPr/>
                </a:tc>
                <a:tc hMerge="1">
                  <a:txBody>
                    <a:bodyPr/>
                    <a:lstStyle/>
                    <a:p>
                      <a:endParaRPr lang="en-US" sz="1400" dirty="0"/>
                    </a:p>
                  </a:txBody>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ysClr val="windowText" lastClr="000000"/>
                          </a:solidFill>
                        </a:rPr>
                        <a:t>MIN</a:t>
                      </a:r>
                      <a:endParaRPr lang="en-US" sz="1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ysClr val="windowText" lastClr="000000"/>
                          </a:solidFill>
                        </a:rPr>
                        <a:t>TYP</a:t>
                      </a:r>
                      <a:endParaRPr lang="en-US" sz="1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ysClr val="windowText" lastClr="000000"/>
                          </a:solidFill>
                        </a:rPr>
                        <a:t>MAX</a:t>
                      </a:r>
                      <a:endParaRPr lang="en-US" sz="1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ysClr val="windowText" lastClr="000000"/>
                          </a:solidFill>
                        </a:rPr>
                        <a:t>UNIT</a:t>
                      </a:r>
                      <a:endParaRPr lang="en-US" sz="1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t>Input</a:t>
                      </a:r>
                      <a:r>
                        <a:rPr lang="en-US" sz="1400" baseline="0" dirty="0" smtClean="0"/>
                        <a:t> Voltage Range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r>
                        <a:rPr lang="en-US" sz="1400" baseline="-25000" dirty="0" smtClean="0">
                          <a:solidFill>
                            <a:sysClr val="windowText" lastClr="000000"/>
                          </a:solidFill>
                        </a:rPr>
                        <a:t>CM</a:t>
                      </a:r>
                      <a:endParaRPr lang="en-US" sz="1400" baseline="-25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r>
                        <a:rPr lang="en-US" sz="1400" baseline="0" dirty="0" smtClean="0">
                          <a:solidFill>
                            <a:sysClr val="windowText" lastClr="000000"/>
                          </a:solidFill>
                        </a:rPr>
                        <a:t> – 0.1</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r>
                        <a:rPr lang="en-US" sz="1400" baseline="0" dirty="0" smtClean="0">
                          <a:solidFill>
                            <a:sysClr val="windowText" lastClr="000000"/>
                          </a:solidFill>
                        </a:rPr>
                        <a:t> – 3.5</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t>Voltage Output Swing</a:t>
                      </a:r>
                      <a:r>
                        <a:rPr lang="en-US" sz="1400" baseline="0" dirty="0" smtClean="0"/>
                        <a:t> from Rail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r>
                        <a:rPr lang="en-US" sz="1400" baseline="-25000" dirty="0" smtClean="0">
                          <a:solidFill>
                            <a:sysClr val="windowText" lastClr="000000"/>
                          </a:solidFill>
                        </a:rPr>
                        <a:t>O</a:t>
                      </a:r>
                      <a:endParaRPr lang="en-US" sz="1400" baseline="-25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r>
                        <a:rPr lang="en-US" sz="1400" baseline="0" dirty="0" smtClean="0">
                          <a:solidFill>
                            <a:sysClr val="windowText" lastClr="000000"/>
                          </a:solidFill>
                        </a:rPr>
                        <a:t> + 0.2</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 – 0.2</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ysClr val="windowText" lastClr="000000"/>
                          </a:solidFill>
                        </a:rPr>
                        <a:t>V</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4882134"/>
              </p:ext>
            </p:extLst>
          </p:nvPr>
        </p:nvGraphicFramePr>
        <p:xfrm>
          <a:off x="990601" y="2895600"/>
          <a:ext cx="4800599" cy="1046480"/>
        </p:xfrm>
        <a:graphic>
          <a:graphicData uri="http://schemas.openxmlformats.org/drawingml/2006/table">
            <a:tbl>
              <a:tblPr firstRow="1" bandRow="1">
                <a:tableStyleId>{5C22544A-7EE6-4342-B048-85BDC9FD1C3A}</a:tableStyleId>
              </a:tblPr>
              <a:tblGrid>
                <a:gridCol w="2618509"/>
                <a:gridCol w="1091045"/>
                <a:gridCol w="1091045"/>
              </a:tblGrid>
              <a:tr h="142240">
                <a:tc>
                  <a:txBody>
                    <a:bodyPr/>
                    <a:lstStyle/>
                    <a:p>
                      <a:r>
                        <a:rPr lang="en-US" sz="1400" dirty="0" smtClean="0">
                          <a:solidFill>
                            <a:schemeClr val="tx1"/>
                          </a:solidFill>
                        </a:rPr>
                        <a:t>Calculated Answers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chemeClr val="tx1"/>
                          </a:solidFill>
                        </a:rPr>
                        <a:t>Min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chemeClr val="tx1"/>
                          </a:solidFill>
                        </a:rPr>
                        <a:t>Max</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Common Mode Input</a:t>
                      </a:r>
                      <a:r>
                        <a:rPr lang="en-US" sz="1400" baseline="0" dirty="0" smtClean="0"/>
                        <a:t> Range</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smtClean="0"/>
                        <a:t>Output Swing</a:t>
                      </a:r>
                      <a:r>
                        <a:rPr lang="en-US" sz="1400" baseline="0" dirty="0" smtClean="0"/>
                        <a:t> Range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2"/>
          <p:cNvPicPr>
            <a:picLocks noChangeAspect="1" noChangeArrowheads="1"/>
          </p:cNvPicPr>
          <p:nvPr/>
        </p:nvPicPr>
        <p:blipFill>
          <a:blip r:embed="rId3" cstate="print"/>
          <a:srcRect/>
          <a:stretch>
            <a:fillRect/>
          </a:stretch>
        </p:blipFill>
        <p:spPr bwMode="auto">
          <a:xfrm>
            <a:off x="6015627" y="2819400"/>
            <a:ext cx="2823573" cy="1921986"/>
          </a:xfrm>
          <a:prstGeom prst="rect">
            <a:avLst/>
          </a:prstGeom>
          <a:noFill/>
          <a:ln w="9525">
            <a:noFill/>
            <a:miter lim="800000"/>
            <a:headEnd/>
            <a:tailEnd/>
          </a:ln>
        </p:spPr>
      </p:pic>
      <p:sp>
        <p:nvSpPr>
          <p:cNvPr id="7" name="TextBox 6"/>
          <p:cNvSpPr txBox="1"/>
          <p:nvPr/>
        </p:nvSpPr>
        <p:spPr>
          <a:xfrm>
            <a:off x="533400" y="4886980"/>
            <a:ext cx="8077200" cy="523220"/>
          </a:xfrm>
          <a:prstGeom prst="rect">
            <a:avLst/>
          </a:prstGeom>
          <a:noFill/>
        </p:spPr>
        <p:txBody>
          <a:bodyPr wrap="square" rtlCol="0">
            <a:spAutoFit/>
          </a:bodyPr>
          <a:lstStyle/>
          <a:p>
            <a:r>
              <a:rPr lang="en-US" sz="1400" b="1" dirty="0" smtClean="0"/>
              <a:t>With a 9Vpp (4.5Vpk) input signal, is the circuit limitation caused by input common mode range or output voltage swing?</a:t>
            </a:r>
            <a:endParaRPr lang="en-US" sz="1400" b="1" dirty="0"/>
          </a:p>
        </p:txBody>
      </p:sp>
      <p:graphicFrame>
        <p:nvGraphicFramePr>
          <p:cNvPr id="8" name="Table 7"/>
          <p:cNvGraphicFramePr>
            <a:graphicFrameLocks noGrp="1"/>
          </p:cNvGraphicFramePr>
          <p:nvPr>
            <p:extLst>
              <p:ext uri="{D42A27DB-BD31-4B8C-83A1-F6EECF244321}">
                <p14:modId xmlns:p14="http://schemas.microsoft.com/office/powerpoint/2010/main" val="3080520137"/>
              </p:ext>
            </p:extLst>
          </p:nvPr>
        </p:nvGraphicFramePr>
        <p:xfrm>
          <a:off x="533400" y="5501640"/>
          <a:ext cx="8001000" cy="518160"/>
        </p:xfrm>
        <a:graphic>
          <a:graphicData uri="http://schemas.openxmlformats.org/drawingml/2006/table">
            <a:tbl>
              <a:tblPr firstRow="1" bandRow="1">
                <a:tableStyleId>{5940675A-B579-460E-94D1-54222C63F5DA}</a:tableStyleId>
              </a:tblPr>
              <a:tblGrid>
                <a:gridCol w="1230923"/>
                <a:gridCol w="677007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Answer: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FF0000"/>
                          </a:solidFill>
                        </a:rPr>
                        <a:t>The maximum input common mode voltage of +1.5V is the limit, since the peak input signal is +4.5V.</a:t>
                      </a:r>
                      <a:endParaRPr lang="en-US" sz="1400" dirty="0" smtClean="0">
                        <a:solidFill>
                          <a:srgbClr val="FF0000"/>
                        </a:solidFill>
                      </a:endParaRPr>
                    </a:p>
                  </a:txBody>
                  <a:tcPr/>
                </a:tc>
              </a:tr>
            </a:tbl>
          </a:graphicData>
        </a:graphic>
      </p:graphicFrame>
      <p:sp>
        <p:nvSpPr>
          <p:cNvPr id="9" name="Rectangle 8"/>
          <p:cNvSpPr/>
          <p:nvPr/>
        </p:nvSpPr>
        <p:spPr>
          <a:xfrm>
            <a:off x="7188200" y="3098800"/>
            <a:ext cx="4445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8200" y="4248150"/>
            <a:ext cx="4445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05500" y="4076700"/>
            <a:ext cx="444500" cy="539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88200" y="3037840"/>
            <a:ext cx="423514" cy="276999"/>
          </a:xfrm>
          <a:prstGeom prst="rect">
            <a:avLst/>
          </a:prstGeom>
          <a:noFill/>
        </p:spPr>
        <p:txBody>
          <a:bodyPr wrap="none" rtlCol="0">
            <a:spAutoFit/>
          </a:bodyPr>
          <a:lstStyle/>
          <a:p>
            <a:r>
              <a:rPr lang="en-US" sz="1200" dirty="0" smtClean="0"/>
              <a:t>-5V</a:t>
            </a:r>
            <a:endParaRPr lang="en-US" sz="1200" dirty="0"/>
          </a:p>
        </p:txBody>
      </p:sp>
      <p:sp>
        <p:nvSpPr>
          <p:cNvPr id="13" name="TextBox 12"/>
          <p:cNvSpPr txBox="1"/>
          <p:nvPr/>
        </p:nvSpPr>
        <p:spPr>
          <a:xfrm>
            <a:off x="7165340" y="4217670"/>
            <a:ext cx="461986" cy="276999"/>
          </a:xfrm>
          <a:prstGeom prst="rect">
            <a:avLst/>
          </a:prstGeom>
          <a:noFill/>
        </p:spPr>
        <p:txBody>
          <a:bodyPr wrap="none" rtlCol="0">
            <a:spAutoFit/>
          </a:bodyPr>
          <a:lstStyle/>
          <a:p>
            <a:r>
              <a:rPr lang="en-US" sz="1200" dirty="0"/>
              <a:t>+</a:t>
            </a:r>
            <a:r>
              <a:rPr lang="en-US" sz="1200" dirty="0" smtClean="0"/>
              <a:t>5V</a:t>
            </a:r>
            <a:endParaRPr lang="en-US" sz="1200" dirty="0"/>
          </a:p>
        </p:txBody>
      </p:sp>
      <p:sp>
        <p:nvSpPr>
          <p:cNvPr id="14" name="TextBox 13"/>
          <p:cNvSpPr txBox="1"/>
          <p:nvPr/>
        </p:nvSpPr>
        <p:spPr>
          <a:xfrm>
            <a:off x="5856721" y="3957250"/>
            <a:ext cx="679994" cy="646331"/>
          </a:xfrm>
          <a:prstGeom prst="rect">
            <a:avLst/>
          </a:prstGeom>
          <a:noFill/>
        </p:spPr>
        <p:txBody>
          <a:bodyPr wrap="none" rtlCol="0">
            <a:spAutoFit/>
          </a:bodyPr>
          <a:lstStyle/>
          <a:p>
            <a:pPr algn="r"/>
            <a:r>
              <a:rPr lang="en-US" sz="1200" dirty="0" smtClean="0"/>
              <a:t>Vin</a:t>
            </a:r>
          </a:p>
          <a:p>
            <a:pPr algn="r"/>
            <a:r>
              <a:rPr lang="en-US" sz="1200" dirty="0" smtClean="0"/>
              <a:t>4.5Vpk</a:t>
            </a:r>
          </a:p>
          <a:p>
            <a:pPr algn="r"/>
            <a:r>
              <a:rPr lang="en-US" sz="1200" dirty="0" smtClean="0"/>
              <a:t>9Vpp</a:t>
            </a:r>
            <a:endParaRPr lang="en-US" sz="1200" dirty="0"/>
          </a:p>
        </p:txBody>
      </p:sp>
      <p:graphicFrame>
        <p:nvGraphicFramePr>
          <p:cNvPr id="15" name="Table 14"/>
          <p:cNvGraphicFramePr>
            <a:graphicFrameLocks noGrp="1"/>
          </p:cNvGraphicFramePr>
          <p:nvPr>
            <p:extLst>
              <p:ext uri="{D42A27DB-BD31-4B8C-83A1-F6EECF244321}">
                <p14:modId xmlns:p14="http://schemas.microsoft.com/office/powerpoint/2010/main" val="4284882134"/>
              </p:ext>
            </p:extLst>
          </p:nvPr>
        </p:nvGraphicFramePr>
        <p:xfrm>
          <a:off x="990601" y="2895600"/>
          <a:ext cx="4800599" cy="1046480"/>
        </p:xfrm>
        <a:graphic>
          <a:graphicData uri="http://schemas.openxmlformats.org/drawingml/2006/table">
            <a:tbl>
              <a:tblPr firstRow="1" bandRow="1">
                <a:tableStyleId>{5C22544A-7EE6-4342-B048-85BDC9FD1C3A}</a:tableStyleId>
              </a:tblPr>
              <a:tblGrid>
                <a:gridCol w="2618509"/>
                <a:gridCol w="1091045"/>
                <a:gridCol w="1091045"/>
              </a:tblGrid>
              <a:tr h="142240">
                <a:tc>
                  <a:txBody>
                    <a:bodyPr/>
                    <a:lstStyle/>
                    <a:p>
                      <a:r>
                        <a:rPr lang="en-US" sz="1400" dirty="0" smtClean="0">
                          <a:solidFill>
                            <a:schemeClr val="tx1"/>
                          </a:solidFill>
                        </a:rPr>
                        <a:t>Calculated Answers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chemeClr val="tx1"/>
                          </a:solidFill>
                        </a:rPr>
                        <a:t>Min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chemeClr val="tx1"/>
                          </a:solidFill>
                        </a:rPr>
                        <a:t>Max</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Common Mode Input</a:t>
                      </a:r>
                      <a:r>
                        <a:rPr lang="en-US" sz="1400" baseline="0" dirty="0" smtClean="0"/>
                        <a:t> Range</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accent1"/>
                          </a:solidFill>
                        </a:rPr>
                        <a:t>-5.1</a:t>
                      </a: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accent1"/>
                          </a:solidFill>
                        </a:rPr>
                        <a:t>+1.5V</a:t>
                      </a: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400" dirty="0" smtClean="0"/>
                        <a:t>Output Swing</a:t>
                      </a:r>
                      <a:r>
                        <a:rPr lang="en-US" sz="1400" baseline="0" dirty="0" smtClean="0"/>
                        <a:t> Range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accent1"/>
                          </a:solidFill>
                        </a:rPr>
                        <a:t>-4.8</a:t>
                      </a: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accent1"/>
                          </a:solidFill>
                        </a:rPr>
                        <a:t>4.8V</a:t>
                      </a:r>
                      <a:endParaRPr lang="en-US" sz="1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8147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419"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39" y="1906670"/>
            <a:ext cx="5798633" cy="346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Simulation Setup – Voltage Follower</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3</a:t>
            </a:fld>
            <a:endParaRPr lang="en-US">
              <a:solidFill>
                <a:srgbClr val="000000"/>
              </a:solidFill>
            </a:endParaRPr>
          </a:p>
        </p:txBody>
      </p:sp>
      <p:sp>
        <p:nvSpPr>
          <p:cNvPr id="4" name="TextBox 3"/>
          <p:cNvSpPr txBox="1"/>
          <p:nvPr/>
        </p:nvSpPr>
        <p:spPr>
          <a:xfrm>
            <a:off x="457200" y="838200"/>
            <a:ext cx="8153400" cy="923330"/>
          </a:xfrm>
          <a:prstGeom prst="rect">
            <a:avLst/>
          </a:prstGeom>
          <a:noFill/>
        </p:spPr>
        <p:txBody>
          <a:bodyPr wrap="square" rtlCol="0">
            <a:spAutoFit/>
          </a:bodyPr>
          <a:lstStyle/>
          <a:p>
            <a:r>
              <a:rPr lang="en-US" dirty="0" smtClean="0"/>
              <a:t>Click </a:t>
            </a:r>
            <a:r>
              <a:rPr lang="en-US" b="1" dirty="0" smtClean="0"/>
              <a:t>Analysis </a:t>
            </a:r>
            <a:r>
              <a:rPr lang="en-US" b="1" dirty="0" smtClean="0">
                <a:sym typeface="Wingdings" panose="05000000000000000000" pitchFamily="2" charset="2"/>
              </a:rPr>
              <a:t> Transient</a:t>
            </a:r>
            <a:r>
              <a:rPr lang="en-US" dirty="0" smtClean="0">
                <a:sym typeface="Wingdings" panose="05000000000000000000" pitchFamily="2" charset="2"/>
              </a:rPr>
              <a:t> </a:t>
            </a:r>
            <a:r>
              <a:rPr lang="en-US" dirty="0" smtClean="0"/>
              <a:t>to show the common mode limitations for the OPA140.  Run the analysis from </a:t>
            </a:r>
            <a:r>
              <a:rPr lang="en-US" dirty="0"/>
              <a:t>0µs </a:t>
            </a:r>
            <a:r>
              <a:rPr lang="en-US" dirty="0" smtClean="0"/>
              <a:t>to 40µs.  The input is a 4.5Vpk, 50kHz triangle wave.</a:t>
            </a:r>
            <a:endParaRPr lang="en-US" dirty="0"/>
          </a:p>
        </p:txBody>
      </p:sp>
      <p:pic>
        <p:nvPicPr>
          <p:cNvPr id="8" name="Picture 10"/>
          <p:cNvPicPr>
            <a:picLocks noChangeAspect="1" noChangeArrowheads="1"/>
          </p:cNvPicPr>
          <p:nvPr/>
        </p:nvPicPr>
        <p:blipFill>
          <a:blip r:embed="rId5" cstate="print"/>
          <a:srcRect/>
          <a:stretch>
            <a:fillRect/>
          </a:stretch>
        </p:blipFill>
        <p:spPr bwMode="auto">
          <a:xfrm>
            <a:off x="5659056" y="2062988"/>
            <a:ext cx="3200400" cy="1866900"/>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777714925"/>
              </p:ext>
            </p:extLst>
          </p:nvPr>
        </p:nvGraphicFramePr>
        <p:xfrm>
          <a:off x="5526087" y="5370283"/>
          <a:ext cx="3617913" cy="685800"/>
        </p:xfrm>
        <a:graphic>
          <a:graphicData uri="http://schemas.openxmlformats.org/presentationml/2006/ole">
            <mc:AlternateContent xmlns:mc="http://schemas.openxmlformats.org/markup-compatibility/2006">
              <mc:Choice xmlns:v="urn:schemas-microsoft-com:vml" Requires="v">
                <p:oleObj spid="_x0000_s41025" name="Packager Shell Object" showAsIcon="1" r:id="rId6" imgW="3617640" imgH="685800" progId="Package">
                  <p:embed/>
                </p:oleObj>
              </mc:Choice>
              <mc:Fallback>
                <p:oleObj name="Packager Shell Object" showAsIcon="1" r:id="rId6" imgW="3617640" imgH="685800" progId="Package">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6087" y="5370283"/>
                        <a:ext cx="36179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7911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 y="1206500"/>
            <a:ext cx="9015559"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Simulation Results – Voltage Follower</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4</a:t>
            </a:fld>
            <a:endParaRPr lang="en-US">
              <a:solidFill>
                <a:srgbClr val="000000"/>
              </a:solidFill>
            </a:endParaRPr>
          </a:p>
        </p:txBody>
      </p:sp>
      <p:sp>
        <p:nvSpPr>
          <p:cNvPr id="5" name="TextBox 4"/>
          <p:cNvSpPr txBox="1"/>
          <p:nvPr/>
        </p:nvSpPr>
        <p:spPr>
          <a:xfrm>
            <a:off x="711200" y="5791200"/>
            <a:ext cx="7721600" cy="369332"/>
          </a:xfrm>
          <a:prstGeom prst="rect">
            <a:avLst/>
          </a:prstGeom>
          <a:noFill/>
        </p:spPr>
        <p:txBody>
          <a:bodyPr wrap="square" rtlCol="0">
            <a:spAutoFit/>
          </a:bodyPr>
          <a:lstStyle/>
          <a:p>
            <a:pPr algn="ctr"/>
            <a:r>
              <a:rPr lang="en-US" dirty="0" smtClean="0"/>
              <a:t>Clipping due to input common mode voltage limitation</a:t>
            </a:r>
            <a:endParaRPr lang="en-US" dirty="0"/>
          </a:p>
        </p:txBody>
      </p:sp>
      <p:cxnSp>
        <p:nvCxnSpPr>
          <p:cNvPr id="6" name="Straight Arrow Connector 5"/>
          <p:cNvCxnSpPr/>
          <p:nvPr/>
        </p:nvCxnSpPr>
        <p:spPr bwMode="auto">
          <a:xfrm flipV="1">
            <a:off x="5486400" y="3505200"/>
            <a:ext cx="202234" cy="2286000"/>
          </a:xfrm>
          <a:prstGeom prst="straightConnector1">
            <a:avLst/>
          </a:prstGeom>
          <a:solidFill>
            <a:schemeClr val="accent1"/>
          </a:solidFill>
          <a:ln w="19050" cap="flat" cmpd="sng" algn="ctr">
            <a:solidFill>
              <a:srgbClr val="FF0000"/>
            </a:solidFill>
            <a:prstDash val="solid"/>
            <a:round/>
            <a:headEnd type="none" w="med" len="med"/>
            <a:tailEnd type="triangle" w="lg" len="lg"/>
          </a:ln>
          <a:effectLst/>
        </p:spPr>
      </p:cxnSp>
      <p:cxnSp>
        <p:nvCxnSpPr>
          <p:cNvPr id="8" name="Straight Arrow Connector 7"/>
          <p:cNvCxnSpPr/>
          <p:nvPr/>
        </p:nvCxnSpPr>
        <p:spPr bwMode="auto">
          <a:xfrm flipH="1" flipV="1">
            <a:off x="1701800" y="3505200"/>
            <a:ext cx="736600" cy="2286000"/>
          </a:xfrm>
          <a:prstGeom prst="straightConnector1">
            <a:avLst/>
          </a:prstGeom>
          <a:solidFill>
            <a:schemeClr val="accent1"/>
          </a:solidFill>
          <a:ln w="1905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83818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Disable Function Generator</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5</a:t>
            </a:fld>
            <a:endParaRPr lang="en-US">
              <a:solidFill>
                <a:srgbClr val="000000"/>
              </a:solidFill>
            </a:endParaRPr>
          </a:p>
        </p:txBody>
      </p:sp>
      <p:pic>
        <p:nvPicPr>
          <p:cNvPr id="16" name="Picture 6"/>
          <p:cNvPicPr>
            <a:picLocks noChangeAspect="1" noChangeArrowheads="1"/>
          </p:cNvPicPr>
          <p:nvPr/>
        </p:nvPicPr>
        <p:blipFill rotWithShape="1">
          <a:blip r:embed="rId3" cstate="print"/>
          <a:srcRect l="84951" r="321" b="91090"/>
          <a:stretch/>
        </p:blipFill>
        <p:spPr bwMode="auto">
          <a:xfrm>
            <a:off x="6067168" y="2058529"/>
            <a:ext cx="2823806" cy="916291"/>
          </a:xfrm>
          <a:prstGeom prst="rect">
            <a:avLst/>
          </a:prstGeom>
          <a:noFill/>
          <a:ln w="9525">
            <a:noFill/>
            <a:miter lim="800000"/>
            <a:headEnd/>
            <a:tailEnd/>
          </a:ln>
        </p:spPr>
      </p:pic>
      <p:sp>
        <p:nvSpPr>
          <p:cNvPr id="15" name="TextBox 14"/>
          <p:cNvSpPr txBox="1"/>
          <p:nvPr/>
        </p:nvSpPr>
        <p:spPr>
          <a:xfrm>
            <a:off x="3090712" y="1056569"/>
            <a:ext cx="2956551" cy="646331"/>
          </a:xfrm>
          <a:prstGeom prst="rect">
            <a:avLst/>
          </a:prstGeom>
          <a:noFill/>
          <a:ln w="38100">
            <a:noFill/>
          </a:ln>
        </p:spPr>
        <p:txBody>
          <a:bodyPr wrap="square" rtlCol="0">
            <a:spAutoFit/>
          </a:bodyPr>
          <a:lstStyle/>
          <a:p>
            <a:pPr algn="ctr"/>
            <a:r>
              <a:rPr lang="en-US" dirty="0" smtClean="0"/>
              <a:t>Power button </a:t>
            </a:r>
            <a:r>
              <a:rPr lang="en-US" b="1" dirty="0" smtClean="0">
                <a:solidFill>
                  <a:schemeClr val="bg2"/>
                </a:solidFill>
              </a:rPr>
              <a:t>GRAY</a:t>
            </a:r>
            <a:r>
              <a:rPr lang="en-US" dirty="0" smtClean="0"/>
              <a:t> =</a:t>
            </a:r>
            <a:br>
              <a:rPr lang="en-US" dirty="0" smtClean="0"/>
            </a:br>
            <a:r>
              <a:rPr lang="en-US" dirty="0" smtClean="0"/>
              <a:t>Function Generator </a:t>
            </a:r>
            <a:r>
              <a:rPr lang="en-US" b="1" u="sng" dirty="0" smtClean="0">
                <a:solidFill>
                  <a:schemeClr val="bg2"/>
                </a:solidFill>
              </a:rPr>
              <a:t>OFF</a:t>
            </a:r>
            <a:endParaRPr lang="en-US" b="1" u="sng" dirty="0">
              <a:solidFill>
                <a:schemeClr val="bg2"/>
              </a:solidFill>
            </a:endParaRPr>
          </a:p>
        </p:txBody>
      </p:sp>
      <p:pic>
        <p:nvPicPr>
          <p:cNvPr id="17" name="Picture 2"/>
          <p:cNvPicPr>
            <a:picLocks noChangeAspect="1" noChangeArrowheads="1"/>
          </p:cNvPicPr>
          <p:nvPr/>
        </p:nvPicPr>
        <p:blipFill>
          <a:blip r:embed="rId4" cstate="print"/>
          <a:srcRect/>
          <a:stretch>
            <a:fillRect/>
          </a:stretch>
        </p:blipFill>
        <p:spPr bwMode="auto">
          <a:xfrm>
            <a:off x="187393" y="2058148"/>
            <a:ext cx="5068670" cy="2713264"/>
          </a:xfrm>
          <a:prstGeom prst="rect">
            <a:avLst/>
          </a:prstGeom>
          <a:noFill/>
          <a:ln w="9525">
            <a:noFill/>
            <a:miter lim="800000"/>
            <a:headEnd/>
            <a:tailEnd/>
          </a:ln>
        </p:spPr>
      </p:pic>
      <p:sp>
        <p:nvSpPr>
          <p:cNvPr id="19" name="Rectangle 18"/>
          <p:cNvSpPr/>
          <p:nvPr/>
        </p:nvSpPr>
        <p:spPr>
          <a:xfrm>
            <a:off x="4381500" y="2143873"/>
            <a:ext cx="862657" cy="19526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913120" y="1379734"/>
            <a:ext cx="1438656" cy="135127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5413248" y="2143873"/>
            <a:ext cx="499872" cy="195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90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Disable DC Power Supply</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6</a:t>
            </a:fld>
            <a:endParaRPr lang="en-US">
              <a:solidFill>
                <a:srgbClr val="000000"/>
              </a:solidFill>
            </a:endParaRPr>
          </a:p>
        </p:txBody>
      </p:sp>
      <p:pic>
        <p:nvPicPr>
          <p:cNvPr id="4" name="Picture 2"/>
          <p:cNvPicPr>
            <a:picLocks noChangeAspect="1" noChangeArrowheads="1"/>
          </p:cNvPicPr>
          <p:nvPr/>
        </p:nvPicPr>
        <p:blipFill>
          <a:blip r:embed="rId3" cstate="print"/>
          <a:srcRect/>
          <a:stretch>
            <a:fillRect/>
          </a:stretch>
        </p:blipFill>
        <p:spPr bwMode="auto">
          <a:xfrm>
            <a:off x="485775" y="3476188"/>
            <a:ext cx="8172450" cy="2295525"/>
          </a:xfrm>
          <a:prstGeom prst="rect">
            <a:avLst/>
          </a:prstGeom>
          <a:noFill/>
          <a:ln w="9525">
            <a:noFill/>
            <a:miter lim="800000"/>
            <a:headEnd/>
            <a:tailEnd/>
          </a:ln>
        </p:spPr>
      </p:pic>
      <p:cxnSp>
        <p:nvCxnSpPr>
          <p:cNvPr id="7" name="Straight Arrow Connector 6"/>
          <p:cNvCxnSpPr/>
          <p:nvPr/>
        </p:nvCxnSpPr>
        <p:spPr>
          <a:xfrm flipV="1">
            <a:off x="3429000" y="4915125"/>
            <a:ext cx="433387" cy="100032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83974" y="5915451"/>
            <a:ext cx="4176051" cy="369332"/>
          </a:xfrm>
          <a:prstGeom prst="rect">
            <a:avLst/>
          </a:prstGeom>
          <a:noFill/>
          <a:ln w="38100">
            <a:noFill/>
          </a:ln>
        </p:spPr>
        <p:txBody>
          <a:bodyPr wrap="square" rtlCol="0">
            <a:spAutoFit/>
          </a:bodyPr>
          <a:lstStyle/>
          <a:p>
            <a:r>
              <a:rPr lang="en-US" dirty="0" smtClean="0"/>
              <a:t>LEDs </a:t>
            </a:r>
            <a:r>
              <a:rPr lang="en-US" b="1" dirty="0" smtClean="0">
                <a:solidFill>
                  <a:schemeClr val="bg2"/>
                </a:solidFill>
              </a:rPr>
              <a:t>OFF</a:t>
            </a:r>
            <a:r>
              <a:rPr lang="en-US" dirty="0" smtClean="0"/>
              <a:t> = DC</a:t>
            </a:r>
            <a:r>
              <a:rPr lang="en-US" dirty="0"/>
              <a:t> </a:t>
            </a:r>
            <a:r>
              <a:rPr lang="en-US" dirty="0" smtClean="0"/>
              <a:t>power supply </a:t>
            </a:r>
            <a:r>
              <a:rPr lang="en-US" b="1" u="sng" dirty="0" smtClean="0">
                <a:solidFill>
                  <a:schemeClr val="bg2"/>
                </a:solidFill>
              </a:rPr>
              <a:t>OFF</a:t>
            </a:r>
            <a:endParaRPr lang="en-US" b="1" u="sng" dirty="0">
              <a:solidFill>
                <a:schemeClr val="bg2"/>
              </a:solidFill>
            </a:endParaRPr>
          </a:p>
        </p:txBody>
      </p:sp>
      <p:sp>
        <p:nvSpPr>
          <p:cNvPr id="9" name="Oval 8"/>
          <p:cNvSpPr/>
          <p:nvPr/>
        </p:nvSpPr>
        <p:spPr>
          <a:xfrm>
            <a:off x="3862387" y="4800825"/>
            <a:ext cx="114300" cy="114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43383" y="4800825"/>
            <a:ext cx="114300" cy="114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52974" y="4800825"/>
            <a:ext cx="114300" cy="114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rotWithShape="1">
          <a:blip r:embed="rId4" cstate="print"/>
          <a:srcRect l="8673" t="78455" r="32605"/>
          <a:stretch/>
        </p:blipFill>
        <p:spPr bwMode="auto">
          <a:xfrm>
            <a:off x="660400" y="965200"/>
            <a:ext cx="7759700" cy="1524000"/>
          </a:xfrm>
          <a:prstGeom prst="rect">
            <a:avLst/>
          </a:prstGeom>
          <a:noFill/>
          <a:ln w="9525">
            <a:noFill/>
            <a:miter lim="800000"/>
            <a:headEnd/>
            <a:tailEnd/>
          </a:ln>
        </p:spPr>
      </p:pic>
      <p:cxnSp>
        <p:nvCxnSpPr>
          <p:cNvPr id="14" name="Straight Arrow Connector 13"/>
          <p:cNvCxnSpPr/>
          <p:nvPr/>
        </p:nvCxnSpPr>
        <p:spPr>
          <a:xfrm flipV="1">
            <a:off x="3862387" y="2362201"/>
            <a:ext cx="597380" cy="43517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62204" y="2797376"/>
            <a:ext cx="5170116" cy="369332"/>
          </a:xfrm>
          <a:prstGeom prst="rect">
            <a:avLst/>
          </a:prstGeom>
          <a:noFill/>
          <a:ln w="38100">
            <a:noFill/>
          </a:ln>
        </p:spPr>
        <p:txBody>
          <a:bodyPr wrap="square" rtlCol="0">
            <a:spAutoFit/>
          </a:bodyPr>
          <a:lstStyle/>
          <a:p>
            <a:r>
              <a:rPr lang="en-US" dirty="0" smtClean="0"/>
              <a:t>Power button </a:t>
            </a:r>
            <a:r>
              <a:rPr lang="en-US" b="1" dirty="0" smtClean="0">
                <a:solidFill>
                  <a:schemeClr val="bg2"/>
                </a:solidFill>
              </a:rPr>
              <a:t>GRAY</a:t>
            </a:r>
            <a:r>
              <a:rPr lang="en-US" dirty="0" smtClean="0"/>
              <a:t> = DC</a:t>
            </a:r>
            <a:r>
              <a:rPr lang="en-US" dirty="0"/>
              <a:t> </a:t>
            </a:r>
            <a:r>
              <a:rPr lang="en-US" dirty="0" smtClean="0"/>
              <a:t>power supply </a:t>
            </a:r>
            <a:r>
              <a:rPr lang="en-US" b="1" u="sng" dirty="0" smtClean="0">
                <a:solidFill>
                  <a:schemeClr val="bg2"/>
                </a:solidFill>
              </a:rPr>
              <a:t>OFF</a:t>
            </a:r>
            <a:endParaRPr lang="en-US" b="1" u="sng" dirty="0">
              <a:solidFill>
                <a:schemeClr val="bg2"/>
              </a:solidFill>
            </a:endParaRPr>
          </a:p>
        </p:txBody>
      </p:sp>
      <p:pic>
        <p:nvPicPr>
          <p:cNvPr id="286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3633" y="1652701"/>
            <a:ext cx="775174" cy="28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8667" y="1266509"/>
            <a:ext cx="767553" cy="28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22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cstate="print"/>
          <a:srcRect/>
          <a:stretch>
            <a:fillRect/>
          </a:stretch>
        </p:blipFill>
        <p:spPr bwMode="auto">
          <a:xfrm>
            <a:off x="1407621" y="842227"/>
            <a:ext cx="5135937" cy="51106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Test Board Setup</a:t>
            </a:r>
            <a:endParaRPr lang="en-US" dirty="0"/>
          </a:p>
        </p:txBody>
      </p:sp>
      <p:sp>
        <p:nvSpPr>
          <p:cNvPr id="12" name="Slide Number Placeholder 11"/>
          <p:cNvSpPr>
            <a:spLocks noGrp="1"/>
          </p:cNvSpPr>
          <p:nvPr>
            <p:ph type="sldNum" sz="quarter" idx="10"/>
          </p:nvPr>
        </p:nvSpPr>
        <p:spPr/>
        <p:txBody>
          <a:bodyPr/>
          <a:lstStyle/>
          <a:p>
            <a:fld id="{23D3743B-47A6-46D2-B41A-85B73DD5E277}" type="slidenum">
              <a:rPr lang="en-US" smtClean="0"/>
              <a:pPr/>
              <a:t>7</a:t>
            </a:fld>
            <a:endParaRPr lang="en-US"/>
          </a:p>
        </p:txBody>
      </p:sp>
      <p:cxnSp>
        <p:nvCxnSpPr>
          <p:cNvPr id="15" name="Straight Arrow Connector 14"/>
          <p:cNvCxnSpPr/>
          <p:nvPr/>
        </p:nvCxnSpPr>
        <p:spPr>
          <a:xfrm flipH="1">
            <a:off x="5395421" y="1375627"/>
            <a:ext cx="1524000" cy="2286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7" idx="3"/>
          </p:cNvCxnSpPr>
          <p:nvPr/>
        </p:nvCxnSpPr>
        <p:spPr>
          <a:xfrm flipV="1">
            <a:off x="1736203" y="3807341"/>
            <a:ext cx="721247" cy="112919"/>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7471" y="3658650"/>
            <a:ext cx="1528732" cy="523220"/>
          </a:xfrm>
          <a:prstGeom prst="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t>Install Circuit 5</a:t>
            </a:r>
            <a:br>
              <a:rPr lang="en-US" sz="1400" b="1" dirty="0" smtClean="0"/>
            </a:br>
            <a:r>
              <a:rPr lang="en-US" sz="1400" b="1" dirty="0" smtClean="0"/>
              <a:t>only.</a:t>
            </a:r>
            <a:endParaRPr lang="en-US" sz="1400" b="1" dirty="0"/>
          </a:p>
        </p:txBody>
      </p:sp>
      <p:cxnSp>
        <p:nvCxnSpPr>
          <p:cNvPr id="18" name="Straight Arrow Connector 17"/>
          <p:cNvCxnSpPr>
            <a:stCxn id="19" idx="1"/>
          </p:cNvCxnSpPr>
          <p:nvPr/>
        </p:nvCxnSpPr>
        <p:spPr>
          <a:xfrm flipH="1">
            <a:off x="5395421" y="4120316"/>
            <a:ext cx="1219200" cy="34141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14621" y="3966427"/>
            <a:ext cx="1676400" cy="307777"/>
          </a:xfrm>
          <a:prstGeom prst="rect">
            <a:avLst/>
          </a:prstGeom>
          <a:solidFill>
            <a:schemeClr val="bg1"/>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chemeClr val="accent1"/>
                </a:solidFill>
              </a:rPr>
              <a:t>Do not </a:t>
            </a:r>
            <a:r>
              <a:rPr lang="en-US" sz="1400" b="1" dirty="0">
                <a:solidFill>
                  <a:schemeClr val="accent1"/>
                </a:solidFill>
              </a:rPr>
              <a:t>i</a:t>
            </a:r>
            <a:r>
              <a:rPr lang="en-US" sz="1400" b="1" dirty="0" smtClean="0">
                <a:solidFill>
                  <a:schemeClr val="accent1"/>
                </a:solidFill>
              </a:rPr>
              <a:t>nstall!</a:t>
            </a:r>
            <a:endParaRPr lang="en-US" sz="1400" b="1" dirty="0">
              <a:solidFill>
                <a:schemeClr val="accent1"/>
              </a:solidFill>
            </a:endParaRPr>
          </a:p>
        </p:txBody>
      </p:sp>
      <p:cxnSp>
        <p:nvCxnSpPr>
          <p:cNvPr id="20" name="Straight Arrow Connector 19"/>
          <p:cNvCxnSpPr/>
          <p:nvPr/>
        </p:nvCxnSpPr>
        <p:spPr>
          <a:xfrm flipH="1">
            <a:off x="6081221" y="5642827"/>
            <a:ext cx="1295400" cy="0"/>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14621" y="5338027"/>
            <a:ext cx="2235200" cy="523220"/>
          </a:xfrm>
          <a:prstGeom prst="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t>Store unused jumpers and devices here.</a:t>
            </a:r>
            <a:endParaRPr lang="en-US" sz="1400" b="1" dirty="0"/>
          </a:p>
        </p:txBody>
      </p:sp>
      <p:sp>
        <p:nvSpPr>
          <p:cNvPr id="22" name="TextBox 21"/>
          <p:cNvSpPr txBox="1"/>
          <p:nvPr/>
        </p:nvSpPr>
        <p:spPr>
          <a:xfrm>
            <a:off x="6690821" y="1147027"/>
            <a:ext cx="1676400" cy="307777"/>
          </a:xfrm>
          <a:prstGeom prst="rect">
            <a:avLst/>
          </a:prstGeom>
          <a:solidFill>
            <a:schemeClr val="bg1"/>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solidFill>
                  <a:schemeClr val="accent1"/>
                </a:solidFill>
              </a:rPr>
              <a:t>Do </a:t>
            </a:r>
            <a:r>
              <a:rPr lang="en-US" sz="1400" b="1" dirty="0">
                <a:solidFill>
                  <a:schemeClr val="accent1"/>
                </a:solidFill>
              </a:rPr>
              <a:t>n</a:t>
            </a:r>
            <a:r>
              <a:rPr lang="en-US" sz="1400" b="1" dirty="0" smtClean="0">
                <a:solidFill>
                  <a:schemeClr val="accent1"/>
                </a:solidFill>
              </a:rPr>
              <a:t>ot install!</a:t>
            </a:r>
            <a:endParaRPr lang="en-US" sz="1400" b="1" dirty="0">
              <a:solidFill>
                <a:schemeClr val="accent1"/>
              </a:solidFill>
            </a:endParaRPr>
          </a:p>
        </p:txBody>
      </p:sp>
      <p:sp>
        <p:nvSpPr>
          <p:cNvPr id="23" name="Rectangle 22"/>
          <p:cNvSpPr/>
          <p:nvPr/>
        </p:nvSpPr>
        <p:spPr>
          <a:xfrm>
            <a:off x="1941021" y="5064978"/>
            <a:ext cx="4117974" cy="6223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19" idx="1"/>
          </p:cNvCxnSpPr>
          <p:nvPr/>
        </p:nvCxnSpPr>
        <p:spPr>
          <a:xfrm flipH="1" flipV="1">
            <a:off x="5395421" y="3694423"/>
            <a:ext cx="1219200" cy="42589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959894" y="3966427"/>
            <a:ext cx="173831" cy="5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87103" y="3926490"/>
            <a:ext cx="328936" cy="138499"/>
          </a:xfrm>
          <a:prstGeom prst="rect">
            <a:avLst/>
          </a:prstGeom>
          <a:noFill/>
        </p:spPr>
        <p:txBody>
          <a:bodyPr wrap="none" rtlCol="0">
            <a:spAutoFit/>
          </a:bodyPr>
          <a:lstStyle/>
          <a:p>
            <a:r>
              <a:rPr lang="en-US" sz="300" dirty="0" smtClean="0">
                <a:latin typeface="Comic Sans MS" panose="030F0702030302020204" pitchFamily="66" charset="0"/>
              </a:rPr>
              <a:t>OPA140</a:t>
            </a:r>
            <a:endParaRPr lang="en-US" sz="300" dirty="0">
              <a:latin typeface="Comic Sans MS" panose="030F0702030302020204" pitchFamily="66" charset="0"/>
            </a:endParaRPr>
          </a:p>
        </p:txBody>
      </p:sp>
    </p:spTree>
    <p:extLst>
      <p:ext uri="{BB962C8B-B14F-4D97-AF65-F5344CB8AC3E}">
        <p14:creationId xmlns:p14="http://schemas.microsoft.com/office/powerpoint/2010/main" val="100682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Board Setup – Jumpers</a:t>
            </a:r>
            <a:endParaRPr lang="en-US" dirty="0"/>
          </a:p>
        </p:txBody>
      </p:sp>
      <p:sp>
        <p:nvSpPr>
          <p:cNvPr id="12" name="Slide Number Placeholder 11"/>
          <p:cNvSpPr>
            <a:spLocks noGrp="1"/>
          </p:cNvSpPr>
          <p:nvPr>
            <p:ph type="sldNum" sz="quarter" idx="10"/>
          </p:nvPr>
        </p:nvSpPr>
        <p:spPr/>
        <p:txBody>
          <a:bodyPr/>
          <a:lstStyle/>
          <a:p>
            <a:fld id="{23D3743B-47A6-46D2-B41A-85B73DD5E277}"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36215631"/>
              </p:ext>
            </p:extLst>
          </p:nvPr>
        </p:nvGraphicFramePr>
        <p:xfrm>
          <a:off x="2006600" y="4254500"/>
          <a:ext cx="5152327" cy="1854200"/>
        </p:xfrm>
        <a:graphic>
          <a:graphicData uri="http://schemas.openxmlformats.org/drawingml/2006/table">
            <a:tbl>
              <a:tblPr firstRow="1" bandRow="1">
                <a:tableStyleId>{5C22544A-7EE6-4342-B048-85BDC9FD1C3A}</a:tableStyleId>
              </a:tblPr>
              <a:tblGrid>
                <a:gridCol w="1341311"/>
                <a:gridCol w="3811016"/>
              </a:tblGrid>
              <a:tr h="370840">
                <a:tc>
                  <a:txBody>
                    <a:bodyPr/>
                    <a:lstStyle/>
                    <a:p>
                      <a:r>
                        <a:rPr lang="en-US" sz="1200" b="1" dirty="0" smtClean="0"/>
                        <a:t>Jumper, Device</a:t>
                      </a:r>
                      <a:endParaRPr lang="en-US" sz="1200" b="1" dirty="0"/>
                    </a:p>
                  </a:txBody>
                  <a:tcPr/>
                </a:tc>
                <a:tc>
                  <a:txBody>
                    <a:bodyPr/>
                    <a:lstStyle/>
                    <a:p>
                      <a:r>
                        <a:rPr lang="en-US" sz="1200" b="1" dirty="0" smtClean="0"/>
                        <a:t>Description</a:t>
                      </a:r>
                      <a:endParaRPr lang="en-US" sz="1200" b="1" dirty="0"/>
                    </a:p>
                  </a:txBody>
                  <a:tcPr/>
                </a:tc>
              </a:tr>
              <a:tr h="370840">
                <a:tc>
                  <a:txBody>
                    <a:bodyPr/>
                    <a:lstStyle/>
                    <a:p>
                      <a:r>
                        <a:rPr lang="en-US" sz="1200" b="1" dirty="0" smtClean="0"/>
                        <a:t>JMP17</a:t>
                      </a:r>
                      <a:endParaRPr lang="en-US" sz="1200" b="1" dirty="0"/>
                    </a:p>
                  </a:txBody>
                  <a:tcPr/>
                </a:tc>
                <a:tc>
                  <a:txBody>
                    <a:bodyPr/>
                    <a:lstStyle/>
                    <a:p>
                      <a:r>
                        <a:rPr lang="en-US" sz="1200" dirty="0" smtClean="0"/>
                        <a:t>Connect</a:t>
                      </a:r>
                      <a:r>
                        <a:rPr lang="en-US" sz="1200" baseline="0" dirty="0" smtClean="0"/>
                        <a:t> input to signal source.</a:t>
                      </a:r>
                      <a:endParaRPr lang="en-US" sz="1200" dirty="0"/>
                    </a:p>
                  </a:txBody>
                  <a:tcPr/>
                </a:tc>
              </a:tr>
              <a:tr h="370840">
                <a:tc>
                  <a:txBody>
                    <a:bodyPr/>
                    <a:lstStyle/>
                    <a:p>
                      <a:r>
                        <a:rPr lang="en-US" sz="1200" b="1" dirty="0" smtClean="0"/>
                        <a:t>JMP18</a:t>
                      </a:r>
                      <a:endParaRPr lang="en-US" sz="1200" b="1" dirty="0"/>
                    </a:p>
                  </a:txBody>
                  <a:tcPr/>
                </a:tc>
                <a:tc>
                  <a:txBody>
                    <a:bodyPr/>
                    <a:lstStyle/>
                    <a:p>
                      <a:r>
                        <a:rPr lang="en-US" sz="1200" dirty="0" smtClean="0"/>
                        <a:t>Short output resistance</a:t>
                      </a:r>
                      <a:endParaRPr lang="en-US" sz="1200" dirty="0"/>
                    </a:p>
                  </a:txBody>
                  <a:tcPr/>
                </a:tc>
              </a:tr>
              <a:tr h="370840">
                <a:tc>
                  <a:txBody>
                    <a:bodyPr/>
                    <a:lstStyle/>
                    <a:p>
                      <a:r>
                        <a:rPr lang="en-US" sz="1200" b="1" dirty="0" smtClean="0"/>
                        <a:t>JMP20</a:t>
                      </a:r>
                      <a:endParaRPr lang="en-US" sz="1200" b="1" dirty="0"/>
                    </a:p>
                  </a:txBody>
                  <a:tcPr/>
                </a:tc>
                <a:tc>
                  <a:txBody>
                    <a:bodyPr/>
                    <a:lstStyle/>
                    <a:p>
                      <a:r>
                        <a:rPr lang="en-US" sz="1200" dirty="0" smtClean="0"/>
                        <a:t>Connect</a:t>
                      </a:r>
                      <a:r>
                        <a:rPr lang="en-US" sz="1200" baseline="0" dirty="0" smtClean="0"/>
                        <a:t> Circuit 5 output to Vout1</a:t>
                      </a:r>
                      <a:endParaRPr lang="en-US" sz="1200" dirty="0"/>
                    </a:p>
                  </a:txBody>
                  <a:tcPr/>
                </a:tc>
              </a:tr>
              <a:tr h="370840">
                <a:tc>
                  <a:txBody>
                    <a:bodyPr/>
                    <a:lstStyle/>
                    <a:p>
                      <a:r>
                        <a:rPr lang="en-US" sz="1200" b="1" dirty="0" smtClean="0"/>
                        <a:t>U7</a:t>
                      </a:r>
                      <a:endParaRPr lang="en-US" sz="1200" b="1" dirty="0"/>
                    </a:p>
                  </a:txBody>
                  <a:tcPr/>
                </a:tc>
                <a:tc>
                  <a:txBody>
                    <a:bodyPr/>
                    <a:lstStyle/>
                    <a:p>
                      <a:r>
                        <a:rPr lang="en-US" sz="1200" dirty="0" smtClean="0"/>
                        <a:t>Install OPA140</a:t>
                      </a:r>
                      <a:endParaRPr lang="en-US" sz="1200" dirty="0"/>
                    </a:p>
                  </a:txBody>
                  <a:tcPr/>
                </a:tc>
              </a:tr>
            </a:tbl>
          </a:graphicData>
        </a:graphic>
      </p:graphicFrame>
      <p:pic>
        <p:nvPicPr>
          <p:cNvPr id="7" name="Picture 1"/>
          <p:cNvPicPr>
            <a:picLocks noChangeAspect="1" noChangeArrowheads="1"/>
          </p:cNvPicPr>
          <p:nvPr/>
        </p:nvPicPr>
        <p:blipFill>
          <a:blip r:embed="rId3" cstate="print"/>
          <a:srcRect/>
          <a:stretch>
            <a:fillRect/>
          </a:stretch>
        </p:blipFill>
        <p:spPr bwMode="auto">
          <a:xfrm>
            <a:off x="1781978" y="881348"/>
            <a:ext cx="5562601" cy="3276600"/>
          </a:xfrm>
          <a:prstGeom prst="rect">
            <a:avLst/>
          </a:prstGeom>
          <a:noFill/>
          <a:ln w="9525">
            <a:noFill/>
            <a:miter lim="800000"/>
            <a:headEnd/>
            <a:tailEnd/>
          </a:ln>
        </p:spPr>
      </p:pic>
    </p:spTree>
    <p:extLst>
      <p:ext uri="{BB962C8B-B14F-4D97-AF65-F5344CB8AC3E}">
        <p14:creationId xmlns:p14="http://schemas.microsoft.com/office/powerpoint/2010/main" val="75134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Setup – Cables</a:t>
            </a:r>
            <a:endParaRPr lang="en-US" dirty="0"/>
          </a:p>
        </p:txBody>
      </p:sp>
      <p:sp>
        <p:nvSpPr>
          <p:cNvPr id="12" name="Slide Number Placeholder 11"/>
          <p:cNvSpPr>
            <a:spLocks noGrp="1"/>
          </p:cNvSpPr>
          <p:nvPr>
            <p:ph type="sldNum" sz="quarter" idx="10"/>
          </p:nvPr>
        </p:nvSpPr>
        <p:spPr/>
        <p:txBody>
          <a:bodyPr/>
          <a:lstStyle/>
          <a:p>
            <a:fld id="{23D3743B-47A6-46D2-B41A-85B73DD5E277}" type="slidenum">
              <a:rPr lang="en-US" smtClean="0"/>
              <a:pPr/>
              <a:t>9</a:t>
            </a:fld>
            <a:endParaRPr lang="en-US"/>
          </a:p>
        </p:txBody>
      </p:sp>
      <p:pic>
        <p:nvPicPr>
          <p:cNvPr id="140294" name="Picture 6"/>
          <p:cNvPicPr>
            <a:picLocks noChangeAspect="1" noChangeArrowheads="1"/>
          </p:cNvPicPr>
          <p:nvPr/>
        </p:nvPicPr>
        <p:blipFill>
          <a:blip r:embed="rId3" cstate="print"/>
          <a:srcRect b="33148"/>
          <a:stretch>
            <a:fillRect/>
          </a:stretch>
        </p:blipFill>
        <p:spPr bwMode="auto">
          <a:xfrm>
            <a:off x="1447800" y="990600"/>
            <a:ext cx="6248400" cy="5083444"/>
          </a:xfrm>
          <a:prstGeom prst="rect">
            <a:avLst/>
          </a:prstGeom>
          <a:noFill/>
          <a:ln w="9525">
            <a:noFill/>
            <a:miter lim="800000"/>
            <a:headEnd/>
            <a:tailEnd/>
          </a:ln>
        </p:spPr>
      </p:pic>
    </p:spTree>
    <p:extLst>
      <p:ext uri="{BB962C8B-B14F-4D97-AF65-F5344CB8AC3E}">
        <p14:creationId xmlns:p14="http://schemas.microsoft.com/office/powerpoint/2010/main" val="196868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_Standard">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006535B0821C4C9CA25C1E8D4353DE" ma:contentTypeVersion="0" ma:contentTypeDescription="Create a new document." ma:contentTypeScope="" ma:versionID="0da3f9c2449ed628457b8f8cf02bd9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1ED3A77-EC22-42A8-B9FA-65E2D1E14490}">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127B2B6-3BB8-45EC-A268-0B46DBCC2CBD}">
  <ds:schemaRefs>
    <ds:schemaRef ds:uri="http://schemas.microsoft.com/sharepoint/v3/contenttype/forms"/>
  </ds:schemaRefs>
</ds:datastoreItem>
</file>

<file path=customXml/itemProps3.xml><?xml version="1.0" encoding="utf-8"?>
<ds:datastoreItem xmlns:ds="http://schemas.openxmlformats.org/officeDocument/2006/customXml" ds:itemID="{B2639B6D-A2E3-46E0-A3C4-9BF441A5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TI_Standard</Template>
  <TotalTime>15569</TotalTime>
  <Words>1265</Words>
  <Application>Microsoft Office PowerPoint</Application>
  <PresentationFormat>On-screen Show (4:3)</PresentationFormat>
  <Paragraphs>145</Paragraphs>
  <Slides>12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TI_Standard</vt:lpstr>
      <vt:lpstr>Packager Shell Object</vt:lpstr>
      <vt:lpstr>Calculation – Voltage Follower</vt:lpstr>
      <vt:lpstr>Calculation – Voltage Follower</vt:lpstr>
      <vt:lpstr>Simulation Setup – Voltage Follower</vt:lpstr>
      <vt:lpstr>Simulation Results – Voltage Follower</vt:lpstr>
      <vt:lpstr>Disable Function Generator</vt:lpstr>
      <vt:lpstr>Disable DC Power Supply</vt:lpstr>
      <vt:lpstr>Test Board Setup</vt:lpstr>
      <vt:lpstr>Test Board Setup – Jumpers</vt:lpstr>
      <vt:lpstr>Hardware Setup – Cables</vt:lpstr>
      <vt:lpstr>VirtualBenchTM Instrument Setup</vt:lpstr>
      <vt:lpstr>Measurement Results – Voltage Follower</vt:lpstr>
      <vt:lpstr>Extra Experiment:  1kHz vs. 50kHz Input</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 Power Tools</dc:title>
  <dc:creator>Anand, Ankur</dc:creator>
  <cp:lastModifiedBy>Lis, Marek</cp:lastModifiedBy>
  <cp:revision>238</cp:revision>
  <dcterms:created xsi:type="dcterms:W3CDTF">2014-01-16T17:03:53Z</dcterms:created>
  <dcterms:modified xsi:type="dcterms:W3CDTF">2020-04-08T05:44:24Z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0x01010098006535B0821C4C9CA25C1E8D4353DE</vt:lpwstr>
  </property>
</Properties>
</file>