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 id="2147483801" r:id="rId5"/>
  </p:sldMasterIdLst>
  <p:notesMasterIdLst>
    <p:notesMasterId r:id="rId28"/>
  </p:notesMasterIdLst>
  <p:handoutMasterIdLst>
    <p:handoutMasterId r:id="rId29"/>
  </p:handoutMasterIdLst>
  <p:sldIdLst>
    <p:sldId id="532" r:id="rId6"/>
    <p:sldId id="534" r:id="rId7"/>
    <p:sldId id="530" r:id="rId8"/>
    <p:sldId id="433" r:id="rId9"/>
    <p:sldId id="425" r:id="rId10"/>
    <p:sldId id="427" r:id="rId11"/>
    <p:sldId id="428" r:id="rId12"/>
    <p:sldId id="429" r:id="rId13"/>
    <p:sldId id="430" r:id="rId14"/>
    <p:sldId id="431" r:id="rId15"/>
    <p:sldId id="435" r:id="rId16"/>
    <p:sldId id="440" r:id="rId17"/>
    <p:sldId id="441" r:id="rId18"/>
    <p:sldId id="471" r:id="rId19"/>
    <p:sldId id="474" r:id="rId20"/>
    <p:sldId id="472" r:id="rId21"/>
    <p:sldId id="520" r:id="rId22"/>
    <p:sldId id="476" r:id="rId23"/>
    <p:sldId id="477" r:id="rId24"/>
    <p:sldId id="478" r:id="rId25"/>
    <p:sldId id="488" r:id="rId26"/>
    <p:sldId id="359" r:id="rId27"/>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ka, Peggy" initials="P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000099"/>
    <a:srgbClr val="0066FF"/>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47" autoAdjust="0"/>
    <p:restoredTop sz="83371" autoAdjust="0"/>
  </p:normalViewPr>
  <p:slideViewPr>
    <p:cSldViewPr snapToGrid="0">
      <p:cViewPr varScale="1">
        <p:scale>
          <a:sx n="99" d="100"/>
          <a:sy n="99" d="100"/>
        </p:scale>
        <p:origin x="102" y="72"/>
      </p:cViewPr>
      <p:guideLst>
        <p:guide orient="horz" pos="1620"/>
        <p:guide pos="2878"/>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‹Nr.›</a:t>
            </a:fld>
            <a:endParaRPr lang="en-US" dirty="0"/>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‹Nr.›</a:t>
            </a:fld>
            <a:endParaRPr lang="en-US" dirty="0"/>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Hello, and welcome to the TI Precision Lab</a:t>
            </a:r>
            <a:r>
              <a:rPr lang="en-US" baseline="0" dirty="0"/>
              <a:t> series </a:t>
            </a:r>
            <a:r>
              <a:rPr lang="en-US" dirty="0"/>
              <a:t>showing how</a:t>
            </a:r>
            <a:r>
              <a:rPr lang="en-US" baseline="0" dirty="0"/>
              <a:t> to develop the SAR ADCs reference input.  In the last section we described all the different components in the model.  In this section we will show how to configure all the different components in the model to verify the ADC reference input settling performance.  We will also look show an example of system performance verification using this model.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5662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 are prepared to look at ADC settling using transient analysis.  To do this select “Analysis&gt;Transient” in the TINA SPICE menu.  Next select a time range that allows you to examine a few conversions.  For this example the sampling rate is 1MHz, so we run the transient for 2us for two full cycles. </a:t>
            </a:r>
          </a:p>
          <a:p>
            <a:endParaRPr lang="en-US" baseline="0" dirty="0"/>
          </a:p>
          <a:p>
            <a:r>
              <a:rPr lang="en-US" baseline="0" dirty="0"/>
              <a:t> The transient results for this example include</a:t>
            </a:r>
            <a:r>
              <a:rPr lang="en-US" u="sng" baseline="0" dirty="0"/>
              <a:t> </a:t>
            </a:r>
            <a:r>
              <a:rPr lang="en-US" u="none" baseline="0" dirty="0"/>
              <a:t>the voltage across the CREF load capacitor, transient current into the reference input (IREF), the reference input voltage (VREF,) the reference settling error (</a:t>
            </a:r>
            <a:r>
              <a:rPr lang="en-US" u="none" baseline="0" dirty="0" err="1"/>
              <a:t>VREF_error</a:t>
            </a:r>
            <a:r>
              <a:rPr lang="en-US" u="none" baseline="0" dirty="0"/>
              <a:t>), the switch control signal that resets the CREF voltage (V_RESET), </a:t>
            </a:r>
            <a:r>
              <a:rPr lang="en-US" baseline="0" dirty="0"/>
              <a:t>the conversion clock frequency signal (V_BIT), and the switch control signal that masks the number of times the reference is sampled on each conversion cycle (V_CNTL). </a:t>
            </a:r>
            <a:endParaRPr lang="en-US" u="none" baseline="0" dirty="0"/>
          </a:p>
          <a:p>
            <a:r>
              <a:rPr lang="en-US" u="none" baseline="0" dirty="0"/>
              <a:t> </a:t>
            </a:r>
            <a:endParaRPr lang="en-US" u="none"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10</a:t>
            </a:fld>
            <a:endParaRPr lang="en-US"/>
          </a:p>
        </p:txBody>
      </p:sp>
    </p:spTree>
    <p:extLst>
      <p:ext uri="{BB962C8B-B14F-4D97-AF65-F5344CB8AC3E}">
        <p14:creationId xmlns:p14="http://schemas.microsoft.com/office/powerpoint/2010/main" val="408887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signal that is monitored</a:t>
            </a:r>
            <a:r>
              <a:rPr lang="en-US" baseline="0" dirty="0"/>
              <a:t> in this type of simulation is the error signal, </a:t>
            </a:r>
            <a:r>
              <a:rPr lang="en-US" baseline="0" dirty="0" err="1"/>
              <a:t>VREF_error</a:t>
            </a:r>
            <a:r>
              <a:rPr lang="en-US" baseline="0" dirty="0"/>
              <a:t>.  This signal compares the voltage at the reference input pin to a steady state voltage source, V_SS.  The dc voltage on V_SS is set equal to the normal dc output of the reference when it is fully settled.  The goal is to get a zero </a:t>
            </a:r>
            <a:r>
              <a:rPr lang="en-US" baseline="0" dirty="0" err="1"/>
              <a:t>VREF_error</a:t>
            </a:r>
            <a:r>
              <a:rPr lang="en-US" baseline="0" dirty="0"/>
              <a:t> signal when the voltage at the SAR reference input is equal to the steady state reference output.  In other words, the error will read zero when the reference input is fully settled.  </a:t>
            </a:r>
          </a:p>
          <a:p>
            <a:endParaRPr lang="en-US" baseline="0" dirty="0"/>
          </a:p>
          <a:p>
            <a:r>
              <a:rPr lang="en-US" baseline="0" dirty="0"/>
              <a:t>For proper Reference input settling, we will look at the </a:t>
            </a:r>
            <a:r>
              <a:rPr lang="en-US" baseline="0" dirty="0" err="1"/>
              <a:t>VREF_error</a:t>
            </a:r>
            <a:r>
              <a:rPr lang="en-US" baseline="0" dirty="0"/>
              <a:t> within each conversion clock cycle.  Also notice that the CREF load capacitor is reset at the end of each conversion clock cycle. </a:t>
            </a:r>
            <a:endParaRPr lang="en-US" dirty="0"/>
          </a:p>
          <a:p>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11</a:t>
            </a:fld>
            <a:endParaRPr lang="en-US"/>
          </a:p>
        </p:txBody>
      </p:sp>
    </p:spTree>
    <p:extLst>
      <p:ext uri="{BB962C8B-B14F-4D97-AF65-F5344CB8AC3E}">
        <p14:creationId xmlns:p14="http://schemas.microsoft.com/office/powerpoint/2010/main" val="76015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looking at the settling of the reference within each conversion clock cycle, it is important to look at the droop of the reference input voltage after many conversions.  This is done to ensure the reference driver circuit has enough bandwidth or low enough output impedance after may conversions.</a:t>
            </a:r>
          </a:p>
          <a:p>
            <a:endParaRPr lang="en-US" baseline="0" dirty="0"/>
          </a:p>
          <a:p>
            <a:r>
              <a:rPr lang="en-US" baseline="0" dirty="0"/>
              <a:t>In this example, we look at the reference input voltage droop after 100 conversions.  Ideally, the voltage droop will be less than 1 LSB or 38uV.  </a:t>
            </a:r>
            <a:r>
              <a:rPr lang="en-US" b="1" baseline="0" dirty="0"/>
              <a:t>You can see in this example that the droop is about 25uV which is less than 1 LSB.</a:t>
            </a:r>
          </a:p>
        </p:txBody>
      </p:sp>
      <p:sp>
        <p:nvSpPr>
          <p:cNvPr id="4" name="Slide Number Placeholder 3"/>
          <p:cNvSpPr>
            <a:spLocks noGrp="1"/>
          </p:cNvSpPr>
          <p:nvPr>
            <p:ph type="sldNum" sz="quarter" idx="10"/>
          </p:nvPr>
        </p:nvSpPr>
        <p:spPr/>
        <p:txBody>
          <a:bodyPr/>
          <a:lstStyle/>
          <a:p>
            <a:fld id="{7941C228-45F2-4BE7-8DD1-C2994D3BBA8A}" type="slidenum">
              <a:rPr lang="en-US" smtClean="0"/>
              <a:pPr/>
              <a:t>12</a:t>
            </a:fld>
            <a:endParaRPr lang="en-US"/>
          </a:p>
        </p:txBody>
      </p:sp>
    </p:spTree>
    <p:extLst>
      <p:ext uri="{BB962C8B-B14F-4D97-AF65-F5344CB8AC3E}">
        <p14:creationId xmlns:p14="http://schemas.microsoft.com/office/powerpoint/2010/main" val="76015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shows an example of a SAR reference driver circuit that is unable to recover after every conversion, where the reference input voltage droops.</a:t>
            </a:r>
          </a:p>
          <a:p>
            <a:endParaRPr lang="en-US" baseline="0" dirty="0"/>
          </a:p>
          <a:p>
            <a:r>
              <a:rPr lang="en-US" baseline="0" dirty="0"/>
              <a:t>(1) The OPA320 is stable driving the 22uF bypass capacitor, and is able to drive the reference input at lower sampling rates.  However, the amplifier is unable to recover at the fast throughput of 1-MSPS.</a:t>
            </a:r>
          </a:p>
          <a:p>
            <a:endParaRPr lang="en-US" baseline="0" dirty="0"/>
          </a:p>
          <a:p>
            <a:r>
              <a:rPr lang="en-US" baseline="0" dirty="0"/>
              <a:t>(2) A transient simulation over many conversions is performed to look at the droop of the reference (500 conversions).</a:t>
            </a:r>
          </a:p>
          <a:p>
            <a:endParaRPr lang="en-US" baseline="0" dirty="0"/>
          </a:p>
          <a:p>
            <a:r>
              <a:rPr lang="en-US" baseline="0" dirty="0"/>
              <a:t>(3)  After 500 conversions, </a:t>
            </a:r>
            <a:r>
              <a:rPr lang="en-US" baseline="0" dirty="0" err="1"/>
              <a:t>VREF_Error</a:t>
            </a:r>
            <a:r>
              <a:rPr lang="en-US" baseline="0" dirty="0"/>
              <a:t> shows a </a:t>
            </a:r>
            <a:r>
              <a:rPr lang="en-US" baseline="0" dirty="0" err="1"/>
              <a:t>loagrge</a:t>
            </a:r>
            <a:r>
              <a:rPr lang="en-US" baseline="0" dirty="0"/>
              <a:t> voltage droop at the reference input, exceeding 7mV.  This circuit is not optimal for a 1-MSPS throughput but could work for the slower </a:t>
            </a:r>
            <a:r>
              <a:rPr lang="en-US" baseline="0" dirty="0" err="1"/>
              <a:t>datarates</a:t>
            </a:r>
            <a:r>
              <a:rPr lang="en-US" baseline="0" dirty="0"/>
              <a:t>.</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13</a:t>
            </a:fld>
            <a:endParaRPr lang="en-US"/>
          </a:p>
        </p:txBody>
      </p:sp>
    </p:spTree>
    <p:extLst>
      <p:ext uri="{BB962C8B-B14F-4D97-AF65-F5344CB8AC3E}">
        <p14:creationId xmlns:p14="http://schemas.microsoft.com/office/powerpoint/2010/main" val="76015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building the TINA reference input macro-model, it is useful</a:t>
            </a:r>
            <a:r>
              <a:rPr lang="en-US" baseline="0" dirty="0"/>
              <a:t> to correlate is average current consumption versus the datasheet specification.</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14</a:t>
            </a:fld>
            <a:endParaRPr lang="en-US"/>
          </a:p>
        </p:txBody>
      </p:sp>
    </p:spTree>
    <p:extLst>
      <p:ext uri="{BB962C8B-B14F-4D97-AF65-F5344CB8AC3E}">
        <p14:creationId xmlns:p14="http://schemas.microsoft.com/office/powerpoint/2010/main" val="76015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After</a:t>
            </a:r>
            <a:r>
              <a:rPr lang="en-US" baseline="0" dirty="0"/>
              <a:t> performing the transient simulation, o</a:t>
            </a:r>
            <a:r>
              <a:rPr lang="en-US" dirty="0"/>
              <a:t>n</a:t>
            </a:r>
            <a:r>
              <a:rPr lang="en-US" baseline="0" dirty="0"/>
              <a:t> the transient simulation results, click or select the current transient (IREF).</a:t>
            </a:r>
          </a:p>
          <a:p>
            <a:pPr marL="228600" indent="-228600">
              <a:buAutoNum type="arabicParenR"/>
            </a:pPr>
            <a:r>
              <a:rPr lang="en-US" baseline="0" dirty="0"/>
              <a:t>On the Top menu in the transient simulation results, select ‘</a:t>
            </a:r>
            <a:r>
              <a:rPr lang="en-US" baseline="0" dirty="0" err="1"/>
              <a:t>Process</a:t>
            </a:r>
            <a:r>
              <a:rPr lang="en-US" baseline="0" dirty="0" err="1">
                <a:sym typeface="Wingdings" panose="05000000000000000000" pitchFamily="2" charset="2"/>
              </a:rPr>
              <a:t>Averages</a:t>
            </a:r>
            <a:r>
              <a:rPr lang="en-US" baseline="0" dirty="0">
                <a:sym typeface="Wingdings" panose="05000000000000000000" pitchFamily="2" charset="2"/>
              </a:rPr>
              <a:t>’</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15</a:t>
            </a:fld>
            <a:endParaRPr lang="en-US"/>
          </a:p>
        </p:txBody>
      </p:sp>
    </p:spTree>
    <p:extLst>
      <p:ext uri="{BB962C8B-B14F-4D97-AF65-F5344CB8AC3E}">
        <p14:creationId xmlns:p14="http://schemas.microsoft.com/office/powerpoint/2010/main" val="76015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Simulator</a:t>
            </a:r>
            <a:r>
              <a:rPr lang="en-US" baseline="0" dirty="0"/>
              <a:t> will calculate and display the “Average Value” and “Absolute Average Value” of the reference input current.</a:t>
            </a:r>
          </a:p>
          <a:p>
            <a:endParaRPr lang="en-US" baseline="0" dirty="0"/>
          </a:p>
          <a:p>
            <a:pPr marL="228600" indent="-228600">
              <a:buAutoNum type="arabicParenR"/>
            </a:pPr>
            <a:r>
              <a:rPr lang="en-US" baseline="0" dirty="0"/>
              <a:t>Many SAR ADC datasheets provide the average “Reference input current” specification at full-throughput.   Use the simulated “Average Value” to compare to the “Reference input current’.  The simulated value should be close or exceed the reference input current.</a:t>
            </a:r>
          </a:p>
          <a:p>
            <a:pPr marL="0" indent="0">
              <a:buNone/>
            </a:pPr>
            <a:endParaRPr lang="en-US" baseline="0" dirty="0"/>
          </a:p>
          <a:p>
            <a:pPr marL="0" indent="0" defTabSz="1349409">
              <a:buNone/>
              <a:defRPr/>
            </a:pPr>
            <a:r>
              <a:rPr lang="en-US" baseline="0" dirty="0"/>
              <a:t>In this example, a conservative approach was used, where the reference input sees the worst case MSB load capacitance 8 times per conversion.  The simulation model consumes 530uA at full throughput of 1-MSPS, which is in the same order of magnitude of the datasheet spec of 300uA. By adjusting the duration of the CNTL Signal, the user can increase or reduce number of times the reference input sees the MSB switch capacitive load, and adjust the current consumption.,. In most cases, allowing the CNTL signal high for 4 to 8 conversion clocks produces a good approximation of the reference input load.</a:t>
            </a:r>
          </a:p>
          <a:p>
            <a:pPr marL="0" indent="0" defTabSz="1349409">
              <a:buNone/>
              <a:defRPr/>
            </a:pPr>
            <a:r>
              <a:rPr lang="en-US" baseline="0" dirty="0"/>
              <a:t> </a:t>
            </a:r>
          </a:p>
        </p:txBody>
      </p:sp>
      <p:sp>
        <p:nvSpPr>
          <p:cNvPr id="4" name="Slide Number Placeholder 3"/>
          <p:cNvSpPr>
            <a:spLocks noGrp="1"/>
          </p:cNvSpPr>
          <p:nvPr>
            <p:ph type="sldNum" sz="quarter" idx="10"/>
          </p:nvPr>
        </p:nvSpPr>
        <p:spPr/>
        <p:txBody>
          <a:bodyPr/>
          <a:lstStyle/>
          <a:p>
            <a:fld id="{7941C228-45F2-4BE7-8DD1-C2994D3BBA8A}" type="slidenum">
              <a:rPr lang="en-US" smtClean="0"/>
              <a:pPr/>
              <a:t>16</a:t>
            </a:fld>
            <a:endParaRPr lang="en-US"/>
          </a:p>
        </p:txBody>
      </p:sp>
    </p:spTree>
    <p:extLst>
      <p:ext uri="{BB962C8B-B14F-4D97-AF65-F5344CB8AC3E}">
        <p14:creationId xmlns:p14="http://schemas.microsoft.com/office/powerpoint/2010/main" val="76015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examine a different time of SAR reference input model, the TI device specific model</a:t>
            </a:r>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17</a:t>
            </a:fld>
            <a:endParaRPr lang="en-US" dirty="0"/>
          </a:p>
        </p:txBody>
      </p:sp>
    </p:spTree>
    <p:extLst>
      <p:ext uri="{BB962C8B-B14F-4D97-AF65-F5344CB8AC3E}">
        <p14:creationId xmlns:p14="http://schemas.microsoft.com/office/powerpoint/2010/main" val="629782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normAutofit/>
          </a:bodyPr>
          <a:lstStyle/>
          <a:p>
            <a:r>
              <a:rPr lang="en-US" dirty="0"/>
              <a:t>The TI device specific model is provided directly</a:t>
            </a:r>
            <a:r>
              <a:rPr lang="en-US" baseline="0" dirty="0"/>
              <a:t> by the factory.</a:t>
            </a:r>
          </a:p>
          <a:p>
            <a:endParaRPr lang="en-US" baseline="0" dirty="0"/>
          </a:p>
          <a:p>
            <a:r>
              <a:rPr lang="en-US" baseline="0" dirty="0"/>
              <a:t>The model is built based on the specific topology of the device, and uses a weighted switching capacitive load</a:t>
            </a:r>
          </a:p>
          <a:p>
            <a:endParaRPr lang="en-US" baseline="0" dirty="0"/>
          </a:p>
          <a:p>
            <a:r>
              <a:rPr lang="en-US" baseline="0" dirty="0"/>
              <a:t>The behavior may be closer to the real silicon, however the macro-model is more complex, and will tend to take a longer time to converge and perform simulations. </a:t>
            </a:r>
            <a:endParaRPr lang="en-US" dirty="0"/>
          </a:p>
        </p:txBody>
      </p:sp>
      <p:sp>
        <p:nvSpPr>
          <p:cNvPr id="4" name="Slide Number Placeholder 3"/>
          <p:cNvSpPr>
            <a:spLocks noGrp="1"/>
          </p:cNvSpPr>
          <p:nvPr>
            <p:ph type="sldNum" sz="quarter" idx="10"/>
          </p:nvPr>
        </p:nvSpPr>
        <p:spPr/>
        <p:txBody>
          <a:bodyPr/>
          <a:lstStyle/>
          <a:p>
            <a:pPr>
              <a:defRPr/>
            </a:pPr>
            <a:fld id="{321501AE-5172-4FFD-819B-AA054DA7634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TI SAR Reference input model transient simulation results are similar to the previous discrete charge model.  </a:t>
            </a:r>
          </a:p>
          <a:p>
            <a:endParaRPr lang="en-US" baseline="0" dirty="0"/>
          </a:p>
          <a:p>
            <a:r>
              <a:rPr lang="en-US" baseline="0" dirty="0"/>
              <a:t>This slide shows the transient results for the ADS8881 TI device specific SAR model available on the web.  The model includes the reference input model as well as the SAR ADC input (sample-and-hold) voltage.</a:t>
            </a:r>
          </a:p>
          <a:p>
            <a:r>
              <a:rPr lang="en-US" baseline="0" dirty="0"/>
              <a:t> </a:t>
            </a:r>
          </a:p>
          <a:p>
            <a:r>
              <a:rPr lang="en-US" baseline="0" dirty="0"/>
              <a:t>The transient results for this example include</a:t>
            </a:r>
            <a:r>
              <a:rPr lang="en-US" u="sng" baseline="0" dirty="0"/>
              <a:t> </a:t>
            </a:r>
            <a:r>
              <a:rPr lang="en-US" u="none" baseline="0" dirty="0"/>
              <a:t>the conversion start signal (CONV), the transient current into the reference input (</a:t>
            </a:r>
            <a:r>
              <a:rPr lang="en-US" u="none" baseline="0" dirty="0" err="1"/>
              <a:t>REF_current</a:t>
            </a:r>
            <a:r>
              <a:rPr lang="en-US" u="none" baseline="0" dirty="0"/>
              <a:t>), the reference input voltage (VREF,) and the reference settling error (</a:t>
            </a:r>
            <a:r>
              <a:rPr lang="en-US" u="none" baseline="0" dirty="0" err="1"/>
              <a:t>VREF_error</a:t>
            </a:r>
            <a:r>
              <a:rPr lang="en-US" u="none" baseline="0" dirty="0"/>
              <a:t>).  It also includes the transient simulation of the SAR ADC input, including </a:t>
            </a:r>
            <a:r>
              <a:rPr lang="en-US" u="none" baseline="0" dirty="0" err="1"/>
              <a:t>theivoltage</a:t>
            </a:r>
            <a:r>
              <a:rPr lang="en-US" u="none" baseline="0" dirty="0"/>
              <a:t> at the SAR ADC inputs (V_IN) as well as the voltage across the sample-and-hold (</a:t>
            </a:r>
            <a:r>
              <a:rPr lang="en-US" u="none" baseline="0" dirty="0" err="1"/>
              <a:t>Vin_sh</a:t>
            </a:r>
            <a:r>
              <a:rPr lang="en-US" u="none" baseline="0" dirty="0"/>
              <a:t>).</a:t>
            </a:r>
          </a:p>
          <a:p>
            <a:endParaRPr lang="en-US" u="none" baseline="0"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19</a:t>
            </a:fld>
            <a:endParaRPr lang="en-US"/>
          </a:p>
        </p:txBody>
      </p:sp>
    </p:spTree>
    <p:extLst>
      <p:ext uri="{BB962C8B-B14F-4D97-AF65-F5344CB8AC3E}">
        <p14:creationId xmlns:p14="http://schemas.microsoft.com/office/powerpoint/2010/main" val="408887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As a reminder, in</a:t>
            </a:r>
            <a:r>
              <a:rPr lang="en-US" b="1" baseline="0" dirty="0"/>
              <a:t> this presentation we are developing at the reference input model for the ADS8881 ADC.  </a:t>
            </a:r>
            <a:r>
              <a:rPr lang="en-US" dirty="0"/>
              <a:t>This slide shows the timing</a:t>
            </a:r>
            <a:r>
              <a:rPr lang="en-US" baseline="0" dirty="0"/>
              <a:t> used for this reference input model.  We need to develop waveforms to close and open the switches at the appropriate time to model the reference input behavior of the device.   A logic high on the control signal closes the switch and a logic low opens the switch.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Note that for this design we will be modeling eight MSB CDAC bit decisions.  This is done by connecting </a:t>
            </a:r>
            <a:r>
              <a:rPr lang="en-US" baseline="0" dirty="0" err="1"/>
              <a:t>Cref</a:t>
            </a:r>
            <a:r>
              <a:rPr lang="en-US" baseline="0" dirty="0"/>
              <a:t> to the reference output eight times via the CTRL and BIT switches.  The CTRL switch acts as a gate to allow eight bit switches to pass through.  In other words, the BIT switch is running continuously so the CTRL switch is used to select the number of times the BIT switch connects CREF to the voltage reference.  Each time the BIT switch closes, the CREF capacitor is charged by the reference and its associated filter capacitor.  This creates a large current pulse, </a:t>
            </a:r>
            <a:r>
              <a:rPr lang="en-US" baseline="0" dirty="0" err="1"/>
              <a:t>Iref</a:t>
            </a:r>
            <a:r>
              <a:rPr lang="en-US" baseline="0" dirty="0"/>
              <a:t>. Between each CREF charge cycle, the RESET switch is used to reset the capacitor.  Note that </a:t>
            </a:r>
            <a:r>
              <a:rPr lang="en-US" baseline="0" dirty="0" err="1"/>
              <a:t>Iref</a:t>
            </a:r>
            <a:r>
              <a:rPr lang="en-US" baseline="0" dirty="0"/>
              <a:t> is the same amplitude each time the BIT switch is closed as CREF is always discharged from the RESET switch.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The BIT switch timing is set by the ADC conversion timing.  The conversion period is 500ns from the ADC data sheet.  The ADS8881 is an 18 bit converter, so the conversion time is broken into 18 different clocks, or 30ns per clock.  Thus, the BIT switch timing is set to 30ns.  The control switch allows 8 bit conversion clock pulses to pass, and is set high for 8 conversion clock periods or 240ns.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might wonder why we only pass 8 pulses for this 18 bit converter example.  This is because the current pulses generated by this model are always equal to the amplitude of the MSB pulse.  In the actual device, the pulses will be binary weighted and will generally be smaller than the MSB pulse. Thus, the reason we only use 8 pulses in this model is because the average current from the 8 pulses in this model provides a conservative approximation to the average current consumed in the actual device.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Now that we have a general understanding of how the model works, we will look at how to configure the switches to implement this example timing.</a:t>
            </a:r>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2</a:t>
            </a:fld>
            <a:endParaRPr lang="en-US" dirty="0"/>
          </a:p>
        </p:txBody>
      </p:sp>
    </p:spTree>
    <p:extLst>
      <p:ext uri="{BB962C8B-B14F-4D97-AF65-F5344CB8AC3E}">
        <p14:creationId xmlns:p14="http://schemas.microsoft.com/office/powerpoint/2010/main" val="346305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a:t>
            </a:r>
            <a:r>
              <a:rPr lang="en-US" baseline="0" dirty="0"/>
              <a:t> summarizes the differences between the SAR reference input discrete charge model (based on datasheet parameters) and the TI device specific reference input model provided by the manufacturer.</a:t>
            </a:r>
          </a:p>
          <a:p>
            <a:endParaRPr lang="en-US" baseline="0" dirty="0"/>
          </a:p>
          <a:p>
            <a:r>
              <a:rPr lang="en-US" baseline="0" dirty="0"/>
              <a:t>The Discrete charge reference input model is created based on datasheet parameters, and uses a conservative approach to the reference input capacitive load.  In this simplified model, the reference input sees the worst case MSB load, switching several times per conversion.  The circuit is relatively simple, so it offers fast and robust convergence, and quick combination results.  It can be applicable to any new or legacy SAR ADC.</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TI device specific model uses a </a:t>
            </a:r>
            <a:r>
              <a:rPr lang="en-US" sz="1000" baseline="0" dirty="0"/>
              <a:t>binary weighted or variable switching capacitive load, modeling the specific ADC device topology. </a:t>
            </a:r>
            <a:r>
              <a:rPr lang="en-US" sz="1000" dirty="0"/>
              <a:t>More</a:t>
            </a:r>
            <a:r>
              <a:rPr lang="en-US" sz="1000" baseline="0" dirty="0"/>
              <a:t> accurate results, sometimes at the cost of circuit complexity and slower simulation.  It is p</a:t>
            </a:r>
            <a:r>
              <a:rPr lang="en-US" sz="1000" dirty="0"/>
              <a:t>rovided by factory, and may not be </a:t>
            </a:r>
            <a:r>
              <a:rPr lang="en-US" sz="1000" baseline="0" dirty="0"/>
              <a:t>available on old devices. Since the simulation results may be slower, in many cases, it is just used to verify final circuit after performing the design with the discrete charge model. </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 </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endParaRPr lang="en-US" baseline="0"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20</a:t>
            </a:fld>
            <a:endParaRPr lang="en-US"/>
          </a:p>
        </p:txBody>
      </p:sp>
    </p:spTree>
    <p:extLst>
      <p:ext uri="{BB962C8B-B14F-4D97-AF65-F5344CB8AC3E}">
        <p14:creationId xmlns:p14="http://schemas.microsoft.com/office/powerpoint/2010/main" val="4088872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That concludes</a:t>
            </a:r>
            <a:r>
              <a:rPr lang="en-US" baseline="0" dirty="0"/>
              <a:t> this video.  In the next video we focus on op amp buffer circuit design issues such </a:t>
            </a:r>
            <a:r>
              <a:rPr lang="en-US" baseline="0"/>
              <a:t>as stability.  </a:t>
            </a:r>
            <a:r>
              <a:rPr lang="en-US" baseline="0" dirty="0"/>
              <a:t>Thank you for watching! Please try the quiz to check your understanding of this video’s content. </a:t>
            </a:r>
            <a:endParaRPr lang="en-US" dirty="0"/>
          </a:p>
          <a:p>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should be leveraged for external recordings.  Leave on screen for 5 seconds.</a:t>
            </a: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15856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look at how to configure the switches.  Double click on the switch symbol and you can set the switch parameters.  The default parameters can have some impact on performance, so you need to change them as shown.  Specifically, </a:t>
            </a:r>
            <a:r>
              <a:rPr lang="en-US" baseline="0" dirty="0" err="1"/>
              <a:t>Roff</a:t>
            </a:r>
            <a:r>
              <a:rPr lang="en-US" baseline="0" dirty="0"/>
              <a:t> should be a 1T ohm and Ron should be 1u ohm.  The default is </a:t>
            </a:r>
            <a:r>
              <a:rPr lang="en-US" baseline="0" dirty="0" err="1"/>
              <a:t>Roff</a:t>
            </a:r>
            <a:r>
              <a:rPr lang="en-US" baseline="0" dirty="0"/>
              <a:t> = 1G ohm, and Ron = 0 ohm.  Von and </a:t>
            </a:r>
            <a:r>
              <a:rPr lang="en-US" baseline="0" dirty="0" err="1"/>
              <a:t>Voff</a:t>
            </a:r>
            <a:r>
              <a:rPr lang="en-US" baseline="0" dirty="0"/>
              <a:t> set the voltage level that will cause the switch to close or open.  We will use square wave signals from the source </a:t>
            </a:r>
            <a:r>
              <a:rPr lang="en-US" baseline="0" dirty="0" err="1"/>
              <a:t>tacq</a:t>
            </a:r>
            <a:r>
              <a:rPr lang="en-US" baseline="0" dirty="0"/>
              <a:t> to open and close the switch.  In this case the switch will open with a 0V input and will close with a 1V input.</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3</a:t>
            </a:fld>
            <a:endParaRPr lang="en-US"/>
          </a:p>
        </p:txBody>
      </p:sp>
    </p:spTree>
    <p:extLst>
      <p:ext uri="{BB962C8B-B14F-4D97-AF65-F5344CB8AC3E}">
        <p14:creationId xmlns:p14="http://schemas.microsoft.com/office/powerpoint/2010/main" val="21418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Configure the signal</a:t>
            </a:r>
            <a:r>
              <a:rPr lang="en-US" baseline="0" dirty="0"/>
              <a:t> source to control the SW_BIT switch.</a:t>
            </a:r>
            <a:endParaRPr lang="en-US" dirty="0"/>
          </a:p>
          <a:p>
            <a:r>
              <a:rPr lang="en-US" dirty="0"/>
              <a:t>First,</a:t>
            </a:r>
            <a:r>
              <a:rPr lang="en-US" baseline="0" dirty="0"/>
              <a:t> d</a:t>
            </a:r>
            <a:r>
              <a:rPr lang="en-US" dirty="0"/>
              <a:t>ouble</a:t>
            </a:r>
            <a:r>
              <a:rPr lang="en-US" baseline="0" dirty="0"/>
              <a:t> click on the signal source to configure the control signal.  Second, under “signal”, press the button with the three dots.  This will open the “signal editor”.  Third, select the piecewise linear function type.  This waveform type will allow us to generate a square wave that will control switch operation.   </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4</a:t>
            </a:fld>
            <a:endParaRPr lang="en-US"/>
          </a:p>
        </p:txBody>
      </p:sp>
    </p:spTree>
    <p:extLst>
      <p:ext uri="{BB962C8B-B14F-4D97-AF65-F5344CB8AC3E}">
        <p14:creationId xmlns:p14="http://schemas.microsoft.com/office/powerpoint/2010/main" val="120783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sz="2900" dirty="0"/>
              <a:t>piecewise linear function we can create any waveform shape or timing.  In this case we are simply creating a square wave that will turn the switch on when it is at 1V and turn it off when it is at 0V.  The pattern will always start with the command “REPEAT FOREVER” end with “ENDREPEAT”.  This will repeat the waveform between the two commands forever.  Each pattern corresponds to one conversion cycle.  This example shows the pattern used to control the switch for the acquisition period.  The switch will be closed for the first 13ns period and will remain open for the reminder of the cycle.  Note that the rise and fall time of the waveform is limited to 1ns.  The left hand side of the waveform corresponds to the time and the right hand side corresponds to the voltage.  In this example, at 0 seconds the voltage level is 0V.  At 1ns the voltage is changed to 1V.  TINA will connect any two points in the list with a straight line, so the first two points transition the input from 0V to 1V in 1ns.  The third point keeps the voltage at 1V from 1ns to 14ns.  The forth point transitions the voltage from 1V to 0V in 1ns and the final point extends the period to 30ns.  </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5</a:t>
            </a:fld>
            <a:endParaRPr lang="en-US"/>
          </a:p>
        </p:txBody>
      </p:sp>
    </p:spTree>
    <p:extLst>
      <p:ext uri="{BB962C8B-B14F-4D97-AF65-F5344CB8AC3E}">
        <p14:creationId xmlns:p14="http://schemas.microsoft.com/office/powerpoint/2010/main" val="138276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1108075"/>
            <a:ext cx="9845676" cy="5538788"/>
          </a:xfrm>
        </p:spPr>
      </p:sp>
      <p:sp>
        <p:nvSpPr>
          <p:cNvPr id="3" name="Notes Placeholder 2"/>
          <p:cNvSpPr>
            <a:spLocks noGrp="1"/>
          </p:cNvSpPr>
          <p:nvPr>
            <p:ph type="body" idx="1"/>
          </p:nvPr>
        </p:nvSpPr>
        <p:spPr/>
        <p:txBody>
          <a:bodyPr>
            <a:normAutofit/>
          </a:bodyPr>
          <a:lstStyle/>
          <a:p>
            <a:pPr defTabSz="1349409">
              <a:defRPr/>
            </a:pPr>
            <a:r>
              <a:rPr lang="en-US" dirty="0"/>
              <a:t>Here</a:t>
            </a:r>
            <a:r>
              <a:rPr lang="en-US" baseline="0" dirty="0"/>
              <a:t> we show the timing that was used for the SW_BIT, SW_BIT_R and SW_CNTL switches. </a:t>
            </a:r>
          </a:p>
          <a:p>
            <a:pPr defTabSz="1349409">
              <a:defRPr/>
            </a:pPr>
            <a:endParaRPr lang="en-US" baseline="0" dirty="0"/>
          </a:p>
          <a:p>
            <a:pPr defTabSz="1349409">
              <a:defRPr/>
            </a:pPr>
            <a:r>
              <a:rPr lang="en-US" baseline="0" dirty="0"/>
              <a:t>The Top switch signal, V_BIT, turns on and off at the conversion clock frequency, at half duty cycle with 30ns period.</a:t>
            </a:r>
          </a:p>
          <a:p>
            <a:pPr defTabSz="1349409">
              <a:defRPr/>
            </a:pPr>
            <a:endParaRPr lang="en-US" baseline="0" dirty="0"/>
          </a:p>
          <a:p>
            <a:pPr defTabSz="1349409">
              <a:defRPr/>
            </a:pPr>
            <a:r>
              <a:rPr lang="en-US" baseline="0" dirty="0"/>
              <a:t>The middle signal, V_RESET, resets the CREF voltage right after V_BIT turns off.  The switch turns on at 23ns and turns off at 26ns, with a period of 30ns</a:t>
            </a:r>
          </a:p>
          <a:p>
            <a:pPr defTabSz="1349409">
              <a:defRPr/>
            </a:pPr>
            <a:r>
              <a:rPr lang="en-US" baseline="0" dirty="0"/>
              <a:t> </a:t>
            </a:r>
          </a:p>
          <a:p>
            <a:pPr defTabSz="1349409">
              <a:defRPr/>
            </a:pPr>
            <a:r>
              <a:rPr lang="en-US" baseline="0" dirty="0"/>
              <a:t>The bottom signal V_CNTL, is on for 240ns or 8 conversion clocks. Since the ADC has a 1-MSPS sampling rate, this signal has a period of 1us. Notice that all waveforms maintain a 1ns rise and fall time.</a:t>
            </a:r>
            <a:endParaRPr lang="en-US" dirty="0"/>
          </a:p>
        </p:txBody>
      </p:sp>
      <p:sp>
        <p:nvSpPr>
          <p:cNvPr id="4" name="Slide Number Placeholder 3"/>
          <p:cNvSpPr>
            <a:spLocks noGrp="1"/>
          </p:cNvSpPr>
          <p:nvPr>
            <p:ph type="sldNum" sz="quarter" idx="10"/>
          </p:nvPr>
        </p:nvSpPr>
        <p:spPr/>
        <p:txBody>
          <a:bodyPr/>
          <a:lstStyle/>
          <a:p>
            <a:fld id="{F603C3B5-9CFC-4B60-AD1F-942309290D4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155789" eaLnBrk="1" fontAlgn="auto" hangingPunct="1">
              <a:spcBef>
                <a:spcPts val="0"/>
              </a:spcBef>
              <a:spcAft>
                <a:spcPts val="0"/>
              </a:spcAft>
              <a:defRPr/>
            </a:pPr>
            <a:r>
              <a:rPr lang="en-US" dirty="0"/>
              <a:t>SAR drive transient</a:t>
            </a:r>
            <a:r>
              <a:rPr lang="en-US" baseline="0" dirty="0"/>
              <a:t> simulations require fine time increments to avoid obscuring </a:t>
            </a:r>
            <a:r>
              <a:rPr lang="en-US" u="none" baseline="0" dirty="0"/>
              <a:t>important waveform information </a:t>
            </a:r>
            <a:r>
              <a:rPr lang="en-US" baseline="0" dirty="0"/>
              <a:t>.  </a:t>
            </a:r>
            <a:r>
              <a:rPr lang="en-US" dirty="0"/>
              <a:t>Using</a:t>
            </a:r>
            <a:r>
              <a:rPr lang="en-US" baseline="0" dirty="0"/>
              <a:t> the default settings in </a:t>
            </a:r>
            <a:r>
              <a:rPr lang="en-US" u="none" baseline="0" dirty="0"/>
              <a:t>TINA</a:t>
            </a:r>
            <a:r>
              <a:rPr lang="en-US" baseline="0" dirty="0"/>
              <a:t> may result in errors, as the number of points, or time resolution, are optimized for fast simulation time.  The “Set Analysis Parameters” feature allows you to optimize the way the SPICE math engine works.  </a:t>
            </a:r>
            <a:r>
              <a:rPr lang="en-US" u="none" baseline="0" dirty="0"/>
              <a:t>Increasing</a:t>
            </a:r>
            <a:r>
              <a:rPr lang="en-US" baseline="0" dirty="0"/>
              <a:t> the “TR </a:t>
            </a:r>
            <a:r>
              <a:rPr lang="en-US" sz="2900" dirty="0"/>
              <a:t>excitation subdivisions” to 1000 and the “TR time </a:t>
            </a:r>
            <a:r>
              <a:rPr lang="en-US" sz="2900" dirty="0" err="1"/>
              <a:t>intrv</a:t>
            </a:r>
            <a:r>
              <a:rPr lang="en-US" sz="2900" dirty="0"/>
              <a:t>. Subdivisions” to 10k will increase the number of points versus time so that we don’t obscure fast transient behaviors.  Make sure you make this change before running SAR simulations.  Note that you will need to press the finger button at the bottom to expand the list so that you can edit these parameters.</a:t>
            </a:r>
          </a:p>
          <a:p>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7</a:t>
            </a:fld>
            <a:endParaRPr lang="en-US"/>
          </a:p>
        </p:txBody>
      </p:sp>
    </p:spTree>
    <p:extLst>
      <p:ext uri="{BB962C8B-B14F-4D97-AF65-F5344CB8AC3E}">
        <p14:creationId xmlns:p14="http://schemas.microsoft.com/office/powerpoint/2010/main" val="90011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change you should make before running spice simulations is to increase the numeric</a:t>
            </a:r>
            <a:r>
              <a:rPr lang="en-US" baseline="0" dirty="0"/>
              <a:t> precision to six digits under the “options” menu.  This will allow us to see the dc operating point to six digits.  This is needed to set up the error measurement circuit as we will see in the next slide.</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8</a:t>
            </a:fld>
            <a:endParaRPr lang="en-US"/>
          </a:p>
        </p:txBody>
      </p:sp>
    </p:spTree>
    <p:extLst>
      <p:ext uri="{BB962C8B-B14F-4D97-AF65-F5344CB8AC3E}">
        <p14:creationId xmlns:p14="http://schemas.microsoft.com/office/powerpoint/2010/main" val="111628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will configure the reference settling error measurement</a:t>
            </a:r>
            <a:r>
              <a:rPr lang="en-US" baseline="0" dirty="0"/>
              <a:t> meter.  The meter needs to be configured to read zero error when the voltage at the reference input is settled to the steady state output of the reference driver circuit.  In other words, when the reference voltage is fully settled, the error should read zero volts.  This is achieved by </a:t>
            </a:r>
            <a:r>
              <a:rPr lang="en-US" b="1" baseline="0" dirty="0"/>
              <a:t>setting </a:t>
            </a:r>
            <a:r>
              <a:rPr lang="en-US" baseline="0" dirty="0"/>
              <a:t>the voltage source V_SS on the bottom side of the meter to a dc voltage equal to the steady state reference output.  It is important that this voltage is accurate to the microvolt level as we will settle to microvolts of error.  This is why we increased the simulation numeric precision to six digits in the last slide.  </a:t>
            </a:r>
            <a:r>
              <a:rPr lang="en-US" b="1" baseline="0" dirty="0"/>
              <a:t>The transient reference output </a:t>
            </a:r>
            <a:r>
              <a:rPr lang="en-US" baseline="0" dirty="0"/>
              <a:t>voltage is then compared to the dc steady state voltage source V_SS and when the voltage at the reference input is fully settled, the </a:t>
            </a:r>
            <a:r>
              <a:rPr lang="en-US" baseline="0" dirty="0" err="1"/>
              <a:t>VREF_error</a:t>
            </a:r>
            <a:r>
              <a:rPr lang="en-US" baseline="0" dirty="0"/>
              <a:t> meter reads zero volts.</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9</a:t>
            </a:fld>
            <a:endParaRPr lang="en-US"/>
          </a:p>
        </p:txBody>
      </p:sp>
    </p:spTree>
    <p:extLst>
      <p:ext uri="{BB962C8B-B14F-4D97-AF65-F5344CB8AC3E}">
        <p14:creationId xmlns:p14="http://schemas.microsoft.com/office/powerpoint/2010/main" val="214487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4"/>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Tree>
    <p:extLst>
      <p:ext uri="{BB962C8B-B14F-4D97-AF65-F5344CB8AC3E}">
        <p14:creationId xmlns:p14="http://schemas.microsoft.com/office/powerpoint/2010/main" val="13060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0" name="Rectangle 9"/>
          <p:cNvSpPr/>
          <p:nvPr userDrawn="1"/>
        </p:nvSpPr>
        <p:spPr>
          <a:xfrm>
            <a:off x="4"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1" name="Rectangle 10"/>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2" name="Rectangle 11"/>
          <p:cNvSpPr/>
          <p:nvPr userDrawn="1"/>
        </p:nvSpPr>
        <p:spPr>
          <a:xfrm>
            <a:off x="0" y="4706938"/>
            <a:ext cx="8826500" cy="388620"/>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spcBef>
                <a:spcPts val="0"/>
              </a:spcBef>
              <a:spcAft>
                <a:spcPts val="0"/>
              </a:spcAft>
            </a:pPr>
            <a:endParaRPr lang="en-US">
              <a:solidFill>
                <a:srgbClr val="FFFFFF"/>
              </a:solidFill>
            </a:endParaRPr>
          </a:p>
        </p:txBody>
      </p:sp>
      <p:pic>
        <p:nvPicPr>
          <p:cNvPr id="15" name="Picture 27" descr="ti_logo_powerpoint_1_line.png"/>
          <p:cNvPicPr>
            <a:picLocks noChangeAspect="1"/>
          </p:cNvPicPr>
          <p:nvPr userDrawn="1"/>
        </p:nvPicPr>
        <p:blipFill>
          <a:blip r:embed="rId3" cstate="print"/>
          <a:srcRect/>
          <a:stretch>
            <a:fillRect/>
          </a:stretch>
        </p:blipFill>
        <p:spPr bwMode="auto">
          <a:xfrm>
            <a:off x="7160948" y="4806157"/>
            <a:ext cx="1562364" cy="193146"/>
          </a:xfrm>
          <a:prstGeom prst="rect">
            <a:avLst/>
          </a:prstGeom>
          <a:noFill/>
          <a:ln w="9525">
            <a:noFill/>
            <a:miter lim="800000"/>
            <a:headEnd/>
            <a:tailEnd/>
          </a:ln>
        </p:spPr>
      </p:pic>
      <p:sp>
        <p:nvSpPr>
          <p:cNvPr id="8" name="Rectangle 6"/>
          <p:cNvSpPr>
            <a:spLocks noGrp="1" noChangeArrowheads="1"/>
          </p:cNvSpPr>
          <p:nvPr>
            <p:ph type="sldNum" sz="quarter" idx="4"/>
          </p:nvPr>
        </p:nvSpPr>
        <p:spPr bwMode="auto">
          <a:xfrm>
            <a:off x="6966064" y="4820883"/>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42147138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Classroom_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6" name="Rectangle 15"/>
          <p:cNvSpPr/>
          <p:nvPr userDrawn="1"/>
        </p:nvSpPr>
        <p:spPr>
          <a:xfrm>
            <a:off x="4"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7" name="Rectangle 16"/>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8" name="Rectangle 17"/>
          <p:cNvSpPr/>
          <p:nvPr userDrawn="1"/>
        </p:nvSpPr>
        <p:spPr>
          <a:xfrm>
            <a:off x="0" y="4706938"/>
            <a:ext cx="8826500" cy="388620"/>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spcBef>
                <a:spcPts val="0"/>
              </a:spcBef>
              <a:spcAft>
                <a:spcPts val="0"/>
              </a:spcAft>
            </a:pPr>
            <a:endParaRPr lang="en-US">
              <a:solidFill>
                <a:srgbClr val="FFFFFF"/>
              </a:solidFill>
            </a:endParaRPr>
          </a:p>
        </p:txBody>
      </p:sp>
      <p:pic>
        <p:nvPicPr>
          <p:cNvPr id="14" name="Picture 27" descr="ti_logo_powerpoint_1_line.png"/>
          <p:cNvPicPr>
            <a:picLocks noChangeAspect="1"/>
          </p:cNvPicPr>
          <p:nvPr userDrawn="1"/>
        </p:nvPicPr>
        <p:blipFill>
          <a:blip r:embed="rId3" cstate="print"/>
          <a:srcRect/>
          <a:stretch>
            <a:fillRect/>
          </a:stretch>
        </p:blipFill>
        <p:spPr bwMode="auto">
          <a:xfrm>
            <a:off x="7160948" y="4806157"/>
            <a:ext cx="1562364" cy="193146"/>
          </a:xfrm>
          <a:prstGeom prst="rect">
            <a:avLst/>
          </a:prstGeom>
          <a:noFill/>
          <a:ln w="9525">
            <a:noFill/>
            <a:miter lim="800000"/>
            <a:headEnd/>
            <a:tailEnd/>
          </a:ln>
        </p:spPr>
      </p:pic>
      <p:sp>
        <p:nvSpPr>
          <p:cNvPr id="11" name="Rectangle 6"/>
          <p:cNvSpPr>
            <a:spLocks noGrp="1" noChangeArrowheads="1"/>
          </p:cNvSpPr>
          <p:nvPr>
            <p:ph type="sldNum" sz="quarter" idx="4"/>
          </p:nvPr>
        </p:nvSpPr>
        <p:spPr bwMode="auto">
          <a:xfrm>
            <a:off x="6966064" y="4820883"/>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52915618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5"/>
            <a:ext cx="8458200" cy="1102519"/>
          </a:xfrm>
        </p:spPr>
        <p:txBody>
          <a:bodyPr/>
          <a:lstStyle>
            <a:lvl1pPr>
              <a:defRPr sz="40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6"/>
            <a:ext cx="8458200" cy="1114425"/>
          </a:xfrm>
          <a:ln/>
        </p:spPr>
        <p:txBody>
          <a:bodyPr/>
          <a:lstStyle>
            <a:lvl1pPr marL="0" indent="0">
              <a:buFontTx/>
              <a:buNone/>
              <a:defRPr b="1"/>
            </a:lvl1pPr>
          </a:lstStyle>
          <a:p>
            <a:r>
              <a:rPr lang="en-US"/>
              <a:t>Click to edit Master subtitle style</a:t>
            </a:r>
          </a:p>
        </p:txBody>
      </p:sp>
      <p:sp>
        <p:nvSpPr>
          <p:cNvPr id="10" name="Rectangle 9"/>
          <p:cNvSpPr/>
          <p:nvPr userDrawn="1"/>
        </p:nvSpPr>
        <p:spPr>
          <a:xfrm>
            <a:off x="4"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2" name="Rectangle 11"/>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4" name="Rectangle 13"/>
          <p:cNvSpPr/>
          <p:nvPr userDrawn="1"/>
        </p:nvSpPr>
        <p:spPr>
          <a:xfrm>
            <a:off x="0" y="4706938"/>
            <a:ext cx="8826500" cy="388620"/>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spcBef>
                <a:spcPts val="0"/>
              </a:spcBef>
              <a:spcAft>
                <a:spcPts val="0"/>
              </a:spcAft>
            </a:pPr>
            <a:endParaRPr lang="en-US">
              <a:solidFill>
                <a:srgbClr val="FFFFFF"/>
              </a:solidFill>
            </a:endParaRPr>
          </a:p>
        </p:txBody>
      </p:sp>
      <p:pic>
        <p:nvPicPr>
          <p:cNvPr id="11" name="Picture 27" descr="ti_logo_powerpoint_1_line.png"/>
          <p:cNvPicPr>
            <a:picLocks noChangeAspect="1"/>
          </p:cNvPicPr>
          <p:nvPr userDrawn="1"/>
        </p:nvPicPr>
        <p:blipFill>
          <a:blip r:embed="rId3" cstate="print"/>
          <a:srcRect/>
          <a:stretch>
            <a:fillRect/>
          </a:stretch>
        </p:blipFill>
        <p:spPr bwMode="auto">
          <a:xfrm>
            <a:off x="7160948" y="4806157"/>
            <a:ext cx="1562364" cy="193146"/>
          </a:xfrm>
          <a:prstGeom prst="rect">
            <a:avLst/>
          </a:prstGeom>
          <a:noFill/>
          <a:ln w="9525">
            <a:noFill/>
            <a:miter lim="800000"/>
            <a:headEnd/>
            <a:tailEnd/>
          </a:ln>
        </p:spPr>
      </p:pic>
      <p:sp>
        <p:nvSpPr>
          <p:cNvPr id="9" name="Rectangle 6"/>
          <p:cNvSpPr>
            <a:spLocks noGrp="1" noChangeArrowheads="1"/>
          </p:cNvSpPr>
          <p:nvPr>
            <p:ph type="sldNum" sz="quarter" idx="4"/>
          </p:nvPr>
        </p:nvSpPr>
        <p:spPr bwMode="auto">
          <a:xfrm>
            <a:off x="6966064" y="4820883"/>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808716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9" y="786357"/>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2B97888F-6AF7-4263-B69D-592D8C33BAC7}"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407534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33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6" name="Slide Number Placeholder 5"/>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204C35C9-3222-4444-B33E-8AB075BE83C6}"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45735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6"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B53548F6-AAA9-4A8D-A869-511B3DFE3256}"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560821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9"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204C35C9-3222-4444-B33E-8AB075BE83C6}"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7526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D4C52F08-588C-488E-A5AB-DF69250DE862}"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790257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ED430B41-3034-4777-B6DE-71856D985697}"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12567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27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04789"/>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dirty="0"/>
              <a:t>Click to edit Master text styles</a:t>
            </a:r>
          </a:p>
        </p:txBody>
      </p:sp>
      <p:sp>
        <p:nvSpPr>
          <p:cNvPr id="5"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D9B97EEC-B5BC-42C5-B73F-31CC660D4D8A}"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72481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4"/>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80630068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3"/>
          </a:xfrm>
        </p:spPr>
        <p:txBody>
          <a:bodyPr anchor="b"/>
          <a:lstStyle>
            <a:lvl1pPr algn="l">
              <a:defRPr sz="23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endParaRPr lang="en-US" noProof="0"/>
          </a:p>
        </p:txBody>
      </p:sp>
      <p:sp>
        <p:nvSpPr>
          <p:cNvPr id="4" name="Text Placeholder 3"/>
          <p:cNvSpPr>
            <a:spLocks noGrp="1"/>
          </p:cNvSpPr>
          <p:nvPr>
            <p:ph type="body" sz="half" idx="2"/>
          </p:nvPr>
        </p:nvSpPr>
        <p:spPr>
          <a:xfrm>
            <a:off x="1792288" y="4025504"/>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8E55F34B-1C25-4090-A4A7-9CEE84F430BB}"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606607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34FE2BCE-81FD-49AD-8F3F-8C803C0A8918}"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55603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4" y="107157"/>
            <a:ext cx="2141537" cy="430172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9AB3E699-3BC5-4E82-A48B-54CC42B0E66D}"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616858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9AB3E699-3BC5-4E82-A48B-54CC42B0E66D}"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80468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Content Placeholder 2"/>
          <p:cNvSpPr>
            <a:spLocks noGrp="1"/>
          </p:cNvSpPr>
          <p:nvPr>
            <p:ph idx="1"/>
          </p:nvPr>
        </p:nvSpPr>
        <p:spPr>
          <a:xfrm>
            <a:off x="333379" y="786356"/>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9AB3E699-3BC5-4E82-A48B-54CC42B0E66D}"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141021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Content Placeholder 2"/>
          <p:cNvSpPr>
            <a:spLocks noGrp="1"/>
          </p:cNvSpPr>
          <p:nvPr>
            <p:ph idx="1"/>
          </p:nvPr>
        </p:nvSpPr>
        <p:spPr>
          <a:xfrm>
            <a:off x="333379" y="786356"/>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0"/>
          </p:nvPr>
        </p:nvSpPr>
        <p:spPr>
          <a:xfrm>
            <a:off x="6966064" y="4820883"/>
            <a:ext cx="2133600" cy="154782"/>
          </a:xfrm>
          <a:prstGeom prst="rect">
            <a:avLst/>
          </a:prstGeom>
          <a:ln/>
        </p:spPr>
        <p:txBody>
          <a:bodyPr/>
          <a:lstStyle>
            <a:lvl1pPr>
              <a:defRPr/>
            </a:lvl1pPr>
          </a:lstStyle>
          <a:p>
            <a:pPr>
              <a:defRPr/>
            </a:pPr>
            <a:fld id="{9AB3E699-3BC5-4E82-A48B-54CC42B0E66D}"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224638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4"/>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9239878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4"/>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64936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82" y="786359"/>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‹Nr.›</a:t>
            </a:fld>
            <a:endParaRPr lang="en-US" dirty="0">
              <a:solidFill>
                <a:srgbClr val="000000"/>
              </a:solidFill>
            </a:endParaRPr>
          </a:p>
        </p:txBody>
      </p:sp>
      <p:sp>
        <p:nvSpPr>
          <p:cNvPr id="5" name="Footer Placeholder 1"/>
          <p:cNvSpPr>
            <a:spLocks noGrp="1"/>
          </p:cNvSpPr>
          <p:nvPr>
            <p:ph type="ftr" sz="quarter" idx="3"/>
          </p:nvPr>
        </p:nvSpPr>
        <p:spPr>
          <a:xfrm>
            <a:off x="327789" y="4536037"/>
            <a:ext cx="3086100" cy="172599"/>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endParaRPr lang="en-US" dirty="0">
              <a:solidFill>
                <a:srgbClr val="000000"/>
              </a:solidFill>
            </a:endParaRPr>
          </a:p>
        </p:txBody>
      </p:sp>
    </p:spTree>
    <p:extLst>
      <p:ext uri="{BB962C8B-B14F-4D97-AF65-F5344CB8AC3E}">
        <p14:creationId xmlns:p14="http://schemas.microsoft.com/office/powerpoint/2010/main" val="130594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7"/>
          </a:xfrm>
        </p:spPr>
        <p:txBody>
          <a:bodyPr anchor="t"/>
          <a:lstStyle>
            <a:lvl1pPr algn="l">
              <a:defRPr sz="33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solidFill>
                  <a:srgbClr val="000000"/>
                </a:solidFill>
              </a:rPr>
              <a:pPr>
                <a:defRPr/>
              </a:pPr>
              <a:t>‹Nr.›</a:t>
            </a:fld>
            <a:endParaRPr lang="en-US" dirty="0">
              <a:solidFill>
                <a:srgbClr val="000000"/>
              </a:solidFill>
            </a:endParaRPr>
          </a:p>
        </p:txBody>
      </p:sp>
    </p:spTree>
    <p:extLst>
      <p:ext uri="{BB962C8B-B14F-4D97-AF65-F5344CB8AC3E}">
        <p14:creationId xmlns:p14="http://schemas.microsoft.com/office/powerpoint/2010/main" val="197764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Footer Placeholder 1"/>
          <p:cNvSpPr>
            <a:spLocks noGrp="1"/>
          </p:cNvSpPr>
          <p:nvPr>
            <p:ph type="ftr" sz="quarter" idx="3"/>
          </p:nvPr>
        </p:nvSpPr>
        <p:spPr>
          <a:xfrm>
            <a:off x="327789" y="4536037"/>
            <a:ext cx="3086100" cy="172599"/>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endParaRPr lang="en-US" dirty="0">
              <a:solidFill>
                <a:srgbClr val="000000"/>
              </a:solidFill>
            </a:endParaRPr>
          </a:p>
        </p:txBody>
      </p:sp>
    </p:spTree>
    <p:extLst>
      <p:ext uri="{BB962C8B-B14F-4D97-AF65-F5344CB8AC3E}">
        <p14:creationId xmlns:p14="http://schemas.microsoft.com/office/powerpoint/2010/main" val="345537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‹Nr.›</a:t>
            </a:fld>
            <a:endParaRPr lang="en-US" dirty="0">
              <a:solidFill>
                <a:srgbClr val="000000"/>
              </a:solidFill>
            </a:endParaRPr>
          </a:p>
        </p:txBody>
      </p:sp>
      <p:sp>
        <p:nvSpPr>
          <p:cNvPr id="3" name="Footer Placeholder 1"/>
          <p:cNvSpPr>
            <a:spLocks noGrp="1"/>
          </p:cNvSpPr>
          <p:nvPr>
            <p:ph type="ftr" sz="quarter" idx="3"/>
          </p:nvPr>
        </p:nvSpPr>
        <p:spPr>
          <a:xfrm>
            <a:off x="327789" y="4536037"/>
            <a:ext cx="3086100" cy="172599"/>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endParaRPr lang="en-US" dirty="0">
              <a:solidFill>
                <a:srgbClr val="000000"/>
              </a:solidFill>
            </a:endParaRPr>
          </a:p>
        </p:txBody>
      </p:sp>
    </p:spTree>
    <p:extLst>
      <p:ext uri="{BB962C8B-B14F-4D97-AF65-F5344CB8AC3E}">
        <p14:creationId xmlns:p14="http://schemas.microsoft.com/office/powerpoint/2010/main" val="196392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2"/>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
        <p:nvSpPr>
          <p:cNvPr id="6" name="Rectangle 6"/>
          <p:cNvSpPr>
            <a:spLocks noGrp="1" noChangeArrowheads="1"/>
          </p:cNvSpPr>
          <p:nvPr>
            <p:ph type="sldNum" sz="quarter" idx="4"/>
          </p:nvPr>
        </p:nvSpPr>
        <p:spPr bwMode="auto">
          <a:xfrm>
            <a:off x="6966064" y="4820883"/>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177325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4"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solidFill>
                <a:srgbClr val="FFFFFF"/>
              </a:solidFill>
            </a:endParaRPr>
          </a:p>
        </p:txBody>
      </p:sp>
      <p:sp>
        <p:nvSpPr>
          <p:cNvPr id="19" name="Rectangle 18"/>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231775" y="107166"/>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82" y="794153"/>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010400" y="4946678"/>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solidFill>
                  <a:srgbClr val="000000"/>
                </a:solidFill>
              </a:rPr>
              <a:pPr>
                <a:defRPr/>
              </a:pPr>
              <a:t>‹Nr.›</a:t>
            </a:fld>
            <a:endParaRPr lang="en-US" dirty="0">
              <a:solidFill>
                <a:srgbClr val="000000"/>
              </a:solidFill>
            </a:endParaRPr>
          </a:p>
        </p:txBody>
      </p:sp>
      <p:grpSp>
        <p:nvGrpSpPr>
          <p:cNvPr id="16" name="Group 15"/>
          <p:cNvGrpSpPr/>
          <p:nvPr userDrawn="1"/>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10"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4536037"/>
            <a:ext cx="3086100" cy="172599"/>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endParaRPr lang="en-US" dirty="0">
              <a:solidFill>
                <a:srgbClr val="000000"/>
              </a:solidFill>
            </a:endParaRPr>
          </a:p>
        </p:txBody>
      </p:sp>
    </p:spTree>
    <p:extLst>
      <p:ext uri="{BB962C8B-B14F-4D97-AF65-F5344CB8AC3E}">
        <p14:creationId xmlns:p14="http://schemas.microsoft.com/office/powerpoint/2010/main" val="9052781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4"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9" name="Rectangle 18"/>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auto">
              <a:spcBef>
                <a:spcPts val="0"/>
              </a:spcBef>
              <a:spcAft>
                <a:spcPts val="0"/>
              </a:spcAft>
            </a:pPr>
            <a:endParaRPr lang="en-US">
              <a:solidFill>
                <a:srgbClr val="FFFFFF"/>
              </a:solidFill>
            </a:endParaRPr>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9" y="794150"/>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0" y="4706938"/>
            <a:ext cx="8826500" cy="388620"/>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auto">
              <a:spcBef>
                <a:spcPts val="0"/>
              </a:spcBef>
              <a:spcAft>
                <a:spcPts val="0"/>
              </a:spcAft>
            </a:pPr>
            <a:endParaRPr lang="en-US">
              <a:solidFill>
                <a:srgbClr val="FFFFFF"/>
              </a:solidFill>
            </a:endParaRPr>
          </a:p>
        </p:txBody>
      </p:sp>
      <p:sp>
        <p:nvSpPr>
          <p:cNvPr id="9" name="Rectangle 6"/>
          <p:cNvSpPr>
            <a:spLocks noGrp="1" noChangeArrowheads="1"/>
          </p:cNvSpPr>
          <p:nvPr>
            <p:ph type="sldNum" sz="quarter" idx="4"/>
          </p:nvPr>
        </p:nvSpPr>
        <p:spPr bwMode="auto">
          <a:xfrm>
            <a:off x="6966064" y="4820883"/>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auto">
              <a:spcBef>
                <a:spcPts val="0"/>
              </a:spcBef>
              <a:spcAft>
                <a:spcPts val="0"/>
              </a:spcAft>
              <a:defRPr/>
            </a:pPr>
            <a:fld id="{B6C70261-DCF8-4A97-9502-E8EEF2364CDE}" type="slidenum">
              <a:rPr lang="en-US">
                <a:solidFill>
                  <a:srgbClr val="000000"/>
                </a:solidFill>
                <a:latin typeface="Arial"/>
              </a:rPr>
              <a:pPr fontAlgn="auto">
                <a:spcBef>
                  <a:spcPts val="0"/>
                </a:spcBef>
                <a:spcAft>
                  <a:spcPts val="0"/>
                </a:spcAft>
                <a:defRPr/>
              </a:pPr>
              <a:t>‹Nr.›</a:t>
            </a:fld>
            <a:endParaRPr lang="en-US">
              <a:solidFill>
                <a:srgbClr val="000000"/>
              </a:solidFill>
              <a:latin typeface="Arial"/>
            </a:endParaRPr>
          </a:p>
        </p:txBody>
      </p:sp>
      <p:pic>
        <p:nvPicPr>
          <p:cNvPr id="10" name="Picture 27" descr="ti_logo_powerpoint_1_line.png"/>
          <p:cNvPicPr>
            <a:picLocks noChangeAspect="1"/>
          </p:cNvPicPr>
          <p:nvPr userDrawn="1"/>
        </p:nvPicPr>
        <p:blipFill>
          <a:blip r:embed="rId19" cstate="print"/>
          <a:srcRect/>
          <a:stretch>
            <a:fillRect/>
          </a:stretch>
        </p:blipFill>
        <p:spPr bwMode="auto">
          <a:xfrm>
            <a:off x="7160948" y="4806157"/>
            <a:ext cx="1562364" cy="193146"/>
          </a:xfrm>
          <a:prstGeom prst="rect">
            <a:avLst/>
          </a:prstGeom>
          <a:noFill/>
          <a:ln w="9525">
            <a:noFill/>
            <a:miter lim="800000"/>
            <a:headEnd/>
            <a:tailEnd/>
          </a:ln>
        </p:spPr>
      </p:pic>
    </p:spTree>
    <p:extLst>
      <p:ext uri="{BB962C8B-B14F-4D97-AF65-F5344CB8AC3E}">
        <p14:creationId xmlns:p14="http://schemas.microsoft.com/office/powerpoint/2010/main" val="246285911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7.emf"/><Relationship Id="rId5" Type="http://schemas.openxmlformats.org/officeDocument/2006/relationships/package" Target="../embeddings/Microsoft_Visio_Drawing4.vsdx"/><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9.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oleObject" Target="../embeddings/oleObject4.bin"/><Relationship Id="rId5" Type="http://schemas.openxmlformats.org/officeDocument/2006/relationships/image" Target="../media/image31.emf"/><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9.emf"/><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package" Target="../embeddings/Microsoft_Visio_Drawing2.vsdx"/><Relationship Id="rId5" Type="http://schemas.openxmlformats.org/officeDocument/2006/relationships/image" Target="../media/image8.emf"/><Relationship Id="rId4" Type="http://schemas.openxmlformats.org/officeDocument/2006/relationships/package" Target="../embeddings/Microsoft_Visio_Drawing1.vsdx"/></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package" Target="../embeddings/Microsoft_Visio_Drawing3.vsdx"/><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85902"/>
            <a:ext cx="8458200" cy="1102519"/>
          </a:xfrm>
        </p:spPr>
        <p:txBody>
          <a:bodyPr/>
          <a:lstStyle/>
          <a:p>
            <a:r>
              <a:rPr lang="en-US" sz="3600" dirty="0">
                <a:solidFill>
                  <a:srgbClr val="DE0000"/>
                </a:solidFill>
              </a:rPr>
              <a:t>Developing the SAR </a:t>
            </a:r>
            <a:br>
              <a:rPr lang="en-US" sz="3600" dirty="0">
                <a:solidFill>
                  <a:srgbClr val="DE0000"/>
                </a:solidFill>
              </a:rPr>
            </a:br>
            <a:r>
              <a:rPr lang="en-US" sz="3600" dirty="0">
                <a:solidFill>
                  <a:srgbClr val="DE0000"/>
                </a:solidFill>
              </a:rPr>
              <a:t>Reference Input Model</a:t>
            </a:r>
            <a:br>
              <a:rPr lang="en-US" sz="3600" dirty="0">
                <a:solidFill>
                  <a:srgbClr val="DE0000"/>
                </a:solidFill>
              </a:rPr>
            </a:br>
            <a:r>
              <a:rPr lang="en-US" sz="1800" dirty="0">
                <a:solidFill>
                  <a:srgbClr val="DE0000"/>
                </a:solidFill>
              </a:rPr>
              <a:t>TIPL 4505</a:t>
            </a:r>
            <a:br>
              <a:rPr lang="en-US" sz="1800" dirty="0">
                <a:solidFill>
                  <a:srgbClr val="DE0000"/>
                </a:solidFill>
              </a:rPr>
            </a:br>
            <a:r>
              <a:rPr lang="en-US" sz="1800" dirty="0">
                <a:solidFill>
                  <a:srgbClr val="DE0000"/>
                </a:solidFill>
              </a:rPr>
              <a:t>TI Precision Labs – ADCs</a:t>
            </a:r>
            <a:br>
              <a:rPr lang="en-US" sz="3600" dirty="0">
                <a:solidFill>
                  <a:srgbClr val="DE0000"/>
                </a:solidFill>
              </a:rPr>
            </a:br>
            <a:endParaRPr lang="en-US" sz="1400" dirty="0"/>
          </a:p>
        </p:txBody>
      </p:sp>
      <p:sp>
        <p:nvSpPr>
          <p:cNvPr id="3" name="Subtitle 2"/>
          <p:cNvSpPr>
            <a:spLocks noGrp="1"/>
          </p:cNvSpPr>
          <p:nvPr>
            <p:ph type="subTitle" idx="1"/>
          </p:nvPr>
        </p:nvSpPr>
        <p:spPr>
          <a:xfrm>
            <a:off x="342900" y="2943226"/>
            <a:ext cx="8458200" cy="1114425"/>
          </a:xfrm>
        </p:spPr>
        <p:txBody>
          <a:bodyPr/>
          <a:lstStyle/>
          <a:p>
            <a:pPr lvl="0"/>
            <a:r>
              <a:rPr lang="en-US" sz="1400" dirty="0">
                <a:solidFill>
                  <a:srgbClr val="000000"/>
                </a:solidFill>
              </a:rPr>
              <a:t>Created by Luis Chioye</a:t>
            </a:r>
          </a:p>
          <a:p>
            <a:pPr lvl="0"/>
            <a:r>
              <a:rPr lang="en-US" sz="1400" dirty="0">
                <a:solidFill>
                  <a:srgbClr val="000000"/>
                </a:solidFill>
              </a:rPr>
              <a:t>Presented by Cynthia Sosa</a:t>
            </a:r>
            <a:endParaRPr lang="en-US" sz="1200" dirty="0"/>
          </a:p>
        </p:txBody>
      </p:sp>
      <p:sp>
        <p:nvSpPr>
          <p:cNvPr id="4" name="AutoShape 2" descr="http://imgt3.bdstatic.com/it/u=1180523526,1835255193&amp;fm=21&amp;gp=0.jpg"/>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6" name="AutoShape 4" descr="http://imgt3.bdstatic.com/it/u=1180523526,1835255193&amp;fm=21&amp;gp=0.jpg"/>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0000"/>
              </a:solidFill>
              <a:latin typeface="Arial"/>
            </a:endParaRPr>
          </a:p>
        </p:txBody>
      </p:sp>
      <p:sp>
        <p:nvSpPr>
          <p:cNvPr id="9" name="Slide Number Placeholder 3"/>
          <p:cNvSpPr>
            <a:spLocks noGrp="1"/>
          </p:cNvSpPr>
          <p:nvPr>
            <p:ph type="sldNum" sz="quarter" idx="4294967295"/>
          </p:nvPr>
        </p:nvSpPr>
        <p:spPr>
          <a:xfrm>
            <a:off x="6966064" y="4820883"/>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p>
            <a:fld id="{3B20521C-F793-4067-BB07-C7AF74E21EF3}" type="slidenum">
              <a:rPr lang="en-US">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666902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r="33895" b="43306"/>
          <a:stretch/>
        </p:blipFill>
        <p:spPr bwMode="auto">
          <a:xfrm>
            <a:off x="95252" y="619126"/>
            <a:ext cx="2574073" cy="254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Example simulation: transient results</a:t>
            </a:r>
          </a:p>
        </p:txBody>
      </p:sp>
      <p:sp>
        <p:nvSpPr>
          <p:cNvPr id="4" name="Slide Number Placeholder 3"/>
          <p:cNvSpPr>
            <a:spLocks noGrp="1"/>
          </p:cNvSpPr>
          <p:nvPr>
            <p:ph type="sldNum" sz="quarter" idx="10"/>
          </p:nvPr>
        </p:nvSpPr>
        <p:spPr/>
        <p:txBody>
          <a:bodyPr lIns="0" anchor="t" anchorCtr="0"/>
          <a:lstStyle/>
          <a:p>
            <a:pPr>
              <a:defRPr/>
            </a:pPr>
            <a:fld id="{2B97888F-6AF7-4263-B69D-592D8C33BAC7}" type="slidenum">
              <a:rPr lang="en-US" smtClean="0"/>
              <a:pPr>
                <a:defRPr/>
              </a:pPr>
              <a:t>10</a:t>
            </a:fld>
            <a:endParaRPr lang="en-US"/>
          </a:p>
        </p:txBody>
      </p:sp>
      <p:sp>
        <p:nvSpPr>
          <p:cNvPr id="5" name="TextBox 4"/>
          <p:cNvSpPr txBox="1"/>
          <p:nvPr/>
        </p:nvSpPr>
        <p:spPr>
          <a:xfrm>
            <a:off x="7025152" y="697331"/>
            <a:ext cx="1923586" cy="519373"/>
          </a:xfrm>
          <a:prstGeom prst="rect">
            <a:avLst/>
          </a:prstGeom>
          <a:noFill/>
        </p:spPr>
        <p:txBody>
          <a:bodyPr wrap="square" lIns="0" tIns="28575" rIns="57150" bIns="28575" rtlCol="0" anchor="t" anchorCtr="0">
            <a:spAutoFit/>
          </a:bodyPr>
          <a:lstStyle/>
          <a:p>
            <a:r>
              <a:rPr lang="en-US" sz="1500" dirty="0"/>
              <a:t>Voltage across CREF Load Cap</a:t>
            </a:r>
          </a:p>
        </p:txBody>
      </p:sp>
      <p:sp>
        <p:nvSpPr>
          <p:cNvPr id="12" name="TextBox 11"/>
          <p:cNvSpPr txBox="1"/>
          <p:nvPr/>
        </p:nvSpPr>
        <p:spPr>
          <a:xfrm>
            <a:off x="7039440" y="1235754"/>
            <a:ext cx="1923586" cy="519373"/>
          </a:xfrm>
          <a:prstGeom prst="rect">
            <a:avLst/>
          </a:prstGeom>
          <a:noFill/>
        </p:spPr>
        <p:txBody>
          <a:bodyPr wrap="square" lIns="0" tIns="28575" rIns="57150" bIns="28575" rtlCol="0" anchor="t" anchorCtr="0">
            <a:spAutoFit/>
          </a:bodyPr>
          <a:lstStyle/>
          <a:p>
            <a:r>
              <a:rPr lang="en-US" sz="1500" dirty="0"/>
              <a:t>Transient Current into REFIN Pin</a:t>
            </a:r>
          </a:p>
        </p:txBody>
      </p:sp>
      <p:sp>
        <p:nvSpPr>
          <p:cNvPr id="13" name="TextBox 12"/>
          <p:cNvSpPr txBox="1"/>
          <p:nvPr/>
        </p:nvSpPr>
        <p:spPr>
          <a:xfrm>
            <a:off x="7058490" y="1847091"/>
            <a:ext cx="2152186" cy="288541"/>
          </a:xfrm>
          <a:prstGeom prst="rect">
            <a:avLst/>
          </a:prstGeom>
          <a:noFill/>
        </p:spPr>
        <p:txBody>
          <a:bodyPr wrap="square" lIns="0" tIns="28575" rIns="57150" bIns="28575" rtlCol="0" anchor="t" anchorCtr="0">
            <a:spAutoFit/>
          </a:bodyPr>
          <a:lstStyle/>
          <a:p>
            <a:r>
              <a:rPr lang="en-US" sz="1500" dirty="0"/>
              <a:t>REFIN Pin voltage</a:t>
            </a:r>
          </a:p>
        </p:txBody>
      </p:sp>
      <p:sp>
        <p:nvSpPr>
          <p:cNvPr id="14" name="TextBox 13"/>
          <p:cNvSpPr txBox="1"/>
          <p:nvPr/>
        </p:nvSpPr>
        <p:spPr>
          <a:xfrm>
            <a:off x="7048966" y="2330836"/>
            <a:ext cx="1971211" cy="288541"/>
          </a:xfrm>
          <a:prstGeom prst="rect">
            <a:avLst/>
          </a:prstGeom>
          <a:noFill/>
        </p:spPr>
        <p:txBody>
          <a:bodyPr wrap="square" lIns="0" tIns="28575" rIns="57150" bIns="28575" rtlCol="0" anchor="t" anchorCtr="0">
            <a:spAutoFit/>
          </a:bodyPr>
          <a:lstStyle/>
          <a:p>
            <a:r>
              <a:rPr lang="en-US" sz="1500" dirty="0"/>
              <a:t>REFIN error Voltage</a:t>
            </a:r>
          </a:p>
        </p:txBody>
      </p:sp>
      <p:sp>
        <p:nvSpPr>
          <p:cNvPr id="16" name="TextBox 15"/>
          <p:cNvSpPr txBox="1"/>
          <p:nvPr/>
        </p:nvSpPr>
        <p:spPr>
          <a:xfrm>
            <a:off x="7010866" y="3796789"/>
            <a:ext cx="2199811" cy="519373"/>
          </a:xfrm>
          <a:prstGeom prst="rect">
            <a:avLst/>
          </a:prstGeom>
          <a:noFill/>
        </p:spPr>
        <p:txBody>
          <a:bodyPr wrap="square" lIns="0" tIns="28575" rIns="57150" bIns="28575" rtlCol="0" anchor="t" anchorCtr="0">
            <a:spAutoFit/>
          </a:bodyPr>
          <a:lstStyle/>
          <a:p>
            <a:r>
              <a:rPr lang="en-US" sz="1500" dirty="0"/>
              <a:t> CNTL switch signal</a:t>
            </a:r>
          </a:p>
          <a:p>
            <a:r>
              <a:rPr lang="en-US" sz="1500" dirty="0"/>
              <a:t>(8xC</a:t>
            </a:r>
            <a:r>
              <a:rPr lang="en-US" sz="1500" baseline="-25000" dirty="0"/>
              <a:t>REF</a:t>
            </a:r>
            <a:r>
              <a:rPr lang="en-US" sz="1500" dirty="0"/>
              <a:t> Loads per Conv)</a:t>
            </a:r>
          </a:p>
        </p:txBody>
      </p:sp>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513" y="744805"/>
            <a:ext cx="4396251" cy="3819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2" y="3004366"/>
            <a:ext cx="2500313" cy="145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025153" y="3248841"/>
            <a:ext cx="1971211" cy="519373"/>
          </a:xfrm>
          <a:prstGeom prst="rect">
            <a:avLst/>
          </a:prstGeom>
          <a:noFill/>
        </p:spPr>
        <p:txBody>
          <a:bodyPr wrap="square" lIns="0" tIns="28575" rIns="57150" bIns="28575" rtlCol="0" anchor="t" anchorCtr="0">
            <a:spAutoFit/>
          </a:bodyPr>
          <a:lstStyle/>
          <a:p>
            <a:r>
              <a:rPr lang="en-US" sz="1500" dirty="0"/>
              <a:t>Switch control signal Conv Clock (CCLK) </a:t>
            </a:r>
          </a:p>
        </p:txBody>
      </p:sp>
      <p:sp>
        <p:nvSpPr>
          <p:cNvPr id="18" name="TextBox 17"/>
          <p:cNvSpPr txBox="1"/>
          <p:nvPr/>
        </p:nvSpPr>
        <p:spPr>
          <a:xfrm>
            <a:off x="7039441" y="2739272"/>
            <a:ext cx="2085511" cy="519373"/>
          </a:xfrm>
          <a:prstGeom prst="rect">
            <a:avLst/>
          </a:prstGeom>
          <a:noFill/>
        </p:spPr>
        <p:txBody>
          <a:bodyPr wrap="square" lIns="0" tIns="28575" rIns="57150" bIns="28575" rtlCol="0" anchor="t" anchorCtr="0">
            <a:spAutoFit/>
          </a:bodyPr>
          <a:lstStyle/>
          <a:p>
            <a:r>
              <a:rPr lang="en-US" sz="1500" dirty="0"/>
              <a:t>Switch control signal</a:t>
            </a:r>
          </a:p>
          <a:p>
            <a:r>
              <a:rPr lang="en-US" sz="1500" dirty="0"/>
              <a:t>RESETs C</a:t>
            </a:r>
            <a:r>
              <a:rPr lang="en-US" sz="1500" baseline="-25000" dirty="0"/>
              <a:t>REF</a:t>
            </a:r>
            <a:r>
              <a:rPr lang="en-US" sz="1500" dirty="0"/>
              <a:t> voltage</a:t>
            </a:r>
          </a:p>
        </p:txBody>
      </p:sp>
    </p:spTree>
    <p:extLst>
      <p:ext uri="{BB962C8B-B14F-4D97-AF65-F5344CB8AC3E}">
        <p14:creationId xmlns:p14="http://schemas.microsoft.com/office/powerpoint/2010/main" val="20791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Result: Error Signal</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11</a:t>
            </a:fld>
            <a:endParaRPr lang="en-US"/>
          </a:p>
        </p:txBody>
      </p:sp>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388" y="879991"/>
            <a:ext cx="500351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5585648" y="965200"/>
            <a:ext cx="628650" cy="33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15" name="Straight Arrow Connector 14"/>
          <p:cNvCxnSpPr>
            <a:stCxn id="13" idx="5"/>
          </p:cNvCxnSpPr>
          <p:nvPr/>
        </p:nvCxnSpPr>
        <p:spPr>
          <a:xfrm>
            <a:off x="6122235" y="1247044"/>
            <a:ext cx="641328" cy="595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71500" y="1588095"/>
            <a:ext cx="2351669" cy="738664"/>
          </a:xfrm>
          <a:prstGeom prst="rect">
            <a:avLst/>
          </a:prstGeom>
          <a:solidFill>
            <a:schemeClr val="bg1"/>
          </a:solidFill>
        </p:spPr>
        <p:txBody>
          <a:bodyPr wrap="none" lIns="91440" tIns="45720" rIns="91440" bIns="45720" rtlCol="0">
            <a:spAutoFit/>
          </a:bodyPr>
          <a:lstStyle/>
          <a:p>
            <a:r>
              <a:rPr lang="en-US" sz="1400" dirty="0">
                <a:solidFill>
                  <a:schemeClr val="tx2"/>
                </a:solidFill>
              </a:rPr>
              <a:t>Zoom in</a:t>
            </a:r>
          </a:p>
          <a:p>
            <a:r>
              <a:rPr lang="en-US" sz="1400" dirty="0">
                <a:solidFill>
                  <a:schemeClr val="tx2"/>
                </a:solidFill>
              </a:rPr>
              <a:t>Reference settling error</a:t>
            </a:r>
          </a:p>
          <a:p>
            <a:r>
              <a:rPr lang="en-US" sz="1400" dirty="0">
                <a:solidFill>
                  <a:schemeClr val="tx2"/>
                </a:solidFill>
              </a:rPr>
              <a:t>Verify settles within ~1 LSB</a:t>
            </a:r>
          </a:p>
        </p:txBody>
      </p:sp>
      <p:graphicFrame>
        <p:nvGraphicFramePr>
          <p:cNvPr id="11" name="Object 10"/>
          <p:cNvGraphicFramePr>
            <a:graphicFrameLocks noChangeAspect="1"/>
          </p:cNvGraphicFramePr>
          <p:nvPr>
            <p:extLst>
              <p:ext uri="{D42A27DB-BD31-4B8C-83A1-F6EECF244321}">
                <p14:modId xmlns:p14="http://schemas.microsoft.com/office/powerpoint/2010/main" val="2782407412"/>
              </p:ext>
            </p:extLst>
          </p:nvPr>
        </p:nvGraphicFramePr>
        <p:xfrm>
          <a:off x="144779" y="2506938"/>
          <a:ext cx="3799523" cy="1880873"/>
        </p:xfrm>
        <a:graphic>
          <a:graphicData uri="http://schemas.openxmlformats.org/presentationml/2006/ole">
            <mc:AlternateContent xmlns:mc="http://schemas.openxmlformats.org/markup-compatibility/2006">
              <mc:Choice xmlns:v="urn:schemas-microsoft-com:vml" Requires="v">
                <p:oleObj spid="_x0000_s106519" name="Visio" r:id="rId5" imgW="6865699" imgH="3398544" progId="Visio.Drawing.15">
                  <p:embed/>
                </p:oleObj>
              </mc:Choice>
              <mc:Fallback>
                <p:oleObj name="Visio" r:id="rId5" imgW="6865699" imgH="3398544" progId="Visio.Drawing.15">
                  <p:embed/>
                  <p:pic>
                    <p:nvPicPr>
                      <p:cNvPr id="0" name=""/>
                      <p:cNvPicPr/>
                      <p:nvPr/>
                    </p:nvPicPr>
                    <p:blipFill>
                      <a:blip r:embed="rId6"/>
                      <a:stretch>
                        <a:fillRect/>
                      </a:stretch>
                    </p:blipFill>
                    <p:spPr>
                      <a:xfrm>
                        <a:off x="144779" y="2506938"/>
                        <a:ext cx="3799523" cy="1880873"/>
                      </a:xfrm>
                      <a:prstGeom prst="rect">
                        <a:avLst/>
                      </a:prstGeom>
                    </p:spPr>
                  </p:pic>
                </p:oleObj>
              </mc:Fallback>
            </mc:AlternateContent>
          </a:graphicData>
        </a:graphic>
      </p:graphicFrame>
    </p:spTree>
    <p:extLst>
      <p:ext uri="{BB962C8B-B14F-4D97-AF65-F5344CB8AC3E}">
        <p14:creationId xmlns:p14="http://schemas.microsoft.com/office/powerpoint/2010/main" val="389259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Result: Error Signal</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12</a:t>
            </a:fld>
            <a:endParaRPr lang="en-US"/>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41" y="3028952"/>
            <a:ext cx="3424827" cy="125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1301415" y="2505077"/>
            <a:ext cx="609937" cy="11522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3825" y="2142093"/>
            <a:ext cx="1672253" cy="369332"/>
          </a:xfrm>
          <a:prstGeom prst="rect">
            <a:avLst/>
          </a:prstGeom>
          <a:noFill/>
        </p:spPr>
        <p:txBody>
          <a:bodyPr wrap="none" lIns="91440" tIns="45720" rIns="91440" bIns="45720" rtlCol="0">
            <a:spAutoFit/>
          </a:bodyPr>
          <a:lstStyle/>
          <a:p>
            <a:r>
              <a:rPr lang="en-US" dirty="0">
                <a:solidFill>
                  <a:srgbClr val="FF0000"/>
                </a:solidFill>
              </a:rPr>
              <a:t>Check Settling</a:t>
            </a:r>
          </a:p>
        </p:txBody>
      </p:sp>
      <p:sp>
        <p:nvSpPr>
          <p:cNvPr id="7" name="Rectangle 6"/>
          <p:cNvSpPr/>
          <p:nvPr/>
        </p:nvSpPr>
        <p:spPr>
          <a:xfrm>
            <a:off x="1785770" y="3028950"/>
            <a:ext cx="1710496" cy="1314450"/>
          </a:xfrm>
          <a:prstGeom prst="rect">
            <a:avLst/>
          </a:prstGeom>
          <a:noFill/>
          <a:ln>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472" y="877824"/>
            <a:ext cx="5001768" cy="369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5168900" y="1333502"/>
            <a:ext cx="1108456" cy="1393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99468" y="2727467"/>
            <a:ext cx="2207832" cy="738664"/>
          </a:xfrm>
          <a:prstGeom prst="rect">
            <a:avLst/>
          </a:prstGeom>
          <a:solidFill>
            <a:schemeClr val="bg1"/>
          </a:solidFill>
        </p:spPr>
        <p:txBody>
          <a:bodyPr wrap="square" lIns="91440" tIns="45720" rIns="91440" bIns="45720" rtlCol="0">
            <a:spAutoFit/>
          </a:bodyPr>
          <a:lstStyle/>
          <a:p>
            <a:r>
              <a:rPr lang="en-US" sz="1400" dirty="0">
                <a:solidFill>
                  <a:srgbClr val="FF0000"/>
                </a:solidFill>
              </a:rPr>
              <a:t>Look at droop error over many conversions</a:t>
            </a:r>
          </a:p>
          <a:p>
            <a:r>
              <a:rPr lang="en-US" sz="1400" dirty="0">
                <a:solidFill>
                  <a:srgbClr val="FF0000"/>
                </a:solidFill>
              </a:rPr>
              <a:t>Droop &lt; ~1LSB</a:t>
            </a:r>
          </a:p>
        </p:txBody>
      </p:sp>
      <p:cxnSp>
        <p:nvCxnSpPr>
          <p:cNvPr id="14" name="Straight Arrow Connector 13"/>
          <p:cNvCxnSpPr/>
          <p:nvPr/>
        </p:nvCxnSpPr>
        <p:spPr>
          <a:xfrm flipH="1">
            <a:off x="6851650" y="1187452"/>
            <a:ext cx="1511300" cy="1540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191500" y="4140200"/>
            <a:ext cx="704850" cy="35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8489773"/>
              </p:ext>
            </p:extLst>
          </p:nvPr>
        </p:nvGraphicFramePr>
        <p:xfrm>
          <a:off x="465140" y="1019177"/>
          <a:ext cx="3030537" cy="754063"/>
        </p:xfrm>
        <a:graphic>
          <a:graphicData uri="http://schemas.openxmlformats.org/presentationml/2006/ole">
            <mc:AlternateContent xmlns:mc="http://schemas.openxmlformats.org/markup-compatibility/2006">
              <mc:Choice xmlns:v="urn:schemas-microsoft-com:vml" Requires="v">
                <p:oleObj spid="_x0000_s103516" name="Equation" r:id="rId6" imgW="2705040" imgH="672840" progId="Equation.DSMT4">
                  <p:embed/>
                </p:oleObj>
              </mc:Choice>
              <mc:Fallback>
                <p:oleObj name="Equation" r:id="rId6" imgW="2705040" imgH="672840" progId="Equation.DSMT4">
                  <p:embed/>
                  <p:pic>
                    <p:nvPicPr>
                      <p:cNvPr id="0" name=""/>
                      <p:cNvPicPr>
                        <a:picLocks noChangeAspect="1" noChangeArrowheads="1"/>
                      </p:cNvPicPr>
                      <p:nvPr/>
                    </p:nvPicPr>
                    <p:blipFill>
                      <a:blip r:embed="rId7"/>
                      <a:srcRect/>
                      <a:stretch>
                        <a:fillRect/>
                      </a:stretch>
                    </p:blipFill>
                    <p:spPr bwMode="auto">
                      <a:xfrm>
                        <a:off x="465140" y="1019177"/>
                        <a:ext cx="3030537" cy="754063"/>
                      </a:xfrm>
                      <a:prstGeom prst="rect">
                        <a:avLst/>
                      </a:prstGeom>
                      <a:noFill/>
                      <a:ln>
                        <a:noFill/>
                      </a:ln>
                    </p:spPr>
                  </p:pic>
                </p:oleObj>
              </mc:Fallback>
            </mc:AlternateContent>
          </a:graphicData>
        </a:graphic>
      </p:graphicFrame>
      <p:sp>
        <p:nvSpPr>
          <p:cNvPr id="15" name="Rounded Rectangle 14"/>
          <p:cNvSpPr/>
          <p:nvPr/>
        </p:nvSpPr>
        <p:spPr>
          <a:xfrm>
            <a:off x="345339" y="813691"/>
            <a:ext cx="3276600" cy="8322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Tree>
    <p:extLst>
      <p:ext uri="{BB962C8B-B14F-4D97-AF65-F5344CB8AC3E}">
        <p14:creationId xmlns:p14="http://schemas.microsoft.com/office/powerpoint/2010/main" val="358241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472" y="877824"/>
            <a:ext cx="5001768" cy="369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54" y="2842907"/>
            <a:ext cx="3433646" cy="150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Key Result: Error Signal</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13</a:t>
            </a:fld>
            <a:endParaRPr lang="en-US"/>
          </a:p>
        </p:txBody>
      </p:sp>
      <p:cxnSp>
        <p:nvCxnSpPr>
          <p:cNvPr id="5" name="Straight Arrow Connector 4"/>
          <p:cNvCxnSpPr/>
          <p:nvPr/>
        </p:nvCxnSpPr>
        <p:spPr>
          <a:xfrm flipV="1">
            <a:off x="2089150" y="2641601"/>
            <a:ext cx="431800" cy="951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74900" y="2320409"/>
            <a:ext cx="1672253" cy="369332"/>
          </a:xfrm>
          <a:prstGeom prst="rect">
            <a:avLst/>
          </a:prstGeom>
          <a:noFill/>
        </p:spPr>
        <p:txBody>
          <a:bodyPr wrap="none" lIns="91440" tIns="45720" rIns="91440" bIns="45720" rtlCol="0">
            <a:spAutoFit/>
          </a:bodyPr>
          <a:lstStyle/>
          <a:p>
            <a:r>
              <a:rPr lang="en-US" dirty="0">
                <a:solidFill>
                  <a:srgbClr val="FF0000"/>
                </a:solidFill>
              </a:rPr>
              <a:t>Check Settling</a:t>
            </a:r>
          </a:p>
        </p:txBody>
      </p:sp>
      <p:sp>
        <p:nvSpPr>
          <p:cNvPr id="7" name="Rectangle 6"/>
          <p:cNvSpPr/>
          <p:nvPr/>
        </p:nvSpPr>
        <p:spPr>
          <a:xfrm>
            <a:off x="1785770" y="3028950"/>
            <a:ext cx="1928980" cy="1314450"/>
          </a:xfrm>
          <a:prstGeom prst="rect">
            <a:avLst/>
          </a:prstGeom>
          <a:noFill/>
          <a:ln>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1" name="TextBox 10"/>
          <p:cNvSpPr txBox="1"/>
          <p:nvPr/>
        </p:nvSpPr>
        <p:spPr>
          <a:xfrm>
            <a:off x="5399468" y="2727468"/>
            <a:ext cx="2207832" cy="1169551"/>
          </a:xfrm>
          <a:prstGeom prst="rect">
            <a:avLst/>
          </a:prstGeom>
          <a:solidFill>
            <a:schemeClr val="bg1"/>
          </a:solidFill>
        </p:spPr>
        <p:txBody>
          <a:bodyPr wrap="square" lIns="91440" tIns="45720" rIns="91440" bIns="45720" rtlCol="0">
            <a:spAutoFit/>
          </a:bodyPr>
          <a:lstStyle/>
          <a:p>
            <a:r>
              <a:rPr lang="en-US" sz="1400" dirty="0">
                <a:solidFill>
                  <a:srgbClr val="FF0000"/>
                </a:solidFill>
              </a:rPr>
              <a:t>Look at droop error over many conversions</a:t>
            </a:r>
          </a:p>
          <a:p>
            <a:r>
              <a:rPr lang="en-US" sz="1400" dirty="0">
                <a:solidFill>
                  <a:srgbClr val="FF0000"/>
                </a:solidFill>
              </a:rPr>
              <a:t>~500 conversions</a:t>
            </a:r>
          </a:p>
          <a:p>
            <a:r>
              <a:rPr lang="en-US" sz="1400" dirty="0">
                <a:solidFill>
                  <a:srgbClr val="FF0000"/>
                </a:solidFill>
              </a:rPr>
              <a:t>Droop 7mV &gt;&gt; ~1LSB</a:t>
            </a:r>
          </a:p>
          <a:p>
            <a:r>
              <a:rPr lang="en-US" sz="1400" dirty="0">
                <a:solidFill>
                  <a:srgbClr val="FF0000"/>
                </a:solidFill>
              </a:rPr>
              <a:t>(not Optimal)</a:t>
            </a:r>
          </a:p>
        </p:txBody>
      </p:sp>
      <p:cxnSp>
        <p:nvCxnSpPr>
          <p:cNvPr id="14" name="Straight Arrow Connector 13"/>
          <p:cNvCxnSpPr/>
          <p:nvPr/>
        </p:nvCxnSpPr>
        <p:spPr>
          <a:xfrm flipH="1">
            <a:off x="6851650" y="1492252"/>
            <a:ext cx="1339850" cy="1235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191500" y="4140200"/>
            <a:ext cx="704850" cy="35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3" name="TextBox 12"/>
          <p:cNvSpPr txBox="1"/>
          <p:nvPr/>
        </p:nvSpPr>
        <p:spPr>
          <a:xfrm>
            <a:off x="123824" y="1002784"/>
            <a:ext cx="3288080" cy="369332"/>
          </a:xfrm>
          <a:prstGeom prst="rect">
            <a:avLst/>
          </a:prstGeom>
          <a:noFill/>
        </p:spPr>
        <p:txBody>
          <a:bodyPr wrap="none" lIns="91440" tIns="45720" rIns="91440" bIns="45720" rtlCol="0">
            <a:spAutoFit/>
          </a:bodyPr>
          <a:lstStyle/>
          <a:p>
            <a:r>
              <a:rPr lang="en-US" dirty="0">
                <a:solidFill>
                  <a:srgbClr val="FF0000"/>
                </a:solidFill>
              </a:rPr>
              <a:t>Example with excessive droop</a:t>
            </a:r>
          </a:p>
        </p:txBody>
      </p:sp>
      <p:sp>
        <p:nvSpPr>
          <p:cNvPr id="10" name="Rectangle 9"/>
          <p:cNvSpPr/>
          <p:nvPr/>
        </p:nvSpPr>
        <p:spPr>
          <a:xfrm>
            <a:off x="173154" y="1557055"/>
            <a:ext cx="2462096" cy="1200329"/>
          </a:xfrm>
          <a:prstGeom prst="rect">
            <a:avLst/>
          </a:prstGeom>
        </p:spPr>
        <p:txBody>
          <a:bodyPr wrap="square" lIns="91440" tIns="45720" rIns="91440" bIns="45720">
            <a:spAutoFit/>
          </a:bodyPr>
          <a:lstStyle/>
          <a:p>
            <a:r>
              <a:rPr lang="en-US" dirty="0">
                <a:solidFill>
                  <a:srgbClr val="FF0000"/>
                </a:solidFill>
              </a:rPr>
              <a:t>OPA320 Stable driving load,</a:t>
            </a:r>
          </a:p>
          <a:p>
            <a:r>
              <a:rPr lang="en-US" dirty="0">
                <a:solidFill>
                  <a:srgbClr val="FF0000"/>
                </a:solidFill>
              </a:rPr>
              <a:t> but unable to recover at 1-MSPS.</a:t>
            </a:r>
          </a:p>
        </p:txBody>
      </p:sp>
      <p:cxnSp>
        <p:nvCxnSpPr>
          <p:cNvPr id="18" name="Straight Arrow Connector 17"/>
          <p:cNvCxnSpPr/>
          <p:nvPr/>
        </p:nvCxnSpPr>
        <p:spPr>
          <a:xfrm flipV="1">
            <a:off x="769203" y="2727467"/>
            <a:ext cx="90487" cy="669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1"/>
          </p:cNvCxnSpPr>
          <p:nvPr/>
        </p:nvCxnSpPr>
        <p:spPr>
          <a:xfrm flipH="1" flipV="1">
            <a:off x="7607302" y="3897019"/>
            <a:ext cx="687423" cy="295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12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Result: Average Current</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14</a:t>
            </a:fld>
            <a:endParaRPr lang="en-US"/>
          </a:p>
        </p:txBody>
      </p:sp>
      <p:sp>
        <p:nvSpPr>
          <p:cNvPr id="3" name="Rectangle 2"/>
          <p:cNvSpPr/>
          <p:nvPr/>
        </p:nvSpPr>
        <p:spPr>
          <a:xfrm>
            <a:off x="391945" y="791188"/>
            <a:ext cx="2787650" cy="646331"/>
          </a:xfrm>
          <a:prstGeom prst="rect">
            <a:avLst/>
          </a:prstGeom>
        </p:spPr>
        <p:txBody>
          <a:bodyPr wrap="square" lIns="91440" tIns="45720" rIns="91440" bIns="45720">
            <a:spAutoFit/>
          </a:bodyPr>
          <a:lstStyle/>
          <a:p>
            <a:r>
              <a:rPr lang="en-US" dirty="0"/>
              <a:t>Average Current per Datasheet spec is 300</a:t>
            </a:r>
            <a:r>
              <a:rPr lang="en-US" dirty="0">
                <a:latin typeface="Calibri"/>
              </a:rPr>
              <a:t>µ</a:t>
            </a:r>
            <a:r>
              <a:rPr lang="en-US" dirty="0"/>
              <a:t>A</a:t>
            </a:r>
          </a:p>
        </p:txBody>
      </p:sp>
      <p:sp>
        <p:nvSpPr>
          <p:cNvPr id="8" name="Rectangle 7"/>
          <p:cNvSpPr/>
          <p:nvPr/>
        </p:nvSpPr>
        <p:spPr>
          <a:xfrm>
            <a:off x="305609" y="1392946"/>
            <a:ext cx="2787650" cy="923330"/>
          </a:xfrm>
          <a:prstGeom prst="rect">
            <a:avLst/>
          </a:prstGeom>
        </p:spPr>
        <p:txBody>
          <a:bodyPr wrap="square" lIns="91440" tIns="45720" rIns="91440" bIns="45720">
            <a:spAutoFit/>
          </a:bodyPr>
          <a:lstStyle/>
          <a:p>
            <a:r>
              <a:rPr lang="en-US" dirty="0"/>
              <a:t>Average Current per simulation spec is 530</a:t>
            </a:r>
            <a:r>
              <a:rPr lang="en-US" dirty="0">
                <a:latin typeface="Calibri"/>
              </a:rPr>
              <a:t>µ</a:t>
            </a:r>
            <a:r>
              <a:rPr lang="en-US" dirty="0"/>
              <a:t>A</a:t>
            </a:r>
          </a:p>
          <a:p>
            <a:endParaRPr lang="en-US" dirty="0"/>
          </a:p>
        </p:txBody>
      </p:sp>
      <p:cxnSp>
        <p:nvCxnSpPr>
          <p:cNvPr id="6" name="Straight Arrow Connector 5"/>
          <p:cNvCxnSpPr/>
          <p:nvPr/>
        </p:nvCxnSpPr>
        <p:spPr>
          <a:xfrm flipH="1" flipV="1">
            <a:off x="2018213" y="2815047"/>
            <a:ext cx="515983" cy="5747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8312" y="2512289"/>
            <a:ext cx="1911902" cy="592470"/>
          </a:xfrm>
          <a:prstGeom prst="rect">
            <a:avLst/>
          </a:prstGeom>
          <a:noFill/>
        </p:spPr>
        <p:txBody>
          <a:bodyPr wrap="none" lIns="91440" tIns="45720" rIns="91440" bIns="45720" rtlCol="0">
            <a:spAutoFit/>
          </a:bodyPr>
          <a:lstStyle/>
          <a:p>
            <a:r>
              <a:rPr lang="en-US" sz="1600" dirty="0">
                <a:solidFill>
                  <a:srgbClr val="FF0000"/>
                </a:solidFill>
              </a:rPr>
              <a:t>Simulation Current</a:t>
            </a:r>
          </a:p>
          <a:p>
            <a:r>
              <a:rPr lang="en-US" sz="1600" dirty="0">
                <a:solidFill>
                  <a:srgbClr val="FF0000"/>
                </a:solidFill>
              </a:rPr>
              <a:t> Meter</a:t>
            </a:r>
          </a:p>
        </p:txBody>
      </p:sp>
      <p:sp>
        <p:nvSpPr>
          <p:cNvPr id="11" name="TextBox 10"/>
          <p:cNvSpPr txBox="1"/>
          <p:nvPr/>
        </p:nvSpPr>
        <p:spPr>
          <a:xfrm>
            <a:off x="305609" y="1959403"/>
            <a:ext cx="3852337" cy="369332"/>
          </a:xfrm>
          <a:prstGeom prst="rect">
            <a:avLst/>
          </a:prstGeom>
          <a:noFill/>
        </p:spPr>
        <p:txBody>
          <a:bodyPr wrap="none" lIns="91440" tIns="45720" rIns="91440" bIns="45720" rtlCol="0">
            <a:spAutoFit/>
          </a:bodyPr>
          <a:lstStyle/>
          <a:p>
            <a:r>
              <a:rPr lang="en-US" dirty="0"/>
              <a:t>Useful to compare sim vs datasheet</a:t>
            </a:r>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4" y="3046984"/>
            <a:ext cx="4317253" cy="12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919550" y="3028950"/>
            <a:ext cx="1470856" cy="1314450"/>
          </a:xfrm>
          <a:prstGeom prst="rect">
            <a:avLst/>
          </a:prstGeom>
          <a:noFill/>
          <a:ln>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Tree>
    <p:extLst>
      <p:ext uri="{BB962C8B-B14F-4D97-AF65-F5344CB8AC3E}">
        <p14:creationId xmlns:p14="http://schemas.microsoft.com/office/powerpoint/2010/main" val="340075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232" y="576072"/>
            <a:ext cx="5001768" cy="440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Key Result: Average Current</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15</a:t>
            </a:fld>
            <a:endParaRPr lang="en-US"/>
          </a:p>
        </p:txBody>
      </p:sp>
      <p:sp>
        <p:nvSpPr>
          <p:cNvPr id="3" name="Rectangle 2"/>
          <p:cNvSpPr/>
          <p:nvPr/>
        </p:nvSpPr>
        <p:spPr>
          <a:xfrm>
            <a:off x="391945" y="791188"/>
            <a:ext cx="2787650" cy="646331"/>
          </a:xfrm>
          <a:prstGeom prst="rect">
            <a:avLst/>
          </a:prstGeom>
        </p:spPr>
        <p:txBody>
          <a:bodyPr wrap="square" lIns="91440" tIns="45720" rIns="91440" bIns="45720">
            <a:spAutoFit/>
          </a:bodyPr>
          <a:lstStyle/>
          <a:p>
            <a:r>
              <a:rPr lang="en-US" dirty="0"/>
              <a:t>Average Current per Datasheet spec is 300</a:t>
            </a:r>
            <a:r>
              <a:rPr lang="en-US" dirty="0">
                <a:latin typeface="Calibri"/>
              </a:rPr>
              <a:t>µ</a:t>
            </a:r>
            <a:r>
              <a:rPr lang="en-US" dirty="0"/>
              <a:t>A</a:t>
            </a:r>
          </a:p>
        </p:txBody>
      </p:sp>
      <p:sp>
        <p:nvSpPr>
          <p:cNvPr id="8" name="Rectangle 7"/>
          <p:cNvSpPr/>
          <p:nvPr/>
        </p:nvSpPr>
        <p:spPr>
          <a:xfrm>
            <a:off x="305609" y="1392946"/>
            <a:ext cx="2787650" cy="923330"/>
          </a:xfrm>
          <a:prstGeom prst="rect">
            <a:avLst/>
          </a:prstGeom>
        </p:spPr>
        <p:txBody>
          <a:bodyPr wrap="square" lIns="91440" tIns="45720" rIns="91440" bIns="45720">
            <a:spAutoFit/>
          </a:bodyPr>
          <a:lstStyle/>
          <a:p>
            <a:r>
              <a:rPr lang="en-US" dirty="0"/>
              <a:t>Average Current per simulation spec is 530</a:t>
            </a:r>
            <a:r>
              <a:rPr lang="en-US" dirty="0">
                <a:latin typeface="Calibri"/>
              </a:rPr>
              <a:t>µ</a:t>
            </a:r>
            <a:r>
              <a:rPr lang="en-US" dirty="0"/>
              <a:t>A</a:t>
            </a:r>
          </a:p>
          <a:p>
            <a:endParaRPr lang="en-US" dirty="0"/>
          </a:p>
        </p:txBody>
      </p:sp>
      <p:cxnSp>
        <p:nvCxnSpPr>
          <p:cNvPr id="6" name="Straight Arrow Connector 5"/>
          <p:cNvCxnSpPr/>
          <p:nvPr/>
        </p:nvCxnSpPr>
        <p:spPr>
          <a:xfrm flipH="1" flipV="1">
            <a:off x="2018213" y="2815047"/>
            <a:ext cx="515983" cy="5747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8312" y="2512289"/>
            <a:ext cx="1911902" cy="592470"/>
          </a:xfrm>
          <a:prstGeom prst="rect">
            <a:avLst/>
          </a:prstGeom>
          <a:noFill/>
        </p:spPr>
        <p:txBody>
          <a:bodyPr wrap="none" lIns="91440" tIns="45720" rIns="91440" bIns="45720" rtlCol="0">
            <a:spAutoFit/>
          </a:bodyPr>
          <a:lstStyle/>
          <a:p>
            <a:r>
              <a:rPr lang="en-US" sz="1600" dirty="0">
                <a:solidFill>
                  <a:srgbClr val="FF0000"/>
                </a:solidFill>
              </a:rPr>
              <a:t>Simulation Current</a:t>
            </a:r>
          </a:p>
          <a:p>
            <a:r>
              <a:rPr lang="en-US" sz="1600" dirty="0">
                <a:solidFill>
                  <a:srgbClr val="FF0000"/>
                </a:solidFill>
              </a:rPr>
              <a:t> Meter</a:t>
            </a:r>
          </a:p>
        </p:txBody>
      </p:sp>
      <p:sp>
        <p:nvSpPr>
          <p:cNvPr id="11" name="TextBox 10"/>
          <p:cNvSpPr txBox="1"/>
          <p:nvPr/>
        </p:nvSpPr>
        <p:spPr>
          <a:xfrm>
            <a:off x="305609" y="1959403"/>
            <a:ext cx="3852337" cy="369332"/>
          </a:xfrm>
          <a:prstGeom prst="rect">
            <a:avLst/>
          </a:prstGeom>
          <a:noFill/>
        </p:spPr>
        <p:txBody>
          <a:bodyPr wrap="none" lIns="91440" tIns="45720" rIns="91440" bIns="45720" rtlCol="0">
            <a:spAutoFit/>
          </a:bodyPr>
          <a:lstStyle/>
          <a:p>
            <a:r>
              <a:rPr lang="en-US" dirty="0"/>
              <a:t>Useful to compare sim vs datasheet</a:t>
            </a:r>
          </a:p>
        </p:txBody>
      </p:sp>
      <p:pic>
        <p:nvPicPr>
          <p:cNvPr id="69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77" y="3026664"/>
            <a:ext cx="4317253" cy="12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919550" y="3028950"/>
            <a:ext cx="1470856" cy="1314450"/>
          </a:xfrm>
          <a:prstGeom prst="rect">
            <a:avLst/>
          </a:prstGeom>
          <a:noFill/>
          <a:ln>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cxnSp>
        <p:nvCxnSpPr>
          <p:cNvPr id="17" name="Straight Arrow Connector 16"/>
          <p:cNvCxnSpPr/>
          <p:nvPr/>
        </p:nvCxnSpPr>
        <p:spPr>
          <a:xfrm flipH="1" flipV="1">
            <a:off x="5721936" y="1882337"/>
            <a:ext cx="407974" cy="5930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29910" y="2408575"/>
            <a:ext cx="2805084" cy="519373"/>
          </a:xfrm>
          <a:prstGeom prst="rect">
            <a:avLst/>
          </a:prstGeom>
          <a:solidFill>
            <a:schemeClr val="bg1"/>
          </a:solidFill>
        </p:spPr>
        <p:txBody>
          <a:bodyPr wrap="square" lIns="57150" tIns="28575" rIns="57150" bIns="28575" rtlCol="0">
            <a:spAutoFit/>
          </a:bodyPr>
          <a:lstStyle/>
          <a:p>
            <a:r>
              <a:rPr lang="en-US" sz="1500" dirty="0"/>
              <a:t>1.  Click/select the Current transient curve </a:t>
            </a:r>
          </a:p>
        </p:txBody>
      </p:sp>
      <p:cxnSp>
        <p:nvCxnSpPr>
          <p:cNvPr id="21" name="Straight Arrow Connector 20"/>
          <p:cNvCxnSpPr/>
          <p:nvPr/>
        </p:nvCxnSpPr>
        <p:spPr>
          <a:xfrm flipH="1" flipV="1">
            <a:off x="4999126" y="1140987"/>
            <a:ext cx="1130785" cy="21704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29910" y="3191365"/>
            <a:ext cx="2566852" cy="600164"/>
          </a:xfrm>
          <a:prstGeom prst="rect">
            <a:avLst/>
          </a:prstGeom>
          <a:solidFill>
            <a:schemeClr val="bg1"/>
          </a:solidFill>
        </p:spPr>
        <p:txBody>
          <a:bodyPr wrap="square" lIns="91440" tIns="45720" rIns="91440" bIns="45720">
            <a:spAutoFit/>
          </a:bodyPr>
          <a:lstStyle/>
          <a:p>
            <a:r>
              <a:rPr lang="en-US" sz="1500" dirty="0"/>
              <a:t>2.Select Process… </a:t>
            </a:r>
            <a:r>
              <a:rPr lang="en-US" sz="1500" dirty="0">
                <a:sym typeface="Wingdings" panose="05000000000000000000" pitchFamily="2" charset="2"/>
              </a:rPr>
              <a:t> Averages… on Top Menu</a:t>
            </a:r>
            <a:r>
              <a:rPr lang="en-US" dirty="0"/>
              <a:t>. </a:t>
            </a:r>
          </a:p>
        </p:txBody>
      </p:sp>
    </p:spTree>
    <p:extLst>
      <p:ext uri="{BB962C8B-B14F-4D97-AF65-F5344CB8AC3E}">
        <p14:creationId xmlns:p14="http://schemas.microsoft.com/office/powerpoint/2010/main" val="340190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Result: Average Current</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16</a:t>
            </a:fld>
            <a:endParaRPr lang="en-US"/>
          </a:p>
        </p:txBody>
      </p:sp>
      <p:sp>
        <p:nvSpPr>
          <p:cNvPr id="3" name="Rectangle 2"/>
          <p:cNvSpPr/>
          <p:nvPr/>
        </p:nvSpPr>
        <p:spPr>
          <a:xfrm>
            <a:off x="391945" y="791188"/>
            <a:ext cx="2787650" cy="646331"/>
          </a:xfrm>
          <a:prstGeom prst="rect">
            <a:avLst/>
          </a:prstGeom>
        </p:spPr>
        <p:txBody>
          <a:bodyPr wrap="square" lIns="91440" tIns="45720" rIns="91440" bIns="45720">
            <a:spAutoFit/>
          </a:bodyPr>
          <a:lstStyle/>
          <a:p>
            <a:r>
              <a:rPr lang="en-US" dirty="0"/>
              <a:t>Average Current per Datasheet spec is 300</a:t>
            </a:r>
            <a:r>
              <a:rPr lang="en-US" dirty="0">
                <a:latin typeface="Calibri"/>
              </a:rPr>
              <a:t>µ</a:t>
            </a:r>
            <a:r>
              <a:rPr lang="en-US" dirty="0"/>
              <a:t>A</a:t>
            </a:r>
          </a:p>
        </p:txBody>
      </p:sp>
      <p:sp>
        <p:nvSpPr>
          <p:cNvPr id="8" name="Rectangle 7"/>
          <p:cNvSpPr/>
          <p:nvPr/>
        </p:nvSpPr>
        <p:spPr>
          <a:xfrm>
            <a:off x="305609" y="1392946"/>
            <a:ext cx="2787650" cy="923330"/>
          </a:xfrm>
          <a:prstGeom prst="rect">
            <a:avLst/>
          </a:prstGeom>
        </p:spPr>
        <p:txBody>
          <a:bodyPr wrap="square" lIns="91440" tIns="45720" rIns="91440" bIns="45720">
            <a:spAutoFit/>
          </a:bodyPr>
          <a:lstStyle/>
          <a:p>
            <a:r>
              <a:rPr lang="en-US" dirty="0"/>
              <a:t>Average Current per simulation spec is 530</a:t>
            </a:r>
            <a:r>
              <a:rPr lang="en-US" dirty="0">
                <a:latin typeface="Calibri"/>
              </a:rPr>
              <a:t>µ</a:t>
            </a:r>
            <a:r>
              <a:rPr lang="en-US" dirty="0"/>
              <a:t>A</a:t>
            </a:r>
          </a:p>
          <a:p>
            <a:endParaRPr lang="en-US" dirty="0"/>
          </a:p>
        </p:txBody>
      </p:sp>
      <p:cxnSp>
        <p:nvCxnSpPr>
          <p:cNvPr id="6" name="Straight Arrow Connector 5"/>
          <p:cNvCxnSpPr/>
          <p:nvPr/>
        </p:nvCxnSpPr>
        <p:spPr>
          <a:xfrm flipH="1" flipV="1">
            <a:off x="2018213" y="2815047"/>
            <a:ext cx="515983" cy="5747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8312" y="2512289"/>
            <a:ext cx="1911902" cy="592470"/>
          </a:xfrm>
          <a:prstGeom prst="rect">
            <a:avLst/>
          </a:prstGeom>
          <a:noFill/>
        </p:spPr>
        <p:txBody>
          <a:bodyPr wrap="none" lIns="91440" tIns="45720" rIns="91440" bIns="45720" rtlCol="0">
            <a:spAutoFit/>
          </a:bodyPr>
          <a:lstStyle/>
          <a:p>
            <a:r>
              <a:rPr lang="en-US" sz="1600" dirty="0">
                <a:solidFill>
                  <a:srgbClr val="FF0000"/>
                </a:solidFill>
              </a:rPr>
              <a:t>Simulation Current</a:t>
            </a:r>
          </a:p>
          <a:p>
            <a:r>
              <a:rPr lang="en-US" sz="1600" dirty="0">
                <a:solidFill>
                  <a:srgbClr val="FF0000"/>
                </a:solidFill>
              </a:rPr>
              <a:t> Meter</a:t>
            </a:r>
          </a:p>
        </p:txBody>
      </p:sp>
      <p:sp>
        <p:nvSpPr>
          <p:cNvPr id="11" name="TextBox 10"/>
          <p:cNvSpPr txBox="1"/>
          <p:nvPr/>
        </p:nvSpPr>
        <p:spPr>
          <a:xfrm>
            <a:off x="305609" y="1959403"/>
            <a:ext cx="3852337" cy="369332"/>
          </a:xfrm>
          <a:prstGeom prst="rect">
            <a:avLst/>
          </a:prstGeom>
          <a:noFill/>
        </p:spPr>
        <p:txBody>
          <a:bodyPr wrap="none" lIns="91440" tIns="45720" rIns="91440" bIns="45720" rtlCol="0">
            <a:spAutoFit/>
          </a:bodyPr>
          <a:lstStyle/>
          <a:p>
            <a:r>
              <a:rPr lang="en-US" dirty="0"/>
              <a:t>Useful to compare sim vs datasheet</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232" y="579751"/>
            <a:ext cx="5001768" cy="349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4" y="3026664"/>
            <a:ext cx="4317253" cy="12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919550" y="3028950"/>
            <a:ext cx="1470856" cy="1314450"/>
          </a:xfrm>
          <a:prstGeom prst="rect">
            <a:avLst/>
          </a:prstGeom>
          <a:noFill/>
          <a:ln>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2" name="Rectangle 11"/>
          <p:cNvSpPr/>
          <p:nvPr/>
        </p:nvSpPr>
        <p:spPr>
          <a:xfrm>
            <a:off x="5842527" y="2186252"/>
            <a:ext cx="2566852" cy="784830"/>
          </a:xfrm>
          <a:prstGeom prst="rect">
            <a:avLst/>
          </a:prstGeom>
          <a:solidFill>
            <a:schemeClr val="bg1"/>
          </a:solidFill>
        </p:spPr>
        <p:txBody>
          <a:bodyPr wrap="square" lIns="91440" tIns="45720" rIns="91440" bIns="45720">
            <a:spAutoFit/>
          </a:bodyPr>
          <a:lstStyle/>
          <a:p>
            <a:r>
              <a:rPr lang="en-US" sz="1500" dirty="0"/>
              <a:t>Simulator calculates average current and displays value</a:t>
            </a:r>
            <a:endParaRPr lang="en-US" dirty="0"/>
          </a:p>
        </p:txBody>
      </p:sp>
      <p:cxnSp>
        <p:nvCxnSpPr>
          <p:cNvPr id="13" name="Straight Arrow Connector 12"/>
          <p:cNvCxnSpPr/>
          <p:nvPr/>
        </p:nvCxnSpPr>
        <p:spPr>
          <a:xfrm flipV="1">
            <a:off x="6838406" y="1291031"/>
            <a:ext cx="83560" cy="8530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4"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0871" y="3412407"/>
            <a:ext cx="4456891" cy="89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le 16"/>
          <p:cNvSpPr/>
          <p:nvPr/>
        </p:nvSpPr>
        <p:spPr>
          <a:xfrm>
            <a:off x="4591050" y="3797635"/>
            <a:ext cx="4552950" cy="21556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Tree>
    <p:extLst>
      <p:ext uri="{BB962C8B-B14F-4D97-AF65-F5344CB8AC3E}">
        <p14:creationId xmlns:p14="http://schemas.microsoft.com/office/powerpoint/2010/main" val="202754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966064" y="4820883"/>
            <a:ext cx="2133600" cy="154782"/>
          </a:xfrm>
          <a:prstGeom prst="rect">
            <a:avLst/>
          </a:prstGeom>
        </p:spPr>
        <p:txBody>
          <a:bodyPr lIns="57150" tIns="28575" rIns="57150" bIns="28575"/>
          <a:lstStyle/>
          <a:p>
            <a:pPr>
              <a:defRPr/>
            </a:pPr>
            <a:fld id="{2B97888F-6AF7-4263-B69D-592D8C33BAC7}" type="slidenum">
              <a:rPr lang="en-US" smtClean="0"/>
              <a:pPr>
                <a:defRPr/>
              </a:pPr>
              <a:t>17</a:t>
            </a:fld>
            <a:endParaRPr lang="en-US" dirty="0"/>
          </a:p>
        </p:txBody>
      </p:sp>
      <p:sp>
        <p:nvSpPr>
          <p:cNvPr id="7" name="Title 1"/>
          <p:cNvSpPr txBox="1">
            <a:spLocks/>
          </p:cNvSpPr>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0" fontAlgn="base" hangingPunct="0">
              <a:lnSpc>
                <a:spcPct val="85000"/>
              </a:lnSpc>
              <a:spcBef>
                <a:spcPct val="0"/>
              </a:spcBef>
              <a:spcAft>
                <a:spcPct val="0"/>
              </a:spcAft>
              <a:defRPr sz="6400" b="1">
                <a:solidFill>
                  <a:schemeClr val="tx2"/>
                </a:solidFill>
                <a:latin typeface="+mj-lt"/>
                <a:ea typeface="+mj-ea"/>
                <a:cs typeface="+mj-cs"/>
              </a:defRPr>
            </a:lvl1pPr>
            <a:lvl2pPr algn="l" rtl="0" eaLnBrk="0" fontAlgn="base" hangingPunct="0">
              <a:lnSpc>
                <a:spcPct val="85000"/>
              </a:lnSpc>
              <a:spcBef>
                <a:spcPct val="0"/>
              </a:spcBef>
              <a:spcAft>
                <a:spcPct val="0"/>
              </a:spcAft>
              <a:defRPr sz="4300" b="1">
                <a:solidFill>
                  <a:schemeClr val="tx2"/>
                </a:solidFill>
                <a:latin typeface="Arial" charset="0"/>
              </a:defRPr>
            </a:lvl2pPr>
            <a:lvl3pPr algn="l" rtl="0" eaLnBrk="0" fontAlgn="base" hangingPunct="0">
              <a:lnSpc>
                <a:spcPct val="85000"/>
              </a:lnSpc>
              <a:spcBef>
                <a:spcPct val="0"/>
              </a:spcBef>
              <a:spcAft>
                <a:spcPct val="0"/>
              </a:spcAft>
              <a:defRPr sz="4300" b="1">
                <a:solidFill>
                  <a:schemeClr val="tx2"/>
                </a:solidFill>
                <a:latin typeface="Arial" charset="0"/>
              </a:defRPr>
            </a:lvl3pPr>
            <a:lvl4pPr algn="l" rtl="0" eaLnBrk="0" fontAlgn="base" hangingPunct="0">
              <a:lnSpc>
                <a:spcPct val="85000"/>
              </a:lnSpc>
              <a:spcBef>
                <a:spcPct val="0"/>
              </a:spcBef>
              <a:spcAft>
                <a:spcPct val="0"/>
              </a:spcAft>
              <a:defRPr sz="4300" b="1">
                <a:solidFill>
                  <a:schemeClr val="tx2"/>
                </a:solidFill>
                <a:latin typeface="Arial" charset="0"/>
              </a:defRPr>
            </a:lvl4pPr>
            <a:lvl5pPr algn="l" rtl="0" eaLnBrk="0" fontAlgn="base" hangingPunct="0">
              <a:lnSpc>
                <a:spcPct val="85000"/>
              </a:lnSpc>
              <a:spcBef>
                <a:spcPct val="0"/>
              </a:spcBef>
              <a:spcAft>
                <a:spcPct val="0"/>
              </a:spcAft>
              <a:defRPr sz="4300" b="1">
                <a:solidFill>
                  <a:schemeClr val="tx2"/>
                </a:solidFill>
                <a:latin typeface="Arial" charset="0"/>
              </a:defRPr>
            </a:lvl5pPr>
            <a:lvl6pPr marL="609432" algn="l" rtl="0" fontAlgn="base">
              <a:lnSpc>
                <a:spcPct val="85000"/>
              </a:lnSpc>
              <a:spcBef>
                <a:spcPct val="0"/>
              </a:spcBef>
              <a:spcAft>
                <a:spcPct val="0"/>
              </a:spcAft>
              <a:defRPr sz="4300" b="1">
                <a:solidFill>
                  <a:srgbClr val="FF0000"/>
                </a:solidFill>
                <a:latin typeface="Arial" charset="0"/>
              </a:defRPr>
            </a:lvl6pPr>
            <a:lvl7pPr marL="1218864" algn="l" rtl="0" fontAlgn="base">
              <a:lnSpc>
                <a:spcPct val="85000"/>
              </a:lnSpc>
              <a:spcBef>
                <a:spcPct val="0"/>
              </a:spcBef>
              <a:spcAft>
                <a:spcPct val="0"/>
              </a:spcAft>
              <a:defRPr sz="4300" b="1">
                <a:solidFill>
                  <a:srgbClr val="FF0000"/>
                </a:solidFill>
                <a:latin typeface="Arial" charset="0"/>
              </a:defRPr>
            </a:lvl7pPr>
            <a:lvl8pPr marL="1828293" algn="l" rtl="0" fontAlgn="base">
              <a:lnSpc>
                <a:spcPct val="85000"/>
              </a:lnSpc>
              <a:spcBef>
                <a:spcPct val="0"/>
              </a:spcBef>
              <a:spcAft>
                <a:spcPct val="0"/>
              </a:spcAft>
              <a:defRPr sz="4300" b="1">
                <a:solidFill>
                  <a:srgbClr val="FF0000"/>
                </a:solidFill>
                <a:latin typeface="Arial" charset="0"/>
              </a:defRPr>
            </a:lvl8pPr>
            <a:lvl9pPr marL="2437717" algn="l" rtl="0" fontAlgn="base">
              <a:lnSpc>
                <a:spcPct val="85000"/>
              </a:lnSpc>
              <a:spcBef>
                <a:spcPct val="0"/>
              </a:spcBef>
              <a:spcAft>
                <a:spcPct val="0"/>
              </a:spcAft>
              <a:defRPr sz="4300" b="1">
                <a:solidFill>
                  <a:srgbClr val="FF0000"/>
                </a:solidFill>
                <a:latin typeface="Arial" charset="0"/>
              </a:defRPr>
            </a:lvl9pPr>
          </a:lstStyle>
          <a:p>
            <a:r>
              <a:rPr lang="en-US" sz="2700" kern="0" dirty="0"/>
              <a:t>Agenda</a:t>
            </a:r>
            <a:r>
              <a:rPr lang="en-US" kern="0" dirty="0"/>
              <a:t> </a:t>
            </a:r>
          </a:p>
        </p:txBody>
      </p:sp>
      <p:sp>
        <p:nvSpPr>
          <p:cNvPr id="8" name="Content Placeholder 2"/>
          <p:cNvSpPr txBox="1">
            <a:spLocks/>
          </p:cNvSpPr>
          <p:nvPr/>
        </p:nvSpPr>
        <p:spPr bwMode="auto">
          <a:xfrm>
            <a:off x="231776" y="832254"/>
            <a:ext cx="8467725" cy="370944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Bef>
                <a:spcPts val="1067"/>
              </a:spcBef>
              <a:spcAft>
                <a:spcPct val="0"/>
              </a:spcAft>
              <a:buFontTx/>
              <a:buNone/>
              <a:defRPr sz="2900" b="1">
                <a:solidFill>
                  <a:schemeClr val="tx1"/>
                </a:solidFill>
                <a:latin typeface="+mn-lt"/>
                <a:ea typeface="+mn-ea"/>
                <a:cs typeface="+mn-cs"/>
              </a:defRPr>
            </a:lvl1pPr>
            <a:lvl2pPr marL="766021" indent="-311066" algn="l" rtl="0" eaLnBrk="0" fontAlgn="base" hangingPunct="0">
              <a:spcBef>
                <a:spcPct val="20000"/>
              </a:spcBef>
              <a:spcAft>
                <a:spcPct val="0"/>
              </a:spcAft>
              <a:buChar char="–"/>
              <a:defRPr sz="2600">
                <a:solidFill>
                  <a:schemeClr val="tx1"/>
                </a:solidFill>
                <a:latin typeface="+mn-lt"/>
              </a:defRPr>
            </a:lvl2pPr>
            <a:lvl3pPr marL="1138448" indent="-220077" algn="l" rtl="0" eaLnBrk="0" fontAlgn="base" hangingPunct="0">
              <a:spcBef>
                <a:spcPct val="15000"/>
              </a:spcBef>
              <a:spcAft>
                <a:spcPct val="0"/>
              </a:spcAft>
              <a:buChar char="•"/>
              <a:defRPr sz="2600">
                <a:solidFill>
                  <a:schemeClr val="tx1"/>
                </a:solidFill>
                <a:latin typeface="+mn-lt"/>
              </a:defRPr>
            </a:lvl3pPr>
            <a:lvl4pPr marL="1601869" indent="-311066" algn="l" rtl="0" eaLnBrk="0" fontAlgn="base" hangingPunct="0">
              <a:spcBef>
                <a:spcPct val="5000"/>
              </a:spcBef>
              <a:spcAft>
                <a:spcPct val="0"/>
              </a:spcAft>
              <a:buChar char="–"/>
              <a:defRPr sz="2600">
                <a:solidFill>
                  <a:schemeClr val="tx1"/>
                </a:solidFill>
                <a:latin typeface="+mn-lt"/>
              </a:defRPr>
            </a:lvl4pPr>
            <a:lvl5pPr marL="1984874" indent="-230661" algn="l" rtl="0" eaLnBrk="0" fontAlgn="base" hangingPunct="0">
              <a:spcBef>
                <a:spcPct val="0"/>
              </a:spcBef>
              <a:spcAft>
                <a:spcPct val="0"/>
              </a:spcAft>
              <a:buChar char="»"/>
              <a:defRPr sz="2600">
                <a:solidFill>
                  <a:schemeClr val="tx1"/>
                </a:solidFill>
                <a:latin typeface="+mn-lt"/>
              </a:defRPr>
            </a:lvl5pPr>
            <a:lvl6pPr marL="2594306" indent="-230661" algn="l" rtl="0" fontAlgn="base">
              <a:spcBef>
                <a:spcPct val="0"/>
              </a:spcBef>
              <a:spcAft>
                <a:spcPct val="0"/>
              </a:spcAft>
              <a:buChar char="»"/>
              <a:defRPr sz="2100">
                <a:solidFill>
                  <a:schemeClr val="tx1"/>
                </a:solidFill>
                <a:latin typeface="+mn-lt"/>
              </a:defRPr>
            </a:lvl6pPr>
            <a:lvl7pPr marL="3203738" indent="-230661" algn="l" rtl="0" fontAlgn="base">
              <a:spcBef>
                <a:spcPct val="0"/>
              </a:spcBef>
              <a:spcAft>
                <a:spcPct val="0"/>
              </a:spcAft>
              <a:buChar char="»"/>
              <a:defRPr sz="2100">
                <a:solidFill>
                  <a:schemeClr val="tx1"/>
                </a:solidFill>
                <a:latin typeface="+mn-lt"/>
              </a:defRPr>
            </a:lvl7pPr>
            <a:lvl8pPr marL="3813168" indent="-230661" algn="l" rtl="0" fontAlgn="base">
              <a:spcBef>
                <a:spcPct val="0"/>
              </a:spcBef>
              <a:spcAft>
                <a:spcPct val="0"/>
              </a:spcAft>
              <a:buChar char="»"/>
              <a:defRPr sz="2100">
                <a:solidFill>
                  <a:schemeClr val="tx1"/>
                </a:solidFill>
                <a:latin typeface="+mn-lt"/>
              </a:defRPr>
            </a:lvl8pPr>
            <a:lvl9pPr marL="4422598" indent="-230661" algn="l" rtl="0" fontAlgn="base">
              <a:spcBef>
                <a:spcPct val="0"/>
              </a:spcBef>
              <a:spcAft>
                <a:spcPct val="0"/>
              </a:spcAft>
              <a:buChar char="»"/>
              <a:defRPr sz="2100">
                <a:solidFill>
                  <a:schemeClr val="tx1"/>
                </a:solidFill>
                <a:latin typeface="+mn-lt"/>
              </a:defRPr>
            </a:lvl9pPr>
          </a:lstStyle>
          <a:p>
            <a:pPr>
              <a:spcBef>
                <a:spcPts val="300"/>
              </a:spcBef>
            </a:pPr>
            <a:r>
              <a:rPr lang="en-US" sz="1400" b="0" dirty="0"/>
              <a:t>Reference Performance Specifications:</a:t>
            </a:r>
          </a:p>
          <a:p>
            <a:pPr lvl="1" indent="0">
              <a:spcBef>
                <a:spcPts val="300"/>
              </a:spcBef>
              <a:buNone/>
            </a:pPr>
            <a:r>
              <a:rPr lang="en-US" sz="1400" dirty="0"/>
              <a:t>Initial Accuracy, Drift, Long Term Drift, Noise and Output Drive</a:t>
            </a:r>
          </a:p>
          <a:p>
            <a:pPr>
              <a:spcBef>
                <a:spcPts val="300"/>
              </a:spcBef>
            </a:pPr>
            <a:r>
              <a:rPr lang="en-US" sz="1400" b="0" dirty="0"/>
              <a:t>Overview of SAR REF Drive Topologies:</a:t>
            </a:r>
          </a:p>
          <a:p>
            <a:pPr>
              <a:spcBef>
                <a:spcPts val="300"/>
              </a:spcBef>
            </a:pPr>
            <a:r>
              <a:rPr lang="en-US" sz="1400" dirty="0">
                <a:solidFill>
                  <a:srgbClr val="FF0000"/>
                </a:solidFill>
              </a:rPr>
              <a:t>	</a:t>
            </a:r>
            <a:r>
              <a:rPr lang="en-US" sz="1400" b="0" dirty="0"/>
              <a:t>Reference standalone  VS Buffered Reference</a:t>
            </a:r>
          </a:p>
          <a:p>
            <a:pPr marL="454955" lvl="1" indent="0">
              <a:spcBef>
                <a:spcPts val="300"/>
              </a:spcBef>
              <a:buNone/>
            </a:pPr>
            <a:r>
              <a:rPr lang="en-US" sz="1400" dirty="0">
                <a:solidFill>
                  <a:srgbClr val="FF0000"/>
                </a:solidFill>
              </a:rPr>
              <a:t>	</a:t>
            </a:r>
            <a:r>
              <a:rPr lang="en-US" sz="1400" dirty="0"/>
              <a:t>SAR ADCs with Internal Reference Buffer	</a:t>
            </a:r>
          </a:p>
          <a:p>
            <a:pPr>
              <a:spcBef>
                <a:spcPts val="300"/>
              </a:spcBef>
            </a:pPr>
            <a:r>
              <a:rPr lang="en-US" sz="1400" b="0" dirty="0"/>
              <a:t>SAR REF Input Overview: The Capacitive DAC (CDAC)</a:t>
            </a:r>
          </a:p>
          <a:p>
            <a:pPr>
              <a:spcBef>
                <a:spcPts val="300"/>
              </a:spcBef>
            </a:pPr>
            <a:r>
              <a:rPr lang="en-US" sz="1400" dirty="0">
                <a:solidFill>
                  <a:srgbClr val="FF0000"/>
                </a:solidFill>
              </a:rPr>
              <a:t>Build TINA REF Input Model for a SAR:</a:t>
            </a:r>
          </a:p>
          <a:p>
            <a:pPr>
              <a:spcBef>
                <a:spcPts val="300"/>
              </a:spcBef>
            </a:pPr>
            <a:r>
              <a:rPr lang="en-US" sz="1400" b="0" dirty="0">
                <a:solidFill>
                  <a:srgbClr val="FF0000"/>
                </a:solidFill>
              </a:rPr>
              <a:t>	</a:t>
            </a:r>
            <a:r>
              <a:rPr lang="en-US" sz="1400" b="0" dirty="0"/>
              <a:t>Discrete Charge Model	</a:t>
            </a:r>
          </a:p>
          <a:p>
            <a:pPr>
              <a:spcBef>
                <a:spcPts val="300"/>
              </a:spcBef>
            </a:pPr>
            <a:r>
              <a:rPr lang="en-US" sz="1400" b="0" dirty="0"/>
              <a:t>	</a:t>
            </a:r>
            <a:r>
              <a:rPr lang="en-US" sz="1400" dirty="0">
                <a:solidFill>
                  <a:srgbClr val="FF0000"/>
                </a:solidFill>
              </a:rPr>
              <a:t>TI Device Specific Model </a:t>
            </a:r>
          </a:p>
          <a:p>
            <a:pPr>
              <a:spcBef>
                <a:spcPts val="300"/>
              </a:spcBef>
            </a:pPr>
            <a:r>
              <a:rPr lang="en-US" sz="1400" b="0" dirty="0"/>
              <a:t>SAR REF Drive Circuit Design:</a:t>
            </a:r>
          </a:p>
          <a:p>
            <a:pPr>
              <a:spcBef>
                <a:spcPts val="300"/>
              </a:spcBef>
            </a:pPr>
            <a:r>
              <a:rPr lang="en-US" sz="1400" b="0" dirty="0">
                <a:solidFill>
                  <a:srgbClr val="FF0000"/>
                </a:solidFill>
              </a:rPr>
              <a:t>	</a:t>
            </a:r>
            <a:r>
              <a:rPr lang="en-US" sz="1400" b="0" dirty="0"/>
              <a:t>Reference Bypass Capacitor 	</a:t>
            </a:r>
          </a:p>
          <a:p>
            <a:pPr>
              <a:spcBef>
                <a:spcPts val="300"/>
              </a:spcBef>
            </a:pPr>
            <a:r>
              <a:rPr lang="en-US" sz="1400" b="0" dirty="0"/>
              <a:t>	Reference Buffer Stability and Compensation</a:t>
            </a:r>
          </a:p>
          <a:p>
            <a:pPr>
              <a:spcBef>
                <a:spcPts val="300"/>
              </a:spcBef>
            </a:pPr>
            <a:r>
              <a:rPr lang="en-US" sz="1400" b="0" dirty="0"/>
              <a:t>	</a:t>
            </a:r>
          </a:p>
          <a:p>
            <a:pPr>
              <a:spcBef>
                <a:spcPts val="300"/>
              </a:spcBef>
            </a:pPr>
            <a:r>
              <a:rPr lang="en-US" sz="1400" b="0" dirty="0"/>
              <a:t>	</a:t>
            </a:r>
            <a:endParaRPr lang="en-US" kern="0" dirty="0"/>
          </a:p>
        </p:txBody>
      </p:sp>
    </p:spTree>
    <p:extLst>
      <p:ext uri="{BB962C8B-B14F-4D97-AF65-F5344CB8AC3E}">
        <p14:creationId xmlns:p14="http://schemas.microsoft.com/office/powerpoint/2010/main" val="4182223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462" y="703779"/>
            <a:ext cx="5116538" cy="331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4" name="Slide Number Placeholder 3"/>
          <p:cNvSpPr>
            <a:spLocks noGrp="1"/>
          </p:cNvSpPr>
          <p:nvPr>
            <p:ph type="sldNum" sz="quarter" idx="10"/>
          </p:nvPr>
        </p:nvSpPr>
        <p:spPr>
          <a:noFill/>
        </p:spPr>
        <p:txBody>
          <a:bodyPr/>
          <a:lstStyle/>
          <a:p>
            <a:fld id="{5A71635C-AFF6-438D-8F32-FEDF398973B0}" type="slidenum">
              <a:rPr lang="en-US" smtClean="0"/>
              <a:pPr/>
              <a:t>18</a:t>
            </a:fld>
            <a:endParaRPr lang="en-US"/>
          </a:p>
        </p:txBody>
      </p:sp>
      <p:sp>
        <p:nvSpPr>
          <p:cNvPr id="18435" name="Rectangle 2"/>
          <p:cNvSpPr>
            <a:spLocks noGrp="1" noChangeArrowheads="1"/>
          </p:cNvSpPr>
          <p:nvPr>
            <p:ph type="title"/>
          </p:nvPr>
        </p:nvSpPr>
        <p:spPr>
          <a:xfrm>
            <a:off x="409896" y="240473"/>
            <a:ext cx="7824787" cy="308372"/>
          </a:xfrm>
        </p:spPr>
        <p:txBody>
          <a:bodyPr/>
          <a:lstStyle/>
          <a:p>
            <a:r>
              <a:rPr lang="en-US" sz="2000" dirty="0">
                <a:solidFill>
                  <a:srgbClr val="FF0000"/>
                </a:solidFill>
              </a:rPr>
              <a:t>REFIN TI Device Specific Model</a:t>
            </a:r>
          </a:p>
        </p:txBody>
      </p:sp>
      <p:sp>
        <p:nvSpPr>
          <p:cNvPr id="2" name="Rectangle 1"/>
          <p:cNvSpPr/>
          <p:nvPr/>
        </p:nvSpPr>
        <p:spPr>
          <a:xfrm>
            <a:off x="0" y="751385"/>
            <a:ext cx="4572000" cy="3693319"/>
          </a:xfrm>
          <a:prstGeom prst="rect">
            <a:avLst/>
          </a:prstGeom>
        </p:spPr>
        <p:txBody>
          <a:bodyPr lIns="91440" tIns="45720" rIns="91440" bIns="45720">
            <a:spAutoFit/>
          </a:bodyPr>
          <a:lstStyle/>
          <a:p>
            <a:pPr lvl="1"/>
            <a:endParaRPr lang="en-US" dirty="0"/>
          </a:p>
          <a:p>
            <a:pPr marL="666645" lvl="1" indent="-285750">
              <a:buFontTx/>
              <a:buChar char="-"/>
            </a:pPr>
            <a:r>
              <a:rPr lang="en-US" dirty="0"/>
              <a:t>Device specific: model closer to device topology</a:t>
            </a:r>
          </a:p>
          <a:p>
            <a:pPr lvl="1"/>
            <a:endParaRPr lang="en-US" dirty="0"/>
          </a:p>
          <a:p>
            <a:pPr marL="666645" lvl="1" indent="-285750">
              <a:buFontTx/>
              <a:buChar char="-"/>
            </a:pPr>
            <a:r>
              <a:rPr lang="en-US" dirty="0"/>
              <a:t>Uses variable weighted switching capacitor load</a:t>
            </a:r>
          </a:p>
          <a:p>
            <a:pPr lvl="1"/>
            <a:endParaRPr lang="en-US" dirty="0"/>
          </a:p>
          <a:p>
            <a:pPr marL="666645" lvl="1" indent="-285750">
              <a:buFontTx/>
              <a:buChar char="-"/>
            </a:pPr>
            <a:r>
              <a:rPr lang="en-US" dirty="0"/>
              <a:t>Behavior may be more accurate and/or closer to real silicon, at the cost of slower simulations/circuit complexity</a:t>
            </a:r>
          </a:p>
          <a:p>
            <a:pPr lvl="1"/>
            <a:endParaRPr lang="en-US" dirty="0"/>
          </a:p>
          <a:p>
            <a:pPr lvl="1"/>
            <a:endParaRPr lang="en-US" dirty="0"/>
          </a:p>
        </p:txBody>
      </p:sp>
    </p:spTree>
    <p:extLst>
      <p:ext uri="{BB962C8B-B14F-4D97-AF65-F5344CB8AC3E}">
        <p14:creationId xmlns:p14="http://schemas.microsoft.com/office/powerpoint/2010/main" val="266650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r="33895" b="43306"/>
          <a:stretch/>
        </p:blipFill>
        <p:spPr bwMode="auto">
          <a:xfrm>
            <a:off x="95252" y="619126"/>
            <a:ext cx="2574073" cy="254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REFIN TI Device Specific Model: transient results</a:t>
            </a:r>
          </a:p>
        </p:txBody>
      </p:sp>
      <p:sp>
        <p:nvSpPr>
          <p:cNvPr id="4" name="Slide Number Placeholder 3"/>
          <p:cNvSpPr>
            <a:spLocks noGrp="1"/>
          </p:cNvSpPr>
          <p:nvPr>
            <p:ph type="sldNum" sz="quarter" idx="10"/>
          </p:nvPr>
        </p:nvSpPr>
        <p:spPr/>
        <p:txBody>
          <a:bodyPr lIns="0" anchor="t" anchorCtr="0"/>
          <a:lstStyle/>
          <a:p>
            <a:pPr>
              <a:defRPr/>
            </a:pPr>
            <a:fld id="{2B97888F-6AF7-4263-B69D-592D8C33BAC7}" type="slidenum">
              <a:rPr lang="en-US" smtClean="0"/>
              <a:pPr>
                <a:defRPr/>
              </a:pPr>
              <a:t>19</a:t>
            </a:fld>
            <a:endParaRPr lang="en-US"/>
          </a:p>
        </p:txBody>
      </p:sp>
      <p:sp>
        <p:nvSpPr>
          <p:cNvPr id="5" name="TextBox 4"/>
          <p:cNvSpPr txBox="1"/>
          <p:nvPr/>
        </p:nvSpPr>
        <p:spPr>
          <a:xfrm>
            <a:off x="7025152" y="697331"/>
            <a:ext cx="1923586" cy="288541"/>
          </a:xfrm>
          <a:prstGeom prst="rect">
            <a:avLst/>
          </a:prstGeom>
          <a:noFill/>
        </p:spPr>
        <p:txBody>
          <a:bodyPr wrap="square" lIns="0" tIns="28575" rIns="57150" bIns="28575" rtlCol="0" anchor="t" anchorCtr="0">
            <a:spAutoFit/>
          </a:bodyPr>
          <a:lstStyle/>
          <a:p>
            <a:r>
              <a:rPr lang="en-US" sz="1500" dirty="0"/>
              <a:t>Convert Start signal</a:t>
            </a:r>
          </a:p>
        </p:txBody>
      </p:sp>
      <p:sp>
        <p:nvSpPr>
          <p:cNvPr id="12" name="TextBox 11"/>
          <p:cNvSpPr txBox="1"/>
          <p:nvPr/>
        </p:nvSpPr>
        <p:spPr>
          <a:xfrm>
            <a:off x="7039440" y="1235754"/>
            <a:ext cx="1923586" cy="519373"/>
          </a:xfrm>
          <a:prstGeom prst="rect">
            <a:avLst/>
          </a:prstGeom>
          <a:noFill/>
        </p:spPr>
        <p:txBody>
          <a:bodyPr wrap="square" lIns="0" tIns="28575" rIns="57150" bIns="28575" rtlCol="0" anchor="t" anchorCtr="0">
            <a:spAutoFit/>
          </a:bodyPr>
          <a:lstStyle/>
          <a:p>
            <a:r>
              <a:rPr lang="en-US" sz="1500" dirty="0"/>
              <a:t>Transient Current into REFIN Pin</a:t>
            </a:r>
          </a:p>
        </p:txBody>
      </p:sp>
      <p:sp>
        <p:nvSpPr>
          <p:cNvPr id="13" name="TextBox 12"/>
          <p:cNvSpPr txBox="1"/>
          <p:nvPr/>
        </p:nvSpPr>
        <p:spPr>
          <a:xfrm>
            <a:off x="7058490" y="1847091"/>
            <a:ext cx="2152186" cy="288541"/>
          </a:xfrm>
          <a:prstGeom prst="rect">
            <a:avLst/>
          </a:prstGeom>
          <a:noFill/>
        </p:spPr>
        <p:txBody>
          <a:bodyPr wrap="square" lIns="0" tIns="28575" rIns="57150" bIns="28575" rtlCol="0" anchor="t" anchorCtr="0">
            <a:spAutoFit/>
          </a:bodyPr>
          <a:lstStyle/>
          <a:p>
            <a:r>
              <a:rPr lang="en-US" sz="1500" dirty="0"/>
              <a:t>ADC Input Signal</a:t>
            </a:r>
          </a:p>
        </p:txBody>
      </p:sp>
      <p:sp>
        <p:nvSpPr>
          <p:cNvPr id="14" name="TextBox 13"/>
          <p:cNvSpPr txBox="1"/>
          <p:nvPr/>
        </p:nvSpPr>
        <p:spPr>
          <a:xfrm>
            <a:off x="7048966" y="2330836"/>
            <a:ext cx="1971211" cy="288541"/>
          </a:xfrm>
          <a:prstGeom prst="rect">
            <a:avLst/>
          </a:prstGeom>
          <a:noFill/>
        </p:spPr>
        <p:txBody>
          <a:bodyPr wrap="square" lIns="0" tIns="28575" rIns="57150" bIns="28575" rtlCol="0" anchor="t" anchorCtr="0">
            <a:spAutoFit/>
          </a:bodyPr>
          <a:lstStyle/>
          <a:p>
            <a:r>
              <a:rPr lang="en-US" sz="1500" dirty="0"/>
              <a:t>REF voltage</a:t>
            </a:r>
          </a:p>
        </p:txBody>
      </p:sp>
      <p:sp>
        <p:nvSpPr>
          <p:cNvPr id="16" name="TextBox 15"/>
          <p:cNvSpPr txBox="1"/>
          <p:nvPr/>
        </p:nvSpPr>
        <p:spPr>
          <a:xfrm>
            <a:off x="7010866" y="3796788"/>
            <a:ext cx="2199811" cy="288541"/>
          </a:xfrm>
          <a:prstGeom prst="rect">
            <a:avLst/>
          </a:prstGeom>
          <a:noFill/>
        </p:spPr>
        <p:txBody>
          <a:bodyPr wrap="square" lIns="0" tIns="28575" rIns="57150" bIns="28575" rtlCol="0" anchor="t" anchorCtr="0">
            <a:spAutoFit/>
          </a:bodyPr>
          <a:lstStyle/>
          <a:p>
            <a:r>
              <a:rPr lang="en-US" sz="1500" dirty="0"/>
              <a:t>REFIN error Voltage</a:t>
            </a:r>
          </a:p>
        </p:txBody>
      </p:sp>
      <p:pic>
        <p:nvPicPr>
          <p:cNvPr id="501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2" y="3004366"/>
            <a:ext cx="2500313" cy="145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025153" y="3248841"/>
            <a:ext cx="1971211" cy="288541"/>
          </a:xfrm>
          <a:prstGeom prst="rect">
            <a:avLst/>
          </a:prstGeom>
          <a:noFill/>
        </p:spPr>
        <p:txBody>
          <a:bodyPr wrap="square" lIns="0" tIns="28575" rIns="57150" bIns="28575" rtlCol="0" anchor="t" anchorCtr="0">
            <a:spAutoFit/>
          </a:bodyPr>
          <a:lstStyle/>
          <a:p>
            <a:r>
              <a:rPr lang="en-US" sz="1500" dirty="0"/>
              <a:t>Voltage across C</a:t>
            </a:r>
            <a:r>
              <a:rPr lang="en-US" sz="1500" baseline="-25000" dirty="0"/>
              <a:t>SH</a:t>
            </a:r>
          </a:p>
        </p:txBody>
      </p:sp>
      <p:pic>
        <p:nvPicPr>
          <p:cNvPr id="706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376" y="839545"/>
            <a:ext cx="4398264" cy="365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configure the switch timing</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2</a:t>
            </a:fld>
            <a:endParaRPr lang="en-US" dirty="0">
              <a:solidFill>
                <a:srgbClr val="00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73305657"/>
              </p:ext>
            </p:extLst>
          </p:nvPr>
        </p:nvGraphicFramePr>
        <p:xfrm>
          <a:off x="605790" y="654685"/>
          <a:ext cx="8318500" cy="2025650"/>
        </p:xfrm>
        <a:graphic>
          <a:graphicData uri="http://schemas.openxmlformats.org/presentationml/2006/ole">
            <mc:AlternateContent xmlns:mc="http://schemas.openxmlformats.org/markup-compatibility/2006">
              <mc:Choice xmlns:v="urn:schemas-microsoft-com:vml" Requires="v">
                <p:oleObj spid="_x0000_s105563" name="Visio" r:id="rId4" imgW="9944134" imgH="2423088" progId="Visio.Drawing.15">
                  <p:embed/>
                </p:oleObj>
              </mc:Choice>
              <mc:Fallback>
                <p:oleObj name="Visio" r:id="rId4" imgW="9944134" imgH="2423088" progId="Visio.Drawing.15">
                  <p:embed/>
                  <p:pic>
                    <p:nvPicPr>
                      <p:cNvPr id="0" name=""/>
                      <p:cNvPicPr/>
                      <p:nvPr/>
                    </p:nvPicPr>
                    <p:blipFill>
                      <a:blip r:embed="rId5"/>
                      <a:stretch>
                        <a:fillRect/>
                      </a:stretch>
                    </p:blipFill>
                    <p:spPr>
                      <a:xfrm>
                        <a:off x="605790" y="654685"/>
                        <a:ext cx="8318500" cy="20256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10025504"/>
              </p:ext>
            </p:extLst>
          </p:nvPr>
        </p:nvGraphicFramePr>
        <p:xfrm>
          <a:off x="154939" y="2857500"/>
          <a:ext cx="8870583" cy="1760855"/>
        </p:xfrm>
        <a:graphic>
          <a:graphicData uri="http://schemas.openxmlformats.org/presentationml/2006/ole">
            <mc:AlternateContent xmlns:mc="http://schemas.openxmlformats.org/markup-compatibility/2006">
              <mc:Choice xmlns:v="urn:schemas-microsoft-com:vml" Requires="v">
                <p:oleObj spid="_x0000_s105564" name="Visio" r:id="rId6" imgW="9166799" imgH="1813536" progId="Visio.Drawing.15">
                  <p:embed/>
                </p:oleObj>
              </mc:Choice>
              <mc:Fallback>
                <p:oleObj name="Visio" r:id="rId6" imgW="9166799" imgH="1813536" progId="Visio.Drawing.15">
                  <p:embed/>
                  <p:pic>
                    <p:nvPicPr>
                      <p:cNvPr id="0" name=""/>
                      <p:cNvPicPr/>
                      <p:nvPr/>
                    </p:nvPicPr>
                    <p:blipFill>
                      <a:blip r:embed="rId7"/>
                      <a:stretch>
                        <a:fillRect/>
                      </a:stretch>
                    </p:blipFill>
                    <p:spPr>
                      <a:xfrm>
                        <a:off x="154939" y="2857500"/>
                        <a:ext cx="8870583" cy="1760855"/>
                      </a:xfrm>
                      <a:prstGeom prst="rect">
                        <a:avLst/>
                      </a:prstGeom>
                    </p:spPr>
                  </p:pic>
                </p:oleObj>
              </mc:Fallback>
            </mc:AlternateContent>
          </a:graphicData>
        </a:graphic>
      </p:graphicFrame>
    </p:spTree>
    <p:extLst>
      <p:ext uri="{BB962C8B-B14F-4D97-AF65-F5344CB8AC3E}">
        <p14:creationId xmlns:p14="http://schemas.microsoft.com/office/powerpoint/2010/main" val="296402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 Specific VS Discrete Charge  Model</a:t>
            </a:r>
          </a:p>
        </p:txBody>
      </p:sp>
      <p:sp>
        <p:nvSpPr>
          <p:cNvPr id="4" name="Slide Number Placeholder 3"/>
          <p:cNvSpPr>
            <a:spLocks noGrp="1"/>
          </p:cNvSpPr>
          <p:nvPr>
            <p:ph type="sldNum" sz="quarter" idx="10"/>
          </p:nvPr>
        </p:nvSpPr>
        <p:spPr/>
        <p:txBody>
          <a:bodyPr lIns="0" anchor="t" anchorCtr="0"/>
          <a:lstStyle/>
          <a:p>
            <a:pPr>
              <a:defRPr/>
            </a:pPr>
            <a:fld id="{2B97888F-6AF7-4263-B69D-592D8C33BAC7}" type="slidenum">
              <a:rPr lang="en-US" smtClean="0"/>
              <a:pPr>
                <a:defRPr/>
              </a:pPr>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35805133"/>
              </p:ext>
            </p:extLst>
          </p:nvPr>
        </p:nvGraphicFramePr>
        <p:xfrm>
          <a:off x="171450" y="733426"/>
          <a:ext cx="8001000" cy="3489325"/>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20000"/>
                    </a:ext>
                  </a:extLst>
                </a:gridCol>
                <a:gridCol w="4248150">
                  <a:extLst>
                    <a:ext uri="{9D8B030D-6E8A-4147-A177-3AD203B41FA5}">
                      <a16:colId xmlns:a16="http://schemas.microsoft.com/office/drawing/2014/main" val="20001"/>
                    </a:ext>
                  </a:extLst>
                </a:gridCol>
              </a:tblGrid>
              <a:tr h="304800">
                <a:tc>
                  <a:txBody>
                    <a:bodyPr/>
                    <a:lstStyle/>
                    <a:p>
                      <a:r>
                        <a:rPr lang="en-US" sz="1600" dirty="0"/>
                        <a:t>Discrete Charge</a:t>
                      </a:r>
                      <a:r>
                        <a:rPr lang="en-US" sz="1600" baseline="0" dirty="0"/>
                        <a:t> REFIN model </a:t>
                      </a:r>
                      <a:endParaRPr lang="en-US" sz="1600" dirty="0"/>
                    </a:p>
                  </a:txBody>
                  <a:tcPr marL="57150" marR="57150" marT="28575" marB="28575"/>
                </a:tc>
                <a:tc>
                  <a:txBody>
                    <a:bodyPr/>
                    <a:lstStyle/>
                    <a:p>
                      <a:pPr marL="0" marR="0" indent="0" algn="l" defTabSz="761790" rtl="0" eaLnBrk="1" fontAlgn="auto" latinLnBrk="0" hangingPunct="1">
                        <a:lnSpc>
                          <a:spcPct val="100000"/>
                        </a:lnSpc>
                        <a:spcBef>
                          <a:spcPts val="0"/>
                        </a:spcBef>
                        <a:spcAft>
                          <a:spcPts val="0"/>
                        </a:spcAft>
                        <a:buClrTx/>
                        <a:buSzTx/>
                        <a:buFontTx/>
                        <a:buNone/>
                        <a:tabLst/>
                        <a:defRPr/>
                      </a:pPr>
                      <a:r>
                        <a:rPr lang="en-US" sz="1600" dirty="0"/>
                        <a:t>Device</a:t>
                      </a:r>
                      <a:r>
                        <a:rPr lang="en-US" sz="1600" baseline="0" dirty="0"/>
                        <a:t> Specific Model  </a:t>
                      </a:r>
                      <a:endParaRPr lang="en-US" sz="1600" dirty="0"/>
                    </a:p>
                  </a:txBody>
                  <a:tcPr marL="57150" marR="57150" marT="28575" marB="28575"/>
                </a:tc>
                <a:extLst>
                  <a:ext uri="{0D108BD9-81ED-4DB2-BD59-A6C34878D82A}">
                    <a16:rowId xmlns:a16="http://schemas.microsoft.com/office/drawing/2014/main" val="10000"/>
                  </a:ext>
                </a:extLst>
              </a:tr>
              <a:tr h="800100">
                <a:tc>
                  <a:txBody>
                    <a:bodyPr/>
                    <a:lstStyle/>
                    <a:p>
                      <a:r>
                        <a:rPr lang="en-US" sz="1600" dirty="0"/>
                        <a:t>Conservative approach to</a:t>
                      </a:r>
                      <a:r>
                        <a:rPr lang="en-US" sz="1600" baseline="0" dirty="0"/>
                        <a:t> load: switching MSB load several times per conversion.</a:t>
                      </a:r>
                    </a:p>
                  </a:txBody>
                  <a:tcPr marL="57150" marR="57150" marT="28575" marB="28575" anchor="ctr"/>
                </a:tc>
                <a:tc>
                  <a:txBody>
                    <a:bodyPr/>
                    <a:lstStyle/>
                    <a:p>
                      <a:r>
                        <a:rPr lang="en-US" sz="1600" baseline="0" dirty="0"/>
                        <a:t>Binary Weighted or variable switching capacitive load, modeling specific device topology.</a:t>
                      </a:r>
                    </a:p>
                  </a:txBody>
                  <a:tcPr marL="57150" marR="57150" marT="28575" marB="28575" anchor="ctr"/>
                </a:tc>
                <a:extLst>
                  <a:ext uri="{0D108BD9-81ED-4DB2-BD59-A6C34878D82A}">
                    <a16:rowId xmlns:a16="http://schemas.microsoft.com/office/drawing/2014/main" val="10001"/>
                  </a:ext>
                </a:extLst>
              </a:tr>
              <a:tr h="552450">
                <a:tc>
                  <a:txBody>
                    <a:bodyPr/>
                    <a:lstStyle/>
                    <a:p>
                      <a:r>
                        <a:rPr lang="en-US" sz="1600" dirty="0"/>
                        <a:t>Offers faster simulation results</a:t>
                      </a:r>
                      <a:r>
                        <a:rPr lang="en-US" sz="1600" baseline="0" dirty="0"/>
                        <a:t>, conservative approach</a:t>
                      </a:r>
                      <a:endParaRPr lang="en-US" sz="1600" dirty="0"/>
                    </a:p>
                  </a:txBody>
                  <a:tcPr marL="57150" marR="57150" marT="28575" marB="28575" anchor="ctr"/>
                </a:tc>
                <a:tc>
                  <a:txBody>
                    <a:bodyPr/>
                    <a:lstStyle/>
                    <a:p>
                      <a:r>
                        <a:rPr lang="en-US" sz="1600" dirty="0"/>
                        <a:t>More</a:t>
                      </a:r>
                      <a:r>
                        <a:rPr lang="en-US" sz="1600" baseline="0" dirty="0"/>
                        <a:t> accurate results, sometimes at the cost of circuit complexity and slower simulation.  </a:t>
                      </a:r>
                      <a:endParaRPr lang="en-US" sz="1600" dirty="0"/>
                    </a:p>
                  </a:txBody>
                  <a:tcPr marL="57150" marR="57150" marT="28575" marB="28575" anchor="ctr"/>
                </a:tc>
                <a:extLst>
                  <a:ext uri="{0D108BD9-81ED-4DB2-BD59-A6C34878D82A}">
                    <a16:rowId xmlns:a16="http://schemas.microsoft.com/office/drawing/2014/main" val="10002"/>
                  </a:ext>
                </a:extLst>
              </a:tr>
              <a:tr h="1047750">
                <a:tc>
                  <a:txBody>
                    <a:bodyPr/>
                    <a:lstStyle/>
                    <a:p>
                      <a:r>
                        <a:rPr lang="en-US" sz="1600" dirty="0"/>
                        <a:t>Robust</a:t>
                      </a:r>
                      <a:r>
                        <a:rPr lang="en-US" sz="1600" baseline="0" dirty="0"/>
                        <a:t> convergence/ fast simulations allows easy Reference drive circuit optimization</a:t>
                      </a:r>
                      <a:endParaRPr lang="en-US" sz="1600" dirty="0"/>
                    </a:p>
                  </a:txBody>
                  <a:tcPr marL="57150" marR="57150" marT="28575" marB="28575" anchor="ctr"/>
                </a:tc>
                <a:tc>
                  <a:txBody>
                    <a:bodyPr/>
                    <a:lstStyle/>
                    <a:p>
                      <a:pPr marL="0" marR="0" indent="0" algn="l" defTabSz="1218864" rtl="0" eaLnBrk="1" fontAlgn="auto" latinLnBrk="0" hangingPunct="1">
                        <a:lnSpc>
                          <a:spcPct val="100000"/>
                        </a:lnSpc>
                        <a:spcBef>
                          <a:spcPts val="0"/>
                        </a:spcBef>
                        <a:spcAft>
                          <a:spcPts val="0"/>
                        </a:spcAft>
                        <a:buClrTx/>
                        <a:buSzTx/>
                        <a:buFontTx/>
                        <a:buNone/>
                        <a:tabLst/>
                        <a:defRPr/>
                      </a:pPr>
                      <a:r>
                        <a:rPr lang="en-US" sz="1600" dirty="0"/>
                        <a:t>Tends</a:t>
                      </a:r>
                      <a:r>
                        <a:rPr lang="en-US" sz="1600" baseline="0" dirty="0"/>
                        <a:t> to be more accurate, but slower.  May have convergence issues on complex circuits. Can be used to verify final circuit. </a:t>
                      </a:r>
                      <a:endParaRPr lang="en-US" sz="1600" dirty="0"/>
                    </a:p>
                    <a:p>
                      <a:pPr marL="0" marR="0" indent="0" algn="l" defTabSz="1218864" rtl="0" eaLnBrk="1" fontAlgn="auto" latinLnBrk="0" hangingPunct="1">
                        <a:lnSpc>
                          <a:spcPct val="100000"/>
                        </a:lnSpc>
                        <a:spcBef>
                          <a:spcPts val="0"/>
                        </a:spcBef>
                        <a:spcAft>
                          <a:spcPts val="0"/>
                        </a:spcAft>
                        <a:buClrTx/>
                        <a:buSzTx/>
                        <a:buFontTx/>
                        <a:buNone/>
                        <a:tabLst/>
                        <a:defRPr/>
                      </a:pPr>
                      <a:endParaRPr lang="en-US" sz="1600" dirty="0"/>
                    </a:p>
                  </a:txBody>
                  <a:tcPr marL="57150" marR="57150" marT="28575" marB="28575" anchor="ctr"/>
                </a:tc>
                <a:extLst>
                  <a:ext uri="{0D108BD9-81ED-4DB2-BD59-A6C34878D82A}">
                    <a16:rowId xmlns:a16="http://schemas.microsoft.com/office/drawing/2014/main" val="10003"/>
                  </a:ext>
                </a:extLst>
              </a:tr>
              <a:tr h="552450">
                <a:tc>
                  <a:txBody>
                    <a:bodyPr/>
                    <a:lstStyle/>
                    <a:p>
                      <a:r>
                        <a:rPr lang="en-US" sz="1600" dirty="0"/>
                        <a:t>Created</a:t>
                      </a:r>
                      <a:r>
                        <a:rPr lang="en-US" sz="1600" baseline="0" dirty="0"/>
                        <a:t> from datasheet parameters</a:t>
                      </a:r>
                      <a:endParaRPr lang="en-US" sz="1600" dirty="0"/>
                    </a:p>
                  </a:txBody>
                  <a:tcPr marL="57150" marR="57150" marT="28575" marB="28575" anchor="ctr"/>
                </a:tc>
                <a:tc>
                  <a:txBody>
                    <a:bodyPr/>
                    <a:lstStyle/>
                    <a:p>
                      <a:r>
                        <a:rPr lang="en-US" sz="1600" dirty="0"/>
                        <a:t>Provided by factory, not </a:t>
                      </a:r>
                      <a:r>
                        <a:rPr lang="en-US" sz="1600" baseline="0" dirty="0"/>
                        <a:t>available on old devices</a:t>
                      </a:r>
                      <a:endParaRPr lang="en-US" sz="1600" dirty="0"/>
                    </a:p>
                  </a:txBody>
                  <a:tcPr marL="57150" marR="57150" marT="28575" marB="28575" anchor="ctr"/>
                </a:tc>
                <a:extLst>
                  <a:ext uri="{0D108BD9-81ED-4DB2-BD59-A6C34878D82A}">
                    <a16:rowId xmlns:a16="http://schemas.microsoft.com/office/drawing/2014/main" val="10004"/>
                  </a:ext>
                </a:extLst>
              </a:tr>
              <a:tr h="231775">
                <a:tc>
                  <a:txBody>
                    <a:bodyPr/>
                    <a:lstStyle/>
                    <a:p>
                      <a:endParaRPr lang="en-US" sz="900" dirty="0"/>
                    </a:p>
                  </a:txBody>
                  <a:tcPr marL="57150" marR="57150" marT="28575" marB="28575" anchor="ctr"/>
                </a:tc>
                <a:tc>
                  <a:txBody>
                    <a:bodyPr/>
                    <a:lstStyle/>
                    <a:p>
                      <a:endParaRPr lang="en-US" sz="900" dirty="0"/>
                    </a:p>
                  </a:txBody>
                  <a:tcPr marL="57150" marR="57150" marT="28575" marB="28575"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7757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50" y="1879271"/>
            <a:ext cx="8458200" cy="1371601"/>
          </a:xfrm>
        </p:spPr>
        <p:txBody>
          <a:bodyPr/>
          <a:lstStyle/>
          <a:p>
            <a:pPr algn="ctr"/>
            <a:r>
              <a:rPr lang="en-US" sz="6000" dirty="0">
                <a:solidFill>
                  <a:srgbClr val="C00000"/>
                </a:solidFill>
              </a:rPr>
              <a:t>Thanks for your time!</a:t>
            </a:r>
            <a:br>
              <a:rPr lang="en-US" sz="6000" dirty="0">
                <a:solidFill>
                  <a:srgbClr val="DE0000"/>
                </a:solidFill>
              </a:rPr>
            </a:br>
            <a:endParaRPr lang="en-US" sz="4000" dirty="0">
              <a:solidFill>
                <a:srgbClr val="DE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pPr/>
              <a:t>21</a:t>
            </a:fld>
            <a:endParaRPr lang="en-US"/>
          </a:p>
        </p:txBody>
      </p:sp>
    </p:spTree>
    <p:extLst>
      <p:ext uri="{BB962C8B-B14F-4D97-AF65-F5344CB8AC3E}">
        <p14:creationId xmlns:p14="http://schemas.microsoft.com/office/powerpoint/2010/main" val="254191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4294967295"/>
          </p:nvPr>
        </p:nvSpPr>
        <p:spPr>
          <a:xfrm>
            <a:off x="7010400" y="4946678"/>
            <a:ext cx="2133600" cy="154782"/>
          </a:xfrm>
          <a:prstGeom prst="rect">
            <a:avLst/>
          </a:prstGeom>
        </p:spPr>
        <p:txBody>
          <a:bodyPr/>
          <a:lstStyle/>
          <a:p>
            <a:pPr>
              <a:defRPr/>
            </a:pPr>
            <a:fld id="{D4C52F08-588C-488E-A5AB-DF69250DE862}" type="slidenum">
              <a:rPr lang="en-US" smtClean="0">
                <a:solidFill>
                  <a:srgbClr val="000000"/>
                </a:solidFill>
              </a:rPr>
              <a:pPr>
                <a:defRPr/>
              </a:pPr>
              <a:t>22</a:t>
            </a:fld>
            <a:endParaRPr lang="en-US" dirty="0">
              <a:solidFill>
                <a:srgbClr val="000000"/>
              </a:solidFill>
            </a:endParaRPr>
          </a:p>
        </p:txBody>
      </p:sp>
      <p:pic>
        <p:nvPicPr>
          <p:cNvPr id="1029" name="Picture 5" descr="\\4com\OLT\TILogo copyright_2017_Black_Text_Red_St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Configure the voltage controlled switch</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a:t>
            </a:fld>
            <a:endParaRPr lang="en-US"/>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997" y="1571625"/>
            <a:ext cx="419484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3481769258"/>
              </p:ext>
            </p:extLst>
          </p:nvPr>
        </p:nvGraphicFramePr>
        <p:xfrm>
          <a:off x="195396" y="1476377"/>
          <a:ext cx="2281104" cy="1983383"/>
        </p:xfrm>
        <a:graphic>
          <a:graphicData uri="http://schemas.openxmlformats.org/presentationml/2006/ole">
            <mc:AlternateContent xmlns:mc="http://schemas.openxmlformats.org/markup-compatibility/2006">
              <mc:Choice xmlns:v="urn:schemas-microsoft-com:vml" Requires="v">
                <p:oleObj spid="_x0000_s96399" name="Visio" r:id="rId5" imgW="1703458" imgH="1461240" progId="Visio.Drawing.11">
                  <p:embed/>
                </p:oleObj>
              </mc:Choice>
              <mc:Fallback>
                <p:oleObj name="Visio" r:id="rId5" imgW="1703458" imgH="1461240" progId="Visio.Drawing.11">
                  <p:embed/>
                  <p:pic>
                    <p:nvPicPr>
                      <p:cNvPr id="0" name=""/>
                      <p:cNvPicPr>
                        <a:picLocks noChangeAspect="1" noChangeArrowheads="1"/>
                      </p:cNvPicPr>
                      <p:nvPr/>
                    </p:nvPicPr>
                    <p:blipFill>
                      <a:blip r:embed="rId6"/>
                      <a:srcRect/>
                      <a:stretch>
                        <a:fillRect/>
                      </a:stretch>
                    </p:blipFill>
                    <p:spPr bwMode="auto">
                      <a:xfrm>
                        <a:off x="195396" y="1476377"/>
                        <a:ext cx="2281104" cy="1983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a:off x="2526377" y="2428875"/>
            <a:ext cx="2834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857424" y="2047876"/>
            <a:ext cx="1519823" cy="8096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7" name="TextBox 6"/>
          <p:cNvSpPr txBox="1"/>
          <p:nvPr/>
        </p:nvSpPr>
        <p:spPr>
          <a:xfrm>
            <a:off x="7000876" y="2081617"/>
            <a:ext cx="2047874" cy="1442703"/>
          </a:xfrm>
          <a:prstGeom prst="rect">
            <a:avLst/>
          </a:prstGeom>
          <a:noFill/>
        </p:spPr>
        <p:txBody>
          <a:bodyPr wrap="square" lIns="57150" tIns="28575" rIns="57150" bIns="28575" rtlCol="0">
            <a:spAutoFit/>
          </a:bodyPr>
          <a:lstStyle/>
          <a:p>
            <a:r>
              <a:rPr lang="en-US" sz="1500" b="1" dirty="0"/>
              <a:t>Set all parameters as shown.  </a:t>
            </a:r>
          </a:p>
          <a:p>
            <a:endParaRPr lang="en-US" sz="1500" b="1" dirty="0"/>
          </a:p>
          <a:p>
            <a:r>
              <a:rPr lang="en-US" sz="1500" dirty="0"/>
              <a:t>Default </a:t>
            </a:r>
            <a:r>
              <a:rPr lang="en-US" sz="1500" dirty="0" err="1"/>
              <a:t>Roff</a:t>
            </a:r>
            <a:r>
              <a:rPr lang="en-US" sz="1500" dirty="0"/>
              <a:t>=1G</a:t>
            </a:r>
            <a:r>
              <a:rPr lang="el-GR" sz="1500" dirty="0"/>
              <a:t>Ω</a:t>
            </a:r>
            <a:r>
              <a:rPr lang="en-US" sz="1500" dirty="0"/>
              <a:t> and Ron=0</a:t>
            </a:r>
            <a:r>
              <a:rPr lang="el-GR" sz="1500" dirty="0"/>
              <a:t>Ω</a:t>
            </a:r>
            <a:r>
              <a:rPr lang="en-US" sz="1500" dirty="0"/>
              <a:t> will impact accuracy.</a:t>
            </a:r>
          </a:p>
        </p:txBody>
      </p:sp>
    </p:spTree>
    <p:extLst>
      <p:ext uri="{BB962C8B-B14F-4D97-AF65-F5344CB8AC3E}">
        <p14:creationId xmlns:p14="http://schemas.microsoft.com/office/powerpoint/2010/main" val="77838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2" y="2871764"/>
            <a:ext cx="3268457" cy="1796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Configure the signal source to control the switch</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cxnSp>
        <p:nvCxnSpPr>
          <p:cNvPr id="28" name="Straight Arrow Connector 27"/>
          <p:cNvCxnSpPr/>
          <p:nvPr/>
        </p:nvCxnSpPr>
        <p:spPr>
          <a:xfrm flipH="1" flipV="1">
            <a:off x="2911081" y="3496133"/>
            <a:ext cx="708421" cy="2737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47877" y="1714502"/>
            <a:ext cx="1159054" cy="163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90500" y="1333658"/>
            <a:ext cx="2262188" cy="89447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17" name="TextBox 16"/>
          <p:cNvSpPr txBox="1"/>
          <p:nvPr/>
        </p:nvSpPr>
        <p:spPr>
          <a:xfrm>
            <a:off x="190500" y="1333659"/>
            <a:ext cx="2262188" cy="888705"/>
          </a:xfrm>
          <a:prstGeom prst="rect">
            <a:avLst/>
          </a:prstGeom>
          <a:noFill/>
        </p:spPr>
        <p:txBody>
          <a:bodyPr wrap="square" lIns="57150" tIns="28575" rIns="57150" bIns="28575" rtlCol="0">
            <a:spAutoFit/>
          </a:bodyPr>
          <a:lstStyle/>
          <a:p>
            <a:r>
              <a:rPr lang="en-US" dirty="0"/>
              <a:t>1. Click on source to select and edit switch control signal</a:t>
            </a:r>
          </a:p>
        </p:txBody>
      </p:sp>
      <p:sp>
        <p:nvSpPr>
          <p:cNvPr id="21" name="Rounded Rectangle 20"/>
          <p:cNvSpPr/>
          <p:nvPr/>
        </p:nvSpPr>
        <p:spPr>
          <a:xfrm>
            <a:off x="3333751" y="3246676"/>
            <a:ext cx="1571625" cy="894476"/>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22" name="TextBox 21"/>
          <p:cNvSpPr txBox="1"/>
          <p:nvPr/>
        </p:nvSpPr>
        <p:spPr>
          <a:xfrm>
            <a:off x="3476625" y="3286126"/>
            <a:ext cx="1619250" cy="888705"/>
          </a:xfrm>
          <a:prstGeom prst="rect">
            <a:avLst/>
          </a:prstGeom>
          <a:noFill/>
        </p:spPr>
        <p:txBody>
          <a:bodyPr wrap="square" lIns="57150" tIns="28575" rIns="57150" bIns="28575" rtlCol="0">
            <a:spAutoFit/>
          </a:bodyPr>
          <a:lstStyle/>
          <a:p>
            <a:r>
              <a:rPr lang="en-US" dirty="0"/>
              <a:t>2. Under signal, click here to edit.</a:t>
            </a:r>
          </a:p>
        </p:txBody>
      </p:sp>
      <p:cxnSp>
        <p:nvCxnSpPr>
          <p:cNvPr id="23" name="Straight Arrow Connector 22"/>
          <p:cNvCxnSpPr/>
          <p:nvPr/>
        </p:nvCxnSpPr>
        <p:spPr>
          <a:xfrm>
            <a:off x="8048625" y="1739419"/>
            <a:ext cx="0" cy="952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762751" y="1441263"/>
            <a:ext cx="2047875" cy="61287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25" name="TextBox 24"/>
          <p:cNvSpPr txBox="1"/>
          <p:nvPr/>
        </p:nvSpPr>
        <p:spPr>
          <a:xfrm>
            <a:off x="6905625" y="1441260"/>
            <a:ext cx="2159998" cy="611706"/>
          </a:xfrm>
          <a:prstGeom prst="rect">
            <a:avLst/>
          </a:prstGeom>
          <a:noFill/>
        </p:spPr>
        <p:txBody>
          <a:bodyPr wrap="square" lIns="57150" tIns="28575" rIns="57150" bIns="28575" rtlCol="0">
            <a:spAutoFit/>
          </a:bodyPr>
          <a:lstStyle/>
          <a:p>
            <a:r>
              <a:rPr lang="en-US" dirty="0"/>
              <a:t>3. Select “Piecewise linear”</a:t>
            </a:r>
          </a:p>
        </p:txBody>
      </p:sp>
      <p:pic>
        <p:nvPicPr>
          <p:cNvPr id="33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85" y="701996"/>
            <a:ext cx="29527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3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1169" y="2781549"/>
            <a:ext cx="3181967" cy="182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49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763" y="738628"/>
            <a:ext cx="3304653" cy="189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Configure the signal source to control the switch</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a:p>
        </p:txBody>
      </p:sp>
      <p:sp>
        <p:nvSpPr>
          <p:cNvPr id="3" name="Rounded Rectangle 2"/>
          <p:cNvSpPr/>
          <p:nvPr/>
        </p:nvSpPr>
        <p:spPr>
          <a:xfrm>
            <a:off x="2857502" y="1341635"/>
            <a:ext cx="517587" cy="428721"/>
          </a:xfrm>
          <a:prstGeom prst="round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 name="TextBox 5"/>
          <p:cNvSpPr txBox="1"/>
          <p:nvPr/>
        </p:nvSpPr>
        <p:spPr>
          <a:xfrm>
            <a:off x="809626" y="1435649"/>
            <a:ext cx="619125" cy="334707"/>
          </a:xfrm>
          <a:prstGeom prst="rect">
            <a:avLst/>
          </a:prstGeom>
          <a:noFill/>
        </p:spPr>
        <p:txBody>
          <a:bodyPr wrap="square" lIns="57150" tIns="28575" rIns="57150" bIns="28575" rtlCol="0">
            <a:spAutoFit/>
          </a:bodyPr>
          <a:lstStyle/>
          <a:p>
            <a:r>
              <a:rPr lang="en-US" dirty="0"/>
              <a:t>Time</a:t>
            </a:r>
          </a:p>
        </p:txBody>
      </p:sp>
      <p:sp>
        <p:nvSpPr>
          <p:cNvPr id="12" name="TextBox 11"/>
          <p:cNvSpPr txBox="1"/>
          <p:nvPr/>
        </p:nvSpPr>
        <p:spPr>
          <a:xfrm>
            <a:off x="5429250" y="952500"/>
            <a:ext cx="1428750" cy="1165704"/>
          </a:xfrm>
          <a:prstGeom prst="rect">
            <a:avLst/>
          </a:prstGeom>
          <a:noFill/>
        </p:spPr>
        <p:txBody>
          <a:bodyPr wrap="square" lIns="57150" tIns="28575" rIns="57150" bIns="28575" rtlCol="0">
            <a:spAutoFit/>
          </a:bodyPr>
          <a:lstStyle/>
          <a:p>
            <a:r>
              <a:rPr lang="en-US" dirty="0"/>
              <a:t>Voltage levels</a:t>
            </a:r>
          </a:p>
          <a:p>
            <a:r>
              <a:rPr lang="en-US" dirty="0"/>
              <a:t>On: V ≥ 1V</a:t>
            </a:r>
          </a:p>
          <a:p>
            <a:r>
              <a:rPr lang="en-US" dirty="0"/>
              <a:t>Off: V ≤ 0 </a:t>
            </a:r>
          </a:p>
        </p:txBody>
      </p:sp>
      <p:sp>
        <p:nvSpPr>
          <p:cNvPr id="16" name="Rounded Rectangle 15"/>
          <p:cNvSpPr/>
          <p:nvPr/>
        </p:nvSpPr>
        <p:spPr>
          <a:xfrm>
            <a:off x="3415847" y="1347731"/>
            <a:ext cx="606879" cy="447009"/>
          </a:xfrm>
          <a:prstGeom prst="round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cxnSp>
        <p:nvCxnSpPr>
          <p:cNvPr id="15" name="Straight Arrow Connector 14"/>
          <p:cNvCxnSpPr>
            <a:endCxn id="16" idx="3"/>
          </p:cNvCxnSpPr>
          <p:nvPr/>
        </p:nvCxnSpPr>
        <p:spPr>
          <a:xfrm flipH="1" flipV="1">
            <a:off x="4022726" y="1571236"/>
            <a:ext cx="1190628" cy="1969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a:off x="1428751" y="1603003"/>
            <a:ext cx="1381125" cy="9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5251" y="2905125"/>
            <a:ext cx="1000125" cy="334707"/>
          </a:xfrm>
          <a:prstGeom prst="rect">
            <a:avLst/>
          </a:prstGeom>
          <a:noFill/>
        </p:spPr>
        <p:txBody>
          <a:bodyPr wrap="square" lIns="57150" tIns="28575" rIns="57150" bIns="28575" rtlCol="0">
            <a:spAutoFit/>
          </a:bodyPr>
          <a:lstStyle/>
          <a:p>
            <a:r>
              <a:rPr lang="en-US" dirty="0"/>
              <a:t>SW on</a:t>
            </a:r>
          </a:p>
        </p:txBody>
      </p:sp>
      <p:sp>
        <p:nvSpPr>
          <p:cNvPr id="13" name="TextBox 12"/>
          <p:cNvSpPr txBox="1"/>
          <p:nvPr/>
        </p:nvSpPr>
        <p:spPr>
          <a:xfrm>
            <a:off x="95251" y="3410124"/>
            <a:ext cx="1000125" cy="334707"/>
          </a:xfrm>
          <a:prstGeom prst="rect">
            <a:avLst/>
          </a:prstGeom>
          <a:noFill/>
        </p:spPr>
        <p:txBody>
          <a:bodyPr wrap="square" lIns="57150" tIns="28575" rIns="57150" bIns="28575" rtlCol="0">
            <a:spAutoFit/>
          </a:bodyPr>
          <a:lstStyle/>
          <a:p>
            <a:r>
              <a:rPr lang="en-US" dirty="0"/>
              <a:t>SW off</a:t>
            </a:r>
          </a:p>
        </p:txBody>
      </p:sp>
      <p:cxnSp>
        <p:nvCxnSpPr>
          <p:cNvPr id="14" name="Straight Arrow Connector 13"/>
          <p:cNvCxnSpPr/>
          <p:nvPr/>
        </p:nvCxnSpPr>
        <p:spPr>
          <a:xfrm flipV="1">
            <a:off x="952501" y="3073441"/>
            <a:ext cx="428625"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04876" y="3603880"/>
            <a:ext cx="428625"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813092290"/>
              </p:ext>
            </p:extLst>
          </p:nvPr>
        </p:nvGraphicFramePr>
        <p:xfrm>
          <a:off x="1428752" y="2633716"/>
          <a:ext cx="3836987" cy="1779587"/>
        </p:xfrm>
        <a:graphic>
          <a:graphicData uri="http://schemas.openxmlformats.org/presentationml/2006/ole">
            <mc:AlternateContent xmlns:mc="http://schemas.openxmlformats.org/markup-compatibility/2006">
              <mc:Choice xmlns:v="urn:schemas-microsoft-com:vml" Requires="v">
                <p:oleObj spid="_x0000_s100472" name="Visio" r:id="rId5" imgW="3837779" imgH="1779300" progId="Visio.Drawing.11">
                  <p:embed/>
                </p:oleObj>
              </mc:Choice>
              <mc:Fallback>
                <p:oleObj name="Visio" r:id="rId5" imgW="3837779" imgH="1779300" progId="Visio.Drawing.11">
                  <p:embed/>
                  <p:pic>
                    <p:nvPicPr>
                      <p:cNvPr id="0" name=""/>
                      <p:cNvPicPr/>
                      <p:nvPr/>
                    </p:nvPicPr>
                    <p:blipFill>
                      <a:blip r:embed="rId6"/>
                      <a:stretch>
                        <a:fillRect/>
                      </a:stretch>
                    </p:blipFill>
                    <p:spPr>
                      <a:xfrm>
                        <a:off x="1428752" y="2633716"/>
                        <a:ext cx="3836987" cy="1779587"/>
                      </a:xfrm>
                      <a:prstGeom prst="rect">
                        <a:avLst/>
                      </a:prstGeom>
                    </p:spPr>
                  </p:pic>
                </p:oleObj>
              </mc:Fallback>
            </mc:AlternateContent>
          </a:graphicData>
        </a:graphic>
      </p:graphicFrame>
    </p:spTree>
    <p:extLst>
      <p:ext uri="{BB962C8B-B14F-4D97-AF65-F5344CB8AC3E}">
        <p14:creationId xmlns:p14="http://schemas.microsoft.com/office/powerpoint/2010/main" val="154652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3985167049"/>
              </p:ext>
            </p:extLst>
          </p:nvPr>
        </p:nvGraphicFramePr>
        <p:xfrm>
          <a:off x="2246315" y="528320"/>
          <a:ext cx="5430837" cy="4064000"/>
        </p:xfrm>
        <a:graphic>
          <a:graphicData uri="http://schemas.openxmlformats.org/presentationml/2006/ole">
            <mc:AlternateContent xmlns:mc="http://schemas.openxmlformats.org/markup-compatibility/2006">
              <mc:Choice xmlns:v="urn:schemas-microsoft-com:vml" Requires="v">
                <p:oleObj spid="_x0000_s101494" name="Visio" r:id="rId4" imgW="14344869" imgH="10732500" progId="Visio.Drawing.11">
                  <p:embed/>
                </p:oleObj>
              </mc:Choice>
              <mc:Fallback>
                <p:oleObj name="Visio" r:id="rId4" imgW="14344869" imgH="10732500" progId="Visio.Drawing.11">
                  <p:embed/>
                  <p:pic>
                    <p:nvPicPr>
                      <p:cNvPr id="0" name=""/>
                      <p:cNvPicPr/>
                      <p:nvPr/>
                    </p:nvPicPr>
                    <p:blipFill>
                      <a:blip r:embed="rId5"/>
                      <a:stretch>
                        <a:fillRect/>
                      </a:stretch>
                    </p:blipFill>
                    <p:spPr>
                      <a:xfrm>
                        <a:off x="2246315" y="528320"/>
                        <a:ext cx="5430837" cy="40640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Example simulation: simulator settings</a:t>
            </a:r>
          </a:p>
        </p:txBody>
      </p:sp>
      <p:sp>
        <p:nvSpPr>
          <p:cNvPr id="4" name="Slide Number Placeholder 3"/>
          <p:cNvSpPr>
            <a:spLocks noGrp="1"/>
          </p:cNvSpPr>
          <p:nvPr>
            <p:ph type="sldNum" sz="quarter" idx="10"/>
          </p:nvPr>
        </p:nvSpPr>
        <p:spPr/>
        <p:txBody>
          <a:bodyPr/>
          <a:lstStyle/>
          <a:p>
            <a:fld id="{3B20521C-F793-4067-BB07-C7AF74E21EF3}" type="slidenum">
              <a:rPr lang="en-US" smtClean="0"/>
              <a:pPr/>
              <a:t>6</a:t>
            </a:fld>
            <a:endParaRPr lang="en-US" dirty="0"/>
          </a:p>
        </p:txBody>
      </p:sp>
      <p:sp>
        <p:nvSpPr>
          <p:cNvPr id="7" name="Rectangle 6"/>
          <p:cNvSpPr/>
          <p:nvPr/>
        </p:nvSpPr>
        <p:spPr>
          <a:xfrm>
            <a:off x="6768790" y="2124308"/>
            <a:ext cx="146081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3" name="TextBox 2"/>
          <p:cNvSpPr txBox="1"/>
          <p:nvPr/>
        </p:nvSpPr>
        <p:spPr>
          <a:xfrm>
            <a:off x="1201655" y="929116"/>
            <a:ext cx="825867" cy="369332"/>
          </a:xfrm>
          <a:prstGeom prst="rect">
            <a:avLst/>
          </a:prstGeom>
          <a:noFill/>
        </p:spPr>
        <p:txBody>
          <a:bodyPr wrap="none" lIns="91440" tIns="45720" rIns="91440" bIns="45720" rtlCol="0">
            <a:spAutoFit/>
          </a:bodyPr>
          <a:lstStyle/>
          <a:p>
            <a:r>
              <a:rPr lang="en-US" dirty="0">
                <a:solidFill>
                  <a:srgbClr val="FF0000"/>
                </a:solidFill>
              </a:rPr>
              <a:t>V_BIT</a:t>
            </a:r>
          </a:p>
        </p:txBody>
      </p:sp>
      <p:cxnSp>
        <p:nvCxnSpPr>
          <p:cNvPr id="9" name="Straight Arrow Connector 8"/>
          <p:cNvCxnSpPr/>
          <p:nvPr/>
        </p:nvCxnSpPr>
        <p:spPr>
          <a:xfrm>
            <a:off x="1920240" y="1113782"/>
            <a:ext cx="365760" cy="5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0100" y="2417826"/>
            <a:ext cx="1236236" cy="369332"/>
          </a:xfrm>
          <a:prstGeom prst="rect">
            <a:avLst/>
          </a:prstGeom>
          <a:noFill/>
        </p:spPr>
        <p:txBody>
          <a:bodyPr wrap="none" lIns="91440" tIns="45720" rIns="91440" bIns="45720" rtlCol="0">
            <a:spAutoFit/>
          </a:bodyPr>
          <a:lstStyle/>
          <a:p>
            <a:r>
              <a:rPr lang="en-US" dirty="0">
                <a:solidFill>
                  <a:srgbClr val="FF0000"/>
                </a:solidFill>
              </a:rPr>
              <a:t>V_RESET</a:t>
            </a:r>
          </a:p>
        </p:txBody>
      </p:sp>
      <p:sp>
        <p:nvSpPr>
          <p:cNvPr id="20" name="TextBox 19"/>
          <p:cNvSpPr txBox="1"/>
          <p:nvPr/>
        </p:nvSpPr>
        <p:spPr>
          <a:xfrm>
            <a:off x="929259" y="3686999"/>
            <a:ext cx="1069524" cy="369332"/>
          </a:xfrm>
          <a:prstGeom prst="rect">
            <a:avLst/>
          </a:prstGeom>
          <a:noFill/>
        </p:spPr>
        <p:txBody>
          <a:bodyPr wrap="none" lIns="91440" tIns="45720" rIns="91440" bIns="45720" rtlCol="0">
            <a:spAutoFit/>
          </a:bodyPr>
          <a:lstStyle/>
          <a:p>
            <a:r>
              <a:rPr lang="en-US" dirty="0">
                <a:solidFill>
                  <a:srgbClr val="FF0000"/>
                </a:solidFill>
              </a:rPr>
              <a:t>V_CNTL</a:t>
            </a:r>
          </a:p>
        </p:txBody>
      </p:sp>
      <p:cxnSp>
        <p:nvCxnSpPr>
          <p:cNvPr id="21" name="Straight Arrow Connector 20"/>
          <p:cNvCxnSpPr/>
          <p:nvPr/>
        </p:nvCxnSpPr>
        <p:spPr>
          <a:xfrm>
            <a:off x="1920240" y="2600206"/>
            <a:ext cx="3733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20240" y="3858973"/>
            <a:ext cx="36576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5810" y="1074301"/>
            <a:ext cx="34671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3905" y="2560320"/>
            <a:ext cx="34671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56760" y="3838256"/>
            <a:ext cx="34671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8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Simulation Results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090" b="60097"/>
          <a:stretch/>
        </p:blipFill>
        <p:spPr bwMode="auto">
          <a:xfrm>
            <a:off x="238127" y="714376"/>
            <a:ext cx="2684483"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1" y="762002"/>
            <a:ext cx="3032421" cy="3311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0501" y="2913216"/>
            <a:ext cx="2905125" cy="750206"/>
          </a:xfrm>
          <a:prstGeom prst="rect">
            <a:avLst/>
          </a:prstGeom>
          <a:noFill/>
        </p:spPr>
        <p:txBody>
          <a:bodyPr wrap="square" lIns="57150" tIns="28575" rIns="57150" bIns="28575" rtlCol="0">
            <a:spAutoFit/>
          </a:bodyPr>
          <a:lstStyle/>
          <a:p>
            <a:r>
              <a:rPr lang="en-US" sz="1500" dirty="0"/>
              <a:t>“Set Analysis Parameters” adjusts how the simulator math engine operates.</a:t>
            </a:r>
            <a:endParaRPr lang="en-US" dirty="0"/>
          </a:p>
        </p:txBody>
      </p:sp>
      <p:cxnSp>
        <p:nvCxnSpPr>
          <p:cNvPr id="7" name="Straight Arrow Connector 6"/>
          <p:cNvCxnSpPr/>
          <p:nvPr/>
        </p:nvCxnSpPr>
        <p:spPr>
          <a:xfrm flipV="1">
            <a:off x="809625" y="1524001"/>
            <a:ext cx="381000" cy="128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43626" y="2000250"/>
            <a:ext cx="2994045" cy="1211870"/>
          </a:xfrm>
          <a:prstGeom prst="rect">
            <a:avLst/>
          </a:prstGeom>
          <a:noFill/>
        </p:spPr>
        <p:txBody>
          <a:bodyPr wrap="square" lIns="57150" tIns="28575" rIns="57150" bIns="28575" rtlCol="0">
            <a:spAutoFit/>
          </a:bodyPr>
          <a:lstStyle/>
          <a:p>
            <a:r>
              <a:rPr lang="en-US" sz="1500" dirty="0"/>
              <a:t>TR excitation subdivisions = 1000</a:t>
            </a:r>
          </a:p>
          <a:p>
            <a:r>
              <a:rPr lang="en-US" sz="1500" dirty="0"/>
              <a:t>TR time </a:t>
            </a:r>
            <a:r>
              <a:rPr lang="en-US" sz="1500" dirty="0" err="1"/>
              <a:t>intrv</a:t>
            </a:r>
            <a:r>
              <a:rPr lang="en-US" sz="1500" dirty="0"/>
              <a:t>. subdivisions = 10k</a:t>
            </a:r>
          </a:p>
          <a:p>
            <a:r>
              <a:rPr lang="en-US" sz="1500" dirty="0"/>
              <a:t>This increases the number of points vs time so that transient behaviors aren’t obscured.</a:t>
            </a:r>
          </a:p>
        </p:txBody>
      </p:sp>
      <p:cxnSp>
        <p:nvCxnSpPr>
          <p:cNvPr id="17" name="Straight Arrow Connector 16"/>
          <p:cNvCxnSpPr/>
          <p:nvPr/>
        </p:nvCxnSpPr>
        <p:spPr>
          <a:xfrm flipH="1">
            <a:off x="6000750" y="3905251"/>
            <a:ext cx="681038"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84199" y="3664912"/>
            <a:ext cx="2014538" cy="519373"/>
          </a:xfrm>
          <a:prstGeom prst="rect">
            <a:avLst/>
          </a:prstGeom>
          <a:noFill/>
        </p:spPr>
        <p:txBody>
          <a:bodyPr wrap="square" lIns="57150" tIns="28575" rIns="57150" bIns="28575" rtlCol="0">
            <a:spAutoFit/>
          </a:bodyPr>
          <a:lstStyle/>
          <a:p>
            <a:r>
              <a:rPr lang="en-US" sz="1500" dirty="0"/>
              <a:t>Press this button to expand the list.</a:t>
            </a:r>
          </a:p>
        </p:txBody>
      </p:sp>
      <p:cxnSp>
        <p:nvCxnSpPr>
          <p:cNvPr id="21" name="Straight Arrow Connector 20"/>
          <p:cNvCxnSpPr/>
          <p:nvPr/>
        </p:nvCxnSpPr>
        <p:spPr>
          <a:xfrm flipH="1">
            <a:off x="5613421" y="2259938"/>
            <a:ext cx="53020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23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Simulation Results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pic>
        <p:nvPicPr>
          <p:cNvPr id="2048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95" t="-970" r="35955" b="60464"/>
          <a:stretch/>
        </p:blipFill>
        <p:spPr bwMode="auto">
          <a:xfrm>
            <a:off x="305041" y="736079"/>
            <a:ext cx="3203797" cy="259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7625" y="730051"/>
            <a:ext cx="4643438" cy="3869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000500" y="1762125"/>
            <a:ext cx="1619250" cy="2857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a:p>
        </p:txBody>
      </p:sp>
      <p:sp>
        <p:nvSpPr>
          <p:cNvPr id="6" name="TextBox 5"/>
          <p:cNvSpPr txBox="1"/>
          <p:nvPr/>
        </p:nvSpPr>
        <p:spPr>
          <a:xfrm>
            <a:off x="305042" y="3095625"/>
            <a:ext cx="3409709" cy="981038"/>
          </a:xfrm>
          <a:prstGeom prst="rect">
            <a:avLst/>
          </a:prstGeom>
          <a:noFill/>
        </p:spPr>
        <p:txBody>
          <a:bodyPr wrap="square" lIns="57150" tIns="28575" rIns="57150" bIns="28575" rtlCol="0">
            <a:spAutoFit/>
          </a:bodyPr>
          <a:lstStyle/>
          <a:p>
            <a:r>
              <a:rPr lang="en-US" sz="1500" dirty="0"/>
              <a:t>Set the “numeric precision” to 6 digits.  This will allow us to see dc operating points to six digits.  The importance of this is highlighted on the next slide.    </a:t>
            </a:r>
          </a:p>
        </p:txBody>
      </p:sp>
      <p:cxnSp>
        <p:nvCxnSpPr>
          <p:cNvPr id="8" name="Straight Arrow Connector 7"/>
          <p:cNvCxnSpPr/>
          <p:nvPr/>
        </p:nvCxnSpPr>
        <p:spPr>
          <a:xfrm flipV="1">
            <a:off x="3238501" y="2047875"/>
            <a:ext cx="714375" cy="1047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190750" y="2762251"/>
            <a:ext cx="285750" cy="3333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3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r="32437" b="47111"/>
          <a:stretch/>
        </p:blipFill>
        <p:spPr bwMode="auto">
          <a:xfrm>
            <a:off x="63501" y="687070"/>
            <a:ext cx="26765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7573349"/>
              </p:ext>
            </p:extLst>
          </p:nvPr>
        </p:nvGraphicFramePr>
        <p:xfrm>
          <a:off x="1737360" y="1332165"/>
          <a:ext cx="7231380" cy="2404810"/>
        </p:xfrm>
        <a:graphic>
          <a:graphicData uri="http://schemas.openxmlformats.org/presentationml/2006/ole">
            <mc:AlternateContent xmlns:mc="http://schemas.openxmlformats.org/markup-compatibility/2006">
              <mc:Choice xmlns:v="urn:schemas-microsoft-com:vml" Requires="v">
                <p:oleObj spid="_x0000_s102508" name="Visio" r:id="rId5" imgW="12816835" imgH="4236624" progId="Visio.Drawing.15">
                  <p:embed/>
                </p:oleObj>
              </mc:Choice>
              <mc:Fallback>
                <p:oleObj name="Visio" r:id="rId5" imgW="12816835" imgH="4236624" progId="Visio.Drawing.15">
                  <p:embed/>
                  <p:pic>
                    <p:nvPicPr>
                      <p:cNvPr id="0" name=""/>
                      <p:cNvPicPr/>
                      <p:nvPr/>
                    </p:nvPicPr>
                    <p:blipFill>
                      <a:blip r:embed="rId6"/>
                      <a:stretch>
                        <a:fillRect/>
                      </a:stretch>
                    </p:blipFill>
                    <p:spPr>
                      <a:xfrm>
                        <a:off x="1737360" y="1332165"/>
                        <a:ext cx="7231380" cy="240481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Steady state Simulation Results</a:t>
            </a:r>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14" name="TextBox 13"/>
          <p:cNvSpPr txBox="1"/>
          <p:nvPr/>
        </p:nvSpPr>
        <p:spPr>
          <a:xfrm>
            <a:off x="4055745" y="3993209"/>
            <a:ext cx="3714750" cy="519373"/>
          </a:xfrm>
          <a:prstGeom prst="rect">
            <a:avLst/>
          </a:prstGeom>
          <a:noFill/>
        </p:spPr>
        <p:txBody>
          <a:bodyPr wrap="square" lIns="57150" tIns="28575" rIns="57150" bIns="28575" rtlCol="0">
            <a:spAutoFit/>
          </a:bodyPr>
          <a:lstStyle/>
          <a:p>
            <a:r>
              <a:rPr lang="en-US" sz="1500" dirty="0"/>
              <a:t>Set the V_SS source to match the steady state Reference input. </a:t>
            </a:r>
          </a:p>
        </p:txBody>
      </p:sp>
      <p:sp>
        <p:nvSpPr>
          <p:cNvPr id="20" name="TextBox 19"/>
          <p:cNvSpPr txBox="1"/>
          <p:nvPr/>
        </p:nvSpPr>
        <p:spPr>
          <a:xfrm>
            <a:off x="381000" y="3762376"/>
            <a:ext cx="3519488" cy="750205"/>
          </a:xfrm>
          <a:prstGeom prst="rect">
            <a:avLst/>
          </a:prstGeom>
          <a:noFill/>
        </p:spPr>
        <p:txBody>
          <a:bodyPr wrap="square" lIns="57150" tIns="28575" rIns="57150" bIns="28575" rtlCol="0">
            <a:spAutoFit/>
          </a:bodyPr>
          <a:lstStyle/>
          <a:p>
            <a:r>
              <a:rPr lang="en-US" sz="1500" dirty="0"/>
              <a:t>The steady state Reference input to the  includes external reference initial accuracy error.</a:t>
            </a:r>
          </a:p>
        </p:txBody>
      </p:sp>
      <p:cxnSp>
        <p:nvCxnSpPr>
          <p:cNvPr id="7" name="Straight Arrow Connector 6"/>
          <p:cNvCxnSpPr/>
          <p:nvPr/>
        </p:nvCxnSpPr>
        <p:spPr>
          <a:xfrm flipV="1">
            <a:off x="3086100" y="2324100"/>
            <a:ext cx="1257300" cy="14382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4792980" y="3093720"/>
            <a:ext cx="307340" cy="8994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570225"/>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9F876E1E1ECC44B7AEB038587DA72F" ma:contentTypeVersion="0" ma:contentTypeDescription="Create a new document." ma:contentTypeScope="" ma:versionID="4d50402b6b88d0b3425e8d162410e53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F8E4E6-8270-4A12-AACA-6A5E74990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1D30B8F-6463-40D8-9E58-620E46AC8BF3}">
  <ds:schemaRef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purl.org/dc/dcmitype/"/>
    <ds:schemaRef ds:uri="http://www.w3.org/XML/1998/namespace"/>
    <ds:schemaRef ds:uri="http://purl.org/dc/terms/"/>
    <ds:schemaRef ds:uri="http://schemas.microsoft.com/office/2006/documentManagement/types"/>
  </ds:schemaRefs>
</ds:datastoreItem>
</file>

<file path=customXml/itemProps3.xml><?xml version="1.0" encoding="utf-8"?>
<ds:datastoreItem xmlns:ds="http://schemas.openxmlformats.org/officeDocument/2006/customXml" ds:itemID="{178DB964-7B6C-4FC5-9A21-DE7084205C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3411</Words>
  <Application>Microsoft Office PowerPoint</Application>
  <PresentationFormat>Bildschirmpräsentation (16:9)</PresentationFormat>
  <Paragraphs>236</Paragraphs>
  <Slides>22</Slides>
  <Notes>22</Notes>
  <HiddenSlides>0</HiddenSlides>
  <MMClips>0</MMClips>
  <ScaleCrop>false</ScaleCrop>
  <HeadingPairs>
    <vt:vector size="8" baseType="variant">
      <vt:variant>
        <vt:lpstr>Verwendete Schriftarten</vt:lpstr>
      </vt:variant>
      <vt:variant>
        <vt:i4>2</vt:i4>
      </vt:variant>
      <vt:variant>
        <vt:lpstr>Design</vt:lpstr>
      </vt:variant>
      <vt:variant>
        <vt:i4>2</vt:i4>
      </vt:variant>
      <vt:variant>
        <vt:lpstr>Eingebettete OLE-Server</vt:lpstr>
      </vt:variant>
      <vt:variant>
        <vt:i4>2</vt:i4>
      </vt:variant>
      <vt:variant>
        <vt:lpstr>Folientitel</vt:lpstr>
      </vt:variant>
      <vt:variant>
        <vt:i4>22</vt:i4>
      </vt:variant>
    </vt:vector>
  </HeadingPairs>
  <TitlesOfParts>
    <vt:vector size="28" baseType="lpstr">
      <vt:lpstr>Arial</vt:lpstr>
      <vt:lpstr>Calibri</vt:lpstr>
      <vt:lpstr>FinalPowerpoint</vt:lpstr>
      <vt:lpstr>1_FinalPowerpoint</vt:lpstr>
      <vt:lpstr>Visio</vt:lpstr>
      <vt:lpstr>Equation</vt:lpstr>
      <vt:lpstr>Developing the SAR  Reference Input Model TIPL 4505 TI Precision Labs – ADCs </vt:lpstr>
      <vt:lpstr>We need to configure the switch timing</vt:lpstr>
      <vt:lpstr>Configure the voltage controlled switch</vt:lpstr>
      <vt:lpstr>Configure the signal source to control the switch</vt:lpstr>
      <vt:lpstr>Configure the signal source to control the switch</vt:lpstr>
      <vt:lpstr>Example simulation: simulator settings</vt:lpstr>
      <vt:lpstr>Optimizing Simulation Results</vt:lpstr>
      <vt:lpstr>Optimizing Simulation Results</vt:lpstr>
      <vt:lpstr>Steady state Simulation Results</vt:lpstr>
      <vt:lpstr>Example simulation: transient results</vt:lpstr>
      <vt:lpstr>Key Result: Error Signal</vt:lpstr>
      <vt:lpstr>Key Result: Error Signal</vt:lpstr>
      <vt:lpstr>Key Result: Error Signal</vt:lpstr>
      <vt:lpstr>Key Result: Average Current</vt:lpstr>
      <vt:lpstr>Key Result: Average Current</vt:lpstr>
      <vt:lpstr>Key Result: Average Current</vt:lpstr>
      <vt:lpstr>PowerPoint-Präsentation</vt:lpstr>
      <vt:lpstr>REFIN TI Device Specific Model</vt:lpstr>
      <vt:lpstr>REFIN TI Device Specific Model: transient results</vt:lpstr>
      <vt:lpstr>Device Specific VS Discrete Charge  Model</vt:lpstr>
      <vt:lpstr>Thanks for your time! </vt:lpstr>
      <vt:lpstr>PowerPoint-Präsentation</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suzetteh@ti.com</dc:creator>
  <cp:lastModifiedBy>Werne &amp; Thiel sensortechnic - Kai Klaas</cp:lastModifiedBy>
  <cp:revision>1030</cp:revision>
  <dcterms:created xsi:type="dcterms:W3CDTF">2007-12-19T20:51:45Z</dcterms:created>
  <dcterms:modified xsi:type="dcterms:W3CDTF">2019-10-18T08:03:58Z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0x010100A89F876E1E1ECC44B7AEB038587DA72F</vt:lpwstr>
  </property>
</Properties>
</file>