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30"/>
            <a:ext cx="8458200" cy="1470025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8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49"/>
            <a:ext cx="2133600" cy="20637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8967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430B41-3034-4777-B6DE-71856D98569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17808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73050"/>
            <a:ext cx="3008313" cy="1162051"/>
          </a:xfrm>
        </p:spPr>
        <p:txBody>
          <a:bodyPr anchor="b"/>
          <a:lstStyle>
            <a:lvl1pPr algn="l">
              <a:defRPr sz="27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65"/>
            <a:ext cx="5111750" cy="5853113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37" tIns="38065" rIns="76137" bIns="38065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435100"/>
            <a:ext cx="3008313" cy="4691064"/>
          </a:xfrm>
        </p:spPr>
        <p:txBody>
          <a:bodyPr/>
          <a:lstStyle>
            <a:lvl1pPr marL="0" indent="0">
              <a:buNone/>
              <a:defRPr sz="1700"/>
            </a:lvl1pPr>
            <a:lvl2pPr marL="380686" indent="0">
              <a:buNone/>
              <a:defRPr sz="1000"/>
            </a:lvl2pPr>
            <a:lvl3pPr marL="761370" indent="0">
              <a:buNone/>
              <a:defRPr sz="800"/>
            </a:lvl3pPr>
            <a:lvl4pPr marL="1142053" indent="0">
              <a:buNone/>
              <a:defRPr sz="700"/>
            </a:lvl4pPr>
            <a:lvl5pPr marL="1522728" indent="0">
              <a:buNone/>
              <a:defRPr sz="700"/>
            </a:lvl5pPr>
            <a:lvl6pPr marL="1903413" indent="0">
              <a:buNone/>
              <a:defRPr sz="700"/>
            </a:lvl6pPr>
            <a:lvl7pPr marL="2284094" indent="0">
              <a:buNone/>
              <a:defRPr sz="700"/>
            </a:lvl7pPr>
            <a:lvl8pPr marL="2664773" indent="0">
              <a:buNone/>
              <a:defRPr sz="700"/>
            </a:lvl8pPr>
            <a:lvl9pPr marL="3045455" indent="0">
              <a:buNone/>
              <a:defRPr sz="7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97EEC-B5BC-42C5-B73F-31CC660D4D8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68147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8"/>
            <a:ext cx="5486400" cy="566737"/>
          </a:xfrm>
        </p:spPr>
        <p:txBody>
          <a:bodyPr anchor="b"/>
          <a:lstStyle>
            <a:lvl1pPr algn="l">
              <a:defRPr sz="23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 sz="2700"/>
            </a:lvl1pPr>
            <a:lvl2pPr marL="380686" indent="0">
              <a:buNone/>
              <a:defRPr sz="2300"/>
            </a:lvl2pPr>
            <a:lvl3pPr marL="761370" indent="0">
              <a:buNone/>
              <a:defRPr sz="2000"/>
            </a:lvl3pPr>
            <a:lvl4pPr marL="1142053" indent="0">
              <a:buNone/>
              <a:defRPr sz="1700"/>
            </a:lvl4pPr>
            <a:lvl5pPr marL="1522728" indent="0">
              <a:buNone/>
              <a:defRPr sz="1700"/>
            </a:lvl5pPr>
            <a:lvl6pPr marL="1903413" indent="0">
              <a:buNone/>
              <a:defRPr sz="1700"/>
            </a:lvl6pPr>
            <a:lvl7pPr marL="2284094" indent="0">
              <a:buNone/>
              <a:defRPr sz="1700"/>
            </a:lvl7pPr>
            <a:lvl8pPr marL="2664773" indent="0">
              <a:buNone/>
              <a:defRPr sz="1700"/>
            </a:lvl8pPr>
            <a:lvl9pPr marL="3045455" indent="0">
              <a:buNone/>
              <a:defRPr sz="17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50"/>
            <a:ext cx="5486400" cy="804863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37" tIns="38065" rIns="76137" bIns="38065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Aft>
                <a:spcPct val="0"/>
              </a:spcAft>
              <a:buNone/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686" indent="0">
              <a:buNone/>
              <a:defRPr sz="1000"/>
            </a:lvl2pPr>
            <a:lvl3pPr marL="761370" indent="0">
              <a:buNone/>
              <a:defRPr sz="800"/>
            </a:lvl3pPr>
            <a:lvl4pPr marL="1142053" indent="0">
              <a:buNone/>
              <a:defRPr sz="700"/>
            </a:lvl4pPr>
            <a:lvl5pPr marL="1522728" indent="0">
              <a:buNone/>
              <a:defRPr sz="700"/>
            </a:lvl5pPr>
            <a:lvl6pPr marL="1903413" indent="0">
              <a:buNone/>
              <a:defRPr sz="700"/>
            </a:lvl6pPr>
            <a:lvl7pPr marL="2284094" indent="0">
              <a:buNone/>
              <a:defRPr sz="700"/>
            </a:lvl7pPr>
            <a:lvl8pPr marL="2664773" indent="0">
              <a:buNone/>
              <a:defRPr sz="700"/>
            </a:lvl8pPr>
            <a:lvl9pPr marL="3045455" indent="0">
              <a:buNone/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5F34B-1C25-4090-A4A7-9CEE84F430B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1972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FE2BCE-81FD-49AD-8F3F-8C803C0A891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7922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8" y="142876"/>
            <a:ext cx="2141537" cy="5735637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1775" y="142876"/>
            <a:ext cx="6275388" cy="5735637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3E699-3BC5-4E82-A48B-54CC42B0E66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15283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selected_powerpoint_bg_2_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30"/>
            <a:ext cx="8458200" cy="1470025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8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49"/>
            <a:ext cx="2133600" cy="20637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55571E-02C7-4909-A943-092A83DD341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0" y="6275917"/>
            <a:ext cx="8826500" cy="518160"/>
            <a:chOff x="0" y="6321425"/>
            <a:chExt cx="10591800" cy="46634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18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3" name="Text Box 31"/>
          <p:cNvSpPr txBox="1">
            <a:spLocks noChangeArrowheads="1"/>
          </p:cNvSpPr>
          <p:nvPr userDrawn="1"/>
        </p:nvSpPr>
        <p:spPr bwMode="auto">
          <a:xfrm>
            <a:off x="334019" y="6014913"/>
            <a:ext cx="2111375" cy="184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37" tIns="38065" rIns="76137" bIns="38065">
            <a:spAutoFit/>
          </a:bodyPr>
          <a:lstStyle/>
          <a:p>
            <a:pPr defTabSz="76137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700" dirty="0">
                <a:solidFill>
                  <a:srgbClr val="000000"/>
                </a:solidFill>
              </a:rPr>
              <a:t>TI Information – Selective Disclosure</a:t>
            </a:r>
            <a:endParaRPr lang="en-US" sz="7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03130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selected_powerpoint_bg_1_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30"/>
            <a:ext cx="8458200" cy="1470025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8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49"/>
            <a:ext cx="2133600" cy="20637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8096A3-1C74-4210-9B46-F757C8F29AA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0" y="6275917"/>
            <a:ext cx="8826500" cy="51816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3" name="Text Box 31"/>
          <p:cNvSpPr txBox="1">
            <a:spLocks noChangeArrowheads="1"/>
          </p:cNvSpPr>
          <p:nvPr userDrawn="1"/>
        </p:nvSpPr>
        <p:spPr bwMode="auto">
          <a:xfrm>
            <a:off x="334019" y="6014913"/>
            <a:ext cx="2111375" cy="184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37" tIns="38065" rIns="76137" bIns="38065">
            <a:spAutoFit/>
          </a:bodyPr>
          <a:lstStyle/>
          <a:p>
            <a:pPr defTabSz="76137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700" dirty="0">
                <a:solidFill>
                  <a:srgbClr val="000000"/>
                </a:solidFill>
              </a:rPr>
              <a:t>TI Information – Selective Disclosure</a:t>
            </a:r>
            <a:endParaRPr lang="en-US" sz="7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0445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selected_powerpoint_bg_1_grey1280x720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13731"/>
            <a:ext cx="9144000" cy="68580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30"/>
            <a:ext cx="8458200" cy="1470025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8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49"/>
            <a:ext cx="2133600" cy="20637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0" y="6275917"/>
            <a:ext cx="8826500" cy="51816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3" name="Text Box 31"/>
          <p:cNvSpPr txBox="1">
            <a:spLocks noChangeArrowheads="1"/>
          </p:cNvSpPr>
          <p:nvPr userDrawn="1"/>
        </p:nvSpPr>
        <p:spPr bwMode="auto">
          <a:xfrm>
            <a:off x="334019" y="6014913"/>
            <a:ext cx="2111375" cy="184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37" tIns="38065" rIns="76137" bIns="38065">
            <a:spAutoFit/>
          </a:bodyPr>
          <a:lstStyle/>
          <a:p>
            <a:pPr defTabSz="76137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700" dirty="0">
                <a:solidFill>
                  <a:srgbClr val="000000"/>
                </a:solidFill>
              </a:rPr>
              <a:t>TI Information – Selective Disclosure</a:t>
            </a:r>
            <a:endParaRPr lang="en-US" sz="7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4310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83" y="1048491"/>
            <a:ext cx="8467725" cy="4945932"/>
          </a:xfrm>
        </p:spPr>
        <p:txBody>
          <a:bodyPr/>
          <a:lstStyle>
            <a:lvl1pPr>
              <a:spcBef>
                <a:spcPts val="667"/>
              </a:spcBef>
              <a:defRPr/>
            </a:lvl1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7888F-6AF7-4263-B69D-592D8C33BAC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48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6"/>
          </a:xfrm>
        </p:spPr>
        <p:txBody>
          <a:bodyPr anchor="t"/>
          <a:lstStyle>
            <a:lvl1pPr algn="l">
              <a:defRPr sz="3300" b="1" cap="all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700"/>
            </a:lvl1pPr>
            <a:lvl2pPr marL="380686" indent="0">
              <a:buNone/>
              <a:defRPr sz="1500"/>
            </a:lvl2pPr>
            <a:lvl3pPr marL="761370" indent="0">
              <a:buNone/>
              <a:defRPr sz="1300"/>
            </a:lvl3pPr>
            <a:lvl4pPr marL="1142053" indent="0">
              <a:buNone/>
              <a:defRPr sz="1200"/>
            </a:lvl4pPr>
            <a:lvl5pPr marL="1522728" indent="0">
              <a:buNone/>
              <a:defRPr sz="1200"/>
            </a:lvl5pPr>
            <a:lvl6pPr marL="1903413" indent="0">
              <a:buNone/>
              <a:defRPr sz="1200"/>
            </a:lvl6pPr>
            <a:lvl7pPr marL="2284094" indent="0">
              <a:buNone/>
              <a:defRPr sz="1200"/>
            </a:lvl7pPr>
            <a:lvl8pPr marL="2664773" indent="0">
              <a:buNone/>
              <a:defRPr sz="1200"/>
            </a:lvl8pPr>
            <a:lvl9pPr marL="3045455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38925" y="6049963"/>
            <a:ext cx="2133600" cy="206376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118DC-F0C3-4C61-9EEA-2C495CD0458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1165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80" y="1185864"/>
            <a:ext cx="4157663" cy="4692651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37" tIns="38065" rIns="76137" bIns="38065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185864"/>
            <a:ext cx="4157662" cy="4692651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37" tIns="38065" rIns="76137" bIns="38065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548F6-AAA9-4A8D-A869-511B3DFE325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57973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686" indent="0">
              <a:buNone/>
              <a:defRPr sz="1700" b="1"/>
            </a:lvl2pPr>
            <a:lvl3pPr marL="761370" indent="0">
              <a:buNone/>
              <a:defRPr sz="1500" b="1"/>
            </a:lvl3pPr>
            <a:lvl4pPr marL="1142053" indent="0">
              <a:buNone/>
              <a:defRPr sz="1300" b="1"/>
            </a:lvl4pPr>
            <a:lvl5pPr marL="1522728" indent="0">
              <a:buNone/>
              <a:defRPr sz="1300" b="1"/>
            </a:lvl5pPr>
            <a:lvl6pPr marL="1903413" indent="0">
              <a:buNone/>
              <a:defRPr sz="1300" b="1"/>
            </a:lvl6pPr>
            <a:lvl7pPr marL="2284094" indent="0">
              <a:buNone/>
              <a:defRPr sz="1300" b="1"/>
            </a:lvl7pPr>
            <a:lvl8pPr marL="2664773" indent="0">
              <a:buNone/>
              <a:defRPr sz="1300" b="1"/>
            </a:lvl8pPr>
            <a:lvl9pPr marL="3045455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8" cy="39512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37" tIns="38065" rIns="76137" bIns="38065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535113"/>
            <a:ext cx="4041775" cy="63976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686" indent="0">
              <a:buNone/>
              <a:defRPr sz="1700" b="1"/>
            </a:lvl2pPr>
            <a:lvl3pPr marL="761370" indent="0">
              <a:buNone/>
              <a:defRPr sz="1500" b="1"/>
            </a:lvl3pPr>
            <a:lvl4pPr marL="1142053" indent="0">
              <a:buNone/>
              <a:defRPr sz="1300" b="1"/>
            </a:lvl4pPr>
            <a:lvl5pPr marL="1522728" indent="0">
              <a:buNone/>
              <a:defRPr sz="1300" b="1"/>
            </a:lvl5pPr>
            <a:lvl6pPr marL="1903413" indent="0">
              <a:buNone/>
              <a:defRPr sz="1300" b="1"/>
            </a:lvl6pPr>
            <a:lvl7pPr marL="2284094" indent="0">
              <a:buNone/>
              <a:defRPr sz="1300" b="1"/>
            </a:lvl7pPr>
            <a:lvl8pPr marL="2664773" indent="0">
              <a:buNone/>
              <a:defRPr sz="1300" b="1"/>
            </a:lvl8pPr>
            <a:lvl9pPr marL="3045455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2174876"/>
            <a:ext cx="4041775" cy="39512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37" tIns="38065" rIns="76137" bIns="38065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C35C9-3222-4444-B33E-8AB075BE83C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95560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52F08-588C-488E-A5AB-DF69250DE86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30111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8" y="6324600"/>
            <a:ext cx="88042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37" tIns="38065" rIns="76137" bIns="38065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1910" y="6324600"/>
            <a:ext cx="874014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37" tIns="38065" rIns="76137" bIns="38065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42893"/>
            <a:ext cx="8458200" cy="8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37" tIns="38065" rIns="76137" bIns="3806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83" y="1058873"/>
            <a:ext cx="8467725" cy="49355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37" tIns="38065" rIns="76137" bIns="380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049963"/>
            <a:ext cx="2133600" cy="206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37" tIns="38065" rIns="76137" bIns="38065" numCol="1" anchor="t" anchorCtr="0" compatLnSpc="1">
            <a:prstTxWarp prst="textNoShape">
              <a:avLst/>
            </a:prstTxWarp>
          </a:bodyPr>
          <a:lstStyle>
            <a:lvl1pPr algn="r">
              <a:defRPr sz="7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C70261-DCF8-4A97-9502-E8EEF2364CDE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334019" y="6014913"/>
            <a:ext cx="2111375" cy="184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37" tIns="38065" rIns="76137" bIns="38065">
            <a:spAutoFit/>
          </a:bodyPr>
          <a:lstStyle/>
          <a:p>
            <a:pPr defTabSz="76137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700" dirty="0">
                <a:solidFill>
                  <a:srgbClr val="000000"/>
                </a:solidFill>
              </a:rPr>
              <a:t>TI </a:t>
            </a:r>
            <a:r>
              <a:rPr lang="en-US" sz="700" dirty="0">
                <a:solidFill>
                  <a:srgbClr val="000000"/>
                </a:solidFill>
              </a:rPr>
              <a:t>Information – Selective disclosure</a:t>
            </a:r>
            <a:endParaRPr lang="en-US" sz="700" dirty="0">
              <a:solidFill>
                <a:srgbClr val="000000"/>
              </a:solidFill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0" y="6275917"/>
            <a:ext cx="8826500" cy="518160"/>
            <a:chOff x="0" y="6321425"/>
            <a:chExt cx="10591800" cy="46634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897769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5pPr>
      <a:lvl6pPr marL="380686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6pPr>
      <a:lvl7pPr marL="761370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7pPr>
      <a:lvl8pPr marL="1142053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8pPr>
      <a:lvl9pPr marL="1522728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9pPr>
    </p:titleStyle>
    <p:bodyStyle>
      <a:lvl1pPr marL="189019" indent="-189019" algn="l" rtl="0" eaLnBrk="0" fontAlgn="base" hangingPunct="0">
        <a:spcBef>
          <a:spcPts val="667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78498" indent="-194311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711137" indent="-137474" algn="l" rtl="0" eaLnBrk="0" fontAlgn="base" hangingPunct="0">
        <a:spcBef>
          <a:spcPct val="15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000613" indent="-194311" algn="l" rtl="0" eaLnBrk="0" fontAlgn="base" hangingPunct="0">
        <a:spcBef>
          <a:spcPct val="5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239855" indent="-144088" algn="l" rtl="0" eaLnBrk="0" fontAlgn="base" hangingPunct="0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1620540" indent="-144088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6pPr>
      <a:lvl7pPr marL="2001226" indent="-144088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7pPr>
      <a:lvl8pPr marL="2381911" indent="-144088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8pPr>
      <a:lvl9pPr marL="2762594" indent="-144088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613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686" algn="l" defTabSz="7613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370" algn="l" defTabSz="7613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053" algn="l" defTabSz="7613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2728" algn="l" defTabSz="7613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3413" algn="l" defTabSz="7613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4094" algn="l" defTabSz="7613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4773" algn="l" defTabSz="7613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5455" algn="l" defTabSz="7613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465" y="66679"/>
            <a:ext cx="8458200" cy="390524"/>
          </a:xfrm>
        </p:spPr>
        <p:txBody>
          <a:bodyPr/>
          <a:lstStyle/>
          <a:p>
            <a:r>
              <a:rPr lang="en-US" dirty="0"/>
              <a:t>Auto-Bidirectional Translators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9624454"/>
              </p:ext>
            </p:extLst>
          </p:nvPr>
        </p:nvGraphicFramePr>
        <p:xfrm>
          <a:off x="2667012" y="457206"/>
          <a:ext cx="6463469" cy="59339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7316"/>
                <a:gridCol w="1427316"/>
                <a:gridCol w="1686827"/>
                <a:gridCol w="1922010"/>
              </a:tblGrid>
              <a:tr h="34844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Metrics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TXB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TXS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LSF</a:t>
                      </a:r>
                      <a:endParaRPr lang="en-US" sz="1200" dirty="0"/>
                    </a:p>
                  </a:txBody>
                  <a:tcPr/>
                </a:tc>
              </a:tr>
              <a:tr h="813041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Drive strength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Very</a:t>
                      </a:r>
                      <a:r>
                        <a:rPr lang="en-US" sz="1200" baseline="0" dirty="0" smtClean="0"/>
                        <a:t> low drive of 20ua due to 4K buffer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Passive translation with NMOS; no</a:t>
                      </a:r>
                      <a:r>
                        <a:rPr lang="en-US" sz="1200" baseline="0" dirty="0" smtClean="0"/>
                        <a:t> drive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Passive translation with NMOS; no drive</a:t>
                      </a:r>
                      <a:endParaRPr lang="en-US" sz="1200" dirty="0"/>
                    </a:p>
                  </a:txBody>
                  <a:tcPr/>
                </a:tc>
              </a:tr>
              <a:tr h="813041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Applications/ Interface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Mostly suitable for push-pull applications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Suitable</a:t>
                      </a:r>
                      <a:r>
                        <a:rPr lang="en-US" sz="1200" baseline="0" dirty="0" smtClean="0"/>
                        <a:t> for open drain applications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Push</a:t>
                      </a:r>
                      <a:r>
                        <a:rPr lang="en-US" sz="1200" baseline="0" dirty="0" smtClean="0"/>
                        <a:t> pull and open drain applications</a:t>
                      </a:r>
                      <a:endParaRPr lang="en-US" sz="1200" dirty="0"/>
                    </a:p>
                  </a:txBody>
                  <a:tcPr/>
                </a:tc>
              </a:tr>
              <a:tr h="580744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Speed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Up to 140Mbps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Up to 24Mbps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High speed up to 200Mbps</a:t>
                      </a:r>
                      <a:endParaRPr lang="en-US" sz="1200" dirty="0"/>
                    </a:p>
                  </a:txBody>
                  <a:tcPr/>
                </a:tc>
              </a:tr>
              <a:tr h="1209040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Translation flexibility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Buffered; Fixed translation</a:t>
                      </a:r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Integrated</a:t>
                      </a:r>
                      <a:r>
                        <a:rPr lang="en-US" sz="1200" baseline="0" dirty="0" smtClean="0"/>
                        <a:t> 10k resistors-reduces BOM cost of the system; but inflexible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Flexible</a:t>
                      </a:r>
                      <a:r>
                        <a:rPr lang="en-US" sz="1200" baseline="0" dirty="0" smtClean="0"/>
                        <a:t> translation due to external resistors</a:t>
                      </a:r>
                    </a:p>
                    <a:p>
                      <a:endParaRPr lang="en-US" sz="1200" baseline="0" dirty="0" smtClean="0"/>
                    </a:p>
                    <a:p>
                      <a:r>
                        <a:rPr lang="en-US" sz="1200" baseline="0" dirty="0" smtClean="0"/>
                        <a:t>Frequency vs load balance trade-off</a:t>
                      </a:r>
                      <a:endParaRPr lang="en-US" sz="1200" dirty="0"/>
                    </a:p>
                  </a:txBody>
                  <a:tcPr/>
                </a:tc>
              </a:tr>
              <a:tr h="550925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I/O ports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Referenced to </a:t>
                      </a:r>
                      <a:r>
                        <a:rPr lang="en-US" sz="1200" dirty="0" err="1" smtClean="0"/>
                        <a:t>Vcca</a:t>
                      </a:r>
                      <a:r>
                        <a:rPr lang="en-US" sz="1200" dirty="0" smtClean="0"/>
                        <a:t> or </a:t>
                      </a:r>
                      <a:r>
                        <a:rPr lang="en-US" sz="1200" dirty="0" err="1" smtClean="0"/>
                        <a:t>Vccb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Referenced to </a:t>
                      </a:r>
                      <a:r>
                        <a:rPr lang="en-US" sz="1200" dirty="0" err="1" smtClean="0"/>
                        <a:t>Vcc</a:t>
                      </a:r>
                      <a:r>
                        <a:rPr lang="en-US" sz="1200" baseline="0" dirty="0" err="1" smtClean="0"/>
                        <a:t>a</a:t>
                      </a:r>
                      <a:r>
                        <a:rPr lang="en-US" sz="1200" baseline="0" dirty="0" smtClean="0"/>
                        <a:t> or </a:t>
                      </a:r>
                      <a:r>
                        <a:rPr lang="en-US" sz="1200" baseline="0" dirty="0" err="1" smtClean="0"/>
                        <a:t>Vccb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Multi-voltage translation</a:t>
                      </a:r>
                      <a:r>
                        <a:rPr lang="en-US" sz="1200" baseline="0" dirty="0" smtClean="0"/>
                        <a:t> in single device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/>
                        <a:t>Edge-</a:t>
                      </a:r>
                      <a:r>
                        <a:rPr lang="en-US" sz="1200" b="1" baseline="0" dirty="0" smtClean="0"/>
                        <a:t> acceleration</a:t>
                      </a:r>
                      <a:endParaRPr lang="en-US" sz="12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Integrated</a:t>
                      </a:r>
                      <a:r>
                        <a:rPr lang="en-US" sz="1200" baseline="0" dirty="0" smtClean="0"/>
                        <a:t> one-shot</a:t>
                      </a:r>
                      <a:endParaRPr lang="en-US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Integrated</a:t>
                      </a:r>
                      <a:r>
                        <a:rPr lang="en-US" sz="1200" baseline="0" dirty="0" smtClean="0"/>
                        <a:t> one-shot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No integrated one-shot </a:t>
                      </a:r>
                      <a:endParaRPr lang="en-US" sz="1200" dirty="0"/>
                    </a:p>
                  </a:txBody>
                  <a:tcPr/>
                </a:tc>
              </a:tr>
              <a:tr h="580744">
                <a:tc>
                  <a:txBody>
                    <a:bodyPr/>
                    <a:lstStyle/>
                    <a:p>
                      <a:r>
                        <a:rPr lang="en-US" sz="1200" b="1" dirty="0" err="1" smtClean="0"/>
                        <a:t>Vih</a:t>
                      </a:r>
                      <a:r>
                        <a:rPr lang="en-US" sz="1200" b="1" dirty="0" smtClean="0"/>
                        <a:t>/</a:t>
                      </a:r>
                      <a:r>
                        <a:rPr lang="en-US" sz="1200" b="1" dirty="0" err="1" smtClean="0"/>
                        <a:t>Vil</a:t>
                      </a:r>
                      <a:r>
                        <a:rPr lang="en-US" sz="1200" b="1" dirty="0" smtClean="0"/>
                        <a:t> requirements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Datasheet spec has </a:t>
                      </a:r>
                      <a:r>
                        <a:rPr lang="en-US" sz="1200" dirty="0" err="1" smtClean="0"/>
                        <a:t>Vih</a:t>
                      </a:r>
                      <a:r>
                        <a:rPr lang="en-US" sz="1200" dirty="0" smtClean="0"/>
                        <a:t>/</a:t>
                      </a:r>
                      <a:r>
                        <a:rPr lang="en-US" sz="1200" dirty="0" err="1" smtClean="0"/>
                        <a:t>Vil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D/S has </a:t>
                      </a:r>
                      <a:r>
                        <a:rPr lang="en-US" sz="1200" dirty="0" err="1" smtClean="0"/>
                        <a:t>Vih</a:t>
                      </a:r>
                      <a:r>
                        <a:rPr lang="en-US" sz="1200" dirty="0" smtClean="0"/>
                        <a:t> /</a:t>
                      </a:r>
                      <a:r>
                        <a:rPr lang="en-US" sz="1200" dirty="0" err="1" smtClean="0"/>
                        <a:t>Vil</a:t>
                      </a:r>
                      <a:r>
                        <a:rPr lang="en-US" sz="1200" dirty="0" smtClean="0"/>
                        <a:t> spec, no Ron</a:t>
                      </a:r>
                      <a:r>
                        <a:rPr lang="en-US" sz="1200" baseline="0" dirty="0" smtClean="0"/>
                        <a:t> for the FET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No </a:t>
                      </a:r>
                      <a:r>
                        <a:rPr lang="en-US" sz="1200" dirty="0" err="1" smtClean="0"/>
                        <a:t>Vih</a:t>
                      </a:r>
                      <a:r>
                        <a:rPr lang="en-US" sz="1200" dirty="0" smtClean="0"/>
                        <a:t> / </a:t>
                      </a:r>
                      <a:r>
                        <a:rPr lang="en-US" sz="1200" dirty="0" err="1" smtClean="0"/>
                        <a:t>Vil</a:t>
                      </a:r>
                      <a:r>
                        <a:rPr lang="en-US" sz="1200" baseline="0" dirty="0" smtClean="0"/>
                        <a:t> conditions, has Ron spec</a:t>
                      </a:r>
                      <a:endParaRPr lang="en-US" sz="1200" dirty="0"/>
                    </a:p>
                  </a:txBody>
                  <a:tcPr/>
                </a:tc>
              </a:tr>
              <a:tr h="580744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Additional</a:t>
                      </a:r>
                      <a:r>
                        <a:rPr lang="en-US" sz="1200" b="1" baseline="0" dirty="0" smtClean="0"/>
                        <a:t> care-about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Vcc</a:t>
                      </a:r>
                      <a:r>
                        <a:rPr lang="en-US" sz="1200" dirty="0" smtClean="0"/>
                        <a:t>&lt;=</a:t>
                      </a:r>
                      <a:r>
                        <a:rPr lang="en-US" sz="1200" dirty="0" err="1" smtClean="0"/>
                        <a:t>Vccb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Vcca</a:t>
                      </a:r>
                      <a:r>
                        <a:rPr lang="en-US" sz="1200" dirty="0" smtClean="0"/>
                        <a:t>&lt;=</a:t>
                      </a:r>
                      <a:r>
                        <a:rPr lang="en-US" sz="1200" dirty="0" err="1" smtClean="0"/>
                        <a:t>Vccb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Vccb</a:t>
                      </a:r>
                      <a:r>
                        <a:rPr lang="en-US" sz="1200" dirty="0" smtClean="0"/>
                        <a:t>&gt;Vcca+0.8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8" y="2688326"/>
            <a:ext cx="2428875" cy="1731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142" y="598848"/>
            <a:ext cx="1792458" cy="2144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485471"/>
            <a:ext cx="1762126" cy="1677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68377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4A4A4"/>
      </a:accent2>
      <a:accent3>
        <a:srgbClr val="117788"/>
      </a:accent3>
      <a:accent4>
        <a:srgbClr val="404040"/>
      </a:accent4>
      <a:accent5>
        <a:srgbClr val="4ABED4"/>
      </a:accent5>
      <a:accent6>
        <a:srgbClr val="7F7F7F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153</Words>
  <Application>Microsoft Office PowerPoint</Application>
  <PresentationFormat>On-screen Show (4:3)</PresentationFormat>
  <Paragraphs>42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FinalPowerpoint</vt:lpstr>
      <vt:lpstr>Auto-Bidirectional Translators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Auto-Bidirectional Translators</dc:title>
  <dc:creator>Rao, Shreyas</dc:creator>
  <cp:lastModifiedBy>Rao, Shreyas</cp:lastModifiedBy>
  <cp:revision>1</cp:revision>
  <dcterms:created xsi:type="dcterms:W3CDTF">2017-10-09T17:42:44Z</dcterms:created>
  <dcterms:modified xsi:type="dcterms:W3CDTF">2017-10-09T17:43:08Z</dcterms:modified>
</cp:coreProperties>
</file>