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642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5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9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830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134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04790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05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4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45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787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8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77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380424" y="286972"/>
            <a:ext cx="8256953" cy="4822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>
                <a:solidFill>
                  <a:schemeClr val="tx1">
                    <a:lumMod val="85000"/>
                    <a:lumOff val="15000"/>
                  </a:schemeClr>
                </a:solidFill>
                <a:latin typeface="Lato Medium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398955" y="707106"/>
            <a:ext cx="8238418" cy="2289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bg1">
                    <a:lumMod val="50000"/>
                  </a:schemeClr>
                </a:solidFill>
                <a:latin typeface="Lato Light" panose="020F0302020204030203" pitchFamily="34" charset="0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25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I training slides BG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" y="0"/>
            <a:ext cx="9153769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5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9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21" y="4511183"/>
            <a:ext cx="2111375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defTabSz="76179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dirty="0">
                <a:solidFill>
                  <a:srgbClr val="000000"/>
                </a:solidFill>
              </a:rPr>
              <a:t>TI Confidential – NDA Restrictions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4060" y="2928132"/>
            <a:ext cx="1619252" cy="1614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965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I training slides BG3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9136" y="0"/>
            <a:ext cx="9162274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5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9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96A3-1C74-4210-9B46-F757C8F29A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21" y="4511183"/>
            <a:ext cx="2111375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defTabSz="76179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dirty="0">
                <a:solidFill>
                  <a:srgbClr val="000000"/>
                </a:solidFill>
              </a:rPr>
              <a:t>TI Confidential – NDA Restrictions</a:t>
            </a:r>
          </a:p>
        </p:txBody>
      </p:sp>
      <p:pic>
        <p:nvPicPr>
          <p:cNvPr id="11" name="Picture 2" descr="C:\Users\a0224761\AppData\Local\Microsoft\Windows\Temporary Internet Files\Content.Outlook\NQMF4LDK\22868_SLL_overview_circle_graphic.png"/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19585" y="2498826"/>
            <a:ext cx="2508885" cy="2205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4197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I training slides BG5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" y="0"/>
            <a:ext cx="9153769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5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9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21" y="4511183"/>
            <a:ext cx="2111375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defTabSz="76179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dirty="0">
                <a:solidFill>
                  <a:srgbClr val="000000"/>
                </a:solidFill>
              </a:rPr>
              <a:t>TI Confidential – NDA Restrictions</a:t>
            </a:r>
          </a:p>
        </p:txBody>
      </p:sp>
      <p:pic>
        <p:nvPicPr>
          <p:cNvPr id="11" name="Picture 2" descr="C:\Users\a0224761\AppData\Local\Microsoft\Windows\Temporary Internet Files\Content.Outlook\NQMF4LDK\22868_SLL_overview_circle_graphic.png"/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19585" y="2498826"/>
            <a:ext cx="2508885" cy="2205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770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86" y="786359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624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455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83" y="889399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9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674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956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254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5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86" y="794153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C70261-DCF8-4A97-9502-E8EEF2364CDE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48583" y="4806157"/>
            <a:ext cx="2111375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defTabSz="76179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dirty="0">
                <a:solidFill>
                  <a:srgbClr val="000000"/>
                </a:solidFill>
              </a:rPr>
              <a:t>TI Confidential – NDA Restrictions</a:t>
            </a:r>
          </a:p>
        </p:txBody>
      </p:sp>
    </p:spTree>
    <p:extLst>
      <p:ext uri="{BB962C8B-B14F-4D97-AF65-F5344CB8AC3E}">
        <p14:creationId xmlns:p14="http://schemas.microsoft.com/office/powerpoint/2010/main" val="686053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5571E-02C7-4909-A943-092A83DD341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51547" y="133352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5pPr>
            <a:lvl6pPr marL="380895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6pPr>
            <a:lvl7pPr marL="76179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7pPr>
            <a:lvl8pPr marL="1142683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8pPr>
            <a:lvl9pPr marL="1523573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lang="en-US" sz="2800" kern="0" dirty="0" smtClean="0">
                <a:solidFill>
                  <a:srgbClr val="DE0000"/>
                </a:solidFill>
              </a:rPr>
              <a:t>System Info: Narrow down to the right solution</a:t>
            </a:r>
            <a:endParaRPr lang="en-US" sz="2800" kern="0" dirty="0">
              <a:solidFill>
                <a:srgbClr val="DE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21433" y="1619253"/>
            <a:ext cx="7461723" cy="1619537"/>
            <a:chOff x="583302" y="1581151"/>
            <a:chExt cx="7461723" cy="1619537"/>
          </a:xfrm>
        </p:grpSpPr>
        <p:sp>
          <p:nvSpPr>
            <p:cNvPr id="8" name="AutoShape 7"/>
            <p:cNvSpPr>
              <a:spLocks noChangeAspect="1" noChangeArrowheads="1" noTextEdit="1"/>
            </p:cNvSpPr>
            <p:nvPr/>
          </p:nvSpPr>
          <p:spPr bwMode="auto">
            <a:xfrm>
              <a:off x="583302" y="1581151"/>
              <a:ext cx="7461723" cy="1619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1082810" y="1815456"/>
              <a:ext cx="370769" cy="463461"/>
            </a:xfrm>
            <a:custGeom>
              <a:avLst/>
              <a:gdLst>
                <a:gd name="T0" fmla="*/ 0 w 144"/>
                <a:gd name="T1" fmla="*/ 180 h 180"/>
                <a:gd name="T2" fmla="*/ 0 w 144"/>
                <a:gd name="T3" fmla="*/ 0 h 180"/>
                <a:gd name="T4" fmla="*/ 144 w 144"/>
                <a:gd name="T5" fmla="*/ 90 h 180"/>
                <a:gd name="T6" fmla="*/ 0 w 144"/>
                <a:gd name="T7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180">
                  <a:moveTo>
                    <a:pt x="0" y="180"/>
                  </a:moveTo>
                  <a:lnTo>
                    <a:pt x="0" y="0"/>
                  </a:lnTo>
                  <a:lnTo>
                    <a:pt x="144" y="90"/>
                  </a:lnTo>
                  <a:lnTo>
                    <a:pt x="0" y="18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6757633" y="1815456"/>
              <a:ext cx="370769" cy="463461"/>
            </a:xfrm>
            <a:custGeom>
              <a:avLst/>
              <a:gdLst>
                <a:gd name="T0" fmla="*/ 144 w 144"/>
                <a:gd name="T1" fmla="*/ 0 h 180"/>
                <a:gd name="T2" fmla="*/ 144 w 144"/>
                <a:gd name="T3" fmla="*/ 180 h 180"/>
                <a:gd name="T4" fmla="*/ 0 w 144"/>
                <a:gd name="T5" fmla="*/ 91 h 180"/>
                <a:gd name="T6" fmla="*/ 144 w 144"/>
                <a:gd name="T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180">
                  <a:moveTo>
                    <a:pt x="144" y="0"/>
                  </a:moveTo>
                  <a:lnTo>
                    <a:pt x="144" y="180"/>
                  </a:lnTo>
                  <a:lnTo>
                    <a:pt x="0" y="91"/>
                  </a:lnTo>
                  <a:lnTo>
                    <a:pt x="144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418139" y="1792283"/>
              <a:ext cx="556153" cy="579326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H="1">
              <a:off x="1448429" y="2047186"/>
              <a:ext cx="1969709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3974292" y="2047186"/>
              <a:ext cx="2783341" cy="515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1124007" y="1612048"/>
              <a:ext cx="47153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Vcc1 =?</a:t>
              </a:r>
              <a:endParaRPr lang="en-US" altLang="en-US" sz="12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6840026" y="1642946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en-US" alt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7102654" y="1642946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en-US" alt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auto">
            <a:xfrm>
              <a:off x="7195346" y="1642946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en-US" alt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992693" y="2258318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en-US" alt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9" name="Rectangle 21"/>
            <p:cNvSpPr>
              <a:spLocks noChangeArrowheads="1"/>
            </p:cNvSpPr>
            <p:nvPr/>
          </p:nvSpPr>
          <p:spPr bwMode="auto">
            <a:xfrm>
              <a:off x="1247596" y="2214547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en-US" alt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0" name="Rectangle 23"/>
            <p:cNvSpPr>
              <a:spLocks noChangeArrowheads="1"/>
            </p:cNvSpPr>
            <p:nvPr/>
          </p:nvSpPr>
          <p:spPr bwMode="auto">
            <a:xfrm>
              <a:off x="1494775" y="2214547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en-US" alt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1" name="Rectangle 24"/>
            <p:cNvSpPr>
              <a:spLocks noChangeArrowheads="1"/>
            </p:cNvSpPr>
            <p:nvPr/>
          </p:nvSpPr>
          <p:spPr bwMode="auto">
            <a:xfrm>
              <a:off x="1587468" y="2214547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en-US" alt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2" name="Rectangle 25"/>
            <p:cNvSpPr>
              <a:spLocks noChangeArrowheads="1"/>
            </p:cNvSpPr>
            <p:nvPr/>
          </p:nvSpPr>
          <p:spPr bwMode="auto">
            <a:xfrm>
              <a:off x="6641768" y="2281491"/>
              <a:ext cx="56265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200" dirty="0" err="1" smtClean="0">
                  <a:solidFill>
                    <a:srgbClr val="000000"/>
                  </a:solidFill>
                  <a:latin typeface="Calibri" pitchFamily="34" charset="0"/>
                </a:rPr>
                <a:t>Ioh</a:t>
              </a:r>
              <a:r>
                <a:rPr lang="en-US" alt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/</a:t>
              </a:r>
              <a:r>
                <a:rPr lang="en-US" altLang="en-US" sz="1200" dirty="0" err="1" smtClean="0">
                  <a:solidFill>
                    <a:srgbClr val="000000"/>
                  </a:solidFill>
                  <a:latin typeface="Calibri" pitchFamily="34" charset="0"/>
                </a:rPr>
                <a:t>Iol</a:t>
              </a:r>
              <a:r>
                <a:rPr lang="en-US" alt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=?</a:t>
              </a:r>
              <a:endParaRPr lang="en-US" altLang="en-US" sz="12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3" name="Rectangle 26"/>
            <p:cNvSpPr>
              <a:spLocks noChangeArrowheads="1"/>
            </p:cNvSpPr>
            <p:nvPr/>
          </p:nvSpPr>
          <p:spPr bwMode="auto">
            <a:xfrm>
              <a:off x="7056308" y="2245444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en-US" alt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7118103" y="2245444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en-US" alt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5" name="Rectangle 28"/>
            <p:cNvSpPr>
              <a:spLocks noChangeArrowheads="1"/>
            </p:cNvSpPr>
            <p:nvPr/>
          </p:nvSpPr>
          <p:spPr bwMode="auto">
            <a:xfrm>
              <a:off x="7303487" y="2245444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en-US" alt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7396180" y="2245444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en-US" alt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7" name="Rectangle 30"/>
            <p:cNvSpPr>
              <a:spLocks noChangeArrowheads="1"/>
            </p:cNvSpPr>
            <p:nvPr/>
          </p:nvSpPr>
          <p:spPr bwMode="auto">
            <a:xfrm>
              <a:off x="7164449" y="1905573"/>
              <a:ext cx="53283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Receiver</a:t>
              </a:r>
              <a:endParaRPr lang="en-US" altLang="en-US" sz="12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8" name="Line 31"/>
            <p:cNvSpPr>
              <a:spLocks noChangeShapeType="1"/>
            </p:cNvSpPr>
            <p:nvPr/>
          </p:nvSpPr>
          <p:spPr bwMode="auto">
            <a:xfrm flipH="1">
              <a:off x="1448429" y="2139878"/>
              <a:ext cx="1969709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9" name="Line 32"/>
            <p:cNvSpPr>
              <a:spLocks noChangeShapeType="1"/>
            </p:cNvSpPr>
            <p:nvPr/>
          </p:nvSpPr>
          <p:spPr bwMode="auto">
            <a:xfrm flipH="1">
              <a:off x="1448429" y="1954494"/>
              <a:ext cx="1969709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3024197" y="1969943"/>
              <a:ext cx="15449" cy="1544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3024197" y="1969943"/>
              <a:ext cx="15449" cy="15449"/>
            </a:xfrm>
            <a:prstGeom prst="ellips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3024197" y="2016289"/>
              <a:ext cx="15449" cy="1544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3024197" y="2016289"/>
              <a:ext cx="15449" cy="15449"/>
            </a:xfrm>
            <a:prstGeom prst="ellips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3024197" y="2062635"/>
              <a:ext cx="15449" cy="1544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3024197" y="2062635"/>
              <a:ext cx="15449" cy="15449"/>
            </a:xfrm>
            <a:prstGeom prst="ellips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3024197" y="2108981"/>
              <a:ext cx="15449" cy="1544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7" name="Oval 40"/>
            <p:cNvSpPr>
              <a:spLocks noChangeArrowheads="1"/>
            </p:cNvSpPr>
            <p:nvPr/>
          </p:nvSpPr>
          <p:spPr bwMode="auto">
            <a:xfrm>
              <a:off x="3024197" y="2108981"/>
              <a:ext cx="15449" cy="15449"/>
            </a:xfrm>
            <a:prstGeom prst="ellips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8" name="Rectangle 41"/>
            <p:cNvSpPr>
              <a:spLocks noChangeArrowheads="1"/>
            </p:cNvSpPr>
            <p:nvPr/>
          </p:nvSpPr>
          <p:spPr bwMode="auto">
            <a:xfrm>
              <a:off x="2491217" y="1684142"/>
              <a:ext cx="71654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Channels=?</a:t>
              </a:r>
              <a:endParaRPr lang="en-US" altLang="en-US" sz="12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9" name="Rectangle 44"/>
            <p:cNvSpPr>
              <a:spLocks noChangeArrowheads="1"/>
            </p:cNvSpPr>
            <p:nvPr/>
          </p:nvSpPr>
          <p:spPr bwMode="auto">
            <a:xfrm>
              <a:off x="2478343" y="2206823"/>
              <a:ext cx="73930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Interface= ?</a:t>
              </a:r>
              <a:endParaRPr lang="en-US" altLang="en-US" sz="12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0" name="Rectangle 45"/>
            <p:cNvSpPr>
              <a:spLocks noChangeArrowheads="1"/>
            </p:cNvSpPr>
            <p:nvPr/>
          </p:nvSpPr>
          <p:spPr bwMode="auto">
            <a:xfrm>
              <a:off x="3240479" y="2106406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en-US" alt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1" name="Rectangle 46"/>
            <p:cNvSpPr>
              <a:spLocks noChangeArrowheads="1"/>
            </p:cNvSpPr>
            <p:nvPr/>
          </p:nvSpPr>
          <p:spPr bwMode="auto">
            <a:xfrm>
              <a:off x="3333171" y="2106406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en-US" alt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2" name="Rectangle 47"/>
            <p:cNvSpPr>
              <a:spLocks noChangeArrowheads="1"/>
            </p:cNvSpPr>
            <p:nvPr/>
          </p:nvSpPr>
          <p:spPr bwMode="auto">
            <a:xfrm>
              <a:off x="614199" y="2593040"/>
              <a:ext cx="153894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Open drain/ Push Pull=? </a:t>
              </a:r>
              <a:endParaRPr lang="en-US" altLang="en-US" sz="12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3" name="Rectangle 48"/>
            <p:cNvSpPr>
              <a:spLocks noChangeArrowheads="1"/>
            </p:cNvSpPr>
            <p:nvPr/>
          </p:nvSpPr>
          <p:spPr bwMode="auto">
            <a:xfrm>
              <a:off x="1355737" y="2477175"/>
              <a:ext cx="22442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800" dirty="0" smtClean="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 alt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4" name="Rectangle 49"/>
            <p:cNvSpPr>
              <a:spLocks noChangeArrowheads="1"/>
            </p:cNvSpPr>
            <p:nvPr/>
          </p:nvSpPr>
          <p:spPr bwMode="auto">
            <a:xfrm>
              <a:off x="1463878" y="2477175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en-US" alt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5" name="Rectangle 50"/>
            <p:cNvSpPr>
              <a:spLocks noChangeArrowheads="1"/>
            </p:cNvSpPr>
            <p:nvPr/>
          </p:nvSpPr>
          <p:spPr bwMode="auto">
            <a:xfrm>
              <a:off x="2097275" y="2477175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en-US" alt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6" name="Freeform 51"/>
            <p:cNvSpPr>
              <a:spLocks/>
            </p:cNvSpPr>
            <p:nvPr/>
          </p:nvSpPr>
          <p:spPr bwMode="auto">
            <a:xfrm>
              <a:off x="4512422" y="2258318"/>
              <a:ext cx="131314" cy="324422"/>
            </a:xfrm>
            <a:custGeom>
              <a:avLst/>
              <a:gdLst>
                <a:gd name="T0" fmla="*/ 25 w 51"/>
                <a:gd name="T1" fmla="*/ 0 h 126"/>
                <a:gd name="T2" fmla="*/ 51 w 51"/>
                <a:gd name="T3" fmla="*/ 10 h 126"/>
                <a:gd name="T4" fmla="*/ 0 w 51"/>
                <a:gd name="T5" fmla="*/ 31 h 126"/>
                <a:gd name="T6" fmla="*/ 51 w 51"/>
                <a:gd name="T7" fmla="*/ 52 h 126"/>
                <a:gd name="T8" fmla="*/ 0 w 51"/>
                <a:gd name="T9" fmla="*/ 73 h 126"/>
                <a:gd name="T10" fmla="*/ 51 w 51"/>
                <a:gd name="T11" fmla="*/ 94 h 126"/>
                <a:gd name="T12" fmla="*/ 0 w 51"/>
                <a:gd name="T13" fmla="*/ 115 h 126"/>
                <a:gd name="T14" fmla="*/ 25 w 51"/>
                <a:gd name="T1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" h="126">
                  <a:moveTo>
                    <a:pt x="25" y="0"/>
                  </a:moveTo>
                  <a:lnTo>
                    <a:pt x="51" y="10"/>
                  </a:lnTo>
                  <a:lnTo>
                    <a:pt x="0" y="31"/>
                  </a:lnTo>
                  <a:lnTo>
                    <a:pt x="51" y="52"/>
                  </a:lnTo>
                  <a:lnTo>
                    <a:pt x="0" y="73"/>
                  </a:lnTo>
                  <a:lnTo>
                    <a:pt x="51" y="94"/>
                  </a:lnTo>
                  <a:lnTo>
                    <a:pt x="0" y="115"/>
                  </a:lnTo>
                  <a:lnTo>
                    <a:pt x="25" y="12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7" name="Freeform 52"/>
            <p:cNvSpPr>
              <a:spLocks noEditPoints="1"/>
            </p:cNvSpPr>
            <p:nvPr/>
          </p:nvSpPr>
          <p:spPr bwMode="auto">
            <a:xfrm>
              <a:off x="4576791" y="2049761"/>
              <a:ext cx="0" cy="741537"/>
            </a:xfrm>
            <a:custGeom>
              <a:avLst/>
              <a:gdLst>
                <a:gd name="T0" fmla="*/ 207 h 288"/>
                <a:gd name="T1" fmla="*/ 288 h 288"/>
                <a:gd name="T2" fmla="*/ 0 h 288"/>
                <a:gd name="T3" fmla="*/ 81 h 28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288">
                  <a:moveTo>
                    <a:pt x="0" y="207"/>
                  </a:moveTo>
                  <a:lnTo>
                    <a:pt x="0" y="288"/>
                  </a:lnTo>
                  <a:moveTo>
                    <a:pt x="0" y="0"/>
                  </a:moveTo>
                  <a:lnTo>
                    <a:pt x="0" y="8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8" name="Freeform 53"/>
            <p:cNvSpPr>
              <a:spLocks noEditPoints="1"/>
            </p:cNvSpPr>
            <p:nvPr/>
          </p:nvSpPr>
          <p:spPr bwMode="auto">
            <a:xfrm>
              <a:off x="4785349" y="2325263"/>
              <a:ext cx="280651" cy="92692"/>
            </a:xfrm>
            <a:custGeom>
              <a:avLst/>
              <a:gdLst>
                <a:gd name="T0" fmla="*/ 0 w 109"/>
                <a:gd name="T1" fmla="*/ 36 h 36"/>
                <a:gd name="T2" fmla="*/ 109 w 109"/>
                <a:gd name="T3" fmla="*/ 36 h 36"/>
                <a:gd name="T4" fmla="*/ 0 w 109"/>
                <a:gd name="T5" fmla="*/ 0 h 36"/>
                <a:gd name="T6" fmla="*/ 109 w 109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36">
                  <a:moveTo>
                    <a:pt x="0" y="36"/>
                  </a:moveTo>
                  <a:lnTo>
                    <a:pt x="109" y="36"/>
                  </a:lnTo>
                  <a:moveTo>
                    <a:pt x="0" y="0"/>
                  </a:moveTo>
                  <a:lnTo>
                    <a:pt x="109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9" name="Freeform 54"/>
            <p:cNvSpPr>
              <a:spLocks noEditPoints="1"/>
            </p:cNvSpPr>
            <p:nvPr/>
          </p:nvSpPr>
          <p:spPr bwMode="auto">
            <a:xfrm>
              <a:off x="4924387" y="2049761"/>
              <a:ext cx="0" cy="738962"/>
            </a:xfrm>
            <a:custGeom>
              <a:avLst/>
              <a:gdLst>
                <a:gd name="T0" fmla="*/ 287 h 287"/>
                <a:gd name="T1" fmla="*/ 143 h 287"/>
                <a:gd name="T2" fmla="*/ 107 h 287"/>
                <a:gd name="T3" fmla="*/ 0 h 28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287">
                  <a:moveTo>
                    <a:pt x="0" y="287"/>
                  </a:moveTo>
                  <a:lnTo>
                    <a:pt x="0" y="143"/>
                  </a:lnTo>
                  <a:moveTo>
                    <a:pt x="0" y="107"/>
                  </a:move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0" name="Freeform 55"/>
            <p:cNvSpPr>
              <a:spLocks/>
            </p:cNvSpPr>
            <p:nvPr/>
          </p:nvSpPr>
          <p:spPr bwMode="auto">
            <a:xfrm>
              <a:off x="4612838" y="3020454"/>
              <a:ext cx="278077" cy="139038"/>
            </a:xfrm>
            <a:custGeom>
              <a:avLst/>
              <a:gdLst>
                <a:gd name="T0" fmla="*/ 108 w 108"/>
                <a:gd name="T1" fmla="*/ 0 h 54"/>
                <a:gd name="T2" fmla="*/ 0 w 108"/>
                <a:gd name="T3" fmla="*/ 0 h 54"/>
                <a:gd name="T4" fmla="*/ 54 w 108"/>
                <a:gd name="T5" fmla="*/ 54 h 54"/>
                <a:gd name="T6" fmla="*/ 108 w 108"/>
                <a:gd name="T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54">
                  <a:moveTo>
                    <a:pt x="108" y="0"/>
                  </a:moveTo>
                  <a:lnTo>
                    <a:pt x="0" y="0"/>
                  </a:lnTo>
                  <a:lnTo>
                    <a:pt x="54" y="54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" name="Freeform 56"/>
            <p:cNvSpPr>
              <a:spLocks/>
            </p:cNvSpPr>
            <p:nvPr/>
          </p:nvSpPr>
          <p:spPr bwMode="auto">
            <a:xfrm>
              <a:off x="4612838" y="3020454"/>
              <a:ext cx="278077" cy="139038"/>
            </a:xfrm>
            <a:custGeom>
              <a:avLst/>
              <a:gdLst>
                <a:gd name="T0" fmla="*/ 108 w 108"/>
                <a:gd name="T1" fmla="*/ 0 h 54"/>
                <a:gd name="T2" fmla="*/ 0 w 108"/>
                <a:gd name="T3" fmla="*/ 0 h 54"/>
                <a:gd name="T4" fmla="*/ 54 w 108"/>
                <a:gd name="T5" fmla="*/ 54 h 54"/>
                <a:gd name="T6" fmla="*/ 108 w 108"/>
                <a:gd name="T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54">
                  <a:moveTo>
                    <a:pt x="108" y="0"/>
                  </a:moveTo>
                  <a:lnTo>
                    <a:pt x="0" y="0"/>
                  </a:lnTo>
                  <a:lnTo>
                    <a:pt x="54" y="54"/>
                  </a:lnTo>
                  <a:lnTo>
                    <a:pt x="108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2" name="Line 57"/>
            <p:cNvSpPr>
              <a:spLocks noChangeShapeType="1"/>
            </p:cNvSpPr>
            <p:nvPr/>
          </p:nvSpPr>
          <p:spPr bwMode="auto">
            <a:xfrm>
              <a:off x="4751877" y="2788723"/>
              <a:ext cx="0" cy="23173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3" name="Rectangle 58"/>
            <p:cNvSpPr>
              <a:spLocks noChangeArrowheads="1"/>
            </p:cNvSpPr>
            <p:nvPr/>
          </p:nvSpPr>
          <p:spPr bwMode="auto">
            <a:xfrm>
              <a:off x="4986182" y="3017879"/>
              <a:ext cx="198772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700" smtClean="0">
                  <a:solidFill>
                    <a:srgbClr val="000000"/>
                  </a:solidFill>
                </a:rPr>
                <a:t>GND</a:t>
              </a: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54" name="Line 59"/>
            <p:cNvSpPr>
              <a:spLocks noChangeShapeType="1"/>
            </p:cNvSpPr>
            <p:nvPr/>
          </p:nvSpPr>
          <p:spPr bwMode="auto">
            <a:xfrm flipV="1">
              <a:off x="4576791" y="2788723"/>
              <a:ext cx="347596" cy="2575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5" name="Rectangle 60"/>
            <p:cNvSpPr>
              <a:spLocks noChangeArrowheads="1"/>
            </p:cNvSpPr>
            <p:nvPr/>
          </p:nvSpPr>
          <p:spPr bwMode="auto">
            <a:xfrm>
              <a:off x="5140669" y="2369034"/>
              <a:ext cx="63478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Loading=?</a:t>
              </a:r>
              <a:endParaRPr lang="en-US" altLang="en-US" sz="12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56" name="Rectangle 61"/>
            <p:cNvSpPr>
              <a:spLocks noChangeArrowheads="1"/>
            </p:cNvSpPr>
            <p:nvPr/>
          </p:nvSpPr>
          <p:spPr bwMode="auto">
            <a:xfrm>
              <a:off x="5665925" y="2369034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en-US" alt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57" name="Rectangle 62"/>
            <p:cNvSpPr>
              <a:spLocks noChangeArrowheads="1"/>
            </p:cNvSpPr>
            <p:nvPr/>
          </p:nvSpPr>
          <p:spPr bwMode="auto">
            <a:xfrm>
              <a:off x="5743168" y="2369034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en-US" alt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58" name="Rectangle 63"/>
            <p:cNvSpPr>
              <a:spLocks noChangeArrowheads="1"/>
            </p:cNvSpPr>
            <p:nvPr/>
          </p:nvSpPr>
          <p:spPr bwMode="auto">
            <a:xfrm>
              <a:off x="3534004" y="1954494"/>
              <a:ext cx="339871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VLT</a:t>
              </a:r>
              <a:endParaRPr lang="en-US" altLang="en-US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59" name="Rectangle 14"/>
          <p:cNvSpPr>
            <a:spLocks noChangeArrowheads="1"/>
          </p:cNvSpPr>
          <p:nvPr/>
        </p:nvSpPr>
        <p:spPr bwMode="auto">
          <a:xfrm>
            <a:off x="6692916" y="1649062"/>
            <a:ext cx="47153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rgbClr val="000000"/>
                </a:solidFill>
                <a:latin typeface="Calibri" pitchFamily="34" charset="0"/>
              </a:rPr>
              <a:t>Vcc2 =?</a:t>
            </a:r>
            <a:endParaRPr lang="en-US" alt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60" name="Rectangle 25"/>
          <p:cNvSpPr>
            <a:spLocks noChangeArrowheads="1"/>
          </p:cNvSpPr>
          <p:nvPr/>
        </p:nvSpPr>
        <p:spPr bwMode="auto">
          <a:xfrm>
            <a:off x="1024819" y="2292509"/>
            <a:ext cx="56265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err="1" smtClean="0">
                <a:solidFill>
                  <a:srgbClr val="000000"/>
                </a:solidFill>
                <a:latin typeface="Calibri" pitchFamily="34" charset="0"/>
              </a:rPr>
              <a:t>Ioh</a:t>
            </a:r>
            <a:r>
              <a:rPr lang="en-US" altLang="en-US" sz="1200" dirty="0" smtClean="0">
                <a:solidFill>
                  <a:srgbClr val="000000"/>
                </a:solidFill>
                <a:latin typeface="Calibri" pitchFamily="34" charset="0"/>
              </a:rPr>
              <a:t>/</a:t>
            </a:r>
            <a:r>
              <a:rPr lang="en-US" altLang="en-US" sz="1200" dirty="0" err="1" smtClean="0">
                <a:solidFill>
                  <a:srgbClr val="000000"/>
                </a:solidFill>
                <a:latin typeface="Calibri" pitchFamily="34" charset="0"/>
              </a:rPr>
              <a:t>Iol</a:t>
            </a:r>
            <a:r>
              <a:rPr lang="en-US" altLang="en-US" sz="1200" dirty="0" smtClean="0">
                <a:solidFill>
                  <a:srgbClr val="000000"/>
                </a:solidFill>
                <a:latin typeface="Calibri" pitchFamily="34" charset="0"/>
              </a:rPr>
              <a:t>=?</a:t>
            </a:r>
            <a:endParaRPr lang="en-US" alt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61" name="Rectangle 30"/>
          <p:cNvSpPr>
            <a:spLocks noChangeArrowheads="1"/>
          </p:cNvSpPr>
          <p:nvPr/>
        </p:nvSpPr>
        <p:spPr bwMode="auto">
          <a:xfrm>
            <a:off x="1675710" y="2118591"/>
            <a:ext cx="38004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rgbClr val="000000"/>
                </a:solidFill>
                <a:latin typeface="Calibri" pitchFamily="34" charset="0"/>
              </a:rPr>
              <a:t>Driver</a:t>
            </a: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62" name="Rectangle 47"/>
          <p:cNvSpPr>
            <a:spLocks noChangeArrowheads="1"/>
          </p:cNvSpPr>
          <p:nvPr/>
        </p:nvSpPr>
        <p:spPr bwMode="auto">
          <a:xfrm>
            <a:off x="852324" y="2826823"/>
            <a:ext cx="29594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rgbClr val="000000"/>
                </a:solidFill>
                <a:latin typeface="Calibri" pitchFamily="34" charset="0"/>
              </a:rPr>
              <a:t>Signal Direction: Unidirectional/Bidirectional =?</a:t>
            </a:r>
            <a:endParaRPr lang="en-US" altLang="en-US" sz="12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985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-12441" y="-47345"/>
            <a:ext cx="9156441" cy="561144"/>
          </a:xfrm>
          <a:prstGeom prst="rect">
            <a:avLst/>
          </a:prstGeom>
        </p:spPr>
        <p:txBody>
          <a:bodyPr lIns="91386" tIns="45694" rIns="91386" bIns="45694" anchor="ctr"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FF0000"/>
                </a:solidFill>
                <a:effectLst>
                  <a:glow rad="127000">
                    <a:srgbClr val="FFFFFF">
                      <a:alpha val="65000"/>
                    </a:srgbClr>
                  </a:glow>
                </a:effectLst>
              </a:rPr>
              <a:t>Translation </a:t>
            </a:r>
            <a:r>
              <a:rPr lang="en-US" sz="2400" dirty="0" smtClean="0">
                <a:solidFill>
                  <a:srgbClr val="000000"/>
                </a:solidFill>
                <a:effectLst>
                  <a:glow rad="127000">
                    <a:srgbClr val="FFFFFF">
                      <a:alpha val="65000"/>
                    </a:srgbClr>
                  </a:glow>
                </a:effectLst>
              </a:rPr>
              <a:t>| Quick Selection Tool</a:t>
            </a:r>
            <a:endParaRPr lang="en-US" sz="2400" dirty="0">
              <a:solidFill>
                <a:srgbClr val="000000"/>
              </a:solidFill>
              <a:effectLst>
                <a:glow rad="127000">
                  <a:srgbClr val="FFFFFF">
                    <a:alpha val="65000"/>
                  </a:srgbClr>
                </a:glow>
              </a:effectLst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663520"/>
              </p:ext>
            </p:extLst>
          </p:nvPr>
        </p:nvGraphicFramePr>
        <p:xfrm>
          <a:off x="1839882" y="409599"/>
          <a:ext cx="4754948" cy="4114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0598"/>
                <a:gridCol w="1617175"/>
                <a:gridCol w="1617175"/>
              </a:tblGrid>
              <a:tr h="176381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Interface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1000" b="1" kern="1200" dirty="0" smtClean="0">
                          <a:solidFill>
                            <a:sysClr val="windowText" lastClr="000000"/>
                          </a:solidFill>
                          <a:effectLst>
                            <a:glow rad="127000">
                              <a:schemeClr val="bg1"/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Recommended</a:t>
                      </a:r>
                      <a:r>
                        <a:rPr lang="en-US" sz="1000" b="1" kern="1200" baseline="0" dirty="0" smtClean="0">
                          <a:solidFill>
                            <a:sysClr val="windowText" lastClr="000000"/>
                          </a:solidFill>
                          <a:effectLst>
                            <a:glow rad="127000">
                              <a:schemeClr val="bg1"/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 Device</a:t>
                      </a:r>
                      <a:endParaRPr lang="en-US" sz="1000" b="1" kern="1200" dirty="0">
                        <a:solidFill>
                          <a:sysClr val="windowText" lastClr="000000"/>
                        </a:solidFill>
                        <a:effectLst>
                          <a:glow rad="127000">
                            <a:schemeClr val="bg1"/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761970" rtl="0" eaLnBrk="1" latinLnBrk="0" hangingPunct="1"/>
                      <a:endParaRPr lang="en-US" sz="1000" b="1" kern="1200" dirty="0">
                        <a:solidFill>
                          <a:sysClr val="windowText" lastClr="000000"/>
                        </a:solidFill>
                        <a:effectLst>
                          <a:glow rad="127000">
                            <a:schemeClr val="bg1"/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</a:tr>
              <a:tr h="176381">
                <a:tc v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1000" b="1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3.6V maximum</a:t>
                      </a:r>
                      <a:endParaRPr lang="en-US" sz="1000" b="1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1000" b="1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5.5V maximum</a:t>
                      </a:r>
                      <a:endParaRPr lang="en-US" sz="1000" b="1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54333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/>
                        <a:t>1 Bit GPIO</a:t>
                      </a:r>
                      <a:endParaRPr lang="en-US" sz="8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SN74AXC1T45</a:t>
                      </a:r>
                      <a:endParaRPr lang="en-US" sz="8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SN74LVC1T45</a:t>
                      </a:r>
                      <a:endParaRPr lang="en-US" sz="8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33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/>
                        <a:t>Clock</a:t>
                      </a:r>
                      <a:r>
                        <a:rPr lang="en-US" sz="800" b="1" baseline="0" dirty="0" smtClean="0"/>
                        <a:t> Signal</a:t>
                      </a:r>
                      <a:endParaRPr lang="en-US" sz="8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SN74AXC1T45</a:t>
                      </a:r>
                      <a:endParaRPr lang="en-US" sz="8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SN74LVC1T45</a:t>
                      </a:r>
                      <a:endParaRPr lang="en-US" sz="8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33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/>
                        <a:t>2 Bit GPIO</a:t>
                      </a:r>
                      <a:endParaRPr lang="en-US" sz="8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SN74AXC2T45</a:t>
                      </a:r>
                      <a:endParaRPr lang="en-US" sz="800" kern="1200" baseline="300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SN74LVC2T45</a:t>
                      </a:r>
                      <a:endParaRPr lang="en-US" sz="8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33"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Reduced Pin Count JTAG</a:t>
                      </a:r>
                      <a:endParaRPr lang="en-US" sz="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smtClean="0"/>
                        <a:t>SN74AXC2T245</a:t>
                      </a:r>
                      <a:endParaRPr lang="en-US" sz="800" baseline="300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SN74LVC2T45</a:t>
                      </a:r>
                      <a:endParaRPr lang="en-US" sz="8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33">
                <a:tc>
                  <a:txBody>
                    <a:bodyPr/>
                    <a:lstStyle/>
                    <a:p>
                      <a:pPr marL="0" marR="0" indent="0" algn="ctr" defTabSz="7619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/>
                        <a:t>I2C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TXS0102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/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LSF0102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TXS0102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/ LSF0102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33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/>
                        <a:t>MDIO</a:t>
                      </a:r>
                      <a:endParaRPr lang="en-US" sz="8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TXS0102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/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LSF0102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619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TXS0102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/ LSF0102</a:t>
                      </a:r>
                      <a:endParaRPr 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33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err="1" smtClean="0"/>
                        <a:t>SMBus</a:t>
                      </a:r>
                      <a:r>
                        <a:rPr lang="en-US" sz="800" b="1" dirty="0" smtClean="0"/>
                        <a:t>/</a:t>
                      </a:r>
                      <a:r>
                        <a:rPr lang="en-US" sz="800" b="1" dirty="0" err="1" smtClean="0"/>
                        <a:t>PMBus</a:t>
                      </a:r>
                      <a:endParaRPr lang="en-US" sz="8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TXS0102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/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LSF0102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619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TXS0102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/ LSF0102</a:t>
                      </a:r>
                      <a:endParaRPr 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33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/>
                        <a:t>IC-USB</a:t>
                      </a:r>
                      <a:endParaRPr lang="en-US" sz="8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SN74AVC2T872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TXS0202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33"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Bit GPIO</a:t>
                      </a:r>
                      <a:endParaRPr lang="en-US" sz="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SN74AXC4T245</a:t>
                      </a:r>
                      <a:endParaRPr lang="en-US" sz="8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TXB0104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/ TXS0104E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33"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UART</a:t>
                      </a:r>
                      <a:endParaRPr lang="en-US" sz="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SN74AXC4T245</a:t>
                      </a:r>
                      <a:endParaRPr lang="en-US" sz="8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TXB0104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33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/>
                        <a:t>SPI</a:t>
                      </a:r>
                      <a:endParaRPr lang="en-US" sz="8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SN74AXC4T774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/ TXB0104</a:t>
                      </a:r>
                      <a:endParaRPr lang="en-US" sz="8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TXB0104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33"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JTAG</a:t>
                      </a:r>
                      <a:endParaRPr lang="en-US" sz="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SN74AXC4T774 /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TXB0104</a:t>
                      </a:r>
                      <a:endParaRPr lang="en-US" sz="8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TXB0104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33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/>
                        <a:t>I2S</a:t>
                      </a:r>
                      <a:endParaRPr lang="en-US" sz="8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SN74AXC4T774 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TXB0104</a:t>
                      </a:r>
                      <a:endParaRPr lang="en-US" sz="8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TXB0104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33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/>
                        <a:t>Quad-SPI</a:t>
                      </a:r>
                      <a:endParaRPr lang="en-US" sz="8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TXB0106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TXB0106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33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/>
                        <a:t>SDIO/SD/MMC</a:t>
                      </a:r>
                      <a:endParaRPr lang="en-US" sz="8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TXS0206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or TWL1200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33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/>
                        <a:t>8</a:t>
                      </a:r>
                      <a:r>
                        <a:rPr lang="en-US" sz="800" b="1" baseline="0" dirty="0" smtClean="0"/>
                        <a:t> Bit GPIO</a:t>
                      </a:r>
                      <a:endParaRPr lang="en-US" sz="8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SN74AXC8T245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SN74LVC8T245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33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/>
                        <a:t>8+ Bit RMII/RGMII</a:t>
                      </a:r>
                      <a:endParaRPr lang="en-US" sz="8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SN74AXC8T245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761970" rtl="0" eaLnBrk="1" latinLnBrk="0" hangingPunct="1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SN74LVC8T245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" name="Down Arrow 23"/>
          <p:cNvSpPr/>
          <p:nvPr/>
        </p:nvSpPr>
        <p:spPr>
          <a:xfrm>
            <a:off x="6909542" y="902886"/>
            <a:ext cx="408432" cy="3618927"/>
          </a:xfrm>
          <a:prstGeom prst="downArrow">
            <a:avLst>
              <a:gd name="adj1" fmla="val 50000"/>
              <a:gd name="adj2" fmla="val 2978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5400000">
            <a:off x="6171030" y="2409634"/>
            <a:ext cx="18902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FFFF"/>
                </a:solidFill>
              </a:rPr>
              <a:t>Increasing Bit Count</a:t>
            </a:r>
          </a:p>
        </p:txBody>
      </p:sp>
      <p:sp>
        <p:nvSpPr>
          <p:cNvPr id="26" name="Right Brace 25"/>
          <p:cNvSpPr/>
          <p:nvPr/>
        </p:nvSpPr>
        <p:spPr>
          <a:xfrm>
            <a:off x="6610160" y="902887"/>
            <a:ext cx="146210" cy="419353"/>
          </a:xfrm>
          <a:prstGeom prst="rightBrac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697029" y="968278"/>
            <a:ext cx="2264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117788"/>
                </a:solidFill>
              </a:rPr>
              <a:t>1</a:t>
            </a:r>
          </a:p>
        </p:txBody>
      </p:sp>
      <p:sp>
        <p:nvSpPr>
          <p:cNvPr id="28" name="Right Brace 27"/>
          <p:cNvSpPr/>
          <p:nvPr/>
        </p:nvSpPr>
        <p:spPr>
          <a:xfrm>
            <a:off x="6617257" y="1322240"/>
            <a:ext cx="139112" cy="1284289"/>
          </a:xfrm>
          <a:prstGeom prst="rightBrac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87325" y="1811917"/>
            <a:ext cx="248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117788"/>
                </a:solidFill>
              </a:rPr>
              <a:t>2</a:t>
            </a:r>
          </a:p>
        </p:txBody>
      </p:sp>
      <p:sp>
        <p:nvSpPr>
          <p:cNvPr id="30" name="Right Brace 29"/>
          <p:cNvSpPr/>
          <p:nvPr/>
        </p:nvSpPr>
        <p:spPr>
          <a:xfrm>
            <a:off x="6619094" y="2606530"/>
            <a:ext cx="139112" cy="1066800"/>
          </a:xfrm>
          <a:prstGeom prst="rightBrac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89615" y="2986041"/>
            <a:ext cx="248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117788"/>
                </a:solidFill>
              </a:rPr>
              <a:t>4</a:t>
            </a:r>
          </a:p>
        </p:txBody>
      </p:sp>
      <p:sp>
        <p:nvSpPr>
          <p:cNvPr id="32" name="Right Brace 31"/>
          <p:cNvSpPr/>
          <p:nvPr/>
        </p:nvSpPr>
        <p:spPr>
          <a:xfrm>
            <a:off x="6620395" y="3674819"/>
            <a:ext cx="139112" cy="422372"/>
          </a:xfrm>
          <a:prstGeom prst="rightBrac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94328" y="3732116"/>
            <a:ext cx="248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117788"/>
                </a:solidFill>
              </a:rPr>
              <a:t>6</a:t>
            </a:r>
          </a:p>
        </p:txBody>
      </p:sp>
      <p:sp>
        <p:nvSpPr>
          <p:cNvPr id="34" name="Right Brace 33"/>
          <p:cNvSpPr/>
          <p:nvPr/>
        </p:nvSpPr>
        <p:spPr>
          <a:xfrm>
            <a:off x="6619684" y="4099441"/>
            <a:ext cx="139112" cy="422372"/>
          </a:xfrm>
          <a:prstGeom prst="rightBrac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69806" y="4156738"/>
            <a:ext cx="407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117788"/>
                </a:solidFill>
              </a:rPr>
              <a:t>8+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15723" y="4676026"/>
            <a:ext cx="2256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</a:rPr>
              <a:t>* Available 2H 2019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aseline="30000" dirty="0">
                <a:solidFill>
                  <a:srgbClr val="000000"/>
                </a:solidFill>
              </a:rPr>
              <a:t>#</a:t>
            </a:r>
            <a:r>
              <a:rPr lang="en-US" sz="1000" dirty="0">
                <a:solidFill>
                  <a:srgbClr val="000000"/>
                </a:solidFill>
              </a:rPr>
              <a:t> Available 1H 2020</a:t>
            </a:r>
          </a:p>
        </p:txBody>
      </p:sp>
    </p:spTree>
    <p:extLst>
      <p:ext uri="{BB962C8B-B14F-4D97-AF65-F5344CB8AC3E}">
        <p14:creationId xmlns:p14="http://schemas.microsoft.com/office/powerpoint/2010/main" val="160395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On-screen Show (16:9)</PresentationFormat>
  <Paragraphs>80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FinalPowerpoint</vt:lpstr>
      <vt:lpstr>PowerPoint Presentation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Rao, Shreyas</dc:creator>
  <cp:lastModifiedBy>Rao, Shreyas</cp:lastModifiedBy>
  <cp:revision>2</cp:revision>
  <dcterms:created xsi:type="dcterms:W3CDTF">2020-05-14T18:15:34Z</dcterms:created>
  <dcterms:modified xsi:type="dcterms:W3CDTF">2020-05-14T18:36:32Z</dcterms:modified>
</cp:coreProperties>
</file>