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96" r:id="rId5"/>
    <p:sldId id="297" r:id="rId6"/>
    <p:sldId id="298" r:id="rId7"/>
    <p:sldId id="299" r:id="rId8"/>
  </p:sldIdLst>
  <p:sldSz cx="9144000" cy="6858000" type="screen4x3"/>
  <p:notesSz cx="6935788" cy="9220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AAAAA"/>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9" autoAdjust="0"/>
    <p:restoredTop sz="93434" autoAdjust="0"/>
  </p:normalViewPr>
  <p:slideViewPr>
    <p:cSldViewPr snapToGrid="0">
      <p:cViewPr varScale="1">
        <p:scale>
          <a:sx n="79" d="100"/>
          <a:sy n="79" d="100"/>
        </p:scale>
        <p:origin x="-1469" y="-77"/>
      </p:cViewPr>
      <p:guideLst>
        <p:guide orient="horz" pos="2160"/>
        <p:guide pos="418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29063" y="0"/>
            <a:ext cx="3005137" cy="460375"/>
          </a:xfrm>
          <a:prstGeom prst="rect">
            <a:avLst/>
          </a:prstGeom>
        </p:spPr>
        <p:txBody>
          <a:bodyPr vert="horz" lIns="91440" tIns="45720" rIns="91440" bIns="45720" rtlCol="0"/>
          <a:lstStyle>
            <a:lvl1pPr algn="r">
              <a:defRPr sz="1200"/>
            </a:lvl1pPr>
          </a:lstStyle>
          <a:p>
            <a:fld id="{EE5482B6-C831-4D2E-90AC-D699B77B44FC}" type="datetimeFigureOut">
              <a:rPr lang="en-US" smtClean="0"/>
              <a:pPr/>
              <a:t>6/9/2015</a:t>
            </a:fld>
            <a:endParaRPr lang="en-US"/>
          </a:p>
        </p:txBody>
      </p:sp>
      <p:sp>
        <p:nvSpPr>
          <p:cNvPr id="4" name="Slide Image Placeholder 3"/>
          <p:cNvSpPr>
            <a:spLocks noGrp="1" noRot="1" noChangeAspect="1"/>
          </p:cNvSpPr>
          <p:nvPr>
            <p:ph type="sldImg" idx="2"/>
          </p:nvPr>
        </p:nvSpPr>
        <p:spPr>
          <a:xfrm>
            <a:off x="1162050" y="692150"/>
            <a:ext cx="4611688" cy="3457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3738" y="4379913"/>
            <a:ext cx="5548312" cy="41481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8238"/>
            <a:ext cx="3005138" cy="4603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29063" y="8758238"/>
            <a:ext cx="3005137" cy="460375"/>
          </a:xfrm>
          <a:prstGeom prst="rect">
            <a:avLst/>
          </a:prstGeom>
        </p:spPr>
        <p:txBody>
          <a:bodyPr vert="horz" lIns="91440" tIns="45720" rIns="91440" bIns="45720" rtlCol="0" anchor="b"/>
          <a:lstStyle>
            <a:lvl1pPr algn="r">
              <a:defRPr sz="1200"/>
            </a:lvl1pPr>
          </a:lstStyle>
          <a:p>
            <a:fld id="{63342CBD-9413-4AB6-8438-367A73F6BE34}" type="slidenum">
              <a:rPr lang="en-US" smtClean="0"/>
              <a:pPr/>
              <a:t>‹#›</a:t>
            </a:fld>
            <a:endParaRPr lang="en-US"/>
          </a:p>
        </p:txBody>
      </p:sp>
    </p:spTree>
    <p:extLst>
      <p:ext uri="{BB962C8B-B14F-4D97-AF65-F5344CB8AC3E}">
        <p14:creationId xmlns:p14="http://schemas.microsoft.com/office/powerpoint/2010/main" val="831849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6" descr="1c_revRed_rgb_powerpoint"/>
          <p:cNvPicPr>
            <a:picLocks noChangeAspect="1" noChangeArrowheads="1"/>
          </p:cNvPicPr>
          <p:nvPr userDrawn="1"/>
        </p:nvPicPr>
        <p:blipFill>
          <a:blip r:embed="rId3" cstate="screen"/>
          <a:srcRect/>
          <a:stretch>
            <a:fillRect/>
          </a:stretch>
        </p:blipFill>
        <p:spPr bwMode="auto">
          <a:xfrm>
            <a:off x="7822096" y="6378506"/>
            <a:ext cx="1136650" cy="280987"/>
          </a:xfrm>
          <a:prstGeom prst="rect">
            <a:avLst/>
          </a:prstGeom>
          <a:noFill/>
          <a:ln w="9525">
            <a:noFill/>
            <a:miter lim="800000"/>
            <a:headEnd/>
            <a:tailEnd/>
          </a:ln>
        </p:spPr>
      </p:pic>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accent2"/>
                </a:solidFill>
              </a:defRPr>
            </a:lvl1pPr>
          </a:lstStyle>
          <a:p>
            <a:r>
              <a:rPr lang="en-US"/>
              <a:t>Click to edit Master title style</a:t>
            </a:r>
          </a:p>
        </p:txBody>
      </p:sp>
      <p:sp>
        <p:nvSpPr>
          <p:cNvPr id="3075" name="Rectangle 3"/>
          <p:cNvSpPr>
            <a:spLocks noGrp="1" noChangeArrowheads="1"/>
          </p:cNvSpPr>
          <p:nvPr>
            <p:ph type="subTitle" idx="1"/>
          </p:nvPr>
        </p:nvSpPr>
        <p:spPr>
          <a:xfrm>
            <a:off x="342900" y="3698875"/>
            <a:ext cx="8458200" cy="1485900"/>
          </a:xfrm>
        </p:spPr>
        <p:txBody>
          <a:bodyPr/>
          <a:lstStyle>
            <a:lvl1pPr marL="0" indent="0">
              <a:buFontTx/>
              <a:buNone/>
              <a:defRPr>
                <a:solidFill>
                  <a:schemeClr val="tx2"/>
                </a:solidFill>
              </a:defRPr>
            </a:lvl1pPr>
          </a:lstStyle>
          <a:p>
            <a:r>
              <a:rPr lang="en-US"/>
              <a:t>Click to edit Master subtitle style</a:t>
            </a:r>
          </a:p>
        </p:txBody>
      </p:sp>
      <p:cxnSp>
        <p:nvCxnSpPr>
          <p:cNvPr id="9" name="Straight Connector 8"/>
          <p:cNvCxnSpPr/>
          <p:nvPr userDrawn="1"/>
        </p:nvCxnSpPr>
        <p:spPr bwMode="auto">
          <a:xfrm>
            <a:off x="152400" y="6705600"/>
            <a:ext cx="8839200" cy="15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Date Placeholder 3"/>
          <p:cNvSpPr txBox="1">
            <a:spLocks/>
          </p:cNvSpPr>
          <p:nvPr userDrawn="1"/>
        </p:nvSpPr>
        <p:spPr bwMode="auto">
          <a:xfrm>
            <a:off x="76200" y="6492875"/>
            <a:ext cx="2590800" cy="365125"/>
          </a:xfrm>
          <a:prstGeom prst="rect">
            <a:avLst/>
          </a:prstGeom>
        </p:spPr>
        <p:txBody>
          <a:bodyPr/>
          <a:lstStyle>
            <a:lvl1pPr>
              <a:defRPr sz="1000">
                <a:latin typeface="+mj-lt"/>
              </a:defRPr>
            </a:lvl1pPr>
          </a:lstStyle>
          <a:p>
            <a:pPr>
              <a:defRPr/>
            </a:pPr>
            <a:r>
              <a:rPr lang="en-US" baseline="0" dirty="0" smtClean="0">
                <a:solidFill>
                  <a:schemeClr val="tx2"/>
                </a:solidFill>
                <a:cs typeface="Arial" charset="0"/>
              </a:rPr>
              <a:t>TI Confidential – NDA Restrictions</a:t>
            </a:r>
            <a:endParaRPr lang="en-US" baseline="0" dirty="0">
              <a:solidFill>
                <a:schemeClr val="tx2"/>
              </a:solidFill>
              <a:cs typeface="Arial"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42900" y="0"/>
            <a:ext cx="8458200" cy="11890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333375" y="1185863"/>
            <a:ext cx="8467725" cy="4692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9" name="Group 13"/>
          <p:cNvGrpSpPr>
            <a:grpSpLocks/>
          </p:cNvGrpSpPr>
          <p:nvPr userDrawn="1"/>
        </p:nvGrpSpPr>
        <p:grpSpPr bwMode="auto">
          <a:xfrm>
            <a:off x="76200" y="6492875"/>
            <a:ext cx="8915400" cy="365125"/>
            <a:chOff x="48" y="4090"/>
            <a:chExt cx="5616" cy="230"/>
          </a:xfrm>
        </p:grpSpPr>
        <p:pic>
          <p:nvPicPr>
            <p:cNvPr id="10" name="Picture 7" descr="hdr_ti_logo.gif"/>
            <p:cNvPicPr>
              <a:picLocks noChangeAspect="1"/>
            </p:cNvPicPr>
            <p:nvPr/>
          </p:nvPicPr>
          <p:blipFill>
            <a:blip r:embed="rId4" cstate="screen"/>
            <a:srcRect/>
            <a:stretch>
              <a:fillRect/>
            </a:stretch>
          </p:blipFill>
          <p:spPr bwMode="auto">
            <a:xfrm>
              <a:off x="4896" y="4119"/>
              <a:ext cx="768" cy="105"/>
            </a:xfrm>
            <a:prstGeom prst="rect">
              <a:avLst/>
            </a:prstGeom>
            <a:noFill/>
            <a:ln w="9525">
              <a:noFill/>
              <a:miter lim="800000"/>
              <a:headEnd/>
              <a:tailEnd/>
            </a:ln>
          </p:spPr>
        </p:pic>
        <p:cxnSp>
          <p:nvCxnSpPr>
            <p:cNvPr id="11" name="Straight Connector 10"/>
            <p:cNvCxnSpPr/>
            <p:nvPr/>
          </p:nvCxnSpPr>
          <p:spPr>
            <a:xfrm>
              <a:off x="96" y="4224"/>
              <a:ext cx="5568" cy="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 name="Date Placeholder 3"/>
            <p:cNvSpPr txBox="1">
              <a:spLocks/>
            </p:cNvSpPr>
            <p:nvPr/>
          </p:nvSpPr>
          <p:spPr>
            <a:xfrm>
              <a:off x="48" y="4090"/>
              <a:ext cx="1632" cy="230"/>
            </a:xfrm>
            <a:prstGeom prst="rect">
              <a:avLst/>
            </a:prstGeom>
          </p:spPr>
          <p:txBody>
            <a:bodyPr/>
            <a:lstStyle>
              <a:lvl1pPr>
                <a:defRPr sz="1000">
                  <a:latin typeface="+mj-lt"/>
                </a:defRPr>
              </a:lvl1pPr>
            </a:lstStyle>
            <a:p>
              <a:pPr>
                <a:defRPr/>
              </a:pPr>
              <a:r>
                <a:rPr lang="en-US" dirty="0" smtClean="0">
                  <a:solidFill>
                    <a:srgbClr val="FFFFFF">
                      <a:lumMod val="50000"/>
                    </a:srgbClr>
                  </a:solidFill>
                  <a:cs typeface="Arial" charset="0"/>
                </a:rPr>
                <a:t>TI Confidential – NDA Restrictions</a:t>
              </a:r>
              <a:endParaRPr lang="en-US" dirty="0">
                <a:solidFill>
                  <a:srgbClr val="FFFFFF">
                    <a:lumMod val="50000"/>
                  </a:srgbClr>
                </a:solidFill>
                <a:cs typeface="Arial" charset="0"/>
              </a:endParaRPr>
            </a:p>
          </p:txBody>
        </p:sp>
      </p:grpSp>
    </p:spTree>
  </p:cSld>
  <p:clrMap bg1="lt1" tx1="dk1" bg2="lt2" tx2="dk2" accent1="accent1" accent2="accent2" accent3="accent3" accent4="accent4" accent5="accent5" accent6="accent6" hlink="hlink" folHlink="folHlink"/>
  <p:sldLayoutIdLst>
    <p:sldLayoutId id="2147483717" r:id="rId1"/>
    <p:sldLayoutId id="2147483685" r:id="rId2"/>
  </p:sldLayoutIdLst>
  <p:txStyles>
    <p:titleStyle>
      <a:lvl1pPr algn="l" rtl="0" eaLnBrk="0" fontAlgn="base" hangingPunct="0">
        <a:spcBef>
          <a:spcPct val="0"/>
        </a:spcBef>
        <a:spcAft>
          <a:spcPct val="0"/>
        </a:spcAft>
        <a:defRPr sz="3600" b="1">
          <a:solidFill>
            <a:srgbClr val="FF0000"/>
          </a:solidFill>
          <a:latin typeface="+mj-lt"/>
          <a:ea typeface="+mj-ea"/>
          <a:cs typeface="+mj-cs"/>
        </a:defRPr>
      </a:lvl1pPr>
      <a:lvl2pPr algn="l" rtl="0" eaLnBrk="0" fontAlgn="base" hangingPunct="0">
        <a:spcBef>
          <a:spcPct val="0"/>
        </a:spcBef>
        <a:spcAft>
          <a:spcPct val="0"/>
        </a:spcAft>
        <a:defRPr sz="3600" b="1">
          <a:solidFill>
            <a:srgbClr val="FF0000"/>
          </a:solidFill>
          <a:latin typeface="Arial" charset="0"/>
        </a:defRPr>
      </a:lvl2pPr>
      <a:lvl3pPr algn="l" rtl="0" eaLnBrk="0" fontAlgn="base" hangingPunct="0">
        <a:spcBef>
          <a:spcPct val="0"/>
        </a:spcBef>
        <a:spcAft>
          <a:spcPct val="0"/>
        </a:spcAft>
        <a:defRPr sz="3600" b="1">
          <a:solidFill>
            <a:srgbClr val="FF0000"/>
          </a:solidFill>
          <a:latin typeface="Arial" charset="0"/>
        </a:defRPr>
      </a:lvl3pPr>
      <a:lvl4pPr algn="l" rtl="0" eaLnBrk="0" fontAlgn="base" hangingPunct="0">
        <a:spcBef>
          <a:spcPct val="0"/>
        </a:spcBef>
        <a:spcAft>
          <a:spcPct val="0"/>
        </a:spcAft>
        <a:defRPr sz="3600" b="1">
          <a:solidFill>
            <a:srgbClr val="FF0000"/>
          </a:solidFill>
          <a:latin typeface="Arial" charset="0"/>
        </a:defRPr>
      </a:lvl4pPr>
      <a:lvl5pPr algn="l" rtl="0" eaLnBrk="0" fontAlgn="base" hangingPunct="0">
        <a:spcBef>
          <a:spcPct val="0"/>
        </a:spcBef>
        <a:spcAft>
          <a:spcPct val="0"/>
        </a:spcAft>
        <a:defRPr sz="3600" b="1">
          <a:solidFill>
            <a:srgbClr val="FF0000"/>
          </a:solidFill>
          <a:latin typeface="Arial" charset="0"/>
        </a:defRPr>
      </a:lvl5pPr>
      <a:lvl6pPr marL="457200" algn="l" rtl="0" fontAlgn="base">
        <a:spcBef>
          <a:spcPct val="0"/>
        </a:spcBef>
        <a:spcAft>
          <a:spcPct val="0"/>
        </a:spcAft>
        <a:defRPr sz="3600" b="1">
          <a:solidFill>
            <a:srgbClr val="FF0000"/>
          </a:solidFill>
          <a:latin typeface="Arial" charset="0"/>
        </a:defRPr>
      </a:lvl6pPr>
      <a:lvl7pPr marL="914400" algn="l" rtl="0" fontAlgn="base">
        <a:spcBef>
          <a:spcPct val="0"/>
        </a:spcBef>
        <a:spcAft>
          <a:spcPct val="0"/>
        </a:spcAft>
        <a:defRPr sz="3600" b="1">
          <a:solidFill>
            <a:srgbClr val="FF0000"/>
          </a:solidFill>
          <a:latin typeface="Arial" charset="0"/>
        </a:defRPr>
      </a:lvl7pPr>
      <a:lvl8pPr marL="1371600" algn="l" rtl="0" fontAlgn="base">
        <a:spcBef>
          <a:spcPct val="0"/>
        </a:spcBef>
        <a:spcAft>
          <a:spcPct val="0"/>
        </a:spcAft>
        <a:defRPr sz="3600" b="1">
          <a:solidFill>
            <a:srgbClr val="FF0000"/>
          </a:solidFill>
          <a:latin typeface="Arial" charset="0"/>
        </a:defRPr>
      </a:lvl8pPr>
      <a:lvl9pPr marL="1828800" algn="l" rtl="0" fontAlgn="base">
        <a:spcBef>
          <a:spcPct val="0"/>
        </a:spcBef>
        <a:spcAft>
          <a:spcPct val="0"/>
        </a:spcAft>
        <a:defRPr sz="3600" b="1">
          <a:solidFill>
            <a:srgbClr val="FF0000"/>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943100"/>
            <a:ext cx="8458200" cy="1760604"/>
          </a:xfrm>
        </p:spPr>
        <p:txBody>
          <a:bodyPr/>
          <a:lstStyle/>
          <a:p>
            <a:r>
              <a:rPr lang="nb-NO" dirty="0" smtClean="0"/>
              <a:t>High output power under 915 MHz FCC regulations without FHSS</a:t>
            </a:r>
            <a:endParaRPr lang="en-US" dirty="0"/>
          </a:p>
        </p:txBody>
      </p:sp>
      <p:sp>
        <p:nvSpPr>
          <p:cNvPr id="3" name="Subtitle 2"/>
          <p:cNvSpPr>
            <a:spLocks noGrp="1"/>
          </p:cNvSpPr>
          <p:nvPr>
            <p:ph type="subTitle" idx="1"/>
          </p:nvPr>
        </p:nvSpPr>
        <p:spPr/>
        <p:txBody>
          <a:bodyPr/>
          <a:lstStyle/>
          <a:p>
            <a:r>
              <a:rPr lang="nb-NO" dirty="0" smtClean="0"/>
              <a:t>Digital modulation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66713" y="965993"/>
            <a:ext cx="8434387" cy="5327651"/>
          </a:xfrm>
        </p:spPr>
        <p:txBody>
          <a:bodyPr>
            <a:normAutofit/>
          </a:bodyPr>
          <a:lstStyle/>
          <a:p>
            <a:pPr eaLnBrk="1" hangingPunct="1">
              <a:lnSpc>
                <a:spcPct val="110000"/>
              </a:lnSpc>
              <a:spcBef>
                <a:spcPct val="0"/>
              </a:spcBef>
              <a:spcAft>
                <a:spcPts val="600"/>
              </a:spcAft>
            </a:pPr>
            <a:r>
              <a:rPr lang="en-US" sz="1800" dirty="0" smtClean="0"/>
              <a:t>FCC  allows high output power under the ”digital modulation” requirements</a:t>
            </a:r>
          </a:p>
          <a:p>
            <a:pPr eaLnBrk="1" hangingPunct="1">
              <a:lnSpc>
                <a:spcPct val="110000"/>
              </a:lnSpc>
              <a:spcBef>
                <a:spcPct val="0"/>
              </a:spcBef>
              <a:spcAft>
                <a:spcPts val="600"/>
              </a:spcAft>
            </a:pPr>
            <a:r>
              <a:rPr lang="en-US" sz="1800" dirty="0" smtClean="0"/>
              <a:t>Max output power is then (without hopping) up to 1W (+30dBm)</a:t>
            </a:r>
          </a:p>
          <a:p>
            <a:pPr lvl="1" eaLnBrk="1" hangingPunct="1">
              <a:lnSpc>
                <a:spcPct val="110000"/>
              </a:lnSpc>
              <a:spcBef>
                <a:spcPct val="0"/>
              </a:spcBef>
              <a:spcAft>
                <a:spcPts val="600"/>
              </a:spcAft>
            </a:pPr>
            <a:r>
              <a:rPr lang="en-US" sz="1400" dirty="0" smtClean="0"/>
              <a:t>FCC requirements for digital modulation:</a:t>
            </a:r>
          </a:p>
          <a:p>
            <a:pPr lvl="1" eaLnBrk="1" hangingPunct="1">
              <a:lnSpc>
                <a:spcPct val="110000"/>
              </a:lnSpc>
              <a:spcBef>
                <a:spcPct val="0"/>
              </a:spcBef>
              <a:spcAft>
                <a:spcPts val="600"/>
              </a:spcAft>
            </a:pPr>
            <a:r>
              <a:rPr lang="en-US" sz="1400" dirty="0" smtClean="0"/>
              <a:t>Minimum 6dB TX bandwidth needs to be at least 500kHz</a:t>
            </a:r>
          </a:p>
          <a:p>
            <a:pPr lvl="1" eaLnBrk="1" hangingPunct="1">
              <a:lnSpc>
                <a:spcPct val="110000"/>
              </a:lnSpc>
              <a:spcBef>
                <a:spcPct val="0"/>
              </a:spcBef>
              <a:spcAft>
                <a:spcPts val="600"/>
              </a:spcAft>
            </a:pPr>
            <a:r>
              <a:rPr lang="en-US" sz="1400" dirty="0" smtClean="0"/>
              <a:t>Peak power density in any 3kHz bandwidth needs to be below +8dBm</a:t>
            </a:r>
          </a:p>
          <a:p>
            <a:pPr eaLnBrk="1" hangingPunct="1">
              <a:lnSpc>
                <a:spcPct val="110000"/>
              </a:lnSpc>
              <a:spcBef>
                <a:spcPct val="0"/>
              </a:spcBef>
              <a:spcAft>
                <a:spcPts val="600"/>
              </a:spcAft>
            </a:pPr>
            <a:r>
              <a:rPr lang="en-US" sz="1800" dirty="0" smtClean="0"/>
              <a:t>This is an attractive regulation for a low power protocol where frequency hopping is not attractive/needed. </a:t>
            </a:r>
          </a:p>
          <a:p>
            <a:pPr eaLnBrk="1" hangingPunct="1">
              <a:lnSpc>
                <a:spcPct val="110000"/>
              </a:lnSpc>
              <a:spcBef>
                <a:spcPct val="0"/>
              </a:spcBef>
              <a:spcAft>
                <a:spcPts val="600"/>
              </a:spcAft>
            </a:pPr>
            <a:r>
              <a:rPr lang="en-US" sz="1800" dirty="0" smtClean="0"/>
              <a:t>The same protocol – and output power, can be used for ETSI (Europe++) and FCC (USA++)</a:t>
            </a:r>
          </a:p>
          <a:p>
            <a:pPr eaLnBrk="1" hangingPunct="1">
              <a:lnSpc>
                <a:spcPct val="110000"/>
              </a:lnSpc>
              <a:spcBef>
                <a:spcPct val="0"/>
              </a:spcBef>
              <a:spcAft>
                <a:spcPts val="600"/>
              </a:spcAft>
            </a:pPr>
            <a:r>
              <a:rPr lang="en-US" sz="1800" dirty="0" smtClean="0"/>
              <a:t>CC1200 has a special processing gain feature that will improve the sensitivity/range under these regulations</a:t>
            </a:r>
          </a:p>
          <a:p>
            <a:pPr lvl="1" eaLnBrk="1" hangingPunct="1">
              <a:lnSpc>
                <a:spcPct val="110000"/>
              </a:lnSpc>
              <a:spcBef>
                <a:spcPct val="0"/>
              </a:spcBef>
              <a:spcAft>
                <a:spcPts val="600"/>
              </a:spcAft>
            </a:pPr>
            <a:r>
              <a:rPr lang="en-US" sz="1400" dirty="0" smtClean="0"/>
              <a:t>Challenge: Get good sensitivity for a wide 500 kHz channel</a:t>
            </a:r>
          </a:p>
          <a:p>
            <a:pPr lvl="1" eaLnBrk="1" hangingPunct="1">
              <a:lnSpc>
                <a:spcPct val="110000"/>
              </a:lnSpc>
              <a:spcBef>
                <a:spcPct val="0"/>
              </a:spcBef>
              <a:spcAft>
                <a:spcPts val="600"/>
              </a:spcAft>
            </a:pPr>
            <a:r>
              <a:rPr lang="en-US" sz="1400" dirty="0" smtClean="0"/>
              <a:t>Solution: Use processing gain, 4 chips per bit – this digital feature is integrated into the CC1200 MODEM as well as packet engine. It is just to enable the feature in the register </a:t>
            </a:r>
            <a:r>
              <a:rPr lang="en-US" sz="1400" b="1" dirty="0" smtClean="0"/>
              <a:t>[7:6] </a:t>
            </a:r>
            <a:r>
              <a:rPr lang="en-US" sz="1400" b="1" dirty="0" err="1" smtClean="0"/>
              <a:t>modem_mode</a:t>
            </a:r>
            <a:r>
              <a:rPr lang="en-US" sz="1400" b="1" dirty="0" smtClean="0"/>
              <a:t> </a:t>
            </a:r>
            <a:r>
              <a:rPr lang="en-US" sz="1400" dirty="0" smtClean="0"/>
              <a:t>and the chip handles the rest.  </a:t>
            </a:r>
          </a:p>
          <a:p>
            <a:pPr lvl="1" eaLnBrk="1" hangingPunct="1">
              <a:lnSpc>
                <a:spcPct val="110000"/>
              </a:lnSpc>
              <a:spcBef>
                <a:spcPct val="0"/>
              </a:spcBef>
              <a:spcAft>
                <a:spcPts val="600"/>
              </a:spcAft>
              <a:buNone/>
            </a:pPr>
            <a:endParaRPr lang="en-US" sz="1400" dirty="0" smtClean="0"/>
          </a:p>
        </p:txBody>
      </p:sp>
      <p:sp>
        <p:nvSpPr>
          <p:cNvPr id="258050" name="Rectangle 2"/>
          <p:cNvSpPr>
            <a:spLocks noChangeArrowheads="1"/>
          </p:cNvSpPr>
          <p:nvPr/>
        </p:nvSpPr>
        <p:spPr bwMode="auto">
          <a:xfrm>
            <a:off x="385762" y="0"/>
            <a:ext cx="8758237" cy="1189038"/>
          </a:xfrm>
          <a:prstGeom prst="rect">
            <a:avLst/>
          </a:prstGeom>
          <a:noFill/>
          <a:ln w="9525">
            <a:noFill/>
            <a:miter lim="800000"/>
            <a:headEnd/>
            <a:tailEnd/>
          </a:ln>
        </p:spPr>
        <p:txBody>
          <a:bodyPr anchor="ctr"/>
          <a:lstStyle/>
          <a:p>
            <a:pPr>
              <a:defRPr/>
            </a:pPr>
            <a:r>
              <a:rPr lang="en-US" sz="3200" dirty="0" smtClean="0">
                <a:solidFill>
                  <a:srgbClr val="FF0000"/>
                </a:solidFill>
                <a:effectLst>
                  <a:outerShdw blurRad="38100" dist="38100" dir="2700000" algn="tl">
                    <a:srgbClr val="C0C0C0"/>
                  </a:outerShdw>
                </a:effectLst>
                <a:latin typeface="Arial" pitchFamily="34" charset="0"/>
                <a:cs typeface="Arial" pitchFamily="34" charset="0"/>
              </a:rPr>
              <a:t>CC1200 for FCC and “digital modulation” </a:t>
            </a:r>
            <a:endParaRPr lang="en-US" sz="3200" dirty="0">
              <a:solidFill>
                <a:srgbClr val="FF0000"/>
              </a:solidFill>
              <a:effectLst>
                <a:outerShdw blurRad="38100" dist="38100" dir="2700000" algn="tl">
                  <a:srgbClr val="C0C0C0"/>
                </a:outerShdw>
              </a:effectLst>
              <a:latin typeface="Arial Narrow"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66713" y="965993"/>
            <a:ext cx="8434387" cy="5327651"/>
          </a:xfrm>
        </p:spPr>
        <p:txBody>
          <a:bodyPr>
            <a:normAutofit/>
          </a:bodyPr>
          <a:lstStyle/>
          <a:p>
            <a:pPr lvl="1" eaLnBrk="1" hangingPunct="1">
              <a:lnSpc>
                <a:spcPct val="110000"/>
              </a:lnSpc>
              <a:spcBef>
                <a:spcPct val="0"/>
              </a:spcBef>
              <a:spcAft>
                <a:spcPts val="600"/>
              </a:spcAft>
              <a:buNone/>
            </a:pPr>
            <a:endParaRPr lang="en-US" sz="1400" dirty="0" smtClean="0"/>
          </a:p>
          <a:p>
            <a:pPr eaLnBrk="1" hangingPunct="1">
              <a:lnSpc>
                <a:spcPct val="110000"/>
              </a:lnSpc>
              <a:spcBef>
                <a:spcPct val="0"/>
              </a:spcBef>
              <a:spcAft>
                <a:spcPts val="600"/>
              </a:spcAft>
            </a:pPr>
            <a:r>
              <a:rPr lang="en-US" sz="1800" dirty="0" smtClean="0"/>
              <a:t>US + EU solution – same hardware, same software: </a:t>
            </a:r>
          </a:p>
          <a:p>
            <a:pPr lvl="1" eaLnBrk="1" hangingPunct="1">
              <a:lnSpc>
                <a:spcPct val="110000"/>
              </a:lnSpc>
              <a:spcBef>
                <a:spcPct val="0"/>
              </a:spcBef>
              <a:spcAft>
                <a:spcPts val="600"/>
              </a:spcAft>
            </a:pPr>
            <a:r>
              <a:rPr lang="en-US" sz="1400" dirty="0" smtClean="0"/>
              <a:t>Europe 868.3 MHz with 50kbit/s and +14dBm is a popular setting since it is a good trade off between data rate and sensitivity.</a:t>
            </a:r>
          </a:p>
          <a:p>
            <a:pPr lvl="1" eaLnBrk="1" hangingPunct="1">
              <a:lnSpc>
                <a:spcPct val="110000"/>
              </a:lnSpc>
              <a:spcBef>
                <a:spcPct val="0"/>
              </a:spcBef>
              <a:spcAft>
                <a:spcPts val="600"/>
              </a:spcAft>
            </a:pPr>
            <a:r>
              <a:rPr lang="en-US" sz="1400" dirty="0" smtClean="0"/>
              <a:t>+14dBm is maximum output power allowed in most 863-870MHz bands. </a:t>
            </a:r>
          </a:p>
          <a:p>
            <a:pPr lvl="1" eaLnBrk="1" hangingPunct="1">
              <a:lnSpc>
                <a:spcPct val="110000"/>
              </a:lnSpc>
              <a:spcBef>
                <a:spcPct val="0"/>
              </a:spcBef>
              <a:spcAft>
                <a:spcPts val="600"/>
              </a:spcAft>
            </a:pPr>
            <a:r>
              <a:rPr lang="en-US" sz="1400" dirty="0" smtClean="0"/>
              <a:t>Using processing gain in CC120x (4 chips per bit) under FCC regulations, the CC1200 can for the US market be configured to transmit 200kbit/s, but the over the air data rate will be 50kbit/s (200k/4) – no change in software is needed (apart from a few register changes – just constants). Same output power can be used +14dBm. </a:t>
            </a:r>
          </a:p>
          <a:p>
            <a:pPr lvl="1" eaLnBrk="1" hangingPunct="1">
              <a:lnSpc>
                <a:spcPct val="110000"/>
              </a:lnSpc>
              <a:spcBef>
                <a:spcPct val="0"/>
              </a:spcBef>
              <a:spcAft>
                <a:spcPts val="600"/>
              </a:spcAft>
            </a:pPr>
            <a:endParaRPr lang="en-US" sz="1400" dirty="0" smtClean="0"/>
          </a:p>
          <a:p>
            <a:pPr eaLnBrk="1" hangingPunct="1">
              <a:lnSpc>
                <a:spcPct val="110000"/>
              </a:lnSpc>
              <a:spcBef>
                <a:spcPct val="0"/>
              </a:spcBef>
              <a:spcAft>
                <a:spcPts val="600"/>
              </a:spcAft>
            </a:pPr>
            <a:r>
              <a:rPr lang="en-US" sz="1800" dirty="0" smtClean="0"/>
              <a:t>US – best possible range without frequency hopping</a:t>
            </a:r>
            <a:endParaRPr lang="en-US" sz="1400" dirty="0" smtClean="0"/>
          </a:p>
          <a:p>
            <a:pPr lvl="1" eaLnBrk="1" hangingPunct="1">
              <a:lnSpc>
                <a:spcPct val="110000"/>
              </a:lnSpc>
              <a:spcBef>
                <a:spcPct val="0"/>
              </a:spcBef>
              <a:spcAft>
                <a:spcPts val="600"/>
              </a:spcAft>
            </a:pPr>
            <a:r>
              <a:rPr lang="en-US" sz="1400" dirty="0" smtClean="0"/>
              <a:t>Frequency hopping is not ideal for low power, low duty cycle systems due to the energy spent on synchronizing the hopping. As an alternative, ”digital Modulation” can be used for applications such as remote start, various wireless sensors or as the starting frequency for synchronization in a frequency hopping solution.</a:t>
            </a:r>
          </a:p>
          <a:p>
            <a:pPr lvl="1" eaLnBrk="1" hangingPunct="1">
              <a:lnSpc>
                <a:spcPct val="110000"/>
              </a:lnSpc>
              <a:spcBef>
                <a:spcPct val="0"/>
              </a:spcBef>
              <a:spcAft>
                <a:spcPts val="600"/>
              </a:spcAft>
            </a:pPr>
            <a:r>
              <a:rPr lang="en-US" sz="1400" dirty="0" smtClean="0"/>
              <a:t>Using processing gain, the sensitivity and selectivity/robustness is increased – thus giving improved range.</a:t>
            </a:r>
          </a:p>
        </p:txBody>
      </p:sp>
      <p:sp>
        <p:nvSpPr>
          <p:cNvPr id="258050" name="Rectangle 2"/>
          <p:cNvSpPr>
            <a:spLocks noChangeArrowheads="1"/>
          </p:cNvSpPr>
          <p:nvPr/>
        </p:nvSpPr>
        <p:spPr bwMode="auto">
          <a:xfrm>
            <a:off x="385762" y="0"/>
            <a:ext cx="8758237" cy="1189038"/>
          </a:xfrm>
          <a:prstGeom prst="rect">
            <a:avLst/>
          </a:prstGeom>
          <a:noFill/>
          <a:ln w="9525">
            <a:noFill/>
            <a:miter lim="800000"/>
            <a:headEnd/>
            <a:tailEnd/>
          </a:ln>
        </p:spPr>
        <p:txBody>
          <a:bodyPr anchor="ctr"/>
          <a:lstStyle/>
          <a:p>
            <a:pPr>
              <a:defRPr/>
            </a:pPr>
            <a:r>
              <a:rPr lang="en-US" sz="3200" dirty="0" smtClean="0">
                <a:solidFill>
                  <a:srgbClr val="FF0000"/>
                </a:solidFill>
                <a:effectLst>
                  <a:outerShdw blurRad="38100" dist="38100" dir="2700000" algn="tl">
                    <a:srgbClr val="C0C0C0"/>
                  </a:outerShdw>
                </a:effectLst>
                <a:latin typeface="Arial" pitchFamily="34" charset="0"/>
                <a:cs typeface="Arial" pitchFamily="34" charset="0"/>
              </a:rPr>
              <a:t>Examples</a:t>
            </a:r>
            <a:endParaRPr lang="en-US" sz="3200" dirty="0">
              <a:solidFill>
                <a:srgbClr val="FF0000"/>
              </a:solidFill>
              <a:effectLst>
                <a:outerShdw blurRad="38100" dist="38100" dir="2700000" algn="tl">
                  <a:srgbClr val="C0C0C0"/>
                </a:outerShdw>
              </a:effectLst>
              <a:latin typeface="Arial Narrow"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66713" y="965993"/>
            <a:ext cx="8544676" cy="5327651"/>
          </a:xfrm>
        </p:spPr>
        <p:txBody>
          <a:bodyPr>
            <a:normAutofit lnSpcReduction="10000"/>
          </a:bodyPr>
          <a:lstStyle/>
          <a:p>
            <a:pPr eaLnBrk="1" hangingPunct="1">
              <a:lnSpc>
                <a:spcPct val="110000"/>
              </a:lnSpc>
              <a:spcBef>
                <a:spcPct val="0"/>
              </a:spcBef>
              <a:spcAft>
                <a:spcPts val="600"/>
              </a:spcAft>
            </a:pPr>
            <a:r>
              <a:rPr lang="en-US" sz="1800" dirty="0" smtClean="0"/>
              <a:t>To be “wide enough” to cover 500kHz (6dB limit) in TX, a relatively high data and deviation has to be used:</a:t>
            </a:r>
          </a:p>
          <a:p>
            <a:pPr lvl="1" eaLnBrk="1" hangingPunct="1">
              <a:lnSpc>
                <a:spcPct val="110000"/>
              </a:lnSpc>
              <a:spcBef>
                <a:spcPct val="0"/>
              </a:spcBef>
              <a:spcAft>
                <a:spcPts val="600"/>
              </a:spcAft>
            </a:pPr>
            <a:r>
              <a:rPr lang="en-US" sz="1400" dirty="0" smtClean="0"/>
              <a:t>200kbit/s GFSK, +-180kHz dev</a:t>
            </a:r>
          </a:p>
          <a:p>
            <a:pPr lvl="2" eaLnBrk="1" hangingPunct="1">
              <a:lnSpc>
                <a:spcPct val="110000"/>
              </a:lnSpc>
              <a:spcBef>
                <a:spcPct val="0"/>
              </a:spcBef>
              <a:spcAft>
                <a:spcPts val="600"/>
              </a:spcAft>
            </a:pPr>
            <a:r>
              <a:rPr lang="en-US" sz="1100" dirty="0" smtClean="0"/>
              <a:t>This gives a bandwidth of 514kHz (limit is minimum 500kHz)</a:t>
            </a:r>
          </a:p>
          <a:p>
            <a:pPr lvl="2" eaLnBrk="1" hangingPunct="1">
              <a:lnSpc>
                <a:spcPct val="110000"/>
              </a:lnSpc>
              <a:spcBef>
                <a:spcPct val="0"/>
              </a:spcBef>
              <a:spcAft>
                <a:spcPts val="600"/>
              </a:spcAft>
            </a:pPr>
            <a:r>
              <a:rPr lang="en-US" sz="1100" dirty="0" smtClean="0"/>
              <a:t>With maximum output power (+14dBm) , the Power Spectral Density is +4.8dBm (limit is max +8dBm)</a:t>
            </a:r>
          </a:p>
          <a:p>
            <a:pPr lvl="2" eaLnBrk="1" hangingPunct="1">
              <a:lnSpc>
                <a:spcPct val="110000"/>
              </a:lnSpc>
              <a:spcBef>
                <a:spcPct val="0"/>
              </a:spcBef>
              <a:spcAft>
                <a:spcPts val="600"/>
              </a:spcAft>
            </a:pPr>
            <a:r>
              <a:rPr lang="en-US" sz="1100" dirty="0" smtClean="0"/>
              <a:t>Note that higher output power with an external PA is possible, but then the data rate has to be increased.</a:t>
            </a:r>
            <a:endParaRPr lang="en-US" sz="1400" dirty="0" smtClean="0"/>
          </a:p>
          <a:p>
            <a:pPr eaLnBrk="1" hangingPunct="1">
              <a:lnSpc>
                <a:spcPct val="110000"/>
              </a:lnSpc>
              <a:spcBef>
                <a:spcPct val="0"/>
              </a:spcBef>
              <a:spcAft>
                <a:spcPts val="600"/>
              </a:spcAft>
            </a:pPr>
            <a:r>
              <a:rPr lang="en-US" sz="1800" dirty="0" smtClean="0"/>
              <a:t>CC1200 Sensitivity measurements (555kHz RX BW. 1% BER):</a:t>
            </a:r>
          </a:p>
          <a:p>
            <a:pPr lvl="1" eaLnBrk="1" hangingPunct="1">
              <a:lnSpc>
                <a:spcPct val="110000"/>
              </a:lnSpc>
              <a:spcBef>
                <a:spcPct val="0"/>
              </a:spcBef>
              <a:spcAft>
                <a:spcPts val="600"/>
              </a:spcAft>
            </a:pPr>
            <a:r>
              <a:rPr lang="en-US" sz="1400" dirty="0" smtClean="0"/>
              <a:t>Average performance over 6 CC1200, 868/915MHz EMs, 3V, 25 degrees</a:t>
            </a:r>
          </a:p>
          <a:p>
            <a:pPr lvl="1" eaLnBrk="1" hangingPunct="1">
              <a:lnSpc>
                <a:spcPct val="110000"/>
              </a:lnSpc>
              <a:spcBef>
                <a:spcPct val="0"/>
              </a:spcBef>
              <a:spcAft>
                <a:spcPts val="600"/>
              </a:spcAft>
            </a:pPr>
            <a:r>
              <a:rPr lang="en-US" sz="1400" dirty="0" smtClean="0"/>
              <a:t>No processing gain (“regular” GFSK at 200kbit/s): - 101.5 dBm</a:t>
            </a:r>
          </a:p>
          <a:p>
            <a:pPr lvl="1" eaLnBrk="1" hangingPunct="1">
              <a:lnSpc>
                <a:spcPct val="110000"/>
              </a:lnSpc>
              <a:spcBef>
                <a:spcPct val="0"/>
              </a:spcBef>
              <a:spcAft>
                <a:spcPts val="600"/>
              </a:spcAft>
            </a:pPr>
            <a:r>
              <a:rPr lang="en-US" sz="1400" dirty="0" smtClean="0"/>
              <a:t>With processing gain (4 chips per bit, 50kbit/s): -104.75 dBm – </a:t>
            </a:r>
            <a:r>
              <a:rPr lang="en-US" sz="1400" b="1" dirty="0" smtClean="0"/>
              <a:t>an improvement of 3.25dB</a:t>
            </a:r>
            <a:endParaRPr lang="en-US" sz="1400" dirty="0" smtClean="0"/>
          </a:p>
          <a:p>
            <a:pPr lvl="0"/>
            <a:r>
              <a:rPr lang="en-US" sz="1800" dirty="0" smtClean="0"/>
              <a:t>Link budget comparison:</a:t>
            </a:r>
          </a:p>
          <a:p>
            <a:pPr lvl="1"/>
            <a:r>
              <a:rPr lang="en-US" sz="1400" dirty="0" smtClean="0"/>
              <a:t>Europe (ETSI): 50 kbps. +14 dBm and -110 dBm sensitivity: Link budget = 124 dB</a:t>
            </a:r>
          </a:p>
          <a:p>
            <a:pPr lvl="1"/>
            <a:r>
              <a:rPr lang="en-US" sz="1400" dirty="0" smtClean="0"/>
              <a:t>USA (FCC </a:t>
            </a:r>
            <a:r>
              <a:rPr lang="en-US" sz="1400" dirty="0" smtClean="0"/>
              <a:t>15.247</a:t>
            </a:r>
            <a:r>
              <a:rPr lang="en-US" sz="1400" dirty="0" smtClean="0"/>
              <a:t>): 200 kbps with code gain (50 kbps throughput): +14 dBm and -105 dBm sensitivity. Link budget = 119 dB </a:t>
            </a:r>
          </a:p>
          <a:p>
            <a:pPr lvl="1"/>
            <a:r>
              <a:rPr lang="en-US" sz="1400" dirty="0" smtClean="0"/>
              <a:t>USA (FCC 15.249): 50 kbps. -1.25 dBm (no hopping or digital modulation) and -110 dBm sensitivity. Link budget = 109 dB</a:t>
            </a:r>
          </a:p>
          <a:p>
            <a:pPr lvl="1">
              <a:buNone/>
            </a:pPr>
            <a:endParaRPr lang="en-US" sz="1400" dirty="0" smtClean="0"/>
          </a:p>
          <a:p>
            <a:pPr eaLnBrk="1" hangingPunct="1">
              <a:lnSpc>
                <a:spcPct val="110000"/>
              </a:lnSpc>
              <a:spcBef>
                <a:spcPct val="0"/>
              </a:spcBef>
              <a:spcAft>
                <a:spcPts val="600"/>
              </a:spcAft>
            </a:pPr>
            <a:r>
              <a:rPr lang="en-US" sz="1800" dirty="0" smtClean="0"/>
              <a:t>Digital Modulation (FCC 15.247) gives a </a:t>
            </a:r>
            <a:r>
              <a:rPr lang="en-US" sz="1800" b="1" dirty="0" smtClean="0"/>
              <a:t>10dB increase in link budget </a:t>
            </a:r>
            <a:r>
              <a:rPr lang="en-US" sz="1800" dirty="0" smtClean="0"/>
              <a:t>compared to not using any spread spectrum technology (FCC 15.247) </a:t>
            </a:r>
          </a:p>
          <a:p>
            <a:pPr eaLnBrk="1" hangingPunct="1">
              <a:lnSpc>
                <a:spcPct val="110000"/>
              </a:lnSpc>
              <a:spcBef>
                <a:spcPct val="0"/>
              </a:spcBef>
              <a:spcAft>
                <a:spcPts val="600"/>
              </a:spcAft>
            </a:pPr>
            <a:endParaRPr lang="en-US" sz="1400" dirty="0" smtClean="0"/>
          </a:p>
        </p:txBody>
      </p:sp>
      <p:sp>
        <p:nvSpPr>
          <p:cNvPr id="258050" name="Rectangle 2"/>
          <p:cNvSpPr>
            <a:spLocks noChangeArrowheads="1"/>
          </p:cNvSpPr>
          <p:nvPr/>
        </p:nvSpPr>
        <p:spPr bwMode="auto">
          <a:xfrm>
            <a:off x="385762" y="0"/>
            <a:ext cx="8758237" cy="938463"/>
          </a:xfrm>
          <a:prstGeom prst="rect">
            <a:avLst/>
          </a:prstGeom>
          <a:noFill/>
          <a:ln w="9525">
            <a:noFill/>
            <a:miter lim="800000"/>
            <a:headEnd/>
            <a:tailEnd/>
          </a:ln>
        </p:spPr>
        <p:txBody>
          <a:bodyPr anchor="ctr"/>
          <a:lstStyle/>
          <a:p>
            <a:pPr>
              <a:defRPr/>
            </a:pPr>
            <a:r>
              <a:rPr lang="en-US" sz="2800" dirty="0" smtClean="0">
                <a:solidFill>
                  <a:srgbClr val="FF0000"/>
                </a:solidFill>
                <a:effectLst>
                  <a:outerShdw blurRad="38100" dist="38100" dir="2700000" algn="tl">
                    <a:srgbClr val="C0C0C0"/>
                  </a:outerShdw>
                </a:effectLst>
                <a:latin typeface="Arial" pitchFamily="34" charset="0"/>
                <a:cs typeface="Arial" pitchFamily="34" charset="0"/>
              </a:rPr>
              <a:t>CC1200 performance for “digital modulation” </a:t>
            </a:r>
            <a:endParaRPr lang="en-US" sz="2800" dirty="0">
              <a:solidFill>
                <a:srgbClr val="FF0000"/>
              </a:solidFill>
              <a:effectLst>
                <a:outerShdw blurRad="38100" dist="38100" dir="2700000" algn="tl">
                  <a:srgbClr val="C0C0C0"/>
                </a:outerShdw>
              </a:effectLst>
              <a:latin typeface="Arial Narrow" pitchFamily="34" charset="0"/>
              <a:cs typeface="Arial"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FinalPowerpoint">
  <a:themeElements>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2C05E8E5D4E5A43B4D2E1932D155047" ma:contentTypeVersion="1" ma:contentTypeDescription="Create a new document." ma:contentTypeScope="" ma:versionID="4fcfeaa5dfc7e6f445f1d309e5092bd9">
  <xsd:schema xmlns:xsd="http://www.w3.org/2001/XMLSchema" xmlns:p="http://schemas.microsoft.com/office/2006/metadata/properties" targetNamespace="http://schemas.microsoft.com/office/2006/metadata/properties" ma:root="true" ma:fieldsID="5d34a5e7434f489e7fd53bb0a6d0392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EE9CADFF-6719-494B-8687-EC43E39E9CD7}">
  <ds:schemaRefs>
    <ds:schemaRef ds:uri="http://purl.org/dc/terms/"/>
    <ds:schemaRef ds:uri="http://schemas.microsoft.com/office/2006/documentManagement/types"/>
    <ds:schemaRef ds:uri="http://purl.org/dc/dcmitype/"/>
    <ds:schemaRef ds:uri="http://schemas.microsoft.com/office/2006/metadata/properties"/>
    <ds:schemaRef ds:uri="http://purl.org/dc/elements/1.1/"/>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276BC87-10C5-4D6A-8BE4-E02C1C6457B9}">
  <ds:schemaRefs>
    <ds:schemaRef ds:uri="http://schemas.microsoft.com/sharepoint/v3/contenttype/forms"/>
  </ds:schemaRefs>
</ds:datastoreItem>
</file>

<file path=customXml/itemProps3.xml><?xml version="1.0" encoding="utf-8"?>
<ds:datastoreItem xmlns:ds="http://schemas.openxmlformats.org/officeDocument/2006/customXml" ds:itemID="{9AF81CBC-C842-4F51-86B0-A04AFE2139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FinalPowerpoint</Template>
  <TotalTime>44262</TotalTime>
  <Words>646</Words>
  <Application>Microsoft Office PowerPoint</Application>
  <PresentationFormat>On-screen Show (4:3)</PresentationFormat>
  <Paragraphs>39</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FinalPowerpoint</vt:lpstr>
      <vt:lpstr>High output power under 915 MHz FCC regulations without FHSS</vt:lpstr>
      <vt:lpstr>PowerPoint Presentation</vt:lpstr>
      <vt:lpstr>PowerPoint Presentation</vt:lpstr>
      <vt:lpstr>PowerPoint Presentation</vt:lpstr>
    </vt:vector>
  </TitlesOfParts>
  <Company>Texas Instruments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Line CC1200 update</dc:title>
  <dc:creator>Lassen, Terje</dc:creator>
  <cp:lastModifiedBy>Hellan, Sverre</cp:lastModifiedBy>
  <cp:revision>381</cp:revision>
  <dcterms:created xsi:type="dcterms:W3CDTF">2007-12-19T20:51:45Z</dcterms:created>
  <dcterms:modified xsi:type="dcterms:W3CDTF">2015-06-09T08:05:08Z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0x01010092C05E8E5D4E5A43B4D2E1932D155047</vt:lpwstr>
  </property>
</Properties>
</file>