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2.xml" ContentType="application/vnd.openxmlformats-officedocument.drawingml.chart+xml"/>
  <Override PartName="/ppt/notesSlides/notesSlide26.xml" ContentType="application/vnd.openxmlformats-officedocument.presentationml.notesSlide+xml"/>
  <Override PartName="/ppt/charts/chart3.xml" ContentType="application/vnd.openxmlformats-officedocument.drawingml.chart+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handoutMasterIdLst>
    <p:handoutMasterId r:id="rId38"/>
  </p:handoutMasterIdLst>
  <p:sldIdLst>
    <p:sldId id="273" r:id="rId5"/>
    <p:sldId id="522" r:id="rId6"/>
    <p:sldId id="552" r:id="rId7"/>
    <p:sldId id="524" r:id="rId8"/>
    <p:sldId id="526" r:id="rId9"/>
    <p:sldId id="530" r:id="rId10"/>
    <p:sldId id="525" r:id="rId11"/>
    <p:sldId id="528" r:id="rId12"/>
    <p:sldId id="531" r:id="rId13"/>
    <p:sldId id="532" r:id="rId14"/>
    <p:sldId id="529" r:id="rId15"/>
    <p:sldId id="540" r:id="rId16"/>
    <p:sldId id="541" r:id="rId17"/>
    <p:sldId id="542" r:id="rId18"/>
    <p:sldId id="543" r:id="rId19"/>
    <p:sldId id="544" r:id="rId20"/>
    <p:sldId id="545" r:id="rId21"/>
    <p:sldId id="546" r:id="rId22"/>
    <p:sldId id="547" r:id="rId23"/>
    <p:sldId id="548" r:id="rId24"/>
    <p:sldId id="553" r:id="rId25"/>
    <p:sldId id="549" r:id="rId26"/>
    <p:sldId id="554" r:id="rId27"/>
    <p:sldId id="550" r:id="rId28"/>
    <p:sldId id="551" r:id="rId29"/>
    <p:sldId id="556" r:id="rId30"/>
    <p:sldId id="557" r:id="rId31"/>
    <p:sldId id="558" r:id="rId32"/>
    <p:sldId id="555" r:id="rId33"/>
    <p:sldId id="559" r:id="rId34"/>
    <p:sldId id="561" r:id="rId35"/>
    <p:sldId id="560" r:id="rId36"/>
  </p:sldIdLst>
  <p:sldSz cx="9144000" cy="5143500" type="screen16x9"/>
  <p:notesSz cx="9296400" cy="14770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380895" algn="l" rtl="0" fontAlgn="base">
      <a:spcBef>
        <a:spcPct val="0"/>
      </a:spcBef>
      <a:spcAft>
        <a:spcPct val="0"/>
      </a:spcAft>
      <a:defRPr kern="1200">
        <a:solidFill>
          <a:schemeClr val="tx1"/>
        </a:solidFill>
        <a:latin typeface="Arial" charset="0"/>
        <a:ea typeface="+mn-ea"/>
        <a:cs typeface="+mn-cs"/>
      </a:defRPr>
    </a:lvl2pPr>
    <a:lvl3pPr marL="761790" algn="l" rtl="0" fontAlgn="base">
      <a:spcBef>
        <a:spcPct val="0"/>
      </a:spcBef>
      <a:spcAft>
        <a:spcPct val="0"/>
      </a:spcAft>
      <a:defRPr kern="1200">
        <a:solidFill>
          <a:schemeClr val="tx1"/>
        </a:solidFill>
        <a:latin typeface="Arial" charset="0"/>
        <a:ea typeface="+mn-ea"/>
        <a:cs typeface="+mn-cs"/>
      </a:defRPr>
    </a:lvl3pPr>
    <a:lvl4pPr marL="1142683" algn="l" rtl="0" fontAlgn="base">
      <a:spcBef>
        <a:spcPct val="0"/>
      </a:spcBef>
      <a:spcAft>
        <a:spcPct val="0"/>
      </a:spcAft>
      <a:defRPr kern="1200">
        <a:solidFill>
          <a:schemeClr val="tx1"/>
        </a:solidFill>
        <a:latin typeface="Arial" charset="0"/>
        <a:ea typeface="+mn-ea"/>
        <a:cs typeface="+mn-cs"/>
      </a:defRPr>
    </a:lvl4pPr>
    <a:lvl5pPr marL="1523573" algn="l" rtl="0" fontAlgn="base">
      <a:spcBef>
        <a:spcPct val="0"/>
      </a:spcBef>
      <a:spcAft>
        <a:spcPct val="0"/>
      </a:spcAft>
      <a:defRPr kern="1200">
        <a:solidFill>
          <a:schemeClr val="tx1"/>
        </a:solidFill>
        <a:latin typeface="Arial" charset="0"/>
        <a:ea typeface="+mn-ea"/>
        <a:cs typeface="+mn-cs"/>
      </a:defRPr>
    </a:lvl5pPr>
    <a:lvl6pPr marL="1904467" algn="l" defTabSz="761790" rtl="0" eaLnBrk="1" latinLnBrk="0" hangingPunct="1">
      <a:defRPr kern="1200">
        <a:solidFill>
          <a:schemeClr val="tx1"/>
        </a:solidFill>
        <a:latin typeface="Arial" charset="0"/>
        <a:ea typeface="+mn-ea"/>
        <a:cs typeface="+mn-cs"/>
      </a:defRPr>
    </a:lvl6pPr>
    <a:lvl7pPr marL="2285362" algn="l" defTabSz="761790" rtl="0" eaLnBrk="1" latinLnBrk="0" hangingPunct="1">
      <a:defRPr kern="1200">
        <a:solidFill>
          <a:schemeClr val="tx1"/>
        </a:solidFill>
        <a:latin typeface="Arial" charset="0"/>
        <a:ea typeface="+mn-ea"/>
        <a:cs typeface="+mn-cs"/>
      </a:defRPr>
    </a:lvl7pPr>
    <a:lvl8pPr marL="2666253" algn="l" defTabSz="761790" rtl="0" eaLnBrk="1" latinLnBrk="0" hangingPunct="1">
      <a:defRPr kern="1200">
        <a:solidFill>
          <a:schemeClr val="tx1"/>
        </a:solidFill>
        <a:latin typeface="Arial" charset="0"/>
        <a:ea typeface="+mn-ea"/>
        <a:cs typeface="+mn-cs"/>
      </a:defRPr>
    </a:lvl8pPr>
    <a:lvl9pPr marL="3047146" algn="l" defTabSz="76179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6D19"/>
    <a:srgbClr val="3101FF"/>
    <a:srgbClr val="00FF00"/>
    <a:srgbClr val="FF6600"/>
    <a:srgbClr val="FF0000"/>
    <a:srgbClr val="FFFF00"/>
    <a:srgbClr val="AAAA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93" autoAdjust="0"/>
    <p:restoredTop sz="86648" autoAdjust="0"/>
  </p:normalViewPr>
  <p:slideViewPr>
    <p:cSldViewPr snapToGrid="0">
      <p:cViewPr>
        <p:scale>
          <a:sx n="125" d="100"/>
          <a:sy n="125" d="100"/>
        </p:scale>
        <p:origin x="-1230" y="-282"/>
      </p:cViewPr>
      <p:guideLst>
        <p:guide orient="horz" pos="162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80" d="100"/>
        <a:sy n="180" d="100"/>
      </p:scale>
      <p:origin x="0" y="18408"/>
    </p:cViewPr>
  </p:sorterViewPr>
  <p:notesViewPr>
    <p:cSldViewPr snapToGrid="0">
      <p:cViewPr varScale="1">
        <p:scale>
          <a:sx n="51" d="100"/>
          <a:sy n="51" d="100"/>
        </p:scale>
        <p:origin x="-2850" y="-96"/>
      </p:cViewPr>
      <p:guideLst>
        <p:guide orient="horz" pos="4652"/>
        <p:guide pos="29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rts/_rels/chart1.xml.rels><?xml version="1.0" encoding="UTF-8" standalone="yes"?>
<Relationships xmlns="http://schemas.openxmlformats.org/package/2006/relationships"><Relationship Id="rId1" Type="http://schemas.openxmlformats.org/officeDocument/2006/relationships/oleObject" Target="http://sps09.itg.ti.com/sites/MSPAESW/Shared%20Documents/MSP%20Systems%20Applications/HMI/CapTIvate/New%20folder/SignalConditioningTes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https://sps09.itg.ti.com/sites/MSPAESW/Shared%20Documents/MSP%20Systems%20Applications/HMI/CapTIvate/MSP430FR2633_QILIN/SignalConditioningTes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https://sps09.itg.ti.com/sites/MSPAESW/Shared%20Documents/MSP%20Systems%20Applications/HMI/CapTIvate/MSP430FR2633_QILIN/SignalConditioningTes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8.7292531875006268E-2"/>
          <c:y val="5.3157005308348874E-2"/>
          <c:w val="0.89297298381588641"/>
          <c:h val="0.8181506000146388"/>
        </c:manualLayout>
      </c:layout>
      <c:bar3DChart>
        <c:barDir val="col"/>
        <c:grouping val="clustered"/>
        <c:varyColors val="0"/>
        <c:ser>
          <c:idx val="0"/>
          <c:order val="0"/>
          <c:tx>
            <c:strRef>
              <c:f>[SignalConditioningTest.xlsx]Sheet1!$C$1</c:f>
              <c:strCache>
                <c:ptCount val="1"/>
                <c:pt idx="0">
                  <c:v>Idle</c:v>
                </c:pt>
              </c:strCache>
            </c:strRef>
          </c:tx>
          <c:invertIfNegative val="0"/>
          <c:val>
            <c:numRef>
              <c:f>[SignalConditioningTest.xlsx]Sheet1!$C$2:$C$161</c:f>
              <c:numCache>
                <c:formatCode>General</c:formatCode>
                <c:ptCount val="160"/>
                <c:pt idx="0">
                  <c:v>9</c:v>
                </c:pt>
                <c:pt idx="1">
                  <c:v>13</c:v>
                </c:pt>
                <c:pt idx="2">
                  <c:v>16</c:v>
                </c:pt>
                <c:pt idx="3">
                  <c:v>19</c:v>
                </c:pt>
                <c:pt idx="4">
                  <c:v>22</c:v>
                </c:pt>
                <c:pt idx="5">
                  <c:v>25</c:v>
                </c:pt>
                <c:pt idx="6">
                  <c:v>28</c:v>
                </c:pt>
                <c:pt idx="7">
                  <c:v>31</c:v>
                </c:pt>
                <c:pt idx="8">
                  <c:v>34</c:v>
                </c:pt>
                <c:pt idx="9">
                  <c:v>38</c:v>
                </c:pt>
                <c:pt idx="10">
                  <c:v>41</c:v>
                </c:pt>
                <c:pt idx="11">
                  <c:v>44</c:v>
                </c:pt>
                <c:pt idx="12">
                  <c:v>48</c:v>
                </c:pt>
                <c:pt idx="13">
                  <c:v>51</c:v>
                </c:pt>
                <c:pt idx="14">
                  <c:v>54</c:v>
                </c:pt>
                <c:pt idx="15">
                  <c:v>57</c:v>
                </c:pt>
                <c:pt idx="16">
                  <c:v>61</c:v>
                </c:pt>
                <c:pt idx="17">
                  <c:v>64</c:v>
                </c:pt>
                <c:pt idx="18">
                  <c:v>67</c:v>
                </c:pt>
                <c:pt idx="19">
                  <c:v>70</c:v>
                </c:pt>
                <c:pt idx="20">
                  <c:v>17</c:v>
                </c:pt>
                <c:pt idx="21">
                  <c:v>30</c:v>
                </c:pt>
                <c:pt idx="22">
                  <c:v>42</c:v>
                </c:pt>
                <c:pt idx="23">
                  <c:v>54</c:v>
                </c:pt>
                <c:pt idx="24">
                  <c:v>65</c:v>
                </c:pt>
                <c:pt idx="25">
                  <c:v>77</c:v>
                </c:pt>
                <c:pt idx="26">
                  <c:v>88</c:v>
                </c:pt>
                <c:pt idx="27">
                  <c:v>100</c:v>
                </c:pt>
                <c:pt idx="28">
                  <c:v>110</c:v>
                </c:pt>
                <c:pt idx="29">
                  <c:v>121</c:v>
                </c:pt>
                <c:pt idx="30">
                  <c:v>131</c:v>
                </c:pt>
                <c:pt idx="31">
                  <c:v>142</c:v>
                </c:pt>
                <c:pt idx="32">
                  <c:v>152</c:v>
                </c:pt>
                <c:pt idx="33">
                  <c:v>163</c:v>
                </c:pt>
                <c:pt idx="34">
                  <c:v>173</c:v>
                </c:pt>
                <c:pt idx="35">
                  <c:v>183</c:v>
                </c:pt>
                <c:pt idx="36">
                  <c:v>192</c:v>
                </c:pt>
                <c:pt idx="37">
                  <c:v>203</c:v>
                </c:pt>
                <c:pt idx="38">
                  <c:v>212</c:v>
                </c:pt>
                <c:pt idx="39">
                  <c:v>222</c:v>
                </c:pt>
                <c:pt idx="40">
                  <c:v>32</c:v>
                </c:pt>
                <c:pt idx="41">
                  <c:v>58</c:v>
                </c:pt>
                <c:pt idx="42">
                  <c:v>83</c:v>
                </c:pt>
                <c:pt idx="43">
                  <c:v>107</c:v>
                </c:pt>
                <c:pt idx="44">
                  <c:v>131</c:v>
                </c:pt>
                <c:pt idx="45">
                  <c:v>153</c:v>
                </c:pt>
                <c:pt idx="46">
                  <c:v>175</c:v>
                </c:pt>
                <c:pt idx="47">
                  <c:v>197</c:v>
                </c:pt>
                <c:pt idx="48">
                  <c:v>216</c:v>
                </c:pt>
                <c:pt idx="49">
                  <c:v>236</c:v>
                </c:pt>
                <c:pt idx="50">
                  <c:v>256</c:v>
                </c:pt>
                <c:pt idx="51">
                  <c:v>276</c:v>
                </c:pt>
                <c:pt idx="52">
                  <c:v>296</c:v>
                </c:pt>
                <c:pt idx="53">
                  <c:v>314</c:v>
                </c:pt>
                <c:pt idx="54">
                  <c:v>333</c:v>
                </c:pt>
                <c:pt idx="55">
                  <c:v>350</c:v>
                </c:pt>
                <c:pt idx="56">
                  <c:v>368</c:v>
                </c:pt>
                <c:pt idx="57">
                  <c:v>386</c:v>
                </c:pt>
                <c:pt idx="58">
                  <c:v>403</c:v>
                </c:pt>
                <c:pt idx="59">
                  <c:v>420</c:v>
                </c:pt>
                <c:pt idx="60">
                  <c:v>42</c:v>
                </c:pt>
                <c:pt idx="61">
                  <c:v>75</c:v>
                </c:pt>
                <c:pt idx="62">
                  <c:v>107</c:v>
                </c:pt>
                <c:pt idx="63">
                  <c:v>138</c:v>
                </c:pt>
                <c:pt idx="64">
                  <c:v>167</c:v>
                </c:pt>
                <c:pt idx="65">
                  <c:v>196</c:v>
                </c:pt>
                <c:pt idx="66">
                  <c:v>224</c:v>
                </c:pt>
                <c:pt idx="67">
                  <c:v>250</c:v>
                </c:pt>
                <c:pt idx="68">
                  <c:v>274</c:v>
                </c:pt>
                <c:pt idx="69">
                  <c:v>299</c:v>
                </c:pt>
                <c:pt idx="70">
                  <c:v>324</c:v>
                </c:pt>
                <c:pt idx="71">
                  <c:v>348</c:v>
                </c:pt>
                <c:pt idx="72">
                  <c:v>371</c:v>
                </c:pt>
                <c:pt idx="73">
                  <c:v>394</c:v>
                </c:pt>
                <c:pt idx="74">
                  <c:v>417</c:v>
                </c:pt>
                <c:pt idx="75">
                  <c:v>437</c:v>
                </c:pt>
                <c:pt idx="76">
                  <c:v>459</c:v>
                </c:pt>
                <c:pt idx="77">
                  <c:v>480</c:v>
                </c:pt>
                <c:pt idx="78">
                  <c:v>501</c:v>
                </c:pt>
                <c:pt idx="79">
                  <c:v>521</c:v>
                </c:pt>
                <c:pt idx="80">
                  <c:v>53</c:v>
                </c:pt>
                <c:pt idx="81">
                  <c:v>96</c:v>
                </c:pt>
                <c:pt idx="82">
                  <c:v>136</c:v>
                </c:pt>
                <c:pt idx="83">
                  <c:v>174</c:v>
                </c:pt>
                <c:pt idx="84">
                  <c:v>211</c:v>
                </c:pt>
                <c:pt idx="85">
                  <c:v>246</c:v>
                </c:pt>
                <c:pt idx="86">
                  <c:v>279</c:v>
                </c:pt>
                <c:pt idx="87">
                  <c:v>312</c:v>
                </c:pt>
                <c:pt idx="88">
                  <c:v>340</c:v>
                </c:pt>
                <c:pt idx="89">
                  <c:v>370</c:v>
                </c:pt>
                <c:pt idx="90">
                  <c:v>400</c:v>
                </c:pt>
                <c:pt idx="91">
                  <c:v>429</c:v>
                </c:pt>
                <c:pt idx="92">
                  <c:v>457</c:v>
                </c:pt>
                <c:pt idx="93">
                  <c:v>484</c:v>
                </c:pt>
                <c:pt idx="94">
                  <c:v>510</c:v>
                </c:pt>
                <c:pt idx="95">
                  <c:v>534</c:v>
                </c:pt>
                <c:pt idx="96">
                  <c:v>559</c:v>
                </c:pt>
                <c:pt idx="97">
                  <c:v>584</c:v>
                </c:pt>
                <c:pt idx="98">
                  <c:v>607</c:v>
                </c:pt>
                <c:pt idx="99">
                  <c:v>631</c:v>
                </c:pt>
                <c:pt idx="100">
                  <c:v>63</c:v>
                </c:pt>
                <c:pt idx="101">
                  <c:v>113</c:v>
                </c:pt>
                <c:pt idx="102">
                  <c:v>159</c:v>
                </c:pt>
                <c:pt idx="103">
                  <c:v>203</c:v>
                </c:pt>
                <c:pt idx="104">
                  <c:v>244</c:v>
                </c:pt>
                <c:pt idx="105">
                  <c:v>285</c:v>
                </c:pt>
                <c:pt idx="106">
                  <c:v>323</c:v>
                </c:pt>
                <c:pt idx="107">
                  <c:v>360</c:v>
                </c:pt>
                <c:pt idx="108">
                  <c:v>390</c:v>
                </c:pt>
                <c:pt idx="109">
                  <c:v>425</c:v>
                </c:pt>
                <c:pt idx="110">
                  <c:v>458</c:v>
                </c:pt>
                <c:pt idx="111">
                  <c:v>490</c:v>
                </c:pt>
                <c:pt idx="112">
                  <c:v>520</c:v>
                </c:pt>
                <c:pt idx="113">
                  <c:v>550</c:v>
                </c:pt>
                <c:pt idx="114">
                  <c:v>580</c:v>
                </c:pt>
                <c:pt idx="115">
                  <c:v>606</c:v>
                </c:pt>
                <c:pt idx="116">
                  <c:v>634</c:v>
                </c:pt>
                <c:pt idx="117">
                  <c:v>660</c:v>
                </c:pt>
                <c:pt idx="118">
                  <c:v>686</c:v>
                </c:pt>
                <c:pt idx="119">
                  <c:v>711</c:v>
                </c:pt>
                <c:pt idx="120">
                  <c:v>78</c:v>
                </c:pt>
                <c:pt idx="121">
                  <c:v>139</c:v>
                </c:pt>
                <c:pt idx="122">
                  <c:v>195</c:v>
                </c:pt>
                <c:pt idx="123">
                  <c:v>248</c:v>
                </c:pt>
                <c:pt idx="124">
                  <c:v>298</c:v>
                </c:pt>
                <c:pt idx="125">
                  <c:v>345</c:v>
                </c:pt>
                <c:pt idx="126">
                  <c:v>390</c:v>
                </c:pt>
                <c:pt idx="127">
                  <c:v>433</c:v>
                </c:pt>
                <c:pt idx="128">
                  <c:v>468</c:v>
                </c:pt>
                <c:pt idx="129">
                  <c:v>507</c:v>
                </c:pt>
                <c:pt idx="130">
                  <c:v>545</c:v>
                </c:pt>
                <c:pt idx="131">
                  <c:v>581</c:v>
                </c:pt>
                <c:pt idx="132">
                  <c:v>616</c:v>
                </c:pt>
                <c:pt idx="133">
                  <c:v>650</c:v>
                </c:pt>
                <c:pt idx="134">
                  <c:v>683</c:v>
                </c:pt>
                <c:pt idx="135">
                  <c:v>712</c:v>
                </c:pt>
                <c:pt idx="136">
                  <c:v>742</c:v>
                </c:pt>
                <c:pt idx="137">
                  <c:v>772</c:v>
                </c:pt>
                <c:pt idx="138">
                  <c:v>801</c:v>
                </c:pt>
                <c:pt idx="139">
                  <c:v>829</c:v>
                </c:pt>
                <c:pt idx="140">
                  <c:v>88</c:v>
                </c:pt>
                <c:pt idx="141">
                  <c:v>156</c:v>
                </c:pt>
                <c:pt idx="142">
                  <c:v>217</c:v>
                </c:pt>
                <c:pt idx="143">
                  <c:v>275</c:v>
                </c:pt>
                <c:pt idx="144">
                  <c:v>329</c:v>
                </c:pt>
                <c:pt idx="145">
                  <c:v>380</c:v>
                </c:pt>
                <c:pt idx="146">
                  <c:v>428</c:v>
                </c:pt>
                <c:pt idx="147">
                  <c:v>475</c:v>
                </c:pt>
                <c:pt idx="148">
                  <c:v>511</c:v>
                </c:pt>
                <c:pt idx="149">
                  <c:v>553</c:v>
                </c:pt>
                <c:pt idx="150">
                  <c:v>593</c:v>
                </c:pt>
                <c:pt idx="151">
                  <c:v>632</c:v>
                </c:pt>
                <c:pt idx="152">
                  <c:v>669</c:v>
                </c:pt>
                <c:pt idx="153">
                  <c:v>706</c:v>
                </c:pt>
                <c:pt idx="154">
                  <c:v>740</c:v>
                </c:pt>
                <c:pt idx="155">
                  <c:v>770</c:v>
                </c:pt>
                <c:pt idx="156">
                  <c:v>802</c:v>
                </c:pt>
                <c:pt idx="157">
                  <c:v>833</c:v>
                </c:pt>
                <c:pt idx="158">
                  <c:v>863</c:v>
                </c:pt>
                <c:pt idx="159">
                  <c:v>892</c:v>
                </c:pt>
              </c:numCache>
            </c:numRef>
          </c:val>
        </c:ser>
        <c:ser>
          <c:idx val="1"/>
          <c:order val="1"/>
          <c:tx>
            <c:strRef>
              <c:f>[SignalConditioningTest.xlsx]Sheet1!$D$1</c:f>
              <c:strCache>
                <c:ptCount val="1"/>
                <c:pt idx="0">
                  <c:v>Touched</c:v>
                </c:pt>
              </c:strCache>
            </c:strRef>
          </c:tx>
          <c:invertIfNegative val="0"/>
          <c:val>
            <c:numRef>
              <c:f>[SignalConditioningTest.xlsx]Sheet1!$D$2:$D$161</c:f>
              <c:numCache>
                <c:formatCode>General</c:formatCode>
                <c:ptCount val="160"/>
                <c:pt idx="0">
                  <c:v>9</c:v>
                </c:pt>
                <c:pt idx="1">
                  <c:v>12</c:v>
                </c:pt>
                <c:pt idx="2">
                  <c:v>15</c:v>
                </c:pt>
                <c:pt idx="3">
                  <c:v>18</c:v>
                </c:pt>
                <c:pt idx="4">
                  <c:v>20</c:v>
                </c:pt>
                <c:pt idx="5">
                  <c:v>23</c:v>
                </c:pt>
                <c:pt idx="6">
                  <c:v>26</c:v>
                </c:pt>
                <c:pt idx="7">
                  <c:v>29</c:v>
                </c:pt>
                <c:pt idx="8">
                  <c:v>32</c:v>
                </c:pt>
                <c:pt idx="9">
                  <c:v>35</c:v>
                </c:pt>
                <c:pt idx="10">
                  <c:v>38</c:v>
                </c:pt>
                <c:pt idx="11">
                  <c:v>41</c:v>
                </c:pt>
                <c:pt idx="12">
                  <c:v>44</c:v>
                </c:pt>
                <c:pt idx="13">
                  <c:v>47</c:v>
                </c:pt>
                <c:pt idx="14">
                  <c:v>50</c:v>
                </c:pt>
                <c:pt idx="15">
                  <c:v>53</c:v>
                </c:pt>
                <c:pt idx="16">
                  <c:v>56</c:v>
                </c:pt>
                <c:pt idx="17">
                  <c:v>59</c:v>
                </c:pt>
                <c:pt idx="18">
                  <c:v>62</c:v>
                </c:pt>
                <c:pt idx="19">
                  <c:v>65</c:v>
                </c:pt>
                <c:pt idx="20">
                  <c:v>17</c:v>
                </c:pt>
                <c:pt idx="21">
                  <c:v>28</c:v>
                </c:pt>
                <c:pt idx="22">
                  <c:v>39</c:v>
                </c:pt>
                <c:pt idx="23">
                  <c:v>50</c:v>
                </c:pt>
                <c:pt idx="24">
                  <c:v>60</c:v>
                </c:pt>
                <c:pt idx="25">
                  <c:v>71</c:v>
                </c:pt>
                <c:pt idx="26">
                  <c:v>82</c:v>
                </c:pt>
                <c:pt idx="27">
                  <c:v>92</c:v>
                </c:pt>
                <c:pt idx="28">
                  <c:v>102</c:v>
                </c:pt>
                <c:pt idx="29">
                  <c:v>112</c:v>
                </c:pt>
                <c:pt idx="30">
                  <c:v>121</c:v>
                </c:pt>
                <c:pt idx="31">
                  <c:v>131</c:v>
                </c:pt>
                <c:pt idx="32">
                  <c:v>141</c:v>
                </c:pt>
                <c:pt idx="33">
                  <c:v>151</c:v>
                </c:pt>
                <c:pt idx="34">
                  <c:v>160</c:v>
                </c:pt>
                <c:pt idx="35">
                  <c:v>169</c:v>
                </c:pt>
                <c:pt idx="36">
                  <c:v>178</c:v>
                </c:pt>
                <c:pt idx="37">
                  <c:v>187</c:v>
                </c:pt>
                <c:pt idx="38">
                  <c:v>197</c:v>
                </c:pt>
                <c:pt idx="39">
                  <c:v>206</c:v>
                </c:pt>
                <c:pt idx="40">
                  <c:v>30</c:v>
                </c:pt>
                <c:pt idx="41">
                  <c:v>54</c:v>
                </c:pt>
                <c:pt idx="42">
                  <c:v>77</c:v>
                </c:pt>
                <c:pt idx="43">
                  <c:v>99</c:v>
                </c:pt>
                <c:pt idx="44">
                  <c:v>121</c:v>
                </c:pt>
                <c:pt idx="45">
                  <c:v>142</c:v>
                </c:pt>
                <c:pt idx="46">
                  <c:v>162</c:v>
                </c:pt>
                <c:pt idx="47">
                  <c:v>182</c:v>
                </c:pt>
                <c:pt idx="48">
                  <c:v>200</c:v>
                </c:pt>
                <c:pt idx="49">
                  <c:v>219</c:v>
                </c:pt>
                <c:pt idx="50">
                  <c:v>238</c:v>
                </c:pt>
                <c:pt idx="51">
                  <c:v>256</c:v>
                </c:pt>
                <c:pt idx="52">
                  <c:v>274</c:v>
                </c:pt>
                <c:pt idx="53">
                  <c:v>292</c:v>
                </c:pt>
                <c:pt idx="54">
                  <c:v>310</c:v>
                </c:pt>
                <c:pt idx="55">
                  <c:v>326</c:v>
                </c:pt>
                <c:pt idx="56">
                  <c:v>343</c:v>
                </c:pt>
                <c:pt idx="57">
                  <c:v>359</c:v>
                </c:pt>
                <c:pt idx="58">
                  <c:v>375</c:v>
                </c:pt>
                <c:pt idx="59">
                  <c:v>391</c:v>
                </c:pt>
                <c:pt idx="60">
                  <c:v>38</c:v>
                </c:pt>
                <c:pt idx="61">
                  <c:v>69</c:v>
                </c:pt>
                <c:pt idx="62">
                  <c:v>99</c:v>
                </c:pt>
                <c:pt idx="63">
                  <c:v>127</c:v>
                </c:pt>
                <c:pt idx="64">
                  <c:v>155</c:v>
                </c:pt>
                <c:pt idx="65">
                  <c:v>181</c:v>
                </c:pt>
                <c:pt idx="66">
                  <c:v>207</c:v>
                </c:pt>
                <c:pt idx="67">
                  <c:v>232</c:v>
                </c:pt>
                <c:pt idx="68">
                  <c:v>254</c:v>
                </c:pt>
                <c:pt idx="69">
                  <c:v>278</c:v>
                </c:pt>
                <c:pt idx="70">
                  <c:v>301</c:v>
                </c:pt>
                <c:pt idx="71">
                  <c:v>324</c:v>
                </c:pt>
                <c:pt idx="72">
                  <c:v>346</c:v>
                </c:pt>
                <c:pt idx="73">
                  <c:v>367</c:v>
                </c:pt>
                <c:pt idx="74">
                  <c:v>388</c:v>
                </c:pt>
                <c:pt idx="75">
                  <c:v>408</c:v>
                </c:pt>
                <c:pt idx="76">
                  <c:v>428</c:v>
                </c:pt>
                <c:pt idx="77">
                  <c:v>448</c:v>
                </c:pt>
                <c:pt idx="78">
                  <c:v>468</c:v>
                </c:pt>
                <c:pt idx="79">
                  <c:v>486</c:v>
                </c:pt>
                <c:pt idx="80">
                  <c:v>49</c:v>
                </c:pt>
                <c:pt idx="81">
                  <c:v>88</c:v>
                </c:pt>
                <c:pt idx="82">
                  <c:v>125</c:v>
                </c:pt>
                <c:pt idx="83">
                  <c:v>161</c:v>
                </c:pt>
                <c:pt idx="84">
                  <c:v>195</c:v>
                </c:pt>
                <c:pt idx="85">
                  <c:v>227</c:v>
                </c:pt>
                <c:pt idx="86">
                  <c:v>259</c:v>
                </c:pt>
                <c:pt idx="87">
                  <c:v>290</c:v>
                </c:pt>
                <c:pt idx="88">
                  <c:v>316</c:v>
                </c:pt>
                <c:pt idx="89">
                  <c:v>345</c:v>
                </c:pt>
                <c:pt idx="90">
                  <c:v>372</c:v>
                </c:pt>
                <c:pt idx="91">
                  <c:v>400</c:v>
                </c:pt>
                <c:pt idx="92">
                  <c:v>426</c:v>
                </c:pt>
                <c:pt idx="93">
                  <c:v>452</c:v>
                </c:pt>
                <c:pt idx="94">
                  <c:v>477</c:v>
                </c:pt>
                <c:pt idx="95">
                  <c:v>499</c:v>
                </c:pt>
                <c:pt idx="96">
                  <c:v>524</c:v>
                </c:pt>
                <c:pt idx="97">
                  <c:v>547</c:v>
                </c:pt>
                <c:pt idx="98">
                  <c:v>569</c:v>
                </c:pt>
                <c:pt idx="99">
                  <c:v>592</c:v>
                </c:pt>
                <c:pt idx="100">
                  <c:v>58</c:v>
                </c:pt>
                <c:pt idx="101">
                  <c:v>104</c:v>
                </c:pt>
                <c:pt idx="102">
                  <c:v>146</c:v>
                </c:pt>
                <c:pt idx="103">
                  <c:v>188</c:v>
                </c:pt>
                <c:pt idx="104">
                  <c:v>226</c:v>
                </c:pt>
                <c:pt idx="105">
                  <c:v>264</c:v>
                </c:pt>
                <c:pt idx="106">
                  <c:v>300</c:v>
                </c:pt>
                <c:pt idx="107">
                  <c:v>334</c:v>
                </c:pt>
                <c:pt idx="108">
                  <c:v>363</c:v>
                </c:pt>
                <c:pt idx="109">
                  <c:v>396</c:v>
                </c:pt>
                <c:pt idx="110">
                  <c:v>427</c:v>
                </c:pt>
                <c:pt idx="111">
                  <c:v>457</c:v>
                </c:pt>
                <c:pt idx="112">
                  <c:v>486</c:v>
                </c:pt>
                <c:pt idx="113">
                  <c:v>515</c:v>
                </c:pt>
                <c:pt idx="114">
                  <c:v>543</c:v>
                </c:pt>
                <c:pt idx="115">
                  <c:v>568</c:v>
                </c:pt>
                <c:pt idx="116">
                  <c:v>594</c:v>
                </c:pt>
                <c:pt idx="117">
                  <c:v>620</c:v>
                </c:pt>
                <c:pt idx="118">
                  <c:v>645</c:v>
                </c:pt>
                <c:pt idx="119">
                  <c:v>669</c:v>
                </c:pt>
                <c:pt idx="120">
                  <c:v>72</c:v>
                </c:pt>
                <c:pt idx="121">
                  <c:v>128</c:v>
                </c:pt>
                <c:pt idx="122">
                  <c:v>180</c:v>
                </c:pt>
                <c:pt idx="123">
                  <c:v>230</c:v>
                </c:pt>
                <c:pt idx="124">
                  <c:v>276</c:v>
                </c:pt>
                <c:pt idx="125">
                  <c:v>320</c:v>
                </c:pt>
                <c:pt idx="126">
                  <c:v>362</c:v>
                </c:pt>
                <c:pt idx="127">
                  <c:v>403</c:v>
                </c:pt>
                <c:pt idx="128">
                  <c:v>436</c:v>
                </c:pt>
                <c:pt idx="129">
                  <c:v>474</c:v>
                </c:pt>
                <c:pt idx="130">
                  <c:v>510</c:v>
                </c:pt>
                <c:pt idx="131">
                  <c:v>544</c:v>
                </c:pt>
                <c:pt idx="132">
                  <c:v>578</c:v>
                </c:pt>
                <c:pt idx="133">
                  <c:v>610</c:v>
                </c:pt>
                <c:pt idx="134">
                  <c:v>641</c:v>
                </c:pt>
                <c:pt idx="135">
                  <c:v>670</c:v>
                </c:pt>
                <c:pt idx="136">
                  <c:v>699</c:v>
                </c:pt>
                <c:pt idx="137">
                  <c:v>728</c:v>
                </c:pt>
                <c:pt idx="138">
                  <c:v>754</c:v>
                </c:pt>
                <c:pt idx="139">
                  <c:v>782</c:v>
                </c:pt>
                <c:pt idx="140">
                  <c:v>81</c:v>
                </c:pt>
                <c:pt idx="141">
                  <c:v>143</c:v>
                </c:pt>
                <c:pt idx="142">
                  <c:v>201</c:v>
                </c:pt>
                <c:pt idx="143">
                  <c:v>254</c:v>
                </c:pt>
                <c:pt idx="144">
                  <c:v>305</c:v>
                </c:pt>
                <c:pt idx="145">
                  <c:v>353</c:v>
                </c:pt>
                <c:pt idx="146">
                  <c:v>399</c:v>
                </c:pt>
                <c:pt idx="147">
                  <c:v>442</c:v>
                </c:pt>
                <c:pt idx="148">
                  <c:v>477</c:v>
                </c:pt>
                <c:pt idx="149">
                  <c:v>518</c:v>
                </c:pt>
                <c:pt idx="150">
                  <c:v>556</c:v>
                </c:pt>
                <c:pt idx="151">
                  <c:v>593</c:v>
                </c:pt>
                <c:pt idx="152">
                  <c:v>629</c:v>
                </c:pt>
                <c:pt idx="153">
                  <c:v>663</c:v>
                </c:pt>
                <c:pt idx="154">
                  <c:v>696</c:v>
                </c:pt>
                <c:pt idx="155">
                  <c:v>725</c:v>
                </c:pt>
                <c:pt idx="156">
                  <c:v>757</c:v>
                </c:pt>
                <c:pt idx="157">
                  <c:v>786</c:v>
                </c:pt>
                <c:pt idx="158">
                  <c:v>816</c:v>
                </c:pt>
                <c:pt idx="159">
                  <c:v>845</c:v>
                </c:pt>
              </c:numCache>
            </c:numRef>
          </c:val>
        </c:ser>
        <c:dLbls>
          <c:showLegendKey val="0"/>
          <c:showVal val="0"/>
          <c:showCatName val="0"/>
          <c:showSerName val="0"/>
          <c:showPercent val="0"/>
          <c:showBubbleSize val="0"/>
        </c:dLbls>
        <c:gapWidth val="150"/>
        <c:shape val="box"/>
        <c:axId val="96200576"/>
        <c:axId val="115236864"/>
        <c:axId val="0"/>
      </c:bar3DChart>
      <c:catAx>
        <c:axId val="96200576"/>
        <c:scaling>
          <c:orientation val="minMax"/>
        </c:scaling>
        <c:delete val="0"/>
        <c:axPos val="b"/>
        <c:title>
          <c:tx>
            <c:rich>
              <a:bodyPr/>
              <a:lstStyle/>
              <a:p>
                <a:pPr>
                  <a:defRPr/>
                </a:pPr>
                <a:r>
                  <a:rPr lang="en-US" dirty="0" smtClean="0"/>
                  <a:t>Coarse and Fine Gain Sweep</a:t>
                </a:r>
                <a:endParaRPr lang="en-US" dirty="0"/>
              </a:p>
            </c:rich>
          </c:tx>
          <c:layout/>
          <c:overlay val="0"/>
        </c:title>
        <c:majorTickMark val="none"/>
        <c:minorTickMark val="none"/>
        <c:tickLblPos val="none"/>
        <c:crossAx val="115236864"/>
        <c:crosses val="autoZero"/>
        <c:auto val="1"/>
        <c:lblAlgn val="ctr"/>
        <c:lblOffset val="100"/>
        <c:noMultiLvlLbl val="0"/>
      </c:catAx>
      <c:valAx>
        <c:axId val="115236864"/>
        <c:scaling>
          <c:orientation val="minMax"/>
        </c:scaling>
        <c:delete val="0"/>
        <c:axPos val="l"/>
        <c:title>
          <c:tx>
            <c:rich>
              <a:bodyPr rot="-5400000" vert="horz"/>
              <a:lstStyle/>
              <a:p>
                <a:pPr>
                  <a:defRPr/>
                </a:pPr>
                <a:r>
                  <a:rPr lang="en-US" dirty="0" smtClean="0"/>
                  <a:t>Result</a:t>
                </a:r>
                <a:endParaRPr lang="en-US" dirty="0"/>
              </a:p>
            </c:rich>
          </c:tx>
          <c:layout/>
          <c:overlay val="0"/>
        </c:title>
        <c:numFmt formatCode="General" sourceLinked="1"/>
        <c:majorTickMark val="out"/>
        <c:minorTickMark val="none"/>
        <c:tickLblPos val="nextTo"/>
        <c:crossAx val="96200576"/>
        <c:crosses val="autoZero"/>
        <c:crossBetween val="between"/>
      </c:valAx>
    </c:plotArea>
    <c:legend>
      <c:legendPos val="t"/>
      <c:layout>
        <c:manualLayout>
          <c:xMode val="edge"/>
          <c:yMode val="edge"/>
          <c:x val="0.40291332973300248"/>
          <c:y val="3.6855024971455895E-2"/>
          <c:w val="0.1941731992706858"/>
          <c:h val="7.8934886553913286E-2"/>
        </c:manualLayout>
      </c:layout>
      <c:overlay val="0"/>
    </c:legend>
    <c:plotVisOnly val="1"/>
    <c:dispBlanksAs val="gap"/>
    <c:showDLblsOverMax val="0"/>
  </c:chart>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7.6114892898103317E-2"/>
          <c:y val="5.8408380090213277E-2"/>
          <c:w val="0.91235745131777068"/>
          <c:h val="0.78477179499269178"/>
        </c:manualLayout>
      </c:layout>
      <c:bar3DChart>
        <c:barDir val="col"/>
        <c:grouping val="clustered"/>
        <c:varyColors val="0"/>
        <c:ser>
          <c:idx val="0"/>
          <c:order val="0"/>
          <c:tx>
            <c:strRef>
              <c:f>[SignalConditioningTest.xlsx]Sheet2!$D$1</c:f>
              <c:strCache>
                <c:ptCount val="1"/>
                <c:pt idx="0">
                  <c:v>Idle</c:v>
                </c:pt>
              </c:strCache>
            </c:strRef>
          </c:tx>
          <c:invertIfNegative val="0"/>
          <c:val>
            <c:numRef>
              <c:f>[SignalConditioningTest.xlsx]Sheet2!$D$2:$D$168</c:f>
              <c:numCache>
                <c:formatCode>General</c:formatCode>
                <c:ptCount val="167"/>
                <c:pt idx="0">
                  <c:v>102</c:v>
                </c:pt>
                <c:pt idx="1">
                  <c:v>105</c:v>
                </c:pt>
                <c:pt idx="2">
                  <c:v>106</c:v>
                </c:pt>
                <c:pt idx="3">
                  <c:v>107</c:v>
                </c:pt>
                <c:pt idx="4">
                  <c:v>107</c:v>
                </c:pt>
                <c:pt idx="5">
                  <c:v>108</c:v>
                </c:pt>
                <c:pt idx="6">
                  <c:v>109</c:v>
                </c:pt>
                <c:pt idx="7">
                  <c:v>110</c:v>
                </c:pt>
                <c:pt idx="8">
                  <c:v>110</c:v>
                </c:pt>
                <c:pt idx="9">
                  <c:v>111</c:v>
                </c:pt>
                <c:pt idx="10">
                  <c:v>112</c:v>
                </c:pt>
                <c:pt idx="11">
                  <c:v>113</c:v>
                </c:pt>
                <c:pt idx="12">
                  <c:v>114</c:v>
                </c:pt>
                <c:pt idx="13">
                  <c:v>115</c:v>
                </c:pt>
                <c:pt idx="14">
                  <c:v>115</c:v>
                </c:pt>
                <c:pt idx="15">
                  <c:v>116</c:v>
                </c:pt>
                <c:pt idx="16">
                  <c:v>117</c:v>
                </c:pt>
                <c:pt idx="17">
                  <c:v>117</c:v>
                </c:pt>
                <c:pt idx="18">
                  <c:v>118</c:v>
                </c:pt>
                <c:pt idx="19">
                  <c:v>119</c:v>
                </c:pt>
                <c:pt idx="20">
                  <c:v>120</c:v>
                </c:pt>
                <c:pt idx="21">
                  <c:v>121</c:v>
                </c:pt>
                <c:pt idx="22">
                  <c:v>122</c:v>
                </c:pt>
                <c:pt idx="23">
                  <c:v>123</c:v>
                </c:pt>
                <c:pt idx="24">
                  <c:v>124</c:v>
                </c:pt>
                <c:pt idx="25">
                  <c:v>125</c:v>
                </c:pt>
                <c:pt idx="26">
                  <c:v>126</c:v>
                </c:pt>
                <c:pt idx="27">
                  <c:v>127</c:v>
                </c:pt>
                <c:pt idx="28">
                  <c:v>127</c:v>
                </c:pt>
                <c:pt idx="29">
                  <c:v>129</c:v>
                </c:pt>
                <c:pt idx="30">
                  <c:v>130</c:v>
                </c:pt>
                <c:pt idx="31">
                  <c:v>131</c:v>
                </c:pt>
                <c:pt idx="32">
                  <c:v>131</c:v>
                </c:pt>
                <c:pt idx="33">
                  <c:v>132</c:v>
                </c:pt>
                <c:pt idx="34">
                  <c:v>133</c:v>
                </c:pt>
                <c:pt idx="35">
                  <c:v>134</c:v>
                </c:pt>
                <c:pt idx="36">
                  <c:v>135</c:v>
                </c:pt>
                <c:pt idx="37">
                  <c:v>136</c:v>
                </c:pt>
                <c:pt idx="38">
                  <c:v>138</c:v>
                </c:pt>
                <c:pt idx="39">
                  <c:v>139</c:v>
                </c:pt>
                <c:pt idx="40">
                  <c:v>139</c:v>
                </c:pt>
                <c:pt idx="41">
                  <c:v>140</c:v>
                </c:pt>
                <c:pt idx="42">
                  <c:v>142</c:v>
                </c:pt>
                <c:pt idx="43">
                  <c:v>143</c:v>
                </c:pt>
                <c:pt idx="44">
                  <c:v>144</c:v>
                </c:pt>
                <c:pt idx="45">
                  <c:v>146</c:v>
                </c:pt>
                <c:pt idx="46">
                  <c:v>147</c:v>
                </c:pt>
                <c:pt idx="47">
                  <c:v>149</c:v>
                </c:pt>
                <c:pt idx="48">
                  <c:v>148</c:v>
                </c:pt>
                <c:pt idx="49">
                  <c:v>150</c:v>
                </c:pt>
                <c:pt idx="50">
                  <c:v>151</c:v>
                </c:pt>
                <c:pt idx="51">
                  <c:v>153</c:v>
                </c:pt>
                <c:pt idx="52">
                  <c:v>154</c:v>
                </c:pt>
                <c:pt idx="53">
                  <c:v>155</c:v>
                </c:pt>
                <c:pt idx="54">
                  <c:v>157</c:v>
                </c:pt>
                <c:pt idx="55">
                  <c:v>159</c:v>
                </c:pt>
                <c:pt idx="56">
                  <c:v>159</c:v>
                </c:pt>
                <c:pt idx="57">
                  <c:v>161</c:v>
                </c:pt>
                <c:pt idx="58">
                  <c:v>163</c:v>
                </c:pt>
                <c:pt idx="59">
                  <c:v>164</c:v>
                </c:pt>
                <c:pt idx="60">
                  <c:v>165</c:v>
                </c:pt>
                <c:pt idx="61">
                  <c:v>167</c:v>
                </c:pt>
                <c:pt idx="62">
                  <c:v>169</c:v>
                </c:pt>
                <c:pt idx="63">
                  <c:v>171</c:v>
                </c:pt>
                <c:pt idx="64">
                  <c:v>169</c:v>
                </c:pt>
                <c:pt idx="65">
                  <c:v>170</c:v>
                </c:pt>
                <c:pt idx="66">
                  <c:v>172</c:v>
                </c:pt>
                <c:pt idx="67">
                  <c:v>174</c:v>
                </c:pt>
                <c:pt idx="68">
                  <c:v>175</c:v>
                </c:pt>
                <c:pt idx="69">
                  <c:v>177</c:v>
                </c:pt>
                <c:pt idx="70">
                  <c:v>179</c:v>
                </c:pt>
                <c:pt idx="71">
                  <c:v>181</c:v>
                </c:pt>
                <c:pt idx="72">
                  <c:v>182</c:v>
                </c:pt>
                <c:pt idx="73">
                  <c:v>184</c:v>
                </c:pt>
                <c:pt idx="74">
                  <c:v>186</c:v>
                </c:pt>
                <c:pt idx="75">
                  <c:v>189</c:v>
                </c:pt>
                <c:pt idx="76">
                  <c:v>190</c:v>
                </c:pt>
                <c:pt idx="77">
                  <c:v>192</c:v>
                </c:pt>
                <c:pt idx="78">
                  <c:v>195</c:v>
                </c:pt>
                <c:pt idx="79">
                  <c:v>197</c:v>
                </c:pt>
                <c:pt idx="80">
                  <c:v>197</c:v>
                </c:pt>
                <c:pt idx="81">
                  <c:v>199</c:v>
                </c:pt>
                <c:pt idx="82">
                  <c:v>202</c:v>
                </c:pt>
                <c:pt idx="83">
                  <c:v>204</c:v>
                </c:pt>
                <c:pt idx="84">
                  <c:v>206</c:v>
                </c:pt>
                <c:pt idx="85">
                  <c:v>209</c:v>
                </c:pt>
                <c:pt idx="86">
                  <c:v>211</c:v>
                </c:pt>
                <c:pt idx="87">
                  <c:v>214</c:v>
                </c:pt>
                <c:pt idx="88">
                  <c:v>215</c:v>
                </c:pt>
                <c:pt idx="89">
                  <c:v>218</c:v>
                </c:pt>
                <c:pt idx="90">
                  <c:v>220</c:v>
                </c:pt>
                <c:pt idx="91">
                  <c:v>224</c:v>
                </c:pt>
                <c:pt idx="92">
                  <c:v>226</c:v>
                </c:pt>
                <c:pt idx="93">
                  <c:v>229</c:v>
                </c:pt>
                <c:pt idx="94">
                  <c:v>232</c:v>
                </c:pt>
                <c:pt idx="95">
                  <c:v>235</c:v>
                </c:pt>
                <c:pt idx="96">
                  <c:v>233</c:v>
                </c:pt>
                <c:pt idx="97">
                  <c:v>237</c:v>
                </c:pt>
                <c:pt idx="98">
                  <c:v>240</c:v>
                </c:pt>
                <c:pt idx="99">
                  <c:v>243</c:v>
                </c:pt>
                <c:pt idx="100">
                  <c:v>246</c:v>
                </c:pt>
                <c:pt idx="101">
                  <c:v>250</c:v>
                </c:pt>
                <c:pt idx="102">
                  <c:v>253</c:v>
                </c:pt>
                <c:pt idx="103">
                  <c:v>257</c:v>
                </c:pt>
                <c:pt idx="104">
                  <c:v>259</c:v>
                </c:pt>
                <c:pt idx="105">
                  <c:v>263</c:v>
                </c:pt>
                <c:pt idx="106">
                  <c:v>266</c:v>
                </c:pt>
                <c:pt idx="107">
                  <c:v>271</c:v>
                </c:pt>
                <c:pt idx="108">
                  <c:v>274</c:v>
                </c:pt>
                <c:pt idx="109">
                  <c:v>278</c:v>
                </c:pt>
                <c:pt idx="110">
                  <c:v>282</c:v>
                </c:pt>
                <c:pt idx="111">
                  <c:v>287</c:v>
                </c:pt>
                <c:pt idx="112">
                  <c:v>287</c:v>
                </c:pt>
                <c:pt idx="113">
                  <c:v>292</c:v>
                </c:pt>
                <c:pt idx="114">
                  <c:v>296</c:v>
                </c:pt>
                <c:pt idx="115">
                  <c:v>302</c:v>
                </c:pt>
                <c:pt idx="116">
                  <c:v>306</c:v>
                </c:pt>
                <c:pt idx="117">
                  <c:v>311</c:v>
                </c:pt>
                <c:pt idx="118">
                  <c:v>316</c:v>
                </c:pt>
                <c:pt idx="119">
                  <c:v>322</c:v>
                </c:pt>
                <c:pt idx="120">
                  <c:v>325</c:v>
                </c:pt>
                <c:pt idx="121">
                  <c:v>332</c:v>
                </c:pt>
                <c:pt idx="122">
                  <c:v>337</c:v>
                </c:pt>
                <c:pt idx="123">
                  <c:v>344</c:v>
                </c:pt>
                <c:pt idx="124">
                  <c:v>348</c:v>
                </c:pt>
                <c:pt idx="125">
                  <c:v>356</c:v>
                </c:pt>
                <c:pt idx="126">
                  <c:v>362</c:v>
                </c:pt>
                <c:pt idx="127">
                  <c:v>371</c:v>
                </c:pt>
                <c:pt idx="128">
                  <c:v>361</c:v>
                </c:pt>
                <c:pt idx="129">
                  <c:v>369</c:v>
                </c:pt>
                <c:pt idx="130">
                  <c:v>377</c:v>
                </c:pt>
                <c:pt idx="131">
                  <c:v>385</c:v>
                </c:pt>
                <c:pt idx="132">
                  <c:v>391</c:v>
                </c:pt>
                <c:pt idx="133">
                  <c:v>400</c:v>
                </c:pt>
                <c:pt idx="134">
                  <c:v>409</c:v>
                </c:pt>
                <c:pt idx="135">
                  <c:v>419</c:v>
                </c:pt>
                <c:pt idx="136">
                  <c:v>423</c:v>
                </c:pt>
                <c:pt idx="137">
                  <c:v>434</c:v>
                </c:pt>
                <c:pt idx="138">
                  <c:v>443</c:v>
                </c:pt>
                <c:pt idx="139">
                  <c:v>455</c:v>
                </c:pt>
                <c:pt idx="140">
                  <c:v>463</c:v>
                </c:pt>
                <c:pt idx="141">
                  <c:v>475</c:v>
                </c:pt>
                <c:pt idx="142">
                  <c:v>487</c:v>
                </c:pt>
                <c:pt idx="143">
                  <c:v>502</c:v>
                </c:pt>
                <c:pt idx="144">
                  <c:v>499</c:v>
                </c:pt>
                <c:pt idx="145">
                  <c:v>515</c:v>
                </c:pt>
                <c:pt idx="146">
                  <c:v>528</c:v>
                </c:pt>
                <c:pt idx="147">
                  <c:v>545</c:v>
                </c:pt>
                <c:pt idx="148">
                  <c:v>557</c:v>
                </c:pt>
                <c:pt idx="149">
                  <c:v>576</c:v>
                </c:pt>
                <c:pt idx="150">
                  <c:v>591</c:v>
                </c:pt>
                <c:pt idx="151">
                  <c:v>613</c:v>
                </c:pt>
                <c:pt idx="152">
                  <c:v>620</c:v>
                </c:pt>
                <c:pt idx="153">
                  <c:v>644</c:v>
                </c:pt>
                <c:pt idx="154">
                  <c:v>665</c:v>
                </c:pt>
                <c:pt idx="155">
                  <c:v>691</c:v>
                </c:pt>
                <c:pt idx="156">
                  <c:v>710</c:v>
                </c:pt>
                <c:pt idx="157">
                  <c:v>742</c:v>
                </c:pt>
                <c:pt idx="158">
                  <c:v>769</c:v>
                </c:pt>
                <c:pt idx="159">
                  <c:v>806</c:v>
                </c:pt>
                <c:pt idx="160">
                  <c:v>767</c:v>
                </c:pt>
                <c:pt idx="161">
                  <c:v>805</c:v>
                </c:pt>
                <c:pt idx="162">
                  <c:v>838</c:v>
                </c:pt>
                <c:pt idx="163">
                  <c:v>882</c:v>
                </c:pt>
                <c:pt idx="164">
                  <c:v>910</c:v>
                </c:pt>
                <c:pt idx="165">
                  <c:v>962</c:v>
                </c:pt>
                <c:pt idx="166">
                  <c:v>1006</c:v>
                </c:pt>
              </c:numCache>
            </c:numRef>
          </c:val>
        </c:ser>
        <c:ser>
          <c:idx val="1"/>
          <c:order val="1"/>
          <c:tx>
            <c:strRef>
              <c:f>[SignalConditioningTest.xlsx]Sheet2!$E$1</c:f>
              <c:strCache>
                <c:ptCount val="1"/>
                <c:pt idx="0">
                  <c:v>Touched</c:v>
                </c:pt>
              </c:strCache>
            </c:strRef>
          </c:tx>
          <c:invertIfNegative val="0"/>
          <c:val>
            <c:numRef>
              <c:f>[SignalConditioningTest.xlsx]Sheet2!$E$2:$E$168</c:f>
              <c:numCache>
                <c:formatCode>General</c:formatCode>
                <c:ptCount val="167"/>
                <c:pt idx="0">
                  <c:v>94</c:v>
                </c:pt>
                <c:pt idx="1">
                  <c:v>97</c:v>
                </c:pt>
                <c:pt idx="2">
                  <c:v>98</c:v>
                </c:pt>
                <c:pt idx="3">
                  <c:v>98</c:v>
                </c:pt>
                <c:pt idx="4">
                  <c:v>99</c:v>
                </c:pt>
                <c:pt idx="5">
                  <c:v>100</c:v>
                </c:pt>
                <c:pt idx="6">
                  <c:v>100</c:v>
                </c:pt>
                <c:pt idx="7">
                  <c:v>101</c:v>
                </c:pt>
                <c:pt idx="8">
                  <c:v>101</c:v>
                </c:pt>
                <c:pt idx="9">
                  <c:v>102</c:v>
                </c:pt>
                <c:pt idx="10">
                  <c:v>103</c:v>
                </c:pt>
                <c:pt idx="11">
                  <c:v>104</c:v>
                </c:pt>
                <c:pt idx="12">
                  <c:v>104</c:v>
                </c:pt>
                <c:pt idx="13">
                  <c:v>105</c:v>
                </c:pt>
                <c:pt idx="14">
                  <c:v>106</c:v>
                </c:pt>
                <c:pt idx="15">
                  <c:v>106</c:v>
                </c:pt>
                <c:pt idx="16">
                  <c:v>107</c:v>
                </c:pt>
                <c:pt idx="17">
                  <c:v>107</c:v>
                </c:pt>
                <c:pt idx="18">
                  <c:v>108</c:v>
                </c:pt>
                <c:pt idx="19">
                  <c:v>109</c:v>
                </c:pt>
                <c:pt idx="20">
                  <c:v>110</c:v>
                </c:pt>
                <c:pt idx="21">
                  <c:v>110</c:v>
                </c:pt>
                <c:pt idx="22">
                  <c:v>111</c:v>
                </c:pt>
                <c:pt idx="23">
                  <c:v>112</c:v>
                </c:pt>
                <c:pt idx="24">
                  <c:v>113</c:v>
                </c:pt>
                <c:pt idx="25">
                  <c:v>113</c:v>
                </c:pt>
                <c:pt idx="26">
                  <c:v>114</c:v>
                </c:pt>
                <c:pt idx="27">
                  <c:v>115</c:v>
                </c:pt>
                <c:pt idx="28">
                  <c:v>116</c:v>
                </c:pt>
                <c:pt idx="29">
                  <c:v>117</c:v>
                </c:pt>
                <c:pt idx="30">
                  <c:v>117</c:v>
                </c:pt>
                <c:pt idx="31">
                  <c:v>119</c:v>
                </c:pt>
                <c:pt idx="32">
                  <c:v>118</c:v>
                </c:pt>
                <c:pt idx="33">
                  <c:v>119</c:v>
                </c:pt>
                <c:pt idx="34">
                  <c:v>120</c:v>
                </c:pt>
                <c:pt idx="35">
                  <c:v>121</c:v>
                </c:pt>
                <c:pt idx="36">
                  <c:v>122</c:v>
                </c:pt>
                <c:pt idx="37">
                  <c:v>123</c:v>
                </c:pt>
                <c:pt idx="38">
                  <c:v>124</c:v>
                </c:pt>
                <c:pt idx="39">
                  <c:v>125</c:v>
                </c:pt>
                <c:pt idx="40">
                  <c:v>125</c:v>
                </c:pt>
                <c:pt idx="41">
                  <c:v>126</c:v>
                </c:pt>
                <c:pt idx="42">
                  <c:v>127</c:v>
                </c:pt>
                <c:pt idx="43">
                  <c:v>128</c:v>
                </c:pt>
                <c:pt idx="44">
                  <c:v>129</c:v>
                </c:pt>
                <c:pt idx="45">
                  <c:v>130</c:v>
                </c:pt>
                <c:pt idx="46">
                  <c:v>131</c:v>
                </c:pt>
                <c:pt idx="47">
                  <c:v>132</c:v>
                </c:pt>
                <c:pt idx="48">
                  <c:v>132</c:v>
                </c:pt>
                <c:pt idx="49">
                  <c:v>134</c:v>
                </c:pt>
                <c:pt idx="50">
                  <c:v>135</c:v>
                </c:pt>
                <c:pt idx="51">
                  <c:v>136</c:v>
                </c:pt>
                <c:pt idx="52">
                  <c:v>137</c:v>
                </c:pt>
                <c:pt idx="53">
                  <c:v>138</c:v>
                </c:pt>
                <c:pt idx="54">
                  <c:v>139</c:v>
                </c:pt>
                <c:pt idx="55">
                  <c:v>141</c:v>
                </c:pt>
                <c:pt idx="56">
                  <c:v>141</c:v>
                </c:pt>
                <c:pt idx="57">
                  <c:v>142</c:v>
                </c:pt>
                <c:pt idx="58">
                  <c:v>143</c:v>
                </c:pt>
                <c:pt idx="59">
                  <c:v>145</c:v>
                </c:pt>
                <c:pt idx="60">
                  <c:v>146</c:v>
                </c:pt>
                <c:pt idx="61">
                  <c:v>147</c:v>
                </c:pt>
                <c:pt idx="62">
                  <c:v>149</c:v>
                </c:pt>
                <c:pt idx="63">
                  <c:v>150</c:v>
                </c:pt>
                <c:pt idx="64">
                  <c:v>148</c:v>
                </c:pt>
                <c:pt idx="65">
                  <c:v>150</c:v>
                </c:pt>
                <c:pt idx="66">
                  <c:v>151</c:v>
                </c:pt>
                <c:pt idx="67">
                  <c:v>153</c:v>
                </c:pt>
                <c:pt idx="68">
                  <c:v>154</c:v>
                </c:pt>
                <c:pt idx="69">
                  <c:v>155</c:v>
                </c:pt>
                <c:pt idx="70">
                  <c:v>156</c:v>
                </c:pt>
                <c:pt idx="71">
                  <c:v>158</c:v>
                </c:pt>
                <c:pt idx="72">
                  <c:v>159</c:v>
                </c:pt>
                <c:pt idx="73">
                  <c:v>160</c:v>
                </c:pt>
                <c:pt idx="74">
                  <c:v>162</c:v>
                </c:pt>
                <c:pt idx="75">
                  <c:v>163</c:v>
                </c:pt>
                <c:pt idx="76">
                  <c:v>165</c:v>
                </c:pt>
                <c:pt idx="77">
                  <c:v>166</c:v>
                </c:pt>
                <c:pt idx="78">
                  <c:v>168</c:v>
                </c:pt>
                <c:pt idx="79">
                  <c:v>170</c:v>
                </c:pt>
                <c:pt idx="80">
                  <c:v>170</c:v>
                </c:pt>
                <c:pt idx="81">
                  <c:v>172</c:v>
                </c:pt>
                <c:pt idx="82">
                  <c:v>173</c:v>
                </c:pt>
                <c:pt idx="83">
                  <c:v>175</c:v>
                </c:pt>
                <c:pt idx="84">
                  <c:v>176</c:v>
                </c:pt>
                <c:pt idx="85">
                  <c:v>179</c:v>
                </c:pt>
                <c:pt idx="86">
                  <c:v>180</c:v>
                </c:pt>
                <c:pt idx="87">
                  <c:v>182</c:v>
                </c:pt>
                <c:pt idx="88">
                  <c:v>183</c:v>
                </c:pt>
                <c:pt idx="89">
                  <c:v>185</c:v>
                </c:pt>
                <c:pt idx="90">
                  <c:v>187</c:v>
                </c:pt>
                <c:pt idx="91">
                  <c:v>189</c:v>
                </c:pt>
                <c:pt idx="92">
                  <c:v>191</c:v>
                </c:pt>
                <c:pt idx="93">
                  <c:v>193</c:v>
                </c:pt>
                <c:pt idx="94">
                  <c:v>195</c:v>
                </c:pt>
                <c:pt idx="95">
                  <c:v>197</c:v>
                </c:pt>
                <c:pt idx="96">
                  <c:v>196</c:v>
                </c:pt>
                <c:pt idx="97">
                  <c:v>198</c:v>
                </c:pt>
                <c:pt idx="98">
                  <c:v>200</c:v>
                </c:pt>
                <c:pt idx="99">
                  <c:v>203</c:v>
                </c:pt>
                <c:pt idx="100">
                  <c:v>205</c:v>
                </c:pt>
                <c:pt idx="101">
                  <c:v>207</c:v>
                </c:pt>
                <c:pt idx="102">
                  <c:v>209</c:v>
                </c:pt>
                <c:pt idx="103">
                  <c:v>212</c:v>
                </c:pt>
                <c:pt idx="104">
                  <c:v>213</c:v>
                </c:pt>
                <c:pt idx="105">
                  <c:v>216</c:v>
                </c:pt>
                <c:pt idx="106">
                  <c:v>218</c:v>
                </c:pt>
                <c:pt idx="107">
                  <c:v>221</c:v>
                </c:pt>
                <c:pt idx="108">
                  <c:v>224</c:v>
                </c:pt>
                <c:pt idx="109">
                  <c:v>227</c:v>
                </c:pt>
                <c:pt idx="110">
                  <c:v>229</c:v>
                </c:pt>
                <c:pt idx="111">
                  <c:v>233</c:v>
                </c:pt>
                <c:pt idx="112">
                  <c:v>232</c:v>
                </c:pt>
                <c:pt idx="113">
                  <c:v>235</c:v>
                </c:pt>
                <c:pt idx="114">
                  <c:v>238</c:v>
                </c:pt>
                <c:pt idx="115">
                  <c:v>242</c:v>
                </c:pt>
                <c:pt idx="116">
                  <c:v>244</c:v>
                </c:pt>
                <c:pt idx="117">
                  <c:v>248</c:v>
                </c:pt>
                <c:pt idx="118">
                  <c:v>251</c:v>
                </c:pt>
                <c:pt idx="119">
                  <c:v>255</c:v>
                </c:pt>
                <c:pt idx="120">
                  <c:v>256</c:v>
                </c:pt>
                <c:pt idx="121">
                  <c:v>260</c:v>
                </c:pt>
                <c:pt idx="122">
                  <c:v>264</c:v>
                </c:pt>
                <c:pt idx="123">
                  <c:v>268</c:v>
                </c:pt>
                <c:pt idx="124">
                  <c:v>271</c:v>
                </c:pt>
                <c:pt idx="125">
                  <c:v>276</c:v>
                </c:pt>
                <c:pt idx="126">
                  <c:v>279</c:v>
                </c:pt>
                <c:pt idx="127">
                  <c:v>284</c:v>
                </c:pt>
                <c:pt idx="128">
                  <c:v>278</c:v>
                </c:pt>
                <c:pt idx="129">
                  <c:v>284</c:v>
                </c:pt>
                <c:pt idx="130">
                  <c:v>287</c:v>
                </c:pt>
                <c:pt idx="131">
                  <c:v>292</c:v>
                </c:pt>
                <c:pt idx="132">
                  <c:v>296</c:v>
                </c:pt>
                <c:pt idx="133">
                  <c:v>301</c:v>
                </c:pt>
                <c:pt idx="134">
                  <c:v>306</c:v>
                </c:pt>
                <c:pt idx="135">
                  <c:v>311</c:v>
                </c:pt>
                <c:pt idx="136">
                  <c:v>313</c:v>
                </c:pt>
                <c:pt idx="137">
                  <c:v>320</c:v>
                </c:pt>
                <c:pt idx="138">
                  <c:v>324</c:v>
                </c:pt>
                <c:pt idx="139">
                  <c:v>331</c:v>
                </c:pt>
                <c:pt idx="140">
                  <c:v>335</c:v>
                </c:pt>
                <c:pt idx="141">
                  <c:v>341</c:v>
                </c:pt>
                <c:pt idx="142">
                  <c:v>347</c:v>
                </c:pt>
                <c:pt idx="143">
                  <c:v>354</c:v>
                </c:pt>
                <c:pt idx="144">
                  <c:v>353</c:v>
                </c:pt>
                <c:pt idx="145">
                  <c:v>361</c:v>
                </c:pt>
                <c:pt idx="146">
                  <c:v>368</c:v>
                </c:pt>
                <c:pt idx="147">
                  <c:v>375</c:v>
                </c:pt>
                <c:pt idx="148">
                  <c:v>381</c:v>
                </c:pt>
                <c:pt idx="149">
                  <c:v>390</c:v>
                </c:pt>
                <c:pt idx="150">
                  <c:v>396</c:v>
                </c:pt>
                <c:pt idx="151">
                  <c:v>406</c:v>
                </c:pt>
                <c:pt idx="152">
                  <c:v>409</c:v>
                </c:pt>
                <c:pt idx="153">
                  <c:v>419</c:v>
                </c:pt>
                <c:pt idx="154">
                  <c:v>428</c:v>
                </c:pt>
                <c:pt idx="155">
                  <c:v>439</c:v>
                </c:pt>
                <c:pt idx="156">
                  <c:v>445</c:v>
                </c:pt>
                <c:pt idx="157">
                  <c:v>458</c:v>
                </c:pt>
                <c:pt idx="158">
                  <c:v>467</c:v>
                </c:pt>
                <c:pt idx="159">
                  <c:v>481</c:v>
                </c:pt>
                <c:pt idx="160">
                  <c:v>468</c:v>
                </c:pt>
                <c:pt idx="161">
                  <c:v>481</c:v>
                </c:pt>
                <c:pt idx="162">
                  <c:v>492</c:v>
                </c:pt>
                <c:pt idx="163">
                  <c:v>506</c:v>
                </c:pt>
                <c:pt idx="164">
                  <c:v>516</c:v>
                </c:pt>
                <c:pt idx="165">
                  <c:v>531</c:v>
                </c:pt>
                <c:pt idx="166">
                  <c:v>546</c:v>
                </c:pt>
              </c:numCache>
            </c:numRef>
          </c:val>
        </c:ser>
        <c:dLbls>
          <c:showLegendKey val="0"/>
          <c:showVal val="0"/>
          <c:showCatName val="0"/>
          <c:showSerName val="0"/>
          <c:showPercent val="0"/>
          <c:showBubbleSize val="0"/>
        </c:dLbls>
        <c:gapWidth val="150"/>
        <c:shape val="box"/>
        <c:axId val="115344128"/>
        <c:axId val="115346048"/>
        <c:axId val="0"/>
      </c:bar3DChart>
      <c:catAx>
        <c:axId val="115344128"/>
        <c:scaling>
          <c:orientation val="minMax"/>
        </c:scaling>
        <c:delete val="0"/>
        <c:axPos val="b"/>
        <c:title>
          <c:tx>
            <c:rich>
              <a:bodyPr/>
              <a:lstStyle/>
              <a:p>
                <a:pPr>
                  <a:defRPr/>
                </a:pPr>
                <a:r>
                  <a:rPr lang="en-US"/>
                  <a:t>Offset Sweep</a:t>
                </a:r>
              </a:p>
            </c:rich>
          </c:tx>
          <c:layout/>
          <c:overlay val="0"/>
        </c:title>
        <c:majorTickMark val="none"/>
        <c:minorTickMark val="none"/>
        <c:tickLblPos val="none"/>
        <c:crossAx val="115346048"/>
        <c:crosses val="autoZero"/>
        <c:auto val="1"/>
        <c:lblAlgn val="ctr"/>
        <c:lblOffset val="100"/>
        <c:noMultiLvlLbl val="0"/>
      </c:catAx>
      <c:valAx>
        <c:axId val="115346048"/>
        <c:scaling>
          <c:orientation val="minMax"/>
          <c:max val="1000"/>
        </c:scaling>
        <c:delete val="0"/>
        <c:axPos val="l"/>
        <c:title>
          <c:tx>
            <c:rich>
              <a:bodyPr rot="-5400000" vert="horz"/>
              <a:lstStyle/>
              <a:p>
                <a:pPr>
                  <a:defRPr/>
                </a:pPr>
                <a:r>
                  <a:rPr lang="en-US"/>
                  <a:t>Result</a:t>
                </a:r>
              </a:p>
            </c:rich>
          </c:tx>
          <c:layout/>
          <c:overlay val="0"/>
        </c:title>
        <c:numFmt formatCode="General" sourceLinked="1"/>
        <c:majorTickMark val="out"/>
        <c:minorTickMark val="none"/>
        <c:tickLblPos val="nextTo"/>
        <c:crossAx val="115344128"/>
        <c:crosses val="autoZero"/>
        <c:crossBetween val="between"/>
      </c:valAx>
    </c:plotArea>
    <c:legend>
      <c:legendPos val="t"/>
      <c:layout>
        <c:manualLayout>
          <c:xMode val="edge"/>
          <c:yMode val="edge"/>
          <c:x val="0.75783493080639419"/>
          <c:y val="3.2497678737233054E-2"/>
          <c:w val="0.16048652631601071"/>
          <c:h val="8.9488883527442067E-2"/>
        </c:manualLayout>
      </c:layout>
      <c:overlay val="0"/>
    </c:legend>
    <c:plotVisOnly val="1"/>
    <c:dispBlanksAs val="gap"/>
    <c:showDLblsOverMax val="0"/>
  </c:chart>
  <c:txPr>
    <a:bodyPr/>
    <a:lstStyle/>
    <a:p>
      <a:pPr>
        <a:defRPr sz="12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7.6002577934552937E-2"/>
          <c:y val="5.709973371120123E-2"/>
          <c:w val="0.90681529148125473"/>
          <c:h val="0.79312445023521672"/>
        </c:manualLayout>
      </c:layout>
      <c:bar3DChart>
        <c:barDir val="col"/>
        <c:grouping val="clustered"/>
        <c:varyColors val="0"/>
        <c:ser>
          <c:idx val="0"/>
          <c:order val="0"/>
          <c:tx>
            <c:strRef>
              <c:f>Sheet2!$F$1</c:f>
              <c:strCache>
                <c:ptCount val="1"/>
                <c:pt idx="0">
                  <c:v>Delta</c:v>
                </c:pt>
              </c:strCache>
            </c:strRef>
          </c:tx>
          <c:invertIfNegative val="0"/>
          <c:val>
            <c:numRef>
              <c:f>Sheet2!$F$2:$F$168</c:f>
              <c:numCache>
                <c:formatCode>General</c:formatCode>
                <c:ptCount val="167"/>
                <c:pt idx="0">
                  <c:v>8</c:v>
                </c:pt>
                <c:pt idx="1">
                  <c:v>8</c:v>
                </c:pt>
                <c:pt idx="2">
                  <c:v>8</c:v>
                </c:pt>
                <c:pt idx="3">
                  <c:v>9</c:v>
                </c:pt>
                <c:pt idx="4">
                  <c:v>8</c:v>
                </c:pt>
                <c:pt idx="5">
                  <c:v>8</c:v>
                </c:pt>
                <c:pt idx="6">
                  <c:v>9</c:v>
                </c:pt>
                <c:pt idx="7">
                  <c:v>9</c:v>
                </c:pt>
                <c:pt idx="8">
                  <c:v>9</c:v>
                </c:pt>
                <c:pt idx="9">
                  <c:v>9</c:v>
                </c:pt>
                <c:pt idx="10">
                  <c:v>9</c:v>
                </c:pt>
                <c:pt idx="11">
                  <c:v>9</c:v>
                </c:pt>
                <c:pt idx="12">
                  <c:v>10</c:v>
                </c:pt>
                <c:pt idx="13">
                  <c:v>10</c:v>
                </c:pt>
                <c:pt idx="14">
                  <c:v>9</c:v>
                </c:pt>
                <c:pt idx="15">
                  <c:v>10</c:v>
                </c:pt>
                <c:pt idx="16">
                  <c:v>10</c:v>
                </c:pt>
                <c:pt idx="17">
                  <c:v>10</c:v>
                </c:pt>
                <c:pt idx="18">
                  <c:v>10</c:v>
                </c:pt>
                <c:pt idx="19">
                  <c:v>10</c:v>
                </c:pt>
                <c:pt idx="20">
                  <c:v>10</c:v>
                </c:pt>
                <c:pt idx="21">
                  <c:v>11</c:v>
                </c:pt>
                <c:pt idx="22">
                  <c:v>11</c:v>
                </c:pt>
                <c:pt idx="23">
                  <c:v>11</c:v>
                </c:pt>
                <c:pt idx="24">
                  <c:v>11</c:v>
                </c:pt>
                <c:pt idx="25">
                  <c:v>12</c:v>
                </c:pt>
                <c:pt idx="26">
                  <c:v>12</c:v>
                </c:pt>
                <c:pt idx="27">
                  <c:v>12</c:v>
                </c:pt>
                <c:pt idx="28">
                  <c:v>11</c:v>
                </c:pt>
                <c:pt idx="29">
                  <c:v>12</c:v>
                </c:pt>
                <c:pt idx="30">
                  <c:v>13</c:v>
                </c:pt>
                <c:pt idx="31">
                  <c:v>12</c:v>
                </c:pt>
                <c:pt idx="32">
                  <c:v>13</c:v>
                </c:pt>
                <c:pt idx="33">
                  <c:v>13</c:v>
                </c:pt>
                <c:pt idx="34">
                  <c:v>13</c:v>
                </c:pt>
                <c:pt idx="35">
                  <c:v>13</c:v>
                </c:pt>
                <c:pt idx="36">
                  <c:v>13</c:v>
                </c:pt>
                <c:pt idx="37">
                  <c:v>13</c:v>
                </c:pt>
                <c:pt idx="38">
                  <c:v>14</c:v>
                </c:pt>
                <c:pt idx="39">
                  <c:v>14</c:v>
                </c:pt>
                <c:pt idx="40">
                  <c:v>14</c:v>
                </c:pt>
                <c:pt idx="41">
                  <c:v>14</c:v>
                </c:pt>
                <c:pt idx="42">
                  <c:v>15</c:v>
                </c:pt>
                <c:pt idx="43">
                  <c:v>15</c:v>
                </c:pt>
                <c:pt idx="44">
                  <c:v>15</c:v>
                </c:pt>
                <c:pt idx="45">
                  <c:v>16</c:v>
                </c:pt>
                <c:pt idx="46">
                  <c:v>16</c:v>
                </c:pt>
                <c:pt idx="47">
                  <c:v>17</c:v>
                </c:pt>
                <c:pt idx="48">
                  <c:v>16</c:v>
                </c:pt>
                <c:pt idx="49">
                  <c:v>16</c:v>
                </c:pt>
                <c:pt idx="50">
                  <c:v>16</c:v>
                </c:pt>
                <c:pt idx="51">
                  <c:v>17</c:v>
                </c:pt>
                <c:pt idx="52">
                  <c:v>17</c:v>
                </c:pt>
                <c:pt idx="53">
                  <c:v>17</c:v>
                </c:pt>
                <c:pt idx="54">
                  <c:v>18</c:v>
                </c:pt>
                <c:pt idx="55">
                  <c:v>18</c:v>
                </c:pt>
                <c:pt idx="56">
                  <c:v>18</c:v>
                </c:pt>
                <c:pt idx="57">
                  <c:v>19</c:v>
                </c:pt>
                <c:pt idx="58">
                  <c:v>20</c:v>
                </c:pt>
                <c:pt idx="59">
                  <c:v>19</c:v>
                </c:pt>
                <c:pt idx="60">
                  <c:v>19</c:v>
                </c:pt>
                <c:pt idx="61">
                  <c:v>20</c:v>
                </c:pt>
                <c:pt idx="62">
                  <c:v>20</c:v>
                </c:pt>
                <c:pt idx="63">
                  <c:v>21</c:v>
                </c:pt>
                <c:pt idx="64">
                  <c:v>21</c:v>
                </c:pt>
                <c:pt idx="65">
                  <c:v>20</c:v>
                </c:pt>
                <c:pt idx="66">
                  <c:v>21</c:v>
                </c:pt>
                <c:pt idx="67">
                  <c:v>21</c:v>
                </c:pt>
                <c:pt idx="68">
                  <c:v>21</c:v>
                </c:pt>
                <c:pt idx="69">
                  <c:v>22</c:v>
                </c:pt>
                <c:pt idx="70">
                  <c:v>23</c:v>
                </c:pt>
                <c:pt idx="71">
                  <c:v>23</c:v>
                </c:pt>
                <c:pt idx="72">
                  <c:v>23</c:v>
                </c:pt>
                <c:pt idx="73">
                  <c:v>24</c:v>
                </c:pt>
                <c:pt idx="74">
                  <c:v>24</c:v>
                </c:pt>
                <c:pt idx="75">
                  <c:v>26</c:v>
                </c:pt>
                <c:pt idx="76">
                  <c:v>25</c:v>
                </c:pt>
                <c:pt idx="77">
                  <c:v>26</c:v>
                </c:pt>
                <c:pt idx="78">
                  <c:v>27</c:v>
                </c:pt>
                <c:pt idx="79">
                  <c:v>27</c:v>
                </c:pt>
                <c:pt idx="80">
                  <c:v>27</c:v>
                </c:pt>
                <c:pt idx="81">
                  <c:v>27</c:v>
                </c:pt>
                <c:pt idx="82">
                  <c:v>29</c:v>
                </c:pt>
                <c:pt idx="83">
                  <c:v>29</c:v>
                </c:pt>
                <c:pt idx="84">
                  <c:v>30</c:v>
                </c:pt>
                <c:pt idx="85">
                  <c:v>30</c:v>
                </c:pt>
                <c:pt idx="86">
                  <c:v>31</c:v>
                </c:pt>
                <c:pt idx="87">
                  <c:v>32</c:v>
                </c:pt>
                <c:pt idx="88">
                  <c:v>32</c:v>
                </c:pt>
                <c:pt idx="89">
                  <c:v>33</c:v>
                </c:pt>
                <c:pt idx="90">
                  <c:v>33</c:v>
                </c:pt>
                <c:pt idx="91">
                  <c:v>35</c:v>
                </c:pt>
                <c:pt idx="92">
                  <c:v>35</c:v>
                </c:pt>
                <c:pt idx="93">
                  <c:v>36</c:v>
                </c:pt>
                <c:pt idx="94">
                  <c:v>37</c:v>
                </c:pt>
                <c:pt idx="95">
                  <c:v>38</c:v>
                </c:pt>
                <c:pt idx="96">
                  <c:v>37</c:v>
                </c:pt>
                <c:pt idx="97">
                  <c:v>39</c:v>
                </c:pt>
                <c:pt idx="98">
                  <c:v>40</c:v>
                </c:pt>
                <c:pt idx="99">
                  <c:v>40</c:v>
                </c:pt>
                <c:pt idx="100">
                  <c:v>41</c:v>
                </c:pt>
                <c:pt idx="101">
                  <c:v>43</c:v>
                </c:pt>
                <c:pt idx="102">
                  <c:v>44</c:v>
                </c:pt>
                <c:pt idx="103">
                  <c:v>45</c:v>
                </c:pt>
                <c:pt idx="104">
                  <c:v>46</c:v>
                </c:pt>
                <c:pt idx="105">
                  <c:v>47</c:v>
                </c:pt>
                <c:pt idx="106">
                  <c:v>48</c:v>
                </c:pt>
                <c:pt idx="107">
                  <c:v>50</c:v>
                </c:pt>
                <c:pt idx="108">
                  <c:v>50</c:v>
                </c:pt>
                <c:pt idx="109">
                  <c:v>51</c:v>
                </c:pt>
                <c:pt idx="110">
                  <c:v>53</c:v>
                </c:pt>
                <c:pt idx="111">
                  <c:v>54</c:v>
                </c:pt>
                <c:pt idx="112">
                  <c:v>55</c:v>
                </c:pt>
                <c:pt idx="113">
                  <c:v>57</c:v>
                </c:pt>
                <c:pt idx="114">
                  <c:v>58</c:v>
                </c:pt>
                <c:pt idx="115">
                  <c:v>60</c:v>
                </c:pt>
                <c:pt idx="116">
                  <c:v>62</c:v>
                </c:pt>
                <c:pt idx="117">
                  <c:v>63</c:v>
                </c:pt>
                <c:pt idx="118">
                  <c:v>65</c:v>
                </c:pt>
                <c:pt idx="119">
                  <c:v>67</c:v>
                </c:pt>
                <c:pt idx="120">
                  <c:v>69</c:v>
                </c:pt>
                <c:pt idx="121">
                  <c:v>72</c:v>
                </c:pt>
                <c:pt idx="122">
                  <c:v>73</c:v>
                </c:pt>
                <c:pt idx="123">
                  <c:v>76</c:v>
                </c:pt>
                <c:pt idx="124">
                  <c:v>77</c:v>
                </c:pt>
                <c:pt idx="125">
                  <c:v>80</c:v>
                </c:pt>
                <c:pt idx="126">
                  <c:v>83</c:v>
                </c:pt>
                <c:pt idx="127">
                  <c:v>87</c:v>
                </c:pt>
                <c:pt idx="128">
                  <c:v>83</c:v>
                </c:pt>
                <c:pt idx="129">
                  <c:v>85</c:v>
                </c:pt>
                <c:pt idx="130">
                  <c:v>90</c:v>
                </c:pt>
                <c:pt idx="131">
                  <c:v>93</c:v>
                </c:pt>
                <c:pt idx="132">
                  <c:v>95</c:v>
                </c:pt>
                <c:pt idx="133">
                  <c:v>99</c:v>
                </c:pt>
                <c:pt idx="134">
                  <c:v>103</c:v>
                </c:pt>
                <c:pt idx="135">
                  <c:v>108</c:v>
                </c:pt>
                <c:pt idx="136">
                  <c:v>110</c:v>
                </c:pt>
                <c:pt idx="137">
                  <c:v>114</c:v>
                </c:pt>
                <c:pt idx="138">
                  <c:v>119</c:v>
                </c:pt>
                <c:pt idx="139">
                  <c:v>124</c:v>
                </c:pt>
                <c:pt idx="140">
                  <c:v>128</c:v>
                </c:pt>
                <c:pt idx="141">
                  <c:v>134</c:v>
                </c:pt>
                <c:pt idx="142">
                  <c:v>140</c:v>
                </c:pt>
                <c:pt idx="143">
                  <c:v>148</c:v>
                </c:pt>
                <c:pt idx="144">
                  <c:v>146</c:v>
                </c:pt>
                <c:pt idx="145">
                  <c:v>154</c:v>
                </c:pt>
                <c:pt idx="146">
                  <c:v>160</c:v>
                </c:pt>
                <c:pt idx="147">
                  <c:v>170</c:v>
                </c:pt>
                <c:pt idx="148">
                  <c:v>176</c:v>
                </c:pt>
                <c:pt idx="149">
                  <c:v>186</c:v>
                </c:pt>
                <c:pt idx="150">
                  <c:v>195</c:v>
                </c:pt>
                <c:pt idx="151">
                  <c:v>207</c:v>
                </c:pt>
                <c:pt idx="152">
                  <c:v>211</c:v>
                </c:pt>
                <c:pt idx="153">
                  <c:v>225</c:v>
                </c:pt>
                <c:pt idx="154">
                  <c:v>237</c:v>
                </c:pt>
                <c:pt idx="155">
                  <c:v>252</c:v>
                </c:pt>
                <c:pt idx="156">
                  <c:v>265</c:v>
                </c:pt>
                <c:pt idx="157">
                  <c:v>284</c:v>
                </c:pt>
                <c:pt idx="158">
                  <c:v>302</c:v>
                </c:pt>
                <c:pt idx="159">
                  <c:v>325</c:v>
                </c:pt>
                <c:pt idx="160">
                  <c:v>299</c:v>
                </c:pt>
                <c:pt idx="161">
                  <c:v>324</c:v>
                </c:pt>
                <c:pt idx="162">
                  <c:v>346</c:v>
                </c:pt>
                <c:pt idx="163">
                  <c:v>376</c:v>
                </c:pt>
                <c:pt idx="164">
                  <c:v>394</c:v>
                </c:pt>
                <c:pt idx="165">
                  <c:v>431</c:v>
                </c:pt>
                <c:pt idx="166">
                  <c:v>460</c:v>
                </c:pt>
              </c:numCache>
            </c:numRef>
          </c:val>
        </c:ser>
        <c:dLbls>
          <c:showLegendKey val="0"/>
          <c:showVal val="0"/>
          <c:showCatName val="0"/>
          <c:showSerName val="0"/>
          <c:showPercent val="0"/>
          <c:showBubbleSize val="0"/>
        </c:dLbls>
        <c:gapWidth val="150"/>
        <c:shape val="box"/>
        <c:axId val="115378048"/>
        <c:axId val="115392512"/>
        <c:axId val="0"/>
      </c:bar3DChart>
      <c:catAx>
        <c:axId val="115378048"/>
        <c:scaling>
          <c:orientation val="minMax"/>
        </c:scaling>
        <c:delete val="0"/>
        <c:axPos val="b"/>
        <c:title>
          <c:tx>
            <c:rich>
              <a:bodyPr/>
              <a:lstStyle/>
              <a:p>
                <a:pPr>
                  <a:defRPr/>
                </a:pPr>
                <a:r>
                  <a:rPr lang="en-US" dirty="0" smtClean="0"/>
                  <a:t>Offset Sweep</a:t>
                </a:r>
                <a:endParaRPr lang="en-US" dirty="0"/>
              </a:p>
            </c:rich>
          </c:tx>
          <c:layout/>
          <c:overlay val="0"/>
        </c:title>
        <c:majorTickMark val="none"/>
        <c:minorTickMark val="none"/>
        <c:tickLblPos val="none"/>
        <c:crossAx val="115392512"/>
        <c:crosses val="autoZero"/>
        <c:auto val="1"/>
        <c:lblAlgn val="ctr"/>
        <c:lblOffset val="100"/>
        <c:noMultiLvlLbl val="0"/>
      </c:catAx>
      <c:valAx>
        <c:axId val="115392512"/>
        <c:scaling>
          <c:orientation val="minMax"/>
        </c:scaling>
        <c:delete val="0"/>
        <c:axPos val="l"/>
        <c:title>
          <c:tx>
            <c:rich>
              <a:bodyPr rot="-5400000" vert="horz"/>
              <a:lstStyle/>
              <a:p>
                <a:pPr>
                  <a:defRPr/>
                </a:pPr>
                <a:r>
                  <a:rPr lang="en-US" dirty="0" smtClean="0"/>
                  <a:t>Result</a:t>
                </a:r>
                <a:endParaRPr lang="en-US" dirty="0"/>
              </a:p>
            </c:rich>
          </c:tx>
          <c:layout/>
          <c:overlay val="0"/>
        </c:title>
        <c:numFmt formatCode="General" sourceLinked="1"/>
        <c:majorTickMark val="out"/>
        <c:minorTickMark val="none"/>
        <c:tickLblPos val="nextTo"/>
        <c:crossAx val="115378048"/>
        <c:crosses val="autoZero"/>
        <c:crossBetween val="between"/>
      </c:valAx>
    </c:plotArea>
    <c:legend>
      <c:legendPos val="t"/>
      <c:layout>
        <c:manualLayout>
          <c:xMode val="edge"/>
          <c:yMode val="edge"/>
          <c:x val="0.83018338471601716"/>
          <c:y val="6.8736433123960841E-2"/>
          <c:w val="7.3888013124809429E-2"/>
          <c:h val="8.8330466007759081E-2"/>
        </c:manualLayout>
      </c:layout>
      <c:overlay val="0"/>
    </c:legend>
    <c:plotVisOnly val="1"/>
    <c:dispBlanksAs val="gap"/>
    <c:showDLblsOverMax val="0"/>
  </c:chart>
  <c:txPr>
    <a:bodyPr/>
    <a:lstStyle/>
    <a:p>
      <a:pPr>
        <a:defRPr sz="12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2"/>
            <a:ext cx="4027944"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defRPr sz="1800"/>
            </a:lvl1pPr>
          </a:lstStyle>
          <a:p>
            <a:pPr>
              <a:defRPr/>
            </a:pPr>
            <a:endParaRPr lang="en-US"/>
          </a:p>
        </p:txBody>
      </p:sp>
      <p:sp>
        <p:nvSpPr>
          <p:cNvPr id="122883" name="Rectangle 3"/>
          <p:cNvSpPr>
            <a:spLocks noGrp="1" noChangeArrowheads="1"/>
          </p:cNvSpPr>
          <p:nvPr>
            <p:ph type="dt" sz="quarter" idx="1"/>
          </p:nvPr>
        </p:nvSpPr>
        <p:spPr bwMode="auto">
          <a:xfrm>
            <a:off x="5266329" y="2"/>
            <a:ext cx="4027943"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lgn="r">
              <a:defRPr sz="1800"/>
            </a:lvl1pPr>
          </a:lstStyle>
          <a:p>
            <a:pPr>
              <a:defRPr/>
            </a:pPr>
            <a:endParaRPr lang="en-US"/>
          </a:p>
        </p:txBody>
      </p:sp>
      <p:sp>
        <p:nvSpPr>
          <p:cNvPr id="122884" name="Rectangle 4"/>
          <p:cNvSpPr>
            <a:spLocks noGrp="1" noChangeArrowheads="1"/>
          </p:cNvSpPr>
          <p:nvPr>
            <p:ph type="ftr" sz="quarter" idx="2"/>
          </p:nvPr>
        </p:nvSpPr>
        <p:spPr bwMode="auto">
          <a:xfrm>
            <a:off x="0" y="14030071"/>
            <a:ext cx="4027944"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defRPr sz="1800"/>
            </a:lvl1pPr>
          </a:lstStyle>
          <a:p>
            <a:pPr>
              <a:defRPr/>
            </a:pPr>
            <a:endParaRPr lang="en-US"/>
          </a:p>
        </p:txBody>
      </p:sp>
      <p:sp>
        <p:nvSpPr>
          <p:cNvPr id="122885" name="Rectangle 5"/>
          <p:cNvSpPr>
            <a:spLocks noGrp="1" noChangeArrowheads="1"/>
          </p:cNvSpPr>
          <p:nvPr>
            <p:ph type="sldNum" sz="quarter" idx="3"/>
          </p:nvPr>
        </p:nvSpPr>
        <p:spPr bwMode="auto">
          <a:xfrm>
            <a:off x="5266329" y="14030071"/>
            <a:ext cx="4027943"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lgn="r">
              <a:defRPr sz="1800"/>
            </a:lvl1pPr>
          </a:lstStyle>
          <a:p>
            <a:pPr>
              <a:defRPr/>
            </a:pPr>
            <a:fld id="{8D56EAE8-38CB-4EE5-8A34-F5F49B68F2DE}" type="slidenum">
              <a:rPr lang="en-US"/>
              <a:pPr>
                <a:defRPr/>
              </a:pPr>
              <a:t>‹#›</a:t>
            </a:fld>
            <a:endParaRPr lang="en-US"/>
          </a:p>
        </p:txBody>
      </p:sp>
    </p:spTree>
    <p:extLst>
      <p:ext uri="{BB962C8B-B14F-4D97-AF65-F5344CB8AC3E}">
        <p14:creationId xmlns:p14="http://schemas.microsoft.com/office/powerpoint/2010/main" val="3723007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2"/>
            <a:ext cx="4027944"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defRPr sz="1800"/>
            </a:lvl1pPr>
          </a:lstStyle>
          <a:p>
            <a:pPr>
              <a:defRPr/>
            </a:pPr>
            <a:endParaRPr lang="en-US"/>
          </a:p>
        </p:txBody>
      </p:sp>
      <p:sp>
        <p:nvSpPr>
          <p:cNvPr id="121859" name="Rectangle 3"/>
          <p:cNvSpPr>
            <a:spLocks noGrp="1" noChangeArrowheads="1"/>
          </p:cNvSpPr>
          <p:nvPr>
            <p:ph type="dt" idx="1"/>
          </p:nvPr>
        </p:nvSpPr>
        <p:spPr bwMode="auto">
          <a:xfrm>
            <a:off x="5266329" y="2"/>
            <a:ext cx="4027943"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lgn="r">
              <a:defRPr sz="18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274638" y="1108075"/>
            <a:ext cx="9845676" cy="5538788"/>
          </a:xfrm>
          <a:prstGeom prst="rect">
            <a:avLst/>
          </a:prstGeom>
          <a:noFill/>
          <a:ln w="9525">
            <a:solidFill>
              <a:srgbClr val="000000"/>
            </a:solidFill>
            <a:miter lim="800000"/>
            <a:headEnd/>
            <a:tailEnd/>
          </a:ln>
        </p:spPr>
      </p:sp>
      <p:sp>
        <p:nvSpPr>
          <p:cNvPr id="121861" name="Rectangle 5"/>
          <p:cNvSpPr>
            <a:spLocks noGrp="1" noChangeArrowheads="1"/>
          </p:cNvSpPr>
          <p:nvPr>
            <p:ph type="body" sz="quarter" idx="3"/>
          </p:nvPr>
        </p:nvSpPr>
        <p:spPr bwMode="auto">
          <a:xfrm>
            <a:off x="929854" y="7016308"/>
            <a:ext cx="7436693" cy="6645019"/>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1862" name="Rectangle 6"/>
          <p:cNvSpPr>
            <a:spLocks noGrp="1" noChangeArrowheads="1"/>
          </p:cNvSpPr>
          <p:nvPr>
            <p:ph type="ftr" sz="quarter" idx="4"/>
          </p:nvPr>
        </p:nvSpPr>
        <p:spPr bwMode="auto">
          <a:xfrm>
            <a:off x="0" y="14030071"/>
            <a:ext cx="4027944"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defRPr sz="1800"/>
            </a:lvl1pPr>
          </a:lstStyle>
          <a:p>
            <a:pPr>
              <a:defRPr/>
            </a:pPr>
            <a:endParaRPr lang="en-US"/>
          </a:p>
        </p:txBody>
      </p:sp>
      <p:sp>
        <p:nvSpPr>
          <p:cNvPr id="121863" name="Rectangle 7"/>
          <p:cNvSpPr>
            <a:spLocks noGrp="1" noChangeArrowheads="1"/>
          </p:cNvSpPr>
          <p:nvPr>
            <p:ph type="sldNum" sz="quarter" idx="5"/>
          </p:nvPr>
        </p:nvSpPr>
        <p:spPr bwMode="auto">
          <a:xfrm>
            <a:off x="5266329" y="14030071"/>
            <a:ext cx="4027943"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lgn="r">
              <a:defRPr sz="1800"/>
            </a:lvl1pPr>
          </a:lstStyle>
          <a:p>
            <a:pPr>
              <a:defRPr/>
            </a:pPr>
            <a:fld id="{BED2394B-E06C-4DC9-BCC2-551C3DED9AAD}" type="slidenum">
              <a:rPr lang="en-US"/>
              <a:pPr>
                <a:defRPr/>
              </a:pPr>
              <a:t>‹#›</a:t>
            </a:fld>
            <a:endParaRPr lang="en-US"/>
          </a:p>
        </p:txBody>
      </p:sp>
    </p:spTree>
    <p:extLst>
      <p:ext uri="{BB962C8B-B14F-4D97-AF65-F5344CB8AC3E}">
        <p14:creationId xmlns:p14="http://schemas.microsoft.com/office/powerpoint/2010/main" val="3747035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380895" algn="l" rtl="0" eaLnBrk="0" fontAlgn="base" hangingPunct="0">
      <a:spcBef>
        <a:spcPct val="30000"/>
      </a:spcBef>
      <a:spcAft>
        <a:spcPct val="0"/>
      </a:spcAft>
      <a:defRPr sz="1000" kern="1200">
        <a:solidFill>
          <a:schemeClr val="tx1"/>
        </a:solidFill>
        <a:latin typeface="Arial" charset="0"/>
        <a:ea typeface="+mn-ea"/>
        <a:cs typeface="+mn-cs"/>
      </a:defRPr>
    </a:lvl2pPr>
    <a:lvl3pPr marL="761790" algn="l" rtl="0" eaLnBrk="0" fontAlgn="base" hangingPunct="0">
      <a:spcBef>
        <a:spcPct val="30000"/>
      </a:spcBef>
      <a:spcAft>
        <a:spcPct val="0"/>
      </a:spcAft>
      <a:defRPr sz="1000" kern="1200">
        <a:solidFill>
          <a:schemeClr val="tx1"/>
        </a:solidFill>
        <a:latin typeface="Arial" charset="0"/>
        <a:ea typeface="+mn-ea"/>
        <a:cs typeface="+mn-cs"/>
      </a:defRPr>
    </a:lvl3pPr>
    <a:lvl4pPr marL="1142683" algn="l" rtl="0" eaLnBrk="0" fontAlgn="base" hangingPunct="0">
      <a:spcBef>
        <a:spcPct val="30000"/>
      </a:spcBef>
      <a:spcAft>
        <a:spcPct val="0"/>
      </a:spcAft>
      <a:defRPr sz="1000" kern="1200">
        <a:solidFill>
          <a:schemeClr val="tx1"/>
        </a:solidFill>
        <a:latin typeface="Arial" charset="0"/>
        <a:ea typeface="+mn-ea"/>
        <a:cs typeface="+mn-cs"/>
      </a:defRPr>
    </a:lvl4pPr>
    <a:lvl5pPr marL="1523573" algn="l" rtl="0" eaLnBrk="0" fontAlgn="base" hangingPunct="0">
      <a:spcBef>
        <a:spcPct val="30000"/>
      </a:spcBef>
      <a:spcAft>
        <a:spcPct val="0"/>
      </a:spcAft>
      <a:defRPr sz="1000" kern="1200">
        <a:solidFill>
          <a:schemeClr val="tx1"/>
        </a:solidFill>
        <a:latin typeface="Arial" charset="0"/>
        <a:ea typeface="+mn-ea"/>
        <a:cs typeface="+mn-cs"/>
      </a:defRPr>
    </a:lvl5pPr>
    <a:lvl6pPr marL="1904467" algn="l" defTabSz="761790" rtl="0" eaLnBrk="1" latinLnBrk="0" hangingPunct="1">
      <a:defRPr sz="1000" kern="1200">
        <a:solidFill>
          <a:schemeClr val="tx1"/>
        </a:solidFill>
        <a:latin typeface="+mn-lt"/>
        <a:ea typeface="+mn-ea"/>
        <a:cs typeface="+mn-cs"/>
      </a:defRPr>
    </a:lvl6pPr>
    <a:lvl7pPr marL="2285362" algn="l" defTabSz="761790" rtl="0" eaLnBrk="1" latinLnBrk="0" hangingPunct="1">
      <a:defRPr sz="1000" kern="1200">
        <a:solidFill>
          <a:schemeClr val="tx1"/>
        </a:solidFill>
        <a:latin typeface="+mn-lt"/>
        <a:ea typeface="+mn-ea"/>
        <a:cs typeface="+mn-cs"/>
      </a:defRPr>
    </a:lvl7pPr>
    <a:lvl8pPr marL="2666253" algn="l" defTabSz="761790" rtl="0" eaLnBrk="1" latinLnBrk="0" hangingPunct="1">
      <a:defRPr sz="1000" kern="1200">
        <a:solidFill>
          <a:schemeClr val="tx1"/>
        </a:solidFill>
        <a:latin typeface="+mn-lt"/>
        <a:ea typeface="+mn-ea"/>
        <a:cs typeface="+mn-cs"/>
      </a:defRPr>
    </a:lvl8pPr>
    <a:lvl9pPr marL="3047146" algn="l" defTabSz="76179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[SCRIPT]</a:t>
            </a:r>
          </a:p>
          <a:p>
            <a:r>
              <a:rPr lang="en-US" dirty="0" smtClean="0"/>
              <a:t>MSP</a:t>
            </a:r>
            <a:r>
              <a:rPr lang="en-US" baseline="0" dirty="0" smtClean="0"/>
              <a:t> with CapTIvate™ Technology</a:t>
            </a:r>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1</a:t>
            </a:fld>
            <a:endParaRPr lang="en-US" dirty="0"/>
          </a:p>
        </p:txBody>
      </p:sp>
    </p:spTree>
    <p:extLst>
      <p:ext uri="{BB962C8B-B14F-4D97-AF65-F5344CB8AC3E}">
        <p14:creationId xmlns:p14="http://schemas.microsoft.com/office/powerpoint/2010/main" val="836965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12</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13</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14</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15</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16</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18</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19</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understand how</a:t>
            </a:r>
            <a:r>
              <a:rPr lang="en-US" baseline="0" dirty="0" smtClean="0"/>
              <a:t> the gain and offset subtraction features of the CapTIvate peripheral benefit an application, we need to first understand the charge transfer process itself.</a:t>
            </a:r>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20</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understand how</a:t>
            </a:r>
            <a:r>
              <a:rPr lang="en-US" baseline="0" dirty="0" smtClean="0"/>
              <a:t> the gain and offset subtraction features of the CapTIvate peripheral benefit an application, we need to first understand the charge transfer process itself.</a:t>
            </a:r>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21</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22</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understand how</a:t>
            </a:r>
            <a:r>
              <a:rPr lang="en-US" baseline="0" dirty="0" smtClean="0"/>
              <a:t> the gain and offset subtraction features of the CapTIvate peripheral benefit an application, we need to first understand the charge transfer process itself.</a:t>
            </a:r>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4</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23</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25</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26</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27</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28</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29</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30</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32</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5</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6</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7</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8</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9</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10</a:t>
            </a:fld>
            <a:endParaRPr lang="en-US"/>
          </a:p>
        </p:txBody>
      </p:sp>
    </p:spTree>
    <p:extLst>
      <p:ext uri="{BB962C8B-B14F-4D97-AF65-F5344CB8AC3E}">
        <p14:creationId xmlns:p14="http://schemas.microsoft.com/office/powerpoint/2010/main" val="3640705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11</a:t>
            </a:fld>
            <a:endParaRPr lang="en-US"/>
          </a:p>
        </p:txBody>
      </p:sp>
    </p:spTree>
    <p:extLst>
      <p:ext uri="{BB962C8B-B14F-4D97-AF65-F5344CB8AC3E}">
        <p14:creationId xmlns:p14="http://schemas.microsoft.com/office/powerpoint/2010/main" val="3640705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03BA23CF-AA30-4A18-B744-605C3E9DBF07}" type="slidenum">
              <a:rPr lang="en-US"/>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D430B41-3034-4777-B6DE-71856D985697}" type="slidenum">
              <a:rPr lang="en-US"/>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8"/>
          </a:xfrm>
        </p:spPr>
        <p:txBody>
          <a:bodyPr anchor="b"/>
          <a:lstStyle>
            <a:lvl1pPr algn="l">
              <a:defRPr sz="2700" b="1">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04788"/>
            <a:ext cx="5111750" cy="4389835"/>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500">
                <a:solidFill>
                  <a:schemeClr val="tx1"/>
                </a:solidFill>
                <a:latin typeface="+mn-lt"/>
                <a:ea typeface="+mn-ea"/>
                <a:cs typeface="+mn-cs"/>
              </a:defRPr>
            </a:lvl5pPr>
            <a:lvl6pPr>
              <a:defRPr sz="1700"/>
            </a:lvl6pPr>
            <a:lvl7pPr>
              <a:defRPr sz="1700"/>
            </a:lvl7pPr>
            <a:lvl8pPr>
              <a:defRPr sz="1700"/>
            </a:lvl8pPr>
            <a:lvl9pPr>
              <a:defRPr sz="17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076325"/>
            <a:ext cx="3008313" cy="3518298"/>
          </a:xfrm>
        </p:spPr>
        <p:txBody>
          <a:bodyPr/>
          <a:lstStyle>
            <a:lvl1pPr marL="0" indent="0">
              <a:buNone/>
              <a:defRPr sz="1700"/>
            </a:lvl1pPr>
            <a:lvl2pPr marL="380895" indent="0">
              <a:buNone/>
              <a:defRPr sz="1000"/>
            </a:lvl2pPr>
            <a:lvl3pPr marL="761790" indent="0">
              <a:buNone/>
              <a:defRPr sz="800"/>
            </a:lvl3pPr>
            <a:lvl4pPr marL="1142683" indent="0">
              <a:buNone/>
              <a:defRPr sz="700"/>
            </a:lvl4pPr>
            <a:lvl5pPr marL="1523573" indent="0">
              <a:buNone/>
              <a:defRPr sz="700"/>
            </a:lvl5pPr>
            <a:lvl6pPr marL="1904467" indent="0">
              <a:buNone/>
              <a:defRPr sz="700"/>
            </a:lvl6pPr>
            <a:lvl7pPr marL="2285362" indent="0">
              <a:buNone/>
              <a:defRPr sz="700"/>
            </a:lvl7pPr>
            <a:lvl8pPr marL="2666253" indent="0">
              <a:buNone/>
              <a:defRPr sz="700"/>
            </a:lvl8pPr>
            <a:lvl9pPr marL="3047146" indent="0">
              <a:buNone/>
              <a:defRPr sz="700"/>
            </a:lvl9pPr>
          </a:lstStyle>
          <a:p>
            <a:pPr lvl="0"/>
            <a:r>
              <a:rPr lang="en-US" dirty="0"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9B97EEC-B5BC-42C5-B73F-31CC660D4D8A}" type="slidenum">
              <a:rPr lang="en-US"/>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3"/>
          </a:xfrm>
        </p:spPr>
        <p:txBody>
          <a:bodyPr anchor="b"/>
          <a:lstStyle>
            <a:lvl1pPr algn="l">
              <a:defRPr sz="2300" b="1">
                <a:solidFill>
                  <a:schemeClr val="tx2"/>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459582"/>
            <a:ext cx="5486400" cy="3086100"/>
          </a:xfrm>
        </p:spPr>
        <p:txBody>
          <a:bodyPr/>
          <a:lstStyle>
            <a:lvl1pPr marL="0" indent="0">
              <a:buNone/>
              <a:defRPr sz="2700"/>
            </a:lvl1pPr>
            <a:lvl2pPr marL="380895" indent="0">
              <a:buNone/>
              <a:defRPr sz="2300"/>
            </a:lvl2pPr>
            <a:lvl3pPr marL="761790" indent="0">
              <a:buNone/>
              <a:defRPr sz="2000"/>
            </a:lvl3pPr>
            <a:lvl4pPr marL="1142683" indent="0">
              <a:buNone/>
              <a:defRPr sz="1700"/>
            </a:lvl4pPr>
            <a:lvl5pPr marL="1523573" indent="0">
              <a:buNone/>
              <a:defRPr sz="1700"/>
            </a:lvl5pPr>
            <a:lvl6pPr marL="1904467" indent="0">
              <a:buNone/>
              <a:defRPr sz="1700"/>
            </a:lvl6pPr>
            <a:lvl7pPr marL="2285362" indent="0">
              <a:buNone/>
              <a:defRPr sz="1700"/>
            </a:lvl7pPr>
            <a:lvl8pPr marL="2666253" indent="0">
              <a:buNone/>
              <a:defRPr sz="1700"/>
            </a:lvl8pPr>
            <a:lvl9pPr marL="3047146" indent="0">
              <a:buNone/>
              <a:defRPr sz="17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a:noFill/>
          <a:ln w="9525" algn="ctr">
            <a:noFill/>
            <a:miter lim="800000"/>
            <a:headEnd/>
            <a:tailEnd/>
          </a:ln>
        </p:spPr>
        <p:txBody>
          <a:bodyPr vert="horz" wrap="square" lIns="76179" tIns="38088" rIns="76179" bIns="38088" numCol="1" anchor="t" anchorCtr="0" compatLnSpc="1">
            <a:prstTxWarp prst="textNoShape">
              <a:avLst/>
            </a:prstTxWarp>
          </a:bodyPr>
          <a:lstStyle>
            <a:lvl1pPr marL="0" indent="0" algn="l" rtl="0" eaLnBrk="0" fontAlgn="base" hangingPunct="0">
              <a:spcAft>
                <a:spcPct val="0"/>
              </a:spcAft>
              <a:buNone/>
              <a:defRPr lang="en-US" sz="1700" smtClean="0">
                <a:solidFill>
                  <a:schemeClr val="tx1"/>
                </a:solidFill>
                <a:latin typeface="+mn-lt"/>
                <a:ea typeface="+mn-ea"/>
                <a:cs typeface="+mn-cs"/>
              </a:defRPr>
            </a:lvl1pPr>
            <a:lvl2pPr marL="380895" indent="0">
              <a:buNone/>
              <a:defRPr sz="1000"/>
            </a:lvl2pPr>
            <a:lvl3pPr marL="761790" indent="0">
              <a:buNone/>
              <a:defRPr sz="800"/>
            </a:lvl3pPr>
            <a:lvl4pPr marL="1142683" indent="0">
              <a:buNone/>
              <a:defRPr sz="700"/>
            </a:lvl4pPr>
            <a:lvl5pPr marL="1523573" indent="0">
              <a:buNone/>
              <a:defRPr sz="700"/>
            </a:lvl5pPr>
            <a:lvl6pPr marL="1904467" indent="0">
              <a:buNone/>
              <a:defRPr sz="700"/>
            </a:lvl6pPr>
            <a:lvl7pPr marL="2285362" indent="0">
              <a:buNone/>
              <a:defRPr sz="700"/>
            </a:lvl7pPr>
            <a:lvl8pPr marL="2666253" indent="0">
              <a:buNone/>
              <a:defRPr sz="700"/>
            </a:lvl8pPr>
            <a:lvl9pPr marL="3047146" indent="0">
              <a:buNone/>
              <a:defRPr sz="7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55F34B-1C25-4090-A4A7-9CEE84F430BB}" type="slidenum">
              <a:rPr lang="en-US"/>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34FE2BCE-81FD-49AD-8F3F-8C803C0A8918}" type="slidenum">
              <a:rPr lang="en-US"/>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3" y="107157"/>
            <a:ext cx="2141537" cy="4301728"/>
          </a:xfrm>
        </p:spPr>
        <p:txBody>
          <a:bodyPr vert="eaVert"/>
          <a:lstStyle>
            <a:lvl1pPr>
              <a:defRPr>
                <a:solidFill>
                  <a:schemeClr val="tx2"/>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231775" y="107157"/>
            <a:ext cx="6275388" cy="4301728"/>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9AB3E699-3BC5-4E82-A48B-54CC42B0E66D}" type="slidenum">
              <a:rPr lang="en-US"/>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15" name="Picture 14" descr="selected_powerpoint_bg_2_1280x720.jpg"/>
          <p:cNvPicPr>
            <a:picLocks noChangeAspect="1"/>
          </p:cNvPicPr>
          <p:nvPr userDrawn="1"/>
        </p:nvPicPr>
        <p:blipFill>
          <a:blip r:embed="rId2" cstate="print"/>
          <a:stretch>
            <a:fillRect/>
          </a:stretch>
        </p:blipFill>
        <p:spPr>
          <a:xfrm>
            <a:off x="0" y="0"/>
            <a:ext cx="9144000" cy="5143500"/>
          </a:xfrm>
          <a:prstGeom prst="rect">
            <a:avLst/>
          </a:prstGeom>
        </p:spPr>
      </p:pic>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9"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7355571E-02C7-4909-A943-092A83DD3418}" type="slidenum">
              <a:rPr lang="en-US"/>
              <a:pPr>
                <a:defRPr/>
              </a:pPr>
              <a:t>‹#›</a:t>
            </a:fld>
            <a:endParaRPr lang="en-US"/>
          </a:p>
        </p:txBody>
      </p:sp>
      <p:grpSp>
        <p:nvGrpSpPr>
          <p:cNvPr id="16" name="Group 15"/>
          <p:cNvGrpSpPr/>
          <p:nvPr userDrawn="1"/>
        </p:nvGrpSpPr>
        <p:grpSpPr>
          <a:xfrm>
            <a:off x="0" y="4706938"/>
            <a:ext cx="8826500" cy="388620"/>
            <a:chOff x="0" y="6321425"/>
            <a:chExt cx="10591800" cy="466344"/>
          </a:xfrm>
        </p:grpSpPr>
        <p:sp>
          <p:nvSpPr>
            <p:cNvPr id="17" name="Rectangle 16"/>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9" name="Picture 18" descr="selected_powerpoint_bg_1_1280x720.jpg"/>
          <p:cNvPicPr>
            <a:picLocks noChangeAspect="1"/>
          </p:cNvPicPr>
          <p:nvPr userDrawn="1"/>
        </p:nvPicPr>
        <p:blipFill>
          <a:blip r:embed="rId2" cstate="print"/>
          <a:stretch>
            <a:fillRect/>
          </a:stretch>
        </p:blipFill>
        <p:spPr>
          <a:xfrm>
            <a:off x="0" y="0"/>
            <a:ext cx="9144000" cy="5143500"/>
          </a:xfrm>
          <a:prstGeom prst="rect">
            <a:avLst/>
          </a:prstGeom>
        </p:spPr>
      </p:pic>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A18096A3-1C74-4210-9B46-F757C8F29AA0}" type="slidenum">
              <a:rPr lang="en-US"/>
              <a:pPr>
                <a:defRPr/>
              </a:pPr>
              <a:t>‹#›</a:t>
            </a:fld>
            <a:endParaRPr lang="en-US"/>
          </a:p>
        </p:txBody>
      </p:sp>
      <p:grpSp>
        <p:nvGrpSpPr>
          <p:cNvPr id="20" name="Group 19"/>
          <p:cNvGrpSpPr/>
          <p:nvPr userDrawn="1"/>
        </p:nvGrpSpPr>
        <p:grpSpPr>
          <a:xfrm>
            <a:off x="0" y="4706938"/>
            <a:ext cx="8826500" cy="388620"/>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18" name="Picture 17" descr="selected_powerpoint_bg_1_grey1280x720.jpg"/>
          <p:cNvPicPr>
            <a:picLocks noChangeAspect="1"/>
          </p:cNvPicPr>
          <p:nvPr userDrawn="1"/>
        </p:nvPicPr>
        <p:blipFill>
          <a:blip r:embed="rId2" cstate="print"/>
          <a:stretch>
            <a:fillRect/>
          </a:stretch>
        </p:blipFill>
        <p:spPr>
          <a:xfrm>
            <a:off x="0" y="10298"/>
            <a:ext cx="9144000" cy="5143500"/>
          </a:xfrm>
          <a:prstGeom prst="rect">
            <a:avLst/>
          </a:prstGeom>
        </p:spPr>
      </p:pic>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3C7E7816-A48B-4805-9A47-CE865F4F101F}" type="slidenum">
              <a:rPr lang="en-US"/>
              <a:pPr>
                <a:defRPr/>
              </a:pPr>
              <a:t>‹#›</a:t>
            </a:fld>
            <a:endParaRPr lang="en-US"/>
          </a:p>
        </p:txBody>
      </p:sp>
      <p:grpSp>
        <p:nvGrpSpPr>
          <p:cNvPr id="20" name="Group 19"/>
          <p:cNvGrpSpPr/>
          <p:nvPr userDrawn="1"/>
        </p:nvGrpSpPr>
        <p:grpSpPr>
          <a:xfrm>
            <a:off x="0" y="4706938"/>
            <a:ext cx="8826500" cy="388620"/>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33378" y="786357"/>
            <a:ext cx="8467725" cy="3709449"/>
          </a:xfrm>
        </p:spPr>
        <p:txBody>
          <a:bodyPr/>
          <a:lstStyle>
            <a:lvl1pPr>
              <a:spcBef>
                <a:spcPts val="667"/>
              </a:spcBef>
              <a:defRPr/>
            </a:lvl1pPr>
            <a:lvl3pPr>
              <a:defRPr sz="1500"/>
            </a:lvl3pPr>
            <a:lvl4pPr>
              <a:defRPr sz="1500"/>
            </a:lvl4pPr>
            <a:lvl5pPr>
              <a:defRPr sz="15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2B97888F-6AF7-4263-B69D-592D8C33BAC7}" type="slidenum">
              <a:rPr lang="en-US"/>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7"/>
            <a:ext cx="7772400" cy="1021557"/>
          </a:xfrm>
        </p:spPr>
        <p:txBody>
          <a:bodyPr anchor="t"/>
          <a:lstStyle>
            <a:lvl1pPr algn="l">
              <a:defRPr sz="3300" b="1" cap="all">
                <a:solidFill>
                  <a:schemeClr val="tx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700"/>
            </a:lvl1pPr>
            <a:lvl2pPr marL="380895" indent="0">
              <a:buNone/>
              <a:defRPr sz="1500"/>
            </a:lvl2pPr>
            <a:lvl3pPr marL="761790" indent="0">
              <a:buNone/>
              <a:defRPr sz="1300"/>
            </a:lvl3pPr>
            <a:lvl4pPr marL="1142683" indent="0">
              <a:buNone/>
              <a:defRPr sz="1200"/>
            </a:lvl4pPr>
            <a:lvl5pPr marL="1523573" indent="0">
              <a:buNone/>
              <a:defRPr sz="1200"/>
            </a:lvl5pPr>
            <a:lvl6pPr marL="1904467" indent="0">
              <a:buNone/>
              <a:defRPr sz="1200"/>
            </a:lvl6pPr>
            <a:lvl7pPr marL="2285362" indent="0">
              <a:buNone/>
              <a:defRPr sz="1200"/>
            </a:lvl7pPr>
            <a:lvl8pPr marL="2666253" indent="0">
              <a:buNone/>
              <a:defRPr sz="1200"/>
            </a:lvl8pPr>
            <a:lvl9pPr marL="3047146" indent="0">
              <a:buNone/>
              <a:defRPr sz="1200"/>
            </a:lvl9pPr>
          </a:lstStyle>
          <a:p>
            <a:pPr lvl="0"/>
            <a:r>
              <a:rPr lang="en-US" smtClean="0"/>
              <a:t>Click to edit Master text styles</a:t>
            </a:r>
          </a:p>
        </p:txBody>
      </p:sp>
      <p:sp>
        <p:nvSpPr>
          <p:cNvPr id="4" name="Rectangle 6"/>
          <p:cNvSpPr>
            <a:spLocks noGrp="1" noChangeArrowheads="1"/>
          </p:cNvSpPr>
          <p:nvPr>
            <p:ph type="sldNum" sz="quarter" idx="10"/>
          </p:nvPr>
        </p:nvSpPr>
        <p:spPr>
          <a:xfrm>
            <a:off x="6638925" y="4537472"/>
            <a:ext cx="2133600" cy="154782"/>
          </a:xfrm>
          <a:ln/>
        </p:spPr>
        <p:txBody>
          <a:bodyPr/>
          <a:lstStyle>
            <a:lvl1pPr>
              <a:defRPr/>
            </a:lvl1pPr>
          </a:lstStyle>
          <a:p>
            <a:pPr>
              <a:defRPr/>
            </a:pPr>
            <a:fld id="{4E6118DC-F0C3-4C61-9EEA-2C495CD04587}" type="slidenum">
              <a:rPr lang="en-US"/>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33375" y="889398"/>
            <a:ext cx="4157663" cy="3519488"/>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3438" y="889398"/>
            <a:ext cx="4157662" cy="3519488"/>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500">
                <a:solidFill>
                  <a:schemeClr val="tx1"/>
                </a:solidFill>
                <a:latin typeface="+mn-lt"/>
                <a:ea typeface="+mn-ea"/>
                <a:cs typeface="+mn-cs"/>
              </a:defRPr>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B53548F6-AAA9-4A8D-A869-511B3DFE3256}" type="slidenum">
              <a:rPr lang="en-US"/>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solidFill>
                  <a:schemeClr val="tx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000" b="1"/>
            </a:lvl1pPr>
            <a:lvl2pPr marL="380895" indent="0">
              <a:buNone/>
              <a:defRPr sz="1700" b="1"/>
            </a:lvl2pPr>
            <a:lvl3pPr marL="761790" indent="0">
              <a:buNone/>
              <a:defRPr sz="1500" b="1"/>
            </a:lvl3pPr>
            <a:lvl4pPr marL="1142683" indent="0">
              <a:buNone/>
              <a:defRPr sz="1300" b="1"/>
            </a:lvl4pPr>
            <a:lvl5pPr marL="1523573" indent="0">
              <a:buNone/>
              <a:defRPr sz="1300" b="1"/>
            </a:lvl5pPr>
            <a:lvl6pPr marL="1904467" indent="0">
              <a:buNone/>
              <a:defRPr sz="1300" b="1"/>
            </a:lvl6pPr>
            <a:lvl7pPr marL="2285362" indent="0">
              <a:buNone/>
              <a:defRPr sz="1300" b="1"/>
            </a:lvl7pPr>
            <a:lvl8pPr marL="2666253" indent="0">
              <a:buNone/>
              <a:defRPr sz="1300" b="1"/>
            </a:lvl8pPr>
            <a:lvl9pPr marL="3047146" indent="0">
              <a:buNone/>
              <a:defRPr sz="1300" b="1"/>
            </a:lvl9pPr>
          </a:lstStyle>
          <a:p>
            <a:pPr lvl="0"/>
            <a:r>
              <a:rPr lang="en-US" smtClean="0"/>
              <a:t>Click to edit Master text styles</a:t>
            </a:r>
          </a:p>
        </p:txBody>
      </p:sp>
      <p:sp>
        <p:nvSpPr>
          <p:cNvPr id="4" name="Content Placeholder 3"/>
          <p:cNvSpPr>
            <a:spLocks noGrp="1"/>
          </p:cNvSpPr>
          <p:nvPr>
            <p:ph sz="half" idx="2"/>
          </p:nvPr>
        </p:nvSpPr>
        <p:spPr>
          <a:xfrm>
            <a:off x="457200" y="1631157"/>
            <a:ext cx="4040188" cy="2963466"/>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700" smtClean="0">
                <a:solidFill>
                  <a:schemeClr val="tx1"/>
                </a:solidFill>
                <a:latin typeface="+mn-lt"/>
                <a:ea typeface="+mn-ea"/>
                <a:cs typeface="+mn-cs"/>
              </a:defRPr>
            </a:lvl2pPr>
            <a:lvl3pPr algn="l" rtl="0" eaLnBrk="0" fontAlgn="base" hangingPunct="0">
              <a:spcAft>
                <a:spcPct val="0"/>
              </a:spcAft>
              <a:defRPr lang="en-US" sz="1700" smtClean="0">
                <a:solidFill>
                  <a:schemeClr val="tx1"/>
                </a:solidFill>
                <a:latin typeface="+mn-lt"/>
                <a:ea typeface="+mn-ea"/>
                <a:cs typeface="+mn-cs"/>
              </a:defRPr>
            </a:lvl3pPr>
            <a:lvl4pPr algn="l" rtl="0" eaLnBrk="0" fontAlgn="base" hangingPunct="0">
              <a:spcAft>
                <a:spcPct val="0"/>
              </a:spcAft>
              <a:defRPr lang="en-US" sz="17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000" b="1"/>
            </a:lvl1pPr>
            <a:lvl2pPr marL="380895" indent="0">
              <a:buNone/>
              <a:defRPr sz="1700" b="1"/>
            </a:lvl2pPr>
            <a:lvl3pPr marL="761790" indent="0">
              <a:buNone/>
              <a:defRPr sz="1500" b="1"/>
            </a:lvl3pPr>
            <a:lvl4pPr marL="1142683" indent="0">
              <a:buNone/>
              <a:defRPr sz="1300" b="1"/>
            </a:lvl4pPr>
            <a:lvl5pPr marL="1523573" indent="0">
              <a:buNone/>
              <a:defRPr sz="1300" b="1"/>
            </a:lvl5pPr>
            <a:lvl6pPr marL="1904467" indent="0">
              <a:buNone/>
              <a:defRPr sz="1300" b="1"/>
            </a:lvl6pPr>
            <a:lvl7pPr marL="2285362" indent="0">
              <a:buNone/>
              <a:defRPr sz="1300" b="1"/>
            </a:lvl7pPr>
            <a:lvl8pPr marL="2666253" indent="0">
              <a:buNone/>
              <a:defRPr sz="1300" b="1"/>
            </a:lvl8pPr>
            <a:lvl9pPr marL="3047146" indent="0">
              <a:buNone/>
              <a:defRPr sz="1300" b="1"/>
            </a:lvl9pPr>
          </a:lstStyle>
          <a:p>
            <a:pPr lvl="0"/>
            <a:r>
              <a:rPr lang="en-US" smtClean="0"/>
              <a:t>Click to edit Master text styles</a:t>
            </a:r>
          </a:p>
        </p:txBody>
      </p:sp>
      <p:sp>
        <p:nvSpPr>
          <p:cNvPr id="6" name="Content Placeholder 5"/>
          <p:cNvSpPr>
            <a:spLocks noGrp="1"/>
          </p:cNvSpPr>
          <p:nvPr>
            <p:ph sz="quarter" idx="4"/>
          </p:nvPr>
        </p:nvSpPr>
        <p:spPr>
          <a:xfrm>
            <a:off x="4645028" y="1631157"/>
            <a:ext cx="4041775" cy="2963466"/>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700" smtClean="0">
                <a:solidFill>
                  <a:schemeClr val="tx1"/>
                </a:solidFill>
                <a:latin typeface="+mn-lt"/>
                <a:ea typeface="+mn-ea"/>
                <a:cs typeface="+mn-cs"/>
              </a:defRPr>
            </a:lvl2pPr>
            <a:lvl3pPr algn="l" rtl="0" eaLnBrk="0" fontAlgn="base" hangingPunct="0">
              <a:spcAft>
                <a:spcPct val="0"/>
              </a:spcAft>
              <a:defRPr lang="en-US" sz="1700" smtClean="0">
                <a:solidFill>
                  <a:schemeClr val="tx1"/>
                </a:solidFill>
                <a:latin typeface="+mn-lt"/>
                <a:ea typeface="+mn-ea"/>
                <a:cs typeface="+mn-cs"/>
              </a:defRPr>
            </a:lvl3pPr>
            <a:lvl4pPr algn="l" rtl="0" eaLnBrk="0" fontAlgn="base" hangingPunct="0">
              <a:spcAft>
                <a:spcPct val="0"/>
              </a:spcAft>
              <a:defRPr lang="en-US" sz="17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204C35C9-3222-4444-B33E-8AB075BE83C6}" type="slidenum">
              <a:rPr lang="en-US"/>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D4C52F08-588C-488E-A5AB-DF69250DE862}" type="slidenum">
              <a:rPr lang="en-US"/>
              <a:pPr>
                <a:defRPr/>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userDrawn="1"/>
        </p:nvSpPr>
        <p:spPr>
          <a:xfrm>
            <a:off x="3" y="4743450"/>
            <a:ext cx="8804275"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6179" tIns="38088" rIns="76179" bIns="38088" rtlCol="0" anchor="ctr"/>
          <a:lstStyle/>
          <a:p>
            <a:pPr algn="ctr"/>
            <a:endParaRPr lang="en-US"/>
          </a:p>
        </p:txBody>
      </p:sp>
      <p:sp>
        <p:nvSpPr>
          <p:cNvPr id="19" name="Rectangle 18"/>
          <p:cNvSpPr/>
          <p:nvPr userDrawn="1"/>
        </p:nvSpPr>
        <p:spPr>
          <a:xfrm>
            <a:off x="41910" y="4743450"/>
            <a:ext cx="8740140"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6179" tIns="38088" rIns="76179" bIns="38088" rtlCol="0" anchor="ctr"/>
          <a:lstStyle/>
          <a:p>
            <a:pPr algn="ctr"/>
            <a:endParaRPr lang="en-US"/>
          </a:p>
        </p:txBody>
      </p:sp>
      <p:sp>
        <p:nvSpPr>
          <p:cNvPr id="1026" name="Rectangle 2"/>
          <p:cNvSpPr>
            <a:spLocks noGrp="1" noChangeArrowheads="1"/>
          </p:cNvSpPr>
          <p:nvPr>
            <p:ph type="title"/>
          </p:nvPr>
        </p:nvSpPr>
        <p:spPr bwMode="auto">
          <a:xfrm>
            <a:off x="231775" y="107163"/>
            <a:ext cx="8458200" cy="610791"/>
          </a:xfrm>
          <a:prstGeom prst="rect">
            <a:avLst/>
          </a:prstGeom>
          <a:noFill/>
          <a:ln w="9525">
            <a:noFill/>
            <a:miter lim="800000"/>
            <a:headEnd/>
            <a:tailEnd/>
          </a:ln>
        </p:spPr>
        <p:txBody>
          <a:bodyPr vert="horz" wrap="square" lIns="76179" tIns="38088" rIns="76179" bIns="3808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33378" y="794149"/>
            <a:ext cx="8467725" cy="3701653"/>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642100" y="4537472"/>
            <a:ext cx="2133600" cy="154782"/>
          </a:xfrm>
          <a:prstGeom prst="rect">
            <a:avLst/>
          </a:prstGeom>
          <a:noFill/>
          <a:ln w="9525">
            <a:noFill/>
            <a:miter lim="800000"/>
            <a:headEnd/>
            <a:tailEnd/>
          </a:ln>
          <a:effectLst/>
        </p:spPr>
        <p:txBody>
          <a:bodyPr vert="horz" wrap="square" lIns="76179" tIns="38088" rIns="76179" bIns="38088" numCol="1" anchor="t" anchorCtr="0" compatLnSpc="1">
            <a:prstTxWarp prst="textNoShape">
              <a:avLst/>
            </a:prstTxWarp>
          </a:bodyPr>
          <a:lstStyle>
            <a:lvl1pPr algn="r">
              <a:defRPr sz="700"/>
            </a:lvl1pPr>
          </a:lstStyle>
          <a:p>
            <a:pPr>
              <a:defRPr/>
            </a:pPr>
            <a:fld id="{B6C70261-DCF8-4A97-9502-E8EEF2364CDE}" type="slidenum">
              <a:rPr lang="en-US"/>
              <a:pPr>
                <a:defRPr/>
              </a:pPr>
              <a:t>‹#›</a:t>
            </a:fld>
            <a:endParaRPr lang="en-US"/>
          </a:p>
        </p:txBody>
      </p:sp>
      <p:grpSp>
        <p:nvGrpSpPr>
          <p:cNvPr id="16" name="Group 15"/>
          <p:cNvGrpSpPr/>
          <p:nvPr userDrawn="1"/>
        </p:nvGrpSpPr>
        <p:grpSpPr>
          <a:xfrm>
            <a:off x="0" y="4706938"/>
            <a:ext cx="8826500" cy="388620"/>
            <a:chOff x="0" y="6321425"/>
            <a:chExt cx="10591800" cy="466344"/>
          </a:xfrm>
        </p:grpSpPr>
        <p:sp>
          <p:nvSpPr>
            <p:cNvPr id="18" name="Rectangle 17"/>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7" descr="ti_logo_powerpoint_1_line.png"/>
            <p:cNvPicPr>
              <a:picLocks noChangeAspect="1"/>
            </p:cNvPicPr>
            <p:nvPr userDrawn="1"/>
          </p:nvPicPr>
          <p:blipFill>
            <a:blip r:embed="rId16" cstate="print"/>
            <a:srcRect/>
            <a:stretch>
              <a:fillRect/>
            </a:stretch>
          </p:blipFill>
          <p:spPr bwMode="auto">
            <a:xfrm>
              <a:off x="8593138" y="6440488"/>
              <a:ext cx="1874837" cy="231775"/>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Lst>
  <p:transition>
    <p:fade/>
  </p:transition>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2700" b="1">
          <a:solidFill>
            <a:schemeClr val="tx2"/>
          </a:solidFill>
          <a:latin typeface="+mj-lt"/>
          <a:ea typeface="+mj-ea"/>
          <a:cs typeface="+mj-cs"/>
        </a:defRPr>
      </a:lvl1pPr>
      <a:lvl2pPr algn="l" rtl="0" eaLnBrk="0" fontAlgn="base" hangingPunct="0">
        <a:lnSpc>
          <a:spcPct val="85000"/>
        </a:lnSpc>
        <a:spcBef>
          <a:spcPct val="0"/>
        </a:spcBef>
        <a:spcAft>
          <a:spcPct val="0"/>
        </a:spcAft>
        <a:defRPr sz="2700" b="1">
          <a:solidFill>
            <a:schemeClr val="tx2"/>
          </a:solidFill>
          <a:latin typeface="Arial" charset="0"/>
        </a:defRPr>
      </a:lvl2pPr>
      <a:lvl3pPr algn="l" rtl="0" eaLnBrk="0" fontAlgn="base" hangingPunct="0">
        <a:lnSpc>
          <a:spcPct val="85000"/>
        </a:lnSpc>
        <a:spcBef>
          <a:spcPct val="0"/>
        </a:spcBef>
        <a:spcAft>
          <a:spcPct val="0"/>
        </a:spcAft>
        <a:defRPr sz="2700" b="1">
          <a:solidFill>
            <a:schemeClr val="tx2"/>
          </a:solidFill>
          <a:latin typeface="Arial" charset="0"/>
        </a:defRPr>
      </a:lvl3pPr>
      <a:lvl4pPr algn="l" rtl="0" eaLnBrk="0" fontAlgn="base" hangingPunct="0">
        <a:lnSpc>
          <a:spcPct val="85000"/>
        </a:lnSpc>
        <a:spcBef>
          <a:spcPct val="0"/>
        </a:spcBef>
        <a:spcAft>
          <a:spcPct val="0"/>
        </a:spcAft>
        <a:defRPr sz="2700" b="1">
          <a:solidFill>
            <a:schemeClr val="tx2"/>
          </a:solidFill>
          <a:latin typeface="Arial" charset="0"/>
        </a:defRPr>
      </a:lvl4pPr>
      <a:lvl5pPr algn="l" rtl="0" eaLnBrk="0" fontAlgn="base" hangingPunct="0">
        <a:lnSpc>
          <a:spcPct val="85000"/>
        </a:lnSpc>
        <a:spcBef>
          <a:spcPct val="0"/>
        </a:spcBef>
        <a:spcAft>
          <a:spcPct val="0"/>
        </a:spcAft>
        <a:defRPr sz="2700" b="1">
          <a:solidFill>
            <a:schemeClr val="tx2"/>
          </a:solidFill>
          <a:latin typeface="Arial" charset="0"/>
        </a:defRPr>
      </a:lvl5pPr>
      <a:lvl6pPr marL="380895" algn="l" rtl="0" fontAlgn="base">
        <a:lnSpc>
          <a:spcPct val="85000"/>
        </a:lnSpc>
        <a:spcBef>
          <a:spcPct val="0"/>
        </a:spcBef>
        <a:spcAft>
          <a:spcPct val="0"/>
        </a:spcAft>
        <a:defRPr sz="2700" b="1">
          <a:solidFill>
            <a:srgbClr val="FF0000"/>
          </a:solidFill>
          <a:latin typeface="Arial" charset="0"/>
        </a:defRPr>
      </a:lvl6pPr>
      <a:lvl7pPr marL="761790" algn="l" rtl="0" fontAlgn="base">
        <a:lnSpc>
          <a:spcPct val="85000"/>
        </a:lnSpc>
        <a:spcBef>
          <a:spcPct val="0"/>
        </a:spcBef>
        <a:spcAft>
          <a:spcPct val="0"/>
        </a:spcAft>
        <a:defRPr sz="2700" b="1">
          <a:solidFill>
            <a:srgbClr val="FF0000"/>
          </a:solidFill>
          <a:latin typeface="Arial" charset="0"/>
        </a:defRPr>
      </a:lvl7pPr>
      <a:lvl8pPr marL="1142683" algn="l" rtl="0" fontAlgn="base">
        <a:lnSpc>
          <a:spcPct val="85000"/>
        </a:lnSpc>
        <a:spcBef>
          <a:spcPct val="0"/>
        </a:spcBef>
        <a:spcAft>
          <a:spcPct val="0"/>
        </a:spcAft>
        <a:defRPr sz="2700" b="1">
          <a:solidFill>
            <a:srgbClr val="FF0000"/>
          </a:solidFill>
          <a:latin typeface="Arial" charset="0"/>
        </a:defRPr>
      </a:lvl8pPr>
      <a:lvl9pPr marL="1523573" algn="l" rtl="0" fontAlgn="base">
        <a:lnSpc>
          <a:spcPct val="85000"/>
        </a:lnSpc>
        <a:spcBef>
          <a:spcPct val="0"/>
        </a:spcBef>
        <a:spcAft>
          <a:spcPct val="0"/>
        </a:spcAft>
        <a:defRPr sz="2700" b="1">
          <a:solidFill>
            <a:srgbClr val="FF0000"/>
          </a:solidFill>
          <a:latin typeface="Arial" charset="0"/>
        </a:defRPr>
      </a:lvl9pPr>
    </p:titleStyle>
    <p:body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600">
          <a:solidFill>
            <a:schemeClr val="tx1"/>
          </a:solidFill>
          <a:latin typeface="+mn-lt"/>
        </a:defRPr>
      </a:lvl3pPr>
      <a:lvl4pPr marL="1001168" indent="-194416" algn="l" rtl="0" eaLnBrk="0" fontAlgn="base" hangingPunct="0">
        <a:spcBef>
          <a:spcPct val="5000"/>
        </a:spcBef>
        <a:spcAft>
          <a:spcPct val="0"/>
        </a:spcAft>
        <a:buChar char="–"/>
        <a:defRPr sz="1600">
          <a:solidFill>
            <a:schemeClr val="tx1"/>
          </a:solidFill>
          <a:latin typeface="+mn-lt"/>
        </a:defRPr>
      </a:lvl4pPr>
      <a:lvl5pPr marL="1240546" indent="-144163" algn="l" rtl="0" eaLnBrk="0" fontAlgn="base" hangingPunct="0">
        <a:spcBef>
          <a:spcPct val="0"/>
        </a:spcBef>
        <a:spcAft>
          <a:spcPct val="0"/>
        </a:spcAft>
        <a:buChar char="»"/>
        <a:defRPr sz="16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p:bodyStyle>
    <p:otherStyle>
      <a:defPPr>
        <a:defRPr lang="en-US"/>
      </a:defPPr>
      <a:lvl1pPr marL="0" algn="l" defTabSz="761790" rtl="0" eaLnBrk="1" latinLnBrk="0" hangingPunct="1">
        <a:defRPr sz="1500" kern="1200">
          <a:solidFill>
            <a:schemeClr val="tx1"/>
          </a:solidFill>
          <a:latin typeface="+mn-lt"/>
          <a:ea typeface="+mn-ea"/>
          <a:cs typeface="+mn-cs"/>
        </a:defRPr>
      </a:lvl1pPr>
      <a:lvl2pPr marL="380895" algn="l" defTabSz="761790" rtl="0" eaLnBrk="1" latinLnBrk="0" hangingPunct="1">
        <a:defRPr sz="1500" kern="1200">
          <a:solidFill>
            <a:schemeClr val="tx1"/>
          </a:solidFill>
          <a:latin typeface="+mn-lt"/>
          <a:ea typeface="+mn-ea"/>
          <a:cs typeface="+mn-cs"/>
        </a:defRPr>
      </a:lvl2pPr>
      <a:lvl3pPr marL="761790" algn="l" defTabSz="761790" rtl="0" eaLnBrk="1" latinLnBrk="0" hangingPunct="1">
        <a:defRPr sz="1500" kern="1200">
          <a:solidFill>
            <a:schemeClr val="tx1"/>
          </a:solidFill>
          <a:latin typeface="+mn-lt"/>
          <a:ea typeface="+mn-ea"/>
          <a:cs typeface="+mn-cs"/>
        </a:defRPr>
      </a:lvl3pPr>
      <a:lvl4pPr marL="1142683" algn="l" defTabSz="761790" rtl="0" eaLnBrk="1" latinLnBrk="0" hangingPunct="1">
        <a:defRPr sz="1500" kern="1200">
          <a:solidFill>
            <a:schemeClr val="tx1"/>
          </a:solidFill>
          <a:latin typeface="+mn-lt"/>
          <a:ea typeface="+mn-ea"/>
          <a:cs typeface="+mn-cs"/>
        </a:defRPr>
      </a:lvl4pPr>
      <a:lvl5pPr marL="1523573" algn="l" defTabSz="761790" rtl="0" eaLnBrk="1" latinLnBrk="0" hangingPunct="1">
        <a:defRPr sz="1500" kern="1200">
          <a:solidFill>
            <a:schemeClr val="tx1"/>
          </a:solidFill>
          <a:latin typeface="+mn-lt"/>
          <a:ea typeface="+mn-ea"/>
          <a:cs typeface="+mn-cs"/>
        </a:defRPr>
      </a:lvl5pPr>
      <a:lvl6pPr marL="1904467" algn="l" defTabSz="761790" rtl="0" eaLnBrk="1" latinLnBrk="0" hangingPunct="1">
        <a:defRPr sz="1500" kern="1200">
          <a:solidFill>
            <a:schemeClr val="tx1"/>
          </a:solidFill>
          <a:latin typeface="+mn-lt"/>
          <a:ea typeface="+mn-ea"/>
          <a:cs typeface="+mn-cs"/>
        </a:defRPr>
      </a:lvl6pPr>
      <a:lvl7pPr marL="2285362" algn="l" defTabSz="761790" rtl="0" eaLnBrk="1" latinLnBrk="0" hangingPunct="1">
        <a:defRPr sz="1500" kern="1200">
          <a:solidFill>
            <a:schemeClr val="tx1"/>
          </a:solidFill>
          <a:latin typeface="+mn-lt"/>
          <a:ea typeface="+mn-ea"/>
          <a:cs typeface="+mn-cs"/>
        </a:defRPr>
      </a:lvl7pPr>
      <a:lvl8pPr marL="2666253" algn="l" defTabSz="761790" rtl="0" eaLnBrk="1" latinLnBrk="0" hangingPunct="1">
        <a:defRPr sz="1500" kern="1200">
          <a:solidFill>
            <a:schemeClr val="tx1"/>
          </a:solidFill>
          <a:latin typeface="+mn-lt"/>
          <a:ea typeface="+mn-ea"/>
          <a:cs typeface="+mn-cs"/>
        </a:defRPr>
      </a:lvl8pPr>
      <a:lvl9pPr marL="3047146" algn="l" defTabSz="76179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5.xml"/><Relationship Id="rId5" Type="http://schemas.openxmlformats.org/officeDocument/2006/relationships/chart" Target="../charts/chart1.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1.xml"/><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160.pn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5.xml"/><Relationship Id="rId5" Type="http://schemas.openxmlformats.org/officeDocument/2006/relationships/chart" Target="../charts/char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5.xml"/><Relationship Id="rId5" Type="http://schemas.openxmlformats.org/officeDocument/2006/relationships/chart" Target="../charts/chart3.xml"/><Relationship Id="rId4" Type="http://schemas.microsoft.com/office/2007/relationships/hdphoto" Target="../media/hdphoto1.wdp"/></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7.emf"/><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r>
              <a:rPr lang="en-US" dirty="0" smtClean="0"/>
              <a:t>MSP </a:t>
            </a:r>
            <a:r>
              <a:rPr lang="en-US" dirty="0"/>
              <a:t>with CapTIvate™ Technology</a:t>
            </a:r>
            <a:endParaRPr lang="en-US" dirty="0" smtClean="0"/>
          </a:p>
        </p:txBody>
      </p:sp>
      <p:sp>
        <p:nvSpPr>
          <p:cNvPr id="7171" name="Rectangle 3"/>
          <p:cNvSpPr>
            <a:spLocks noGrp="1" noChangeArrowheads="1"/>
          </p:cNvSpPr>
          <p:nvPr>
            <p:ph type="subTitle" idx="1"/>
          </p:nvPr>
        </p:nvSpPr>
        <p:spPr>
          <a:xfrm>
            <a:off x="342900" y="2774158"/>
            <a:ext cx="8458200" cy="1447322"/>
          </a:xfrm>
        </p:spPr>
        <p:txBody>
          <a:bodyPr/>
          <a:lstStyle/>
          <a:p>
            <a:r>
              <a:rPr lang="en-US" dirty="0" smtClean="0"/>
              <a:t>CapTIvate Signal Conditioning Overview:</a:t>
            </a:r>
            <a:br>
              <a:rPr lang="en-US" dirty="0" smtClean="0"/>
            </a:br>
            <a:r>
              <a:rPr lang="en-US" dirty="0" smtClean="0"/>
              <a:t>Tuning the Conversion Gain and Conversion Count Parameters</a:t>
            </a:r>
          </a:p>
          <a:p>
            <a:r>
              <a:rPr lang="en-US" sz="1600" b="0" dirty="0"/>
              <a:t/>
            </a:r>
            <a:br>
              <a:rPr lang="en-US" sz="1600" b="0" dirty="0"/>
            </a:br>
            <a:r>
              <a:rPr lang="en-US" sz="1600" b="0" dirty="0" smtClean="0"/>
              <a:t>May 2016</a:t>
            </a:r>
          </a:p>
        </p:txBody>
      </p:sp>
      <p:sp>
        <p:nvSpPr>
          <p:cNvPr id="7172" name="Rectangle 24"/>
          <p:cNvSpPr>
            <a:spLocks noGrp="1" noChangeArrowheads="1"/>
          </p:cNvSpPr>
          <p:nvPr>
            <p:ph type="sldNum" sz="quarter" idx="10"/>
          </p:nvPr>
        </p:nvSpPr>
        <p:spPr/>
        <p:txBody>
          <a:bodyPr/>
          <a:lstStyle/>
          <a:p>
            <a:fld id="{AECC4DEF-5888-4484-BAD5-734E2318D8EB}" type="slidenum">
              <a:rPr lang="en-US" smtClean="0"/>
              <a:pPr/>
              <a:t>1</a:t>
            </a:fld>
            <a:endParaRPr lang="en-US" dirty="0" smtClean="0"/>
          </a:p>
        </p:txBody>
      </p:sp>
      <p:pic>
        <p:nvPicPr>
          <p:cNvPr id="7" name="Picture 6"/>
          <p:cNvPicPr/>
          <p:nvPr/>
        </p:nvPicPr>
        <p:blipFill rotWithShape="1">
          <a:blip r:embed="rId3" cstate="print">
            <a:duotone>
              <a:schemeClr val="accent5">
                <a:shade val="45000"/>
                <a:satMod val="135000"/>
              </a:schemeClr>
              <a:prstClr val="white"/>
            </a:duotone>
            <a:extLst>
              <a:ext uri="{BEBA8EAE-BF5A-486C-A8C5-ECC9F3942E4B}">
                <a14:imgProps xmlns:a14="http://schemas.microsoft.com/office/drawing/2010/main">
                  <a14:imgLayer r:embed="rId4">
                    <a14:imgEffect>
                      <a14:backgroundRemoval t="5255" b="96642" l="3074" r="95293"/>
                    </a14:imgEffect>
                  </a14:imgLayer>
                </a14:imgProps>
              </a:ext>
              <a:ext uri="{28A0092B-C50C-407E-A947-70E740481C1C}">
                <a14:useLocalDpi xmlns:a14="http://schemas.microsoft.com/office/drawing/2010/main" val="0"/>
              </a:ext>
            </a:extLst>
          </a:blip>
          <a:srcRect t="7168"/>
          <a:stretch/>
        </p:blipFill>
        <p:spPr bwMode="auto">
          <a:xfrm>
            <a:off x="6020496" y="223204"/>
            <a:ext cx="3018729" cy="184372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3280198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378" y="786357"/>
            <a:ext cx="8467725" cy="3471318"/>
          </a:xfrm>
        </p:spPr>
        <p:txBody>
          <a:bodyPr/>
          <a:lstStyle/>
          <a:p>
            <a:pPr marL="0" indent="0">
              <a:buNone/>
            </a:pPr>
            <a:r>
              <a:rPr lang="en-US" dirty="0" smtClean="0"/>
              <a:t>How do we measure changes in capacitance?</a:t>
            </a:r>
            <a:endParaRPr lang="en-US" dirty="0"/>
          </a:p>
          <a:p>
            <a:pPr lvl="2"/>
            <a:endParaRPr lang="en-US" dirty="0" smtClean="0"/>
          </a:p>
          <a:p>
            <a:endParaRPr lang="en-US" dirty="0"/>
          </a:p>
        </p:txBody>
      </p:sp>
      <p:sp>
        <p:nvSpPr>
          <p:cNvPr id="2" name="Title 1"/>
          <p:cNvSpPr>
            <a:spLocks noGrp="1"/>
          </p:cNvSpPr>
          <p:nvPr>
            <p:ph type="title"/>
          </p:nvPr>
        </p:nvSpPr>
        <p:spPr/>
        <p:txBody>
          <a:bodyPr/>
          <a:lstStyle/>
          <a:p>
            <a:r>
              <a:rPr lang="en-US" dirty="0" smtClean="0"/>
              <a:t>CapTIvate Charge Transfer</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10</a:t>
            </a:fld>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8" y="1071563"/>
            <a:ext cx="8085137"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p:cNvSpPr/>
          <p:nvPr/>
        </p:nvSpPr>
        <p:spPr>
          <a:xfrm>
            <a:off x="1686560" y="2725420"/>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5854543" y="2733199"/>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p:nvPr/>
        </p:nvGrpSpPr>
        <p:grpSpPr>
          <a:xfrm>
            <a:off x="5356861" y="141338"/>
            <a:ext cx="3619499" cy="1696157"/>
            <a:chOff x="5356861" y="141339"/>
            <a:chExt cx="3619499" cy="2701696"/>
          </a:xfrm>
        </p:grpSpPr>
        <p:sp>
          <p:nvSpPr>
            <p:cNvPr id="10" name="Rectangle 9"/>
            <p:cNvSpPr/>
            <p:nvPr/>
          </p:nvSpPr>
          <p:spPr>
            <a:xfrm>
              <a:off x="5760720" y="1556570"/>
              <a:ext cx="3215640" cy="100946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Rectangle 10"/>
            <p:cNvSpPr/>
            <p:nvPr/>
          </p:nvSpPr>
          <p:spPr>
            <a:xfrm>
              <a:off x="5760720" y="141339"/>
              <a:ext cx="3215640" cy="100946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cxnSp>
          <p:nvCxnSpPr>
            <p:cNvPr id="12" name="Straight Connector 11"/>
            <p:cNvCxnSpPr/>
            <p:nvPr/>
          </p:nvCxnSpPr>
          <p:spPr>
            <a:xfrm>
              <a:off x="5760720" y="274320"/>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760720" y="838992"/>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760720" y="1929146"/>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5" name="Content Placeholder 2"/>
            <p:cNvSpPr txBox="1">
              <a:spLocks/>
            </p:cNvSpPr>
            <p:nvPr/>
          </p:nvSpPr>
          <p:spPr bwMode="auto">
            <a:xfrm>
              <a:off x="5356861" y="144681"/>
              <a:ext cx="465859" cy="21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buFontTx/>
                <a:buNone/>
                <a:defRPr/>
              </a:pPr>
              <a:r>
                <a:rPr lang="en-US" sz="900" dirty="0" err="1" smtClean="0">
                  <a:ea typeface="ＭＳ Ｐゴシック" pitchFamily="34" charset="-128"/>
                </a:rPr>
                <a:t>Vreg</a:t>
              </a:r>
              <a:endParaRPr lang="en-US" sz="900" dirty="0" smtClean="0">
                <a:ea typeface="ＭＳ Ｐゴシック" pitchFamily="34" charset="-128"/>
              </a:endParaRPr>
            </a:p>
          </p:txBody>
        </p:sp>
        <p:sp>
          <p:nvSpPr>
            <p:cNvPr id="16" name="Content Placeholder 2"/>
            <p:cNvSpPr txBox="1">
              <a:spLocks/>
            </p:cNvSpPr>
            <p:nvPr/>
          </p:nvSpPr>
          <p:spPr bwMode="auto">
            <a:xfrm>
              <a:off x="5369243" y="1823470"/>
              <a:ext cx="465859" cy="21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buFontTx/>
                <a:buNone/>
                <a:defRPr/>
              </a:pPr>
              <a:r>
                <a:rPr lang="en-US" sz="900" dirty="0" err="1" smtClean="0">
                  <a:ea typeface="ＭＳ Ｐゴシック" pitchFamily="34" charset="-128"/>
                </a:rPr>
                <a:t>Vtrip</a:t>
              </a:r>
              <a:endParaRPr lang="en-US" sz="900" dirty="0" smtClean="0">
                <a:ea typeface="ＭＳ Ｐゴシック" pitchFamily="34" charset="-128"/>
              </a:endParaRPr>
            </a:p>
          </p:txBody>
        </p:sp>
        <p:cxnSp>
          <p:nvCxnSpPr>
            <p:cNvPr id="17" name="Straight Connector 16"/>
            <p:cNvCxnSpPr/>
            <p:nvPr/>
          </p:nvCxnSpPr>
          <p:spPr>
            <a:xfrm>
              <a:off x="5768267" y="2230881"/>
              <a:ext cx="556334"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897166" y="14401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043613" y="281016"/>
              <a:ext cx="274061"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317673" y="14401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324601" y="155600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754093" y="144965"/>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761021" y="1556954"/>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904094" y="155600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6" idx="0"/>
            </p:cNvCxnSpPr>
            <p:nvPr/>
          </p:nvCxnSpPr>
          <p:spPr>
            <a:xfrm>
              <a:off x="6539347" y="839453"/>
              <a:ext cx="221675" cy="1"/>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26" name="Arc 25"/>
            <p:cNvSpPr/>
            <p:nvPr/>
          </p:nvSpPr>
          <p:spPr>
            <a:xfrm flipH="1" flipV="1">
              <a:off x="6324600" y="508083"/>
              <a:ext cx="429492" cy="331370"/>
            </a:xfrm>
            <a:prstGeom prst="arc">
              <a:avLst>
                <a:gd name="adj1" fmla="val 16200000"/>
                <a:gd name="adj2" fmla="val 21567391"/>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27" name="Straight Connector 26"/>
            <p:cNvCxnSpPr/>
            <p:nvPr/>
          </p:nvCxnSpPr>
          <p:spPr>
            <a:xfrm>
              <a:off x="6317674" y="281016"/>
              <a:ext cx="6929" cy="394358"/>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197441" y="142165"/>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204369" y="1554155"/>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0" name="Arc 29"/>
            <p:cNvSpPr/>
            <p:nvPr/>
          </p:nvSpPr>
          <p:spPr>
            <a:xfrm flipH="1">
              <a:off x="6761022" y="274320"/>
              <a:ext cx="292893" cy="855623"/>
            </a:xfrm>
            <a:prstGeom prst="arc">
              <a:avLst>
                <a:gd name="adj1" fmla="val 16200000"/>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31" name="Straight Connector 30"/>
            <p:cNvCxnSpPr/>
            <p:nvPr/>
          </p:nvCxnSpPr>
          <p:spPr>
            <a:xfrm>
              <a:off x="6907467" y="275306"/>
              <a:ext cx="289974"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6754093" y="702131"/>
              <a:ext cx="6928" cy="143404"/>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648693" y="1559249"/>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648693" y="142164"/>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5" name="Arc 34"/>
            <p:cNvSpPr/>
            <p:nvPr/>
          </p:nvSpPr>
          <p:spPr>
            <a:xfrm flipH="1" flipV="1">
              <a:off x="7207253" y="503927"/>
              <a:ext cx="429492" cy="331370"/>
            </a:xfrm>
            <a:prstGeom prst="arc">
              <a:avLst>
                <a:gd name="adj1" fmla="val 16200000"/>
                <a:gd name="adj2" fmla="val 21567391"/>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36" name="Straight Connector 35"/>
            <p:cNvCxnSpPr/>
            <p:nvPr/>
          </p:nvCxnSpPr>
          <p:spPr>
            <a:xfrm>
              <a:off x="7200327" y="276860"/>
              <a:ext cx="6929" cy="394358"/>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422000" y="835296"/>
              <a:ext cx="221675" cy="1"/>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754077" y="2095777"/>
              <a:ext cx="450293"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39" name="Arc 38"/>
            <p:cNvSpPr/>
            <p:nvPr/>
          </p:nvSpPr>
          <p:spPr>
            <a:xfrm flipH="1">
              <a:off x="6324603" y="2095536"/>
              <a:ext cx="273629" cy="280085"/>
            </a:xfrm>
            <a:prstGeom prst="arc">
              <a:avLst>
                <a:gd name="adj1" fmla="val 16377561"/>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40" name="Straight Connector 39"/>
            <p:cNvCxnSpPr>
              <a:stCxn id="39" idx="0"/>
            </p:cNvCxnSpPr>
            <p:nvPr/>
          </p:nvCxnSpPr>
          <p:spPr>
            <a:xfrm>
              <a:off x="6453387" y="2095777"/>
              <a:ext cx="307635"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41" name="Arc 40"/>
            <p:cNvSpPr/>
            <p:nvPr/>
          </p:nvSpPr>
          <p:spPr>
            <a:xfrm flipH="1">
              <a:off x="7207256" y="1955734"/>
              <a:ext cx="273629" cy="280085"/>
            </a:xfrm>
            <a:prstGeom prst="arc">
              <a:avLst>
                <a:gd name="adj1" fmla="val 16377561"/>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42" name="Straight Connector 41"/>
            <p:cNvCxnSpPr>
              <a:stCxn id="41" idx="0"/>
            </p:cNvCxnSpPr>
            <p:nvPr/>
          </p:nvCxnSpPr>
          <p:spPr>
            <a:xfrm>
              <a:off x="7336040" y="1955975"/>
              <a:ext cx="307635"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43" name="Content Placeholder 2"/>
            <p:cNvSpPr txBox="1">
              <a:spLocks/>
            </p:cNvSpPr>
            <p:nvPr/>
          </p:nvSpPr>
          <p:spPr bwMode="auto">
            <a:xfrm>
              <a:off x="6448588" y="1562249"/>
              <a:ext cx="225572" cy="26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lgn="ctr">
                <a:buFontTx/>
                <a:buNone/>
                <a:defRPr/>
              </a:pPr>
              <a:r>
                <a:rPr lang="en-US" sz="1100" dirty="0" smtClean="0">
                  <a:solidFill>
                    <a:srgbClr val="FFFF00"/>
                  </a:solidFill>
                  <a:ea typeface="ＭＳ Ｐゴシック" pitchFamily="34" charset="-128"/>
                </a:rPr>
                <a:t>1</a:t>
              </a:r>
            </a:p>
          </p:txBody>
        </p:sp>
        <p:sp>
          <p:nvSpPr>
            <p:cNvPr id="44" name="Content Placeholder 2"/>
            <p:cNvSpPr txBox="1">
              <a:spLocks/>
            </p:cNvSpPr>
            <p:nvPr/>
          </p:nvSpPr>
          <p:spPr bwMode="auto">
            <a:xfrm>
              <a:off x="7336260" y="1562249"/>
              <a:ext cx="225572" cy="26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lgn="ctr">
                <a:buFontTx/>
                <a:buNone/>
                <a:defRPr/>
              </a:pPr>
              <a:r>
                <a:rPr lang="en-US" sz="1100" dirty="0" smtClean="0">
                  <a:solidFill>
                    <a:srgbClr val="FFFF00"/>
                  </a:solidFill>
                  <a:ea typeface="ＭＳ Ｐゴシック" pitchFamily="34" charset="-128"/>
                </a:rPr>
                <a:t>2</a:t>
              </a:r>
            </a:p>
          </p:txBody>
        </p:sp>
        <p:cxnSp>
          <p:nvCxnSpPr>
            <p:cNvPr id="45" name="Straight Connector 44"/>
            <p:cNvCxnSpPr/>
            <p:nvPr/>
          </p:nvCxnSpPr>
          <p:spPr>
            <a:xfrm>
              <a:off x="5768268" y="838992"/>
              <a:ext cx="135827"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46" name="Arc 45"/>
            <p:cNvSpPr/>
            <p:nvPr/>
          </p:nvSpPr>
          <p:spPr>
            <a:xfrm flipH="1">
              <a:off x="5897167" y="280040"/>
              <a:ext cx="292893" cy="855623"/>
            </a:xfrm>
            <a:prstGeom prst="arc">
              <a:avLst>
                <a:gd name="adj1" fmla="val 16200000"/>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47" name="Straight Connector 46"/>
            <p:cNvCxnSpPr/>
            <p:nvPr/>
          </p:nvCxnSpPr>
          <p:spPr>
            <a:xfrm>
              <a:off x="5897172" y="707852"/>
              <a:ext cx="0" cy="13114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760720" y="2566036"/>
              <a:ext cx="3215640" cy="276999"/>
            </a:xfrm>
            <a:prstGeom prst="rect">
              <a:avLst/>
            </a:prstGeom>
            <a:noFill/>
          </p:spPr>
          <p:txBody>
            <a:bodyPr wrap="square" rtlCol="0">
              <a:spAutoFit/>
            </a:bodyPr>
            <a:lstStyle/>
            <a:p>
              <a:pPr algn="ctr"/>
              <a:r>
                <a:rPr lang="en-US" sz="1200" dirty="0" smtClean="0"/>
                <a:t>Integration Capacitor </a:t>
              </a:r>
              <a:r>
                <a:rPr lang="en-US" sz="1200" dirty="0"/>
                <a:t>Voltage</a:t>
              </a:r>
            </a:p>
          </p:txBody>
        </p:sp>
        <p:sp>
          <p:nvSpPr>
            <p:cNvPr id="49" name="TextBox 48"/>
            <p:cNvSpPr txBox="1"/>
            <p:nvPr/>
          </p:nvSpPr>
          <p:spPr>
            <a:xfrm>
              <a:off x="5760720" y="1150805"/>
              <a:ext cx="3215640" cy="276999"/>
            </a:xfrm>
            <a:prstGeom prst="rect">
              <a:avLst/>
            </a:prstGeom>
            <a:noFill/>
          </p:spPr>
          <p:txBody>
            <a:bodyPr wrap="square" rtlCol="0">
              <a:spAutoFit/>
            </a:bodyPr>
            <a:lstStyle/>
            <a:p>
              <a:pPr algn="ctr"/>
              <a:r>
                <a:rPr lang="en-US" sz="1200" dirty="0" smtClean="0"/>
                <a:t>Electrode Voltage</a:t>
              </a:r>
              <a:endParaRPr lang="en-US" sz="1200" dirty="0"/>
            </a:p>
          </p:txBody>
        </p:sp>
      </p:grpSp>
    </p:spTree>
    <p:extLst>
      <p:ext uri="{BB962C8B-B14F-4D97-AF65-F5344CB8AC3E}">
        <p14:creationId xmlns:p14="http://schemas.microsoft.com/office/powerpoint/2010/main" val="135010856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00017 -3.95062E-6 C 0.00035 -0.01203 -0.0026 -0.03426 0.00278 -0.04259 C 0.00834 -0.05092 0.01823 -0.05247 0.02518 -0.0537 C 0.04098 -0.05648 0.05643 -0.05864 0.07223 -0.05926 C 0.08455 -0.05956 0.09723 -0.05987 0.10973 -0.06018 C 0.1165 -0.0645 0.12344 -0.06327 0.13073 -0.06388 C 0.1382 -0.0645 0.15313 -0.06574 0.15313 -0.06543 C 0.17118 -0.06481 0.18889 -0.06574 0.2066 -0.06759 C 0.21754 -0.07037 0.2283 -0.07098 0.23907 -0.07222 C 0.24167 -0.07253 0.24705 -0.07314 0.24705 -0.07284 C 0.29132 -0.07222 0.30782 -0.07407 0.34045 -0.06944 C 0.36059 -0.07006 0.38056 -0.06975 0.40052 -0.07314 C 0.40556 -0.07284 0.41094 -0.07284 0.41598 -0.07222 C 0.42032 -0.0716 0.42431 -0.06666 0.42848 -0.06481 C 0.43091 -0.06172 0.43229 -0.05648 0.43386 -0.05185 C 0.43473 -0.04938 0.43542 -0.04351 0.43542 -0.04321 C 0.43629 -0.02808 0.43768 -0.01296 0.43768 0.00278 " pathEditMode="relative" rAng="0" ptsTypes="ffffffffffffffffA">
                                      <p:cBhvr>
                                        <p:cTn id="6" dur="2000" fill="hold"/>
                                        <p:tgtEl>
                                          <p:spTgt spid="7"/>
                                        </p:tgtEl>
                                        <p:attrNameLst>
                                          <p:attrName>ppt_x</p:attrName>
                                          <p:attrName>ppt_y</p:attrName>
                                        </p:attrNameLst>
                                      </p:cBhvr>
                                      <p:rCtr x="21771" y="-358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378" y="786357"/>
            <a:ext cx="8467725" cy="3471318"/>
          </a:xfrm>
        </p:spPr>
        <p:txBody>
          <a:bodyPr/>
          <a:lstStyle/>
          <a:p>
            <a:pPr marL="0" indent="0">
              <a:buNone/>
            </a:pPr>
            <a:r>
              <a:rPr lang="en-US" dirty="0" smtClean="0"/>
              <a:t>How do we measure changes in capacitance?</a:t>
            </a:r>
            <a:endParaRPr lang="en-US" dirty="0"/>
          </a:p>
          <a:p>
            <a:pPr lvl="2"/>
            <a:endParaRPr lang="en-US" dirty="0" smtClean="0"/>
          </a:p>
          <a:p>
            <a:endParaRPr lang="en-US" dirty="0"/>
          </a:p>
        </p:txBody>
      </p:sp>
      <p:sp>
        <p:nvSpPr>
          <p:cNvPr id="2" name="Title 1"/>
          <p:cNvSpPr>
            <a:spLocks noGrp="1"/>
          </p:cNvSpPr>
          <p:nvPr>
            <p:ph type="title"/>
          </p:nvPr>
        </p:nvSpPr>
        <p:spPr/>
        <p:txBody>
          <a:bodyPr/>
          <a:lstStyle/>
          <a:p>
            <a:r>
              <a:rPr lang="en-US" dirty="0" smtClean="0"/>
              <a:t>CapTIvate Charge Transfer</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11</a:t>
            </a:fld>
            <a:endParaRPr lang="en-US"/>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8" y="1071563"/>
            <a:ext cx="8085137"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Oval 8"/>
          <p:cNvSpPr/>
          <p:nvPr/>
        </p:nvSpPr>
        <p:spPr>
          <a:xfrm>
            <a:off x="5854543" y="2733199"/>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5688335" y="2726056"/>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24"/>
          <p:cNvGrpSpPr/>
          <p:nvPr/>
        </p:nvGrpSpPr>
        <p:grpSpPr>
          <a:xfrm>
            <a:off x="5356861" y="141338"/>
            <a:ext cx="3619499" cy="1696157"/>
            <a:chOff x="5356861" y="141339"/>
            <a:chExt cx="3619499" cy="2701696"/>
          </a:xfrm>
        </p:grpSpPr>
        <p:sp>
          <p:nvSpPr>
            <p:cNvPr id="26" name="Rectangle 25"/>
            <p:cNvSpPr/>
            <p:nvPr/>
          </p:nvSpPr>
          <p:spPr>
            <a:xfrm>
              <a:off x="5760720" y="1556570"/>
              <a:ext cx="3215640" cy="100946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7" name="Rectangle 26"/>
            <p:cNvSpPr/>
            <p:nvPr/>
          </p:nvSpPr>
          <p:spPr>
            <a:xfrm>
              <a:off x="5760720" y="141339"/>
              <a:ext cx="3215640" cy="100946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cxnSp>
          <p:nvCxnSpPr>
            <p:cNvPr id="28" name="Straight Connector 27"/>
            <p:cNvCxnSpPr/>
            <p:nvPr/>
          </p:nvCxnSpPr>
          <p:spPr>
            <a:xfrm>
              <a:off x="5760720" y="274320"/>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760720" y="838992"/>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760720" y="1929146"/>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1" name="Content Placeholder 2"/>
            <p:cNvSpPr txBox="1">
              <a:spLocks/>
            </p:cNvSpPr>
            <p:nvPr/>
          </p:nvSpPr>
          <p:spPr bwMode="auto">
            <a:xfrm>
              <a:off x="5356861" y="144681"/>
              <a:ext cx="465859" cy="21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buFontTx/>
                <a:buNone/>
                <a:defRPr/>
              </a:pPr>
              <a:r>
                <a:rPr lang="en-US" sz="900" dirty="0" err="1" smtClean="0">
                  <a:ea typeface="ＭＳ Ｐゴシック" pitchFamily="34" charset="-128"/>
                </a:rPr>
                <a:t>Vreg</a:t>
              </a:r>
              <a:endParaRPr lang="en-US" sz="900" dirty="0" smtClean="0">
                <a:ea typeface="ＭＳ Ｐゴシック" pitchFamily="34" charset="-128"/>
              </a:endParaRPr>
            </a:p>
          </p:txBody>
        </p:sp>
        <p:sp>
          <p:nvSpPr>
            <p:cNvPr id="32" name="Content Placeholder 2"/>
            <p:cNvSpPr txBox="1">
              <a:spLocks/>
            </p:cNvSpPr>
            <p:nvPr/>
          </p:nvSpPr>
          <p:spPr bwMode="auto">
            <a:xfrm>
              <a:off x="5369243" y="1823470"/>
              <a:ext cx="465859" cy="21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buFontTx/>
                <a:buNone/>
                <a:defRPr/>
              </a:pPr>
              <a:r>
                <a:rPr lang="en-US" sz="900" dirty="0" err="1" smtClean="0">
                  <a:ea typeface="ＭＳ Ｐゴシック" pitchFamily="34" charset="-128"/>
                </a:rPr>
                <a:t>Vtrip</a:t>
              </a:r>
              <a:endParaRPr lang="en-US" sz="900" dirty="0" smtClean="0">
                <a:ea typeface="ＭＳ Ｐゴシック" pitchFamily="34" charset="-128"/>
              </a:endParaRPr>
            </a:p>
          </p:txBody>
        </p:sp>
        <p:cxnSp>
          <p:nvCxnSpPr>
            <p:cNvPr id="33" name="Straight Connector 32"/>
            <p:cNvCxnSpPr/>
            <p:nvPr/>
          </p:nvCxnSpPr>
          <p:spPr>
            <a:xfrm>
              <a:off x="5768267" y="2230881"/>
              <a:ext cx="556334"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897166" y="14401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043613" y="281016"/>
              <a:ext cx="274061"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317673" y="14401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324601" y="155600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754093" y="144965"/>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761021" y="1556954"/>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904094" y="155600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42" idx="0"/>
            </p:cNvCxnSpPr>
            <p:nvPr/>
          </p:nvCxnSpPr>
          <p:spPr>
            <a:xfrm>
              <a:off x="6539347" y="839453"/>
              <a:ext cx="221675" cy="1"/>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42" name="Arc 41"/>
            <p:cNvSpPr/>
            <p:nvPr/>
          </p:nvSpPr>
          <p:spPr>
            <a:xfrm flipH="1" flipV="1">
              <a:off x="6324600" y="508083"/>
              <a:ext cx="429492" cy="331370"/>
            </a:xfrm>
            <a:prstGeom prst="arc">
              <a:avLst>
                <a:gd name="adj1" fmla="val 16200000"/>
                <a:gd name="adj2" fmla="val 21567391"/>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43" name="Straight Connector 42"/>
            <p:cNvCxnSpPr/>
            <p:nvPr/>
          </p:nvCxnSpPr>
          <p:spPr>
            <a:xfrm>
              <a:off x="6317674" y="281016"/>
              <a:ext cx="6929" cy="394358"/>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197441" y="142165"/>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204369" y="1554155"/>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6" name="Arc 45"/>
            <p:cNvSpPr/>
            <p:nvPr/>
          </p:nvSpPr>
          <p:spPr>
            <a:xfrm flipH="1">
              <a:off x="6761022" y="274320"/>
              <a:ext cx="292893" cy="855623"/>
            </a:xfrm>
            <a:prstGeom prst="arc">
              <a:avLst>
                <a:gd name="adj1" fmla="val 16200000"/>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47" name="Straight Connector 46"/>
            <p:cNvCxnSpPr/>
            <p:nvPr/>
          </p:nvCxnSpPr>
          <p:spPr>
            <a:xfrm>
              <a:off x="6907467" y="275306"/>
              <a:ext cx="289974"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6754093" y="702131"/>
              <a:ext cx="6928" cy="143404"/>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648693" y="1559249"/>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7648693" y="142164"/>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1" name="Arc 50"/>
            <p:cNvSpPr/>
            <p:nvPr/>
          </p:nvSpPr>
          <p:spPr>
            <a:xfrm flipH="1" flipV="1">
              <a:off x="7207253" y="503927"/>
              <a:ext cx="429492" cy="331370"/>
            </a:xfrm>
            <a:prstGeom prst="arc">
              <a:avLst>
                <a:gd name="adj1" fmla="val 16200000"/>
                <a:gd name="adj2" fmla="val 21567391"/>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52" name="Straight Connector 51"/>
            <p:cNvCxnSpPr/>
            <p:nvPr/>
          </p:nvCxnSpPr>
          <p:spPr>
            <a:xfrm>
              <a:off x="7200327" y="276860"/>
              <a:ext cx="6929" cy="394358"/>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7422000" y="835296"/>
              <a:ext cx="221675" cy="1"/>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754077" y="2095777"/>
              <a:ext cx="450293"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55" name="Arc 54"/>
            <p:cNvSpPr/>
            <p:nvPr/>
          </p:nvSpPr>
          <p:spPr>
            <a:xfrm flipH="1">
              <a:off x="6324603" y="2095536"/>
              <a:ext cx="273629" cy="280085"/>
            </a:xfrm>
            <a:prstGeom prst="arc">
              <a:avLst>
                <a:gd name="adj1" fmla="val 16377561"/>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56" name="Straight Connector 55"/>
            <p:cNvCxnSpPr>
              <a:stCxn id="55" idx="0"/>
            </p:cNvCxnSpPr>
            <p:nvPr/>
          </p:nvCxnSpPr>
          <p:spPr>
            <a:xfrm>
              <a:off x="6453387" y="2095777"/>
              <a:ext cx="307635"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57" name="Arc 56"/>
            <p:cNvSpPr/>
            <p:nvPr/>
          </p:nvSpPr>
          <p:spPr>
            <a:xfrm flipH="1">
              <a:off x="7207256" y="1955734"/>
              <a:ext cx="273629" cy="280085"/>
            </a:xfrm>
            <a:prstGeom prst="arc">
              <a:avLst>
                <a:gd name="adj1" fmla="val 16377561"/>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58" name="Straight Connector 57"/>
            <p:cNvCxnSpPr>
              <a:stCxn id="57" idx="0"/>
            </p:cNvCxnSpPr>
            <p:nvPr/>
          </p:nvCxnSpPr>
          <p:spPr>
            <a:xfrm>
              <a:off x="7336040" y="1955975"/>
              <a:ext cx="307635"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59" name="Content Placeholder 2"/>
            <p:cNvSpPr txBox="1">
              <a:spLocks/>
            </p:cNvSpPr>
            <p:nvPr/>
          </p:nvSpPr>
          <p:spPr bwMode="auto">
            <a:xfrm>
              <a:off x="6448588" y="1562249"/>
              <a:ext cx="225572" cy="26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lgn="ctr">
                <a:buFontTx/>
                <a:buNone/>
                <a:defRPr/>
              </a:pPr>
              <a:r>
                <a:rPr lang="en-US" sz="1100" dirty="0" smtClean="0">
                  <a:solidFill>
                    <a:srgbClr val="FFFF00"/>
                  </a:solidFill>
                  <a:ea typeface="ＭＳ Ｐゴシック" pitchFamily="34" charset="-128"/>
                </a:rPr>
                <a:t>1</a:t>
              </a:r>
            </a:p>
          </p:txBody>
        </p:sp>
        <p:sp>
          <p:nvSpPr>
            <p:cNvPr id="60" name="Content Placeholder 2"/>
            <p:cNvSpPr txBox="1">
              <a:spLocks/>
            </p:cNvSpPr>
            <p:nvPr/>
          </p:nvSpPr>
          <p:spPr bwMode="auto">
            <a:xfrm>
              <a:off x="7336260" y="1562249"/>
              <a:ext cx="225572" cy="26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lgn="ctr">
                <a:buFontTx/>
                <a:buNone/>
                <a:defRPr/>
              </a:pPr>
              <a:r>
                <a:rPr lang="en-US" sz="1100" dirty="0" smtClean="0">
                  <a:solidFill>
                    <a:srgbClr val="FFFF00"/>
                  </a:solidFill>
                  <a:ea typeface="ＭＳ Ｐゴシック" pitchFamily="34" charset="-128"/>
                </a:rPr>
                <a:t>2</a:t>
              </a:r>
            </a:p>
          </p:txBody>
        </p:sp>
        <p:cxnSp>
          <p:nvCxnSpPr>
            <p:cNvPr id="61" name="Straight Connector 60"/>
            <p:cNvCxnSpPr/>
            <p:nvPr/>
          </p:nvCxnSpPr>
          <p:spPr>
            <a:xfrm>
              <a:off x="5768268" y="838992"/>
              <a:ext cx="135827"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62" name="Arc 61"/>
            <p:cNvSpPr/>
            <p:nvPr/>
          </p:nvSpPr>
          <p:spPr>
            <a:xfrm flipH="1">
              <a:off x="5897167" y="280040"/>
              <a:ext cx="292893" cy="855623"/>
            </a:xfrm>
            <a:prstGeom prst="arc">
              <a:avLst>
                <a:gd name="adj1" fmla="val 16200000"/>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63" name="Straight Connector 62"/>
            <p:cNvCxnSpPr/>
            <p:nvPr/>
          </p:nvCxnSpPr>
          <p:spPr>
            <a:xfrm>
              <a:off x="5897172" y="707852"/>
              <a:ext cx="0" cy="13114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760720" y="2566036"/>
              <a:ext cx="3215640" cy="276999"/>
            </a:xfrm>
            <a:prstGeom prst="rect">
              <a:avLst/>
            </a:prstGeom>
            <a:noFill/>
          </p:spPr>
          <p:txBody>
            <a:bodyPr wrap="square" rtlCol="0">
              <a:spAutoFit/>
            </a:bodyPr>
            <a:lstStyle/>
            <a:p>
              <a:pPr algn="ctr"/>
              <a:r>
                <a:rPr lang="en-US" sz="1200" dirty="0" smtClean="0"/>
                <a:t>Integration Capacitor </a:t>
              </a:r>
              <a:r>
                <a:rPr lang="en-US" sz="1200" dirty="0"/>
                <a:t>Voltage</a:t>
              </a:r>
            </a:p>
          </p:txBody>
        </p:sp>
        <p:sp>
          <p:nvSpPr>
            <p:cNvPr id="65" name="TextBox 64"/>
            <p:cNvSpPr txBox="1"/>
            <p:nvPr/>
          </p:nvSpPr>
          <p:spPr>
            <a:xfrm>
              <a:off x="5760720" y="1150805"/>
              <a:ext cx="3215640" cy="276999"/>
            </a:xfrm>
            <a:prstGeom prst="rect">
              <a:avLst/>
            </a:prstGeom>
            <a:noFill/>
          </p:spPr>
          <p:txBody>
            <a:bodyPr wrap="square" rtlCol="0">
              <a:spAutoFit/>
            </a:bodyPr>
            <a:lstStyle/>
            <a:p>
              <a:pPr algn="ctr"/>
              <a:r>
                <a:rPr lang="en-US" sz="1200" dirty="0" smtClean="0"/>
                <a:t>Electrode Voltage</a:t>
              </a:r>
              <a:endParaRPr lang="en-US" sz="1200" dirty="0"/>
            </a:p>
          </p:txBody>
        </p:sp>
      </p:grpSp>
    </p:spTree>
    <p:extLst>
      <p:ext uri="{BB962C8B-B14F-4D97-AF65-F5344CB8AC3E}">
        <p14:creationId xmlns:p14="http://schemas.microsoft.com/office/powerpoint/2010/main" val="1787603906"/>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378" y="786357"/>
            <a:ext cx="8467725" cy="3471318"/>
          </a:xfrm>
        </p:spPr>
        <p:txBody>
          <a:bodyPr/>
          <a:lstStyle/>
          <a:p>
            <a:pPr marL="0" indent="0">
              <a:buNone/>
            </a:pPr>
            <a:r>
              <a:rPr lang="en-US" dirty="0" smtClean="0"/>
              <a:t>How do we measure changes in capacitance?</a:t>
            </a:r>
            <a:endParaRPr lang="en-US" dirty="0"/>
          </a:p>
          <a:p>
            <a:pPr lvl="2"/>
            <a:endParaRPr lang="en-US" dirty="0" smtClean="0"/>
          </a:p>
          <a:p>
            <a:endParaRPr lang="en-US" dirty="0"/>
          </a:p>
        </p:txBody>
      </p:sp>
      <p:sp>
        <p:nvSpPr>
          <p:cNvPr id="2" name="Title 1"/>
          <p:cNvSpPr>
            <a:spLocks noGrp="1"/>
          </p:cNvSpPr>
          <p:nvPr>
            <p:ph type="title"/>
          </p:nvPr>
        </p:nvSpPr>
        <p:spPr/>
        <p:txBody>
          <a:bodyPr/>
          <a:lstStyle/>
          <a:p>
            <a:r>
              <a:rPr lang="en-US" dirty="0" smtClean="0"/>
              <a:t>CapTIvate Charge Transfer</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12</a:t>
            </a:fld>
            <a:endParaRPr lang="en-US"/>
          </a:p>
        </p:txBody>
      </p:sp>
      <p:sp>
        <p:nvSpPr>
          <p:cNvPr id="9" name="Oval 8"/>
          <p:cNvSpPr/>
          <p:nvPr/>
        </p:nvSpPr>
        <p:spPr>
          <a:xfrm>
            <a:off x="5854543" y="2733199"/>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5688335" y="2726056"/>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8" y="1071563"/>
            <a:ext cx="8085137"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6" name="Group 65"/>
          <p:cNvGrpSpPr/>
          <p:nvPr/>
        </p:nvGrpSpPr>
        <p:grpSpPr>
          <a:xfrm>
            <a:off x="5356861" y="141340"/>
            <a:ext cx="3619499" cy="1696155"/>
            <a:chOff x="5356861" y="141339"/>
            <a:chExt cx="3619499" cy="2701696"/>
          </a:xfrm>
        </p:grpSpPr>
        <p:sp>
          <p:nvSpPr>
            <p:cNvPr id="67" name="Rectangle 66"/>
            <p:cNvSpPr/>
            <p:nvPr/>
          </p:nvSpPr>
          <p:spPr>
            <a:xfrm>
              <a:off x="5760720" y="1556570"/>
              <a:ext cx="3215640" cy="100946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8" name="Rectangle 67"/>
            <p:cNvSpPr/>
            <p:nvPr/>
          </p:nvSpPr>
          <p:spPr>
            <a:xfrm>
              <a:off x="5760720" y="141339"/>
              <a:ext cx="3215640" cy="100946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cxnSp>
          <p:nvCxnSpPr>
            <p:cNvPr id="69" name="Straight Connector 68"/>
            <p:cNvCxnSpPr/>
            <p:nvPr/>
          </p:nvCxnSpPr>
          <p:spPr>
            <a:xfrm>
              <a:off x="5760720" y="274320"/>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5760720" y="838992"/>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5760720" y="1929146"/>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2" name="Content Placeholder 2"/>
            <p:cNvSpPr txBox="1">
              <a:spLocks/>
            </p:cNvSpPr>
            <p:nvPr/>
          </p:nvSpPr>
          <p:spPr bwMode="auto">
            <a:xfrm>
              <a:off x="5356861" y="144681"/>
              <a:ext cx="465859" cy="21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buFontTx/>
                <a:buNone/>
                <a:defRPr/>
              </a:pPr>
              <a:r>
                <a:rPr lang="en-US" sz="900" dirty="0" err="1" smtClean="0">
                  <a:ea typeface="ＭＳ Ｐゴシック" pitchFamily="34" charset="-128"/>
                </a:rPr>
                <a:t>Vreg</a:t>
              </a:r>
              <a:endParaRPr lang="en-US" sz="900" dirty="0" smtClean="0">
                <a:ea typeface="ＭＳ Ｐゴシック" pitchFamily="34" charset="-128"/>
              </a:endParaRPr>
            </a:p>
          </p:txBody>
        </p:sp>
        <p:sp>
          <p:nvSpPr>
            <p:cNvPr id="73" name="Content Placeholder 2"/>
            <p:cNvSpPr txBox="1">
              <a:spLocks/>
            </p:cNvSpPr>
            <p:nvPr/>
          </p:nvSpPr>
          <p:spPr bwMode="auto">
            <a:xfrm>
              <a:off x="5369243" y="1823470"/>
              <a:ext cx="465859" cy="21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buFontTx/>
                <a:buNone/>
                <a:defRPr/>
              </a:pPr>
              <a:r>
                <a:rPr lang="en-US" sz="900" dirty="0" err="1" smtClean="0">
                  <a:ea typeface="ＭＳ Ｐゴシック" pitchFamily="34" charset="-128"/>
                </a:rPr>
                <a:t>Vtrip</a:t>
              </a:r>
              <a:endParaRPr lang="en-US" sz="900" dirty="0" smtClean="0">
                <a:ea typeface="ＭＳ Ｐゴシック" pitchFamily="34" charset="-128"/>
              </a:endParaRPr>
            </a:p>
          </p:txBody>
        </p:sp>
        <p:cxnSp>
          <p:nvCxnSpPr>
            <p:cNvPr id="74" name="Straight Connector 73"/>
            <p:cNvCxnSpPr/>
            <p:nvPr/>
          </p:nvCxnSpPr>
          <p:spPr>
            <a:xfrm>
              <a:off x="5768267" y="2230881"/>
              <a:ext cx="556334"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5897166" y="14401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6043613" y="281016"/>
              <a:ext cx="274061"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6317673" y="14401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6324601" y="155600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6754093" y="144965"/>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6761021" y="1556954"/>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5904094" y="155600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83" idx="0"/>
            </p:cNvCxnSpPr>
            <p:nvPr/>
          </p:nvCxnSpPr>
          <p:spPr>
            <a:xfrm>
              <a:off x="6539347" y="839453"/>
              <a:ext cx="221675" cy="1"/>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83" name="Arc 82"/>
            <p:cNvSpPr/>
            <p:nvPr/>
          </p:nvSpPr>
          <p:spPr>
            <a:xfrm flipH="1" flipV="1">
              <a:off x="6324600" y="508083"/>
              <a:ext cx="429492" cy="331370"/>
            </a:xfrm>
            <a:prstGeom prst="arc">
              <a:avLst>
                <a:gd name="adj1" fmla="val 16200000"/>
                <a:gd name="adj2" fmla="val 21567391"/>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84" name="Straight Connector 83"/>
            <p:cNvCxnSpPr/>
            <p:nvPr/>
          </p:nvCxnSpPr>
          <p:spPr>
            <a:xfrm>
              <a:off x="6317674" y="281016"/>
              <a:ext cx="6929" cy="394358"/>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7197441" y="142165"/>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7204369" y="1554155"/>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7" name="Arc 86"/>
            <p:cNvSpPr/>
            <p:nvPr/>
          </p:nvSpPr>
          <p:spPr>
            <a:xfrm flipH="1">
              <a:off x="6761022" y="274320"/>
              <a:ext cx="292893" cy="855623"/>
            </a:xfrm>
            <a:prstGeom prst="arc">
              <a:avLst>
                <a:gd name="adj1" fmla="val 16200000"/>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88" name="Straight Connector 87"/>
            <p:cNvCxnSpPr/>
            <p:nvPr/>
          </p:nvCxnSpPr>
          <p:spPr>
            <a:xfrm>
              <a:off x="6907467" y="275306"/>
              <a:ext cx="289974"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6754093" y="702131"/>
              <a:ext cx="6928" cy="143404"/>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7648693" y="1559249"/>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7648693" y="142164"/>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2" name="Arc 91"/>
            <p:cNvSpPr/>
            <p:nvPr/>
          </p:nvSpPr>
          <p:spPr>
            <a:xfrm flipH="1" flipV="1">
              <a:off x="7207253" y="503927"/>
              <a:ext cx="429492" cy="331370"/>
            </a:xfrm>
            <a:prstGeom prst="arc">
              <a:avLst>
                <a:gd name="adj1" fmla="val 16200000"/>
                <a:gd name="adj2" fmla="val 21567391"/>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93" name="Straight Connector 92"/>
            <p:cNvCxnSpPr/>
            <p:nvPr/>
          </p:nvCxnSpPr>
          <p:spPr>
            <a:xfrm>
              <a:off x="7200327" y="276860"/>
              <a:ext cx="6929" cy="394358"/>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7422000" y="835296"/>
              <a:ext cx="221675" cy="1"/>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8089891" y="142165"/>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8096819" y="1554155"/>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7" name="Arc 96"/>
            <p:cNvSpPr/>
            <p:nvPr/>
          </p:nvSpPr>
          <p:spPr>
            <a:xfrm flipH="1">
              <a:off x="7653472" y="274320"/>
              <a:ext cx="292893" cy="855623"/>
            </a:xfrm>
            <a:prstGeom prst="arc">
              <a:avLst>
                <a:gd name="adj1" fmla="val 16200000"/>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98" name="Straight Connector 97"/>
            <p:cNvCxnSpPr/>
            <p:nvPr/>
          </p:nvCxnSpPr>
          <p:spPr>
            <a:xfrm>
              <a:off x="7799917" y="275306"/>
              <a:ext cx="289974"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H="1">
              <a:off x="7644814" y="696049"/>
              <a:ext cx="6928" cy="143404"/>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6754077" y="2095777"/>
              <a:ext cx="450293"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7648694" y="1956064"/>
              <a:ext cx="450293"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102" name="Arc 101"/>
            <p:cNvSpPr/>
            <p:nvPr/>
          </p:nvSpPr>
          <p:spPr>
            <a:xfrm flipH="1">
              <a:off x="6324603" y="2095536"/>
              <a:ext cx="273629" cy="280085"/>
            </a:xfrm>
            <a:prstGeom prst="arc">
              <a:avLst>
                <a:gd name="adj1" fmla="val 16377561"/>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03" name="Straight Connector 102"/>
            <p:cNvCxnSpPr>
              <a:stCxn id="102" idx="0"/>
            </p:cNvCxnSpPr>
            <p:nvPr/>
          </p:nvCxnSpPr>
          <p:spPr>
            <a:xfrm>
              <a:off x="6453387" y="2095777"/>
              <a:ext cx="307635"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104" name="Arc 103"/>
            <p:cNvSpPr/>
            <p:nvPr/>
          </p:nvSpPr>
          <p:spPr>
            <a:xfrm flipH="1">
              <a:off x="7207256" y="1955734"/>
              <a:ext cx="273629" cy="280085"/>
            </a:xfrm>
            <a:prstGeom prst="arc">
              <a:avLst>
                <a:gd name="adj1" fmla="val 16377561"/>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05" name="Straight Connector 104"/>
            <p:cNvCxnSpPr>
              <a:stCxn id="104" idx="0"/>
            </p:cNvCxnSpPr>
            <p:nvPr/>
          </p:nvCxnSpPr>
          <p:spPr>
            <a:xfrm>
              <a:off x="7336040" y="1955975"/>
              <a:ext cx="307635"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106" name="Content Placeholder 2"/>
            <p:cNvSpPr txBox="1">
              <a:spLocks/>
            </p:cNvSpPr>
            <p:nvPr/>
          </p:nvSpPr>
          <p:spPr bwMode="auto">
            <a:xfrm>
              <a:off x="6448588" y="1562249"/>
              <a:ext cx="225572" cy="26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lgn="ctr">
                <a:buFontTx/>
                <a:buNone/>
                <a:defRPr/>
              </a:pPr>
              <a:r>
                <a:rPr lang="en-US" sz="1100" dirty="0" smtClean="0">
                  <a:solidFill>
                    <a:srgbClr val="FFFF00"/>
                  </a:solidFill>
                  <a:ea typeface="ＭＳ Ｐゴシック" pitchFamily="34" charset="-128"/>
                </a:rPr>
                <a:t>1</a:t>
              </a:r>
            </a:p>
          </p:txBody>
        </p:sp>
        <p:sp>
          <p:nvSpPr>
            <p:cNvPr id="107" name="Content Placeholder 2"/>
            <p:cNvSpPr txBox="1">
              <a:spLocks/>
            </p:cNvSpPr>
            <p:nvPr/>
          </p:nvSpPr>
          <p:spPr bwMode="auto">
            <a:xfrm>
              <a:off x="7336260" y="1562249"/>
              <a:ext cx="225572" cy="26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lgn="ctr">
                <a:buFontTx/>
                <a:buNone/>
                <a:defRPr/>
              </a:pPr>
              <a:r>
                <a:rPr lang="en-US" sz="1100" dirty="0" smtClean="0">
                  <a:solidFill>
                    <a:srgbClr val="FFFF00"/>
                  </a:solidFill>
                  <a:ea typeface="ＭＳ Ｐゴシック" pitchFamily="34" charset="-128"/>
                </a:rPr>
                <a:t>2</a:t>
              </a:r>
            </a:p>
          </p:txBody>
        </p:sp>
        <p:cxnSp>
          <p:nvCxnSpPr>
            <p:cNvPr id="108" name="Straight Connector 107"/>
            <p:cNvCxnSpPr/>
            <p:nvPr/>
          </p:nvCxnSpPr>
          <p:spPr>
            <a:xfrm>
              <a:off x="5768268" y="838992"/>
              <a:ext cx="135827"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109" name="Arc 108"/>
            <p:cNvSpPr/>
            <p:nvPr/>
          </p:nvSpPr>
          <p:spPr>
            <a:xfrm flipH="1">
              <a:off x="5897167" y="280040"/>
              <a:ext cx="292893" cy="855623"/>
            </a:xfrm>
            <a:prstGeom prst="arc">
              <a:avLst>
                <a:gd name="adj1" fmla="val 16200000"/>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10" name="Straight Connector 109"/>
            <p:cNvCxnSpPr/>
            <p:nvPr/>
          </p:nvCxnSpPr>
          <p:spPr>
            <a:xfrm>
              <a:off x="5897172" y="707852"/>
              <a:ext cx="0" cy="13114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5760720" y="2566036"/>
              <a:ext cx="3215640" cy="276999"/>
            </a:xfrm>
            <a:prstGeom prst="rect">
              <a:avLst/>
            </a:prstGeom>
            <a:noFill/>
          </p:spPr>
          <p:txBody>
            <a:bodyPr wrap="square" rtlCol="0">
              <a:spAutoFit/>
            </a:bodyPr>
            <a:lstStyle/>
            <a:p>
              <a:pPr algn="ctr"/>
              <a:r>
                <a:rPr lang="en-US" sz="1200" dirty="0" smtClean="0"/>
                <a:t>Integration Capacitor </a:t>
              </a:r>
              <a:r>
                <a:rPr lang="en-US" sz="1200" dirty="0"/>
                <a:t>Voltage</a:t>
              </a:r>
            </a:p>
          </p:txBody>
        </p:sp>
        <p:sp>
          <p:nvSpPr>
            <p:cNvPr id="112" name="TextBox 111"/>
            <p:cNvSpPr txBox="1"/>
            <p:nvPr/>
          </p:nvSpPr>
          <p:spPr>
            <a:xfrm>
              <a:off x="5760720" y="1150805"/>
              <a:ext cx="3215640" cy="276999"/>
            </a:xfrm>
            <a:prstGeom prst="rect">
              <a:avLst/>
            </a:prstGeom>
            <a:noFill/>
          </p:spPr>
          <p:txBody>
            <a:bodyPr wrap="square" rtlCol="0">
              <a:spAutoFit/>
            </a:bodyPr>
            <a:lstStyle/>
            <a:p>
              <a:pPr algn="ctr"/>
              <a:r>
                <a:rPr lang="en-US" sz="1200" dirty="0" smtClean="0"/>
                <a:t>Electrode Voltage</a:t>
              </a:r>
              <a:endParaRPr lang="en-US" sz="1200" dirty="0"/>
            </a:p>
          </p:txBody>
        </p:sp>
      </p:grpSp>
      <p:sp>
        <p:nvSpPr>
          <p:cNvPr id="113" name="Oval 112"/>
          <p:cNvSpPr/>
          <p:nvPr/>
        </p:nvSpPr>
        <p:spPr>
          <a:xfrm>
            <a:off x="2423160" y="1459230"/>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9938712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4.72222E-6 -5.80247E-6 C -0.00034 0.03826 0.0007 0.08363 -0.00243 0.12283 C -0.00225 0.13333 -4.72222E-6 0.1682 -0.00173 0.18518 C -0.00243 0.19104 -0.00347 0.19351 -0.00659 0.19536 C -0.00833 0.19629 -0.01163 0.19845 -0.01163 0.19845 C -0.01857 0.19783 -0.02552 0.19752 -0.03246 0.19691 C -0.03889 0.19629 -0.05173 0.19413 -0.05173 0.19413 C -0.06389 0.19475 -0.06944 0.18981 -0.07743 0.19999 C -0.08003 0.21326 -0.08003 0.23147 -0.08003 0.24598 " pathEditMode="relative" ptsTypes="ffffffffA">
                                      <p:cBhvr>
                                        <p:cTn id="6" dur="2000" fill="hold"/>
                                        <p:tgtEl>
                                          <p:spTgt spid="11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8" y="1071563"/>
            <a:ext cx="8085137"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333378" y="786357"/>
            <a:ext cx="8467725" cy="3471318"/>
          </a:xfrm>
        </p:spPr>
        <p:txBody>
          <a:bodyPr/>
          <a:lstStyle/>
          <a:p>
            <a:pPr marL="0" indent="0">
              <a:buNone/>
            </a:pPr>
            <a:r>
              <a:rPr lang="en-US" dirty="0" smtClean="0"/>
              <a:t>How do we measure changes in capacitance?</a:t>
            </a:r>
            <a:endParaRPr lang="en-US" dirty="0"/>
          </a:p>
          <a:p>
            <a:pPr lvl="2"/>
            <a:endParaRPr lang="en-US" dirty="0" smtClean="0"/>
          </a:p>
          <a:p>
            <a:endParaRPr lang="en-US" dirty="0"/>
          </a:p>
        </p:txBody>
      </p:sp>
      <p:sp>
        <p:nvSpPr>
          <p:cNvPr id="2" name="Title 1"/>
          <p:cNvSpPr>
            <a:spLocks noGrp="1"/>
          </p:cNvSpPr>
          <p:nvPr>
            <p:ph type="title"/>
          </p:nvPr>
        </p:nvSpPr>
        <p:spPr/>
        <p:txBody>
          <a:bodyPr/>
          <a:lstStyle/>
          <a:p>
            <a:r>
              <a:rPr lang="en-US" dirty="0" smtClean="0"/>
              <a:t>CapTIvate Charge Transfer</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13</a:t>
            </a:fld>
            <a:endParaRPr lang="en-US"/>
          </a:p>
        </p:txBody>
      </p:sp>
      <p:sp>
        <p:nvSpPr>
          <p:cNvPr id="9" name="Oval 8"/>
          <p:cNvSpPr/>
          <p:nvPr/>
        </p:nvSpPr>
        <p:spPr>
          <a:xfrm>
            <a:off x="5854543" y="2733199"/>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5688335" y="2726056"/>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p:nvPr/>
        </p:nvSpPr>
        <p:spPr>
          <a:xfrm>
            <a:off x="1686560" y="2725420"/>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p:cNvSpPr/>
          <p:nvPr/>
        </p:nvSpPr>
        <p:spPr>
          <a:xfrm>
            <a:off x="5760720" y="1029837"/>
            <a:ext cx="3215640" cy="63375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2" name="Rectangle 61"/>
          <p:cNvSpPr/>
          <p:nvPr/>
        </p:nvSpPr>
        <p:spPr>
          <a:xfrm>
            <a:off x="5760720" y="141339"/>
            <a:ext cx="3215640" cy="63375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cxnSp>
        <p:nvCxnSpPr>
          <p:cNvPr id="63" name="Straight Connector 62"/>
          <p:cNvCxnSpPr/>
          <p:nvPr/>
        </p:nvCxnSpPr>
        <p:spPr>
          <a:xfrm>
            <a:off x="5760720" y="224826"/>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760720" y="579334"/>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5760720" y="1263745"/>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14" name="Content Placeholder 2"/>
          <p:cNvSpPr txBox="1">
            <a:spLocks/>
          </p:cNvSpPr>
          <p:nvPr/>
        </p:nvSpPr>
        <p:spPr bwMode="auto">
          <a:xfrm>
            <a:off x="5356861" y="143437"/>
            <a:ext cx="465859" cy="13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buFontTx/>
              <a:buNone/>
              <a:defRPr/>
            </a:pPr>
            <a:r>
              <a:rPr lang="en-US" sz="900" dirty="0" err="1" smtClean="0">
                <a:ea typeface="ＭＳ Ｐゴシック" pitchFamily="34" charset="-128"/>
              </a:rPr>
              <a:t>Vreg</a:t>
            </a:r>
            <a:endParaRPr lang="en-US" sz="900" dirty="0" smtClean="0">
              <a:ea typeface="ＭＳ Ｐゴシック" pitchFamily="34" charset="-128"/>
            </a:endParaRPr>
          </a:p>
        </p:txBody>
      </p:sp>
      <p:sp>
        <p:nvSpPr>
          <p:cNvPr id="115" name="Content Placeholder 2"/>
          <p:cNvSpPr txBox="1">
            <a:spLocks/>
          </p:cNvSpPr>
          <p:nvPr/>
        </p:nvSpPr>
        <p:spPr bwMode="auto">
          <a:xfrm>
            <a:off x="5369243" y="1197400"/>
            <a:ext cx="465859" cy="13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buFontTx/>
              <a:buNone/>
              <a:defRPr/>
            </a:pPr>
            <a:r>
              <a:rPr lang="en-US" sz="900" dirty="0" err="1" smtClean="0">
                <a:ea typeface="ＭＳ Ｐゴシック" pitchFamily="34" charset="-128"/>
              </a:rPr>
              <a:t>Vtrip</a:t>
            </a:r>
            <a:endParaRPr lang="en-US" sz="900" dirty="0" smtClean="0">
              <a:ea typeface="ＭＳ Ｐゴシック" pitchFamily="34" charset="-128"/>
            </a:endParaRPr>
          </a:p>
        </p:txBody>
      </p:sp>
      <p:cxnSp>
        <p:nvCxnSpPr>
          <p:cNvPr id="116" name="Straight Connector 115"/>
          <p:cNvCxnSpPr/>
          <p:nvPr/>
        </p:nvCxnSpPr>
        <p:spPr>
          <a:xfrm>
            <a:off x="5768267" y="1453178"/>
            <a:ext cx="556334"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5897166" y="143021"/>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6043613" y="229030"/>
            <a:ext cx="274061"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6317673" y="143021"/>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6324601" y="1029485"/>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6754093" y="143615"/>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6761021" y="1030078"/>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5904094" y="1029485"/>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a:stCxn id="125" idx="0"/>
          </p:cNvCxnSpPr>
          <p:nvPr/>
        </p:nvCxnSpPr>
        <p:spPr>
          <a:xfrm>
            <a:off x="6539347" y="579623"/>
            <a:ext cx="221675" cy="1"/>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125" name="Arc 124"/>
          <p:cNvSpPr/>
          <p:nvPr/>
        </p:nvSpPr>
        <p:spPr>
          <a:xfrm flipH="1" flipV="1">
            <a:off x="6324600" y="371585"/>
            <a:ext cx="429492" cy="208038"/>
          </a:xfrm>
          <a:prstGeom prst="arc">
            <a:avLst>
              <a:gd name="adj1" fmla="val 16200000"/>
              <a:gd name="adj2" fmla="val 21567391"/>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26" name="Straight Connector 125"/>
          <p:cNvCxnSpPr/>
          <p:nvPr/>
        </p:nvCxnSpPr>
        <p:spPr>
          <a:xfrm>
            <a:off x="6317674" y="229030"/>
            <a:ext cx="6929" cy="247583"/>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7197441" y="141858"/>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7204369" y="1028321"/>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9" name="Arc 128"/>
          <p:cNvSpPr/>
          <p:nvPr/>
        </p:nvSpPr>
        <p:spPr>
          <a:xfrm flipH="1">
            <a:off x="6761022" y="224826"/>
            <a:ext cx="292893" cy="537170"/>
          </a:xfrm>
          <a:prstGeom prst="arc">
            <a:avLst>
              <a:gd name="adj1" fmla="val 16200000"/>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30" name="Straight Connector 129"/>
          <p:cNvCxnSpPr/>
          <p:nvPr/>
        </p:nvCxnSpPr>
        <p:spPr>
          <a:xfrm>
            <a:off x="6907467" y="225445"/>
            <a:ext cx="289974"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H="1">
            <a:off x="6754093" y="493411"/>
            <a:ext cx="6928" cy="90031"/>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6754077" y="1368358"/>
            <a:ext cx="450293"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7648693" y="1031519"/>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7648693" y="141857"/>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35" name="Arc 134"/>
          <p:cNvSpPr/>
          <p:nvPr/>
        </p:nvSpPr>
        <p:spPr>
          <a:xfrm flipH="1" flipV="1">
            <a:off x="7207253" y="368976"/>
            <a:ext cx="429492" cy="208038"/>
          </a:xfrm>
          <a:prstGeom prst="arc">
            <a:avLst>
              <a:gd name="adj1" fmla="val 16200000"/>
              <a:gd name="adj2" fmla="val 21567391"/>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36" name="Straight Connector 135"/>
          <p:cNvCxnSpPr/>
          <p:nvPr/>
        </p:nvCxnSpPr>
        <p:spPr>
          <a:xfrm>
            <a:off x="7200327" y="226421"/>
            <a:ext cx="6929" cy="247583"/>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7422000" y="577013"/>
            <a:ext cx="221675" cy="1"/>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8089891" y="141858"/>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8096819" y="1028321"/>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0" name="Arc 139"/>
          <p:cNvSpPr/>
          <p:nvPr/>
        </p:nvSpPr>
        <p:spPr>
          <a:xfrm flipH="1">
            <a:off x="7653472" y="224826"/>
            <a:ext cx="292893" cy="537170"/>
          </a:xfrm>
          <a:prstGeom prst="arc">
            <a:avLst>
              <a:gd name="adj1" fmla="val 16200000"/>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41" name="Straight Connector 140"/>
          <p:cNvCxnSpPr/>
          <p:nvPr/>
        </p:nvCxnSpPr>
        <p:spPr>
          <a:xfrm>
            <a:off x="7799917" y="225445"/>
            <a:ext cx="289974"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7648694" y="1280644"/>
            <a:ext cx="450293"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H="1">
            <a:off x="7644814" y="489592"/>
            <a:ext cx="6928" cy="90031"/>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8545343" y="1031519"/>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5" name="Arc 144"/>
          <p:cNvSpPr/>
          <p:nvPr/>
        </p:nvSpPr>
        <p:spPr>
          <a:xfrm flipH="1">
            <a:off x="8089892" y="1192366"/>
            <a:ext cx="273629" cy="175841"/>
          </a:xfrm>
          <a:prstGeom prst="arc">
            <a:avLst>
              <a:gd name="adj1" fmla="val 16377561"/>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46" name="Straight Connector 145"/>
          <p:cNvCxnSpPr>
            <a:stCxn id="145" idx="0"/>
          </p:cNvCxnSpPr>
          <p:nvPr/>
        </p:nvCxnSpPr>
        <p:spPr>
          <a:xfrm flipV="1">
            <a:off x="8218675" y="1192366"/>
            <a:ext cx="332652" cy="151"/>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8545343" y="141857"/>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8" name="Arc 147"/>
          <p:cNvSpPr/>
          <p:nvPr/>
        </p:nvSpPr>
        <p:spPr>
          <a:xfrm flipH="1">
            <a:off x="6324603" y="1368206"/>
            <a:ext cx="273629" cy="175841"/>
          </a:xfrm>
          <a:prstGeom prst="arc">
            <a:avLst>
              <a:gd name="adj1" fmla="val 16377561"/>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49" name="Straight Connector 148"/>
          <p:cNvCxnSpPr>
            <a:stCxn id="148" idx="0"/>
          </p:cNvCxnSpPr>
          <p:nvPr/>
        </p:nvCxnSpPr>
        <p:spPr>
          <a:xfrm>
            <a:off x="6453387" y="1368358"/>
            <a:ext cx="307635"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150" name="Arc 149"/>
          <p:cNvSpPr/>
          <p:nvPr/>
        </p:nvSpPr>
        <p:spPr>
          <a:xfrm flipH="1">
            <a:off x="7207256" y="1280437"/>
            <a:ext cx="273629" cy="175841"/>
          </a:xfrm>
          <a:prstGeom prst="arc">
            <a:avLst>
              <a:gd name="adj1" fmla="val 16377561"/>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51" name="Straight Connector 150"/>
          <p:cNvCxnSpPr>
            <a:stCxn id="150" idx="0"/>
          </p:cNvCxnSpPr>
          <p:nvPr/>
        </p:nvCxnSpPr>
        <p:spPr>
          <a:xfrm>
            <a:off x="7336040" y="1280588"/>
            <a:ext cx="307635"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152" name="Arc 151"/>
          <p:cNvSpPr/>
          <p:nvPr/>
        </p:nvSpPr>
        <p:spPr>
          <a:xfrm flipH="1" flipV="1">
            <a:off x="8100281" y="366708"/>
            <a:ext cx="429492" cy="208038"/>
          </a:xfrm>
          <a:prstGeom prst="arc">
            <a:avLst>
              <a:gd name="adj1" fmla="val 16200000"/>
              <a:gd name="adj2" fmla="val 21567391"/>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53" name="Straight Connector 152"/>
          <p:cNvCxnSpPr/>
          <p:nvPr/>
        </p:nvCxnSpPr>
        <p:spPr>
          <a:xfrm>
            <a:off x="8093355" y="224153"/>
            <a:ext cx="6929" cy="247583"/>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8315027" y="574746"/>
            <a:ext cx="2363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155" name="Content Placeholder 2"/>
          <p:cNvSpPr txBox="1">
            <a:spLocks/>
          </p:cNvSpPr>
          <p:nvPr/>
        </p:nvSpPr>
        <p:spPr bwMode="auto">
          <a:xfrm>
            <a:off x="6448588" y="1033403"/>
            <a:ext cx="225572" cy="16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lgn="ctr">
              <a:buFontTx/>
              <a:buNone/>
              <a:defRPr/>
            </a:pPr>
            <a:r>
              <a:rPr lang="en-US" sz="1100" dirty="0" smtClean="0">
                <a:solidFill>
                  <a:srgbClr val="FFFF00"/>
                </a:solidFill>
                <a:ea typeface="ＭＳ Ｐゴシック" pitchFamily="34" charset="-128"/>
              </a:rPr>
              <a:t>1</a:t>
            </a:r>
          </a:p>
        </p:txBody>
      </p:sp>
      <p:sp>
        <p:nvSpPr>
          <p:cNvPr id="156" name="Content Placeholder 2"/>
          <p:cNvSpPr txBox="1">
            <a:spLocks/>
          </p:cNvSpPr>
          <p:nvPr/>
        </p:nvSpPr>
        <p:spPr bwMode="auto">
          <a:xfrm>
            <a:off x="7336260" y="1033403"/>
            <a:ext cx="225572" cy="16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lgn="ctr">
              <a:buFontTx/>
              <a:buNone/>
              <a:defRPr/>
            </a:pPr>
            <a:r>
              <a:rPr lang="en-US" sz="1100" dirty="0" smtClean="0">
                <a:solidFill>
                  <a:srgbClr val="FFFF00"/>
                </a:solidFill>
                <a:ea typeface="ＭＳ Ｐゴシック" pitchFamily="34" charset="-128"/>
              </a:rPr>
              <a:t>2</a:t>
            </a:r>
          </a:p>
        </p:txBody>
      </p:sp>
      <p:sp>
        <p:nvSpPr>
          <p:cNvPr id="157" name="Content Placeholder 2"/>
          <p:cNvSpPr txBox="1">
            <a:spLocks/>
          </p:cNvSpPr>
          <p:nvPr/>
        </p:nvSpPr>
        <p:spPr bwMode="auto">
          <a:xfrm>
            <a:off x="8250734" y="1357497"/>
            <a:ext cx="225572" cy="16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lgn="ctr">
              <a:buFontTx/>
              <a:buNone/>
              <a:defRPr/>
            </a:pPr>
            <a:r>
              <a:rPr lang="en-US" sz="1100" dirty="0" smtClean="0">
                <a:solidFill>
                  <a:srgbClr val="FFFF00"/>
                </a:solidFill>
                <a:ea typeface="ＭＳ Ｐゴシック" pitchFamily="34" charset="-128"/>
              </a:rPr>
              <a:t>3</a:t>
            </a:r>
          </a:p>
        </p:txBody>
      </p:sp>
      <p:cxnSp>
        <p:nvCxnSpPr>
          <p:cNvPr id="158" name="Straight Connector 157"/>
          <p:cNvCxnSpPr/>
          <p:nvPr/>
        </p:nvCxnSpPr>
        <p:spPr>
          <a:xfrm>
            <a:off x="5768268" y="579334"/>
            <a:ext cx="135827"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159" name="Arc 158"/>
          <p:cNvSpPr/>
          <p:nvPr/>
        </p:nvSpPr>
        <p:spPr>
          <a:xfrm flipH="1">
            <a:off x="5897167" y="228417"/>
            <a:ext cx="292893" cy="537170"/>
          </a:xfrm>
          <a:prstGeom prst="arc">
            <a:avLst>
              <a:gd name="adj1" fmla="val 16200000"/>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60" name="Straight Connector 159"/>
          <p:cNvCxnSpPr/>
          <p:nvPr/>
        </p:nvCxnSpPr>
        <p:spPr>
          <a:xfrm>
            <a:off x="5897172" y="497002"/>
            <a:ext cx="0" cy="82331"/>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161" name="TextBox 160"/>
          <p:cNvSpPr txBox="1"/>
          <p:nvPr/>
        </p:nvSpPr>
        <p:spPr>
          <a:xfrm>
            <a:off x="5760720" y="1663592"/>
            <a:ext cx="3215640" cy="173903"/>
          </a:xfrm>
          <a:prstGeom prst="rect">
            <a:avLst/>
          </a:prstGeom>
          <a:noFill/>
        </p:spPr>
        <p:txBody>
          <a:bodyPr wrap="square" rtlCol="0">
            <a:spAutoFit/>
          </a:bodyPr>
          <a:lstStyle/>
          <a:p>
            <a:pPr algn="ctr"/>
            <a:r>
              <a:rPr lang="en-US" sz="1200" dirty="0" smtClean="0"/>
              <a:t>Integration Capacitor </a:t>
            </a:r>
            <a:r>
              <a:rPr lang="en-US" sz="1200" dirty="0"/>
              <a:t>Voltage</a:t>
            </a:r>
          </a:p>
        </p:txBody>
      </p:sp>
      <p:sp>
        <p:nvSpPr>
          <p:cNvPr id="162" name="TextBox 161"/>
          <p:cNvSpPr txBox="1"/>
          <p:nvPr/>
        </p:nvSpPr>
        <p:spPr>
          <a:xfrm>
            <a:off x="5760720" y="775093"/>
            <a:ext cx="3215640" cy="173903"/>
          </a:xfrm>
          <a:prstGeom prst="rect">
            <a:avLst/>
          </a:prstGeom>
          <a:noFill/>
        </p:spPr>
        <p:txBody>
          <a:bodyPr wrap="square" rtlCol="0">
            <a:spAutoFit/>
          </a:bodyPr>
          <a:lstStyle/>
          <a:p>
            <a:pPr algn="ctr"/>
            <a:r>
              <a:rPr lang="en-US" sz="1200" dirty="0" smtClean="0"/>
              <a:t>Electrode Voltage</a:t>
            </a:r>
            <a:endParaRPr lang="en-US" sz="1200" dirty="0"/>
          </a:p>
        </p:txBody>
      </p:sp>
    </p:spTree>
    <p:extLst>
      <p:ext uri="{BB962C8B-B14F-4D97-AF65-F5344CB8AC3E}">
        <p14:creationId xmlns:p14="http://schemas.microsoft.com/office/powerpoint/2010/main" val="417219414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00034 -3.95062E-6 C 0.00018 -0.01203 -0.0026 -0.03426 0.00243 -0.04259 C 0.00782 -0.05092 0.01719 -0.05247 0.02379 -0.0537 C 0.03907 -0.05648 0.05382 -0.05864 0.0691 -0.05926 C 0.08091 -0.05956 0.09306 -0.05987 0.10504 -0.06018 C 0.11146 -0.0645 0.11841 -0.06327 0.12535 -0.06388 C 0.13247 -0.0645 0.1467 -0.06574 0.1467 -0.06543 C 0.16407 -0.06481 0.18108 -0.06574 0.19809 -0.06759 C 0.20851 -0.07037 0.21893 -0.07098 0.22917 -0.07222 C 0.23177 -0.07253 0.23681 -0.07314 0.23681 -0.07284 C 0.27952 -0.07222 0.29514 -0.07407 0.32657 -0.06944 C 0.34601 -0.07006 0.36511 -0.06975 0.3842 -0.07314 C 0.38907 -0.07284 0.39427 -0.07284 0.39914 -0.07222 C 0.4033 -0.0716 0.40712 -0.06666 0.41111 -0.06481 C 0.41337 -0.06172 0.41476 -0.05648 0.41615 -0.05185 C 0.41702 -0.04938 0.41771 -0.04351 0.41771 -0.04321 C 0.41858 -0.02808 0.42014 -0.01296 0.42014 0.00278 " pathEditMode="relative" rAng="0" ptsTypes="ffffffffffffffffA">
                                      <p:cBhvr>
                                        <p:cTn id="6" dur="2000" fill="hold"/>
                                        <p:tgtEl>
                                          <p:spTgt spid="59"/>
                                        </p:tgtEl>
                                        <p:attrNameLst>
                                          <p:attrName>ppt_x</p:attrName>
                                          <p:attrName>ppt_y</p:attrName>
                                        </p:attrNameLst>
                                      </p:cBhvr>
                                      <p:rCtr x="20903" y="-358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8" y="1071563"/>
            <a:ext cx="8085137"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333378" y="786357"/>
            <a:ext cx="8467725" cy="3471318"/>
          </a:xfrm>
        </p:spPr>
        <p:txBody>
          <a:bodyPr/>
          <a:lstStyle/>
          <a:p>
            <a:pPr marL="0" indent="0">
              <a:buNone/>
            </a:pPr>
            <a:r>
              <a:rPr lang="en-US" dirty="0" smtClean="0"/>
              <a:t>How do we measure changes in capacitance?</a:t>
            </a:r>
            <a:endParaRPr lang="en-US" dirty="0"/>
          </a:p>
          <a:p>
            <a:pPr lvl="2"/>
            <a:endParaRPr lang="en-US" dirty="0" smtClean="0"/>
          </a:p>
          <a:p>
            <a:endParaRPr lang="en-US" dirty="0"/>
          </a:p>
        </p:txBody>
      </p:sp>
      <p:sp>
        <p:nvSpPr>
          <p:cNvPr id="2" name="Title 1"/>
          <p:cNvSpPr>
            <a:spLocks noGrp="1"/>
          </p:cNvSpPr>
          <p:nvPr>
            <p:ph type="title"/>
          </p:nvPr>
        </p:nvSpPr>
        <p:spPr/>
        <p:txBody>
          <a:bodyPr/>
          <a:lstStyle/>
          <a:p>
            <a:r>
              <a:rPr lang="en-US" dirty="0" smtClean="0"/>
              <a:t>CapTIvate Charge Transfer</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14</a:t>
            </a:fld>
            <a:endParaRPr lang="en-US"/>
          </a:p>
        </p:txBody>
      </p:sp>
      <p:sp>
        <p:nvSpPr>
          <p:cNvPr id="9" name="Oval 8"/>
          <p:cNvSpPr/>
          <p:nvPr/>
        </p:nvSpPr>
        <p:spPr>
          <a:xfrm>
            <a:off x="5854543" y="2733199"/>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5688335" y="2726056"/>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p:nvPr/>
        </p:nvSpPr>
        <p:spPr>
          <a:xfrm>
            <a:off x="5525020" y="2724945"/>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p:cNvSpPr/>
          <p:nvPr/>
        </p:nvSpPr>
        <p:spPr>
          <a:xfrm>
            <a:off x="5760720" y="1029837"/>
            <a:ext cx="3215640" cy="63375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2" name="Rectangle 61"/>
          <p:cNvSpPr/>
          <p:nvPr/>
        </p:nvSpPr>
        <p:spPr>
          <a:xfrm>
            <a:off x="5760720" y="141339"/>
            <a:ext cx="3215640" cy="63375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cxnSp>
        <p:nvCxnSpPr>
          <p:cNvPr id="63" name="Straight Connector 62"/>
          <p:cNvCxnSpPr/>
          <p:nvPr/>
        </p:nvCxnSpPr>
        <p:spPr>
          <a:xfrm>
            <a:off x="5760720" y="224826"/>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760720" y="579334"/>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5760720" y="1263745"/>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14" name="Content Placeholder 2"/>
          <p:cNvSpPr txBox="1">
            <a:spLocks/>
          </p:cNvSpPr>
          <p:nvPr/>
        </p:nvSpPr>
        <p:spPr bwMode="auto">
          <a:xfrm>
            <a:off x="5356861" y="143437"/>
            <a:ext cx="465859" cy="13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buFontTx/>
              <a:buNone/>
              <a:defRPr/>
            </a:pPr>
            <a:r>
              <a:rPr lang="en-US" sz="900" dirty="0" err="1" smtClean="0">
                <a:ea typeface="ＭＳ Ｐゴシック" pitchFamily="34" charset="-128"/>
              </a:rPr>
              <a:t>Vreg</a:t>
            </a:r>
            <a:endParaRPr lang="en-US" sz="900" dirty="0" smtClean="0">
              <a:ea typeface="ＭＳ Ｐゴシック" pitchFamily="34" charset="-128"/>
            </a:endParaRPr>
          </a:p>
        </p:txBody>
      </p:sp>
      <p:sp>
        <p:nvSpPr>
          <p:cNvPr id="115" name="Content Placeholder 2"/>
          <p:cNvSpPr txBox="1">
            <a:spLocks/>
          </p:cNvSpPr>
          <p:nvPr/>
        </p:nvSpPr>
        <p:spPr bwMode="auto">
          <a:xfrm>
            <a:off x="5369243" y="1197400"/>
            <a:ext cx="465859" cy="13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buFontTx/>
              <a:buNone/>
              <a:defRPr/>
            </a:pPr>
            <a:r>
              <a:rPr lang="en-US" sz="900" dirty="0" err="1" smtClean="0">
                <a:ea typeface="ＭＳ Ｐゴシック" pitchFamily="34" charset="-128"/>
              </a:rPr>
              <a:t>Vtrip</a:t>
            </a:r>
            <a:endParaRPr lang="en-US" sz="900" dirty="0" smtClean="0">
              <a:ea typeface="ＭＳ Ｐゴシック" pitchFamily="34" charset="-128"/>
            </a:endParaRPr>
          </a:p>
        </p:txBody>
      </p:sp>
      <p:cxnSp>
        <p:nvCxnSpPr>
          <p:cNvPr id="116" name="Straight Connector 115"/>
          <p:cNvCxnSpPr/>
          <p:nvPr/>
        </p:nvCxnSpPr>
        <p:spPr>
          <a:xfrm>
            <a:off x="5768267" y="1453178"/>
            <a:ext cx="556334"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5897166" y="143021"/>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6043613" y="229030"/>
            <a:ext cx="274061"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6317673" y="143021"/>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6324601" y="1029485"/>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6754093" y="143615"/>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6761021" y="1030078"/>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5904094" y="1029485"/>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a:stCxn id="125" idx="0"/>
          </p:cNvCxnSpPr>
          <p:nvPr/>
        </p:nvCxnSpPr>
        <p:spPr>
          <a:xfrm>
            <a:off x="6539347" y="579623"/>
            <a:ext cx="221675" cy="1"/>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125" name="Arc 124"/>
          <p:cNvSpPr/>
          <p:nvPr/>
        </p:nvSpPr>
        <p:spPr>
          <a:xfrm flipH="1" flipV="1">
            <a:off x="6324600" y="371585"/>
            <a:ext cx="429492" cy="208038"/>
          </a:xfrm>
          <a:prstGeom prst="arc">
            <a:avLst>
              <a:gd name="adj1" fmla="val 16200000"/>
              <a:gd name="adj2" fmla="val 21567391"/>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26" name="Straight Connector 125"/>
          <p:cNvCxnSpPr/>
          <p:nvPr/>
        </p:nvCxnSpPr>
        <p:spPr>
          <a:xfrm>
            <a:off x="6317674" y="229030"/>
            <a:ext cx="6929" cy="247583"/>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7197441" y="141858"/>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7204369" y="1028321"/>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9" name="Arc 128"/>
          <p:cNvSpPr/>
          <p:nvPr/>
        </p:nvSpPr>
        <p:spPr>
          <a:xfrm flipH="1">
            <a:off x="6761022" y="224826"/>
            <a:ext cx="292893" cy="537170"/>
          </a:xfrm>
          <a:prstGeom prst="arc">
            <a:avLst>
              <a:gd name="adj1" fmla="val 16200000"/>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30" name="Straight Connector 129"/>
          <p:cNvCxnSpPr/>
          <p:nvPr/>
        </p:nvCxnSpPr>
        <p:spPr>
          <a:xfrm>
            <a:off x="6907467" y="225445"/>
            <a:ext cx="289974"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H="1">
            <a:off x="6754093" y="493411"/>
            <a:ext cx="6928" cy="90031"/>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6754077" y="1368358"/>
            <a:ext cx="450293"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7648693" y="1031519"/>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7648693" y="141857"/>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35" name="Arc 134"/>
          <p:cNvSpPr/>
          <p:nvPr/>
        </p:nvSpPr>
        <p:spPr>
          <a:xfrm flipH="1" flipV="1">
            <a:off x="7207253" y="368976"/>
            <a:ext cx="429492" cy="208038"/>
          </a:xfrm>
          <a:prstGeom prst="arc">
            <a:avLst>
              <a:gd name="adj1" fmla="val 16200000"/>
              <a:gd name="adj2" fmla="val 21567391"/>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36" name="Straight Connector 135"/>
          <p:cNvCxnSpPr/>
          <p:nvPr/>
        </p:nvCxnSpPr>
        <p:spPr>
          <a:xfrm>
            <a:off x="7200327" y="226421"/>
            <a:ext cx="6929" cy="247583"/>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7422000" y="577013"/>
            <a:ext cx="221675" cy="1"/>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8089891" y="141858"/>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8096819" y="1028321"/>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0" name="Arc 139"/>
          <p:cNvSpPr/>
          <p:nvPr/>
        </p:nvSpPr>
        <p:spPr>
          <a:xfrm flipH="1">
            <a:off x="7653472" y="224826"/>
            <a:ext cx="292893" cy="537170"/>
          </a:xfrm>
          <a:prstGeom prst="arc">
            <a:avLst>
              <a:gd name="adj1" fmla="val 16200000"/>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41" name="Straight Connector 140"/>
          <p:cNvCxnSpPr/>
          <p:nvPr/>
        </p:nvCxnSpPr>
        <p:spPr>
          <a:xfrm>
            <a:off x="7799917" y="225445"/>
            <a:ext cx="289974"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7648694" y="1280644"/>
            <a:ext cx="450293"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H="1">
            <a:off x="7644814" y="489592"/>
            <a:ext cx="6928" cy="90031"/>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8545343" y="1031519"/>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5" name="Arc 144"/>
          <p:cNvSpPr/>
          <p:nvPr/>
        </p:nvSpPr>
        <p:spPr>
          <a:xfrm flipH="1">
            <a:off x="8089892" y="1192366"/>
            <a:ext cx="273629" cy="175841"/>
          </a:xfrm>
          <a:prstGeom prst="arc">
            <a:avLst>
              <a:gd name="adj1" fmla="val 16377561"/>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46" name="Straight Connector 145"/>
          <p:cNvCxnSpPr>
            <a:stCxn id="145" idx="0"/>
          </p:cNvCxnSpPr>
          <p:nvPr/>
        </p:nvCxnSpPr>
        <p:spPr>
          <a:xfrm flipV="1">
            <a:off x="8218675" y="1192366"/>
            <a:ext cx="332652" cy="151"/>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8545343" y="141857"/>
            <a:ext cx="0" cy="63207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8" name="Arc 147"/>
          <p:cNvSpPr/>
          <p:nvPr/>
        </p:nvSpPr>
        <p:spPr>
          <a:xfrm flipH="1">
            <a:off x="6324603" y="1368206"/>
            <a:ext cx="273629" cy="175841"/>
          </a:xfrm>
          <a:prstGeom prst="arc">
            <a:avLst>
              <a:gd name="adj1" fmla="val 16377561"/>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49" name="Straight Connector 148"/>
          <p:cNvCxnSpPr>
            <a:stCxn id="148" idx="0"/>
          </p:cNvCxnSpPr>
          <p:nvPr/>
        </p:nvCxnSpPr>
        <p:spPr>
          <a:xfrm>
            <a:off x="6453387" y="1368358"/>
            <a:ext cx="307635"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150" name="Arc 149"/>
          <p:cNvSpPr/>
          <p:nvPr/>
        </p:nvSpPr>
        <p:spPr>
          <a:xfrm flipH="1">
            <a:off x="7207256" y="1280437"/>
            <a:ext cx="273629" cy="175841"/>
          </a:xfrm>
          <a:prstGeom prst="arc">
            <a:avLst>
              <a:gd name="adj1" fmla="val 16377561"/>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51" name="Straight Connector 150"/>
          <p:cNvCxnSpPr>
            <a:stCxn id="150" idx="0"/>
          </p:cNvCxnSpPr>
          <p:nvPr/>
        </p:nvCxnSpPr>
        <p:spPr>
          <a:xfrm>
            <a:off x="7336040" y="1280588"/>
            <a:ext cx="307635"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152" name="Arc 151"/>
          <p:cNvSpPr/>
          <p:nvPr/>
        </p:nvSpPr>
        <p:spPr>
          <a:xfrm flipH="1" flipV="1">
            <a:off x="8100281" y="366708"/>
            <a:ext cx="429492" cy="208038"/>
          </a:xfrm>
          <a:prstGeom prst="arc">
            <a:avLst>
              <a:gd name="adj1" fmla="val 16200000"/>
              <a:gd name="adj2" fmla="val 21567391"/>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53" name="Straight Connector 152"/>
          <p:cNvCxnSpPr/>
          <p:nvPr/>
        </p:nvCxnSpPr>
        <p:spPr>
          <a:xfrm>
            <a:off x="8093355" y="224153"/>
            <a:ext cx="6929" cy="247583"/>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8315027" y="574746"/>
            <a:ext cx="2363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155" name="Content Placeholder 2"/>
          <p:cNvSpPr txBox="1">
            <a:spLocks/>
          </p:cNvSpPr>
          <p:nvPr/>
        </p:nvSpPr>
        <p:spPr bwMode="auto">
          <a:xfrm>
            <a:off x="6448588" y="1033403"/>
            <a:ext cx="225572" cy="16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lgn="ctr">
              <a:buFontTx/>
              <a:buNone/>
              <a:defRPr/>
            </a:pPr>
            <a:r>
              <a:rPr lang="en-US" sz="1100" dirty="0" smtClean="0">
                <a:solidFill>
                  <a:srgbClr val="FFFF00"/>
                </a:solidFill>
                <a:ea typeface="ＭＳ Ｐゴシック" pitchFamily="34" charset="-128"/>
              </a:rPr>
              <a:t>1</a:t>
            </a:r>
          </a:p>
        </p:txBody>
      </p:sp>
      <p:sp>
        <p:nvSpPr>
          <p:cNvPr id="156" name="Content Placeholder 2"/>
          <p:cNvSpPr txBox="1">
            <a:spLocks/>
          </p:cNvSpPr>
          <p:nvPr/>
        </p:nvSpPr>
        <p:spPr bwMode="auto">
          <a:xfrm>
            <a:off x="7336260" y="1033403"/>
            <a:ext cx="225572" cy="16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lgn="ctr">
              <a:buFontTx/>
              <a:buNone/>
              <a:defRPr/>
            </a:pPr>
            <a:r>
              <a:rPr lang="en-US" sz="1100" dirty="0" smtClean="0">
                <a:solidFill>
                  <a:srgbClr val="FFFF00"/>
                </a:solidFill>
                <a:ea typeface="ＭＳ Ｐゴシック" pitchFamily="34" charset="-128"/>
              </a:rPr>
              <a:t>2</a:t>
            </a:r>
          </a:p>
        </p:txBody>
      </p:sp>
      <p:sp>
        <p:nvSpPr>
          <p:cNvPr id="157" name="Content Placeholder 2"/>
          <p:cNvSpPr txBox="1">
            <a:spLocks/>
          </p:cNvSpPr>
          <p:nvPr/>
        </p:nvSpPr>
        <p:spPr bwMode="auto">
          <a:xfrm>
            <a:off x="8250734" y="1357497"/>
            <a:ext cx="225572" cy="16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lgn="ctr">
              <a:buFontTx/>
              <a:buNone/>
              <a:defRPr/>
            </a:pPr>
            <a:r>
              <a:rPr lang="en-US" sz="1100" dirty="0" smtClean="0">
                <a:solidFill>
                  <a:srgbClr val="FFFF00"/>
                </a:solidFill>
                <a:ea typeface="ＭＳ Ｐゴシック" pitchFamily="34" charset="-128"/>
              </a:rPr>
              <a:t>3</a:t>
            </a:r>
          </a:p>
        </p:txBody>
      </p:sp>
      <p:cxnSp>
        <p:nvCxnSpPr>
          <p:cNvPr id="158" name="Straight Connector 157"/>
          <p:cNvCxnSpPr/>
          <p:nvPr/>
        </p:nvCxnSpPr>
        <p:spPr>
          <a:xfrm>
            <a:off x="5768268" y="579334"/>
            <a:ext cx="135827"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159" name="Arc 158"/>
          <p:cNvSpPr/>
          <p:nvPr/>
        </p:nvSpPr>
        <p:spPr>
          <a:xfrm flipH="1">
            <a:off x="5897167" y="228417"/>
            <a:ext cx="292893" cy="537170"/>
          </a:xfrm>
          <a:prstGeom prst="arc">
            <a:avLst>
              <a:gd name="adj1" fmla="val 16200000"/>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60" name="Straight Connector 159"/>
          <p:cNvCxnSpPr/>
          <p:nvPr/>
        </p:nvCxnSpPr>
        <p:spPr>
          <a:xfrm>
            <a:off x="5897172" y="497002"/>
            <a:ext cx="0" cy="82331"/>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161" name="TextBox 160"/>
          <p:cNvSpPr txBox="1"/>
          <p:nvPr/>
        </p:nvSpPr>
        <p:spPr>
          <a:xfrm>
            <a:off x="5760720" y="1663592"/>
            <a:ext cx="3215640" cy="173903"/>
          </a:xfrm>
          <a:prstGeom prst="rect">
            <a:avLst/>
          </a:prstGeom>
          <a:noFill/>
        </p:spPr>
        <p:txBody>
          <a:bodyPr wrap="square" rtlCol="0">
            <a:spAutoFit/>
          </a:bodyPr>
          <a:lstStyle/>
          <a:p>
            <a:pPr algn="ctr"/>
            <a:r>
              <a:rPr lang="en-US" sz="1200" dirty="0" smtClean="0"/>
              <a:t>Integration Capacitor </a:t>
            </a:r>
            <a:r>
              <a:rPr lang="en-US" sz="1200" dirty="0"/>
              <a:t>Voltage</a:t>
            </a:r>
          </a:p>
        </p:txBody>
      </p:sp>
      <p:sp>
        <p:nvSpPr>
          <p:cNvPr id="162" name="TextBox 161"/>
          <p:cNvSpPr txBox="1"/>
          <p:nvPr/>
        </p:nvSpPr>
        <p:spPr>
          <a:xfrm>
            <a:off x="5760720" y="775093"/>
            <a:ext cx="3215640" cy="173903"/>
          </a:xfrm>
          <a:prstGeom prst="rect">
            <a:avLst/>
          </a:prstGeom>
          <a:noFill/>
        </p:spPr>
        <p:txBody>
          <a:bodyPr wrap="square" rtlCol="0">
            <a:spAutoFit/>
          </a:bodyPr>
          <a:lstStyle/>
          <a:p>
            <a:pPr algn="ctr"/>
            <a:r>
              <a:rPr lang="en-US" sz="1200" dirty="0" smtClean="0"/>
              <a:t>Electrode Voltage</a:t>
            </a:r>
            <a:endParaRPr lang="en-US" sz="1200" dirty="0"/>
          </a:p>
        </p:txBody>
      </p:sp>
    </p:spTree>
    <p:extLst>
      <p:ext uri="{BB962C8B-B14F-4D97-AF65-F5344CB8AC3E}">
        <p14:creationId xmlns:p14="http://schemas.microsoft.com/office/powerpoint/2010/main" val="3493209306"/>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CapTIvate Charge Transfer</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15</a:t>
            </a:fld>
            <a:endParaRPr lang="en-US"/>
          </a:p>
        </p:txBody>
      </p:sp>
      <p:sp>
        <p:nvSpPr>
          <p:cNvPr id="3" name="Content Placeholder 2"/>
          <p:cNvSpPr>
            <a:spLocks noGrp="1"/>
          </p:cNvSpPr>
          <p:nvPr>
            <p:ph idx="1"/>
          </p:nvPr>
        </p:nvSpPr>
        <p:spPr>
          <a:xfrm>
            <a:off x="333378" y="786357"/>
            <a:ext cx="8467725" cy="3471318"/>
          </a:xfrm>
        </p:spPr>
        <p:txBody>
          <a:bodyPr/>
          <a:lstStyle/>
          <a:p>
            <a:pPr marL="0" indent="0">
              <a:buNone/>
            </a:pPr>
            <a:r>
              <a:rPr lang="en-US" dirty="0" smtClean="0"/>
              <a:t>How do we measure changes in capacitance?</a:t>
            </a:r>
          </a:p>
          <a:p>
            <a:pPr marL="0" indent="0">
              <a:buNone/>
            </a:pPr>
            <a:endParaRPr lang="en-US" dirty="0" smtClean="0"/>
          </a:p>
          <a:p>
            <a:pPr marL="0" indent="0">
              <a:buNone/>
            </a:pPr>
            <a:r>
              <a:rPr lang="en-US" dirty="0" smtClean="0"/>
              <a:t>When a user touches near the electrode, they present an </a:t>
            </a:r>
            <a:r>
              <a:rPr lang="en-US" b="1" dirty="0" smtClean="0"/>
              <a:t>additional capacitance </a:t>
            </a:r>
            <a:r>
              <a:rPr lang="en-US" dirty="0" smtClean="0"/>
              <a:t>to the network being measured.  This increase causes the </a:t>
            </a:r>
            <a:r>
              <a:rPr lang="en-US" b="1" dirty="0" smtClean="0"/>
              <a:t>total number of charge transfers</a:t>
            </a:r>
            <a:r>
              <a:rPr lang="en-US" dirty="0" smtClean="0"/>
              <a:t> required to “fill” the integration capacitor to </a:t>
            </a:r>
            <a:r>
              <a:rPr lang="en-US" b="1" dirty="0" smtClean="0"/>
              <a:t>decrease</a:t>
            </a:r>
            <a:r>
              <a:rPr lang="en-US" dirty="0" smtClean="0"/>
              <a:t>!  </a:t>
            </a:r>
          </a:p>
          <a:p>
            <a:pPr marL="0" indent="0">
              <a:buNone/>
            </a:pPr>
            <a:endParaRPr lang="en-US" dirty="0" smtClean="0"/>
          </a:p>
          <a:p>
            <a:pPr marL="0" indent="0">
              <a:buNone/>
            </a:pPr>
            <a:r>
              <a:rPr lang="en-US" dirty="0" smtClean="0"/>
              <a:t>This decrease in total number of charge transfers occurs because </a:t>
            </a:r>
            <a:r>
              <a:rPr lang="en-US" b="1" dirty="0" smtClean="0"/>
              <a:t>more charge is moved over during each transfer phase</a:t>
            </a:r>
            <a:r>
              <a:rPr lang="en-US" dirty="0" smtClean="0"/>
              <a:t>, filling up the integration capacitor </a:t>
            </a:r>
            <a:r>
              <a:rPr lang="en-US" b="1" dirty="0" smtClean="0"/>
              <a:t>more quickly</a:t>
            </a:r>
            <a:r>
              <a:rPr lang="en-US" dirty="0" smtClean="0"/>
              <a:t>.  The CapTIvate Software Library analyzes the number of charge transfers that were required to fill the integration capacitor to determine if a user is present or not.</a:t>
            </a:r>
          </a:p>
          <a:p>
            <a:pPr marL="0" indent="0">
              <a:buNone/>
            </a:pPr>
            <a:endParaRPr lang="en-US" dirty="0"/>
          </a:p>
        </p:txBody>
      </p:sp>
    </p:spTree>
    <p:extLst>
      <p:ext uri="{BB962C8B-B14F-4D97-AF65-F5344CB8AC3E}">
        <p14:creationId xmlns:p14="http://schemas.microsoft.com/office/powerpoint/2010/main" val="194708623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CapTIvate Charge Transfer</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16</a:t>
            </a:fld>
            <a:endParaRPr lang="en-US"/>
          </a:p>
        </p:txBody>
      </p:sp>
      <p:sp>
        <p:nvSpPr>
          <p:cNvPr id="3" name="Content Placeholder 2"/>
          <p:cNvSpPr>
            <a:spLocks noGrp="1"/>
          </p:cNvSpPr>
          <p:nvPr>
            <p:ph idx="1"/>
          </p:nvPr>
        </p:nvSpPr>
        <p:spPr>
          <a:xfrm>
            <a:off x="333378" y="786357"/>
            <a:ext cx="8467725" cy="3471318"/>
          </a:xfrm>
        </p:spPr>
        <p:txBody>
          <a:bodyPr/>
          <a:lstStyle/>
          <a:p>
            <a:pPr marL="0" indent="0">
              <a:buNone/>
            </a:pPr>
            <a:r>
              <a:rPr lang="en-US" dirty="0" smtClean="0"/>
              <a:t>There are a few problems with this method in and of itself:</a:t>
            </a:r>
          </a:p>
          <a:p>
            <a:pPr marL="0" indent="0">
              <a:buNone/>
            </a:pPr>
            <a:endParaRPr lang="en-US" dirty="0" smtClean="0"/>
          </a:p>
          <a:p>
            <a:pPr marL="342900" indent="-342900">
              <a:buAutoNum type="arabicPeriod"/>
            </a:pPr>
            <a:r>
              <a:rPr lang="en-US" dirty="0" smtClean="0"/>
              <a:t>The input capacitance range of the system is restricted by the size of the integration capacitor.</a:t>
            </a:r>
          </a:p>
          <a:p>
            <a:pPr marL="342900" indent="-342900">
              <a:buAutoNum type="arabicPeriod"/>
            </a:pPr>
            <a:r>
              <a:rPr lang="en-US" dirty="0" smtClean="0"/>
              <a:t>There is no control over measurement resolution.</a:t>
            </a:r>
          </a:p>
          <a:p>
            <a:pPr marL="342900" indent="-342900">
              <a:buAutoNum type="arabicPeriod"/>
            </a:pPr>
            <a:r>
              <a:rPr lang="en-US" dirty="0" smtClean="0"/>
              <a:t>A user’s change may only make up a small percentage of the overall electrode capacitance during a touch, making the change in capacitance due to a touch very difficult to detect.</a:t>
            </a:r>
          </a:p>
          <a:p>
            <a:pPr marL="0" indent="0">
              <a:buNone/>
            </a:pPr>
            <a:endParaRPr lang="en-US" dirty="0" smtClean="0"/>
          </a:p>
          <a:p>
            <a:pPr marL="0" indent="0">
              <a:buNone/>
            </a:pPr>
            <a:r>
              <a:rPr lang="en-US" dirty="0" smtClean="0"/>
              <a:t>Solution: </a:t>
            </a:r>
            <a:r>
              <a:rPr lang="en-US" b="1" dirty="0" smtClean="0"/>
              <a:t>Gain</a:t>
            </a:r>
            <a:r>
              <a:rPr lang="en-US" dirty="0" smtClean="0"/>
              <a:t> and </a:t>
            </a:r>
            <a:r>
              <a:rPr lang="en-US" b="1" dirty="0" smtClean="0"/>
              <a:t>offset subtraction </a:t>
            </a:r>
            <a:r>
              <a:rPr lang="en-US" dirty="0" smtClean="0"/>
              <a:t>signal conditioning!</a:t>
            </a:r>
            <a:endParaRPr lang="en-US" dirty="0"/>
          </a:p>
        </p:txBody>
      </p:sp>
    </p:spTree>
    <p:extLst>
      <p:ext uri="{BB962C8B-B14F-4D97-AF65-F5344CB8AC3E}">
        <p14:creationId xmlns:p14="http://schemas.microsoft.com/office/powerpoint/2010/main" val="37277029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anim calcmode="lin" valueType="num">
                                      <p:cBhvr>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anim calcmode="lin" valueType="num">
                                      <p:cBhvr>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anim calcmode="lin" valueType="num">
                                      <p:cBhvr>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anim calcmode="lin" valueType="num">
                                      <p:cBhvr>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378" y="786357"/>
            <a:ext cx="8467725" cy="3471318"/>
          </a:xfrm>
        </p:spPr>
        <p:txBody>
          <a:bodyPr/>
          <a:lstStyle/>
          <a:p>
            <a:pPr marL="400050" indent="-400050">
              <a:buFont typeface="+mj-lt"/>
              <a:buAutoNum type="romanUcPeriod"/>
            </a:pPr>
            <a:r>
              <a:rPr lang="en-US" i="1" dirty="0" smtClean="0"/>
              <a:t>CapTIvate Charge Transfer</a:t>
            </a:r>
          </a:p>
          <a:p>
            <a:pPr marL="400050" indent="-400050">
              <a:buFont typeface="+mj-lt"/>
              <a:buAutoNum type="romanUcPeriod"/>
            </a:pPr>
            <a:r>
              <a:rPr lang="en-US" i="1" dirty="0" smtClean="0"/>
              <a:t>Signal Conditioning: Gain Stage</a:t>
            </a:r>
          </a:p>
          <a:p>
            <a:pPr marL="400050" indent="-400050">
              <a:buFont typeface="+mj-lt"/>
              <a:buAutoNum type="romanUcPeriod"/>
            </a:pPr>
            <a:r>
              <a:rPr lang="en-US" i="1" dirty="0" smtClean="0"/>
              <a:t>Signal Conditioning: Offset Subtraction Stage</a:t>
            </a:r>
          </a:p>
          <a:p>
            <a:pPr marL="400050" indent="-400050">
              <a:buFont typeface="+mj-lt"/>
              <a:buAutoNum type="romanUcPeriod"/>
            </a:pPr>
            <a:r>
              <a:rPr lang="en-US" i="1" dirty="0" smtClean="0"/>
              <a:t>Runtime Calibration </a:t>
            </a:r>
            <a:r>
              <a:rPr lang="en-US" i="1" dirty="0" smtClean="0"/>
              <a:t>Algorithm</a:t>
            </a:r>
            <a:endParaRPr lang="en-US" dirty="0" smtClean="0"/>
          </a:p>
          <a:p>
            <a:endParaRPr lang="en-US" dirty="0"/>
          </a:p>
        </p:txBody>
      </p:sp>
      <p:sp>
        <p:nvSpPr>
          <p:cNvPr id="2" name="Title 1"/>
          <p:cNvSpPr>
            <a:spLocks noGrp="1"/>
          </p:cNvSpPr>
          <p:nvPr>
            <p:ph type="title"/>
          </p:nvPr>
        </p:nvSpPr>
        <p:spPr/>
        <p:txBody>
          <a:bodyPr/>
          <a:lstStyle/>
          <a:p>
            <a:r>
              <a:rPr lang="en-US" dirty="0" smtClean="0"/>
              <a:t>Topics</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17</a:t>
            </a:fld>
            <a:endParaRPr lang="en-US"/>
          </a:p>
        </p:txBody>
      </p:sp>
    </p:spTree>
    <p:extLst>
      <p:ext uri="{BB962C8B-B14F-4D97-AF65-F5344CB8AC3E}">
        <p14:creationId xmlns:p14="http://schemas.microsoft.com/office/powerpoint/2010/main" val="36089375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afterEffect">
                                  <p:stCondLst>
                                    <p:cond delay="0"/>
                                  </p:stCondLst>
                                  <p:iterate type="lt">
                                    <p:tmPct val="4000"/>
                                  </p:iterate>
                                  <p:childTnLst>
                                    <p:set>
                                      <p:cBhvr override="childStyle">
                                        <p:cTn id="6" dur="500" fill="hold"/>
                                        <p:tgtEl>
                                          <p:spTgt spid="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 Conditioning: Gain Stage</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18</a:t>
            </a:fld>
            <a:endParaRPr lang="en-US"/>
          </a:p>
        </p:txBody>
      </p:sp>
      <p:sp>
        <p:nvSpPr>
          <p:cNvPr id="3" name="Content Placeholder 2"/>
          <p:cNvSpPr>
            <a:spLocks noGrp="1"/>
          </p:cNvSpPr>
          <p:nvPr>
            <p:ph idx="1"/>
          </p:nvPr>
        </p:nvSpPr>
        <p:spPr>
          <a:xfrm>
            <a:off x="333378" y="786357"/>
            <a:ext cx="8467725" cy="829083"/>
          </a:xfrm>
        </p:spPr>
        <p:txBody>
          <a:bodyPr/>
          <a:lstStyle/>
          <a:p>
            <a:pPr marL="0" indent="0">
              <a:buNone/>
            </a:pPr>
            <a:r>
              <a:rPr lang="en-US" dirty="0" smtClean="0"/>
              <a:t>The gain stage provides the ability to </a:t>
            </a:r>
            <a:r>
              <a:rPr lang="en-US" b="1" dirty="0" smtClean="0"/>
              <a:t>scale</a:t>
            </a:r>
            <a:r>
              <a:rPr lang="en-US" dirty="0" smtClean="0"/>
              <a:t> the size of the electrode capacitance as it appears to the integration capacitor.</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3489959" y="1653064"/>
                <a:ext cx="1902957" cy="7078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4000" b="0" i="1" smtClean="0">
                          <a:solidFill>
                            <a:srgbClr val="3101FF"/>
                          </a:solidFill>
                          <a:latin typeface="Cambria Math"/>
                        </a:rPr>
                        <m:t>𝑦</m:t>
                      </m:r>
                      <m:r>
                        <a:rPr lang="en-US" sz="4000" b="0" i="1" smtClean="0">
                          <a:latin typeface="Cambria Math"/>
                        </a:rPr>
                        <m:t>=</m:t>
                      </m:r>
                      <m:r>
                        <a:rPr lang="en-US" sz="4000" b="0" i="1" smtClean="0">
                          <a:latin typeface="Cambria Math"/>
                        </a:rPr>
                        <m:t>𝐺𝑥</m:t>
                      </m:r>
                    </m:oMath>
                  </m:oMathPara>
                </a14:m>
                <a:endParaRPr lang="en-US" sz="4000" dirty="0">
                  <a:solidFill>
                    <a:srgbClr val="D26D19"/>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489959" y="1653064"/>
                <a:ext cx="1902957" cy="707886"/>
              </a:xfrm>
              <a:prstGeom prst="rect">
                <a:avLst/>
              </a:prstGeom>
              <a:blipFill rotWithShape="1">
                <a:blip r:embed="rId3"/>
                <a:stretch>
                  <a:fillRect/>
                </a:stretch>
              </a:blipFill>
            </p:spPr>
            <p:txBody>
              <a:bodyPr/>
              <a:lstStyle/>
              <a:p>
                <a:r>
                  <a:rPr lang="en-US">
                    <a:noFill/>
                  </a:rPr>
                  <a:t> </a:t>
                </a:r>
              </a:p>
            </p:txBody>
          </p:sp>
        </mc:Fallback>
      </mc:AlternateContent>
      <p:sp>
        <p:nvSpPr>
          <p:cNvPr id="6" name="Content Placeholder 2"/>
          <p:cNvSpPr txBox="1">
            <a:spLocks/>
          </p:cNvSpPr>
          <p:nvPr/>
        </p:nvSpPr>
        <p:spPr bwMode="auto">
          <a:xfrm>
            <a:off x="333378" y="2640420"/>
            <a:ext cx="8467725" cy="1946820"/>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500">
                <a:solidFill>
                  <a:schemeClr val="tx1"/>
                </a:solidFill>
                <a:latin typeface="+mn-lt"/>
              </a:defRPr>
            </a:lvl3pPr>
            <a:lvl4pPr marL="1001168" indent="-194416" algn="l" rtl="0" eaLnBrk="0" fontAlgn="base" hangingPunct="0">
              <a:spcBef>
                <a:spcPct val="5000"/>
              </a:spcBef>
              <a:spcAft>
                <a:spcPct val="0"/>
              </a:spcAft>
              <a:buChar char="–"/>
              <a:defRPr sz="1500">
                <a:solidFill>
                  <a:schemeClr val="tx1"/>
                </a:solidFill>
                <a:latin typeface="+mn-lt"/>
              </a:defRPr>
            </a:lvl4pPr>
            <a:lvl5pPr marL="1240546" indent="-144163" algn="l" rtl="0" eaLnBrk="0" fontAlgn="base" hangingPunct="0">
              <a:spcBef>
                <a:spcPct val="0"/>
              </a:spcBef>
              <a:spcAft>
                <a:spcPct val="0"/>
              </a:spcAft>
              <a:buChar char="»"/>
              <a:defRPr sz="15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a:lstStyle>
          <a:p>
            <a:pPr marL="0" indent="0">
              <a:buFontTx/>
              <a:buNone/>
            </a:pPr>
            <a:r>
              <a:rPr lang="en-US" kern="0" dirty="0" smtClean="0"/>
              <a:t>The charge associated with the input capacitance </a:t>
            </a:r>
            <a:r>
              <a:rPr lang="en-US" i="1" kern="0" dirty="0" smtClean="0"/>
              <a:t>x</a:t>
            </a:r>
            <a:r>
              <a:rPr lang="en-US" kern="0" dirty="0" smtClean="0"/>
              <a:t> is multiplied by the gain ratio </a:t>
            </a:r>
            <a:r>
              <a:rPr lang="en-US" i="1" kern="0" dirty="0" smtClean="0"/>
              <a:t>G</a:t>
            </a:r>
            <a:r>
              <a:rPr lang="en-US" kern="0" dirty="0" smtClean="0"/>
              <a:t> to produce the amount of charge </a:t>
            </a:r>
            <a:r>
              <a:rPr lang="en-US" i="1" kern="0" dirty="0" smtClean="0"/>
              <a:t>y</a:t>
            </a:r>
            <a:r>
              <a:rPr lang="en-US" kern="0" dirty="0" smtClean="0"/>
              <a:t> that is actually transferred to the integration capacitor.</a:t>
            </a:r>
          </a:p>
          <a:p>
            <a:pPr marL="0" indent="0">
              <a:buFontTx/>
              <a:buNone/>
            </a:pPr>
            <a:endParaRPr lang="en-US" kern="0" dirty="0"/>
          </a:p>
          <a:p>
            <a:pPr marL="0" indent="0">
              <a:buFontTx/>
              <a:buNone/>
            </a:pPr>
            <a:r>
              <a:rPr lang="en-US" kern="0" dirty="0" smtClean="0"/>
              <a:t>This allows for a fixed size integration capacitor to be used on-chip, as the input capacitance is scaled with respect to it to control the measurement resolution.</a:t>
            </a:r>
            <a:endParaRPr lang="en-US" kern="0" dirty="0"/>
          </a:p>
        </p:txBody>
      </p:sp>
    </p:spTree>
    <p:extLst>
      <p:ext uri="{BB962C8B-B14F-4D97-AF65-F5344CB8AC3E}">
        <p14:creationId xmlns:p14="http://schemas.microsoft.com/office/powerpoint/2010/main" val="36563080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anim calcmode="lin" valueType="num">
                                      <p:cBhvr>
                                        <p:cTn id="15" dur="500" fill="hold"/>
                                        <p:tgtEl>
                                          <p:spTgt spid="5"/>
                                        </p:tgtEl>
                                        <p:attrNameLst>
                                          <p:attrName>ppt_x</p:attrName>
                                        </p:attrNameLst>
                                      </p:cBhvr>
                                      <p:tavLst>
                                        <p:tav tm="0">
                                          <p:val>
                                            <p:strVal val="#ppt_x"/>
                                          </p:val>
                                        </p:tav>
                                        <p:tav tm="100000">
                                          <p:val>
                                            <p:strVal val="#ppt_x"/>
                                          </p:val>
                                        </p:tav>
                                      </p:tavLst>
                                    </p:anim>
                                    <p:anim calcmode="lin" valueType="num">
                                      <p:cBhvr>
                                        <p:cTn id="16" dur="500" fill="hold"/>
                                        <p:tgtEl>
                                          <p:spTgt spid="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anim calcmode="lin" valueType="num">
                                      <p:cBhvr>
                                        <p:cTn id="20"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Effect transition="in" filter="fade">
                                      <p:cBhvr>
                                        <p:cTn id="26" dur="500"/>
                                        <p:tgtEl>
                                          <p:spTgt spid="6">
                                            <p:txEl>
                                              <p:pRg st="2" end="2"/>
                                            </p:txEl>
                                          </p:spTgt>
                                        </p:tgtEl>
                                      </p:cBhvr>
                                    </p:animEffect>
                                    <p:anim calcmode="lin" valueType="num">
                                      <p:cBhvr>
                                        <p:cTn id="2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 Conditioning: Gain Stage</a:t>
            </a:r>
            <a:endParaRPr lang="en-US" dirty="0"/>
          </a:p>
        </p:txBody>
      </p:sp>
      <p:sp>
        <p:nvSpPr>
          <p:cNvPr id="3" name="Content Placeholder 2"/>
          <p:cNvSpPr>
            <a:spLocks noGrp="1"/>
          </p:cNvSpPr>
          <p:nvPr>
            <p:ph idx="1"/>
          </p:nvPr>
        </p:nvSpPr>
        <p:spPr>
          <a:xfrm>
            <a:off x="333378" y="786357"/>
            <a:ext cx="8467725" cy="2055903"/>
          </a:xfrm>
        </p:spPr>
        <p:txBody>
          <a:bodyPr/>
          <a:lstStyle/>
          <a:p>
            <a:pPr marL="0" indent="0">
              <a:buNone/>
            </a:pPr>
            <a:r>
              <a:rPr lang="en-US" dirty="0" smtClean="0"/>
              <a:t>Let’s look at an example case, in which there is:</a:t>
            </a:r>
          </a:p>
          <a:p>
            <a:pPr>
              <a:buFontTx/>
              <a:buChar char="-"/>
            </a:pPr>
            <a:r>
              <a:rPr lang="en-US" sz="1600" dirty="0" smtClean="0">
                <a:solidFill>
                  <a:srgbClr val="D26D19"/>
                </a:solidFill>
              </a:rPr>
              <a:t>A </a:t>
            </a:r>
            <a:r>
              <a:rPr lang="en-US" sz="1600" b="1" dirty="0" smtClean="0">
                <a:solidFill>
                  <a:srgbClr val="D26D19"/>
                </a:solidFill>
              </a:rPr>
              <a:t>20pF</a:t>
            </a:r>
            <a:r>
              <a:rPr lang="en-US" sz="1600" dirty="0" smtClean="0">
                <a:solidFill>
                  <a:srgbClr val="D26D19"/>
                </a:solidFill>
              </a:rPr>
              <a:t> approximate electrode capacitance </a:t>
            </a:r>
            <a:r>
              <a:rPr lang="en-US" sz="1400" dirty="0" smtClean="0">
                <a:solidFill>
                  <a:srgbClr val="D26D19"/>
                </a:solidFill>
              </a:rPr>
              <a:t>(varies with PCB layout and nearby conductors)</a:t>
            </a:r>
          </a:p>
          <a:p>
            <a:pPr>
              <a:buFontTx/>
              <a:buChar char="-"/>
            </a:pPr>
            <a:r>
              <a:rPr lang="en-US" sz="1600" dirty="0" smtClean="0">
                <a:solidFill>
                  <a:srgbClr val="D26D19"/>
                </a:solidFill>
              </a:rPr>
              <a:t>A </a:t>
            </a:r>
            <a:r>
              <a:rPr lang="en-US" sz="1600" b="1" dirty="0" smtClean="0">
                <a:solidFill>
                  <a:srgbClr val="D26D19"/>
                </a:solidFill>
              </a:rPr>
              <a:t>1pF</a:t>
            </a:r>
            <a:r>
              <a:rPr lang="en-US" sz="1600" dirty="0" smtClean="0">
                <a:solidFill>
                  <a:srgbClr val="D26D19"/>
                </a:solidFill>
              </a:rPr>
              <a:t> effective touch capacitance </a:t>
            </a:r>
            <a:r>
              <a:rPr lang="en-US" sz="1400" dirty="0" smtClean="0">
                <a:solidFill>
                  <a:srgbClr val="D26D19"/>
                </a:solidFill>
              </a:rPr>
              <a:t>(varies with overlay thickness, electrode size, and the user)</a:t>
            </a:r>
          </a:p>
          <a:p>
            <a:pPr>
              <a:buFontTx/>
              <a:buChar char="-"/>
            </a:pPr>
            <a:r>
              <a:rPr lang="en-US" sz="1600" dirty="0" smtClean="0">
                <a:solidFill>
                  <a:srgbClr val="3101FF"/>
                </a:solidFill>
              </a:rPr>
              <a:t>A </a:t>
            </a:r>
            <a:r>
              <a:rPr lang="en-US" sz="1600" b="1" dirty="0" smtClean="0">
                <a:solidFill>
                  <a:srgbClr val="3101FF"/>
                </a:solidFill>
              </a:rPr>
              <a:t>80pF</a:t>
            </a:r>
            <a:r>
              <a:rPr lang="en-US" sz="1600" dirty="0" smtClean="0">
                <a:solidFill>
                  <a:srgbClr val="3101FF"/>
                </a:solidFill>
              </a:rPr>
              <a:t> integration capacitor </a:t>
            </a:r>
            <a:r>
              <a:rPr lang="en-US" sz="1400" dirty="0" smtClean="0">
                <a:solidFill>
                  <a:srgbClr val="3101FF"/>
                </a:solidFill>
              </a:rPr>
              <a:t>(on-chip, fixed-size)</a:t>
            </a:r>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19</a:t>
            </a:fld>
            <a:endParaRPr lang="en-US"/>
          </a:p>
        </p:txBody>
      </p:sp>
      <p:sp>
        <p:nvSpPr>
          <p:cNvPr id="7" name="Rectangle 6"/>
          <p:cNvSpPr/>
          <p:nvPr/>
        </p:nvSpPr>
        <p:spPr>
          <a:xfrm>
            <a:off x="792480" y="2476500"/>
            <a:ext cx="2674620" cy="18821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t" anchorCtr="0"/>
          <a:lstStyle/>
          <a:p>
            <a:pPr algn="ctr"/>
            <a:r>
              <a:rPr lang="en-US" sz="1400" b="1" dirty="0" smtClean="0"/>
              <a:t>With a 1:1 ratio (no gain):</a:t>
            </a:r>
          </a:p>
          <a:p>
            <a:pPr algn="ctr"/>
            <a:endParaRPr lang="en-US" sz="1400" b="1" dirty="0" smtClean="0"/>
          </a:p>
          <a:p>
            <a:pPr algn="ctr"/>
            <a:r>
              <a:rPr lang="en-US" sz="1400" dirty="0" smtClean="0"/>
              <a:t>No-touch result: </a:t>
            </a:r>
            <a:r>
              <a:rPr lang="en-US" sz="1400" b="1" dirty="0" smtClean="0"/>
              <a:t>4</a:t>
            </a:r>
          </a:p>
          <a:p>
            <a:pPr algn="ctr"/>
            <a:r>
              <a:rPr lang="en-US" sz="1400" dirty="0" smtClean="0"/>
              <a:t>Touched result:  </a:t>
            </a:r>
            <a:r>
              <a:rPr lang="en-US" sz="1400" b="1" dirty="0" smtClean="0"/>
              <a:t>4</a:t>
            </a:r>
          </a:p>
          <a:p>
            <a:pPr algn="ctr"/>
            <a:r>
              <a:rPr lang="en-US" sz="1400" dirty="0" smtClean="0"/>
              <a:t>Delta:                 </a:t>
            </a:r>
            <a:r>
              <a:rPr lang="en-US" sz="1400" b="1" dirty="0" smtClean="0"/>
              <a:t>0</a:t>
            </a:r>
          </a:p>
          <a:p>
            <a:pPr marL="285750" indent="-285750" algn="ctr">
              <a:buFontTx/>
              <a:buChar char="-"/>
            </a:pPr>
            <a:endParaRPr lang="en-US" sz="1400" b="1" dirty="0" smtClean="0">
              <a:solidFill>
                <a:srgbClr val="C00000"/>
              </a:solidFill>
            </a:endParaRPr>
          </a:p>
          <a:p>
            <a:pPr algn="ctr"/>
            <a:r>
              <a:rPr lang="en-US" sz="1400" dirty="0" smtClean="0">
                <a:solidFill>
                  <a:schemeClr val="accent1">
                    <a:lumMod val="60000"/>
                    <a:lumOff val="40000"/>
                  </a:schemeClr>
                </a:solidFill>
              </a:rPr>
              <a:t>Not enough resolution to detect a touch</a:t>
            </a:r>
            <a:endParaRPr lang="en-US" sz="1400" dirty="0">
              <a:solidFill>
                <a:schemeClr val="accent1">
                  <a:lumMod val="60000"/>
                  <a:lumOff val="40000"/>
                </a:schemeClr>
              </a:solidFill>
            </a:endParaRPr>
          </a:p>
        </p:txBody>
      </p:sp>
      <p:sp>
        <p:nvSpPr>
          <p:cNvPr id="10" name="Rectangle 9"/>
          <p:cNvSpPr/>
          <p:nvPr/>
        </p:nvSpPr>
        <p:spPr>
          <a:xfrm>
            <a:off x="3619500" y="2476500"/>
            <a:ext cx="2240280" cy="18821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t" anchorCtr="0"/>
          <a:lstStyle/>
          <a:p>
            <a:pPr algn="ctr"/>
            <a:r>
              <a:rPr lang="en-US" sz="1400" b="1" dirty="0" smtClean="0"/>
              <a:t>With a 24:1 ratio:</a:t>
            </a:r>
          </a:p>
          <a:p>
            <a:pPr algn="ctr"/>
            <a:endParaRPr lang="en-US" sz="1400" b="1" dirty="0" smtClean="0"/>
          </a:p>
          <a:p>
            <a:pPr algn="ctr"/>
            <a:r>
              <a:rPr lang="en-US" sz="1400" dirty="0" smtClean="0"/>
              <a:t>No-touch result: </a:t>
            </a:r>
            <a:r>
              <a:rPr lang="en-US" sz="1400" b="1" dirty="0" smtClean="0"/>
              <a:t>96</a:t>
            </a:r>
          </a:p>
          <a:p>
            <a:pPr algn="ctr"/>
            <a:r>
              <a:rPr lang="en-US" sz="1400" dirty="0" smtClean="0"/>
              <a:t>Touched result:  </a:t>
            </a:r>
            <a:r>
              <a:rPr lang="en-US" sz="1400" b="1" dirty="0" smtClean="0"/>
              <a:t>92</a:t>
            </a:r>
          </a:p>
          <a:p>
            <a:pPr algn="ctr"/>
            <a:r>
              <a:rPr lang="en-US" sz="1400" dirty="0" smtClean="0"/>
              <a:t>Delta</a:t>
            </a:r>
            <a:r>
              <a:rPr lang="en-US" sz="1400" dirty="0"/>
              <a:t>: </a:t>
            </a:r>
            <a:r>
              <a:rPr lang="en-US" sz="1400" dirty="0" smtClean="0"/>
              <a:t>                  </a:t>
            </a:r>
            <a:r>
              <a:rPr lang="en-US" sz="1400" b="1" dirty="0" smtClean="0"/>
              <a:t>4</a:t>
            </a:r>
          </a:p>
          <a:p>
            <a:pPr algn="ctr"/>
            <a:endParaRPr lang="en-US" sz="1400" b="1" dirty="0" smtClean="0"/>
          </a:p>
          <a:p>
            <a:pPr algn="ctr"/>
            <a:r>
              <a:rPr lang="en-US" sz="1400" dirty="0" smtClean="0">
                <a:solidFill>
                  <a:srgbClr val="FFC000"/>
                </a:solidFill>
              </a:rPr>
              <a:t>Some resolution to detect a touch</a:t>
            </a:r>
            <a:endParaRPr lang="en-US" sz="1400" dirty="0">
              <a:solidFill>
                <a:srgbClr val="FFC000"/>
              </a:solidFill>
            </a:endParaRPr>
          </a:p>
        </p:txBody>
      </p:sp>
      <p:sp>
        <p:nvSpPr>
          <p:cNvPr id="11" name="Rectangle 10"/>
          <p:cNvSpPr/>
          <p:nvPr/>
        </p:nvSpPr>
        <p:spPr>
          <a:xfrm>
            <a:off x="6050280" y="2476500"/>
            <a:ext cx="2240280" cy="18821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t" anchorCtr="0"/>
          <a:lstStyle/>
          <a:p>
            <a:pPr algn="ctr"/>
            <a:r>
              <a:rPr lang="en-US" sz="1400" b="1" dirty="0" smtClean="0"/>
              <a:t>With a 240:1 ratio:</a:t>
            </a:r>
          </a:p>
          <a:p>
            <a:pPr algn="ctr"/>
            <a:endParaRPr lang="en-US" sz="1400" b="1" dirty="0" smtClean="0"/>
          </a:p>
          <a:p>
            <a:pPr algn="ctr"/>
            <a:r>
              <a:rPr lang="en-US" sz="1400" dirty="0" smtClean="0"/>
              <a:t>No-touch result: </a:t>
            </a:r>
            <a:r>
              <a:rPr lang="en-US" sz="1400" b="1" dirty="0" smtClean="0"/>
              <a:t>960</a:t>
            </a:r>
          </a:p>
          <a:p>
            <a:pPr algn="ctr"/>
            <a:r>
              <a:rPr lang="en-US" sz="1400" dirty="0" smtClean="0"/>
              <a:t>Touched result:  </a:t>
            </a:r>
            <a:r>
              <a:rPr lang="en-US" sz="1400" b="1" dirty="0" smtClean="0"/>
              <a:t>920</a:t>
            </a:r>
          </a:p>
          <a:p>
            <a:pPr algn="ctr"/>
            <a:r>
              <a:rPr lang="en-US" sz="1400" dirty="0" smtClean="0"/>
              <a:t>Delta:                   </a:t>
            </a:r>
            <a:r>
              <a:rPr lang="en-US" sz="1400" b="1" dirty="0" smtClean="0"/>
              <a:t>40</a:t>
            </a:r>
            <a:endParaRPr lang="en-US" sz="1400" b="1" dirty="0"/>
          </a:p>
          <a:p>
            <a:pPr algn="ctr"/>
            <a:endParaRPr lang="en-US" sz="1400" b="1" dirty="0" smtClean="0"/>
          </a:p>
          <a:p>
            <a:pPr algn="ctr"/>
            <a:r>
              <a:rPr lang="en-US" sz="1400" dirty="0" smtClean="0">
                <a:solidFill>
                  <a:srgbClr val="00FF00"/>
                </a:solidFill>
              </a:rPr>
              <a:t>Enough resolution to detect a touch</a:t>
            </a:r>
            <a:endParaRPr lang="en-US" sz="1400" dirty="0">
              <a:solidFill>
                <a:srgbClr val="00FF00"/>
              </a:solidFill>
            </a:endParaRPr>
          </a:p>
        </p:txBody>
      </p:sp>
    </p:spTree>
    <p:extLst>
      <p:ext uri="{BB962C8B-B14F-4D97-AF65-F5344CB8AC3E}">
        <p14:creationId xmlns:p14="http://schemas.microsoft.com/office/powerpoint/2010/main" val="368001350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378" y="786357"/>
            <a:ext cx="8467725" cy="3471318"/>
          </a:xfrm>
        </p:spPr>
        <p:txBody>
          <a:bodyPr/>
          <a:lstStyle/>
          <a:p>
            <a:pPr marL="0" indent="0">
              <a:buNone/>
            </a:pPr>
            <a:r>
              <a:rPr lang="en-US" dirty="0" smtClean="0"/>
              <a:t>The CapTIvate peripheral, available on certain MSP microcontrollers, contains several unique features for controlling the resolution, sensitivity, and dynamic range of capacitive measurements.  These features enable sensing solutions that are highly optimized for a wide variety of design careabouts, such as ultra low power, high sensitivity for thicker overlays, and </a:t>
            </a:r>
            <a:r>
              <a:rPr lang="en-US" dirty="0"/>
              <a:t>l</a:t>
            </a:r>
            <a:r>
              <a:rPr lang="en-US" dirty="0" smtClean="0"/>
              <a:t>arge parasitic capacitances.</a:t>
            </a:r>
          </a:p>
          <a:p>
            <a:pPr marL="0" indent="0">
              <a:buNone/>
            </a:pPr>
            <a:endParaRPr lang="en-US" dirty="0"/>
          </a:p>
          <a:p>
            <a:pPr marL="0" indent="0">
              <a:buNone/>
            </a:pPr>
            <a:r>
              <a:rPr lang="en-US" dirty="0" smtClean="0"/>
              <a:t>The CapTIvate peripheral features are controlled by setting tuning values in the CapTIvate Design Center and CapTIvate Software Library.  This training session will discuss how the peripheral features work, and how to tune them for different applications!</a:t>
            </a:r>
          </a:p>
        </p:txBody>
      </p:sp>
      <p:sp>
        <p:nvSpPr>
          <p:cNvPr id="2" name="Title 1"/>
          <p:cNvSpPr>
            <a:spLocks noGrp="1"/>
          </p:cNvSpPr>
          <p:nvPr>
            <p:ph type="title"/>
          </p:nvPr>
        </p:nvSpPr>
        <p:spPr/>
        <p:txBody>
          <a:bodyPr/>
          <a:lstStyle/>
          <a:p>
            <a:r>
              <a:rPr lang="en-US" dirty="0"/>
              <a:t>CapTIvate Signal Conditioning Overview</a:t>
            </a:r>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2</a:t>
            </a:fld>
            <a:endParaRPr lang="en-US"/>
          </a:p>
        </p:txBody>
      </p:sp>
    </p:spTree>
    <p:extLst>
      <p:ext uri="{BB962C8B-B14F-4D97-AF65-F5344CB8AC3E}">
        <p14:creationId xmlns:p14="http://schemas.microsoft.com/office/powerpoint/2010/main" val="17378363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 Conditioning: Gain Stage</a:t>
            </a:r>
            <a:endParaRPr lang="en-US" dirty="0"/>
          </a:p>
        </p:txBody>
      </p:sp>
      <p:sp>
        <p:nvSpPr>
          <p:cNvPr id="3" name="Content Placeholder 2"/>
          <p:cNvSpPr>
            <a:spLocks noGrp="1"/>
          </p:cNvSpPr>
          <p:nvPr>
            <p:ph idx="1"/>
          </p:nvPr>
        </p:nvSpPr>
        <p:spPr>
          <a:xfrm>
            <a:off x="333378" y="786357"/>
            <a:ext cx="8467725" cy="3793263"/>
          </a:xfrm>
        </p:spPr>
        <p:txBody>
          <a:bodyPr/>
          <a:lstStyle/>
          <a:p>
            <a:pPr marL="0" indent="0">
              <a:buNone/>
            </a:pPr>
            <a:r>
              <a:rPr lang="en-US" dirty="0" smtClean="0"/>
              <a:t>Note that this example is for illustration only.  In a real system, the integration capacitor trips at a different voltage (1.0V) than the voltage being applied to the electrode (1.5V),  and there is some amount of tolerance to the size of the integration capacitor.  </a:t>
            </a:r>
          </a:p>
          <a:p>
            <a:pPr marL="0" indent="0">
              <a:buNone/>
            </a:pPr>
            <a:endParaRPr lang="en-US" dirty="0" smtClean="0"/>
          </a:p>
          <a:p>
            <a:pPr marL="0" indent="0">
              <a:buNone/>
            </a:pPr>
            <a:r>
              <a:rPr lang="en-US" dirty="0" smtClean="0"/>
              <a:t>The important thing is that these factors invisible to the designer and the application, since the gain may be calibrated for each element to achieve the desired measurement resolution, regardless of minor variations in the system.  In addition, the system may be recalibrated at runtime to maintain the desired sensitivity even when exposed to temperature and humidity variations.</a:t>
            </a:r>
          </a:p>
          <a:p>
            <a:pPr marL="0" indent="0">
              <a:buNone/>
            </a:pPr>
            <a:endParaRPr lang="en-US" sz="1400" dirty="0" smtClean="0">
              <a:solidFill>
                <a:srgbClr val="3101FF"/>
              </a:solidFill>
            </a:endParaRPr>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20</a:t>
            </a:fld>
            <a:endParaRPr lang="en-US"/>
          </a:p>
        </p:txBody>
      </p:sp>
    </p:spTree>
    <p:extLst>
      <p:ext uri="{BB962C8B-B14F-4D97-AF65-F5344CB8AC3E}">
        <p14:creationId xmlns:p14="http://schemas.microsoft.com/office/powerpoint/2010/main" val="35334957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anim calcmode="lin" valueType="num">
                                      <p:cBhvr>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rotWithShape="1">
          <a:blip r:embed="rId3" cstate="print">
            <a:lum bright="70000" contrast="-70000"/>
            <a:extLst>
              <a:ext uri="{BEBA8EAE-BF5A-486C-A8C5-ECC9F3942E4B}">
                <a14:imgProps xmlns:a14="http://schemas.microsoft.com/office/drawing/2010/main">
                  <a14:imgLayer r:embed="rId4">
                    <a14:imgEffect>
                      <a14:backgroundRemoval t="5255" b="96642" l="3074" r="95293"/>
                    </a14:imgEffect>
                  </a14:imgLayer>
                </a14:imgProps>
              </a:ext>
              <a:ext uri="{28A0092B-C50C-407E-A947-70E740481C1C}">
                <a14:useLocalDpi xmlns:a14="http://schemas.microsoft.com/office/drawing/2010/main" val="0"/>
              </a:ext>
            </a:extLst>
          </a:blip>
          <a:srcRect t="7168"/>
          <a:stretch/>
        </p:blipFill>
        <p:spPr bwMode="auto">
          <a:xfrm>
            <a:off x="2924871" y="1930084"/>
            <a:ext cx="3018729" cy="1843722"/>
          </a:xfrm>
          <a:prstGeom prst="rect">
            <a:avLst/>
          </a:prstGeom>
          <a:noFill/>
          <a:ln>
            <a:noFill/>
          </a:ln>
          <a:extLst>
            <a:ext uri="{53640926-AAD7-44D8-BBD7-CCE9431645EC}">
              <a14:shadowObscured xmlns:a14="http://schemas.microsoft.com/office/drawing/2010/main"/>
            </a:ext>
          </a:extLst>
        </p:spPr>
      </p:pic>
      <p:graphicFrame>
        <p:nvGraphicFramePr>
          <p:cNvPr id="5" name="Chart 4"/>
          <p:cNvGraphicFramePr>
            <a:graphicFrameLocks/>
          </p:cNvGraphicFramePr>
          <p:nvPr>
            <p:extLst>
              <p:ext uri="{D42A27DB-BD31-4B8C-83A1-F6EECF244321}">
                <p14:modId xmlns:p14="http://schemas.microsoft.com/office/powerpoint/2010/main" val="2375636564"/>
              </p:ext>
            </p:extLst>
          </p:nvPr>
        </p:nvGraphicFramePr>
        <p:xfrm>
          <a:off x="894745" y="1386841"/>
          <a:ext cx="7078979" cy="2773680"/>
        </p:xfrm>
        <a:graphic>
          <a:graphicData uri="http://schemas.openxmlformats.org/drawingml/2006/chart">
            <c:chart xmlns:c="http://schemas.openxmlformats.org/drawingml/2006/chart" xmlns:r="http://schemas.openxmlformats.org/officeDocument/2006/relationships" r:id="rId5"/>
          </a:graphicData>
        </a:graphic>
      </p:graphicFrame>
      <p:sp>
        <p:nvSpPr>
          <p:cNvPr id="2" name="Title 1"/>
          <p:cNvSpPr>
            <a:spLocks noGrp="1"/>
          </p:cNvSpPr>
          <p:nvPr>
            <p:ph type="title"/>
          </p:nvPr>
        </p:nvSpPr>
        <p:spPr/>
        <p:txBody>
          <a:bodyPr/>
          <a:lstStyle/>
          <a:p>
            <a:r>
              <a:rPr lang="en-US" dirty="0" smtClean="0"/>
              <a:t>Signal Conditioning: Gain Stage</a:t>
            </a:r>
            <a:endParaRPr lang="en-US" dirty="0"/>
          </a:p>
        </p:txBody>
      </p:sp>
      <p:sp>
        <p:nvSpPr>
          <p:cNvPr id="3" name="Content Placeholder 2"/>
          <p:cNvSpPr>
            <a:spLocks noGrp="1"/>
          </p:cNvSpPr>
          <p:nvPr>
            <p:ph idx="1"/>
          </p:nvPr>
        </p:nvSpPr>
        <p:spPr>
          <a:xfrm>
            <a:off x="333378" y="786357"/>
            <a:ext cx="8467725" cy="638583"/>
          </a:xfrm>
        </p:spPr>
        <p:txBody>
          <a:bodyPr/>
          <a:lstStyle/>
          <a:p>
            <a:pPr marL="0" indent="0">
              <a:buNone/>
            </a:pPr>
            <a:r>
              <a:rPr lang="en-US" dirty="0"/>
              <a:t>CapTIvate contains a </a:t>
            </a:r>
            <a:r>
              <a:rPr lang="en-US" b="1" dirty="0"/>
              <a:t>coarse gain</a:t>
            </a:r>
            <a:r>
              <a:rPr lang="en-US" dirty="0"/>
              <a:t> setting and a </a:t>
            </a:r>
            <a:r>
              <a:rPr lang="en-US" b="1" dirty="0"/>
              <a:t>fine gain</a:t>
            </a:r>
            <a:r>
              <a:rPr lang="en-US" b="1" i="1" dirty="0"/>
              <a:t> </a:t>
            </a:r>
            <a:r>
              <a:rPr lang="en-US" dirty="0"/>
              <a:t>setting, allowing for precise control over measurement </a:t>
            </a:r>
            <a:r>
              <a:rPr lang="en-US" dirty="0" smtClean="0"/>
              <a:t>resolution.</a:t>
            </a:r>
            <a:endParaRPr lang="en-US" sz="1400" dirty="0" smtClean="0">
              <a:solidFill>
                <a:srgbClr val="3101FF"/>
              </a:solidFill>
            </a:endParaRPr>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21</a:t>
            </a:fld>
            <a:endParaRPr lang="en-US"/>
          </a:p>
        </p:txBody>
      </p:sp>
      <p:sp>
        <p:nvSpPr>
          <p:cNvPr id="7" name="Content Placeholder 2"/>
          <p:cNvSpPr txBox="1">
            <a:spLocks/>
          </p:cNvSpPr>
          <p:nvPr/>
        </p:nvSpPr>
        <p:spPr bwMode="auto">
          <a:xfrm>
            <a:off x="342900" y="4098798"/>
            <a:ext cx="8747760" cy="870205"/>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500">
                <a:solidFill>
                  <a:schemeClr val="tx1"/>
                </a:solidFill>
                <a:latin typeface="+mn-lt"/>
              </a:defRPr>
            </a:lvl3pPr>
            <a:lvl4pPr marL="1001168" indent="-194416" algn="l" rtl="0" eaLnBrk="0" fontAlgn="base" hangingPunct="0">
              <a:spcBef>
                <a:spcPct val="5000"/>
              </a:spcBef>
              <a:spcAft>
                <a:spcPct val="0"/>
              </a:spcAft>
              <a:buChar char="–"/>
              <a:defRPr sz="1500">
                <a:solidFill>
                  <a:schemeClr val="tx1"/>
                </a:solidFill>
                <a:latin typeface="+mn-lt"/>
              </a:defRPr>
            </a:lvl4pPr>
            <a:lvl5pPr marL="1240546" indent="-144163" algn="l" rtl="0" eaLnBrk="0" fontAlgn="base" hangingPunct="0">
              <a:spcBef>
                <a:spcPct val="0"/>
              </a:spcBef>
              <a:spcAft>
                <a:spcPct val="0"/>
              </a:spcAft>
              <a:buChar char="»"/>
              <a:defRPr sz="15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a:lstStyle>
          <a:p>
            <a:pPr marL="0" indent="0">
              <a:buFontTx/>
              <a:buNone/>
            </a:pPr>
            <a:r>
              <a:rPr lang="en-US" kern="0" dirty="0" smtClean="0"/>
              <a:t>There are </a:t>
            </a:r>
            <a:r>
              <a:rPr lang="en-US" b="1" kern="0" dirty="0" smtClean="0"/>
              <a:t>8 coarse gain </a:t>
            </a:r>
            <a:r>
              <a:rPr lang="en-US" kern="0" dirty="0" smtClean="0"/>
              <a:t>steps and </a:t>
            </a:r>
            <a:r>
              <a:rPr lang="en-US" b="1" kern="0" dirty="0" smtClean="0"/>
              <a:t>20 fine gain </a:t>
            </a:r>
            <a:r>
              <a:rPr lang="en-US" kern="0" dirty="0" smtClean="0"/>
              <a:t>steps, for a total of 160 settings.</a:t>
            </a:r>
            <a:endParaRPr lang="en-US" sz="1400" kern="0" dirty="0" smtClean="0">
              <a:solidFill>
                <a:srgbClr val="3101FF"/>
              </a:solidFill>
            </a:endParaRPr>
          </a:p>
        </p:txBody>
      </p:sp>
    </p:spTree>
    <p:extLst>
      <p:ext uri="{BB962C8B-B14F-4D97-AF65-F5344CB8AC3E}">
        <p14:creationId xmlns:p14="http://schemas.microsoft.com/office/powerpoint/2010/main" val="14633643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500"/>
                                        <p:tgtEl>
                                          <p:spTgt spid="7">
                                            <p:txEl>
                                              <p:pRg st="0" end="0"/>
                                            </p:txEl>
                                          </p:spTgt>
                                        </p:tgtEl>
                                      </p:cBhvr>
                                    </p:animEffect>
                                    <p:anim calcmode="lin" valueType="num">
                                      <p:cBhvr>
                                        <p:cTn id="14"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rotWithShape="1">
          <a:blip r:embed="rId3" cstate="print">
            <a:lum bright="70000" contrast="-70000"/>
            <a:extLst>
              <a:ext uri="{BEBA8EAE-BF5A-486C-A8C5-ECC9F3942E4B}">
                <a14:imgProps xmlns:a14="http://schemas.microsoft.com/office/drawing/2010/main">
                  <a14:imgLayer r:embed="rId4">
                    <a14:imgEffect>
                      <a14:backgroundRemoval t="5255" b="96642" l="3074" r="95293"/>
                    </a14:imgEffect>
                  </a14:imgLayer>
                </a14:imgProps>
              </a:ext>
              <a:ext uri="{28A0092B-C50C-407E-A947-70E740481C1C}">
                <a14:useLocalDpi xmlns:a14="http://schemas.microsoft.com/office/drawing/2010/main" val="0"/>
              </a:ext>
            </a:extLst>
          </a:blip>
          <a:srcRect t="7168"/>
          <a:stretch/>
        </p:blipFill>
        <p:spPr bwMode="auto">
          <a:xfrm>
            <a:off x="2924871" y="1930084"/>
            <a:ext cx="3018729" cy="1843722"/>
          </a:xfrm>
          <a:prstGeom prst="rect">
            <a:avLst/>
          </a:prstGeom>
          <a:noFill/>
          <a:ln>
            <a:noFill/>
          </a:ln>
          <a:extLst>
            <a:ext uri="{53640926-AAD7-44D8-BBD7-CCE9431645EC}">
              <a14:shadowObscured xmlns:a14="http://schemas.microsoft.com/office/drawing/2010/main"/>
            </a:ext>
          </a:extLst>
        </p:spPr>
      </p:pic>
      <p:sp>
        <p:nvSpPr>
          <p:cNvPr id="2" name="Title 1"/>
          <p:cNvSpPr>
            <a:spLocks noGrp="1"/>
          </p:cNvSpPr>
          <p:nvPr>
            <p:ph type="title"/>
          </p:nvPr>
        </p:nvSpPr>
        <p:spPr/>
        <p:txBody>
          <a:bodyPr/>
          <a:lstStyle/>
          <a:p>
            <a:r>
              <a:rPr lang="en-US" dirty="0" smtClean="0"/>
              <a:t>Signal Conditioning: Gain Stage</a:t>
            </a:r>
            <a:endParaRPr lang="en-US" dirty="0"/>
          </a:p>
        </p:txBody>
      </p:sp>
      <p:sp>
        <p:nvSpPr>
          <p:cNvPr id="3" name="Content Placeholder 2"/>
          <p:cNvSpPr>
            <a:spLocks noGrp="1"/>
          </p:cNvSpPr>
          <p:nvPr>
            <p:ph idx="1"/>
          </p:nvPr>
        </p:nvSpPr>
        <p:spPr>
          <a:xfrm>
            <a:off x="333378" y="786356"/>
            <a:ext cx="8467725" cy="3709444"/>
          </a:xfrm>
        </p:spPr>
        <p:txBody>
          <a:bodyPr/>
          <a:lstStyle/>
          <a:p>
            <a:pPr marL="0" indent="0">
              <a:buNone/>
            </a:pPr>
            <a:r>
              <a:rPr lang="en-US" dirty="0" smtClean="0"/>
              <a:t>The 160 settings allow for </a:t>
            </a:r>
            <a:r>
              <a:rPr lang="en-US" dirty="0"/>
              <a:t>the 10mm self capacitance buttons on the </a:t>
            </a:r>
            <a:r>
              <a:rPr lang="en-US" dirty="0" smtClean="0"/>
              <a:t/>
            </a:r>
            <a:br>
              <a:rPr lang="en-US" dirty="0" smtClean="0"/>
            </a:br>
            <a:r>
              <a:rPr lang="en-US" dirty="0" smtClean="0"/>
              <a:t>CAPTIVATE-BSWP </a:t>
            </a:r>
            <a:r>
              <a:rPr lang="en-US" dirty="0"/>
              <a:t>panel to be </a:t>
            </a:r>
            <a:r>
              <a:rPr lang="en-US" dirty="0" smtClean="0"/>
              <a:t>configured with this input range:</a:t>
            </a:r>
          </a:p>
          <a:p>
            <a:pPr marL="0" indent="0">
              <a:buNone/>
            </a:pPr>
            <a:endParaRPr lang="en-US" dirty="0" smtClean="0"/>
          </a:p>
          <a:p>
            <a:pPr>
              <a:buFontTx/>
              <a:buChar char="-"/>
            </a:pPr>
            <a:r>
              <a:rPr lang="en-US" sz="1600" i="1" dirty="0" smtClean="0"/>
              <a:t>9 to 892 charge transfers when idle</a:t>
            </a:r>
          </a:p>
          <a:p>
            <a:pPr>
              <a:buFontTx/>
              <a:buChar char="-"/>
            </a:pPr>
            <a:r>
              <a:rPr lang="en-US" sz="1600" i="1" dirty="0" smtClean="0"/>
              <a:t>9 to 845 charge transfers when touched</a:t>
            </a:r>
          </a:p>
          <a:p>
            <a:pPr>
              <a:buFontTx/>
              <a:buChar char="-"/>
            </a:pPr>
            <a:r>
              <a:rPr lang="en-US" sz="1600" i="1" dirty="0" smtClean="0"/>
              <a:t>0 to 47 counts of delta due to a touch</a:t>
            </a:r>
          </a:p>
          <a:p>
            <a:pPr>
              <a:buFontTx/>
              <a:buChar char="-"/>
            </a:pPr>
            <a:endParaRPr lang="en-US" sz="1600" i="1" dirty="0" smtClean="0"/>
          </a:p>
          <a:p>
            <a:pPr marL="0" indent="0">
              <a:buNone/>
            </a:pPr>
            <a:r>
              <a:rPr lang="en-US" dirty="0" smtClean="0"/>
              <a:t>This range represents the application of the lowest transfer </a:t>
            </a:r>
            <a:r>
              <a:rPr lang="en-US" dirty="0"/>
              <a:t>ratio setting out to </a:t>
            </a:r>
            <a:r>
              <a:rPr lang="en-US" dirty="0" smtClean="0"/>
              <a:t>the highest transfer </a:t>
            </a:r>
            <a:r>
              <a:rPr lang="en-US" dirty="0"/>
              <a:t>ratio </a:t>
            </a:r>
            <a:r>
              <a:rPr lang="en-US" dirty="0" smtClean="0"/>
              <a:t>setting in the self capacitance measurement mode.</a:t>
            </a:r>
          </a:p>
          <a:p>
            <a:pPr marL="0" indent="0">
              <a:buNone/>
            </a:pPr>
            <a:endParaRPr lang="en-US" sz="1050" dirty="0" smtClean="0"/>
          </a:p>
          <a:p>
            <a:pPr marL="0" indent="0">
              <a:buNone/>
            </a:pPr>
            <a:r>
              <a:rPr lang="en-US" sz="1400" i="1" dirty="0" smtClean="0"/>
              <a:t>NOTE: For the proximity sensor on the CAPTIVATE-BSWP panel, the range is 8-331 charge transfers when idle.  This is due to the larger parasitic capacitance of that sensor.</a:t>
            </a:r>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22</a:t>
            </a:fld>
            <a:endParaRPr lang="en-US"/>
          </a:p>
        </p:txBody>
      </p:sp>
    </p:spTree>
    <p:extLst>
      <p:ext uri="{BB962C8B-B14F-4D97-AF65-F5344CB8AC3E}">
        <p14:creationId xmlns:p14="http://schemas.microsoft.com/office/powerpoint/2010/main" val="35309197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anim calcmode="lin" valueType="num">
                                      <p:cBhvr>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anim calcmode="lin" valueType="num">
                                      <p:cBhvr>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anim calcmode="lin" valueType="num">
                                      <p:cBhvr>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anim calcmode="lin" valueType="num">
                                      <p:cBhvr>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anim calcmode="lin" valueType="num">
                                      <p:cBhvr>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rotWithShape="1">
          <a:blip r:embed="rId3" cstate="print">
            <a:lum bright="70000" contrast="-70000"/>
            <a:extLst>
              <a:ext uri="{BEBA8EAE-BF5A-486C-A8C5-ECC9F3942E4B}">
                <a14:imgProps xmlns:a14="http://schemas.microsoft.com/office/drawing/2010/main">
                  <a14:imgLayer r:embed="rId4">
                    <a14:imgEffect>
                      <a14:backgroundRemoval t="5255" b="96642" l="3074" r="95293"/>
                    </a14:imgEffect>
                  </a14:imgLayer>
                </a14:imgProps>
              </a:ext>
              <a:ext uri="{28A0092B-C50C-407E-A947-70E740481C1C}">
                <a14:useLocalDpi xmlns:a14="http://schemas.microsoft.com/office/drawing/2010/main" val="0"/>
              </a:ext>
            </a:extLst>
          </a:blip>
          <a:srcRect t="7168"/>
          <a:stretch/>
        </p:blipFill>
        <p:spPr bwMode="auto">
          <a:xfrm>
            <a:off x="2924871" y="1930084"/>
            <a:ext cx="3018729" cy="1843722"/>
          </a:xfrm>
          <a:prstGeom prst="rect">
            <a:avLst/>
          </a:prstGeom>
          <a:noFill/>
          <a:ln>
            <a:noFill/>
          </a:ln>
          <a:extLst>
            <a:ext uri="{53640926-AAD7-44D8-BBD7-CCE9431645EC}">
              <a14:shadowObscured xmlns:a14="http://schemas.microsoft.com/office/drawing/2010/main"/>
            </a:ext>
          </a:extLst>
        </p:spPr>
      </p:pic>
      <p:sp>
        <p:nvSpPr>
          <p:cNvPr id="2" name="Title 1"/>
          <p:cNvSpPr>
            <a:spLocks noGrp="1"/>
          </p:cNvSpPr>
          <p:nvPr>
            <p:ph type="title"/>
          </p:nvPr>
        </p:nvSpPr>
        <p:spPr/>
        <p:txBody>
          <a:bodyPr/>
          <a:lstStyle/>
          <a:p>
            <a:r>
              <a:rPr lang="en-US" dirty="0" smtClean="0"/>
              <a:t>Signal Conditioning: Gain Stage</a:t>
            </a:r>
            <a:endParaRPr lang="en-US" dirty="0"/>
          </a:p>
        </p:txBody>
      </p:sp>
      <p:sp>
        <p:nvSpPr>
          <p:cNvPr id="3" name="Content Placeholder 2"/>
          <p:cNvSpPr>
            <a:spLocks noGrp="1"/>
          </p:cNvSpPr>
          <p:nvPr>
            <p:ph idx="1"/>
          </p:nvPr>
        </p:nvSpPr>
        <p:spPr>
          <a:xfrm>
            <a:off x="333378" y="786356"/>
            <a:ext cx="8467725" cy="3709444"/>
          </a:xfrm>
        </p:spPr>
        <p:txBody>
          <a:bodyPr/>
          <a:lstStyle/>
          <a:p>
            <a:pPr marL="0" indent="0">
              <a:buNone/>
            </a:pPr>
            <a:r>
              <a:rPr lang="en-US" dirty="0" smtClean="0"/>
              <a:t>By adding the gain stage in the signal conditioning block, we’ve provided a way to accept a wide variety of input capacitances and control our measurement resolution accordingly.</a:t>
            </a:r>
          </a:p>
          <a:p>
            <a:pPr marL="0" indent="0">
              <a:buNone/>
            </a:pPr>
            <a:endParaRPr lang="en-US" dirty="0"/>
          </a:p>
          <a:p>
            <a:pPr marL="0" indent="0">
              <a:buNone/>
            </a:pPr>
            <a:r>
              <a:rPr lang="en-US" dirty="0" smtClean="0"/>
              <a:t>There’s still one problem, however!  Even at </a:t>
            </a:r>
            <a:r>
              <a:rPr lang="en-US" dirty="0"/>
              <a:t>the highest ratio, the delta due to a touch </a:t>
            </a:r>
            <a:r>
              <a:rPr lang="en-US" dirty="0" smtClean="0"/>
              <a:t>for this button is </a:t>
            </a:r>
            <a:r>
              <a:rPr lang="en-US" dirty="0"/>
              <a:t>only </a:t>
            </a:r>
            <a:r>
              <a:rPr lang="en-US" dirty="0" smtClean="0"/>
              <a:t>47, deviating down from the untouched result of 892.  This works out to about a 5.3% </a:t>
            </a:r>
            <a:r>
              <a:rPr lang="en-US" dirty="0"/>
              <a:t>change.  This is quite consistent with our </a:t>
            </a:r>
            <a:r>
              <a:rPr lang="en-US" dirty="0" smtClean="0"/>
              <a:t>example application in which we had 20pF of base capacitance and 1pF of touch capacitance (changing the system by 5%).  However, we might want more than 47 counts of delta for a slider, wheel, or proximity sensing application.  To solve this problem, we need the second stage in the signal conditioning block: the offset subtraction stage.</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23</a:t>
            </a:fld>
            <a:endParaRPr lang="en-US"/>
          </a:p>
        </p:txBody>
      </p:sp>
    </p:spTree>
    <p:extLst>
      <p:ext uri="{BB962C8B-B14F-4D97-AF65-F5344CB8AC3E}">
        <p14:creationId xmlns:p14="http://schemas.microsoft.com/office/powerpoint/2010/main" val="11404202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378" y="786357"/>
            <a:ext cx="8467725" cy="3471318"/>
          </a:xfrm>
        </p:spPr>
        <p:txBody>
          <a:bodyPr/>
          <a:lstStyle/>
          <a:p>
            <a:pPr marL="400050" indent="-400050">
              <a:buFont typeface="+mj-lt"/>
              <a:buAutoNum type="romanUcPeriod"/>
            </a:pPr>
            <a:r>
              <a:rPr lang="en-US" i="1" dirty="0" smtClean="0"/>
              <a:t>CapTIvate Charge Transfer</a:t>
            </a:r>
          </a:p>
          <a:p>
            <a:pPr marL="400050" indent="-400050">
              <a:buFont typeface="+mj-lt"/>
              <a:buAutoNum type="romanUcPeriod"/>
            </a:pPr>
            <a:r>
              <a:rPr lang="en-US" i="1" dirty="0" smtClean="0"/>
              <a:t>Signal Conditioning: Gain Stage</a:t>
            </a:r>
          </a:p>
          <a:p>
            <a:pPr marL="400050" indent="-400050">
              <a:buFont typeface="+mj-lt"/>
              <a:buAutoNum type="romanUcPeriod"/>
            </a:pPr>
            <a:r>
              <a:rPr lang="en-US" i="1" dirty="0" smtClean="0"/>
              <a:t>Signal Conditioning: Offset Subtraction Stage</a:t>
            </a:r>
          </a:p>
          <a:p>
            <a:pPr marL="400050" indent="-400050">
              <a:buFont typeface="+mj-lt"/>
              <a:buAutoNum type="romanUcPeriod"/>
            </a:pPr>
            <a:r>
              <a:rPr lang="en-US" i="1" dirty="0" smtClean="0"/>
              <a:t>Runtime Calibration </a:t>
            </a:r>
            <a:r>
              <a:rPr lang="en-US" i="1" dirty="0" smtClean="0"/>
              <a:t>Algorithm</a:t>
            </a:r>
            <a:endParaRPr lang="en-US" dirty="0" smtClean="0"/>
          </a:p>
          <a:p>
            <a:endParaRPr lang="en-US" dirty="0"/>
          </a:p>
        </p:txBody>
      </p:sp>
      <p:sp>
        <p:nvSpPr>
          <p:cNvPr id="2" name="Title 1"/>
          <p:cNvSpPr>
            <a:spLocks noGrp="1"/>
          </p:cNvSpPr>
          <p:nvPr>
            <p:ph type="title"/>
          </p:nvPr>
        </p:nvSpPr>
        <p:spPr/>
        <p:txBody>
          <a:bodyPr/>
          <a:lstStyle/>
          <a:p>
            <a:r>
              <a:rPr lang="en-US" dirty="0" smtClean="0"/>
              <a:t>Topics</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24</a:t>
            </a:fld>
            <a:endParaRPr lang="en-US"/>
          </a:p>
        </p:txBody>
      </p:sp>
    </p:spTree>
    <p:extLst>
      <p:ext uri="{BB962C8B-B14F-4D97-AF65-F5344CB8AC3E}">
        <p14:creationId xmlns:p14="http://schemas.microsoft.com/office/powerpoint/2010/main" val="6772426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nodeType="afterEffect">
                                  <p:stCondLst>
                                    <p:cond delay="0"/>
                                  </p:stCondLst>
                                  <p:iterate type="lt">
                                    <p:tmPct val="4000"/>
                                  </p:iterate>
                                  <p:childTnLst>
                                    <p:set>
                                      <p:cBhvr override="childStyle">
                                        <p:cTn id="6" dur="500" fill="hold"/>
                                        <p:tgtEl>
                                          <p:spTgt spid="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 Conditioning: Offset Subtraction Stage</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25</a:t>
            </a:fld>
            <a:endParaRPr lang="en-US"/>
          </a:p>
        </p:txBody>
      </p:sp>
      <p:sp>
        <p:nvSpPr>
          <p:cNvPr id="3" name="Content Placeholder 2"/>
          <p:cNvSpPr>
            <a:spLocks noGrp="1"/>
          </p:cNvSpPr>
          <p:nvPr>
            <p:ph idx="1"/>
          </p:nvPr>
        </p:nvSpPr>
        <p:spPr>
          <a:xfrm>
            <a:off x="333378" y="786357"/>
            <a:ext cx="8467725" cy="3457983"/>
          </a:xfrm>
        </p:spPr>
        <p:txBody>
          <a:bodyPr/>
          <a:lstStyle/>
          <a:p>
            <a:pPr marL="0" indent="0">
              <a:buNone/>
            </a:pPr>
            <a:r>
              <a:rPr lang="en-US" dirty="0" smtClean="0"/>
              <a:t>A challenge with capacitive sensing is overcoming the large difference in magnitude between an electrode’s inherent base capacitance and the capacitance change associated with a touch or proximity event.  The touch capacitance (quantity of interest) is often 10-100 times smaller than the base parasitic capacitance of the sensing electrode itself to earth and circuit ground.</a:t>
            </a:r>
            <a:endParaRPr lang="en-US"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900" y="2396858"/>
            <a:ext cx="5984557" cy="2034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7" name="TextBox 6"/>
              <p:cNvSpPr txBox="1"/>
              <p:nvPr/>
            </p:nvSpPr>
            <p:spPr>
              <a:xfrm>
                <a:off x="5433060" y="3013852"/>
                <a:ext cx="3110018" cy="400110"/>
              </a:xfrm>
              <a:prstGeom prst="rect">
                <a:avLst/>
              </a:prstGeom>
              <a:noFill/>
              <a:ln w="127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b="1" i="1" smtClean="0">
                              <a:solidFill>
                                <a:schemeClr val="tx1"/>
                              </a:solidFill>
                              <a:latin typeface="Cambria Math"/>
                            </a:rPr>
                          </m:ctrlPr>
                        </m:sSubPr>
                        <m:e>
                          <m:r>
                            <a:rPr lang="en-US" sz="2000" b="1" i="1" smtClean="0">
                              <a:solidFill>
                                <a:schemeClr val="tx1"/>
                              </a:solidFill>
                              <a:latin typeface="Cambria Math"/>
                            </a:rPr>
                            <m:t>𝑪</m:t>
                          </m:r>
                        </m:e>
                        <m:sub>
                          <m:r>
                            <a:rPr lang="en-US" sz="2000" b="1" i="1" smtClean="0">
                              <a:solidFill>
                                <a:schemeClr val="tx1"/>
                              </a:solidFill>
                              <a:latin typeface="Cambria Math"/>
                            </a:rPr>
                            <m:t>𝒕𝒐𝒖𝒄𝒉</m:t>
                          </m:r>
                        </m:sub>
                      </m:sSub>
                      <m:r>
                        <a:rPr lang="en-US" sz="2000" b="1" i="1" smtClean="0">
                          <a:solidFill>
                            <a:schemeClr val="tx1"/>
                          </a:solidFill>
                          <a:latin typeface="Cambria Math"/>
                          <a:ea typeface="Cambria Math"/>
                        </a:rPr>
                        <m:t>≪</m:t>
                      </m:r>
                      <m:sSub>
                        <m:sSubPr>
                          <m:ctrlPr>
                            <a:rPr lang="en-US" sz="2000" b="1" i="1" smtClean="0">
                              <a:solidFill>
                                <a:schemeClr val="tx1"/>
                              </a:solidFill>
                              <a:latin typeface="Cambria Math"/>
                            </a:rPr>
                          </m:ctrlPr>
                        </m:sSubPr>
                        <m:e>
                          <m:r>
                            <a:rPr lang="en-US" sz="2000" b="1" i="1" smtClean="0">
                              <a:solidFill>
                                <a:schemeClr val="tx1"/>
                              </a:solidFill>
                              <a:latin typeface="Cambria Math"/>
                            </a:rPr>
                            <m:t>𝑪</m:t>
                          </m:r>
                        </m:e>
                        <m:sub>
                          <m:r>
                            <a:rPr lang="en-US" sz="2000" b="1" i="1" smtClean="0">
                              <a:solidFill>
                                <a:schemeClr val="tx1"/>
                              </a:solidFill>
                              <a:latin typeface="Cambria Math"/>
                            </a:rPr>
                            <m:t>𝒆𝒂𝒓𝒕𝒉</m:t>
                          </m:r>
                        </m:sub>
                      </m:sSub>
                      <m:r>
                        <a:rPr lang="en-US" sz="2000" b="1" i="1" smtClean="0">
                          <a:solidFill>
                            <a:schemeClr val="tx1"/>
                          </a:solidFill>
                          <a:latin typeface="Cambria Math"/>
                        </a:rPr>
                        <m:t>+</m:t>
                      </m:r>
                      <m:sSub>
                        <m:sSubPr>
                          <m:ctrlPr>
                            <a:rPr lang="en-US" sz="2000" b="1" i="1" smtClean="0">
                              <a:solidFill>
                                <a:schemeClr val="tx1"/>
                              </a:solidFill>
                              <a:latin typeface="Cambria Math"/>
                            </a:rPr>
                          </m:ctrlPr>
                        </m:sSubPr>
                        <m:e>
                          <m:r>
                            <a:rPr lang="en-US" sz="2000" b="1" i="1" smtClean="0">
                              <a:solidFill>
                                <a:schemeClr val="tx1"/>
                              </a:solidFill>
                              <a:latin typeface="Cambria Math"/>
                            </a:rPr>
                            <m:t>𝑪</m:t>
                          </m:r>
                        </m:e>
                        <m:sub>
                          <m:r>
                            <a:rPr lang="en-US" sz="2000" b="1" i="1" smtClean="0">
                              <a:solidFill>
                                <a:schemeClr val="tx1"/>
                              </a:solidFill>
                              <a:latin typeface="Cambria Math"/>
                            </a:rPr>
                            <m:t>𝒄𝒊𝒓𝒄𝒖𝒊𝒕</m:t>
                          </m:r>
                        </m:sub>
                      </m:sSub>
                    </m:oMath>
                  </m:oMathPara>
                </a14:m>
                <a:endParaRPr lang="en-US" sz="2000" b="1" dirty="0">
                  <a:solidFill>
                    <a:schemeClr val="tx1"/>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5433060" y="3013852"/>
                <a:ext cx="3110018" cy="400110"/>
              </a:xfrm>
              <a:prstGeom prst="rect">
                <a:avLst/>
              </a:prstGeom>
              <a:blipFill rotWithShape="1">
                <a:blip r:embed="rId4"/>
                <a:stretch>
                  <a:fillRect b="-2941"/>
                </a:stretch>
              </a:blipFill>
              <a:ln w="12700">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36124766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1028"/>
                                        </p:tgtEl>
                                        <p:attrNameLst>
                                          <p:attrName>style.visibility</p:attrName>
                                        </p:attrNameLst>
                                      </p:cBhvr>
                                      <p:to>
                                        <p:strVal val="visible"/>
                                      </p:to>
                                    </p:set>
                                    <p:animEffect transition="in" filter="wipe(left)">
                                      <p:cBhvr>
                                        <p:cTn id="14" dur="500"/>
                                        <p:tgtEl>
                                          <p:spTgt spid="102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 Conditioning: Offset Subtraction Stage</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26</a:t>
            </a:fld>
            <a:endParaRPr lang="en-US"/>
          </a:p>
        </p:txBody>
      </p:sp>
      <p:sp>
        <p:nvSpPr>
          <p:cNvPr id="3" name="Content Placeholder 2"/>
          <p:cNvSpPr>
            <a:spLocks noGrp="1"/>
          </p:cNvSpPr>
          <p:nvPr>
            <p:ph idx="1"/>
          </p:nvPr>
        </p:nvSpPr>
        <p:spPr>
          <a:xfrm>
            <a:off x="333378" y="786357"/>
            <a:ext cx="8467725" cy="3457983"/>
          </a:xfrm>
        </p:spPr>
        <p:txBody>
          <a:bodyPr/>
          <a:lstStyle/>
          <a:p>
            <a:pPr marL="0" indent="0">
              <a:buNone/>
            </a:pPr>
            <a:r>
              <a:rPr lang="en-US" dirty="0" smtClean="0"/>
              <a:t>As a result, the measurement time becomes very large because the base parasitic capacitance must be measured along with the touch capacitance.</a:t>
            </a:r>
          </a:p>
          <a:p>
            <a:pPr marL="0" indent="0">
              <a:buNone/>
            </a:pPr>
            <a:endParaRPr lang="en-US" dirty="0" smtClean="0"/>
          </a:p>
          <a:p>
            <a:pPr marL="0" indent="0">
              <a:buNone/>
            </a:pPr>
            <a:r>
              <a:rPr lang="en-US" dirty="0" smtClean="0"/>
              <a:t>In our earlier example of a 20pF electrode with a 1pF touch, only a 5% change is capacitance is created due to a touch.  What is needed is a way to compensate out the large base capacitance, so that the addition of a touch creates a larger percent change in capacitance.  For example, if 10pF of the 20pF base capacitance is compensated for, then a 1pF change is now a 10% change in the overall measurement.</a:t>
            </a:r>
          </a:p>
        </p:txBody>
      </p:sp>
    </p:spTree>
    <p:extLst>
      <p:ext uri="{BB962C8B-B14F-4D97-AF65-F5344CB8AC3E}">
        <p14:creationId xmlns:p14="http://schemas.microsoft.com/office/powerpoint/2010/main" val="270332767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 Conditioning: Offset Subtraction Stage</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27</a:t>
            </a:fld>
            <a:endParaRPr lang="en-US"/>
          </a:p>
        </p:txBody>
      </p:sp>
      <p:sp>
        <p:nvSpPr>
          <p:cNvPr id="3" name="Content Placeholder 2"/>
          <p:cNvSpPr>
            <a:spLocks noGrp="1"/>
          </p:cNvSpPr>
          <p:nvPr>
            <p:ph idx="1"/>
          </p:nvPr>
        </p:nvSpPr>
        <p:spPr>
          <a:xfrm>
            <a:off x="333378" y="786357"/>
            <a:ext cx="8467725" cy="829083"/>
          </a:xfrm>
        </p:spPr>
        <p:txBody>
          <a:bodyPr/>
          <a:lstStyle/>
          <a:p>
            <a:pPr marL="0" indent="0">
              <a:buNone/>
            </a:pPr>
            <a:r>
              <a:rPr lang="en-US" dirty="0" smtClean="0"/>
              <a:t>The offset subtraction stage provides the ability to </a:t>
            </a:r>
            <a:r>
              <a:rPr lang="en-US" b="1" dirty="0" smtClean="0"/>
              <a:t>subtract</a:t>
            </a:r>
            <a:r>
              <a:rPr lang="en-US" dirty="0" smtClean="0"/>
              <a:t> a fixed amount of charge during each charge transfer, reducing the effect of the base parasitic capacitance.</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2910839" y="1653064"/>
                <a:ext cx="2794996" cy="7078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4000" b="0" i="1" smtClean="0">
                          <a:solidFill>
                            <a:srgbClr val="3101FF"/>
                          </a:solidFill>
                          <a:latin typeface="Cambria Math"/>
                        </a:rPr>
                        <m:t>𝑦</m:t>
                      </m:r>
                      <m:r>
                        <a:rPr lang="en-US" sz="4000" b="0" i="1" smtClean="0">
                          <a:latin typeface="Cambria Math"/>
                        </a:rPr>
                        <m:t>=</m:t>
                      </m:r>
                      <m:r>
                        <a:rPr lang="en-US" sz="4000" b="0" i="1" smtClean="0">
                          <a:latin typeface="Cambria Math"/>
                        </a:rPr>
                        <m:t>𝐺𝑥</m:t>
                      </m:r>
                      <m:r>
                        <a:rPr lang="en-US" sz="4000" b="0" i="1" smtClean="0">
                          <a:latin typeface="Cambria Math"/>
                        </a:rPr>
                        <m:t>−</m:t>
                      </m:r>
                      <m:r>
                        <a:rPr lang="en-US" sz="4000" b="0" i="1" smtClean="0">
                          <a:latin typeface="Cambria Math"/>
                        </a:rPr>
                        <m:t>𝑆</m:t>
                      </m:r>
                    </m:oMath>
                  </m:oMathPara>
                </a14:m>
                <a:endParaRPr lang="en-US" sz="4000" dirty="0"/>
              </a:p>
            </p:txBody>
          </p:sp>
        </mc:Choice>
        <mc:Fallback xmlns="">
          <p:sp>
            <p:nvSpPr>
              <p:cNvPr id="5" name="TextBox 4"/>
              <p:cNvSpPr txBox="1">
                <a:spLocks noRot="1" noChangeAspect="1" noMove="1" noResize="1" noEditPoints="1" noAdjustHandles="1" noChangeArrowheads="1" noChangeShapeType="1" noTextEdit="1"/>
              </p:cNvSpPr>
              <p:nvPr/>
            </p:nvSpPr>
            <p:spPr>
              <a:xfrm>
                <a:off x="2910839" y="1653064"/>
                <a:ext cx="2794996" cy="707886"/>
              </a:xfrm>
              <a:prstGeom prst="rect">
                <a:avLst/>
              </a:prstGeom>
              <a:blipFill rotWithShape="1">
                <a:blip r:embed="rId3"/>
                <a:stretch>
                  <a:fillRect/>
                </a:stretch>
              </a:blipFill>
            </p:spPr>
            <p:txBody>
              <a:bodyPr/>
              <a:lstStyle/>
              <a:p>
                <a:r>
                  <a:rPr lang="en-US">
                    <a:noFill/>
                  </a:rPr>
                  <a:t> </a:t>
                </a:r>
              </a:p>
            </p:txBody>
          </p:sp>
        </mc:Fallback>
      </mc:AlternateContent>
      <p:sp>
        <p:nvSpPr>
          <p:cNvPr id="6" name="Content Placeholder 2"/>
          <p:cNvSpPr txBox="1">
            <a:spLocks/>
          </p:cNvSpPr>
          <p:nvPr/>
        </p:nvSpPr>
        <p:spPr bwMode="auto">
          <a:xfrm>
            <a:off x="333378" y="2506980"/>
            <a:ext cx="8467725" cy="2080260"/>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500">
                <a:solidFill>
                  <a:schemeClr val="tx1"/>
                </a:solidFill>
                <a:latin typeface="+mn-lt"/>
              </a:defRPr>
            </a:lvl3pPr>
            <a:lvl4pPr marL="1001168" indent="-194416" algn="l" rtl="0" eaLnBrk="0" fontAlgn="base" hangingPunct="0">
              <a:spcBef>
                <a:spcPct val="5000"/>
              </a:spcBef>
              <a:spcAft>
                <a:spcPct val="0"/>
              </a:spcAft>
              <a:buChar char="–"/>
              <a:defRPr sz="1500">
                <a:solidFill>
                  <a:schemeClr val="tx1"/>
                </a:solidFill>
                <a:latin typeface="+mn-lt"/>
              </a:defRPr>
            </a:lvl4pPr>
            <a:lvl5pPr marL="1240546" indent="-144163" algn="l" rtl="0" eaLnBrk="0" fontAlgn="base" hangingPunct="0">
              <a:spcBef>
                <a:spcPct val="0"/>
              </a:spcBef>
              <a:spcAft>
                <a:spcPct val="0"/>
              </a:spcAft>
              <a:buChar char="»"/>
              <a:defRPr sz="15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a:lstStyle>
          <a:p>
            <a:pPr marL="0" indent="0">
              <a:buFontTx/>
              <a:buNone/>
            </a:pPr>
            <a:r>
              <a:rPr lang="en-US" kern="0" dirty="0" smtClean="0"/>
              <a:t>The charge associated with the input capacitance </a:t>
            </a:r>
            <a:r>
              <a:rPr lang="en-US" i="1" kern="0" dirty="0" smtClean="0"/>
              <a:t>x</a:t>
            </a:r>
            <a:r>
              <a:rPr lang="en-US" kern="0" dirty="0" smtClean="0"/>
              <a:t> is multiplied by the gain ratio </a:t>
            </a:r>
            <a:r>
              <a:rPr lang="en-US" i="1" kern="0" dirty="0" smtClean="0"/>
              <a:t>G</a:t>
            </a:r>
            <a:r>
              <a:rPr lang="en-US" kern="0" dirty="0" smtClean="0"/>
              <a:t> (as discussed previously).  Then a fixed amount </a:t>
            </a:r>
            <a:r>
              <a:rPr lang="en-US" i="1" kern="0" dirty="0" smtClean="0"/>
              <a:t>S</a:t>
            </a:r>
            <a:r>
              <a:rPr lang="en-US" kern="0" dirty="0" smtClean="0"/>
              <a:t> is subtracted off and not brought over into the integration capacitor.</a:t>
            </a:r>
          </a:p>
          <a:p>
            <a:pPr marL="0" indent="0">
              <a:buFontTx/>
              <a:buNone/>
            </a:pPr>
            <a:endParaRPr lang="en-US" kern="0" dirty="0"/>
          </a:p>
          <a:p>
            <a:pPr marL="0" indent="0">
              <a:buFontTx/>
              <a:buNone/>
            </a:pPr>
            <a:r>
              <a:rPr lang="en-US" kern="0" dirty="0" smtClean="0"/>
              <a:t>This allows for a portion of the “DC” charge associated with an electrode’s parasitic capacitance to be subtracted out, increasing sensitivity to changes in capacitance.</a:t>
            </a:r>
            <a:endParaRPr lang="en-US" kern="0" dirty="0"/>
          </a:p>
        </p:txBody>
      </p:sp>
    </p:spTree>
    <p:extLst>
      <p:ext uri="{BB962C8B-B14F-4D97-AF65-F5344CB8AC3E}">
        <p14:creationId xmlns:p14="http://schemas.microsoft.com/office/powerpoint/2010/main" val="41612568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anim calcmode="lin" valueType="num">
                                      <p:cBhvr>
                                        <p:cTn id="15" dur="500" fill="hold"/>
                                        <p:tgtEl>
                                          <p:spTgt spid="5"/>
                                        </p:tgtEl>
                                        <p:attrNameLst>
                                          <p:attrName>ppt_x</p:attrName>
                                        </p:attrNameLst>
                                      </p:cBhvr>
                                      <p:tavLst>
                                        <p:tav tm="0">
                                          <p:val>
                                            <p:strVal val="#ppt_x"/>
                                          </p:val>
                                        </p:tav>
                                        <p:tav tm="100000">
                                          <p:val>
                                            <p:strVal val="#ppt_x"/>
                                          </p:val>
                                        </p:tav>
                                      </p:tavLst>
                                    </p:anim>
                                    <p:anim calcmode="lin" valueType="num">
                                      <p:cBhvr>
                                        <p:cTn id="16" dur="500" fill="hold"/>
                                        <p:tgtEl>
                                          <p:spTgt spid="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anim calcmode="lin" valueType="num">
                                      <p:cBhvr>
                                        <p:cTn id="20"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Effect transition="in" filter="fade">
                                      <p:cBhvr>
                                        <p:cTn id="26" dur="500"/>
                                        <p:tgtEl>
                                          <p:spTgt spid="6">
                                            <p:txEl>
                                              <p:pRg st="2" end="2"/>
                                            </p:txEl>
                                          </p:spTgt>
                                        </p:tgtEl>
                                      </p:cBhvr>
                                    </p:animEffect>
                                    <p:anim calcmode="lin" valueType="num">
                                      <p:cBhvr>
                                        <p:cTn id="2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8" y="1071563"/>
            <a:ext cx="8085137"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Signal Conditioning: Offset Subtraction Stage</a:t>
            </a:r>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28</a:t>
            </a:fld>
            <a:endParaRPr lang="en-US"/>
          </a:p>
        </p:txBody>
      </p:sp>
      <p:sp>
        <p:nvSpPr>
          <p:cNvPr id="9" name="Oval 8"/>
          <p:cNvSpPr/>
          <p:nvPr/>
        </p:nvSpPr>
        <p:spPr>
          <a:xfrm>
            <a:off x="1654496" y="2427447"/>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1488288" y="2420304"/>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3093720" y="3596640"/>
            <a:ext cx="1356360" cy="276999"/>
          </a:xfrm>
          <a:prstGeom prst="rect">
            <a:avLst/>
          </a:prstGeom>
          <a:noFill/>
        </p:spPr>
        <p:txBody>
          <a:bodyPr wrap="square" rtlCol="0">
            <a:spAutoFit/>
          </a:bodyPr>
          <a:lstStyle/>
          <a:p>
            <a:r>
              <a:rPr lang="en-US" sz="1200" i="1" dirty="0" smtClean="0"/>
              <a:t>Subtracted Off </a:t>
            </a:r>
            <a:r>
              <a:rPr lang="en-US" sz="1200" i="1" dirty="0" smtClean="0">
                <a:latin typeface="Calibri"/>
              </a:rPr>
              <a:t>→</a:t>
            </a:r>
            <a:endParaRPr lang="en-US" sz="1200" i="1" dirty="0"/>
          </a:p>
        </p:txBody>
      </p:sp>
      <p:sp>
        <p:nvSpPr>
          <p:cNvPr id="66" name="TextBox 65"/>
          <p:cNvSpPr txBox="1"/>
          <p:nvPr/>
        </p:nvSpPr>
        <p:spPr>
          <a:xfrm>
            <a:off x="5036820" y="3009899"/>
            <a:ext cx="1120140" cy="276999"/>
          </a:xfrm>
          <a:prstGeom prst="rect">
            <a:avLst/>
          </a:prstGeom>
          <a:noFill/>
        </p:spPr>
        <p:txBody>
          <a:bodyPr wrap="square" rtlCol="0">
            <a:spAutoFit/>
          </a:bodyPr>
          <a:lstStyle/>
          <a:p>
            <a:r>
              <a:rPr lang="en-US" sz="1200" i="1" dirty="0" smtClean="0"/>
              <a:t>Integrated </a:t>
            </a:r>
            <a:r>
              <a:rPr lang="en-US" sz="1200" i="1" dirty="0" smtClean="0">
                <a:latin typeface="Calibri"/>
              </a:rPr>
              <a:t>↑</a:t>
            </a:r>
            <a:endParaRPr lang="en-US" sz="1200" i="1" dirty="0"/>
          </a:p>
        </p:txBody>
      </p:sp>
    </p:spTree>
    <p:extLst>
      <p:ext uri="{BB962C8B-B14F-4D97-AF65-F5344CB8AC3E}">
        <p14:creationId xmlns:p14="http://schemas.microsoft.com/office/powerpoint/2010/main" val="4356072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path" presetSubtype="0" accel="50000" decel="50000" fill="hold" grpId="0" nodeType="afterEffect">
                                  <p:stCondLst>
                                    <p:cond delay="0"/>
                                  </p:stCondLst>
                                  <p:childTnLst>
                                    <p:animMotion origin="layout" path="M -8.33333E-7 2.09877E-6 L 0.22951 2.09877E-6 C 0.33247 2.09877E-6 0.45903 0.01821 0.45903 0.03302 L 0.45903 0.06636 " pathEditMode="relative" rAng="0" ptsTypes="FfFF">
                                      <p:cBhvr>
                                        <p:cTn id="6" dur="2000" fill="hold"/>
                                        <p:tgtEl>
                                          <p:spTgt spid="9"/>
                                        </p:tgtEl>
                                        <p:attrNameLst>
                                          <p:attrName>ppt_x</p:attrName>
                                          <p:attrName>ppt_y</p:attrName>
                                        </p:attrNameLst>
                                      </p:cBhvr>
                                      <p:rCtr x="22951" y="3302"/>
                                    </p:animMotion>
                                  </p:childTnLst>
                                </p:cTn>
                              </p:par>
                              <p:par>
                                <p:cTn id="7" presetID="50" presetClass="path" presetSubtype="0" accel="50000" decel="50000" fill="hold" grpId="0" nodeType="withEffect">
                                  <p:stCondLst>
                                    <p:cond delay="0"/>
                                  </p:stCondLst>
                                  <p:childTnLst>
                                    <p:animMotion origin="layout" path="M -1.66667E-6 -4.69136E-6 L 0.1625 -4.69136E-6 C 0.23524 -4.69136E-6 0.325 0.06698 0.325 0.1213 L 0.325 0.2426 " pathEditMode="relative" rAng="0" ptsTypes="FfFF">
                                      <p:cBhvr>
                                        <p:cTn id="8" dur="2000" fill="hold"/>
                                        <p:tgtEl>
                                          <p:spTgt spid="10"/>
                                        </p:tgtEl>
                                        <p:attrNameLst>
                                          <p:attrName>ppt_x</p:attrName>
                                          <p:attrName>ppt_y</p:attrName>
                                        </p:attrNameLst>
                                      </p:cBhvr>
                                      <p:rCtr x="16250" y="12130"/>
                                    </p:animMotion>
                                  </p:childTnLst>
                                </p:cTn>
                              </p:par>
                            </p:childTnLst>
                          </p:cTn>
                        </p:par>
                        <p:par>
                          <p:cTn id="9" fill="hold">
                            <p:stCondLst>
                              <p:cond delay="2000"/>
                            </p:stCondLst>
                            <p:childTnLst>
                              <p:par>
                                <p:cTn id="10" presetID="42" presetClass="entr" presetSubtype="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par>
                          <p:cTn id="15" fill="hold">
                            <p:stCondLst>
                              <p:cond delay="3000"/>
                            </p:stCondLst>
                            <p:childTnLst>
                              <p:par>
                                <p:cTn id="16" presetID="42" presetClass="entr" presetSubtype="0" fill="hold" grpId="0" nodeType="afterEffect">
                                  <p:stCondLst>
                                    <p:cond delay="0"/>
                                  </p:stCondLst>
                                  <p:childTnLst>
                                    <p:set>
                                      <p:cBhvr>
                                        <p:cTn id="17" dur="1" fill="hold">
                                          <p:stCondLst>
                                            <p:cond delay="0"/>
                                          </p:stCondLst>
                                        </p:cTn>
                                        <p:tgtEl>
                                          <p:spTgt spid="66"/>
                                        </p:tgtEl>
                                        <p:attrNameLst>
                                          <p:attrName>style.visibility</p:attrName>
                                        </p:attrNameLst>
                                      </p:cBhvr>
                                      <p:to>
                                        <p:strVal val="visible"/>
                                      </p:to>
                                    </p:set>
                                    <p:animEffect transition="in" filter="fade">
                                      <p:cBhvr>
                                        <p:cTn id="18" dur="1000"/>
                                        <p:tgtEl>
                                          <p:spTgt spid="66"/>
                                        </p:tgtEl>
                                      </p:cBhvr>
                                    </p:animEffect>
                                    <p:anim calcmode="lin" valueType="num">
                                      <p:cBhvr>
                                        <p:cTn id="19" dur="1000" fill="hold"/>
                                        <p:tgtEl>
                                          <p:spTgt spid="66"/>
                                        </p:tgtEl>
                                        <p:attrNameLst>
                                          <p:attrName>ppt_x</p:attrName>
                                        </p:attrNameLst>
                                      </p:cBhvr>
                                      <p:tavLst>
                                        <p:tav tm="0">
                                          <p:val>
                                            <p:strVal val="#ppt_x"/>
                                          </p:val>
                                        </p:tav>
                                        <p:tav tm="100000">
                                          <p:val>
                                            <p:strVal val="#ppt_x"/>
                                          </p:val>
                                        </p:tav>
                                      </p:tavLst>
                                    </p:anim>
                                    <p:anim calcmode="lin" valueType="num">
                                      <p:cBhvr>
                                        <p:cTn id="20"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8" grpId="0"/>
      <p:bldP spid="6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rotWithShape="1">
          <a:blip r:embed="rId3" cstate="print">
            <a:lum bright="70000" contrast="-70000"/>
            <a:extLst>
              <a:ext uri="{BEBA8EAE-BF5A-486C-A8C5-ECC9F3942E4B}">
                <a14:imgProps xmlns:a14="http://schemas.microsoft.com/office/drawing/2010/main">
                  <a14:imgLayer r:embed="rId4">
                    <a14:imgEffect>
                      <a14:backgroundRemoval t="5255" b="96642" l="3074" r="95293"/>
                    </a14:imgEffect>
                  </a14:imgLayer>
                </a14:imgProps>
              </a:ext>
              <a:ext uri="{28A0092B-C50C-407E-A947-70E740481C1C}">
                <a14:useLocalDpi xmlns:a14="http://schemas.microsoft.com/office/drawing/2010/main" val="0"/>
              </a:ext>
            </a:extLst>
          </a:blip>
          <a:srcRect t="7168"/>
          <a:stretch/>
        </p:blipFill>
        <p:spPr bwMode="auto">
          <a:xfrm>
            <a:off x="2924871" y="1930084"/>
            <a:ext cx="3018729" cy="1843722"/>
          </a:xfrm>
          <a:prstGeom prst="rect">
            <a:avLst/>
          </a:prstGeom>
          <a:noFill/>
          <a:ln>
            <a:noFill/>
          </a:ln>
          <a:extLst>
            <a:ext uri="{53640926-AAD7-44D8-BBD7-CCE9431645EC}">
              <a14:shadowObscured xmlns:a14="http://schemas.microsoft.com/office/drawing/2010/main"/>
            </a:ext>
          </a:extLst>
        </p:spPr>
      </p:pic>
      <p:sp>
        <p:nvSpPr>
          <p:cNvPr id="2" name="Title 1"/>
          <p:cNvSpPr>
            <a:spLocks noGrp="1"/>
          </p:cNvSpPr>
          <p:nvPr>
            <p:ph type="title"/>
          </p:nvPr>
        </p:nvSpPr>
        <p:spPr/>
        <p:txBody>
          <a:bodyPr/>
          <a:lstStyle/>
          <a:p>
            <a:r>
              <a:rPr lang="en-US" dirty="0" smtClean="0"/>
              <a:t>Signal Conditioning: Offset Subtraction Stage</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29</a:t>
            </a:fld>
            <a:endParaRPr lang="en-US"/>
          </a:p>
        </p:txBody>
      </p:sp>
      <p:sp>
        <p:nvSpPr>
          <p:cNvPr id="3" name="Content Placeholder 2"/>
          <p:cNvSpPr>
            <a:spLocks noGrp="1"/>
          </p:cNvSpPr>
          <p:nvPr>
            <p:ph idx="1"/>
          </p:nvPr>
        </p:nvSpPr>
        <p:spPr>
          <a:xfrm>
            <a:off x="333378" y="786357"/>
            <a:ext cx="8467725" cy="3648483"/>
          </a:xfrm>
        </p:spPr>
        <p:txBody>
          <a:bodyPr/>
          <a:lstStyle/>
          <a:p>
            <a:pPr marL="0" indent="0">
              <a:buNone/>
            </a:pPr>
            <a:r>
              <a:rPr lang="en-US" dirty="0" smtClean="0"/>
              <a:t>Since charge is removed each time a charge transfer step is performed, the total number of charge transfers required to “fill” the integration capacitor will increase as the amount of offset subtraction applied increases.  This is because less charge is moved over each time!</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277569847"/>
              </p:ext>
            </p:extLst>
          </p:nvPr>
        </p:nvGraphicFramePr>
        <p:xfrm>
          <a:off x="312419" y="1973580"/>
          <a:ext cx="8564881" cy="273558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09817343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378" y="786357"/>
            <a:ext cx="8467725" cy="3471318"/>
          </a:xfrm>
        </p:spPr>
        <p:txBody>
          <a:bodyPr/>
          <a:lstStyle/>
          <a:p>
            <a:pPr marL="400050" indent="-400050">
              <a:buFont typeface="+mj-lt"/>
              <a:buAutoNum type="romanUcPeriod"/>
            </a:pPr>
            <a:r>
              <a:rPr lang="en-US" i="1" dirty="0" smtClean="0"/>
              <a:t>CapTIvate Charge Transfer</a:t>
            </a:r>
          </a:p>
          <a:p>
            <a:pPr marL="400050" indent="-400050">
              <a:buFont typeface="+mj-lt"/>
              <a:buAutoNum type="romanUcPeriod"/>
            </a:pPr>
            <a:r>
              <a:rPr lang="en-US" i="1" dirty="0" smtClean="0"/>
              <a:t>Signal Conditioning: Gain Stage</a:t>
            </a:r>
          </a:p>
          <a:p>
            <a:pPr marL="400050" indent="-400050">
              <a:buFont typeface="+mj-lt"/>
              <a:buAutoNum type="romanUcPeriod"/>
            </a:pPr>
            <a:r>
              <a:rPr lang="en-US" i="1" dirty="0" smtClean="0"/>
              <a:t>Signal Conditioning: Offset Subtraction Stage</a:t>
            </a:r>
          </a:p>
          <a:p>
            <a:pPr marL="400050" indent="-400050">
              <a:buFont typeface="+mj-lt"/>
              <a:buAutoNum type="romanUcPeriod"/>
            </a:pPr>
            <a:r>
              <a:rPr lang="en-US" i="1" dirty="0" smtClean="0"/>
              <a:t>Runtime Calibration </a:t>
            </a:r>
            <a:r>
              <a:rPr lang="en-US" i="1" dirty="0" smtClean="0"/>
              <a:t>Algorithm</a:t>
            </a:r>
            <a:endParaRPr lang="en-US" dirty="0" smtClean="0"/>
          </a:p>
          <a:p>
            <a:endParaRPr lang="en-US" dirty="0"/>
          </a:p>
        </p:txBody>
      </p:sp>
      <p:sp>
        <p:nvSpPr>
          <p:cNvPr id="2" name="Title 1"/>
          <p:cNvSpPr>
            <a:spLocks noGrp="1"/>
          </p:cNvSpPr>
          <p:nvPr>
            <p:ph type="title"/>
          </p:nvPr>
        </p:nvSpPr>
        <p:spPr/>
        <p:txBody>
          <a:bodyPr/>
          <a:lstStyle/>
          <a:p>
            <a:r>
              <a:rPr lang="en-US" dirty="0" smtClean="0"/>
              <a:t>Topics</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3</a:t>
            </a:fld>
            <a:endParaRPr lang="en-US"/>
          </a:p>
        </p:txBody>
      </p:sp>
    </p:spTree>
    <p:extLst>
      <p:ext uri="{BB962C8B-B14F-4D97-AF65-F5344CB8AC3E}">
        <p14:creationId xmlns:p14="http://schemas.microsoft.com/office/powerpoint/2010/main" val="20584398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8" presetClass="emph" presetSubtype="0" fill="hold" nodeType="clickEffect">
                                  <p:stCondLst>
                                    <p:cond delay="0"/>
                                  </p:stCondLst>
                                  <p:iterate type="lt">
                                    <p:tmPct val="4000"/>
                                  </p:iterate>
                                  <p:childTnLst>
                                    <p:set>
                                      <p:cBhvr override="childStyle">
                                        <p:cTn id="34"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rotWithShape="1">
          <a:blip r:embed="rId3" cstate="print">
            <a:lum bright="70000" contrast="-70000"/>
            <a:extLst>
              <a:ext uri="{BEBA8EAE-BF5A-486C-A8C5-ECC9F3942E4B}">
                <a14:imgProps xmlns:a14="http://schemas.microsoft.com/office/drawing/2010/main">
                  <a14:imgLayer r:embed="rId4">
                    <a14:imgEffect>
                      <a14:backgroundRemoval t="5255" b="96642" l="3074" r="95293"/>
                    </a14:imgEffect>
                  </a14:imgLayer>
                </a14:imgProps>
              </a:ext>
              <a:ext uri="{28A0092B-C50C-407E-A947-70E740481C1C}">
                <a14:useLocalDpi xmlns:a14="http://schemas.microsoft.com/office/drawing/2010/main" val="0"/>
              </a:ext>
            </a:extLst>
          </a:blip>
          <a:srcRect t="7168"/>
          <a:stretch/>
        </p:blipFill>
        <p:spPr bwMode="auto">
          <a:xfrm>
            <a:off x="2924871" y="1930084"/>
            <a:ext cx="3018729" cy="1843722"/>
          </a:xfrm>
          <a:prstGeom prst="rect">
            <a:avLst/>
          </a:prstGeom>
          <a:noFill/>
          <a:ln>
            <a:noFill/>
          </a:ln>
          <a:extLst>
            <a:ext uri="{53640926-AAD7-44D8-BBD7-CCE9431645EC}">
              <a14:shadowObscured xmlns:a14="http://schemas.microsoft.com/office/drawing/2010/main"/>
            </a:ext>
          </a:extLst>
        </p:spPr>
      </p:pic>
      <p:sp>
        <p:nvSpPr>
          <p:cNvPr id="2" name="Title 1"/>
          <p:cNvSpPr>
            <a:spLocks noGrp="1"/>
          </p:cNvSpPr>
          <p:nvPr>
            <p:ph type="title"/>
          </p:nvPr>
        </p:nvSpPr>
        <p:spPr/>
        <p:txBody>
          <a:bodyPr/>
          <a:lstStyle/>
          <a:p>
            <a:r>
              <a:rPr lang="en-US" dirty="0" smtClean="0"/>
              <a:t>Signal Conditioning: Offset Subtraction Stage</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30</a:t>
            </a:fld>
            <a:endParaRPr lang="en-US"/>
          </a:p>
        </p:txBody>
      </p:sp>
      <p:sp>
        <p:nvSpPr>
          <p:cNvPr id="3" name="Content Placeholder 2"/>
          <p:cNvSpPr>
            <a:spLocks noGrp="1"/>
          </p:cNvSpPr>
          <p:nvPr>
            <p:ph idx="1"/>
          </p:nvPr>
        </p:nvSpPr>
        <p:spPr>
          <a:xfrm>
            <a:off x="333378" y="786357"/>
            <a:ext cx="8467725" cy="3648483"/>
          </a:xfrm>
        </p:spPr>
        <p:txBody>
          <a:bodyPr/>
          <a:lstStyle/>
          <a:p>
            <a:pPr marL="0" indent="0">
              <a:buNone/>
            </a:pPr>
            <a:r>
              <a:rPr lang="en-US" dirty="0" smtClean="0"/>
              <a:t>This results in an increase in the delta due to a touch as offset subtraction is added!</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3667955416"/>
              </p:ext>
            </p:extLst>
          </p:nvPr>
        </p:nvGraphicFramePr>
        <p:xfrm>
          <a:off x="266700" y="1930084"/>
          <a:ext cx="8267701" cy="277145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654318259"/>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378" y="786357"/>
            <a:ext cx="8467725" cy="3471318"/>
          </a:xfrm>
        </p:spPr>
        <p:txBody>
          <a:bodyPr/>
          <a:lstStyle/>
          <a:p>
            <a:pPr marL="400050" indent="-400050">
              <a:buFont typeface="+mj-lt"/>
              <a:buAutoNum type="romanUcPeriod"/>
            </a:pPr>
            <a:r>
              <a:rPr lang="en-US" i="1" dirty="0" smtClean="0"/>
              <a:t>CapTIvate Charge Transfer</a:t>
            </a:r>
          </a:p>
          <a:p>
            <a:pPr marL="400050" indent="-400050">
              <a:buFont typeface="+mj-lt"/>
              <a:buAutoNum type="romanUcPeriod"/>
            </a:pPr>
            <a:r>
              <a:rPr lang="en-US" i="1" dirty="0" smtClean="0"/>
              <a:t>Signal Conditioning: Gain Stage</a:t>
            </a:r>
          </a:p>
          <a:p>
            <a:pPr marL="400050" indent="-400050">
              <a:buFont typeface="+mj-lt"/>
              <a:buAutoNum type="romanUcPeriod"/>
            </a:pPr>
            <a:r>
              <a:rPr lang="en-US" i="1" dirty="0" smtClean="0"/>
              <a:t>Signal Conditioning: Offset Subtraction Stage</a:t>
            </a:r>
          </a:p>
          <a:p>
            <a:pPr marL="400050" indent="-400050">
              <a:buFont typeface="+mj-lt"/>
              <a:buAutoNum type="romanUcPeriod"/>
            </a:pPr>
            <a:r>
              <a:rPr lang="en-US" i="1" dirty="0" smtClean="0"/>
              <a:t>Runtime Calibration </a:t>
            </a:r>
            <a:r>
              <a:rPr lang="en-US" i="1" dirty="0" smtClean="0"/>
              <a:t>Algorithm</a:t>
            </a:r>
            <a:endParaRPr lang="en-US" dirty="0" smtClean="0"/>
          </a:p>
          <a:p>
            <a:endParaRPr lang="en-US" dirty="0"/>
          </a:p>
        </p:txBody>
      </p:sp>
      <p:sp>
        <p:nvSpPr>
          <p:cNvPr id="2" name="Title 1"/>
          <p:cNvSpPr>
            <a:spLocks noGrp="1"/>
          </p:cNvSpPr>
          <p:nvPr>
            <p:ph type="title"/>
          </p:nvPr>
        </p:nvSpPr>
        <p:spPr/>
        <p:txBody>
          <a:bodyPr/>
          <a:lstStyle/>
          <a:p>
            <a:r>
              <a:rPr lang="en-US" dirty="0" smtClean="0"/>
              <a:t>Topics</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31</a:t>
            </a:fld>
            <a:endParaRPr lang="en-US"/>
          </a:p>
        </p:txBody>
      </p:sp>
    </p:spTree>
    <p:extLst>
      <p:ext uri="{BB962C8B-B14F-4D97-AF65-F5344CB8AC3E}">
        <p14:creationId xmlns:p14="http://schemas.microsoft.com/office/powerpoint/2010/main" val="35244861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nodeType="afterEffect">
                                  <p:stCondLst>
                                    <p:cond delay="0"/>
                                  </p:stCondLst>
                                  <p:iterate type="lt">
                                    <p:tmPct val="4000"/>
                                  </p:iterate>
                                  <p:childTnLst>
                                    <p:set>
                                      <p:cBhvr override="childStyle">
                                        <p:cTn id="6" dur="500" fill="hold"/>
                                        <p:tgtEl>
                                          <p:spTgt spid="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Runtime Calibration Algorithm</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32</a:t>
            </a:fld>
            <a:endParaRPr lang="en-US"/>
          </a:p>
        </p:txBody>
      </p:sp>
      <p:sp>
        <p:nvSpPr>
          <p:cNvPr id="3" name="Content Placeholder 2"/>
          <p:cNvSpPr>
            <a:spLocks noGrp="1"/>
          </p:cNvSpPr>
          <p:nvPr>
            <p:ph idx="1"/>
          </p:nvPr>
        </p:nvSpPr>
        <p:spPr>
          <a:xfrm>
            <a:off x="333378" y="786357"/>
            <a:ext cx="8467725" cy="3457983"/>
          </a:xfrm>
        </p:spPr>
        <p:txBody>
          <a:bodyPr/>
          <a:lstStyle/>
          <a:p>
            <a:pPr marL="0" indent="0">
              <a:buNone/>
            </a:pPr>
            <a:r>
              <a:rPr lang="en-US" dirty="0" smtClean="0"/>
              <a:t>As a designer, you don’t need to select the coarse gain, fine gain, and offset subtraction tap at all!  This would be very time consuming because it would need to be done for every electrode individually.</a:t>
            </a:r>
          </a:p>
          <a:p>
            <a:pPr marL="0" indent="0">
              <a:buNone/>
            </a:pPr>
            <a:endParaRPr lang="en-US" dirty="0"/>
          </a:p>
          <a:p>
            <a:pPr marL="0" indent="0">
              <a:buNone/>
            </a:pPr>
            <a:r>
              <a:rPr lang="en-US" dirty="0" smtClean="0"/>
              <a:t>Instead, the CapTIvate Software Library contains a runtime calibration algorithm that will automatically tune these parameters based on common inputs for all of the elements within the sensor.</a:t>
            </a:r>
          </a:p>
        </p:txBody>
      </p:sp>
      <p:sp>
        <p:nvSpPr>
          <p:cNvPr id="5" name="Rectangle 4"/>
          <p:cNvSpPr/>
          <p:nvPr/>
        </p:nvSpPr>
        <p:spPr>
          <a:xfrm>
            <a:off x="2758440" y="3162300"/>
            <a:ext cx="3169920" cy="13639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Runtime Calibration Algorithm</a:t>
            </a:r>
          </a:p>
          <a:p>
            <a:pPr algn="ctr"/>
            <a:endParaRPr lang="en-US" sz="1600" b="1" dirty="0" smtClean="0"/>
          </a:p>
          <a:p>
            <a:pPr algn="ctr"/>
            <a:r>
              <a:rPr lang="en-US" sz="1400" dirty="0" err="1" smtClean="0"/>
              <a:t>CAPT_calibrateSensor</a:t>
            </a:r>
            <a:r>
              <a:rPr lang="en-US" sz="1400" dirty="0" smtClean="0"/>
              <a:t>()</a:t>
            </a:r>
          </a:p>
          <a:p>
            <a:pPr algn="ctr"/>
            <a:r>
              <a:rPr lang="en-US" sz="1400" dirty="0" err="1" smtClean="0"/>
              <a:t>CAPT_calibrateSensorWithEMC</a:t>
            </a:r>
            <a:r>
              <a:rPr lang="en-US" sz="1400" dirty="0" smtClean="0"/>
              <a:t>()</a:t>
            </a:r>
            <a:endParaRPr lang="en-US" sz="1400" dirty="0"/>
          </a:p>
        </p:txBody>
      </p:sp>
      <p:sp>
        <p:nvSpPr>
          <p:cNvPr id="6" name="TextBox 5"/>
          <p:cNvSpPr txBox="1"/>
          <p:nvPr/>
        </p:nvSpPr>
        <p:spPr>
          <a:xfrm>
            <a:off x="426720" y="3521124"/>
            <a:ext cx="2316480" cy="646331"/>
          </a:xfrm>
          <a:prstGeom prst="rect">
            <a:avLst/>
          </a:prstGeom>
          <a:noFill/>
        </p:spPr>
        <p:txBody>
          <a:bodyPr wrap="square" rtlCol="0">
            <a:spAutoFit/>
          </a:bodyPr>
          <a:lstStyle/>
          <a:p>
            <a:r>
              <a:rPr lang="en-US" dirty="0" smtClean="0">
                <a:solidFill>
                  <a:srgbClr val="C00000"/>
                </a:solidFill>
              </a:rPr>
              <a:t>Conversion Count </a:t>
            </a:r>
            <a:r>
              <a:rPr lang="en-US" dirty="0" smtClean="0">
                <a:solidFill>
                  <a:srgbClr val="C00000"/>
                </a:solidFill>
                <a:latin typeface="Calibri"/>
              </a:rPr>
              <a:t>→</a:t>
            </a:r>
          </a:p>
          <a:p>
            <a:r>
              <a:rPr lang="en-US" dirty="0">
                <a:solidFill>
                  <a:srgbClr val="C00000"/>
                </a:solidFill>
              </a:rPr>
              <a:t>Conversion Gain </a:t>
            </a:r>
            <a:r>
              <a:rPr lang="en-US" dirty="0" smtClean="0">
                <a:solidFill>
                  <a:srgbClr val="C00000"/>
                </a:solidFill>
              </a:rPr>
              <a:t>  </a:t>
            </a:r>
            <a:r>
              <a:rPr lang="en-US" dirty="0" smtClean="0">
                <a:solidFill>
                  <a:srgbClr val="C00000"/>
                </a:solidFill>
                <a:latin typeface="Calibri"/>
              </a:rPr>
              <a:t>→</a:t>
            </a:r>
            <a:endParaRPr lang="en-US" dirty="0">
              <a:solidFill>
                <a:srgbClr val="C00000"/>
              </a:solidFill>
              <a:latin typeface="Calibri"/>
            </a:endParaRPr>
          </a:p>
        </p:txBody>
      </p:sp>
      <p:sp>
        <p:nvSpPr>
          <p:cNvPr id="7" name="TextBox 6"/>
          <p:cNvSpPr txBox="1"/>
          <p:nvPr/>
        </p:nvSpPr>
        <p:spPr>
          <a:xfrm>
            <a:off x="5951220" y="3382625"/>
            <a:ext cx="2316480" cy="923330"/>
          </a:xfrm>
          <a:prstGeom prst="rect">
            <a:avLst/>
          </a:prstGeom>
          <a:noFill/>
        </p:spPr>
        <p:txBody>
          <a:bodyPr wrap="square" rtlCol="0">
            <a:spAutoFit/>
          </a:bodyPr>
          <a:lstStyle/>
          <a:p>
            <a:r>
              <a:rPr lang="en-US" dirty="0">
                <a:solidFill>
                  <a:srgbClr val="C00000"/>
                </a:solidFill>
                <a:latin typeface="Calibri"/>
              </a:rPr>
              <a:t>→ </a:t>
            </a:r>
            <a:r>
              <a:rPr lang="en-US" dirty="0" smtClean="0">
                <a:solidFill>
                  <a:srgbClr val="C00000"/>
                </a:solidFill>
              </a:rPr>
              <a:t>Coarse Gain [ ]</a:t>
            </a:r>
            <a:endParaRPr lang="en-US" dirty="0" smtClean="0">
              <a:solidFill>
                <a:srgbClr val="C00000"/>
              </a:solidFill>
              <a:latin typeface="Calibri"/>
            </a:endParaRPr>
          </a:p>
          <a:p>
            <a:r>
              <a:rPr lang="en-US" dirty="0" smtClean="0">
                <a:solidFill>
                  <a:srgbClr val="C00000"/>
                </a:solidFill>
                <a:latin typeface="Calibri"/>
              </a:rPr>
              <a:t>→ </a:t>
            </a:r>
            <a:r>
              <a:rPr lang="en-US" dirty="0" smtClean="0">
                <a:solidFill>
                  <a:srgbClr val="C00000"/>
                </a:solidFill>
              </a:rPr>
              <a:t>Fine Gain [ </a:t>
            </a:r>
            <a:r>
              <a:rPr lang="en-US" dirty="0">
                <a:solidFill>
                  <a:srgbClr val="C00000"/>
                </a:solidFill>
              </a:rPr>
              <a:t>]</a:t>
            </a:r>
            <a:endParaRPr lang="en-US" dirty="0">
              <a:solidFill>
                <a:srgbClr val="C00000"/>
              </a:solidFill>
              <a:latin typeface="Calibri"/>
            </a:endParaRPr>
          </a:p>
          <a:p>
            <a:r>
              <a:rPr lang="en-US" dirty="0">
                <a:solidFill>
                  <a:srgbClr val="C00000"/>
                </a:solidFill>
                <a:latin typeface="Calibri"/>
              </a:rPr>
              <a:t>→ </a:t>
            </a:r>
            <a:r>
              <a:rPr lang="en-US" dirty="0" smtClean="0">
                <a:solidFill>
                  <a:srgbClr val="C00000"/>
                </a:solidFill>
              </a:rPr>
              <a:t>Offset Tap [ ]</a:t>
            </a:r>
            <a:endParaRPr lang="en-US" dirty="0">
              <a:solidFill>
                <a:srgbClr val="C00000"/>
              </a:solidFill>
              <a:latin typeface="Calibri"/>
            </a:endParaRPr>
          </a:p>
        </p:txBody>
      </p:sp>
    </p:spTree>
    <p:extLst>
      <p:ext uri="{BB962C8B-B14F-4D97-AF65-F5344CB8AC3E}">
        <p14:creationId xmlns:p14="http://schemas.microsoft.com/office/powerpoint/2010/main" val="518935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anim calcmode="lin" valueType="num">
                                      <p:cBhvr>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left)">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CapTIvate Charge Transfer</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4</a:t>
            </a:fld>
            <a:endParaRPr lang="en-US"/>
          </a:p>
        </p:txBody>
      </p:sp>
      <p:sp>
        <p:nvSpPr>
          <p:cNvPr id="3" name="Content Placeholder 2"/>
          <p:cNvSpPr>
            <a:spLocks noGrp="1"/>
          </p:cNvSpPr>
          <p:nvPr>
            <p:ph idx="1"/>
          </p:nvPr>
        </p:nvSpPr>
        <p:spPr>
          <a:xfrm>
            <a:off x="333378" y="786357"/>
            <a:ext cx="8467725" cy="3471318"/>
          </a:xfrm>
        </p:spPr>
        <p:txBody>
          <a:bodyPr/>
          <a:lstStyle/>
          <a:p>
            <a:pPr marL="0" indent="0">
              <a:buNone/>
            </a:pPr>
            <a:r>
              <a:rPr lang="en-US" dirty="0" smtClean="0"/>
              <a:t>How do we measure changes in capacitance?</a:t>
            </a:r>
            <a:endParaRPr lang="en-US" dirty="0"/>
          </a:p>
          <a:p>
            <a:pPr lvl="2"/>
            <a:endParaRPr lang="en-US" dirty="0" smtClean="0"/>
          </a:p>
          <a:p>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8" y="1071563"/>
            <a:ext cx="8085137"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648854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Effect transition="in" filter="fade">
                                      <p:cBhvr>
                                        <p:cTn id="14" dur="1000"/>
                                        <p:tgtEl>
                                          <p:spTgt spid="6146"/>
                                        </p:tgtEl>
                                      </p:cBhvr>
                                    </p:animEffect>
                                    <p:anim calcmode="lin" valueType="num">
                                      <p:cBhvr>
                                        <p:cTn id="15" dur="1000" fill="hold"/>
                                        <p:tgtEl>
                                          <p:spTgt spid="6146"/>
                                        </p:tgtEl>
                                        <p:attrNameLst>
                                          <p:attrName>ppt_x</p:attrName>
                                        </p:attrNameLst>
                                      </p:cBhvr>
                                      <p:tavLst>
                                        <p:tav tm="0">
                                          <p:val>
                                            <p:strVal val="#ppt_x"/>
                                          </p:val>
                                        </p:tav>
                                        <p:tav tm="100000">
                                          <p:val>
                                            <p:strVal val="#ppt_x"/>
                                          </p:val>
                                        </p:tav>
                                      </p:tavLst>
                                    </p:anim>
                                    <p:anim calcmode="lin" valueType="num">
                                      <p:cBhvr>
                                        <p:cTn id="16" dur="1000" fill="hold"/>
                                        <p:tgtEl>
                                          <p:spTgt spid="61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CapTIvate Charge Transfer</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5</a:t>
            </a:fld>
            <a:endParaRPr lang="en-US"/>
          </a:p>
        </p:txBody>
      </p:sp>
      <mc:AlternateContent xmlns:mc="http://schemas.openxmlformats.org/markup-compatibility/2006" xmlns:a14="http://schemas.microsoft.com/office/drawing/2010/main">
        <mc:Choice Requires="a14">
          <p:sp>
            <p:nvSpPr>
              <p:cNvPr id="24" name="TextBox 23"/>
              <p:cNvSpPr txBox="1"/>
              <p:nvPr/>
            </p:nvSpPr>
            <p:spPr>
              <a:xfrm>
                <a:off x="6248400" y="2105025"/>
                <a:ext cx="2064476" cy="7078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4000" b="0" i="1" smtClean="0">
                          <a:solidFill>
                            <a:schemeClr val="tx1"/>
                          </a:solidFill>
                          <a:latin typeface="Cambria Math"/>
                        </a:rPr>
                        <m:t>𝑞</m:t>
                      </m:r>
                      <m:r>
                        <a:rPr lang="en-US" sz="4000" b="0" i="1" smtClean="0">
                          <a:solidFill>
                            <a:schemeClr val="tx1"/>
                          </a:solidFill>
                          <a:latin typeface="Cambria Math"/>
                        </a:rPr>
                        <m:t>=</m:t>
                      </m:r>
                      <m:r>
                        <a:rPr lang="en-US" sz="4000" b="0" i="1" smtClean="0">
                          <a:solidFill>
                            <a:schemeClr val="tx1"/>
                          </a:solidFill>
                          <a:latin typeface="Cambria Math"/>
                        </a:rPr>
                        <m:t>𝑉</m:t>
                      </m:r>
                      <m:r>
                        <a:rPr lang="en-US" sz="4000" b="0" i="1" smtClean="0">
                          <a:solidFill>
                            <a:schemeClr val="tx1"/>
                          </a:solidFill>
                          <a:latin typeface="Cambria Math"/>
                        </a:rPr>
                        <m:t> </m:t>
                      </m:r>
                      <m:r>
                        <a:rPr lang="en-US" sz="4000" b="0" i="1" smtClean="0">
                          <a:solidFill>
                            <a:schemeClr val="tx1"/>
                          </a:solidFill>
                          <a:latin typeface="Cambria Math"/>
                        </a:rPr>
                        <m:t>𝐶</m:t>
                      </m:r>
                    </m:oMath>
                  </m:oMathPara>
                </a14:m>
                <a:endParaRPr lang="en-US" sz="4000" dirty="0">
                  <a:solidFill>
                    <a:schemeClr val="tx1"/>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6248400" y="2105025"/>
                <a:ext cx="2064476" cy="707886"/>
              </a:xfrm>
              <a:prstGeom prst="rect">
                <a:avLst/>
              </a:prstGeom>
              <a:blipFill rotWithShape="1">
                <a:blip r:embed="rId4"/>
                <a:stretch>
                  <a:fillRect/>
                </a:stretch>
              </a:blipFill>
            </p:spPr>
            <p:txBody>
              <a:bodyPr/>
              <a:lstStyle/>
              <a:p>
                <a:r>
                  <a:rPr lang="en-US">
                    <a:noFill/>
                  </a:rPr>
                  <a:t> </a:t>
                </a:r>
              </a:p>
            </p:txBody>
          </p:sp>
        </mc:Fallback>
      </mc:AlternateContent>
      <p:grpSp>
        <p:nvGrpSpPr>
          <p:cNvPr id="12" name="Group 11"/>
          <p:cNvGrpSpPr/>
          <p:nvPr/>
        </p:nvGrpSpPr>
        <p:grpSpPr>
          <a:xfrm>
            <a:off x="6891868" y="2812911"/>
            <a:ext cx="1181099" cy="953790"/>
            <a:chOff x="6891868" y="2812911"/>
            <a:chExt cx="1181099" cy="953790"/>
          </a:xfrm>
        </p:grpSpPr>
        <p:cxnSp>
          <p:nvCxnSpPr>
            <p:cNvPr id="7" name="Straight Arrow Connector 6"/>
            <p:cNvCxnSpPr/>
            <p:nvPr/>
          </p:nvCxnSpPr>
          <p:spPr>
            <a:xfrm flipV="1">
              <a:off x="7482418" y="2812911"/>
              <a:ext cx="0" cy="58445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891868" y="3397369"/>
              <a:ext cx="1181099" cy="369332"/>
            </a:xfrm>
            <a:prstGeom prst="rect">
              <a:avLst/>
            </a:prstGeom>
            <a:noFill/>
          </p:spPr>
          <p:txBody>
            <a:bodyPr wrap="square" rtlCol="0">
              <a:spAutoFit/>
            </a:bodyPr>
            <a:lstStyle/>
            <a:p>
              <a:pPr algn="ctr"/>
              <a:r>
                <a:rPr lang="en-US" dirty="0" smtClean="0"/>
                <a:t>Fixed</a:t>
              </a:r>
              <a:endParaRPr lang="en-US" dirty="0"/>
            </a:p>
          </p:txBody>
        </p:sp>
      </p:grpSp>
      <p:grpSp>
        <p:nvGrpSpPr>
          <p:cNvPr id="13" name="Group 12"/>
          <p:cNvGrpSpPr/>
          <p:nvPr/>
        </p:nvGrpSpPr>
        <p:grpSpPr>
          <a:xfrm>
            <a:off x="7406222" y="1243429"/>
            <a:ext cx="1181099" cy="953790"/>
            <a:chOff x="7291918" y="1243429"/>
            <a:chExt cx="1181099" cy="953790"/>
          </a:xfrm>
        </p:grpSpPr>
        <p:cxnSp>
          <p:nvCxnSpPr>
            <p:cNvPr id="31" name="Straight Arrow Connector 30"/>
            <p:cNvCxnSpPr/>
            <p:nvPr/>
          </p:nvCxnSpPr>
          <p:spPr>
            <a:xfrm flipV="1">
              <a:off x="7882468" y="1612761"/>
              <a:ext cx="0" cy="584458"/>
            </a:xfrm>
            <a:prstGeom prst="straightConnector1">
              <a:avLst/>
            </a:prstGeom>
            <a:ln w="38100">
              <a:solidFill>
                <a:srgbClr val="D26D19"/>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7291918" y="1243429"/>
              <a:ext cx="1181099" cy="369332"/>
            </a:xfrm>
            <a:prstGeom prst="rect">
              <a:avLst/>
            </a:prstGeom>
            <a:noFill/>
          </p:spPr>
          <p:txBody>
            <a:bodyPr wrap="square" rtlCol="0">
              <a:spAutoFit/>
            </a:bodyPr>
            <a:lstStyle/>
            <a:p>
              <a:pPr algn="ctr"/>
              <a:r>
                <a:rPr lang="en-US" dirty="0" smtClean="0">
                  <a:solidFill>
                    <a:srgbClr val="D26D19"/>
                  </a:solidFill>
                </a:rPr>
                <a:t>Variable</a:t>
              </a:r>
              <a:endParaRPr lang="en-US" dirty="0">
                <a:solidFill>
                  <a:srgbClr val="D26D19"/>
                </a:solidFill>
              </a:endParaRPr>
            </a:p>
          </p:txBody>
        </p:sp>
      </p:grpSp>
      <p:grpSp>
        <p:nvGrpSpPr>
          <p:cNvPr id="14" name="Group 13"/>
          <p:cNvGrpSpPr/>
          <p:nvPr/>
        </p:nvGrpSpPr>
        <p:grpSpPr>
          <a:xfrm>
            <a:off x="4520144" y="2345928"/>
            <a:ext cx="1800225" cy="369332"/>
            <a:chOff x="4520144" y="2345928"/>
            <a:chExt cx="1800225" cy="369332"/>
          </a:xfrm>
        </p:grpSpPr>
        <p:cxnSp>
          <p:nvCxnSpPr>
            <p:cNvPr id="34" name="Straight Arrow Connector 33"/>
            <p:cNvCxnSpPr/>
            <p:nvPr/>
          </p:nvCxnSpPr>
          <p:spPr>
            <a:xfrm flipH="1">
              <a:off x="5863168" y="2530594"/>
              <a:ext cx="457201" cy="0"/>
            </a:xfrm>
            <a:prstGeom prst="straightConnector1">
              <a:avLst/>
            </a:prstGeom>
            <a:ln w="38100">
              <a:solidFill>
                <a:srgbClr val="3101FF"/>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520144" y="2345928"/>
              <a:ext cx="1343024" cy="369332"/>
            </a:xfrm>
            <a:prstGeom prst="rect">
              <a:avLst/>
            </a:prstGeom>
            <a:noFill/>
          </p:spPr>
          <p:txBody>
            <a:bodyPr wrap="square" rtlCol="0">
              <a:spAutoFit/>
            </a:bodyPr>
            <a:lstStyle/>
            <a:p>
              <a:pPr algn="ctr"/>
              <a:r>
                <a:rPr lang="en-US" dirty="0" smtClean="0">
                  <a:solidFill>
                    <a:srgbClr val="3101FF"/>
                  </a:solidFill>
                </a:rPr>
                <a:t>Measured</a:t>
              </a:r>
              <a:endParaRPr lang="en-US" dirty="0">
                <a:solidFill>
                  <a:srgbClr val="3101FF"/>
                </a:solidFill>
              </a:endParaRPr>
            </a:p>
          </p:txBody>
        </p:sp>
      </p:grpSp>
      <p:sp>
        <p:nvSpPr>
          <p:cNvPr id="3" name="Content Placeholder 2"/>
          <p:cNvSpPr>
            <a:spLocks noGrp="1"/>
          </p:cNvSpPr>
          <p:nvPr>
            <p:ph idx="1"/>
          </p:nvPr>
        </p:nvSpPr>
        <p:spPr>
          <a:xfrm>
            <a:off x="333378" y="786357"/>
            <a:ext cx="8467725" cy="3471318"/>
          </a:xfrm>
        </p:spPr>
        <p:txBody>
          <a:bodyPr/>
          <a:lstStyle/>
          <a:p>
            <a:pPr marL="0" indent="0">
              <a:buNone/>
            </a:pPr>
            <a:r>
              <a:rPr lang="en-US" dirty="0" smtClean="0"/>
              <a:t>How do we measure changes in capacitance?</a:t>
            </a:r>
            <a:endParaRPr lang="en-US" dirty="0"/>
          </a:p>
          <a:p>
            <a:pPr lvl="2"/>
            <a:endParaRPr lang="en-US" dirty="0" smtClean="0"/>
          </a:p>
          <a:p>
            <a:endParaRPr lang="en-US" dirty="0"/>
          </a:p>
        </p:txBody>
      </p:sp>
      <p:pic>
        <p:nvPicPr>
          <p:cNvPr id="512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638" y="1071563"/>
            <a:ext cx="8085137"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14426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CapTIvate Charge Transfer</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6</a:t>
            </a:fld>
            <a:endParaRPr lang="en-US"/>
          </a:p>
        </p:txBody>
      </p:sp>
      <p:sp>
        <p:nvSpPr>
          <p:cNvPr id="3" name="Content Placeholder 2"/>
          <p:cNvSpPr>
            <a:spLocks noGrp="1"/>
          </p:cNvSpPr>
          <p:nvPr>
            <p:ph idx="1"/>
          </p:nvPr>
        </p:nvSpPr>
        <p:spPr>
          <a:xfrm>
            <a:off x="333378" y="786357"/>
            <a:ext cx="8467725" cy="3471318"/>
          </a:xfrm>
        </p:spPr>
        <p:txBody>
          <a:bodyPr/>
          <a:lstStyle/>
          <a:p>
            <a:pPr marL="0" indent="0">
              <a:buNone/>
            </a:pPr>
            <a:r>
              <a:rPr lang="en-US" dirty="0" smtClean="0"/>
              <a:t>How do we measure changes in capacitance?</a:t>
            </a:r>
            <a:endParaRPr lang="en-US" dirty="0"/>
          </a:p>
          <a:p>
            <a:pPr lvl="2"/>
            <a:endParaRPr lang="en-US" dirty="0" smtClean="0"/>
          </a:p>
          <a:p>
            <a:endParaRPr lang="en-US" dirty="0"/>
          </a:p>
        </p:txBody>
      </p:sp>
      <p:pic>
        <p:nvPicPr>
          <p:cNvPr id="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8" y="1071563"/>
            <a:ext cx="8085137"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1" name="Group 50"/>
          <p:cNvGrpSpPr/>
          <p:nvPr/>
        </p:nvGrpSpPr>
        <p:grpSpPr>
          <a:xfrm>
            <a:off x="5356861" y="141339"/>
            <a:ext cx="3619499" cy="1694937"/>
            <a:chOff x="5356861" y="141339"/>
            <a:chExt cx="3619499" cy="2701696"/>
          </a:xfrm>
        </p:grpSpPr>
        <p:sp>
          <p:nvSpPr>
            <p:cNvPr id="52" name="Rectangle 51"/>
            <p:cNvSpPr/>
            <p:nvPr/>
          </p:nvSpPr>
          <p:spPr>
            <a:xfrm>
              <a:off x="5760720" y="1556570"/>
              <a:ext cx="3215640" cy="100946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3" name="TextBox 52"/>
            <p:cNvSpPr txBox="1"/>
            <p:nvPr/>
          </p:nvSpPr>
          <p:spPr>
            <a:xfrm>
              <a:off x="5760720" y="2566036"/>
              <a:ext cx="3215640" cy="276999"/>
            </a:xfrm>
            <a:prstGeom prst="rect">
              <a:avLst/>
            </a:prstGeom>
            <a:noFill/>
          </p:spPr>
          <p:txBody>
            <a:bodyPr wrap="square" rtlCol="0">
              <a:spAutoFit/>
            </a:bodyPr>
            <a:lstStyle/>
            <a:p>
              <a:pPr algn="ctr"/>
              <a:r>
                <a:rPr lang="en-US" sz="1200" dirty="0" smtClean="0"/>
                <a:t>Integration Capacitor </a:t>
              </a:r>
              <a:r>
                <a:rPr lang="en-US" sz="1200" dirty="0"/>
                <a:t>Voltage</a:t>
              </a:r>
            </a:p>
          </p:txBody>
        </p:sp>
        <p:sp>
          <p:nvSpPr>
            <p:cNvPr id="54" name="Rectangle 53"/>
            <p:cNvSpPr/>
            <p:nvPr/>
          </p:nvSpPr>
          <p:spPr>
            <a:xfrm>
              <a:off x="5760720" y="141339"/>
              <a:ext cx="3215640" cy="100946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5" name="TextBox 54"/>
            <p:cNvSpPr txBox="1"/>
            <p:nvPr/>
          </p:nvSpPr>
          <p:spPr>
            <a:xfrm>
              <a:off x="5760720" y="1150805"/>
              <a:ext cx="3215640" cy="276999"/>
            </a:xfrm>
            <a:prstGeom prst="rect">
              <a:avLst/>
            </a:prstGeom>
            <a:noFill/>
          </p:spPr>
          <p:txBody>
            <a:bodyPr wrap="square" rtlCol="0">
              <a:spAutoFit/>
            </a:bodyPr>
            <a:lstStyle/>
            <a:p>
              <a:pPr algn="ctr"/>
              <a:r>
                <a:rPr lang="en-US" sz="1200" dirty="0" smtClean="0"/>
                <a:t>Electrode Voltage</a:t>
              </a:r>
              <a:endParaRPr lang="en-US" sz="1200" dirty="0"/>
            </a:p>
          </p:txBody>
        </p:sp>
        <p:cxnSp>
          <p:nvCxnSpPr>
            <p:cNvPr id="56" name="Straight Connector 55"/>
            <p:cNvCxnSpPr/>
            <p:nvPr/>
          </p:nvCxnSpPr>
          <p:spPr>
            <a:xfrm>
              <a:off x="5760720" y="274320"/>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760720" y="838992"/>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760720" y="1929146"/>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9" name="Content Placeholder 2"/>
            <p:cNvSpPr txBox="1">
              <a:spLocks/>
            </p:cNvSpPr>
            <p:nvPr/>
          </p:nvSpPr>
          <p:spPr bwMode="auto">
            <a:xfrm>
              <a:off x="5356861" y="144681"/>
              <a:ext cx="465859" cy="21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buFontTx/>
                <a:buNone/>
                <a:defRPr/>
              </a:pPr>
              <a:r>
                <a:rPr lang="en-US" sz="900" dirty="0" err="1" smtClean="0">
                  <a:ea typeface="ＭＳ Ｐゴシック" pitchFamily="34" charset="-128"/>
                </a:rPr>
                <a:t>Vreg</a:t>
              </a:r>
              <a:endParaRPr lang="en-US" sz="900" dirty="0" smtClean="0">
                <a:ea typeface="ＭＳ Ｐゴシック" pitchFamily="34" charset="-128"/>
              </a:endParaRPr>
            </a:p>
          </p:txBody>
        </p:sp>
        <p:sp>
          <p:nvSpPr>
            <p:cNvPr id="60" name="Content Placeholder 2"/>
            <p:cNvSpPr txBox="1">
              <a:spLocks/>
            </p:cNvSpPr>
            <p:nvPr/>
          </p:nvSpPr>
          <p:spPr bwMode="auto">
            <a:xfrm>
              <a:off x="5369243" y="1823470"/>
              <a:ext cx="465859" cy="21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buFontTx/>
                <a:buNone/>
                <a:defRPr/>
              </a:pPr>
              <a:r>
                <a:rPr lang="en-US" sz="900" dirty="0" err="1" smtClean="0">
                  <a:ea typeface="ＭＳ Ｐゴシック" pitchFamily="34" charset="-128"/>
                </a:rPr>
                <a:t>Vtrip</a:t>
              </a:r>
              <a:endParaRPr lang="en-US" sz="900" dirty="0" smtClean="0">
                <a:ea typeface="ＭＳ Ｐゴシック" pitchFamily="34" charset="-128"/>
              </a:endParaRPr>
            </a:p>
          </p:txBody>
        </p:sp>
        <p:cxnSp>
          <p:nvCxnSpPr>
            <p:cNvPr id="61" name="Straight Connector 60"/>
            <p:cNvCxnSpPr/>
            <p:nvPr/>
          </p:nvCxnSpPr>
          <p:spPr>
            <a:xfrm>
              <a:off x="5768267" y="2230881"/>
              <a:ext cx="12192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897166" y="14401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5904094" y="155600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768268" y="838992"/>
              <a:ext cx="135827"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353394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p:cTn id="7" dur="1000" fill="hold"/>
                                        <p:tgtEl>
                                          <p:spTgt spid="51"/>
                                        </p:tgtEl>
                                        <p:attrNameLst>
                                          <p:attrName>ppt_w</p:attrName>
                                        </p:attrNameLst>
                                      </p:cBhvr>
                                      <p:tavLst>
                                        <p:tav tm="0">
                                          <p:val>
                                            <p:fltVal val="0"/>
                                          </p:val>
                                        </p:tav>
                                        <p:tav tm="100000">
                                          <p:val>
                                            <p:strVal val="#ppt_w"/>
                                          </p:val>
                                        </p:tav>
                                      </p:tavLst>
                                    </p:anim>
                                    <p:anim calcmode="lin" valueType="num">
                                      <p:cBhvr>
                                        <p:cTn id="8" dur="1000" fill="hold"/>
                                        <p:tgtEl>
                                          <p:spTgt spid="51"/>
                                        </p:tgtEl>
                                        <p:attrNameLst>
                                          <p:attrName>ppt_h</p:attrName>
                                        </p:attrNameLst>
                                      </p:cBhvr>
                                      <p:tavLst>
                                        <p:tav tm="0">
                                          <p:val>
                                            <p:fltVal val="0"/>
                                          </p:val>
                                        </p:tav>
                                        <p:tav tm="100000">
                                          <p:val>
                                            <p:strVal val="#ppt_h"/>
                                          </p:val>
                                        </p:tav>
                                      </p:tavLst>
                                    </p:anim>
                                    <p:anim calcmode="lin" valueType="num">
                                      <p:cBhvr>
                                        <p:cTn id="9" dur="1000" fill="hold"/>
                                        <p:tgtEl>
                                          <p:spTgt spid="51"/>
                                        </p:tgtEl>
                                        <p:attrNameLst>
                                          <p:attrName>style.rotation</p:attrName>
                                        </p:attrNameLst>
                                      </p:cBhvr>
                                      <p:tavLst>
                                        <p:tav tm="0">
                                          <p:val>
                                            <p:fltVal val="90"/>
                                          </p:val>
                                        </p:tav>
                                        <p:tav tm="100000">
                                          <p:val>
                                            <p:fltVal val="0"/>
                                          </p:val>
                                        </p:tav>
                                      </p:tavLst>
                                    </p:anim>
                                    <p:animEffect transition="in" filter="fade">
                                      <p:cBhvr>
                                        <p:cTn id="10"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378" y="786357"/>
            <a:ext cx="8467725" cy="3471318"/>
          </a:xfrm>
        </p:spPr>
        <p:txBody>
          <a:bodyPr/>
          <a:lstStyle/>
          <a:p>
            <a:pPr marL="0" indent="0">
              <a:buNone/>
            </a:pPr>
            <a:r>
              <a:rPr lang="en-US" dirty="0" smtClean="0"/>
              <a:t>How do we measure changes in capacitance?</a:t>
            </a:r>
            <a:endParaRPr lang="en-US" dirty="0"/>
          </a:p>
          <a:p>
            <a:pPr lvl="2"/>
            <a:endParaRPr lang="en-US" dirty="0" smtClean="0"/>
          </a:p>
          <a:p>
            <a:endParaRPr lang="en-US" dirty="0"/>
          </a:p>
        </p:txBody>
      </p:sp>
      <p:sp>
        <p:nvSpPr>
          <p:cNvPr id="2" name="Title 1"/>
          <p:cNvSpPr>
            <a:spLocks noGrp="1"/>
          </p:cNvSpPr>
          <p:nvPr>
            <p:ph type="title"/>
          </p:nvPr>
        </p:nvSpPr>
        <p:spPr/>
        <p:txBody>
          <a:bodyPr/>
          <a:lstStyle/>
          <a:p>
            <a:r>
              <a:rPr lang="en-US" dirty="0" smtClean="0"/>
              <a:t>CapTIvate Charge Transfer</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7</a:t>
            </a:fld>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8" y="1071563"/>
            <a:ext cx="8085137"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2423160" y="1459230"/>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5" name="Group 64"/>
          <p:cNvGrpSpPr/>
          <p:nvPr/>
        </p:nvGrpSpPr>
        <p:grpSpPr>
          <a:xfrm>
            <a:off x="5356861" y="141339"/>
            <a:ext cx="3619499" cy="1694937"/>
            <a:chOff x="5356861" y="141339"/>
            <a:chExt cx="3619499" cy="2701696"/>
          </a:xfrm>
        </p:grpSpPr>
        <p:sp>
          <p:nvSpPr>
            <p:cNvPr id="66" name="Rectangle 65"/>
            <p:cNvSpPr/>
            <p:nvPr/>
          </p:nvSpPr>
          <p:spPr>
            <a:xfrm>
              <a:off x="5760720" y="1556570"/>
              <a:ext cx="3215640" cy="100946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7" name="Rectangle 66"/>
            <p:cNvSpPr/>
            <p:nvPr/>
          </p:nvSpPr>
          <p:spPr>
            <a:xfrm>
              <a:off x="5760720" y="141339"/>
              <a:ext cx="3215640" cy="100946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cxnSp>
          <p:nvCxnSpPr>
            <p:cNvPr id="68" name="Straight Connector 67"/>
            <p:cNvCxnSpPr/>
            <p:nvPr/>
          </p:nvCxnSpPr>
          <p:spPr>
            <a:xfrm>
              <a:off x="5760720" y="274320"/>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760720" y="838992"/>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5760720" y="1929146"/>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1" name="Content Placeholder 2"/>
            <p:cNvSpPr txBox="1">
              <a:spLocks/>
            </p:cNvSpPr>
            <p:nvPr/>
          </p:nvSpPr>
          <p:spPr bwMode="auto">
            <a:xfrm>
              <a:off x="5356861" y="144681"/>
              <a:ext cx="465859" cy="21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buFontTx/>
                <a:buNone/>
                <a:defRPr/>
              </a:pPr>
              <a:r>
                <a:rPr lang="en-US" sz="900" dirty="0" err="1" smtClean="0">
                  <a:ea typeface="ＭＳ Ｐゴシック" pitchFamily="34" charset="-128"/>
                </a:rPr>
                <a:t>Vreg</a:t>
              </a:r>
              <a:endParaRPr lang="en-US" sz="900" dirty="0" smtClean="0">
                <a:ea typeface="ＭＳ Ｐゴシック" pitchFamily="34" charset="-128"/>
              </a:endParaRPr>
            </a:p>
          </p:txBody>
        </p:sp>
        <p:sp>
          <p:nvSpPr>
            <p:cNvPr id="72" name="Content Placeholder 2"/>
            <p:cNvSpPr txBox="1">
              <a:spLocks/>
            </p:cNvSpPr>
            <p:nvPr/>
          </p:nvSpPr>
          <p:spPr bwMode="auto">
            <a:xfrm>
              <a:off x="5369243" y="1823470"/>
              <a:ext cx="465859" cy="21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buFontTx/>
                <a:buNone/>
                <a:defRPr/>
              </a:pPr>
              <a:r>
                <a:rPr lang="en-US" sz="900" dirty="0" err="1" smtClean="0">
                  <a:ea typeface="ＭＳ Ｐゴシック" pitchFamily="34" charset="-128"/>
                </a:rPr>
                <a:t>Vtrip</a:t>
              </a:r>
              <a:endParaRPr lang="en-US" sz="900" dirty="0" smtClean="0">
                <a:ea typeface="ＭＳ Ｐゴシック" pitchFamily="34" charset="-128"/>
              </a:endParaRPr>
            </a:p>
          </p:txBody>
        </p:sp>
        <p:cxnSp>
          <p:nvCxnSpPr>
            <p:cNvPr id="73" name="Straight Connector 72"/>
            <p:cNvCxnSpPr/>
            <p:nvPr/>
          </p:nvCxnSpPr>
          <p:spPr>
            <a:xfrm>
              <a:off x="5768267" y="2230881"/>
              <a:ext cx="556334"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6317673" y="14401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6324601" y="155600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5904094" y="155600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5768268" y="838992"/>
              <a:ext cx="135827"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78" name="Arc 77"/>
            <p:cNvSpPr/>
            <p:nvPr/>
          </p:nvSpPr>
          <p:spPr>
            <a:xfrm flipH="1">
              <a:off x="5897167" y="280040"/>
              <a:ext cx="292893" cy="855623"/>
            </a:xfrm>
            <a:prstGeom prst="arc">
              <a:avLst>
                <a:gd name="adj1" fmla="val 16200000"/>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79" name="Straight Connector 78"/>
            <p:cNvCxnSpPr/>
            <p:nvPr/>
          </p:nvCxnSpPr>
          <p:spPr>
            <a:xfrm>
              <a:off x="5897172" y="707852"/>
              <a:ext cx="0" cy="13114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6043613" y="281016"/>
              <a:ext cx="274061"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5760720" y="2566036"/>
              <a:ext cx="3215640" cy="276999"/>
            </a:xfrm>
            <a:prstGeom prst="rect">
              <a:avLst/>
            </a:prstGeom>
            <a:noFill/>
          </p:spPr>
          <p:txBody>
            <a:bodyPr wrap="square" rtlCol="0">
              <a:spAutoFit/>
            </a:bodyPr>
            <a:lstStyle/>
            <a:p>
              <a:pPr algn="ctr"/>
              <a:r>
                <a:rPr lang="en-US" sz="1200" dirty="0" smtClean="0"/>
                <a:t>Integration Capacitor </a:t>
              </a:r>
              <a:r>
                <a:rPr lang="en-US" sz="1200" dirty="0"/>
                <a:t>Voltage</a:t>
              </a:r>
            </a:p>
          </p:txBody>
        </p:sp>
        <p:sp>
          <p:nvSpPr>
            <p:cNvPr id="82" name="TextBox 81"/>
            <p:cNvSpPr txBox="1"/>
            <p:nvPr/>
          </p:nvSpPr>
          <p:spPr>
            <a:xfrm>
              <a:off x="5760720" y="1150805"/>
              <a:ext cx="3215640" cy="276999"/>
            </a:xfrm>
            <a:prstGeom prst="rect">
              <a:avLst/>
            </a:prstGeom>
            <a:noFill/>
          </p:spPr>
          <p:txBody>
            <a:bodyPr wrap="square" rtlCol="0">
              <a:spAutoFit/>
            </a:bodyPr>
            <a:lstStyle/>
            <a:p>
              <a:pPr algn="ctr"/>
              <a:r>
                <a:rPr lang="en-US" sz="1200" dirty="0" smtClean="0"/>
                <a:t>Electrode Voltage</a:t>
              </a:r>
              <a:endParaRPr lang="en-US" sz="1200" dirty="0"/>
            </a:p>
          </p:txBody>
        </p:sp>
      </p:grpSp>
    </p:spTree>
    <p:extLst>
      <p:ext uri="{BB962C8B-B14F-4D97-AF65-F5344CB8AC3E}">
        <p14:creationId xmlns:p14="http://schemas.microsoft.com/office/powerpoint/2010/main" val="97958588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4.72222E-6 -5.80247E-6 C -0.00034 0.03826 0.0007 0.08363 -0.00243 0.12283 C -0.00225 0.13333 -4.72222E-6 0.1682 -0.00173 0.18518 C -0.00243 0.19104 -0.00347 0.19351 -0.00659 0.19536 C -0.00833 0.19629 -0.01163 0.19845 -0.01163 0.19845 C -0.01857 0.19783 -0.02552 0.19752 -0.03246 0.19691 C -0.03889 0.19629 -0.05173 0.19413 -0.05173 0.19413 C -0.06389 0.19475 -0.06944 0.18981 -0.07743 0.19999 C -0.08003 0.21326 -0.08003 0.23147 -0.08003 0.24598 " pathEditMode="relative" ptsTypes="ffffffffA">
                                      <p:cBhvr>
                                        <p:cTn id="6"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378" y="786357"/>
            <a:ext cx="8467725" cy="3471318"/>
          </a:xfrm>
        </p:spPr>
        <p:txBody>
          <a:bodyPr/>
          <a:lstStyle/>
          <a:p>
            <a:pPr marL="0" indent="0">
              <a:buNone/>
            </a:pPr>
            <a:r>
              <a:rPr lang="en-US" dirty="0" smtClean="0"/>
              <a:t>How do we measure changes in capacitance?</a:t>
            </a:r>
            <a:endParaRPr lang="en-US" dirty="0"/>
          </a:p>
          <a:p>
            <a:pPr lvl="2"/>
            <a:endParaRPr lang="en-US" dirty="0" smtClean="0"/>
          </a:p>
          <a:p>
            <a:endParaRPr lang="en-US" dirty="0"/>
          </a:p>
        </p:txBody>
      </p:sp>
      <p:sp>
        <p:nvSpPr>
          <p:cNvPr id="2" name="Title 1"/>
          <p:cNvSpPr>
            <a:spLocks noGrp="1"/>
          </p:cNvSpPr>
          <p:nvPr>
            <p:ph type="title"/>
          </p:nvPr>
        </p:nvSpPr>
        <p:spPr/>
        <p:txBody>
          <a:bodyPr/>
          <a:lstStyle/>
          <a:p>
            <a:r>
              <a:rPr lang="en-US" dirty="0" smtClean="0"/>
              <a:t>CapTIvate Charge Transfer</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8</a:t>
            </a:fld>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8" y="1071563"/>
            <a:ext cx="8085137"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p:cNvSpPr/>
          <p:nvPr/>
        </p:nvSpPr>
        <p:spPr>
          <a:xfrm>
            <a:off x="1686560" y="2725420"/>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p:cNvGrpSpPr/>
          <p:nvPr/>
        </p:nvGrpSpPr>
        <p:grpSpPr>
          <a:xfrm>
            <a:off x="5356861" y="141339"/>
            <a:ext cx="3619499" cy="1694937"/>
            <a:chOff x="5356861" y="141339"/>
            <a:chExt cx="3619499" cy="2701696"/>
          </a:xfrm>
        </p:grpSpPr>
        <p:sp>
          <p:nvSpPr>
            <p:cNvPr id="9" name="Rectangle 8"/>
            <p:cNvSpPr/>
            <p:nvPr/>
          </p:nvSpPr>
          <p:spPr>
            <a:xfrm>
              <a:off x="5760720" y="1556570"/>
              <a:ext cx="3215640" cy="100946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p:cNvSpPr/>
            <p:nvPr/>
          </p:nvSpPr>
          <p:spPr>
            <a:xfrm>
              <a:off x="5760720" y="141339"/>
              <a:ext cx="3215640" cy="100946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cxnSp>
          <p:nvCxnSpPr>
            <p:cNvPr id="11" name="Straight Connector 10"/>
            <p:cNvCxnSpPr/>
            <p:nvPr/>
          </p:nvCxnSpPr>
          <p:spPr>
            <a:xfrm>
              <a:off x="5760720" y="274320"/>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760720" y="838992"/>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760720" y="1929146"/>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bwMode="auto">
            <a:xfrm>
              <a:off x="5356861" y="144681"/>
              <a:ext cx="465859" cy="21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buFontTx/>
                <a:buNone/>
                <a:defRPr/>
              </a:pPr>
              <a:r>
                <a:rPr lang="en-US" sz="900" dirty="0" err="1" smtClean="0">
                  <a:ea typeface="ＭＳ Ｐゴシック" pitchFamily="34" charset="-128"/>
                </a:rPr>
                <a:t>Vreg</a:t>
              </a:r>
              <a:endParaRPr lang="en-US" sz="900" dirty="0" smtClean="0">
                <a:ea typeface="ＭＳ Ｐゴシック" pitchFamily="34" charset="-128"/>
              </a:endParaRPr>
            </a:p>
          </p:txBody>
        </p:sp>
        <p:sp>
          <p:nvSpPr>
            <p:cNvPr id="15" name="Content Placeholder 2"/>
            <p:cNvSpPr txBox="1">
              <a:spLocks/>
            </p:cNvSpPr>
            <p:nvPr/>
          </p:nvSpPr>
          <p:spPr bwMode="auto">
            <a:xfrm>
              <a:off x="5369243" y="1823470"/>
              <a:ext cx="465859" cy="21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buFontTx/>
                <a:buNone/>
                <a:defRPr/>
              </a:pPr>
              <a:r>
                <a:rPr lang="en-US" sz="900" dirty="0" err="1" smtClean="0">
                  <a:ea typeface="ＭＳ Ｐゴシック" pitchFamily="34" charset="-128"/>
                </a:rPr>
                <a:t>Vtrip</a:t>
              </a:r>
              <a:endParaRPr lang="en-US" sz="900" dirty="0" smtClean="0">
                <a:ea typeface="ＭＳ Ｐゴシック" pitchFamily="34" charset="-128"/>
              </a:endParaRPr>
            </a:p>
          </p:txBody>
        </p:sp>
        <p:cxnSp>
          <p:nvCxnSpPr>
            <p:cNvPr id="16" name="Straight Connector 15"/>
            <p:cNvCxnSpPr/>
            <p:nvPr/>
          </p:nvCxnSpPr>
          <p:spPr>
            <a:xfrm>
              <a:off x="5768267" y="2230881"/>
              <a:ext cx="556334"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897166" y="14401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Arc 17"/>
            <p:cNvSpPr/>
            <p:nvPr/>
          </p:nvSpPr>
          <p:spPr>
            <a:xfrm flipH="1">
              <a:off x="5897167" y="280040"/>
              <a:ext cx="292893" cy="855623"/>
            </a:xfrm>
            <a:prstGeom prst="arc">
              <a:avLst>
                <a:gd name="adj1" fmla="val 16200000"/>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19" name="Straight Connector 18"/>
            <p:cNvCxnSpPr/>
            <p:nvPr/>
          </p:nvCxnSpPr>
          <p:spPr>
            <a:xfrm>
              <a:off x="6043613" y="281016"/>
              <a:ext cx="274061"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317673" y="14401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324601" y="155600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754093" y="144965"/>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761021" y="1556954"/>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904094" y="155600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6" idx="0"/>
            </p:cNvCxnSpPr>
            <p:nvPr/>
          </p:nvCxnSpPr>
          <p:spPr>
            <a:xfrm>
              <a:off x="6539347" y="839453"/>
              <a:ext cx="221675" cy="1"/>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26" name="Arc 25"/>
            <p:cNvSpPr/>
            <p:nvPr/>
          </p:nvSpPr>
          <p:spPr>
            <a:xfrm flipH="1" flipV="1">
              <a:off x="6324600" y="508083"/>
              <a:ext cx="429492" cy="331370"/>
            </a:xfrm>
            <a:prstGeom prst="arc">
              <a:avLst>
                <a:gd name="adj1" fmla="val 16200000"/>
                <a:gd name="adj2" fmla="val 21567391"/>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27" name="Straight Connector 26"/>
            <p:cNvCxnSpPr/>
            <p:nvPr/>
          </p:nvCxnSpPr>
          <p:spPr>
            <a:xfrm>
              <a:off x="6317674" y="281016"/>
              <a:ext cx="6929" cy="394358"/>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28" name="Arc 27"/>
            <p:cNvSpPr/>
            <p:nvPr/>
          </p:nvSpPr>
          <p:spPr>
            <a:xfrm flipH="1">
              <a:off x="6324603" y="2095536"/>
              <a:ext cx="273629" cy="280085"/>
            </a:xfrm>
            <a:prstGeom prst="arc">
              <a:avLst>
                <a:gd name="adj1" fmla="val 16377561"/>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29" name="Straight Connector 28"/>
            <p:cNvCxnSpPr>
              <a:stCxn id="28" idx="0"/>
            </p:cNvCxnSpPr>
            <p:nvPr/>
          </p:nvCxnSpPr>
          <p:spPr>
            <a:xfrm>
              <a:off x="6453387" y="2095777"/>
              <a:ext cx="307635"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30" name="Content Placeholder 2"/>
            <p:cNvSpPr txBox="1">
              <a:spLocks/>
            </p:cNvSpPr>
            <p:nvPr/>
          </p:nvSpPr>
          <p:spPr bwMode="auto">
            <a:xfrm>
              <a:off x="6448588" y="1562249"/>
              <a:ext cx="225572" cy="26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lgn="ctr">
                <a:buFontTx/>
                <a:buNone/>
                <a:defRPr/>
              </a:pPr>
              <a:r>
                <a:rPr lang="en-US" sz="1100" dirty="0" smtClean="0">
                  <a:solidFill>
                    <a:srgbClr val="FFFF00"/>
                  </a:solidFill>
                  <a:ea typeface="ＭＳ Ｐゴシック" pitchFamily="34" charset="-128"/>
                </a:rPr>
                <a:t>1</a:t>
              </a:r>
            </a:p>
          </p:txBody>
        </p:sp>
        <p:cxnSp>
          <p:nvCxnSpPr>
            <p:cNvPr id="31" name="Straight Connector 30"/>
            <p:cNvCxnSpPr/>
            <p:nvPr/>
          </p:nvCxnSpPr>
          <p:spPr>
            <a:xfrm>
              <a:off x="5782174" y="838992"/>
              <a:ext cx="12192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897172" y="707852"/>
              <a:ext cx="0" cy="13114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760720" y="2566036"/>
              <a:ext cx="3215640" cy="276999"/>
            </a:xfrm>
            <a:prstGeom prst="rect">
              <a:avLst/>
            </a:prstGeom>
            <a:noFill/>
          </p:spPr>
          <p:txBody>
            <a:bodyPr wrap="square" rtlCol="0">
              <a:spAutoFit/>
            </a:bodyPr>
            <a:lstStyle/>
            <a:p>
              <a:pPr algn="ctr"/>
              <a:r>
                <a:rPr lang="en-US" sz="1200" dirty="0" smtClean="0"/>
                <a:t>Integration Capacitor </a:t>
              </a:r>
              <a:r>
                <a:rPr lang="en-US" sz="1200" dirty="0"/>
                <a:t>Voltage</a:t>
              </a:r>
            </a:p>
          </p:txBody>
        </p:sp>
        <p:sp>
          <p:nvSpPr>
            <p:cNvPr id="34" name="TextBox 33"/>
            <p:cNvSpPr txBox="1"/>
            <p:nvPr/>
          </p:nvSpPr>
          <p:spPr>
            <a:xfrm>
              <a:off x="5760720" y="1150805"/>
              <a:ext cx="3215640" cy="276999"/>
            </a:xfrm>
            <a:prstGeom prst="rect">
              <a:avLst/>
            </a:prstGeom>
            <a:noFill/>
          </p:spPr>
          <p:txBody>
            <a:bodyPr wrap="square" rtlCol="0">
              <a:spAutoFit/>
            </a:bodyPr>
            <a:lstStyle/>
            <a:p>
              <a:pPr algn="ctr"/>
              <a:r>
                <a:rPr lang="en-US" sz="1200" dirty="0" smtClean="0"/>
                <a:t>Electrode Voltage</a:t>
              </a:r>
              <a:endParaRPr lang="en-US" sz="1200" dirty="0"/>
            </a:p>
          </p:txBody>
        </p:sp>
      </p:grpSp>
    </p:spTree>
    <p:extLst>
      <p:ext uri="{BB962C8B-B14F-4D97-AF65-F5344CB8AC3E}">
        <p14:creationId xmlns:p14="http://schemas.microsoft.com/office/powerpoint/2010/main" val="420777245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7.22222E-6 3.20988E-6 C 0.00053 -0.01204 -0.0026 -0.03426 0.00313 -0.04259 C 0.00903 -0.05093 0.01928 -0.05247 0.02657 -0.0537 C 0.04289 -0.05648 0.05921 -0.05864 0.07553 -0.05926 C 0.08855 -0.05957 0.10157 -0.05988 0.11459 -0.06018 C 0.12171 -0.06451 0.12883 -0.06327 0.13646 -0.06389 C 0.14428 -0.06451 0.1599 -0.06574 0.1599 -0.06574 C 0.17865 -0.06481 0.19705 -0.06574 0.21563 -0.06759 C 0.22692 -0.07037 0.2382 -0.07099 0.24949 -0.07222 C 0.25226 -0.07253 0.25782 -0.07315 0.25782 -0.07315 C 0.30383 -0.07222 0.32119 -0.07407 0.35521 -0.06944 C 0.37605 -0.07006 0.39688 -0.06975 0.41771 -0.07315 C 0.4231 -0.07284 0.42848 -0.07284 0.43386 -0.07222 C 0.43837 -0.0716 0.44254 -0.06667 0.44688 -0.06481 C 0.44949 -0.06173 0.45087 -0.05648 0.45261 -0.05185 C 0.45348 -0.04938 0.45417 -0.04352 0.45417 -0.04352 C 0.45504 -0.02809 0.45626 -0.01296 0.45626 0.00278 " pathEditMode="relative" ptsTypes="ffffffffffffffffA">
                                      <p:cBhvr>
                                        <p:cTn id="6" dur="2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378" y="786357"/>
            <a:ext cx="8467725" cy="3471318"/>
          </a:xfrm>
        </p:spPr>
        <p:txBody>
          <a:bodyPr/>
          <a:lstStyle/>
          <a:p>
            <a:pPr marL="0" indent="0">
              <a:buNone/>
            </a:pPr>
            <a:r>
              <a:rPr lang="en-US" dirty="0" smtClean="0"/>
              <a:t>How do we measure changes in capacitance?</a:t>
            </a:r>
            <a:endParaRPr lang="en-US" dirty="0"/>
          </a:p>
          <a:p>
            <a:pPr lvl="2"/>
            <a:endParaRPr lang="en-US" dirty="0" smtClean="0"/>
          </a:p>
          <a:p>
            <a:endParaRPr lang="en-US" dirty="0"/>
          </a:p>
        </p:txBody>
      </p:sp>
      <p:sp>
        <p:nvSpPr>
          <p:cNvPr id="2" name="Title 1"/>
          <p:cNvSpPr>
            <a:spLocks noGrp="1"/>
          </p:cNvSpPr>
          <p:nvPr>
            <p:ph type="title"/>
          </p:nvPr>
        </p:nvSpPr>
        <p:spPr/>
        <p:txBody>
          <a:bodyPr/>
          <a:lstStyle/>
          <a:p>
            <a:r>
              <a:rPr lang="en-US" dirty="0" smtClean="0"/>
              <a:t>CapTIvate Charge Transfer</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9</a:t>
            </a:fld>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8" y="1071563"/>
            <a:ext cx="8085137"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2423160" y="1459230"/>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5854543" y="2733199"/>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p:nvPr/>
        </p:nvGrpSpPr>
        <p:grpSpPr>
          <a:xfrm>
            <a:off x="5356861" y="141339"/>
            <a:ext cx="3619499" cy="1696157"/>
            <a:chOff x="5356861" y="141339"/>
            <a:chExt cx="3619499" cy="2701696"/>
          </a:xfrm>
        </p:grpSpPr>
        <p:sp>
          <p:nvSpPr>
            <p:cNvPr id="10" name="Rectangle 9"/>
            <p:cNvSpPr/>
            <p:nvPr/>
          </p:nvSpPr>
          <p:spPr>
            <a:xfrm>
              <a:off x="5760720" y="1556570"/>
              <a:ext cx="3215640" cy="100946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Rectangle 10"/>
            <p:cNvSpPr/>
            <p:nvPr/>
          </p:nvSpPr>
          <p:spPr>
            <a:xfrm>
              <a:off x="5760720" y="141339"/>
              <a:ext cx="3215640" cy="100946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cxnSp>
          <p:nvCxnSpPr>
            <p:cNvPr id="12" name="Straight Connector 11"/>
            <p:cNvCxnSpPr/>
            <p:nvPr/>
          </p:nvCxnSpPr>
          <p:spPr>
            <a:xfrm>
              <a:off x="5760720" y="274320"/>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760720" y="838992"/>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760720" y="1929146"/>
              <a:ext cx="32156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5" name="Content Placeholder 2"/>
            <p:cNvSpPr txBox="1">
              <a:spLocks/>
            </p:cNvSpPr>
            <p:nvPr/>
          </p:nvSpPr>
          <p:spPr bwMode="auto">
            <a:xfrm>
              <a:off x="5356861" y="144681"/>
              <a:ext cx="465859" cy="21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buFontTx/>
                <a:buNone/>
                <a:defRPr/>
              </a:pPr>
              <a:r>
                <a:rPr lang="en-US" sz="900" dirty="0" err="1" smtClean="0">
                  <a:ea typeface="ＭＳ Ｐゴシック" pitchFamily="34" charset="-128"/>
                </a:rPr>
                <a:t>Vreg</a:t>
              </a:r>
              <a:endParaRPr lang="en-US" sz="900" dirty="0" smtClean="0">
                <a:ea typeface="ＭＳ Ｐゴシック" pitchFamily="34" charset="-128"/>
              </a:endParaRPr>
            </a:p>
          </p:txBody>
        </p:sp>
        <p:sp>
          <p:nvSpPr>
            <p:cNvPr id="16" name="Content Placeholder 2"/>
            <p:cNvSpPr txBox="1">
              <a:spLocks/>
            </p:cNvSpPr>
            <p:nvPr/>
          </p:nvSpPr>
          <p:spPr bwMode="auto">
            <a:xfrm>
              <a:off x="5369243" y="1823470"/>
              <a:ext cx="465859" cy="21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buFontTx/>
                <a:buNone/>
                <a:defRPr/>
              </a:pPr>
              <a:r>
                <a:rPr lang="en-US" sz="900" dirty="0" err="1" smtClean="0">
                  <a:ea typeface="ＭＳ Ｐゴシック" pitchFamily="34" charset="-128"/>
                </a:rPr>
                <a:t>Vtrip</a:t>
              </a:r>
              <a:endParaRPr lang="en-US" sz="900" dirty="0" smtClean="0">
                <a:ea typeface="ＭＳ Ｐゴシック" pitchFamily="34" charset="-128"/>
              </a:endParaRPr>
            </a:p>
          </p:txBody>
        </p:sp>
        <p:cxnSp>
          <p:nvCxnSpPr>
            <p:cNvPr id="17" name="Straight Connector 16"/>
            <p:cNvCxnSpPr/>
            <p:nvPr/>
          </p:nvCxnSpPr>
          <p:spPr>
            <a:xfrm>
              <a:off x="5768267" y="2230881"/>
              <a:ext cx="556334"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897166" y="14401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043613" y="281016"/>
              <a:ext cx="274061"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317673" y="14401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324601" y="155600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754093" y="144965"/>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761021" y="1556954"/>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904094" y="1556008"/>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6" idx="0"/>
            </p:cNvCxnSpPr>
            <p:nvPr/>
          </p:nvCxnSpPr>
          <p:spPr>
            <a:xfrm>
              <a:off x="6539347" y="839453"/>
              <a:ext cx="221675" cy="1"/>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26" name="Arc 25"/>
            <p:cNvSpPr/>
            <p:nvPr/>
          </p:nvSpPr>
          <p:spPr>
            <a:xfrm flipH="1" flipV="1">
              <a:off x="6324600" y="508083"/>
              <a:ext cx="429492" cy="331370"/>
            </a:xfrm>
            <a:prstGeom prst="arc">
              <a:avLst>
                <a:gd name="adj1" fmla="val 16200000"/>
                <a:gd name="adj2" fmla="val 21567391"/>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27" name="Straight Connector 26"/>
            <p:cNvCxnSpPr/>
            <p:nvPr/>
          </p:nvCxnSpPr>
          <p:spPr>
            <a:xfrm>
              <a:off x="6317674" y="281016"/>
              <a:ext cx="6929" cy="394358"/>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28" name="Content Placeholder 2"/>
            <p:cNvSpPr txBox="1">
              <a:spLocks/>
            </p:cNvSpPr>
            <p:nvPr/>
          </p:nvSpPr>
          <p:spPr bwMode="auto">
            <a:xfrm>
              <a:off x="6448588" y="1562249"/>
              <a:ext cx="225572" cy="26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pPr marL="0" indent="0" algn="ctr">
                <a:buFontTx/>
                <a:buNone/>
                <a:defRPr/>
              </a:pPr>
              <a:r>
                <a:rPr lang="en-US" sz="1100" dirty="0" smtClean="0">
                  <a:solidFill>
                    <a:srgbClr val="FFFF00"/>
                  </a:solidFill>
                  <a:ea typeface="ＭＳ Ｐゴシック" pitchFamily="34" charset="-128"/>
                </a:rPr>
                <a:t>1</a:t>
              </a:r>
            </a:p>
          </p:txBody>
        </p:sp>
        <p:cxnSp>
          <p:nvCxnSpPr>
            <p:cNvPr id="29" name="Straight Connector 28"/>
            <p:cNvCxnSpPr/>
            <p:nvPr/>
          </p:nvCxnSpPr>
          <p:spPr>
            <a:xfrm>
              <a:off x="7197441" y="142165"/>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204369" y="1554155"/>
              <a:ext cx="0" cy="100678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1" name="Arc 30"/>
            <p:cNvSpPr/>
            <p:nvPr/>
          </p:nvSpPr>
          <p:spPr>
            <a:xfrm flipH="1">
              <a:off x="6761022" y="274320"/>
              <a:ext cx="292893" cy="855623"/>
            </a:xfrm>
            <a:prstGeom prst="arc">
              <a:avLst>
                <a:gd name="adj1" fmla="val 16200000"/>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32" name="Straight Connector 31"/>
            <p:cNvCxnSpPr/>
            <p:nvPr/>
          </p:nvCxnSpPr>
          <p:spPr>
            <a:xfrm>
              <a:off x="6907467" y="275306"/>
              <a:ext cx="289974"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6754093" y="702131"/>
              <a:ext cx="6928" cy="143404"/>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754077" y="2095777"/>
              <a:ext cx="450293"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35" name="Arc 34"/>
            <p:cNvSpPr/>
            <p:nvPr/>
          </p:nvSpPr>
          <p:spPr>
            <a:xfrm flipH="1">
              <a:off x="6324603" y="2095536"/>
              <a:ext cx="273629" cy="280085"/>
            </a:xfrm>
            <a:prstGeom prst="arc">
              <a:avLst>
                <a:gd name="adj1" fmla="val 16377561"/>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36" name="Straight Connector 35"/>
            <p:cNvCxnSpPr>
              <a:stCxn id="35" idx="0"/>
            </p:cNvCxnSpPr>
            <p:nvPr/>
          </p:nvCxnSpPr>
          <p:spPr>
            <a:xfrm>
              <a:off x="6453387" y="2095777"/>
              <a:ext cx="307635"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782174" y="838992"/>
              <a:ext cx="12192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38" name="Arc 37"/>
            <p:cNvSpPr/>
            <p:nvPr/>
          </p:nvSpPr>
          <p:spPr>
            <a:xfrm flipH="1">
              <a:off x="5897167" y="280040"/>
              <a:ext cx="292893" cy="855623"/>
            </a:xfrm>
            <a:prstGeom prst="arc">
              <a:avLst>
                <a:gd name="adj1" fmla="val 16200000"/>
                <a:gd name="adj2" fmla="val 72844"/>
              </a:avLst>
            </a:prstGeom>
            <a:ln w="127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39" name="Straight Connector 38"/>
            <p:cNvCxnSpPr/>
            <p:nvPr/>
          </p:nvCxnSpPr>
          <p:spPr>
            <a:xfrm>
              <a:off x="5897172" y="707852"/>
              <a:ext cx="0" cy="13114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760720" y="2566036"/>
              <a:ext cx="3215640" cy="276999"/>
            </a:xfrm>
            <a:prstGeom prst="rect">
              <a:avLst/>
            </a:prstGeom>
            <a:noFill/>
          </p:spPr>
          <p:txBody>
            <a:bodyPr wrap="square" rtlCol="0">
              <a:spAutoFit/>
            </a:bodyPr>
            <a:lstStyle/>
            <a:p>
              <a:pPr algn="ctr"/>
              <a:r>
                <a:rPr lang="en-US" sz="1200" dirty="0" smtClean="0"/>
                <a:t>Integration Capacitor </a:t>
              </a:r>
              <a:r>
                <a:rPr lang="en-US" sz="1200" dirty="0"/>
                <a:t>Voltage</a:t>
              </a:r>
            </a:p>
          </p:txBody>
        </p:sp>
        <p:sp>
          <p:nvSpPr>
            <p:cNvPr id="41" name="TextBox 40"/>
            <p:cNvSpPr txBox="1"/>
            <p:nvPr/>
          </p:nvSpPr>
          <p:spPr>
            <a:xfrm>
              <a:off x="5760720" y="1150805"/>
              <a:ext cx="3215640" cy="276999"/>
            </a:xfrm>
            <a:prstGeom prst="rect">
              <a:avLst/>
            </a:prstGeom>
            <a:noFill/>
          </p:spPr>
          <p:txBody>
            <a:bodyPr wrap="square" rtlCol="0">
              <a:spAutoFit/>
            </a:bodyPr>
            <a:lstStyle/>
            <a:p>
              <a:pPr algn="ctr"/>
              <a:r>
                <a:rPr lang="en-US" sz="1200" dirty="0" smtClean="0"/>
                <a:t>Electrode Voltage</a:t>
              </a:r>
              <a:endParaRPr lang="en-US" sz="1200" dirty="0"/>
            </a:p>
          </p:txBody>
        </p:sp>
      </p:grpSp>
    </p:spTree>
    <p:extLst>
      <p:ext uri="{BB962C8B-B14F-4D97-AF65-F5344CB8AC3E}">
        <p14:creationId xmlns:p14="http://schemas.microsoft.com/office/powerpoint/2010/main" val="173006392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4.72222E-6 -5.80247E-6 C -0.00034 0.03826 0.0007 0.08363 -0.00243 0.12283 C -0.00225 0.13333 -4.72222E-6 0.1682 -0.00173 0.18518 C -0.00243 0.19104 -0.00347 0.19351 -0.00659 0.19536 C -0.00833 0.19629 -0.01163 0.19845 -0.01163 0.19845 C -0.01857 0.19783 -0.02552 0.19752 -0.03246 0.19691 C -0.03889 0.19629 -0.05173 0.19413 -0.05173 0.19413 C -0.06389 0.19475 -0.06944 0.18981 -0.07743 0.19999 C -0.08003 0.21326 -0.08003 0.23147 -0.08003 0.24598 " pathEditMode="relative" ptsTypes="ffffffffA">
                                      <p:cBhvr>
                                        <p:cTn id="6"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FinalPowerpoint">
  <a:themeElements>
    <a:clrScheme name="Custom 1">
      <a:dk1>
        <a:srgbClr val="000000"/>
      </a:dk1>
      <a:lt1>
        <a:srgbClr val="FFFFFF"/>
      </a:lt1>
      <a:dk2>
        <a:srgbClr val="DE0000"/>
      </a:dk2>
      <a:lt2>
        <a:srgbClr val="808080"/>
      </a:lt2>
      <a:accent1>
        <a:srgbClr val="DE0000"/>
      </a:accent1>
      <a:accent2>
        <a:srgbClr val="A4A4A4"/>
      </a:accent2>
      <a:accent3>
        <a:srgbClr val="117788"/>
      </a:accent3>
      <a:accent4>
        <a:srgbClr val="404040"/>
      </a:accent4>
      <a:accent5>
        <a:srgbClr val="4ABED4"/>
      </a:accent5>
      <a:accent6>
        <a:srgbClr val="7F7F7F"/>
      </a:accent6>
      <a:hlink>
        <a:srgbClr val="DE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3B93BDB23D454786871CA425AE2230" ma:contentTypeVersion="1" ma:contentTypeDescription="Create a new document." ma:contentTypeScope="" ma:versionID="e5c130f03d8fd4506ee39c9aa9600306">
  <xsd:schema xmlns:xsd="http://www.w3.org/2001/XMLSchema" xmlns:xs="http://www.w3.org/2001/XMLSchema" xmlns:p="http://schemas.microsoft.com/office/2006/metadata/properties" xmlns:ns2="2da539dd-ddd1-44f6-a7ff-d745d64a011d" targetNamespace="http://schemas.microsoft.com/office/2006/metadata/properties" ma:root="true" ma:fieldsID="4b68923503184b6051d629b8ed6860aa" ns2:_="">
    <xsd:import namespace="2da539dd-ddd1-44f6-a7ff-d745d64a011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a539dd-ddd1-44f6-a7ff-d745d64a011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742C71-B1AA-458F-A571-2B5AF6A810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a539dd-ddd1-44f6-a7ff-d745d64a01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D9142A-644B-4FCC-B2F1-556B04C88183}">
  <ds:schemaRefs>
    <ds:schemaRef ds:uri="http://www.w3.org/XML/1998/namespace"/>
    <ds:schemaRef ds:uri="http://schemas.microsoft.com/office/2006/documentManagement/types"/>
    <ds:schemaRef ds:uri="2da539dd-ddd1-44f6-a7ff-d745d64a011d"/>
    <ds:schemaRef ds:uri="http://purl.org/dc/elements/1.1/"/>
    <ds:schemaRef ds:uri="http://purl.org/dc/dcmitype/"/>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5FE405FE-5613-4706-B4B5-7AC4336012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11646</TotalTime>
  <Words>1792</Words>
  <Application>Microsoft Office PowerPoint</Application>
  <PresentationFormat>On-screen Show (16:9)</PresentationFormat>
  <Paragraphs>274</Paragraphs>
  <Slides>32</Slides>
  <Notes>27</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FinalPowerpoint</vt:lpstr>
      <vt:lpstr>MSP with CapTIvate™ Technology</vt:lpstr>
      <vt:lpstr>CapTIvate Signal Conditioning Overview</vt:lpstr>
      <vt:lpstr>Topics</vt:lpstr>
      <vt:lpstr>CapTIvate Charge Transfer</vt:lpstr>
      <vt:lpstr>CapTIvate Charge Transfer</vt:lpstr>
      <vt:lpstr>CapTIvate Charge Transfer</vt:lpstr>
      <vt:lpstr>CapTIvate Charge Transfer</vt:lpstr>
      <vt:lpstr>CapTIvate Charge Transfer</vt:lpstr>
      <vt:lpstr>CapTIvate Charge Transfer</vt:lpstr>
      <vt:lpstr>CapTIvate Charge Transfer</vt:lpstr>
      <vt:lpstr>CapTIvate Charge Transfer</vt:lpstr>
      <vt:lpstr>CapTIvate Charge Transfer</vt:lpstr>
      <vt:lpstr>CapTIvate Charge Transfer</vt:lpstr>
      <vt:lpstr>CapTIvate Charge Transfer</vt:lpstr>
      <vt:lpstr>CapTIvate Charge Transfer</vt:lpstr>
      <vt:lpstr>CapTIvate Charge Transfer</vt:lpstr>
      <vt:lpstr>Topics</vt:lpstr>
      <vt:lpstr>Signal Conditioning: Gain Stage</vt:lpstr>
      <vt:lpstr>Signal Conditioning: Gain Stage</vt:lpstr>
      <vt:lpstr>Signal Conditioning: Gain Stage</vt:lpstr>
      <vt:lpstr>Signal Conditioning: Gain Stage</vt:lpstr>
      <vt:lpstr>Signal Conditioning: Gain Stage</vt:lpstr>
      <vt:lpstr>Signal Conditioning: Gain Stage</vt:lpstr>
      <vt:lpstr>Topics</vt:lpstr>
      <vt:lpstr>Signal Conditioning: Offset Subtraction Stage</vt:lpstr>
      <vt:lpstr>Signal Conditioning: Offset Subtraction Stage</vt:lpstr>
      <vt:lpstr>Signal Conditioning: Offset Subtraction Stage</vt:lpstr>
      <vt:lpstr>Signal Conditioning: Offset Subtraction Stage</vt:lpstr>
      <vt:lpstr>Signal Conditioning: Offset Subtraction Stage</vt:lpstr>
      <vt:lpstr>Signal Conditioning: Offset Subtraction Stage</vt:lpstr>
      <vt:lpstr>Topics</vt:lpstr>
      <vt:lpstr>Runtime Calibration Algorithm</vt:lpstr>
    </vt:vector>
  </TitlesOfParts>
  <Company>Texas Instruments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Layout and Noise Immunity Overview</dc:title>
  <dc:creator>Brollo, Clementina</dc:creator>
  <cp:lastModifiedBy>Schnoor, Walter</cp:lastModifiedBy>
  <cp:revision>986</cp:revision>
  <dcterms:created xsi:type="dcterms:W3CDTF">2007-12-19T20:51:45Z</dcterms:created>
  <dcterms:modified xsi:type="dcterms:W3CDTF">2019-04-10T15:15:51Z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0x010100DE3B93BDB23D454786871CA425AE2230</vt:lpwstr>
  </property>
</Properties>
</file>