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4"/>
    <p:sldMasterId id="2147483882" r:id="rId5"/>
  </p:sldMasterIdLst>
  <p:notesMasterIdLst>
    <p:notesMasterId r:id="rId22"/>
  </p:notesMasterIdLst>
  <p:handoutMasterIdLst>
    <p:handoutMasterId r:id="rId23"/>
  </p:handoutMasterIdLst>
  <p:sldIdLst>
    <p:sldId id="277" r:id="rId6"/>
    <p:sldId id="302" r:id="rId7"/>
    <p:sldId id="310" r:id="rId8"/>
    <p:sldId id="320" r:id="rId9"/>
    <p:sldId id="333" r:id="rId10"/>
    <p:sldId id="334" r:id="rId11"/>
    <p:sldId id="336" r:id="rId12"/>
    <p:sldId id="335" r:id="rId13"/>
    <p:sldId id="329" r:id="rId14"/>
    <p:sldId id="337" r:id="rId15"/>
    <p:sldId id="338" r:id="rId16"/>
    <p:sldId id="330" r:id="rId17"/>
    <p:sldId id="328" r:id="rId18"/>
    <p:sldId id="331" r:id="rId19"/>
    <p:sldId id="332" r:id="rId20"/>
    <p:sldId id="319" r:id="rId21"/>
  </p:sldIdLst>
  <p:sldSz cx="9144000" cy="5143500" type="screen16x9"/>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000099"/>
    <a:srgbClr val="990000"/>
    <a:srgbClr val="FF9900"/>
    <a:srgbClr val="FF6600"/>
    <a:srgbClr val="0000CC"/>
    <a:srgbClr val="AAAAAA"/>
    <a:srgbClr val="DE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367" autoAdjust="0"/>
  </p:normalViewPr>
  <p:slideViewPr>
    <p:cSldViewPr snapToGrid="0">
      <p:cViewPr varScale="1">
        <p:scale>
          <a:sx n="134" d="100"/>
          <a:sy n="134" d="100"/>
        </p:scale>
        <p:origin x="-954" y="-84"/>
      </p:cViewPr>
      <p:guideLst>
        <p:guide orient="horz" pos="1620"/>
        <p:guide pos="2878"/>
      </p:guideLst>
    </p:cSldViewPr>
  </p:slideViewPr>
  <p:outlineViewPr>
    <p:cViewPr>
      <p:scale>
        <a:sx n="33" d="100"/>
        <a:sy n="33" d="100"/>
      </p:scale>
      <p:origin x="0" y="1560"/>
    </p:cViewPr>
  </p:outlineViewPr>
  <p:notesTextViewPr>
    <p:cViewPr>
      <p:scale>
        <a:sx n="66" d="100"/>
        <a:sy n="66" d="100"/>
      </p:scale>
      <p:origin x="0" y="0"/>
    </p:cViewPr>
  </p:notesTextViewPr>
  <p:sorterViewPr>
    <p:cViewPr>
      <p:scale>
        <a:sx n="200" d="100"/>
        <a:sy n="200" d="100"/>
      </p:scale>
      <p:origin x="0" y="2124"/>
    </p:cViewPr>
  </p:sorterViewPr>
  <p:notesViewPr>
    <p:cSldViewPr snapToGrid="0">
      <p:cViewPr varScale="1">
        <p:scale>
          <a:sx n="89" d="100"/>
          <a:sy n="89" d="100"/>
        </p:scale>
        <p:origin x="-3558" y="-108"/>
      </p:cViewPr>
      <p:guideLst>
        <p:guide orient="horz" pos="3127"/>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1" y="1"/>
            <a:ext cx="2945297" cy="495649"/>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vl1pPr>
          </a:lstStyle>
          <a:p>
            <a:endParaRPr lang="en-US"/>
          </a:p>
        </p:txBody>
      </p:sp>
      <p:sp>
        <p:nvSpPr>
          <p:cNvPr id="122883" name="Rectangle 3"/>
          <p:cNvSpPr>
            <a:spLocks noGrp="1" noChangeArrowheads="1"/>
          </p:cNvSpPr>
          <p:nvPr>
            <p:ph type="dt" sz="quarter" idx="1"/>
          </p:nvPr>
        </p:nvSpPr>
        <p:spPr bwMode="auto">
          <a:xfrm>
            <a:off x="3850823" y="1"/>
            <a:ext cx="2945296" cy="495649"/>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vl1pPr>
          </a:lstStyle>
          <a:p>
            <a:endParaRPr lang="en-US"/>
          </a:p>
        </p:txBody>
      </p:sp>
      <p:sp>
        <p:nvSpPr>
          <p:cNvPr id="122884" name="Rectangle 4"/>
          <p:cNvSpPr>
            <a:spLocks noGrp="1" noChangeArrowheads="1"/>
          </p:cNvSpPr>
          <p:nvPr>
            <p:ph type="ftr" sz="quarter" idx="2"/>
          </p:nvPr>
        </p:nvSpPr>
        <p:spPr bwMode="auto">
          <a:xfrm>
            <a:off x="1" y="9429283"/>
            <a:ext cx="2945297" cy="495649"/>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vl1pPr>
          </a:lstStyle>
          <a:p>
            <a:endParaRPr lang="en-US"/>
          </a:p>
        </p:txBody>
      </p:sp>
      <p:sp>
        <p:nvSpPr>
          <p:cNvPr id="122885" name="Rectangle 5"/>
          <p:cNvSpPr>
            <a:spLocks noGrp="1" noChangeArrowheads="1"/>
          </p:cNvSpPr>
          <p:nvPr>
            <p:ph type="sldNum" sz="quarter" idx="3"/>
          </p:nvPr>
        </p:nvSpPr>
        <p:spPr bwMode="auto">
          <a:xfrm>
            <a:off x="3850823" y="9429283"/>
            <a:ext cx="2945296" cy="495649"/>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vl1pPr>
          </a:lstStyle>
          <a:p>
            <a:fld id="{103C7419-61D9-46C1-97E9-76E9D8F8C3E9}" type="slidenum">
              <a:rPr lang="en-US"/>
              <a:pPr/>
              <a:t>‹#›</a:t>
            </a:fld>
            <a:endParaRPr lang="en-US"/>
          </a:p>
        </p:txBody>
      </p:sp>
    </p:spTree>
    <p:extLst>
      <p:ext uri="{BB962C8B-B14F-4D97-AF65-F5344CB8AC3E}">
        <p14:creationId xmlns:p14="http://schemas.microsoft.com/office/powerpoint/2010/main" val="3365798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1" y="1"/>
            <a:ext cx="2945297" cy="495649"/>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defRPr sz="1200"/>
            </a:lvl1pPr>
          </a:lstStyle>
          <a:p>
            <a:endParaRPr lang="en-US"/>
          </a:p>
        </p:txBody>
      </p:sp>
      <p:sp>
        <p:nvSpPr>
          <p:cNvPr id="121859" name="Rectangle 3"/>
          <p:cNvSpPr>
            <a:spLocks noGrp="1" noChangeArrowheads="1"/>
          </p:cNvSpPr>
          <p:nvPr>
            <p:ph type="dt" idx="1"/>
          </p:nvPr>
        </p:nvSpPr>
        <p:spPr bwMode="auto">
          <a:xfrm>
            <a:off x="3850823" y="1"/>
            <a:ext cx="2945296" cy="495649"/>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lvl1pPr algn="r">
              <a:defRPr sz="1200"/>
            </a:lvl1pPr>
          </a:lstStyle>
          <a:p>
            <a:endParaRPr lang="en-US"/>
          </a:p>
        </p:txBody>
      </p:sp>
      <p:sp>
        <p:nvSpPr>
          <p:cNvPr id="12292" name="Rectangle 4"/>
          <p:cNvSpPr>
            <a:spLocks noGrp="1" noRot="1" noChangeAspect="1" noChangeArrowheads="1" noTextEdit="1"/>
          </p:cNvSpPr>
          <p:nvPr>
            <p:ph type="sldImg" idx="2"/>
          </p:nvPr>
        </p:nvSpPr>
        <p:spPr bwMode="auto">
          <a:xfrm>
            <a:off x="90488" y="746125"/>
            <a:ext cx="6616700" cy="37226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679924" y="4715497"/>
            <a:ext cx="5437828" cy="4465961"/>
          </a:xfrm>
          <a:prstGeom prst="rect">
            <a:avLst/>
          </a:prstGeom>
          <a:noFill/>
          <a:ln w="9525">
            <a:noFill/>
            <a:miter lim="800000"/>
            <a:headEnd/>
            <a:tailEnd/>
          </a:ln>
          <a:effectLst/>
        </p:spPr>
        <p:txBody>
          <a:bodyPr vert="horz" wrap="square" lIns="92290" tIns="46145" rIns="92290" bIns="461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1862" name="Rectangle 6"/>
          <p:cNvSpPr>
            <a:spLocks noGrp="1" noChangeArrowheads="1"/>
          </p:cNvSpPr>
          <p:nvPr>
            <p:ph type="ftr" sz="quarter" idx="4"/>
          </p:nvPr>
        </p:nvSpPr>
        <p:spPr bwMode="auto">
          <a:xfrm>
            <a:off x="1" y="9429283"/>
            <a:ext cx="2945297" cy="495649"/>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defRPr sz="1200"/>
            </a:lvl1pPr>
          </a:lstStyle>
          <a:p>
            <a:endParaRPr lang="en-US"/>
          </a:p>
        </p:txBody>
      </p:sp>
      <p:sp>
        <p:nvSpPr>
          <p:cNvPr id="121863" name="Rectangle 7"/>
          <p:cNvSpPr>
            <a:spLocks noGrp="1" noChangeArrowheads="1"/>
          </p:cNvSpPr>
          <p:nvPr>
            <p:ph type="sldNum" sz="quarter" idx="5"/>
          </p:nvPr>
        </p:nvSpPr>
        <p:spPr bwMode="auto">
          <a:xfrm>
            <a:off x="3850823" y="9429283"/>
            <a:ext cx="2945296" cy="495649"/>
          </a:xfrm>
          <a:prstGeom prst="rect">
            <a:avLst/>
          </a:prstGeom>
          <a:noFill/>
          <a:ln w="9525">
            <a:noFill/>
            <a:miter lim="800000"/>
            <a:headEnd/>
            <a:tailEnd/>
          </a:ln>
          <a:effectLst/>
        </p:spPr>
        <p:txBody>
          <a:bodyPr vert="horz" wrap="square" lIns="92290" tIns="46145" rIns="92290" bIns="46145" numCol="1" anchor="b" anchorCtr="0" compatLnSpc="1">
            <a:prstTxWarp prst="textNoShape">
              <a:avLst/>
            </a:prstTxWarp>
          </a:bodyPr>
          <a:lstStyle>
            <a:lvl1pPr algn="r">
              <a:defRPr sz="1200"/>
            </a:lvl1pPr>
          </a:lstStyle>
          <a:p>
            <a:fld id="{F603C3B5-9CFC-4B60-AD1F-942309290D4C}" type="slidenum">
              <a:rPr lang="en-US"/>
              <a:pPr/>
              <a:t>‹#›</a:t>
            </a:fld>
            <a:endParaRPr lang="en-US"/>
          </a:p>
        </p:txBody>
      </p:sp>
    </p:spTree>
    <p:extLst>
      <p:ext uri="{BB962C8B-B14F-4D97-AF65-F5344CB8AC3E}">
        <p14:creationId xmlns:p14="http://schemas.microsoft.com/office/powerpoint/2010/main" val="10060948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6125"/>
            <a:ext cx="6616700" cy="3722688"/>
          </a:xfrm>
        </p:spPr>
      </p:sp>
      <p:sp>
        <p:nvSpPr>
          <p:cNvPr id="3" name="Notes Placeholder 2"/>
          <p:cNvSpPr>
            <a:spLocks noGrp="1"/>
          </p:cNvSpPr>
          <p:nvPr>
            <p:ph type="body" idx="1"/>
          </p:nvPr>
        </p:nvSpPr>
        <p:spPr/>
        <p:txBody>
          <a:bodyPr/>
          <a:lstStyle/>
          <a:p>
            <a:pPr marL="230726" indent="-230726" defTabSz="922904">
              <a:buFontTx/>
              <a:buAutoNum type="arabicPeriod"/>
              <a:defRPr/>
            </a:pPr>
            <a:r>
              <a:rPr lang="en-US" dirty="0"/>
              <a:t>PES View consists of six panes entitled </a:t>
            </a:r>
            <a:r>
              <a:rPr lang="ja-JP" altLang="en-US" dirty="0"/>
              <a:t>‘</a:t>
            </a:r>
            <a:r>
              <a:rPr lang="en-US" dirty="0"/>
              <a:t>Scorecard</a:t>
            </a:r>
            <a:r>
              <a:rPr lang="ja-JP" altLang="en-US" dirty="0"/>
              <a:t>’</a:t>
            </a:r>
            <a:r>
              <a:rPr lang="en-US" dirty="0"/>
              <a:t>, </a:t>
            </a:r>
            <a:r>
              <a:rPr lang="ja-JP" altLang="en-US" dirty="0"/>
              <a:t>‘</a:t>
            </a:r>
            <a:r>
              <a:rPr lang="en-US" dirty="0"/>
              <a:t>Milestones</a:t>
            </a:r>
            <a:r>
              <a:rPr lang="ja-JP" altLang="en-US" dirty="0"/>
              <a:t>’</a:t>
            </a:r>
            <a:r>
              <a:rPr lang="en-US" dirty="0"/>
              <a:t>, </a:t>
            </a:r>
            <a:r>
              <a:rPr lang="ja-JP" altLang="en-US" dirty="0"/>
              <a:t>‘</a:t>
            </a:r>
            <a:r>
              <a:rPr lang="en-US" dirty="0"/>
              <a:t>Status</a:t>
            </a:r>
            <a:r>
              <a:rPr lang="ja-JP" altLang="en-US" dirty="0"/>
              <a:t>’</a:t>
            </a:r>
            <a:r>
              <a:rPr lang="en-US" dirty="0"/>
              <a:t>, </a:t>
            </a:r>
            <a:r>
              <a:rPr lang="ja-JP" altLang="en-US" dirty="0"/>
              <a:t>‘</a:t>
            </a:r>
            <a:r>
              <a:rPr lang="en-US" dirty="0"/>
              <a:t>Manufacturing</a:t>
            </a:r>
            <a:r>
              <a:rPr lang="ja-JP" altLang="en-US" dirty="0"/>
              <a:t>’</a:t>
            </a:r>
            <a:r>
              <a:rPr lang="en-US" dirty="0"/>
              <a:t>, </a:t>
            </a:r>
            <a:r>
              <a:rPr lang="ja-JP" altLang="en-US" dirty="0"/>
              <a:t>‘</a:t>
            </a:r>
            <a:r>
              <a:rPr lang="en-US" dirty="0"/>
              <a:t>Financials</a:t>
            </a:r>
            <a:r>
              <a:rPr lang="ja-JP" altLang="en-US" dirty="0"/>
              <a:t>’</a:t>
            </a:r>
            <a:r>
              <a:rPr lang="en-US" dirty="0"/>
              <a:t> and </a:t>
            </a:r>
            <a:r>
              <a:rPr lang="ja-JP" altLang="en-US" dirty="0"/>
              <a:t>‘</a:t>
            </a:r>
            <a:r>
              <a:rPr lang="en-US" dirty="0"/>
              <a:t>High Priority Actions</a:t>
            </a:r>
            <a:r>
              <a:rPr lang="ja-JP" altLang="en-US" dirty="0"/>
              <a:t>’</a:t>
            </a:r>
            <a:r>
              <a:rPr lang="en-US" dirty="0"/>
              <a:t>. </a:t>
            </a:r>
          </a:p>
          <a:p>
            <a:pPr marL="173044" indent="-173044" defTabSz="922904">
              <a:buFont typeface="Arial" panose="020B0604020202020204" pitchFamily="34" charset="0"/>
              <a:buChar char="•"/>
              <a:defRPr/>
            </a:pPr>
            <a:r>
              <a:rPr lang="en-US" dirty="0"/>
              <a:t>Place a link to the archived version of the PES view (every PM should be archiving the PES view at each monthly review) on top right corner of the slide</a:t>
            </a:r>
          </a:p>
        </p:txBody>
      </p:sp>
      <p:sp>
        <p:nvSpPr>
          <p:cNvPr id="4" name="Slide Number Placeholder 3"/>
          <p:cNvSpPr>
            <a:spLocks noGrp="1"/>
          </p:cNvSpPr>
          <p:nvPr>
            <p:ph type="sldNum" sz="quarter" idx="10"/>
          </p:nvPr>
        </p:nvSpPr>
        <p:spPr/>
        <p:txBody>
          <a:bodyPr/>
          <a:lstStyle/>
          <a:p>
            <a:fld id="{F603C3B5-9CFC-4B60-AD1F-942309290D4C}" type="slidenum">
              <a:rPr lang="en-US" smtClean="0"/>
              <a:pPr/>
              <a:t>3</a:t>
            </a:fld>
            <a:endParaRPr lang="en-US"/>
          </a:p>
        </p:txBody>
      </p:sp>
    </p:spTree>
    <p:extLst>
      <p:ext uri="{BB962C8B-B14F-4D97-AF65-F5344CB8AC3E}">
        <p14:creationId xmlns:p14="http://schemas.microsoft.com/office/powerpoint/2010/main" val="2099698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03C3B5-9CFC-4B60-AD1F-942309290D4C}" type="slidenum">
              <a:rPr lang="en-US" smtClean="0"/>
              <a:pPr/>
              <a:t>13</a:t>
            </a:fld>
            <a:endParaRPr lang="en-US"/>
          </a:p>
        </p:txBody>
      </p:sp>
    </p:spTree>
    <p:extLst>
      <p:ext uri="{BB962C8B-B14F-4D97-AF65-F5344CB8AC3E}">
        <p14:creationId xmlns:p14="http://schemas.microsoft.com/office/powerpoint/2010/main" val="180210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6"/>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fld id="{B1006088-BF21-4FD5-870B-675EAADE47BD}"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36095"/>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457326"/>
            <a:ext cx="8458200" cy="872678"/>
          </a:xfrm>
        </p:spPr>
        <p:txBody>
          <a:bodyPr anchor="b"/>
          <a:lstStyle>
            <a:lvl1pPr>
              <a:lnSpc>
                <a:spcPct val="100000"/>
              </a:lnSpc>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330003"/>
            <a:ext cx="8458200" cy="628545"/>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sp>
        <p:nvSpPr>
          <p:cNvPr id="9" name="Rectangle 8"/>
          <p:cNvSpPr/>
          <p:nvPr userDrawn="1"/>
        </p:nvSpPr>
        <p:spPr>
          <a:xfrm>
            <a:off x="-1" y="4652284"/>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solidFill>
                <a:srgbClr val="FFFFFF"/>
              </a:solidFill>
            </a:endParaRPr>
          </a:p>
        </p:txBody>
      </p:sp>
      <p:grpSp>
        <p:nvGrpSpPr>
          <p:cNvPr id="15" name="Group 14"/>
          <p:cNvGrpSpPr/>
          <p:nvPr userDrawn="1"/>
        </p:nvGrpSpPr>
        <p:grpSpPr>
          <a:xfrm>
            <a:off x="-34800" y="4654430"/>
            <a:ext cx="8874108" cy="352110"/>
            <a:chOff x="-7620" y="6323077"/>
            <a:chExt cx="8814816" cy="466344"/>
          </a:xfrm>
        </p:grpSpPr>
        <p:cxnSp>
          <p:nvCxnSpPr>
            <p:cNvPr id="16" name="Straight Connector 15"/>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pic>
        <p:nvPicPr>
          <p:cNvPr id="19" name="Picture 18" descr="ti_logo_powerpoint_1_line.png"/>
          <p:cNvPicPr>
            <a:picLocks noChangeAspect="1"/>
          </p:cNvPicPr>
          <p:nvPr userDrawn="1"/>
        </p:nvPicPr>
        <p:blipFill>
          <a:blip r:embed="rId4" cstate="print"/>
          <a:stretch>
            <a:fillRect/>
          </a:stretch>
        </p:blipFill>
        <p:spPr>
          <a:xfrm>
            <a:off x="6974742" y="4753672"/>
            <a:ext cx="1572613" cy="194339"/>
          </a:xfrm>
          <a:prstGeom prst="rect">
            <a:avLst/>
          </a:prstGeom>
        </p:spPr>
      </p:pic>
    </p:spTree>
    <p:extLst>
      <p:ext uri="{BB962C8B-B14F-4D97-AF65-F5344CB8AC3E}">
        <p14:creationId xmlns:p14="http://schemas.microsoft.com/office/powerpoint/2010/main" val="11326035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19710" y="479999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892281B-189C-DD44-8CCD-1176BC153EB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64928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9942" cy="5143500"/>
          </a:xfrm>
          <a:prstGeom prst="rect">
            <a:avLst/>
          </a:prstGeom>
        </p:spPr>
      </p:pic>
      <p:sp>
        <p:nvSpPr>
          <p:cNvPr id="3074" name="Rectangle 2"/>
          <p:cNvSpPr>
            <a:spLocks noGrp="1" noChangeArrowheads="1"/>
          </p:cNvSpPr>
          <p:nvPr>
            <p:ph type="ctrTitle"/>
          </p:nvPr>
        </p:nvSpPr>
        <p:spPr>
          <a:xfrm>
            <a:off x="342900" y="1457336"/>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smtClean="0"/>
              <a:t>Click to edit Master subtitle style</a:t>
            </a:r>
            <a:endParaRPr lang="en-US"/>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fld id="{3144B24B-BAB1-431A-82C6-36E096187F50}" type="slidenum">
              <a:rPr lang="en-US" smtClean="0">
                <a:solidFill>
                  <a:prstClr val="black">
                    <a:tint val="75000"/>
                  </a:prstClr>
                </a:solidFill>
              </a:rPr>
              <a:pPr/>
              <a:t>‹#›</a:t>
            </a:fld>
            <a:endParaRPr lang="en-US">
              <a:solidFill>
                <a:prstClr val="black">
                  <a:tint val="75000"/>
                </a:prstClr>
              </a:solidFill>
            </a:endParaRPr>
          </a:p>
        </p:txBody>
      </p:sp>
      <p:grpSp>
        <p:nvGrpSpPr>
          <p:cNvPr id="16" name="Group 15"/>
          <p:cNvGrpSpPr/>
          <p:nvPr/>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334017" y="4511183"/>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a:t>
            </a:r>
            <a:r>
              <a:rPr lang="en-US" sz="700" dirty="0" smtClean="0"/>
              <a:t>Information – Selective Disclosure</a:t>
            </a:r>
            <a:endParaRPr lang="en-US" sz="700"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 y="0"/>
            <a:ext cx="9146112" cy="5143500"/>
          </a:xfrm>
          <a:prstGeom prst="rect">
            <a:avLst/>
          </a:prstGeom>
        </p:spPr>
      </p:pic>
      <p:sp>
        <p:nvSpPr>
          <p:cNvPr id="3074" name="Rectangle 2"/>
          <p:cNvSpPr>
            <a:spLocks noGrp="1" noChangeArrowheads="1"/>
          </p:cNvSpPr>
          <p:nvPr>
            <p:ph type="ctrTitle"/>
          </p:nvPr>
        </p:nvSpPr>
        <p:spPr>
          <a:xfrm>
            <a:off x="342900" y="1457336"/>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fld id="{3144B24B-BAB1-431A-82C6-36E096187F50}" type="slidenum">
              <a:rPr lang="en-US" smtClean="0">
                <a:solidFill>
                  <a:prstClr val="black">
                    <a:tint val="75000"/>
                  </a:prstClr>
                </a:solidFill>
              </a:rPr>
              <a:pPr/>
              <a:t>‹#›</a:t>
            </a:fld>
            <a:endParaRPr lang="en-US">
              <a:solidFill>
                <a:prstClr val="black">
                  <a:tint val="75000"/>
                </a:prstClr>
              </a:solidFill>
            </a:endParaRPr>
          </a:p>
        </p:txBody>
      </p:sp>
      <p:grpSp>
        <p:nvGrpSpPr>
          <p:cNvPr id="20" name="Group 19"/>
          <p:cNvGrpSpPr/>
          <p:nvPr/>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334017" y="4511183"/>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a:t>
            </a:r>
            <a:r>
              <a:rPr lang="en-US" sz="700" dirty="0" smtClean="0"/>
              <a:t>Information – Selective Disclosure</a:t>
            </a:r>
            <a:endParaRPr lang="en-US" sz="700" dirty="0"/>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688" cy="5143500"/>
          </a:xfrm>
          <a:prstGeom prst="rect">
            <a:avLst/>
          </a:prstGeom>
        </p:spPr>
      </p:pic>
      <p:sp>
        <p:nvSpPr>
          <p:cNvPr id="3074" name="Rectangle 2"/>
          <p:cNvSpPr>
            <a:spLocks noGrp="1" noChangeArrowheads="1"/>
          </p:cNvSpPr>
          <p:nvPr>
            <p:ph type="ctrTitle"/>
          </p:nvPr>
        </p:nvSpPr>
        <p:spPr>
          <a:xfrm>
            <a:off x="342900" y="1457336"/>
            <a:ext cx="8458200" cy="1102519"/>
          </a:xfrm>
        </p:spPr>
        <p:txBody>
          <a:bodyPr/>
          <a:lstStyle>
            <a:lvl1pPr>
              <a:defRPr sz="33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smtClean="0"/>
              <a:t>Click to edit Master subtitle style</a:t>
            </a:r>
            <a:endParaRPr lang="en-US"/>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fld id="{3144B24B-BAB1-431A-82C6-36E096187F50}" type="slidenum">
              <a:rPr lang="en-US" smtClean="0">
                <a:solidFill>
                  <a:prstClr val="black">
                    <a:tint val="75000"/>
                  </a:prstClr>
                </a:solidFill>
              </a:rPr>
              <a:pPr/>
              <a:t>‹#›</a:t>
            </a:fld>
            <a:endParaRPr lang="en-US">
              <a:solidFill>
                <a:prstClr val="black">
                  <a:tint val="75000"/>
                </a:prstClr>
              </a:solidFill>
            </a:endParaRPr>
          </a:p>
        </p:txBody>
      </p:sp>
      <p:grpSp>
        <p:nvGrpSpPr>
          <p:cNvPr id="20" name="Group 19"/>
          <p:cNvGrpSpPr/>
          <p:nvPr/>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334017" y="4511183"/>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a:t>
            </a:r>
            <a:r>
              <a:rPr lang="en-US" sz="700" dirty="0" smtClean="0"/>
              <a:t>Information – Selective Disclosure</a:t>
            </a:r>
            <a:endParaRPr lang="en-US" sz="700"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8659" y="148735"/>
            <a:ext cx="8458200" cy="456913"/>
          </a:xfrm>
        </p:spPr>
        <p:txBody>
          <a:bodyPr/>
          <a:lstStyle>
            <a:lvl1pPr>
              <a:defRPr sz="28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82" y="617519"/>
            <a:ext cx="8467725" cy="4001985"/>
          </a:xfrm>
        </p:spPr>
        <p:txBody>
          <a:bodyPr/>
          <a:lstStyle>
            <a:lvl1pPr>
              <a:spcBef>
                <a:spcPts val="667"/>
              </a:spcBef>
              <a:defRPr sz="24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fld id="{3B20521C-F793-4067-BB07-C7AF74E21EF3}" type="slidenum">
              <a:rPr lang="en-US" smtClean="0">
                <a:solidFill>
                  <a:prstClr val="black"/>
                </a:solidFill>
              </a:rPr>
              <a:pPr/>
              <a:t>‹#›</a:t>
            </a:fld>
            <a:endParaRPr lang="en-US" dirty="0">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Lst>
          </a:blip>
          <a:srcRect/>
          <a:stretch>
            <a:fillRect/>
          </a:stretch>
        </p:blipFill>
        <p:spPr bwMode="auto">
          <a:xfrm>
            <a:off x="0" y="0"/>
            <a:ext cx="9144000" cy="5143500"/>
          </a:xfrm>
          <a:prstGeom prst="rect">
            <a:avLst/>
          </a:prstGeom>
          <a:noFill/>
          <a:ln w="9525">
            <a:noFill/>
            <a:miter lim="800000"/>
            <a:headEnd/>
            <a:tailEnd/>
          </a:ln>
        </p:spPr>
      </p:pic>
      <p:sp>
        <p:nvSpPr>
          <p:cNvPr id="3074" name="Rectangle 2"/>
          <p:cNvSpPr>
            <a:spLocks noGrp="1" noChangeArrowheads="1"/>
          </p:cNvSpPr>
          <p:nvPr>
            <p:ph type="ctrTitle"/>
          </p:nvPr>
        </p:nvSpPr>
        <p:spPr>
          <a:xfrm>
            <a:off x="342900" y="1697965"/>
            <a:ext cx="8458200" cy="648201"/>
          </a:xfrm>
        </p:spPr>
        <p:txBody>
          <a:bodyPr anchor="t"/>
          <a:lstStyle>
            <a:lvl1pPr>
              <a:lnSpc>
                <a:spcPct val="100000"/>
              </a:lnSpc>
              <a:defRPr sz="3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3415586"/>
            <a:ext cx="8458200" cy="628545"/>
          </a:xfrm>
          <a:ln/>
        </p:spPr>
        <p:txBody>
          <a:bodyPr/>
          <a:lstStyle>
            <a:lvl1pPr marL="0" indent="0">
              <a:buFontTx/>
              <a:buNone/>
              <a:defRPr sz="2000" b="1">
                <a:solidFill>
                  <a:schemeClr val="tx1">
                    <a:lumMod val="65000"/>
                    <a:lumOff val="35000"/>
                  </a:schemeClr>
                </a:solidFill>
              </a:defRPr>
            </a:lvl1pPr>
          </a:lstStyle>
          <a:p>
            <a:r>
              <a:rPr lang="en-US" dirty="0"/>
              <a:t>Click to edit Master subtitle style</a:t>
            </a:r>
          </a:p>
        </p:txBody>
      </p:sp>
      <p:sp>
        <p:nvSpPr>
          <p:cNvPr id="9" name="Rectangle 8"/>
          <p:cNvSpPr/>
          <p:nvPr userDrawn="1"/>
        </p:nvSpPr>
        <p:spPr>
          <a:xfrm>
            <a:off x="-1" y="4652284"/>
            <a:ext cx="8836528" cy="344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defTabSz="457200" fontAlgn="auto">
              <a:spcBef>
                <a:spcPts val="0"/>
              </a:spcBef>
              <a:spcAft>
                <a:spcPts val="0"/>
              </a:spcAft>
            </a:pPr>
            <a:endParaRPr lang="en-US">
              <a:solidFill>
                <a:srgbClr val="FFFFFF"/>
              </a:solidFill>
            </a:endParaRPr>
          </a:p>
        </p:txBody>
      </p:sp>
      <p:grpSp>
        <p:nvGrpSpPr>
          <p:cNvPr id="15" name="Group 14"/>
          <p:cNvGrpSpPr/>
          <p:nvPr userDrawn="1"/>
        </p:nvGrpSpPr>
        <p:grpSpPr>
          <a:xfrm>
            <a:off x="-34800" y="4654430"/>
            <a:ext cx="8874108" cy="352110"/>
            <a:chOff x="-7620" y="6323077"/>
            <a:chExt cx="8814816" cy="466344"/>
          </a:xfrm>
        </p:grpSpPr>
        <p:cxnSp>
          <p:nvCxnSpPr>
            <p:cNvPr id="16" name="Straight Connector 15"/>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pic>
        <p:nvPicPr>
          <p:cNvPr id="19" name="Picture 18" descr="ti_logo_powerpoint_1_line.png"/>
          <p:cNvPicPr>
            <a:picLocks noChangeAspect="1"/>
          </p:cNvPicPr>
          <p:nvPr userDrawn="1"/>
        </p:nvPicPr>
        <p:blipFill>
          <a:blip r:embed="rId4" cstate="print"/>
          <a:stretch>
            <a:fillRect/>
          </a:stretch>
        </p:blipFill>
        <p:spPr>
          <a:xfrm>
            <a:off x="6974742" y="4753672"/>
            <a:ext cx="1572613" cy="194339"/>
          </a:xfrm>
          <a:prstGeom prst="rect">
            <a:avLst/>
          </a:prstGeom>
        </p:spPr>
      </p:pic>
    </p:spTree>
    <p:extLst>
      <p:ext uri="{BB962C8B-B14F-4D97-AF65-F5344CB8AC3E}">
        <p14:creationId xmlns:p14="http://schemas.microsoft.com/office/powerpoint/2010/main" val="26490991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4"/>
            <a:ext cx="8458200" cy="1102519"/>
          </a:xfrm>
        </p:spPr>
        <p:txBody>
          <a:bodyPr/>
          <a:lstStyle>
            <a:lvl1pPr>
              <a:defRPr sz="4000">
                <a:solidFill>
                  <a:schemeClr val="tx2"/>
                </a:solidFill>
              </a:defRPr>
            </a:lvl1pPr>
          </a:lstStyle>
          <a:p>
            <a:r>
              <a:rPr lang="en-US" dirty="0"/>
              <a:t>Click to edit Master title style</a:t>
            </a:r>
          </a:p>
        </p:txBody>
      </p:sp>
      <p:sp>
        <p:nvSpPr>
          <p:cNvPr id="3075" name="Rectangle 3"/>
          <p:cNvSpPr>
            <a:spLocks noGrp="1" noChangeArrowheads="1"/>
          </p:cNvSpPr>
          <p:nvPr>
            <p:ph type="subTitle" idx="1"/>
          </p:nvPr>
        </p:nvSpPr>
        <p:spPr>
          <a:xfrm>
            <a:off x="342900" y="2774159"/>
            <a:ext cx="8458200" cy="1114425"/>
          </a:xfrm>
          <a:ln/>
        </p:spPr>
        <p:txBody>
          <a:bodyPr/>
          <a:lstStyle>
            <a:lvl1pPr marL="0" indent="0">
              <a:buFontTx/>
              <a:buNone/>
              <a:defRPr b="1"/>
            </a:lvl1pPr>
          </a:lstStyle>
          <a:p>
            <a:r>
              <a:rPr lang="en-US"/>
              <a:t>Click to edit Master subtitle style</a:t>
            </a:r>
          </a:p>
        </p:txBody>
      </p:sp>
    </p:spTree>
    <p:extLst>
      <p:ext uri="{BB962C8B-B14F-4D97-AF65-F5344CB8AC3E}">
        <p14:creationId xmlns:p14="http://schemas.microsoft.com/office/powerpoint/2010/main" val="2950708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3382" y="786362"/>
            <a:ext cx="8467725" cy="3709449"/>
          </a:xfrm>
        </p:spPr>
        <p:txBody>
          <a:bodyPr/>
          <a:lstStyle>
            <a:lvl1pPr>
              <a:spcBef>
                <a:spcPts val="800"/>
              </a:spcBef>
              <a:defRPr/>
            </a:lvl1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5"/>
          <p:cNvSpPr>
            <a:spLocks noGrp="1"/>
          </p:cNvSpPr>
          <p:nvPr>
            <p:ph type="sldNum" sz="quarter" idx="4"/>
          </p:nvPr>
        </p:nvSpPr>
        <p:spPr>
          <a:xfrm>
            <a:off x="7019710" y="479999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892281B-189C-DD44-8CCD-1176BC153EB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327219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7019710" y="479999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892281B-189C-DD44-8CCD-1176BC153EB5}"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963148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48459" y="4731574"/>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9" name="Rectangle 18"/>
          <p:cNvSpPr/>
          <p:nvPr/>
        </p:nvSpPr>
        <p:spPr>
          <a:xfrm>
            <a:off x="190360" y="4731574"/>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a:p>
        </p:txBody>
      </p:sp>
      <p:sp>
        <p:nvSpPr>
          <p:cNvPr id="1026" name="Rectangle 2"/>
          <p:cNvSpPr>
            <a:spLocks noGrp="1" noChangeArrowheads="1"/>
          </p:cNvSpPr>
          <p:nvPr>
            <p:ph type="title"/>
          </p:nvPr>
        </p:nvSpPr>
        <p:spPr bwMode="auto">
          <a:xfrm>
            <a:off x="231775" y="148732"/>
            <a:ext cx="8458200" cy="409412"/>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33382" y="564082"/>
            <a:ext cx="8467725" cy="408511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grpSp>
        <p:nvGrpSpPr>
          <p:cNvPr id="16" name="Group 15"/>
          <p:cNvGrpSpPr/>
          <p:nvPr/>
        </p:nvGrpSpPr>
        <p:grpSpPr>
          <a:xfrm>
            <a:off x="154388" y="4695054"/>
            <a:ext cx="8826500" cy="388620"/>
            <a:chOff x="0" y="6321429"/>
            <a:chExt cx="10591800" cy="466345"/>
          </a:xfrm>
        </p:grpSpPr>
        <p:sp>
          <p:nvSpPr>
            <p:cNvPr id="18" name="Rectangle 17"/>
            <p:cNvSpPr/>
            <p:nvPr userDrawn="1"/>
          </p:nvSpPr>
          <p:spPr>
            <a:xfrm>
              <a:off x="0" y="6321429"/>
              <a:ext cx="10591800" cy="466345"/>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7" descr="ti_logo_powerpoint_1_line.png"/>
            <p:cNvPicPr>
              <a:picLocks noChangeAspect="1"/>
            </p:cNvPicPr>
            <p:nvPr userDrawn="1"/>
          </p:nvPicPr>
          <p:blipFill>
            <a:blip r:embed="rId7" cstate="print"/>
            <a:srcRect/>
            <a:stretch>
              <a:fillRect/>
            </a:stretch>
          </p:blipFill>
          <p:spPr bwMode="auto">
            <a:xfrm>
              <a:off x="8382030" y="6440496"/>
              <a:ext cx="1874837" cy="231775"/>
            </a:xfrm>
            <a:prstGeom prst="rect">
              <a:avLst/>
            </a:prstGeom>
            <a:noFill/>
            <a:ln w="9525">
              <a:noFill/>
              <a:miter lim="800000"/>
              <a:headEnd/>
              <a:tailEnd/>
            </a:ln>
          </p:spPr>
        </p:pic>
      </p:grpSp>
      <p:sp>
        <p:nvSpPr>
          <p:cNvPr id="23" name="Text Box 31"/>
          <p:cNvSpPr txBox="1">
            <a:spLocks noChangeArrowheads="1"/>
          </p:cNvSpPr>
          <p:nvPr/>
        </p:nvSpPr>
        <p:spPr bwMode="auto">
          <a:xfrm>
            <a:off x="240300" y="4810703"/>
            <a:ext cx="2111375" cy="18464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a:t>
            </a:r>
            <a:r>
              <a:rPr lang="en-US" sz="700" dirty="0" smtClean="0"/>
              <a:t>Information – Selective Disclosure</a:t>
            </a:r>
            <a:endParaRPr lang="en-US" sz="700" dirty="0"/>
          </a:p>
        </p:txBody>
      </p:sp>
      <p:sp>
        <p:nvSpPr>
          <p:cNvPr id="1030" name="Rectangle 6"/>
          <p:cNvSpPr>
            <a:spLocks noGrp="1" noChangeArrowheads="1"/>
          </p:cNvSpPr>
          <p:nvPr>
            <p:ph type="sldNum" sz="quarter" idx="4"/>
          </p:nvPr>
        </p:nvSpPr>
        <p:spPr bwMode="auto">
          <a:xfrm>
            <a:off x="4227618" y="4840563"/>
            <a:ext cx="688769"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ctr">
              <a:defRPr sz="700"/>
            </a:lvl1pPr>
          </a:lstStyle>
          <a:p>
            <a:fld id="{3144B24B-BAB1-431A-82C6-36E096187F5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8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2400">
          <a:solidFill>
            <a:schemeClr val="tx1"/>
          </a:solidFill>
          <a:latin typeface="+mn-lt"/>
          <a:ea typeface="+mn-ea"/>
          <a:cs typeface="+mn-cs"/>
        </a:defRPr>
      </a:lvl1pPr>
      <a:lvl2pPr marL="478763" indent="-194416" algn="l" rtl="0" eaLnBrk="1" fontAlgn="base" hangingPunct="1">
        <a:spcBef>
          <a:spcPct val="20000"/>
        </a:spcBef>
        <a:spcAft>
          <a:spcPct val="0"/>
        </a:spcAft>
        <a:buChar char="–"/>
        <a:defRPr sz="2000">
          <a:solidFill>
            <a:schemeClr val="tx1"/>
          </a:solidFill>
          <a:latin typeface="+mn-lt"/>
        </a:defRPr>
      </a:lvl2pPr>
      <a:lvl3pPr marL="711530" indent="-137548" algn="l" rtl="0" eaLnBrk="1" fontAlgn="base" hangingPunct="1">
        <a:spcBef>
          <a:spcPct val="15000"/>
        </a:spcBef>
        <a:spcAft>
          <a:spcPct val="0"/>
        </a:spcAft>
        <a:buChar char="•"/>
        <a:defRPr sz="2000">
          <a:solidFill>
            <a:schemeClr val="tx1"/>
          </a:solidFill>
          <a:latin typeface="+mn-lt"/>
        </a:defRPr>
      </a:lvl3pPr>
      <a:lvl4pPr marL="1001168" indent="-194416" algn="l" rtl="0" eaLnBrk="1" fontAlgn="base" hangingPunct="1">
        <a:spcBef>
          <a:spcPct val="5000"/>
        </a:spcBef>
        <a:spcAft>
          <a:spcPct val="0"/>
        </a:spcAft>
        <a:buChar char="–"/>
        <a:defRPr sz="2000">
          <a:solidFill>
            <a:schemeClr val="tx1"/>
          </a:solidFill>
          <a:latin typeface="+mn-lt"/>
        </a:defRPr>
      </a:lvl4pPr>
      <a:lvl5pPr marL="1240546" indent="-144163" algn="l" rtl="0" eaLnBrk="1" fontAlgn="base" hangingPunct="1">
        <a:spcBef>
          <a:spcPct val="0"/>
        </a:spcBef>
        <a:spcAft>
          <a:spcPct val="0"/>
        </a:spcAft>
        <a:buChar char="»"/>
        <a:defRPr sz="20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1775" y="107168"/>
            <a:ext cx="8458200" cy="610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8" tIns="45702" rIns="91398" bIns="4570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82" y="794153"/>
            <a:ext cx="8467725" cy="370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8" tIns="45702" rIns="91398" bIns="4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Slide Number Placeholder 5"/>
          <p:cNvSpPr>
            <a:spLocks noGrp="1"/>
          </p:cNvSpPr>
          <p:nvPr>
            <p:ph type="sldNum" sz="quarter" idx="4"/>
          </p:nvPr>
        </p:nvSpPr>
        <p:spPr>
          <a:xfrm>
            <a:off x="7019710" y="4799994"/>
            <a:ext cx="2133600" cy="273844"/>
          </a:xfrm>
          <a:prstGeom prst="rect">
            <a:avLst/>
          </a:prstGeom>
        </p:spPr>
        <p:txBody>
          <a:bodyPr vert="horz" lIns="91440" tIns="45720" rIns="91440" bIns="45720" rtlCol="0" anchor="ctr"/>
          <a:lstStyle>
            <a:lvl1pPr algn="r">
              <a:defRPr sz="900">
                <a:solidFill>
                  <a:schemeClr val="tx1">
                    <a:tint val="75000"/>
                  </a:schemeClr>
                </a:solidFill>
                <a:latin typeface="Arial"/>
                <a:cs typeface="Arial"/>
              </a:defRPr>
            </a:lvl1pPr>
          </a:lstStyle>
          <a:p>
            <a:fld id="{0892281B-189C-DD44-8CCD-1176BC153EB5}" type="slidenum">
              <a:rPr lang="en-US" smtClean="0">
                <a:solidFill>
                  <a:srgbClr val="000000">
                    <a:tint val="75000"/>
                  </a:srgbClr>
                </a:solidFill>
              </a:rPr>
              <a:pPr/>
              <a:t>‹#›</a:t>
            </a:fld>
            <a:endParaRPr lang="en-US" dirty="0">
              <a:solidFill>
                <a:srgbClr val="000000">
                  <a:tint val="75000"/>
                </a:srgbClr>
              </a:solidFill>
            </a:endParaRPr>
          </a:p>
        </p:txBody>
      </p:sp>
      <p:grpSp>
        <p:nvGrpSpPr>
          <p:cNvPr id="15" name="Group 14"/>
          <p:cNvGrpSpPr/>
          <p:nvPr userDrawn="1"/>
        </p:nvGrpSpPr>
        <p:grpSpPr>
          <a:xfrm>
            <a:off x="-34800" y="4654430"/>
            <a:ext cx="8874108" cy="352110"/>
            <a:chOff x="-7620" y="6323077"/>
            <a:chExt cx="8814816" cy="466344"/>
          </a:xfrm>
        </p:grpSpPr>
        <p:cxnSp>
          <p:nvCxnSpPr>
            <p:cNvPr id="16" name="Straight Connector 15"/>
            <p:cNvCxnSpPr/>
            <p:nvPr userDrawn="1"/>
          </p:nvCxnSpPr>
          <p:spPr>
            <a:xfrm>
              <a:off x="-7620" y="678942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7620" y="6324600"/>
              <a:ext cx="8814816"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userDrawn="1"/>
          </p:nvCxnSpPr>
          <p:spPr>
            <a:xfrm rot="16200000">
              <a:off x="8571262" y="6556249"/>
              <a:ext cx="466344" cy="0"/>
            </a:xfrm>
            <a:prstGeom prst="line">
              <a:avLst/>
            </a:prstGeom>
            <a:ln w="3175" cmpd="sng">
              <a:solidFill>
                <a:srgbClr val="000000"/>
              </a:solidFill>
            </a:ln>
          </p:spPr>
          <p:style>
            <a:lnRef idx="1">
              <a:schemeClr val="accent2"/>
            </a:lnRef>
            <a:fillRef idx="0">
              <a:schemeClr val="accent2"/>
            </a:fillRef>
            <a:effectRef idx="0">
              <a:schemeClr val="accent2"/>
            </a:effectRef>
            <a:fontRef idx="minor">
              <a:schemeClr val="tx1"/>
            </a:fontRef>
          </p:style>
        </p:cxnSp>
      </p:grpSp>
      <p:pic>
        <p:nvPicPr>
          <p:cNvPr id="19" name="Picture 18" descr="ti_logo_powerpoint_1_line.png"/>
          <p:cNvPicPr>
            <a:picLocks noChangeAspect="1"/>
          </p:cNvPicPr>
          <p:nvPr userDrawn="1"/>
        </p:nvPicPr>
        <p:blipFill>
          <a:blip r:embed="rId8" cstate="print"/>
          <a:stretch>
            <a:fillRect/>
          </a:stretch>
        </p:blipFill>
        <p:spPr>
          <a:xfrm>
            <a:off x="6974742" y="4753672"/>
            <a:ext cx="1572613" cy="194339"/>
          </a:xfrm>
          <a:prstGeom prst="rect">
            <a:avLst/>
          </a:prstGeom>
        </p:spPr>
      </p:pic>
      <p:sp>
        <p:nvSpPr>
          <p:cNvPr id="20" name="Text Box 31"/>
          <p:cNvSpPr txBox="1">
            <a:spLocks noChangeArrowheads="1"/>
          </p:cNvSpPr>
          <p:nvPr userDrawn="1"/>
        </p:nvSpPr>
        <p:spPr bwMode="auto">
          <a:xfrm>
            <a:off x="457200" y="4745016"/>
            <a:ext cx="2533650" cy="215440"/>
          </a:xfrm>
          <a:prstGeom prst="rect">
            <a:avLst/>
          </a:prstGeom>
          <a:noFill/>
          <a:ln w="9525">
            <a:noFill/>
            <a:miter lim="800000"/>
            <a:headEnd/>
            <a:tailEnd/>
          </a:ln>
          <a:effectLst/>
        </p:spPr>
        <p:txBody>
          <a:bodyPr lIns="91435" tIns="45718" rIns="91435" bIns="45718">
            <a:spAutoFit/>
          </a:bodyPr>
          <a:lstStyle/>
          <a:p>
            <a:pPr defTabSz="914354">
              <a:spcBef>
                <a:spcPct val="50000"/>
              </a:spcBef>
              <a:defRPr/>
            </a:pPr>
            <a:r>
              <a:rPr lang="en-US" sz="800" dirty="0" smtClean="0">
                <a:solidFill>
                  <a:srgbClr val="000000"/>
                </a:solidFill>
                <a:latin typeface="Arial"/>
                <a:cs typeface="Arial"/>
              </a:rPr>
              <a:t>TI CONFIDENTIAL</a:t>
            </a:r>
            <a:endParaRPr lang="en-US" sz="800" dirty="0">
              <a:solidFill>
                <a:srgbClr val="000000"/>
              </a:solidFill>
              <a:latin typeface="Arial"/>
              <a:cs typeface="Arial"/>
            </a:endParaRPr>
          </a:p>
        </p:txBody>
      </p:sp>
    </p:spTree>
    <p:extLst>
      <p:ext uri="{BB962C8B-B14F-4D97-AF65-F5344CB8AC3E}">
        <p14:creationId xmlns:p14="http://schemas.microsoft.com/office/powerpoint/2010/main" val="142615354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98" algn="l" rtl="0" fontAlgn="base">
        <a:lnSpc>
          <a:spcPct val="85000"/>
        </a:lnSpc>
        <a:spcBef>
          <a:spcPct val="0"/>
        </a:spcBef>
        <a:spcAft>
          <a:spcPct val="0"/>
        </a:spcAft>
        <a:defRPr sz="3200" b="1">
          <a:solidFill>
            <a:srgbClr val="FF0000"/>
          </a:solidFill>
          <a:latin typeface="Arial" charset="0"/>
        </a:defRPr>
      </a:lvl6pPr>
      <a:lvl7pPr marL="913997" algn="l" rtl="0" fontAlgn="base">
        <a:lnSpc>
          <a:spcPct val="85000"/>
        </a:lnSpc>
        <a:spcBef>
          <a:spcPct val="0"/>
        </a:spcBef>
        <a:spcAft>
          <a:spcPct val="0"/>
        </a:spcAft>
        <a:defRPr sz="3200" b="1">
          <a:solidFill>
            <a:srgbClr val="FF0000"/>
          </a:solidFill>
          <a:latin typeface="Arial" charset="0"/>
        </a:defRPr>
      </a:lvl7pPr>
      <a:lvl8pPr marL="1370995" algn="l" rtl="0" fontAlgn="base">
        <a:lnSpc>
          <a:spcPct val="85000"/>
        </a:lnSpc>
        <a:spcBef>
          <a:spcPct val="0"/>
        </a:spcBef>
        <a:spcAft>
          <a:spcPct val="0"/>
        </a:spcAft>
        <a:defRPr sz="3200" b="1">
          <a:solidFill>
            <a:srgbClr val="FF0000"/>
          </a:solidFill>
          <a:latin typeface="Arial" charset="0"/>
        </a:defRPr>
      </a:lvl8pPr>
      <a:lvl9pPr marL="1827997" algn="l" rtl="0" fontAlgn="base">
        <a:lnSpc>
          <a:spcPct val="85000"/>
        </a:lnSpc>
        <a:spcBef>
          <a:spcPct val="0"/>
        </a:spcBef>
        <a:spcAft>
          <a:spcPct val="0"/>
        </a:spcAft>
        <a:defRPr sz="3200" b="1">
          <a:solidFill>
            <a:srgbClr val="FF0000"/>
          </a:solidFill>
          <a:latin typeface="Arial" charset="0"/>
        </a:defRPr>
      </a:lvl9pPr>
    </p:titleStyle>
    <p:bodyStyle>
      <a:lvl1pPr marL="226914" indent="-226914" algn="l" rtl="0" eaLnBrk="0" fontAlgn="base" hangingPunct="0">
        <a:spcBef>
          <a:spcPts val="800"/>
        </a:spcBef>
        <a:spcAft>
          <a:spcPct val="0"/>
        </a:spcAft>
        <a:buChar char="•"/>
        <a:defRPr sz="2000">
          <a:solidFill>
            <a:schemeClr val="tx1"/>
          </a:solidFill>
          <a:latin typeface="+mn-lt"/>
          <a:ea typeface="+mn-ea"/>
          <a:cs typeface="+mn-cs"/>
        </a:defRPr>
      </a:lvl1pPr>
      <a:lvl2pPr marL="574422" indent="-233257" algn="l" rtl="0" eaLnBrk="0" fontAlgn="base" hangingPunct="0">
        <a:spcBef>
          <a:spcPct val="20000"/>
        </a:spcBef>
        <a:spcAft>
          <a:spcPct val="0"/>
        </a:spcAft>
        <a:buChar char="–"/>
        <a:defRPr>
          <a:solidFill>
            <a:schemeClr val="tx1"/>
          </a:solidFill>
          <a:latin typeface="+mn-lt"/>
        </a:defRPr>
      </a:lvl2pPr>
      <a:lvl3pPr marL="853701" indent="-165027" algn="l" rtl="0" eaLnBrk="0" fontAlgn="base" hangingPunct="0">
        <a:spcBef>
          <a:spcPct val="15000"/>
        </a:spcBef>
        <a:spcAft>
          <a:spcPct val="0"/>
        </a:spcAft>
        <a:buChar char="•"/>
        <a:defRPr>
          <a:solidFill>
            <a:schemeClr val="tx1"/>
          </a:solidFill>
          <a:latin typeface="+mn-lt"/>
        </a:defRPr>
      </a:lvl3pPr>
      <a:lvl4pPr marL="1201210" indent="-233257" algn="l" rtl="0" eaLnBrk="0" fontAlgn="base" hangingPunct="0">
        <a:spcBef>
          <a:spcPct val="5000"/>
        </a:spcBef>
        <a:spcAft>
          <a:spcPct val="0"/>
        </a:spcAft>
        <a:buChar char="–"/>
        <a:defRPr>
          <a:solidFill>
            <a:schemeClr val="tx1"/>
          </a:solidFill>
          <a:latin typeface="+mn-lt"/>
        </a:defRPr>
      </a:lvl4pPr>
      <a:lvl5pPr marL="1488415" indent="-172961" algn="l" rtl="0" eaLnBrk="0" fontAlgn="base" hangingPunct="0">
        <a:spcBef>
          <a:spcPct val="0"/>
        </a:spcBef>
        <a:spcAft>
          <a:spcPct val="0"/>
        </a:spcAft>
        <a:buChar char="»"/>
        <a:defRPr>
          <a:solidFill>
            <a:schemeClr val="tx1"/>
          </a:solidFill>
          <a:latin typeface="+mn-lt"/>
        </a:defRPr>
      </a:lvl5pPr>
      <a:lvl6pPr marL="1945418" indent="-172961" algn="l" rtl="0" fontAlgn="base">
        <a:spcBef>
          <a:spcPct val="0"/>
        </a:spcBef>
        <a:spcAft>
          <a:spcPct val="0"/>
        </a:spcAft>
        <a:buChar char="»"/>
        <a:defRPr sz="1600">
          <a:solidFill>
            <a:schemeClr val="tx1"/>
          </a:solidFill>
          <a:latin typeface="+mn-lt"/>
        </a:defRPr>
      </a:lvl6pPr>
      <a:lvl7pPr marL="2402419" indent="-172961" algn="l" rtl="0" fontAlgn="base">
        <a:spcBef>
          <a:spcPct val="0"/>
        </a:spcBef>
        <a:spcAft>
          <a:spcPct val="0"/>
        </a:spcAft>
        <a:buChar char="»"/>
        <a:defRPr sz="1600">
          <a:solidFill>
            <a:schemeClr val="tx1"/>
          </a:solidFill>
          <a:latin typeface="+mn-lt"/>
        </a:defRPr>
      </a:lvl7pPr>
      <a:lvl8pPr marL="2859411" indent="-172961" algn="l" rtl="0" fontAlgn="base">
        <a:spcBef>
          <a:spcPct val="0"/>
        </a:spcBef>
        <a:spcAft>
          <a:spcPct val="0"/>
        </a:spcAft>
        <a:buChar char="»"/>
        <a:defRPr sz="1600">
          <a:solidFill>
            <a:schemeClr val="tx1"/>
          </a:solidFill>
          <a:latin typeface="+mn-lt"/>
        </a:defRPr>
      </a:lvl8pPr>
      <a:lvl9pPr marL="3316416" indent="-172961" algn="l" rtl="0" fontAlgn="base">
        <a:spcBef>
          <a:spcPct val="0"/>
        </a:spcBef>
        <a:spcAft>
          <a:spcPct val="0"/>
        </a:spcAft>
        <a:buChar char="»"/>
        <a:defRPr sz="1600">
          <a:solidFill>
            <a:schemeClr val="tx1"/>
          </a:solidFill>
          <a:latin typeface="+mn-lt"/>
        </a:defRPr>
      </a:lvl9pPr>
    </p:bodyStyle>
    <p:otherStyle>
      <a:defPPr>
        <a:defRPr lang="en-US"/>
      </a:defPPr>
      <a:lvl1pPr marL="0" algn="l" defTabSz="913997" rtl="0" eaLnBrk="1" latinLnBrk="0" hangingPunct="1">
        <a:defRPr sz="1800" kern="1200">
          <a:solidFill>
            <a:schemeClr val="tx1"/>
          </a:solidFill>
          <a:latin typeface="+mn-lt"/>
          <a:ea typeface="+mn-ea"/>
          <a:cs typeface="+mn-cs"/>
        </a:defRPr>
      </a:lvl1pPr>
      <a:lvl2pPr marL="456998" algn="l" defTabSz="913997" rtl="0" eaLnBrk="1" latinLnBrk="0" hangingPunct="1">
        <a:defRPr sz="1800" kern="1200">
          <a:solidFill>
            <a:schemeClr val="tx1"/>
          </a:solidFill>
          <a:latin typeface="+mn-lt"/>
          <a:ea typeface="+mn-ea"/>
          <a:cs typeface="+mn-cs"/>
        </a:defRPr>
      </a:lvl2pPr>
      <a:lvl3pPr marL="913997" algn="l" defTabSz="913997" rtl="0" eaLnBrk="1" latinLnBrk="0" hangingPunct="1">
        <a:defRPr sz="1800" kern="1200">
          <a:solidFill>
            <a:schemeClr val="tx1"/>
          </a:solidFill>
          <a:latin typeface="+mn-lt"/>
          <a:ea typeface="+mn-ea"/>
          <a:cs typeface="+mn-cs"/>
        </a:defRPr>
      </a:lvl3pPr>
      <a:lvl4pPr marL="1370995" algn="l" defTabSz="913997" rtl="0" eaLnBrk="1" latinLnBrk="0" hangingPunct="1">
        <a:defRPr sz="1800" kern="1200">
          <a:solidFill>
            <a:schemeClr val="tx1"/>
          </a:solidFill>
          <a:latin typeface="+mn-lt"/>
          <a:ea typeface="+mn-ea"/>
          <a:cs typeface="+mn-cs"/>
        </a:defRPr>
      </a:lvl4pPr>
      <a:lvl5pPr marL="1827997" algn="l" defTabSz="913997" rtl="0" eaLnBrk="1" latinLnBrk="0" hangingPunct="1">
        <a:defRPr sz="1800" kern="1200">
          <a:solidFill>
            <a:schemeClr val="tx1"/>
          </a:solidFill>
          <a:latin typeface="+mn-lt"/>
          <a:ea typeface="+mn-ea"/>
          <a:cs typeface="+mn-cs"/>
        </a:defRPr>
      </a:lvl5pPr>
      <a:lvl6pPr marL="2284997" algn="l" defTabSz="913997" rtl="0" eaLnBrk="1" latinLnBrk="0" hangingPunct="1">
        <a:defRPr sz="1800" kern="1200">
          <a:solidFill>
            <a:schemeClr val="tx1"/>
          </a:solidFill>
          <a:latin typeface="+mn-lt"/>
          <a:ea typeface="+mn-ea"/>
          <a:cs typeface="+mn-cs"/>
        </a:defRPr>
      </a:lvl6pPr>
      <a:lvl7pPr marL="2741990" algn="l" defTabSz="913997" rtl="0" eaLnBrk="1" latinLnBrk="0" hangingPunct="1">
        <a:defRPr sz="1800" kern="1200">
          <a:solidFill>
            <a:schemeClr val="tx1"/>
          </a:solidFill>
          <a:latin typeface="+mn-lt"/>
          <a:ea typeface="+mn-ea"/>
          <a:cs typeface="+mn-cs"/>
        </a:defRPr>
      </a:lvl7pPr>
      <a:lvl8pPr marL="3198992" algn="l" defTabSz="913997" rtl="0" eaLnBrk="1" latinLnBrk="0" hangingPunct="1">
        <a:defRPr sz="1800" kern="1200">
          <a:solidFill>
            <a:schemeClr val="tx1"/>
          </a:solidFill>
          <a:latin typeface="+mn-lt"/>
          <a:ea typeface="+mn-ea"/>
          <a:cs typeface="+mn-cs"/>
        </a:defRPr>
      </a:lvl8pPr>
      <a:lvl9pPr marL="3655992" algn="l" defTabSz="9139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218554" y="3176480"/>
            <a:ext cx="8458200" cy="1213128"/>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spAutoFit/>
          </a:bodyPr>
          <a:lstStyle>
            <a:lvl1pPr marL="0" indent="0" algn="l" rtl="0" eaLnBrk="1" fontAlgn="base" hangingPunct="1">
              <a:spcBef>
                <a:spcPts val="667"/>
              </a:spcBef>
              <a:spcAft>
                <a:spcPct val="0"/>
              </a:spcAft>
              <a:buFontTx/>
              <a:buNone/>
              <a:defRPr sz="2400" b="1">
                <a:solidFill>
                  <a:schemeClr val="tx1"/>
                </a:solidFill>
                <a:latin typeface="+mn-lt"/>
                <a:ea typeface="+mn-ea"/>
                <a:cs typeface="+mn-cs"/>
              </a:defRPr>
            </a:lvl1pPr>
            <a:lvl2pPr marL="478763" indent="-194416" algn="l" rtl="0" eaLnBrk="1" fontAlgn="base" hangingPunct="1">
              <a:spcBef>
                <a:spcPct val="20000"/>
              </a:spcBef>
              <a:spcAft>
                <a:spcPct val="0"/>
              </a:spcAft>
              <a:buChar char="–"/>
              <a:defRPr sz="2000">
                <a:solidFill>
                  <a:schemeClr val="tx1"/>
                </a:solidFill>
                <a:latin typeface="+mn-lt"/>
              </a:defRPr>
            </a:lvl2pPr>
            <a:lvl3pPr marL="711530" indent="-137548" algn="l" rtl="0" eaLnBrk="1" fontAlgn="base" hangingPunct="1">
              <a:spcBef>
                <a:spcPct val="15000"/>
              </a:spcBef>
              <a:spcAft>
                <a:spcPct val="0"/>
              </a:spcAft>
              <a:buChar char="•"/>
              <a:defRPr sz="2000">
                <a:solidFill>
                  <a:schemeClr val="tx1"/>
                </a:solidFill>
                <a:latin typeface="+mn-lt"/>
              </a:defRPr>
            </a:lvl3pPr>
            <a:lvl4pPr marL="1001168" indent="-194416" algn="l" rtl="0" eaLnBrk="1" fontAlgn="base" hangingPunct="1">
              <a:spcBef>
                <a:spcPct val="5000"/>
              </a:spcBef>
              <a:spcAft>
                <a:spcPct val="0"/>
              </a:spcAft>
              <a:buChar char="–"/>
              <a:defRPr sz="2000">
                <a:solidFill>
                  <a:schemeClr val="tx1"/>
                </a:solidFill>
                <a:latin typeface="+mn-lt"/>
              </a:defRPr>
            </a:lvl4pPr>
            <a:lvl5pPr marL="1240546" indent="-144163" algn="l" rtl="0" eaLnBrk="1" fontAlgn="base" hangingPunct="1">
              <a:spcBef>
                <a:spcPct val="0"/>
              </a:spcBef>
              <a:spcAft>
                <a:spcPct val="0"/>
              </a:spcAft>
              <a:buChar char="»"/>
              <a:defRPr sz="20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a:lstStyle>
          <a:p>
            <a:pPr marL="457200" indent="-457200">
              <a:buFontTx/>
              <a:buAutoNum type="arabicPeriod"/>
            </a:pPr>
            <a:endParaRPr lang="en-US" altLang="en-US" sz="1400" kern="0" dirty="0" smtClean="0">
              <a:hlinkClick r:id="rId2" action="ppaction://hlinksldjump"/>
            </a:endParaRPr>
          </a:p>
          <a:p>
            <a:pPr>
              <a:spcBef>
                <a:spcPts val="0"/>
              </a:spcBef>
            </a:pPr>
            <a:r>
              <a:rPr lang="en-US" sz="2000" kern="0" dirty="0" smtClean="0">
                <a:solidFill>
                  <a:schemeClr val="bg1">
                    <a:lumMod val="50000"/>
                  </a:schemeClr>
                </a:solidFill>
              </a:rPr>
              <a:t>Johann Zipperer</a:t>
            </a:r>
          </a:p>
          <a:p>
            <a:pPr>
              <a:spcBef>
                <a:spcPts val="0"/>
              </a:spcBef>
            </a:pPr>
            <a:r>
              <a:rPr lang="en-US" sz="2000" kern="0" dirty="0" smtClean="0">
                <a:solidFill>
                  <a:schemeClr val="bg1">
                    <a:lumMod val="50000"/>
                  </a:schemeClr>
                </a:solidFill>
              </a:rPr>
              <a:t>July 2018</a:t>
            </a:r>
            <a:endParaRPr lang="en-US" sz="2000" kern="0" dirty="0">
              <a:solidFill>
                <a:schemeClr val="bg1">
                  <a:lumMod val="50000"/>
                </a:schemeClr>
              </a:solidFill>
            </a:endParaRPr>
          </a:p>
          <a:p>
            <a:pPr marL="457200" indent="-457200">
              <a:buFontTx/>
              <a:buAutoNum type="arabicPeriod"/>
            </a:pPr>
            <a:endParaRPr lang="en-US" sz="1400" kern="0" dirty="0" smtClean="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srgbClr val="000000"/>
                </a:solidFill>
              </a:rPr>
              <a:pPr/>
              <a:t>1</a:t>
            </a:fld>
            <a:endParaRPr lang="en-US" dirty="0">
              <a:solidFill>
                <a:srgbClr val="000000"/>
              </a:solidFill>
            </a:endParaRPr>
          </a:p>
        </p:txBody>
      </p:sp>
      <p:sp>
        <p:nvSpPr>
          <p:cNvPr id="8" name="Title 1"/>
          <p:cNvSpPr txBox="1">
            <a:spLocks/>
          </p:cNvSpPr>
          <p:nvPr/>
        </p:nvSpPr>
        <p:spPr bwMode="auto">
          <a:xfrm>
            <a:off x="218554" y="1242925"/>
            <a:ext cx="8925446" cy="1725063"/>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spAutoFit/>
          </a:bodyPr>
          <a:lstStyle>
            <a:lvl1pPr algn="l" rtl="0" eaLnBrk="1" fontAlgn="base" hangingPunct="1">
              <a:lnSpc>
                <a:spcPct val="85000"/>
              </a:lnSpc>
              <a:spcBef>
                <a:spcPct val="0"/>
              </a:spcBef>
              <a:spcAft>
                <a:spcPct val="0"/>
              </a:spcAft>
              <a:defRPr sz="33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kern="0" dirty="0" smtClean="0"/>
              <a:t>MSP430FR6989 Engineer’s Note</a:t>
            </a:r>
          </a:p>
          <a:p>
            <a:r>
              <a:rPr lang="en-US" kern="0" dirty="0" smtClean="0"/>
              <a:t/>
            </a:r>
            <a:br>
              <a:rPr lang="en-US" kern="0" dirty="0" smtClean="0"/>
            </a:br>
            <a:r>
              <a:rPr lang="en-US" sz="2800" kern="0" dirty="0" smtClean="0"/>
              <a:t>Enhances Scan Interface on 3LC Sensors;</a:t>
            </a:r>
          </a:p>
          <a:p>
            <a:r>
              <a:rPr lang="en-US" sz="2800" kern="0" dirty="0" smtClean="0"/>
              <a:t>Error types, Signal patterns, State machines…</a:t>
            </a:r>
            <a:endParaRPr lang="en-US" sz="3200" kern="0" dirty="0"/>
          </a:p>
        </p:txBody>
      </p:sp>
    </p:spTree>
    <p:extLst>
      <p:ext uri="{BB962C8B-B14F-4D97-AF65-F5344CB8AC3E}">
        <p14:creationId xmlns:p14="http://schemas.microsoft.com/office/powerpoint/2010/main" val="993056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10</a:t>
            </a:fld>
            <a:endParaRPr lang="en-US" dirty="0">
              <a:solidFill>
                <a:prstClr val="black"/>
              </a:solidFill>
            </a:endParaRPr>
          </a:p>
        </p:txBody>
      </p:sp>
      <p:sp>
        <p:nvSpPr>
          <p:cNvPr id="5" name="Title 1"/>
          <p:cNvSpPr>
            <a:spLocks noGrp="1"/>
          </p:cNvSpPr>
          <p:nvPr>
            <p:ph type="title"/>
          </p:nvPr>
        </p:nvSpPr>
        <p:spPr>
          <a:xfrm>
            <a:off x="345009" y="148735"/>
            <a:ext cx="8458200" cy="740265"/>
          </a:xfrm>
        </p:spPr>
        <p:txBody>
          <a:bodyPr/>
          <a:lstStyle/>
          <a:p>
            <a:r>
              <a:rPr lang="en-US" dirty="0" smtClean="0"/>
              <a:t>2LC Alternate State machine as of EVM demo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90771352"/>
              </p:ext>
            </p:extLst>
          </p:nvPr>
        </p:nvGraphicFramePr>
        <p:xfrm>
          <a:off x="4237039" y="730251"/>
          <a:ext cx="3706811" cy="2632632"/>
        </p:xfrm>
        <a:graphic>
          <a:graphicData uri="http://schemas.openxmlformats.org/drawingml/2006/table">
            <a:tbl>
              <a:tblPr/>
              <a:tblGrid>
                <a:gridCol w="558664"/>
                <a:gridCol w="483168"/>
                <a:gridCol w="128342"/>
                <a:gridCol w="128342"/>
                <a:gridCol w="128342"/>
                <a:gridCol w="128342"/>
                <a:gridCol w="128342"/>
                <a:gridCol w="128342"/>
                <a:gridCol w="128342"/>
                <a:gridCol w="128342"/>
                <a:gridCol w="671907"/>
                <a:gridCol w="483168"/>
                <a:gridCol w="483168"/>
              </a:tblGrid>
              <a:tr h="141592">
                <a:tc gridSpan="13">
                  <a:txBody>
                    <a:bodyPr/>
                    <a:lstStyle/>
                    <a:p>
                      <a:pPr algn="l" fontAlgn="b"/>
                      <a:r>
                        <a:rPr lang="en-US" sz="900" b="1" i="0" u="none" strike="noStrike" dirty="0">
                          <a:solidFill>
                            <a:srgbClr val="000000"/>
                          </a:solidFill>
                          <a:effectLst/>
                          <a:latin typeface="Calibri"/>
                        </a:rPr>
                        <a:t>FR6989 EVM example commented out</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6873">
                <a:tc>
                  <a:txBody>
                    <a:bodyPr/>
                    <a:lstStyle/>
                    <a:p>
                      <a:pPr algn="l" fontAlgn="b"/>
                      <a:r>
                        <a:rPr lang="en-US" sz="900" b="1" i="0" u="none" strike="noStrike">
                          <a:solidFill>
                            <a:srgbClr val="000000"/>
                          </a:solidFill>
                          <a:effectLst/>
                          <a:latin typeface="Calibri"/>
                        </a:rPr>
                        <a:t>for..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b"/>
                      <a:r>
                        <a:rPr lang="en-US" sz="900" b="1" i="0" u="none" strike="noStrike">
                          <a:solidFill>
                            <a:srgbClr val="000000"/>
                          </a:solidFill>
                          <a:effectLst/>
                          <a:latin typeface="Calibri"/>
                        </a:rPr>
                        <a:t>ESIPSM.ESIV2SEL=1 &amp; ESIQ6EN=0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592">
                <a:tc>
                  <a:txBody>
                    <a:bodyPr/>
                    <a:lstStyle/>
                    <a:p>
                      <a:pPr algn="l" fontAlgn="b"/>
                      <a:r>
                        <a:rPr lang="en-US" sz="900" b="1" i="0" u="none" strike="noStrike">
                          <a:solidFill>
                            <a:srgbClr val="000000"/>
                          </a:solidFill>
                          <a:effectLst/>
                          <a:latin typeface="Calibri"/>
                        </a:rPr>
                        <a:t>Data[hex]</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a:rPr>
                        <a:t>St.Tr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
                      <a:r>
                        <a:rPr lang="en-US" sz="900" b="1" i="0" u="none" strike="noStrike">
                          <a:solidFill>
                            <a:srgbClr val="000000"/>
                          </a:solidFill>
                          <a:effectLst/>
                          <a:latin typeface="Calibri"/>
                        </a:rPr>
                        <a:t>Data [bin] [7..0]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a:solidFill>
                            <a:srgbClr val="000000"/>
                          </a:solidFill>
                          <a:effectLst/>
                          <a:latin typeface="Calibri"/>
                        </a:rPr>
                        <a:t>Tr.=&gt;next 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a:rPr>
                        <a:t>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a:rPr>
                        <a:t>Why</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A6A6A6"/>
                          </a:solidFill>
                          <a:effectLst/>
                          <a:latin typeface="Calibri"/>
                        </a:rPr>
                        <a:t>00=&gt;S0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static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01=&gt;S1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right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0x4C,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S0.10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10=&gt;S2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left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592">
                <a:tc>
                  <a:txBody>
                    <a:bodyPr/>
                    <a:lstStyle/>
                    <a:p>
                      <a:pPr algn="ctr" fontAlgn="ctr"/>
                      <a:r>
                        <a:rPr lang="en-US" sz="900" b="0" i="0" u="none" strike="noStrike">
                          <a:solidFill>
                            <a:srgbClr val="000000"/>
                          </a:solidFill>
                          <a:effectLst/>
                          <a:latin typeface="Calibri"/>
                        </a:rPr>
                        <a:t> 0x89,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S0.11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11=&gt;S3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cross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0x44,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00=&gt;S0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left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S1.01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A6A6A6"/>
                          </a:solidFill>
                          <a:effectLst/>
                          <a:latin typeface="Calibri"/>
                        </a:rPr>
                        <a:t>01=&gt;S1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static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S1.10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10=&gt;S2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cross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592">
                <a:tc>
                  <a:txBody>
                    <a:bodyPr/>
                    <a:lstStyle/>
                    <a:p>
                      <a:pPr algn="ctr" fontAlgn="ctr"/>
                      <a:r>
                        <a:rPr lang="en-US" sz="900" b="0" i="0" u="none" strike="noStrike">
                          <a:solidFill>
                            <a:srgbClr val="000000"/>
                          </a:solidFill>
                          <a:effectLst/>
                          <a:latin typeface="Calibri"/>
                        </a:rPr>
                        <a:t> 0x4B,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S1.11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11=&gt;S3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right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00=&gt;S0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right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S2.01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01=&gt;S1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cross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S2.10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A6A6A6"/>
                          </a:solidFill>
                          <a:effectLst/>
                          <a:latin typeface="Calibri"/>
                        </a:rPr>
                        <a:t>10=&gt;S2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static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592">
                <a:tc>
                  <a:txBody>
                    <a:bodyPr/>
                    <a:lstStyle/>
                    <a:p>
                      <a:pPr algn="ctr" fontAlgn="ctr"/>
                      <a:r>
                        <a:rPr lang="en-US" sz="900" b="0" i="0" u="none" strike="noStrike">
                          <a:solidFill>
                            <a:srgbClr val="000000"/>
                          </a:solidFill>
                          <a:effectLst/>
                          <a:latin typeface="Calibri"/>
                        </a:rPr>
                        <a:t> 0x4D,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S2.11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11=&gt;S3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left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00=&gt;S0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cross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0x45,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01=&gt;S1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left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873">
                <a:tc>
                  <a:txBody>
                    <a:bodyPr/>
                    <a:lstStyle/>
                    <a:p>
                      <a:pPr algn="ctr" fontAlgn="ctr"/>
                      <a:r>
                        <a:rPr lang="en-US" sz="900" b="0" i="0" u="none" strike="noStrike">
                          <a:solidFill>
                            <a:srgbClr val="000000"/>
                          </a:solidFill>
                          <a:effectLst/>
                          <a:latin typeface="Calibri"/>
                        </a:rPr>
                        <a:t> 0x4A,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000000"/>
                          </a:solidFill>
                          <a:effectLst/>
                          <a:latin typeface="Calibri"/>
                        </a:rPr>
                        <a:t>10=&gt;S2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+;I6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right turn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592">
                <a:tc>
                  <a:txBody>
                    <a:bodyPr/>
                    <a:lstStyle/>
                    <a:p>
                      <a:pPr algn="ctr" fontAlgn="ctr"/>
                      <a:r>
                        <a:rPr lang="en-US" sz="900" b="0" i="0" u="none" strike="noStrike">
                          <a:solidFill>
                            <a:srgbClr val="000000"/>
                          </a:solidFill>
                          <a:effectLst/>
                          <a:latin typeface="Calibri"/>
                        </a:rPr>
                        <a:t> 0x09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900" b="0" i="0" u="none" strike="noStrike">
                          <a:solidFill>
                            <a:srgbClr val="A6A6A6"/>
                          </a:solidFill>
                          <a:effectLst/>
                          <a:latin typeface="Calibri"/>
                        </a:rPr>
                        <a:t>11=&gt;S3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Calibri"/>
                        </a:rPr>
                        <a:t>static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663" y="815975"/>
            <a:ext cx="2533650"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18" y="2524125"/>
            <a:ext cx="12065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387600" y="3447473"/>
            <a:ext cx="6394450" cy="1169551"/>
          </a:xfrm>
          <a:prstGeom prst="rect">
            <a:avLst/>
          </a:prstGeom>
          <a:noFill/>
        </p:spPr>
        <p:txBody>
          <a:bodyPr wrap="square" rtlCol="0">
            <a:spAutoFit/>
          </a:bodyPr>
          <a:lstStyle/>
          <a:p>
            <a:r>
              <a:rPr lang="en-US" sz="1400" dirty="0" smtClean="0"/>
              <a:t>The state machine here indicates rotation in both directions via Bit6 interrupt.</a:t>
            </a:r>
          </a:p>
          <a:p>
            <a:endParaRPr lang="en-US" sz="1400" dirty="0" smtClean="0"/>
          </a:p>
          <a:p>
            <a:r>
              <a:rPr lang="en-US" sz="1400" b="1" dirty="0" smtClean="0"/>
              <a:t>Note!: </a:t>
            </a:r>
            <a:r>
              <a:rPr lang="en-US" sz="1400" dirty="0" smtClean="0"/>
              <a:t>Bit6 as successful motion detection and</a:t>
            </a:r>
          </a:p>
          <a:p>
            <a:r>
              <a:rPr lang="en-US" sz="1400" dirty="0"/>
              <a:t> </a:t>
            </a:r>
            <a:r>
              <a:rPr lang="en-US" sz="1400" dirty="0" smtClean="0"/>
              <a:t>          Bit7 as error indication come exclusive from each other</a:t>
            </a:r>
          </a:p>
          <a:p>
            <a:r>
              <a:rPr lang="en-US" sz="1400" dirty="0" smtClean="0"/>
              <a:t>           Using Bit6 and Bit7 as vector would allow an 3</a:t>
            </a:r>
            <a:r>
              <a:rPr lang="en-US" sz="1400" baseline="30000" dirty="0" smtClean="0"/>
              <a:t>rd</a:t>
            </a:r>
            <a:r>
              <a:rPr lang="en-US" sz="1400" dirty="0" smtClean="0"/>
              <a:t> interrupt event !!!</a:t>
            </a:r>
            <a:endParaRPr lang="en-US" sz="1400" dirty="0"/>
          </a:p>
        </p:txBody>
      </p:sp>
    </p:spTree>
    <p:extLst>
      <p:ext uri="{BB962C8B-B14F-4D97-AF65-F5344CB8AC3E}">
        <p14:creationId xmlns:p14="http://schemas.microsoft.com/office/powerpoint/2010/main" val="185965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3LC vs. 2LC Systems</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11</a:t>
            </a:fld>
            <a:endParaRPr lang="en-US"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539434"/>
            <a:ext cx="977900" cy="84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433740"/>
            <a:ext cx="977900" cy="84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350" y="2407503"/>
            <a:ext cx="977900" cy="86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478213"/>
            <a:ext cx="977900" cy="848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64883" y="610450"/>
            <a:ext cx="952500" cy="461665"/>
          </a:xfrm>
          <a:prstGeom prst="rect">
            <a:avLst/>
          </a:prstGeom>
          <a:noFill/>
        </p:spPr>
        <p:txBody>
          <a:bodyPr wrap="square" rtlCol="0">
            <a:spAutoFit/>
          </a:bodyPr>
          <a:lstStyle/>
          <a:p>
            <a:r>
              <a:rPr lang="en-US" sz="1200" dirty="0" smtClean="0"/>
              <a:t>(1)</a:t>
            </a:r>
          </a:p>
          <a:p>
            <a:r>
              <a:rPr lang="en-US" sz="1200" dirty="0" smtClean="0"/>
              <a:t>perfect</a:t>
            </a:r>
            <a:endParaRPr lang="en-US" sz="1200" dirty="0"/>
          </a:p>
        </p:txBody>
      </p:sp>
      <p:sp>
        <p:nvSpPr>
          <p:cNvPr id="14" name="TextBox 13"/>
          <p:cNvSpPr txBox="1"/>
          <p:nvPr/>
        </p:nvSpPr>
        <p:spPr>
          <a:xfrm>
            <a:off x="907733" y="1557554"/>
            <a:ext cx="1077594" cy="461665"/>
          </a:xfrm>
          <a:prstGeom prst="rect">
            <a:avLst/>
          </a:prstGeom>
          <a:noFill/>
        </p:spPr>
        <p:txBody>
          <a:bodyPr wrap="square" rtlCol="0">
            <a:spAutoFit/>
          </a:bodyPr>
          <a:lstStyle/>
          <a:p>
            <a:r>
              <a:rPr lang="en-US" sz="1200" dirty="0" smtClean="0"/>
              <a:t>(2) variable distance</a:t>
            </a:r>
            <a:endParaRPr lang="en-US" sz="1200" dirty="0"/>
          </a:p>
        </p:txBody>
      </p:sp>
      <p:sp>
        <p:nvSpPr>
          <p:cNvPr id="15" name="TextBox 14"/>
          <p:cNvSpPr txBox="1"/>
          <p:nvPr/>
        </p:nvSpPr>
        <p:spPr>
          <a:xfrm>
            <a:off x="939483" y="2517378"/>
            <a:ext cx="1318894" cy="461665"/>
          </a:xfrm>
          <a:prstGeom prst="rect">
            <a:avLst/>
          </a:prstGeom>
          <a:noFill/>
        </p:spPr>
        <p:txBody>
          <a:bodyPr wrap="square" rtlCol="0">
            <a:spAutoFit/>
          </a:bodyPr>
          <a:lstStyle/>
          <a:p>
            <a:r>
              <a:rPr lang="en-US" sz="1200" dirty="0" smtClean="0"/>
              <a:t>(3) angular misalignment</a:t>
            </a:r>
            <a:endParaRPr lang="en-US" sz="1200" dirty="0"/>
          </a:p>
        </p:txBody>
      </p:sp>
      <p:sp>
        <p:nvSpPr>
          <p:cNvPr id="16" name="TextBox 15"/>
          <p:cNvSpPr txBox="1"/>
          <p:nvPr/>
        </p:nvSpPr>
        <p:spPr>
          <a:xfrm>
            <a:off x="926783" y="3563540"/>
            <a:ext cx="1318894" cy="461665"/>
          </a:xfrm>
          <a:prstGeom prst="rect">
            <a:avLst/>
          </a:prstGeom>
          <a:noFill/>
        </p:spPr>
        <p:txBody>
          <a:bodyPr wrap="square" rtlCol="0">
            <a:spAutoFit/>
          </a:bodyPr>
          <a:lstStyle/>
          <a:p>
            <a:r>
              <a:rPr lang="en-US" sz="1200" dirty="0" smtClean="0"/>
              <a:t>(4) axial misalignment</a:t>
            </a:r>
            <a:endParaRPr lang="en-US" sz="1200" dirty="0"/>
          </a:p>
        </p:txBody>
      </p:sp>
      <p:sp>
        <p:nvSpPr>
          <p:cNvPr id="5" name="TextBox 4"/>
          <p:cNvSpPr txBox="1"/>
          <p:nvPr/>
        </p:nvSpPr>
        <p:spPr>
          <a:xfrm>
            <a:off x="1917382" y="530344"/>
            <a:ext cx="7036117" cy="4616648"/>
          </a:xfrm>
          <a:prstGeom prst="rect">
            <a:avLst/>
          </a:prstGeom>
          <a:noFill/>
        </p:spPr>
        <p:txBody>
          <a:bodyPr wrap="square" rtlCol="0">
            <a:spAutoFit/>
          </a:bodyPr>
          <a:lstStyle/>
          <a:p>
            <a:r>
              <a:rPr lang="en-US" sz="1400" dirty="0" smtClean="0"/>
              <a:t>3LC systems are used for two main purposes</a:t>
            </a:r>
          </a:p>
          <a:p>
            <a:pPr marL="285750" indent="-285750">
              <a:buFontTx/>
              <a:buChar char="-"/>
            </a:pPr>
            <a:r>
              <a:rPr lang="en-US" sz="1400" dirty="0"/>
              <a:t>f</a:t>
            </a:r>
            <a:r>
              <a:rPr lang="en-US" sz="1400" dirty="0" smtClean="0"/>
              <a:t>iner angular resolution here 60deg vs. 90deg</a:t>
            </a:r>
          </a:p>
          <a:p>
            <a:pPr marL="285750" indent="-285750">
              <a:buFontTx/>
              <a:buChar char="-"/>
            </a:pPr>
            <a:r>
              <a:rPr lang="en-US" sz="1400" dirty="0"/>
              <a:t>h</a:t>
            </a:r>
            <a:r>
              <a:rPr lang="en-US" sz="1400" dirty="0" smtClean="0"/>
              <a:t>igher sensitivity; therefore larger distances possible between wheel &amp; coils</a:t>
            </a:r>
          </a:p>
          <a:p>
            <a:pPr marL="285750" indent="-285750">
              <a:buFontTx/>
              <a:buChar char="-"/>
            </a:pPr>
            <a:r>
              <a:rPr lang="en-US" sz="1400" dirty="0" smtClean="0"/>
              <a:t>Higher dynamic range when using advanced state machines like bi-modal</a:t>
            </a:r>
          </a:p>
          <a:p>
            <a:r>
              <a:rPr lang="en-US" sz="1400" dirty="0"/>
              <a:t> </a:t>
            </a:r>
            <a:r>
              <a:rPr lang="en-US" sz="1400" dirty="0" smtClean="0"/>
              <a:t>     or with observers/predictors</a:t>
            </a:r>
          </a:p>
          <a:p>
            <a:endParaRPr lang="en-US" sz="1400" dirty="0"/>
          </a:p>
          <a:p>
            <a:r>
              <a:rPr lang="en-US" sz="1400" dirty="0" smtClean="0"/>
              <a:t>In general the same signal pattern problems are can be show as with 2LC systems.</a:t>
            </a:r>
          </a:p>
          <a:p>
            <a:endParaRPr lang="en-US" sz="1400" dirty="0"/>
          </a:p>
          <a:p>
            <a:r>
              <a:rPr lang="en-US" sz="1400" dirty="0" smtClean="0"/>
              <a:t>Analyzing the signal patterns reveals that different type of sequences can be </a:t>
            </a:r>
            <a:r>
              <a:rPr lang="en-US" sz="1400" dirty="0"/>
              <a:t>u</a:t>
            </a:r>
            <a:r>
              <a:rPr lang="en-US" sz="1400" dirty="0" smtClean="0"/>
              <a:t>sed to decode rotation and direction…</a:t>
            </a:r>
          </a:p>
          <a:p>
            <a:r>
              <a:rPr lang="en-US" sz="1400" dirty="0" smtClean="0"/>
              <a:t>In case (B) and (C) a simple state machine can be used with 120deg angular resolution (good for relative reading strengths 7.5% - 25% )</a:t>
            </a:r>
          </a:p>
          <a:p>
            <a:r>
              <a:rPr lang="en-US" sz="1400" dirty="0" smtClean="0"/>
              <a:t>Cases (G) and (H) allow a 60deg angular resolution (here for relative reading strength of 40-60%)</a:t>
            </a:r>
          </a:p>
          <a:p>
            <a:r>
              <a:rPr lang="en-US" sz="1400" dirty="0" smtClean="0"/>
              <a:t>Cases (M) and (N) are theoretically possible with 120deg angular resolution; such large signals are rather exotic cases and are not further considered. The corresponding state machine would look similar as the one for cases (B) and (C)…</a:t>
            </a:r>
          </a:p>
          <a:p>
            <a:r>
              <a:rPr lang="en-US" sz="1400" dirty="0" smtClean="0"/>
              <a:t>A wide range state machine that combines for (B,C) and (G,H) would allow a relative reading strength from 7.5%... 60% at an angular resolution of 120deg.  </a:t>
            </a:r>
          </a:p>
          <a:p>
            <a:endParaRPr lang="en-US" sz="1400" dirty="0"/>
          </a:p>
          <a:p>
            <a:endParaRPr lang="en-US" sz="1400" dirty="0"/>
          </a:p>
        </p:txBody>
      </p:sp>
    </p:spTree>
    <p:extLst>
      <p:ext uri="{BB962C8B-B14F-4D97-AF65-F5344CB8AC3E}">
        <p14:creationId xmlns:p14="http://schemas.microsoft.com/office/powerpoint/2010/main" val="313947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LC Sensor State Machine Signal Pattern</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12</a:t>
            </a:fld>
            <a:endParaRPr lang="en-US" dirty="0">
              <a:solidFill>
                <a:prstClr val="black"/>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99" y="603251"/>
            <a:ext cx="8102599" cy="396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956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5600" y="2555240"/>
            <a:ext cx="1536700" cy="208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13</a:t>
            </a:fld>
            <a:endParaRPr lang="en-US" dirty="0">
              <a:solidFill>
                <a:prstClr val="black"/>
              </a:solidFill>
            </a:endParaRPr>
          </a:p>
        </p:txBody>
      </p:sp>
      <p:sp>
        <p:nvSpPr>
          <p:cNvPr id="8" name="Title 1"/>
          <p:cNvSpPr txBox="1">
            <a:spLocks/>
          </p:cNvSpPr>
          <p:nvPr/>
        </p:nvSpPr>
        <p:spPr bwMode="auto">
          <a:xfrm>
            <a:off x="414859" y="174135"/>
            <a:ext cx="8458200" cy="619615"/>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28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kern="0" dirty="0" smtClean="0"/>
              <a:t>Three Sensor State Machine for…</a:t>
            </a:r>
            <a:br>
              <a:rPr lang="en-US" kern="0" dirty="0" smtClean="0"/>
            </a:br>
            <a:r>
              <a:rPr lang="en-US" sz="1600" kern="0" dirty="0" smtClean="0"/>
              <a:t>120deg res.; indic. in both directions; all faulty state transitions detected (Type I SM)  </a:t>
            </a:r>
            <a:endParaRPr lang="en-US" sz="1600" kern="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59" y="838518"/>
            <a:ext cx="2580640" cy="186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3909" y="793751"/>
            <a:ext cx="1508760" cy="208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5000" y="2865438"/>
            <a:ext cx="9652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83201" y="838518"/>
            <a:ext cx="3589858" cy="1815882"/>
          </a:xfrm>
          <a:prstGeom prst="rect">
            <a:avLst/>
          </a:prstGeom>
          <a:noFill/>
        </p:spPr>
        <p:txBody>
          <a:bodyPr wrap="square" rtlCol="0">
            <a:spAutoFit/>
          </a:bodyPr>
          <a:lstStyle/>
          <a:p>
            <a:r>
              <a:rPr lang="en-US" sz="1400" dirty="0" smtClean="0"/>
              <a:t>This state machine is designed for signal cases (B) and (C).</a:t>
            </a:r>
          </a:p>
          <a:p>
            <a:r>
              <a:rPr lang="en-US" sz="1400" dirty="0" smtClean="0"/>
              <a:t>You can see both state rings for positive and negative direction. In the above case (1) all undesired transitions trigger errors;</a:t>
            </a:r>
          </a:p>
          <a:p>
            <a:r>
              <a:rPr lang="en-US" sz="1400" dirty="0" smtClean="0"/>
              <a:t>In the below case (2) errors are indicated only if the expected state rings are left.</a:t>
            </a:r>
          </a:p>
          <a:p>
            <a:r>
              <a:rPr lang="en-US" sz="1400" dirty="0" smtClean="0"/>
              <a:t>This reduces the overall error int. handling</a:t>
            </a:r>
            <a:endParaRPr lang="en-US" sz="1400" dirty="0"/>
          </a:p>
        </p:txBody>
      </p:sp>
      <p:sp>
        <p:nvSpPr>
          <p:cNvPr id="3" name="TextBox 2"/>
          <p:cNvSpPr txBox="1"/>
          <p:nvPr/>
        </p:nvSpPr>
        <p:spPr>
          <a:xfrm>
            <a:off x="3777130" y="3945692"/>
            <a:ext cx="466794" cy="369332"/>
          </a:xfrm>
          <a:prstGeom prst="rect">
            <a:avLst/>
          </a:prstGeom>
          <a:noFill/>
        </p:spPr>
        <p:txBody>
          <a:bodyPr wrap="none" rtlCol="0">
            <a:spAutoFit/>
          </a:bodyPr>
          <a:lstStyle/>
          <a:p>
            <a:r>
              <a:rPr lang="en-US" dirty="0" smtClean="0"/>
              <a:t>(2)</a:t>
            </a:r>
            <a:endParaRPr lang="en-US" dirty="0"/>
          </a:p>
        </p:txBody>
      </p:sp>
      <p:sp>
        <p:nvSpPr>
          <p:cNvPr id="10" name="TextBox 9"/>
          <p:cNvSpPr txBox="1"/>
          <p:nvPr/>
        </p:nvSpPr>
        <p:spPr>
          <a:xfrm>
            <a:off x="4318000" y="999136"/>
            <a:ext cx="466794"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955764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59" y="174135"/>
            <a:ext cx="8458200" cy="619615"/>
          </a:xfrm>
        </p:spPr>
        <p:txBody>
          <a:bodyPr/>
          <a:lstStyle/>
          <a:p>
            <a:r>
              <a:rPr lang="en-US" dirty="0" smtClean="0"/>
              <a:t>Three Sensor State Machine for…</a:t>
            </a:r>
            <a:br>
              <a:rPr lang="en-US" dirty="0" smtClean="0"/>
            </a:br>
            <a:r>
              <a:rPr lang="en-US" sz="1600" dirty="0" smtClean="0"/>
              <a:t>60deg res.; indic. in both directions; all faulty state transitions detected (Type II SM)  </a:t>
            </a:r>
            <a:endParaRPr lang="en-US" sz="1600" dirty="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14</a:t>
            </a:fld>
            <a:endParaRPr lang="en-US"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48" y="787400"/>
            <a:ext cx="2448560" cy="247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610" y="895350"/>
            <a:ext cx="2026920" cy="303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48" y="3261360"/>
            <a:ext cx="965200" cy="126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035551" y="838518"/>
            <a:ext cx="3589858" cy="1600438"/>
          </a:xfrm>
          <a:prstGeom prst="rect">
            <a:avLst/>
          </a:prstGeom>
          <a:noFill/>
        </p:spPr>
        <p:txBody>
          <a:bodyPr wrap="square" rtlCol="0">
            <a:spAutoFit/>
          </a:bodyPr>
          <a:lstStyle/>
          <a:p>
            <a:r>
              <a:rPr lang="en-US" sz="1400" dirty="0" smtClean="0"/>
              <a:t>This state machine is designed for signal cases (G) and (H).</a:t>
            </a:r>
          </a:p>
          <a:p>
            <a:r>
              <a:rPr lang="en-US" sz="1400" dirty="0" smtClean="0"/>
              <a:t>You can see both state rings for positive and negative direction. Errors are indicated on transitions that change at least two readings, and do not return to the valid state rings…</a:t>
            </a:r>
            <a:endParaRPr lang="en-US" sz="1400" dirty="0"/>
          </a:p>
        </p:txBody>
      </p:sp>
    </p:spTree>
    <p:extLst>
      <p:ext uri="{BB962C8B-B14F-4D97-AF65-F5344CB8AC3E}">
        <p14:creationId xmlns:p14="http://schemas.microsoft.com/office/powerpoint/2010/main" val="227412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15</a:t>
            </a:fld>
            <a:endParaRPr lang="en-US" dirty="0">
              <a:solidFill>
                <a:prstClr val="black"/>
              </a:solidFill>
            </a:endParaRPr>
          </a:p>
        </p:txBody>
      </p:sp>
      <p:sp>
        <p:nvSpPr>
          <p:cNvPr id="5" name="Title 1"/>
          <p:cNvSpPr txBox="1">
            <a:spLocks/>
          </p:cNvSpPr>
          <p:nvPr/>
        </p:nvSpPr>
        <p:spPr bwMode="auto">
          <a:xfrm>
            <a:off x="205309" y="174135"/>
            <a:ext cx="8458200" cy="619615"/>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lvl1pPr algn="l" rtl="0" eaLnBrk="1" fontAlgn="base" hangingPunct="1">
              <a:lnSpc>
                <a:spcPct val="85000"/>
              </a:lnSpc>
              <a:spcBef>
                <a:spcPct val="0"/>
              </a:spcBef>
              <a:spcAft>
                <a:spcPct val="0"/>
              </a:spcAft>
              <a:defRPr sz="28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a:lstStyle>
          <a:p>
            <a:r>
              <a:rPr lang="en-US" kern="0" dirty="0" smtClean="0"/>
              <a:t>Three Sensor Bimodal State Machine for…</a:t>
            </a:r>
            <a:br>
              <a:rPr lang="en-US" kern="0" dirty="0" smtClean="0"/>
            </a:br>
            <a:r>
              <a:rPr lang="en-US" sz="1600" kern="0" dirty="0" smtClean="0"/>
              <a:t>120deg res.; </a:t>
            </a:r>
            <a:r>
              <a:rPr lang="en-US" sz="1600" kern="0" dirty="0" err="1" smtClean="0"/>
              <a:t>ind.</a:t>
            </a:r>
            <a:r>
              <a:rPr lang="en-US" sz="1600" kern="0" dirty="0" smtClean="0"/>
              <a:t> In both directions; all faulty state transitions detected (Type I/II SM)  </a:t>
            </a:r>
            <a:endParaRPr lang="en-US" sz="1600" kern="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723900"/>
            <a:ext cx="3084830" cy="2160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814320"/>
            <a:ext cx="3058160" cy="1858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43350" y="876300"/>
            <a:ext cx="4933950" cy="3323987"/>
          </a:xfrm>
          <a:prstGeom prst="rect">
            <a:avLst/>
          </a:prstGeom>
          <a:noFill/>
        </p:spPr>
        <p:txBody>
          <a:bodyPr wrap="square" rtlCol="0">
            <a:spAutoFit/>
          </a:bodyPr>
          <a:lstStyle/>
          <a:p>
            <a:r>
              <a:rPr lang="en-US" sz="1400" dirty="0" smtClean="0"/>
              <a:t>This state machine features the state rings of both state machines shown before. The direct  transition from S1</a:t>
            </a:r>
            <a:r>
              <a:rPr lang="en-US" sz="1400" dirty="0" smtClean="0">
                <a:sym typeface="Wingdings" panose="05000000000000000000" pitchFamily="2" charset="2"/>
              </a:rPr>
              <a:t>S2 is causing the same increment value as the transition S1S3S2.</a:t>
            </a:r>
          </a:p>
          <a:p>
            <a:r>
              <a:rPr lang="en-US" sz="1400" dirty="0" smtClean="0">
                <a:sym typeface="Wingdings" panose="05000000000000000000" pitchFamily="2" charset="2"/>
              </a:rPr>
              <a:t>Little back and forth movements do not cause counting errors due to the behavioral action symmetry in this state machine.</a:t>
            </a:r>
          </a:p>
          <a:p>
            <a:r>
              <a:rPr lang="en-US" sz="1400" dirty="0" smtClean="0">
                <a:sym typeface="Wingdings" panose="05000000000000000000" pitchFamily="2" charset="2"/>
              </a:rPr>
              <a:t>The angular resolution is 120deg</a:t>
            </a:r>
          </a:p>
          <a:p>
            <a:endParaRPr lang="en-US" sz="1400" dirty="0">
              <a:sym typeface="Wingdings" panose="05000000000000000000" pitchFamily="2" charset="2"/>
            </a:endParaRPr>
          </a:p>
          <a:p>
            <a:r>
              <a:rPr lang="en-US" sz="1400" b="1" dirty="0" smtClean="0">
                <a:sym typeface="Wingdings" panose="05000000000000000000" pitchFamily="2" charset="2"/>
              </a:rPr>
              <a:t>Idea!:</a:t>
            </a:r>
          </a:p>
          <a:p>
            <a:r>
              <a:rPr lang="en-US" sz="1400" dirty="0">
                <a:sym typeface="Wingdings" panose="05000000000000000000" pitchFamily="2" charset="2"/>
              </a:rPr>
              <a:t>t</a:t>
            </a:r>
            <a:r>
              <a:rPr lang="en-US" sz="1400" dirty="0" smtClean="0">
                <a:sym typeface="Wingdings" panose="05000000000000000000" pitchFamily="2" charset="2"/>
              </a:rPr>
              <a:t>his state machine could be extended by coding BIT6 and BIT7 as 2bit vector to indicate large and little steps. A SW counter would then keep the correction values.. Such a state machine would the resolve 60deg (use also the </a:t>
            </a:r>
            <a:r>
              <a:rPr lang="en-US" sz="1400" dirty="0" err="1" smtClean="0">
                <a:sym typeface="Wingdings" panose="05000000000000000000" pitchFamily="2" charset="2"/>
              </a:rPr>
              <a:t>inc</a:t>
            </a:r>
            <a:r>
              <a:rPr lang="en-US" sz="1400" dirty="0" smtClean="0">
                <a:sym typeface="Wingdings" panose="05000000000000000000" pitchFamily="2" charset="2"/>
              </a:rPr>
              <a:t>/</a:t>
            </a:r>
            <a:r>
              <a:rPr lang="en-US" sz="1400" dirty="0" err="1" smtClean="0">
                <a:sym typeface="Wingdings" panose="05000000000000000000" pitchFamily="2" charset="2"/>
              </a:rPr>
              <a:t>dec</a:t>
            </a:r>
            <a:r>
              <a:rPr lang="en-US" sz="1400" dirty="0" smtClean="0">
                <a:sym typeface="Wingdings" panose="05000000000000000000" pitchFamily="2" charset="2"/>
              </a:rPr>
              <a:t> bit combo for software decoding…).</a:t>
            </a:r>
            <a:endParaRPr lang="en-US" sz="1400" dirty="0"/>
          </a:p>
        </p:txBody>
      </p:sp>
    </p:spTree>
    <p:extLst>
      <p:ext uri="{BB962C8B-B14F-4D97-AF65-F5344CB8AC3E}">
        <p14:creationId xmlns:p14="http://schemas.microsoft.com/office/powerpoint/2010/main" val="316859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16</a:t>
            </a:fld>
            <a:endParaRPr lang="en-US" dirty="0">
              <a:solidFill>
                <a:prstClr val="black"/>
              </a:solidFill>
            </a:endParaRPr>
          </a:p>
        </p:txBody>
      </p:sp>
      <p:sp>
        <p:nvSpPr>
          <p:cNvPr id="3" name="TextBox 2"/>
          <p:cNvSpPr txBox="1"/>
          <p:nvPr/>
        </p:nvSpPr>
        <p:spPr>
          <a:xfrm>
            <a:off x="368300" y="628650"/>
            <a:ext cx="8515350" cy="2862322"/>
          </a:xfrm>
          <a:prstGeom prst="rect">
            <a:avLst/>
          </a:prstGeom>
          <a:noFill/>
        </p:spPr>
        <p:txBody>
          <a:bodyPr wrap="square" rtlCol="0">
            <a:spAutoFit/>
          </a:bodyPr>
          <a:lstStyle/>
          <a:p>
            <a:r>
              <a:rPr lang="en-US" b="1" dirty="0" smtClean="0"/>
              <a:t>Idea for an even more complex approach!:</a:t>
            </a:r>
          </a:p>
          <a:p>
            <a:r>
              <a:rPr lang="en-US" dirty="0" smtClean="0"/>
              <a:t>Use Bit6 as additional state address allows 16 states, and two state rings in both direction; the actual ring selection for a direction represents the history of the observer/estimator; the new inputs now allow to select between four valid state rings, two for each direction. Interrupts are fired to indicate wrong assumptions (in our case with 3LC sensors and one bit history a 16.6% rate of wrong assumptions is expected). Those are counted and corrected in SW.</a:t>
            </a:r>
          </a:p>
          <a:p>
            <a:endParaRPr lang="en-US" dirty="0"/>
          </a:p>
          <a:p>
            <a:r>
              <a:rPr lang="en-US" dirty="0" smtClean="0"/>
              <a:t>Implementation is not shown jet…. check literature on (“</a:t>
            </a:r>
            <a:r>
              <a:rPr lang="en-US" dirty="0" err="1" smtClean="0"/>
              <a:t>Beobachter</a:t>
            </a:r>
            <a:r>
              <a:rPr lang="en-US" dirty="0" smtClean="0"/>
              <a:t> / </a:t>
            </a:r>
            <a:r>
              <a:rPr lang="en-US" dirty="0" err="1" smtClean="0"/>
              <a:t>Abschätzglieder</a:t>
            </a:r>
            <a:r>
              <a:rPr lang="en-US" dirty="0" smtClean="0"/>
              <a:t>” , in </a:t>
            </a:r>
            <a:r>
              <a:rPr lang="en-US" dirty="0"/>
              <a:t>G</a:t>
            </a:r>
            <a:r>
              <a:rPr lang="en-US" dirty="0" smtClean="0"/>
              <a:t>erman control theory </a:t>
            </a:r>
            <a:r>
              <a:rPr lang="en-US" dirty="0" err="1" smtClean="0"/>
              <a:t>literatur</a:t>
            </a:r>
            <a:r>
              <a:rPr lang="en-US" dirty="0" smtClean="0"/>
              <a:t>) </a:t>
            </a:r>
            <a:endParaRPr lang="en-US" dirty="0"/>
          </a:p>
        </p:txBody>
      </p:sp>
    </p:spTree>
    <p:extLst>
      <p:ext uri="{BB962C8B-B14F-4D97-AF65-F5344CB8AC3E}">
        <p14:creationId xmlns:p14="http://schemas.microsoft.com/office/powerpoint/2010/main" val="1086551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2"/>
            <a:ext cx="8458200" cy="610791"/>
          </a:xfrm>
        </p:spPr>
        <p:txBody>
          <a:bodyPr/>
          <a:lstStyle/>
          <a:p>
            <a:r>
              <a:rPr lang="en-US" dirty="0" smtClean="0"/>
              <a:t>Disclaimer</a:t>
            </a:r>
            <a:endParaRPr lang="en-US" dirty="0"/>
          </a:p>
        </p:txBody>
      </p:sp>
      <p:sp>
        <p:nvSpPr>
          <p:cNvPr id="3" name="Slide Number Placeholder 2"/>
          <p:cNvSpPr>
            <a:spLocks noGrp="1"/>
          </p:cNvSpPr>
          <p:nvPr>
            <p:ph type="sldNum" sz="quarter" idx="10"/>
          </p:nvPr>
        </p:nvSpPr>
        <p:spPr/>
        <p:txBody>
          <a:bodyPr/>
          <a:lstStyle/>
          <a:p>
            <a:pPr>
              <a:defRPr/>
            </a:pPr>
            <a:fld id="{D4C52F08-588C-488E-A5AB-DF69250DE862}" type="slidenum">
              <a:rPr lang="en-US" smtClean="0"/>
              <a:pPr>
                <a:defRPr/>
              </a:pPr>
              <a:t>2</a:t>
            </a:fld>
            <a:endParaRPr lang="en-US" dirty="0"/>
          </a:p>
        </p:txBody>
      </p:sp>
      <p:sp>
        <p:nvSpPr>
          <p:cNvPr id="6" name="Content Placeholder 4"/>
          <p:cNvSpPr>
            <a:spLocks noGrp="1"/>
          </p:cNvSpPr>
          <p:nvPr>
            <p:ph sz="half" idx="1"/>
          </p:nvPr>
        </p:nvSpPr>
        <p:spPr>
          <a:xfrm>
            <a:off x="212724" y="546103"/>
            <a:ext cx="8766176" cy="3826930"/>
          </a:xfrm>
          <a:ln w="19050">
            <a:solidFill>
              <a:schemeClr val="bg1">
                <a:lumMod val="85000"/>
              </a:schemeClr>
            </a:solidFill>
          </a:ln>
        </p:spPr>
        <p:txBody>
          <a:bodyPr/>
          <a:lstStyle/>
          <a:p>
            <a:pPr marL="0" indent="0">
              <a:buNone/>
            </a:pPr>
            <a:r>
              <a:rPr lang="en-US" sz="2000" b="1" dirty="0" smtClean="0">
                <a:solidFill>
                  <a:schemeClr val="bg1">
                    <a:lumMod val="85000"/>
                  </a:schemeClr>
                </a:solidFill>
              </a:rPr>
              <a:t>It is the purpose of this “Engineer’s Note” to show in simple cases the behavior of devices. It is not intended to show electrical or timing limits nor other performance values. It’s rather the opposite… </a:t>
            </a:r>
          </a:p>
          <a:p>
            <a:pPr marL="0" indent="0">
              <a:buNone/>
            </a:pPr>
            <a:r>
              <a:rPr lang="en-US" sz="2000" b="1" dirty="0" smtClean="0">
                <a:solidFill>
                  <a:schemeClr val="bg1">
                    <a:lumMod val="85000"/>
                  </a:schemeClr>
                </a:solidFill>
              </a:rPr>
              <a:t>In some cases the device is operated out of specification limits to show a complex behavior on a single slide or picture.</a:t>
            </a:r>
          </a:p>
          <a:p>
            <a:pPr marL="0" indent="0">
              <a:buNone/>
            </a:pPr>
            <a:r>
              <a:rPr lang="en-US" sz="2000" b="1" dirty="0" smtClean="0">
                <a:solidFill>
                  <a:schemeClr val="bg1">
                    <a:lumMod val="85000"/>
                  </a:schemeClr>
                </a:solidFill>
              </a:rPr>
              <a:t>The setups shown are simple and do not differ much of the ones you can quickly setup in your lab yourself. This one shown here just is documented and consumes less time from you.</a:t>
            </a:r>
          </a:p>
          <a:p>
            <a:pPr marL="0" indent="0">
              <a:buNone/>
            </a:pPr>
            <a:r>
              <a:rPr lang="en-US" sz="2000" b="1" dirty="0" smtClean="0">
                <a:solidFill>
                  <a:schemeClr val="bg1">
                    <a:lumMod val="85000"/>
                  </a:schemeClr>
                </a:solidFill>
              </a:rPr>
              <a:t>This “Engineer’s Note” is also meant to be used as source material for “White Papers”, “Application Notes” and “Technical Briefs” when common interests are sensed and found suitable.</a:t>
            </a:r>
          </a:p>
          <a:p>
            <a:pPr marL="0" indent="0">
              <a:buNone/>
            </a:pPr>
            <a:r>
              <a:rPr lang="en-US" sz="2000" b="1" dirty="0" smtClean="0">
                <a:solidFill>
                  <a:schemeClr val="bg1">
                    <a:lumMod val="85000"/>
                  </a:schemeClr>
                </a:solidFill>
              </a:rPr>
              <a:t>This paper is neither reviewed nor corrected for grammar and spelling</a:t>
            </a:r>
          </a:p>
          <a:p>
            <a:pPr marL="0" indent="0">
              <a:buNone/>
            </a:pPr>
            <a:endParaRPr lang="en-US" sz="1200" dirty="0">
              <a:solidFill>
                <a:schemeClr val="bg1">
                  <a:lumMod val="85000"/>
                </a:schemeClr>
              </a:solidFill>
            </a:endParaRPr>
          </a:p>
          <a:p>
            <a:pPr marL="0" indent="0">
              <a:buNone/>
            </a:pPr>
            <a:endParaRPr lang="en-US" sz="2000" dirty="0">
              <a:solidFill>
                <a:schemeClr val="bg1">
                  <a:lumMod val="85000"/>
                </a:schemeClr>
              </a:solidFill>
            </a:endParaRPr>
          </a:p>
        </p:txBody>
      </p:sp>
    </p:spTree>
    <p:extLst>
      <p:ext uri="{BB962C8B-B14F-4D97-AF65-F5344CB8AC3E}">
        <p14:creationId xmlns:p14="http://schemas.microsoft.com/office/powerpoint/2010/main" val="1498658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216"/>
            <a:ext cx="8458200" cy="456913"/>
          </a:xfrm>
        </p:spPr>
        <p:txBody>
          <a:bodyPr/>
          <a:lstStyle/>
          <a:p>
            <a:r>
              <a:rPr lang="en-US" dirty="0" smtClean="0"/>
              <a:t>Problems/Questions Addressed…</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3</a:t>
            </a:fld>
            <a:endParaRPr lang="en-US" dirty="0">
              <a:solidFill>
                <a:prstClr val="black"/>
              </a:solidFill>
            </a:endParaRPr>
          </a:p>
        </p:txBody>
      </p:sp>
      <p:sp>
        <p:nvSpPr>
          <p:cNvPr id="3" name="TextBox 2"/>
          <p:cNvSpPr txBox="1"/>
          <p:nvPr/>
        </p:nvSpPr>
        <p:spPr>
          <a:xfrm>
            <a:off x="371193" y="609341"/>
            <a:ext cx="7274458" cy="3970318"/>
          </a:xfrm>
          <a:prstGeom prst="rect">
            <a:avLst/>
          </a:prstGeom>
          <a:noFill/>
        </p:spPr>
        <p:txBody>
          <a:bodyPr wrap="square" rtlCol="0">
            <a:spAutoFit/>
          </a:bodyPr>
          <a:lstStyle/>
          <a:p>
            <a:r>
              <a:rPr lang="en-US" dirty="0" smtClean="0"/>
              <a:t>2-LC Sensors for rotation pickup are widely addressed on TI papers…</a:t>
            </a:r>
          </a:p>
          <a:p>
            <a:r>
              <a:rPr lang="en-US" dirty="0" smtClean="0"/>
              <a:t>Quadrature decoder state machines are documented well on the internet.</a:t>
            </a:r>
          </a:p>
          <a:p>
            <a:r>
              <a:rPr lang="en-US" dirty="0" smtClean="0"/>
              <a:t>Focused here are state machines for 3LC sensor systems, their use cases, their possible error patterns, and its corresponding signals. We also show some example state machines…</a:t>
            </a:r>
          </a:p>
          <a:p>
            <a:endParaRPr lang="en-US" dirty="0" smtClean="0"/>
          </a:p>
          <a:p>
            <a:r>
              <a:rPr lang="en-US" dirty="0" smtClean="0"/>
              <a:t>Not addressed here: </a:t>
            </a:r>
          </a:p>
          <a:p>
            <a:r>
              <a:rPr lang="en-US" dirty="0"/>
              <a:t> </a:t>
            </a:r>
            <a:r>
              <a:rPr lang="en-US" dirty="0" smtClean="0"/>
              <a:t>    - timing state machine (widely addressed SLAA639)</a:t>
            </a:r>
          </a:p>
          <a:p>
            <a:r>
              <a:rPr lang="en-US" dirty="0"/>
              <a:t> </a:t>
            </a:r>
            <a:r>
              <a:rPr lang="en-US" dirty="0" smtClean="0"/>
              <a:t>    - picking proper components (addressed in SLAA642)</a:t>
            </a:r>
          </a:p>
          <a:p>
            <a:r>
              <a:rPr lang="en-US" dirty="0"/>
              <a:t> </a:t>
            </a:r>
            <a:r>
              <a:rPr lang="en-US" dirty="0" smtClean="0"/>
              <a:t>    - ESI-</a:t>
            </a:r>
            <a:r>
              <a:rPr lang="en-US" dirty="0" err="1" smtClean="0"/>
              <a:t>Osc</a:t>
            </a:r>
            <a:r>
              <a:rPr lang="en-US" dirty="0" smtClean="0"/>
              <a:t> calibration (addressed in SLAA609)</a:t>
            </a:r>
          </a:p>
          <a:p>
            <a:endParaRPr lang="en-US" dirty="0"/>
          </a:p>
          <a:p>
            <a:endParaRPr lang="en-US" dirty="0"/>
          </a:p>
          <a:p>
            <a:endParaRPr lang="en-US" dirty="0"/>
          </a:p>
        </p:txBody>
      </p:sp>
    </p:spTree>
    <p:extLst>
      <p:ext uri="{BB962C8B-B14F-4D97-AF65-F5344CB8AC3E}">
        <p14:creationId xmlns:p14="http://schemas.microsoft.com/office/powerpoint/2010/main" val="2685716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a:t>
            </a:r>
            <a:endParaRPr lang="en-US" dirty="0"/>
          </a:p>
        </p:txBody>
      </p:sp>
      <p:sp>
        <p:nvSpPr>
          <p:cNvPr id="3" name="Content Placeholder 2"/>
          <p:cNvSpPr>
            <a:spLocks noGrp="1"/>
          </p:cNvSpPr>
          <p:nvPr>
            <p:ph idx="1"/>
          </p:nvPr>
        </p:nvSpPr>
        <p:spPr/>
        <p:txBody>
          <a:bodyPr/>
          <a:lstStyle/>
          <a:p>
            <a:r>
              <a:rPr lang="en-US" sz="1800" kern="1200" dirty="0" smtClean="0">
                <a:latin typeface="Arial" charset="0"/>
                <a:cs typeface="Arial" charset="0"/>
              </a:rPr>
              <a:t>Read and understand the DS of the ‘FR6989 device and the ESI chapter in UG</a:t>
            </a:r>
          </a:p>
          <a:p>
            <a:r>
              <a:rPr lang="en-US" sz="1800" kern="1200" dirty="0" smtClean="0">
                <a:latin typeface="Arial" charset="0"/>
                <a:cs typeface="Arial" charset="0"/>
              </a:rPr>
              <a:t>Understand the ESI basic function. Including base knowledge of physics…</a:t>
            </a:r>
          </a:p>
          <a:p>
            <a:r>
              <a:rPr lang="en-US" sz="1800" kern="1200" dirty="0" smtClean="0">
                <a:latin typeface="Arial" charset="0"/>
                <a:cs typeface="Arial" charset="0"/>
              </a:rPr>
              <a:t>Have read through the code of the ‘FR6989 EVM demo on 2LC solution, </a:t>
            </a:r>
            <a:r>
              <a:rPr lang="en-US" sz="1800" kern="1200" dirty="0">
                <a:latin typeface="Arial" charset="0"/>
                <a:cs typeface="Arial" charset="0"/>
              </a:rPr>
              <a:t>and played with it</a:t>
            </a:r>
            <a:r>
              <a:rPr lang="en-US" sz="1800" kern="1200" dirty="0" smtClean="0">
                <a:latin typeface="Arial" charset="0"/>
                <a:cs typeface="Arial" charset="0"/>
              </a:rPr>
              <a:t>…</a:t>
            </a:r>
          </a:p>
        </p:txBody>
      </p:sp>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92833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92281B-189C-DD44-8CCD-1176BC153EB5}" type="slidenum">
              <a:rPr lang="en-US" smtClean="0">
                <a:solidFill>
                  <a:srgbClr val="000000">
                    <a:tint val="75000"/>
                  </a:srgbClr>
                </a:solidFill>
              </a:rPr>
              <a:pPr/>
              <a:t>5</a:t>
            </a:fld>
            <a:endParaRPr lang="en-US" dirty="0">
              <a:solidFill>
                <a:srgbClr val="000000">
                  <a:tint val="75000"/>
                </a:srgbClr>
              </a:solidFill>
            </a:endParaRPr>
          </a:p>
        </p:txBody>
      </p:sp>
      <p:sp>
        <p:nvSpPr>
          <p:cNvPr id="3" name="Title 1"/>
          <p:cNvSpPr txBox="1">
            <a:spLocks/>
          </p:cNvSpPr>
          <p:nvPr/>
        </p:nvSpPr>
        <p:spPr>
          <a:xfrm>
            <a:off x="338659" y="148735"/>
            <a:ext cx="8458200" cy="456913"/>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98" algn="l" rtl="0" fontAlgn="base">
              <a:lnSpc>
                <a:spcPct val="85000"/>
              </a:lnSpc>
              <a:spcBef>
                <a:spcPct val="0"/>
              </a:spcBef>
              <a:spcAft>
                <a:spcPct val="0"/>
              </a:spcAft>
              <a:defRPr sz="3200" b="1">
                <a:solidFill>
                  <a:srgbClr val="FF0000"/>
                </a:solidFill>
                <a:latin typeface="Arial" charset="0"/>
              </a:defRPr>
            </a:lvl6pPr>
            <a:lvl7pPr marL="913997" algn="l" rtl="0" fontAlgn="base">
              <a:lnSpc>
                <a:spcPct val="85000"/>
              </a:lnSpc>
              <a:spcBef>
                <a:spcPct val="0"/>
              </a:spcBef>
              <a:spcAft>
                <a:spcPct val="0"/>
              </a:spcAft>
              <a:defRPr sz="3200" b="1">
                <a:solidFill>
                  <a:srgbClr val="FF0000"/>
                </a:solidFill>
                <a:latin typeface="Arial" charset="0"/>
              </a:defRPr>
            </a:lvl7pPr>
            <a:lvl8pPr marL="1370995" algn="l" rtl="0" fontAlgn="base">
              <a:lnSpc>
                <a:spcPct val="85000"/>
              </a:lnSpc>
              <a:spcBef>
                <a:spcPct val="0"/>
              </a:spcBef>
              <a:spcAft>
                <a:spcPct val="0"/>
              </a:spcAft>
              <a:defRPr sz="3200" b="1">
                <a:solidFill>
                  <a:srgbClr val="FF0000"/>
                </a:solidFill>
                <a:latin typeface="Arial" charset="0"/>
              </a:defRPr>
            </a:lvl8pPr>
            <a:lvl9pPr marL="1827997" algn="l" rtl="0" fontAlgn="base">
              <a:lnSpc>
                <a:spcPct val="85000"/>
              </a:lnSpc>
              <a:spcBef>
                <a:spcPct val="0"/>
              </a:spcBef>
              <a:spcAft>
                <a:spcPct val="0"/>
              </a:spcAft>
              <a:defRPr sz="3200" b="1">
                <a:solidFill>
                  <a:srgbClr val="FF0000"/>
                </a:solidFill>
                <a:latin typeface="Arial" charset="0"/>
              </a:defRPr>
            </a:lvl9pPr>
          </a:lstStyle>
          <a:p>
            <a:r>
              <a:rPr lang="en-US" kern="0" dirty="0" smtClean="0"/>
              <a:t>2D LC-Systems Recap….</a:t>
            </a:r>
            <a:endParaRPr lang="en-US" kern="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59" y="666750"/>
            <a:ext cx="828040" cy="83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3050" y="720327"/>
            <a:ext cx="7334250" cy="3170099"/>
          </a:xfrm>
          <a:prstGeom prst="rect">
            <a:avLst/>
          </a:prstGeom>
          <a:noFill/>
        </p:spPr>
        <p:txBody>
          <a:bodyPr wrap="square" rtlCol="0">
            <a:spAutoFit/>
          </a:bodyPr>
          <a:lstStyle/>
          <a:p>
            <a:r>
              <a:rPr lang="en-US" sz="1400" dirty="0" smtClean="0"/>
              <a:t>A rotation pick up circuit with the ESI module uses in our cases 2 or three LC tank circuits. Inductor geometries of the tank is chose to be very sensitive to field distortions caused by an pieces of metal nearby. The ESI interface this can sense the presence of a metal and </a:t>
            </a:r>
            <a:r>
              <a:rPr lang="en-US" sz="1400" dirty="0"/>
              <a:t>d</a:t>
            </a:r>
            <a:r>
              <a:rPr lang="en-US" sz="1400" dirty="0" smtClean="0"/>
              <a:t>epending on the sensing pattern a rotation is detected. </a:t>
            </a:r>
          </a:p>
          <a:p>
            <a:r>
              <a:rPr lang="en-US" sz="1400" dirty="0" smtClean="0"/>
              <a:t>After the final application is assembled the sensitivity is adjusted for good relative detection strengths. </a:t>
            </a:r>
          </a:p>
          <a:p>
            <a:r>
              <a:rPr lang="en-US" sz="1400" dirty="0" smtClean="0"/>
              <a:t>For a 50/50 pattern shape during test rotations a rel. detection rate of 30-70% is expected.</a:t>
            </a:r>
          </a:p>
          <a:p>
            <a:r>
              <a:rPr lang="en-US" sz="1400" dirty="0" smtClean="0"/>
              <a:t>Occasional recalibration during operation may be used to adjust the sensitivity throughout the live of the application in the field.</a:t>
            </a:r>
          </a:p>
          <a:p>
            <a:r>
              <a:rPr lang="en-US" sz="1400" dirty="0" smtClean="0"/>
              <a:t>In the optimal case the axis of the rotor is aligning with the center line intersection of the both inductors. The rotor is mounted flat on the rotation axis and is not tilted to the mounting plane of the inductors.</a:t>
            </a:r>
          </a:p>
          <a:p>
            <a:endParaRPr lang="en-US" sz="1400" dirty="0" smtClean="0"/>
          </a:p>
          <a:p>
            <a:endParaRPr lang="en-US" dirty="0"/>
          </a:p>
        </p:txBody>
      </p:sp>
    </p:spTree>
    <p:extLst>
      <p:ext uri="{BB962C8B-B14F-4D97-AF65-F5344CB8AC3E}">
        <p14:creationId xmlns:p14="http://schemas.microsoft.com/office/powerpoint/2010/main" val="286697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92281B-189C-DD44-8CCD-1176BC153EB5}" type="slidenum">
              <a:rPr lang="en-US" smtClean="0">
                <a:solidFill>
                  <a:srgbClr val="000000">
                    <a:tint val="75000"/>
                  </a:srgbClr>
                </a:solidFill>
              </a:rPr>
              <a:pPr/>
              <a:t>6</a:t>
            </a:fld>
            <a:endParaRPr lang="en-US" dirty="0">
              <a:solidFill>
                <a:srgbClr val="000000">
                  <a:tint val="75000"/>
                </a:srgbClr>
              </a:solidFill>
            </a:endParaRPr>
          </a:p>
        </p:txBody>
      </p:sp>
      <p:sp>
        <p:nvSpPr>
          <p:cNvPr id="4" name="Title 1"/>
          <p:cNvSpPr txBox="1">
            <a:spLocks/>
          </p:cNvSpPr>
          <p:nvPr/>
        </p:nvSpPr>
        <p:spPr>
          <a:xfrm>
            <a:off x="338659" y="148735"/>
            <a:ext cx="8458200" cy="456913"/>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98" algn="l" rtl="0" fontAlgn="base">
              <a:lnSpc>
                <a:spcPct val="85000"/>
              </a:lnSpc>
              <a:spcBef>
                <a:spcPct val="0"/>
              </a:spcBef>
              <a:spcAft>
                <a:spcPct val="0"/>
              </a:spcAft>
              <a:defRPr sz="3200" b="1">
                <a:solidFill>
                  <a:srgbClr val="FF0000"/>
                </a:solidFill>
                <a:latin typeface="Arial" charset="0"/>
              </a:defRPr>
            </a:lvl6pPr>
            <a:lvl7pPr marL="913997" algn="l" rtl="0" fontAlgn="base">
              <a:lnSpc>
                <a:spcPct val="85000"/>
              </a:lnSpc>
              <a:spcBef>
                <a:spcPct val="0"/>
              </a:spcBef>
              <a:spcAft>
                <a:spcPct val="0"/>
              </a:spcAft>
              <a:defRPr sz="3200" b="1">
                <a:solidFill>
                  <a:srgbClr val="FF0000"/>
                </a:solidFill>
                <a:latin typeface="Arial" charset="0"/>
              </a:defRPr>
            </a:lvl7pPr>
            <a:lvl8pPr marL="1370995" algn="l" rtl="0" fontAlgn="base">
              <a:lnSpc>
                <a:spcPct val="85000"/>
              </a:lnSpc>
              <a:spcBef>
                <a:spcPct val="0"/>
              </a:spcBef>
              <a:spcAft>
                <a:spcPct val="0"/>
              </a:spcAft>
              <a:defRPr sz="3200" b="1">
                <a:solidFill>
                  <a:srgbClr val="FF0000"/>
                </a:solidFill>
                <a:latin typeface="Arial" charset="0"/>
              </a:defRPr>
            </a:lvl8pPr>
            <a:lvl9pPr marL="1827997" algn="l" rtl="0" fontAlgn="base">
              <a:lnSpc>
                <a:spcPct val="85000"/>
              </a:lnSpc>
              <a:spcBef>
                <a:spcPct val="0"/>
              </a:spcBef>
              <a:spcAft>
                <a:spcPct val="0"/>
              </a:spcAft>
              <a:defRPr sz="3200" b="1">
                <a:solidFill>
                  <a:srgbClr val="FF0000"/>
                </a:solidFill>
                <a:latin typeface="Arial" charset="0"/>
              </a:defRPr>
            </a:lvl9pPr>
          </a:lstStyle>
          <a:p>
            <a:r>
              <a:rPr lang="en-US" kern="0" dirty="0" smtClean="0"/>
              <a:t>2-LC Systems mech. problems….</a:t>
            </a:r>
            <a:endParaRPr lang="en-US" kern="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3" y="1657350"/>
            <a:ext cx="828040" cy="83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692150"/>
            <a:ext cx="828040" cy="83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64883" y="610450"/>
            <a:ext cx="952500" cy="461665"/>
          </a:xfrm>
          <a:prstGeom prst="rect">
            <a:avLst/>
          </a:prstGeom>
          <a:noFill/>
        </p:spPr>
        <p:txBody>
          <a:bodyPr wrap="square" rtlCol="0">
            <a:spAutoFit/>
          </a:bodyPr>
          <a:lstStyle/>
          <a:p>
            <a:r>
              <a:rPr lang="en-US" sz="1200" dirty="0" smtClean="0"/>
              <a:t>(1)</a:t>
            </a:r>
          </a:p>
          <a:p>
            <a:r>
              <a:rPr lang="en-US" sz="1200" dirty="0" smtClean="0"/>
              <a:t>perfect</a:t>
            </a:r>
            <a:endParaRPr lang="en-US" sz="1200" dirty="0"/>
          </a:p>
        </p:txBody>
      </p:sp>
      <p:sp>
        <p:nvSpPr>
          <p:cNvPr id="8" name="TextBox 7"/>
          <p:cNvSpPr txBox="1"/>
          <p:nvPr/>
        </p:nvSpPr>
        <p:spPr>
          <a:xfrm>
            <a:off x="935356" y="1729978"/>
            <a:ext cx="1077594" cy="461665"/>
          </a:xfrm>
          <a:prstGeom prst="rect">
            <a:avLst/>
          </a:prstGeom>
          <a:noFill/>
        </p:spPr>
        <p:txBody>
          <a:bodyPr wrap="square" rtlCol="0">
            <a:spAutoFit/>
          </a:bodyPr>
          <a:lstStyle/>
          <a:p>
            <a:r>
              <a:rPr lang="en-US" sz="1200" dirty="0" smtClean="0"/>
              <a:t>(2) variable distance</a:t>
            </a:r>
            <a:endParaRPr lang="en-US" sz="1200"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63" y="2621280"/>
            <a:ext cx="828040" cy="83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939483" y="2593578"/>
            <a:ext cx="1318894" cy="461665"/>
          </a:xfrm>
          <a:prstGeom prst="rect">
            <a:avLst/>
          </a:prstGeom>
          <a:noFill/>
        </p:spPr>
        <p:txBody>
          <a:bodyPr wrap="square" rtlCol="0">
            <a:spAutoFit/>
          </a:bodyPr>
          <a:lstStyle/>
          <a:p>
            <a:r>
              <a:rPr lang="en-US" sz="1200" dirty="0" smtClean="0"/>
              <a:t>(3) angular misalignment</a:t>
            </a:r>
            <a:endParaRPr lang="en-US" sz="1200" dirty="0"/>
          </a:p>
        </p:txBody>
      </p:sp>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3643313"/>
            <a:ext cx="878840" cy="82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907733" y="3728640"/>
            <a:ext cx="1318894" cy="461665"/>
          </a:xfrm>
          <a:prstGeom prst="rect">
            <a:avLst/>
          </a:prstGeom>
          <a:noFill/>
        </p:spPr>
        <p:txBody>
          <a:bodyPr wrap="square" rtlCol="0">
            <a:spAutoFit/>
          </a:bodyPr>
          <a:lstStyle/>
          <a:p>
            <a:r>
              <a:rPr lang="en-US" sz="1200" dirty="0" smtClean="0"/>
              <a:t>(4) axial misalignment</a:t>
            </a:r>
            <a:endParaRPr lang="en-US" sz="1200" dirty="0"/>
          </a:p>
        </p:txBody>
      </p:sp>
      <p:sp>
        <p:nvSpPr>
          <p:cNvPr id="3" name="TextBox 2"/>
          <p:cNvSpPr txBox="1"/>
          <p:nvPr/>
        </p:nvSpPr>
        <p:spPr>
          <a:xfrm>
            <a:off x="2108199" y="729734"/>
            <a:ext cx="6688659" cy="3754874"/>
          </a:xfrm>
          <a:prstGeom prst="rect">
            <a:avLst/>
          </a:prstGeom>
          <a:noFill/>
        </p:spPr>
        <p:txBody>
          <a:bodyPr wrap="square" rtlCol="0">
            <a:spAutoFit/>
          </a:bodyPr>
          <a:lstStyle/>
          <a:p>
            <a:r>
              <a:rPr lang="en-US" sz="1400" dirty="0" smtClean="0"/>
              <a:t>(1) A perfect aligned mechanic systems shows same sensitivity on both coils, the angles are detected exactly as predicted by design. The calibration functions has no problems to adjust the DAC values to achieve 50% rel. reading.</a:t>
            </a:r>
          </a:p>
          <a:p>
            <a:r>
              <a:rPr lang="en-US" sz="1400" dirty="0" smtClean="0"/>
              <a:t>(2) High manufacturing spread in positioning of the inductors lead to a sensitivity spread in the series. The calibration SW cannot find the optimum values anymore. Static variations can be caused by missing soldering fixtures, unit spread of inductor itself, asymmetry of magnetic properties e.g. if 180deg turned, geometry center of component does not match magnetic center; Temperature changes during operation, environmental fields during operation. Dynamic variations may be caused by misaligned axis (leaning), wobbly wheels etc.</a:t>
            </a:r>
          </a:p>
          <a:p>
            <a:r>
              <a:rPr lang="en-US" sz="1400" dirty="0" smtClean="0"/>
              <a:t>(3) Angular misalignments can cause higher sensitivity in one axis than other; the angle resolution of the decoder is  distorted. This could be caused by leaning coils (bent wires), magnetic asymmetry of component and/or PCB layout…</a:t>
            </a:r>
          </a:p>
          <a:p>
            <a:r>
              <a:rPr lang="en-US" sz="1400" dirty="0" smtClean="0"/>
              <a:t>(4) Axial misalignment leads to an elliptic sensitivity that can be widely compensated by the calibration software. But in extreme cases the sensed signal patterns of L1 vs L2  differ a lot (appear distorted).</a:t>
            </a:r>
          </a:p>
          <a:p>
            <a:endParaRPr lang="en-US" sz="1400" dirty="0"/>
          </a:p>
        </p:txBody>
      </p:sp>
    </p:spTree>
    <p:extLst>
      <p:ext uri="{BB962C8B-B14F-4D97-AF65-F5344CB8AC3E}">
        <p14:creationId xmlns:p14="http://schemas.microsoft.com/office/powerpoint/2010/main" val="104575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92281B-189C-DD44-8CCD-1176BC153EB5}" type="slidenum">
              <a:rPr lang="en-US" smtClean="0">
                <a:solidFill>
                  <a:srgbClr val="000000">
                    <a:tint val="75000"/>
                  </a:srgbClr>
                </a:solidFill>
              </a:rPr>
              <a:pPr/>
              <a:t>7</a:t>
            </a:fld>
            <a:endParaRPr lang="en-US" dirty="0">
              <a:solidFill>
                <a:srgbClr val="000000">
                  <a:tint val="75000"/>
                </a:srgbClr>
              </a:solidFill>
            </a:endParaRPr>
          </a:p>
        </p:txBody>
      </p:sp>
      <p:sp>
        <p:nvSpPr>
          <p:cNvPr id="4" name="Title 1"/>
          <p:cNvSpPr txBox="1">
            <a:spLocks/>
          </p:cNvSpPr>
          <p:nvPr/>
        </p:nvSpPr>
        <p:spPr>
          <a:xfrm>
            <a:off x="101600" y="148735"/>
            <a:ext cx="8934450" cy="456913"/>
          </a:xfrm>
          <a:prstGeom prst="rect">
            <a:avLst/>
          </a:prstGeom>
        </p:spPr>
        <p:txBody>
          <a:bodyPr/>
          <a:lstStyle>
            <a:lvl1pPr algn="l" rtl="0" eaLnBrk="0" fontAlgn="base" hangingPunct="0">
              <a:lnSpc>
                <a:spcPct val="85000"/>
              </a:lnSpc>
              <a:spcBef>
                <a:spcPct val="0"/>
              </a:spcBef>
              <a:spcAft>
                <a:spcPct val="0"/>
              </a:spcAft>
              <a:defRPr sz="3200" b="1">
                <a:solidFill>
                  <a:schemeClr val="tx2"/>
                </a:solidFill>
                <a:latin typeface="+mj-lt"/>
                <a:ea typeface="+mj-ea"/>
                <a:cs typeface="+mj-cs"/>
              </a:defRPr>
            </a:lvl1pPr>
            <a:lvl2pPr algn="l" rtl="0" eaLnBrk="0" fontAlgn="base" hangingPunct="0">
              <a:lnSpc>
                <a:spcPct val="85000"/>
              </a:lnSpc>
              <a:spcBef>
                <a:spcPct val="0"/>
              </a:spcBef>
              <a:spcAft>
                <a:spcPct val="0"/>
              </a:spcAft>
              <a:defRPr sz="3200" b="1">
                <a:solidFill>
                  <a:schemeClr val="tx2"/>
                </a:solidFill>
                <a:latin typeface="Arial" charset="0"/>
              </a:defRPr>
            </a:lvl2pPr>
            <a:lvl3pPr algn="l" rtl="0" eaLnBrk="0" fontAlgn="base" hangingPunct="0">
              <a:lnSpc>
                <a:spcPct val="85000"/>
              </a:lnSpc>
              <a:spcBef>
                <a:spcPct val="0"/>
              </a:spcBef>
              <a:spcAft>
                <a:spcPct val="0"/>
              </a:spcAft>
              <a:defRPr sz="3200" b="1">
                <a:solidFill>
                  <a:schemeClr val="tx2"/>
                </a:solidFill>
                <a:latin typeface="Arial" charset="0"/>
              </a:defRPr>
            </a:lvl3pPr>
            <a:lvl4pPr algn="l" rtl="0" eaLnBrk="0" fontAlgn="base" hangingPunct="0">
              <a:lnSpc>
                <a:spcPct val="85000"/>
              </a:lnSpc>
              <a:spcBef>
                <a:spcPct val="0"/>
              </a:spcBef>
              <a:spcAft>
                <a:spcPct val="0"/>
              </a:spcAft>
              <a:defRPr sz="3200" b="1">
                <a:solidFill>
                  <a:schemeClr val="tx2"/>
                </a:solidFill>
                <a:latin typeface="Arial" charset="0"/>
              </a:defRPr>
            </a:lvl4pPr>
            <a:lvl5pPr algn="l" rtl="0" eaLnBrk="0" fontAlgn="base" hangingPunct="0">
              <a:lnSpc>
                <a:spcPct val="85000"/>
              </a:lnSpc>
              <a:spcBef>
                <a:spcPct val="0"/>
              </a:spcBef>
              <a:spcAft>
                <a:spcPct val="0"/>
              </a:spcAft>
              <a:defRPr sz="3200" b="1">
                <a:solidFill>
                  <a:schemeClr val="tx2"/>
                </a:solidFill>
                <a:latin typeface="Arial" charset="0"/>
              </a:defRPr>
            </a:lvl5pPr>
            <a:lvl6pPr marL="456998" algn="l" rtl="0" fontAlgn="base">
              <a:lnSpc>
                <a:spcPct val="85000"/>
              </a:lnSpc>
              <a:spcBef>
                <a:spcPct val="0"/>
              </a:spcBef>
              <a:spcAft>
                <a:spcPct val="0"/>
              </a:spcAft>
              <a:defRPr sz="3200" b="1">
                <a:solidFill>
                  <a:srgbClr val="FF0000"/>
                </a:solidFill>
                <a:latin typeface="Arial" charset="0"/>
              </a:defRPr>
            </a:lvl6pPr>
            <a:lvl7pPr marL="913997" algn="l" rtl="0" fontAlgn="base">
              <a:lnSpc>
                <a:spcPct val="85000"/>
              </a:lnSpc>
              <a:spcBef>
                <a:spcPct val="0"/>
              </a:spcBef>
              <a:spcAft>
                <a:spcPct val="0"/>
              </a:spcAft>
              <a:defRPr sz="3200" b="1">
                <a:solidFill>
                  <a:srgbClr val="FF0000"/>
                </a:solidFill>
                <a:latin typeface="Arial" charset="0"/>
              </a:defRPr>
            </a:lvl7pPr>
            <a:lvl8pPr marL="1370995" algn="l" rtl="0" fontAlgn="base">
              <a:lnSpc>
                <a:spcPct val="85000"/>
              </a:lnSpc>
              <a:spcBef>
                <a:spcPct val="0"/>
              </a:spcBef>
              <a:spcAft>
                <a:spcPct val="0"/>
              </a:spcAft>
              <a:defRPr sz="3200" b="1">
                <a:solidFill>
                  <a:srgbClr val="FF0000"/>
                </a:solidFill>
                <a:latin typeface="Arial" charset="0"/>
              </a:defRPr>
            </a:lvl8pPr>
            <a:lvl9pPr marL="1827997" algn="l" rtl="0" fontAlgn="base">
              <a:lnSpc>
                <a:spcPct val="85000"/>
              </a:lnSpc>
              <a:spcBef>
                <a:spcPct val="0"/>
              </a:spcBef>
              <a:spcAft>
                <a:spcPct val="0"/>
              </a:spcAft>
              <a:defRPr sz="3200" b="1">
                <a:solidFill>
                  <a:srgbClr val="FF0000"/>
                </a:solidFill>
                <a:latin typeface="Arial" charset="0"/>
              </a:defRPr>
            </a:lvl9pPr>
          </a:lstStyle>
          <a:p>
            <a:r>
              <a:rPr lang="en-US" kern="0" dirty="0" smtClean="0"/>
              <a:t>Signal patterns from weak to strong readings</a:t>
            </a:r>
            <a:endParaRPr lang="en-US" kern="0" dirty="0"/>
          </a:p>
        </p:txBody>
      </p:sp>
      <p:sp>
        <p:nvSpPr>
          <p:cNvPr id="3" name="TextBox 2"/>
          <p:cNvSpPr txBox="1"/>
          <p:nvPr/>
        </p:nvSpPr>
        <p:spPr>
          <a:xfrm>
            <a:off x="5048250" y="739047"/>
            <a:ext cx="4019550" cy="2893100"/>
          </a:xfrm>
          <a:prstGeom prst="rect">
            <a:avLst/>
          </a:prstGeom>
          <a:noFill/>
        </p:spPr>
        <p:txBody>
          <a:bodyPr wrap="square" rtlCol="0">
            <a:spAutoFit/>
          </a:bodyPr>
          <a:lstStyle/>
          <a:p>
            <a:r>
              <a:rPr lang="en-US" sz="1400" dirty="0" smtClean="0"/>
              <a:t>When calibrated properly, the signal patterns detected would look like in the cases (d) and (e).</a:t>
            </a:r>
          </a:p>
          <a:p>
            <a:r>
              <a:rPr lang="en-US" sz="1400" dirty="0" smtClean="0"/>
              <a:t>When the signal weakens the sequence of the patterns changes, and a reliable direction detection is not possible anymore cases (a)-(c). </a:t>
            </a:r>
          </a:p>
          <a:p>
            <a:r>
              <a:rPr lang="en-US" sz="1400" dirty="0" smtClean="0"/>
              <a:t>When for some reason the sensitivity of the pickup system increases, the signal pattern would appear as in case (g) and (h). A direction detection is not possible anymore. For a reliable direction </a:t>
            </a:r>
            <a:r>
              <a:rPr lang="en-US" sz="1400" dirty="0"/>
              <a:t>d</a:t>
            </a:r>
            <a:r>
              <a:rPr lang="en-US" sz="1400" dirty="0" smtClean="0"/>
              <a:t>etection on an 90deg coil arrangement we need a rel. reading strength of approx. 30% to 70% (leaving 5% margin on both sides).</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38998"/>
            <a:ext cx="49530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3765550"/>
            <a:ext cx="8699500" cy="1169551"/>
          </a:xfrm>
          <a:prstGeom prst="rect">
            <a:avLst/>
          </a:prstGeom>
          <a:noFill/>
        </p:spPr>
        <p:txBody>
          <a:bodyPr wrap="square" rtlCol="0">
            <a:spAutoFit/>
          </a:bodyPr>
          <a:lstStyle/>
          <a:p>
            <a:r>
              <a:rPr lang="en-US" sz="1400" dirty="0"/>
              <a:t>In our case a little above 25% up to 75% </a:t>
            </a:r>
            <a:r>
              <a:rPr lang="en-US" sz="1400" dirty="0" smtClean="0"/>
              <a:t> a reasonable pattern would be detectable. However high rotation speeds and/or to slow scan rates could cause that interims states are missed; therefore leave enough margin to make sure by increasing scan rate, improving reading, or lowering the max. rotation allowance for safe reading</a:t>
            </a:r>
            <a:endParaRPr lang="en-US" sz="1400" dirty="0"/>
          </a:p>
          <a:p>
            <a:endParaRPr lang="en-US" sz="1400" dirty="0"/>
          </a:p>
        </p:txBody>
      </p:sp>
    </p:spTree>
    <p:extLst>
      <p:ext uri="{BB962C8B-B14F-4D97-AF65-F5344CB8AC3E}">
        <p14:creationId xmlns:p14="http://schemas.microsoft.com/office/powerpoint/2010/main" val="2367523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0892281B-189C-DD44-8CCD-1176BC153EB5}" type="slidenum">
              <a:rPr lang="en-US" smtClean="0">
                <a:solidFill>
                  <a:srgbClr val="000000">
                    <a:tint val="75000"/>
                  </a:srgbClr>
                </a:solidFill>
              </a:rPr>
              <a:pPr/>
              <a:t>8</a:t>
            </a:fld>
            <a:endParaRPr lang="en-US" dirty="0">
              <a:solidFill>
                <a:srgbClr val="000000">
                  <a:tint val="75000"/>
                </a:srgbClr>
              </a:solidFill>
            </a:endParaRPr>
          </a:p>
        </p:txBody>
      </p:sp>
      <p:sp>
        <p:nvSpPr>
          <p:cNvPr id="3" name="TextBox 2"/>
          <p:cNvSpPr txBox="1"/>
          <p:nvPr/>
        </p:nvSpPr>
        <p:spPr>
          <a:xfrm>
            <a:off x="368300" y="171450"/>
            <a:ext cx="8362950" cy="800219"/>
          </a:xfrm>
          <a:prstGeom prst="rect">
            <a:avLst/>
          </a:prstGeom>
          <a:noFill/>
        </p:spPr>
        <p:txBody>
          <a:bodyPr wrap="square" rtlCol="0">
            <a:spAutoFit/>
          </a:bodyPr>
          <a:lstStyle/>
          <a:p>
            <a:r>
              <a:rPr lang="en-US" sz="1400" dirty="0"/>
              <a:t>Some environmental conditions e.g. temperature or static magnetic fields cause that the sensed signal strengths in the true application </a:t>
            </a:r>
            <a:r>
              <a:rPr lang="en-US" sz="1400" dirty="0" smtClean="0"/>
              <a:t>differs a </a:t>
            </a:r>
            <a:r>
              <a:rPr lang="en-US" sz="1400" dirty="0" err="1" smtClean="0"/>
              <a:t>lof</a:t>
            </a:r>
            <a:r>
              <a:rPr lang="en-US" sz="1400" dirty="0" smtClean="0"/>
              <a:t> </a:t>
            </a:r>
            <a:r>
              <a:rPr lang="en-US" sz="1400" dirty="0"/>
              <a:t>from the lab conditions. Therefore care has to be </a:t>
            </a:r>
            <a:r>
              <a:rPr lang="en-US" sz="1400" dirty="0" smtClean="0"/>
              <a:t>taken…</a:t>
            </a:r>
            <a:endParaRPr lang="en-US" sz="1400" dirty="0"/>
          </a:p>
          <a:p>
            <a:endParaRPr lang="en-US" dirty="0"/>
          </a:p>
        </p:txBody>
      </p:sp>
    </p:spTree>
    <p:extLst>
      <p:ext uri="{BB962C8B-B14F-4D97-AF65-F5344CB8AC3E}">
        <p14:creationId xmlns:p14="http://schemas.microsoft.com/office/powerpoint/2010/main" val="373390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09" y="148735"/>
            <a:ext cx="8458200" cy="740265"/>
          </a:xfrm>
        </p:spPr>
        <p:txBody>
          <a:bodyPr/>
          <a:lstStyle/>
          <a:p>
            <a:r>
              <a:rPr lang="en-US" dirty="0" smtClean="0"/>
              <a:t>2LC State Machine as on ‘FR6989 EVM demo</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solidFill>
                  <a:prstClr val="black"/>
                </a:solidFill>
              </a:rPr>
              <a:pPr/>
              <a:t>9</a:t>
            </a:fld>
            <a:endParaRPr lang="en-US"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93" y="865505"/>
            <a:ext cx="2533650" cy="151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18" y="2524125"/>
            <a:ext cx="12065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Table 13"/>
          <p:cNvGraphicFramePr>
            <a:graphicFrameLocks noGrp="1"/>
          </p:cNvGraphicFramePr>
          <p:nvPr>
            <p:extLst>
              <p:ext uri="{D42A27DB-BD31-4B8C-83A1-F6EECF244321}">
                <p14:modId xmlns:p14="http://schemas.microsoft.com/office/powerpoint/2010/main" val="2894506027"/>
              </p:ext>
            </p:extLst>
          </p:nvPr>
        </p:nvGraphicFramePr>
        <p:xfrm>
          <a:off x="3951288" y="787401"/>
          <a:ext cx="3878265" cy="2702521"/>
        </p:xfrm>
        <a:graphic>
          <a:graphicData uri="http://schemas.openxmlformats.org/drawingml/2006/table">
            <a:tbl>
              <a:tblPr/>
              <a:tblGrid>
                <a:gridCol w="584504"/>
                <a:gridCol w="505517"/>
                <a:gridCol w="134278"/>
                <a:gridCol w="134278"/>
                <a:gridCol w="134278"/>
                <a:gridCol w="134278"/>
                <a:gridCol w="134278"/>
                <a:gridCol w="134278"/>
                <a:gridCol w="134278"/>
                <a:gridCol w="134278"/>
                <a:gridCol w="702986"/>
                <a:gridCol w="505517"/>
                <a:gridCol w="505517"/>
              </a:tblGrid>
              <a:tr h="203199">
                <a:tc gridSpan="13">
                  <a:txBody>
                    <a:bodyPr/>
                    <a:lstStyle/>
                    <a:p>
                      <a:pPr algn="l" fontAlgn="b"/>
                      <a:r>
                        <a:rPr lang="en-US" sz="900" b="1" i="0" u="none" strike="noStrike" dirty="0">
                          <a:solidFill>
                            <a:srgbClr val="000000"/>
                          </a:solidFill>
                          <a:effectLst/>
                          <a:latin typeface="Calibri"/>
                        </a:rPr>
                        <a:t>FR6989 EVM example default</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7534">
                <a:tc>
                  <a:txBody>
                    <a:bodyPr/>
                    <a:lstStyle/>
                    <a:p>
                      <a:pPr algn="l" fontAlgn="b"/>
                      <a:r>
                        <a:rPr lang="en-US" sz="900" b="1" i="0" u="none" strike="noStrike" dirty="0">
                          <a:solidFill>
                            <a:srgbClr val="000000"/>
                          </a:solidFill>
                          <a:effectLst/>
                          <a:latin typeface="Calibri"/>
                        </a:rPr>
                        <a:t>for..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b"/>
                      <a:r>
                        <a:rPr lang="en-US" sz="900" b="1" i="0" u="none" strike="noStrike" dirty="0">
                          <a:solidFill>
                            <a:srgbClr val="000000"/>
                          </a:solidFill>
                          <a:effectLst/>
                          <a:latin typeface="Calibri"/>
                        </a:rPr>
                        <a:t>ESIPSM.ESIV2SEL=1 &amp; ESIQ6EN=0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276">
                <a:tc>
                  <a:txBody>
                    <a:bodyPr/>
                    <a:lstStyle/>
                    <a:p>
                      <a:pPr algn="l" fontAlgn="b"/>
                      <a:r>
                        <a:rPr lang="en-US" sz="900" b="1" i="0" u="none" strike="noStrike" dirty="0">
                          <a:solidFill>
                            <a:srgbClr val="000000"/>
                          </a:solidFill>
                          <a:effectLst/>
                          <a:latin typeface="Calibri"/>
                        </a:rPr>
                        <a:t>Data[hex]</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err="1">
                          <a:solidFill>
                            <a:srgbClr val="000000"/>
                          </a:solidFill>
                          <a:effectLst/>
                          <a:latin typeface="Calibri"/>
                        </a:rPr>
                        <a:t>St.Tr</a:t>
                      </a:r>
                      <a:endParaRPr lang="en-US" sz="900" b="1"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fontAlgn="b"/>
                      <a:r>
                        <a:rPr lang="en-US" sz="900" b="1" i="0" u="none" strike="noStrike">
                          <a:solidFill>
                            <a:srgbClr val="000000"/>
                          </a:solidFill>
                          <a:effectLst/>
                          <a:latin typeface="Calibri"/>
                        </a:rPr>
                        <a:t>Data [bin] [7..0]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900" b="1" i="0" u="none" strike="noStrike">
                          <a:solidFill>
                            <a:srgbClr val="000000"/>
                          </a:solidFill>
                          <a:effectLst/>
                          <a:latin typeface="Calibri"/>
                        </a:rPr>
                        <a:t>Tr.=&gt;next 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a:rPr>
                        <a:t>Action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a:rPr>
                        <a:t>Why</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dirty="0">
                          <a:solidFill>
                            <a:srgbClr val="000000"/>
                          </a:solidFill>
                          <a:effectLst/>
                          <a:latin typeface="Calibri"/>
                        </a:rPr>
                        <a:t>0x00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A6A6A6"/>
                          </a:solidFill>
                          <a:effectLst/>
                          <a:latin typeface="Calibri"/>
                        </a:rPr>
                        <a:t>00=&gt;S0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static</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dirty="0">
                          <a:solidFill>
                            <a:srgbClr val="000000"/>
                          </a:solidFill>
                          <a:effectLst/>
                          <a:latin typeface="Calibri"/>
                        </a:rPr>
                        <a:t>0x43,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S0.01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01=&gt;S1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 I6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right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dirty="0">
                          <a:solidFill>
                            <a:srgbClr val="000000"/>
                          </a:solidFill>
                          <a:effectLst/>
                          <a:latin typeface="Calibri"/>
                        </a:rPr>
                        <a:t>0x0C,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S0.10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10=&gt;S2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left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276">
                <a:tc>
                  <a:txBody>
                    <a:bodyPr/>
                    <a:lstStyle/>
                    <a:p>
                      <a:pPr algn="ctr" fontAlgn="ctr"/>
                      <a:r>
                        <a:rPr lang="en-US" sz="900" b="0" i="0" u="none" strike="noStrike">
                          <a:solidFill>
                            <a:srgbClr val="000000"/>
                          </a:solidFill>
                          <a:effectLst/>
                          <a:latin typeface="Calibri"/>
                        </a:rPr>
                        <a:t>0x89,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S0.11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11=&gt;S3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I7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cross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0x04,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00=&gt;S0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left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0x01,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S1.01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A6A6A6"/>
                          </a:solidFill>
                          <a:effectLst/>
                          <a:latin typeface="Calibri"/>
                        </a:rPr>
                        <a:t>01=&gt;S1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static</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dirty="0">
                          <a:solidFill>
                            <a:srgbClr val="000000"/>
                          </a:solidFill>
                          <a:effectLst/>
                          <a:latin typeface="Calibri"/>
                        </a:rPr>
                        <a:t>0x88,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S1.10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dirty="0">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10=&gt;S2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I7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cross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276">
                <a:tc>
                  <a:txBody>
                    <a:bodyPr/>
                    <a:lstStyle/>
                    <a:p>
                      <a:pPr algn="ctr" fontAlgn="ctr"/>
                      <a:r>
                        <a:rPr lang="en-US" sz="900" b="0" i="0" u="none" strike="noStrike">
                          <a:solidFill>
                            <a:srgbClr val="000000"/>
                          </a:solidFill>
                          <a:effectLst/>
                          <a:latin typeface="Calibri"/>
                        </a:rPr>
                        <a:t>0x4B,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S1.11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11=&gt;S3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+;I6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right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0X42,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solidFill>
                            <a:srgbClr val="000000"/>
                          </a:solidFill>
                          <a:effectLst/>
                          <a:latin typeface="Calibri"/>
                        </a:rPr>
                        <a:t>00=&gt;S0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+;I6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right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0X81,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S2.01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solidFill>
                            <a:srgbClr val="000000"/>
                          </a:solidFill>
                          <a:effectLst/>
                          <a:latin typeface="Calibri"/>
                        </a:rPr>
                        <a:t>01=&gt;S1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I7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cross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0X08,</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S2.10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solidFill>
                            <a:srgbClr val="A6A6A6"/>
                          </a:solidFill>
                          <a:effectLst/>
                          <a:latin typeface="Calibri"/>
                        </a:rPr>
                        <a:t>10=&gt;S2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static</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276">
                <a:tc>
                  <a:txBody>
                    <a:bodyPr/>
                    <a:lstStyle/>
                    <a:p>
                      <a:pPr algn="ctr" fontAlgn="ctr"/>
                      <a:r>
                        <a:rPr lang="en-US" sz="900" b="0" i="0" u="none" strike="noStrike">
                          <a:solidFill>
                            <a:srgbClr val="000000"/>
                          </a:solidFill>
                          <a:effectLst/>
                          <a:latin typeface="Calibri"/>
                        </a:rPr>
                        <a:t>0X0D,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S2.11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solidFill>
                            <a:srgbClr val="000000"/>
                          </a:solidFill>
                          <a:effectLst/>
                          <a:latin typeface="Calibri"/>
                        </a:rPr>
                        <a:t>11=&gt;S3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left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0X80,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dirty="0">
                          <a:solidFill>
                            <a:srgbClr val="000000"/>
                          </a:solidFill>
                          <a:effectLst/>
                          <a:latin typeface="Calibri"/>
                        </a:rPr>
                        <a:t>00=&gt;S0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I7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cross</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0X05,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S3.01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01=&gt;S1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left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7534">
                <a:tc>
                  <a:txBody>
                    <a:bodyPr/>
                    <a:lstStyle/>
                    <a:p>
                      <a:pPr algn="ctr" fontAlgn="ctr"/>
                      <a:r>
                        <a:rPr lang="en-US" sz="900" b="0" i="0" u="none" strike="noStrike">
                          <a:solidFill>
                            <a:srgbClr val="000000"/>
                          </a:solidFill>
                          <a:effectLst/>
                          <a:latin typeface="Calibri"/>
                        </a:rPr>
                        <a:t>0X4A,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000000"/>
                          </a:solidFill>
                          <a:effectLst/>
                          <a:latin typeface="Calibri"/>
                        </a:rPr>
                        <a:t>10=&gt;S2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+;I6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right turn</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2276">
                <a:tc>
                  <a:txBody>
                    <a:bodyPr/>
                    <a:lstStyle/>
                    <a:p>
                      <a:pPr algn="ctr" fontAlgn="ctr"/>
                      <a:r>
                        <a:rPr lang="en-US" sz="900" b="0" i="0" u="none" strike="noStrike">
                          <a:solidFill>
                            <a:srgbClr val="000000"/>
                          </a:solidFill>
                          <a:effectLst/>
                          <a:latin typeface="Calibri"/>
                        </a:rPr>
                        <a:t>0X09</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S3.11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900" b="0" i="0" u="none" strike="noStrike">
                          <a:solidFill>
                            <a:srgbClr val="A6A6A6"/>
                          </a:solidFill>
                          <a:effectLst/>
                          <a:latin typeface="Calibri"/>
                        </a:rPr>
                        <a:t>11=&gt;S3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static</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152650" y="3520499"/>
            <a:ext cx="6203950" cy="1169551"/>
          </a:xfrm>
          <a:prstGeom prst="rect">
            <a:avLst/>
          </a:prstGeom>
          <a:noFill/>
        </p:spPr>
        <p:txBody>
          <a:bodyPr wrap="square" rtlCol="0">
            <a:spAutoFit/>
          </a:bodyPr>
          <a:lstStyle/>
          <a:p>
            <a:r>
              <a:rPr lang="en-US" sz="1400" dirty="0" smtClean="0"/>
              <a:t>Shown here is the 2LC state machine as implemented on the ‘FR6989 EVM demo. The red marked transitions build a state ring for mathematical </a:t>
            </a:r>
            <a:r>
              <a:rPr lang="en-US" sz="1400" dirty="0"/>
              <a:t>n</a:t>
            </a:r>
            <a:r>
              <a:rPr lang="en-US" sz="1400" dirty="0" smtClean="0"/>
              <a:t>egative rotation direction. The blue state ring for mathematical positive direction. Bit6 is used for update indication, Bit7 for error indication. Here only right turning rotations are indicated as interrupt….</a:t>
            </a:r>
            <a:endParaRPr lang="en-US" sz="1400" dirty="0"/>
          </a:p>
        </p:txBody>
      </p:sp>
    </p:spTree>
    <p:extLst>
      <p:ext uri="{BB962C8B-B14F-4D97-AF65-F5344CB8AC3E}">
        <p14:creationId xmlns:p14="http://schemas.microsoft.com/office/powerpoint/2010/main" val="368047809"/>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inalPowerpoint">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195A67"/>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195A67"/>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211BEFC00D04B91B84771B2EA7077" ma:contentTypeVersion="1" ma:contentTypeDescription="Create a new document." ma:contentTypeScope="" ma:versionID="f3a3a0e0284ad34fe60d955ad0b2523b">
  <xsd:schema xmlns:xsd="http://www.w3.org/2001/XMLSchema" xmlns:xs="http://www.w3.org/2001/XMLSchema" xmlns:p="http://schemas.microsoft.com/office/2006/metadata/properties" xmlns:ns2="5c33620f-1086-4156-8359-39c3f48a936b" targetNamespace="http://schemas.microsoft.com/office/2006/metadata/properties" ma:root="true" ma:fieldsID="f9a2e2dd9a51f1d378eade67178e5a26" ns2:_="">
    <xsd:import namespace="5c33620f-1086-4156-8359-39c3f48a936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33620f-1086-4156-8359-39c3f48a936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BF2252-2C9A-49D1-BA0C-E11CD19E10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33620f-1086-4156-8359-39c3f48a93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393547-A30E-4D4B-B87E-F0E3551E948D}">
  <ds:schemaRefs>
    <ds:schemaRef ds:uri="http://schemas.microsoft.com/sharepoint/v3/contenttype/forms"/>
  </ds:schemaRefs>
</ds:datastoreItem>
</file>

<file path=customXml/itemProps3.xml><?xml version="1.0" encoding="utf-8"?>
<ds:datastoreItem xmlns:ds="http://schemas.openxmlformats.org/officeDocument/2006/customXml" ds:itemID="{2D73F19B-28EC-425D-9EDD-51D6294676C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5c33620f-1086-4156-8359-39c3f48a936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18396</TotalTime>
  <Words>2349</Words>
  <Application>Microsoft Office PowerPoint</Application>
  <PresentationFormat>On-screen Show (16:9)</PresentationFormat>
  <Paragraphs>556</Paragraphs>
  <Slides>16</Slides>
  <Notes>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Blank</vt:lpstr>
      <vt:lpstr>1_FinalPowerpoint</vt:lpstr>
      <vt:lpstr>PowerPoint Presentation</vt:lpstr>
      <vt:lpstr>Disclaimer</vt:lpstr>
      <vt:lpstr>Problems/Questions Addressed…</vt:lpstr>
      <vt:lpstr>Prerequisite</vt:lpstr>
      <vt:lpstr>PowerPoint Presentation</vt:lpstr>
      <vt:lpstr>PowerPoint Presentation</vt:lpstr>
      <vt:lpstr>PowerPoint Presentation</vt:lpstr>
      <vt:lpstr>PowerPoint Presentation</vt:lpstr>
      <vt:lpstr>2LC State Machine as on ‘FR6989 EVM demo</vt:lpstr>
      <vt:lpstr>2LC Alternate State machine as of EVM demo</vt:lpstr>
      <vt:lpstr>3LC vs. 2LC Systems</vt:lpstr>
      <vt:lpstr>Three LC Sensor State Machine Signal Pattern</vt:lpstr>
      <vt:lpstr>PowerPoint Presentation</vt:lpstr>
      <vt:lpstr>Three Sensor State Machine for… 60deg res.; indic. in both directions; all faulty state transitions detected (Type II SM)  </vt:lpstr>
      <vt:lpstr>PowerPoint Presentation</vt:lpstr>
      <vt:lpstr>Backup</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Prasanth (MCU C2000)</dc:creator>
  <cp:lastModifiedBy>LaCost, Eddie</cp:lastModifiedBy>
  <cp:revision>199</cp:revision>
  <cp:lastPrinted>2018-07-24T12:13:04Z</cp:lastPrinted>
  <dcterms:created xsi:type="dcterms:W3CDTF">2016-05-24T12:16:33Z</dcterms:created>
  <dcterms:modified xsi:type="dcterms:W3CDTF">2018-09-28T20:28:11Z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0x010100247211BEFC00D04B91B84771B2EA7077</vt:lpwstr>
  </property>
</Properties>
</file>