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489" r:id="rId5"/>
  </p:sldIdLst>
  <p:sldSz cx="9144000" cy="5143500" type="screen16x9"/>
  <p:notesSz cx="9296400" cy="147701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0" userDrawn="1">
          <p15:clr>
            <a:srgbClr val="A4A3A4"/>
          </p15:clr>
        </p15:guide>
        <p15:guide id="2" pos="216" userDrawn="1">
          <p15:clr>
            <a:srgbClr val="A4A3A4"/>
          </p15:clr>
        </p15:guide>
        <p15:guide id="3" orient="horz" pos="42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9823B"/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52403" autoAdjust="0"/>
  </p:normalViewPr>
  <p:slideViewPr>
    <p:cSldViewPr snapToGrid="0">
      <p:cViewPr varScale="1">
        <p:scale>
          <a:sx n="128" d="100"/>
          <a:sy n="128" d="100"/>
        </p:scale>
        <p:origin x="-82" y="-288"/>
      </p:cViewPr>
      <p:guideLst>
        <p:guide orient="horz" pos="300"/>
        <p:guide orient="horz" pos="420"/>
        <p:guide pos="216"/>
      </p:guideLst>
    </p:cSldViewPr>
  </p:slideViewPr>
  <p:outlineViewPr>
    <p:cViewPr>
      <p:scale>
        <a:sx n="33" d="100"/>
        <a:sy n="33" d="100"/>
      </p:scale>
      <p:origin x="0" y="29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Target Applications, (Make Tools/Software -&gt; Ecosystem)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b="1">
                <a:latin typeface="Calibri" pitchFamily="34" charset="0"/>
              </a:rPr>
              <a:t>MSP-FET</a:t>
            </a:r>
            <a:r>
              <a:rPr lang="en-US" altLang="en-US">
                <a:latin typeface="Calibri" pitchFamily="34" charset="0"/>
              </a:rPr>
              <a:t>:</a:t>
            </a:r>
          </a:p>
          <a:p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Arial" charset="0"/>
              </a:defRPr>
            </a:lvl1pPr>
            <a:lvl2pPr marL="1073685" indent="-411696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Arial" charset="0"/>
              </a:defRPr>
            </a:lvl2pPr>
            <a:lvl3pPr marL="1651462" indent="-329825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Arial" charset="0"/>
              </a:defRPr>
            </a:lvl3pPr>
            <a:lvl4pPr marL="2311111" indent="-329825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Arial" charset="0"/>
              </a:defRPr>
            </a:lvl4pPr>
            <a:lvl5pPr marL="2973100" indent="-329825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Arial" charset="0"/>
              </a:defRPr>
            </a:lvl5pPr>
            <a:lvl6pPr marL="3646784" indent="-329825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4320469" indent="-329825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4994153" indent="-329825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5667837" indent="-329825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98361A-CD37-47ED-A9DE-3BDC39FDB65C}" type="slidenum">
              <a:rPr lang="en-US" altLang="en-US" sz="1900">
                <a:solidFill>
                  <a:srgbClr val="000000"/>
                </a:solidFill>
                <a:ea typeface="MS PGothic" pitchFamily="34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900">
              <a:solidFill>
                <a:srgbClr val="000000"/>
              </a:solidFill>
              <a:ea typeface="MS PGothic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4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4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4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4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82" y="786358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4536035"/>
            <a:ext cx="3086100" cy="1725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790"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</a:rPr>
              <a:t>TI Information – Selective Disclosure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4536035"/>
            <a:ext cx="3086100" cy="1725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790"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</a:rPr>
              <a:t>TI Information – Selective Disclosure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4536035"/>
            <a:ext cx="3086100" cy="1725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790"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</a:rPr>
              <a:t>TI Information – Selective Disclosure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977743" y="4947901"/>
            <a:ext cx="2133600" cy="15478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A812F-8479-4F37-8662-4BBFDADD9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4536035"/>
            <a:ext cx="3086100" cy="1725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790"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</a:rPr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4240208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5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82" y="794152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4536035"/>
            <a:ext cx="3086100" cy="1725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790">
              <a:spcBef>
                <a:spcPct val="50000"/>
              </a:spcBef>
              <a:defRPr/>
            </a:pPr>
            <a:r>
              <a:rPr lang="en-US" dirty="0">
                <a:solidFill>
                  <a:srgbClr val="000000"/>
                </a:solidFill>
              </a:rPr>
              <a:t>TI Information – Selective Disclosure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3" r:id="rId7"/>
    <p:sldLayoutId id="2147483714" r:id="rId8"/>
    <p:sldLayoutId id="2147483729" r:id="rId9"/>
  </p:sldLayoutIdLst>
  <p:hf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ounded Rectangle 57"/>
          <p:cNvSpPr/>
          <p:nvPr/>
        </p:nvSpPr>
        <p:spPr>
          <a:xfrm>
            <a:off x="196850" y="2689225"/>
            <a:ext cx="4040188" cy="1112838"/>
          </a:xfrm>
          <a:prstGeom prst="roundRect">
            <a:avLst>
              <a:gd name="adj" fmla="val 4008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rgbClr val="FFFFFF"/>
                </a:solidFill>
              </a:rPr>
              <a:t>MSP-FET</a:t>
            </a:r>
            <a:r>
              <a:rPr lang="en-US" dirty="0">
                <a:solidFill>
                  <a:srgbClr val="FFFFFF"/>
                </a:solidFill>
              </a:rPr>
              <a:t>: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185738" y="566738"/>
            <a:ext cx="4051300" cy="1936750"/>
          </a:xfrm>
          <a:prstGeom prst="roundRect">
            <a:avLst>
              <a:gd name="adj" fmla="val 4008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220" name="Title 4"/>
          <p:cNvSpPr>
            <a:spLocks noGrp="1"/>
          </p:cNvSpPr>
          <p:nvPr>
            <p:ph type="title"/>
          </p:nvPr>
        </p:nvSpPr>
        <p:spPr>
          <a:xfrm>
            <a:off x="117475" y="-69850"/>
            <a:ext cx="8458200" cy="628650"/>
          </a:xfrm>
        </p:spPr>
        <p:txBody>
          <a:bodyPr/>
          <a:lstStyle/>
          <a:p>
            <a:r>
              <a:rPr lang="en-US" altLang="en-US" sz="2800" dirty="0"/>
              <a:t>MSP430FR6043 MCU</a:t>
            </a:r>
          </a:p>
        </p:txBody>
      </p:sp>
      <p:sp>
        <p:nvSpPr>
          <p:cNvPr id="9221" name="Rectangle 62"/>
          <p:cNvSpPr>
            <a:spLocks noChangeArrowheads="1"/>
          </p:cNvSpPr>
          <p:nvPr/>
        </p:nvSpPr>
        <p:spPr bwMode="auto">
          <a:xfrm>
            <a:off x="185738" y="681038"/>
            <a:ext cx="4068762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" indent="-114300" eaLnBrk="0" hangingPunct="0">
              <a:spcBef>
                <a:spcPts val="8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1pPr>
            <a:lvl2pPr marL="477838" indent="-193675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2pPr>
            <a:lvl3pPr marL="711200" indent="-136525" eaLnBrk="0" hangingPunct="0">
              <a:spcBef>
                <a:spcPct val="15000"/>
              </a:spcBef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000125" indent="-193675" eaLnBrk="0" hangingPunct="0">
              <a:spcBef>
                <a:spcPct val="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239838" indent="-142875" eaLnBrk="0" hangingPunct="0"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1697038" indent="-142875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154238" indent="-142875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611438" indent="-142875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068638" indent="-142875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en-US" sz="900" b="1" dirty="0">
                <a:solidFill>
                  <a:srgbClr val="000000"/>
                </a:solidFill>
              </a:rPr>
              <a:t>Metrology solution for Gas with best performance &amp; low power 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800" i="1" dirty="0">
                <a:solidFill>
                  <a:srgbClr val="000000"/>
                </a:solidFill>
                <a:ea typeface="MS PGothic" pitchFamily="34" charset="-128"/>
              </a:rPr>
              <a:t>&lt; 1ns Zero Flow Drift 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800" i="1" dirty="0">
                <a:solidFill>
                  <a:srgbClr val="000000"/>
                </a:solidFill>
                <a:ea typeface="MS PGothic" pitchFamily="34" charset="-128"/>
              </a:rPr>
              <a:t>&lt; 4ns Standard Deviation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800" i="1" dirty="0">
                <a:solidFill>
                  <a:srgbClr val="000000"/>
                </a:solidFill>
                <a:ea typeface="MS PGothic" pitchFamily="34" charset="-128"/>
              </a:rPr>
              <a:t>&lt;20 </a:t>
            </a:r>
            <a:r>
              <a:rPr lang="en-US" altLang="en-US" sz="800" i="1" dirty="0" err="1">
                <a:solidFill>
                  <a:srgbClr val="000000"/>
                </a:solidFill>
                <a:ea typeface="MS PGothic" pitchFamily="34" charset="-128"/>
              </a:rPr>
              <a:t>uA</a:t>
            </a:r>
            <a:r>
              <a:rPr lang="en-US" altLang="en-US" sz="800" i="1" dirty="0">
                <a:solidFill>
                  <a:srgbClr val="000000"/>
                </a:solidFill>
                <a:ea typeface="MS PGothic" pitchFamily="34" charset="-128"/>
              </a:rPr>
              <a:t> average  measurement current </a:t>
            </a:r>
            <a:endParaRPr lang="en-US" altLang="en-US" sz="8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en-US" sz="900" b="1" dirty="0">
                <a:solidFill>
                  <a:srgbClr val="000000"/>
                </a:solidFill>
              </a:rPr>
              <a:t>Ultrasonic Sub-system </a:t>
            </a:r>
            <a:r>
              <a:rPr lang="en-US" altLang="en-US" sz="800" dirty="0">
                <a:solidFill>
                  <a:srgbClr val="000000"/>
                </a:solidFill>
              </a:rPr>
              <a:t>( Integrated High Performance SD-ADC, Pulse Position Generator &amp; Integrated PHY ) </a:t>
            </a:r>
            <a:r>
              <a:rPr lang="en-US" altLang="en-US" sz="900" b="1" dirty="0">
                <a:solidFill>
                  <a:srgbClr val="000000"/>
                </a:solidFill>
              </a:rPr>
              <a:t>with Software Library Support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en-US" sz="900" b="1" dirty="0">
                <a:solidFill>
                  <a:srgbClr val="000000"/>
                </a:solidFill>
              </a:rPr>
              <a:t>LEA ( Low Energy Accelerator ) </a:t>
            </a:r>
            <a:r>
              <a:rPr lang="en-US" altLang="en-US" sz="800" dirty="0">
                <a:solidFill>
                  <a:srgbClr val="000000"/>
                </a:solidFill>
              </a:rPr>
              <a:t>for optimizing power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en-US" sz="900" b="1" dirty="0">
                <a:solidFill>
                  <a:srgbClr val="000000"/>
                </a:solidFill>
              </a:rPr>
              <a:t>MTIF ( Metering Test Interface Module ) </a:t>
            </a:r>
            <a:r>
              <a:rPr lang="en-US" altLang="en-US" sz="800" dirty="0">
                <a:solidFill>
                  <a:srgbClr val="000000"/>
                </a:solidFill>
              </a:rPr>
              <a:t>running in Sleep Mode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en-US" sz="800" b="1" dirty="0">
                <a:solidFill>
                  <a:srgbClr val="000000"/>
                </a:solidFill>
              </a:rPr>
              <a:t>64 &amp; 80-pin package options  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96838" y="487363"/>
            <a:ext cx="1790700" cy="193675"/>
          </a:xfrm>
          <a:prstGeom prst="roundRect">
            <a:avLst/>
          </a:prstGeom>
          <a:solidFill>
            <a:schemeClr val="tx2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>
                <a:solidFill>
                  <a:srgbClr val="FFFFFF"/>
                </a:solidFill>
              </a:rPr>
              <a:t>Features/Benefits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4506913" y="3678238"/>
            <a:ext cx="4352925" cy="946150"/>
          </a:xfrm>
          <a:prstGeom prst="roundRect">
            <a:avLst>
              <a:gd name="adj" fmla="val 4008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495800" y="3763963"/>
            <a:ext cx="2489200" cy="839787"/>
          </a:xfrm>
          <a:prstGeom prst="rect">
            <a:avLst/>
          </a:prstGeom>
        </p:spPr>
        <p:txBody>
          <a:bodyPr/>
          <a:lstStyle/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900" b="1" dirty="0">
                <a:solidFill>
                  <a:srgbClr val="000000"/>
                </a:solidFill>
                <a:ea typeface="MS PGothic" pitchFamily="34" charset="-128"/>
              </a:rPr>
              <a:t>Ultrasonic Flow Meters</a:t>
            </a:r>
          </a:p>
          <a:p>
            <a:pPr>
              <a:spcAft>
                <a:spcPts val="600"/>
              </a:spcAft>
              <a:defRPr/>
            </a:pPr>
            <a:r>
              <a:rPr lang="en-US" sz="900" b="1" dirty="0">
                <a:solidFill>
                  <a:srgbClr val="000000"/>
                </a:solidFill>
                <a:ea typeface="MS PGothic" pitchFamily="34" charset="-128"/>
              </a:rPr>
              <a:t>     ( Gas, water &amp; Heat )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900" b="1" dirty="0">
                <a:solidFill>
                  <a:srgbClr val="000000"/>
                </a:solidFill>
                <a:ea typeface="MS PGothic" pitchFamily="34" charset="-128"/>
              </a:rPr>
              <a:t>Distance Measurement</a:t>
            </a:r>
          </a:p>
          <a:p>
            <a:pPr>
              <a:spcAft>
                <a:spcPts val="600"/>
              </a:spcAft>
              <a:defRPr/>
            </a:pPr>
            <a:endParaRPr lang="en-US" sz="900" b="1" i="1" dirty="0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4406900" y="3581400"/>
            <a:ext cx="1790700" cy="195263"/>
          </a:xfrm>
          <a:prstGeom prst="roundRect">
            <a:avLst/>
          </a:prstGeom>
          <a:solidFill>
            <a:schemeClr val="tx2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>
                <a:solidFill>
                  <a:srgbClr val="FFFFFF"/>
                </a:solidFill>
              </a:rPr>
              <a:t>Target Applications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193675" y="3992563"/>
            <a:ext cx="4043363" cy="609600"/>
          </a:xfrm>
          <a:prstGeom prst="roundRect">
            <a:avLst>
              <a:gd name="adj" fmla="val 4008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227" name="TextBox 74"/>
          <p:cNvSpPr txBox="1">
            <a:spLocks noChangeArrowheads="1"/>
          </p:cNvSpPr>
          <p:nvPr/>
        </p:nvSpPr>
        <p:spPr bwMode="auto">
          <a:xfrm>
            <a:off x="265113" y="4064000"/>
            <a:ext cx="3667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spcBef>
                <a:spcPts val="8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1pPr>
            <a:lvl2pPr marL="477838" indent="-193675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2pPr>
            <a:lvl3pPr marL="711200" indent="-136525" eaLnBrk="0" hangingPunct="0">
              <a:spcBef>
                <a:spcPct val="15000"/>
              </a:spcBef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000125" indent="-193675" eaLnBrk="0" hangingPunct="0">
              <a:spcBef>
                <a:spcPct val="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1239838" indent="-142875" eaLnBrk="0" hangingPunct="0"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1697038" indent="-142875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154238" indent="-142875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2611438" indent="-142875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068638" indent="-142875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en-US" sz="1000" b="1">
                <a:solidFill>
                  <a:srgbClr val="000000"/>
                </a:solidFill>
              </a:rPr>
              <a:t>USS Software Library, GUI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en-US" sz="1000" b="1">
                <a:solidFill>
                  <a:srgbClr val="000000"/>
                </a:solidFill>
              </a:rPr>
              <a:t>MSP430Ware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endParaRPr lang="en-US" altLang="en-US" sz="1000" b="1">
              <a:solidFill>
                <a:srgbClr val="000000"/>
              </a:solidFill>
            </a:endParaRPr>
          </a:p>
        </p:txBody>
      </p:sp>
      <p:sp>
        <p:nvSpPr>
          <p:cNvPr id="114" name="Rounded Rectangle 113"/>
          <p:cNvSpPr/>
          <p:nvPr/>
        </p:nvSpPr>
        <p:spPr>
          <a:xfrm>
            <a:off x="117475" y="3895725"/>
            <a:ext cx="1790700" cy="193675"/>
          </a:xfrm>
          <a:prstGeom prst="roundRect">
            <a:avLst/>
          </a:prstGeom>
          <a:solidFill>
            <a:schemeClr val="tx2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>
                <a:solidFill>
                  <a:srgbClr val="FFFFFF"/>
                </a:solidFill>
              </a:rPr>
              <a:t>Software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250950" y="2760663"/>
            <a:ext cx="2166938" cy="11064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sz="105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1050" b="1" dirty="0">
                <a:solidFill>
                  <a:srgbClr val="000000"/>
                </a:solidFill>
              </a:rPr>
              <a:t>MSP-TS430xxxx</a:t>
            </a:r>
            <a:r>
              <a:rPr lang="en-US" sz="1050" dirty="0">
                <a:solidFill>
                  <a:srgbClr val="000000"/>
                </a:solidFill>
              </a:rPr>
              <a:t>  </a:t>
            </a:r>
          </a:p>
          <a:p>
            <a:pPr>
              <a:defRPr/>
            </a:pPr>
            <a:r>
              <a:rPr lang="en-US" sz="1050" dirty="0">
                <a:solidFill>
                  <a:srgbClr val="000000"/>
                </a:solidFill>
              </a:rPr>
              <a:t>- 80-pin target socket board</a:t>
            </a:r>
          </a:p>
          <a:p>
            <a:pPr>
              <a:defRPr/>
            </a:pPr>
            <a:endParaRPr lang="en-US" sz="105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1050" b="1" dirty="0">
                <a:solidFill>
                  <a:srgbClr val="000000"/>
                </a:solidFill>
              </a:rPr>
              <a:t>MSP-FET</a:t>
            </a:r>
            <a:r>
              <a:rPr lang="en-US" sz="1050" dirty="0">
                <a:solidFill>
                  <a:srgbClr val="000000"/>
                </a:solidFill>
              </a:rPr>
              <a:t>: Flash emulation tool</a:t>
            </a:r>
          </a:p>
          <a:p>
            <a:pPr>
              <a:defRPr/>
            </a:pPr>
            <a:endParaRPr lang="en-US" sz="1050" dirty="0">
              <a:solidFill>
                <a:srgbClr val="000000"/>
              </a:solidFill>
            </a:endParaRPr>
          </a:p>
        </p:txBody>
      </p:sp>
      <p:sp>
        <p:nvSpPr>
          <p:cNvPr id="9230" name="Rectangle 81"/>
          <p:cNvSpPr>
            <a:spLocks noChangeArrowheads="1"/>
          </p:cNvSpPr>
          <p:nvPr/>
        </p:nvSpPr>
        <p:spPr bwMode="auto">
          <a:xfrm>
            <a:off x="6878638" y="3763963"/>
            <a:ext cx="1943100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" indent="-1143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979613" indent="306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436813" indent="306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894013" indent="306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351213" indent="306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Aft>
                <a:spcPts val="600"/>
              </a:spcAft>
              <a:buFont typeface="Arial" charset="0"/>
              <a:buChar char="•"/>
            </a:pPr>
            <a:r>
              <a:rPr lang="en-US" altLang="en-US" sz="900" b="1">
                <a:solidFill>
                  <a:srgbClr val="000000"/>
                </a:solidFill>
                <a:ea typeface="MS PGothic" pitchFamily="34" charset="-128"/>
              </a:rPr>
              <a:t>Occupancy Detectors</a:t>
            </a:r>
          </a:p>
          <a:p>
            <a:pPr eaLnBrk="1" hangingPunct="1">
              <a:spcAft>
                <a:spcPts val="600"/>
              </a:spcAft>
              <a:buFont typeface="Arial" charset="0"/>
              <a:buChar char="•"/>
            </a:pPr>
            <a:r>
              <a:rPr lang="en-US" altLang="en-US" sz="900" b="1">
                <a:solidFill>
                  <a:srgbClr val="000000"/>
                </a:solidFill>
                <a:ea typeface="MS PGothic" pitchFamily="34" charset="-128"/>
              </a:rPr>
              <a:t>Level Sensing </a:t>
            </a:r>
          </a:p>
        </p:txBody>
      </p:sp>
      <p:pic>
        <p:nvPicPr>
          <p:cNvPr id="9231" name="Picture 2" descr="C:\Users\a0193466\AppData\Local\Microsoft\Windows\Temporary Internet Files\Content.Outlook\M2Z719F5\MSP-TS430RGE24A + MSP-FET Straigh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2733675"/>
            <a:ext cx="75247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Rounded Rectangle 61"/>
          <p:cNvSpPr/>
          <p:nvPr/>
        </p:nvSpPr>
        <p:spPr>
          <a:xfrm>
            <a:off x="107950" y="2587625"/>
            <a:ext cx="1790700" cy="193675"/>
          </a:xfrm>
          <a:prstGeom prst="roundRect">
            <a:avLst/>
          </a:prstGeom>
          <a:solidFill>
            <a:schemeClr val="tx2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>
                <a:solidFill>
                  <a:srgbClr val="FFFFFF"/>
                </a:solidFill>
              </a:rPr>
              <a:t>Tools</a:t>
            </a:r>
          </a:p>
        </p:txBody>
      </p:sp>
      <p:sp>
        <p:nvSpPr>
          <p:cNvPr id="67" name="Rectangle 5"/>
          <p:cNvSpPr>
            <a:spLocks noChangeArrowheads="1"/>
          </p:cNvSpPr>
          <p:nvPr/>
        </p:nvSpPr>
        <p:spPr bwMode="gray">
          <a:xfrm>
            <a:off x="4487863" y="193675"/>
            <a:ext cx="4376737" cy="3333750"/>
          </a:xfrm>
          <a:prstGeom prst="rect">
            <a:avLst/>
          </a:prstGeom>
          <a:gradFill rotWithShape="1">
            <a:gsLst>
              <a:gs pos="0">
                <a:srgbClr val="DADADA"/>
              </a:gs>
              <a:gs pos="35001">
                <a:srgbClr val="E4E4E4"/>
              </a:gs>
              <a:gs pos="100000">
                <a:srgbClr val="F5F5F5"/>
              </a:gs>
            </a:gsLst>
            <a:lin ang="16200000" scaled="1"/>
          </a:gradFill>
          <a:ln w="9525">
            <a:solidFill>
              <a:srgbClr val="A6A6A6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71" name="Text Box 43"/>
          <p:cNvSpPr txBox="1">
            <a:spLocks noChangeArrowheads="1"/>
          </p:cNvSpPr>
          <p:nvPr/>
        </p:nvSpPr>
        <p:spPr bwMode="auto">
          <a:xfrm>
            <a:off x="4570413" y="193675"/>
            <a:ext cx="1890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000000"/>
                </a:solidFill>
              </a:rPr>
              <a:t>MSP430FR6043</a:t>
            </a:r>
            <a:endParaRPr lang="en-US" sz="1600" b="1" kern="0" dirty="0">
              <a:solidFill>
                <a:srgbClr val="000000"/>
              </a:solidFill>
            </a:endParaRPr>
          </a:p>
        </p:txBody>
      </p:sp>
      <p:sp>
        <p:nvSpPr>
          <p:cNvPr id="9235" name="Rectangle 53"/>
          <p:cNvSpPr>
            <a:spLocks noChangeArrowheads="1"/>
          </p:cNvSpPr>
          <p:nvPr/>
        </p:nvSpPr>
        <p:spPr bwMode="auto">
          <a:xfrm>
            <a:off x="4487863" y="1212850"/>
            <a:ext cx="4376737" cy="2319338"/>
          </a:xfrm>
          <a:prstGeom prst="roundRect">
            <a:avLst>
              <a:gd name="adj" fmla="val 7167"/>
            </a:avLst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36" name="Rectangle 5"/>
          <p:cNvSpPr>
            <a:spLocks noChangeArrowheads="1"/>
          </p:cNvSpPr>
          <p:nvPr/>
        </p:nvSpPr>
        <p:spPr bwMode="auto">
          <a:xfrm>
            <a:off x="6051550" y="584200"/>
            <a:ext cx="2813050" cy="2943225"/>
          </a:xfrm>
          <a:prstGeom prst="roundRect">
            <a:avLst>
              <a:gd name="adj" fmla="val 4722"/>
            </a:avLst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graphicFrame>
        <p:nvGraphicFramePr>
          <p:cNvPr id="79" name="Table 78"/>
          <p:cNvGraphicFramePr>
            <a:graphicFrameLocks noGrp="1"/>
          </p:cNvGraphicFramePr>
          <p:nvPr/>
        </p:nvGraphicFramePr>
        <p:xfrm>
          <a:off x="7142163" y="242888"/>
          <a:ext cx="1687512" cy="147692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9095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794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47637">
                <a:tc>
                  <a:txBody>
                    <a:bodyPr/>
                    <a:lstStyle>
                      <a:lvl1pPr marL="0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380895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761790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14268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52357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1904467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285362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266625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047146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l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Temperature</a:t>
                      </a:r>
                      <a:r>
                        <a:rPr lang="en-US" sz="700" b="1" baseline="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s</a:t>
                      </a:r>
                      <a:endParaRPr lang="en-US" sz="7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45731" marR="45731" marT="20506" marB="20506" anchor="ctr">
                    <a:lnL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380895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761790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14268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52357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1904467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285362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266625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047146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700" b="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-40°</a:t>
                      </a:r>
                      <a:r>
                        <a:rPr lang="en-US" sz="700" b="0" baseline="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C</a:t>
                      </a:r>
                      <a:r>
                        <a:rPr lang="en-US" sz="700" b="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to 85°</a:t>
                      </a:r>
                      <a:r>
                        <a:rPr lang="en-US" sz="700" b="0" baseline="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C</a:t>
                      </a:r>
                    </a:p>
                  </a:txBody>
                  <a:tcPr marL="45731" marR="45731" marT="20506" marB="20506" anchor="ctr">
                    <a:lnL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1" name="Rectangle 80"/>
          <p:cNvSpPr/>
          <p:nvPr/>
        </p:nvSpPr>
        <p:spPr>
          <a:xfrm>
            <a:off x="6086475" y="803275"/>
            <a:ext cx="1258888" cy="512763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9144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Up to 64 KB FRAM (with segment protections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for code/data)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6088063" y="3014663"/>
            <a:ext cx="1273175" cy="379412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Real-Time Clock with calendar mode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4619625" y="2005013"/>
            <a:ext cx="1306513" cy="179387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Serial Interface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6073775" y="682625"/>
            <a:ext cx="1271588" cy="179388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Memory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481888" y="660400"/>
            <a:ext cx="1325562" cy="179388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Power &amp; Clocking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6070600" y="1743075"/>
            <a:ext cx="1306513" cy="179388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Debug</a:t>
            </a:r>
          </a:p>
        </p:txBody>
      </p:sp>
      <p:sp>
        <p:nvSpPr>
          <p:cNvPr id="88" name="Rounded Rectangle 126"/>
          <p:cNvSpPr/>
          <p:nvPr/>
        </p:nvSpPr>
        <p:spPr>
          <a:xfrm>
            <a:off x="6089650" y="1917700"/>
            <a:ext cx="1273175" cy="169863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Embedded Emulation</a:t>
            </a:r>
          </a:p>
        </p:txBody>
      </p:sp>
      <p:sp>
        <p:nvSpPr>
          <p:cNvPr id="89" name="Rounded Rectangle 126"/>
          <p:cNvSpPr/>
          <p:nvPr/>
        </p:nvSpPr>
        <p:spPr>
          <a:xfrm>
            <a:off x="6088063" y="2600325"/>
            <a:ext cx="1273175" cy="168275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Watchdog Timer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4651375" y="2670175"/>
            <a:ext cx="1279525" cy="812800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dirty="0">
                <a:solidFill>
                  <a:srgbClr val="FFFFFF"/>
                </a:solidFill>
                <a:latin typeface="Arial Narrow" pitchFamily="34" charset="0"/>
              </a:rPr>
              <a:t>USS Module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 ( PPG, PGA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12 bit 8MSPS SDHS 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dirty="0">
                <a:solidFill>
                  <a:srgbClr val="FFFFFF"/>
                </a:solidFill>
                <a:latin typeface="Arial Narrow" pitchFamily="34" charset="0"/>
              </a:rPr>
              <a:t>12bit SAR ADC, COMP </a:t>
            </a:r>
          </a:p>
        </p:txBody>
      </p:sp>
      <p:sp>
        <p:nvSpPr>
          <p:cNvPr id="91" name="Rounded Rectangle 126"/>
          <p:cNvSpPr/>
          <p:nvPr/>
        </p:nvSpPr>
        <p:spPr>
          <a:xfrm>
            <a:off x="6088063" y="2768600"/>
            <a:ext cx="1273175" cy="168275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1× 16 bit TA w/ 5CC </a:t>
            </a:r>
            <a:r>
              <a:rPr lang="en-US" sz="900" kern="0" dirty="0" err="1">
                <a:solidFill>
                  <a:srgbClr val="FFFFFF"/>
                </a:solidFill>
                <a:latin typeface="Arial Narrow" pitchFamily="34" charset="0"/>
              </a:rPr>
              <a:t>regs</a:t>
            </a:r>
            <a:endParaRPr lang="en-US" sz="900" kern="0" dirty="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92" name="Rounded Rectangle 126"/>
          <p:cNvSpPr/>
          <p:nvPr/>
        </p:nvSpPr>
        <p:spPr>
          <a:xfrm>
            <a:off x="6088063" y="2930525"/>
            <a:ext cx="1273175" cy="168275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1 × 16 bit  pure TA w/ 3CC</a:t>
            </a:r>
          </a:p>
        </p:txBody>
      </p:sp>
      <p:sp>
        <p:nvSpPr>
          <p:cNvPr id="93" name="Rounded Rectangle 126"/>
          <p:cNvSpPr/>
          <p:nvPr/>
        </p:nvSpPr>
        <p:spPr>
          <a:xfrm>
            <a:off x="7508875" y="1258888"/>
            <a:ext cx="1273175" cy="168275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LFXT, HFXT </a:t>
            </a:r>
          </a:p>
        </p:txBody>
      </p:sp>
      <p:sp>
        <p:nvSpPr>
          <p:cNvPr id="94" name="Rounded Rectangle 126"/>
          <p:cNvSpPr/>
          <p:nvPr/>
        </p:nvSpPr>
        <p:spPr>
          <a:xfrm>
            <a:off x="7508875" y="831850"/>
            <a:ext cx="1273175" cy="427038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PMM with BOR, POR,PUC &amp;SVS</a:t>
            </a:r>
          </a:p>
        </p:txBody>
      </p:sp>
      <p:sp>
        <p:nvSpPr>
          <p:cNvPr id="95" name="Rounded Rectangle 126"/>
          <p:cNvSpPr/>
          <p:nvPr/>
        </p:nvSpPr>
        <p:spPr>
          <a:xfrm>
            <a:off x="7508875" y="1427163"/>
            <a:ext cx="1273175" cy="168275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DCO, REFO, VLO</a:t>
            </a:r>
          </a:p>
        </p:txBody>
      </p:sp>
      <p:sp>
        <p:nvSpPr>
          <p:cNvPr id="96" name="Rounded Rectangle 126"/>
          <p:cNvSpPr/>
          <p:nvPr/>
        </p:nvSpPr>
        <p:spPr>
          <a:xfrm>
            <a:off x="7508875" y="1589088"/>
            <a:ext cx="1273175" cy="168275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FLL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4638675" y="2251075"/>
            <a:ext cx="1274763" cy="252413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2× I</a:t>
            </a:r>
            <a:r>
              <a:rPr lang="en-US" sz="900" kern="0" baseline="30000" dirty="0">
                <a:solidFill>
                  <a:srgbClr val="FFFFFF"/>
                </a:solidFill>
                <a:latin typeface="Arial Narrow" pitchFamily="34" charset="0"/>
              </a:rPr>
              <a:t>2</a:t>
            </a: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C or SPI</a:t>
            </a:r>
          </a:p>
        </p:txBody>
      </p:sp>
      <p:sp>
        <p:nvSpPr>
          <p:cNvPr id="98" name="Rounded Rectangle 126"/>
          <p:cNvSpPr/>
          <p:nvPr/>
        </p:nvSpPr>
        <p:spPr>
          <a:xfrm>
            <a:off x="4640263" y="2166938"/>
            <a:ext cx="1273175" cy="169862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4 × UART + IrDA or SPI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7504113" y="2289175"/>
            <a:ext cx="1274762" cy="304800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Up to 64 GPIOs 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7518400" y="3171825"/>
            <a:ext cx="1274763" cy="390525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64-pin QFN / LQFP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80-pin LQFP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6089650" y="2165350"/>
            <a:ext cx="1273175" cy="250825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Bootstrap Loader</a:t>
            </a:r>
          </a:p>
        </p:txBody>
      </p:sp>
      <p:sp>
        <p:nvSpPr>
          <p:cNvPr id="102" name="Rounded Rectangle 126"/>
          <p:cNvSpPr/>
          <p:nvPr/>
        </p:nvSpPr>
        <p:spPr>
          <a:xfrm>
            <a:off x="6089650" y="2078038"/>
            <a:ext cx="1273175" cy="168275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Real-time JTAG/SBW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4646613" y="1800225"/>
            <a:ext cx="1279525" cy="187325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CRC16 / 32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6081713" y="1411288"/>
            <a:ext cx="1263650" cy="266700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8</a:t>
            </a:r>
            <a:r>
              <a:rPr lang="en-US" sz="900" kern="0" dirty="0" smtClean="0">
                <a:solidFill>
                  <a:srgbClr val="FFFFFF"/>
                </a:solidFill>
                <a:latin typeface="Arial Narrow" pitchFamily="34" charset="0"/>
              </a:rPr>
              <a:t>KB </a:t>
            </a: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Shared RAM for LEA</a:t>
            </a:r>
          </a:p>
        </p:txBody>
      </p:sp>
      <p:sp>
        <p:nvSpPr>
          <p:cNvPr id="108" name="Rounded Rectangle 126"/>
          <p:cNvSpPr/>
          <p:nvPr/>
        </p:nvSpPr>
        <p:spPr>
          <a:xfrm>
            <a:off x="6081713" y="1316038"/>
            <a:ext cx="1263650" cy="168275"/>
          </a:xfrm>
          <a:prstGeom prst="rect">
            <a:avLst/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Up to </a:t>
            </a:r>
            <a:r>
              <a:rPr lang="en-US" sz="900" kern="0" dirty="0" smtClean="0">
                <a:solidFill>
                  <a:srgbClr val="FFFFFF"/>
                </a:solidFill>
                <a:latin typeface="Arial Narrow" pitchFamily="34" charset="0"/>
              </a:rPr>
              <a:t>12KB </a:t>
            </a: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SRAM 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7493000" y="3078162"/>
            <a:ext cx="1306513" cy="179388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Packages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4624388" y="2519363"/>
            <a:ext cx="1317625" cy="179387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Analog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4646613" y="1423988"/>
            <a:ext cx="1279525" cy="187325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MPY32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4624388" y="1254125"/>
            <a:ext cx="1317625" cy="180975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System Module</a:t>
            </a:r>
          </a:p>
        </p:txBody>
      </p:sp>
      <p:sp>
        <p:nvSpPr>
          <p:cNvPr id="113" name="Rounded Rectangle 112"/>
          <p:cNvSpPr/>
          <p:nvPr/>
        </p:nvSpPr>
        <p:spPr>
          <a:xfrm>
            <a:off x="7488238" y="2244725"/>
            <a:ext cx="1325562" cy="179388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IOs</a:t>
            </a:r>
          </a:p>
        </p:txBody>
      </p:sp>
      <p:graphicFrame>
        <p:nvGraphicFramePr>
          <p:cNvPr id="115" name="Table 114"/>
          <p:cNvGraphicFramePr>
            <a:graphicFrameLocks noGrp="1"/>
          </p:cNvGraphicFramePr>
          <p:nvPr/>
        </p:nvGraphicFramePr>
        <p:xfrm>
          <a:off x="7140575" y="384175"/>
          <a:ext cx="1685925" cy="149225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9087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72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49225">
                <a:tc>
                  <a:txBody>
                    <a:bodyPr/>
                    <a:lstStyle>
                      <a:lvl1pPr marL="0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380895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761790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14268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52357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1904467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285362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266625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047146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l"/>
                      <a:r>
                        <a:rPr lang="en-US" sz="700" b="1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Voltage</a:t>
                      </a:r>
                    </a:p>
                  </a:txBody>
                  <a:tcPr marL="45688" marR="45688" marT="20774" marB="20774" anchor="ctr">
                    <a:lnL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380895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761790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14268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52357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1904467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285362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2666253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047146" algn="l" defTabSz="761790" rtl="0" eaLnBrk="1" latinLnBrk="0" hangingPunct="1">
                        <a:defRPr sz="15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700" b="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1.8V-3.6V</a:t>
                      </a:r>
                      <a:endParaRPr lang="en-US" sz="700" b="0" baseline="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45688" marR="45688" marT="20774" marB="20774" anchor="ctr">
                    <a:lnL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6" name="Rounded Rectangle 115"/>
          <p:cNvSpPr/>
          <p:nvPr/>
        </p:nvSpPr>
        <p:spPr bwMode="auto">
          <a:xfrm>
            <a:off x="4640263" y="563563"/>
            <a:ext cx="1335087" cy="612775"/>
          </a:xfrm>
          <a:prstGeom prst="roundRect">
            <a:avLst>
              <a:gd name="adj" fmla="val 11704"/>
            </a:avLst>
          </a:prstGeom>
          <a:solidFill>
            <a:srgbClr val="DE0000"/>
          </a:solidFill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kern="0" dirty="0">
                <a:solidFill>
                  <a:srgbClr val="FFFFFF"/>
                </a:solidFill>
                <a:latin typeface="Arial Narrow" pitchFamily="34" charset="0"/>
              </a:rPr>
              <a:t>MSP430FR6043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rgbClr val="FFFFFF"/>
                </a:solidFill>
                <a:latin typeface="Arial Narrow" pitchFamily="34" charset="0"/>
              </a:rPr>
              <a:t>16-bit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rgbClr val="FFFFFF"/>
                </a:solidFill>
                <a:latin typeface="Arial Narrow" pitchFamily="34" charset="0"/>
              </a:rPr>
              <a:t>Up to </a:t>
            </a:r>
            <a:r>
              <a:rPr lang="en-US" sz="1100" kern="0" dirty="0">
                <a:solidFill>
                  <a:srgbClr val="FFFFFF"/>
                </a:solidFill>
                <a:latin typeface="Arial Narrow" pitchFamily="34" charset="0"/>
              </a:rPr>
              <a:t>16 MHz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4624388" y="1652588"/>
            <a:ext cx="1317625" cy="179387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Data Protection</a:t>
            </a:r>
          </a:p>
        </p:txBody>
      </p:sp>
      <p:sp>
        <p:nvSpPr>
          <p:cNvPr id="118" name="Rounded Rectangle 117"/>
          <p:cNvSpPr/>
          <p:nvPr/>
        </p:nvSpPr>
        <p:spPr>
          <a:xfrm>
            <a:off x="6062663" y="2432050"/>
            <a:ext cx="1325562" cy="179388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Timers</a:t>
            </a:r>
          </a:p>
        </p:txBody>
      </p:sp>
      <p:sp>
        <p:nvSpPr>
          <p:cNvPr id="59" name="Rectangle 86"/>
          <p:cNvSpPr>
            <a:spLocks noChangeArrowheads="1"/>
          </p:cNvSpPr>
          <p:nvPr/>
        </p:nvSpPr>
        <p:spPr bwMode="auto">
          <a:xfrm>
            <a:off x="3057525" y="2874963"/>
            <a:ext cx="1609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ts val="8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5000"/>
              </a:spcBef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5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US" altLang="en-US" sz="1050" b="1" dirty="0">
                <a:solidFill>
                  <a:srgbClr val="000000"/>
                </a:solidFill>
              </a:rPr>
              <a:t>Gas Meter EVM </a:t>
            </a:r>
            <a:endParaRPr lang="en-US" altLang="en-US" sz="1050" b="1" dirty="0">
              <a:solidFill>
                <a:srgbClr val="000000"/>
              </a:solidFill>
              <a:ea typeface="MS PGothic" pitchFamily="34" charset="-128"/>
            </a:endParaRPr>
          </a:p>
        </p:txBody>
      </p:sp>
      <p:pic>
        <p:nvPicPr>
          <p:cNvPr id="9288" name="Picture 5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75" y="3163888"/>
            <a:ext cx="903288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Rounded Rectangle 60"/>
          <p:cNvSpPr/>
          <p:nvPr/>
        </p:nvSpPr>
        <p:spPr>
          <a:xfrm>
            <a:off x="7504113" y="1889125"/>
            <a:ext cx="1274762" cy="304800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dirty="0">
                <a:solidFill>
                  <a:srgbClr val="FFFFFF"/>
                </a:solidFill>
                <a:latin typeface="Arial Narrow" pitchFamily="34" charset="0"/>
              </a:rPr>
              <a:t>LEA  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488238" y="1809750"/>
            <a:ext cx="1325562" cy="179388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Data Processing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6088063" y="3355975"/>
            <a:ext cx="1273175" cy="209550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MTIF in LPM3.5 mode </a:t>
            </a:r>
          </a:p>
        </p:txBody>
      </p:sp>
      <p:pic>
        <p:nvPicPr>
          <p:cNvPr id="9293" name="Picture 1" descr="image00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988" y="3986213"/>
            <a:ext cx="9017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Rounded Rectangle 65"/>
          <p:cNvSpPr/>
          <p:nvPr/>
        </p:nvSpPr>
        <p:spPr>
          <a:xfrm>
            <a:off x="7493000" y="2714625"/>
            <a:ext cx="1274763" cy="300037"/>
          </a:xfrm>
          <a:prstGeom prst="roundRect">
            <a:avLst>
              <a:gd name="adj" fmla="val 26258"/>
            </a:avLst>
          </a:prstGeom>
          <a:solidFill>
            <a:srgbClr val="FFFFFF">
              <a:lumMod val="50000"/>
            </a:srgbClr>
          </a:solidFill>
          <a:ln w="12700">
            <a:solidFill>
              <a:srgbClr val="FFFFFF"/>
            </a:solidFill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kern="0" dirty="0">
                <a:solidFill>
                  <a:srgbClr val="FFFFFF"/>
                </a:solidFill>
                <a:latin typeface="Arial Narrow" pitchFamily="34" charset="0"/>
              </a:rPr>
              <a:t>Upto 248 Segments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467600" y="2620962"/>
            <a:ext cx="1306513" cy="179388"/>
          </a:xfrm>
          <a:prstGeom prst="roundRect">
            <a:avLst>
              <a:gd name="adj" fmla="val 26258"/>
            </a:avLst>
          </a:prstGeom>
          <a:solidFill>
            <a:srgbClr val="32B4CE"/>
          </a:solidFill>
          <a:ln w="12700">
            <a:solidFill>
              <a:srgbClr val="FFFFFF"/>
            </a:solidFill>
          </a:ln>
        </p:spPr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FFFFFF"/>
                </a:solidFill>
                <a:latin typeface="Arial Narrow" pitchFamily="34" charset="0"/>
              </a:rPr>
              <a:t>LCD Driver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43557" y="4817084"/>
            <a:ext cx="1627369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1790">
              <a:spcBef>
                <a:spcPct val="50000"/>
              </a:spcBef>
              <a:defRPr/>
            </a:pPr>
            <a:r>
              <a:rPr lang="en-US" sz="700" dirty="0">
                <a:solidFill>
                  <a:srgbClr val="000000"/>
                </a:solidFill>
              </a:rPr>
              <a:t>TI Information -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23362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42739ec23cedf1d7684b3599cf9527cc48a"/>
</p:tagLst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9F876E1E1ECC44B7AEB038587DA72F" ma:contentTypeVersion="0" ma:contentTypeDescription="Create a new document." ma:contentTypeScope="" ma:versionID="ec15ac77968d0512ff10bcc44cf97eb4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DD612E99-C99C-472A-B5F1-C5B30B9D15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6E6E571-9908-4174-8612-0F56F2A735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BAA167-E2AC-4311-9774-A3EB22928A1F}">
  <ds:schemaRefs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36266</TotalTime>
  <Words>274</Words>
  <Application>Microsoft Office PowerPoint</Application>
  <PresentationFormat>On-screen Show (16:9)</PresentationFormat>
  <Paragraphs>80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FinalPowerpoint</vt:lpstr>
      <vt:lpstr>MSP430FR6043 MCU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suzetteh@ti.com</dc:creator>
  <cp:lastModifiedBy>Ridgeway, Mitch</cp:lastModifiedBy>
  <cp:revision>595</cp:revision>
  <dcterms:created xsi:type="dcterms:W3CDTF">2007-12-19T20:51:45Z</dcterms:created>
  <dcterms:modified xsi:type="dcterms:W3CDTF">2018-11-29T21:37:30Z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0x010100A89F876E1E1ECC44B7AEB038587DA72F</vt:lpwstr>
  </property>
</Properties>
</file>