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2" r:id="rId2"/>
    <p:sldId id="286" r:id="rId3"/>
    <p:sldId id="273" r:id="rId4"/>
    <p:sldId id="274" r:id="rId5"/>
    <p:sldId id="276" r:id="rId6"/>
    <p:sldId id="277" r:id="rId7"/>
    <p:sldId id="279" r:id="rId8"/>
    <p:sldId id="280" r:id="rId9"/>
    <p:sldId id="281" r:id="rId10"/>
    <p:sldId id="282" r:id="rId11"/>
    <p:sldId id="284" r:id="rId12"/>
    <p:sldId id="285" r:id="rId13"/>
    <p:sldId id="287" r:id="rId14"/>
    <p:sldId id="289" r:id="rId15"/>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54F389A-70FD-4E5D-9B13-8C7E18D9FE63}">
          <p14:sldIdLst>
            <p14:sldId id="272"/>
          </p14:sldIdLst>
        </p14:section>
        <p14:section name="Method0" id="{DC86AA40-1284-4AE2-9313-9B73D4278559}">
          <p14:sldIdLst>
            <p14:sldId id="286"/>
          </p14:sldIdLst>
        </p14:section>
        <p14:section name="Method1" id="{115228C6-E5B6-47FB-9B31-2F364CC3A802}">
          <p14:sldIdLst>
            <p14:sldId id="273"/>
            <p14:sldId id="274"/>
            <p14:sldId id="276"/>
            <p14:sldId id="277"/>
            <p14:sldId id="279"/>
            <p14:sldId id="280"/>
            <p14:sldId id="281"/>
          </p14:sldIdLst>
        </p14:section>
        <p14:section name="Method2" id="{7480D37E-9BE8-4685-9F09-0D3C8FF48E8F}">
          <p14:sldIdLst>
            <p14:sldId id="282"/>
            <p14:sldId id="284"/>
            <p14:sldId id="285"/>
            <p14:sldId id="287"/>
            <p14:sldId id="289"/>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114" d="100"/>
          <a:sy n="114" d="100"/>
        </p:scale>
        <p:origin x="590" y="91"/>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Unlock MSPM0</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a:t>MSPM0 team</a:t>
            </a:r>
            <a:endParaRPr lang="en-US" dirty="0"/>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EFBA27-E05F-46EA-A997-C33747ADA3B2}"/>
              </a:ext>
            </a:extLst>
          </p:cNvPr>
          <p:cNvPicPr>
            <a:picLocks noChangeAspect="1"/>
          </p:cNvPicPr>
          <p:nvPr/>
        </p:nvPicPr>
        <p:blipFill>
          <a:blip r:embed="rId2"/>
          <a:stretch>
            <a:fillRect/>
          </a:stretch>
        </p:blipFill>
        <p:spPr>
          <a:xfrm>
            <a:off x="6154138" y="1051062"/>
            <a:ext cx="2047757" cy="3444744"/>
          </a:xfrm>
          <a:prstGeom prst="rect">
            <a:avLst/>
          </a:prstGeom>
        </p:spPr>
      </p:pic>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493264" cy="3709449"/>
          </a:xfrm>
        </p:spPr>
        <p:txBody>
          <a:bodyPr/>
          <a:lstStyle/>
          <a:p>
            <a:r>
              <a:rPr lang="en-US" altLang="zh-CN" dirty="0"/>
              <a:t>Hardware connection (based on XDS110)</a:t>
            </a:r>
          </a:p>
          <a:p>
            <a:r>
              <a:rPr lang="en-US" altLang="zh-CN" dirty="0"/>
              <a:t>Step 1: Remove the jumper cap.</a:t>
            </a:r>
          </a:p>
          <a:p>
            <a:r>
              <a:rPr lang="en-US" altLang="zh-CN" dirty="0"/>
              <a:t>Step 2: Use a DuPont cable to connect the GND, 3.3V, RXD, TXD, </a:t>
            </a:r>
            <a:r>
              <a:rPr lang="en-US" altLang="zh-CN" dirty="0">
                <a:solidFill>
                  <a:srgbClr val="FF0000"/>
                </a:solidFill>
              </a:rPr>
              <a:t>RST</a:t>
            </a:r>
            <a:r>
              <a:rPr lang="en-US" altLang="zh-CN" dirty="0"/>
              <a:t>, and </a:t>
            </a:r>
            <a:r>
              <a:rPr lang="en-US" altLang="zh-CN" dirty="0">
                <a:solidFill>
                  <a:srgbClr val="FF0000"/>
                </a:solidFill>
              </a:rPr>
              <a:t>BSL</a:t>
            </a:r>
            <a:r>
              <a:rPr lang="en-US" altLang="zh-CN" dirty="0"/>
              <a:t> on one side of the burner to the target board. If using launchpad, a jumper needs to be used to connect RXD and TXD.</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aphicFrame>
        <p:nvGraphicFramePr>
          <p:cNvPr id="10" name="Table 9">
            <a:extLst>
              <a:ext uri="{FF2B5EF4-FFF2-40B4-BE49-F238E27FC236}">
                <a16:creationId xmlns:a16="http://schemas.microsoft.com/office/drawing/2014/main" id="{7D5C67FA-30D2-4E12-BFD7-B20933B20C7E}"/>
              </a:ext>
            </a:extLst>
          </p:cNvPr>
          <p:cNvGraphicFramePr>
            <a:graphicFrameLocks noGrp="1"/>
          </p:cNvGraphicFramePr>
          <p:nvPr>
            <p:extLst>
              <p:ext uri="{D42A27DB-BD31-4B8C-83A1-F6EECF244321}">
                <p14:modId xmlns:p14="http://schemas.microsoft.com/office/powerpoint/2010/main" val="922675168"/>
              </p:ext>
            </p:extLst>
          </p:nvPr>
        </p:nvGraphicFramePr>
        <p:xfrm>
          <a:off x="1052812" y="3115512"/>
          <a:ext cx="3726183" cy="1112520"/>
        </p:xfrm>
        <a:graphic>
          <a:graphicData uri="http://schemas.openxmlformats.org/drawingml/2006/table">
            <a:tbl>
              <a:tblPr firstRow="1" bandRow="1">
                <a:tableStyleId>{5C22544A-7EE6-4342-B048-85BDC9FD1C3A}</a:tableStyleId>
              </a:tblPr>
              <a:tblGrid>
                <a:gridCol w="763244">
                  <a:extLst>
                    <a:ext uri="{9D8B030D-6E8A-4147-A177-3AD203B41FA5}">
                      <a16:colId xmlns:a16="http://schemas.microsoft.com/office/drawing/2014/main" val="3773818523"/>
                    </a:ext>
                  </a:extLst>
                </a:gridCol>
                <a:gridCol w="1019839">
                  <a:extLst>
                    <a:ext uri="{9D8B030D-6E8A-4147-A177-3AD203B41FA5}">
                      <a16:colId xmlns:a16="http://schemas.microsoft.com/office/drawing/2014/main" val="2569399024"/>
                    </a:ext>
                  </a:extLst>
                </a:gridCol>
                <a:gridCol w="914400">
                  <a:extLst>
                    <a:ext uri="{9D8B030D-6E8A-4147-A177-3AD203B41FA5}">
                      <a16:colId xmlns:a16="http://schemas.microsoft.com/office/drawing/2014/main" val="1795520731"/>
                    </a:ext>
                  </a:extLst>
                </a:gridCol>
                <a:gridCol w="1028700">
                  <a:extLst>
                    <a:ext uri="{9D8B030D-6E8A-4147-A177-3AD203B41FA5}">
                      <a16:colId xmlns:a16="http://schemas.microsoft.com/office/drawing/2014/main" val="2472687353"/>
                    </a:ext>
                  </a:extLst>
                </a:gridCol>
              </a:tblGrid>
              <a:tr h="370840">
                <a:tc>
                  <a:txBody>
                    <a:bodyPr/>
                    <a:lstStyle/>
                    <a:p>
                      <a:endParaRPr lang="en-US" dirty="0"/>
                    </a:p>
                  </a:txBody>
                  <a:tcPr/>
                </a:tc>
                <a:tc>
                  <a:txBody>
                    <a:bodyPr/>
                    <a:lstStyle/>
                    <a:p>
                      <a:r>
                        <a:rPr lang="en-US" altLang="zh-CN" dirty="0"/>
                        <a:t>TXD</a:t>
                      </a:r>
                      <a:endParaRPr lang="en-US" dirty="0"/>
                    </a:p>
                  </a:txBody>
                  <a:tcPr/>
                </a:tc>
                <a:tc>
                  <a:txBody>
                    <a:bodyPr/>
                    <a:lstStyle/>
                    <a:p>
                      <a:r>
                        <a:rPr lang="en-US" altLang="zh-CN" dirty="0"/>
                        <a:t>RXD</a:t>
                      </a:r>
                      <a:endParaRPr lang="en-US" dirty="0"/>
                    </a:p>
                  </a:txBody>
                  <a:tcPr/>
                </a:tc>
                <a:tc>
                  <a:txBody>
                    <a:bodyPr/>
                    <a:lstStyle/>
                    <a:p>
                      <a:r>
                        <a:rPr lang="en-US" altLang="zh-CN" dirty="0"/>
                        <a:t>BSL</a:t>
                      </a:r>
                      <a:endParaRPr lang="en-US" dirty="0"/>
                    </a:p>
                  </a:txBody>
                  <a:tcPr/>
                </a:tc>
                <a:extLst>
                  <a:ext uri="{0D108BD9-81ED-4DB2-BD59-A6C34878D82A}">
                    <a16:rowId xmlns:a16="http://schemas.microsoft.com/office/drawing/2014/main" val="1192002313"/>
                  </a:ext>
                </a:extLst>
              </a:tr>
              <a:tr h="370840">
                <a:tc>
                  <a:txBody>
                    <a:bodyPr/>
                    <a:lstStyle/>
                    <a:p>
                      <a:r>
                        <a:rPr lang="en-US" altLang="zh-CN" dirty="0"/>
                        <a:t>L1306</a:t>
                      </a:r>
                      <a:endParaRPr lang="en-US" dirty="0"/>
                    </a:p>
                  </a:txBody>
                  <a:tcPr/>
                </a:tc>
                <a:tc>
                  <a:txBody>
                    <a:bodyPr/>
                    <a:lstStyle/>
                    <a:p>
                      <a:r>
                        <a:rPr lang="en-US" sz="1500" kern="1200" dirty="0">
                          <a:solidFill>
                            <a:schemeClr val="dk1"/>
                          </a:solidFill>
                          <a:effectLst/>
                          <a:latin typeface="+mn-lt"/>
                          <a:ea typeface="+mn-ea"/>
                          <a:cs typeface="+mn-cs"/>
                        </a:rPr>
                        <a:t>PA23</a:t>
                      </a:r>
                      <a:endParaRPr lang="en-US" dirty="0"/>
                    </a:p>
                  </a:txBody>
                  <a:tcPr/>
                </a:tc>
                <a:tc>
                  <a:txBody>
                    <a:bodyPr/>
                    <a:lstStyle/>
                    <a:p>
                      <a:r>
                        <a:rPr lang="en-US" sz="1500" kern="1200" dirty="0">
                          <a:solidFill>
                            <a:schemeClr val="dk1"/>
                          </a:solidFill>
                          <a:effectLst/>
                          <a:latin typeface="+mn-lt"/>
                          <a:ea typeface="+mn-ea"/>
                          <a:cs typeface="+mn-cs"/>
                        </a:rPr>
                        <a:t>PA22 </a:t>
                      </a:r>
                      <a:endParaRPr lang="en-US" dirty="0"/>
                    </a:p>
                  </a:txBody>
                  <a:tcPr/>
                </a:tc>
                <a:tc>
                  <a:txBody>
                    <a:bodyPr/>
                    <a:lstStyle/>
                    <a:p>
                      <a:r>
                        <a:rPr lang="en-US" altLang="zh-CN" dirty="0"/>
                        <a:t>PA18</a:t>
                      </a:r>
                      <a:endParaRPr lang="en-US" dirty="0"/>
                    </a:p>
                  </a:txBody>
                  <a:tcPr/>
                </a:tc>
                <a:extLst>
                  <a:ext uri="{0D108BD9-81ED-4DB2-BD59-A6C34878D82A}">
                    <a16:rowId xmlns:a16="http://schemas.microsoft.com/office/drawing/2014/main" val="3242177999"/>
                  </a:ext>
                </a:extLst>
              </a:tr>
              <a:tr h="370840">
                <a:tc>
                  <a:txBody>
                    <a:bodyPr/>
                    <a:lstStyle/>
                    <a:p>
                      <a:r>
                        <a:rPr lang="en-US" altLang="zh-CN" dirty="0"/>
                        <a:t>G3507</a:t>
                      </a:r>
                      <a:endParaRPr lang="en-US" dirty="0"/>
                    </a:p>
                  </a:txBody>
                  <a:tcPr/>
                </a:tc>
                <a:tc>
                  <a:txBody>
                    <a:bodyPr/>
                    <a:lstStyle/>
                    <a:p>
                      <a:r>
                        <a:rPr lang="en-US" altLang="zh-CN" dirty="0"/>
                        <a:t>PA10</a:t>
                      </a:r>
                      <a:endParaRPr lang="en-US" dirty="0"/>
                    </a:p>
                  </a:txBody>
                  <a:tcPr/>
                </a:tc>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altLang="zh-CN" dirty="0"/>
                        <a:t>PA11</a:t>
                      </a:r>
                      <a:endParaRPr lang="en-US" dirty="0"/>
                    </a:p>
                  </a:txBody>
                  <a:tcPr/>
                </a:tc>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altLang="zh-CN" dirty="0"/>
                        <a:t>PA18</a:t>
                      </a:r>
                      <a:endParaRPr lang="en-US" dirty="0"/>
                    </a:p>
                  </a:txBody>
                  <a:tcPr/>
                </a:tc>
                <a:extLst>
                  <a:ext uri="{0D108BD9-81ED-4DB2-BD59-A6C34878D82A}">
                    <a16:rowId xmlns:a16="http://schemas.microsoft.com/office/drawing/2014/main" val="3010175383"/>
                  </a:ext>
                </a:extLst>
              </a:tr>
            </a:tbl>
          </a:graphicData>
        </a:graphic>
      </p:graphicFrame>
    </p:spTree>
    <p:extLst>
      <p:ext uri="{BB962C8B-B14F-4D97-AF65-F5344CB8AC3E}">
        <p14:creationId xmlns:p14="http://schemas.microsoft.com/office/powerpoint/2010/main" val="184050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Step1:</a:t>
            </a:r>
            <a:r>
              <a:rPr lang="zh-CN" altLang="en-US" dirty="0"/>
              <a:t> </a:t>
            </a:r>
            <a:r>
              <a:rPr lang="en-US" altLang="zh-CN" dirty="0"/>
              <a:t>Download MSPM0 SDK</a:t>
            </a:r>
          </a:p>
          <a:p>
            <a:pPr lvl="1"/>
            <a:r>
              <a:rPr lang="en-US" altLang="zh-CN" dirty="0"/>
              <a:t>Step2:</a:t>
            </a:r>
            <a:r>
              <a:rPr lang="en-US" dirty="0"/>
              <a:t> </a:t>
            </a:r>
            <a:r>
              <a:rPr lang="en-US" altLang="zh-CN" dirty="0"/>
              <a:t>Open this software</a:t>
            </a:r>
            <a:endParaRPr lang="en-US" dirty="0"/>
          </a:p>
        </p:txBody>
      </p:sp>
      <p:pic>
        <p:nvPicPr>
          <p:cNvPr id="8" name="Picture 7">
            <a:extLst>
              <a:ext uri="{FF2B5EF4-FFF2-40B4-BE49-F238E27FC236}">
                <a16:creationId xmlns:a16="http://schemas.microsoft.com/office/drawing/2014/main" id="{3708A45E-5C94-4043-A5D1-A358DC54F281}"/>
              </a:ext>
            </a:extLst>
          </p:cNvPr>
          <p:cNvPicPr>
            <a:picLocks noChangeAspect="1"/>
          </p:cNvPicPr>
          <p:nvPr/>
        </p:nvPicPr>
        <p:blipFill>
          <a:blip r:embed="rId2"/>
          <a:stretch>
            <a:fillRect/>
          </a:stretch>
        </p:blipFill>
        <p:spPr>
          <a:xfrm>
            <a:off x="5070561" y="1902549"/>
            <a:ext cx="3619414" cy="2847657"/>
          </a:xfrm>
          <a:prstGeom prst="rect">
            <a:avLst/>
          </a:prstGeom>
        </p:spPr>
      </p:pic>
      <p:pic>
        <p:nvPicPr>
          <p:cNvPr id="9" name="Picture 8">
            <a:extLst>
              <a:ext uri="{FF2B5EF4-FFF2-40B4-BE49-F238E27FC236}">
                <a16:creationId xmlns:a16="http://schemas.microsoft.com/office/drawing/2014/main" id="{5A1A8AD7-FE96-4338-9E1E-FE46BAAC6E6D}"/>
              </a:ext>
            </a:extLst>
          </p:cNvPr>
          <p:cNvPicPr>
            <a:picLocks noChangeAspect="1"/>
          </p:cNvPicPr>
          <p:nvPr/>
        </p:nvPicPr>
        <p:blipFill rotWithShape="1">
          <a:blip r:embed="rId3"/>
          <a:srcRect r="34524"/>
          <a:stretch/>
        </p:blipFill>
        <p:spPr>
          <a:xfrm>
            <a:off x="447975" y="1902549"/>
            <a:ext cx="4414369" cy="1851025"/>
          </a:xfrm>
          <a:prstGeom prst="rect">
            <a:avLst/>
          </a:prstGeom>
        </p:spPr>
      </p:pic>
    </p:spTree>
    <p:extLst>
      <p:ext uri="{BB962C8B-B14F-4D97-AF65-F5344CB8AC3E}">
        <p14:creationId xmlns:p14="http://schemas.microsoft.com/office/powerpoint/2010/main" val="25143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a:xfrm>
            <a:off x="231775" y="107163"/>
            <a:ext cx="8458200" cy="610791"/>
          </a:xfrm>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12</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Step3:</a:t>
            </a:r>
            <a:r>
              <a:rPr lang="en-US" dirty="0"/>
              <a:t> </a:t>
            </a:r>
            <a:r>
              <a:rPr lang="en-US" altLang="zh-CN" dirty="0"/>
              <a:t>Select the corresponding software firmware based on the chip used (in the input folder)</a:t>
            </a:r>
            <a:endParaRPr lang="en-US" dirty="0"/>
          </a:p>
        </p:txBody>
      </p:sp>
      <p:pic>
        <p:nvPicPr>
          <p:cNvPr id="3" name="Picture 2">
            <a:extLst>
              <a:ext uri="{FF2B5EF4-FFF2-40B4-BE49-F238E27FC236}">
                <a16:creationId xmlns:a16="http://schemas.microsoft.com/office/drawing/2014/main" id="{3BBA9FB0-DAC0-4CF3-9F43-5A05D8CE2E31}"/>
              </a:ext>
            </a:extLst>
          </p:cNvPr>
          <p:cNvPicPr>
            <a:picLocks noChangeAspect="1"/>
          </p:cNvPicPr>
          <p:nvPr/>
        </p:nvPicPr>
        <p:blipFill>
          <a:blip r:embed="rId2"/>
          <a:stretch>
            <a:fillRect/>
          </a:stretch>
        </p:blipFill>
        <p:spPr>
          <a:xfrm>
            <a:off x="4619616" y="1705963"/>
            <a:ext cx="3848100" cy="2047875"/>
          </a:xfrm>
          <a:prstGeom prst="rect">
            <a:avLst/>
          </a:prstGeom>
        </p:spPr>
      </p:pic>
      <p:pic>
        <p:nvPicPr>
          <p:cNvPr id="9" name="Picture 8">
            <a:extLst>
              <a:ext uri="{FF2B5EF4-FFF2-40B4-BE49-F238E27FC236}">
                <a16:creationId xmlns:a16="http://schemas.microsoft.com/office/drawing/2014/main" id="{1BE53F09-5C93-49D0-9F12-E06116322FFE}"/>
              </a:ext>
            </a:extLst>
          </p:cNvPr>
          <p:cNvPicPr>
            <a:picLocks noChangeAspect="1"/>
          </p:cNvPicPr>
          <p:nvPr/>
        </p:nvPicPr>
        <p:blipFill>
          <a:blip r:embed="rId3"/>
          <a:stretch>
            <a:fillRect/>
          </a:stretch>
        </p:blipFill>
        <p:spPr>
          <a:xfrm>
            <a:off x="707867" y="1705963"/>
            <a:ext cx="3537261" cy="2736829"/>
          </a:xfrm>
          <a:prstGeom prst="rect">
            <a:avLst/>
          </a:prstGeom>
        </p:spPr>
      </p:pic>
    </p:spTree>
    <p:extLst>
      <p:ext uri="{BB962C8B-B14F-4D97-AF65-F5344CB8AC3E}">
        <p14:creationId xmlns:p14="http://schemas.microsoft.com/office/powerpoint/2010/main" val="32735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13</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Step4:</a:t>
            </a:r>
            <a:r>
              <a:rPr lang="en-US" dirty="0"/>
              <a:t> </a:t>
            </a:r>
            <a:r>
              <a:rPr lang="en-US" altLang="zh-CN" dirty="0"/>
              <a:t>Update XDS110</a:t>
            </a:r>
            <a:r>
              <a:rPr lang="zh-CN" altLang="en-US" dirty="0"/>
              <a:t> </a:t>
            </a:r>
            <a:r>
              <a:rPr lang="en-US" altLang="zh-CN" dirty="0"/>
              <a:t>firmware</a:t>
            </a:r>
            <a:endParaRPr lang="en-US" dirty="0"/>
          </a:p>
        </p:txBody>
      </p:sp>
      <p:pic>
        <p:nvPicPr>
          <p:cNvPr id="10" name="Picture 9">
            <a:extLst>
              <a:ext uri="{FF2B5EF4-FFF2-40B4-BE49-F238E27FC236}">
                <a16:creationId xmlns:a16="http://schemas.microsoft.com/office/drawing/2014/main" id="{4958CD20-75C3-40AE-88EF-4BF8B1B2A6B0}"/>
              </a:ext>
            </a:extLst>
          </p:cNvPr>
          <p:cNvPicPr>
            <a:picLocks noChangeAspect="1"/>
          </p:cNvPicPr>
          <p:nvPr/>
        </p:nvPicPr>
        <p:blipFill>
          <a:blip r:embed="rId2"/>
          <a:stretch>
            <a:fillRect/>
          </a:stretch>
        </p:blipFill>
        <p:spPr>
          <a:xfrm>
            <a:off x="495304" y="1640137"/>
            <a:ext cx="7741869" cy="2391002"/>
          </a:xfrm>
          <a:prstGeom prst="rect">
            <a:avLst/>
          </a:prstGeom>
        </p:spPr>
      </p:pic>
    </p:spTree>
    <p:extLst>
      <p:ext uri="{BB962C8B-B14F-4D97-AF65-F5344CB8AC3E}">
        <p14:creationId xmlns:p14="http://schemas.microsoft.com/office/powerpoint/2010/main" val="2471219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14</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Step5:</a:t>
            </a:r>
            <a:r>
              <a:rPr lang="en-US" dirty="0"/>
              <a:t> </a:t>
            </a:r>
            <a:r>
              <a:rPr lang="en-US" altLang="zh-CN" dirty="0"/>
              <a:t>Download firmware and unlock device</a:t>
            </a:r>
            <a:endParaRPr lang="en-US" dirty="0"/>
          </a:p>
        </p:txBody>
      </p:sp>
      <p:pic>
        <p:nvPicPr>
          <p:cNvPr id="7" name="Picture 6">
            <a:extLst>
              <a:ext uri="{FF2B5EF4-FFF2-40B4-BE49-F238E27FC236}">
                <a16:creationId xmlns:a16="http://schemas.microsoft.com/office/drawing/2014/main" id="{1E127949-C9DF-41B9-BD0B-CD5AC8EA870E}"/>
              </a:ext>
            </a:extLst>
          </p:cNvPr>
          <p:cNvPicPr>
            <a:picLocks noChangeAspect="1"/>
          </p:cNvPicPr>
          <p:nvPr/>
        </p:nvPicPr>
        <p:blipFill>
          <a:blip r:embed="rId2"/>
          <a:stretch>
            <a:fillRect/>
          </a:stretch>
        </p:blipFill>
        <p:spPr>
          <a:xfrm>
            <a:off x="2103120" y="1481365"/>
            <a:ext cx="4194672" cy="3310571"/>
          </a:xfrm>
          <a:prstGeom prst="rect">
            <a:avLst/>
          </a:prstGeom>
        </p:spPr>
      </p:pic>
    </p:spTree>
    <p:extLst>
      <p:ext uri="{BB962C8B-B14F-4D97-AF65-F5344CB8AC3E}">
        <p14:creationId xmlns:p14="http://schemas.microsoft.com/office/powerpoint/2010/main" val="357516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0: </a:t>
            </a:r>
            <a:r>
              <a:rPr lang="en-US" altLang="zh-CN" dirty="0"/>
              <a:t>Make device enter BSL</a:t>
            </a:r>
            <a:endParaRPr lang="en-US" dirty="0"/>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675628" cy="3709449"/>
          </a:xfrm>
        </p:spPr>
        <p:txBody>
          <a:bodyPr/>
          <a:lstStyle/>
          <a:p>
            <a:r>
              <a:rPr lang="en-US" altLang="zh-CN" dirty="0"/>
              <a:t>Hardware connection (based on XDS110)</a:t>
            </a:r>
          </a:p>
          <a:p>
            <a:r>
              <a:rPr lang="en-US" altLang="zh-CN" dirty="0"/>
              <a:t>Step 0: Use a DuPont cable to connect the GND, DIO, and CLK on one side of the burner to the target board.</a:t>
            </a:r>
          </a:p>
          <a:p>
            <a:r>
              <a:rPr lang="en-US" altLang="zh-CN" dirty="0"/>
              <a:t>Step 1: Power down the MCU (unplug the power cord of the burner).</a:t>
            </a:r>
          </a:p>
          <a:p>
            <a:r>
              <a:rPr lang="en-US" altLang="zh-CN" dirty="0"/>
              <a:t>Step 2: Pull PA18 up. Press the PA18 button on Launchpad to ensure that the jumper cap is secure.</a:t>
            </a:r>
          </a:p>
          <a:p>
            <a:r>
              <a:rPr lang="en-US" altLang="zh-CN" dirty="0"/>
              <a:t>Step 3: Power on the MCU (plug in the power cord of the burner).</a:t>
            </a:r>
          </a:p>
          <a:p>
            <a:r>
              <a:rPr lang="en-US" altLang="zh-CN" dirty="0"/>
              <a:t>Step 5: Burn within 10 seconds without releasing PA18. No, look at method1.</a:t>
            </a:r>
          </a:p>
          <a:p>
            <a:pPr lvl="1"/>
            <a:endParaRPr lang="en-US" altLang="zh-CN" dirty="0"/>
          </a:p>
          <a:p>
            <a:pPr lvl="1"/>
            <a:endParaRPr lang="en-US" dirty="0"/>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pic>
        <p:nvPicPr>
          <p:cNvPr id="5" name="Picture 4">
            <a:extLst>
              <a:ext uri="{FF2B5EF4-FFF2-40B4-BE49-F238E27FC236}">
                <a16:creationId xmlns:a16="http://schemas.microsoft.com/office/drawing/2014/main" id="{C74BBDD9-68D1-4327-8D73-31E9867449EB}"/>
              </a:ext>
            </a:extLst>
          </p:cNvPr>
          <p:cNvPicPr>
            <a:picLocks noChangeAspect="1"/>
          </p:cNvPicPr>
          <p:nvPr/>
        </p:nvPicPr>
        <p:blipFill>
          <a:blip r:embed="rId2"/>
          <a:stretch>
            <a:fillRect/>
          </a:stretch>
        </p:blipFill>
        <p:spPr>
          <a:xfrm>
            <a:off x="6339314" y="1244462"/>
            <a:ext cx="1806115" cy="3038253"/>
          </a:xfrm>
          <a:prstGeom prst="rect">
            <a:avLst/>
          </a:prstGeom>
        </p:spPr>
      </p:pic>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2985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1: Force a DSSM Mass Erase</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493264" cy="3709449"/>
          </a:xfrm>
        </p:spPr>
        <p:txBody>
          <a:bodyPr/>
          <a:lstStyle/>
          <a:p>
            <a:r>
              <a:rPr lang="en-US" altLang="zh-CN" dirty="0"/>
              <a:t>Hardware connection (based on XDS110)</a:t>
            </a:r>
          </a:p>
          <a:p>
            <a:r>
              <a:rPr lang="en-US" altLang="zh-CN" dirty="0"/>
              <a:t>Step 1: Remove the jumper cap.</a:t>
            </a:r>
          </a:p>
          <a:p>
            <a:r>
              <a:rPr lang="en-US" altLang="zh-CN" dirty="0"/>
              <a:t>Step 2: Use a DuPont cable to connect the GND, 3.3V, DIO, CLK, and RST on one side of the burner to the target board. (If using launchpad, there is no need to do Step1,2).</a:t>
            </a:r>
            <a:endParaRPr lang="en-US" dirty="0"/>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5" name="Picture 4">
            <a:extLst>
              <a:ext uri="{FF2B5EF4-FFF2-40B4-BE49-F238E27FC236}">
                <a16:creationId xmlns:a16="http://schemas.microsoft.com/office/drawing/2014/main" id="{C74BBDD9-68D1-4327-8D73-31E9867449EB}"/>
              </a:ext>
            </a:extLst>
          </p:cNvPr>
          <p:cNvPicPr>
            <a:picLocks noChangeAspect="1"/>
          </p:cNvPicPr>
          <p:nvPr/>
        </p:nvPicPr>
        <p:blipFill>
          <a:blip r:embed="rId2"/>
          <a:stretch>
            <a:fillRect/>
          </a:stretch>
        </p:blipFill>
        <p:spPr>
          <a:xfrm>
            <a:off x="6339314" y="1244462"/>
            <a:ext cx="1806115" cy="3038253"/>
          </a:xfrm>
          <a:prstGeom prst="rect">
            <a:avLst/>
          </a:prstGeom>
        </p:spPr>
      </p:pic>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55598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Step1:</a:t>
            </a:r>
            <a:r>
              <a:rPr lang="en-US" dirty="0"/>
              <a:t> Open Target Configurations</a:t>
            </a:r>
          </a:p>
        </p:txBody>
      </p:sp>
      <p:pic>
        <p:nvPicPr>
          <p:cNvPr id="1026" name="Picture 2">
            <a:extLst>
              <a:ext uri="{FF2B5EF4-FFF2-40B4-BE49-F238E27FC236}">
                <a16:creationId xmlns:a16="http://schemas.microsoft.com/office/drawing/2014/main" id="{67095680-4CC7-43DA-AD3D-A8FF937BC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007" y="1404285"/>
            <a:ext cx="2133600" cy="31932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A05B54-342E-49EE-ABB1-28B409FC7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549" y="1658173"/>
            <a:ext cx="3581444" cy="196581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395186" y="786357"/>
            <a:ext cx="4294789" cy="370944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Step2:</a:t>
            </a:r>
            <a:r>
              <a:rPr lang="en-US" kern="0" dirty="0"/>
              <a:t> </a:t>
            </a:r>
            <a:r>
              <a:rPr lang="en-US" altLang="zh-CN" kern="0" dirty="0"/>
              <a:t>Find the </a:t>
            </a:r>
            <a:r>
              <a:rPr lang="en-US" altLang="zh-CN" kern="0" dirty="0" err="1"/>
              <a:t>ccxml</a:t>
            </a:r>
            <a:r>
              <a:rPr lang="en-US" altLang="zh-CN" kern="0" dirty="0"/>
              <a:t> file for the corresponding project</a:t>
            </a:r>
            <a:endParaRPr lang="en-US" kern="0" dirty="0"/>
          </a:p>
        </p:txBody>
      </p:sp>
    </p:spTree>
    <p:extLst>
      <p:ext uri="{BB962C8B-B14F-4D97-AF65-F5344CB8AC3E}">
        <p14:creationId xmlns:p14="http://schemas.microsoft.com/office/powerpoint/2010/main" val="82975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Step3:</a:t>
            </a:r>
            <a:r>
              <a:rPr lang="en-US" dirty="0"/>
              <a:t> </a:t>
            </a:r>
            <a:r>
              <a:rPr lang="en-US" altLang="zh-CN" dirty="0"/>
              <a:t>Click on launch</a:t>
            </a:r>
            <a:endParaRPr lang="en-US" dirty="0"/>
          </a:p>
        </p:txBody>
      </p:sp>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395187" y="786357"/>
            <a:ext cx="4142758" cy="61079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Step4:</a:t>
            </a:r>
            <a:r>
              <a:rPr lang="en-US" kern="0" dirty="0"/>
              <a:t> </a:t>
            </a:r>
            <a:r>
              <a:rPr lang="en-US" altLang="zh-CN" kern="0" dirty="0"/>
              <a:t>Show all cores</a:t>
            </a:r>
            <a:endParaRPr lang="en-US" kern="0" dirty="0"/>
          </a:p>
        </p:txBody>
      </p:sp>
      <p:pic>
        <p:nvPicPr>
          <p:cNvPr id="2050" name="Picture 2">
            <a:extLst>
              <a:ext uri="{FF2B5EF4-FFF2-40B4-BE49-F238E27FC236}">
                <a16:creationId xmlns:a16="http://schemas.microsoft.com/office/drawing/2014/main" id="{9F0191DE-0602-4FDD-8C88-0379F2AE6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67" y="1557745"/>
            <a:ext cx="2608135" cy="27993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1C9409-81A3-44AD-8009-636F657B62B5}"/>
              </a:ext>
            </a:extLst>
          </p:cNvPr>
          <p:cNvPicPr>
            <a:picLocks noChangeAspect="1"/>
          </p:cNvPicPr>
          <p:nvPr/>
        </p:nvPicPr>
        <p:blipFill>
          <a:blip r:embed="rId3"/>
          <a:stretch>
            <a:fillRect/>
          </a:stretch>
        </p:blipFill>
        <p:spPr>
          <a:xfrm>
            <a:off x="3976576" y="1729547"/>
            <a:ext cx="4827359" cy="2500254"/>
          </a:xfrm>
          <a:prstGeom prst="rect">
            <a:avLst/>
          </a:prstGeom>
        </p:spPr>
      </p:pic>
    </p:spTree>
    <p:extLst>
      <p:ext uri="{BB962C8B-B14F-4D97-AF65-F5344CB8AC3E}">
        <p14:creationId xmlns:p14="http://schemas.microsoft.com/office/powerpoint/2010/main" val="372414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04042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Step5:</a:t>
            </a:r>
            <a:r>
              <a:rPr lang="en-US" dirty="0"/>
              <a:t> </a:t>
            </a:r>
            <a:r>
              <a:rPr lang="en-US" altLang="zh-CN" dirty="0"/>
              <a:t>Connect DAP (</a:t>
            </a:r>
            <a:r>
              <a:rPr lang="en-US" altLang="zh-CN" b="1" dirty="0">
                <a:solidFill>
                  <a:srgbClr val="FF0000"/>
                </a:solidFill>
              </a:rPr>
              <a:t>If not work, please choose method2</a:t>
            </a:r>
            <a:r>
              <a:rPr lang="en-US" altLang="zh-CN" dirty="0"/>
              <a:t>)</a:t>
            </a:r>
            <a:endParaRPr lang="en-US" dirty="0"/>
          </a:p>
        </p:txBody>
      </p:sp>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29242" y="2524345"/>
            <a:ext cx="4142758" cy="61079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Step6:</a:t>
            </a:r>
            <a:r>
              <a:rPr lang="en-US" kern="0" dirty="0"/>
              <a:t> </a:t>
            </a:r>
            <a:r>
              <a:rPr lang="en-US" altLang="zh-CN" kern="0" dirty="0"/>
              <a:t>Mass erase</a:t>
            </a:r>
            <a:endParaRPr lang="en-US" kern="0" dirty="0"/>
          </a:p>
        </p:txBody>
      </p:sp>
      <p:pic>
        <p:nvPicPr>
          <p:cNvPr id="3" name="Picture 2">
            <a:extLst>
              <a:ext uri="{FF2B5EF4-FFF2-40B4-BE49-F238E27FC236}">
                <a16:creationId xmlns:a16="http://schemas.microsoft.com/office/drawing/2014/main" id="{FAA1EF46-339D-48E4-AA48-7EA10EEFAB03}"/>
              </a:ext>
            </a:extLst>
          </p:cNvPr>
          <p:cNvPicPr>
            <a:picLocks noChangeAspect="1"/>
          </p:cNvPicPr>
          <p:nvPr/>
        </p:nvPicPr>
        <p:blipFill>
          <a:blip r:embed="rId2"/>
          <a:stretch>
            <a:fillRect/>
          </a:stretch>
        </p:blipFill>
        <p:spPr>
          <a:xfrm>
            <a:off x="425013" y="1424725"/>
            <a:ext cx="5309995" cy="1224926"/>
          </a:xfrm>
          <a:prstGeom prst="rect">
            <a:avLst/>
          </a:prstGeom>
        </p:spPr>
      </p:pic>
      <p:pic>
        <p:nvPicPr>
          <p:cNvPr id="5" name="Picture 4">
            <a:extLst>
              <a:ext uri="{FF2B5EF4-FFF2-40B4-BE49-F238E27FC236}">
                <a16:creationId xmlns:a16="http://schemas.microsoft.com/office/drawing/2014/main" id="{89033065-3CD4-49B2-AD13-CE247196E5AF}"/>
              </a:ext>
            </a:extLst>
          </p:cNvPr>
          <p:cNvPicPr>
            <a:picLocks noChangeAspect="1"/>
          </p:cNvPicPr>
          <p:nvPr/>
        </p:nvPicPr>
        <p:blipFill>
          <a:blip r:embed="rId3"/>
          <a:stretch>
            <a:fillRect/>
          </a:stretch>
        </p:blipFill>
        <p:spPr>
          <a:xfrm>
            <a:off x="770197" y="3225437"/>
            <a:ext cx="4619625" cy="1247775"/>
          </a:xfrm>
          <a:prstGeom prst="rect">
            <a:avLst/>
          </a:prstGeom>
        </p:spPr>
      </p:pic>
    </p:spTree>
    <p:extLst>
      <p:ext uri="{BB962C8B-B14F-4D97-AF65-F5344CB8AC3E}">
        <p14:creationId xmlns:p14="http://schemas.microsoft.com/office/powerpoint/2010/main" val="363312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Step7:</a:t>
            </a:r>
            <a:r>
              <a:rPr lang="en-US" dirty="0"/>
              <a:t> if </a:t>
            </a:r>
            <a:r>
              <a:rPr lang="en-US" altLang="zh-CN" dirty="0"/>
              <a:t>see this on Console interface, press the reset button of XDS110.</a:t>
            </a:r>
            <a:endParaRPr lang="en-US" dirty="0"/>
          </a:p>
        </p:txBody>
      </p:sp>
      <p:pic>
        <p:nvPicPr>
          <p:cNvPr id="7" name="Picture 6">
            <a:extLst>
              <a:ext uri="{FF2B5EF4-FFF2-40B4-BE49-F238E27FC236}">
                <a16:creationId xmlns:a16="http://schemas.microsoft.com/office/drawing/2014/main" id="{81D3911E-7986-4221-BF55-30D601FCAFB6}"/>
              </a:ext>
            </a:extLst>
          </p:cNvPr>
          <p:cNvPicPr>
            <a:picLocks noChangeAspect="1"/>
          </p:cNvPicPr>
          <p:nvPr/>
        </p:nvPicPr>
        <p:blipFill>
          <a:blip r:embed="rId2"/>
          <a:stretch>
            <a:fillRect/>
          </a:stretch>
        </p:blipFill>
        <p:spPr>
          <a:xfrm>
            <a:off x="604175" y="1856506"/>
            <a:ext cx="4547741" cy="2663677"/>
          </a:xfrm>
          <a:prstGeom prst="rect">
            <a:avLst/>
          </a:prstGeom>
        </p:spPr>
      </p:pic>
      <p:pic>
        <p:nvPicPr>
          <p:cNvPr id="10" name="Picture 9">
            <a:extLst>
              <a:ext uri="{FF2B5EF4-FFF2-40B4-BE49-F238E27FC236}">
                <a16:creationId xmlns:a16="http://schemas.microsoft.com/office/drawing/2014/main" id="{73DF82AF-F582-4A98-A175-0A15A0E9DCA6}"/>
              </a:ext>
            </a:extLst>
          </p:cNvPr>
          <p:cNvPicPr>
            <a:picLocks noChangeAspect="1"/>
          </p:cNvPicPr>
          <p:nvPr/>
        </p:nvPicPr>
        <p:blipFill rotWithShape="1">
          <a:blip r:embed="rId3"/>
          <a:srcRect r="638" b="56314"/>
          <a:stretch/>
        </p:blipFill>
        <p:spPr>
          <a:xfrm>
            <a:off x="5759566" y="1856506"/>
            <a:ext cx="3041537" cy="2249533"/>
          </a:xfrm>
          <a:prstGeom prst="rect">
            <a:avLst/>
          </a:prstGeom>
        </p:spPr>
      </p:pic>
      <p:sp>
        <p:nvSpPr>
          <p:cNvPr id="11" name="TextBox 10">
            <a:extLst>
              <a:ext uri="{FF2B5EF4-FFF2-40B4-BE49-F238E27FC236}">
                <a16:creationId xmlns:a16="http://schemas.microsoft.com/office/drawing/2014/main" id="{E7DAD9B8-DEBA-4AD5-A06E-35F3B7D5C2D7}"/>
              </a:ext>
            </a:extLst>
          </p:cNvPr>
          <p:cNvSpPr txBox="1"/>
          <p:nvPr/>
        </p:nvSpPr>
        <p:spPr>
          <a:xfrm>
            <a:off x="7091368" y="613327"/>
            <a:ext cx="1492716" cy="369332"/>
          </a:xfrm>
          <a:prstGeom prst="rect">
            <a:avLst/>
          </a:prstGeom>
          <a:noFill/>
        </p:spPr>
        <p:txBody>
          <a:bodyPr wrap="none" rtlCol="0">
            <a:spAutoFit/>
          </a:bodyPr>
          <a:lstStyle/>
          <a:p>
            <a:r>
              <a:rPr lang="en-US" altLang="zh-CN" dirty="0"/>
              <a:t>Reset button</a:t>
            </a:r>
            <a:endParaRPr lang="en-US" dirty="0"/>
          </a:p>
        </p:txBody>
      </p:sp>
      <p:cxnSp>
        <p:nvCxnSpPr>
          <p:cNvPr id="12" name="Straight Arrow Connector 11">
            <a:extLst>
              <a:ext uri="{FF2B5EF4-FFF2-40B4-BE49-F238E27FC236}">
                <a16:creationId xmlns:a16="http://schemas.microsoft.com/office/drawing/2014/main" id="{AD13D706-256B-4C98-B1A3-E141A4AE2561}"/>
              </a:ext>
            </a:extLst>
          </p:cNvPr>
          <p:cNvCxnSpPr>
            <a:cxnSpLocks/>
            <a:stCxn id="11" idx="2"/>
          </p:cNvCxnSpPr>
          <p:nvPr/>
        </p:nvCxnSpPr>
        <p:spPr>
          <a:xfrm>
            <a:off x="7837726" y="982659"/>
            <a:ext cx="361638" cy="101626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6117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8" y="786357"/>
            <a:ext cx="815844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Step8:</a:t>
            </a:r>
            <a:r>
              <a:rPr lang="en-US" dirty="0"/>
              <a:t> </a:t>
            </a:r>
            <a:r>
              <a:rPr lang="en-US" altLang="zh-CN" dirty="0"/>
              <a:t>Console prompts, click pause, click debug, and burn the code again.</a:t>
            </a:r>
            <a:endParaRPr lang="en-US" dirty="0"/>
          </a:p>
        </p:txBody>
      </p:sp>
      <p:pic>
        <p:nvPicPr>
          <p:cNvPr id="9" name="Picture 8">
            <a:extLst>
              <a:ext uri="{FF2B5EF4-FFF2-40B4-BE49-F238E27FC236}">
                <a16:creationId xmlns:a16="http://schemas.microsoft.com/office/drawing/2014/main" id="{66420CDF-DEB4-4469-940F-DEA17ED15257}"/>
              </a:ext>
            </a:extLst>
          </p:cNvPr>
          <p:cNvPicPr>
            <a:picLocks noChangeAspect="1"/>
          </p:cNvPicPr>
          <p:nvPr/>
        </p:nvPicPr>
        <p:blipFill>
          <a:blip r:embed="rId2"/>
          <a:stretch>
            <a:fillRect/>
          </a:stretch>
        </p:blipFill>
        <p:spPr>
          <a:xfrm>
            <a:off x="532144" y="1510323"/>
            <a:ext cx="7857461" cy="971663"/>
          </a:xfrm>
          <a:prstGeom prst="rect">
            <a:avLst/>
          </a:prstGeom>
        </p:spPr>
      </p:pic>
      <p:pic>
        <p:nvPicPr>
          <p:cNvPr id="3" name="Picture 2">
            <a:extLst>
              <a:ext uri="{FF2B5EF4-FFF2-40B4-BE49-F238E27FC236}">
                <a16:creationId xmlns:a16="http://schemas.microsoft.com/office/drawing/2014/main" id="{8D5C3FEE-95F2-4CE5-9081-9B15B61734B7}"/>
              </a:ext>
            </a:extLst>
          </p:cNvPr>
          <p:cNvPicPr>
            <a:picLocks noChangeAspect="1"/>
          </p:cNvPicPr>
          <p:nvPr/>
        </p:nvPicPr>
        <p:blipFill>
          <a:blip r:embed="rId3"/>
          <a:stretch>
            <a:fillRect/>
          </a:stretch>
        </p:blipFill>
        <p:spPr>
          <a:xfrm>
            <a:off x="532144" y="2626655"/>
            <a:ext cx="4914900" cy="647700"/>
          </a:xfrm>
          <a:prstGeom prst="rect">
            <a:avLst/>
          </a:prstGeom>
        </p:spPr>
      </p:pic>
      <p:pic>
        <p:nvPicPr>
          <p:cNvPr id="5" name="Picture 4">
            <a:extLst>
              <a:ext uri="{FF2B5EF4-FFF2-40B4-BE49-F238E27FC236}">
                <a16:creationId xmlns:a16="http://schemas.microsoft.com/office/drawing/2014/main" id="{F1445D65-32FC-43C7-BCA7-88A4A5E082E4}"/>
              </a:ext>
            </a:extLst>
          </p:cNvPr>
          <p:cNvPicPr>
            <a:picLocks noChangeAspect="1"/>
          </p:cNvPicPr>
          <p:nvPr/>
        </p:nvPicPr>
        <p:blipFill>
          <a:blip r:embed="rId4"/>
          <a:stretch>
            <a:fillRect/>
          </a:stretch>
        </p:blipFill>
        <p:spPr>
          <a:xfrm>
            <a:off x="532144" y="3616895"/>
            <a:ext cx="4552950" cy="733425"/>
          </a:xfrm>
          <a:prstGeom prst="rect">
            <a:avLst/>
          </a:prstGeom>
        </p:spPr>
      </p:pic>
    </p:spTree>
    <p:extLst>
      <p:ext uri="{BB962C8B-B14F-4D97-AF65-F5344CB8AC3E}">
        <p14:creationId xmlns:p14="http://schemas.microsoft.com/office/powerpoint/2010/main" val="298716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8" y="786357"/>
            <a:ext cx="6790435"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Step9:</a:t>
            </a:r>
            <a:r>
              <a:rPr lang="en-US" dirty="0"/>
              <a:t> </a:t>
            </a:r>
            <a:r>
              <a:rPr lang="en-US" altLang="zh-CN" dirty="0"/>
              <a:t>If this error occurs, select Force Reset while </a:t>
            </a:r>
            <a:r>
              <a:rPr lang="en-US" altLang="zh-CN" b="1" dirty="0">
                <a:solidFill>
                  <a:srgbClr val="FF0000"/>
                </a:solidFill>
              </a:rPr>
              <a:t>ensuring a reset connection</a:t>
            </a:r>
            <a:r>
              <a:rPr lang="en-US" altLang="zh-CN" dirty="0"/>
              <a:t>. Successfully connected.</a:t>
            </a:r>
            <a:endParaRPr lang="en-US" dirty="0"/>
          </a:p>
        </p:txBody>
      </p:sp>
      <p:pic>
        <p:nvPicPr>
          <p:cNvPr id="7" name="Picture 6">
            <a:extLst>
              <a:ext uri="{FF2B5EF4-FFF2-40B4-BE49-F238E27FC236}">
                <a16:creationId xmlns:a16="http://schemas.microsoft.com/office/drawing/2014/main" id="{095AC586-5D2D-4FAA-A746-CDFD7CEB82E3}"/>
              </a:ext>
            </a:extLst>
          </p:cNvPr>
          <p:cNvPicPr>
            <a:picLocks noChangeAspect="1"/>
          </p:cNvPicPr>
          <p:nvPr/>
        </p:nvPicPr>
        <p:blipFill>
          <a:blip r:embed="rId2"/>
          <a:stretch>
            <a:fillRect/>
          </a:stretch>
        </p:blipFill>
        <p:spPr>
          <a:xfrm>
            <a:off x="812929" y="1742695"/>
            <a:ext cx="3759071" cy="1947199"/>
          </a:xfrm>
          <a:prstGeom prst="rect">
            <a:avLst/>
          </a:prstGeom>
        </p:spPr>
      </p:pic>
      <p:pic>
        <p:nvPicPr>
          <p:cNvPr id="8" name="Picture 7">
            <a:extLst>
              <a:ext uri="{FF2B5EF4-FFF2-40B4-BE49-F238E27FC236}">
                <a16:creationId xmlns:a16="http://schemas.microsoft.com/office/drawing/2014/main" id="{CCA0F460-D545-4EA1-84D5-EECACADBCC87}"/>
              </a:ext>
            </a:extLst>
          </p:cNvPr>
          <p:cNvPicPr>
            <a:picLocks noChangeAspect="1"/>
          </p:cNvPicPr>
          <p:nvPr/>
        </p:nvPicPr>
        <p:blipFill>
          <a:blip r:embed="rId3"/>
          <a:stretch>
            <a:fillRect/>
          </a:stretch>
        </p:blipFill>
        <p:spPr>
          <a:xfrm>
            <a:off x="693772" y="3775543"/>
            <a:ext cx="6573351" cy="1334497"/>
          </a:xfrm>
          <a:prstGeom prst="rect">
            <a:avLst/>
          </a:prstGeom>
        </p:spPr>
      </p:pic>
    </p:spTree>
    <p:extLst>
      <p:ext uri="{BB962C8B-B14F-4D97-AF65-F5344CB8AC3E}">
        <p14:creationId xmlns:p14="http://schemas.microsoft.com/office/powerpoint/2010/main" val="1392519221"/>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Unlock MSPM0</Template>
  <TotalTime>228</TotalTime>
  <Words>555</Words>
  <Application>Microsoft Office PowerPoint</Application>
  <PresentationFormat>On-screen Show (16:9)</PresentationFormat>
  <Paragraphs>83</Paragraphs>
  <Slides>14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FinalPowerpoint</vt:lpstr>
      <vt:lpstr>Unlock MSPM0</vt:lpstr>
      <vt:lpstr>Method 0: Make device enter BSL</vt:lpstr>
      <vt:lpstr>Method 1: Force a DSSM Mass Erase</vt:lpstr>
      <vt:lpstr>Method 1: Force a DSSM Mass Erase</vt:lpstr>
      <vt:lpstr>Method 1: Force a DSSM Mass Erase</vt:lpstr>
      <vt:lpstr>Method 1: Force a DSSM Mass Erase</vt:lpstr>
      <vt:lpstr>Method 1: Force a DSSM Mass Erase</vt:lpstr>
      <vt:lpstr>Method 1: Force a DSSM Mass Erase</vt:lpstr>
      <vt:lpstr>Method 1: Force a DSSM Mass Erase</vt:lpstr>
      <vt:lpstr>Method 2: BSL unlock</vt:lpstr>
      <vt:lpstr>Method 2: BSL unlock</vt:lpstr>
      <vt:lpstr>Method 2: BSL unlock</vt:lpstr>
      <vt:lpstr>Method 2: BSL unlock</vt:lpstr>
      <vt:lpstr>Method 2: BSL unlock</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 MSPM0</dc:title>
  <dc:creator>Zhou, Eason</dc:creator>
  <cp:keywords>Selective Disclosure</cp:keywords>
  <cp:lastModifiedBy>Zhou, Eason</cp:lastModifiedBy>
  <cp:revision>27</cp:revision>
  <dcterms:created xsi:type="dcterms:W3CDTF">2023-03-06T01:57:38Z</dcterms:created>
  <dcterms:modified xsi:type="dcterms:W3CDTF">2023-08-07T06:57:02Z</dcterms:modified>
</cp:coreProperties>
</file>