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8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3" d="100"/>
          <a:sy n="93" d="100"/>
        </p:scale>
        <p:origin x="-30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ADF0A3-7692-4175-98C2-C8A6DBAB5C8A}" type="datetimeFigureOut">
              <a:rPr lang="en-US" smtClean="0"/>
              <a:t>9/11/2017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0EB6BF3-C370-43CD-A9A2-F49320BACF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00323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3C51792-9D8A-4ECD-A996-BE2F2C8EA7B4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1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85486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1943114"/>
            <a:ext cx="8458200" cy="1470025"/>
          </a:xfrm>
        </p:spPr>
        <p:txBody>
          <a:bodyPr/>
          <a:lstStyle>
            <a:lvl1pPr>
              <a:defRPr sz="33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" y="3698879"/>
            <a:ext cx="8458200" cy="1485900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7598765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1"/>
            <a:ext cx="8458200" cy="118903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333376" y="1185862"/>
            <a:ext cx="8467725" cy="4692651"/>
          </a:xfrm>
        </p:spPr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55600" y="6038851"/>
            <a:ext cx="2133600" cy="2063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14675" y="6038851"/>
            <a:ext cx="2895600" cy="2063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642100" y="6038851"/>
            <a:ext cx="2133600" cy="206375"/>
          </a:xfrm>
        </p:spPr>
        <p:txBody>
          <a:bodyPr/>
          <a:lstStyle>
            <a:lvl1pPr>
              <a:defRPr/>
            </a:lvl1pPr>
          </a:lstStyle>
          <a:p>
            <a:fld id="{454EDF42-4DF8-46AC-B9B4-C1D25AB8AEB9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21590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selected_powerpoint_bg_2_1280x720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1943114"/>
            <a:ext cx="8458200" cy="1470025"/>
          </a:xfrm>
        </p:spPr>
        <p:txBody>
          <a:bodyPr/>
          <a:lstStyle>
            <a:lvl1pPr>
              <a:defRPr sz="33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" y="3698879"/>
            <a:ext cx="8458200" cy="1485900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en-US"/>
              <a:t>Click to edit Master subtitle style</a:t>
            </a:r>
          </a:p>
        </p:txBody>
      </p:sp>
      <p:grpSp>
        <p:nvGrpSpPr>
          <p:cNvPr id="16" name="Group 15"/>
          <p:cNvGrpSpPr/>
          <p:nvPr userDrawn="1"/>
        </p:nvGrpSpPr>
        <p:grpSpPr>
          <a:xfrm>
            <a:off x="0" y="6275917"/>
            <a:ext cx="8826500" cy="518160"/>
            <a:chOff x="0" y="6321425"/>
            <a:chExt cx="10591800" cy="466344"/>
          </a:xfrm>
        </p:grpSpPr>
        <p:sp>
          <p:nvSpPr>
            <p:cNvPr id="17" name="Rectangle 16"/>
            <p:cNvSpPr/>
            <p:nvPr userDrawn="1"/>
          </p:nvSpPr>
          <p:spPr>
            <a:xfrm>
              <a:off x="0" y="6321425"/>
              <a:ext cx="10591800" cy="4663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AAAAA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FFFFFF"/>
                </a:solidFill>
              </a:endParaRPr>
            </a:p>
          </p:txBody>
        </p:sp>
        <p:pic>
          <p:nvPicPr>
            <p:cNvPr id="18" name="Picture 27" descr="ti_logo_powerpoint_1_line.png"/>
            <p:cNvPicPr>
              <a:picLocks noChangeAspect="1"/>
            </p:cNvPicPr>
            <p:nvPr userDrawn="1"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593138" y="6440488"/>
              <a:ext cx="1874837" cy="231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  <p:extLst>
      <p:ext uri="{BB962C8B-B14F-4D97-AF65-F5344CB8AC3E}">
        <p14:creationId xmlns:p14="http://schemas.microsoft.com/office/powerpoint/2010/main" val="141664496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18" descr="selected_powerpoint_bg_1_1280x720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1943114"/>
            <a:ext cx="8458200" cy="1470025"/>
          </a:xfrm>
        </p:spPr>
        <p:txBody>
          <a:bodyPr/>
          <a:lstStyle>
            <a:lvl1pPr>
              <a:defRPr sz="33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" y="3698879"/>
            <a:ext cx="8458200" cy="1485900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en-US"/>
              <a:t>Click to edit Master subtitle style</a:t>
            </a:r>
          </a:p>
        </p:txBody>
      </p:sp>
      <p:grpSp>
        <p:nvGrpSpPr>
          <p:cNvPr id="20" name="Group 19"/>
          <p:cNvGrpSpPr/>
          <p:nvPr userDrawn="1"/>
        </p:nvGrpSpPr>
        <p:grpSpPr>
          <a:xfrm>
            <a:off x="0" y="6275917"/>
            <a:ext cx="8826500" cy="518160"/>
            <a:chOff x="0" y="6321425"/>
            <a:chExt cx="10591800" cy="466344"/>
          </a:xfrm>
        </p:grpSpPr>
        <p:sp>
          <p:nvSpPr>
            <p:cNvPr id="21" name="Rectangle 20"/>
            <p:cNvSpPr/>
            <p:nvPr userDrawn="1"/>
          </p:nvSpPr>
          <p:spPr>
            <a:xfrm>
              <a:off x="0" y="6321425"/>
              <a:ext cx="10591800" cy="4663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AAAAA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FFFFFF"/>
                </a:solidFill>
              </a:endParaRPr>
            </a:p>
          </p:txBody>
        </p:sp>
        <p:pic>
          <p:nvPicPr>
            <p:cNvPr id="22" name="Picture 27" descr="ti_logo_powerpoint_1_line.png"/>
            <p:cNvPicPr>
              <a:picLocks noChangeAspect="1"/>
            </p:cNvPicPr>
            <p:nvPr userDrawn="1"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593138" y="6440488"/>
              <a:ext cx="1874837" cy="231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  <p:extLst>
      <p:ext uri="{BB962C8B-B14F-4D97-AF65-F5344CB8AC3E}">
        <p14:creationId xmlns:p14="http://schemas.microsoft.com/office/powerpoint/2010/main" val="254082814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 descr="selected_powerpoint_bg_1_grey1280x720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13731"/>
            <a:ext cx="9144000" cy="6858000"/>
          </a:xfrm>
          <a:prstGeom prst="rect">
            <a:avLst/>
          </a:prstGeom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1943114"/>
            <a:ext cx="8458200" cy="1470025"/>
          </a:xfrm>
        </p:spPr>
        <p:txBody>
          <a:bodyPr/>
          <a:lstStyle>
            <a:lvl1pPr>
              <a:defRPr sz="33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" y="3698879"/>
            <a:ext cx="8458200" cy="1485900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en-US"/>
              <a:t>Click to edit Master subtitle style</a:t>
            </a:r>
          </a:p>
        </p:txBody>
      </p:sp>
      <p:grpSp>
        <p:nvGrpSpPr>
          <p:cNvPr id="20" name="Group 19"/>
          <p:cNvGrpSpPr/>
          <p:nvPr userDrawn="1"/>
        </p:nvGrpSpPr>
        <p:grpSpPr>
          <a:xfrm>
            <a:off x="0" y="6275917"/>
            <a:ext cx="8826500" cy="518160"/>
            <a:chOff x="0" y="6321425"/>
            <a:chExt cx="10591800" cy="466344"/>
          </a:xfrm>
        </p:grpSpPr>
        <p:sp>
          <p:nvSpPr>
            <p:cNvPr id="21" name="Rectangle 20"/>
            <p:cNvSpPr/>
            <p:nvPr userDrawn="1"/>
          </p:nvSpPr>
          <p:spPr>
            <a:xfrm>
              <a:off x="0" y="6321425"/>
              <a:ext cx="10591800" cy="4663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AAAAA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FFFFFF"/>
                </a:solidFill>
              </a:endParaRPr>
            </a:p>
          </p:txBody>
        </p:sp>
        <p:pic>
          <p:nvPicPr>
            <p:cNvPr id="22" name="Picture 27" descr="ti_logo_powerpoint_1_line.png"/>
            <p:cNvPicPr>
              <a:picLocks noChangeAspect="1"/>
            </p:cNvPicPr>
            <p:nvPr userDrawn="1"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593138" y="6440488"/>
              <a:ext cx="1874837" cy="231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  <p:extLst>
      <p:ext uri="{BB962C8B-B14F-4D97-AF65-F5344CB8AC3E}">
        <p14:creationId xmlns:p14="http://schemas.microsoft.com/office/powerpoint/2010/main" val="1658677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3384" y="1048479"/>
            <a:ext cx="8467725" cy="4945932"/>
          </a:xfrm>
        </p:spPr>
        <p:txBody>
          <a:bodyPr/>
          <a:lstStyle>
            <a:lvl1pPr>
              <a:spcBef>
                <a:spcPts val="667"/>
              </a:spcBef>
              <a:defRPr/>
            </a:lvl1pPr>
            <a:lvl3pPr>
              <a:defRPr sz="15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97888F-6AF7-4263-B69D-592D8C33BAC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327789" y="6048047"/>
            <a:ext cx="3086100" cy="23013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00">
                <a:solidFill>
                  <a:schemeClr val="tx1"/>
                </a:solidFill>
              </a:defRPr>
            </a:lvl1pPr>
          </a:lstStyle>
          <a:p>
            <a:pPr defTabSz="761790">
              <a:spcBef>
                <a:spcPct val="50000"/>
              </a:spcBef>
              <a:defRPr/>
            </a:pPr>
            <a:r>
              <a:rPr lang="en-US" dirty="0" smtClean="0">
                <a:solidFill>
                  <a:srgbClr val="000000"/>
                </a:solidFill>
              </a:rPr>
              <a:t>TI Information – Selective Disclosure</a:t>
            </a: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007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3"/>
            <a:ext cx="7772400" cy="1362076"/>
          </a:xfrm>
        </p:spPr>
        <p:txBody>
          <a:bodyPr anchor="t"/>
          <a:lstStyle>
            <a:lvl1pPr algn="l">
              <a:defRPr sz="3300" b="1" cap="all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1700"/>
            </a:lvl1pPr>
            <a:lvl2pPr marL="380895" indent="0">
              <a:buNone/>
              <a:defRPr sz="1500"/>
            </a:lvl2pPr>
            <a:lvl3pPr marL="761790" indent="0">
              <a:buNone/>
              <a:defRPr sz="1300"/>
            </a:lvl3pPr>
            <a:lvl4pPr marL="1142683" indent="0">
              <a:buNone/>
              <a:defRPr sz="1200"/>
            </a:lvl4pPr>
            <a:lvl5pPr marL="1523573" indent="0">
              <a:buNone/>
              <a:defRPr sz="1200"/>
            </a:lvl5pPr>
            <a:lvl6pPr marL="1904467" indent="0">
              <a:buNone/>
              <a:defRPr sz="1200"/>
            </a:lvl6pPr>
            <a:lvl7pPr marL="2285362" indent="0">
              <a:buNone/>
              <a:defRPr sz="1200"/>
            </a:lvl7pPr>
            <a:lvl8pPr marL="2666253" indent="0">
              <a:buNone/>
              <a:defRPr sz="1200"/>
            </a:lvl8pPr>
            <a:lvl9pPr marL="3047146" indent="0">
              <a:buNone/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38925" y="6049963"/>
            <a:ext cx="2133600" cy="206376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6118DC-F0C3-4C61-9EEA-2C495CD0458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14975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C52F08-588C-488E-A5AB-DF69250DE862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327789" y="6048047"/>
            <a:ext cx="3086100" cy="23013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00">
                <a:solidFill>
                  <a:schemeClr val="tx1"/>
                </a:solidFill>
              </a:defRPr>
            </a:lvl1pPr>
          </a:lstStyle>
          <a:p>
            <a:pPr defTabSz="761790">
              <a:spcBef>
                <a:spcPct val="50000"/>
              </a:spcBef>
              <a:defRPr/>
            </a:pPr>
            <a:r>
              <a:rPr lang="en-US" dirty="0" smtClean="0">
                <a:solidFill>
                  <a:srgbClr val="000000"/>
                </a:solidFill>
              </a:rPr>
              <a:t>TI Information – Selective Disclosure</a:t>
            </a: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11704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430B41-3034-4777-B6DE-71856D98569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327789" y="6048047"/>
            <a:ext cx="3086100" cy="23013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00">
                <a:solidFill>
                  <a:schemeClr val="tx1"/>
                </a:solidFill>
              </a:defRPr>
            </a:lvl1pPr>
          </a:lstStyle>
          <a:p>
            <a:pPr defTabSz="761790">
              <a:spcBef>
                <a:spcPct val="50000"/>
              </a:spcBef>
              <a:defRPr/>
            </a:pPr>
            <a:r>
              <a:rPr lang="en-US" dirty="0" smtClean="0">
                <a:solidFill>
                  <a:srgbClr val="000000"/>
                </a:solidFill>
              </a:rPr>
              <a:t>TI Information – Selective Disclosure</a:t>
            </a: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94807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231775" y="142875"/>
            <a:ext cx="8458200" cy="81438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33376" y="1185864"/>
            <a:ext cx="4157663" cy="22701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3438" y="1185864"/>
            <a:ext cx="4157662" cy="22701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333376" y="3608388"/>
            <a:ext cx="4157663" cy="22701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3438" y="3608388"/>
            <a:ext cx="4157662" cy="22701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>
          <a:xfrm>
            <a:off x="6642100" y="6468958"/>
            <a:ext cx="2133600" cy="2063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EC11CE64-83A0-4BC3-8B71-EC3F6DC480BA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79639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6" y="6324600"/>
            <a:ext cx="8804275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6179" tIns="38088" rIns="76179" bIns="38088"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41910" y="6324600"/>
            <a:ext cx="8740140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6179" tIns="38088" rIns="76179" bIns="38088"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31775" y="142887"/>
            <a:ext cx="8458200" cy="814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33384" y="1058871"/>
            <a:ext cx="8467725" cy="49355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595571"/>
            <a:ext cx="2133600" cy="2063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>
            <a:lvl1pPr algn="r">
              <a:defRPr sz="7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6C70261-DCF8-4A97-9502-E8EEF2364CDE}" type="slidenum">
              <a:rPr 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grpSp>
        <p:nvGrpSpPr>
          <p:cNvPr id="16" name="Group 15"/>
          <p:cNvGrpSpPr/>
          <p:nvPr/>
        </p:nvGrpSpPr>
        <p:grpSpPr>
          <a:xfrm>
            <a:off x="0" y="6275917"/>
            <a:ext cx="8826500" cy="518160"/>
            <a:chOff x="0" y="6321425"/>
            <a:chExt cx="10591800" cy="466344"/>
          </a:xfrm>
        </p:grpSpPr>
        <p:sp>
          <p:nvSpPr>
            <p:cNvPr id="18" name="Rectangle 17"/>
            <p:cNvSpPr/>
            <p:nvPr userDrawn="1"/>
          </p:nvSpPr>
          <p:spPr>
            <a:xfrm>
              <a:off x="0" y="6321425"/>
              <a:ext cx="10591800" cy="4663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AAAAA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FFFFFF"/>
                </a:solidFill>
              </a:endParaRPr>
            </a:p>
          </p:txBody>
        </p:sp>
        <p:pic>
          <p:nvPicPr>
            <p:cNvPr id="22" name="Picture 27" descr="ti_logo_powerpoint_1_line.png"/>
            <p:cNvPicPr>
              <a:picLocks noChangeAspect="1"/>
            </p:cNvPicPr>
            <p:nvPr userDrawn="1"/>
          </p:nvPicPr>
          <p:blipFill>
            <a:blip r:embed="rId12" cstate="print"/>
            <a:srcRect/>
            <a:stretch>
              <a:fillRect/>
            </a:stretch>
          </p:blipFill>
          <p:spPr bwMode="auto">
            <a:xfrm>
              <a:off x="8593138" y="6440488"/>
              <a:ext cx="1874837" cy="231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327789" y="6048047"/>
            <a:ext cx="3086100" cy="23013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00">
                <a:solidFill>
                  <a:schemeClr val="tx1"/>
                </a:solidFill>
              </a:defRPr>
            </a:lvl1pPr>
          </a:lstStyle>
          <a:p>
            <a:pPr defTabSz="761790"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dirty="0" smtClean="0">
                <a:solidFill>
                  <a:srgbClr val="000000"/>
                </a:solidFill>
              </a:rPr>
              <a:t>TI Information – Selective Disclosure</a:t>
            </a: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67161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chemeClr val="tx2"/>
          </a:solidFill>
          <a:latin typeface="Arial" charset="0"/>
        </a:defRPr>
      </a:lvl2pPr>
      <a:lvl3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chemeClr val="tx2"/>
          </a:solidFill>
          <a:latin typeface="Arial" charset="0"/>
        </a:defRPr>
      </a:lvl3pPr>
      <a:lvl4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chemeClr val="tx2"/>
          </a:solidFill>
          <a:latin typeface="Arial" charset="0"/>
        </a:defRPr>
      </a:lvl4pPr>
      <a:lvl5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chemeClr val="tx2"/>
          </a:solidFill>
          <a:latin typeface="Arial" charset="0"/>
        </a:defRPr>
      </a:lvl5pPr>
      <a:lvl6pPr marL="380895" algn="l" rtl="0" fontAlgn="base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rgbClr val="FF0000"/>
          </a:solidFill>
          <a:latin typeface="Arial" charset="0"/>
        </a:defRPr>
      </a:lvl6pPr>
      <a:lvl7pPr marL="761790" algn="l" rtl="0" fontAlgn="base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rgbClr val="FF0000"/>
          </a:solidFill>
          <a:latin typeface="Arial" charset="0"/>
        </a:defRPr>
      </a:lvl7pPr>
      <a:lvl8pPr marL="1142683" algn="l" rtl="0" fontAlgn="base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rgbClr val="FF0000"/>
          </a:solidFill>
          <a:latin typeface="Arial" charset="0"/>
        </a:defRPr>
      </a:lvl8pPr>
      <a:lvl9pPr marL="1523573" algn="l" rtl="0" fontAlgn="base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rgbClr val="FF0000"/>
          </a:solidFill>
          <a:latin typeface="Arial" charset="0"/>
        </a:defRPr>
      </a:lvl9pPr>
    </p:titleStyle>
    <p:bodyStyle>
      <a:lvl1pPr marL="189124" indent="-189124" algn="l" rtl="0" eaLnBrk="0" fontAlgn="base" hangingPunct="0">
        <a:spcBef>
          <a:spcPts val="667"/>
        </a:spcBef>
        <a:spcAft>
          <a:spcPct val="0"/>
        </a:spcAft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78763" indent="-194416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2pPr>
      <a:lvl3pPr marL="711530" indent="-137548" algn="l" rtl="0" eaLnBrk="0" fontAlgn="base" hangingPunct="0">
        <a:spcBef>
          <a:spcPct val="15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3pPr>
      <a:lvl4pPr marL="1001168" indent="-194416" algn="l" rtl="0" eaLnBrk="0" fontAlgn="base" hangingPunct="0">
        <a:spcBef>
          <a:spcPct val="5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1240546" indent="-144163" algn="l" rtl="0" eaLnBrk="0" fontAlgn="base" hangingPunct="0">
        <a:spcBef>
          <a:spcPct val="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5pPr>
      <a:lvl6pPr marL="1621441" indent="-144163" algn="l" rtl="0" fontAlgn="base">
        <a:spcBef>
          <a:spcPct val="0"/>
        </a:spcBef>
        <a:spcAft>
          <a:spcPct val="0"/>
        </a:spcAft>
        <a:buChar char="»"/>
        <a:defRPr sz="1300">
          <a:solidFill>
            <a:schemeClr val="tx1"/>
          </a:solidFill>
          <a:latin typeface="+mn-lt"/>
        </a:defRPr>
      </a:lvl6pPr>
      <a:lvl7pPr marL="2002336" indent="-144163" algn="l" rtl="0" fontAlgn="base">
        <a:spcBef>
          <a:spcPct val="0"/>
        </a:spcBef>
        <a:spcAft>
          <a:spcPct val="0"/>
        </a:spcAft>
        <a:buChar char="»"/>
        <a:defRPr sz="1300">
          <a:solidFill>
            <a:schemeClr val="tx1"/>
          </a:solidFill>
          <a:latin typeface="+mn-lt"/>
        </a:defRPr>
      </a:lvl7pPr>
      <a:lvl8pPr marL="2383230" indent="-144163" algn="l" rtl="0" fontAlgn="base">
        <a:spcBef>
          <a:spcPct val="0"/>
        </a:spcBef>
        <a:spcAft>
          <a:spcPct val="0"/>
        </a:spcAft>
        <a:buChar char="»"/>
        <a:defRPr sz="1300">
          <a:solidFill>
            <a:schemeClr val="tx1"/>
          </a:solidFill>
          <a:latin typeface="+mn-lt"/>
        </a:defRPr>
      </a:lvl8pPr>
      <a:lvl9pPr marL="2764124" indent="-144163" algn="l" rtl="0" fontAlgn="base">
        <a:spcBef>
          <a:spcPct val="0"/>
        </a:spcBef>
        <a:spcAft>
          <a:spcPct val="0"/>
        </a:spcAft>
        <a:buChar char="»"/>
        <a:defRPr sz="13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76179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380895" algn="l" defTabSz="76179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761790" algn="l" defTabSz="76179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142683" algn="l" defTabSz="76179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23573" algn="l" defTabSz="76179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904467" algn="l" defTabSz="76179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85362" algn="l" defTabSz="76179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666253" algn="l" defTabSz="76179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3047146" algn="l" defTabSz="76179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76200"/>
            <a:ext cx="8558271" cy="814388"/>
          </a:xfrm>
        </p:spPr>
        <p:txBody>
          <a:bodyPr>
            <a:normAutofit/>
          </a:bodyPr>
          <a:lstStyle/>
          <a:p>
            <a:r>
              <a:rPr lang="en-US" dirty="0" smtClean="0"/>
              <a:t>8 channel individual peak current control mode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4756D91-B014-4397-9B33-220AEBDAE0EF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78" name="Rectangle 65"/>
          <p:cNvSpPr>
            <a:spLocks noChangeArrowheads="1"/>
          </p:cNvSpPr>
          <p:nvPr/>
        </p:nvSpPr>
        <p:spPr bwMode="auto">
          <a:xfrm>
            <a:off x="1219200" y="1371599"/>
            <a:ext cx="990600" cy="611655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eaLnBrk="0" hangingPunct="0"/>
            <a:r>
              <a:rPr lang="en-US" altLang="zh-CN" sz="1050" dirty="0">
                <a:solidFill>
                  <a:srgbClr val="000000"/>
                </a:solidFill>
                <a:cs typeface="Arial" charset="0"/>
              </a:rPr>
              <a:t>Comparator 1</a:t>
            </a:r>
            <a:endParaRPr lang="en-US" altLang="zh-CN" sz="1050" dirty="0">
              <a:solidFill>
                <a:srgbClr val="000000"/>
              </a:solidFill>
            </a:endParaRPr>
          </a:p>
        </p:txBody>
      </p:sp>
      <p:cxnSp>
        <p:nvCxnSpPr>
          <p:cNvPr id="80" name="Straight Arrow Connector 79"/>
          <p:cNvCxnSpPr/>
          <p:nvPr/>
        </p:nvCxnSpPr>
        <p:spPr>
          <a:xfrm flipV="1">
            <a:off x="381000" y="1577664"/>
            <a:ext cx="838200" cy="108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452387" y="1332529"/>
            <a:ext cx="747320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00" dirty="0">
                <a:solidFill>
                  <a:srgbClr val="000000"/>
                </a:solidFill>
              </a:rPr>
              <a:t>CMPIN1P</a:t>
            </a:r>
          </a:p>
        </p:txBody>
      </p:sp>
      <p:cxnSp>
        <p:nvCxnSpPr>
          <p:cNvPr id="22" name="Straight Arrow Connector 21"/>
          <p:cNvCxnSpPr/>
          <p:nvPr/>
        </p:nvCxnSpPr>
        <p:spPr>
          <a:xfrm flipV="1">
            <a:off x="377707" y="1871396"/>
            <a:ext cx="838200" cy="108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3" name="Rectangle 22"/>
          <p:cNvSpPr/>
          <p:nvPr/>
        </p:nvSpPr>
        <p:spPr>
          <a:xfrm>
            <a:off x="-33670" y="1625175"/>
            <a:ext cx="1168910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00" dirty="0">
                <a:solidFill>
                  <a:srgbClr val="000000"/>
                </a:solidFill>
              </a:rPr>
              <a:t>12Bit DAC </a:t>
            </a:r>
            <a:r>
              <a:rPr lang="en-US" sz="1000" dirty="0" err="1">
                <a:solidFill>
                  <a:srgbClr val="000000"/>
                </a:solidFill>
              </a:rPr>
              <a:t>outout</a:t>
            </a:r>
            <a:endParaRPr lang="en-US" sz="1000" dirty="0">
              <a:solidFill>
                <a:srgbClr val="000000"/>
              </a:solidFill>
            </a:endParaRPr>
          </a:p>
        </p:txBody>
      </p:sp>
      <p:cxnSp>
        <p:nvCxnSpPr>
          <p:cNvPr id="24" name="Straight Arrow Connector 23"/>
          <p:cNvCxnSpPr>
            <a:stCxn id="78" idx="3"/>
            <a:endCxn id="26" idx="1"/>
          </p:cNvCxnSpPr>
          <p:nvPr/>
        </p:nvCxnSpPr>
        <p:spPr>
          <a:xfrm flipV="1">
            <a:off x="2209800" y="1677425"/>
            <a:ext cx="685800" cy="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5" name="Rectangle 24"/>
          <p:cNvSpPr/>
          <p:nvPr/>
        </p:nvSpPr>
        <p:spPr>
          <a:xfrm>
            <a:off x="2178346" y="1295400"/>
            <a:ext cx="71725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00" dirty="0"/>
              <a:t>CMPSS1.CTRIPH</a:t>
            </a:r>
            <a:endParaRPr lang="en-US" sz="1000" dirty="0">
              <a:solidFill>
                <a:srgbClr val="000000"/>
              </a:solidFill>
            </a:endParaRPr>
          </a:p>
        </p:txBody>
      </p:sp>
      <p:sp>
        <p:nvSpPr>
          <p:cNvPr id="26" name="Rectangle 65"/>
          <p:cNvSpPr>
            <a:spLocks noChangeArrowheads="1"/>
          </p:cNvSpPr>
          <p:nvPr/>
        </p:nvSpPr>
        <p:spPr bwMode="auto">
          <a:xfrm>
            <a:off x="2895600" y="1371597"/>
            <a:ext cx="1143000" cy="611655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eaLnBrk="0" hangingPunct="0"/>
            <a:r>
              <a:rPr lang="en-US" altLang="zh-CN" sz="1050" dirty="0" err="1">
                <a:solidFill>
                  <a:srgbClr val="000000"/>
                </a:solidFill>
                <a:cs typeface="Arial" charset="0"/>
              </a:rPr>
              <a:t>ePWM</a:t>
            </a:r>
            <a:r>
              <a:rPr lang="en-US" altLang="zh-CN" sz="1050" dirty="0">
                <a:solidFill>
                  <a:srgbClr val="000000"/>
                </a:solidFill>
                <a:cs typeface="Arial" charset="0"/>
              </a:rPr>
              <a:t>-XBAR</a:t>
            </a:r>
            <a:endParaRPr lang="en-US" altLang="zh-CN" sz="1050" dirty="0">
              <a:solidFill>
                <a:srgbClr val="000000"/>
              </a:solidFill>
            </a:endParaRPr>
          </a:p>
        </p:txBody>
      </p:sp>
      <p:cxnSp>
        <p:nvCxnSpPr>
          <p:cNvPr id="27" name="Straight Arrow Connector 26"/>
          <p:cNvCxnSpPr>
            <a:stCxn id="26" idx="3"/>
            <a:endCxn id="29" idx="1"/>
          </p:cNvCxnSpPr>
          <p:nvPr/>
        </p:nvCxnSpPr>
        <p:spPr>
          <a:xfrm>
            <a:off x="4038600" y="1677425"/>
            <a:ext cx="593095" cy="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8" name="Rectangle 27"/>
          <p:cNvSpPr/>
          <p:nvPr/>
        </p:nvSpPr>
        <p:spPr>
          <a:xfrm>
            <a:off x="4038600" y="1455705"/>
            <a:ext cx="546945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00" dirty="0">
                <a:solidFill>
                  <a:srgbClr val="000000"/>
                </a:solidFill>
              </a:rPr>
              <a:t>TRIP4</a:t>
            </a:r>
          </a:p>
        </p:txBody>
      </p:sp>
      <p:sp>
        <p:nvSpPr>
          <p:cNvPr id="29" name="Rectangle 65"/>
          <p:cNvSpPr>
            <a:spLocks noChangeArrowheads="1"/>
          </p:cNvSpPr>
          <p:nvPr/>
        </p:nvSpPr>
        <p:spPr bwMode="auto">
          <a:xfrm>
            <a:off x="4631695" y="1371599"/>
            <a:ext cx="1404609" cy="611655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eaLnBrk="0" hangingPunct="0"/>
            <a:r>
              <a:rPr lang="en-US" altLang="zh-CN" sz="1050" dirty="0">
                <a:solidFill>
                  <a:srgbClr val="000000"/>
                </a:solidFill>
                <a:cs typeface="Arial" charset="0"/>
              </a:rPr>
              <a:t>Epwm1</a:t>
            </a:r>
          </a:p>
          <a:p>
            <a:pPr algn="ctr" eaLnBrk="0" hangingPunct="0"/>
            <a:r>
              <a:rPr lang="en-US" altLang="zh-CN" sz="1050" dirty="0">
                <a:solidFill>
                  <a:srgbClr val="000000"/>
                </a:solidFill>
                <a:cs typeface="Arial" charset="0"/>
              </a:rPr>
              <a:t>Digital-Compare submodule</a:t>
            </a:r>
            <a:endParaRPr lang="en-US" altLang="zh-CN" sz="1050" dirty="0">
              <a:solidFill>
                <a:srgbClr val="000000"/>
              </a:solidFill>
            </a:endParaRPr>
          </a:p>
        </p:txBody>
      </p:sp>
      <p:cxnSp>
        <p:nvCxnSpPr>
          <p:cNvPr id="30" name="Straight Arrow Connector 29"/>
          <p:cNvCxnSpPr>
            <a:stCxn id="29" idx="3"/>
            <a:endCxn id="32" idx="1"/>
          </p:cNvCxnSpPr>
          <p:nvPr/>
        </p:nvCxnSpPr>
        <p:spPr>
          <a:xfrm flipV="1">
            <a:off x="6036304" y="1677426"/>
            <a:ext cx="997531" cy="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1" name="Rectangle 30"/>
          <p:cNvSpPr/>
          <p:nvPr/>
        </p:nvSpPr>
        <p:spPr>
          <a:xfrm>
            <a:off x="6077843" y="1431927"/>
            <a:ext cx="774571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00" dirty="0">
                <a:solidFill>
                  <a:srgbClr val="000000"/>
                </a:solidFill>
              </a:rPr>
              <a:t>DCAEVT2</a:t>
            </a:r>
          </a:p>
        </p:txBody>
      </p:sp>
      <p:sp>
        <p:nvSpPr>
          <p:cNvPr id="32" name="Rectangle 65"/>
          <p:cNvSpPr>
            <a:spLocks noChangeArrowheads="1"/>
          </p:cNvSpPr>
          <p:nvPr/>
        </p:nvSpPr>
        <p:spPr bwMode="auto">
          <a:xfrm>
            <a:off x="7033835" y="1371598"/>
            <a:ext cx="1195765" cy="611655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eaLnBrk="0" hangingPunct="0"/>
            <a:r>
              <a:rPr lang="en-US" altLang="zh-CN" sz="1050" dirty="0">
                <a:solidFill>
                  <a:srgbClr val="000000"/>
                </a:solidFill>
                <a:cs typeface="Arial" charset="0"/>
              </a:rPr>
              <a:t>Epwm1</a:t>
            </a:r>
          </a:p>
          <a:p>
            <a:pPr algn="ctr" eaLnBrk="0" hangingPunct="0"/>
            <a:r>
              <a:rPr lang="en-US" altLang="zh-CN" sz="1050" dirty="0">
                <a:solidFill>
                  <a:srgbClr val="000000"/>
                </a:solidFill>
              </a:rPr>
              <a:t>Trip-Zone (TZ) Submodule</a:t>
            </a:r>
          </a:p>
        </p:txBody>
      </p:sp>
      <p:sp>
        <p:nvSpPr>
          <p:cNvPr id="42" name="Rectangle 41"/>
          <p:cNvSpPr/>
          <p:nvPr/>
        </p:nvSpPr>
        <p:spPr>
          <a:xfrm>
            <a:off x="6517464" y="1708654"/>
            <a:ext cx="455574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00" dirty="0">
                <a:solidFill>
                  <a:srgbClr val="000000"/>
                </a:solidFill>
              </a:rPr>
              <a:t>CBC</a:t>
            </a:r>
          </a:p>
        </p:txBody>
      </p:sp>
      <p:cxnSp>
        <p:nvCxnSpPr>
          <p:cNvPr id="43" name="Straight Arrow Connector 42"/>
          <p:cNvCxnSpPr>
            <a:stCxn id="32" idx="3"/>
          </p:cNvCxnSpPr>
          <p:nvPr/>
        </p:nvCxnSpPr>
        <p:spPr>
          <a:xfrm>
            <a:off x="8229600" y="1677426"/>
            <a:ext cx="609600" cy="72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6" name="Rectangle 45"/>
          <p:cNvSpPr/>
          <p:nvPr/>
        </p:nvSpPr>
        <p:spPr>
          <a:xfrm>
            <a:off x="8229600" y="1431203"/>
            <a:ext cx="654346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00" dirty="0">
                <a:solidFill>
                  <a:srgbClr val="000000"/>
                </a:solidFill>
              </a:rPr>
              <a:t>PWM1A</a:t>
            </a:r>
          </a:p>
        </p:txBody>
      </p:sp>
      <p:sp>
        <p:nvSpPr>
          <p:cNvPr id="47" name="Rectangle 65"/>
          <p:cNvSpPr>
            <a:spLocks noChangeArrowheads="1"/>
          </p:cNvSpPr>
          <p:nvPr/>
        </p:nvSpPr>
        <p:spPr bwMode="auto">
          <a:xfrm>
            <a:off x="1250654" y="2512545"/>
            <a:ext cx="990600" cy="611655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eaLnBrk="0" hangingPunct="0"/>
            <a:r>
              <a:rPr lang="en-US" altLang="zh-CN" sz="1050" dirty="0">
                <a:solidFill>
                  <a:srgbClr val="000000"/>
                </a:solidFill>
                <a:cs typeface="Arial" charset="0"/>
              </a:rPr>
              <a:t>Comparator 2</a:t>
            </a:r>
            <a:endParaRPr lang="en-US" altLang="zh-CN" sz="1050" dirty="0">
              <a:solidFill>
                <a:srgbClr val="000000"/>
              </a:solidFill>
            </a:endParaRPr>
          </a:p>
        </p:txBody>
      </p:sp>
      <p:cxnSp>
        <p:nvCxnSpPr>
          <p:cNvPr id="48" name="Straight Arrow Connector 47"/>
          <p:cNvCxnSpPr/>
          <p:nvPr/>
        </p:nvCxnSpPr>
        <p:spPr>
          <a:xfrm flipV="1">
            <a:off x="412454" y="2718610"/>
            <a:ext cx="838200" cy="108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9" name="Rectangle 48"/>
          <p:cNvSpPr/>
          <p:nvPr/>
        </p:nvSpPr>
        <p:spPr>
          <a:xfrm>
            <a:off x="483841" y="2473475"/>
            <a:ext cx="753732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00" dirty="0">
                <a:solidFill>
                  <a:srgbClr val="000000"/>
                </a:solidFill>
              </a:rPr>
              <a:t>CMPIN2P</a:t>
            </a:r>
          </a:p>
        </p:txBody>
      </p:sp>
      <p:cxnSp>
        <p:nvCxnSpPr>
          <p:cNvPr id="50" name="Straight Arrow Connector 49"/>
          <p:cNvCxnSpPr/>
          <p:nvPr/>
        </p:nvCxnSpPr>
        <p:spPr>
          <a:xfrm flipV="1">
            <a:off x="409161" y="3012342"/>
            <a:ext cx="838200" cy="108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1" name="Rectangle 50"/>
          <p:cNvSpPr/>
          <p:nvPr/>
        </p:nvSpPr>
        <p:spPr>
          <a:xfrm>
            <a:off x="-2216" y="2766121"/>
            <a:ext cx="1168910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00" dirty="0">
                <a:solidFill>
                  <a:srgbClr val="000000"/>
                </a:solidFill>
              </a:rPr>
              <a:t>12Bit DAC </a:t>
            </a:r>
            <a:r>
              <a:rPr lang="en-US" sz="1000" dirty="0" err="1">
                <a:solidFill>
                  <a:srgbClr val="000000"/>
                </a:solidFill>
              </a:rPr>
              <a:t>outout</a:t>
            </a:r>
            <a:endParaRPr lang="en-US" sz="1000" dirty="0">
              <a:solidFill>
                <a:srgbClr val="000000"/>
              </a:solidFill>
            </a:endParaRPr>
          </a:p>
        </p:txBody>
      </p:sp>
      <p:cxnSp>
        <p:nvCxnSpPr>
          <p:cNvPr id="52" name="Straight Arrow Connector 51"/>
          <p:cNvCxnSpPr>
            <a:stCxn id="47" idx="3"/>
            <a:endCxn id="54" idx="1"/>
          </p:cNvCxnSpPr>
          <p:nvPr/>
        </p:nvCxnSpPr>
        <p:spPr>
          <a:xfrm flipV="1">
            <a:off x="2241254" y="2818371"/>
            <a:ext cx="685800" cy="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4" name="Rectangle 65"/>
          <p:cNvSpPr>
            <a:spLocks noChangeArrowheads="1"/>
          </p:cNvSpPr>
          <p:nvPr/>
        </p:nvSpPr>
        <p:spPr bwMode="auto">
          <a:xfrm>
            <a:off x="2927054" y="2512543"/>
            <a:ext cx="1143000" cy="611655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eaLnBrk="0" hangingPunct="0"/>
            <a:r>
              <a:rPr lang="en-US" altLang="zh-CN" sz="1050" dirty="0" err="1">
                <a:solidFill>
                  <a:srgbClr val="000000"/>
                </a:solidFill>
                <a:cs typeface="Arial" charset="0"/>
              </a:rPr>
              <a:t>ePWM</a:t>
            </a:r>
            <a:r>
              <a:rPr lang="en-US" altLang="zh-CN" sz="1050" dirty="0">
                <a:solidFill>
                  <a:srgbClr val="000000"/>
                </a:solidFill>
                <a:cs typeface="Arial" charset="0"/>
              </a:rPr>
              <a:t>-XBAR</a:t>
            </a:r>
            <a:endParaRPr lang="en-US" altLang="zh-CN" sz="1050" dirty="0">
              <a:solidFill>
                <a:srgbClr val="000000"/>
              </a:solidFill>
            </a:endParaRPr>
          </a:p>
        </p:txBody>
      </p:sp>
      <p:cxnSp>
        <p:nvCxnSpPr>
          <p:cNvPr id="55" name="Straight Arrow Connector 54"/>
          <p:cNvCxnSpPr>
            <a:stCxn id="54" idx="3"/>
            <a:endCxn id="57" idx="1"/>
          </p:cNvCxnSpPr>
          <p:nvPr/>
        </p:nvCxnSpPr>
        <p:spPr>
          <a:xfrm>
            <a:off x="4070054" y="2818371"/>
            <a:ext cx="593095" cy="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6" name="Rectangle 55"/>
          <p:cNvSpPr/>
          <p:nvPr/>
        </p:nvSpPr>
        <p:spPr>
          <a:xfrm>
            <a:off x="4070054" y="2596651"/>
            <a:ext cx="546945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00" dirty="0">
                <a:solidFill>
                  <a:srgbClr val="000000"/>
                </a:solidFill>
              </a:rPr>
              <a:t>TRIP5</a:t>
            </a:r>
          </a:p>
        </p:txBody>
      </p:sp>
      <p:sp>
        <p:nvSpPr>
          <p:cNvPr id="57" name="Rectangle 65"/>
          <p:cNvSpPr>
            <a:spLocks noChangeArrowheads="1"/>
          </p:cNvSpPr>
          <p:nvPr/>
        </p:nvSpPr>
        <p:spPr bwMode="auto">
          <a:xfrm>
            <a:off x="4663149" y="2512545"/>
            <a:ext cx="1404609" cy="611655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eaLnBrk="0" hangingPunct="0"/>
            <a:r>
              <a:rPr lang="en-US" altLang="zh-CN" sz="1050" dirty="0">
                <a:solidFill>
                  <a:srgbClr val="000000"/>
                </a:solidFill>
                <a:cs typeface="Arial" charset="0"/>
              </a:rPr>
              <a:t>Epwm2</a:t>
            </a:r>
          </a:p>
          <a:p>
            <a:pPr algn="ctr" eaLnBrk="0" hangingPunct="0"/>
            <a:r>
              <a:rPr lang="en-US" altLang="zh-CN" sz="1050" dirty="0">
                <a:solidFill>
                  <a:srgbClr val="000000"/>
                </a:solidFill>
                <a:cs typeface="Arial" charset="0"/>
              </a:rPr>
              <a:t>Digital-Compare submodule</a:t>
            </a:r>
            <a:endParaRPr lang="en-US" altLang="zh-CN" sz="1050" dirty="0">
              <a:solidFill>
                <a:srgbClr val="000000"/>
              </a:solidFill>
            </a:endParaRPr>
          </a:p>
        </p:txBody>
      </p:sp>
      <p:cxnSp>
        <p:nvCxnSpPr>
          <p:cNvPr id="58" name="Straight Arrow Connector 57"/>
          <p:cNvCxnSpPr>
            <a:stCxn id="57" idx="3"/>
            <a:endCxn id="60" idx="1"/>
          </p:cNvCxnSpPr>
          <p:nvPr/>
        </p:nvCxnSpPr>
        <p:spPr>
          <a:xfrm flipV="1">
            <a:off x="6067758" y="2818372"/>
            <a:ext cx="997531" cy="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9" name="Rectangle 58"/>
          <p:cNvSpPr/>
          <p:nvPr/>
        </p:nvSpPr>
        <p:spPr>
          <a:xfrm>
            <a:off x="6109297" y="2572873"/>
            <a:ext cx="774571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00" dirty="0">
                <a:solidFill>
                  <a:srgbClr val="000000"/>
                </a:solidFill>
              </a:rPr>
              <a:t>DCAEVT2</a:t>
            </a:r>
          </a:p>
        </p:txBody>
      </p:sp>
      <p:sp>
        <p:nvSpPr>
          <p:cNvPr id="60" name="Rectangle 65"/>
          <p:cNvSpPr>
            <a:spLocks noChangeArrowheads="1"/>
          </p:cNvSpPr>
          <p:nvPr/>
        </p:nvSpPr>
        <p:spPr bwMode="auto">
          <a:xfrm>
            <a:off x="7065289" y="2512544"/>
            <a:ext cx="1195765" cy="611655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eaLnBrk="0" hangingPunct="0"/>
            <a:r>
              <a:rPr lang="en-US" altLang="zh-CN" sz="1050" dirty="0">
                <a:solidFill>
                  <a:srgbClr val="000000"/>
                </a:solidFill>
                <a:cs typeface="Arial" charset="0"/>
              </a:rPr>
              <a:t>Epwm2</a:t>
            </a:r>
          </a:p>
          <a:p>
            <a:pPr algn="ctr" eaLnBrk="0" hangingPunct="0"/>
            <a:r>
              <a:rPr lang="en-US" altLang="zh-CN" sz="1050" dirty="0">
                <a:solidFill>
                  <a:srgbClr val="000000"/>
                </a:solidFill>
              </a:rPr>
              <a:t>Trip-Zone (TZ) Submodule</a:t>
            </a:r>
          </a:p>
        </p:txBody>
      </p:sp>
      <p:sp>
        <p:nvSpPr>
          <p:cNvPr id="61" name="Rectangle 60"/>
          <p:cNvSpPr/>
          <p:nvPr/>
        </p:nvSpPr>
        <p:spPr>
          <a:xfrm>
            <a:off x="6548918" y="2849600"/>
            <a:ext cx="455574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00" dirty="0">
                <a:solidFill>
                  <a:srgbClr val="000000"/>
                </a:solidFill>
              </a:rPr>
              <a:t>CBC</a:t>
            </a:r>
          </a:p>
        </p:txBody>
      </p:sp>
      <p:cxnSp>
        <p:nvCxnSpPr>
          <p:cNvPr id="62" name="Straight Arrow Connector 61"/>
          <p:cNvCxnSpPr>
            <a:stCxn id="60" idx="3"/>
          </p:cNvCxnSpPr>
          <p:nvPr/>
        </p:nvCxnSpPr>
        <p:spPr>
          <a:xfrm>
            <a:off x="8261054" y="2818372"/>
            <a:ext cx="609600" cy="72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3" name="Rectangle 62"/>
          <p:cNvSpPr/>
          <p:nvPr/>
        </p:nvSpPr>
        <p:spPr>
          <a:xfrm>
            <a:off x="8261054" y="2572149"/>
            <a:ext cx="654346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00" dirty="0">
                <a:solidFill>
                  <a:srgbClr val="000000"/>
                </a:solidFill>
              </a:rPr>
              <a:t>PWM2A</a:t>
            </a:r>
          </a:p>
        </p:txBody>
      </p:sp>
      <p:sp>
        <p:nvSpPr>
          <p:cNvPr id="64" name="Rectangle 65"/>
          <p:cNvSpPr>
            <a:spLocks noChangeArrowheads="1"/>
          </p:cNvSpPr>
          <p:nvPr/>
        </p:nvSpPr>
        <p:spPr bwMode="auto">
          <a:xfrm>
            <a:off x="1238693" y="4038602"/>
            <a:ext cx="990600" cy="611655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eaLnBrk="0" hangingPunct="0"/>
            <a:r>
              <a:rPr lang="en-US" altLang="zh-CN" sz="1050" dirty="0">
                <a:solidFill>
                  <a:srgbClr val="000000"/>
                </a:solidFill>
                <a:cs typeface="Arial" charset="0"/>
              </a:rPr>
              <a:t>Comparator 8</a:t>
            </a:r>
            <a:endParaRPr lang="en-US" altLang="zh-CN" sz="1050" dirty="0">
              <a:solidFill>
                <a:srgbClr val="000000"/>
              </a:solidFill>
            </a:endParaRPr>
          </a:p>
        </p:txBody>
      </p:sp>
      <p:cxnSp>
        <p:nvCxnSpPr>
          <p:cNvPr id="65" name="Straight Arrow Connector 64"/>
          <p:cNvCxnSpPr/>
          <p:nvPr/>
        </p:nvCxnSpPr>
        <p:spPr>
          <a:xfrm flipV="1">
            <a:off x="400493" y="4244667"/>
            <a:ext cx="838200" cy="108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6" name="Rectangle 65"/>
          <p:cNvSpPr/>
          <p:nvPr/>
        </p:nvSpPr>
        <p:spPr>
          <a:xfrm>
            <a:off x="471880" y="3999532"/>
            <a:ext cx="753732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00" dirty="0">
                <a:solidFill>
                  <a:srgbClr val="000000"/>
                </a:solidFill>
              </a:rPr>
              <a:t>CMPIN8P</a:t>
            </a:r>
          </a:p>
        </p:txBody>
      </p:sp>
      <p:cxnSp>
        <p:nvCxnSpPr>
          <p:cNvPr id="70" name="Straight Arrow Connector 69"/>
          <p:cNvCxnSpPr/>
          <p:nvPr/>
        </p:nvCxnSpPr>
        <p:spPr>
          <a:xfrm flipV="1">
            <a:off x="397200" y="4538399"/>
            <a:ext cx="838200" cy="108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1" name="Rectangle 70"/>
          <p:cNvSpPr/>
          <p:nvPr/>
        </p:nvSpPr>
        <p:spPr>
          <a:xfrm>
            <a:off x="-14177" y="4292178"/>
            <a:ext cx="1168910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00" dirty="0">
                <a:solidFill>
                  <a:srgbClr val="000000"/>
                </a:solidFill>
              </a:rPr>
              <a:t>12Bit DAC </a:t>
            </a:r>
            <a:r>
              <a:rPr lang="en-US" sz="1000" dirty="0" err="1">
                <a:solidFill>
                  <a:srgbClr val="000000"/>
                </a:solidFill>
              </a:rPr>
              <a:t>outout</a:t>
            </a:r>
            <a:endParaRPr lang="en-US" sz="1000" dirty="0">
              <a:solidFill>
                <a:srgbClr val="000000"/>
              </a:solidFill>
            </a:endParaRPr>
          </a:p>
        </p:txBody>
      </p:sp>
      <p:cxnSp>
        <p:nvCxnSpPr>
          <p:cNvPr id="73" name="Straight Arrow Connector 72"/>
          <p:cNvCxnSpPr>
            <a:stCxn id="64" idx="3"/>
            <a:endCxn id="77" idx="1"/>
          </p:cNvCxnSpPr>
          <p:nvPr/>
        </p:nvCxnSpPr>
        <p:spPr>
          <a:xfrm flipV="1">
            <a:off x="2229293" y="4344428"/>
            <a:ext cx="685800" cy="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7" name="Rectangle 65"/>
          <p:cNvSpPr>
            <a:spLocks noChangeArrowheads="1"/>
          </p:cNvSpPr>
          <p:nvPr/>
        </p:nvSpPr>
        <p:spPr bwMode="auto">
          <a:xfrm>
            <a:off x="2915093" y="4038600"/>
            <a:ext cx="1143000" cy="611655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eaLnBrk="0" hangingPunct="0"/>
            <a:r>
              <a:rPr lang="en-US" altLang="zh-CN" sz="1050" dirty="0" err="1">
                <a:solidFill>
                  <a:srgbClr val="000000"/>
                </a:solidFill>
                <a:cs typeface="Arial" charset="0"/>
              </a:rPr>
              <a:t>ePWM</a:t>
            </a:r>
            <a:r>
              <a:rPr lang="en-US" altLang="zh-CN" sz="1050" dirty="0">
                <a:solidFill>
                  <a:srgbClr val="000000"/>
                </a:solidFill>
                <a:cs typeface="Arial" charset="0"/>
              </a:rPr>
              <a:t>-XBAR</a:t>
            </a:r>
            <a:endParaRPr lang="en-US" altLang="zh-CN" sz="1050" dirty="0">
              <a:solidFill>
                <a:srgbClr val="000000"/>
              </a:solidFill>
            </a:endParaRPr>
          </a:p>
        </p:txBody>
      </p:sp>
      <p:cxnSp>
        <p:nvCxnSpPr>
          <p:cNvPr id="79" name="Straight Arrow Connector 78"/>
          <p:cNvCxnSpPr>
            <a:stCxn id="77" idx="3"/>
            <a:endCxn id="82" idx="1"/>
          </p:cNvCxnSpPr>
          <p:nvPr/>
        </p:nvCxnSpPr>
        <p:spPr>
          <a:xfrm>
            <a:off x="4058093" y="4344428"/>
            <a:ext cx="593095" cy="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1" name="Rectangle 80"/>
          <p:cNvSpPr/>
          <p:nvPr/>
        </p:nvSpPr>
        <p:spPr>
          <a:xfrm>
            <a:off x="4058093" y="4122708"/>
            <a:ext cx="61747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00" dirty="0">
                <a:solidFill>
                  <a:srgbClr val="000000"/>
                </a:solidFill>
              </a:rPr>
              <a:t>TRIP12</a:t>
            </a:r>
          </a:p>
        </p:txBody>
      </p:sp>
      <p:sp>
        <p:nvSpPr>
          <p:cNvPr id="82" name="Rectangle 65"/>
          <p:cNvSpPr>
            <a:spLocks noChangeArrowheads="1"/>
          </p:cNvSpPr>
          <p:nvPr/>
        </p:nvSpPr>
        <p:spPr bwMode="auto">
          <a:xfrm>
            <a:off x="4651188" y="4038602"/>
            <a:ext cx="1404609" cy="611655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eaLnBrk="0" hangingPunct="0"/>
            <a:r>
              <a:rPr lang="en-US" altLang="zh-CN" sz="1050" dirty="0">
                <a:solidFill>
                  <a:srgbClr val="000000"/>
                </a:solidFill>
                <a:cs typeface="Arial" charset="0"/>
              </a:rPr>
              <a:t>Epwm8</a:t>
            </a:r>
          </a:p>
          <a:p>
            <a:pPr algn="ctr" eaLnBrk="0" hangingPunct="0"/>
            <a:r>
              <a:rPr lang="en-US" altLang="zh-CN" sz="1050" dirty="0">
                <a:solidFill>
                  <a:srgbClr val="000000"/>
                </a:solidFill>
                <a:cs typeface="Arial" charset="0"/>
              </a:rPr>
              <a:t>Digital-Compare submodule</a:t>
            </a:r>
            <a:endParaRPr lang="en-US" altLang="zh-CN" sz="1050" dirty="0">
              <a:solidFill>
                <a:srgbClr val="000000"/>
              </a:solidFill>
            </a:endParaRPr>
          </a:p>
        </p:txBody>
      </p:sp>
      <p:cxnSp>
        <p:nvCxnSpPr>
          <p:cNvPr id="83" name="Straight Arrow Connector 82"/>
          <p:cNvCxnSpPr>
            <a:stCxn id="82" idx="3"/>
            <a:endCxn id="87" idx="1"/>
          </p:cNvCxnSpPr>
          <p:nvPr/>
        </p:nvCxnSpPr>
        <p:spPr>
          <a:xfrm flipV="1">
            <a:off x="6055797" y="4344429"/>
            <a:ext cx="997531" cy="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6" name="Rectangle 85"/>
          <p:cNvSpPr/>
          <p:nvPr/>
        </p:nvSpPr>
        <p:spPr>
          <a:xfrm>
            <a:off x="6097336" y="4098930"/>
            <a:ext cx="774571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00" dirty="0">
                <a:solidFill>
                  <a:srgbClr val="000000"/>
                </a:solidFill>
              </a:rPr>
              <a:t>DCAEVT2</a:t>
            </a:r>
          </a:p>
        </p:txBody>
      </p:sp>
      <p:sp>
        <p:nvSpPr>
          <p:cNvPr id="87" name="Rectangle 65"/>
          <p:cNvSpPr>
            <a:spLocks noChangeArrowheads="1"/>
          </p:cNvSpPr>
          <p:nvPr/>
        </p:nvSpPr>
        <p:spPr bwMode="auto">
          <a:xfrm>
            <a:off x="7053328" y="4038601"/>
            <a:ext cx="1195765" cy="611655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eaLnBrk="0" hangingPunct="0"/>
            <a:r>
              <a:rPr lang="en-US" altLang="zh-CN" sz="1050" dirty="0">
                <a:solidFill>
                  <a:srgbClr val="000000"/>
                </a:solidFill>
                <a:cs typeface="Arial" charset="0"/>
              </a:rPr>
              <a:t>Epwm8</a:t>
            </a:r>
          </a:p>
          <a:p>
            <a:pPr algn="ctr" eaLnBrk="0" hangingPunct="0"/>
            <a:r>
              <a:rPr lang="en-US" altLang="zh-CN" sz="1050" dirty="0">
                <a:solidFill>
                  <a:srgbClr val="000000"/>
                </a:solidFill>
              </a:rPr>
              <a:t>Trip-Zone (TZ) Submodule</a:t>
            </a:r>
          </a:p>
        </p:txBody>
      </p:sp>
      <p:sp>
        <p:nvSpPr>
          <p:cNvPr id="88" name="Rectangle 87"/>
          <p:cNvSpPr/>
          <p:nvPr/>
        </p:nvSpPr>
        <p:spPr>
          <a:xfrm>
            <a:off x="6536957" y="4375657"/>
            <a:ext cx="455574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00" dirty="0">
                <a:solidFill>
                  <a:srgbClr val="000000"/>
                </a:solidFill>
              </a:rPr>
              <a:t>CBC</a:t>
            </a:r>
          </a:p>
        </p:txBody>
      </p:sp>
      <p:cxnSp>
        <p:nvCxnSpPr>
          <p:cNvPr id="89" name="Straight Arrow Connector 88"/>
          <p:cNvCxnSpPr>
            <a:stCxn id="87" idx="3"/>
          </p:cNvCxnSpPr>
          <p:nvPr/>
        </p:nvCxnSpPr>
        <p:spPr>
          <a:xfrm>
            <a:off x="8249093" y="4344429"/>
            <a:ext cx="609600" cy="72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1" name="Rectangle 90"/>
          <p:cNvSpPr/>
          <p:nvPr/>
        </p:nvSpPr>
        <p:spPr>
          <a:xfrm>
            <a:off x="8249093" y="4098206"/>
            <a:ext cx="654346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00" dirty="0">
                <a:solidFill>
                  <a:srgbClr val="000000"/>
                </a:solidFill>
              </a:rPr>
              <a:t>PWM8A</a:t>
            </a:r>
          </a:p>
        </p:txBody>
      </p:sp>
      <p:cxnSp>
        <p:nvCxnSpPr>
          <p:cNvPr id="19" name="Straight Arrow Connector 18"/>
          <p:cNvCxnSpPr/>
          <p:nvPr/>
        </p:nvCxnSpPr>
        <p:spPr>
          <a:xfrm>
            <a:off x="4335147" y="3124200"/>
            <a:ext cx="0" cy="762000"/>
          </a:xfrm>
          <a:prstGeom prst="straightConnector1">
            <a:avLst/>
          </a:prstGeom>
          <a:ln w="57150">
            <a:solidFill>
              <a:schemeClr val="tx1"/>
            </a:solidFill>
            <a:prstDash val="sys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Rectangle 66"/>
          <p:cNvSpPr/>
          <p:nvPr/>
        </p:nvSpPr>
        <p:spPr>
          <a:xfrm>
            <a:off x="2209800" y="2438400"/>
            <a:ext cx="71725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00" dirty="0" smtClean="0"/>
              <a:t>CMPSS2.CTRIPH</a:t>
            </a:r>
            <a:endParaRPr lang="en-US" sz="1000" dirty="0">
              <a:solidFill>
                <a:srgbClr val="000000"/>
              </a:solidFill>
            </a:endParaRPr>
          </a:p>
        </p:txBody>
      </p:sp>
      <p:sp>
        <p:nvSpPr>
          <p:cNvPr id="68" name="Rectangle 67"/>
          <p:cNvSpPr/>
          <p:nvPr/>
        </p:nvSpPr>
        <p:spPr>
          <a:xfrm>
            <a:off x="2209800" y="3962400"/>
            <a:ext cx="71725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00" dirty="0" smtClean="0"/>
              <a:t>CMPSS8.CTRIPH</a:t>
            </a:r>
            <a:endParaRPr lang="en-US" sz="1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5665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3_FinalPowerpoint">
  <a:themeElements>
    <a:clrScheme name="Custom 1">
      <a:dk1>
        <a:srgbClr val="000000"/>
      </a:dk1>
      <a:lt1>
        <a:srgbClr val="FFFFFF"/>
      </a:lt1>
      <a:dk2>
        <a:srgbClr val="DE0000"/>
      </a:dk2>
      <a:lt2>
        <a:srgbClr val="808080"/>
      </a:lt2>
      <a:accent1>
        <a:srgbClr val="DE0000"/>
      </a:accent1>
      <a:accent2>
        <a:srgbClr val="A4A4A4"/>
      </a:accent2>
      <a:accent3>
        <a:srgbClr val="117788"/>
      </a:accent3>
      <a:accent4>
        <a:srgbClr val="404040"/>
      </a:accent4>
      <a:accent5>
        <a:srgbClr val="4ABED4"/>
      </a:accent5>
      <a:accent6>
        <a:srgbClr val="7F7F7F"/>
      </a:accent6>
      <a:hlink>
        <a:srgbClr val="DE0000"/>
      </a:hlink>
      <a:folHlink>
        <a:srgbClr val="AAAAAA"/>
      </a:folHlink>
    </a:clrScheme>
    <a:fontScheme name="FinalPowerpoi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inalPowerpoint 1">
        <a:dk1>
          <a:srgbClr val="000000"/>
        </a:dk1>
        <a:lt1>
          <a:srgbClr val="FFFFFF"/>
        </a:lt1>
        <a:dk2>
          <a:srgbClr val="FF0000"/>
        </a:dk2>
        <a:lt2>
          <a:srgbClr val="808080"/>
        </a:lt2>
        <a:accent1>
          <a:srgbClr val="AAAAAA"/>
        </a:accent1>
        <a:accent2>
          <a:srgbClr val="000000"/>
        </a:accent2>
        <a:accent3>
          <a:srgbClr val="FFFFFF"/>
        </a:accent3>
        <a:accent4>
          <a:srgbClr val="000000"/>
        </a:accent4>
        <a:accent5>
          <a:srgbClr val="D2D2D2"/>
        </a:accent5>
        <a:accent6>
          <a:srgbClr val="000000"/>
        </a:accent6>
        <a:hlink>
          <a:srgbClr val="FF0000"/>
        </a:hlink>
        <a:folHlink>
          <a:srgbClr val="AAAAA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inalPowerpoint 2">
        <a:dk1>
          <a:srgbClr val="AAAAAA"/>
        </a:dk1>
        <a:lt1>
          <a:srgbClr val="FFFFFF"/>
        </a:lt1>
        <a:dk2>
          <a:srgbClr val="000000"/>
        </a:dk2>
        <a:lt2>
          <a:srgbClr val="FFFFFF"/>
        </a:lt2>
        <a:accent1>
          <a:srgbClr val="AAAAAA"/>
        </a:accent1>
        <a:accent2>
          <a:srgbClr val="FFFFFF"/>
        </a:accent2>
        <a:accent3>
          <a:srgbClr val="AAAAAA"/>
        </a:accent3>
        <a:accent4>
          <a:srgbClr val="DADADA"/>
        </a:accent4>
        <a:accent5>
          <a:srgbClr val="D2D2D2"/>
        </a:accent5>
        <a:accent6>
          <a:srgbClr val="E7E7E7"/>
        </a:accent6>
        <a:hlink>
          <a:srgbClr val="AAAAAA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nalPowerpoint 3">
        <a:dk1>
          <a:srgbClr val="808080"/>
        </a:dk1>
        <a:lt1>
          <a:srgbClr val="FFFFFF"/>
        </a:lt1>
        <a:dk2>
          <a:srgbClr val="AAAAAA"/>
        </a:dk2>
        <a:lt2>
          <a:srgbClr val="000000"/>
        </a:lt2>
        <a:accent1>
          <a:srgbClr val="000000"/>
        </a:accent1>
        <a:accent2>
          <a:srgbClr val="AAAAAA"/>
        </a:accent2>
        <a:accent3>
          <a:srgbClr val="D2D2D2"/>
        </a:accent3>
        <a:accent4>
          <a:srgbClr val="DADADA"/>
        </a:accent4>
        <a:accent5>
          <a:srgbClr val="AAAAAA"/>
        </a:accent5>
        <a:accent6>
          <a:srgbClr val="9A9A9A"/>
        </a:accent6>
        <a:hlink>
          <a:srgbClr val="FF0000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nalPowerpoint 4">
        <a:dk1>
          <a:srgbClr val="000000"/>
        </a:dk1>
        <a:lt1>
          <a:srgbClr val="FF0000"/>
        </a:lt1>
        <a:dk2>
          <a:srgbClr val="FFFFFF"/>
        </a:dk2>
        <a:lt2>
          <a:srgbClr val="000000"/>
        </a:lt2>
        <a:accent1>
          <a:srgbClr val="AAAAAA"/>
        </a:accent1>
        <a:accent2>
          <a:srgbClr val="FFFFFF"/>
        </a:accent2>
        <a:accent3>
          <a:srgbClr val="FFAAAA"/>
        </a:accent3>
        <a:accent4>
          <a:srgbClr val="000000"/>
        </a:accent4>
        <a:accent5>
          <a:srgbClr val="D2D2D2"/>
        </a:accent5>
        <a:accent6>
          <a:srgbClr val="E7E7E7"/>
        </a:accent6>
        <a:hlink>
          <a:srgbClr val="000000"/>
        </a:hlink>
        <a:folHlink>
          <a:srgbClr val="AAAAA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72</Words>
  <Application>Microsoft Office PowerPoint</Application>
  <PresentationFormat>On-screen Show (4:3)</PresentationFormat>
  <Paragraphs>42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3_FinalPowerpoint</vt:lpstr>
      <vt:lpstr>8 channel individual peak current control mode</vt:lpstr>
    </vt:vector>
  </TitlesOfParts>
  <Company>Texas Instruments Incorporated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8 channel individual peak current control mode</dc:title>
  <dc:creator>Windows User</dc:creator>
  <cp:lastModifiedBy>Windows User</cp:lastModifiedBy>
  <cp:revision>2</cp:revision>
  <dcterms:created xsi:type="dcterms:W3CDTF">2017-09-11T14:31:35Z</dcterms:created>
  <dcterms:modified xsi:type="dcterms:W3CDTF">2017-09-11T14:42:02Z</dcterms:modified>
</cp:coreProperties>
</file>