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7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2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44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309" algn="l" defTabSz="76172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171" algn="l" defTabSz="76172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031" algn="l" defTabSz="76172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6892" algn="l" defTabSz="76172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89128" autoAdjust="0"/>
  </p:normalViewPr>
  <p:slideViewPr>
    <p:cSldViewPr snapToGrid="0">
      <p:cViewPr>
        <p:scale>
          <a:sx n="120" d="100"/>
          <a:sy n="120" d="100"/>
        </p:scale>
        <p:origin x="-408" y="-5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6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27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5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446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309" algn="l" defTabSz="76172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171" algn="l" defTabSz="76172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031" algn="l" defTabSz="76172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6892" algn="l" defTabSz="76172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75144-6A2C-46C4-817E-6AEA6880C3A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953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441"/>
            <a:ext cx="8458200" cy="1102519"/>
          </a:xfrm>
        </p:spPr>
        <p:txBody>
          <a:bodyPr/>
          <a:lstStyle>
            <a:lvl1pPr>
              <a:defRPr sz="3333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2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90"/>
            <a:ext cx="3008313" cy="871538"/>
          </a:xfrm>
        </p:spPr>
        <p:txBody>
          <a:bodyPr anchor="b"/>
          <a:lstStyle>
            <a:lvl1pPr algn="l">
              <a:defRPr sz="1667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81"/>
            <a:ext cx="5111750" cy="4389835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5"/>
            <a:ext cx="3008313" cy="3518298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15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610"/>
            <a:ext cx="5486400" cy="425053"/>
          </a:xfrm>
        </p:spPr>
        <p:txBody>
          <a:bodyPr anchor="b"/>
          <a:lstStyle>
            <a:lvl1pPr algn="l">
              <a:defRPr sz="1667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663"/>
            <a:ext cx="5486400" cy="603647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7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8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5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85801"/>
            <a:ext cx="9144000" cy="40406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8058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86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85801"/>
            <a:ext cx="9144000" cy="40406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8058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5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85801"/>
            <a:ext cx="9144000" cy="40406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8058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97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85801"/>
            <a:ext cx="9144000" cy="40406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8058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43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85801"/>
            <a:ext cx="9144000" cy="40406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8058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180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441"/>
            <a:ext cx="8458200" cy="1102519"/>
          </a:xfrm>
        </p:spPr>
        <p:txBody>
          <a:bodyPr/>
          <a:lstStyle>
            <a:lvl1pPr>
              <a:defRPr sz="3333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-7620" y="4742308"/>
            <a:ext cx="8814816" cy="349758"/>
            <a:chOff x="-7620" y="6323077"/>
            <a:chExt cx="8814816" cy="466344"/>
          </a:xfrm>
        </p:grpSpPr>
        <p:cxnSp>
          <p:nvCxnSpPr>
            <p:cNvPr id="20" name="Straight Connector 19"/>
            <p:cNvCxnSpPr/>
            <p:nvPr userDrawn="1"/>
          </p:nvCxnSpPr>
          <p:spPr>
            <a:xfrm>
              <a:off x="-7620" y="678942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>
              <a:off x="-7620" y="632460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rot="16200000">
              <a:off x="8571262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4" name="Picture 13" descr="ti_logo_powerpoint_1_line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7972" y="4818382"/>
            <a:ext cx="1562103" cy="193040"/>
          </a:xfrm>
          <a:prstGeom prst="rect">
            <a:avLst/>
          </a:prstGeom>
        </p:spPr>
      </p:pic>
      <p:sp>
        <p:nvSpPr>
          <p:cNvPr id="13" name="Text Box 31"/>
          <p:cNvSpPr txBox="1">
            <a:spLocks noChangeArrowheads="1"/>
          </p:cNvSpPr>
          <p:nvPr userDrawn="1"/>
        </p:nvSpPr>
        <p:spPr bwMode="auto">
          <a:xfrm>
            <a:off x="334024" y="4574683"/>
            <a:ext cx="2111375" cy="194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7" dirty="0">
                <a:solidFill>
                  <a:srgbClr val="000000"/>
                </a:solidFill>
              </a:rPr>
              <a:t>TI </a:t>
            </a:r>
            <a:r>
              <a:rPr lang="en-US" sz="667" dirty="0" smtClean="0">
                <a:solidFill>
                  <a:srgbClr val="000000"/>
                </a:solidFill>
              </a:rPr>
              <a:t>Information – Selective Disclosure</a:t>
            </a:r>
            <a:endParaRPr lang="en-US" sz="667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393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85801"/>
            <a:ext cx="9144000" cy="40406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8058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79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060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6224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085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49475" y="4775927"/>
            <a:ext cx="2133600" cy="154781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D328BA0D-864F-41B6-AB62-07E854417A2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4766697"/>
            <a:ext cx="2362200" cy="171450"/>
          </a:xfrm>
        </p:spPr>
        <p:txBody>
          <a:bodyPr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en-US" dirty="0" smtClean="0"/>
              <a:t> TI Confidential – NDA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216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40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300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954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3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71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441"/>
            <a:ext cx="8458200" cy="1102519"/>
          </a:xfrm>
        </p:spPr>
        <p:txBody>
          <a:bodyPr/>
          <a:lstStyle>
            <a:lvl1pPr>
              <a:defRPr sz="3333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0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7620" y="4742308"/>
            <a:ext cx="8814816" cy="349758"/>
            <a:chOff x="-7620" y="6323077"/>
            <a:chExt cx="8814816" cy="466344"/>
          </a:xfrm>
        </p:grpSpPr>
        <p:cxnSp>
          <p:nvCxnSpPr>
            <p:cNvPr id="15" name="Straight Connector 14"/>
            <p:cNvCxnSpPr/>
            <p:nvPr userDrawn="1"/>
          </p:nvCxnSpPr>
          <p:spPr>
            <a:xfrm>
              <a:off x="-7620" y="678942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-7620" y="632460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rot="16200000">
              <a:off x="8571262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3" name="Picture 12" descr="ti_logo_powerpoint_1_line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7972" y="4818382"/>
            <a:ext cx="1562103" cy="193040"/>
          </a:xfrm>
          <a:prstGeom prst="rect">
            <a:avLst/>
          </a:prstGeom>
        </p:spPr>
      </p:pic>
      <p:sp>
        <p:nvSpPr>
          <p:cNvPr id="18" name="Text Box 31"/>
          <p:cNvSpPr txBox="1">
            <a:spLocks noChangeArrowheads="1"/>
          </p:cNvSpPr>
          <p:nvPr userDrawn="1"/>
        </p:nvSpPr>
        <p:spPr bwMode="auto">
          <a:xfrm>
            <a:off x="334024" y="4574683"/>
            <a:ext cx="2111375" cy="194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7" dirty="0">
                <a:solidFill>
                  <a:srgbClr val="000000"/>
                </a:solidFill>
              </a:rPr>
              <a:t>TI </a:t>
            </a:r>
            <a:r>
              <a:rPr lang="en-US" sz="667" dirty="0" smtClean="0">
                <a:solidFill>
                  <a:srgbClr val="000000"/>
                </a:solidFill>
              </a:rPr>
              <a:t>Information – Selective Disclosure</a:t>
            </a:r>
            <a:endParaRPr lang="en-US" sz="667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435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338" y="118923"/>
            <a:ext cx="9067800" cy="166925"/>
          </a:xfrm>
          <a:prstGeom prst="rect">
            <a:avLst/>
          </a:prstGeom>
          <a:noFill/>
          <a:ln>
            <a:noFill/>
          </a:ln>
        </p:spPr>
        <p:txBody>
          <a:bodyPr bIns="64008"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3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441"/>
            <a:ext cx="8458200" cy="1102519"/>
          </a:xfrm>
        </p:spPr>
        <p:txBody>
          <a:bodyPr/>
          <a:lstStyle>
            <a:lvl1pPr>
              <a:defRPr sz="3333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4743450"/>
            <a:ext cx="878205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7620" y="4742308"/>
            <a:ext cx="8814816" cy="349758"/>
            <a:chOff x="-7620" y="6323077"/>
            <a:chExt cx="8814816" cy="466344"/>
          </a:xfrm>
        </p:grpSpPr>
        <p:cxnSp>
          <p:nvCxnSpPr>
            <p:cNvPr id="15" name="Straight Connector 14"/>
            <p:cNvCxnSpPr/>
            <p:nvPr userDrawn="1"/>
          </p:nvCxnSpPr>
          <p:spPr>
            <a:xfrm>
              <a:off x="-7620" y="678942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-7620" y="632460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rot="16200000">
              <a:off x="8571262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9" name="Picture 18" descr="ti_logo_powerpoint_1_line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7972" y="4818382"/>
            <a:ext cx="1562103" cy="193040"/>
          </a:xfrm>
          <a:prstGeom prst="rect">
            <a:avLst/>
          </a:prstGeom>
        </p:spPr>
      </p:pic>
      <p:sp>
        <p:nvSpPr>
          <p:cNvPr id="13" name="Text Box 31"/>
          <p:cNvSpPr txBox="1">
            <a:spLocks noChangeArrowheads="1"/>
          </p:cNvSpPr>
          <p:nvPr userDrawn="1"/>
        </p:nvSpPr>
        <p:spPr bwMode="auto">
          <a:xfrm>
            <a:off x="334024" y="4574683"/>
            <a:ext cx="2111375" cy="194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7" dirty="0">
                <a:solidFill>
                  <a:srgbClr val="000000"/>
                </a:solidFill>
              </a:rPr>
              <a:t>TI </a:t>
            </a:r>
            <a:r>
              <a:rPr lang="en-US" sz="667" dirty="0" smtClean="0">
                <a:solidFill>
                  <a:srgbClr val="000000"/>
                </a:solidFill>
              </a:rPr>
              <a:t>Information – Selective Disclosure</a:t>
            </a:r>
            <a:endParaRPr lang="en-US" sz="667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72586"/>
            <a:ext cx="9144000" cy="38946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59" y="786352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1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33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667"/>
            </a:lvl1pPr>
            <a:lvl2pPr marL="380985" indent="0">
              <a:buNone/>
              <a:defRPr sz="1500"/>
            </a:lvl2pPr>
            <a:lvl3pPr marL="761970" indent="0">
              <a:buNone/>
              <a:defRPr sz="1333"/>
            </a:lvl3pPr>
            <a:lvl4pPr marL="1142954" indent="0">
              <a:buNone/>
              <a:defRPr sz="1167"/>
            </a:lvl4pPr>
            <a:lvl5pPr marL="1523939" indent="0">
              <a:buNone/>
              <a:defRPr sz="1167"/>
            </a:lvl5pPr>
            <a:lvl6pPr marL="1904924" indent="0">
              <a:buNone/>
              <a:defRPr sz="1167"/>
            </a:lvl6pPr>
            <a:lvl7pPr marL="2285909" indent="0">
              <a:buNone/>
              <a:defRPr sz="1167"/>
            </a:lvl7pPr>
            <a:lvl8pPr marL="2666893" indent="0">
              <a:buNone/>
              <a:defRPr sz="1167"/>
            </a:lvl8pPr>
            <a:lvl9pPr marL="3047878" indent="0">
              <a:buNone/>
              <a:defRPr sz="11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9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411" y="889399"/>
            <a:ext cx="4157663" cy="3519488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9"/>
            <a:ext cx="4157662" cy="3519488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6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7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45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741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0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59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559" y="794183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99817" y="4936067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67"/>
            </a:lvl1pPr>
          </a:lstStyle>
          <a:p>
            <a:pPr>
              <a:defRPr/>
            </a:pPr>
            <a:fld id="{B6C70261-DCF8-4A97-9502-E8EEF2364C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-7620" y="4742308"/>
            <a:ext cx="8814816" cy="349758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0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1262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21" name="Picture 20" descr="ti_logo_powerpoint_1_line.png"/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7972" y="4818382"/>
            <a:ext cx="1562103" cy="19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8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  <p:sldLayoutId id="2147483960" r:id="rId13"/>
    <p:sldLayoutId id="2147483961" r:id="rId14"/>
    <p:sldLayoutId id="2147483962" r:id="rId15"/>
    <p:sldLayoutId id="2147483963" r:id="rId16"/>
    <p:sldLayoutId id="2147483964" r:id="rId17"/>
    <p:sldLayoutId id="2147483965" r:id="rId18"/>
    <p:sldLayoutId id="2147483966" r:id="rId19"/>
    <p:sldLayoutId id="2147483967" r:id="rId20"/>
    <p:sldLayoutId id="2147483968" r:id="rId21"/>
    <p:sldLayoutId id="2147483969" r:id="rId22"/>
    <p:sldLayoutId id="2147483970" r:id="rId23"/>
    <p:sldLayoutId id="2147483971" r:id="rId24"/>
    <p:sldLayoutId id="2147483972" r:id="rId25"/>
    <p:sldLayoutId id="2147483973" r:id="rId26"/>
    <p:sldLayoutId id="2147483974" r:id="rId27"/>
    <p:sldLayoutId id="2147483975" r:id="rId28"/>
    <p:sldLayoutId id="2147483976" r:id="rId29"/>
    <p:sldLayoutId id="2147483977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5pPr>
      <a:lvl6pPr marL="380985" algn="l" rtl="0" fontAlgn="base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rgbClr val="FF0000"/>
          </a:solidFill>
          <a:latin typeface="Arial" charset="0"/>
        </a:defRPr>
      </a:lvl6pPr>
      <a:lvl7pPr marL="761970" algn="l" rtl="0" fontAlgn="base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rgbClr val="FF0000"/>
          </a:solidFill>
          <a:latin typeface="Arial" charset="0"/>
        </a:defRPr>
      </a:lvl7pPr>
      <a:lvl8pPr marL="1142954" algn="l" rtl="0" fontAlgn="base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rgbClr val="FF0000"/>
          </a:solidFill>
          <a:latin typeface="Arial" charset="0"/>
        </a:defRPr>
      </a:lvl8pPr>
      <a:lvl9pPr marL="1523939" algn="l" rtl="0" fontAlgn="base">
        <a:lnSpc>
          <a:spcPct val="85000"/>
        </a:lnSpc>
        <a:spcBef>
          <a:spcPct val="0"/>
        </a:spcBef>
        <a:spcAft>
          <a:spcPct val="0"/>
        </a:spcAft>
        <a:defRPr sz="2667" b="1">
          <a:solidFill>
            <a:srgbClr val="FF0000"/>
          </a:solidFill>
          <a:latin typeface="Arial" charset="0"/>
        </a:defRPr>
      </a:lvl9pPr>
    </p:titleStyle>
    <p:bodyStyle>
      <a:lvl1pPr marL="189170" indent="-189170" algn="l" rtl="0" eaLnBrk="0" fontAlgn="base" hangingPunct="0">
        <a:spcBef>
          <a:spcPts val="667"/>
        </a:spcBef>
        <a:spcAft>
          <a:spcPct val="0"/>
        </a:spcAft>
        <a:buChar char="•"/>
        <a:defRPr sz="1667">
          <a:solidFill>
            <a:schemeClr val="tx1"/>
          </a:solidFill>
          <a:latin typeface="+mn-lt"/>
          <a:ea typeface="+mn-ea"/>
          <a:cs typeface="+mn-cs"/>
        </a:defRPr>
      </a:lvl1pPr>
      <a:lvl2pPr marL="478877" indent="-194461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711701" indent="-137578" algn="l" rtl="0" eaLnBrk="0" fontAlgn="base" hangingPunct="0">
        <a:spcBef>
          <a:spcPct val="15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001408" indent="-194461" algn="l" rtl="0" eaLnBrk="0" fontAlgn="base" hangingPunct="0">
        <a:spcBef>
          <a:spcPct val="5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240846" indent="-144193" algn="l" rtl="0" eaLnBrk="0" fontAlgn="base" hangingPunct="0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621831" indent="-144193" algn="l" rtl="0" fontAlgn="base">
        <a:spcBef>
          <a:spcPct val="0"/>
        </a:spcBef>
        <a:spcAft>
          <a:spcPct val="0"/>
        </a:spcAft>
        <a:buChar char="»"/>
        <a:defRPr sz="1333">
          <a:solidFill>
            <a:schemeClr val="tx1"/>
          </a:solidFill>
          <a:latin typeface="+mn-lt"/>
        </a:defRPr>
      </a:lvl6pPr>
      <a:lvl7pPr marL="2002816" indent="-144193" algn="l" rtl="0" fontAlgn="base">
        <a:spcBef>
          <a:spcPct val="0"/>
        </a:spcBef>
        <a:spcAft>
          <a:spcPct val="0"/>
        </a:spcAft>
        <a:buChar char="»"/>
        <a:defRPr sz="1333">
          <a:solidFill>
            <a:schemeClr val="tx1"/>
          </a:solidFill>
          <a:latin typeface="+mn-lt"/>
        </a:defRPr>
      </a:lvl7pPr>
      <a:lvl8pPr marL="2383800" indent="-144193" algn="l" rtl="0" fontAlgn="base">
        <a:spcBef>
          <a:spcPct val="0"/>
        </a:spcBef>
        <a:spcAft>
          <a:spcPct val="0"/>
        </a:spcAft>
        <a:buChar char="»"/>
        <a:defRPr sz="1333">
          <a:solidFill>
            <a:schemeClr val="tx1"/>
          </a:solidFill>
          <a:latin typeface="+mn-lt"/>
        </a:defRPr>
      </a:lvl8pPr>
      <a:lvl9pPr marL="2764785" indent="-144193" algn="l" rtl="0" fontAlgn="base">
        <a:spcBef>
          <a:spcPct val="0"/>
        </a:spcBef>
        <a:spcAft>
          <a:spcPct val="0"/>
        </a:spcAft>
        <a:buChar char="»"/>
        <a:defRPr sz="13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65"/>
          <a:stretch/>
        </p:blipFill>
        <p:spPr bwMode="auto">
          <a:xfrm>
            <a:off x="117914" y="308994"/>
            <a:ext cx="4352638" cy="2008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3978298"/>
            <a:ext cx="8902700" cy="11550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66055" y="2577692"/>
            <a:ext cx="4505977" cy="2588529"/>
            <a:chOff x="0" y="836897"/>
            <a:chExt cx="9144000" cy="6009393"/>
          </a:xfrm>
        </p:grpSpPr>
        <p:sp>
          <p:nvSpPr>
            <p:cNvPr id="4" name="Freeform 173"/>
            <p:cNvSpPr>
              <a:spLocks/>
            </p:cNvSpPr>
            <p:nvPr/>
          </p:nvSpPr>
          <p:spPr bwMode="auto">
            <a:xfrm>
              <a:off x="3103563" y="4479574"/>
              <a:ext cx="303212" cy="3032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4"/>
                </a:cxn>
                <a:cxn ang="0">
                  <a:pos x="191" y="144"/>
                </a:cxn>
              </a:cxnLst>
              <a:rect l="0" t="0" r="r" b="b"/>
              <a:pathLst>
                <a:path w="191" h="144">
                  <a:moveTo>
                    <a:pt x="0" y="0"/>
                  </a:moveTo>
                  <a:lnTo>
                    <a:pt x="0" y="144"/>
                  </a:lnTo>
                  <a:lnTo>
                    <a:pt x="191" y="144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0" y="836897"/>
              <a:ext cx="9144000" cy="558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Arial" charset="0"/>
                </a:defRPr>
              </a:lvl2pPr>
              <a:lvl3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Arial" charset="0"/>
                </a:defRPr>
              </a:lvl3pPr>
              <a:lvl4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Arial" charset="0"/>
                </a:defRPr>
              </a:lvl4pPr>
              <a:lvl5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Arial" charset="0"/>
                </a:defRPr>
              </a:lvl5pPr>
              <a:lvl6pPr marL="457200"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0000"/>
                  </a:solidFill>
                  <a:latin typeface="Arial" charset="0"/>
                </a:defRPr>
              </a:lvl6pPr>
              <a:lvl7pPr marL="914400"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0000"/>
                  </a:solidFill>
                  <a:latin typeface="Arial" charset="0"/>
                </a:defRPr>
              </a:lvl7pPr>
              <a:lvl8pPr marL="1371600"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0000"/>
                  </a:solidFill>
                  <a:latin typeface="Arial" charset="0"/>
                </a:defRPr>
              </a:lvl8pPr>
              <a:lvl9pPr marL="1828800"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0000"/>
                  </a:solidFill>
                  <a:latin typeface="Arial" charset="0"/>
                </a:defRPr>
              </a:lvl9pPr>
            </a:lstStyle>
            <a:p>
              <a:r>
                <a:rPr lang="en-US" dirty="0">
                  <a:solidFill>
                    <a:srgbClr val="DE0000"/>
                  </a:solidFill>
                </a:rPr>
                <a:t>Trip-Zone Features</a:t>
              </a:r>
            </a:p>
          </p:txBody>
        </p:sp>
        <p:sp>
          <p:nvSpPr>
            <p:cNvPr id="6" name="Content Placeholder 1"/>
            <p:cNvSpPr txBox="1">
              <a:spLocks/>
            </p:cNvSpPr>
            <p:nvPr/>
          </p:nvSpPr>
          <p:spPr>
            <a:xfrm>
              <a:off x="111725" y="1386238"/>
              <a:ext cx="8900228" cy="28569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"/>
                <a:defRPr sz="32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"/>
                <a:defRPr sz="2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"/>
                <a:defRPr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"/>
                <a:defRPr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"/>
                <a:defRPr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buClr>
                  <a:srgbClr val="FF0000"/>
                </a:buClr>
                <a:defRPr/>
              </a:pPr>
              <a:r>
                <a:rPr lang="en-US" sz="800" dirty="0" smtClean="0">
                  <a:solidFill>
                    <a:srgbClr val="000000"/>
                  </a:solidFill>
                </a:rPr>
                <a:t>Trip-Zone has a fast, clock independent logic path to high-impedance the </a:t>
              </a:r>
              <a:r>
                <a:rPr lang="en-US" sz="800" dirty="0" err="1" smtClean="0">
                  <a:solidFill>
                    <a:srgbClr val="000000"/>
                  </a:solidFill>
                </a:rPr>
                <a:t>EPWMxA</a:t>
              </a:r>
              <a:r>
                <a:rPr lang="en-US" sz="800" dirty="0" smtClean="0">
                  <a:solidFill>
                    <a:srgbClr val="000000"/>
                  </a:solidFill>
                </a:rPr>
                <a:t>/B output pins</a:t>
              </a:r>
            </a:p>
            <a:p>
              <a:pPr fontAlgn="auto">
                <a:spcAft>
                  <a:spcPts val="0"/>
                </a:spcAft>
                <a:buClr>
                  <a:srgbClr val="FF0000"/>
                </a:buClr>
                <a:defRPr/>
              </a:pPr>
              <a:r>
                <a:rPr lang="en-US" sz="800" dirty="0" smtClean="0">
                  <a:solidFill>
                    <a:srgbClr val="000000"/>
                  </a:solidFill>
                </a:rPr>
                <a:t>Interrupt latency may not protect hardware when responding to over current conditions or short-circuits through ISR software</a:t>
              </a:r>
            </a:p>
            <a:p>
              <a:pPr defTabSz="1025525" fontAlgn="auto">
                <a:spcBef>
                  <a:spcPct val="33000"/>
                </a:spcBef>
                <a:spcAft>
                  <a:spcPts val="0"/>
                </a:spcAft>
                <a:buClr>
                  <a:srgbClr val="FF0000"/>
                </a:buClr>
                <a:tabLst>
                  <a:tab pos="1087438" algn="l"/>
                </a:tabLst>
                <a:defRPr/>
              </a:pPr>
              <a:r>
                <a:rPr lang="en-US" sz="800" dirty="0" smtClean="0">
                  <a:solidFill>
                    <a:srgbClr val="000000"/>
                  </a:solidFill>
                </a:rPr>
                <a:t>Supports:	#1) one-shot trip for major short circuits or over current conditions	#2) cycle-by-cycle trip for current </a:t>
              </a:r>
              <a:r>
                <a:rPr lang="en-US" sz="900" dirty="0" smtClean="0">
                  <a:solidFill>
                    <a:srgbClr val="000000"/>
                  </a:solidFill>
                </a:rPr>
                <a:t>limiting </a:t>
              </a:r>
              <a:r>
                <a:rPr lang="en-US" sz="800" dirty="0" smtClean="0">
                  <a:solidFill>
                    <a:srgbClr val="000000"/>
                  </a:solidFill>
                </a:rPr>
                <a:t>operation</a:t>
              </a:r>
            </a:p>
            <a:p>
              <a:pPr fontAlgn="auto">
                <a:spcAft>
                  <a:spcPts val="0"/>
                </a:spcAft>
                <a:buClr>
                  <a:srgbClr val="FF0000"/>
                </a:buClr>
                <a:defRPr/>
              </a:pPr>
              <a:endParaRPr lang="en-US" sz="900" dirty="0" smtClean="0">
                <a:solidFill>
                  <a:srgbClr val="000000"/>
                </a:solidFill>
              </a:endParaRPr>
            </a:p>
            <a:p>
              <a:pPr fontAlgn="auto">
                <a:spcAft>
                  <a:spcPts val="0"/>
                </a:spcAft>
                <a:buClr>
                  <a:srgbClr val="FF0000"/>
                </a:buClr>
                <a:defRPr/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Freeform 128"/>
            <p:cNvSpPr>
              <a:spLocks/>
            </p:cNvSpPr>
            <p:nvPr/>
          </p:nvSpPr>
          <p:spPr bwMode="auto">
            <a:xfrm>
              <a:off x="179388" y="3790951"/>
              <a:ext cx="709613" cy="1564984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48" y="673"/>
                </a:cxn>
                <a:cxn ang="0">
                  <a:pos x="450" y="1055"/>
                </a:cxn>
              </a:cxnLst>
              <a:rect l="0" t="0" r="r" b="b"/>
              <a:pathLst>
                <a:path w="450" h="1055">
                  <a:moveTo>
                    <a:pt x="160" y="0"/>
                  </a:moveTo>
                  <a:cubicBezTo>
                    <a:pt x="141" y="112"/>
                    <a:pt x="0" y="497"/>
                    <a:pt x="48" y="673"/>
                  </a:cubicBezTo>
                  <a:cubicBezTo>
                    <a:pt x="96" y="849"/>
                    <a:pt x="366" y="976"/>
                    <a:pt x="450" y="1055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8" name="Rectangle 131"/>
            <p:cNvSpPr>
              <a:spLocks noChangeArrowheads="1"/>
            </p:cNvSpPr>
            <p:nvPr/>
          </p:nvSpPr>
          <p:spPr bwMode="auto">
            <a:xfrm>
              <a:off x="3787778" y="3540123"/>
              <a:ext cx="1250951" cy="851467"/>
            </a:xfrm>
            <a:prstGeom prst="rect">
              <a:avLst/>
            </a:prstGeom>
            <a:solidFill>
              <a:srgbClr val="C7C7C7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defRPr/>
              </a:pPr>
              <a:r>
                <a:rPr lang="en-US" sz="900" kern="0" smtClean="0">
                  <a:solidFill>
                    <a:srgbClr val="000000"/>
                  </a:solidFill>
                  <a:latin typeface="Arial"/>
                </a:rPr>
                <a:t>CPU</a:t>
              </a:r>
            </a:p>
            <a:p>
              <a:pPr algn="ctr" eaLnBrk="0" hangingPunct="0">
                <a:defRPr/>
              </a:pPr>
              <a:r>
                <a:rPr lang="en-US" sz="900" kern="0" smtClean="0">
                  <a:solidFill>
                    <a:srgbClr val="000000"/>
                  </a:solidFill>
                  <a:latin typeface="Arial"/>
                </a:rPr>
                <a:t>core</a:t>
              </a:r>
            </a:p>
          </p:txBody>
        </p:sp>
        <p:sp>
          <p:nvSpPr>
            <p:cNvPr id="9" name="Rectangle 132"/>
            <p:cNvSpPr>
              <a:spLocks noChangeArrowheads="1"/>
            </p:cNvSpPr>
            <p:nvPr/>
          </p:nvSpPr>
          <p:spPr bwMode="auto">
            <a:xfrm>
              <a:off x="8525711" y="3808399"/>
              <a:ext cx="592046" cy="30378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P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W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M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endParaRPr lang="en-US" sz="900" kern="0" dirty="0" smtClean="0">
                <a:solidFill>
                  <a:srgbClr val="000000"/>
                </a:solidFill>
                <a:latin typeface="Arial"/>
              </a:endParaRP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O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U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T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P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U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T</a:t>
              </a:r>
            </a:p>
            <a:p>
              <a:pPr algn="ctr" eaLnBrk="0" hangingPunct="0">
                <a:lnSpc>
                  <a:spcPct val="80000"/>
                </a:lnSpc>
                <a:defRPr/>
              </a:pPr>
              <a:r>
                <a:rPr lang="en-US" sz="900" kern="0" dirty="0" smtClean="0">
                  <a:solidFill>
                    <a:srgbClr val="000000"/>
                  </a:solidFill>
                  <a:latin typeface="Arial"/>
                </a:rPr>
                <a:t>S</a:t>
              </a:r>
            </a:p>
          </p:txBody>
        </p:sp>
        <p:sp>
          <p:nvSpPr>
            <p:cNvPr id="10" name="Rectangle 133"/>
            <p:cNvSpPr>
              <a:spLocks noChangeArrowheads="1"/>
            </p:cNvSpPr>
            <p:nvPr/>
          </p:nvSpPr>
          <p:spPr bwMode="auto">
            <a:xfrm>
              <a:off x="7152430" y="3580790"/>
              <a:ext cx="236640" cy="2820620"/>
            </a:xfrm>
            <a:prstGeom prst="rect">
              <a:avLst/>
            </a:prstGeom>
            <a:solidFill>
              <a:srgbClr val="DEDEDE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1" name="Freeform 134"/>
            <p:cNvSpPr>
              <a:spLocks/>
            </p:cNvSpPr>
            <p:nvPr/>
          </p:nvSpPr>
          <p:spPr bwMode="auto">
            <a:xfrm>
              <a:off x="5105400" y="4993240"/>
              <a:ext cx="2057400" cy="516973"/>
            </a:xfrm>
            <a:custGeom>
              <a:avLst/>
              <a:gdLst/>
              <a:ahLst/>
              <a:cxnLst>
                <a:cxn ang="0">
                  <a:pos x="0" y="672"/>
                </a:cxn>
                <a:cxn ang="0">
                  <a:pos x="576" y="672"/>
                </a:cxn>
                <a:cxn ang="0">
                  <a:pos x="576" y="0"/>
                </a:cxn>
                <a:cxn ang="0">
                  <a:pos x="864" y="0"/>
                </a:cxn>
              </a:cxnLst>
              <a:rect l="0" t="0" r="r" b="b"/>
              <a:pathLst>
                <a:path w="865" h="673">
                  <a:moveTo>
                    <a:pt x="0" y="672"/>
                  </a:moveTo>
                  <a:lnTo>
                    <a:pt x="576" y="672"/>
                  </a:lnTo>
                  <a:lnTo>
                    <a:pt x="576" y="0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2" name="Rectangle 136"/>
            <p:cNvSpPr>
              <a:spLocks noChangeArrowheads="1"/>
            </p:cNvSpPr>
            <p:nvPr/>
          </p:nvSpPr>
          <p:spPr bwMode="auto">
            <a:xfrm>
              <a:off x="5407025" y="4297368"/>
              <a:ext cx="1524000" cy="78001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800" kern="0" smtClean="0">
                  <a:solidFill>
                    <a:srgbClr val="000000"/>
                  </a:solidFill>
                  <a:latin typeface="Arial"/>
                </a:rPr>
                <a:t>EPWMxTZINT</a:t>
              </a:r>
            </a:p>
          </p:txBody>
        </p:sp>
        <p:sp>
          <p:nvSpPr>
            <p:cNvPr id="13" name="Line 138"/>
            <p:cNvSpPr>
              <a:spLocks noChangeShapeType="1"/>
            </p:cNvSpPr>
            <p:nvPr/>
          </p:nvSpPr>
          <p:spPr bwMode="auto">
            <a:xfrm flipV="1">
              <a:off x="6178371" y="4646613"/>
              <a:ext cx="0" cy="871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4" name="Rectangle 139"/>
            <p:cNvSpPr>
              <a:spLocks noChangeArrowheads="1"/>
            </p:cNvSpPr>
            <p:nvPr/>
          </p:nvSpPr>
          <p:spPr bwMode="auto">
            <a:xfrm>
              <a:off x="3406775" y="4648200"/>
              <a:ext cx="1828800" cy="1714500"/>
            </a:xfrm>
            <a:prstGeom prst="rect">
              <a:avLst/>
            </a:prstGeom>
            <a:solidFill>
              <a:srgbClr val="DEDEDE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5" name="AutoShape 140"/>
            <p:cNvSpPr>
              <a:spLocks noChangeArrowheads="1"/>
            </p:cNvSpPr>
            <p:nvPr/>
          </p:nvSpPr>
          <p:spPr bwMode="auto">
            <a:xfrm rot="-5400000">
              <a:off x="4492625" y="5391150"/>
              <a:ext cx="1714500" cy="2286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99FF">
                <a:lumMod val="40000"/>
                <a:lumOff val="60000"/>
              </a:srgbClr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6" name="Line 142"/>
            <p:cNvSpPr>
              <a:spLocks noChangeShapeType="1"/>
            </p:cNvSpPr>
            <p:nvPr/>
          </p:nvSpPr>
          <p:spPr bwMode="auto">
            <a:xfrm>
              <a:off x="7378700" y="4380343"/>
              <a:ext cx="1155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7" name="Line 143"/>
            <p:cNvSpPr>
              <a:spLocks noChangeShapeType="1"/>
            </p:cNvSpPr>
            <p:nvPr/>
          </p:nvSpPr>
          <p:spPr bwMode="auto">
            <a:xfrm>
              <a:off x="925995" y="5069360"/>
              <a:ext cx="247496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8" name="Line 144"/>
            <p:cNvSpPr>
              <a:spLocks noChangeShapeType="1"/>
            </p:cNvSpPr>
            <p:nvPr/>
          </p:nvSpPr>
          <p:spPr bwMode="auto">
            <a:xfrm>
              <a:off x="918596" y="5355934"/>
              <a:ext cx="248051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9" name="Line 146"/>
            <p:cNvSpPr>
              <a:spLocks noChangeShapeType="1"/>
            </p:cNvSpPr>
            <p:nvPr/>
          </p:nvSpPr>
          <p:spPr bwMode="auto">
            <a:xfrm>
              <a:off x="903798" y="5642508"/>
              <a:ext cx="24990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0" name="Line 147"/>
            <p:cNvSpPr>
              <a:spLocks noChangeShapeType="1"/>
            </p:cNvSpPr>
            <p:nvPr/>
          </p:nvSpPr>
          <p:spPr bwMode="auto">
            <a:xfrm>
              <a:off x="896399" y="5929082"/>
              <a:ext cx="25119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1" name="Line 148"/>
            <p:cNvSpPr>
              <a:spLocks noChangeShapeType="1"/>
            </p:cNvSpPr>
            <p:nvPr/>
          </p:nvSpPr>
          <p:spPr bwMode="auto">
            <a:xfrm>
              <a:off x="889000" y="6215656"/>
              <a:ext cx="25175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2" name="Text Box 150"/>
            <p:cNvSpPr txBox="1">
              <a:spLocks noChangeArrowheads="1"/>
            </p:cNvSpPr>
            <p:nvPr/>
          </p:nvSpPr>
          <p:spPr bwMode="auto">
            <a:xfrm>
              <a:off x="1131889" y="5995348"/>
              <a:ext cx="651249" cy="38583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600" b="1" kern="0" dirty="0" smtClean="0">
                  <a:solidFill>
                    <a:srgbClr val="000000"/>
                  </a:solidFill>
                  <a:latin typeface="Arial"/>
                </a:rPr>
                <a:t>TZ6</a:t>
              </a:r>
            </a:p>
          </p:txBody>
        </p:sp>
        <p:sp>
          <p:nvSpPr>
            <p:cNvPr id="23" name="Text Box 151"/>
            <p:cNvSpPr txBox="1">
              <a:spLocks noChangeArrowheads="1"/>
            </p:cNvSpPr>
            <p:nvPr/>
          </p:nvSpPr>
          <p:spPr bwMode="auto">
            <a:xfrm>
              <a:off x="1131889" y="5705658"/>
              <a:ext cx="651249" cy="38583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600" b="1" kern="0" dirty="0" smtClean="0">
                  <a:solidFill>
                    <a:srgbClr val="000000"/>
                  </a:solidFill>
                  <a:latin typeface="Arial"/>
                </a:rPr>
                <a:t>TZ5</a:t>
              </a:r>
            </a:p>
          </p:txBody>
        </p:sp>
        <p:sp>
          <p:nvSpPr>
            <p:cNvPr id="24" name="Text Box 152"/>
            <p:cNvSpPr txBox="1">
              <a:spLocks noChangeArrowheads="1"/>
            </p:cNvSpPr>
            <p:nvPr/>
          </p:nvSpPr>
          <p:spPr bwMode="auto">
            <a:xfrm>
              <a:off x="1131889" y="5415207"/>
              <a:ext cx="651249" cy="38583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600" b="1" kern="0" dirty="0" smtClean="0">
                  <a:solidFill>
                    <a:srgbClr val="000000"/>
                  </a:solidFill>
                  <a:latin typeface="Arial"/>
                </a:rPr>
                <a:t>TZ4</a:t>
              </a:r>
            </a:p>
          </p:txBody>
        </p:sp>
        <p:sp>
          <p:nvSpPr>
            <p:cNvPr id="25" name="Text Box 154"/>
            <p:cNvSpPr txBox="1">
              <a:spLocks noChangeArrowheads="1"/>
            </p:cNvSpPr>
            <p:nvPr/>
          </p:nvSpPr>
          <p:spPr bwMode="auto">
            <a:xfrm>
              <a:off x="1131889" y="5116916"/>
              <a:ext cx="1305097" cy="38583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600" b="1" kern="0" dirty="0" err="1" smtClean="0">
                  <a:solidFill>
                    <a:srgbClr val="000000"/>
                  </a:solidFill>
                  <a:latin typeface="Arial"/>
                </a:rPr>
                <a:t>ePWM</a:t>
              </a:r>
              <a:r>
                <a:rPr lang="en-US" sz="600" b="1" kern="0" dirty="0" smtClean="0">
                  <a:solidFill>
                    <a:srgbClr val="000000"/>
                  </a:solidFill>
                  <a:latin typeface="Arial"/>
                </a:rPr>
                <a:t> X-Bar</a:t>
              </a:r>
            </a:p>
          </p:txBody>
        </p:sp>
        <p:sp>
          <p:nvSpPr>
            <p:cNvPr id="26" name="Text Box 155"/>
            <p:cNvSpPr txBox="1">
              <a:spLocks noChangeArrowheads="1"/>
            </p:cNvSpPr>
            <p:nvPr/>
          </p:nvSpPr>
          <p:spPr bwMode="auto">
            <a:xfrm>
              <a:off x="1131889" y="4841861"/>
              <a:ext cx="1614131" cy="4430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b="1" kern="0" dirty="0" smtClean="0">
                  <a:solidFill>
                    <a:srgbClr val="000000"/>
                  </a:solidFill>
                  <a:latin typeface="Arial"/>
                </a:rPr>
                <a:t>INPUT X-Bar</a:t>
              </a:r>
            </a:p>
          </p:txBody>
        </p:sp>
        <p:sp>
          <p:nvSpPr>
            <p:cNvPr id="27" name="Line 159"/>
            <p:cNvSpPr>
              <a:spLocks noChangeShapeType="1"/>
            </p:cNvSpPr>
            <p:nvPr/>
          </p:nvSpPr>
          <p:spPr bwMode="auto">
            <a:xfrm flipH="1">
              <a:off x="3403600" y="4648200"/>
              <a:ext cx="1831975" cy="17097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8" name="Text Box 160"/>
            <p:cNvSpPr txBox="1">
              <a:spLocks noChangeArrowheads="1"/>
            </p:cNvSpPr>
            <p:nvPr/>
          </p:nvSpPr>
          <p:spPr bwMode="auto">
            <a:xfrm>
              <a:off x="3308205" y="4762499"/>
              <a:ext cx="1773525" cy="8145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kern="0" smtClean="0">
                  <a:solidFill>
                    <a:srgbClr val="000000"/>
                  </a:solidFill>
                  <a:latin typeface="Arial"/>
                </a:rPr>
                <a:t>Cycle-by-Cycle</a:t>
              </a:r>
            </a:p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kern="0" smtClean="0">
                  <a:solidFill>
                    <a:srgbClr val="000000"/>
                  </a:solidFill>
                  <a:latin typeface="Arial"/>
                </a:rPr>
                <a:t>Mode</a:t>
              </a:r>
            </a:p>
          </p:txBody>
        </p:sp>
        <p:sp>
          <p:nvSpPr>
            <p:cNvPr id="29" name="Text Box 161"/>
            <p:cNvSpPr txBox="1">
              <a:spLocks noChangeArrowheads="1"/>
            </p:cNvSpPr>
            <p:nvPr/>
          </p:nvSpPr>
          <p:spPr bwMode="auto">
            <a:xfrm>
              <a:off x="4034144" y="5668964"/>
              <a:ext cx="1272567" cy="8145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kern="0" smtClean="0">
                  <a:solidFill>
                    <a:srgbClr val="000000"/>
                  </a:solidFill>
                  <a:latin typeface="Arial"/>
                </a:rPr>
                <a:t>One-Shot</a:t>
              </a:r>
            </a:p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kern="0" smtClean="0">
                  <a:solidFill>
                    <a:srgbClr val="000000"/>
                  </a:solidFill>
                  <a:latin typeface="Arial"/>
                </a:rPr>
                <a:t>Mode</a:t>
              </a:r>
            </a:p>
          </p:txBody>
        </p:sp>
        <p:sp>
          <p:nvSpPr>
            <p:cNvPr id="30" name="Line 163"/>
            <p:cNvSpPr>
              <a:spLocks noChangeShapeType="1"/>
            </p:cNvSpPr>
            <p:nvPr/>
          </p:nvSpPr>
          <p:spPr bwMode="auto">
            <a:xfrm>
              <a:off x="7385050" y="5754757"/>
              <a:ext cx="1155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1" name="Text Box 165"/>
            <p:cNvSpPr txBox="1">
              <a:spLocks noChangeArrowheads="1"/>
            </p:cNvSpPr>
            <p:nvPr/>
          </p:nvSpPr>
          <p:spPr bwMode="auto">
            <a:xfrm>
              <a:off x="7358064" y="4112053"/>
              <a:ext cx="1288832" cy="4430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b="1" kern="0" dirty="0" err="1" smtClean="0">
                  <a:solidFill>
                    <a:srgbClr val="000000"/>
                  </a:solidFill>
                  <a:latin typeface="Arial"/>
                </a:rPr>
                <a:t>EPWMxA</a:t>
              </a:r>
              <a:endParaRPr lang="en-US" sz="800" b="1" kern="0" dirty="0" smtClean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Text Box 166"/>
            <p:cNvSpPr txBox="1">
              <a:spLocks noChangeArrowheads="1"/>
            </p:cNvSpPr>
            <p:nvPr/>
          </p:nvSpPr>
          <p:spPr bwMode="auto">
            <a:xfrm>
              <a:off x="7358064" y="5494411"/>
              <a:ext cx="1288832" cy="4430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800" b="1" kern="0" smtClean="0">
                  <a:solidFill>
                    <a:srgbClr val="000000"/>
                  </a:solidFill>
                  <a:latin typeface="Arial"/>
                </a:rPr>
                <a:t>EPWMxB</a:t>
              </a:r>
            </a:p>
          </p:txBody>
        </p:sp>
        <p:sp>
          <p:nvSpPr>
            <p:cNvPr id="33" name="Freeform 167"/>
            <p:cNvSpPr>
              <a:spLocks/>
            </p:cNvSpPr>
            <p:nvPr/>
          </p:nvSpPr>
          <p:spPr bwMode="auto">
            <a:xfrm>
              <a:off x="425451" y="3844746"/>
              <a:ext cx="470948" cy="1220174"/>
            </a:xfrm>
            <a:custGeom>
              <a:avLst/>
              <a:gdLst/>
              <a:ahLst/>
              <a:cxnLst>
                <a:cxn ang="0">
                  <a:pos x="119" y="0"/>
                </a:cxn>
                <a:cxn ang="0">
                  <a:pos x="30" y="526"/>
                </a:cxn>
                <a:cxn ang="0">
                  <a:pos x="299" y="840"/>
                </a:cxn>
              </a:cxnLst>
              <a:rect l="0" t="0" r="r" b="b"/>
              <a:pathLst>
                <a:path w="299" h="840">
                  <a:moveTo>
                    <a:pt x="119" y="0"/>
                  </a:moveTo>
                  <a:cubicBezTo>
                    <a:pt x="104" y="87"/>
                    <a:pt x="0" y="386"/>
                    <a:pt x="30" y="526"/>
                  </a:cubicBezTo>
                  <a:cubicBezTo>
                    <a:pt x="60" y="666"/>
                    <a:pt x="243" y="775"/>
                    <a:pt x="299" y="840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4" name="Rectangle 169"/>
            <p:cNvSpPr>
              <a:spLocks noChangeArrowheads="1"/>
            </p:cNvSpPr>
            <p:nvPr/>
          </p:nvSpPr>
          <p:spPr bwMode="auto">
            <a:xfrm>
              <a:off x="2578100" y="4035425"/>
              <a:ext cx="911225" cy="455613"/>
            </a:xfrm>
            <a:prstGeom prst="rect">
              <a:avLst/>
            </a:prstGeom>
            <a:solidFill>
              <a:srgbClr val="6699FF">
                <a:lumMod val="40000"/>
                <a:lumOff val="60000"/>
              </a:srgbClr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5" name="Text Box 171"/>
            <p:cNvSpPr txBox="1">
              <a:spLocks noChangeArrowheads="1"/>
            </p:cNvSpPr>
            <p:nvPr/>
          </p:nvSpPr>
          <p:spPr bwMode="auto">
            <a:xfrm>
              <a:off x="2451144" y="4100737"/>
              <a:ext cx="1161966" cy="464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25000"/>
                </a:lnSpc>
                <a:spcBef>
                  <a:spcPct val="50000"/>
                </a:spcBef>
                <a:defRPr/>
              </a:pPr>
              <a:r>
                <a:rPr lang="en-US" sz="700" b="1" kern="0" dirty="0" smtClean="0">
                  <a:solidFill>
                    <a:srgbClr val="000000"/>
                  </a:solidFill>
                  <a:latin typeface="Arial"/>
                </a:rPr>
                <a:t>Digital</a:t>
              </a:r>
            </a:p>
            <a:p>
              <a:pPr algn="ctr" eaLnBrk="0" hangingPunct="0">
                <a:lnSpc>
                  <a:spcPct val="25000"/>
                </a:lnSpc>
                <a:spcBef>
                  <a:spcPct val="50000"/>
                </a:spcBef>
                <a:defRPr/>
              </a:pPr>
              <a:r>
                <a:rPr lang="en-US" sz="700" b="1" kern="0" dirty="0" smtClean="0">
                  <a:solidFill>
                    <a:srgbClr val="000000"/>
                  </a:solidFill>
                  <a:latin typeface="Arial"/>
                </a:rPr>
                <a:t>Compare</a:t>
              </a:r>
            </a:p>
          </p:txBody>
        </p:sp>
        <p:sp>
          <p:nvSpPr>
            <p:cNvPr id="36" name="Line 174"/>
            <p:cNvSpPr>
              <a:spLocks noChangeShapeType="1"/>
            </p:cNvSpPr>
            <p:nvPr/>
          </p:nvSpPr>
          <p:spPr bwMode="auto">
            <a:xfrm>
              <a:off x="2743370" y="4494213"/>
              <a:ext cx="0" cy="5778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oval" w="sm" len="sm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7" name="Line 175"/>
            <p:cNvSpPr>
              <a:spLocks noChangeShapeType="1"/>
            </p:cNvSpPr>
            <p:nvPr/>
          </p:nvSpPr>
          <p:spPr bwMode="auto">
            <a:xfrm>
              <a:off x="2949212" y="4494213"/>
              <a:ext cx="0" cy="8617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oval" w="sm" len="sm"/>
            </a:ln>
            <a:effectLst/>
          </p:spPr>
          <p:txBody>
            <a:bodyPr/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sz="1100" b="1" kern="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8" name="Text Box 177"/>
            <p:cNvSpPr txBox="1">
              <a:spLocks noChangeArrowheads="1"/>
            </p:cNvSpPr>
            <p:nvPr/>
          </p:nvSpPr>
          <p:spPr bwMode="auto">
            <a:xfrm>
              <a:off x="493716" y="6137784"/>
              <a:ext cx="380600" cy="2000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700" kern="0" dirty="0" smtClean="0">
                  <a:solidFill>
                    <a:srgbClr val="000000"/>
                  </a:solidFill>
                  <a:latin typeface="Arial"/>
                </a:rPr>
                <a:t>CPU</a:t>
              </a:r>
            </a:p>
          </p:txBody>
        </p:sp>
        <p:sp>
          <p:nvSpPr>
            <p:cNvPr id="39" name="Text Box 178"/>
            <p:cNvSpPr txBox="1">
              <a:spLocks noChangeArrowheads="1"/>
            </p:cNvSpPr>
            <p:nvPr/>
          </p:nvSpPr>
          <p:spPr bwMode="auto">
            <a:xfrm>
              <a:off x="68568" y="5844649"/>
              <a:ext cx="832764" cy="2000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700" kern="0" dirty="0" smtClean="0">
                  <a:solidFill>
                    <a:srgbClr val="000000"/>
                  </a:solidFill>
                  <a:latin typeface="Arial"/>
                </a:rPr>
                <a:t>SYSCTRL</a:t>
              </a:r>
            </a:p>
          </p:txBody>
        </p:sp>
        <p:sp>
          <p:nvSpPr>
            <p:cNvPr id="40" name="Text Box 179"/>
            <p:cNvSpPr txBox="1">
              <a:spLocks noChangeArrowheads="1"/>
            </p:cNvSpPr>
            <p:nvPr/>
          </p:nvSpPr>
          <p:spPr bwMode="auto">
            <a:xfrm>
              <a:off x="318234" y="5559164"/>
              <a:ext cx="585538" cy="2000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700" kern="0" dirty="0" smtClean="0">
                  <a:solidFill>
                    <a:srgbClr val="000000"/>
                  </a:solidFill>
                  <a:latin typeface="Arial"/>
                </a:rPr>
                <a:t>eQEP1</a:t>
              </a:r>
            </a:p>
          </p:txBody>
        </p:sp>
        <p:sp>
          <p:nvSpPr>
            <p:cNvPr id="41" name="Text Box 183"/>
            <p:cNvSpPr txBox="1">
              <a:spLocks noChangeArrowheads="1"/>
            </p:cNvSpPr>
            <p:nvPr/>
          </p:nvSpPr>
          <p:spPr bwMode="auto">
            <a:xfrm>
              <a:off x="2324901" y="6052495"/>
              <a:ext cx="897823" cy="2000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700" kern="0" smtClean="0">
                  <a:solidFill>
                    <a:srgbClr val="000000"/>
                  </a:solidFill>
                  <a:latin typeface="Arial"/>
                </a:rPr>
                <a:t>EMUSTOP</a:t>
              </a:r>
            </a:p>
          </p:txBody>
        </p:sp>
        <p:sp>
          <p:nvSpPr>
            <p:cNvPr id="42" name="Text Box 184"/>
            <p:cNvSpPr txBox="1">
              <a:spLocks noChangeArrowheads="1"/>
            </p:cNvSpPr>
            <p:nvPr/>
          </p:nvSpPr>
          <p:spPr bwMode="auto">
            <a:xfrm>
              <a:off x="2222503" y="5767569"/>
              <a:ext cx="1008424" cy="2000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700" kern="0" smtClean="0">
                  <a:solidFill>
                    <a:srgbClr val="000000"/>
                  </a:solidFill>
                  <a:latin typeface="Arial"/>
                </a:rPr>
                <a:t>CLOCKFAIL</a:t>
              </a:r>
            </a:p>
          </p:txBody>
        </p:sp>
        <p:sp>
          <p:nvSpPr>
            <p:cNvPr id="43" name="Text Box 185"/>
            <p:cNvSpPr txBox="1">
              <a:spLocks noChangeArrowheads="1"/>
            </p:cNvSpPr>
            <p:nvPr/>
          </p:nvSpPr>
          <p:spPr bwMode="auto">
            <a:xfrm>
              <a:off x="2230261" y="5470768"/>
              <a:ext cx="985654" cy="2000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en-US" sz="700" kern="0" dirty="0" smtClean="0">
                  <a:solidFill>
                    <a:srgbClr val="000000"/>
                  </a:solidFill>
                  <a:latin typeface="Arial"/>
                </a:rPr>
                <a:t>EQEP1ERR</a:t>
              </a:r>
            </a:p>
          </p:txBody>
        </p:sp>
        <p:cxnSp>
          <p:nvCxnSpPr>
            <p:cNvPr id="44" name="Elbow Connector 43"/>
            <p:cNvCxnSpPr>
              <a:stCxn id="12" idx="0"/>
              <a:endCxn id="8" idx="3"/>
            </p:cNvCxnSpPr>
            <p:nvPr/>
          </p:nvCxnSpPr>
          <p:spPr bwMode="auto">
            <a:xfrm rot="16200000" flipV="1">
              <a:off x="5438124" y="3566465"/>
              <a:ext cx="331510" cy="1130296"/>
            </a:xfrm>
            <a:prstGeom prst="bentConnector2">
              <a:avLst/>
            </a:prstGeom>
            <a:solidFill>
              <a:srgbClr val="F9F9F9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grpSp>
          <p:nvGrpSpPr>
            <p:cNvPr id="45" name="Group 156"/>
            <p:cNvGrpSpPr>
              <a:grpSpLocks/>
            </p:cNvGrpSpPr>
            <p:nvPr/>
          </p:nvGrpSpPr>
          <p:grpSpPr bwMode="auto">
            <a:xfrm>
              <a:off x="176627" y="3368018"/>
              <a:ext cx="1201738" cy="901065"/>
              <a:chOff x="-225" y="3367"/>
              <a:chExt cx="757" cy="516"/>
            </a:xfrm>
          </p:grpSpPr>
          <p:sp>
            <p:nvSpPr>
              <p:cNvPr id="46" name="Oval 157"/>
              <p:cNvSpPr>
                <a:spLocks noChangeArrowheads="1"/>
              </p:cNvSpPr>
              <p:nvPr/>
            </p:nvSpPr>
            <p:spPr bwMode="auto">
              <a:xfrm>
                <a:off x="-184" y="3400"/>
                <a:ext cx="672" cy="480"/>
              </a:xfrm>
              <a:prstGeom prst="ellipse">
                <a:avLst/>
              </a:prstGeom>
              <a:solidFill>
                <a:srgbClr val="DEDEDE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lnSpc>
                    <a:spcPct val="80000"/>
                  </a:lnSpc>
                  <a:spcBef>
                    <a:spcPct val="50000"/>
                  </a:spcBef>
                  <a:defRPr/>
                </a:pPr>
                <a:endParaRPr lang="en-US" sz="1100" b="1" kern="0" smtClean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47" name="Text Box 158"/>
              <p:cNvSpPr txBox="1">
                <a:spLocks noChangeArrowheads="1"/>
              </p:cNvSpPr>
              <p:nvPr/>
            </p:nvSpPr>
            <p:spPr bwMode="auto">
              <a:xfrm>
                <a:off x="-225" y="3367"/>
                <a:ext cx="757" cy="51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lnSpc>
                    <a:spcPct val="80000"/>
                  </a:lnSpc>
                  <a:defRPr/>
                </a:pPr>
                <a:r>
                  <a:rPr lang="en-US" sz="800" b="1" kern="0" dirty="0" smtClean="0">
                    <a:solidFill>
                      <a:srgbClr val="C00000"/>
                    </a:solidFill>
                    <a:latin typeface="Arial"/>
                  </a:rPr>
                  <a:t>Over</a:t>
                </a:r>
              </a:p>
              <a:p>
                <a:pPr algn="ctr" eaLnBrk="0" hangingPunct="0">
                  <a:lnSpc>
                    <a:spcPct val="80000"/>
                  </a:lnSpc>
                  <a:defRPr/>
                </a:pPr>
                <a:r>
                  <a:rPr lang="en-US" sz="800" b="1" kern="0" dirty="0" smtClean="0">
                    <a:solidFill>
                      <a:srgbClr val="C00000"/>
                    </a:solidFill>
                    <a:latin typeface="Arial"/>
                  </a:rPr>
                  <a:t>Current</a:t>
                </a:r>
              </a:p>
              <a:p>
                <a:pPr algn="ctr" eaLnBrk="0" hangingPunct="0">
                  <a:lnSpc>
                    <a:spcPct val="80000"/>
                  </a:lnSpc>
                  <a:defRPr/>
                </a:pPr>
                <a:r>
                  <a:rPr lang="en-US" sz="800" b="1" kern="0" dirty="0" smtClean="0">
                    <a:solidFill>
                      <a:srgbClr val="C00000"/>
                    </a:solidFill>
                    <a:latin typeface="Arial"/>
                  </a:rPr>
                  <a:t>Sensors</a:t>
                </a:r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3534503"/>
            <a:ext cx="4025900" cy="1596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Content Placeholder 1"/>
          <p:cNvSpPr txBox="1">
            <a:spLocks/>
          </p:cNvSpPr>
          <p:nvPr/>
        </p:nvSpPr>
        <p:spPr>
          <a:xfrm>
            <a:off x="4758181" y="2784759"/>
            <a:ext cx="4385851" cy="857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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"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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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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DE0000"/>
              </a:buClr>
              <a:defRPr/>
            </a:pPr>
            <a:r>
              <a:rPr lang="en-US" sz="3000" dirty="0">
                <a:solidFill>
                  <a:srgbClr val="000000"/>
                </a:solidFill>
              </a:rPr>
              <a:t>Digital compare module inputs are:</a:t>
            </a:r>
          </a:p>
          <a:p>
            <a:pPr lvl="1" fontAlgn="auto">
              <a:spcAft>
                <a:spcPts val="0"/>
              </a:spcAft>
              <a:buClr>
                <a:srgbClr val="DE0000"/>
              </a:buClr>
              <a:defRPr/>
            </a:pPr>
            <a:r>
              <a:rPr lang="en-US" sz="2600" dirty="0">
                <a:solidFill>
                  <a:srgbClr val="000000"/>
                </a:solidFill>
              </a:rPr>
              <a:t>Input </a:t>
            </a:r>
            <a:r>
              <a:rPr lang="en-US" sz="2600" dirty="0" smtClean="0">
                <a:solidFill>
                  <a:srgbClr val="000000"/>
                </a:solidFill>
              </a:rPr>
              <a:t>X-Bar / </a:t>
            </a:r>
            <a:r>
              <a:rPr lang="en-US" sz="2600" dirty="0" err="1" smtClean="0">
                <a:solidFill>
                  <a:srgbClr val="000000"/>
                </a:solidFill>
              </a:rPr>
              <a:t>ePWM</a:t>
            </a:r>
            <a:r>
              <a:rPr lang="en-US" sz="2600" dirty="0" smtClean="0">
                <a:solidFill>
                  <a:srgbClr val="000000"/>
                </a:solidFill>
              </a:rPr>
              <a:t> X-Bar / Trip-zone </a:t>
            </a:r>
            <a:r>
              <a:rPr lang="en-US" sz="2600" dirty="0">
                <a:solidFill>
                  <a:srgbClr val="000000"/>
                </a:solidFill>
              </a:rPr>
              <a:t>input pins</a:t>
            </a:r>
            <a:endParaRPr lang="en-US" sz="2600" b="0" i="1" dirty="0">
              <a:solidFill>
                <a:srgbClr val="000000"/>
              </a:solidFill>
            </a:endParaRPr>
          </a:p>
          <a:p>
            <a:pPr fontAlgn="auto">
              <a:spcAft>
                <a:spcPts val="0"/>
              </a:spcAft>
              <a:buClr>
                <a:srgbClr val="DE0000"/>
              </a:buClr>
              <a:defRPr/>
            </a:pPr>
            <a:r>
              <a:rPr lang="en-US" sz="3000" dirty="0" smtClean="0">
                <a:solidFill>
                  <a:srgbClr val="000000"/>
                </a:solidFill>
              </a:rPr>
              <a:t>A </a:t>
            </a:r>
            <a:r>
              <a:rPr lang="en-US" sz="3000" dirty="0">
                <a:solidFill>
                  <a:srgbClr val="000000"/>
                </a:solidFill>
              </a:rPr>
              <a:t>compare event is generated when one or more of its selected inputs are either high or low</a:t>
            </a:r>
            <a:endParaRPr lang="en-US" sz="3000" b="0" i="1" dirty="0">
              <a:solidFill>
                <a:srgbClr val="000000"/>
              </a:solidFill>
            </a:endParaRPr>
          </a:p>
          <a:p>
            <a:pPr fontAlgn="auto">
              <a:spcAft>
                <a:spcPts val="0"/>
              </a:spcAft>
              <a:buClr>
                <a:srgbClr val="DE0000"/>
              </a:buClr>
              <a:defRPr/>
            </a:pPr>
            <a:r>
              <a:rPr lang="en-US" sz="3000" dirty="0">
                <a:solidFill>
                  <a:srgbClr val="000000"/>
                </a:solidFill>
              </a:rPr>
              <a:t>Optional ‘Blanking’ can be used to temporarily disable  the compare action in alignment with PWM switching to eliminate noise </a:t>
            </a:r>
            <a:r>
              <a:rPr lang="en-US" sz="3000" dirty="0" smtClean="0">
                <a:solidFill>
                  <a:srgbClr val="000000"/>
                </a:solidFill>
              </a:rPr>
              <a:t>effects</a:t>
            </a:r>
            <a:endParaRPr lang="en-US" sz="1050" dirty="0" smtClean="0">
              <a:solidFill>
                <a:srgbClr val="000000"/>
              </a:solidFill>
            </a:endParaRPr>
          </a:p>
          <a:p>
            <a:pPr fontAlgn="auto">
              <a:spcAft>
                <a:spcPts val="0"/>
              </a:spcAft>
              <a:buClr>
                <a:srgbClr val="FF0000"/>
              </a:buClr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547769"/>
            <a:ext cx="4572000" cy="285749"/>
          </a:xfrm>
        </p:spPr>
        <p:txBody>
          <a:bodyPr/>
          <a:lstStyle/>
          <a:p>
            <a:pPr algn="ctr"/>
            <a:r>
              <a:rPr lang="en-US" sz="1800" dirty="0"/>
              <a:t>Digital Compare Sub-Module Signals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250" y="342900"/>
            <a:ext cx="4324123" cy="20716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53" name="Title 1"/>
          <p:cNvSpPr txBox="1">
            <a:spLocks/>
          </p:cNvSpPr>
          <p:nvPr/>
        </p:nvSpPr>
        <p:spPr bwMode="auto">
          <a:xfrm>
            <a:off x="4506965" y="71251"/>
            <a:ext cx="4587039" cy="240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algn="ctr"/>
            <a:r>
              <a:rPr lang="en-US" sz="1800" kern="0" dirty="0" smtClean="0">
                <a:solidFill>
                  <a:srgbClr val="DE0000"/>
                </a:solidFill>
              </a:rPr>
              <a:t>F28x7x GPIO Input X-Bar</a:t>
            </a:r>
            <a:endParaRPr lang="en-US" sz="1800" kern="0" dirty="0">
              <a:solidFill>
                <a:srgbClr val="DE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458510" y="4827352"/>
            <a:ext cx="688975" cy="134540"/>
          </a:xfrm>
        </p:spPr>
        <p:txBody>
          <a:bodyPr/>
          <a:lstStyle/>
          <a:p>
            <a:pPr>
              <a:defRPr/>
            </a:pPr>
            <a:fld id="{A866831A-D058-468F-BBC0-4C36150FC57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 bwMode="auto">
          <a:xfrm>
            <a:off x="-87838" y="-17516"/>
            <a:ext cx="4575847" cy="303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algn="ctr"/>
            <a:r>
              <a:rPr lang="en-US" sz="1800" kern="0" dirty="0" smtClean="0">
                <a:solidFill>
                  <a:srgbClr val="DE0000"/>
                </a:solidFill>
              </a:rPr>
              <a:t>F28x7x GPIO Pin Block Diagram</a:t>
            </a:r>
            <a:endParaRPr lang="en-US" sz="1800" kern="0" dirty="0">
              <a:solidFill>
                <a:srgbClr val="DE0000"/>
              </a:solidFill>
            </a:endParaRPr>
          </a:p>
        </p:txBody>
      </p:sp>
      <p:sp>
        <p:nvSpPr>
          <p:cNvPr id="56" name="AutoShape 155"/>
          <p:cNvSpPr>
            <a:spLocks noChangeArrowheads="1"/>
          </p:cNvSpPr>
          <p:nvPr/>
        </p:nvSpPr>
        <p:spPr bwMode="auto">
          <a:xfrm flipH="1">
            <a:off x="1893338" y="228600"/>
            <a:ext cx="2514600" cy="114300"/>
          </a:xfrm>
          <a:prstGeom prst="roundRect">
            <a:avLst>
              <a:gd name="adj" fmla="val 16667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800" b="1" i="1" dirty="0">
                <a:solidFill>
                  <a:srgbClr val="404040">
                    <a:lumMod val="75000"/>
                  </a:srgbClr>
                </a:solidFill>
              </a:rPr>
              <a:t>Output X-Bar </a:t>
            </a:r>
            <a:r>
              <a:rPr lang="en-US" sz="800" b="1" i="1" dirty="0" err="1">
                <a:solidFill>
                  <a:srgbClr val="404040">
                    <a:lumMod val="75000"/>
                  </a:srgbClr>
                </a:solidFill>
              </a:rPr>
              <a:t>muxed</a:t>
            </a:r>
            <a:r>
              <a:rPr lang="en-US" sz="800" b="1" i="1" dirty="0">
                <a:solidFill>
                  <a:srgbClr val="404040">
                    <a:lumMod val="75000"/>
                  </a:srgbClr>
                </a:solidFill>
              </a:rPr>
              <a:t> with Peripheral GPIO pins</a:t>
            </a:r>
          </a:p>
        </p:txBody>
      </p:sp>
      <p:sp>
        <p:nvSpPr>
          <p:cNvPr id="57" name="Freeform 56"/>
          <p:cNvSpPr/>
          <p:nvPr/>
        </p:nvSpPr>
        <p:spPr>
          <a:xfrm flipH="1">
            <a:off x="267738" y="1074420"/>
            <a:ext cx="4155440" cy="1196340"/>
          </a:xfrm>
          <a:custGeom>
            <a:avLst/>
            <a:gdLst>
              <a:gd name="connsiteX0" fmla="*/ 3820160 w 4023360"/>
              <a:gd name="connsiteY0" fmla="*/ 162560 h 1584960"/>
              <a:gd name="connsiteX1" fmla="*/ 4013200 w 4023360"/>
              <a:gd name="connsiteY1" fmla="*/ 172720 h 1584960"/>
              <a:gd name="connsiteX2" fmla="*/ 4023360 w 4023360"/>
              <a:gd name="connsiteY2" fmla="*/ 1584960 h 1584960"/>
              <a:gd name="connsiteX3" fmla="*/ 1584960 w 4023360"/>
              <a:gd name="connsiteY3" fmla="*/ 1584960 h 1584960"/>
              <a:gd name="connsiteX4" fmla="*/ 1584960 w 4023360"/>
              <a:gd name="connsiteY4" fmla="*/ 721360 h 1584960"/>
              <a:gd name="connsiteX5" fmla="*/ 172720 w 4023360"/>
              <a:gd name="connsiteY5" fmla="*/ 721360 h 1584960"/>
              <a:gd name="connsiteX6" fmla="*/ 172720 w 4023360"/>
              <a:gd name="connsiteY6" fmla="*/ 1036320 h 1584960"/>
              <a:gd name="connsiteX7" fmla="*/ 0 w 4023360"/>
              <a:gd name="connsiteY7" fmla="*/ 1036320 h 1584960"/>
              <a:gd name="connsiteX8" fmla="*/ 0 w 4023360"/>
              <a:gd name="connsiteY8" fmla="*/ 274320 h 1584960"/>
              <a:gd name="connsiteX9" fmla="*/ 162560 w 4023360"/>
              <a:gd name="connsiteY9" fmla="*/ 274320 h 1584960"/>
              <a:gd name="connsiteX10" fmla="*/ 162560 w 4023360"/>
              <a:gd name="connsiteY10" fmla="*/ 375920 h 1584960"/>
              <a:gd name="connsiteX11" fmla="*/ 457200 w 4023360"/>
              <a:gd name="connsiteY11" fmla="*/ 375920 h 1584960"/>
              <a:gd name="connsiteX12" fmla="*/ 528320 w 4023360"/>
              <a:gd name="connsiteY12" fmla="*/ 304800 h 1584960"/>
              <a:gd name="connsiteX13" fmla="*/ 1595120 w 4023360"/>
              <a:gd name="connsiteY13" fmla="*/ 304800 h 1584960"/>
              <a:gd name="connsiteX14" fmla="*/ 1595120 w 4023360"/>
              <a:gd name="connsiteY14" fmla="*/ 0 h 1584960"/>
              <a:gd name="connsiteX15" fmla="*/ 487680 w 4023360"/>
              <a:gd name="connsiteY15" fmla="*/ 0 h 1584960"/>
              <a:gd name="connsiteX0" fmla="*/ 3952240 w 4155440"/>
              <a:gd name="connsiteY0" fmla="*/ 172720 h 1595120"/>
              <a:gd name="connsiteX1" fmla="*/ 4145280 w 4155440"/>
              <a:gd name="connsiteY1" fmla="*/ 182880 h 1595120"/>
              <a:gd name="connsiteX2" fmla="*/ 4155440 w 4155440"/>
              <a:gd name="connsiteY2" fmla="*/ 1595120 h 1595120"/>
              <a:gd name="connsiteX3" fmla="*/ 1717040 w 4155440"/>
              <a:gd name="connsiteY3" fmla="*/ 1595120 h 1595120"/>
              <a:gd name="connsiteX4" fmla="*/ 1717040 w 4155440"/>
              <a:gd name="connsiteY4" fmla="*/ 731520 h 1595120"/>
              <a:gd name="connsiteX5" fmla="*/ 304800 w 4155440"/>
              <a:gd name="connsiteY5" fmla="*/ 731520 h 1595120"/>
              <a:gd name="connsiteX6" fmla="*/ 304800 w 4155440"/>
              <a:gd name="connsiteY6" fmla="*/ 1046480 h 1595120"/>
              <a:gd name="connsiteX7" fmla="*/ 132080 w 4155440"/>
              <a:gd name="connsiteY7" fmla="*/ 1046480 h 1595120"/>
              <a:gd name="connsiteX8" fmla="*/ 132080 w 4155440"/>
              <a:gd name="connsiteY8" fmla="*/ 284480 h 1595120"/>
              <a:gd name="connsiteX9" fmla="*/ 294640 w 4155440"/>
              <a:gd name="connsiteY9" fmla="*/ 284480 h 1595120"/>
              <a:gd name="connsiteX10" fmla="*/ 294640 w 4155440"/>
              <a:gd name="connsiteY10" fmla="*/ 386080 h 1595120"/>
              <a:gd name="connsiteX11" fmla="*/ 589280 w 4155440"/>
              <a:gd name="connsiteY11" fmla="*/ 386080 h 1595120"/>
              <a:gd name="connsiteX12" fmla="*/ 660400 w 4155440"/>
              <a:gd name="connsiteY12" fmla="*/ 314960 h 1595120"/>
              <a:gd name="connsiteX13" fmla="*/ 1727200 w 4155440"/>
              <a:gd name="connsiteY13" fmla="*/ 314960 h 1595120"/>
              <a:gd name="connsiteX14" fmla="*/ 1727200 w 4155440"/>
              <a:gd name="connsiteY14" fmla="*/ 10160 h 1595120"/>
              <a:gd name="connsiteX15" fmla="*/ 0 w 4155440"/>
              <a:gd name="connsiteY15" fmla="*/ 0 h 1595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155440" h="1595120">
                <a:moveTo>
                  <a:pt x="3952240" y="172720"/>
                </a:moveTo>
                <a:lnTo>
                  <a:pt x="4145280" y="182880"/>
                </a:lnTo>
                <a:cubicBezTo>
                  <a:pt x="4148667" y="653627"/>
                  <a:pt x="4152053" y="1124373"/>
                  <a:pt x="4155440" y="1595120"/>
                </a:cubicBezTo>
                <a:lnTo>
                  <a:pt x="1717040" y="1595120"/>
                </a:lnTo>
                <a:lnTo>
                  <a:pt x="1717040" y="731520"/>
                </a:lnTo>
                <a:lnTo>
                  <a:pt x="304800" y="731520"/>
                </a:lnTo>
                <a:lnTo>
                  <a:pt x="304800" y="1046480"/>
                </a:lnTo>
                <a:lnTo>
                  <a:pt x="132080" y="1046480"/>
                </a:lnTo>
                <a:lnTo>
                  <a:pt x="132080" y="284480"/>
                </a:lnTo>
                <a:lnTo>
                  <a:pt x="294640" y="284480"/>
                </a:lnTo>
                <a:lnTo>
                  <a:pt x="294640" y="386080"/>
                </a:lnTo>
                <a:lnTo>
                  <a:pt x="589280" y="386080"/>
                </a:lnTo>
                <a:lnTo>
                  <a:pt x="660400" y="314960"/>
                </a:lnTo>
                <a:lnTo>
                  <a:pt x="1727200" y="314960"/>
                </a:lnTo>
                <a:lnTo>
                  <a:pt x="1727200" y="10160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rgbClr val="FFC000">
                <a:alpha val="56863"/>
              </a:srgbClr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0" name="Freeform 59"/>
          <p:cNvSpPr/>
          <p:nvPr/>
        </p:nvSpPr>
        <p:spPr>
          <a:xfrm>
            <a:off x="6066281" y="507999"/>
            <a:ext cx="2347000" cy="615950"/>
          </a:xfrm>
          <a:custGeom>
            <a:avLst/>
            <a:gdLst>
              <a:gd name="connsiteX0" fmla="*/ 0 w 3718560"/>
              <a:gd name="connsiteY0" fmla="*/ 0 h 812800"/>
              <a:gd name="connsiteX1" fmla="*/ 2184400 w 3718560"/>
              <a:gd name="connsiteY1" fmla="*/ 0 h 812800"/>
              <a:gd name="connsiteX2" fmla="*/ 2184400 w 3718560"/>
              <a:gd name="connsiteY2" fmla="*/ 812800 h 812800"/>
              <a:gd name="connsiteX3" fmla="*/ 3718560 w 3718560"/>
              <a:gd name="connsiteY3" fmla="*/ 812800 h 812800"/>
              <a:gd name="connsiteX0" fmla="*/ 0 w 2387749"/>
              <a:gd name="connsiteY0" fmla="*/ 0 h 821267"/>
              <a:gd name="connsiteX1" fmla="*/ 853589 w 2387749"/>
              <a:gd name="connsiteY1" fmla="*/ 8467 h 821267"/>
              <a:gd name="connsiteX2" fmla="*/ 853589 w 2387749"/>
              <a:gd name="connsiteY2" fmla="*/ 821267 h 821267"/>
              <a:gd name="connsiteX3" fmla="*/ 2387749 w 2387749"/>
              <a:gd name="connsiteY3" fmla="*/ 821267 h 821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749" h="821267">
                <a:moveTo>
                  <a:pt x="0" y="0"/>
                </a:moveTo>
                <a:lnTo>
                  <a:pt x="853589" y="8467"/>
                </a:lnTo>
                <a:lnTo>
                  <a:pt x="853589" y="821267"/>
                </a:lnTo>
                <a:lnTo>
                  <a:pt x="2387749" y="821267"/>
                </a:lnTo>
              </a:path>
            </a:pathLst>
          </a:custGeom>
          <a:noFill/>
          <a:ln w="76200">
            <a:solidFill>
              <a:srgbClr val="FFC000">
                <a:alpha val="52941"/>
              </a:srgb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6082831" y="582929"/>
            <a:ext cx="2330450" cy="624840"/>
          </a:xfrm>
          <a:custGeom>
            <a:avLst/>
            <a:gdLst>
              <a:gd name="connsiteX0" fmla="*/ 0 w 3708400"/>
              <a:gd name="connsiteY0" fmla="*/ 0 h 833120"/>
              <a:gd name="connsiteX1" fmla="*/ 2072640 w 3708400"/>
              <a:gd name="connsiteY1" fmla="*/ 0 h 833120"/>
              <a:gd name="connsiteX2" fmla="*/ 2072640 w 3708400"/>
              <a:gd name="connsiteY2" fmla="*/ 833120 h 833120"/>
              <a:gd name="connsiteX3" fmla="*/ 3708400 w 3708400"/>
              <a:gd name="connsiteY3" fmla="*/ 833120 h 833120"/>
              <a:gd name="connsiteX0" fmla="*/ 0 w 2330450"/>
              <a:gd name="connsiteY0" fmla="*/ 25400 h 833120"/>
              <a:gd name="connsiteX1" fmla="*/ 694690 w 2330450"/>
              <a:gd name="connsiteY1" fmla="*/ 0 h 833120"/>
              <a:gd name="connsiteX2" fmla="*/ 694690 w 2330450"/>
              <a:gd name="connsiteY2" fmla="*/ 833120 h 833120"/>
              <a:gd name="connsiteX3" fmla="*/ 2330450 w 2330450"/>
              <a:gd name="connsiteY3" fmla="*/ 833120 h 833120"/>
              <a:gd name="connsiteX0" fmla="*/ 0 w 2330450"/>
              <a:gd name="connsiteY0" fmla="*/ 8467 h 833120"/>
              <a:gd name="connsiteX1" fmla="*/ 694690 w 2330450"/>
              <a:gd name="connsiteY1" fmla="*/ 0 h 833120"/>
              <a:gd name="connsiteX2" fmla="*/ 694690 w 2330450"/>
              <a:gd name="connsiteY2" fmla="*/ 833120 h 833120"/>
              <a:gd name="connsiteX3" fmla="*/ 2330450 w 2330450"/>
              <a:gd name="connsiteY3" fmla="*/ 833120 h 83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450" h="833120">
                <a:moveTo>
                  <a:pt x="0" y="8467"/>
                </a:moveTo>
                <a:lnTo>
                  <a:pt x="694690" y="0"/>
                </a:lnTo>
                <a:lnTo>
                  <a:pt x="694690" y="833120"/>
                </a:lnTo>
                <a:lnTo>
                  <a:pt x="2330450" y="833120"/>
                </a:lnTo>
              </a:path>
            </a:pathLst>
          </a:custGeom>
          <a:noFill/>
          <a:ln w="76200">
            <a:solidFill>
              <a:srgbClr val="FFC000">
                <a:alpha val="52941"/>
              </a:srgb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5000642" y="3715648"/>
            <a:ext cx="2509520" cy="68580"/>
          </a:xfrm>
          <a:custGeom>
            <a:avLst/>
            <a:gdLst>
              <a:gd name="connsiteX0" fmla="*/ 0 w 3718560"/>
              <a:gd name="connsiteY0" fmla="*/ 0 h 812800"/>
              <a:gd name="connsiteX1" fmla="*/ 2184400 w 3718560"/>
              <a:gd name="connsiteY1" fmla="*/ 0 h 812800"/>
              <a:gd name="connsiteX2" fmla="*/ 2184400 w 3718560"/>
              <a:gd name="connsiteY2" fmla="*/ 812800 h 812800"/>
              <a:gd name="connsiteX3" fmla="*/ 3718560 w 3718560"/>
              <a:gd name="connsiteY3" fmla="*/ 812800 h 812800"/>
              <a:gd name="connsiteX0" fmla="*/ 0 w 3718560"/>
              <a:gd name="connsiteY0" fmla="*/ 0 h 812800"/>
              <a:gd name="connsiteX1" fmla="*/ 508000 w 3718560"/>
              <a:gd name="connsiteY1" fmla="*/ 0 h 812800"/>
              <a:gd name="connsiteX2" fmla="*/ 2184400 w 3718560"/>
              <a:gd name="connsiteY2" fmla="*/ 812800 h 812800"/>
              <a:gd name="connsiteX3" fmla="*/ 3718560 w 3718560"/>
              <a:gd name="connsiteY3" fmla="*/ 812800 h 812800"/>
              <a:gd name="connsiteX0" fmla="*/ 0 w 3718560"/>
              <a:gd name="connsiteY0" fmla="*/ 81280 h 894080"/>
              <a:gd name="connsiteX1" fmla="*/ 508000 w 3718560"/>
              <a:gd name="connsiteY1" fmla="*/ 81280 h 894080"/>
              <a:gd name="connsiteX2" fmla="*/ 538480 w 3718560"/>
              <a:gd name="connsiteY2" fmla="*/ 0 h 894080"/>
              <a:gd name="connsiteX3" fmla="*/ 3718560 w 3718560"/>
              <a:gd name="connsiteY3" fmla="*/ 894080 h 894080"/>
              <a:gd name="connsiteX0" fmla="*/ 0 w 2458720"/>
              <a:gd name="connsiteY0" fmla="*/ 121920 h 121920"/>
              <a:gd name="connsiteX1" fmla="*/ 508000 w 2458720"/>
              <a:gd name="connsiteY1" fmla="*/ 121920 h 121920"/>
              <a:gd name="connsiteX2" fmla="*/ 538480 w 2458720"/>
              <a:gd name="connsiteY2" fmla="*/ 40640 h 121920"/>
              <a:gd name="connsiteX3" fmla="*/ 2458720 w 2458720"/>
              <a:gd name="connsiteY3" fmla="*/ 0 h 121920"/>
              <a:gd name="connsiteX0" fmla="*/ 0 w 2509520"/>
              <a:gd name="connsiteY0" fmla="*/ 91440 h 91440"/>
              <a:gd name="connsiteX1" fmla="*/ 508000 w 2509520"/>
              <a:gd name="connsiteY1" fmla="*/ 91440 h 91440"/>
              <a:gd name="connsiteX2" fmla="*/ 538480 w 2509520"/>
              <a:gd name="connsiteY2" fmla="*/ 10160 h 91440"/>
              <a:gd name="connsiteX3" fmla="*/ 2509520 w 2509520"/>
              <a:gd name="connsiteY3" fmla="*/ 0 h 91440"/>
              <a:gd name="connsiteX0" fmla="*/ 0 w 2509520"/>
              <a:gd name="connsiteY0" fmla="*/ 91440 h 91440"/>
              <a:gd name="connsiteX1" fmla="*/ 508000 w 2509520"/>
              <a:gd name="connsiteY1" fmla="*/ 91440 h 91440"/>
              <a:gd name="connsiteX2" fmla="*/ 538480 w 2509520"/>
              <a:gd name="connsiteY2" fmla="*/ 10160 h 91440"/>
              <a:gd name="connsiteX3" fmla="*/ 2509520 w 2509520"/>
              <a:gd name="connsiteY3" fmla="*/ 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9520" h="91440">
                <a:moveTo>
                  <a:pt x="0" y="91440"/>
                </a:moveTo>
                <a:lnTo>
                  <a:pt x="508000" y="91440"/>
                </a:lnTo>
                <a:lnTo>
                  <a:pt x="538480" y="10160"/>
                </a:lnTo>
                <a:lnTo>
                  <a:pt x="2509520" y="0"/>
                </a:lnTo>
              </a:path>
            </a:pathLst>
          </a:custGeom>
          <a:noFill/>
          <a:ln w="76200">
            <a:solidFill>
              <a:srgbClr val="FFC000">
                <a:alpha val="52941"/>
              </a:srgb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5019040" y="3804920"/>
            <a:ext cx="1696720" cy="320040"/>
          </a:xfrm>
          <a:custGeom>
            <a:avLst/>
            <a:gdLst>
              <a:gd name="connsiteX0" fmla="*/ 0 w 1696720"/>
              <a:gd name="connsiteY0" fmla="*/ 91440 h 426720"/>
              <a:gd name="connsiteX1" fmla="*/ 497840 w 1696720"/>
              <a:gd name="connsiteY1" fmla="*/ 91440 h 426720"/>
              <a:gd name="connsiteX2" fmla="*/ 497840 w 1696720"/>
              <a:gd name="connsiteY2" fmla="*/ 426720 h 426720"/>
              <a:gd name="connsiteX3" fmla="*/ 1229360 w 1696720"/>
              <a:gd name="connsiteY3" fmla="*/ 426720 h 426720"/>
              <a:gd name="connsiteX4" fmla="*/ 1229360 w 1696720"/>
              <a:gd name="connsiteY4" fmla="*/ 0 h 426720"/>
              <a:gd name="connsiteX5" fmla="*/ 1696720 w 1696720"/>
              <a:gd name="connsiteY5" fmla="*/ 0 h 426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96720" h="426720">
                <a:moveTo>
                  <a:pt x="0" y="91440"/>
                </a:moveTo>
                <a:lnTo>
                  <a:pt x="497840" y="91440"/>
                </a:lnTo>
                <a:lnTo>
                  <a:pt x="497840" y="426720"/>
                </a:lnTo>
                <a:lnTo>
                  <a:pt x="1229360" y="426720"/>
                </a:lnTo>
                <a:lnTo>
                  <a:pt x="1229360" y="0"/>
                </a:lnTo>
                <a:lnTo>
                  <a:pt x="1696720" y="0"/>
                </a:lnTo>
              </a:path>
            </a:pathLst>
          </a:custGeom>
          <a:noFill/>
          <a:ln w="76200">
            <a:solidFill>
              <a:srgbClr val="FFC000">
                <a:alpha val="4902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Freeform 62"/>
          <p:cNvSpPr/>
          <p:nvPr/>
        </p:nvSpPr>
        <p:spPr>
          <a:xfrm>
            <a:off x="7467600" y="3713480"/>
            <a:ext cx="233680" cy="335280"/>
          </a:xfrm>
          <a:custGeom>
            <a:avLst/>
            <a:gdLst>
              <a:gd name="connsiteX0" fmla="*/ 0 w 233680"/>
              <a:gd name="connsiteY0" fmla="*/ 0 h 447040"/>
              <a:gd name="connsiteX1" fmla="*/ 0 w 233680"/>
              <a:gd name="connsiteY1" fmla="*/ 447040 h 447040"/>
              <a:gd name="connsiteX2" fmla="*/ 233680 w 233680"/>
              <a:gd name="connsiteY2" fmla="*/ 447040 h 44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680" h="447040">
                <a:moveTo>
                  <a:pt x="0" y="0"/>
                </a:moveTo>
                <a:lnTo>
                  <a:pt x="0" y="447040"/>
                </a:lnTo>
                <a:lnTo>
                  <a:pt x="233680" y="447040"/>
                </a:lnTo>
              </a:path>
            </a:pathLst>
          </a:custGeom>
          <a:noFill/>
          <a:ln w="76200">
            <a:solidFill>
              <a:srgbClr val="FFC000">
                <a:alpha val="4902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7" name="Freeform 66"/>
          <p:cNvSpPr/>
          <p:nvPr/>
        </p:nvSpPr>
        <p:spPr>
          <a:xfrm>
            <a:off x="524510" y="4071620"/>
            <a:ext cx="3691890" cy="525780"/>
          </a:xfrm>
          <a:custGeom>
            <a:avLst/>
            <a:gdLst>
              <a:gd name="connsiteX0" fmla="*/ 0 w 3698240"/>
              <a:gd name="connsiteY0" fmla="*/ 436880 h 701040"/>
              <a:gd name="connsiteX1" fmla="*/ 894080 w 3698240"/>
              <a:gd name="connsiteY1" fmla="*/ 436880 h 701040"/>
              <a:gd name="connsiteX2" fmla="*/ 894080 w 3698240"/>
              <a:gd name="connsiteY2" fmla="*/ 0 h 701040"/>
              <a:gd name="connsiteX3" fmla="*/ 1087120 w 3698240"/>
              <a:gd name="connsiteY3" fmla="*/ 0 h 701040"/>
              <a:gd name="connsiteX4" fmla="*/ 1087120 w 3698240"/>
              <a:gd name="connsiteY4" fmla="*/ 284480 h 701040"/>
              <a:gd name="connsiteX5" fmla="*/ 1706880 w 3698240"/>
              <a:gd name="connsiteY5" fmla="*/ 284480 h 701040"/>
              <a:gd name="connsiteX6" fmla="*/ 1706880 w 3698240"/>
              <a:gd name="connsiteY6" fmla="*/ 701040 h 701040"/>
              <a:gd name="connsiteX7" fmla="*/ 2712720 w 3698240"/>
              <a:gd name="connsiteY7" fmla="*/ 701040 h 701040"/>
              <a:gd name="connsiteX8" fmla="*/ 2712720 w 3698240"/>
              <a:gd name="connsiteY8" fmla="*/ 375920 h 701040"/>
              <a:gd name="connsiteX9" fmla="*/ 3119120 w 3698240"/>
              <a:gd name="connsiteY9" fmla="*/ 375920 h 701040"/>
              <a:gd name="connsiteX10" fmla="*/ 3119120 w 3698240"/>
              <a:gd name="connsiteY10" fmla="*/ 71120 h 701040"/>
              <a:gd name="connsiteX11" fmla="*/ 3698240 w 3698240"/>
              <a:gd name="connsiteY11" fmla="*/ 71120 h 701040"/>
              <a:gd name="connsiteX0" fmla="*/ 0 w 3691890"/>
              <a:gd name="connsiteY0" fmla="*/ 436880 h 701040"/>
              <a:gd name="connsiteX1" fmla="*/ 887730 w 3691890"/>
              <a:gd name="connsiteY1" fmla="*/ 436880 h 701040"/>
              <a:gd name="connsiteX2" fmla="*/ 887730 w 3691890"/>
              <a:gd name="connsiteY2" fmla="*/ 0 h 701040"/>
              <a:gd name="connsiteX3" fmla="*/ 1080770 w 3691890"/>
              <a:gd name="connsiteY3" fmla="*/ 0 h 701040"/>
              <a:gd name="connsiteX4" fmla="*/ 1080770 w 3691890"/>
              <a:gd name="connsiteY4" fmla="*/ 284480 h 701040"/>
              <a:gd name="connsiteX5" fmla="*/ 1700530 w 3691890"/>
              <a:gd name="connsiteY5" fmla="*/ 284480 h 701040"/>
              <a:gd name="connsiteX6" fmla="*/ 1700530 w 3691890"/>
              <a:gd name="connsiteY6" fmla="*/ 701040 h 701040"/>
              <a:gd name="connsiteX7" fmla="*/ 2706370 w 3691890"/>
              <a:gd name="connsiteY7" fmla="*/ 701040 h 701040"/>
              <a:gd name="connsiteX8" fmla="*/ 2706370 w 3691890"/>
              <a:gd name="connsiteY8" fmla="*/ 375920 h 701040"/>
              <a:gd name="connsiteX9" fmla="*/ 3112770 w 3691890"/>
              <a:gd name="connsiteY9" fmla="*/ 375920 h 701040"/>
              <a:gd name="connsiteX10" fmla="*/ 3112770 w 3691890"/>
              <a:gd name="connsiteY10" fmla="*/ 71120 h 701040"/>
              <a:gd name="connsiteX11" fmla="*/ 3691890 w 3691890"/>
              <a:gd name="connsiteY11" fmla="*/ 71120 h 701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1890" h="701040">
                <a:moveTo>
                  <a:pt x="0" y="436880"/>
                </a:moveTo>
                <a:lnTo>
                  <a:pt x="887730" y="436880"/>
                </a:lnTo>
                <a:lnTo>
                  <a:pt x="887730" y="0"/>
                </a:lnTo>
                <a:lnTo>
                  <a:pt x="1080770" y="0"/>
                </a:lnTo>
                <a:lnTo>
                  <a:pt x="1080770" y="284480"/>
                </a:lnTo>
                <a:lnTo>
                  <a:pt x="1700530" y="284480"/>
                </a:lnTo>
                <a:lnTo>
                  <a:pt x="1700530" y="701040"/>
                </a:lnTo>
                <a:lnTo>
                  <a:pt x="2706370" y="701040"/>
                </a:lnTo>
                <a:lnTo>
                  <a:pt x="2706370" y="375920"/>
                </a:lnTo>
                <a:lnTo>
                  <a:pt x="3112770" y="375920"/>
                </a:lnTo>
                <a:lnTo>
                  <a:pt x="3112770" y="71120"/>
                </a:lnTo>
                <a:lnTo>
                  <a:pt x="3691890" y="71120"/>
                </a:lnTo>
              </a:path>
            </a:pathLst>
          </a:custGeom>
          <a:noFill/>
          <a:ln w="76200">
            <a:solidFill>
              <a:srgbClr val="FFC000">
                <a:alpha val="4902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8" name="Freeform 67"/>
          <p:cNvSpPr/>
          <p:nvPr/>
        </p:nvSpPr>
        <p:spPr>
          <a:xfrm>
            <a:off x="3637280" y="4353560"/>
            <a:ext cx="650240" cy="350520"/>
          </a:xfrm>
          <a:custGeom>
            <a:avLst/>
            <a:gdLst>
              <a:gd name="connsiteX0" fmla="*/ 0 w 650240"/>
              <a:gd name="connsiteY0" fmla="*/ 0 h 467360"/>
              <a:gd name="connsiteX1" fmla="*/ 0 w 650240"/>
              <a:gd name="connsiteY1" fmla="*/ 467360 h 467360"/>
              <a:gd name="connsiteX2" fmla="*/ 650240 w 650240"/>
              <a:gd name="connsiteY2" fmla="*/ 467360 h 46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0240" h="467360">
                <a:moveTo>
                  <a:pt x="0" y="0"/>
                </a:moveTo>
                <a:lnTo>
                  <a:pt x="0" y="467360"/>
                </a:lnTo>
                <a:lnTo>
                  <a:pt x="650240" y="467360"/>
                </a:lnTo>
              </a:path>
            </a:pathLst>
          </a:custGeom>
          <a:noFill/>
          <a:ln w="76200">
            <a:solidFill>
              <a:srgbClr val="FFC000">
                <a:alpha val="4902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32" name="Elbow Connector 231"/>
          <p:cNvCxnSpPr/>
          <p:nvPr/>
        </p:nvCxnSpPr>
        <p:spPr>
          <a:xfrm flipV="1">
            <a:off x="4166765" y="641352"/>
            <a:ext cx="1814941" cy="433072"/>
          </a:xfrm>
          <a:prstGeom prst="bentConnector3">
            <a:avLst/>
          </a:prstGeom>
          <a:noFill/>
          <a:ln w="76200">
            <a:solidFill>
              <a:srgbClr val="FFC000">
                <a:alpha val="52941"/>
              </a:srgbClr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2" name="Freeform 241"/>
          <p:cNvSpPr/>
          <p:nvPr/>
        </p:nvSpPr>
        <p:spPr>
          <a:xfrm>
            <a:off x="990600" y="1504951"/>
            <a:ext cx="8064500" cy="2578100"/>
          </a:xfrm>
          <a:custGeom>
            <a:avLst/>
            <a:gdLst>
              <a:gd name="connsiteX0" fmla="*/ 7975600 w 8064500"/>
              <a:gd name="connsiteY0" fmla="*/ 0 h 2578100"/>
              <a:gd name="connsiteX1" fmla="*/ 8064500 w 8064500"/>
              <a:gd name="connsiteY1" fmla="*/ 0 h 2578100"/>
              <a:gd name="connsiteX2" fmla="*/ 8064500 w 8064500"/>
              <a:gd name="connsiteY2" fmla="*/ 952500 h 2578100"/>
              <a:gd name="connsiteX3" fmla="*/ 0 w 8064500"/>
              <a:gd name="connsiteY3" fmla="*/ 971550 h 2578100"/>
              <a:gd name="connsiteX4" fmla="*/ 12700 w 8064500"/>
              <a:gd name="connsiteY4" fmla="*/ 2578100 h 2578100"/>
              <a:gd name="connsiteX5" fmla="*/ 323850 w 8064500"/>
              <a:gd name="connsiteY5" fmla="*/ 2578100 h 257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64500" h="2578100">
                <a:moveTo>
                  <a:pt x="7975600" y="0"/>
                </a:moveTo>
                <a:lnTo>
                  <a:pt x="8064500" y="0"/>
                </a:lnTo>
                <a:lnTo>
                  <a:pt x="8064500" y="952500"/>
                </a:lnTo>
                <a:lnTo>
                  <a:pt x="0" y="971550"/>
                </a:lnTo>
                <a:cubicBezTo>
                  <a:pt x="4233" y="1507067"/>
                  <a:pt x="8467" y="2042583"/>
                  <a:pt x="12700" y="2578100"/>
                </a:cubicBezTo>
                <a:lnTo>
                  <a:pt x="323850" y="2578100"/>
                </a:lnTo>
              </a:path>
            </a:pathLst>
          </a:custGeom>
          <a:noFill/>
          <a:ln w="76200">
            <a:solidFill>
              <a:srgbClr val="FFC000">
                <a:alpha val="52941"/>
              </a:srgbClr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Left Arrow 243"/>
          <p:cNvSpPr/>
          <p:nvPr/>
        </p:nvSpPr>
        <p:spPr>
          <a:xfrm rot="20194207">
            <a:off x="1555593" y="3216312"/>
            <a:ext cx="3514533" cy="326296"/>
          </a:xfrm>
          <a:prstGeom prst="leftArrow">
            <a:avLst/>
          </a:prstGeom>
          <a:solidFill>
            <a:srgbClr val="FFFF00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/>
          <p:cNvSpPr/>
          <p:nvPr/>
        </p:nvSpPr>
        <p:spPr>
          <a:xfrm>
            <a:off x="66055" y="295659"/>
            <a:ext cx="230018" cy="2377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1</a:t>
            </a:r>
            <a:endParaRPr lang="en-US" sz="1400" b="1" dirty="0"/>
          </a:p>
        </p:txBody>
      </p:sp>
      <p:sp>
        <p:nvSpPr>
          <p:cNvPr id="246" name="Oval 245"/>
          <p:cNvSpPr/>
          <p:nvPr/>
        </p:nvSpPr>
        <p:spPr>
          <a:xfrm>
            <a:off x="8737349" y="285750"/>
            <a:ext cx="230018" cy="2377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2</a:t>
            </a:r>
            <a:endParaRPr lang="en-US" sz="1400" b="1" dirty="0"/>
          </a:p>
        </p:txBody>
      </p:sp>
      <p:sp>
        <p:nvSpPr>
          <p:cNvPr id="247" name="Oval 246"/>
          <p:cNvSpPr/>
          <p:nvPr/>
        </p:nvSpPr>
        <p:spPr>
          <a:xfrm>
            <a:off x="66055" y="2531028"/>
            <a:ext cx="230018" cy="2377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3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48326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60" grpId="0" animBg="1"/>
      <p:bldP spid="61" grpId="0" animBg="1"/>
      <p:bldP spid="65" grpId="0" animBg="1"/>
      <p:bldP spid="62" grpId="0" animBg="1"/>
      <p:bldP spid="63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1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9F876E1E1ECC44B7AEB038587DA72F" ma:contentTypeVersion="0" ma:contentTypeDescription="Create a new document." ma:contentTypeScope="" ma:versionID="ec15ac77968d0512ff10bcc44cf97eb4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D612E99-C99C-472A-B5F1-C5B30B9D15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6E6E571-9908-4174-8612-0F56F2A73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BAA167-E2AC-4311-9774-A3EB22928A1F}">
  <ds:schemaRefs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16x9Standard</Template>
  <TotalTime>5906</TotalTime>
  <Words>153</Words>
  <Application>Microsoft Office PowerPoint</Application>
  <PresentationFormat>On-screen Show (16:9)</PresentationFormat>
  <Paragraphs>53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1_FinalPowerpoint</vt:lpstr>
      <vt:lpstr>Digital Compare Sub-Module Signals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Fortman, Brian</dc:creator>
  <cp:lastModifiedBy>Fortman, Brian</cp:lastModifiedBy>
  <cp:revision>67</cp:revision>
  <dcterms:created xsi:type="dcterms:W3CDTF">2016-03-09T21:24:18Z</dcterms:created>
  <dcterms:modified xsi:type="dcterms:W3CDTF">2016-09-22T22:39:42Z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0x010100A89F876E1E1ECC44B7AEB038587DA72F</vt:lpwstr>
  </property>
</Properties>
</file>