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4" r:id="rId1"/>
  </p:sldMasterIdLst>
  <p:notesMasterIdLst>
    <p:notesMasterId r:id="rId29"/>
  </p:notesMasterIdLst>
  <p:handoutMasterIdLst>
    <p:handoutMasterId r:id="rId30"/>
  </p:handoutMasterIdLst>
  <p:sldIdLst>
    <p:sldId id="378" r:id="rId2"/>
    <p:sldId id="382" r:id="rId3"/>
    <p:sldId id="413" r:id="rId4"/>
    <p:sldId id="443" r:id="rId5"/>
    <p:sldId id="416" r:id="rId6"/>
    <p:sldId id="417" r:id="rId7"/>
    <p:sldId id="421" r:id="rId8"/>
    <p:sldId id="418" r:id="rId9"/>
    <p:sldId id="441" r:id="rId10"/>
    <p:sldId id="425" r:id="rId11"/>
    <p:sldId id="426" r:id="rId12"/>
    <p:sldId id="427" r:id="rId13"/>
    <p:sldId id="437" r:id="rId14"/>
    <p:sldId id="442" r:id="rId15"/>
    <p:sldId id="414" r:id="rId16"/>
    <p:sldId id="440" r:id="rId17"/>
    <p:sldId id="419" r:id="rId18"/>
    <p:sldId id="428" r:id="rId19"/>
    <p:sldId id="420" r:id="rId20"/>
    <p:sldId id="429" r:id="rId21"/>
    <p:sldId id="430" r:id="rId22"/>
    <p:sldId id="431" r:id="rId23"/>
    <p:sldId id="445" r:id="rId24"/>
    <p:sldId id="446" r:id="rId25"/>
    <p:sldId id="432" r:id="rId26"/>
    <p:sldId id="435" r:id="rId27"/>
    <p:sldId id="408" r:id="rId28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lnSpc>
        <a:spcPct val="80000"/>
      </a:lnSpc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lnSpc>
        <a:spcPct val="80000"/>
      </a:lnSpc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lnSpc>
        <a:spcPct val="80000"/>
      </a:lnSpc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lnSpc>
        <a:spcPct val="80000"/>
      </a:lnSpc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lnSpc>
        <a:spcPct val="80000"/>
      </a:lnSpc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08"/>
    <a:srgbClr val="CECECE"/>
    <a:srgbClr val="EAEC5E"/>
    <a:srgbClr val="FC0128"/>
    <a:srgbClr val="51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9" autoAdjust="0"/>
    <p:restoredTop sz="94660" autoAdjust="0"/>
  </p:normalViewPr>
  <p:slideViewPr>
    <p:cSldViewPr>
      <p:cViewPr varScale="1">
        <p:scale>
          <a:sx n="91" d="100"/>
          <a:sy n="91" d="100"/>
        </p:scale>
        <p:origin x="-1186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697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8800"/>
            <a:ext cx="5029200" cy="406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0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0"/>
            <a:r>
              <a:rPr lang="en-US" smtClean="0"/>
              <a:t>Fourth level</a:t>
            </a:r>
          </a:p>
          <a:p>
            <a:pPr lvl="0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712788"/>
            <a:ext cx="4568825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3186634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68800"/>
            <a:ext cx="5029200" cy="40640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 dirty="0"/>
          </a:p>
        </p:txBody>
      </p:sp>
      <p:sp>
        <p:nvSpPr>
          <p:cNvPr id="199683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712788"/>
            <a:ext cx="4568825" cy="34258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7724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ti_pptbar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486" y="6324600"/>
            <a:ext cx="8491027" cy="481544"/>
          </a:xfrm>
          <a:prstGeom prst="rect">
            <a:avLst/>
          </a:prstGeom>
        </p:spPr>
      </p:pic>
      <p:pic>
        <p:nvPicPr>
          <p:cNvPr id="9" name="Picture 8" descr="ti_pptbar_red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6486" y="6300256"/>
            <a:ext cx="8491027" cy="4815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8486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ti_pptbar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486" y="6324600"/>
            <a:ext cx="8491027" cy="4815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7724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ti_pptbar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486" y="6324600"/>
            <a:ext cx="8491027" cy="4815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Gre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772400" cy="18288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ti_pptbar_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486" y="6324600"/>
            <a:ext cx="8491027" cy="4815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429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8229600" cy="556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89BD6-E300-4C67-B175-76E5828D27B4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82210-5FCA-4178-AB04-4337EADA3D8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TI Logo Color One Line" descr="tilogo_color_oneline.png" hidden="1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47730" y="6101890"/>
            <a:ext cx="1840840" cy="237724"/>
          </a:xfrm>
          <a:prstGeom prst="rect">
            <a:avLst/>
          </a:prstGeom>
        </p:spPr>
      </p:pic>
      <p:pic>
        <p:nvPicPr>
          <p:cNvPr id="8" name="TI Logo White One Line" descr="tilogo_bw_oneline.png" hidden="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36939" y="5288938"/>
            <a:ext cx="1822553" cy="237724"/>
          </a:xfrm>
          <a:prstGeom prst="rect">
            <a:avLst/>
          </a:prstGeom>
        </p:spPr>
      </p:pic>
      <p:pic>
        <p:nvPicPr>
          <p:cNvPr id="9" name="TI Logo White Stack" descr="tilogo_bw_twoline.png" hidden="1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21847" y="5656160"/>
            <a:ext cx="1456824" cy="353539"/>
          </a:xfrm>
          <a:prstGeom prst="rect">
            <a:avLst/>
          </a:prstGeom>
        </p:spPr>
      </p:pic>
      <p:pic>
        <p:nvPicPr>
          <p:cNvPr id="10" name="TI Logo Color Stack" descr="tilogo_color_twoline.png" hidden="1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27241" y="6399926"/>
            <a:ext cx="1438537" cy="3474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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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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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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5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itle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dirty="0"/>
              <a:t>Direct Memory Access Controller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86200"/>
            <a:ext cx="7620000" cy="1068388"/>
          </a:xfrm>
        </p:spPr>
        <p:txBody>
          <a:bodyPr>
            <a:normAutofit/>
          </a:bodyPr>
          <a:lstStyle/>
          <a:p>
            <a:r>
              <a:rPr lang="en-US" dirty="0"/>
              <a:t>Module </a:t>
            </a:r>
            <a:r>
              <a:rPr lang="en-US" dirty="0" smtClean="0"/>
              <a:t>8</a:t>
            </a:r>
            <a:endParaRPr lang="en-US" dirty="0"/>
          </a:p>
          <a:p>
            <a:r>
              <a:rPr lang="en-US" dirty="0"/>
              <a:t>C2000™ Microcontroller Workshop</a:t>
            </a:r>
          </a:p>
        </p:txBody>
      </p:sp>
      <p:sp>
        <p:nvSpPr>
          <p:cNvPr id="13" name="copyright"/>
          <p:cNvSpPr>
            <a:spLocks noChangeArrowheads="1"/>
          </p:cNvSpPr>
          <p:nvPr/>
        </p:nvSpPr>
        <p:spPr bwMode="auto">
          <a:xfrm>
            <a:off x="5080123" y="6567488"/>
            <a:ext cx="40576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6038" tIns="46038" rIns="46038" bIns="46038" anchor="ctr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 b="0" dirty="0">
                <a:solidFill>
                  <a:schemeClr val="tx2"/>
                </a:solidFill>
                <a:latin typeface="Arial" charset="0"/>
              </a:rPr>
              <a:t>Copyright © </a:t>
            </a:r>
            <a:r>
              <a:rPr lang="en-US" sz="1200" b="0" dirty="0" smtClean="0">
                <a:solidFill>
                  <a:schemeClr val="tx2"/>
                </a:solidFill>
                <a:latin typeface="Arial" charset="0"/>
              </a:rPr>
              <a:t>2018 </a:t>
            </a:r>
            <a:r>
              <a:rPr lang="en-US" sz="1200" b="0" dirty="0">
                <a:solidFill>
                  <a:schemeClr val="tx2"/>
                </a:solidFill>
                <a:latin typeface="Arial" charset="0"/>
              </a:rPr>
              <a:t>Texas Instruments. All rights reserved.</a:t>
            </a:r>
            <a:r>
              <a:rPr lang="en-US" sz="1200" b="0" dirty="0">
                <a:latin typeface="Arial" charset="0"/>
              </a:rPr>
              <a:t> </a:t>
            </a:r>
            <a:endParaRPr lang="en-US" sz="1400" b="0" dirty="0">
              <a:latin typeface="Times New Roman" pitchFamily="18" charset="0"/>
            </a:endParaRPr>
          </a:p>
        </p:txBody>
      </p:sp>
      <p:pic>
        <p:nvPicPr>
          <p:cNvPr id="14" name="Picture 13" descr="ti_stk_4c_pos_cmyk_pn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987" y="6384027"/>
            <a:ext cx="1753366" cy="411481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14" name="Rectangle 18"/>
          <p:cNvSpPr>
            <a:spLocks noChangeArrowheads="1"/>
          </p:cNvSpPr>
          <p:nvPr/>
        </p:nvSpPr>
        <p:spPr bwMode="auto">
          <a:xfrm>
            <a:off x="4751430" y="5505450"/>
            <a:ext cx="6858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0x4444</a:t>
            </a:r>
          </a:p>
        </p:txBody>
      </p:sp>
      <p:sp>
        <p:nvSpPr>
          <p:cNvPr id="311375" name="Rectangle 79"/>
          <p:cNvSpPr>
            <a:spLocks noChangeArrowheads="1"/>
          </p:cNvSpPr>
          <p:nvPr/>
        </p:nvSpPr>
        <p:spPr bwMode="auto">
          <a:xfrm>
            <a:off x="4751430" y="5505450"/>
            <a:ext cx="685800" cy="228600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</a:t>
            </a:r>
          </a:p>
        </p:txBody>
      </p:sp>
      <p:sp>
        <p:nvSpPr>
          <p:cNvPr id="311302" name="Rectangle 6"/>
          <p:cNvSpPr>
            <a:spLocks noChangeArrowheads="1"/>
          </p:cNvSpPr>
          <p:nvPr/>
        </p:nvSpPr>
        <p:spPr bwMode="auto">
          <a:xfrm>
            <a:off x="2393993" y="4787900"/>
            <a:ext cx="1143000" cy="184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0x00004003</a:t>
            </a:r>
          </a:p>
        </p:txBody>
      </p:sp>
      <p:sp>
        <p:nvSpPr>
          <p:cNvPr id="311303" name="Rectangle 7"/>
          <p:cNvSpPr>
            <a:spLocks noChangeArrowheads="1"/>
          </p:cNvSpPr>
          <p:nvPr/>
        </p:nvSpPr>
        <p:spPr bwMode="auto">
          <a:xfrm>
            <a:off x="2393993" y="4787900"/>
            <a:ext cx="1143000" cy="184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0x00004002</a:t>
            </a:r>
          </a:p>
        </p:txBody>
      </p:sp>
      <p:sp>
        <p:nvSpPr>
          <p:cNvPr id="311304" name="Rectangle 8"/>
          <p:cNvSpPr>
            <a:spLocks noChangeArrowheads="1"/>
          </p:cNvSpPr>
          <p:nvPr/>
        </p:nvSpPr>
        <p:spPr bwMode="auto">
          <a:xfrm>
            <a:off x="2393993" y="4787900"/>
            <a:ext cx="1143000" cy="184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0x00004001</a:t>
            </a:r>
          </a:p>
        </p:txBody>
      </p:sp>
      <p:sp>
        <p:nvSpPr>
          <p:cNvPr id="311305" name="Rectangle 9"/>
          <p:cNvSpPr>
            <a:spLocks noChangeArrowheads="1"/>
          </p:cNvSpPr>
          <p:nvPr/>
        </p:nvSpPr>
        <p:spPr bwMode="auto">
          <a:xfrm>
            <a:off x="2393993" y="4787900"/>
            <a:ext cx="1143000" cy="184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0x00004000</a:t>
            </a:r>
          </a:p>
        </p:txBody>
      </p:sp>
      <p:sp>
        <p:nvSpPr>
          <p:cNvPr id="311306" name="Rectangle 10"/>
          <p:cNvSpPr>
            <a:spLocks noChangeArrowheads="1"/>
          </p:cNvSpPr>
          <p:nvPr/>
        </p:nvSpPr>
        <p:spPr bwMode="auto">
          <a:xfrm>
            <a:off x="2393993" y="4787900"/>
            <a:ext cx="1143000" cy="184150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0x00000000</a:t>
            </a:r>
          </a:p>
        </p:txBody>
      </p:sp>
      <p:sp>
        <p:nvSpPr>
          <p:cNvPr id="311309" name="Rectangle 13"/>
          <p:cNvSpPr>
            <a:spLocks noChangeArrowheads="1"/>
          </p:cNvSpPr>
          <p:nvPr/>
        </p:nvSpPr>
        <p:spPr bwMode="auto">
          <a:xfrm>
            <a:off x="2393993" y="3035300"/>
            <a:ext cx="1143000" cy="184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0x0000F003</a:t>
            </a:r>
          </a:p>
        </p:txBody>
      </p:sp>
      <p:sp>
        <p:nvSpPr>
          <p:cNvPr id="311310" name="Rectangle 14"/>
          <p:cNvSpPr>
            <a:spLocks noChangeArrowheads="1"/>
          </p:cNvSpPr>
          <p:nvPr/>
        </p:nvSpPr>
        <p:spPr bwMode="auto">
          <a:xfrm>
            <a:off x="2393993" y="3035300"/>
            <a:ext cx="1143000" cy="184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0x0000F002</a:t>
            </a:r>
          </a:p>
        </p:txBody>
      </p:sp>
      <p:sp>
        <p:nvSpPr>
          <p:cNvPr id="311311" name="Rectangle 15"/>
          <p:cNvSpPr>
            <a:spLocks noChangeArrowheads="1"/>
          </p:cNvSpPr>
          <p:nvPr/>
        </p:nvSpPr>
        <p:spPr bwMode="auto">
          <a:xfrm>
            <a:off x="2393993" y="3035300"/>
            <a:ext cx="1143000" cy="184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0x0000F001</a:t>
            </a:r>
          </a:p>
        </p:txBody>
      </p:sp>
      <p:sp>
        <p:nvSpPr>
          <p:cNvPr id="311312" name="Rectangle 16"/>
          <p:cNvSpPr>
            <a:spLocks noChangeArrowheads="1"/>
          </p:cNvSpPr>
          <p:nvPr/>
        </p:nvSpPr>
        <p:spPr bwMode="auto">
          <a:xfrm>
            <a:off x="2393993" y="3035300"/>
            <a:ext cx="1143000" cy="184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0x0000F000</a:t>
            </a:r>
          </a:p>
        </p:txBody>
      </p:sp>
      <p:sp>
        <p:nvSpPr>
          <p:cNvPr id="311313" name="Rectangle 17"/>
          <p:cNvSpPr>
            <a:spLocks noChangeArrowheads="1"/>
          </p:cNvSpPr>
          <p:nvPr/>
        </p:nvSpPr>
        <p:spPr bwMode="auto">
          <a:xfrm>
            <a:off x="2393993" y="3035300"/>
            <a:ext cx="1143000" cy="184150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0x00000000</a:t>
            </a:r>
          </a:p>
        </p:txBody>
      </p:sp>
      <p:sp>
        <p:nvSpPr>
          <p:cNvPr id="311315" name="Rectangle 19"/>
          <p:cNvSpPr>
            <a:spLocks noChangeArrowheads="1"/>
          </p:cNvSpPr>
          <p:nvPr/>
        </p:nvSpPr>
        <p:spPr bwMode="auto">
          <a:xfrm>
            <a:off x="4751430" y="5276850"/>
            <a:ext cx="6858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0x3333</a:t>
            </a:r>
          </a:p>
        </p:txBody>
      </p:sp>
      <p:sp>
        <p:nvSpPr>
          <p:cNvPr id="311373" name="Rectangle 77"/>
          <p:cNvSpPr>
            <a:spLocks noChangeArrowheads="1"/>
          </p:cNvSpPr>
          <p:nvPr/>
        </p:nvSpPr>
        <p:spPr bwMode="auto">
          <a:xfrm>
            <a:off x="4751430" y="5276850"/>
            <a:ext cx="685800" cy="228600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</a:t>
            </a:r>
          </a:p>
        </p:txBody>
      </p:sp>
      <p:sp>
        <p:nvSpPr>
          <p:cNvPr id="311316" name="Rectangle 20"/>
          <p:cNvSpPr>
            <a:spLocks noChangeArrowheads="1"/>
          </p:cNvSpPr>
          <p:nvPr/>
        </p:nvSpPr>
        <p:spPr bwMode="auto">
          <a:xfrm>
            <a:off x="4751430" y="5048250"/>
            <a:ext cx="6858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0x2222</a:t>
            </a:r>
          </a:p>
        </p:txBody>
      </p:sp>
      <p:sp>
        <p:nvSpPr>
          <p:cNvPr id="311371" name="Rectangle 75"/>
          <p:cNvSpPr>
            <a:spLocks noChangeArrowheads="1"/>
          </p:cNvSpPr>
          <p:nvPr/>
        </p:nvSpPr>
        <p:spPr bwMode="auto">
          <a:xfrm>
            <a:off x="4751430" y="5048250"/>
            <a:ext cx="685800" cy="228600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</a:t>
            </a:r>
          </a:p>
        </p:txBody>
      </p:sp>
      <p:sp>
        <p:nvSpPr>
          <p:cNvPr id="311358" name="Rectangle 62"/>
          <p:cNvSpPr>
            <a:spLocks noChangeArrowheads="1"/>
          </p:cNvSpPr>
          <p:nvPr/>
        </p:nvSpPr>
        <p:spPr bwMode="auto">
          <a:xfrm>
            <a:off x="2393993" y="3416300"/>
            <a:ext cx="11430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0x0000F000</a:t>
            </a:r>
          </a:p>
        </p:txBody>
      </p:sp>
      <p:sp>
        <p:nvSpPr>
          <p:cNvPr id="311317" name="Rectangle 21"/>
          <p:cNvSpPr>
            <a:spLocks noChangeArrowheads="1"/>
          </p:cNvSpPr>
          <p:nvPr/>
        </p:nvSpPr>
        <p:spPr bwMode="auto">
          <a:xfrm>
            <a:off x="4751430" y="4819650"/>
            <a:ext cx="6858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0x1111</a:t>
            </a:r>
          </a:p>
        </p:txBody>
      </p:sp>
      <p:sp>
        <p:nvSpPr>
          <p:cNvPr id="311369" name="Rectangle 73"/>
          <p:cNvSpPr>
            <a:spLocks noChangeArrowheads="1"/>
          </p:cNvSpPr>
          <p:nvPr/>
        </p:nvSpPr>
        <p:spPr bwMode="auto">
          <a:xfrm>
            <a:off x="4751430" y="4819650"/>
            <a:ext cx="685800" cy="228600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0x0000</a:t>
            </a:r>
          </a:p>
        </p:txBody>
      </p:sp>
      <p:sp>
        <p:nvSpPr>
          <p:cNvPr id="311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Example</a:t>
            </a:r>
          </a:p>
        </p:txBody>
      </p:sp>
      <p:sp>
        <p:nvSpPr>
          <p:cNvPr id="311307" name="Rectangle 11"/>
          <p:cNvSpPr>
            <a:spLocks noChangeArrowheads="1"/>
          </p:cNvSpPr>
          <p:nvPr/>
        </p:nvSpPr>
        <p:spPr bwMode="auto">
          <a:xfrm>
            <a:off x="5715000" y="2209800"/>
            <a:ext cx="3276600" cy="2895600"/>
          </a:xfrm>
          <a:prstGeom prst="rect">
            <a:avLst/>
          </a:prstGeom>
          <a:solidFill>
            <a:schemeClr val="accent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1308" name="Rectangle 12"/>
          <p:cNvSpPr>
            <a:spLocks noChangeArrowheads="1"/>
          </p:cNvSpPr>
          <p:nvPr/>
        </p:nvSpPr>
        <p:spPr bwMode="auto">
          <a:xfrm>
            <a:off x="5867400" y="2895600"/>
            <a:ext cx="2819400" cy="1295400"/>
          </a:xfrm>
          <a:prstGeom prst="rect">
            <a:avLst/>
          </a:prstGeom>
          <a:solidFill>
            <a:schemeClr val="accent4"/>
          </a:solidFill>
          <a:ln w="9525" algn="ctr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1318" name="Rectangle 22"/>
          <p:cNvSpPr>
            <a:spLocks noChangeArrowheads="1"/>
          </p:cNvSpPr>
          <p:nvPr/>
        </p:nvSpPr>
        <p:spPr bwMode="auto">
          <a:xfrm>
            <a:off x="5943600" y="3048000"/>
            <a:ext cx="12192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Read/Write Data</a:t>
            </a:r>
          </a:p>
        </p:txBody>
      </p:sp>
      <p:sp>
        <p:nvSpPr>
          <p:cNvPr id="311319" name="Rectangle 23"/>
          <p:cNvSpPr>
            <a:spLocks noChangeArrowheads="1"/>
          </p:cNvSpPr>
          <p:nvPr/>
        </p:nvSpPr>
        <p:spPr bwMode="auto">
          <a:xfrm>
            <a:off x="7391400" y="3505200"/>
            <a:ext cx="990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Add Burst Step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to Address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Pointer</a:t>
            </a:r>
          </a:p>
        </p:txBody>
      </p:sp>
      <p:sp>
        <p:nvSpPr>
          <p:cNvPr id="311320" name="Rectangle 24"/>
          <p:cNvSpPr>
            <a:spLocks noChangeArrowheads="1"/>
          </p:cNvSpPr>
          <p:nvPr/>
        </p:nvSpPr>
        <p:spPr bwMode="auto">
          <a:xfrm>
            <a:off x="5943600" y="5503863"/>
            <a:ext cx="12192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End Transfer</a:t>
            </a:r>
          </a:p>
        </p:txBody>
      </p:sp>
      <p:sp>
        <p:nvSpPr>
          <p:cNvPr id="311321" name="Rectangle 25"/>
          <p:cNvSpPr>
            <a:spLocks noChangeArrowheads="1"/>
          </p:cNvSpPr>
          <p:nvPr/>
        </p:nvSpPr>
        <p:spPr bwMode="auto">
          <a:xfrm>
            <a:off x="7391400" y="4419600"/>
            <a:ext cx="990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Add Transfer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Step to Address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Pointer</a:t>
            </a:r>
          </a:p>
        </p:txBody>
      </p:sp>
      <p:sp>
        <p:nvSpPr>
          <p:cNvPr id="311322" name="AutoShape 26"/>
          <p:cNvSpPr>
            <a:spLocks noChangeArrowheads="1"/>
          </p:cNvSpPr>
          <p:nvPr/>
        </p:nvSpPr>
        <p:spPr bwMode="auto">
          <a:xfrm>
            <a:off x="5943600" y="3429000"/>
            <a:ext cx="1219200" cy="6096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Moved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“Burst Size”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Words?</a:t>
            </a:r>
          </a:p>
        </p:txBody>
      </p:sp>
      <p:sp>
        <p:nvSpPr>
          <p:cNvPr id="311323" name="AutoShape 27"/>
          <p:cNvSpPr>
            <a:spLocks noChangeArrowheads="1"/>
          </p:cNvSpPr>
          <p:nvPr/>
        </p:nvSpPr>
        <p:spPr bwMode="auto">
          <a:xfrm>
            <a:off x="5943600" y="4343400"/>
            <a:ext cx="1219200" cy="6096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Moved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“Transfer Size”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Bursts?</a:t>
            </a:r>
          </a:p>
        </p:txBody>
      </p:sp>
      <p:sp>
        <p:nvSpPr>
          <p:cNvPr id="311324" name="Line 28"/>
          <p:cNvSpPr>
            <a:spLocks noChangeShapeType="1"/>
          </p:cNvSpPr>
          <p:nvPr/>
        </p:nvSpPr>
        <p:spPr bwMode="auto">
          <a:xfrm>
            <a:off x="65532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25" name="Line 29"/>
          <p:cNvSpPr>
            <a:spLocks noChangeShapeType="1"/>
          </p:cNvSpPr>
          <p:nvPr/>
        </p:nvSpPr>
        <p:spPr bwMode="auto">
          <a:xfrm>
            <a:off x="6553200" y="4038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26" name="Line 30"/>
          <p:cNvSpPr>
            <a:spLocks noChangeShapeType="1"/>
          </p:cNvSpPr>
          <p:nvPr/>
        </p:nvSpPr>
        <p:spPr bwMode="auto">
          <a:xfrm>
            <a:off x="6553200" y="4953000"/>
            <a:ext cx="0" cy="530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27" name="Line 31"/>
          <p:cNvSpPr>
            <a:spLocks noChangeShapeType="1"/>
          </p:cNvSpPr>
          <p:nvPr/>
        </p:nvSpPr>
        <p:spPr bwMode="auto">
          <a:xfrm>
            <a:off x="6553200" y="2819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28" name="Line 32"/>
          <p:cNvSpPr>
            <a:spLocks noChangeShapeType="1"/>
          </p:cNvSpPr>
          <p:nvPr/>
        </p:nvSpPr>
        <p:spPr bwMode="auto">
          <a:xfrm>
            <a:off x="7162800" y="37338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29" name="Line 33"/>
          <p:cNvSpPr>
            <a:spLocks noChangeShapeType="1"/>
          </p:cNvSpPr>
          <p:nvPr/>
        </p:nvSpPr>
        <p:spPr bwMode="auto">
          <a:xfrm>
            <a:off x="7162800" y="46482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30" name="Line 34"/>
          <p:cNvSpPr>
            <a:spLocks noChangeShapeType="1"/>
          </p:cNvSpPr>
          <p:nvPr/>
        </p:nvSpPr>
        <p:spPr bwMode="auto">
          <a:xfrm>
            <a:off x="8382000" y="46482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31" name="Line 35"/>
          <p:cNvSpPr>
            <a:spLocks noChangeShapeType="1"/>
          </p:cNvSpPr>
          <p:nvPr/>
        </p:nvSpPr>
        <p:spPr bwMode="auto">
          <a:xfrm flipV="1">
            <a:off x="8610600" y="3124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32" name="Line 36"/>
          <p:cNvSpPr>
            <a:spLocks noChangeShapeType="1"/>
          </p:cNvSpPr>
          <p:nvPr/>
        </p:nvSpPr>
        <p:spPr bwMode="auto">
          <a:xfrm flipH="1">
            <a:off x="7162800" y="31242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33" name="Line 37"/>
          <p:cNvSpPr>
            <a:spLocks noChangeShapeType="1"/>
          </p:cNvSpPr>
          <p:nvPr/>
        </p:nvSpPr>
        <p:spPr bwMode="auto">
          <a:xfrm>
            <a:off x="8382000" y="37338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34" name="Text Box 38"/>
          <p:cNvSpPr txBox="1">
            <a:spLocks noChangeArrowheads="1"/>
          </p:cNvSpPr>
          <p:nvPr/>
        </p:nvSpPr>
        <p:spPr bwMode="auto">
          <a:xfrm>
            <a:off x="6284913" y="4876800"/>
            <a:ext cx="2682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Y</a:t>
            </a:r>
          </a:p>
        </p:txBody>
      </p:sp>
      <p:sp>
        <p:nvSpPr>
          <p:cNvPr id="311335" name="Text Box 39"/>
          <p:cNvSpPr txBox="1">
            <a:spLocks noChangeArrowheads="1"/>
          </p:cNvSpPr>
          <p:nvPr/>
        </p:nvSpPr>
        <p:spPr bwMode="auto">
          <a:xfrm>
            <a:off x="6284913" y="3962400"/>
            <a:ext cx="2682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Y</a:t>
            </a:r>
          </a:p>
        </p:txBody>
      </p:sp>
      <p:sp>
        <p:nvSpPr>
          <p:cNvPr id="311336" name="Text Box 40"/>
          <p:cNvSpPr txBox="1">
            <a:spLocks noChangeArrowheads="1"/>
          </p:cNvSpPr>
          <p:nvPr/>
        </p:nvSpPr>
        <p:spPr bwMode="auto">
          <a:xfrm>
            <a:off x="7086600" y="3505200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N</a:t>
            </a:r>
          </a:p>
        </p:txBody>
      </p:sp>
      <p:sp>
        <p:nvSpPr>
          <p:cNvPr id="311337" name="Text Box 41"/>
          <p:cNvSpPr txBox="1">
            <a:spLocks noChangeArrowheads="1"/>
          </p:cNvSpPr>
          <p:nvPr/>
        </p:nvSpPr>
        <p:spPr bwMode="auto">
          <a:xfrm>
            <a:off x="7086600" y="4419600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N</a:t>
            </a:r>
          </a:p>
        </p:txBody>
      </p:sp>
      <p:sp>
        <p:nvSpPr>
          <p:cNvPr id="311338" name="Line 42"/>
          <p:cNvSpPr>
            <a:spLocks noChangeShapeType="1"/>
          </p:cNvSpPr>
          <p:nvPr/>
        </p:nvSpPr>
        <p:spPr bwMode="auto">
          <a:xfrm flipH="1">
            <a:off x="7162800" y="25908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39" name="Line 43"/>
          <p:cNvSpPr>
            <a:spLocks noChangeShapeType="1"/>
          </p:cNvSpPr>
          <p:nvPr/>
        </p:nvSpPr>
        <p:spPr bwMode="auto">
          <a:xfrm flipV="1">
            <a:off x="8839200" y="2590800"/>
            <a:ext cx="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11340" name="Rectangle 44"/>
          <p:cNvSpPr>
            <a:spLocks noChangeArrowheads="1"/>
          </p:cNvSpPr>
          <p:nvPr/>
        </p:nvSpPr>
        <p:spPr bwMode="auto">
          <a:xfrm>
            <a:off x="5943600" y="2362200"/>
            <a:ext cx="1219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Wait for event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 to start/continue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 dirty="0">
                <a:latin typeface="Arial" charset="0"/>
              </a:rPr>
              <a:t> transfer</a:t>
            </a:r>
          </a:p>
        </p:txBody>
      </p:sp>
      <p:sp>
        <p:nvSpPr>
          <p:cNvPr id="311341" name="Text Box 45"/>
          <p:cNvSpPr txBox="1">
            <a:spLocks noChangeArrowheads="1"/>
          </p:cNvSpPr>
          <p:nvPr/>
        </p:nvSpPr>
        <p:spPr bwMode="auto">
          <a:xfrm>
            <a:off x="258805" y="3371850"/>
            <a:ext cx="2078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 dirty="0">
                <a:latin typeface="Arial" charset="0"/>
              </a:rPr>
              <a:t>SRC_ADDR_SHADOW</a:t>
            </a:r>
          </a:p>
        </p:txBody>
      </p:sp>
      <p:sp>
        <p:nvSpPr>
          <p:cNvPr id="311342" name="Text Box 46"/>
          <p:cNvSpPr txBox="1">
            <a:spLocks noChangeArrowheads="1"/>
          </p:cNvSpPr>
          <p:nvPr/>
        </p:nvSpPr>
        <p:spPr bwMode="auto">
          <a:xfrm>
            <a:off x="719180" y="299085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 dirty="0">
                <a:latin typeface="Arial" charset="0"/>
              </a:rPr>
              <a:t>SRC_ADDR</a:t>
            </a:r>
          </a:p>
        </p:txBody>
      </p:sp>
      <p:sp>
        <p:nvSpPr>
          <p:cNvPr id="311343" name="Text Box 47"/>
          <p:cNvSpPr txBox="1">
            <a:spLocks noChangeArrowheads="1"/>
          </p:cNvSpPr>
          <p:nvPr/>
        </p:nvSpPr>
        <p:spPr bwMode="auto">
          <a:xfrm>
            <a:off x="396918" y="3600450"/>
            <a:ext cx="19224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 dirty="0" smtClean="0">
                <a:latin typeface="Arial" charset="0"/>
              </a:rPr>
              <a:t>SRC_BURST_STEP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311344" name="Text Box 48"/>
          <p:cNvSpPr txBox="1">
            <a:spLocks noChangeArrowheads="1"/>
          </p:cNvSpPr>
          <p:nvPr/>
        </p:nvSpPr>
        <p:spPr bwMode="auto">
          <a:xfrm>
            <a:off x="69893" y="3810000"/>
            <a:ext cx="22494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 dirty="0" smtClean="0">
                <a:latin typeface="Arial" charset="0"/>
              </a:rPr>
              <a:t>SRC_TRANSFER_STEP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311345" name="Text Box 49"/>
          <p:cNvSpPr txBox="1">
            <a:spLocks noChangeArrowheads="1"/>
          </p:cNvSpPr>
          <p:nvPr/>
        </p:nvSpPr>
        <p:spPr bwMode="auto">
          <a:xfrm>
            <a:off x="698543" y="169545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 dirty="0">
                <a:latin typeface="Arial" charset="0"/>
              </a:rPr>
              <a:t>BURST_SIZE*</a:t>
            </a:r>
          </a:p>
        </p:txBody>
      </p:sp>
      <p:sp>
        <p:nvSpPr>
          <p:cNvPr id="311346" name="Text Box 50"/>
          <p:cNvSpPr txBox="1">
            <a:spLocks noChangeArrowheads="1"/>
          </p:cNvSpPr>
          <p:nvPr/>
        </p:nvSpPr>
        <p:spPr bwMode="auto">
          <a:xfrm>
            <a:off x="317543" y="19050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 dirty="0">
                <a:latin typeface="Arial" charset="0"/>
              </a:rPr>
              <a:t>TRANSFER_SIZE*</a:t>
            </a:r>
          </a:p>
        </p:txBody>
      </p:sp>
      <p:sp>
        <p:nvSpPr>
          <p:cNvPr id="311347" name="Text Box 51"/>
          <p:cNvSpPr txBox="1">
            <a:spLocks noChangeArrowheads="1"/>
          </p:cNvSpPr>
          <p:nvPr/>
        </p:nvSpPr>
        <p:spPr bwMode="auto">
          <a:xfrm>
            <a:off x="4065630" y="276225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b="0" dirty="0" err="1">
                <a:latin typeface="Arial" charset="0"/>
              </a:rPr>
              <a:t>Addr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311348" name="Text Box 52"/>
          <p:cNvSpPr txBox="1">
            <a:spLocks noChangeArrowheads="1"/>
          </p:cNvSpPr>
          <p:nvPr/>
        </p:nvSpPr>
        <p:spPr bwMode="auto">
          <a:xfrm>
            <a:off x="4751430" y="276225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Value</a:t>
            </a:r>
          </a:p>
        </p:txBody>
      </p:sp>
      <p:sp>
        <p:nvSpPr>
          <p:cNvPr id="311349" name="Rectangle 53"/>
          <p:cNvSpPr>
            <a:spLocks noChangeArrowheads="1"/>
          </p:cNvSpPr>
          <p:nvPr/>
        </p:nvSpPr>
        <p:spPr bwMode="auto">
          <a:xfrm>
            <a:off x="4751430" y="3067050"/>
            <a:ext cx="685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0x1111</a:t>
            </a:r>
          </a:p>
        </p:txBody>
      </p:sp>
      <p:sp>
        <p:nvSpPr>
          <p:cNvPr id="311350" name="Rectangle 54"/>
          <p:cNvSpPr>
            <a:spLocks noChangeArrowheads="1"/>
          </p:cNvSpPr>
          <p:nvPr/>
        </p:nvSpPr>
        <p:spPr bwMode="auto">
          <a:xfrm>
            <a:off x="4065630" y="30670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0xF000</a:t>
            </a:r>
          </a:p>
        </p:txBody>
      </p:sp>
      <p:sp>
        <p:nvSpPr>
          <p:cNvPr id="311351" name="Rectangle 55"/>
          <p:cNvSpPr>
            <a:spLocks noChangeArrowheads="1"/>
          </p:cNvSpPr>
          <p:nvPr/>
        </p:nvSpPr>
        <p:spPr bwMode="auto">
          <a:xfrm>
            <a:off x="4751430" y="3295650"/>
            <a:ext cx="685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0x2222</a:t>
            </a:r>
          </a:p>
        </p:txBody>
      </p:sp>
      <p:sp>
        <p:nvSpPr>
          <p:cNvPr id="311352" name="Rectangle 56"/>
          <p:cNvSpPr>
            <a:spLocks noChangeArrowheads="1"/>
          </p:cNvSpPr>
          <p:nvPr/>
        </p:nvSpPr>
        <p:spPr bwMode="auto">
          <a:xfrm>
            <a:off x="4065630" y="32956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0xF001</a:t>
            </a:r>
          </a:p>
        </p:txBody>
      </p:sp>
      <p:sp>
        <p:nvSpPr>
          <p:cNvPr id="311353" name="Rectangle 57"/>
          <p:cNvSpPr>
            <a:spLocks noChangeArrowheads="1"/>
          </p:cNvSpPr>
          <p:nvPr/>
        </p:nvSpPr>
        <p:spPr bwMode="auto">
          <a:xfrm>
            <a:off x="4751430" y="3524250"/>
            <a:ext cx="685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0x3333</a:t>
            </a:r>
          </a:p>
        </p:txBody>
      </p:sp>
      <p:sp>
        <p:nvSpPr>
          <p:cNvPr id="311354" name="Rectangle 58"/>
          <p:cNvSpPr>
            <a:spLocks noChangeArrowheads="1"/>
          </p:cNvSpPr>
          <p:nvPr/>
        </p:nvSpPr>
        <p:spPr bwMode="auto">
          <a:xfrm>
            <a:off x="4065630" y="35242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0xF002</a:t>
            </a:r>
          </a:p>
        </p:txBody>
      </p:sp>
      <p:sp>
        <p:nvSpPr>
          <p:cNvPr id="311355" name="Rectangle 59"/>
          <p:cNvSpPr>
            <a:spLocks noChangeArrowheads="1"/>
          </p:cNvSpPr>
          <p:nvPr/>
        </p:nvSpPr>
        <p:spPr bwMode="auto">
          <a:xfrm>
            <a:off x="4751430" y="3752850"/>
            <a:ext cx="685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0x4444</a:t>
            </a:r>
          </a:p>
        </p:txBody>
      </p:sp>
      <p:sp>
        <p:nvSpPr>
          <p:cNvPr id="311356" name="Rectangle 60"/>
          <p:cNvSpPr>
            <a:spLocks noChangeArrowheads="1"/>
          </p:cNvSpPr>
          <p:nvPr/>
        </p:nvSpPr>
        <p:spPr bwMode="auto">
          <a:xfrm>
            <a:off x="4065630" y="37528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0xF003</a:t>
            </a:r>
          </a:p>
        </p:txBody>
      </p:sp>
      <p:sp>
        <p:nvSpPr>
          <p:cNvPr id="311357" name="Text Box 61"/>
          <p:cNvSpPr txBox="1">
            <a:spLocks noChangeArrowheads="1"/>
          </p:cNvSpPr>
          <p:nvPr/>
        </p:nvSpPr>
        <p:spPr bwMode="auto">
          <a:xfrm>
            <a:off x="1174793" y="268605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800" u="sng">
                <a:latin typeface="Arial" charset="0"/>
              </a:rPr>
              <a:t>Source Registers</a:t>
            </a:r>
          </a:p>
        </p:txBody>
      </p:sp>
      <p:sp>
        <p:nvSpPr>
          <p:cNvPr id="311359" name="Rectangle 63"/>
          <p:cNvSpPr>
            <a:spLocks noChangeArrowheads="1"/>
          </p:cNvSpPr>
          <p:nvPr/>
        </p:nvSpPr>
        <p:spPr bwMode="auto">
          <a:xfrm>
            <a:off x="2393993" y="3644900"/>
            <a:ext cx="11430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0x0001</a:t>
            </a:r>
          </a:p>
        </p:txBody>
      </p:sp>
      <p:sp>
        <p:nvSpPr>
          <p:cNvPr id="311360" name="Rectangle 64"/>
          <p:cNvSpPr>
            <a:spLocks noChangeArrowheads="1"/>
          </p:cNvSpPr>
          <p:nvPr/>
        </p:nvSpPr>
        <p:spPr bwMode="auto">
          <a:xfrm>
            <a:off x="2393993" y="3873500"/>
            <a:ext cx="11430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0x0001</a:t>
            </a:r>
          </a:p>
        </p:txBody>
      </p:sp>
      <p:sp>
        <p:nvSpPr>
          <p:cNvPr id="311361" name="Rectangle 65"/>
          <p:cNvSpPr>
            <a:spLocks noChangeArrowheads="1"/>
          </p:cNvSpPr>
          <p:nvPr/>
        </p:nvSpPr>
        <p:spPr bwMode="auto">
          <a:xfrm>
            <a:off x="2393993" y="1739900"/>
            <a:ext cx="11430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0x0001</a:t>
            </a:r>
          </a:p>
        </p:txBody>
      </p:sp>
      <p:sp>
        <p:nvSpPr>
          <p:cNvPr id="311362" name="Rectangle 66"/>
          <p:cNvSpPr>
            <a:spLocks noChangeArrowheads="1"/>
          </p:cNvSpPr>
          <p:nvPr/>
        </p:nvSpPr>
        <p:spPr bwMode="auto">
          <a:xfrm>
            <a:off x="2393993" y="1968500"/>
            <a:ext cx="11430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0x0001</a:t>
            </a:r>
          </a:p>
        </p:txBody>
      </p:sp>
      <p:sp>
        <p:nvSpPr>
          <p:cNvPr id="311363" name="Text Box 67"/>
          <p:cNvSpPr txBox="1">
            <a:spLocks noChangeArrowheads="1"/>
          </p:cNvSpPr>
          <p:nvPr/>
        </p:nvSpPr>
        <p:spPr bwMode="auto">
          <a:xfrm>
            <a:off x="279443" y="5124450"/>
            <a:ext cx="2057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DST_ADDR_SHADOW</a:t>
            </a:r>
          </a:p>
        </p:txBody>
      </p:sp>
      <p:sp>
        <p:nvSpPr>
          <p:cNvPr id="311364" name="Text Box 68"/>
          <p:cNvSpPr txBox="1">
            <a:spLocks noChangeArrowheads="1"/>
          </p:cNvSpPr>
          <p:nvPr/>
        </p:nvSpPr>
        <p:spPr bwMode="auto">
          <a:xfrm>
            <a:off x="736643" y="474345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DST_ADDR</a:t>
            </a:r>
          </a:p>
        </p:txBody>
      </p:sp>
      <p:sp>
        <p:nvSpPr>
          <p:cNvPr id="311365" name="Text Box 69"/>
          <p:cNvSpPr txBox="1">
            <a:spLocks noChangeArrowheads="1"/>
          </p:cNvSpPr>
          <p:nvPr/>
        </p:nvSpPr>
        <p:spPr bwMode="auto">
          <a:xfrm>
            <a:off x="396918" y="5353050"/>
            <a:ext cx="1939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DST_BURST_STEP</a:t>
            </a:r>
          </a:p>
        </p:txBody>
      </p:sp>
      <p:sp>
        <p:nvSpPr>
          <p:cNvPr id="311366" name="Text Box 70"/>
          <p:cNvSpPr txBox="1">
            <a:spLocks noChangeArrowheads="1"/>
          </p:cNvSpPr>
          <p:nvPr/>
        </p:nvSpPr>
        <p:spPr bwMode="auto">
          <a:xfrm>
            <a:off x="69892" y="5562600"/>
            <a:ext cx="22669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DST_TRANSFER_STEP</a:t>
            </a:r>
          </a:p>
        </p:txBody>
      </p:sp>
      <p:sp>
        <p:nvSpPr>
          <p:cNvPr id="311367" name="Text Box 71"/>
          <p:cNvSpPr txBox="1">
            <a:spLocks noChangeArrowheads="1"/>
          </p:cNvSpPr>
          <p:nvPr/>
        </p:nvSpPr>
        <p:spPr bwMode="auto">
          <a:xfrm>
            <a:off x="4065630" y="451485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Addr</a:t>
            </a:r>
          </a:p>
        </p:txBody>
      </p:sp>
      <p:sp>
        <p:nvSpPr>
          <p:cNvPr id="311368" name="Text Box 72"/>
          <p:cNvSpPr txBox="1">
            <a:spLocks noChangeArrowheads="1"/>
          </p:cNvSpPr>
          <p:nvPr/>
        </p:nvSpPr>
        <p:spPr bwMode="auto">
          <a:xfrm>
            <a:off x="4751430" y="451485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Value</a:t>
            </a:r>
          </a:p>
        </p:txBody>
      </p:sp>
      <p:sp>
        <p:nvSpPr>
          <p:cNvPr id="311370" name="Rectangle 74"/>
          <p:cNvSpPr>
            <a:spLocks noChangeArrowheads="1"/>
          </p:cNvSpPr>
          <p:nvPr/>
        </p:nvSpPr>
        <p:spPr bwMode="auto">
          <a:xfrm>
            <a:off x="4065630" y="48196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0x4000</a:t>
            </a:r>
          </a:p>
        </p:txBody>
      </p:sp>
      <p:sp>
        <p:nvSpPr>
          <p:cNvPr id="311372" name="Rectangle 76"/>
          <p:cNvSpPr>
            <a:spLocks noChangeArrowheads="1"/>
          </p:cNvSpPr>
          <p:nvPr/>
        </p:nvSpPr>
        <p:spPr bwMode="auto">
          <a:xfrm>
            <a:off x="4065630" y="50482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0x4001</a:t>
            </a:r>
          </a:p>
        </p:txBody>
      </p:sp>
      <p:sp>
        <p:nvSpPr>
          <p:cNvPr id="311374" name="Rectangle 78"/>
          <p:cNvSpPr>
            <a:spLocks noChangeArrowheads="1"/>
          </p:cNvSpPr>
          <p:nvPr/>
        </p:nvSpPr>
        <p:spPr bwMode="auto">
          <a:xfrm>
            <a:off x="4065630" y="52768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0x4002</a:t>
            </a:r>
          </a:p>
        </p:txBody>
      </p:sp>
      <p:sp>
        <p:nvSpPr>
          <p:cNvPr id="311376" name="Rectangle 80"/>
          <p:cNvSpPr>
            <a:spLocks noChangeArrowheads="1"/>
          </p:cNvSpPr>
          <p:nvPr/>
        </p:nvSpPr>
        <p:spPr bwMode="auto">
          <a:xfrm>
            <a:off x="4065630" y="550545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0x4003</a:t>
            </a:r>
          </a:p>
        </p:txBody>
      </p:sp>
      <p:sp>
        <p:nvSpPr>
          <p:cNvPr id="311377" name="Text Box 81"/>
          <p:cNvSpPr txBox="1">
            <a:spLocks noChangeArrowheads="1"/>
          </p:cNvSpPr>
          <p:nvPr/>
        </p:nvSpPr>
        <p:spPr bwMode="auto">
          <a:xfrm>
            <a:off x="1174793" y="443865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800" u="sng">
                <a:latin typeface="Arial" charset="0"/>
              </a:rPr>
              <a:t>Destination Registers</a:t>
            </a:r>
          </a:p>
        </p:txBody>
      </p:sp>
      <p:sp>
        <p:nvSpPr>
          <p:cNvPr id="311378" name="Rectangle 82"/>
          <p:cNvSpPr>
            <a:spLocks noChangeArrowheads="1"/>
          </p:cNvSpPr>
          <p:nvPr/>
        </p:nvSpPr>
        <p:spPr bwMode="auto">
          <a:xfrm>
            <a:off x="2393993" y="5168900"/>
            <a:ext cx="11430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0x00004000</a:t>
            </a:r>
          </a:p>
        </p:txBody>
      </p:sp>
      <p:sp>
        <p:nvSpPr>
          <p:cNvPr id="311379" name="Rectangle 83"/>
          <p:cNvSpPr>
            <a:spLocks noChangeArrowheads="1"/>
          </p:cNvSpPr>
          <p:nvPr/>
        </p:nvSpPr>
        <p:spPr bwMode="auto">
          <a:xfrm>
            <a:off x="2393993" y="5397500"/>
            <a:ext cx="11430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0x0001</a:t>
            </a:r>
          </a:p>
        </p:txBody>
      </p:sp>
      <p:sp>
        <p:nvSpPr>
          <p:cNvPr id="311380" name="Rectangle 84"/>
          <p:cNvSpPr>
            <a:spLocks noChangeArrowheads="1"/>
          </p:cNvSpPr>
          <p:nvPr/>
        </p:nvSpPr>
        <p:spPr bwMode="auto">
          <a:xfrm>
            <a:off x="2393993" y="5626100"/>
            <a:ext cx="11430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0x0001</a:t>
            </a:r>
          </a:p>
        </p:txBody>
      </p:sp>
      <p:sp>
        <p:nvSpPr>
          <p:cNvPr id="311381" name="Text Box 85"/>
          <p:cNvSpPr txBox="1">
            <a:spLocks noChangeArrowheads="1"/>
          </p:cNvSpPr>
          <p:nvPr/>
        </p:nvSpPr>
        <p:spPr bwMode="auto">
          <a:xfrm>
            <a:off x="3689393" y="1668463"/>
            <a:ext cx="15621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2 words/burst</a:t>
            </a:r>
          </a:p>
        </p:txBody>
      </p:sp>
      <p:sp>
        <p:nvSpPr>
          <p:cNvPr id="311382" name="Text Box 86"/>
          <p:cNvSpPr txBox="1">
            <a:spLocks noChangeArrowheads="1"/>
          </p:cNvSpPr>
          <p:nvPr/>
        </p:nvSpPr>
        <p:spPr bwMode="auto">
          <a:xfrm>
            <a:off x="3689393" y="1905000"/>
            <a:ext cx="151606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2 bursts/transfer</a:t>
            </a:r>
          </a:p>
        </p:txBody>
      </p:sp>
      <p:sp>
        <p:nvSpPr>
          <p:cNvPr id="311383" name="Text Box 87"/>
          <p:cNvSpPr txBox="1">
            <a:spLocks noChangeArrowheads="1"/>
          </p:cNvSpPr>
          <p:nvPr/>
        </p:nvSpPr>
        <p:spPr bwMode="auto">
          <a:xfrm>
            <a:off x="565193" y="2305050"/>
            <a:ext cx="23018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* Size registers are N-1</a:t>
            </a:r>
          </a:p>
        </p:txBody>
      </p:sp>
      <p:sp>
        <p:nvSpPr>
          <p:cNvPr id="311384" name="Rectangle 88"/>
          <p:cNvSpPr>
            <a:spLocks noChangeArrowheads="1"/>
          </p:cNvSpPr>
          <p:nvPr/>
        </p:nvSpPr>
        <p:spPr bwMode="auto">
          <a:xfrm>
            <a:off x="121919" y="1619250"/>
            <a:ext cx="3567474" cy="685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85" name="Rectangle 89"/>
          <p:cNvSpPr>
            <a:spLocks noChangeArrowheads="1"/>
          </p:cNvSpPr>
          <p:nvPr/>
        </p:nvSpPr>
        <p:spPr bwMode="auto">
          <a:xfrm>
            <a:off x="121919" y="3324225"/>
            <a:ext cx="3567473" cy="838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86" name="Rectangle 90"/>
          <p:cNvSpPr>
            <a:spLocks noChangeArrowheads="1"/>
          </p:cNvSpPr>
          <p:nvPr/>
        </p:nvSpPr>
        <p:spPr bwMode="auto">
          <a:xfrm>
            <a:off x="121920" y="5057775"/>
            <a:ext cx="3567473" cy="838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87" name="Rectangle 91"/>
          <p:cNvSpPr>
            <a:spLocks noChangeArrowheads="1"/>
          </p:cNvSpPr>
          <p:nvPr/>
        </p:nvSpPr>
        <p:spPr bwMode="auto">
          <a:xfrm>
            <a:off x="685800" y="823913"/>
            <a:ext cx="774541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2000" i="1" u="sng" dirty="0">
                <a:latin typeface="Arial" charset="0"/>
              </a:rPr>
              <a:t>Objective</a:t>
            </a:r>
            <a:r>
              <a:rPr lang="en-US" sz="2000" i="1" dirty="0">
                <a:latin typeface="Arial" charset="0"/>
              </a:rPr>
              <a:t>: Move 4 words from </a:t>
            </a:r>
            <a:r>
              <a:rPr lang="en-US" sz="2000" i="1" dirty="0" smtClean="0">
                <a:latin typeface="Arial" charset="0"/>
              </a:rPr>
              <a:t>memory location 0xF000 to memory location 0x4000 </a:t>
            </a:r>
            <a:r>
              <a:rPr lang="en-US" sz="2000" i="1" dirty="0">
                <a:latin typeface="Arial" charset="0"/>
              </a:rPr>
              <a:t>and interrupt CPU at end of transfer</a:t>
            </a:r>
          </a:p>
        </p:txBody>
      </p:sp>
      <p:sp>
        <p:nvSpPr>
          <p:cNvPr id="311388" name="Rectangle 92"/>
          <p:cNvSpPr>
            <a:spLocks noChangeArrowheads="1"/>
          </p:cNvSpPr>
          <p:nvPr/>
        </p:nvSpPr>
        <p:spPr bwMode="auto">
          <a:xfrm>
            <a:off x="5949950" y="1887538"/>
            <a:ext cx="12192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000" b="0">
                <a:latin typeface="Arial" charset="0"/>
              </a:rPr>
              <a:t>Start Transfer</a:t>
            </a:r>
          </a:p>
        </p:txBody>
      </p:sp>
      <p:sp>
        <p:nvSpPr>
          <p:cNvPr id="311389" name="Line 93"/>
          <p:cNvSpPr>
            <a:spLocks noChangeShapeType="1"/>
          </p:cNvSpPr>
          <p:nvPr/>
        </p:nvSpPr>
        <p:spPr bwMode="auto">
          <a:xfrm>
            <a:off x="6548438" y="20447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392" name="Text Box 96"/>
          <p:cNvSpPr txBox="1">
            <a:spLocks noChangeArrowheads="1"/>
          </p:cNvSpPr>
          <p:nvPr/>
        </p:nvSpPr>
        <p:spPr bwMode="auto">
          <a:xfrm>
            <a:off x="260350" y="6259513"/>
            <a:ext cx="8594725" cy="431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576263" indent="-576263"/>
            <a:r>
              <a:rPr lang="en-US" sz="1400" b="0" i="1">
                <a:latin typeface="Arial" charset="0"/>
              </a:rPr>
              <a:t>Note: This example could also have been done using 1 word/burst and 4 bursts/transfer, or 4 words/burst and 1 burst/transfer.  This would affect Round-Robin progression, but not interrupts.</a:t>
            </a:r>
          </a:p>
        </p:txBody>
      </p:sp>
      <p:grpSp>
        <p:nvGrpSpPr>
          <p:cNvPr id="311402" name="Group 106"/>
          <p:cNvGrpSpPr>
            <a:grpSpLocks/>
          </p:cNvGrpSpPr>
          <p:nvPr/>
        </p:nvGrpSpPr>
        <p:grpSpPr bwMode="auto">
          <a:xfrm>
            <a:off x="6550025" y="5149850"/>
            <a:ext cx="2151063" cy="238125"/>
            <a:chOff x="4126" y="3244"/>
            <a:chExt cx="1355" cy="150"/>
          </a:xfrm>
        </p:grpSpPr>
        <p:sp>
          <p:nvSpPr>
            <p:cNvPr id="311400" name="Text Box 104"/>
            <p:cNvSpPr txBox="1">
              <a:spLocks noChangeArrowheads="1"/>
            </p:cNvSpPr>
            <p:nvPr/>
          </p:nvSpPr>
          <p:spPr bwMode="auto">
            <a:xfrm>
              <a:off x="4670" y="3244"/>
              <a:ext cx="811" cy="1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Interrupt to PIE</a:t>
              </a:r>
            </a:p>
          </p:txBody>
        </p:sp>
        <p:sp>
          <p:nvSpPr>
            <p:cNvPr id="311401" name="Line 105"/>
            <p:cNvSpPr>
              <a:spLocks noChangeShapeType="1"/>
            </p:cNvSpPr>
            <p:nvPr/>
          </p:nvSpPr>
          <p:spPr bwMode="auto">
            <a:xfrm>
              <a:off x="4126" y="3315"/>
              <a:ext cx="5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311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11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11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311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11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11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11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11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311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11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113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11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311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311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113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11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11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11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311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311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3113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311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311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3113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11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311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500" fill="hold"/>
                                        <p:tgtEl>
                                          <p:spTgt spid="311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311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3113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500" fill="hold"/>
                                        <p:tgtEl>
                                          <p:spTgt spid="311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311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3113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3113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311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311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311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3113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4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9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0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311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311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2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3113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311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311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3113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0" dur="500" fill="hold"/>
                                        <p:tgtEl>
                                          <p:spTgt spid="311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311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3113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500"/>
                            </p:stCondLst>
                            <p:childTnLst>
                              <p:par>
                                <p:cTn id="22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5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26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311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311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8" dur="500" fill="hold"/>
                                        <p:tgtEl>
                                          <p:spTgt spid="311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311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3113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00"/>
                            </p:stCondLst>
                            <p:childTnLst>
                              <p:par>
                                <p:cTn id="24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9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1" dur="500" fill="hold"/>
                                        <p:tgtEl>
                                          <p:spTgt spid="311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0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3113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500"/>
                            </p:stCondLst>
                            <p:childTnLst>
                              <p:par>
                                <p:cTn id="26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500"/>
                                        <p:tgtEl>
                                          <p:spTgt spid="31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4" dur="500" fill="hold"/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75" grpId="0" animBg="1"/>
      <p:bldP spid="311303" grpId="0" animBg="1"/>
      <p:bldP spid="311304" grpId="0" animBg="1"/>
      <p:bldP spid="311305" grpId="0" animBg="1"/>
      <p:bldP spid="311306" grpId="0" animBg="1"/>
      <p:bldP spid="311310" grpId="0" animBg="1"/>
      <p:bldP spid="311311" grpId="0" animBg="1"/>
      <p:bldP spid="311312" grpId="0" animBg="1"/>
      <p:bldP spid="311313" grpId="0" animBg="1"/>
      <p:bldP spid="311373" grpId="0" animBg="1"/>
      <p:bldP spid="311371" grpId="0" animBg="1"/>
      <p:bldP spid="311369" grpId="0" animBg="1"/>
      <p:bldP spid="311318" grpId="0" animBg="1"/>
      <p:bldP spid="311318" grpId="1" animBg="1"/>
      <p:bldP spid="311319" grpId="0" animBg="1"/>
      <p:bldP spid="311321" grpId="0" animBg="1"/>
      <p:bldP spid="311322" grpId="0" animBg="1"/>
      <p:bldP spid="311322" grpId="1" animBg="1"/>
      <p:bldP spid="311323" grpId="0" animBg="1"/>
      <p:bldP spid="311340" grpId="0" animBg="1"/>
      <p:bldP spid="31134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Binning Example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7391400" y="16764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0" name="Rectangle 6"/>
          <p:cNvSpPr>
            <a:spLocks noChangeArrowheads="1"/>
          </p:cNvSpPr>
          <p:nvPr/>
        </p:nvSpPr>
        <p:spPr bwMode="auto">
          <a:xfrm>
            <a:off x="7391400" y="19812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1" name="Rectangle 7"/>
          <p:cNvSpPr>
            <a:spLocks noChangeArrowheads="1"/>
          </p:cNvSpPr>
          <p:nvPr/>
        </p:nvSpPr>
        <p:spPr bwMode="auto">
          <a:xfrm>
            <a:off x="7391400" y="22860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2" name="Rectangle 8"/>
          <p:cNvSpPr>
            <a:spLocks noChangeArrowheads="1"/>
          </p:cNvSpPr>
          <p:nvPr/>
        </p:nvSpPr>
        <p:spPr bwMode="auto">
          <a:xfrm>
            <a:off x="7391400" y="25908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3" name="Rectangle 9"/>
          <p:cNvSpPr>
            <a:spLocks noChangeArrowheads="1"/>
          </p:cNvSpPr>
          <p:nvPr/>
        </p:nvSpPr>
        <p:spPr bwMode="auto">
          <a:xfrm>
            <a:off x="7391400" y="28956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4" name="Rectangle 10"/>
          <p:cNvSpPr>
            <a:spLocks noChangeArrowheads="1"/>
          </p:cNvSpPr>
          <p:nvPr/>
        </p:nvSpPr>
        <p:spPr bwMode="auto">
          <a:xfrm>
            <a:off x="7391400" y="32004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5" name="Rectangle 11"/>
          <p:cNvSpPr>
            <a:spLocks noChangeArrowheads="1"/>
          </p:cNvSpPr>
          <p:nvPr/>
        </p:nvSpPr>
        <p:spPr bwMode="auto">
          <a:xfrm>
            <a:off x="7391400" y="35052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6" name="Rectangle 12"/>
          <p:cNvSpPr>
            <a:spLocks noChangeArrowheads="1"/>
          </p:cNvSpPr>
          <p:nvPr/>
        </p:nvSpPr>
        <p:spPr bwMode="auto">
          <a:xfrm>
            <a:off x="7391400" y="38100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7" name="Rectangle 13"/>
          <p:cNvSpPr>
            <a:spLocks noChangeArrowheads="1"/>
          </p:cNvSpPr>
          <p:nvPr/>
        </p:nvSpPr>
        <p:spPr bwMode="auto">
          <a:xfrm>
            <a:off x="7391400" y="41148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8" name="Rectangle 14"/>
          <p:cNvSpPr>
            <a:spLocks noChangeArrowheads="1"/>
          </p:cNvSpPr>
          <p:nvPr/>
        </p:nvSpPr>
        <p:spPr bwMode="auto">
          <a:xfrm>
            <a:off x="7391400" y="44196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59" name="Rectangle 15"/>
          <p:cNvSpPr>
            <a:spLocks noChangeArrowheads="1"/>
          </p:cNvSpPr>
          <p:nvPr/>
        </p:nvSpPr>
        <p:spPr bwMode="auto">
          <a:xfrm>
            <a:off x="7391400" y="47244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0" name="Rectangle 16"/>
          <p:cNvSpPr>
            <a:spLocks noChangeArrowheads="1"/>
          </p:cNvSpPr>
          <p:nvPr/>
        </p:nvSpPr>
        <p:spPr bwMode="auto">
          <a:xfrm>
            <a:off x="7391400" y="50292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1" name="Rectangle 17"/>
          <p:cNvSpPr>
            <a:spLocks noChangeArrowheads="1"/>
          </p:cNvSpPr>
          <p:nvPr/>
        </p:nvSpPr>
        <p:spPr bwMode="auto">
          <a:xfrm>
            <a:off x="7391400" y="53340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2" name="Rectangle 18"/>
          <p:cNvSpPr>
            <a:spLocks noChangeArrowheads="1"/>
          </p:cNvSpPr>
          <p:nvPr/>
        </p:nvSpPr>
        <p:spPr bwMode="auto">
          <a:xfrm>
            <a:off x="7391400" y="56388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3" name="Rectangle 19"/>
          <p:cNvSpPr>
            <a:spLocks noChangeArrowheads="1"/>
          </p:cNvSpPr>
          <p:nvPr/>
        </p:nvSpPr>
        <p:spPr bwMode="auto">
          <a:xfrm>
            <a:off x="7391400" y="59436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4" name="Rectangle 20"/>
          <p:cNvSpPr>
            <a:spLocks noChangeArrowheads="1"/>
          </p:cNvSpPr>
          <p:nvPr/>
        </p:nvSpPr>
        <p:spPr bwMode="auto">
          <a:xfrm>
            <a:off x="3809858" y="32004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5" name="Rectangle 21"/>
          <p:cNvSpPr>
            <a:spLocks noChangeArrowheads="1"/>
          </p:cNvSpPr>
          <p:nvPr/>
        </p:nvSpPr>
        <p:spPr bwMode="auto">
          <a:xfrm>
            <a:off x="3810000" y="35052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6" name="Rectangle 22"/>
          <p:cNvSpPr>
            <a:spLocks noChangeArrowheads="1"/>
          </p:cNvSpPr>
          <p:nvPr/>
        </p:nvSpPr>
        <p:spPr bwMode="auto">
          <a:xfrm>
            <a:off x="3810000" y="38100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7" name="Rectangle 23"/>
          <p:cNvSpPr>
            <a:spLocks noChangeArrowheads="1"/>
          </p:cNvSpPr>
          <p:nvPr/>
        </p:nvSpPr>
        <p:spPr bwMode="auto">
          <a:xfrm>
            <a:off x="3810000" y="41148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8" name="Rectangle 24"/>
          <p:cNvSpPr>
            <a:spLocks noChangeArrowheads="1"/>
          </p:cNvSpPr>
          <p:nvPr/>
        </p:nvSpPr>
        <p:spPr bwMode="auto">
          <a:xfrm>
            <a:off x="3810000" y="4419600"/>
            <a:ext cx="609600" cy="3048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600" b="0">
              <a:latin typeface="Arial" charset="0"/>
            </a:endParaRPr>
          </a:p>
        </p:txBody>
      </p:sp>
      <p:sp>
        <p:nvSpPr>
          <p:cNvPr id="313369" name="Text Box 25"/>
          <p:cNvSpPr txBox="1">
            <a:spLocks noChangeArrowheads="1"/>
          </p:cNvSpPr>
          <p:nvPr/>
        </p:nvSpPr>
        <p:spPr bwMode="auto">
          <a:xfrm>
            <a:off x="2295525" y="2057400"/>
            <a:ext cx="2882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u="sng" dirty="0" smtClean="0">
                <a:latin typeface="Arial" charset="0"/>
              </a:rPr>
              <a:t>ADCA Results</a:t>
            </a:r>
            <a:endParaRPr lang="en-US" sz="1600" b="0" u="sng" dirty="0">
              <a:latin typeface="Arial" charset="0"/>
            </a:endParaRPr>
          </a:p>
        </p:txBody>
      </p:sp>
      <p:sp>
        <p:nvSpPr>
          <p:cNvPr id="313370" name="Text Box 26"/>
          <p:cNvSpPr txBox="1">
            <a:spLocks noChangeArrowheads="1"/>
          </p:cNvSpPr>
          <p:nvPr/>
        </p:nvSpPr>
        <p:spPr bwMode="auto">
          <a:xfrm>
            <a:off x="7086600" y="1219200"/>
            <a:ext cx="12192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u="sng" dirty="0" smtClean="0">
                <a:latin typeface="Arial" charset="0"/>
              </a:rPr>
              <a:t>GS3 RAM</a:t>
            </a:r>
            <a:endParaRPr lang="en-US" sz="1600" b="0" u="sng" dirty="0">
              <a:latin typeface="Arial" charset="0"/>
            </a:endParaRPr>
          </a:p>
        </p:txBody>
      </p:sp>
      <p:sp>
        <p:nvSpPr>
          <p:cNvPr id="313371" name="Rectangle 27"/>
          <p:cNvSpPr>
            <a:spLocks noChangeArrowheads="1"/>
          </p:cNvSpPr>
          <p:nvPr/>
        </p:nvSpPr>
        <p:spPr bwMode="auto">
          <a:xfrm>
            <a:off x="3810000" y="3200400"/>
            <a:ext cx="609600" cy="3048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CH0</a:t>
            </a:r>
          </a:p>
        </p:txBody>
      </p:sp>
      <p:sp>
        <p:nvSpPr>
          <p:cNvPr id="313372" name="Rectangle 28"/>
          <p:cNvSpPr>
            <a:spLocks noChangeArrowheads="1"/>
          </p:cNvSpPr>
          <p:nvPr/>
        </p:nvSpPr>
        <p:spPr bwMode="auto">
          <a:xfrm>
            <a:off x="3810000" y="3505200"/>
            <a:ext cx="609600" cy="3048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313373" name="Rectangle 29"/>
          <p:cNvSpPr>
            <a:spLocks noChangeArrowheads="1"/>
          </p:cNvSpPr>
          <p:nvPr/>
        </p:nvSpPr>
        <p:spPr bwMode="auto">
          <a:xfrm>
            <a:off x="3810000" y="3810000"/>
            <a:ext cx="609600" cy="3048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313374" name="Rectangle 30"/>
          <p:cNvSpPr>
            <a:spLocks noChangeArrowheads="1"/>
          </p:cNvSpPr>
          <p:nvPr/>
        </p:nvSpPr>
        <p:spPr bwMode="auto">
          <a:xfrm>
            <a:off x="3810000" y="4114800"/>
            <a:ext cx="609600" cy="3048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313375" name="Rectangle 31"/>
          <p:cNvSpPr>
            <a:spLocks noChangeArrowheads="1"/>
          </p:cNvSpPr>
          <p:nvPr/>
        </p:nvSpPr>
        <p:spPr bwMode="auto">
          <a:xfrm>
            <a:off x="3810000" y="4419600"/>
            <a:ext cx="609600" cy="3048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313376" name="Text Box 32"/>
          <p:cNvSpPr txBox="1">
            <a:spLocks noChangeArrowheads="1"/>
          </p:cNvSpPr>
          <p:nvPr/>
        </p:nvSpPr>
        <p:spPr bwMode="auto">
          <a:xfrm>
            <a:off x="2819400" y="3200400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0x0B00</a:t>
            </a:r>
          </a:p>
        </p:txBody>
      </p:sp>
      <p:sp>
        <p:nvSpPr>
          <p:cNvPr id="313377" name="Rectangle 33"/>
          <p:cNvSpPr>
            <a:spLocks noChangeArrowheads="1"/>
          </p:cNvSpPr>
          <p:nvPr/>
        </p:nvSpPr>
        <p:spPr bwMode="auto">
          <a:xfrm>
            <a:off x="3809858" y="3200400"/>
            <a:ext cx="609600" cy="3048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CH0</a:t>
            </a:r>
          </a:p>
        </p:txBody>
      </p:sp>
      <p:sp>
        <p:nvSpPr>
          <p:cNvPr id="313378" name="Rectangle 34"/>
          <p:cNvSpPr>
            <a:spLocks noChangeArrowheads="1"/>
          </p:cNvSpPr>
          <p:nvPr/>
        </p:nvSpPr>
        <p:spPr bwMode="auto">
          <a:xfrm>
            <a:off x="3810000" y="3505200"/>
            <a:ext cx="609600" cy="3048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313379" name="Rectangle 35"/>
          <p:cNvSpPr>
            <a:spLocks noChangeArrowheads="1"/>
          </p:cNvSpPr>
          <p:nvPr/>
        </p:nvSpPr>
        <p:spPr bwMode="auto">
          <a:xfrm>
            <a:off x="3810000" y="3810000"/>
            <a:ext cx="609600" cy="3048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313380" name="Rectangle 36"/>
          <p:cNvSpPr>
            <a:spLocks noChangeArrowheads="1"/>
          </p:cNvSpPr>
          <p:nvPr/>
        </p:nvSpPr>
        <p:spPr bwMode="auto">
          <a:xfrm>
            <a:off x="3810000" y="4114800"/>
            <a:ext cx="609600" cy="3048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313381" name="Rectangle 37"/>
          <p:cNvSpPr>
            <a:spLocks noChangeArrowheads="1"/>
          </p:cNvSpPr>
          <p:nvPr/>
        </p:nvSpPr>
        <p:spPr bwMode="auto">
          <a:xfrm>
            <a:off x="3810000" y="4419600"/>
            <a:ext cx="609600" cy="3048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313382" name="Rectangle 38"/>
          <p:cNvSpPr>
            <a:spLocks noChangeArrowheads="1"/>
          </p:cNvSpPr>
          <p:nvPr/>
        </p:nvSpPr>
        <p:spPr bwMode="auto">
          <a:xfrm>
            <a:off x="3809858" y="3200400"/>
            <a:ext cx="609600" cy="3048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 dirty="0">
                <a:latin typeface="Arial" charset="0"/>
              </a:rPr>
              <a:t>CH0</a:t>
            </a:r>
          </a:p>
        </p:txBody>
      </p:sp>
      <p:sp>
        <p:nvSpPr>
          <p:cNvPr id="313383" name="Rectangle 39"/>
          <p:cNvSpPr>
            <a:spLocks noChangeArrowheads="1"/>
          </p:cNvSpPr>
          <p:nvPr/>
        </p:nvSpPr>
        <p:spPr bwMode="auto">
          <a:xfrm>
            <a:off x="3810000" y="3505200"/>
            <a:ext cx="609600" cy="3048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313384" name="Rectangle 40"/>
          <p:cNvSpPr>
            <a:spLocks noChangeArrowheads="1"/>
          </p:cNvSpPr>
          <p:nvPr/>
        </p:nvSpPr>
        <p:spPr bwMode="auto">
          <a:xfrm>
            <a:off x="3810000" y="3810000"/>
            <a:ext cx="609600" cy="3048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313385" name="Rectangle 41"/>
          <p:cNvSpPr>
            <a:spLocks noChangeArrowheads="1"/>
          </p:cNvSpPr>
          <p:nvPr/>
        </p:nvSpPr>
        <p:spPr bwMode="auto">
          <a:xfrm>
            <a:off x="3810000" y="4114800"/>
            <a:ext cx="609600" cy="3048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313386" name="Rectangle 42"/>
          <p:cNvSpPr>
            <a:spLocks noChangeArrowheads="1"/>
          </p:cNvSpPr>
          <p:nvPr/>
        </p:nvSpPr>
        <p:spPr bwMode="auto">
          <a:xfrm>
            <a:off x="3810000" y="4419600"/>
            <a:ext cx="609600" cy="3048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313387" name="Text Box 43"/>
          <p:cNvSpPr txBox="1">
            <a:spLocks noChangeArrowheads="1"/>
          </p:cNvSpPr>
          <p:nvPr/>
        </p:nvSpPr>
        <p:spPr bwMode="auto">
          <a:xfrm>
            <a:off x="2438400" y="2590800"/>
            <a:ext cx="2590800" cy="3365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1</a:t>
            </a:r>
            <a:r>
              <a:rPr lang="en-US" sz="1600" b="0" baseline="30000">
                <a:latin typeface="Arial" charset="0"/>
              </a:rPr>
              <a:t>st</a:t>
            </a:r>
            <a:r>
              <a:rPr lang="en-US" sz="1600" b="0">
                <a:latin typeface="Arial" charset="0"/>
              </a:rPr>
              <a:t> Conversion Sequence</a:t>
            </a:r>
          </a:p>
        </p:txBody>
      </p:sp>
      <p:sp>
        <p:nvSpPr>
          <p:cNvPr id="313388" name="Text Box 44"/>
          <p:cNvSpPr txBox="1">
            <a:spLocks noChangeArrowheads="1"/>
          </p:cNvSpPr>
          <p:nvPr/>
        </p:nvSpPr>
        <p:spPr bwMode="auto">
          <a:xfrm>
            <a:off x="8043863" y="16764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0xF000</a:t>
            </a:r>
          </a:p>
        </p:txBody>
      </p:sp>
      <p:sp>
        <p:nvSpPr>
          <p:cNvPr id="313389" name="Text Box 45"/>
          <p:cNvSpPr txBox="1">
            <a:spLocks noChangeArrowheads="1"/>
          </p:cNvSpPr>
          <p:nvPr/>
        </p:nvSpPr>
        <p:spPr bwMode="auto">
          <a:xfrm>
            <a:off x="8043863" y="25908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0xF003</a:t>
            </a:r>
          </a:p>
        </p:txBody>
      </p:sp>
      <p:sp>
        <p:nvSpPr>
          <p:cNvPr id="313390" name="Text Box 46"/>
          <p:cNvSpPr txBox="1">
            <a:spLocks noChangeArrowheads="1"/>
          </p:cNvSpPr>
          <p:nvPr/>
        </p:nvSpPr>
        <p:spPr bwMode="auto">
          <a:xfrm>
            <a:off x="8043863" y="35052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0xF006</a:t>
            </a:r>
          </a:p>
        </p:txBody>
      </p:sp>
      <p:sp>
        <p:nvSpPr>
          <p:cNvPr id="313391" name="Text Box 47"/>
          <p:cNvSpPr txBox="1">
            <a:spLocks noChangeArrowheads="1"/>
          </p:cNvSpPr>
          <p:nvPr/>
        </p:nvSpPr>
        <p:spPr bwMode="auto">
          <a:xfrm>
            <a:off x="8043863" y="44196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0xF009</a:t>
            </a:r>
          </a:p>
        </p:txBody>
      </p:sp>
      <p:sp>
        <p:nvSpPr>
          <p:cNvPr id="313392" name="Text Box 48"/>
          <p:cNvSpPr txBox="1">
            <a:spLocks noChangeArrowheads="1"/>
          </p:cNvSpPr>
          <p:nvPr/>
        </p:nvSpPr>
        <p:spPr bwMode="auto">
          <a:xfrm>
            <a:off x="8043863" y="53340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0xF00C</a:t>
            </a:r>
          </a:p>
        </p:txBody>
      </p:sp>
      <p:sp>
        <p:nvSpPr>
          <p:cNvPr id="313393" name="Text Box 49"/>
          <p:cNvSpPr txBox="1">
            <a:spLocks noChangeArrowheads="1"/>
          </p:cNvSpPr>
          <p:nvPr/>
        </p:nvSpPr>
        <p:spPr bwMode="auto">
          <a:xfrm>
            <a:off x="2819400" y="3505200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0x0B01</a:t>
            </a:r>
          </a:p>
        </p:txBody>
      </p:sp>
      <p:sp>
        <p:nvSpPr>
          <p:cNvPr id="313394" name="Text Box 50"/>
          <p:cNvSpPr txBox="1">
            <a:spLocks noChangeArrowheads="1"/>
          </p:cNvSpPr>
          <p:nvPr/>
        </p:nvSpPr>
        <p:spPr bwMode="auto">
          <a:xfrm>
            <a:off x="2819400" y="3810000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0x0B02</a:t>
            </a:r>
          </a:p>
        </p:txBody>
      </p:sp>
      <p:sp>
        <p:nvSpPr>
          <p:cNvPr id="313395" name="Text Box 51"/>
          <p:cNvSpPr txBox="1">
            <a:spLocks noChangeArrowheads="1"/>
          </p:cNvSpPr>
          <p:nvPr/>
        </p:nvSpPr>
        <p:spPr bwMode="auto">
          <a:xfrm>
            <a:off x="2819400" y="4114800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0x0B03</a:t>
            </a:r>
          </a:p>
        </p:txBody>
      </p:sp>
      <p:sp>
        <p:nvSpPr>
          <p:cNvPr id="313396" name="Text Box 52"/>
          <p:cNvSpPr txBox="1">
            <a:spLocks noChangeArrowheads="1"/>
          </p:cNvSpPr>
          <p:nvPr/>
        </p:nvSpPr>
        <p:spPr bwMode="auto">
          <a:xfrm>
            <a:off x="2819400" y="4419600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0x0B04</a:t>
            </a:r>
          </a:p>
        </p:txBody>
      </p:sp>
      <p:sp>
        <p:nvSpPr>
          <p:cNvPr id="313398" name="Text Box 54"/>
          <p:cNvSpPr txBox="1">
            <a:spLocks noChangeArrowheads="1"/>
          </p:cNvSpPr>
          <p:nvPr/>
        </p:nvSpPr>
        <p:spPr bwMode="auto">
          <a:xfrm>
            <a:off x="8043863" y="19812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0xF001</a:t>
            </a:r>
          </a:p>
        </p:txBody>
      </p:sp>
      <p:sp>
        <p:nvSpPr>
          <p:cNvPr id="313399" name="Text Box 55"/>
          <p:cNvSpPr txBox="1">
            <a:spLocks noChangeArrowheads="1"/>
          </p:cNvSpPr>
          <p:nvPr/>
        </p:nvSpPr>
        <p:spPr bwMode="auto">
          <a:xfrm>
            <a:off x="8043863" y="28956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0xF004</a:t>
            </a:r>
          </a:p>
        </p:txBody>
      </p:sp>
      <p:sp>
        <p:nvSpPr>
          <p:cNvPr id="313400" name="Text Box 56"/>
          <p:cNvSpPr txBox="1">
            <a:spLocks noChangeArrowheads="1"/>
          </p:cNvSpPr>
          <p:nvPr/>
        </p:nvSpPr>
        <p:spPr bwMode="auto">
          <a:xfrm>
            <a:off x="8043863" y="38100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0xF007</a:t>
            </a:r>
          </a:p>
        </p:txBody>
      </p:sp>
      <p:sp>
        <p:nvSpPr>
          <p:cNvPr id="313401" name="Text Box 57"/>
          <p:cNvSpPr txBox="1">
            <a:spLocks noChangeArrowheads="1"/>
          </p:cNvSpPr>
          <p:nvPr/>
        </p:nvSpPr>
        <p:spPr bwMode="auto">
          <a:xfrm>
            <a:off x="8043863" y="47244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0xF00A</a:t>
            </a:r>
          </a:p>
        </p:txBody>
      </p:sp>
      <p:sp>
        <p:nvSpPr>
          <p:cNvPr id="313402" name="Text Box 58"/>
          <p:cNvSpPr txBox="1">
            <a:spLocks noChangeArrowheads="1"/>
          </p:cNvSpPr>
          <p:nvPr/>
        </p:nvSpPr>
        <p:spPr bwMode="auto">
          <a:xfrm>
            <a:off x="8043863" y="56388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0xF00D</a:t>
            </a:r>
          </a:p>
        </p:txBody>
      </p:sp>
      <p:sp>
        <p:nvSpPr>
          <p:cNvPr id="313403" name="Text Box 59"/>
          <p:cNvSpPr txBox="1">
            <a:spLocks noChangeArrowheads="1"/>
          </p:cNvSpPr>
          <p:nvPr/>
        </p:nvSpPr>
        <p:spPr bwMode="auto">
          <a:xfrm>
            <a:off x="8043863" y="22860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0xF002</a:t>
            </a:r>
          </a:p>
        </p:txBody>
      </p:sp>
      <p:sp>
        <p:nvSpPr>
          <p:cNvPr id="313404" name="Text Box 60"/>
          <p:cNvSpPr txBox="1">
            <a:spLocks noChangeArrowheads="1"/>
          </p:cNvSpPr>
          <p:nvPr/>
        </p:nvSpPr>
        <p:spPr bwMode="auto">
          <a:xfrm>
            <a:off x="8043863" y="32004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0xF005</a:t>
            </a:r>
          </a:p>
        </p:txBody>
      </p:sp>
      <p:sp>
        <p:nvSpPr>
          <p:cNvPr id="313405" name="Text Box 61"/>
          <p:cNvSpPr txBox="1">
            <a:spLocks noChangeArrowheads="1"/>
          </p:cNvSpPr>
          <p:nvPr/>
        </p:nvSpPr>
        <p:spPr bwMode="auto">
          <a:xfrm>
            <a:off x="8043863" y="41148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0xF008</a:t>
            </a:r>
          </a:p>
        </p:txBody>
      </p:sp>
      <p:sp>
        <p:nvSpPr>
          <p:cNvPr id="313406" name="Text Box 62"/>
          <p:cNvSpPr txBox="1">
            <a:spLocks noChangeArrowheads="1"/>
          </p:cNvSpPr>
          <p:nvPr/>
        </p:nvSpPr>
        <p:spPr bwMode="auto">
          <a:xfrm>
            <a:off x="8043863" y="50292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0xF00B</a:t>
            </a:r>
          </a:p>
        </p:txBody>
      </p:sp>
      <p:sp>
        <p:nvSpPr>
          <p:cNvPr id="313407" name="Text Box 63"/>
          <p:cNvSpPr txBox="1">
            <a:spLocks noChangeArrowheads="1"/>
          </p:cNvSpPr>
          <p:nvPr/>
        </p:nvSpPr>
        <p:spPr bwMode="auto">
          <a:xfrm>
            <a:off x="8043863" y="5943600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0xF00E</a:t>
            </a:r>
          </a:p>
        </p:txBody>
      </p:sp>
      <p:sp>
        <p:nvSpPr>
          <p:cNvPr id="313408" name="Text Box 64"/>
          <p:cNvSpPr txBox="1">
            <a:spLocks noChangeArrowheads="1"/>
          </p:cNvSpPr>
          <p:nvPr/>
        </p:nvSpPr>
        <p:spPr bwMode="auto">
          <a:xfrm>
            <a:off x="2438400" y="2590800"/>
            <a:ext cx="2590800" cy="3365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2</a:t>
            </a:r>
            <a:r>
              <a:rPr lang="en-US" sz="1600" b="0" baseline="30000">
                <a:latin typeface="Arial" charset="0"/>
              </a:rPr>
              <a:t>nd</a:t>
            </a:r>
            <a:r>
              <a:rPr lang="en-US" sz="1600" b="0">
                <a:latin typeface="Arial" charset="0"/>
              </a:rPr>
              <a:t> Conversion Sequence</a:t>
            </a:r>
          </a:p>
        </p:txBody>
      </p:sp>
      <p:sp>
        <p:nvSpPr>
          <p:cNvPr id="313409" name="Rectangle 65"/>
          <p:cNvSpPr>
            <a:spLocks noChangeArrowheads="1"/>
          </p:cNvSpPr>
          <p:nvPr/>
        </p:nvSpPr>
        <p:spPr bwMode="auto">
          <a:xfrm>
            <a:off x="2362200" y="25146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410" name="Text Box 66"/>
          <p:cNvSpPr txBox="1">
            <a:spLocks noChangeArrowheads="1"/>
          </p:cNvSpPr>
          <p:nvPr/>
        </p:nvSpPr>
        <p:spPr bwMode="auto">
          <a:xfrm>
            <a:off x="2438400" y="2590800"/>
            <a:ext cx="2590800" cy="3365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3</a:t>
            </a:r>
            <a:r>
              <a:rPr lang="en-US" sz="1600" b="0" baseline="30000">
                <a:latin typeface="Arial" charset="0"/>
              </a:rPr>
              <a:t>rd</a:t>
            </a:r>
            <a:r>
              <a:rPr lang="en-US" sz="1600" b="0">
                <a:latin typeface="Arial" charset="0"/>
              </a:rPr>
              <a:t> Conversion Sequence</a:t>
            </a:r>
          </a:p>
        </p:txBody>
      </p:sp>
      <p:sp>
        <p:nvSpPr>
          <p:cNvPr id="313411" name="AutoShape 67"/>
          <p:cNvSpPr>
            <a:spLocks/>
          </p:cNvSpPr>
          <p:nvPr/>
        </p:nvSpPr>
        <p:spPr bwMode="auto">
          <a:xfrm>
            <a:off x="7010400" y="16764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412" name="AutoShape 68"/>
          <p:cNvSpPr>
            <a:spLocks/>
          </p:cNvSpPr>
          <p:nvPr/>
        </p:nvSpPr>
        <p:spPr bwMode="auto">
          <a:xfrm>
            <a:off x="7010400" y="25908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413" name="AutoShape 69"/>
          <p:cNvSpPr>
            <a:spLocks/>
          </p:cNvSpPr>
          <p:nvPr/>
        </p:nvSpPr>
        <p:spPr bwMode="auto">
          <a:xfrm>
            <a:off x="7010400" y="35052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414" name="AutoShape 70"/>
          <p:cNvSpPr>
            <a:spLocks/>
          </p:cNvSpPr>
          <p:nvPr/>
        </p:nvSpPr>
        <p:spPr bwMode="auto">
          <a:xfrm>
            <a:off x="7010400" y="44196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415" name="AutoShape 71"/>
          <p:cNvSpPr>
            <a:spLocks/>
          </p:cNvSpPr>
          <p:nvPr/>
        </p:nvSpPr>
        <p:spPr bwMode="auto">
          <a:xfrm>
            <a:off x="7010400" y="53340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416" name="Text Box 72"/>
          <p:cNvSpPr txBox="1">
            <a:spLocks noChangeArrowheads="1"/>
          </p:cNvSpPr>
          <p:nvPr/>
        </p:nvSpPr>
        <p:spPr bwMode="auto">
          <a:xfrm>
            <a:off x="6324600" y="1949450"/>
            <a:ext cx="6429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CH0</a:t>
            </a:r>
          </a:p>
        </p:txBody>
      </p:sp>
      <p:sp>
        <p:nvSpPr>
          <p:cNvPr id="313417" name="Text Box 73"/>
          <p:cNvSpPr txBox="1">
            <a:spLocks noChangeArrowheads="1"/>
          </p:cNvSpPr>
          <p:nvPr/>
        </p:nvSpPr>
        <p:spPr bwMode="auto">
          <a:xfrm>
            <a:off x="6324600" y="2863850"/>
            <a:ext cx="6429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313418" name="Text Box 74"/>
          <p:cNvSpPr txBox="1">
            <a:spLocks noChangeArrowheads="1"/>
          </p:cNvSpPr>
          <p:nvPr/>
        </p:nvSpPr>
        <p:spPr bwMode="auto">
          <a:xfrm>
            <a:off x="6324600" y="3778250"/>
            <a:ext cx="6429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313419" name="Text Box 75"/>
          <p:cNvSpPr txBox="1">
            <a:spLocks noChangeArrowheads="1"/>
          </p:cNvSpPr>
          <p:nvPr/>
        </p:nvSpPr>
        <p:spPr bwMode="auto">
          <a:xfrm>
            <a:off x="6324600" y="4692650"/>
            <a:ext cx="6429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313420" name="Text Box 76"/>
          <p:cNvSpPr txBox="1">
            <a:spLocks noChangeArrowheads="1"/>
          </p:cNvSpPr>
          <p:nvPr/>
        </p:nvSpPr>
        <p:spPr bwMode="auto">
          <a:xfrm>
            <a:off x="6324600" y="5607050"/>
            <a:ext cx="6429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313422" name="Text Box 78"/>
          <p:cNvSpPr txBox="1">
            <a:spLocks noChangeArrowheads="1"/>
          </p:cNvSpPr>
          <p:nvPr/>
        </p:nvSpPr>
        <p:spPr bwMode="auto">
          <a:xfrm>
            <a:off x="269875" y="735458"/>
            <a:ext cx="8526463" cy="3508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5000"/>
              </a:lnSpc>
            </a:pPr>
            <a:r>
              <a:rPr lang="en-US" sz="2000" i="1" u="sng" dirty="0">
                <a:latin typeface="Arial" charset="0"/>
              </a:rPr>
              <a:t>Objective</a:t>
            </a:r>
            <a:r>
              <a:rPr lang="en-US" sz="2000" i="1" dirty="0">
                <a:latin typeface="Arial" charset="0"/>
              </a:rPr>
              <a:t>: Bin 3 samples of 5 ADC channels, then interrupt the CPU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39167 -0.22222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313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-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3333E-6 L 0.39167 -0.13333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13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39167 -0.0444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313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2222E-6 L 0.39167 0.04445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3133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0.39167 0.13333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313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39167 -0.17778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313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3333E-6 L 0.39167 -0.08889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313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39167 2.22222E-6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13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2222E-6 L 0.39167 0.08889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313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0.39167 0.17777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313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39167 -0.13333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313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3333E-6 L 0.39167 -0.04444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313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39167 0.04444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313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2222E-6 L 0.39167 0.13334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3133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0.39167 0.22222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313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313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31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313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13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313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313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313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31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313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313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71" grpId="0" animBg="1"/>
      <p:bldP spid="313371" grpId="1" animBg="1"/>
      <p:bldP spid="313372" grpId="0" animBg="1"/>
      <p:bldP spid="313372" grpId="1" animBg="1"/>
      <p:bldP spid="313373" grpId="0" animBg="1"/>
      <p:bldP spid="313373" grpId="1" animBg="1"/>
      <p:bldP spid="313374" grpId="0" animBg="1"/>
      <p:bldP spid="313374" grpId="1" animBg="1"/>
      <p:bldP spid="313375" grpId="0" animBg="1"/>
      <p:bldP spid="313375" grpId="1" animBg="1"/>
      <p:bldP spid="313377" grpId="0" animBg="1"/>
      <p:bldP spid="313377" grpId="1" animBg="1"/>
      <p:bldP spid="313378" grpId="0" animBg="1"/>
      <p:bldP spid="313378" grpId="1" animBg="1"/>
      <p:bldP spid="313379" grpId="0" animBg="1"/>
      <p:bldP spid="313379" grpId="1" animBg="1"/>
      <p:bldP spid="313380" grpId="0" animBg="1"/>
      <p:bldP spid="313380" grpId="1" animBg="1"/>
      <p:bldP spid="313381" grpId="0" animBg="1"/>
      <p:bldP spid="313381" grpId="1" animBg="1"/>
      <p:bldP spid="313382" grpId="0" animBg="1"/>
      <p:bldP spid="313382" grpId="1" animBg="1"/>
      <p:bldP spid="313383" grpId="0" animBg="1"/>
      <p:bldP spid="313383" grpId="1" animBg="1"/>
      <p:bldP spid="313384" grpId="0" animBg="1"/>
      <p:bldP spid="313384" grpId="1" animBg="1"/>
      <p:bldP spid="313385" grpId="0" animBg="1"/>
      <p:bldP spid="313385" grpId="1" animBg="1"/>
      <p:bldP spid="313386" grpId="0" animBg="1"/>
      <p:bldP spid="313386" grpId="1" animBg="1"/>
      <p:bldP spid="313387" grpId="0" animBg="1"/>
      <p:bldP spid="313387" grpId="1" animBg="1"/>
      <p:bldP spid="313408" grpId="0" animBg="1"/>
      <p:bldP spid="313408" grpId="1" animBg="1"/>
      <p:bldP spid="313409" grpId="0" animBg="1"/>
      <p:bldP spid="313410" grpId="0" animBg="1"/>
      <p:bldP spid="313411" grpId="0" animBg="1"/>
      <p:bldP spid="313412" grpId="0" animBg="1"/>
      <p:bldP spid="313413" grpId="0" animBg="1"/>
      <p:bldP spid="313414" grpId="0" animBg="1"/>
      <p:bldP spid="313415" grpId="0" animBg="1"/>
      <p:bldP spid="313416" grpId="0"/>
      <p:bldP spid="313417" grpId="0"/>
      <p:bldP spid="313418" grpId="0"/>
      <p:bldP spid="313419" grpId="0"/>
      <p:bldP spid="3134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489" name="Rectangle 97"/>
          <p:cNvSpPr>
            <a:spLocks noChangeArrowheads="1"/>
          </p:cNvSpPr>
          <p:nvPr/>
        </p:nvSpPr>
        <p:spPr bwMode="auto">
          <a:xfrm>
            <a:off x="2344738" y="2928938"/>
            <a:ext cx="1150937" cy="1920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5490" name="Rectangle 98"/>
          <p:cNvSpPr>
            <a:spLocks noChangeArrowheads="1"/>
          </p:cNvSpPr>
          <p:nvPr/>
        </p:nvSpPr>
        <p:spPr bwMode="auto">
          <a:xfrm>
            <a:off x="2344738" y="3160713"/>
            <a:ext cx="1150937" cy="1920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5491" name="Rectangle 99"/>
          <p:cNvSpPr>
            <a:spLocks noChangeArrowheads="1"/>
          </p:cNvSpPr>
          <p:nvPr/>
        </p:nvSpPr>
        <p:spPr bwMode="auto">
          <a:xfrm>
            <a:off x="2344738" y="3467100"/>
            <a:ext cx="1150937" cy="192088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5492" name="Rectangle 100"/>
          <p:cNvSpPr>
            <a:spLocks noChangeArrowheads="1"/>
          </p:cNvSpPr>
          <p:nvPr/>
        </p:nvSpPr>
        <p:spPr bwMode="auto">
          <a:xfrm>
            <a:off x="2344738" y="3697288"/>
            <a:ext cx="1150937" cy="1920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5493" name="Rectangle 101"/>
          <p:cNvSpPr>
            <a:spLocks noChangeArrowheads="1"/>
          </p:cNvSpPr>
          <p:nvPr/>
        </p:nvSpPr>
        <p:spPr bwMode="auto">
          <a:xfrm>
            <a:off x="2344738" y="3927475"/>
            <a:ext cx="1150937" cy="192088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5494" name="Rectangle 102"/>
          <p:cNvSpPr>
            <a:spLocks noChangeArrowheads="1"/>
          </p:cNvSpPr>
          <p:nvPr/>
        </p:nvSpPr>
        <p:spPr bwMode="auto">
          <a:xfrm>
            <a:off x="2344738" y="4235450"/>
            <a:ext cx="1150937" cy="192088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5495" name="Rectangle 103"/>
          <p:cNvSpPr>
            <a:spLocks noChangeArrowheads="1"/>
          </p:cNvSpPr>
          <p:nvPr/>
        </p:nvSpPr>
        <p:spPr bwMode="auto">
          <a:xfrm>
            <a:off x="2344738" y="4465638"/>
            <a:ext cx="1150937" cy="1920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5496" name="Rectangle 104"/>
          <p:cNvSpPr>
            <a:spLocks noChangeArrowheads="1"/>
          </p:cNvSpPr>
          <p:nvPr/>
        </p:nvSpPr>
        <p:spPr bwMode="auto">
          <a:xfrm>
            <a:off x="2344738" y="4695825"/>
            <a:ext cx="1150937" cy="192088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5487" name="Rectangle 95"/>
          <p:cNvSpPr>
            <a:spLocks noChangeArrowheads="1"/>
          </p:cNvSpPr>
          <p:nvPr/>
        </p:nvSpPr>
        <p:spPr bwMode="auto">
          <a:xfrm>
            <a:off x="693095" y="1766578"/>
            <a:ext cx="4570162" cy="437043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15483" name="Text Box 91"/>
          <p:cNvSpPr txBox="1">
            <a:spLocks noChangeArrowheads="1"/>
          </p:cNvSpPr>
          <p:nvPr/>
        </p:nvSpPr>
        <p:spPr bwMode="auto">
          <a:xfrm>
            <a:off x="260350" y="6081713"/>
            <a:ext cx="2459038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3038" indent="-173038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*	Size registers are N-1</a:t>
            </a:r>
          </a:p>
        </p:txBody>
      </p:sp>
      <p:sp>
        <p:nvSpPr>
          <p:cNvPr id="3153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Binning Example Register Setup</a:t>
            </a:r>
          </a:p>
        </p:txBody>
      </p:sp>
      <p:sp>
        <p:nvSpPr>
          <p:cNvPr id="315438" name="Text Box 46"/>
          <p:cNvSpPr txBox="1">
            <a:spLocks noChangeArrowheads="1"/>
          </p:cNvSpPr>
          <p:nvPr/>
        </p:nvSpPr>
        <p:spPr bwMode="auto">
          <a:xfrm>
            <a:off x="706438" y="2867025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BURST_SIZE*</a:t>
            </a:r>
          </a:p>
        </p:txBody>
      </p:sp>
      <p:sp>
        <p:nvSpPr>
          <p:cNvPr id="315439" name="Text Box 47"/>
          <p:cNvSpPr txBox="1">
            <a:spLocks noChangeArrowheads="1"/>
          </p:cNvSpPr>
          <p:nvPr/>
        </p:nvSpPr>
        <p:spPr bwMode="auto">
          <a:xfrm>
            <a:off x="325438" y="3119438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TRANSFER_SIZE*</a:t>
            </a:r>
          </a:p>
        </p:txBody>
      </p:sp>
      <p:grpSp>
        <p:nvGrpSpPr>
          <p:cNvPr id="315504" name="Group 112"/>
          <p:cNvGrpSpPr>
            <a:grpSpLocks/>
          </p:cNvGrpSpPr>
          <p:nvPr/>
        </p:nvGrpSpPr>
        <p:grpSpPr bwMode="auto">
          <a:xfrm>
            <a:off x="2354263" y="2878138"/>
            <a:ext cx="3292475" cy="304800"/>
            <a:chOff x="1483" y="1813"/>
            <a:chExt cx="2074" cy="192"/>
          </a:xfrm>
        </p:grpSpPr>
        <p:sp>
          <p:nvSpPr>
            <p:cNvPr id="315440" name="Rectangle 48"/>
            <p:cNvSpPr>
              <a:spLocks noChangeArrowheads="1"/>
            </p:cNvSpPr>
            <p:nvPr/>
          </p:nvSpPr>
          <p:spPr bwMode="auto">
            <a:xfrm>
              <a:off x="1483" y="1849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0x0004</a:t>
              </a:r>
            </a:p>
          </p:txBody>
        </p:sp>
        <p:sp>
          <p:nvSpPr>
            <p:cNvPr id="315442" name="Text Box 50"/>
            <p:cNvSpPr txBox="1">
              <a:spLocks noChangeArrowheads="1"/>
            </p:cNvSpPr>
            <p:nvPr/>
          </p:nvSpPr>
          <p:spPr bwMode="auto">
            <a:xfrm>
              <a:off x="2227" y="1813"/>
              <a:ext cx="133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5 words/burst</a:t>
              </a:r>
            </a:p>
          </p:txBody>
        </p:sp>
      </p:grpSp>
      <p:grpSp>
        <p:nvGrpSpPr>
          <p:cNvPr id="315502" name="Group 110"/>
          <p:cNvGrpSpPr>
            <a:grpSpLocks/>
          </p:cNvGrpSpPr>
          <p:nvPr/>
        </p:nvGrpSpPr>
        <p:grpSpPr bwMode="auto">
          <a:xfrm>
            <a:off x="2354263" y="3119438"/>
            <a:ext cx="3292475" cy="304800"/>
            <a:chOff x="1483" y="1965"/>
            <a:chExt cx="2074" cy="192"/>
          </a:xfrm>
        </p:grpSpPr>
        <p:sp>
          <p:nvSpPr>
            <p:cNvPr id="315441" name="Rectangle 49"/>
            <p:cNvSpPr>
              <a:spLocks noChangeArrowheads="1"/>
            </p:cNvSpPr>
            <p:nvPr/>
          </p:nvSpPr>
          <p:spPr bwMode="auto">
            <a:xfrm>
              <a:off x="1483" y="1993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0x0002</a:t>
              </a:r>
            </a:p>
          </p:txBody>
        </p:sp>
        <p:sp>
          <p:nvSpPr>
            <p:cNvPr id="315443" name="Text Box 51"/>
            <p:cNvSpPr txBox="1">
              <a:spLocks noChangeArrowheads="1"/>
            </p:cNvSpPr>
            <p:nvPr/>
          </p:nvSpPr>
          <p:spPr bwMode="auto">
            <a:xfrm>
              <a:off x="2227" y="1965"/>
              <a:ext cx="133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3 bursts/transfer</a:t>
              </a:r>
            </a:p>
          </p:txBody>
        </p:sp>
      </p:grpSp>
      <p:sp>
        <p:nvSpPr>
          <p:cNvPr id="315445" name="Text Box 53"/>
          <p:cNvSpPr txBox="1">
            <a:spLocks noChangeArrowheads="1"/>
          </p:cNvSpPr>
          <p:nvPr/>
        </p:nvSpPr>
        <p:spPr bwMode="auto">
          <a:xfrm>
            <a:off x="155575" y="3435350"/>
            <a:ext cx="2151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SRC_ADDR_SHADOW</a:t>
            </a:r>
          </a:p>
        </p:txBody>
      </p:sp>
      <p:sp>
        <p:nvSpPr>
          <p:cNvPr id="315446" name="Text Box 54"/>
          <p:cNvSpPr txBox="1">
            <a:spLocks noChangeArrowheads="1"/>
          </p:cNvSpPr>
          <p:nvPr/>
        </p:nvSpPr>
        <p:spPr bwMode="auto">
          <a:xfrm>
            <a:off x="269875" y="3635375"/>
            <a:ext cx="2036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SRC_BURST_STEP</a:t>
            </a:r>
          </a:p>
        </p:txBody>
      </p:sp>
      <p:sp>
        <p:nvSpPr>
          <p:cNvPr id="315447" name="Text Box 55"/>
          <p:cNvSpPr txBox="1">
            <a:spLocks noChangeArrowheads="1"/>
          </p:cNvSpPr>
          <p:nvPr/>
        </p:nvSpPr>
        <p:spPr bwMode="auto">
          <a:xfrm>
            <a:off x="117475" y="3863975"/>
            <a:ext cx="2189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SRC_TRANSFER_STEP</a:t>
            </a:r>
          </a:p>
        </p:txBody>
      </p:sp>
      <p:sp>
        <p:nvSpPr>
          <p:cNvPr id="315449" name="Rectangle 57"/>
          <p:cNvSpPr>
            <a:spLocks noChangeArrowheads="1"/>
          </p:cNvSpPr>
          <p:nvPr/>
        </p:nvSpPr>
        <p:spPr bwMode="auto">
          <a:xfrm>
            <a:off x="2354263" y="3479800"/>
            <a:ext cx="1143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0x00000B00</a:t>
            </a:r>
          </a:p>
        </p:txBody>
      </p:sp>
      <p:sp>
        <p:nvSpPr>
          <p:cNvPr id="315450" name="Rectangle 58"/>
          <p:cNvSpPr>
            <a:spLocks noChangeArrowheads="1"/>
          </p:cNvSpPr>
          <p:nvPr/>
        </p:nvSpPr>
        <p:spPr bwMode="auto">
          <a:xfrm>
            <a:off x="2354263" y="3698875"/>
            <a:ext cx="1143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0x0001</a:t>
            </a:r>
          </a:p>
        </p:txBody>
      </p:sp>
      <p:sp>
        <p:nvSpPr>
          <p:cNvPr id="315452" name="Text Box 60"/>
          <p:cNvSpPr txBox="1">
            <a:spLocks noChangeArrowheads="1"/>
          </p:cNvSpPr>
          <p:nvPr/>
        </p:nvSpPr>
        <p:spPr bwMode="auto">
          <a:xfrm>
            <a:off x="231775" y="4184650"/>
            <a:ext cx="2074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DST_ADDR_SHADOW</a:t>
            </a:r>
          </a:p>
        </p:txBody>
      </p:sp>
      <p:sp>
        <p:nvSpPr>
          <p:cNvPr id="315453" name="Text Box 61"/>
          <p:cNvSpPr txBox="1">
            <a:spLocks noChangeArrowheads="1"/>
          </p:cNvSpPr>
          <p:nvPr/>
        </p:nvSpPr>
        <p:spPr bwMode="auto">
          <a:xfrm>
            <a:off x="309563" y="4394200"/>
            <a:ext cx="19970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DST_BURST_STEP</a:t>
            </a:r>
          </a:p>
        </p:txBody>
      </p:sp>
      <p:sp>
        <p:nvSpPr>
          <p:cNvPr id="315454" name="Text Box 62"/>
          <p:cNvSpPr txBox="1">
            <a:spLocks noChangeArrowheads="1"/>
          </p:cNvSpPr>
          <p:nvPr/>
        </p:nvSpPr>
        <p:spPr bwMode="auto">
          <a:xfrm>
            <a:off x="0" y="4641850"/>
            <a:ext cx="2306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DST_TRANSFER_STEP</a:t>
            </a:r>
          </a:p>
        </p:txBody>
      </p:sp>
      <p:sp>
        <p:nvSpPr>
          <p:cNvPr id="315457" name="Rectangle 65"/>
          <p:cNvSpPr>
            <a:spLocks noChangeArrowheads="1"/>
          </p:cNvSpPr>
          <p:nvPr/>
        </p:nvSpPr>
        <p:spPr bwMode="auto">
          <a:xfrm>
            <a:off x="2354263" y="4467225"/>
            <a:ext cx="1143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0x0003</a:t>
            </a:r>
          </a:p>
        </p:txBody>
      </p:sp>
      <p:grpSp>
        <p:nvGrpSpPr>
          <p:cNvPr id="315505" name="Group 113"/>
          <p:cNvGrpSpPr>
            <a:grpSpLocks/>
          </p:cNvGrpSpPr>
          <p:nvPr/>
        </p:nvGrpSpPr>
        <p:grpSpPr bwMode="auto">
          <a:xfrm>
            <a:off x="2354263" y="4621213"/>
            <a:ext cx="2400300" cy="304800"/>
            <a:chOff x="1483" y="2911"/>
            <a:chExt cx="1512" cy="192"/>
          </a:xfrm>
        </p:grpSpPr>
        <p:sp>
          <p:nvSpPr>
            <p:cNvPr id="315458" name="Rectangle 66"/>
            <p:cNvSpPr>
              <a:spLocks noChangeArrowheads="1"/>
            </p:cNvSpPr>
            <p:nvPr/>
          </p:nvSpPr>
          <p:spPr bwMode="auto">
            <a:xfrm>
              <a:off x="1483" y="2964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0xFFF5</a:t>
              </a:r>
            </a:p>
          </p:txBody>
        </p:sp>
        <p:sp>
          <p:nvSpPr>
            <p:cNvPr id="315459" name="Text Box 67"/>
            <p:cNvSpPr txBox="1">
              <a:spLocks noChangeArrowheads="1"/>
            </p:cNvSpPr>
            <p:nvPr/>
          </p:nvSpPr>
          <p:spPr bwMode="auto">
            <a:xfrm>
              <a:off x="2227" y="2911"/>
              <a:ext cx="768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(-11)</a:t>
              </a:r>
            </a:p>
          </p:txBody>
        </p:sp>
      </p:grpSp>
      <p:grpSp>
        <p:nvGrpSpPr>
          <p:cNvPr id="315501" name="Group 109"/>
          <p:cNvGrpSpPr>
            <a:grpSpLocks/>
          </p:cNvGrpSpPr>
          <p:nvPr/>
        </p:nvGrpSpPr>
        <p:grpSpPr bwMode="auto">
          <a:xfrm>
            <a:off x="2354263" y="3873500"/>
            <a:ext cx="2400300" cy="304800"/>
            <a:chOff x="1483" y="2440"/>
            <a:chExt cx="1512" cy="192"/>
          </a:xfrm>
        </p:grpSpPr>
        <p:sp>
          <p:nvSpPr>
            <p:cNvPr id="315451" name="Rectangle 59"/>
            <p:cNvSpPr>
              <a:spLocks noChangeArrowheads="1"/>
            </p:cNvSpPr>
            <p:nvPr/>
          </p:nvSpPr>
          <p:spPr bwMode="auto">
            <a:xfrm>
              <a:off x="1483" y="2480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0xFFFC</a:t>
              </a:r>
            </a:p>
          </p:txBody>
        </p:sp>
        <p:sp>
          <p:nvSpPr>
            <p:cNvPr id="315460" name="Text Box 68"/>
            <p:cNvSpPr txBox="1">
              <a:spLocks noChangeArrowheads="1"/>
            </p:cNvSpPr>
            <p:nvPr/>
          </p:nvSpPr>
          <p:spPr bwMode="auto">
            <a:xfrm>
              <a:off x="2227" y="2440"/>
              <a:ext cx="768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(-4)</a:t>
              </a:r>
            </a:p>
          </p:txBody>
        </p:sp>
      </p:grpSp>
      <p:sp>
        <p:nvSpPr>
          <p:cNvPr id="315398" name="Rectangle 6"/>
          <p:cNvSpPr>
            <a:spLocks noChangeArrowheads="1"/>
          </p:cNvSpPr>
          <p:nvPr/>
        </p:nvSpPr>
        <p:spPr bwMode="auto">
          <a:xfrm>
            <a:off x="6688138" y="48910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315399" name="Rectangle 7"/>
          <p:cNvSpPr>
            <a:spLocks noChangeArrowheads="1"/>
          </p:cNvSpPr>
          <p:nvPr/>
        </p:nvSpPr>
        <p:spPr bwMode="auto">
          <a:xfrm>
            <a:off x="6688138" y="46624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315400" name="Rectangle 8"/>
          <p:cNvSpPr>
            <a:spLocks noChangeArrowheads="1"/>
          </p:cNvSpPr>
          <p:nvPr/>
        </p:nvSpPr>
        <p:spPr bwMode="auto">
          <a:xfrm>
            <a:off x="6688138" y="44338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315401" name="Rectangle 9"/>
          <p:cNvSpPr>
            <a:spLocks noChangeArrowheads="1"/>
          </p:cNvSpPr>
          <p:nvPr/>
        </p:nvSpPr>
        <p:spPr bwMode="auto">
          <a:xfrm>
            <a:off x="6688138" y="42052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315402" name="Rectangle 10"/>
          <p:cNvSpPr>
            <a:spLocks noChangeArrowheads="1"/>
          </p:cNvSpPr>
          <p:nvPr/>
        </p:nvSpPr>
        <p:spPr bwMode="auto">
          <a:xfrm>
            <a:off x="6688138" y="39766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CH0</a:t>
            </a:r>
          </a:p>
        </p:txBody>
      </p:sp>
      <p:sp>
        <p:nvSpPr>
          <p:cNvPr id="315403" name="Text Box 11"/>
          <p:cNvSpPr txBox="1">
            <a:spLocks noChangeArrowheads="1"/>
          </p:cNvSpPr>
          <p:nvPr/>
        </p:nvSpPr>
        <p:spPr bwMode="auto">
          <a:xfrm>
            <a:off x="5697538" y="3944938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0x0B00</a:t>
            </a:r>
          </a:p>
        </p:txBody>
      </p:sp>
      <p:sp>
        <p:nvSpPr>
          <p:cNvPr id="315409" name="Text Box 17"/>
          <p:cNvSpPr txBox="1">
            <a:spLocks noChangeArrowheads="1"/>
          </p:cNvSpPr>
          <p:nvPr/>
        </p:nvSpPr>
        <p:spPr bwMode="auto">
          <a:xfrm>
            <a:off x="5697538" y="4173538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0x0B01</a:t>
            </a:r>
          </a:p>
        </p:txBody>
      </p:sp>
      <p:sp>
        <p:nvSpPr>
          <p:cNvPr id="315415" name="Text Box 23"/>
          <p:cNvSpPr txBox="1">
            <a:spLocks noChangeArrowheads="1"/>
          </p:cNvSpPr>
          <p:nvPr/>
        </p:nvSpPr>
        <p:spPr bwMode="auto">
          <a:xfrm>
            <a:off x="5697538" y="4402138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0x0B02</a:t>
            </a:r>
          </a:p>
        </p:txBody>
      </p:sp>
      <p:sp>
        <p:nvSpPr>
          <p:cNvPr id="315416" name="Text Box 24"/>
          <p:cNvSpPr txBox="1">
            <a:spLocks noChangeArrowheads="1"/>
          </p:cNvSpPr>
          <p:nvPr/>
        </p:nvSpPr>
        <p:spPr bwMode="auto">
          <a:xfrm>
            <a:off x="5340350" y="3487738"/>
            <a:ext cx="22399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u="sng" dirty="0" smtClean="0">
                <a:latin typeface="Arial" charset="0"/>
              </a:rPr>
              <a:t>ADCA Results</a:t>
            </a:r>
            <a:endParaRPr lang="en-US" sz="1600" b="0" u="sng" dirty="0">
              <a:latin typeface="Arial" charset="0"/>
            </a:endParaRPr>
          </a:p>
        </p:txBody>
      </p:sp>
      <p:sp>
        <p:nvSpPr>
          <p:cNvPr id="315417" name="Text Box 25"/>
          <p:cNvSpPr txBox="1">
            <a:spLocks noChangeArrowheads="1"/>
          </p:cNvSpPr>
          <p:nvPr/>
        </p:nvSpPr>
        <p:spPr bwMode="auto">
          <a:xfrm>
            <a:off x="7581900" y="2363788"/>
            <a:ext cx="13716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u="sng" dirty="0" smtClean="0">
                <a:latin typeface="Arial" charset="0"/>
              </a:rPr>
              <a:t>GS3 RAM</a:t>
            </a:r>
            <a:endParaRPr lang="en-US" sz="1600" b="0" u="sng" dirty="0">
              <a:latin typeface="Arial" charset="0"/>
            </a:endParaRPr>
          </a:p>
        </p:txBody>
      </p:sp>
      <p:sp>
        <p:nvSpPr>
          <p:cNvPr id="315418" name="Text Box 26"/>
          <p:cNvSpPr txBox="1">
            <a:spLocks noChangeArrowheads="1"/>
          </p:cNvSpPr>
          <p:nvPr/>
        </p:nvSpPr>
        <p:spPr bwMode="auto">
          <a:xfrm>
            <a:off x="7429500" y="27892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0xF000</a:t>
            </a:r>
          </a:p>
        </p:txBody>
      </p:sp>
      <p:sp>
        <p:nvSpPr>
          <p:cNvPr id="315419" name="Text Box 27"/>
          <p:cNvSpPr txBox="1">
            <a:spLocks noChangeArrowheads="1"/>
          </p:cNvSpPr>
          <p:nvPr/>
        </p:nvSpPr>
        <p:spPr bwMode="auto">
          <a:xfrm>
            <a:off x="7429500" y="34750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0xF003</a:t>
            </a:r>
          </a:p>
        </p:txBody>
      </p:sp>
      <p:sp>
        <p:nvSpPr>
          <p:cNvPr id="315420" name="Text Box 28"/>
          <p:cNvSpPr txBox="1">
            <a:spLocks noChangeArrowheads="1"/>
          </p:cNvSpPr>
          <p:nvPr/>
        </p:nvSpPr>
        <p:spPr bwMode="auto">
          <a:xfrm>
            <a:off x="7429500" y="41608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0xF006</a:t>
            </a:r>
          </a:p>
        </p:txBody>
      </p:sp>
      <p:sp>
        <p:nvSpPr>
          <p:cNvPr id="315421" name="Text Box 29"/>
          <p:cNvSpPr txBox="1">
            <a:spLocks noChangeArrowheads="1"/>
          </p:cNvSpPr>
          <p:nvPr/>
        </p:nvSpPr>
        <p:spPr bwMode="auto">
          <a:xfrm>
            <a:off x="7429500" y="48466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0xF009</a:t>
            </a:r>
          </a:p>
        </p:txBody>
      </p:sp>
      <p:sp>
        <p:nvSpPr>
          <p:cNvPr id="315422" name="Text Box 30"/>
          <p:cNvSpPr txBox="1">
            <a:spLocks noChangeArrowheads="1"/>
          </p:cNvSpPr>
          <p:nvPr/>
        </p:nvSpPr>
        <p:spPr bwMode="auto">
          <a:xfrm>
            <a:off x="7429500" y="55324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0xF00C</a:t>
            </a:r>
          </a:p>
        </p:txBody>
      </p:sp>
      <p:sp>
        <p:nvSpPr>
          <p:cNvPr id="315423" name="Rectangle 31"/>
          <p:cNvSpPr>
            <a:spLocks noChangeArrowheads="1"/>
          </p:cNvSpPr>
          <p:nvPr/>
        </p:nvSpPr>
        <p:spPr bwMode="auto">
          <a:xfrm>
            <a:off x="8420100" y="2820988"/>
            <a:ext cx="457200" cy="2286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CH0</a:t>
            </a:r>
          </a:p>
        </p:txBody>
      </p:sp>
      <p:sp>
        <p:nvSpPr>
          <p:cNvPr id="315424" name="Rectangle 32"/>
          <p:cNvSpPr>
            <a:spLocks noChangeArrowheads="1"/>
          </p:cNvSpPr>
          <p:nvPr/>
        </p:nvSpPr>
        <p:spPr bwMode="auto">
          <a:xfrm>
            <a:off x="8420100" y="3049588"/>
            <a:ext cx="457200" cy="2286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CH0</a:t>
            </a:r>
          </a:p>
        </p:txBody>
      </p:sp>
      <p:sp>
        <p:nvSpPr>
          <p:cNvPr id="315425" name="Rectangle 33"/>
          <p:cNvSpPr>
            <a:spLocks noChangeArrowheads="1"/>
          </p:cNvSpPr>
          <p:nvPr/>
        </p:nvSpPr>
        <p:spPr bwMode="auto">
          <a:xfrm>
            <a:off x="8420100" y="32781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CH0</a:t>
            </a:r>
          </a:p>
        </p:txBody>
      </p:sp>
      <p:sp>
        <p:nvSpPr>
          <p:cNvPr id="315426" name="Rectangle 34"/>
          <p:cNvSpPr>
            <a:spLocks noChangeArrowheads="1"/>
          </p:cNvSpPr>
          <p:nvPr/>
        </p:nvSpPr>
        <p:spPr bwMode="auto">
          <a:xfrm>
            <a:off x="8420100" y="39639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315427" name="Rectangle 35"/>
          <p:cNvSpPr>
            <a:spLocks noChangeArrowheads="1"/>
          </p:cNvSpPr>
          <p:nvPr/>
        </p:nvSpPr>
        <p:spPr bwMode="auto">
          <a:xfrm>
            <a:off x="8420100" y="3735388"/>
            <a:ext cx="457200" cy="2286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315428" name="Rectangle 36"/>
          <p:cNvSpPr>
            <a:spLocks noChangeArrowheads="1"/>
          </p:cNvSpPr>
          <p:nvPr/>
        </p:nvSpPr>
        <p:spPr bwMode="auto">
          <a:xfrm>
            <a:off x="8420100" y="3506788"/>
            <a:ext cx="457200" cy="2286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315429" name="Rectangle 37"/>
          <p:cNvSpPr>
            <a:spLocks noChangeArrowheads="1"/>
          </p:cNvSpPr>
          <p:nvPr/>
        </p:nvSpPr>
        <p:spPr bwMode="auto">
          <a:xfrm>
            <a:off x="8420100" y="4192588"/>
            <a:ext cx="457200" cy="2286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315430" name="Rectangle 38"/>
          <p:cNvSpPr>
            <a:spLocks noChangeArrowheads="1"/>
          </p:cNvSpPr>
          <p:nvPr/>
        </p:nvSpPr>
        <p:spPr bwMode="auto">
          <a:xfrm>
            <a:off x="8420100" y="4421188"/>
            <a:ext cx="457200" cy="2286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315431" name="Rectangle 39"/>
          <p:cNvSpPr>
            <a:spLocks noChangeArrowheads="1"/>
          </p:cNvSpPr>
          <p:nvPr/>
        </p:nvSpPr>
        <p:spPr bwMode="auto">
          <a:xfrm>
            <a:off x="8420100" y="46497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315432" name="Rectangle 40"/>
          <p:cNvSpPr>
            <a:spLocks noChangeArrowheads="1"/>
          </p:cNvSpPr>
          <p:nvPr/>
        </p:nvSpPr>
        <p:spPr bwMode="auto">
          <a:xfrm>
            <a:off x="8420100" y="53355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315433" name="Rectangle 41"/>
          <p:cNvSpPr>
            <a:spLocks noChangeArrowheads="1"/>
          </p:cNvSpPr>
          <p:nvPr/>
        </p:nvSpPr>
        <p:spPr bwMode="auto">
          <a:xfrm>
            <a:off x="8420100" y="5106988"/>
            <a:ext cx="457200" cy="2286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315434" name="Rectangle 42"/>
          <p:cNvSpPr>
            <a:spLocks noChangeArrowheads="1"/>
          </p:cNvSpPr>
          <p:nvPr/>
        </p:nvSpPr>
        <p:spPr bwMode="auto">
          <a:xfrm>
            <a:off x="8420100" y="4878388"/>
            <a:ext cx="457200" cy="2286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315435" name="Rectangle 43"/>
          <p:cNvSpPr>
            <a:spLocks noChangeArrowheads="1"/>
          </p:cNvSpPr>
          <p:nvPr/>
        </p:nvSpPr>
        <p:spPr bwMode="auto">
          <a:xfrm>
            <a:off x="8420100" y="5564188"/>
            <a:ext cx="457200" cy="22860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315436" name="Rectangle 44"/>
          <p:cNvSpPr>
            <a:spLocks noChangeArrowheads="1"/>
          </p:cNvSpPr>
          <p:nvPr/>
        </p:nvSpPr>
        <p:spPr bwMode="auto">
          <a:xfrm>
            <a:off x="8420100" y="5792788"/>
            <a:ext cx="457200" cy="228600"/>
          </a:xfrm>
          <a:prstGeom prst="rect">
            <a:avLst/>
          </a:prstGeom>
          <a:solidFill>
            <a:schemeClr val="accent4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315437" name="Rectangle 45"/>
          <p:cNvSpPr>
            <a:spLocks noChangeArrowheads="1"/>
          </p:cNvSpPr>
          <p:nvPr/>
        </p:nvSpPr>
        <p:spPr bwMode="auto">
          <a:xfrm>
            <a:off x="8420100" y="6021388"/>
            <a:ext cx="457200" cy="228600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315461" name="Text Box 69"/>
          <p:cNvSpPr txBox="1">
            <a:spLocks noChangeArrowheads="1"/>
          </p:cNvSpPr>
          <p:nvPr/>
        </p:nvSpPr>
        <p:spPr bwMode="auto">
          <a:xfrm>
            <a:off x="7429500" y="30178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0xF001</a:t>
            </a:r>
          </a:p>
        </p:txBody>
      </p:sp>
      <p:sp>
        <p:nvSpPr>
          <p:cNvPr id="315462" name="Text Box 70"/>
          <p:cNvSpPr txBox="1">
            <a:spLocks noChangeArrowheads="1"/>
          </p:cNvSpPr>
          <p:nvPr/>
        </p:nvSpPr>
        <p:spPr bwMode="auto">
          <a:xfrm>
            <a:off x="7429500" y="37036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0xF004</a:t>
            </a:r>
          </a:p>
        </p:txBody>
      </p:sp>
      <p:sp>
        <p:nvSpPr>
          <p:cNvPr id="315463" name="Text Box 71"/>
          <p:cNvSpPr txBox="1">
            <a:spLocks noChangeArrowheads="1"/>
          </p:cNvSpPr>
          <p:nvPr/>
        </p:nvSpPr>
        <p:spPr bwMode="auto">
          <a:xfrm>
            <a:off x="7429500" y="43894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0xF007</a:t>
            </a:r>
          </a:p>
        </p:txBody>
      </p:sp>
      <p:sp>
        <p:nvSpPr>
          <p:cNvPr id="315464" name="Text Box 72"/>
          <p:cNvSpPr txBox="1">
            <a:spLocks noChangeArrowheads="1"/>
          </p:cNvSpPr>
          <p:nvPr/>
        </p:nvSpPr>
        <p:spPr bwMode="auto">
          <a:xfrm>
            <a:off x="7429500" y="50752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0xF00A</a:t>
            </a:r>
          </a:p>
        </p:txBody>
      </p:sp>
      <p:sp>
        <p:nvSpPr>
          <p:cNvPr id="315465" name="Text Box 73"/>
          <p:cNvSpPr txBox="1">
            <a:spLocks noChangeArrowheads="1"/>
          </p:cNvSpPr>
          <p:nvPr/>
        </p:nvSpPr>
        <p:spPr bwMode="auto">
          <a:xfrm>
            <a:off x="7429500" y="57610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0xF00D</a:t>
            </a:r>
          </a:p>
        </p:txBody>
      </p:sp>
      <p:sp>
        <p:nvSpPr>
          <p:cNvPr id="315466" name="Text Box 74"/>
          <p:cNvSpPr txBox="1">
            <a:spLocks noChangeArrowheads="1"/>
          </p:cNvSpPr>
          <p:nvPr/>
        </p:nvSpPr>
        <p:spPr bwMode="auto">
          <a:xfrm>
            <a:off x="7429500" y="32464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0xF002</a:t>
            </a:r>
          </a:p>
        </p:txBody>
      </p:sp>
      <p:sp>
        <p:nvSpPr>
          <p:cNvPr id="315467" name="Text Box 75"/>
          <p:cNvSpPr txBox="1">
            <a:spLocks noChangeArrowheads="1"/>
          </p:cNvSpPr>
          <p:nvPr/>
        </p:nvSpPr>
        <p:spPr bwMode="auto">
          <a:xfrm>
            <a:off x="7429500" y="39322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0xF005</a:t>
            </a:r>
          </a:p>
        </p:txBody>
      </p:sp>
      <p:sp>
        <p:nvSpPr>
          <p:cNvPr id="315468" name="Text Box 76"/>
          <p:cNvSpPr txBox="1">
            <a:spLocks noChangeArrowheads="1"/>
          </p:cNvSpPr>
          <p:nvPr/>
        </p:nvSpPr>
        <p:spPr bwMode="auto">
          <a:xfrm>
            <a:off x="7429500" y="46180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0xF008</a:t>
            </a:r>
          </a:p>
        </p:txBody>
      </p:sp>
      <p:sp>
        <p:nvSpPr>
          <p:cNvPr id="315469" name="Text Box 77"/>
          <p:cNvSpPr txBox="1">
            <a:spLocks noChangeArrowheads="1"/>
          </p:cNvSpPr>
          <p:nvPr/>
        </p:nvSpPr>
        <p:spPr bwMode="auto">
          <a:xfrm>
            <a:off x="7429500" y="53038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0xF00B</a:t>
            </a:r>
          </a:p>
        </p:txBody>
      </p:sp>
      <p:sp>
        <p:nvSpPr>
          <p:cNvPr id="315470" name="Text Box 78"/>
          <p:cNvSpPr txBox="1">
            <a:spLocks noChangeArrowheads="1"/>
          </p:cNvSpPr>
          <p:nvPr/>
        </p:nvSpPr>
        <p:spPr bwMode="auto">
          <a:xfrm>
            <a:off x="7429500" y="5989638"/>
            <a:ext cx="947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0xF00E</a:t>
            </a:r>
          </a:p>
        </p:txBody>
      </p:sp>
      <p:sp>
        <p:nvSpPr>
          <p:cNvPr id="315471" name="Text Box 79"/>
          <p:cNvSpPr txBox="1">
            <a:spLocks noChangeArrowheads="1"/>
          </p:cNvSpPr>
          <p:nvPr/>
        </p:nvSpPr>
        <p:spPr bwMode="auto">
          <a:xfrm>
            <a:off x="5697538" y="4630738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0x0B03</a:t>
            </a:r>
          </a:p>
        </p:txBody>
      </p:sp>
      <p:sp>
        <p:nvSpPr>
          <p:cNvPr id="315472" name="Text Box 80"/>
          <p:cNvSpPr txBox="1">
            <a:spLocks noChangeArrowheads="1"/>
          </p:cNvSpPr>
          <p:nvPr/>
        </p:nvSpPr>
        <p:spPr bwMode="auto">
          <a:xfrm>
            <a:off x="5697538" y="4859338"/>
            <a:ext cx="9477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0x0B04</a:t>
            </a:r>
          </a:p>
        </p:txBody>
      </p:sp>
      <p:sp>
        <p:nvSpPr>
          <p:cNvPr id="315476" name="Text Box 84"/>
          <p:cNvSpPr txBox="1">
            <a:spLocks noChangeArrowheads="1"/>
          </p:cNvSpPr>
          <p:nvPr/>
        </p:nvSpPr>
        <p:spPr bwMode="auto">
          <a:xfrm>
            <a:off x="269875" y="658648"/>
            <a:ext cx="8526463" cy="3508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5000"/>
              </a:lnSpc>
            </a:pPr>
            <a:r>
              <a:rPr lang="en-US" sz="2000" i="1" u="sng" dirty="0">
                <a:latin typeface="Arial" charset="0"/>
              </a:rPr>
              <a:t>Objective</a:t>
            </a:r>
            <a:r>
              <a:rPr lang="en-US" sz="2000" i="1" dirty="0">
                <a:latin typeface="Arial" charset="0"/>
              </a:rPr>
              <a:t>: Bin 3 samples of 5 ADC channels, then interrupt the CPU</a:t>
            </a:r>
          </a:p>
        </p:txBody>
      </p:sp>
      <p:sp>
        <p:nvSpPr>
          <p:cNvPr id="315480" name="Text Box 88"/>
          <p:cNvSpPr txBox="1">
            <a:spLocks noChangeArrowheads="1"/>
          </p:cNvSpPr>
          <p:nvPr/>
        </p:nvSpPr>
        <p:spPr bwMode="auto">
          <a:xfrm>
            <a:off x="750888" y="1715225"/>
            <a:ext cx="58562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smtClean="0">
                <a:latin typeface="Arial" charset="0"/>
              </a:rPr>
              <a:t>SOC0 – SOC4 configured to CH0 – CH4, respectively,                      ADCA configured to re-trigger (continuous conversion)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315481" name="Text Box 89"/>
          <p:cNvSpPr txBox="1">
            <a:spLocks noChangeArrowheads="1"/>
          </p:cNvSpPr>
          <p:nvPr/>
        </p:nvSpPr>
        <p:spPr bwMode="auto">
          <a:xfrm>
            <a:off x="90488" y="1312815"/>
            <a:ext cx="1860550" cy="3111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u="sng">
                <a:latin typeface="Arial" charset="0"/>
              </a:rPr>
              <a:t>ADC Registers:</a:t>
            </a:r>
          </a:p>
        </p:txBody>
      </p:sp>
      <p:sp>
        <p:nvSpPr>
          <p:cNvPr id="315482" name="Text Box 90"/>
          <p:cNvSpPr txBox="1">
            <a:spLocks noChangeArrowheads="1"/>
          </p:cNvSpPr>
          <p:nvPr/>
        </p:nvSpPr>
        <p:spPr bwMode="auto">
          <a:xfrm>
            <a:off x="77788" y="2551113"/>
            <a:ext cx="1885950" cy="3111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u="sng">
                <a:latin typeface="Arial" charset="0"/>
              </a:rPr>
              <a:t>DMA Registers:</a:t>
            </a:r>
          </a:p>
        </p:txBody>
      </p:sp>
      <p:grpSp>
        <p:nvGrpSpPr>
          <p:cNvPr id="315500" name="Group 108"/>
          <p:cNvGrpSpPr>
            <a:grpSpLocks/>
          </p:cNvGrpSpPr>
          <p:nvPr/>
        </p:nvGrpSpPr>
        <p:grpSpPr bwMode="auto">
          <a:xfrm>
            <a:off x="2354263" y="4168775"/>
            <a:ext cx="3292475" cy="304800"/>
            <a:chOff x="1483" y="2632"/>
            <a:chExt cx="2074" cy="192"/>
          </a:xfrm>
        </p:grpSpPr>
        <p:sp>
          <p:nvSpPr>
            <p:cNvPr id="315456" name="Rectangle 64"/>
            <p:cNvSpPr>
              <a:spLocks noChangeArrowheads="1"/>
            </p:cNvSpPr>
            <p:nvPr/>
          </p:nvSpPr>
          <p:spPr bwMode="auto">
            <a:xfrm>
              <a:off x="1483" y="2676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0x0000F000</a:t>
              </a:r>
            </a:p>
          </p:txBody>
        </p:sp>
        <p:sp>
          <p:nvSpPr>
            <p:cNvPr id="315497" name="Text Box 105"/>
            <p:cNvSpPr txBox="1">
              <a:spLocks noChangeArrowheads="1"/>
            </p:cNvSpPr>
            <p:nvPr/>
          </p:nvSpPr>
          <p:spPr bwMode="auto">
            <a:xfrm>
              <a:off x="2227" y="2632"/>
              <a:ext cx="133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starting address**</a:t>
              </a:r>
            </a:p>
          </p:txBody>
        </p:sp>
      </p:grpSp>
      <p:sp>
        <p:nvSpPr>
          <p:cNvPr id="315499" name="Rectangle 107"/>
          <p:cNvSpPr>
            <a:spLocks noChangeArrowheads="1"/>
          </p:cNvSpPr>
          <p:nvPr/>
        </p:nvSpPr>
        <p:spPr bwMode="auto">
          <a:xfrm>
            <a:off x="268288" y="6392863"/>
            <a:ext cx="5456237" cy="2619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b="0">
                <a:latin typeface="Arial" charset="0"/>
              </a:rPr>
              <a:t>** Typically use a relocatable symbol in your code, not a hard value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2351" name="AutoShape 575"/>
          <p:cNvCxnSpPr>
            <a:cxnSpLocks noChangeShapeType="1"/>
            <a:stCxn id="257" idx="3"/>
            <a:endCxn id="331978" idx="1"/>
          </p:cNvCxnSpPr>
          <p:nvPr/>
        </p:nvCxnSpPr>
        <p:spPr bwMode="auto">
          <a:xfrm flipV="1">
            <a:off x="2920585" y="2184400"/>
            <a:ext cx="2765840" cy="89104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cxnSp>
        <p:nvCxnSpPr>
          <p:cNvPr id="332355" name="AutoShape 579"/>
          <p:cNvCxnSpPr>
            <a:cxnSpLocks noChangeShapeType="1"/>
            <a:stCxn id="257" idx="3"/>
            <a:endCxn id="331979" idx="1"/>
          </p:cNvCxnSpPr>
          <p:nvPr/>
        </p:nvCxnSpPr>
        <p:spPr bwMode="auto">
          <a:xfrm flipV="1">
            <a:off x="2920585" y="2222500"/>
            <a:ext cx="2765840" cy="51004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cxnSp>
        <p:nvCxnSpPr>
          <p:cNvPr id="332385" name="AutoShape 609"/>
          <p:cNvCxnSpPr>
            <a:cxnSpLocks noChangeShapeType="1"/>
            <a:stCxn id="257" idx="3"/>
            <a:endCxn id="332000" idx="1"/>
          </p:cNvCxnSpPr>
          <p:nvPr/>
        </p:nvCxnSpPr>
        <p:spPr bwMode="auto">
          <a:xfrm>
            <a:off x="2920585" y="2273504"/>
            <a:ext cx="2765840" cy="755446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332467" name="Rectangle 691"/>
          <p:cNvSpPr>
            <a:spLocks noChangeArrowheads="1"/>
          </p:cNvSpPr>
          <p:nvPr/>
        </p:nvSpPr>
        <p:spPr bwMode="auto">
          <a:xfrm>
            <a:off x="2766965" y="1777585"/>
            <a:ext cx="3033712" cy="2573337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7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Ping-Pong Buffer Example</a:t>
            </a:r>
          </a:p>
        </p:txBody>
      </p:sp>
      <p:sp>
        <p:nvSpPr>
          <p:cNvPr id="331880" name="Text Box 104"/>
          <p:cNvSpPr txBox="1">
            <a:spLocks noChangeArrowheads="1"/>
          </p:cNvSpPr>
          <p:nvPr/>
        </p:nvSpPr>
        <p:spPr bwMode="auto">
          <a:xfrm>
            <a:off x="731499" y="1739900"/>
            <a:ext cx="264994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u="sng" dirty="0" smtClean="0">
                <a:latin typeface="Arial" charset="0"/>
              </a:rPr>
              <a:t>ADCA Result Register </a:t>
            </a:r>
            <a:endParaRPr lang="en-US" sz="1800" b="0" u="sng" dirty="0">
              <a:latin typeface="Arial" charset="0"/>
            </a:endParaRPr>
          </a:p>
        </p:txBody>
      </p:sp>
      <p:sp>
        <p:nvSpPr>
          <p:cNvPr id="331978" name="Rectangle 202"/>
          <p:cNvSpPr>
            <a:spLocks noChangeArrowheads="1"/>
          </p:cNvSpPr>
          <p:nvPr/>
        </p:nvSpPr>
        <p:spPr bwMode="auto">
          <a:xfrm>
            <a:off x="5686425" y="21653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79" name="Rectangle 203"/>
          <p:cNvSpPr>
            <a:spLocks noChangeArrowheads="1"/>
          </p:cNvSpPr>
          <p:nvPr/>
        </p:nvSpPr>
        <p:spPr bwMode="auto">
          <a:xfrm>
            <a:off x="5686425" y="22034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0" name="Rectangle 204"/>
          <p:cNvSpPr>
            <a:spLocks noChangeArrowheads="1"/>
          </p:cNvSpPr>
          <p:nvPr/>
        </p:nvSpPr>
        <p:spPr bwMode="auto">
          <a:xfrm>
            <a:off x="5686425" y="22415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1" name="Rectangle 205"/>
          <p:cNvSpPr>
            <a:spLocks noChangeArrowheads="1"/>
          </p:cNvSpPr>
          <p:nvPr/>
        </p:nvSpPr>
        <p:spPr bwMode="auto">
          <a:xfrm>
            <a:off x="5686425" y="22796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2" name="Rectangle 206"/>
          <p:cNvSpPr>
            <a:spLocks noChangeArrowheads="1"/>
          </p:cNvSpPr>
          <p:nvPr/>
        </p:nvSpPr>
        <p:spPr bwMode="auto">
          <a:xfrm>
            <a:off x="5686425" y="23193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3" name="Rectangle 207"/>
          <p:cNvSpPr>
            <a:spLocks noChangeArrowheads="1"/>
          </p:cNvSpPr>
          <p:nvPr/>
        </p:nvSpPr>
        <p:spPr bwMode="auto">
          <a:xfrm>
            <a:off x="5686425" y="23574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4" name="Rectangle 208"/>
          <p:cNvSpPr>
            <a:spLocks noChangeArrowheads="1"/>
          </p:cNvSpPr>
          <p:nvPr/>
        </p:nvSpPr>
        <p:spPr bwMode="auto">
          <a:xfrm>
            <a:off x="5686425" y="23955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5" name="Rectangle 209"/>
          <p:cNvSpPr>
            <a:spLocks noChangeArrowheads="1"/>
          </p:cNvSpPr>
          <p:nvPr/>
        </p:nvSpPr>
        <p:spPr bwMode="auto">
          <a:xfrm>
            <a:off x="5686425" y="24336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6" name="Rectangle 210"/>
          <p:cNvSpPr>
            <a:spLocks noChangeArrowheads="1"/>
          </p:cNvSpPr>
          <p:nvPr/>
        </p:nvSpPr>
        <p:spPr bwMode="auto">
          <a:xfrm>
            <a:off x="5686425" y="24733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7" name="Rectangle 211"/>
          <p:cNvSpPr>
            <a:spLocks noChangeArrowheads="1"/>
          </p:cNvSpPr>
          <p:nvPr/>
        </p:nvSpPr>
        <p:spPr bwMode="auto">
          <a:xfrm>
            <a:off x="5686425" y="25114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8" name="Rectangle 212"/>
          <p:cNvSpPr>
            <a:spLocks noChangeArrowheads="1"/>
          </p:cNvSpPr>
          <p:nvPr/>
        </p:nvSpPr>
        <p:spPr bwMode="auto">
          <a:xfrm>
            <a:off x="5686425" y="25495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89" name="Rectangle 213"/>
          <p:cNvSpPr>
            <a:spLocks noChangeArrowheads="1"/>
          </p:cNvSpPr>
          <p:nvPr/>
        </p:nvSpPr>
        <p:spPr bwMode="auto">
          <a:xfrm>
            <a:off x="5686425" y="25876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0" name="Rectangle 214"/>
          <p:cNvSpPr>
            <a:spLocks noChangeArrowheads="1"/>
          </p:cNvSpPr>
          <p:nvPr/>
        </p:nvSpPr>
        <p:spPr bwMode="auto">
          <a:xfrm>
            <a:off x="5686425" y="26273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1" name="Rectangle 215"/>
          <p:cNvSpPr>
            <a:spLocks noChangeArrowheads="1"/>
          </p:cNvSpPr>
          <p:nvPr/>
        </p:nvSpPr>
        <p:spPr bwMode="auto">
          <a:xfrm>
            <a:off x="5686425" y="26654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2" name="Rectangle 216"/>
          <p:cNvSpPr>
            <a:spLocks noChangeArrowheads="1"/>
          </p:cNvSpPr>
          <p:nvPr/>
        </p:nvSpPr>
        <p:spPr bwMode="auto">
          <a:xfrm>
            <a:off x="5686425" y="27035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3" name="Rectangle 217"/>
          <p:cNvSpPr>
            <a:spLocks noChangeArrowheads="1"/>
          </p:cNvSpPr>
          <p:nvPr/>
        </p:nvSpPr>
        <p:spPr bwMode="auto">
          <a:xfrm>
            <a:off x="5686425" y="27416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4" name="Rectangle 218"/>
          <p:cNvSpPr>
            <a:spLocks noChangeArrowheads="1"/>
          </p:cNvSpPr>
          <p:nvPr/>
        </p:nvSpPr>
        <p:spPr bwMode="auto">
          <a:xfrm>
            <a:off x="5686425" y="27797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5" name="Rectangle 219"/>
          <p:cNvSpPr>
            <a:spLocks noChangeArrowheads="1"/>
          </p:cNvSpPr>
          <p:nvPr/>
        </p:nvSpPr>
        <p:spPr bwMode="auto">
          <a:xfrm>
            <a:off x="5686425" y="28178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6" name="Rectangle 220"/>
          <p:cNvSpPr>
            <a:spLocks noChangeArrowheads="1"/>
          </p:cNvSpPr>
          <p:nvPr/>
        </p:nvSpPr>
        <p:spPr bwMode="auto">
          <a:xfrm>
            <a:off x="5686425" y="28559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7" name="Rectangle 221"/>
          <p:cNvSpPr>
            <a:spLocks noChangeArrowheads="1"/>
          </p:cNvSpPr>
          <p:nvPr/>
        </p:nvSpPr>
        <p:spPr bwMode="auto">
          <a:xfrm>
            <a:off x="5686425" y="28940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8" name="Rectangle 222"/>
          <p:cNvSpPr>
            <a:spLocks noChangeArrowheads="1"/>
          </p:cNvSpPr>
          <p:nvPr/>
        </p:nvSpPr>
        <p:spPr bwMode="auto">
          <a:xfrm>
            <a:off x="5686425" y="29337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999" name="Rectangle 223"/>
          <p:cNvSpPr>
            <a:spLocks noChangeArrowheads="1"/>
          </p:cNvSpPr>
          <p:nvPr/>
        </p:nvSpPr>
        <p:spPr bwMode="auto">
          <a:xfrm>
            <a:off x="5686425" y="29718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0" name="Rectangle 224"/>
          <p:cNvSpPr>
            <a:spLocks noChangeArrowheads="1"/>
          </p:cNvSpPr>
          <p:nvPr/>
        </p:nvSpPr>
        <p:spPr bwMode="auto">
          <a:xfrm>
            <a:off x="5686425" y="30099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1" name="Rectangle 225"/>
          <p:cNvSpPr>
            <a:spLocks noChangeArrowheads="1"/>
          </p:cNvSpPr>
          <p:nvPr/>
        </p:nvSpPr>
        <p:spPr bwMode="auto">
          <a:xfrm>
            <a:off x="5686425" y="30480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2" name="Rectangle 226"/>
          <p:cNvSpPr>
            <a:spLocks noChangeArrowheads="1"/>
          </p:cNvSpPr>
          <p:nvPr/>
        </p:nvSpPr>
        <p:spPr bwMode="auto">
          <a:xfrm>
            <a:off x="5686425" y="308768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3" name="Rectangle 227"/>
          <p:cNvSpPr>
            <a:spLocks noChangeArrowheads="1"/>
          </p:cNvSpPr>
          <p:nvPr/>
        </p:nvSpPr>
        <p:spPr bwMode="auto">
          <a:xfrm>
            <a:off x="5686425" y="312578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4" name="Rectangle 228"/>
          <p:cNvSpPr>
            <a:spLocks noChangeArrowheads="1"/>
          </p:cNvSpPr>
          <p:nvPr/>
        </p:nvSpPr>
        <p:spPr bwMode="auto">
          <a:xfrm>
            <a:off x="5686425" y="316388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5" name="Rectangle 229"/>
          <p:cNvSpPr>
            <a:spLocks noChangeArrowheads="1"/>
          </p:cNvSpPr>
          <p:nvPr/>
        </p:nvSpPr>
        <p:spPr bwMode="auto">
          <a:xfrm>
            <a:off x="5686425" y="320198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6" name="Rectangle 230"/>
          <p:cNvSpPr>
            <a:spLocks noChangeArrowheads="1"/>
          </p:cNvSpPr>
          <p:nvPr/>
        </p:nvSpPr>
        <p:spPr bwMode="auto">
          <a:xfrm>
            <a:off x="5686425" y="32416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7" name="Rectangle 231"/>
          <p:cNvSpPr>
            <a:spLocks noChangeArrowheads="1"/>
          </p:cNvSpPr>
          <p:nvPr/>
        </p:nvSpPr>
        <p:spPr bwMode="auto">
          <a:xfrm>
            <a:off x="5686425" y="32797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8" name="Rectangle 232"/>
          <p:cNvSpPr>
            <a:spLocks noChangeArrowheads="1"/>
          </p:cNvSpPr>
          <p:nvPr/>
        </p:nvSpPr>
        <p:spPr bwMode="auto">
          <a:xfrm>
            <a:off x="5686425" y="33178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09" name="Rectangle 233"/>
          <p:cNvSpPr>
            <a:spLocks noChangeArrowheads="1"/>
          </p:cNvSpPr>
          <p:nvPr/>
        </p:nvSpPr>
        <p:spPr bwMode="auto">
          <a:xfrm>
            <a:off x="5686425" y="33559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0" name="Rectangle 234"/>
          <p:cNvSpPr>
            <a:spLocks noChangeArrowheads="1"/>
          </p:cNvSpPr>
          <p:nvPr/>
        </p:nvSpPr>
        <p:spPr bwMode="auto">
          <a:xfrm>
            <a:off x="5686425" y="33940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1" name="Rectangle 235"/>
          <p:cNvSpPr>
            <a:spLocks noChangeArrowheads="1"/>
          </p:cNvSpPr>
          <p:nvPr/>
        </p:nvSpPr>
        <p:spPr bwMode="auto">
          <a:xfrm>
            <a:off x="5686425" y="34321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2" name="Rectangle 236"/>
          <p:cNvSpPr>
            <a:spLocks noChangeArrowheads="1"/>
          </p:cNvSpPr>
          <p:nvPr/>
        </p:nvSpPr>
        <p:spPr bwMode="auto">
          <a:xfrm>
            <a:off x="5686425" y="34702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3" name="Rectangle 237"/>
          <p:cNvSpPr>
            <a:spLocks noChangeArrowheads="1"/>
          </p:cNvSpPr>
          <p:nvPr/>
        </p:nvSpPr>
        <p:spPr bwMode="auto">
          <a:xfrm>
            <a:off x="5686425" y="35083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4" name="Rectangle 238"/>
          <p:cNvSpPr>
            <a:spLocks noChangeArrowheads="1"/>
          </p:cNvSpPr>
          <p:nvPr/>
        </p:nvSpPr>
        <p:spPr bwMode="auto">
          <a:xfrm>
            <a:off x="5686425" y="35480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5" name="Rectangle 239"/>
          <p:cNvSpPr>
            <a:spLocks noChangeArrowheads="1"/>
          </p:cNvSpPr>
          <p:nvPr/>
        </p:nvSpPr>
        <p:spPr bwMode="auto">
          <a:xfrm>
            <a:off x="5686425" y="35861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6" name="Rectangle 240"/>
          <p:cNvSpPr>
            <a:spLocks noChangeArrowheads="1"/>
          </p:cNvSpPr>
          <p:nvPr/>
        </p:nvSpPr>
        <p:spPr bwMode="auto">
          <a:xfrm>
            <a:off x="5686425" y="36242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7" name="Rectangle 241"/>
          <p:cNvSpPr>
            <a:spLocks noChangeArrowheads="1"/>
          </p:cNvSpPr>
          <p:nvPr/>
        </p:nvSpPr>
        <p:spPr bwMode="auto">
          <a:xfrm>
            <a:off x="5686425" y="36623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8" name="Rectangle 242"/>
          <p:cNvSpPr>
            <a:spLocks noChangeArrowheads="1"/>
          </p:cNvSpPr>
          <p:nvPr/>
        </p:nvSpPr>
        <p:spPr bwMode="auto">
          <a:xfrm>
            <a:off x="5686425" y="37020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19" name="Rectangle 243"/>
          <p:cNvSpPr>
            <a:spLocks noChangeArrowheads="1"/>
          </p:cNvSpPr>
          <p:nvPr/>
        </p:nvSpPr>
        <p:spPr bwMode="auto">
          <a:xfrm>
            <a:off x="5686425" y="37401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0" name="Rectangle 244"/>
          <p:cNvSpPr>
            <a:spLocks noChangeArrowheads="1"/>
          </p:cNvSpPr>
          <p:nvPr/>
        </p:nvSpPr>
        <p:spPr bwMode="auto">
          <a:xfrm>
            <a:off x="5686425" y="37782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1" name="Rectangle 245"/>
          <p:cNvSpPr>
            <a:spLocks noChangeArrowheads="1"/>
          </p:cNvSpPr>
          <p:nvPr/>
        </p:nvSpPr>
        <p:spPr bwMode="auto">
          <a:xfrm>
            <a:off x="5686425" y="38163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2" name="Rectangle 246"/>
          <p:cNvSpPr>
            <a:spLocks noChangeArrowheads="1"/>
          </p:cNvSpPr>
          <p:nvPr/>
        </p:nvSpPr>
        <p:spPr bwMode="auto">
          <a:xfrm>
            <a:off x="5686425" y="38560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3" name="Rectangle 247"/>
          <p:cNvSpPr>
            <a:spLocks noChangeArrowheads="1"/>
          </p:cNvSpPr>
          <p:nvPr/>
        </p:nvSpPr>
        <p:spPr bwMode="auto">
          <a:xfrm>
            <a:off x="5686425" y="38941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4" name="Rectangle 248"/>
          <p:cNvSpPr>
            <a:spLocks noChangeArrowheads="1"/>
          </p:cNvSpPr>
          <p:nvPr/>
        </p:nvSpPr>
        <p:spPr bwMode="auto">
          <a:xfrm>
            <a:off x="5686425" y="39322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5" name="Rectangle 249"/>
          <p:cNvSpPr>
            <a:spLocks noChangeArrowheads="1"/>
          </p:cNvSpPr>
          <p:nvPr/>
        </p:nvSpPr>
        <p:spPr bwMode="auto">
          <a:xfrm>
            <a:off x="5686425" y="39703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7" name="Rectangle 251"/>
          <p:cNvSpPr>
            <a:spLocks noChangeArrowheads="1"/>
          </p:cNvSpPr>
          <p:nvPr/>
        </p:nvSpPr>
        <p:spPr bwMode="auto">
          <a:xfrm>
            <a:off x="5686425" y="40084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8" name="Rectangle 252"/>
          <p:cNvSpPr>
            <a:spLocks noChangeArrowheads="1"/>
          </p:cNvSpPr>
          <p:nvPr/>
        </p:nvSpPr>
        <p:spPr bwMode="auto">
          <a:xfrm>
            <a:off x="5686425" y="40465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29" name="Rectangle 253"/>
          <p:cNvSpPr>
            <a:spLocks noChangeArrowheads="1"/>
          </p:cNvSpPr>
          <p:nvPr/>
        </p:nvSpPr>
        <p:spPr bwMode="auto">
          <a:xfrm>
            <a:off x="5686425" y="40846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0" name="Rectangle 254"/>
          <p:cNvSpPr>
            <a:spLocks noChangeArrowheads="1"/>
          </p:cNvSpPr>
          <p:nvPr/>
        </p:nvSpPr>
        <p:spPr bwMode="auto">
          <a:xfrm>
            <a:off x="5686425" y="41227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1" name="Rectangle 255"/>
          <p:cNvSpPr>
            <a:spLocks noChangeArrowheads="1"/>
          </p:cNvSpPr>
          <p:nvPr/>
        </p:nvSpPr>
        <p:spPr bwMode="auto">
          <a:xfrm>
            <a:off x="5686425" y="41624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2" name="Rectangle 256"/>
          <p:cNvSpPr>
            <a:spLocks noChangeArrowheads="1"/>
          </p:cNvSpPr>
          <p:nvPr/>
        </p:nvSpPr>
        <p:spPr bwMode="auto">
          <a:xfrm>
            <a:off x="5686425" y="42005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3" name="Rectangle 257"/>
          <p:cNvSpPr>
            <a:spLocks noChangeArrowheads="1"/>
          </p:cNvSpPr>
          <p:nvPr/>
        </p:nvSpPr>
        <p:spPr bwMode="auto">
          <a:xfrm>
            <a:off x="5686425" y="42386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4" name="Rectangle 258"/>
          <p:cNvSpPr>
            <a:spLocks noChangeArrowheads="1"/>
          </p:cNvSpPr>
          <p:nvPr/>
        </p:nvSpPr>
        <p:spPr bwMode="auto">
          <a:xfrm>
            <a:off x="5686425" y="42767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5" name="Rectangle 259"/>
          <p:cNvSpPr>
            <a:spLocks noChangeArrowheads="1"/>
          </p:cNvSpPr>
          <p:nvPr/>
        </p:nvSpPr>
        <p:spPr bwMode="auto">
          <a:xfrm>
            <a:off x="5686425" y="43164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6" name="Rectangle 260"/>
          <p:cNvSpPr>
            <a:spLocks noChangeArrowheads="1"/>
          </p:cNvSpPr>
          <p:nvPr/>
        </p:nvSpPr>
        <p:spPr bwMode="auto">
          <a:xfrm>
            <a:off x="5686425" y="43545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7" name="Rectangle 261"/>
          <p:cNvSpPr>
            <a:spLocks noChangeArrowheads="1"/>
          </p:cNvSpPr>
          <p:nvPr/>
        </p:nvSpPr>
        <p:spPr bwMode="auto">
          <a:xfrm>
            <a:off x="5686425" y="43926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8" name="Rectangle 262"/>
          <p:cNvSpPr>
            <a:spLocks noChangeArrowheads="1"/>
          </p:cNvSpPr>
          <p:nvPr/>
        </p:nvSpPr>
        <p:spPr bwMode="auto">
          <a:xfrm>
            <a:off x="5686425" y="443071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39" name="Rectangle 263"/>
          <p:cNvSpPr>
            <a:spLocks noChangeArrowheads="1"/>
          </p:cNvSpPr>
          <p:nvPr/>
        </p:nvSpPr>
        <p:spPr bwMode="auto">
          <a:xfrm>
            <a:off x="5686425" y="44704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0" name="Rectangle 264"/>
          <p:cNvSpPr>
            <a:spLocks noChangeArrowheads="1"/>
          </p:cNvSpPr>
          <p:nvPr/>
        </p:nvSpPr>
        <p:spPr bwMode="auto">
          <a:xfrm>
            <a:off x="5686425" y="45085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1" name="Rectangle 265"/>
          <p:cNvSpPr>
            <a:spLocks noChangeArrowheads="1"/>
          </p:cNvSpPr>
          <p:nvPr/>
        </p:nvSpPr>
        <p:spPr bwMode="auto">
          <a:xfrm>
            <a:off x="5686425" y="45466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2" name="Rectangle 266"/>
          <p:cNvSpPr>
            <a:spLocks noChangeArrowheads="1"/>
          </p:cNvSpPr>
          <p:nvPr/>
        </p:nvSpPr>
        <p:spPr bwMode="auto">
          <a:xfrm>
            <a:off x="5686425" y="45847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3" name="Rectangle 267"/>
          <p:cNvSpPr>
            <a:spLocks noChangeArrowheads="1"/>
          </p:cNvSpPr>
          <p:nvPr/>
        </p:nvSpPr>
        <p:spPr bwMode="auto">
          <a:xfrm>
            <a:off x="5686425" y="46228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4" name="Rectangle 268"/>
          <p:cNvSpPr>
            <a:spLocks noChangeArrowheads="1"/>
          </p:cNvSpPr>
          <p:nvPr/>
        </p:nvSpPr>
        <p:spPr bwMode="auto">
          <a:xfrm>
            <a:off x="5686425" y="46609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5" name="Rectangle 269"/>
          <p:cNvSpPr>
            <a:spLocks noChangeArrowheads="1"/>
          </p:cNvSpPr>
          <p:nvPr/>
        </p:nvSpPr>
        <p:spPr bwMode="auto">
          <a:xfrm>
            <a:off x="5686425" y="46990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6" name="Rectangle 270"/>
          <p:cNvSpPr>
            <a:spLocks noChangeArrowheads="1"/>
          </p:cNvSpPr>
          <p:nvPr/>
        </p:nvSpPr>
        <p:spPr bwMode="auto">
          <a:xfrm>
            <a:off x="5686425" y="473710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7" name="Rectangle 271"/>
          <p:cNvSpPr>
            <a:spLocks noChangeArrowheads="1"/>
          </p:cNvSpPr>
          <p:nvPr/>
        </p:nvSpPr>
        <p:spPr bwMode="auto">
          <a:xfrm>
            <a:off x="5686425" y="477678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8" name="Rectangle 272"/>
          <p:cNvSpPr>
            <a:spLocks noChangeArrowheads="1"/>
          </p:cNvSpPr>
          <p:nvPr/>
        </p:nvSpPr>
        <p:spPr bwMode="auto">
          <a:xfrm>
            <a:off x="5686425" y="481488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49" name="Rectangle 273"/>
          <p:cNvSpPr>
            <a:spLocks noChangeArrowheads="1"/>
          </p:cNvSpPr>
          <p:nvPr/>
        </p:nvSpPr>
        <p:spPr bwMode="auto">
          <a:xfrm>
            <a:off x="5686425" y="485298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0" name="Rectangle 274"/>
          <p:cNvSpPr>
            <a:spLocks noChangeArrowheads="1"/>
          </p:cNvSpPr>
          <p:nvPr/>
        </p:nvSpPr>
        <p:spPr bwMode="auto">
          <a:xfrm>
            <a:off x="5686425" y="489108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1" name="Rectangle 275"/>
          <p:cNvSpPr>
            <a:spLocks noChangeArrowheads="1"/>
          </p:cNvSpPr>
          <p:nvPr/>
        </p:nvSpPr>
        <p:spPr bwMode="auto">
          <a:xfrm>
            <a:off x="5686425" y="49307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2" name="Rectangle 276"/>
          <p:cNvSpPr>
            <a:spLocks noChangeArrowheads="1"/>
          </p:cNvSpPr>
          <p:nvPr/>
        </p:nvSpPr>
        <p:spPr bwMode="auto">
          <a:xfrm>
            <a:off x="5686425" y="49688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3" name="Rectangle 277"/>
          <p:cNvSpPr>
            <a:spLocks noChangeArrowheads="1"/>
          </p:cNvSpPr>
          <p:nvPr/>
        </p:nvSpPr>
        <p:spPr bwMode="auto">
          <a:xfrm>
            <a:off x="5686425" y="50069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4" name="Rectangle 278"/>
          <p:cNvSpPr>
            <a:spLocks noChangeArrowheads="1"/>
          </p:cNvSpPr>
          <p:nvPr/>
        </p:nvSpPr>
        <p:spPr bwMode="auto">
          <a:xfrm>
            <a:off x="5686425" y="504507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5" name="Rectangle 279"/>
          <p:cNvSpPr>
            <a:spLocks noChangeArrowheads="1"/>
          </p:cNvSpPr>
          <p:nvPr/>
        </p:nvSpPr>
        <p:spPr bwMode="auto">
          <a:xfrm>
            <a:off x="5686425" y="50847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6" name="Rectangle 280"/>
          <p:cNvSpPr>
            <a:spLocks noChangeArrowheads="1"/>
          </p:cNvSpPr>
          <p:nvPr/>
        </p:nvSpPr>
        <p:spPr bwMode="auto">
          <a:xfrm>
            <a:off x="5686425" y="51228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7" name="Rectangle 281"/>
          <p:cNvSpPr>
            <a:spLocks noChangeArrowheads="1"/>
          </p:cNvSpPr>
          <p:nvPr/>
        </p:nvSpPr>
        <p:spPr bwMode="auto">
          <a:xfrm>
            <a:off x="5686425" y="51609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8" name="Rectangle 282"/>
          <p:cNvSpPr>
            <a:spLocks noChangeArrowheads="1"/>
          </p:cNvSpPr>
          <p:nvPr/>
        </p:nvSpPr>
        <p:spPr bwMode="auto">
          <a:xfrm>
            <a:off x="5686425" y="51990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59" name="Rectangle 283"/>
          <p:cNvSpPr>
            <a:spLocks noChangeArrowheads="1"/>
          </p:cNvSpPr>
          <p:nvPr/>
        </p:nvSpPr>
        <p:spPr bwMode="auto">
          <a:xfrm>
            <a:off x="5686425" y="52371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0" name="Rectangle 284"/>
          <p:cNvSpPr>
            <a:spLocks noChangeArrowheads="1"/>
          </p:cNvSpPr>
          <p:nvPr/>
        </p:nvSpPr>
        <p:spPr bwMode="auto">
          <a:xfrm>
            <a:off x="5686425" y="52752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1" name="Rectangle 285"/>
          <p:cNvSpPr>
            <a:spLocks noChangeArrowheads="1"/>
          </p:cNvSpPr>
          <p:nvPr/>
        </p:nvSpPr>
        <p:spPr bwMode="auto">
          <a:xfrm>
            <a:off x="5686425" y="53133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2" name="Rectangle 286"/>
          <p:cNvSpPr>
            <a:spLocks noChangeArrowheads="1"/>
          </p:cNvSpPr>
          <p:nvPr/>
        </p:nvSpPr>
        <p:spPr bwMode="auto">
          <a:xfrm>
            <a:off x="5686425" y="5351463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3" name="Rectangle 287"/>
          <p:cNvSpPr>
            <a:spLocks noChangeArrowheads="1"/>
          </p:cNvSpPr>
          <p:nvPr/>
        </p:nvSpPr>
        <p:spPr bwMode="auto">
          <a:xfrm>
            <a:off x="5686425" y="53911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4" name="Rectangle 288"/>
          <p:cNvSpPr>
            <a:spLocks noChangeArrowheads="1"/>
          </p:cNvSpPr>
          <p:nvPr/>
        </p:nvSpPr>
        <p:spPr bwMode="auto">
          <a:xfrm>
            <a:off x="5686425" y="54292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5" name="Rectangle 289"/>
          <p:cNvSpPr>
            <a:spLocks noChangeArrowheads="1"/>
          </p:cNvSpPr>
          <p:nvPr/>
        </p:nvSpPr>
        <p:spPr bwMode="auto">
          <a:xfrm>
            <a:off x="5686425" y="54673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6" name="Rectangle 290"/>
          <p:cNvSpPr>
            <a:spLocks noChangeArrowheads="1"/>
          </p:cNvSpPr>
          <p:nvPr/>
        </p:nvSpPr>
        <p:spPr bwMode="auto">
          <a:xfrm>
            <a:off x="5686425" y="5505450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7" name="Rectangle 291"/>
          <p:cNvSpPr>
            <a:spLocks noChangeArrowheads="1"/>
          </p:cNvSpPr>
          <p:nvPr/>
        </p:nvSpPr>
        <p:spPr bwMode="auto">
          <a:xfrm>
            <a:off x="5686425" y="55451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8" name="Rectangle 292"/>
          <p:cNvSpPr>
            <a:spLocks noChangeArrowheads="1"/>
          </p:cNvSpPr>
          <p:nvPr/>
        </p:nvSpPr>
        <p:spPr bwMode="auto">
          <a:xfrm>
            <a:off x="5686425" y="55832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69" name="Rectangle 293"/>
          <p:cNvSpPr>
            <a:spLocks noChangeArrowheads="1"/>
          </p:cNvSpPr>
          <p:nvPr/>
        </p:nvSpPr>
        <p:spPr bwMode="auto">
          <a:xfrm>
            <a:off x="5686425" y="56213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70" name="Rectangle 294"/>
          <p:cNvSpPr>
            <a:spLocks noChangeArrowheads="1"/>
          </p:cNvSpPr>
          <p:nvPr/>
        </p:nvSpPr>
        <p:spPr bwMode="auto">
          <a:xfrm>
            <a:off x="5686425" y="5659438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71" name="Rectangle 295"/>
          <p:cNvSpPr>
            <a:spLocks noChangeArrowheads="1"/>
          </p:cNvSpPr>
          <p:nvPr/>
        </p:nvSpPr>
        <p:spPr bwMode="auto">
          <a:xfrm>
            <a:off x="5686425" y="56991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72" name="Rectangle 296"/>
          <p:cNvSpPr>
            <a:spLocks noChangeArrowheads="1"/>
          </p:cNvSpPr>
          <p:nvPr/>
        </p:nvSpPr>
        <p:spPr bwMode="auto">
          <a:xfrm>
            <a:off x="5686425" y="57372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73" name="Rectangle 297"/>
          <p:cNvSpPr>
            <a:spLocks noChangeArrowheads="1"/>
          </p:cNvSpPr>
          <p:nvPr/>
        </p:nvSpPr>
        <p:spPr bwMode="auto">
          <a:xfrm>
            <a:off x="5686425" y="57753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74" name="Rectangle 298"/>
          <p:cNvSpPr>
            <a:spLocks noChangeArrowheads="1"/>
          </p:cNvSpPr>
          <p:nvPr/>
        </p:nvSpPr>
        <p:spPr bwMode="auto">
          <a:xfrm>
            <a:off x="5686425" y="5813425"/>
            <a:ext cx="652463" cy="38100"/>
          </a:xfrm>
          <a:prstGeom prst="rect">
            <a:avLst/>
          </a:prstGeom>
          <a:solidFill>
            <a:schemeClr val="tx1"/>
          </a:solidFill>
          <a:ln w="31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75" name="AutoShape 299"/>
          <p:cNvSpPr>
            <a:spLocks/>
          </p:cNvSpPr>
          <p:nvPr/>
        </p:nvSpPr>
        <p:spPr bwMode="auto">
          <a:xfrm>
            <a:off x="6530975" y="2165350"/>
            <a:ext cx="460375" cy="1843088"/>
          </a:xfrm>
          <a:prstGeom prst="rightBrace">
            <a:avLst>
              <a:gd name="adj1" fmla="val 33362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76" name="Text Box 300"/>
          <p:cNvSpPr txBox="1">
            <a:spLocks noChangeArrowheads="1"/>
          </p:cNvSpPr>
          <p:nvPr/>
        </p:nvSpPr>
        <p:spPr bwMode="auto">
          <a:xfrm>
            <a:off x="7029450" y="2825750"/>
            <a:ext cx="1576388" cy="5355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0" dirty="0" smtClean="0">
                <a:latin typeface="Arial" charset="0"/>
              </a:rPr>
              <a:t>50 </a:t>
            </a:r>
            <a:r>
              <a:rPr lang="en-US" sz="1800" b="0" dirty="0">
                <a:latin typeface="Arial" charset="0"/>
              </a:rPr>
              <a:t>word ‘Ping’ buffer</a:t>
            </a:r>
          </a:p>
        </p:txBody>
      </p:sp>
      <p:sp>
        <p:nvSpPr>
          <p:cNvPr id="332077" name="AutoShape 301"/>
          <p:cNvSpPr>
            <a:spLocks/>
          </p:cNvSpPr>
          <p:nvPr/>
        </p:nvSpPr>
        <p:spPr bwMode="auto">
          <a:xfrm>
            <a:off x="6530975" y="4008438"/>
            <a:ext cx="460375" cy="1843087"/>
          </a:xfrm>
          <a:prstGeom prst="rightBrace">
            <a:avLst>
              <a:gd name="adj1" fmla="val 33362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2078" name="Text Box 302"/>
          <p:cNvSpPr txBox="1">
            <a:spLocks noChangeArrowheads="1"/>
          </p:cNvSpPr>
          <p:nvPr/>
        </p:nvSpPr>
        <p:spPr bwMode="auto">
          <a:xfrm>
            <a:off x="7029450" y="4668838"/>
            <a:ext cx="1576388" cy="5355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0" dirty="0" smtClean="0">
                <a:latin typeface="Arial" charset="0"/>
              </a:rPr>
              <a:t>50 </a:t>
            </a:r>
            <a:r>
              <a:rPr lang="en-US" sz="1800" b="0" dirty="0">
                <a:latin typeface="Arial" charset="0"/>
              </a:rPr>
              <a:t>word ‘Pong’ buffer</a:t>
            </a:r>
          </a:p>
        </p:txBody>
      </p:sp>
      <p:sp>
        <p:nvSpPr>
          <p:cNvPr id="332079" name="Text Box 303"/>
          <p:cNvSpPr txBox="1">
            <a:spLocks noChangeArrowheads="1"/>
          </p:cNvSpPr>
          <p:nvPr/>
        </p:nvSpPr>
        <p:spPr bwMode="auto">
          <a:xfrm>
            <a:off x="5186363" y="1743075"/>
            <a:ext cx="165153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u="sng" dirty="0" smtClean="0">
                <a:latin typeface="Arial" charset="0"/>
              </a:rPr>
              <a:t>GS0 RAM</a:t>
            </a:r>
            <a:endParaRPr lang="en-US" sz="1800" b="0" u="sng" dirty="0">
              <a:latin typeface="Arial" charset="0"/>
            </a:endParaRPr>
          </a:p>
        </p:txBody>
      </p:sp>
      <p:sp>
        <p:nvSpPr>
          <p:cNvPr id="331960" name="Text Box 184"/>
          <p:cNvSpPr txBox="1">
            <a:spLocks noChangeArrowheads="1"/>
          </p:cNvSpPr>
          <p:nvPr/>
        </p:nvSpPr>
        <p:spPr bwMode="auto">
          <a:xfrm>
            <a:off x="476965" y="2123230"/>
            <a:ext cx="792205" cy="2646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0" dirty="0">
                <a:latin typeface="Arial" charset="0"/>
              </a:rPr>
              <a:t>0x0B00</a:t>
            </a:r>
          </a:p>
        </p:txBody>
      </p:sp>
      <p:grpSp>
        <p:nvGrpSpPr>
          <p:cNvPr id="332464" name="Group 688"/>
          <p:cNvGrpSpPr>
            <a:grpSpLocks/>
          </p:cNvGrpSpPr>
          <p:nvPr/>
        </p:nvGrpSpPr>
        <p:grpSpPr bwMode="auto">
          <a:xfrm>
            <a:off x="6338888" y="3740150"/>
            <a:ext cx="2151062" cy="530225"/>
            <a:chOff x="3993" y="2620"/>
            <a:chExt cx="1355" cy="334"/>
          </a:xfrm>
        </p:grpSpPr>
        <p:sp>
          <p:nvSpPr>
            <p:cNvPr id="332459" name="Line 683"/>
            <p:cNvSpPr>
              <a:spLocks noChangeShapeType="1"/>
            </p:cNvSpPr>
            <p:nvPr/>
          </p:nvSpPr>
          <p:spPr bwMode="auto">
            <a:xfrm>
              <a:off x="3993" y="2789"/>
              <a:ext cx="6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2460" name="Text Box 684"/>
            <p:cNvSpPr txBox="1">
              <a:spLocks noChangeArrowheads="1"/>
            </p:cNvSpPr>
            <p:nvPr/>
          </p:nvSpPr>
          <p:spPr bwMode="auto">
            <a:xfrm>
              <a:off x="4645" y="2620"/>
              <a:ext cx="703" cy="33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 b="0">
                  <a:latin typeface="Arial" charset="0"/>
                </a:rPr>
                <a:t>DMA Interrupt</a:t>
              </a:r>
            </a:p>
          </p:txBody>
        </p:sp>
      </p:grpSp>
      <p:grpSp>
        <p:nvGrpSpPr>
          <p:cNvPr id="332465" name="Group 689"/>
          <p:cNvGrpSpPr>
            <a:grpSpLocks/>
          </p:cNvGrpSpPr>
          <p:nvPr/>
        </p:nvGrpSpPr>
        <p:grpSpPr bwMode="auto">
          <a:xfrm>
            <a:off x="6338888" y="5581650"/>
            <a:ext cx="2151062" cy="530225"/>
            <a:chOff x="3993" y="3780"/>
            <a:chExt cx="1355" cy="334"/>
          </a:xfrm>
        </p:grpSpPr>
        <p:sp>
          <p:nvSpPr>
            <p:cNvPr id="332462" name="Line 686"/>
            <p:cNvSpPr>
              <a:spLocks noChangeShapeType="1"/>
            </p:cNvSpPr>
            <p:nvPr/>
          </p:nvSpPr>
          <p:spPr bwMode="auto">
            <a:xfrm>
              <a:off x="3993" y="3949"/>
              <a:ext cx="6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2463" name="Text Box 687"/>
            <p:cNvSpPr txBox="1">
              <a:spLocks noChangeArrowheads="1"/>
            </p:cNvSpPr>
            <p:nvPr/>
          </p:nvSpPr>
          <p:spPr bwMode="auto">
            <a:xfrm>
              <a:off x="4645" y="3780"/>
              <a:ext cx="703" cy="33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 b="0">
                  <a:latin typeface="Arial" charset="0"/>
                </a:rPr>
                <a:t>DMA Interrupt</a:t>
              </a:r>
            </a:p>
          </p:txBody>
        </p:sp>
      </p:grpSp>
      <p:sp>
        <p:nvSpPr>
          <p:cNvPr id="332469" name="Text Box 693"/>
          <p:cNvSpPr txBox="1">
            <a:spLocks noChangeArrowheads="1"/>
          </p:cNvSpPr>
          <p:nvPr/>
        </p:nvSpPr>
        <p:spPr bwMode="auto">
          <a:xfrm>
            <a:off x="4933883" y="2087563"/>
            <a:ext cx="801823" cy="2646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b="0" dirty="0">
                <a:latin typeface="Arial" charset="0"/>
              </a:rPr>
              <a:t>0xC140</a:t>
            </a:r>
            <a:endParaRPr lang="en-US" sz="1200" b="0" dirty="0">
              <a:latin typeface="Arial" charset="0"/>
            </a:endParaRPr>
          </a:p>
        </p:txBody>
      </p:sp>
      <p:sp>
        <p:nvSpPr>
          <p:cNvPr id="332473" name="Text Box 697"/>
          <p:cNvSpPr txBox="1">
            <a:spLocks noChangeArrowheads="1"/>
          </p:cNvSpPr>
          <p:nvPr/>
        </p:nvSpPr>
        <p:spPr bwMode="auto">
          <a:xfrm>
            <a:off x="347295" y="903365"/>
            <a:ext cx="833404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000" i="1" u="sng" dirty="0">
                <a:latin typeface="Arial" charset="0"/>
              </a:rPr>
              <a:t>Objective</a:t>
            </a:r>
            <a:r>
              <a:rPr lang="en-US" sz="2000" i="1" dirty="0">
                <a:latin typeface="Arial" charset="0"/>
              </a:rPr>
              <a:t>: Buffer ADC </a:t>
            </a:r>
            <a:r>
              <a:rPr lang="en-US" sz="2000" i="1" dirty="0" err="1">
                <a:latin typeface="Arial" charset="0"/>
              </a:rPr>
              <a:t>ch</a:t>
            </a:r>
            <a:r>
              <a:rPr lang="en-US" sz="2000" i="1" dirty="0">
                <a:latin typeface="Arial" charset="0"/>
              </a:rPr>
              <a:t>. 0 ping-pong style, </a:t>
            </a:r>
            <a:r>
              <a:rPr lang="en-US" sz="2000" i="1" dirty="0" smtClean="0">
                <a:latin typeface="Arial" charset="0"/>
              </a:rPr>
              <a:t>50 </a:t>
            </a:r>
            <a:r>
              <a:rPr lang="en-US" sz="2000" i="1" dirty="0">
                <a:latin typeface="Arial" charset="0"/>
              </a:rPr>
              <a:t>samples per buffer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1201332" y="2116538"/>
            <a:ext cx="1719253" cy="313932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 anchorCtr="1">
            <a:spAutoFit/>
          </a:bodyPr>
          <a:lstStyle/>
          <a:p>
            <a:r>
              <a:rPr lang="en-US" sz="1800" dirty="0" smtClean="0">
                <a:effectLst/>
                <a:latin typeface="Arial" pitchFamily="34" charset="0"/>
                <a:cs typeface="Arial" pitchFamily="34" charset="0"/>
              </a:rPr>
              <a:t>ADCRESULT0</a:t>
            </a:r>
          </a:p>
        </p:txBody>
      </p:sp>
      <p:sp>
        <p:nvSpPr>
          <p:cNvPr id="119" name="Text Box 184"/>
          <p:cNvSpPr txBox="1">
            <a:spLocks noChangeArrowheads="1"/>
          </p:cNvSpPr>
          <p:nvPr/>
        </p:nvSpPr>
        <p:spPr bwMode="auto">
          <a:xfrm>
            <a:off x="616285" y="2622495"/>
            <a:ext cx="2611540" cy="43704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0" dirty="0" smtClean="0">
                <a:latin typeface="Arial" charset="0"/>
              </a:rPr>
              <a:t>SOC0 configured to ADCINA0 with 1 conversion per trigger</a:t>
            </a:r>
            <a:endParaRPr lang="en-US" sz="1400" b="0" dirty="0"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3319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319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319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32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3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3319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319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319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332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3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3319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319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319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331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31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319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3319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319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319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3319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319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319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3319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3319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319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3319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3319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319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3319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319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3319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331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31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319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3319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319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3319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3319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3319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3319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33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33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319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331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331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3319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3319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3319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3319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3319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319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319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3319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319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319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331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331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3319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331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31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3319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3319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3319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3319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3319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3319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3319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3319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3319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3319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3320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3320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3320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500" fill="hold"/>
                                        <p:tgtEl>
                                          <p:spTgt spid="3320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3320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3320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3320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3320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3320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500" fill="hold"/>
                                        <p:tgtEl>
                                          <p:spTgt spid="3320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3320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3320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3320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3320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3320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3320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3320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3320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500" fill="hold"/>
                                        <p:tgtEl>
                                          <p:spTgt spid="3320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3320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3320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3320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3320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3320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500" fill="hold"/>
                                        <p:tgtEl>
                                          <p:spTgt spid="3320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3320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3320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3320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3320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3320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3320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3320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3320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3320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3320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3320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3320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3320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3320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3320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3320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3320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3320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3320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3320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3320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3320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3320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3320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3320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3320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332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332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3320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332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332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3320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500" fill="hold"/>
                                        <p:tgtEl>
                                          <p:spTgt spid="3320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3320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3320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3320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3320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3320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332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332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3320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6" dur="500" fill="hold"/>
                                        <p:tgtEl>
                                          <p:spTgt spid="3320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3320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3320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500" fill="hold"/>
                                        <p:tgtEl>
                                          <p:spTgt spid="3320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3320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3320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4" dur="500" fill="hold"/>
                                        <p:tgtEl>
                                          <p:spTgt spid="3320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3320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3320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8" dur="500" fill="hold"/>
                                        <p:tgtEl>
                                          <p:spTgt spid="332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332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3320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332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33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33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500"/>
                                        <p:tgtEl>
                                          <p:spTgt spid="332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9" dur="500" fill="hold"/>
                                        <p:tgtEl>
                                          <p:spTgt spid="332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332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3320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3320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3320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3320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7" dur="500" fill="hold"/>
                                        <p:tgtEl>
                                          <p:spTgt spid="3320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3320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3320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3320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3320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3320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5" dur="500" fill="hold"/>
                                        <p:tgtEl>
                                          <p:spTgt spid="3320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3320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3320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9" dur="500" fill="hold"/>
                                        <p:tgtEl>
                                          <p:spTgt spid="3320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3320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3320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332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332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332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7" dur="500" fill="hold"/>
                                        <p:tgtEl>
                                          <p:spTgt spid="3320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3320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3320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1" dur="500" fill="hold"/>
                                        <p:tgtEl>
                                          <p:spTgt spid="3320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3320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3320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5" dur="500" fill="hold"/>
                                        <p:tgtEl>
                                          <p:spTgt spid="3320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3320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7" dur="500" fill="hold"/>
                                        <p:tgtEl>
                                          <p:spTgt spid="3320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3320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3320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3320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3320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3320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3320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7" dur="500" fill="hold"/>
                                        <p:tgtEl>
                                          <p:spTgt spid="332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332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3320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1" dur="500" fill="hold"/>
                                        <p:tgtEl>
                                          <p:spTgt spid="332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332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3320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5" dur="500" fill="hold"/>
                                        <p:tgtEl>
                                          <p:spTgt spid="3320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96" dur="500" fill="hold"/>
                                        <p:tgtEl>
                                          <p:spTgt spid="3320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3320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3320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3320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3320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332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332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3320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3320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3320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3320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1" dur="500" fill="hold"/>
                                        <p:tgtEl>
                                          <p:spTgt spid="3320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3320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3320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5" dur="500" fill="hold"/>
                                        <p:tgtEl>
                                          <p:spTgt spid="3320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3320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3320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9" dur="500" fill="hold"/>
                                        <p:tgtEl>
                                          <p:spTgt spid="3320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20" dur="500" fill="hold"/>
                                        <p:tgtEl>
                                          <p:spTgt spid="3320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3320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3" dur="500" fill="hold"/>
                                        <p:tgtEl>
                                          <p:spTgt spid="3320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3320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5" dur="500" fill="hold"/>
                                        <p:tgtEl>
                                          <p:spTgt spid="3320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7" dur="500" fill="hold"/>
                                        <p:tgtEl>
                                          <p:spTgt spid="3320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3320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3320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1" dur="500" fill="hold"/>
                                        <p:tgtEl>
                                          <p:spTgt spid="33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33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33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3320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3320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3320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9" dur="500" fill="hold"/>
                                        <p:tgtEl>
                                          <p:spTgt spid="33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40" dur="500" fill="hold"/>
                                        <p:tgtEl>
                                          <p:spTgt spid="33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1" dur="500" fill="hold"/>
                                        <p:tgtEl>
                                          <p:spTgt spid="3320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3" dur="500" fill="hold"/>
                                        <p:tgtEl>
                                          <p:spTgt spid="33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33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5" dur="500" fill="hold"/>
                                        <p:tgtEl>
                                          <p:spTgt spid="3320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7" dur="500" fill="hold"/>
                                        <p:tgtEl>
                                          <p:spTgt spid="33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33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3320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1" dur="500" fill="hold"/>
                                        <p:tgtEl>
                                          <p:spTgt spid="3320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3320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3320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5" dur="500" fill="hold"/>
                                        <p:tgtEl>
                                          <p:spTgt spid="33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33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3320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9" dur="500" fill="hold"/>
                                        <p:tgtEl>
                                          <p:spTgt spid="332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332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3320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3" dur="500" fill="hold"/>
                                        <p:tgtEl>
                                          <p:spTgt spid="3320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3320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3320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33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33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3320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1" dur="500" fill="hold"/>
                                        <p:tgtEl>
                                          <p:spTgt spid="332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332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332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5" dur="500" fill="hold"/>
                                        <p:tgtEl>
                                          <p:spTgt spid="332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76" dur="500" fill="hold"/>
                                        <p:tgtEl>
                                          <p:spTgt spid="332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3320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9" dur="500" fill="hold"/>
                                        <p:tgtEl>
                                          <p:spTgt spid="332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80" dur="500" fill="hold"/>
                                        <p:tgtEl>
                                          <p:spTgt spid="332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1" dur="500" fill="hold"/>
                                        <p:tgtEl>
                                          <p:spTgt spid="3320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3" dur="500" fill="hold"/>
                                        <p:tgtEl>
                                          <p:spTgt spid="332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332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5" dur="500" fill="hold"/>
                                        <p:tgtEl>
                                          <p:spTgt spid="3320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332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332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3320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1" dur="500" fill="hold"/>
                                        <p:tgtEl>
                                          <p:spTgt spid="332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332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3320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5" dur="500" fill="hold"/>
                                        <p:tgtEl>
                                          <p:spTgt spid="332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6" dur="500" fill="hold"/>
                                        <p:tgtEl>
                                          <p:spTgt spid="332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332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9" dur="500" fill="hold"/>
                                        <p:tgtEl>
                                          <p:spTgt spid="332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00" dur="500" fill="hold"/>
                                        <p:tgtEl>
                                          <p:spTgt spid="332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1" dur="500" fill="hold"/>
                                        <p:tgtEl>
                                          <p:spTgt spid="3320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3" dur="500" fill="hold"/>
                                        <p:tgtEl>
                                          <p:spTgt spid="332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04" dur="500" fill="hold"/>
                                        <p:tgtEl>
                                          <p:spTgt spid="332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5" dur="500" fill="hold"/>
                                        <p:tgtEl>
                                          <p:spTgt spid="3320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7" dur="500" fill="hold"/>
                                        <p:tgtEl>
                                          <p:spTgt spid="332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332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9" dur="500" fill="hold"/>
                                        <p:tgtEl>
                                          <p:spTgt spid="3320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1" dur="500" fill="hold"/>
                                        <p:tgtEl>
                                          <p:spTgt spid="3320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12" dur="500" fill="hold"/>
                                        <p:tgtEl>
                                          <p:spTgt spid="3320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3" dur="500" fill="hold"/>
                                        <p:tgtEl>
                                          <p:spTgt spid="3320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5" dur="500" fill="hold"/>
                                        <p:tgtEl>
                                          <p:spTgt spid="3320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16" dur="500" fill="hold"/>
                                        <p:tgtEl>
                                          <p:spTgt spid="3320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3320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9" dur="500" fill="hold"/>
                                        <p:tgtEl>
                                          <p:spTgt spid="3320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20" dur="500" fill="hold"/>
                                        <p:tgtEl>
                                          <p:spTgt spid="3320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1" dur="500" fill="hold"/>
                                        <p:tgtEl>
                                          <p:spTgt spid="3320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3" dur="500" fill="hold"/>
                                        <p:tgtEl>
                                          <p:spTgt spid="3320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24" dur="500" fill="hold"/>
                                        <p:tgtEl>
                                          <p:spTgt spid="3320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5" dur="500" fill="hold"/>
                                        <p:tgtEl>
                                          <p:spTgt spid="3320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7" dur="500" fill="hold"/>
                                        <p:tgtEl>
                                          <p:spTgt spid="332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28" dur="500" fill="hold"/>
                                        <p:tgtEl>
                                          <p:spTgt spid="332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9" dur="500" fill="hold"/>
                                        <p:tgtEl>
                                          <p:spTgt spid="3320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500"/>
                            </p:stCondLst>
                            <p:childTnLst>
                              <p:par>
                                <p:cTn id="4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3" dur="500"/>
                                        <p:tgtEl>
                                          <p:spTgt spid="33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000"/>
                            </p:stCondLst>
                            <p:childTnLst>
                              <p:par>
                                <p:cTn id="4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7" dur="500"/>
                                        <p:tgtEl>
                                          <p:spTgt spid="33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1500"/>
                            </p:stCondLst>
                            <p:childTnLst>
                              <p:par>
                                <p:cTn id="4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1" dur="500"/>
                                        <p:tgtEl>
                                          <p:spTgt spid="332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467" grpId="0" animBg="1"/>
      <p:bldP spid="332075" grpId="0" animBg="1"/>
      <p:bldP spid="332076" grpId="0"/>
      <p:bldP spid="332077" grpId="0" animBg="1"/>
      <p:bldP spid="3320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266" name="Rectangle 274"/>
          <p:cNvSpPr>
            <a:spLocks noChangeArrowheads="1"/>
          </p:cNvSpPr>
          <p:nvPr/>
        </p:nvSpPr>
        <p:spPr bwMode="auto">
          <a:xfrm>
            <a:off x="750888" y="1857214"/>
            <a:ext cx="6470650" cy="269875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52" name="Rectangle 260"/>
          <p:cNvSpPr>
            <a:spLocks noChangeArrowheads="1"/>
          </p:cNvSpPr>
          <p:nvPr/>
        </p:nvSpPr>
        <p:spPr bwMode="auto">
          <a:xfrm>
            <a:off x="2690813" y="2736857"/>
            <a:ext cx="1150937" cy="192088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53" name="Rectangle 261"/>
          <p:cNvSpPr>
            <a:spLocks noChangeArrowheads="1"/>
          </p:cNvSpPr>
          <p:nvPr/>
        </p:nvSpPr>
        <p:spPr bwMode="auto">
          <a:xfrm>
            <a:off x="2690813" y="2967045"/>
            <a:ext cx="1150937" cy="1920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54" name="Rectangle 262"/>
          <p:cNvSpPr>
            <a:spLocks noChangeArrowheads="1"/>
          </p:cNvSpPr>
          <p:nvPr/>
        </p:nvSpPr>
        <p:spPr bwMode="auto">
          <a:xfrm>
            <a:off x="2690813" y="3430033"/>
            <a:ext cx="1150937" cy="1920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55" name="Rectangle 263"/>
          <p:cNvSpPr>
            <a:spLocks noChangeArrowheads="1"/>
          </p:cNvSpPr>
          <p:nvPr/>
        </p:nvSpPr>
        <p:spPr bwMode="auto">
          <a:xfrm>
            <a:off x="2690813" y="3660220"/>
            <a:ext cx="1150937" cy="192088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56" name="Rectangle 264"/>
          <p:cNvSpPr>
            <a:spLocks noChangeArrowheads="1"/>
          </p:cNvSpPr>
          <p:nvPr/>
        </p:nvSpPr>
        <p:spPr bwMode="auto">
          <a:xfrm>
            <a:off x="2690813" y="3890408"/>
            <a:ext cx="1150937" cy="1920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60" name="Rectangle 268"/>
          <p:cNvSpPr>
            <a:spLocks noChangeArrowheads="1"/>
          </p:cNvSpPr>
          <p:nvPr/>
        </p:nvSpPr>
        <p:spPr bwMode="auto">
          <a:xfrm>
            <a:off x="2690813" y="4398345"/>
            <a:ext cx="1150937" cy="192088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61" name="Rectangle 269"/>
          <p:cNvSpPr>
            <a:spLocks noChangeArrowheads="1"/>
          </p:cNvSpPr>
          <p:nvPr/>
        </p:nvSpPr>
        <p:spPr bwMode="auto">
          <a:xfrm>
            <a:off x="2690813" y="4628533"/>
            <a:ext cx="1150937" cy="1920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62" name="Rectangle 270"/>
          <p:cNvSpPr>
            <a:spLocks noChangeArrowheads="1"/>
          </p:cNvSpPr>
          <p:nvPr/>
        </p:nvSpPr>
        <p:spPr bwMode="auto">
          <a:xfrm>
            <a:off x="2690813" y="4858720"/>
            <a:ext cx="1150937" cy="192088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249" name="Rectangle 257"/>
          <p:cNvSpPr>
            <a:spLocks noChangeArrowheads="1"/>
          </p:cNvSpPr>
          <p:nvPr/>
        </p:nvSpPr>
        <p:spPr bwMode="auto">
          <a:xfrm>
            <a:off x="731838" y="5413908"/>
            <a:ext cx="4800600" cy="269875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1212" name="Text Box 220"/>
          <p:cNvSpPr txBox="1">
            <a:spLocks noChangeArrowheads="1"/>
          </p:cNvSpPr>
          <p:nvPr/>
        </p:nvSpPr>
        <p:spPr bwMode="auto">
          <a:xfrm>
            <a:off x="669925" y="5390095"/>
            <a:ext cx="5106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DMA configured to re-init after transfer (CONTINUOUS = 1)</a:t>
            </a:r>
          </a:p>
        </p:txBody>
      </p:sp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Ping-Pong Example Register Setup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785813" y="3625295"/>
            <a:ext cx="1862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SRC_BURST_STEP</a:t>
            </a:r>
          </a:p>
        </p:txBody>
      </p:sp>
      <p:sp>
        <p:nvSpPr>
          <p:cNvPr id="340997" name="Text Box 5"/>
          <p:cNvSpPr txBox="1">
            <a:spLocks noChangeArrowheads="1"/>
          </p:cNvSpPr>
          <p:nvPr/>
        </p:nvSpPr>
        <p:spPr bwMode="auto">
          <a:xfrm>
            <a:off x="401638" y="3853895"/>
            <a:ext cx="2246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SRC_TRANSFER_STEP</a:t>
            </a:r>
          </a:p>
        </p:txBody>
      </p:sp>
      <p:sp>
        <p:nvSpPr>
          <p:cNvPr id="341001" name="Rectangle 9"/>
          <p:cNvSpPr>
            <a:spLocks noChangeArrowheads="1"/>
          </p:cNvSpPr>
          <p:nvPr/>
        </p:nvSpPr>
        <p:spPr bwMode="auto">
          <a:xfrm>
            <a:off x="2708275" y="3898345"/>
            <a:ext cx="1143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 smtClean="0">
                <a:latin typeface="Arial" charset="0"/>
              </a:rPr>
              <a:t>0x0000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341004" name="Text Box 12"/>
          <p:cNvSpPr txBox="1">
            <a:spLocks noChangeArrowheads="1"/>
          </p:cNvSpPr>
          <p:nvPr/>
        </p:nvSpPr>
        <p:spPr bwMode="auto">
          <a:xfrm>
            <a:off x="631825" y="4587258"/>
            <a:ext cx="2016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DST_BURST_STEP</a:t>
            </a:r>
          </a:p>
        </p:txBody>
      </p:sp>
      <p:sp>
        <p:nvSpPr>
          <p:cNvPr id="341005" name="Text Box 13"/>
          <p:cNvSpPr txBox="1">
            <a:spLocks noChangeArrowheads="1"/>
          </p:cNvSpPr>
          <p:nvPr/>
        </p:nvSpPr>
        <p:spPr bwMode="auto">
          <a:xfrm>
            <a:off x="361950" y="4811095"/>
            <a:ext cx="228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DST_TRANSFER_STEP</a:t>
            </a:r>
          </a:p>
        </p:txBody>
      </p:sp>
      <p:sp>
        <p:nvSpPr>
          <p:cNvPr id="341009" name="Rectangle 17"/>
          <p:cNvSpPr>
            <a:spLocks noChangeArrowheads="1"/>
          </p:cNvSpPr>
          <p:nvPr/>
        </p:nvSpPr>
        <p:spPr bwMode="auto">
          <a:xfrm>
            <a:off x="2708275" y="4860308"/>
            <a:ext cx="1143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0x0001</a:t>
            </a:r>
          </a:p>
        </p:txBody>
      </p:sp>
      <p:sp>
        <p:nvSpPr>
          <p:cNvPr id="341018" name="Text Box 26"/>
          <p:cNvSpPr txBox="1">
            <a:spLocks noChangeArrowheads="1"/>
          </p:cNvSpPr>
          <p:nvPr/>
        </p:nvSpPr>
        <p:spPr bwMode="auto">
          <a:xfrm>
            <a:off x="438150" y="3395108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SRC_ADDR_SHADOW</a:t>
            </a:r>
          </a:p>
        </p:txBody>
      </p:sp>
      <p:sp>
        <p:nvSpPr>
          <p:cNvPr id="341019" name="Text Box 27"/>
          <p:cNvSpPr txBox="1">
            <a:spLocks noChangeArrowheads="1"/>
          </p:cNvSpPr>
          <p:nvPr/>
        </p:nvSpPr>
        <p:spPr bwMode="auto">
          <a:xfrm>
            <a:off x="477838" y="4353895"/>
            <a:ext cx="2170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DST_ADDR_SHADOW</a:t>
            </a:r>
          </a:p>
        </p:txBody>
      </p:sp>
      <p:sp>
        <p:nvSpPr>
          <p:cNvPr id="341021" name="Text Box 29"/>
          <p:cNvSpPr txBox="1">
            <a:spLocks noChangeArrowheads="1"/>
          </p:cNvSpPr>
          <p:nvPr/>
        </p:nvSpPr>
        <p:spPr bwMode="auto">
          <a:xfrm>
            <a:off x="1047750" y="2700345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BURST_SIZE*</a:t>
            </a:r>
          </a:p>
        </p:txBody>
      </p:sp>
      <p:sp>
        <p:nvSpPr>
          <p:cNvPr id="341022" name="Text Box 30"/>
          <p:cNvSpPr txBox="1">
            <a:spLocks noChangeArrowheads="1"/>
          </p:cNvSpPr>
          <p:nvPr/>
        </p:nvSpPr>
        <p:spPr bwMode="auto">
          <a:xfrm>
            <a:off x="666750" y="2928945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TRANSFER_SIZE*</a:t>
            </a:r>
          </a:p>
        </p:txBody>
      </p:sp>
      <p:grpSp>
        <p:nvGrpSpPr>
          <p:cNvPr id="341225" name="Group 233"/>
          <p:cNvGrpSpPr>
            <a:grpSpLocks/>
          </p:cNvGrpSpPr>
          <p:nvPr/>
        </p:nvGrpSpPr>
        <p:grpSpPr bwMode="auto">
          <a:xfrm>
            <a:off x="2708275" y="2692407"/>
            <a:ext cx="2628900" cy="304800"/>
            <a:chOff x="1706" y="1415"/>
            <a:chExt cx="1656" cy="192"/>
          </a:xfrm>
        </p:grpSpPr>
        <p:sp>
          <p:nvSpPr>
            <p:cNvPr id="341023" name="Rectangle 31"/>
            <p:cNvSpPr>
              <a:spLocks noChangeArrowheads="1"/>
            </p:cNvSpPr>
            <p:nvPr/>
          </p:nvSpPr>
          <p:spPr bwMode="auto">
            <a:xfrm>
              <a:off x="1706" y="1448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0x0000</a:t>
              </a:r>
            </a:p>
          </p:txBody>
        </p:sp>
        <p:sp>
          <p:nvSpPr>
            <p:cNvPr id="341025" name="Text Box 33"/>
            <p:cNvSpPr txBox="1">
              <a:spLocks noChangeArrowheads="1"/>
            </p:cNvSpPr>
            <p:nvPr/>
          </p:nvSpPr>
          <p:spPr bwMode="auto">
            <a:xfrm>
              <a:off x="2450" y="1415"/>
              <a:ext cx="912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1 word/burst</a:t>
              </a:r>
            </a:p>
          </p:txBody>
        </p:sp>
      </p:grpSp>
      <p:grpSp>
        <p:nvGrpSpPr>
          <p:cNvPr id="341226" name="Group 234"/>
          <p:cNvGrpSpPr>
            <a:grpSpLocks/>
          </p:cNvGrpSpPr>
          <p:nvPr/>
        </p:nvGrpSpPr>
        <p:grpSpPr bwMode="auto">
          <a:xfrm>
            <a:off x="2708275" y="2928945"/>
            <a:ext cx="2824163" cy="304800"/>
            <a:chOff x="1706" y="1564"/>
            <a:chExt cx="1779" cy="192"/>
          </a:xfrm>
        </p:grpSpPr>
        <p:sp>
          <p:nvSpPr>
            <p:cNvPr id="341024" name="Rectangle 32"/>
            <p:cNvSpPr>
              <a:spLocks noChangeArrowheads="1"/>
            </p:cNvSpPr>
            <p:nvPr/>
          </p:nvSpPr>
          <p:spPr bwMode="auto">
            <a:xfrm>
              <a:off x="1706" y="1592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 dirty="0" smtClean="0">
                  <a:latin typeface="Arial" charset="0"/>
                </a:rPr>
                <a:t>0x0031</a:t>
              </a:r>
              <a:endParaRPr lang="en-US" sz="1400" b="0" dirty="0">
                <a:latin typeface="Arial" charset="0"/>
              </a:endParaRPr>
            </a:p>
          </p:txBody>
        </p:sp>
        <p:sp>
          <p:nvSpPr>
            <p:cNvPr id="341026" name="Text Box 34"/>
            <p:cNvSpPr txBox="1">
              <a:spLocks noChangeArrowheads="1"/>
            </p:cNvSpPr>
            <p:nvPr/>
          </p:nvSpPr>
          <p:spPr bwMode="auto">
            <a:xfrm>
              <a:off x="2450" y="1564"/>
              <a:ext cx="1035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Arial" charset="0"/>
                </a:rPr>
                <a:t>50 </a:t>
              </a:r>
              <a:r>
                <a:rPr lang="en-US" sz="1400" b="0" dirty="0">
                  <a:latin typeface="Arial" charset="0"/>
                </a:rPr>
                <a:t>bursts/transfer</a:t>
              </a:r>
            </a:p>
          </p:txBody>
        </p:sp>
      </p:grpSp>
      <p:sp>
        <p:nvSpPr>
          <p:cNvPr id="341027" name="Text Box 35"/>
          <p:cNvSpPr txBox="1">
            <a:spLocks noChangeArrowheads="1"/>
          </p:cNvSpPr>
          <p:nvPr/>
        </p:nvSpPr>
        <p:spPr bwMode="auto">
          <a:xfrm>
            <a:off x="193675" y="6040438"/>
            <a:ext cx="71437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*	Size registers are N-1</a:t>
            </a:r>
          </a:p>
        </p:txBody>
      </p:sp>
      <p:sp>
        <p:nvSpPr>
          <p:cNvPr id="341087" name="Text Box 95"/>
          <p:cNvSpPr txBox="1">
            <a:spLocks noChangeArrowheads="1"/>
          </p:cNvSpPr>
          <p:nvPr/>
        </p:nvSpPr>
        <p:spPr bwMode="auto">
          <a:xfrm>
            <a:off x="193675" y="903365"/>
            <a:ext cx="87566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000" i="1" u="sng" dirty="0">
                <a:latin typeface="Arial" charset="0"/>
              </a:rPr>
              <a:t>Objective</a:t>
            </a:r>
            <a:r>
              <a:rPr lang="en-US" sz="2000" i="1" dirty="0">
                <a:latin typeface="Arial" charset="0"/>
              </a:rPr>
              <a:t>: Buffer </a:t>
            </a:r>
            <a:r>
              <a:rPr lang="en-US" sz="2000" i="1" dirty="0" smtClean="0">
                <a:latin typeface="Arial" charset="0"/>
              </a:rPr>
              <a:t>ADC </a:t>
            </a:r>
            <a:r>
              <a:rPr lang="en-US" sz="2000" i="1" dirty="0" err="1">
                <a:latin typeface="Arial" charset="0"/>
              </a:rPr>
              <a:t>ch.</a:t>
            </a:r>
            <a:r>
              <a:rPr lang="en-US" sz="2000" i="1" dirty="0">
                <a:latin typeface="Arial" charset="0"/>
              </a:rPr>
              <a:t> 0 ping-pong style, </a:t>
            </a:r>
            <a:r>
              <a:rPr lang="en-US" sz="2000" i="1" dirty="0" smtClean="0">
                <a:latin typeface="Arial" charset="0"/>
              </a:rPr>
              <a:t>50 </a:t>
            </a:r>
            <a:r>
              <a:rPr lang="en-US" sz="2000" i="1" dirty="0">
                <a:latin typeface="Arial" charset="0"/>
              </a:rPr>
              <a:t>samples per buffer</a:t>
            </a:r>
          </a:p>
        </p:txBody>
      </p:sp>
      <p:grpSp>
        <p:nvGrpSpPr>
          <p:cNvPr id="341229" name="Group 237"/>
          <p:cNvGrpSpPr>
            <a:grpSpLocks/>
          </p:cNvGrpSpPr>
          <p:nvPr/>
        </p:nvGrpSpPr>
        <p:grpSpPr bwMode="auto">
          <a:xfrm>
            <a:off x="2708275" y="3607833"/>
            <a:ext cx="3248025" cy="304800"/>
            <a:chOff x="1706" y="2037"/>
            <a:chExt cx="2046" cy="192"/>
          </a:xfrm>
        </p:grpSpPr>
        <p:sp>
          <p:nvSpPr>
            <p:cNvPr id="341000" name="Rectangle 8"/>
            <p:cNvSpPr>
              <a:spLocks noChangeArrowheads="1"/>
            </p:cNvSpPr>
            <p:nvPr/>
          </p:nvSpPr>
          <p:spPr bwMode="auto">
            <a:xfrm>
              <a:off x="1706" y="2076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don’t care</a:t>
              </a:r>
            </a:p>
          </p:txBody>
        </p:sp>
        <p:sp>
          <p:nvSpPr>
            <p:cNvPr id="341089" name="Text Box 97"/>
            <p:cNvSpPr txBox="1">
              <a:spLocks noChangeArrowheads="1"/>
            </p:cNvSpPr>
            <p:nvPr/>
          </p:nvSpPr>
          <p:spPr bwMode="auto">
            <a:xfrm>
              <a:off x="2445" y="2037"/>
              <a:ext cx="130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since BURST_SIZE = 0</a:t>
              </a:r>
            </a:p>
          </p:txBody>
        </p:sp>
      </p:grpSp>
      <p:grpSp>
        <p:nvGrpSpPr>
          <p:cNvPr id="341233" name="Group 241"/>
          <p:cNvGrpSpPr>
            <a:grpSpLocks/>
          </p:cNvGrpSpPr>
          <p:nvPr/>
        </p:nvGrpSpPr>
        <p:grpSpPr bwMode="auto">
          <a:xfrm>
            <a:off x="2708275" y="4580908"/>
            <a:ext cx="3324225" cy="304800"/>
            <a:chOff x="1706" y="2932"/>
            <a:chExt cx="2094" cy="192"/>
          </a:xfrm>
        </p:grpSpPr>
        <p:sp>
          <p:nvSpPr>
            <p:cNvPr id="341008" name="Rectangle 16"/>
            <p:cNvSpPr>
              <a:spLocks noChangeArrowheads="1"/>
            </p:cNvSpPr>
            <p:nvPr/>
          </p:nvSpPr>
          <p:spPr bwMode="auto">
            <a:xfrm>
              <a:off x="1706" y="2962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 dirty="0" smtClean="0">
                  <a:latin typeface="Arial" charset="0"/>
                </a:rPr>
                <a:t>don’t care</a:t>
              </a:r>
              <a:endParaRPr lang="en-US" sz="1400" b="0" dirty="0">
                <a:latin typeface="Arial" charset="0"/>
              </a:endParaRPr>
            </a:p>
          </p:txBody>
        </p:sp>
        <p:sp>
          <p:nvSpPr>
            <p:cNvPr id="341097" name="Text Box 105"/>
            <p:cNvSpPr txBox="1">
              <a:spLocks noChangeArrowheads="1"/>
            </p:cNvSpPr>
            <p:nvPr/>
          </p:nvSpPr>
          <p:spPr bwMode="auto">
            <a:xfrm>
              <a:off x="2445" y="2932"/>
              <a:ext cx="1355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since BURST_SIZE = 0</a:t>
              </a:r>
            </a:p>
          </p:txBody>
        </p:sp>
      </p:grpSp>
      <p:grpSp>
        <p:nvGrpSpPr>
          <p:cNvPr id="341227" name="Group 235"/>
          <p:cNvGrpSpPr>
            <a:grpSpLocks/>
          </p:cNvGrpSpPr>
          <p:nvPr/>
        </p:nvGrpSpPr>
        <p:grpSpPr bwMode="auto">
          <a:xfrm>
            <a:off x="2708275" y="3377645"/>
            <a:ext cx="2633663" cy="304800"/>
            <a:chOff x="1706" y="1749"/>
            <a:chExt cx="1659" cy="192"/>
          </a:xfrm>
        </p:grpSpPr>
        <p:sp>
          <p:nvSpPr>
            <p:cNvPr id="341017" name="Rectangle 25"/>
            <p:cNvSpPr>
              <a:spLocks noChangeArrowheads="1"/>
            </p:cNvSpPr>
            <p:nvPr/>
          </p:nvSpPr>
          <p:spPr bwMode="auto">
            <a:xfrm>
              <a:off x="1706" y="1788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0x00000B00</a:t>
              </a:r>
            </a:p>
          </p:txBody>
        </p:sp>
        <p:sp>
          <p:nvSpPr>
            <p:cNvPr id="341099" name="Text Box 107"/>
            <p:cNvSpPr txBox="1">
              <a:spLocks noChangeArrowheads="1"/>
            </p:cNvSpPr>
            <p:nvPr/>
          </p:nvSpPr>
          <p:spPr bwMode="auto">
            <a:xfrm>
              <a:off x="2445" y="1749"/>
              <a:ext cx="92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starting address</a:t>
              </a:r>
            </a:p>
          </p:txBody>
        </p:sp>
      </p:grpSp>
      <p:grpSp>
        <p:nvGrpSpPr>
          <p:cNvPr id="341231" name="Group 239"/>
          <p:cNvGrpSpPr>
            <a:grpSpLocks/>
          </p:cNvGrpSpPr>
          <p:nvPr/>
        </p:nvGrpSpPr>
        <p:grpSpPr bwMode="auto">
          <a:xfrm>
            <a:off x="2708275" y="4350720"/>
            <a:ext cx="2940050" cy="304800"/>
            <a:chOff x="1706" y="2644"/>
            <a:chExt cx="1852" cy="192"/>
          </a:xfrm>
        </p:grpSpPr>
        <p:sp>
          <p:nvSpPr>
            <p:cNvPr id="341020" name="Rectangle 28"/>
            <p:cNvSpPr>
              <a:spLocks noChangeArrowheads="1"/>
            </p:cNvSpPr>
            <p:nvPr/>
          </p:nvSpPr>
          <p:spPr bwMode="auto">
            <a:xfrm>
              <a:off x="1706" y="2674"/>
              <a:ext cx="72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latin typeface="Arial" charset="0"/>
                </a:rPr>
                <a:t>0x0000C140</a:t>
              </a:r>
            </a:p>
          </p:txBody>
        </p:sp>
        <p:sp>
          <p:nvSpPr>
            <p:cNvPr id="341101" name="Text Box 109"/>
            <p:cNvSpPr txBox="1">
              <a:spLocks noChangeArrowheads="1"/>
            </p:cNvSpPr>
            <p:nvPr/>
          </p:nvSpPr>
          <p:spPr bwMode="auto">
            <a:xfrm>
              <a:off x="2445" y="2644"/>
              <a:ext cx="1113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Arial" charset="0"/>
                </a:rPr>
                <a:t>starting address**</a:t>
              </a:r>
            </a:p>
          </p:txBody>
        </p:sp>
      </p:grpSp>
      <p:sp>
        <p:nvSpPr>
          <p:cNvPr id="341176" name="Rectangle 184"/>
          <p:cNvSpPr>
            <a:spLocks noChangeArrowheads="1"/>
          </p:cNvSpPr>
          <p:nvPr/>
        </p:nvSpPr>
        <p:spPr bwMode="auto">
          <a:xfrm>
            <a:off x="6070600" y="2838450"/>
            <a:ext cx="2927350" cy="2472395"/>
          </a:xfrm>
          <a:prstGeom prst="rect">
            <a:avLst/>
          </a:prstGeom>
          <a:solidFill>
            <a:schemeClr val="accent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1177" name="Rectangle 185"/>
          <p:cNvSpPr>
            <a:spLocks noChangeArrowheads="1"/>
          </p:cNvSpPr>
          <p:nvPr/>
        </p:nvSpPr>
        <p:spPr bwMode="auto">
          <a:xfrm>
            <a:off x="6143625" y="3429000"/>
            <a:ext cx="2647950" cy="1075340"/>
          </a:xfrm>
          <a:prstGeom prst="rect">
            <a:avLst/>
          </a:prstGeom>
          <a:solidFill>
            <a:schemeClr val="accent4"/>
          </a:solidFill>
          <a:ln w="6350" algn="ctr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1178" name="Freeform 186"/>
          <p:cNvSpPr>
            <a:spLocks/>
          </p:cNvSpPr>
          <p:nvPr/>
        </p:nvSpPr>
        <p:spPr bwMode="auto">
          <a:xfrm>
            <a:off x="7321550" y="3606800"/>
            <a:ext cx="1354138" cy="466725"/>
          </a:xfrm>
          <a:custGeom>
            <a:avLst/>
            <a:gdLst/>
            <a:ahLst/>
            <a:cxnLst>
              <a:cxn ang="0">
                <a:pos x="785" y="318"/>
              </a:cxn>
              <a:cxn ang="0">
                <a:pos x="853" y="318"/>
              </a:cxn>
              <a:cxn ang="0">
                <a:pos x="853" y="0"/>
              </a:cxn>
              <a:cxn ang="0">
                <a:pos x="0" y="0"/>
              </a:cxn>
            </a:cxnLst>
            <a:rect l="0" t="0" r="r" b="b"/>
            <a:pathLst>
              <a:path w="853" h="318">
                <a:moveTo>
                  <a:pt x="785" y="318"/>
                </a:moveTo>
                <a:lnTo>
                  <a:pt x="853" y="318"/>
                </a:lnTo>
                <a:lnTo>
                  <a:pt x="853" y="0"/>
                </a:lnTo>
                <a:lnTo>
                  <a:pt x="0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 type="triangle" w="sm" len="sm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41179" name="Rectangle 187"/>
          <p:cNvSpPr>
            <a:spLocks noChangeArrowheads="1"/>
          </p:cNvSpPr>
          <p:nvPr/>
        </p:nvSpPr>
        <p:spPr bwMode="auto">
          <a:xfrm>
            <a:off x="6246813" y="3517900"/>
            <a:ext cx="1076325" cy="1809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Read/Write Data</a:t>
            </a:r>
          </a:p>
        </p:txBody>
      </p:sp>
      <p:sp>
        <p:nvSpPr>
          <p:cNvPr id="341180" name="Rectangle 188"/>
          <p:cNvSpPr>
            <a:spLocks noChangeArrowheads="1"/>
          </p:cNvSpPr>
          <p:nvPr/>
        </p:nvSpPr>
        <p:spPr bwMode="auto">
          <a:xfrm>
            <a:off x="7642225" y="3878262"/>
            <a:ext cx="94138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Add Burst Step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to Address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Pointer</a:t>
            </a:r>
          </a:p>
        </p:txBody>
      </p:sp>
      <p:sp>
        <p:nvSpPr>
          <p:cNvPr id="341181" name="Rectangle 189"/>
          <p:cNvSpPr>
            <a:spLocks noChangeArrowheads="1"/>
          </p:cNvSpPr>
          <p:nvPr/>
        </p:nvSpPr>
        <p:spPr bwMode="auto">
          <a:xfrm>
            <a:off x="6293010" y="5477102"/>
            <a:ext cx="985838" cy="179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End Transfer</a:t>
            </a:r>
          </a:p>
        </p:txBody>
      </p:sp>
      <p:sp>
        <p:nvSpPr>
          <p:cNvPr id="341182" name="Rectangle 190"/>
          <p:cNvSpPr>
            <a:spLocks noChangeArrowheads="1"/>
          </p:cNvSpPr>
          <p:nvPr/>
        </p:nvSpPr>
        <p:spPr bwMode="auto">
          <a:xfrm>
            <a:off x="7567590" y="4728706"/>
            <a:ext cx="1076325" cy="269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Add Transfer Step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to Address Pointer</a:t>
            </a:r>
          </a:p>
        </p:txBody>
      </p:sp>
      <p:sp>
        <p:nvSpPr>
          <p:cNvPr id="341183" name="AutoShape 191"/>
          <p:cNvSpPr>
            <a:spLocks noChangeArrowheads="1"/>
          </p:cNvSpPr>
          <p:nvPr/>
        </p:nvSpPr>
        <p:spPr bwMode="auto">
          <a:xfrm>
            <a:off x="6202363" y="3833812"/>
            <a:ext cx="1166813" cy="449263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Moved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“Burst Size”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Words?</a:t>
            </a:r>
          </a:p>
        </p:txBody>
      </p:sp>
      <p:sp>
        <p:nvSpPr>
          <p:cNvPr id="341184" name="AutoShape 192"/>
          <p:cNvSpPr>
            <a:spLocks noChangeArrowheads="1"/>
          </p:cNvSpPr>
          <p:nvPr/>
        </p:nvSpPr>
        <p:spPr bwMode="auto">
          <a:xfrm>
            <a:off x="6202363" y="4637088"/>
            <a:ext cx="1166813" cy="449263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Moved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“Transfer Size”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Bursts?</a:t>
            </a:r>
          </a:p>
        </p:txBody>
      </p:sp>
      <p:sp>
        <p:nvSpPr>
          <p:cNvPr id="341185" name="Line 193"/>
          <p:cNvSpPr>
            <a:spLocks noChangeShapeType="1"/>
          </p:cNvSpPr>
          <p:nvPr/>
        </p:nvSpPr>
        <p:spPr bwMode="auto">
          <a:xfrm>
            <a:off x="6784975" y="3698875"/>
            <a:ext cx="0" cy="134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1189" name="Line 197"/>
          <p:cNvSpPr>
            <a:spLocks noChangeShapeType="1"/>
          </p:cNvSpPr>
          <p:nvPr/>
        </p:nvSpPr>
        <p:spPr bwMode="auto">
          <a:xfrm>
            <a:off x="7369175" y="4057650"/>
            <a:ext cx="269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1190" name="Line 198"/>
          <p:cNvSpPr>
            <a:spLocks noChangeShapeType="1"/>
          </p:cNvSpPr>
          <p:nvPr/>
        </p:nvSpPr>
        <p:spPr bwMode="auto">
          <a:xfrm>
            <a:off x="7369175" y="4860925"/>
            <a:ext cx="1920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1191" name="Text Box 199"/>
          <p:cNvSpPr txBox="1">
            <a:spLocks noChangeArrowheads="1"/>
          </p:cNvSpPr>
          <p:nvPr/>
        </p:nvSpPr>
        <p:spPr bwMode="auto">
          <a:xfrm>
            <a:off x="6583895" y="5104470"/>
            <a:ext cx="2540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 dirty="0"/>
              <a:t>Y</a:t>
            </a:r>
          </a:p>
        </p:txBody>
      </p:sp>
      <p:sp>
        <p:nvSpPr>
          <p:cNvPr id="341192" name="Text Box 200"/>
          <p:cNvSpPr txBox="1">
            <a:spLocks noChangeArrowheads="1"/>
          </p:cNvSpPr>
          <p:nvPr/>
        </p:nvSpPr>
        <p:spPr bwMode="auto">
          <a:xfrm>
            <a:off x="6584950" y="4295775"/>
            <a:ext cx="2540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Y</a:t>
            </a:r>
          </a:p>
        </p:txBody>
      </p:sp>
      <p:sp>
        <p:nvSpPr>
          <p:cNvPr id="341193" name="Text Box 201"/>
          <p:cNvSpPr txBox="1">
            <a:spLocks noChangeArrowheads="1"/>
          </p:cNvSpPr>
          <p:nvPr/>
        </p:nvSpPr>
        <p:spPr bwMode="auto">
          <a:xfrm>
            <a:off x="7300913" y="3867150"/>
            <a:ext cx="258763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N</a:t>
            </a:r>
          </a:p>
        </p:txBody>
      </p:sp>
      <p:sp>
        <p:nvSpPr>
          <p:cNvPr id="341194" name="Text Box 202"/>
          <p:cNvSpPr txBox="1">
            <a:spLocks noChangeArrowheads="1"/>
          </p:cNvSpPr>
          <p:nvPr/>
        </p:nvSpPr>
        <p:spPr bwMode="auto">
          <a:xfrm>
            <a:off x="7272338" y="4656138"/>
            <a:ext cx="258763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N</a:t>
            </a:r>
          </a:p>
        </p:txBody>
      </p:sp>
      <p:sp>
        <p:nvSpPr>
          <p:cNvPr id="341195" name="Rectangle 203"/>
          <p:cNvSpPr>
            <a:spLocks noChangeArrowheads="1"/>
          </p:cNvSpPr>
          <p:nvPr/>
        </p:nvSpPr>
        <p:spPr bwMode="auto">
          <a:xfrm>
            <a:off x="6246813" y="2967100"/>
            <a:ext cx="1076325" cy="269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 dirty="0"/>
              <a:t>Wait for event to</a:t>
            </a:r>
          </a:p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 dirty="0"/>
              <a:t>start/continue transfer</a:t>
            </a:r>
          </a:p>
        </p:txBody>
      </p:sp>
      <p:sp>
        <p:nvSpPr>
          <p:cNvPr id="341204" name="Rectangle 212"/>
          <p:cNvSpPr>
            <a:spLocks noChangeArrowheads="1"/>
          </p:cNvSpPr>
          <p:nvPr/>
        </p:nvSpPr>
        <p:spPr bwMode="auto">
          <a:xfrm>
            <a:off x="6296025" y="2505075"/>
            <a:ext cx="987425" cy="1920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75000"/>
              </a:lnSpc>
              <a:spcBef>
                <a:spcPct val="0"/>
              </a:spcBef>
            </a:pPr>
            <a:r>
              <a:rPr lang="en-US" sz="1000" b="0"/>
              <a:t>Start Transfer</a:t>
            </a:r>
          </a:p>
        </p:txBody>
      </p:sp>
      <p:sp>
        <p:nvSpPr>
          <p:cNvPr id="341211" name="Text Box 219"/>
          <p:cNvSpPr txBox="1">
            <a:spLocks noChangeArrowheads="1"/>
          </p:cNvSpPr>
          <p:nvPr/>
        </p:nvSpPr>
        <p:spPr bwMode="auto">
          <a:xfrm>
            <a:off x="711199" y="1849276"/>
            <a:ext cx="65611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smtClean="0">
                <a:latin typeface="Arial" charset="0"/>
              </a:rPr>
              <a:t>Convert ADCA Channel ADCINA0 – 1 conversion per trigger (i.e. ePWM2SOCA)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341213" name="Text Box 221"/>
          <p:cNvSpPr txBox="1">
            <a:spLocks noChangeArrowheads="1"/>
          </p:cNvSpPr>
          <p:nvPr/>
        </p:nvSpPr>
        <p:spPr bwMode="auto">
          <a:xfrm>
            <a:off x="77788" y="2430470"/>
            <a:ext cx="1885950" cy="3111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u="sng">
                <a:latin typeface="Arial" charset="0"/>
              </a:rPr>
              <a:t>DMA Registers:</a:t>
            </a:r>
          </a:p>
        </p:txBody>
      </p:sp>
      <p:sp>
        <p:nvSpPr>
          <p:cNvPr id="341216" name="Text Box 224"/>
          <p:cNvSpPr txBox="1">
            <a:spLocks noChangeArrowheads="1"/>
          </p:cNvSpPr>
          <p:nvPr/>
        </p:nvSpPr>
        <p:spPr bwMode="auto">
          <a:xfrm>
            <a:off x="90488" y="1470345"/>
            <a:ext cx="1860550" cy="3111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u="sng" dirty="0">
                <a:latin typeface="Arial" charset="0"/>
              </a:rPr>
              <a:t>ADC Registers:</a:t>
            </a:r>
          </a:p>
        </p:txBody>
      </p:sp>
      <p:sp>
        <p:nvSpPr>
          <p:cNvPr id="341236" name="Text Box 244"/>
          <p:cNvSpPr txBox="1">
            <a:spLocks noChangeArrowheads="1"/>
          </p:cNvSpPr>
          <p:nvPr/>
        </p:nvSpPr>
        <p:spPr bwMode="auto">
          <a:xfrm>
            <a:off x="98425" y="5390095"/>
            <a:ext cx="97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b="0">
                <a:latin typeface="Arial" charset="0"/>
              </a:rPr>
              <a:t>Other:</a:t>
            </a:r>
          </a:p>
        </p:txBody>
      </p:sp>
      <p:sp>
        <p:nvSpPr>
          <p:cNvPr id="341267" name="Text Box 275"/>
          <p:cNvSpPr txBox="1">
            <a:spLocks noChangeArrowheads="1"/>
          </p:cNvSpPr>
          <p:nvPr/>
        </p:nvSpPr>
        <p:spPr bwMode="auto">
          <a:xfrm>
            <a:off x="193675" y="6272213"/>
            <a:ext cx="7143750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**	DST_ADDR_SHADOW must be changed between ping and pong buffer address in the DMA ISR.  Typically use a relocatable symbol in your code, not a hard value.</a:t>
            </a:r>
          </a:p>
        </p:txBody>
      </p:sp>
      <p:cxnSp>
        <p:nvCxnSpPr>
          <p:cNvPr id="83" name="Straight Arrow Connector 82"/>
          <p:cNvCxnSpPr>
            <a:stCxn id="341204" idx="2"/>
            <a:endCxn id="341195" idx="0"/>
          </p:cNvCxnSpPr>
          <p:nvPr/>
        </p:nvCxnSpPr>
        <p:spPr bwMode="auto">
          <a:xfrm rot="5400000">
            <a:off x="6652389" y="2829750"/>
            <a:ext cx="269937" cy="476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sm"/>
          </a:ln>
          <a:effectLst/>
        </p:spPr>
      </p:cxnSp>
      <p:cxnSp>
        <p:nvCxnSpPr>
          <p:cNvPr id="86" name="Straight Arrow Connector 85"/>
          <p:cNvCxnSpPr>
            <a:stCxn id="341195" idx="2"/>
            <a:endCxn id="341179" idx="0"/>
          </p:cNvCxnSpPr>
          <p:nvPr/>
        </p:nvCxnSpPr>
        <p:spPr bwMode="auto">
          <a:xfrm rot="5400000">
            <a:off x="6644514" y="3377437"/>
            <a:ext cx="280925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sm"/>
          </a:ln>
          <a:effectLst/>
        </p:spPr>
      </p:cxnSp>
      <p:cxnSp>
        <p:nvCxnSpPr>
          <p:cNvPr id="89" name="Straight Arrow Connector 88"/>
          <p:cNvCxnSpPr>
            <a:stCxn id="341183" idx="2"/>
            <a:endCxn id="341184" idx="0"/>
          </p:cNvCxnSpPr>
          <p:nvPr/>
        </p:nvCxnSpPr>
        <p:spPr bwMode="auto">
          <a:xfrm rot="5400000">
            <a:off x="6608764" y="4460081"/>
            <a:ext cx="354013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sm"/>
          </a:ln>
          <a:effectLst/>
        </p:spPr>
      </p:cxnSp>
      <p:cxnSp>
        <p:nvCxnSpPr>
          <p:cNvPr id="104" name="Elbow Connector 103"/>
          <p:cNvCxnSpPr>
            <a:stCxn id="341182" idx="3"/>
            <a:endCxn id="341195" idx="3"/>
          </p:cNvCxnSpPr>
          <p:nvPr/>
        </p:nvCxnSpPr>
        <p:spPr bwMode="auto">
          <a:xfrm flipH="1" flipV="1">
            <a:off x="7323138" y="3102038"/>
            <a:ext cx="1320777" cy="1761606"/>
          </a:xfrm>
          <a:prstGeom prst="bentConnector3">
            <a:avLst>
              <a:gd name="adj1" fmla="val -17308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sm"/>
          </a:ln>
          <a:effectLst/>
        </p:spPr>
      </p:cxnSp>
      <p:cxnSp>
        <p:nvCxnSpPr>
          <p:cNvPr id="107" name="Straight Arrow Connector 106"/>
          <p:cNvCxnSpPr>
            <a:endCxn id="341181" idx="0"/>
          </p:cNvCxnSpPr>
          <p:nvPr/>
        </p:nvCxnSpPr>
        <p:spPr bwMode="auto">
          <a:xfrm rot="16200000" flipH="1">
            <a:off x="6587506" y="5278679"/>
            <a:ext cx="396686" cy="1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sm" len="sm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Priority Modes</a:t>
            </a:r>
          </a:p>
        </p:txBody>
      </p:sp>
      <p:sp>
        <p:nvSpPr>
          <p:cNvPr id="291848" name="Rectangle 8"/>
          <p:cNvSpPr>
            <a:spLocks noChangeArrowheads="1"/>
          </p:cNvSpPr>
          <p:nvPr/>
        </p:nvSpPr>
        <p:spPr bwMode="auto">
          <a:xfrm>
            <a:off x="90488" y="1127125"/>
            <a:ext cx="4433887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98463" indent="-39846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u"/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Round Robin Mode:</a:t>
            </a:r>
          </a:p>
          <a:p>
            <a:pPr marL="860425" lvl="1" indent="-29051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All channels have equal priority</a:t>
            </a:r>
          </a:p>
          <a:p>
            <a:pPr marL="860425" lvl="1" indent="-29051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After each enabled channel has transferred a </a:t>
            </a:r>
            <a:r>
              <a:rPr lang="en-US" sz="1600" i="1">
                <a:latin typeface="Arial" charset="0"/>
              </a:rPr>
              <a:t>burst of words</a:t>
            </a:r>
            <a:r>
              <a:rPr lang="en-US" sz="1600">
                <a:latin typeface="Arial" charset="0"/>
              </a:rPr>
              <a:t>, the next enabled channel is serviced in round robin fashion</a:t>
            </a:r>
          </a:p>
          <a:p>
            <a:pPr marL="398463" indent="-39846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u"/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Channel 1 High Priority Mode:</a:t>
            </a:r>
          </a:p>
          <a:p>
            <a:pPr marL="860425" lvl="1" indent="-29051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Same as Round Robin </a:t>
            </a:r>
            <a:r>
              <a:rPr lang="en-US" sz="1600" i="1">
                <a:latin typeface="Arial" charset="0"/>
              </a:rPr>
              <a:t>except</a:t>
            </a:r>
            <a:r>
              <a:rPr lang="en-US" sz="1600">
                <a:latin typeface="Arial" charset="0"/>
              </a:rPr>
              <a:t> CH1 can interrupt DMA state machine</a:t>
            </a:r>
            <a:endParaRPr lang="en-US" sz="1600" i="1">
              <a:latin typeface="Arial" charset="0"/>
            </a:endParaRPr>
          </a:p>
          <a:p>
            <a:pPr marL="860425" lvl="1" indent="-29051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If CH1 trigger occurs, the current word </a:t>
            </a:r>
            <a:r>
              <a:rPr lang="en-US" sz="1600" i="1">
                <a:latin typeface="Arial" charset="0"/>
              </a:rPr>
              <a:t>(not the complete burst)</a:t>
            </a:r>
            <a:r>
              <a:rPr lang="en-US" sz="1600">
                <a:latin typeface="Arial" charset="0"/>
              </a:rPr>
              <a:t> on any other channel is completed and execution is halted</a:t>
            </a:r>
          </a:p>
          <a:p>
            <a:pPr marL="860425" lvl="1" indent="-29051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CH1 is serviced for complete burst</a:t>
            </a:r>
          </a:p>
          <a:p>
            <a:pPr marL="860425" lvl="1" indent="-29051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When completed, execution returns to previous active channel</a:t>
            </a:r>
          </a:p>
          <a:p>
            <a:pPr marL="860425" lvl="1" indent="-290513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This mode is intended primarily for the ADC, but can be used by any DMA event configured to trigger CH1</a:t>
            </a:r>
          </a:p>
        </p:txBody>
      </p:sp>
      <p:sp>
        <p:nvSpPr>
          <p:cNvPr id="291849" name="Oval 9"/>
          <p:cNvSpPr>
            <a:spLocks noChangeArrowheads="1"/>
          </p:cNvSpPr>
          <p:nvPr/>
        </p:nvSpPr>
        <p:spPr bwMode="auto">
          <a:xfrm>
            <a:off x="5849938" y="1752600"/>
            <a:ext cx="914400" cy="12954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50" name="Oval 10"/>
          <p:cNvSpPr>
            <a:spLocks noChangeArrowheads="1"/>
          </p:cNvSpPr>
          <p:nvPr/>
        </p:nvSpPr>
        <p:spPr bwMode="auto">
          <a:xfrm>
            <a:off x="4859338" y="1676400"/>
            <a:ext cx="3810000" cy="38100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51" name="AutoShape 11"/>
          <p:cNvSpPr>
            <a:spLocks noChangeArrowheads="1"/>
          </p:cNvSpPr>
          <p:nvPr/>
        </p:nvSpPr>
        <p:spPr bwMode="auto">
          <a:xfrm>
            <a:off x="6154738" y="1219200"/>
            <a:ext cx="1219200" cy="1119188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DMA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event?</a:t>
            </a:r>
          </a:p>
        </p:txBody>
      </p:sp>
      <p:sp>
        <p:nvSpPr>
          <p:cNvPr id="291852" name="Oval 12"/>
          <p:cNvSpPr>
            <a:spLocks noChangeArrowheads="1"/>
          </p:cNvSpPr>
          <p:nvPr/>
        </p:nvSpPr>
        <p:spPr bwMode="auto">
          <a:xfrm>
            <a:off x="4935538" y="2133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CH6</a:t>
            </a:r>
          </a:p>
        </p:txBody>
      </p:sp>
      <p:sp>
        <p:nvSpPr>
          <p:cNvPr id="291853" name="Oval 13"/>
          <p:cNvSpPr>
            <a:spLocks noChangeArrowheads="1"/>
          </p:cNvSpPr>
          <p:nvPr/>
        </p:nvSpPr>
        <p:spPr bwMode="auto">
          <a:xfrm>
            <a:off x="7983538" y="2133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CH1</a:t>
            </a:r>
          </a:p>
        </p:txBody>
      </p:sp>
      <p:sp>
        <p:nvSpPr>
          <p:cNvPr id="291854" name="Oval 14"/>
          <p:cNvSpPr>
            <a:spLocks noChangeArrowheads="1"/>
          </p:cNvSpPr>
          <p:nvPr/>
        </p:nvSpPr>
        <p:spPr bwMode="auto">
          <a:xfrm>
            <a:off x="8288338" y="3657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CH2</a:t>
            </a:r>
          </a:p>
        </p:txBody>
      </p:sp>
      <p:sp>
        <p:nvSpPr>
          <p:cNvPr id="291855" name="Oval 15"/>
          <p:cNvSpPr>
            <a:spLocks noChangeArrowheads="1"/>
          </p:cNvSpPr>
          <p:nvPr/>
        </p:nvSpPr>
        <p:spPr bwMode="auto">
          <a:xfrm>
            <a:off x="4630738" y="3657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CH5</a:t>
            </a:r>
          </a:p>
        </p:txBody>
      </p:sp>
      <p:sp>
        <p:nvSpPr>
          <p:cNvPr id="291856" name="Oval 16"/>
          <p:cNvSpPr>
            <a:spLocks noChangeArrowheads="1"/>
          </p:cNvSpPr>
          <p:nvPr/>
        </p:nvSpPr>
        <p:spPr bwMode="auto">
          <a:xfrm>
            <a:off x="5545138" y="4876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CH4</a:t>
            </a:r>
          </a:p>
        </p:txBody>
      </p:sp>
      <p:sp>
        <p:nvSpPr>
          <p:cNvPr id="291857" name="Oval 17"/>
          <p:cNvSpPr>
            <a:spLocks noChangeArrowheads="1"/>
          </p:cNvSpPr>
          <p:nvPr/>
        </p:nvSpPr>
        <p:spPr bwMode="auto">
          <a:xfrm>
            <a:off x="7373938" y="4876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CH3</a:t>
            </a:r>
          </a:p>
        </p:txBody>
      </p:sp>
      <p:sp>
        <p:nvSpPr>
          <p:cNvPr id="291858" name="AutoShape 18"/>
          <p:cNvSpPr>
            <a:spLocks noChangeArrowheads="1"/>
          </p:cNvSpPr>
          <p:nvPr/>
        </p:nvSpPr>
        <p:spPr bwMode="auto">
          <a:xfrm rot="9852118">
            <a:off x="8450263" y="2971800"/>
            <a:ext cx="295275" cy="25558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59" name="AutoShape 19"/>
          <p:cNvSpPr>
            <a:spLocks noChangeArrowheads="1"/>
          </p:cNvSpPr>
          <p:nvPr/>
        </p:nvSpPr>
        <p:spPr bwMode="auto">
          <a:xfrm rot="7370620">
            <a:off x="7631906" y="1848644"/>
            <a:ext cx="295275" cy="25558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60" name="AutoShape 20"/>
          <p:cNvSpPr>
            <a:spLocks noChangeArrowheads="1"/>
          </p:cNvSpPr>
          <p:nvPr/>
        </p:nvSpPr>
        <p:spPr bwMode="auto">
          <a:xfrm rot="12966405">
            <a:off x="8145463" y="4572000"/>
            <a:ext cx="295275" cy="25558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61" name="AutoShape 21"/>
          <p:cNvSpPr>
            <a:spLocks noChangeArrowheads="1"/>
          </p:cNvSpPr>
          <p:nvPr/>
        </p:nvSpPr>
        <p:spPr bwMode="auto">
          <a:xfrm rot="16200000">
            <a:off x="6592094" y="5353844"/>
            <a:ext cx="295275" cy="255587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62" name="AutoShape 22"/>
          <p:cNvSpPr>
            <a:spLocks noChangeArrowheads="1"/>
          </p:cNvSpPr>
          <p:nvPr/>
        </p:nvSpPr>
        <p:spPr bwMode="auto">
          <a:xfrm rot="-2017370">
            <a:off x="5021263" y="4495800"/>
            <a:ext cx="295275" cy="25558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63" name="AutoShape 23"/>
          <p:cNvSpPr>
            <a:spLocks noChangeArrowheads="1"/>
          </p:cNvSpPr>
          <p:nvPr/>
        </p:nvSpPr>
        <p:spPr bwMode="auto">
          <a:xfrm rot="849117">
            <a:off x="4783138" y="2971800"/>
            <a:ext cx="295275" cy="25558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64" name="AutoShape 24"/>
          <p:cNvSpPr>
            <a:spLocks noChangeArrowheads="1"/>
          </p:cNvSpPr>
          <p:nvPr/>
        </p:nvSpPr>
        <p:spPr bwMode="auto">
          <a:xfrm rot="3006957">
            <a:off x="5498306" y="1924844"/>
            <a:ext cx="295275" cy="25558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65" name="AutoShape 25"/>
          <p:cNvSpPr>
            <a:spLocks noChangeArrowheads="1"/>
          </p:cNvSpPr>
          <p:nvPr/>
        </p:nvSpPr>
        <p:spPr bwMode="auto">
          <a:xfrm rot="-1244257">
            <a:off x="5773738" y="2590800"/>
            <a:ext cx="295275" cy="25558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1866" name="Text Box 26"/>
          <p:cNvSpPr txBox="1">
            <a:spLocks noChangeArrowheads="1"/>
          </p:cNvSpPr>
          <p:nvPr/>
        </p:nvSpPr>
        <p:spPr bwMode="auto">
          <a:xfrm>
            <a:off x="7297738" y="1447800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Y</a:t>
            </a:r>
          </a:p>
        </p:txBody>
      </p:sp>
      <p:sp>
        <p:nvSpPr>
          <p:cNvPr id="291867" name="Text Box 27"/>
          <p:cNvSpPr txBox="1">
            <a:spLocks noChangeArrowheads="1"/>
          </p:cNvSpPr>
          <p:nvPr/>
        </p:nvSpPr>
        <p:spPr bwMode="auto">
          <a:xfrm>
            <a:off x="6764338" y="22860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latin typeface="Arial" charset="0"/>
              </a:rPr>
              <a:t>N</a:t>
            </a:r>
          </a:p>
        </p:txBody>
      </p:sp>
      <p:grpSp>
        <p:nvGrpSpPr>
          <p:cNvPr id="291872" name="Group 32"/>
          <p:cNvGrpSpPr>
            <a:grpSpLocks/>
          </p:cNvGrpSpPr>
          <p:nvPr/>
        </p:nvGrpSpPr>
        <p:grpSpPr bwMode="auto">
          <a:xfrm>
            <a:off x="6745288" y="2425700"/>
            <a:ext cx="542925" cy="2743200"/>
            <a:chOff x="4116" y="1710"/>
            <a:chExt cx="342" cy="1728"/>
          </a:xfrm>
        </p:grpSpPr>
        <p:sp>
          <p:nvSpPr>
            <p:cNvPr id="291868" name="Oval 28"/>
            <p:cNvSpPr>
              <a:spLocks noChangeArrowheads="1"/>
            </p:cNvSpPr>
            <p:nvPr/>
          </p:nvSpPr>
          <p:spPr bwMode="auto">
            <a:xfrm rot="2479974">
              <a:off x="4127" y="1710"/>
              <a:ext cx="331" cy="1728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69" name="AutoShape 29"/>
            <p:cNvSpPr>
              <a:spLocks noChangeArrowheads="1"/>
            </p:cNvSpPr>
            <p:nvPr/>
          </p:nvSpPr>
          <p:spPr bwMode="auto">
            <a:xfrm rot="9810749">
              <a:off x="4116" y="2367"/>
              <a:ext cx="186" cy="161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1870" name="AutoShape 30"/>
          <p:cNvSpPr>
            <a:spLocks noChangeArrowheads="1"/>
          </p:cNvSpPr>
          <p:nvPr/>
        </p:nvSpPr>
        <p:spPr bwMode="auto">
          <a:xfrm rot="-901529">
            <a:off x="7078663" y="3800475"/>
            <a:ext cx="295275" cy="25558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1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1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1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91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91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1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91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1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91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9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9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9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9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9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9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9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9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9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0"/>
                            </p:stCondLst>
                            <p:childTnLst>
                              <p:par>
                                <p:cTn id="93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000"/>
                            </p:stCondLst>
                            <p:childTnLst>
                              <p:par>
                                <p:cTn id="103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000"/>
                            </p:stCondLst>
                            <p:childTnLst>
                              <p:par>
                                <p:cTn id="123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8000"/>
                            </p:stCondLst>
                            <p:childTnLst>
                              <p:par>
                                <p:cTn id="12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9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8500"/>
                            </p:stCondLst>
                            <p:childTnLst>
                              <p:par>
                                <p:cTn id="133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9500"/>
                            </p:stCondLst>
                            <p:childTnLst>
                              <p:par>
                                <p:cTn id="1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7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0"/>
                            </p:stCondLst>
                            <p:childTnLst>
                              <p:par>
                                <p:cTn id="171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2918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3500"/>
                            </p:stCondLst>
                            <p:childTnLst>
                              <p:par>
                                <p:cTn id="17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7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000"/>
                            </p:stCondLst>
                            <p:childTnLst>
                              <p:par>
                                <p:cTn id="181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2918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0"/>
                            </p:stCondLst>
                            <p:childTnLst>
                              <p:par>
                                <p:cTn id="18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7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500"/>
                            </p:stCondLst>
                            <p:childTnLst>
                              <p:par>
                                <p:cTn id="19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2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6000"/>
                            </p:stCondLst>
                            <p:childTnLst>
                              <p:par>
                                <p:cTn id="196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29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1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7500"/>
                            </p:stCondLst>
                            <p:childTnLst>
                              <p:par>
                                <p:cTn id="2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2918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2918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4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00"/>
                            </p:stCondLst>
                            <p:childTnLst>
                              <p:par>
                                <p:cTn id="2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9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2918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000"/>
                            </p:stCondLst>
                            <p:childTnLst>
                              <p:par>
                                <p:cTn id="238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239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2918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000"/>
                            </p:stCondLst>
                            <p:childTnLst>
                              <p:par>
                                <p:cTn id="24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2500"/>
                            </p:stCondLst>
                            <p:childTnLst>
                              <p:par>
                                <p:cTn id="248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249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1" dur="500" fill="hold"/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3500"/>
                            </p:stCondLst>
                            <p:childTnLst>
                              <p:par>
                                <p:cTn id="25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4000"/>
                            </p:stCondLst>
                            <p:childTnLst>
                              <p:par>
                                <p:cTn id="2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9" grpId="0" animBg="1"/>
      <p:bldP spid="291850" grpId="0" animBg="1"/>
      <p:bldP spid="291851" grpId="0" animBg="1"/>
      <p:bldP spid="291852" grpId="0" animBg="1"/>
      <p:bldP spid="291853" grpId="0" animBg="1"/>
      <p:bldP spid="291854" grpId="0" animBg="1"/>
      <p:bldP spid="291855" grpId="0" animBg="1"/>
      <p:bldP spid="291856" grpId="0" animBg="1"/>
      <p:bldP spid="291857" grpId="0" animBg="1"/>
      <p:bldP spid="291858" grpId="0" animBg="1"/>
      <p:bldP spid="291859" grpId="0" animBg="1"/>
      <p:bldP spid="291860" grpId="0" animBg="1"/>
      <p:bldP spid="291861" grpId="0" animBg="1"/>
      <p:bldP spid="291862" grpId="0" animBg="1"/>
      <p:bldP spid="291863" grpId="0" animBg="1"/>
      <p:bldP spid="291864" grpId="0" animBg="1"/>
      <p:bldP spid="291865" grpId="0" animBg="1"/>
      <p:bldP spid="291866" grpId="0"/>
      <p:bldP spid="291867" grpId="0"/>
      <p:bldP spid="29187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Modes and the State Machine</a:t>
            </a:r>
          </a:p>
        </p:txBody>
      </p:sp>
      <p:sp>
        <p:nvSpPr>
          <p:cNvPr id="338947" name="Rectangle 3"/>
          <p:cNvSpPr>
            <a:spLocks noChangeArrowheads="1"/>
          </p:cNvSpPr>
          <p:nvPr/>
        </p:nvSpPr>
        <p:spPr bwMode="auto">
          <a:xfrm>
            <a:off x="3429000" y="1533525"/>
            <a:ext cx="4876800" cy="4191000"/>
          </a:xfrm>
          <a:prstGeom prst="rect">
            <a:avLst/>
          </a:prstGeom>
          <a:solidFill>
            <a:schemeClr val="accent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948" name="Rectangle 4"/>
          <p:cNvSpPr>
            <a:spLocks noChangeArrowheads="1"/>
          </p:cNvSpPr>
          <p:nvPr/>
        </p:nvSpPr>
        <p:spPr bwMode="auto">
          <a:xfrm>
            <a:off x="3581400" y="2524125"/>
            <a:ext cx="4419600" cy="1905000"/>
          </a:xfrm>
          <a:prstGeom prst="rect">
            <a:avLst/>
          </a:prstGeom>
          <a:solidFill>
            <a:schemeClr val="accent4"/>
          </a:solidFill>
          <a:ln w="6350" algn="ctr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950" name="Rectangle 6"/>
          <p:cNvSpPr>
            <a:spLocks noChangeArrowheads="1"/>
          </p:cNvSpPr>
          <p:nvPr/>
        </p:nvSpPr>
        <p:spPr bwMode="auto">
          <a:xfrm>
            <a:off x="3810000" y="2676525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Read/Write Data</a:t>
            </a:r>
          </a:p>
        </p:txBody>
      </p:sp>
      <p:sp>
        <p:nvSpPr>
          <p:cNvPr id="338951" name="Rectangle 7"/>
          <p:cNvSpPr>
            <a:spLocks noChangeArrowheads="1"/>
          </p:cNvSpPr>
          <p:nvPr/>
        </p:nvSpPr>
        <p:spPr bwMode="auto">
          <a:xfrm>
            <a:off x="6019800" y="3438525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Add Burst Step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to Address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Pointer</a:t>
            </a:r>
          </a:p>
        </p:txBody>
      </p:sp>
      <p:sp>
        <p:nvSpPr>
          <p:cNvPr id="338953" name="Rectangle 9"/>
          <p:cNvSpPr>
            <a:spLocks noChangeArrowheads="1"/>
          </p:cNvSpPr>
          <p:nvPr/>
        </p:nvSpPr>
        <p:spPr bwMode="auto">
          <a:xfrm>
            <a:off x="6019800" y="4733925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Add Transfer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Step to Address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Pointer</a:t>
            </a:r>
          </a:p>
        </p:txBody>
      </p:sp>
      <p:sp>
        <p:nvSpPr>
          <p:cNvPr id="338954" name="AutoShape 10"/>
          <p:cNvSpPr>
            <a:spLocks noChangeArrowheads="1"/>
          </p:cNvSpPr>
          <p:nvPr/>
        </p:nvSpPr>
        <p:spPr bwMode="auto">
          <a:xfrm>
            <a:off x="3657600" y="3362325"/>
            <a:ext cx="1981200" cy="914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Moved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“Burst Size”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Words?</a:t>
            </a:r>
          </a:p>
        </p:txBody>
      </p:sp>
      <p:sp>
        <p:nvSpPr>
          <p:cNvPr id="338955" name="AutoShape 11"/>
          <p:cNvSpPr>
            <a:spLocks noChangeArrowheads="1"/>
          </p:cNvSpPr>
          <p:nvPr/>
        </p:nvSpPr>
        <p:spPr bwMode="auto">
          <a:xfrm>
            <a:off x="3657600" y="4657725"/>
            <a:ext cx="1981200" cy="914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Moved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“Transfer Size”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Bursts?</a:t>
            </a:r>
          </a:p>
        </p:txBody>
      </p:sp>
      <p:sp>
        <p:nvSpPr>
          <p:cNvPr id="338956" name="Line 12"/>
          <p:cNvSpPr>
            <a:spLocks noChangeShapeType="1"/>
          </p:cNvSpPr>
          <p:nvPr/>
        </p:nvSpPr>
        <p:spPr bwMode="auto">
          <a:xfrm>
            <a:off x="4648200" y="2981325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57" name="Line 13"/>
          <p:cNvSpPr>
            <a:spLocks noChangeShapeType="1"/>
          </p:cNvSpPr>
          <p:nvPr/>
        </p:nvSpPr>
        <p:spPr bwMode="auto">
          <a:xfrm>
            <a:off x="4648200" y="4281488"/>
            <a:ext cx="0" cy="376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59" name="Line 15"/>
          <p:cNvSpPr>
            <a:spLocks noChangeShapeType="1"/>
          </p:cNvSpPr>
          <p:nvPr/>
        </p:nvSpPr>
        <p:spPr bwMode="auto">
          <a:xfrm>
            <a:off x="4648200" y="2295525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60" name="Line 16"/>
          <p:cNvSpPr>
            <a:spLocks noChangeShapeType="1"/>
          </p:cNvSpPr>
          <p:nvPr/>
        </p:nvSpPr>
        <p:spPr bwMode="auto">
          <a:xfrm>
            <a:off x="5638800" y="38195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61" name="Line 17"/>
          <p:cNvSpPr>
            <a:spLocks noChangeShapeType="1"/>
          </p:cNvSpPr>
          <p:nvPr/>
        </p:nvSpPr>
        <p:spPr bwMode="auto">
          <a:xfrm>
            <a:off x="5638800" y="51149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62" name="Line 18"/>
          <p:cNvSpPr>
            <a:spLocks noChangeShapeType="1"/>
          </p:cNvSpPr>
          <p:nvPr/>
        </p:nvSpPr>
        <p:spPr bwMode="auto">
          <a:xfrm>
            <a:off x="7543800" y="5114925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63" name="Line 19"/>
          <p:cNvSpPr>
            <a:spLocks noChangeShapeType="1"/>
          </p:cNvSpPr>
          <p:nvPr/>
        </p:nvSpPr>
        <p:spPr bwMode="auto">
          <a:xfrm flipV="1">
            <a:off x="7848600" y="2828925"/>
            <a:ext cx="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64" name="Line 20"/>
          <p:cNvSpPr>
            <a:spLocks noChangeShapeType="1"/>
          </p:cNvSpPr>
          <p:nvPr/>
        </p:nvSpPr>
        <p:spPr bwMode="auto">
          <a:xfrm flipH="1">
            <a:off x="5486400" y="2828925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65" name="Line 21"/>
          <p:cNvSpPr>
            <a:spLocks noChangeShapeType="1"/>
          </p:cNvSpPr>
          <p:nvPr/>
        </p:nvSpPr>
        <p:spPr bwMode="auto">
          <a:xfrm>
            <a:off x="7543800" y="3819525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66" name="Text Box 22"/>
          <p:cNvSpPr txBox="1">
            <a:spLocks noChangeArrowheads="1"/>
          </p:cNvSpPr>
          <p:nvPr/>
        </p:nvSpPr>
        <p:spPr bwMode="auto">
          <a:xfrm>
            <a:off x="4267200" y="5495925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Y</a:t>
            </a:r>
          </a:p>
        </p:txBody>
      </p:sp>
      <p:sp>
        <p:nvSpPr>
          <p:cNvPr id="338967" name="Text Box 23"/>
          <p:cNvSpPr txBox="1">
            <a:spLocks noChangeArrowheads="1"/>
          </p:cNvSpPr>
          <p:nvPr/>
        </p:nvSpPr>
        <p:spPr bwMode="auto">
          <a:xfrm>
            <a:off x="4267200" y="4200525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Y</a:t>
            </a:r>
          </a:p>
        </p:txBody>
      </p:sp>
      <p:sp>
        <p:nvSpPr>
          <p:cNvPr id="338968" name="Text Box 24"/>
          <p:cNvSpPr txBox="1">
            <a:spLocks noChangeArrowheads="1"/>
          </p:cNvSpPr>
          <p:nvPr/>
        </p:nvSpPr>
        <p:spPr bwMode="auto">
          <a:xfrm>
            <a:off x="5562600" y="3509963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N</a:t>
            </a:r>
          </a:p>
        </p:txBody>
      </p:sp>
      <p:sp>
        <p:nvSpPr>
          <p:cNvPr id="338969" name="Text Box 25"/>
          <p:cNvSpPr txBox="1">
            <a:spLocks noChangeArrowheads="1"/>
          </p:cNvSpPr>
          <p:nvPr/>
        </p:nvSpPr>
        <p:spPr bwMode="auto">
          <a:xfrm>
            <a:off x="5562600" y="4805363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N</a:t>
            </a:r>
          </a:p>
        </p:txBody>
      </p:sp>
      <p:sp>
        <p:nvSpPr>
          <p:cNvPr id="338970" name="Rectangle 26"/>
          <p:cNvSpPr>
            <a:spLocks noChangeArrowheads="1"/>
          </p:cNvSpPr>
          <p:nvPr/>
        </p:nvSpPr>
        <p:spPr bwMode="auto">
          <a:xfrm>
            <a:off x="6229350" y="1000125"/>
            <a:ext cx="18161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Point where other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pending channels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are serviced</a:t>
            </a:r>
          </a:p>
        </p:txBody>
      </p:sp>
      <p:sp>
        <p:nvSpPr>
          <p:cNvPr id="338972" name="Line 28"/>
          <p:cNvSpPr>
            <a:spLocks noChangeShapeType="1"/>
          </p:cNvSpPr>
          <p:nvPr/>
        </p:nvSpPr>
        <p:spPr bwMode="auto">
          <a:xfrm flipV="1">
            <a:off x="2792413" y="3133725"/>
            <a:ext cx="18557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73" name="Line 29"/>
          <p:cNvSpPr>
            <a:spLocks noChangeShapeType="1"/>
          </p:cNvSpPr>
          <p:nvPr/>
        </p:nvSpPr>
        <p:spPr bwMode="auto">
          <a:xfrm flipH="1">
            <a:off x="6934200" y="1685925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74" name="Line 30"/>
          <p:cNvSpPr>
            <a:spLocks noChangeShapeType="1"/>
          </p:cNvSpPr>
          <p:nvPr/>
        </p:nvSpPr>
        <p:spPr bwMode="auto">
          <a:xfrm flipH="1">
            <a:off x="5486400" y="1990725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75" name="Line 31"/>
          <p:cNvSpPr>
            <a:spLocks noChangeShapeType="1"/>
          </p:cNvSpPr>
          <p:nvPr/>
        </p:nvSpPr>
        <p:spPr bwMode="auto">
          <a:xfrm flipV="1">
            <a:off x="8153400" y="1990725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76" name="Rectangle 32"/>
          <p:cNvSpPr>
            <a:spLocks noChangeArrowheads="1"/>
          </p:cNvSpPr>
          <p:nvPr/>
        </p:nvSpPr>
        <p:spPr bwMode="auto">
          <a:xfrm>
            <a:off x="3810000" y="1685925"/>
            <a:ext cx="1676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Wait for event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 to start/continue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 transfer</a:t>
            </a:r>
          </a:p>
        </p:txBody>
      </p:sp>
      <p:sp>
        <p:nvSpPr>
          <p:cNvPr id="338971" name="Rectangle 27"/>
          <p:cNvSpPr>
            <a:spLocks noChangeArrowheads="1"/>
          </p:cNvSpPr>
          <p:nvPr/>
        </p:nvSpPr>
        <p:spPr bwMode="auto">
          <a:xfrm>
            <a:off x="1238250" y="2924175"/>
            <a:ext cx="1600200" cy="1147763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400" b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400" b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400" b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endParaRPr lang="en-US" sz="1400" b="0">
              <a:latin typeface="Arial" charset="0"/>
            </a:endParaRPr>
          </a:p>
        </p:txBody>
      </p:sp>
      <p:sp>
        <p:nvSpPr>
          <p:cNvPr id="338980" name="Text Box 36"/>
          <p:cNvSpPr txBox="1">
            <a:spLocks noChangeArrowheads="1"/>
          </p:cNvSpPr>
          <p:nvPr/>
        </p:nvSpPr>
        <p:spPr bwMode="auto">
          <a:xfrm>
            <a:off x="1230313" y="2921000"/>
            <a:ext cx="1633537" cy="1155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Point where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CH1 can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interrupt other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channels in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CH1 Priority Mode</a:t>
            </a:r>
          </a:p>
        </p:txBody>
      </p:sp>
      <p:sp>
        <p:nvSpPr>
          <p:cNvPr id="338981" name="Line 37"/>
          <p:cNvSpPr>
            <a:spLocks noChangeShapeType="1"/>
          </p:cNvSpPr>
          <p:nvPr/>
        </p:nvSpPr>
        <p:spPr bwMode="auto">
          <a:xfrm>
            <a:off x="4648200" y="1295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982" name="Rectangle 38"/>
          <p:cNvSpPr>
            <a:spLocks noChangeArrowheads="1"/>
          </p:cNvSpPr>
          <p:nvPr/>
        </p:nvSpPr>
        <p:spPr bwMode="auto">
          <a:xfrm>
            <a:off x="3810000" y="969963"/>
            <a:ext cx="1676400" cy="3254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Start Transfer</a:t>
            </a:r>
          </a:p>
        </p:txBody>
      </p:sp>
      <p:sp>
        <p:nvSpPr>
          <p:cNvPr id="338983" name="Rectangle 39"/>
          <p:cNvSpPr>
            <a:spLocks noChangeArrowheads="1"/>
          </p:cNvSpPr>
          <p:nvPr/>
        </p:nvSpPr>
        <p:spPr bwMode="auto">
          <a:xfrm>
            <a:off x="3810000" y="609600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latin typeface="Arial" charset="0"/>
              </a:rPr>
              <a:t>End Transfer</a:t>
            </a:r>
          </a:p>
        </p:txBody>
      </p:sp>
      <p:sp>
        <p:nvSpPr>
          <p:cNvPr id="338984" name="Line 40"/>
          <p:cNvSpPr>
            <a:spLocks noChangeShapeType="1"/>
          </p:cNvSpPr>
          <p:nvPr/>
        </p:nvSpPr>
        <p:spPr bwMode="auto">
          <a:xfrm>
            <a:off x="4648200" y="5562600"/>
            <a:ext cx="0" cy="527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DMA Throughput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idx="1"/>
          </p:nvPr>
        </p:nvSpPr>
        <p:spPr>
          <a:xfrm>
            <a:off x="870435" y="740650"/>
            <a:ext cx="7388445" cy="318761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3300" dirty="0"/>
              <a:t>4 cycles/word </a:t>
            </a:r>
            <a:r>
              <a:rPr lang="en-US" sz="2800" b="0" dirty="0"/>
              <a:t>(5 for </a:t>
            </a:r>
            <a:r>
              <a:rPr lang="en-US" sz="2800" b="0" dirty="0" err="1"/>
              <a:t>McBSP</a:t>
            </a:r>
            <a:r>
              <a:rPr lang="en-US" sz="2800" b="0" dirty="0"/>
              <a:t> reads)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3300" dirty="0"/>
              <a:t>1 cycle delay to start each burst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3300" dirty="0"/>
              <a:t>1 cycle delay returning from CH1 high priority interrupt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3300" dirty="0"/>
              <a:t>32-bit transfer doubles throughput </a:t>
            </a:r>
            <a:r>
              <a:rPr lang="en-US" sz="2400" b="0" dirty="0"/>
              <a:t>(except </a:t>
            </a:r>
            <a:r>
              <a:rPr lang="en-US" sz="2400" b="0" dirty="0" err="1"/>
              <a:t>McBSP</a:t>
            </a:r>
            <a:r>
              <a:rPr lang="en-US" sz="2400" b="0" dirty="0"/>
              <a:t>, which supports 16-bit transfers only)</a:t>
            </a:r>
            <a:endParaRPr lang="en-US" sz="3300" dirty="0"/>
          </a:p>
        </p:txBody>
      </p:sp>
      <p:sp>
        <p:nvSpPr>
          <p:cNvPr id="301060" name="Rectangle 4"/>
          <p:cNvSpPr>
            <a:spLocks noChangeArrowheads="1"/>
          </p:cNvSpPr>
          <p:nvPr/>
        </p:nvSpPr>
        <p:spPr bwMode="auto">
          <a:xfrm>
            <a:off x="688975" y="3994150"/>
            <a:ext cx="7816850" cy="23177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1" name="Rectangle 5"/>
          <p:cNvSpPr>
            <a:spLocks noChangeArrowheads="1"/>
          </p:cNvSpPr>
          <p:nvPr/>
        </p:nvSpPr>
        <p:spPr bwMode="auto">
          <a:xfrm>
            <a:off x="508000" y="4124325"/>
            <a:ext cx="8123238" cy="203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Ctr="1">
            <a:spAutoFit/>
          </a:bodyPr>
          <a:lstStyle/>
          <a:p>
            <a:pPr lvl="1" indent="-342900">
              <a:lnSpc>
                <a:spcPct val="70000"/>
              </a:lnSpc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400" b="0" u="sng">
                <a:latin typeface="Arial" charset="0"/>
              </a:rPr>
              <a:t>Example</a:t>
            </a:r>
            <a:r>
              <a:rPr lang="en-US" sz="2400" b="0">
                <a:latin typeface="Arial" charset="0"/>
              </a:rPr>
              <a:t>: 128 16-bit words from ADC to RAM</a:t>
            </a:r>
          </a:p>
          <a:p>
            <a:pPr lvl="2" indent="-338138">
              <a:lnSpc>
                <a:spcPct val="70000"/>
              </a:lnSpc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000" b="0">
                <a:latin typeface="Arial" charset="0"/>
              </a:rPr>
              <a:t>8 bursts * [(4 cycles/word * 16 words/burst) + 1] = </a:t>
            </a:r>
            <a:r>
              <a:rPr lang="en-US" sz="2000">
                <a:latin typeface="Arial" charset="0"/>
              </a:rPr>
              <a:t>520 cycles</a:t>
            </a:r>
          </a:p>
          <a:p>
            <a:pPr lvl="1" indent="-342900">
              <a:lnSpc>
                <a:spcPct val="100000"/>
              </a:lnSpc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Char char="w"/>
            </a:pPr>
            <a:endParaRPr lang="en-US" sz="2400" b="0" u="sng">
              <a:latin typeface="Arial" charset="0"/>
            </a:endParaRPr>
          </a:p>
          <a:p>
            <a:pPr lvl="1" indent="-342900">
              <a:lnSpc>
                <a:spcPct val="100000"/>
              </a:lnSpc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400" b="0" u="sng">
                <a:latin typeface="Arial" charset="0"/>
              </a:rPr>
              <a:t>Example</a:t>
            </a:r>
            <a:r>
              <a:rPr lang="en-US" sz="2400" b="0">
                <a:latin typeface="Arial" charset="0"/>
              </a:rPr>
              <a:t>: 64 32-bit words from ADC to RAM</a:t>
            </a:r>
          </a:p>
          <a:p>
            <a:pPr lvl="2" indent="-338138">
              <a:lnSpc>
                <a:spcPct val="70000"/>
              </a:lnSpc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000" b="0">
                <a:latin typeface="Arial" charset="0"/>
              </a:rPr>
              <a:t>8 bursts * [(4 cycles/word * 8 words/burst) + 1] = </a:t>
            </a:r>
            <a:r>
              <a:rPr lang="en-US" sz="2000">
                <a:latin typeface="Arial" charset="0"/>
              </a:rPr>
              <a:t>264 cycles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DMA vs. CPU Access Arbitration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idx="1"/>
          </p:nvPr>
        </p:nvSpPr>
        <p:spPr>
          <a:xfrm>
            <a:off x="231775" y="858838"/>
            <a:ext cx="8653463" cy="58345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DMA has priority over CPU</a:t>
            </a:r>
          </a:p>
          <a:p>
            <a:pPr lvl="1"/>
            <a:r>
              <a:rPr lang="en-US" dirty="0"/>
              <a:t>If a multi-cycle CPU access is already in </a:t>
            </a:r>
            <a:r>
              <a:rPr lang="en-US" dirty="0" smtClean="0"/>
              <a:t>progress, </a:t>
            </a:r>
            <a:r>
              <a:rPr lang="en-US" dirty="0"/>
              <a:t>DMA stalls until current CPU access finishes</a:t>
            </a:r>
          </a:p>
          <a:p>
            <a:pPr lvl="1"/>
            <a:r>
              <a:rPr lang="en-US" dirty="0"/>
              <a:t>The DMA will interrupt back-to-back CPU accesses</a:t>
            </a:r>
            <a:endParaRPr lang="en-US" sz="1600" dirty="0"/>
          </a:p>
          <a:p>
            <a:r>
              <a:rPr lang="en-US" dirty="0"/>
              <a:t>Can the CPU be locked out?</a:t>
            </a:r>
          </a:p>
          <a:p>
            <a:pPr lvl="1"/>
            <a:r>
              <a:rPr lang="en-US" dirty="0"/>
              <a:t>Generally No!</a:t>
            </a:r>
          </a:p>
          <a:p>
            <a:pPr lvl="1"/>
            <a:r>
              <a:rPr lang="en-US" dirty="0"/>
              <a:t>DMA is multi-cycle transfer;  CPU will sneak in an access when the DMA is accessing the other end of the transfer (e.g. while DMA accesses destination location, the CPU can access the source location)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93" name="Rectangle 13"/>
          <p:cNvSpPr>
            <a:spLocks noChangeArrowheads="1"/>
          </p:cNvSpPr>
          <p:nvPr/>
        </p:nvSpPr>
        <p:spPr bwMode="auto">
          <a:xfrm>
            <a:off x="1069975" y="894270"/>
            <a:ext cx="7358063" cy="3286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208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7905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DMA Registers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000" dirty="0"/>
              <a:t>DmaRegs.</a:t>
            </a:r>
            <a:r>
              <a:rPr lang="en-US" sz="2000" b="0" i="1" dirty="0"/>
              <a:t>name</a:t>
            </a:r>
            <a:r>
              <a:rPr lang="en-US" sz="2000" dirty="0"/>
              <a:t>  (lab file: </a:t>
            </a:r>
            <a:r>
              <a:rPr lang="en-US" sz="2000" dirty="0" err="1"/>
              <a:t>Dma.c</a:t>
            </a:r>
            <a:r>
              <a:rPr lang="en-US" sz="2000" dirty="0"/>
              <a:t>)</a:t>
            </a:r>
            <a:endParaRPr lang="en-US" dirty="0"/>
          </a:p>
        </p:txBody>
      </p:sp>
      <p:sp>
        <p:nvSpPr>
          <p:cNvPr id="302087" name="Rectangle 7"/>
          <p:cNvSpPr>
            <a:spLocks noChangeArrowheads="1"/>
          </p:cNvSpPr>
          <p:nvPr/>
        </p:nvSpPr>
        <p:spPr bwMode="auto">
          <a:xfrm>
            <a:off x="1065213" y="1864233"/>
            <a:ext cx="7358062" cy="4718124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1068388" y="1211770"/>
            <a:ext cx="7358062" cy="658813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2085" name="Text Box 5"/>
          <p:cNvSpPr txBox="1">
            <a:spLocks noChangeArrowheads="1"/>
          </p:cNvSpPr>
          <p:nvPr/>
        </p:nvSpPr>
        <p:spPr bwMode="auto">
          <a:xfrm>
            <a:off x="1076325" y="1245108"/>
            <a:ext cx="7427418" cy="5410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DMACTRL		DMA Control Register</a:t>
            </a:r>
          </a:p>
          <a:p>
            <a:r>
              <a:rPr lang="en-US" sz="1600" dirty="0">
                <a:latin typeface="Arial" charset="0"/>
              </a:rPr>
              <a:t>PRIORITYCTRL1		Priority Control Register 1</a:t>
            </a:r>
          </a:p>
          <a:p>
            <a:r>
              <a:rPr lang="en-US" sz="1600" dirty="0">
                <a:latin typeface="Arial" charset="0"/>
              </a:rPr>
              <a:t>MODE			Mode Register</a:t>
            </a:r>
          </a:p>
          <a:p>
            <a:r>
              <a:rPr lang="en-US" sz="1600" dirty="0">
                <a:latin typeface="Arial" charset="0"/>
              </a:rPr>
              <a:t>CONTROL		Control Register</a:t>
            </a:r>
          </a:p>
          <a:p>
            <a:r>
              <a:rPr lang="en-US" sz="1600" dirty="0">
                <a:latin typeface="Arial" charset="0"/>
              </a:rPr>
              <a:t>BURST_SIZE		Burst Size Register</a:t>
            </a:r>
          </a:p>
          <a:p>
            <a:r>
              <a:rPr lang="en-US" sz="1600" dirty="0">
                <a:latin typeface="Arial" charset="0"/>
              </a:rPr>
              <a:t>BURST_COUNT		Burst Count Register</a:t>
            </a:r>
          </a:p>
          <a:p>
            <a:r>
              <a:rPr lang="en-US" sz="1600" dirty="0">
                <a:latin typeface="Arial" charset="0"/>
              </a:rPr>
              <a:t>SRC_BURST_STEP	Source Burst Step Size Register</a:t>
            </a:r>
          </a:p>
          <a:p>
            <a:r>
              <a:rPr lang="en-US" sz="1600" dirty="0">
                <a:latin typeface="Arial" charset="0"/>
              </a:rPr>
              <a:t>DST_BURST_STEP	Destination Burst Step Size Register</a:t>
            </a:r>
          </a:p>
          <a:p>
            <a:r>
              <a:rPr lang="en-US" sz="1600" dirty="0">
                <a:latin typeface="Arial" charset="0"/>
              </a:rPr>
              <a:t>TRANSFER_SIZE		Transfer Size Register</a:t>
            </a:r>
          </a:p>
          <a:p>
            <a:r>
              <a:rPr lang="en-US" sz="1600" dirty="0">
                <a:latin typeface="Arial" charset="0"/>
              </a:rPr>
              <a:t>TRANSFER_COUNT	Transfer Count Register</a:t>
            </a:r>
          </a:p>
          <a:p>
            <a:r>
              <a:rPr lang="en-US" sz="1600" dirty="0">
                <a:latin typeface="Arial" charset="0"/>
              </a:rPr>
              <a:t>SRC_TRANSFER_STEP	Source Transfer Step Size Register</a:t>
            </a:r>
          </a:p>
          <a:p>
            <a:r>
              <a:rPr lang="en-US" sz="1600" dirty="0">
                <a:latin typeface="Arial" charset="0"/>
              </a:rPr>
              <a:t>DST_TRANSFER_STEP	Destination Transfer Step Size Register</a:t>
            </a:r>
          </a:p>
          <a:p>
            <a:r>
              <a:rPr lang="en-US" sz="1600" dirty="0">
                <a:latin typeface="Arial" charset="0"/>
              </a:rPr>
              <a:t>SRC_ADDR_SHADOW	Shadow Source Address Pointer Register</a:t>
            </a:r>
          </a:p>
          <a:p>
            <a:r>
              <a:rPr lang="en-US" sz="1600" dirty="0">
                <a:latin typeface="Arial" charset="0"/>
              </a:rPr>
              <a:t>SRC_ADDR		Active Source Address Pointer Register</a:t>
            </a:r>
          </a:p>
          <a:p>
            <a:r>
              <a:rPr lang="en-US" sz="1600" dirty="0">
                <a:latin typeface="Arial" charset="0"/>
              </a:rPr>
              <a:t>DST_ADDR_SHADOW	Shadow Destination Address Pointer Register</a:t>
            </a:r>
          </a:p>
          <a:p>
            <a:r>
              <a:rPr lang="en-US" sz="1600" dirty="0">
                <a:latin typeface="Arial" charset="0"/>
              </a:rPr>
              <a:t>DST_ADDR		Active Destination Address Pointer </a:t>
            </a:r>
            <a:r>
              <a:rPr lang="en-US" sz="1600" dirty="0" smtClean="0">
                <a:latin typeface="Arial" charset="0"/>
              </a:rPr>
              <a:t>Register</a:t>
            </a:r>
          </a:p>
          <a:p>
            <a:r>
              <a:rPr lang="en-US" sz="1600" dirty="0" err="1" smtClean="0">
                <a:latin typeface="Arial" charset="0"/>
              </a:rPr>
              <a:t>DMACHSRCSELx</a:t>
            </a:r>
            <a:r>
              <a:rPr lang="en-US" sz="1600" dirty="0" smtClean="0">
                <a:latin typeface="Arial" charset="0"/>
              </a:rPr>
              <a:t> </a:t>
            </a:r>
            <a:r>
              <a:rPr lang="en-US" sz="1400" b="0" dirty="0" smtClean="0"/>
              <a:t>(x = 1 or 2)</a:t>
            </a:r>
            <a:r>
              <a:rPr lang="en-US" sz="1600" dirty="0" smtClean="0">
                <a:latin typeface="Arial" charset="0"/>
              </a:rPr>
              <a:t>	Trigger Source Selection Register</a:t>
            </a:r>
            <a:endParaRPr lang="en-US" sz="1600" dirty="0">
              <a:latin typeface="Arial" charset="0"/>
            </a:endParaRPr>
          </a:p>
        </p:txBody>
      </p:sp>
      <p:sp>
        <p:nvSpPr>
          <p:cNvPr id="302088" name="Text Box 8"/>
          <p:cNvSpPr txBox="1">
            <a:spLocks noChangeArrowheads="1"/>
          </p:cNvSpPr>
          <p:nvPr/>
        </p:nvSpPr>
        <p:spPr bwMode="auto">
          <a:xfrm>
            <a:off x="1068388" y="924433"/>
            <a:ext cx="404495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Register			Description</a:t>
            </a:r>
          </a:p>
        </p:txBody>
      </p:sp>
      <p:sp>
        <p:nvSpPr>
          <p:cNvPr id="302089" name="AutoShape 9"/>
          <p:cNvSpPr>
            <a:spLocks/>
          </p:cNvSpPr>
          <p:nvPr/>
        </p:nvSpPr>
        <p:spPr bwMode="auto">
          <a:xfrm>
            <a:off x="728663" y="1868994"/>
            <a:ext cx="330200" cy="4713361"/>
          </a:xfrm>
          <a:prstGeom prst="leftBrace">
            <a:avLst>
              <a:gd name="adj1" fmla="val 11234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2090" name="Text Box 10"/>
          <p:cNvSpPr txBox="1">
            <a:spLocks noChangeArrowheads="1"/>
          </p:cNvSpPr>
          <p:nvPr/>
        </p:nvSpPr>
        <p:spPr bwMode="auto">
          <a:xfrm rot="-5400000">
            <a:off x="-439737" y="3937508"/>
            <a:ext cx="209073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DMA CHx Registers</a:t>
            </a:r>
          </a:p>
        </p:txBody>
      </p:sp>
      <p:sp>
        <p:nvSpPr>
          <p:cNvPr id="302094" name="Line 14"/>
          <p:cNvSpPr>
            <a:spLocks noChangeShapeType="1"/>
          </p:cNvSpPr>
          <p:nvPr/>
        </p:nvSpPr>
        <p:spPr bwMode="auto">
          <a:xfrm>
            <a:off x="3762375" y="894269"/>
            <a:ext cx="0" cy="56880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27144" y="6582357"/>
            <a:ext cx="6056017" cy="26468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400" b="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Refer to the Technical Reference Manual for a complete listing of registers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Module </a:t>
            </a:r>
            <a:r>
              <a:rPr lang="en-US" dirty="0"/>
              <a:t>Objectives</a:t>
            </a:r>
          </a:p>
        </p:txBody>
      </p:sp>
      <p:sp>
        <p:nvSpPr>
          <p:cNvPr id="19866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646237"/>
            <a:ext cx="7772400" cy="3779823"/>
          </a:xfrm>
        </p:spPr>
        <p:txBody>
          <a:bodyPr>
            <a:normAutofit/>
          </a:bodyPr>
          <a:lstStyle/>
          <a:p>
            <a:r>
              <a:rPr lang="en-US" dirty="0"/>
              <a:t>Understand the operation of the Direct Memory Access (DMA) controller</a:t>
            </a:r>
          </a:p>
          <a:p>
            <a:r>
              <a:rPr lang="en-US" dirty="0"/>
              <a:t>Show how to use the DMA to transfer data between peripherals and/or memory </a:t>
            </a:r>
            <a:r>
              <a:rPr lang="en-US" i="1" dirty="0"/>
              <a:t>without intervention from the CPU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1009484"/>
          </a:xfrm>
        </p:spPr>
        <p:txBody>
          <a:bodyPr>
            <a:normAutofit/>
          </a:bodyPr>
          <a:lstStyle/>
          <a:p>
            <a:r>
              <a:rPr lang="en-US" dirty="0"/>
              <a:t>DMA Control Register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1800" dirty="0" err="1"/>
              <a:t>DmaRegs.DMACTRL</a:t>
            </a:r>
            <a:endParaRPr lang="en-US" sz="1800" dirty="0"/>
          </a:p>
        </p:txBody>
      </p:sp>
      <p:sp>
        <p:nvSpPr>
          <p:cNvPr id="318470" name="Rectangle 6"/>
          <p:cNvSpPr>
            <a:spLocks noChangeArrowheads="1"/>
          </p:cNvSpPr>
          <p:nvPr/>
        </p:nvSpPr>
        <p:spPr bwMode="auto">
          <a:xfrm>
            <a:off x="5240338" y="3263900"/>
            <a:ext cx="342265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8471" name="Text Box 7"/>
          <p:cNvSpPr txBox="1">
            <a:spLocks noChangeArrowheads="1"/>
          </p:cNvSpPr>
          <p:nvPr/>
        </p:nvSpPr>
        <p:spPr bwMode="auto">
          <a:xfrm>
            <a:off x="7165975" y="3357563"/>
            <a:ext cx="1443038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HARDRESET</a:t>
            </a:r>
          </a:p>
        </p:txBody>
      </p:sp>
      <p:sp>
        <p:nvSpPr>
          <p:cNvPr id="318472" name="Text Box 8"/>
          <p:cNvSpPr txBox="1">
            <a:spLocks noChangeArrowheads="1"/>
          </p:cNvSpPr>
          <p:nvPr/>
        </p:nvSpPr>
        <p:spPr bwMode="auto">
          <a:xfrm>
            <a:off x="5243513" y="3357563"/>
            <a:ext cx="181768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PRIORITYRESET</a:t>
            </a:r>
          </a:p>
        </p:txBody>
      </p:sp>
      <p:sp>
        <p:nvSpPr>
          <p:cNvPr id="318473" name="Line 9"/>
          <p:cNvSpPr>
            <a:spLocks noChangeShapeType="1"/>
          </p:cNvSpPr>
          <p:nvPr/>
        </p:nvSpPr>
        <p:spPr bwMode="auto">
          <a:xfrm>
            <a:off x="7113588" y="32639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474" name="Text Box 10"/>
          <p:cNvSpPr txBox="1">
            <a:spLocks noChangeArrowheads="1"/>
          </p:cNvSpPr>
          <p:nvPr/>
        </p:nvSpPr>
        <p:spPr bwMode="auto">
          <a:xfrm>
            <a:off x="7724775" y="3001963"/>
            <a:ext cx="29686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0</a:t>
            </a:r>
          </a:p>
        </p:txBody>
      </p:sp>
      <p:sp>
        <p:nvSpPr>
          <p:cNvPr id="318475" name="Text Box 11"/>
          <p:cNvSpPr txBox="1">
            <a:spLocks noChangeArrowheads="1"/>
          </p:cNvSpPr>
          <p:nvPr/>
        </p:nvSpPr>
        <p:spPr bwMode="auto">
          <a:xfrm>
            <a:off x="2586038" y="3001963"/>
            <a:ext cx="70485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15 - 2</a:t>
            </a:r>
          </a:p>
        </p:txBody>
      </p:sp>
      <p:sp>
        <p:nvSpPr>
          <p:cNvPr id="318476" name="Rectangle 12"/>
          <p:cNvSpPr>
            <a:spLocks noChangeArrowheads="1"/>
          </p:cNvSpPr>
          <p:nvPr/>
        </p:nvSpPr>
        <p:spPr bwMode="auto">
          <a:xfrm>
            <a:off x="357188" y="3263900"/>
            <a:ext cx="4883150" cy="45720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8477" name="Text Box 13"/>
          <p:cNvSpPr txBox="1">
            <a:spLocks noChangeArrowheads="1"/>
          </p:cNvSpPr>
          <p:nvPr/>
        </p:nvSpPr>
        <p:spPr bwMode="auto">
          <a:xfrm>
            <a:off x="2481263" y="3370263"/>
            <a:ext cx="103028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reserved</a:t>
            </a:r>
          </a:p>
        </p:txBody>
      </p:sp>
      <p:sp>
        <p:nvSpPr>
          <p:cNvPr id="318478" name="Text Box 14"/>
          <p:cNvSpPr txBox="1">
            <a:spLocks noChangeArrowheads="1"/>
          </p:cNvSpPr>
          <p:nvPr/>
        </p:nvSpPr>
        <p:spPr bwMode="auto">
          <a:xfrm>
            <a:off x="6165850" y="3001963"/>
            <a:ext cx="29686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318479" name="Rectangle 15"/>
          <p:cNvSpPr>
            <a:spLocks noChangeArrowheads="1"/>
          </p:cNvSpPr>
          <p:nvPr/>
        </p:nvSpPr>
        <p:spPr bwMode="auto">
          <a:xfrm>
            <a:off x="2638425" y="4403725"/>
            <a:ext cx="4686300" cy="1023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Priority Reset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writes ignored (always reads back 0)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reset state-machine after any pending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      burst transfer complete</a:t>
            </a:r>
            <a:endParaRPr lang="en-US" sz="1800" b="0">
              <a:latin typeface="Times New Roman" pitchFamily="18" charset="0"/>
            </a:endParaRPr>
          </a:p>
        </p:txBody>
      </p:sp>
      <p:sp>
        <p:nvSpPr>
          <p:cNvPr id="318480" name="Line 16"/>
          <p:cNvSpPr>
            <a:spLocks noChangeShapeType="1"/>
          </p:cNvSpPr>
          <p:nvPr/>
        </p:nvSpPr>
        <p:spPr bwMode="auto">
          <a:xfrm flipH="1" flipV="1">
            <a:off x="4468813" y="2320925"/>
            <a:ext cx="3319462" cy="687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481" name="Line 17"/>
          <p:cNvSpPr>
            <a:spLocks noChangeShapeType="1"/>
          </p:cNvSpPr>
          <p:nvPr/>
        </p:nvSpPr>
        <p:spPr bwMode="auto">
          <a:xfrm flipH="1">
            <a:off x="4252913" y="3721100"/>
            <a:ext cx="2098675" cy="6016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482" name="Rectangle 18"/>
          <p:cNvSpPr>
            <a:spLocks noChangeArrowheads="1"/>
          </p:cNvSpPr>
          <p:nvPr/>
        </p:nvSpPr>
        <p:spPr bwMode="auto">
          <a:xfrm>
            <a:off x="2646363" y="1476375"/>
            <a:ext cx="45466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Hard Reset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0 = writes ignored (always reads back 0)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1 = reset DMA module</a:t>
            </a:r>
            <a:endParaRPr lang="en-US" sz="1800" b="0" dirty="0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71079"/>
          </a:xfrm>
        </p:spPr>
        <p:txBody>
          <a:bodyPr>
            <a:normAutofit/>
          </a:bodyPr>
          <a:lstStyle/>
          <a:p>
            <a:r>
              <a:rPr lang="en-US" dirty="0"/>
              <a:t>Priority Control Register 1</a:t>
            </a:r>
            <a:br>
              <a:rPr lang="en-US" dirty="0"/>
            </a:br>
            <a:r>
              <a:rPr lang="en-US" sz="1800" dirty="0"/>
              <a:t>DmaRegs.PRIORITYCTRL1</a:t>
            </a:r>
          </a:p>
        </p:txBody>
      </p:sp>
      <p:sp>
        <p:nvSpPr>
          <p:cNvPr id="320517" name="Rectangle 5"/>
          <p:cNvSpPr>
            <a:spLocks noChangeArrowheads="1"/>
          </p:cNvSpPr>
          <p:nvPr/>
        </p:nvSpPr>
        <p:spPr bwMode="auto">
          <a:xfrm>
            <a:off x="7058025" y="2686050"/>
            <a:ext cx="1604963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0518" name="Text Box 6"/>
          <p:cNvSpPr txBox="1">
            <a:spLocks noChangeArrowheads="1"/>
          </p:cNvSpPr>
          <p:nvPr/>
        </p:nvSpPr>
        <p:spPr bwMode="auto">
          <a:xfrm>
            <a:off x="7088188" y="2779713"/>
            <a:ext cx="1547812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CH1PRIORITY</a:t>
            </a:r>
          </a:p>
        </p:txBody>
      </p:sp>
      <p:sp>
        <p:nvSpPr>
          <p:cNvPr id="320521" name="Text Box 9"/>
          <p:cNvSpPr txBox="1">
            <a:spLocks noChangeArrowheads="1"/>
          </p:cNvSpPr>
          <p:nvPr/>
        </p:nvSpPr>
        <p:spPr bwMode="auto">
          <a:xfrm>
            <a:off x="7724775" y="2424113"/>
            <a:ext cx="29686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0</a:t>
            </a:r>
          </a:p>
        </p:txBody>
      </p:sp>
      <p:sp>
        <p:nvSpPr>
          <p:cNvPr id="320522" name="Text Box 10"/>
          <p:cNvSpPr txBox="1">
            <a:spLocks noChangeArrowheads="1"/>
          </p:cNvSpPr>
          <p:nvPr/>
        </p:nvSpPr>
        <p:spPr bwMode="auto">
          <a:xfrm>
            <a:off x="3575050" y="2424113"/>
            <a:ext cx="70485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15 - 1</a:t>
            </a:r>
          </a:p>
        </p:txBody>
      </p:sp>
      <p:sp>
        <p:nvSpPr>
          <p:cNvPr id="320523" name="Rectangle 11"/>
          <p:cNvSpPr>
            <a:spLocks noChangeArrowheads="1"/>
          </p:cNvSpPr>
          <p:nvPr/>
        </p:nvSpPr>
        <p:spPr bwMode="auto">
          <a:xfrm>
            <a:off x="357188" y="2686050"/>
            <a:ext cx="6700837" cy="45720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0524" name="Text Box 12"/>
          <p:cNvSpPr txBox="1">
            <a:spLocks noChangeArrowheads="1"/>
          </p:cNvSpPr>
          <p:nvPr/>
        </p:nvSpPr>
        <p:spPr bwMode="auto">
          <a:xfrm>
            <a:off x="3392488" y="2792413"/>
            <a:ext cx="103028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reserved</a:t>
            </a:r>
          </a:p>
        </p:txBody>
      </p:sp>
      <p:sp>
        <p:nvSpPr>
          <p:cNvPr id="320526" name="Rectangle 14"/>
          <p:cNvSpPr>
            <a:spLocks noChangeArrowheads="1"/>
          </p:cNvSpPr>
          <p:nvPr/>
        </p:nvSpPr>
        <p:spPr bwMode="auto">
          <a:xfrm>
            <a:off x="3794125" y="3768725"/>
            <a:ext cx="40132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DMA CH1 Priority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same priority as other channels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highest priority channel</a:t>
            </a:r>
            <a:endParaRPr lang="en-US" sz="1800" b="0">
              <a:latin typeface="Times New Roman" pitchFamily="18" charset="0"/>
            </a:endParaRPr>
          </a:p>
        </p:txBody>
      </p:sp>
      <p:sp>
        <p:nvSpPr>
          <p:cNvPr id="320528" name="Line 16"/>
          <p:cNvSpPr>
            <a:spLocks noChangeShapeType="1"/>
          </p:cNvSpPr>
          <p:nvPr/>
        </p:nvSpPr>
        <p:spPr bwMode="auto">
          <a:xfrm flipH="1">
            <a:off x="5895975" y="3143250"/>
            <a:ext cx="20447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71080"/>
          </a:xfrm>
        </p:spPr>
        <p:txBody>
          <a:bodyPr>
            <a:normAutofit/>
          </a:bodyPr>
          <a:lstStyle/>
          <a:p>
            <a:r>
              <a:rPr lang="en-US" dirty="0"/>
              <a:t>Mode Register</a:t>
            </a:r>
            <a:br>
              <a:rPr lang="en-US" dirty="0"/>
            </a:br>
            <a:r>
              <a:rPr lang="en-US" sz="1800" dirty="0" err="1"/>
              <a:t>DmaRegs.CH</a:t>
            </a:r>
            <a:r>
              <a:rPr lang="en-US" sz="1800" b="0" i="1" u="sng" dirty="0" err="1"/>
              <a:t>x</a:t>
            </a:r>
            <a:r>
              <a:rPr lang="en-US" sz="1800" dirty="0" err="1"/>
              <a:t>.MODE</a:t>
            </a:r>
            <a:endParaRPr lang="en-US" sz="1800" dirty="0"/>
          </a:p>
        </p:txBody>
      </p:sp>
      <p:sp>
        <p:nvSpPr>
          <p:cNvPr id="322567" name="Rectangle 7"/>
          <p:cNvSpPr>
            <a:spLocks noChangeArrowheads="1"/>
          </p:cNvSpPr>
          <p:nvPr/>
        </p:nvSpPr>
        <p:spPr bwMode="auto">
          <a:xfrm>
            <a:off x="5546504" y="2622498"/>
            <a:ext cx="3179465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2571" name="Text Box 11"/>
          <p:cNvSpPr txBox="1">
            <a:spLocks noChangeArrowheads="1"/>
          </p:cNvSpPr>
          <p:nvPr/>
        </p:nvSpPr>
        <p:spPr bwMode="auto">
          <a:xfrm>
            <a:off x="726558" y="236556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15</a:t>
            </a:r>
          </a:p>
        </p:txBody>
      </p:sp>
      <p:sp>
        <p:nvSpPr>
          <p:cNvPr id="322572" name="Text Box 12"/>
          <p:cNvSpPr txBox="1">
            <a:spLocks noChangeArrowheads="1"/>
          </p:cNvSpPr>
          <p:nvPr/>
        </p:nvSpPr>
        <p:spPr bwMode="auto">
          <a:xfrm>
            <a:off x="6233595" y="236556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11</a:t>
            </a:r>
          </a:p>
        </p:txBody>
      </p:sp>
      <p:sp>
        <p:nvSpPr>
          <p:cNvPr id="322574" name="Text Box 14"/>
          <p:cNvSpPr txBox="1">
            <a:spLocks noChangeArrowheads="1"/>
          </p:cNvSpPr>
          <p:nvPr/>
        </p:nvSpPr>
        <p:spPr bwMode="auto">
          <a:xfrm>
            <a:off x="7825858" y="236556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10</a:t>
            </a:r>
          </a:p>
        </p:txBody>
      </p:sp>
      <p:sp>
        <p:nvSpPr>
          <p:cNvPr id="322577" name="Text Box 17"/>
          <p:cNvSpPr txBox="1">
            <a:spLocks noChangeArrowheads="1"/>
          </p:cNvSpPr>
          <p:nvPr/>
        </p:nvSpPr>
        <p:spPr bwMode="auto">
          <a:xfrm>
            <a:off x="5638283" y="2717991"/>
            <a:ext cx="1547812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CONTINUOUS</a:t>
            </a:r>
          </a:p>
        </p:txBody>
      </p:sp>
      <p:sp>
        <p:nvSpPr>
          <p:cNvPr id="322578" name="Text Box 18"/>
          <p:cNvSpPr txBox="1">
            <a:spLocks noChangeArrowheads="1"/>
          </p:cNvSpPr>
          <p:nvPr/>
        </p:nvSpPr>
        <p:spPr bwMode="auto">
          <a:xfrm>
            <a:off x="7440095" y="2717991"/>
            <a:ext cx="118745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ONESHOT</a:t>
            </a:r>
          </a:p>
        </p:txBody>
      </p:sp>
      <p:sp>
        <p:nvSpPr>
          <p:cNvPr id="322585" name="Line 25"/>
          <p:cNvSpPr>
            <a:spLocks noChangeShapeType="1"/>
          </p:cNvSpPr>
          <p:nvPr/>
        </p:nvSpPr>
        <p:spPr bwMode="auto">
          <a:xfrm>
            <a:off x="7311508" y="262432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589" name="Text Box 29"/>
          <p:cNvSpPr txBox="1">
            <a:spLocks noChangeArrowheads="1"/>
          </p:cNvSpPr>
          <p:nvPr/>
        </p:nvSpPr>
        <p:spPr bwMode="auto">
          <a:xfrm>
            <a:off x="3818280" y="2365566"/>
            <a:ext cx="824265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13 - 12</a:t>
            </a:r>
            <a:endParaRPr lang="en-US" sz="1600" dirty="0">
              <a:latin typeface="Arial" charset="0"/>
            </a:endParaRPr>
          </a:p>
        </p:txBody>
      </p:sp>
      <p:sp>
        <p:nvSpPr>
          <p:cNvPr id="322590" name="Text Box 30"/>
          <p:cNvSpPr txBox="1">
            <a:spLocks noChangeArrowheads="1"/>
          </p:cNvSpPr>
          <p:nvPr/>
        </p:nvSpPr>
        <p:spPr bwMode="auto">
          <a:xfrm>
            <a:off x="2007670" y="236556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14</a:t>
            </a:r>
          </a:p>
        </p:txBody>
      </p:sp>
      <p:sp>
        <p:nvSpPr>
          <p:cNvPr id="322591" name="Rectangle 31"/>
          <p:cNvSpPr>
            <a:spLocks noChangeArrowheads="1"/>
          </p:cNvSpPr>
          <p:nvPr/>
        </p:nvSpPr>
        <p:spPr bwMode="auto">
          <a:xfrm>
            <a:off x="309045" y="1252913"/>
            <a:ext cx="2089150" cy="8048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Channel Interrupt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disable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enable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322592" name="Rectangle 32"/>
          <p:cNvSpPr>
            <a:spLocks noChangeArrowheads="1"/>
          </p:cNvSpPr>
          <p:nvPr/>
        </p:nvSpPr>
        <p:spPr bwMode="auto">
          <a:xfrm>
            <a:off x="2666130" y="1252913"/>
            <a:ext cx="20955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Data Size Mode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0 = 16-bit transfer</a:t>
            </a:r>
            <a:endParaRPr lang="en-US" sz="1600" b="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1 = 32-bit transfer</a:t>
            </a:r>
            <a:endParaRPr lang="en-US" sz="1600" b="0" dirty="0">
              <a:latin typeface="Times New Roman" pitchFamily="18" charset="0"/>
            </a:endParaRPr>
          </a:p>
        </p:txBody>
      </p:sp>
      <p:sp>
        <p:nvSpPr>
          <p:cNvPr id="322595" name="Line 35"/>
          <p:cNvSpPr>
            <a:spLocks noChangeShapeType="1"/>
          </p:cNvSpPr>
          <p:nvPr/>
        </p:nvSpPr>
        <p:spPr bwMode="auto">
          <a:xfrm flipH="1" flipV="1">
            <a:off x="937695" y="2053778"/>
            <a:ext cx="1588" cy="290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597" name="Line 37"/>
          <p:cNvSpPr>
            <a:spLocks noChangeShapeType="1"/>
          </p:cNvSpPr>
          <p:nvPr/>
        </p:nvSpPr>
        <p:spPr bwMode="auto">
          <a:xfrm flipH="1">
            <a:off x="2297996" y="2057774"/>
            <a:ext cx="1204150" cy="2958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05" name="Rectangle 45"/>
          <p:cNvSpPr>
            <a:spLocks noChangeArrowheads="1"/>
          </p:cNvSpPr>
          <p:nvPr/>
        </p:nvSpPr>
        <p:spPr bwMode="auto">
          <a:xfrm>
            <a:off x="6114533" y="3392241"/>
            <a:ext cx="2476500" cy="8048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Continuous Mode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DMA stops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DMA re-initializes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5022333" y="1252913"/>
            <a:ext cx="4014787" cy="10239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marL="395288" indent="-395288"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One Shot Mode</a:t>
            </a:r>
          </a:p>
          <a:p>
            <a:pPr marL="395288" indent="-395288">
              <a:spcBef>
                <a:spcPct val="0"/>
              </a:spcBef>
            </a:pPr>
            <a:r>
              <a:rPr lang="en-US" sz="1800">
                <a:latin typeface="Arial" charset="0"/>
              </a:rPr>
              <a:t>0 = one burst transfer per trigger</a:t>
            </a:r>
            <a:endParaRPr lang="en-US" sz="1600" b="0">
              <a:latin typeface="Arial" charset="0"/>
            </a:endParaRPr>
          </a:p>
          <a:p>
            <a:pPr marL="395288" indent="-395288">
              <a:spcBef>
                <a:spcPct val="0"/>
              </a:spcBef>
            </a:pPr>
            <a:r>
              <a:rPr lang="en-US" sz="1800">
                <a:latin typeface="Arial" charset="0"/>
              </a:rPr>
              <a:t>1 = subsequent burst transfers occur without additional trigger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322607" name="Line 47"/>
          <p:cNvSpPr>
            <a:spLocks noChangeShapeType="1"/>
          </p:cNvSpPr>
          <p:nvPr/>
        </p:nvSpPr>
        <p:spPr bwMode="auto">
          <a:xfrm flipH="1" flipV="1">
            <a:off x="7735587" y="2238445"/>
            <a:ext cx="268835" cy="11521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08" name="Line 48"/>
          <p:cNvSpPr>
            <a:spLocks noChangeShapeType="1"/>
          </p:cNvSpPr>
          <p:nvPr/>
        </p:nvSpPr>
        <p:spPr bwMode="auto">
          <a:xfrm>
            <a:off x="6444733" y="3086291"/>
            <a:ext cx="741362" cy="305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418950" y="2622498"/>
            <a:ext cx="255442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69750" y="2716161"/>
            <a:ext cx="93821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CHINTE</a:t>
            </a: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1660375" y="2716161"/>
            <a:ext cx="11969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DATASIZE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1582588" y="262249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2973370" y="2622498"/>
            <a:ext cx="2573135" cy="45720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3671308" y="2717991"/>
            <a:ext cx="103028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reserved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1011330" y="4696365"/>
            <a:ext cx="296862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9</a:t>
            </a: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7054942" y="4696365"/>
            <a:ext cx="592138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4 - 0</a:t>
            </a:r>
          </a:p>
        </p:txBody>
      </p:sp>
      <p:sp>
        <p:nvSpPr>
          <p:cNvPr id="33" name="Text Box 26"/>
          <p:cNvSpPr txBox="1">
            <a:spLocks noChangeArrowheads="1"/>
          </p:cNvSpPr>
          <p:nvPr/>
        </p:nvSpPr>
        <p:spPr bwMode="auto">
          <a:xfrm>
            <a:off x="4560980" y="4696365"/>
            <a:ext cx="59213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6 - 5</a:t>
            </a:r>
          </a:p>
        </p:txBody>
      </p: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3205255" y="4696365"/>
            <a:ext cx="296862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7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2125755" y="4696365"/>
            <a:ext cx="296862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8</a:t>
            </a:r>
          </a:p>
        </p:txBody>
      </p:sp>
      <p:sp>
        <p:nvSpPr>
          <p:cNvPr id="36" name="Rectangle 29"/>
          <p:cNvSpPr>
            <a:spLocks noChangeArrowheads="1"/>
          </p:cNvSpPr>
          <p:nvPr/>
        </p:nvSpPr>
        <p:spPr bwMode="auto">
          <a:xfrm>
            <a:off x="390037" y="5734943"/>
            <a:ext cx="3359150" cy="8048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Channel Interrupt Generation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0 = at beginning of transfer</a:t>
            </a:r>
            <a:endParaRPr lang="en-US" sz="1600" b="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1 = at end of transfer</a:t>
            </a:r>
            <a:endParaRPr lang="en-US" sz="1600" b="0" dirty="0">
              <a:latin typeface="Times New Roman" pitchFamily="18" charset="0"/>
            </a:endParaRPr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466847" y="3570238"/>
            <a:ext cx="2209800" cy="10239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Peripheral Interrupt Trigger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disable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enable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39" name="Line 31"/>
          <p:cNvSpPr>
            <a:spLocks noChangeShapeType="1"/>
          </p:cNvSpPr>
          <p:nvPr/>
        </p:nvSpPr>
        <p:spPr bwMode="auto">
          <a:xfrm flipH="1" flipV="1">
            <a:off x="1407962" y="4542745"/>
            <a:ext cx="804493" cy="19202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33"/>
          <p:cNvSpPr>
            <a:spLocks noChangeShapeType="1"/>
          </p:cNvSpPr>
          <p:nvPr/>
        </p:nvSpPr>
        <p:spPr bwMode="auto">
          <a:xfrm flipH="1" flipV="1">
            <a:off x="1154203" y="5413201"/>
            <a:ext cx="739429" cy="32174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35"/>
          <p:cNvSpPr>
            <a:spLocks noChangeShapeType="1"/>
          </p:cNvSpPr>
          <p:nvPr/>
        </p:nvSpPr>
        <p:spPr bwMode="auto">
          <a:xfrm>
            <a:off x="3227825" y="4542746"/>
            <a:ext cx="107606" cy="1536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36"/>
          <p:cNvSpPr>
            <a:spLocks noChangeShapeType="1"/>
          </p:cNvSpPr>
          <p:nvPr/>
        </p:nvSpPr>
        <p:spPr bwMode="auto">
          <a:xfrm flipH="1">
            <a:off x="6815414" y="5412327"/>
            <a:ext cx="569728" cy="2797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Rectangle 39"/>
          <p:cNvSpPr>
            <a:spLocks noChangeArrowheads="1"/>
          </p:cNvSpPr>
          <p:nvPr/>
        </p:nvSpPr>
        <p:spPr bwMode="auto">
          <a:xfrm>
            <a:off x="423955" y="4950365"/>
            <a:ext cx="3457575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 Box 40"/>
          <p:cNvSpPr txBox="1">
            <a:spLocks noChangeArrowheads="1"/>
          </p:cNvSpPr>
          <p:nvPr/>
        </p:nvSpPr>
        <p:spPr bwMode="auto">
          <a:xfrm>
            <a:off x="385855" y="5045615"/>
            <a:ext cx="14128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CHINTMODE</a:t>
            </a:r>
          </a:p>
        </p:txBody>
      </p:sp>
      <p:sp>
        <p:nvSpPr>
          <p:cNvPr id="45" name="Text Box 41"/>
          <p:cNvSpPr txBox="1">
            <a:spLocks noChangeArrowheads="1"/>
          </p:cNvSpPr>
          <p:nvPr/>
        </p:nvSpPr>
        <p:spPr bwMode="auto">
          <a:xfrm>
            <a:off x="1766980" y="5045615"/>
            <a:ext cx="106203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PERINTE</a:t>
            </a:r>
          </a:p>
        </p:txBody>
      </p:sp>
      <p:sp>
        <p:nvSpPr>
          <p:cNvPr id="46" name="Line 42"/>
          <p:cNvSpPr>
            <a:spLocks noChangeShapeType="1"/>
          </p:cNvSpPr>
          <p:nvPr/>
        </p:nvSpPr>
        <p:spPr bwMode="auto">
          <a:xfrm>
            <a:off x="1787617" y="495195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Text Box 43"/>
          <p:cNvSpPr txBox="1">
            <a:spLocks noChangeArrowheads="1"/>
          </p:cNvSpPr>
          <p:nvPr/>
        </p:nvSpPr>
        <p:spPr bwMode="auto">
          <a:xfrm>
            <a:off x="2792505" y="5045615"/>
            <a:ext cx="108585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OVRINTE</a:t>
            </a:r>
          </a:p>
        </p:txBody>
      </p:sp>
      <p:sp>
        <p:nvSpPr>
          <p:cNvPr id="49" name="Line 45"/>
          <p:cNvSpPr>
            <a:spLocks noChangeShapeType="1"/>
          </p:cNvSpPr>
          <p:nvPr/>
        </p:nvSpPr>
        <p:spPr bwMode="auto">
          <a:xfrm>
            <a:off x="2805205" y="495195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Rectangle 48"/>
          <p:cNvSpPr>
            <a:spLocks noChangeArrowheads="1"/>
          </p:cNvSpPr>
          <p:nvPr/>
        </p:nvSpPr>
        <p:spPr bwMode="auto">
          <a:xfrm>
            <a:off x="5964330" y="4950365"/>
            <a:ext cx="2765425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Text Box 53"/>
          <p:cNvSpPr txBox="1">
            <a:spLocks noChangeArrowheads="1"/>
          </p:cNvSpPr>
          <p:nvPr/>
        </p:nvSpPr>
        <p:spPr bwMode="auto">
          <a:xfrm>
            <a:off x="6742205" y="5044027"/>
            <a:ext cx="1320800" cy="287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PERINTSEL</a:t>
            </a:r>
          </a:p>
        </p:txBody>
      </p:sp>
      <p:sp>
        <p:nvSpPr>
          <p:cNvPr id="52" name="Rectangle 66"/>
          <p:cNvSpPr>
            <a:spLocks noChangeArrowheads="1"/>
          </p:cNvSpPr>
          <p:nvPr/>
        </p:nvSpPr>
        <p:spPr bwMode="auto">
          <a:xfrm>
            <a:off x="3879942" y="4950365"/>
            <a:ext cx="2087563" cy="45720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 Box 71"/>
          <p:cNvSpPr txBox="1">
            <a:spLocks noChangeArrowheads="1"/>
          </p:cNvSpPr>
          <p:nvPr/>
        </p:nvSpPr>
        <p:spPr bwMode="auto">
          <a:xfrm>
            <a:off x="4326030" y="5044027"/>
            <a:ext cx="1031875" cy="287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reserved</a:t>
            </a:r>
          </a:p>
        </p:txBody>
      </p:sp>
      <p:sp>
        <p:nvSpPr>
          <p:cNvPr id="54" name="Rectangle 75"/>
          <p:cNvSpPr>
            <a:spLocks noChangeArrowheads="1"/>
          </p:cNvSpPr>
          <p:nvPr/>
        </p:nvSpPr>
        <p:spPr bwMode="auto">
          <a:xfrm>
            <a:off x="2460747" y="3562300"/>
            <a:ext cx="2082800" cy="1023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Overflow Interrupt Enable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disable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enable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55" name="Rectangle 76"/>
          <p:cNvSpPr>
            <a:spLocks noChangeArrowheads="1"/>
          </p:cNvSpPr>
          <p:nvPr/>
        </p:nvSpPr>
        <p:spPr bwMode="auto">
          <a:xfrm>
            <a:off x="4921827" y="5692097"/>
            <a:ext cx="3890962" cy="8094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Peripheral Interrupt Source </a:t>
            </a:r>
            <a:r>
              <a:rPr lang="en-US" sz="1800" dirty="0" smtClean="0">
                <a:solidFill>
                  <a:schemeClr val="tx2"/>
                </a:solidFill>
                <a:latin typeface="Arial" charset="0"/>
              </a:rPr>
              <a:t>Select</a:t>
            </a: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sz="1800" dirty="0" smtClean="0">
                <a:latin typeface="Arial" charset="0"/>
              </a:rPr>
              <a:t>Set bits to the channel number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600" b="0" i="1" dirty="0" smtClean="0">
                <a:latin typeface="Arial" charset="0"/>
              </a:rPr>
              <a:t>See Trigger Sources on next slide</a:t>
            </a:r>
            <a:endParaRPr lang="en-US" sz="1600" b="0" i="1" dirty="0"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DMA Trigger Source Selection Registers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32235" y="894270"/>
            <a:ext cx="8679530" cy="2112275"/>
          </a:xfrm>
        </p:spPr>
        <p:txBody>
          <a:bodyPr>
            <a:normAutofit fontScale="92500"/>
          </a:bodyPr>
          <a:lstStyle/>
          <a:p>
            <a:r>
              <a:rPr lang="en-US" sz="2800" b="0" i="1" dirty="0" smtClean="0"/>
              <a:t>Selects the Trigger Source for each DMA channel</a:t>
            </a:r>
          </a:p>
          <a:p>
            <a:pPr lvl="1"/>
            <a:r>
              <a:rPr lang="en-US" sz="2400" b="0" dirty="0" smtClean="0"/>
              <a:t>Each channel can be triggered by up to 256 interrupt sources </a:t>
            </a:r>
          </a:p>
          <a:p>
            <a:pPr lvl="1"/>
            <a:r>
              <a:rPr lang="en-US" sz="2400" b="0" dirty="0" smtClean="0"/>
              <a:t>Select ‘no peripheral’ if trigger is generated by software</a:t>
            </a:r>
          </a:p>
          <a:p>
            <a:pPr lvl="1"/>
            <a:r>
              <a:rPr lang="en-US" sz="2400" b="0" dirty="0" smtClean="0"/>
              <a:t>Default value = 0x00</a:t>
            </a:r>
          </a:p>
          <a:p>
            <a:pPr lvl="1"/>
            <a:r>
              <a:rPr lang="en-US" sz="2400" b="0" dirty="0" smtClean="0"/>
              <a:t>See “Peripheral Interrupt Trigger Sources” table on next slide</a:t>
            </a:r>
            <a:endParaRPr lang="en-US" sz="2400" b="0" dirty="0"/>
          </a:p>
        </p:txBody>
      </p:sp>
      <p:sp>
        <p:nvSpPr>
          <p:cNvPr id="434193" name="Rectangle 17"/>
          <p:cNvSpPr>
            <a:spLocks noChangeArrowheads="1"/>
          </p:cNvSpPr>
          <p:nvPr/>
        </p:nvSpPr>
        <p:spPr bwMode="auto">
          <a:xfrm>
            <a:off x="404813" y="4054231"/>
            <a:ext cx="8315325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4194" name="Text Box 18"/>
          <p:cNvSpPr txBox="1">
            <a:spLocks noChangeArrowheads="1"/>
          </p:cNvSpPr>
          <p:nvPr/>
        </p:nvSpPr>
        <p:spPr bwMode="auto">
          <a:xfrm>
            <a:off x="1161755" y="4147894"/>
            <a:ext cx="593432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CH4</a:t>
            </a:r>
            <a:endParaRPr lang="en-US" sz="1600" dirty="0">
              <a:latin typeface="Arial" charset="0"/>
            </a:endParaRPr>
          </a:p>
        </p:txBody>
      </p:sp>
      <p:sp>
        <p:nvSpPr>
          <p:cNvPr id="434195" name="Text Box 19"/>
          <p:cNvSpPr txBox="1">
            <a:spLocks noChangeArrowheads="1"/>
          </p:cNvSpPr>
          <p:nvPr/>
        </p:nvSpPr>
        <p:spPr bwMode="auto">
          <a:xfrm>
            <a:off x="1020980" y="3792294"/>
            <a:ext cx="824265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31 - </a:t>
            </a:r>
            <a:r>
              <a:rPr lang="en-US" sz="1600" dirty="0" smtClean="0">
                <a:latin typeface="Arial" charset="0"/>
              </a:rPr>
              <a:t>24</a:t>
            </a:r>
            <a:endParaRPr lang="en-US" sz="1600" dirty="0">
              <a:latin typeface="Arial" charset="0"/>
            </a:endParaRPr>
          </a:p>
        </p:txBody>
      </p:sp>
      <p:sp>
        <p:nvSpPr>
          <p:cNvPr id="434196" name="Text Box 20"/>
          <p:cNvSpPr txBox="1">
            <a:spLocks noChangeArrowheads="1"/>
          </p:cNvSpPr>
          <p:nvPr/>
        </p:nvSpPr>
        <p:spPr bwMode="auto">
          <a:xfrm>
            <a:off x="7393407" y="3792294"/>
            <a:ext cx="596638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7 </a:t>
            </a:r>
            <a:r>
              <a:rPr lang="en-US" sz="1600" dirty="0">
                <a:latin typeface="Arial" charset="0"/>
              </a:rPr>
              <a:t>- </a:t>
            </a:r>
            <a:r>
              <a:rPr lang="en-US" sz="1600" dirty="0" smtClean="0">
                <a:latin typeface="Arial" charset="0"/>
              </a:rPr>
              <a:t>0</a:t>
            </a:r>
            <a:endParaRPr lang="en-US" sz="1600" dirty="0">
              <a:latin typeface="Arial" charset="0"/>
            </a:endParaRPr>
          </a:p>
        </p:txBody>
      </p:sp>
      <p:sp>
        <p:nvSpPr>
          <p:cNvPr id="434197" name="Text Box 21"/>
          <p:cNvSpPr txBox="1">
            <a:spLocks noChangeArrowheads="1"/>
          </p:cNvSpPr>
          <p:nvPr/>
        </p:nvSpPr>
        <p:spPr bwMode="auto">
          <a:xfrm>
            <a:off x="3245785" y="4147894"/>
            <a:ext cx="593432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CH3</a:t>
            </a:r>
            <a:endParaRPr lang="en-US" sz="1600" dirty="0">
              <a:latin typeface="Arial" charset="0"/>
            </a:endParaRPr>
          </a:p>
        </p:txBody>
      </p:sp>
      <p:sp>
        <p:nvSpPr>
          <p:cNvPr id="434198" name="Text Box 22"/>
          <p:cNvSpPr txBox="1">
            <a:spLocks noChangeArrowheads="1"/>
          </p:cNvSpPr>
          <p:nvPr/>
        </p:nvSpPr>
        <p:spPr bwMode="auto">
          <a:xfrm>
            <a:off x="5343189" y="4147894"/>
            <a:ext cx="593432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CH2</a:t>
            </a:r>
            <a:endParaRPr lang="en-US" sz="1600" dirty="0">
              <a:latin typeface="Arial" charset="0"/>
            </a:endParaRPr>
          </a:p>
        </p:txBody>
      </p:sp>
      <p:sp>
        <p:nvSpPr>
          <p:cNvPr id="434199" name="Text Box 23"/>
          <p:cNvSpPr txBox="1">
            <a:spLocks noChangeArrowheads="1"/>
          </p:cNvSpPr>
          <p:nvPr/>
        </p:nvSpPr>
        <p:spPr bwMode="auto">
          <a:xfrm>
            <a:off x="7427219" y="4147894"/>
            <a:ext cx="593432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CH1</a:t>
            </a:r>
            <a:endParaRPr lang="en-US" sz="1600" dirty="0">
              <a:latin typeface="Arial" charset="0"/>
            </a:endParaRPr>
          </a:p>
        </p:txBody>
      </p:sp>
      <p:sp>
        <p:nvSpPr>
          <p:cNvPr id="434200" name="Line 24"/>
          <p:cNvSpPr>
            <a:spLocks noChangeShapeType="1"/>
          </p:cNvSpPr>
          <p:nvPr/>
        </p:nvSpPr>
        <p:spPr bwMode="auto">
          <a:xfrm>
            <a:off x="2484438" y="4054231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201" name="Line 25"/>
          <p:cNvSpPr>
            <a:spLocks noChangeShapeType="1"/>
          </p:cNvSpPr>
          <p:nvPr/>
        </p:nvSpPr>
        <p:spPr bwMode="auto">
          <a:xfrm>
            <a:off x="4562475" y="4054231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202" name="Line 26"/>
          <p:cNvSpPr>
            <a:spLocks noChangeShapeType="1"/>
          </p:cNvSpPr>
          <p:nvPr/>
        </p:nvSpPr>
        <p:spPr bwMode="auto">
          <a:xfrm>
            <a:off x="6640513" y="4054231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203" name="Line 27"/>
          <p:cNvSpPr>
            <a:spLocks noChangeShapeType="1"/>
          </p:cNvSpPr>
          <p:nvPr/>
        </p:nvSpPr>
        <p:spPr bwMode="auto">
          <a:xfrm>
            <a:off x="8718550" y="4054231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4204" name="Text Box 28"/>
          <p:cNvSpPr txBox="1">
            <a:spLocks noChangeArrowheads="1"/>
          </p:cNvSpPr>
          <p:nvPr/>
        </p:nvSpPr>
        <p:spPr bwMode="auto">
          <a:xfrm>
            <a:off x="3112610" y="3792294"/>
            <a:ext cx="824265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23 - 16</a:t>
            </a:r>
            <a:endParaRPr lang="en-US" sz="1600" dirty="0">
              <a:latin typeface="Arial" charset="0"/>
            </a:endParaRPr>
          </a:p>
        </p:txBody>
      </p:sp>
      <p:sp>
        <p:nvSpPr>
          <p:cNvPr id="434205" name="Text Box 29"/>
          <p:cNvSpPr txBox="1">
            <a:spLocks noChangeArrowheads="1"/>
          </p:cNvSpPr>
          <p:nvPr/>
        </p:nvSpPr>
        <p:spPr bwMode="auto">
          <a:xfrm>
            <a:off x="5224885" y="3792294"/>
            <a:ext cx="710451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15 </a:t>
            </a:r>
            <a:r>
              <a:rPr lang="en-US" sz="1600" dirty="0">
                <a:latin typeface="Arial" charset="0"/>
              </a:rPr>
              <a:t>- </a:t>
            </a:r>
            <a:r>
              <a:rPr lang="en-US" sz="1600" dirty="0" smtClean="0">
                <a:latin typeface="Arial" charset="0"/>
              </a:rPr>
              <a:t>8</a:t>
            </a:r>
            <a:endParaRPr lang="en-US" sz="1600" dirty="0"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4260" y="3427473"/>
            <a:ext cx="4314001" cy="3139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DmaClaSrcSelRegs.DMACHSRCSEL1</a:t>
            </a:r>
            <a:endParaRPr lang="en-US" sz="2000" dirty="0" smtClean="0"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33" name="Rectangle 17"/>
          <p:cNvSpPr>
            <a:spLocks noChangeArrowheads="1"/>
          </p:cNvSpPr>
          <p:nvPr/>
        </p:nvSpPr>
        <p:spPr bwMode="auto">
          <a:xfrm>
            <a:off x="404415" y="5391315"/>
            <a:ext cx="8315325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8"/>
          <p:cNvSpPr txBox="1">
            <a:spLocks noChangeArrowheads="1"/>
          </p:cNvSpPr>
          <p:nvPr/>
        </p:nvSpPr>
        <p:spPr bwMode="auto">
          <a:xfrm>
            <a:off x="938540" y="5484978"/>
            <a:ext cx="1039067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reserved</a:t>
            </a:r>
            <a:endParaRPr lang="en-US" sz="1600" dirty="0">
              <a:latin typeface="Arial" charset="0"/>
            </a:endParaRPr>
          </a:p>
        </p:txBody>
      </p:sp>
      <p:sp>
        <p:nvSpPr>
          <p:cNvPr id="35" name="Text Box 19"/>
          <p:cNvSpPr txBox="1">
            <a:spLocks noChangeArrowheads="1"/>
          </p:cNvSpPr>
          <p:nvPr/>
        </p:nvSpPr>
        <p:spPr bwMode="auto">
          <a:xfrm>
            <a:off x="1020582" y="5129378"/>
            <a:ext cx="824265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31 - </a:t>
            </a:r>
            <a:r>
              <a:rPr lang="en-US" sz="1600" dirty="0" smtClean="0">
                <a:latin typeface="Arial" charset="0"/>
              </a:rPr>
              <a:t>24</a:t>
            </a:r>
            <a:endParaRPr lang="en-US" sz="1600" dirty="0">
              <a:latin typeface="Arial" charset="0"/>
            </a:endParaRPr>
          </a:p>
        </p:txBody>
      </p: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7393009" y="5129378"/>
            <a:ext cx="596638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7 </a:t>
            </a:r>
            <a:r>
              <a:rPr lang="en-US" sz="1600" dirty="0">
                <a:latin typeface="Arial" charset="0"/>
              </a:rPr>
              <a:t>- </a:t>
            </a:r>
            <a:r>
              <a:rPr lang="en-US" sz="1600" dirty="0" smtClean="0">
                <a:latin typeface="Arial" charset="0"/>
              </a:rPr>
              <a:t>0</a:t>
            </a:r>
            <a:endParaRPr lang="en-US" sz="1600" dirty="0">
              <a:latin typeface="Arial" charset="0"/>
            </a:endParaRPr>
          </a:p>
        </p:txBody>
      </p:sp>
      <p:sp>
        <p:nvSpPr>
          <p:cNvPr id="37" name="Text Box 21"/>
          <p:cNvSpPr txBox="1">
            <a:spLocks noChangeArrowheads="1"/>
          </p:cNvSpPr>
          <p:nvPr/>
        </p:nvSpPr>
        <p:spPr bwMode="auto">
          <a:xfrm>
            <a:off x="3022571" y="5484978"/>
            <a:ext cx="1039067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reserved</a:t>
            </a:r>
            <a:endParaRPr lang="en-US" sz="1600" dirty="0">
              <a:latin typeface="Arial" charset="0"/>
            </a:endParaRP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5342791" y="5484978"/>
            <a:ext cx="593432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CH6</a:t>
            </a:r>
            <a:endParaRPr lang="en-US" sz="1600" dirty="0">
              <a:latin typeface="Arial" charset="0"/>
            </a:endParaRPr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7426821" y="5484978"/>
            <a:ext cx="593432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CH5</a:t>
            </a:r>
            <a:endParaRPr lang="en-US" sz="1600" dirty="0">
              <a:latin typeface="Arial" charset="0"/>
            </a:endParaRP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>
            <a:off x="2484040" y="539131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25"/>
          <p:cNvSpPr>
            <a:spLocks noChangeShapeType="1"/>
          </p:cNvSpPr>
          <p:nvPr/>
        </p:nvSpPr>
        <p:spPr bwMode="auto">
          <a:xfrm>
            <a:off x="4562077" y="539131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26"/>
          <p:cNvSpPr>
            <a:spLocks noChangeShapeType="1"/>
          </p:cNvSpPr>
          <p:nvPr/>
        </p:nvSpPr>
        <p:spPr bwMode="auto">
          <a:xfrm>
            <a:off x="6640115" y="539131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27"/>
          <p:cNvSpPr>
            <a:spLocks noChangeShapeType="1"/>
          </p:cNvSpPr>
          <p:nvPr/>
        </p:nvSpPr>
        <p:spPr bwMode="auto">
          <a:xfrm>
            <a:off x="8718152" y="539131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Text Box 28"/>
          <p:cNvSpPr txBox="1">
            <a:spLocks noChangeArrowheads="1"/>
          </p:cNvSpPr>
          <p:nvPr/>
        </p:nvSpPr>
        <p:spPr bwMode="auto">
          <a:xfrm>
            <a:off x="3112212" y="5129378"/>
            <a:ext cx="824265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23 - 16</a:t>
            </a:r>
            <a:endParaRPr lang="en-US" sz="1600" dirty="0">
              <a:latin typeface="Arial" charset="0"/>
            </a:endParaRPr>
          </a:p>
        </p:txBody>
      </p:sp>
      <p:sp>
        <p:nvSpPr>
          <p:cNvPr id="45" name="Text Box 29"/>
          <p:cNvSpPr txBox="1">
            <a:spLocks noChangeArrowheads="1"/>
          </p:cNvSpPr>
          <p:nvPr/>
        </p:nvSpPr>
        <p:spPr bwMode="auto">
          <a:xfrm>
            <a:off x="5224487" y="5129378"/>
            <a:ext cx="710451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15 </a:t>
            </a:r>
            <a:r>
              <a:rPr lang="en-US" sz="1600" dirty="0">
                <a:latin typeface="Arial" charset="0"/>
              </a:rPr>
              <a:t>- </a:t>
            </a:r>
            <a:r>
              <a:rPr lang="en-US" sz="1600" dirty="0" smtClean="0">
                <a:latin typeface="Arial" charset="0"/>
              </a:rPr>
              <a:t>8</a:t>
            </a:r>
            <a:endParaRPr lang="en-US" sz="1600" dirty="0"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3862" y="4764557"/>
            <a:ext cx="4314001" cy="3139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DmaClaSrcSelRegs.DMACHSRCSEL2</a:t>
            </a:r>
            <a:endParaRPr lang="en-US" sz="2000" dirty="0" smtClean="0"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47" name="Text Box 21"/>
          <p:cNvSpPr txBox="1">
            <a:spLocks noChangeArrowheads="1"/>
          </p:cNvSpPr>
          <p:nvPr/>
        </p:nvSpPr>
        <p:spPr bwMode="auto">
          <a:xfrm>
            <a:off x="508293" y="6309375"/>
            <a:ext cx="8108310" cy="264688"/>
          </a:xfrm>
          <a:prstGeom prst="rect">
            <a:avLst/>
          </a:prstGeom>
          <a:solidFill>
            <a:schemeClr val="accent2"/>
          </a:solidFill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b="0" dirty="0">
                <a:latin typeface="Arial" charset="0"/>
              </a:rPr>
              <a:t>Note: </a:t>
            </a:r>
            <a:r>
              <a:rPr lang="en-US" sz="1400" b="0" dirty="0" smtClean="0">
                <a:latin typeface="Arial" charset="0"/>
              </a:rPr>
              <a:t>DMACHSRCSELLOCK register can be used to lock above registers (lock bit for each register)</a:t>
            </a:r>
            <a:endParaRPr lang="en-US" sz="1400" b="0" dirty="0"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940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Peripheral Interrupt Trigger Sources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412822"/>
              </p:ext>
            </p:extLst>
          </p:nvPr>
        </p:nvGraphicFramePr>
        <p:xfrm>
          <a:off x="109095" y="841235"/>
          <a:ext cx="8915400" cy="4754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"/>
                <a:gridCol w="1051560"/>
                <a:gridCol w="411480"/>
                <a:gridCol w="1051560"/>
                <a:gridCol w="411480"/>
                <a:gridCol w="1051560"/>
                <a:gridCol w="411480"/>
                <a:gridCol w="1097280"/>
                <a:gridCol w="411480"/>
                <a:gridCol w="1051560"/>
                <a:gridCol w="411480"/>
                <a:gridCol w="1143000"/>
              </a:tblGrid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No Peripheral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ADCCINT3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36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EPWM1SOCA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49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EPWM7SOCB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70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TINT2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109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SPITXDMAA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ADCAINT1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ADCCINT4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EPWM1SOCB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EPWM8SOCA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MXEVTA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SPIRXDMAA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ADCAINT2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ADCCEVT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EPWM2SOCA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EPWM8SOCB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MREVTA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SPITXDMAB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ADCAINT3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ADCDINT1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39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EPWM2SOCB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EPWM9SOCA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MXEVTB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SPIRXDMAB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ADCAINT4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ADCDINT2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EPWM3SOCA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EPWM9SOCB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MREVTB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SPITXDMAC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ADCAEVT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ADCDINT3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EPWM3SOCB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EPWM10SOCA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SD1FLT1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SPIRXDMAC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ADCBINT1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19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ADCDINT4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EPWM4SOCA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EPWM10SOCB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SD1FLT2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USBA_EPx_RX1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ADCBINT2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ADCDEVT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EPWM4SOCB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EPWM11SOCA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SD1FLT3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USBA_EPx_TX1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ADCBINT3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29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XINT1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EPWM5SOCA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EPWM11SOCB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SD1FLT4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USBA_EPx_RX2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ADCBINT4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XINT2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EPWM5SOCB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EPWM12SOCA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99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SD2FLT1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USBA_EPx_TX2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ADCBEVT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XINT3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EPWM6SOCA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59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EPWM12SOCB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SD2FLT2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USBA_EPx_RX3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ADCCINT1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XINT4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EPWM6SOCB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TINT0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SD2FLT3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USBA_EPx_TX3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ADCCINT2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XINT5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EPWM7SOCA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69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TINT1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SD2FLT4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Text Box 126"/>
          <p:cNvSpPr txBox="1">
            <a:spLocks noChangeArrowheads="1"/>
          </p:cNvSpPr>
          <p:nvPr/>
        </p:nvSpPr>
        <p:spPr bwMode="auto">
          <a:xfrm>
            <a:off x="1683700" y="6049161"/>
            <a:ext cx="5748765" cy="6217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16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Set DMA Channel 2 to trigger on EPWM1SOCA</a:t>
            </a:r>
            <a:endParaRPr lang="en-US" sz="1600" b="0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DmaClaSrcSelRegs.DMACHSRCSEL1.bit.CH2 </a:t>
            </a:r>
            <a:r>
              <a:rPr lang="en-US" sz="16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36;</a:t>
            </a:r>
            <a:endParaRPr lang="en-US" sz="1600" b="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50370" y="5609837"/>
            <a:ext cx="3725700" cy="264688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400" b="0" dirty="0">
                <a:latin typeface="Arial" charset="0"/>
              </a:rPr>
              <a:t>N</a:t>
            </a:r>
            <a:r>
              <a:rPr lang="en-US" sz="1400" b="0" dirty="0" smtClean="0">
                <a:latin typeface="Arial" charset="0"/>
              </a:rPr>
              <a:t>ote</a:t>
            </a:r>
            <a:r>
              <a:rPr lang="en-US" sz="1400" b="0" dirty="0">
                <a:latin typeface="Arial" charset="0"/>
              </a:rPr>
              <a:t>: </a:t>
            </a:r>
            <a:r>
              <a:rPr lang="en-US" sz="1400" b="0" dirty="0" smtClean="0">
                <a:latin typeface="Arial" charset="0"/>
              </a:rPr>
              <a:t>values not shown in table are reserved</a:t>
            </a:r>
            <a:endParaRPr lang="en-US" sz="1400" b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57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50" name="Rectangle 42"/>
          <p:cNvSpPr>
            <a:spLocks noChangeArrowheads="1"/>
          </p:cNvSpPr>
          <p:nvPr/>
        </p:nvSpPr>
        <p:spPr bwMode="auto">
          <a:xfrm>
            <a:off x="100330" y="2292888"/>
            <a:ext cx="925513" cy="45720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461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1009484"/>
          </a:xfrm>
        </p:spPr>
        <p:txBody>
          <a:bodyPr>
            <a:normAutofit/>
          </a:bodyPr>
          <a:lstStyle/>
          <a:p>
            <a:r>
              <a:rPr lang="en-US" dirty="0"/>
              <a:t>Control Register</a:t>
            </a:r>
            <a:br>
              <a:rPr lang="en-US" dirty="0"/>
            </a:br>
            <a:r>
              <a:rPr lang="en-US" sz="1800" dirty="0" err="1"/>
              <a:t>DmaRegs.CH</a:t>
            </a:r>
            <a:r>
              <a:rPr lang="en-US" sz="1800" b="0" i="1" u="sng" dirty="0" err="1"/>
              <a:t>x</a:t>
            </a:r>
            <a:r>
              <a:rPr lang="en-US" sz="1800" dirty="0" err="1"/>
              <a:t>.CONTROL</a:t>
            </a:r>
            <a:endParaRPr lang="en-US" sz="1800" dirty="0"/>
          </a:p>
        </p:txBody>
      </p:sp>
      <p:sp>
        <p:nvSpPr>
          <p:cNvPr id="324615" name="Rectangle 7"/>
          <p:cNvSpPr>
            <a:spLocks noChangeArrowheads="1"/>
          </p:cNvSpPr>
          <p:nvPr/>
        </p:nvSpPr>
        <p:spPr bwMode="auto">
          <a:xfrm>
            <a:off x="1025843" y="2292888"/>
            <a:ext cx="4870012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4616" name="Text Box 8"/>
          <p:cNvSpPr txBox="1">
            <a:spLocks noChangeArrowheads="1"/>
          </p:cNvSpPr>
          <p:nvPr/>
        </p:nvSpPr>
        <p:spPr bwMode="auto">
          <a:xfrm>
            <a:off x="55791" y="2386551"/>
            <a:ext cx="103028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reserved</a:t>
            </a:r>
          </a:p>
        </p:txBody>
      </p:sp>
      <p:sp>
        <p:nvSpPr>
          <p:cNvPr id="324617" name="Text Box 9"/>
          <p:cNvSpPr txBox="1">
            <a:spLocks noChangeArrowheads="1"/>
          </p:cNvSpPr>
          <p:nvPr/>
        </p:nvSpPr>
        <p:spPr bwMode="auto">
          <a:xfrm>
            <a:off x="1025067" y="2386551"/>
            <a:ext cx="1030288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OVRFLG</a:t>
            </a:r>
          </a:p>
        </p:txBody>
      </p:sp>
      <p:sp>
        <p:nvSpPr>
          <p:cNvPr id="324619" name="Text Box 11"/>
          <p:cNvSpPr txBox="1">
            <a:spLocks noChangeArrowheads="1"/>
          </p:cNvSpPr>
          <p:nvPr/>
        </p:nvSpPr>
        <p:spPr bwMode="auto">
          <a:xfrm>
            <a:off x="368618" y="203412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15</a:t>
            </a:r>
          </a:p>
        </p:txBody>
      </p:sp>
      <p:sp>
        <p:nvSpPr>
          <p:cNvPr id="324620" name="Text Box 12"/>
          <p:cNvSpPr txBox="1">
            <a:spLocks noChangeArrowheads="1"/>
          </p:cNvSpPr>
          <p:nvPr/>
        </p:nvSpPr>
        <p:spPr bwMode="auto">
          <a:xfrm>
            <a:off x="4833395" y="203412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11</a:t>
            </a:r>
          </a:p>
        </p:txBody>
      </p:sp>
      <p:sp>
        <p:nvSpPr>
          <p:cNvPr id="324621" name="Text Box 13"/>
          <p:cNvSpPr txBox="1">
            <a:spLocks noChangeArrowheads="1"/>
          </p:cNvSpPr>
          <p:nvPr/>
        </p:nvSpPr>
        <p:spPr bwMode="auto">
          <a:xfrm>
            <a:off x="8225155" y="2034126"/>
            <a:ext cx="29686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8</a:t>
            </a:r>
          </a:p>
        </p:txBody>
      </p:sp>
      <p:sp>
        <p:nvSpPr>
          <p:cNvPr id="324622" name="Text Box 14"/>
          <p:cNvSpPr txBox="1">
            <a:spLocks noChangeArrowheads="1"/>
          </p:cNvSpPr>
          <p:nvPr/>
        </p:nvSpPr>
        <p:spPr bwMode="auto">
          <a:xfrm>
            <a:off x="6413141" y="2034126"/>
            <a:ext cx="710451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10 - 9</a:t>
            </a:r>
            <a:endParaRPr lang="en-US" sz="1600" dirty="0">
              <a:latin typeface="Arial" charset="0"/>
            </a:endParaRPr>
          </a:p>
        </p:txBody>
      </p:sp>
      <p:sp>
        <p:nvSpPr>
          <p:cNvPr id="324623" name="Text Box 15"/>
          <p:cNvSpPr txBox="1">
            <a:spLocks noChangeArrowheads="1"/>
          </p:cNvSpPr>
          <p:nvPr/>
        </p:nvSpPr>
        <p:spPr bwMode="auto">
          <a:xfrm>
            <a:off x="1978545" y="2386551"/>
            <a:ext cx="101600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RUNSTS</a:t>
            </a:r>
          </a:p>
        </p:txBody>
      </p:sp>
      <p:sp>
        <p:nvSpPr>
          <p:cNvPr id="324624" name="Text Box 16"/>
          <p:cNvSpPr txBox="1">
            <a:spLocks noChangeArrowheads="1"/>
          </p:cNvSpPr>
          <p:nvPr/>
        </p:nvSpPr>
        <p:spPr bwMode="auto">
          <a:xfrm>
            <a:off x="2977075" y="2386551"/>
            <a:ext cx="1274762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BURSTSTS</a:t>
            </a:r>
          </a:p>
        </p:txBody>
      </p:sp>
      <p:sp>
        <p:nvSpPr>
          <p:cNvPr id="324625" name="Text Box 17"/>
          <p:cNvSpPr txBox="1">
            <a:spLocks noChangeArrowheads="1"/>
          </p:cNvSpPr>
          <p:nvPr/>
        </p:nvSpPr>
        <p:spPr bwMode="auto">
          <a:xfrm>
            <a:off x="4206035" y="2386551"/>
            <a:ext cx="169068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TRANSFERRST</a:t>
            </a:r>
          </a:p>
        </p:txBody>
      </p:sp>
      <p:sp>
        <p:nvSpPr>
          <p:cNvPr id="324629" name="Line 21"/>
          <p:cNvSpPr>
            <a:spLocks noChangeShapeType="1"/>
          </p:cNvSpPr>
          <p:nvPr/>
        </p:nvSpPr>
        <p:spPr bwMode="auto">
          <a:xfrm>
            <a:off x="2016950" y="22928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30" name="Line 22"/>
          <p:cNvSpPr>
            <a:spLocks noChangeShapeType="1"/>
          </p:cNvSpPr>
          <p:nvPr/>
        </p:nvSpPr>
        <p:spPr bwMode="auto">
          <a:xfrm>
            <a:off x="2977075" y="22928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31" name="Line 23"/>
          <p:cNvSpPr>
            <a:spLocks noChangeShapeType="1"/>
          </p:cNvSpPr>
          <p:nvPr/>
        </p:nvSpPr>
        <p:spPr bwMode="auto">
          <a:xfrm>
            <a:off x="4244440" y="22928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36" name="Text Box 28"/>
          <p:cNvSpPr txBox="1">
            <a:spLocks noChangeArrowheads="1"/>
          </p:cNvSpPr>
          <p:nvPr/>
        </p:nvSpPr>
        <p:spPr bwMode="auto">
          <a:xfrm>
            <a:off x="3374005" y="203412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12</a:t>
            </a:r>
          </a:p>
        </p:txBody>
      </p:sp>
      <p:sp>
        <p:nvSpPr>
          <p:cNvPr id="324637" name="Text Box 29"/>
          <p:cNvSpPr txBox="1">
            <a:spLocks noChangeArrowheads="1"/>
          </p:cNvSpPr>
          <p:nvPr/>
        </p:nvSpPr>
        <p:spPr bwMode="auto">
          <a:xfrm>
            <a:off x="2298665" y="203412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13</a:t>
            </a:r>
          </a:p>
        </p:txBody>
      </p:sp>
      <p:sp>
        <p:nvSpPr>
          <p:cNvPr id="324638" name="Text Box 30"/>
          <p:cNvSpPr txBox="1">
            <a:spLocks noChangeArrowheads="1"/>
          </p:cNvSpPr>
          <p:nvPr/>
        </p:nvSpPr>
        <p:spPr bwMode="auto">
          <a:xfrm>
            <a:off x="1376945" y="2034126"/>
            <a:ext cx="4095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14</a:t>
            </a:r>
          </a:p>
        </p:txBody>
      </p:sp>
      <p:sp>
        <p:nvSpPr>
          <p:cNvPr id="324639" name="Rectangle 31"/>
          <p:cNvSpPr>
            <a:spLocks noChangeArrowheads="1"/>
          </p:cNvSpPr>
          <p:nvPr/>
        </p:nvSpPr>
        <p:spPr bwMode="auto">
          <a:xfrm>
            <a:off x="590195" y="1103787"/>
            <a:ext cx="18542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Overflow Flag *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0 = no overflow</a:t>
            </a:r>
            <a:endParaRPr lang="en-US" sz="1600" b="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1 = overflow</a:t>
            </a:r>
            <a:endParaRPr lang="en-US" sz="1600" b="0" dirty="0">
              <a:latin typeface="Times New Roman" pitchFamily="18" charset="0"/>
            </a:endParaRPr>
          </a:p>
        </p:txBody>
      </p:sp>
      <p:sp>
        <p:nvSpPr>
          <p:cNvPr id="324640" name="Rectangle 32"/>
          <p:cNvSpPr>
            <a:spLocks noChangeArrowheads="1"/>
          </p:cNvSpPr>
          <p:nvPr/>
        </p:nvSpPr>
        <p:spPr bwMode="auto">
          <a:xfrm>
            <a:off x="803593" y="2999841"/>
            <a:ext cx="2425700" cy="8048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Run Status *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channel disabled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channel enabled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324651" name="Rectangle 43"/>
          <p:cNvSpPr>
            <a:spLocks noChangeArrowheads="1"/>
          </p:cNvSpPr>
          <p:nvPr/>
        </p:nvSpPr>
        <p:spPr bwMode="auto">
          <a:xfrm>
            <a:off x="2610715" y="1103787"/>
            <a:ext cx="22098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Burst Status *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no activity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servicing burst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324652" name="Rectangle 44"/>
          <p:cNvSpPr>
            <a:spLocks noChangeArrowheads="1"/>
          </p:cNvSpPr>
          <p:nvPr/>
        </p:nvSpPr>
        <p:spPr bwMode="auto">
          <a:xfrm>
            <a:off x="3245168" y="2999841"/>
            <a:ext cx="2012950" cy="8048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Transfer Status *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no activity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transferring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324655" name="Rectangle 47"/>
          <p:cNvSpPr>
            <a:spLocks noChangeArrowheads="1"/>
          </p:cNvSpPr>
          <p:nvPr/>
        </p:nvSpPr>
        <p:spPr bwMode="auto">
          <a:xfrm>
            <a:off x="5242243" y="2999841"/>
            <a:ext cx="3841750" cy="8048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Peripheral Interrupt Trigger Flag *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no interrupt event trigger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interrupt event trigger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324656" name="Line 48"/>
          <p:cNvSpPr>
            <a:spLocks noChangeShapeType="1"/>
          </p:cNvSpPr>
          <p:nvPr/>
        </p:nvSpPr>
        <p:spPr bwMode="auto">
          <a:xfrm>
            <a:off x="1484307" y="1870244"/>
            <a:ext cx="148589" cy="16388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57" name="Line 49"/>
          <p:cNvSpPr>
            <a:spLocks noChangeShapeType="1"/>
          </p:cNvSpPr>
          <p:nvPr/>
        </p:nvSpPr>
        <p:spPr bwMode="auto">
          <a:xfrm flipH="1">
            <a:off x="3614455" y="1870244"/>
            <a:ext cx="207527" cy="1638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60" name="Line 52"/>
          <p:cNvSpPr>
            <a:spLocks noChangeShapeType="1"/>
          </p:cNvSpPr>
          <p:nvPr/>
        </p:nvSpPr>
        <p:spPr bwMode="auto">
          <a:xfrm flipV="1">
            <a:off x="1786520" y="2750087"/>
            <a:ext cx="628385" cy="24975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61" name="Line 53"/>
          <p:cNvSpPr>
            <a:spLocks noChangeShapeType="1"/>
          </p:cNvSpPr>
          <p:nvPr/>
        </p:nvSpPr>
        <p:spPr bwMode="auto">
          <a:xfrm flipV="1">
            <a:off x="4321250" y="2750087"/>
            <a:ext cx="528879" cy="24975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62" name="Line 54"/>
          <p:cNvSpPr>
            <a:spLocks noChangeShapeType="1"/>
          </p:cNvSpPr>
          <p:nvPr/>
        </p:nvSpPr>
        <p:spPr bwMode="auto">
          <a:xfrm flipV="1">
            <a:off x="7201625" y="2750087"/>
            <a:ext cx="1188630" cy="24975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63" name="Text Box 55"/>
          <p:cNvSpPr txBox="1">
            <a:spLocks noChangeArrowheads="1"/>
          </p:cNvSpPr>
          <p:nvPr/>
        </p:nvSpPr>
        <p:spPr bwMode="auto">
          <a:xfrm>
            <a:off x="7329805" y="1103787"/>
            <a:ext cx="1562100" cy="3111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Arial" charset="0"/>
              </a:rPr>
              <a:t>* = read-only</a:t>
            </a: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7700890" y="2294718"/>
            <a:ext cx="1353465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700890" y="2388381"/>
            <a:ext cx="133350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PERINTFLG</a:t>
            </a:r>
          </a:p>
        </p:txBody>
      </p: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5895855" y="2294718"/>
            <a:ext cx="1805036" cy="45720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6253223" y="2388381"/>
            <a:ext cx="103028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reserved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3092444" y="5231988"/>
            <a:ext cx="5961911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621248" y="4973226"/>
            <a:ext cx="296862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7</a:t>
            </a:r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4945296" y="4973226"/>
            <a:ext cx="29686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3</a:t>
            </a: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8461710" y="4973226"/>
            <a:ext cx="29686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0</a:t>
            </a: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6296616" y="4973226"/>
            <a:ext cx="29686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</a:t>
            </a:r>
          </a:p>
        </p:txBody>
      </p:sp>
      <p:sp>
        <p:nvSpPr>
          <p:cNvPr id="43" name="Text Box 14"/>
          <p:cNvSpPr txBox="1">
            <a:spLocks noChangeArrowheads="1"/>
          </p:cNvSpPr>
          <p:nvPr/>
        </p:nvSpPr>
        <p:spPr bwMode="auto">
          <a:xfrm>
            <a:off x="3099471" y="5325651"/>
            <a:ext cx="134302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PERINTCLR</a:t>
            </a:r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4422215" y="5325651"/>
            <a:ext cx="134302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PERINTFRC</a:t>
            </a:r>
          </a:p>
        </p:txBody>
      </p: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5744960" y="5325651"/>
            <a:ext cx="1400175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SOFTRESET</a:t>
            </a:r>
          </a:p>
        </p:txBody>
      </p:sp>
      <p:sp>
        <p:nvSpPr>
          <p:cNvPr id="46" name="Text Box 17"/>
          <p:cNvSpPr txBox="1">
            <a:spLocks noChangeArrowheads="1"/>
          </p:cNvSpPr>
          <p:nvPr/>
        </p:nvSpPr>
        <p:spPr bwMode="auto">
          <a:xfrm>
            <a:off x="7260350" y="5325651"/>
            <a:ext cx="72390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HALT</a:t>
            </a: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8298991" y="5325651"/>
            <a:ext cx="622300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RUN</a:t>
            </a:r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auto">
          <a:xfrm>
            <a:off x="4437733" y="52319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22"/>
          <p:cNvSpPr>
            <a:spLocks noChangeShapeType="1"/>
          </p:cNvSpPr>
          <p:nvPr/>
        </p:nvSpPr>
        <p:spPr bwMode="auto">
          <a:xfrm>
            <a:off x="5763157" y="52319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23"/>
          <p:cNvSpPr>
            <a:spLocks noChangeShapeType="1"/>
          </p:cNvSpPr>
          <p:nvPr/>
        </p:nvSpPr>
        <p:spPr bwMode="auto">
          <a:xfrm>
            <a:off x="7145135" y="52319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24"/>
          <p:cNvSpPr>
            <a:spLocks noChangeShapeType="1"/>
          </p:cNvSpPr>
          <p:nvPr/>
        </p:nvSpPr>
        <p:spPr bwMode="auto">
          <a:xfrm>
            <a:off x="8105260" y="52319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Text Box 25"/>
          <p:cNvSpPr txBox="1">
            <a:spLocks noChangeArrowheads="1"/>
          </p:cNvSpPr>
          <p:nvPr/>
        </p:nvSpPr>
        <p:spPr bwMode="auto">
          <a:xfrm>
            <a:off x="7473869" y="4973226"/>
            <a:ext cx="296862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55" name="Text Box 26"/>
          <p:cNvSpPr txBox="1">
            <a:spLocks noChangeArrowheads="1"/>
          </p:cNvSpPr>
          <p:nvPr/>
        </p:nvSpPr>
        <p:spPr bwMode="auto">
          <a:xfrm>
            <a:off x="3622552" y="4973226"/>
            <a:ext cx="29686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4</a:t>
            </a: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1940295" y="4973226"/>
            <a:ext cx="596638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6 - 5</a:t>
            </a:r>
            <a:endParaRPr lang="en-US" sz="1600" dirty="0">
              <a:latin typeface="Arial" charset="0"/>
            </a:endParaRPr>
          </a:p>
        </p:txBody>
      </p:sp>
      <p:sp>
        <p:nvSpPr>
          <p:cNvPr id="57" name="Rectangle 41"/>
          <p:cNvSpPr>
            <a:spLocks noChangeArrowheads="1"/>
          </p:cNvSpPr>
          <p:nvPr/>
        </p:nvSpPr>
        <p:spPr bwMode="auto">
          <a:xfrm>
            <a:off x="288940" y="4118055"/>
            <a:ext cx="22860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Error Clear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0 = no effect</a:t>
            </a:r>
            <a:endParaRPr lang="en-US" sz="1600" b="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1 = clear SYNCERR</a:t>
            </a:r>
            <a:endParaRPr lang="en-US" sz="1600" b="0" dirty="0">
              <a:latin typeface="Times New Roman" pitchFamily="18" charset="0"/>
            </a:endParaRPr>
          </a:p>
        </p:txBody>
      </p:sp>
      <p:sp>
        <p:nvSpPr>
          <p:cNvPr id="58" name="Rectangle 44"/>
          <p:cNvSpPr>
            <a:spLocks noChangeArrowheads="1"/>
          </p:cNvSpPr>
          <p:nvPr/>
        </p:nvSpPr>
        <p:spPr bwMode="auto">
          <a:xfrm>
            <a:off x="980170" y="5918620"/>
            <a:ext cx="37211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Peripheral Interrupt Clear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0 = no effect</a:t>
            </a:r>
            <a:endParaRPr lang="en-US" sz="1600" b="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1 = clears event and PERINTFLG</a:t>
            </a:r>
            <a:endParaRPr lang="en-US" sz="1600" b="0" dirty="0">
              <a:latin typeface="Times New Roman" pitchFamily="18" charset="0"/>
            </a:endParaRPr>
          </a:p>
        </p:txBody>
      </p:sp>
      <p:sp>
        <p:nvSpPr>
          <p:cNvPr id="59" name="Rectangle 45"/>
          <p:cNvSpPr>
            <a:spLocks noChangeArrowheads="1"/>
          </p:cNvSpPr>
          <p:nvPr/>
        </p:nvSpPr>
        <p:spPr bwMode="auto">
          <a:xfrm>
            <a:off x="3127970" y="4118055"/>
            <a:ext cx="35179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Peripheral Interrupt Force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0 = no effect</a:t>
            </a:r>
            <a:endParaRPr lang="en-US" sz="1600" b="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1 = sets event and PERINTFLG</a:t>
            </a:r>
            <a:endParaRPr lang="en-US" sz="1600" b="0" dirty="0">
              <a:latin typeface="Times New Roman" pitchFamily="18" charset="0"/>
            </a:endParaRPr>
          </a:p>
        </p:txBody>
      </p:sp>
      <p:sp>
        <p:nvSpPr>
          <p:cNvPr id="60" name="Rectangle 46"/>
          <p:cNvSpPr>
            <a:spLocks noChangeArrowheads="1"/>
          </p:cNvSpPr>
          <p:nvPr/>
        </p:nvSpPr>
        <p:spPr bwMode="auto">
          <a:xfrm>
            <a:off x="4953535" y="5918620"/>
            <a:ext cx="1917700" cy="8048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Soft Reset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no effect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default state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61" name="Rectangle 47"/>
          <p:cNvSpPr>
            <a:spLocks noChangeArrowheads="1"/>
          </p:cNvSpPr>
          <p:nvPr/>
        </p:nvSpPr>
        <p:spPr bwMode="auto">
          <a:xfrm>
            <a:off x="7163375" y="5918620"/>
            <a:ext cx="1524000" cy="804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 dirty="0">
                <a:solidFill>
                  <a:schemeClr val="tx2"/>
                </a:solidFill>
                <a:latin typeface="Arial" charset="0"/>
              </a:rPr>
              <a:t>Halt</a:t>
            </a: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0 = no effect</a:t>
            </a:r>
            <a:endParaRPr lang="en-US" sz="1600" b="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1 = halt</a:t>
            </a:r>
            <a:endParaRPr lang="en-US" sz="1600" b="0" dirty="0">
              <a:latin typeface="Times New Roman" pitchFamily="18" charset="0"/>
            </a:endParaRPr>
          </a:p>
        </p:txBody>
      </p:sp>
      <p:sp>
        <p:nvSpPr>
          <p:cNvPr id="62" name="Rectangle 48"/>
          <p:cNvSpPr>
            <a:spLocks noChangeArrowheads="1"/>
          </p:cNvSpPr>
          <p:nvPr/>
        </p:nvSpPr>
        <p:spPr bwMode="auto">
          <a:xfrm>
            <a:off x="7310955" y="4118055"/>
            <a:ext cx="1524000" cy="8048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>
              <a:spcAft>
                <a:spcPct val="20000"/>
              </a:spcAft>
            </a:pPr>
            <a:r>
              <a:rPr lang="en-US" sz="1800">
                <a:solidFill>
                  <a:schemeClr val="tx2"/>
                </a:solidFill>
                <a:latin typeface="Arial" charset="0"/>
              </a:rPr>
              <a:t>Run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0 = no effect</a:t>
            </a:r>
            <a:endParaRPr lang="en-US" sz="1600" b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sz="1800">
                <a:latin typeface="Arial" charset="0"/>
              </a:rPr>
              <a:t>1 = run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63" name="Line 49"/>
          <p:cNvSpPr>
            <a:spLocks noChangeShapeType="1"/>
          </p:cNvSpPr>
          <p:nvPr/>
        </p:nvSpPr>
        <p:spPr bwMode="auto">
          <a:xfrm flipH="1">
            <a:off x="2477965" y="5689189"/>
            <a:ext cx="1344174" cy="22943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Line 50"/>
          <p:cNvSpPr>
            <a:spLocks noChangeShapeType="1"/>
          </p:cNvSpPr>
          <p:nvPr/>
        </p:nvSpPr>
        <p:spPr bwMode="auto">
          <a:xfrm flipH="1">
            <a:off x="7509021" y="5689187"/>
            <a:ext cx="96974" cy="22943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Line 51"/>
          <p:cNvSpPr>
            <a:spLocks noChangeShapeType="1"/>
          </p:cNvSpPr>
          <p:nvPr/>
        </p:nvSpPr>
        <p:spPr bwMode="auto">
          <a:xfrm>
            <a:off x="7984250" y="4865310"/>
            <a:ext cx="537768" cy="1344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" name="Line 52"/>
          <p:cNvSpPr>
            <a:spLocks noChangeShapeType="1"/>
          </p:cNvSpPr>
          <p:nvPr/>
        </p:nvSpPr>
        <p:spPr bwMode="auto">
          <a:xfrm flipH="1">
            <a:off x="5800987" y="5689187"/>
            <a:ext cx="690186" cy="22943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Line 54"/>
          <p:cNvSpPr>
            <a:spLocks noChangeShapeType="1"/>
          </p:cNvSpPr>
          <p:nvPr/>
        </p:nvSpPr>
        <p:spPr bwMode="auto">
          <a:xfrm flipH="1">
            <a:off x="846715" y="4865310"/>
            <a:ext cx="349841" cy="1079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" name="Line 56"/>
          <p:cNvSpPr>
            <a:spLocks noChangeShapeType="1"/>
          </p:cNvSpPr>
          <p:nvPr/>
        </p:nvSpPr>
        <p:spPr bwMode="auto">
          <a:xfrm>
            <a:off x="4782265" y="4865309"/>
            <a:ext cx="255918" cy="1344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Rectangle 5"/>
          <p:cNvSpPr>
            <a:spLocks noChangeArrowheads="1"/>
          </p:cNvSpPr>
          <p:nvPr/>
        </p:nvSpPr>
        <p:spPr bwMode="auto">
          <a:xfrm>
            <a:off x="1287410" y="5234902"/>
            <a:ext cx="1805035" cy="454285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5"/>
          <p:cNvSpPr>
            <a:spLocks noChangeArrowheads="1"/>
          </p:cNvSpPr>
          <p:nvPr/>
        </p:nvSpPr>
        <p:spPr bwMode="auto">
          <a:xfrm>
            <a:off x="96855" y="5235768"/>
            <a:ext cx="1195583" cy="45342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6"/>
          <p:cNvSpPr txBox="1">
            <a:spLocks noChangeArrowheads="1"/>
          </p:cNvSpPr>
          <p:nvPr/>
        </p:nvSpPr>
        <p:spPr bwMode="auto">
          <a:xfrm>
            <a:off x="169443" y="5329431"/>
            <a:ext cx="1027113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ERRCLR</a:t>
            </a:r>
          </a:p>
        </p:txBody>
      </p: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1678108" y="5325651"/>
            <a:ext cx="1030287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reserved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Lab </a:t>
            </a:r>
            <a:r>
              <a:rPr lang="en-US" dirty="0" smtClean="0"/>
              <a:t>8: </a:t>
            </a:r>
            <a:r>
              <a:rPr lang="en-US" dirty="0"/>
              <a:t>Servicing the ADC with DMA</a:t>
            </a:r>
          </a:p>
        </p:txBody>
      </p:sp>
      <p:sp>
        <p:nvSpPr>
          <p:cNvPr id="328768" name="Rectangle 64"/>
          <p:cNvSpPr>
            <a:spLocks noChangeArrowheads="1"/>
          </p:cNvSpPr>
          <p:nvPr/>
        </p:nvSpPr>
        <p:spPr bwMode="auto">
          <a:xfrm>
            <a:off x="379413" y="1111250"/>
            <a:ext cx="4984750" cy="29813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69" name="Line 65"/>
          <p:cNvSpPr>
            <a:spLocks noChangeShapeType="1"/>
          </p:cNvSpPr>
          <p:nvPr/>
        </p:nvSpPr>
        <p:spPr bwMode="auto">
          <a:xfrm>
            <a:off x="2138363" y="1824038"/>
            <a:ext cx="2286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70" name="Oval 66"/>
          <p:cNvSpPr>
            <a:spLocks noChangeArrowheads="1"/>
          </p:cNvSpPr>
          <p:nvPr/>
        </p:nvSpPr>
        <p:spPr bwMode="auto">
          <a:xfrm>
            <a:off x="3579813" y="1797050"/>
            <a:ext cx="117475" cy="11747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71" name="Text Box 67"/>
          <p:cNvSpPr txBox="1">
            <a:spLocks noChangeArrowheads="1"/>
          </p:cNvSpPr>
          <p:nvPr/>
        </p:nvSpPr>
        <p:spPr bwMode="auto">
          <a:xfrm>
            <a:off x="4210050" y="1112838"/>
            <a:ext cx="7366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000">
                <a:latin typeface="Arial" charset="0"/>
              </a:rPr>
              <a:t>ADC</a:t>
            </a:r>
          </a:p>
        </p:txBody>
      </p:sp>
      <p:sp>
        <p:nvSpPr>
          <p:cNvPr id="328772" name="Line 68"/>
          <p:cNvSpPr>
            <a:spLocks noChangeShapeType="1"/>
          </p:cNvSpPr>
          <p:nvPr/>
        </p:nvSpPr>
        <p:spPr bwMode="auto">
          <a:xfrm>
            <a:off x="3675063" y="1851025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73" name="Rectangle 69"/>
          <p:cNvSpPr>
            <a:spLocks noChangeArrowheads="1"/>
          </p:cNvSpPr>
          <p:nvPr/>
        </p:nvSpPr>
        <p:spPr bwMode="gray">
          <a:xfrm>
            <a:off x="3984625" y="1468438"/>
            <a:ext cx="1173163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74" name="Rectangle 70"/>
          <p:cNvSpPr>
            <a:spLocks noChangeArrowheads="1"/>
          </p:cNvSpPr>
          <p:nvPr/>
        </p:nvSpPr>
        <p:spPr bwMode="gray">
          <a:xfrm>
            <a:off x="4156075" y="1738313"/>
            <a:ext cx="842963" cy="341312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75" name="Text Box 71"/>
          <p:cNvSpPr txBox="1">
            <a:spLocks noChangeArrowheads="1"/>
          </p:cNvSpPr>
          <p:nvPr/>
        </p:nvSpPr>
        <p:spPr bwMode="gray">
          <a:xfrm>
            <a:off x="4021138" y="1438275"/>
            <a:ext cx="1106487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RESULT0</a:t>
            </a:r>
          </a:p>
        </p:txBody>
      </p:sp>
      <p:sp>
        <p:nvSpPr>
          <p:cNvPr id="328776" name="Text Box 72"/>
          <p:cNvSpPr txBox="1">
            <a:spLocks noChangeArrowheads="1"/>
          </p:cNvSpPr>
          <p:nvPr/>
        </p:nvSpPr>
        <p:spPr bwMode="auto">
          <a:xfrm>
            <a:off x="4114800" y="3671888"/>
            <a:ext cx="9064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ePWM2</a:t>
            </a:r>
          </a:p>
        </p:txBody>
      </p:sp>
      <p:grpSp>
        <p:nvGrpSpPr>
          <p:cNvPr id="328867" name="Group 163"/>
          <p:cNvGrpSpPr>
            <a:grpSpLocks/>
          </p:cNvGrpSpPr>
          <p:nvPr/>
        </p:nvGrpSpPr>
        <p:grpSpPr bwMode="auto">
          <a:xfrm>
            <a:off x="4137025" y="2870200"/>
            <a:ext cx="868363" cy="825500"/>
            <a:chOff x="2606" y="1808"/>
            <a:chExt cx="547" cy="520"/>
          </a:xfrm>
        </p:grpSpPr>
        <p:sp>
          <p:nvSpPr>
            <p:cNvPr id="328778" name="Rectangle 74"/>
            <p:cNvSpPr>
              <a:spLocks noChangeArrowheads="1"/>
            </p:cNvSpPr>
            <p:nvPr/>
          </p:nvSpPr>
          <p:spPr bwMode="gray">
            <a:xfrm>
              <a:off x="2606" y="1808"/>
              <a:ext cx="547" cy="5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779" name="Oval 75"/>
            <p:cNvSpPr>
              <a:spLocks noChangeArrowheads="1"/>
            </p:cNvSpPr>
            <p:nvPr/>
          </p:nvSpPr>
          <p:spPr bwMode="gray">
            <a:xfrm>
              <a:off x="2688" y="1863"/>
              <a:ext cx="383" cy="38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780" name="Arc 76"/>
            <p:cNvSpPr>
              <a:spLocks/>
            </p:cNvSpPr>
            <p:nvPr/>
          </p:nvSpPr>
          <p:spPr bwMode="gray">
            <a:xfrm>
              <a:off x="2880" y="1863"/>
              <a:ext cx="164" cy="19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543"/>
                <a:gd name="T1" fmla="*/ 0 h 21600"/>
                <a:gd name="T2" fmla="*/ 18543 w 18543"/>
                <a:gd name="T3" fmla="*/ 10523 h 21600"/>
                <a:gd name="T4" fmla="*/ 0 w 1854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543" h="21600" fill="none" extrusionOk="0">
                  <a:moveTo>
                    <a:pt x="-1" y="0"/>
                  </a:moveTo>
                  <a:cubicBezTo>
                    <a:pt x="7602" y="0"/>
                    <a:pt x="14644" y="3996"/>
                    <a:pt x="18543" y="10522"/>
                  </a:cubicBezTo>
                </a:path>
                <a:path w="18543" h="21600" stroke="0" extrusionOk="0">
                  <a:moveTo>
                    <a:pt x="-1" y="0"/>
                  </a:moveTo>
                  <a:cubicBezTo>
                    <a:pt x="7602" y="0"/>
                    <a:pt x="14644" y="3996"/>
                    <a:pt x="18543" y="10522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781" name="Line 77"/>
            <p:cNvSpPr>
              <a:spLocks noChangeShapeType="1"/>
            </p:cNvSpPr>
            <p:nvPr/>
          </p:nvSpPr>
          <p:spPr bwMode="gray">
            <a:xfrm flipV="1">
              <a:off x="2880" y="1863"/>
              <a:ext cx="0" cy="1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782" name="Line 78"/>
            <p:cNvSpPr>
              <a:spLocks noChangeShapeType="1"/>
            </p:cNvSpPr>
            <p:nvPr/>
          </p:nvSpPr>
          <p:spPr bwMode="gray">
            <a:xfrm flipV="1">
              <a:off x="2880" y="1956"/>
              <a:ext cx="161" cy="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8783" name="Oval 79"/>
          <p:cNvSpPr>
            <a:spLocks noChangeArrowheads="1"/>
          </p:cNvSpPr>
          <p:nvPr/>
        </p:nvSpPr>
        <p:spPr bwMode="auto">
          <a:xfrm>
            <a:off x="2328863" y="1747838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84" name="Text Box 80"/>
          <p:cNvSpPr txBox="1">
            <a:spLocks noChangeArrowheads="1"/>
          </p:cNvSpPr>
          <p:nvPr/>
        </p:nvSpPr>
        <p:spPr bwMode="auto">
          <a:xfrm>
            <a:off x="2739505" y="2228850"/>
            <a:ext cx="731290" cy="3508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60000"/>
              </a:lnSpc>
              <a:spcBef>
                <a:spcPct val="0"/>
              </a:spcBef>
            </a:pPr>
            <a:r>
              <a:rPr lang="en-US" sz="1400" b="0" dirty="0" smtClean="0">
                <a:latin typeface="Arial" charset="0"/>
              </a:rPr>
              <a:t>jumper</a:t>
            </a:r>
            <a:endParaRPr lang="en-US" sz="1400" b="0" dirty="0">
              <a:latin typeface="Arial" charset="0"/>
            </a:endParaRPr>
          </a:p>
          <a:p>
            <a:pPr algn="ctr">
              <a:lnSpc>
                <a:spcPct val="6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wire</a:t>
            </a:r>
          </a:p>
        </p:txBody>
      </p:sp>
      <p:sp>
        <p:nvSpPr>
          <p:cNvPr id="328785" name="Text Box 81"/>
          <p:cNvSpPr txBox="1">
            <a:spLocks noChangeArrowheads="1"/>
          </p:cNvSpPr>
          <p:nvPr/>
        </p:nvSpPr>
        <p:spPr bwMode="auto">
          <a:xfrm>
            <a:off x="3009900" y="1630363"/>
            <a:ext cx="1017588" cy="155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30000"/>
              </a:lnSpc>
            </a:pPr>
            <a:r>
              <a:rPr lang="en-US" sz="1400">
                <a:latin typeface="Arial" charset="0"/>
              </a:rPr>
              <a:t>ADCINA0</a:t>
            </a:r>
          </a:p>
        </p:txBody>
      </p:sp>
      <p:sp>
        <p:nvSpPr>
          <p:cNvPr id="328786" name="Line 82"/>
          <p:cNvSpPr>
            <a:spLocks noChangeShapeType="1"/>
          </p:cNvSpPr>
          <p:nvPr/>
        </p:nvSpPr>
        <p:spPr bwMode="auto">
          <a:xfrm flipV="1">
            <a:off x="4557713" y="2230438"/>
            <a:ext cx="0" cy="6429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8787" name="AutoShape 83"/>
          <p:cNvCxnSpPr>
            <a:cxnSpLocks noChangeShapeType="1"/>
            <a:stCxn id="328783" idx="6"/>
            <a:endCxn id="328770" idx="3"/>
          </p:cNvCxnSpPr>
          <p:nvPr/>
        </p:nvCxnSpPr>
        <p:spPr bwMode="auto">
          <a:xfrm>
            <a:off x="2481263" y="1824038"/>
            <a:ext cx="1116012" cy="73025"/>
          </a:xfrm>
          <a:prstGeom prst="curvedConnector4">
            <a:avLst>
              <a:gd name="adj1" fmla="val 44667"/>
              <a:gd name="adj2" fmla="val 469565"/>
            </a:avLst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328788" name="Text Box 84"/>
          <p:cNvSpPr txBox="1">
            <a:spLocks noChangeArrowheads="1"/>
          </p:cNvSpPr>
          <p:nvPr/>
        </p:nvSpPr>
        <p:spPr bwMode="auto">
          <a:xfrm>
            <a:off x="7493000" y="4561585"/>
            <a:ext cx="974725" cy="50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data</a:t>
            </a:r>
          </a:p>
          <a:p>
            <a:pPr algn="ctr">
              <a:lnSpc>
                <a:spcPct val="7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memory</a:t>
            </a:r>
          </a:p>
        </p:txBody>
      </p:sp>
      <p:sp>
        <p:nvSpPr>
          <p:cNvPr id="328789" name="Line 85"/>
          <p:cNvSpPr>
            <a:spLocks noChangeShapeType="1"/>
          </p:cNvSpPr>
          <p:nvPr/>
        </p:nvSpPr>
        <p:spPr bwMode="auto">
          <a:xfrm>
            <a:off x="6527800" y="4463160"/>
            <a:ext cx="0" cy="750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90" name="Arc 86"/>
          <p:cNvSpPr>
            <a:spLocks/>
          </p:cNvSpPr>
          <p:nvPr/>
        </p:nvSpPr>
        <p:spPr bwMode="auto">
          <a:xfrm flipH="1">
            <a:off x="6300788" y="4466335"/>
            <a:ext cx="100012" cy="728663"/>
          </a:xfrm>
          <a:custGeom>
            <a:avLst/>
            <a:gdLst>
              <a:gd name="G0" fmla="+- 0 0 0"/>
              <a:gd name="G1" fmla="+- 19430 0 0"/>
              <a:gd name="G2" fmla="+- 21600 0 0"/>
              <a:gd name="T0" fmla="*/ 9435 w 21600"/>
              <a:gd name="T1" fmla="*/ 0 h 41030"/>
              <a:gd name="T2" fmla="*/ 0 w 21600"/>
              <a:gd name="T3" fmla="*/ 41030 h 41030"/>
              <a:gd name="T4" fmla="*/ 0 w 21600"/>
              <a:gd name="T5" fmla="*/ 19430 h 4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1030" fill="none" extrusionOk="0">
                <a:moveTo>
                  <a:pt x="9435" y="-1"/>
                </a:moveTo>
                <a:cubicBezTo>
                  <a:pt x="16876" y="3612"/>
                  <a:pt x="21600" y="11158"/>
                  <a:pt x="21600" y="19430"/>
                </a:cubicBezTo>
                <a:cubicBezTo>
                  <a:pt x="21600" y="31359"/>
                  <a:pt x="11929" y="41029"/>
                  <a:pt x="0" y="41030"/>
                </a:cubicBezTo>
              </a:path>
              <a:path w="21600" h="41030" stroke="0" extrusionOk="0">
                <a:moveTo>
                  <a:pt x="9435" y="-1"/>
                </a:moveTo>
                <a:cubicBezTo>
                  <a:pt x="16876" y="3612"/>
                  <a:pt x="21600" y="11158"/>
                  <a:pt x="21600" y="19430"/>
                </a:cubicBezTo>
                <a:cubicBezTo>
                  <a:pt x="21600" y="31359"/>
                  <a:pt x="11929" y="41029"/>
                  <a:pt x="0" y="41030"/>
                </a:cubicBezTo>
                <a:lnTo>
                  <a:pt x="0" y="1943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91" name="Text Box 87"/>
          <p:cNvSpPr txBox="1">
            <a:spLocks noChangeArrowheads="1"/>
          </p:cNvSpPr>
          <p:nvPr/>
        </p:nvSpPr>
        <p:spPr bwMode="auto">
          <a:xfrm rot="-5392939">
            <a:off x="5490369" y="4519516"/>
            <a:ext cx="884238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Pointer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rewind</a:t>
            </a:r>
          </a:p>
        </p:txBody>
      </p:sp>
      <p:sp>
        <p:nvSpPr>
          <p:cNvPr id="328792" name="Text Box 88"/>
          <p:cNvSpPr txBox="1">
            <a:spLocks noChangeArrowheads="1"/>
          </p:cNvSpPr>
          <p:nvPr/>
        </p:nvSpPr>
        <p:spPr bwMode="auto">
          <a:xfrm>
            <a:off x="6461125" y="5291835"/>
            <a:ext cx="1238250" cy="48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Display using CCS</a:t>
            </a:r>
          </a:p>
        </p:txBody>
      </p:sp>
      <p:sp>
        <p:nvSpPr>
          <p:cNvPr id="328794" name="Rectangle 90"/>
          <p:cNvSpPr>
            <a:spLocks noChangeArrowheads="1"/>
          </p:cNvSpPr>
          <p:nvPr/>
        </p:nvSpPr>
        <p:spPr bwMode="gray">
          <a:xfrm>
            <a:off x="565150" y="1473200"/>
            <a:ext cx="1581150" cy="7334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95" name="Text Box 91"/>
          <p:cNvSpPr txBox="1">
            <a:spLocks noChangeArrowheads="1"/>
          </p:cNvSpPr>
          <p:nvPr/>
        </p:nvSpPr>
        <p:spPr bwMode="auto">
          <a:xfrm>
            <a:off x="508000" y="1431925"/>
            <a:ext cx="1700213" cy="825500"/>
          </a:xfrm>
          <a:prstGeom prst="rect">
            <a:avLst/>
          </a:prstGeom>
          <a:noFill/>
          <a:ln w="12700" cap="rnd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TB Counter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Compare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Action Qualifier</a:t>
            </a:r>
            <a:endParaRPr lang="en-US" sz="2000">
              <a:latin typeface="Courier New" pitchFamily="49" charset="0"/>
            </a:endParaRPr>
          </a:p>
        </p:txBody>
      </p:sp>
      <p:sp>
        <p:nvSpPr>
          <p:cNvPr id="328796" name="Line 92"/>
          <p:cNvSpPr>
            <a:spLocks noChangeShapeType="1"/>
          </p:cNvSpPr>
          <p:nvPr/>
        </p:nvSpPr>
        <p:spPr bwMode="auto">
          <a:xfrm>
            <a:off x="568325" y="1716088"/>
            <a:ext cx="1577975" cy="1587"/>
          </a:xfrm>
          <a:prstGeom prst="line">
            <a:avLst/>
          </a:pr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97" name="Line 93"/>
          <p:cNvSpPr>
            <a:spLocks noChangeShapeType="1"/>
          </p:cNvSpPr>
          <p:nvPr/>
        </p:nvSpPr>
        <p:spPr bwMode="auto">
          <a:xfrm>
            <a:off x="568325" y="1958975"/>
            <a:ext cx="1577975" cy="1588"/>
          </a:xfrm>
          <a:prstGeom prst="line">
            <a:avLst/>
          </a:pr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8798" name="Text Box 94"/>
          <p:cNvSpPr txBox="1">
            <a:spLocks noChangeArrowheads="1"/>
          </p:cNvSpPr>
          <p:nvPr/>
        </p:nvSpPr>
        <p:spPr bwMode="auto">
          <a:xfrm>
            <a:off x="844550" y="1208088"/>
            <a:ext cx="996950" cy="311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ePWM1</a:t>
            </a:r>
            <a:endParaRPr lang="en-US" sz="2000">
              <a:latin typeface="Courier New" pitchFamily="49" charset="0"/>
            </a:endParaRPr>
          </a:p>
        </p:txBody>
      </p:sp>
      <p:sp>
        <p:nvSpPr>
          <p:cNvPr id="328799" name="Text Box 95"/>
          <p:cNvSpPr txBox="1">
            <a:spLocks noChangeArrowheads="1"/>
          </p:cNvSpPr>
          <p:nvPr/>
        </p:nvSpPr>
        <p:spPr bwMode="auto">
          <a:xfrm>
            <a:off x="1268413" y="2968625"/>
            <a:ext cx="2819400" cy="7386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ePWM2 triggering ADC on period match using SOCA trigger every </a:t>
            </a:r>
            <a:r>
              <a:rPr lang="en-US" sz="1400" b="0" dirty="0" smtClean="0">
                <a:latin typeface="Arial" charset="0"/>
              </a:rPr>
              <a:t>20 </a:t>
            </a:r>
            <a:r>
              <a:rPr lang="en-US" sz="1400" b="0" dirty="0">
                <a:latin typeface="Arial" charset="0"/>
                <a:cs typeface="Arial" charset="0"/>
              </a:rPr>
              <a:t>µ</a:t>
            </a:r>
            <a:r>
              <a:rPr lang="en-US" sz="1400" b="0" dirty="0">
                <a:latin typeface="Arial" charset="0"/>
              </a:rPr>
              <a:t>s </a:t>
            </a:r>
            <a:r>
              <a:rPr lang="en-US" sz="1400" b="0" dirty="0" smtClean="0">
                <a:latin typeface="Arial" charset="0"/>
              </a:rPr>
              <a:t>(50 </a:t>
            </a:r>
            <a:r>
              <a:rPr lang="en-US" sz="1400" b="0" dirty="0">
                <a:latin typeface="Arial" charset="0"/>
              </a:rPr>
              <a:t>kHz)</a:t>
            </a:r>
          </a:p>
        </p:txBody>
      </p:sp>
      <p:sp>
        <p:nvSpPr>
          <p:cNvPr id="328800" name="Text Box 96"/>
          <p:cNvSpPr txBox="1">
            <a:spLocks noChangeArrowheads="1"/>
          </p:cNvSpPr>
          <p:nvPr/>
        </p:nvSpPr>
        <p:spPr bwMode="auto">
          <a:xfrm>
            <a:off x="347663" y="4735513"/>
            <a:ext cx="4124325" cy="12223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u="sng" dirty="0">
                <a:latin typeface="Arial" charset="0"/>
              </a:rPr>
              <a:t>Objective:</a:t>
            </a:r>
          </a:p>
          <a:p>
            <a:r>
              <a:rPr lang="en-US" sz="2000" dirty="0">
                <a:latin typeface="Arial" charset="0"/>
              </a:rPr>
              <a:t>Configure the DMA to buffer </a:t>
            </a:r>
            <a:r>
              <a:rPr lang="en-US" sz="2000" dirty="0" smtClean="0">
                <a:latin typeface="Arial" charset="0"/>
              </a:rPr>
              <a:t>ADCA </a:t>
            </a:r>
            <a:r>
              <a:rPr lang="en-US" sz="2000" dirty="0">
                <a:latin typeface="Arial" charset="0"/>
              </a:rPr>
              <a:t>Channel A0 ping-pong style with </a:t>
            </a:r>
            <a:r>
              <a:rPr lang="en-US" sz="2000" dirty="0" smtClean="0">
                <a:latin typeface="Arial" charset="0"/>
              </a:rPr>
              <a:t>50 </a:t>
            </a:r>
            <a:r>
              <a:rPr lang="en-US" sz="2000" dirty="0">
                <a:latin typeface="Arial" charset="0"/>
              </a:rPr>
              <a:t>samples per buffer</a:t>
            </a:r>
          </a:p>
        </p:txBody>
      </p:sp>
      <p:cxnSp>
        <p:nvCxnSpPr>
          <p:cNvPr id="328801" name="AutoShape 97"/>
          <p:cNvCxnSpPr>
            <a:cxnSpLocks noChangeShapeType="1"/>
            <a:stCxn id="328773" idx="3"/>
            <a:endCxn id="328868" idx="1"/>
          </p:cNvCxnSpPr>
          <p:nvPr/>
        </p:nvCxnSpPr>
        <p:spPr bwMode="auto">
          <a:xfrm flipV="1">
            <a:off x="5157788" y="1317625"/>
            <a:ext cx="1295400" cy="531813"/>
          </a:xfrm>
          <a:prstGeom prst="bentConnector3">
            <a:avLst>
              <a:gd name="adj1" fmla="val 4988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8802" name="Text Box 98"/>
          <p:cNvSpPr txBox="1">
            <a:spLocks noChangeArrowheads="1"/>
          </p:cNvSpPr>
          <p:nvPr/>
        </p:nvSpPr>
        <p:spPr bwMode="auto">
          <a:xfrm>
            <a:off x="6110288" y="2308225"/>
            <a:ext cx="612775" cy="276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ping</a:t>
            </a:r>
          </a:p>
        </p:txBody>
      </p:sp>
      <p:sp>
        <p:nvSpPr>
          <p:cNvPr id="328803" name="Text Box 99"/>
          <p:cNvSpPr txBox="1">
            <a:spLocks noChangeArrowheads="1"/>
          </p:cNvSpPr>
          <p:nvPr/>
        </p:nvSpPr>
        <p:spPr bwMode="auto">
          <a:xfrm>
            <a:off x="7282386" y="3670601"/>
            <a:ext cx="1590974" cy="64171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CPU </a:t>
            </a:r>
            <a:r>
              <a:rPr lang="en-US" sz="1400" b="0" dirty="0" smtClean="0">
                <a:latin typeface="Arial" charset="0"/>
              </a:rPr>
              <a:t>writes </a:t>
            </a:r>
            <a:r>
              <a:rPr lang="en-US" sz="1400" b="0" dirty="0">
                <a:latin typeface="Arial" charset="0"/>
              </a:rPr>
              <a:t>data </a:t>
            </a:r>
            <a:r>
              <a:rPr lang="en-US" sz="1400" b="0" dirty="0" smtClean="0">
                <a:latin typeface="Arial" charset="0"/>
              </a:rPr>
              <a:t>to </a:t>
            </a:r>
            <a:r>
              <a:rPr lang="en-US" sz="1400" b="0" dirty="0" err="1" smtClean="0">
                <a:latin typeface="Arial" charset="0"/>
              </a:rPr>
              <a:t>AdcBuf</a:t>
            </a:r>
            <a:r>
              <a:rPr lang="en-US" sz="1400" b="0" dirty="0" smtClean="0">
                <a:latin typeface="Arial" charset="0"/>
              </a:rPr>
              <a:t> </a:t>
            </a:r>
            <a:r>
              <a:rPr lang="en-US" sz="1400" b="0" dirty="0">
                <a:latin typeface="Arial" charset="0"/>
              </a:rPr>
              <a:t>during DMA ISR</a:t>
            </a:r>
          </a:p>
        </p:txBody>
      </p:sp>
      <p:grpSp>
        <p:nvGrpSpPr>
          <p:cNvPr id="328804" name="Group 100"/>
          <p:cNvGrpSpPr>
            <a:grpSpLocks/>
          </p:cNvGrpSpPr>
          <p:nvPr/>
        </p:nvGrpSpPr>
        <p:grpSpPr bwMode="auto">
          <a:xfrm>
            <a:off x="6700838" y="2109788"/>
            <a:ext cx="692150" cy="1392237"/>
            <a:chOff x="5831" y="1628"/>
            <a:chExt cx="436" cy="877"/>
          </a:xfrm>
        </p:grpSpPr>
        <p:grpSp>
          <p:nvGrpSpPr>
            <p:cNvPr id="328805" name="Group 101"/>
            <p:cNvGrpSpPr>
              <a:grpSpLocks/>
            </p:cNvGrpSpPr>
            <p:nvPr/>
          </p:nvGrpSpPr>
          <p:grpSpPr bwMode="auto">
            <a:xfrm>
              <a:off x="5831" y="1628"/>
              <a:ext cx="436" cy="442"/>
              <a:chOff x="4985" y="1289"/>
              <a:chExt cx="290" cy="411"/>
            </a:xfrm>
          </p:grpSpPr>
          <p:sp>
            <p:nvSpPr>
              <p:cNvPr id="328806" name="Rectangle 102"/>
              <p:cNvSpPr>
                <a:spLocks noChangeArrowheads="1"/>
              </p:cNvSpPr>
              <p:nvPr/>
            </p:nvSpPr>
            <p:spPr bwMode="auto">
              <a:xfrm>
                <a:off x="4985" y="1289"/>
                <a:ext cx="290" cy="411"/>
              </a:xfrm>
              <a:prstGeom prst="rect">
                <a:avLst/>
              </a:prstGeom>
              <a:solidFill>
                <a:schemeClr val="accent4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07" name="Line 103"/>
              <p:cNvSpPr>
                <a:spLocks noChangeShapeType="1"/>
              </p:cNvSpPr>
              <p:nvPr/>
            </p:nvSpPr>
            <p:spPr bwMode="auto">
              <a:xfrm>
                <a:off x="4985" y="1313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08" name="Line 104"/>
              <p:cNvSpPr>
                <a:spLocks noChangeShapeType="1"/>
              </p:cNvSpPr>
              <p:nvPr/>
            </p:nvSpPr>
            <p:spPr bwMode="auto">
              <a:xfrm>
                <a:off x="4985" y="1337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09" name="Line 105"/>
              <p:cNvSpPr>
                <a:spLocks noChangeShapeType="1"/>
              </p:cNvSpPr>
              <p:nvPr/>
            </p:nvSpPr>
            <p:spPr bwMode="auto">
              <a:xfrm>
                <a:off x="4985" y="1361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0" name="Line 106"/>
              <p:cNvSpPr>
                <a:spLocks noChangeShapeType="1"/>
              </p:cNvSpPr>
              <p:nvPr/>
            </p:nvSpPr>
            <p:spPr bwMode="auto">
              <a:xfrm>
                <a:off x="4985" y="1385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1" name="Line 107"/>
              <p:cNvSpPr>
                <a:spLocks noChangeShapeType="1"/>
              </p:cNvSpPr>
              <p:nvPr/>
            </p:nvSpPr>
            <p:spPr bwMode="auto">
              <a:xfrm>
                <a:off x="4985" y="1409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2" name="Line 108"/>
              <p:cNvSpPr>
                <a:spLocks noChangeShapeType="1"/>
              </p:cNvSpPr>
              <p:nvPr/>
            </p:nvSpPr>
            <p:spPr bwMode="auto">
              <a:xfrm>
                <a:off x="4985" y="1433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3" name="Line 109"/>
              <p:cNvSpPr>
                <a:spLocks noChangeShapeType="1"/>
              </p:cNvSpPr>
              <p:nvPr/>
            </p:nvSpPr>
            <p:spPr bwMode="auto">
              <a:xfrm>
                <a:off x="4985" y="1457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4" name="Line 110"/>
              <p:cNvSpPr>
                <a:spLocks noChangeShapeType="1"/>
              </p:cNvSpPr>
              <p:nvPr/>
            </p:nvSpPr>
            <p:spPr bwMode="auto">
              <a:xfrm>
                <a:off x="4985" y="1481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5" name="Line 111"/>
              <p:cNvSpPr>
                <a:spLocks noChangeShapeType="1"/>
              </p:cNvSpPr>
              <p:nvPr/>
            </p:nvSpPr>
            <p:spPr bwMode="auto">
              <a:xfrm>
                <a:off x="4985" y="1505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6" name="Line 112"/>
              <p:cNvSpPr>
                <a:spLocks noChangeShapeType="1"/>
              </p:cNvSpPr>
              <p:nvPr/>
            </p:nvSpPr>
            <p:spPr bwMode="auto">
              <a:xfrm>
                <a:off x="4985" y="1529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7" name="Line 113"/>
              <p:cNvSpPr>
                <a:spLocks noChangeShapeType="1"/>
              </p:cNvSpPr>
              <p:nvPr/>
            </p:nvSpPr>
            <p:spPr bwMode="auto">
              <a:xfrm>
                <a:off x="4985" y="1553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8" name="Line 114"/>
              <p:cNvSpPr>
                <a:spLocks noChangeShapeType="1"/>
              </p:cNvSpPr>
              <p:nvPr/>
            </p:nvSpPr>
            <p:spPr bwMode="auto">
              <a:xfrm>
                <a:off x="4985" y="1577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19" name="Line 115"/>
              <p:cNvSpPr>
                <a:spLocks noChangeShapeType="1"/>
              </p:cNvSpPr>
              <p:nvPr/>
            </p:nvSpPr>
            <p:spPr bwMode="auto">
              <a:xfrm>
                <a:off x="4985" y="1601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20" name="Line 116"/>
              <p:cNvSpPr>
                <a:spLocks noChangeShapeType="1"/>
              </p:cNvSpPr>
              <p:nvPr/>
            </p:nvSpPr>
            <p:spPr bwMode="auto">
              <a:xfrm>
                <a:off x="4985" y="1625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21" name="Line 117"/>
              <p:cNvSpPr>
                <a:spLocks noChangeShapeType="1"/>
              </p:cNvSpPr>
              <p:nvPr/>
            </p:nvSpPr>
            <p:spPr bwMode="auto">
              <a:xfrm>
                <a:off x="4985" y="1649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22" name="Line 118"/>
              <p:cNvSpPr>
                <a:spLocks noChangeShapeType="1"/>
              </p:cNvSpPr>
              <p:nvPr/>
            </p:nvSpPr>
            <p:spPr bwMode="auto">
              <a:xfrm>
                <a:off x="4985" y="1673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28823" name="Group 119"/>
            <p:cNvGrpSpPr>
              <a:grpSpLocks/>
            </p:cNvGrpSpPr>
            <p:nvPr/>
          </p:nvGrpSpPr>
          <p:grpSpPr bwMode="auto">
            <a:xfrm>
              <a:off x="5831" y="2063"/>
              <a:ext cx="436" cy="442"/>
              <a:chOff x="4985" y="1289"/>
              <a:chExt cx="290" cy="411"/>
            </a:xfrm>
          </p:grpSpPr>
          <p:sp>
            <p:nvSpPr>
              <p:cNvPr id="328824" name="Rectangle 120"/>
              <p:cNvSpPr>
                <a:spLocks noChangeArrowheads="1"/>
              </p:cNvSpPr>
              <p:nvPr/>
            </p:nvSpPr>
            <p:spPr bwMode="auto">
              <a:xfrm>
                <a:off x="4985" y="1289"/>
                <a:ext cx="290" cy="411"/>
              </a:xfrm>
              <a:prstGeom prst="rect">
                <a:avLst/>
              </a:prstGeom>
              <a:solidFill>
                <a:schemeClr val="accent2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25" name="Line 121"/>
              <p:cNvSpPr>
                <a:spLocks noChangeShapeType="1"/>
              </p:cNvSpPr>
              <p:nvPr/>
            </p:nvSpPr>
            <p:spPr bwMode="auto">
              <a:xfrm>
                <a:off x="4985" y="1313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26" name="Line 122"/>
              <p:cNvSpPr>
                <a:spLocks noChangeShapeType="1"/>
              </p:cNvSpPr>
              <p:nvPr/>
            </p:nvSpPr>
            <p:spPr bwMode="auto">
              <a:xfrm>
                <a:off x="4985" y="1337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27" name="Line 123"/>
              <p:cNvSpPr>
                <a:spLocks noChangeShapeType="1"/>
              </p:cNvSpPr>
              <p:nvPr/>
            </p:nvSpPr>
            <p:spPr bwMode="auto">
              <a:xfrm>
                <a:off x="4985" y="1361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28" name="Line 124"/>
              <p:cNvSpPr>
                <a:spLocks noChangeShapeType="1"/>
              </p:cNvSpPr>
              <p:nvPr/>
            </p:nvSpPr>
            <p:spPr bwMode="auto">
              <a:xfrm>
                <a:off x="4985" y="1385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29" name="Line 125"/>
              <p:cNvSpPr>
                <a:spLocks noChangeShapeType="1"/>
              </p:cNvSpPr>
              <p:nvPr/>
            </p:nvSpPr>
            <p:spPr bwMode="auto">
              <a:xfrm>
                <a:off x="4985" y="1409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0" name="Line 126"/>
              <p:cNvSpPr>
                <a:spLocks noChangeShapeType="1"/>
              </p:cNvSpPr>
              <p:nvPr/>
            </p:nvSpPr>
            <p:spPr bwMode="auto">
              <a:xfrm>
                <a:off x="4985" y="1433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1" name="Line 127"/>
              <p:cNvSpPr>
                <a:spLocks noChangeShapeType="1"/>
              </p:cNvSpPr>
              <p:nvPr/>
            </p:nvSpPr>
            <p:spPr bwMode="auto">
              <a:xfrm>
                <a:off x="4985" y="1457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2" name="Line 128"/>
              <p:cNvSpPr>
                <a:spLocks noChangeShapeType="1"/>
              </p:cNvSpPr>
              <p:nvPr/>
            </p:nvSpPr>
            <p:spPr bwMode="auto">
              <a:xfrm>
                <a:off x="4985" y="1481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3" name="Line 129"/>
              <p:cNvSpPr>
                <a:spLocks noChangeShapeType="1"/>
              </p:cNvSpPr>
              <p:nvPr/>
            </p:nvSpPr>
            <p:spPr bwMode="auto">
              <a:xfrm>
                <a:off x="4985" y="1505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4" name="Line 130"/>
              <p:cNvSpPr>
                <a:spLocks noChangeShapeType="1"/>
              </p:cNvSpPr>
              <p:nvPr/>
            </p:nvSpPr>
            <p:spPr bwMode="auto">
              <a:xfrm>
                <a:off x="4985" y="1529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5" name="Line 131"/>
              <p:cNvSpPr>
                <a:spLocks noChangeShapeType="1"/>
              </p:cNvSpPr>
              <p:nvPr/>
            </p:nvSpPr>
            <p:spPr bwMode="auto">
              <a:xfrm>
                <a:off x="4985" y="1553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6" name="Line 132"/>
              <p:cNvSpPr>
                <a:spLocks noChangeShapeType="1"/>
              </p:cNvSpPr>
              <p:nvPr/>
            </p:nvSpPr>
            <p:spPr bwMode="auto">
              <a:xfrm>
                <a:off x="4985" y="1577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7" name="Line 133"/>
              <p:cNvSpPr>
                <a:spLocks noChangeShapeType="1"/>
              </p:cNvSpPr>
              <p:nvPr/>
            </p:nvSpPr>
            <p:spPr bwMode="auto">
              <a:xfrm>
                <a:off x="4985" y="1601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8" name="Line 134"/>
              <p:cNvSpPr>
                <a:spLocks noChangeShapeType="1"/>
              </p:cNvSpPr>
              <p:nvPr/>
            </p:nvSpPr>
            <p:spPr bwMode="auto">
              <a:xfrm>
                <a:off x="4985" y="1625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39" name="Line 135"/>
              <p:cNvSpPr>
                <a:spLocks noChangeShapeType="1"/>
              </p:cNvSpPr>
              <p:nvPr/>
            </p:nvSpPr>
            <p:spPr bwMode="auto">
              <a:xfrm>
                <a:off x="4985" y="1649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840" name="Line 136"/>
              <p:cNvSpPr>
                <a:spLocks noChangeShapeType="1"/>
              </p:cNvSpPr>
              <p:nvPr/>
            </p:nvSpPr>
            <p:spPr bwMode="auto">
              <a:xfrm>
                <a:off x="4985" y="1673"/>
                <a:ext cx="2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28841" name="Group 137"/>
          <p:cNvGrpSpPr>
            <a:grpSpLocks/>
          </p:cNvGrpSpPr>
          <p:nvPr/>
        </p:nvGrpSpPr>
        <p:grpSpPr bwMode="auto">
          <a:xfrm>
            <a:off x="6700838" y="4474273"/>
            <a:ext cx="692150" cy="701675"/>
            <a:chOff x="4985" y="1289"/>
            <a:chExt cx="290" cy="411"/>
          </a:xfrm>
        </p:grpSpPr>
        <p:sp>
          <p:nvSpPr>
            <p:cNvPr id="328842" name="Rectangle 138"/>
            <p:cNvSpPr>
              <a:spLocks noChangeArrowheads="1"/>
            </p:cNvSpPr>
            <p:nvPr/>
          </p:nvSpPr>
          <p:spPr bwMode="auto">
            <a:xfrm>
              <a:off x="4985" y="1289"/>
              <a:ext cx="290" cy="411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28843" name="Line 139"/>
            <p:cNvSpPr>
              <a:spLocks noChangeShapeType="1"/>
            </p:cNvSpPr>
            <p:nvPr/>
          </p:nvSpPr>
          <p:spPr bwMode="auto">
            <a:xfrm>
              <a:off x="4985" y="1313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44" name="Line 140"/>
            <p:cNvSpPr>
              <a:spLocks noChangeShapeType="1"/>
            </p:cNvSpPr>
            <p:nvPr/>
          </p:nvSpPr>
          <p:spPr bwMode="auto">
            <a:xfrm>
              <a:off x="4985" y="1337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45" name="Line 141"/>
            <p:cNvSpPr>
              <a:spLocks noChangeShapeType="1"/>
            </p:cNvSpPr>
            <p:nvPr/>
          </p:nvSpPr>
          <p:spPr bwMode="auto">
            <a:xfrm>
              <a:off x="4985" y="1361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46" name="Line 142"/>
            <p:cNvSpPr>
              <a:spLocks noChangeShapeType="1"/>
            </p:cNvSpPr>
            <p:nvPr/>
          </p:nvSpPr>
          <p:spPr bwMode="auto">
            <a:xfrm>
              <a:off x="4985" y="1385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47" name="Line 143"/>
            <p:cNvSpPr>
              <a:spLocks noChangeShapeType="1"/>
            </p:cNvSpPr>
            <p:nvPr/>
          </p:nvSpPr>
          <p:spPr bwMode="auto">
            <a:xfrm>
              <a:off x="4985" y="1409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48" name="Line 144"/>
            <p:cNvSpPr>
              <a:spLocks noChangeShapeType="1"/>
            </p:cNvSpPr>
            <p:nvPr/>
          </p:nvSpPr>
          <p:spPr bwMode="auto">
            <a:xfrm>
              <a:off x="4985" y="1433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49" name="Line 145"/>
            <p:cNvSpPr>
              <a:spLocks noChangeShapeType="1"/>
            </p:cNvSpPr>
            <p:nvPr/>
          </p:nvSpPr>
          <p:spPr bwMode="auto">
            <a:xfrm>
              <a:off x="4985" y="1457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0" name="Line 146"/>
            <p:cNvSpPr>
              <a:spLocks noChangeShapeType="1"/>
            </p:cNvSpPr>
            <p:nvPr/>
          </p:nvSpPr>
          <p:spPr bwMode="auto">
            <a:xfrm>
              <a:off x="4985" y="1481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1" name="Line 147"/>
            <p:cNvSpPr>
              <a:spLocks noChangeShapeType="1"/>
            </p:cNvSpPr>
            <p:nvPr/>
          </p:nvSpPr>
          <p:spPr bwMode="auto">
            <a:xfrm>
              <a:off x="4985" y="1505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2" name="Line 148"/>
            <p:cNvSpPr>
              <a:spLocks noChangeShapeType="1"/>
            </p:cNvSpPr>
            <p:nvPr/>
          </p:nvSpPr>
          <p:spPr bwMode="auto">
            <a:xfrm>
              <a:off x="4985" y="1529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3" name="Line 149"/>
            <p:cNvSpPr>
              <a:spLocks noChangeShapeType="1"/>
            </p:cNvSpPr>
            <p:nvPr/>
          </p:nvSpPr>
          <p:spPr bwMode="auto">
            <a:xfrm>
              <a:off x="4985" y="1553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4" name="Line 150"/>
            <p:cNvSpPr>
              <a:spLocks noChangeShapeType="1"/>
            </p:cNvSpPr>
            <p:nvPr/>
          </p:nvSpPr>
          <p:spPr bwMode="auto">
            <a:xfrm>
              <a:off x="4985" y="1577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5" name="Line 151"/>
            <p:cNvSpPr>
              <a:spLocks noChangeShapeType="1"/>
            </p:cNvSpPr>
            <p:nvPr/>
          </p:nvSpPr>
          <p:spPr bwMode="auto">
            <a:xfrm>
              <a:off x="4985" y="1601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6" name="Line 152"/>
            <p:cNvSpPr>
              <a:spLocks noChangeShapeType="1"/>
            </p:cNvSpPr>
            <p:nvPr/>
          </p:nvSpPr>
          <p:spPr bwMode="auto">
            <a:xfrm>
              <a:off x="4985" y="1625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7" name="Line 153"/>
            <p:cNvSpPr>
              <a:spLocks noChangeShapeType="1"/>
            </p:cNvSpPr>
            <p:nvPr/>
          </p:nvSpPr>
          <p:spPr bwMode="auto">
            <a:xfrm>
              <a:off x="4985" y="1649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8858" name="Line 154"/>
            <p:cNvSpPr>
              <a:spLocks noChangeShapeType="1"/>
            </p:cNvSpPr>
            <p:nvPr/>
          </p:nvSpPr>
          <p:spPr bwMode="auto">
            <a:xfrm>
              <a:off x="4985" y="1673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cxnSp>
        <p:nvCxnSpPr>
          <p:cNvPr id="328862" name="AutoShape 158"/>
          <p:cNvCxnSpPr>
            <a:cxnSpLocks noChangeShapeType="1"/>
            <a:endCxn id="328806" idx="0"/>
          </p:cNvCxnSpPr>
          <p:nvPr/>
        </p:nvCxnSpPr>
        <p:spPr bwMode="auto">
          <a:xfrm flipH="1">
            <a:off x="7046913" y="1662113"/>
            <a:ext cx="1587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8863" name="AutoShape 159"/>
          <p:cNvCxnSpPr>
            <a:cxnSpLocks noChangeShapeType="1"/>
            <a:stCxn id="328824" idx="2"/>
          </p:cNvCxnSpPr>
          <p:nvPr/>
        </p:nvCxnSpPr>
        <p:spPr bwMode="auto">
          <a:xfrm>
            <a:off x="7046913" y="3502025"/>
            <a:ext cx="0" cy="9667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8865" name="Text Box 161"/>
          <p:cNvSpPr txBox="1">
            <a:spLocks noChangeArrowheads="1"/>
          </p:cNvSpPr>
          <p:nvPr/>
        </p:nvSpPr>
        <p:spPr bwMode="auto">
          <a:xfrm>
            <a:off x="6043613" y="3006725"/>
            <a:ext cx="679450" cy="276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pong</a:t>
            </a:r>
          </a:p>
        </p:txBody>
      </p:sp>
      <p:sp>
        <p:nvSpPr>
          <p:cNvPr id="328866" name="Text Box 162"/>
          <p:cNvSpPr txBox="1">
            <a:spLocks noChangeArrowheads="1"/>
          </p:cNvSpPr>
          <p:nvPr/>
        </p:nvSpPr>
        <p:spPr bwMode="auto">
          <a:xfrm>
            <a:off x="7491413" y="2536825"/>
            <a:ext cx="974725" cy="50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data</a:t>
            </a:r>
          </a:p>
          <a:p>
            <a:pPr algn="ctr">
              <a:lnSpc>
                <a:spcPct val="70000"/>
              </a:lnSpc>
              <a:spcBef>
                <a:spcPct val="0"/>
              </a:spcBef>
            </a:pPr>
            <a:r>
              <a:rPr lang="en-US" sz="1600">
                <a:latin typeface="Arial" charset="0"/>
              </a:rPr>
              <a:t>memory</a:t>
            </a:r>
          </a:p>
        </p:txBody>
      </p:sp>
      <p:sp>
        <p:nvSpPr>
          <p:cNvPr id="328868" name="Rectangle 164"/>
          <p:cNvSpPr>
            <a:spLocks noChangeArrowheads="1"/>
          </p:cNvSpPr>
          <p:nvPr/>
        </p:nvSpPr>
        <p:spPr bwMode="auto">
          <a:xfrm>
            <a:off x="6453188" y="971550"/>
            <a:ext cx="1190625" cy="690563"/>
          </a:xfrm>
          <a:prstGeom prst="rect">
            <a:avLst/>
          </a:prstGeom>
          <a:solidFill>
            <a:schemeClr val="accent3"/>
          </a:solidFill>
          <a:ln w="1270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DMA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76"/>
          <p:cNvSpPr txBox="1">
            <a:spLocks noChangeArrowheads="1"/>
          </p:cNvSpPr>
          <p:nvPr/>
        </p:nvSpPr>
        <p:spPr bwMode="auto">
          <a:xfrm>
            <a:off x="955675" y="3770252"/>
            <a:ext cx="7212013" cy="16558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dirty="0" smtClean="0">
                <a:effectLst/>
              </a:rPr>
              <a:t>C2000 Technical Training</a:t>
            </a:r>
            <a:endParaRPr lang="en-US" sz="3600" dirty="0">
              <a:effectLst/>
            </a:endParaRPr>
          </a:p>
          <a:p>
            <a:pPr algn="ctr"/>
            <a:endParaRPr lang="en-US" b="0" dirty="0">
              <a:effectLst/>
              <a:latin typeface="Arial" charset="0"/>
            </a:endParaRPr>
          </a:p>
          <a:p>
            <a:pPr algn="ctr"/>
            <a:r>
              <a:rPr lang="en-US" b="0" dirty="0" smtClean="0">
                <a:effectLst/>
                <a:latin typeface="Arial" charset="0"/>
              </a:rPr>
              <a:t>www.ti.com/c2000</a:t>
            </a:r>
            <a:endParaRPr lang="en-US" b="0" dirty="0">
              <a:effectLst/>
              <a:latin typeface="Arial" charset="0"/>
            </a:endParaRPr>
          </a:p>
        </p:txBody>
      </p:sp>
      <p:pic>
        <p:nvPicPr>
          <p:cNvPr id="11" name="Picture 10" descr="ti_stk_4c_pos_cmyk_pn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1745" y="1517496"/>
            <a:ext cx="7013462" cy="164592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DMA Triggers, Sources, and Destinations</a:t>
            </a:r>
          </a:p>
        </p:txBody>
      </p:sp>
      <p:sp>
        <p:nvSpPr>
          <p:cNvPr id="48" name="Line 101"/>
          <p:cNvSpPr>
            <a:spLocks noChangeShapeType="1"/>
          </p:cNvSpPr>
          <p:nvPr/>
        </p:nvSpPr>
        <p:spPr bwMode="auto">
          <a:xfrm flipV="1">
            <a:off x="4557713" y="3902471"/>
            <a:ext cx="0" cy="400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49" name="Rectangle 102"/>
          <p:cNvSpPr>
            <a:spLocks noChangeArrowheads="1"/>
          </p:cNvSpPr>
          <p:nvPr/>
        </p:nvSpPr>
        <p:spPr bwMode="auto">
          <a:xfrm>
            <a:off x="6915150" y="1470345"/>
            <a:ext cx="1106488" cy="4683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 smtClean="0">
                <a:effectLst/>
                <a:latin typeface="Arial" charset="0"/>
              </a:rPr>
              <a:t>McBSP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50" name="Rectangle 105"/>
          <p:cNvSpPr>
            <a:spLocks noChangeArrowheads="1"/>
          </p:cNvSpPr>
          <p:nvPr/>
        </p:nvSpPr>
        <p:spPr bwMode="auto">
          <a:xfrm>
            <a:off x="3811588" y="2095896"/>
            <a:ext cx="1498600" cy="18081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effectLst/>
                <a:latin typeface="Arial" charset="0"/>
              </a:rPr>
              <a:t>DMA</a:t>
            </a:r>
          </a:p>
          <a:p>
            <a:pPr algn="ctr"/>
            <a:r>
              <a:rPr lang="en-US" sz="1800">
                <a:effectLst/>
                <a:latin typeface="Arial" charset="0"/>
              </a:rPr>
              <a:t>6-channels</a:t>
            </a:r>
          </a:p>
        </p:txBody>
      </p:sp>
      <p:sp>
        <p:nvSpPr>
          <p:cNvPr id="51" name="Rectangle 107"/>
          <p:cNvSpPr>
            <a:spLocks noChangeArrowheads="1"/>
          </p:cNvSpPr>
          <p:nvPr/>
        </p:nvSpPr>
        <p:spPr bwMode="auto">
          <a:xfrm>
            <a:off x="950913" y="1530746"/>
            <a:ext cx="1265237" cy="8175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effectLst/>
                <a:latin typeface="Arial" charset="0"/>
              </a:rPr>
              <a:t>ADC</a:t>
            </a:r>
          </a:p>
          <a:p>
            <a:pPr algn="ctr"/>
            <a:r>
              <a:rPr lang="en-US" sz="1600" dirty="0">
                <a:effectLst/>
                <a:latin typeface="Arial" charset="0"/>
              </a:rPr>
              <a:t>Result 0-15</a:t>
            </a:r>
          </a:p>
        </p:txBody>
      </p:sp>
      <p:sp>
        <p:nvSpPr>
          <p:cNvPr id="52" name="Text Box 108"/>
          <p:cNvSpPr txBox="1">
            <a:spLocks noChangeArrowheads="1"/>
          </p:cNvSpPr>
          <p:nvPr/>
        </p:nvSpPr>
        <p:spPr bwMode="auto">
          <a:xfrm>
            <a:off x="4070350" y="3604021"/>
            <a:ext cx="928688" cy="2873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b="0">
                <a:effectLst/>
                <a:latin typeface="Arial" charset="0"/>
              </a:rPr>
              <a:t>Triggers</a:t>
            </a:r>
          </a:p>
        </p:txBody>
      </p:sp>
      <p:sp>
        <p:nvSpPr>
          <p:cNvPr id="53" name="Line 110"/>
          <p:cNvSpPr>
            <a:spLocks noChangeShapeType="1"/>
          </p:cNvSpPr>
          <p:nvPr/>
        </p:nvSpPr>
        <p:spPr bwMode="auto">
          <a:xfrm>
            <a:off x="3810000" y="3569096"/>
            <a:ext cx="15001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54" name="Line 114"/>
          <p:cNvSpPr>
            <a:spLocks noChangeShapeType="1"/>
          </p:cNvSpPr>
          <p:nvPr/>
        </p:nvSpPr>
        <p:spPr bwMode="auto">
          <a:xfrm>
            <a:off x="2653506" y="3557173"/>
            <a:ext cx="0" cy="190671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55" name="Rectangle 115"/>
          <p:cNvSpPr>
            <a:spLocks noChangeArrowheads="1"/>
          </p:cNvSpPr>
          <p:nvPr/>
        </p:nvSpPr>
        <p:spPr bwMode="auto">
          <a:xfrm>
            <a:off x="3959225" y="1187846"/>
            <a:ext cx="1190625" cy="542925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600" dirty="0">
                <a:effectLst/>
                <a:latin typeface="Arial" charset="0"/>
              </a:rPr>
              <a:t>PIE</a:t>
            </a:r>
          </a:p>
          <a:p>
            <a:pPr algn="ctr"/>
            <a:r>
              <a:rPr lang="en-US" sz="1400" dirty="0">
                <a:effectLst/>
                <a:latin typeface="Arial" charset="0"/>
              </a:rPr>
              <a:t>DINTCH1-6</a:t>
            </a:r>
          </a:p>
        </p:txBody>
      </p:sp>
      <p:sp>
        <p:nvSpPr>
          <p:cNvPr id="56" name="Line 116"/>
          <p:cNvSpPr>
            <a:spLocks noChangeShapeType="1"/>
          </p:cNvSpPr>
          <p:nvPr/>
        </p:nvSpPr>
        <p:spPr bwMode="auto">
          <a:xfrm flipV="1">
            <a:off x="4554538" y="1732358"/>
            <a:ext cx="0" cy="35718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57" name="Line 117"/>
          <p:cNvSpPr>
            <a:spLocks noChangeShapeType="1"/>
          </p:cNvSpPr>
          <p:nvPr/>
        </p:nvSpPr>
        <p:spPr bwMode="auto">
          <a:xfrm>
            <a:off x="2211388" y="5436657"/>
            <a:ext cx="4460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none" w="sm" len="sm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58" name="Line 123"/>
          <p:cNvSpPr>
            <a:spLocks noChangeShapeType="1"/>
          </p:cNvSpPr>
          <p:nvPr/>
        </p:nvSpPr>
        <p:spPr bwMode="auto">
          <a:xfrm>
            <a:off x="8029575" y="1691801"/>
            <a:ext cx="690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59" name="Rectangle 125"/>
          <p:cNvSpPr>
            <a:spLocks noChangeArrowheads="1"/>
          </p:cNvSpPr>
          <p:nvPr/>
        </p:nvSpPr>
        <p:spPr bwMode="auto">
          <a:xfrm>
            <a:off x="6965950" y="3619896"/>
            <a:ext cx="1106488" cy="263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800" dirty="0">
                <a:effectLst/>
                <a:latin typeface="Arial" charset="0"/>
              </a:rPr>
              <a:t>PWM1</a:t>
            </a:r>
          </a:p>
        </p:txBody>
      </p:sp>
      <p:sp>
        <p:nvSpPr>
          <p:cNvPr id="60" name="Rectangle 126"/>
          <p:cNvSpPr>
            <a:spLocks noChangeArrowheads="1"/>
          </p:cNvSpPr>
          <p:nvPr/>
        </p:nvSpPr>
        <p:spPr bwMode="auto">
          <a:xfrm>
            <a:off x="6965950" y="3880246"/>
            <a:ext cx="1106488" cy="263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800" dirty="0">
                <a:effectLst/>
                <a:latin typeface="Arial" charset="0"/>
              </a:rPr>
              <a:t>PWM2</a:t>
            </a:r>
          </a:p>
        </p:txBody>
      </p:sp>
      <p:sp>
        <p:nvSpPr>
          <p:cNvPr id="61" name="Rectangle 127"/>
          <p:cNvSpPr>
            <a:spLocks noChangeArrowheads="1"/>
          </p:cNvSpPr>
          <p:nvPr/>
        </p:nvSpPr>
        <p:spPr bwMode="auto">
          <a:xfrm>
            <a:off x="6965950" y="4140596"/>
            <a:ext cx="1106488" cy="520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n-US" sz="1800" dirty="0">
              <a:effectLst/>
              <a:latin typeface="Arial" charset="0"/>
            </a:endParaRPr>
          </a:p>
        </p:txBody>
      </p:sp>
      <p:sp>
        <p:nvSpPr>
          <p:cNvPr id="62" name="Rectangle 129"/>
          <p:cNvSpPr>
            <a:spLocks noChangeArrowheads="1"/>
          </p:cNvSpPr>
          <p:nvPr/>
        </p:nvSpPr>
        <p:spPr bwMode="auto">
          <a:xfrm>
            <a:off x="6965950" y="4661296"/>
            <a:ext cx="1106488" cy="263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PWM11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63" name="Rectangle 130"/>
          <p:cNvSpPr>
            <a:spLocks noChangeArrowheads="1"/>
          </p:cNvSpPr>
          <p:nvPr/>
        </p:nvSpPr>
        <p:spPr bwMode="auto">
          <a:xfrm>
            <a:off x="6965950" y="4921646"/>
            <a:ext cx="1106488" cy="263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PWM12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64" name="Line 131"/>
          <p:cNvSpPr>
            <a:spLocks noChangeShapeType="1"/>
          </p:cNvSpPr>
          <p:nvPr/>
        </p:nvSpPr>
        <p:spPr bwMode="auto">
          <a:xfrm>
            <a:off x="6483350" y="3751658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65" name="Line 132"/>
          <p:cNvSpPr>
            <a:spLocks noChangeShapeType="1"/>
          </p:cNvSpPr>
          <p:nvPr/>
        </p:nvSpPr>
        <p:spPr bwMode="auto">
          <a:xfrm>
            <a:off x="6483350" y="4004071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66" name="Line 133"/>
          <p:cNvSpPr>
            <a:spLocks noChangeShapeType="1"/>
          </p:cNvSpPr>
          <p:nvPr/>
        </p:nvSpPr>
        <p:spPr bwMode="auto">
          <a:xfrm>
            <a:off x="6483350" y="4256483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67" name="Line 134"/>
          <p:cNvSpPr>
            <a:spLocks noChangeShapeType="1"/>
          </p:cNvSpPr>
          <p:nvPr/>
        </p:nvSpPr>
        <p:spPr bwMode="auto">
          <a:xfrm>
            <a:off x="6483350" y="4508896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68" name="Line 135"/>
          <p:cNvSpPr>
            <a:spLocks noChangeShapeType="1"/>
          </p:cNvSpPr>
          <p:nvPr/>
        </p:nvSpPr>
        <p:spPr bwMode="auto">
          <a:xfrm>
            <a:off x="6483350" y="4761308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69" name="Line 136"/>
          <p:cNvSpPr>
            <a:spLocks noChangeShapeType="1"/>
          </p:cNvSpPr>
          <p:nvPr/>
        </p:nvSpPr>
        <p:spPr bwMode="auto">
          <a:xfrm>
            <a:off x="6483350" y="5013721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0" name="Line 137"/>
          <p:cNvSpPr>
            <a:spLocks noChangeShapeType="1"/>
          </p:cNvSpPr>
          <p:nvPr/>
        </p:nvSpPr>
        <p:spPr bwMode="auto">
          <a:xfrm>
            <a:off x="6508750" y="3726258"/>
            <a:ext cx="0" cy="274803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1" name="Line 140"/>
          <p:cNvSpPr>
            <a:spLocks noChangeShapeType="1"/>
          </p:cNvSpPr>
          <p:nvPr/>
        </p:nvSpPr>
        <p:spPr bwMode="auto">
          <a:xfrm>
            <a:off x="8070850" y="3753246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2" name="Line 141"/>
          <p:cNvSpPr>
            <a:spLocks noChangeShapeType="1"/>
          </p:cNvSpPr>
          <p:nvPr/>
        </p:nvSpPr>
        <p:spPr bwMode="auto">
          <a:xfrm>
            <a:off x="8070850" y="4008833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3" name="Line 142"/>
          <p:cNvSpPr>
            <a:spLocks noChangeShapeType="1"/>
          </p:cNvSpPr>
          <p:nvPr/>
        </p:nvSpPr>
        <p:spPr bwMode="auto">
          <a:xfrm>
            <a:off x="8070850" y="4266008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4" name="Line 143"/>
          <p:cNvSpPr>
            <a:spLocks noChangeShapeType="1"/>
          </p:cNvSpPr>
          <p:nvPr/>
        </p:nvSpPr>
        <p:spPr bwMode="auto">
          <a:xfrm>
            <a:off x="8070850" y="4523183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5" name="Line 144"/>
          <p:cNvSpPr>
            <a:spLocks noChangeShapeType="1"/>
          </p:cNvSpPr>
          <p:nvPr/>
        </p:nvSpPr>
        <p:spPr bwMode="auto">
          <a:xfrm>
            <a:off x="8070850" y="4780358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6" name="Line 145"/>
          <p:cNvSpPr>
            <a:spLocks noChangeShapeType="1"/>
          </p:cNvSpPr>
          <p:nvPr/>
        </p:nvSpPr>
        <p:spPr bwMode="auto">
          <a:xfrm>
            <a:off x="8070850" y="5037533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7" name="Freeform 147"/>
          <p:cNvSpPr>
            <a:spLocks/>
          </p:cNvSpPr>
          <p:nvPr/>
        </p:nvSpPr>
        <p:spPr bwMode="auto">
          <a:xfrm>
            <a:off x="2212974" y="1960958"/>
            <a:ext cx="1598613" cy="631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1" y="0"/>
              </a:cxn>
              <a:cxn ang="0">
                <a:pos x="271" y="398"/>
              </a:cxn>
              <a:cxn ang="0">
                <a:pos x="996" y="398"/>
              </a:cxn>
            </a:cxnLst>
            <a:rect l="0" t="0" r="r" b="b"/>
            <a:pathLst>
              <a:path w="996" h="398">
                <a:moveTo>
                  <a:pt x="0" y="0"/>
                </a:moveTo>
                <a:lnTo>
                  <a:pt x="271" y="0"/>
                </a:lnTo>
                <a:lnTo>
                  <a:pt x="271" y="398"/>
                </a:lnTo>
                <a:lnTo>
                  <a:pt x="996" y="398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79" name="Line 150"/>
          <p:cNvSpPr>
            <a:spLocks noChangeShapeType="1"/>
          </p:cNvSpPr>
          <p:nvPr/>
        </p:nvSpPr>
        <p:spPr bwMode="auto">
          <a:xfrm>
            <a:off x="519113" y="1959371"/>
            <a:ext cx="419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19113" y="3000488"/>
            <a:ext cx="1697037" cy="1139629"/>
            <a:chOff x="519113" y="3000488"/>
            <a:chExt cx="1697037" cy="1139629"/>
          </a:xfrm>
        </p:grpSpPr>
        <p:sp>
          <p:nvSpPr>
            <p:cNvPr id="82" name="Rectangle 106"/>
            <p:cNvSpPr>
              <a:spLocks noChangeArrowheads="1"/>
            </p:cNvSpPr>
            <p:nvPr/>
          </p:nvSpPr>
          <p:spPr bwMode="auto">
            <a:xfrm>
              <a:off x="519113" y="3000488"/>
              <a:ext cx="1697037" cy="1139629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effectLst/>
                  <a:latin typeface="Arial" charset="0"/>
                </a:rPr>
                <a:t>GS0 RAM</a:t>
              </a:r>
              <a:endParaRPr lang="en-US" sz="1800" dirty="0">
                <a:effectLst/>
                <a:latin typeface="Arial" charset="0"/>
              </a:endParaRPr>
            </a:p>
            <a:p>
              <a:pPr algn="ctr"/>
              <a:endParaRPr lang="en-US" sz="1800" dirty="0">
                <a:effectLst/>
                <a:latin typeface="Arial" charset="0"/>
              </a:endParaRPr>
            </a:p>
            <a:p>
              <a:pPr algn="ctr"/>
              <a:r>
                <a:rPr lang="en-US" sz="1800" dirty="0" smtClean="0">
                  <a:effectLst/>
                  <a:latin typeface="Arial" charset="0"/>
                </a:rPr>
                <a:t>GS15 RAM</a:t>
              </a:r>
              <a:endParaRPr lang="en-US" sz="1800" dirty="0">
                <a:effectLst/>
                <a:latin typeface="Arial" charset="0"/>
              </a:endParaRPr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1327235" y="3385723"/>
              <a:ext cx="57150" cy="287337"/>
              <a:chOff x="5565459" y="1473518"/>
              <a:chExt cx="57150" cy="287337"/>
            </a:xfrm>
          </p:grpSpPr>
          <p:sp>
            <p:nvSpPr>
              <p:cNvPr id="84" name="Oval 154"/>
              <p:cNvSpPr>
                <a:spLocks noChangeArrowheads="1"/>
              </p:cNvSpPr>
              <p:nvPr/>
            </p:nvSpPr>
            <p:spPr bwMode="auto">
              <a:xfrm>
                <a:off x="5565459" y="1473518"/>
                <a:ext cx="57150" cy="57150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effectLst/>
                </a:endParaRPr>
              </a:p>
            </p:txBody>
          </p:sp>
          <p:sp>
            <p:nvSpPr>
              <p:cNvPr id="85" name="Oval 155"/>
              <p:cNvSpPr>
                <a:spLocks noChangeArrowheads="1"/>
              </p:cNvSpPr>
              <p:nvPr/>
            </p:nvSpPr>
            <p:spPr bwMode="auto">
              <a:xfrm>
                <a:off x="5565459" y="1587818"/>
                <a:ext cx="57150" cy="57150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effectLst/>
                </a:endParaRPr>
              </a:p>
            </p:txBody>
          </p:sp>
          <p:sp>
            <p:nvSpPr>
              <p:cNvPr id="86" name="Oval 156"/>
              <p:cNvSpPr>
                <a:spLocks noChangeArrowheads="1"/>
              </p:cNvSpPr>
              <p:nvPr/>
            </p:nvSpPr>
            <p:spPr bwMode="auto">
              <a:xfrm>
                <a:off x="5565459" y="1703705"/>
                <a:ext cx="57150" cy="57150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effectLst/>
                </a:endParaRPr>
              </a:p>
            </p:txBody>
          </p:sp>
        </p:grpSp>
      </p:grpSp>
      <p:sp>
        <p:nvSpPr>
          <p:cNvPr id="87" name="Rectangle 106"/>
          <p:cNvSpPr>
            <a:spLocks noChangeArrowheads="1"/>
          </p:cNvSpPr>
          <p:nvPr/>
        </p:nvSpPr>
        <p:spPr bwMode="auto">
          <a:xfrm>
            <a:off x="519113" y="5195959"/>
            <a:ext cx="1697515" cy="483478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EMIF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88" name="Freeform 147"/>
          <p:cNvSpPr>
            <a:spLocks/>
          </p:cNvSpPr>
          <p:nvPr/>
        </p:nvSpPr>
        <p:spPr bwMode="auto">
          <a:xfrm flipV="1">
            <a:off x="2219900" y="3245976"/>
            <a:ext cx="1590099" cy="3243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1" y="0"/>
              </a:cxn>
              <a:cxn ang="0">
                <a:pos x="271" y="398"/>
              </a:cxn>
              <a:cxn ang="0">
                <a:pos x="996" y="398"/>
              </a:cxn>
            </a:cxnLst>
            <a:rect l="0" t="0" r="r" b="b"/>
            <a:pathLst>
              <a:path w="996" h="398">
                <a:moveTo>
                  <a:pt x="0" y="0"/>
                </a:moveTo>
                <a:lnTo>
                  <a:pt x="271" y="0"/>
                </a:lnTo>
                <a:lnTo>
                  <a:pt x="271" y="398"/>
                </a:lnTo>
                <a:lnTo>
                  <a:pt x="996" y="398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89" name="Rectangle 109"/>
          <p:cNvSpPr>
            <a:spLocks noChangeArrowheads="1"/>
          </p:cNvSpPr>
          <p:nvPr/>
        </p:nvSpPr>
        <p:spPr bwMode="auto">
          <a:xfrm>
            <a:off x="3377094" y="4314210"/>
            <a:ext cx="2397153" cy="164952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>
              <a:spcBef>
                <a:spcPct val="0"/>
              </a:spcBef>
            </a:pPr>
            <a:r>
              <a:rPr lang="en-US" sz="1600" b="0" dirty="0" smtClean="0">
                <a:effectLst/>
                <a:latin typeface="Arial" charset="0"/>
              </a:rPr>
              <a:t>ADCA/B/C/D (1-4, EVT)</a:t>
            </a:r>
            <a:endParaRPr lang="en-US" sz="1600" b="0" dirty="0">
              <a:effectLst/>
              <a:latin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sz="1600" b="0" dirty="0" smtClean="0">
                <a:effectLst/>
                <a:latin typeface="Arial" charset="0"/>
              </a:rPr>
              <a:t>MXEVTA/B  MREVTA/B</a:t>
            </a:r>
            <a:endParaRPr lang="en-US" sz="1600" b="0" dirty="0">
              <a:effectLst/>
              <a:latin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sz="1600" b="0" dirty="0" smtClean="0">
                <a:effectLst/>
                <a:latin typeface="Arial" charset="0"/>
              </a:rPr>
              <a:t>XINT1-5  TINT0-2</a:t>
            </a:r>
            <a:endParaRPr lang="en-US" sz="1600" b="0" dirty="0">
              <a:effectLst/>
              <a:latin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sz="1600" b="0" dirty="0" smtClean="0">
                <a:effectLst/>
                <a:latin typeface="Arial" charset="0"/>
              </a:rPr>
              <a:t>ePWM1-12 </a:t>
            </a:r>
            <a:r>
              <a:rPr lang="en-US" sz="1600" b="0" dirty="0">
                <a:effectLst/>
                <a:latin typeface="Arial" charset="0"/>
              </a:rPr>
              <a:t>(SOCA-B</a:t>
            </a:r>
            <a:r>
              <a:rPr lang="en-US" sz="1600" b="0" dirty="0" smtClean="0">
                <a:effectLst/>
                <a:latin typeface="Arial" charset="0"/>
              </a:rPr>
              <a:t>)</a:t>
            </a:r>
          </a:p>
          <a:p>
            <a:pPr algn="ctr">
              <a:spcBef>
                <a:spcPct val="0"/>
              </a:spcBef>
            </a:pPr>
            <a:r>
              <a:rPr lang="en-US" sz="1600" b="0" dirty="0" smtClean="0">
                <a:effectLst/>
                <a:latin typeface="Arial" charset="0"/>
              </a:rPr>
              <a:t>SD1FLT1-4  SD2FLT1-4</a:t>
            </a:r>
          </a:p>
          <a:p>
            <a:pPr algn="ctr">
              <a:spcBef>
                <a:spcPct val="0"/>
              </a:spcBef>
            </a:pPr>
            <a:r>
              <a:rPr lang="en-US" sz="1600" b="0" dirty="0" smtClean="0">
                <a:effectLst/>
                <a:latin typeface="Arial" charset="0"/>
              </a:rPr>
              <a:t>SPITX/RX (A-C)</a:t>
            </a:r>
            <a:endParaRPr lang="en-US" sz="1600" b="0" dirty="0">
              <a:effectLst/>
              <a:latin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sz="1600" b="0" dirty="0" err="1" smtClean="0">
                <a:effectLst/>
                <a:latin typeface="Arial" charset="0"/>
              </a:rPr>
              <a:t>USBA_EPx_RX</a:t>
            </a:r>
            <a:r>
              <a:rPr lang="en-US" sz="1600" b="0" dirty="0" smtClean="0">
                <a:effectLst/>
                <a:latin typeface="Arial" charset="0"/>
              </a:rPr>
              <a:t>/TX1-3</a:t>
            </a:r>
            <a:endParaRPr lang="en-US" sz="1600" b="0" dirty="0">
              <a:effectLst/>
              <a:latin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sz="1600" b="0" dirty="0">
                <a:effectLst/>
                <a:latin typeface="Arial" charset="0"/>
              </a:rPr>
              <a:t>software</a:t>
            </a:r>
          </a:p>
        </p:txBody>
      </p:sp>
      <p:sp>
        <p:nvSpPr>
          <p:cNvPr id="90" name="Freeform 147"/>
          <p:cNvSpPr>
            <a:spLocks/>
          </p:cNvSpPr>
          <p:nvPr/>
        </p:nvSpPr>
        <p:spPr bwMode="auto">
          <a:xfrm flipH="1" flipV="1">
            <a:off x="5310188" y="3385722"/>
            <a:ext cx="1209840" cy="9929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1" y="0"/>
              </a:cxn>
              <a:cxn ang="0">
                <a:pos x="271" y="398"/>
              </a:cxn>
              <a:cxn ang="0">
                <a:pos x="996" y="398"/>
              </a:cxn>
            </a:cxnLst>
            <a:rect l="0" t="0" r="r" b="b"/>
            <a:pathLst>
              <a:path w="996" h="398">
                <a:moveTo>
                  <a:pt x="0" y="0"/>
                </a:moveTo>
                <a:lnTo>
                  <a:pt x="271" y="0"/>
                </a:lnTo>
                <a:lnTo>
                  <a:pt x="271" y="398"/>
                </a:lnTo>
                <a:lnTo>
                  <a:pt x="996" y="398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7490619" y="4263732"/>
            <a:ext cx="57150" cy="287337"/>
            <a:chOff x="5565459" y="1473518"/>
            <a:chExt cx="57150" cy="287337"/>
          </a:xfrm>
        </p:grpSpPr>
        <p:sp>
          <p:nvSpPr>
            <p:cNvPr id="92" name="Oval 154"/>
            <p:cNvSpPr>
              <a:spLocks noChangeArrowheads="1"/>
            </p:cNvSpPr>
            <p:nvPr/>
          </p:nvSpPr>
          <p:spPr bwMode="auto">
            <a:xfrm>
              <a:off x="5565459" y="1473518"/>
              <a:ext cx="57150" cy="5715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effectLst/>
              </a:endParaRPr>
            </a:p>
          </p:txBody>
        </p:sp>
        <p:sp>
          <p:nvSpPr>
            <p:cNvPr id="93" name="Oval 155"/>
            <p:cNvSpPr>
              <a:spLocks noChangeArrowheads="1"/>
            </p:cNvSpPr>
            <p:nvPr/>
          </p:nvSpPr>
          <p:spPr bwMode="auto">
            <a:xfrm>
              <a:off x="5565459" y="1587818"/>
              <a:ext cx="57150" cy="5715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effectLst/>
              </a:endParaRPr>
            </a:p>
          </p:txBody>
        </p:sp>
        <p:sp>
          <p:nvSpPr>
            <p:cNvPr id="94" name="Oval 156"/>
            <p:cNvSpPr>
              <a:spLocks noChangeArrowheads="1"/>
            </p:cNvSpPr>
            <p:nvPr/>
          </p:nvSpPr>
          <p:spPr bwMode="auto">
            <a:xfrm>
              <a:off x="5565459" y="1703705"/>
              <a:ext cx="57150" cy="5715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effectLst/>
              </a:endParaRPr>
            </a:p>
          </p:txBody>
        </p:sp>
      </p:grpSp>
      <p:sp>
        <p:nvSpPr>
          <p:cNvPr id="95" name="Rectangle 106"/>
          <p:cNvSpPr>
            <a:spLocks noChangeArrowheads="1"/>
          </p:cNvSpPr>
          <p:nvPr/>
        </p:nvSpPr>
        <p:spPr bwMode="auto">
          <a:xfrm>
            <a:off x="519113" y="4433959"/>
            <a:ext cx="1697515" cy="483478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IPC MSG RAM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96" name="Line 117"/>
          <p:cNvSpPr>
            <a:spLocks noChangeShapeType="1"/>
          </p:cNvSpPr>
          <p:nvPr/>
        </p:nvSpPr>
        <p:spPr bwMode="auto">
          <a:xfrm>
            <a:off x="2221115" y="4677322"/>
            <a:ext cx="4460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none" w="sm" len="sm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97" name="Rectangle 102"/>
          <p:cNvSpPr>
            <a:spLocks noChangeArrowheads="1"/>
          </p:cNvSpPr>
          <p:nvPr/>
        </p:nvSpPr>
        <p:spPr bwMode="auto">
          <a:xfrm>
            <a:off x="6914256" y="2192588"/>
            <a:ext cx="1106488" cy="4683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SPI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98" name="Line 123"/>
          <p:cNvSpPr>
            <a:spLocks noChangeShapeType="1"/>
          </p:cNvSpPr>
          <p:nvPr/>
        </p:nvSpPr>
        <p:spPr bwMode="auto">
          <a:xfrm>
            <a:off x="8028681" y="2414044"/>
            <a:ext cx="690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80" name="Rectangle 130"/>
          <p:cNvSpPr>
            <a:spLocks noChangeArrowheads="1"/>
          </p:cNvSpPr>
          <p:nvPr/>
        </p:nvSpPr>
        <p:spPr bwMode="auto">
          <a:xfrm>
            <a:off x="6981355" y="5280477"/>
            <a:ext cx="1106488" cy="263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CAP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100" name="Line 145"/>
          <p:cNvSpPr>
            <a:spLocks noChangeShapeType="1"/>
          </p:cNvSpPr>
          <p:nvPr/>
        </p:nvSpPr>
        <p:spPr bwMode="auto">
          <a:xfrm>
            <a:off x="8086255" y="5396364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01" name="Rectangle 130"/>
          <p:cNvSpPr>
            <a:spLocks noChangeArrowheads="1"/>
          </p:cNvSpPr>
          <p:nvPr/>
        </p:nvSpPr>
        <p:spPr bwMode="auto">
          <a:xfrm>
            <a:off x="6996760" y="5635504"/>
            <a:ext cx="1106488" cy="263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QEP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102" name="Line 145"/>
          <p:cNvSpPr>
            <a:spLocks noChangeShapeType="1"/>
          </p:cNvSpPr>
          <p:nvPr/>
        </p:nvSpPr>
        <p:spPr bwMode="auto">
          <a:xfrm>
            <a:off x="8101660" y="5751391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03" name="Rectangle 130"/>
          <p:cNvSpPr>
            <a:spLocks noChangeArrowheads="1"/>
          </p:cNvSpPr>
          <p:nvPr/>
        </p:nvSpPr>
        <p:spPr bwMode="auto">
          <a:xfrm>
            <a:off x="7012165" y="5987063"/>
            <a:ext cx="1106488" cy="263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CMPSS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104" name="Line 145"/>
          <p:cNvSpPr>
            <a:spLocks noChangeShapeType="1"/>
          </p:cNvSpPr>
          <p:nvPr/>
        </p:nvSpPr>
        <p:spPr bwMode="auto">
          <a:xfrm>
            <a:off x="8117065" y="6102950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05" name="Rectangle 130"/>
          <p:cNvSpPr>
            <a:spLocks noChangeArrowheads="1"/>
          </p:cNvSpPr>
          <p:nvPr/>
        </p:nvSpPr>
        <p:spPr bwMode="auto">
          <a:xfrm>
            <a:off x="7027570" y="6330143"/>
            <a:ext cx="1106488" cy="263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bIns="0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DAC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106" name="Line 145"/>
          <p:cNvSpPr>
            <a:spLocks noChangeShapeType="1"/>
          </p:cNvSpPr>
          <p:nvPr/>
        </p:nvSpPr>
        <p:spPr bwMode="auto">
          <a:xfrm>
            <a:off x="8132470" y="6446030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07" name="Line 136"/>
          <p:cNvSpPr>
            <a:spLocks noChangeShapeType="1"/>
          </p:cNvSpPr>
          <p:nvPr/>
        </p:nvSpPr>
        <p:spPr bwMode="auto">
          <a:xfrm>
            <a:off x="6502298" y="5412775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08" name="Line 136"/>
          <p:cNvSpPr>
            <a:spLocks noChangeShapeType="1"/>
          </p:cNvSpPr>
          <p:nvPr/>
        </p:nvSpPr>
        <p:spPr bwMode="auto">
          <a:xfrm>
            <a:off x="6521246" y="5766613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09" name="Line 136"/>
          <p:cNvSpPr>
            <a:spLocks noChangeShapeType="1"/>
          </p:cNvSpPr>
          <p:nvPr/>
        </p:nvSpPr>
        <p:spPr bwMode="auto">
          <a:xfrm>
            <a:off x="6535170" y="6120451"/>
            <a:ext cx="4778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10" name="Line 136"/>
          <p:cNvSpPr>
            <a:spLocks noChangeShapeType="1"/>
          </p:cNvSpPr>
          <p:nvPr/>
        </p:nvSpPr>
        <p:spPr bwMode="auto">
          <a:xfrm>
            <a:off x="6483350" y="6474289"/>
            <a:ext cx="53855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11" name="Rectangle 102"/>
          <p:cNvSpPr>
            <a:spLocks noChangeArrowheads="1"/>
          </p:cNvSpPr>
          <p:nvPr/>
        </p:nvSpPr>
        <p:spPr bwMode="auto">
          <a:xfrm>
            <a:off x="6913840" y="2922283"/>
            <a:ext cx="1106488" cy="4683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effectLst/>
                <a:latin typeface="Arial" charset="0"/>
              </a:rPr>
              <a:t>SDFM</a:t>
            </a:r>
            <a:endParaRPr lang="en-US" sz="1800" dirty="0">
              <a:effectLst/>
              <a:latin typeface="Arial" charset="0"/>
            </a:endParaRPr>
          </a:p>
        </p:txBody>
      </p:sp>
      <p:sp>
        <p:nvSpPr>
          <p:cNvPr id="112" name="Line 123"/>
          <p:cNvSpPr>
            <a:spLocks noChangeShapeType="1"/>
          </p:cNvSpPr>
          <p:nvPr/>
        </p:nvSpPr>
        <p:spPr bwMode="auto">
          <a:xfrm>
            <a:off x="8028265" y="3143739"/>
            <a:ext cx="690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13" name="Freeform 149"/>
          <p:cNvSpPr>
            <a:spLocks/>
          </p:cNvSpPr>
          <p:nvPr/>
        </p:nvSpPr>
        <p:spPr bwMode="auto">
          <a:xfrm flipV="1">
            <a:off x="5312915" y="2431547"/>
            <a:ext cx="1600200" cy="26775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5" y="0"/>
              </a:cxn>
              <a:cxn ang="0">
                <a:pos x="725" y="686"/>
              </a:cxn>
              <a:cxn ang="0">
                <a:pos x="996" y="686"/>
              </a:cxn>
            </a:cxnLst>
            <a:rect l="0" t="0" r="r" b="b"/>
            <a:pathLst>
              <a:path w="996" h="686">
                <a:moveTo>
                  <a:pt x="0" y="0"/>
                </a:moveTo>
                <a:lnTo>
                  <a:pt x="725" y="0"/>
                </a:lnTo>
                <a:lnTo>
                  <a:pt x="725" y="686"/>
                </a:lnTo>
                <a:lnTo>
                  <a:pt x="996" y="686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cxnSp>
        <p:nvCxnSpPr>
          <p:cNvPr id="3" name="Elbow Connector 2"/>
          <p:cNvCxnSpPr>
            <a:endCxn id="49" idx="1"/>
          </p:cNvCxnSpPr>
          <p:nvPr/>
        </p:nvCxnSpPr>
        <p:spPr bwMode="auto">
          <a:xfrm flipV="1">
            <a:off x="5313363" y="1704501"/>
            <a:ext cx="1601787" cy="643807"/>
          </a:xfrm>
          <a:prstGeom prst="bentConnector3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5" name="Elbow Connector 4"/>
          <p:cNvCxnSpPr>
            <a:stCxn id="111" idx="1"/>
            <a:endCxn id="50" idx="3"/>
          </p:cNvCxnSpPr>
          <p:nvPr/>
        </p:nvCxnSpPr>
        <p:spPr bwMode="auto">
          <a:xfrm rot="10800000">
            <a:off x="5310188" y="2999977"/>
            <a:ext cx="1603652" cy="156462"/>
          </a:xfrm>
          <a:prstGeom prst="bentConnector3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/ CLA Common Peripheral Access</a:t>
            </a:r>
            <a:endParaRPr lang="en-US" dirty="0"/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805" y="691833"/>
            <a:ext cx="9148696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Common peripherals can be accessed by the CPU and either DMA or CLA</a:t>
            </a:r>
            <a:endParaRPr lang="en-US" sz="20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127714"/>
              </p:ext>
            </p:extLst>
          </p:nvPr>
        </p:nvGraphicFramePr>
        <p:xfrm>
          <a:off x="4400295" y="3198570"/>
          <a:ext cx="3418845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884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CLA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Access / DMA Access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ePWM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/HRPWM,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eCAP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eQEP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, CMPSS, DAC, SDFM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SPI A/B/C,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McBSP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A/B,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uPP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uPP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has no DMA access)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3307961" y="3758188"/>
            <a:ext cx="607859" cy="267766"/>
          </a:xfrm>
          <a:prstGeom prst="rect">
            <a:avLst/>
          </a:prstGeom>
          <a:noFill/>
        </p:spPr>
        <p:txBody>
          <a:bodyPr wrap="none" bIns="0" rtlCol="0" anchor="ctr" anchorCtr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PF1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07961" y="4397710"/>
            <a:ext cx="607859" cy="267766"/>
          </a:xfrm>
          <a:prstGeom prst="rect">
            <a:avLst/>
          </a:prstGeom>
          <a:noFill/>
        </p:spPr>
        <p:txBody>
          <a:bodyPr wrap="none" bIns="0" rtlCol="0" anchor="ctr" anchorCtr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PF2</a:t>
            </a:r>
          </a:p>
        </p:txBody>
      </p:sp>
      <p:sp>
        <p:nvSpPr>
          <p:cNvPr id="42" name="Left Brace 41"/>
          <p:cNvSpPr/>
          <p:nvPr/>
        </p:nvSpPr>
        <p:spPr bwMode="auto">
          <a:xfrm>
            <a:off x="3897157" y="3573065"/>
            <a:ext cx="511063" cy="627693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3" name="Left Brace 42"/>
          <p:cNvSpPr/>
          <p:nvPr/>
        </p:nvSpPr>
        <p:spPr bwMode="auto">
          <a:xfrm>
            <a:off x="3897157" y="4208745"/>
            <a:ext cx="511063" cy="641240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6974894" y="5465349"/>
            <a:ext cx="1904647" cy="30153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8120830" y="5213074"/>
            <a:ext cx="592137" cy="287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1 - 0</a:t>
            </a:r>
          </a:p>
        </p:txBody>
      </p:sp>
      <p:sp>
        <p:nvSpPr>
          <p:cNvPr id="50" name="Text Box 13"/>
          <p:cNvSpPr txBox="1">
            <a:spLocks noChangeArrowheads="1"/>
          </p:cNvSpPr>
          <p:nvPr/>
        </p:nvSpPr>
        <p:spPr bwMode="auto">
          <a:xfrm>
            <a:off x="7165591" y="5213074"/>
            <a:ext cx="596638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3 - 2</a:t>
            </a:r>
            <a:endParaRPr lang="en-US" sz="1600" dirty="0">
              <a:latin typeface="Arial" charset="0"/>
            </a:endParaRPr>
          </a:p>
        </p:txBody>
      </p:sp>
      <p:sp>
        <p:nvSpPr>
          <p:cNvPr id="51" name="Text Box 25"/>
          <p:cNvSpPr txBox="1">
            <a:spLocks noChangeArrowheads="1"/>
          </p:cNvSpPr>
          <p:nvPr/>
        </p:nvSpPr>
        <p:spPr bwMode="auto">
          <a:xfrm>
            <a:off x="3270942" y="5213074"/>
            <a:ext cx="710451" cy="28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Arial" charset="0"/>
              </a:rPr>
              <a:t>15 </a:t>
            </a:r>
            <a:r>
              <a:rPr lang="en-US" sz="1600" dirty="0">
                <a:latin typeface="Arial" charset="0"/>
              </a:rPr>
              <a:t>- 4</a:t>
            </a:r>
          </a:p>
        </p:txBody>
      </p:sp>
      <p:sp>
        <p:nvSpPr>
          <p:cNvPr id="52" name="Text Box 24"/>
          <p:cNvSpPr txBox="1">
            <a:spLocks noChangeArrowheads="1"/>
          </p:cNvSpPr>
          <p:nvPr/>
        </p:nvSpPr>
        <p:spPr bwMode="auto">
          <a:xfrm>
            <a:off x="7030717" y="5502034"/>
            <a:ext cx="864980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bIns="0"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600" dirty="0" smtClean="0">
                <a:latin typeface="Arial" charset="0"/>
              </a:rPr>
              <a:t>PF2SEL</a:t>
            </a:r>
            <a:endParaRPr lang="en-US" sz="1600" dirty="0">
              <a:latin typeface="Arial" charset="0"/>
            </a:endParaRPr>
          </a:p>
        </p:txBody>
      </p:sp>
      <p:sp>
        <p:nvSpPr>
          <p:cNvPr id="53" name="Text Box 24"/>
          <p:cNvSpPr txBox="1">
            <a:spLocks noChangeArrowheads="1"/>
          </p:cNvSpPr>
          <p:nvPr/>
        </p:nvSpPr>
        <p:spPr bwMode="auto">
          <a:xfrm>
            <a:off x="7983022" y="5502034"/>
            <a:ext cx="864980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bIns="0"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600" dirty="0" smtClean="0">
                <a:latin typeface="Arial" charset="0"/>
              </a:rPr>
              <a:t>PF1SEL</a:t>
            </a:r>
            <a:endParaRPr lang="en-US" sz="1600" dirty="0">
              <a:latin typeface="Arial" charset="0"/>
            </a:endParaRPr>
          </a:p>
        </p:txBody>
      </p:sp>
      <p:sp>
        <p:nvSpPr>
          <p:cNvPr id="54" name="Line 5"/>
          <p:cNvSpPr>
            <a:spLocks noChangeShapeType="1"/>
          </p:cNvSpPr>
          <p:nvPr/>
        </p:nvSpPr>
        <p:spPr bwMode="auto">
          <a:xfrm>
            <a:off x="7937867" y="5463497"/>
            <a:ext cx="0" cy="30672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6107" y="5465349"/>
            <a:ext cx="6700121" cy="30153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Text Box 24"/>
          <p:cNvSpPr txBox="1">
            <a:spLocks noChangeArrowheads="1"/>
          </p:cNvSpPr>
          <p:nvPr/>
        </p:nvSpPr>
        <p:spPr bwMode="auto">
          <a:xfrm>
            <a:off x="3152800" y="5492710"/>
            <a:ext cx="946734" cy="277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lnSpc>
                <a:spcPct val="75000"/>
              </a:lnSpc>
              <a:spcBef>
                <a:spcPct val="0"/>
              </a:spcBef>
            </a:pPr>
            <a:r>
              <a:rPr lang="en-US" sz="1600" dirty="0" smtClean="0">
                <a:latin typeface="Arial" charset="0"/>
              </a:rPr>
              <a:t>reserved</a:t>
            </a:r>
            <a:endParaRPr lang="en-US" sz="1600" dirty="0">
              <a:latin typeface="Arial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70640" y="5118820"/>
            <a:ext cx="2787943" cy="3139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CpuSysRegs.SECMSEL</a:t>
            </a:r>
            <a:endParaRPr lang="en-US" sz="1800" dirty="0" smtClean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399206" y="5810110"/>
            <a:ext cx="2666179" cy="53553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0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x0 = connected to CLA *</a:t>
            </a:r>
          </a:p>
          <a:p>
            <a:pPr>
              <a:spcBef>
                <a:spcPts val="0"/>
              </a:spcBef>
            </a:pPr>
            <a:r>
              <a:rPr lang="en-US" sz="1800" b="0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x1 = connected to DMA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108200" y="6494708"/>
            <a:ext cx="3031599" cy="3139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0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* Default (lock bit protected)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805" y="6322353"/>
            <a:ext cx="5261488" cy="4862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600" b="0" i="1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600" b="0" i="1" dirty="0" err="1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CPUSELx</a:t>
            </a:r>
            <a:r>
              <a:rPr lang="en-US" sz="1600" b="0" i="1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bit associated with each peripheral defines if the peripheral is connected to CPU1 or CPU2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93095" y="1239915"/>
            <a:ext cx="1612942" cy="338554"/>
            <a:chOff x="693095" y="1239915"/>
            <a:chExt cx="1612942" cy="338554"/>
          </a:xfrm>
        </p:grpSpPr>
        <p:sp>
          <p:nvSpPr>
            <p:cNvPr id="10" name="Rectangle 9"/>
            <p:cNvSpPr/>
            <p:nvPr/>
          </p:nvSpPr>
          <p:spPr bwMode="auto">
            <a:xfrm>
              <a:off x="693095" y="1239915"/>
              <a:ext cx="1612942" cy="338554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dk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064191" y="1262998"/>
              <a:ext cx="870751" cy="292388"/>
            </a:xfrm>
            <a:prstGeom prst="rect">
              <a:avLst/>
            </a:prstGeom>
            <a:noFill/>
          </p:spPr>
          <p:txBody>
            <a:bodyPr wrap="none" bIns="0" rtlCol="0" anchor="ctr" anchorCtr="0">
              <a:spAutoFit/>
            </a:bodyPr>
            <a:lstStyle/>
            <a:p>
              <a:r>
                <a:rPr lang="en-US" sz="2000" dirty="0" err="1" smtClean="0">
                  <a:solidFill>
                    <a:schemeClr val="dk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CPUx</a:t>
              </a:r>
              <a:endParaRPr lang="en-US" sz="2000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93095" y="1690413"/>
            <a:ext cx="1612942" cy="338554"/>
            <a:chOff x="693095" y="1690413"/>
            <a:chExt cx="1612942" cy="338554"/>
          </a:xfrm>
        </p:grpSpPr>
        <p:sp>
          <p:nvSpPr>
            <p:cNvPr id="9" name="Rectangle 8"/>
            <p:cNvSpPr/>
            <p:nvPr/>
          </p:nvSpPr>
          <p:spPr bwMode="auto">
            <a:xfrm>
              <a:off x="693095" y="1690413"/>
              <a:ext cx="1612942" cy="338554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dk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68236" y="1713496"/>
              <a:ext cx="1470274" cy="292388"/>
            </a:xfrm>
            <a:prstGeom prst="rect">
              <a:avLst/>
            </a:prstGeom>
            <a:noFill/>
          </p:spPr>
          <p:txBody>
            <a:bodyPr wrap="none" bIns="0" rtlCol="0" anchor="ctr" anchorCtr="0">
              <a:spAutoFit/>
            </a:bodyPr>
            <a:lstStyle/>
            <a:p>
              <a:r>
                <a:rPr lang="en-US" sz="2000" dirty="0" err="1" smtClean="0">
                  <a:solidFill>
                    <a:schemeClr val="dk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CPUx.CLA</a:t>
              </a:r>
              <a:endParaRPr lang="en-US" sz="2000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21147" y="2140910"/>
            <a:ext cx="1612942" cy="338554"/>
            <a:chOff x="721147" y="2140910"/>
            <a:chExt cx="1612942" cy="338554"/>
          </a:xfrm>
        </p:grpSpPr>
        <p:sp>
          <p:nvSpPr>
            <p:cNvPr id="8" name="Rectangle 7"/>
            <p:cNvSpPr/>
            <p:nvPr/>
          </p:nvSpPr>
          <p:spPr bwMode="auto">
            <a:xfrm>
              <a:off x="721147" y="2140910"/>
              <a:ext cx="1612942" cy="338554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dk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67820" y="2163993"/>
              <a:ext cx="1526380" cy="292388"/>
            </a:xfrm>
            <a:prstGeom prst="rect">
              <a:avLst/>
            </a:prstGeom>
            <a:noFill/>
          </p:spPr>
          <p:txBody>
            <a:bodyPr wrap="none" bIns="0" rtlCol="0" anchor="ctr" anchorCtr="0">
              <a:spAutoFit/>
            </a:bodyPr>
            <a:lstStyle/>
            <a:p>
              <a:r>
                <a:rPr lang="en-US" sz="2000" dirty="0" err="1" smtClean="0">
                  <a:solidFill>
                    <a:schemeClr val="dk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CPUx.DMA</a:t>
              </a:r>
              <a:endParaRPr lang="en-US" sz="2000" dirty="0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AutoShape 198"/>
          <p:cNvSpPr>
            <a:spLocks noChangeArrowheads="1"/>
          </p:cNvSpPr>
          <p:nvPr/>
        </p:nvSpPr>
        <p:spPr bwMode="auto">
          <a:xfrm rot="16200000" flipH="1">
            <a:off x="2444169" y="1926238"/>
            <a:ext cx="876021" cy="307240"/>
          </a:xfrm>
          <a:prstGeom prst="flowChartManualOperation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effectLst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3458254" y="1239915"/>
            <a:ext cx="384051" cy="1239549"/>
            <a:chOff x="3688684" y="1498161"/>
            <a:chExt cx="384051" cy="1239549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688684" y="1498161"/>
              <a:ext cx="384051" cy="1239549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dk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3410068" y="1984052"/>
              <a:ext cx="941283" cy="267766"/>
            </a:xfrm>
            <a:prstGeom prst="rect">
              <a:avLst/>
            </a:prstGeom>
            <a:noFill/>
          </p:spPr>
          <p:txBody>
            <a:bodyPr wrap="none" bIns="0" rtlCol="0" anchor="ctr" anchorCtr="0">
              <a:spAutoFit/>
            </a:bodyPr>
            <a:lstStyle/>
            <a:p>
              <a:pPr algn="ctr"/>
              <a:r>
                <a:rPr lang="en-US" sz="18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Arbiter</a:t>
              </a:r>
            </a:p>
          </p:txBody>
        </p:sp>
      </p:grpSp>
      <p:cxnSp>
        <p:nvCxnSpPr>
          <p:cNvPr id="20" name="Straight Connector 19"/>
          <p:cNvCxnSpPr>
            <a:stCxn id="10" idx="3"/>
          </p:cNvCxnSpPr>
          <p:nvPr/>
        </p:nvCxnSpPr>
        <p:spPr bwMode="auto">
          <a:xfrm>
            <a:off x="2306037" y="1409192"/>
            <a:ext cx="1152217" cy="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2" name="Straight Connector 21"/>
          <p:cNvCxnSpPr>
            <a:stCxn id="14" idx="2"/>
          </p:cNvCxnSpPr>
          <p:nvPr/>
        </p:nvCxnSpPr>
        <p:spPr bwMode="auto">
          <a:xfrm flipV="1">
            <a:off x="3035800" y="2079858"/>
            <a:ext cx="422454" cy="1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" name="Straight Connector 23"/>
          <p:cNvCxnSpPr>
            <a:stCxn id="9" idx="3"/>
          </p:cNvCxnSpPr>
          <p:nvPr/>
        </p:nvCxnSpPr>
        <p:spPr bwMode="auto">
          <a:xfrm>
            <a:off x="2306037" y="1859690"/>
            <a:ext cx="422522" cy="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6" name="Straight Connector 25"/>
          <p:cNvCxnSpPr>
            <a:stCxn id="8" idx="3"/>
          </p:cNvCxnSpPr>
          <p:nvPr/>
        </p:nvCxnSpPr>
        <p:spPr bwMode="auto">
          <a:xfrm>
            <a:off x="2334089" y="2310187"/>
            <a:ext cx="394470" cy="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7" name="Left-Right Arrow 26"/>
          <p:cNvSpPr/>
          <p:nvPr/>
        </p:nvSpPr>
        <p:spPr bwMode="auto">
          <a:xfrm>
            <a:off x="3842305" y="1262998"/>
            <a:ext cx="4762220" cy="558716"/>
          </a:xfrm>
          <a:prstGeom prst="left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CPUx</a:t>
            </a:r>
            <a:r>
              <a:rPr lang="en-US" sz="1600" b="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Peripheral Frame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8746" y="2689419"/>
            <a:ext cx="1569339" cy="289310"/>
          </a:xfrm>
          <a:prstGeom prst="rect">
            <a:avLst/>
          </a:prstGeom>
          <a:noFill/>
        </p:spPr>
        <p:txBody>
          <a:bodyPr wrap="none" lIns="0" rIns="0" rtlCol="0" anchor="ctr" anchorCtr="0">
            <a:spAutoFit/>
          </a:bodyPr>
          <a:lstStyle/>
          <a:p>
            <a:pPr algn="ctr"/>
            <a:r>
              <a:rPr lang="en-US" sz="1600" b="0" dirty="0" err="1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CPUx.SECMSEL</a:t>
            </a:r>
            <a:endParaRPr lang="en-US" sz="1600" b="0" dirty="0" smtClean="0"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Elbow Connector 31"/>
          <p:cNvCxnSpPr>
            <a:stCxn id="30" idx="3"/>
            <a:endCxn id="14" idx="3"/>
          </p:cNvCxnSpPr>
          <p:nvPr/>
        </p:nvCxnSpPr>
        <p:spPr bwMode="auto">
          <a:xfrm flipV="1">
            <a:off x="2338085" y="2430267"/>
            <a:ext cx="544095" cy="403807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29" name="Left-Right Arrow 28"/>
          <p:cNvSpPr/>
          <p:nvPr/>
        </p:nvSpPr>
        <p:spPr bwMode="auto">
          <a:xfrm>
            <a:off x="3842305" y="1892503"/>
            <a:ext cx="4762220" cy="558716"/>
          </a:xfrm>
          <a:prstGeom prst="left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0" dirty="0" err="1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CPUx</a:t>
            </a:r>
            <a:r>
              <a:rPr lang="en-US" sz="1600" b="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Peripheral Frame 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4447427" y="1690413"/>
            <a:ext cx="687646" cy="1506354"/>
            <a:chOff x="4447427" y="1690413"/>
            <a:chExt cx="687646" cy="1506354"/>
          </a:xfrm>
        </p:grpSpPr>
        <p:cxnSp>
          <p:nvCxnSpPr>
            <p:cNvPr id="35" name="Straight Connector 34"/>
            <p:cNvCxnSpPr/>
            <p:nvPr/>
          </p:nvCxnSpPr>
          <p:spPr bwMode="auto">
            <a:xfrm>
              <a:off x="4648810" y="2310187"/>
              <a:ext cx="0" cy="390019"/>
            </a:xfrm>
            <a:prstGeom prst="line">
              <a:avLst/>
            </a:prstGeom>
            <a:solidFill>
              <a:schemeClr val="accent1"/>
            </a:solidFill>
            <a:ln w="539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4917645" y="1690413"/>
              <a:ext cx="0" cy="1009793"/>
            </a:xfrm>
            <a:prstGeom prst="line">
              <a:avLst/>
            </a:prstGeom>
            <a:solidFill>
              <a:schemeClr val="accent1"/>
            </a:solidFill>
            <a:ln w="539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58" name="AutoShape 198"/>
            <p:cNvSpPr>
              <a:spLocks noChangeArrowheads="1"/>
            </p:cNvSpPr>
            <p:nvPr/>
          </p:nvSpPr>
          <p:spPr bwMode="auto">
            <a:xfrm flipH="1">
              <a:off x="4447427" y="2695872"/>
              <a:ext cx="687646" cy="229529"/>
            </a:xfrm>
            <a:prstGeom prst="flowChartManualOperation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effectLst/>
              </a:endParaRPr>
            </a:p>
          </p:txBody>
        </p:sp>
        <p:cxnSp>
          <p:nvCxnSpPr>
            <p:cNvPr id="63" name="Straight Connector 62"/>
            <p:cNvCxnSpPr>
              <a:stCxn id="58" idx="2"/>
            </p:cNvCxnSpPr>
            <p:nvPr/>
          </p:nvCxnSpPr>
          <p:spPr bwMode="auto">
            <a:xfrm>
              <a:off x="4791250" y="2925401"/>
              <a:ext cx="5626" cy="271366"/>
            </a:xfrm>
            <a:prstGeom prst="line">
              <a:avLst/>
            </a:prstGeom>
            <a:solidFill>
              <a:schemeClr val="accent1"/>
            </a:solidFill>
            <a:ln w="539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88" name="Group 87"/>
          <p:cNvGrpSpPr/>
          <p:nvPr/>
        </p:nvGrpSpPr>
        <p:grpSpPr>
          <a:xfrm>
            <a:off x="7093639" y="1691161"/>
            <a:ext cx="687646" cy="1506354"/>
            <a:chOff x="4447427" y="1690413"/>
            <a:chExt cx="687646" cy="1506354"/>
          </a:xfrm>
        </p:grpSpPr>
        <p:cxnSp>
          <p:nvCxnSpPr>
            <p:cNvPr id="89" name="Straight Connector 88"/>
            <p:cNvCxnSpPr/>
            <p:nvPr/>
          </p:nvCxnSpPr>
          <p:spPr bwMode="auto">
            <a:xfrm>
              <a:off x="4648810" y="2310187"/>
              <a:ext cx="0" cy="390019"/>
            </a:xfrm>
            <a:prstGeom prst="line">
              <a:avLst/>
            </a:prstGeom>
            <a:solidFill>
              <a:schemeClr val="accent1"/>
            </a:solidFill>
            <a:ln w="539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4917645" y="1690413"/>
              <a:ext cx="0" cy="1009793"/>
            </a:xfrm>
            <a:prstGeom prst="line">
              <a:avLst/>
            </a:prstGeom>
            <a:solidFill>
              <a:schemeClr val="accent1"/>
            </a:solidFill>
            <a:ln w="539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91" name="AutoShape 198"/>
            <p:cNvSpPr>
              <a:spLocks noChangeArrowheads="1"/>
            </p:cNvSpPr>
            <p:nvPr/>
          </p:nvSpPr>
          <p:spPr bwMode="auto">
            <a:xfrm flipH="1">
              <a:off x="4447427" y="2695872"/>
              <a:ext cx="687646" cy="229529"/>
            </a:xfrm>
            <a:prstGeom prst="flowChartManualOperation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effectLst/>
              </a:endParaRPr>
            </a:p>
          </p:txBody>
        </p:sp>
        <p:cxnSp>
          <p:nvCxnSpPr>
            <p:cNvPr id="92" name="Straight Connector 91"/>
            <p:cNvCxnSpPr>
              <a:stCxn id="91" idx="2"/>
            </p:cNvCxnSpPr>
            <p:nvPr/>
          </p:nvCxnSpPr>
          <p:spPr bwMode="auto">
            <a:xfrm>
              <a:off x="4791250" y="2925401"/>
              <a:ext cx="5626" cy="271366"/>
            </a:xfrm>
            <a:prstGeom prst="line">
              <a:avLst/>
            </a:prstGeom>
            <a:solidFill>
              <a:schemeClr val="accent1"/>
            </a:solidFill>
            <a:ln w="539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cxnSp>
        <p:nvCxnSpPr>
          <p:cNvPr id="93" name="Straight Arrow Connector 92"/>
          <p:cNvCxnSpPr>
            <a:endCxn id="91" idx="3"/>
          </p:cNvCxnSpPr>
          <p:nvPr/>
        </p:nvCxnSpPr>
        <p:spPr bwMode="auto">
          <a:xfrm flipV="1">
            <a:off x="5069017" y="2811385"/>
            <a:ext cx="2093387" cy="31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94" name="TextBox 93"/>
          <p:cNvSpPr txBox="1"/>
          <p:nvPr/>
        </p:nvSpPr>
        <p:spPr>
          <a:xfrm>
            <a:off x="2498130" y="2986070"/>
            <a:ext cx="1500411" cy="289310"/>
          </a:xfrm>
          <a:prstGeom prst="rect">
            <a:avLst/>
          </a:prstGeom>
          <a:noFill/>
        </p:spPr>
        <p:txBody>
          <a:bodyPr wrap="none" lIns="0" rIns="0" rtlCol="0" anchor="ctr" anchorCtr="0">
            <a:spAutoFit/>
          </a:bodyPr>
          <a:lstStyle/>
          <a:p>
            <a:pPr algn="ctr"/>
            <a:r>
              <a:rPr lang="en-US" sz="1600" b="0" dirty="0" err="1" smtClean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CPUSELx.PERy</a:t>
            </a:r>
            <a:endParaRPr lang="en-US" sz="1600" b="0" dirty="0" smtClean="0"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Elbow Connector 45"/>
          <p:cNvCxnSpPr>
            <a:stCxn id="94" idx="3"/>
            <a:endCxn id="58" idx="3"/>
          </p:cNvCxnSpPr>
          <p:nvPr/>
        </p:nvCxnSpPr>
        <p:spPr bwMode="auto">
          <a:xfrm flipV="1">
            <a:off x="3998541" y="2810637"/>
            <a:ext cx="517651" cy="320088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9690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DMA Definitions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idx="1"/>
          </p:nvPr>
        </p:nvSpPr>
        <p:spPr>
          <a:xfrm>
            <a:off x="885120" y="702245"/>
            <a:ext cx="7219622" cy="606799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400" dirty="0"/>
              <a:t>Word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16 or 32 bits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Word size is configurable per DMA channel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400" dirty="0"/>
              <a:t>Burst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Consists of multiple words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Smallest amount of data transferred at one time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400" dirty="0"/>
              <a:t>Burst Size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Number of words per burst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Specified by BURST_SIZE register</a:t>
            </a:r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en-US" sz="2300" dirty="0"/>
              <a:t>5-bit ‘N-1’ value (maximum of 32 words/burst)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400" dirty="0"/>
              <a:t>Transfer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Consists of multiple bursts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Transfer Size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Number of bursts per transfer</a:t>
            </a:r>
            <a:endParaRPr lang="en-US" sz="2600" b="0" dirty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600" dirty="0"/>
              <a:t>Specified by TRANSFER_SIZE register</a:t>
            </a:r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en-US" sz="2300" dirty="0"/>
              <a:t>16-bit ‘N-1’ value - exceeds any practical requirements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27"/>
          <p:cNvSpPr>
            <a:spLocks/>
          </p:cNvSpPr>
          <p:nvPr/>
        </p:nvSpPr>
        <p:spPr bwMode="auto">
          <a:xfrm>
            <a:off x="4575561" y="2046420"/>
            <a:ext cx="3327400" cy="3840500"/>
          </a:xfrm>
          <a:custGeom>
            <a:avLst/>
            <a:gdLst/>
            <a:ahLst/>
            <a:cxnLst>
              <a:cxn ang="0">
                <a:pos x="0" y="1476"/>
              </a:cxn>
              <a:cxn ang="0">
                <a:pos x="2096" y="1476"/>
              </a:cxn>
              <a:cxn ang="0">
                <a:pos x="2096" y="0"/>
              </a:cxn>
              <a:cxn ang="0">
                <a:pos x="2" y="1"/>
              </a:cxn>
            </a:cxnLst>
            <a:rect l="0" t="0" r="r" b="b"/>
            <a:pathLst>
              <a:path w="2096" h="1476">
                <a:moveTo>
                  <a:pt x="0" y="1476"/>
                </a:moveTo>
                <a:lnTo>
                  <a:pt x="2096" y="1476"/>
                </a:lnTo>
                <a:lnTo>
                  <a:pt x="2096" y="0"/>
                </a:lnTo>
                <a:lnTo>
                  <a:pt x="2" y="1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8023" name="Rectangle 39"/>
          <p:cNvSpPr>
            <a:spLocks noChangeArrowheads="1"/>
          </p:cNvSpPr>
          <p:nvPr/>
        </p:nvSpPr>
        <p:spPr bwMode="auto">
          <a:xfrm>
            <a:off x="2074863" y="2392363"/>
            <a:ext cx="5337175" cy="2957512"/>
          </a:xfrm>
          <a:prstGeom prst="rect">
            <a:avLst/>
          </a:prstGeom>
          <a:solidFill>
            <a:schemeClr val="accent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Simplified State Machine Operation</a:t>
            </a:r>
          </a:p>
        </p:txBody>
      </p:sp>
      <p:sp>
        <p:nvSpPr>
          <p:cNvPr id="297989" name="Rectangle 5"/>
          <p:cNvSpPr>
            <a:spLocks noChangeArrowheads="1"/>
          </p:cNvSpPr>
          <p:nvPr/>
        </p:nvSpPr>
        <p:spPr bwMode="auto">
          <a:xfrm>
            <a:off x="2457450" y="3006725"/>
            <a:ext cx="4302125" cy="1574800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2" name="Text Box 8"/>
          <p:cNvSpPr txBox="1">
            <a:spLocks noChangeArrowheads="1"/>
          </p:cNvSpPr>
          <p:nvPr/>
        </p:nvSpPr>
        <p:spPr bwMode="auto">
          <a:xfrm>
            <a:off x="3875088" y="4081463"/>
            <a:ext cx="2154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latin typeface="Arial" charset="0"/>
              </a:rPr>
              <a:t>Burst Size times</a:t>
            </a:r>
          </a:p>
        </p:txBody>
      </p:sp>
      <p:sp>
        <p:nvSpPr>
          <p:cNvPr id="297994" name="Text Box 10"/>
          <p:cNvSpPr txBox="1">
            <a:spLocks noChangeArrowheads="1"/>
          </p:cNvSpPr>
          <p:nvPr/>
        </p:nvSpPr>
        <p:spPr bwMode="auto">
          <a:xfrm>
            <a:off x="3827463" y="4943475"/>
            <a:ext cx="231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b="0" dirty="0">
                <a:latin typeface="Arial" charset="0"/>
              </a:rPr>
              <a:t>Transfer Size times</a:t>
            </a:r>
          </a:p>
        </p:txBody>
      </p:sp>
      <p:sp>
        <p:nvSpPr>
          <p:cNvPr id="298003" name="Text Box 19"/>
          <p:cNvSpPr txBox="1">
            <a:spLocks noChangeArrowheads="1"/>
          </p:cNvSpPr>
          <p:nvPr/>
        </p:nvSpPr>
        <p:spPr bwMode="auto">
          <a:xfrm>
            <a:off x="949325" y="620713"/>
            <a:ext cx="7083425" cy="774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0" i="1" dirty="0">
                <a:latin typeface="Arial Unicode MS" pitchFamily="34" charset="-128"/>
              </a:rPr>
              <a:t>The DMA state machine at its most basic level is two nested loops</a:t>
            </a:r>
          </a:p>
        </p:txBody>
      </p:sp>
      <p:sp>
        <p:nvSpPr>
          <p:cNvPr id="298008" name="Rectangle 24"/>
          <p:cNvSpPr>
            <a:spLocks noChangeArrowheads="1"/>
          </p:cNvSpPr>
          <p:nvPr/>
        </p:nvSpPr>
        <p:spPr bwMode="auto">
          <a:xfrm>
            <a:off x="2995613" y="5735638"/>
            <a:ext cx="157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b="0" dirty="0">
                <a:latin typeface="Arial" charset="0"/>
              </a:rPr>
              <a:t>End Transfer</a:t>
            </a:r>
          </a:p>
        </p:txBody>
      </p:sp>
      <p:sp>
        <p:nvSpPr>
          <p:cNvPr id="298010" name="Freeform 26"/>
          <p:cNvSpPr>
            <a:spLocks/>
          </p:cNvSpPr>
          <p:nvPr/>
        </p:nvSpPr>
        <p:spPr bwMode="auto">
          <a:xfrm>
            <a:off x="3781425" y="3160713"/>
            <a:ext cx="2095500" cy="950912"/>
          </a:xfrm>
          <a:custGeom>
            <a:avLst/>
            <a:gdLst/>
            <a:ahLst/>
            <a:cxnLst>
              <a:cxn ang="0">
                <a:pos x="0" y="484"/>
              </a:cxn>
              <a:cxn ang="0">
                <a:pos x="504" y="484"/>
              </a:cxn>
              <a:cxn ang="0">
                <a:pos x="504" y="0"/>
              </a:cxn>
              <a:cxn ang="0">
                <a:pos x="4" y="0"/>
              </a:cxn>
            </a:cxnLst>
            <a:rect l="0" t="0" r="r" b="b"/>
            <a:pathLst>
              <a:path w="504" h="484">
                <a:moveTo>
                  <a:pt x="0" y="484"/>
                </a:moveTo>
                <a:lnTo>
                  <a:pt x="504" y="484"/>
                </a:lnTo>
                <a:lnTo>
                  <a:pt x="504" y="0"/>
                </a:lnTo>
                <a:lnTo>
                  <a:pt x="4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8011" name="Freeform 27"/>
          <p:cNvSpPr>
            <a:spLocks/>
          </p:cNvSpPr>
          <p:nvPr/>
        </p:nvSpPr>
        <p:spPr bwMode="auto">
          <a:xfrm>
            <a:off x="3778250" y="2622550"/>
            <a:ext cx="3327400" cy="2343150"/>
          </a:xfrm>
          <a:custGeom>
            <a:avLst/>
            <a:gdLst/>
            <a:ahLst/>
            <a:cxnLst>
              <a:cxn ang="0">
                <a:pos x="0" y="1476"/>
              </a:cxn>
              <a:cxn ang="0">
                <a:pos x="2096" y="1476"/>
              </a:cxn>
              <a:cxn ang="0">
                <a:pos x="2096" y="0"/>
              </a:cxn>
              <a:cxn ang="0">
                <a:pos x="2" y="1"/>
              </a:cxn>
            </a:cxnLst>
            <a:rect l="0" t="0" r="r" b="b"/>
            <a:pathLst>
              <a:path w="2096" h="1476">
                <a:moveTo>
                  <a:pt x="0" y="1476"/>
                </a:moveTo>
                <a:lnTo>
                  <a:pt x="2096" y="1476"/>
                </a:lnTo>
                <a:lnTo>
                  <a:pt x="2096" y="0"/>
                </a:lnTo>
                <a:lnTo>
                  <a:pt x="2" y="1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8013" name="Line 29"/>
          <p:cNvSpPr>
            <a:spLocks noChangeShapeType="1"/>
          </p:cNvSpPr>
          <p:nvPr/>
        </p:nvSpPr>
        <p:spPr bwMode="auto">
          <a:xfrm>
            <a:off x="3787775" y="3889375"/>
            <a:ext cx="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8014" name="Line 30"/>
          <p:cNvSpPr>
            <a:spLocks noChangeShapeType="1"/>
          </p:cNvSpPr>
          <p:nvPr/>
        </p:nvSpPr>
        <p:spPr bwMode="auto">
          <a:xfrm>
            <a:off x="3787775" y="2162175"/>
            <a:ext cx="0" cy="3571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8015" name="Line 31"/>
          <p:cNvSpPr>
            <a:spLocks noChangeShapeType="1"/>
          </p:cNvSpPr>
          <p:nvPr/>
        </p:nvSpPr>
        <p:spPr bwMode="auto">
          <a:xfrm>
            <a:off x="3784600" y="2814638"/>
            <a:ext cx="0" cy="95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990" name="Rectangle 6"/>
          <p:cNvSpPr>
            <a:spLocks noChangeArrowheads="1"/>
          </p:cNvSpPr>
          <p:nvPr/>
        </p:nvSpPr>
        <p:spPr bwMode="auto">
          <a:xfrm>
            <a:off x="3073400" y="3584575"/>
            <a:ext cx="1382713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latin typeface="Arial" charset="0"/>
              </a:rPr>
              <a:t>Move Word</a:t>
            </a:r>
          </a:p>
        </p:txBody>
      </p:sp>
      <p:sp>
        <p:nvSpPr>
          <p:cNvPr id="297995" name="Rectangle 11"/>
          <p:cNvSpPr>
            <a:spLocks noChangeArrowheads="1"/>
          </p:cNvSpPr>
          <p:nvPr/>
        </p:nvSpPr>
        <p:spPr bwMode="auto">
          <a:xfrm>
            <a:off x="2822575" y="1892300"/>
            <a:ext cx="1920875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latin typeface="Arial" charset="0"/>
              </a:rPr>
              <a:t>Start Transfer</a:t>
            </a: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4851109" y="5505069"/>
            <a:ext cx="2708898" cy="776175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91440" tIns="91440" rIns="91440" bIns="91440">
            <a:spAutoFit/>
          </a:bodyPr>
          <a:lstStyle/>
          <a:p>
            <a:pPr algn="ctr"/>
            <a:r>
              <a:rPr lang="en-US" sz="1600" b="0" i="1" dirty="0" smtClean="0">
                <a:latin typeface="Arial" pitchFamily="34" charset="0"/>
                <a:cs typeface="Arial" pitchFamily="34" charset="0"/>
              </a:rPr>
              <a:t>DMA can be configured to re-initialize at the end of the transfer (continuous mode)</a:t>
            </a:r>
            <a:endParaRPr lang="en-US" sz="1600" b="0" i="1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61" name="Arc 33"/>
          <p:cNvSpPr>
            <a:spLocks/>
          </p:cNvSpPr>
          <p:nvPr/>
        </p:nvSpPr>
        <p:spPr bwMode="auto">
          <a:xfrm flipH="1" flipV="1">
            <a:off x="4916488" y="1630363"/>
            <a:ext cx="431800" cy="1344612"/>
          </a:xfrm>
          <a:custGeom>
            <a:avLst/>
            <a:gdLst>
              <a:gd name="G0" fmla="+- 917 0 0"/>
              <a:gd name="G1" fmla="+- 21600 0 0"/>
              <a:gd name="G2" fmla="+- 21600 0 0"/>
              <a:gd name="T0" fmla="*/ 0 w 22517"/>
              <a:gd name="T1" fmla="*/ 19 h 43200"/>
              <a:gd name="T2" fmla="*/ 267 w 22517"/>
              <a:gd name="T3" fmla="*/ 43190 h 43200"/>
              <a:gd name="T4" fmla="*/ 917 w 2251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517" h="43200" fill="none" extrusionOk="0">
                <a:moveTo>
                  <a:pt x="0" y="19"/>
                </a:moveTo>
                <a:cubicBezTo>
                  <a:pt x="305" y="6"/>
                  <a:pt x="611" y="-1"/>
                  <a:pt x="917" y="0"/>
                </a:cubicBezTo>
                <a:cubicBezTo>
                  <a:pt x="12846" y="0"/>
                  <a:pt x="22517" y="9670"/>
                  <a:pt x="22517" y="21600"/>
                </a:cubicBezTo>
                <a:cubicBezTo>
                  <a:pt x="22517" y="33529"/>
                  <a:pt x="12846" y="43200"/>
                  <a:pt x="917" y="43200"/>
                </a:cubicBezTo>
                <a:cubicBezTo>
                  <a:pt x="700" y="43200"/>
                  <a:pt x="483" y="43196"/>
                  <a:pt x="266" y="43190"/>
                </a:cubicBezTo>
              </a:path>
              <a:path w="22517" h="43200" stroke="0" extrusionOk="0">
                <a:moveTo>
                  <a:pt x="0" y="19"/>
                </a:moveTo>
                <a:cubicBezTo>
                  <a:pt x="305" y="6"/>
                  <a:pt x="611" y="-1"/>
                  <a:pt x="917" y="0"/>
                </a:cubicBezTo>
                <a:cubicBezTo>
                  <a:pt x="12846" y="0"/>
                  <a:pt x="22517" y="9670"/>
                  <a:pt x="22517" y="21600"/>
                </a:cubicBezTo>
                <a:cubicBezTo>
                  <a:pt x="22517" y="33529"/>
                  <a:pt x="12846" y="43200"/>
                  <a:pt x="917" y="43200"/>
                </a:cubicBezTo>
                <a:cubicBezTo>
                  <a:pt x="700" y="43200"/>
                  <a:pt x="483" y="43196"/>
                  <a:pt x="266" y="43190"/>
                </a:cubicBezTo>
                <a:lnTo>
                  <a:pt x="917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Address Control Registers</a:t>
            </a:r>
          </a:p>
        </p:txBody>
      </p:sp>
      <p:grpSp>
        <p:nvGrpSpPr>
          <p:cNvPr id="304138" name="Group 10"/>
          <p:cNvGrpSpPr>
            <a:grpSpLocks/>
          </p:cNvGrpSpPr>
          <p:nvPr/>
        </p:nvGrpSpPr>
        <p:grpSpPr bwMode="auto">
          <a:xfrm>
            <a:off x="5360988" y="1438275"/>
            <a:ext cx="2955925" cy="346075"/>
            <a:chOff x="3703" y="636"/>
            <a:chExt cx="1862" cy="218"/>
          </a:xfrm>
        </p:grpSpPr>
        <p:sp>
          <p:nvSpPr>
            <p:cNvPr id="304132" name="Rectangle 4"/>
            <p:cNvSpPr>
              <a:spLocks noChangeArrowheads="1"/>
            </p:cNvSpPr>
            <p:nvPr/>
          </p:nvSpPr>
          <p:spPr bwMode="auto">
            <a:xfrm>
              <a:off x="3703" y="636"/>
              <a:ext cx="1862" cy="21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04133" name="Text Box 5"/>
            <p:cNvSpPr txBox="1">
              <a:spLocks noChangeArrowheads="1"/>
            </p:cNvSpPr>
            <p:nvPr/>
          </p:nvSpPr>
          <p:spPr bwMode="auto">
            <a:xfrm>
              <a:off x="4179" y="642"/>
              <a:ext cx="999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Arial" charset="0"/>
                </a:rPr>
                <a:t>SRC_ADDR</a:t>
              </a:r>
            </a:p>
          </p:txBody>
        </p:sp>
      </p:grpSp>
      <p:grpSp>
        <p:nvGrpSpPr>
          <p:cNvPr id="304137" name="Group 9"/>
          <p:cNvGrpSpPr>
            <a:grpSpLocks/>
          </p:cNvGrpSpPr>
          <p:nvPr/>
        </p:nvGrpSpPr>
        <p:grpSpPr bwMode="auto">
          <a:xfrm>
            <a:off x="5360988" y="2782888"/>
            <a:ext cx="2955925" cy="346075"/>
            <a:chOff x="2275" y="2668"/>
            <a:chExt cx="1862" cy="218"/>
          </a:xfrm>
        </p:grpSpPr>
        <p:sp>
          <p:nvSpPr>
            <p:cNvPr id="304136" name="Rectangle 8"/>
            <p:cNvSpPr>
              <a:spLocks noChangeArrowheads="1"/>
            </p:cNvSpPr>
            <p:nvPr/>
          </p:nvSpPr>
          <p:spPr bwMode="auto">
            <a:xfrm>
              <a:off x="2275" y="2668"/>
              <a:ext cx="1862" cy="21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04134" name="Text Box 6"/>
            <p:cNvSpPr txBox="1">
              <a:spLocks noChangeArrowheads="1"/>
            </p:cNvSpPr>
            <p:nvPr/>
          </p:nvSpPr>
          <p:spPr bwMode="auto">
            <a:xfrm>
              <a:off x="2308" y="2668"/>
              <a:ext cx="1809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Arial" charset="0"/>
                </a:rPr>
                <a:t>SRC_ADDR_SHADOW</a:t>
              </a:r>
            </a:p>
          </p:txBody>
        </p:sp>
      </p:grpSp>
      <p:grpSp>
        <p:nvGrpSpPr>
          <p:cNvPr id="304139" name="Group 11"/>
          <p:cNvGrpSpPr>
            <a:grpSpLocks/>
          </p:cNvGrpSpPr>
          <p:nvPr/>
        </p:nvGrpSpPr>
        <p:grpSpPr bwMode="auto">
          <a:xfrm>
            <a:off x="5360988" y="1898650"/>
            <a:ext cx="2955925" cy="346075"/>
            <a:chOff x="3703" y="636"/>
            <a:chExt cx="1862" cy="218"/>
          </a:xfrm>
        </p:grpSpPr>
        <p:sp>
          <p:nvSpPr>
            <p:cNvPr id="304140" name="Rectangle 12"/>
            <p:cNvSpPr>
              <a:spLocks noChangeArrowheads="1"/>
            </p:cNvSpPr>
            <p:nvPr/>
          </p:nvSpPr>
          <p:spPr bwMode="auto">
            <a:xfrm>
              <a:off x="3703" y="636"/>
              <a:ext cx="1862" cy="21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04141" name="Text Box 13"/>
            <p:cNvSpPr txBox="1">
              <a:spLocks noChangeArrowheads="1"/>
            </p:cNvSpPr>
            <p:nvPr/>
          </p:nvSpPr>
          <p:spPr bwMode="auto">
            <a:xfrm>
              <a:off x="4188" y="642"/>
              <a:ext cx="981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Arial" charset="0"/>
                </a:rPr>
                <a:t>DST_ADDR</a:t>
              </a:r>
            </a:p>
          </p:txBody>
        </p:sp>
      </p:grpSp>
      <p:grpSp>
        <p:nvGrpSpPr>
          <p:cNvPr id="304142" name="Group 14"/>
          <p:cNvGrpSpPr>
            <a:grpSpLocks/>
          </p:cNvGrpSpPr>
          <p:nvPr/>
        </p:nvGrpSpPr>
        <p:grpSpPr bwMode="auto">
          <a:xfrm>
            <a:off x="5360988" y="3243263"/>
            <a:ext cx="2955925" cy="346075"/>
            <a:chOff x="2275" y="2668"/>
            <a:chExt cx="1862" cy="218"/>
          </a:xfrm>
        </p:grpSpPr>
        <p:sp>
          <p:nvSpPr>
            <p:cNvPr id="304143" name="Rectangle 15"/>
            <p:cNvSpPr>
              <a:spLocks noChangeArrowheads="1"/>
            </p:cNvSpPr>
            <p:nvPr/>
          </p:nvSpPr>
          <p:spPr bwMode="auto">
            <a:xfrm>
              <a:off x="2275" y="2668"/>
              <a:ext cx="1862" cy="21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04144" name="Text Box 16"/>
            <p:cNvSpPr txBox="1">
              <a:spLocks noChangeArrowheads="1"/>
            </p:cNvSpPr>
            <p:nvPr/>
          </p:nvSpPr>
          <p:spPr bwMode="auto">
            <a:xfrm>
              <a:off x="2317" y="2668"/>
              <a:ext cx="1791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Arial" charset="0"/>
                </a:rPr>
                <a:t>DST_ADDR_SHADOW</a:t>
              </a:r>
            </a:p>
          </p:txBody>
        </p:sp>
      </p:grpSp>
      <p:grpSp>
        <p:nvGrpSpPr>
          <p:cNvPr id="304145" name="Group 17"/>
          <p:cNvGrpSpPr>
            <a:grpSpLocks/>
          </p:cNvGrpSpPr>
          <p:nvPr/>
        </p:nvGrpSpPr>
        <p:grpSpPr bwMode="auto">
          <a:xfrm>
            <a:off x="5360988" y="4048125"/>
            <a:ext cx="2955925" cy="346075"/>
            <a:chOff x="3703" y="636"/>
            <a:chExt cx="1862" cy="218"/>
          </a:xfrm>
        </p:grpSpPr>
        <p:sp>
          <p:nvSpPr>
            <p:cNvPr id="304146" name="Rectangle 18"/>
            <p:cNvSpPr>
              <a:spLocks noChangeArrowheads="1"/>
            </p:cNvSpPr>
            <p:nvPr/>
          </p:nvSpPr>
          <p:spPr bwMode="auto">
            <a:xfrm>
              <a:off x="3703" y="636"/>
              <a:ext cx="1862" cy="21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04147" name="Text Box 19"/>
            <p:cNvSpPr txBox="1">
              <a:spLocks noChangeArrowheads="1"/>
            </p:cNvSpPr>
            <p:nvPr/>
          </p:nvSpPr>
          <p:spPr bwMode="auto">
            <a:xfrm>
              <a:off x="3883" y="642"/>
              <a:ext cx="1596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Arial" charset="0"/>
                </a:rPr>
                <a:t>SRC_BURST_STEP</a:t>
              </a:r>
            </a:p>
          </p:txBody>
        </p:sp>
      </p:grpSp>
      <p:grpSp>
        <p:nvGrpSpPr>
          <p:cNvPr id="304148" name="Group 20"/>
          <p:cNvGrpSpPr>
            <a:grpSpLocks/>
          </p:cNvGrpSpPr>
          <p:nvPr/>
        </p:nvGrpSpPr>
        <p:grpSpPr bwMode="auto">
          <a:xfrm>
            <a:off x="5330825" y="5240338"/>
            <a:ext cx="3043238" cy="346075"/>
            <a:chOff x="2256" y="2668"/>
            <a:chExt cx="1917" cy="218"/>
          </a:xfrm>
        </p:grpSpPr>
        <p:sp>
          <p:nvSpPr>
            <p:cNvPr id="304149" name="Rectangle 21"/>
            <p:cNvSpPr>
              <a:spLocks noChangeArrowheads="1"/>
            </p:cNvSpPr>
            <p:nvPr/>
          </p:nvSpPr>
          <p:spPr bwMode="auto">
            <a:xfrm>
              <a:off x="2275" y="2668"/>
              <a:ext cx="1862" cy="21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04150" name="Text Box 22"/>
            <p:cNvSpPr txBox="1">
              <a:spLocks noChangeArrowheads="1"/>
            </p:cNvSpPr>
            <p:nvPr/>
          </p:nvSpPr>
          <p:spPr bwMode="auto">
            <a:xfrm>
              <a:off x="2256" y="2668"/>
              <a:ext cx="1917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Arial" charset="0"/>
                </a:rPr>
                <a:t>SRC_TRANSFER_STEP</a:t>
              </a:r>
            </a:p>
          </p:txBody>
        </p:sp>
      </p:grpSp>
      <p:grpSp>
        <p:nvGrpSpPr>
          <p:cNvPr id="304151" name="Group 23"/>
          <p:cNvGrpSpPr>
            <a:grpSpLocks/>
          </p:cNvGrpSpPr>
          <p:nvPr/>
        </p:nvGrpSpPr>
        <p:grpSpPr bwMode="auto">
          <a:xfrm>
            <a:off x="5360988" y="4508500"/>
            <a:ext cx="2955925" cy="346075"/>
            <a:chOff x="3703" y="636"/>
            <a:chExt cx="1862" cy="218"/>
          </a:xfrm>
        </p:grpSpPr>
        <p:sp>
          <p:nvSpPr>
            <p:cNvPr id="304152" name="Rectangle 24"/>
            <p:cNvSpPr>
              <a:spLocks noChangeArrowheads="1"/>
            </p:cNvSpPr>
            <p:nvPr/>
          </p:nvSpPr>
          <p:spPr bwMode="auto">
            <a:xfrm>
              <a:off x="3703" y="636"/>
              <a:ext cx="1862" cy="21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04153" name="Text Box 25"/>
            <p:cNvSpPr txBox="1">
              <a:spLocks noChangeArrowheads="1"/>
            </p:cNvSpPr>
            <p:nvPr/>
          </p:nvSpPr>
          <p:spPr bwMode="auto">
            <a:xfrm>
              <a:off x="3892" y="642"/>
              <a:ext cx="1578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Arial" charset="0"/>
                </a:rPr>
                <a:t>DST_BURST_STEP</a:t>
              </a:r>
            </a:p>
          </p:txBody>
        </p:sp>
      </p:grpSp>
      <p:grpSp>
        <p:nvGrpSpPr>
          <p:cNvPr id="304154" name="Group 26"/>
          <p:cNvGrpSpPr>
            <a:grpSpLocks/>
          </p:cNvGrpSpPr>
          <p:nvPr/>
        </p:nvGrpSpPr>
        <p:grpSpPr bwMode="auto">
          <a:xfrm>
            <a:off x="5343525" y="5700713"/>
            <a:ext cx="3014663" cy="346075"/>
            <a:chOff x="2264" y="2668"/>
            <a:chExt cx="1899" cy="218"/>
          </a:xfrm>
        </p:grpSpPr>
        <p:sp>
          <p:nvSpPr>
            <p:cNvPr id="304155" name="Rectangle 27"/>
            <p:cNvSpPr>
              <a:spLocks noChangeArrowheads="1"/>
            </p:cNvSpPr>
            <p:nvPr/>
          </p:nvSpPr>
          <p:spPr bwMode="auto">
            <a:xfrm>
              <a:off x="2275" y="2668"/>
              <a:ext cx="1862" cy="21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04156" name="Text Box 28"/>
            <p:cNvSpPr txBox="1">
              <a:spLocks noChangeArrowheads="1"/>
            </p:cNvSpPr>
            <p:nvPr/>
          </p:nvSpPr>
          <p:spPr bwMode="auto">
            <a:xfrm>
              <a:off x="2264" y="2668"/>
              <a:ext cx="1899" cy="21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Arial" charset="0"/>
                </a:rPr>
                <a:t>DST_TRANSFER_STEP</a:t>
              </a:r>
            </a:p>
          </p:txBody>
        </p:sp>
      </p:grpSp>
      <p:sp>
        <p:nvSpPr>
          <p:cNvPr id="304157" name="Text Box 29"/>
          <p:cNvSpPr txBox="1">
            <a:spLocks noChangeArrowheads="1"/>
          </p:cNvSpPr>
          <p:nvPr/>
        </p:nvSpPr>
        <p:spPr bwMode="auto">
          <a:xfrm>
            <a:off x="593725" y="1679575"/>
            <a:ext cx="211137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latin typeface="Arial" charset="0"/>
              </a:rPr>
              <a:t>Active pointers</a:t>
            </a:r>
          </a:p>
        </p:txBody>
      </p:sp>
      <p:sp>
        <p:nvSpPr>
          <p:cNvPr id="304158" name="Text Box 30"/>
          <p:cNvSpPr txBox="1">
            <a:spLocks noChangeArrowheads="1"/>
          </p:cNvSpPr>
          <p:nvPr/>
        </p:nvSpPr>
        <p:spPr bwMode="auto">
          <a:xfrm>
            <a:off x="576263" y="2744788"/>
            <a:ext cx="3649662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latin typeface="Arial" charset="0"/>
              </a:rPr>
              <a:t>Pointer shadow registers copied to active pointers at start of transfer</a:t>
            </a:r>
          </a:p>
        </p:txBody>
      </p:sp>
      <p:sp>
        <p:nvSpPr>
          <p:cNvPr id="304165" name="Text Box 37"/>
          <p:cNvSpPr txBox="1">
            <a:spLocks noChangeArrowheads="1"/>
          </p:cNvSpPr>
          <p:nvPr/>
        </p:nvSpPr>
        <p:spPr bwMode="auto">
          <a:xfrm>
            <a:off x="576263" y="4157663"/>
            <a:ext cx="3951287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latin typeface="Arial" charset="0"/>
              </a:rPr>
              <a:t>Signed value added to active pointer after each word</a:t>
            </a:r>
          </a:p>
        </p:txBody>
      </p:sp>
      <p:sp>
        <p:nvSpPr>
          <p:cNvPr id="304167" name="Text Box 39"/>
          <p:cNvSpPr txBox="1">
            <a:spLocks noChangeArrowheads="1"/>
          </p:cNvSpPr>
          <p:nvPr/>
        </p:nvSpPr>
        <p:spPr bwMode="auto">
          <a:xfrm>
            <a:off x="576263" y="5349875"/>
            <a:ext cx="3951287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latin typeface="Arial" charset="0"/>
              </a:rPr>
              <a:t>Signed value added to active pointer after each burst</a:t>
            </a:r>
          </a:p>
        </p:txBody>
      </p:sp>
      <p:sp>
        <p:nvSpPr>
          <p:cNvPr id="304170" name="Arc 42"/>
          <p:cNvSpPr>
            <a:spLocks/>
          </p:cNvSpPr>
          <p:nvPr/>
        </p:nvSpPr>
        <p:spPr bwMode="auto">
          <a:xfrm flipH="1" flipV="1">
            <a:off x="4916488" y="2052638"/>
            <a:ext cx="431800" cy="1344612"/>
          </a:xfrm>
          <a:custGeom>
            <a:avLst/>
            <a:gdLst>
              <a:gd name="G0" fmla="+- 917 0 0"/>
              <a:gd name="G1" fmla="+- 21600 0 0"/>
              <a:gd name="G2" fmla="+- 21600 0 0"/>
              <a:gd name="T0" fmla="*/ 0 w 22517"/>
              <a:gd name="T1" fmla="*/ 19 h 43200"/>
              <a:gd name="T2" fmla="*/ 267 w 22517"/>
              <a:gd name="T3" fmla="*/ 43190 h 43200"/>
              <a:gd name="T4" fmla="*/ 917 w 2251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517" h="43200" fill="none" extrusionOk="0">
                <a:moveTo>
                  <a:pt x="0" y="19"/>
                </a:moveTo>
                <a:cubicBezTo>
                  <a:pt x="305" y="6"/>
                  <a:pt x="611" y="-1"/>
                  <a:pt x="917" y="0"/>
                </a:cubicBezTo>
                <a:cubicBezTo>
                  <a:pt x="12846" y="0"/>
                  <a:pt x="22517" y="9670"/>
                  <a:pt x="22517" y="21600"/>
                </a:cubicBezTo>
                <a:cubicBezTo>
                  <a:pt x="22517" y="33529"/>
                  <a:pt x="12846" y="43200"/>
                  <a:pt x="917" y="43200"/>
                </a:cubicBezTo>
                <a:cubicBezTo>
                  <a:pt x="700" y="43200"/>
                  <a:pt x="483" y="43196"/>
                  <a:pt x="266" y="43190"/>
                </a:cubicBezTo>
              </a:path>
              <a:path w="22517" h="43200" stroke="0" extrusionOk="0">
                <a:moveTo>
                  <a:pt x="0" y="19"/>
                </a:moveTo>
                <a:cubicBezTo>
                  <a:pt x="305" y="6"/>
                  <a:pt x="611" y="-1"/>
                  <a:pt x="917" y="0"/>
                </a:cubicBezTo>
                <a:cubicBezTo>
                  <a:pt x="12846" y="0"/>
                  <a:pt x="22517" y="9670"/>
                  <a:pt x="22517" y="21600"/>
                </a:cubicBezTo>
                <a:cubicBezTo>
                  <a:pt x="22517" y="33529"/>
                  <a:pt x="12846" y="43200"/>
                  <a:pt x="917" y="43200"/>
                </a:cubicBezTo>
                <a:cubicBezTo>
                  <a:pt x="700" y="43200"/>
                  <a:pt x="483" y="43196"/>
                  <a:pt x="266" y="43190"/>
                </a:cubicBezTo>
                <a:lnTo>
                  <a:pt x="917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04171" name="Line 43"/>
          <p:cNvSpPr>
            <a:spLocks noChangeShapeType="1"/>
          </p:cNvSpPr>
          <p:nvPr/>
        </p:nvSpPr>
        <p:spPr bwMode="auto">
          <a:xfrm>
            <a:off x="5357813" y="1141413"/>
            <a:ext cx="29575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04172" name="Text Box 44"/>
          <p:cNvSpPr txBox="1">
            <a:spLocks noChangeArrowheads="1"/>
          </p:cNvSpPr>
          <p:nvPr/>
        </p:nvSpPr>
        <p:spPr bwMode="auto">
          <a:xfrm>
            <a:off x="6638925" y="971550"/>
            <a:ext cx="466725" cy="336550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Arial" charset="0"/>
              </a:rPr>
              <a:t>32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Simplified State Machine Example</a:t>
            </a:r>
          </a:p>
        </p:txBody>
      </p:sp>
      <p:sp>
        <p:nvSpPr>
          <p:cNvPr id="299013" name="Rectangle 5"/>
          <p:cNvSpPr>
            <a:spLocks noChangeArrowheads="1"/>
          </p:cNvSpPr>
          <p:nvPr/>
        </p:nvSpPr>
        <p:spPr bwMode="auto">
          <a:xfrm>
            <a:off x="3938588" y="1711325"/>
            <a:ext cx="4876800" cy="4191000"/>
          </a:xfrm>
          <a:prstGeom prst="rect">
            <a:avLst/>
          </a:prstGeom>
          <a:solidFill>
            <a:schemeClr val="accent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9014" name="Rectangle 6"/>
          <p:cNvSpPr>
            <a:spLocks noChangeArrowheads="1"/>
          </p:cNvSpPr>
          <p:nvPr/>
        </p:nvSpPr>
        <p:spPr bwMode="auto">
          <a:xfrm>
            <a:off x="4090988" y="2701925"/>
            <a:ext cx="4419600" cy="1905000"/>
          </a:xfrm>
          <a:prstGeom prst="rect">
            <a:avLst/>
          </a:prstGeom>
          <a:solidFill>
            <a:schemeClr val="accent4"/>
          </a:solidFill>
          <a:ln w="6350" algn="ctr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9016" name="Text Box 8"/>
          <p:cNvSpPr txBox="1">
            <a:spLocks noChangeArrowheads="1"/>
          </p:cNvSpPr>
          <p:nvPr/>
        </p:nvSpPr>
        <p:spPr bwMode="auto">
          <a:xfrm>
            <a:off x="369888" y="1117600"/>
            <a:ext cx="2286000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2000" dirty="0">
                <a:latin typeface="Arial" charset="0"/>
              </a:rPr>
              <a:t>3 words/burst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2000" dirty="0">
                <a:latin typeface="Arial" charset="0"/>
              </a:rPr>
              <a:t>2 bursts/transfer</a:t>
            </a:r>
          </a:p>
        </p:txBody>
      </p:sp>
      <p:sp>
        <p:nvSpPr>
          <p:cNvPr id="299017" name="Rectangle 9"/>
          <p:cNvSpPr>
            <a:spLocks noChangeArrowheads="1"/>
          </p:cNvSpPr>
          <p:nvPr/>
        </p:nvSpPr>
        <p:spPr bwMode="auto">
          <a:xfrm>
            <a:off x="4319588" y="2854325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Read/Write Data</a:t>
            </a:r>
          </a:p>
        </p:txBody>
      </p:sp>
      <p:sp>
        <p:nvSpPr>
          <p:cNvPr id="299018" name="Rectangle 10"/>
          <p:cNvSpPr>
            <a:spLocks noChangeArrowheads="1"/>
          </p:cNvSpPr>
          <p:nvPr/>
        </p:nvSpPr>
        <p:spPr bwMode="auto">
          <a:xfrm>
            <a:off x="6529388" y="3616325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Add Burst Step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to Address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Pointer</a:t>
            </a:r>
          </a:p>
        </p:txBody>
      </p:sp>
      <p:sp>
        <p:nvSpPr>
          <p:cNvPr id="299020" name="Rectangle 12"/>
          <p:cNvSpPr>
            <a:spLocks noChangeArrowheads="1"/>
          </p:cNvSpPr>
          <p:nvPr/>
        </p:nvSpPr>
        <p:spPr bwMode="auto">
          <a:xfrm>
            <a:off x="6529388" y="4911725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Add Transfer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Step to Address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Pointer</a:t>
            </a:r>
          </a:p>
        </p:txBody>
      </p:sp>
      <p:sp>
        <p:nvSpPr>
          <p:cNvPr id="299021" name="AutoShape 13"/>
          <p:cNvSpPr>
            <a:spLocks noChangeArrowheads="1"/>
          </p:cNvSpPr>
          <p:nvPr/>
        </p:nvSpPr>
        <p:spPr bwMode="auto">
          <a:xfrm>
            <a:off x="4167188" y="3540125"/>
            <a:ext cx="1981200" cy="914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Moved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“Burst Size”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Words?</a:t>
            </a:r>
          </a:p>
        </p:txBody>
      </p:sp>
      <p:sp>
        <p:nvSpPr>
          <p:cNvPr id="299022" name="AutoShape 14"/>
          <p:cNvSpPr>
            <a:spLocks noChangeArrowheads="1"/>
          </p:cNvSpPr>
          <p:nvPr/>
        </p:nvSpPr>
        <p:spPr bwMode="auto">
          <a:xfrm>
            <a:off x="4167188" y="4835525"/>
            <a:ext cx="1981200" cy="914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Moved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“Transfer Size”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Bursts?</a:t>
            </a:r>
          </a:p>
        </p:txBody>
      </p:sp>
      <p:sp>
        <p:nvSpPr>
          <p:cNvPr id="299023" name="Line 15"/>
          <p:cNvSpPr>
            <a:spLocks noChangeShapeType="1"/>
          </p:cNvSpPr>
          <p:nvPr/>
        </p:nvSpPr>
        <p:spPr bwMode="auto">
          <a:xfrm>
            <a:off x="5157788" y="3159125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24" name="Line 16"/>
          <p:cNvSpPr>
            <a:spLocks noChangeShapeType="1"/>
          </p:cNvSpPr>
          <p:nvPr/>
        </p:nvSpPr>
        <p:spPr bwMode="auto">
          <a:xfrm>
            <a:off x="5157788" y="4459288"/>
            <a:ext cx="0" cy="376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26" name="Line 18"/>
          <p:cNvSpPr>
            <a:spLocks noChangeShapeType="1"/>
          </p:cNvSpPr>
          <p:nvPr/>
        </p:nvSpPr>
        <p:spPr bwMode="auto">
          <a:xfrm>
            <a:off x="5157788" y="2473325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27" name="Line 19"/>
          <p:cNvSpPr>
            <a:spLocks noChangeShapeType="1"/>
          </p:cNvSpPr>
          <p:nvPr/>
        </p:nvSpPr>
        <p:spPr bwMode="auto">
          <a:xfrm>
            <a:off x="6148388" y="39973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28" name="Line 20"/>
          <p:cNvSpPr>
            <a:spLocks noChangeShapeType="1"/>
          </p:cNvSpPr>
          <p:nvPr/>
        </p:nvSpPr>
        <p:spPr bwMode="auto">
          <a:xfrm>
            <a:off x="6148388" y="5292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29" name="Line 21"/>
          <p:cNvSpPr>
            <a:spLocks noChangeShapeType="1"/>
          </p:cNvSpPr>
          <p:nvPr/>
        </p:nvSpPr>
        <p:spPr bwMode="auto">
          <a:xfrm>
            <a:off x="8053388" y="5292725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30" name="Line 22"/>
          <p:cNvSpPr>
            <a:spLocks noChangeShapeType="1"/>
          </p:cNvSpPr>
          <p:nvPr/>
        </p:nvSpPr>
        <p:spPr bwMode="auto">
          <a:xfrm flipV="1">
            <a:off x="8358188" y="3006725"/>
            <a:ext cx="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31" name="Line 23"/>
          <p:cNvSpPr>
            <a:spLocks noChangeShapeType="1"/>
          </p:cNvSpPr>
          <p:nvPr/>
        </p:nvSpPr>
        <p:spPr bwMode="auto">
          <a:xfrm flipH="1">
            <a:off x="5995988" y="3006725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32" name="Line 24"/>
          <p:cNvSpPr>
            <a:spLocks noChangeShapeType="1"/>
          </p:cNvSpPr>
          <p:nvPr/>
        </p:nvSpPr>
        <p:spPr bwMode="auto">
          <a:xfrm>
            <a:off x="8053388" y="3997325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33" name="Text Box 25"/>
          <p:cNvSpPr txBox="1">
            <a:spLocks noChangeArrowheads="1"/>
          </p:cNvSpPr>
          <p:nvPr/>
        </p:nvSpPr>
        <p:spPr bwMode="auto">
          <a:xfrm>
            <a:off x="4776788" y="5656490"/>
            <a:ext cx="303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Y</a:t>
            </a:r>
          </a:p>
        </p:txBody>
      </p:sp>
      <p:sp>
        <p:nvSpPr>
          <p:cNvPr id="299034" name="Text Box 26"/>
          <p:cNvSpPr txBox="1">
            <a:spLocks noChangeArrowheads="1"/>
          </p:cNvSpPr>
          <p:nvPr/>
        </p:nvSpPr>
        <p:spPr bwMode="auto">
          <a:xfrm>
            <a:off x="4776788" y="4378325"/>
            <a:ext cx="303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Y</a:t>
            </a:r>
          </a:p>
        </p:txBody>
      </p:sp>
      <p:sp>
        <p:nvSpPr>
          <p:cNvPr id="299035" name="Text Box 27"/>
          <p:cNvSpPr txBox="1">
            <a:spLocks noChangeArrowheads="1"/>
          </p:cNvSpPr>
          <p:nvPr/>
        </p:nvSpPr>
        <p:spPr bwMode="auto">
          <a:xfrm>
            <a:off x="6072188" y="3687763"/>
            <a:ext cx="312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N</a:t>
            </a:r>
          </a:p>
        </p:txBody>
      </p:sp>
      <p:sp>
        <p:nvSpPr>
          <p:cNvPr id="299036" name="Text Box 28"/>
          <p:cNvSpPr txBox="1">
            <a:spLocks noChangeArrowheads="1"/>
          </p:cNvSpPr>
          <p:nvPr/>
        </p:nvSpPr>
        <p:spPr bwMode="auto">
          <a:xfrm>
            <a:off x="6072188" y="4983163"/>
            <a:ext cx="312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N</a:t>
            </a:r>
          </a:p>
        </p:txBody>
      </p:sp>
      <p:sp>
        <p:nvSpPr>
          <p:cNvPr id="299041" name="Line 33"/>
          <p:cNvSpPr>
            <a:spLocks noChangeShapeType="1"/>
          </p:cNvSpPr>
          <p:nvPr/>
        </p:nvSpPr>
        <p:spPr bwMode="auto">
          <a:xfrm flipH="1">
            <a:off x="5995988" y="2168525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42" name="Line 34"/>
          <p:cNvSpPr>
            <a:spLocks noChangeShapeType="1"/>
          </p:cNvSpPr>
          <p:nvPr/>
        </p:nvSpPr>
        <p:spPr bwMode="auto">
          <a:xfrm flipV="1">
            <a:off x="8662988" y="2168525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43" name="Rectangle 35"/>
          <p:cNvSpPr>
            <a:spLocks noChangeArrowheads="1"/>
          </p:cNvSpPr>
          <p:nvPr/>
        </p:nvSpPr>
        <p:spPr bwMode="auto">
          <a:xfrm>
            <a:off x="4319588" y="1863725"/>
            <a:ext cx="1676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Wait for event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 to start/continue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 transfer</a:t>
            </a:r>
          </a:p>
        </p:txBody>
      </p:sp>
      <p:sp>
        <p:nvSpPr>
          <p:cNvPr id="299045" name="Line 37"/>
          <p:cNvSpPr>
            <a:spLocks noChangeShapeType="1"/>
          </p:cNvSpPr>
          <p:nvPr/>
        </p:nvSpPr>
        <p:spPr bwMode="auto">
          <a:xfrm>
            <a:off x="5157788" y="1482725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99046" name="Rectangle 38"/>
          <p:cNvSpPr>
            <a:spLocks noChangeArrowheads="1"/>
          </p:cNvSpPr>
          <p:nvPr/>
        </p:nvSpPr>
        <p:spPr bwMode="auto">
          <a:xfrm>
            <a:off x="4319588" y="1157288"/>
            <a:ext cx="1676400" cy="3254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Start Transfer</a:t>
            </a:r>
          </a:p>
        </p:txBody>
      </p:sp>
      <p:sp>
        <p:nvSpPr>
          <p:cNvPr id="299047" name="Rectangle 39"/>
          <p:cNvSpPr>
            <a:spLocks noChangeArrowheads="1"/>
          </p:cNvSpPr>
          <p:nvPr/>
        </p:nvSpPr>
        <p:spPr bwMode="auto">
          <a:xfrm>
            <a:off x="4319588" y="6283325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End Transfer</a:t>
            </a:r>
          </a:p>
        </p:txBody>
      </p:sp>
      <p:sp>
        <p:nvSpPr>
          <p:cNvPr id="299048" name="Line 40"/>
          <p:cNvSpPr>
            <a:spLocks noChangeShapeType="1"/>
          </p:cNvSpPr>
          <p:nvPr/>
        </p:nvSpPr>
        <p:spPr bwMode="auto">
          <a:xfrm>
            <a:off x="5157788" y="5749925"/>
            <a:ext cx="0" cy="527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990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990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990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mph" presetSubtype="2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mph" presetSubtype="2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mph" presetSubtype="2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emph" presetSubtype="2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" presetClass="emph" presetSubtype="2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1" presetClass="emph" presetSubtype="2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1" presetClass="emph" presetSubtype="2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1" presetClass="emph" presetSubtype="2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mph" presetSubtype="2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2990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990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2990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990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mph" presetSubtype="2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1" presetClass="emph" presetSubtype="2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1" presetClass="emph" presetSubtype="2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500"/>
                            </p:stCondLst>
                            <p:childTnLst>
                              <p:par>
                                <p:cTn id="103" presetID="1" presetClass="emph" presetSubtype="2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500"/>
                            </p:stCondLst>
                            <p:childTnLst>
                              <p:par>
                                <p:cTn id="108" presetID="1" presetClass="emph" presetSubtype="2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1" presetClass="emph" presetSubtype="2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18" presetID="1" presetClass="emph" presetSubtype="2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500"/>
                            </p:stCondLst>
                            <p:childTnLst>
                              <p:par>
                                <p:cTn id="123" presetID="1" presetClass="emph" presetSubtype="2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8500"/>
                            </p:stCondLst>
                            <p:childTnLst>
                              <p:par>
                                <p:cTn id="12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9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500" fill="hold"/>
                                        <p:tgtEl>
                                          <p:spTgt spid="2990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2990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2990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7" grpId="0" animBg="1"/>
      <p:bldP spid="299017" grpId="1" animBg="1"/>
      <p:bldP spid="299017" grpId="2" animBg="1"/>
      <p:bldP spid="299018" grpId="0" animBg="1"/>
      <p:bldP spid="299018" grpId="1" animBg="1"/>
      <p:bldP spid="299020" grpId="0" animBg="1"/>
      <p:bldP spid="299021" grpId="0" animBg="1"/>
      <p:bldP spid="299021" grpId="1" animBg="1"/>
      <p:bldP spid="299021" grpId="2" animBg="1"/>
      <p:bldP spid="299022" grpId="0" animBg="1"/>
      <p:bldP spid="299043" grpId="0" animBg="1"/>
      <p:bldP spid="29904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DMA Interrupts</a:t>
            </a:r>
          </a:p>
        </p:txBody>
      </p:sp>
      <p:sp>
        <p:nvSpPr>
          <p:cNvPr id="340009" name="Rectangle 41"/>
          <p:cNvSpPr>
            <a:spLocks noGrp="1" noChangeArrowheads="1"/>
          </p:cNvSpPr>
          <p:nvPr>
            <p:ph idx="1"/>
          </p:nvPr>
        </p:nvSpPr>
        <p:spPr>
          <a:xfrm>
            <a:off x="230188" y="2605088"/>
            <a:ext cx="3305175" cy="2063750"/>
          </a:xfrm>
        </p:spPr>
        <p:txBody>
          <a:bodyPr>
            <a:normAutofit fontScale="92500" lnSpcReduction="10000"/>
          </a:bodyPr>
          <a:lstStyle/>
          <a:p>
            <a:pPr marL="284163" indent="-284163"/>
            <a:r>
              <a:rPr lang="en-US" sz="1800" dirty="0"/>
              <a:t>Each DMA channel has its own PIE interrupt</a:t>
            </a:r>
          </a:p>
          <a:p>
            <a:pPr marL="284163" indent="-284163"/>
            <a:r>
              <a:rPr lang="en-US" sz="1800" dirty="0"/>
              <a:t>The mode for each interrupt can be configured individually</a:t>
            </a:r>
          </a:p>
          <a:p>
            <a:pPr marL="284163" indent="-284163"/>
            <a:r>
              <a:rPr lang="en-US" sz="1800" dirty="0"/>
              <a:t>The CHINTMODE bit in the MODE register selects the interrupt mode</a:t>
            </a:r>
          </a:p>
        </p:txBody>
      </p:sp>
      <p:sp>
        <p:nvSpPr>
          <p:cNvPr id="339971" name="Rectangle 3"/>
          <p:cNvSpPr>
            <a:spLocks noChangeArrowheads="1"/>
          </p:cNvSpPr>
          <p:nvPr/>
        </p:nvSpPr>
        <p:spPr bwMode="auto">
          <a:xfrm>
            <a:off x="3933825" y="1708150"/>
            <a:ext cx="4876800" cy="4191000"/>
          </a:xfrm>
          <a:prstGeom prst="rect">
            <a:avLst/>
          </a:prstGeom>
          <a:solidFill>
            <a:schemeClr val="accent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9972" name="Rectangle 4"/>
          <p:cNvSpPr>
            <a:spLocks noChangeArrowheads="1"/>
          </p:cNvSpPr>
          <p:nvPr/>
        </p:nvSpPr>
        <p:spPr bwMode="auto">
          <a:xfrm>
            <a:off x="4086225" y="2698750"/>
            <a:ext cx="4419600" cy="1905000"/>
          </a:xfrm>
          <a:prstGeom prst="rect">
            <a:avLst/>
          </a:prstGeom>
          <a:solidFill>
            <a:schemeClr val="accent4"/>
          </a:solidFill>
          <a:ln w="6350" algn="ctr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9974" name="Rectangle 6"/>
          <p:cNvSpPr>
            <a:spLocks noChangeArrowheads="1"/>
          </p:cNvSpPr>
          <p:nvPr/>
        </p:nvSpPr>
        <p:spPr bwMode="auto">
          <a:xfrm>
            <a:off x="4314825" y="285115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Read/Write Data</a:t>
            </a:r>
          </a:p>
        </p:txBody>
      </p:sp>
      <p:sp>
        <p:nvSpPr>
          <p:cNvPr id="339975" name="Rectangle 7"/>
          <p:cNvSpPr>
            <a:spLocks noChangeArrowheads="1"/>
          </p:cNvSpPr>
          <p:nvPr/>
        </p:nvSpPr>
        <p:spPr bwMode="auto">
          <a:xfrm>
            <a:off x="6524625" y="3613150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Add Burst Step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to Address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Pointer</a:t>
            </a:r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4314825" y="6280150"/>
            <a:ext cx="1676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End Transfer</a:t>
            </a:r>
          </a:p>
        </p:txBody>
      </p:sp>
      <p:sp>
        <p:nvSpPr>
          <p:cNvPr id="339977" name="Rectangle 9"/>
          <p:cNvSpPr>
            <a:spLocks noChangeArrowheads="1"/>
          </p:cNvSpPr>
          <p:nvPr/>
        </p:nvSpPr>
        <p:spPr bwMode="auto">
          <a:xfrm>
            <a:off x="6524625" y="4908550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Add Transfer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Step to Address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Pointer</a:t>
            </a:r>
          </a:p>
        </p:txBody>
      </p:sp>
      <p:sp>
        <p:nvSpPr>
          <p:cNvPr id="339978" name="AutoShape 10"/>
          <p:cNvSpPr>
            <a:spLocks noChangeArrowheads="1"/>
          </p:cNvSpPr>
          <p:nvPr/>
        </p:nvSpPr>
        <p:spPr bwMode="auto">
          <a:xfrm>
            <a:off x="4162425" y="3536950"/>
            <a:ext cx="1981200" cy="914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Moved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“Burst Size”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Words?</a:t>
            </a:r>
          </a:p>
        </p:txBody>
      </p:sp>
      <p:sp>
        <p:nvSpPr>
          <p:cNvPr id="339979" name="AutoShape 11"/>
          <p:cNvSpPr>
            <a:spLocks noChangeArrowheads="1"/>
          </p:cNvSpPr>
          <p:nvPr/>
        </p:nvSpPr>
        <p:spPr bwMode="auto">
          <a:xfrm>
            <a:off x="4162425" y="4832350"/>
            <a:ext cx="1981200" cy="914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Moved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“Transfer Size”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Bursts?</a:t>
            </a:r>
          </a:p>
        </p:txBody>
      </p:sp>
      <p:sp>
        <p:nvSpPr>
          <p:cNvPr id="339980" name="Line 12"/>
          <p:cNvSpPr>
            <a:spLocks noChangeShapeType="1"/>
          </p:cNvSpPr>
          <p:nvPr/>
        </p:nvSpPr>
        <p:spPr bwMode="auto">
          <a:xfrm>
            <a:off x="5153025" y="315595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1" name="Line 13"/>
          <p:cNvSpPr>
            <a:spLocks noChangeShapeType="1"/>
          </p:cNvSpPr>
          <p:nvPr/>
        </p:nvSpPr>
        <p:spPr bwMode="auto">
          <a:xfrm>
            <a:off x="5153025" y="4456113"/>
            <a:ext cx="0" cy="376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2" name="Line 14"/>
          <p:cNvSpPr>
            <a:spLocks noChangeShapeType="1"/>
          </p:cNvSpPr>
          <p:nvPr/>
        </p:nvSpPr>
        <p:spPr bwMode="auto">
          <a:xfrm>
            <a:off x="5153025" y="5746750"/>
            <a:ext cx="0" cy="527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3" name="Line 15"/>
          <p:cNvSpPr>
            <a:spLocks noChangeShapeType="1"/>
          </p:cNvSpPr>
          <p:nvPr/>
        </p:nvSpPr>
        <p:spPr bwMode="auto">
          <a:xfrm>
            <a:off x="5153025" y="247015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4" name="Line 16"/>
          <p:cNvSpPr>
            <a:spLocks noChangeShapeType="1"/>
          </p:cNvSpPr>
          <p:nvPr/>
        </p:nvSpPr>
        <p:spPr bwMode="auto">
          <a:xfrm>
            <a:off x="6143625" y="39941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5" name="Line 17"/>
          <p:cNvSpPr>
            <a:spLocks noChangeShapeType="1"/>
          </p:cNvSpPr>
          <p:nvPr/>
        </p:nvSpPr>
        <p:spPr bwMode="auto">
          <a:xfrm>
            <a:off x="6143625" y="52895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6" name="Line 18"/>
          <p:cNvSpPr>
            <a:spLocks noChangeShapeType="1"/>
          </p:cNvSpPr>
          <p:nvPr/>
        </p:nvSpPr>
        <p:spPr bwMode="auto">
          <a:xfrm>
            <a:off x="8048625" y="528955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7" name="Line 19"/>
          <p:cNvSpPr>
            <a:spLocks noChangeShapeType="1"/>
          </p:cNvSpPr>
          <p:nvPr/>
        </p:nvSpPr>
        <p:spPr bwMode="auto">
          <a:xfrm flipV="1">
            <a:off x="8353425" y="3003550"/>
            <a:ext cx="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8" name="Line 20"/>
          <p:cNvSpPr>
            <a:spLocks noChangeShapeType="1"/>
          </p:cNvSpPr>
          <p:nvPr/>
        </p:nvSpPr>
        <p:spPr bwMode="auto">
          <a:xfrm flipH="1">
            <a:off x="5991225" y="300355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89" name="Line 21"/>
          <p:cNvSpPr>
            <a:spLocks noChangeShapeType="1"/>
          </p:cNvSpPr>
          <p:nvPr/>
        </p:nvSpPr>
        <p:spPr bwMode="auto">
          <a:xfrm>
            <a:off x="8048625" y="399415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90" name="Text Box 22"/>
          <p:cNvSpPr txBox="1">
            <a:spLocks noChangeArrowheads="1"/>
          </p:cNvSpPr>
          <p:nvPr/>
        </p:nvSpPr>
        <p:spPr bwMode="auto">
          <a:xfrm>
            <a:off x="4772025" y="5656490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Y</a:t>
            </a:r>
          </a:p>
        </p:txBody>
      </p:sp>
      <p:sp>
        <p:nvSpPr>
          <p:cNvPr id="339991" name="Text Box 23"/>
          <p:cNvSpPr txBox="1">
            <a:spLocks noChangeArrowheads="1"/>
          </p:cNvSpPr>
          <p:nvPr/>
        </p:nvSpPr>
        <p:spPr bwMode="auto">
          <a:xfrm>
            <a:off x="4772025" y="4375150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Y</a:t>
            </a:r>
          </a:p>
        </p:txBody>
      </p:sp>
      <p:sp>
        <p:nvSpPr>
          <p:cNvPr id="339992" name="Text Box 24"/>
          <p:cNvSpPr txBox="1">
            <a:spLocks noChangeArrowheads="1"/>
          </p:cNvSpPr>
          <p:nvPr/>
        </p:nvSpPr>
        <p:spPr bwMode="auto">
          <a:xfrm>
            <a:off x="6067425" y="36845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N</a:t>
            </a:r>
          </a:p>
        </p:txBody>
      </p:sp>
      <p:sp>
        <p:nvSpPr>
          <p:cNvPr id="339993" name="Text Box 25"/>
          <p:cNvSpPr txBox="1">
            <a:spLocks noChangeArrowheads="1"/>
          </p:cNvSpPr>
          <p:nvPr/>
        </p:nvSpPr>
        <p:spPr bwMode="auto">
          <a:xfrm>
            <a:off x="6067425" y="49799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N</a:t>
            </a:r>
          </a:p>
        </p:txBody>
      </p:sp>
      <p:sp>
        <p:nvSpPr>
          <p:cNvPr id="339994" name="Line 26"/>
          <p:cNvSpPr>
            <a:spLocks noChangeShapeType="1"/>
          </p:cNvSpPr>
          <p:nvPr/>
        </p:nvSpPr>
        <p:spPr bwMode="auto">
          <a:xfrm flipH="1">
            <a:off x="5991225" y="216535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95" name="Line 27"/>
          <p:cNvSpPr>
            <a:spLocks noChangeShapeType="1"/>
          </p:cNvSpPr>
          <p:nvPr/>
        </p:nvSpPr>
        <p:spPr bwMode="auto">
          <a:xfrm flipV="1">
            <a:off x="8658225" y="2165350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96" name="Rectangle 28"/>
          <p:cNvSpPr>
            <a:spLocks noChangeArrowheads="1"/>
          </p:cNvSpPr>
          <p:nvPr/>
        </p:nvSpPr>
        <p:spPr bwMode="auto">
          <a:xfrm>
            <a:off x="4314825" y="1860550"/>
            <a:ext cx="1676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Wait for event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 to start/continue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 transfer</a:t>
            </a:r>
          </a:p>
        </p:txBody>
      </p:sp>
      <p:sp>
        <p:nvSpPr>
          <p:cNvPr id="339997" name="Line 29"/>
          <p:cNvSpPr>
            <a:spLocks noChangeShapeType="1"/>
          </p:cNvSpPr>
          <p:nvPr/>
        </p:nvSpPr>
        <p:spPr bwMode="auto">
          <a:xfrm>
            <a:off x="5153025" y="147955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39998" name="Rectangle 30"/>
          <p:cNvSpPr>
            <a:spLocks noChangeArrowheads="1"/>
          </p:cNvSpPr>
          <p:nvPr/>
        </p:nvSpPr>
        <p:spPr bwMode="auto">
          <a:xfrm>
            <a:off x="4314825" y="1154113"/>
            <a:ext cx="1676400" cy="3254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400" b="0" dirty="0">
                <a:latin typeface="Arial" charset="0"/>
              </a:rPr>
              <a:t>Start Transfer</a:t>
            </a:r>
          </a:p>
        </p:txBody>
      </p:sp>
      <p:sp>
        <p:nvSpPr>
          <p:cNvPr id="339999" name="Line 31"/>
          <p:cNvSpPr>
            <a:spLocks noChangeShapeType="1"/>
          </p:cNvSpPr>
          <p:nvPr/>
        </p:nvSpPr>
        <p:spPr bwMode="auto">
          <a:xfrm flipH="1">
            <a:off x="3111500" y="1582738"/>
            <a:ext cx="203835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arrow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40000" name="Text Box 32"/>
          <p:cNvSpPr txBox="1">
            <a:spLocks noChangeArrowheads="1"/>
          </p:cNvSpPr>
          <p:nvPr/>
        </p:nvSpPr>
        <p:spPr bwMode="auto">
          <a:xfrm>
            <a:off x="1704975" y="1173163"/>
            <a:ext cx="1444625" cy="1069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Arial" charset="0"/>
              </a:rPr>
              <a:t>Mode #1: Interrupt at start of transfer</a:t>
            </a:r>
          </a:p>
        </p:txBody>
      </p:sp>
      <p:sp>
        <p:nvSpPr>
          <p:cNvPr id="340001" name="Line 33"/>
          <p:cNvSpPr>
            <a:spLocks noChangeShapeType="1"/>
          </p:cNvSpPr>
          <p:nvPr/>
        </p:nvSpPr>
        <p:spPr bwMode="auto">
          <a:xfrm flipH="1">
            <a:off x="3098800" y="6022975"/>
            <a:ext cx="203835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arrow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40002" name="Text Box 34"/>
          <p:cNvSpPr txBox="1">
            <a:spLocks noChangeArrowheads="1"/>
          </p:cNvSpPr>
          <p:nvPr/>
        </p:nvSpPr>
        <p:spPr bwMode="auto">
          <a:xfrm>
            <a:off x="1692275" y="5613400"/>
            <a:ext cx="1444625" cy="1069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Arial" charset="0"/>
              </a:rPr>
              <a:t>Mode #2: Interrupt at end of transfer</a:t>
            </a:r>
          </a:p>
        </p:txBody>
      </p:sp>
      <p:sp>
        <p:nvSpPr>
          <p:cNvPr id="340010" name="Rectangle 42"/>
          <p:cNvSpPr>
            <a:spLocks noChangeArrowheads="1"/>
          </p:cNvSpPr>
          <p:nvPr/>
        </p:nvSpPr>
        <p:spPr bwMode="auto">
          <a:xfrm>
            <a:off x="155575" y="2506663"/>
            <a:ext cx="3455988" cy="22669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2"/>
</p:tagLst>
</file>

<file path=ppt/theme/theme1.xml><?xml version="1.0" encoding="utf-8"?>
<a:theme xmlns:a="http://schemas.openxmlformats.org/drawingml/2006/main" name="ttoTheme">
  <a:themeElements>
    <a:clrScheme name="tto standard">
      <a:dk1>
        <a:srgbClr val="000000"/>
      </a:dk1>
      <a:lt1>
        <a:srgbClr val="FFFFFF"/>
      </a:lt1>
      <a:dk2>
        <a:srgbClr val="FF0000"/>
      </a:dk2>
      <a:lt2>
        <a:srgbClr val="FFFFFF"/>
      </a:lt2>
      <a:accent1>
        <a:srgbClr val="F9F9F9"/>
      </a:accent1>
      <a:accent2>
        <a:srgbClr val="DEDEDE"/>
      </a:accent2>
      <a:accent3>
        <a:srgbClr val="C7C7C7"/>
      </a:accent3>
      <a:accent4>
        <a:srgbClr val="6699FF"/>
      </a:accent4>
      <a:accent5>
        <a:srgbClr val="FF0000"/>
      </a:accent5>
      <a:accent6>
        <a:srgbClr val="FFFFFF"/>
      </a:accent6>
      <a:hlink>
        <a:srgbClr val="C7C7C7"/>
      </a:hlink>
      <a:folHlink>
        <a:srgbClr val="6699FF"/>
      </a:folHlink>
    </a:clrScheme>
    <a:fontScheme name="t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800" b="1" i="0" u="none" strike="noStrike" cap="none" normalizeH="0" baseline="0" dirty="0" smtClean="0">
            <a:ln>
              <a:noFill/>
            </a:ln>
            <a:solidFill>
              <a:schemeClr val="dk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Narrow" pitchFamily="34" charset="0"/>
          </a:defRPr>
        </a:defPPr>
      </a:lstStyle>
    </a:lnDef>
    <a:txDef>
      <a:spPr>
        <a:noFill/>
      </a:spPr>
      <a:bodyPr wrap="square" rtlCol="0" anchor="ctr" anchorCtr="0">
        <a:spAutoFit/>
      </a:bodyPr>
      <a:lstStyle>
        <a:defPPr>
          <a:defRPr dirty="0" smtClean="0">
            <a:solidFill>
              <a:schemeClr val="dk1"/>
            </a:solidFill>
            <a:effectLst/>
          </a:defRPr>
        </a:defPPr>
      </a:lstStyle>
    </a:txDef>
  </a:objectDefaults>
  <a:extraClrSchemeLst>
    <a:extraClrScheme>
      <a:clrScheme name="tto standard">
        <a:dk1>
          <a:srgbClr val="000000"/>
        </a:dk1>
        <a:lt1>
          <a:srgbClr val="FFFFFF"/>
        </a:lt1>
        <a:dk2>
          <a:srgbClr val="FF0000"/>
        </a:dk2>
        <a:lt2>
          <a:srgbClr val="FFFFFF"/>
        </a:lt2>
        <a:accent1>
          <a:srgbClr val="F9F9F9"/>
        </a:accent1>
        <a:accent2>
          <a:srgbClr val="DEDEDE"/>
        </a:accent2>
        <a:accent3>
          <a:srgbClr val="C7C7C7"/>
        </a:accent3>
        <a:accent4>
          <a:srgbClr val="6699FF"/>
        </a:accent4>
        <a:accent5>
          <a:srgbClr val="FF0000"/>
        </a:accent5>
        <a:accent6>
          <a:srgbClr val="FFFFFF"/>
        </a:accent6>
        <a:hlink>
          <a:srgbClr val="C7C7C7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to 1">
        <a:dk1>
          <a:srgbClr val="000000"/>
        </a:dk1>
        <a:lt1>
          <a:srgbClr val="FEFFFF"/>
        </a:lt1>
        <a:dk2>
          <a:srgbClr val="000000"/>
        </a:dk2>
        <a:lt2>
          <a:srgbClr val="FEFFFF"/>
        </a:lt2>
        <a:accent1>
          <a:srgbClr val="F6F6F6"/>
        </a:accent1>
        <a:accent2>
          <a:srgbClr val="AFAFAF"/>
        </a:accent2>
        <a:accent3>
          <a:srgbClr val="DEDEDE"/>
        </a:accent3>
        <a:accent4>
          <a:srgbClr val="C3C3C3"/>
        </a:accent4>
        <a:accent5>
          <a:srgbClr val="FAFAFA"/>
        </a:accent5>
        <a:accent6>
          <a:srgbClr val="9E9E9E"/>
        </a:accent6>
        <a:hlink>
          <a:srgbClr val="DEDEDE"/>
        </a:hlink>
        <a:folHlink>
          <a:srgbClr val="C3C3C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to 2">
        <a:dk1>
          <a:srgbClr val="2181B7"/>
        </a:dk1>
        <a:lt1>
          <a:srgbClr val="FFFFFF"/>
        </a:lt1>
        <a:dk2>
          <a:srgbClr val="2181B7"/>
        </a:dk2>
        <a:lt2>
          <a:srgbClr val="FFFF99"/>
        </a:lt2>
        <a:accent1>
          <a:srgbClr val="003399"/>
        </a:accent1>
        <a:accent2>
          <a:srgbClr val="01B0FF"/>
        </a:accent2>
        <a:accent3>
          <a:srgbClr val="6666FF"/>
        </a:accent3>
        <a:accent4>
          <a:srgbClr val="1C6D9A"/>
        </a:accent4>
        <a:accent5>
          <a:srgbClr val="474B72"/>
        </a:accent5>
        <a:accent6>
          <a:srgbClr val="7030A0"/>
        </a:accent6>
        <a:hlink>
          <a:srgbClr val="6666FF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to 3">
        <a:dk1>
          <a:srgbClr val="042AA4"/>
        </a:dk1>
        <a:lt1>
          <a:srgbClr val="FFFFFF"/>
        </a:lt1>
        <a:dk2>
          <a:srgbClr val="042AA4"/>
        </a:dk2>
        <a:lt2>
          <a:srgbClr val="FE9B03"/>
        </a:lt2>
        <a:accent1>
          <a:srgbClr val="000F40"/>
        </a:accent1>
        <a:accent2>
          <a:srgbClr val="603900"/>
        </a:accent2>
        <a:accent3>
          <a:srgbClr val="005C00"/>
        </a:accent3>
        <a:accent4>
          <a:srgbClr val="0249FC"/>
        </a:accent4>
        <a:accent5>
          <a:srgbClr val="7030A0"/>
        </a:accent5>
        <a:accent6>
          <a:srgbClr val="000000"/>
        </a:accent6>
        <a:hlink>
          <a:srgbClr val="005C00"/>
        </a:hlink>
        <a:folHlink>
          <a:srgbClr val="0249F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to 4">
        <a:dk1>
          <a:srgbClr val="000000"/>
        </a:dk1>
        <a:lt1>
          <a:srgbClr val="FFFFFF"/>
        </a:lt1>
        <a:dk2>
          <a:srgbClr val="4282E0"/>
        </a:dk2>
        <a:lt2>
          <a:srgbClr val="FFFFFF"/>
        </a:lt2>
        <a:accent1>
          <a:srgbClr val="C0F6F5"/>
        </a:accent1>
        <a:accent2>
          <a:srgbClr val="FAFEDA"/>
        </a:accent2>
        <a:accent3>
          <a:srgbClr val="FFCCFF"/>
        </a:accent3>
        <a:accent4>
          <a:srgbClr val="B4FCB2"/>
        </a:accent4>
        <a:accent5>
          <a:srgbClr val="FFFF99"/>
        </a:accent5>
        <a:accent6>
          <a:srgbClr val="5DD3FF"/>
        </a:accent6>
        <a:hlink>
          <a:srgbClr val="FFCCFF"/>
        </a:hlink>
        <a:folHlink>
          <a:srgbClr val="B4FC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to 5">
        <a:dk1>
          <a:srgbClr val="000000"/>
        </a:dk1>
        <a:lt1>
          <a:srgbClr val="FFFFFF"/>
        </a:lt1>
        <a:dk2>
          <a:srgbClr val="0066FF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E5D093"/>
        </a:accent3>
        <a:accent4>
          <a:srgbClr val="CCB374"/>
        </a:accent4>
        <a:accent5>
          <a:srgbClr val="C7A2E3"/>
        </a:accent5>
        <a:accent6>
          <a:srgbClr val="5DD3FF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to 6">
        <a:dk1>
          <a:srgbClr val="000000"/>
        </a:dk1>
        <a:lt1>
          <a:srgbClr val="FFFFFF"/>
        </a:lt1>
        <a:dk2>
          <a:srgbClr val="FF0000"/>
        </a:dk2>
        <a:lt2>
          <a:srgbClr val="FFFFFF"/>
        </a:lt2>
        <a:accent1>
          <a:srgbClr val="FFFF66"/>
        </a:accent1>
        <a:accent2>
          <a:srgbClr val="99FF66"/>
        </a:accent2>
        <a:accent3>
          <a:srgbClr val="99FFCC"/>
        </a:accent3>
        <a:accent4>
          <a:srgbClr val="FF99FF"/>
        </a:accent4>
        <a:accent5>
          <a:srgbClr val="93E2FF"/>
        </a:accent5>
        <a:accent6>
          <a:srgbClr val="FFE599"/>
        </a:accent6>
        <a:hlink>
          <a:srgbClr val="99FFCC"/>
        </a:hlink>
        <a:folHlink>
          <a:srgbClr val="FF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to 7">
        <a:dk1>
          <a:srgbClr val="FEFFFF"/>
        </a:dk1>
        <a:lt1>
          <a:srgbClr val="000000"/>
        </a:lt1>
        <a:dk2>
          <a:srgbClr val="FEFFFF"/>
        </a:dk2>
        <a:lt2>
          <a:srgbClr val="000000"/>
        </a:lt2>
        <a:accent1>
          <a:srgbClr val="F6F6F6"/>
        </a:accent1>
        <a:accent2>
          <a:srgbClr val="AFAFAF"/>
        </a:accent2>
        <a:accent3>
          <a:srgbClr val="DEDEDE"/>
        </a:accent3>
        <a:accent4>
          <a:srgbClr val="C3C3C3"/>
        </a:accent4>
        <a:accent5>
          <a:srgbClr val="FAFAFA"/>
        </a:accent5>
        <a:accent6>
          <a:srgbClr val="000000"/>
        </a:accent6>
        <a:hlink>
          <a:srgbClr val="DEDEDE"/>
        </a:hlink>
        <a:folHlink>
          <a:srgbClr val="C3C3C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to 8">
        <a:dk1>
          <a:srgbClr val="FFFFFF"/>
        </a:dk1>
        <a:lt1>
          <a:srgbClr val="000000"/>
        </a:lt1>
        <a:dk2>
          <a:srgbClr val="FFFFFF"/>
        </a:dk2>
        <a:lt2>
          <a:srgbClr val="FF0000"/>
        </a:lt2>
        <a:accent1>
          <a:srgbClr val="00CCFF"/>
        </a:accent1>
        <a:accent2>
          <a:srgbClr val="CC9900"/>
        </a:accent2>
        <a:accent3>
          <a:srgbClr val="00CC66"/>
        </a:accent3>
        <a:accent4>
          <a:srgbClr val="FFFF99"/>
        </a:accent4>
        <a:accent5>
          <a:srgbClr val="FF99CC"/>
        </a:accent5>
        <a:accent6>
          <a:srgbClr val="000000"/>
        </a:accent6>
        <a:hlink>
          <a:srgbClr val="00CC66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ttoTheme</Template>
  <TotalTime>11330</TotalTime>
  <Pages>46</Pages>
  <Words>2186</Words>
  <Application>Microsoft Office PowerPoint</Application>
  <PresentationFormat>On-screen Show (4:3)</PresentationFormat>
  <Paragraphs>853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ttoTheme</vt:lpstr>
      <vt:lpstr>Direct Memory Access Controller</vt:lpstr>
      <vt:lpstr>Module Objectives</vt:lpstr>
      <vt:lpstr>DMA Triggers, Sources, and Destinations</vt:lpstr>
      <vt:lpstr>DMA / CLA Common Peripheral Access</vt:lpstr>
      <vt:lpstr>DMA Definitions</vt:lpstr>
      <vt:lpstr>Simplified State Machine Operation</vt:lpstr>
      <vt:lpstr>Basic Address Control Registers</vt:lpstr>
      <vt:lpstr>Simplified State Machine Example</vt:lpstr>
      <vt:lpstr>DMA Interrupts</vt:lpstr>
      <vt:lpstr>Simple Example</vt:lpstr>
      <vt:lpstr>Data Binning Example</vt:lpstr>
      <vt:lpstr>Data Binning Example Register Setup</vt:lpstr>
      <vt:lpstr>Ping-Pong Buffer Example</vt:lpstr>
      <vt:lpstr>Ping-Pong Example Register Setup</vt:lpstr>
      <vt:lpstr>Channel Priority Modes</vt:lpstr>
      <vt:lpstr>Priority Modes and the State Machine</vt:lpstr>
      <vt:lpstr>DMA Throughput</vt:lpstr>
      <vt:lpstr>DMA vs. CPU Access Arbitration</vt:lpstr>
      <vt:lpstr>DMA Registers DmaRegs.name  (lab file: Dma.c)</vt:lpstr>
      <vt:lpstr>DMA Control Register DmaRegs.DMACTRL</vt:lpstr>
      <vt:lpstr>Priority Control Register 1 DmaRegs.PRIORITYCTRL1</vt:lpstr>
      <vt:lpstr>Mode Register DmaRegs.CHx.MODE</vt:lpstr>
      <vt:lpstr>DMA Trigger Source Selection Registers</vt:lpstr>
      <vt:lpstr>Peripheral Interrupt Trigger Sources</vt:lpstr>
      <vt:lpstr>Control Register DmaRegs.CHx.CONTROL</vt:lpstr>
      <vt:lpstr>Lab 8: Servicing the ADC with DMA</vt:lpstr>
      <vt:lpstr>PowerPoint Presentation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Memory Access Controller</dc:title>
  <dc:subject>C2000</dc:subject>
  <dc:creator>TTO</dc:creator>
  <cp:keywords>9</cp:keywords>
  <cp:lastModifiedBy>Schachter, Ken</cp:lastModifiedBy>
  <cp:revision>1348</cp:revision>
  <cp:lastPrinted>1998-06-11T00:11:46Z</cp:lastPrinted>
  <dcterms:created xsi:type="dcterms:W3CDTF">1996-11-07T12:22:24Z</dcterms:created>
  <dcterms:modified xsi:type="dcterms:W3CDTF">2017-12-14T17:16:15Z</dcterms:modified>
</cp:coreProperties>
</file>